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1"/>
  </p:sldMasterIdLst>
  <p:notesMasterIdLst>
    <p:notesMasterId r:id="rId11"/>
  </p:notesMasterIdLst>
  <p:sldIdLst>
    <p:sldId id="259" r:id="rId2"/>
    <p:sldId id="256" r:id="rId3"/>
    <p:sldId id="261" r:id="rId4"/>
    <p:sldId id="265" r:id="rId5"/>
    <p:sldId id="266" r:id="rId6"/>
    <p:sldId id="267" r:id="rId7"/>
    <p:sldId id="270" r:id="rId8"/>
    <p:sldId id="268" r:id="rId9"/>
    <p:sldId id="2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4660"/>
  </p:normalViewPr>
  <p:slideViewPr>
    <p:cSldViewPr snapToGrid="0">
      <p:cViewPr>
        <p:scale>
          <a:sx n="98" d="100"/>
          <a:sy n="98" d="100"/>
        </p:scale>
        <p:origin x="690"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9878520468899721"/>
          <c:y val="0.13238447364012731"/>
          <c:w val="0.52279968114682418"/>
          <c:h val="0.73269836711576974"/>
        </c:manualLayout>
      </c:layout>
      <c:pieChart>
        <c:varyColors val="1"/>
        <c:ser>
          <c:idx val="0"/>
          <c:order val="0"/>
          <c:dPt>
            <c:idx val="0"/>
            <c:bubble3D val="0"/>
            <c:spPr>
              <a:solidFill>
                <a:schemeClr val="accent1">
                  <a:shade val="40000"/>
                </a:schemeClr>
              </a:solidFill>
              <a:ln w="19050">
                <a:solidFill>
                  <a:schemeClr val="lt1"/>
                </a:solidFill>
              </a:ln>
              <a:effectLst/>
            </c:spPr>
            <c:extLst>
              <c:ext xmlns:c16="http://schemas.microsoft.com/office/drawing/2014/chart" uri="{C3380CC4-5D6E-409C-BE32-E72D297353CC}">
                <c16:uniqueId val="{00000001-F604-1C4C-B203-D3BB75A7B4E3}"/>
              </c:ext>
            </c:extLst>
          </c:dPt>
          <c:dPt>
            <c:idx val="1"/>
            <c:bubble3D val="0"/>
            <c:spPr>
              <a:solidFill>
                <a:schemeClr val="accent1">
                  <a:shade val="51000"/>
                </a:schemeClr>
              </a:solidFill>
              <a:ln w="19050">
                <a:solidFill>
                  <a:schemeClr val="lt1"/>
                </a:solidFill>
              </a:ln>
              <a:effectLst/>
            </c:spPr>
            <c:extLst>
              <c:ext xmlns:c16="http://schemas.microsoft.com/office/drawing/2014/chart" uri="{C3380CC4-5D6E-409C-BE32-E72D297353CC}">
                <c16:uniqueId val="{00000003-F604-1C4C-B203-D3BB75A7B4E3}"/>
              </c:ext>
            </c:extLst>
          </c:dPt>
          <c:dPt>
            <c:idx val="2"/>
            <c:bubble3D val="0"/>
            <c:spPr>
              <a:solidFill>
                <a:schemeClr val="accent1">
                  <a:shade val="62000"/>
                </a:schemeClr>
              </a:solidFill>
              <a:ln w="19050">
                <a:solidFill>
                  <a:schemeClr val="lt1"/>
                </a:solidFill>
              </a:ln>
              <a:effectLst/>
            </c:spPr>
            <c:extLst>
              <c:ext xmlns:c16="http://schemas.microsoft.com/office/drawing/2014/chart" uri="{C3380CC4-5D6E-409C-BE32-E72D297353CC}">
                <c16:uniqueId val="{00000005-F604-1C4C-B203-D3BB75A7B4E3}"/>
              </c:ext>
            </c:extLst>
          </c:dPt>
          <c:dPt>
            <c:idx val="3"/>
            <c:bubble3D val="0"/>
            <c:spPr>
              <a:solidFill>
                <a:schemeClr val="accent1">
                  <a:shade val="73000"/>
                </a:schemeClr>
              </a:solidFill>
              <a:ln w="19050">
                <a:solidFill>
                  <a:schemeClr val="lt1"/>
                </a:solidFill>
              </a:ln>
              <a:effectLst/>
            </c:spPr>
            <c:extLst>
              <c:ext xmlns:c16="http://schemas.microsoft.com/office/drawing/2014/chart" uri="{C3380CC4-5D6E-409C-BE32-E72D297353CC}">
                <c16:uniqueId val="{00000007-F604-1C4C-B203-D3BB75A7B4E3}"/>
              </c:ext>
            </c:extLst>
          </c:dPt>
          <c:dPt>
            <c:idx val="4"/>
            <c:bubble3D val="0"/>
            <c:spPr>
              <a:solidFill>
                <a:schemeClr val="accent1">
                  <a:shade val="83000"/>
                </a:schemeClr>
              </a:solidFill>
              <a:ln w="19050">
                <a:solidFill>
                  <a:schemeClr val="lt1"/>
                </a:solidFill>
              </a:ln>
              <a:effectLst/>
            </c:spPr>
            <c:extLst>
              <c:ext xmlns:c16="http://schemas.microsoft.com/office/drawing/2014/chart" uri="{C3380CC4-5D6E-409C-BE32-E72D297353CC}">
                <c16:uniqueId val="{00000009-F604-1C4C-B203-D3BB75A7B4E3}"/>
              </c:ext>
            </c:extLst>
          </c:dPt>
          <c:dPt>
            <c:idx val="5"/>
            <c:bubble3D val="0"/>
            <c:spPr>
              <a:solidFill>
                <a:schemeClr val="accent1">
                  <a:shade val="94000"/>
                </a:schemeClr>
              </a:solidFill>
              <a:ln w="19050">
                <a:solidFill>
                  <a:schemeClr val="lt1"/>
                </a:solidFill>
              </a:ln>
              <a:effectLst/>
            </c:spPr>
            <c:extLst>
              <c:ext xmlns:c16="http://schemas.microsoft.com/office/drawing/2014/chart" uri="{C3380CC4-5D6E-409C-BE32-E72D297353CC}">
                <c16:uniqueId val="{0000000B-F604-1C4C-B203-D3BB75A7B4E3}"/>
              </c:ext>
            </c:extLst>
          </c:dPt>
          <c:dPt>
            <c:idx val="6"/>
            <c:bubble3D val="0"/>
            <c:spPr>
              <a:solidFill>
                <a:schemeClr val="accent1">
                  <a:tint val="95000"/>
                </a:schemeClr>
              </a:solidFill>
              <a:ln w="19050">
                <a:solidFill>
                  <a:schemeClr val="lt1"/>
                </a:solidFill>
              </a:ln>
              <a:effectLst/>
            </c:spPr>
            <c:extLst>
              <c:ext xmlns:c16="http://schemas.microsoft.com/office/drawing/2014/chart" uri="{C3380CC4-5D6E-409C-BE32-E72D297353CC}">
                <c16:uniqueId val="{0000000D-F604-1C4C-B203-D3BB75A7B4E3}"/>
              </c:ext>
            </c:extLst>
          </c:dPt>
          <c:dPt>
            <c:idx val="7"/>
            <c:bubble3D val="0"/>
            <c:spPr>
              <a:solidFill>
                <a:schemeClr val="accent1">
                  <a:tint val="84000"/>
                </a:schemeClr>
              </a:solidFill>
              <a:ln w="19050">
                <a:solidFill>
                  <a:schemeClr val="lt1"/>
                </a:solidFill>
              </a:ln>
              <a:effectLst/>
            </c:spPr>
            <c:extLst>
              <c:ext xmlns:c16="http://schemas.microsoft.com/office/drawing/2014/chart" uri="{C3380CC4-5D6E-409C-BE32-E72D297353CC}">
                <c16:uniqueId val="{0000000F-F604-1C4C-B203-D3BB75A7B4E3}"/>
              </c:ext>
            </c:extLst>
          </c:dPt>
          <c:dPt>
            <c:idx val="8"/>
            <c:bubble3D val="0"/>
            <c:spPr>
              <a:solidFill>
                <a:schemeClr val="accent1">
                  <a:tint val="74000"/>
                </a:schemeClr>
              </a:solidFill>
              <a:ln w="19050">
                <a:solidFill>
                  <a:schemeClr val="lt1"/>
                </a:solidFill>
              </a:ln>
              <a:effectLst/>
            </c:spPr>
            <c:extLst>
              <c:ext xmlns:c16="http://schemas.microsoft.com/office/drawing/2014/chart" uri="{C3380CC4-5D6E-409C-BE32-E72D297353CC}">
                <c16:uniqueId val="{00000011-F604-1C4C-B203-D3BB75A7B4E3}"/>
              </c:ext>
            </c:extLst>
          </c:dPt>
          <c:dPt>
            <c:idx val="9"/>
            <c:bubble3D val="0"/>
            <c:spPr>
              <a:solidFill>
                <a:schemeClr val="accent1">
                  <a:tint val="63000"/>
                </a:schemeClr>
              </a:solidFill>
              <a:ln w="19050">
                <a:solidFill>
                  <a:schemeClr val="lt1"/>
                </a:solidFill>
              </a:ln>
              <a:effectLst/>
            </c:spPr>
            <c:extLst>
              <c:ext xmlns:c16="http://schemas.microsoft.com/office/drawing/2014/chart" uri="{C3380CC4-5D6E-409C-BE32-E72D297353CC}">
                <c16:uniqueId val="{00000013-F604-1C4C-B203-D3BB75A7B4E3}"/>
              </c:ext>
            </c:extLst>
          </c:dPt>
          <c:dPt>
            <c:idx val="10"/>
            <c:bubble3D val="0"/>
            <c:spPr>
              <a:solidFill>
                <a:schemeClr val="accent1">
                  <a:tint val="52000"/>
                </a:schemeClr>
              </a:solidFill>
              <a:ln w="19050">
                <a:solidFill>
                  <a:schemeClr val="lt1"/>
                </a:solidFill>
              </a:ln>
              <a:effectLst/>
            </c:spPr>
            <c:extLst>
              <c:ext xmlns:c16="http://schemas.microsoft.com/office/drawing/2014/chart" uri="{C3380CC4-5D6E-409C-BE32-E72D297353CC}">
                <c16:uniqueId val="{00000015-F604-1C4C-B203-D3BB75A7B4E3}"/>
              </c:ext>
            </c:extLst>
          </c:dPt>
          <c:dPt>
            <c:idx val="11"/>
            <c:bubble3D val="0"/>
            <c:explosion val="9"/>
            <c:spPr>
              <a:solidFill>
                <a:schemeClr val="accent3"/>
              </a:solidFill>
              <a:ln w="19050">
                <a:solidFill>
                  <a:schemeClr val="lt1"/>
                </a:solidFill>
              </a:ln>
              <a:effectLst>
                <a:outerShdw blurRad="50800" dist="38100" dir="13500000" algn="br" rotWithShape="0">
                  <a:prstClr val="black">
                    <a:alpha val="40000"/>
                  </a:prstClr>
                </a:outerShdw>
              </a:effectLst>
              <a:scene3d>
                <a:camera prst="orthographicFront"/>
                <a:lightRig rig="threePt" dir="t"/>
              </a:scene3d>
              <a:sp3d>
                <a:bevelT w="190500" h="38100"/>
              </a:sp3d>
            </c:spPr>
            <c:extLst>
              <c:ext xmlns:c16="http://schemas.microsoft.com/office/drawing/2014/chart" uri="{C3380CC4-5D6E-409C-BE32-E72D297353CC}">
                <c16:uniqueId val="{00000017-F604-1C4C-B203-D3BB75A7B4E3}"/>
              </c:ext>
            </c:extLst>
          </c:dPt>
          <c:dLbls>
            <c:dLbl>
              <c:idx val="0"/>
              <c:layout>
                <c:manualLayout>
                  <c:x val="2.7107073366681438E-2"/>
                  <c:y val="-4.0522969663611491E-2"/>
                </c:manualLayout>
              </c:layout>
              <c:tx>
                <c:rich>
                  <a:bodyPr/>
                  <a:lstStyle/>
                  <a:p>
                    <a:fld id="{0ABA99F8-E473-A045-A7B2-0D32F9C11006}" type="VALUE">
                      <a:rPr lang="en-US" smtClean="0"/>
                      <a:pPr/>
                      <a:t>[VALUE]</a:t>
                    </a:fld>
                    <a:r>
                      <a:rPr lang="en-US"/>
                      <a:t>, NTRK fusions</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604-1C4C-B203-D3BB75A7B4E3}"/>
                </c:ext>
              </c:extLst>
            </c:dLbl>
            <c:dLbl>
              <c:idx val="1"/>
              <c:layout>
                <c:manualLayout>
                  <c:x val="0.19878520468899707"/>
                  <c:y val="-2.7859541643732898E-2"/>
                </c:manualLayout>
              </c:layout>
              <c:tx>
                <c:rich>
                  <a:bodyPr/>
                  <a:lstStyle/>
                  <a:p>
                    <a:fld id="{A68D6159-481C-4641-9754-212D138ED608}" type="VALUE">
                      <a:rPr lang="en-US" smtClean="0"/>
                      <a:pPr/>
                      <a:t>[VALUE]</a:t>
                    </a:fld>
                    <a:r>
                      <a:rPr lang="en-US"/>
                      <a:t>, POLE</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604-1C4C-B203-D3BB75A7B4E3}"/>
                </c:ext>
              </c:extLst>
            </c:dLbl>
            <c:dLbl>
              <c:idx val="2"/>
              <c:layout>
                <c:manualLayout>
                  <c:x val="0.24034938385124194"/>
                  <c:y val="2.2794170435781462E-2"/>
                </c:manualLayout>
              </c:layout>
              <c:tx>
                <c:rich>
                  <a:bodyPr/>
                  <a:lstStyle/>
                  <a:p>
                    <a:r>
                      <a:rPr lang="en-US"/>
                      <a:t>&lt;</a:t>
                    </a:r>
                    <a:fld id="{FF670C8D-2F60-6F45-A9DD-43E0C4B79055}" type="VALUE">
                      <a:rPr lang="en-US" smtClean="0"/>
                      <a:pPr/>
                      <a:t>[VALUE]</a:t>
                    </a:fld>
                    <a:r>
                      <a:rPr lang="en-US"/>
                      <a:t>, RET</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604-1C4C-B203-D3BB75A7B4E3}"/>
                </c:ext>
              </c:extLst>
            </c:dLbl>
            <c:dLbl>
              <c:idx val="3"/>
              <c:layout>
                <c:manualLayout>
                  <c:x val="0.12469253748673448"/>
                  <c:y val="8.1045939327222982E-2"/>
                </c:manualLayout>
              </c:layout>
              <c:tx>
                <c:rich>
                  <a:bodyPr/>
                  <a:lstStyle/>
                  <a:p>
                    <a:r>
                      <a:rPr lang="en-US"/>
                      <a:t>&lt;</a:t>
                    </a:r>
                    <a:fld id="{DC6A8895-4FF5-1648-9AF8-3B7E036312E3}" type="VALUE">
                      <a:rPr lang="en-US" smtClean="0"/>
                      <a:pPr/>
                      <a:t>[VALUE]</a:t>
                    </a:fld>
                    <a:r>
                      <a:rPr lang="en-US"/>
                      <a:t>, ALK</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F604-1C4C-B203-D3BB75A7B4E3}"/>
                </c:ext>
              </c:extLst>
            </c:dLbl>
            <c:dLbl>
              <c:idx val="4"/>
              <c:layout>
                <c:manualLayout>
                  <c:x val="1.8071382244454291E-2"/>
                  <c:y val="5.0653712079514364E-2"/>
                </c:manualLayout>
              </c:layout>
              <c:tx>
                <c:rich>
                  <a:bodyPr/>
                  <a:lstStyle/>
                  <a:p>
                    <a:fld id="{7C443F55-E701-E948-B619-14964416A3C7}" type="VALUE">
                      <a:rPr lang="en-US" smtClean="0">
                        <a:solidFill>
                          <a:schemeClr val="tx1"/>
                        </a:solidFill>
                      </a:rPr>
                      <a:pPr/>
                      <a:t>[VALUE]</a:t>
                    </a:fld>
                    <a:r>
                      <a:rPr lang="en-US">
                        <a:solidFill>
                          <a:schemeClr val="tx1"/>
                        </a:solidFill>
                      </a:rPr>
                      <a:t>, </a:t>
                    </a:r>
                    <a:r>
                      <a:rPr lang="en-US" i="1">
                        <a:solidFill>
                          <a:schemeClr val="tx1"/>
                        </a:solidFill>
                      </a:rPr>
                      <a:t>KRAS</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F604-1C4C-B203-D3BB75A7B4E3}"/>
                </c:ext>
              </c:extLst>
            </c:dLbl>
            <c:dLbl>
              <c:idx val="5"/>
              <c:layout>
                <c:manualLayout>
                  <c:x val="7.5899805426708017E-2"/>
                  <c:y val="1.2663428019878405E-2"/>
                </c:manualLayout>
              </c:layout>
              <c:tx>
                <c:rich>
                  <a:bodyPr/>
                  <a:lstStyle/>
                  <a:p>
                    <a:fld id="{AFCE0BCA-6AEA-5844-83C7-DDD734949734}" type="VALUE">
                      <a:rPr lang="en-US" smtClean="0"/>
                      <a:pPr/>
                      <a:t>[VALUE]</a:t>
                    </a:fld>
                    <a:r>
                      <a:rPr lang="en-US"/>
                      <a:t>, NRAS</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F604-1C4C-B203-D3BB75A7B4E3}"/>
                </c:ext>
              </c:extLst>
            </c:dLbl>
            <c:dLbl>
              <c:idx val="6"/>
              <c:layout>
                <c:manualLayout>
                  <c:x val="3.1197179734078619E-2"/>
                  <c:y val="6.1759808615067746E-2"/>
                </c:manualLayout>
              </c:layout>
              <c:tx>
                <c:rich>
                  <a:bodyPr/>
                  <a:lstStyle/>
                  <a:p>
                    <a:fld id="{EBA0EA81-23F7-264B-A886-B22A5345DF58}" type="VALUE">
                      <a:rPr lang="en-US"/>
                      <a:pPr/>
                      <a:t>[VALUE]</a:t>
                    </a:fld>
                    <a:r>
                      <a:rPr lang="en-US"/>
                      <a:t>, RAS/RAF wild-type, left-sided tumors</a:t>
                    </a:r>
                  </a:p>
                </c:rich>
              </c:tx>
              <c:dLblPos val="bestFit"/>
              <c:showLegendKey val="0"/>
              <c:showVal val="1"/>
              <c:showCatName val="0"/>
              <c:showSerName val="0"/>
              <c:showPercent val="0"/>
              <c:showBubbleSize val="0"/>
              <c:extLst>
                <c:ext xmlns:c15="http://schemas.microsoft.com/office/drawing/2012/chart" uri="{CE6537A1-D6FC-4f65-9D91-7224C49458BB}">
                  <c15:layout>
                    <c:manualLayout>
                      <c:w val="0.33883838405912536"/>
                      <c:h val="9.4616918581772749E-2"/>
                    </c:manualLayout>
                  </c15:layout>
                  <c15:dlblFieldTable/>
                  <c15:showDataLabelsRange val="0"/>
                </c:ext>
                <c:ext xmlns:c16="http://schemas.microsoft.com/office/drawing/2014/chart" uri="{C3380CC4-5D6E-409C-BE32-E72D297353CC}">
                  <c16:uniqueId val="{0000000D-F604-1C4C-B203-D3BB75A7B4E3}"/>
                </c:ext>
              </c:extLst>
            </c:dLbl>
            <c:dLbl>
              <c:idx val="7"/>
              <c:layout>
                <c:manualLayout>
                  <c:x val="-1.2649967571118012E-2"/>
                  <c:y val="6.5849825703368572E-2"/>
                </c:manualLayout>
              </c:layout>
              <c:tx>
                <c:rich>
                  <a:bodyPr/>
                  <a:lstStyle/>
                  <a:p>
                    <a:fld id="{ACF85346-4A23-2741-87F2-1250F4A1DBA2}" type="VALUE">
                      <a:rPr lang="en-US" smtClean="0"/>
                      <a:pPr/>
                      <a:t>[VALUE]</a:t>
                    </a:fld>
                    <a:r>
                      <a:rPr lang="en-US"/>
                      <a:t>, MSI-H</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F604-1C4C-B203-D3BB75A7B4E3}"/>
                </c:ext>
              </c:extLst>
            </c:dLbl>
            <c:dLbl>
              <c:idx val="8"/>
              <c:layout>
                <c:manualLayout>
                  <c:x val="1.8071382244454291E-3"/>
                  <c:y val="-4.8121026475538647E-2"/>
                </c:manualLayout>
              </c:layout>
              <c:tx>
                <c:rich>
                  <a:bodyPr/>
                  <a:lstStyle/>
                  <a:p>
                    <a:fld id="{CB67AFEF-1EEB-744A-A350-401A6B36117F}" type="VALUE">
                      <a:rPr lang="en-US" smtClean="0"/>
                      <a:pPr/>
                      <a:t>[VALUE]</a:t>
                    </a:fld>
                    <a:r>
                      <a:rPr lang="en-US"/>
                      <a:t>, PIK3CA</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F604-1C4C-B203-D3BB75A7B4E3}"/>
                </c:ext>
              </c:extLst>
            </c:dLbl>
            <c:dLbl>
              <c:idx val="9"/>
              <c:layout>
                <c:manualLayout>
                  <c:x val="-0.1120425699156166"/>
                  <c:y val="7.0915196911320089E-2"/>
                </c:manualLayout>
              </c:layout>
              <c:tx>
                <c:rich>
                  <a:bodyPr/>
                  <a:lstStyle/>
                  <a:p>
                    <a:fld id="{2B83711E-4ACC-6E49-9DEB-2B175588D4FB}" type="VALUE">
                      <a:rPr lang="en-US" smtClean="0">
                        <a:solidFill>
                          <a:schemeClr val="tx1"/>
                        </a:solidFill>
                      </a:rPr>
                      <a:pPr/>
                      <a:t>[VALUE]</a:t>
                    </a:fld>
                    <a:r>
                      <a:rPr lang="en-US">
                        <a:solidFill>
                          <a:schemeClr val="tx1"/>
                        </a:solidFill>
                      </a:rPr>
                      <a:t>, </a:t>
                    </a:r>
                    <a:r>
                      <a:rPr lang="en-US" i="1">
                        <a:solidFill>
                          <a:schemeClr val="tx1"/>
                        </a:solidFill>
                      </a:rPr>
                      <a:t>BRAF</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F604-1C4C-B203-D3BB75A7B4E3}"/>
                </c:ext>
              </c:extLst>
            </c:dLbl>
            <c:dLbl>
              <c:idx val="10"/>
              <c:layout>
                <c:manualLayout>
                  <c:x val="-0.15902816375119777"/>
                  <c:y val="2.4060513237769324E-2"/>
                </c:manualLayout>
              </c:layout>
              <c:tx>
                <c:rich>
                  <a:bodyPr/>
                  <a:lstStyle/>
                  <a:p>
                    <a:fld id="{D7ADE6D6-C061-2448-B850-B528170E4A3E}" type="VALUE">
                      <a:rPr lang="en-US"/>
                      <a:pPr/>
                      <a:t>[VALUE]</a:t>
                    </a:fld>
                    <a:r>
                      <a:rPr lang="en-US"/>
                      <a:t>, BRAF</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F604-1C4C-B203-D3BB75A7B4E3}"/>
                </c:ext>
              </c:extLst>
            </c:dLbl>
            <c:dLbl>
              <c:idx val="11"/>
              <c:layout>
                <c:manualLayout>
                  <c:x val="-0.13468530104735121"/>
                  <c:y val="5.3651697081721966E-3"/>
                </c:manualLayout>
              </c:layout>
              <c:tx>
                <c:rich>
                  <a:bodyPr rot="0" spcFirstLastPara="1" vertOverflow="ellipsis" vert="horz" wrap="square" anchor="ctr" anchorCtr="1"/>
                  <a:lstStyle/>
                  <a:p>
                    <a:pPr>
                      <a:defRPr sz="2000" b="1" i="0" u="none" strike="noStrike" kern="1200" baseline="0">
                        <a:solidFill>
                          <a:schemeClr val="accent3"/>
                        </a:solidFill>
                        <a:latin typeface="+mn-lt"/>
                        <a:ea typeface="+mn-ea"/>
                        <a:cs typeface="+mn-cs"/>
                      </a:defRPr>
                    </a:pPr>
                    <a:fld id="{303B1A15-AC39-8C44-9A8F-142CB3764F10}" type="VALUE">
                      <a:rPr lang="en-US" sz="2000" b="1">
                        <a:solidFill>
                          <a:schemeClr val="accent3"/>
                        </a:solidFill>
                      </a:rPr>
                      <a:pPr>
                        <a:defRPr sz="2000" b="1">
                          <a:solidFill>
                            <a:schemeClr val="accent3"/>
                          </a:solidFill>
                        </a:defRPr>
                      </a:pPr>
                      <a:t>[VALUE]</a:t>
                    </a:fld>
                    <a:r>
                      <a:rPr lang="en-US" sz="2000" b="1">
                        <a:solidFill>
                          <a:schemeClr val="accent3"/>
                        </a:solidFill>
                      </a:rPr>
                      <a:t>, HER2+</a:t>
                    </a:r>
                  </a:p>
                </c:rich>
              </c:tx>
              <c:spPr>
                <a:noFill/>
                <a:ln>
                  <a:noFill/>
                </a:ln>
                <a:effectLst/>
              </c:spPr>
              <c:txPr>
                <a:bodyPr rot="0" spcFirstLastPara="1" vertOverflow="ellipsis" vert="horz" wrap="square" anchor="ctr" anchorCtr="1"/>
                <a:lstStyle/>
                <a:p>
                  <a:pPr>
                    <a:defRPr sz="2000" b="1" i="0" u="none" strike="noStrike" kern="1200" baseline="0">
                      <a:solidFill>
                        <a:schemeClr val="accent3"/>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0.22209759915383581"/>
                      <c:h val="9.3834971050832286E-2"/>
                    </c:manualLayout>
                  </c15:layout>
                  <c15:dlblFieldTable/>
                  <c15:showDataLabelsRange val="0"/>
                </c:ext>
                <c:ext xmlns:c16="http://schemas.microsoft.com/office/drawing/2014/chart" uri="{C3380CC4-5D6E-409C-BE32-E72D297353CC}">
                  <c16:uniqueId val="{00000017-F604-1C4C-B203-D3BB75A7B4E3}"/>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val>
            <c:numRef>
              <c:f>Tabelle1!$B$2:$B$13</c:f>
              <c:numCache>
                <c:formatCode>0%</c:formatCode>
                <c:ptCount val="12"/>
                <c:pt idx="0">
                  <c:v>0.01</c:v>
                </c:pt>
                <c:pt idx="1">
                  <c:v>0.01</c:v>
                </c:pt>
                <c:pt idx="2">
                  <c:v>0.01</c:v>
                </c:pt>
                <c:pt idx="3">
                  <c:v>0.01</c:v>
                </c:pt>
                <c:pt idx="4">
                  <c:v>0.45</c:v>
                </c:pt>
                <c:pt idx="5">
                  <c:v>7.0000000000000007E-2</c:v>
                </c:pt>
                <c:pt idx="6">
                  <c:v>0.2</c:v>
                </c:pt>
                <c:pt idx="7">
                  <c:v>0.04</c:v>
                </c:pt>
                <c:pt idx="8">
                  <c:v>0.15</c:v>
                </c:pt>
                <c:pt idx="9">
                  <c:v>0.1</c:v>
                </c:pt>
                <c:pt idx="10">
                  <c:v>0.02</c:v>
                </c:pt>
                <c:pt idx="11">
                  <c:v>0.04</c:v>
                </c:pt>
              </c:numCache>
            </c:numRef>
          </c:val>
          <c:extLst>
            <c:ext xmlns:c15="http://schemas.microsoft.com/office/drawing/2012/chart" uri="{02D57815-91ED-43cb-92C2-25804820EDAC}">
              <c15:filteredSeriesTitle>
                <c15:tx>
                  <c:strRef>
                    <c:extLst>
                      <c:ext uri="{02D57815-91ED-43cb-92C2-25804820EDAC}">
                        <c15:formulaRef>
                          <c15:sqref>Tabelle1!$B$1</c15:sqref>
                        </c15:formulaRef>
                      </c:ext>
                    </c:extLst>
                    <c:strCache>
                      <c:ptCount val="1"/>
                      <c:pt idx="0">
                        <c:v>Verkauf</c:v>
                      </c:pt>
                    </c:strCache>
                  </c:strRef>
                </c15:tx>
              </c15:filteredSeriesTitle>
            </c:ext>
            <c:ext xmlns:c15="http://schemas.microsoft.com/office/drawing/2012/chart" uri="{02D57815-91ED-43cb-92C2-25804820EDAC}">
              <c15:filteredCategoryTitle>
                <c15:cat>
                  <c:strRef>
                    <c:extLst>
                      <c:ext uri="{02D57815-91ED-43cb-92C2-25804820EDAC}">
                        <c15:formulaRef>
                          <c15:sqref>Tabelle1!$A$2:$A$13</c15:sqref>
                        </c15:formulaRef>
                      </c:ext>
                    </c:extLst>
                    <c:strCache>
                      <c:ptCount val="12"/>
                      <c:pt idx="0">
                        <c:v>NTRK fusions</c:v>
                      </c:pt>
                      <c:pt idx="1">
                        <c:v>POLE</c:v>
                      </c:pt>
                      <c:pt idx="2">
                        <c:v>RET</c:v>
                      </c:pt>
                      <c:pt idx="3">
                        <c:v>ALK</c:v>
                      </c:pt>
                      <c:pt idx="4">
                        <c:v>KRAS</c:v>
                      </c:pt>
                      <c:pt idx="5">
                        <c:v>NRAS</c:v>
                      </c:pt>
                      <c:pt idx="6">
                        <c:v>RAS/RAF wild-type, 
left-sided tumors</c:v>
                      </c:pt>
                      <c:pt idx="7">
                        <c:v>MSI-H</c:v>
                      </c:pt>
                      <c:pt idx="8">
                        <c:v>PIK3CA</c:v>
                      </c:pt>
                      <c:pt idx="9">
                        <c:v>BRAF</c:v>
                      </c:pt>
                      <c:pt idx="10">
                        <c:v>BRAF</c:v>
                      </c:pt>
                      <c:pt idx="11">
                        <c:v>HER2amp</c:v>
                      </c:pt>
                    </c:strCache>
                  </c:strRef>
                </c15:cat>
              </c15:filteredCategoryTitle>
            </c:ext>
            <c:ext xmlns:c16="http://schemas.microsoft.com/office/drawing/2014/chart" uri="{C3380CC4-5D6E-409C-BE32-E72D297353CC}">
              <c16:uniqueId val="{00000018-F604-1C4C-B203-D3BB75A7B4E3}"/>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b="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E6ABF-B141-4D32-AABF-4D8C94CCE321}" type="datetimeFigureOut">
              <a:rPr lang="en-US" smtClean="0"/>
              <a:t>3/7/2023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FEBA6-2550-406C-9B44-A3A6BB51E3D9}" type="slidenum">
              <a:rPr lang="en-US" smtClean="0"/>
              <a:t>‹#›</a:t>
            </a:fld>
            <a:endParaRPr lang="en-US"/>
          </a:p>
        </p:txBody>
      </p:sp>
    </p:spTree>
    <p:extLst>
      <p:ext uri="{BB962C8B-B14F-4D97-AF65-F5344CB8AC3E}">
        <p14:creationId xmlns:p14="http://schemas.microsoft.com/office/powerpoint/2010/main" val="664369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2929422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21671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22410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22561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406283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8322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64607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269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28026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762196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4323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0262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13860416"/>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0B0D0-4D64-4459-95DF-0B74CEBFB011}"/>
              </a:ext>
            </a:extLst>
          </p:cNvPr>
          <p:cNvSpPr>
            <a:spLocks noGrp="1"/>
          </p:cNvSpPr>
          <p:nvPr>
            <p:ph type="title"/>
          </p:nvPr>
        </p:nvSpPr>
        <p:spPr/>
        <p:txBody>
          <a:bodyPr/>
          <a:lstStyle/>
          <a:p>
            <a:r>
              <a:rPr lang="en-US" dirty="0"/>
              <a:t>What Are the Clinical Features of HER2 Amplified Colorectal Cancers?</a:t>
            </a:r>
          </a:p>
        </p:txBody>
      </p:sp>
      <p:sp>
        <p:nvSpPr>
          <p:cNvPr id="10" name="Text Placeholder 9">
            <a:extLst>
              <a:ext uri="{FF2B5EF4-FFF2-40B4-BE49-F238E27FC236}">
                <a16:creationId xmlns:a16="http://schemas.microsoft.com/office/drawing/2014/main" id="{10935DD7-B87A-4169-AD29-DA31816084D2}"/>
              </a:ext>
            </a:extLst>
          </p:cNvPr>
          <p:cNvSpPr>
            <a:spLocks noGrp="1"/>
          </p:cNvSpPr>
          <p:nvPr>
            <p:ph type="body" idx="1"/>
          </p:nvPr>
        </p:nvSpPr>
        <p:spPr/>
        <p:txBody>
          <a:bodyPr>
            <a:normAutofit fontScale="77500" lnSpcReduction="20000"/>
          </a:bodyPr>
          <a:lstStyle/>
          <a:p>
            <a:r>
              <a:rPr lang="en-US" dirty="0"/>
              <a:t>Andrea </a:t>
            </a:r>
            <a:r>
              <a:rPr lang="en-US" dirty="0" err="1"/>
              <a:t>Cercek</a:t>
            </a:r>
            <a:r>
              <a:rPr lang="en-US" dirty="0"/>
              <a:t>, MD</a:t>
            </a:r>
          </a:p>
          <a:p>
            <a:r>
              <a:rPr lang="en-US" dirty="0"/>
              <a:t>Section Head, Colorectal Cancer</a:t>
            </a:r>
          </a:p>
          <a:p>
            <a:r>
              <a:rPr lang="en-US" dirty="0"/>
              <a:t>Co-Director, Center for Young Onset Colorectal and Gastrointestinal Cancers</a:t>
            </a:r>
          </a:p>
          <a:p>
            <a:r>
              <a:rPr lang="en-US" dirty="0"/>
              <a:t>Memorial Sloan Kettering Cancer Center</a:t>
            </a:r>
          </a:p>
          <a:p>
            <a:r>
              <a:rPr lang="en-US" dirty="0"/>
              <a:t>New York, NY</a:t>
            </a:r>
          </a:p>
        </p:txBody>
      </p:sp>
    </p:spTree>
    <p:extLst>
      <p:ext uri="{BB962C8B-B14F-4D97-AF65-F5344CB8AC3E}">
        <p14:creationId xmlns:p14="http://schemas.microsoft.com/office/powerpoint/2010/main" val="4273225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349540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dirty="0"/>
              <a:t>The views and opinions expressed in this educational activity are those of the faculty and do not necessarily represent the views of </a:t>
            </a:r>
            <a:r>
              <a:rPr lang="en-US" sz="1600" dirty="0" err="1"/>
              <a:t>TotalCME</a:t>
            </a:r>
            <a:r>
              <a:rPr lang="en-US" sz="1600" dirty="0"/>
              <a:t>, Inc.,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r>
              <a:rPr lang="en-US" dirty="0"/>
              <a:t>HER, human epidermal growth factor receptor; PI3K, phosphoinositide 3-kinase; RTK, receptor tyrosine kinase.</a:t>
            </a:r>
          </a:p>
          <a:p>
            <a:r>
              <a:rPr lang="en-US" dirty="0"/>
              <a:t>Hynes NE, et al. </a:t>
            </a:r>
            <a:r>
              <a:rPr lang="en-US" i="1" dirty="0"/>
              <a:t>Nat Rev Cancer</a:t>
            </a:r>
            <a:r>
              <a:rPr lang="en-US" dirty="0"/>
              <a:t>. 2005;5(5):341-354; </a:t>
            </a:r>
            <a:r>
              <a:rPr lang="en-US" dirty="0" err="1"/>
              <a:t>Gradishar</a:t>
            </a:r>
            <a:r>
              <a:rPr lang="en-US" dirty="0"/>
              <a:t> WJ. N </a:t>
            </a:r>
            <a:r>
              <a:rPr lang="en-US" i="1" dirty="0" err="1"/>
              <a:t>Engl</a:t>
            </a:r>
            <a:r>
              <a:rPr lang="en-US" i="1" dirty="0"/>
              <a:t> J Med</a:t>
            </a:r>
            <a:r>
              <a:rPr lang="en-US" dirty="0"/>
              <a:t>. 2012;366(2):176-178.</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dirty="0"/>
              <a:t>HER2 as a Target</a:t>
            </a:r>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a:xfrm>
            <a:off x="609600" y="1477906"/>
            <a:ext cx="5437389" cy="4722477"/>
          </a:xfrm>
        </p:spPr>
        <p:txBody>
          <a:bodyPr/>
          <a:lstStyle/>
          <a:p>
            <a:r>
              <a:rPr lang="en-US" dirty="0">
                <a:solidFill>
                  <a:schemeClr val="tx1"/>
                </a:solidFill>
              </a:rPr>
              <a:t>HER2 is a RTK encoded by </a:t>
            </a:r>
            <a:r>
              <a:rPr lang="en-US" i="1" dirty="0">
                <a:solidFill>
                  <a:schemeClr val="tx1"/>
                </a:solidFill>
              </a:rPr>
              <a:t>ERBB2</a:t>
            </a:r>
          </a:p>
          <a:p>
            <a:r>
              <a:rPr lang="en-US" dirty="0">
                <a:solidFill>
                  <a:schemeClr val="tx1"/>
                </a:solidFill>
              </a:rPr>
              <a:t>HER2 has no soluble ligand</a:t>
            </a:r>
          </a:p>
          <a:p>
            <a:r>
              <a:rPr lang="en-US" dirty="0">
                <a:solidFill>
                  <a:schemeClr val="tx1"/>
                </a:solidFill>
              </a:rPr>
              <a:t>HER2 heterodimerizes with other ligand-bound HER family members </a:t>
            </a:r>
          </a:p>
          <a:p>
            <a:r>
              <a:rPr lang="en-US" dirty="0">
                <a:solidFill>
                  <a:schemeClr val="tx1"/>
                </a:solidFill>
              </a:rPr>
              <a:t>HER2-HER3 heterodimer is a potent driver of PI3K signaling</a:t>
            </a:r>
          </a:p>
          <a:p>
            <a:r>
              <a:rPr lang="en-US" dirty="0">
                <a:solidFill>
                  <a:schemeClr val="tx1"/>
                </a:solidFill>
              </a:rPr>
              <a:t>Multiple therapies target HER2 and/or HER2 heterodimers</a:t>
            </a:r>
          </a:p>
        </p:txBody>
      </p:sp>
      <p:pic>
        <p:nvPicPr>
          <p:cNvPr id="9" name="Picture 8">
            <a:extLst>
              <a:ext uri="{FF2B5EF4-FFF2-40B4-BE49-F238E27FC236}">
                <a16:creationId xmlns:a16="http://schemas.microsoft.com/office/drawing/2014/main" id="{677D4CD9-7C09-EBA9-26B1-899E885119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4939" y="894731"/>
            <a:ext cx="5437389" cy="52251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993785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1F330-03FD-26A1-1A3D-4041518E81A2}"/>
              </a:ext>
            </a:extLst>
          </p:cNvPr>
          <p:cNvSpPr>
            <a:spLocks noGrp="1"/>
          </p:cNvSpPr>
          <p:nvPr>
            <p:ph type="title"/>
          </p:nvPr>
        </p:nvSpPr>
        <p:spPr/>
        <p:txBody>
          <a:bodyPr/>
          <a:lstStyle/>
          <a:p>
            <a:r>
              <a:rPr lang="en-GB" dirty="0"/>
              <a:t>HER2 Alterations in Solid </a:t>
            </a:r>
            <a:r>
              <a:rPr lang="en-GB" dirty="0" err="1"/>
              <a:t>Tumors</a:t>
            </a:r>
            <a:endParaRPr lang="en-US" dirty="0"/>
          </a:p>
        </p:txBody>
      </p:sp>
      <p:sp>
        <p:nvSpPr>
          <p:cNvPr id="3" name="Content Placeholder 2">
            <a:extLst>
              <a:ext uri="{FF2B5EF4-FFF2-40B4-BE49-F238E27FC236}">
                <a16:creationId xmlns:a16="http://schemas.microsoft.com/office/drawing/2014/main" id="{7882F4BE-6A8E-F9B8-BA61-06A452057FBC}"/>
              </a:ext>
            </a:extLst>
          </p:cNvPr>
          <p:cNvSpPr>
            <a:spLocks noGrp="1"/>
          </p:cNvSpPr>
          <p:nvPr>
            <p:ph idx="1"/>
          </p:nvPr>
        </p:nvSpPr>
        <p:spPr>
          <a:xfrm>
            <a:off x="5816600" y="1174885"/>
            <a:ext cx="6134100" cy="4722477"/>
          </a:xfrm>
        </p:spPr>
        <p:txBody>
          <a:bodyPr/>
          <a:lstStyle/>
          <a:p>
            <a:pPr marL="0" indent="0">
              <a:buNone/>
            </a:pPr>
            <a:r>
              <a:rPr lang="de-DE" sz="2400" noProof="1"/>
              <a:t>HER2 alterations are found in a large variety of solid tumors, including</a:t>
            </a:r>
          </a:p>
          <a:p>
            <a:pPr>
              <a:spcAft>
                <a:spcPts val="600"/>
              </a:spcAft>
            </a:pPr>
            <a:r>
              <a:rPr lang="de-DE" sz="2400" noProof="1"/>
              <a:t>Breast cancer</a:t>
            </a:r>
          </a:p>
          <a:p>
            <a:pPr>
              <a:spcAft>
                <a:spcPts val="600"/>
              </a:spcAft>
            </a:pPr>
            <a:r>
              <a:rPr lang="de-DE" sz="2400" noProof="1"/>
              <a:t>Gastric cancer </a:t>
            </a:r>
          </a:p>
          <a:p>
            <a:pPr>
              <a:spcAft>
                <a:spcPts val="600"/>
              </a:spcAft>
            </a:pPr>
            <a:r>
              <a:rPr lang="de-DE" sz="2400" noProof="1"/>
              <a:t>Gynecologic cancer</a:t>
            </a:r>
          </a:p>
          <a:p>
            <a:pPr>
              <a:spcAft>
                <a:spcPts val="600"/>
              </a:spcAft>
            </a:pPr>
            <a:r>
              <a:rPr lang="de-DE" sz="2400" noProof="1"/>
              <a:t>Colorectal cancer</a:t>
            </a:r>
          </a:p>
          <a:p>
            <a:endParaRPr lang="en-US" dirty="0"/>
          </a:p>
        </p:txBody>
      </p:sp>
      <p:sp>
        <p:nvSpPr>
          <p:cNvPr id="4" name="Rechteck 8">
            <a:extLst>
              <a:ext uri="{FF2B5EF4-FFF2-40B4-BE49-F238E27FC236}">
                <a16:creationId xmlns:a16="http://schemas.microsoft.com/office/drawing/2014/main" id="{F703C676-16F7-6696-AB5A-E0619B7D9D8E}"/>
              </a:ext>
            </a:extLst>
          </p:cNvPr>
          <p:cNvSpPr/>
          <p:nvPr/>
        </p:nvSpPr>
        <p:spPr>
          <a:xfrm>
            <a:off x="5816600" y="4410576"/>
            <a:ext cx="5359400" cy="1801503"/>
          </a:xfrm>
          <a:prstGeom prst="rect">
            <a:avLst/>
          </a:prstGeom>
          <a:solidFill>
            <a:schemeClr val="accent3"/>
          </a:solidFill>
          <a:ln w="31750">
            <a:noFill/>
          </a:ln>
        </p:spPr>
        <p:style>
          <a:lnRef idx="2">
            <a:schemeClr val="accent1">
              <a:shade val="50000"/>
            </a:schemeClr>
          </a:lnRef>
          <a:fillRef idx="1">
            <a:schemeClr val="accent1"/>
          </a:fillRef>
          <a:effectRef idx="0">
            <a:schemeClr val="accent1"/>
          </a:effectRef>
          <a:fontRef idx="minor">
            <a:schemeClr val="lt1"/>
          </a:fontRef>
        </p:style>
        <p:txBody>
          <a:bodyPr lIns="365760" tIns="182880" rIns="365760" bIns="182880" rtlCol="0" anchor="ct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0" lang="de-DE" sz="1800" b="0" i="0" u="none" strike="noStrike" kern="1200" cap="none" spc="0" normalizeH="0" baseline="0" noProof="1">
                <a:ln>
                  <a:noFill/>
                </a:ln>
                <a:solidFill>
                  <a:schemeClr val="bg1"/>
                </a:solidFill>
                <a:effectLst/>
                <a:uLnTx/>
                <a:uFillTx/>
                <a:latin typeface="+mj-lt"/>
                <a:ea typeface="+mn-ea"/>
                <a:cs typeface="+mn-cs"/>
              </a:rPr>
              <a:t>HER2-driven tumorigenesis can be a result of</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de-DE" sz="1600" i="0" u="none" strike="noStrike" kern="1200" cap="none" spc="0" normalizeH="0" baseline="0" noProof="1">
                <a:ln>
                  <a:noFill/>
                </a:ln>
                <a:solidFill>
                  <a:schemeClr val="bg1"/>
                </a:solidFill>
                <a:effectLst/>
                <a:uLnTx/>
                <a:uFillTx/>
                <a:latin typeface="+mj-lt"/>
                <a:ea typeface="+mn-ea"/>
                <a:cs typeface="+mn-cs"/>
              </a:rPr>
              <a:t>HER2 gene amplification</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de-DE" sz="1600" i="0" u="none" strike="noStrike" kern="1200" cap="none" spc="0" normalizeH="0" baseline="0" noProof="1">
                <a:ln>
                  <a:noFill/>
                </a:ln>
                <a:solidFill>
                  <a:schemeClr val="bg1"/>
                </a:solidFill>
                <a:effectLst/>
                <a:uLnTx/>
                <a:uFillTx/>
                <a:latin typeface="+mj-lt"/>
                <a:ea typeface="+mn-ea"/>
                <a:cs typeface="+mn-cs"/>
              </a:rPr>
              <a:t>Overexpression</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de-DE" sz="1600" i="0" u="none" strike="noStrike" kern="1200" cap="none" spc="0" normalizeH="0" baseline="0" noProof="1">
                <a:ln>
                  <a:noFill/>
                </a:ln>
                <a:solidFill>
                  <a:schemeClr val="bg1"/>
                </a:solidFill>
                <a:effectLst/>
                <a:uLnTx/>
                <a:uFillTx/>
                <a:latin typeface="+mj-lt"/>
                <a:ea typeface="+mn-ea"/>
                <a:cs typeface="+mn-cs"/>
              </a:rPr>
              <a:t>Activating HER2 mutations</a:t>
            </a:r>
          </a:p>
        </p:txBody>
      </p:sp>
      <p:grpSp>
        <p:nvGrpSpPr>
          <p:cNvPr id="6" name="Gruppieren 10">
            <a:extLst>
              <a:ext uri="{FF2B5EF4-FFF2-40B4-BE49-F238E27FC236}">
                <a16:creationId xmlns:a16="http://schemas.microsoft.com/office/drawing/2014/main" id="{3D2C350D-74EB-A4BC-B3B7-0CA8AC451F41}"/>
              </a:ext>
            </a:extLst>
          </p:cNvPr>
          <p:cNvGrpSpPr/>
          <p:nvPr/>
        </p:nvGrpSpPr>
        <p:grpSpPr>
          <a:xfrm>
            <a:off x="455612" y="1352119"/>
            <a:ext cx="4888847" cy="4770939"/>
            <a:chOff x="442912" y="1089024"/>
            <a:chExt cx="4888847" cy="4770939"/>
          </a:xfrm>
        </p:grpSpPr>
        <p:pic>
          <p:nvPicPr>
            <p:cNvPr id="7" name="Grafik 31">
              <a:extLst>
                <a:ext uri="{FF2B5EF4-FFF2-40B4-BE49-F238E27FC236}">
                  <a16:creationId xmlns:a16="http://schemas.microsoft.com/office/drawing/2014/main" id="{CD2ABCBF-3CE9-DADB-910E-3D388CCFFE4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442912" y="1089024"/>
              <a:ext cx="4888847" cy="4770939"/>
            </a:xfrm>
            <a:prstGeom prst="rect">
              <a:avLst/>
            </a:prstGeom>
          </p:spPr>
        </p:pic>
        <p:sp>
          <p:nvSpPr>
            <p:cNvPr id="8" name="Textfeld 33">
              <a:extLst>
                <a:ext uri="{FF2B5EF4-FFF2-40B4-BE49-F238E27FC236}">
                  <a16:creationId xmlns:a16="http://schemas.microsoft.com/office/drawing/2014/main" id="{9D48D9A1-798F-6E66-FE0C-594F4765C1D0}"/>
                </a:ext>
              </a:extLst>
            </p:cNvPr>
            <p:cNvSpPr txBox="1"/>
            <p:nvPr/>
          </p:nvSpPr>
          <p:spPr>
            <a:xfrm>
              <a:off x="468000" y="2904478"/>
              <a:ext cx="1251751" cy="186431"/>
            </a:xfrm>
            <a:prstGeom prst="rect">
              <a:avLst/>
            </a:prstGeom>
            <a:solidFill>
              <a:srgbClr val="F7AD05"/>
            </a:solidFill>
          </p:spPr>
          <p:txBody>
            <a:bodyPr wrap="square" lIns="36000" tIns="0" rIns="3600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1">
                  <a:ln>
                    <a:noFill/>
                  </a:ln>
                  <a:solidFill>
                    <a:srgbClr val="FFFFFF"/>
                  </a:solidFill>
                  <a:effectLst/>
                  <a:uLnTx/>
                  <a:uFillTx/>
                  <a:latin typeface="+mj-lt"/>
                  <a:ea typeface="+mn-ea"/>
                  <a:cs typeface="+mn-cs"/>
                </a:rPr>
                <a:t>Breast</a:t>
              </a:r>
            </a:p>
          </p:txBody>
        </p:sp>
        <p:sp>
          <p:nvSpPr>
            <p:cNvPr id="9" name="Textfeld 34">
              <a:extLst>
                <a:ext uri="{FF2B5EF4-FFF2-40B4-BE49-F238E27FC236}">
                  <a16:creationId xmlns:a16="http://schemas.microsoft.com/office/drawing/2014/main" id="{329F7AF4-8A2B-92F0-99C4-9B5539330EA7}"/>
                </a:ext>
              </a:extLst>
            </p:cNvPr>
            <p:cNvSpPr txBox="1"/>
            <p:nvPr/>
          </p:nvSpPr>
          <p:spPr>
            <a:xfrm>
              <a:off x="468000" y="3536274"/>
              <a:ext cx="1251751" cy="186431"/>
            </a:xfrm>
            <a:prstGeom prst="rect">
              <a:avLst/>
            </a:prstGeom>
            <a:solidFill>
              <a:srgbClr val="F7AD05"/>
            </a:solidFill>
          </p:spPr>
          <p:txBody>
            <a:bodyPr wrap="square" lIns="36000" tIns="0" rIns="3600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1">
                  <a:ln>
                    <a:noFill/>
                  </a:ln>
                  <a:solidFill>
                    <a:srgbClr val="FFFFFF"/>
                  </a:solidFill>
                  <a:effectLst/>
                  <a:uLnTx/>
                  <a:uFillTx/>
                  <a:latin typeface="+mj-lt"/>
                  <a:ea typeface="+mn-ea"/>
                  <a:cs typeface="+mn-cs"/>
                </a:rPr>
                <a:t>Gastric</a:t>
              </a:r>
            </a:p>
          </p:txBody>
        </p:sp>
        <p:sp>
          <p:nvSpPr>
            <p:cNvPr id="10" name="Textfeld 35">
              <a:extLst>
                <a:ext uri="{FF2B5EF4-FFF2-40B4-BE49-F238E27FC236}">
                  <a16:creationId xmlns:a16="http://schemas.microsoft.com/office/drawing/2014/main" id="{B4BA859B-6221-4477-E299-053EFE3CD9DA}"/>
                </a:ext>
              </a:extLst>
            </p:cNvPr>
            <p:cNvSpPr txBox="1"/>
            <p:nvPr/>
          </p:nvSpPr>
          <p:spPr>
            <a:xfrm>
              <a:off x="468000" y="4159193"/>
              <a:ext cx="1251751" cy="186431"/>
            </a:xfrm>
            <a:prstGeom prst="rect">
              <a:avLst/>
            </a:prstGeom>
            <a:solidFill>
              <a:srgbClr val="F7AD05"/>
            </a:solidFill>
          </p:spPr>
          <p:txBody>
            <a:bodyPr wrap="square" lIns="36000" tIns="0" rIns="3600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1">
                  <a:ln>
                    <a:noFill/>
                  </a:ln>
                  <a:solidFill>
                    <a:srgbClr val="FFFFFF"/>
                  </a:solidFill>
                  <a:effectLst/>
                  <a:uLnTx/>
                  <a:uFillTx/>
                  <a:latin typeface="+mj-lt"/>
                  <a:ea typeface="+mn-ea"/>
                  <a:cs typeface="+mn-cs"/>
                </a:rPr>
                <a:t>Ovary</a:t>
              </a:r>
            </a:p>
          </p:txBody>
        </p:sp>
        <p:sp>
          <p:nvSpPr>
            <p:cNvPr id="11" name="Textfeld 36">
              <a:extLst>
                <a:ext uri="{FF2B5EF4-FFF2-40B4-BE49-F238E27FC236}">
                  <a16:creationId xmlns:a16="http://schemas.microsoft.com/office/drawing/2014/main" id="{A9FC06B8-B229-E76B-9BE0-3DD0C872A9AE}"/>
                </a:ext>
              </a:extLst>
            </p:cNvPr>
            <p:cNvSpPr txBox="1"/>
            <p:nvPr/>
          </p:nvSpPr>
          <p:spPr>
            <a:xfrm>
              <a:off x="468000" y="4779122"/>
              <a:ext cx="1251751" cy="186431"/>
            </a:xfrm>
            <a:prstGeom prst="rect">
              <a:avLst/>
            </a:prstGeom>
            <a:solidFill>
              <a:srgbClr val="F7AD05"/>
            </a:solidFill>
          </p:spPr>
          <p:txBody>
            <a:bodyPr wrap="square" lIns="36000" tIns="0" rIns="3600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1">
                  <a:ln>
                    <a:noFill/>
                  </a:ln>
                  <a:solidFill>
                    <a:srgbClr val="FFFFFF"/>
                  </a:solidFill>
                  <a:effectLst/>
                  <a:uLnTx/>
                  <a:uFillTx/>
                  <a:latin typeface="+mj-lt"/>
                  <a:ea typeface="+mn-ea"/>
                  <a:cs typeface="+mn-cs"/>
                </a:rPr>
                <a:t>Uterus</a:t>
              </a:r>
            </a:p>
          </p:txBody>
        </p:sp>
        <p:sp>
          <p:nvSpPr>
            <p:cNvPr id="12" name="Textfeld 37">
              <a:extLst>
                <a:ext uri="{FF2B5EF4-FFF2-40B4-BE49-F238E27FC236}">
                  <a16:creationId xmlns:a16="http://schemas.microsoft.com/office/drawing/2014/main" id="{A787F66B-FAC0-2237-EAEF-9830F46430E0}"/>
                </a:ext>
              </a:extLst>
            </p:cNvPr>
            <p:cNvSpPr txBox="1"/>
            <p:nvPr/>
          </p:nvSpPr>
          <p:spPr>
            <a:xfrm>
              <a:off x="468000" y="3545152"/>
              <a:ext cx="1251751" cy="186431"/>
            </a:xfrm>
            <a:prstGeom prst="rect">
              <a:avLst/>
            </a:prstGeom>
            <a:solidFill>
              <a:srgbClr val="F7AD05"/>
            </a:solidFill>
          </p:spPr>
          <p:txBody>
            <a:bodyPr wrap="square" lIns="36000" tIns="0" rIns="3600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1">
                  <a:ln>
                    <a:noFill/>
                  </a:ln>
                  <a:solidFill>
                    <a:srgbClr val="FFFFFF"/>
                  </a:solidFill>
                  <a:effectLst/>
                  <a:uLnTx/>
                  <a:uFillTx/>
                  <a:latin typeface="+mj-lt"/>
                  <a:ea typeface="+mn-ea"/>
                  <a:cs typeface="+mn-cs"/>
                </a:rPr>
                <a:t>Stomach</a:t>
              </a:r>
            </a:p>
          </p:txBody>
        </p:sp>
        <p:sp>
          <p:nvSpPr>
            <p:cNvPr id="13" name="Textfeld 38">
              <a:extLst>
                <a:ext uri="{FF2B5EF4-FFF2-40B4-BE49-F238E27FC236}">
                  <a16:creationId xmlns:a16="http://schemas.microsoft.com/office/drawing/2014/main" id="{FDABED21-5DA9-A229-5938-444AD12717A1}"/>
                </a:ext>
              </a:extLst>
            </p:cNvPr>
            <p:cNvSpPr txBox="1"/>
            <p:nvPr/>
          </p:nvSpPr>
          <p:spPr>
            <a:xfrm>
              <a:off x="468000" y="5402037"/>
              <a:ext cx="1251751" cy="186431"/>
            </a:xfrm>
            <a:prstGeom prst="rect">
              <a:avLst/>
            </a:prstGeom>
            <a:solidFill>
              <a:srgbClr val="F7AD05"/>
            </a:solidFill>
          </p:spPr>
          <p:txBody>
            <a:bodyPr wrap="square" lIns="36000" tIns="0" rIns="3600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1">
                  <a:ln>
                    <a:noFill/>
                  </a:ln>
                  <a:solidFill>
                    <a:srgbClr val="FFFFFF"/>
                  </a:solidFill>
                  <a:effectLst/>
                  <a:uLnTx/>
                  <a:uFillTx/>
                  <a:latin typeface="+mj-lt"/>
                  <a:ea typeface="+mn-ea"/>
                  <a:cs typeface="+mn-cs"/>
                </a:rPr>
                <a:t>Cervix</a:t>
              </a:r>
            </a:p>
          </p:txBody>
        </p:sp>
        <p:sp>
          <p:nvSpPr>
            <p:cNvPr id="14" name="Textfeld 39">
              <a:extLst>
                <a:ext uri="{FF2B5EF4-FFF2-40B4-BE49-F238E27FC236}">
                  <a16:creationId xmlns:a16="http://schemas.microsoft.com/office/drawing/2014/main" id="{86137051-8D27-9E35-6033-2A347A030039}"/>
                </a:ext>
              </a:extLst>
            </p:cNvPr>
            <p:cNvSpPr txBox="1"/>
            <p:nvPr/>
          </p:nvSpPr>
          <p:spPr>
            <a:xfrm>
              <a:off x="3996000" y="2490186"/>
              <a:ext cx="1251751" cy="186431"/>
            </a:xfrm>
            <a:prstGeom prst="rect">
              <a:avLst/>
            </a:prstGeom>
            <a:solidFill>
              <a:srgbClr val="F7AD05"/>
            </a:solidFill>
          </p:spPr>
          <p:txBody>
            <a:bodyPr wrap="square" lIns="36000" tIns="0" rIns="3600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1">
                  <a:ln>
                    <a:noFill/>
                  </a:ln>
                  <a:solidFill>
                    <a:srgbClr val="FFFFFF"/>
                  </a:solidFill>
                  <a:effectLst/>
                  <a:uLnTx/>
                  <a:uFillTx/>
                  <a:latin typeface="+mj-lt"/>
                  <a:ea typeface="+mn-ea"/>
                  <a:cs typeface="+mn-cs"/>
                </a:rPr>
                <a:t>Lung</a:t>
              </a:r>
            </a:p>
          </p:txBody>
        </p:sp>
        <p:sp>
          <p:nvSpPr>
            <p:cNvPr id="15" name="Textfeld 40">
              <a:extLst>
                <a:ext uri="{FF2B5EF4-FFF2-40B4-BE49-F238E27FC236}">
                  <a16:creationId xmlns:a16="http://schemas.microsoft.com/office/drawing/2014/main" id="{0EF8DE0E-64B5-2ADF-C0DF-EFED56FAA4C6}"/>
                </a:ext>
              </a:extLst>
            </p:cNvPr>
            <p:cNvSpPr txBox="1"/>
            <p:nvPr/>
          </p:nvSpPr>
          <p:spPr>
            <a:xfrm>
              <a:off x="3996000" y="3095349"/>
              <a:ext cx="1251751" cy="186431"/>
            </a:xfrm>
            <a:prstGeom prst="rect">
              <a:avLst/>
            </a:prstGeom>
            <a:solidFill>
              <a:srgbClr val="F7AD05"/>
            </a:solidFill>
          </p:spPr>
          <p:txBody>
            <a:bodyPr wrap="square" lIns="36000" tIns="0" rIns="3600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1">
                  <a:ln>
                    <a:noFill/>
                  </a:ln>
                  <a:solidFill>
                    <a:srgbClr val="FFFFFF"/>
                  </a:solidFill>
                  <a:effectLst/>
                  <a:uLnTx/>
                  <a:uFillTx/>
                  <a:latin typeface="+mj-lt"/>
                  <a:ea typeface="+mn-ea"/>
                  <a:cs typeface="+mn-cs"/>
                </a:rPr>
                <a:t>Biliary tract</a:t>
              </a:r>
            </a:p>
          </p:txBody>
        </p:sp>
        <p:sp>
          <p:nvSpPr>
            <p:cNvPr id="16" name="Textfeld 41">
              <a:extLst>
                <a:ext uri="{FF2B5EF4-FFF2-40B4-BE49-F238E27FC236}">
                  <a16:creationId xmlns:a16="http://schemas.microsoft.com/office/drawing/2014/main" id="{2CF3A5FB-8E3D-90F8-16F3-570F5AB3B389}"/>
                </a:ext>
              </a:extLst>
            </p:cNvPr>
            <p:cNvSpPr txBox="1"/>
            <p:nvPr/>
          </p:nvSpPr>
          <p:spPr>
            <a:xfrm>
              <a:off x="3996000" y="3656122"/>
              <a:ext cx="1251751" cy="186431"/>
            </a:xfrm>
            <a:prstGeom prst="rect">
              <a:avLst/>
            </a:prstGeom>
            <a:solidFill>
              <a:srgbClr val="F7AD05"/>
            </a:solidFill>
          </p:spPr>
          <p:txBody>
            <a:bodyPr wrap="square" lIns="36000" tIns="0" rIns="3600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1">
                  <a:ln>
                    <a:noFill/>
                  </a:ln>
                  <a:solidFill>
                    <a:srgbClr val="FFFFFF"/>
                  </a:solidFill>
                  <a:effectLst/>
                  <a:uLnTx/>
                  <a:uFillTx/>
                  <a:latin typeface="+mj-lt"/>
                  <a:ea typeface="+mn-ea"/>
                  <a:cs typeface="+mn-cs"/>
                </a:rPr>
                <a:t>Pancreas</a:t>
              </a:r>
            </a:p>
          </p:txBody>
        </p:sp>
        <p:sp>
          <p:nvSpPr>
            <p:cNvPr id="17" name="Textfeld 42">
              <a:extLst>
                <a:ext uri="{FF2B5EF4-FFF2-40B4-BE49-F238E27FC236}">
                  <a16:creationId xmlns:a16="http://schemas.microsoft.com/office/drawing/2014/main" id="{CAF7F8B5-B9FD-3A3F-8826-4ECEECB9F4EB}"/>
                </a:ext>
              </a:extLst>
            </p:cNvPr>
            <p:cNvSpPr txBox="1"/>
            <p:nvPr/>
          </p:nvSpPr>
          <p:spPr>
            <a:xfrm>
              <a:off x="3997478" y="4248000"/>
              <a:ext cx="1251751" cy="186431"/>
            </a:xfrm>
            <a:prstGeom prst="rect">
              <a:avLst/>
            </a:prstGeom>
            <a:solidFill>
              <a:srgbClr val="F7AD05"/>
            </a:solidFill>
          </p:spPr>
          <p:txBody>
            <a:bodyPr wrap="square" lIns="36000" tIns="0" rIns="3600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1">
                  <a:ln>
                    <a:noFill/>
                  </a:ln>
                  <a:solidFill>
                    <a:srgbClr val="FFFFFF"/>
                  </a:solidFill>
                  <a:effectLst/>
                  <a:uLnTx/>
                  <a:uFillTx/>
                  <a:latin typeface="+mj-lt"/>
                  <a:ea typeface="+mn-ea"/>
                  <a:cs typeface="+mn-cs"/>
                </a:rPr>
                <a:t>Colorectum</a:t>
              </a:r>
            </a:p>
          </p:txBody>
        </p:sp>
        <p:sp>
          <p:nvSpPr>
            <p:cNvPr id="18" name="Textfeld 43">
              <a:extLst>
                <a:ext uri="{FF2B5EF4-FFF2-40B4-BE49-F238E27FC236}">
                  <a16:creationId xmlns:a16="http://schemas.microsoft.com/office/drawing/2014/main" id="{D52A0D2D-1336-778D-3A43-B8C35CB5F7EF}"/>
                </a:ext>
              </a:extLst>
            </p:cNvPr>
            <p:cNvSpPr txBox="1"/>
            <p:nvPr/>
          </p:nvSpPr>
          <p:spPr>
            <a:xfrm>
              <a:off x="3996000" y="4832878"/>
              <a:ext cx="1251751" cy="186431"/>
            </a:xfrm>
            <a:prstGeom prst="rect">
              <a:avLst/>
            </a:prstGeom>
            <a:solidFill>
              <a:srgbClr val="F7AD05"/>
            </a:solidFill>
          </p:spPr>
          <p:txBody>
            <a:bodyPr wrap="square" lIns="36000" tIns="0" rIns="3600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1">
                  <a:ln>
                    <a:noFill/>
                  </a:ln>
                  <a:solidFill>
                    <a:srgbClr val="FFFFFF"/>
                  </a:solidFill>
                  <a:effectLst/>
                  <a:uLnTx/>
                  <a:uFillTx/>
                  <a:latin typeface="+mj-lt"/>
                  <a:ea typeface="+mn-ea"/>
                  <a:cs typeface="+mn-cs"/>
                </a:rPr>
                <a:t>Bladder</a:t>
              </a:r>
            </a:p>
          </p:txBody>
        </p:sp>
        <p:sp>
          <p:nvSpPr>
            <p:cNvPr id="19" name="Textfeld 44">
              <a:extLst>
                <a:ext uri="{FF2B5EF4-FFF2-40B4-BE49-F238E27FC236}">
                  <a16:creationId xmlns:a16="http://schemas.microsoft.com/office/drawing/2014/main" id="{7C93BE64-9751-ADC2-7467-310CEF59E271}"/>
                </a:ext>
              </a:extLst>
            </p:cNvPr>
            <p:cNvSpPr txBox="1"/>
            <p:nvPr/>
          </p:nvSpPr>
          <p:spPr>
            <a:xfrm>
              <a:off x="3996000" y="5402531"/>
              <a:ext cx="1251751" cy="186431"/>
            </a:xfrm>
            <a:prstGeom prst="rect">
              <a:avLst/>
            </a:prstGeom>
            <a:solidFill>
              <a:srgbClr val="F7AD05"/>
            </a:solidFill>
          </p:spPr>
          <p:txBody>
            <a:bodyPr wrap="square" lIns="36000" tIns="0" rIns="3600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1">
                  <a:ln>
                    <a:noFill/>
                  </a:ln>
                  <a:solidFill>
                    <a:srgbClr val="FFFFFF"/>
                  </a:solidFill>
                  <a:effectLst/>
                  <a:uLnTx/>
                  <a:uFillTx/>
                  <a:latin typeface="+mj-lt"/>
                  <a:ea typeface="+mn-ea"/>
                  <a:cs typeface="+mn-cs"/>
                </a:rPr>
                <a:t>Prostate</a:t>
              </a:r>
            </a:p>
          </p:txBody>
        </p:sp>
      </p:grpSp>
      <p:sp>
        <p:nvSpPr>
          <p:cNvPr id="20" name="Textfeld 45">
            <a:extLst>
              <a:ext uri="{FF2B5EF4-FFF2-40B4-BE49-F238E27FC236}">
                <a16:creationId xmlns:a16="http://schemas.microsoft.com/office/drawing/2014/main" id="{2D8D104C-4AA2-07D1-E5FB-3099B26B4992}"/>
              </a:ext>
            </a:extLst>
          </p:cNvPr>
          <p:cNvSpPr txBox="1"/>
          <p:nvPr/>
        </p:nvSpPr>
        <p:spPr>
          <a:xfrm>
            <a:off x="480700" y="2429245"/>
            <a:ext cx="1251751" cy="186431"/>
          </a:xfrm>
          <a:prstGeom prst="rect">
            <a:avLst/>
          </a:prstGeom>
          <a:solidFill>
            <a:srgbClr val="F7AD05"/>
          </a:solidFill>
        </p:spPr>
        <p:txBody>
          <a:bodyPr wrap="square" lIns="36000" tIns="0" rIns="3600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1">
                <a:ln>
                  <a:noFill/>
                </a:ln>
                <a:solidFill>
                  <a:srgbClr val="FFFFFF"/>
                </a:solidFill>
                <a:effectLst/>
                <a:uLnTx/>
                <a:uFillTx/>
                <a:latin typeface="+mj-lt"/>
                <a:ea typeface="+mn-ea"/>
                <a:cs typeface="+mn-cs"/>
              </a:rPr>
              <a:t>Salivary gland</a:t>
            </a:r>
          </a:p>
        </p:txBody>
      </p:sp>
      <p:graphicFrame>
        <p:nvGraphicFramePr>
          <p:cNvPr id="21" name="Tabelle 9">
            <a:extLst>
              <a:ext uri="{FF2B5EF4-FFF2-40B4-BE49-F238E27FC236}">
                <a16:creationId xmlns:a16="http://schemas.microsoft.com/office/drawing/2014/main" id="{7BE9B899-CF6F-1A7E-1199-C8A23B4D405D}"/>
              </a:ext>
            </a:extLst>
          </p:cNvPr>
          <p:cNvGraphicFramePr>
            <a:graphicFrameLocks noGrp="1"/>
          </p:cNvGraphicFramePr>
          <p:nvPr>
            <p:extLst>
              <p:ext uri="{D42A27DB-BD31-4B8C-83A1-F6EECF244321}">
                <p14:modId xmlns:p14="http://schemas.microsoft.com/office/powerpoint/2010/main" val="3776598646"/>
              </p:ext>
            </p:extLst>
          </p:nvPr>
        </p:nvGraphicFramePr>
        <p:xfrm>
          <a:off x="408700" y="2405297"/>
          <a:ext cx="1404000" cy="555768"/>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3092699030"/>
                    </a:ext>
                  </a:extLst>
                </a:gridCol>
                <a:gridCol w="468000">
                  <a:extLst>
                    <a:ext uri="{9D8B030D-6E8A-4147-A177-3AD203B41FA5}">
                      <a16:colId xmlns:a16="http://schemas.microsoft.com/office/drawing/2014/main" val="2765394995"/>
                    </a:ext>
                  </a:extLst>
                </a:gridCol>
                <a:gridCol w="468000">
                  <a:extLst>
                    <a:ext uri="{9D8B030D-6E8A-4147-A177-3AD203B41FA5}">
                      <a16:colId xmlns:a16="http://schemas.microsoft.com/office/drawing/2014/main" val="1111864428"/>
                    </a:ext>
                  </a:extLst>
                </a:gridCol>
              </a:tblGrid>
              <a:tr h="277884">
                <a:tc gridSpan="3">
                  <a:txBody>
                    <a:bodyPr/>
                    <a:lstStyle/>
                    <a:p>
                      <a:r>
                        <a:rPr lang="de-DE" sz="1200" b="0" dirty="0" err="1">
                          <a:solidFill>
                            <a:schemeClr val="tx1"/>
                          </a:solidFill>
                          <a:latin typeface="Avenir Next LT Pro" panose="020B0504020202020204" pitchFamily="34" charset="0"/>
                        </a:rPr>
                        <a:t>Salivary</a:t>
                      </a:r>
                      <a:r>
                        <a:rPr lang="de-DE" sz="1200" b="0" dirty="0">
                          <a:solidFill>
                            <a:schemeClr val="tx1"/>
                          </a:solidFill>
                          <a:latin typeface="Avenir Next LT Pro" panose="020B0504020202020204" pitchFamily="34" charset="0"/>
                        </a:rPr>
                        <a:t> </a:t>
                      </a:r>
                      <a:r>
                        <a:rPr lang="de-DE" sz="1200" b="0" dirty="0" err="1">
                          <a:solidFill>
                            <a:schemeClr val="tx1"/>
                          </a:solidFill>
                          <a:latin typeface="Avenir Next LT Pro" panose="020B0504020202020204" pitchFamily="34" charset="0"/>
                        </a:rPr>
                        <a:t>gland</a:t>
                      </a:r>
                      <a:endParaRPr lang="en-GB" sz="1200" b="0" dirty="0">
                        <a:solidFill>
                          <a:schemeClr val="tx1"/>
                        </a:solidFill>
                        <a:latin typeface="Avenir Next LT Pro" panose="020B0504020202020204" pitchFamily="34" charset="0"/>
                      </a:endParaRPr>
                    </a:p>
                  </a:txBody>
                  <a:tcPr marL="3600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7F7E0"/>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165773329"/>
                  </a:ext>
                </a:extLst>
              </a:tr>
              <a:tr h="277884">
                <a:tc>
                  <a:txBody>
                    <a:bodyPr/>
                    <a:lstStyle/>
                    <a:p>
                      <a:pPr algn="ctr"/>
                      <a:r>
                        <a:rPr lang="de-DE" sz="1100">
                          <a:latin typeface="Avenir Next LT Pro" panose="020B0504020202020204" pitchFamily="34" charset="0"/>
                        </a:rPr>
                        <a:t>12-52</a:t>
                      </a:r>
                      <a:endParaRPr lang="en-GB" sz="1100">
                        <a:latin typeface="Avenir Next LT Pro" panose="020B0504020202020204" pitchFamily="34" charset="0"/>
                      </a:endParaRPr>
                    </a:p>
                  </a:txBody>
                  <a:tcPr marL="36000" marR="3600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D8D340"/>
                    </a:solidFill>
                  </a:tcPr>
                </a:tc>
                <a:tc>
                  <a:txBody>
                    <a:bodyPr/>
                    <a:lstStyle/>
                    <a:p>
                      <a:pPr algn="ctr"/>
                      <a:r>
                        <a:rPr lang="de-DE" sz="1100">
                          <a:latin typeface="Avenir Next LT Pro" panose="020B0504020202020204" pitchFamily="34" charset="0"/>
                        </a:rPr>
                        <a:t>17-44</a:t>
                      </a:r>
                      <a:endParaRPr lang="en-GB" sz="110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00B9AE"/>
                    </a:solidFill>
                  </a:tcPr>
                </a:tc>
                <a:tc>
                  <a:txBody>
                    <a:bodyPr/>
                    <a:lstStyle/>
                    <a:p>
                      <a:pPr algn="ctr"/>
                      <a:r>
                        <a:rPr lang="de-DE" sz="1100" dirty="0">
                          <a:latin typeface="Avenir Next LT Pro" panose="020B0504020202020204" pitchFamily="34" charset="0"/>
                        </a:rPr>
                        <a:t>1</a:t>
                      </a:r>
                      <a:endParaRPr lang="en-GB" sz="1100" dirty="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9CA3B5"/>
                    </a:solidFill>
                  </a:tcPr>
                </a:tc>
                <a:extLst>
                  <a:ext uri="{0D108BD9-81ED-4DB2-BD59-A6C34878D82A}">
                    <a16:rowId xmlns:a16="http://schemas.microsoft.com/office/drawing/2014/main" val="738594644"/>
                  </a:ext>
                </a:extLst>
              </a:tr>
            </a:tbl>
          </a:graphicData>
        </a:graphic>
      </p:graphicFrame>
      <p:graphicFrame>
        <p:nvGraphicFramePr>
          <p:cNvPr id="22" name="Tabelle 9">
            <a:extLst>
              <a:ext uri="{FF2B5EF4-FFF2-40B4-BE49-F238E27FC236}">
                <a16:creationId xmlns:a16="http://schemas.microsoft.com/office/drawing/2014/main" id="{E6AE9CFD-F5B0-3930-9920-240B872A6558}"/>
              </a:ext>
            </a:extLst>
          </p:cNvPr>
          <p:cNvGraphicFramePr>
            <a:graphicFrameLocks noGrp="1"/>
          </p:cNvGraphicFramePr>
          <p:nvPr>
            <p:extLst>
              <p:ext uri="{D42A27DB-BD31-4B8C-83A1-F6EECF244321}">
                <p14:modId xmlns:p14="http://schemas.microsoft.com/office/powerpoint/2010/main" val="2355087254"/>
              </p:ext>
            </p:extLst>
          </p:nvPr>
        </p:nvGraphicFramePr>
        <p:xfrm>
          <a:off x="408700" y="3080217"/>
          <a:ext cx="1404000" cy="555768"/>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3092699030"/>
                    </a:ext>
                  </a:extLst>
                </a:gridCol>
                <a:gridCol w="468000">
                  <a:extLst>
                    <a:ext uri="{9D8B030D-6E8A-4147-A177-3AD203B41FA5}">
                      <a16:colId xmlns:a16="http://schemas.microsoft.com/office/drawing/2014/main" val="2765394995"/>
                    </a:ext>
                  </a:extLst>
                </a:gridCol>
                <a:gridCol w="468000">
                  <a:extLst>
                    <a:ext uri="{9D8B030D-6E8A-4147-A177-3AD203B41FA5}">
                      <a16:colId xmlns:a16="http://schemas.microsoft.com/office/drawing/2014/main" val="1111864428"/>
                    </a:ext>
                  </a:extLst>
                </a:gridCol>
              </a:tblGrid>
              <a:tr h="277884">
                <a:tc gridSpan="3">
                  <a:txBody>
                    <a:bodyPr/>
                    <a:lstStyle/>
                    <a:p>
                      <a:r>
                        <a:rPr lang="de-DE" sz="1200" b="0">
                          <a:solidFill>
                            <a:schemeClr val="tx1"/>
                          </a:solidFill>
                          <a:latin typeface="Avenir Next LT Pro" panose="020B0504020202020204" pitchFamily="34" charset="0"/>
                        </a:rPr>
                        <a:t>Breast</a:t>
                      </a:r>
                      <a:endParaRPr lang="en-GB" sz="1200" b="0">
                        <a:solidFill>
                          <a:schemeClr val="tx1"/>
                        </a:solidFill>
                        <a:latin typeface="Avenir Next LT Pro" panose="020B0504020202020204" pitchFamily="34" charset="0"/>
                      </a:endParaRPr>
                    </a:p>
                  </a:txBody>
                  <a:tcPr marL="3600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7F7E0"/>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165773329"/>
                  </a:ext>
                </a:extLst>
              </a:tr>
              <a:tr h="277884">
                <a:tc>
                  <a:txBody>
                    <a:bodyPr/>
                    <a:lstStyle/>
                    <a:p>
                      <a:pPr algn="ctr"/>
                      <a:r>
                        <a:rPr lang="de-DE" sz="1100">
                          <a:latin typeface="Avenir Next LT Pro" panose="020B0504020202020204" pitchFamily="34" charset="0"/>
                        </a:rPr>
                        <a:t>20</a:t>
                      </a:r>
                      <a:endParaRPr lang="en-GB" sz="1100">
                        <a:latin typeface="Avenir Next LT Pro" panose="020B0504020202020204" pitchFamily="34" charset="0"/>
                      </a:endParaRPr>
                    </a:p>
                  </a:txBody>
                  <a:tcPr marL="36000" marR="3600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D8D340"/>
                    </a:solidFill>
                  </a:tcPr>
                </a:tc>
                <a:tc>
                  <a:txBody>
                    <a:bodyPr/>
                    <a:lstStyle/>
                    <a:p>
                      <a:pPr algn="ctr"/>
                      <a:r>
                        <a:rPr lang="de-DE" sz="1100">
                          <a:latin typeface="Avenir Next LT Pro" panose="020B0504020202020204" pitchFamily="34" charset="0"/>
                        </a:rPr>
                        <a:t>15-20</a:t>
                      </a:r>
                      <a:endParaRPr lang="en-GB" sz="110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00B9AE"/>
                    </a:solidFill>
                  </a:tcPr>
                </a:tc>
                <a:tc>
                  <a:txBody>
                    <a:bodyPr/>
                    <a:lstStyle/>
                    <a:p>
                      <a:pPr algn="ctr"/>
                      <a:r>
                        <a:rPr lang="de-DE" sz="1100" dirty="0">
                          <a:latin typeface="Avenir Next LT Pro" panose="020B0504020202020204" pitchFamily="34" charset="0"/>
                        </a:rPr>
                        <a:t>2</a:t>
                      </a:r>
                      <a:endParaRPr lang="en-GB" sz="1100" dirty="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9CA3B5"/>
                    </a:solidFill>
                  </a:tcPr>
                </a:tc>
                <a:extLst>
                  <a:ext uri="{0D108BD9-81ED-4DB2-BD59-A6C34878D82A}">
                    <a16:rowId xmlns:a16="http://schemas.microsoft.com/office/drawing/2014/main" val="738594644"/>
                  </a:ext>
                </a:extLst>
              </a:tr>
            </a:tbl>
          </a:graphicData>
        </a:graphic>
      </p:graphicFrame>
      <p:graphicFrame>
        <p:nvGraphicFramePr>
          <p:cNvPr id="23" name="Tabelle 9">
            <a:extLst>
              <a:ext uri="{FF2B5EF4-FFF2-40B4-BE49-F238E27FC236}">
                <a16:creationId xmlns:a16="http://schemas.microsoft.com/office/drawing/2014/main" id="{9E394987-F521-2D60-60BF-2FDEA235B981}"/>
              </a:ext>
            </a:extLst>
          </p:cNvPr>
          <p:cNvGraphicFramePr>
            <a:graphicFrameLocks noGrp="1"/>
          </p:cNvGraphicFramePr>
          <p:nvPr>
            <p:extLst>
              <p:ext uri="{D42A27DB-BD31-4B8C-83A1-F6EECF244321}">
                <p14:modId xmlns:p14="http://schemas.microsoft.com/office/powerpoint/2010/main" val="1379772355"/>
              </p:ext>
            </p:extLst>
          </p:nvPr>
        </p:nvGraphicFramePr>
        <p:xfrm>
          <a:off x="408700" y="3755137"/>
          <a:ext cx="1404000" cy="555768"/>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3092699030"/>
                    </a:ext>
                  </a:extLst>
                </a:gridCol>
                <a:gridCol w="468000">
                  <a:extLst>
                    <a:ext uri="{9D8B030D-6E8A-4147-A177-3AD203B41FA5}">
                      <a16:colId xmlns:a16="http://schemas.microsoft.com/office/drawing/2014/main" val="2765394995"/>
                    </a:ext>
                  </a:extLst>
                </a:gridCol>
                <a:gridCol w="468000">
                  <a:extLst>
                    <a:ext uri="{9D8B030D-6E8A-4147-A177-3AD203B41FA5}">
                      <a16:colId xmlns:a16="http://schemas.microsoft.com/office/drawing/2014/main" val="1111864428"/>
                    </a:ext>
                  </a:extLst>
                </a:gridCol>
              </a:tblGrid>
              <a:tr h="277884">
                <a:tc gridSpan="3">
                  <a:txBody>
                    <a:bodyPr/>
                    <a:lstStyle/>
                    <a:p>
                      <a:r>
                        <a:rPr lang="de-DE" sz="1200" b="0">
                          <a:solidFill>
                            <a:schemeClr val="tx1"/>
                          </a:solidFill>
                          <a:latin typeface="Avenir Next LT Pro" panose="020B0504020202020204" pitchFamily="34" charset="0"/>
                        </a:rPr>
                        <a:t>Stomach</a:t>
                      </a:r>
                      <a:endParaRPr lang="en-GB" sz="1200" b="0">
                        <a:solidFill>
                          <a:schemeClr val="tx1"/>
                        </a:solidFill>
                        <a:latin typeface="Avenir Next LT Pro" panose="020B0504020202020204" pitchFamily="34" charset="0"/>
                      </a:endParaRPr>
                    </a:p>
                  </a:txBody>
                  <a:tcPr marL="3600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7F7E0"/>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165773329"/>
                  </a:ext>
                </a:extLst>
              </a:tr>
              <a:tr h="277884">
                <a:tc>
                  <a:txBody>
                    <a:bodyPr/>
                    <a:lstStyle/>
                    <a:p>
                      <a:pPr algn="ctr"/>
                      <a:r>
                        <a:rPr lang="de-DE" sz="1100">
                          <a:latin typeface="Avenir Next LT Pro" panose="020B0504020202020204" pitchFamily="34" charset="0"/>
                        </a:rPr>
                        <a:t>11-16</a:t>
                      </a:r>
                      <a:endParaRPr lang="en-GB" sz="1100">
                        <a:latin typeface="Avenir Next LT Pro" panose="020B0504020202020204" pitchFamily="34" charset="0"/>
                      </a:endParaRPr>
                    </a:p>
                  </a:txBody>
                  <a:tcPr marL="36000" marR="3600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D8D340"/>
                    </a:solidFill>
                  </a:tcPr>
                </a:tc>
                <a:tc>
                  <a:txBody>
                    <a:bodyPr/>
                    <a:lstStyle/>
                    <a:p>
                      <a:pPr algn="ctr"/>
                      <a:r>
                        <a:rPr lang="de-DE" sz="1100">
                          <a:latin typeface="Avenir Next LT Pro" panose="020B0504020202020204" pitchFamily="34" charset="0"/>
                        </a:rPr>
                        <a:t>20</a:t>
                      </a:r>
                      <a:endParaRPr lang="en-GB" sz="110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00B9AE"/>
                    </a:solidFill>
                  </a:tcPr>
                </a:tc>
                <a:tc>
                  <a:txBody>
                    <a:bodyPr/>
                    <a:lstStyle/>
                    <a:p>
                      <a:pPr algn="ctr"/>
                      <a:r>
                        <a:rPr lang="de-DE" sz="1100" dirty="0">
                          <a:latin typeface="Avenir Next LT Pro" panose="020B0504020202020204" pitchFamily="34" charset="0"/>
                        </a:rPr>
                        <a:t>3</a:t>
                      </a:r>
                      <a:endParaRPr lang="en-GB" sz="1100" dirty="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9CA3B5"/>
                    </a:solidFill>
                  </a:tcPr>
                </a:tc>
                <a:extLst>
                  <a:ext uri="{0D108BD9-81ED-4DB2-BD59-A6C34878D82A}">
                    <a16:rowId xmlns:a16="http://schemas.microsoft.com/office/drawing/2014/main" val="738594644"/>
                  </a:ext>
                </a:extLst>
              </a:tr>
            </a:tbl>
          </a:graphicData>
        </a:graphic>
      </p:graphicFrame>
      <p:graphicFrame>
        <p:nvGraphicFramePr>
          <p:cNvPr id="24" name="Tabelle 9">
            <a:extLst>
              <a:ext uri="{FF2B5EF4-FFF2-40B4-BE49-F238E27FC236}">
                <a16:creationId xmlns:a16="http://schemas.microsoft.com/office/drawing/2014/main" id="{CB308382-0F3C-1EF2-9F4A-43D221A80BF7}"/>
              </a:ext>
            </a:extLst>
          </p:cNvPr>
          <p:cNvGraphicFramePr>
            <a:graphicFrameLocks noGrp="1"/>
          </p:cNvGraphicFramePr>
          <p:nvPr>
            <p:extLst>
              <p:ext uri="{D42A27DB-BD31-4B8C-83A1-F6EECF244321}">
                <p14:modId xmlns:p14="http://schemas.microsoft.com/office/powerpoint/2010/main" val="3121093275"/>
              </p:ext>
            </p:extLst>
          </p:nvPr>
        </p:nvGraphicFramePr>
        <p:xfrm>
          <a:off x="408700" y="4386518"/>
          <a:ext cx="1404000" cy="555768"/>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3092699030"/>
                    </a:ext>
                  </a:extLst>
                </a:gridCol>
                <a:gridCol w="468000">
                  <a:extLst>
                    <a:ext uri="{9D8B030D-6E8A-4147-A177-3AD203B41FA5}">
                      <a16:colId xmlns:a16="http://schemas.microsoft.com/office/drawing/2014/main" val="2765394995"/>
                    </a:ext>
                  </a:extLst>
                </a:gridCol>
                <a:gridCol w="468000">
                  <a:extLst>
                    <a:ext uri="{9D8B030D-6E8A-4147-A177-3AD203B41FA5}">
                      <a16:colId xmlns:a16="http://schemas.microsoft.com/office/drawing/2014/main" val="1111864428"/>
                    </a:ext>
                  </a:extLst>
                </a:gridCol>
              </a:tblGrid>
              <a:tr h="277884">
                <a:tc gridSpan="3">
                  <a:txBody>
                    <a:bodyPr/>
                    <a:lstStyle/>
                    <a:p>
                      <a:r>
                        <a:rPr lang="de-DE" sz="1200" b="0">
                          <a:solidFill>
                            <a:schemeClr val="tx1"/>
                          </a:solidFill>
                          <a:latin typeface="Avenir Next LT Pro" panose="020B0504020202020204" pitchFamily="34" charset="0"/>
                        </a:rPr>
                        <a:t>Ovary</a:t>
                      </a:r>
                      <a:endParaRPr lang="en-GB" sz="1200" b="0">
                        <a:solidFill>
                          <a:schemeClr val="tx1"/>
                        </a:solidFill>
                        <a:latin typeface="Avenir Next LT Pro" panose="020B0504020202020204" pitchFamily="34" charset="0"/>
                      </a:endParaRPr>
                    </a:p>
                  </a:txBody>
                  <a:tcPr marL="3600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7F7E0"/>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165773329"/>
                  </a:ext>
                </a:extLst>
              </a:tr>
              <a:tr h="277884">
                <a:tc>
                  <a:txBody>
                    <a:bodyPr/>
                    <a:lstStyle/>
                    <a:p>
                      <a:pPr algn="ctr"/>
                      <a:r>
                        <a:rPr lang="de-DE" sz="1100">
                          <a:latin typeface="Avenir Next LT Pro" panose="020B0504020202020204" pitchFamily="34" charset="0"/>
                        </a:rPr>
                        <a:t>7</a:t>
                      </a:r>
                      <a:endParaRPr lang="en-GB" sz="1100">
                        <a:latin typeface="Avenir Next LT Pro" panose="020B0504020202020204" pitchFamily="34" charset="0"/>
                      </a:endParaRPr>
                    </a:p>
                  </a:txBody>
                  <a:tcPr marL="36000" marR="3600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D8D340"/>
                    </a:solidFill>
                  </a:tcPr>
                </a:tc>
                <a:tc>
                  <a:txBody>
                    <a:bodyPr/>
                    <a:lstStyle/>
                    <a:p>
                      <a:pPr algn="ctr"/>
                      <a:r>
                        <a:rPr lang="de-DE" sz="1100">
                          <a:latin typeface="Avenir Next LT Pro" panose="020B0504020202020204" pitchFamily="34" charset="0"/>
                        </a:rPr>
                        <a:t>27</a:t>
                      </a:r>
                      <a:endParaRPr lang="en-GB" sz="110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00B9AE"/>
                    </a:solidFill>
                  </a:tcPr>
                </a:tc>
                <a:tc>
                  <a:txBody>
                    <a:bodyPr/>
                    <a:lstStyle/>
                    <a:p>
                      <a:pPr algn="ctr"/>
                      <a:r>
                        <a:rPr lang="de-DE" sz="1100" dirty="0">
                          <a:latin typeface="Avenir Next LT Pro" panose="020B0504020202020204" pitchFamily="34" charset="0"/>
                        </a:rPr>
                        <a:t>1</a:t>
                      </a:r>
                      <a:endParaRPr lang="en-GB" sz="1100" dirty="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9CA3B5"/>
                    </a:solidFill>
                  </a:tcPr>
                </a:tc>
                <a:extLst>
                  <a:ext uri="{0D108BD9-81ED-4DB2-BD59-A6C34878D82A}">
                    <a16:rowId xmlns:a16="http://schemas.microsoft.com/office/drawing/2014/main" val="738594644"/>
                  </a:ext>
                </a:extLst>
              </a:tr>
            </a:tbl>
          </a:graphicData>
        </a:graphic>
      </p:graphicFrame>
      <p:graphicFrame>
        <p:nvGraphicFramePr>
          <p:cNvPr id="25" name="Tabelle 9">
            <a:extLst>
              <a:ext uri="{FF2B5EF4-FFF2-40B4-BE49-F238E27FC236}">
                <a16:creationId xmlns:a16="http://schemas.microsoft.com/office/drawing/2014/main" id="{F10BFB7E-6ED5-E4DA-7DEE-C4FF81E0E582}"/>
              </a:ext>
            </a:extLst>
          </p:cNvPr>
          <p:cNvGraphicFramePr>
            <a:graphicFrameLocks noGrp="1"/>
          </p:cNvGraphicFramePr>
          <p:nvPr>
            <p:extLst>
              <p:ext uri="{D42A27DB-BD31-4B8C-83A1-F6EECF244321}">
                <p14:modId xmlns:p14="http://schemas.microsoft.com/office/powerpoint/2010/main" val="3497119615"/>
              </p:ext>
            </p:extLst>
          </p:nvPr>
        </p:nvGraphicFramePr>
        <p:xfrm>
          <a:off x="408700" y="5009185"/>
          <a:ext cx="1404000" cy="555768"/>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3092699030"/>
                    </a:ext>
                  </a:extLst>
                </a:gridCol>
                <a:gridCol w="468000">
                  <a:extLst>
                    <a:ext uri="{9D8B030D-6E8A-4147-A177-3AD203B41FA5}">
                      <a16:colId xmlns:a16="http://schemas.microsoft.com/office/drawing/2014/main" val="2765394995"/>
                    </a:ext>
                  </a:extLst>
                </a:gridCol>
                <a:gridCol w="468000">
                  <a:extLst>
                    <a:ext uri="{9D8B030D-6E8A-4147-A177-3AD203B41FA5}">
                      <a16:colId xmlns:a16="http://schemas.microsoft.com/office/drawing/2014/main" val="1111864428"/>
                    </a:ext>
                  </a:extLst>
                </a:gridCol>
              </a:tblGrid>
              <a:tr h="277884">
                <a:tc gridSpan="3">
                  <a:txBody>
                    <a:bodyPr/>
                    <a:lstStyle/>
                    <a:p>
                      <a:r>
                        <a:rPr lang="de-DE" sz="1200" b="0">
                          <a:solidFill>
                            <a:schemeClr val="tx1"/>
                          </a:solidFill>
                          <a:latin typeface="Avenir Next LT Pro" panose="020B0504020202020204" pitchFamily="34" charset="0"/>
                        </a:rPr>
                        <a:t>Uterus</a:t>
                      </a:r>
                      <a:endParaRPr lang="en-GB" sz="1200" b="0">
                        <a:solidFill>
                          <a:schemeClr val="tx1"/>
                        </a:solidFill>
                        <a:latin typeface="Avenir Next LT Pro" panose="020B0504020202020204" pitchFamily="34" charset="0"/>
                      </a:endParaRPr>
                    </a:p>
                  </a:txBody>
                  <a:tcPr marL="3600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7F7E0"/>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165773329"/>
                  </a:ext>
                </a:extLst>
              </a:tr>
              <a:tr h="277884">
                <a:tc>
                  <a:txBody>
                    <a:bodyPr/>
                    <a:lstStyle/>
                    <a:p>
                      <a:pPr algn="ctr"/>
                      <a:r>
                        <a:rPr lang="de-DE" sz="1100">
                          <a:latin typeface="Avenir Next LT Pro" panose="020B0504020202020204" pitchFamily="34" charset="0"/>
                        </a:rPr>
                        <a:t>4-69</a:t>
                      </a:r>
                      <a:endParaRPr lang="en-GB" sz="1100">
                        <a:latin typeface="Avenir Next LT Pro" panose="020B0504020202020204" pitchFamily="34" charset="0"/>
                      </a:endParaRPr>
                    </a:p>
                  </a:txBody>
                  <a:tcPr marL="36000" marR="3600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D8D340"/>
                    </a:solidFill>
                  </a:tcPr>
                </a:tc>
                <a:tc>
                  <a:txBody>
                    <a:bodyPr/>
                    <a:lstStyle/>
                    <a:p>
                      <a:pPr algn="ctr"/>
                      <a:r>
                        <a:rPr lang="de-DE" sz="1100">
                          <a:latin typeface="Avenir Next LT Pro" panose="020B0504020202020204" pitchFamily="34" charset="0"/>
                        </a:rPr>
                        <a:t>18-80</a:t>
                      </a:r>
                      <a:endParaRPr lang="en-GB" sz="110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00B9AE"/>
                    </a:solidFill>
                  </a:tcPr>
                </a:tc>
                <a:tc>
                  <a:txBody>
                    <a:bodyPr/>
                    <a:lstStyle/>
                    <a:p>
                      <a:pPr algn="ctr"/>
                      <a:r>
                        <a:rPr lang="de-DE" sz="1100" dirty="0">
                          <a:latin typeface="Avenir Next LT Pro" panose="020B0504020202020204" pitchFamily="34" charset="0"/>
                        </a:rPr>
                        <a:t>2</a:t>
                      </a:r>
                      <a:endParaRPr lang="en-GB" sz="1100" dirty="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9CA3B5"/>
                    </a:solidFill>
                  </a:tcPr>
                </a:tc>
                <a:extLst>
                  <a:ext uri="{0D108BD9-81ED-4DB2-BD59-A6C34878D82A}">
                    <a16:rowId xmlns:a16="http://schemas.microsoft.com/office/drawing/2014/main" val="738594644"/>
                  </a:ext>
                </a:extLst>
              </a:tr>
            </a:tbl>
          </a:graphicData>
        </a:graphic>
      </p:graphicFrame>
      <p:graphicFrame>
        <p:nvGraphicFramePr>
          <p:cNvPr id="26" name="Tabelle 9">
            <a:extLst>
              <a:ext uri="{FF2B5EF4-FFF2-40B4-BE49-F238E27FC236}">
                <a16:creationId xmlns:a16="http://schemas.microsoft.com/office/drawing/2014/main" id="{6389D8D3-B447-3234-728A-3E219A45B0A9}"/>
              </a:ext>
            </a:extLst>
          </p:cNvPr>
          <p:cNvGraphicFramePr>
            <a:graphicFrameLocks noGrp="1"/>
          </p:cNvGraphicFramePr>
          <p:nvPr>
            <p:extLst>
              <p:ext uri="{D42A27DB-BD31-4B8C-83A1-F6EECF244321}">
                <p14:modId xmlns:p14="http://schemas.microsoft.com/office/powerpoint/2010/main" val="2370859250"/>
              </p:ext>
            </p:extLst>
          </p:nvPr>
        </p:nvGraphicFramePr>
        <p:xfrm>
          <a:off x="408700" y="5623144"/>
          <a:ext cx="1404000" cy="555768"/>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3092699030"/>
                    </a:ext>
                  </a:extLst>
                </a:gridCol>
                <a:gridCol w="468000">
                  <a:extLst>
                    <a:ext uri="{9D8B030D-6E8A-4147-A177-3AD203B41FA5}">
                      <a16:colId xmlns:a16="http://schemas.microsoft.com/office/drawing/2014/main" val="2765394995"/>
                    </a:ext>
                  </a:extLst>
                </a:gridCol>
                <a:gridCol w="468000">
                  <a:extLst>
                    <a:ext uri="{9D8B030D-6E8A-4147-A177-3AD203B41FA5}">
                      <a16:colId xmlns:a16="http://schemas.microsoft.com/office/drawing/2014/main" val="1111864428"/>
                    </a:ext>
                  </a:extLst>
                </a:gridCol>
              </a:tblGrid>
              <a:tr h="277884">
                <a:tc gridSpan="3">
                  <a:txBody>
                    <a:bodyPr/>
                    <a:lstStyle/>
                    <a:p>
                      <a:r>
                        <a:rPr lang="de-DE" sz="1200" b="0">
                          <a:solidFill>
                            <a:schemeClr val="tx1"/>
                          </a:solidFill>
                          <a:latin typeface="Avenir Next LT Pro" panose="020B0504020202020204" pitchFamily="34" charset="0"/>
                        </a:rPr>
                        <a:t>Cervix</a:t>
                      </a:r>
                      <a:endParaRPr lang="en-GB" sz="1200" b="0">
                        <a:solidFill>
                          <a:schemeClr val="tx1"/>
                        </a:solidFill>
                        <a:latin typeface="Avenir Next LT Pro" panose="020B0504020202020204" pitchFamily="34" charset="0"/>
                      </a:endParaRPr>
                    </a:p>
                  </a:txBody>
                  <a:tcPr marL="3600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7F7E0"/>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165773329"/>
                  </a:ext>
                </a:extLst>
              </a:tr>
              <a:tr h="277884">
                <a:tc>
                  <a:txBody>
                    <a:bodyPr/>
                    <a:lstStyle/>
                    <a:p>
                      <a:pPr algn="ctr"/>
                      <a:r>
                        <a:rPr lang="de-DE" sz="1050">
                          <a:latin typeface="Avenir Next LT Pro" panose="020B0504020202020204" pitchFamily="34" charset="0"/>
                        </a:rPr>
                        <a:t>0.5-14</a:t>
                      </a:r>
                      <a:endParaRPr lang="en-GB" sz="1050">
                        <a:latin typeface="Avenir Next LT Pro" panose="020B0504020202020204" pitchFamily="34" charset="0"/>
                      </a:endParaRPr>
                    </a:p>
                  </a:txBody>
                  <a:tcPr marL="36000" marR="3600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D8D340"/>
                    </a:solidFill>
                  </a:tcPr>
                </a:tc>
                <a:tc>
                  <a:txBody>
                    <a:bodyPr/>
                    <a:lstStyle/>
                    <a:p>
                      <a:pPr algn="ctr"/>
                      <a:r>
                        <a:rPr lang="de-DE" sz="1100">
                          <a:latin typeface="Avenir Next LT Pro" panose="020B0504020202020204" pitchFamily="34" charset="0"/>
                        </a:rPr>
                        <a:t>21</a:t>
                      </a:r>
                      <a:endParaRPr lang="en-GB" sz="110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00B9AE"/>
                    </a:solidFill>
                  </a:tcPr>
                </a:tc>
                <a:tc>
                  <a:txBody>
                    <a:bodyPr/>
                    <a:lstStyle/>
                    <a:p>
                      <a:pPr algn="ctr"/>
                      <a:r>
                        <a:rPr lang="de-DE" sz="1100" dirty="0">
                          <a:latin typeface="Avenir Next LT Pro" panose="020B0504020202020204" pitchFamily="34" charset="0"/>
                        </a:rPr>
                        <a:t>3</a:t>
                      </a:r>
                      <a:endParaRPr lang="en-GB" sz="1100" dirty="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9CA3B5"/>
                    </a:solidFill>
                  </a:tcPr>
                </a:tc>
                <a:extLst>
                  <a:ext uri="{0D108BD9-81ED-4DB2-BD59-A6C34878D82A}">
                    <a16:rowId xmlns:a16="http://schemas.microsoft.com/office/drawing/2014/main" val="738594644"/>
                  </a:ext>
                </a:extLst>
              </a:tr>
            </a:tbl>
          </a:graphicData>
        </a:graphic>
      </p:graphicFrame>
      <p:graphicFrame>
        <p:nvGraphicFramePr>
          <p:cNvPr id="27" name="Tabelle 9">
            <a:extLst>
              <a:ext uri="{FF2B5EF4-FFF2-40B4-BE49-F238E27FC236}">
                <a16:creationId xmlns:a16="http://schemas.microsoft.com/office/drawing/2014/main" id="{B81F14B5-340F-A231-6D75-83F7335F0586}"/>
              </a:ext>
            </a:extLst>
          </p:cNvPr>
          <p:cNvGraphicFramePr>
            <a:graphicFrameLocks noGrp="1"/>
          </p:cNvGraphicFramePr>
          <p:nvPr>
            <p:extLst>
              <p:ext uri="{D42A27DB-BD31-4B8C-83A1-F6EECF244321}">
                <p14:modId xmlns:p14="http://schemas.microsoft.com/office/powerpoint/2010/main" val="1765050804"/>
              </p:ext>
            </p:extLst>
          </p:nvPr>
        </p:nvGraphicFramePr>
        <p:xfrm>
          <a:off x="3972700" y="2711095"/>
          <a:ext cx="1404000" cy="555768"/>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3092699030"/>
                    </a:ext>
                  </a:extLst>
                </a:gridCol>
                <a:gridCol w="468000">
                  <a:extLst>
                    <a:ext uri="{9D8B030D-6E8A-4147-A177-3AD203B41FA5}">
                      <a16:colId xmlns:a16="http://schemas.microsoft.com/office/drawing/2014/main" val="2765394995"/>
                    </a:ext>
                  </a:extLst>
                </a:gridCol>
                <a:gridCol w="468000">
                  <a:extLst>
                    <a:ext uri="{9D8B030D-6E8A-4147-A177-3AD203B41FA5}">
                      <a16:colId xmlns:a16="http://schemas.microsoft.com/office/drawing/2014/main" val="1111864428"/>
                    </a:ext>
                  </a:extLst>
                </a:gridCol>
              </a:tblGrid>
              <a:tr h="277884">
                <a:tc gridSpan="3">
                  <a:txBody>
                    <a:bodyPr/>
                    <a:lstStyle/>
                    <a:p>
                      <a:r>
                        <a:rPr lang="de-DE" sz="1200" b="0">
                          <a:solidFill>
                            <a:schemeClr val="tx1"/>
                          </a:solidFill>
                          <a:latin typeface="Avenir Next LT Pro" panose="020B0504020202020204" pitchFamily="34" charset="0"/>
                        </a:rPr>
                        <a:t>Lung</a:t>
                      </a:r>
                      <a:endParaRPr lang="en-GB" sz="1200" b="0">
                        <a:solidFill>
                          <a:schemeClr val="tx1"/>
                        </a:solidFill>
                        <a:latin typeface="Avenir Next LT Pro" panose="020B0504020202020204" pitchFamily="34" charset="0"/>
                      </a:endParaRPr>
                    </a:p>
                  </a:txBody>
                  <a:tcPr marL="3600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7F7E0"/>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165773329"/>
                  </a:ext>
                </a:extLst>
              </a:tr>
              <a:tr h="277884">
                <a:tc>
                  <a:txBody>
                    <a:bodyPr/>
                    <a:lstStyle/>
                    <a:p>
                      <a:pPr algn="ctr"/>
                      <a:r>
                        <a:rPr lang="de-DE" sz="1100">
                          <a:latin typeface="Avenir Next LT Pro" panose="020B0504020202020204" pitchFamily="34" charset="0"/>
                        </a:rPr>
                        <a:t>2-3</a:t>
                      </a:r>
                      <a:endParaRPr lang="en-GB" sz="1100">
                        <a:latin typeface="Avenir Next LT Pro" panose="020B0504020202020204" pitchFamily="34" charset="0"/>
                      </a:endParaRPr>
                    </a:p>
                  </a:txBody>
                  <a:tcPr marL="36000" marR="3600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D8D340"/>
                    </a:solidFill>
                  </a:tcPr>
                </a:tc>
                <a:tc>
                  <a:txBody>
                    <a:bodyPr/>
                    <a:lstStyle/>
                    <a:p>
                      <a:pPr algn="ctr"/>
                      <a:r>
                        <a:rPr lang="de-DE" sz="1100">
                          <a:latin typeface="Avenir Next LT Pro" panose="020B0504020202020204" pitchFamily="34" charset="0"/>
                        </a:rPr>
                        <a:t>2.5</a:t>
                      </a:r>
                      <a:endParaRPr lang="en-GB" sz="110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00B9AE"/>
                    </a:solidFill>
                  </a:tcPr>
                </a:tc>
                <a:tc>
                  <a:txBody>
                    <a:bodyPr/>
                    <a:lstStyle/>
                    <a:p>
                      <a:pPr algn="ctr"/>
                      <a:r>
                        <a:rPr lang="de-DE" sz="1100" dirty="0">
                          <a:latin typeface="Avenir Next LT Pro" panose="020B0504020202020204" pitchFamily="34" charset="0"/>
                        </a:rPr>
                        <a:t>1-3</a:t>
                      </a:r>
                      <a:endParaRPr lang="en-GB" sz="1100" dirty="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9CA3B5"/>
                    </a:solidFill>
                  </a:tcPr>
                </a:tc>
                <a:extLst>
                  <a:ext uri="{0D108BD9-81ED-4DB2-BD59-A6C34878D82A}">
                    <a16:rowId xmlns:a16="http://schemas.microsoft.com/office/drawing/2014/main" val="738594644"/>
                  </a:ext>
                </a:extLst>
              </a:tr>
            </a:tbl>
          </a:graphicData>
        </a:graphic>
      </p:graphicFrame>
      <p:graphicFrame>
        <p:nvGraphicFramePr>
          <p:cNvPr id="28" name="Tabelle 9">
            <a:extLst>
              <a:ext uri="{FF2B5EF4-FFF2-40B4-BE49-F238E27FC236}">
                <a16:creationId xmlns:a16="http://schemas.microsoft.com/office/drawing/2014/main" id="{94411481-EA0F-F37C-7DDA-EE681F3166B8}"/>
              </a:ext>
            </a:extLst>
          </p:cNvPr>
          <p:cNvGraphicFramePr>
            <a:graphicFrameLocks noGrp="1"/>
          </p:cNvGraphicFramePr>
          <p:nvPr>
            <p:extLst>
              <p:ext uri="{D42A27DB-BD31-4B8C-83A1-F6EECF244321}">
                <p14:modId xmlns:p14="http://schemas.microsoft.com/office/powerpoint/2010/main" val="3916967220"/>
              </p:ext>
            </p:extLst>
          </p:nvPr>
        </p:nvGraphicFramePr>
        <p:xfrm>
          <a:off x="3972700" y="3306008"/>
          <a:ext cx="1404000" cy="555768"/>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3092699030"/>
                    </a:ext>
                  </a:extLst>
                </a:gridCol>
                <a:gridCol w="468000">
                  <a:extLst>
                    <a:ext uri="{9D8B030D-6E8A-4147-A177-3AD203B41FA5}">
                      <a16:colId xmlns:a16="http://schemas.microsoft.com/office/drawing/2014/main" val="2765394995"/>
                    </a:ext>
                  </a:extLst>
                </a:gridCol>
                <a:gridCol w="468000">
                  <a:extLst>
                    <a:ext uri="{9D8B030D-6E8A-4147-A177-3AD203B41FA5}">
                      <a16:colId xmlns:a16="http://schemas.microsoft.com/office/drawing/2014/main" val="1111864428"/>
                    </a:ext>
                  </a:extLst>
                </a:gridCol>
              </a:tblGrid>
              <a:tr h="277884">
                <a:tc gridSpan="3">
                  <a:txBody>
                    <a:bodyPr/>
                    <a:lstStyle/>
                    <a:p>
                      <a:r>
                        <a:rPr lang="de-DE" sz="1200" b="0">
                          <a:solidFill>
                            <a:schemeClr val="tx1"/>
                          </a:solidFill>
                          <a:latin typeface="Avenir Next LT Pro" panose="020B0504020202020204" pitchFamily="34" charset="0"/>
                        </a:rPr>
                        <a:t>Biliary tract</a:t>
                      </a:r>
                      <a:endParaRPr lang="en-GB" sz="1200" b="0">
                        <a:solidFill>
                          <a:schemeClr val="tx1"/>
                        </a:solidFill>
                        <a:latin typeface="Avenir Next LT Pro" panose="020B0504020202020204" pitchFamily="34" charset="0"/>
                      </a:endParaRPr>
                    </a:p>
                  </a:txBody>
                  <a:tcPr marL="3600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7F7E0"/>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165773329"/>
                  </a:ext>
                </a:extLst>
              </a:tr>
              <a:tr h="277884">
                <a:tc>
                  <a:txBody>
                    <a:bodyPr/>
                    <a:lstStyle/>
                    <a:p>
                      <a:pPr algn="ctr"/>
                      <a:r>
                        <a:rPr lang="de-DE" sz="1100">
                          <a:latin typeface="Avenir Next LT Pro" panose="020B0504020202020204" pitchFamily="34" charset="0"/>
                        </a:rPr>
                        <a:t>5-15</a:t>
                      </a:r>
                      <a:endParaRPr lang="en-GB" sz="1100">
                        <a:latin typeface="Avenir Next LT Pro" panose="020B0504020202020204" pitchFamily="34" charset="0"/>
                      </a:endParaRPr>
                    </a:p>
                  </a:txBody>
                  <a:tcPr marL="36000" marR="3600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D8D340"/>
                    </a:solidFill>
                  </a:tcPr>
                </a:tc>
                <a:tc>
                  <a:txBody>
                    <a:bodyPr/>
                    <a:lstStyle/>
                    <a:p>
                      <a:pPr algn="ctr"/>
                      <a:r>
                        <a:rPr lang="de-DE" sz="1100">
                          <a:latin typeface="Avenir Next LT Pro" panose="020B0504020202020204" pitchFamily="34" charset="0"/>
                        </a:rPr>
                        <a:t>20</a:t>
                      </a:r>
                      <a:endParaRPr lang="en-GB" sz="110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00B9AE"/>
                    </a:solidFill>
                  </a:tcPr>
                </a:tc>
                <a:tc>
                  <a:txBody>
                    <a:bodyPr/>
                    <a:lstStyle/>
                    <a:p>
                      <a:pPr algn="ctr"/>
                      <a:r>
                        <a:rPr lang="de-DE" sz="1100" dirty="0">
                          <a:latin typeface="Avenir Next LT Pro" panose="020B0504020202020204" pitchFamily="34" charset="0"/>
                        </a:rPr>
                        <a:t>2</a:t>
                      </a:r>
                      <a:endParaRPr lang="en-GB" sz="1100" dirty="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9CA3B5"/>
                    </a:solidFill>
                  </a:tcPr>
                </a:tc>
                <a:extLst>
                  <a:ext uri="{0D108BD9-81ED-4DB2-BD59-A6C34878D82A}">
                    <a16:rowId xmlns:a16="http://schemas.microsoft.com/office/drawing/2014/main" val="738594644"/>
                  </a:ext>
                </a:extLst>
              </a:tr>
            </a:tbl>
          </a:graphicData>
        </a:graphic>
      </p:graphicFrame>
      <p:graphicFrame>
        <p:nvGraphicFramePr>
          <p:cNvPr id="29" name="Tabelle 9">
            <a:extLst>
              <a:ext uri="{FF2B5EF4-FFF2-40B4-BE49-F238E27FC236}">
                <a16:creationId xmlns:a16="http://schemas.microsoft.com/office/drawing/2014/main" id="{2D5AC7BC-470F-3352-0BA1-CD2A85D64437}"/>
              </a:ext>
            </a:extLst>
          </p:cNvPr>
          <p:cNvGraphicFramePr>
            <a:graphicFrameLocks noGrp="1"/>
          </p:cNvGraphicFramePr>
          <p:nvPr>
            <p:extLst>
              <p:ext uri="{D42A27DB-BD31-4B8C-83A1-F6EECF244321}">
                <p14:modId xmlns:p14="http://schemas.microsoft.com/office/powerpoint/2010/main" val="3557119435"/>
              </p:ext>
            </p:extLst>
          </p:nvPr>
        </p:nvGraphicFramePr>
        <p:xfrm>
          <a:off x="3972700" y="3893832"/>
          <a:ext cx="1404000" cy="555768"/>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3092699030"/>
                    </a:ext>
                  </a:extLst>
                </a:gridCol>
                <a:gridCol w="468000">
                  <a:extLst>
                    <a:ext uri="{9D8B030D-6E8A-4147-A177-3AD203B41FA5}">
                      <a16:colId xmlns:a16="http://schemas.microsoft.com/office/drawing/2014/main" val="2765394995"/>
                    </a:ext>
                  </a:extLst>
                </a:gridCol>
                <a:gridCol w="468000">
                  <a:extLst>
                    <a:ext uri="{9D8B030D-6E8A-4147-A177-3AD203B41FA5}">
                      <a16:colId xmlns:a16="http://schemas.microsoft.com/office/drawing/2014/main" val="1111864428"/>
                    </a:ext>
                  </a:extLst>
                </a:gridCol>
              </a:tblGrid>
              <a:tr h="277884">
                <a:tc gridSpan="3">
                  <a:txBody>
                    <a:bodyPr/>
                    <a:lstStyle/>
                    <a:p>
                      <a:r>
                        <a:rPr lang="de-DE" sz="1200" b="0">
                          <a:solidFill>
                            <a:schemeClr val="tx1"/>
                          </a:solidFill>
                          <a:latin typeface="Avenir Next LT Pro" panose="020B0504020202020204" pitchFamily="34" charset="0"/>
                        </a:rPr>
                        <a:t>Pancreas</a:t>
                      </a:r>
                      <a:endParaRPr lang="en-GB" sz="1200" b="0">
                        <a:solidFill>
                          <a:schemeClr val="tx1"/>
                        </a:solidFill>
                        <a:latin typeface="Avenir Next LT Pro" panose="020B0504020202020204" pitchFamily="34" charset="0"/>
                      </a:endParaRPr>
                    </a:p>
                  </a:txBody>
                  <a:tcPr marL="3600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7F7E0"/>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165773329"/>
                  </a:ext>
                </a:extLst>
              </a:tr>
              <a:tr h="277884">
                <a:tc>
                  <a:txBody>
                    <a:bodyPr/>
                    <a:lstStyle/>
                    <a:p>
                      <a:pPr algn="ctr"/>
                      <a:r>
                        <a:rPr lang="de-DE" sz="1100">
                          <a:latin typeface="Avenir Next LT Pro" panose="020B0504020202020204" pitchFamily="34" charset="0"/>
                        </a:rPr>
                        <a:t>2</a:t>
                      </a:r>
                      <a:endParaRPr lang="en-GB" sz="1100">
                        <a:latin typeface="Avenir Next LT Pro" panose="020B0504020202020204" pitchFamily="34" charset="0"/>
                      </a:endParaRPr>
                    </a:p>
                  </a:txBody>
                  <a:tcPr marL="36000" marR="3600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D8D340"/>
                    </a:solidFill>
                  </a:tcPr>
                </a:tc>
                <a:tc>
                  <a:txBody>
                    <a:bodyPr/>
                    <a:lstStyle/>
                    <a:p>
                      <a:pPr algn="ctr"/>
                      <a:r>
                        <a:rPr lang="de-DE" sz="1100">
                          <a:latin typeface="Avenir Next LT Pro" panose="020B0504020202020204" pitchFamily="34" charset="0"/>
                        </a:rPr>
                        <a:t>26</a:t>
                      </a:r>
                      <a:endParaRPr lang="en-GB" sz="110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00B9AE"/>
                    </a:solidFill>
                  </a:tcPr>
                </a:tc>
                <a:tc>
                  <a:txBody>
                    <a:bodyPr/>
                    <a:lstStyle/>
                    <a:p>
                      <a:pPr algn="ctr"/>
                      <a:r>
                        <a:rPr lang="de-DE" sz="1100" dirty="0">
                          <a:latin typeface="Avenir Next LT Pro" panose="020B0504020202020204" pitchFamily="34" charset="0"/>
                        </a:rPr>
                        <a:t>&lt;1</a:t>
                      </a:r>
                      <a:endParaRPr lang="en-GB" sz="1100" dirty="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9CA3B5"/>
                    </a:solidFill>
                  </a:tcPr>
                </a:tc>
                <a:extLst>
                  <a:ext uri="{0D108BD9-81ED-4DB2-BD59-A6C34878D82A}">
                    <a16:rowId xmlns:a16="http://schemas.microsoft.com/office/drawing/2014/main" val="738594644"/>
                  </a:ext>
                </a:extLst>
              </a:tr>
            </a:tbl>
          </a:graphicData>
        </a:graphic>
      </p:graphicFrame>
      <p:graphicFrame>
        <p:nvGraphicFramePr>
          <p:cNvPr id="30" name="Tabelle 9">
            <a:extLst>
              <a:ext uri="{FF2B5EF4-FFF2-40B4-BE49-F238E27FC236}">
                <a16:creationId xmlns:a16="http://schemas.microsoft.com/office/drawing/2014/main" id="{A949D350-5FA0-94C0-2C86-15AF6BE63933}"/>
              </a:ext>
            </a:extLst>
          </p:cNvPr>
          <p:cNvGraphicFramePr>
            <a:graphicFrameLocks noGrp="1"/>
          </p:cNvGraphicFramePr>
          <p:nvPr>
            <p:extLst>
              <p:ext uri="{D42A27DB-BD31-4B8C-83A1-F6EECF244321}">
                <p14:modId xmlns:p14="http://schemas.microsoft.com/office/powerpoint/2010/main" val="884550358"/>
              </p:ext>
            </p:extLst>
          </p:nvPr>
        </p:nvGraphicFramePr>
        <p:xfrm>
          <a:off x="3972700" y="4481662"/>
          <a:ext cx="1404000" cy="555768"/>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3092699030"/>
                    </a:ext>
                  </a:extLst>
                </a:gridCol>
                <a:gridCol w="468000">
                  <a:extLst>
                    <a:ext uri="{9D8B030D-6E8A-4147-A177-3AD203B41FA5}">
                      <a16:colId xmlns:a16="http://schemas.microsoft.com/office/drawing/2014/main" val="2765394995"/>
                    </a:ext>
                  </a:extLst>
                </a:gridCol>
                <a:gridCol w="468000">
                  <a:extLst>
                    <a:ext uri="{9D8B030D-6E8A-4147-A177-3AD203B41FA5}">
                      <a16:colId xmlns:a16="http://schemas.microsoft.com/office/drawing/2014/main" val="1111864428"/>
                    </a:ext>
                  </a:extLst>
                </a:gridCol>
              </a:tblGrid>
              <a:tr h="277884">
                <a:tc gridSpan="3">
                  <a:txBody>
                    <a:bodyPr/>
                    <a:lstStyle/>
                    <a:p>
                      <a:r>
                        <a:rPr lang="de-DE" sz="1200" b="0">
                          <a:solidFill>
                            <a:schemeClr val="tx1"/>
                          </a:solidFill>
                          <a:latin typeface="Avenir Next LT Pro" panose="020B0504020202020204" pitchFamily="34" charset="0"/>
                        </a:rPr>
                        <a:t>Colorectum</a:t>
                      </a:r>
                      <a:endParaRPr lang="en-GB" sz="1200" b="0">
                        <a:solidFill>
                          <a:schemeClr val="tx1"/>
                        </a:solidFill>
                        <a:latin typeface="Avenir Next LT Pro" panose="020B0504020202020204" pitchFamily="34" charset="0"/>
                      </a:endParaRPr>
                    </a:p>
                  </a:txBody>
                  <a:tcPr marL="3600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7F7E0"/>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165773329"/>
                  </a:ext>
                </a:extLst>
              </a:tr>
              <a:tr h="277884">
                <a:tc>
                  <a:txBody>
                    <a:bodyPr/>
                    <a:lstStyle/>
                    <a:p>
                      <a:pPr algn="ctr"/>
                      <a:r>
                        <a:rPr lang="de-DE" sz="1100">
                          <a:latin typeface="Avenir Next LT Pro" panose="020B0504020202020204" pitchFamily="34" charset="0"/>
                        </a:rPr>
                        <a:t>5.8</a:t>
                      </a:r>
                      <a:endParaRPr lang="en-GB" sz="1100">
                        <a:latin typeface="Avenir Next LT Pro" panose="020B0504020202020204" pitchFamily="34" charset="0"/>
                      </a:endParaRPr>
                    </a:p>
                  </a:txBody>
                  <a:tcPr marL="36000" marR="3600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D8D340"/>
                    </a:solidFill>
                  </a:tcPr>
                </a:tc>
                <a:tc>
                  <a:txBody>
                    <a:bodyPr/>
                    <a:lstStyle/>
                    <a:p>
                      <a:pPr algn="ctr"/>
                      <a:r>
                        <a:rPr lang="de-DE" sz="1100">
                          <a:latin typeface="Avenir Next LT Pro" panose="020B0504020202020204" pitchFamily="34" charset="0"/>
                        </a:rPr>
                        <a:t>5</a:t>
                      </a:r>
                      <a:endParaRPr lang="en-GB" sz="110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00B9AE"/>
                    </a:solidFill>
                  </a:tcPr>
                </a:tc>
                <a:tc>
                  <a:txBody>
                    <a:bodyPr/>
                    <a:lstStyle/>
                    <a:p>
                      <a:pPr algn="ctr"/>
                      <a:r>
                        <a:rPr lang="de-DE" sz="1100" dirty="0">
                          <a:latin typeface="Avenir Next LT Pro" panose="020B0504020202020204" pitchFamily="34" charset="0"/>
                        </a:rPr>
                        <a:t>2</a:t>
                      </a:r>
                      <a:endParaRPr lang="en-GB" sz="1100" dirty="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9CA3B5"/>
                    </a:solidFill>
                  </a:tcPr>
                </a:tc>
                <a:extLst>
                  <a:ext uri="{0D108BD9-81ED-4DB2-BD59-A6C34878D82A}">
                    <a16:rowId xmlns:a16="http://schemas.microsoft.com/office/drawing/2014/main" val="738594644"/>
                  </a:ext>
                </a:extLst>
              </a:tr>
            </a:tbl>
          </a:graphicData>
        </a:graphic>
      </p:graphicFrame>
      <p:graphicFrame>
        <p:nvGraphicFramePr>
          <p:cNvPr id="31" name="Tabelle 9">
            <a:extLst>
              <a:ext uri="{FF2B5EF4-FFF2-40B4-BE49-F238E27FC236}">
                <a16:creationId xmlns:a16="http://schemas.microsoft.com/office/drawing/2014/main" id="{8C5E07CD-D071-2193-FEB6-09A537244CBD}"/>
              </a:ext>
            </a:extLst>
          </p:cNvPr>
          <p:cNvGraphicFramePr>
            <a:graphicFrameLocks noGrp="1"/>
          </p:cNvGraphicFramePr>
          <p:nvPr>
            <p:extLst>
              <p:ext uri="{D42A27DB-BD31-4B8C-83A1-F6EECF244321}">
                <p14:modId xmlns:p14="http://schemas.microsoft.com/office/powerpoint/2010/main" val="1177818241"/>
              </p:ext>
            </p:extLst>
          </p:nvPr>
        </p:nvGraphicFramePr>
        <p:xfrm>
          <a:off x="3972700" y="5069095"/>
          <a:ext cx="1404000" cy="555768"/>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3092699030"/>
                    </a:ext>
                  </a:extLst>
                </a:gridCol>
                <a:gridCol w="468000">
                  <a:extLst>
                    <a:ext uri="{9D8B030D-6E8A-4147-A177-3AD203B41FA5}">
                      <a16:colId xmlns:a16="http://schemas.microsoft.com/office/drawing/2014/main" val="2765394995"/>
                    </a:ext>
                  </a:extLst>
                </a:gridCol>
                <a:gridCol w="468000">
                  <a:extLst>
                    <a:ext uri="{9D8B030D-6E8A-4147-A177-3AD203B41FA5}">
                      <a16:colId xmlns:a16="http://schemas.microsoft.com/office/drawing/2014/main" val="1111864428"/>
                    </a:ext>
                  </a:extLst>
                </a:gridCol>
              </a:tblGrid>
              <a:tr h="277884">
                <a:tc gridSpan="3">
                  <a:txBody>
                    <a:bodyPr/>
                    <a:lstStyle/>
                    <a:p>
                      <a:r>
                        <a:rPr lang="de-DE" sz="1200" b="0">
                          <a:solidFill>
                            <a:schemeClr val="tx1"/>
                          </a:solidFill>
                          <a:latin typeface="Avenir Next LT Pro" panose="020B0504020202020204" pitchFamily="34" charset="0"/>
                        </a:rPr>
                        <a:t>Bladder</a:t>
                      </a:r>
                      <a:endParaRPr lang="en-GB" sz="1200" b="0">
                        <a:solidFill>
                          <a:schemeClr val="tx1"/>
                        </a:solidFill>
                        <a:latin typeface="Avenir Next LT Pro" panose="020B0504020202020204" pitchFamily="34" charset="0"/>
                      </a:endParaRPr>
                    </a:p>
                  </a:txBody>
                  <a:tcPr marL="3600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7F7E0"/>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165773329"/>
                  </a:ext>
                </a:extLst>
              </a:tr>
              <a:tr h="277884">
                <a:tc>
                  <a:txBody>
                    <a:bodyPr/>
                    <a:lstStyle/>
                    <a:p>
                      <a:pPr algn="ctr"/>
                      <a:r>
                        <a:rPr lang="de-DE" sz="1100">
                          <a:latin typeface="Avenir Next LT Pro" panose="020B0504020202020204" pitchFamily="34" charset="0"/>
                        </a:rPr>
                        <a:t>8.6</a:t>
                      </a:r>
                      <a:endParaRPr lang="en-GB" sz="1100">
                        <a:latin typeface="Avenir Next LT Pro" panose="020B0504020202020204" pitchFamily="34" charset="0"/>
                      </a:endParaRPr>
                    </a:p>
                  </a:txBody>
                  <a:tcPr marL="36000" marR="3600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D8D340"/>
                    </a:solidFill>
                  </a:tcPr>
                </a:tc>
                <a:tc>
                  <a:txBody>
                    <a:bodyPr/>
                    <a:lstStyle/>
                    <a:p>
                      <a:pPr algn="ctr"/>
                      <a:r>
                        <a:rPr lang="de-DE" sz="1100">
                          <a:latin typeface="Avenir Next LT Pro" panose="020B0504020202020204" pitchFamily="34" charset="0"/>
                        </a:rPr>
                        <a:t>12.4</a:t>
                      </a:r>
                      <a:endParaRPr lang="en-GB" sz="110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00B9AE"/>
                    </a:solidFill>
                  </a:tcPr>
                </a:tc>
                <a:tc>
                  <a:txBody>
                    <a:bodyPr/>
                    <a:lstStyle/>
                    <a:p>
                      <a:pPr algn="ctr"/>
                      <a:r>
                        <a:rPr lang="de-DE" sz="1100" dirty="0">
                          <a:latin typeface="Avenir Next LT Pro" panose="020B0504020202020204" pitchFamily="34" charset="0"/>
                        </a:rPr>
                        <a:t>9</a:t>
                      </a:r>
                      <a:endParaRPr lang="en-GB" sz="1100" dirty="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9CA3B5"/>
                    </a:solidFill>
                  </a:tcPr>
                </a:tc>
                <a:extLst>
                  <a:ext uri="{0D108BD9-81ED-4DB2-BD59-A6C34878D82A}">
                    <a16:rowId xmlns:a16="http://schemas.microsoft.com/office/drawing/2014/main" val="738594644"/>
                  </a:ext>
                </a:extLst>
              </a:tr>
            </a:tbl>
          </a:graphicData>
        </a:graphic>
      </p:graphicFrame>
      <p:graphicFrame>
        <p:nvGraphicFramePr>
          <p:cNvPr id="32" name="Tabelle 9">
            <a:extLst>
              <a:ext uri="{FF2B5EF4-FFF2-40B4-BE49-F238E27FC236}">
                <a16:creationId xmlns:a16="http://schemas.microsoft.com/office/drawing/2014/main" id="{0884F897-F654-F21E-52FB-DEF7719084DE}"/>
              </a:ext>
            </a:extLst>
          </p:cNvPr>
          <p:cNvGraphicFramePr>
            <a:graphicFrameLocks noGrp="1"/>
          </p:cNvGraphicFramePr>
          <p:nvPr>
            <p:extLst>
              <p:ext uri="{D42A27DB-BD31-4B8C-83A1-F6EECF244321}">
                <p14:modId xmlns:p14="http://schemas.microsoft.com/office/powerpoint/2010/main" val="3032063898"/>
              </p:ext>
            </p:extLst>
          </p:nvPr>
        </p:nvGraphicFramePr>
        <p:xfrm>
          <a:off x="3972700" y="5635804"/>
          <a:ext cx="1404000" cy="555768"/>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3092699030"/>
                    </a:ext>
                  </a:extLst>
                </a:gridCol>
                <a:gridCol w="468000">
                  <a:extLst>
                    <a:ext uri="{9D8B030D-6E8A-4147-A177-3AD203B41FA5}">
                      <a16:colId xmlns:a16="http://schemas.microsoft.com/office/drawing/2014/main" val="2765394995"/>
                    </a:ext>
                  </a:extLst>
                </a:gridCol>
                <a:gridCol w="468000">
                  <a:extLst>
                    <a:ext uri="{9D8B030D-6E8A-4147-A177-3AD203B41FA5}">
                      <a16:colId xmlns:a16="http://schemas.microsoft.com/office/drawing/2014/main" val="1111864428"/>
                    </a:ext>
                  </a:extLst>
                </a:gridCol>
              </a:tblGrid>
              <a:tr h="277884">
                <a:tc gridSpan="3">
                  <a:txBody>
                    <a:bodyPr/>
                    <a:lstStyle/>
                    <a:p>
                      <a:r>
                        <a:rPr lang="de-DE" sz="1200" b="0">
                          <a:solidFill>
                            <a:schemeClr val="tx1"/>
                          </a:solidFill>
                          <a:latin typeface="Avenir Next LT Pro" panose="020B0504020202020204" pitchFamily="34" charset="0"/>
                        </a:rPr>
                        <a:t>Prostate</a:t>
                      </a:r>
                      <a:endParaRPr lang="en-GB" sz="1200" b="0">
                        <a:solidFill>
                          <a:schemeClr val="tx1"/>
                        </a:solidFill>
                        <a:latin typeface="Avenir Next LT Pro" panose="020B0504020202020204" pitchFamily="34" charset="0"/>
                      </a:endParaRPr>
                    </a:p>
                  </a:txBody>
                  <a:tcPr marL="3600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rgbClr val="F7F7E0"/>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165773329"/>
                  </a:ext>
                </a:extLst>
              </a:tr>
              <a:tr h="277884">
                <a:tc>
                  <a:txBody>
                    <a:bodyPr/>
                    <a:lstStyle/>
                    <a:p>
                      <a:pPr algn="ctr"/>
                      <a:r>
                        <a:rPr lang="de-DE" sz="1100">
                          <a:latin typeface="Avenir Next LT Pro" panose="020B0504020202020204" pitchFamily="34" charset="0"/>
                        </a:rPr>
                        <a:t>5.8-6</a:t>
                      </a:r>
                      <a:endParaRPr lang="en-GB" sz="1100">
                        <a:latin typeface="Avenir Next LT Pro" panose="020B0504020202020204" pitchFamily="34" charset="0"/>
                      </a:endParaRPr>
                    </a:p>
                  </a:txBody>
                  <a:tcPr marL="36000" marR="3600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D8D340"/>
                    </a:solidFill>
                  </a:tcPr>
                </a:tc>
                <a:tc>
                  <a:txBody>
                    <a:bodyPr/>
                    <a:lstStyle/>
                    <a:p>
                      <a:pPr algn="ctr"/>
                      <a:r>
                        <a:rPr lang="de-DE" sz="1100" dirty="0">
                          <a:latin typeface="Avenir Next LT Pro" panose="020B0504020202020204" pitchFamily="34" charset="0"/>
                        </a:rPr>
                        <a:t>10</a:t>
                      </a:r>
                      <a:endParaRPr lang="en-GB" sz="1100" dirty="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00B9AE"/>
                    </a:solidFill>
                  </a:tcPr>
                </a:tc>
                <a:tc>
                  <a:txBody>
                    <a:bodyPr/>
                    <a:lstStyle/>
                    <a:p>
                      <a:pPr algn="ctr"/>
                      <a:r>
                        <a:rPr lang="de-DE" sz="1100" dirty="0">
                          <a:latin typeface="Avenir Next LT Pro" panose="020B0504020202020204" pitchFamily="34" charset="0"/>
                        </a:rPr>
                        <a:t>&lt;1</a:t>
                      </a:r>
                      <a:endParaRPr lang="en-GB" sz="1100" dirty="0">
                        <a:latin typeface="Avenir Next LT Pro" panose="020B0504020202020204" pitchFamily="34" charset="0"/>
                      </a:endParaRPr>
                    </a:p>
                  </a:txBody>
                  <a:tcPr marL="36000" marR="36000" marT="0" marB="0" anchor="ctr">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9CA3B5"/>
                    </a:solidFill>
                  </a:tcPr>
                </a:tc>
                <a:extLst>
                  <a:ext uri="{0D108BD9-81ED-4DB2-BD59-A6C34878D82A}">
                    <a16:rowId xmlns:a16="http://schemas.microsoft.com/office/drawing/2014/main" val="738594644"/>
                  </a:ext>
                </a:extLst>
              </a:tr>
            </a:tbl>
          </a:graphicData>
        </a:graphic>
      </p:graphicFrame>
      <p:sp>
        <p:nvSpPr>
          <p:cNvPr id="33" name="Textfeld 9">
            <a:extLst>
              <a:ext uri="{FF2B5EF4-FFF2-40B4-BE49-F238E27FC236}">
                <a16:creationId xmlns:a16="http://schemas.microsoft.com/office/drawing/2014/main" id="{B2BDCAEC-8AC3-C82D-BB0D-CA418A5A8E6C}"/>
              </a:ext>
            </a:extLst>
          </p:cNvPr>
          <p:cNvSpPr txBox="1"/>
          <p:nvPr/>
        </p:nvSpPr>
        <p:spPr>
          <a:xfrm>
            <a:off x="448238" y="1334685"/>
            <a:ext cx="965559" cy="161583"/>
          </a:xfrm>
          <a:prstGeom prst="rect">
            <a:avLst/>
          </a:prstGeom>
          <a:solidFill>
            <a:schemeClr val="bg1"/>
          </a:solidFill>
        </p:spPr>
        <p:txBody>
          <a:bodyPr wrap="square" lIns="36000" tIns="0" rIns="3600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50" b="0" i="0" u="none" strike="noStrike" kern="1200" cap="none" spc="0" normalizeH="0" baseline="0" noProof="0" dirty="0">
                <a:ln>
                  <a:noFill/>
                </a:ln>
                <a:solidFill>
                  <a:srgbClr val="2D2924"/>
                </a:solidFill>
                <a:effectLst/>
                <a:uLnTx/>
                <a:uFillTx/>
                <a:latin typeface="+mj-lt"/>
                <a:ea typeface="+mn-ea"/>
                <a:cs typeface="+mn-cs"/>
              </a:rPr>
              <a:t>Tumor </a:t>
            </a:r>
            <a:r>
              <a:rPr kumimoji="0" lang="de-DE" sz="1050" b="0" i="0" u="none" strike="noStrike" kern="1200" cap="none" spc="0" normalizeH="0" baseline="0" noProof="0" dirty="0" err="1">
                <a:ln>
                  <a:noFill/>
                </a:ln>
                <a:solidFill>
                  <a:srgbClr val="2D2924"/>
                </a:solidFill>
                <a:effectLst/>
                <a:uLnTx/>
                <a:uFillTx/>
                <a:latin typeface="+mj-lt"/>
                <a:ea typeface="+mn-ea"/>
                <a:cs typeface="+mn-cs"/>
              </a:rPr>
              <a:t>types</a:t>
            </a:r>
            <a:endParaRPr kumimoji="0" lang="en-GB" sz="1050" b="0" i="0" u="none" strike="noStrike" kern="1200" cap="none" spc="0" normalizeH="0" baseline="0" noProof="0" dirty="0">
              <a:ln>
                <a:noFill/>
              </a:ln>
              <a:solidFill>
                <a:srgbClr val="2D2924"/>
              </a:solidFill>
              <a:effectLst/>
              <a:uLnTx/>
              <a:uFillTx/>
              <a:latin typeface="+mj-lt"/>
              <a:ea typeface="+mn-ea"/>
              <a:cs typeface="+mn-cs"/>
            </a:endParaRPr>
          </a:p>
        </p:txBody>
      </p:sp>
      <p:sp>
        <p:nvSpPr>
          <p:cNvPr id="34" name="Rechteck 12">
            <a:extLst>
              <a:ext uri="{FF2B5EF4-FFF2-40B4-BE49-F238E27FC236}">
                <a16:creationId xmlns:a16="http://schemas.microsoft.com/office/drawing/2014/main" id="{E0AFE9D5-B86B-578D-06F4-A0A8BDC242E0}"/>
              </a:ext>
            </a:extLst>
          </p:cNvPr>
          <p:cNvSpPr/>
          <p:nvPr/>
        </p:nvSpPr>
        <p:spPr>
          <a:xfrm>
            <a:off x="3972700" y="4493145"/>
            <a:ext cx="1045028" cy="247926"/>
          </a:xfrm>
          <a:prstGeom prst="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mj-lt"/>
              <a:ea typeface="+mn-ea"/>
              <a:cs typeface="+mn-cs"/>
            </a:endParaRPr>
          </a:p>
        </p:txBody>
      </p:sp>
      <p:sp>
        <p:nvSpPr>
          <p:cNvPr id="35" name="Footer Placeholder 1">
            <a:extLst>
              <a:ext uri="{FF2B5EF4-FFF2-40B4-BE49-F238E27FC236}">
                <a16:creationId xmlns:a16="http://schemas.microsoft.com/office/drawing/2014/main" id="{6B11BFB5-80ED-0F6F-0D7C-4E181D2F936D}"/>
              </a:ext>
            </a:extLst>
          </p:cNvPr>
          <p:cNvSpPr>
            <a:spLocks noGrp="1"/>
          </p:cNvSpPr>
          <p:nvPr>
            <p:ph type="ftr" sz="quarter" idx="3"/>
          </p:nvPr>
        </p:nvSpPr>
        <p:spPr>
          <a:xfrm>
            <a:off x="609600" y="6356350"/>
            <a:ext cx="10744199" cy="442131"/>
          </a:xfrm>
        </p:spPr>
        <p:txBody>
          <a:bodyPr vert="horz" lIns="91440" tIns="45720" rIns="91440" bIns="45720" rtlCol="0" anchor="b"/>
          <a:lstStyle/>
          <a:p>
            <a:r>
              <a:rPr lang="en-GB" dirty="0"/>
              <a:t>Oh DY, et al. </a:t>
            </a:r>
            <a:r>
              <a:rPr lang="en-GB" i="1" dirty="0"/>
              <a:t>Nat Rev Clin Oncol</a:t>
            </a:r>
            <a:r>
              <a:rPr lang="en-GB" dirty="0"/>
              <a:t>. 2020;17(1):33-48.</a:t>
            </a:r>
            <a:endParaRPr lang="de-DE" dirty="0"/>
          </a:p>
        </p:txBody>
      </p:sp>
      <p:sp>
        <p:nvSpPr>
          <p:cNvPr id="36" name="Textfeld 6">
            <a:extLst>
              <a:ext uri="{FF2B5EF4-FFF2-40B4-BE49-F238E27FC236}">
                <a16:creationId xmlns:a16="http://schemas.microsoft.com/office/drawing/2014/main" id="{95859BA5-96B9-B9B1-BA20-277908771B68}"/>
              </a:ext>
            </a:extLst>
          </p:cNvPr>
          <p:cNvSpPr txBox="1"/>
          <p:nvPr/>
        </p:nvSpPr>
        <p:spPr>
          <a:xfrm>
            <a:off x="408700" y="6202034"/>
            <a:ext cx="5507037" cy="153888"/>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noProof="1">
                <a:ln>
                  <a:noFill/>
                </a:ln>
                <a:solidFill>
                  <a:srgbClr val="2D2924"/>
                </a:solidFill>
                <a:effectLst/>
                <a:uLnTx/>
                <a:uFillTx/>
                <a:latin typeface="+mj-lt"/>
                <a:ea typeface="+mn-ea"/>
                <a:cs typeface="+mn-cs"/>
              </a:rPr>
              <a:t>Frequency of HER2 alterations across tumour types</a:t>
            </a:r>
            <a:endParaRPr kumimoji="0" lang="de-DE" sz="1000" b="0" i="0" u="none" strike="noStrike" kern="1200" cap="none" spc="0" normalizeH="0" baseline="30000" noProof="1">
              <a:ln>
                <a:noFill/>
              </a:ln>
              <a:solidFill>
                <a:srgbClr val="2D2924"/>
              </a:solidFill>
              <a:effectLst/>
              <a:uLnTx/>
              <a:uFillTx/>
              <a:latin typeface="+mj-lt"/>
              <a:ea typeface="+mn-ea"/>
              <a:cs typeface="+mn-cs"/>
            </a:endParaRPr>
          </a:p>
        </p:txBody>
      </p:sp>
    </p:spTree>
    <p:extLst>
      <p:ext uri="{BB962C8B-B14F-4D97-AF65-F5344CB8AC3E}">
        <p14:creationId xmlns:p14="http://schemas.microsoft.com/office/powerpoint/2010/main" val="3697337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04CD4-D0DB-A4E4-0E57-EA33B39E58E2}"/>
              </a:ext>
            </a:extLst>
          </p:cNvPr>
          <p:cNvSpPr>
            <a:spLocks noGrp="1"/>
          </p:cNvSpPr>
          <p:nvPr>
            <p:ph type="title"/>
          </p:nvPr>
        </p:nvSpPr>
        <p:spPr/>
        <p:txBody>
          <a:bodyPr/>
          <a:lstStyle/>
          <a:p>
            <a:r>
              <a:rPr lang="de-DE" noProof="1"/>
              <a:t>HER2 Amplification in Colorectal Cancer</a:t>
            </a:r>
            <a:endParaRPr lang="en-US" dirty="0"/>
          </a:p>
        </p:txBody>
      </p:sp>
      <p:sp>
        <p:nvSpPr>
          <p:cNvPr id="3" name="Content Placeholder 2">
            <a:extLst>
              <a:ext uri="{FF2B5EF4-FFF2-40B4-BE49-F238E27FC236}">
                <a16:creationId xmlns:a16="http://schemas.microsoft.com/office/drawing/2014/main" id="{2110564F-46A0-5437-495A-B93B46D2BAB6}"/>
              </a:ext>
            </a:extLst>
          </p:cNvPr>
          <p:cNvSpPr>
            <a:spLocks noGrp="1"/>
          </p:cNvSpPr>
          <p:nvPr>
            <p:ph idx="1"/>
          </p:nvPr>
        </p:nvSpPr>
        <p:spPr>
          <a:xfrm>
            <a:off x="7310603" y="2018469"/>
            <a:ext cx="4474998" cy="2507349"/>
          </a:xfrm>
          <a:noFill/>
        </p:spPr>
        <p:txBody>
          <a:bodyPr/>
          <a:lstStyle/>
          <a:p>
            <a:pPr marL="0" indent="0">
              <a:spcAft>
                <a:spcPts val="600"/>
              </a:spcAft>
              <a:buNone/>
            </a:pPr>
            <a:r>
              <a:rPr lang="en-US" b="1" dirty="0"/>
              <a:t>HER2 amplification (HER2+) </a:t>
            </a:r>
          </a:p>
          <a:p>
            <a:pPr>
              <a:spcAft>
                <a:spcPts val="600"/>
              </a:spcAft>
            </a:pPr>
            <a:r>
              <a:rPr lang="en-US" dirty="0"/>
              <a:t>~ 4% of all mCRC patients</a:t>
            </a:r>
          </a:p>
          <a:p>
            <a:pPr>
              <a:spcAft>
                <a:spcPts val="600"/>
              </a:spcAft>
            </a:pPr>
            <a:r>
              <a:rPr lang="en-US" dirty="0"/>
              <a:t>Enriched in mCRC patients with</a:t>
            </a:r>
            <a:r>
              <a:rPr lang="en-US" i="1" dirty="0"/>
              <a:t> RAS/RAF </a:t>
            </a:r>
            <a:r>
              <a:rPr lang="en-US" dirty="0"/>
              <a:t>wild-type tumors</a:t>
            </a:r>
          </a:p>
        </p:txBody>
      </p:sp>
      <p:graphicFrame>
        <p:nvGraphicFramePr>
          <p:cNvPr id="6" name="Diagramm 12">
            <a:extLst>
              <a:ext uri="{FF2B5EF4-FFF2-40B4-BE49-F238E27FC236}">
                <a16:creationId xmlns:a16="http://schemas.microsoft.com/office/drawing/2014/main" id="{FA38AB85-B0ED-D861-E5BF-39D627286B2E}"/>
              </a:ext>
            </a:extLst>
          </p:cNvPr>
          <p:cNvGraphicFramePr/>
          <p:nvPr>
            <p:extLst>
              <p:ext uri="{D42A27DB-BD31-4B8C-83A1-F6EECF244321}">
                <p14:modId xmlns:p14="http://schemas.microsoft.com/office/powerpoint/2010/main" val="3304494642"/>
              </p:ext>
            </p:extLst>
          </p:nvPr>
        </p:nvGraphicFramePr>
        <p:xfrm>
          <a:off x="675484" y="1284193"/>
          <a:ext cx="6635119" cy="4734333"/>
        </p:xfrm>
        <a:graphic>
          <a:graphicData uri="http://schemas.openxmlformats.org/drawingml/2006/chart">
            <c:chart xmlns:c="http://schemas.openxmlformats.org/drawingml/2006/chart" xmlns:r="http://schemas.openxmlformats.org/officeDocument/2006/relationships" r:id="rId2"/>
          </a:graphicData>
        </a:graphic>
      </p:graphicFrame>
      <p:sp>
        <p:nvSpPr>
          <p:cNvPr id="11" name="Footer Placeholder 1">
            <a:extLst>
              <a:ext uri="{FF2B5EF4-FFF2-40B4-BE49-F238E27FC236}">
                <a16:creationId xmlns:a16="http://schemas.microsoft.com/office/drawing/2014/main" id="{716DD476-3E69-06CA-6988-87D0B7C064F5}"/>
              </a:ext>
            </a:extLst>
          </p:cNvPr>
          <p:cNvSpPr>
            <a:spLocks noGrp="1"/>
          </p:cNvSpPr>
          <p:nvPr>
            <p:ph type="ftr" sz="quarter" idx="3"/>
          </p:nvPr>
        </p:nvSpPr>
        <p:spPr>
          <a:xfrm>
            <a:off x="609600" y="6356350"/>
            <a:ext cx="11462327" cy="442131"/>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1">
                <a:ln>
                  <a:noFill/>
                </a:ln>
                <a:solidFill>
                  <a:srgbClr val="969696"/>
                </a:solidFill>
                <a:effectLst/>
                <a:uLnTx/>
                <a:uFillTx/>
                <a:latin typeface="+mj-lt"/>
                <a:cs typeface="Arial" panose="020B0604020202020204" pitchFamily="34" charset="0"/>
              </a:rPr>
              <a:t>mCRC, metastatic colorectal cancer; NTRK, </a:t>
            </a:r>
            <a:r>
              <a:rPr lang="en-US" sz="1100" b="0" i="0" noProof="1">
                <a:solidFill>
                  <a:srgbClr val="969696"/>
                </a:solidFill>
                <a:effectLst/>
                <a:latin typeface="+mj-lt"/>
                <a:cs typeface="Arial" panose="020B0604020202020204" pitchFamily="34" charset="0"/>
              </a:rPr>
              <a:t>n</a:t>
            </a:r>
            <a:r>
              <a:rPr lang="en-US" sz="1100" b="0" i="0" dirty="0" err="1">
                <a:solidFill>
                  <a:srgbClr val="969696"/>
                </a:solidFill>
                <a:effectLst/>
                <a:latin typeface="+mj-lt"/>
              </a:rPr>
              <a:t>eurotrophic</a:t>
            </a:r>
            <a:r>
              <a:rPr lang="en-US" sz="1100" b="0" i="0" dirty="0">
                <a:solidFill>
                  <a:srgbClr val="969696"/>
                </a:solidFill>
                <a:effectLst/>
                <a:latin typeface="+mj-lt"/>
              </a:rPr>
              <a:t> receptor tyrosine kinase fusion genes; </a:t>
            </a:r>
            <a:r>
              <a:rPr kumimoji="0" lang="de-DE" sz="1100" b="0" i="0" u="none" strike="noStrike" kern="1200" cap="none" spc="0" normalizeH="0" baseline="0" noProof="1">
                <a:ln>
                  <a:noFill/>
                </a:ln>
                <a:solidFill>
                  <a:srgbClr val="969696"/>
                </a:solidFill>
                <a:effectLst/>
                <a:uLnTx/>
                <a:uFillTx/>
                <a:latin typeface="+mj-lt"/>
                <a:cs typeface="Arial" panose="020B0604020202020204" pitchFamily="34" charset="0"/>
              </a:rPr>
              <a:t>PIK3CA, </a:t>
            </a:r>
            <a:r>
              <a:rPr lang="en-US" sz="1100" b="0" i="0" dirty="0">
                <a:solidFill>
                  <a:srgbClr val="969696"/>
                </a:solidFill>
                <a:effectLst/>
                <a:latin typeface="+mj-lt"/>
              </a:rPr>
              <a:t>phosphatidylinositol-4,5-bisphosphate 3-kinase catalytic subunit alpha gene.</a:t>
            </a:r>
            <a:endParaRPr kumimoji="0" lang="de-DE" sz="1100" b="0" i="0" u="none" strike="noStrike" kern="1200" cap="none" spc="0" normalizeH="0" baseline="0" noProof="1">
              <a:ln>
                <a:noFill/>
              </a:ln>
              <a:solidFill>
                <a:srgbClr val="969696"/>
              </a:solidFill>
              <a:effectLst/>
              <a:uLnTx/>
              <a:uFillTx/>
              <a:latin typeface="+mj-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1">
                <a:ln>
                  <a:noFill/>
                </a:ln>
                <a:solidFill>
                  <a:srgbClr val="969696"/>
                </a:solidFill>
                <a:effectLst/>
                <a:uLnTx/>
                <a:uFillTx/>
                <a:latin typeface="+mj-lt"/>
                <a:cs typeface="Arial" panose="020B0604020202020204" pitchFamily="34" charset="0"/>
              </a:rPr>
              <a:t>Henry JT, </a:t>
            </a:r>
            <a:r>
              <a:rPr lang="de-DE" sz="1100" noProof="1">
                <a:solidFill>
                  <a:srgbClr val="969696"/>
                </a:solidFill>
                <a:latin typeface="+mj-lt"/>
                <a:cs typeface="Arial" panose="020B0604020202020204" pitchFamily="34" charset="0"/>
              </a:rPr>
              <a:t>et al</a:t>
            </a:r>
            <a:r>
              <a:rPr kumimoji="0" lang="de-DE" sz="1100" b="0" i="0" u="none" strike="noStrike" kern="1200" cap="none" spc="0" normalizeH="0" baseline="0" noProof="1">
                <a:ln>
                  <a:noFill/>
                </a:ln>
                <a:solidFill>
                  <a:srgbClr val="969696"/>
                </a:solidFill>
                <a:effectLst/>
                <a:uLnTx/>
                <a:uFillTx/>
                <a:latin typeface="+mj-lt"/>
                <a:cs typeface="Arial" panose="020B0604020202020204" pitchFamily="34" charset="0"/>
              </a:rPr>
              <a:t>. </a:t>
            </a:r>
            <a:r>
              <a:rPr kumimoji="0" lang="de-DE" sz="1100" b="0" i="1" u="none" strike="noStrike" kern="1200" cap="none" spc="0" normalizeH="0" baseline="0" noProof="1">
                <a:ln>
                  <a:noFill/>
                </a:ln>
                <a:solidFill>
                  <a:srgbClr val="969696"/>
                </a:solidFill>
                <a:effectLst/>
                <a:uLnTx/>
                <a:uFillTx/>
                <a:latin typeface="+mj-lt"/>
                <a:cs typeface="Arial" panose="020B0604020202020204" pitchFamily="34" charset="0"/>
              </a:rPr>
              <a:t>Chin Clin Oncol. </a:t>
            </a:r>
            <a:r>
              <a:rPr kumimoji="0" lang="de-DE" sz="1100" b="0" i="0" u="none" strike="noStrike" kern="1200" cap="none" spc="0" normalizeH="0" baseline="0" noProof="1">
                <a:ln>
                  <a:noFill/>
                </a:ln>
                <a:solidFill>
                  <a:srgbClr val="969696"/>
                </a:solidFill>
                <a:effectLst/>
                <a:uLnTx/>
                <a:uFillTx/>
                <a:latin typeface="+mj-lt"/>
                <a:cs typeface="Arial" panose="020B0604020202020204" pitchFamily="34" charset="0"/>
              </a:rPr>
              <a:t>2019;8(5):49;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1">
                <a:ln>
                  <a:noFill/>
                </a:ln>
                <a:solidFill>
                  <a:srgbClr val="969696"/>
                </a:solidFill>
                <a:effectLst/>
                <a:uLnTx/>
                <a:uFillTx/>
                <a:latin typeface="+mj-lt"/>
                <a:cs typeface="Arial" panose="020B0604020202020204" pitchFamily="34" charset="0"/>
              </a:rPr>
              <a:t>Loree JM, et al. </a:t>
            </a:r>
            <a:r>
              <a:rPr kumimoji="0" lang="de-DE" sz="1100" b="0" i="1" u="none" strike="noStrike" kern="1200" cap="none" spc="0" normalizeH="0" baseline="0" noProof="1">
                <a:ln>
                  <a:noFill/>
                </a:ln>
                <a:solidFill>
                  <a:srgbClr val="969696"/>
                </a:solidFill>
                <a:effectLst/>
                <a:uLnTx/>
                <a:uFillTx/>
                <a:latin typeface="+mj-lt"/>
                <a:cs typeface="Arial" panose="020B0604020202020204" pitchFamily="34" charset="0"/>
              </a:rPr>
              <a:t>J Natl Cancer Inst. </a:t>
            </a:r>
            <a:r>
              <a:rPr kumimoji="0" lang="de-DE" sz="1100" b="0" i="0" u="none" strike="noStrike" kern="1200" cap="none" spc="0" normalizeH="0" baseline="0" noProof="1">
                <a:ln>
                  <a:noFill/>
                </a:ln>
                <a:solidFill>
                  <a:srgbClr val="969696"/>
                </a:solidFill>
                <a:effectLst/>
                <a:uLnTx/>
                <a:uFillTx/>
                <a:latin typeface="+mj-lt"/>
                <a:cs typeface="Arial" panose="020B0604020202020204" pitchFamily="34" charset="0"/>
              </a:rPr>
              <a:t>2018;110(12):1409-1417;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1">
                <a:ln>
                  <a:noFill/>
                </a:ln>
                <a:solidFill>
                  <a:srgbClr val="969696"/>
                </a:solidFill>
                <a:effectLst/>
                <a:uLnTx/>
                <a:uFillTx/>
                <a:latin typeface="+mj-lt"/>
                <a:cs typeface="Arial" panose="020B0604020202020204" pitchFamily="34" charset="0"/>
              </a:rPr>
              <a:t>Cenaj O, et al. </a:t>
            </a:r>
            <a:r>
              <a:rPr kumimoji="0" lang="de-DE" sz="1100" b="0" i="1" u="none" strike="noStrike" kern="1200" cap="none" spc="0" normalizeH="0" baseline="0" noProof="1">
                <a:ln>
                  <a:noFill/>
                </a:ln>
                <a:solidFill>
                  <a:srgbClr val="969696"/>
                </a:solidFill>
                <a:effectLst/>
                <a:uLnTx/>
                <a:uFillTx/>
                <a:latin typeface="+mj-lt"/>
                <a:cs typeface="Arial" panose="020B0604020202020204" pitchFamily="34" charset="0"/>
              </a:rPr>
              <a:t>Am J Clin Pathol. </a:t>
            </a:r>
            <a:r>
              <a:rPr kumimoji="0" lang="de-DE" sz="1100" b="0" i="0" u="none" strike="noStrike" kern="1200" cap="none" spc="0" normalizeH="0" baseline="0" noProof="1">
                <a:ln>
                  <a:noFill/>
                </a:ln>
                <a:solidFill>
                  <a:srgbClr val="969696"/>
                </a:solidFill>
                <a:effectLst/>
                <a:uLnTx/>
                <a:uFillTx/>
                <a:latin typeface="+mj-lt"/>
                <a:cs typeface="Arial" panose="020B0604020202020204" pitchFamily="34" charset="0"/>
              </a:rPr>
              <a:t>2019;152(1):97-108.</a:t>
            </a:r>
          </a:p>
        </p:txBody>
      </p:sp>
    </p:spTree>
    <p:extLst>
      <p:ext uri="{BB962C8B-B14F-4D97-AF65-F5344CB8AC3E}">
        <p14:creationId xmlns:p14="http://schemas.microsoft.com/office/powerpoint/2010/main" val="3943218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1930E-46C3-1D07-7CB2-07BBC33E1B65}"/>
              </a:ext>
            </a:extLst>
          </p:cNvPr>
          <p:cNvSpPr>
            <a:spLocks noGrp="1"/>
          </p:cNvSpPr>
          <p:nvPr>
            <p:ph type="title"/>
          </p:nvPr>
        </p:nvSpPr>
        <p:spPr/>
        <p:txBody>
          <a:bodyPr/>
          <a:lstStyle/>
          <a:p>
            <a:r>
              <a:rPr lang="en-US" dirty="0"/>
              <a:t>HER2 in Metastatic CRC</a:t>
            </a:r>
          </a:p>
        </p:txBody>
      </p:sp>
      <p:sp>
        <p:nvSpPr>
          <p:cNvPr id="3" name="Content Placeholder 2">
            <a:extLst>
              <a:ext uri="{FF2B5EF4-FFF2-40B4-BE49-F238E27FC236}">
                <a16:creationId xmlns:a16="http://schemas.microsoft.com/office/drawing/2014/main" id="{C07693B3-6EB6-30CE-387E-1A8327422045}"/>
              </a:ext>
            </a:extLst>
          </p:cNvPr>
          <p:cNvSpPr>
            <a:spLocks noGrp="1"/>
          </p:cNvSpPr>
          <p:nvPr>
            <p:ph idx="1"/>
          </p:nvPr>
        </p:nvSpPr>
        <p:spPr>
          <a:xfrm>
            <a:off x="609600" y="1477906"/>
            <a:ext cx="5817704" cy="4722477"/>
          </a:xfrm>
        </p:spPr>
        <p:txBody>
          <a:bodyPr/>
          <a:lstStyle/>
          <a:p>
            <a:r>
              <a:rPr lang="en-US" dirty="0">
                <a:solidFill>
                  <a:schemeClr val="tx1"/>
                </a:solidFill>
              </a:rPr>
              <a:t>Usually </a:t>
            </a:r>
            <a:r>
              <a:rPr lang="en-US" u="sng" dirty="0">
                <a:solidFill>
                  <a:schemeClr val="tx1"/>
                </a:solidFill>
              </a:rPr>
              <a:t>left-sided</a:t>
            </a:r>
            <a:r>
              <a:rPr lang="en-US" dirty="0">
                <a:solidFill>
                  <a:schemeClr val="tx1"/>
                </a:solidFill>
              </a:rPr>
              <a:t> </a:t>
            </a:r>
          </a:p>
          <a:p>
            <a:r>
              <a:rPr lang="en-US" dirty="0">
                <a:solidFill>
                  <a:schemeClr val="tx1"/>
                </a:solidFill>
              </a:rPr>
              <a:t>Homogeneous HER2 expression</a:t>
            </a:r>
          </a:p>
          <a:p>
            <a:r>
              <a:rPr lang="en-US" dirty="0">
                <a:solidFill>
                  <a:schemeClr val="tx1"/>
                </a:solidFill>
              </a:rPr>
              <a:t>Not mutually exclusive with </a:t>
            </a:r>
            <a:r>
              <a:rPr lang="en-US" i="1" dirty="0">
                <a:solidFill>
                  <a:schemeClr val="tx1"/>
                </a:solidFill>
              </a:rPr>
              <a:t>RAS</a:t>
            </a:r>
            <a:r>
              <a:rPr lang="en-US" dirty="0">
                <a:solidFill>
                  <a:schemeClr val="tx1"/>
                </a:solidFill>
              </a:rPr>
              <a:t> or </a:t>
            </a:r>
            <a:r>
              <a:rPr lang="en-US" i="1" dirty="0">
                <a:solidFill>
                  <a:schemeClr val="tx1"/>
                </a:solidFill>
              </a:rPr>
              <a:t>BRAF</a:t>
            </a:r>
            <a:r>
              <a:rPr lang="en-US" dirty="0">
                <a:solidFill>
                  <a:schemeClr val="tx1"/>
                </a:solidFill>
              </a:rPr>
              <a:t> mutations</a:t>
            </a:r>
          </a:p>
          <a:p>
            <a:r>
              <a:rPr lang="en-US" dirty="0">
                <a:solidFill>
                  <a:schemeClr val="tx1"/>
                </a:solidFill>
              </a:rPr>
              <a:t>Associated with lung and brain metastases</a:t>
            </a:r>
          </a:p>
          <a:p>
            <a:r>
              <a:rPr lang="en-US" dirty="0">
                <a:solidFill>
                  <a:schemeClr val="tx1"/>
                </a:solidFill>
              </a:rPr>
              <a:t>Resistant to EGFR antibodies(?) </a:t>
            </a:r>
          </a:p>
          <a:p>
            <a:endParaRPr lang="en-US" dirty="0"/>
          </a:p>
        </p:txBody>
      </p:sp>
      <p:pic>
        <p:nvPicPr>
          <p:cNvPr id="4" name="Picture 6" descr="Illustration to show how food moves through the colon.">
            <a:extLst>
              <a:ext uri="{FF2B5EF4-FFF2-40B4-BE49-F238E27FC236}">
                <a16:creationId xmlns:a16="http://schemas.microsoft.com/office/drawing/2014/main" id="{BB8F75B6-9FA7-E876-748C-D18D0959DD6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5962582" y="927248"/>
            <a:ext cx="6110149" cy="4783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6517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1930E-46C3-1D07-7CB2-07BBC33E1B65}"/>
              </a:ext>
            </a:extLst>
          </p:cNvPr>
          <p:cNvSpPr>
            <a:spLocks noGrp="1"/>
          </p:cNvSpPr>
          <p:nvPr>
            <p:ph type="title"/>
          </p:nvPr>
        </p:nvSpPr>
        <p:spPr/>
        <p:txBody>
          <a:bodyPr/>
          <a:lstStyle/>
          <a:p>
            <a:r>
              <a:rPr lang="en-US" dirty="0"/>
              <a:t>HER2 in Metastatic CRC</a:t>
            </a:r>
          </a:p>
        </p:txBody>
      </p:sp>
      <p:sp>
        <p:nvSpPr>
          <p:cNvPr id="3" name="Content Placeholder 2">
            <a:extLst>
              <a:ext uri="{FF2B5EF4-FFF2-40B4-BE49-F238E27FC236}">
                <a16:creationId xmlns:a16="http://schemas.microsoft.com/office/drawing/2014/main" id="{C07693B3-6EB6-30CE-387E-1A8327422045}"/>
              </a:ext>
            </a:extLst>
          </p:cNvPr>
          <p:cNvSpPr>
            <a:spLocks noGrp="1"/>
          </p:cNvSpPr>
          <p:nvPr>
            <p:ph idx="1"/>
          </p:nvPr>
        </p:nvSpPr>
        <p:spPr>
          <a:xfrm>
            <a:off x="609600" y="1477906"/>
            <a:ext cx="5817704" cy="4722477"/>
          </a:xfrm>
        </p:spPr>
        <p:txBody>
          <a:bodyPr/>
          <a:lstStyle/>
          <a:p>
            <a:r>
              <a:rPr lang="en-US" dirty="0">
                <a:solidFill>
                  <a:schemeClr val="tx1"/>
                </a:solidFill>
              </a:rPr>
              <a:t>Usually </a:t>
            </a:r>
            <a:r>
              <a:rPr lang="en-US" u="sng" dirty="0">
                <a:solidFill>
                  <a:schemeClr val="tx1"/>
                </a:solidFill>
              </a:rPr>
              <a:t>left-sided</a:t>
            </a:r>
            <a:r>
              <a:rPr lang="en-US" dirty="0">
                <a:solidFill>
                  <a:schemeClr val="tx1"/>
                </a:solidFill>
              </a:rPr>
              <a:t> </a:t>
            </a:r>
          </a:p>
          <a:p>
            <a:r>
              <a:rPr lang="en-US" dirty="0">
                <a:solidFill>
                  <a:schemeClr val="tx1"/>
                </a:solidFill>
              </a:rPr>
              <a:t>Homogeneous HER2 expression</a:t>
            </a:r>
          </a:p>
          <a:p>
            <a:r>
              <a:rPr lang="en-US" dirty="0">
                <a:solidFill>
                  <a:schemeClr val="tx1"/>
                </a:solidFill>
              </a:rPr>
              <a:t>Not mutually exclusive with </a:t>
            </a:r>
            <a:r>
              <a:rPr lang="en-US" i="1" dirty="0">
                <a:solidFill>
                  <a:schemeClr val="tx1"/>
                </a:solidFill>
              </a:rPr>
              <a:t>RAS</a:t>
            </a:r>
            <a:r>
              <a:rPr lang="en-US" dirty="0">
                <a:solidFill>
                  <a:schemeClr val="tx1"/>
                </a:solidFill>
              </a:rPr>
              <a:t> or </a:t>
            </a:r>
            <a:r>
              <a:rPr lang="en-US" i="1" dirty="0">
                <a:solidFill>
                  <a:schemeClr val="tx1"/>
                </a:solidFill>
              </a:rPr>
              <a:t>BRAF</a:t>
            </a:r>
            <a:r>
              <a:rPr lang="en-US" dirty="0">
                <a:solidFill>
                  <a:schemeClr val="tx1"/>
                </a:solidFill>
              </a:rPr>
              <a:t> mutations</a:t>
            </a:r>
          </a:p>
          <a:p>
            <a:r>
              <a:rPr lang="en-US" dirty="0">
                <a:solidFill>
                  <a:schemeClr val="tx1"/>
                </a:solidFill>
              </a:rPr>
              <a:t>Associated with lung and brain metastases</a:t>
            </a:r>
          </a:p>
          <a:p>
            <a:r>
              <a:rPr lang="en-US" dirty="0">
                <a:solidFill>
                  <a:schemeClr val="tx1"/>
                </a:solidFill>
              </a:rPr>
              <a:t>Resistant to EGFR antibodies(?) </a:t>
            </a:r>
          </a:p>
          <a:p>
            <a:endParaRPr lang="en-US" dirty="0"/>
          </a:p>
        </p:txBody>
      </p:sp>
      <p:pic>
        <p:nvPicPr>
          <p:cNvPr id="4" name="Picture 6" descr="Illustration to show how food moves through the colon.">
            <a:extLst>
              <a:ext uri="{FF2B5EF4-FFF2-40B4-BE49-F238E27FC236}">
                <a16:creationId xmlns:a16="http://schemas.microsoft.com/office/drawing/2014/main" id="{BB8F75B6-9FA7-E876-748C-D18D0959DD6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5962582" y="927248"/>
            <a:ext cx="6110149" cy="4783833"/>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a:extLst>
              <a:ext uri="{FF2B5EF4-FFF2-40B4-BE49-F238E27FC236}">
                <a16:creationId xmlns:a16="http://schemas.microsoft.com/office/drawing/2014/main" id="{819282E0-2C79-25D6-3AEE-ED2D68C69A71}"/>
              </a:ext>
            </a:extLst>
          </p:cNvPr>
          <p:cNvSpPr/>
          <p:nvPr/>
        </p:nvSpPr>
        <p:spPr>
          <a:xfrm rot="1260762">
            <a:off x="8753805" y="1316568"/>
            <a:ext cx="1952977" cy="4109156"/>
          </a:xfrm>
          <a:prstGeom prst="ellipse">
            <a:avLst/>
          </a:prstGeom>
          <a:no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064135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2B186-8591-B70B-727E-544FFF09F9B4}"/>
              </a:ext>
            </a:extLst>
          </p:cNvPr>
          <p:cNvSpPr>
            <a:spLocks noGrp="1"/>
          </p:cNvSpPr>
          <p:nvPr>
            <p:ph type="title"/>
          </p:nvPr>
        </p:nvSpPr>
        <p:spPr/>
        <p:txBody>
          <a:bodyPr>
            <a:normAutofit/>
          </a:bodyPr>
          <a:lstStyle/>
          <a:p>
            <a:r>
              <a:rPr lang="en-US" dirty="0"/>
              <a:t>HER2 Amplification Is Associated with Resistance to Anti-EGFR Therapy</a:t>
            </a:r>
          </a:p>
        </p:txBody>
      </p:sp>
      <p:sp>
        <p:nvSpPr>
          <p:cNvPr id="3" name="Content Placeholder 2">
            <a:extLst>
              <a:ext uri="{FF2B5EF4-FFF2-40B4-BE49-F238E27FC236}">
                <a16:creationId xmlns:a16="http://schemas.microsoft.com/office/drawing/2014/main" id="{DCD6BB57-9132-C8CA-95BF-32EEDCB073CF}"/>
              </a:ext>
            </a:extLst>
          </p:cNvPr>
          <p:cNvSpPr>
            <a:spLocks noGrp="1"/>
          </p:cNvSpPr>
          <p:nvPr>
            <p:ph idx="1"/>
          </p:nvPr>
        </p:nvSpPr>
        <p:spPr>
          <a:xfrm>
            <a:off x="609599" y="1643270"/>
            <a:ext cx="10963565" cy="4557113"/>
          </a:xfrm>
        </p:spPr>
        <p:txBody>
          <a:bodyPr/>
          <a:lstStyle/>
          <a:p>
            <a:pPr marL="0" indent="0">
              <a:buNone/>
            </a:pPr>
            <a:r>
              <a:rPr lang="en-US" dirty="0"/>
              <a:t>HER2+ associated with significantly shorter progression-free survival (PFS)</a:t>
            </a:r>
          </a:p>
          <a:p>
            <a:endParaRPr lang="en-US" dirty="0"/>
          </a:p>
          <a:p>
            <a:endParaRPr lang="en-US" dirty="0"/>
          </a:p>
        </p:txBody>
      </p:sp>
      <p:grpSp>
        <p:nvGrpSpPr>
          <p:cNvPr id="7" name="Group 6">
            <a:extLst>
              <a:ext uri="{FF2B5EF4-FFF2-40B4-BE49-F238E27FC236}">
                <a16:creationId xmlns:a16="http://schemas.microsoft.com/office/drawing/2014/main" id="{1019CD20-259B-4832-3D34-8537AA8FA4BC}"/>
              </a:ext>
            </a:extLst>
          </p:cNvPr>
          <p:cNvGrpSpPr/>
          <p:nvPr/>
        </p:nvGrpSpPr>
        <p:grpSpPr>
          <a:xfrm>
            <a:off x="1339729" y="2375317"/>
            <a:ext cx="9283939" cy="3686521"/>
            <a:chOff x="1696994" y="2513862"/>
            <a:chExt cx="8436576" cy="3350045"/>
          </a:xfrm>
        </p:grpSpPr>
        <p:pic>
          <p:nvPicPr>
            <p:cNvPr id="4" name="Picture 3">
              <a:extLst>
                <a:ext uri="{FF2B5EF4-FFF2-40B4-BE49-F238E27FC236}">
                  <a16:creationId xmlns:a16="http://schemas.microsoft.com/office/drawing/2014/main" id="{1EA409EA-E377-FE7F-4543-41AD82050DEB}"/>
                </a:ext>
              </a:extLst>
            </p:cNvPr>
            <p:cNvPicPr>
              <a:picLocks noChangeAspect="1"/>
            </p:cNvPicPr>
            <p:nvPr/>
          </p:nvPicPr>
          <p:blipFill rotWithShape="1">
            <a:blip r:embed="rId2"/>
            <a:srcRect l="3667" t="13512" r="3545" b="2613"/>
            <a:stretch/>
          </p:blipFill>
          <p:spPr>
            <a:xfrm>
              <a:off x="1829830" y="2703442"/>
              <a:ext cx="8303740" cy="3160465"/>
            </a:xfrm>
            <a:prstGeom prst="rect">
              <a:avLst/>
            </a:prstGeom>
          </p:spPr>
        </p:pic>
        <p:sp>
          <p:nvSpPr>
            <p:cNvPr id="5" name="TextBox 4">
              <a:extLst>
                <a:ext uri="{FF2B5EF4-FFF2-40B4-BE49-F238E27FC236}">
                  <a16:creationId xmlns:a16="http://schemas.microsoft.com/office/drawing/2014/main" id="{E8FA3738-9E6B-F71F-4AD0-0B7A9318D403}"/>
                </a:ext>
              </a:extLst>
            </p:cNvPr>
            <p:cNvSpPr txBox="1"/>
            <p:nvPr/>
          </p:nvSpPr>
          <p:spPr>
            <a:xfrm>
              <a:off x="1696994" y="2513862"/>
              <a:ext cx="259492" cy="379159"/>
            </a:xfrm>
            <a:prstGeom prst="rect">
              <a:avLst/>
            </a:prstGeom>
            <a:solidFill>
              <a:schemeClr val="bg1"/>
            </a:solidFill>
          </p:spPr>
          <p:txBody>
            <a:bodyPr wrap="square" lIns="0" tIns="0" rIns="0" bIns="0" rtlCol="0" anchor="t"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600" cap="none" spc="30" normalizeH="0" baseline="0" noProof="0" err="1">
                <a:ln>
                  <a:noFill/>
                </a:ln>
                <a:solidFill>
                  <a:srgbClr val="000000"/>
                </a:solidFill>
                <a:effectLst/>
                <a:uLnTx/>
                <a:uFillTx/>
                <a:latin typeface="Arial"/>
                <a:ea typeface="+mn-ea"/>
                <a:cs typeface="+mn-cs"/>
              </a:endParaRPr>
            </a:p>
          </p:txBody>
        </p:sp>
        <p:sp>
          <p:nvSpPr>
            <p:cNvPr id="6" name="TextBox 5">
              <a:extLst>
                <a:ext uri="{FF2B5EF4-FFF2-40B4-BE49-F238E27FC236}">
                  <a16:creationId xmlns:a16="http://schemas.microsoft.com/office/drawing/2014/main" id="{46374E82-AFBD-60B9-D8FE-A53DEF4B9B77}"/>
                </a:ext>
              </a:extLst>
            </p:cNvPr>
            <p:cNvSpPr txBox="1"/>
            <p:nvPr/>
          </p:nvSpPr>
          <p:spPr>
            <a:xfrm>
              <a:off x="5960076" y="2513862"/>
              <a:ext cx="271848" cy="379159"/>
            </a:xfrm>
            <a:prstGeom prst="rect">
              <a:avLst/>
            </a:prstGeom>
            <a:solidFill>
              <a:schemeClr val="bg1"/>
            </a:solidFill>
          </p:spPr>
          <p:txBody>
            <a:bodyPr wrap="square" lIns="0" tIns="0" rIns="0" bIns="0" rtlCol="0" anchor="t"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600" cap="none" spc="30" normalizeH="0" baseline="0" noProof="0" err="1">
                <a:ln>
                  <a:noFill/>
                </a:ln>
                <a:solidFill>
                  <a:srgbClr val="000000"/>
                </a:solidFill>
                <a:effectLst/>
                <a:uLnTx/>
                <a:uFillTx/>
                <a:latin typeface="Arial"/>
                <a:ea typeface="+mn-ea"/>
                <a:cs typeface="+mn-cs"/>
              </a:endParaRPr>
            </a:p>
          </p:txBody>
        </p:sp>
      </p:grpSp>
      <p:sp>
        <p:nvSpPr>
          <p:cNvPr id="11" name="Footer Placeholder 1">
            <a:extLst>
              <a:ext uri="{FF2B5EF4-FFF2-40B4-BE49-F238E27FC236}">
                <a16:creationId xmlns:a16="http://schemas.microsoft.com/office/drawing/2014/main" id="{BA0EB8EE-452B-88AE-8D66-064A6F75BF45}"/>
              </a:ext>
            </a:extLst>
          </p:cNvPr>
          <p:cNvSpPr>
            <a:spLocks noGrp="1"/>
          </p:cNvSpPr>
          <p:nvPr>
            <p:ph type="ftr" sz="quarter" idx="3"/>
          </p:nvPr>
        </p:nvSpPr>
        <p:spPr>
          <a:xfrm>
            <a:off x="609600" y="6356350"/>
            <a:ext cx="10744199" cy="442131"/>
          </a:xfrm>
        </p:spPr>
        <p:txBody>
          <a:bodyPr vert="horz" lIns="91440" tIns="45720" rIns="91440" bIns="45720" rtlCol="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1">
                <a:ln>
                  <a:noFill/>
                </a:ln>
                <a:solidFill>
                  <a:srgbClr val="969696"/>
                </a:solidFill>
                <a:effectLst/>
                <a:uLnTx/>
                <a:uFillTx/>
                <a:latin typeface="Arial" panose="020B0604020202020204" pitchFamily="34" charset="0"/>
                <a:ea typeface="+mn-ea"/>
                <a:cs typeface="Arial" panose="020B0604020202020204" pitchFamily="34" charset="0"/>
              </a:rPr>
              <a:t>Raghav K, et al. </a:t>
            </a:r>
            <a:r>
              <a:rPr kumimoji="0" lang="de-DE" sz="1200" b="0" i="1" u="none" strike="noStrike" kern="1200" cap="none" spc="0" normalizeH="0" baseline="0" noProof="1">
                <a:ln>
                  <a:noFill/>
                </a:ln>
                <a:solidFill>
                  <a:srgbClr val="969696"/>
                </a:solidFill>
                <a:effectLst/>
                <a:uLnTx/>
                <a:uFillTx/>
                <a:latin typeface="Arial" panose="020B0604020202020204" pitchFamily="34" charset="0"/>
                <a:ea typeface="+mn-ea"/>
                <a:cs typeface="Arial" panose="020B0604020202020204" pitchFamily="34" charset="0"/>
              </a:rPr>
              <a:t>JCO Precis Oncol</a:t>
            </a:r>
            <a:r>
              <a:rPr kumimoji="0" lang="de-DE" sz="1200" b="0" i="0" u="none" strike="noStrike" kern="1200" cap="none" spc="0" normalizeH="0" baseline="0" noProof="1">
                <a:ln>
                  <a:noFill/>
                </a:ln>
                <a:solidFill>
                  <a:srgbClr val="969696"/>
                </a:solidFill>
                <a:effectLst/>
                <a:uLnTx/>
                <a:uFillTx/>
                <a:latin typeface="Arial" panose="020B0604020202020204" pitchFamily="34" charset="0"/>
                <a:ea typeface="+mn-ea"/>
                <a:cs typeface="Arial" panose="020B0604020202020204" pitchFamily="34" charset="0"/>
              </a:rPr>
              <a:t>. 2019;3:1-19.</a:t>
            </a:r>
          </a:p>
        </p:txBody>
      </p:sp>
    </p:spTree>
    <p:extLst>
      <p:ext uri="{BB962C8B-B14F-4D97-AF65-F5344CB8AC3E}">
        <p14:creationId xmlns:p14="http://schemas.microsoft.com/office/powerpoint/2010/main" val="781754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6AB60-A49A-470C-0D02-8732E96A3FCB}"/>
              </a:ext>
            </a:extLst>
          </p:cNvPr>
          <p:cNvSpPr>
            <a:spLocks noGrp="1"/>
          </p:cNvSpPr>
          <p:nvPr>
            <p:ph type="title"/>
          </p:nvPr>
        </p:nvSpPr>
        <p:spPr/>
        <p:txBody>
          <a:bodyPr/>
          <a:lstStyle/>
          <a:p>
            <a:r>
              <a:rPr lang="en-US" dirty="0"/>
              <a:t>Clinical Characteristics of HER2+ Tumors in mCRC </a:t>
            </a:r>
          </a:p>
        </p:txBody>
      </p:sp>
      <p:sp>
        <p:nvSpPr>
          <p:cNvPr id="3" name="Content Placeholder 2">
            <a:extLst>
              <a:ext uri="{FF2B5EF4-FFF2-40B4-BE49-F238E27FC236}">
                <a16:creationId xmlns:a16="http://schemas.microsoft.com/office/drawing/2014/main" id="{95A351EF-AF20-4ACF-FD20-3FEB3F8B8C4E}"/>
              </a:ext>
            </a:extLst>
          </p:cNvPr>
          <p:cNvSpPr>
            <a:spLocks noGrp="1"/>
          </p:cNvSpPr>
          <p:nvPr>
            <p:ph idx="1"/>
          </p:nvPr>
        </p:nvSpPr>
        <p:spPr>
          <a:xfrm>
            <a:off x="8838464" y="1477906"/>
            <a:ext cx="3141499" cy="4722477"/>
          </a:xfrm>
        </p:spPr>
        <p:txBody>
          <a:bodyPr/>
          <a:lstStyle/>
          <a:p>
            <a:pPr marL="0" indent="0">
              <a:buNone/>
            </a:pPr>
            <a:r>
              <a:rPr lang="en-US" sz="2000" dirty="0"/>
              <a:t>Features of HER2-positive tumors versus HER2-negative controls:</a:t>
            </a:r>
          </a:p>
          <a:p>
            <a:r>
              <a:rPr lang="en-US" sz="2000" dirty="0"/>
              <a:t>More likely in the left colon (including rectum)</a:t>
            </a:r>
          </a:p>
          <a:p>
            <a:r>
              <a:rPr lang="en-US" sz="2000" dirty="0"/>
              <a:t>More likely to metastasize to the lungs</a:t>
            </a:r>
          </a:p>
          <a:p>
            <a:r>
              <a:rPr lang="en-US" sz="2000" dirty="0"/>
              <a:t>More likely to involve more metastatic sites</a:t>
            </a:r>
          </a:p>
          <a:p>
            <a:endParaRPr lang="en-US" dirty="0"/>
          </a:p>
          <a:p>
            <a:endParaRPr lang="en-US" dirty="0"/>
          </a:p>
        </p:txBody>
      </p:sp>
      <p:graphicFrame>
        <p:nvGraphicFramePr>
          <p:cNvPr id="4" name="Tabelle 7">
            <a:extLst>
              <a:ext uri="{FF2B5EF4-FFF2-40B4-BE49-F238E27FC236}">
                <a16:creationId xmlns:a16="http://schemas.microsoft.com/office/drawing/2014/main" id="{EF6C806A-D158-57E3-6CB3-830BA0B5D465}"/>
              </a:ext>
            </a:extLst>
          </p:cNvPr>
          <p:cNvGraphicFramePr>
            <a:graphicFrameLocks noGrp="1"/>
          </p:cNvGraphicFramePr>
          <p:nvPr>
            <p:extLst>
              <p:ext uri="{D42A27DB-BD31-4B8C-83A1-F6EECF244321}">
                <p14:modId xmlns:p14="http://schemas.microsoft.com/office/powerpoint/2010/main" val="4209199179"/>
              </p:ext>
            </p:extLst>
          </p:nvPr>
        </p:nvGraphicFramePr>
        <p:xfrm>
          <a:off x="450704" y="1516169"/>
          <a:ext cx="8194481" cy="3099507"/>
        </p:xfrm>
        <a:graphic>
          <a:graphicData uri="http://schemas.openxmlformats.org/drawingml/2006/table">
            <a:tbl>
              <a:tblPr firstRow="1" bandRow="1">
                <a:tableStyleId>{21E4AEA4-8DFA-4A89-87EB-49C32662AFE0}</a:tableStyleId>
              </a:tblPr>
              <a:tblGrid>
                <a:gridCol w="1564250">
                  <a:extLst>
                    <a:ext uri="{9D8B030D-6E8A-4147-A177-3AD203B41FA5}">
                      <a16:colId xmlns:a16="http://schemas.microsoft.com/office/drawing/2014/main" val="3677373606"/>
                    </a:ext>
                  </a:extLst>
                </a:gridCol>
                <a:gridCol w="954650">
                  <a:extLst>
                    <a:ext uri="{9D8B030D-6E8A-4147-A177-3AD203B41FA5}">
                      <a16:colId xmlns:a16="http://schemas.microsoft.com/office/drawing/2014/main" val="483873726"/>
                    </a:ext>
                  </a:extLst>
                </a:gridCol>
                <a:gridCol w="1435662">
                  <a:extLst>
                    <a:ext uri="{9D8B030D-6E8A-4147-A177-3AD203B41FA5}">
                      <a16:colId xmlns:a16="http://schemas.microsoft.com/office/drawing/2014/main" val="192836536"/>
                    </a:ext>
                  </a:extLst>
                </a:gridCol>
                <a:gridCol w="2572484">
                  <a:extLst>
                    <a:ext uri="{9D8B030D-6E8A-4147-A177-3AD203B41FA5}">
                      <a16:colId xmlns:a16="http://schemas.microsoft.com/office/drawing/2014/main" val="3614900513"/>
                    </a:ext>
                  </a:extLst>
                </a:gridCol>
                <a:gridCol w="1120588">
                  <a:extLst>
                    <a:ext uri="{9D8B030D-6E8A-4147-A177-3AD203B41FA5}">
                      <a16:colId xmlns:a16="http://schemas.microsoft.com/office/drawing/2014/main" val="122076032"/>
                    </a:ext>
                  </a:extLst>
                </a:gridCol>
                <a:gridCol w="546847">
                  <a:extLst>
                    <a:ext uri="{9D8B030D-6E8A-4147-A177-3AD203B41FA5}">
                      <a16:colId xmlns:a16="http://schemas.microsoft.com/office/drawing/2014/main" val="2863741978"/>
                    </a:ext>
                  </a:extLst>
                </a:gridCol>
              </a:tblGrid>
              <a:tr h="381878">
                <a:tc>
                  <a:txBody>
                    <a:bodyPr/>
                    <a:lstStyle/>
                    <a:p>
                      <a:r>
                        <a:rPr lang="de-DE" sz="1050" noProof="1">
                          <a:latin typeface="Avenir Next LT Pro Demi" panose="020B0704020202020204" pitchFamily="34" charset="0"/>
                        </a:rPr>
                        <a:t>OR predictor</a:t>
                      </a:r>
                    </a:p>
                  </a:txBody>
                  <a:tcPr marL="72000" marR="72000" anchor="ctr">
                    <a:solidFill>
                      <a:schemeClr val="tx2"/>
                    </a:solidFill>
                  </a:tcPr>
                </a:tc>
                <a:tc>
                  <a:txBody>
                    <a:bodyPr/>
                    <a:lstStyle/>
                    <a:p>
                      <a:pPr algn="ctr"/>
                      <a:r>
                        <a:rPr lang="de-DE" sz="1050" noProof="1">
                          <a:latin typeface="Avenir Next LT Pro Demi" panose="020B0704020202020204" pitchFamily="34" charset="0"/>
                        </a:rPr>
                        <a:t>Categories</a:t>
                      </a:r>
                    </a:p>
                  </a:txBody>
                  <a:tcPr marL="72000" marR="72000" anchor="ctr">
                    <a:solidFill>
                      <a:schemeClr val="tx2"/>
                    </a:solidFill>
                  </a:tcPr>
                </a:tc>
                <a:tc>
                  <a:txBody>
                    <a:bodyPr/>
                    <a:lstStyle/>
                    <a:p>
                      <a:pPr algn="ctr"/>
                      <a:r>
                        <a:rPr lang="de-DE" sz="1050" noProof="1">
                          <a:latin typeface="Avenir Next LT Pro Demi" panose="020B0704020202020204" pitchFamily="34" charset="0"/>
                        </a:rPr>
                        <a:t>Statistics </a:t>
                      </a:r>
                      <a:br>
                        <a:rPr lang="de-DE" sz="1050" noProof="1">
                          <a:latin typeface="Avenir Next LT Pro Demi" panose="020B0704020202020204" pitchFamily="34" charset="0"/>
                        </a:rPr>
                      </a:br>
                      <a:r>
                        <a:rPr lang="de-DE" sz="1050" noProof="1">
                          <a:latin typeface="Avenir Next LT Pro Demi" panose="020B0704020202020204" pitchFamily="34" charset="0"/>
                        </a:rPr>
                        <a:t>[HER2+] / [HER2-]</a:t>
                      </a:r>
                    </a:p>
                  </a:txBody>
                  <a:tcPr marL="72000" marR="72000" anchor="ctr">
                    <a:solidFill>
                      <a:schemeClr val="tx2"/>
                    </a:solidFill>
                  </a:tcPr>
                </a:tc>
                <a:tc>
                  <a:txBody>
                    <a:bodyPr/>
                    <a:lstStyle/>
                    <a:p>
                      <a:pPr algn="ctr"/>
                      <a:r>
                        <a:rPr lang="de-DE" sz="1050" dirty="0">
                          <a:latin typeface="Avenir Next LT Pro Demi" panose="020B0704020202020204" pitchFamily="34" charset="0"/>
                        </a:rPr>
                        <a:t>Odds ratio</a:t>
                      </a:r>
                    </a:p>
                  </a:txBody>
                  <a:tcPr marL="72000" marR="72000" anchor="ctr">
                    <a:solidFill>
                      <a:schemeClr val="tx2"/>
                    </a:solidFill>
                  </a:tcPr>
                </a:tc>
                <a:tc>
                  <a:txBody>
                    <a:bodyPr/>
                    <a:lstStyle/>
                    <a:p>
                      <a:pPr algn="ctr"/>
                      <a:r>
                        <a:rPr lang="de-DE" sz="1050" dirty="0">
                          <a:latin typeface="Avenir Next LT Pro Demi" panose="020B0704020202020204" pitchFamily="34" charset="0"/>
                        </a:rPr>
                        <a:t>OR (95%CI)</a:t>
                      </a:r>
                    </a:p>
                  </a:txBody>
                  <a:tcPr marL="72000" marR="72000" anchor="ctr">
                    <a:solidFill>
                      <a:schemeClr val="tx2"/>
                    </a:solidFill>
                  </a:tcPr>
                </a:tc>
                <a:tc>
                  <a:txBody>
                    <a:bodyPr/>
                    <a:lstStyle/>
                    <a:p>
                      <a:pPr algn="ctr"/>
                      <a:r>
                        <a:rPr lang="de-DE" sz="1050" i="1" dirty="0">
                          <a:latin typeface="Avenir Next LT Pro Demi" panose="020B0704020202020204" pitchFamily="34" charset="0"/>
                        </a:rPr>
                        <a:t>P</a:t>
                      </a:r>
                      <a:r>
                        <a:rPr lang="de-DE" sz="1050" dirty="0">
                          <a:latin typeface="Avenir Next LT Pro Demi" panose="020B0704020202020204" pitchFamily="34" charset="0"/>
                        </a:rPr>
                        <a:t>-value</a:t>
                      </a:r>
                    </a:p>
                  </a:txBody>
                  <a:tcPr marL="72000" marR="72000" anchor="ctr">
                    <a:solidFill>
                      <a:schemeClr val="tx2"/>
                    </a:solidFill>
                  </a:tcPr>
                </a:tc>
                <a:extLst>
                  <a:ext uri="{0D108BD9-81ED-4DB2-BD59-A6C34878D82A}">
                    <a16:rowId xmlns:a16="http://schemas.microsoft.com/office/drawing/2014/main" val="2727226795"/>
                  </a:ext>
                </a:extLst>
              </a:tr>
              <a:tr h="254643">
                <a:tc>
                  <a:txBody>
                    <a:bodyPr/>
                    <a:lstStyle/>
                    <a:p>
                      <a:r>
                        <a:rPr lang="de-DE" sz="1000" noProof="1">
                          <a:latin typeface="Avenir Next LT Pro Demi" panose="020B0704020202020204" pitchFamily="34" charset="0"/>
                        </a:rPr>
                        <a:t>Sex</a:t>
                      </a:r>
                    </a:p>
                  </a:txBody>
                  <a:tcPr marL="36000" marR="36000" anchor="ctr">
                    <a:solidFill>
                      <a:srgbClr val="F1F1F1"/>
                    </a:solidFill>
                  </a:tcPr>
                </a:tc>
                <a:tc>
                  <a:txBody>
                    <a:bodyPr/>
                    <a:lstStyle/>
                    <a:p>
                      <a:pPr algn="ctr"/>
                      <a:r>
                        <a:rPr lang="de-DE" sz="1000" b="0" noProof="1">
                          <a:latin typeface="Avenir Next LT Pro" panose="020B0504020202020204" pitchFamily="34" charset="0"/>
                        </a:rPr>
                        <a:t>Male : Female</a:t>
                      </a:r>
                    </a:p>
                  </a:txBody>
                  <a:tcPr marL="36000" marR="36000" anchor="ctr">
                    <a:solidFill>
                      <a:srgbClr val="F1F1F1"/>
                    </a:solidFill>
                  </a:tcPr>
                </a:tc>
                <a:tc>
                  <a:txBody>
                    <a:bodyPr/>
                    <a:lstStyle/>
                    <a:p>
                      <a:pPr algn="ctr"/>
                      <a:r>
                        <a:rPr lang="de-DE" sz="1000" b="0" noProof="1">
                          <a:latin typeface="Avenir Next LT Pro" panose="020B0504020202020204" pitchFamily="34" charset="0"/>
                        </a:rPr>
                        <a:t>[75:25] / [79:37]</a:t>
                      </a:r>
                    </a:p>
                  </a:txBody>
                  <a:tcPr marL="36000" marR="36000" anchor="ctr">
                    <a:solidFill>
                      <a:srgbClr val="F1F1F1"/>
                    </a:solidFill>
                  </a:tcPr>
                </a:tc>
                <a:tc>
                  <a:txBody>
                    <a:bodyPr/>
                    <a:lstStyle/>
                    <a:p>
                      <a:pPr algn="ctr"/>
                      <a:r>
                        <a:rPr lang="de-DE" sz="1000">
                          <a:latin typeface="Avenir Next LT Pro Demi" panose="020B0704020202020204" pitchFamily="34" charset="0"/>
                        </a:rPr>
                        <a:t> </a:t>
                      </a:r>
                    </a:p>
                  </a:txBody>
                  <a:tcPr marL="36000" marR="36000" anchor="ctr">
                    <a:solidFill>
                      <a:srgbClr val="F1F1F1"/>
                    </a:solidFill>
                  </a:tcPr>
                </a:tc>
                <a:tc>
                  <a:txBody>
                    <a:bodyPr/>
                    <a:lstStyle/>
                    <a:p>
                      <a:pPr algn="ctr"/>
                      <a:r>
                        <a:rPr lang="de-DE" sz="1000">
                          <a:latin typeface="Avenir Next LT Pro" panose="020B0504020202020204" pitchFamily="34" charset="0"/>
                        </a:rPr>
                        <a:t>1.41 [0.77-2.55]</a:t>
                      </a:r>
                    </a:p>
                  </a:txBody>
                  <a:tcPr marL="36000" marR="36000" anchor="ctr">
                    <a:solidFill>
                      <a:srgbClr val="F1F1F1"/>
                    </a:solidFill>
                  </a:tcPr>
                </a:tc>
                <a:tc>
                  <a:txBody>
                    <a:bodyPr/>
                    <a:lstStyle/>
                    <a:p>
                      <a:pPr algn="ctr"/>
                      <a:r>
                        <a:rPr lang="de-DE" sz="1000">
                          <a:latin typeface="Avenir Next LT Pro" panose="020B0504020202020204" pitchFamily="34" charset="0"/>
                        </a:rPr>
                        <a:t>.265</a:t>
                      </a:r>
                    </a:p>
                  </a:txBody>
                  <a:tcPr marL="36000" marR="36000" anchor="ctr">
                    <a:solidFill>
                      <a:srgbClr val="F1F1F1"/>
                    </a:solidFill>
                  </a:tcPr>
                </a:tc>
                <a:extLst>
                  <a:ext uri="{0D108BD9-81ED-4DB2-BD59-A6C34878D82A}">
                    <a16:rowId xmlns:a16="http://schemas.microsoft.com/office/drawing/2014/main" val="3643147109"/>
                  </a:ext>
                </a:extLst>
              </a:tr>
              <a:tr h="254643">
                <a:tc>
                  <a:txBody>
                    <a:bodyPr/>
                    <a:lstStyle/>
                    <a:p>
                      <a:r>
                        <a:rPr lang="de-DE" sz="1000" noProof="1">
                          <a:latin typeface="Avenir Next LT Pro Demi" panose="020B0704020202020204" pitchFamily="34" charset="0"/>
                        </a:rPr>
                        <a:t>Age at diagnosis*</a:t>
                      </a:r>
                    </a:p>
                  </a:txBody>
                  <a:tcPr marL="36000" marR="36000" anchor="ctr">
                    <a:solidFill>
                      <a:schemeClr val="bg1"/>
                    </a:solidFill>
                  </a:tcPr>
                </a:tc>
                <a:tc>
                  <a:txBody>
                    <a:bodyPr/>
                    <a:lstStyle/>
                    <a:p>
                      <a:pPr algn="ctr"/>
                      <a:endParaRPr lang="de-DE" sz="1000" b="0" noProof="1">
                        <a:latin typeface="Avenir Next LT Pro" panose="020B0504020202020204" pitchFamily="34" charset="0"/>
                      </a:endParaRPr>
                    </a:p>
                  </a:txBody>
                  <a:tcPr marL="36000" marR="36000" anchor="ctr">
                    <a:solidFill>
                      <a:schemeClr val="bg1"/>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de-DE" sz="1000" b="0" noProof="1">
                          <a:latin typeface="Avenir Next LT Pro" panose="020B0504020202020204" pitchFamily="34" charset="0"/>
                        </a:rPr>
                        <a:t>[95(58.9)] / [116(58.4)]</a:t>
                      </a:r>
                    </a:p>
                  </a:txBody>
                  <a:tcPr marL="36000" marR="36000" anchor="ctr">
                    <a:solidFill>
                      <a:schemeClr val="bg1"/>
                    </a:solidFill>
                  </a:tcPr>
                </a:tc>
                <a:tc>
                  <a:txBody>
                    <a:bodyPr/>
                    <a:lstStyle/>
                    <a:p>
                      <a:pPr algn="ctr"/>
                      <a:endParaRPr lang="de-DE" sz="1000">
                        <a:latin typeface="Avenir Next LT Pro Demi" panose="020B0704020202020204" pitchFamily="34" charset="0"/>
                      </a:endParaRPr>
                    </a:p>
                  </a:txBody>
                  <a:tcPr marL="36000" marR="36000" anchor="ctr">
                    <a:solidFill>
                      <a:schemeClr val="bg1"/>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de-DE" sz="1000">
                          <a:latin typeface="Avenir Next LT Pro" panose="020B0504020202020204" pitchFamily="34" charset="0"/>
                        </a:rPr>
                        <a:t>1.07 [0.87-1.32]</a:t>
                      </a:r>
                    </a:p>
                  </a:txBody>
                  <a:tcPr marL="36000" marR="36000" anchor="ctr">
                    <a:solidFill>
                      <a:schemeClr val="bg1"/>
                    </a:solidFill>
                  </a:tcPr>
                </a:tc>
                <a:tc>
                  <a:txBody>
                    <a:bodyPr/>
                    <a:lstStyle/>
                    <a:p>
                      <a:pPr algn="ctr"/>
                      <a:r>
                        <a:rPr lang="de-DE" sz="1000">
                          <a:latin typeface="Avenir Next LT Pro" panose="020B0504020202020204" pitchFamily="34" charset="0"/>
                        </a:rPr>
                        <a:t>.531</a:t>
                      </a:r>
                    </a:p>
                  </a:txBody>
                  <a:tcPr marL="36000" marR="36000" anchor="ctr">
                    <a:solidFill>
                      <a:schemeClr val="bg1"/>
                    </a:solidFill>
                  </a:tcPr>
                </a:tc>
                <a:extLst>
                  <a:ext uri="{0D108BD9-81ED-4DB2-BD59-A6C34878D82A}">
                    <a16:rowId xmlns:a16="http://schemas.microsoft.com/office/drawing/2014/main" val="2101394414"/>
                  </a:ext>
                </a:extLst>
              </a:tr>
              <a:tr h="254643">
                <a:tc>
                  <a:txBody>
                    <a:bodyPr/>
                    <a:lstStyle/>
                    <a:p>
                      <a:r>
                        <a:rPr lang="de-DE" sz="1000" noProof="1">
                          <a:latin typeface="Avenir Next LT Pro Demi" panose="020B0704020202020204" pitchFamily="34" charset="0"/>
                        </a:rPr>
                        <a:t>Primary tumor site</a:t>
                      </a:r>
                    </a:p>
                  </a:txBody>
                  <a:tcPr marL="36000" marR="36000" anchor="ctr">
                    <a:solidFill>
                      <a:srgbClr val="F1F1F1"/>
                    </a:solidFill>
                  </a:tcPr>
                </a:tc>
                <a:tc>
                  <a:txBody>
                    <a:bodyPr/>
                    <a:lstStyle/>
                    <a:p>
                      <a:pPr algn="ctr"/>
                      <a:r>
                        <a:rPr lang="de-DE" sz="1000" b="0" noProof="1">
                          <a:latin typeface="Avenir Next LT Pro" panose="020B0504020202020204" pitchFamily="34" charset="0"/>
                        </a:rPr>
                        <a:t>Right : Left</a:t>
                      </a:r>
                    </a:p>
                  </a:txBody>
                  <a:tcPr marL="36000" marR="36000" anchor="ctr">
                    <a:solidFill>
                      <a:srgbClr val="F1F1F1"/>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de-DE" sz="1000" b="0" noProof="1">
                          <a:latin typeface="Avenir Next LT Pro" panose="020B0504020202020204" pitchFamily="34" charset="0"/>
                        </a:rPr>
                        <a:t>[10:85] / [22:93]</a:t>
                      </a:r>
                    </a:p>
                  </a:txBody>
                  <a:tcPr marL="36000" marR="36000" anchor="ctr">
                    <a:solidFill>
                      <a:srgbClr val="F1F1F1"/>
                    </a:solidFill>
                  </a:tcPr>
                </a:tc>
                <a:tc>
                  <a:txBody>
                    <a:bodyPr/>
                    <a:lstStyle/>
                    <a:p>
                      <a:pPr algn="ctr"/>
                      <a:endParaRPr lang="de-DE" sz="1000">
                        <a:latin typeface="Avenir Next LT Pro Demi" panose="020B0704020202020204" pitchFamily="34" charset="0"/>
                      </a:endParaRPr>
                    </a:p>
                  </a:txBody>
                  <a:tcPr marL="36000" marR="36000" anchor="ctr">
                    <a:solidFill>
                      <a:srgbClr val="F1F1F1"/>
                    </a:solidFill>
                  </a:tcPr>
                </a:tc>
                <a:tc>
                  <a:txBody>
                    <a:bodyPr/>
                    <a:lstStyle/>
                    <a:p>
                      <a:pPr algn="ctr"/>
                      <a:r>
                        <a:rPr lang="de-DE" sz="1000">
                          <a:latin typeface="Avenir Next LT Pro" panose="020B0504020202020204" pitchFamily="34" charset="0"/>
                        </a:rPr>
                        <a:t>0.50 [0.22-1.11]</a:t>
                      </a:r>
                    </a:p>
                  </a:txBody>
                  <a:tcPr marL="36000" marR="36000" anchor="ctr">
                    <a:solidFill>
                      <a:srgbClr val="F1F1F1"/>
                    </a:solidFill>
                  </a:tcPr>
                </a:tc>
                <a:tc>
                  <a:txBody>
                    <a:bodyPr/>
                    <a:lstStyle/>
                    <a:p>
                      <a:pPr algn="ctr"/>
                      <a:r>
                        <a:rPr lang="de-DE" sz="1000">
                          <a:latin typeface="Avenir Next LT Pro" panose="020B0504020202020204" pitchFamily="34" charset="0"/>
                        </a:rPr>
                        <a:t>.088</a:t>
                      </a:r>
                    </a:p>
                  </a:txBody>
                  <a:tcPr marL="36000" marR="36000" anchor="ctr">
                    <a:solidFill>
                      <a:srgbClr val="F1F1F1"/>
                    </a:solidFill>
                  </a:tcPr>
                </a:tc>
                <a:extLst>
                  <a:ext uri="{0D108BD9-81ED-4DB2-BD59-A6C34878D82A}">
                    <a16:rowId xmlns:a16="http://schemas.microsoft.com/office/drawing/2014/main" val="3023646940"/>
                  </a:ext>
                </a:extLst>
              </a:tr>
              <a:tr h="254643">
                <a:tc>
                  <a:txBody>
                    <a:bodyPr/>
                    <a:lstStyle/>
                    <a:p>
                      <a:r>
                        <a:rPr lang="de-DE" sz="1000" noProof="1">
                          <a:latin typeface="Avenir Next LT Pro Demi" panose="020B0704020202020204" pitchFamily="34" charset="0"/>
                        </a:rPr>
                        <a:t>Stage at initial diagnosis</a:t>
                      </a:r>
                    </a:p>
                  </a:txBody>
                  <a:tcPr marL="36000" marR="36000" anchor="ctr">
                    <a:solidFill>
                      <a:schemeClr val="bg1"/>
                    </a:solidFill>
                  </a:tcPr>
                </a:tc>
                <a:tc>
                  <a:txBody>
                    <a:bodyPr/>
                    <a:lstStyle/>
                    <a:p>
                      <a:pPr algn="ctr"/>
                      <a:r>
                        <a:rPr lang="de-DE" sz="1000" b="0" noProof="1">
                          <a:latin typeface="Avenir Next LT Pro" panose="020B0504020202020204" pitchFamily="34" charset="0"/>
                        </a:rPr>
                        <a:t>M1 : M0</a:t>
                      </a:r>
                    </a:p>
                  </a:txBody>
                  <a:tcPr marL="36000" marR="36000" anchor="ctr">
                    <a:solidFill>
                      <a:schemeClr val="bg1"/>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de-DE" sz="1000" b="0" noProof="1">
                          <a:latin typeface="Avenir Next LT Pro" panose="020B0504020202020204" pitchFamily="34" charset="0"/>
                        </a:rPr>
                        <a:t>[60:36] / [69:47]</a:t>
                      </a:r>
                    </a:p>
                  </a:txBody>
                  <a:tcPr marL="36000" marR="36000" anchor="ctr">
                    <a:solidFill>
                      <a:schemeClr val="bg1"/>
                    </a:solidFill>
                  </a:tcPr>
                </a:tc>
                <a:tc>
                  <a:txBody>
                    <a:bodyPr/>
                    <a:lstStyle/>
                    <a:p>
                      <a:pPr algn="ctr"/>
                      <a:endParaRPr lang="de-DE" sz="1000">
                        <a:latin typeface="Avenir Next LT Pro Demi" panose="020B0704020202020204" pitchFamily="34" charset="0"/>
                      </a:endParaRPr>
                    </a:p>
                  </a:txBody>
                  <a:tcPr marL="36000" marR="36000" anchor="ctr">
                    <a:solidFill>
                      <a:schemeClr val="bg1"/>
                    </a:solidFill>
                  </a:tcPr>
                </a:tc>
                <a:tc>
                  <a:txBody>
                    <a:bodyPr/>
                    <a:lstStyle/>
                    <a:p>
                      <a:pPr algn="ctr"/>
                      <a:r>
                        <a:rPr lang="de-DE" sz="1000">
                          <a:latin typeface="Avenir Next LT Pro" panose="020B0504020202020204" pitchFamily="34" charset="0"/>
                        </a:rPr>
                        <a:t>1.14 [0.65-1.98]</a:t>
                      </a:r>
                    </a:p>
                  </a:txBody>
                  <a:tcPr marL="36000" marR="36000" anchor="ctr">
                    <a:solidFill>
                      <a:schemeClr val="bg1"/>
                    </a:solidFill>
                  </a:tcPr>
                </a:tc>
                <a:tc>
                  <a:txBody>
                    <a:bodyPr/>
                    <a:lstStyle/>
                    <a:p>
                      <a:pPr algn="ctr"/>
                      <a:r>
                        <a:rPr lang="de-DE" sz="1000">
                          <a:latin typeface="Avenir Next LT Pro" panose="020B0504020202020204" pitchFamily="34" charset="0"/>
                        </a:rPr>
                        <a:t>.654</a:t>
                      </a:r>
                    </a:p>
                  </a:txBody>
                  <a:tcPr marL="36000" marR="36000" anchor="ctr">
                    <a:solidFill>
                      <a:schemeClr val="bg1"/>
                    </a:solidFill>
                  </a:tcPr>
                </a:tc>
                <a:extLst>
                  <a:ext uri="{0D108BD9-81ED-4DB2-BD59-A6C34878D82A}">
                    <a16:rowId xmlns:a16="http://schemas.microsoft.com/office/drawing/2014/main" val="4128718234"/>
                  </a:ext>
                </a:extLst>
              </a:tr>
              <a:tr h="368240">
                <a:tc>
                  <a:txBody>
                    <a:bodyPr/>
                    <a:lstStyle/>
                    <a:p>
                      <a:r>
                        <a:rPr lang="de-DE" sz="1000" noProof="1">
                          <a:latin typeface="Avenir Next LT Pro Demi" panose="020B0704020202020204" pitchFamily="34" charset="0"/>
                        </a:rPr>
                        <a:t>Tumor grading</a:t>
                      </a:r>
                    </a:p>
                  </a:txBody>
                  <a:tcPr marL="36000" marR="36000" anchor="ctr">
                    <a:solidFill>
                      <a:srgbClr val="F1F1F1"/>
                    </a:solidFill>
                  </a:tcPr>
                </a:tc>
                <a:tc>
                  <a:txBody>
                    <a:bodyPr/>
                    <a:lstStyle/>
                    <a:p>
                      <a:pPr algn="ctr"/>
                      <a:r>
                        <a:rPr lang="de-DE" sz="1000" b="0" noProof="1">
                          <a:latin typeface="Avenir Next LT Pro" panose="020B0504020202020204" pitchFamily="34" charset="0"/>
                        </a:rPr>
                        <a:t>G2 : G1</a:t>
                      </a:r>
                    </a:p>
                    <a:p>
                      <a:pPr algn="ctr"/>
                      <a:r>
                        <a:rPr lang="de-DE" sz="1000" b="0" noProof="1">
                          <a:latin typeface="Avenir Next LT Pro" panose="020B0504020202020204" pitchFamily="34" charset="0"/>
                        </a:rPr>
                        <a:t>G3 : G1</a:t>
                      </a:r>
                    </a:p>
                  </a:txBody>
                  <a:tcPr marL="36000" marR="36000" anchor="ctr">
                    <a:solidFill>
                      <a:srgbClr val="F1F1F1"/>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de-DE" sz="1000" b="0" noProof="1">
                          <a:latin typeface="Avenir Next LT Pro" panose="020B0504020202020204" pitchFamily="34" charset="0"/>
                        </a:rPr>
                        <a:t>[52:2] / [22:2]</a:t>
                      </a:r>
                    </a:p>
                    <a:p>
                      <a:pPr marL="0" marR="0" lvl="0" indent="0" algn="ctr" defTabSz="1219170" rtl="0" eaLnBrk="1" fontAlgn="auto" latinLnBrk="0" hangingPunct="1">
                        <a:lnSpc>
                          <a:spcPct val="100000"/>
                        </a:lnSpc>
                        <a:spcBef>
                          <a:spcPts val="0"/>
                        </a:spcBef>
                        <a:spcAft>
                          <a:spcPts val="0"/>
                        </a:spcAft>
                        <a:buClrTx/>
                        <a:buSzTx/>
                        <a:buFontTx/>
                        <a:buNone/>
                        <a:tabLst/>
                        <a:defRPr/>
                      </a:pPr>
                      <a:r>
                        <a:rPr lang="de-DE" sz="1000" b="0" noProof="1">
                          <a:latin typeface="Avenir Next LT Pro" panose="020B0504020202020204" pitchFamily="34" charset="0"/>
                        </a:rPr>
                        <a:t>[25:2] / [22:2]</a:t>
                      </a:r>
                    </a:p>
                  </a:txBody>
                  <a:tcPr marL="36000" marR="36000" anchor="ctr">
                    <a:solidFill>
                      <a:srgbClr val="F1F1F1"/>
                    </a:solidFill>
                  </a:tcPr>
                </a:tc>
                <a:tc>
                  <a:txBody>
                    <a:bodyPr/>
                    <a:lstStyle/>
                    <a:p>
                      <a:pPr algn="ctr"/>
                      <a:endParaRPr lang="de-DE" sz="1000">
                        <a:latin typeface="Avenir Next LT Pro Demi" panose="020B0704020202020204" pitchFamily="34" charset="0"/>
                      </a:endParaRPr>
                    </a:p>
                  </a:txBody>
                  <a:tcPr marL="36000" marR="36000" anchor="ctr">
                    <a:solidFill>
                      <a:srgbClr val="F1F1F1"/>
                    </a:solidFill>
                  </a:tcPr>
                </a:tc>
                <a:tc>
                  <a:txBody>
                    <a:bodyPr/>
                    <a:lstStyle/>
                    <a:p>
                      <a:pPr algn="ctr"/>
                      <a:r>
                        <a:rPr lang="de-DE" sz="1000">
                          <a:latin typeface="Avenir Next LT Pro" panose="020B0504020202020204" pitchFamily="34" charset="0"/>
                        </a:rPr>
                        <a:t>0.96 [0.13-7.09]</a:t>
                      </a:r>
                    </a:p>
                    <a:p>
                      <a:pPr marL="0" marR="0" lvl="0" indent="0" algn="ctr" defTabSz="1219170" rtl="0" eaLnBrk="1" fontAlgn="auto" latinLnBrk="0" hangingPunct="1">
                        <a:lnSpc>
                          <a:spcPct val="100000"/>
                        </a:lnSpc>
                        <a:spcBef>
                          <a:spcPts val="0"/>
                        </a:spcBef>
                        <a:spcAft>
                          <a:spcPts val="0"/>
                        </a:spcAft>
                        <a:buClrTx/>
                        <a:buSzTx/>
                        <a:buFontTx/>
                        <a:buNone/>
                        <a:tabLst/>
                        <a:defRPr/>
                      </a:pPr>
                      <a:r>
                        <a:rPr lang="de-DE" sz="1000">
                          <a:latin typeface="Avenir Next LT Pro" panose="020B0504020202020204" pitchFamily="34" charset="0"/>
                        </a:rPr>
                        <a:t>1.14 [0.15-8.76]</a:t>
                      </a:r>
                    </a:p>
                  </a:txBody>
                  <a:tcPr marL="36000" marR="36000" anchor="ctr">
                    <a:solidFill>
                      <a:srgbClr val="F1F1F1"/>
                    </a:solidFill>
                  </a:tcPr>
                </a:tc>
                <a:tc>
                  <a:txBody>
                    <a:bodyPr/>
                    <a:lstStyle/>
                    <a:p>
                      <a:pPr algn="ctr"/>
                      <a:r>
                        <a:rPr lang="de-DE" sz="1000">
                          <a:latin typeface="Avenir Next LT Pro" panose="020B0504020202020204" pitchFamily="34" charset="0"/>
                        </a:rPr>
                        <a:t>.895</a:t>
                      </a:r>
                    </a:p>
                    <a:p>
                      <a:pPr algn="ctr"/>
                      <a:endParaRPr lang="de-DE" sz="1000">
                        <a:latin typeface="Avenir Next LT Pro" panose="020B0504020202020204" pitchFamily="34" charset="0"/>
                      </a:endParaRPr>
                    </a:p>
                  </a:txBody>
                  <a:tcPr marL="36000" marR="36000" anchor="ctr">
                    <a:solidFill>
                      <a:srgbClr val="F1F1F1"/>
                    </a:solidFill>
                  </a:tcPr>
                </a:tc>
                <a:extLst>
                  <a:ext uri="{0D108BD9-81ED-4DB2-BD59-A6C34878D82A}">
                    <a16:rowId xmlns:a16="http://schemas.microsoft.com/office/drawing/2014/main" val="2079056156"/>
                  </a:ext>
                </a:extLst>
              </a:tr>
              <a:tr h="254643">
                <a:tc>
                  <a:txBody>
                    <a:bodyPr/>
                    <a:lstStyle/>
                    <a:p>
                      <a:r>
                        <a:rPr lang="de-DE" sz="1000" noProof="1">
                          <a:latin typeface="Avenir Next LT Pro Demi" panose="020B0704020202020204" pitchFamily="34" charset="0"/>
                        </a:rPr>
                        <a:t>No. of metastatic sites</a:t>
                      </a:r>
                    </a:p>
                  </a:txBody>
                  <a:tcPr marL="36000" marR="36000" anchor="ctr">
                    <a:solidFill>
                      <a:schemeClr val="bg1"/>
                    </a:solidFill>
                  </a:tcPr>
                </a:tc>
                <a:tc>
                  <a:txBody>
                    <a:bodyPr/>
                    <a:lstStyle/>
                    <a:p>
                      <a:pPr algn="ctr"/>
                      <a:endParaRPr lang="de-DE" sz="1000" b="0" noProof="1">
                        <a:latin typeface="Avenir Next LT Pro" panose="020B0504020202020204" pitchFamily="34" charset="0"/>
                      </a:endParaRPr>
                    </a:p>
                  </a:txBody>
                  <a:tcPr marL="36000" marR="36000" anchor="ctr">
                    <a:solidFill>
                      <a:schemeClr val="bg1"/>
                    </a:solidFill>
                  </a:tcPr>
                </a:tc>
                <a:tc>
                  <a:txBody>
                    <a:bodyPr/>
                    <a:lstStyle/>
                    <a:p>
                      <a:pPr algn="ctr"/>
                      <a:r>
                        <a:rPr lang="de-DE" sz="1000" b="0" noProof="1">
                          <a:latin typeface="Avenir Next LT Pro" panose="020B0504020202020204" pitchFamily="34" charset="0"/>
                        </a:rPr>
                        <a:t>[96(2.0)] / [116(1.0)]</a:t>
                      </a:r>
                    </a:p>
                  </a:txBody>
                  <a:tcPr marL="36000" marR="36000" anchor="ctr">
                    <a:solidFill>
                      <a:schemeClr val="bg1"/>
                    </a:solidFill>
                  </a:tcPr>
                </a:tc>
                <a:tc>
                  <a:txBody>
                    <a:bodyPr/>
                    <a:lstStyle/>
                    <a:p>
                      <a:pPr algn="ctr"/>
                      <a:endParaRPr lang="de-DE" sz="1000">
                        <a:latin typeface="Avenir Next LT Pro Demi" panose="020B0704020202020204" pitchFamily="34" charset="0"/>
                      </a:endParaRPr>
                    </a:p>
                  </a:txBody>
                  <a:tcPr marL="36000" marR="36000" anchor="ctr">
                    <a:solidFill>
                      <a:schemeClr val="bg1"/>
                    </a:solidFill>
                  </a:tcPr>
                </a:tc>
                <a:tc>
                  <a:txBody>
                    <a:bodyPr/>
                    <a:lstStyle/>
                    <a:p>
                      <a:pPr algn="ctr"/>
                      <a:r>
                        <a:rPr lang="de-DE" sz="1000">
                          <a:latin typeface="Avenir Next LT Pro" panose="020B0504020202020204" pitchFamily="34" charset="0"/>
                        </a:rPr>
                        <a:t>1.48 [1.10-2.01]</a:t>
                      </a:r>
                    </a:p>
                  </a:txBody>
                  <a:tcPr marL="36000" marR="36000" anchor="ctr">
                    <a:solidFill>
                      <a:schemeClr val="bg1"/>
                    </a:solidFill>
                  </a:tcPr>
                </a:tc>
                <a:tc>
                  <a:txBody>
                    <a:bodyPr/>
                    <a:lstStyle/>
                    <a:p>
                      <a:pPr algn="ctr"/>
                      <a:r>
                        <a:rPr lang="de-DE" sz="1000">
                          <a:latin typeface="Avenir Next LT Pro" panose="020B0504020202020204" pitchFamily="34" charset="0"/>
                        </a:rPr>
                        <a:t>.011</a:t>
                      </a:r>
                    </a:p>
                  </a:txBody>
                  <a:tcPr marL="36000" marR="36000" anchor="ctr">
                    <a:solidFill>
                      <a:schemeClr val="bg1"/>
                    </a:solidFill>
                  </a:tcPr>
                </a:tc>
                <a:extLst>
                  <a:ext uri="{0D108BD9-81ED-4DB2-BD59-A6C34878D82A}">
                    <a16:rowId xmlns:a16="http://schemas.microsoft.com/office/drawing/2014/main" val="461967308"/>
                  </a:ext>
                </a:extLst>
              </a:tr>
              <a:tr h="254643">
                <a:tc>
                  <a:txBody>
                    <a:bodyPr/>
                    <a:lstStyle/>
                    <a:p>
                      <a:r>
                        <a:rPr lang="de-DE" sz="1000" noProof="1">
                          <a:latin typeface="Avenir Next LT Pro Demi" panose="020B0704020202020204" pitchFamily="34" charset="0"/>
                        </a:rPr>
                        <a:t>Liver metastases</a:t>
                      </a:r>
                    </a:p>
                  </a:txBody>
                  <a:tcPr marL="36000" marR="36000" anchor="ctr">
                    <a:solidFill>
                      <a:srgbClr val="F1F1F1"/>
                    </a:solidFill>
                  </a:tcPr>
                </a:tc>
                <a:tc>
                  <a:txBody>
                    <a:bodyPr/>
                    <a:lstStyle/>
                    <a:p>
                      <a:pPr algn="ctr"/>
                      <a:r>
                        <a:rPr lang="de-DE" sz="1000" b="0" noProof="1">
                          <a:latin typeface="Avenir Next LT Pro" panose="020B0504020202020204" pitchFamily="34" charset="0"/>
                        </a:rPr>
                        <a:t>Yes : No</a:t>
                      </a:r>
                    </a:p>
                  </a:txBody>
                  <a:tcPr marL="36000" marR="36000" anchor="ctr">
                    <a:solidFill>
                      <a:srgbClr val="F1F1F1"/>
                    </a:solidFill>
                  </a:tcPr>
                </a:tc>
                <a:tc>
                  <a:txBody>
                    <a:bodyPr/>
                    <a:lstStyle/>
                    <a:p>
                      <a:pPr algn="ctr"/>
                      <a:r>
                        <a:rPr lang="de-DE" sz="1000" b="0" noProof="1">
                          <a:latin typeface="Avenir Next LT Pro" panose="020B0504020202020204" pitchFamily="34" charset="0"/>
                        </a:rPr>
                        <a:t>[72:24] / [78:38]</a:t>
                      </a:r>
                    </a:p>
                  </a:txBody>
                  <a:tcPr marL="36000" marR="36000" anchor="ctr">
                    <a:solidFill>
                      <a:srgbClr val="F1F1F1"/>
                    </a:solidFill>
                  </a:tcPr>
                </a:tc>
                <a:tc>
                  <a:txBody>
                    <a:bodyPr/>
                    <a:lstStyle/>
                    <a:p>
                      <a:pPr algn="ctr"/>
                      <a:endParaRPr lang="de-DE" sz="1000">
                        <a:latin typeface="Avenir Next LT Pro Demi" panose="020B0704020202020204" pitchFamily="34" charset="0"/>
                      </a:endParaRPr>
                    </a:p>
                  </a:txBody>
                  <a:tcPr marL="36000" marR="36000" anchor="ctr">
                    <a:solidFill>
                      <a:srgbClr val="F1F1F1"/>
                    </a:solidFill>
                  </a:tcPr>
                </a:tc>
                <a:tc>
                  <a:txBody>
                    <a:bodyPr/>
                    <a:lstStyle/>
                    <a:p>
                      <a:pPr algn="ctr"/>
                      <a:r>
                        <a:rPr lang="de-DE" sz="1000">
                          <a:latin typeface="Avenir Next LT Pro" panose="020B0504020202020204" pitchFamily="34" charset="0"/>
                        </a:rPr>
                        <a:t>1.46 [0.80-2.67]</a:t>
                      </a:r>
                    </a:p>
                  </a:txBody>
                  <a:tcPr marL="36000" marR="36000" anchor="ctr">
                    <a:solidFill>
                      <a:srgbClr val="F1F1F1"/>
                    </a:solidFill>
                  </a:tcPr>
                </a:tc>
                <a:tc>
                  <a:txBody>
                    <a:bodyPr/>
                    <a:lstStyle/>
                    <a:p>
                      <a:pPr algn="ctr"/>
                      <a:r>
                        <a:rPr lang="de-DE" sz="1000">
                          <a:latin typeface="Avenir Next LT Pro" panose="020B0504020202020204" pitchFamily="34" charset="0"/>
                        </a:rPr>
                        <a:t>.217</a:t>
                      </a:r>
                    </a:p>
                  </a:txBody>
                  <a:tcPr marL="36000" marR="36000" anchor="ctr">
                    <a:solidFill>
                      <a:srgbClr val="F1F1F1"/>
                    </a:solidFill>
                  </a:tcPr>
                </a:tc>
                <a:extLst>
                  <a:ext uri="{0D108BD9-81ED-4DB2-BD59-A6C34878D82A}">
                    <a16:rowId xmlns:a16="http://schemas.microsoft.com/office/drawing/2014/main" val="2259306820"/>
                  </a:ext>
                </a:extLst>
              </a:tr>
              <a:tr h="254643">
                <a:tc>
                  <a:txBody>
                    <a:bodyPr/>
                    <a:lstStyle/>
                    <a:p>
                      <a:r>
                        <a:rPr lang="de-DE" sz="1000" noProof="1">
                          <a:latin typeface="Avenir Next LT Pro Demi" panose="020B0704020202020204" pitchFamily="34" charset="0"/>
                        </a:rPr>
                        <a:t>Lung metastases</a:t>
                      </a:r>
                    </a:p>
                  </a:txBody>
                  <a:tcPr marL="36000" marR="36000" anchor="ctr">
                    <a:solidFill>
                      <a:schemeClr val="bg1"/>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de-DE" sz="1000" b="0" noProof="1">
                          <a:latin typeface="Avenir Next LT Pro" panose="020B0504020202020204" pitchFamily="34" charset="0"/>
                        </a:rPr>
                        <a:t>Yes : No</a:t>
                      </a:r>
                    </a:p>
                  </a:txBody>
                  <a:tcPr marL="36000" marR="36000" anchor="ctr">
                    <a:solidFill>
                      <a:schemeClr val="bg1"/>
                    </a:solidFill>
                  </a:tcPr>
                </a:tc>
                <a:tc>
                  <a:txBody>
                    <a:bodyPr/>
                    <a:lstStyle/>
                    <a:p>
                      <a:pPr algn="ctr"/>
                      <a:r>
                        <a:rPr lang="de-DE" sz="1000" b="0" noProof="1">
                          <a:latin typeface="Avenir Next LT Pro" panose="020B0504020202020204" pitchFamily="34" charset="0"/>
                        </a:rPr>
                        <a:t>[43:53] / [33:83]</a:t>
                      </a:r>
                    </a:p>
                  </a:txBody>
                  <a:tcPr marL="36000" marR="36000" anchor="ctr">
                    <a:solidFill>
                      <a:schemeClr val="bg1"/>
                    </a:solidFill>
                  </a:tcPr>
                </a:tc>
                <a:tc>
                  <a:txBody>
                    <a:bodyPr/>
                    <a:lstStyle/>
                    <a:p>
                      <a:pPr algn="ctr"/>
                      <a:endParaRPr lang="de-DE" sz="1000">
                        <a:latin typeface="Avenir Next LT Pro Demi" panose="020B0704020202020204" pitchFamily="34" charset="0"/>
                      </a:endParaRPr>
                    </a:p>
                  </a:txBody>
                  <a:tcPr marL="36000" marR="36000" anchor="ctr">
                    <a:solidFill>
                      <a:schemeClr val="bg1"/>
                    </a:solidFill>
                  </a:tcPr>
                </a:tc>
                <a:tc>
                  <a:txBody>
                    <a:bodyPr/>
                    <a:lstStyle/>
                    <a:p>
                      <a:pPr algn="ctr"/>
                      <a:r>
                        <a:rPr lang="de-DE" sz="1000">
                          <a:latin typeface="Avenir Next LT Pro" panose="020B0504020202020204" pitchFamily="34" charset="0"/>
                        </a:rPr>
                        <a:t>2.04 [1.15-3.61]</a:t>
                      </a:r>
                    </a:p>
                  </a:txBody>
                  <a:tcPr marL="36000" marR="36000" anchor="ctr">
                    <a:solidFill>
                      <a:schemeClr val="bg1"/>
                    </a:solidFill>
                  </a:tcPr>
                </a:tc>
                <a:tc>
                  <a:txBody>
                    <a:bodyPr/>
                    <a:lstStyle/>
                    <a:p>
                      <a:pPr algn="ctr"/>
                      <a:r>
                        <a:rPr lang="de-DE" sz="1000">
                          <a:latin typeface="Avenir Next LT Pro" panose="020B0504020202020204" pitchFamily="34" charset="0"/>
                        </a:rPr>
                        <a:t>.014</a:t>
                      </a:r>
                    </a:p>
                  </a:txBody>
                  <a:tcPr marL="36000" marR="36000" anchor="ctr">
                    <a:solidFill>
                      <a:schemeClr val="bg1"/>
                    </a:solidFill>
                  </a:tcPr>
                </a:tc>
                <a:extLst>
                  <a:ext uri="{0D108BD9-81ED-4DB2-BD59-A6C34878D82A}">
                    <a16:rowId xmlns:a16="http://schemas.microsoft.com/office/drawing/2014/main" val="2258825784"/>
                  </a:ext>
                </a:extLst>
              </a:tr>
              <a:tr h="254643">
                <a:tc>
                  <a:txBody>
                    <a:bodyPr/>
                    <a:lstStyle/>
                    <a:p>
                      <a:r>
                        <a:rPr lang="de-DE" sz="1000" noProof="1">
                          <a:latin typeface="Avenir Next LT Pro Demi" panose="020B0704020202020204" pitchFamily="34" charset="0"/>
                        </a:rPr>
                        <a:t>Lymph node metastases</a:t>
                      </a:r>
                    </a:p>
                  </a:txBody>
                  <a:tcPr marL="36000" marR="36000" anchor="ctr">
                    <a:solidFill>
                      <a:srgbClr val="F1F1F1"/>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de-DE" sz="1000" b="0" noProof="1">
                          <a:latin typeface="Avenir Next LT Pro" panose="020B0504020202020204" pitchFamily="34" charset="0"/>
                        </a:rPr>
                        <a:t>Yes : No</a:t>
                      </a:r>
                    </a:p>
                  </a:txBody>
                  <a:tcPr marL="36000" marR="36000" anchor="ctr">
                    <a:solidFill>
                      <a:srgbClr val="F1F1F1"/>
                    </a:solidFill>
                  </a:tcPr>
                </a:tc>
                <a:tc>
                  <a:txBody>
                    <a:bodyPr/>
                    <a:lstStyle/>
                    <a:p>
                      <a:pPr algn="ctr"/>
                      <a:r>
                        <a:rPr lang="de-DE" sz="1000" b="0" noProof="1">
                          <a:latin typeface="Avenir Next LT Pro" panose="020B0504020202020204" pitchFamily="34" charset="0"/>
                        </a:rPr>
                        <a:t>[31:65] / [36:80]</a:t>
                      </a:r>
                    </a:p>
                  </a:txBody>
                  <a:tcPr marL="36000" marR="36000" anchor="ctr">
                    <a:solidFill>
                      <a:srgbClr val="F1F1F1"/>
                    </a:solidFill>
                  </a:tcPr>
                </a:tc>
                <a:tc>
                  <a:txBody>
                    <a:bodyPr/>
                    <a:lstStyle/>
                    <a:p>
                      <a:pPr algn="ctr"/>
                      <a:endParaRPr lang="de-DE" sz="1000">
                        <a:latin typeface="Avenir Next LT Pro Demi" panose="020B0704020202020204" pitchFamily="34" charset="0"/>
                      </a:endParaRPr>
                    </a:p>
                  </a:txBody>
                  <a:tcPr marL="36000" marR="36000" anchor="ctr">
                    <a:solidFill>
                      <a:srgbClr val="F1F1F1"/>
                    </a:solidFill>
                  </a:tcPr>
                </a:tc>
                <a:tc>
                  <a:txBody>
                    <a:bodyPr/>
                    <a:lstStyle/>
                    <a:p>
                      <a:pPr algn="ctr"/>
                      <a:r>
                        <a:rPr lang="de-DE" sz="1000">
                          <a:latin typeface="Avenir Next LT Pro" panose="020B0504020202020204" pitchFamily="34" charset="0"/>
                        </a:rPr>
                        <a:t>1.06 [0.59-1.90]</a:t>
                      </a:r>
                    </a:p>
                  </a:txBody>
                  <a:tcPr marL="36000" marR="36000" anchor="ctr">
                    <a:solidFill>
                      <a:srgbClr val="F1F1F1"/>
                    </a:solidFill>
                  </a:tcPr>
                </a:tc>
                <a:tc>
                  <a:txBody>
                    <a:bodyPr/>
                    <a:lstStyle/>
                    <a:p>
                      <a:pPr algn="ctr"/>
                      <a:r>
                        <a:rPr lang="de-DE" sz="1000">
                          <a:latin typeface="Avenir Next LT Pro" panose="020B0504020202020204" pitchFamily="34" charset="0"/>
                        </a:rPr>
                        <a:t>.845</a:t>
                      </a:r>
                    </a:p>
                  </a:txBody>
                  <a:tcPr marL="36000" marR="36000" anchor="ctr">
                    <a:solidFill>
                      <a:srgbClr val="F1F1F1"/>
                    </a:solidFill>
                  </a:tcPr>
                </a:tc>
                <a:extLst>
                  <a:ext uri="{0D108BD9-81ED-4DB2-BD59-A6C34878D82A}">
                    <a16:rowId xmlns:a16="http://schemas.microsoft.com/office/drawing/2014/main" val="1281785007"/>
                  </a:ext>
                </a:extLst>
              </a:tr>
              <a:tr h="254643">
                <a:tc>
                  <a:txBody>
                    <a:bodyPr/>
                    <a:lstStyle/>
                    <a:p>
                      <a:r>
                        <a:rPr lang="de-DE" sz="1000" noProof="1">
                          <a:latin typeface="Avenir Next LT Pro Demi" panose="020B0704020202020204" pitchFamily="34" charset="0"/>
                        </a:rPr>
                        <a:t>Peritoneum metastases</a:t>
                      </a:r>
                    </a:p>
                  </a:txBody>
                  <a:tcPr marL="36000" marR="36000" anchor="ctr">
                    <a:solidFill>
                      <a:schemeClr val="bg1"/>
                    </a:solidFill>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de-DE" sz="1000" b="0" noProof="1">
                          <a:latin typeface="Avenir Next LT Pro" panose="020B0504020202020204" pitchFamily="34" charset="0"/>
                        </a:rPr>
                        <a:t>Yes : No</a:t>
                      </a:r>
                    </a:p>
                  </a:txBody>
                  <a:tcPr marL="36000" marR="36000" anchor="ctr">
                    <a:solidFill>
                      <a:schemeClr val="bg1"/>
                    </a:solidFill>
                  </a:tcPr>
                </a:tc>
                <a:tc>
                  <a:txBody>
                    <a:bodyPr/>
                    <a:lstStyle/>
                    <a:p>
                      <a:pPr algn="ctr"/>
                      <a:r>
                        <a:rPr lang="de-DE" sz="1000" b="0" noProof="1">
                          <a:latin typeface="Avenir Next LT Pro" panose="020B0504020202020204" pitchFamily="34" charset="0"/>
                        </a:rPr>
                        <a:t>[14:82] / [12:104]</a:t>
                      </a:r>
                    </a:p>
                  </a:txBody>
                  <a:tcPr marL="36000" marR="36000" anchor="ctr">
                    <a:solidFill>
                      <a:schemeClr val="bg1"/>
                    </a:solidFill>
                  </a:tcPr>
                </a:tc>
                <a:tc>
                  <a:txBody>
                    <a:bodyPr/>
                    <a:lstStyle/>
                    <a:p>
                      <a:pPr algn="ctr"/>
                      <a:endParaRPr lang="de-DE" sz="1000">
                        <a:latin typeface="Avenir Next LT Pro Demi" panose="020B0704020202020204" pitchFamily="34" charset="0"/>
                      </a:endParaRPr>
                    </a:p>
                  </a:txBody>
                  <a:tcPr marL="36000" marR="36000" anchor="ctr">
                    <a:solidFill>
                      <a:schemeClr val="bg1"/>
                    </a:solidFill>
                  </a:tcPr>
                </a:tc>
                <a:tc>
                  <a:txBody>
                    <a:bodyPr/>
                    <a:lstStyle/>
                    <a:p>
                      <a:pPr algn="ctr"/>
                      <a:r>
                        <a:rPr lang="de-DE" sz="1000">
                          <a:latin typeface="Avenir Next LT Pro" panose="020B0504020202020204" pitchFamily="34" charset="0"/>
                        </a:rPr>
                        <a:t>1.48 [0.65-3.37]</a:t>
                      </a:r>
                    </a:p>
                  </a:txBody>
                  <a:tcPr marL="36000" marR="36000" anchor="ctr">
                    <a:solidFill>
                      <a:schemeClr val="bg1"/>
                    </a:solidFill>
                  </a:tcPr>
                </a:tc>
                <a:tc>
                  <a:txBody>
                    <a:bodyPr/>
                    <a:lstStyle/>
                    <a:p>
                      <a:pPr algn="ctr"/>
                      <a:r>
                        <a:rPr lang="de-DE" sz="1000" dirty="0">
                          <a:latin typeface="Avenir Next LT Pro" panose="020B0504020202020204" pitchFamily="34" charset="0"/>
                        </a:rPr>
                        <a:t>.351</a:t>
                      </a:r>
                    </a:p>
                  </a:txBody>
                  <a:tcPr marL="36000" marR="36000" anchor="ctr">
                    <a:solidFill>
                      <a:schemeClr val="bg1"/>
                    </a:solidFill>
                  </a:tcPr>
                </a:tc>
                <a:extLst>
                  <a:ext uri="{0D108BD9-81ED-4DB2-BD59-A6C34878D82A}">
                    <a16:rowId xmlns:a16="http://schemas.microsoft.com/office/drawing/2014/main" val="3146410562"/>
                  </a:ext>
                </a:extLst>
              </a:tr>
            </a:tbl>
          </a:graphicData>
        </a:graphic>
      </p:graphicFrame>
      <p:grpSp>
        <p:nvGrpSpPr>
          <p:cNvPr id="5" name="Gruppieren 10">
            <a:extLst>
              <a:ext uri="{FF2B5EF4-FFF2-40B4-BE49-F238E27FC236}">
                <a16:creationId xmlns:a16="http://schemas.microsoft.com/office/drawing/2014/main" id="{9CC36A11-392C-1FB4-4D66-47F6B3DE220E}"/>
              </a:ext>
            </a:extLst>
          </p:cNvPr>
          <p:cNvGrpSpPr/>
          <p:nvPr/>
        </p:nvGrpSpPr>
        <p:grpSpPr>
          <a:xfrm>
            <a:off x="3614869" y="1971597"/>
            <a:ext cx="3452590" cy="3238944"/>
            <a:chOff x="3713480" y="1549174"/>
            <a:chExt cx="3452590" cy="3238944"/>
          </a:xfrm>
        </p:grpSpPr>
        <p:grpSp>
          <p:nvGrpSpPr>
            <p:cNvPr id="6" name="Gruppieren 11">
              <a:extLst>
                <a:ext uri="{FF2B5EF4-FFF2-40B4-BE49-F238E27FC236}">
                  <a16:creationId xmlns:a16="http://schemas.microsoft.com/office/drawing/2014/main" id="{7CF65C57-2196-B09B-B6BD-80C9611340E0}"/>
                </a:ext>
              </a:extLst>
            </p:cNvPr>
            <p:cNvGrpSpPr/>
            <p:nvPr/>
          </p:nvGrpSpPr>
          <p:grpSpPr>
            <a:xfrm>
              <a:off x="4352559" y="1549174"/>
              <a:ext cx="2813511" cy="3238944"/>
              <a:chOff x="4352559" y="1549174"/>
              <a:chExt cx="2813511" cy="3238944"/>
            </a:xfrm>
          </p:grpSpPr>
          <p:cxnSp>
            <p:nvCxnSpPr>
              <p:cNvPr id="11" name="Gerade Verbindung 16">
                <a:extLst>
                  <a:ext uri="{FF2B5EF4-FFF2-40B4-BE49-F238E27FC236}">
                    <a16:creationId xmlns:a16="http://schemas.microsoft.com/office/drawing/2014/main" id="{57025D0E-53F5-F43D-2E32-29DCF420EAE8}"/>
                  </a:ext>
                </a:extLst>
              </p:cNvPr>
              <p:cNvCxnSpPr/>
              <p:nvPr/>
            </p:nvCxnSpPr>
            <p:spPr>
              <a:xfrm>
                <a:off x="5118847" y="1549174"/>
                <a:ext cx="0" cy="2933179"/>
              </a:xfrm>
              <a:prstGeom prst="line">
                <a:avLst/>
              </a:prstGeom>
              <a:ln w="12700">
                <a:solidFill>
                  <a:schemeClr val="bg1">
                    <a:lumMod val="75000"/>
                  </a:schemeClr>
                </a:solidFill>
              </a:ln>
            </p:spPr>
            <p:style>
              <a:lnRef idx="1">
                <a:schemeClr val="dk1"/>
              </a:lnRef>
              <a:fillRef idx="0">
                <a:schemeClr val="dk1"/>
              </a:fillRef>
              <a:effectRef idx="0">
                <a:schemeClr val="dk1"/>
              </a:effectRef>
              <a:fontRef idx="minor">
                <a:schemeClr val="tx1"/>
              </a:fontRef>
            </p:style>
          </p:cxnSp>
          <p:cxnSp>
            <p:nvCxnSpPr>
              <p:cNvPr id="12" name="Gerade Verbindung 17">
                <a:extLst>
                  <a:ext uri="{FF2B5EF4-FFF2-40B4-BE49-F238E27FC236}">
                    <a16:creationId xmlns:a16="http://schemas.microsoft.com/office/drawing/2014/main" id="{D6A57437-33E2-462E-4750-A44F92ABEB96}"/>
                  </a:ext>
                </a:extLst>
              </p:cNvPr>
              <p:cNvCxnSpPr>
                <a:cxnSpLocks/>
              </p:cNvCxnSpPr>
              <p:nvPr/>
            </p:nvCxnSpPr>
            <p:spPr>
              <a:xfrm flipH="1">
                <a:off x="4484166" y="4476565"/>
                <a:ext cx="2541667" cy="0"/>
              </a:xfrm>
              <a:prstGeom prst="line">
                <a:avLst/>
              </a:prstGeom>
              <a:ln w="12700">
                <a:solidFill>
                  <a:schemeClr val="bg1">
                    <a:lumMod val="75000"/>
                  </a:schemeClr>
                </a:solidFill>
              </a:ln>
            </p:spPr>
            <p:style>
              <a:lnRef idx="1">
                <a:schemeClr val="dk1"/>
              </a:lnRef>
              <a:fillRef idx="0">
                <a:schemeClr val="dk1"/>
              </a:fillRef>
              <a:effectRef idx="0">
                <a:schemeClr val="dk1"/>
              </a:effectRef>
              <a:fontRef idx="minor">
                <a:schemeClr val="tx1"/>
              </a:fontRef>
            </p:style>
          </p:cxnSp>
          <p:cxnSp>
            <p:nvCxnSpPr>
              <p:cNvPr id="13" name="Gerade Verbindung 18">
                <a:extLst>
                  <a:ext uri="{FF2B5EF4-FFF2-40B4-BE49-F238E27FC236}">
                    <a16:creationId xmlns:a16="http://schemas.microsoft.com/office/drawing/2014/main" id="{BF5D0E0F-4982-3D79-093C-336E9647F9E0}"/>
                  </a:ext>
                </a:extLst>
              </p:cNvPr>
              <p:cNvCxnSpPr>
                <a:cxnSpLocks/>
              </p:cNvCxnSpPr>
              <p:nvPr/>
            </p:nvCxnSpPr>
            <p:spPr>
              <a:xfrm>
                <a:off x="4484169" y="4476565"/>
                <a:ext cx="0" cy="5400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Gerade Verbindung 19">
                <a:extLst>
                  <a:ext uri="{FF2B5EF4-FFF2-40B4-BE49-F238E27FC236}">
                    <a16:creationId xmlns:a16="http://schemas.microsoft.com/office/drawing/2014/main" id="{312FFF51-52AD-16AA-9FF3-67662073A9D9}"/>
                  </a:ext>
                </a:extLst>
              </p:cNvPr>
              <p:cNvCxnSpPr>
                <a:cxnSpLocks/>
              </p:cNvCxnSpPr>
              <p:nvPr/>
            </p:nvCxnSpPr>
            <p:spPr>
              <a:xfrm>
                <a:off x="5116913" y="4476565"/>
                <a:ext cx="0" cy="5400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Gerade Verbindung 20">
                <a:extLst>
                  <a:ext uri="{FF2B5EF4-FFF2-40B4-BE49-F238E27FC236}">
                    <a16:creationId xmlns:a16="http://schemas.microsoft.com/office/drawing/2014/main" id="{D82A869E-64EF-74E4-1756-9E9D9487F9A0}"/>
                  </a:ext>
                </a:extLst>
              </p:cNvPr>
              <p:cNvCxnSpPr>
                <a:cxnSpLocks/>
              </p:cNvCxnSpPr>
              <p:nvPr/>
            </p:nvCxnSpPr>
            <p:spPr>
              <a:xfrm>
                <a:off x="5749661" y="4476565"/>
                <a:ext cx="0" cy="5400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Gerade Verbindung 21">
                <a:extLst>
                  <a:ext uri="{FF2B5EF4-FFF2-40B4-BE49-F238E27FC236}">
                    <a16:creationId xmlns:a16="http://schemas.microsoft.com/office/drawing/2014/main" id="{3A917B24-097A-1C45-3DCD-19072CE4134A}"/>
                  </a:ext>
                </a:extLst>
              </p:cNvPr>
              <p:cNvCxnSpPr>
                <a:cxnSpLocks/>
              </p:cNvCxnSpPr>
              <p:nvPr/>
            </p:nvCxnSpPr>
            <p:spPr>
              <a:xfrm>
                <a:off x="6382409" y="4476565"/>
                <a:ext cx="0" cy="5400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Gerade Verbindung 22">
                <a:extLst>
                  <a:ext uri="{FF2B5EF4-FFF2-40B4-BE49-F238E27FC236}">
                    <a16:creationId xmlns:a16="http://schemas.microsoft.com/office/drawing/2014/main" id="{D9BEA047-F8F3-675F-1123-2F98C02CF957}"/>
                  </a:ext>
                </a:extLst>
              </p:cNvPr>
              <p:cNvCxnSpPr>
                <a:cxnSpLocks/>
              </p:cNvCxnSpPr>
              <p:nvPr/>
            </p:nvCxnSpPr>
            <p:spPr>
              <a:xfrm>
                <a:off x="7026732" y="4476565"/>
                <a:ext cx="0" cy="5400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 name="Textfeld 23">
                <a:extLst>
                  <a:ext uri="{FF2B5EF4-FFF2-40B4-BE49-F238E27FC236}">
                    <a16:creationId xmlns:a16="http://schemas.microsoft.com/office/drawing/2014/main" id="{8B69C526-E016-5FD3-EF76-31A5FF844A0D}"/>
                  </a:ext>
                </a:extLst>
              </p:cNvPr>
              <p:cNvSpPr txBox="1"/>
              <p:nvPr/>
            </p:nvSpPr>
            <p:spPr>
              <a:xfrm>
                <a:off x="4352559" y="4526508"/>
                <a:ext cx="271228"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1">
                    <a:ln>
                      <a:noFill/>
                    </a:ln>
                    <a:solidFill>
                      <a:srgbClr val="2D2924"/>
                    </a:solidFill>
                    <a:effectLst/>
                    <a:uLnTx/>
                    <a:uFillTx/>
                    <a:latin typeface="Avenir Next LT Pro Demi" panose="020B0704020202020204" pitchFamily="34" charset="0"/>
                    <a:ea typeface="+mn-ea"/>
                    <a:cs typeface="+mn-cs"/>
                  </a:rPr>
                  <a:t>0</a:t>
                </a:r>
              </a:p>
            </p:txBody>
          </p:sp>
          <p:sp>
            <p:nvSpPr>
              <p:cNvPr id="19" name="Textfeld 24">
                <a:extLst>
                  <a:ext uri="{FF2B5EF4-FFF2-40B4-BE49-F238E27FC236}">
                    <a16:creationId xmlns:a16="http://schemas.microsoft.com/office/drawing/2014/main" id="{9F93F5AD-B0B1-4AA0-1B26-2476D80DEB85}"/>
                  </a:ext>
                </a:extLst>
              </p:cNvPr>
              <p:cNvSpPr txBox="1"/>
              <p:nvPr/>
            </p:nvSpPr>
            <p:spPr>
              <a:xfrm>
                <a:off x="4985306" y="4526508"/>
                <a:ext cx="271228"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1">
                    <a:ln>
                      <a:noFill/>
                    </a:ln>
                    <a:solidFill>
                      <a:srgbClr val="2D2924"/>
                    </a:solidFill>
                    <a:effectLst/>
                    <a:uLnTx/>
                    <a:uFillTx/>
                    <a:latin typeface="Avenir Next LT Pro Demi" panose="020B0704020202020204" pitchFamily="34" charset="0"/>
                    <a:ea typeface="+mn-ea"/>
                    <a:cs typeface="+mn-cs"/>
                  </a:rPr>
                  <a:t>1</a:t>
                </a:r>
              </a:p>
            </p:txBody>
          </p:sp>
          <p:sp>
            <p:nvSpPr>
              <p:cNvPr id="20" name="Textfeld 25">
                <a:extLst>
                  <a:ext uri="{FF2B5EF4-FFF2-40B4-BE49-F238E27FC236}">
                    <a16:creationId xmlns:a16="http://schemas.microsoft.com/office/drawing/2014/main" id="{A929D8A2-D225-2128-48D0-8BCA83080832}"/>
                  </a:ext>
                </a:extLst>
              </p:cNvPr>
              <p:cNvSpPr txBox="1"/>
              <p:nvPr/>
            </p:nvSpPr>
            <p:spPr>
              <a:xfrm>
                <a:off x="5626287" y="4526508"/>
                <a:ext cx="271228"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1">
                    <a:ln>
                      <a:noFill/>
                    </a:ln>
                    <a:solidFill>
                      <a:srgbClr val="2D2924"/>
                    </a:solidFill>
                    <a:effectLst/>
                    <a:uLnTx/>
                    <a:uFillTx/>
                    <a:latin typeface="Avenir Next LT Pro Demi" panose="020B0704020202020204" pitchFamily="34" charset="0"/>
                    <a:ea typeface="+mn-ea"/>
                    <a:cs typeface="+mn-cs"/>
                  </a:rPr>
                  <a:t>2</a:t>
                </a:r>
              </a:p>
            </p:txBody>
          </p:sp>
          <p:sp>
            <p:nvSpPr>
              <p:cNvPr id="21" name="Textfeld 26">
                <a:extLst>
                  <a:ext uri="{FF2B5EF4-FFF2-40B4-BE49-F238E27FC236}">
                    <a16:creationId xmlns:a16="http://schemas.microsoft.com/office/drawing/2014/main" id="{0C8DF8DF-6063-6CFD-EFFB-E7B950619591}"/>
                  </a:ext>
                </a:extLst>
              </p:cNvPr>
              <p:cNvSpPr txBox="1"/>
              <p:nvPr/>
            </p:nvSpPr>
            <p:spPr>
              <a:xfrm>
                <a:off x="6250802" y="4526508"/>
                <a:ext cx="271228"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1">
                    <a:ln>
                      <a:noFill/>
                    </a:ln>
                    <a:solidFill>
                      <a:srgbClr val="2D2924"/>
                    </a:solidFill>
                    <a:effectLst/>
                    <a:uLnTx/>
                    <a:uFillTx/>
                    <a:latin typeface="Avenir Next LT Pro Demi" panose="020B0704020202020204" pitchFamily="34" charset="0"/>
                    <a:ea typeface="+mn-ea"/>
                    <a:cs typeface="+mn-cs"/>
                  </a:rPr>
                  <a:t>3</a:t>
                </a:r>
              </a:p>
            </p:txBody>
          </p:sp>
          <p:sp>
            <p:nvSpPr>
              <p:cNvPr id="22" name="Textfeld 27">
                <a:extLst>
                  <a:ext uri="{FF2B5EF4-FFF2-40B4-BE49-F238E27FC236}">
                    <a16:creationId xmlns:a16="http://schemas.microsoft.com/office/drawing/2014/main" id="{67C7D1E9-26EF-EE4A-1616-60AFF7D533AE}"/>
                  </a:ext>
                </a:extLst>
              </p:cNvPr>
              <p:cNvSpPr txBox="1"/>
              <p:nvPr/>
            </p:nvSpPr>
            <p:spPr>
              <a:xfrm>
                <a:off x="6894842" y="4526508"/>
                <a:ext cx="271228"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1">
                    <a:ln>
                      <a:noFill/>
                    </a:ln>
                    <a:solidFill>
                      <a:srgbClr val="2D2924"/>
                    </a:solidFill>
                    <a:effectLst/>
                    <a:uLnTx/>
                    <a:uFillTx/>
                    <a:latin typeface="Avenir Next LT Pro Demi" panose="020B0704020202020204" pitchFamily="34" charset="0"/>
                    <a:ea typeface="+mn-ea"/>
                    <a:cs typeface="+mn-cs"/>
                  </a:rPr>
                  <a:t>4</a:t>
                </a:r>
              </a:p>
            </p:txBody>
          </p:sp>
          <p:cxnSp>
            <p:nvCxnSpPr>
              <p:cNvPr id="23" name="Gerade Verbindung 28">
                <a:extLst>
                  <a:ext uri="{FF2B5EF4-FFF2-40B4-BE49-F238E27FC236}">
                    <a16:creationId xmlns:a16="http://schemas.microsoft.com/office/drawing/2014/main" id="{7448D397-49B3-D093-6D39-447B27E3E077}"/>
                  </a:ext>
                </a:extLst>
              </p:cNvPr>
              <p:cNvCxnSpPr>
                <a:cxnSpLocks/>
              </p:cNvCxnSpPr>
              <p:nvPr/>
            </p:nvCxnSpPr>
            <p:spPr>
              <a:xfrm>
                <a:off x="4985306" y="1656713"/>
                <a:ext cx="11106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29">
                <a:extLst>
                  <a:ext uri="{FF2B5EF4-FFF2-40B4-BE49-F238E27FC236}">
                    <a16:creationId xmlns:a16="http://schemas.microsoft.com/office/drawing/2014/main" id="{20D033C3-3C50-1DBE-D42E-CAA6D2533B0A}"/>
                  </a:ext>
                </a:extLst>
              </p:cNvPr>
              <p:cNvCxnSpPr>
                <a:cxnSpLocks/>
              </p:cNvCxnSpPr>
              <p:nvPr/>
            </p:nvCxnSpPr>
            <p:spPr>
              <a:xfrm>
                <a:off x="5042005" y="1900553"/>
                <a:ext cx="28234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 Verbindung 30">
                <a:extLst>
                  <a:ext uri="{FF2B5EF4-FFF2-40B4-BE49-F238E27FC236}">
                    <a16:creationId xmlns:a16="http://schemas.microsoft.com/office/drawing/2014/main" id="{475D0827-EA21-5B30-76B5-F3255B8A641E}"/>
                  </a:ext>
                </a:extLst>
              </p:cNvPr>
              <p:cNvCxnSpPr>
                <a:cxnSpLocks/>
              </p:cNvCxnSpPr>
              <p:nvPr/>
            </p:nvCxnSpPr>
            <p:spPr>
              <a:xfrm>
                <a:off x="4615773" y="2139313"/>
                <a:ext cx="56740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rade Verbindung 31">
                <a:extLst>
                  <a:ext uri="{FF2B5EF4-FFF2-40B4-BE49-F238E27FC236}">
                    <a16:creationId xmlns:a16="http://schemas.microsoft.com/office/drawing/2014/main" id="{A1E93006-1F0B-4B98-56EB-D1ABB090508E}"/>
                  </a:ext>
                </a:extLst>
              </p:cNvPr>
              <p:cNvCxnSpPr>
                <a:cxnSpLocks/>
              </p:cNvCxnSpPr>
              <p:nvPr/>
            </p:nvCxnSpPr>
            <p:spPr>
              <a:xfrm>
                <a:off x="4896397" y="2378073"/>
                <a:ext cx="85326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 Verbindung 32">
                <a:extLst>
                  <a:ext uri="{FF2B5EF4-FFF2-40B4-BE49-F238E27FC236}">
                    <a16:creationId xmlns:a16="http://schemas.microsoft.com/office/drawing/2014/main" id="{A81089C5-F2A3-0112-8FBE-5BE402FAFE17}"/>
                  </a:ext>
                </a:extLst>
              </p:cNvPr>
              <p:cNvCxnSpPr>
                <a:cxnSpLocks/>
              </p:cNvCxnSpPr>
              <p:nvPr/>
            </p:nvCxnSpPr>
            <p:spPr>
              <a:xfrm>
                <a:off x="5183179" y="3099433"/>
                <a:ext cx="58561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 Verbindung 33">
                <a:extLst>
                  <a:ext uri="{FF2B5EF4-FFF2-40B4-BE49-F238E27FC236}">
                    <a16:creationId xmlns:a16="http://schemas.microsoft.com/office/drawing/2014/main" id="{322B812C-CD47-AA2E-2DB4-53924747CECD}"/>
                  </a:ext>
                </a:extLst>
              </p:cNvPr>
              <p:cNvCxnSpPr>
                <a:cxnSpLocks/>
              </p:cNvCxnSpPr>
              <p:nvPr/>
            </p:nvCxnSpPr>
            <p:spPr>
              <a:xfrm>
                <a:off x="4985306" y="3348353"/>
                <a:ext cx="11897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Gerade Verbindung 34">
                <a:extLst>
                  <a:ext uri="{FF2B5EF4-FFF2-40B4-BE49-F238E27FC236}">
                    <a16:creationId xmlns:a16="http://schemas.microsoft.com/office/drawing/2014/main" id="{2E99626C-65B0-A065-B834-013BC282C37F}"/>
                  </a:ext>
                </a:extLst>
              </p:cNvPr>
              <p:cNvCxnSpPr>
                <a:cxnSpLocks/>
              </p:cNvCxnSpPr>
              <p:nvPr/>
            </p:nvCxnSpPr>
            <p:spPr>
              <a:xfrm>
                <a:off x="5219585" y="3587113"/>
                <a:ext cx="15573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Gerade Verbindung 35">
                <a:extLst>
                  <a:ext uri="{FF2B5EF4-FFF2-40B4-BE49-F238E27FC236}">
                    <a16:creationId xmlns:a16="http://schemas.microsoft.com/office/drawing/2014/main" id="{6C327880-3C65-2F9F-A48F-E7B2B6E0054B}"/>
                  </a:ext>
                </a:extLst>
              </p:cNvPr>
              <p:cNvCxnSpPr>
                <a:cxnSpLocks/>
              </p:cNvCxnSpPr>
              <p:nvPr/>
            </p:nvCxnSpPr>
            <p:spPr>
              <a:xfrm>
                <a:off x="4869389" y="3830953"/>
                <a:ext cx="81378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 Verbindung 36">
                <a:extLst>
                  <a:ext uri="{FF2B5EF4-FFF2-40B4-BE49-F238E27FC236}">
                    <a16:creationId xmlns:a16="http://schemas.microsoft.com/office/drawing/2014/main" id="{861FBE70-FB61-D1EC-3109-E5F0E8896A8B}"/>
                  </a:ext>
                </a:extLst>
              </p:cNvPr>
              <p:cNvCxnSpPr>
                <a:cxnSpLocks/>
              </p:cNvCxnSpPr>
              <p:nvPr/>
            </p:nvCxnSpPr>
            <p:spPr>
              <a:xfrm>
                <a:off x="4896397" y="4074793"/>
                <a:ext cx="171853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 Verbindung mit Pfeil 37">
                <a:extLst>
                  <a:ext uri="{FF2B5EF4-FFF2-40B4-BE49-F238E27FC236}">
                    <a16:creationId xmlns:a16="http://schemas.microsoft.com/office/drawing/2014/main" id="{D3822851-AED1-BC60-4983-44A41D818CA1}"/>
                  </a:ext>
                </a:extLst>
              </p:cNvPr>
              <p:cNvCxnSpPr>
                <a:cxnSpLocks/>
              </p:cNvCxnSpPr>
              <p:nvPr/>
            </p:nvCxnSpPr>
            <p:spPr>
              <a:xfrm>
                <a:off x="4572000" y="2632073"/>
                <a:ext cx="2453833"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Gerade Verbindung mit Pfeil 38">
                <a:extLst>
                  <a:ext uri="{FF2B5EF4-FFF2-40B4-BE49-F238E27FC236}">
                    <a16:creationId xmlns:a16="http://schemas.microsoft.com/office/drawing/2014/main" id="{3B61238B-E008-8508-F7F4-B2D8D89C9B03}"/>
                  </a:ext>
                </a:extLst>
              </p:cNvPr>
              <p:cNvCxnSpPr>
                <a:cxnSpLocks/>
              </p:cNvCxnSpPr>
              <p:nvPr/>
            </p:nvCxnSpPr>
            <p:spPr>
              <a:xfrm>
                <a:off x="4572000" y="2865753"/>
                <a:ext cx="2453833"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Rechteck 39">
                <a:extLst>
                  <a:ext uri="{FF2B5EF4-FFF2-40B4-BE49-F238E27FC236}">
                    <a16:creationId xmlns:a16="http://schemas.microsoft.com/office/drawing/2014/main" id="{D577590B-8652-BA78-01C6-7E3E0863AD7E}"/>
                  </a:ext>
                </a:extLst>
              </p:cNvPr>
              <p:cNvSpPr/>
              <p:nvPr/>
            </p:nvSpPr>
            <p:spPr>
              <a:xfrm>
                <a:off x="5356760" y="1620713"/>
                <a:ext cx="57600" cy="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1">
                  <a:ln>
                    <a:noFill/>
                  </a:ln>
                  <a:solidFill>
                    <a:srgbClr val="FFFFFF"/>
                  </a:solidFill>
                  <a:effectLst/>
                  <a:uLnTx/>
                  <a:uFillTx/>
                  <a:latin typeface="Avenir Next LT Pro Demi" panose="020B0704020202020204" pitchFamily="34" charset="0"/>
                  <a:ea typeface="+mn-ea"/>
                  <a:cs typeface="+mn-cs"/>
                </a:endParaRPr>
              </a:p>
            </p:txBody>
          </p:sp>
          <p:sp>
            <p:nvSpPr>
              <p:cNvPr id="35" name="Rechteck 40">
                <a:extLst>
                  <a:ext uri="{FF2B5EF4-FFF2-40B4-BE49-F238E27FC236}">
                    <a16:creationId xmlns:a16="http://schemas.microsoft.com/office/drawing/2014/main" id="{18DD21D1-B7CB-DE6C-9781-C638B60C6F86}"/>
                  </a:ext>
                </a:extLst>
              </p:cNvPr>
              <p:cNvSpPr/>
              <p:nvPr/>
            </p:nvSpPr>
            <p:spPr>
              <a:xfrm>
                <a:off x="5138320" y="1864553"/>
                <a:ext cx="57600" cy="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1">
                  <a:ln>
                    <a:noFill/>
                  </a:ln>
                  <a:solidFill>
                    <a:srgbClr val="FFFFFF"/>
                  </a:solidFill>
                  <a:effectLst/>
                  <a:uLnTx/>
                  <a:uFillTx/>
                  <a:latin typeface="Avenir Next LT Pro Demi" panose="020B0704020202020204" pitchFamily="34" charset="0"/>
                  <a:ea typeface="+mn-ea"/>
                  <a:cs typeface="+mn-cs"/>
                </a:endParaRPr>
              </a:p>
            </p:txBody>
          </p:sp>
          <p:sp>
            <p:nvSpPr>
              <p:cNvPr id="36" name="Rechteck 41">
                <a:extLst>
                  <a:ext uri="{FF2B5EF4-FFF2-40B4-BE49-F238E27FC236}">
                    <a16:creationId xmlns:a16="http://schemas.microsoft.com/office/drawing/2014/main" id="{37F4DA05-E6BE-E830-50E5-5B227BDA068F}"/>
                  </a:ext>
                </a:extLst>
              </p:cNvPr>
              <p:cNvSpPr/>
              <p:nvPr/>
            </p:nvSpPr>
            <p:spPr>
              <a:xfrm>
                <a:off x="4772560" y="2103313"/>
                <a:ext cx="57600" cy="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1">
                  <a:ln>
                    <a:noFill/>
                  </a:ln>
                  <a:solidFill>
                    <a:srgbClr val="FFFFFF"/>
                  </a:solidFill>
                  <a:effectLst/>
                  <a:uLnTx/>
                  <a:uFillTx/>
                  <a:latin typeface="Avenir Next LT Pro Demi" panose="020B0704020202020204" pitchFamily="34" charset="0"/>
                  <a:ea typeface="+mn-ea"/>
                  <a:cs typeface="+mn-cs"/>
                </a:endParaRPr>
              </a:p>
            </p:txBody>
          </p:sp>
          <p:sp>
            <p:nvSpPr>
              <p:cNvPr id="37" name="Rechteck 42">
                <a:extLst>
                  <a:ext uri="{FF2B5EF4-FFF2-40B4-BE49-F238E27FC236}">
                    <a16:creationId xmlns:a16="http://schemas.microsoft.com/office/drawing/2014/main" id="{90304279-0EA3-4800-6066-DE8BEE01EFC0}"/>
                  </a:ext>
                </a:extLst>
              </p:cNvPr>
              <p:cNvSpPr/>
              <p:nvPr/>
            </p:nvSpPr>
            <p:spPr>
              <a:xfrm>
                <a:off x="5184040" y="2342073"/>
                <a:ext cx="57600" cy="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1">
                  <a:ln>
                    <a:noFill/>
                  </a:ln>
                  <a:solidFill>
                    <a:srgbClr val="FFFFFF"/>
                  </a:solidFill>
                  <a:effectLst/>
                  <a:uLnTx/>
                  <a:uFillTx/>
                  <a:latin typeface="Avenir Next LT Pro Demi" panose="020B0704020202020204" pitchFamily="34" charset="0"/>
                  <a:ea typeface="+mn-ea"/>
                  <a:cs typeface="+mn-cs"/>
                </a:endParaRPr>
              </a:p>
            </p:txBody>
          </p:sp>
          <p:sp>
            <p:nvSpPr>
              <p:cNvPr id="38" name="Rechteck 43">
                <a:extLst>
                  <a:ext uri="{FF2B5EF4-FFF2-40B4-BE49-F238E27FC236}">
                    <a16:creationId xmlns:a16="http://schemas.microsoft.com/office/drawing/2014/main" id="{F0CF2C5D-3EC3-B024-AFF3-58B49DA259E3}"/>
                  </a:ext>
                </a:extLst>
              </p:cNvPr>
              <p:cNvSpPr/>
              <p:nvPr/>
            </p:nvSpPr>
            <p:spPr>
              <a:xfrm>
                <a:off x="5062120" y="2596073"/>
                <a:ext cx="57600" cy="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1">
                  <a:ln>
                    <a:noFill/>
                  </a:ln>
                  <a:solidFill>
                    <a:srgbClr val="FFFFFF"/>
                  </a:solidFill>
                  <a:effectLst/>
                  <a:uLnTx/>
                  <a:uFillTx/>
                  <a:latin typeface="Avenir Next LT Pro Demi" panose="020B0704020202020204" pitchFamily="34" charset="0"/>
                  <a:ea typeface="+mn-ea"/>
                  <a:cs typeface="+mn-cs"/>
                </a:endParaRPr>
              </a:p>
            </p:txBody>
          </p:sp>
          <p:sp>
            <p:nvSpPr>
              <p:cNvPr id="39" name="Rechteck 44">
                <a:extLst>
                  <a:ext uri="{FF2B5EF4-FFF2-40B4-BE49-F238E27FC236}">
                    <a16:creationId xmlns:a16="http://schemas.microsoft.com/office/drawing/2014/main" id="{4DA26139-560C-880A-BE0F-BE74503E6A3D}"/>
                  </a:ext>
                </a:extLst>
              </p:cNvPr>
              <p:cNvSpPr/>
              <p:nvPr/>
            </p:nvSpPr>
            <p:spPr>
              <a:xfrm>
                <a:off x="5184040" y="2829753"/>
                <a:ext cx="57600" cy="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1">
                  <a:ln>
                    <a:noFill/>
                  </a:ln>
                  <a:solidFill>
                    <a:srgbClr val="FFFFFF"/>
                  </a:solidFill>
                  <a:effectLst/>
                  <a:uLnTx/>
                  <a:uFillTx/>
                  <a:latin typeface="Avenir Next LT Pro Demi" panose="020B0704020202020204" pitchFamily="34" charset="0"/>
                  <a:ea typeface="+mn-ea"/>
                  <a:cs typeface="+mn-cs"/>
                </a:endParaRPr>
              </a:p>
            </p:txBody>
          </p:sp>
          <p:sp>
            <p:nvSpPr>
              <p:cNvPr id="40" name="Rechteck 45">
                <a:extLst>
                  <a:ext uri="{FF2B5EF4-FFF2-40B4-BE49-F238E27FC236}">
                    <a16:creationId xmlns:a16="http://schemas.microsoft.com/office/drawing/2014/main" id="{3BEB6601-696A-6F7E-99CA-7BBB7216A618}"/>
                  </a:ext>
                </a:extLst>
              </p:cNvPr>
              <p:cNvSpPr/>
              <p:nvPr/>
            </p:nvSpPr>
            <p:spPr>
              <a:xfrm>
                <a:off x="5392320" y="3063433"/>
                <a:ext cx="57600" cy="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1">
                  <a:ln>
                    <a:noFill/>
                  </a:ln>
                  <a:solidFill>
                    <a:srgbClr val="FFFFFF"/>
                  </a:solidFill>
                  <a:effectLst/>
                  <a:uLnTx/>
                  <a:uFillTx/>
                  <a:latin typeface="Avenir Next LT Pro Demi" panose="020B0704020202020204" pitchFamily="34" charset="0"/>
                  <a:ea typeface="+mn-ea"/>
                  <a:cs typeface="+mn-cs"/>
                </a:endParaRPr>
              </a:p>
            </p:txBody>
          </p:sp>
          <p:sp>
            <p:nvSpPr>
              <p:cNvPr id="41" name="Rechteck 46">
                <a:extLst>
                  <a:ext uri="{FF2B5EF4-FFF2-40B4-BE49-F238E27FC236}">
                    <a16:creationId xmlns:a16="http://schemas.microsoft.com/office/drawing/2014/main" id="{DCD85033-2618-A6F0-5914-D8FF9BC73BFF}"/>
                  </a:ext>
                </a:extLst>
              </p:cNvPr>
              <p:cNvSpPr/>
              <p:nvPr/>
            </p:nvSpPr>
            <p:spPr>
              <a:xfrm>
                <a:off x="5387240" y="3312353"/>
                <a:ext cx="57600" cy="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1">
                  <a:ln>
                    <a:noFill/>
                  </a:ln>
                  <a:solidFill>
                    <a:srgbClr val="FFFFFF"/>
                  </a:solidFill>
                  <a:effectLst/>
                  <a:uLnTx/>
                  <a:uFillTx/>
                  <a:latin typeface="Avenir Next LT Pro Demi" panose="020B0704020202020204" pitchFamily="34" charset="0"/>
                  <a:ea typeface="+mn-ea"/>
                  <a:cs typeface="+mn-cs"/>
                </a:endParaRPr>
              </a:p>
            </p:txBody>
          </p:sp>
          <p:sp>
            <p:nvSpPr>
              <p:cNvPr id="42" name="Rechteck 47">
                <a:extLst>
                  <a:ext uri="{FF2B5EF4-FFF2-40B4-BE49-F238E27FC236}">
                    <a16:creationId xmlns:a16="http://schemas.microsoft.com/office/drawing/2014/main" id="{80460F47-E264-5D55-02AF-79DECC750BF3}"/>
                  </a:ext>
                </a:extLst>
              </p:cNvPr>
              <p:cNvSpPr/>
              <p:nvPr/>
            </p:nvSpPr>
            <p:spPr>
              <a:xfrm>
                <a:off x="5747920" y="3551113"/>
                <a:ext cx="57600" cy="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1">
                  <a:ln>
                    <a:noFill/>
                  </a:ln>
                  <a:solidFill>
                    <a:srgbClr val="FFFFFF"/>
                  </a:solidFill>
                  <a:effectLst/>
                  <a:uLnTx/>
                  <a:uFillTx/>
                  <a:latin typeface="Avenir Next LT Pro Demi" panose="020B0704020202020204" pitchFamily="34" charset="0"/>
                  <a:ea typeface="+mn-ea"/>
                  <a:cs typeface="+mn-cs"/>
                </a:endParaRPr>
              </a:p>
            </p:txBody>
          </p:sp>
          <p:sp>
            <p:nvSpPr>
              <p:cNvPr id="43" name="Rechteck 48">
                <a:extLst>
                  <a:ext uri="{FF2B5EF4-FFF2-40B4-BE49-F238E27FC236}">
                    <a16:creationId xmlns:a16="http://schemas.microsoft.com/office/drawing/2014/main" id="{A939FB94-F5EB-768C-3B70-94E8BD13A836}"/>
                  </a:ext>
                </a:extLst>
              </p:cNvPr>
              <p:cNvSpPr/>
              <p:nvPr/>
            </p:nvSpPr>
            <p:spPr>
              <a:xfrm>
                <a:off x="5133240" y="3794953"/>
                <a:ext cx="57600" cy="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1">
                  <a:ln>
                    <a:noFill/>
                  </a:ln>
                  <a:solidFill>
                    <a:srgbClr val="FFFFFF"/>
                  </a:solidFill>
                  <a:effectLst/>
                  <a:uLnTx/>
                  <a:uFillTx/>
                  <a:latin typeface="Avenir Next LT Pro Demi" panose="020B0704020202020204" pitchFamily="34" charset="0"/>
                  <a:ea typeface="+mn-ea"/>
                  <a:cs typeface="+mn-cs"/>
                </a:endParaRPr>
              </a:p>
            </p:txBody>
          </p:sp>
          <p:sp>
            <p:nvSpPr>
              <p:cNvPr id="44" name="Rechteck 49">
                <a:extLst>
                  <a:ext uri="{FF2B5EF4-FFF2-40B4-BE49-F238E27FC236}">
                    <a16:creationId xmlns:a16="http://schemas.microsoft.com/office/drawing/2014/main" id="{216437D5-33A1-5A00-D316-AEFC326380AD}"/>
                  </a:ext>
                </a:extLst>
              </p:cNvPr>
              <p:cNvSpPr/>
              <p:nvPr/>
            </p:nvSpPr>
            <p:spPr>
              <a:xfrm>
                <a:off x="5392320" y="4038793"/>
                <a:ext cx="57600" cy="7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1">
                  <a:ln>
                    <a:noFill/>
                  </a:ln>
                  <a:solidFill>
                    <a:srgbClr val="FFFFFF"/>
                  </a:solidFill>
                  <a:effectLst/>
                  <a:uLnTx/>
                  <a:uFillTx/>
                  <a:latin typeface="Avenir Next LT Pro Demi" panose="020B0704020202020204" pitchFamily="34" charset="0"/>
                  <a:ea typeface="+mn-ea"/>
                  <a:cs typeface="+mn-cs"/>
                </a:endParaRPr>
              </a:p>
            </p:txBody>
          </p:sp>
        </p:grpSp>
        <p:sp>
          <p:nvSpPr>
            <p:cNvPr id="7" name="Textfeld 12">
              <a:extLst>
                <a:ext uri="{FF2B5EF4-FFF2-40B4-BE49-F238E27FC236}">
                  <a16:creationId xmlns:a16="http://schemas.microsoft.com/office/drawing/2014/main" id="{8C49E0AE-5505-0845-561D-4ED651C45BAF}"/>
                </a:ext>
              </a:extLst>
            </p:cNvPr>
            <p:cNvSpPr txBox="1"/>
            <p:nvPr/>
          </p:nvSpPr>
          <p:spPr>
            <a:xfrm>
              <a:off x="3906760" y="4265811"/>
              <a:ext cx="1271502"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noProof="1">
                  <a:ln>
                    <a:noFill/>
                  </a:ln>
                  <a:solidFill>
                    <a:srgbClr val="2D2924"/>
                  </a:solidFill>
                  <a:effectLst/>
                  <a:uLnTx/>
                  <a:uFillTx/>
                  <a:latin typeface="Avenir Next LT Pro Demi" panose="020B0704020202020204" pitchFamily="34" charset="0"/>
                  <a:ea typeface="+mn-ea"/>
                  <a:cs typeface="+mn-cs"/>
                </a:rPr>
                <a:t>HER2+ less frequent</a:t>
              </a:r>
            </a:p>
          </p:txBody>
        </p:sp>
        <p:sp>
          <p:nvSpPr>
            <p:cNvPr id="8" name="Textfeld 13">
              <a:extLst>
                <a:ext uri="{FF2B5EF4-FFF2-40B4-BE49-F238E27FC236}">
                  <a16:creationId xmlns:a16="http://schemas.microsoft.com/office/drawing/2014/main" id="{F3E2AD51-DAC7-FD32-AFA1-ECA12C038085}"/>
                </a:ext>
              </a:extLst>
            </p:cNvPr>
            <p:cNvSpPr txBox="1"/>
            <p:nvPr/>
          </p:nvSpPr>
          <p:spPr>
            <a:xfrm>
              <a:off x="5100560" y="4270891"/>
              <a:ext cx="1353256"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noProof="1">
                  <a:ln>
                    <a:noFill/>
                  </a:ln>
                  <a:solidFill>
                    <a:srgbClr val="2D2924"/>
                  </a:solidFill>
                  <a:effectLst/>
                  <a:uLnTx/>
                  <a:uFillTx/>
                  <a:latin typeface="Avenir Next LT Pro Demi" panose="020B0704020202020204" pitchFamily="34" charset="0"/>
                  <a:ea typeface="+mn-ea"/>
                  <a:cs typeface="+mn-cs"/>
                </a:rPr>
                <a:t>HER2+ more frequent</a:t>
              </a:r>
            </a:p>
          </p:txBody>
        </p:sp>
        <p:cxnSp>
          <p:nvCxnSpPr>
            <p:cNvPr id="9" name="Gerade Verbindung mit Pfeil 14">
              <a:extLst>
                <a:ext uri="{FF2B5EF4-FFF2-40B4-BE49-F238E27FC236}">
                  <a16:creationId xmlns:a16="http://schemas.microsoft.com/office/drawing/2014/main" id="{75AACBC8-8046-9259-2F63-DBBEA7F1749D}"/>
                </a:ext>
              </a:extLst>
            </p:cNvPr>
            <p:cNvCxnSpPr>
              <a:cxnSpLocks/>
            </p:cNvCxnSpPr>
            <p:nvPr/>
          </p:nvCxnSpPr>
          <p:spPr>
            <a:xfrm flipH="1">
              <a:off x="3713480" y="4362177"/>
              <a:ext cx="22376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15">
              <a:extLst>
                <a:ext uri="{FF2B5EF4-FFF2-40B4-BE49-F238E27FC236}">
                  <a16:creationId xmlns:a16="http://schemas.microsoft.com/office/drawing/2014/main" id="{0113BA1C-C82A-58A6-DFD0-B28AC89EFF7E}"/>
                </a:ext>
              </a:extLst>
            </p:cNvPr>
            <p:cNvCxnSpPr>
              <a:cxnSpLocks/>
            </p:cNvCxnSpPr>
            <p:nvPr/>
          </p:nvCxnSpPr>
          <p:spPr>
            <a:xfrm rot="10800000" flipH="1">
              <a:off x="6370320" y="4367257"/>
              <a:ext cx="22376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5" name="Footer Placeholder 1">
            <a:extLst>
              <a:ext uri="{FF2B5EF4-FFF2-40B4-BE49-F238E27FC236}">
                <a16:creationId xmlns:a16="http://schemas.microsoft.com/office/drawing/2014/main" id="{8150185C-C940-F0C7-4F60-C992C3552DDB}"/>
              </a:ext>
            </a:extLst>
          </p:cNvPr>
          <p:cNvSpPr>
            <a:spLocks noGrp="1"/>
          </p:cNvSpPr>
          <p:nvPr>
            <p:ph type="ftr" sz="quarter" idx="3"/>
          </p:nvPr>
        </p:nvSpPr>
        <p:spPr>
          <a:xfrm>
            <a:off x="609600" y="6356350"/>
            <a:ext cx="10744199" cy="442131"/>
          </a:xfrm>
        </p:spPr>
        <p:txBody>
          <a:bodyPr vert="horz" lIns="91440" tIns="45720" rIns="91440" bIns="45720" rtlCol="0" anchor="b"/>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1">
                <a:ln>
                  <a:noFill/>
                </a:ln>
                <a:solidFill>
                  <a:srgbClr val="969696"/>
                </a:solidFill>
                <a:effectLst/>
                <a:uLnTx/>
                <a:uFillTx/>
                <a:latin typeface="Arial" panose="020B0604020202020204" pitchFamily="34" charset="0"/>
                <a:ea typeface="+mn-ea"/>
                <a:cs typeface="Arial" panose="020B0604020202020204" pitchFamily="34" charset="0"/>
              </a:rPr>
              <a:t>Sartore-Bianchi A, et al. </a:t>
            </a:r>
            <a:r>
              <a:rPr kumimoji="0" lang="de-DE" sz="1200" b="0" i="1" u="none" strike="noStrike" kern="1200" cap="none" spc="0" normalizeH="0" baseline="0" noProof="1">
                <a:ln>
                  <a:noFill/>
                </a:ln>
                <a:solidFill>
                  <a:srgbClr val="969696"/>
                </a:solidFill>
                <a:effectLst/>
                <a:uLnTx/>
                <a:uFillTx/>
                <a:latin typeface="Arial" panose="020B0604020202020204" pitchFamily="34" charset="0"/>
                <a:ea typeface="+mn-ea"/>
                <a:cs typeface="Arial" panose="020B0604020202020204" pitchFamily="34" charset="0"/>
              </a:rPr>
              <a:t>Oncologist</a:t>
            </a:r>
            <a:r>
              <a:rPr kumimoji="0" lang="de-DE" sz="1200" b="0" i="0" u="none" strike="noStrike" kern="1200" cap="none" spc="0" normalizeH="0" baseline="0" noProof="1">
                <a:ln>
                  <a:noFill/>
                </a:ln>
                <a:solidFill>
                  <a:srgbClr val="969696"/>
                </a:solidFill>
                <a:effectLst/>
                <a:uLnTx/>
                <a:uFillTx/>
                <a:latin typeface="Arial" panose="020B0604020202020204" pitchFamily="34" charset="0"/>
                <a:ea typeface="+mn-ea"/>
                <a:cs typeface="Arial" panose="020B0604020202020204" pitchFamily="34" charset="0"/>
              </a:rPr>
              <a:t>. 2019;24(10):1395-1402.</a:t>
            </a:r>
          </a:p>
        </p:txBody>
      </p:sp>
    </p:spTree>
    <p:extLst>
      <p:ext uri="{BB962C8B-B14F-4D97-AF65-F5344CB8AC3E}">
        <p14:creationId xmlns:p14="http://schemas.microsoft.com/office/powerpoint/2010/main" val="4094944389"/>
      </p:ext>
    </p:extLst>
  </p:cSld>
  <p:clrMapOvr>
    <a:masterClrMapping/>
  </p:clrMapOvr>
</p:sld>
</file>

<file path=ppt/theme/theme1.xml><?xml version="1.0" encoding="utf-8"?>
<a:theme xmlns:a="http://schemas.openxmlformats.org/drawingml/2006/main" name="2022 Hem Onc">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 Hem Onc" id="{1BD2C11B-1E1D-4714-A12C-2D116F31C9E6}" vid="{7C79B49B-5FF8-488B-985C-FF1AF5D36A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2022 Hem Onc</Template>
  <TotalTime>0</TotalTime>
  <Words>917</Words>
  <Application>Microsoft Office PowerPoint</Application>
  <PresentationFormat>Widescreen</PresentationFormat>
  <Paragraphs>196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Avenir Next LT Pro</vt:lpstr>
      <vt:lpstr>Avenir Next LT Pro Demi</vt:lpstr>
      <vt:lpstr>Calibri</vt:lpstr>
      <vt:lpstr>2022 Hem Onc</vt:lpstr>
      <vt:lpstr>What Are the Clinical Features of HER2 Amplified Colorectal Cancers?</vt:lpstr>
      <vt:lpstr>Disclaimer</vt:lpstr>
      <vt:lpstr>HER2 as a Target</vt:lpstr>
      <vt:lpstr>HER2 Alterations in Solid Tumors</vt:lpstr>
      <vt:lpstr>HER2 Amplification in Colorectal Cancer</vt:lpstr>
      <vt:lpstr>HER2 in Metastatic CRC</vt:lpstr>
      <vt:lpstr>HER2 in Metastatic CRC</vt:lpstr>
      <vt:lpstr>HER2 Amplification Is Associated with Resistance to Anti-EGFR Therapy</vt:lpstr>
      <vt:lpstr>Clinical Characteristics of HER2+ Tumors in mCRC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2019-05-10T15:34:56Z</dcterms:created>
  <dcterms:modified xsi:type="dcterms:W3CDTF">2023-03-07T16:08:36Z</dcterms:modified>
</cp:coreProperties>
</file>