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14"/>
  </p:notesMasterIdLst>
  <p:sldIdLst>
    <p:sldId id="259" r:id="rId2"/>
    <p:sldId id="256" r:id="rId3"/>
    <p:sldId id="449" r:id="rId4"/>
    <p:sldId id="451" r:id="rId5"/>
    <p:sldId id="524" r:id="rId6"/>
    <p:sldId id="633" r:id="rId7"/>
    <p:sldId id="624" r:id="rId8"/>
    <p:sldId id="631" r:id="rId9"/>
    <p:sldId id="632" r:id="rId10"/>
    <p:sldId id="483" r:id="rId11"/>
    <p:sldId id="621" r:id="rId12"/>
    <p:sldId id="62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282" userDrawn="1">
          <p15:clr>
            <a:srgbClr val="A4A3A4"/>
          </p15:clr>
        </p15:guide>
        <p15:guide id="4" pos="360" userDrawn="1">
          <p15:clr>
            <a:srgbClr val="A4A3A4"/>
          </p15:clr>
        </p15:guide>
        <p15:guide id="5" orient="horz" pos="9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5" autoAdjust="0"/>
    <p:restoredTop sz="94660"/>
  </p:normalViewPr>
  <p:slideViewPr>
    <p:cSldViewPr snapToGrid="0">
      <p:cViewPr varScale="1">
        <p:scale>
          <a:sx n="83" d="100"/>
          <a:sy n="83" d="100"/>
        </p:scale>
        <p:origin x="120" y="240"/>
      </p:cViewPr>
      <p:guideLst>
        <p:guide orient="horz" pos="2160"/>
        <p:guide pos="3840"/>
        <p:guide orient="horz" pos="4282"/>
        <p:guide pos="360"/>
        <p:guide orient="horz" pos="97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58DACF-8309-2044-8EF4-AA7C90F4E9AA}" type="slidenum">
              <a:rPr lang="en-US" smtClean="0"/>
              <a:t>3</a:t>
            </a:fld>
            <a:endParaRPr lang="en-US"/>
          </a:p>
        </p:txBody>
      </p:sp>
    </p:spTree>
    <p:extLst>
      <p:ext uri="{BB962C8B-B14F-4D97-AF65-F5344CB8AC3E}">
        <p14:creationId xmlns:p14="http://schemas.microsoft.com/office/powerpoint/2010/main" val="209278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E258DACF-8309-2044-8EF4-AA7C90F4E9AA}" type="slidenum">
              <a:rPr lang="en-US" smtClean="0"/>
              <a:t>4</a:t>
            </a:fld>
            <a:endParaRPr lang="en-US"/>
          </a:p>
        </p:txBody>
      </p:sp>
    </p:spTree>
    <p:extLst>
      <p:ext uri="{BB962C8B-B14F-4D97-AF65-F5344CB8AC3E}">
        <p14:creationId xmlns:p14="http://schemas.microsoft.com/office/powerpoint/2010/main" val="1327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9A4CDF-E5FD-4B3A-BDA1-CF1D6EDC6992}" type="slidenum">
              <a:rPr lang="en-US" smtClean="0"/>
              <a:t>5</a:t>
            </a:fld>
            <a:endParaRPr lang="en-US"/>
          </a:p>
        </p:txBody>
      </p:sp>
    </p:spTree>
    <p:extLst>
      <p:ext uri="{BB962C8B-B14F-4D97-AF65-F5344CB8AC3E}">
        <p14:creationId xmlns:p14="http://schemas.microsoft.com/office/powerpoint/2010/main" val="267208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9A4CDF-E5FD-4B3A-BDA1-CF1D6EDC6992}" type="slidenum">
              <a:rPr lang="en-US" smtClean="0"/>
              <a:t>6</a:t>
            </a:fld>
            <a:endParaRPr lang="en-US"/>
          </a:p>
        </p:txBody>
      </p:sp>
    </p:spTree>
    <p:extLst>
      <p:ext uri="{BB962C8B-B14F-4D97-AF65-F5344CB8AC3E}">
        <p14:creationId xmlns:p14="http://schemas.microsoft.com/office/powerpoint/2010/main" val="108434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9A4CDF-E5FD-4B3A-BDA1-CF1D6EDC6992}" type="slidenum">
              <a:rPr lang="en-US" smtClean="0"/>
              <a:t>7</a:t>
            </a:fld>
            <a:endParaRPr lang="en-US"/>
          </a:p>
        </p:txBody>
      </p:sp>
    </p:spTree>
    <p:extLst>
      <p:ext uri="{BB962C8B-B14F-4D97-AF65-F5344CB8AC3E}">
        <p14:creationId xmlns:p14="http://schemas.microsoft.com/office/powerpoint/2010/main" val="183128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defTabSz="448650" eaLnBrk="0" fontAlgn="base" hangingPunct="0">
              <a:spcBef>
                <a:spcPct val="0"/>
              </a:spcBef>
              <a:spcAft>
                <a:spcPct val="0"/>
              </a:spcAft>
              <a:defRPr/>
            </a:pPr>
            <a:fld id="{6DF48687-7312-40D6-94D6-78B5103BFB91}" type="slidenum">
              <a:rPr lang="en-US">
                <a:solidFill>
                  <a:prstClr val="black"/>
                </a:solidFill>
                <a:latin typeface="Calibri" panose="020F0502020204030204" pitchFamily="34" charset="0"/>
                <a:ea typeface="MS PGothic" panose="020B0600070205080204" pitchFamily="34" charset="-128"/>
              </a:rPr>
              <a:pPr defTabSz="448650" eaLnBrk="0" fontAlgn="base" hangingPunct="0">
                <a:spcBef>
                  <a:spcPct val="0"/>
                </a:spcBef>
                <a:spcAft>
                  <a:spcPct val="0"/>
                </a:spcAft>
                <a:defRPr/>
              </a:pPr>
              <a:t>10</a:t>
            </a:fld>
            <a:endParaRPr lang="en-US">
              <a:solidFill>
                <a:prstClr val="black"/>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051711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5.png"/><Relationship Id="rId4" Type="http://schemas.openxmlformats.org/officeDocument/2006/relationships/image" Target="../media/image10.jpe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0D0-4D64-4459-95DF-0B74CEBFB011}"/>
              </a:ext>
            </a:extLst>
          </p:cNvPr>
          <p:cNvSpPr>
            <a:spLocks noGrp="1"/>
          </p:cNvSpPr>
          <p:nvPr>
            <p:ph type="title"/>
          </p:nvPr>
        </p:nvSpPr>
        <p:spPr>
          <a:xfrm>
            <a:off x="609600" y="1709738"/>
            <a:ext cx="11150009" cy="2852737"/>
          </a:xfrm>
        </p:spPr>
        <p:txBody>
          <a:bodyPr>
            <a:normAutofit/>
          </a:bodyPr>
          <a:lstStyle/>
          <a:p>
            <a:r>
              <a:rPr lang="en-US" sz="3600" dirty="0"/>
              <a:t>Why Test for HER2 in Metastatic Colorectal Cancer: From Negative Predictive Biomarker</a:t>
            </a:r>
            <a:br>
              <a:rPr lang="en-US" sz="3600" dirty="0"/>
            </a:br>
            <a:r>
              <a:rPr lang="en-US" sz="3600" dirty="0"/>
              <a:t>to Emerging </a:t>
            </a:r>
            <a:r>
              <a:rPr lang="en-US" sz="3600" dirty="0" err="1"/>
              <a:t>Oncotarget</a:t>
            </a:r>
            <a:endParaRPr lang="en-US" sz="3600" dirty="0"/>
          </a:p>
        </p:txBody>
      </p:sp>
      <p:sp>
        <p:nvSpPr>
          <p:cNvPr id="10" name="Text Placeholder 9">
            <a:extLst>
              <a:ext uri="{FF2B5EF4-FFF2-40B4-BE49-F238E27FC236}">
                <a16:creationId xmlns:a16="http://schemas.microsoft.com/office/drawing/2014/main" id="{10935DD7-B87A-4169-AD29-DA31816084D2}"/>
              </a:ext>
            </a:extLst>
          </p:cNvPr>
          <p:cNvSpPr>
            <a:spLocks noGrp="1"/>
          </p:cNvSpPr>
          <p:nvPr>
            <p:ph type="body" idx="1"/>
          </p:nvPr>
        </p:nvSpPr>
        <p:spPr/>
        <p:txBody>
          <a:bodyPr>
            <a:normAutofit fontScale="92500" lnSpcReduction="10000"/>
          </a:bodyPr>
          <a:lstStyle/>
          <a:p>
            <a:r>
              <a:rPr lang="en-US" dirty="0"/>
              <a:t>John H. Strickler, MD</a:t>
            </a:r>
          </a:p>
          <a:p>
            <a:r>
              <a:rPr lang="en-US" dirty="0"/>
              <a:t>Associate Professor of Medicine</a:t>
            </a:r>
          </a:p>
          <a:p>
            <a:r>
              <a:rPr lang="en-US" dirty="0"/>
              <a:t>Duke Cancer Institute</a:t>
            </a:r>
          </a:p>
          <a:p>
            <a:r>
              <a:rPr lang="en-US" dirty="0"/>
              <a:t>Durham, NC</a:t>
            </a:r>
          </a:p>
        </p:txBody>
      </p:sp>
    </p:spTree>
    <p:extLst>
      <p:ext uri="{BB962C8B-B14F-4D97-AF65-F5344CB8AC3E}">
        <p14:creationId xmlns:p14="http://schemas.microsoft.com/office/powerpoint/2010/main" val="427322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HER2 Amplification Drives </a:t>
            </a:r>
            <a:r>
              <a:rPr lang="en-US" dirty="0" err="1"/>
              <a:t>EGFRi</a:t>
            </a:r>
            <a:r>
              <a:rPr lang="en-US" dirty="0"/>
              <a:t> Resistance in</a:t>
            </a:r>
            <a:br>
              <a:rPr lang="en-US" dirty="0"/>
            </a:br>
            <a:r>
              <a:rPr lang="en-US" dirty="0"/>
              <a:t>mCRC </a:t>
            </a:r>
            <a:r>
              <a:rPr lang="en-US" dirty="0" err="1"/>
              <a:t>PDXs</a:t>
            </a:r>
            <a:endParaRPr lang="en-US" dirty="0"/>
          </a:p>
        </p:txBody>
      </p:sp>
      <p:grpSp>
        <p:nvGrpSpPr>
          <p:cNvPr id="26" name="Gruppo 25"/>
          <p:cNvGrpSpPr/>
          <p:nvPr/>
        </p:nvGrpSpPr>
        <p:grpSpPr>
          <a:xfrm>
            <a:off x="489397" y="2221112"/>
            <a:ext cx="3902129" cy="2891525"/>
            <a:chOff x="470648" y="1188454"/>
            <a:chExt cx="2498114" cy="1851133"/>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0648" y="1188454"/>
              <a:ext cx="2498114" cy="185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1425728" y="2051017"/>
              <a:ext cx="800100" cy="2353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prstClr val="white"/>
                </a:solidFill>
                <a:latin typeface="Calibri"/>
              </a:endParaRPr>
            </a:p>
          </p:txBody>
        </p:sp>
      </p:grpSp>
      <p:pic>
        <p:nvPicPr>
          <p:cNvPr id="12" name="Picture 9" descr="nature14969-f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23279" y="1541485"/>
            <a:ext cx="7084359" cy="3950657"/>
          </a:xfrm>
          <a:prstGeom prst="rect">
            <a:avLst/>
          </a:prstGeom>
          <a:noFill/>
          <a:extLst>
            <a:ext uri="{909E8E84-426E-40DD-AFC4-6F175D3DCCD1}">
              <a14:hiddenFill xmlns:a14="http://schemas.microsoft.com/office/drawing/2010/main">
                <a:solidFill>
                  <a:srgbClr val="FFFFFF"/>
                </a:solidFill>
              </a14:hiddenFill>
            </a:ext>
          </a:extLst>
        </p:spPr>
      </p:pic>
      <p:sp>
        <p:nvSpPr>
          <p:cNvPr id="9" name="Stella a 5 punte 8"/>
          <p:cNvSpPr>
            <a:spLocks noChangeAspect="1"/>
          </p:cNvSpPr>
          <p:nvPr/>
        </p:nvSpPr>
        <p:spPr>
          <a:xfrm>
            <a:off x="4849036" y="1358409"/>
            <a:ext cx="144000" cy="144000"/>
          </a:xfrm>
          <a:prstGeom prst="star5">
            <a:avLst/>
          </a:prstGeom>
          <a:solidFill>
            <a:srgbClr val="FCEF70"/>
          </a:solidFill>
          <a:ln w="3175">
            <a:solidFill>
              <a:schemeClr val="tx1">
                <a:lumMod val="75000"/>
                <a:lumOff val="2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609585">
              <a:defRPr/>
            </a:pPr>
            <a:endParaRPr lang="en-US" sz="2400">
              <a:solidFill>
                <a:prstClr val="white"/>
              </a:solidFill>
              <a:latin typeface="Calibri"/>
            </a:endParaRPr>
          </a:p>
        </p:txBody>
      </p:sp>
      <p:sp>
        <p:nvSpPr>
          <p:cNvPr id="14" name="Stella a 5 punte 13"/>
          <p:cNvSpPr>
            <a:spLocks noChangeAspect="1"/>
          </p:cNvSpPr>
          <p:nvPr/>
        </p:nvSpPr>
        <p:spPr>
          <a:xfrm>
            <a:off x="5107375" y="1352967"/>
            <a:ext cx="144000" cy="144000"/>
          </a:xfrm>
          <a:prstGeom prst="star5">
            <a:avLst/>
          </a:prstGeom>
          <a:solidFill>
            <a:srgbClr val="FCEF70"/>
          </a:solidFill>
          <a:ln w="3175">
            <a:solidFill>
              <a:schemeClr val="tx1">
                <a:lumMod val="75000"/>
                <a:lumOff val="2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609585">
              <a:defRPr/>
            </a:pPr>
            <a:endParaRPr lang="en-US" sz="2400">
              <a:solidFill>
                <a:prstClr val="white"/>
              </a:solidFill>
              <a:latin typeface="Calibri"/>
            </a:endParaRPr>
          </a:p>
        </p:txBody>
      </p:sp>
      <p:sp>
        <p:nvSpPr>
          <p:cNvPr id="15" name="Stella a 5 punte 14"/>
          <p:cNvSpPr>
            <a:spLocks noChangeAspect="1"/>
          </p:cNvSpPr>
          <p:nvPr/>
        </p:nvSpPr>
        <p:spPr>
          <a:xfrm>
            <a:off x="5654772" y="1474572"/>
            <a:ext cx="144000" cy="144000"/>
          </a:xfrm>
          <a:prstGeom prst="star5">
            <a:avLst/>
          </a:prstGeom>
          <a:solidFill>
            <a:srgbClr val="FCEF70"/>
          </a:solidFill>
          <a:ln w="3175">
            <a:solidFill>
              <a:schemeClr val="tx1">
                <a:lumMod val="75000"/>
                <a:lumOff val="2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609585">
              <a:defRPr/>
            </a:pPr>
            <a:endParaRPr lang="en-US" sz="2400">
              <a:solidFill>
                <a:prstClr val="white"/>
              </a:solidFill>
              <a:latin typeface="Calibri"/>
            </a:endParaRPr>
          </a:p>
        </p:txBody>
      </p:sp>
      <p:sp>
        <p:nvSpPr>
          <p:cNvPr id="16" name="Stella a 5 punte 15"/>
          <p:cNvSpPr>
            <a:spLocks noChangeAspect="1"/>
          </p:cNvSpPr>
          <p:nvPr/>
        </p:nvSpPr>
        <p:spPr>
          <a:xfrm>
            <a:off x="6068236" y="1992025"/>
            <a:ext cx="144000" cy="144000"/>
          </a:xfrm>
          <a:prstGeom prst="star5">
            <a:avLst/>
          </a:prstGeom>
          <a:solidFill>
            <a:srgbClr val="FCEF70"/>
          </a:solidFill>
          <a:ln w="3175">
            <a:solidFill>
              <a:schemeClr val="tx1">
                <a:lumMod val="75000"/>
                <a:lumOff val="2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609585">
              <a:defRPr/>
            </a:pPr>
            <a:endParaRPr lang="en-US" sz="2400">
              <a:solidFill>
                <a:prstClr val="white"/>
              </a:solidFill>
              <a:latin typeface="Calibri"/>
            </a:endParaRPr>
          </a:p>
        </p:txBody>
      </p:sp>
      <p:sp>
        <p:nvSpPr>
          <p:cNvPr id="17" name="Stella a 5 punte 16"/>
          <p:cNvSpPr>
            <a:spLocks noChangeAspect="1"/>
          </p:cNvSpPr>
          <p:nvPr/>
        </p:nvSpPr>
        <p:spPr>
          <a:xfrm>
            <a:off x="6284321" y="2520345"/>
            <a:ext cx="144000" cy="144000"/>
          </a:xfrm>
          <a:prstGeom prst="star5">
            <a:avLst/>
          </a:prstGeom>
          <a:solidFill>
            <a:srgbClr val="FCEF70"/>
          </a:solidFill>
          <a:ln w="3175">
            <a:solidFill>
              <a:schemeClr val="tx1">
                <a:lumMod val="75000"/>
                <a:lumOff val="2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609585">
              <a:defRPr/>
            </a:pPr>
            <a:endParaRPr lang="en-US" sz="2400">
              <a:solidFill>
                <a:prstClr val="white"/>
              </a:solidFill>
              <a:latin typeface="Calibri"/>
            </a:endParaRPr>
          </a:p>
        </p:txBody>
      </p:sp>
      <p:sp>
        <p:nvSpPr>
          <p:cNvPr id="18" name="Stella a 5 punte 17"/>
          <p:cNvSpPr>
            <a:spLocks noChangeAspect="1"/>
          </p:cNvSpPr>
          <p:nvPr/>
        </p:nvSpPr>
        <p:spPr>
          <a:xfrm>
            <a:off x="6377060" y="2675888"/>
            <a:ext cx="144000" cy="144000"/>
          </a:xfrm>
          <a:prstGeom prst="star5">
            <a:avLst/>
          </a:prstGeom>
          <a:solidFill>
            <a:srgbClr val="FCEF70"/>
          </a:solidFill>
          <a:ln w="3175">
            <a:solidFill>
              <a:schemeClr val="tx1">
                <a:lumMod val="75000"/>
                <a:lumOff val="2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609585">
              <a:defRPr/>
            </a:pPr>
            <a:endParaRPr lang="en-US" sz="2400">
              <a:solidFill>
                <a:prstClr val="white"/>
              </a:solidFill>
              <a:latin typeface="Calibri"/>
            </a:endParaRPr>
          </a:p>
        </p:txBody>
      </p:sp>
      <p:sp>
        <p:nvSpPr>
          <p:cNvPr id="19" name="Stella a 5 punte 18"/>
          <p:cNvSpPr>
            <a:spLocks noChangeAspect="1"/>
          </p:cNvSpPr>
          <p:nvPr/>
        </p:nvSpPr>
        <p:spPr>
          <a:xfrm>
            <a:off x="7341841" y="3728228"/>
            <a:ext cx="144000" cy="144000"/>
          </a:xfrm>
          <a:prstGeom prst="star5">
            <a:avLst/>
          </a:prstGeom>
          <a:solidFill>
            <a:srgbClr val="FCEF70"/>
          </a:solidFill>
          <a:ln w="3175">
            <a:solidFill>
              <a:schemeClr val="tx1">
                <a:lumMod val="75000"/>
                <a:lumOff val="2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609585">
              <a:defRPr/>
            </a:pPr>
            <a:endParaRPr lang="en-US" sz="2400">
              <a:solidFill>
                <a:prstClr val="white"/>
              </a:solidFill>
              <a:latin typeface="Calibri"/>
            </a:endParaRPr>
          </a:p>
        </p:txBody>
      </p:sp>
      <p:pic>
        <p:nvPicPr>
          <p:cNvPr id="20" name="Picture 9" descr="nature14969-f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504233" y="4166304"/>
            <a:ext cx="65751" cy="7842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478835" y="4128204"/>
            <a:ext cx="125943" cy="20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ttangolo 23"/>
          <p:cNvSpPr/>
          <p:nvPr/>
        </p:nvSpPr>
        <p:spPr>
          <a:xfrm>
            <a:off x="8308626" y="1978844"/>
            <a:ext cx="708212" cy="177600"/>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defTabSz="609585">
              <a:defRPr/>
            </a:pPr>
            <a:endParaRPr lang="en-US" sz="2400">
              <a:solidFill>
                <a:prstClr val="black"/>
              </a:solidFill>
              <a:latin typeface="Calibri"/>
            </a:endParaRPr>
          </a:p>
        </p:txBody>
      </p:sp>
      <p:sp>
        <p:nvSpPr>
          <p:cNvPr id="23" name="Stella a 5 punte 22"/>
          <p:cNvSpPr>
            <a:spLocks noChangeAspect="1"/>
          </p:cNvSpPr>
          <p:nvPr/>
        </p:nvSpPr>
        <p:spPr>
          <a:xfrm>
            <a:off x="8118292" y="1982131"/>
            <a:ext cx="144000" cy="144000"/>
          </a:xfrm>
          <a:prstGeom prst="star5">
            <a:avLst/>
          </a:prstGeom>
          <a:solidFill>
            <a:srgbClr val="FCEF7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609585">
              <a:defRPr/>
            </a:pPr>
            <a:endParaRPr lang="en-US" sz="2400">
              <a:solidFill>
                <a:prstClr val="white"/>
              </a:solidFill>
              <a:latin typeface="Calibri"/>
            </a:endParaRPr>
          </a:p>
        </p:txBody>
      </p:sp>
      <p:pic>
        <p:nvPicPr>
          <p:cNvPr id="6" name="Picture 3"/>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t="26495"/>
          <a:stretch/>
        </p:blipFill>
        <p:spPr bwMode="auto">
          <a:xfrm>
            <a:off x="5054994" y="4591914"/>
            <a:ext cx="3609693" cy="15838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t="-8917"/>
          <a:stretch/>
        </p:blipFill>
        <p:spPr bwMode="auto">
          <a:xfrm>
            <a:off x="5086775" y="4361789"/>
            <a:ext cx="1235333" cy="6066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8608575" y="5244770"/>
            <a:ext cx="1235333" cy="6066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ttangolo 31"/>
          <p:cNvSpPr/>
          <p:nvPr/>
        </p:nvSpPr>
        <p:spPr>
          <a:xfrm>
            <a:off x="9016838" y="1544476"/>
            <a:ext cx="1013261" cy="177600"/>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defTabSz="609585">
              <a:defRPr/>
            </a:pPr>
            <a:endParaRPr lang="en-US" sz="2400">
              <a:solidFill>
                <a:prstClr val="black"/>
              </a:solidFill>
              <a:latin typeface="Calibri"/>
            </a:endParaRPr>
          </a:p>
        </p:txBody>
      </p:sp>
      <p:sp>
        <p:nvSpPr>
          <p:cNvPr id="4" name="Footer Placeholder 3">
            <a:extLst>
              <a:ext uri="{FF2B5EF4-FFF2-40B4-BE49-F238E27FC236}">
                <a16:creationId xmlns:a16="http://schemas.microsoft.com/office/drawing/2014/main" id="{59697DC2-8EE4-05FA-20FE-A8D37B81D78C}"/>
              </a:ext>
            </a:extLst>
          </p:cNvPr>
          <p:cNvSpPr>
            <a:spLocks noGrp="1"/>
          </p:cNvSpPr>
          <p:nvPr>
            <p:ph type="ftr" sz="quarter" idx="3"/>
          </p:nvPr>
        </p:nvSpPr>
        <p:spPr/>
        <p:txBody>
          <a:bodyPr/>
          <a:lstStyle/>
          <a:p>
            <a:r>
              <a:rPr lang="it-IT" dirty="0"/>
              <a:t>Bertotti A, et al. </a:t>
            </a:r>
            <a:r>
              <a:rPr lang="it-IT" i="1" dirty="0"/>
              <a:t>Cancer Discov. </a:t>
            </a:r>
            <a:r>
              <a:rPr lang="it-IT" dirty="0"/>
              <a:t>2011;1(6):508-523; Bertotti A, et al. </a:t>
            </a:r>
            <a:r>
              <a:rPr lang="it-IT" i="1" dirty="0"/>
              <a:t>Nature. </a:t>
            </a:r>
            <a:r>
              <a:rPr lang="it-IT" dirty="0"/>
              <a:t>2015;526(7572):263-267.</a:t>
            </a:r>
          </a:p>
        </p:txBody>
      </p:sp>
    </p:spTree>
    <p:extLst>
      <p:ext uri="{BB962C8B-B14F-4D97-AF65-F5344CB8AC3E}">
        <p14:creationId xmlns:p14="http://schemas.microsoft.com/office/powerpoint/2010/main" val="312581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15" y="199505"/>
            <a:ext cx="11434011" cy="1185577"/>
          </a:xfrm>
        </p:spPr>
        <p:txBody>
          <a:bodyPr/>
          <a:lstStyle/>
          <a:p>
            <a:r>
              <a:rPr lang="en-US" dirty="0"/>
              <a:t>Meta-analysis of Anti-EGFR Treatment in RAS WT mCRC: </a:t>
            </a:r>
            <a:r>
              <a:rPr lang="en-US" dirty="0" err="1"/>
              <a:t>PFS</a:t>
            </a:r>
            <a:r>
              <a:rPr lang="en-US" dirty="0"/>
              <a:t> Worse for HER2+</a:t>
            </a:r>
          </a:p>
        </p:txBody>
      </p:sp>
      <p:sp>
        <p:nvSpPr>
          <p:cNvPr id="6" name="Footer Placeholder 5">
            <a:extLst>
              <a:ext uri="{FF2B5EF4-FFF2-40B4-BE49-F238E27FC236}">
                <a16:creationId xmlns:a16="http://schemas.microsoft.com/office/drawing/2014/main" id="{3F255E45-F8B4-2E84-BC21-07A1EEC27B55}"/>
              </a:ext>
            </a:extLst>
          </p:cNvPr>
          <p:cNvSpPr>
            <a:spLocks noGrp="1"/>
          </p:cNvSpPr>
          <p:nvPr>
            <p:ph type="ftr" sz="quarter" idx="3"/>
          </p:nvPr>
        </p:nvSpPr>
        <p:spPr/>
        <p:txBody>
          <a:bodyPr/>
          <a:lstStyle/>
          <a:p>
            <a:r>
              <a:rPr lang="en-US" sz="1050" dirty="0"/>
              <a:t>Notes: HR=1 signifies no statistically significant differences between the HER2-positive and HER2-negative groups in the risk of death or progression on anti-EGFR treatment (represented by the gray vertical dashed line); HR &gt;1 signifies higher risk of death or progression on anti-EGFR treatment in the HER2-positive group compared with the HER2-negative group; HR &lt;1 signifies higher risk of death or progression on anti-EGFR treatment in the HER2-negative group compared with the HER2-positive group. </a:t>
            </a:r>
          </a:p>
          <a:p>
            <a:r>
              <a:rPr lang="en-US" sz="1050" dirty="0" err="1"/>
              <a:t>Bekaii</a:t>
            </a:r>
            <a:r>
              <a:rPr lang="en-US" sz="1050" dirty="0"/>
              <a:t>-Saab et al. </a:t>
            </a:r>
            <a:r>
              <a:rPr lang="en-US" sz="1050" dirty="0" err="1"/>
              <a:t>ESMO</a:t>
            </a:r>
            <a:r>
              <a:rPr lang="en-US" sz="1050" dirty="0"/>
              <a:t> 2022. Abstract 376P. </a:t>
            </a:r>
          </a:p>
        </p:txBody>
      </p:sp>
      <p:pic>
        <p:nvPicPr>
          <p:cNvPr id="4" name="Picture 3"/>
          <p:cNvPicPr>
            <a:picLocks noChangeAspect="1"/>
          </p:cNvPicPr>
          <p:nvPr/>
        </p:nvPicPr>
        <p:blipFill>
          <a:blip r:embed="rId2"/>
          <a:stretch>
            <a:fillRect/>
          </a:stretch>
        </p:blipFill>
        <p:spPr>
          <a:xfrm>
            <a:off x="974737" y="1452504"/>
            <a:ext cx="10260987" cy="4527191"/>
          </a:xfrm>
          <a:prstGeom prst="rect">
            <a:avLst/>
          </a:prstGeom>
        </p:spPr>
      </p:pic>
    </p:spTree>
    <p:extLst>
      <p:ext uri="{BB962C8B-B14F-4D97-AF65-F5344CB8AC3E}">
        <p14:creationId xmlns:p14="http://schemas.microsoft.com/office/powerpoint/2010/main" val="210565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17" y="199505"/>
            <a:ext cx="11349789" cy="1185577"/>
          </a:xfrm>
        </p:spPr>
        <p:txBody>
          <a:bodyPr/>
          <a:lstStyle/>
          <a:p>
            <a:r>
              <a:rPr lang="en-US" dirty="0"/>
              <a:t>Meta-analysis of Anti-EGFR Treatment in RAS WT mCRC: ORR Lower for HER2+</a:t>
            </a:r>
          </a:p>
        </p:txBody>
      </p:sp>
      <p:pic>
        <p:nvPicPr>
          <p:cNvPr id="3" name="Picture 2"/>
          <p:cNvPicPr>
            <a:picLocks noChangeAspect="1"/>
          </p:cNvPicPr>
          <p:nvPr/>
        </p:nvPicPr>
        <p:blipFill>
          <a:blip r:embed="rId2"/>
          <a:stretch>
            <a:fillRect/>
          </a:stretch>
        </p:blipFill>
        <p:spPr>
          <a:xfrm>
            <a:off x="523372" y="1455255"/>
            <a:ext cx="11154961" cy="4045092"/>
          </a:xfrm>
          <a:prstGeom prst="rect">
            <a:avLst/>
          </a:prstGeom>
        </p:spPr>
      </p:pic>
      <p:sp>
        <p:nvSpPr>
          <p:cNvPr id="6" name="Footer Placeholder 5">
            <a:extLst>
              <a:ext uri="{FF2B5EF4-FFF2-40B4-BE49-F238E27FC236}">
                <a16:creationId xmlns:a16="http://schemas.microsoft.com/office/drawing/2014/main" id="{C04437EA-FB7C-E111-25FF-9D98FBF686A4}"/>
              </a:ext>
            </a:extLst>
          </p:cNvPr>
          <p:cNvSpPr>
            <a:spLocks noGrp="1"/>
          </p:cNvSpPr>
          <p:nvPr>
            <p:ph type="ftr" sz="quarter" idx="3"/>
          </p:nvPr>
        </p:nvSpPr>
        <p:spPr/>
        <p:txBody>
          <a:bodyPr/>
          <a:lstStyle/>
          <a:p>
            <a:r>
              <a:rPr lang="en-US" sz="1050" dirty="0"/>
              <a:t>Notes: OR=1 signifies no statistically significant differences between the HER2-positive and the HER2-negative groups in response to anti-EGFR treatment (represented by the gray vertical dash line); OR &lt;1 signifies higher odds of response to anti-EGFR treatment in the HER2-positive group compared with the HER2-negative group; OR &gt;1 signifies higher odds of response to anti-EGFR treatment in the HER2-negative group compared with the HER2-positive group.</a:t>
            </a:r>
          </a:p>
          <a:p>
            <a:r>
              <a:rPr lang="en-US" sz="1050" dirty="0" err="1"/>
              <a:t>Bekaii</a:t>
            </a:r>
            <a:r>
              <a:rPr lang="en-US" sz="1050" dirty="0"/>
              <a:t>-Saab et al. </a:t>
            </a:r>
            <a:r>
              <a:rPr lang="en-US" sz="1050" dirty="0" err="1"/>
              <a:t>ESMO</a:t>
            </a:r>
            <a:r>
              <a:rPr lang="en-US" sz="1050" dirty="0"/>
              <a:t> 2022. Abstract 376P. </a:t>
            </a:r>
          </a:p>
        </p:txBody>
      </p:sp>
    </p:spTree>
    <p:extLst>
      <p:ext uri="{BB962C8B-B14F-4D97-AF65-F5344CB8AC3E}">
        <p14:creationId xmlns:p14="http://schemas.microsoft.com/office/powerpoint/2010/main" val="409674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977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99505"/>
            <a:ext cx="11349789" cy="896035"/>
          </a:xfrm>
        </p:spPr>
        <p:txBody>
          <a:bodyPr>
            <a:normAutofit/>
          </a:bodyPr>
          <a:lstStyle/>
          <a:p>
            <a:pPr algn="l"/>
            <a:r>
              <a:rPr lang="en-US" sz="2800" b="1" dirty="0"/>
              <a:t>EGFR Is Critical to the Development and Growth of Colon Cancer</a:t>
            </a:r>
          </a:p>
        </p:txBody>
      </p:sp>
      <p:sp>
        <p:nvSpPr>
          <p:cNvPr id="7" name="Content Placeholder 6">
            <a:extLst>
              <a:ext uri="{FF2B5EF4-FFF2-40B4-BE49-F238E27FC236}">
                <a16:creationId xmlns:a16="http://schemas.microsoft.com/office/drawing/2014/main" id="{3BB29E72-B50A-AF51-8B70-77D82AD58287}"/>
              </a:ext>
            </a:extLst>
          </p:cNvPr>
          <p:cNvSpPr>
            <a:spLocks noGrp="1"/>
          </p:cNvSpPr>
          <p:nvPr>
            <p:ph idx="1"/>
          </p:nvPr>
        </p:nvSpPr>
        <p:spPr>
          <a:xfrm>
            <a:off x="8210943" y="2180230"/>
            <a:ext cx="4039402" cy="2981666"/>
          </a:xfrm>
        </p:spPr>
        <p:txBody>
          <a:bodyPr/>
          <a:lstStyle/>
          <a:p>
            <a:r>
              <a:rPr lang="en-US" dirty="0"/>
              <a:t>Adhesion</a:t>
            </a:r>
          </a:p>
          <a:p>
            <a:r>
              <a:rPr lang="en-US" dirty="0"/>
              <a:t>Angiogenesis</a:t>
            </a:r>
          </a:p>
          <a:p>
            <a:r>
              <a:rPr lang="en-US" dirty="0"/>
              <a:t>Cell proliferation</a:t>
            </a:r>
          </a:p>
          <a:p>
            <a:r>
              <a:rPr lang="en-US" dirty="0"/>
              <a:t>Cell survival</a:t>
            </a:r>
          </a:p>
          <a:p>
            <a:r>
              <a:rPr lang="en-US" dirty="0"/>
              <a:t>Invasion and metastasis</a:t>
            </a:r>
          </a:p>
          <a:p>
            <a:pPr marL="0" indent="0">
              <a:buNone/>
            </a:pPr>
            <a:endParaRPr lang="en-US" dirty="0"/>
          </a:p>
        </p:txBody>
      </p:sp>
      <p:pic>
        <p:nvPicPr>
          <p:cNvPr id="6" name="Picture 5" descr="Image"/>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1655545" y="1095540"/>
            <a:ext cx="6147705" cy="515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rot="18733512">
            <a:off x="2871371" y="2703799"/>
            <a:ext cx="750180" cy="13990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49601">
            <a:off x="5122877" y="1040136"/>
            <a:ext cx="1398216" cy="15989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532114D2-7A5A-C3E1-D170-79D4CE2D3DB2}"/>
              </a:ext>
            </a:extLst>
          </p:cNvPr>
          <p:cNvSpPr>
            <a:spLocks noGrp="1"/>
          </p:cNvSpPr>
          <p:nvPr>
            <p:ph type="ftr" sz="quarter" idx="3"/>
          </p:nvPr>
        </p:nvSpPr>
        <p:spPr/>
        <p:txBody>
          <a:bodyPr/>
          <a:lstStyle/>
          <a:p>
            <a:r>
              <a:rPr lang="en-US" dirty="0"/>
              <a:t>EGFR, epidermal growth factor receptor.</a:t>
            </a:r>
          </a:p>
          <a:p>
            <a:r>
              <a:rPr lang="en-US" dirty="0" err="1"/>
              <a:t>Ciardiello</a:t>
            </a:r>
            <a:r>
              <a:rPr lang="en-US" dirty="0"/>
              <a:t> F, et al. </a:t>
            </a:r>
            <a:r>
              <a:rPr lang="en-US" i="1" dirty="0"/>
              <a:t>N </a:t>
            </a:r>
            <a:r>
              <a:rPr lang="en-US" i="1" dirty="0" err="1"/>
              <a:t>Engl</a:t>
            </a:r>
            <a:r>
              <a:rPr lang="en-US" i="1" dirty="0"/>
              <a:t> J Med. </a:t>
            </a:r>
            <a:r>
              <a:rPr lang="en-US" dirty="0"/>
              <a:t>2008;358(11):1160-1174.</a:t>
            </a:r>
          </a:p>
        </p:txBody>
      </p:sp>
    </p:spTree>
    <p:extLst>
      <p:ext uri="{BB962C8B-B14F-4D97-AF65-F5344CB8AC3E}">
        <p14:creationId xmlns:p14="http://schemas.microsoft.com/office/powerpoint/2010/main" val="379580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Mechanisms of Resistance to EGFR Inhibition</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43123" y="1410980"/>
            <a:ext cx="5854891" cy="4862287"/>
          </a:xfrm>
          <a:prstGeom prst="rect">
            <a:avLst/>
          </a:prstGeom>
        </p:spPr>
      </p:pic>
      <p:sp>
        <p:nvSpPr>
          <p:cNvPr id="7" name="Oval 6"/>
          <p:cNvSpPr/>
          <p:nvPr/>
        </p:nvSpPr>
        <p:spPr>
          <a:xfrm>
            <a:off x="6285297" y="4522668"/>
            <a:ext cx="597511" cy="3645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85298" y="5115434"/>
            <a:ext cx="567890" cy="3461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 y="3669567"/>
            <a:ext cx="2401500" cy="830997"/>
          </a:xfrm>
          <a:prstGeom prst="rect">
            <a:avLst/>
          </a:prstGeom>
          <a:noFill/>
        </p:spPr>
        <p:txBody>
          <a:bodyPr wrap="square" rtlCol="0">
            <a:spAutoFit/>
          </a:bodyPr>
          <a:lstStyle/>
          <a:p>
            <a:pPr algn="ctr"/>
            <a:r>
              <a:rPr lang="en-US" sz="2400" dirty="0"/>
              <a:t>MAPK pathway alterations</a:t>
            </a:r>
          </a:p>
        </p:txBody>
      </p:sp>
      <p:cxnSp>
        <p:nvCxnSpPr>
          <p:cNvPr id="11" name="Straight Arrow Connector 10"/>
          <p:cNvCxnSpPr/>
          <p:nvPr/>
        </p:nvCxnSpPr>
        <p:spPr>
          <a:xfrm>
            <a:off x="2844345" y="4226975"/>
            <a:ext cx="3187326" cy="2956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71535" y="4226975"/>
            <a:ext cx="3160136" cy="8046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08949" y="1719638"/>
            <a:ext cx="3662416" cy="461665"/>
          </a:xfrm>
          <a:prstGeom prst="rect">
            <a:avLst/>
          </a:prstGeom>
          <a:noFill/>
        </p:spPr>
        <p:txBody>
          <a:bodyPr wrap="square" rtlCol="0">
            <a:spAutoFit/>
          </a:bodyPr>
          <a:lstStyle/>
          <a:p>
            <a:pPr algn="ctr"/>
            <a:r>
              <a:rPr lang="en-US" sz="2400" dirty="0" err="1"/>
              <a:t>RTK</a:t>
            </a:r>
            <a:r>
              <a:rPr lang="en-US" sz="2400" dirty="0"/>
              <a:t> amplification</a:t>
            </a:r>
          </a:p>
        </p:txBody>
      </p:sp>
      <p:cxnSp>
        <p:nvCxnSpPr>
          <p:cNvPr id="23" name="Straight Arrow Connector 22"/>
          <p:cNvCxnSpPr/>
          <p:nvPr/>
        </p:nvCxnSpPr>
        <p:spPr>
          <a:xfrm>
            <a:off x="4082594" y="2068711"/>
            <a:ext cx="1819298" cy="3873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82594" y="2068712"/>
            <a:ext cx="701162" cy="59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669797" y="2612056"/>
            <a:ext cx="644892" cy="3645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901892" y="2388074"/>
            <a:ext cx="644892" cy="3645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2883776" y="4226975"/>
            <a:ext cx="3212224" cy="14701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933369" y="1689553"/>
            <a:ext cx="1291000" cy="6034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1250" y="1270594"/>
            <a:ext cx="4423217" cy="461665"/>
          </a:xfrm>
          <a:prstGeom prst="rect">
            <a:avLst/>
          </a:prstGeom>
          <a:noFill/>
        </p:spPr>
        <p:txBody>
          <a:bodyPr wrap="square" rtlCol="0">
            <a:spAutoFit/>
          </a:bodyPr>
          <a:lstStyle/>
          <a:p>
            <a:pPr algn="ctr"/>
            <a:r>
              <a:rPr lang="en-US" sz="2400" dirty="0"/>
              <a:t>EGFR </a:t>
            </a:r>
            <a:r>
              <a:rPr lang="en-US" sz="2400" dirty="0" err="1"/>
              <a:t>ECD</a:t>
            </a:r>
            <a:r>
              <a:rPr lang="en-US" sz="2400" dirty="0"/>
              <a:t> mutations</a:t>
            </a:r>
          </a:p>
        </p:txBody>
      </p:sp>
      <p:sp>
        <p:nvSpPr>
          <p:cNvPr id="19" name="Oval 18"/>
          <p:cNvSpPr/>
          <p:nvPr/>
        </p:nvSpPr>
        <p:spPr>
          <a:xfrm>
            <a:off x="6289702" y="5766391"/>
            <a:ext cx="567890" cy="3118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16FA6C6-3E77-FA83-1F70-BD2253C4F055}"/>
              </a:ext>
            </a:extLst>
          </p:cNvPr>
          <p:cNvSpPr>
            <a:spLocks noGrp="1"/>
          </p:cNvSpPr>
          <p:nvPr>
            <p:ph type="ftr" sz="quarter" idx="3"/>
          </p:nvPr>
        </p:nvSpPr>
        <p:spPr/>
        <p:txBody>
          <a:bodyPr/>
          <a:lstStyle/>
          <a:p>
            <a:r>
              <a:rPr lang="en-US" dirty="0" err="1"/>
              <a:t>ECD</a:t>
            </a:r>
            <a:r>
              <a:rPr lang="en-US" dirty="0"/>
              <a:t>, extracellular domain; MAPK, mitogen-activated protein kinase; </a:t>
            </a:r>
            <a:r>
              <a:rPr lang="en-US" dirty="0" err="1"/>
              <a:t>RTK</a:t>
            </a:r>
            <a:r>
              <a:rPr lang="en-US" dirty="0"/>
              <a:t>, receptor tyrosine kinases.</a:t>
            </a:r>
          </a:p>
          <a:p>
            <a:r>
              <a:rPr lang="en-US" dirty="0" err="1"/>
              <a:t>Bertotti</a:t>
            </a:r>
            <a:r>
              <a:rPr lang="en-US" dirty="0"/>
              <a:t> A, et al. </a:t>
            </a:r>
            <a:r>
              <a:rPr lang="en-US" i="1" dirty="0"/>
              <a:t>Nature. </a:t>
            </a:r>
            <a:r>
              <a:rPr lang="en-US" dirty="0"/>
              <a:t>2015;526(7572):263-267.</a:t>
            </a:r>
          </a:p>
        </p:txBody>
      </p:sp>
    </p:spTree>
    <p:extLst>
      <p:ext uri="{BB962C8B-B14F-4D97-AF65-F5344CB8AC3E}">
        <p14:creationId xmlns:p14="http://schemas.microsoft.com/office/powerpoint/2010/main" val="228168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referRelativeResize="0">
            <a:picLocks/>
          </p:cNvPicPr>
          <p:nvPr/>
        </p:nvPicPr>
        <p:blipFill rotWithShape="1">
          <a:blip r:embed="rId3">
            <a:extLst>
              <a:ext uri="{28A0092B-C50C-407E-A947-70E740481C1C}">
                <a14:useLocalDpi xmlns:a14="http://schemas.microsoft.com/office/drawing/2010/main" val="0"/>
              </a:ext>
            </a:extLst>
          </a:blip>
          <a:srcRect l="319" t="8578" r="1248" b="2516"/>
          <a:stretch/>
        </p:blipFill>
        <p:spPr>
          <a:xfrm>
            <a:off x="1010092" y="1196502"/>
            <a:ext cx="10419908" cy="4991647"/>
          </a:xfrm>
          <a:prstGeom prst="rect">
            <a:avLst/>
          </a:prstGeom>
        </p:spPr>
      </p:pic>
      <p:sp>
        <p:nvSpPr>
          <p:cNvPr id="2" name="Title 1"/>
          <p:cNvSpPr>
            <a:spLocks noGrp="1"/>
          </p:cNvSpPr>
          <p:nvPr>
            <p:ph type="title"/>
          </p:nvPr>
        </p:nvSpPr>
        <p:spPr>
          <a:xfrm>
            <a:off x="609599" y="199505"/>
            <a:ext cx="11145253" cy="1185577"/>
          </a:xfrm>
        </p:spPr>
        <p:txBody>
          <a:bodyPr/>
          <a:lstStyle/>
          <a:p>
            <a:r>
              <a:rPr lang="en-US" dirty="0"/>
              <a:t>Evolution of Mutational Landscape: Gene Amplifications</a:t>
            </a:r>
          </a:p>
        </p:txBody>
      </p:sp>
      <p:sp>
        <p:nvSpPr>
          <p:cNvPr id="6" name="Rectangle 5"/>
          <p:cNvSpPr/>
          <p:nvPr/>
        </p:nvSpPr>
        <p:spPr>
          <a:xfrm>
            <a:off x="4647476" y="3462288"/>
            <a:ext cx="521941" cy="2725861"/>
          </a:xfrm>
          <a:prstGeom prst="rect">
            <a:avLst/>
          </a:prstGeom>
          <a:ln w="2540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988C49A-BE44-0DBE-EA68-8582A53C21B4}"/>
              </a:ext>
            </a:extLst>
          </p:cNvPr>
          <p:cNvSpPr>
            <a:spLocks noGrp="1"/>
          </p:cNvSpPr>
          <p:nvPr>
            <p:ph type="ftr" sz="quarter" idx="3"/>
          </p:nvPr>
        </p:nvSpPr>
        <p:spPr/>
        <p:txBody>
          <a:bodyPr/>
          <a:lstStyle/>
          <a:p>
            <a:r>
              <a:rPr lang="fr-FR" dirty="0"/>
              <a:t>Jia J, et al. </a:t>
            </a:r>
            <a:r>
              <a:rPr lang="fr-FR" i="1" dirty="0"/>
              <a:t>J Clin </a:t>
            </a:r>
            <a:r>
              <a:rPr lang="fr-FR" i="1" dirty="0" err="1"/>
              <a:t>Oncol</a:t>
            </a:r>
            <a:r>
              <a:rPr lang="fr-FR" i="1" dirty="0"/>
              <a:t>. </a:t>
            </a:r>
            <a:r>
              <a:rPr lang="fr-FR" dirty="0"/>
              <a:t>2018;36(</a:t>
            </a:r>
            <a:r>
              <a:rPr lang="fr-FR" dirty="0" err="1"/>
              <a:t>suppl</a:t>
            </a:r>
            <a:r>
              <a:rPr lang="fr-FR" dirty="0"/>
              <a:t> 15):3555.</a:t>
            </a:r>
          </a:p>
        </p:txBody>
      </p:sp>
    </p:spTree>
    <p:extLst>
      <p:ext uri="{BB962C8B-B14F-4D97-AF65-F5344CB8AC3E}">
        <p14:creationId xmlns:p14="http://schemas.microsoft.com/office/powerpoint/2010/main" val="2566588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3" y="79185"/>
            <a:ext cx="11582400" cy="1185577"/>
          </a:xfrm>
        </p:spPr>
        <p:txBody>
          <a:bodyPr>
            <a:noAutofit/>
          </a:bodyPr>
          <a:lstStyle/>
          <a:p>
            <a:pPr algn="l"/>
            <a:r>
              <a:rPr lang="en-US" sz="3400" dirty="0"/>
              <a:t>Prevalence of </a:t>
            </a:r>
            <a:r>
              <a:rPr lang="en-US" sz="3400" i="1" dirty="0"/>
              <a:t>ERBB2</a:t>
            </a:r>
            <a:r>
              <a:rPr lang="en-US" sz="3400" dirty="0"/>
              <a:t> Amplification: Colorectal Cancer</a:t>
            </a:r>
          </a:p>
        </p:txBody>
      </p:sp>
      <p:graphicFrame>
        <p:nvGraphicFramePr>
          <p:cNvPr id="5" name="Content Placeholder 4"/>
          <p:cNvGraphicFramePr>
            <a:graphicFrameLocks noGrp="1"/>
          </p:cNvGraphicFramePr>
          <p:nvPr>
            <p:ph idx="4294967295"/>
          </p:nvPr>
        </p:nvGraphicFramePr>
        <p:xfrm>
          <a:off x="344137" y="1536700"/>
          <a:ext cx="5143496" cy="3979177"/>
        </p:xfrm>
        <a:graphic>
          <a:graphicData uri="http://schemas.openxmlformats.org/drawingml/2006/table">
            <a:tbl>
              <a:tblPr firstRow="1" bandRow="1">
                <a:tableStyleId>{5C22544A-7EE6-4342-B048-85BDC9FD1C3A}</a:tableStyleId>
              </a:tblPr>
              <a:tblGrid>
                <a:gridCol w="1905364">
                  <a:extLst>
                    <a:ext uri="{9D8B030D-6E8A-4147-A177-3AD203B41FA5}">
                      <a16:colId xmlns:a16="http://schemas.microsoft.com/office/drawing/2014/main" val="20000"/>
                    </a:ext>
                  </a:extLst>
                </a:gridCol>
                <a:gridCol w="1372004">
                  <a:extLst>
                    <a:ext uri="{9D8B030D-6E8A-4147-A177-3AD203B41FA5}">
                      <a16:colId xmlns:a16="http://schemas.microsoft.com/office/drawing/2014/main" val="20001"/>
                    </a:ext>
                  </a:extLst>
                </a:gridCol>
                <a:gridCol w="1866128">
                  <a:extLst>
                    <a:ext uri="{9D8B030D-6E8A-4147-A177-3AD203B41FA5}">
                      <a16:colId xmlns:a16="http://schemas.microsoft.com/office/drawing/2014/main" val="20002"/>
                    </a:ext>
                  </a:extLst>
                </a:gridCol>
              </a:tblGrid>
              <a:tr h="772160">
                <a:tc>
                  <a:txBody>
                    <a:bodyPr/>
                    <a:lstStyle/>
                    <a:p>
                      <a:r>
                        <a:rPr lang="en-US" sz="2100"/>
                        <a:t>Dataset</a:t>
                      </a:r>
                    </a:p>
                  </a:txBody>
                  <a:tcPr marL="121920" marR="121920" marT="60960" marB="60960" anchor="ctr"/>
                </a:tc>
                <a:tc>
                  <a:txBody>
                    <a:bodyPr/>
                    <a:lstStyle/>
                    <a:p>
                      <a:pPr algn="ctr"/>
                      <a:r>
                        <a:rPr lang="en-US" sz="2100"/>
                        <a:t>Patients (n)</a:t>
                      </a:r>
                    </a:p>
                  </a:txBody>
                  <a:tcPr marL="121920" marR="121920" marT="60960" marB="60960" anchor="ctr"/>
                </a:tc>
                <a:tc>
                  <a:txBody>
                    <a:bodyPr/>
                    <a:lstStyle/>
                    <a:p>
                      <a:pPr algn="ctr"/>
                      <a:r>
                        <a:rPr lang="en-US" sz="2100" i="1" baseline="0"/>
                        <a:t>ERBB2 </a:t>
                      </a:r>
                      <a:r>
                        <a:rPr lang="en-US" sz="2100" baseline="0"/>
                        <a:t>amplified</a:t>
                      </a:r>
                      <a:endParaRPr lang="en-US" sz="2100"/>
                    </a:p>
                  </a:txBody>
                  <a:tcPr marL="121920" marR="121920" marT="60960" marB="60960" anchor="ctr"/>
                </a:tc>
                <a:extLst>
                  <a:ext uri="{0D108BD9-81ED-4DB2-BD59-A6C34878D82A}">
                    <a16:rowId xmlns:a16="http://schemas.microsoft.com/office/drawing/2014/main" val="10000"/>
                  </a:ext>
                </a:extLst>
              </a:tr>
              <a:tr h="974741">
                <a:tc>
                  <a:txBody>
                    <a:bodyPr/>
                    <a:lstStyle/>
                    <a:p>
                      <a:r>
                        <a:rPr lang="en-US" sz="2100"/>
                        <a:t>GENIE Cohort v12.1</a:t>
                      </a:r>
                      <a:r>
                        <a:rPr lang="en-US" sz="2100" baseline="30000"/>
                        <a:t>1</a:t>
                      </a:r>
                      <a:endParaRPr lang="en-US" sz="2100"/>
                    </a:p>
                  </a:txBody>
                  <a:tcPr marL="121920" marR="121920" marT="60960" marB="60960" anchor="ctr"/>
                </a:tc>
                <a:tc>
                  <a:txBody>
                    <a:bodyPr/>
                    <a:lstStyle/>
                    <a:p>
                      <a:pPr algn="ctr"/>
                      <a:r>
                        <a:rPr lang="en-US" sz="2100" baseline="0"/>
                        <a:t>137,166</a:t>
                      </a:r>
                      <a:endParaRPr lang="en-US" sz="2100" baseline="30000"/>
                    </a:p>
                  </a:txBody>
                  <a:tcPr marL="121920" marR="121920" marT="60960" marB="60960" anchor="ctr"/>
                </a:tc>
                <a:tc>
                  <a:txBody>
                    <a:bodyPr/>
                    <a:lstStyle/>
                    <a:p>
                      <a:pPr algn="ctr"/>
                      <a:r>
                        <a:rPr lang="en-US" sz="2100"/>
                        <a:t>2.3%</a:t>
                      </a:r>
                    </a:p>
                  </a:txBody>
                  <a:tcPr marL="121920" marR="121920" marT="60960" marB="60960" anchor="ctr"/>
                </a:tc>
                <a:extLst>
                  <a:ext uri="{0D108BD9-81ED-4DB2-BD59-A6C34878D82A}">
                    <a16:rowId xmlns:a16="http://schemas.microsoft.com/office/drawing/2014/main" val="668879315"/>
                  </a:ext>
                </a:extLst>
              </a:tr>
              <a:tr h="772160">
                <a:tc>
                  <a:txBody>
                    <a:bodyPr/>
                    <a:lstStyle/>
                    <a:p>
                      <a:r>
                        <a:rPr lang="en-US" sz="2100"/>
                        <a:t>Foundation Medicine</a:t>
                      </a:r>
                      <a:r>
                        <a:rPr lang="en-US" sz="2100" baseline="30000"/>
                        <a:t>2</a:t>
                      </a:r>
                      <a:endParaRPr lang="en-US" sz="2100"/>
                    </a:p>
                  </a:txBody>
                  <a:tcPr marL="121920" marR="121920" marT="60960" marB="60960" anchor="ctr"/>
                </a:tc>
                <a:tc>
                  <a:txBody>
                    <a:bodyPr/>
                    <a:lstStyle/>
                    <a:p>
                      <a:pPr algn="ctr"/>
                      <a:r>
                        <a:rPr lang="en-US" sz="2100" baseline="0"/>
                        <a:t>5,127</a:t>
                      </a:r>
                      <a:endParaRPr lang="en-US" sz="2100" baseline="30000"/>
                    </a:p>
                  </a:txBody>
                  <a:tcPr marL="121920" marR="121920" marT="60960" marB="60960" anchor="ctr"/>
                </a:tc>
                <a:tc>
                  <a:txBody>
                    <a:bodyPr/>
                    <a:lstStyle/>
                    <a:p>
                      <a:pPr algn="ctr"/>
                      <a:r>
                        <a:rPr lang="en-US" sz="2100"/>
                        <a:t>3.0%</a:t>
                      </a:r>
                    </a:p>
                  </a:txBody>
                  <a:tcPr marL="121920" marR="121920" marT="60960" marB="60960" anchor="ctr"/>
                </a:tc>
                <a:extLst>
                  <a:ext uri="{0D108BD9-81ED-4DB2-BD59-A6C34878D82A}">
                    <a16:rowId xmlns:a16="http://schemas.microsoft.com/office/drawing/2014/main" val="2251289195"/>
                  </a:ext>
                </a:extLst>
              </a:tr>
              <a:tr h="772160">
                <a:tc>
                  <a:txBody>
                    <a:bodyPr/>
                    <a:lstStyle/>
                    <a:p>
                      <a:r>
                        <a:rPr lang="en-US" sz="2100"/>
                        <a:t>CARIS Life Sciences</a:t>
                      </a:r>
                      <a:r>
                        <a:rPr lang="en-US" sz="2100" baseline="30000"/>
                        <a:t>3</a:t>
                      </a:r>
                    </a:p>
                  </a:txBody>
                  <a:tcPr marL="121920" marR="121920" marT="60960" marB="60960" anchor="ctr"/>
                </a:tc>
                <a:tc>
                  <a:txBody>
                    <a:bodyPr/>
                    <a:lstStyle/>
                    <a:p>
                      <a:pPr algn="ctr"/>
                      <a:r>
                        <a:rPr lang="en-US" sz="2100" baseline="0"/>
                        <a:t>1,226</a:t>
                      </a:r>
                      <a:endParaRPr lang="en-US" sz="2100" baseline="30000"/>
                    </a:p>
                  </a:txBody>
                  <a:tcPr marL="121920" marR="121920" marT="60960" marB="60960" anchor="ctr"/>
                </a:tc>
                <a:tc>
                  <a:txBody>
                    <a:bodyPr/>
                    <a:lstStyle/>
                    <a:p>
                      <a:pPr algn="ctr"/>
                      <a:r>
                        <a:rPr lang="en-US" sz="2100"/>
                        <a:t>3.8%</a:t>
                      </a:r>
                    </a:p>
                  </a:txBody>
                  <a:tcPr marL="121920" marR="121920" marT="60960" marB="60960" anchor="ctr"/>
                </a:tc>
                <a:extLst>
                  <a:ext uri="{0D108BD9-81ED-4DB2-BD59-A6C34878D82A}">
                    <a16:rowId xmlns:a16="http://schemas.microsoft.com/office/drawing/2014/main" val="10001"/>
                  </a:ext>
                </a:extLst>
              </a:tr>
              <a:tr h="687956">
                <a:tc>
                  <a:txBody>
                    <a:bodyPr/>
                    <a:lstStyle/>
                    <a:p>
                      <a:r>
                        <a:rPr lang="en-US" sz="2100"/>
                        <a:t>TCGA</a:t>
                      </a:r>
                      <a:r>
                        <a:rPr lang="en-US" sz="2100" baseline="30000"/>
                        <a:t>4</a:t>
                      </a:r>
                    </a:p>
                  </a:txBody>
                  <a:tcPr marL="121920" marR="121920" marT="60960" marB="60960" anchor="ctr"/>
                </a:tc>
                <a:tc>
                  <a:txBody>
                    <a:bodyPr/>
                    <a:lstStyle/>
                    <a:p>
                      <a:pPr algn="ctr"/>
                      <a:r>
                        <a:rPr lang="en-US" sz="2100" baseline="0"/>
                        <a:t>615</a:t>
                      </a:r>
                      <a:endParaRPr lang="en-US" sz="2100" baseline="30000"/>
                    </a:p>
                  </a:txBody>
                  <a:tcPr marL="121920" marR="121920" marT="60960" marB="60960" anchor="ctr"/>
                </a:tc>
                <a:tc>
                  <a:txBody>
                    <a:bodyPr/>
                    <a:lstStyle/>
                    <a:p>
                      <a:pPr algn="ctr"/>
                      <a:r>
                        <a:rPr lang="en-US" sz="2100" dirty="0"/>
                        <a:t>3.1%</a:t>
                      </a:r>
                    </a:p>
                  </a:txBody>
                  <a:tcPr marL="121920" marR="121920" marT="60960" marB="60960" anchor="ctr"/>
                </a:tc>
                <a:extLst>
                  <a:ext uri="{0D108BD9-81ED-4DB2-BD59-A6C34878D82A}">
                    <a16:rowId xmlns:a16="http://schemas.microsoft.com/office/drawing/2014/main" val="10002"/>
                  </a:ext>
                </a:extLst>
              </a:tr>
            </a:tbl>
          </a:graphicData>
        </a:graphic>
      </p:graphicFrame>
      <p:sp>
        <p:nvSpPr>
          <p:cNvPr id="6" name="TextBox 5"/>
          <p:cNvSpPr txBox="1"/>
          <p:nvPr/>
        </p:nvSpPr>
        <p:spPr>
          <a:xfrm>
            <a:off x="482764" y="1123944"/>
            <a:ext cx="2950309" cy="461665"/>
          </a:xfrm>
          <a:prstGeom prst="rect">
            <a:avLst/>
          </a:prstGeom>
          <a:noFill/>
        </p:spPr>
        <p:txBody>
          <a:bodyPr wrap="square" rtlCol="0">
            <a:spAutoFit/>
          </a:bodyPr>
          <a:lstStyle/>
          <a:p>
            <a:r>
              <a:rPr lang="en-US" sz="2400" b="1"/>
              <a:t>Unselected</a:t>
            </a:r>
          </a:p>
        </p:txBody>
      </p:sp>
      <p:sp>
        <p:nvSpPr>
          <p:cNvPr id="3" name="Footer Placeholder 2">
            <a:extLst>
              <a:ext uri="{FF2B5EF4-FFF2-40B4-BE49-F238E27FC236}">
                <a16:creationId xmlns:a16="http://schemas.microsoft.com/office/drawing/2014/main" id="{EA36A1B7-97DD-2B89-FB1D-DABCAC9EEF06}"/>
              </a:ext>
            </a:extLst>
          </p:cNvPr>
          <p:cNvSpPr>
            <a:spLocks noGrp="1"/>
          </p:cNvSpPr>
          <p:nvPr>
            <p:ph type="ftr" sz="quarter" idx="3"/>
          </p:nvPr>
        </p:nvSpPr>
        <p:spPr>
          <a:xfrm>
            <a:off x="368965" y="5787816"/>
            <a:ext cx="5353209" cy="1010666"/>
          </a:xfrm>
        </p:spPr>
        <p:txBody>
          <a:bodyPr/>
          <a:lstStyle/>
          <a:p>
            <a:pPr marL="228600" indent="-228600">
              <a:buFont typeface="+mj-lt"/>
              <a:buAutoNum type="arabicPeriod"/>
            </a:pPr>
            <a:r>
              <a:rPr lang="fr-FR" dirty="0"/>
              <a:t>Public </a:t>
            </a:r>
            <a:r>
              <a:rPr lang="fr-FR" dirty="0" err="1"/>
              <a:t>AACR</a:t>
            </a:r>
            <a:r>
              <a:rPr lang="fr-FR" dirty="0"/>
              <a:t> Project </a:t>
            </a:r>
            <a:r>
              <a:rPr lang="fr-FR" dirty="0" err="1"/>
              <a:t>GeNIE</a:t>
            </a:r>
            <a:r>
              <a:rPr lang="fr-FR" dirty="0"/>
              <a:t> </a:t>
            </a:r>
            <a:r>
              <a:rPr lang="fr-FR" dirty="0" err="1"/>
              <a:t>cohort</a:t>
            </a:r>
            <a:r>
              <a:rPr lang="fr-FR" dirty="0"/>
              <a:t>.</a:t>
            </a:r>
          </a:p>
          <a:p>
            <a:pPr marL="228600" indent="-228600">
              <a:buFont typeface="+mj-lt"/>
              <a:buAutoNum type="arabicPeriod"/>
            </a:pPr>
            <a:r>
              <a:rPr lang="pt-BR" dirty="0"/>
              <a:t>Bose R, Ali S, Jain N, et al. </a:t>
            </a:r>
            <a:r>
              <a:rPr lang="fr-FR" i="1" dirty="0"/>
              <a:t>J Clin </a:t>
            </a:r>
            <a:r>
              <a:rPr lang="fr-FR" i="1" dirty="0" err="1"/>
              <a:t>Oncol</a:t>
            </a:r>
            <a:r>
              <a:rPr lang="fr-FR" i="1" dirty="0"/>
              <a:t>. </a:t>
            </a:r>
            <a:r>
              <a:rPr lang="fr-FR" dirty="0"/>
              <a:t>2016;34(</a:t>
            </a:r>
            <a:r>
              <a:rPr lang="fr-FR" dirty="0" err="1"/>
              <a:t>suppl</a:t>
            </a:r>
            <a:r>
              <a:rPr lang="fr-FR" dirty="0"/>
              <a:t> 4S) Abstract 630.</a:t>
            </a:r>
          </a:p>
          <a:p>
            <a:pPr marL="228600" indent="-228600">
              <a:buFont typeface="+mj-lt"/>
              <a:buAutoNum type="arabicPeriod"/>
            </a:pPr>
            <a:r>
              <a:rPr lang="fr-FR" dirty="0" err="1"/>
              <a:t>Arguello</a:t>
            </a:r>
            <a:r>
              <a:rPr lang="fr-FR" dirty="0"/>
              <a:t> D, et al. </a:t>
            </a:r>
            <a:r>
              <a:rPr lang="fr-FR" i="1" dirty="0"/>
              <a:t>J Clin </a:t>
            </a:r>
            <a:r>
              <a:rPr lang="fr-FR" i="1" dirty="0" err="1"/>
              <a:t>Oncol</a:t>
            </a:r>
            <a:r>
              <a:rPr lang="fr-FR" i="1" dirty="0"/>
              <a:t>. </a:t>
            </a:r>
            <a:r>
              <a:rPr lang="fr-FR" dirty="0"/>
              <a:t>2014;32(</a:t>
            </a:r>
            <a:r>
              <a:rPr lang="fr-FR" dirty="0" err="1"/>
              <a:t>suppl</a:t>
            </a:r>
            <a:r>
              <a:rPr lang="fr-FR" dirty="0"/>
              <a:t> 15):e22200.</a:t>
            </a:r>
          </a:p>
          <a:p>
            <a:pPr marL="228600" indent="-228600">
              <a:buFont typeface="+mj-lt"/>
              <a:buAutoNum type="arabicPeriod"/>
            </a:pPr>
            <a:r>
              <a:rPr lang="fr-FR" dirty="0"/>
              <a:t>cbioportal.org</a:t>
            </a:r>
          </a:p>
        </p:txBody>
      </p:sp>
    </p:spTree>
    <p:extLst>
      <p:ext uri="{BB962C8B-B14F-4D97-AF65-F5344CB8AC3E}">
        <p14:creationId xmlns:p14="http://schemas.microsoft.com/office/powerpoint/2010/main" val="29555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3" y="79185"/>
            <a:ext cx="11582400" cy="1185577"/>
          </a:xfrm>
        </p:spPr>
        <p:txBody>
          <a:bodyPr>
            <a:noAutofit/>
          </a:bodyPr>
          <a:lstStyle/>
          <a:p>
            <a:pPr algn="l"/>
            <a:r>
              <a:rPr lang="en-US" sz="3400" dirty="0"/>
              <a:t>Prevalence of </a:t>
            </a:r>
            <a:r>
              <a:rPr lang="en-US" sz="3400" i="1" dirty="0"/>
              <a:t>ERBB2</a:t>
            </a:r>
            <a:r>
              <a:rPr lang="en-US" sz="3400" dirty="0"/>
              <a:t> Amplification: Colorectal Cancer</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54972200"/>
              </p:ext>
            </p:extLst>
          </p:nvPr>
        </p:nvGraphicFramePr>
        <p:xfrm>
          <a:off x="344137" y="1536700"/>
          <a:ext cx="5143496" cy="3979177"/>
        </p:xfrm>
        <a:graphic>
          <a:graphicData uri="http://schemas.openxmlformats.org/drawingml/2006/table">
            <a:tbl>
              <a:tblPr firstRow="1" bandRow="1">
                <a:tableStyleId>{5C22544A-7EE6-4342-B048-85BDC9FD1C3A}</a:tableStyleId>
              </a:tblPr>
              <a:tblGrid>
                <a:gridCol w="1905364">
                  <a:extLst>
                    <a:ext uri="{9D8B030D-6E8A-4147-A177-3AD203B41FA5}">
                      <a16:colId xmlns:a16="http://schemas.microsoft.com/office/drawing/2014/main" val="20000"/>
                    </a:ext>
                  </a:extLst>
                </a:gridCol>
                <a:gridCol w="1372004">
                  <a:extLst>
                    <a:ext uri="{9D8B030D-6E8A-4147-A177-3AD203B41FA5}">
                      <a16:colId xmlns:a16="http://schemas.microsoft.com/office/drawing/2014/main" val="20001"/>
                    </a:ext>
                  </a:extLst>
                </a:gridCol>
                <a:gridCol w="1866128">
                  <a:extLst>
                    <a:ext uri="{9D8B030D-6E8A-4147-A177-3AD203B41FA5}">
                      <a16:colId xmlns:a16="http://schemas.microsoft.com/office/drawing/2014/main" val="20002"/>
                    </a:ext>
                  </a:extLst>
                </a:gridCol>
              </a:tblGrid>
              <a:tr h="772160">
                <a:tc>
                  <a:txBody>
                    <a:bodyPr/>
                    <a:lstStyle/>
                    <a:p>
                      <a:r>
                        <a:rPr lang="en-US" sz="2100"/>
                        <a:t>Dataset</a:t>
                      </a:r>
                    </a:p>
                  </a:txBody>
                  <a:tcPr marL="121920" marR="121920" marT="60960" marB="60960" anchor="ctr"/>
                </a:tc>
                <a:tc>
                  <a:txBody>
                    <a:bodyPr/>
                    <a:lstStyle/>
                    <a:p>
                      <a:pPr algn="ctr"/>
                      <a:r>
                        <a:rPr lang="en-US" sz="2100"/>
                        <a:t>Patients (n)</a:t>
                      </a:r>
                    </a:p>
                  </a:txBody>
                  <a:tcPr marL="121920" marR="121920" marT="60960" marB="60960" anchor="ctr"/>
                </a:tc>
                <a:tc>
                  <a:txBody>
                    <a:bodyPr/>
                    <a:lstStyle/>
                    <a:p>
                      <a:pPr algn="ctr"/>
                      <a:r>
                        <a:rPr lang="en-US" sz="2100" i="1" baseline="0"/>
                        <a:t>ERBB2 </a:t>
                      </a:r>
                      <a:r>
                        <a:rPr lang="en-US" sz="2100" baseline="0"/>
                        <a:t>amplified</a:t>
                      </a:r>
                      <a:endParaRPr lang="en-US" sz="2100"/>
                    </a:p>
                  </a:txBody>
                  <a:tcPr marL="121920" marR="121920" marT="60960" marB="60960" anchor="ctr"/>
                </a:tc>
                <a:extLst>
                  <a:ext uri="{0D108BD9-81ED-4DB2-BD59-A6C34878D82A}">
                    <a16:rowId xmlns:a16="http://schemas.microsoft.com/office/drawing/2014/main" val="10000"/>
                  </a:ext>
                </a:extLst>
              </a:tr>
              <a:tr h="974741">
                <a:tc>
                  <a:txBody>
                    <a:bodyPr/>
                    <a:lstStyle/>
                    <a:p>
                      <a:r>
                        <a:rPr lang="en-US" sz="2100"/>
                        <a:t>GENIE Cohort v12.1</a:t>
                      </a:r>
                      <a:r>
                        <a:rPr lang="en-US" sz="2100" baseline="30000"/>
                        <a:t>1</a:t>
                      </a:r>
                      <a:endParaRPr lang="en-US" sz="2100"/>
                    </a:p>
                  </a:txBody>
                  <a:tcPr marL="121920" marR="121920" marT="60960" marB="60960" anchor="ctr"/>
                </a:tc>
                <a:tc>
                  <a:txBody>
                    <a:bodyPr/>
                    <a:lstStyle/>
                    <a:p>
                      <a:pPr algn="ctr"/>
                      <a:r>
                        <a:rPr lang="en-US" sz="2100" baseline="0"/>
                        <a:t>137,166</a:t>
                      </a:r>
                      <a:endParaRPr lang="en-US" sz="2100" baseline="30000"/>
                    </a:p>
                  </a:txBody>
                  <a:tcPr marL="121920" marR="121920" marT="60960" marB="60960" anchor="ctr"/>
                </a:tc>
                <a:tc>
                  <a:txBody>
                    <a:bodyPr/>
                    <a:lstStyle/>
                    <a:p>
                      <a:pPr algn="ctr"/>
                      <a:r>
                        <a:rPr lang="en-US" sz="2100"/>
                        <a:t>2.3%</a:t>
                      </a:r>
                    </a:p>
                  </a:txBody>
                  <a:tcPr marL="121920" marR="121920" marT="60960" marB="60960" anchor="ctr"/>
                </a:tc>
                <a:extLst>
                  <a:ext uri="{0D108BD9-81ED-4DB2-BD59-A6C34878D82A}">
                    <a16:rowId xmlns:a16="http://schemas.microsoft.com/office/drawing/2014/main" val="668879315"/>
                  </a:ext>
                </a:extLst>
              </a:tr>
              <a:tr h="772160">
                <a:tc>
                  <a:txBody>
                    <a:bodyPr/>
                    <a:lstStyle/>
                    <a:p>
                      <a:r>
                        <a:rPr lang="en-US" sz="2100"/>
                        <a:t>Foundation Medicine</a:t>
                      </a:r>
                      <a:r>
                        <a:rPr lang="en-US" sz="2100" baseline="30000"/>
                        <a:t>2</a:t>
                      </a:r>
                      <a:endParaRPr lang="en-US" sz="2100"/>
                    </a:p>
                  </a:txBody>
                  <a:tcPr marL="121920" marR="121920" marT="60960" marB="60960" anchor="ctr"/>
                </a:tc>
                <a:tc>
                  <a:txBody>
                    <a:bodyPr/>
                    <a:lstStyle/>
                    <a:p>
                      <a:pPr algn="ctr"/>
                      <a:r>
                        <a:rPr lang="en-US" sz="2100" baseline="0"/>
                        <a:t>5,127</a:t>
                      </a:r>
                      <a:endParaRPr lang="en-US" sz="2100" baseline="30000"/>
                    </a:p>
                  </a:txBody>
                  <a:tcPr marL="121920" marR="121920" marT="60960" marB="60960" anchor="ctr"/>
                </a:tc>
                <a:tc>
                  <a:txBody>
                    <a:bodyPr/>
                    <a:lstStyle/>
                    <a:p>
                      <a:pPr algn="ctr"/>
                      <a:r>
                        <a:rPr lang="en-US" sz="2100"/>
                        <a:t>3.0%</a:t>
                      </a:r>
                    </a:p>
                  </a:txBody>
                  <a:tcPr marL="121920" marR="121920" marT="60960" marB="60960" anchor="ctr"/>
                </a:tc>
                <a:extLst>
                  <a:ext uri="{0D108BD9-81ED-4DB2-BD59-A6C34878D82A}">
                    <a16:rowId xmlns:a16="http://schemas.microsoft.com/office/drawing/2014/main" val="2251289195"/>
                  </a:ext>
                </a:extLst>
              </a:tr>
              <a:tr h="772160">
                <a:tc>
                  <a:txBody>
                    <a:bodyPr/>
                    <a:lstStyle/>
                    <a:p>
                      <a:r>
                        <a:rPr lang="en-US" sz="2100"/>
                        <a:t>CARIS Life Sciences</a:t>
                      </a:r>
                      <a:r>
                        <a:rPr lang="en-US" sz="2100" baseline="30000"/>
                        <a:t>3</a:t>
                      </a:r>
                    </a:p>
                  </a:txBody>
                  <a:tcPr marL="121920" marR="121920" marT="60960" marB="60960" anchor="ctr"/>
                </a:tc>
                <a:tc>
                  <a:txBody>
                    <a:bodyPr/>
                    <a:lstStyle/>
                    <a:p>
                      <a:pPr algn="ctr"/>
                      <a:r>
                        <a:rPr lang="en-US" sz="2100" baseline="0"/>
                        <a:t>1,226</a:t>
                      </a:r>
                      <a:endParaRPr lang="en-US" sz="2100" baseline="30000"/>
                    </a:p>
                  </a:txBody>
                  <a:tcPr marL="121920" marR="121920" marT="60960" marB="60960" anchor="ctr"/>
                </a:tc>
                <a:tc>
                  <a:txBody>
                    <a:bodyPr/>
                    <a:lstStyle/>
                    <a:p>
                      <a:pPr algn="ctr"/>
                      <a:r>
                        <a:rPr lang="en-US" sz="2100"/>
                        <a:t>3.8%</a:t>
                      </a:r>
                    </a:p>
                  </a:txBody>
                  <a:tcPr marL="121920" marR="121920" marT="60960" marB="60960" anchor="ctr"/>
                </a:tc>
                <a:extLst>
                  <a:ext uri="{0D108BD9-81ED-4DB2-BD59-A6C34878D82A}">
                    <a16:rowId xmlns:a16="http://schemas.microsoft.com/office/drawing/2014/main" val="10001"/>
                  </a:ext>
                </a:extLst>
              </a:tr>
              <a:tr h="687956">
                <a:tc>
                  <a:txBody>
                    <a:bodyPr/>
                    <a:lstStyle/>
                    <a:p>
                      <a:r>
                        <a:rPr lang="en-US" sz="2100"/>
                        <a:t>TCGA</a:t>
                      </a:r>
                      <a:r>
                        <a:rPr lang="en-US" sz="2100" baseline="30000"/>
                        <a:t>4</a:t>
                      </a:r>
                    </a:p>
                  </a:txBody>
                  <a:tcPr marL="121920" marR="121920" marT="60960" marB="60960" anchor="ctr"/>
                </a:tc>
                <a:tc>
                  <a:txBody>
                    <a:bodyPr/>
                    <a:lstStyle/>
                    <a:p>
                      <a:pPr algn="ctr"/>
                      <a:r>
                        <a:rPr lang="en-US" sz="2100" baseline="0"/>
                        <a:t>615</a:t>
                      </a:r>
                      <a:endParaRPr lang="en-US" sz="2100" baseline="30000"/>
                    </a:p>
                  </a:txBody>
                  <a:tcPr marL="121920" marR="121920" marT="60960" marB="60960" anchor="ctr"/>
                </a:tc>
                <a:tc>
                  <a:txBody>
                    <a:bodyPr/>
                    <a:lstStyle/>
                    <a:p>
                      <a:pPr algn="ctr"/>
                      <a:r>
                        <a:rPr lang="en-US" sz="2100" dirty="0"/>
                        <a:t>3.1%</a:t>
                      </a:r>
                    </a:p>
                  </a:txBody>
                  <a:tcPr marL="121920" marR="121920" marT="60960" marB="60960" anchor="ctr"/>
                </a:tc>
                <a:extLst>
                  <a:ext uri="{0D108BD9-81ED-4DB2-BD59-A6C34878D82A}">
                    <a16:rowId xmlns:a16="http://schemas.microsoft.com/office/drawing/2014/main" val="10002"/>
                  </a:ext>
                </a:extLst>
              </a:tr>
            </a:tbl>
          </a:graphicData>
        </a:graphic>
      </p:graphicFrame>
      <p:graphicFrame>
        <p:nvGraphicFramePr>
          <p:cNvPr id="7" name="Content Placeholder 4"/>
          <p:cNvGraphicFramePr>
            <a:graphicFrameLocks noGrp="1"/>
          </p:cNvGraphicFramePr>
          <p:nvPr>
            <p:ph idx="4294967295"/>
            <p:extLst>
              <p:ext uri="{D42A27DB-BD31-4B8C-83A1-F6EECF244321}">
                <p14:modId xmlns:p14="http://schemas.microsoft.com/office/powerpoint/2010/main" val="4117676749"/>
              </p:ext>
            </p:extLst>
          </p:nvPr>
        </p:nvGraphicFramePr>
        <p:xfrm>
          <a:off x="5833241" y="1527175"/>
          <a:ext cx="6054231" cy="3979177"/>
        </p:xfrm>
        <a:graphic>
          <a:graphicData uri="http://schemas.openxmlformats.org/drawingml/2006/table">
            <a:tbl>
              <a:tblPr firstRow="1" bandRow="1">
                <a:tableStyleId>{5C22544A-7EE6-4342-B048-85BDC9FD1C3A}</a:tableStyleId>
              </a:tblPr>
              <a:tblGrid>
                <a:gridCol w="1813034">
                  <a:extLst>
                    <a:ext uri="{9D8B030D-6E8A-4147-A177-3AD203B41FA5}">
                      <a16:colId xmlns:a16="http://schemas.microsoft.com/office/drawing/2014/main" val="20000"/>
                    </a:ext>
                  </a:extLst>
                </a:gridCol>
                <a:gridCol w="2733142">
                  <a:extLst>
                    <a:ext uri="{9D8B030D-6E8A-4147-A177-3AD203B41FA5}">
                      <a16:colId xmlns:a16="http://schemas.microsoft.com/office/drawing/2014/main" val="20001"/>
                    </a:ext>
                  </a:extLst>
                </a:gridCol>
                <a:gridCol w="1508055">
                  <a:extLst>
                    <a:ext uri="{9D8B030D-6E8A-4147-A177-3AD203B41FA5}">
                      <a16:colId xmlns:a16="http://schemas.microsoft.com/office/drawing/2014/main" val="20002"/>
                    </a:ext>
                  </a:extLst>
                </a:gridCol>
              </a:tblGrid>
              <a:tr h="806215">
                <a:tc>
                  <a:txBody>
                    <a:bodyPr/>
                    <a:lstStyle/>
                    <a:p>
                      <a:r>
                        <a:rPr lang="en-US" sz="2100"/>
                        <a:t>Dataset</a:t>
                      </a:r>
                    </a:p>
                  </a:txBody>
                  <a:tcPr marL="121920" marR="121920" marT="60960" marB="60960" anchor="ctr"/>
                </a:tc>
                <a:tc>
                  <a:txBody>
                    <a:bodyPr/>
                    <a:lstStyle/>
                    <a:p>
                      <a:pPr algn="ctr"/>
                      <a:r>
                        <a:rPr lang="en-US" sz="2100"/>
                        <a:t>Patients</a:t>
                      </a:r>
                    </a:p>
                    <a:p>
                      <a:pPr algn="ctr"/>
                      <a:r>
                        <a:rPr lang="en-US" sz="2100"/>
                        <a:t>(n)</a:t>
                      </a:r>
                    </a:p>
                  </a:txBody>
                  <a:tcPr marL="121920" marR="121920" marT="60960" marB="60960" anchor="ctr"/>
                </a:tc>
                <a:tc>
                  <a:txBody>
                    <a:bodyPr/>
                    <a:lstStyle/>
                    <a:p>
                      <a:pPr algn="ctr"/>
                      <a:r>
                        <a:rPr lang="en-US" sz="2100" i="1" baseline="0"/>
                        <a:t>ERBB2 </a:t>
                      </a:r>
                      <a:r>
                        <a:rPr lang="en-US" sz="2100" baseline="0"/>
                        <a:t>amplified</a:t>
                      </a:r>
                      <a:endParaRPr lang="en-US" sz="2100"/>
                    </a:p>
                  </a:txBody>
                  <a:tcPr marL="121920" marR="121920" marT="60960" marB="60960" anchor="ctr"/>
                </a:tc>
                <a:extLst>
                  <a:ext uri="{0D108BD9-81ED-4DB2-BD59-A6C34878D82A}">
                    <a16:rowId xmlns:a16="http://schemas.microsoft.com/office/drawing/2014/main" val="10000"/>
                  </a:ext>
                </a:extLst>
              </a:tr>
              <a:tr h="892568">
                <a:tc>
                  <a:txBody>
                    <a:bodyPr/>
                    <a:lstStyle/>
                    <a:p>
                      <a:pPr marL="0" marR="0" lvl="0" indent="0" algn="l" defTabSz="457082" rtl="0" eaLnBrk="1" fontAlgn="auto" latinLnBrk="0" hangingPunct="1">
                        <a:lnSpc>
                          <a:spcPct val="100000"/>
                        </a:lnSpc>
                        <a:spcBef>
                          <a:spcPts val="0"/>
                        </a:spcBef>
                        <a:spcAft>
                          <a:spcPts val="0"/>
                        </a:spcAft>
                        <a:buClrTx/>
                        <a:buSzTx/>
                        <a:buFontTx/>
                        <a:buNone/>
                        <a:tabLst/>
                        <a:defRPr/>
                      </a:pPr>
                      <a:r>
                        <a:rPr lang="en-US" sz="2100"/>
                        <a:t>HERACLES</a:t>
                      </a:r>
                      <a:r>
                        <a:rPr lang="en-US" sz="2100" baseline="30000"/>
                        <a:t>1</a:t>
                      </a:r>
                      <a:endParaRPr lang="en-US" sz="2100"/>
                    </a:p>
                  </a:txBody>
                  <a:tcPr marL="121920" marR="121920" marT="60960" marB="60960" anchor="ctr"/>
                </a:tc>
                <a:tc>
                  <a:txBody>
                    <a:bodyPr/>
                    <a:lstStyle/>
                    <a:p>
                      <a:pPr algn="ctr"/>
                      <a:r>
                        <a:rPr lang="en-US" sz="2100" baseline="0"/>
                        <a:t>914 </a:t>
                      </a:r>
                      <a:r>
                        <a:rPr lang="en-US" sz="2100" u="sng" baseline="0"/>
                        <a:t>KRAS exon 2 WT</a:t>
                      </a:r>
                      <a:endParaRPr lang="en-US" sz="2100" baseline="30000"/>
                    </a:p>
                  </a:txBody>
                  <a:tcPr marL="121920" marR="121920" marT="60960" marB="60960" anchor="ctr"/>
                </a:tc>
                <a:tc>
                  <a:txBody>
                    <a:bodyPr/>
                    <a:lstStyle/>
                    <a:p>
                      <a:pPr algn="ctr"/>
                      <a:r>
                        <a:rPr lang="en-US" sz="2100"/>
                        <a:t>5.3%</a:t>
                      </a:r>
                    </a:p>
                  </a:txBody>
                  <a:tcPr marL="121920" marR="121920" marT="60960" marB="60960" anchor="ctr"/>
                </a:tc>
                <a:extLst>
                  <a:ext uri="{0D108BD9-81ED-4DB2-BD59-A6C34878D82A}">
                    <a16:rowId xmlns:a16="http://schemas.microsoft.com/office/drawing/2014/main" val="10001"/>
                  </a:ext>
                </a:extLst>
              </a:tr>
              <a:tr h="1164535">
                <a:tc>
                  <a:txBody>
                    <a:bodyPr/>
                    <a:lstStyle/>
                    <a:p>
                      <a:r>
                        <a:rPr lang="en-US" sz="2100" dirty="0"/>
                        <a:t>MDACC</a:t>
                      </a:r>
                      <a:r>
                        <a:rPr lang="en-US" sz="2100" baseline="30000" dirty="0"/>
                        <a:t>2</a:t>
                      </a:r>
                      <a:endParaRPr lang="en-US" sz="2100" dirty="0"/>
                    </a:p>
                  </a:txBody>
                  <a:tcPr marL="121920" marR="121920" marT="60960" marB="60960" anchor="ctr"/>
                </a:tc>
                <a:tc>
                  <a:txBody>
                    <a:bodyPr/>
                    <a:lstStyle/>
                    <a:p>
                      <a:pPr algn="ctr"/>
                      <a:r>
                        <a:rPr lang="en-US" sz="2100" baseline="0"/>
                        <a:t>98 sequential </a:t>
                      </a:r>
                      <a:r>
                        <a:rPr lang="en-US" sz="2100" u="sng" baseline="0"/>
                        <a:t>KRAS/NRAS/BRAF</a:t>
                      </a:r>
                      <a:r>
                        <a:rPr lang="en-US" sz="2100" baseline="0"/>
                        <a:t> WT</a:t>
                      </a:r>
                      <a:endParaRPr lang="en-US" sz="2100" baseline="30000"/>
                    </a:p>
                  </a:txBody>
                  <a:tcPr marL="121920" marR="121920" marT="60960" marB="60960" anchor="ctr"/>
                </a:tc>
                <a:tc>
                  <a:txBody>
                    <a:bodyPr/>
                    <a:lstStyle/>
                    <a:p>
                      <a:pPr algn="ctr"/>
                      <a:r>
                        <a:rPr lang="en-US" sz="2100" dirty="0"/>
                        <a:t>13.3%</a:t>
                      </a:r>
                    </a:p>
                    <a:p>
                      <a:pPr algn="ctr"/>
                      <a:endParaRPr lang="en-US" sz="2100" dirty="0"/>
                    </a:p>
                  </a:txBody>
                  <a:tcPr marL="121920" marR="121920" marT="60960" marB="60960" anchor="ctr"/>
                </a:tc>
                <a:extLst>
                  <a:ext uri="{0D108BD9-81ED-4DB2-BD59-A6C34878D82A}">
                    <a16:rowId xmlns:a16="http://schemas.microsoft.com/office/drawing/2014/main" val="10002"/>
                  </a:ext>
                </a:extLst>
              </a:tr>
              <a:tr h="1115859">
                <a:tc>
                  <a:txBody>
                    <a:bodyPr/>
                    <a:lstStyle/>
                    <a:p>
                      <a:pPr marL="0" marR="0" lvl="0" indent="0" algn="l" defTabSz="457082" rtl="0" eaLnBrk="1" fontAlgn="auto" latinLnBrk="0" hangingPunct="1">
                        <a:lnSpc>
                          <a:spcPct val="100000"/>
                        </a:lnSpc>
                        <a:spcBef>
                          <a:spcPts val="0"/>
                        </a:spcBef>
                        <a:spcAft>
                          <a:spcPts val="0"/>
                        </a:spcAft>
                        <a:buClrTx/>
                        <a:buSzTx/>
                        <a:buFontTx/>
                        <a:buNone/>
                        <a:tabLst/>
                        <a:defRPr/>
                      </a:pPr>
                      <a:r>
                        <a:rPr lang="en-US" sz="2100"/>
                        <a:t>Duke University</a:t>
                      </a:r>
                      <a:r>
                        <a:rPr lang="en-US" sz="2100" baseline="30000"/>
                        <a:t>3</a:t>
                      </a:r>
                    </a:p>
                  </a:txBody>
                  <a:tcPr marL="121920" marR="121920" marT="60960" marB="60960" anchor="ctr"/>
                </a:tc>
                <a:tc>
                  <a:txBody>
                    <a:bodyPr/>
                    <a:lstStyle/>
                    <a:p>
                      <a:pPr algn="ctr"/>
                      <a:r>
                        <a:rPr lang="en-US" sz="2100"/>
                        <a:t>81 </a:t>
                      </a:r>
                      <a:r>
                        <a:rPr lang="en-US" sz="2100" baseline="0"/>
                        <a:t>patients with </a:t>
                      </a:r>
                      <a:r>
                        <a:rPr lang="en-US" sz="2100" u="sng" baseline="0"/>
                        <a:t>RAS WT</a:t>
                      </a:r>
                      <a:r>
                        <a:rPr lang="en-US" sz="2100" baseline="0"/>
                        <a:t> </a:t>
                      </a:r>
                      <a:r>
                        <a:rPr lang="en-US" sz="2100" baseline="0" err="1"/>
                        <a:t>mCRC</a:t>
                      </a:r>
                      <a:r>
                        <a:rPr lang="en-US" sz="2100" baseline="0"/>
                        <a:t> after anti-EGFR (</a:t>
                      </a:r>
                      <a:r>
                        <a:rPr lang="en-US" sz="2100" baseline="0" err="1"/>
                        <a:t>ctDNA</a:t>
                      </a:r>
                      <a:r>
                        <a:rPr lang="en-US" sz="2100" baseline="0"/>
                        <a:t>)</a:t>
                      </a:r>
                      <a:endParaRPr lang="en-US" sz="2100" baseline="30000"/>
                    </a:p>
                  </a:txBody>
                  <a:tcPr marL="121920" marR="121920" marT="60960" marB="60960" anchor="ctr"/>
                </a:tc>
                <a:tc>
                  <a:txBody>
                    <a:bodyPr/>
                    <a:lstStyle/>
                    <a:p>
                      <a:pPr algn="ctr"/>
                      <a:r>
                        <a:rPr lang="en-US" sz="2100" dirty="0"/>
                        <a:t>12.3%</a:t>
                      </a:r>
                    </a:p>
                  </a:txBody>
                  <a:tcPr marL="121920" marR="121920" marT="60960" marB="60960" anchor="ctr"/>
                </a:tc>
                <a:extLst>
                  <a:ext uri="{0D108BD9-81ED-4DB2-BD59-A6C34878D82A}">
                    <a16:rowId xmlns:a16="http://schemas.microsoft.com/office/drawing/2014/main" val="10003"/>
                  </a:ext>
                </a:extLst>
              </a:tr>
            </a:tbl>
          </a:graphicData>
        </a:graphic>
      </p:graphicFrame>
      <p:sp>
        <p:nvSpPr>
          <p:cNvPr id="6" name="TextBox 5"/>
          <p:cNvSpPr txBox="1"/>
          <p:nvPr/>
        </p:nvSpPr>
        <p:spPr>
          <a:xfrm>
            <a:off x="482764" y="1123944"/>
            <a:ext cx="2950309" cy="461665"/>
          </a:xfrm>
          <a:prstGeom prst="rect">
            <a:avLst/>
          </a:prstGeom>
          <a:noFill/>
        </p:spPr>
        <p:txBody>
          <a:bodyPr wrap="square" rtlCol="0">
            <a:spAutoFit/>
          </a:bodyPr>
          <a:lstStyle/>
          <a:p>
            <a:r>
              <a:rPr lang="en-US" sz="2400" b="1"/>
              <a:t>Unselected</a:t>
            </a:r>
          </a:p>
        </p:txBody>
      </p:sp>
      <p:sp>
        <p:nvSpPr>
          <p:cNvPr id="9" name="TextBox 8"/>
          <p:cNvSpPr txBox="1"/>
          <p:nvPr/>
        </p:nvSpPr>
        <p:spPr>
          <a:xfrm>
            <a:off x="5962810" y="1123944"/>
            <a:ext cx="2700996" cy="461665"/>
          </a:xfrm>
          <a:prstGeom prst="rect">
            <a:avLst/>
          </a:prstGeom>
          <a:noFill/>
        </p:spPr>
        <p:txBody>
          <a:bodyPr wrap="none" rtlCol="0">
            <a:spAutoFit/>
          </a:bodyPr>
          <a:lstStyle/>
          <a:p>
            <a:r>
              <a:rPr lang="en-US" sz="2400" b="1" dirty="0"/>
              <a:t>Biomarker enriched</a:t>
            </a:r>
          </a:p>
        </p:txBody>
      </p:sp>
      <p:sp>
        <p:nvSpPr>
          <p:cNvPr id="3" name="Footer Placeholder 2">
            <a:extLst>
              <a:ext uri="{FF2B5EF4-FFF2-40B4-BE49-F238E27FC236}">
                <a16:creationId xmlns:a16="http://schemas.microsoft.com/office/drawing/2014/main" id="{EA36A1B7-97DD-2B89-FB1D-DABCAC9EEF06}"/>
              </a:ext>
            </a:extLst>
          </p:cNvPr>
          <p:cNvSpPr>
            <a:spLocks noGrp="1"/>
          </p:cNvSpPr>
          <p:nvPr>
            <p:ph type="ftr" sz="quarter" idx="3"/>
          </p:nvPr>
        </p:nvSpPr>
        <p:spPr>
          <a:xfrm>
            <a:off x="368965" y="5787816"/>
            <a:ext cx="5353209" cy="1010666"/>
          </a:xfrm>
        </p:spPr>
        <p:txBody>
          <a:bodyPr/>
          <a:lstStyle/>
          <a:p>
            <a:pPr marL="228600" indent="-228600">
              <a:buFont typeface="+mj-lt"/>
              <a:buAutoNum type="arabicPeriod"/>
            </a:pPr>
            <a:r>
              <a:rPr lang="fr-FR" dirty="0"/>
              <a:t>Public </a:t>
            </a:r>
            <a:r>
              <a:rPr lang="fr-FR" dirty="0" err="1"/>
              <a:t>AACR</a:t>
            </a:r>
            <a:r>
              <a:rPr lang="fr-FR" dirty="0"/>
              <a:t> Project </a:t>
            </a:r>
            <a:r>
              <a:rPr lang="fr-FR" dirty="0" err="1"/>
              <a:t>GeNIE</a:t>
            </a:r>
            <a:r>
              <a:rPr lang="fr-FR" dirty="0"/>
              <a:t> </a:t>
            </a:r>
            <a:r>
              <a:rPr lang="fr-FR" dirty="0" err="1"/>
              <a:t>cohort</a:t>
            </a:r>
            <a:r>
              <a:rPr lang="fr-FR" dirty="0"/>
              <a:t>.</a:t>
            </a:r>
          </a:p>
          <a:p>
            <a:pPr marL="228600" indent="-228600">
              <a:buFont typeface="+mj-lt"/>
              <a:buAutoNum type="arabicPeriod"/>
            </a:pPr>
            <a:r>
              <a:rPr lang="pt-BR" dirty="0"/>
              <a:t>Bose R, Ali S, Jain N, et al. </a:t>
            </a:r>
            <a:r>
              <a:rPr lang="fr-FR" i="1" dirty="0"/>
              <a:t>J Clin </a:t>
            </a:r>
            <a:r>
              <a:rPr lang="fr-FR" i="1" dirty="0" err="1"/>
              <a:t>Oncol</a:t>
            </a:r>
            <a:r>
              <a:rPr lang="fr-FR" i="1" dirty="0"/>
              <a:t>. </a:t>
            </a:r>
            <a:r>
              <a:rPr lang="fr-FR" dirty="0"/>
              <a:t>2016;34(</a:t>
            </a:r>
            <a:r>
              <a:rPr lang="fr-FR" dirty="0" err="1"/>
              <a:t>suppl</a:t>
            </a:r>
            <a:r>
              <a:rPr lang="fr-FR" dirty="0"/>
              <a:t> 4S) Abstract 630.</a:t>
            </a:r>
          </a:p>
          <a:p>
            <a:pPr marL="228600" indent="-228600">
              <a:buFont typeface="+mj-lt"/>
              <a:buAutoNum type="arabicPeriod"/>
            </a:pPr>
            <a:r>
              <a:rPr lang="fr-FR" dirty="0" err="1"/>
              <a:t>Arguello</a:t>
            </a:r>
            <a:r>
              <a:rPr lang="fr-FR" dirty="0"/>
              <a:t> D, et al. </a:t>
            </a:r>
            <a:r>
              <a:rPr lang="fr-FR" i="1" dirty="0"/>
              <a:t>J Clin </a:t>
            </a:r>
            <a:r>
              <a:rPr lang="fr-FR" i="1" dirty="0" err="1"/>
              <a:t>Oncol</a:t>
            </a:r>
            <a:r>
              <a:rPr lang="fr-FR" i="1" dirty="0"/>
              <a:t>. </a:t>
            </a:r>
            <a:r>
              <a:rPr lang="fr-FR" dirty="0"/>
              <a:t>2014;32(</a:t>
            </a:r>
            <a:r>
              <a:rPr lang="fr-FR" dirty="0" err="1"/>
              <a:t>suppl</a:t>
            </a:r>
            <a:r>
              <a:rPr lang="fr-FR" dirty="0"/>
              <a:t> 15):e22200.</a:t>
            </a:r>
          </a:p>
          <a:p>
            <a:pPr marL="228600" indent="-228600">
              <a:buFont typeface="+mj-lt"/>
              <a:buAutoNum type="arabicPeriod"/>
            </a:pPr>
            <a:r>
              <a:rPr lang="fr-FR" dirty="0"/>
              <a:t>cbioportal.org</a:t>
            </a:r>
          </a:p>
        </p:txBody>
      </p:sp>
      <p:sp>
        <p:nvSpPr>
          <p:cNvPr id="8" name="Footer Placeholder 2">
            <a:extLst>
              <a:ext uri="{FF2B5EF4-FFF2-40B4-BE49-F238E27FC236}">
                <a16:creationId xmlns:a16="http://schemas.microsoft.com/office/drawing/2014/main" id="{3FCEC086-BCAC-D894-4931-68112A0879AC}"/>
              </a:ext>
            </a:extLst>
          </p:cNvPr>
          <p:cNvSpPr txBox="1">
            <a:spLocks/>
          </p:cNvSpPr>
          <p:nvPr/>
        </p:nvSpPr>
        <p:spPr>
          <a:xfrm>
            <a:off x="6153215" y="5787009"/>
            <a:ext cx="5045242" cy="1010666"/>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it-IT" dirty="0"/>
              <a:t>Sartore-Bianchi A, et al. </a:t>
            </a:r>
            <a:r>
              <a:rPr lang="it-IT" i="1" dirty="0"/>
              <a:t>Lancet Oncol. </a:t>
            </a:r>
            <a:r>
              <a:rPr lang="it-IT" dirty="0"/>
              <a:t>2016;17(6):738-746.</a:t>
            </a:r>
          </a:p>
          <a:p>
            <a:pPr marL="228600" indent="-228600">
              <a:buFont typeface="+mj-lt"/>
              <a:buAutoNum type="arabicPeriod"/>
            </a:pPr>
            <a:r>
              <a:rPr lang="it-IT" dirty="0"/>
              <a:t>Raghav K, et al. </a:t>
            </a:r>
            <a:r>
              <a:rPr lang="it-IT" i="1" dirty="0"/>
              <a:t>JCO Precis Oncol. </a:t>
            </a:r>
            <a:r>
              <a:rPr lang="it-IT" dirty="0"/>
              <a:t>2019;3:1-13.</a:t>
            </a:r>
          </a:p>
          <a:p>
            <a:pPr marL="228600" indent="-228600">
              <a:buFont typeface="+mj-lt"/>
              <a:buAutoNum type="arabicPeriod"/>
            </a:pPr>
            <a:r>
              <a:rPr lang="fr-FR" dirty="0"/>
              <a:t>Jia J, et al. </a:t>
            </a:r>
            <a:r>
              <a:rPr lang="fr-FR" i="1" dirty="0"/>
              <a:t>J Clin </a:t>
            </a:r>
            <a:r>
              <a:rPr lang="fr-FR" i="1" dirty="0" err="1"/>
              <a:t>Oncol</a:t>
            </a:r>
            <a:r>
              <a:rPr lang="fr-FR" i="1" dirty="0"/>
              <a:t>. </a:t>
            </a:r>
            <a:r>
              <a:rPr lang="fr-FR" dirty="0"/>
              <a:t>2018;36(</a:t>
            </a:r>
            <a:r>
              <a:rPr lang="fr-FR" dirty="0" err="1"/>
              <a:t>suppl</a:t>
            </a:r>
            <a:r>
              <a:rPr lang="fr-FR" dirty="0"/>
              <a:t> 15):3555.</a:t>
            </a:r>
          </a:p>
        </p:txBody>
      </p:sp>
    </p:spTree>
    <p:extLst>
      <p:ext uri="{BB962C8B-B14F-4D97-AF65-F5344CB8AC3E}">
        <p14:creationId xmlns:p14="http://schemas.microsoft.com/office/powerpoint/2010/main" val="118066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and Distribution of </a:t>
            </a:r>
            <a:r>
              <a:rPr lang="en-US" i="1" dirty="0"/>
              <a:t>ERBB2/ERBB3 </a:t>
            </a:r>
            <a:r>
              <a:rPr lang="en-US" dirty="0"/>
              <a:t>Genomic Alterations in CRC Tumors</a:t>
            </a:r>
          </a:p>
        </p:txBody>
      </p:sp>
      <p:pic>
        <p:nvPicPr>
          <p:cNvPr id="3" name="Picture 2"/>
          <p:cNvPicPr>
            <a:picLocks noChangeAspect="1"/>
          </p:cNvPicPr>
          <p:nvPr/>
        </p:nvPicPr>
        <p:blipFill>
          <a:blip r:embed="rId2"/>
          <a:stretch>
            <a:fillRect/>
          </a:stretch>
        </p:blipFill>
        <p:spPr>
          <a:xfrm>
            <a:off x="70757" y="1942181"/>
            <a:ext cx="4460670" cy="4040983"/>
          </a:xfrm>
          <a:prstGeom prst="rect">
            <a:avLst/>
          </a:prstGeom>
        </p:spPr>
      </p:pic>
      <p:pic>
        <p:nvPicPr>
          <p:cNvPr id="4" name="Picture 3"/>
          <p:cNvPicPr>
            <a:picLocks noChangeAspect="1"/>
          </p:cNvPicPr>
          <p:nvPr/>
        </p:nvPicPr>
        <p:blipFill rotWithShape="1">
          <a:blip r:embed="rId3"/>
          <a:srcRect r="15872"/>
          <a:stretch/>
        </p:blipFill>
        <p:spPr>
          <a:xfrm>
            <a:off x="4531427" y="2238392"/>
            <a:ext cx="7111093" cy="3448560"/>
          </a:xfrm>
          <a:prstGeom prst="rect">
            <a:avLst/>
          </a:prstGeom>
        </p:spPr>
      </p:pic>
      <p:sp>
        <p:nvSpPr>
          <p:cNvPr id="6" name="TextBox 5"/>
          <p:cNvSpPr txBox="1"/>
          <p:nvPr/>
        </p:nvSpPr>
        <p:spPr>
          <a:xfrm>
            <a:off x="609600" y="1442405"/>
            <a:ext cx="7106433" cy="369332"/>
          </a:xfrm>
          <a:prstGeom prst="rect">
            <a:avLst/>
          </a:prstGeom>
          <a:noFill/>
        </p:spPr>
        <p:txBody>
          <a:bodyPr wrap="none" rtlCol="0">
            <a:spAutoFit/>
          </a:bodyPr>
          <a:lstStyle/>
          <a:p>
            <a:r>
              <a:rPr lang="en-US" dirty="0"/>
              <a:t>Data from 7,688 patients with metastatic CRC (NGS with Tempus </a:t>
            </a:r>
            <a:r>
              <a:rPr lang="en-US" dirty="0" err="1"/>
              <a:t>xT</a:t>
            </a:r>
            <a:r>
              <a:rPr lang="en-US" dirty="0"/>
              <a:t> assay)</a:t>
            </a:r>
          </a:p>
        </p:txBody>
      </p:sp>
      <p:cxnSp>
        <p:nvCxnSpPr>
          <p:cNvPr id="8" name="Straight Connector 7"/>
          <p:cNvCxnSpPr/>
          <p:nvPr/>
        </p:nvCxnSpPr>
        <p:spPr>
          <a:xfrm>
            <a:off x="6580414" y="5686952"/>
            <a:ext cx="9715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892143" y="5686952"/>
            <a:ext cx="9715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277350" y="5686952"/>
            <a:ext cx="9715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0711791" y="5686952"/>
            <a:ext cx="97155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45428" y="5733037"/>
            <a:ext cx="641522" cy="369332"/>
          </a:xfrm>
          <a:prstGeom prst="rect">
            <a:avLst/>
          </a:prstGeom>
          <a:noFill/>
        </p:spPr>
        <p:txBody>
          <a:bodyPr wrap="none" rtlCol="0">
            <a:spAutoFit/>
          </a:bodyPr>
          <a:lstStyle/>
          <a:p>
            <a:pPr algn="ctr"/>
            <a:r>
              <a:rPr lang="en-US"/>
              <a:t>1.8%</a:t>
            </a:r>
          </a:p>
        </p:txBody>
      </p:sp>
      <p:sp>
        <p:nvSpPr>
          <p:cNvPr id="13" name="TextBox 12"/>
          <p:cNvSpPr txBox="1"/>
          <p:nvPr/>
        </p:nvSpPr>
        <p:spPr>
          <a:xfrm>
            <a:off x="8057157" y="5733037"/>
            <a:ext cx="641522" cy="369332"/>
          </a:xfrm>
          <a:prstGeom prst="rect">
            <a:avLst/>
          </a:prstGeom>
          <a:noFill/>
        </p:spPr>
        <p:txBody>
          <a:bodyPr wrap="none" rtlCol="0">
            <a:spAutoFit/>
          </a:bodyPr>
          <a:lstStyle/>
          <a:p>
            <a:pPr algn="ctr"/>
            <a:r>
              <a:rPr lang="en-US"/>
              <a:t>1.3%</a:t>
            </a:r>
          </a:p>
        </p:txBody>
      </p:sp>
      <p:sp>
        <p:nvSpPr>
          <p:cNvPr id="14" name="TextBox 13"/>
          <p:cNvSpPr txBox="1"/>
          <p:nvPr/>
        </p:nvSpPr>
        <p:spPr>
          <a:xfrm>
            <a:off x="9475019" y="5733037"/>
            <a:ext cx="641522" cy="369332"/>
          </a:xfrm>
          <a:prstGeom prst="rect">
            <a:avLst/>
          </a:prstGeom>
          <a:noFill/>
        </p:spPr>
        <p:txBody>
          <a:bodyPr wrap="none" rtlCol="0">
            <a:spAutoFit/>
          </a:bodyPr>
          <a:lstStyle/>
          <a:p>
            <a:pPr algn="ctr"/>
            <a:r>
              <a:rPr lang="en-US"/>
              <a:t>0.9%</a:t>
            </a:r>
          </a:p>
        </p:txBody>
      </p:sp>
      <p:sp>
        <p:nvSpPr>
          <p:cNvPr id="15" name="TextBox 14"/>
          <p:cNvSpPr txBox="1"/>
          <p:nvPr/>
        </p:nvSpPr>
        <p:spPr>
          <a:xfrm>
            <a:off x="10883978" y="5699131"/>
            <a:ext cx="758542" cy="369332"/>
          </a:xfrm>
          <a:prstGeom prst="rect">
            <a:avLst/>
          </a:prstGeom>
          <a:noFill/>
        </p:spPr>
        <p:txBody>
          <a:bodyPr wrap="none" rtlCol="0">
            <a:spAutoFit/>
          </a:bodyPr>
          <a:lstStyle/>
          <a:p>
            <a:pPr algn="ctr"/>
            <a:r>
              <a:rPr lang="en-US"/>
              <a:t>95.1%</a:t>
            </a:r>
          </a:p>
        </p:txBody>
      </p:sp>
      <p:sp>
        <p:nvSpPr>
          <p:cNvPr id="16" name="TextBox 15"/>
          <p:cNvSpPr txBox="1"/>
          <p:nvPr/>
        </p:nvSpPr>
        <p:spPr>
          <a:xfrm>
            <a:off x="4661355" y="5699131"/>
            <a:ext cx="1227517" cy="369332"/>
          </a:xfrm>
          <a:prstGeom prst="rect">
            <a:avLst/>
          </a:prstGeom>
          <a:noFill/>
        </p:spPr>
        <p:txBody>
          <a:bodyPr wrap="none" rtlCol="0">
            <a:spAutoFit/>
          </a:bodyPr>
          <a:lstStyle/>
          <a:p>
            <a:pPr algn="ctr"/>
            <a:r>
              <a:rPr lang="en-US" b="1"/>
              <a:t>Prevalence</a:t>
            </a:r>
          </a:p>
        </p:txBody>
      </p:sp>
      <p:sp>
        <p:nvSpPr>
          <p:cNvPr id="17" name="Footer Placeholder 16">
            <a:extLst>
              <a:ext uri="{FF2B5EF4-FFF2-40B4-BE49-F238E27FC236}">
                <a16:creationId xmlns:a16="http://schemas.microsoft.com/office/drawing/2014/main" id="{D44C752B-10A7-DF0A-EDE6-3A8EFA7E355D}"/>
              </a:ext>
            </a:extLst>
          </p:cNvPr>
          <p:cNvSpPr>
            <a:spLocks noGrp="1"/>
          </p:cNvSpPr>
          <p:nvPr>
            <p:ph type="ftr" sz="quarter" idx="3"/>
          </p:nvPr>
        </p:nvSpPr>
        <p:spPr/>
        <p:txBody>
          <a:bodyPr/>
          <a:lstStyle/>
          <a:p>
            <a:r>
              <a:rPr lang="en-US" dirty="0"/>
              <a:t>CRC: colorectal cancer; NGS: next generation sequencing.</a:t>
            </a:r>
          </a:p>
          <a:p>
            <a:r>
              <a:rPr lang="en-US" dirty="0"/>
              <a:t>Tie J, et al. </a:t>
            </a:r>
            <a:r>
              <a:rPr lang="en-US" i="1" dirty="0"/>
              <a:t>J Clin Oncol. </a:t>
            </a:r>
            <a:r>
              <a:rPr lang="en-US" dirty="0"/>
              <a:t>2022;40(suppl 4):176. </a:t>
            </a:r>
          </a:p>
        </p:txBody>
      </p:sp>
    </p:spTree>
    <p:extLst>
      <p:ext uri="{BB962C8B-B14F-4D97-AF65-F5344CB8AC3E}">
        <p14:creationId xmlns:p14="http://schemas.microsoft.com/office/powerpoint/2010/main" val="379286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HER2/</a:t>
            </a:r>
            <a:r>
              <a:rPr lang="en-US" i="1" dirty="0" err="1"/>
              <a:t>ERBB2</a:t>
            </a:r>
            <a:r>
              <a:rPr lang="en-US" dirty="0"/>
              <a:t> Testing</a:t>
            </a:r>
          </a:p>
        </p:txBody>
      </p:sp>
      <p:sp>
        <p:nvSpPr>
          <p:cNvPr id="5" name="Content Placeholder 4"/>
          <p:cNvSpPr>
            <a:spLocks noGrp="1"/>
          </p:cNvSpPr>
          <p:nvPr>
            <p:ph idx="1"/>
          </p:nvPr>
        </p:nvSpPr>
        <p:spPr>
          <a:xfrm>
            <a:off x="609600" y="1477906"/>
            <a:ext cx="5384800" cy="4722477"/>
          </a:xfrm>
        </p:spPr>
        <p:txBody>
          <a:bodyPr>
            <a:normAutofit fontScale="85000" lnSpcReduction="10000"/>
          </a:bodyPr>
          <a:lstStyle/>
          <a:p>
            <a:r>
              <a:rPr lang="en-US" b="1" dirty="0"/>
              <a:t>When? </a:t>
            </a:r>
          </a:p>
          <a:p>
            <a:pPr lvl="1"/>
            <a:r>
              <a:rPr lang="en-US" dirty="0"/>
              <a:t>At time of diagnosis of metastatic disease</a:t>
            </a:r>
          </a:p>
          <a:p>
            <a:r>
              <a:rPr lang="en-US" b="1" dirty="0"/>
              <a:t>How?</a:t>
            </a:r>
          </a:p>
          <a:p>
            <a:pPr lvl="1"/>
            <a:r>
              <a:rPr lang="en-US" dirty="0"/>
              <a:t>Tissue NGS, </a:t>
            </a:r>
            <a:r>
              <a:rPr lang="en-US" dirty="0" err="1"/>
              <a:t>IHC</a:t>
            </a:r>
            <a:r>
              <a:rPr lang="en-US" dirty="0"/>
              <a:t>/FISH, or ctDNA</a:t>
            </a:r>
          </a:p>
          <a:p>
            <a:r>
              <a:rPr lang="en-US" b="1" dirty="0"/>
              <a:t>What is the best way to detect </a:t>
            </a:r>
            <a:r>
              <a:rPr lang="en-US" b="1" dirty="0" err="1"/>
              <a:t>ERBB2</a:t>
            </a:r>
            <a:r>
              <a:rPr lang="en-US" b="1" dirty="0"/>
              <a:t> amplification?</a:t>
            </a:r>
          </a:p>
          <a:p>
            <a:pPr lvl="1"/>
            <a:r>
              <a:rPr lang="en-US" dirty="0"/>
              <a:t>All assays can identify patients appropriate for anti-HER2 therapy</a:t>
            </a:r>
          </a:p>
          <a:p>
            <a:pPr lvl="1"/>
            <a:r>
              <a:rPr lang="en-US" dirty="0"/>
              <a:t>Choice of assay depends on reimbursement, available tissue, logistical considerations</a:t>
            </a:r>
          </a:p>
          <a:p>
            <a:r>
              <a:rPr lang="en-US" b="1" dirty="0"/>
              <a:t>Which </a:t>
            </a:r>
            <a:r>
              <a:rPr lang="en-US" b="1" dirty="0" err="1"/>
              <a:t>IHC</a:t>
            </a:r>
            <a:r>
              <a:rPr lang="en-US" b="1" dirty="0"/>
              <a:t> assay to use? </a:t>
            </a:r>
          </a:p>
          <a:p>
            <a:pPr lvl="1"/>
            <a:r>
              <a:rPr lang="en-US" dirty="0"/>
              <a:t>Breast and gastric </a:t>
            </a:r>
            <a:r>
              <a:rPr lang="en-US" dirty="0" err="1"/>
              <a:t>IHC</a:t>
            </a:r>
            <a:r>
              <a:rPr lang="en-US" dirty="0"/>
              <a:t> criteria are concordant … either will work</a:t>
            </a:r>
          </a:p>
          <a:p>
            <a:pPr lvl="1"/>
            <a:r>
              <a:rPr lang="en-US" dirty="0"/>
              <a:t>Standardized colon assay is available but is not clinically validated in the US</a:t>
            </a: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2760071960"/>
              </p:ext>
            </p:extLst>
          </p:nvPr>
        </p:nvGraphicFramePr>
        <p:xfrm>
          <a:off x="6205621" y="1787525"/>
          <a:ext cx="5384800" cy="4028716"/>
        </p:xfrm>
        <a:graphic>
          <a:graphicData uri="http://schemas.openxmlformats.org/drawingml/2006/table">
            <a:tbl>
              <a:tblPr firstRow="1" firstCol="1" bandRow="1">
                <a:tableStyleId>{5C22544A-7EE6-4342-B048-85BDC9FD1C3A}</a:tableStyleId>
              </a:tblPr>
              <a:tblGrid>
                <a:gridCol w="1346200">
                  <a:extLst>
                    <a:ext uri="{9D8B030D-6E8A-4147-A177-3AD203B41FA5}">
                      <a16:colId xmlns:a16="http://schemas.microsoft.com/office/drawing/2014/main" val="2940374783"/>
                    </a:ext>
                  </a:extLst>
                </a:gridCol>
                <a:gridCol w="1346200">
                  <a:extLst>
                    <a:ext uri="{9D8B030D-6E8A-4147-A177-3AD203B41FA5}">
                      <a16:colId xmlns:a16="http://schemas.microsoft.com/office/drawing/2014/main" val="3589952181"/>
                    </a:ext>
                  </a:extLst>
                </a:gridCol>
                <a:gridCol w="1346200">
                  <a:extLst>
                    <a:ext uri="{9D8B030D-6E8A-4147-A177-3AD203B41FA5}">
                      <a16:colId xmlns:a16="http://schemas.microsoft.com/office/drawing/2014/main" val="4104751045"/>
                    </a:ext>
                  </a:extLst>
                </a:gridCol>
                <a:gridCol w="1346200">
                  <a:extLst>
                    <a:ext uri="{9D8B030D-6E8A-4147-A177-3AD203B41FA5}">
                      <a16:colId xmlns:a16="http://schemas.microsoft.com/office/drawing/2014/main" val="2294983657"/>
                    </a:ext>
                  </a:extLst>
                </a:gridCol>
              </a:tblGrid>
              <a:tr h="1235690">
                <a:tc>
                  <a:txBody>
                    <a:bodyPr/>
                    <a:lstStyle/>
                    <a:p>
                      <a:endParaRPr lang="en-US" sz="2000"/>
                    </a:p>
                  </a:txBody>
                  <a:tcPr anchor="ctr"/>
                </a:tc>
                <a:tc>
                  <a:txBody>
                    <a:bodyPr/>
                    <a:lstStyle/>
                    <a:p>
                      <a:pPr algn="ctr"/>
                      <a:r>
                        <a:rPr lang="en-US" sz="2000" i="1"/>
                        <a:t>ERBB2</a:t>
                      </a:r>
                      <a:r>
                        <a:rPr lang="en-US" sz="2000"/>
                        <a:t> mutation</a:t>
                      </a:r>
                    </a:p>
                  </a:txBody>
                  <a:tcPr anchor="ctr"/>
                </a:tc>
                <a:tc>
                  <a:txBody>
                    <a:bodyPr/>
                    <a:lstStyle/>
                    <a:p>
                      <a:pPr algn="ctr"/>
                      <a:r>
                        <a:rPr lang="en-US" sz="2000" i="1"/>
                        <a:t>ERBB2</a:t>
                      </a:r>
                      <a:r>
                        <a:rPr lang="en-US" sz="2000"/>
                        <a:t> gene amp</a:t>
                      </a:r>
                      <a:endParaRPr lang="en-US" sz="2000" i="1"/>
                    </a:p>
                  </a:txBody>
                  <a:tcPr anchor="ctr"/>
                </a:tc>
                <a:tc>
                  <a:txBody>
                    <a:bodyPr/>
                    <a:lstStyle/>
                    <a:p>
                      <a:pPr algn="ctr"/>
                      <a:r>
                        <a:rPr lang="en-US" sz="2000"/>
                        <a:t>HER2 over-expression</a:t>
                      </a:r>
                    </a:p>
                  </a:txBody>
                  <a:tcPr anchor="ctr"/>
                </a:tc>
                <a:extLst>
                  <a:ext uri="{0D108BD9-81ED-4DB2-BD59-A6C34878D82A}">
                    <a16:rowId xmlns:a16="http://schemas.microsoft.com/office/drawing/2014/main" val="1479819087"/>
                  </a:ext>
                </a:extLst>
              </a:tr>
              <a:tr h="657998">
                <a:tc>
                  <a:txBody>
                    <a:bodyPr/>
                    <a:lstStyle/>
                    <a:p>
                      <a:r>
                        <a:rPr lang="en-US" sz="2000"/>
                        <a:t>IHC</a:t>
                      </a:r>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marL="0" marR="0" lvl="0" indent="0" algn="ctr" defTabSz="609523" rtl="0" eaLnBrk="1" fontAlgn="auto" latinLnBrk="0" hangingPunct="1">
                        <a:lnSpc>
                          <a:spcPct val="100000"/>
                        </a:lnSpc>
                        <a:spcBef>
                          <a:spcPts val="0"/>
                        </a:spcBef>
                        <a:spcAft>
                          <a:spcPts val="0"/>
                        </a:spcAft>
                        <a:buClrTx/>
                        <a:buSzTx/>
                        <a:buFontTx/>
                        <a:buNone/>
                        <a:tabLst/>
                        <a:defRPr/>
                      </a:pPr>
                      <a:r>
                        <a:rPr lang="en-US" sz="2000"/>
                        <a:t>●</a:t>
                      </a:r>
                    </a:p>
                  </a:txBody>
                  <a:tcPr anchor="ctr"/>
                </a:tc>
                <a:extLst>
                  <a:ext uri="{0D108BD9-81ED-4DB2-BD59-A6C34878D82A}">
                    <a16:rowId xmlns:a16="http://schemas.microsoft.com/office/drawing/2014/main" val="3157616060"/>
                  </a:ext>
                </a:extLst>
              </a:tr>
              <a:tr h="657998">
                <a:tc>
                  <a:txBody>
                    <a:bodyPr/>
                    <a:lstStyle/>
                    <a:p>
                      <a:r>
                        <a:rPr lang="en-US" sz="2000"/>
                        <a:t>FISH</a:t>
                      </a:r>
                    </a:p>
                  </a:txBody>
                  <a:tcPr anchor="ctr"/>
                </a:tc>
                <a:tc>
                  <a:txBody>
                    <a:bodyPr/>
                    <a:lstStyle/>
                    <a:p>
                      <a:pPr algn="ctr"/>
                      <a:endParaRPr lang="en-US" sz="2000"/>
                    </a:p>
                  </a:txBody>
                  <a:tcPr anchor="ctr"/>
                </a:tc>
                <a:tc>
                  <a:txBody>
                    <a:bodyPr/>
                    <a:lstStyle/>
                    <a:p>
                      <a:pPr marL="0" marR="0" lvl="0" indent="0" algn="ctr" defTabSz="609523" rtl="0" eaLnBrk="1" fontAlgn="auto" latinLnBrk="0" hangingPunct="1">
                        <a:lnSpc>
                          <a:spcPct val="100000"/>
                        </a:lnSpc>
                        <a:spcBef>
                          <a:spcPts val="0"/>
                        </a:spcBef>
                        <a:spcAft>
                          <a:spcPts val="0"/>
                        </a:spcAft>
                        <a:buClrTx/>
                        <a:buSzTx/>
                        <a:buFontTx/>
                        <a:buNone/>
                        <a:tabLst/>
                        <a:defRPr/>
                      </a:pPr>
                      <a:r>
                        <a:rPr lang="en-US" sz="2000"/>
                        <a:t>●</a:t>
                      </a:r>
                    </a:p>
                  </a:txBody>
                  <a:tcPr anchor="ctr"/>
                </a:tc>
                <a:tc>
                  <a:txBody>
                    <a:bodyPr/>
                    <a:lstStyle/>
                    <a:p>
                      <a:pPr algn="ctr"/>
                      <a:endParaRPr lang="en-US" sz="2000"/>
                    </a:p>
                  </a:txBody>
                  <a:tcPr anchor="ctr"/>
                </a:tc>
                <a:extLst>
                  <a:ext uri="{0D108BD9-81ED-4DB2-BD59-A6C34878D82A}">
                    <a16:rowId xmlns:a16="http://schemas.microsoft.com/office/drawing/2014/main" val="3837054896"/>
                  </a:ext>
                </a:extLst>
              </a:tr>
              <a:tr h="657998">
                <a:tc>
                  <a:txBody>
                    <a:bodyPr/>
                    <a:lstStyle/>
                    <a:p>
                      <a:r>
                        <a:rPr lang="en-US" sz="2000"/>
                        <a:t>Tissue NGS</a:t>
                      </a:r>
                    </a:p>
                  </a:txBody>
                  <a:tcPr anchor="ctr"/>
                </a:tc>
                <a:tc>
                  <a:txBody>
                    <a:bodyPr/>
                    <a:lstStyle/>
                    <a:p>
                      <a:pPr marL="0" marR="0" lvl="0" indent="0" algn="ctr" defTabSz="609523" rtl="0" eaLnBrk="1" fontAlgn="auto" latinLnBrk="0" hangingPunct="1">
                        <a:lnSpc>
                          <a:spcPct val="100000"/>
                        </a:lnSpc>
                        <a:spcBef>
                          <a:spcPts val="0"/>
                        </a:spcBef>
                        <a:spcAft>
                          <a:spcPts val="0"/>
                        </a:spcAft>
                        <a:buClrTx/>
                        <a:buSzTx/>
                        <a:buFontTx/>
                        <a:buNone/>
                        <a:tabLst/>
                        <a:defRPr/>
                      </a:pPr>
                      <a:r>
                        <a:rPr lang="en-US" sz="2000"/>
                        <a:t>●</a:t>
                      </a:r>
                    </a:p>
                  </a:txBody>
                  <a:tcPr anchor="ctr"/>
                </a:tc>
                <a:tc>
                  <a:txBody>
                    <a:bodyPr/>
                    <a:lstStyle/>
                    <a:p>
                      <a:pPr marL="0" marR="0" lvl="0" indent="0" algn="ctr" defTabSz="609523" rtl="0" eaLnBrk="1" fontAlgn="auto" latinLnBrk="0" hangingPunct="1">
                        <a:lnSpc>
                          <a:spcPct val="100000"/>
                        </a:lnSpc>
                        <a:spcBef>
                          <a:spcPts val="0"/>
                        </a:spcBef>
                        <a:spcAft>
                          <a:spcPts val="0"/>
                        </a:spcAft>
                        <a:buClrTx/>
                        <a:buSzTx/>
                        <a:buFontTx/>
                        <a:buNone/>
                        <a:tabLst/>
                        <a:defRPr/>
                      </a:pPr>
                      <a:r>
                        <a:rPr lang="en-US" sz="2000"/>
                        <a:t>●</a:t>
                      </a:r>
                    </a:p>
                  </a:txBody>
                  <a:tcPr anchor="ctr"/>
                </a:tc>
                <a:tc>
                  <a:txBody>
                    <a:bodyPr/>
                    <a:lstStyle/>
                    <a:p>
                      <a:pPr algn="ctr"/>
                      <a:endParaRPr lang="en-US" sz="2000"/>
                    </a:p>
                  </a:txBody>
                  <a:tcPr anchor="ctr"/>
                </a:tc>
                <a:extLst>
                  <a:ext uri="{0D108BD9-81ED-4DB2-BD59-A6C34878D82A}">
                    <a16:rowId xmlns:a16="http://schemas.microsoft.com/office/drawing/2014/main" val="1927402306"/>
                  </a:ext>
                </a:extLst>
              </a:tr>
              <a:tr h="657998">
                <a:tc>
                  <a:txBody>
                    <a:bodyPr/>
                    <a:lstStyle/>
                    <a:p>
                      <a:r>
                        <a:rPr lang="en-US" sz="2000" err="1"/>
                        <a:t>ctDNA</a:t>
                      </a:r>
                      <a:r>
                        <a:rPr lang="en-US" sz="2000" baseline="0"/>
                        <a:t> (NGS)</a:t>
                      </a:r>
                      <a:endParaRPr lang="en-US" sz="2000"/>
                    </a:p>
                  </a:txBody>
                  <a:tcPr anchor="ctr"/>
                </a:tc>
                <a:tc>
                  <a:txBody>
                    <a:bodyPr/>
                    <a:lstStyle/>
                    <a:p>
                      <a:pPr marL="0" marR="0" lvl="0" indent="0" algn="ctr" defTabSz="609523" rtl="0" eaLnBrk="1" fontAlgn="auto" latinLnBrk="0" hangingPunct="1">
                        <a:lnSpc>
                          <a:spcPct val="100000"/>
                        </a:lnSpc>
                        <a:spcBef>
                          <a:spcPts val="0"/>
                        </a:spcBef>
                        <a:spcAft>
                          <a:spcPts val="0"/>
                        </a:spcAft>
                        <a:buClrTx/>
                        <a:buSzTx/>
                        <a:buFontTx/>
                        <a:buNone/>
                        <a:tabLst/>
                        <a:defRPr/>
                      </a:pPr>
                      <a:r>
                        <a:rPr lang="en-US" sz="2000"/>
                        <a:t>●</a:t>
                      </a:r>
                    </a:p>
                  </a:txBody>
                  <a:tcPr anchor="ctr"/>
                </a:tc>
                <a:tc>
                  <a:txBody>
                    <a:bodyPr/>
                    <a:lstStyle/>
                    <a:p>
                      <a:pPr marL="0" marR="0" lvl="0" indent="0" algn="ctr" defTabSz="609523" rtl="0" eaLnBrk="1" fontAlgn="auto" latinLnBrk="0" hangingPunct="1">
                        <a:lnSpc>
                          <a:spcPct val="100000"/>
                        </a:lnSpc>
                        <a:spcBef>
                          <a:spcPts val="0"/>
                        </a:spcBef>
                        <a:spcAft>
                          <a:spcPts val="0"/>
                        </a:spcAft>
                        <a:buClrTx/>
                        <a:buSzTx/>
                        <a:buFontTx/>
                        <a:buNone/>
                        <a:tabLst/>
                        <a:defRPr/>
                      </a:pPr>
                      <a:r>
                        <a:rPr lang="en-US" sz="2000"/>
                        <a:t>●</a:t>
                      </a:r>
                    </a:p>
                  </a:txBody>
                  <a:tcPr anchor="ctr"/>
                </a:tc>
                <a:tc>
                  <a:txBody>
                    <a:bodyPr/>
                    <a:lstStyle/>
                    <a:p>
                      <a:pPr algn="ctr"/>
                      <a:endParaRPr lang="en-US" sz="2000" dirty="0"/>
                    </a:p>
                  </a:txBody>
                  <a:tcPr anchor="ctr"/>
                </a:tc>
                <a:extLst>
                  <a:ext uri="{0D108BD9-81ED-4DB2-BD59-A6C34878D82A}">
                    <a16:rowId xmlns:a16="http://schemas.microsoft.com/office/drawing/2014/main" val="2326803857"/>
                  </a:ext>
                </a:extLst>
              </a:tr>
            </a:tbl>
          </a:graphicData>
        </a:graphic>
      </p:graphicFrame>
      <p:sp>
        <p:nvSpPr>
          <p:cNvPr id="8" name="Rectangle 7"/>
          <p:cNvSpPr/>
          <p:nvPr/>
        </p:nvSpPr>
        <p:spPr>
          <a:xfrm>
            <a:off x="6197600" y="4410927"/>
            <a:ext cx="5384800" cy="70249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rot="5400000">
            <a:off x="7549518" y="3120656"/>
            <a:ext cx="4028718" cy="136226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098497"/>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958</Words>
  <Application>Microsoft Office PowerPoint</Application>
  <PresentationFormat>Widescreen</PresentationFormat>
  <Paragraphs>129</Paragraphs>
  <Slides>12</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2022 Hem Onc</vt:lpstr>
      <vt:lpstr>Why Test for HER2 in Metastatic Colorectal Cancer: From Negative Predictive Biomarker to Emerging Oncotarget</vt:lpstr>
      <vt:lpstr>Disclaimer</vt:lpstr>
      <vt:lpstr>EGFR Is Critical to the Development and Growth of Colon Cancer</vt:lpstr>
      <vt:lpstr>Mechanisms of Resistance to EGFR Inhibition</vt:lpstr>
      <vt:lpstr>Evolution of Mutational Landscape: Gene Amplifications</vt:lpstr>
      <vt:lpstr>Prevalence of ERBB2 Amplification: Colorectal Cancer</vt:lpstr>
      <vt:lpstr>Prevalence of ERBB2 Amplification: Colorectal Cancer</vt:lpstr>
      <vt:lpstr>Type and Distribution of ERBB2/ERBB3 Genomic Alterations in CRC Tumors</vt:lpstr>
      <vt:lpstr>HER2/ERBB2 Testing</vt:lpstr>
      <vt:lpstr>HER2 Amplification Drives EGFRi Resistance in mCRC PDXs</vt:lpstr>
      <vt:lpstr>Meta-analysis of Anti-EGFR Treatment in RAS WT mCRC: PFS Worse for HER2+</vt:lpstr>
      <vt:lpstr>Meta-analysis of Anti-EGFR Treatment in RAS WT mCRC: ORR Lower for HER2+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2023-03-07T16:10:49Z</dcterms:modified>
</cp:coreProperties>
</file>