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notesMasterIdLst>
    <p:notesMasterId r:id="rId14"/>
  </p:notesMasterIdLst>
  <p:sldIdLst>
    <p:sldId id="259" r:id="rId2"/>
    <p:sldId id="256" r:id="rId3"/>
    <p:sldId id="265" r:id="rId4"/>
    <p:sldId id="261" r:id="rId5"/>
    <p:sldId id="266" r:id="rId6"/>
    <p:sldId id="267" r:id="rId7"/>
    <p:sldId id="269" r:id="rId8"/>
    <p:sldId id="268" r:id="rId9"/>
    <p:sldId id="270" r:id="rId10"/>
    <p:sldId id="272" r:id="rId11"/>
    <p:sldId id="273" r:id="rId12"/>
    <p:sldId id="27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4660"/>
  </p:normalViewPr>
  <p:slideViewPr>
    <p:cSldViewPr snapToGrid="0">
      <p:cViewPr varScale="1">
        <p:scale>
          <a:sx n="85" d="100"/>
          <a:sy n="85" d="100"/>
        </p:scale>
        <p:origin x="12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3/7/2023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B0D0-4D64-4459-95DF-0B74CEBFB011}"/>
              </a:ext>
            </a:extLst>
          </p:cNvPr>
          <p:cNvSpPr>
            <a:spLocks noGrp="1"/>
          </p:cNvSpPr>
          <p:nvPr>
            <p:ph type="title"/>
          </p:nvPr>
        </p:nvSpPr>
        <p:spPr/>
        <p:txBody>
          <a:bodyPr>
            <a:normAutofit/>
          </a:bodyPr>
          <a:lstStyle/>
          <a:p>
            <a:r>
              <a:rPr lang="en-US" sz="4000" dirty="0"/>
              <a:t>What Is the Evidence Supporting HER2-Targeted TKI-Based Combination Regimens in Metastatic Colorectal Cancer?</a:t>
            </a:r>
          </a:p>
        </p:txBody>
      </p:sp>
      <p:sp>
        <p:nvSpPr>
          <p:cNvPr id="10" name="Text Placeholder 9">
            <a:extLst>
              <a:ext uri="{FF2B5EF4-FFF2-40B4-BE49-F238E27FC236}">
                <a16:creationId xmlns:a16="http://schemas.microsoft.com/office/drawing/2014/main" id="{10935DD7-B87A-4169-AD29-DA31816084D2}"/>
              </a:ext>
            </a:extLst>
          </p:cNvPr>
          <p:cNvSpPr>
            <a:spLocks noGrp="1"/>
          </p:cNvSpPr>
          <p:nvPr>
            <p:ph type="body" idx="1"/>
          </p:nvPr>
        </p:nvSpPr>
        <p:spPr/>
        <p:txBody>
          <a:bodyPr>
            <a:normAutofit fontScale="77500" lnSpcReduction="20000"/>
          </a:bodyPr>
          <a:lstStyle/>
          <a:p>
            <a:r>
              <a:rPr lang="en-US" dirty="0"/>
              <a:t>Andrea </a:t>
            </a:r>
            <a:r>
              <a:rPr lang="en-US" dirty="0" err="1"/>
              <a:t>Cercek</a:t>
            </a:r>
            <a:r>
              <a:rPr lang="en-US" dirty="0"/>
              <a:t>, MD</a:t>
            </a:r>
          </a:p>
          <a:p>
            <a:r>
              <a:rPr lang="en-US" dirty="0"/>
              <a:t>Section Head, Colorectal Cancer</a:t>
            </a:r>
          </a:p>
          <a:p>
            <a:r>
              <a:rPr lang="en-US" dirty="0"/>
              <a:t>Co-Director, Center for Young Onset Colorectal and Gastrointestinal Cancers</a:t>
            </a:r>
          </a:p>
          <a:p>
            <a:r>
              <a:rPr lang="en-US" dirty="0"/>
              <a:t>Memorial Sloan Kettering Cancer Center</a:t>
            </a:r>
          </a:p>
          <a:p>
            <a:r>
              <a:rPr lang="en-US" dirty="0"/>
              <a:t>New York, NY</a:t>
            </a:r>
          </a:p>
        </p:txBody>
      </p:sp>
    </p:spTree>
    <p:extLst>
      <p:ext uri="{BB962C8B-B14F-4D97-AF65-F5344CB8AC3E}">
        <p14:creationId xmlns:p14="http://schemas.microsoft.com/office/powerpoint/2010/main" val="4273225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pPr>
              <a:spcBef>
                <a:spcPts val="400"/>
              </a:spcBef>
            </a:pPr>
            <a:r>
              <a:rPr lang="en-US" sz="900" b="0" dirty="0">
                <a:solidFill>
                  <a:srgbClr val="969696"/>
                </a:solidFill>
              </a:rPr>
              <a:t>Data cutoff March 22, 2022.</a:t>
            </a:r>
          </a:p>
          <a:p>
            <a:pPr>
              <a:spcBef>
                <a:spcPts val="400"/>
              </a:spcBef>
            </a:pPr>
            <a:r>
              <a:rPr lang="en-US" sz="900" b="0" dirty="0">
                <a:solidFill>
                  <a:srgbClr val="969696"/>
                </a:solidFill>
              </a:rPr>
              <a:t>Strickler JH, et al. ESMO World GI 2022. Abstract LBA-2.</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Tucatinib + Trastuzumab: </a:t>
            </a:r>
            <a:br>
              <a:rPr lang="en-US" dirty="0"/>
            </a:br>
            <a:r>
              <a:rPr lang="en-US" dirty="0" err="1"/>
              <a:t>cORR</a:t>
            </a:r>
            <a:r>
              <a:rPr lang="en-US" dirty="0"/>
              <a:t> per BICR in Prespecified Subgroups</a:t>
            </a:r>
          </a:p>
        </p:txBody>
      </p:sp>
      <p:pic>
        <p:nvPicPr>
          <p:cNvPr id="6" name="Picture 5" descr="Chart&#10;&#10;Description automatically generated">
            <a:extLst>
              <a:ext uri="{FF2B5EF4-FFF2-40B4-BE49-F238E27FC236}">
                <a16:creationId xmlns:a16="http://schemas.microsoft.com/office/drawing/2014/main" id="{5C7CB5C8-773C-139E-BF23-85AAAA77EEE2}"/>
              </a:ext>
            </a:extLst>
          </p:cNvPr>
          <p:cNvPicPr>
            <a:picLocks noChangeAspect="1"/>
          </p:cNvPicPr>
          <p:nvPr/>
        </p:nvPicPr>
        <p:blipFill>
          <a:blip r:embed="rId2"/>
          <a:stretch>
            <a:fillRect/>
          </a:stretch>
        </p:blipFill>
        <p:spPr>
          <a:xfrm>
            <a:off x="928688" y="1518248"/>
            <a:ext cx="10334625" cy="4705744"/>
          </a:xfrm>
          <a:prstGeom prst="rect">
            <a:avLst/>
          </a:prstGeom>
        </p:spPr>
      </p:pic>
    </p:spTree>
    <p:extLst>
      <p:ext uri="{BB962C8B-B14F-4D97-AF65-F5344CB8AC3E}">
        <p14:creationId xmlns:p14="http://schemas.microsoft.com/office/powerpoint/2010/main" val="2849677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53BF323-5A7A-C263-D951-EC4B15D9F984}"/>
              </a:ext>
            </a:extLst>
          </p:cNvPr>
          <p:cNvSpPr>
            <a:spLocks noGrp="1"/>
          </p:cNvSpPr>
          <p:nvPr>
            <p:ph type="body" idx="1"/>
          </p:nvPr>
        </p:nvSpPr>
        <p:spPr>
          <a:xfrm>
            <a:off x="609601" y="1040796"/>
            <a:ext cx="5157787" cy="651538"/>
          </a:xfrm>
        </p:spPr>
        <p:txBody>
          <a:bodyPr>
            <a:normAutofit/>
          </a:bodyPr>
          <a:lstStyle/>
          <a:p>
            <a:r>
              <a:rPr lang="en-US" sz="2000" dirty="0"/>
              <a:t>Progression-Free Survival per BICR</a:t>
            </a:r>
          </a:p>
        </p:txBody>
      </p:sp>
      <p:sp>
        <p:nvSpPr>
          <p:cNvPr id="4" name="Text Placeholder 3">
            <a:extLst>
              <a:ext uri="{FF2B5EF4-FFF2-40B4-BE49-F238E27FC236}">
                <a16:creationId xmlns:a16="http://schemas.microsoft.com/office/drawing/2014/main" id="{4D6CB0C1-38D2-CA3F-9419-38896FCA6E71}"/>
              </a:ext>
            </a:extLst>
          </p:cNvPr>
          <p:cNvSpPr>
            <a:spLocks noGrp="1"/>
          </p:cNvSpPr>
          <p:nvPr>
            <p:ph type="body" sz="quarter" idx="3"/>
          </p:nvPr>
        </p:nvSpPr>
        <p:spPr>
          <a:xfrm>
            <a:off x="5942013" y="1040796"/>
            <a:ext cx="5183188" cy="651538"/>
          </a:xfrm>
        </p:spPr>
        <p:txBody>
          <a:bodyPr>
            <a:normAutofit/>
          </a:bodyPr>
          <a:lstStyle/>
          <a:p>
            <a:r>
              <a:rPr lang="en-US" sz="2000" dirty="0"/>
              <a:t>Overall Survival</a:t>
            </a:r>
          </a:p>
        </p:txBody>
      </p:sp>
      <p:sp>
        <p:nvSpPr>
          <p:cNvPr id="6" name="Title 5">
            <a:extLst>
              <a:ext uri="{FF2B5EF4-FFF2-40B4-BE49-F238E27FC236}">
                <a16:creationId xmlns:a16="http://schemas.microsoft.com/office/drawing/2014/main" id="{DF8A119A-C2EE-D811-67B1-72A2DDDE2462}"/>
              </a:ext>
            </a:extLst>
          </p:cNvPr>
          <p:cNvSpPr>
            <a:spLocks noGrp="1"/>
          </p:cNvSpPr>
          <p:nvPr>
            <p:ph type="title"/>
          </p:nvPr>
        </p:nvSpPr>
        <p:spPr>
          <a:xfrm>
            <a:off x="609601" y="202296"/>
            <a:ext cx="10744200" cy="1185577"/>
          </a:xfrm>
        </p:spPr>
        <p:txBody>
          <a:bodyPr/>
          <a:lstStyle/>
          <a:p>
            <a:r>
              <a:rPr lang="en-US" dirty="0"/>
              <a:t>Tucatinib + Trastuzumab: PFS and OS</a:t>
            </a:r>
          </a:p>
        </p:txBody>
      </p:sp>
      <p:graphicFrame>
        <p:nvGraphicFramePr>
          <p:cNvPr id="7" name="Table 5">
            <a:extLst>
              <a:ext uri="{FF2B5EF4-FFF2-40B4-BE49-F238E27FC236}">
                <a16:creationId xmlns:a16="http://schemas.microsoft.com/office/drawing/2014/main" id="{687ACD2B-C05E-84CB-90F8-A4F8488C81A6}"/>
              </a:ext>
            </a:extLst>
          </p:cNvPr>
          <p:cNvGraphicFramePr>
            <a:graphicFrameLocks noGrp="1"/>
          </p:cNvGraphicFramePr>
          <p:nvPr>
            <p:extLst>
              <p:ext uri="{D42A27DB-BD31-4B8C-83A1-F6EECF244321}">
                <p14:modId xmlns:p14="http://schemas.microsoft.com/office/powerpoint/2010/main" val="699277094"/>
              </p:ext>
            </p:extLst>
          </p:nvPr>
        </p:nvGraphicFramePr>
        <p:xfrm>
          <a:off x="1874865" y="1767148"/>
          <a:ext cx="3768473" cy="931344"/>
        </p:xfrm>
        <a:graphic>
          <a:graphicData uri="http://schemas.openxmlformats.org/drawingml/2006/table">
            <a:tbl>
              <a:tblPr firstRow="1" bandRow="1">
                <a:effectLst>
                  <a:outerShdw blurRad="50800" dist="38100" dir="8100000" algn="tr" rotWithShape="0">
                    <a:prstClr val="black">
                      <a:alpha val="40000"/>
                    </a:prstClr>
                  </a:outerShdw>
                </a:effectLst>
                <a:tableStyleId>{2D5ABB26-0587-4C30-8999-92F81FD0307C}</a:tableStyleId>
              </a:tblPr>
              <a:tblGrid>
                <a:gridCol w="1186853">
                  <a:extLst>
                    <a:ext uri="{9D8B030D-6E8A-4147-A177-3AD203B41FA5}">
                      <a16:colId xmlns:a16="http://schemas.microsoft.com/office/drawing/2014/main" val="2736694150"/>
                    </a:ext>
                  </a:extLst>
                </a:gridCol>
                <a:gridCol w="708484">
                  <a:extLst>
                    <a:ext uri="{9D8B030D-6E8A-4147-A177-3AD203B41FA5}">
                      <a16:colId xmlns:a16="http://schemas.microsoft.com/office/drawing/2014/main" val="3047454066"/>
                    </a:ext>
                  </a:extLst>
                </a:gridCol>
                <a:gridCol w="932953">
                  <a:extLst>
                    <a:ext uri="{9D8B030D-6E8A-4147-A177-3AD203B41FA5}">
                      <a16:colId xmlns:a16="http://schemas.microsoft.com/office/drawing/2014/main" val="2055386393"/>
                    </a:ext>
                  </a:extLst>
                </a:gridCol>
                <a:gridCol w="940183">
                  <a:extLst>
                    <a:ext uri="{9D8B030D-6E8A-4147-A177-3AD203B41FA5}">
                      <a16:colId xmlns:a16="http://schemas.microsoft.com/office/drawing/2014/main" val="3008951561"/>
                    </a:ext>
                  </a:extLst>
                </a:gridCol>
              </a:tblGrid>
              <a:tr h="465672">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300" b="1">
                          <a:solidFill>
                            <a:schemeClr val="bg1"/>
                          </a:solidFill>
                          <a:latin typeface="Arial" panose="020B0604020202020204" pitchFamily="34" charset="0"/>
                          <a:cs typeface="Arial" panose="020B0604020202020204" pitchFamily="34" charset="0"/>
                        </a:rPr>
                        <a:t>Tucatinib + trastuzumab</a:t>
                      </a:r>
                    </a:p>
                  </a:txBody>
                  <a:tcPr marL="49392" marR="49392" marT="29636" marB="29636" anchor="b">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solidFill>
                            <a:schemeClr val="bg1"/>
                          </a:solidFill>
                          <a:latin typeface="Arial" panose="020B0604020202020204" pitchFamily="34" charset="0"/>
                          <a:cs typeface="Arial" panose="020B0604020202020204" pitchFamily="34" charset="0"/>
                        </a:rPr>
                        <a:t>Events</a:t>
                      </a:r>
                    </a:p>
                  </a:txBody>
                  <a:tcPr marL="49392" marR="49392" marT="29636" marB="29636" anchor="b">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solidFill>
                            <a:schemeClr val="bg1"/>
                          </a:solidFill>
                          <a:latin typeface="Arial" panose="020B0604020202020204" pitchFamily="34" charset="0"/>
                          <a:cs typeface="Arial" panose="020B0604020202020204" pitchFamily="34" charset="0"/>
                        </a:rPr>
                        <a:t>Median PFS</a:t>
                      </a:r>
                    </a:p>
                  </a:txBody>
                  <a:tcPr marL="49392" marR="49392" marT="29636" marB="29636" anchor="b">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dirty="0">
                          <a:solidFill>
                            <a:schemeClr val="bg1"/>
                          </a:solidFill>
                          <a:latin typeface="Arial" panose="020B0604020202020204" pitchFamily="34" charset="0"/>
                          <a:cs typeface="Arial" panose="020B0604020202020204" pitchFamily="34" charset="0"/>
                        </a:rPr>
                        <a:t>95% CI</a:t>
                      </a:r>
                    </a:p>
                  </a:txBody>
                  <a:tcPr marL="49392" marR="49392" marT="29636" marB="29636" anchor="b">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198883908"/>
                  </a:ext>
                </a:extLst>
              </a:tr>
              <a:tr h="465672">
                <a:tc>
                  <a:txBody>
                    <a:bodyPr/>
                    <a:lstStyle/>
                    <a:p>
                      <a:r>
                        <a:rPr lang="en-US" sz="1300" b="1">
                          <a:solidFill>
                            <a:schemeClr val="accent2"/>
                          </a:solidFill>
                          <a:latin typeface="Arial" panose="020B0604020202020204" pitchFamily="34" charset="0"/>
                          <a:cs typeface="Arial" panose="020B0604020202020204" pitchFamily="34" charset="0"/>
                        </a:rPr>
                        <a:t>Cohorts A+B</a:t>
                      </a:r>
                    </a:p>
                  </a:txBody>
                  <a:tcPr marL="49392" marR="49392" marT="29636" marB="29636">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300" b="1">
                          <a:solidFill>
                            <a:schemeClr val="accent2"/>
                          </a:solidFill>
                          <a:latin typeface="Arial" panose="020B0604020202020204" pitchFamily="34" charset="0"/>
                          <a:cs typeface="Arial" panose="020B0604020202020204" pitchFamily="34" charset="0"/>
                        </a:rPr>
                        <a:t>59/84</a:t>
                      </a:r>
                    </a:p>
                  </a:txBody>
                  <a:tcPr marL="49392" marR="49392" marT="29636" marB="29636">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300" b="1">
                          <a:solidFill>
                            <a:schemeClr val="accent2"/>
                          </a:solidFill>
                          <a:latin typeface="Arial" panose="020B0604020202020204" pitchFamily="34" charset="0"/>
                          <a:cs typeface="Arial" panose="020B0604020202020204" pitchFamily="34" charset="0"/>
                        </a:rPr>
                        <a:t>8.2 months </a:t>
                      </a:r>
                    </a:p>
                  </a:txBody>
                  <a:tcPr marL="49392" marR="49392" marT="29636" marB="29636">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300" b="1" dirty="0">
                          <a:solidFill>
                            <a:schemeClr val="accent2"/>
                          </a:solidFill>
                          <a:latin typeface="Arial" panose="020B0604020202020204" pitchFamily="34" charset="0"/>
                          <a:cs typeface="Arial" panose="020B0604020202020204" pitchFamily="34" charset="0"/>
                        </a:rPr>
                        <a:t>4.2, 10.3</a:t>
                      </a:r>
                    </a:p>
                  </a:txBody>
                  <a:tcPr marL="49392" marR="49392" marT="29636" marB="29636">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5603303"/>
                  </a:ext>
                </a:extLst>
              </a:tr>
            </a:tbl>
          </a:graphicData>
        </a:graphic>
      </p:graphicFrame>
      <p:pic>
        <p:nvPicPr>
          <p:cNvPr id="8" name="Picture 7" descr="A picture containing chart&#10;&#10;Description automatically generated">
            <a:extLst>
              <a:ext uri="{FF2B5EF4-FFF2-40B4-BE49-F238E27FC236}">
                <a16:creationId xmlns:a16="http://schemas.microsoft.com/office/drawing/2014/main" id="{B2CFB27C-6A2B-7F0C-D8B1-AED5AD7C7B57}"/>
              </a:ext>
            </a:extLst>
          </p:cNvPr>
          <p:cNvPicPr>
            <a:picLocks noChangeAspect="1"/>
          </p:cNvPicPr>
          <p:nvPr/>
        </p:nvPicPr>
        <p:blipFill rotWithShape="1">
          <a:blip r:embed="rId2"/>
          <a:srcRect b="6107"/>
          <a:stretch/>
        </p:blipFill>
        <p:spPr>
          <a:xfrm>
            <a:off x="324880" y="1799785"/>
            <a:ext cx="5006715" cy="3984336"/>
          </a:xfrm>
          <a:prstGeom prst="rect">
            <a:avLst/>
          </a:prstGeom>
        </p:spPr>
      </p:pic>
      <p:graphicFrame>
        <p:nvGraphicFramePr>
          <p:cNvPr id="9" name="Table 5">
            <a:extLst>
              <a:ext uri="{FF2B5EF4-FFF2-40B4-BE49-F238E27FC236}">
                <a16:creationId xmlns:a16="http://schemas.microsoft.com/office/drawing/2014/main" id="{EE99C7E0-7259-6CC4-FC7A-BB8CEB12C792}"/>
              </a:ext>
            </a:extLst>
          </p:cNvPr>
          <p:cNvGraphicFramePr>
            <a:graphicFrameLocks noGrp="1"/>
          </p:cNvGraphicFramePr>
          <p:nvPr>
            <p:extLst>
              <p:ext uri="{D42A27DB-BD31-4B8C-83A1-F6EECF244321}">
                <p14:modId xmlns:p14="http://schemas.microsoft.com/office/powerpoint/2010/main" val="2933933793"/>
              </p:ext>
            </p:extLst>
          </p:nvPr>
        </p:nvGraphicFramePr>
        <p:xfrm>
          <a:off x="8289667" y="1775700"/>
          <a:ext cx="3768473" cy="959104"/>
        </p:xfrm>
        <a:graphic>
          <a:graphicData uri="http://schemas.openxmlformats.org/drawingml/2006/table">
            <a:tbl>
              <a:tblPr firstRow="1" bandRow="1">
                <a:effectLst>
                  <a:outerShdw blurRad="50800" dist="38100" dir="8100000" algn="tr" rotWithShape="0">
                    <a:prstClr val="black">
                      <a:alpha val="40000"/>
                    </a:prstClr>
                  </a:outerShdw>
                </a:effectLst>
                <a:tableStyleId>{2D5ABB26-0587-4C30-8999-92F81FD0307C}</a:tableStyleId>
              </a:tblPr>
              <a:tblGrid>
                <a:gridCol w="1187404">
                  <a:extLst>
                    <a:ext uri="{9D8B030D-6E8A-4147-A177-3AD203B41FA5}">
                      <a16:colId xmlns:a16="http://schemas.microsoft.com/office/drawing/2014/main" val="2736694150"/>
                    </a:ext>
                  </a:extLst>
                </a:gridCol>
                <a:gridCol w="719721">
                  <a:extLst>
                    <a:ext uri="{9D8B030D-6E8A-4147-A177-3AD203B41FA5}">
                      <a16:colId xmlns:a16="http://schemas.microsoft.com/office/drawing/2014/main" val="3047454066"/>
                    </a:ext>
                  </a:extLst>
                </a:gridCol>
                <a:gridCol w="927476">
                  <a:extLst>
                    <a:ext uri="{9D8B030D-6E8A-4147-A177-3AD203B41FA5}">
                      <a16:colId xmlns:a16="http://schemas.microsoft.com/office/drawing/2014/main" val="2055386393"/>
                    </a:ext>
                  </a:extLst>
                </a:gridCol>
                <a:gridCol w="933872">
                  <a:extLst>
                    <a:ext uri="{9D8B030D-6E8A-4147-A177-3AD203B41FA5}">
                      <a16:colId xmlns:a16="http://schemas.microsoft.com/office/drawing/2014/main" val="3008951561"/>
                    </a:ext>
                  </a:extLst>
                </a:gridCol>
              </a:tblGrid>
              <a:tr h="479552">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1300" b="1">
                          <a:solidFill>
                            <a:schemeClr val="bg1"/>
                          </a:solidFill>
                          <a:latin typeface="Arial" panose="020B0604020202020204" pitchFamily="34" charset="0"/>
                          <a:cs typeface="Arial" panose="020B0604020202020204" pitchFamily="34" charset="0"/>
                        </a:rPr>
                        <a:t>Tucatinib + trastuzumab</a:t>
                      </a:r>
                    </a:p>
                  </a:txBody>
                  <a:tcPr marL="60960" marR="60960" marT="36576" marB="36576" anchor="b">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sz="1300" b="1">
                          <a:solidFill>
                            <a:schemeClr val="bg1"/>
                          </a:solidFill>
                          <a:latin typeface="Arial" panose="020B0604020202020204" pitchFamily="34" charset="0"/>
                          <a:cs typeface="Arial" panose="020B0604020202020204" pitchFamily="34" charset="0"/>
                        </a:rPr>
                        <a:t>Events</a:t>
                      </a:r>
                    </a:p>
                  </a:txBody>
                  <a:tcPr marL="60960" marR="60960" marT="36576" marB="36576" anchor="b">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sz="1300" b="1">
                          <a:solidFill>
                            <a:schemeClr val="bg1"/>
                          </a:solidFill>
                          <a:latin typeface="Arial" panose="020B0604020202020204" pitchFamily="34" charset="0"/>
                          <a:cs typeface="Arial" panose="020B0604020202020204" pitchFamily="34" charset="0"/>
                        </a:rPr>
                        <a:t>Median OS</a:t>
                      </a:r>
                    </a:p>
                  </a:txBody>
                  <a:tcPr marL="60960" marR="60960" marT="36576" marB="36576" anchor="b">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sz="1300" b="1" dirty="0">
                          <a:solidFill>
                            <a:schemeClr val="bg1"/>
                          </a:solidFill>
                          <a:latin typeface="Arial" panose="020B0604020202020204" pitchFamily="34" charset="0"/>
                          <a:cs typeface="Arial" panose="020B0604020202020204" pitchFamily="34" charset="0"/>
                        </a:rPr>
                        <a:t>95% CI</a:t>
                      </a:r>
                    </a:p>
                  </a:txBody>
                  <a:tcPr marL="60960" marR="60960" marT="36576" marB="36576" anchor="b">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2198883908"/>
                  </a:ext>
                </a:extLst>
              </a:tr>
              <a:tr h="479552">
                <a:tc>
                  <a:txBody>
                    <a:bodyPr/>
                    <a:lstStyle/>
                    <a:p>
                      <a:r>
                        <a:rPr lang="en-US" sz="1300" b="1">
                          <a:solidFill>
                            <a:srgbClr val="0070C0"/>
                          </a:solidFill>
                          <a:latin typeface="Arial" panose="020B0604020202020204" pitchFamily="34" charset="0"/>
                          <a:cs typeface="Arial" panose="020B0604020202020204" pitchFamily="34" charset="0"/>
                        </a:rPr>
                        <a:t>Cohorts A+B</a:t>
                      </a:r>
                    </a:p>
                  </a:txBody>
                  <a:tcPr marL="60960" marR="60960" marT="36576" marB="36576">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300" b="1">
                          <a:solidFill>
                            <a:srgbClr val="0070C0"/>
                          </a:solidFill>
                          <a:latin typeface="Arial" panose="020B0604020202020204" pitchFamily="34" charset="0"/>
                          <a:cs typeface="Arial" panose="020B0604020202020204" pitchFamily="34" charset="0"/>
                        </a:rPr>
                        <a:t>38/84</a:t>
                      </a:r>
                    </a:p>
                  </a:txBody>
                  <a:tcPr marL="60960" marR="60960" marT="36576" marB="36576">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300" b="1">
                          <a:solidFill>
                            <a:srgbClr val="0070C0"/>
                          </a:solidFill>
                          <a:latin typeface="Arial" panose="020B0604020202020204" pitchFamily="34" charset="0"/>
                          <a:cs typeface="Arial" panose="020B0604020202020204" pitchFamily="34" charset="0"/>
                        </a:rPr>
                        <a:t>24.1 months </a:t>
                      </a:r>
                    </a:p>
                  </a:txBody>
                  <a:tcPr marL="60960" marR="60960" marT="36576" marB="36576">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300" b="1" dirty="0">
                          <a:solidFill>
                            <a:srgbClr val="0070C0"/>
                          </a:solidFill>
                          <a:latin typeface="Arial" panose="020B0604020202020204" pitchFamily="34" charset="0"/>
                          <a:cs typeface="Arial" panose="020B0604020202020204" pitchFamily="34" charset="0"/>
                        </a:rPr>
                        <a:t>20.3, 36.7</a:t>
                      </a:r>
                    </a:p>
                  </a:txBody>
                  <a:tcPr marL="60960" marR="60960" marT="36576" marB="36576">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5603303"/>
                  </a:ext>
                </a:extLst>
              </a:tr>
            </a:tbl>
          </a:graphicData>
        </a:graphic>
      </p:graphicFrame>
      <p:pic>
        <p:nvPicPr>
          <p:cNvPr id="10" name="Picture 9" descr="Chart&#10;&#10;Description automatically generated with low confidence">
            <a:extLst>
              <a:ext uri="{FF2B5EF4-FFF2-40B4-BE49-F238E27FC236}">
                <a16:creationId xmlns:a16="http://schemas.microsoft.com/office/drawing/2014/main" id="{0FBAA6FC-1746-F9B0-FFA9-19DDA45FAE5F}"/>
              </a:ext>
            </a:extLst>
          </p:cNvPr>
          <p:cNvPicPr>
            <a:picLocks noChangeAspect="1"/>
          </p:cNvPicPr>
          <p:nvPr/>
        </p:nvPicPr>
        <p:blipFill rotWithShape="1">
          <a:blip r:embed="rId3"/>
          <a:srcRect b="6107"/>
          <a:stretch/>
        </p:blipFill>
        <p:spPr>
          <a:xfrm>
            <a:off x="5873753" y="1808339"/>
            <a:ext cx="5006716" cy="3979268"/>
          </a:xfrm>
          <a:prstGeom prst="rect">
            <a:avLst/>
          </a:prstGeom>
        </p:spPr>
      </p:pic>
      <p:sp>
        <p:nvSpPr>
          <p:cNvPr id="12" name="TextBox 11">
            <a:extLst>
              <a:ext uri="{FF2B5EF4-FFF2-40B4-BE49-F238E27FC236}">
                <a16:creationId xmlns:a16="http://schemas.microsoft.com/office/drawing/2014/main" id="{6430E638-89BB-55FF-E015-54E54B03692E}"/>
              </a:ext>
            </a:extLst>
          </p:cNvPr>
          <p:cNvSpPr txBox="1"/>
          <p:nvPr/>
        </p:nvSpPr>
        <p:spPr>
          <a:xfrm>
            <a:off x="1686440" y="5826701"/>
            <a:ext cx="8819120" cy="338554"/>
          </a:xfrm>
          <a:prstGeom prst="rect">
            <a:avLst/>
          </a:prstGeom>
          <a:noFill/>
        </p:spPr>
        <p:txBody>
          <a:bodyPr wrap="square">
            <a:spAutoFit/>
          </a:bodyPr>
          <a:lstStyle/>
          <a:p>
            <a:pPr algn="ctr" defTabSz="609585">
              <a:spcBef>
                <a:spcPts val="1600"/>
              </a:spcBef>
              <a:spcAft>
                <a:spcPts val="1067"/>
              </a:spcAft>
            </a:pPr>
            <a:r>
              <a:rPr lang="en-US" sz="1600" dirty="0">
                <a:solidFill>
                  <a:srgbClr val="000000"/>
                </a:solidFill>
                <a:latin typeface="Arial"/>
              </a:rPr>
              <a:t>Median follow-up for Cohorts A+B was 20.7 months (IQR, 11.7, 39.0) </a:t>
            </a:r>
          </a:p>
        </p:txBody>
      </p:sp>
      <p:sp>
        <p:nvSpPr>
          <p:cNvPr id="13" name="Footer Placeholder 1">
            <a:extLst>
              <a:ext uri="{FF2B5EF4-FFF2-40B4-BE49-F238E27FC236}">
                <a16:creationId xmlns:a16="http://schemas.microsoft.com/office/drawing/2014/main" id="{C7994838-4D18-9877-A489-44713E9CDB38}"/>
              </a:ext>
            </a:extLst>
          </p:cNvPr>
          <p:cNvSpPr txBox="1">
            <a:spLocks/>
          </p:cNvSpPr>
          <p:nvPr/>
        </p:nvSpPr>
        <p:spPr>
          <a:xfrm>
            <a:off x="609600" y="6356350"/>
            <a:ext cx="10744199" cy="442131"/>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1000"/>
              </a:spcBef>
              <a:buClr>
                <a:schemeClr val="accent3"/>
              </a:buClr>
              <a:buFont typeface="Arial" panose="020B0604020202020204" pitchFamily="34" charset="0"/>
              <a:buNone/>
              <a:defRPr sz="2400" b="1" kern="1200">
                <a:solidFill>
                  <a:schemeClr val="accent1"/>
                </a:solidFill>
                <a:latin typeface="+mn-lt"/>
                <a:ea typeface="+mn-ea"/>
                <a:cs typeface="+mn-cs"/>
              </a:defRPr>
            </a:lvl1pPr>
            <a:lvl2pPr marL="457200" indent="0" algn="l" defTabSz="914400" rtl="0" eaLnBrk="1" latinLnBrk="0" hangingPunct="1">
              <a:lnSpc>
                <a:spcPct val="100000"/>
              </a:lnSpc>
              <a:spcBef>
                <a:spcPts val="500"/>
              </a:spcBef>
              <a:buClr>
                <a:schemeClr val="accent4"/>
              </a:buClr>
              <a:buFont typeface="Arial" panose="020B0604020202020204" pitchFamily="34" charset="0"/>
              <a:buNone/>
              <a:defRPr sz="2000" b="1" kern="1200">
                <a:solidFill>
                  <a:schemeClr val="tx1">
                    <a:lumMod val="75000"/>
                  </a:schemeClr>
                </a:solidFill>
                <a:latin typeface="+mn-lt"/>
                <a:ea typeface="+mn-ea"/>
                <a:cs typeface="+mn-cs"/>
              </a:defRPr>
            </a:lvl2pPr>
            <a:lvl3pPr marL="914400" indent="0" algn="l" defTabSz="914400" rtl="0" eaLnBrk="1" latinLnBrk="0" hangingPunct="1">
              <a:lnSpc>
                <a:spcPct val="100000"/>
              </a:lnSpc>
              <a:spcBef>
                <a:spcPts val="500"/>
              </a:spcBef>
              <a:buClr>
                <a:schemeClr val="tx2">
                  <a:lumMod val="60000"/>
                  <a:lumOff val="40000"/>
                </a:schemeClr>
              </a:buClr>
              <a:buFont typeface="Arial" panose="020B0604020202020204" pitchFamily="34" charset="0"/>
              <a:buNone/>
              <a:defRPr sz="1800" b="1" kern="1200">
                <a:solidFill>
                  <a:schemeClr val="tx1">
                    <a:lumMod val="75000"/>
                  </a:schemeClr>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lumMod val="75000"/>
                  </a:schemeClr>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lumMod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spcBef>
                <a:spcPts val="400"/>
              </a:spcBef>
            </a:pPr>
            <a:r>
              <a:rPr lang="en-US" sz="1050" b="0" dirty="0">
                <a:solidFill>
                  <a:srgbClr val="969696"/>
                </a:solidFill>
              </a:rPr>
              <a:t>Data cutoff March 28, 2022.</a:t>
            </a:r>
          </a:p>
          <a:p>
            <a:pPr>
              <a:spcBef>
                <a:spcPts val="400"/>
              </a:spcBef>
            </a:pPr>
            <a:r>
              <a:rPr lang="en-US" sz="1050" b="0" dirty="0">
                <a:solidFill>
                  <a:srgbClr val="969696"/>
                </a:solidFill>
              </a:rPr>
              <a:t>IQR, interquartile range.</a:t>
            </a:r>
          </a:p>
          <a:p>
            <a:pPr>
              <a:spcBef>
                <a:spcPts val="400"/>
              </a:spcBef>
            </a:pPr>
            <a:r>
              <a:rPr lang="en-US" sz="1050" b="0" dirty="0">
                <a:solidFill>
                  <a:srgbClr val="969696"/>
                </a:solidFill>
              </a:rPr>
              <a:t>Strickler JH, et al. ESMO World GI 2022. Abstract LBA-2.</a:t>
            </a:r>
          </a:p>
        </p:txBody>
      </p:sp>
    </p:spTree>
    <p:extLst>
      <p:ext uri="{BB962C8B-B14F-4D97-AF65-F5344CB8AC3E}">
        <p14:creationId xmlns:p14="http://schemas.microsoft.com/office/powerpoint/2010/main" val="3701837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pPr>
              <a:spcBef>
                <a:spcPts val="400"/>
              </a:spcBef>
            </a:pPr>
            <a:r>
              <a:rPr lang="en-US" sz="900" b="0" dirty="0">
                <a:solidFill>
                  <a:srgbClr val="969696"/>
                </a:solidFill>
              </a:rPr>
              <a:t>1. Tosi F, et al. </a:t>
            </a:r>
            <a:r>
              <a:rPr lang="en-US" sz="900" b="0" i="1" dirty="0">
                <a:solidFill>
                  <a:srgbClr val="969696"/>
                </a:solidFill>
              </a:rPr>
              <a:t>Clin Colorectal Cancer. </a:t>
            </a:r>
            <a:r>
              <a:rPr lang="en-US" sz="900" b="0" dirty="0">
                <a:solidFill>
                  <a:srgbClr val="969696"/>
                </a:solidFill>
              </a:rPr>
              <a:t>2020;19(4):256-262.e2; 2. </a:t>
            </a:r>
            <a:r>
              <a:rPr lang="en-US" sz="900" b="0" dirty="0" err="1">
                <a:solidFill>
                  <a:srgbClr val="969696"/>
                </a:solidFill>
              </a:rPr>
              <a:t>Meric</a:t>
            </a:r>
            <a:r>
              <a:rPr lang="en-US" sz="900" b="0" dirty="0">
                <a:solidFill>
                  <a:srgbClr val="969696"/>
                </a:solidFill>
              </a:rPr>
              <a:t>-Bernstam F, et al. </a:t>
            </a:r>
            <a:r>
              <a:rPr lang="en-US" sz="900" b="0" i="1" dirty="0">
                <a:solidFill>
                  <a:srgbClr val="969696"/>
                </a:solidFill>
              </a:rPr>
              <a:t>Lancet Oncol</a:t>
            </a:r>
            <a:r>
              <a:rPr lang="en-US" sz="900" b="0" dirty="0">
                <a:solidFill>
                  <a:srgbClr val="969696"/>
                </a:solidFill>
              </a:rPr>
              <a:t>. 2019;20(4):518-530; 3. </a:t>
            </a:r>
            <a:r>
              <a:rPr lang="en-US" sz="900" b="0" dirty="0" err="1">
                <a:solidFill>
                  <a:srgbClr val="969696"/>
                </a:solidFill>
              </a:rPr>
              <a:t>Meric</a:t>
            </a:r>
            <a:r>
              <a:rPr lang="en-US" sz="900" b="0" dirty="0">
                <a:solidFill>
                  <a:srgbClr val="969696"/>
                </a:solidFill>
              </a:rPr>
              <a:t>-Bernstam F, et al. </a:t>
            </a:r>
            <a:r>
              <a:rPr lang="en-US" sz="900" b="0" i="1" dirty="0">
                <a:solidFill>
                  <a:srgbClr val="969696"/>
                </a:solidFill>
              </a:rPr>
              <a:t>J Clin Oncol</a:t>
            </a:r>
            <a:r>
              <a:rPr lang="en-US" sz="900" b="0" dirty="0">
                <a:solidFill>
                  <a:srgbClr val="969696"/>
                </a:solidFill>
              </a:rPr>
              <a:t>. 2021;39(suppl 15):3004; 4. Strickler JH, et al. ESMO World GI 2022. Abstract LBA-2.</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sz="3200" dirty="0"/>
              <a:t>Results of Dual Anti-HER2 Clinical Trials in Patients with Treatment Refractory HER2+ Metastatic CRC</a:t>
            </a:r>
            <a:endParaRPr lang="en-US" dirty="0"/>
          </a:p>
        </p:txBody>
      </p:sp>
      <p:graphicFrame>
        <p:nvGraphicFramePr>
          <p:cNvPr id="3" name="Table 2">
            <a:extLst>
              <a:ext uri="{FF2B5EF4-FFF2-40B4-BE49-F238E27FC236}">
                <a16:creationId xmlns:a16="http://schemas.microsoft.com/office/drawing/2014/main" id="{679D62B9-8D6B-D67E-076C-713244A0B1C5}"/>
              </a:ext>
            </a:extLst>
          </p:cNvPr>
          <p:cNvGraphicFramePr>
            <a:graphicFrameLocks noGrp="1"/>
          </p:cNvGraphicFramePr>
          <p:nvPr>
            <p:extLst>
              <p:ext uri="{D42A27DB-BD31-4B8C-83A1-F6EECF244321}">
                <p14:modId xmlns:p14="http://schemas.microsoft.com/office/powerpoint/2010/main" val="148053768"/>
              </p:ext>
            </p:extLst>
          </p:nvPr>
        </p:nvGraphicFramePr>
        <p:xfrm>
          <a:off x="425355" y="1765300"/>
          <a:ext cx="11341289" cy="3523854"/>
        </p:xfrm>
        <a:graphic>
          <a:graphicData uri="http://schemas.openxmlformats.org/drawingml/2006/table">
            <a:tbl>
              <a:tblPr firstRow="1" firstCol="1" bandRow="1">
                <a:tableStyleId>{5C22544A-7EE6-4342-B048-85BDC9FD1C3A}</a:tableStyleId>
              </a:tblPr>
              <a:tblGrid>
                <a:gridCol w="1940327">
                  <a:extLst>
                    <a:ext uri="{9D8B030D-6E8A-4147-A177-3AD203B41FA5}">
                      <a16:colId xmlns:a16="http://schemas.microsoft.com/office/drawing/2014/main" val="20000"/>
                    </a:ext>
                  </a:extLst>
                </a:gridCol>
                <a:gridCol w="3210075">
                  <a:extLst>
                    <a:ext uri="{9D8B030D-6E8A-4147-A177-3AD203B41FA5}">
                      <a16:colId xmlns:a16="http://schemas.microsoft.com/office/drawing/2014/main" val="20001"/>
                    </a:ext>
                  </a:extLst>
                </a:gridCol>
                <a:gridCol w="1314089">
                  <a:extLst>
                    <a:ext uri="{9D8B030D-6E8A-4147-A177-3AD203B41FA5}">
                      <a16:colId xmlns:a16="http://schemas.microsoft.com/office/drawing/2014/main" val="20002"/>
                    </a:ext>
                  </a:extLst>
                </a:gridCol>
                <a:gridCol w="2273417">
                  <a:extLst>
                    <a:ext uri="{9D8B030D-6E8A-4147-A177-3AD203B41FA5}">
                      <a16:colId xmlns:a16="http://schemas.microsoft.com/office/drawing/2014/main" val="20003"/>
                    </a:ext>
                  </a:extLst>
                </a:gridCol>
                <a:gridCol w="2603381">
                  <a:extLst>
                    <a:ext uri="{9D8B030D-6E8A-4147-A177-3AD203B41FA5}">
                      <a16:colId xmlns:a16="http://schemas.microsoft.com/office/drawing/2014/main" val="20004"/>
                    </a:ext>
                  </a:extLst>
                </a:gridCol>
              </a:tblGrid>
              <a:tr h="826311">
                <a:tc>
                  <a:txBody>
                    <a:bodyPr/>
                    <a:lstStyle/>
                    <a:p>
                      <a:pPr marL="0" marR="0">
                        <a:spcBef>
                          <a:spcPts val="0"/>
                        </a:spcBef>
                        <a:spcAft>
                          <a:spcPts val="0"/>
                        </a:spcAft>
                      </a:pPr>
                      <a:r>
                        <a:rPr lang="en-US" sz="1800">
                          <a:effectLst/>
                        </a:rPr>
                        <a:t>Clinical trial</a:t>
                      </a:r>
                      <a:endParaRPr lang="en-US" sz="2000">
                        <a:effectLst/>
                        <a:latin typeface="Times New Roman"/>
                        <a:ea typeface="MS Mincho"/>
                      </a:endParaRPr>
                    </a:p>
                  </a:txBody>
                  <a:tcPr marT="0" marB="0" anchor="ctr"/>
                </a:tc>
                <a:tc>
                  <a:txBody>
                    <a:bodyPr/>
                    <a:lstStyle/>
                    <a:p>
                      <a:pPr marL="0" marR="0" algn="ctr">
                        <a:spcBef>
                          <a:spcPts val="0"/>
                        </a:spcBef>
                        <a:spcAft>
                          <a:spcPts val="0"/>
                        </a:spcAft>
                      </a:pPr>
                      <a:r>
                        <a:rPr lang="en-US" sz="1800" dirty="0">
                          <a:effectLst/>
                        </a:rPr>
                        <a:t>Therapies</a:t>
                      </a:r>
                      <a:endParaRPr lang="en-US" sz="2000" dirty="0">
                        <a:effectLst/>
                        <a:latin typeface="Times New Roman"/>
                        <a:ea typeface="MS Mincho"/>
                      </a:endParaRPr>
                    </a:p>
                  </a:txBody>
                  <a:tcPr marT="0" marB="0" anchor="ctr"/>
                </a:tc>
                <a:tc>
                  <a:txBody>
                    <a:bodyPr/>
                    <a:lstStyle/>
                    <a:p>
                      <a:pPr marL="0" marR="0" algn="ctr">
                        <a:spcBef>
                          <a:spcPts val="0"/>
                        </a:spcBef>
                        <a:spcAft>
                          <a:spcPts val="0"/>
                        </a:spcAft>
                      </a:pPr>
                      <a:r>
                        <a:rPr lang="en-US" sz="1800">
                          <a:effectLst/>
                        </a:rPr>
                        <a:t>Patients</a:t>
                      </a:r>
                      <a:endParaRPr lang="en-US" sz="2000">
                        <a:effectLst/>
                      </a:endParaRPr>
                    </a:p>
                    <a:p>
                      <a:pPr marL="0" marR="0" algn="ctr">
                        <a:spcBef>
                          <a:spcPts val="0"/>
                        </a:spcBef>
                        <a:spcAft>
                          <a:spcPts val="0"/>
                        </a:spcAft>
                      </a:pPr>
                      <a:r>
                        <a:rPr lang="en-US" sz="1800">
                          <a:effectLst/>
                        </a:rPr>
                        <a:t>(N)</a:t>
                      </a:r>
                      <a:endParaRPr lang="en-US" sz="2000">
                        <a:effectLst/>
                        <a:latin typeface="Times New Roman"/>
                        <a:ea typeface="MS Mincho"/>
                      </a:endParaRPr>
                    </a:p>
                  </a:txBody>
                  <a:tcPr marT="0" marB="0" anchor="ctr"/>
                </a:tc>
                <a:tc>
                  <a:txBody>
                    <a:bodyPr/>
                    <a:lstStyle/>
                    <a:p>
                      <a:pPr marL="0" marR="0" algn="ctr">
                        <a:spcBef>
                          <a:spcPts val="0"/>
                        </a:spcBef>
                        <a:spcAft>
                          <a:spcPts val="0"/>
                        </a:spcAft>
                      </a:pPr>
                      <a:r>
                        <a:rPr lang="en-US" sz="1800">
                          <a:effectLst/>
                        </a:rPr>
                        <a:t>Response rate</a:t>
                      </a:r>
                      <a:endParaRPr lang="en-US" sz="2000">
                        <a:effectLst/>
                        <a:latin typeface="Times New Roman"/>
                        <a:ea typeface="MS Mincho"/>
                      </a:endParaRPr>
                    </a:p>
                  </a:txBody>
                  <a:tcPr marT="0" marB="0" anchor="ctr"/>
                </a:tc>
                <a:tc>
                  <a:txBody>
                    <a:bodyPr/>
                    <a:lstStyle/>
                    <a:p>
                      <a:pPr marL="0" marR="0" algn="ctr">
                        <a:spcBef>
                          <a:spcPts val="0"/>
                        </a:spcBef>
                        <a:spcAft>
                          <a:spcPts val="0"/>
                        </a:spcAft>
                      </a:pPr>
                      <a:r>
                        <a:rPr lang="en-US" sz="1800">
                          <a:effectLst/>
                        </a:rPr>
                        <a:t>PFS (median)</a:t>
                      </a:r>
                      <a:endParaRPr lang="en-US" sz="2000">
                        <a:effectLst/>
                        <a:latin typeface="Times New Roman"/>
                        <a:ea typeface="MS Mincho"/>
                      </a:endParaRPr>
                    </a:p>
                  </a:txBody>
                  <a:tcPr marT="0" marB="0" anchor="ctr"/>
                </a:tc>
                <a:extLst>
                  <a:ext uri="{0D108BD9-81ED-4DB2-BD59-A6C34878D82A}">
                    <a16:rowId xmlns:a16="http://schemas.microsoft.com/office/drawing/2014/main" val="10000"/>
                  </a:ext>
                </a:extLst>
              </a:tr>
              <a:tr h="900489">
                <a:tc>
                  <a:txBody>
                    <a:bodyPr/>
                    <a:lstStyle/>
                    <a:p>
                      <a:pPr marL="0" marR="0">
                        <a:spcBef>
                          <a:spcPts val="0"/>
                        </a:spcBef>
                        <a:spcAft>
                          <a:spcPts val="0"/>
                        </a:spcAft>
                      </a:pPr>
                      <a:r>
                        <a:rPr lang="en-US" sz="1800">
                          <a:effectLst/>
                        </a:rPr>
                        <a:t>HERACLES</a:t>
                      </a:r>
                      <a:r>
                        <a:rPr lang="en-US" sz="1800" baseline="30000">
                          <a:effectLst/>
                        </a:rPr>
                        <a:t>1</a:t>
                      </a:r>
                      <a:endParaRPr lang="en-US" sz="2000" baseline="30000">
                        <a:effectLst/>
                        <a:latin typeface="Times New Roman"/>
                        <a:ea typeface="MS Mincho"/>
                      </a:endParaRPr>
                    </a:p>
                  </a:txBody>
                  <a:tcPr marT="0" marB="0" anchor="ctr"/>
                </a:tc>
                <a:tc>
                  <a:txBody>
                    <a:bodyPr/>
                    <a:lstStyle/>
                    <a:p>
                      <a:pPr marL="0" marR="0" algn="ctr">
                        <a:spcBef>
                          <a:spcPts val="0"/>
                        </a:spcBef>
                        <a:spcAft>
                          <a:spcPts val="0"/>
                        </a:spcAft>
                      </a:pPr>
                      <a:r>
                        <a:rPr lang="en-US" sz="1800">
                          <a:solidFill>
                            <a:schemeClr val="tx1"/>
                          </a:solidFill>
                          <a:effectLst/>
                        </a:rPr>
                        <a:t>Lapatinib + </a:t>
                      </a:r>
                    </a:p>
                    <a:p>
                      <a:pPr marL="0" marR="0" algn="ctr">
                        <a:spcBef>
                          <a:spcPts val="0"/>
                        </a:spcBef>
                        <a:spcAft>
                          <a:spcPts val="0"/>
                        </a:spcAft>
                      </a:pPr>
                      <a:r>
                        <a:rPr lang="en-US" sz="1800">
                          <a:solidFill>
                            <a:schemeClr val="tx1"/>
                          </a:solidFill>
                          <a:effectLst/>
                        </a:rPr>
                        <a:t>trastuzumab</a:t>
                      </a:r>
                      <a:endParaRPr lang="en-US" sz="2000">
                        <a:solidFill>
                          <a:schemeClr val="tx1"/>
                        </a:solidFill>
                        <a:effectLst/>
                        <a:latin typeface="Times New Roman"/>
                        <a:ea typeface="MS Mincho"/>
                      </a:endParaRPr>
                    </a:p>
                  </a:txBody>
                  <a:tcPr marT="0" marB="0" anchor="ctr"/>
                </a:tc>
                <a:tc>
                  <a:txBody>
                    <a:bodyPr/>
                    <a:lstStyle/>
                    <a:p>
                      <a:pPr marL="0" marR="0" algn="ctr">
                        <a:spcBef>
                          <a:spcPts val="0"/>
                        </a:spcBef>
                        <a:spcAft>
                          <a:spcPts val="0"/>
                        </a:spcAft>
                      </a:pPr>
                      <a:r>
                        <a:rPr lang="en-US" sz="1800">
                          <a:solidFill>
                            <a:schemeClr val="tx1"/>
                          </a:solidFill>
                          <a:effectLst/>
                          <a:latin typeface="+mn-lt"/>
                          <a:ea typeface="+mn-ea"/>
                        </a:rPr>
                        <a:t>32</a:t>
                      </a:r>
                      <a:endParaRPr lang="en-US" sz="2000">
                        <a:solidFill>
                          <a:schemeClr val="tx1"/>
                        </a:solidFill>
                        <a:effectLst/>
                        <a:latin typeface="Times New Roman"/>
                        <a:ea typeface="MS Mincho"/>
                      </a:endParaRPr>
                    </a:p>
                  </a:txBody>
                  <a:tcPr marT="0" marB="0" anchor="ctr"/>
                </a:tc>
                <a:tc>
                  <a:txBody>
                    <a:bodyPr/>
                    <a:lstStyle/>
                    <a:p>
                      <a:pPr marL="0" marR="0" algn="ctr">
                        <a:spcBef>
                          <a:spcPts val="0"/>
                        </a:spcBef>
                        <a:spcAft>
                          <a:spcPts val="0"/>
                        </a:spcAft>
                      </a:pPr>
                      <a:r>
                        <a:rPr lang="en-US" sz="1800">
                          <a:solidFill>
                            <a:schemeClr val="tx1"/>
                          </a:solidFill>
                          <a:effectLst/>
                        </a:rPr>
                        <a:t>28%</a:t>
                      </a:r>
                      <a:endParaRPr lang="en-US" sz="2000">
                        <a:solidFill>
                          <a:schemeClr val="tx1"/>
                        </a:solidFill>
                        <a:effectLst/>
                        <a:latin typeface="Times New Roman"/>
                        <a:ea typeface="MS Mincho"/>
                      </a:endParaRPr>
                    </a:p>
                  </a:txBody>
                  <a:tcPr marT="0" marB="0" anchor="ctr"/>
                </a:tc>
                <a:tc>
                  <a:txBody>
                    <a:bodyPr/>
                    <a:lstStyle/>
                    <a:p>
                      <a:pPr marL="0" marR="0" algn="ctr">
                        <a:spcBef>
                          <a:spcPts val="0"/>
                        </a:spcBef>
                        <a:spcAft>
                          <a:spcPts val="0"/>
                        </a:spcAft>
                      </a:pPr>
                      <a:r>
                        <a:rPr lang="en-US" sz="1800">
                          <a:effectLst/>
                        </a:rPr>
                        <a:t>4.7 months</a:t>
                      </a:r>
                      <a:endParaRPr lang="en-US" sz="2000">
                        <a:effectLst/>
                        <a:latin typeface="Times New Roman"/>
                        <a:ea typeface="MS Mincho"/>
                      </a:endParaRPr>
                    </a:p>
                  </a:txBody>
                  <a:tcPr marT="0" marB="0" anchor="ctr"/>
                </a:tc>
                <a:extLst>
                  <a:ext uri="{0D108BD9-81ED-4DB2-BD59-A6C34878D82A}">
                    <a16:rowId xmlns:a16="http://schemas.microsoft.com/office/drawing/2014/main" val="10001"/>
                  </a:ext>
                </a:extLst>
              </a:tr>
              <a:tr h="898527">
                <a:tc>
                  <a:txBody>
                    <a:bodyPr/>
                    <a:lstStyle/>
                    <a:p>
                      <a:pPr marL="0" marR="0">
                        <a:spcBef>
                          <a:spcPts val="0"/>
                        </a:spcBef>
                        <a:spcAft>
                          <a:spcPts val="0"/>
                        </a:spcAft>
                      </a:pPr>
                      <a:r>
                        <a:rPr lang="en-US" sz="1800">
                          <a:effectLst/>
                        </a:rPr>
                        <a:t>MyPathway</a:t>
                      </a:r>
                      <a:r>
                        <a:rPr lang="en-US" sz="1800" baseline="30000">
                          <a:effectLst/>
                        </a:rPr>
                        <a:t>2,3</a:t>
                      </a:r>
                      <a:endParaRPr lang="en-US" sz="2000" baseline="30000">
                        <a:effectLst/>
                        <a:latin typeface="Times New Roman"/>
                        <a:ea typeface="MS Mincho"/>
                      </a:endParaRPr>
                    </a:p>
                  </a:txBody>
                  <a:tcPr marT="0" marB="0" anchor="ctr"/>
                </a:tc>
                <a:tc>
                  <a:txBody>
                    <a:bodyPr/>
                    <a:lstStyle/>
                    <a:p>
                      <a:pPr marL="0" marR="0" algn="ctr">
                        <a:spcBef>
                          <a:spcPts val="0"/>
                        </a:spcBef>
                        <a:spcAft>
                          <a:spcPts val="0"/>
                        </a:spcAft>
                      </a:pPr>
                      <a:r>
                        <a:rPr lang="en-US" sz="1800">
                          <a:effectLst/>
                        </a:rPr>
                        <a:t>Pertuzumab +</a:t>
                      </a:r>
                      <a:r>
                        <a:rPr lang="en-US" sz="1800" baseline="0">
                          <a:effectLst/>
                        </a:rPr>
                        <a:t> t</a:t>
                      </a:r>
                      <a:r>
                        <a:rPr lang="en-US" sz="1800">
                          <a:effectLst/>
                        </a:rPr>
                        <a:t>rastuzumab</a:t>
                      </a:r>
                      <a:endParaRPr lang="en-US" sz="2000">
                        <a:effectLst/>
                        <a:latin typeface="Times New Roman"/>
                        <a:ea typeface="MS Mincho"/>
                      </a:endParaRPr>
                    </a:p>
                  </a:txBody>
                  <a:tcPr marT="0" marB="0" anchor="ctr"/>
                </a:tc>
                <a:tc>
                  <a:txBody>
                    <a:bodyPr/>
                    <a:lstStyle/>
                    <a:p>
                      <a:pPr marL="0" marR="0" algn="ctr">
                        <a:spcBef>
                          <a:spcPts val="0"/>
                        </a:spcBef>
                        <a:spcAft>
                          <a:spcPts val="0"/>
                        </a:spcAft>
                      </a:pPr>
                      <a:r>
                        <a:rPr lang="en-US" sz="1800">
                          <a:effectLst/>
                          <a:latin typeface="+mn-lt"/>
                          <a:ea typeface="+mn-ea"/>
                        </a:rPr>
                        <a:t>68</a:t>
                      </a:r>
                    </a:p>
                    <a:p>
                      <a:pPr marL="0" marR="0" algn="ctr">
                        <a:spcBef>
                          <a:spcPts val="0"/>
                        </a:spcBef>
                        <a:spcAft>
                          <a:spcPts val="0"/>
                        </a:spcAft>
                      </a:pPr>
                      <a:r>
                        <a:rPr lang="en-US" sz="1600">
                          <a:effectLst/>
                          <a:latin typeface="+mn-lt"/>
                          <a:ea typeface="+mn-ea"/>
                        </a:rPr>
                        <a:t>(RAS WT)</a:t>
                      </a:r>
                    </a:p>
                  </a:txBody>
                  <a:tcPr marT="0" marB="0" anchor="ctr"/>
                </a:tc>
                <a:tc>
                  <a:txBody>
                    <a:bodyPr/>
                    <a:lstStyle/>
                    <a:p>
                      <a:pPr marL="0" marR="0" algn="ctr">
                        <a:spcBef>
                          <a:spcPts val="0"/>
                        </a:spcBef>
                        <a:spcAft>
                          <a:spcPts val="0"/>
                        </a:spcAft>
                      </a:pPr>
                      <a:r>
                        <a:rPr lang="en-US" sz="1800">
                          <a:effectLst/>
                        </a:rPr>
                        <a:t>31%</a:t>
                      </a:r>
                      <a:endParaRPr lang="en-US" sz="2000">
                        <a:effectLst/>
                        <a:latin typeface="Times New Roman"/>
                        <a:ea typeface="MS Mincho"/>
                      </a:endParaRPr>
                    </a:p>
                  </a:txBody>
                  <a:tcPr marT="0" marB="0" anchor="ctr"/>
                </a:tc>
                <a:tc>
                  <a:txBody>
                    <a:bodyPr/>
                    <a:lstStyle/>
                    <a:p>
                      <a:pPr marL="0" marR="0" algn="ctr">
                        <a:spcBef>
                          <a:spcPts val="0"/>
                        </a:spcBef>
                        <a:spcAft>
                          <a:spcPts val="0"/>
                        </a:spcAft>
                      </a:pPr>
                      <a:r>
                        <a:rPr lang="en-US" sz="1800">
                          <a:effectLst/>
                        </a:rPr>
                        <a:t>5.3 months*</a:t>
                      </a:r>
                      <a:endParaRPr lang="en-US" sz="2000">
                        <a:effectLst/>
                        <a:latin typeface="Times New Roman"/>
                        <a:ea typeface="MS Mincho"/>
                      </a:endParaRPr>
                    </a:p>
                  </a:txBody>
                  <a:tcPr marT="0" marB="0" anchor="ctr"/>
                </a:tc>
                <a:extLst>
                  <a:ext uri="{0D108BD9-81ED-4DB2-BD59-A6C34878D82A}">
                    <a16:rowId xmlns:a16="http://schemas.microsoft.com/office/drawing/2014/main" val="10002"/>
                  </a:ext>
                </a:extLst>
              </a:tr>
              <a:tr h="898527">
                <a:tc>
                  <a:txBody>
                    <a:bodyPr/>
                    <a:lstStyle/>
                    <a:p>
                      <a:pPr marL="0" marR="0">
                        <a:spcBef>
                          <a:spcPts val="0"/>
                        </a:spcBef>
                        <a:spcAft>
                          <a:spcPts val="0"/>
                        </a:spcAft>
                      </a:pPr>
                      <a:r>
                        <a:rPr lang="en-US" sz="1600">
                          <a:effectLst/>
                        </a:rPr>
                        <a:t>MOUNTAINEER</a:t>
                      </a:r>
                      <a:r>
                        <a:rPr lang="en-US" sz="1600" baseline="30000">
                          <a:effectLst/>
                        </a:rPr>
                        <a:t>4</a:t>
                      </a:r>
                      <a:endParaRPr lang="en-US" sz="1800" baseline="30000">
                        <a:effectLst/>
                        <a:latin typeface="Times New Roman"/>
                        <a:ea typeface="MS Mincho"/>
                      </a:endParaRPr>
                    </a:p>
                  </a:txBody>
                  <a:tcPr marT="0" marB="0" anchor="ctr"/>
                </a:tc>
                <a:tc>
                  <a:txBody>
                    <a:bodyPr/>
                    <a:lstStyle/>
                    <a:p>
                      <a:pPr marL="0" marR="0" algn="ctr">
                        <a:spcBef>
                          <a:spcPts val="0"/>
                        </a:spcBef>
                        <a:spcAft>
                          <a:spcPts val="0"/>
                        </a:spcAft>
                      </a:pPr>
                      <a:r>
                        <a:rPr lang="en-US" sz="1800">
                          <a:effectLst/>
                        </a:rPr>
                        <a:t>Tucatinib +</a:t>
                      </a:r>
                      <a:r>
                        <a:rPr lang="en-US" sz="1800" baseline="0">
                          <a:effectLst/>
                        </a:rPr>
                        <a:t> </a:t>
                      </a:r>
                    </a:p>
                    <a:p>
                      <a:pPr marL="0" marR="0" algn="ctr">
                        <a:spcBef>
                          <a:spcPts val="0"/>
                        </a:spcBef>
                        <a:spcAft>
                          <a:spcPts val="0"/>
                        </a:spcAft>
                      </a:pPr>
                      <a:r>
                        <a:rPr lang="en-US" sz="1800">
                          <a:effectLst/>
                        </a:rPr>
                        <a:t>trastuzumab</a:t>
                      </a:r>
                      <a:endParaRPr lang="en-US" sz="2000">
                        <a:effectLst/>
                        <a:latin typeface="Times New Roman"/>
                        <a:ea typeface="MS Mincho"/>
                      </a:endParaRPr>
                    </a:p>
                  </a:txBody>
                  <a:tcPr marT="0" marB="0" anchor="ctr"/>
                </a:tc>
                <a:tc>
                  <a:txBody>
                    <a:bodyPr/>
                    <a:lstStyle/>
                    <a:p>
                      <a:pPr marL="0" marR="0" algn="ctr">
                        <a:spcBef>
                          <a:spcPts val="0"/>
                        </a:spcBef>
                        <a:spcAft>
                          <a:spcPts val="0"/>
                        </a:spcAft>
                      </a:pPr>
                      <a:r>
                        <a:rPr lang="en-US" sz="1800">
                          <a:effectLst/>
                          <a:latin typeface="+mn-lt"/>
                          <a:ea typeface="+mn-ea"/>
                        </a:rPr>
                        <a:t>84</a:t>
                      </a:r>
                    </a:p>
                  </a:txBody>
                  <a:tcPr marT="0" marB="0" anchor="ctr"/>
                </a:tc>
                <a:tc>
                  <a:txBody>
                    <a:bodyPr/>
                    <a:lstStyle/>
                    <a:p>
                      <a:pPr marL="0" marR="0" algn="ctr">
                        <a:spcBef>
                          <a:spcPts val="0"/>
                        </a:spcBef>
                        <a:spcAft>
                          <a:spcPts val="0"/>
                        </a:spcAft>
                      </a:pPr>
                      <a:r>
                        <a:rPr lang="en-US" sz="1800">
                          <a:effectLst/>
                        </a:rPr>
                        <a:t>38%</a:t>
                      </a:r>
                      <a:endParaRPr lang="en-US" sz="2000">
                        <a:effectLst/>
                        <a:latin typeface="Times New Roman"/>
                        <a:ea typeface="MS Mincho"/>
                      </a:endParaRPr>
                    </a:p>
                  </a:txBody>
                  <a:tcPr marT="0" marB="0" anchor="ctr"/>
                </a:tc>
                <a:tc>
                  <a:txBody>
                    <a:bodyPr/>
                    <a:lstStyle/>
                    <a:p>
                      <a:pPr marL="0" marR="0" algn="ctr">
                        <a:spcBef>
                          <a:spcPts val="0"/>
                        </a:spcBef>
                        <a:spcAft>
                          <a:spcPts val="0"/>
                        </a:spcAft>
                      </a:pPr>
                      <a:r>
                        <a:rPr lang="en-US" sz="1800" dirty="0">
                          <a:effectLst/>
                        </a:rPr>
                        <a:t>8.2 months</a:t>
                      </a:r>
                      <a:endParaRPr lang="en-US" sz="2000" dirty="0">
                        <a:effectLst/>
                        <a:latin typeface="Times New Roman"/>
                        <a:ea typeface="MS Mincho"/>
                      </a:endParaRPr>
                    </a:p>
                  </a:txBody>
                  <a:tcPr marT="0" marB="0" anchor="ctr"/>
                </a:tc>
                <a:extLst>
                  <a:ext uri="{0D108BD9-81ED-4DB2-BD59-A6C34878D82A}">
                    <a16:rowId xmlns:a16="http://schemas.microsoft.com/office/drawing/2014/main" val="1937891200"/>
                  </a:ext>
                </a:extLst>
              </a:tr>
            </a:tbl>
          </a:graphicData>
        </a:graphic>
      </p:graphicFrame>
      <p:sp>
        <p:nvSpPr>
          <p:cNvPr id="5" name="TextBox 4">
            <a:extLst>
              <a:ext uri="{FF2B5EF4-FFF2-40B4-BE49-F238E27FC236}">
                <a16:creationId xmlns:a16="http://schemas.microsoft.com/office/drawing/2014/main" id="{193C6D17-6F7B-2A85-2BDB-C95F65BDAA01}"/>
              </a:ext>
            </a:extLst>
          </p:cNvPr>
          <p:cNvSpPr txBox="1"/>
          <p:nvPr/>
        </p:nvSpPr>
        <p:spPr>
          <a:xfrm>
            <a:off x="425355" y="5361086"/>
            <a:ext cx="3974165" cy="307777"/>
          </a:xfrm>
          <a:prstGeom prst="rect">
            <a:avLst/>
          </a:prstGeom>
          <a:noFill/>
        </p:spPr>
        <p:txBody>
          <a:bodyPr wrap="none" rtlCol="0">
            <a:spAutoFit/>
          </a:bodyPr>
          <a:lstStyle/>
          <a:p>
            <a:r>
              <a:rPr lang="en-US" sz="1400" dirty="0"/>
              <a:t>*Based on first 43 patients treated, not updated.</a:t>
            </a:r>
          </a:p>
        </p:txBody>
      </p:sp>
    </p:spTree>
    <p:extLst>
      <p:ext uri="{BB962C8B-B14F-4D97-AF65-F5344CB8AC3E}">
        <p14:creationId xmlns:p14="http://schemas.microsoft.com/office/powerpoint/2010/main" val="149969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32543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600" dirty="0"/>
              <a:t>The views and opinions expressed in this educational activity are those of the faculty and do not necessarily represent the views of </a:t>
            </a:r>
            <a:r>
              <a:rPr lang="en-US" sz="1600" dirty="0" err="1"/>
              <a:t>TotalCME</a:t>
            </a:r>
            <a:r>
              <a:rPr lang="en-US" sz="1600" dirty="0"/>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dirty="0"/>
              <a:t>HER2, human epidermal growth factor receptor 2; mCRC, metastatic colorectal cancer; PDX, patient-derived xenograft. </a:t>
            </a:r>
          </a:p>
          <a:p>
            <a:r>
              <a:rPr lang="en-US" dirty="0" err="1"/>
              <a:t>Bertotti</a:t>
            </a:r>
            <a:r>
              <a:rPr lang="en-US" dirty="0"/>
              <a:t> A, et al. </a:t>
            </a:r>
            <a:r>
              <a:rPr lang="en-US" i="1" dirty="0"/>
              <a:t>Cancer </a:t>
            </a:r>
            <a:r>
              <a:rPr lang="en-US" i="1" dirty="0" err="1"/>
              <a:t>Discov</a:t>
            </a:r>
            <a:r>
              <a:rPr lang="en-US" dirty="0"/>
              <a:t>. 2011;1(6):508-523; </a:t>
            </a:r>
            <a:r>
              <a:rPr lang="en-US" dirty="0" err="1"/>
              <a:t>Trusolino</a:t>
            </a:r>
            <a:r>
              <a:rPr lang="en-US" dirty="0"/>
              <a:t>, unpublished data.</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sz="3200" dirty="0"/>
              <a:t>Anti-HER2 Preclinical Trials in HER2+ mCRC PDXs </a:t>
            </a:r>
            <a:endParaRPr lang="en-US" dirty="0"/>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609600" y="1477907"/>
            <a:ext cx="10744200" cy="917336"/>
          </a:xfrm>
        </p:spPr>
        <p:txBody>
          <a:bodyPr>
            <a:normAutofit fontScale="77500" lnSpcReduction="20000"/>
          </a:bodyPr>
          <a:lstStyle/>
          <a:p>
            <a:pPr marL="0" indent="0">
              <a:buNone/>
            </a:pPr>
            <a:r>
              <a:rPr lang="en-US" dirty="0"/>
              <a:t>HER2+ mCRC-PDXs are sensitive to dual HER2-blockade</a:t>
            </a:r>
          </a:p>
          <a:p>
            <a:pPr marL="0" indent="0">
              <a:buNone/>
            </a:pPr>
            <a:r>
              <a:rPr lang="en-US" dirty="0"/>
              <a:t>with lapatinib + trastuzumab but not with either drug alone</a:t>
            </a:r>
            <a:br>
              <a:rPr lang="en-US" dirty="0"/>
            </a:br>
            <a:endParaRPr lang="en-US" dirty="0"/>
          </a:p>
        </p:txBody>
      </p:sp>
      <p:pic>
        <p:nvPicPr>
          <p:cNvPr id="3" name="Picture 2">
            <a:extLst>
              <a:ext uri="{FF2B5EF4-FFF2-40B4-BE49-F238E27FC236}">
                <a16:creationId xmlns:a16="http://schemas.microsoft.com/office/drawing/2014/main" id="{CB5425D1-6ECD-D7AF-105D-C638AC31E4B0}"/>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121285" y="2395243"/>
            <a:ext cx="6709079" cy="3317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a:extLst>
              <a:ext uri="{FF2B5EF4-FFF2-40B4-BE49-F238E27FC236}">
                <a16:creationId xmlns:a16="http://schemas.microsoft.com/office/drawing/2014/main" id="{D1714148-7F75-D1A2-1B25-78C51FE8475C}"/>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1787" y="2250098"/>
            <a:ext cx="4427951" cy="3323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asellaDiTesto 92">
            <a:extLst>
              <a:ext uri="{FF2B5EF4-FFF2-40B4-BE49-F238E27FC236}">
                <a16:creationId xmlns:a16="http://schemas.microsoft.com/office/drawing/2014/main" id="{8F2F2060-88D0-FE35-9A49-80916FD93AFF}"/>
              </a:ext>
            </a:extLst>
          </p:cNvPr>
          <p:cNvSpPr txBox="1"/>
          <p:nvPr/>
        </p:nvSpPr>
        <p:spPr>
          <a:xfrm>
            <a:off x="9563683" y="2128503"/>
            <a:ext cx="1386752" cy="502573"/>
          </a:xfrm>
          <a:prstGeom prst="rect">
            <a:avLst/>
          </a:prstGeom>
          <a:solidFill>
            <a:schemeClr val="accent1">
              <a:lumMod val="50000"/>
            </a:schemeClr>
          </a:solidFill>
        </p:spPr>
        <p:style>
          <a:lnRef idx="0">
            <a:schemeClr val="dk1"/>
          </a:lnRef>
          <a:fillRef idx="3">
            <a:schemeClr val="dk1"/>
          </a:fillRef>
          <a:effectRef idx="3">
            <a:schemeClr val="dk1"/>
          </a:effectRef>
          <a:fontRef idx="minor">
            <a:schemeClr val="lt1"/>
          </a:fontRef>
        </p:style>
        <p:txBody>
          <a:bodyPr wrap="square">
            <a:spAutoFit/>
          </a:bodyPr>
          <a:lstStyle/>
          <a:p>
            <a:pPr algn="ctr" defTabSz="609585">
              <a:defRPr/>
            </a:pPr>
            <a:r>
              <a:rPr lang="it-IT" sz="1333" err="1">
                <a:solidFill>
                  <a:prstClr val="white"/>
                </a:solidFill>
                <a:latin typeface="Arial Black" panose="020B0A04020102020204" pitchFamily="34" charset="0"/>
              </a:rPr>
              <a:t>mCRC</a:t>
            </a:r>
            <a:r>
              <a:rPr lang="it-IT" sz="1333">
                <a:solidFill>
                  <a:prstClr val="white"/>
                </a:solidFill>
                <a:latin typeface="Arial Black" panose="020B0A04020102020204" pitchFamily="34" charset="0"/>
              </a:rPr>
              <a:t> PDX</a:t>
            </a:r>
          </a:p>
          <a:p>
            <a:pPr algn="ctr" defTabSz="609585">
              <a:defRPr/>
            </a:pPr>
            <a:r>
              <a:rPr lang="it-IT" sz="1333">
                <a:solidFill>
                  <a:prstClr val="white"/>
                </a:solidFill>
                <a:latin typeface="Arial Black" panose="020B0A04020102020204" pitchFamily="34" charset="0"/>
              </a:rPr>
              <a:t>CRC080</a:t>
            </a:r>
            <a:endParaRPr lang="en-US" sz="1333">
              <a:solidFill>
                <a:prstClr val="white"/>
              </a:solidFill>
              <a:latin typeface="Arial Black" panose="020B0A04020102020204" pitchFamily="34" charset="0"/>
            </a:endParaRPr>
          </a:p>
        </p:txBody>
      </p:sp>
      <p:sp>
        <p:nvSpPr>
          <p:cNvPr id="8" name="TextBox 7">
            <a:extLst>
              <a:ext uri="{FF2B5EF4-FFF2-40B4-BE49-F238E27FC236}">
                <a16:creationId xmlns:a16="http://schemas.microsoft.com/office/drawing/2014/main" id="{850EA2BC-3B6C-A4C1-93D5-15CA4A3EBF4D}"/>
              </a:ext>
            </a:extLst>
          </p:cNvPr>
          <p:cNvSpPr txBox="1"/>
          <p:nvPr/>
        </p:nvSpPr>
        <p:spPr>
          <a:xfrm>
            <a:off x="609600" y="6079351"/>
            <a:ext cx="2029723" cy="276999"/>
          </a:xfrm>
          <a:prstGeom prst="rect">
            <a:avLst/>
          </a:prstGeom>
          <a:noFill/>
        </p:spPr>
        <p:txBody>
          <a:bodyPr wrap="none" rtlCol="0">
            <a:spAutoFit/>
          </a:bodyPr>
          <a:lstStyle/>
          <a:p>
            <a:r>
              <a:rPr lang="en-US" sz="1200" dirty="0">
                <a:solidFill>
                  <a:srgbClr val="969696"/>
                </a:solidFill>
              </a:rPr>
              <a:t>Image courtesy of S. Siena</a:t>
            </a:r>
          </a:p>
        </p:txBody>
      </p:sp>
    </p:spTree>
    <p:extLst>
      <p:ext uri="{BB962C8B-B14F-4D97-AF65-F5344CB8AC3E}">
        <p14:creationId xmlns:p14="http://schemas.microsoft.com/office/powerpoint/2010/main" val="1435518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de-DE" noProof="1"/>
              <a:t>2L, second line treatment, EGFR, epidermal growth factor receptor; mAb, monoclonal antibody; ORR, objective response rate; RECIST, Response Evaluation Criteria In Solid Tumors.</a:t>
            </a:r>
            <a:br>
              <a:rPr lang="de-DE" noProof="1"/>
            </a:br>
            <a:r>
              <a:rPr lang="de-DE" noProof="1"/>
              <a:t>Sartore-Bianchi A, et al. </a:t>
            </a:r>
            <a:r>
              <a:rPr lang="de-DE" i="1" noProof="1"/>
              <a:t>Lancet Oncol</a:t>
            </a:r>
            <a:r>
              <a:rPr lang="de-DE" noProof="1"/>
              <a:t>. 2016;17(6):738-746.</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normAutofit/>
          </a:bodyPr>
          <a:lstStyle/>
          <a:p>
            <a:r>
              <a:rPr lang="en-GB" noProof="1"/>
              <a:t>HER2-Targeted Therapy in mCRC</a:t>
            </a:r>
            <a:br>
              <a:rPr lang="en-GB" noProof="1"/>
            </a:br>
            <a:r>
              <a:rPr lang="de-DE" sz="2400" b="0" noProof="1"/>
              <a:t>HERACLES-A trial</a:t>
            </a:r>
            <a:endParaRPr lang="en-US" b="0" dirty="0"/>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561561" y="4728439"/>
            <a:ext cx="11739418" cy="1792108"/>
          </a:xfrm>
        </p:spPr>
        <p:txBody>
          <a:bodyPr>
            <a:normAutofit/>
          </a:bodyPr>
          <a:lstStyle/>
          <a:p>
            <a:r>
              <a:rPr lang="en-US" sz="1800" dirty="0"/>
              <a:t>Proof-of-concept, multicenter, open-label, phase 2 trial done with a stage 1 design</a:t>
            </a:r>
          </a:p>
          <a:p>
            <a:r>
              <a:rPr lang="en-US" sz="1800" dirty="0"/>
              <a:t>Lapatinib + trastuzumab combination based on preclinical findings in pertinent </a:t>
            </a:r>
            <a:r>
              <a:rPr lang="en-US" sz="1800" i="1" dirty="0"/>
              <a:t>in vivo </a:t>
            </a:r>
            <a:r>
              <a:rPr lang="en-US" sz="1800" dirty="0"/>
              <a:t>models</a:t>
            </a:r>
          </a:p>
          <a:p>
            <a:r>
              <a:rPr lang="en-US" sz="1800" dirty="0"/>
              <a:t>HER2 scoring based on a rigorous methodological effort for ad hoc molecular diagnosis (HERACLES criteria)</a:t>
            </a:r>
          </a:p>
        </p:txBody>
      </p:sp>
      <p:grpSp>
        <p:nvGrpSpPr>
          <p:cNvPr id="3" name="Gruppieren 5">
            <a:extLst>
              <a:ext uri="{FF2B5EF4-FFF2-40B4-BE49-F238E27FC236}">
                <a16:creationId xmlns:a16="http://schemas.microsoft.com/office/drawing/2014/main" id="{EF002DCB-A590-A6D6-D2A7-51A0ABBD851A}"/>
              </a:ext>
            </a:extLst>
          </p:cNvPr>
          <p:cNvGrpSpPr/>
          <p:nvPr/>
        </p:nvGrpSpPr>
        <p:grpSpPr>
          <a:xfrm>
            <a:off x="723253" y="1466287"/>
            <a:ext cx="10745493" cy="2906093"/>
            <a:chOff x="491594" y="1845003"/>
            <a:chExt cx="10745493" cy="2906093"/>
          </a:xfrm>
        </p:grpSpPr>
        <p:sp>
          <p:nvSpPr>
            <p:cNvPr id="6" name="Abgerundetes Rechteck 14">
              <a:extLst>
                <a:ext uri="{FF2B5EF4-FFF2-40B4-BE49-F238E27FC236}">
                  <a16:creationId xmlns:a16="http://schemas.microsoft.com/office/drawing/2014/main" id="{7C09156E-3F05-40C3-D188-8AE29B82FB24}"/>
                </a:ext>
              </a:extLst>
            </p:cNvPr>
            <p:cNvSpPr/>
            <p:nvPr/>
          </p:nvSpPr>
          <p:spPr>
            <a:xfrm>
              <a:off x="6757611" y="2689968"/>
              <a:ext cx="1356376" cy="998972"/>
            </a:xfrm>
            <a:prstGeom prst="roundRect">
              <a:avLst>
                <a:gd name="adj" fmla="val 13206"/>
              </a:avLst>
            </a:prstGeom>
            <a:solidFill>
              <a:srgbClr val="FBC10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r>
                <a:rPr lang="de-DE" sz="1600" spc="-5" noProof="1">
                  <a:solidFill>
                    <a:schemeClr val="bg1"/>
                  </a:solidFill>
                  <a:latin typeface="Avenir Next LT Pro Demi" panose="020B0504020202020204" pitchFamily="34" charset="77"/>
                  <a:cs typeface="Arial"/>
                </a:rPr>
                <a:t>Progressive disease</a:t>
              </a:r>
              <a:endParaRPr lang="de-DE" sz="1600" noProof="1">
                <a:solidFill>
                  <a:schemeClr val="bg1"/>
                </a:solidFill>
                <a:latin typeface="Avenir Next LT Pro" panose="020B0504020202020204" pitchFamily="34" charset="77"/>
              </a:endParaRPr>
            </a:p>
          </p:txBody>
        </p:sp>
        <p:cxnSp>
          <p:nvCxnSpPr>
            <p:cNvPr id="7" name="Straight Connector 3">
              <a:extLst>
                <a:ext uri="{FF2B5EF4-FFF2-40B4-BE49-F238E27FC236}">
                  <a16:creationId xmlns:a16="http://schemas.microsoft.com/office/drawing/2014/main" id="{5ED39CCD-1763-034D-33E2-7E4051A09395}"/>
                </a:ext>
              </a:extLst>
            </p:cNvPr>
            <p:cNvCxnSpPr>
              <a:cxnSpLocks/>
            </p:cNvCxnSpPr>
            <p:nvPr/>
          </p:nvCxnSpPr>
          <p:spPr>
            <a:xfrm>
              <a:off x="5641611" y="3189454"/>
              <a:ext cx="1116000" cy="0"/>
            </a:xfrm>
            <a:prstGeom prst="line">
              <a:avLst/>
            </a:prstGeom>
            <a:ln w="25400">
              <a:solidFill>
                <a:srgbClr val="CECECE"/>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Connector 3">
              <a:extLst>
                <a:ext uri="{FF2B5EF4-FFF2-40B4-BE49-F238E27FC236}">
                  <a16:creationId xmlns:a16="http://schemas.microsoft.com/office/drawing/2014/main" id="{84424B72-BBA5-FF3F-5838-10E31F9507B1}"/>
                </a:ext>
              </a:extLst>
            </p:cNvPr>
            <p:cNvCxnSpPr>
              <a:cxnSpLocks/>
              <a:stCxn id="10" idx="1"/>
            </p:cNvCxnSpPr>
            <p:nvPr/>
          </p:nvCxnSpPr>
          <p:spPr>
            <a:xfrm flipH="1" flipV="1">
              <a:off x="2564630" y="3189455"/>
              <a:ext cx="1517936" cy="11710"/>
            </a:xfrm>
            <a:prstGeom prst="line">
              <a:avLst/>
            </a:prstGeom>
            <a:noFill/>
            <a:ln w="25400" cap="flat" cmpd="sng" algn="ctr">
              <a:solidFill>
                <a:srgbClr val="CECECE"/>
              </a:solidFill>
              <a:prstDash val="solid"/>
              <a:miter lim="800000"/>
              <a:headEnd type="triangle" w="lg" len="lg"/>
              <a:tailEnd type="none" w="lg" len="lg"/>
            </a:ln>
            <a:effectLst/>
          </p:spPr>
        </p:cxnSp>
        <p:sp>
          <p:nvSpPr>
            <p:cNvPr id="9" name="Rectangle 22">
              <a:extLst>
                <a:ext uri="{FF2B5EF4-FFF2-40B4-BE49-F238E27FC236}">
                  <a16:creationId xmlns:a16="http://schemas.microsoft.com/office/drawing/2014/main" id="{F1CD6369-9B87-9848-EE3D-5185E7E50327}"/>
                </a:ext>
              </a:extLst>
            </p:cNvPr>
            <p:cNvSpPr/>
            <p:nvPr/>
          </p:nvSpPr>
          <p:spPr>
            <a:xfrm>
              <a:off x="491594" y="1845003"/>
              <a:ext cx="2402974" cy="2906093"/>
            </a:xfrm>
            <a:prstGeom prst="roundRect">
              <a:avLst>
                <a:gd name="adj" fmla="val 7763"/>
              </a:avLst>
            </a:prstGeom>
            <a:solidFill>
              <a:srgbClr val="00833E"/>
            </a:solidFill>
            <a:ln w="12700" cap="flat" cmpd="sng" algn="ctr">
              <a:noFill/>
              <a:prstDash val="solid"/>
              <a:miter lim="800000"/>
            </a:ln>
            <a:effectLst/>
          </p:spPr>
          <p:txBody>
            <a:bodyPr wrap="square" lIns="90000" tIns="90000" rIns="90000" bIns="90000" rtlCol="0" anchor="ctr">
              <a:spAutoFit/>
            </a:bodyPr>
            <a:lstStyle/>
            <a:p>
              <a:pPr marL="0" marR="0" lvl="0" indent="0" defTabSz="1219170" eaLnBrk="1" fontAlgn="auto" latinLnBrk="0" hangingPunct="1">
                <a:lnSpc>
                  <a:spcPct val="100000"/>
                </a:lnSpc>
                <a:spcBef>
                  <a:spcPts val="0"/>
                </a:spcBef>
                <a:spcAft>
                  <a:spcPts val="0"/>
                </a:spcAft>
                <a:buClr>
                  <a:srgbClr val="000000"/>
                </a:buClr>
                <a:buSzTx/>
                <a:buFontTx/>
                <a:buNone/>
                <a:tabLst/>
                <a:defRPr/>
              </a:pPr>
              <a:r>
                <a:rPr kumimoji="0" lang="en-US" sz="1600" b="1" i="0" u="none" strike="noStrike" kern="0" cap="none" spc="0" normalizeH="0" baseline="0" noProof="1">
                  <a:ln>
                    <a:noFill/>
                  </a:ln>
                  <a:solidFill>
                    <a:srgbClr val="FFFFFF"/>
                  </a:solidFill>
                  <a:effectLst/>
                  <a:uLnTx/>
                  <a:uFillTx/>
                  <a:latin typeface="Avenir Next LT Pro Demi" panose="020B0504020202020204" pitchFamily="34" charset="77"/>
                  <a:ea typeface="+mn-ea"/>
                  <a:cs typeface="+mn-cs"/>
                  <a:sym typeface="Arial"/>
                </a:rPr>
                <a:t>Key </a:t>
              </a:r>
              <a:r>
                <a:rPr lang="en-US" sz="1600" b="1" kern="0" noProof="1">
                  <a:solidFill>
                    <a:srgbClr val="FFFFFF"/>
                  </a:solidFill>
                  <a:latin typeface="Avenir Next LT Pro Demi" panose="020B0504020202020204" pitchFamily="34" charset="77"/>
                  <a:sym typeface="Arial"/>
                </a:rPr>
                <a:t>e</a:t>
              </a:r>
              <a:r>
                <a:rPr kumimoji="0" lang="en-US" sz="1600" b="1" i="0" u="none" strike="noStrike" kern="0" cap="none" spc="0" normalizeH="0" baseline="0" noProof="1">
                  <a:ln>
                    <a:noFill/>
                  </a:ln>
                  <a:solidFill>
                    <a:srgbClr val="FFFFFF"/>
                  </a:solidFill>
                  <a:effectLst/>
                  <a:uLnTx/>
                  <a:uFillTx/>
                  <a:latin typeface="Avenir Next LT Pro Demi" panose="020B0504020202020204" pitchFamily="34" charset="77"/>
                  <a:ea typeface="+mn-ea"/>
                  <a:cs typeface="+mn-cs"/>
                  <a:sym typeface="Arial"/>
                </a:rPr>
                <a:t>ligibility </a:t>
              </a:r>
              <a:r>
                <a:rPr lang="en-US" sz="1600" b="1" kern="0" noProof="1">
                  <a:solidFill>
                    <a:srgbClr val="FFFFFF"/>
                  </a:solidFill>
                  <a:latin typeface="Avenir Next LT Pro Demi" panose="020B0504020202020204" pitchFamily="34" charset="77"/>
                  <a:sym typeface="Arial"/>
                </a:rPr>
                <a:t>c</a:t>
              </a:r>
              <a:r>
                <a:rPr kumimoji="0" lang="en-US" sz="1600" b="1" i="0" u="none" strike="noStrike" kern="0" cap="none" spc="0" normalizeH="0" baseline="0" noProof="1">
                  <a:ln>
                    <a:noFill/>
                  </a:ln>
                  <a:solidFill>
                    <a:srgbClr val="FFFFFF"/>
                  </a:solidFill>
                  <a:effectLst/>
                  <a:uLnTx/>
                  <a:uFillTx/>
                  <a:latin typeface="Avenir Next LT Pro Demi" panose="020B0504020202020204" pitchFamily="34" charset="77"/>
                  <a:ea typeface="+mn-ea"/>
                  <a:cs typeface="+mn-cs"/>
                  <a:sym typeface="Arial"/>
                </a:rPr>
                <a:t>riteria</a:t>
              </a:r>
              <a:r>
                <a:rPr kumimoji="0" lang="en-US" sz="1400" b="1" i="0" u="none" strike="noStrike" kern="0" cap="none" spc="0" normalizeH="0" baseline="0" noProof="1">
                  <a:ln>
                    <a:noFill/>
                  </a:ln>
                  <a:solidFill>
                    <a:srgbClr val="FFFFFF"/>
                  </a:solidFill>
                  <a:effectLst/>
                  <a:uLnTx/>
                  <a:uFillTx/>
                  <a:latin typeface="Avenir Next LT Pro Demi" panose="020B0504020202020204" pitchFamily="34" charset="77"/>
                  <a:ea typeface="+mn-ea"/>
                  <a:cs typeface="+mn-cs"/>
                  <a:sym typeface="Arial"/>
                </a:rPr>
                <a:t> </a:t>
              </a:r>
            </a:p>
            <a:p>
              <a:pPr marL="0" marR="0" lvl="0" indent="0" defTabSz="1219170" eaLnBrk="1" fontAlgn="auto" latinLnBrk="0" hangingPunct="1">
                <a:lnSpc>
                  <a:spcPct val="100000"/>
                </a:lnSpc>
                <a:spcBef>
                  <a:spcPts val="0"/>
                </a:spcBef>
                <a:spcAft>
                  <a:spcPts val="0"/>
                </a:spcAft>
                <a:buClr>
                  <a:srgbClr val="FFFFFF"/>
                </a:buClr>
                <a:buSzTx/>
                <a:buFontTx/>
                <a:buNone/>
                <a:tabLst/>
                <a:defRPr/>
              </a:pPr>
              <a:endPar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sym typeface="Arial"/>
              </a:endParaRPr>
            </a:p>
            <a:p>
              <a:pPr marL="0" marR="0" lvl="0" indent="0" defTabSz="1219170" eaLnBrk="1" fontAlgn="auto" latinLnBrk="0" hangingPunct="1">
                <a:lnSpc>
                  <a:spcPct val="100000"/>
                </a:lnSpc>
                <a:spcBef>
                  <a:spcPts val="0"/>
                </a:spcBef>
                <a:spcAft>
                  <a:spcPts val="0"/>
                </a:spcAft>
                <a:buClr>
                  <a:srgbClr val="FFFFFF"/>
                </a:buClr>
                <a:buSzTx/>
                <a:buFontTx/>
                <a:buNone/>
                <a:tabLst/>
                <a:defRPr/>
              </a:pPr>
              <a:r>
                <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sym typeface="Arial"/>
                </a:rPr>
                <a:t>≥2L+ mCRC</a:t>
              </a:r>
            </a:p>
            <a:p>
              <a:pPr marL="0" marR="0" lvl="0" indent="0" defTabSz="1219170" eaLnBrk="1" fontAlgn="auto" latinLnBrk="0" hangingPunct="1">
                <a:lnSpc>
                  <a:spcPct val="100000"/>
                </a:lnSpc>
                <a:spcBef>
                  <a:spcPts val="0"/>
                </a:spcBef>
                <a:spcAft>
                  <a:spcPts val="0"/>
                </a:spcAft>
                <a:buClr>
                  <a:srgbClr val="FFFFFF"/>
                </a:buClr>
                <a:buSzTx/>
                <a:buFontTx/>
                <a:buNone/>
                <a:tabLst/>
                <a:defRPr/>
              </a:pPr>
              <a:endPar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sym typeface="Arial"/>
              </a:endParaRPr>
            </a:p>
            <a:p>
              <a:pPr marL="0" marR="0" lvl="0" indent="0" defTabSz="1219170" eaLnBrk="1" fontAlgn="auto" latinLnBrk="0" hangingPunct="1">
                <a:lnSpc>
                  <a:spcPct val="100000"/>
                </a:lnSpc>
                <a:spcBef>
                  <a:spcPts val="0"/>
                </a:spcBef>
                <a:spcAft>
                  <a:spcPts val="0"/>
                </a:spcAft>
                <a:buClr>
                  <a:srgbClr val="FFFFFF"/>
                </a:buClr>
                <a:buSzTx/>
                <a:buFontTx/>
                <a:buNone/>
                <a:tabLst/>
                <a:defRPr/>
              </a:pPr>
              <a:r>
                <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sym typeface="Arial"/>
                </a:rPr>
                <a:t>HER2+ according to HERACLES criteria</a:t>
              </a:r>
            </a:p>
            <a:p>
              <a:pPr marL="0" marR="0" lvl="0" indent="0" defTabSz="1219170" eaLnBrk="1" fontAlgn="auto" latinLnBrk="0" hangingPunct="1">
                <a:lnSpc>
                  <a:spcPct val="100000"/>
                </a:lnSpc>
                <a:spcBef>
                  <a:spcPts val="0"/>
                </a:spcBef>
                <a:spcAft>
                  <a:spcPts val="0"/>
                </a:spcAft>
                <a:buClr>
                  <a:srgbClr val="FFFFFF"/>
                </a:buClr>
                <a:buSzTx/>
                <a:buFontTx/>
                <a:buNone/>
                <a:tabLst/>
                <a:defRPr/>
              </a:pPr>
              <a:endPar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sym typeface="Arial"/>
              </a:endParaRPr>
            </a:p>
            <a:p>
              <a:pPr marL="0" marR="0" lvl="0" indent="0" defTabSz="1219170" eaLnBrk="1" fontAlgn="auto" latinLnBrk="0" hangingPunct="1">
                <a:lnSpc>
                  <a:spcPct val="100000"/>
                </a:lnSpc>
                <a:spcBef>
                  <a:spcPts val="0"/>
                </a:spcBef>
                <a:spcAft>
                  <a:spcPts val="0"/>
                </a:spcAft>
                <a:buClr>
                  <a:srgbClr val="FFFFFF"/>
                </a:buClr>
                <a:buSzTx/>
                <a:buFontTx/>
                <a:buNone/>
                <a:tabLst/>
                <a:defRPr/>
              </a:pPr>
              <a:r>
                <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sym typeface="Arial"/>
                </a:rPr>
                <a:t>KRAS wild-type</a:t>
              </a:r>
            </a:p>
            <a:p>
              <a:pPr marL="0" marR="0" lvl="0" indent="0" defTabSz="1219170" eaLnBrk="1" fontAlgn="auto" latinLnBrk="0" hangingPunct="1">
                <a:lnSpc>
                  <a:spcPct val="100000"/>
                </a:lnSpc>
                <a:spcBef>
                  <a:spcPts val="0"/>
                </a:spcBef>
                <a:spcAft>
                  <a:spcPts val="0"/>
                </a:spcAft>
                <a:buClr>
                  <a:srgbClr val="FFFFFF"/>
                </a:buClr>
                <a:buSzTx/>
                <a:buFontTx/>
                <a:buNone/>
                <a:tabLst/>
                <a:defRPr/>
              </a:pPr>
              <a:endPar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sym typeface="Arial"/>
              </a:endParaRPr>
            </a:p>
            <a:p>
              <a:pPr marL="0" marR="0" lvl="0" indent="0" defTabSz="1219170" eaLnBrk="1" fontAlgn="auto" latinLnBrk="0" hangingPunct="1">
                <a:lnSpc>
                  <a:spcPct val="100000"/>
                </a:lnSpc>
                <a:spcBef>
                  <a:spcPts val="0"/>
                </a:spcBef>
                <a:spcAft>
                  <a:spcPts val="0"/>
                </a:spcAft>
                <a:buClr>
                  <a:srgbClr val="FFFFFF"/>
                </a:buClr>
                <a:buSzTx/>
                <a:buFontTx/>
                <a:buNone/>
                <a:tabLst/>
                <a:defRPr/>
              </a:pPr>
              <a:r>
                <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sym typeface="Arial"/>
                </a:rPr>
                <a:t>Prior fluoropyrimidines, oxaliplatin, irinotecan, anti-EGFR mAb</a:t>
              </a:r>
              <a:endParaRPr kumimoji="0" lang="en-US" sz="1400" b="1" i="0" u="none" strike="noStrike" kern="0" cap="none" spc="0" normalizeH="0" baseline="0" noProof="1">
                <a:ln>
                  <a:noFill/>
                </a:ln>
                <a:solidFill>
                  <a:srgbClr val="FFFFFF"/>
                </a:solidFill>
                <a:effectLst/>
                <a:uLnTx/>
                <a:uFillTx/>
                <a:latin typeface="Avenir Next LT Pro Demi" panose="020B0504020202020204" pitchFamily="34" charset="77"/>
                <a:ea typeface="+mn-ea"/>
                <a:cs typeface="+mn-cs"/>
                <a:sym typeface="Arial"/>
              </a:endParaRPr>
            </a:p>
          </p:txBody>
        </p:sp>
        <p:sp>
          <p:nvSpPr>
            <p:cNvPr id="10" name="Rectangle 22">
              <a:extLst>
                <a:ext uri="{FF2B5EF4-FFF2-40B4-BE49-F238E27FC236}">
                  <a16:creationId xmlns:a16="http://schemas.microsoft.com/office/drawing/2014/main" id="{94D82537-45DD-2AFE-B39E-6E0B8884F5BB}"/>
                </a:ext>
              </a:extLst>
            </p:cNvPr>
            <p:cNvSpPr/>
            <p:nvPr/>
          </p:nvSpPr>
          <p:spPr>
            <a:xfrm>
              <a:off x="4082566" y="2713323"/>
              <a:ext cx="1609808" cy="975683"/>
            </a:xfrm>
            <a:prstGeom prst="roundRect">
              <a:avLst>
                <a:gd name="adj" fmla="val 15856"/>
              </a:avLst>
            </a:prstGeom>
            <a:solidFill>
              <a:srgbClr val="C00000"/>
            </a:solidFill>
            <a:ln w="12700" cap="flat" cmpd="sng" algn="ctr">
              <a:noFill/>
              <a:prstDash val="solid"/>
              <a:miter lim="800000"/>
            </a:ln>
            <a:effectLst/>
          </p:spPr>
          <p:txBody>
            <a:bodyPr wrap="square" lIns="90000" tIns="90000" rIns="90000" bIns="9000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a:ln>
                    <a:noFill/>
                  </a:ln>
                  <a:solidFill>
                    <a:srgbClr val="FFFFFF"/>
                  </a:solidFill>
                  <a:effectLst/>
                  <a:uLnTx/>
                  <a:uFillTx/>
                  <a:latin typeface="Avenir Next LT Pro Demi" panose="020B0704020202020204" pitchFamily="34" charset="0"/>
                </a:rPr>
                <a:t>Lapatinib +</a:t>
              </a:r>
              <a:br>
                <a:rPr kumimoji="0" lang="en-US" sz="1600" b="0" i="0" u="none" strike="noStrike" kern="0" cap="none" spc="0" normalizeH="0" baseline="0" noProof="0">
                  <a:ln>
                    <a:noFill/>
                  </a:ln>
                  <a:solidFill>
                    <a:srgbClr val="FFFFFF"/>
                  </a:solidFill>
                  <a:effectLst/>
                  <a:uLnTx/>
                  <a:uFillTx/>
                  <a:latin typeface="Avenir Next LT Pro Demi" panose="020B0704020202020204" pitchFamily="34" charset="0"/>
                </a:rPr>
              </a:br>
              <a:r>
                <a:rPr kumimoji="0" lang="en-US" sz="1600" b="0" i="0" u="none" strike="noStrike" kern="0" cap="none" spc="0" normalizeH="0" baseline="0" noProof="0">
                  <a:ln>
                    <a:noFill/>
                  </a:ln>
                  <a:solidFill>
                    <a:srgbClr val="FFFFFF"/>
                  </a:solidFill>
                  <a:effectLst/>
                  <a:uLnTx/>
                  <a:uFillTx/>
                  <a:latin typeface="Avenir Next LT Pro Demi" panose="020B0704020202020204" pitchFamily="34" charset="0"/>
                </a:rPr>
                <a:t>trastuzumab  </a:t>
              </a:r>
              <a:r>
                <a:rPr kumimoji="0" lang="en-US" sz="1400" b="0" i="0" u="none" strike="noStrike" kern="0" cap="none" spc="0" normalizeH="0" baseline="0" noProof="0">
                  <a:ln>
                    <a:noFill/>
                  </a:ln>
                  <a:solidFill>
                    <a:srgbClr val="FFFFFF"/>
                  </a:solidFill>
                  <a:effectLst/>
                  <a:uLnTx/>
                  <a:uFillTx/>
                  <a:latin typeface="Avenir Next LT Pro" panose="020B0504020202020204" pitchFamily="34" charset="77"/>
                  <a:ea typeface="+mn-ea"/>
                  <a:cs typeface="+mn-cs"/>
                </a:rPr>
                <a:t>(n=32)</a:t>
              </a:r>
            </a:p>
          </p:txBody>
        </p:sp>
        <p:sp>
          <p:nvSpPr>
            <p:cNvPr id="11" name="Abgerundetes Rechteck 16">
              <a:extLst>
                <a:ext uri="{FF2B5EF4-FFF2-40B4-BE49-F238E27FC236}">
                  <a16:creationId xmlns:a16="http://schemas.microsoft.com/office/drawing/2014/main" id="{19D07FCD-25AF-F28E-F8F1-9D6255E0A3DB}"/>
                </a:ext>
              </a:extLst>
            </p:cNvPr>
            <p:cNvSpPr/>
            <p:nvPr/>
          </p:nvSpPr>
          <p:spPr>
            <a:xfrm>
              <a:off x="8580467" y="1845004"/>
              <a:ext cx="2656620" cy="2906092"/>
            </a:xfrm>
            <a:prstGeom prst="roundRect">
              <a:avLst>
                <a:gd name="adj" fmla="val 6780"/>
              </a:avLst>
            </a:prstGeom>
            <a:solidFill>
              <a:srgbClr val="00B9AE"/>
            </a:solidFill>
            <a:ln w="12700" cap="flat" cmpd="sng" algn="ctr">
              <a:noFill/>
              <a:prstDash val="solid"/>
              <a:miter lim="800000"/>
            </a:ln>
            <a:effectLst/>
          </p:spPr>
          <p:txBody>
            <a:bodyPr wrap="square" lIns="90000" tIns="90000" rIns="90000" bIns="90000" rtlCol="0" anchor="ctr" anchorCtr="0">
              <a:noAutofit/>
            </a:bodyPr>
            <a:lstStyle/>
            <a:p>
              <a:pPr marL="38100" marR="0" lvl="0" indent="0" defTabSz="914400" eaLnBrk="1" fontAlgn="auto" latinLnBrk="0" hangingPunct="1">
                <a:lnSpc>
                  <a:spcPct val="100000"/>
                </a:lnSpc>
                <a:spcBef>
                  <a:spcPts val="0"/>
                </a:spcBef>
                <a:spcAft>
                  <a:spcPts val="300"/>
                </a:spcAft>
                <a:buClrTx/>
                <a:buSzTx/>
                <a:buFontTx/>
                <a:buNone/>
                <a:tabLst/>
                <a:defRPr/>
              </a:pPr>
              <a:r>
                <a:rPr kumimoji="0" lang="en-US" sz="1400" b="0" i="0" u="none" strike="noStrike" kern="0" cap="none" spc="-5" normalizeH="0" baseline="0" noProof="1">
                  <a:ln>
                    <a:noFill/>
                  </a:ln>
                  <a:solidFill>
                    <a:srgbClr val="FFFFFF"/>
                  </a:solidFill>
                  <a:effectLst/>
                  <a:uLnTx/>
                  <a:uFillTx/>
                  <a:latin typeface="Avenir Next LT Pro Demi" panose="020B0504020202020204" pitchFamily="34" charset="77"/>
                  <a:ea typeface="+mn-ea"/>
                  <a:cs typeface="Arial"/>
                </a:rPr>
                <a:t>Primary endpoint:</a:t>
              </a:r>
              <a:endParaRPr kumimoji="0" lang="en-US" sz="1400" b="0" i="0" u="none" strike="noStrike" kern="0" cap="none" spc="0" normalizeH="0" baseline="0" noProof="1">
                <a:ln>
                  <a:noFill/>
                </a:ln>
                <a:solidFill>
                  <a:srgbClr val="FFFFFF"/>
                </a:solidFill>
                <a:effectLst/>
                <a:uLnTx/>
                <a:uFillTx/>
                <a:latin typeface="Avenir Next LT Pro Demi" panose="020B0504020202020204" pitchFamily="34" charset="77"/>
                <a:ea typeface="+mn-ea"/>
                <a:cs typeface="Arial"/>
              </a:endParaRPr>
            </a:p>
            <a:p>
              <a:pPr marL="183600" marR="30480" lvl="0" indent="-171450" defTabSz="914400" eaLnBrk="1" fontAlgn="auto" latinLnBrk="0" hangingPunct="1">
                <a:lnSpc>
                  <a:spcPct val="110000"/>
                </a:lnSpc>
                <a:spcAft>
                  <a:spcPts val="1200"/>
                </a:spcAft>
                <a:buClrTx/>
                <a:buSzTx/>
                <a:buFontTx/>
                <a:buChar char="•"/>
                <a:tabLst>
                  <a:tab pos="210185" algn="l"/>
                </a:tabLst>
                <a:defRPr/>
              </a:pPr>
              <a:r>
                <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rPr>
                <a:t>ORR (RECIST v1.1)</a:t>
              </a:r>
              <a:endParaRPr kumimoji="0" lang="en-US" sz="1200" b="0" i="0" u="none" strike="noStrike" kern="0" cap="none" spc="0" normalizeH="0" baseline="0" noProof="1">
                <a:ln>
                  <a:noFill/>
                </a:ln>
                <a:solidFill>
                  <a:srgbClr val="FFFFFF"/>
                </a:solidFill>
                <a:effectLst/>
                <a:uLnTx/>
                <a:uFillTx/>
                <a:latin typeface="Avenir Next LT Pro Demi" panose="020B0504020202020204" pitchFamily="34" charset="77"/>
                <a:ea typeface="+mn-ea"/>
                <a:cs typeface="Arial"/>
              </a:endParaRPr>
            </a:p>
            <a:p>
              <a:pPr marL="38100" marR="0" lvl="0" indent="0" defTabSz="914400" eaLnBrk="1" fontAlgn="auto" latinLnBrk="0" hangingPunct="1">
                <a:lnSpc>
                  <a:spcPct val="100000"/>
                </a:lnSpc>
                <a:spcBef>
                  <a:spcPts val="0"/>
                </a:spcBef>
                <a:spcAft>
                  <a:spcPts val="300"/>
                </a:spcAft>
                <a:buClrTx/>
                <a:buSzTx/>
                <a:buFontTx/>
                <a:buNone/>
                <a:tabLst/>
                <a:defRPr/>
              </a:pPr>
              <a:r>
                <a:rPr kumimoji="0" lang="en-US" sz="1400" b="0" i="0" u="none" strike="noStrike" kern="0" cap="none" spc="-5" normalizeH="0" baseline="0" noProof="1">
                  <a:ln>
                    <a:noFill/>
                  </a:ln>
                  <a:solidFill>
                    <a:srgbClr val="FFFFFF"/>
                  </a:solidFill>
                  <a:effectLst/>
                  <a:uLnTx/>
                  <a:uFillTx/>
                  <a:latin typeface="Avenir Next LT Pro Demi" panose="020B0504020202020204" pitchFamily="34" charset="77"/>
                  <a:ea typeface="+mn-ea"/>
                  <a:cs typeface="Arial"/>
                </a:rPr>
                <a:t>Secondary endpoints:</a:t>
              </a:r>
              <a:endParaRPr kumimoji="0" lang="en-US" sz="1400" b="0" i="0" u="none" strike="noStrike" kern="0" cap="none" spc="0" normalizeH="0" baseline="0" noProof="1">
                <a:ln>
                  <a:noFill/>
                </a:ln>
                <a:solidFill>
                  <a:srgbClr val="FFFFFF"/>
                </a:solidFill>
                <a:effectLst/>
                <a:uLnTx/>
                <a:uFillTx/>
                <a:latin typeface="Avenir Next LT Pro Demi" panose="020B0504020202020204" pitchFamily="34" charset="77"/>
                <a:ea typeface="+mn-ea"/>
                <a:cs typeface="Arial"/>
              </a:endParaRPr>
            </a:p>
            <a:p>
              <a:pPr marL="183600" marR="30480" lvl="0" indent="-171450" defTabSz="914400" eaLnBrk="1" fontAlgn="auto" latinLnBrk="0" hangingPunct="1">
                <a:spcAft>
                  <a:spcPts val="1200"/>
                </a:spcAft>
                <a:buClrTx/>
                <a:buSzTx/>
                <a:buFontTx/>
                <a:buChar char="•"/>
                <a:tabLst>
                  <a:tab pos="210185" algn="l"/>
                </a:tabLst>
                <a:defRPr/>
              </a:pPr>
              <a:r>
                <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rPr>
                <a:t>Progression-free survival and safety </a:t>
              </a:r>
            </a:p>
            <a:p>
              <a:pPr marL="12150" marR="30480" lvl="0" defTabSz="914400" eaLnBrk="1" fontAlgn="auto" latinLnBrk="0" hangingPunct="1">
                <a:spcBef>
                  <a:spcPts val="600"/>
                </a:spcBef>
                <a:spcAft>
                  <a:spcPts val="300"/>
                </a:spcAft>
                <a:buClrTx/>
                <a:buSzTx/>
                <a:tabLst>
                  <a:tab pos="210185" algn="l"/>
                </a:tabLst>
                <a:defRPr/>
              </a:pPr>
              <a:r>
                <a:rPr lang="en-US" sz="1400" kern="0" spc="-5" noProof="1">
                  <a:solidFill>
                    <a:srgbClr val="FFFFFF"/>
                  </a:solidFill>
                  <a:latin typeface="Avenir Next LT Pro Demi" panose="020B0504020202020204" pitchFamily="34" charset="77"/>
                  <a:ea typeface="+mn-ea"/>
                  <a:cs typeface="Arial"/>
                </a:rPr>
                <a:t>Translational exploratory objectives:</a:t>
              </a:r>
            </a:p>
            <a:p>
              <a:pPr marL="183600" marR="30480" indent="-171450" defTabSz="914400" eaLnBrk="1" fontAlgn="auto" hangingPunct="1">
                <a:spcAft>
                  <a:spcPts val="0"/>
                </a:spcAft>
                <a:buFontTx/>
                <a:buChar char="•"/>
                <a:tabLst>
                  <a:tab pos="210185" algn="l"/>
                </a:tabLst>
                <a:defRPr/>
              </a:pPr>
              <a:r>
                <a:rPr kumimoji="0" lang="en-US" sz="1400" b="0" i="0" u="none" strike="noStrike" kern="0" cap="none" spc="0" normalizeH="0" baseline="0" noProof="1">
                  <a:ln>
                    <a:noFill/>
                  </a:ln>
                  <a:solidFill>
                    <a:srgbClr val="FFFFFF"/>
                  </a:solidFill>
                  <a:effectLst/>
                  <a:uLnTx/>
                  <a:uFillTx/>
                  <a:latin typeface="Avenir Next LT Pro" panose="020B0504020202020204" pitchFamily="34" charset="77"/>
                  <a:ea typeface="+mn-ea"/>
                  <a:cs typeface="+mn-cs"/>
                </a:rPr>
                <a:t>Molecular determinants of response and resistance to study treatment</a:t>
              </a:r>
            </a:p>
          </p:txBody>
        </p:sp>
      </p:grpSp>
    </p:spTree>
    <p:extLst>
      <p:ext uri="{BB962C8B-B14F-4D97-AF65-F5344CB8AC3E}">
        <p14:creationId xmlns:p14="http://schemas.microsoft.com/office/powerpoint/2010/main" val="399378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de-DE" noProof="1"/>
              <a:t>2L, second line treatment, EGFR, epidermal growth factor receptor; mAb, monoclonal antibody; ORR, objective response rate; RECIST, Response Evaluation Criteria In Solid Tumors.</a:t>
            </a:r>
            <a:br>
              <a:rPr lang="de-DE" noProof="1"/>
            </a:br>
            <a:r>
              <a:rPr lang="de-DE" noProof="1"/>
              <a:t>Sartore-Bianchi A, et al. </a:t>
            </a:r>
            <a:r>
              <a:rPr lang="de-DE" i="1" noProof="1"/>
              <a:t>Lancet Oncol. </a:t>
            </a:r>
            <a:r>
              <a:rPr lang="de-DE" noProof="1"/>
              <a:t>2016;17(6):738-746.</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de-DE" sz="3200" noProof="1"/>
              <a:t>Long-term Clinical Outcome of HERACLES-A </a:t>
            </a:r>
            <a:br>
              <a:rPr lang="de-DE" sz="3200" noProof="1"/>
            </a:br>
            <a:r>
              <a:rPr lang="de-DE" sz="3200" noProof="1"/>
              <a:t>(Trastuzumab + Lapatinib) for HER2-Positive mCRC</a:t>
            </a:r>
            <a:endParaRPr lang="en-US" dirty="0"/>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7065000" y="2303931"/>
            <a:ext cx="4517400" cy="2984616"/>
          </a:xfrm>
        </p:spPr>
        <p:txBody>
          <a:bodyPr/>
          <a:lstStyle/>
          <a:p>
            <a:pPr lvl="0"/>
            <a:r>
              <a:rPr lang="en-US" noProof="1"/>
              <a:t>7 years of follow-up; 32 patients evaluable</a:t>
            </a:r>
          </a:p>
          <a:p>
            <a:pPr lvl="0"/>
            <a:r>
              <a:rPr lang="en-US" noProof="1"/>
              <a:t>28% ORR with 1 patient with 7-year CR </a:t>
            </a:r>
          </a:p>
          <a:p>
            <a:pPr lvl="0"/>
            <a:r>
              <a:rPr lang="en-US" noProof="1"/>
              <a:t>Median PFS=4.7 months</a:t>
            </a:r>
          </a:p>
          <a:p>
            <a:pPr lvl="0"/>
            <a:r>
              <a:rPr lang="en-US" noProof="1"/>
              <a:t>Median OS=10.0 months</a:t>
            </a:r>
          </a:p>
        </p:txBody>
      </p:sp>
      <p:pic>
        <p:nvPicPr>
          <p:cNvPr id="15" name="Grafik 7">
            <a:extLst>
              <a:ext uri="{FF2B5EF4-FFF2-40B4-BE49-F238E27FC236}">
                <a16:creationId xmlns:a16="http://schemas.microsoft.com/office/drawing/2014/main" id="{4C43CD12-AE76-3261-EA22-EB997DC8BDF2}"/>
              </a:ext>
            </a:extLst>
          </p:cNvPr>
          <p:cNvPicPr>
            <a:picLocks noChangeAspect="1"/>
          </p:cNvPicPr>
          <p:nvPr/>
        </p:nvPicPr>
        <p:blipFill rotWithShape="1">
          <a:blip r:embed="rId2"/>
          <a:srcRect l="3228" t="20588" r="2432" b="3726"/>
          <a:stretch/>
        </p:blipFill>
        <p:spPr>
          <a:xfrm>
            <a:off x="609600" y="1888539"/>
            <a:ext cx="6058237" cy="3815401"/>
          </a:xfrm>
          <a:prstGeom prst="rect">
            <a:avLst/>
          </a:prstGeom>
        </p:spPr>
      </p:pic>
    </p:spTree>
    <p:extLst>
      <p:ext uri="{BB962C8B-B14F-4D97-AF65-F5344CB8AC3E}">
        <p14:creationId xmlns:p14="http://schemas.microsoft.com/office/powerpoint/2010/main" val="3181604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pPr>
              <a:spcBef>
                <a:spcPts val="192"/>
              </a:spcBef>
            </a:pPr>
            <a:r>
              <a:rPr lang="en-US" sz="900" b="0" dirty="0"/>
              <a:t>Data cutoff for current analysis March 28, 2022.</a:t>
            </a:r>
          </a:p>
          <a:p>
            <a:pPr>
              <a:spcBef>
                <a:spcPts val="400"/>
              </a:spcBef>
            </a:pPr>
            <a:r>
              <a:rPr lang="en-US" sz="900" b="0" dirty="0"/>
              <a:t>a. Each treatment cycle is 21 days; b. Patients remained on therapy until evidence of radiographic or clinical progression, unacceptable toxicity, withdrawal of consent, or study closure; c. Stratification: Left sided tumor primary vs. other; d. Patients were allowed to cross over and receive tucatinib and trastuzumab if they experienced radiographic progression at any time point or if they had not achieved a PR or CR by week 12; e. Patients had HER2+ tumors as defined by one or more protocol </a:t>
            </a:r>
            <a:br>
              <a:rPr lang="en-US" sz="900" b="0" dirty="0"/>
            </a:br>
            <a:r>
              <a:rPr lang="en-US" sz="900" b="0" dirty="0"/>
              <a:t>required local tests: IHC 3+ (n=46), amplification by ISH (n=36), or amplification by NGS (n=69).</a:t>
            </a:r>
          </a:p>
          <a:p>
            <a:pPr>
              <a:spcBef>
                <a:spcPts val="400"/>
              </a:spcBef>
            </a:pPr>
            <a:r>
              <a:rPr lang="en-US" sz="900" b="0" dirty="0"/>
              <a:t>2L+, second line and later; BICR, blinded independent central review; BID, twice a day; C1D1, cycle 1 day 1; CR, complete response; DOR, duration of response; IHC, immunohistochemistry; ISH, in situ hybridization; NGS, next-generation sequencing; PO, orally; Q3W, every 3 weeks; R, randomization; RAS, rat sarcoma virus; US, United States; VEGF, vascular endothelial growth factor. </a:t>
            </a:r>
          </a:p>
          <a:p>
            <a:pPr>
              <a:spcBef>
                <a:spcPts val="400"/>
              </a:spcBef>
            </a:pPr>
            <a:r>
              <a:rPr lang="en-US" sz="900" b="0" dirty="0"/>
              <a:t>Strickler JH, et al. ESMO World GI 2022. Abstract LBA-2; https://</a:t>
            </a:r>
            <a:r>
              <a:rPr lang="en-US" sz="900" b="0" dirty="0" err="1"/>
              <a:t>clinicaltrials.gov</a:t>
            </a:r>
            <a:r>
              <a:rPr lang="en-US" sz="900" b="0" dirty="0"/>
              <a:t>/ct2/show/NCT03043313.</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MOUNTAINEER: Global, Open-Label, Phase 2 Trial </a:t>
            </a:r>
          </a:p>
        </p:txBody>
      </p:sp>
      <p:sp>
        <p:nvSpPr>
          <p:cNvPr id="5" name="Content Placeholder 4">
            <a:extLst>
              <a:ext uri="{FF2B5EF4-FFF2-40B4-BE49-F238E27FC236}">
                <a16:creationId xmlns:a16="http://schemas.microsoft.com/office/drawing/2014/main" id="{FE83F1C3-E75F-4873-B05E-53FBF212A2E9}"/>
              </a:ext>
            </a:extLst>
          </p:cNvPr>
          <p:cNvSpPr>
            <a:spLocks noGrp="1"/>
          </p:cNvSpPr>
          <p:nvPr>
            <p:ph idx="1"/>
          </p:nvPr>
        </p:nvSpPr>
        <p:spPr>
          <a:xfrm>
            <a:off x="8258388" y="1316354"/>
            <a:ext cx="3461648" cy="3375436"/>
          </a:xfrm>
          <a:ln w="28575">
            <a:solidFill>
              <a:schemeClr val="bg1">
                <a:lumMod val="75000"/>
              </a:schemeClr>
            </a:solidFill>
          </a:ln>
        </p:spPr>
        <p:txBody>
          <a:bodyPr>
            <a:normAutofit/>
          </a:bodyPr>
          <a:lstStyle/>
          <a:p>
            <a:pPr marL="0" indent="0" algn="ctr" defTabSz="609585">
              <a:buNone/>
            </a:pPr>
            <a:r>
              <a:rPr lang="en-US" sz="1100" b="1" dirty="0">
                <a:solidFill>
                  <a:srgbClr val="000000"/>
                </a:solidFill>
                <a:latin typeface="Arial"/>
              </a:rPr>
              <a:t>Endpoints </a:t>
            </a:r>
            <a:endParaRPr lang="en-US" sz="1100" dirty="0">
              <a:solidFill>
                <a:srgbClr val="000000"/>
              </a:solidFill>
              <a:latin typeface="Arial"/>
            </a:endParaRPr>
          </a:p>
          <a:p>
            <a:pPr marL="0" indent="0" defTabSz="609585">
              <a:buNone/>
            </a:pPr>
            <a:r>
              <a:rPr lang="en-US" sz="1100" u="sng" dirty="0">
                <a:solidFill>
                  <a:srgbClr val="000000"/>
                </a:solidFill>
                <a:latin typeface="Arial"/>
              </a:rPr>
              <a:t>Efficacy</a:t>
            </a:r>
          </a:p>
          <a:p>
            <a:pPr marL="0" indent="0" defTabSz="609585">
              <a:buNone/>
            </a:pPr>
            <a:r>
              <a:rPr lang="en-US" sz="1100" dirty="0">
                <a:solidFill>
                  <a:srgbClr val="000000"/>
                </a:solidFill>
                <a:latin typeface="Arial"/>
              </a:rPr>
              <a:t>Assessed in patients who received any amount of study treatment and had HER2+ </a:t>
            </a:r>
            <a:r>
              <a:rPr lang="en-US" sz="1100" dirty="0" err="1">
                <a:solidFill>
                  <a:srgbClr val="000000"/>
                </a:solidFill>
                <a:latin typeface="Arial"/>
              </a:rPr>
              <a:t>tumors</a:t>
            </a:r>
            <a:r>
              <a:rPr lang="en-US" sz="1100" baseline="30000" dirty="0" err="1">
                <a:solidFill>
                  <a:srgbClr val="000000"/>
                </a:solidFill>
                <a:latin typeface="Arial"/>
              </a:rPr>
              <a:t>e</a:t>
            </a:r>
            <a:endParaRPr lang="en-US" sz="1100" dirty="0">
              <a:solidFill>
                <a:srgbClr val="000000"/>
              </a:solidFill>
              <a:latin typeface="Arial"/>
            </a:endParaRPr>
          </a:p>
          <a:p>
            <a:pPr marL="457200" indent="-457200" defTabSz="609585">
              <a:buFont typeface="+mj-lt"/>
              <a:buAutoNum type="arabicPeriod"/>
            </a:pPr>
            <a:r>
              <a:rPr lang="en-US" sz="1100" dirty="0">
                <a:solidFill>
                  <a:srgbClr val="000000"/>
                </a:solidFill>
                <a:latin typeface="Arial"/>
              </a:rPr>
              <a:t>Primary: Confirmed ORR in Cohorts A+B (RECIST 1.1 per BICR)</a:t>
            </a:r>
          </a:p>
          <a:p>
            <a:pPr marL="457200" indent="-457200" defTabSz="609585">
              <a:buFont typeface="+mj-lt"/>
              <a:buAutoNum type="arabicPeriod"/>
            </a:pPr>
            <a:r>
              <a:rPr lang="en-US" sz="1100" dirty="0">
                <a:solidFill>
                  <a:srgbClr val="000000"/>
                </a:solidFill>
                <a:latin typeface="Arial"/>
              </a:rPr>
              <a:t>Secondary: </a:t>
            </a:r>
            <a:endParaRPr lang="en-US" sz="1100" u="sng" dirty="0">
              <a:solidFill>
                <a:srgbClr val="000000"/>
              </a:solidFill>
              <a:latin typeface="Arial"/>
            </a:endParaRPr>
          </a:p>
          <a:p>
            <a:pPr lvl="1" defTabSz="609585"/>
            <a:r>
              <a:rPr lang="en-US" sz="1000" dirty="0">
                <a:solidFill>
                  <a:srgbClr val="000000"/>
                </a:solidFill>
                <a:latin typeface="Arial"/>
              </a:rPr>
              <a:t>Cohorts A+B: DOR per BICR, PFS per BICR, and OS</a:t>
            </a:r>
          </a:p>
          <a:p>
            <a:pPr lvl="1" defTabSz="609585"/>
            <a:r>
              <a:rPr lang="en-US" sz="1000" dirty="0">
                <a:solidFill>
                  <a:srgbClr val="000000"/>
                </a:solidFill>
                <a:latin typeface="Arial"/>
              </a:rPr>
              <a:t>Cohort C: ORR by 12 weeks of treatment (RECIST 1.1 per BICR)</a:t>
            </a:r>
            <a:endParaRPr lang="en-US" sz="1100" dirty="0">
              <a:solidFill>
                <a:srgbClr val="000000"/>
              </a:solidFill>
              <a:latin typeface="Arial"/>
            </a:endParaRPr>
          </a:p>
          <a:p>
            <a:pPr marL="0" indent="0" defTabSz="609585">
              <a:buNone/>
            </a:pPr>
            <a:r>
              <a:rPr lang="en-US" sz="1100" u="sng" dirty="0">
                <a:solidFill>
                  <a:srgbClr val="000000"/>
                </a:solidFill>
                <a:latin typeface="Arial"/>
              </a:rPr>
              <a:t>Safety</a:t>
            </a:r>
            <a:r>
              <a:rPr lang="en-US" sz="1100" dirty="0">
                <a:solidFill>
                  <a:srgbClr val="000000"/>
                </a:solidFill>
                <a:latin typeface="Arial"/>
              </a:rPr>
              <a:t> presented in Cohorts A+B who received any amount of study treatment </a:t>
            </a:r>
          </a:p>
        </p:txBody>
      </p:sp>
      <p:grpSp>
        <p:nvGrpSpPr>
          <p:cNvPr id="3" name="Group 2">
            <a:extLst>
              <a:ext uri="{FF2B5EF4-FFF2-40B4-BE49-F238E27FC236}">
                <a16:creationId xmlns:a16="http://schemas.microsoft.com/office/drawing/2014/main" id="{AE1A4CC5-0B34-210E-175F-7F4CC91FA275}"/>
              </a:ext>
            </a:extLst>
          </p:cNvPr>
          <p:cNvGrpSpPr/>
          <p:nvPr/>
        </p:nvGrpSpPr>
        <p:grpSpPr>
          <a:xfrm>
            <a:off x="366661" y="1316353"/>
            <a:ext cx="7784996" cy="3375436"/>
            <a:chOff x="1036806" y="1305778"/>
            <a:chExt cx="6779905" cy="2531577"/>
          </a:xfrm>
        </p:grpSpPr>
        <p:sp>
          <p:nvSpPr>
            <p:cNvPr id="6" name="Rectangle 5">
              <a:extLst>
                <a:ext uri="{FF2B5EF4-FFF2-40B4-BE49-F238E27FC236}">
                  <a16:creationId xmlns:a16="http://schemas.microsoft.com/office/drawing/2014/main" id="{06C1EDD3-926B-2CB6-60DE-5540E7EBF28B}"/>
                </a:ext>
              </a:extLst>
            </p:cNvPr>
            <p:cNvSpPr/>
            <p:nvPr/>
          </p:nvSpPr>
          <p:spPr>
            <a:xfrm>
              <a:off x="1036806" y="1305778"/>
              <a:ext cx="1764560" cy="250235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585"/>
              <a:r>
                <a:rPr lang="en-US" sz="1267" b="1" dirty="0">
                  <a:solidFill>
                    <a:schemeClr val="bg1"/>
                  </a:solidFill>
                  <a:latin typeface="Arial"/>
                </a:rPr>
                <a:t>Key eligibility criteria</a:t>
              </a:r>
            </a:p>
            <a:p>
              <a:pPr defTabSz="609585"/>
              <a:endParaRPr lang="en-US" sz="1267" dirty="0">
                <a:solidFill>
                  <a:schemeClr val="bg1"/>
                </a:solidFill>
                <a:latin typeface="Arial"/>
              </a:endParaRPr>
            </a:p>
            <a:p>
              <a:pPr marL="182875" indent="-182875" defTabSz="609585">
                <a:buFont typeface="Arial" panose="020B0604020202020204" pitchFamily="34" charset="0"/>
                <a:buChar char="•"/>
              </a:pPr>
              <a:r>
                <a:rPr lang="en-US" sz="1267" dirty="0">
                  <a:solidFill>
                    <a:schemeClr val="bg1"/>
                  </a:solidFill>
                  <a:latin typeface="Arial"/>
                </a:rPr>
                <a:t>≥2L mCRC</a:t>
              </a:r>
            </a:p>
            <a:p>
              <a:pPr marL="182875" indent="-182875" defTabSz="609585">
                <a:buFont typeface="Arial" panose="020B0604020202020204" pitchFamily="34" charset="0"/>
                <a:buChar char="•"/>
              </a:pPr>
              <a:r>
                <a:rPr lang="en-US" sz="1267" dirty="0">
                  <a:solidFill>
                    <a:schemeClr val="bg1"/>
                  </a:solidFill>
                  <a:latin typeface="Arial"/>
                </a:rPr>
                <a:t>HER2+ per local IHC/ISH/NGS testing</a:t>
              </a:r>
            </a:p>
            <a:p>
              <a:pPr marL="182875" indent="-182875" defTabSz="609585">
                <a:buFont typeface="Arial" panose="020B0604020202020204" pitchFamily="34" charset="0"/>
                <a:buChar char="•"/>
              </a:pPr>
              <a:r>
                <a:rPr lang="en-US" sz="1267" dirty="0">
                  <a:solidFill>
                    <a:schemeClr val="bg1"/>
                  </a:solidFill>
                  <a:latin typeface="Arial"/>
                </a:rPr>
                <a:t>RAS wild-type</a:t>
              </a:r>
            </a:p>
            <a:p>
              <a:pPr marL="182875" indent="-182875" defTabSz="609585">
                <a:buFont typeface="Arial" panose="020B0604020202020204" pitchFamily="34" charset="0"/>
                <a:buChar char="•"/>
              </a:pPr>
              <a:r>
                <a:rPr lang="en-US" sz="1267" dirty="0">
                  <a:solidFill>
                    <a:schemeClr val="bg1"/>
                  </a:solidFill>
                  <a:latin typeface="Arial"/>
                </a:rPr>
                <a:t>Measurable disease per RECIST 1.1</a:t>
              </a:r>
            </a:p>
            <a:p>
              <a:pPr marL="182875" indent="-182875" defTabSz="609585">
                <a:buFont typeface="Arial" panose="020B0604020202020204" pitchFamily="34" charset="0"/>
                <a:buChar char="•"/>
              </a:pPr>
              <a:r>
                <a:rPr lang="en-US" sz="1267" dirty="0">
                  <a:solidFill>
                    <a:schemeClr val="bg1"/>
                  </a:solidFill>
                  <a:latin typeface="Arial"/>
                </a:rPr>
                <a:t>Prior fluoropyrimidines, oxaliplatin, irinotecan, and anti-VEGF </a:t>
              </a:r>
              <a:r>
                <a:rPr lang="en-US" sz="1267" dirty="0" err="1">
                  <a:solidFill>
                    <a:schemeClr val="bg1"/>
                  </a:solidFill>
                  <a:latin typeface="Arial"/>
                </a:rPr>
                <a:t>mAb</a:t>
              </a:r>
              <a:endParaRPr lang="en-US" sz="1267" dirty="0">
                <a:solidFill>
                  <a:schemeClr val="bg1"/>
                </a:solidFill>
                <a:latin typeface="Arial"/>
              </a:endParaRPr>
            </a:p>
          </p:txBody>
        </p:sp>
        <p:sp>
          <p:nvSpPr>
            <p:cNvPr id="7" name="Rectangle 6">
              <a:extLst>
                <a:ext uri="{FF2B5EF4-FFF2-40B4-BE49-F238E27FC236}">
                  <a16:creationId xmlns:a16="http://schemas.microsoft.com/office/drawing/2014/main" id="{31BD5562-F448-942A-AE3C-74B72F9F2CC7}"/>
                </a:ext>
              </a:extLst>
            </p:cNvPr>
            <p:cNvSpPr/>
            <p:nvPr/>
          </p:nvSpPr>
          <p:spPr>
            <a:xfrm>
              <a:off x="3123910" y="1305779"/>
              <a:ext cx="2053511" cy="11764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585"/>
              <a:r>
                <a:rPr lang="en-US" sz="1333" b="1" dirty="0">
                  <a:solidFill>
                    <a:schemeClr val="bg1"/>
                  </a:solidFill>
                  <a:latin typeface="Arial"/>
                </a:rPr>
                <a:t>Cohort A (n=45)</a:t>
              </a:r>
              <a:endParaRPr lang="en-US" sz="1333" b="1" baseline="30000" dirty="0">
                <a:solidFill>
                  <a:schemeClr val="bg1"/>
                </a:solidFill>
                <a:latin typeface="Arial"/>
              </a:endParaRPr>
            </a:p>
            <a:p>
              <a:pPr algn="ctr" defTabSz="609585"/>
              <a:endParaRPr lang="en-US" sz="1333" dirty="0">
                <a:solidFill>
                  <a:schemeClr val="bg1"/>
                </a:solidFill>
                <a:latin typeface="Arial"/>
              </a:endParaRPr>
            </a:p>
            <a:p>
              <a:pPr algn="ctr" defTabSz="609585"/>
              <a:r>
                <a:rPr lang="en-US" sz="1333" dirty="0">
                  <a:solidFill>
                    <a:schemeClr val="bg1"/>
                  </a:solidFill>
                  <a:latin typeface="Arial"/>
                </a:rPr>
                <a:t>Tucatinib 300 mg PO BID</a:t>
              </a:r>
            </a:p>
            <a:p>
              <a:pPr algn="ctr" defTabSz="609585"/>
              <a:r>
                <a:rPr lang="en-US" sz="1333" dirty="0">
                  <a:solidFill>
                    <a:schemeClr val="bg1"/>
                  </a:solidFill>
                  <a:latin typeface="Arial"/>
                </a:rPr>
                <a:t>+ </a:t>
              </a:r>
            </a:p>
            <a:p>
              <a:pPr algn="ctr" defTabSz="609585"/>
              <a:r>
                <a:rPr lang="en-US" sz="1333" dirty="0">
                  <a:solidFill>
                    <a:schemeClr val="bg1"/>
                  </a:solidFill>
                  <a:latin typeface="Arial"/>
                </a:rPr>
                <a:t>Trastuzumab 6 mg/kg Q3W (loading dose 8 mg/kg C1D1)</a:t>
              </a:r>
              <a:r>
                <a:rPr lang="en-US" sz="1333" b="1" baseline="30000" dirty="0" err="1">
                  <a:solidFill>
                    <a:schemeClr val="bg1"/>
                  </a:solidFill>
                  <a:latin typeface="Arial"/>
                </a:rPr>
                <a:t>a,b</a:t>
              </a:r>
              <a:r>
                <a:rPr lang="en-US" sz="1333" dirty="0">
                  <a:solidFill>
                    <a:schemeClr val="bg1"/>
                  </a:solidFill>
                  <a:latin typeface="Arial"/>
                </a:rPr>
                <a:t> </a:t>
              </a:r>
            </a:p>
          </p:txBody>
        </p:sp>
        <p:sp>
          <p:nvSpPr>
            <p:cNvPr id="8" name="Rectangle 7">
              <a:extLst>
                <a:ext uri="{FF2B5EF4-FFF2-40B4-BE49-F238E27FC236}">
                  <a16:creationId xmlns:a16="http://schemas.microsoft.com/office/drawing/2014/main" id="{F5549D1C-75C1-F249-A8A0-16848ED0948D}"/>
                </a:ext>
              </a:extLst>
            </p:cNvPr>
            <p:cNvSpPr/>
            <p:nvPr/>
          </p:nvSpPr>
          <p:spPr>
            <a:xfrm>
              <a:off x="5909044" y="1305778"/>
              <a:ext cx="1907667" cy="1223626"/>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585"/>
              <a:r>
                <a:rPr lang="en-US" sz="1333" b="1">
                  <a:solidFill>
                    <a:srgbClr val="FFFFFF"/>
                  </a:solidFill>
                  <a:latin typeface="Arial"/>
                </a:rPr>
                <a:t>Cohort B (n=41)</a:t>
              </a:r>
              <a:endParaRPr lang="en-US" sz="1333">
                <a:solidFill>
                  <a:srgbClr val="FFFFFF"/>
                </a:solidFill>
                <a:latin typeface="Arial"/>
              </a:endParaRPr>
            </a:p>
            <a:p>
              <a:pPr algn="ctr" defTabSz="609585"/>
              <a:endParaRPr lang="en-US" sz="1333">
                <a:solidFill>
                  <a:srgbClr val="FFFFFF"/>
                </a:solidFill>
                <a:latin typeface="Arial"/>
              </a:endParaRPr>
            </a:p>
            <a:p>
              <a:pPr algn="ctr" defTabSz="609585"/>
              <a:r>
                <a:rPr lang="en-US" sz="1333">
                  <a:solidFill>
                    <a:srgbClr val="FFFFFF"/>
                  </a:solidFill>
                  <a:latin typeface="Arial"/>
                </a:rPr>
                <a:t>Tucatinib 300 mg PO BID</a:t>
              </a:r>
            </a:p>
            <a:p>
              <a:pPr algn="ctr" defTabSz="609585"/>
              <a:r>
                <a:rPr lang="en-US" sz="1333">
                  <a:solidFill>
                    <a:srgbClr val="FFFFFF"/>
                  </a:solidFill>
                  <a:latin typeface="Arial"/>
                </a:rPr>
                <a:t>+ </a:t>
              </a:r>
            </a:p>
            <a:p>
              <a:pPr algn="ctr" defTabSz="609585"/>
              <a:r>
                <a:rPr lang="en-US" sz="1333">
                  <a:solidFill>
                    <a:srgbClr val="FFFFFF"/>
                  </a:solidFill>
                  <a:latin typeface="Arial"/>
                </a:rPr>
                <a:t>Trastuzumab 6 mg/kg Q3W (loading dose 8 mg/kg C1D1)</a:t>
              </a:r>
              <a:r>
                <a:rPr lang="en-US" sz="1333" b="1" baseline="30000">
                  <a:solidFill>
                    <a:srgbClr val="FFFFFF"/>
                  </a:solidFill>
                  <a:latin typeface="Arial"/>
                </a:rPr>
                <a:t>a,b</a:t>
              </a:r>
            </a:p>
          </p:txBody>
        </p:sp>
        <p:sp>
          <p:nvSpPr>
            <p:cNvPr id="9" name="Rectangle 8">
              <a:extLst>
                <a:ext uri="{FF2B5EF4-FFF2-40B4-BE49-F238E27FC236}">
                  <a16:creationId xmlns:a16="http://schemas.microsoft.com/office/drawing/2014/main" id="{910DAEA3-05A6-762D-7EE8-DA7146E748C4}"/>
                </a:ext>
              </a:extLst>
            </p:cNvPr>
            <p:cNvSpPr/>
            <p:nvPr/>
          </p:nvSpPr>
          <p:spPr>
            <a:xfrm>
              <a:off x="5909044" y="2613729"/>
              <a:ext cx="1907667" cy="1223626"/>
            </a:xfrm>
            <a:prstGeom prst="rect">
              <a:avLst/>
            </a:prstGeom>
            <a:solidFill>
              <a:srgbClr val="FBC0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585"/>
              <a:r>
                <a:rPr lang="en-US" sz="1333" b="1" dirty="0">
                  <a:solidFill>
                    <a:srgbClr val="000000"/>
                  </a:solidFill>
                  <a:latin typeface="Arial"/>
                </a:rPr>
                <a:t>Cohort C (n=31)</a:t>
              </a:r>
            </a:p>
            <a:p>
              <a:pPr algn="ctr" defTabSz="609585"/>
              <a:endParaRPr lang="en-US" sz="1333" dirty="0">
                <a:solidFill>
                  <a:srgbClr val="000000"/>
                </a:solidFill>
                <a:latin typeface="Arial"/>
              </a:endParaRPr>
            </a:p>
            <a:p>
              <a:pPr algn="ctr" defTabSz="609585"/>
              <a:r>
                <a:rPr lang="en-US" sz="1333" dirty="0">
                  <a:solidFill>
                    <a:srgbClr val="000000"/>
                  </a:solidFill>
                  <a:latin typeface="Arial"/>
                </a:rPr>
                <a:t>Tucatinib 300 mg </a:t>
              </a:r>
            </a:p>
            <a:p>
              <a:pPr algn="ctr" defTabSz="609585"/>
              <a:r>
                <a:rPr lang="en-US" sz="1333" dirty="0">
                  <a:solidFill>
                    <a:srgbClr val="000000"/>
                  </a:solidFill>
                  <a:latin typeface="Arial"/>
                </a:rPr>
                <a:t>PO </a:t>
              </a:r>
              <a:r>
                <a:rPr lang="en-US" sz="1333" dirty="0" err="1">
                  <a:solidFill>
                    <a:srgbClr val="000000"/>
                  </a:solidFill>
                  <a:latin typeface="Arial"/>
                </a:rPr>
                <a:t>BID</a:t>
              </a:r>
              <a:r>
                <a:rPr lang="en-US" sz="1333" b="1" baseline="30000" dirty="0" err="1">
                  <a:solidFill>
                    <a:srgbClr val="000000"/>
                  </a:solidFill>
                  <a:latin typeface="Arial"/>
                </a:rPr>
                <a:t>a,d</a:t>
              </a:r>
              <a:endParaRPr lang="en-US" sz="1333" b="1" baseline="30000" dirty="0">
                <a:solidFill>
                  <a:srgbClr val="000000"/>
                </a:solidFill>
                <a:latin typeface="Arial"/>
              </a:endParaRPr>
            </a:p>
          </p:txBody>
        </p:sp>
        <p:cxnSp>
          <p:nvCxnSpPr>
            <p:cNvPr id="10" name="Straight Arrow Connector 9">
              <a:extLst>
                <a:ext uri="{FF2B5EF4-FFF2-40B4-BE49-F238E27FC236}">
                  <a16:creationId xmlns:a16="http://schemas.microsoft.com/office/drawing/2014/main" id="{B2C7D4B1-3256-B38A-92B8-49A194872ACB}"/>
                </a:ext>
              </a:extLst>
            </p:cNvPr>
            <p:cNvCxnSpPr>
              <a:cxnSpLocks/>
              <a:endCxn id="7" idx="1"/>
            </p:cNvCxnSpPr>
            <p:nvPr/>
          </p:nvCxnSpPr>
          <p:spPr>
            <a:xfrm>
              <a:off x="2801366" y="1893995"/>
              <a:ext cx="322544"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1" name="Connector: Elbow 38">
              <a:extLst>
                <a:ext uri="{FF2B5EF4-FFF2-40B4-BE49-F238E27FC236}">
                  <a16:creationId xmlns:a16="http://schemas.microsoft.com/office/drawing/2014/main" id="{50FE7974-7814-F752-9EBA-7979B4DE81B7}"/>
                </a:ext>
              </a:extLst>
            </p:cNvPr>
            <p:cNvCxnSpPr>
              <a:cxnSpLocks/>
              <a:stCxn id="6" idx="3"/>
              <a:endCxn id="8" idx="1"/>
            </p:cNvCxnSpPr>
            <p:nvPr/>
          </p:nvCxnSpPr>
          <p:spPr>
            <a:xfrm flipV="1">
              <a:off x="2801366" y="1917591"/>
              <a:ext cx="3107678" cy="639366"/>
            </a:xfrm>
            <a:prstGeom prst="bentConnector3">
              <a:avLst>
                <a:gd name="adj1" fmla="val 88777"/>
              </a:avLst>
            </a:prstGeom>
            <a:ln>
              <a:tailEnd type="triangle"/>
            </a:ln>
          </p:spPr>
          <p:style>
            <a:lnRef idx="3">
              <a:schemeClr val="dk1"/>
            </a:lnRef>
            <a:fillRef idx="0">
              <a:schemeClr val="dk1"/>
            </a:fillRef>
            <a:effectRef idx="2">
              <a:schemeClr val="dk1"/>
            </a:effectRef>
            <a:fontRef idx="minor">
              <a:schemeClr val="tx1"/>
            </a:fontRef>
          </p:style>
        </p:cxnSp>
        <p:cxnSp>
          <p:nvCxnSpPr>
            <p:cNvPr id="12" name="Connector: Elbow 41">
              <a:extLst>
                <a:ext uri="{FF2B5EF4-FFF2-40B4-BE49-F238E27FC236}">
                  <a16:creationId xmlns:a16="http://schemas.microsoft.com/office/drawing/2014/main" id="{AB4D2481-6B96-46AF-3F5D-68A74C646843}"/>
                </a:ext>
              </a:extLst>
            </p:cNvPr>
            <p:cNvCxnSpPr>
              <a:cxnSpLocks/>
              <a:stCxn id="6" idx="3"/>
              <a:endCxn id="9" idx="1"/>
            </p:cNvCxnSpPr>
            <p:nvPr/>
          </p:nvCxnSpPr>
          <p:spPr>
            <a:xfrm>
              <a:off x="2801366" y="2556957"/>
              <a:ext cx="3107678" cy="668585"/>
            </a:xfrm>
            <a:prstGeom prst="bentConnector3">
              <a:avLst>
                <a:gd name="adj1" fmla="val 88777"/>
              </a:avLst>
            </a:prstGeom>
            <a:ln>
              <a:tailEnd type="triangle"/>
            </a:ln>
          </p:spPr>
          <p:style>
            <a:lnRef idx="3">
              <a:schemeClr val="dk1"/>
            </a:lnRef>
            <a:fillRef idx="0">
              <a:schemeClr val="dk1"/>
            </a:fillRef>
            <a:effectRef idx="2">
              <a:schemeClr val="dk1"/>
            </a:effectRef>
            <a:fontRef idx="minor">
              <a:schemeClr val="tx1"/>
            </a:fontRef>
          </p:style>
        </p:cxnSp>
        <p:sp>
          <p:nvSpPr>
            <p:cNvPr id="13" name="TextBox 12">
              <a:extLst>
                <a:ext uri="{FF2B5EF4-FFF2-40B4-BE49-F238E27FC236}">
                  <a16:creationId xmlns:a16="http://schemas.microsoft.com/office/drawing/2014/main" id="{65027450-71B6-3B53-30F6-2B4BB0B24846}"/>
                </a:ext>
              </a:extLst>
            </p:cNvPr>
            <p:cNvSpPr txBox="1"/>
            <p:nvPr/>
          </p:nvSpPr>
          <p:spPr>
            <a:xfrm>
              <a:off x="3720825" y="2601075"/>
              <a:ext cx="990076" cy="238575"/>
            </a:xfrm>
            <a:prstGeom prst="rect">
              <a:avLst/>
            </a:prstGeom>
            <a:noFill/>
          </p:spPr>
          <p:txBody>
            <a:bodyPr wrap="none" rtlCol="0">
              <a:spAutoFit/>
            </a:bodyPr>
            <a:lstStyle/>
            <a:p>
              <a:pPr defTabSz="609585"/>
              <a:r>
                <a:rPr lang="en-US" sz="1467" b="1">
                  <a:solidFill>
                    <a:srgbClr val="000000"/>
                  </a:solidFill>
                  <a:latin typeface="Arial"/>
                </a:rPr>
                <a:t>Expansion</a:t>
              </a:r>
            </a:p>
          </p:txBody>
        </p:sp>
        <p:sp>
          <p:nvSpPr>
            <p:cNvPr id="14" name="Oval 13">
              <a:extLst>
                <a:ext uri="{FF2B5EF4-FFF2-40B4-BE49-F238E27FC236}">
                  <a16:creationId xmlns:a16="http://schemas.microsoft.com/office/drawing/2014/main" id="{BC4A24AA-78D0-23F2-7D1A-45AD2FCB074C}"/>
                </a:ext>
              </a:extLst>
            </p:cNvPr>
            <p:cNvSpPr/>
            <p:nvPr/>
          </p:nvSpPr>
          <p:spPr>
            <a:xfrm>
              <a:off x="5334468" y="2356851"/>
              <a:ext cx="433627" cy="398064"/>
            </a:xfrm>
            <a:prstGeom prst="ellipse">
              <a:avLst/>
            </a:prstGeom>
            <a:solidFill>
              <a:schemeClr val="accent6"/>
            </a:solidFill>
            <a:ln>
              <a:noFill/>
            </a:ln>
            <a:effectLst/>
          </p:spPr>
          <p:style>
            <a:lnRef idx="1">
              <a:schemeClr val="dk1"/>
            </a:lnRef>
            <a:fillRef idx="2">
              <a:schemeClr val="dk1"/>
            </a:fillRef>
            <a:effectRef idx="1">
              <a:schemeClr val="dk1"/>
            </a:effectRef>
            <a:fontRef idx="minor">
              <a:schemeClr val="dk1"/>
            </a:fontRef>
          </p:style>
          <p:txBody>
            <a:bodyPr lIns="60960" rIns="60960" rtlCol="0" anchor="ctr"/>
            <a:lstStyle/>
            <a:p>
              <a:pPr algn="ctr" defTabSz="609585"/>
              <a:r>
                <a:rPr lang="en-US" sz="1467">
                  <a:solidFill>
                    <a:srgbClr val="000000"/>
                  </a:solidFill>
                  <a:latin typeface="Arial"/>
                </a:rPr>
                <a:t>R</a:t>
              </a:r>
              <a:r>
                <a:rPr lang="en-US" sz="1467" baseline="30000">
                  <a:solidFill>
                    <a:srgbClr val="000000"/>
                  </a:solidFill>
                  <a:latin typeface="Arial"/>
                </a:rPr>
                <a:t>c</a:t>
              </a:r>
            </a:p>
          </p:txBody>
        </p:sp>
      </p:grpSp>
      <p:sp>
        <p:nvSpPr>
          <p:cNvPr id="17" name="TextBox 16">
            <a:extLst>
              <a:ext uri="{FF2B5EF4-FFF2-40B4-BE49-F238E27FC236}">
                <a16:creationId xmlns:a16="http://schemas.microsoft.com/office/drawing/2014/main" id="{5CAAE18B-2740-3D2C-C302-512E81C56CAE}"/>
              </a:ext>
            </a:extLst>
          </p:cNvPr>
          <p:cNvSpPr txBox="1"/>
          <p:nvPr/>
        </p:nvSpPr>
        <p:spPr>
          <a:xfrm>
            <a:off x="609600" y="4818575"/>
            <a:ext cx="11164245" cy="523220"/>
          </a:xfrm>
          <a:prstGeom prst="rect">
            <a:avLst/>
          </a:prstGeom>
          <a:noFill/>
        </p:spPr>
        <p:txBody>
          <a:bodyPr wrap="square">
            <a:spAutoFit/>
          </a:bodyPr>
          <a:lstStyle/>
          <a:p>
            <a:pPr marL="0" indent="0" defTabSz="1625519">
              <a:spcAft>
                <a:spcPts val="0"/>
              </a:spcAft>
              <a:buClr>
                <a:srgbClr val="000000"/>
              </a:buClr>
              <a:buNone/>
            </a:pPr>
            <a:r>
              <a:rPr lang="en-US" sz="1400" dirty="0">
                <a:solidFill>
                  <a:srgbClr val="000000"/>
                </a:solidFill>
              </a:rPr>
              <a:t>MOUNTAINEER began as a US investigator-sponsored trial and initially consisted of a single cohort (Cohort A) and was expanded globally to include patients randomized to receive tucatinib + trastuzumab (Cohort B) or tucatinib monotherapy (Cohort C)</a:t>
            </a:r>
            <a:endParaRPr lang="en-US" sz="1400" baseline="30000" dirty="0">
              <a:solidFill>
                <a:srgbClr val="000000"/>
              </a:solidFill>
            </a:endParaRPr>
          </a:p>
        </p:txBody>
      </p:sp>
    </p:spTree>
    <p:extLst>
      <p:ext uri="{BB962C8B-B14F-4D97-AF65-F5344CB8AC3E}">
        <p14:creationId xmlns:p14="http://schemas.microsoft.com/office/powerpoint/2010/main" val="586489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sz="900" b="0" dirty="0"/>
              <a:t>a. Two patients did not have HER2+ disease as specified per protocol and were excluded; b. One patient discontinued before receiving treatment.</a:t>
            </a:r>
          </a:p>
          <a:p>
            <a:pPr>
              <a:spcBef>
                <a:spcPts val="400"/>
              </a:spcBef>
            </a:pPr>
            <a:r>
              <a:rPr lang="en-US" sz="900" b="0" dirty="0"/>
              <a:t>ECOG, Eastern Cooperative Oncology Group. </a:t>
            </a:r>
          </a:p>
          <a:p>
            <a:pPr>
              <a:spcBef>
                <a:spcPts val="400"/>
              </a:spcBef>
            </a:pPr>
            <a:r>
              <a:rPr lang="en-US" sz="900" b="0" dirty="0"/>
              <a:t>Strickler JH, et al. ESMO World GI 2022. Abstract LBA-2.</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sz="3200" dirty="0"/>
              <a:t>Key Baseline Patient Characteristics</a:t>
            </a:r>
            <a:endParaRPr lang="en-US" dirty="0"/>
          </a:p>
        </p:txBody>
      </p:sp>
      <p:graphicFrame>
        <p:nvGraphicFramePr>
          <p:cNvPr id="18" name="Table 17">
            <a:extLst>
              <a:ext uri="{FF2B5EF4-FFF2-40B4-BE49-F238E27FC236}">
                <a16:creationId xmlns:a16="http://schemas.microsoft.com/office/drawing/2014/main" id="{24554726-255B-05F2-7276-35CAF5041E87}"/>
              </a:ext>
            </a:extLst>
          </p:cNvPr>
          <p:cNvGraphicFramePr>
            <a:graphicFrameLocks noGrp="1"/>
          </p:cNvGraphicFramePr>
          <p:nvPr/>
        </p:nvGraphicFramePr>
        <p:xfrm>
          <a:off x="609600" y="1298583"/>
          <a:ext cx="10972799" cy="4665433"/>
        </p:xfrm>
        <a:graphic>
          <a:graphicData uri="http://schemas.openxmlformats.org/drawingml/2006/table">
            <a:tbl>
              <a:tblPr>
                <a:tableStyleId>{2D5ABB26-0587-4C30-8999-92F81FD0307C}</a:tableStyleId>
              </a:tblPr>
              <a:tblGrid>
                <a:gridCol w="2765197">
                  <a:extLst>
                    <a:ext uri="{9D8B030D-6E8A-4147-A177-3AD203B41FA5}">
                      <a16:colId xmlns:a16="http://schemas.microsoft.com/office/drawing/2014/main" val="2329593952"/>
                    </a:ext>
                  </a:extLst>
                </a:gridCol>
                <a:gridCol w="2748500">
                  <a:extLst>
                    <a:ext uri="{9D8B030D-6E8A-4147-A177-3AD203B41FA5}">
                      <a16:colId xmlns:a16="http://schemas.microsoft.com/office/drawing/2014/main" val="1987763587"/>
                    </a:ext>
                  </a:extLst>
                </a:gridCol>
                <a:gridCol w="2729551">
                  <a:extLst>
                    <a:ext uri="{9D8B030D-6E8A-4147-A177-3AD203B41FA5}">
                      <a16:colId xmlns:a16="http://schemas.microsoft.com/office/drawing/2014/main" val="4279969266"/>
                    </a:ext>
                  </a:extLst>
                </a:gridCol>
                <a:gridCol w="2729551">
                  <a:extLst>
                    <a:ext uri="{9D8B030D-6E8A-4147-A177-3AD203B41FA5}">
                      <a16:colId xmlns:a16="http://schemas.microsoft.com/office/drawing/2014/main" val="2910729192"/>
                    </a:ext>
                  </a:extLst>
                </a:gridCol>
              </a:tblGrid>
              <a:tr h="294769">
                <a:tc rowSpan="2" gridSpan="2">
                  <a:txBody>
                    <a:bodyPr/>
                    <a:lstStyle/>
                    <a:p>
                      <a:pPr marL="0" marR="0">
                        <a:lnSpc>
                          <a:spcPct val="107000"/>
                        </a:lnSpc>
                        <a:spcBef>
                          <a:spcPts val="150"/>
                        </a:spcBef>
                        <a:spcAft>
                          <a:spcPts val="150"/>
                        </a:spcAft>
                      </a:pPr>
                      <a:r>
                        <a:rPr lang="en-US" sz="1600" b="1">
                          <a:solidFill>
                            <a:sysClr val="windowText" lastClr="000000"/>
                          </a:solidFill>
                          <a:effectLst/>
                          <a:latin typeface="+mn-lt"/>
                          <a:ea typeface="Times New Roman" panose="02020603050405020304" pitchFamily="18" charset="0"/>
                          <a:cs typeface="Times New Roman" panose="02020603050405020304" pitchFamily="18" charset="0"/>
                        </a:rPr>
                        <a:t>Characteristics, n (%)</a:t>
                      </a:r>
                    </a:p>
                  </a:txBody>
                  <a:tcPr marL="18033" marR="18033"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endParaRPr lang="en-US"/>
                    </a:p>
                  </a:txBody>
                  <a:tcPr/>
                </a:tc>
                <a:tc>
                  <a:txBody>
                    <a:bodyPr/>
                    <a:lstStyle/>
                    <a:p>
                      <a:pPr marL="0" marR="0" algn="ctr">
                        <a:lnSpc>
                          <a:spcPct val="107000"/>
                        </a:lnSpc>
                        <a:spcBef>
                          <a:spcPts val="150"/>
                        </a:spcBef>
                        <a:spcAft>
                          <a:spcPts val="150"/>
                        </a:spcAft>
                      </a:pPr>
                      <a:r>
                        <a:rPr lang="en-US" sz="1600" b="1">
                          <a:solidFill>
                            <a:schemeClr val="bg1"/>
                          </a:solidFill>
                          <a:effectLst/>
                          <a:latin typeface="+mn-lt"/>
                          <a:ea typeface="Times New Roman" panose="02020603050405020304" pitchFamily="18" charset="0"/>
                          <a:cs typeface="Times New Roman" panose="02020603050405020304" pitchFamily="18" charset="0"/>
                        </a:rPr>
                        <a:t>Tucatinib + trastuzumab</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gn="ctr">
                        <a:lnSpc>
                          <a:spcPct val="107000"/>
                        </a:lnSpc>
                        <a:spcBef>
                          <a:spcPts val="150"/>
                        </a:spcBef>
                        <a:spcAft>
                          <a:spcPts val="150"/>
                        </a:spcAft>
                      </a:pPr>
                      <a:r>
                        <a:rPr lang="en-US" sz="1600" b="1" dirty="0">
                          <a:solidFill>
                            <a:schemeClr val="tx1"/>
                          </a:solidFill>
                          <a:effectLst/>
                          <a:latin typeface="+mn-lt"/>
                          <a:ea typeface="Times New Roman" panose="02020603050405020304" pitchFamily="18" charset="0"/>
                          <a:cs typeface="Times New Roman" panose="02020603050405020304" pitchFamily="18" charset="0"/>
                        </a:rPr>
                        <a:t>Tucatinib monotherapy</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FBC079"/>
                    </a:solidFill>
                  </a:tcPr>
                </a:tc>
                <a:extLst>
                  <a:ext uri="{0D108BD9-81ED-4DB2-BD59-A6C34878D82A}">
                    <a16:rowId xmlns:a16="http://schemas.microsoft.com/office/drawing/2014/main" val="2110713920"/>
                  </a:ext>
                </a:extLst>
              </a:tr>
              <a:tr h="615528">
                <a:tc gridSpan="2" vMerge="1">
                  <a:txBody>
                    <a:bodyPr/>
                    <a:lstStyle/>
                    <a:p>
                      <a:pPr marL="0" marR="0">
                        <a:lnSpc>
                          <a:spcPct val="107000"/>
                        </a:lnSpc>
                        <a:spcBef>
                          <a:spcPts val="150"/>
                        </a:spcBef>
                        <a:spcAft>
                          <a:spcPts val="150"/>
                        </a:spcAft>
                      </a:pPr>
                      <a:endParaRPr lang="en-US" sz="1200" b="1">
                        <a:solidFill>
                          <a:schemeClr val="bg1"/>
                        </a:solidFill>
                        <a:effectLst/>
                        <a:latin typeface="+mn-lt"/>
                        <a:ea typeface="Times New Roman" panose="02020603050405020304" pitchFamily="18" charset="0"/>
                        <a:cs typeface="Times New Roman" panose="02020603050405020304" pitchFamily="18" charset="0"/>
                      </a:endParaRPr>
                    </a:p>
                  </a:txBody>
                  <a:tcPr marL="13525" marR="13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hMerge="1" vMerge="1">
                  <a:txBody>
                    <a:bodyPr/>
                    <a:lstStyle/>
                    <a:p>
                      <a:endParaRPr lang="en-US"/>
                    </a:p>
                  </a:txBody>
                  <a:tcPr/>
                </a:tc>
                <a:tc>
                  <a:txBody>
                    <a:bodyPr/>
                    <a:lstStyle/>
                    <a:p>
                      <a:pPr marL="0" marR="0" algn="ctr">
                        <a:lnSpc>
                          <a:spcPct val="107000"/>
                        </a:lnSpc>
                        <a:spcBef>
                          <a:spcPts val="150"/>
                        </a:spcBef>
                        <a:spcAft>
                          <a:spcPts val="150"/>
                        </a:spcAft>
                      </a:pPr>
                      <a:r>
                        <a:rPr lang="en-US" sz="1600" b="1">
                          <a:solidFill>
                            <a:schemeClr val="bg1"/>
                          </a:solidFill>
                          <a:effectLst/>
                          <a:latin typeface="+mn-lt"/>
                          <a:ea typeface="Times New Roman" panose="02020603050405020304" pitchFamily="18" charset="0"/>
                          <a:cs typeface="Times New Roman" panose="02020603050405020304" pitchFamily="18" charset="0"/>
                        </a:rPr>
                        <a:t>Cohorts A+B</a:t>
                      </a:r>
                      <a:br>
                        <a:rPr lang="en-US" sz="1600" b="1">
                          <a:solidFill>
                            <a:schemeClr val="bg1"/>
                          </a:solidFill>
                          <a:effectLst/>
                          <a:latin typeface="+mn-lt"/>
                          <a:ea typeface="Times New Roman" panose="02020603050405020304" pitchFamily="18" charset="0"/>
                          <a:cs typeface="Times New Roman" panose="02020603050405020304" pitchFamily="18" charset="0"/>
                        </a:rPr>
                      </a:br>
                      <a:r>
                        <a:rPr lang="en-US" sz="1600" b="1">
                          <a:solidFill>
                            <a:schemeClr val="bg1"/>
                          </a:solidFill>
                          <a:effectLst/>
                          <a:latin typeface="+mn-lt"/>
                          <a:ea typeface="Times New Roman" panose="02020603050405020304" pitchFamily="18" charset="0"/>
                          <a:cs typeface="Times New Roman" panose="02020603050405020304" pitchFamily="18" charset="0"/>
                        </a:rPr>
                        <a:t>n=84</a:t>
                      </a:r>
                      <a:r>
                        <a:rPr lang="en-US" sz="1600" b="1" baseline="30000">
                          <a:solidFill>
                            <a:schemeClr val="bg1"/>
                          </a:solidFill>
                          <a:effectLst/>
                          <a:latin typeface="+mn-lt"/>
                          <a:ea typeface="Times New Roman" panose="02020603050405020304" pitchFamily="18" charset="0"/>
                          <a:cs typeface="Times New Roman" panose="02020603050405020304" pitchFamily="18" charset="0"/>
                        </a:rPr>
                        <a:t>a</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gn="ctr">
                        <a:lnSpc>
                          <a:spcPct val="107000"/>
                        </a:lnSpc>
                        <a:spcBef>
                          <a:spcPts val="150"/>
                        </a:spcBef>
                        <a:spcAft>
                          <a:spcPts val="150"/>
                        </a:spcAft>
                      </a:pPr>
                      <a:r>
                        <a:rPr lang="en-US" sz="1600" b="1">
                          <a:solidFill>
                            <a:schemeClr val="tx1"/>
                          </a:solidFill>
                          <a:effectLst/>
                          <a:latin typeface="+mn-lt"/>
                          <a:ea typeface="Times New Roman" panose="02020603050405020304" pitchFamily="18" charset="0"/>
                          <a:cs typeface="Times New Roman" panose="02020603050405020304" pitchFamily="18" charset="0"/>
                        </a:rPr>
                        <a:t>Cohort C</a:t>
                      </a:r>
                    </a:p>
                    <a:p>
                      <a:pPr marL="0" marR="0" algn="ctr">
                        <a:lnSpc>
                          <a:spcPct val="107000"/>
                        </a:lnSpc>
                        <a:spcBef>
                          <a:spcPts val="150"/>
                        </a:spcBef>
                        <a:spcAft>
                          <a:spcPts val="150"/>
                        </a:spcAft>
                      </a:pPr>
                      <a:r>
                        <a:rPr lang="en-US" sz="1600" b="1">
                          <a:solidFill>
                            <a:schemeClr val="tx1"/>
                          </a:solidFill>
                          <a:effectLst/>
                          <a:latin typeface="+mn-lt"/>
                          <a:ea typeface="Times New Roman" panose="02020603050405020304" pitchFamily="18" charset="0"/>
                          <a:cs typeface="Times New Roman" panose="02020603050405020304" pitchFamily="18" charset="0"/>
                        </a:rPr>
                        <a:t>n=30</a:t>
                      </a:r>
                      <a:r>
                        <a:rPr lang="en-US" sz="1600" b="1" baseline="30000">
                          <a:solidFill>
                            <a:schemeClr val="tx1"/>
                          </a:solidFill>
                          <a:effectLst/>
                          <a:latin typeface="+mn-lt"/>
                          <a:ea typeface="Times New Roman" panose="02020603050405020304" pitchFamily="18" charset="0"/>
                          <a:cs typeface="Times New Roman" panose="02020603050405020304" pitchFamily="18" charset="0"/>
                        </a:rPr>
                        <a:t>b</a:t>
                      </a: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BC079"/>
                    </a:solidFill>
                  </a:tcPr>
                </a:tc>
                <a:extLst>
                  <a:ext uri="{0D108BD9-81ED-4DB2-BD59-A6C34878D82A}">
                    <a16:rowId xmlns:a16="http://schemas.microsoft.com/office/drawing/2014/main" val="834236823"/>
                  </a:ext>
                </a:extLst>
              </a:tr>
              <a:tr h="268224">
                <a:tc gridSpan="2">
                  <a:txBody>
                    <a:bodyPr/>
                    <a:lstStyle/>
                    <a:p>
                      <a:pPr marL="91440" marR="0">
                        <a:lnSpc>
                          <a:spcPct val="107000"/>
                        </a:lnSpc>
                        <a:spcBef>
                          <a:spcPts val="150"/>
                        </a:spcBef>
                        <a:spcAft>
                          <a:spcPts val="150"/>
                        </a:spcAft>
                      </a:pPr>
                      <a:r>
                        <a:rPr lang="en-US" sz="1600" baseline="0">
                          <a:effectLst/>
                          <a:latin typeface="+mn-lt"/>
                          <a:ea typeface="Times New Roman" panose="02020603050405020304" pitchFamily="18" charset="0"/>
                          <a:cs typeface="Times New Roman" panose="02020603050405020304" pitchFamily="18" charset="0"/>
                        </a:rPr>
                        <a:t>Median age, years (range)</a:t>
                      </a:r>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55.0 (24, 77)</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59.5 (29, 75)</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378704437"/>
                  </a:ext>
                </a:extLst>
              </a:tr>
              <a:tr h="268224">
                <a:tc rowSpan="2">
                  <a:txBody>
                    <a:bodyPr/>
                    <a:lstStyle/>
                    <a:p>
                      <a:pPr marL="91440" marR="0">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Sex</a:t>
                      </a:r>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8016" marR="0">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Male</a:t>
                      </a:r>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51 (60.7)</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15 (50.0)</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952950"/>
                  </a:ext>
                </a:extLst>
              </a:tr>
              <a:tr h="268224">
                <a:tc vMerge="1">
                  <a:txBody>
                    <a:bodyPr/>
                    <a:lstStyle/>
                    <a:p>
                      <a:pPr marL="274320" marR="0">
                        <a:lnSpc>
                          <a:spcPct val="107000"/>
                        </a:lnSpc>
                        <a:spcBef>
                          <a:spcPts val="150"/>
                        </a:spcBef>
                        <a:spcAft>
                          <a:spcPts val="150"/>
                        </a:spcAft>
                      </a:pPr>
                      <a:endParaRPr lang="en-US" sz="1200">
                        <a:effectLst/>
                        <a:latin typeface="+mn-lt"/>
                        <a:ea typeface="Times New Roman" panose="02020603050405020304" pitchFamily="18" charset="0"/>
                        <a:cs typeface="Times New Roman" panose="02020603050405020304" pitchFamily="18" charset="0"/>
                      </a:endParaRPr>
                    </a:p>
                  </a:txBody>
                  <a:tcPr marL="13525" marR="13525" marT="0" marB="0" anchor="ctr">
                    <a:lnL w="28575"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128016"/>
                      <a:r>
                        <a:rPr lang="en-US" sz="1600">
                          <a:effectLst/>
                          <a:latin typeface="+mn-lt"/>
                          <a:ea typeface="Times New Roman" panose="02020603050405020304" pitchFamily="18" charset="0"/>
                          <a:cs typeface="Times New Roman" panose="02020603050405020304" pitchFamily="18" charset="0"/>
                        </a:rPr>
                        <a:t>Female</a:t>
                      </a:r>
                      <a:endParaRPr lang="en-US" sz="1600"/>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33 (39.3)</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15 (50.0)</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0031215"/>
                  </a:ext>
                </a:extLst>
              </a:tr>
              <a:tr h="268224">
                <a:tc rowSpan="3">
                  <a:txBody>
                    <a:bodyPr/>
                    <a:lstStyle/>
                    <a:p>
                      <a:pPr marL="91440" marR="0">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ECOG Performance Status</a:t>
                      </a:r>
                      <a:endParaRPr lang="en-US" sz="1600" baseline="30000">
                        <a:effectLst/>
                        <a:latin typeface="+mn-lt"/>
                        <a:ea typeface="Times New Roman" panose="02020603050405020304" pitchFamily="18" charset="0"/>
                        <a:cs typeface="Times New Roman" panose="02020603050405020304" pitchFamily="18" charset="0"/>
                      </a:endParaRPr>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128016" marR="0">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0</a:t>
                      </a:r>
                      <a:endParaRPr lang="en-US" sz="1600" baseline="30000">
                        <a:effectLst/>
                        <a:latin typeface="+mn-lt"/>
                        <a:ea typeface="Times New Roman" panose="02020603050405020304" pitchFamily="18" charset="0"/>
                        <a:cs typeface="Times New Roman" panose="02020603050405020304" pitchFamily="18" charset="0"/>
                      </a:endParaRPr>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50 (59.5)</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17 (56.7)</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11455311"/>
                  </a:ext>
                </a:extLst>
              </a:tr>
              <a:tr h="268224">
                <a:tc vMerge="1">
                  <a:txBody>
                    <a:bodyPr/>
                    <a:lstStyle/>
                    <a:p>
                      <a:pPr marL="274320" marR="0">
                        <a:lnSpc>
                          <a:spcPct val="107000"/>
                        </a:lnSpc>
                        <a:spcBef>
                          <a:spcPts val="150"/>
                        </a:spcBef>
                        <a:spcAft>
                          <a:spcPts val="150"/>
                        </a:spcAft>
                      </a:pPr>
                      <a:endParaRPr lang="en-US" sz="1200">
                        <a:effectLst/>
                        <a:latin typeface="+mn-lt"/>
                        <a:ea typeface="Times New Roman" panose="02020603050405020304" pitchFamily="18" charset="0"/>
                        <a:cs typeface="Times New Roman" panose="02020603050405020304" pitchFamily="18" charset="0"/>
                      </a:endParaRPr>
                    </a:p>
                  </a:txBody>
                  <a:tcPr marL="13525" marR="13525" marT="0" marB="0" anchor="ctr">
                    <a:lnL w="28575"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128016"/>
                      <a:r>
                        <a:rPr lang="en-US" sz="1600">
                          <a:effectLst/>
                          <a:latin typeface="+mn-lt"/>
                          <a:ea typeface="Times New Roman" panose="02020603050405020304" pitchFamily="18" charset="0"/>
                          <a:cs typeface="Times New Roman" panose="02020603050405020304" pitchFamily="18" charset="0"/>
                        </a:rPr>
                        <a:t>1</a:t>
                      </a:r>
                      <a:endParaRPr lang="en-US" sz="1600"/>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31 (36.9)</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13 (43.3)</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471519501"/>
                  </a:ext>
                </a:extLst>
              </a:tr>
              <a:tr h="268224">
                <a:tc vMerge="1">
                  <a:txBody>
                    <a:bodyPr/>
                    <a:lstStyle/>
                    <a:p>
                      <a:pPr marL="91440" marR="0">
                        <a:lnSpc>
                          <a:spcPct val="107000"/>
                        </a:lnSpc>
                        <a:spcBef>
                          <a:spcPts val="150"/>
                        </a:spcBef>
                        <a:spcAft>
                          <a:spcPts val="150"/>
                        </a:spcAft>
                      </a:pPr>
                      <a:endParaRPr lang="en-US" sz="1200" baseline="30000">
                        <a:effectLst/>
                        <a:latin typeface="+mn-lt"/>
                        <a:ea typeface="Times New Roman" panose="02020603050405020304" pitchFamily="18" charset="0"/>
                        <a:cs typeface="Times New Roman" panose="02020603050405020304" pitchFamily="18" charset="0"/>
                      </a:endParaRPr>
                    </a:p>
                  </a:txBody>
                  <a:tcPr marL="13525" marR="13525" marT="0" marB="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6E6E6"/>
                    </a:solidFill>
                  </a:tcPr>
                </a:tc>
                <a:tc>
                  <a:txBody>
                    <a:bodyPr/>
                    <a:lstStyle/>
                    <a:p>
                      <a:pPr marL="128016"/>
                      <a:r>
                        <a:rPr lang="en-US" sz="1600"/>
                        <a:t>2</a:t>
                      </a:r>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3 (3.6)</a:t>
                      </a: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0</a:t>
                      </a: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97514268"/>
                  </a:ext>
                </a:extLst>
              </a:tr>
              <a:tr h="268224">
                <a:tc rowSpan="5">
                  <a:txBody>
                    <a:bodyPr/>
                    <a:lstStyle/>
                    <a:p>
                      <a:pPr marL="91440" marR="0" lvl="0" indent="0" algn="l" defTabSz="1219170" rtl="0" eaLnBrk="1" fontAlgn="auto" latinLnBrk="0" hangingPunct="1">
                        <a:lnSpc>
                          <a:spcPct val="107000"/>
                        </a:lnSpc>
                        <a:spcBef>
                          <a:spcPts val="150"/>
                        </a:spcBef>
                        <a:spcAft>
                          <a:spcPts val="150"/>
                        </a:spcAft>
                        <a:buClrTx/>
                        <a:buSzTx/>
                        <a:buFontTx/>
                        <a:buNone/>
                        <a:tabLst/>
                        <a:defRPr/>
                      </a:pPr>
                      <a:r>
                        <a:rPr lang="en-US" sz="1600">
                          <a:latin typeface="+mn-lt"/>
                        </a:rPr>
                        <a:t>Primary tumor site</a:t>
                      </a:r>
                    </a:p>
                  </a:txBody>
                  <a:tcPr marL="18033" marR="18033" marT="0" marB="0" anchor="ct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8016" marR="0" lvl="0" indent="0" algn="l" defTabSz="1219170" rtl="0" eaLnBrk="1" fontAlgn="auto" latinLnBrk="0" hangingPunct="1">
                        <a:lnSpc>
                          <a:spcPct val="107000"/>
                        </a:lnSpc>
                        <a:spcBef>
                          <a:spcPts val="150"/>
                        </a:spcBef>
                        <a:spcAft>
                          <a:spcPts val="150"/>
                        </a:spcAft>
                        <a:buClrTx/>
                        <a:buSzTx/>
                        <a:buFontTx/>
                        <a:buNone/>
                        <a:tabLst/>
                        <a:defRPr/>
                      </a:pPr>
                      <a:r>
                        <a:rPr lang="en-US" sz="1600">
                          <a:effectLst/>
                          <a:latin typeface="+mn-lt"/>
                          <a:ea typeface="Times New Roman" panose="02020603050405020304" pitchFamily="18" charset="0"/>
                          <a:cs typeface="Times New Roman" panose="02020603050405020304" pitchFamily="18" charset="0"/>
                        </a:rPr>
                        <a:t>Left colon and rectum</a:t>
                      </a:r>
                      <a:endParaRPr lang="en-US" sz="1600">
                        <a:latin typeface="+mn-lt"/>
                      </a:endParaRPr>
                    </a:p>
                  </a:txBody>
                  <a:tcPr marL="18033" marR="18033"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71 (84.5)</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27 (90.0)</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51428847"/>
                  </a:ext>
                </a:extLst>
              </a:tr>
              <a:tr h="268224">
                <a:tc vMerge="1">
                  <a:txBody>
                    <a:bodyPr/>
                    <a:lstStyle/>
                    <a:p>
                      <a:pPr marL="91440" marR="0">
                        <a:lnSpc>
                          <a:spcPct val="107000"/>
                        </a:lnSpc>
                        <a:spcBef>
                          <a:spcPts val="150"/>
                        </a:spcBef>
                        <a:spcAft>
                          <a:spcPts val="150"/>
                        </a:spcAft>
                      </a:pPr>
                      <a:endParaRPr lang="en-US" sz="1400">
                        <a:effectLst/>
                        <a:latin typeface="+mn-lt"/>
                        <a:ea typeface="Times New Roman" panose="02020603050405020304" pitchFamily="18" charset="0"/>
                        <a:cs typeface="Times New Roman" panose="02020603050405020304" pitchFamily="18" charset="0"/>
                      </a:endParaRPr>
                    </a:p>
                  </a:txBody>
                  <a:tcPr marL="13525" marR="13525" marT="0"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128016"/>
                      <a:r>
                        <a:rPr lang="en-US" sz="1600">
                          <a:effectLst/>
                          <a:latin typeface="+mn-lt"/>
                          <a:ea typeface="Times New Roman" panose="02020603050405020304" pitchFamily="18" charset="0"/>
                          <a:cs typeface="Times New Roman" panose="02020603050405020304" pitchFamily="18" charset="0"/>
                        </a:rPr>
                        <a:t>All other primaries</a:t>
                      </a:r>
                      <a:endParaRPr lang="en-US" sz="1600"/>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13 (15.5)</a:t>
                      </a: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latin typeface="+mn-lt"/>
                          <a:ea typeface="Times New Roman" panose="02020603050405020304" pitchFamily="18" charset="0"/>
                          <a:cs typeface="Times New Roman" panose="02020603050405020304" pitchFamily="18" charset="0"/>
                        </a:rPr>
                        <a:t>3 (10.0)</a:t>
                      </a:r>
                    </a:p>
                  </a:txBody>
                  <a:tcPr marL="25400" marR="254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44024734"/>
                  </a:ext>
                </a:extLst>
              </a:tr>
              <a:tr h="268224">
                <a:tc vMerge="1">
                  <a:txBody>
                    <a:bodyPr/>
                    <a:lstStyle/>
                    <a:p>
                      <a:pPr marL="91440" marR="0" lvl="0" indent="0" algn="l" defTabSz="1219170" rtl="0" eaLnBrk="1" fontAlgn="auto" latinLnBrk="0" hangingPunct="1">
                        <a:lnSpc>
                          <a:spcPct val="107000"/>
                        </a:lnSpc>
                        <a:spcBef>
                          <a:spcPts val="150"/>
                        </a:spcBef>
                        <a:spcAft>
                          <a:spcPts val="150"/>
                        </a:spcAft>
                        <a:buClrTx/>
                        <a:buSzTx/>
                        <a:buFontTx/>
                        <a:buNone/>
                        <a:tabLst/>
                        <a:defRPr/>
                      </a:pPr>
                      <a:endParaRPr lang="en-US" sz="1400">
                        <a:latin typeface="+mn-lt"/>
                      </a:endParaRPr>
                    </a:p>
                  </a:txBody>
                  <a:tcPr marL="13525" marR="13525" marT="0"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127000" marR="0">
                        <a:lnSpc>
                          <a:spcPct val="107000"/>
                        </a:lnSpc>
                        <a:spcBef>
                          <a:spcPts val="150"/>
                        </a:spcBef>
                        <a:spcAft>
                          <a:spcPts val="150"/>
                        </a:spcAft>
                      </a:pPr>
                      <a:r>
                        <a:rPr lang="en-US" sz="1600">
                          <a:effectLst/>
                        </a:rPr>
                        <a:t>  Transverse colon</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rPr>
                        <a:t>7 (8.3)</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rPr>
                        <a:t>0</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58900469"/>
                  </a:ext>
                </a:extLst>
              </a:tr>
              <a:tr h="268224">
                <a:tc vMerge="1">
                  <a:txBody>
                    <a:bodyPr/>
                    <a:lstStyle/>
                    <a:p>
                      <a:pPr marL="91440" marR="0" lvl="0" indent="0" algn="l" defTabSz="1219170" rtl="0" eaLnBrk="1" fontAlgn="auto" latinLnBrk="0" hangingPunct="1">
                        <a:lnSpc>
                          <a:spcPct val="107000"/>
                        </a:lnSpc>
                        <a:spcBef>
                          <a:spcPts val="150"/>
                        </a:spcBef>
                        <a:spcAft>
                          <a:spcPts val="150"/>
                        </a:spcAft>
                        <a:buClrTx/>
                        <a:buSzTx/>
                        <a:buFontTx/>
                        <a:buNone/>
                        <a:tabLst/>
                        <a:defRPr/>
                      </a:pPr>
                      <a:endParaRPr lang="en-US" sz="1400">
                        <a:latin typeface="+mn-lt"/>
                      </a:endParaRPr>
                    </a:p>
                  </a:txBody>
                  <a:tcPr marL="13525" marR="13525" marT="0"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127000" marR="0">
                        <a:lnSpc>
                          <a:spcPct val="107000"/>
                        </a:lnSpc>
                        <a:spcBef>
                          <a:spcPts val="150"/>
                        </a:spcBef>
                        <a:spcAft>
                          <a:spcPts val="150"/>
                        </a:spcAft>
                      </a:pPr>
                      <a:r>
                        <a:rPr lang="en-US" sz="1600">
                          <a:effectLst/>
                        </a:rPr>
                        <a:t>  Right colon</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rPr>
                        <a:t>5 (6.0)</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rPr>
                        <a:t>3 (10.0)</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01235772"/>
                  </a:ext>
                </a:extLst>
              </a:tr>
              <a:tr h="268224">
                <a:tc vMerge="1">
                  <a:txBody>
                    <a:bodyPr/>
                    <a:lstStyle/>
                    <a:p>
                      <a:pPr marL="91440" marR="0" lvl="0" indent="0" algn="l" defTabSz="1219170" rtl="0" eaLnBrk="1" fontAlgn="auto" latinLnBrk="0" hangingPunct="1">
                        <a:lnSpc>
                          <a:spcPct val="107000"/>
                        </a:lnSpc>
                        <a:spcBef>
                          <a:spcPts val="150"/>
                        </a:spcBef>
                        <a:spcAft>
                          <a:spcPts val="150"/>
                        </a:spcAft>
                        <a:buClrTx/>
                        <a:buSzTx/>
                        <a:buFontTx/>
                        <a:buNone/>
                        <a:tabLst/>
                        <a:defRPr/>
                      </a:pPr>
                      <a:endParaRPr lang="en-US" sz="1200">
                        <a:latin typeface="+mn-lt"/>
                      </a:endParaRPr>
                    </a:p>
                  </a:txBody>
                  <a:tcPr marL="13525" marR="13525" marT="0" marB="0" anchor="ctr">
                    <a:lnL w="12700"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127000" marR="0">
                        <a:lnSpc>
                          <a:spcPct val="107000"/>
                        </a:lnSpc>
                        <a:spcBef>
                          <a:spcPts val="150"/>
                        </a:spcBef>
                        <a:spcAft>
                          <a:spcPts val="150"/>
                        </a:spcAft>
                      </a:pPr>
                      <a:r>
                        <a:rPr lang="en-US" sz="1600">
                          <a:effectLst/>
                        </a:rPr>
                        <a:t>  Multiple/overlapping sites</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rPr>
                        <a:t>1 (1.2)</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effectLst/>
                        </a:rPr>
                        <a:t>0</a:t>
                      </a:r>
                    </a:p>
                  </a:txBody>
                  <a:tcPr marL="33867" marR="338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65055329"/>
                  </a:ext>
                </a:extLst>
              </a:tr>
              <a:tr h="268224">
                <a:tc gridSpan="2">
                  <a:txBody>
                    <a:bodyPr/>
                    <a:lstStyle/>
                    <a:p>
                      <a:pPr marL="91440" marR="0" lvl="0" indent="0" algn="l" defTabSz="1219170" rtl="0" eaLnBrk="1" fontAlgn="auto" latinLnBrk="0" hangingPunct="1">
                        <a:lnSpc>
                          <a:spcPct val="107000"/>
                        </a:lnSpc>
                        <a:spcBef>
                          <a:spcPts val="150"/>
                        </a:spcBef>
                        <a:spcAft>
                          <a:spcPts val="150"/>
                        </a:spcAft>
                        <a:buClrTx/>
                        <a:buSzTx/>
                        <a:buFontTx/>
                        <a:buNone/>
                        <a:tabLst/>
                        <a:defRPr/>
                      </a:pPr>
                      <a:r>
                        <a:rPr lang="en-US" sz="1600">
                          <a:latin typeface="+mn-lt"/>
                        </a:rPr>
                        <a:t>Stage IV at initial diagnosis</a:t>
                      </a:r>
                    </a:p>
                  </a:txBody>
                  <a:tcPr marL="18033" marR="1803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50 (59.5)</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19 (63.3)</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917434002"/>
                  </a:ext>
                </a:extLst>
              </a:tr>
              <a:tr h="268224">
                <a:tc gridSpan="2">
                  <a:txBody>
                    <a:bodyPr/>
                    <a:lstStyle/>
                    <a:p>
                      <a:pPr marL="91440"/>
                      <a:r>
                        <a:rPr lang="en-US" sz="1600" dirty="0">
                          <a:latin typeface="+mn-lt"/>
                        </a:rPr>
                        <a:t>Patients with liver metastases at study entry</a:t>
                      </a:r>
                    </a:p>
                  </a:txBody>
                  <a:tcPr marL="18033" marR="18033"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54 (64.3)</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15 (50.0)</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8754911"/>
                  </a:ext>
                </a:extLst>
              </a:tr>
              <a:tr h="268224">
                <a:tc gridSpan="2">
                  <a:txBody>
                    <a:bodyPr/>
                    <a:lstStyle/>
                    <a:p>
                      <a:pPr marL="91440"/>
                      <a:r>
                        <a:rPr lang="en-US" sz="1600">
                          <a:latin typeface="+mn-lt"/>
                        </a:rPr>
                        <a:t>Patients with lung metastases at study entry</a:t>
                      </a:r>
                    </a:p>
                  </a:txBody>
                  <a:tcPr marL="18033" marR="18033"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a:txBody>
                    <a:bodyPr/>
                    <a:lstStyle/>
                    <a:p>
                      <a:pPr marL="0" marR="0" algn="ctr">
                        <a:lnSpc>
                          <a:spcPct val="107000"/>
                        </a:lnSpc>
                        <a:spcBef>
                          <a:spcPts val="150"/>
                        </a:spcBef>
                        <a:spcAft>
                          <a:spcPts val="150"/>
                        </a:spcAft>
                      </a:pPr>
                      <a:r>
                        <a:rPr lang="en-US" sz="1600">
                          <a:solidFill>
                            <a:srgbClr val="000000"/>
                          </a:solidFill>
                          <a:effectLst/>
                          <a:latin typeface="+mn-lt"/>
                          <a:ea typeface="Times New Roman" panose="02020603050405020304" pitchFamily="18" charset="0"/>
                          <a:cs typeface="Times New Roman" panose="02020603050405020304" pitchFamily="18" charset="0"/>
                        </a:rPr>
                        <a:t>59 (70.2)</a:t>
                      </a:r>
                      <a:endParaRPr lang="en-US" sz="160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dirty="0">
                          <a:solidFill>
                            <a:srgbClr val="000000"/>
                          </a:solidFill>
                          <a:effectLst/>
                          <a:latin typeface="+mn-lt"/>
                          <a:ea typeface="Times New Roman" panose="02020603050405020304" pitchFamily="18" charset="0"/>
                          <a:cs typeface="Times New Roman" panose="02020603050405020304" pitchFamily="18" charset="0"/>
                        </a:rPr>
                        <a:t>20 (66.7)</a:t>
                      </a:r>
                      <a:endParaRPr lang="en-US" sz="1600" dirty="0">
                        <a:effectLst/>
                        <a:latin typeface="+mn-lt"/>
                        <a:ea typeface="Times New Roman" panose="02020603050405020304" pitchFamily="18" charset="0"/>
                        <a:cs typeface="Times New Roman" panose="02020603050405020304" pitchFamily="18" charset="0"/>
                      </a:endParaRPr>
                    </a:p>
                  </a:txBody>
                  <a:tcPr marL="25400" marR="25400" marT="0" marB="0" anchor="ct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270873307"/>
                  </a:ext>
                </a:extLst>
              </a:tr>
            </a:tbl>
          </a:graphicData>
        </a:graphic>
      </p:graphicFrame>
    </p:spTree>
    <p:extLst>
      <p:ext uri="{BB962C8B-B14F-4D97-AF65-F5344CB8AC3E}">
        <p14:creationId xmlns:p14="http://schemas.microsoft.com/office/powerpoint/2010/main" val="855315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r>
              <a:rPr lang="en-US" sz="900" b="0" dirty="0"/>
              <a:t>a. Confirmed best overall response assessed per RECIST 1.1; b. Includes SD and non-CR/non-PD; c. Includes patients with no postbaseline response assessment and patients whose disease assessments are not evaluable; d. Two-sided 95% exact confidence interval, computed using the Clopper-Pearson method (1934); e. Time from the start of study treatment (Cohort A) or date of randomization (Cohort B) to the first documentation of objective response (CR or PR that is subsequently confirmed); </a:t>
            </a:r>
            <a:br>
              <a:rPr lang="en-US" sz="900" b="0" dirty="0"/>
            </a:br>
            <a:r>
              <a:rPr lang="en-US" sz="900" b="0" dirty="0"/>
              <a:t>f. Defined as sum of CR, PR, and SD.</a:t>
            </a:r>
          </a:p>
          <a:p>
            <a:r>
              <a:rPr lang="en-US" sz="900" b="0" dirty="0"/>
              <a:t>Data cutoff March 28, 2022.</a:t>
            </a:r>
          </a:p>
          <a:p>
            <a:r>
              <a:rPr lang="en-US" sz="900" b="0" dirty="0" err="1"/>
              <a:t>cORR</a:t>
            </a:r>
            <a:r>
              <a:rPr lang="en-US" sz="900" b="0" dirty="0"/>
              <a:t>, confirmed objective response rate; DCR, disease control rate.</a:t>
            </a:r>
          </a:p>
          <a:p>
            <a:r>
              <a:rPr lang="en-US" sz="900" b="0" dirty="0"/>
              <a:t>Strickler JH, et al. ESMO World GI 2022. Abstract LBA-2.</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Tucatinib + Trastuzumab: Efficacy Outcomes</a:t>
            </a:r>
          </a:p>
        </p:txBody>
      </p:sp>
      <p:graphicFrame>
        <p:nvGraphicFramePr>
          <p:cNvPr id="19" name="Table 18">
            <a:extLst>
              <a:ext uri="{FF2B5EF4-FFF2-40B4-BE49-F238E27FC236}">
                <a16:creationId xmlns:a16="http://schemas.microsoft.com/office/drawing/2014/main" id="{F7EE46A6-564F-66F6-A1B0-797287195BF8}"/>
              </a:ext>
            </a:extLst>
          </p:cNvPr>
          <p:cNvGraphicFramePr>
            <a:graphicFrameLocks noGrp="1"/>
          </p:cNvGraphicFramePr>
          <p:nvPr>
            <p:extLst>
              <p:ext uri="{D42A27DB-BD31-4B8C-83A1-F6EECF244321}">
                <p14:modId xmlns:p14="http://schemas.microsoft.com/office/powerpoint/2010/main" val="1701807838"/>
              </p:ext>
            </p:extLst>
          </p:nvPr>
        </p:nvGraphicFramePr>
        <p:xfrm>
          <a:off x="781732" y="1261893"/>
          <a:ext cx="10248794" cy="4334214"/>
        </p:xfrm>
        <a:graphic>
          <a:graphicData uri="http://schemas.openxmlformats.org/drawingml/2006/table">
            <a:tbl>
              <a:tblPr>
                <a:tableStyleId>{2D5ABB26-0587-4C30-8999-92F81FD0307C}</a:tableStyleId>
              </a:tblPr>
              <a:tblGrid>
                <a:gridCol w="6807401">
                  <a:extLst>
                    <a:ext uri="{9D8B030D-6E8A-4147-A177-3AD203B41FA5}">
                      <a16:colId xmlns:a16="http://schemas.microsoft.com/office/drawing/2014/main" val="919641491"/>
                    </a:ext>
                  </a:extLst>
                </a:gridCol>
                <a:gridCol w="3441393">
                  <a:extLst>
                    <a:ext uri="{9D8B030D-6E8A-4147-A177-3AD203B41FA5}">
                      <a16:colId xmlns:a16="http://schemas.microsoft.com/office/drawing/2014/main" val="3438218877"/>
                    </a:ext>
                  </a:extLst>
                </a:gridCol>
              </a:tblGrid>
              <a:tr h="1022554">
                <a:tc>
                  <a:txBody>
                    <a:bodyPr/>
                    <a:lstStyle/>
                    <a:p>
                      <a:pPr marL="91440" marR="0">
                        <a:lnSpc>
                          <a:spcPct val="107000"/>
                        </a:lnSpc>
                        <a:spcBef>
                          <a:spcPts val="150"/>
                        </a:spcBef>
                        <a:spcAft>
                          <a:spcPts val="150"/>
                        </a:spcAft>
                      </a:pPr>
                      <a:r>
                        <a:rPr lang="en-US" sz="1600" b="1" dirty="0">
                          <a:solidFill>
                            <a:sysClr val="windowText" lastClr="000000"/>
                          </a:solidFill>
                          <a:effectLst/>
                          <a:latin typeface="+mn-lt"/>
                          <a:ea typeface="DengXian" panose="02010600030101010101" pitchFamily="2" charset="-122"/>
                          <a:cs typeface="Times New Roman" panose="02020603050405020304" pitchFamily="18" charset="0"/>
                        </a:rPr>
                        <a:t>Responses</a:t>
                      </a:r>
                    </a:p>
                  </a:txBody>
                  <a:tcPr marL="21097" marR="21097"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07000"/>
                        </a:lnSpc>
                        <a:spcBef>
                          <a:spcPts val="150"/>
                        </a:spcBef>
                        <a:spcAft>
                          <a:spcPts val="150"/>
                        </a:spcAft>
                      </a:pPr>
                      <a:r>
                        <a:rPr lang="en-US" sz="1600" b="1">
                          <a:solidFill>
                            <a:schemeClr val="bg1"/>
                          </a:solidFill>
                          <a:effectLst/>
                          <a:latin typeface="+mn-lt"/>
                          <a:ea typeface="Times New Roman" panose="02020603050405020304" pitchFamily="18" charset="0"/>
                          <a:cs typeface="Times New Roman" panose="02020603050405020304" pitchFamily="18" charset="0"/>
                        </a:rPr>
                        <a:t>Tucatinib + trastuzumab</a:t>
                      </a:r>
                    </a:p>
                    <a:p>
                      <a:pPr marL="0" marR="0" algn="ctr">
                        <a:lnSpc>
                          <a:spcPct val="107000"/>
                        </a:lnSpc>
                        <a:spcBef>
                          <a:spcPts val="150"/>
                        </a:spcBef>
                        <a:spcAft>
                          <a:spcPts val="150"/>
                        </a:spcAft>
                      </a:pPr>
                      <a:r>
                        <a:rPr lang="en-US" sz="1600" b="1">
                          <a:solidFill>
                            <a:schemeClr val="bg1"/>
                          </a:solidFill>
                          <a:effectLst/>
                          <a:latin typeface="+mn-lt"/>
                          <a:cs typeface="Times New Roman" panose="02020603050405020304" pitchFamily="18" charset="0"/>
                        </a:rPr>
                        <a:t>Cohorts A+B</a:t>
                      </a:r>
                      <a:br>
                        <a:rPr lang="en-US" sz="1600" b="1">
                          <a:solidFill>
                            <a:schemeClr val="bg1"/>
                          </a:solidFill>
                          <a:effectLst/>
                          <a:latin typeface="+mn-lt"/>
                          <a:cs typeface="Times New Roman" panose="02020603050405020304" pitchFamily="18" charset="0"/>
                        </a:rPr>
                      </a:br>
                      <a:r>
                        <a:rPr lang="en-US" sz="1600" b="1">
                          <a:solidFill>
                            <a:schemeClr val="bg1"/>
                          </a:solidFill>
                          <a:effectLst/>
                          <a:latin typeface="+mn-lt"/>
                          <a:cs typeface="Times New Roman" panose="02020603050405020304" pitchFamily="18" charset="0"/>
                        </a:rPr>
                        <a:t>n=84</a:t>
                      </a:r>
                    </a:p>
                  </a:txBody>
                  <a:tcPr marL="22173" marR="221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3072337558"/>
                  </a:ext>
                </a:extLst>
              </a:tr>
              <a:tr h="301060">
                <a:tc>
                  <a:txBody>
                    <a:bodyPr/>
                    <a:lstStyle/>
                    <a:p>
                      <a:pPr marL="91440" marR="0">
                        <a:lnSpc>
                          <a:spcPct val="107000"/>
                        </a:lnSpc>
                        <a:spcBef>
                          <a:spcPts val="150"/>
                        </a:spcBef>
                        <a:spcAft>
                          <a:spcPts val="150"/>
                        </a:spcAft>
                      </a:pPr>
                      <a:r>
                        <a:rPr lang="en-US" sz="1600">
                          <a:effectLst/>
                          <a:latin typeface="+mj-lt"/>
                          <a:ea typeface="DengXian" panose="02010600030101010101" pitchFamily="2" charset="-122"/>
                          <a:cs typeface="Times New Roman" panose="02020603050405020304" pitchFamily="18" charset="0"/>
                        </a:rPr>
                        <a:t>Best overall response per BICR</a:t>
                      </a:r>
                      <a:r>
                        <a:rPr lang="en-US" sz="1600" baseline="30000">
                          <a:effectLst/>
                          <a:latin typeface="+mj-lt"/>
                          <a:ea typeface="DengXian" panose="02010600030101010101" pitchFamily="2" charset="-122"/>
                          <a:cs typeface="Times New Roman" panose="02020603050405020304" pitchFamily="18" charset="0"/>
                        </a:rPr>
                        <a:t>a</a:t>
                      </a:r>
                      <a:r>
                        <a:rPr lang="en-US" sz="1600" baseline="0">
                          <a:effectLst/>
                          <a:latin typeface="+mj-lt"/>
                          <a:ea typeface="DengXian" panose="02010600030101010101" pitchFamily="2" charset="-122"/>
                          <a:cs typeface="Times New Roman" panose="02020603050405020304" pitchFamily="18" charset="0"/>
                        </a:rPr>
                        <a:t>, n (%)</a:t>
                      </a: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endParaRPr lang="en-US" sz="1600">
                        <a:effectLst/>
                        <a:latin typeface="+mj-lt"/>
                        <a:ea typeface="DengXian" panose="02010600030101010101" pitchFamily="2" charset="-122"/>
                        <a:cs typeface="Times New Roman" panose="02020603050405020304" pitchFamily="18" charset="0"/>
                      </a:endParaRP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45477354"/>
                  </a:ext>
                </a:extLst>
              </a:tr>
              <a:tr h="301060">
                <a:tc>
                  <a:txBody>
                    <a:bodyPr/>
                    <a:lstStyle/>
                    <a:p>
                      <a:pPr marL="91440" marR="0">
                        <a:lnSpc>
                          <a:spcPct val="107000"/>
                        </a:lnSpc>
                        <a:spcBef>
                          <a:spcPts val="150"/>
                        </a:spcBef>
                        <a:spcAft>
                          <a:spcPts val="150"/>
                        </a:spcAft>
                      </a:pPr>
                      <a:r>
                        <a:rPr lang="en-US" sz="1600">
                          <a:effectLst/>
                          <a:latin typeface="+mj-lt"/>
                        </a:rPr>
                        <a:t>     CR</a:t>
                      </a:r>
                      <a:endParaRPr lang="en-US" sz="1600">
                        <a:effectLst/>
                        <a:latin typeface="+mj-lt"/>
                        <a:ea typeface="DengXian" panose="02010600030101010101" pitchFamily="2" charset="-122"/>
                        <a:cs typeface="Times New Roman" panose="02020603050405020304" pitchFamily="18" charset="0"/>
                      </a:endParaRP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j-lt"/>
                          <a:ea typeface="Times New Roman" panose="02020603050405020304" pitchFamily="18" charset="0"/>
                          <a:cs typeface="Times New Roman" panose="02020603050405020304" pitchFamily="18" charset="0"/>
                        </a:rPr>
                        <a:t>3 (3.6)</a:t>
                      </a:r>
                      <a:endParaRPr lang="en-US" sz="1600">
                        <a:effectLst/>
                        <a:latin typeface="+mj-lt"/>
                        <a:ea typeface="Times New Roman" panose="02020603050405020304" pitchFamily="18" charset="0"/>
                        <a:cs typeface="Times New Roman" panose="02020603050405020304" pitchFamily="18" charset="0"/>
                      </a:endParaRPr>
                    </a:p>
                  </a:txBody>
                  <a:tcPr marL="22173" marR="221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145532602"/>
                  </a:ext>
                </a:extLst>
              </a:tr>
              <a:tr h="301060">
                <a:tc>
                  <a:txBody>
                    <a:bodyPr/>
                    <a:lstStyle/>
                    <a:p>
                      <a:pPr marL="91440" marR="0">
                        <a:lnSpc>
                          <a:spcPct val="107000"/>
                        </a:lnSpc>
                        <a:spcBef>
                          <a:spcPts val="150"/>
                        </a:spcBef>
                        <a:spcAft>
                          <a:spcPts val="150"/>
                        </a:spcAft>
                      </a:pPr>
                      <a:r>
                        <a:rPr lang="en-US" sz="1600">
                          <a:effectLst/>
                          <a:latin typeface="+mj-lt"/>
                        </a:rPr>
                        <a:t>     PR</a:t>
                      </a:r>
                      <a:endParaRPr lang="en-US" sz="1600">
                        <a:effectLst/>
                        <a:latin typeface="+mj-lt"/>
                        <a:ea typeface="DengXian" panose="02010600030101010101" pitchFamily="2" charset="-122"/>
                        <a:cs typeface="Times New Roman" panose="02020603050405020304" pitchFamily="18" charset="0"/>
                      </a:endParaRP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dirty="0">
                          <a:solidFill>
                            <a:srgbClr val="000000"/>
                          </a:solidFill>
                          <a:effectLst/>
                          <a:latin typeface="+mj-lt"/>
                          <a:ea typeface="Times New Roman" panose="02020603050405020304" pitchFamily="18" charset="0"/>
                          <a:cs typeface="Times New Roman" panose="02020603050405020304" pitchFamily="18" charset="0"/>
                        </a:rPr>
                        <a:t>29 (34.5)</a:t>
                      </a:r>
                      <a:endParaRPr lang="en-US" sz="1600" dirty="0">
                        <a:effectLst/>
                        <a:latin typeface="+mj-lt"/>
                        <a:ea typeface="Times New Roman" panose="02020603050405020304" pitchFamily="18" charset="0"/>
                        <a:cs typeface="Times New Roman" panose="02020603050405020304" pitchFamily="18" charset="0"/>
                      </a:endParaRPr>
                    </a:p>
                  </a:txBody>
                  <a:tcPr marL="22173" marR="221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156845101"/>
                  </a:ext>
                </a:extLst>
              </a:tr>
              <a:tr h="301060">
                <a:tc>
                  <a:txBody>
                    <a:bodyPr/>
                    <a:lstStyle/>
                    <a:p>
                      <a:pPr marL="91440" marR="0">
                        <a:lnSpc>
                          <a:spcPct val="107000"/>
                        </a:lnSpc>
                        <a:spcBef>
                          <a:spcPts val="150"/>
                        </a:spcBef>
                        <a:spcAft>
                          <a:spcPts val="150"/>
                        </a:spcAft>
                      </a:pPr>
                      <a:r>
                        <a:rPr lang="en-US" sz="1600">
                          <a:effectLst/>
                          <a:latin typeface="+mj-lt"/>
                        </a:rPr>
                        <a:t>     SD</a:t>
                      </a:r>
                      <a:r>
                        <a:rPr lang="en-US" sz="1600" baseline="30000">
                          <a:effectLst/>
                          <a:latin typeface="+mj-lt"/>
                        </a:rPr>
                        <a:t>b </a:t>
                      </a:r>
                      <a:endParaRPr lang="en-US" sz="1600" baseline="0">
                        <a:effectLst/>
                        <a:latin typeface="+mj-lt"/>
                        <a:ea typeface="DengXian" panose="02010600030101010101" pitchFamily="2" charset="-122"/>
                        <a:cs typeface="Times New Roman" panose="02020603050405020304" pitchFamily="18" charset="0"/>
                      </a:endParaRP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j-lt"/>
                          <a:ea typeface="Times New Roman" panose="02020603050405020304" pitchFamily="18" charset="0"/>
                          <a:cs typeface="Times New Roman" panose="02020603050405020304" pitchFamily="18" charset="0"/>
                        </a:rPr>
                        <a:t>28 (33.3)</a:t>
                      </a:r>
                      <a:endParaRPr lang="en-US" sz="1600">
                        <a:effectLst/>
                        <a:latin typeface="+mj-lt"/>
                        <a:ea typeface="Times New Roman" panose="02020603050405020304" pitchFamily="18" charset="0"/>
                        <a:cs typeface="Times New Roman" panose="02020603050405020304" pitchFamily="18" charset="0"/>
                      </a:endParaRPr>
                    </a:p>
                  </a:txBody>
                  <a:tcPr marL="22173" marR="221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119898709"/>
                  </a:ext>
                </a:extLst>
              </a:tr>
              <a:tr h="301060">
                <a:tc>
                  <a:txBody>
                    <a:bodyPr/>
                    <a:lstStyle/>
                    <a:p>
                      <a:pPr marL="91440" marR="0">
                        <a:lnSpc>
                          <a:spcPct val="107000"/>
                        </a:lnSpc>
                        <a:spcBef>
                          <a:spcPts val="150"/>
                        </a:spcBef>
                        <a:spcAft>
                          <a:spcPts val="150"/>
                        </a:spcAft>
                      </a:pPr>
                      <a:r>
                        <a:rPr lang="en-US" sz="1600">
                          <a:effectLst/>
                          <a:latin typeface="+mj-lt"/>
                        </a:rPr>
                        <a:t>     PD</a:t>
                      </a:r>
                      <a:endParaRPr lang="en-US" sz="1600">
                        <a:effectLst/>
                        <a:latin typeface="+mj-lt"/>
                        <a:ea typeface="DengXian" panose="02010600030101010101" pitchFamily="2" charset="-122"/>
                        <a:cs typeface="Times New Roman" panose="02020603050405020304" pitchFamily="18" charset="0"/>
                      </a:endParaRP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j-lt"/>
                          <a:ea typeface="Times New Roman" panose="02020603050405020304" pitchFamily="18" charset="0"/>
                          <a:cs typeface="Times New Roman" panose="02020603050405020304" pitchFamily="18" charset="0"/>
                        </a:rPr>
                        <a:t>22 (26.2)</a:t>
                      </a:r>
                      <a:endParaRPr lang="en-US" sz="1600">
                        <a:effectLst/>
                        <a:latin typeface="+mj-lt"/>
                        <a:ea typeface="Times New Roman" panose="02020603050405020304" pitchFamily="18" charset="0"/>
                        <a:cs typeface="Times New Roman" panose="02020603050405020304" pitchFamily="18" charset="0"/>
                      </a:endParaRPr>
                    </a:p>
                  </a:txBody>
                  <a:tcPr marL="22173" marR="221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712732519"/>
                  </a:ext>
                </a:extLst>
              </a:tr>
              <a:tr h="301060">
                <a:tc>
                  <a:txBody>
                    <a:bodyPr/>
                    <a:lstStyle/>
                    <a:p>
                      <a:pPr marL="91440" marR="0">
                        <a:lnSpc>
                          <a:spcPct val="107000"/>
                        </a:lnSpc>
                        <a:spcBef>
                          <a:spcPts val="150"/>
                        </a:spcBef>
                        <a:spcAft>
                          <a:spcPts val="150"/>
                        </a:spcAft>
                      </a:pPr>
                      <a:r>
                        <a:rPr lang="en-US" sz="1600">
                          <a:effectLst/>
                          <a:latin typeface="+mj-lt"/>
                        </a:rPr>
                        <a:t>     Not available</a:t>
                      </a:r>
                      <a:r>
                        <a:rPr lang="en-US" sz="1600" baseline="30000">
                          <a:effectLst/>
                          <a:latin typeface="+mj-lt"/>
                        </a:rPr>
                        <a:t>c</a:t>
                      </a:r>
                      <a:endParaRPr lang="en-US" sz="1600" baseline="30000">
                        <a:effectLst/>
                        <a:latin typeface="+mj-lt"/>
                        <a:ea typeface="DengXian" panose="02010600030101010101" pitchFamily="2" charset="-122"/>
                        <a:cs typeface="Times New Roman" panose="02020603050405020304" pitchFamily="18" charset="0"/>
                      </a:endParaRP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lnSpc>
                          <a:spcPct val="107000"/>
                        </a:lnSpc>
                        <a:spcBef>
                          <a:spcPts val="150"/>
                        </a:spcBef>
                        <a:spcAft>
                          <a:spcPts val="150"/>
                        </a:spcAft>
                      </a:pPr>
                      <a:r>
                        <a:rPr lang="en-US" sz="1600">
                          <a:solidFill>
                            <a:srgbClr val="000000"/>
                          </a:solidFill>
                          <a:effectLst/>
                          <a:latin typeface="+mj-lt"/>
                          <a:ea typeface="Times New Roman" panose="02020603050405020304" pitchFamily="18" charset="0"/>
                          <a:cs typeface="Times New Roman" panose="02020603050405020304" pitchFamily="18" charset="0"/>
                        </a:rPr>
                        <a:t>2 (2.4)</a:t>
                      </a:r>
                      <a:endParaRPr lang="en-US" sz="1600">
                        <a:effectLst/>
                        <a:latin typeface="+mj-lt"/>
                        <a:ea typeface="Times New Roman" panose="02020603050405020304" pitchFamily="18" charset="0"/>
                        <a:cs typeface="Times New Roman" panose="02020603050405020304" pitchFamily="18" charset="0"/>
                      </a:endParaRPr>
                    </a:p>
                  </a:txBody>
                  <a:tcPr marL="22173" marR="2217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736659130"/>
                  </a:ext>
                </a:extLst>
              </a:tr>
              <a:tr h="301060">
                <a:tc>
                  <a:txBody>
                    <a:bodyPr/>
                    <a:lstStyle/>
                    <a:p>
                      <a:pPr marL="91440" marR="0">
                        <a:lnSpc>
                          <a:spcPct val="107000"/>
                        </a:lnSpc>
                        <a:spcBef>
                          <a:spcPts val="150"/>
                        </a:spcBef>
                        <a:spcAft>
                          <a:spcPts val="150"/>
                        </a:spcAft>
                      </a:pPr>
                      <a:r>
                        <a:rPr lang="en-US" sz="1600" b="1" baseline="0">
                          <a:effectLst/>
                          <a:latin typeface="+mj-lt"/>
                          <a:ea typeface="DengXian" panose="02010600030101010101" pitchFamily="2" charset="-122"/>
                          <a:cs typeface="Times New Roman" panose="02020603050405020304" pitchFamily="18" charset="0"/>
                        </a:rPr>
                        <a:t>cORR per BICR, % (95% CI)</a:t>
                      </a:r>
                      <a:r>
                        <a:rPr lang="en-US" sz="1600" b="1" kern="1200" baseline="30000">
                          <a:solidFill>
                            <a:schemeClr val="tx1"/>
                          </a:solidFill>
                          <a:effectLst/>
                          <a:latin typeface="+mn-lt"/>
                          <a:ea typeface="DengXian" panose="02010600030101010101" pitchFamily="2" charset="-122"/>
                          <a:cs typeface="Times New Roman" panose="02020603050405020304" pitchFamily="18" charset="0"/>
                        </a:rPr>
                        <a:t>d</a:t>
                      </a:r>
                      <a:endParaRPr lang="en-US" sz="1600" b="1" baseline="0">
                        <a:effectLst/>
                        <a:latin typeface="+mj-lt"/>
                        <a:ea typeface="DengXian" panose="02010600030101010101" pitchFamily="2" charset="-122"/>
                        <a:cs typeface="Times New Roman" panose="02020603050405020304" pitchFamily="18" charset="0"/>
                      </a:endParaRPr>
                    </a:p>
                  </a:txBody>
                  <a:tcPr marL="21097" marR="21097"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a:lnSpc>
                          <a:spcPct val="107000"/>
                        </a:lnSpc>
                        <a:spcBef>
                          <a:spcPts val="150"/>
                        </a:spcBef>
                        <a:spcAft>
                          <a:spcPts val="150"/>
                        </a:spcAft>
                      </a:pPr>
                      <a:r>
                        <a:rPr lang="en-US" sz="1600" b="1" kern="1200">
                          <a:solidFill>
                            <a:schemeClr val="tx1"/>
                          </a:solidFill>
                          <a:effectLst/>
                          <a:latin typeface="+mj-lt"/>
                          <a:ea typeface="+mn-ea"/>
                          <a:cs typeface="+mn-cs"/>
                        </a:rPr>
                        <a:t>38.1 (27.7, 49.3)</a:t>
                      </a:r>
                      <a:endParaRPr lang="en-US" sz="1600" b="1">
                        <a:effectLst/>
                        <a:latin typeface="+mj-lt"/>
                        <a:ea typeface="DengXian" panose="02010600030101010101" pitchFamily="2" charset="-122"/>
                        <a:cs typeface="Times New Roman" panose="02020603050405020304" pitchFamily="18" charset="0"/>
                      </a:endParaRPr>
                    </a:p>
                  </a:txBody>
                  <a:tcPr marL="21097" marR="21097" marT="0" marB="0" anchor="ct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16313100"/>
                  </a:ext>
                </a:extLst>
              </a:tr>
              <a:tr h="301060">
                <a:tc>
                  <a:txBody>
                    <a:bodyPr/>
                    <a:lstStyle/>
                    <a:p>
                      <a:pPr marL="91440" marR="0">
                        <a:lnSpc>
                          <a:spcPct val="107000"/>
                        </a:lnSpc>
                        <a:spcBef>
                          <a:spcPts val="150"/>
                        </a:spcBef>
                        <a:spcAft>
                          <a:spcPts val="150"/>
                        </a:spcAft>
                      </a:pPr>
                      <a:r>
                        <a:rPr lang="en-US" sz="1600" baseline="0">
                          <a:effectLst/>
                          <a:latin typeface="+mj-lt"/>
                          <a:ea typeface="DengXian" panose="02010600030101010101" pitchFamily="2" charset="-122"/>
                          <a:cs typeface="Times New Roman" panose="02020603050405020304" pitchFamily="18" charset="0"/>
                        </a:rPr>
                        <a:t>cORR per investigator, % (95% CI)</a:t>
                      </a:r>
                      <a:r>
                        <a:rPr lang="en-US" sz="1600" b="0" kern="1200" baseline="30000">
                          <a:solidFill>
                            <a:schemeClr val="tx1"/>
                          </a:solidFill>
                          <a:effectLst/>
                          <a:latin typeface="+mn-lt"/>
                          <a:ea typeface="DengXian" panose="02010600030101010101" pitchFamily="2" charset="-122"/>
                          <a:cs typeface="Times New Roman" panose="02020603050405020304" pitchFamily="18" charset="0"/>
                        </a:rPr>
                        <a:t>d</a:t>
                      </a:r>
                      <a:r>
                        <a:rPr lang="en-US" sz="1600" baseline="0">
                          <a:effectLst/>
                          <a:latin typeface="+mj-lt"/>
                          <a:ea typeface="DengXian" panose="02010600030101010101" pitchFamily="2" charset="-122"/>
                          <a:cs typeface="Times New Roman" panose="02020603050405020304" pitchFamily="18" charset="0"/>
                        </a:rPr>
                        <a:t> </a:t>
                      </a: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ctr">
                        <a:lnSpc>
                          <a:spcPct val="107000"/>
                        </a:lnSpc>
                        <a:spcBef>
                          <a:spcPts val="150"/>
                        </a:spcBef>
                        <a:spcAft>
                          <a:spcPts val="150"/>
                        </a:spcAft>
                      </a:pPr>
                      <a:r>
                        <a:rPr lang="en-US" sz="1600" kern="1200">
                          <a:solidFill>
                            <a:schemeClr val="tx1"/>
                          </a:solidFill>
                          <a:effectLst/>
                          <a:latin typeface="+mj-lt"/>
                          <a:ea typeface="+mn-ea"/>
                          <a:cs typeface="+mn-cs"/>
                        </a:rPr>
                        <a:t>42.9 (32.1, 54.1)</a:t>
                      </a:r>
                      <a:endParaRPr lang="en-US" sz="1600">
                        <a:effectLst/>
                        <a:latin typeface="+mj-lt"/>
                        <a:ea typeface="DengXian" panose="02010600030101010101" pitchFamily="2" charset="-122"/>
                        <a:cs typeface="Times New Roman" panose="02020603050405020304" pitchFamily="18" charset="0"/>
                      </a:endParaRP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3220108"/>
                  </a:ext>
                </a:extLst>
              </a:tr>
              <a:tr h="301060">
                <a:tc>
                  <a:txBody>
                    <a:bodyPr/>
                    <a:lstStyle/>
                    <a:p>
                      <a:pPr marL="91440" marR="0">
                        <a:lnSpc>
                          <a:spcPct val="107000"/>
                        </a:lnSpc>
                        <a:spcBef>
                          <a:spcPts val="150"/>
                        </a:spcBef>
                        <a:spcAft>
                          <a:spcPts val="150"/>
                        </a:spcAft>
                      </a:pPr>
                      <a:r>
                        <a:rPr lang="en-US" sz="1600" baseline="0">
                          <a:effectLst/>
                          <a:latin typeface="+mj-lt"/>
                          <a:ea typeface="DengXian" panose="02010600030101010101" pitchFamily="2" charset="-122"/>
                          <a:cs typeface="Times New Roman" panose="02020603050405020304" pitchFamily="18" charset="0"/>
                        </a:rPr>
                        <a:t>Median time to objective response per BICR</a:t>
                      </a:r>
                      <a:r>
                        <a:rPr lang="en-US" sz="1600" baseline="30000">
                          <a:effectLst/>
                          <a:latin typeface="+mj-lt"/>
                          <a:ea typeface="DengXian" panose="02010600030101010101" pitchFamily="2" charset="-122"/>
                          <a:cs typeface="Times New Roman" panose="02020603050405020304" pitchFamily="18" charset="0"/>
                        </a:rPr>
                        <a:t>e</a:t>
                      </a:r>
                      <a:r>
                        <a:rPr lang="en-US" sz="1600" baseline="0">
                          <a:effectLst/>
                          <a:latin typeface="+mj-lt"/>
                          <a:ea typeface="DengXian" panose="02010600030101010101" pitchFamily="2" charset="-122"/>
                          <a:cs typeface="Times New Roman" panose="02020603050405020304" pitchFamily="18" charset="0"/>
                        </a:rPr>
                        <a:t>, months (range)</a:t>
                      </a: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a:lnSpc>
                          <a:spcPct val="107000"/>
                        </a:lnSpc>
                        <a:spcBef>
                          <a:spcPts val="150"/>
                        </a:spcBef>
                        <a:spcAft>
                          <a:spcPts val="150"/>
                        </a:spcAft>
                      </a:pPr>
                      <a:r>
                        <a:rPr lang="en-US" sz="1600">
                          <a:effectLst/>
                          <a:latin typeface="+mj-lt"/>
                          <a:ea typeface="DengXian" panose="02010600030101010101" pitchFamily="2" charset="-122"/>
                          <a:cs typeface="Times New Roman" panose="02020603050405020304" pitchFamily="18" charset="0"/>
                        </a:rPr>
                        <a:t>2.1 (1.2, 9.8)</a:t>
                      </a: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8063611"/>
                  </a:ext>
                </a:extLst>
              </a:tr>
              <a:tr h="301060">
                <a:tc>
                  <a:txBody>
                    <a:bodyPr/>
                    <a:lstStyle/>
                    <a:p>
                      <a:pPr marL="91440" marR="0">
                        <a:lnSpc>
                          <a:spcPct val="107000"/>
                        </a:lnSpc>
                        <a:spcBef>
                          <a:spcPts val="150"/>
                        </a:spcBef>
                        <a:spcAft>
                          <a:spcPts val="150"/>
                        </a:spcAft>
                      </a:pPr>
                      <a:r>
                        <a:rPr lang="en-US" sz="1600" baseline="0">
                          <a:effectLst/>
                          <a:latin typeface="+mj-lt"/>
                          <a:ea typeface="DengXian" panose="02010600030101010101" pitchFamily="2" charset="-122"/>
                          <a:cs typeface="Times New Roman" panose="02020603050405020304" pitchFamily="18" charset="0"/>
                        </a:rPr>
                        <a:t>DCR</a:t>
                      </a:r>
                      <a:r>
                        <a:rPr lang="en-US" sz="1600" baseline="30000">
                          <a:effectLst/>
                          <a:latin typeface="+mj-lt"/>
                          <a:ea typeface="DengXian" panose="02010600030101010101" pitchFamily="2" charset="-122"/>
                          <a:cs typeface="Times New Roman" panose="02020603050405020304" pitchFamily="18" charset="0"/>
                        </a:rPr>
                        <a:t>f</a:t>
                      </a:r>
                      <a:r>
                        <a:rPr lang="en-US" sz="1600" baseline="0">
                          <a:effectLst/>
                          <a:latin typeface="+mj-lt"/>
                          <a:ea typeface="DengXian" panose="02010600030101010101" pitchFamily="2" charset="-122"/>
                          <a:cs typeface="Times New Roman" panose="02020603050405020304" pitchFamily="18" charset="0"/>
                        </a:rPr>
                        <a:t> per BICR, n (%)</a:t>
                      </a: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219170" rtl="0" eaLnBrk="1" fontAlgn="auto" latinLnBrk="0" hangingPunct="1">
                        <a:lnSpc>
                          <a:spcPct val="107000"/>
                        </a:lnSpc>
                        <a:spcBef>
                          <a:spcPts val="150"/>
                        </a:spcBef>
                        <a:spcAft>
                          <a:spcPts val="150"/>
                        </a:spcAft>
                        <a:buClrTx/>
                        <a:buSzTx/>
                        <a:buFontTx/>
                        <a:buNone/>
                        <a:tabLst/>
                        <a:defRPr/>
                      </a:pPr>
                      <a:r>
                        <a:rPr lang="en-US" sz="1600" kern="1200">
                          <a:solidFill>
                            <a:schemeClr val="tx1"/>
                          </a:solidFill>
                          <a:effectLst/>
                          <a:latin typeface="+mn-lt"/>
                          <a:ea typeface="DengXian" panose="02010600030101010101" pitchFamily="2" charset="-122"/>
                          <a:cs typeface="Times New Roman" panose="02020603050405020304" pitchFamily="18" charset="0"/>
                        </a:rPr>
                        <a:t>60 (71.4)</a:t>
                      </a:r>
                    </a:p>
                  </a:txBody>
                  <a:tcPr marL="21097" marR="2109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77755375"/>
                  </a:ext>
                </a:extLst>
              </a:tr>
              <a:tr h="301060">
                <a:tc>
                  <a:txBody>
                    <a:bodyPr/>
                    <a:lstStyle/>
                    <a:p>
                      <a:pPr marL="91440" marR="0">
                        <a:lnSpc>
                          <a:spcPct val="107000"/>
                        </a:lnSpc>
                        <a:spcBef>
                          <a:spcPts val="150"/>
                        </a:spcBef>
                        <a:spcAft>
                          <a:spcPts val="150"/>
                        </a:spcAft>
                      </a:pPr>
                      <a:r>
                        <a:rPr lang="en-US" sz="1600" b="1" baseline="0">
                          <a:effectLst/>
                          <a:latin typeface="+mj-lt"/>
                          <a:ea typeface="DengXian" panose="02010600030101010101" pitchFamily="2" charset="-122"/>
                          <a:cs typeface="Times New Roman" panose="02020603050405020304" pitchFamily="18" charset="0"/>
                        </a:rPr>
                        <a:t>Median DOR per BICR, months (95% CI)</a:t>
                      </a:r>
                    </a:p>
                  </a:txBody>
                  <a:tcPr marL="21097" marR="21097" marT="0" marB="0" anchor="ctr">
                    <a:lnL w="28575"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219170" rtl="0" eaLnBrk="1" fontAlgn="auto" latinLnBrk="0" hangingPunct="1">
                        <a:lnSpc>
                          <a:spcPct val="107000"/>
                        </a:lnSpc>
                        <a:spcBef>
                          <a:spcPts val="150"/>
                        </a:spcBef>
                        <a:spcAft>
                          <a:spcPts val="150"/>
                        </a:spcAft>
                        <a:buClrTx/>
                        <a:buSzTx/>
                        <a:buFontTx/>
                        <a:buNone/>
                        <a:tabLst/>
                        <a:defRPr/>
                      </a:pPr>
                      <a:r>
                        <a:rPr lang="en-US" sz="1600" b="1" kern="1200" dirty="0">
                          <a:solidFill>
                            <a:schemeClr val="tx1"/>
                          </a:solidFill>
                          <a:effectLst/>
                          <a:latin typeface="+mn-lt"/>
                          <a:ea typeface="DengXian" panose="02010600030101010101" pitchFamily="2" charset="-122"/>
                          <a:cs typeface="Times New Roman" panose="02020603050405020304" pitchFamily="18" charset="0"/>
                        </a:rPr>
                        <a:t>12.4 (8.5, 20.5)</a:t>
                      </a:r>
                    </a:p>
                  </a:txBody>
                  <a:tcPr marL="21097" marR="21097" marT="0" marB="0" anchor="ctr">
                    <a:lnL w="12700" cap="flat" cmpd="sng" algn="ctr">
                      <a:solidFill>
                        <a:schemeClr val="tx1"/>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02369211"/>
                  </a:ext>
                </a:extLst>
              </a:tr>
            </a:tbl>
          </a:graphicData>
        </a:graphic>
      </p:graphicFrame>
    </p:spTree>
    <p:extLst>
      <p:ext uri="{BB962C8B-B14F-4D97-AF65-F5344CB8AC3E}">
        <p14:creationId xmlns:p14="http://schemas.microsoft.com/office/powerpoint/2010/main" val="3119130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DC9BF4D-FAE3-40A3-9763-F71667DCD5D6}"/>
              </a:ext>
            </a:extLst>
          </p:cNvPr>
          <p:cNvSpPr>
            <a:spLocks noGrp="1"/>
          </p:cNvSpPr>
          <p:nvPr>
            <p:ph type="ftr" sz="quarter" idx="3"/>
          </p:nvPr>
        </p:nvSpPr>
        <p:spPr/>
        <p:txBody>
          <a:bodyPr/>
          <a:lstStyle/>
          <a:p>
            <a:pPr>
              <a:spcBef>
                <a:spcPts val="400"/>
              </a:spcBef>
            </a:pPr>
            <a:r>
              <a:rPr lang="en-US" sz="900" b="0" dirty="0">
                <a:solidFill>
                  <a:srgbClr val="969696"/>
                </a:solidFill>
              </a:rPr>
              <a:t>a. Four patients who did not have baseline and/or postbaseline target lesion measurements are excluded.</a:t>
            </a:r>
          </a:p>
          <a:p>
            <a:pPr>
              <a:spcBef>
                <a:spcPts val="400"/>
              </a:spcBef>
            </a:pPr>
            <a:r>
              <a:rPr lang="en-US" sz="900" b="0" dirty="0">
                <a:solidFill>
                  <a:srgbClr val="969696"/>
                </a:solidFill>
              </a:rPr>
              <a:t>Data cutoff March 28, 2022.</a:t>
            </a:r>
          </a:p>
          <a:p>
            <a:pPr>
              <a:spcBef>
                <a:spcPts val="400"/>
              </a:spcBef>
            </a:pPr>
            <a:r>
              <a:rPr lang="en-US" sz="900" b="0" dirty="0">
                <a:solidFill>
                  <a:srgbClr val="969696"/>
                </a:solidFill>
              </a:rPr>
              <a:t>Strickler JH, et al. ESMO World GI 2022. Abstract LBA-2.</a:t>
            </a:r>
          </a:p>
        </p:txBody>
      </p:sp>
      <p:sp>
        <p:nvSpPr>
          <p:cNvPr id="4" name="Title 3">
            <a:extLst>
              <a:ext uri="{FF2B5EF4-FFF2-40B4-BE49-F238E27FC236}">
                <a16:creationId xmlns:a16="http://schemas.microsoft.com/office/drawing/2014/main" id="{7EC750AD-24D2-4770-9E79-122EA6DC23E1}"/>
              </a:ext>
            </a:extLst>
          </p:cNvPr>
          <p:cNvSpPr>
            <a:spLocks noGrp="1"/>
          </p:cNvSpPr>
          <p:nvPr>
            <p:ph type="title"/>
          </p:nvPr>
        </p:nvSpPr>
        <p:spPr/>
        <p:txBody>
          <a:bodyPr/>
          <a:lstStyle/>
          <a:p>
            <a:r>
              <a:rPr lang="en-US" dirty="0"/>
              <a:t>Tucatinib + Trastuzumab: Change in Tumor Size</a:t>
            </a:r>
          </a:p>
        </p:txBody>
      </p:sp>
      <p:pic>
        <p:nvPicPr>
          <p:cNvPr id="3" name="Picture 2" descr="A screenshot of a computer&#10;&#10;Description automatically generated with low confidence">
            <a:extLst>
              <a:ext uri="{FF2B5EF4-FFF2-40B4-BE49-F238E27FC236}">
                <a16:creationId xmlns:a16="http://schemas.microsoft.com/office/drawing/2014/main" id="{E1B1A27C-2585-DF15-F887-52347D08297D}"/>
              </a:ext>
            </a:extLst>
          </p:cNvPr>
          <p:cNvPicPr>
            <a:picLocks noChangeAspect="1"/>
          </p:cNvPicPr>
          <p:nvPr/>
        </p:nvPicPr>
        <p:blipFill>
          <a:blip r:embed="rId2"/>
          <a:stretch>
            <a:fillRect/>
          </a:stretch>
        </p:blipFill>
        <p:spPr>
          <a:xfrm>
            <a:off x="1106742" y="1054607"/>
            <a:ext cx="9978516" cy="5014143"/>
          </a:xfrm>
          <a:prstGeom prst="rect">
            <a:avLst/>
          </a:prstGeom>
        </p:spPr>
      </p:pic>
      <p:sp>
        <p:nvSpPr>
          <p:cNvPr id="10" name="TextBox 9">
            <a:extLst>
              <a:ext uri="{FF2B5EF4-FFF2-40B4-BE49-F238E27FC236}">
                <a16:creationId xmlns:a16="http://schemas.microsoft.com/office/drawing/2014/main" id="{64ACA8E1-26D6-08E3-C4D1-B149C6D30E20}"/>
              </a:ext>
            </a:extLst>
          </p:cNvPr>
          <p:cNvSpPr txBox="1"/>
          <p:nvPr/>
        </p:nvSpPr>
        <p:spPr>
          <a:xfrm>
            <a:off x="4055862" y="5375285"/>
            <a:ext cx="4514377" cy="297454"/>
          </a:xfrm>
          <a:prstGeom prst="rect">
            <a:avLst/>
          </a:prstGeom>
          <a:solidFill>
            <a:schemeClr val="bg2">
              <a:lumMod val="40000"/>
              <a:lumOff val="60000"/>
            </a:schemeClr>
          </a:solid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r>
              <a:rPr lang="en-US" sz="1333" dirty="0">
                <a:solidFill>
                  <a:srgbClr val="000000"/>
                </a:solidFill>
                <a:latin typeface="Arial" panose="020B0604020202020204" pitchFamily="34" charset="0"/>
              </a:rPr>
              <a:t>Patients with reduction in tumor burden: n=52/80 (65.0%)</a:t>
            </a:r>
          </a:p>
        </p:txBody>
      </p:sp>
    </p:spTree>
    <p:extLst>
      <p:ext uri="{BB962C8B-B14F-4D97-AF65-F5344CB8AC3E}">
        <p14:creationId xmlns:p14="http://schemas.microsoft.com/office/powerpoint/2010/main" val="3980664649"/>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Hem Onc</Template>
  <TotalTime>0</TotalTime>
  <Words>1840</Words>
  <Application>Microsoft Office PowerPoint</Application>
  <PresentationFormat>Widescreen</PresentationFormat>
  <Paragraphs>223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Avenir Next LT Pro</vt:lpstr>
      <vt:lpstr>Avenir Next LT Pro Demi</vt:lpstr>
      <vt:lpstr>Calibri</vt:lpstr>
      <vt:lpstr>Times New Roman</vt:lpstr>
      <vt:lpstr>2022 Hem Onc</vt:lpstr>
      <vt:lpstr>What Is the Evidence Supporting HER2-Targeted TKI-Based Combination Regimens in Metastatic Colorectal Cancer?</vt:lpstr>
      <vt:lpstr>Disclaimer</vt:lpstr>
      <vt:lpstr>Anti-HER2 Preclinical Trials in HER2+ mCRC PDXs </vt:lpstr>
      <vt:lpstr>HER2-Targeted Therapy in mCRC HERACLES-A trial</vt:lpstr>
      <vt:lpstr>Long-term Clinical Outcome of HERACLES-A  (Trastuzumab + Lapatinib) for HER2-Positive mCRC</vt:lpstr>
      <vt:lpstr>MOUNTAINEER: Global, Open-Label, Phase 2 Trial </vt:lpstr>
      <vt:lpstr>Key Baseline Patient Characteristics</vt:lpstr>
      <vt:lpstr>Tucatinib + Trastuzumab: Efficacy Outcomes</vt:lpstr>
      <vt:lpstr>Tucatinib + Trastuzumab: Change in Tumor Size</vt:lpstr>
      <vt:lpstr>Tucatinib + Trastuzumab:  cORR per BICR in Prespecified Subgroups</vt:lpstr>
      <vt:lpstr>Tucatinib + Trastuzumab: PFS and OS</vt:lpstr>
      <vt:lpstr>Results of Dual Anti-HER2 Clinical Trials in Patients with Treatment Refractory HER2+ Metastatic CRC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2019-05-10T15:34:56Z</dcterms:created>
  <dcterms:modified xsi:type="dcterms:W3CDTF">2023-03-07T16:14:13Z</dcterms:modified>
</cp:coreProperties>
</file>