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7"/>
  </p:notesMasterIdLst>
  <p:sldIdLst>
    <p:sldId id="259" r:id="rId2"/>
    <p:sldId id="256" r:id="rId3"/>
    <p:sldId id="261" r:id="rId4"/>
    <p:sldId id="266" r:id="rId5"/>
    <p:sldId id="639" r:id="rId6"/>
    <p:sldId id="641" r:id="rId7"/>
    <p:sldId id="642" r:id="rId8"/>
    <p:sldId id="643" r:id="rId9"/>
    <p:sldId id="268" r:id="rId10"/>
    <p:sldId id="644" r:id="rId11"/>
    <p:sldId id="636" r:id="rId12"/>
    <p:sldId id="645" r:id="rId13"/>
    <p:sldId id="637" r:id="rId14"/>
    <p:sldId id="646" r:id="rId15"/>
    <p:sldId id="6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0BDF4-BEE6-4A15-A7A2-D8D18B90F2D2}" v="1" dt="2023-03-07T16:14:36.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444" autoAdjust="0"/>
    <p:restoredTop sz="94660"/>
  </p:normalViewPr>
  <p:slideViewPr>
    <p:cSldViewPr snapToGrid="0">
      <p:cViewPr varScale="1">
        <p:scale>
          <a:sx n="57" d="100"/>
          <a:sy n="57" d="100"/>
        </p:scale>
        <p:origin x="9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0" y="1709738"/>
            <a:ext cx="10846675" cy="2852737"/>
          </a:xfrm>
        </p:spPr>
        <p:txBody>
          <a:bodyPr>
            <a:normAutofit fontScale="90000"/>
          </a:bodyPr>
          <a:lstStyle/>
          <a:p>
            <a:r>
              <a:rPr lang="en-US" dirty="0"/>
              <a:t>Navigating New Waters in HER2+ mCRC: Selection of the Optimal Targeted Regimen, a Case-based Approach</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p:txBody>
          <a:bodyPr>
            <a:normAutofit lnSpcReduction="10000"/>
          </a:bodyPr>
          <a:lstStyle/>
          <a:p>
            <a:r>
              <a:rPr lang="en-US" dirty="0"/>
              <a:t>John H. Strickler, MD</a:t>
            </a:r>
          </a:p>
          <a:p>
            <a:r>
              <a:rPr lang="en-US" dirty="0"/>
              <a:t>Associate Professor of Medicine</a:t>
            </a:r>
          </a:p>
          <a:p>
            <a:r>
              <a:rPr lang="en-US" dirty="0"/>
              <a:t>Duke University Medical Center</a:t>
            </a:r>
          </a:p>
          <a:p>
            <a:r>
              <a:rPr lang="en-US" dirty="0"/>
              <a:t>Durham, NC</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F530B-DBE2-3A8F-9AA7-B91CE7364DD1}"/>
              </a:ext>
            </a:extLst>
          </p:cNvPr>
          <p:cNvSpPr>
            <a:spLocks noGrp="1"/>
          </p:cNvSpPr>
          <p:nvPr>
            <p:ph type="body" idx="1"/>
          </p:nvPr>
        </p:nvSpPr>
        <p:spPr>
          <a:xfrm>
            <a:off x="609601" y="5622321"/>
            <a:ext cx="5157787" cy="651538"/>
          </a:xfrm>
        </p:spPr>
        <p:txBody>
          <a:bodyPr anchor="t">
            <a:normAutofit/>
          </a:bodyPr>
          <a:lstStyle/>
          <a:p>
            <a:pPr algn="ctr"/>
            <a:r>
              <a:rPr lang="en-US" sz="2000" dirty="0"/>
              <a:t>Baseline</a:t>
            </a:r>
          </a:p>
        </p:txBody>
      </p:sp>
      <p:sp>
        <p:nvSpPr>
          <p:cNvPr id="4" name="Text Placeholder 3">
            <a:extLst>
              <a:ext uri="{FF2B5EF4-FFF2-40B4-BE49-F238E27FC236}">
                <a16:creationId xmlns:a16="http://schemas.microsoft.com/office/drawing/2014/main" id="{8DF1CFBE-9879-DFF3-33C7-187474FEF5BE}"/>
              </a:ext>
            </a:extLst>
          </p:cNvPr>
          <p:cNvSpPr>
            <a:spLocks noGrp="1"/>
          </p:cNvSpPr>
          <p:nvPr>
            <p:ph type="body" sz="quarter" idx="3"/>
          </p:nvPr>
        </p:nvSpPr>
        <p:spPr>
          <a:xfrm>
            <a:off x="5942013" y="5736621"/>
            <a:ext cx="5183188" cy="651538"/>
          </a:xfrm>
        </p:spPr>
        <p:txBody>
          <a:bodyPr anchor="t">
            <a:normAutofit/>
          </a:bodyPr>
          <a:lstStyle/>
          <a:p>
            <a:pPr algn="ctr"/>
            <a:r>
              <a:rPr lang="en-US" sz="2000" dirty="0"/>
              <a:t>After 6 cycles lapatinib + trastuzumab</a:t>
            </a:r>
          </a:p>
        </p:txBody>
      </p:sp>
      <p:sp>
        <p:nvSpPr>
          <p:cNvPr id="6" name="Title 5">
            <a:extLst>
              <a:ext uri="{FF2B5EF4-FFF2-40B4-BE49-F238E27FC236}">
                <a16:creationId xmlns:a16="http://schemas.microsoft.com/office/drawing/2014/main" id="{C6DD0CBB-1C3D-8939-640F-8241592A7CAC}"/>
              </a:ext>
            </a:extLst>
          </p:cNvPr>
          <p:cNvSpPr>
            <a:spLocks noGrp="1"/>
          </p:cNvSpPr>
          <p:nvPr>
            <p:ph type="title"/>
          </p:nvPr>
        </p:nvSpPr>
        <p:spPr/>
        <p:txBody>
          <a:bodyPr/>
          <a:lstStyle/>
          <a:p>
            <a:r>
              <a:rPr lang="en-US" dirty="0"/>
              <a:t>Case 1: Treatment with Lapatinib + Trastuzumab</a:t>
            </a:r>
          </a:p>
        </p:txBody>
      </p:sp>
      <p:pic>
        <p:nvPicPr>
          <p:cNvPr id="9" name="Picture 8">
            <a:extLst>
              <a:ext uri="{FF2B5EF4-FFF2-40B4-BE49-F238E27FC236}">
                <a16:creationId xmlns:a16="http://schemas.microsoft.com/office/drawing/2014/main" id="{329960DF-844C-164D-FAC9-EC2B9AD388E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6176268" y="1334515"/>
            <a:ext cx="4714677" cy="41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F7D6511C-1B69-DD1D-98D2-F40B7FF6095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84577" y="1329247"/>
            <a:ext cx="4883011" cy="419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0F733E86-DAA5-A688-30F2-E0548CD00916}"/>
              </a:ext>
            </a:extLst>
          </p:cNvPr>
          <p:cNvSpPr txBox="1"/>
          <p:nvPr/>
        </p:nvSpPr>
        <p:spPr>
          <a:xfrm>
            <a:off x="6209824" y="1329247"/>
            <a:ext cx="4647298" cy="338554"/>
          </a:xfrm>
          <a:prstGeom prst="rect">
            <a:avLst/>
          </a:prstGeom>
          <a:noFill/>
        </p:spPr>
        <p:txBody>
          <a:bodyPr wrap="none" rtlCol="0">
            <a:spAutoFit/>
          </a:bodyPr>
          <a:lstStyle/>
          <a:p>
            <a:pPr algn="ctr"/>
            <a:r>
              <a:rPr lang="en-US" sz="1600" b="1" dirty="0">
                <a:solidFill>
                  <a:schemeClr val="bg1"/>
                </a:solidFill>
              </a:rPr>
              <a:t>Treatment-related side effects: Rash, diarrhea</a:t>
            </a:r>
          </a:p>
        </p:txBody>
      </p:sp>
    </p:spTree>
    <p:extLst>
      <p:ext uri="{BB962C8B-B14F-4D97-AF65-F5344CB8AC3E}">
        <p14:creationId xmlns:p14="http://schemas.microsoft.com/office/powerpoint/2010/main" val="391682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839"/>
            <a:ext cx="10972800" cy="1143000"/>
          </a:xfrm>
        </p:spPr>
        <p:txBody>
          <a:bodyPr>
            <a:noAutofit/>
          </a:bodyPr>
          <a:lstStyle/>
          <a:p>
            <a:pPr algn="l"/>
            <a:r>
              <a:rPr lang="en-US" sz="3200" dirty="0"/>
              <a:t>Case 2: 49-Year-Old Man with Metastatic Colon Cancer</a:t>
            </a:r>
          </a:p>
        </p:txBody>
      </p:sp>
      <p:sp>
        <p:nvSpPr>
          <p:cNvPr id="3" name="Content Placeholder 2"/>
          <p:cNvSpPr>
            <a:spLocks noGrp="1"/>
          </p:cNvSpPr>
          <p:nvPr>
            <p:ph idx="1"/>
          </p:nvPr>
        </p:nvSpPr>
        <p:spPr>
          <a:xfrm>
            <a:off x="609600" y="1074738"/>
            <a:ext cx="5145248" cy="5084761"/>
          </a:xfrm>
        </p:spPr>
        <p:txBody>
          <a:bodyPr anchor="ctr">
            <a:noAutofit/>
          </a:bodyPr>
          <a:lstStyle/>
          <a:p>
            <a:r>
              <a:rPr lang="en-US" sz="2133" dirty="0">
                <a:solidFill>
                  <a:schemeClr val="tx1"/>
                </a:solidFill>
              </a:rPr>
              <a:t>Presented to ER with large bowel obstruction</a:t>
            </a:r>
          </a:p>
          <a:p>
            <a:pPr lvl="1"/>
            <a:r>
              <a:rPr lang="en-US" sz="1867" dirty="0">
                <a:solidFill>
                  <a:schemeClr val="tx1"/>
                </a:solidFill>
              </a:rPr>
              <a:t>CT c/a/p: Extensive hepatic metastases and abdominal lymphadenopathy</a:t>
            </a:r>
          </a:p>
          <a:p>
            <a:pPr lvl="1"/>
            <a:r>
              <a:rPr lang="en-US" sz="1867" dirty="0">
                <a:solidFill>
                  <a:schemeClr val="tx1"/>
                </a:solidFill>
              </a:rPr>
              <a:t>Colonoscopy: Partially obstructing mass found in the sigmoid colon</a:t>
            </a:r>
          </a:p>
          <a:p>
            <a:endParaRPr lang="en-US" sz="2133" dirty="0">
              <a:solidFill>
                <a:schemeClr val="tx1"/>
              </a:solidFill>
            </a:endParaRPr>
          </a:p>
          <a:p>
            <a:r>
              <a:rPr lang="en-US" sz="2133" dirty="0">
                <a:solidFill>
                  <a:schemeClr val="tx1"/>
                </a:solidFill>
              </a:rPr>
              <a:t>Due to poor performance status, patient declined palliative chemotherapy</a:t>
            </a:r>
          </a:p>
          <a:p>
            <a:endParaRPr lang="en-US" sz="2133" dirty="0">
              <a:solidFill>
                <a:schemeClr val="tx1"/>
              </a:solidFill>
            </a:endParaRPr>
          </a:p>
          <a:p>
            <a:r>
              <a:rPr lang="en-US" sz="2133" dirty="0">
                <a:solidFill>
                  <a:schemeClr val="tx1"/>
                </a:solidFill>
              </a:rPr>
              <a:t>Molecular testing ordered</a:t>
            </a:r>
          </a:p>
        </p:txBody>
      </p:sp>
    </p:spTree>
    <p:extLst>
      <p:ext uri="{BB962C8B-B14F-4D97-AF65-F5344CB8AC3E}">
        <p14:creationId xmlns:p14="http://schemas.microsoft.com/office/powerpoint/2010/main" val="53908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29325" y="1654303"/>
            <a:ext cx="5747284" cy="4090730"/>
          </a:xfrm>
          <a:prstGeom prst="rect">
            <a:avLst/>
          </a:prstGeom>
          <a:solidFill>
            <a:schemeClr val="bg1">
              <a:lumMod val="85000"/>
            </a:schemeClr>
          </a:solidFill>
          <a:ln w="38100" cap="flat" cmpd="sng" algn="ctr">
            <a:solidFill>
              <a:srgbClr val="FF0000"/>
            </a:solidFill>
            <a:prstDash val="solid"/>
            <a:miter lim="800000"/>
          </a:ln>
          <a:effectLst/>
        </p:spPr>
        <p:txBody>
          <a:bodyPr rtlCol="0" anchor="ctr"/>
          <a:lstStyle/>
          <a:p>
            <a:pPr marL="0" marR="0" lvl="0" indent="0" algn="ctr" defTabSz="1828527"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609600" y="96839"/>
            <a:ext cx="10972800" cy="1143000"/>
          </a:xfrm>
        </p:spPr>
        <p:txBody>
          <a:bodyPr>
            <a:noAutofit/>
          </a:bodyPr>
          <a:lstStyle/>
          <a:p>
            <a:pPr algn="l"/>
            <a:r>
              <a:rPr lang="en-US" sz="3200" dirty="0"/>
              <a:t>Case 2: 49-Year-Old Man with Metastatic Colon Cancer</a:t>
            </a:r>
          </a:p>
        </p:txBody>
      </p:sp>
      <p:sp>
        <p:nvSpPr>
          <p:cNvPr id="3" name="Content Placeholder 2"/>
          <p:cNvSpPr>
            <a:spLocks noGrp="1"/>
          </p:cNvSpPr>
          <p:nvPr>
            <p:ph idx="1"/>
          </p:nvPr>
        </p:nvSpPr>
        <p:spPr>
          <a:xfrm>
            <a:off x="609600" y="1074738"/>
            <a:ext cx="5145248" cy="5084761"/>
          </a:xfrm>
        </p:spPr>
        <p:txBody>
          <a:bodyPr anchor="ctr">
            <a:noAutofit/>
          </a:bodyPr>
          <a:lstStyle/>
          <a:p>
            <a:r>
              <a:rPr lang="en-US" sz="2133" dirty="0">
                <a:solidFill>
                  <a:schemeClr val="tx1"/>
                </a:solidFill>
              </a:rPr>
              <a:t>Presented to ER with large bowel obstruction</a:t>
            </a:r>
          </a:p>
          <a:p>
            <a:pPr lvl="1"/>
            <a:r>
              <a:rPr lang="en-US" sz="1867" dirty="0">
                <a:solidFill>
                  <a:schemeClr val="tx1"/>
                </a:solidFill>
              </a:rPr>
              <a:t>CT c/a/p: Extensive hepatic metastases and abdominal lymphadenopathy</a:t>
            </a:r>
          </a:p>
          <a:p>
            <a:pPr lvl="1"/>
            <a:r>
              <a:rPr lang="en-US" sz="1867" dirty="0">
                <a:solidFill>
                  <a:schemeClr val="tx1"/>
                </a:solidFill>
              </a:rPr>
              <a:t>Colonoscopy: Partially obstructing mass found in the sigmoid colon</a:t>
            </a:r>
          </a:p>
          <a:p>
            <a:endParaRPr lang="en-US" sz="2133" dirty="0">
              <a:solidFill>
                <a:schemeClr val="tx1"/>
              </a:solidFill>
            </a:endParaRPr>
          </a:p>
          <a:p>
            <a:r>
              <a:rPr lang="en-US" sz="2133" dirty="0">
                <a:solidFill>
                  <a:schemeClr val="tx1"/>
                </a:solidFill>
              </a:rPr>
              <a:t>Due to poor performance status, patient declined palliative chemotherapy</a:t>
            </a:r>
          </a:p>
          <a:p>
            <a:endParaRPr lang="en-US" sz="2133" dirty="0">
              <a:solidFill>
                <a:schemeClr val="tx1"/>
              </a:solidFill>
            </a:endParaRPr>
          </a:p>
          <a:p>
            <a:r>
              <a:rPr lang="en-US" sz="2133" dirty="0">
                <a:solidFill>
                  <a:schemeClr val="tx1"/>
                </a:solidFill>
              </a:rPr>
              <a:t>Molecular testing ordered</a:t>
            </a:r>
          </a:p>
        </p:txBody>
      </p:sp>
      <p:graphicFrame>
        <p:nvGraphicFramePr>
          <p:cNvPr id="9" name="Table 8"/>
          <p:cNvGraphicFramePr>
            <a:graphicFrameLocks noGrp="1"/>
          </p:cNvGraphicFramePr>
          <p:nvPr/>
        </p:nvGraphicFramePr>
        <p:xfrm>
          <a:off x="6200028" y="2115967"/>
          <a:ext cx="5456036" cy="3514763"/>
        </p:xfrm>
        <a:graphic>
          <a:graphicData uri="http://schemas.openxmlformats.org/drawingml/2006/table">
            <a:tbl>
              <a:tblPr firstRow="1" firstCol="1" bandRow="1"/>
              <a:tblGrid>
                <a:gridCol w="2728018">
                  <a:extLst>
                    <a:ext uri="{9D8B030D-6E8A-4147-A177-3AD203B41FA5}">
                      <a16:colId xmlns:a16="http://schemas.microsoft.com/office/drawing/2014/main" val="971737563"/>
                    </a:ext>
                  </a:extLst>
                </a:gridCol>
                <a:gridCol w="2728018">
                  <a:extLst>
                    <a:ext uri="{9D8B030D-6E8A-4147-A177-3AD203B41FA5}">
                      <a16:colId xmlns:a16="http://schemas.microsoft.com/office/drawing/2014/main" val="3938736378"/>
                    </a:ext>
                  </a:extLst>
                </a:gridCol>
              </a:tblGrid>
              <a:tr h="502109">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r>
                        <a:rPr lang="en-US" sz="2000"/>
                        <a:t>Gene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457"/>
                    </a:solidFill>
                  </a:tcPr>
                </a:tc>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pPr algn="ctr"/>
                      <a:r>
                        <a:rPr lang="en-US" sz="2000"/>
                        <a:t>Variant</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791315689"/>
                  </a:ext>
                </a:extLst>
              </a:tr>
              <a:tr h="502109">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r>
                        <a:rPr lang="en-US" sz="2000" i="1"/>
                        <a:t>APC</a:t>
                      </a:r>
                      <a:endParaRPr lang="en-US" sz="2000" i="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457"/>
                    </a:solidFill>
                  </a:tcPr>
                </a:tc>
                <a:tc>
                  <a:txBody>
                    <a:bodyPr/>
                    <a:lstStyle>
                      <a:lvl1pPr marL="0" algn="l" defTabSz="609585" rtl="0" eaLnBrk="1" latinLnBrk="0" hangingPunct="1">
                        <a:defRPr sz="2400" kern="1200">
                          <a:solidFill>
                            <a:schemeClr val="dk1"/>
                          </a:solidFill>
                          <a:latin typeface="Arial" panose="020B0604020202020204"/>
                        </a:defRPr>
                      </a:lvl1pPr>
                      <a:lvl2pPr marL="609585" algn="l" defTabSz="609585" rtl="0" eaLnBrk="1" latinLnBrk="0" hangingPunct="1">
                        <a:defRPr sz="2400" kern="1200">
                          <a:solidFill>
                            <a:schemeClr val="dk1"/>
                          </a:solidFill>
                          <a:latin typeface="Arial" panose="020B0604020202020204"/>
                        </a:defRPr>
                      </a:lvl2pPr>
                      <a:lvl3pPr marL="1219170" algn="l" defTabSz="609585" rtl="0" eaLnBrk="1" latinLnBrk="0" hangingPunct="1">
                        <a:defRPr sz="2400" kern="1200">
                          <a:solidFill>
                            <a:schemeClr val="dk1"/>
                          </a:solidFill>
                          <a:latin typeface="Arial" panose="020B0604020202020204"/>
                        </a:defRPr>
                      </a:lvl3pPr>
                      <a:lvl4pPr marL="1828754" algn="l" defTabSz="609585" rtl="0" eaLnBrk="1" latinLnBrk="0" hangingPunct="1">
                        <a:defRPr sz="2400" kern="1200">
                          <a:solidFill>
                            <a:schemeClr val="dk1"/>
                          </a:solidFill>
                          <a:latin typeface="Arial" panose="020B0604020202020204"/>
                        </a:defRPr>
                      </a:lvl4pPr>
                      <a:lvl5pPr marL="2438339" algn="l" defTabSz="609585" rtl="0" eaLnBrk="1" latinLnBrk="0" hangingPunct="1">
                        <a:defRPr sz="2400" kern="1200">
                          <a:solidFill>
                            <a:schemeClr val="dk1"/>
                          </a:solidFill>
                          <a:latin typeface="Arial" panose="020B0604020202020204"/>
                        </a:defRPr>
                      </a:lvl5pPr>
                      <a:lvl6pPr marL="3047924" algn="l" defTabSz="609585" rtl="0" eaLnBrk="1" latinLnBrk="0" hangingPunct="1">
                        <a:defRPr sz="2400" kern="1200">
                          <a:solidFill>
                            <a:schemeClr val="dk1"/>
                          </a:solidFill>
                          <a:latin typeface="Arial" panose="020B0604020202020204"/>
                        </a:defRPr>
                      </a:lvl6pPr>
                      <a:lvl7pPr marL="3657509" algn="l" defTabSz="609585" rtl="0" eaLnBrk="1" latinLnBrk="0" hangingPunct="1">
                        <a:defRPr sz="2400" kern="1200">
                          <a:solidFill>
                            <a:schemeClr val="dk1"/>
                          </a:solidFill>
                          <a:latin typeface="Arial" panose="020B0604020202020204"/>
                        </a:defRPr>
                      </a:lvl7pPr>
                      <a:lvl8pPr marL="4267093" algn="l" defTabSz="609585" rtl="0" eaLnBrk="1" latinLnBrk="0" hangingPunct="1">
                        <a:defRPr sz="2400" kern="1200">
                          <a:solidFill>
                            <a:schemeClr val="dk1"/>
                          </a:solidFill>
                          <a:latin typeface="Arial" panose="020B0604020202020204"/>
                        </a:defRPr>
                      </a:lvl8pPr>
                      <a:lvl9pPr marL="4876678" algn="l" defTabSz="609585" rtl="0" eaLnBrk="1" latinLnBrk="0" hangingPunct="1">
                        <a:defRPr sz="2400" kern="1200">
                          <a:solidFill>
                            <a:schemeClr val="dk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2000" i="0"/>
                        <a:t>V1320fs*11</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457">
                        <a:tint val="40000"/>
                      </a:srgbClr>
                    </a:solidFill>
                  </a:tcPr>
                </a:tc>
                <a:extLst>
                  <a:ext uri="{0D108BD9-81ED-4DB2-BD59-A6C34878D82A}">
                    <a16:rowId xmlns:a16="http://schemas.microsoft.com/office/drawing/2014/main" val="3777518817"/>
                  </a:ext>
                </a:extLst>
              </a:tr>
              <a:tr h="502109">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r>
                        <a:rPr lang="en-US" sz="2000" i="1"/>
                        <a:t>CDK12</a:t>
                      </a:r>
                      <a:endParaRPr lang="en-US" sz="2000" i="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solidFill>
                  </a:tcPr>
                </a:tc>
                <a:tc>
                  <a:txBody>
                    <a:bodyPr/>
                    <a:lstStyle>
                      <a:lvl1pPr marL="0" algn="l" defTabSz="609585" rtl="0" eaLnBrk="1" latinLnBrk="0" hangingPunct="1">
                        <a:defRPr sz="2400" kern="1200">
                          <a:solidFill>
                            <a:schemeClr val="dk1"/>
                          </a:solidFill>
                          <a:latin typeface="Arial" panose="020B0604020202020204"/>
                        </a:defRPr>
                      </a:lvl1pPr>
                      <a:lvl2pPr marL="609585" algn="l" defTabSz="609585" rtl="0" eaLnBrk="1" latinLnBrk="0" hangingPunct="1">
                        <a:defRPr sz="2400" kern="1200">
                          <a:solidFill>
                            <a:schemeClr val="dk1"/>
                          </a:solidFill>
                          <a:latin typeface="Arial" panose="020B0604020202020204"/>
                        </a:defRPr>
                      </a:lvl2pPr>
                      <a:lvl3pPr marL="1219170" algn="l" defTabSz="609585" rtl="0" eaLnBrk="1" latinLnBrk="0" hangingPunct="1">
                        <a:defRPr sz="2400" kern="1200">
                          <a:solidFill>
                            <a:schemeClr val="dk1"/>
                          </a:solidFill>
                          <a:latin typeface="Arial" panose="020B0604020202020204"/>
                        </a:defRPr>
                      </a:lvl3pPr>
                      <a:lvl4pPr marL="1828754" algn="l" defTabSz="609585" rtl="0" eaLnBrk="1" latinLnBrk="0" hangingPunct="1">
                        <a:defRPr sz="2400" kern="1200">
                          <a:solidFill>
                            <a:schemeClr val="dk1"/>
                          </a:solidFill>
                          <a:latin typeface="Arial" panose="020B0604020202020204"/>
                        </a:defRPr>
                      </a:lvl4pPr>
                      <a:lvl5pPr marL="2438339" algn="l" defTabSz="609585" rtl="0" eaLnBrk="1" latinLnBrk="0" hangingPunct="1">
                        <a:defRPr sz="2400" kern="1200">
                          <a:solidFill>
                            <a:schemeClr val="dk1"/>
                          </a:solidFill>
                          <a:latin typeface="Arial" panose="020B0604020202020204"/>
                        </a:defRPr>
                      </a:lvl5pPr>
                      <a:lvl6pPr marL="3047924" algn="l" defTabSz="609585" rtl="0" eaLnBrk="1" latinLnBrk="0" hangingPunct="1">
                        <a:defRPr sz="2400" kern="1200">
                          <a:solidFill>
                            <a:schemeClr val="dk1"/>
                          </a:solidFill>
                          <a:latin typeface="Arial" panose="020B0604020202020204"/>
                        </a:defRPr>
                      </a:lvl6pPr>
                      <a:lvl7pPr marL="3657509" algn="l" defTabSz="609585" rtl="0" eaLnBrk="1" latinLnBrk="0" hangingPunct="1">
                        <a:defRPr sz="2400" kern="1200">
                          <a:solidFill>
                            <a:schemeClr val="dk1"/>
                          </a:solidFill>
                          <a:latin typeface="Arial" panose="020B0604020202020204"/>
                        </a:defRPr>
                      </a:lvl7pPr>
                      <a:lvl8pPr marL="4267093" algn="l" defTabSz="609585" rtl="0" eaLnBrk="1" latinLnBrk="0" hangingPunct="1">
                        <a:defRPr sz="2400" kern="1200">
                          <a:solidFill>
                            <a:schemeClr val="dk1"/>
                          </a:solidFill>
                          <a:latin typeface="Arial" panose="020B0604020202020204"/>
                        </a:defRPr>
                      </a:lvl8pPr>
                      <a:lvl9pPr marL="4876678" algn="l" defTabSz="609585" rtl="0" eaLnBrk="1" latinLnBrk="0" hangingPunct="1">
                        <a:defRPr sz="2400" kern="1200">
                          <a:solidFill>
                            <a:schemeClr val="dk1"/>
                          </a:solidFill>
                          <a:latin typeface="Arial" panose="020B0604020202020204"/>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2000" i="0" dirty="0"/>
                        <a:t>Inversion exons</a:t>
                      </a:r>
                      <a:r>
                        <a:rPr lang="en-US" sz="2000" i="0" baseline="0" dirty="0"/>
                        <a:t> 3-4</a:t>
                      </a:r>
                      <a:endParaRPr lang="en-US" sz="2000" i="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tint val="20000"/>
                      </a:srgbClr>
                    </a:solidFill>
                  </a:tcPr>
                </a:tc>
                <a:extLst>
                  <a:ext uri="{0D108BD9-81ED-4DB2-BD59-A6C34878D82A}">
                    <a16:rowId xmlns:a16="http://schemas.microsoft.com/office/drawing/2014/main" val="1430309035"/>
                  </a:ext>
                </a:extLst>
              </a:tr>
              <a:tr h="502109">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r>
                        <a:rPr lang="en-US" sz="2000" i="1"/>
                        <a:t>TP53</a:t>
                      </a:r>
                      <a:endParaRPr lang="en-US" sz="2000" i="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solidFill>
                  </a:tcPr>
                </a:tc>
                <a:tc>
                  <a:txBody>
                    <a:bodyPr/>
                    <a:lstStyle>
                      <a:lvl1pPr marL="0" algn="l" defTabSz="609585" rtl="0" eaLnBrk="1" latinLnBrk="0" hangingPunct="1">
                        <a:defRPr sz="2400" kern="1200">
                          <a:solidFill>
                            <a:schemeClr val="dk1"/>
                          </a:solidFill>
                          <a:latin typeface="Arial" panose="020B0604020202020204"/>
                        </a:defRPr>
                      </a:lvl1pPr>
                      <a:lvl2pPr marL="609585" algn="l" defTabSz="609585" rtl="0" eaLnBrk="1" latinLnBrk="0" hangingPunct="1">
                        <a:defRPr sz="2400" kern="1200">
                          <a:solidFill>
                            <a:schemeClr val="dk1"/>
                          </a:solidFill>
                          <a:latin typeface="Arial" panose="020B0604020202020204"/>
                        </a:defRPr>
                      </a:lvl2pPr>
                      <a:lvl3pPr marL="1219170" algn="l" defTabSz="609585" rtl="0" eaLnBrk="1" latinLnBrk="0" hangingPunct="1">
                        <a:defRPr sz="2400" kern="1200">
                          <a:solidFill>
                            <a:schemeClr val="dk1"/>
                          </a:solidFill>
                          <a:latin typeface="Arial" panose="020B0604020202020204"/>
                        </a:defRPr>
                      </a:lvl3pPr>
                      <a:lvl4pPr marL="1828754" algn="l" defTabSz="609585" rtl="0" eaLnBrk="1" latinLnBrk="0" hangingPunct="1">
                        <a:defRPr sz="2400" kern="1200">
                          <a:solidFill>
                            <a:schemeClr val="dk1"/>
                          </a:solidFill>
                          <a:latin typeface="Arial" panose="020B0604020202020204"/>
                        </a:defRPr>
                      </a:lvl4pPr>
                      <a:lvl5pPr marL="2438339" algn="l" defTabSz="609585" rtl="0" eaLnBrk="1" latinLnBrk="0" hangingPunct="1">
                        <a:defRPr sz="2400" kern="1200">
                          <a:solidFill>
                            <a:schemeClr val="dk1"/>
                          </a:solidFill>
                          <a:latin typeface="Arial" panose="020B0604020202020204"/>
                        </a:defRPr>
                      </a:lvl5pPr>
                      <a:lvl6pPr marL="3047924" algn="l" defTabSz="609585" rtl="0" eaLnBrk="1" latinLnBrk="0" hangingPunct="1">
                        <a:defRPr sz="2400" kern="1200">
                          <a:solidFill>
                            <a:schemeClr val="dk1"/>
                          </a:solidFill>
                          <a:latin typeface="Arial" panose="020B0604020202020204"/>
                        </a:defRPr>
                      </a:lvl6pPr>
                      <a:lvl7pPr marL="3657509" algn="l" defTabSz="609585" rtl="0" eaLnBrk="1" latinLnBrk="0" hangingPunct="1">
                        <a:defRPr sz="2400" kern="1200">
                          <a:solidFill>
                            <a:schemeClr val="dk1"/>
                          </a:solidFill>
                          <a:latin typeface="Arial" panose="020B0604020202020204"/>
                        </a:defRPr>
                      </a:lvl7pPr>
                      <a:lvl8pPr marL="4267093" algn="l" defTabSz="609585" rtl="0" eaLnBrk="1" latinLnBrk="0" hangingPunct="1">
                        <a:defRPr sz="2400" kern="1200">
                          <a:solidFill>
                            <a:schemeClr val="dk1"/>
                          </a:solidFill>
                          <a:latin typeface="Arial" panose="020B0604020202020204"/>
                        </a:defRPr>
                      </a:lvl8pPr>
                      <a:lvl9pPr marL="4876678" algn="l" defTabSz="609585" rtl="0" eaLnBrk="1" latinLnBrk="0" hangingPunct="1">
                        <a:defRPr sz="2400" kern="1200">
                          <a:solidFill>
                            <a:schemeClr val="dk1"/>
                          </a:solidFill>
                          <a:latin typeface="Arial" panose="020B0604020202020204"/>
                        </a:defRPr>
                      </a:lvl9pPr>
                    </a:lstStyle>
                    <a:p>
                      <a:pPr algn="ctr"/>
                      <a:r>
                        <a:rPr lang="en-US" sz="2000"/>
                        <a:t>C238S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tint val="40000"/>
                      </a:srgbClr>
                    </a:solidFill>
                  </a:tcPr>
                </a:tc>
                <a:extLst>
                  <a:ext uri="{0D108BD9-81ED-4DB2-BD59-A6C34878D82A}">
                    <a16:rowId xmlns:a16="http://schemas.microsoft.com/office/drawing/2014/main" val="1386713797"/>
                  </a:ext>
                </a:extLst>
              </a:tr>
              <a:tr h="502109">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r>
                        <a:rPr lang="en-US" sz="2000" i="1"/>
                        <a:t>ERBB2</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solidFill>
                  </a:tcPr>
                </a:tc>
                <a:tc>
                  <a:txBody>
                    <a:bodyPr/>
                    <a:lstStyle>
                      <a:lvl1pPr marL="0" algn="l" defTabSz="609585" rtl="0" eaLnBrk="1" latinLnBrk="0" hangingPunct="1">
                        <a:defRPr sz="2400" kern="1200">
                          <a:solidFill>
                            <a:schemeClr val="dk1"/>
                          </a:solidFill>
                          <a:latin typeface="Arial" panose="020B0604020202020204"/>
                        </a:defRPr>
                      </a:lvl1pPr>
                      <a:lvl2pPr marL="609585" algn="l" defTabSz="609585" rtl="0" eaLnBrk="1" latinLnBrk="0" hangingPunct="1">
                        <a:defRPr sz="2400" kern="1200">
                          <a:solidFill>
                            <a:schemeClr val="dk1"/>
                          </a:solidFill>
                          <a:latin typeface="Arial" panose="020B0604020202020204"/>
                        </a:defRPr>
                      </a:lvl2pPr>
                      <a:lvl3pPr marL="1219170" algn="l" defTabSz="609585" rtl="0" eaLnBrk="1" latinLnBrk="0" hangingPunct="1">
                        <a:defRPr sz="2400" kern="1200">
                          <a:solidFill>
                            <a:schemeClr val="dk1"/>
                          </a:solidFill>
                          <a:latin typeface="Arial" panose="020B0604020202020204"/>
                        </a:defRPr>
                      </a:lvl3pPr>
                      <a:lvl4pPr marL="1828754" algn="l" defTabSz="609585" rtl="0" eaLnBrk="1" latinLnBrk="0" hangingPunct="1">
                        <a:defRPr sz="2400" kern="1200">
                          <a:solidFill>
                            <a:schemeClr val="dk1"/>
                          </a:solidFill>
                          <a:latin typeface="Arial" panose="020B0604020202020204"/>
                        </a:defRPr>
                      </a:lvl4pPr>
                      <a:lvl5pPr marL="2438339" algn="l" defTabSz="609585" rtl="0" eaLnBrk="1" latinLnBrk="0" hangingPunct="1">
                        <a:defRPr sz="2400" kern="1200">
                          <a:solidFill>
                            <a:schemeClr val="dk1"/>
                          </a:solidFill>
                          <a:latin typeface="Arial" panose="020B0604020202020204"/>
                        </a:defRPr>
                      </a:lvl5pPr>
                      <a:lvl6pPr marL="3047924" algn="l" defTabSz="609585" rtl="0" eaLnBrk="1" latinLnBrk="0" hangingPunct="1">
                        <a:defRPr sz="2400" kern="1200">
                          <a:solidFill>
                            <a:schemeClr val="dk1"/>
                          </a:solidFill>
                          <a:latin typeface="Arial" panose="020B0604020202020204"/>
                        </a:defRPr>
                      </a:lvl6pPr>
                      <a:lvl7pPr marL="3657509" algn="l" defTabSz="609585" rtl="0" eaLnBrk="1" latinLnBrk="0" hangingPunct="1">
                        <a:defRPr sz="2400" kern="1200">
                          <a:solidFill>
                            <a:schemeClr val="dk1"/>
                          </a:solidFill>
                          <a:latin typeface="Arial" panose="020B0604020202020204"/>
                        </a:defRPr>
                      </a:lvl7pPr>
                      <a:lvl8pPr marL="4267093" algn="l" defTabSz="609585" rtl="0" eaLnBrk="1" latinLnBrk="0" hangingPunct="1">
                        <a:defRPr sz="2400" kern="1200">
                          <a:solidFill>
                            <a:schemeClr val="dk1"/>
                          </a:solidFill>
                          <a:latin typeface="Arial" panose="020B0604020202020204"/>
                        </a:defRPr>
                      </a:lvl8pPr>
                      <a:lvl9pPr marL="4876678" algn="l" defTabSz="609585" rtl="0" eaLnBrk="1" latinLnBrk="0" hangingPunct="1">
                        <a:defRPr sz="2400" kern="1200">
                          <a:solidFill>
                            <a:schemeClr val="dk1"/>
                          </a:solidFill>
                          <a:latin typeface="Arial" panose="020B0604020202020204"/>
                        </a:defRPr>
                      </a:lvl9pPr>
                    </a:lstStyle>
                    <a:p>
                      <a:pPr algn="ctr"/>
                      <a:r>
                        <a:rPr lang="en-US" sz="2000" dirty="0"/>
                        <a:t>Amplified</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tint val="20000"/>
                      </a:srgbClr>
                    </a:solidFill>
                  </a:tcPr>
                </a:tc>
                <a:extLst>
                  <a:ext uri="{0D108BD9-81ED-4DB2-BD59-A6C34878D82A}">
                    <a16:rowId xmlns:a16="http://schemas.microsoft.com/office/drawing/2014/main" val="3796623249"/>
                  </a:ext>
                </a:extLst>
              </a:tr>
              <a:tr h="502109">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r>
                        <a:rPr lang="en-US" sz="2000" i="0"/>
                        <a:t>MSS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solidFill>
                  </a:tcPr>
                </a:tc>
                <a:tc>
                  <a:txBody>
                    <a:bodyPr/>
                    <a:lstStyle>
                      <a:lvl1pPr marL="0" algn="l" defTabSz="609585" rtl="0" eaLnBrk="1" latinLnBrk="0" hangingPunct="1">
                        <a:defRPr sz="2400" kern="1200">
                          <a:solidFill>
                            <a:schemeClr val="dk1"/>
                          </a:solidFill>
                          <a:latin typeface="Arial" panose="020B0604020202020204"/>
                        </a:defRPr>
                      </a:lvl1pPr>
                      <a:lvl2pPr marL="609585" algn="l" defTabSz="609585" rtl="0" eaLnBrk="1" latinLnBrk="0" hangingPunct="1">
                        <a:defRPr sz="2400" kern="1200">
                          <a:solidFill>
                            <a:schemeClr val="dk1"/>
                          </a:solidFill>
                          <a:latin typeface="Arial" panose="020B0604020202020204"/>
                        </a:defRPr>
                      </a:lvl2pPr>
                      <a:lvl3pPr marL="1219170" algn="l" defTabSz="609585" rtl="0" eaLnBrk="1" latinLnBrk="0" hangingPunct="1">
                        <a:defRPr sz="2400" kern="1200">
                          <a:solidFill>
                            <a:schemeClr val="dk1"/>
                          </a:solidFill>
                          <a:latin typeface="Arial" panose="020B0604020202020204"/>
                        </a:defRPr>
                      </a:lvl3pPr>
                      <a:lvl4pPr marL="1828754" algn="l" defTabSz="609585" rtl="0" eaLnBrk="1" latinLnBrk="0" hangingPunct="1">
                        <a:defRPr sz="2400" kern="1200">
                          <a:solidFill>
                            <a:schemeClr val="dk1"/>
                          </a:solidFill>
                          <a:latin typeface="Arial" panose="020B0604020202020204"/>
                        </a:defRPr>
                      </a:lvl4pPr>
                      <a:lvl5pPr marL="2438339" algn="l" defTabSz="609585" rtl="0" eaLnBrk="1" latinLnBrk="0" hangingPunct="1">
                        <a:defRPr sz="2400" kern="1200">
                          <a:solidFill>
                            <a:schemeClr val="dk1"/>
                          </a:solidFill>
                          <a:latin typeface="Arial" panose="020B0604020202020204"/>
                        </a:defRPr>
                      </a:lvl5pPr>
                      <a:lvl6pPr marL="3047924" algn="l" defTabSz="609585" rtl="0" eaLnBrk="1" latinLnBrk="0" hangingPunct="1">
                        <a:defRPr sz="2400" kern="1200">
                          <a:solidFill>
                            <a:schemeClr val="dk1"/>
                          </a:solidFill>
                          <a:latin typeface="Arial" panose="020B0604020202020204"/>
                        </a:defRPr>
                      </a:lvl6pPr>
                      <a:lvl7pPr marL="3657509" algn="l" defTabSz="609585" rtl="0" eaLnBrk="1" latinLnBrk="0" hangingPunct="1">
                        <a:defRPr sz="2400" kern="1200">
                          <a:solidFill>
                            <a:schemeClr val="dk1"/>
                          </a:solidFill>
                          <a:latin typeface="Arial" panose="020B0604020202020204"/>
                        </a:defRPr>
                      </a:lvl7pPr>
                      <a:lvl8pPr marL="4267093" algn="l" defTabSz="609585" rtl="0" eaLnBrk="1" latinLnBrk="0" hangingPunct="1">
                        <a:defRPr sz="2400" kern="1200">
                          <a:solidFill>
                            <a:schemeClr val="dk1"/>
                          </a:solidFill>
                          <a:latin typeface="Arial" panose="020B0604020202020204"/>
                        </a:defRPr>
                      </a:lvl8pPr>
                      <a:lvl9pPr marL="4876678" algn="l" defTabSz="609585" rtl="0" eaLnBrk="1" latinLnBrk="0" hangingPunct="1">
                        <a:defRPr sz="2400" kern="1200">
                          <a:solidFill>
                            <a:schemeClr val="dk1"/>
                          </a:solidFill>
                          <a:latin typeface="Arial" panose="020B0604020202020204"/>
                        </a:defRPr>
                      </a:lvl9pPr>
                    </a:lstStyle>
                    <a:p>
                      <a:pPr algn="ctr"/>
                      <a:endParaRPr lang="en-US" sz="200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tint val="40000"/>
                      </a:srgbClr>
                    </a:solidFill>
                  </a:tcPr>
                </a:tc>
                <a:extLst>
                  <a:ext uri="{0D108BD9-81ED-4DB2-BD59-A6C34878D82A}">
                    <a16:rowId xmlns:a16="http://schemas.microsoft.com/office/drawing/2014/main" val="2359573631"/>
                  </a:ext>
                </a:extLst>
              </a:tr>
              <a:tr h="502109">
                <a:tc>
                  <a:txBody>
                    <a:bodyPr/>
                    <a:lstStyle>
                      <a:lvl1pPr marL="0" algn="l" defTabSz="609585" rtl="0" eaLnBrk="1" latinLnBrk="0" hangingPunct="1">
                        <a:defRPr sz="2400" b="1" kern="1200">
                          <a:solidFill>
                            <a:schemeClr val="lt1"/>
                          </a:solidFill>
                          <a:latin typeface="Arial" panose="020B0604020202020204"/>
                        </a:defRPr>
                      </a:lvl1pPr>
                      <a:lvl2pPr marL="609585" algn="l" defTabSz="609585" rtl="0" eaLnBrk="1" latinLnBrk="0" hangingPunct="1">
                        <a:defRPr sz="2400" b="1" kern="1200">
                          <a:solidFill>
                            <a:schemeClr val="lt1"/>
                          </a:solidFill>
                          <a:latin typeface="Arial" panose="020B0604020202020204"/>
                        </a:defRPr>
                      </a:lvl2pPr>
                      <a:lvl3pPr marL="1219170" algn="l" defTabSz="609585" rtl="0" eaLnBrk="1" latinLnBrk="0" hangingPunct="1">
                        <a:defRPr sz="2400" b="1" kern="1200">
                          <a:solidFill>
                            <a:schemeClr val="lt1"/>
                          </a:solidFill>
                          <a:latin typeface="Arial" panose="020B0604020202020204"/>
                        </a:defRPr>
                      </a:lvl3pPr>
                      <a:lvl4pPr marL="1828754" algn="l" defTabSz="609585" rtl="0" eaLnBrk="1" latinLnBrk="0" hangingPunct="1">
                        <a:defRPr sz="2400" b="1" kern="1200">
                          <a:solidFill>
                            <a:schemeClr val="lt1"/>
                          </a:solidFill>
                          <a:latin typeface="Arial" panose="020B0604020202020204"/>
                        </a:defRPr>
                      </a:lvl4pPr>
                      <a:lvl5pPr marL="2438339" algn="l" defTabSz="609585" rtl="0" eaLnBrk="1" latinLnBrk="0" hangingPunct="1">
                        <a:defRPr sz="2400" b="1" kern="1200">
                          <a:solidFill>
                            <a:schemeClr val="lt1"/>
                          </a:solidFill>
                          <a:latin typeface="Arial" panose="020B0604020202020204"/>
                        </a:defRPr>
                      </a:lvl5pPr>
                      <a:lvl6pPr marL="3047924" algn="l" defTabSz="609585" rtl="0" eaLnBrk="1" latinLnBrk="0" hangingPunct="1">
                        <a:defRPr sz="2400" b="1" kern="1200">
                          <a:solidFill>
                            <a:schemeClr val="lt1"/>
                          </a:solidFill>
                          <a:latin typeface="Arial" panose="020B0604020202020204"/>
                        </a:defRPr>
                      </a:lvl6pPr>
                      <a:lvl7pPr marL="3657509" algn="l" defTabSz="609585" rtl="0" eaLnBrk="1" latinLnBrk="0" hangingPunct="1">
                        <a:defRPr sz="2400" b="1" kern="1200">
                          <a:solidFill>
                            <a:schemeClr val="lt1"/>
                          </a:solidFill>
                          <a:latin typeface="Arial" panose="020B0604020202020204"/>
                        </a:defRPr>
                      </a:lvl7pPr>
                      <a:lvl8pPr marL="4267093" algn="l" defTabSz="609585" rtl="0" eaLnBrk="1" latinLnBrk="0" hangingPunct="1">
                        <a:defRPr sz="2400" b="1" kern="1200">
                          <a:solidFill>
                            <a:schemeClr val="lt1"/>
                          </a:solidFill>
                          <a:latin typeface="Arial" panose="020B0604020202020204"/>
                        </a:defRPr>
                      </a:lvl8pPr>
                      <a:lvl9pPr marL="4876678" algn="l" defTabSz="609585" rtl="0" eaLnBrk="1" latinLnBrk="0" hangingPunct="1">
                        <a:defRPr sz="2400" b="1" kern="1200">
                          <a:solidFill>
                            <a:schemeClr val="lt1"/>
                          </a:solidFill>
                          <a:latin typeface="Arial" panose="020B0604020202020204"/>
                        </a:defRPr>
                      </a:lvl9pPr>
                    </a:lstStyle>
                    <a:p>
                      <a:r>
                        <a:rPr lang="en-US" sz="2000" i="0" dirty="0" err="1"/>
                        <a:t>TMB</a:t>
                      </a:r>
                      <a:r>
                        <a:rPr lang="en-US" sz="2000" i="0" dirty="0"/>
                        <a:t> =</a:t>
                      </a:r>
                      <a:r>
                        <a:rPr lang="en-US" sz="2000" i="0" baseline="0" dirty="0"/>
                        <a:t> 1 </a:t>
                      </a:r>
                      <a:r>
                        <a:rPr lang="en-US" sz="2000" i="0" baseline="0" dirty="0" err="1"/>
                        <a:t>Muts</a:t>
                      </a:r>
                      <a:r>
                        <a:rPr lang="en-US" sz="2000" i="0" baseline="0" dirty="0"/>
                        <a:t>/MB</a:t>
                      </a:r>
                      <a:endParaRPr lang="en-US" sz="2000" i="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solidFill>
                  </a:tcPr>
                </a:tc>
                <a:tc>
                  <a:txBody>
                    <a:bodyPr/>
                    <a:lstStyle>
                      <a:lvl1pPr marL="0" algn="l" defTabSz="609585" rtl="0" eaLnBrk="1" latinLnBrk="0" hangingPunct="1">
                        <a:defRPr sz="2400" kern="1200">
                          <a:solidFill>
                            <a:schemeClr val="dk1"/>
                          </a:solidFill>
                          <a:latin typeface="Arial" panose="020B0604020202020204"/>
                        </a:defRPr>
                      </a:lvl1pPr>
                      <a:lvl2pPr marL="609585" algn="l" defTabSz="609585" rtl="0" eaLnBrk="1" latinLnBrk="0" hangingPunct="1">
                        <a:defRPr sz="2400" kern="1200">
                          <a:solidFill>
                            <a:schemeClr val="dk1"/>
                          </a:solidFill>
                          <a:latin typeface="Arial" panose="020B0604020202020204"/>
                        </a:defRPr>
                      </a:lvl2pPr>
                      <a:lvl3pPr marL="1219170" algn="l" defTabSz="609585" rtl="0" eaLnBrk="1" latinLnBrk="0" hangingPunct="1">
                        <a:defRPr sz="2400" kern="1200">
                          <a:solidFill>
                            <a:schemeClr val="dk1"/>
                          </a:solidFill>
                          <a:latin typeface="Arial" panose="020B0604020202020204"/>
                        </a:defRPr>
                      </a:lvl3pPr>
                      <a:lvl4pPr marL="1828754" algn="l" defTabSz="609585" rtl="0" eaLnBrk="1" latinLnBrk="0" hangingPunct="1">
                        <a:defRPr sz="2400" kern="1200">
                          <a:solidFill>
                            <a:schemeClr val="dk1"/>
                          </a:solidFill>
                          <a:latin typeface="Arial" panose="020B0604020202020204"/>
                        </a:defRPr>
                      </a:lvl4pPr>
                      <a:lvl5pPr marL="2438339" algn="l" defTabSz="609585" rtl="0" eaLnBrk="1" latinLnBrk="0" hangingPunct="1">
                        <a:defRPr sz="2400" kern="1200">
                          <a:solidFill>
                            <a:schemeClr val="dk1"/>
                          </a:solidFill>
                          <a:latin typeface="Arial" panose="020B0604020202020204"/>
                        </a:defRPr>
                      </a:lvl5pPr>
                      <a:lvl6pPr marL="3047924" algn="l" defTabSz="609585" rtl="0" eaLnBrk="1" latinLnBrk="0" hangingPunct="1">
                        <a:defRPr sz="2400" kern="1200">
                          <a:solidFill>
                            <a:schemeClr val="dk1"/>
                          </a:solidFill>
                          <a:latin typeface="Arial" panose="020B0604020202020204"/>
                        </a:defRPr>
                      </a:lvl6pPr>
                      <a:lvl7pPr marL="3657509" algn="l" defTabSz="609585" rtl="0" eaLnBrk="1" latinLnBrk="0" hangingPunct="1">
                        <a:defRPr sz="2400" kern="1200">
                          <a:solidFill>
                            <a:schemeClr val="dk1"/>
                          </a:solidFill>
                          <a:latin typeface="Arial" panose="020B0604020202020204"/>
                        </a:defRPr>
                      </a:lvl7pPr>
                      <a:lvl8pPr marL="4267093" algn="l" defTabSz="609585" rtl="0" eaLnBrk="1" latinLnBrk="0" hangingPunct="1">
                        <a:defRPr sz="2400" kern="1200">
                          <a:solidFill>
                            <a:schemeClr val="dk1"/>
                          </a:solidFill>
                          <a:latin typeface="Arial" panose="020B0604020202020204"/>
                        </a:defRPr>
                      </a:lvl8pPr>
                      <a:lvl9pPr marL="4876678" algn="l" defTabSz="609585" rtl="0" eaLnBrk="1" latinLnBrk="0" hangingPunct="1">
                        <a:defRPr sz="2400" kern="1200">
                          <a:solidFill>
                            <a:schemeClr val="dk1"/>
                          </a:solidFill>
                          <a:latin typeface="Arial" panose="020B0604020202020204"/>
                        </a:defRPr>
                      </a:lvl9pPr>
                    </a:lstStyle>
                    <a:p>
                      <a:pPr algn="ctr"/>
                      <a:endParaRPr lang="en-US" sz="2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457">
                        <a:tint val="20000"/>
                      </a:srgbClr>
                    </a:solidFill>
                  </a:tcPr>
                </a:tc>
                <a:extLst>
                  <a:ext uri="{0D108BD9-81ED-4DB2-BD59-A6C34878D82A}">
                    <a16:rowId xmlns:a16="http://schemas.microsoft.com/office/drawing/2014/main" val="847697391"/>
                  </a:ext>
                </a:extLst>
              </a:tr>
            </a:tbl>
          </a:graphicData>
        </a:graphic>
      </p:graphicFrame>
      <p:sp>
        <p:nvSpPr>
          <p:cNvPr id="10" name="TextBox 9"/>
          <p:cNvSpPr txBox="1"/>
          <p:nvPr/>
        </p:nvSpPr>
        <p:spPr>
          <a:xfrm>
            <a:off x="6200028" y="1654302"/>
            <a:ext cx="5773010" cy="461665"/>
          </a:xfrm>
          <a:prstGeom prst="rect">
            <a:avLst/>
          </a:prstGeom>
          <a:noFill/>
        </p:spPr>
        <p:txBody>
          <a:bodyPr wrap="square" rtlCol="0">
            <a:spAutoFit/>
          </a:bodyPr>
          <a:lstStyle/>
          <a:p>
            <a:pPr defTabSz="1828527">
              <a:defRPr/>
            </a:pPr>
            <a:r>
              <a:rPr lang="en-US" sz="2400" b="1" dirty="0">
                <a:solidFill>
                  <a:srgbClr val="002457"/>
                </a:solidFill>
                <a:latin typeface="Arial" panose="020B0604020202020204"/>
              </a:rPr>
              <a:t>Commercial Tissue NGS Testing</a:t>
            </a:r>
          </a:p>
        </p:txBody>
      </p:sp>
    </p:spTree>
    <p:extLst>
      <p:ext uri="{BB962C8B-B14F-4D97-AF65-F5344CB8AC3E}">
        <p14:creationId xmlns:p14="http://schemas.microsoft.com/office/powerpoint/2010/main" val="422610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40" y="96839"/>
            <a:ext cx="11142660" cy="1143000"/>
          </a:xfrm>
        </p:spPr>
        <p:txBody>
          <a:bodyPr>
            <a:noAutofit/>
          </a:bodyPr>
          <a:lstStyle/>
          <a:p>
            <a:pPr algn="l"/>
            <a:r>
              <a:rPr lang="en-US" sz="3200" dirty="0"/>
              <a:t>Case 2: 49-Year-Old Man with Metastatic Colon Cancer</a:t>
            </a:r>
          </a:p>
        </p:txBody>
      </p:sp>
      <p:sp>
        <p:nvSpPr>
          <p:cNvPr id="12" name="TextBox 11"/>
          <p:cNvSpPr txBox="1"/>
          <p:nvPr/>
        </p:nvSpPr>
        <p:spPr>
          <a:xfrm>
            <a:off x="349164" y="5638800"/>
            <a:ext cx="267936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Diagnosed </a:t>
            </a:r>
            <a:r>
              <a:rPr lang="en-US" dirty="0">
                <a:latin typeface="Arial" panose="020B0604020202020204"/>
              </a:rPr>
              <a:t>with</a:t>
            </a:r>
            <a:r>
              <a:rPr kumimoji="0" lang="en-US" b="0" i="0" u="none" strike="noStrike" kern="1200" cap="none" spc="0" normalizeH="0" baseline="0" noProof="0" dirty="0">
                <a:ln>
                  <a:noFill/>
                </a:ln>
                <a:effectLst/>
                <a:uLnTx/>
                <a:uFillTx/>
                <a:latin typeface="Arial" panose="020B0604020202020204"/>
                <a:ea typeface="+mn-ea"/>
                <a:cs typeface="+mn-cs"/>
              </a:rPr>
              <a:t> metastatic colon cancer</a:t>
            </a:r>
          </a:p>
        </p:txBody>
      </p:sp>
      <p:cxnSp>
        <p:nvCxnSpPr>
          <p:cNvPr id="14" name="Straight Connector 13"/>
          <p:cNvCxnSpPr/>
          <p:nvPr/>
        </p:nvCxnSpPr>
        <p:spPr>
          <a:xfrm>
            <a:off x="1387389" y="5276850"/>
            <a:ext cx="12786" cy="457200"/>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flipH="1" flipV="1">
            <a:off x="3302173" y="4030788"/>
            <a:ext cx="27326" cy="560262"/>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p:cNvSpPr txBox="1"/>
          <p:nvPr/>
        </p:nvSpPr>
        <p:spPr>
          <a:xfrm>
            <a:off x="398549" y="3567877"/>
            <a:ext cx="228600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Patient declined chemotherapy</a:t>
            </a:r>
          </a:p>
        </p:txBody>
      </p:sp>
      <p:cxnSp>
        <p:nvCxnSpPr>
          <p:cNvPr id="21" name="Straight Connector 20"/>
          <p:cNvCxnSpPr/>
          <p:nvPr/>
        </p:nvCxnSpPr>
        <p:spPr>
          <a:xfrm flipH="1" flipV="1">
            <a:off x="1895476" y="4220082"/>
            <a:ext cx="171449" cy="370968"/>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23"/>
          <p:cNvSpPr/>
          <p:nvPr/>
        </p:nvSpPr>
        <p:spPr>
          <a:xfrm>
            <a:off x="3714750" y="1306008"/>
            <a:ext cx="2057400" cy="609600"/>
          </a:xfrm>
          <a:prstGeom prst="rect">
            <a:avLst/>
          </a:prstGeom>
          <a:solidFill>
            <a:schemeClr val="accent6"/>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marL="0" marR="0" lvl="0" indent="0" algn="ctr" defTabSz="182852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rPr>
              <a:t>Pertuzumab</a:t>
            </a:r>
          </a:p>
        </p:txBody>
      </p:sp>
      <p:sp>
        <p:nvSpPr>
          <p:cNvPr id="26" name="Rectangle 25"/>
          <p:cNvSpPr/>
          <p:nvPr/>
        </p:nvSpPr>
        <p:spPr>
          <a:xfrm>
            <a:off x="3714750" y="2155210"/>
            <a:ext cx="7362826" cy="609600"/>
          </a:xfrm>
          <a:prstGeom prst="rect">
            <a:avLst/>
          </a:prstGeom>
          <a:solidFill>
            <a:schemeClr val="accent1"/>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marL="0" marR="0" lvl="0" indent="0" algn="ctr" defTabSz="182852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panose="020B0604020202020204"/>
                <a:ea typeface="+mn-ea"/>
                <a:cs typeface="+mn-cs"/>
              </a:rPr>
              <a:t>Trastuzumab</a:t>
            </a:r>
          </a:p>
        </p:txBody>
      </p:sp>
      <p:cxnSp>
        <p:nvCxnSpPr>
          <p:cNvPr id="28" name="Straight Connector 27"/>
          <p:cNvCxnSpPr/>
          <p:nvPr/>
        </p:nvCxnSpPr>
        <p:spPr>
          <a:xfrm>
            <a:off x="5772150" y="5295394"/>
            <a:ext cx="12786" cy="457200"/>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p:cNvSpPr txBox="1"/>
          <p:nvPr/>
        </p:nvSpPr>
        <p:spPr>
          <a:xfrm>
            <a:off x="6976864" y="5780990"/>
            <a:ext cx="228600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Resection</a:t>
            </a:r>
            <a:r>
              <a:rPr kumimoji="0" lang="en-US" b="0" i="0" u="none" strike="noStrike" kern="1200" cap="none" spc="0" normalizeH="0" noProof="0" dirty="0">
                <a:ln>
                  <a:noFill/>
                </a:ln>
                <a:effectLst/>
                <a:uLnTx/>
                <a:uFillTx/>
                <a:latin typeface="Arial" panose="020B0604020202020204"/>
                <a:ea typeface="+mn-ea"/>
                <a:cs typeface="+mn-cs"/>
              </a:rPr>
              <a:t> + RT of brain metastases</a:t>
            </a:r>
            <a:endParaRPr kumimoji="0" lang="en-US" b="0" i="0" u="none" strike="noStrike" kern="1200" cap="none" spc="0" normalizeH="0" baseline="0" noProof="0" dirty="0">
              <a:ln>
                <a:noFill/>
              </a:ln>
              <a:effectLst/>
              <a:uLnTx/>
              <a:uFillTx/>
              <a:latin typeface="Arial" panose="020B0604020202020204"/>
              <a:ea typeface="+mn-ea"/>
              <a:cs typeface="+mn-cs"/>
            </a:endParaRPr>
          </a:p>
        </p:txBody>
      </p:sp>
      <p:sp>
        <p:nvSpPr>
          <p:cNvPr id="30" name="Rectangle 29"/>
          <p:cNvSpPr/>
          <p:nvPr/>
        </p:nvSpPr>
        <p:spPr>
          <a:xfrm>
            <a:off x="6552912" y="2964150"/>
            <a:ext cx="4524664" cy="609600"/>
          </a:xfrm>
          <a:prstGeom prst="rect">
            <a:avLst/>
          </a:prstGeom>
          <a:solidFill>
            <a:schemeClr val="accent5"/>
          </a:solidFill>
          <a:ln>
            <a:noFill/>
          </a:ln>
          <a:effectLst>
            <a:outerShdw blurRad="44450" dist="27940" dir="5400000" algn="ctr">
              <a:srgbClr val="000000">
                <a:alpha val="32000"/>
              </a:srgb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Tucatinib</a:t>
            </a:r>
          </a:p>
        </p:txBody>
      </p:sp>
      <p:sp>
        <p:nvSpPr>
          <p:cNvPr id="32" name="TextBox 31"/>
          <p:cNvSpPr txBox="1"/>
          <p:nvPr/>
        </p:nvSpPr>
        <p:spPr>
          <a:xfrm>
            <a:off x="4796633" y="5791199"/>
            <a:ext cx="228600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effectLst/>
                <a:uLnTx/>
                <a:uFillTx/>
                <a:latin typeface="Arial" panose="020B0604020202020204"/>
                <a:ea typeface="+mn-ea"/>
                <a:cs typeface="+mn-cs"/>
              </a:rPr>
              <a:t>Progression:</a:t>
            </a:r>
            <a:r>
              <a:rPr kumimoji="0" lang="en-US" b="0" i="0" u="none" strike="noStrike" kern="1200" cap="none" spc="0" normalizeH="0" noProof="0">
                <a:ln>
                  <a:noFill/>
                </a:ln>
                <a:effectLst/>
                <a:uLnTx/>
                <a:uFillTx/>
                <a:latin typeface="Arial" panose="020B0604020202020204"/>
                <a:ea typeface="+mn-ea"/>
                <a:cs typeface="+mn-cs"/>
              </a:rPr>
              <a:t> New brain metastases</a:t>
            </a:r>
            <a:endParaRPr kumimoji="0" lang="en-US" b="0" i="0" u="none" strike="noStrike" kern="1200" cap="none" spc="0" normalizeH="0" baseline="0" noProof="0">
              <a:ln>
                <a:noFill/>
              </a:ln>
              <a:effectLst/>
              <a:uLnTx/>
              <a:uFillTx/>
              <a:latin typeface="Arial" panose="020B0604020202020204"/>
              <a:ea typeface="+mn-ea"/>
              <a:cs typeface="+mn-cs"/>
            </a:endParaRPr>
          </a:p>
        </p:txBody>
      </p:sp>
      <p:cxnSp>
        <p:nvCxnSpPr>
          <p:cNvPr id="33" name="Straight Connector 32"/>
          <p:cNvCxnSpPr/>
          <p:nvPr/>
        </p:nvCxnSpPr>
        <p:spPr>
          <a:xfrm>
            <a:off x="6692815" y="5361890"/>
            <a:ext cx="469985" cy="419100"/>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3" name="Right Arrow 2">
            <a:extLst>
              <a:ext uri="{FF2B5EF4-FFF2-40B4-BE49-F238E27FC236}">
                <a16:creationId xmlns:a16="http://schemas.microsoft.com/office/drawing/2014/main" id="{5F9BE611-45BA-290F-410C-88D0BE9650E4}"/>
              </a:ext>
            </a:extLst>
          </p:cNvPr>
          <p:cNvSpPr/>
          <p:nvPr/>
        </p:nvSpPr>
        <p:spPr>
          <a:xfrm>
            <a:off x="439740" y="4229100"/>
            <a:ext cx="11133136" cy="140970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77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40" y="96839"/>
            <a:ext cx="11142660" cy="1143000"/>
          </a:xfrm>
        </p:spPr>
        <p:txBody>
          <a:bodyPr>
            <a:noAutofit/>
          </a:bodyPr>
          <a:lstStyle/>
          <a:p>
            <a:pPr algn="l"/>
            <a:r>
              <a:rPr lang="en-US" sz="3200" dirty="0"/>
              <a:t>Case 2: 49-Year-Old Man with Metastatic Colon Cancer</a:t>
            </a:r>
          </a:p>
        </p:txBody>
      </p:sp>
      <p:sp>
        <p:nvSpPr>
          <p:cNvPr id="12" name="TextBox 11"/>
          <p:cNvSpPr txBox="1"/>
          <p:nvPr/>
        </p:nvSpPr>
        <p:spPr>
          <a:xfrm>
            <a:off x="349164" y="5638800"/>
            <a:ext cx="267936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Diagnosed </a:t>
            </a:r>
            <a:r>
              <a:rPr lang="en-US" dirty="0">
                <a:latin typeface="Arial" panose="020B0604020202020204"/>
              </a:rPr>
              <a:t>with</a:t>
            </a:r>
            <a:r>
              <a:rPr kumimoji="0" lang="en-US" b="0" i="0" u="none" strike="noStrike" kern="1200" cap="none" spc="0" normalizeH="0" baseline="0" noProof="0" dirty="0">
                <a:ln>
                  <a:noFill/>
                </a:ln>
                <a:effectLst/>
                <a:uLnTx/>
                <a:uFillTx/>
                <a:latin typeface="Arial" panose="020B0604020202020204"/>
                <a:ea typeface="+mn-ea"/>
                <a:cs typeface="+mn-cs"/>
              </a:rPr>
              <a:t> metastatic colon cancer</a:t>
            </a:r>
          </a:p>
        </p:txBody>
      </p:sp>
      <p:cxnSp>
        <p:nvCxnSpPr>
          <p:cNvPr id="14" name="Straight Connector 13"/>
          <p:cNvCxnSpPr/>
          <p:nvPr/>
        </p:nvCxnSpPr>
        <p:spPr>
          <a:xfrm>
            <a:off x="1387389" y="5276850"/>
            <a:ext cx="12786" cy="457200"/>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15"/>
          <p:cNvSpPr txBox="1"/>
          <p:nvPr/>
        </p:nvSpPr>
        <p:spPr>
          <a:xfrm>
            <a:off x="2544198" y="3440579"/>
            <a:ext cx="1570602"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Arial" panose="020B0604020202020204"/>
                <a:ea typeface="+mn-ea"/>
                <a:cs typeface="+mn-cs"/>
              </a:rPr>
              <a:t>Tissue NGS: </a:t>
            </a:r>
            <a:r>
              <a:rPr kumimoji="0" lang="en-US" b="1" i="0" u="none" strike="noStrike" kern="1200" cap="none" spc="0" normalizeH="0" baseline="0" noProof="0" dirty="0" err="1">
                <a:ln>
                  <a:noFill/>
                </a:ln>
                <a:solidFill>
                  <a:srgbClr val="FF0000"/>
                </a:solidFill>
                <a:effectLst/>
                <a:uLnTx/>
                <a:uFillTx/>
                <a:latin typeface="Arial" panose="020B0604020202020204"/>
                <a:ea typeface="+mn-ea"/>
                <a:cs typeface="+mn-cs"/>
              </a:rPr>
              <a:t>ERBB2</a:t>
            </a:r>
            <a:r>
              <a:rPr kumimoji="0" lang="en-US" b="1" i="0" u="none" strike="noStrike" kern="1200" cap="none" spc="0" normalizeH="0" baseline="0" noProof="0" dirty="0">
                <a:ln>
                  <a:noFill/>
                </a:ln>
                <a:solidFill>
                  <a:srgbClr val="FF0000"/>
                </a:solidFill>
                <a:effectLst/>
                <a:uLnTx/>
                <a:uFillTx/>
                <a:latin typeface="Arial" panose="020B0604020202020204"/>
                <a:ea typeface="+mn-ea"/>
                <a:cs typeface="+mn-cs"/>
              </a:rPr>
              <a:t> amp</a:t>
            </a:r>
          </a:p>
        </p:txBody>
      </p:sp>
      <p:cxnSp>
        <p:nvCxnSpPr>
          <p:cNvPr id="17" name="Straight Connector 16"/>
          <p:cNvCxnSpPr/>
          <p:nvPr/>
        </p:nvCxnSpPr>
        <p:spPr>
          <a:xfrm flipH="1" flipV="1">
            <a:off x="3302173" y="4030788"/>
            <a:ext cx="27326" cy="560262"/>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p:cNvSpPr txBox="1"/>
          <p:nvPr/>
        </p:nvSpPr>
        <p:spPr>
          <a:xfrm>
            <a:off x="398549" y="3567877"/>
            <a:ext cx="228600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Patient declined chemotherapy</a:t>
            </a:r>
          </a:p>
        </p:txBody>
      </p:sp>
      <p:cxnSp>
        <p:nvCxnSpPr>
          <p:cNvPr id="21" name="Straight Connector 20"/>
          <p:cNvCxnSpPr/>
          <p:nvPr/>
        </p:nvCxnSpPr>
        <p:spPr>
          <a:xfrm flipH="1" flipV="1">
            <a:off x="1895476" y="4220082"/>
            <a:ext cx="171449" cy="370968"/>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23"/>
          <p:cNvSpPr/>
          <p:nvPr/>
        </p:nvSpPr>
        <p:spPr>
          <a:xfrm>
            <a:off x="3714750" y="1306008"/>
            <a:ext cx="2057400" cy="609600"/>
          </a:xfrm>
          <a:prstGeom prst="rect">
            <a:avLst/>
          </a:prstGeom>
          <a:solidFill>
            <a:schemeClr val="accent6"/>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marL="0" marR="0" lvl="0" indent="0" algn="ctr" defTabSz="1828527"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rPr>
              <a:t>Pertuzumab</a:t>
            </a:r>
          </a:p>
        </p:txBody>
      </p:sp>
      <p:sp>
        <p:nvSpPr>
          <p:cNvPr id="26" name="Rectangle 25"/>
          <p:cNvSpPr/>
          <p:nvPr/>
        </p:nvSpPr>
        <p:spPr>
          <a:xfrm>
            <a:off x="3714750" y="2155210"/>
            <a:ext cx="7362826" cy="609600"/>
          </a:xfrm>
          <a:prstGeom prst="rect">
            <a:avLst/>
          </a:prstGeom>
          <a:solidFill>
            <a:schemeClr val="accent1"/>
          </a:solidFill>
          <a:ln w="12700" cap="flat" cmpd="sng" algn="ctr">
            <a:noFill/>
            <a:prstDash val="solid"/>
            <a:miter lim="800000"/>
          </a:ln>
          <a:effectLst>
            <a:outerShdw blurRad="44450" dist="27940" dir="5400000" algn="ctr">
              <a:srgbClr val="000000">
                <a:alpha val="32000"/>
              </a:srgbClr>
            </a:outerShdw>
          </a:effectLst>
        </p:spPr>
        <p:txBody>
          <a:bodyPr rtlCol="0" anchor="ctr"/>
          <a:lstStyle/>
          <a:p>
            <a:pPr marL="0" marR="0" lvl="0" indent="0" algn="ctr" defTabSz="182852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panose="020B0604020202020204"/>
                <a:ea typeface="+mn-ea"/>
                <a:cs typeface="+mn-cs"/>
              </a:rPr>
              <a:t>Trastuzumab</a:t>
            </a:r>
          </a:p>
        </p:txBody>
      </p:sp>
      <p:cxnSp>
        <p:nvCxnSpPr>
          <p:cNvPr id="28" name="Straight Connector 27"/>
          <p:cNvCxnSpPr/>
          <p:nvPr/>
        </p:nvCxnSpPr>
        <p:spPr>
          <a:xfrm>
            <a:off x="5772150" y="5295394"/>
            <a:ext cx="12786" cy="457200"/>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p:cNvSpPr txBox="1"/>
          <p:nvPr/>
        </p:nvSpPr>
        <p:spPr>
          <a:xfrm>
            <a:off x="6976864" y="5780990"/>
            <a:ext cx="228600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panose="020B0604020202020204"/>
                <a:ea typeface="+mn-ea"/>
                <a:cs typeface="+mn-cs"/>
              </a:rPr>
              <a:t>Resection</a:t>
            </a:r>
            <a:r>
              <a:rPr kumimoji="0" lang="en-US" b="0" i="0" u="none" strike="noStrike" kern="1200" cap="none" spc="0" normalizeH="0" noProof="0" dirty="0">
                <a:ln>
                  <a:noFill/>
                </a:ln>
                <a:effectLst/>
                <a:uLnTx/>
                <a:uFillTx/>
                <a:latin typeface="Arial" panose="020B0604020202020204"/>
                <a:ea typeface="+mn-ea"/>
                <a:cs typeface="+mn-cs"/>
              </a:rPr>
              <a:t> + RT of brain metastases</a:t>
            </a:r>
            <a:endParaRPr kumimoji="0" lang="en-US" b="0" i="0" u="none" strike="noStrike" kern="1200" cap="none" spc="0" normalizeH="0" baseline="0" noProof="0" dirty="0">
              <a:ln>
                <a:noFill/>
              </a:ln>
              <a:effectLst/>
              <a:uLnTx/>
              <a:uFillTx/>
              <a:latin typeface="Arial" panose="020B0604020202020204"/>
              <a:ea typeface="+mn-ea"/>
              <a:cs typeface="+mn-cs"/>
            </a:endParaRPr>
          </a:p>
        </p:txBody>
      </p:sp>
      <p:sp>
        <p:nvSpPr>
          <p:cNvPr id="30" name="Rectangle 29"/>
          <p:cNvSpPr/>
          <p:nvPr/>
        </p:nvSpPr>
        <p:spPr>
          <a:xfrm>
            <a:off x="6552912" y="2964150"/>
            <a:ext cx="4524664" cy="609600"/>
          </a:xfrm>
          <a:prstGeom prst="rect">
            <a:avLst/>
          </a:prstGeom>
          <a:solidFill>
            <a:schemeClr val="accent5"/>
          </a:solidFill>
          <a:ln>
            <a:noFill/>
          </a:ln>
          <a:effectLst>
            <a:outerShdw blurRad="44450" dist="27940" dir="5400000" algn="ctr">
              <a:srgbClr val="000000">
                <a:alpha val="32000"/>
              </a:srgb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Tucatinib</a:t>
            </a:r>
          </a:p>
        </p:txBody>
      </p:sp>
      <p:sp>
        <p:nvSpPr>
          <p:cNvPr id="32" name="TextBox 31"/>
          <p:cNvSpPr txBox="1"/>
          <p:nvPr/>
        </p:nvSpPr>
        <p:spPr>
          <a:xfrm>
            <a:off x="4796633" y="5791199"/>
            <a:ext cx="2286000" cy="646331"/>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effectLst/>
                <a:uLnTx/>
                <a:uFillTx/>
                <a:latin typeface="Arial" panose="020B0604020202020204"/>
                <a:ea typeface="+mn-ea"/>
                <a:cs typeface="+mn-cs"/>
              </a:rPr>
              <a:t>Progression:</a:t>
            </a:r>
            <a:r>
              <a:rPr kumimoji="0" lang="en-US" b="0" i="0" u="none" strike="noStrike" kern="1200" cap="none" spc="0" normalizeH="0" noProof="0">
                <a:ln>
                  <a:noFill/>
                </a:ln>
                <a:effectLst/>
                <a:uLnTx/>
                <a:uFillTx/>
                <a:latin typeface="Arial" panose="020B0604020202020204"/>
                <a:ea typeface="+mn-ea"/>
                <a:cs typeface="+mn-cs"/>
              </a:rPr>
              <a:t> New brain metastases</a:t>
            </a:r>
            <a:endParaRPr kumimoji="0" lang="en-US" b="0" i="0" u="none" strike="noStrike" kern="1200" cap="none" spc="0" normalizeH="0" baseline="0" noProof="0">
              <a:ln>
                <a:noFill/>
              </a:ln>
              <a:effectLst/>
              <a:uLnTx/>
              <a:uFillTx/>
              <a:latin typeface="Arial" panose="020B0604020202020204"/>
              <a:ea typeface="+mn-ea"/>
              <a:cs typeface="+mn-cs"/>
            </a:endParaRPr>
          </a:p>
        </p:txBody>
      </p:sp>
      <p:cxnSp>
        <p:nvCxnSpPr>
          <p:cNvPr id="33" name="Straight Connector 32"/>
          <p:cNvCxnSpPr/>
          <p:nvPr/>
        </p:nvCxnSpPr>
        <p:spPr>
          <a:xfrm>
            <a:off x="6692815" y="5361890"/>
            <a:ext cx="469985" cy="419100"/>
          </a:xfrm>
          <a:prstGeom prst="line">
            <a:avLst/>
          </a:prstGeom>
          <a:ln w="57150" cap="flat" cmpd="sng" algn="ctr">
            <a:solidFill>
              <a:srgbClr val="C0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3" name="Right Arrow 2">
            <a:extLst>
              <a:ext uri="{FF2B5EF4-FFF2-40B4-BE49-F238E27FC236}">
                <a16:creationId xmlns:a16="http://schemas.microsoft.com/office/drawing/2014/main" id="{5F9BE611-45BA-290F-410C-88D0BE9650E4}"/>
              </a:ext>
            </a:extLst>
          </p:cNvPr>
          <p:cNvSpPr/>
          <p:nvPr/>
        </p:nvSpPr>
        <p:spPr>
          <a:xfrm>
            <a:off x="439740" y="4229100"/>
            <a:ext cx="11133136" cy="140970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21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Case 2: 49-Year-Old Man with Metastatic Colon Cancer</a:t>
            </a:r>
          </a:p>
        </p:txBody>
      </p:sp>
      <p:sp>
        <p:nvSpPr>
          <p:cNvPr id="10" name="TextBox 9"/>
          <p:cNvSpPr txBox="1"/>
          <p:nvPr/>
        </p:nvSpPr>
        <p:spPr>
          <a:xfrm>
            <a:off x="2296826" y="5559517"/>
            <a:ext cx="1627474" cy="707886"/>
          </a:xfrm>
          <a:prstGeom prst="rect">
            <a:avLst/>
          </a:prstGeom>
          <a:noFill/>
        </p:spPr>
        <p:txBody>
          <a:bodyPr wrap="square" rtlCol="0">
            <a:spAutoFit/>
          </a:bodyPr>
          <a:lstStyle/>
          <a:p>
            <a:pPr algn="ctr"/>
            <a:r>
              <a:rPr lang="en-US" sz="2000" b="1" dirty="0">
                <a:solidFill>
                  <a:schemeClr val="accent2"/>
                </a:solidFill>
              </a:rPr>
              <a:t>Baseline</a:t>
            </a:r>
          </a:p>
          <a:p>
            <a:pPr algn="ctr"/>
            <a:r>
              <a:rPr lang="en-US" sz="2000" dirty="0">
                <a:solidFill>
                  <a:schemeClr val="accent2"/>
                </a:solidFill>
              </a:rPr>
              <a:t>CEA=1,724</a:t>
            </a:r>
          </a:p>
        </p:txBody>
      </p:sp>
      <p:sp>
        <p:nvSpPr>
          <p:cNvPr id="11" name="TextBox 10"/>
          <p:cNvSpPr txBox="1"/>
          <p:nvPr/>
        </p:nvSpPr>
        <p:spPr>
          <a:xfrm>
            <a:off x="6190397" y="5559517"/>
            <a:ext cx="5677754" cy="707886"/>
          </a:xfrm>
          <a:prstGeom prst="rect">
            <a:avLst/>
          </a:prstGeom>
          <a:noFill/>
        </p:spPr>
        <p:txBody>
          <a:bodyPr wrap="square" rtlCol="0">
            <a:spAutoFit/>
          </a:bodyPr>
          <a:lstStyle/>
          <a:p>
            <a:pPr algn="ctr"/>
            <a:r>
              <a:rPr lang="en-US" sz="2000" b="1" dirty="0">
                <a:solidFill>
                  <a:schemeClr val="accent1"/>
                </a:solidFill>
              </a:rPr>
              <a:t>After 3 months tucatinib + trastuzumab</a:t>
            </a:r>
          </a:p>
          <a:p>
            <a:pPr algn="ctr"/>
            <a:r>
              <a:rPr lang="en-US" sz="2000" dirty="0">
                <a:solidFill>
                  <a:schemeClr val="accent1"/>
                </a:solidFill>
              </a:rPr>
              <a:t>CEA=25</a:t>
            </a:r>
          </a:p>
        </p:txBody>
      </p:sp>
      <p:pic>
        <p:nvPicPr>
          <p:cNvPr id="12" name="Picture 11"/>
          <p:cNvPicPr>
            <a:picLocks noChangeAspect="1"/>
          </p:cNvPicPr>
          <p:nvPr/>
        </p:nvPicPr>
        <p:blipFill rotWithShape="1">
          <a:blip r:embed="rId2"/>
          <a:srcRect l="2457" t="5088" r="1698"/>
          <a:stretch/>
        </p:blipFill>
        <p:spPr>
          <a:xfrm>
            <a:off x="300688" y="1491716"/>
            <a:ext cx="5619750" cy="4067801"/>
          </a:xfrm>
          <a:prstGeom prst="rect">
            <a:avLst/>
          </a:prstGeom>
        </p:spPr>
      </p:pic>
      <p:pic>
        <p:nvPicPr>
          <p:cNvPr id="13" name="Picture 12"/>
          <p:cNvPicPr>
            <a:picLocks noChangeAspect="1"/>
          </p:cNvPicPr>
          <p:nvPr/>
        </p:nvPicPr>
        <p:blipFill rotWithShape="1">
          <a:blip r:embed="rId3"/>
          <a:srcRect l="1807"/>
          <a:stretch/>
        </p:blipFill>
        <p:spPr>
          <a:xfrm>
            <a:off x="6143625" y="1491716"/>
            <a:ext cx="5724526" cy="4070963"/>
          </a:xfrm>
          <a:prstGeom prst="rect">
            <a:avLst/>
          </a:prstGeom>
        </p:spPr>
      </p:pic>
      <p:sp>
        <p:nvSpPr>
          <p:cNvPr id="14" name="TextBox 13"/>
          <p:cNvSpPr txBox="1"/>
          <p:nvPr/>
        </p:nvSpPr>
        <p:spPr>
          <a:xfrm>
            <a:off x="6874941" y="1491716"/>
            <a:ext cx="4532075" cy="369332"/>
          </a:xfrm>
          <a:prstGeom prst="rect">
            <a:avLst/>
          </a:prstGeom>
          <a:noFill/>
        </p:spPr>
        <p:txBody>
          <a:bodyPr wrap="none" rtlCol="0">
            <a:spAutoFit/>
          </a:bodyPr>
          <a:lstStyle/>
          <a:p>
            <a:pPr algn="ctr"/>
            <a:r>
              <a:rPr lang="en-US" b="1" dirty="0">
                <a:solidFill>
                  <a:schemeClr val="bg1"/>
                </a:solidFill>
              </a:rPr>
              <a:t>Treatment-related side effects: Diarrhea</a:t>
            </a:r>
          </a:p>
        </p:txBody>
      </p:sp>
    </p:spTree>
    <p:extLst>
      <p:ext uri="{BB962C8B-B14F-4D97-AF65-F5344CB8AC3E}">
        <p14:creationId xmlns:p14="http://schemas.microsoft.com/office/powerpoint/2010/main" val="393549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4914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sz="3200" dirty="0" err="1"/>
              <a:t>Clinico</a:t>
            </a:r>
            <a:r>
              <a:rPr lang="en-US" sz="3200" dirty="0"/>
              <a:t>-genomic Factors that Influence Anti-HER2 Treatment Choice</a:t>
            </a:r>
            <a:endParaRPr lang="en-US" dirty="0"/>
          </a:p>
        </p:txBody>
      </p:sp>
      <p:graphicFrame>
        <p:nvGraphicFramePr>
          <p:cNvPr id="7" name="Content Placeholder 3">
            <a:extLst>
              <a:ext uri="{FF2B5EF4-FFF2-40B4-BE49-F238E27FC236}">
                <a16:creationId xmlns:a16="http://schemas.microsoft.com/office/drawing/2014/main" id="{74DD75BB-BA8F-3B93-C330-ED95E57B8869}"/>
              </a:ext>
            </a:extLst>
          </p:cNvPr>
          <p:cNvGraphicFramePr>
            <a:graphicFrameLocks noGrp="1"/>
          </p:cNvGraphicFramePr>
          <p:nvPr>
            <p:ph idx="1"/>
            <p:extLst>
              <p:ext uri="{D42A27DB-BD31-4B8C-83A1-F6EECF244321}">
                <p14:modId xmlns:p14="http://schemas.microsoft.com/office/powerpoint/2010/main" val="2996979052"/>
              </p:ext>
            </p:extLst>
          </p:nvPr>
        </p:nvGraphicFramePr>
        <p:xfrm>
          <a:off x="609600" y="1989088"/>
          <a:ext cx="10972800" cy="4445266"/>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531455794"/>
                    </a:ext>
                  </a:extLst>
                </a:gridCol>
                <a:gridCol w="2194560">
                  <a:extLst>
                    <a:ext uri="{9D8B030D-6E8A-4147-A177-3AD203B41FA5}">
                      <a16:colId xmlns:a16="http://schemas.microsoft.com/office/drawing/2014/main" val="2510906872"/>
                    </a:ext>
                  </a:extLst>
                </a:gridCol>
                <a:gridCol w="2194560">
                  <a:extLst>
                    <a:ext uri="{9D8B030D-6E8A-4147-A177-3AD203B41FA5}">
                      <a16:colId xmlns:a16="http://schemas.microsoft.com/office/drawing/2014/main" val="1160172725"/>
                    </a:ext>
                  </a:extLst>
                </a:gridCol>
                <a:gridCol w="2194560">
                  <a:extLst>
                    <a:ext uri="{9D8B030D-6E8A-4147-A177-3AD203B41FA5}">
                      <a16:colId xmlns:a16="http://schemas.microsoft.com/office/drawing/2014/main" val="711982840"/>
                    </a:ext>
                  </a:extLst>
                </a:gridCol>
                <a:gridCol w="2194560">
                  <a:extLst>
                    <a:ext uri="{9D8B030D-6E8A-4147-A177-3AD203B41FA5}">
                      <a16:colId xmlns:a16="http://schemas.microsoft.com/office/drawing/2014/main" val="3429872258"/>
                    </a:ext>
                  </a:extLst>
                </a:gridCol>
              </a:tblGrid>
              <a:tr h="778486">
                <a:tc>
                  <a:txBody>
                    <a:bodyPr/>
                    <a:lstStyle/>
                    <a:p>
                      <a:pPr algn="ctr"/>
                      <a:endParaRPr lang="en-US" sz="2000" dirty="0"/>
                    </a:p>
                  </a:txBody>
                  <a:tcPr/>
                </a:tc>
                <a:tc>
                  <a:txBody>
                    <a:bodyPr/>
                    <a:lstStyle/>
                    <a:p>
                      <a:pPr algn="ctr"/>
                      <a:r>
                        <a:rPr lang="en-US" sz="2000" dirty="0"/>
                        <a:t>Lapatinib</a:t>
                      </a:r>
                      <a:r>
                        <a:rPr lang="en-US" sz="2000" baseline="0" dirty="0"/>
                        <a:t> + trastuzumab</a:t>
                      </a:r>
                      <a:endParaRPr lang="en-US" sz="2000" dirty="0"/>
                    </a:p>
                  </a:txBody>
                  <a:tcPr/>
                </a:tc>
                <a:tc>
                  <a:txBody>
                    <a:bodyPr/>
                    <a:lstStyle/>
                    <a:p>
                      <a:pPr algn="ctr"/>
                      <a:r>
                        <a:rPr lang="en-US" sz="2000" dirty="0"/>
                        <a:t>Pertuzumab + trastuzumab</a:t>
                      </a:r>
                    </a:p>
                  </a:txBody>
                  <a:tcPr/>
                </a:tc>
                <a:tc>
                  <a:txBody>
                    <a:bodyPr/>
                    <a:lstStyle/>
                    <a:p>
                      <a:pPr algn="ctr"/>
                      <a:r>
                        <a:rPr lang="en-US" sz="2000" dirty="0"/>
                        <a:t>Trastuzumab </a:t>
                      </a:r>
                      <a:r>
                        <a:rPr lang="en-US" sz="2000" baseline="0" dirty="0" err="1"/>
                        <a:t>deruxtecan</a:t>
                      </a:r>
                      <a:endParaRPr lang="en-US" sz="2000" dirty="0"/>
                    </a:p>
                  </a:txBody>
                  <a:tcPr/>
                </a:tc>
                <a:tc>
                  <a:txBody>
                    <a:bodyPr/>
                    <a:lstStyle/>
                    <a:p>
                      <a:pPr algn="ctr"/>
                      <a:r>
                        <a:rPr lang="en-US" sz="2000" dirty="0"/>
                        <a:t>Tucatinib</a:t>
                      </a:r>
                      <a:r>
                        <a:rPr lang="en-US" sz="2000" baseline="0" dirty="0"/>
                        <a:t> + trastuzumab</a:t>
                      </a:r>
                      <a:endParaRPr lang="en-US" sz="2000" dirty="0"/>
                    </a:p>
                  </a:txBody>
                  <a:tcPr/>
                </a:tc>
                <a:extLst>
                  <a:ext uri="{0D108BD9-81ED-4DB2-BD59-A6C34878D82A}">
                    <a16:rowId xmlns:a16="http://schemas.microsoft.com/office/drawing/2014/main" val="937539613"/>
                  </a:ext>
                </a:extLst>
              </a:tr>
              <a:tr h="710791">
                <a:tc>
                  <a:txBody>
                    <a:bodyPr/>
                    <a:lstStyle/>
                    <a:p>
                      <a:pPr algn="l"/>
                      <a:r>
                        <a:rPr lang="en-US" sz="1800" dirty="0"/>
                        <a:t>HER2</a:t>
                      </a:r>
                      <a:r>
                        <a:rPr lang="en-US" sz="1800" baseline="0" dirty="0"/>
                        <a:t> </a:t>
                      </a:r>
                      <a:r>
                        <a:rPr lang="en-US" sz="1800" baseline="0" dirty="0" err="1"/>
                        <a:t>IHC</a:t>
                      </a:r>
                      <a:r>
                        <a:rPr lang="en-US" sz="1800" baseline="0" dirty="0"/>
                        <a:t> 3+ or 2+/FISH+</a:t>
                      </a:r>
                      <a:endParaRPr lang="en-US" sz="1800" dirty="0"/>
                    </a:p>
                  </a:txBody>
                  <a:tcPr anchor="ctr"/>
                </a:tc>
                <a:tc>
                  <a:txBody>
                    <a:bodyPr/>
                    <a:lstStyle/>
                    <a:p>
                      <a:pPr algn="ctr"/>
                      <a:r>
                        <a:rPr lang="en-US" sz="1800"/>
                        <a:t>●</a:t>
                      </a:r>
                    </a:p>
                  </a:txBody>
                  <a:tcPr anchor="ctr"/>
                </a:tc>
                <a:tc>
                  <a:txBody>
                    <a:bodyPr/>
                    <a:lstStyle/>
                    <a:p>
                      <a:pPr algn="ctr"/>
                      <a:r>
                        <a:rPr lang="en-US" sz="1800"/>
                        <a:t>●</a:t>
                      </a:r>
                    </a:p>
                  </a:txBody>
                  <a:tcPr anchor="ctr"/>
                </a:tc>
                <a:tc>
                  <a:txBody>
                    <a:bodyPr/>
                    <a:lstStyle/>
                    <a:p>
                      <a:pPr algn="ctr"/>
                      <a:r>
                        <a:rPr lang="en-US" sz="1800"/>
                        <a:t>●</a:t>
                      </a:r>
                    </a:p>
                  </a:txBody>
                  <a:tcPr anchor="ctr"/>
                </a:tc>
                <a:tc>
                  <a:txBody>
                    <a:bodyPr/>
                    <a:lstStyle/>
                    <a:p>
                      <a:pPr algn="ctr"/>
                      <a:r>
                        <a:rPr lang="en-US" sz="1800"/>
                        <a:t>●</a:t>
                      </a:r>
                    </a:p>
                  </a:txBody>
                  <a:tcPr anchor="ctr"/>
                </a:tc>
                <a:extLst>
                  <a:ext uri="{0D108BD9-81ED-4DB2-BD59-A6C34878D82A}">
                    <a16:rowId xmlns:a16="http://schemas.microsoft.com/office/drawing/2014/main" val="1831525229"/>
                  </a:ext>
                </a:extLst>
              </a:tr>
              <a:tr h="710791">
                <a:tc>
                  <a:txBody>
                    <a:bodyPr/>
                    <a:lstStyle/>
                    <a:p>
                      <a:pPr algn="l"/>
                      <a:r>
                        <a:rPr lang="en-US" sz="1800"/>
                        <a:t>RAS/ BRAF</a:t>
                      </a:r>
                      <a:r>
                        <a:rPr lang="en-US" sz="1800" baseline="0"/>
                        <a:t> mutant detected in blood</a:t>
                      </a:r>
                      <a:endParaRPr lang="en-US" sz="1800"/>
                    </a:p>
                  </a:txBody>
                  <a:tcPr anchor="ctr"/>
                </a:tc>
                <a:tc>
                  <a:txBody>
                    <a:bodyPr/>
                    <a:lstStyle/>
                    <a:p>
                      <a:pPr algn="ctr"/>
                      <a:endParaRPr lang="en-US" sz="1800"/>
                    </a:p>
                  </a:txBody>
                  <a:tcPr anchor="ctr"/>
                </a:tc>
                <a:tc>
                  <a:txBody>
                    <a:bodyPr/>
                    <a:lstStyle/>
                    <a:p>
                      <a:pPr algn="ctr"/>
                      <a:endParaRPr lang="en-US" sz="1800"/>
                    </a:p>
                  </a:txBody>
                  <a:tcPr anchor="ctr"/>
                </a:tc>
                <a:tc>
                  <a:txBody>
                    <a:bodyPr/>
                    <a:lstStyle/>
                    <a:p>
                      <a:pPr algn="ctr"/>
                      <a:r>
                        <a:rPr lang="en-US" sz="1800"/>
                        <a:t>●</a:t>
                      </a:r>
                    </a:p>
                  </a:txBody>
                  <a:tcPr anchor="ctr"/>
                </a:tc>
                <a:tc>
                  <a:txBody>
                    <a:bodyPr/>
                    <a:lstStyle/>
                    <a:p>
                      <a:pPr algn="ctr"/>
                      <a:endParaRPr lang="en-US" sz="1800"/>
                    </a:p>
                  </a:txBody>
                  <a:tcPr anchor="ctr"/>
                </a:tc>
                <a:extLst>
                  <a:ext uri="{0D108BD9-81ED-4DB2-BD59-A6C34878D82A}">
                    <a16:rowId xmlns:a16="http://schemas.microsoft.com/office/drawing/2014/main" val="3959640357"/>
                  </a:ext>
                </a:extLst>
              </a:tr>
              <a:tr h="411808">
                <a:tc>
                  <a:txBody>
                    <a:bodyPr/>
                    <a:lstStyle/>
                    <a:p>
                      <a:pPr algn="l"/>
                      <a:r>
                        <a:rPr lang="en-US" sz="1800"/>
                        <a:t>Pre-existing </a:t>
                      </a:r>
                      <a:r>
                        <a:rPr lang="en-US" sz="1800" baseline="0"/>
                        <a:t>ILD</a:t>
                      </a:r>
                      <a:endParaRPr lang="en-US" sz="1800"/>
                    </a:p>
                  </a:txBody>
                  <a:tcPr anchor="ctr"/>
                </a:tc>
                <a:tc>
                  <a:txBody>
                    <a:bodyPr/>
                    <a:lstStyle/>
                    <a:p>
                      <a:pPr algn="ctr"/>
                      <a:r>
                        <a:rPr lang="en-US" sz="1800"/>
                        <a:t>●</a:t>
                      </a:r>
                    </a:p>
                  </a:txBody>
                  <a:tcPr anchor="ctr"/>
                </a:tc>
                <a:tc>
                  <a:txBody>
                    <a:bodyPr/>
                    <a:lstStyle/>
                    <a:p>
                      <a:pPr algn="ctr"/>
                      <a:r>
                        <a:rPr lang="en-US" sz="1800"/>
                        <a:t>●</a:t>
                      </a:r>
                    </a:p>
                  </a:txBody>
                  <a:tcPr anchor="ctr"/>
                </a:tc>
                <a:tc>
                  <a:txBody>
                    <a:bodyPr/>
                    <a:lstStyle/>
                    <a:p>
                      <a:pPr algn="ctr"/>
                      <a:endParaRPr lang="en-US" sz="1800"/>
                    </a:p>
                  </a:txBody>
                  <a:tcPr anchor="ctr"/>
                </a:tc>
                <a:tc>
                  <a:txBody>
                    <a:bodyPr/>
                    <a:lstStyle/>
                    <a:p>
                      <a:pPr algn="ctr"/>
                      <a:r>
                        <a:rPr lang="en-US" sz="1800"/>
                        <a:t>●</a:t>
                      </a:r>
                    </a:p>
                  </a:txBody>
                  <a:tcPr anchor="ctr"/>
                </a:tc>
                <a:extLst>
                  <a:ext uri="{0D108BD9-81ED-4DB2-BD59-A6C34878D82A}">
                    <a16:rowId xmlns:a16="http://schemas.microsoft.com/office/drawing/2014/main" val="1745240210"/>
                  </a:ext>
                </a:extLst>
              </a:tr>
              <a:tr h="411808">
                <a:tc>
                  <a:txBody>
                    <a:bodyPr/>
                    <a:lstStyle/>
                    <a:p>
                      <a:pPr algn="l"/>
                      <a:r>
                        <a:rPr lang="en-US" sz="1800"/>
                        <a:t>Brain metastases</a:t>
                      </a:r>
                    </a:p>
                  </a:txBody>
                  <a:tcPr anchor="ctr"/>
                </a:tc>
                <a:tc>
                  <a:txBody>
                    <a:bodyPr/>
                    <a:lstStyle/>
                    <a:p>
                      <a:pPr algn="ctr"/>
                      <a:r>
                        <a:rPr lang="en-US" sz="1800"/>
                        <a:t>●</a:t>
                      </a:r>
                    </a:p>
                  </a:txBody>
                  <a:tcPr anchor="ctr"/>
                </a:tc>
                <a:tc>
                  <a:txBody>
                    <a:bodyPr/>
                    <a:lstStyle/>
                    <a:p>
                      <a:pPr algn="ctr"/>
                      <a:endParaRPr lang="en-US" sz="1800"/>
                    </a:p>
                  </a:txBody>
                  <a:tcPr anchor="ctr"/>
                </a:tc>
                <a:tc>
                  <a:txBody>
                    <a:bodyPr/>
                    <a:lstStyle/>
                    <a:p>
                      <a:pPr algn="ctr"/>
                      <a:r>
                        <a:rPr lang="en-US" sz="1800"/>
                        <a:t>●</a:t>
                      </a:r>
                    </a:p>
                  </a:txBody>
                  <a:tcPr anchor="ctr"/>
                </a:tc>
                <a:tc>
                  <a:txBody>
                    <a:bodyPr/>
                    <a:lstStyle/>
                    <a:p>
                      <a:pPr algn="ctr"/>
                      <a:r>
                        <a:rPr lang="en-US" sz="1800"/>
                        <a:t>●</a:t>
                      </a:r>
                    </a:p>
                  </a:txBody>
                  <a:tcPr anchor="ctr"/>
                </a:tc>
                <a:extLst>
                  <a:ext uri="{0D108BD9-81ED-4DB2-BD59-A6C34878D82A}">
                    <a16:rowId xmlns:a16="http://schemas.microsoft.com/office/drawing/2014/main" val="3418805814"/>
                  </a:ext>
                </a:extLst>
              </a:tr>
              <a:tr h="710791">
                <a:tc>
                  <a:txBody>
                    <a:bodyPr/>
                    <a:lstStyle/>
                    <a:p>
                      <a:pPr algn="l"/>
                      <a:r>
                        <a:rPr lang="en-US" sz="1800"/>
                        <a:t>High HER2</a:t>
                      </a:r>
                      <a:r>
                        <a:rPr lang="en-US" sz="1800" baseline="0"/>
                        <a:t> target specificity</a:t>
                      </a:r>
                      <a:endParaRPr lang="en-US" sz="1800"/>
                    </a:p>
                  </a:txBody>
                  <a:tcPr anchor="ctr"/>
                </a:tc>
                <a:tc>
                  <a:txBody>
                    <a:bodyPr/>
                    <a:lstStyle/>
                    <a:p>
                      <a:pPr algn="ctr"/>
                      <a:endParaRPr lang="en-US" sz="1800"/>
                    </a:p>
                  </a:txBody>
                  <a:tcPr anchor="ctr"/>
                </a:tc>
                <a:tc>
                  <a:txBody>
                    <a:bodyPr/>
                    <a:lstStyle/>
                    <a:p>
                      <a:pPr algn="ctr"/>
                      <a:r>
                        <a:rPr lang="en-US" sz="1800" dirty="0"/>
                        <a:t>●</a:t>
                      </a:r>
                    </a:p>
                  </a:txBody>
                  <a:tcPr anchor="ctr"/>
                </a:tc>
                <a:tc>
                  <a:txBody>
                    <a:bodyPr/>
                    <a:lstStyle/>
                    <a:p>
                      <a:pPr algn="ctr"/>
                      <a:r>
                        <a:rPr lang="en-US" sz="1800"/>
                        <a:t>●</a:t>
                      </a:r>
                    </a:p>
                  </a:txBody>
                  <a:tcPr anchor="ctr"/>
                </a:tc>
                <a:tc>
                  <a:txBody>
                    <a:bodyPr/>
                    <a:lstStyle/>
                    <a:p>
                      <a:pPr algn="ctr"/>
                      <a:r>
                        <a:rPr lang="en-US" sz="1800"/>
                        <a:t>●</a:t>
                      </a:r>
                    </a:p>
                  </a:txBody>
                  <a:tcPr anchor="ctr"/>
                </a:tc>
                <a:extLst>
                  <a:ext uri="{0D108BD9-81ED-4DB2-BD59-A6C34878D82A}">
                    <a16:rowId xmlns:a16="http://schemas.microsoft.com/office/drawing/2014/main" val="225053990"/>
                  </a:ext>
                </a:extLst>
              </a:tr>
              <a:tr h="710791">
                <a:tc>
                  <a:txBody>
                    <a:bodyPr/>
                    <a:lstStyle/>
                    <a:p>
                      <a:pPr algn="l"/>
                      <a:r>
                        <a:rPr lang="en-US" sz="1800"/>
                        <a:t>Prior anti-HER2 therapy</a:t>
                      </a:r>
                    </a:p>
                  </a:txBody>
                  <a:tcPr anchor="ctr"/>
                </a:tc>
                <a:tc>
                  <a:txBody>
                    <a:bodyPr/>
                    <a:lstStyle/>
                    <a:p>
                      <a:pPr algn="ctr"/>
                      <a:endParaRPr lang="en-US" sz="1800"/>
                    </a:p>
                  </a:txBody>
                  <a:tcPr anchor="ctr"/>
                </a:tc>
                <a:tc>
                  <a:txBody>
                    <a:bodyPr/>
                    <a:lstStyle/>
                    <a:p>
                      <a:pPr algn="ctr"/>
                      <a:endParaRPr lang="en-US" sz="1800" dirty="0"/>
                    </a:p>
                  </a:txBody>
                  <a:tcPr anchor="ctr"/>
                </a:tc>
                <a:tc>
                  <a:txBody>
                    <a:bodyPr/>
                    <a:lstStyle/>
                    <a:p>
                      <a:pPr algn="ctr"/>
                      <a:r>
                        <a:rPr lang="en-US" sz="1800"/>
                        <a:t>●</a:t>
                      </a:r>
                    </a:p>
                  </a:txBody>
                  <a:tcPr anchor="ctr"/>
                </a:tc>
                <a:tc>
                  <a:txBody>
                    <a:bodyPr/>
                    <a:lstStyle/>
                    <a:p>
                      <a:pPr algn="ctr"/>
                      <a:endParaRPr lang="en-US" sz="1800" dirty="0"/>
                    </a:p>
                  </a:txBody>
                  <a:tcPr anchor="ctr"/>
                </a:tc>
                <a:extLst>
                  <a:ext uri="{0D108BD9-81ED-4DB2-BD59-A6C34878D82A}">
                    <a16:rowId xmlns:a16="http://schemas.microsoft.com/office/drawing/2014/main" val="371273287"/>
                  </a:ext>
                </a:extLst>
              </a:tr>
            </a:tbl>
          </a:graphicData>
        </a:graphic>
      </p:graphicFrame>
      <p:sp>
        <p:nvSpPr>
          <p:cNvPr id="9" name="TextBox 8">
            <a:extLst>
              <a:ext uri="{FF2B5EF4-FFF2-40B4-BE49-F238E27FC236}">
                <a16:creationId xmlns:a16="http://schemas.microsoft.com/office/drawing/2014/main" id="{BB517EE0-43F8-EC6A-BF4B-FA993D5D6868}"/>
              </a:ext>
            </a:extLst>
          </p:cNvPr>
          <p:cNvSpPr txBox="1"/>
          <p:nvPr/>
        </p:nvSpPr>
        <p:spPr>
          <a:xfrm>
            <a:off x="8320802" y="1385082"/>
            <a:ext cx="3363421" cy="369332"/>
          </a:xfrm>
          <a:prstGeom prst="rect">
            <a:avLst/>
          </a:prstGeom>
          <a:noFill/>
          <a:ln w="28575">
            <a:solidFill>
              <a:schemeClr val="accent2"/>
            </a:solidFill>
          </a:ln>
        </p:spPr>
        <p:txBody>
          <a:bodyPr wrap="none" rtlCol="0">
            <a:spAutoFit/>
          </a:bodyPr>
          <a:lstStyle/>
          <a:p>
            <a:pPr algn="ctr"/>
            <a:r>
              <a:rPr lang="en-US" dirty="0"/>
              <a:t>●    Candidate treatment option</a:t>
            </a:r>
          </a:p>
        </p:txBody>
      </p:sp>
    </p:spTree>
    <p:extLst>
      <p:ext uri="{BB962C8B-B14F-4D97-AF65-F5344CB8AC3E}">
        <p14:creationId xmlns:p14="http://schemas.microsoft.com/office/powerpoint/2010/main" val="399378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dirty="0"/>
              <a:t>MSS, microsatellite stable; WT, wild-type. </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1068050" cy="1185577"/>
          </a:xfrm>
        </p:spPr>
        <p:txBody>
          <a:bodyPr/>
          <a:lstStyle/>
          <a:p>
            <a:r>
              <a:rPr lang="en-US" sz="3200" dirty="0"/>
              <a:t>Case 1: 58-Year-Old Man with Metastatic Rectal Cancer</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normAutofit fontScale="92500" lnSpcReduction="20000"/>
          </a:bodyPr>
          <a:lstStyle/>
          <a:p>
            <a:r>
              <a:rPr lang="en-US" sz="2133" dirty="0">
                <a:solidFill>
                  <a:schemeClr val="tx1"/>
                </a:solidFill>
              </a:rPr>
              <a:t>Presented with lower gastrointestinal bleeding, fatigue, abdominal pain, and anemia</a:t>
            </a:r>
          </a:p>
          <a:p>
            <a:pPr lvl="1"/>
            <a:r>
              <a:rPr lang="en-US" sz="1867" dirty="0">
                <a:solidFill>
                  <a:schemeClr val="tx1"/>
                </a:solidFill>
              </a:rPr>
              <a:t>Rectal biopsy confirmed adenocarcinoma</a:t>
            </a:r>
          </a:p>
          <a:p>
            <a:pPr lvl="1"/>
            <a:r>
              <a:rPr lang="en-US" sz="1867" dirty="0">
                <a:solidFill>
                  <a:schemeClr val="tx1"/>
                </a:solidFill>
              </a:rPr>
              <a:t>CT scan demonstrated extensive hepatic metastases</a:t>
            </a:r>
          </a:p>
          <a:p>
            <a:pPr lvl="1"/>
            <a:r>
              <a:rPr lang="en-US" sz="1867" dirty="0">
                <a:solidFill>
                  <a:schemeClr val="tx1"/>
                </a:solidFill>
              </a:rPr>
              <a:t>Hotspot panel: </a:t>
            </a:r>
            <a:r>
              <a:rPr lang="en-US" sz="1867" i="1" dirty="0">
                <a:solidFill>
                  <a:schemeClr val="tx1"/>
                </a:solidFill>
              </a:rPr>
              <a:t>KRAS/NRAS/BRAF</a:t>
            </a:r>
            <a:r>
              <a:rPr lang="en-US" sz="1867" dirty="0">
                <a:solidFill>
                  <a:schemeClr val="tx1"/>
                </a:solidFill>
              </a:rPr>
              <a:t> WT; MSS</a:t>
            </a:r>
          </a:p>
          <a:p>
            <a:endParaRPr lang="en-US" sz="2133" dirty="0">
              <a:solidFill>
                <a:schemeClr val="tx1"/>
              </a:solidFill>
            </a:endParaRPr>
          </a:p>
          <a:p>
            <a:r>
              <a:rPr lang="en-US" sz="2133" dirty="0">
                <a:solidFill>
                  <a:schemeClr val="tx1"/>
                </a:solidFill>
              </a:rPr>
              <a:t>First line FOLFOX/bevacizumab</a:t>
            </a:r>
          </a:p>
          <a:p>
            <a:pPr lvl="1"/>
            <a:r>
              <a:rPr lang="en-US" sz="1867" dirty="0">
                <a:solidFill>
                  <a:schemeClr val="tx1"/>
                </a:solidFill>
              </a:rPr>
              <a:t>Oxaliplatin stopped after 4 months due to severe neuropathy</a:t>
            </a:r>
          </a:p>
          <a:p>
            <a:pPr lvl="1"/>
            <a:r>
              <a:rPr lang="en-US" sz="1867" dirty="0">
                <a:solidFill>
                  <a:schemeClr val="tx1"/>
                </a:solidFill>
              </a:rPr>
              <a:t>Treated with maintenance chemotherapy for 18 months </a:t>
            </a:r>
            <a:r>
              <a:rPr lang="en-US" sz="1867" dirty="0">
                <a:solidFill>
                  <a:schemeClr val="tx1"/>
                </a:solidFill>
                <a:sym typeface="Wingdings" panose="05000000000000000000" pitchFamily="2" charset="2"/>
              </a:rPr>
              <a:t> progressive disease</a:t>
            </a:r>
            <a:endParaRPr lang="en-US" sz="1867" dirty="0">
              <a:solidFill>
                <a:schemeClr val="tx1"/>
              </a:solidFill>
            </a:endParaRPr>
          </a:p>
          <a:p>
            <a:pPr marL="0" indent="0">
              <a:buNone/>
            </a:pPr>
            <a:endParaRPr lang="en-US" sz="2133" dirty="0">
              <a:solidFill>
                <a:schemeClr val="tx1"/>
              </a:solidFill>
            </a:endParaRPr>
          </a:p>
          <a:p>
            <a:r>
              <a:rPr lang="en-US" sz="2133" dirty="0">
                <a:solidFill>
                  <a:schemeClr val="tx1"/>
                </a:solidFill>
              </a:rPr>
              <a:t>Second line FOLFIRI/panitumumab </a:t>
            </a:r>
            <a:r>
              <a:rPr lang="en-US" sz="2133" dirty="0">
                <a:solidFill>
                  <a:schemeClr val="tx1"/>
                </a:solidFill>
                <a:sym typeface="Wingdings" panose="05000000000000000000" pitchFamily="2" charset="2"/>
              </a:rPr>
              <a:t> progressive disease</a:t>
            </a:r>
            <a:endParaRPr lang="en-US" sz="2133" dirty="0">
              <a:solidFill>
                <a:schemeClr val="tx1"/>
              </a:solidFill>
            </a:endParaRPr>
          </a:p>
          <a:p>
            <a:endParaRPr lang="en-US" sz="2133" dirty="0">
              <a:solidFill>
                <a:schemeClr val="tx1"/>
              </a:solidFill>
            </a:endParaRPr>
          </a:p>
          <a:p>
            <a:r>
              <a:rPr lang="en-US" sz="2133" dirty="0">
                <a:solidFill>
                  <a:schemeClr val="tx1"/>
                </a:solidFill>
              </a:rPr>
              <a:t>Third line regorafenib-based clinical trial </a:t>
            </a:r>
            <a:r>
              <a:rPr lang="en-US" sz="2133" dirty="0">
                <a:solidFill>
                  <a:schemeClr val="tx1"/>
                </a:solidFill>
                <a:sym typeface="Wingdings" panose="05000000000000000000" pitchFamily="2" charset="2"/>
              </a:rPr>
              <a:t> progressive disease</a:t>
            </a:r>
          </a:p>
          <a:p>
            <a:endParaRPr lang="en-US" sz="2133" dirty="0">
              <a:solidFill>
                <a:schemeClr val="tx1"/>
              </a:solidFill>
              <a:sym typeface="Wingdings" panose="05000000000000000000" pitchFamily="2" charset="2"/>
            </a:endParaRPr>
          </a:p>
          <a:p>
            <a:r>
              <a:rPr lang="en-US" sz="2133" dirty="0">
                <a:solidFill>
                  <a:schemeClr val="tx1"/>
                </a:solidFill>
                <a:sym typeface="Wingdings" panose="05000000000000000000" pitchFamily="2" charset="2"/>
              </a:rPr>
              <a:t>Liquid biopsy obtained to examine mechanisms of resistance to anti-EGFR therapy</a:t>
            </a:r>
          </a:p>
        </p:txBody>
      </p:sp>
    </p:spTree>
    <p:extLst>
      <p:ext uri="{BB962C8B-B14F-4D97-AF65-F5344CB8AC3E}">
        <p14:creationId xmlns:p14="http://schemas.microsoft.com/office/powerpoint/2010/main" val="288372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FD0740-6967-A299-7E36-6E90B660DAE0}"/>
              </a:ext>
            </a:extLst>
          </p:cNvPr>
          <p:cNvSpPr>
            <a:spLocks noGrp="1"/>
          </p:cNvSpPr>
          <p:nvPr>
            <p:ph type="body" idx="1"/>
          </p:nvPr>
        </p:nvSpPr>
        <p:spPr>
          <a:xfrm>
            <a:off x="609601" y="667395"/>
            <a:ext cx="5157787" cy="651538"/>
          </a:xfrm>
        </p:spPr>
        <p:txBody>
          <a:bodyPr/>
          <a:lstStyle/>
          <a:p>
            <a:pPr algn="ctr"/>
            <a:r>
              <a:rPr lang="en-US" dirty="0"/>
              <a:t>Blood Profiling</a:t>
            </a:r>
          </a:p>
        </p:txBody>
      </p:sp>
      <p:sp>
        <p:nvSpPr>
          <p:cNvPr id="6" name="Text Placeholder 5">
            <a:extLst>
              <a:ext uri="{FF2B5EF4-FFF2-40B4-BE49-F238E27FC236}">
                <a16:creationId xmlns:a16="http://schemas.microsoft.com/office/drawing/2014/main" id="{AEEAA4D5-971C-4F5D-7F31-46DA42C03511}"/>
              </a:ext>
            </a:extLst>
          </p:cNvPr>
          <p:cNvSpPr>
            <a:spLocks noGrp="1"/>
          </p:cNvSpPr>
          <p:nvPr>
            <p:ph type="body" sz="quarter" idx="3"/>
          </p:nvPr>
        </p:nvSpPr>
        <p:spPr>
          <a:xfrm>
            <a:off x="5815844" y="667395"/>
            <a:ext cx="5937949" cy="651538"/>
          </a:xfrm>
        </p:spPr>
        <p:txBody>
          <a:bodyPr/>
          <a:lstStyle/>
          <a:p>
            <a:pPr algn="ctr"/>
            <a:r>
              <a:rPr lang="en-US" dirty="0"/>
              <a:t>Tissue Profiling</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1382796" cy="1185577"/>
          </a:xfrm>
        </p:spPr>
        <p:txBody>
          <a:bodyPr anchor="t"/>
          <a:lstStyle/>
          <a:p>
            <a:r>
              <a:rPr lang="en-US" dirty="0">
                <a:solidFill>
                  <a:schemeClr val="tx1"/>
                </a:solidFill>
              </a:rPr>
              <a:t>Case 1: 58-Year-Old Man with Metastatic Rectal Cancer</a:t>
            </a:r>
          </a:p>
        </p:txBody>
      </p:sp>
      <p:grpSp>
        <p:nvGrpSpPr>
          <p:cNvPr id="20" name="Group 19">
            <a:extLst>
              <a:ext uri="{FF2B5EF4-FFF2-40B4-BE49-F238E27FC236}">
                <a16:creationId xmlns:a16="http://schemas.microsoft.com/office/drawing/2014/main" id="{0863E570-3B28-BBC8-0B37-14CE030C4552}"/>
              </a:ext>
            </a:extLst>
          </p:cNvPr>
          <p:cNvGrpSpPr/>
          <p:nvPr/>
        </p:nvGrpSpPr>
        <p:grpSpPr bwMode="gray">
          <a:xfrm>
            <a:off x="1520698" y="1549399"/>
            <a:ext cx="3427951" cy="4880447"/>
            <a:chOff x="958457" y="1686951"/>
            <a:chExt cx="3078443" cy="4667474"/>
          </a:xfrm>
        </p:grpSpPr>
        <p:pic>
          <p:nvPicPr>
            <p:cNvPr id="21" name="Picture 20">
              <a:extLst>
                <a:ext uri="{FF2B5EF4-FFF2-40B4-BE49-F238E27FC236}">
                  <a16:creationId xmlns:a16="http://schemas.microsoft.com/office/drawing/2014/main" id="{C1C6C96B-44D9-9FFD-1A5C-CFF0CDA27E04}"/>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bwMode="gray">
            <a:xfrm>
              <a:off x="958457" y="1686951"/>
              <a:ext cx="3078443" cy="4667474"/>
            </a:xfrm>
            <a:prstGeom prst="rect">
              <a:avLst/>
            </a:prstGeom>
          </p:spPr>
        </p:pic>
        <p:pic>
          <p:nvPicPr>
            <p:cNvPr id="22" name="Picture 21">
              <a:extLst>
                <a:ext uri="{FF2B5EF4-FFF2-40B4-BE49-F238E27FC236}">
                  <a16:creationId xmlns:a16="http://schemas.microsoft.com/office/drawing/2014/main" id="{1C2CDB7D-3CAF-0213-E487-9933B7C243C8}"/>
                </a:ext>
              </a:extLst>
            </p:cNvPr>
            <p:cNvPicPr>
              <a:picLocks noChangeAspect="1"/>
            </p:cNvPicPr>
            <p:nvPr/>
          </p:nvPicPr>
          <p:blipFill>
            <a:blip r:embed="rId3"/>
            <a:stretch>
              <a:fillRect/>
            </a:stretch>
          </p:blipFill>
          <p:spPr bwMode="gray">
            <a:xfrm>
              <a:off x="3158160" y="4462394"/>
              <a:ext cx="495300" cy="292101"/>
            </a:xfrm>
            <a:prstGeom prst="rect">
              <a:avLst/>
            </a:prstGeom>
          </p:spPr>
        </p:pic>
      </p:grpSp>
      <p:sp>
        <p:nvSpPr>
          <p:cNvPr id="28" name="TextBox 27">
            <a:extLst>
              <a:ext uri="{FF2B5EF4-FFF2-40B4-BE49-F238E27FC236}">
                <a16:creationId xmlns:a16="http://schemas.microsoft.com/office/drawing/2014/main" id="{BDB1F07A-AD72-CF8D-1985-4464E1A2E31C}"/>
              </a:ext>
            </a:extLst>
          </p:cNvPr>
          <p:cNvSpPr txBox="1"/>
          <p:nvPr/>
        </p:nvSpPr>
        <p:spPr bwMode="gray">
          <a:xfrm>
            <a:off x="1542069" y="1318933"/>
            <a:ext cx="722955" cy="205121"/>
          </a:xfrm>
          <a:prstGeom prst="rect">
            <a:avLst/>
          </a:prstGeom>
          <a:noFill/>
        </p:spPr>
        <p:txBody>
          <a:bodyPr wrap="none" lIns="0" tIns="0" rIns="0" bIns="0" rtlCol="0">
            <a:spAutoFit/>
          </a:bodyPr>
          <a:lstStyle/>
          <a:p>
            <a:r>
              <a:rPr lang="en-US" sz="1333">
                <a:latin typeface="+mj-lt"/>
                <a:cs typeface="Helvetica Neue Light"/>
              </a:rPr>
              <a:t>Alteration</a:t>
            </a:r>
          </a:p>
        </p:txBody>
      </p:sp>
      <p:sp>
        <p:nvSpPr>
          <p:cNvPr id="29" name="TextBox 28">
            <a:extLst>
              <a:ext uri="{FF2B5EF4-FFF2-40B4-BE49-F238E27FC236}">
                <a16:creationId xmlns:a16="http://schemas.microsoft.com/office/drawing/2014/main" id="{8C70E127-C22C-35C2-065D-782B6E15DF62}"/>
              </a:ext>
            </a:extLst>
          </p:cNvPr>
          <p:cNvSpPr txBox="1"/>
          <p:nvPr/>
        </p:nvSpPr>
        <p:spPr bwMode="gray">
          <a:xfrm>
            <a:off x="4161436" y="1318933"/>
            <a:ext cx="694101" cy="205121"/>
          </a:xfrm>
          <a:prstGeom prst="rect">
            <a:avLst/>
          </a:prstGeom>
          <a:noFill/>
        </p:spPr>
        <p:txBody>
          <a:bodyPr wrap="none" lIns="0" tIns="0" rIns="0" bIns="0" rtlCol="0">
            <a:spAutoFit/>
          </a:bodyPr>
          <a:lstStyle/>
          <a:p>
            <a:r>
              <a:rPr lang="en-US" sz="1333">
                <a:latin typeface="+mj-lt"/>
                <a:cs typeface="Helvetica Neue Light"/>
              </a:rPr>
              <a:t>% cfDNA</a:t>
            </a:r>
          </a:p>
        </p:txBody>
      </p:sp>
    </p:spTree>
    <p:extLst>
      <p:ext uri="{BB962C8B-B14F-4D97-AF65-F5344CB8AC3E}">
        <p14:creationId xmlns:p14="http://schemas.microsoft.com/office/powerpoint/2010/main" val="250302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FD0740-6967-A299-7E36-6E90B660DAE0}"/>
              </a:ext>
            </a:extLst>
          </p:cNvPr>
          <p:cNvSpPr>
            <a:spLocks noGrp="1"/>
          </p:cNvSpPr>
          <p:nvPr>
            <p:ph type="body" idx="1"/>
          </p:nvPr>
        </p:nvSpPr>
        <p:spPr>
          <a:xfrm>
            <a:off x="609601" y="667395"/>
            <a:ext cx="5157787" cy="651538"/>
          </a:xfrm>
        </p:spPr>
        <p:txBody>
          <a:bodyPr/>
          <a:lstStyle/>
          <a:p>
            <a:pPr algn="ctr"/>
            <a:r>
              <a:rPr lang="en-US" dirty="0"/>
              <a:t>Blood Profiling</a:t>
            </a:r>
          </a:p>
        </p:txBody>
      </p:sp>
      <p:sp>
        <p:nvSpPr>
          <p:cNvPr id="6" name="Text Placeholder 5">
            <a:extLst>
              <a:ext uri="{FF2B5EF4-FFF2-40B4-BE49-F238E27FC236}">
                <a16:creationId xmlns:a16="http://schemas.microsoft.com/office/drawing/2014/main" id="{AEEAA4D5-971C-4F5D-7F31-46DA42C03511}"/>
              </a:ext>
            </a:extLst>
          </p:cNvPr>
          <p:cNvSpPr>
            <a:spLocks noGrp="1"/>
          </p:cNvSpPr>
          <p:nvPr>
            <p:ph type="body" sz="quarter" idx="3"/>
          </p:nvPr>
        </p:nvSpPr>
        <p:spPr>
          <a:xfrm>
            <a:off x="5815844" y="667395"/>
            <a:ext cx="5937949" cy="651538"/>
          </a:xfrm>
        </p:spPr>
        <p:txBody>
          <a:bodyPr/>
          <a:lstStyle/>
          <a:p>
            <a:pPr algn="ctr"/>
            <a:r>
              <a:rPr lang="en-US" dirty="0"/>
              <a:t>Tissue Profiling</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1382796" cy="1185577"/>
          </a:xfrm>
        </p:spPr>
        <p:txBody>
          <a:bodyPr anchor="t"/>
          <a:lstStyle/>
          <a:p>
            <a:r>
              <a:rPr lang="en-US" dirty="0">
                <a:solidFill>
                  <a:schemeClr val="tx1"/>
                </a:solidFill>
              </a:rPr>
              <a:t>Case 1: 58-Year-Old Man with Metastatic Rectal Cancer</a:t>
            </a:r>
          </a:p>
        </p:txBody>
      </p:sp>
      <p:grpSp>
        <p:nvGrpSpPr>
          <p:cNvPr id="20" name="Group 19">
            <a:extLst>
              <a:ext uri="{FF2B5EF4-FFF2-40B4-BE49-F238E27FC236}">
                <a16:creationId xmlns:a16="http://schemas.microsoft.com/office/drawing/2014/main" id="{0863E570-3B28-BBC8-0B37-14CE030C4552}"/>
              </a:ext>
            </a:extLst>
          </p:cNvPr>
          <p:cNvGrpSpPr/>
          <p:nvPr/>
        </p:nvGrpSpPr>
        <p:grpSpPr bwMode="gray">
          <a:xfrm>
            <a:off x="1520698" y="1549399"/>
            <a:ext cx="3427951" cy="4880447"/>
            <a:chOff x="958457" y="1686951"/>
            <a:chExt cx="3078443" cy="4667474"/>
          </a:xfrm>
        </p:grpSpPr>
        <p:pic>
          <p:nvPicPr>
            <p:cNvPr id="21" name="Picture 20">
              <a:extLst>
                <a:ext uri="{FF2B5EF4-FFF2-40B4-BE49-F238E27FC236}">
                  <a16:creationId xmlns:a16="http://schemas.microsoft.com/office/drawing/2014/main" id="{C1C6C96B-44D9-9FFD-1A5C-CFF0CDA27E04}"/>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bwMode="gray">
            <a:xfrm>
              <a:off x="958457" y="1686951"/>
              <a:ext cx="3078443" cy="4667474"/>
            </a:xfrm>
            <a:prstGeom prst="rect">
              <a:avLst/>
            </a:prstGeom>
          </p:spPr>
        </p:pic>
        <p:pic>
          <p:nvPicPr>
            <p:cNvPr id="22" name="Picture 21">
              <a:extLst>
                <a:ext uri="{FF2B5EF4-FFF2-40B4-BE49-F238E27FC236}">
                  <a16:creationId xmlns:a16="http://schemas.microsoft.com/office/drawing/2014/main" id="{1C2CDB7D-3CAF-0213-E487-9933B7C243C8}"/>
                </a:ext>
              </a:extLst>
            </p:cNvPr>
            <p:cNvPicPr>
              <a:picLocks noChangeAspect="1"/>
            </p:cNvPicPr>
            <p:nvPr/>
          </p:nvPicPr>
          <p:blipFill>
            <a:blip r:embed="rId3"/>
            <a:stretch>
              <a:fillRect/>
            </a:stretch>
          </p:blipFill>
          <p:spPr bwMode="gray">
            <a:xfrm>
              <a:off x="3158160" y="4462394"/>
              <a:ext cx="495300" cy="292101"/>
            </a:xfrm>
            <a:prstGeom prst="rect">
              <a:avLst/>
            </a:prstGeom>
          </p:spPr>
        </p:pic>
      </p:grpSp>
      <p:sp>
        <p:nvSpPr>
          <p:cNvPr id="28" name="TextBox 27">
            <a:extLst>
              <a:ext uri="{FF2B5EF4-FFF2-40B4-BE49-F238E27FC236}">
                <a16:creationId xmlns:a16="http://schemas.microsoft.com/office/drawing/2014/main" id="{BDB1F07A-AD72-CF8D-1985-4464E1A2E31C}"/>
              </a:ext>
            </a:extLst>
          </p:cNvPr>
          <p:cNvSpPr txBox="1"/>
          <p:nvPr/>
        </p:nvSpPr>
        <p:spPr bwMode="gray">
          <a:xfrm>
            <a:off x="1542069" y="1318933"/>
            <a:ext cx="722955" cy="205121"/>
          </a:xfrm>
          <a:prstGeom prst="rect">
            <a:avLst/>
          </a:prstGeom>
          <a:noFill/>
        </p:spPr>
        <p:txBody>
          <a:bodyPr wrap="none" lIns="0" tIns="0" rIns="0" bIns="0" rtlCol="0">
            <a:spAutoFit/>
          </a:bodyPr>
          <a:lstStyle/>
          <a:p>
            <a:r>
              <a:rPr lang="en-US" sz="1333">
                <a:latin typeface="+mj-lt"/>
                <a:cs typeface="Helvetica Neue Light"/>
              </a:rPr>
              <a:t>Alteration</a:t>
            </a:r>
          </a:p>
        </p:txBody>
      </p:sp>
      <p:sp>
        <p:nvSpPr>
          <p:cNvPr id="29" name="TextBox 28">
            <a:extLst>
              <a:ext uri="{FF2B5EF4-FFF2-40B4-BE49-F238E27FC236}">
                <a16:creationId xmlns:a16="http://schemas.microsoft.com/office/drawing/2014/main" id="{8C70E127-C22C-35C2-065D-782B6E15DF62}"/>
              </a:ext>
            </a:extLst>
          </p:cNvPr>
          <p:cNvSpPr txBox="1"/>
          <p:nvPr/>
        </p:nvSpPr>
        <p:spPr bwMode="gray">
          <a:xfrm>
            <a:off x="4161436" y="1318933"/>
            <a:ext cx="694101" cy="205121"/>
          </a:xfrm>
          <a:prstGeom prst="rect">
            <a:avLst/>
          </a:prstGeom>
          <a:noFill/>
        </p:spPr>
        <p:txBody>
          <a:bodyPr wrap="none" lIns="0" tIns="0" rIns="0" bIns="0" rtlCol="0">
            <a:spAutoFit/>
          </a:bodyPr>
          <a:lstStyle/>
          <a:p>
            <a:r>
              <a:rPr lang="en-US" sz="1333">
                <a:latin typeface="+mj-lt"/>
                <a:cs typeface="Helvetica Neue Light"/>
              </a:rPr>
              <a:t>% cfDNA</a:t>
            </a:r>
          </a:p>
        </p:txBody>
      </p:sp>
      <p:graphicFrame>
        <p:nvGraphicFramePr>
          <p:cNvPr id="2" name="Table 1">
            <a:extLst>
              <a:ext uri="{FF2B5EF4-FFF2-40B4-BE49-F238E27FC236}">
                <a16:creationId xmlns:a16="http://schemas.microsoft.com/office/drawing/2014/main" id="{6DF491C0-3948-2B72-435C-50976A0AFA01}"/>
              </a:ext>
            </a:extLst>
          </p:cNvPr>
          <p:cNvGraphicFramePr>
            <a:graphicFrameLocks noGrp="1"/>
          </p:cNvGraphicFramePr>
          <p:nvPr/>
        </p:nvGraphicFramePr>
        <p:xfrm>
          <a:off x="5815845" y="1670105"/>
          <a:ext cx="5937948" cy="1323192"/>
        </p:xfrm>
        <a:graphic>
          <a:graphicData uri="http://schemas.openxmlformats.org/drawingml/2006/table">
            <a:tbl>
              <a:tblPr firstRow="1" bandRow="1">
                <a:tableStyleId>{5C22544A-7EE6-4342-B048-85BDC9FD1C3A}</a:tableStyleId>
              </a:tblPr>
              <a:tblGrid>
                <a:gridCol w="5937948">
                  <a:extLst>
                    <a:ext uri="{9D8B030D-6E8A-4147-A177-3AD203B41FA5}">
                      <a16:colId xmlns:a16="http://schemas.microsoft.com/office/drawing/2014/main" val="20000"/>
                    </a:ext>
                  </a:extLst>
                </a:gridCol>
              </a:tblGrid>
              <a:tr h="407307">
                <a:tc>
                  <a:txBody>
                    <a:bodyPr/>
                    <a:lstStyle/>
                    <a:p>
                      <a:pPr algn="ctr"/>
                      <a:r>
                        <a:rPr lang="en-US" sz="1800" baseline="0" dirty="0">
                          <a:latin typeface="+mj-lt"/>
                        </a:rPr>
                        <a:t>Tissue not Tested for HER2 Status</a:t>
                      </a:r>
                    </a:p>
                  </a:txBody>
                  <a:tcPr marL="60960" marR="60960" marT="0" marB="0" anchor="ctr">
                    <a:solidFill>
                      <a:srgbClr val="084993"/>
                    </a:solidFill>
                  </a:tcPr>
                </a:tc>
                <a:extLst>
                  <a:ext uri="{0D108BD9-81ED-4DB2-BD59-A6C34878D82A}">
                    <a16:rowId xmlns:a16="http://schemas.microsoft.com/office/drawing/2014/main" val="10000"/>
                  </a:ext>
                </a:extLst>
              </a:tr>
              <a:tr h="915885">
                <a:tc>
                  <a:txBody>
                    <a:bodyPr/>
                    <a:lstStyle/>
                    <a:p>
                      <a:pPr algn="ctr"/>
                      <a:r>
                        <a:rPr lang="en-US" sz="1800" b="0" baseline="0" dirty="0">
                          <a:solidFill>
                            <a:schemeClr val="tx1"/>
                          </a:solidFill>
                          <a:latin typeface="+mj-lt"/>
                        </a:rPr>
                        <a:t>Ion Torrent panel </a:t>
                      </a:r>
                      <a:br>
                        <a:rPr lang="en-US" sz="1800" b="0" baseline="0" dirty="0">
                          <a:solidFill>
                            <a:schemeClr val="tx1"/>
                          </a:solidFill>
                          <a:latin typeface="+mj-lt"/>
                        </a:rPr>
                      </a:br>
                      <a:r>
                        <a:rPr lang="en-US" sz="1800" b="0" baseline="0" dirty="0">
                          <a:solidFill>
                            <a:schemeClr val="tx1"/>
                          </a:solidFill>
                          <a:latin typeface="+mj-lt"/>
                        </a:rPr>
                        <a:t>does not include amplifications</a:t>
                      </a:r>
                    </a:p>
                  </a:txBody>
                  <a:tcPr marL="60960" marR="6096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757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FD0740-6967-A299-7E36-6E90B660DAE0}"/>
              </a:ext>
            </a:extLst>
          </p:cNvPr>
          <p:cNvSpPr>
            <a:spLocks noGrp="1"/>
          </p:cNvSpPr>
          <p:nvPr>
            <p:ph type="body" idx="1"/>
          </p:nvPr>
        </p:nvSpPr>
        <p:spPr>
          <a:xfrm>
            <a:off x="609601" y="667395"/>
            <a:ext cx="5157787" cy="651538"/>
          </a:xfrm>
        </p:spPr>
        <p:txBody>
          <a:bodyPr/>
          <a:lstStyle/>
          <a:p>
            <a:pPr algn="ctr"/>
            <a:r>
              <a:rPr lang="en-US" dirty="0"/>
              <a:t>Blood Profiling</a:t>
            </a:r>
          </a:p>
        </p:txBody>
      </p:sp>
      <p:sp>
        <p:nvSpPr>
          <p:cNvPr id="6" name="Text Placeholder 5">
            <a:extLst>
              <a:ext uri="{FF2B5EF4-FFF2-40B4-BE49-F238E27FC236}">
                <a16:creationId xmlns:a16="http://schemas.microsoft.com/office/drawing/2014/main" id="{AEEAA4D5-971C-4F5D-7F31-46DA42C03511}"/>
              </a:ext>
            </a:extLst>
          </p:cNvPr>
          <p:cNvSpPr>
            <a:spLocks noGrp="1"/>
          </p:cNvSpPr>
          <p:nvPr>
            <p:ph type="body" sz="quarter" idx="3"/>
          </p:nvPr>
        </p:nvSpPr>
        <p:spPr>
          <a:xfrm>
            <a:off x="5815844" y="667395"/>
            <a:ext cx="5937949" cy="651538"/>
          </a:xfrm>
        </p:spPr>
        <p:txBody>
          <a:bodyPr/>
          <a:lstStyle/>
          <a:p>
            <a:pPr algn="ctr"/>
            <a:r>
              <a:rPr lang="en-US" dirty="0"/>
              <a:t>Tissue Profiling</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1382796" cy="1185577"/>
          </a:xfrm>
        </p:spPr>
        <p:txBody>
          <a:bodyPr anchor="t"/>
          <a:lstStyle/>
          <a:p>
            <a:r>
              <a:rPr lang="en-US" dirty="0">
                <a:solidFill>
                  <a:schemeClr val="tx1"/>
                </a:solidFill>
              </a:rPr>
              <a:t>Case 1: 58-Year-Old Man with Metastatic Rectal Cancer</a:t>
            </a:r>
          </a:p>
        </p:txBody>
      </p:sp>
      <p:grpSp>
        <p:nvGrpSpPr>
          <p:cNvPr id="20" name="Group 19">
            <a:extLst>
              <a:ext uri="{FF2B5EF4-FFF2-40B4-BE49-F238E27FC236}">
                <a16:creationId xmlns:a16="http://schemas.microsoft.com/office/drawing/2014/main" id="{0863E570-3B28-BBC8-0B37-14CE030C4552}"/>
              </a:ext>
            </a:extLst>
          </p:cNvPr>
          <p:cNvGrpSpPr/>
          <p:nvPr/>
        </p:nvGrpSpPr>
        <p:grpSpPr bwMode="gray">
          <a:xfrm>
            <a:off x="1520698" y="1549399"/>
            <a:ext cx="3427951" cy="4880447"/>
            <a:chOff x="958457" y="1686951"/>
            <a:chExt cx="3078443" cy="4667474"/>
          </a:xfrm>
        </p:grpSpPr>
        <p:pic>
          <p:nvPicPr>
            <p:cNvPr id="21" name="Picture 20">
              <a:extLst>
                <a:ext uri="{FF2B5EF4-FFF2-40B4-BE49-F238E27FC236}">
                  <a16:creationId xmlns:a16="http://schemas.microsoft.com/office/drawing/2014/main" id="{C1C6C96B-44D9-9FFD-1A5C-CFF0CDA27E04}"/>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bwMode="gray">
            <a:xfrm>
              <a:off x="958457" y="1686951"/>
              <a:ext cx="3078443" cy="4667474"/>
            </a:xfrm>
            <a:prstGeom prst="rect">
              <a:avLst/>
            </a:prstGeom>
          </p:spPr>
        </p:pic>
        <p:pic>
          <p:nvPicPr>
            <p:cNvPr id="22" name="Picture 21">
              <a:extLst>
                <a:ext uri="{FF2B5EF4-FFF2-40B4-BE49-F238E27FC236}">
                  <a16:creationId xmlns:a16="http://schemas.microsoft.com/office/drawing/2014/main" id="{1C2CDB7D-3CAF-0213-E487-9933B7C243C8}"/>
                </a:ext>
              </a:extLst>
            </p:cNvPr>
            <p:cNvPicPr>
              <a:picLocks noChangeAspect="1"/>
            </p:cNvPicPr>
            <p:nvPr/>
          </p:nvPicPr>
          <p:blipFill>
            <a:blip r:embed="rId3"/>
            <a:stretch>
              <a:fillRect/>
            </a:stretch>
          </p:blipFill>
          <p:spPr bwMode="gray">
            <a:xfrm>
              <a:off x="3158160" y="4462394"/>
              <a:ext cx="495300" cy="292101"/>
            </a:xfrm>
            <a:prstGeom prst="rect">
              <a:avLst/>
            </a:prstGeom>
          </p:spPr>
        </p:pic>
      </p:grpSp>
      <p:sp>
        <p:nvSpPr>
          <p:cNvPr id="28" name="TextBox 27">
            <a:extLst>
              <a:ext uri="{FF2B5EF4-FFF2-40B4-BE49-F238E27FC236}">
                <a16:creationId xmlns:a16="http://schemas.microsoft.com/office/drawing/2014/main" id="{BDB1F07A-AD72-CF8D-1985-4464E1A2E31C}"/>
              </a:ext>
            </a:extLst>
          </p:cNvPr>
          <p:cNvSpPr txBox="1"/>
          <p:nvPr/>
        </p:nvSpPr>
        <p:spPr bwMode="gray">
          <a:xfrm>
            <a:off x="1542069" y="1318933"/>
            <a:ext cx="722955" cy="205121"/>
          </a:xfrm>
          <a:prstGeom prst="rect">
            <a:avLst/>
          </a:prstGeom>
          <a:noFill/>
        </p:spPr>
        <p:txBody>
          <a:bodyPr wrap="none" lIns="0" tIns="0" rIns="0" bIns="0" rtlCol="0">
            <a:spAutoFit/>
          </a:bodyPr>
          <a:lstStyle/>
          <a:p>
            <a:r>
              <a:rPr lang="en-US" sz="1333">
                <a:latin typeface="+mj-lt"/>
                <a:cs typeface="Helvetica Neue Light"/>
              </a:rPr>
              <a:t>Alteration</a:t>
            </a:r>
          </a:p>
        </p:txBody>
      </p:sp>
      <p:sp>
        <p:nvSpPr>
          <p:cNvPr id="29" name="TextBox 28">
            <a:extLst>
              <a:ext uri="{FF2B5EF4-FFF2-40B4-BE49-F238E27FC236}">
                <a16:creationId xmlns:a16="http://schemas.microsoft.com/office/drawing/2014/main" id="{8C70E127-C22C-35C2-065D-782B6E15DF62}"/>
              </a:ext>
            </a:extLst>
          </p:cNvPr>
          <p:cNvSpPr txBox="1"/>
          <p:nvPr/>
        </p:nvSpPr>
        <p:spPr bwMode="gray">
          <a:xfrm>
            <a:off x="4161436" y="1318933"/>
            <a:ext cx="694101" cy="205121"/>
          </a:xfrm>
          <a:prstGeom prst="rect">
            <a:avLst/>
          </a:prstGeom>
          <a:noFill/>
        </p:spPr>
        <p:txBody>
          <a:bodyPr wrap="none" lIns="0" tIns="0" rIns="0" bIns="0" rtlCol="0">
            <a:spAutoFit/>
          </a:bodyPr>
          <a:lstStyle/>
          <a:p>
            <a:r>
              <a:rPr lang="en-US" sz="1333">
                <a:latin typeface="+mj-lt"/>
                <a:cs typeface="Helvetica Neue Light"/>
              </a:rPr>
              <a:t>% cfDNA</a:t>
            </a:r>
          </a:p>
        </p:txBody>
      </p:sp>
      <p:graphicFrame>
        <p:nvGraphicFramePr>
          <p:cNvPr id="2" name="Table 1">
            <a:extLst>
              <a:ext uri="{FF2B5EF4-FFF2-40B4-BE49-F238E27FC236}">
                <a16:creationId xmlns:a16="http://schemas.microsoft.com/office/drawing/2014/main" id="{6DF491C0-3948-2B72-435C-50976A0AFA01}"/>
              </a:ext>
            </a:extLst>
          </p:cNvPr>
          <p:cNvGraphicFramePr>
            <a:graphicFrameLocks noGrp="1"/>
          </p:cNvGraphicFramePr>
          <p:nvPr/>
        </p:nvGraphicFramePr>
        <p:xfrm>
          <a:off x="5815845" y="1670105"/>
          <a:ext cx="5937948" cy="1323192"/>
        </p:xfrm>
        <a:graphic>
          <a:graphicData uri="http://schemas.openxmlformats.org/drawingml/2006/table">
            <a:tbl>
              <a:tblPr firstRow="1" bandRow="1">
                <a:tableStyleId>{5C22544A-7EE6-4342-B048-85BDC9FD1C3A}</a:tableStyleId>
              </a:tblPr>
              <a:tblGrid>
                <a:gridCol w="5937948">
                  <a:extLst>
                    <a:ext uri="{9D8B030D-6E8A-4147-A177-3AD203B41FA5}">
                      <a16:colId xmlns:a16="http://schemas.microsoft.com/office/drawing/2014/main" val="20000"/>
                    </a:ext>
                  </a:extLst>
                </a:gridCol>
              </a:tblGrid>
              <a:tr h="407307">
                <a:tc>
                  <a:txBody>
                    <a:bodyPr/>
                    <a:lstStyle/>
                    <a:p>
                      <a:pPr algn="ctr"/>
                      <a:r>
                        <a:rPr lang="en-US" sz="1800" baseline="0" dirty="0">
                          <a:latin typeface="+mj-lt"/>
                        </a:rPr>
                        <a:t>Tissue not Tested for HER2 Status</a:t>
                      </a:r>
                    </a:p>
                  </a:txBody>
                  <a:tcPr marL="60960" marR="60960" marT="0" marB="0" anchor="ctr">
                    <a:solidFill>
                      <a:srgbClr val="084993"/>
                    </a:solidFill>
                  </a:tcPr>
                </a:tc>
                <a:extLst>
                  <a:ext uri="{0D108BD9-81ED-4DB2-BD59-A6C34878D82A}">
                    <a16:rowId xmlns:a16="http://schemas.microsoft.com/office/drawing/2014/main" val="10000"/>
                  </a:ext>
                </a:extLst>
              </a:tr>
              <a:tr h="915885">
                <a:tc>
                  <a:txBody>
                    <a:bodyPr/>
                    <a:lstStyle/>
                    <a:p>
                      <a:pPr algn="ctr"/>
                      <a:r>
                        <a:rPr lang="en-US" sz="1800" b="0" baseline="0" dirty="0">
                          <a:solidFill>
                            <a:schemeClr val="tx1"/>
                          </a:solidFill>
                          <a:latin typeface="+mj-lt"/>
                        </a:rPr>
                        <a:t>Ion Torrent panel </a:t>
                      </a:r>
                      <a:br>
                        <a:rPr lang="en-US" sz="1800" b="0" baseline="0" dirty="0">
                          <a:solidFill>
                            <a:schemeClr val="tx1"/>
                          </a:solidFill>
                          <a:latin typeface="+mj-lt"/>
                        </a:rPr>
                      </a:br>
                      <a:r>
                        <a:rPr lang="en-US" sz="1800" b="0" baseline="0" dirty="0">
                          <a:solidFill>
                            <a:schemeClr val="tx1"/>
                          </a:solidFill>
                          <a:latin typeface="+mj-lt"/>
                        </a:rPr>
                        <a:t>does not include amplifications</a:t>
                      </a:r>
                    </a:p>
                  </a:txBody>
                  <a:tcPr marL="60960" marR="60960" marT="0" marB="0" anchor="ctr"/>
                </a:tc>
                <a:extLst>
                  <a:ext uri="{0D108BD9-81ED-4DB2-BD59-A6C34878D82A}">
                    <a16:rowId xmlns:a16="http://schemas.microsoft.com/office/drawing/2014/main" val="10001"/>
                  </a:ext>
                </a:extLst>
              </a:tr>
            </a:tbl>
          </a:graphicData>
        </a:graphic>
      </p:graphicFrame>
      <p:sp>
        <p:nvSpPr>
          <p:cNvPr id="5" name="Oval 4">
            <a:extLst>
              <a:ext uri="{FF2B5EF4-FFF2-40B4-BE49-F238E27FC236}">
                <a16:creationId xmlns:a16="http://schemas.microsoft.com/office/drawing/2014/main" id="{644EA7E6-550E-106C-3DC7-EA3FC583F1F2}"/>
              </a:ext>
            </a:extLst>
          </p:cNvPr>
          <p:cNvSpPr/>
          <p:nvPr/>
        </p:nvSpPr>
        <p:spPr bwMode="gray">
          <a:xfrm>
            <a:off x="1552521" y="3718523"/>
            <a:ext cx="3388783" cy="1179407"/>
          </a:xfrm>
          <a:prstGeom prst="ellipse">
            <a:avLst/>
          </a:prstGeom>
          <a:noFill/>
          <a:ln w="19050" cmpd="sng">
            <a:solidFill>
              <a:srgbClr val="4A7EB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049C6E5C-F90F-ED98-2B52-5ECC56B0E3A1}"/>
              </a:ext>
            </a:extLst>
          </p:cNvPr>
          <p:cNvSpPr txBox="1"/>
          <p:nvPr/>
        </p:nvSpPr>
        <p:spPr bwMode="gray">
          <a:xfrm>
            <a:off x="5815845" y="3638817"/>
            <a:ext cx="5301131" cy="287323"/>
          </a:xfrm>
          <a:prstGeom prst="rect">
            <a:avLst/>
          </a:prstGeom>
          <a:noFill/>
        </p:spPr>
        <p:txBody>
          <a:bodyPr wrap="none" lIns="0" tIns="0" rIns="0" bIns="0" rtlCol="0">
            <a:spAutoFit/>
          </a:bodyPr>
          <a:lstStyle/>
          <a:p>
            <a:r>
              <a:rPr lang="en-US" sz="1867" i="1" dirty="0">
                <a:latin typeface="+mj-lt"/>
                <a:cs typeface="Helvetica Neue Light"/>
              </a:rPr>
              <a:t>ERBB2</a:t>
            </a:r>
            <a:r>
              <a:rPr lang="en-US" sz="1867" dirty="0">
                <a:latin typeface="+mj-lt"/>
                <a:cs typeface="Helvetica Neue Light"/>
              </a:rPr>
              <a:t> activating mutation in extracellular domain</a:t>
            </a:r>
          </a:p>
        </p:txBody>
      </p:sp>
      <p:sp>
        <p:nvSpPr>
          <p:cNvPr id="8" name="TextBox 7">
            <a:extLst>
              <a:ext uri="{FF2B5EF4-FFF2-40B4-BE49-F238E27FC236}">
                <a16:creationId xmlns:a16="http://schemas.microsoft.com/office/drawing/2014/main" id="{09D3776B-F658-0A86-DA38-83F59F12375E}"/>
              </a:ext>
            </a:extLst>
          </p:cNvPr>
          <p:cNvSpPr txBox="1"/>
          <p:nvPr/>
        </p:nvSpPr>
        <p:spPr bwMode="gray">
          <a:xfrm>
            <a:off x="5815844" y="4207777"/>
            <a:ext cx="4494820" cy="287323"/>
          </a:xfrm>
          <a:prstGeom prst="rect">
            <a:avLst/>
          </a:prstGeom>
          <a:noFill/>
        </p:spPr>
        <p:txBody>
          <a:bodyPr wrap="none" lIns="0" tIns="0" rIns="0" bIns="0" rtlCol="0">
            <a:spAutoFit/>
          </a:bodyPr>
          <a:lstStyle/>
          <a:p>
            <a:r>
              <a:rPr lang="en-US" sz="1867" i="1" dirty="0">
                <a:latin typeface="+mj-lt"/>
                <a:cs typeface="Helvetica Neue Light"/>
              </a:rPr>
              <a:t>ERBB2 </a:t>
            </a:r>
            <a:r>
              <a:rPr lang="en-US" sz="1867" dirty="0">
                <a:latin typeface="+mj-lt"/>
                <a:cs typeface="Helvetica Neue Light"/>
              </a:rPr>
              <a:t>(HER2) copy number amplification</a:t>
            </a:r>
          </a:p>
        </p:txBody>
      </p:sp>
    </p:spTree>
    <p:extLst>
      <p:ext uri="{BB962C8B-B14F-4D97-AF65-F5344CB8AC3E}">
        <p14:creationId xmlns:p14="http://schemas.microsoft.com/office/powerpoint/2010/main" val="393597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FD0740-6967-A299-7E36-6E90B660DAE0}"/>
              </a:ext>
            </a:extLst>
          </p:cNvPr>
          <p:cNvSpPr>
            <a:spLocks noGrp="1"/>
          </p:cNvSpPr>
          <p:nvPr>
            <p:ph type="body" idx="1"/>
          </p:nvPr>
        </p:nvSpPr>
        <p:spPr>
          <a:xfrm>
            <a:off x="609601" y="667395"/>
            <a:ext cx="5157787" cy="651538"/>
          </a:xfrm>
        </p:spPr>
        <p:txBody>
          <a:bodyPr/>
          <a:lstStyle/>
          <a:p>
            <a:pPr algn="ctr"/>
            <a:r>
              <a:rPr lang="en-US" dirty="0"/>
              <a:t>Blood Profiling</a:t>
            </a:r>
          </a:p>
        </p:txBody>
      </p:sp>
      <p:sp>
        <p:nvSpPr>
          <p:cNvPr id="6" name="Text Placeholder 5">
            <a:extLst>
              <a:ext uri="{FF2B5EF4-FFF2-40B4-BE49-F238E27FC236}">
                <a16:creationId xmlns:a16="http://schemas.microsoft.com/office/drawing/2014/main" id="{AEEAA4D5-971C-4F5D-7F31-46DA42C03511}"/>
              </a:ext>
            </a:extLst>
          </p:cNvPr>
          <p:cNvSpPr>
            <a:spLocks noGrp="1"/>
          </p:cNvSpPr>
          <p:nvPr>
            <p:ph type="body" sz="quarter" idx="3"/>
          </p:nvPr>
        </p:nvSpPr>
        <p:spPr>
          <a:xfrm>
            <a:off x="5815844" y="667395"/>
            <a:ext cx="5937949" cy="651538"/>
          </a:xfrm>
        </p:spPr>
        <p:txBody>
          <a:bodyPr/>
          <a:lstStyle/>
          <a:p>
            <a:pPr algn="ctr"/>
            <a:r>
              <a:rPr lang="en-US" dirty="0"/>
              <a:t>Tissue Profiling</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1382796" cy="1185577"/>
          </a:xfrm>
        </p:spPr>
        <p:txBody>
          <a:bodyPr anchor="t"/>
          <a:lstStyle/>
          <a:p>
            <a:r>
              <a:rPr lang="en-US" dirty="0">
                <a:solidFill>
                  <a:schemeClr val="tx1"/>
                </a:solidFill>
              </a:rPr>
              <a:t>Case 1: 58-Year-Old Man with Metastatic Rectal Cancer</a:t>
            </a:r>
          </a:p>
        </p:txBody>
      </p:sp>
      <p:grpSp>
        <p:nvGrpSpPr>
          <p:cNvPr id="20" name="Group 19">
            <a:extLst>
              <a:ext uri="{FF2B5EF4-FFF2-40B4-BE49-F238E27FC236}">
                <a16:creationId xmlns:a16="http://schemas.microsoft.com/office/drawing/2014/main" id="{0863E570-3B28-BBC8-0B37-14CE030C4552}"/>
              </a:ext>
            </a:extLst>
          </p:cNvPr>
          <p:cNvGrpSpPr/>
          <p:nvPr/>
        </p:nvGrpSpPr>
        <p:grpSpPr bwMode="gray">
          <a:xfrm>
            <a:off x="1520698" y="1549399"/>
            <a:ext cx="3427951" cy="4880447"/>
            <a:chOff x="958457" y="1686951"/>
            <a:chExt cx="3078443" cy="4667474"/>
          </a:xfrm>
        </p:grpSpPr>
        <p:pic>
          <p:nvPicPr>
            <p:cNvPr id="21" name="Picture 20">
              <a:extLst>
                <a:ext uri="{FF2B5EF4-FFF2-40B4-BE49-F238E27FC236}">
                  <a16:creationId xmlns:a16="http://schemas.microsoft.com/office/drawing/2014/main" id="{C1C6C96B-44D9-9FFD-1A5C-CFF0CDA27E04}"/>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bwMode="gray">
            <a:xfrm>
              <a:off x="958457" y="1686951"/>
              <a:ext cx="3078443" cy="4667474"/>
            </a:xfrm>
            <a:prstGeom prst="rect">
              <a:avLst/>
            </a:prstGeom>
          </p:spPr>
        </p:pic>
        <p:pic>
          <p:nvPicPr>
            <p:cNvPr id="22" name="Picture 21">
              <a:extLst>
                <a:ext uri="{FF2B5EF4-FFF2-40B4-BE49-F238E27FC236}">
                  <a16:creationId xmlns:a16="http://schemas.microsoft.com/office/drawing/2014/main" id="{1C2CDB7D-3CAF-0213-E487-9933B7C243C8}"/>
                </a:ext>
              </a:extLst>
            </p:cNvPr>
            <p:cNvPicPr>
              <a:picLocks noChangeAspect="1"/>
            </p:cNvPicPr>
            <p:nvPr/>
          </p:nvPicPr>
          <p:blipFill>
            <a:blip r:embed="rId3"/>
            <a:stretch>
              <a:fillRect/>
            </a:stretch>
          </p:blipFill>
          <p:spPr bwMode="gray">
            <a:xfrm>
              <a:off x="3158160" y="4462394"/>
              <a:ext cx="495300" cy="292101"/>
            </a:xfrm>
            <a:prstGeom prst="rect">
              <a:avLst/>
            </a:prstGeom>
          </p:spPr>
        </p:pic>
      </p:grpSp>
      <p:sp>
        <p:nvSpPr>
          <p:cNvPr id="28" name="TextBox 27">
            <a:extLst>
              <a:ext uri="{FF2B5EF4-FFF2-40B4-BE49-F238E27FC236}">
                <a16:creationId xmlns:a16="http://schemas.microsoft.com/office/drawing/2014/main" id="{BDB1F07A-AD72-CF8D-1985-4464E1A2E31C}"/>
              </a:ext>
            </a:extLst>
          </p:cNvPr>
          <p:cNvSpPr txBox="1"/>
          <p:nvPr/>
        </p:nvSpPr>
        <p:spPr bwMode="gray">
          <a:xfrm>
            <a:off x="1542069" y="1318933"/>
            <a:ext cx="722955" cy="205121"/>
          </a:xfrm>
          <a:prstGeom prst="rect">
            <a:avLst/>
          </a:prstGeom>
          <a:noFill/>
        </p:spPr>
        <p:txBody>
          <a:bodyPr wrap="none" lIns="0" tIns="0" rIns="0" bIns="0" rtlCol="0">
            <a:spAutoFit/>
          </a:bodyPr>
          <a:lstStyle/>
          <a:p>
            <a:r>
              <a:rPr lang="en-US" sz="1333">
                <a:latin typeface="+mj-lt"/>
                <a:cs typeface="Helvetica Neue Light"/>
              </a:rPr>
              <a:t>Alteration</a:t>
            </a:r>
          </a:p>
        </p:txBody>
      </p:sp>
      <p:sp>
        <p:nvSpPr>
          <p:cNvPr id="29" name="TextBox 28">
            <a:extLst>
              <a:ext uri="{FF2B5EF4-FFF2-40B4-BE49-F238E27FC236}">
                <a16:creationId xmlns:a16="http://schemas.microsoft.com/office/drawing/2014/main" id="{8C70E127-C22C-35C2-065D-782B6E15DF62}"/>
              </a:ext>
            </a:extLst>
          </p:cNvPr>
          <p:cNvSpPr txBox="1"/>
          <p:nvPr/>
        </p:nvSpPr>
        <p:spPr bwMode="gray">
          <a:xfrm>
            <a:off x="4161436" y="1318933"/>
            <a:ext cx="694101" cy="205121"/>
          </a:xfrm>
          <a:prstGeom prst="rect">
            <a:avLst/>
          </a:prstGeom>
          <a:noFill/>
        </p:spPr>
        <p:txBody>
          <a:bodyPr wrap="none" lIns="0" tIns="0" rIns="0" bIns="0" rtlCol="0">
            <a:spAutoFit/>
          </a:bodyPr>
          <a:lstStyle/>
          <a:p>
            <a:r>
              <a:rPr lang="en-US" sz="1333">
                <a:latin typeface="+mj-lt"/>
                <a:cs typeface="Helvetica Neue Light"/>
              </a:rPr>
              <a:t>% cfDNA</a:t>
            </a:r>
          </a:p>
        </p:txBody>
      </p:sp>
      <p:graphicFrame>
        <p:nvGraphicFramePr>
          <p:cNvPr id="2" name="Table 1">
            <a:extLst>
              <a:ext uri="{FF2B5EF4-FFF2-40B4-BE49-F238E27FC236}">
                <a16:creationId xmlns:a16="http://schemas.microsoft.com/office/drawing/2014/main" id="{6DF491C0-3948-2B72-435C-50976A0AFA01}"/>
              </a:ext>
            </a:extLst>
          </p:cNvPr>
          <p:cNvGraphicFramePr>
            <a:graphicFrameLocks noGrp="1"/>
          </p:cNvGraphicFramePr>
          <p:nvPr/>
        </p:nvGraphicFramePr>
        <p:xfrm>
          <a:off x="5815845" y="1670105"/>
          <a:ext cx="5937948" cy="1323192"/>
        </p:xfrm>
        <a:graphic>
          <a:graphicData uri="http://schemas.openxmlformats.org/drawingml/2006/table">
            <a:tbl>
              <a:tblPr firstRow="1" bandRow="1">
                <a:tableStyleId>{5C22544A-7EE6-4342-B048-85BDC9FD1C3A}</a:tableStyleId>
              </a:tblPr>
              <a:tblGrid>
                <a:gridCol w="5937948">
                  <a:extLst>
                    <a:ext uri="{9D8B030D-6E8A-4147-A177-3AD203B41FA5}">
                      <a16:colId xmlns:a16="http://schemas.microsoft.com/office/drawing/2014/main" val="20000"/>
                    </a:ext>
                  </a:extLst>
                </a:gridCol>
              </a:tblGrid>
              <a:tr h="407307">
                <a:tc>
                  <a:txBody>
                    <a:bodyPr/>
                    <a:lstStyle/>
                    <a:p>
                      <a:pPr algn="ctr"/>
                      <a:r>
                        <a:rPr lang="en-US" sz="1800" baseline="0" dirty="0">
                          <a:latin typeface="+mj-lt"/>
                        </a:rPr>
                        <a:t>Tissue not Tested for HER2 Status</a:t>
                      </a:r>
                    </a:p>
                  </a:txBody>
                  <a:tcPr marL="60960" marR="60960" marT="0" marB="0" anchor="ctr">
                    <a:solidFill>
                      <a:srgbClr val="084993"/>
                    </a:solidFill>
                  </a:tcPr>
                </a:tc>
                <a:extLst>
                  <a:ext uri="{0D108BD9-81ED-4DB2-BD59-A6C34878D82A}">
                    <a16:rowId xmlns:a16="http://schemas.microsoft.com/office/drawing/2014/main" val="10000"/>
                  </a:ext>
                </a:extLst>
              </a:tr>
              <a:tr h="915885">
                <a:tc>
                  <a:txBody>
                    <a:bodyPr/>
                    <a:lstStyle/>
                    <a:p>
                      <a:pPr algn="ctr"/>
                      <a:r>
                        <a:rPr lang="en-US" sz="1800" b="0" baseline="0" dirty="0">
                          <a:solidFill>
                            <a:schemeClr val="tx1"/>
                          </a:solidFill>
                          <a:latin typeface="+mj-lt"/>
                        </a:rPr>
                        <a:t>Ion Torrent panel </a:t>
                      </a:r>
                      <a:br>
                        <a:rPr lang="en-US" sz="1800" b="0" baseline="0" dirty="0">
                          <a:solidFill>
                            <a:schemeClr val="tx1"/>
                          </a:solidFill>
                          <a:latin typeface="+mj-lt"/>
                        </a:rPr>
                      </a:br>
                      <a:r>
                        <a:rPr lang="en-US" sz="1800" b="0" baseline="0" dirty="0">
                          <a:solidFill>
                            <a:schemeClr val="tx1"/>
                          </a:solidFill>
                          <a:latin typeface="+mj-lt"/>
                        </a:rPr>
                        <a:t>does not include amplifications</a:t>
                      </a:r>
                    </a:p>
                  </a:txBody>
                  <a:tcPr marL="60960" marR="60960" marT="0" marB="0" anchor="ctr"/>
                </a:tc>
                <a:extLst>
                  <a:ext uri="{0D108BD9-81ED-4DB2-BD59-A6C34878D82A}">
                    <a16:rowId xmlns:a16="http://schemas.microsoft.com/office/drawing/2014/main" val="10001"/>
                  </a:ext>
                </a:extLst>
              </a:tr>
            </a:tbl>
          </a:graphicData>
        </a:graphic>
      </p:graphicFrame>
      <p:sp>
        <p:nvSpPr>
          <p:cNvPr id="5" name="Oval 4">
            <a:extLst>
              <a:ext uri="{FF2B5EF4-FFF2-40B4-BE49-F238E27FC236}">
                <a16:creationId xmlns:a16="http://schemas.microsoft.com/office/drawing/2014/main" id="{644EA7E6-550E-106C-3DC7-EA3FC583F1F2}"/>
              </a:ext>
            </a:extLst>
          </p:cNvPr>
          <p:cNvSpPr/>
          <p:nvPr/>
        </p:nvSpPr>
        <p:spPr bwMode="gray">
          <a:xfrm>
            <a:off x="1552521" y="3718523"/>
            <a:ext cx="3388783" cy="1179407"/>
          </a:xfrm>
          <a:prstGeom prst="ellipse">
            <a:avLst/>
          </a:prstGeom>
          <a:noFill/>
          <a:ln w="19050" cmpd="sng">
            <a:solidFill>
              <a:srgbClr val="4A7EB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049C6E5C-F90F-ED98-2B52-5ECC56B0E3A1}"/>
              </a:ext>
            </a:extLst>
          </p:cNvPr>
          <p:cNvSpPr txBox="1"/>
          <p:nvPr/>
        </p:nvSpPr>
        <p:spPr bwMode="gray">
          <a:xfrm>
            <a:off x="5815845" y="3638817"/>
            <a:ext cx="5301131" cy="287323"/>
          </a:xfrm>
          <a:prstGeom prst="rect">
            <a:avLst/>
          </a:prstGeom>
          <a:noFill/>
        </p:spPr>
        <p:txBody>
          <a:bodyPr wrap="none" lIns="0" tIns="0" rIns="0" bIns="0" rtlCol="0">
            <a:spAutoFit/>
          </a:bodyPr>
          <a:lstStyle/>
          <a:p>
            <a:r>
              <a:rPr lang="en-US" sz="1867" i="1" dirty="0">
                <a:latin typeface="+mj-lt"/>
                <a:cs typeface="Helvetica Neue Light"/>
              </a:rPr>
              <a:t>ERBB2</a:t>
            </a:r>
            <a:r>
              <a:rPr lang="en-US" sz="1867" dirty="0">
                <a:latin typeface="+mj-lt"/>
                <a:cs typeface="Helvetica Neue Light"/>
              </a:rPr>
              <a:t> activating mutation in extracellular domain</a:t>
            </a:r>
          </a:p>
        </p:txBody>
      </p:sp>
      <p:sp>
        <p:nvSpPr>
          <p:cNvPr id="8" name="TextBox 7">
            <a:extLst>
              <a:ext uri="{FF2B5EF4-FFF2-40B4-BE49-F238E27FC236}">
                <a16:creationId xmlns:a16="http://schemas.microsoft.com/office/drawing/2014/main" id="{09D3776B-F658-0A86-DA38-83F59F12375E}"/>
              </a:ext>
            </a:extLst>
          </p:cNvPr>
          <p:cNvSpPr txBox="1"/>
          <p:nvPr/>
        </p:nvSpPr>
        <p:spPr bwMode="gray">
          <a:xfrm>
            <a:off x="5815844" y="4207777"/>
            <a:ext cx="4494820" cy="287323"/>
          </a:xfrm>
          <a:prstGeom prst="rect">
            <a:avLst/>
          </a:prstGeom>
          <a:noFill/>
        </p:spPr>
        <p:txBody>
          <a:bodyPr wrap="none" lIns="0" tIns="0" rIns="0" bIns="0" rtlCol="0">
            <a:spAutoFit/>
          </a:bodyPr>
          <a:lstStyle/>
          <a:p>
            <a:r>
              <a:rPr lang="en-US" sz="1867" i="1" dirty="0">
                <a:latin typeface="+mj-lt"/>
                <a:cs typeface="Helvetica Neue Light"/>
              </a:rPr>
              <a:t>ERBB2 </a:t>
            </a:r>
            <a:r>
              <a:rPr lang="en-US" sz="1867" dirty="0">
                <a:latin typeface="+mj-lt"/>
                <a:cs typeface="Helvetica Neue Light"/>
              </a:rPr>
              <a:t>(HER2) copy number amplification</a:t>
            </a:r>
          </a:p>
        </p:txBody>
      </p:sp>
      <p:graphicFrame>
        <p:nvGraphicFramePr>
          <p:cNvPr id="9" name="Table 8">
            <a:extLst>
              <a:ext uri="{FF2B5EF4-FFF2-40B4-BE49-F238E27FC236}">
                <a16:creationId xmlns:a16="http://schemas.microsoft.com/office/drawing/2014/main" id="{5FD7BEB2-34BD-3AA4-5F8F-E37F546F9DFF}"/>
              </a:ext>
            </a:extLst>
          </p:cNvPr>
          <p:cNvGraphicFramePr>
            <a:graphicFrameLocks noGrp="1"/>
          </p:cNvGraphicFramePr>
          <p:nvPr/>
        </p:nvGraphicFramePr>
        <p:xfrm>
          <a:off x="5815845" y="4802442"/>
          <a:ext cx="5937948" cy="1627403"/>
        </p:xfrm>
        <a:graphic>
          <a:graphicData uri="http://schemas.openxmlformats.org/drawingml/2006/table">
            <a:tbl>
              <a:tblPr firstRow="1" bandRow="1">
                <a:tableStyleId>{5C22544A-7EE6-4342-B048-85BDC9FD1C3A}</a:tableStyleId>
              </a:tblPr>
              <a:tblGrid>
                <a:gridCol w="5937948">
                  <a:extLst>
                    <a:ext uri="{9D8B030D-6E8A-4147-A177-3AD203B41FA5}">
                      <a16:colId xmlns:a16="http://schemas.microsoft.com/office/drawing/2014/main" val="20000"/>
                    </a:ext>
                  </a:extLst>
                </a:gridCol>
              </a:tblGrid>
              <a:tr h="509923">
                <a:tc>
                  <a:txBody>
                    <a:bodyPr/>
                    <a:lstStyle/>
                    <a:p>
                      <a:pPr algn="ctr">
                        <a:lnSpc>
                          <a:spcPct val="100000"/>
                        </a:lnSpc>
                      </a:pPr>
                      <a:r>
                        <a:rPr lang="en-US" sz="1800" baseline="0" dirty="0">
                          <a:latin typeface="+mj-lt"/>
                        </a:rPr>
                        <a:t>Tissue Confirmation (FISH)</a:t>
                      </a:r>
                    </a:p>
                  </a:txBody>
                  <a:tcPr marL="60960" marR="60960" marT="0" marB="0" anchor="ctr">
                    <a:solidFill>
                      <a:srgbClr val="084993"/>
                    </a:solidFill>
                  </a:tcPr>
                </a:tc>
                <a:extLst>
                  <a:ext uri="{0D108BD9-81ED-4DB2-BD59-A6C34878D82A}">
                    <a16:rowId xmlns:a16="http://schemas.microsoft.com/office/drawing/2014/main" val="10000"/>
                  </a:ext>
                </a:extLst>
              </a:tr>
              <a:tr h="1117480">
                <a:tc>
                  <a:txBody>
                    <a:bodyPr/>
                    <a:lstStyle/>
                    <a:p>
                      <a:pPr algn="ctr">
                        <a:lnSpc>
                          <a:spcPct val="100000"/>
                        </a:lnSpc>
                      </a:pPr>
                      <a:r>
                        <a:rPr lang="en-US" sz="1800" b="1" baseline="0" dirty="0">
                          <a:solidFill>
                            <a:schemeClr val="tx1"/>
                          </a:solidFill>
                          <a:latin typeface="+mj-lt"/>
                        </a:rPr>
                        <a:t>AMPLIFIED</a:t>
                      </a:r>
                      <a:r>
                        <a:rPr lang="en-US" sz="1800" baseline="0" dirty="0">
                          <a:solidFill>
                            <a:schemeClr val="tx1"/>
                          </a:solidFill>
                          <a:latin typeface="+mj-lt"/>
                        </a:rPr>
                        <a:t> for the HER2/neu gene</a:t>
                      </a:r>
                    </a:p>
                    <a:p>
                      <a:pPr algn="ctr">
                        <a:lnSpc>
                          <a:spcPct val="100000"/>
                        </a:lnSpc>
                      </a:pPr>
                      <a:r>
                        <a:rPr lang="en-US" sz="1800" baseline="0" dirty="0">
                          <a:solidFill>
                            <a:schemeClr val="tx1"/>
                          </a:solidFill>
                          <a:latin typeface="+mj-lt"/>
                        </a:rPr>
                        <a:t>HER2/neu to centromere 17 ratio=10.59 +/-4.22 </a:t>
                      </a:r>
                      <a:br>
                        <a:rPr lang="en-US" sz="1800" baseline="0" dirty="0">
                          <a:solidFill>
                            <a:schemeClr val="tx1"/>
                          </a:solidFill>
                          <a:latin typeface="+mj-lt"/>
                        </a:rPr>
                      </a:br>
                      <a:r>
                        <a:rPr lang="en-US" sz="1800" baseline="0" dirty="0">
                          <a:solidFill>
                            <a:schemeClr val="tx1"/>
                          </a:solidFill>
                          <a:latin typeface="+mj-lt"/>
                        </a:rPr>
                        <a:t>(mean +/-1 SD)</a:t>
                      </a:r>
                    </a:p>
                  </a:txBody>
                  <a:tcPr marL="60960" marR="6096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741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F530B-DBE2-3A8F-9AA7-B91CE7364DD1}"/>
              </a:ext>
            </a:extLst>
          </p:cNvPr>
          <p:cNvSpPr>
            <a:spLocks noGrp="1"/>
          </p:cNvSpPr>
          <p:nvPr>
            <p:ph type="body" idx="1"/>
          </p:nvPr>
        </p:nvSpPr>
        <p:spPr>
          <a:xfrm>
            <a:off x="609601" y="5622321"/>
            <a:ext cx="5157787" cy="651538"/>
          </a:xfrm>
        </p:spPr>
        <p:txBody>
          <a:bodyPr anchor="t">
            <a:normAutofit/>
          </a:bodyPr>
          <a:lstStyle/>
          <a:p>
            <a:pPr algn="ctr"/>
            <a:r>
              <a:rPr lang="en-US" sz="2000" dirty="0"/>
              <a:t>Baseline</a:t>
            </a:r>
          </a:p>
        </p:txBody>
      </p:sp>
      <p:sp>
        <p:nvSpPr>
          <p:cNvPr id="4" name="Text Placeholder 3">
            <a:extLst>
              <a:ext uri="{FF2B5EF4-FFF2-40B4-BE49-F238E27FC236}">
                <a16:creationId xmlns:a16="http://schemas.microsoft.com/office/drawing/2014/main" id="{8DF1CFBE-9879-DFF3-33C7-187474FEF5BE}"/>
              </a:ext>
            </a:extLst>
          </p:cNvPr>
          <p:cNvSpPr>
            <a:spLocks noGrp="1"/>
          </p:cNvSpPr>
          <p:nvPr>
            <p:ph type="body" sz="quarter" idx="3"/>
          </p:nvPr>
        </p:nvSpPr>
        <p:spPr>
          <a:xfrm>
            <a:off x="5942013" y="5736621"/>
            <a:ext cx="5183188" cy="651538"/>
          </a:xfrm>
        </p:spPr>
        <p:txBody>
          <a:bodyPr anchor="t">
            <a:normAutofit/>
          </a:bodyPr>
          <a:lstStyle/>
          <a:p>
            <a:pPr algn="ctr"/>
            <a:r>
              <a:rPr lang="en-US" sz="2000" dirty="0"/>
              <a:t>After 6 cycles lapatinib + trastuzumab</a:t>
            </a:r>
          </a:p>
        </p:txBody>
      </p:sp>
      <p:sp>
        <p:nvSpPr>
          <p:cNvPr id="6" name="Title 5">
            <a:extLst>
              <a:ext uri="{FF2B5EF4-FFF2-40B4-BE49-F238E27FC236}">
                <a16:creationId xmlns:a16="http://schemas.microsoft.com/office/drawing/2014/main" id="{C6DD0CBB-1C3D-8939-640F-8241592A7CAC}"/>
              </a:ext>
            </a:extLst>
          </p:cNvPr>
          <p:cNvSpPr>
            <a:spLocks noGrp="1"/>
          </p:cNvSpPr>
          <p:nvPr>
            <p:ph type="title"/>
          </p:nvPr>
        </p:nvSpPr>
        <p:spPr/>
        <p:txBody>
          <a:bodyPr/>
          <a:lstStyle/>
          <a:p>
            <a:r>
              <a:rPr lang="en-US" dirty="0"/>
              <a:t>Case 1: Treatment with Lapatinib + Trastuzumab</a:t>
            </a:r>
          </a:p>
        </p:txBody>
      </p:sp>
      <p:pic>
        <p:nvPicPr>
          <p:cNvPr id="10" name="Picture 2">
            <a:extLst>
              <a:ext uri="{FF2B5EF4-FFF2-40B4-BE49-F238E27FC236}">
                <a16:creationId xmlns:a16="http://schemas.microsoft.com/office/drawing/2014/main" id="{F7D6511C-1B69-DD1D-98D2-F40B7FF6095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84577" y="1329247"/>
            <a:ext cx="4883011" cy="419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047580"/>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772</Words>
  <Application>Microsoft Office PowerPoint</Application>
  <PresentationFormat>Widescreen</PresentationFormat>
  <Paragraphs>142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2022 Hem Onc</vt:lpstr>
      <vt:lpstr>Navigating New Waters in HER2+ mCRC: Selection of the Optimal Targeted Regimen, a Case-based Approach</vt:lpstr>
      <vt:lpstr>Disclaimer</vt:lpstr>
      <vt:lpstr>Clinico-genomic Factors that Influence Anti-HER2 Treatment Choice</vt:lpstr>
      <vt:lpstr>Case 1: 58-Year-Old Man with Metastatic Rectal Cancer</vt:lpstr>
      <vt:lpstr>Case 1: 58-Year-Old Man with Metastatic Rectal Cancer</vt:lpstr>
      <vt:lpstr>Case 1: 58-Year-Old Man with Metastatic Rectal Cancer</vt:lpstr>
      <vt:lpstr>Case 1: 58-Year-Old Man with Metastatic Rectal Cancer</vt:lpstr>
      <vt:lpstr>Case 1: 58-Year-Old Man with Metastatic Rectal Cancer</vt:lpstr>
      <vt:lpstr>Case 1: Treatment with Lapatinib + Trastuzumab</vt:lpstr>
      <vt:lpstr>Case 1: Treatment with Lapatinib + Trastuzumab</vt:lpstr>
      <vt:lpstr>Case 2: 49-Year-Old Man with Metastatic Colon Cancer</vt:lpstr>
      <vt:lpstr>Case 2: 49-Year-Old Man with Metastatic Colon Cancer</vt:lpstr>
      <vt:lpstr>Case 2: 49-Year-Old Man with Metastatic Colon Cancer</vt:lpstr>
      <vt:lpstr>Case 2: 49-Year-Old Man with Metastatic Colon Cancer</vt:lpstr>
      <vt:lpstr>Case 2: 49-Year-Old Man with Metastatic Colon Cancer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2023-03-07T16:15:12Z</dcterms:modified>
</cp:coreProperties>
</file>