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notesMasterIdLst>
    <p:notesMasterId r:id="rId10"/>
  </p:notesMasterIdLst>
  <p:sldIdLst>
    <p:sldId id="259" r:id="rId2"/>
    <p:sldId id="256" r:id="rId3"/>
    <p:sldId id="265" r:id="rId4"/>
    <p:sldId id="266" r:id="rId5"/>
    <p:sldId id="267" r:id="rId6"/>
    <p:sldId id="268" r:id="rId7"/>
    <p:sldId id="270"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FC6617-195C-4782-9E5C-0170960FF423}" v="1" dt="2023-03-07T16:15:42.9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824" autoAdjust="0"/>
    <p:restoredTop sz="94660"/>
  </p:normalViewPr>
  <p:slideViewPr>
    <p:cSldViewPr snapToGrid="0">
      <p:cViewPr varScale="1">
        <p:scale>
          <a:sx n="73" d="100"/>
          <a:sy n="73" d="100"/>
        </p:scale>
        <p:origin x="9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B0D0-4D64-4459-95DF-0B74CEBFB011}"/>
              </a:ext>
            </a:extLst>
          </p:cNvPr>
          <p:cNvSpPr>
            <a:spLocks noGrp="1"/>
          </p:cNvSpPr>
          <p:nvPr>
            <p:ph type="title"/>
          </p:nvPr>
        </p:nvSpPr>
        <p:spPr/>
        <p:txBody>
          <a:bodyPr>
            <a:normAutofit fontScale="90000"/>
          </a:bodyPr>
          <a:lstStyle/>
          <a:p>
            <a:r>
              <a:rPr lang="en-US" dirty="0"/>
              <a:t>HER2-Directed TKI Combinations in mCRC: Improving Adherence Through Proactive ADR Monitoring and Management</a:t>
            </a:r>
          </a:p>
        </p:txBody>
      </p:sp>
      <p:sp>
        <p:nvSpPr>
          <p:cNvPr id="10" name="Text Placeholder 9">
            <a:extLst>
              <a:ext uri="{FF2B5EF4-FFF2-40B4-BE49-F238E27FC236}">
                <a16:creationId xmlns:a16="http://schemas.microsoft.com/office/drawing/2014/main" id="{10935DD7-B87A-4169-AD29-DA31816084D2}"/>
              </a:ext>
            </a:extLst>
          </p:cNvPr>
          <p:cNvSpPr>
            <a:spLocks noGrp="1"/>
          </p:cNvSpPr>
          <p:nvPr>
            <p:ph type="body" idx="1"/>
          </p:nvPr>
        </p:nvSpPr>
        <p:spPr/>
        <p:txBody>
          <a:bodyPr>
            <a:normAutofit lnSpcReduction="10000"/>
          </a:bodyPr>
          <a:lstStyle/>
          <a:p>
            <a:r>
              <a:rPr lang="en-US" dirty="0"/>
              <a:t>John H. Strickler, MD</a:t>
            </a:r>
          </a:p>
          <a:p>
            <a:r>
              <a:rPr lang="en-US" dirty="0"/>
              <a:t>Associate Professor of Medicine</a:t>
            </a:r>
          </a:p>
          <a:p>
            <a:r>
              <a:rPr lang="en-US" dirty="0"/>
              <a:t>Duke University Medical Center</a:t>
            </a:r>
          </a:p>
          <a:p>
            <a:r>
              <a:rPr lang="en-US" dirty="0"/>
              <a:t>Durham, NC</a:t>
            </a:r>
          </a:p>
        </p:txBody>
      </p:sp>
    </p:spTree>
    <p:extLst>
      <p:ext uri="{BB962C8B-B14F-4D97-AF65-F5344CB8AC3E}">
        <p14:creationId xmlns:p14="http://schemas.microsoft.com/office/powerpoint/2010/main" val="427322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31251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dirty="0"/>
              <a:t>AE, adverse event.</a:t>
            </a:r>
          </a:p>
          <a:p>
            <a:r>
              <a:rPr lang="en-US" dirty="0" err="1"/>
              <a:t>Sartore</a:t>
            </a:r>
            <a:r>
              <a:rPr lang="en-US" dirty="0"/>
              <a:t>-Bianchi, et al. </a:t>
            </a:r>
            <a:r>
              <a:rPr lang="en-US" i="1" dirty="0"/>
              <a:t>Lancet Oncol</a:t>
            </a:r>
            <a:r>
              <a:rPr lang="en-US" dirty="0"/>
              <a:t>. 2016;17(6): 738–746.</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Lapatinib + Trastuzumab: Safety Summary</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4450080" y="1477906"/>
            <a:ext cx="7312942" cy="4722477"/>
          </a:xfrm>
        </p:spPr>
        <p:txBody>
          <a:bodyPr>
            <a:normAutofit/>
          </a:bodyPr>
          <a:lstStyle/>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Most common AEs: Diarrhea, rash, fatigue, paronychia, and conjunctivitis </a:t>
            </a:r>
          </a:p>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No treatment-related grade 4/5 adverse events</a:t>
            </a:r>
          </a:p>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Six patients (22%) had grade 3 AEs: 4 patients had fatigue, 1 patient had a skin rash, and 1 patient had increased bilirubin</a:t>
            </a:r>
          </a:p>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No treatment-related cardiotoxicity</a:t>
            </a:r>
          </a:p>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No patients interrupted treatment</a:t>
            </a:r>
          </a:p>
          <a:p>
            <a:pPr marL="285750" indent="-28575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Dose of lapatinib was reduced in 3 patients (11%)</a:t>
            </a:r>
          </a:p>
        </p:txBody>
      </p:sp>
      <p:pic>
        <p:nvPicPr>
          <p:cNvPr id="3" name="Picture 2">
            <a:extLst>
              <a:ext uri="{FF2B5EF4-FFF2-40B4-BE49-F238E27FC236}">
                <a16:creationId xmlns:a16="http://schemas.microsoft.com/office/drawing/2014/main" id="{2C18A127-9101-4825-9AD6-24A9AEADDE47}"/>
              </a:ext>
            </a:extLst>
          </p:cNvPr>
          <p:cNvPicPr>
            <a:picLocks noChangeAspect="1"/>
          </p:cNvPicPr>
          <p:nvPr/>
        </p:nvPicPr>
        <p:blipFill>
          <a:blip r:embed="rId2"/>
          <a:stretch>
            <a:fillRect/>
          </a:stretch>
        </p:blipFill>
        <p:spPr>
          <a:xfrm>
            <a:off x="609600" y="1180881"/>
            <a:ext cx="3606238" cy="5097485"/>
          </a:xfrm>
          <a:prstGeom prst="rect">
            <a:avLst/>
          </a:prstGeom>
        </p:spPr>
      </p:pic>
    </p:spTree>
    <p:extLst>
      <p:ext uri="{BB962C8B-B14F-4D97-AF65-F5344CB8AC3E}">
        <p14:creationId xmlns:p14="http://schemas.microsoft.com/office/powerpoint/2010/main" val="59077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1200" noProof="1"/>
              <a:t>* Calculated IC</a:t>
            </a:r>
            <a:r>
              <a:rPr lang="en-US" sz="1200" baseline="-25000" noProof="1"/>
              <a:t>50</a:t>
            </a:r>
            <a:r>
              <a:rPr lang="en-US" sz="1200" noProof="1"/>
              <a:t> values for tucatinib, lapatinib, and neratinib in a kinase assay using recombinant HER2 and EGFR.</a:t>
            </a:r>
          </a:p>
          <a:p>
            <a:r>
              <a:rPr lang="de-DE" sz="1200" noProof="1"/>
              <a:t>HER2+, HER2 gene amplification; IC</a:t>
            </a:r>
            <a:r>
              <a:rPr lang="de-DE" sz="1200" baseline="-25000" noProof="1"/>
              <a:t>50</a:t>
            </a:r>
            <a:r>
              <a:rPr lang="de-DE" sz="1200" noProof="1"/>
              <a:t>, half maximal inhibitory concentration; mCRC, metastatic colorectal cancer; TKI, tyrosine kinase inhibitor.</a:t>
            </a:r>
            <a:endParaRPr lang="en-US" sz="1200" dirty="0"/>
          </a:p>
          <a:p>
            <a:r>
              <a:rPr lang="de-DE" sz="1200" noProof="1"/>
              <a:t>Kulukian A, et al. </a:t>
            </a:r>
            <a:r>
              <a:rPr lang="de-DE" sz="1200" i="1" noProof="1"/>
              <a:t>Mol Cancer Ther.</a:t>
            </a:r>
            <a:r>
              <a:rPr lang="de-DE" sz="1200" noProof="1"/>
              <a:t> 2020;19(4):976-987.</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Tucatinib Is Highly Selective for HER2</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5588000" cy="4722477"/>
          </a:xfrm>
        </p:spPr>
        <p:txBody>
          <a:bodyPr>
            <a:normAutofit/>
          </a:bodyPr>
          <a:lstStyle/>
          <a:p>
            <a:r>
              <a:rPr lang="en-US" dirty="0">
                <a:solidFill>
                  <a:schemeClr val="tx1"/>
                </a:solidFill>
              </a:rPr>
              <a:t>Inhibition of EGFR is associated with diarrhea and rash</a:t>
            </a:r>
          </a:p>
          <a:p>
            <a:r>
              <a:rPr lang="en-US" dirty="0">
                <a:solidFill>
                  <a:schemeClr val="tx1"/>
                </a:solidFill>
              </a:rPr>
              <a:t>Tucatinib is a potent inhibitor of HER2, but has limited inhibition of EGFR</a:t>
            </a:r>
          </a:p>
          <a:p>
            <a:r>
              <a:rPr lang="en-US" dirty="0">
                <a:solidFill>
                  <a:schemeClr val="tx1"/>
                </a:solidFill>
              </a:rPr>
              <a:t>Lapatinib and neratinib inhibit HER2 and are potent inhibitors of EGFR</a:t>
            </a:r>
          </a:p>
          <a:p>
            <a:r>
              <a:rPr lang="en-US" dirty="0">
                <a:solidFill>
                  <a:schemeClr val="tx1"/>
                </a:solidFill>
              </a:rPr>
              <a:t>Selective inhibition of HER2 may decrease rash, diarrhea</a:t>
            </a:r>
          </a:p>
          <a:p>
            <a:pPr marL="0" indent="0">
              <a:buNone/>
            </a:pPr>
            <a:endParaRPr lang="en-US" dirty="0">
              <a:solidFill>
                <a:schemeClr val="tx1"/>
              </a:solidFill>
            </a:endParaRPr>
          </a:p>
        </p:txBody>
      </p:sp>
      <p:graphicFrame>
        <p:nvGraphicFramePr>
          <p:cNvPr id="6" name="Tabelle 6">
            <a:extLst>
              <a:ext uri="{FF2B5EF4-FFF2-40B4-BE49-F238E27FC236}">
                <a16:creationId xmlns:a16="http://schemas.microsoft.com/office/drawing/2014/main" id="{9C82AB40-F867-BFF7-C94B-9A06407FAC19}"/>
              </a:ext>
            </a:extLst>
          </p:cNvPr>
          <p:cNvGraphicFramePr>
            <a:graphicFrameLocks noGrp="1"/>
          </p:cNvGraphicFramePr>
          <p:nvPr>
            <p:extLst>
              <p:ext uri="{D42A27DB-BD31-4B8C-83A1-F6EECF244321}">
                <p14:modId xmlns:p14="http://schemas.microsoft.com/office/powerpoint/2010/main" val="3603007277"/>
              </p:ext>
            </p:extLst>
          </p:nvPr>
        </p:nvGraphicFramePr>
        <p:xfrm>
          <a:off x="6505574" y="1727324"/>
          <a:ext cx="5076826" cy="3403352"/>
        </p:xfrm>
        <a:graphic>
          <a:graphicData uri="http://schemas.openxmlformats.org/drawingml/2006/table">
            <a:tbl>
              <a:tblPr firstRow="1" firstCol="1" bandRow="1">
                <a:tableStyleId>{5C22544A-7EE6-4342-B048-85BDC9FD1C3A}</a:tableStyleId>
              </a:tblPr>
              <a:tblGrid>
                <a:gridCol w="1545120">
                  <a:extLst>
                    <a:ext uri="{9D8B030D-6E8A-4147-A177-3AD203B41FA5}">
                      <a16:colId xmlns:a16="http://schemas.microsoft.com/office/drawing/2014/main" val="1287769463"/>
                    </a:ext>
                  </a:extLst>
                </a:gridCol>
                <a:gridCol w="1765853">
                  <a:extLst>
                    <a:ext uri="{9D8B030D-6E8A-4147-A177-3AD203B41FA5}">
                      <a16:colId xmlns:a16="http://schemas.microsoft.com/office/drawing/2014/main" val="3299724214"/>
                    </a:ext>
                  </a:extLst>
                </a:gridCol>
                <a:gridCol w="1765853">
                  <a:extLst>
                    <a:ext uri="{9D8B030D-6E8A-4147-A177-3AD203B41FA5}">
                      <a16:colId xmlns:a16="http://schemas.microsoft.com/office/drawing/2014/main" val="1636609468"/>
                    </a:ext>
                  </a:extLst>
                </a:gridCol>
              </a:tblGrid>
              <a:tr h="96589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de-DE" sz="2000" b="1" kern="1200" noProof="1">
                        <a:solidFill>
                          <a:schemeClr val="lt1"/>
                        </a:solidFill>
                        <a:effectLst/>
                        <a:latin typeface="+mn-lt"/>
                        <a:ea typeface="+mn-ea"/>
                        <a:cs typeface="Arial" panose="020B0604020202020204" pitchFamily="34" charset="0"/>
                      </a:endParaRPr>
                    </a:p>
                  </a:txBody>
                  <a:tcPr marL="90000" marR="90000" marT="36000" marB="36000" anchor="ct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2000" kern="1200" noProof="1">
                          <a:effectLst/>
                          <a:latin typeface="+mn-lt"/>
                        </a:rPr>
                        <a:t>HER2 IC</a:t>
                      </a:r>
                      <a:r>
                        <a:rPr lang="de-DE" sz="2000" kern="1200" baseline="-25000" noProof="1">
                          <a:effectLst/>
                          <a:latin typeface="+mn-lt"/>
                        </a:rPr>
                        <a:t>50</a:t>
                      </a:r>
                      <a:r>
                        <a:rPr lang="de-DE" sz="2000" kern="1200" baseline="30000" noProof="1">
                          <a:effectLst/>
                          <a:latin typeface="+mn-lt"/>
                        </a:rPr>
                        <a:t>*</a:t>
                      </a:r>
                      <a:r>
                        <a:rPr lang="de-DE" sz="2000" kern="1200" noProof="1">
                          <a:effectLst/>
                          <a:latin typeface="+mn-lt"/>
                        </a:rPr>
                        <a:t> </a:t>
                      </a:r>
                    </a:p>
                    <a:p>
                      <a:pPr marL="0" marR="0" lvl="0" indent="0" algn="ctr" defTabSz="1219170" rtl="0" eaLnBrk="1" fontAlgn="auto" latinLnBrk="0" hangingPunct="1">
                        <a:lnSpc>
                          <a:spcPct val="100000"/>
                        </a:lnSpc>
                        <a:spcBef>
                          <a:spcPts val="0"/>
                        </a:spcBef>
                        <a:spcAft>
                          <a:spcPts val="0"/>
                        </a:spcAft>
                        <a:buClrTx/>
                        <a:buSzTx/>
                        <a:buFontTx/>
                        <a:buNone/>
                        <a:tabLst/>
                        <a:defRPr/>
                      </a:pPr>
                      <a:r>
                        <a:rPr lang="de-DE" sz="2000" kern="1200" noProof="1">
                          <a:effectLst/>
                          <a:latin typeface="+mn-lt"/>
                        </a:rPr>
                        <a:t>(nmol/L)</a:t>
                      </a:r>
                      <a:endParaRPr lang="de-DE" sz="2000" b="0" kern="1200" noProof="1">
                        <a:solidFill>
                          <a:schemeClr val="lt1"/>
                        </a:solidFill>
                        <a:effectLst/>
                        <a:latin typeface="+mn-lt"/>
                        <a:ea typeface="+mn-ea"/>
                        <a:cs typeface="Arial" panose="020B0604020202020204" pitchFamily="34" charset="0"/>
                      </a:endParaRPr>
                    </a:p>
                  </a:txBody>
                  <a:tcPr marL="90000" marR="90000" marT="36000" marB="36000" anchor="ct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2000" kern="1200" noProof="1">
                          <a:effectLst/>
                          <a:latin typeface="+mn-lt"/>
                        </a:rPr>
                        <a:t>EGFR IC</a:t>
                      </a:r>
                      <a:r>
                        <a:rPr lang="de-DE" sz="2000" kern="1200" baseline="-25000" noProof="1">
                          <a:effectLst/>
                          <a:latin typeface="+mn-lt"/>
                        </a:rPr>
                        <a:t>50</a:t>
                      </a:r>
                      <a:r>
                        <a:rPr lang="de-DE" sz="2000" kern="1200" baseline="30000" noProof="1">
                          <a:effectLst/>
                          <a:latin typeface="+mn-lt"/>
                        </a:rPr>
                        <a:t>*</a:t>
                      </a:r>
                      <a:endParaRPr lang="de-DE" sz="2000" kern="1200" baseline="-25000" noProof="1">
                        <a:effectLst/>
                        <a:latin typeface="+mn-lt"/>
                      </a:endParaRPr>
                    </a:p>
                    <a:p>
                      <a:pPr marL="0" marR="0" lvl="0" indent="0" algn="ctr" defTabSz="1219170" rtl="0" eaLnBrk="1" fontAlgn="auto" latinLnBrk="0" hangingPunct="1">
                        <a:lnSpc>
                          <a:spcPct val="100000"/>
                        </a:lnSpc>
                        <a:spcBef>
                          <a:spcPts val="0"/>
                        </a:spcBef>
                        <a:spcAft>
                          <a:spcPts val="0"/>
                        </a:spcAft>
                        <a:buClrTx/>
                        <a:buSzTx/>
                        <a:buFontTx/>
                        <a:buNone/>
                        <a:tabLst/>
                        <a:defRPr/>
                      </a:pPr>
                      <a:r>
                        <a:rPr lang="de-DE" sz="2000" kern="1200" noProof="1">
                          <a:effectLst/>
                          <a:latin typeface="+mn-lt"/>
                        </a:rPr>
                        <a:t> (nmol/L)</a:t>
                      </a:r>
                      <a:endParaRPr lang="de-DE" sz="2000" b="0" kern="1200" noProof="1">
                        <a:solidFill>
                          <a:schemeClr val="lt1"/>
                        </a:solidFill>
                        <a:effectLst/>
                        <a:latin typeface="+mn-lt"/>
                        <a:ea typeface="+mn-ea"/>
                        <a:cs typeface="Arial" panose="020B0604020202020204" pitchFamily="34" charset="0"/>
                      </a:endParaRPr>
                    </a:p>
                  </a:txBody>
                  <a:tcPr marL="90000" marR="90000" marT="36000" marB="36000" anchor="ctr"/>
                </a:tc>
                <a:extLst>
                  <a:ext uri="{0D108BD9-81ED-4DB2-BD59-A6C34878D82A}">
                    <a16:rowId xmlns:a16="http://schemas.microsoft.com/office/drawing/2014/main" val="2132558804"/>
                  </a:ext>
                </a:extLst>
              </a:tr>
              <a:tr h="812487">
                <a:tc>
                  <a:txBody>
                    <a:bodyPr/>
                    <a:lstStyle/>
                    <a:p>
                      <a:pPr algn="l">
                        <a:lnSpc>
                          <a:spcPct val="100000"/>
                        </a:lnSpc>
                        <a:spcAft>
                          <a:spcPts val="0"/>
                        </a:spcAft>
                      </a:pPr>
                      <a:r>
                        <a:rPr lang="de-DE" sz="2000" noProof="1">
                          <a:effectLst/>
                          <a:latin typeface="+mn-lt"/>
                        </a:rPr>
                        <a:t>Tucatinib</a:t>
                      </a:r>
                      <a:endParaRPr lang="de-DE" sz="2000" b="1"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algn="ctr">
                        <a:lnSpc>
                          <a:spcPct val="100000"/>
                        </a:lnSpc>
                        <a:spcAft>
                          <a:spcPts val="0"/>
                        </a:spcAft>
                      </a:pPr>
                      <a:r>
                        <a:rPr lang="de-DE" sz="2000" noProof="1">
                          <a:effectLst/>
                          <a:latin typeface="+mn-lt"/>
                        </a:rPr>
                        <a:t>6.9</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algn="ctr">
                        <a:lnSpc>
                          <a:spcPct val="100000"/>
                        </a:lnSpc>
                        <a:spcAft>
                          <a:spcPts val="0"/>
                        </a:spcAft>
                      </a:pPr>
                      <a:r>
                        <a:rPr lang="de-DE" sz="2000" noProof="1">
                          <a:effectLst/>
                          <a:latin typeface="+mn-lt"/>
                        </a:rPr>
                        <a:t>449</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extLst>
                  <a:ext uri="{0D108BD9-81ED-4DB2-BD59-A6C34878D82A}">
                    <a16:rowId xmlns:a16="http://schemas.microsoft.com/office/drawing/2014/main" val="3250869856"/>
                  </a:ext>
                </a:extLst>
              </a:tr>
              <a:tr h="812487">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de-DE" sz="2000" noProof="1">
                          <a:effectLst/>
                          <a:latin typeface="+mn-lt"/>
                        </a:rPr>
                        <a:t>Lapatinib</a:t>
                      </a:r>
                      <a:endParaRPr lang="de-DE" sz="2000" b="1"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de-DE" sz="2000" noProof="1">
                          <a:effectLst/>
                          <a:latin typeface="+mn-lt"/>
                        </a:rPr>
                        <a:t>109</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algn="ctr">
                        <a:lnSpc>
                          <a:spcPct val="100000"/>
                        </a:lnSpc>
                        <a:spcAft>
                          <a:spcPts val="0"/>
                        </a:spcAft>
                      </a:pPr>
                      <a:r>
                        <a:rPr lang="de-DE" sz="2000" noProof="1">
                          <a:effectLst/>
                          <a:latin typeface="+mn-lt"/>
                        </a:rPr>
                        <a:t>48</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extLst>
                  <a:ext uri="{0D108BD9-81ED-4DB2-BD59-A6C34878D82A}">
                    <a16:rowId xmlns:a16="http://schemas.microsoft.com/office/drawing/2014/main" val="3758558568"/>
                  </a:ext>
                </a:extLst>
              </a:tr>
              <a:tr h="812487">
                <a:tc>
                  <a:txBody>
                    <a:bodyPr/>
                    <a:lstStyle/>
                    <a:p>
                      <a:pPr algn="l">
                        <a:lnSpc>
                          <a:spcPct val="100000"/>
                        </a:lnSpc>
                        <a:spcAft>
                          <a:spcPts val="0"/>
                        </a:spcAft>
                      </a:pPr>
                      <a:r>
                        <a:rPr lang="de-DE" sz="2000" noProof="1">
                          <a:effectLst/>
                          <a:latin typeface="+mn-lt"/>
                        </a:rPr>
                        <a:t>Neratinib</a:t>
                      </a:r>
                      <a:endParaRPr lang="de-DE" sz="2000" b="1"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algn="ctr">
                        <a:lnSpc>
                          <a:spcPct val="100000"/>
                        </a:lnSpc>
                        <a:spcAft>
                          <a:spcPts val="0"/>
                        </a:spcAft>
                      </a:pPr>
                      <a:r>
                        <a:rPr lang="de-DE" sz="2000" noProof="1">
                          <a:effectLst/>
                          <a:latin typeface="+mn-lt"/>
                        </a:rPr>
                        <a:t>5.6</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tc>
                  <a:txBody>
                    <a:bodyPr/>
                    <a:lstStyle/>
                    <a:p>
                      <a:pPr algn="ctr">
                        <a:lnSpc>
                          <a:spcPct val="100000"/>
                        </a:lnSpc>
                        <a:spcAft>
                          <a:spcPts val="0"/>
                        </a:spcAft>
                      </a:pPr>
                      <a:r>
                        <a:rPr lang="de-DE" sz="2000" noProof="1">
                          <a:effectLst/>
                          <a:latin typeface="+mn-lt"/>
                        </a:rPr>
                        <a:t>1.8</a:t>
                      </a:r>
                      <a:endParaRPr lang="de-DE" sz="2000" b="0" i="0" noProof="1">
                        <a:solidFill>
                          <a:schemeClr val="tx1"/>
                        </a:solidFill>
                        <a:effectLst/>
                        <a:latin typeface="+mn-lt"/>
                        <a:ea typeface="Times New Roman"/>
                        <a:cs typeface="Arial" panose="020B0604020202020204" pitchFamily="34" charset="0"/>
                      </a:endParaRPr>
                    </a:p>
                  </a:txBody>
                  <a:tcPr marL="72000" marR="72000" marT="36000" marB="36000" anchor="ctr"/>
                </a:tc>
                <a:extLst>
                  <a:ext uri="{0D108BD9-81ED-4DB2-BD59-A6C34878D82A}">
                    <a16:rowId xmlns:a16="http://schemas.microsoft.com/office/drawing/2014/main" val="3121681857"/>
                  </a:ext>
                </a:extLst>
              </a:tr>
            </a:tbl>
          </a:graphicData>
        </a:graphic>
      </p:graphicFrame>
    </p:spTree>
    <p:extLst>
      <p:ext uri="{BB962C8B-B14F-4D97-AF65-F5344CB8AC3E}">
        <p14:creationId xmlns:p14="http://schemas.microsoft.com/office/powerpoint/2010/main" val="407594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1200" b="0" dirty="0">
                <a:solidFill>
                  <a:schemeClr val="bg1">
                    <a:lumMod val="65000"/>
                  </a:schemeClr>
                </a:solidFill>
              </a:rPr>
              <a:t>a. TEAEs leading to discontinuation of tucatinib included alanine aminotransferase increase (2.3%), COVID-19 pneumonia (1.2%), cholangitis (1.2%), and fatigue (1.2%); b TEAEs leading to discontinuation of trastuzumab included alanine aminotransferase increase (2.3%) and COVID-19 pneumonia (1.2%).</a:t>
            </a:r>
          </a:p>
          <a:p>
            <a:pPr>
              <a:spcBef>
                <a:spcPts val="400"/>
              </a:spcBef>
            </a:pPr>
            <a:r>
              <a:rPr lang="en-US" sz="1200" b="0" dirty="0">
                <a:solidFill>
                  <a:schemeClr val="bg1">
                    <a:lumMod val="65000"/>
                  </a:schemeClr>
                </a:solidFill>
              </a:rPr>
              <a:t>Data cutoff March 28, 2022.</a:t>
            </a:r>
          </a:p>
          <a:p>
            <a:pPr>
              <a:spcBef>
                <a:spcPts val="400"/>
              </a:spcBef>
            </a:pPr>
            <a:r>
              <a:rPr lang="en-US" sz="1200" b="0" dirty="0">
                <a:solidFill>
                  <a:schemeClr val="bg1">
                    <a:lumMod val="65000"/>
                  </a:schemeClr>
                </a:solidFill>
              </a:rPr>
              <a:t>SAE, serious adverse event; TEAE, treatment-emergent adverse event.</a:t>
            </a:r>
          </a:p>
          <a:p>
            <a:pPr>
              <a:spcBef>
                <a:spcPts val="400"/>
              </a:spcBef>
            </a:pPr>
            <a:r>
              <a:rPr lang="en-US" sz="1200" b="0" dirty="0">
                <a:solidFill>
                  <a:schemeClr val="bg1">
                    <a:lumMod val="65000"/>
                  </a:schemeClr>
                </a:solidFill>
              </a:rPr>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Tucatinib + Trastuzumab: Safety Summary</a:t>
            </a:r>
          </a:p>
        </p:txBody>
      </p:sp>
      <p:graphicFrame>
        <p:nvGraphicFramePr>
          <p:cNvPr id="8" name="Table 7">
            <a:extLst>
              <a:ext uri="{FF2B5EF4-FFF2-40B4-BE49-F238E27FC236}">
                <a16:creationId xmlns:a16="http://schemas.microsoft.com/office/drawing/2014/main" id="{96FABFEC-83D4-50C1-5EA4-D88089689A45}"/>
              </a:ext>
            </a:extLst>
          </p:cNvPr>
          <p:cNvGraphicFramePr>
            <a:graphicFrameLocks noGrp="1"/>
          </p:cNvGraphicFramePr>
          <p:nvPr>
            <p:extLst>
              <p:ext uri="{D42A27DB-BD31-4B8C-83A1-F6EECF244321}">
                <p14:modId xmlns:p14="http://schemas.microsoft.com/office/powerpoint/2010/main" val="2631314631"/>
              </p:ext>
            </p:extLst>
          </p:nvPr>
        </p:nvGraphicFramePr>
        <p:xfrm>
          <a:off x="1252731" y="1221284"/>
          <a:ext cx="9457936" cy="4415431"/>
        </p:xfrm>
        <a:graphic>
          <a:graphicData uri="http://schemas.openxmlformats.org/drawingml/2006/table">
            <a:tbl>
              <a:tblPr>
                <a:tableStyleId>{2D5ABB26-0587-4C30-8999-92F81FD0307C}</a:tableStyleId>
              </a:tblPr>
              <a:tblGrid>
                <a:gridCol w="6144531">
                  <a:extLst>
                    <a:ext uri="{9D8B030D-6E8A-4147-A177-3AD203B41FA5}">
                      <a16:colId xmlns:a16="http://schemas.microsoft.com/office/drawing/2014/main" val="919641491"/>
                    </a:ext>
                  </a:extLst>
                </a:gridCol>
                <a:gridCol w="3313405">
                  <a:extLst>
                    <a:ext uri="{9D8B030D-6E8A-4147-A177-3AD203B41FA5}">
                      <a16:colId xmlns:a16="http://schemas.microsoft.com/office/drawing/2014/main" val="3438218877"/>
                    </a:ext>
                  </a:extLst>
                </a:gridCol>
              </a:tblGrid>
              <a:tr h="331502">
                <a:tc rowSpan="2">
                  <a:txBody>
                    <a:bodyPr/>
                    <a:lstStyle/>
                    <a:p>
                      <a:pPr marL="91440" marR="0" algn="l">
                        <a:lnSpc>
                          <a:spcPct val="107000"/>
                        </a:lnSpc>
                        <a:spcBef>
                          <a:spcPts val="150"/>
                        </a:spcBef>
                        <a:spcAft>
                          <a:spcPts val="150"/>
                        </a:spcAft>
                      </a:pPr>
                      <a:r>
                        <a:rPr lang="en-US" sz="1600" b="1" dirty="0" err="1">
                          <a:solidFill>
                            <a:sysClr val="windowText" lastClr="000000"/>
                          </a:solidFill>
                          <a:effectLst/>
                          <a:latin typeface="+mn-lt"/>
                          <a:ea typeface="DengXian" panose="02010600030101010101" pitchFamily="2" charset="-122"/>
                          <a:cs typeface="Times New Roman" panose="02020603050405020304" pitchFamily="18" charset="0"/>
                        </a:rPr>
                        <a:t>TEAEs</a:t>
                      </a:r>
                      <a:r>
                        <a:rPr lang="en-US" sz="1600" b="1" dirty="0">
                          <a:solidFill>
                            <a:sysClr val="windowText" lastClr="000000"/>
                          </a:solidFill>
                          <a:effectLst/>
                          <a:latin typeface="+mn-lt"/>
                          <a:ea typeface="DengXian" panose="02010600030101010101" pitchFamily="2" charset="-122"/>
                          <a:cs typeface="Times New Roman" panose="02020603050405020304" pitchFamily="18" charset="0"/>
                        </a:rPr>
                        <a:t>, n (%)</a:t>
                      </a:r>
                    </a:p>
                  </a:txBody>
                  <a:tcPr marL="30456" marR="30456"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800" b="1" dirty="0">
                          <a:solidFill>
                            <a:schemeClr val="bg1"/>
                          </a:solidFill>
                          <a:effectLst/>
                          <a:latin typeface="+mn-lt"/>
                          <a:ea typeface="DengXian" panose="02010600030101010101" pitchFamily="2" charset="-122"/>
                          <a:cs typeface="Times New Roman" panose="02020603050405020304" pitchFamily="18" charset="0"/>
                        </a:rPr>
                        <a:t>Tucatinib + trastuzumab</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225643507"/>
                  </a:ext>
                </a:extLst>
              </a:tr>
              <a:tr h="602885">
                <a:tc vMerge="1">
                  <a:txBody>
                    <a:bodyPr/>
                    <a:lstStyle/>
                    <a:p>
                      <a:pPr marL="0" marR="0" algn="l">
                        <a:lnSpc>
                          <a:spcPct val="107000"/>
                        </a:lnSpc>
                        <a:spcBef>
                          <a:spcPts val="150"/>
                        </a:spcBef>
                        <a:spcAft>
                          <a:spcPts val="150"/>
                        </a:spcAft>
                      </a:pPr>
                      <a:endParaRPr lang="en-US" sz="1600" b="1">
                        <a:solidFill>
                          <a:schemeClr val="bg1"/>
                        </a:solidFill>
                        <a:effectLst/>
                        <a:latin typeface="+mn-lt"/>
                        <a:ea typeface="DengXian" panose="02010600030101010101" pitchFamily="2" charset="-122"/>
                        <a:cs typeface="Times New Roman" panose="02020603050405020304" pitchFamily="18" charset="0"/>
                      </a:endParaRPr>
                    </a:p>
                  </a:txBody>
                  <a:tcPr marL="18126" marR="18126" marT="0" marB="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marR="0" lvl="0" indent="0" algn="ctr" defTabSz="1219170" rtl="0" eaLnBrk="1" fontAlgn="auto" latinLnBrk="0" hangingPunct="1">
                        <a:lnSpc>
                          <a:spcPct val="107000"/>
                        </a:lnSpc>
                        <a:spcBef>
                          <a:spcPts val="150"/>
                        </a:spcBef>
                        <a:spcAft>
                          <a:spcPts val="150"/>
                        </a:spcAft>
                        <a:buClrTx/>
                        <a:buSzTx/>
                        <a:buFontTx/>
                        <a:buNone/>
                        <a:tabLst/>
                        <a:defRPr/>
                      </a:pPr>
                      <a:r>
                        <a:rPr lang="en-US" sz="1600" b="1">
                          <a:solidFill>
                            <a:schemeClr val="bg1"/>
                          </a:solidFill>
                          <a:effectLst/>
                          <a:latin typeface="+mn-lt"/>
                          <a:ea typeface="Times New Roman" panose="02020603050405020304" pitchFamily="18" charset="0"/>
                          <a:cs typeface="Times New Roman" panose="02020603050405020304" pitchFamily="18" charset="0"/>
                        </a:rPr>
                        <a:t>Cohorts A+B</a:t>
                      </a:r>
                      <a:br>
                        <a:rPr lang="en-US" sz="1600" b="1">
                          <a:solidFill>
                            <a:schemeClr val="bg1"/>
                          </a:solidFill>
                          <a:effectLst/>
                          <a:latin typeface="+mn-lt"/>
                          <a:ea typeface="Times New Roman" panose="02020603050405020304" pitchFamily="18" charset="0"/>
                          <a:cs typeface="Times New Roman" panose="02020603050405020304" pitchFamily="18" charset="0"/>
                        </a:rPr>
                      </a:br>
                      <a:r>
                        <a:rPr lang="en-US" sz="1600" b="1">
                          <a:solidFill>
                            <a:schemeClr val="bg1"/>
                          </a:solidFill>
                          <a:effectLst/>
                          <a:latin typeface="+mn-lt"/>
                          <a:ea typeface="Times New Roman" panose="02020603050405020304" pitchFamily="18" charset="0"/>
                          <a:cs typeface="Times New Roman" panose="02020603050405020304" pitchFamily="18" charset="0"/>
                        </a:rPr>
                        <a:t>(n=86)</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3344571035"/>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Any grade AEs</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82 (95.3)</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842929156"/>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Tucatinib-related</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63 (73.3)</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84861910"/>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dirty="0">
                          <a:effectLst/>
                          <a:latin typeface="+mn-lt"/>
                          <a:ea typeface="DengXian" panose="02010600030101010101" pitchFamily="2" charset="-122"/>
                          <a:cs typeface="Times New Roman" panose="02020603050405020304" pitchFamily="18" charset="0"/>
                        </a:rPr>
                        <a:t>Trastuzumab-related </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58 (67.4)</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304044147"/>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dirty="0">
                          <a:effectLst/>
                          <a:latin typeface="+mn-lt"/>
                          <a:ea typeface="DengXian" panose="02010600030101010101" pitchFamily="2" charset="-122"/>
                          <a:cs typeface="Times New Roman" panose="02020603050405020304" pitchFamily="18" charset="0"/>
                        </a:rPr>
                        <a:t>Grade ≥3 AEs</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342900" rtl="0" eaLnBrk="1" fontAlgn="auto" latinLnBrk="0" hangingPunct="1">
                        <a:lnSpc>
                          <a:spcPct val="107000"/>
                        </a:lnSpc>
                        <a:spcBef>
                          <a:spcPts val="150"/>
                        </a:spcBef>
                        <a:spcAft>
                          <a:spcPts val="150"/>
                        </a:spcAft>
                        <a:buClrTx/>
                        <a:buSzTx/>
                        <a:buFontTx/>
                        <a:buNone/>
                        <a:tabLst/>
                        <a:defRPr/>
                      </a:pPr>
                      <a:r>
                        <a:rPr lang="en-US" sz="1600">
                          <a:solidFill>
                            <a:srgbClr val="000000"/>
                          </a:solidFill>
                          <a:effectLst/>
                          <a:latin typeface="+mn-lt"/>
                          <a:ea typeface="Times New Roman" panose="02020603050405020304" pitchFamily="18" charset="0"/>
                          <a:cs typeface="Times New Roman" panose="02020603050405020304" pitchFamily="18" charset="0"/>
                        </a:rPr>
                        <a:t>33 (38.4)</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79639687"/>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dirty="0">
                          <a:effectLst/>
                          <a:latin typeface="+mn-lt"/>
                          <a:ea typeface="DengXian" panose="02010600030101010101" pitchFamily="2" charset="-122"/>
                          <a:cs typeface="Times New Roman" panose="02020603050405020304" pitchFamily="18" charset="0"/>
                        </a:rPr>
                        <a:t>Tucatinib-related</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8 (9.3)</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80454308"/>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Trastuzumab-related </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6 (7.0)</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78191302"/>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SAEs</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19 (22.1)</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739961796"/>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Tucatinib-related</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3 (3.5)</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9382032"/>
                  </a:ext>
                </a:extLst>
              </a:tr>
              <a:tr h="290087">
                <a:tc>
                  <a:txBody>
                    <a:bodyPr/>
                    <a:lstStyle/>
                    <a:p>
                      <a:pPr marL="339725"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Trastuzumab-related </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2 (2.3)</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70684789"/>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dirty="0">
                          <a:effectLst/>
                          <a:latin typeface="+mn-lt"/>
                          <a:ea typeface="DengXian" panose="02010600030101010101" pitchFamily="2" charset="-122"/>
                          <a:cs typeface="Times New Roman" panose="02020603050405020304" pitchFamily="18" charset="0"/>
                        </a:rPr>
                        <a:t>AEs leading to study treatment </a:t>
                      </a:r>
                      <a:r>
                        <a:rPr lang="en-US" sz="1600" b="0" dirty="0" err="1">
                          <a:effectLst/>
                          <a:latin typeface="+mn-lt"/>
                          <a:ea typeface="DengXian" panose="02010600030101010101" pitchFamily="2" charset="-122"/>
                          <a:cs typeface="Times New Roman" panose="02020603050405020304" pitchFamily="18" charset="0"/>
                        </a:rPr>
                        <a:t>discontinuation</a:t>
                      </a:r>
                      <a:r>
                        <a:rPr lang="en-US" sz="1600" b="0" baseline="30000" dirty="0" err="1">
                          <a:effectLst/>
                          <a:latin typeface="+mn-lt"/>
                          <a:ea typeface="DengXian" panose="02010600030101010101" pitchFamily="2" charset="-122"/>
                          <a:cs typeface="Times New Roman" panose="02020603050405020304" pitchFamily="18" charset="0"/>
                        </a:rPr>
                        <a:t>a,b</a:t>
                      </a:r>
                      <a:endParaRPr lang="en-US" sz="1600" b="0" baseline="30000" dirty="0">
                        <a:effectLst/>
                        <a:latin typeface="+mn-lt"/>
                        <a:ea typeface="DengXian" panose="02010600030101010101" pitchFamily="2" charset="-122"/>
                        <a:cs typeface="Times New Roman" panose="02020603050405020304" pitchFamily="18" charset="0"/>
                      </a:endParaRPr>
                    </a:p>
                  </a:txBody>
                  <a:tcPr marL="30456" marR="30456"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 (5.8)</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72760749"/>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AEs leading to tucatinib dose modification</a:t>
                      </a:r>
                    </a:p>
                  </a:txBody>
                  <a:tcPr marL="30456" marR="304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rPr>
                        <a:t>22 (25.6)</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719500214"/>
                  </a:ext>
                </a:extLst>
              </a:tr>
              <a:tr h="290087">
                <a:tc>
                  <a:txBody>
                    <a:bodyPr/>
                    <a:lstStyle/>
                    <a:p>
                      <a:pPr marL="91440" marR="0" lvl="0" indent="0" algn="l" defTabSz="914400" rtl="0" eaLnBrk="1" fontAlgn="auto" latinLnBrk="0" hangingPunct="1">
                        <a:lnSpc>
                          <a:spcPct val="107000"/>
                        </a:lnSpc>
                        <a:spcBef>
                          <a:spcPts val="150"/>
                        </a:spcBef>
                        <a:spcAft>
                          <a:spcPts val="150"/>
                        </a:spcAft>
                        <a:buClrTx/>
                        <a:buSzTx/>
                        <a:buFontTx/>
                        <a:buNone/>
                        <a:tabLst/>
                        <a:defRPr/>
                      </a:pPr>
                      <a:r>
                        <a:rPr lang="en-US" sz="1600" b="0">
                          <a:effectLst/>
                          <a:latin typeface="+mn-lt"/>
                          <a:ea typeface="DengXian" panose="02010600030101010101" pitchFamily="2" charset="-122"/>
                          <a:cs typeface="Times New Roman" panose="02020603050405020304" pitchFamily="18" charset="0"/>
                        </a:rPr>
                        <a:t>Deaths due to AEs</a:t>
                      </a:r>
                    </a:p>
                  </a:txBody>
                  <a:tcPr marL="30456" marR="30456"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dirty="0">
                          <a:effectLst/>
                        </a:rPr>
                        <a:t>0</a:t>
                      </a:r>
                    </a:p>
                  </a:txBody>
                  <a:tcPr marL="25400" marR="25400"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9866825"/>
                  </a:ext>
                </a:extLst>
              </a:tr>
            </a:tbl>
          </a:graphicData>
        </a:graphic>
      </p:graphicFrame>
    </p:spTree>
    <p:extLst>
      <p:ext uri="{BB962C8B-B14F-4D97-AF65-F5344CB8AC3E}">
        <p14:creationId xmlns:p14="http://schemas.microsoft.com/office/powerpoint/2010/main" val="883241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pPr>
              <a:spcBef>
                <a:spcPts val="400"/>
              </a:spcBef>
            </a:pPr>
            <a:r>
              <a:rPr lang="en-US" sz="1200" b="0" dirty="0">
                <a:solidFill>
                  <a:schemeClr val="bg1">
                    <a:lumMod val="65000"/>
                  </a:schemeClr>
                </a:solidFill>
              </a:rPr>
              <a:t>Data cutoff March 28, 2022.</a:t>
            </a:r>
          </a:p>
          <a:p>
            <a:pPr>
              <a:spcBef>
                <a:spcPts val="400"/>
              </a:spcBef>
            </a:pPr>
            <a:r>
              <a:rPr lang="en-US" sz="1200" b="0" dirty="0">
                <a:solidFill>
                  <a:schemeClr val="bg1">
                    <a:lumMod val="65000"/>
                  </a:schemeClr>
                </a:solidFill>
              </a:rPr>
              <a:t>IRR, infusion-related reaction.</a:t>
            </a:r>
          </a:p>
          <a:p>
            <a:pPr>
              <a:spcBef>
                <a:spcPts val="400"/>
              </a:spcBef>
            </a:pPr>
            <a:r>
              <a:rPr lang="en-US" sz="1200" b="0" dirty="0">
                <a:solidFill>
                  <a:schemeClr val="bg1">
                    <a:lumMod val="65000"/>
                  </a:schemeClr>
                </a:solidFill>
              </a:rPr>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a:xfrm>
            <a:off x="609600" y="199505"/>
            <a:ext cx="11480800" cy="1185577"/>
          </a:xfrm>
        </p:spPr>
        <p:txBody>
          <a:bodyPr anchor="t"/>
          <a:lstStyle/>
          <a:p>
            <a:r>
              <a:rPr lang="en-US" dirty="0"/>
              <a:t>Most Common TEAEs (≥10%) for Tucatinib + Trastuzumab</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5228756"/>
            <a:ext cx="11186160" cy="838574"/>
          </a:xfrm>
        </p:spPr>
        <p:txBody>
          <a:bodyPr>
            <a:normAutofit lnSpcReduction="10000"/>
          </a:bodyPr>
          <a:lstStyle/>
          <a:p>
            <a:pPr marL="228594" indent="-228594" defTabSz="609585">
              <a:buFont typeface="Arial" panose="020B0604020202020204" pitchFamily="34" charset="0"/>
              <a:buChar char="•"/>
            </a:pPr>
            <a:r>
              <a:rPr lang="en-US" sz="1600" dirty="0">
                <a:solidFill>
                  <a:srgbClr val="000000"/>
                </a:solidFill>
                <a:latin typeface="Arial"/>
              </a:rPr>
              <a:t>Most common tucatinib-related AEs (≥10%): Diarrhea (52.3%), fatigue (29.1%), nausea (18.6%), and dermatitis acneiform (17.4%)</a:t>
            </a:r>
          </a:p>
          <a:p>
            <a:pPr marL="838179" lvl="1" indent="-228594" defTabSz="609585">
              <a:buFont typeface="Arial" panose="020B0604020202020204" pitchFamily="34" charset="0"/>
              <a:buChar char="•"/>
            </a:pPr>
            <a:r>
              <a:rPr lang="en-US" sz="1467" dirty="0">
                <a:solidFill>
                  <a:srgbClr val="000000"/>
                </a:solidFill>
                <a:latin typeface="Arial"/>
              </a:rPr>
              <a:t>Grade ≥3 tucatinib-related AEs (≥2%): Alanine aminotransferase increase (2.3%) and diarrhea (2.3%)</a:t>
            </a:r>
          </a:p>
        </p:txBody>
      </p:sp>
      <p:pic>
        <p:nvPicPr>
          <p:cNvPr id="3" name="Picture 2" descr="A picture containing icon&#10;&#10;Description automatically generated">
            <a:extLst>
              <a:ext uri="{FF2B5EF4-FFF2-40B4-BE49-F238E27FC236}">
                <a16:creationId xmlns:a16="http://schemas.microsoft.com/office/drawing/2014/main" id="{1C8F2C1B-727F-FE57-E92C-2D041C76B8E7}"/>
              </a:ext>
            </a:extLst>
          </p:cNvPr>
          <p:cNvPicPr>
            <a:picLocks noChangeAspect="1"/>
          </p:cNvPicPr>
          <p:nvPr/>
        </p:nvPicPr>
        <p:blipFill>
          <a:blip r:embed="rId2"/>
          <a:stretch>
            <a:fillRect/>
          </a:stretch>
        </p:blipFill>
        <p:spPr>
          <a:xfrm>
            <a:off x="943279" y="1153277"/>
            <a:ext cx="9328481" cy="4075479"/>
          </a:xfrm>
          <a:prstGeom prst="rect">
            <a:avLst/>
          </a:prstGeom>
        </p:spPr>
      </p:pic>
      <p:sp>
        <p:nvSpPr>
          <p:cNvPr id="7" name="Text Placeholder 15">
            <a:extLst>
              <a:ext uri="{FF2B5EF4-FFF2-40B4-BE49-F238E27FC236}">
                <a16:creationId xmlns:a16="http://schemas.microsoft.com/office/drawing/2014/main" id="{A44CA49A-F28D-84E9-B1D4-CF4E04820459}"/>
              </a:ext>
            </a:extLst>
          </p:cNvPr>
          <p:cNvSpPr txBox="1">
            <a:spLocks/>
          </p:cNvSpPr>
          <p:nvPr/>
        </p:nvSpPr>
        <p:spPr>
          <a:xfrm>
            <a:off x="2748282" y="833043"/>
            <a:ext cx="6908796" cy="351449"/>
          </a:xfrm>
          <a:prstGeom prst="rect">
            <a:avLst/>
          </a:prstGeom>
        </p:spPr>
        <p:txBody>
          <a:bodyPr/>
          <a:lstStyle>
            <a:lvl1pPr marL="257175" indent="-257175" algn="l" defTabSz="342900" rtl="0" eaLnBrk="1" latinLnBrk="0" hangingPunct="1">
              <a:lnSpc>
                <a:spcPct val="85000"/>
              </a:lnSpc>
              <a:spcBef>
                <a:spcPct val="20000"/>
              </a:spcBef>
              <a:buFont typeface="Arial"/>
              <a:buChar char="•"/>
              <a:defRPr sz="1800" kern="1200">
                <a:solidFill>
                  <a:schemeClr val="tx1"/>
                </a:solidFill>
                <a:latin typeface="+mn-lt"/>
                <a:ea typeface="+mn-ea"/>
                <a:cs typeface="+mn-cs"/>
              </a:defRPr>
            </a:lvl1pPr>
            <a:lvl2pPr marL="557213" indent="-214313" algn="l" defTabSz="342900" rtl="0" eaLnBrk="1" latinLnBrk="0" hangingPunct="1">
              <a:lnSpc>
                <a:spcPct val="85000"/>
              </a:lnSpc>
              <a:spcBef>
                <a:spcPct val="20000"/>
              </a:spcBef>
              <a:buFont typeface="Arial"/>
              <a:buChar char="–"/>
              <a:defRPr sz="1650" kern="1200">
                <a:solidFill>
                  <a:schemeClr val="tx1"/>
                </a:solidFill>
                <a:latin typeface="+mn-lt"/>
                <a:ea typeface="+mn-ea"/>
                <a:cs typeface="+mn-cs"/>
              </a:defRPr>
            </a:lvl2pPr>
            <a:lvl3pPr marL="857250" indent="-171450" algn="l" defTabSz="342900" rtl="0" eaLnBrk="1" latinLnBrk="0" hangingPunct="1">
              <a:lnSpc>
                <a:spcPct val="85000"/>
              </a:lnSpc>
              <a:spcBef>
                <a:spcPct val="20000"/>
              </a:spcBef>
              <a:buFont typeface="Arial"/>
              <a:buChar char="•"/>
              <a:defRPr sz="1500" kern="1200">
                <a:solidFill>
                  <a:schemeClr val="tx1"/>
                </a:solidFill>
                <a:latin typeface="+mn-lt"/>
                <a:ea typeface="+mn-ea"/>
                <a:cs typeface="+mn-cs"/>
              </a:defRPr>
            </a:lvl3pPr>
            <a:lvl4pPr marL="1200150" indent="-171450" algn="l" defTabSz="342900" rtl="0" eaLnBrk="1" latinLnBrk="0" hangingPunct="1">
              <a:lnSpc>
                <a:spcPct val="85000"/>
              </a:lnSpc>
              <a:spcBef>
                <a:spcPct val="20000"/>
              </a:spcBef>
              <a:buFont typeface="Arial"/>
              <a:buChar char="–"/>
              <a:defRPr sz="1350" kern="1200">
                <a:solidFill>
                  <a:schemeClr val="tx1"/>
                </a:solidFill>
                <a:latin typeface="+mn-lt"/>
                <a:ea typeface="+mn-ea"/>
                <a:cs typeface="+mn-cs"/>
              </a:defRPr>
            </a:lvl4pPr>
            <a:lvl5pPr marL="1543050" indent="-171450" algn="l" defTabSz="342900" rtl="0" eaLnBrk="1" latinLnBrk="0" hangingPunct="1">
              <a:lnSpc>
                <a:spcPct val="85000"/>
              </a:lnSpc>
              <a:spcBef>
                <a:spcPct val="20000"/>
              </a:spcBef>
              <a:buFont typeface="Arial"/>
              <a:buChar char="»"/>
              <a:defRPr sz="12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defTabSz="457189">
              <a:buNone/>
            </a:pPr>
            <a:r>
              <a:rPr lang="en-US" sz="1600" dirty="0">
                <a:solidFill>
                  <a:srgbClr val="000000"/>
                </a:solidFill>
                <a:latin typeface="Arial"/>
              </a:rPr>
              <a:t>Most Common Treatment-emergent Adverse Events (≥10%)  </a:t>
            </a:r>
          </a:p>
        </p:txBody>
      </p:sp>
    </p:spTree>
    <p:extLst>
      <p:ext uri="{BB962C8B-B14F-4D97-AF65-F5344CB8AC3E}">
        <p14:creationId xmlns:p14="http://schemas.microsoft.com/office/powerpoint/2010/main" val="2767692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1200" b="0" dirty="0">
                <a:solidFill>
                  <a:schemeClr val="bg1">
                    <a:lumMod val="65000"/>
                  </a:schemeClr>
                </a:solidFill>
              </a:rPr>
              <a:t>Data cutoff March 28, 2022. </a:t>
            </a:r>
          </a:p>
          <a:p>
            <a:r>
              <a:rPr lang="en-US" sz="1200" b="0" dirty="0"/>
              <a:t>ALT, alanine aminotransferase; AST, aspartate aminotransferase; LVEF, left ventricular ejection fraction.</a:t>
            </a:r>
          </a:p>
          <a:p>
            <a:r>
              <a:rPr lang="en-US" sz="1200" b="0" dirty="0"/>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Adverse Events of Special Interest for Tucatinib + Trastuzumab</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11013440" cy="4790813"/>
          </a:xfrm>
        </p:spPr>
        <p:txBody>
          <a:bodyPr>
            <a:normAutofit/>
          </a:bodyPr>
          <a:lstStyle/>
          <a:p>
            <a:r>
              <a:rPr lang="en-US" sz="2133" b="1" dirty="0">
                <a:solidFill>
                  <a:schemeClr val="accent1">
                    <a:lumMod val="75000"/>
                  </a:schemeClr>
                </a:solidFill>
              </a:rPr>
              <a:t>Diarrhea</a:t>
            </a:r>
          </a:p>
          <a:p>
            <a:pPr lvl="1"/>
            <a:r>
              <a:rPr lang="en-US" sz="1867" dirty="0"/>
              <a:t>Most common TEAE: Grade 1, 50.0%; Grade 2, 10.5%; Grade 3, 3.5%</a:t>
            </a:r>
          </a:p>
          <a:p>
            <a:pPr lvl="2"/>
            <a:r>
              <a:rPr lang="en-US" sz="1600" dirty="0"/>
              <a:t>No treatment discontinuations due to diarrhea</a:t>
            </a:r>
          </a:p>
          <a:p>
            <a:pPr lvl="2"/>
            <a:r>
              <a:rPr lang="en-US" sz="1600" dirty="0"/>
              <a:t>Tucatinib dose modifications for diarrhea: Dose reduction, 2.3%; dose hold, 3.5%</a:t>
            </a:r>
          </a:p>
          <a:p>
            <a:pPr lvl="1"/>
            <a:r>
              <a:rPr lang="en-US" sz="1867" dirty="0"/>
              <a:t>Antidiarrheal prophylaxis was not mandated</a:t>
            </a:r>
          </a:p>
          <a:p>
            <a:pPr>
              <a:spcBef>
                <a:spcPts val="2400"/>
              </a:spcBef>
            </a:pPr>
            <a:r>
              <a:rPr lang="en-US" sz="2133" b="1" dirty="0">
                <a:solidFill>
                  <a:schemeClr val="accent1">
                    <a:lumMod val="75000"/>
                  </a:schemeClr>
                </a:solidFill>
              </a:rPr>
              <a:t>Hepatotoxicity</a:t>
            </a:r>
          </a:p>
          <a:p>
            <a:pPr lvl="1"/>
            <a:r>
              <a:rPr lang="en-US" sz="1867" dirty="0"/>
              <a:t>Grade ≥3: Increased ALT (3.5%), increased AST (2.3%), and </a:t>
            </a:r>
            <a:r>
              <a:rPr lang="en-US" sz="1867" dirty="0" err="1"/>
              <a:t>hypertransaminasemia</a:t>
            </a:r>
            <a:r>
              <a:rPr lang="en-US" sz="1867" dirty="0"/>
              <a:t> (1.2%)</a:t>
            </a:r>
          </a:p>
          <a:p>
            <a:pPr lvl="1"/>
            <a:r>
              <a:rPr lang="en-US" sz="1867" dirty="0"/>
              <a:t>Hepatotoxicity leading to tucatinib modification or discontinuation occurred in 5.8% </a:t>
            </a:r>
          </a:p>
          <a:p>
            <a:pPr lvl="1">
              <a:spcAft>
                <a:spcPts val="1600"/>
              </a:spcAft>
            </a:pPr>
            <a:r>
              <a:rPr lang="en-US" sz="1867" dirty="0"/>
              <a:t>No Hy’s Law cases identified</a:t>
            </a:r>
          </a:p>
          <a:p>
            <a:pPr>
              <a:spcBef>
                <a:spcPts val="2400"/>
              </a:spcBef>
            </a:pPr>
            <a:r>
              <a:rPr lang="en-US" sz="2133" b="1" dirty="0">
                <a:solidFill>
                  <a:schemeClr val="accent1">
                    <a:lumMod val="75000"/>
                  </a:schemeClr>
                </a:solidFill>
              </a:rPr>
              <a:t>Cardiotoxicity</a:t>
            </a:r>
            <a:r>
              <a:rPr lang="en-US" sz="2133" b="1" dirty="0"/>
              <a:t> </a:t>
            </a:r>
          </a:p>
          <a:p>
            <a:pPr lvl="1"/>
            <a:r>
              <a:rPr lang="en-US" sz="1867" dirty="0"/>
              <a:t>Asymptomatic LVEF decrease leading to dose modification or discontinuation occurred in 3.5% </a:t>
            </a:r>
          </a:p>
          <a:p>
            <a:endParaRPr lang="en-US" sz="2133" dirty="0"/>
          </a:p>
        </p:txBody>
      </p:sp>
    </p:spTree>
    <p:extLst>
      <p:ext uri="{BB962C8B-B14F-4D97-AF65-F5344CB8AC3E}">
        <p14:creationId xmlns:p14="http://schemas.microsoft.com/office/powerpoint/2010/main" val="253853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Improving Adherence to TKIs: Best Practices</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6"/>
            <a:ext cx="11013440" cy="4790813"/>
          </a:xfrm>
        </p:spPr>
        <p:txBody>
          <a:bodyPr>
            <a:normAutofit/>
          </a:bodyPr>
          <a:lstStyle/>
          <a:p>
            <a:pPr>
              <a:spcAft>
                <a:spcPts val="1200"/>
              </a:spcAft>
            </a:pPr>
            <a:r>
              <a:rPr lang="en-US" sz="2800" dirty="0">
                <a:solidFill>
                  <a:schemeClr val="tx1"/>
                </a:solidFill>
              </a:rPr>
              <a:t>Patient education</a:t>
            </a:r>
          </a:p>
          <a:p>
            <a:pPr>
              <a:spcAft>
                <a:spcPts val="1200"/>
              </a:spcAft>
            </a:pPr>
            <a:r>
              <a:rPr lang="en-US" sz="2800" dirty="0">
                <a:solidFill>
                  <a:schemeClr val="tx1"/>
                </a:solidFill>
              </a:rPr>
              <a:t>Involvement of the entire care team (patient, doctor, pharmacist, nurses, family, caregivers, etc.)</a:t>
            </a:r>
          </a:p>
          <a:p>
            <a:pPr>
              <a:spcAft>
                <a:spcPts val="1200"/>
              </a:spcAft>
            </a:pPr>
            <a:r>
              <a:rPr lang="en-US" sz="2800" dirty="0">
                <a:solidFill>
                  <a:schemeClr val="tx1"/>
                </a:solidFill>
              </a:rPr>
              <a:t>Increased clinic visits and/or nurse outreach during first 1-2 months</a:t>
            </a:r>
          </a:p>
          <a:p>
            <a:pPr>
              <a:spcAft>
                <a:spcPts val="1200"/>
              </a:spcAft>
            </a:pPr>
            <a:r>
              <a:rPr lang="en-US" sz="2800" dirty="0">
                <a:solidFill>
                  <a:schemeClr val="tx1"/>
                </a:solidFill>
              </a:rPr>
              <a:t>Proactive use of antidiarrheals</a:t>
            </a:r>
          </a:p>
          <a:p>
            <a:pPr>
              <a:spcAft>
                <a:spcPts val="1200"/>
              </a:spcAft>
            </a:pPr>
            <a:r>
              <a:rPr lang="en-US" sz="2800" dirty="0">
                <a:solidFill>
                  <a:schemeClr val="tx1"/>
                </a:solidFill>
              </a:rPr>
              <a:t>Dose modifications for intolerable rash or fatigue</a:t>
            </a:r>
          </a:p>
        </p:txBody>
      </p:sp>
    </p:spTree>
    <p:extLst>
      <p:ext uri="{BB962C8B-B14F-4D97-AF65-F5344CB8AC3E}">
        <p14:creationId xmlns:p14="http://schemas.microsoft.com/office/powerpoint/2010/main" val="464815753"/>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874</Words>
  <Application>Microsoft Office PowerPoint</Application>
  <PresentationFormat>Widescreen</PresentationFormat>
  <Paragraphs>97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2022 Hem Onc</vt:lpstr>
      <vt:lpstr>HER2-Directed TKI Combinations in mCRC: Improving Adherence Through Proactive ADR Monitoring and Management</vt:lpstr>
      <vt:lpstr>Disclaimer</vt:lpstr>
      <vt:lpstr>Lapatinib + Trastuzumab: Safety Summary</vt:lpstr>
      <vt:lpstr>Tucatinib Is Highly Selective for HER2</vt:lpstr>
      <vt:lpstr>Tucatinib + Trastuzumab: Safety Summary</vt:lpstr>
      <vt:lpstr>Most Common TEAEs (≥10%) for Tucatinib + Trastuzumab</vt:lpstr>
      <vt:lpstr>Adverse Events of Special Interest for Tucatinib + Trastuzumab</vt:lpstr>
      <vt:lpstr>Improving Adherence to TKIs: Best Practices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2019-05-10T15:34:56Z</dcterms:created>
  <dcterms:modified xsi:type="dcterms:W3CDTF">2023-03-07T16:16:26Z</dcterms:modified>
</cp:coreProperties>
</file>