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9"/>
  </p:notesMasterIdLst>
  <p:sldIdLst>
    <p:sldId id="708" r:id="rId2"/>
    <p:sldId id="256" r:id="rId3"/>
    <p:sldId id="710" r:id="rId4"/>
    <p:sldId id="669" r:id="rId5"/>
    <p:sldId id="682" r:id="rId6"/>
    <p:sldId id="2146846581" r:id="rId7"/>
    <p:sldId id="2146846580" r:id="rId8"/>
    <p:sldId id="2146846582" r:id="rId9"/>
    <p:sldId id="2146846583" r:id="rId10"/>
    <p:sldId id="2146846584" r:id="rId11"/>
    <p:sldId id="2146846567" r:id="rId12"/>
    <p:sldId id="484" r:id="rId13"/>
    <p:sldId id="486" r:id="rId14"/>
    <p:sldId id="717" r:id="rId15"/>
    <p:sldId id="2146846568" r:id="rId16"/>
    <p:sldId id="720" r:id="rId17"/>
    <p:sldId id="21468465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840" userDrawn="1">
          <p15:clr>
            <a:srgbClr val="A4A3A4"/>
          </p15:clr>
        </p15:guide>
        <p15:guide id="3" orient="horz" pos="1871" userDrawn="1">
          <p15:clr>
            <a:srgbClr val="A4A3A4"/>
          </p15:clr>
        </p15:guide>
        <p15:guide id="4" orient="horz" pos="842" userDrawn="1">
          <p15:clr>
            <a:srgbClr val="A4A3A4"/>
          </p15:clr>
        </p15:guide>
        <p15:guide id="5" orient="horz" pos="4051" userDrawn="1">
          <p15:clr>
            <a:srgbClr val="A4A3A4"/>
          </p15:clr>
        </p15:guide>
        <p15:guide id="6" pos="7320" userDrawn="1">
          <p15:clr>
            <a:srgbClr val="A4A3A4"/>
          </p15:clr>
        </p15:guide>
        <p15:guide id="7" orient="horz" pos="312" userDrawn="1">
          <p15:clr>
            <a:srgbClr val="A4A3A4"/>
          </p15:clr>
        </p15:guide>
        <p15:guide id="8" pos="35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C1F"/>
    <a:srgbClr val="E7E8EC"/>
    <a:srgbClr val="CDCDD5"/>
    <a:srgbClr val="3E5F7E"/>
    <a:srgbClr val="CBE0EE"/>
    <a:srgbClr val="FFFFFF"/>
    <a:srgbClr val="FBFDFE"/>
    <a:srgbClr val="000000"/>
    <a:srgbClr val="E542DE"/>
    <a:srgbClr val="0D0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56" autoAdjust="0"/>
    <p:restoredTop sz="91077" autoAdjust="0"/>
  </p:normalViewPr>
  <p:slideViewPr>
    <p:cSldViewPr snapToGrid="0">
      <p:cViewPr varScale="1">
        <p:scale>
          <a:sx n="78" d="100"/>
          <a:sy n="78" d="100"/>
        </p:scale>
        <p:origin x="126" y="1146"/>
      </p:cViewPr>
      <p:guideLst>
        <p:guide orient="horz" pos="3384"/>
        <p:guide pos="3840"/>
        <p:guide orient="horz" pos="1871"/>
        <p:guide orient="horz" pos="842"/>
        <p:guide orient="horz" pos="4051"/>
        <p:guide pos="7320"/>
        <p:guide orient="horz" pos="312"/>
        <p:guide pos="3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4057095404627"/>
          <c:y val="3.9971431072488676E-2"/>
          <c:w val="0.85370659848489505"/>
          <c:h val="0.93521697264863402"/>
        </c:manualLayout>
      </c:layout>
      <c:barChart>
        <c:barDir val="col"/>
        <c:grouping val="clustered"/>
        <c:varyColors val="0"/>
        <c:ser>
          <c:idx val="0"/>
          <c:order val="0"/>
          <c:spPr>
            <a:solidFill>
              <a:schemeClr val="bg2"/>
            </a:solidFill>
            <a:ln>
              <a:solidFill>
                <a:schemeClr val="tx2"/>
              </a:solidFill>
            </a:ln>
            <a:effectLst/>
          </c:spPr>
          <c:invertIfNegative val="0"/>
          <c:val>
            <c:numRef>
              <c:f>Sheet1!$B$2:$B$95</c:f>
              <c:numCache>
                <c:formatCode>General</c:formatCode>
                <c:ptCount val="94"/>
                <c:pt idx="0">
                  <c:v>56.14</c:v>
                </c:pt>
                <c:pt idx="1">
                  <c:v>52.6</c:v>
                </c:pt>
                <c:pt idx="2">
                  <c:v>36.89</c:v>
                </c:pt>
                <c:pt idx="3">
                  <c:v>35.19</c:v>
                </c:pt>
                <c:pt idx="4">
                  <c:v>31.5</c:v>
                </c:pt>
                <c:pt idx="5">
                  <c:v>23.44</c:v>
                </c:pt>
                <c:pt idx="6">
                  <c:v>20.62</c:v>
                </c:pt>
                <c:pt idx="7">
                  <c:v>11.7</c:v>
                </c:pt>
                <c:pt idx="8">
                  <c:v>9.7799999999999994</c:v>
                </c:pt>
                <c:pt idx="9">
                  <c:v>9.77</c:v>
                </c:pt>
                <c:pt idx="10">
                  <c:v>9.3800000000000008</c:v>
                </c:pt>
                <c:pt idx="11">
                  <c:v>8.93</c:v>
                </c:pt>
                <c:pt idx="12">
                  <c:v>7.95</c:v>
                </c:pt>
                <c:pt idx="13">
                  <c:v>7.14</c:v>
                </c:pt>
                <c:pt idx="14">
                  <c:v>6.49</c:v>
                </c:pt>
                <c:pt idx="15">
                  <c:v>5.56</c:v>
                </c:pt>
                <c:pt idx="16">
                  <c:v>5.07</c:v>
                </c:pt>
                <c:pt idx="17">
                  <c:v>3.36</c:v>
                </c:pt>
                <c:pt idx="18">
                  <c:v>1.92</c:v>
                </c:pt>
                <c:pt idx="19">
                  <c:v>1.82</c:v>
                </c:pt>
                <c:pt idx="20">
                  <c:v>0</c:v>
                </c:pt>
                <c:pt idx="21">
                  <c:v>0</c:v>
                </c:pt>
                <c:pt idx="22">
                  <c:v>0</c:v>
                </c:pt>
                <c:pt idx="23">
                  <c:v>-0.92</c:v>
                </c:pt>
                <c:pt idx="24">
                  <c:v>-0.98</c:v>
                </c:pt>
                <c:pt idx="25">
                  <c:v>-2.33</c:v>
                </c:pt>
                <c:pt idx="26">
                  <c:v>-2.5</c:v>
                </c:pt>
                <c:pt idx="27">
                  <c:v>-2.56</c:v>
                </c:pt>
                <c:pt idx="28">
                  <c:v>-2.63</c:v>
                </c:pt>
                <c:pt idx="29">
                  <c:v>-2.99</c:v>
                </c:pt>
                <c:pt idx="30">
                  <c:v>-3.03</c:v>
                </c:pt>
                <c:pt idx="31">
                  <c:v>-3.17</c:v>
                </c:pt>
                <c:pt idx="32">
                  <c:v>-4.3499999999999996</c:v>
                </c:pt>
                <c:pt idx="33">
                  <c:v>-4.95</c:v>
                </c:pt>
                <c:pt idx="34">
                  <c:v>-6.75</c:v>
                </c:pt>
                <c:pt idx="35">
                  <c:v>-7.14</c:v>
                </c:pt>
                <c:pt idx="36">
                  <c:v>-9.26</c:v>
                </c:pt>
                <c:pt idx="37">
                  <c:v>-10.83</c:v>
                </c:pt>
                <c:pt idx="38">
                  <c:v>-11.59</c:v>
                </c:pt>
                <c:pt idx="39">
                  <c:v>-13.29</c:v>
                </c:pt>
                <c:pt idx="40">
                  <c:v>-13.85</c:v>
                </c:pt>
                <c:pt idx="41">
                  <c:v>-14.56</c:v>
                </c:pt>
                <c:pt idx="42">
                  <c:v>-15.22</c:v>
                </c:pt>
                <c:pt idx="43">
                  <c:v>-15.56</c:v>
                </c:pt>
                <c:pt idx="44">
                  <c:v>-15.79</c:v>
                </c:pt>
                <c:pt idx="45">
                  <c:v>-16.89</c:v>
                </c:pt>
                <c:pt idx="46">
                  <c:v>-17.7</c:v>
                </c:pt>
                <c:pt idx="47">
                  <c:v>-17.95</c:v>
                </c:pt>
                <c:pt idx="48">
                  <c:v>-20.34</c:v>
                </c:pt>
                <c:pt idx="49">
                  <c:v>-20.59</c:v>
                </c:pt>
                <c:pt idx="50">
                  <c:v>-22.22</c:v>
                </c:pt>
                <c:pt idx="51">
                  <c:v>-22.78</c:v>
                </c:pt>
                <c:pt idx="52">
                  <c:v>-23.53</c:v>
                </c:pt>
                <c:pt idx="53">
                  <c:v>-25.71</c:v>
                </c:pt>
                <c:pt idx="54">
                  <c:v>-27.27</c:v>
                </c:pt>
                <c:pt idx="55">
                  <c:v>-27.66</c:v>
                </c:pt>
                <c:pt idx="56">
                  <c:v>-31.03</c:v>
                </c:pt>
                <c:pt idx="57">
                  <c:v>-32.65</c:v>
                </c:pt>
                <c:pt idx="58">
                  <c:v>-32.979999999999997</c:v>
                </c:pt>
                <c:pt idx="59">
                  <c:v>-35.630000000000003</c:v>
                </c:pt>
                <c:pt idx="60">
                  <c:v>-36.840000000000003</c:v>
                </c:pt>
                <c:pt idx="61">
                  <c:v>-37.299999999999997</c:v>
                </c:pt>
                <c:pt idx="62">
                  <c:v>-37.5</c:v>
                </c:pt>
                <c:pt idx="63">
                  <c:v>-38.24</c:v>
                </c:pt>
                <c:pt idx="64">
                  <c:v>-38.24</c:v>
                </c:pt>
                <c:pt idx="65">
                  <c:v>-38.64</c:v>
                </c:pt>
                <c:pt idx="66">
                  <c:v>-39.130000000000003</c:v>
                </c:pt>
                <c:pt idx="67">
                  <c:v>-40.630000000000003</c:v>
                </c:pt>
                <c:pt idx="68">
                  <c:v>-41.18</c:v>
                </c:pt>
                <c:pt idx="69">
                  <c:v>-41.77</c:v>
                </c:pt>
                <c:pt idx="70">
                  <c:v>-42.5</c:v>
                </c:pt>
                <c:pt idx="71">
                  <c:v>-43.75</c:v>
                </c:pt>
                <c:pt idx="72">
                  <c:v>-45.95</c:v>
                </c:pt>
                <c:pt idx="73">
                  <c:v>-46.28</c:v>
                </c:pt>
                <c:pt idx="74">
                  <c:v>-48.76</c:v>
                </c:pt>
                <c:pt idx="75">
                  <c:v>-50.79</c:v>
                </c:pt>
                <c:pt idx="76">
                  <c:v>-52.33</c:v>
                </c:pt>
                <c:pt idx="77">
                  <c:v>-52.78</c:v>
                </c:pt>
                <c:pt idx="78">
                  <c:v>-56.96</c:v>
                </c:pt>
                <c:pt idx="79">
                  <c:v>-58.33</c:v>
                </c:pt>
                <c:pt idx="80">
                  <c:v>-58.82</c:v>
                </c:pt>
                <c:pt idx="81">
                  <c:v>-60</c:v>
                </c:pt>
                <c:pt idx="82">
                  <c:v>-62.5</c:v>
                </c:pt>
                <c:pt idx="83">
                  <c:v>-64.290000000000006</c:v>
                </c:pt>
                <c:pt idx="84">
                  <c:v>-66.67</c:v>
                </c:pt>
                <c:pt idx="85">
                  <c:v>-69.23</c:v>
                </c:pt>
                <c:pt idx="86">
                  <c:v>-69.84</c:v>
                </c:pt>
                <c:pt idx="87">
                  <c:v>-70.37</c:v>
                </c:pt>
                <c:pt idx="88">
                  <c:v>-74.44</c:v>
                </c:pt>
                <c:pt idx="89">
                  <c:v>-86.96</c:v>
                </c:pt>
                <c:pt idx="90">
                  <c:v>-96.32</c:v>
                </c:pt>
                <c:pt idx="91">
                  <c:v>-100</c:v>
                </c:pt>
                <c:pt idx="92">
                  <c:v>-100</c:v>
                </c:pt>
                <c:pt idx="93">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Sheet1!$A$2:$A$95</c15:sqref>
                        </c15:formulaRef>
                      </c:ext>
                    </c:extLst>
                    <c:numCache>
                      <c:formatCode>General</c:formatCode>
                      <c:ptCount val="94"/>
                    </c:numCache>
                  </c:numRef>
                </c15:cat>
              </c15:filteredCategoryTitle>
            </c:ext>
            <c:ext xmlns:c16="http://schemas.microsoft.com/office/drawing/2014/chart" uri="{C3380CC4-5D6E-409C-BE32-E72D297353CC}">
              <c16:uniqueId val="{00000000-D03B-C74A-9775-A2A5471F037F}"/>
            </c:ext>
          </c:extLst>
        </c:ser>
        <c:dLbls>
          <c:showLegendKey val="0"/>
          <c:showVal val="0"/>
          <c:showCatName val="0"/>
          <c:showSerName val="0"/>
          <c:showPercent val="0"/>
          <c:showBubbleSize val="0"/>
        </c:dLbls>
        <c:gapWidth val="95"/>
        <c:overlap val="-50"/>
        <c:axId val="97958528"/>
        <c:axId val="97964416"/>
      </c:barChart>
      <c:catAx>
        <c:axId val="9795852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964416"/>
        <c:crosses val="autoZero"/>
        <c:auto val="1"/>
        <c:lblAlgn val="ctr"/>
        <c:lblOffset val="100"/>
        <c:noMultiLvlLbl val="0"/>
      </c:catAx>
      <c:valAx>
        <c:axId val="97964416"/>
        <c:scaling>
          <c:orientation val="minMax"/>
          <c:max val="100"/>
          <c:min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sz="1400" b="1" dirty="0">
                    <a:solidFill>
                      <a:srgbClr val="000000"/>
                    </a:solidFill>
                    <a:effectLst/>
                  </a:rPr>
                  <a:t>Change From Baseline, %</a:t>
                </a:r>
              </a:p>
            </c:rich>
          </c:tx>
          <c:layout>
            <c:manualLayout>
              <c:xMode val="edge"/>
              <c:yMode val="edge"/>
              <c:x val="1.1147737336952296E-2"/>
              <c:y val="0.16180989304861709"/>
            </c:manualLayout>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979585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F158E-0464-A343-BE5F-2E17D4489498}" type="slidenum">
              <a:rPr lang="en-US" smtClean="0"/>
              <a:t>3</a:t>
            </a:fld>
            <a:endParaRPr lang="en-US" dirty="0"/>
          </a:p>
        </p:txBody>
      </p:sp>
    </p:spTree>
    <p:extLst>
      <p:ext uri="{BB962C8B-B14F-4D97-AF65-F5344CB8AC3E}">
        <p14:creationId xmlns:p14="http://schemas.microsoft.com/office/powerpoint/2010/main" val="206257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41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58FB9-A7F9-4D24-9DD1-9A20DE39BB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5A0C0E5-83A1-4709-968E-1EF05E84A60C}"/>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7B6D5434-50FE-47D5-8FB9-7292C73B0919}"/>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DB175-1D41-49DC-B0EF-69AFD9FF70C4}"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79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A2F10-48C9-4419-8F28-D3C639F6C7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8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773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68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654861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848591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Only Title without Elements">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bwMode="gray">
          <a:xfrm>
            <a:off x="623893"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a:t>Click to add action title</a:t>
            </a:r>
          </a:p>
        </p:txBody>
      </p:sp>
      <p:sp>
        <p:nvSpPr>
          <p:cNvPr id="2" name="Title 1"/>
          <p:cNvSpPr>
            <a:spLocks noGrp="1"/>
          </p:cNvSpPr>
          <p:nvPr>
            <p:ph type="title" hasCustomPrompt="1"/>
          </p:nvPr>
        </p:nvSpPr>
        <p:spPr bwMode="gray">
          <a:xfrm>
            <a:off x="623893" y="700022"/>
            <a:ext cx="10944225" cy="356730"/>
          </a:xfrm>
          <a:prstGeom prst="rect">
            <a:avLst/>
          </a:prstGeom>
        </p:spPr>
        <p:txBody>
          <a:bodyPr/>
          <a:lstStyle/>
          <a:p>
            <a:r>
              <a:rPr lang="en-US"/>
              <a:t>Insert slide title here (max. 2 lines | max. 1 line with Action Title)</a:t>
            </a:r>
          </a:p>
        </p:txBody>
      </p:sp>
    </p:spTree>
    <p:extLst>
      <p:ext uri="{BB962C8B-B14F-4D97-AF65-F5344CB8AC3E}">
        <p14:creationId xmlns:p14="http://schemas.microsoft.com/office/powerpoint/2010/main" val="26669060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861542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vadim.koshkin@ucsf.edu"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81B65D-DB58-E82C-440F-3214C5FD59E3}"/>
              </a:ext>
            </a:extLst>
          </p:cNvPr>
          <p:cNvSpPr>
            <a:spLocks noGrp="1"/>
          </p:cNvSpPr>
          <p:nvPr>
            <p:ph type="body" idx="1"/>
          </p:nvPr>
        </p:nvSpPr>
        <p:spPr>
          <a:xfrm>
            <a:off x="609601" y="3817621"/>
            <a:ext cx="10515600" cy="2852736"/>
          </a:xfrm>
        </p:spPr>
        <p:txBody>
          <a:bodyPr>
            <a:normAutofit/>
          </a:bodyPr>
          <a:lstStyle/>
          <a:p>
            <a:r>
              <a:rPr lang="en-US" dirty="0"/>
              <a:t>Vadim S Koshkin, MD</a:t>
            </a:r>
          </a:p>
          <a:p>
            <a:r>
              <a:rPr lang="en-US" dirty="0"/>
              <a:t>Assistant Professor</a:t>
            </a:r>
          </a:p>
          <a:p>
            <a:r>
              <a:rPr lang="en-US" dirty="0"/>
              <a:t>Helen Diller Family Comprehensive Cancer Center</a:t>
            </a:r>
          </a:p>
          <a:p>
            <a:r>
              <a:rPr lang="en-US" dirty="0"/>
              <a:t>University of California, San Francisco</a:t>
            </a:r>
          </a:p>
          <a:p>
            <a:r>
              <a:rPr lang="en-US" dirty="0"/>
              <a:t>San Francisco, CA</a:t>
            </a:r>
          </a:p>
          <a:p>
            <a:endParaRPr lang="en-US" dirty="0"/>
          </a:p>
        </p:txBody>
      </p:sp>
      <p:sp>
        <p:nvSpPr>
          <p:cNvPr id="6" name="Title 5">
            <a:extLst>
              <a:ext uri="{FF2B5EF4-FFF2-40B4-BE49-F238E27FC236}">
                <a16:creationId xmlns:a16="http://schemas.microsoft.com/office/drawing/2014/main" id="{A38C4040-D99E-B523-D223-E99309481A4C}"/>
              </a:ext>
            </a:extLst>
          </p:cNvPr>
          <p:cNvSpPr>
            <a:spLocks noGrp="1"/>
          </p:cNvSpPr>
          <p:nvPr>
            <p:ph type="title"/>
          </p:nvPr>
        </p:nvSpPr>
        <p:spPr>
          <a:xfrm>
            <a:off x="609600" y="1570256"/>
            <a:ext cx="10784439" cy="2852737"/>
          </a:xfrm>
        </p:spPr>
        <p:txBody>
          <a:bodyPr>
            <a:normAutofit/>
          </a:bodyPr>
          <a:lstStyle/>
          <a:p>
            <a:r>
              <a:rPr lang="en-US" sz="3600" dirty="0"/>
              <a:t>Where Do Antibody-Drug Conjugates Fit in the Current Urothelial Cancer Treatment Paradigm?</a:t>
            </a:r>
            <a:br>
              <a:rPr lang="en-US" sz="3600" dirty="0"/>
            </a:br>
            <a:endParaRPr lang="en-US" sz="3600" dirty="0"/>
          </a:p>
        </p:txBody>
      </p:sp>
      <p:sp>
        <p:nvSpPr>
          <p:cNvPr id="4" name="TextBox 3">
            <a:extLst>
              <a:ext uri="{FF2B5EF4-FFF2-40B4-BE49-F238E27FC236}">
                <a16:creationId xmlns:a16="http://schemas.microsoft.com/office/drawing/2014/main" id="{6D5D8329-41EE-D322-FD8E-1BCE8BBEB8BE}"/>
              </a:ext>
            </a:extLst>
          </p:cNvPr>
          <p:cNvSpPr txBox="1"/>
          <p:nvPr/>
        </p:nvSpPr>
        <p:spPr>
          <a:xfrm>
            <a:off x="609601" y="6113908"/>
            <a:ext cx="2331507" cy="800219"/>
          </a:xfrm>
          <a:prstGeom prst="rect">
            <a:avLst/>
          </a:prstGeom>
          <a:noFill/>
        </p:spPr>
        <p:txBody>
          <a:bodyPr wrap="square" rtlCol="0">
            <a:spAutoFit/>
          </a:bodyPr>
          <a:lstStyle/>
          <a:p>
            <a:pPr algn="ctr">
              <a:defRPr/>
            </a:pPr>
            <a:r>
              <a:rPr lang="en-US" dirty="0">
                <a:solidFill>
                  <a:schemeClr val="tx1"/>
                </a:solidFill>
              </a:rPr>
              <a:t>@koshkin85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Twitter logo history | Creative Freedom">
            <a:extLst>
              <a:ext uri="{FF2B5EF4-FFF2-40B4-BE49-F238E27FC236}">
                <a16:creationId xmlns:a16="http://schemas.microsoft.com/office/drawing/2014/main" id="{28814F9E-90A6-DBE0-872F-CEF522A2E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1" y="6181105"/>
            <a:ext cx="409318" cy="3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2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D6E83-9DB9-F010-23DD-D427D13C92B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Lst>
          </a:blip>
          <a:stretch>
            <a:fillRect/>
          </a:stretch>
        </p:blipFill>
        <p:spPr>
          <a:xfrm>
            <a:off x="560388" y="826722"/>
            <a:ext cx="11060112" cy="5604241"/>
          </a:xfrm>
          <a:prstGeom prst="rect">
            <a:avLst/>
          </a:prstGeom>
        </p:spPr>
      </p:pic>
      <p:sp>
        <p:nvSpPr>
          <p:cNvPr id="5" name="Title 4">
            <a:extLst>
              <a:ext uri="{FF2B5EF4-FFF2-40B4-BE49-F238E27FC236}">
                <a16:creationId xmlns:a16="http://schemas.microsoft.com/office/drawing/2014/main" id="{5FAE3D89-3400-BD99-46B7-0CC728BDE090}"/>
              </a:ext>
            </a:extLst>
          </p:cNvPr>
          <p:cNvSpPr>
            <a:spLocks noGrp="1"/>
          </p:cNvSpPr>
          <p:nvPr>
            <p:ph type="title"/>
          </p:nvPr>
        </p:nvSpPr>
        <p:spPr>
          <a:xfrm>
            <a:off x="568035" y="64075"/>
            <a:ext cx="10744200" cy="737755"/>
          </a:xfrm>
        </p:spPr>
        <p:txBody>
          <a:bodyPr/>
          <a:lstStyle/>
          <a:p>
            <a:r>
              <a:rPr lang="en-US" dirty="0"/>
              <a:t>EV-301: Long-Term Outcomes</a:t>
            </a:r>
          </a:p>
        </p:txBody>
      </p:sp>
      <p:sp>
        <p:nvSpPr>
          <p:cNvPr id="4" name="Footer Placeholder 3">
            <a:extLst>
              <a:ext uri="{FF2B5EF4-FFF2-40B4-BE49-F238E27FC236}">
                <a16:creationId xmlns:a16="http://schemas.microsoft.com/office/drawing/2014/main" id="{1AB4E07E-EDA4-893A-8235-F5FFE2B8C4E4}"/>
              </a:ext>
            </a:extLst>
          </p:cNvPr>
          <p:cNvSpPr>
            <a:spLocks noGrp="1"/>
          </p:cNvSpPr>
          <p:nvPr>
            <p:ph type="ftr" sz="quarter" idx="3"/>
          </p:nvPr>
        </p:nvSpPr>
        <p:spPr/>
        <p:txBody>
          <a:bodyPr/>
          <a:lstStyle/>
          <a:p>
            <a:r>
              <a:rPr lang="en-US" dirty="0"/>
              <a:t>Rosenberg JE, et al. ASCO 2022. Abstract 4516.</a:t>
            </a:r>
          </a:p>
        </p:txBody>
      </p:sp>
    </p:spTree>
    <p:extLst>
      <p:ext uri="{BB962C8B-B14F-4D97-AF65-F5344CB8AC3E}">
        <p14:creationId xmlns:p14="http://schemas.microsoft.com/office/powerpoint/2010/main" val="193475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C406-7B75-42B2-BB2C-7AD2A56B8E83}"/>
              </a:ext>
            </a:extLst>
          </p:cNvPr>
          <p:cNvSpPr txBox="1">
            <a:spLocks noGrp="1"/>
          </p:cNvSpPr>
          <p:nvPr>
            <p:ph type="title"/>
          </p:nvPr>
        </p:nvSpPr>
        <p:spPr/>
        <p:txBody>
          <a:bodyPr/>
          <a:lstStyle/>
          <a:p>
            <a:pPr lvl="0"/>
            <a:r>
              <a:rPr lang="en-US" dirty="0"/>
              <a:t>TROPHY-U-01 Is a Registrational, Open-Label, Multicohort Phase 2 Trial in Patients with mUC</a:t>
            </a:r>
          </a:p>
        </p:txBody>
      </p:sp>
      <p:sp>
        <p:nvSpPr>
          <p:cNvPr id="5" name="Rectangle 84">
            <a:extLst>
              <a:ext uri="{FF2B5EF4-FFF2-40B4-BE49-F238E27FC236}">
                <a16:creationId xmlns:a16="http://schemas.microsoft.com/office/drawing/2014/main" id="{A589F0E7-9E00-44F4-BFEB-2DD7BCF14B64}"/>
              </a:ext>
            </a:extLst>
          </p:cNvPr>
          <p:cNvSpPr/>
          <p:nvPr/>
        </p:nvSpPr>
        <p:spPr>
          <a:xfrm>
            <a:off x="8693095" y="1459331"/>
            <a:ext cx="2994943" cy="2062103"/>
          </a:xfrm>
          <a:prstGeom prst="rect">
            <a:avLst/>
          </a:prstGeom>
          <a:noFill/>
          <a:ln w="31747" cap="flat">
            <a:solidFill>
              <a:srgbClr val="26226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sng" strike="noStrike" kern="1200" cap="none" spc="0" normalizeH="0" baseline="0" noProof="0" dirty="0">
                <a:ln>
                  <a:noFill/>
                </a:ln>
                <a:solidFill>
                  <a:srgbClr val="54565B"/>
                </a:solidFill>
                <a:effectLst/>
                <a:uLnTx/>
                <a:uFillTx/>
                <a:latin typeface="Arial"/>
                <a:ea typeface="+mn-ea"/>
                <a:cs typeface="+mn-cs"/>
              </a:rPr>
              <a:t>Primary Endpoint</a:t>
            </a:r>
            <a:r>
              <a:rPr kumimoji="0" lang="en-US" sz="1600" b="1" i="0" u="none" strike="noStrike" kern="1200" cap="none" spc="0" normalizeH="0" baseline="0" noProof="0" dirty="0">
                <a:ln>
                  <a:noFill/>
                </a:ln>
                <a:solidFill>
                  <a:srgbClr val="54565B"/>
                </a:solidFill>
                <a:effectLst/>
                <a:uLnTx/>
                <a:uFillTx/>
                <a:latin typeface="Arial"/>
                <a:ea typeface="+mn-ea"/>
                <a:cs typeface="+mn-cs"/>
              </a:rPr>
              <a:t>: </a:t>
            </a:r>
            <a:endParaRPr kumimoji="0" lang="en-US" sz="1600" b="1" i="0" u="none" strike="noStrike" kern="0" cap="none" spc="0" normalizeH="0" baseline="0" noProof="0" dirty="0">
              <a:ln>
                <a:noFill/>
              </a:ln>
              <a:solidFill>
                <a:srgbClr val="54565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rgbClr val="54565B"/>
                </a:solidFill>
                <a:effectLst/>
                <a:uLnTx/>
                <a:uFillTx/>
                <a:latin typeface="Arial"/>
                <a:ea typeface="+mn-ea"/>
                <a:cs typeface="+mn-cs"/>
              </a:rPr>
              <a:t>Objective response rate by investigator review per RECIST 1.1 criteria</a:t>
            </a:r>
            <a:endParaRPr kumimoji="0" lang="en-US" sz="1600" b="1" i="0" u="none" strike="noStrike" kern="1200" cap="none" spc="0" normalizeH="0" baseline="0" noProof="0" dirty="0">
              <a:ln>
                <a:noFill/>
              </a:ln>
              <a:solidFill>
                <a:srgbClr val="54565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1" i="0" u="none" strike="noStrike" kern="1200" cap="none" spc="0" normalizeH="0" baseline="0" noProof="0" dirty="0">
              <a:ln>
                <a:noFill/>
              </a:ln>
              <a:solidFill>
                <a:srgbClr val="54565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sng" strike="noStrike" kern="1200" cap="none" spc="0" normalizeH="0" baseline="0" noProof="0" dirty="0">
                <a:ln>
                  <a:noFill/>
                </a:ln>
                <a:solidFill>
                  <a:srgbClr val="54565B"/>
                </a:solidFill>
                <a:effectLst/>
                <a:uLnTx/>
                <a:uFillTx/>
                <a:latin typeface="Arial"/>
                <a:ea typeface="+mn-ea"/>
                <a:cs typeface="+mn-cs"/>
              </a:rPr>
              <a:t>Key Secondary Endpoints</a:t>
            </a:r>
            <a:r>
              <a:rPr kumimoji="0" lang="en-US" sz="1600" b="1" i="0" u="none" strike="noStrike" kern="1200" cap="none" spc="0" normalizeH="0" baseline="0" noProof="0" dirty="0">
                <a:ln>
                  <a:noFill/>
                </a:ln>
                <a:solidFill>
                  <a:srgbClr val="54565B"/>
                </a:solidFill>
                <a:effectLst/>
                <a:uLnTx/>
                <a:uFillTx/>
                <a:latin typeface="Arial"/>
                <a:ea typeface="+mn-ea"/>
                <a:cs typeface="+mn-cs"/>
              </a:rPr>
              <a:t>: Safety/tolerability, DOR, PFS, OS</a:t>
            </a:r>
          </a:p>
        </p:txBody>
      </p:sp>
      <p:sp>
        <p:nvSpPr>
          <p:cNvPr id="6" name="Rectangle 85">
            <a:extLst>
              <a:ext uri="{FF2B5EF4-FFF2-40B4-BE49-F238E27FC236}">
                <a16:creationId xmlns:a16="http://schemas.microsoft.com/office/drawing/2014/main" id="{EDE917CE-B52E-4124-A656-43F7C8B66C73}"/>
              </a:ext>
            </a:extLst>
          </p:cNvPr>
          <p:cNvSpPr/>
          <p:nvPr/>
        </p:nvSpPr>
        <p:spPr>
          <a:xfrm>
            <a:off x="543249" y="5191014"/>
            <a:ext cx="11594500" cy="46166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262260"/>
                </a:solidFill>
                <a:effectLst/>
                <a:uLnTx/>
                <a:uFillTx/>
                <a:latin typeface="Arial"/>
                <a:ea typeface="+mn-ea"/>
                <a:cs typeface="Times New Roman" pitchFamily="18"/>
              </a:rPr>
              <a:t>Key Inclusion Criteria</a:t>
            </a:r>
            <a:r>
              <a:rPr kumimoji="0" lang="en-US" sz="1200" b="0" i="0" u="none" strike="noStrike" kern="1200" cap="none" spc="0" normalizeH="0" baseline="0" noProof="0" dirty="0">
                <a:ln>
                  <a:noFill/>
                </a:ln>
                <a:solidFill>
                  <a:srgbClr val="262260"/>
                </a:solidFill>
                <a:effectLst/>
                <a:uLnTx/>
                <a:uFillTx/>
                <a:latin typeface="Arial"/>
                <a:ea typeface="+mn-ea"/>
                <a:cs typeface="Times New Roman" pitchFamily="18"/>
              </a:rPr>
              <a:t>: Age ≥18 years, ECOG of 0/1, creatinine clearance (CrCl) ≥30 mL/min, </a:t>
            </a:r>
            <a:r>
              <a:rPr kumimoji="0" lang="en-US" sz="1200" b="0" i="0" u="none" strike="noStrike" kern="1200" cap="none" spc="0" normalizeH="0" baseline="0" noProof="0" dirty="0">
                <a:ln>
                  <a:noFill/>
                </a:ln>
                <a:effectLst/>
                <a:uLnTx/>
                <a:uFillTx/>
                <a:latin typeface="Arial"/>
                <a:ea typeface="+mn-ea"/>
                <a:cs typeface="Times New Roman" pitchFamily="18"/>
              </a:rPr>
              <a:t>and adequate </a:t>
            </a:r>
            <a:r>
              <a:rPr kumimoji="0" lang="en-US" sz="1200" b="0" i="0" u="none" strike="noStrike" kern="1200" cap="none" spc="0" normalizeH="0" baseline="0" noProof="0" dirty="0">
                <a:ln>
                  <a:noFill/>
                </a:ln>
                <a:solidFill>
                  <a:srgbClr val="262260"/>
                </a:solidFill>
                <a:effectLst/>
                <a:uLnTx/>
                <a:uFillTx/>
                <a:latin typeface="Arial"/>
                <a:ea typeface="+mn-ea"/>
                <a:cs typeface="Times New Roman" pitchFamily="18"/>
              </a:rPr>
              <a:t>hepatic function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262260"/>
                </a:solidFill>
                <a:effectLst/>
                <a:uLnTx/>
                <a:uFillTx/>
                <a:latin typeface="Arial"/>
                <a:ea typeface="+mn-ea"/>
                <a:cs typeface="Times New Roman" pitchFamily="18"/>
              </a:rPr>
              <a:t>Key Exclusion Criteria</a:t>
            </a:r>
            <a:r>
              <a:rPr kumimoji="0" lang="en-US" sz="1200" b="0" i="0" u="none" strike="noStrike" kern="1200" cap="none" spc="0" normalizeH="0" baseline="0" noProof="0" dirty="0">
                <a:ln>
                  <a:noFill/>
                </a:ln>
                <a:solidFill>
                  <a:srgbClr val="262260"/>
                </a:solidFill>
                <a:effectLst/>
                <a:uLnTx/>
                <a:uFillTx/>
                <a:latin typeface="Arial"/>
                <a:ea typeface="+mn-ea"/>
                <a:cs typeface="Times New Roman" pitchFamily="18"/>
              </a:rPr>
              <a:t>: Immunodeficiency, active Hepatitis B or C, active secondary malignancy, or active brain metastases</a:t>
            </a:r>
          </a:p>
        </p:txBody>
      </p:sp>
      <p:sp>
        <p:nvSpPr>
          <p:cNvPr id="7" name="Rectangle 65">
            <a:extLst>
              <a:ext uri="{FF2B5EF4-FFF2-40B4-BE49-F238E27FC236}">
                <a16:creationId xmlns:a16="http://schemas.microsoft.com/office/drawing/2014/main" id="{E1892C4F-9591-4514-97F4-52B56653A66A}"/>
              </a:ext>
            </a:extLst>
          </p:cNvPr>
          <p:cNvSpPr/>
          <p:nvPr/>
        </p:nvSpPr>
        <p:spPr>
          <a:xfrm>
            <a:off x="543249" y="1452217"/>
            <a:ext cx="3365513" cy="646334"/>
          </a:xfrm>
          <a:prstGeom prst="rect">
            <a:avLst/>
          </a:prstGeom>
          <a:solidFill>
            <a:srgbClr val="203661"/>
          </a:solid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Cohort 1* </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(~100 patients): patients with mUC who progressed after prior platinum-based and CPI-based therapies </a:t>
            </a:r>
          </a:p>
        </p:txBody>
      </p:sp>
      <p:sp>
        <p:nvSpPr>
          <p:cNvPr id="8" name="Rectangle 66">
            <a:extLst>
              <a:ext uri="{FF2B5EF4-FFF2-40B4-BE49-F238E27FC236}">
                <a16:creationId xmlns:a16="http://schemas.microsoft.com/office/drawing/2014/main" id="{BC04361E-7483-4994-85FB-BE10A837F621}"/>
              </a:ext>
            </a:extLst>
          </p:cNvPr>
          <p:cNvSpPr/>
          <p:nvPr/>
        </p:nvSpPr>
        <p:spPr>
          <a:xfrm>
            <a:off x="543249" y="2188080"/>
            <a:ext cx="3365513" cy="646331"/>
          </a:xfrm>
          <a:prstGeom prst="rect">
            <a:avLst/>
          </a:prstGeom>
          <a:solidFill>
            <a:srgbClr val="203661"/>
          </a:solid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Cohort 2 </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(~40 patients): patients with </a:t>
            </a:r>
            <a:r>
              <a:rPr kumimoji="0" lang="en-US" sz="1200" b="0" i="0" u="none" strike="noStrike" kern="0" cap="none" spc="0" normalizeH="0" baseline="0" noProof="0" dirty="0" err="1">
                <a:ln>
                  <a:noFill/>
                </a:ln>
                <a:solidFill>
                  <a:srgbClr val="FFFFFF"/>
                </a:solidFill>
                <a:effectLst/>
                <a:uLnTx/>
                <a:uFillTx/>
                <a:latin typeface="Arial" pitchFamily="34"/>
                <a:ea typeface="ＭＳ Ｐゴシック"/>
                <a:cs typeface="Arial" pitchFamily="34"/>
              </a:rPr>
              <a:t>mUC</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 </a:t>
            </a:r>
            <a:r>
              <a:rPr kumimoji="0" lang="en-US" sz="1200" b="0" i="0" u="none" strike="noStrike" kern="0" cap="none" spc="0" normalizeH="0" baseline="0" noProof="0" dirty="0">
                <a:ln>
                  <a:noFill/>
                </a:ln>
                <a:solidFill>
                  <a:schemeClr val="bg1"/>
                </a:solidFill>
                <a:effectLst/>
                <a:uLnTx/>
                <a:uFillTx/>
                <a:latin typeface="Arial" pitchFamily="34"/>
                <a:ea typeface="ＭＳ Ｐゴシック"/>
                <a:cs typeface="Arial" pitchFamily="34"/>
              </a:rPr>
              <a:t>who were ineligible </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for platinum-based therapy and progressed after prior CPI-based therapies</a:t>
            </a:r>
            <a:endParaRPr kumimoji="0" lang="en-US" sz="1200" b="0" i="0" u="none" strike="noStrike" kern="0" cap="none" spc="0" normalizeH="0" baseline="30000" noProof="0" dirty="0">
              <a:ln>
                <a:noFill/>
              </a:ln>
              <a:solidFill>
                <a:srgbClr val="FFFFFF"/>
              </a:solidFill>
              <a:effectLst/>
              <a:uLnTx/>
              <a:uFillTx/>
              <a:latin typeface="Arial" pitchFamily="34"/>
              <a:ea typeface="ＭＳ Ｐゴシック"/>
              <a:cs typeface="Arial" pitchFamily="34"/>
            </a:endParaRPr>
          </a:p>
        </p:txBody>
      </p:sp>
      <p:sp>
        <p:nvSpPr>
          <p:cNvPr id="9" name="Rectangle 67">
            <a:extLst>
              <a:ext uri="{FF2B5EF4-FFF2-40B4-BE49-F238E27FC236}">
                <a16:creationId xmlns:a16="http://schemas.microsoft.com/office/drawing/2014/main" id="{152731F4-475B-4548-87FD-7E8D74058D21}"/>
              </a:ext>
            </a:extLst>
          </p:cNvPr>
          <p:cNvSpPr/>
          <p:nvPr/>
        </p:nvSpPr>
        <p:spPr>
          <a:xfrm>
            <a:off x="531416" y="3854940"/>
            <a:ext cx="3427527" cy="461662"/>
          </a:xfrm>
          <a:prstGeom prst="rect">
            <a:avLst/>
          </a:prstGeom>
          <a:solidFill>
            <a:srgbClr val="203661"/>
          </a:solid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Cohort 4 </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(up to 60 patients): mUC platinum-naïve patients</a:t>
            </a:r>
          </a:p>
        </p:txBody>
      </p:sp>
      <p:cxnSp>
        <p:nvCxnSpPr>
          <p:cNvPr id="10" name="Straight Arrow Connector 68">
            <a:extLst>
              <a:ext uri="{FF2B5EF4-FFF2-40B4-BE49-F238E27FC236}">
                <a16:creationId xmlns:a16="http://schemas.microsoft.com/office/drawing/2014/main" id="{108B8D25-EC1D-4DFC-91E4-1F2D5D16BDB9}"/>
              </a:ext>
            </a:extLst>
          </p:cNvPr>
          <p:cNvCxnSpPr/>
          <p:nvPr/>
        </p:nvCxnSpPr>
        <p:spPr>
          <a:xfrm>
            <a:off x="4018417" y="3307671"/>
            <a:ext cx="1828800" cy="0"/>
          </a:xfrm>
          <a:prstGeom prst="straightConnector1">
            <a:avLst/>
          </a:prstGeom>
          <a:noFill/>
          <a:ln w="38103" cap="flat">
            <a:solidFill>
              <a:srgbClr val="009999"/>
            </a:solidFill>
            <a:prstDash val="solid"/>
            <a:miter/>
            <a:tailEnd type="arrow"/>
          </a:ln>
        </p:spPr>
      </p:cxnSp>
      <p:sp>
        <p:nvSpPr>
          <p:cNvPr id="11" name="Rectangle 69">
            <a:extLst>
              <a:ext uri="{FF2B5EF4-FFF2-40B4-BE49-F238E27FC236}">
                <a16:creationId xmlns:a16="http://schemas.microsoft.com/office/drawing/2014/main" id="{92FC1EB6-3A67-4B65-BD45-014794FB7E47}"/>
              </a:ext>
            </a:extLst>
          </p:cNvPr>
          <p:cNvSpPr/>
          <p:nvPr/>
        </p:nvSpPr>
        <p:spPr>
          <a:xfrm>
            <a:off x="3691818" y="2920076"/>
            <a:ext cx="2326773"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SG 10 mg/kg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Days 1 and 8, every 21 days</a:t>
            </a:r>
          </a:p>
        </p:txBody>
      </p:sp>
      <p:sp>
        <p:nvSpPr>
          <p:cNvPr id="12" name="Rectangle 70">
            <a:extLst>
              <a:ext uri="{FF2B5EF4-FFF2-40B4-BE49-F238E27FC236}">
                <a16:creationId xmlns:a16="http://schemas.microsoft.com/office/drawing/2014/main" id="{030FFB25-98FB-4480-8DF2-C3018DCD11E8}"/>
              </a:ext>
            </a:extLst>
          </p:cNvPr>
          <p:cNvSpPr/>
          <p:nvPr/>
        </p:nvSpPr>
        <p:spPr>
          <a:xfrm>
            <a:off x="3936130" y="3297174"/>
            <a:ext cx="2016709"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Pembrolizumab 200 mg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day 1 every 21 days </a:t>
            </a:r>
          </a:p>
        </p:txBody>
      </p:sp>
      <p:sp>
        <p:nvSpPr>
          <p:cNvPr id="13" name="Rectangle 71">
            <a:extLst>
              <a:ext uri="{FF2B5EF4-FFF2-40B4-BE49-F238E27FC236}">
                <a16:creationId xmlns:a16="http://schemas.microsoft.com/office/drawing/2014/main" id="{54164395-C26E-4869-BD6D-009CA9123C22}"/>
              </a:ext>
            </a:extLst>
          </p:cNvPr>
          <p:cNvSpPr/>
          <p:nvPr/>
        </p:nvSpPr>
        <p:spPr>
          <a:xfrm>
            <a:off x="544456" y="2948257"/>
            <a:ext cx="3391683" cy="738661"/>
          </a:xfrm>
          <a:prstGeom prst="rect">
            <a:avLst/>
          </a:prstGeom>
          <a:solidFill>
            <a:srgbClr val="56B3AE"/>
          </a:solid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Cohort 3 (up to 61 patients): mUC CPI naïve patients who progressed after prior platinum-based therapies</a:t>
            </a:r>
            <a:endParaRPr kumimoji="0" lang="en-US" sz="1400" b="1" i="0" u="none" strike="noStrike" kern="0" cap="none" spc="0" normalizeH="0" baseline="30000" noProof="0" dirty="0">
              <a:ln>
                <a:noFill/>
              </a:ln>
              <a:solidFill>
                <a:srgbClr val="FFFFFF"/>
              </a:solidFill>
              <a:effectLst/>
              <a:uLnTx/>
              <a:uFillTx/>
              <a:latin typeface="Arial" pitchFamily="34"/>
              <a:ea typeface="ＭＳ Ｐゴシック"/>
              <a:cs typeface="Arial" pitchFamily="34"/>
            </a:endParaRPr>
          </a:p>
        </p:txBody>
      </p:sp>
      <p:sp>
        <p:nvSpPr>
          <p:cNvPr id="14" name="Rectangle 72">
            <a:extLst>
              <a:ext uri="{FF2B5EF4-FFF2-40B4-BE49-F238E27FC236}">
                <a16:creationId xmlns:a16="http://schemas.microsoft.com/office/drawing/2014/main" id="{D5AD94E8-0C7C-4ACA-BBD7-60D7871D569B}"/>
              </a:ext>
            </a:extLst>
          </p:cNvPr>
          <p:cNvSpPr/>
          <p:nvPr/>
        </p:nvSpPr>
        <p:spPr>
          <a:xfrm>
            <a:off x="3974849" y="2076139"/>
            <a:ext cx="1823542"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SG 10 mg/kg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Days 1 and 8, every 21 days</a:t>
            </a:r>
          </a:p>
        </p:txBody>
      </p:sp>
      <p:sp>
        <p:nvSpPr>
          <p:cNvPr id="15" name="Rectangle 73">
            <a:extLst>
              <a:ext uri="{FF2B5EF4-FFF2-40B4-BE49-F238E27FC236}">
                <a16:creationId xmlns:a16="http://schemas.microsoft.com/office/drawing/2014/main" id="{5A92DCFA-8F13-4FC4-99F2-6CC3F98F6E93}"/>
              </a:ext>
            </a:extLst>
          </p:cNvPr>
          <p:cNvSpPr/>
          <p:nvPr/>
        </p:nvSpPr>
        <p:spPr>
          <a:xfrm>
            <a:off x="3853743" y="3683996"/>
            <a:ext cx="2140582"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606860"/>
                </a:solidFill>
                <a:effectLst/>
                <a:uLnTx/>
                <a:uFillTx/>
                <a:latin typeface="Arial" pitchFamily="34"/>
                <a:ea typeface="ＭＳ Ｐゴシック"/>
                <a:cs typeface="Arial" pitchFamily="34"/>
              </a:rPr>
              <a:t>SG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606860"/>
                </a:solidFill>
                <a:effectLst/>
                <a:uLnTx/>
                <a:uFillTx/>
                <a:latin typeface="Arial" pitchFamily="34"/>
                <a:ea typeface="ＭＳ Ｐゴシック"/>
                <a:cs typeface="Arial" pitchFamily="34"/>
              </a:rPr>
              <a:t>Days 1 and 8, every 21 days</a:t>
            </a:r>
          </a:p>
        </p:txBody>
      </p:sp>
      <p:sp>
        <p:nvSpPr>
          <p:cNvPr id="16" name="Rectangle 74">
            <a:extLst>
              <a:ext uri="{FF2B5EF4-FFF2-40B4-BE49-F238E27FC236}">
                <a16:creationId xmlns:a16="http://schemas.microsoft.com/office/drawing/2014/main" id="{2E2EF8D3-A5F8-4019-B536-7163CD21D82B}"/>
              </a:ext>
            </a:extLst>
          </p:cNvPr>
          <p:cNvSpPr/>
          <p:nvPr/>
        </p:nvSpPr>
        <p:spPr>
          <a:xfrm>
            <a:off x="3898713" y="4135856"/>
            <a:ext cx="2140582"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606860"/>
                </a:solidFill>
                <a:effectLst/>
                <a:uLnTx/>
                <a:uFillTx/>
                <a:latin typeface="Arial" pitchFamily="34"/>
                <a:ea typeface="ＭＳ Ｐゴシック"/>
                <a:cs typeface="Arial" pitchFamily="34"/>
              </a:rPr>
              <a:t>Cisplatin</a:t>
            </a:r>
            <a:endParaRPr kumimoji="0" lang="en-US" sz="1000" b="0" i="0" u="none" strike="noStrike" kern="1200" cap="none" spc="0" normalizeH="0" baseline="30000" noProof="0" dirty="0">
              <a:ln>
                <a:noFill/>
              </a:ln>
              <a:solidFill>
                <a:srgbClr val="606860"/>
              </a:solidFill>
              <a:effectLst/>
              <a:uLnTx/>
              <a:uFillTx/>
              <a:latin typeface="Arial" pitchFamily="34"/>
              <a:ea typeface="ＭＳ Ｐゴシック"/>
              <a:cs typeface="Arial" pitchFamily="34"/>
            </a:endParaRPr>
          </a:p>
        </p:txBody>
      </p:sp>
      <p:sp>
        <p:nvSpPr>
          <p:cNvPr id="17" name="Rectangle 75">
            <a:extLst>
              <a:ext uri="{FF2B5EF4-FFF2-40B4-BE49-F238E27FC236}">
                <a16:creationId xmlns:a16="http://schemas.microsoft.com/office/drawing/2014/main" id="{7E39C738-10FE-4A4B-86C2-4CD9B9D522F8}"/>
              </a:ext>
            </a:extLst>
          </p:cNvPr>
          <p:cNvSpPr/>
          <p:nvPr/>
        </p:nvSpPr>
        <p:spPr>
          <a:xfrm>
            <a:off x="6078551" y="1452217"/>
            <a:ext cx="2383209" cy="2243343"/>
          </a:xfrm>
          <a:prstGeom prst="rect">
            <a:avLst/>
          </a:prstGeom>
          <a:solidFill>
            <a:srgbClr val="B9BBBF"/>
          </a:solidFill>
          <a:ln w="12701" cap="flat">
            <a:solidFill>
              <a:srgbClr val="A6A6A6"/>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Continue treatment in the absence of unacceptable toxicity or disease progression</a:t>
            </a:r>
          </a:p>
        </p:txBody>
      </p:sp>
      <p:sp>
        <p:nvSpPr>
          <p:cNvPr id="18" name="Rectangle 76">
            <a:extLst>
              <a:ext uri="{FF2B5EF4-FFF2-40B4-BE49-F238E27FC236}">
                <a16:creationId xmlns:a16="http://schemas.microsoft.com/office/drawing/2014/main" id="{F1FAF759-D115-4B98-A4AD-2BF9F4EF9FBB}"/>
              </a:ext>
            </a:extLst>
          </p:cNvPr>
          <p:cNvSpPr/>
          <p:nvPr/>
        </p:nvSpPr>
        <p:spPr>
          <a:xfrm>
            <a:off x="6084860" y="3887264"/>
            <a:ext cx="2409453" cy="1285490"/>
          </a:xfrm>
          <a:prstGeom prst="rect">
            <a:avLst/>
          </a:prstGeom>
          <a:solidFill>
            <a:srgbClr val="96999F"/>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Continue until a maximum of 6 cycles ha</a:t>
            </a:r>
            <a:r>
              <a:rPr kumimoji="0" lang="en-US" sz="1200" b="1" i="0" u="none" kern="0" cap="none" spc="0" normalizeH="0" baseline="0" noProof="0" dirty="0">
                <a:ln>
                  <a:noFill/>
                </a:ln>
                <a:solidFill>
                  <a:srgbClr val="FFFFFF"/>
                </a:solidFill>
                <a:effectLst/>
                <a:uLnTx/>
                <a:uFillTx/>
                <a:latin typeface="Arial" pitchFamily="34"/>
                <a:ea typeface="ＭＳ Ｐゴシック"/>
                <a:cs typeface="Arial" pitchFamily="34"/>
              </a:rPr>
              <a:t>s</a:t>
            </a: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 been completed, disease progression, lack of clinical benefit, toxicity, or withdrawal of consent</a:t>
            </a:r>
          </a:p>
        </p:txBody>
      </p:sp>
      <p:sp>
        <p:nvSpPr>
          <p:cNvPr id="19" name="Rectangle 77">
            <a:extLst>
              <a:ext uri="{FF2B5EF4-FFF2-40B4-BE49-F238E27FC236}">
                <a16:creationId xmlns:a16="http://schemas.microsoft.com/office/drawing/2014/main" id="{2F46936D-3096-4290-8B60-F889A6834635}"/>
              </a:ext>
            </a:extLst>
          </p:cNvPr>
          <p:cNvSpPr/>
          <p:nvPr/>
        </p:nvSpPr>
        <p:spPr>
          <a:xfrm>
            <a:off x="543249" y="4538052"/>
            <a:ext cx="3415695" cy="461662"/>
          </a:xfrm>
          <a:prstGeom prst="rect">
            <a:avLst/>
          </a:prstGeom>
          <a:solidFill>
            <a:srgbClr val="203661"/>
          </a:solid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pitchFamily="34"/>
                <a:ea typeface="ＭＳ Ｐゴシック"/>
                <a:cs typeface="Arial" pitchFamily="34"/>
              </a:rPr>
              <a:t>Cohort 5 </a:t>
            </a:r>
            <a:r>
              <a:rPr kumimoji="0" lang="en-US" sz="1200" b="0" i="0" u="none" strike="noStrike" kern="0" cap="none" spc="0" normalizeH="0" baseline="0" noProof="0" dirty="0">
                <a:ln>
                  <a:noFill/>
                </a:ln>
                <a:solidFill>
                  <a:srgbClr val="FFFFFF"/>
                </a:solidFill>
                <a:effectLst/>
                <a:uLnTx/>
                <a:uFillTx/>
                <a:latin typeface="Arial" pitchFamily="34"/>
                <a:ea typeface="ＭＳ Ｐゴシック"/>
                <a:cs typeface="Arial" pitchFamily="34"/>
              </a:rPr>
              <a:t>(up to 60 patients): mUC platinum-naïve patients</a:t>
            </a:r>
            <a:endParaRPr kumimoji="0" lang="en-US" sz="1200" b="0" i="0" u="none" strike="noStrike" kern="0" cap="none" spc="0" normalizeH="0" baseline="30000" noProof="0" dirty="0">
              <a:ln>
                <a:noFill/>
              </a:ln>
              <a:solidFill>
                <a:srgbClr val="FFFFFF"/>
              </a:solidFill>
              <a:effectLst/>
              <a:uLnTx/>
              <a:uFillTx/>
              <a:latin typeface="Arial" pitchFamily="34"/>
              <a:ea typeface="ＭＳ Ｐゴシック"/>
              <a:cs typeface="Arial" pitchFamily="34"/>
            </a:endParaRPr>
          </a:p>
        </p:txBody>
      </p:sp>
      <p:sp>
        <p:nvSpPr>
          <p:cNvPr id="20" name="Rectangle 78">
            <a:extLst>
              <a:ext uri="{FF2B5EF4-FFF2-40B4-BE49-F238E27FC236}">
                <a16:creationId xmlns:a16="http://schemas.microsoft.com/office/drawing/2014/main" id="{64223FCA-0A32-48ED-9E12-89817FCADADB}"/>
              </a:ext>
            </a:extLst>
          </p:cNvPr>
          <p:cNvSpPr/>
          <p:nvPr/>
        </p:nvSpPr>
        <p:spPr>
          <a:xfrm>
            <a:off x="3958423" y="1356552"/>
            <a:ext cx="1823542"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SG 10 mg/kg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Days 1 and 8, every 21 days</a:t>
            </a:r>
          </a:p>
        </p:txBody>
      </p:sp>
      <p:cxnSp>
        <p:nvCxnSpPr>
          <p:cNvPr id="21" name="Straight Arrow Connector 79">
            <a:extLst>
              <a:ext uri="{FF2B5EF4-FFF2-40B4-BE49-F238E27FC236}">
                <a16:creationId xmlns:a16="http://schemas.microsoft.com/office/drawing/2014/main" id="{28A88AE8-8C00-482B-A4A8-CF8D4547391B}"/>
              </a:ext>
            </a:extLst>
          </p:cNvPr>
          <p:cNvCxnSpPr/>
          <p:nvPr/>
        </p:nvCxnSpPr>
        <p:spPr>
          <a:xfrm>
            <a:off x="4018417" y="2499595"/>
            <a:ext cx="1828800" cy="0"/>
          </a:xfrm>
          <a:prstGeom prst="straightConnector1">
            <a:avLst/>
          </a:prstGeom>
          <a:noFill/>
          <a:ln w="38103" cap="flat">
            <a:solidFill>
              <a:srgbClr val="009999"/>
            </a:solidFill>
            <a:prstDash val="solid"/>
            <a:miter/>
            <a:tailEnd type="arrow"/>
          </a:ln>
        </p:spPr>
      </p:cxnSp>
      <p:cxnSp>
        <p:nvCxnSpPr>
          <p:cNvPr id="22" name="Straight Arrow Connector 80">
            <a:extLst>
              <a:ext uri="{FF2B5EF4-FFF2-40B4-BE49-F238E27FC236}">
                <a16:creationId xmlns:a16="http://schemas.microsoft.com/office/drawing/2014/main" id="{8337FB7A-E238-4D16-BBF8-77B71C9B08C6}"/>
              </a:ext>
            </a:extLst>
          </p:cNvPr>
          <p:cNvCxnSpPr/>
          <p:nvPr/>
        </p:nvCxnSpPr>
        <p:spPr>
          <a:xfrm>
            <a:off x="4018417" y="1789182"/>
            <a:ext cx="1828800" cy="0"/>
          </a:xfrm>
          <a:prstGeom prst="straightConnector1">
            <a:avLst/>
          </a:prstGeom>
          <a:noFill/>
          <a:ln w="38103" cap="flat">
            <a:solidFill>
              <a:srgbClr val="009999"/>
            </a:solidFill>
            <a:prstDash val="solid"/>
            <a:miter/>
            <a:tailEnd type="arrow"/>
          </a:ln>
        </p:spPr>
      </p:cxnSp>
      <p:cxnSp>
        <p:nvCxnSpPr>
          <p:cNvPr id="23" name="Straight Arrow Connector 81">
            <a:extLst>
              <a:ext uri="{FF2B5EF4-FFF2-40B4-BE49-F238E27FC236}">
                <a16:creationId xmlns:a16="http://schemas.microsoft.com/office/drawing/2014/main" id="{4DF1B656-28F4-4FC5-80AE-4E6304B05C53}"/>
              </a:ext>
            </a:extLst>
          </p:cNvPr>
          <p:cNvCxnSpPr/>
          <p:nvPr/>
        </p:nvCxnSpPr>
        <p:spPr>
          <a:xfrm>
            <a:off x="4084839" y="4795510"/>
            <a:ext cx="1828800" cy="0"/>
          </a:xfrm>
          <a:prstGeom prst="straightConnector1">
            <a:avLst/>
          </a:prstGeom>
          <a:noFill/>
          <a:ln w="38103" cap="flat">
            <a:solidFill>
              <a:srgbClr val="009999"/>
            </a:solidFill>
            <a:prstDash val="solid"/>
            <a:miter/>
            <a:tailEnd type="arrow"/>
          </a:ln>
        </p:spPr>
      </p:cxnSp>
      <p:sp>
        <p:nvSpPr>
          <p:cNvPr id="24" name="Rectangle 82">
            <a:extLst>
              <a:ext uri="{FF2B5EF4-FFF2-40B4-BE49-F238E27FC236}">
                <a16:creationId xmlns:a16="http://schemas.microsoft.com/office/drawing/2014/main" id="{67E0D135-B70E-49E1-80DE-B88B0336AFD6}"/>
              </a:ext>
            </a:extLst>
          </p:cNvPr>
          <p:cNvSpPr/>
          <p:nvPr/>
        </p:nvSpPr>
        <p:spPr>
          <a:xfrm>
            <a:off x="3743250" y="4407914"/>
            <a:ext cx="2326773"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SG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Days 1 and 8, every 21 days</a:t>
            </a:r>
          </a:p>
        </p:txBody>
      </p:sp>
      <p:sp>
        <p:nvSpPr>
          <p:cNvPr id="25" name="Rectangle 83">
            <a:extLst>
              <a:ext uri="{FF2B5EF4-FFF2-40B4-BE49-F238E27FC236}">
                <a16:creationId xmlns:a16="http://schemas.microsoft.com/office/drawing/2014/main" id="{EBE1BBFB-3A87-4B15-B2B2-73E3ECDEA52D}"/>
              </a:ext>
            </a:extLst>
          </p:cNvPr>
          <p:cNvSpPr/>
          <p:nvPr/>
        </p:nvSpPr>
        <p:spPr>
          <a:xfrm>
            <a:off x="3958944" y="4785013"/>
            <a:ext cx="2060316"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Cisplatin  </a:t>
            </a:r>
            <a:b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br>
            <a:r>
              <a:rPr kumimoji="0" lang="en-US" sz="1000" b="0" i="0" u="none" strike="noStrike" kern="1200" cap="none" spc="0" normalizeH="0" baseline="0" noProof="0" dirty="0">
                <a:ln>
                  <a:noFill/>
                </a:ln>
                <a:solidFill>
                  <a:srgbClr val="808080"/>
                </a:solidFill>
                <a:effectLst/>
                <a:uLnTx/>
                <a:uFillTx/>
                <a:latin typeface="Arial" pitchFamily="34"/>
                <a:ea typeface="ＭＳ Ｐゴシック"/>
                <a:cs typeface="Arial" pitchFamily="34"/>
              </a:rPr>
              <a:t>Avelumab 800 mg every 2 weeks</a:t>
            </a:r>
          </a:p>
        </p:txBody>
      </p:sp>
      <p:cxnSp>
        <p:nvCxnSpPr>
          <p:cNvPr id="26" name="Straight Arrow Connector 86">
            <a:extLst>
              <a:ext uri="{FF2B5EF4-FFF2-40B4-BE49-F238E27FC236}">
                <a16:creationId xmlns:a16="http://schemas.microsoft.com/office/drawing/2014/main" id="{70F85CA1-0A79-4507-86A9-9E7D8DF2E5DF}"/>
              </a:ext>
            </a:extLst>
          </p:cNvPr>
          <p:cNvCxnSpPr/>
          <p:nvPr/>
        </p:nvCxnSpPr>
        <p:spPr>
          <a:xfrm>
            <a:off x="4077212" y="4094973"/>
            <a:ext cx="1828800" cy="0"/>
          </a:xfrm>
          <a:prstGeom prst="straightConnector1">
            <a:avLst/>
          </a:prstGeom>
          <a:noFill/>
          <a:ln w="38103" cap="flat">
            <a:solidFill>
              <a:srgbClr val="009999"/>
            </a:solidFill>
            <a:prstDash val="solid"/>
            <a:miter/>
            <a:tailEnd type="arrow"/>
          </a:ln>
        </p:spPr>
      </p:cxnSp>
      <p:cxnSp>
        <p:nvCxnSpPr>
          <p:cNvPr id="27" name="Straight Arrow Connector 88">
            <a:extLst>
              <a:ext uri="{FF2B5EF4-FFF2-40B4-BE49-F238E27FC236}">
                <a16:creationId xmlns:a16="http://schemas.microsoft.com/office/drawing/2014/main" id="{98A86A1B-1F15-42BF-B0B7-F3C0679D87BD}"/>
              </a:ext>
            </a:extLst>
          </p:cNvPr>
          <p:cNvCxnSpPr/>
          <p:nvPr/>
        </p:nvCxnSpPr>
        <p:spPr>
          <a:xfrm>
            <a:off x="8548418" y="4523613"/>
            <a:ext cx="474226" cy="0"/>
          </a:xfrm>
          <a:prstGeom prst="straightConnector1">
            <a:avLst/>
          </a:prstGeom>
          <a:noFill/>
          <a:ln w="38103" cap="flat">
            <a:solidFill>
              <a:srgbClr val="009999"/>
            </a:solidFill>
            <a:prstDash val="solid"/>
            <a:miter/>
            <a:tailEnd type="arrow"/>
          </a:ln>
        </p:spPr>
      </p:cxnSp>
      <p:sp>
        <p:nvSpPr>
          <p:cNvPr id="28" name="Rectangle 29">
            <a:extLst>
              <a:ext uri="{FF2B5EF4-FFF2-40B4-BE49-F238E27FC236}">
                <a16:creationId xmlns:a16="http://schemas.microsoft.com/office/drawing/2014/main" id="{297077F4-CA7F-4565-93D2-1ADFCDF36568}"/>
              </a:ext>
            </a:extLst>
          </p:cNvPr>
          <p:cNvSpPr/>
          <p:nvPr/>
        </p:nvSpPr>
        <p:spPr>
          <a:xfrm>
            <a:off x="9083232" y="3887264"/>
            <a:ext cx="2316010" cy="1285490"/>
          </a:xfrm>
          <a:prstGeom prst="rect">
            <a:avLst/>
          </a:prstGeom>
          <a:solidFill>
            <a:srgbClr val="96999F"/>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sz="1800" b="0" i="0" u="none" strike="noStrike" kern="0" cap="none" spc="0" baseline="0">
                <a:solidFill>
                  <a:srgbClr val="000000"/>
                </a:solidFill>
                <a:uFillTx/>
              </a:defRPr>
            </a:pPr>
            <a:r>
              <a:rPr kumimoji="0" lang="en-US" sz="1200" b="1" i="0" u="none" strike="noStrike" kern="0" cap="none" spc="0" normalizeH="0" baseline="0" noProof="0" dirty="0">
                <a:ln>
                  <a:noFill/>
                </a:ln>
                <a:solidFill>
                  <a:srgbClr val="FFFFFF"/>
                </a:solidFill>
                <a:effectLst/>
                <a:uLnTx/>
                <a:uFillTx/>
                <a:latin typeface="Arial"/>
                <a:ea typeface="+mn-ea"/>
                <a:cs typeface="Times New Roman" pitchFamily="18"/>
              </a:rPr>
              <a:t>Maintenance avelumab (800 mg every 2 weeks) with SG (Days 1 and 8 every 21 days) for those without disease progression</a:t>
            </a:r>
          </a:p>
        </p:txBody>
      </p:sp>
      <p:sp>
        <p:nvSpPr>
          <p:cNvPr id="29" name="Footer Placeholder 28">
            <a:extLst>
              <a:ext uri="{FF2B5EF4-FFF2-40B4-BE49-F238E27FC236}">
                <a16:creationId xmlns:a16="http://schemas.microsoft.com/office/drawing/2014/main" id="{69B524A4-EC90-AE34-A1C8-9BA806DE0E49}"/>
              </a:ext>
            </a:extLst>
          </p:cNvPr>
          <p:cNvSpPr>
            <a:spLocks noGrp="1"/>
          </p:cNvSpPr>
          <p:nvPr>
            <p:ph type="ftr" sz="quarter" idx="3"/>
          </p:nvPr>
        </p:nvSpPr>
        <p:spPr/>
        <p:txBody>
          <a:bodyPr/>
          <a:lstStyle/>
          <a:p>
            <a:r>
              <a:rPr lang="en-US" dirty="0" err="1"/>
              <a:t>mUC</a:t>
            </a:r>
            <a:r>
              <a:rPr lang="en-US" dirty="0"/>
              <a:t>: metastatic urothelial cancer</a:t>
            </a:r>
          </a:p>
          <a:p>
            <a:r>
              <a:rPr lang="en-US" dirty="0"/>
              <a:t>CPI: checkpoint inhibitor</a:t>
            </a:r>
          </a:p>
          <a:p>
            <a:r>
              <a:rPr lang="en-US" dirty="0"/>
              <a:t>SG: </a:t>
            </a:r>
            <a:r>
              <a:rPr lang="en-US" dirty="0" err="1"/>
              <a:t>sacituzumab</a:t>
            </a:r>
            <a:r>
              <a:rPr lang="en-US" dirty="0"/>
              <a:t> </a:t>
            </a:r>
            <a:r>
              <a:rPr lang="en-US" dirty="0" err="1"/>
              <a:t>govitecan</a:t>
            </a:r>
            <a:endParaRPr lang="en-US" dirty="0"/>
          </a:p>
          <a:p>
            <a:r>
              <a:rPr lang="en-US" dirty="0"/>
              <a:t>CPI, checkpoint inhibitor; </a:t>
            </a:r>
            <a:r>
              <a:rPr lang="en-US" dirty="0" err="1"/>
              <a:t>DOR</a:t>
            </a:r>
            <a:r>
              <a:rPr lang="en-US" dirty="0"/>
              <a:t>, duration of response; </a:t>
            </a:r>
            <a:r>
              <a:rPr lang="en-US" dirty="0" err="1"/>
              <a:t>mUC</a:t>
            </a:r>
            <a:r>
              <a:rPr lang="en-US" dirty="0"/>
              <a:t>, metastatic urothelial carcinoma; SG, </a:t>
            </a:r>
            <a:r>
              <a:rPr lang="en-US" dirty="0" err="1"/>
              <a:t>sacituzumab</a:t>
            </a:r>
            <a:r>
              <a:rPr lang="en-US" dirty="0"/>
              <a:t> </a:t>
            </a:r>
            <a:r>
              <a:rPr lang="en-US" dirty="0" err="1"/>
              <a:t>govitecan</a:t>
            </a:r>
            <a:r>
              <a:rPr lang="en-US" dirty="0"/>
              <a:t>.</a:t>
            </a:r>
          </a:p>
          <a:p>
            <a:r>
              <a:rPr lang="en-US" dirty="0"/>
              <a:t>Tagawa ST, et al. </a:t>
            </a:r>
            <a:r>
              <a:rPr lang="en-US" i="1" dirty="0"/>
              <a:t>J Clin Oncol. </a:t>
            </a:r>
            <a:r>
              <a:rPr lang="en-US" dirty="0"/>
              <a:t>2021;39(22):2474-2485.</a:t>
            </a:r>
          </a:p>
          <a:p>
            <a:r>
              <a:rPr lang="en-US" dirty="0"/>
              <a:t>ClinicalTrials.gov. https://clinicaltrials.gov/ct2/show/NCT03547973. Accessed October 4, 2022.</a:t>
            </a:r>
          </a:p>
        </p:txBody>
      </p:sp>
    </p:spTree>
    <p:extLst>
      <p:ext uri="{BB962C8B-B14F-4D97-AF65-F5344CB8AC3E}">
        <p14:creationId xmlns:p14="http://schemas.microsoft.com/office/powerpoint/2010/main" val="176691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TROPHY-U-01: Sacituzumab Govitecan in Platinum- and Immune Checkpoint Inhibitor–Refractory Settings</a:t>
            </a:r>
          </a:p>
        </p:txBody>
      </p:sp>
      <p:sp>
        <p:nvSpPr>
          <p:cNvPr id="4" name="Footer Placeholder 3">
            <a:extLst>
              <a:ext uri="{FF2B5EF4-FFF2-40B4-BE49-F238E27FC236}">
                <a16:creationId xmlns:a16="http://schemas.microsoft.com/office/drawing/2014/main" id="{FB86FC9B-65BF-F74E-CF3C-9C52B925EC5F}"/>
              </a:ext>
            </a:extLst>
          </p:cNvPr>
          <p:cNvSpPr>
            <a:spLocks noGrp="1"/>
          </p:cNvSpPr>
          <p:nvPr>
            <p:ph type="ftr" sz="quarter" idx="3"/>
          </p:nvPr>
        </p:nvSpPr>
        <p:spPr/>
        <p:txBody>
          <a:bodyPr/>
          <a:lstStyle/>
          <a:p>
            <a:r>
              <a:rPr lang="fr-FR" dirty="0"/>
              <a:t>CR, </a:t>
            </a:r>
            <a:r>
              <a:rPr lang="fr-FR" dirty="0" err="1"/>
              <a:t>complete</a:t>
            </a:r>
            <a:r>
              <a:rPr lang="fr-FR" dirty="0"/>
              <a:t> </a:t>
            </a:r>
            <a:r>
              <a:rPr lang="fr-FR" dirty="0" err="1"/>
              <a:t>response</a:t>
            </a:r>
            <a:r>
              <a:rPr lang="fr-FR" dirty="0"/>
              <a:t>; PR, partial </a:t>
            </a:r>
            <a:r>
              <a:rPr lang="fr-FR" dirty="0" err="1"/>
              <a:t>response</a:t>
            </a:r>
            <a:r>
              <a:rPr lang="fr-FR" dirty="0"/>
              <a:t>.</a:t>
            </a:r>
          </a:p>
          <a:p>
            <a:r>
              <a:rPr lang="fr-FR" dirty="0" err="1"/>
              <a:t>Tagawa</a:t>
            </a:r>
            <a:r>
              <a:rPr lang="fr-FR" dirty="0"/>
              <a:t> ST, et al. </a:t>
            </a:r>
            <a:r>
              <a:rPr lang="fr-FR" i="1" dirty="0"/>
              <a:t>J Clin </a:t>
            </a:r>
            <a:r>
              <a:rPr lang="fr-FR" i="1" dirty="0" err="1"/>
              <a:t>Oncol</a:t>
            </a:r>
            <a:r>
              <a:rPr lang="fr-FR" i="1" dirty="0"/>
              <a:t>. </a:t>
            </a:r>
            <a:r>
              <a:rPr lang="fr-FR" dirty="0"/>
              <a:t>2021;39(22):2474-2485.</a:t>
            </a:r>
          </a:p>
        </p:txBody>
      </p:sp>
      <p:graphicFrame>
        <p:nvGraphicFramePr>
          <p:cNvPr id="17" name="Table 16"/>
          <p:cNvGraphicFramePr>
            <a:graphicFrameLocks noGrp="1"/>
          </p:cNvGraphicFramePr>
          <p:nvPr>
            <p:extLst>
              <p:ext uri="{D42A27DB-BD31-4B8C-83A1-F6EECF244321}">
                <p14:modId xmlns:p14="http://schemas.microsoft.com/office/powerpoint/2010/main" val="643072529"/>
              </p:ext>
            </p:extLst>
          </p:nvPr>
        </p:nvGraphicFramePr>
        <p:xfrm>
          <a:off x="180803" y="2570680"/>
          <a:ext cx="4145280" cy="1792945"/>
        </p:xfrm>
        <a:graphic>
          <a:graphicData uri="http://schemas.openxmlformats.org/drawingml/2006/table">
            <a:tbl>
              <a:tblPr firstRow="1" bandRow="1">
                <a:tableStyleId>{6E25E649-3F16-4E02-A733-19D2CDBF48F0}</a:tableStyleId>
              </a:tblPr>
              <a:tblGrid>
                <a:gridCol w="2339115">
                  <a:extLst>
                    <a:ext uri="{9D8B030D-6E8A-4147-A177-3AD203B41FA5}">
                      <a16:colId xmlns:a16="http://schemas.microsoft.com/office/drawing/2014/main" val="20000"/>
                    </a:ext>
                  </a:extLst>
                </a:gridCol>
                <a:gridCol w="1806165">
                  <a:extLst>
                    <a:ext uri="{9D8B030D-6E8A-4147-A177-3AD203B41FA5}">
                      <a16:colId xmlns:a16="http://schemas.microsoft.com/office/drawing/2014/main" val="20001"/>
                    </a:ext>
                  </a:extLst>
                </a:gridCol>
              </a:tblGrid>
              <a:tr h="736390">
                <a:tc>
                  <a:txBody>
                    <a:bodyPr/>
                    <a:lstStyle/>
                    <a:p>
                      <a:r>
                        <a:rPr lang="en-US" sz="1600" baseline="0" dirty="0"/>
                        <a:t>Endpoint</a:t>
                      </a:r>
                    </a:p>
                  </a:txBody>
                  <a:tcPr marL="121920" marR="121920" marT="36576" marB="36576" anchor="ctr">
                    <a:solidFill>
                      <a:schemeClr val="accent3">
                        <a:lumMod val="75000"/>
                      </a:schemeClr>
                    </a:solidFill>
                  </a:tcPr>
                </a:tc>
                <a:tc>
                  <a:txBody>
                    <a:bodyPr/>
                    <a:lstStyle/>
                    <a:p>
                      <a:pPr algn="ctr"/>
                      <a:r>
                        <a:rPr lang="en-US" sz="1600" baseline="0" dirty="0"/>
                        <a:t>Cohort 1 </a:t>
                      </a:r>
                      <a:br>
                        <a:rPr lang="en-US" sz="1600" baseline="0" dirty="0"/>
                      </a:br>
                      <a:r>
                        <a:rPr lang="en-US" sz="1600" baseline="0" dirty="0"/>
                        <a:t>(N = 113)</a:t>
                      </a:r>
                    </a:p>
                  </a:txBody>
                  <a:tcPr marL="121920" marR="121920" marT="36576" marB="36576" anchor="ctr">
                    <a:solidFill>
                      <a:schemeClr val="accent3">
                        <a:lumMod val="75000"/>
                      </a:schemeClr>
                    </a:solidFill>
                  </a:tcPr>
                </a:tc>
                <a:extLst>
                  <a:ext uri="{0D108BD9-81ED-4DB2-BD59-A6C34878D82A}">
                    <a16:rowId xmlns:a16="http://schemas.microsoft.com/office/drawing/2014/main" val="10000"/>
                  </a:ext>
                </a:extLst>
              </a:tr>
              <a:tr h="1056555">
                <a:tc>
                  <a:txBody>
                    <a:bodyPr/>
                    <a:lstStyle/>
                    <a:p>
                      <a:r>
                        <a:rPr lang="en-US" sz="1600" b="1" baseline="0" dirty="0"/>
                        <a:t> ORR, n (%) </a:t>
                      </a:r>
                    </a:p>
                    <a:p>
                      <a:pPr marL="171450" indent="0"/>
                      <a:r>
                        <a:rPr kumimoji="0" lang="en-US" sz="1600" b="0" i="0" u="none" strike="noStrike" kern="0" cap="none" spc="0" normalizeH="0" baseline="0" noProof="0" dirty="0">
                          <a:ln>
                            <a:noFill/>
                          </a:ln>
                          <a:solidFill>
                            <a:srgbClr val="000000"/>
                          </a:solidFill>
                          <a:effectLst/>
                          <a:uLnTx/>
                          <a:uFillTx/>
                          <a:latin typeface="+mn-lt"/>
                          <a:ea typeface="+mn-ea"/>
                          <a:cs typeface="+mn-cs"/>
                          <a:sym typeface="Arial"/>
                        </a:rPr>
                        <a:t>CR, n (%)</a:t>
                      </a:r>
                    </a:p>
                    <a:p>
                      <a:pPr marL="17303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baseline="0" dirty="0"/>
                        <a:t>PR, n (%)</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p>
                      <a:pPr marL="666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mn-lt"/>
                          <a:ea typeface="+mn-ea"/>
                          <a:cs typeface="+mn-cs"/>
                          <a:sym typeface="Arial"/>
                        </a:rPr>
                        <a:t>SD, n (%)</a:t>
                      </a:r>
                      <a:endParaRPr lang="en-US" sz="1600" b="1" baseline="0" dirty="0"/>
                    </a:p>
                  </a:txBody>
                  <a:tcPr marL="121920" marR="0" marT="36576" marB="36576" anchor="ctr">
                    <a:solidFill>
                      <a:srgbClr val="E7E7E7"/>
                    </a:solidFill>
                  </a:tcPr>
                </a:tc>
                <a:tc>
                  <a:txBody>
                    <a:bodyPr/>
                    <a:lstStyle/>
                    <a:p>
                      <a:pPr algn="ctr"/>
                      <a:r>
                        <a:rPr lang="en-US" sz="1600" b="1" baseline="0" dirty="0"/>
                        <a:t>31 (27)</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aseline="0" dirty="0"/>
                        <a:t>6 (5)</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aseline="0" dirty="0"/>
                        <a:t>25 (22)</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aseline="0" dirty="0"/>
                    </a:p>
                  </a:txBody>
                  <a:tcPr marL="121920" marR="121920" marT="36576" marB="36576" anchor="ctr">
                    <a:solidFill>
                      <a:srgbClr val="E7E7E7"/>
                    </a:solidFill>
                  </a:tcPr>
                </a:tc>
                <a:extLst>
                  <a:ext uri="{0D108BD9-81ED-4DB2-BD59-A6C34878D82A}">
                    <a16:rowId xmlns:a16="http://schemas.microsoft.com/office/drawing/2014/main" val="10001"/>
                  </a:ext>
                </a:extLst>
              </a:tr>
            </a:tbl>
          </a:graphicData>
        </a:graphic>
      </p:graphicFrame>
      <p:grpSp>
        <p:nvGrpSpPr>
          <p:cNvPr id="24" name="Group 23">
            <a:extLst>
              <a:ext uri="{FF2B5EF4-FFF2-40B4-BE49-F238E27FC236}">
                <a16:creationId xmlns:a16="http://schemas.microsoft.com/office/drawing/2014/main" id="{DDD83518-2A3A-914C-856C-12CDF2399407}"/>
              </a:ext>
            </a:extLst>
          </p:cNvPr>
          <p:cNvGrpSpPr/>
          <p:nvPr/>
        </p:nvGrpSpPr>
        <p:grpSpPr>
          <a:xfrm>
            <a:off x="4585297" y="1873467"/>
            <a:ext cx="7592855" cy="4253259"/>
            <a:chOff x="838200" y="859730"/>
            <a:chExt cx="13106400" cy="6376510"/>
          </a:xfrm>
        </p:grpSpPr>
        <p:graphicFrame>
          <p:nvGraphicFramePr>
            <p:cNvPr id="25" name="Chart 24">
              <a:extLst>
                <a:ext uri="{FF2B5EF4-FFF2-40B4-BE49-F238E27FC236}">
                  <a16:creationId xmlns:a16="http://schemas.microsoft.com/office/drawing/2014/main" id="{C3EE8025-8616-8D43-B195-91188E7A21ED}"/>
                </a:ext>
              </a:extLst>
            </p:cNvPr>
            <p:cNvGraphicFramePr/>
            <p:nvPr/>
          </p:nvGraphicFramePr>
          <p:xfrm>
            <a:off x="838200" y="859730"/>
            <a:ext cx="13106400" cy="6376510"/>
          </p:xfrm>
          <a:graphic>
            <a:graphicData uri="http://schemas.openxmlformats.org/drawingml/2006/chart">
              <c:chart xmlns:c="http://schemas.openxmlformats.org/drawingml/2006/chart" xmlns:r="http://schemas.openxmlformats.org/officeDocument/2006/relationships" r:id="rId3"/>
            </a:graphicData>
          </a:graphic>
        </p:graphicFrame>
        <p:sp>
          <p:nvSpPr>
            <p:cNvPr id="26" name="object 28">
              <a:extLst>
                <a:ext uri="{FF2B5EF4-FFF2-40B4-BE49-F238E27FC236}">
                  <a16:creationId xmlns:a16="http://schemas.microsoft.com/office/drawing/2014/main" id="{F833ABC2-3A89-F048-BB33-270ABBB96A6C}"/>
                </a:ext>
              </a:extLst>
            </p:cNvPr>
            <p:cNvSpPr/>
            <p:nvPr/>
          </p:nvSpPr>
          <p:spPr>
            <a:xfrm flipH="1">
              <a:off x="6516964" y="1323910"/>
              <a:ext cx="7155372" cy="88815"/>
            </a:xfrm>
            <a:custGeom>
              <a:avLst/>
              <a:gdLst/>
              <a:ahLst/>
              <a:cxnLst/>
              <a:rect l="l" t="t" r="r" b="b"/>
              <a:pathLst>
                <a:path w="7740650">
                  <a:moveTo>
                    <a:pt x="7740599" y="0"/>
                  </a:moveTo>
                  <a:lnTo>
                    <a:pt x="0" y="0"/>
                  </a:lnTo>
                </a:path>
              </a:pathLst>
            </a:custGeom>
            <a:ln w="12700">
              <a:solidFill>
                <a:schemeClr val="tx2">
                  <a:lumMod val="25000"/>
                </a:schemeClr>
              </a:solidFill>
              <a:prstDash val="sysDot"/>
              <a:headEnd type="none" w="med" len="med"/>
              <a:tailEnd type="triangle" w="med" len="me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27" name="object 42">
              <a:extLst>
                <a:ext uri="{FF2B5EF4-FFF2-40B4-BE49-F238E27FC236}">
                  <a16:creationId xmlns:a16="http://schemas.microsoft.com/office/drawing/2014/main" id="{30A448B4-3BC9-6B47-A54D-DBB3C6B97E23}"/>
                </a:ext>
              </a:extLst>
            </p:cNvPr>
            <p:cNvSpPr/>
            <p:nvPr/>
          </p:nvSpPr>
          <p:spPr>
            <a:xfrm>
              <a:off x="5252014" y="1389294"/>
              <a:ext cx="0" cy="5408294"/>
            </a:xfrm>
            <a:custGeom>
              <a:avLst/>
              <a:gdLst/>
              <a:ahLst/>
              <a:cxnLst/>
              <a:rect l="l" t="t" r="r" b="b"/>
              <a:pathLst>
                <a:path h="5408295">
                  <a:moveTo>
                    <a:pt x="0" y="5407723"/>
                  </a:moveTo>
                  <a:lnTo>
                    <a:pt x="0" y="0"/>
                  </a:lnTo>
                </a:path>
              </a:pathLst>
            </a:custGeom>
            <a:ln w="12700">
              <a:solidFill>
                <a:schemeClr val="tx2">
                  <a:lumMod val="25000"/>
                </a:schemeClr>
              </a:solidFill>
              <a:prstDash val="sysDot"/>
              <a:headEnd type="none" w="med" len="med"/>
              <a:tailEnd type="none" w="med" len="me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28" name="object 44">
              <a:extLst>
                <a:ext uri="{FF2B5EF4-FFF2-40B4-BE49-F238E27FC236}">
                  <a16:creationId xmlns:a16="http://schemas.microsoft.com/office/drawing/2014/main" id="{EB4E150A-0525-D341-8472-2EA30CAF44F2}"/>
                </a:ext>
              </a:extLst>
            </p:cNvPr>
            <p:cNvSpPr txBox="1"/>
            <p:nvPr/>
          </p:nvSpPr>
          <p:spPr>
            <a:xfrm>
              <a:off x="5255208" y="1116704"/>
              <a:ext cx="1250157" cy="517721"/>
            </a:xfrm>
            <a:prstGeom prst="rect">
              <a:avLst/>
            </a:prstGeom>
          </p:spPr>
          <p:txBody>
            <a:bodyPr vert="horz" wrap="square" lIns="0" tIns="16933" rIns="0" bIns="0" rtlCol="0">
              <a:spAutoFit/>
            </a:bodyPr>
            <a:lstStyle/>
            <a:p>
              <a:pPr marL="12700" marR="0" lvl="0" indent="0" algn="ctr" defTabSz="914400" rtl="0" eaLnBrk="1" fontAlgn="auto" latinLnBrk="0" hangingPunct="1">
                <a:lnSpc>
                  <a:spcPct val="100000"/>
                </a:lnSpc>
                <a:spcBef>
                  <a:spcPts val="100"/>
                </a:spcBef>
                <a:spcAft>
                  <a:spcPts val="0"/>
                </a:spcAft>
                <a:buClr>
                  <a:srgbClr val="000000"/>
                </a:buClr>
                <a:buSzTx/>
                <a:buFontTx/>
                <a:buNone/>
                <a:tabLst/>
                <a:defRPr/>
              </a:pPr>
              <a:r>
                <a:rPr kumimoji="0" lang="en-US" sz="2133" b="1" i="0" u="none" strike="noStrike" kern="0" cap="none" spc="-5" normalizeH="0" baseline="0" noProof="0" dirty="0">
                  <a:ln>
                    <a:noFill/>
                  </a:ln>
                  <a:solidFill>
                    <a:srgbClr val="000000"/>
                  </a:solidFill>
                  <a:effectLst/>
                  <a:uLnTx/>
                  <a:uFillTx/>
                  <a:latin typeface="Calibri" panose="020F0502020204030204"/>
                  <a:ea typeface="+mn-ea"/>
                  <a:cs typeface="Arial"/>
                  <a:sym typeface="Arial"/>
                </a:rPr>
                <a:t>77</a:t>
              </a:r>
              <a:r>
                <a:rPr kumimoji="0" sz="2133" b="1" i="0" u="none" strike="noStrike" kern="0" cap="none" spc="-5" normalizeH="0" baseline="0" noProof="0" dirty="0">
                  <a:ln>
                    <a:noFill/>
                  </a:ln>
                  <a:solidFill>
                    <a:srgbClr val="000000"/>
                  </a:solidFill>
                  <a:effectLst/>
                  <a:uLnTx/>
                  <a:uFillTx/>
                  <a:latin typeface="Calibri" panose="020F0502020204030204"/>
                  <a:ea typeface="+mn-ea"/>
                  <a:cs typeface="Arial"/>
                  <a:sym typeface="Arial"/>
                </a:rPr>
                <a:t>%</a:t>
              </a:r>
              <a:endParaRPr kumimoji="0" sz="2133" b="1" i="0" u="none" strike="noStrike" kern="0" cap="none" spc="0" normalizeH="0" baseline="30000" noProof="0" dirty="0">
                <a:ln>
                  <a:noFill/>
                </a:ln>
                <a:solidFill>
                  <a:srgbClr val="000000"/>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2A2AE288-93E3-1E40-BE46-45E2A2EA414F}"/>
                </a:ext>
              </a:extLst>
            </p:cNvPr>
            <p:cNvSpPr txBox="1"/>
            <p:nvPr/>
          </p:nvSpPr>
          <p:spPr>
            <a:xfrm>
              <a:off x="4709759" y="3824222"/>
              <a:ext cx="617599" cy="322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000</a:t>
              </a:r>
            </a:p>
          </p:txBody>
        </p:sp>
        <p:cxnSp>
          <p:nvCxnSpPr>
            <p:cNvPr id="30" name="Straight Connector 29">
              <a:extLst>
                <a:ext uri="{FF2B5EF4-FFF2-40B4-BE49-F238E27FC236}">
                  <a16:creationId xmlns:a16="http://schemas.microsoft.com/office/drawing/2014/main" id="{040F9A2E-02E7-E845-9B73-49C0EFF0735F}"/>
                </a:ext>
              </a:extLst>
            </p:cNvPr>
            <p:cNvCxnSpPr>
              <a:cxnSpLocks/>
            </p:cNvCxnSpPr>
            <p:nvPr/>
          </p:nvCxnSpPr>
          <p:spPr>
            <a:xfrm>
              <a:off x="2541030" y="3448049"/>
              <a:ext cx="11153962" cy="0"/>
            </a:xfrm>
            <a:prstGeom prst="line">
              <a:avLst/>
            </a:prstGeom>
            <a:ln w="12700" cap="flat">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46F9-8B69-724B-B272-EE2FF05CAAC5}"/>
                </a:ext>
              </a:extLst>
            </p:cNvPr>
            <p:cNvCxnSpPr>
              <a:cxnSpLocks/>
            </p:cNvCxnSpPr>
            <p:nvPr/>
          </p:nvCxnSpPr>
          <p:spPr>
            <a:xfrm>
              <a:off x="2541030" y="4943475"/>
              <a:ext cx="11161693"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4849523" y="1381025"/>
            <a:ext cx="37653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Reduction in Tumor Size</a:t>
            </a:r>
            <a:endParaRPr kumimoji="0" lang="en-US" sz="2400" b="1" i="0" u="none" strike="sngStrike" kern="1200" cap="none" spc="0" normalizeH="0" baseline="30000" noProof="0" dirty="0">
              <a:ln>
                <a:noFill/>
              </a:ln>
              <a:solidFill>
                <a:srgbClr val="FF0000"/>
              </a:solidFill>
              <a:effectLst/>
              <a:uLnTx/>
              <a:uFillTx/>
              <a:latin typeface="Calibri" panose="020F0502020204030204"/>
              <a:ea typeface="+mn-ea"/>
              <a:cs typeface="+mn-cs"/>
            </a:endParaRPr>
          </a:p>
        </p:txBody>
      </p:sp>
      <p:sp>
        <p:nvSpPr>
          <p:cNvPr id="42" name="Rectangle 41"/>
          <p:cNvSpPr/>
          <p:nvPr/>
        </p:nvSpPr>
        <p:spPr>
          <a:xfrm>
            <a:off x="901483" y="1966484"/>
            <a:ext cx="257506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Cohort 1 Response</a:t>
            </a:r>
            <a:endParaRPr kumimoji="0" lang="en-US" sz="2400" b="1"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6" name="Rounded Rectangle 15">
            <a:extLst>
              <a:ext uri="{FF2B5EF4-FFF2-40B4-BE49-F238E27FC236}">
                <a16:creationId xmlns:a16="http://schemas.microsoft.com/office/drawing/2014/main" id="{D8ECB202-1BC6-C5A1-7DAB-59FB71D55CF7}"/>
              </a:ext>
            </a:extLst>
          </p:cNvPr>
          <p:cNvSpPr/>
          <p:nvPr/>
        </p:nvSpPr>
        <p:spPr>
          <a:xfrm>
            <a:off x="349682" y="4597406"/>
            <a:ext cx="3831771" cy="1396366"/>
          </a:xfrm>
          <a:prstGeom prst="roundRect">
            <a:avLst/>
          </a:prstGeom>
          <a:solidFill>
            <a:schemeClr val="accent3">
              <a:lumMod val="75000"/>
            </a:schemeClr>
          </a:solidFill>
          <a:ln>
            <a:noFill/>
          </a:ln>
        </p:spPr>
        <p:style>
          <a:lnRef idx="1">
            <a:schemeClr val="accent6"/>
          </a:lnRef>
          <a:fillRef idx="3">
            <a:schemeClr val="accent6"/>
          </a:fillRef>
          <a:effectRef idx="2">
            <a:schemeClr val="accent6"/>
          </a:effectRef>
          <a:fontRef idx="minor">
            <a:schemeClr val="lt1"/>
          </a:fontRef>
        </p:style>
        <p:txBody>
          <a:bodyPr lIns="45720" tIns="0" rIns="45720" bIns="0" rtlCol="0" anchor="ct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sym typeface="Arial"/>
              </a:rPr>
              <a:t>Median follow-up of 9.1 months:</a:t>
            </a:r>
          </a:p>
          <a:p>
            <a:pPr marL="2317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Median DOR: 7.2 months</a:t>
            </a:r>
          </a:p>
          <a:p>
            <a:pPr marL="2317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Median PFS: 5.4 months</a:t>
            </a:r>
          </a:p>
          <a:p>
            <a:pPr marL="231775" marR="0" lvl="1"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Median OS: 10.9 months</a:t>
            </a:r>
          </a:p>
        </p:txBody>
      </p:sp>
      <p:sp>
        <p:nvSpPr>
          <p:cNvPr id="2" name="Rectangle 1">
            <a:extLst>
              <a:ext uri="{FF2B5EF4-FFF2-40B4-BE49-F238E27FC236}">
                <a16:creationId xmlns:a16="http://schemas.microsoft.com/office/drawing/2014/main" id="{2CE97F3E-AED8-6AAE-CC81-0483AA8CE40D}"/>
              </a:ext>
            </a:extLst>
          </p:cNvPr>
          <p:cNvSpPr/>
          <p:nvPr/>
        </p:nvSpPr>
        <p:spPr bwMode="auto">
          <a:xfrm>
            <a:off x="74044" y="4066286"/>
            <a:ext cx="4402589" cy="440614"/>
          </a:xfrm>
          <a:prstGeom prst="rect">
            <a:avLst/>
          </a:prstGeom>
          <a:solidFill>
            <a:schemeClr val="bg1"/>
          </a:solidFill>
          <a:ln w="19050" algn="ctr">
            <a:noFill/>
            <a:miter lim="800000"/>
            <a:headEnd/>
            <a:tailEnd/>
          </a:ln>
        </p:spPr>
        <p:txBody>
          <a:bodyPr wrap="none"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7168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525" y="199505"/>
            <a:ext cx="11690350" cy="1185577"/>
          </a:xfrm>
        </p:spPr>
        <p:txBody>
          <a:bodyPr anchor="ctr">
            <a:normAutofit fontScale="90000"/>
          </a:bodyPr>
          <a:lstStyle/>
          <a:p>
            <a:pPr algn="ctr"/>
            <a:r>
              <a:rPr lang="en-US" sz="3600" dirty="0">
                <a:solidFill>
                  <a:schemeClr val="tx1"/>
                </a:solidFill>
              </a:rPr>
              <a:t>Phase 3 TROPiCS-04: Study Design of Confirmatory Trial</a:t>
            </a:r>
            <a:endParaRPr lang="en-US" sz="3600" baseline="30000" dirty="0">
              <a:solidFill>
                <a:schemeClr val="tx1"/>
              </a:solidFill>
            </a:endParaRPr>
          </a:p>
        </p:txBody>
      </p:sp>
      <p:sp>
        <p:nvSpPr>
          <p:cNvPr id="8" name="Google Shape;415;p31"/>
          <p:cNvSpPr/>
          <p:nvPr/>
        </p:nvSpPr>
        <p:spPr>
          <a:xfrm>
            <a:off x="290737" y="1533627"/>
            <a:ext cx="3798300" cy="4421644"/>
          </a:xfrm>
          <a:prstGeom prst="roundRect">
            <a:avLst>
              <a:gd name="adj" fmla="val 16667"/>
            </a:avLst>
          </a:prstGeom>
          <a:solidFill>
            <a:schemeClr val="accent3">
              <a:lumMod val="75000"/>
            </a:schemeClr>
          </a:solidFill>
          <a:ln>
            <a:noFill/>
            <a:headEnd type="none" w="sm" len="sm"/>
            <a:tailEnd type="none" w="sm" len="sm"/>
          </a:ln>
        </p:spPr>
        <p:style>
          <a:lnRef idx="1">
            <a:schemeClr val="accent6"/>
          </a:lnRef>
          <a:fillRef idx="3">
            <a:schemeClr val="accent6"/>
          </a:fillRef>
          <a:effectRef idx="2">
            <a:schemeClr val="accent6"/>
          </a:effectRef>
          <a:fontRef idx="minor">
            <a:schemeClr val="lt1"/>
          </a:fontRef>
        </p:style>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800"/>
              </a:spcAft>
              <a:buClr>
                <a:prstClr val="white"/>
              </a:buClr>
              <a:buSzTx/>
              <a:buFontTx/>
              <a:buNone/>
              <a:tabLst/>
              <a:defRPr/>
            </a:pPr>
            <a:r>
              <a:rPr kumimoji="0" lang="en-CA" sz="1867" b="1" i="0" u="none" strike="noStrike" kern="0" cap="none" spc="0" normalizeH="0" baseline="0" noProof="0" dirty="0">
                <a:ln>
                  <a:noFill/>
                </a:ln>
                <a:solidFill>
                  <a:prstClr val="white"/>
                </a:solidFill>
                <a:effectLst/>
                <a:uLnTx/>
                <a:uFillTx/>
                <a:latin typeface="Calibri" panose="020F0502020204030204"/>
                <a:ea typeface="+mn-ea"/>
                <a:cs typeface="Arial"/>
                <a:sym typeface="Arial"/>
              </a:rPr>
              <a:t>Study Population</a:t>
            </a:r>
          </a:p>
          <a:p>
            <a:pPr marL="304792" marR="0" lvl="0" indent="-304792" algn="l" defTabSz="914400" rtl="0" eaLnBrk="1" fontAlgn="auto" latinLnBrk="0" hangingPunct="1">
              <a:lnSpc>
                <a:spcPct val="100000"/>
              </a:lnSpc>
              <a:spcBef>
                <a:spcPts val="0"/>
              </a:spcBef>
              <a:spcAft>
                <a:spcPts val="267"/>
              </a:spcAft>
              <a:buClr>
                <a:prstClr val="white"/>
              </a:buClr>
              <a:buSzTx/>
              <a:buFont typeface="Arial" panose="020B0604020202020204" pitchFamily="34" charset="0"/>
              <a:buChar char="•"/>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Locally advanced unresectable or metastatic UC</a:t>
            </a:r>
          </a:p>
          <a:p>
            <a:pPr marL="304792" marR="0" lvl="0" indent="-304792" algn="l" defTabSz="914400" rtl="0" eaLnBrk="1" fontAlgn="auto" latinLnBrk="0" hangingPunct="1">
              <a:lnSpc>
                <a:spcPct val="100000"/>
              </a:lnSpc>
              <a:spcBef>
                <a:spcPts val="0"/>
              </a:spcBef>
              <a:spcAft>
                <a:spcPts val="267"/>
              </a:spcAft>
              <a:buClr>
                <a:prstClr val="white"/>
              </a:buClr>
              <a:buSzTx/>
              <a:buFont typeface="Arial" panose="020B0604020202020204" pitchFamily="34" charset="0"/>
              <a:buChar char="•"/>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Upper/lower tract tumors</a:t>
            </a:r>
          </a:p>
          <a:p>
            <a:pPr marL="304792" marR="0" lvl="0" indent="-304792" algn="l" defTabSz="914400" rtl="0" eaLnBrk="1" fontAlgn="auto" latinLnBrk="0" hangingPunct="1">
              <a:lnSpc>
                <a:spcPct val="100000"/>
              </a:lnSpc>
              <a:spcBef>
                <a:spcPts val="0"/>
              </a:spcBef>
              <a:spcAft>
                <a:spcPts val="267"/>
              </a:spcAft>
              <a:buClr>
                <a:prstClr val="white"/>
              </a:buClr>
              <a:buSzTx/>
              <a:buFont typeface="Arial" panose="020B0604020202020204" pitchFamily="34" charset="0"/>
              <a:buChar char="•"/>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Mixed histology types allowed if </a:t>
            </a:r>
            <a:r>
              <a:rPr kumimoji="0" lang="en-CA" sz="16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the urothelial type is </a:t>
            </a: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predominant</a:t>
            </a:r>
          </a:p>
          <a:p>
            <a:pPr marL="304792" marR="0" lvl="0" indent="-304792" algn="l" defTabSz="914400" rtl="0" eaLnBrk="1" fontAlgn="auto" latinLnBrk="0" hangingPunct="1">
              <a:lnSpc>
                <a:spcPct val="100000"/>
              </a:lnSpc>
              <a:spcBef>
                <a:spcPts val="0"/>
              </a:spcBef>
              <a:spcAft>
                <a:spcPts val="267"/>
              </a:spcAft>
              <a:buClr>
                <a:prstClr val="white"/>
              </a:buClr>
              <a:buSzTx/>
              <a:buFont typeface="Arial" panose="020B0604020202020204" pitchFamily="34" charset="0"/>
              <a:buChar char="•"/>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Progression after platinum-based chemotherapy </a:t>
            </a:r>
            <a:r>
              <a:rPr kumimoji="0" lang="en-CA" sz="1600" b="1" i="0" u="none" strike="noStrike" kern="0" cap="none" spc="0" normalizeH="0" baseline="0" noProof="0" dirty="0">
                <a:ln>
                  <a:noFill/>
                </a:ln>
                <a:solidFill>
                  <a:prstClr val="white"/>
                </a:solidFill>
                <a:effectLst/>
                <a:uLnTx/>
                <a:uFillTx/>
                <a:latin typeface="Calibri" panose="020F0502020204030204"/>
                <a:ea typeface="+mn-ea"/>
                <a:cs typeface="Arial"/>
                <a:sym typeface="Arial"/>
              </a:rPr>
              <a:t>and</a:t>
            </a: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 anti−PD-1/PD-L1 therapy</a:t>
            </a:r>
          </a:p>
          <a:p>
            <a:pPr marL="0" marR="0" lvl="0" indent="0" algn="ctr" defTabSz="914400" rtl="0" eaLnBrk="1" fontAlgn="auto" latinLnBrk="0" hangingPunct="1">
              <a:lnSpc>
                <a:spcPct val="100000"/>
              </a:lnSpc>
              <a:spcBef>
                <a:spcPts val="0"/>
              </a:spcBef>
              <a:spcAft>
                <a:spcPts val="800"/>
              </a:spcAft>
              <a:buClr>
                <a:prstClr val="white"/>
              </a:buClr>
              <a:buSzTx/>
              <a:buFontTx/>
              <a:buNone/>
              <a:tabLst/>
              <a:defRPr/>
            </a:pPr>
            <a:r>
              <a:rPr kumimoji="0" lang="en-CA" sz="1600" b="1" i="1" u="none" strike="noStrike" kern="0" cap="none" spc="0" normalizeH="0" baseline="0" noProof="0" dirty="0">
                <a:ln>
                  <a:noFill/>
                </a:ln>
                <a:solidFill>
                  <a:prstClr val="white"/>
                </a:solidFill>
                <a:effectLst/>
                <a:uLnTx/>
                <a:uFillTx/>
                <a:latin typeface="Calibri" panose="020F0502020204030204"/>
                <a:ea typeface="+mn-ea"/>
                <a:cs typeface="Arial"/>
                <a:sym typeface="Arial"/>
              </a:rPr>
              <a:t>OR</a:t>
            </a:r>
          </a:p>
          <a:p>
            <a:pPr marL="304792" marR="0" lvl="0" indent="-304792" algn="l" defTabSz="914400" rtl="0" eaLnBrk="1" fontAlgn="auto" latinLnBrk="0" hangingPunct="1">
              <a:lnSpc>
                <a:spcPct val="100000"/>
              </a:lnSpc>
              <a:spcBef>
                <a:spcPts val="0"/>
              </a:spcBef>
              <a:spcAft>
                <a:spcPts val="800"/>
              </a:spcAft>
              <a:buClr>
                <a:prstClr val="white"/>
              </a:buClr>
              <a:buSzTx/>
              <a:buFont typeface="Arial" panose="020B0604020202020204" pitchFamily="34" charset="0"/>
              <a:buChar char="•"/>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mn-ea"/>
                <a:cs typeface="Arial"/>
                <a:sym typeface="Arial"/>
              </a:rPr>
              <a:t>Progression within 12 mo and subsequent immune checkpoint inhibitor after platinum-based chemo in neo/adj setting</a:t>
            </a:r>
          </a:p>
        </p:txBody>
      </p:sp>
      <p:cxnSp>
        <p:nvCxnSpPr>
          <p:cNvPr id="9" name="Google Shape;388;p30"/>
          <p:cNvCxnSpPr>
            <a:cxnSpLocks/>
            <a:stCxn id="8" idx="3"/>
            <a:endCxn id="10" idx="1"/>
          </p:cNvCxnSpPr>
          <p:nvPr/>
        </p:nvCxnSpPr>
        <p:spPr>
          <a:xfrm>
            <a:off x="4089037" y="3744450"/>
            <a:ext cx="1207415" cy="1161189"/>
          </a:xfrm>
          <a:prstGeom prst="bentConnector3">
            <a:avLst>
              <a:gd name="adj1" fmla="val 50000"/>
            </a:avLst>
          </a:prstGeom>
          <a:noFill/>
          <a:ln w="28575" cap="flat" cmpd="sng">
            <a:solidFill>
              <a:schemeClr val="dk1"/>
            </a:solidFill>
            <a:prstDash val="solid"/>
            <a:round/>
            <a:headEnd type="none" w="sm" len="sm"/>
            <a:tailEnd type="triangle" w="med" len="med"/>
          </a:ln>
        </p:spPr>
      </p:cxnSp>
      <p:sp>
        <p:nvSpPr>
          <p:cNvPr id="12" name="Google Shape;393;p30"/>
          <p:cNvSpPr txBox="1"/>
          <p:nvPr/>
        </p:nvSpPr>
        <p:spPr>
          <a:xfrm>
            <a:off x="4918642" y="3643606"/>
            <a:ext cx="793724" cy="17882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N = 482</a:t>
            </a:r>
            <a:endParaRPr kumimoji="0" sz="1400" b="0" i="0" u="none" strike="noStrike" kern="0" cap="none" spc="0" normalizeH="0" baseline="0" noProof="0" dirty="0">
              <a:ln>
                <a:noFill/>
              </a:ln>
              <a:solidFill>
                <a:srgbClr val="000000"/>
              </a:solidFill>
              <a:effectLst/>
              <a:uLnTx/>
              <a:uFillTx/>
              <a:latin typeface="Calibri" panose="020F0502020204030204"/>
              <a:ea typeface="Arial"/>
              <a:cs typeface="Arial"/>
              <a:sym typeface="Arial"/>
            </a:endParaRPr>
          </a:p>
        </p:txBody>
      </p:sp>
      <p:cxnSp>
        <p:nvCxnSpPr>
          <p:cNvPr id="13" name="Elbow Connector 12"/>
          <p:cNvCxnSpPr>
            <a:stCxn id="5" idx="3"/>
            <a:endCxn id="16" idx="1"/>
          </p:cNvCxnSpPr>
          <p:nvPr/>
        </p:nvCxnSpPr>
        <p:spPr>
          <a:xfrm>
            <a:off x="8504067" y="2594331"/>
            <a:ext cx="922027" cy="115418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 idx="3"/>
            <a:endCxn id="16" idx="1"/>
          </p:cNvCxnSpPr>
          <p:nvPr/>
        </p:nvCxnSpPr>
        <p:spPr>
          <a:xfrm flipV="1">
            <a:off x="8508663" y="3748519"/>
            <a:ext cx="917431" cy="1157120"/>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8" idx="3"/>
            <a:endCxn id="5" idx="1"/>
          </p:cNvCxnSpPr>
          <p:nvPr/>
        </p:nvCxnSpPr>
        <p:spPr>
          <a:xfrm flipV="1">
            <a:off x="4089037" y="2594331"/>
            <a:ext cx="1207417" cy="1150119"/>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296451" y="1533628"/>
            <a:ext cx="3212212" cy="4429785"/>
            <a:chOff x="3845726" y="928655"/>
            <a:chExt cx="2409159" cy="3322339"/>
          </a:xfrm>
        </p:grpSpPr>
        <p:sp>
          <p:nvSpPr>
            <p:cNvPr id="5" name="Google Shape;390;p30"/>
            <p:cNvSpPr/>
            <p:nvPr/>
          </p:nvSpPr>
          <p:spPr>
            <a:xfrm>
              <a:off x="3845728" y="928655"/>
              <a:ext cx="2405710" cy="1591056"/>
            </a:xfrm>
            <a:prstGeom prst="roundRect">
              <a:avLst>
                <a:gd name="adj" fmla="val 16667"/>
              </a:avLst>
            </a:prstGeom>
            <a:solidFill>
              <a:srgbClr val="09345A"/>
            </a:solidFill>
            <a:ln w="9525" cap="flat" cmpd="sng">
              <a:solidFill>
                <a:srgbClr val="06325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267"/>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Arial"/>
                  <a:sym typeface="Arial"/>
                </a:rPr>
                <a:t>Sacituzumab govitecan </a:t>
              </a:r>
            </a:p>
            <a:p>
              <a:pPr marL="0" marR="0" lvl="0" indent="0" algn="ctr" defTabSz="914400" rtl="0" eaLnBrk="1" fontAlgn="auto" latinLnBrk="0" hangingPunct="1">
                <a:lnSpc>
                  <a:spcPct val="100000"/>
                </a:lnSpc>
                <a:spcBef>
                  <a:spcPts val="0"/>
                </a:spcBef>
                <a:spcAft>
                  <a:spcPts val="267"/>
                </a:spcAft>
                <a:buClr>
                  <a:srgbClr val="000000"/>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10 mg/kg</a:t>
              </a:r>
            </a:p>
            <a:p>
              <a:pPr marL="0" marR="0" lvl="0" indent="0" algn="ctr" defTabSz="914400" rtl="0" eaLnBrk="1" fontAlgn="auto" latinLnBrk="0" hangingPunct="1">
                <a:lnSpc>
                  <a:spcPct val="100000"/>
                </a:lnSpc>
                <a:spcBef>
                  <a:spcPts val="0"/>
                </a:spcBef>
                <a:spcAft>
                  <a:spcPts val="267"/>
                </a:spcAft>
                <a:buClr>
                  <a:srgbClr val="000000"/>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days 1 and 8 of 21-</a:t>
              </a: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day </a:t>
              </a: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cycle</a:t>
              </a:r>
            </a:p>
          </p:txBody>
        </p:sp>
        <p:sp>
          <p:nvSpPr>
            <p:cNvPr id="10" name="Google Shape;389;p30"/>
            <p:cNvSpPr/>
            <p:nvPr/>
          </p:nvSpPr>
          <p:spPr>
            <a:xfrm>
              <a:off x="3845726" y="2664334"/>
              <a:ext cx="2409159" cy="1586660"/>
            </a:xfrm>
            <a:prstGeom prst="roundRect">
              <a:avLst>
                <a:gd name="adj" fmla="val 16667"/>
              </a:avLst>
            </a:prstGeom>
            <a:solidFill>
              <a:schemeClr val="accent3"/>
            </a:solidFill>
            <a:ln w="9525" cap="flat" cmpd="sng">
              <a:solidFill>
                <a:srgbClr val="D672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60933" rIns="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Arial"/>
                  <a:sym typeface="Arial"/>
                </a:rPr>
                <a:t>Physician’s choice</a:t>
              </a:r>
            </a:p>
            <a:p>
              <a:pPr marL="76198"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docetaxel 75 mg/m</a:t>
              </a:r>
              <a:r>
                <a:rPr kumimoji="0" lang="en-US" sz="1600" b="0" i="0" u="none" strike="noStrike" kern="0" cap="none" spc="0" normalizeH="0" baseline="30000" noProof="0" dirty="0">
                  <a:ln>
                    <a:noFill/>
                  </a:ln>
                  <a:solidFill>
                    <a:srgbClr val="FFFFFF"/>
                  </a:solidFill>
                  <a:effectLst/>
                  <a:uLnTx/>
                  <a:uFillTx/>
                  <a:latin typeface="Calibri" panose="020F0502020204030204"/>
                  <a:ea typeface="+mn-ea"/>
                  <a:cs typeface="Arial"/>
                  <a:sym typeface="Arial"/>
                </a:rPr>
                <a:t>2</a:t>
              </a:r>
              <a:endPar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 </a:t>
              </a: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Arial"/>
                  <a:sym typeface="Arial"/>
                </a:rPr>
                <a:t>OR</a:t>
              </a:r>
            </a:p>
            <a:p>
              <a:pPr marL="76198"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paclitaxel 175 mg/m</a:t>
              </a:r>
              <a:r>
                <a:rPr kumimoji="0" lang="en-US" sz="1600" b="0" i="0" u="none" strike="noStrike" kern="0" cap="none" spc="0" normalizeH="0" baseline="30000" noProof="0" dirty="0">
                  <a:ln>
                    <a:noFill/>
                  </a:ln>
                  <a:solidFill>
                    <a:srgbClr val="FFFFFF"/>
                  </a:solidFill>
                  <a:effectLst/>
                  <a:uLnTx/>
                  <a:uFillTx/>
                  <a:latin typeface="Calibri" panose="020F0502020204030204"/>
                  <a:ea typeface="+mn-ea"/>
                  <a:cs typeface="Arial"/>
                  <a:sym typeface="Arial"/>
                </a:rPr>
                <a:t>2</a:t>
              </a:r>
              <a:endPar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mn-ea"/>
                  <a:cs typeface="Arial"/>
                  <a:sym typeface="Arial"/>
                </a:rPr>
                <a:t>OR</a:t>
              </a:r>
            </a:p>
            <a:p>
              <a:pPr marL="76198"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vinflunine 320 mg/m</a:t>
              </a:r>
              <a:r>
                <a:rPr kumimoji="0" lang="en-US" sz="1600" b="0" i="0" u="none" strike="noStrike" kern="0" cap="none" spc="0" normalizeH="0" baseline="30000" noProof="0" dirty="0">
                  <a:ln>
                    <a:noFill/>
                  </a:ln>
                  <a:solidFill>
                    <a:srgbClr val="FFFFFF"/>
                  </a:solidFill>
                  <a:effectLst/>
                  <a:uLnTx/>
                  <a:uFillTx/>
                  <a:latin typeface="Calibri" panose="020F0502020204030204"/>
                  <a:ea typeface="+mn-ea"/>
                  <a:cs typeface="Arial"/>
                  <a:sym typeface="Arial"/>
                </a:rPr>
                <a:t>2</a:t>
              </a: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 </a:t>
              </a:r>
            </a:p>
            <a:p>
              <a:pPr marL="76198" marR="0" lvl="0" indent="0" algn="ctr" defTabSz="914400" rtl="0" eaLnBrk="1" fontAlgn="auto" latinLnBrk="0" hangingPunct="1">
                <a:lnSpc>
                  <a:spcPct val="100000"/>
                </a:lnSpc>
                <a:spcBef>
                  <a:spcPts val="0"/>
                </a:spcBef>
                <a:spcAft>
                  <a:spcPts val="267"/>
                </a:spcAft>
                <a:buClr>
                  <a:srgbClr val="FFFFFF"/>
                </a:buClr>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rPr>
                <a:t>on day 1 of 21-day cycle</a:t>
              </a:r>
            </a:p>
            <a:p>
              <a:pPr marL="228594" marR="0" lvl="0" indent="-228594" algn="ctr" defTabSz="914400" rtl="0" eaLnBrk="1" fontAlgn="auto" latinLnBrk="0" hangingPunct="1">
                <a:lnSpc>
                  <a:spcPct val="100000"/>
                </a:lnSpc>
                <a:spcBef>
                  <a:spcPts val="0"/>
                </a:spcBef>
                <a:spcAft>
                  <a:spcPts val="267"/>
                </a:spcAft>
                <a:buClr>
                  <a:srgbClr val="FFFFFF"/>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a typeface="+mn-ea"/>
                <a:cs typeface="Arial"/>
                <a:sym typeface="Arial"/>
              </a:endParaRPr>
            </a:p>
          </p:txBody>
        </p:sp>
      </p:grpSp>
      <p:sp>
        <p:nvSpPr>
          <p:cNvPr id="16" name="Google Shape;415;p31"/>
          <p:cNvSpPr/>
          <p:nvPr/>
        </p:nvSpPr>
        <p:spPr>
          <a:xfrm>
            <a:off x="9426093" y="1905147"/>
            <a:ext cx="2467507" cy="3686744"/>
          </a:xfrm>
          <a:prstGeom prst="roundRect">
            <a:avLst>
              <a:gd name="adj" fmla="val 16667"/>
            </a:avLst>
          </a:prstGeom>
          <a:solidFill>
            <a:schemeClr val="accent3">
              <a:lumMod val="20000"/>
              <a:lumOff val="80000"/>
            </a:schemeClr>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Treatment until</a:t>
            </a:r>
            <a:b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rPr>
            </a:b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loss of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clinical benefit or unacceptable toxicity</a:t>
            </a:r>
          </a:p>
        </p:txBody>
      </p:sp>
      <p:sp>
        <p:nvSpPr>
          <p:cNvPr id="29" name="Oval 28"/>
          <p:cNvSpPr/>
          <p:nvPr/>
        </p:nvSpPr>
        <p:spPr>
          <a:xfrm>
            <a:off x="4457931" y="3475271"/>
            <a:ext cx="487680" cy="4876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R</a:t>
            </a:r>
          </a:p>
        </p:txBody>
      </p:sp>
      <p:sp>
        <p:nvSpPr>
          <p:cNvPr id="4" name="Footer Placeholder 3">
            <a:extLst>
              <a:ext uri="{FF2B5EF4-FFF2-40B4-BE49-F238E27FC236}">
                <a16:creationId xmlns:a16="http://schemas.microsoft.com/office/drawing/2014/main" id="{E846D5DE-2285-CB4A-B174-02A18E27A8FF}"/>
              </a:ext>
            </a:extLst>
          </p:cNvPr>
          <p:cNvSpPr>
            <a:spLocks noGrp="1"/>
          </p:cNvSpPr>
          <p:nvPr>
            <p:ph type="ftr" sz="quarter" idx="3"/>
          </p:nvPr>
        </p:nvSpPr>
        <p:spPr/>
        <p:txBody>
          <a:bodyPr/>
          <a:lstStyle/>
          <a:p>
            <a:r>
              <a:rPr lang="es-ES" dirty="0"/>
              <a:t>Grivas P, et al. ASCO </a:t>
            </a:r>
            <a:r>
              <a:rPr lang="es-ES" dirty="0" err="1"/>
              <a:t>GU</a:t>
            </a:r>
            <a:r>
              <a:rPr lang="es-ES" dirty="0"/>
              <a:t> 2021. </a:t>
            </a:r>
            <a:r>
              <a:rPr lang="es-ES" dirty="0" err="1"/>
              <a:t>Abstract</a:t>
            </a:r>
            <a:r>
              <a:rPr lang="es-ES" dirty="0"/>
              <a:t> TPS498.</a:t>
            </a:r>
          </a:p>
        </p:txBody>
      </p:sp>
    </p:spTree>
    <p:extLst>
      <p:ext uri="{BB962C8B-B14F-4D97-AF65-F5344CB8AC3E}">
        <p14:creationId xmlns:p14="http://schemas.microsoft.com/office/powerpoint/2010/main" val="67524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62F3-0065-C441-5AE0-D7E6A07706A7}"/>
              </a:ext>
            </a:extLst>
          </p:cNvPr>
          <p:cNvSpPr>
            <a:spLocks noGrp="1"/>
          </p:cNvSpPr>
          <p:nvPr>
            <p:ph type="title"/>
          </p:nvPr>
        </p:nvSpPr>
        <p:spPr/>
        <p:txBody>
          <a:bodyPr/>
          <a:lstStyle/>
          <a:p>
            <a:r>
              <a:rPr lang="en-US" dirty="0"/>
              <a:t>Comparison Between </a:t>
            </a:r>
            <a:r>
              <a:rPr lang="en-US" dirty="0" err="1"/>
              <a:t>Enfortumab</a:t>
            </a:r>
            <a:r>
              <a:rPr lang="en-US" dirty="0"/>
              <a:t> </a:t>
            </a:r>
            <a:r>
              <a:rPr lang="en-US" dirty="0" err="1"/>
              <a:t>Vedotin</a:t>
            </a:r>
            <a:r>
              <a:rPr lang="en-US" dirty="0"/>
              <a:t> and Sacituzumab </a:t>
            </a:r>
            <a:r>
              <a:rPr lang="en-US" dirty="0" err="1"/>
              <a:t>Govitecan</a:t>
            </a:r>
            <a:endParaRPr lang="en-US" dirty="0"/>
          </a:p>
        </p:txBody>
      </p:sp>
      <p:graphicFrame>
        <p:nvGraphicFramePr>
          <p:cNvPr id="7" name="Table 7">
            <a:extLst>
              <a:ext uri="{FF2B5EF4-FFF2-40B4-BE49-F238E27FC236}">
                <a16:creationId xmlns:a16="http://schemas.microsoft.com/office/drawing/2014/main" id="{1B200845-EEFC-1B7D-BDF5-8CF5486FC225}"/>
              </a:ext>
            </a:extLst>
          </p:cNvPr>
          <p:cNvGraphicFramePr>
            <a:graphicFrameLocks noGrp="1"/>
          </p:cNvGraphicFramePr>
          <p:nvPr>
            <p:ph idx="4294967295"/>
            <p:extLst>
              <p:ext uri="{D42A27DB-BD31-4B8C-83A1-F6EECF244321}">
                <p14:modId xmlns:p14="http://schemas.microsoft.com/office/powerpoint/2010/main" val="1830418177"/>
              </p:ext>
            </p:extLst>
          </p:nvPr>
        </p:nvGraphicFramePr>
        <p:xfrm>
          <a:off x="551254" y="1584643"/>
          <a:ext cx="11089491" cy="4126842"/>
        </p:xfrm>
        <a:graphic>
          <a:graphicData uri="http://schemas.openxmlformats.org/drawingml/2006/table">
            <a:tbl>
              <a:tblPr firstRow="1" bandRow="1">
                <a:tableStyleId>{5C22544A-7EE6-4342-B048-85BDC9FD1C3A}</a:tableStyleId>
              </a:tblPr>
              <a:tblGrid>
                <a:gridCol w="2972906">
                  <a:extLst>
                    <a:ext uri="{9D8B030D-6E8A-4147-A177-3AD203B41FA5}">
                      <a16:colId xmlns:a16="http://schemas.microsoft.com/office/drawing/2014/main" val="1756656639"/>
                    </a:ext>
                  </a:extLst>
                </a:gridCol>
                <a:gridCol w="3811713">
                  <a:extLst>
                    <a:ext uri="{9D8B030D-6E8A-4147-A177-3AD203B41FA5}">
                      <a16:colId xmlns:a16="http://schemas.microsoft.com/office/drawing/2014/main" val="1148634264"/>
                    </a:ext>
                  </a:extLst>
                </a:gridCol>
                <a:gridCol w="4304872">
                  <a:extLst>
                    <a:ext uri="{9D8B030D-6E8A-4147-A177-3AD203B41FA5}">
                      <a16:colId xmlns:a16="http://schemas.microsoft.com/office/drawing/2014/main" val="901677092"/>
                    </a:ext>
                  </a:extLst>
                </a:gridCol>
              </a:tblGrid>
              <a:tr h="458538">
                <a:tc>
                  <a:txBody>
                    <a:bodyPr/>
                    <a:lstStyle/>
                    <a:p>
                      <a:endParaRPr lang="en-US" sz="2000" dirty="0"/>
                    </a:p>
                  </a:txBody>
                  <a:tcPr/>
                </a:tc>
                <a:tc>
                  <a:txBody>
                    <a:bodyPr/>
                    <a:lstStyle/>
                    <a:p>
                      <a:r>
                        <a:rPr lang="en-US" sz="2000" dirty="0"/>
                        <a:t>Enfortumab vedotin</a:t>
                      </a:r>
                      <a:r>
                        <a:rPr lang="en-US" sz="2000" baseline="30000" dirty="0"/>
                        <a:t>1,2</a:t>
                      </a:r>
                      <a:endParaRPr lang="en-US" sz="2000" dirty="0"/>
                    </a:p>
                  </a:txBody>
                  <a:tcPr/>
                </a:tc>
                <a:tc>
                  <a:txBody>
                    <a:bodyPr/>
                    <a:lstStyle/>
                    <a:p>
                      <a:r>
                        <a:rPr lang="en-US" sz="2000" dirty="0"/>
                        <a:t>Sacituzumab govitecan</a:t>
                      </a:r>
                      <a:r>
                        <a:rPr lang="en-US" sz="2000" baseline="30000" dirty="0"/>
                        <a:t>3</a:t>
                      </a:r>
                    </a:p>
                  </a:txBody>
                  <a:tcPr/>
                </a:tc>
                <a:extLst>
                  <a:ext uri="{0D108BD9-81ED-4DB2-BD59-A6C34878D82A}">
                    <a16:rowId xmlns:a16="http://schemas.microsoft.com/office/drawing/2014/main" val="2062692819"/>
                  </a:ext>
                </a:extLst>
              </a:tr>
              <a:tr h="458538">
                <a:tc>
                  <a:txBody>
                    <a:bodyPr/>
                    <a:lstStyle/>
                    <a:p>
                      <a:r>
                        <a:rPr lang="en-US" sz="2000" dirty="0"/>
                        <a:t>Phase</a:t>
                      </a:r>
                    </a:p>
                  </a:txBody>
                  <a:tcPr/>
                </a:tc>
                <a:tc>
                  <a:txBody>
                    <a:bodyPr/>
                    <a:lstStyle/>
                    <a:p>
                      <a:r>
                        <a:rPr lang="en-US" sz="2000" dirty="0"/>
                        <a:t>III (Randomized)</a:t>
                      </a:r>
                    </a:p>
                  </a:txBody>
                  <a:tcPr/>
                </a:tc>
                <a:tc>
                  <a:txBody>
                    <a:bodyPr/>
                    <a:lstStyle/>
                    <a:p>
                      <a:r>
                        <a:rPr lang="en-US" sz="2000" dirty="0"/>
                        <a:t>II (Non-Randomized)</a:t>
                      </a:r>
                    </a:p>
                  </a:txBody>
                  <a:tcPr/>
                </a:tc>
                <a:extLst>
                  <a:ext uri="{0D108BD9-81ED-4DB2-BD59-A6C34878D82A}">
                    <a16:rowId xmlns:a16="http://schemas.microsoft.com/office/drawing/2014/main" val="467626005"/>
                  </a:ext>
                </a:extLst>
              </a:tr>
              <a:tr h="458538">
                <a:tc>
                  <a:txBody>
                    <a:bodyPr/>
                    <a:lstStyle/>
                    <a:p>
                      <a:r>
                        <a:rPr lang="en-US" sz="2000" dirty="0"/>
                        <a:t>N</a:t>
                      </a:r>
                    </a:p>
                  </a:txBody>
                  <a:tcPr/>
                </a:tc>
                <a:tc>
                  <a:txBody>
                    <a:bodyPr/>
                    <a:lstStyle/>
                    <a:p>
                      <a:r>
                        <a:rPr lang="en-US" sz="2000" dirty="0"/>
                        <a:t>301</a:t>
                      </a:r>
                    </a:p>
                  </a:txBody>
                  <a:tcPr/>
                </a:tc>
                <a:tc>
                  <a:txBody>
                    <a:bodyPr/>
                    <a:lstStyle/>
                    <a:p>
                      <a:r>
                        <a:rPr lang="en-US" sz="2000" dirty="0"/>
                        <a:t>113</a:t>
                      </a:r>
                    </a:p>
                  </a:txBody>
                  <a:tcPr/>
                </a:tc>
                <a:extLst>
                  <a:ext uri="{0D108BD9-81ED-4DB2-BD59-A6C34878D82A}">
                    <a16:rowId xmlns:a16="http://schemas.microsoft.com/office/drawing/2014/main" val="4046672547"/>
                  </a:ext>
                </a:extLst>
              </a:tr>
              <a:tr h="458538">
                <a:tc>
                  <a:txBody>
                    <a:bodyPr/>
                    <a:lstStyle/>
                    <a:p>
                      <a:r>
                        <a:rPr lang="en-US" sz="2000" dirty="0"/>
                        <a:t>Treatment Population</a:t>
                      </a:r>
                    </a:p>
                  </a:txBody>
                  <a:tcPr/>
                </a:tc>
                <a:tc>
                  <a:txBody>
                    <a:bodyPr/>
                    <a:lstStyle/>
                    <a:p>
                      <a:r>
                        <a:rPr lang="en-US" sz="2000" dirty="0"/>
                        <a:t>Post platinum and ICI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Post platinum and ICI</a:t>
                      </a:r>
                    </a:p>
                  </a:txBody>
                  <a:tcPr/>
                </a:tc>
                <a:extLst>
                  <a:ext uri="{0D108BD9-81ED-4DB2-BD59-A6C34878D82A}">
                    <a16:rowId xmlns:a16="http://schemas.microsoft.com/office/drawing/2014/main" val="221252484"/>
                  </a:ext>
                </a:extLst>
              </a:tr>
              <a:tr h="458538">
                <a:tc>
                  <a:txBody>
                    <a:bodyPr/>
                    <a:lstStyle/>
                    <a:p>
                      <a:r>
                        <a:rPr lang="en-US" sz="2000" dirty="0"/>
                        <a:t>Median Follow-Up</a:t>
                      </a:r>
                    </a:p>
                  </a:txBody>
                  <a:tcPr/>
                </a:tc>
                <a:tc>
                  <a:txBody>
                    <a:bodyPr/>
                    <a:lstStyle/>
                    <a:p>
                      <a:r>
                        <a:rPr lang="en-US" sz="2000" dirty="0"/>
                        <a:t>23.8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9.1 months</a:t>
                      </a:r>
                    </a:p>
                  </a:txBody>
                  <a:tcPr/>
                </a:tc>
                <a:extLst>
                  <a:ext uri="{0D108BD9-81ED-4DB2-BD59-A6C34878D82A}">
                    <a16:rowId xmlns:a16="http://schemas.microsoft.com/office/drawing/2014/main" val="3485839886"/>
                  </a:ext>
                </a:extLst>
              </a:tr>
              <a:tr h="458538">
                <a:tc>
                  <a:txBody>
                    <a:bodyPr/>
                    <a:lstStyle/>
                    <a:p>
                      <a:r>
                        <a:rPr lang="en-US" sz="2000" dirty="0"/>
                        <a:t>Response Rate</a:t>
                      </a:r>
                    </a:p>
                  </a:txBody>
                  <a:tcPr/>
                </a:tc>
                <a:tc>
                  <a:txBody>
                    <a:bodyPr/>
                    <a:lstStyle/>
                    <a:p>
                      <a:r>
                        <a:rPr lang="en-US" sz="2000" dirty="0"/>
                        <a:t>41%</a:t>
                      </a:r>
                    </a:p>
                  </a:txBody>
                  <a:tcPr/>
                </a:tc>
                <a:tc>
                  <a:txBody>
                    <a:bodyPr/>
                    <a:lstStyle/>
                    <a:p>
                      <a:r>
                        <a:rPr lang="en-US" sz="2000" dirty="0"/>
                        <a:t>27%</a:t>
                      </a:r>
                    </a:p>
                  </a:txBody>
                  <a:tcPr/>
                </a:tc>
                <a:extLst>
                  <a:ext uri="{0D108BD9-81ED-4DB2-BD59-A6C34878D82A}">
                    <a16:rowId xmlns:a16="http://schemas.microsoft.com/office/drawing/2014/main" val="25780066"/>
                  </a:ext>
                </a:extLst>
              </a:tr>
              <a:tr h="458538">
                <a:tc>
                  <a:txBody>
                    <a:bodyPr/>
                    <a:lstStyle/>
                    <a:p>
                      <a:r>
                        <a:rPr lang="en-US" sz="2000" dirty="0"/>
                        <a:t>mPFS</a:t>
                      </a:r>
                    </a:p>
                  </a:txBody>
                  <a:tcPr/>
                </a:tc>
                <a:tc>
                  <a:txBody>
                    <a:bodyPr/>
                    <a:lstStyle/>
                    <a:p>
                      <a:r>
                        <a:rPr lang="en-US" sz="2000" dirty="0"/>
                        <a:t>5.6 months</a:t>
                      </a:r>
                    </a:p>
                  </a:txBody>
                  <a:tcPr/>
                </a:tc>
                <a:tc>
                  <a:txBody>
                    <a:bodyPr/>
                    <a:lstStyle/>
                    <a:p>
                      <a:r>
                        <a:rPr lang="en-US" sz="2000" dirty="0"/>
                        <a:t>5.4 months</a:t>
                      </a:r>
                    </a:p>
                  </a:txBody>
                  <a:tcPr/>
                </a:tc>
                <a:extLst>
                  <a:ext uri="{0D108BD9-81ED-4DB2-BD59-A6C34878D82A}">
                    <a16:rowId xmlns:a16="http://schemas.microsoft.com/office/drawing/2014/main" val="3424902245"/>
                  </a:ext>
                </a:extLst>
              </a:tr>
              <a:tr h="458538">
                <a:tc>
                  <a:txBody>
                    <a:bodyPr/>
                    <a:lstStyle/>
                    <a:p>
                      <a:r>
                        <a:rPr lang="en-US" sz="2000" dirty="0"/>
                        <a:t>mOS</a:t>
                      </a:r>
                    </a:p>
                  </a:txBody>
                  <a:tcPr/>
                </a:tc>
                <a:tc>
                  <a:txBody>
                    <a:bodyPr/>
                    <a:lstStyle/>
                    <a:p>
                      <a:r>
                        <a:rPr lang="en-US" sz="2000" dirty="0"/>
                        <a:t>12.9 months</a:t>
                      </a:r>
                    </a:p>
                  </a:txBody>
                  <a:tcPr/>
                </a:tc>
                <a:tc>
                  <a:txBody>
                    <a:bodyPr/>
                    <a:lstStyle/>
                    <a:p>
                      <a:r>
                        <a:rPr lang="en-US" sz="2000" dirty="0"/>
                        <a:t>10.9 months</a:t>
                      </a:r>
                    </a:p>
                  </a:txBody>
                  <a:tcPr/>
                </a:tc>
                <a:extLst>
                  <a:ext uri="{0D108BD9-81ED-4DB2-BD59-A6C34878D82A}">
                    <a16:rowId xmlns:a16="http://schemas.microsoft.com/office/drawing/2014/main" val="772557971"/>
                  </a:ext>
                </a:extLst>
              </a:tr>
              <a:tr h="458538">
                <a:tc>
                  <a:txBody>
                    <a:bodyPr/>
                    <a:lstStyle/>
                    <a:p>
                      <a:r>
                        <a:rPr lang="en-US" sz="2000" dirty="0"/>
                        <a:t>Common toxicities</a:t>
                      </a:r>
                    </a:p>
                  </a:txBody>
                  <a:tcPr/>
                </a:tc>
                <a:tc>
                  <a:txBody>
                    <a:bodyPr/>
                    <a:lstStyle/>
                    <a:p>
                      <a:r>
                        <a:rPr lang="en-US" sz="2000" dirty="0"/>
                        <a:t>Skin toxicities, </a:t>
                      </a:r>
                      <a:r>
                        <a:rPr lang="en-US" sz="2000" dirty="0">
                          <a:solidFill>
                            <a:schemeClr val="tx1"/>
                          </a:solidFill>
                        </a:rPr>
                        <a:t>neuropathies</a:t>
                      </a:r>
                    </a:p>
                  </a:txBody>
                  <a:tcPr/>
                </a:tc>
                <a:tc>
                  <a:txBody>
                    <a:bodyPr/>
                    <a:lstStyle/>
                    <a:p>
                      <a:r>
                        <a:rPr lang="en-US" sz="2000" dirty="0"/>
                        <a:t>Loose stools, cytopenias</a:t>
                      </a:r>
                    </a:p>
                  </a:txBody>
                  <a:tcPr/>
                </a:tc>
                <a:extLst>
                  <a:ext uri="{0D108BD9-81ED-4DB2-BD59-A6C34878D82A}">
                    <a16:rowId xmlns:a16="http://schemas.microsoft.com/office/drawing/2014/main" val="3755018358"/>
                  </a:ext>
                </a:extLst>
              </a:tr>
            </a:tbl>
          </a:graphicData>
        </a:graphic>
      </p:graphicFrame>
      <p:sp>
        <p:nvSpPr>
          <p:cNvPr id="6" name="Footer Placeholder 5">
            <a:extLst>
              <a:ext uri="{FF2B5EF4-FFF2-40B4-BE49-F238E27FC236}">
                <a16:creationId xmlns:a16="http://schemas.microsoft.com/office/drawing/2014/main" id="{5DB80C9D-B3BB-1E3B-09F7-75535778A714}"/>
              </a:ext>
            </a:extLst>
          </p:cNvPr>
          <p:cNvSpPr>
            <a:spLocks noGrp="1"/>
          </p:cNvSpPr>
          <p:nvPr>
            <p:ph type="ftr" sz="quarter" idx="3"/>
          </p:nvPr>
        </p:nvSpPr>
        <p:spPr/>
        <p:txBody>
          <a:bodyPr/>
          <a:lstStyle/>
          <a:p>
            <a:r>
              <a:rPr lang="en-US" dirty="0" err="1"/>
              <a:t>mOS</a:t>
            </a:r>
            <a:r>
              <a:rPr lang="en-US" dirty="0"/>
              <a:t>, modified overall survival; </a:t>
            </a:r>
            <a:r>
              <a:rPr lang="en-US" dirty="0" err="1"/>
              <a:t>mPFS</a:t>
            </a:r>
            <a:r>
              <a:rPr lang="en-US" dirty="0"/>
              <a:t>, modified progression-free survival.</a:t>
            </a:r>
          </a:p>
          <a:p>
            <a:pPr marL="228600" indent="-228600">
              <a:buFont typeface="+mj-lt"/>
              <a:buAutoNum type="arabicPeriod"/>
            </a:pPr>
            <a:r>
              <a:rPr lang="en-US" dirty="0"/>
              <a:t>Powles T, et al. </a:t>
            </a:r>
            <a:r>
              <a:rPr lang="en-US" i="1" dirty="0"/>
              <a:t>N </a:t>
            </a:r>
            <a:r>
              <a:rPr lang="en-US" i="1" dirty="0" err="1"/>
              <a:t>Engl</a:t>
            </a:r>
            <a:r>
              <a:rPr lang="en-US" i="1" dirty="0"/>
              <a:t> J Med. </a:t>
            </a:r>
            <a:r>
              <a:rPr lang="en-US" dirty="0"/>
              <a:t>2021;384(12):1125-1135.</a:t>
            </a:r>
          </a:p>
          <a:p>
            <a:pPr marL="228600" indent="-228600">
              <a:buFont typeface="+mj-lt"/>
              <a:buAutoNum type="arabicPeriod"/>
            </a:pPr>
            <a:r>
              <a:rPr lang="en-US" dirty="0"/>
              <a:t>Rosenberg JE, et al. ASCO 2022. Abstract 4516.</a:t>
            </a:r>
          </a:p>
          <a:p>
            <a:pPr marL="228600" indent="-228600">
              <a:buFont typeface="+mj-lt"/>
              <a:buAutoNum type="arabicPeriod"/>
            </a:pPr>
            <a:r>
              <a:rPr lang="en-US" dirty="0"/>
              <a:t>Tagawa ST, et al. </a:t>
            </a:r>
            <a:r>
              <a:rPr lang="en-US" i="1" dirty="0"/>
              <a:t>J Clin Oncol. </a:t>
            </a:r>
            <a:r>
              <a:rPr lang="en-US" dirty="0"/>
              <a:t>2021;39(22):2474-2485.</a:t>
            </a:r>
          </a:p>
        </p:txBody>
      </p:sp>
    </p:spTree>
    <p:extLst>
      <p:ext uri="{BB962C8B-B14F-4D97-AF65-F5344CB8AC3E}">
        <p14:creationId xmlns:p14="http://schemas.microsoft.com/office/powerpoint/2010/main" val="309495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1B3B43B-AACB-1546-923A-AB32F841EC3A}"/>
              </a:ext>
            </a:extLst>
          </p:cNvPr>
          <p:cNvSpPr/>
          <p:nvPr/>
        </p:nvSpPr>
        <p:spPr>
          <a:xfrm>
            <a:off x="7063515" y="1767430"/>
            <a:ext cx="2277036" cy="174024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Immune Checkpoint Inhibitors</a:t>
            </a:r>
          </a:p>
        </p:txBody>
      </p:sp>
      <p:cxnSp>
        <p:nvCxnSpPr>
          <p:cNvPr id="14" name="Straight Arrow Connector 13">
            <a:extLst>
              <a:ext uri="{FF2B5EF4-FFF2-40B4-BE49-F238E27FC236}">
                <a16:creationId xmlns:a16="http://schemas.microsoft.com/office/drawing/2014/main" id="{F1F20643-907A-5145-BF91-10257E8B7605}"/>
              </a:ext>
            </a:extLst>
          </p:cNvPr>
          <p:cNvCxnSpPr>
            <a:cxnSpLocks/>
          </p:cNvCxnSpPr>
          <p:nvPr/>
        </p:nvCxnSpPr>
        <p:spPr>
          <a:xfrm>
            <a:off x="3002504" y="2571001"/>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D1BD9B-5E12-EF45-A6F6-7119F62087AD}"/>
              </a:ext>
            </a:extLst>
          </p:cNvPr>
          <p:cNvCxnSpPr>
            <a:cxnSpLocks/>
          </p:cNvCxnSpPr>
          <p:nvPr/>
        </p:nvCxnSpPr>
        <p:spPr>
          <a:xfrm>
            <a:off x="3002504" y="3875544"/>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224758-CAEB-5345-91EB-4915D439BC6A}"/>
              </a:ext>
            </a:extLst>
          </p:cNvPr>
          <p:cNvCxnSpPr>
            <a:cxnSpLocks/>
          </p:cNvCxnSpPr>
          <p:nvPr/>
        </p:nvCxnSpPr>
        <p:spPr>
          <a:xfrm>
            <a:off x="3002506" y="4560174"/>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A9F4E1-E507-5943-AF4F-EB903A6CB0CC}"/>
              </a:ext>
            </a:extLst>
          </p:cNvPr>
          <p:cNvCxnSpPr>
            <a:cxnSpLocks/>
          </p:cNvCxnSpPr>
          <p:nvPr/>
        </p:nvCxnSpPr>
        <p:spPr>
          <a:xfrm>
            <a:off x="3002504" y="5442681"/>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D6ECE06-CAE5-0F42-A7F8-E54ABBAD5CF1}"/>
              </a:ext>
            </a:extLst>
          </p:cNvPr>
          <p:cNvCxnSpPr>
            <a:cxnSpLocks/>
          </p:cNvCxnSpPr>
          <p:nvPr/>
        </p:nvCxnSpPr>
        <p:spPr>
          <a:xfrm>
            <a:off x="6224510" y="2571000"/>
            <a:ext cx="8419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3ED276-9F47-534F-A9F8-0B85C5081D9E}"/>
              </a:ext>
            </a:extLst>
          </p:cNvPr>
          <p:cNvSpPr txBox="1"/>
          <p:nvPr/>
        </p:nvSpPr>
        <p:spPr>
          <a:xfrm>
            <a:off x="3074779" y="4542994"/>
            <a:ext cx="3916458" cy="4462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Cisplatin-ineligible patients with high PD-L1 Expression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(Pembrolizumab/Atezolizumab)</a:t>
            </a:r>
          </a:p>
        </p:txBody>
      </p:sp>
      <p:sp>
        <p:nvSpPr>
          <p:cNvPr id="15" name="Rectangle: Rounded Corners 14">
            <a:extLst>
              <a:ext uri="{FF2B5EF4-FFF2-40B4-BE49-F238E27FC236}">
                <a16:creationId xmlns:a16="http://schemas.microsoft.com/office/drawing/2014/main" id="{B86684C6-CD1B-F34B-B12B-30E0C9EEA129}"/>
              </a:ext>
            </a:extLst>
          </p:cNvPr>
          <p:cNvSpPr/>
          <p:nvPr/>
        </p:nvSpPr>
        <p:spPr>
          <a:xfrm>
            <a:off x="9841716" y="3170379"/>
            <a:ext cx="1841581" cy="2692251"/>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rPr>
              <a:t>Enfortumab Vedotin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Unselected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00"/>
                </a:solidFill>
                <a:effectLst/>
                <a:uLnTx/>
                <a:uFillTx/>
                <a:latin typeface="Calibri" panose="020F0502020204030204"/>
                <a:ea typeface="+mn-ea"/>
                <a:cs typeface="+mn-cs"/>
              </a:rPr>
              <a:t>Can be used as 2</a:t>
            </a:r>
            <a:r>
              <a:rPr kumimoji="0" lang="en-US" sz="1100" b="1" i="0" u="none" strike="noStrike" kern="1200" cap="none" spc="0" normalizeH="0" baseline="30000" noProof="0" dirty="0">
                <a:ln>
                  <a:noFill/>
                </a:ln>
                <a:solidFill>
                  <a:srgbClr val="FFFF00"/>
                </a:solidFill>
                <a:effectLst/>
                <a:uLnTx/>
                <a:uFillTx/>
                <a:latin typeface="Calibri" panose="020F0502020204030204"/>
                <a:ea typeface="+mn-ea"/>
                <a:cs typeface="+mn-cs"/>
              </a:rPr>
              <a:t>nd </a:t>
            </a:r>
            <a:r>
              <a:rPr kumimoji="0" lang="en-US" sz="1100" b="1" i="0" u="none" strike="noStrike" kern="1200" cap="none" spc="0" normalizeH="0" baseline="0" noProof="0" dirty="0">
                <a:ln>
                  <a:noFill/>
                </a:ln>
                <a:solidFill>
                  <a:srgbClr val="FFFF00"/>
                </a:solidFill>
                <a:effectLst/>
                <a:uLnTx/>
                <a:uFillTx/>
                <a:latin typeface="Calibri" panose="020F0502020204030204"/>
                <a:ea typeface="+mn-ea"/>
                <a:cs typeface="+mn-cs"/>
              </a:rPr>
              <a:t>line</a:t>
            </a:r>
            <a:endParaRPr kumimoji="0" lang="en-US" sz="1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710C7870-2BB9-4944-8985-1987A343A22B}"/>
              </a:ext>
            </a:extLst>
          </p:cNvPr>
          <p:cNvCxnSpPr>
            <a:cxnSpLocks/>
          </p:cNvCxnSpPr>
          <p:nvPr/>
        </p:nvCxnSpPr>
        <p:spPr>
          <a:xfrm>
            <a:off x="9353969" y="2314694"/>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17F76C9-D1BF-A745-AFB1-B8CD5C2E9802}"/>
              </a:ext>
            </a:extLst>
          </p:cNvPr>
          <p:cNvSpPr/>
          <p:nvPr/>
        </p:nvSpPr>
        <p:spPr>
          <a:xfrm>
            <a:off x="601395" y="1767429"/>
            <a:ext cx="2388348" cy="156665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Cisplatin-eligible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patients</a:t>
            </a:r>
          </a:p>
        </p:txBody>
      </p:sp>
      <p:sp>
        <p:nvSpPr>
          <p:cNvPr id="30" name="Rounded Rectangle 29">
            <a:extLst>
              <a:ext uri="{FF2B5EF4-FFF2-40B4-BE49-F238E27FC236}">
                <a16:creationId xmlns:a16="http://schemas.microsoft.com/office/drawing/2014/main" id="{4AF91F36-E703-4442-9646-44C27CB035D5}"/>
              </a:ext>
            </a:extLst>
          </p:cNvPr>
          <p:cNvSpPr/>
          <p:nvPr/>
        </p:nvSpPr>
        <p:spPr>
          <a:xfrm>
            <a:off x="601343" y="3531445"/>
            <a:ext cx="2388348" cy="136174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Carboplatin-eligible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patients</a:t>
            </a:r>
          </a:p>
        </p:txBody>
      </p:sp>
      <p:sp>
        <p:nvSpPr>
          <p:cNvPr id="31" name="Rounded Rectangle 30">
            <a:extLst>
              <a:ext uri="{FF2B5EF4-FFF2-40B4-BE49-F238E27FC236}">
                <a16:creationId xmlns:a16="http://schemas.microsoft.com/office/drawing/2014/main" id="{9114A59E-3B44-6C41-B475-23445EBBB56C}"/>
              </a:ext>
            </a:extLst>
          </p:cNvPr>
          <p:cNvSpPr/>
          <p:nvPr/>
        </p:nvSpPr>
        <p:spPr>
          <a:xfrm>
            <a:off x="601365" y="5111402"/>
            <a:ext cx="2401139" cy="75124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Platinum-ineligible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patients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C9705CD-0C1F-1C40-8294-9BC3083A4EEC}"/>
              </a:ext>
            </a:extLst>
          </p:cNvPr>
          <p:cNvSpPr txBox="1"/>
          <p:nvPr/>
        </p:nvSpPr>
        <p:spPr>
          <a:xfrm>
            <a:off x="3848142" y="5441275"/>
            <a:ext cx="2313454"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(Pembrolizumab/Atezolizumab)</a:t>
            </a:r>
          </a:p>
        </p:txBody>
      </p:sp>
      <p:sp>
        <p:nvSpPr>
          <p:cNvPr id="35" name="Rectangle: Rounded Corners 14">
            <a:extLst>
              <a:ext uri="{FF2B5EF4-FFF2-40B4-BE49-F238E27FC236}">
                <a16:creationId xmlns:a16="http://schemas.microsoft.com/office/drawing/2014/main" id="{3E232BDD-D1FA-A949-9049-DC1A42C2779B}"/>
              </a:ext>
            </a:extLst>
          </p:cNvPr>
          <p:cNvSpPr/>
          <p:nvPr/>
        </p:nvSpPr>
        <p:spPr>
          <a:xfrm>
            <a:off x="9841716" y="1767429"/>
            <a:ext cx="1854999" cy="114524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Sacituzumab </a:t>
            </a:r>
            <a:r>
              <a:rPr kumimoji="0" lang="en-US" sz="1800" b="1" i="0" u="none" strike="noStrike" kern="1200" cap="none" spc="0" normalizeH="0" baseline="0" noProof="0" dirty="0" err="1">
                <a:ln>
                  <a:noFill/>
                </a:ln>
                <a:solidFill>
                  <a:srgbClr val="00B050"/>
                </a:solidFill>
                <a:effectLst/>
                <a:uLnTx/>
                <a:uFillTx/>
                <a:latin typeface="Calibri" panose="020F0502020204030204"/>
                <a:ea typeface="+mn-ea"/>
                <a:cs typeface="+mn-cs"/>
              </a:rPr>
              <a:t>Govitecan</a:t>
            </a:r>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Unselected Population</a:t>
            </a:r>
          </a:p>
        </p:txBody>
      </p:sp>
      <p:cxnSp>
        <p:nvCxnSpPr>
          <p:cNvPr id="36" name="Straight Arrow Connector 35">
            <a:extLst>
              <a:ext uri="{FF2B5EF4-FFF2-40B4-BE49-F238E27FC236}">
                <a16:creationId xmlns:a16="http://schemas.microsoft.com/office/drawing/2014/main" id="{9A737CC3-A59D-9C47-A510-2022A11A0F3D}"/>
              </a:ext>
            </a:extLst>
          </p:cNvPr>
          <p:cNvCxnSpPr>
            <a:cxnSpLocks/>
          </p:cNvCxnSpPr>
          <p:nvPr/>
        </p:nvCxnSpPr>
        <p:spPr>
          <a:xfrm>
            <a:off x="9340551" y="4509371"/>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itle 3">
            <a:extLst>
              <a:ext uri="{FF2B5EF4-FFF2-40B4-BE49-F238E27FC236}">
                <a16:creationId xmlns:a16="http://schemas.microsoft.com/office/drawing/2014/main" id="{13E525F6-8D30-ED40-AA46-E220469276ED}"/>
              </a:ext>
            </a:extLst>
          </p:cNvPr>
          <p:cNvSpPr>
            <a:spLocks noGrp="1"/>
          </p:cNvSpPr>
          <p:nvPr>
            <p:ph type="title"/>
          </p:nvPr>
        </p:nvSpPr>
        <p:spPr>
          <a:xfrm>
            <a:off x="609599" y="199505"/>
            <a:ext cx="11333871" cy="1185577"/>
          </a:xfrm>
        </p:spPr>
        <p:txBody>
          <a:bodyPr/>
          <a:lstStyle/>
          <a:p>
            <a:r>
              <a:rPr lang="en-US" dirty="0"/>
              <a:t>Treatment Landscape in Metastatic Urothelial Carcinoma Using ADCs</a:t>
            </a:r>
          </a:p>
        </p:txBody>
      </p:sp>
      <p:sp>
        <p:nvSpPr>
          <p:cNvPr id="2" name="Rectangle: Rounded Corners 11">
            <a:extLst>
              <a:ext uri="{FF2B5EF4-FFF2-40B4-BE49-F238E27FC236}">
                <a16:creationId xmlns:a16="http://schemas.microsoft.com/office/drawing/2014/main" id="{21B5A3D2-C996-E5A5-F35F-12C725596D5B}"/>
              </a:ext>
            </a:extLst>
          </p:cNvPr>
          <p:cNvSpPr/>
          <p:nvPr/>
        </p:nvSpPr>
        <p:spPr>
          <a:xfrm>
            <a:off x="7050097" y="3936767"/>
            <a:ext cx="2277036" cy="192587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Immune Checkpoint Inhibitors</a:t>
            </a:r>
          </a:p>
        </p:txBody>
      </p:sp>
      <p:cxnSp>
        <p:nvCxnSpPr>
          <p:cNvPr id="3" name="Straight Arrow Connector 2">
            <a:extLst>
              <a:ext uri="{FF2B5EF4-FFF2-40B4-BE49-F238E27FC236}">
                <a16:creationId xmlns:a16="http://schemas.microsoft.com/office/drawing/2014/main" id="{917ACAC0-8729-9CB2-F75E-B36A2E4442C1}"/>
              </a:ext>
            </a:extLst>
          </p:cNvPr>
          <p:cNvCxnSpPr>
            <a:cxnSpLocks/>
            <a:stCxn id="12" idx="3"/>
          </p:cNvCxnSpPr>
          <p:nvPr/>
        </p:nvCxnSpPr>
        <p:spPr>
          <a:xfrm>
            <a:off x="9340551" y="2637551"/>
            <a:ext cx="598563" cy="649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CC59ED2-1AEC-4456-03AF-2F289E174EF0}"/>
              </a:ext>
            </a:extLst>
          </p:cNvPr>
          <p:cNvCxnSpPr>
            <a:cxnSpLocks/>
          </p:cNvCxnSpPr>
          <p:nvPr/>
        </p:nvCxnSpPr>
        <p:spPr>
          <a:xfrm>
            <a:off x="6252646" y="3679031"/>
            <a:ext cx="3589070" cy="16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A0DD7A8-46DE-7E4C-A4FC-DD73BE8CF60B}"/>
              </a:ext>
            </a:extLst>
          </p:cNvPr>
          <p:cNvSpPr/>
          <p:nvPr/>
        </p:nvSpPr>
        <p:spPr>
          <a:xfrm>
            <a:off x="3661410" y="1767429"/>
            <a:ext cx="2591236" cy="2420761"/>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Platinum-based Chemotherapy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4-6 cycles</a:t>
            </a:r>
          </a:p>
        </p:txBody>
      </p:sp>
    </p:spTree>
    <p:extLst>
      <p:ext uri="{BB962C8B-B14F-4D97-AF65-F5344CB8AC3E}">
        <p14:creationId xmlns:p14="http://schemas.microsoft.com/office/powerpoint/2010/main" val="196357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916E-6794-7737-E783-CAAE9BA01682}"/>
              </a:ext>
            </a:extLst>
          </p:cNvPr>
          <p:cNvSpPr>
            <a:spLocks noGrp="1"/>
          </p:cNvSpPr>
          <p:nvPr>
            <p:ph type="title"/>
          </p:nvPr>
        </p:nvSpPr>
        <p:spPr/>
        <p:txBody>
          <a:bodyPr/>
          <a:lstStyle/>
          <a:p>
            <a:r>
              <a:rPr lang="en-US" dirty="0"/>
              <a:t>Ongoing Questions and Future Directions </a:t>
            </a:r>
          </a:p>
        </p:txBody>
      </p:sp>
      <p:sp>
        <p:nvSpPr>
          <p:cNvPr id="3" name="Content Placeholder 2">
            <a:extLst>
              <a:ext uri="{FF2B5EF4-FFF2-40B4-BE49-F238E27FC236}">
                <a16:creationId xmlns:a16="http://schemas.microsoft.com/office/drawing/2014/main" id="{25351E20-8D0C-1B39-2DD6-C76DCA4300E2}"/>
              </a:ext>
            </a:extLst>
          </p:cNvPr>
          <p:cNvSpPr>
            <a:spLocks noGrp="1"/>
          </p:cNvSpPr>
          <p:nvPr>
            <p:ph idx="1"/>
          </p:nvPr>
        </p:nvSpPr>
        <p:spPr/>
        <p:txBody>
          <a:bodyPr>
            <a:normAutofit lnSpcReduction="10000"/>
          </a:bodyPr>
          <a:lstStyle/>
          <a:p>
            <a:r>
              <a:rPr lang="en-US" sz="2800" dirty="0"/>
              <a:t>How can treatments be appropriately sequenced when multiple treatment options are available?</a:t>
            </a:r>
          </a:p>
          <a:p>
            <a:endParaRPr lang="en-US" sz="2800" dirty="0"/>
          </a:p>
          <a:p>
            <a:pPr lvl="1"/>
            <a:r>
              <a:rPr lang="en-US" sz="2400" dirty="0"/>
              <a:t>EV before SG or vice versa?</a:t>
            </a:r>
          </a:p>
          <a:p>
            <a:pPr lvl="1"/>
            <a:endParaRPr lang="en-US" sz="2400" dirty="0"/>
          </a:p>
          <a:p>
            <a:pPr lvl="1"/>
            <a:r>
              <a:rPr lang="en-US" sz="2400" dirty="0"/>
              <a:t>Retrospective studies and real-world data to help provide answers</a:t>
            </a:r>
          </a:p>
          <a:p>
            <a:pPr lvl="1"/>
            <a:endParaRPr lang="en-US" sz="2400" dirty="0"/>
          </a:p>
          <a:p>
            <a:r>
              <a:rPr lang="en-US" sz="2800" dirty="0"/>
              <a:t>Biomarkers predicting treatment responses are urgently needed</a:t>
            </a:r>
          </a:p>
          <a:p>
            <a:endParaRPr lang="en-US" sz="2800" dirty="0"/>
          </a:p>
          <a:p>
            <a:r>
              <a:rPr lang="en-US" sz="2800" dirty="0"/>
              <a:t>ADCs moving into earlier treatment spaces</a:t>
            </a:r>
          </a:p>
        </p:txBody>
      </p:sp>
    </p:spTree>
    <p:extLst>
      <p:ext uri="{BB962C8B-B14F-4D97-AF65-F5344CB8AC3E}">
        <p14:creationId xmlns:p14="http://schemas.microsoft.com/office/powerpoint/2010/main" val="289277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autiful Skylines - Oakland Bay Bridge, 1000pc | Adult Puzzles | Puzzles |  Products | uk | Beautiful Skylines - Oakland Bay Bridge, 1000pc">
            <a:extLst>
              <a:ext uri="{FF2B5EF4-FFF2-40B4-BE49-F238E27FC236}">
                <a16:creationId xmlns:a16="http://schemas.microsoft.com/office/drawing/2014/main" id="{D073BB59-402C-30EE-683B-2D19D434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 y="106639"/>
            <a:ext cx="9433592" cy="6751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D3CBB-4063-9FB6-AED7-B6B8662E65FC}"/>
              </a:ext>
            </a:extLst>
          </p:cNvPr>
          <p:cNvSpPr txBox="1"/>
          <p:nvPr/>
        </p:nvSpPr>
        <p:spPr bwMode="auto">
          <a:xfrm flipH="1">
            <a:off x="9341237" y="2340493"/>
            <a:ext cx="2936488" cy="1354217"/>
          </a:xfrm>
          <a:prstGeom prst="rect">
            <a:avLst/>
          </a:prstGeom>
          <a:noFill/>
          <a:ln w="19050" algn="ctr">
            <a:noFill/>
            <a:miter lim="800000"/>
            <a:headEnd/>
            <a:tailEnd/>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hlinkClick r:id="rId3">
                  <a:extLst>
                    <a:ext uri="{A12FA001-AC4F-418D-AE19-62706E023703}">
                      <ahyp:hlinkClr xmlns:ahyp="http://schemas.microsoft.com/office/drawing/2018/hyperlinkcolor" val="tx"/>
                    </a:ext>
                  </a:extLst>
                </a:hlinkClick>
              </a:rPr>
              <a:t>vadim.koshkin@ucsf.edu</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      @koshkin85</a:t>
            </a:r>
          </a:p>
        </p:txBody>
      </p:sp>
      <p:pic>
        <p:nvPicPr>
          <p:cNvPr id="6" name="Picture 2" descr="Twitter logo history | Creative Freedom">
            <a:extLst>
              <a:ext uri="{FF2B5EF4-FFF2-40B4-BE49-F238E27FC236}">
                <a16:creationId xmlns:a16="http://schemas.microsoft.com/office/drawing/2014/main" id="{4EAEE3BD-0512-0AE9-F79B-23CA6FC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0775" y="3428257"/>
            <a:ext cx="364806" cy="2967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D047A1-183A-BDE9-3BA2-B0246147265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88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857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1B3B43B-AACB-1546-923A-AB32F841EC3A}"/>
              </a:ext>
            </a:extLst>
          </p:cNvPr>
          <p:cNvSpPr/>
          <p:nvPr/>
        </p:nvSpPr>
        <p:spPr>
          <a:xfrm>
            <a:off x="8149684" y="1429692"/>
            <a:ext cx="2277036" cy="403436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Immune Checkpoint Inhibitors</a:t>
            </a:r>
          </a:p>
          <a:p>
            <a:pPr algn="ctr"/>
            <a:endParaRPr lang="en-US" b="1" dirty="0"/>
          </a:p>
          <a:p>
            <a:pPr algn="ctr"/>
            <a:endParaRPr lang="en-US" sz="1400" b="1" dirty="0"/>
          </a:p>
          <a:p>
            <a:pPr algn="ctr"/>
            <a:r>
              <a:rPr lang="en-US" sz="1400" b="1" dirty="0"/>
              <a:t>If PD: Multiple ICIs approved for platinum-refractory disease: Pembrolizumab (level I evidence), Nivolumab, Avelumab</a:t>
            </a:r>
            <a:endParaRPr lang="en-US" dirty="0"/>
          </a:p>
        </p:txBody>
      </p:sp>
      <p:cxnSp>
        <p:nvCxnSpPr>
          <p:cNvPr id="14" name="Straight Arrow Connector 13">
            <a:extLst>
              <a:ext uri="{FF2B5EF4-FFF2-40B4-BE49-F238E27FC236}">
                <a16:creationId xmlns:a16="http://schemas.microsoft.com/office/drawing/2014/main" id="{F1F20643-907A-5145-BF91-10257E8B7605}"/>
              </a:ext>
            </a:extLst>
          </p:cNvPr>
          <p:cNvCxnSpPr>
            <a:cxnSpLocks/>
          </p:cNvCxnSpPr>
          <p:nvPr/>
        </p:nvCxnSpPr>
        <p:spPr>
          <a:xfrm>
            <a:off x="4088673" y="2233264"/>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D1BD9B-5E12-EF45-A6F6-7119F62087AD}"/>
              </a:ext>
            </a:extLst>
          </p:cNvPr>
          <p:cNvCxnSpPr>
            <a:cxnSpLocks/>
          </p:cNvCxnSpPr>
          <p:nvPr/>
        </p:nvCxnSpPr>
        <p:spPr>
          <a:xfrm>
            <a:off x="4088673" y="3537807"/>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224758-CAEB-5345-91EB-4915D439BC6A}"/>
              </a:ext>
            </a:extLst>
          </p:cNvPr>
          <p:cNvCxnSpPr>
            <a:cxnSpLocks/>
          </p:cNvCxnSpPr>
          <p:nvPr/>
        </p:nvCxnSpPr>
        <p:spPr>
          <a:xfrm>
            <a:off x="4088675" y="4222437"/>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A9F4E1-E507-5943-AF4F-EB903A6CB0CC}"/>
              </a:ext>
            </a:extLst>
          </p:cNvPr>
          <p:cNvCxnSpPr>
            <a:cxnSpLocks/>
          </p:cNvCxnSpPr>
          <p:nvPr/>
        </p:nvCxnSpPr>
        <p:spPr>
          <a:xfrm>
            <a:off x="4088673" y="5104944"/>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D6ECE06-CAE5-0F42-A7F8-E54ABBAD5CF1}"/>
              </a:ext>
            </a:extLst>
          </p:cNvPr>
          <p:cNvCxnSpPr>
            <a:cxnSpLocks/>
          </p:cNvCxnSpPr>
          <p:nvPr/>
        </p:nvCxnSpPr>
        <p:spPr>
          <a:xfrm>
            <a:off x="7314751" y="2577618"/>
            <a:ext cx="8419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3ED276-9F47-534F-A9F8-0B85C5081D9E}"/>
              </a:ext>
            </a:extLst>
          </p:cNvPr>
          <p:cNvSpPr txBox="1"/>
          <p:nvPr/>
        </p:nvSpPr>
        <p:spPr>
          <a:xfrm>
            <a:off x="4160948" y="4205257"/>
            <a:ext cx="3916458" cy="446276"/>
          </a:xfrm>
          <a:prstGeom prst="rect">
            <a:avLst/>
          </a:prstGeom>
          <a:noFill/>
        </p:spPr>
        <p:txBody>
          <a:bodyPr wrap="none" rtlCol="0">
            <a:spAutoFit/>
          </a:bodyPr>
          <a:lstStyle/>
          <a:p>
            <a:pPr algn="ctr"/>
            <a:r>
              <a:rPr lang="en-US" sz="1100" b="1" i="1" dirty="0"/>
              <a:t>Cisplatin-ineligible patients with high PD-L1 Expression</a:t>
            </a:r>
          </a:p>
          <a:p>
            <a:pPr algn="ctr"/>
            <a:r>
              <a:rPr lang="en-US" sz="1100" b="1" i="1" dirty="0"/>
              <a:t>(Pembrolizumab/Atezolizumab)</a:t>
            </a:r>
          </a:p>
        </p:txBody>
      </p:sp>
      <p:sp>
        <p:nvSpPr>
          <p:cNvPr id="4" name="Left Brace 3">
            <a:extLst>
              <a:ext uri="{FF2B5EF4-FFF2-40B4-BE49-F238E27FC236}">
                <a16:creationId xmlns:a16="http://schemas.microsoft.com/office/drawing/2014/main" id="{0D612F22-7923-7641-9B02-05424F7BAF90}"/>
              </a:ext>
            </a:extLst>
          </p:cNvPr>
          <p:cNvSpPr/>
          <p:nvPr/>
        </p:nvSpPr>
        <p:spPr>
          <a:xfrm rot="16200000">
            <a:off x="5901821" y="4506063"/>
            <a:ext cx="247889" cy="25563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Left Brace 21">
            <a:extLst>
              <a:ext uri="{FF2B5EF4-FFF2-40B4-BE49-F238E27FC236}">
                <a16:creationId xmlns:a16="http://schemas.microsoft.com/office/drawing/2014/main" id="{05FFE2B4-5415-EC41-AE67-55EBE20FD7DC}"/>
              </a:ext>
            </a:extLst>
          </p:cNvPr>
          <p:cNvSpPr/>
          <p:nvPr/>
        </p:nvSpPr>
        <p:spPr>
          <a:xfrm rot="16200000">
            <a:off x="9169951" y="4630732"/>
            <a:ext cx="236504" cy="227703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DA372C6E-D59A-0B4C-A562-8F45A7B1EAAD}"/>
              </a:ext>
            </a:extLst>
          </p:cNvPr>
          <p:cNvSpPr txBox="1"/>
          <p:nvPr/>
        </p:nvSpPr>
        <p:spPr>
          <a:xfrm>
            <a:off x="5205893" y="5942408"/>
            <a:ext cx="1639744" cy="369332"/>
          </a:xfrm>
          <a:prstGeom prst="rect">
            <a:avLst/>
          </a:prstGeom>
          <a:noFill/>
        </p:spPr>
        <p:txBody>
          <a:bodyPr wrap="none" rtlCol="0">
            <a:spAutoFit/>
          </a:bodyPr>
          <a:lstStyle/>
          <a:p>
            <a:r>
              <a:rPr lang="en-US" dirty="0"/>
              <a:t>1</a:t>
            </a:r>
            <a:r>
              <a:rPr lang="en-US" baseline="30000" dirty="0"/>
              <a:t>st</a:t>
            </a:r>
            <a:r>
              <a:rPr lang="en-US" dirty="0"/>
              <a:t> line therapy</a:t>
            </a:r>
          </a:p>
        </p:txBody>
      </p:sp>
      <p:sp>
        <p:nvSpPr>
          <p:cNvPr id="28" name="TextBox 27">
            <a:extLst>
              <a:ext uri="{FF2B5EF4-FFF2-40B4-BE49-F238E27FC236}">
                <a16:creationId xmlns:a16="http://schemas.microsoft.com/office/drawing/2014/main" id="{8702CEF2-AC07-8A42-B45F-32523CB2DA6C}"/>
              </a:ext>
            </a:extLst>
          </p:cNvPr>
          <p:cNvSpPr txBox="1"/>
          <p:nvPr/>
        </p:nvSpPr>
        <p:spPr>
          <a:xfrm>
            <a:off x="8470253" y="5942408"/>
            <a:ext cx="1635897" cy="369332"/>
          </a:xfrm>
          <a:prstGeom prst="rect">
            <a:avLst/>
          </a:prstGeom>
          <a:noFill/>
        </p:spPr>
        <p:txBody>
          <a:bodyPr wrap="none" rtlCol="0">
            <a:spAutoFit/>
          </a:bodyPr>
          <a:lstStyle/>
          <a:p>
            <a:r>
              <a:rPr lang="en-US" dirty="0"/>
              <a:t>2</a:t>
            </a:r>
            <a:r>
              <a:rPr lang="en-US" baseline="30000" dirty="0"/>
              <a:t>nd</a:t>
            </a:r>
            <a:r>
              <a:rPr lang="en-US" dirty="0"/>
              <a:t> line therapy</a:t>
            </a:r>
          </a:p>
        </p:txBody>
      </p:sp>
      <p:sp>
        <p:nvSpPr>
          <p:cNvPr id="26" name="Rounded Rectangle 25">
            <a:extLst>
              <a:ext uri="{FF2B5EF4-FFF2-40B4-BE49-F238E27FC236}">
                <a16:creationId xmlns:a16="http://schemas.microsoft.com/office/drawing/2014/main" id="{617F76C9-D1BF-A745-AFB1-B8CD5C2E9802}"/>
              </a:ext>
            </a:extLst>
          </p:cNvPr>
          <p:cNvSpPr/>
          <p:nvPr/>
        </p:nvSpPr>
        <p:spPr>
          <a:xfrm>
            <a:off x="1687564" y="1429692"/>
            <a:ext cx="2388348" cy="156665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Cisplatin-eligible</a:t>
            </a:r>
          </a:p>
          <a:p>
            <a:pPr algn="ctr"/>
            <a:r>
              <a:rPr lang="en-US" sz="2000" b="1" dirty="0"/>
              <a:t>patients</a:t>
            </a:r>
          </a:p>
        </p:txBody>
      </p:sp>
      <p:sp>
        <p:nvSpPr>
          <p:cNvPr id="30" name="Rounded Rectangle 29">
            <a:extLst>
              <a:ext uri="{FF2B5EF4-FFF2-40B4-BE49-F238E27FC236}">
                <a16:creationId xmlns:a16="http://schemas.microsoft.com/office/drawing/2014/main" id="{4AF91F36-E703-4442-9646-44C27CB035D5}"/>
              </a:ext>
            </a:extLst>
          </p:cNvPr>
          <p:cNvSpPr/>
          <p:nvPr/>
        </p:nvSpPr>
        <p:spPr>
          <a:xfrm>
            <a:off x="1687512" y="3193708"/>
            <a:ext cx="2388348" cy="136174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Carboplatin-eligible</a:t>
            </a:r>
          </a:p>
          <a:p>
            <a:pPr algn="ctr"/>
            <a:r>
              <a:rPr lang="en-US" b="1" dirty="0"/>
              <a:t>patients</a:t>
            </a:r>
          </a:p>
        </p:txBody>
      </p:sp>
      <p:sp>
        <p:nvSpPr>
          <p:cNvPr id="31" name="Rounded Rectangle 30">
            <a:extLst>
              <a:ext uri="{FF2B5EF4-FFF2-40B4-BE49-F238E27FC236}">
                <a16:creationId xmlns:a16="http://schemas.microsoft.com/office/drawing/2014/main" id="{9114A59E-3B44-6C41-B475-23445EBBB56C}"/>
              </a:ext>
            </a:extLst>
          </p:cNvPr>
          <p:cNvSpPr/>
          <p:nvPr/>
        </p:nvSpPr>
        <p:spPr>
          <a:xfrm>
            <a:off x="1687534" y="4773665"/>
            <a:ext cx="2401139" cy="75124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Platinum-ineligible</a:t>
            </a:r>
          </a:p>
          <a:p>
            <a:pPr algn="ctr"/>
            <a:r>
              <a:rPr lang="en-US" b="1" dirty="0"/>
              <a:t>patients</a:t>
            </a:r>
            <a:endParaRPr lang="en-US" sz="1600" b="1" dirty="0"/>
          </a:p>
        </p:txBody>
      </p:sp>
      <p:sp>
        <p:nvSpPr>
          <p:cNvPr id="33" name="TextBox 32">
            <a:extLst>
              <a:ext uri="{FF2B5EF4-FFF2-40B4-BE49-F238E27FC236}">
                <a16:creationId xmlns:a16="http://schemas.microsoft.com/office/drawing/2014/main" id="{9C9705CD-0C1F-1C40-8294-9BC3083A4EEC}"/>
              </a:ext>
            </a:extLst>
          </p:cNvPr>
          <p:cNvSpPr txBox="1"/>
          <p:nvPr/>
        </p:nvSpPr>
        <p:spPr>
          <a:xfrm>
            <a:off x="4962447" y="5103538"/>
            <a:ext cx="2313454" cy="261610"/>
          </a:xfrm>
          <a:prstGeom prst="rect">
            <a:avLst/>
          </a:prstGeom>
          <a:noFill/>
        </p:spPr>
        <p:txBody>
          <a:bodyPr wrap="none" rtlCol="0">
            <a:spAutoFit/>
          </a:bodyPr>
          <a:lstStyle/>
          <a:p>
            <a:pPr algn="ctr"/>
            <a:r>
              <a:rPr lang="en-US" sz="1100" b="1" i="1" dirty="0"/>
              <a:t>(Pembrolizumab/Atezolizumab)</a:t>
            </a:r>
          </a:p>
        </p:txBody>
      </p:sp>
      <p:sp>
        <p:nvSpPr>
          <p:cNvPr id="32" name="Title 3">
            <a:extLst>
              <a:ext uri="{FF2B5EF4-FFF2-40B4-BE49-F238E27FC236}">
                <a16:creationId xmlns:a16="http://schemas.microsoft.com/office/drawing/2014/main" id="{13E525F6-8D30-ED40-AA46-E220469276ED}"/>
              </a:ext>
            </a:extLst>
          </p:cNvPr>
          <p:cNvSpPr>
            <a:spLocks noGrp="1"/>
          </p:cNvSpPr>
          <p:nvPr>
            <p:ph type="title"/>
          </p:nvPr>
        </p:nvSpPr>
        <p:spPr>
          <a:xfrm>
            <a:off x="609599" y="199505"/>
            <a:ext cx="11217275" cy="1185577"/>
          </a:xfrm>
        </p:spPr>
        <p:txBody>
          <a:bodyPr/>
          <a:lstStyle/>
          <a:p>
            <a:r>
              <a:rPr lang="en-US" dirty="0"/>
              <a:t>Treatment Landscape in Metastatic Urothelial Carcinoma Prior to 2019</a:t>
            </a:r>
          </a:p>
        </p:txBody>
      </p:sp>
      <p:sp>
        <p:nvSpPr>
          <p:cNvPr id="6" name="Footer Placeholder 5">
            <a:extLst>
              <a:ext uri="{FF2B5EF4-FFF2-40B4-BE49-F238E27FC236}">
                <a16:creationId xmlns:a16="http://schemas.microsoft.com/office/drawing/2014/main" id="{C56CD685-70E9-35C8-B492-2C32E583496C}"/>
              </a:ext>
            </a:extLst>
          </p:cNvPr>
          <p:cNvSpPr>
            <a:spLocks noGrp="1"/>
          </p:cNvSpPr>
          <p:nvPr>
            <p:ph type="ftr" sz="quarter" idx="3"/>
          </p:nvPr>
        </p:nvSpPr>
        <p:spPr/>
        <p:txBody>
          <a:bodyPr/>
          <a:lstStyle/>
          <a:p>
            <a:r>
              <a:rPr lang="en-US" dirty="0"/>
              <a:t>ICI, immune checkpoint inhibitor; PD, progressive disease; PD-L1; programmed death ligand-1. </a:t>
            </a:r>
          </a:p>
        </p:txBody>
      </p:sp>
      <p:sp>
        <p:nvSpPr>
          <p:cNvPr id="11" name="Rectangle: Rounded Corners 10">
            <a:extLst>
              <a:ext uri="{FF2B5EF4-FFF2-40B4-BE49-F238E27FC236}">
                <a16:creationId xmlns:a16="http://schemas.microsoft.com/office/drawing/2014/main" id="{3A0DD7A8-46DE-7E4C-A4FC-DD73BE8CF60B}"/>
              </a:ext>
            </a:extLst>
          </p:cNvPr>
          <p:cNvSpPr/>
          <p:nvPr/>
        </p:nvSpPr>
        <p:spPr>
          <a:xfrm>
            <a:off x="4747579" y="1429692"/>
            <a:ext cx="2591236" cy="2420761"/>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Platinum-based Chemotherapy</a:t>
            </a:r>
          </a:p>
          <a:p>
            <a:pPr algn="ctr"/>
            <a:r>
              <a:rPr lang="en-US" sz="2000" b="1" dirty="0"/>
              <a:t> </a:t>
            </a:r>
          </a:p>
          <a:p>
            <a:pPr algn="ctr"/>
            <a:r>
              <a:rPr lang="en-US" dirty="0"/>
              <a:t>for</a:t>
            </a:r>
          </a:p>
          <a:p>
            <a:pPr algn="ctr"/>
            <a:endParaRPr lang="en-US" dirty="0"/>
          </a:p>
          <a:p>
            <a:pPr algn="ctr"/>
            <a:r>
              <a:rPr lang="en-US" dirty="0"/>
              <a:t>4-6 cycles</a:t>
            </a:r>
          </a:p>
        </p:txBody>
      </p:sp>
    </p:spTree>
    <p:extLst>
      <p:ext uri="{BB962C8B-B14F-4D97-AF65-F5344CB8AC3E}">
        <p14:creationId xmlns:p14="http://schemas.microsoft.com/office/powerpoint/2010/main" val="196760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D42E3-188D-2A6C-4001-6ADC2974CE7A}"/>
              </a:ext>
            </a:extLst>
          </p:cNvPr>
          <p:cNvSpPr>
            <a:spLocks noGrp="1"/>
          </p:cNvSpPr>
          <p:nvPr>
            <p:ph type="title"/>
          </p:nvPr>
        </p:nvSpPr>
        <p:spPr/>
        <p:txBody>
          <a:bodyPr/>
          <a:lstStyle/>
          <a:p>
            <a:r>
              <a:rPr lang="en-US" dirty="0"/>
              <a:t>EV-201: Single-Arm, Pivotal Phase 2 Trial</a:t>
            </a:r>
          </a:p>
        </p:txBody>
      </p:sp>
      <p:sp>
        <p:nvSpPr>
          <p:cNvPr id="4" name="Footer Placeholder 3">
            <a:extLst>
              <a:ext uri="{FF2B5EF4-FFF2-40B4-BE49-F238E27FC236}">
                <a16:creationId xmlns:a16="http://schemas.microsoft.com/office/drawing/2014/main" id="{9074E12A-2FC0-4234-8188-AF239AAB0B77}"/>
              </a:ext>
            </a:extLst>
          </p:cNvPr>
          <p:cNvSpPr>
            <a:spLocks noGrp="1"/>
          </p:cNvSpPr>
          <p:nvPr>
            <p:ph type="ftr" sz="quarter" idx="3"/>
          </p:nvPr>
        </p:nvSpPr>
        <p:spPr/>
        <p:txBody>
          <a:bodyPr/>
          <a:lstStyle/>
          <a:p>
            <a:r>
              <a:rPr lang="en-US" dirty="0"/>
              <a:t>PD-1/L1, programmed cell death protein-1/programmed death-ligand 1.</a:t>
            </a:r>
          </a:p>
          <a:p>
            <a:r>
              <a:rPr lang="en-US" dirty="0" err="1"/>
              <a:t>Balar</a:t>
            </a:r>
            <a:r>
              <a:rPr lang="en-US" dirty="0"/>
              <a:t> AJ, et al. ASCO GU 2021. Abstract 394.</a:t>
            </a:r>
          </a:p>
        </p:txBody>
      </p:sp>
      <p:grpSp>
        <p:nvGrpSpPr>
          <p:cNvPr id="8" name="Group 7">
            <a:extLst>
              <a:ext uri="{FF2B5EF4-FFF2-40B4-BE49-F238E27FC236}">
                <a16:creationId xmlns:a16="http://schemas.microsoft.com/office/drawing/2014/main" id="{AFF1FF96-2922-1FAC-FB6A-2558858795BD}"/>
              </a:ext>
            </a:extLst>
          </p:cNvPr>
          <p:cNvGrpSpPr/>
          <p:nvPr/>
        </p:nvGrpSpPr>
        <p:grpSpPr>
          <a:xfrm>
            <a:off x="260543" y="1612231"/>
            <a:ext cx="11694977" cy="4021985"/>
            <a:chOff x="260543" y="1612231"/>
            <a:chExt cx="11694977" cy="4021985"/>
          </a:xfrm>
        </p:grpSpPr>
        <p:pic>
          <p:nvPicPr>
            <p:cNvPr id="7" name="Picture 6">
              <a:extLst>
                <a:ext uri="{FF2B5EF4-FFF2-40B4-BE49-F238E27FC236}">
                  <a16:creationId xmlns:a16="http://schemas.microsoft.com/office/drawing/2014/main" id="{0F1BDCCA-9171-F538-BDF3-503C67DF85A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Lst>
            </a:blip>
            <a:srcRect t="25584"/>
            <a:stretch/>
          </p:blipFill>
          <p:spPr>
            <a:xfrm>
              <a:off x="260543" y="1612231"/>
              <a:ext cx="11694977" cy="4021985"/>
            </a:xfrm>
            <a:prstGeom prst="rect">
              <a:avLst/>
            </a:prstGeom>
            <a:solidFill>
              <a:schemeClr val="accent2"/>
            </a:solidFill>
          </p:spPr>
        </p:pic>
        <p:sp>
          <p:nvSpPr>
            <p:cNvPr id="5" name="Rectangle 4">
              <a:extLst>
                <a:ext uri="{FF2B5EF4-FFF2-40B4-BE49-F238E27FC236}">
                  <a16:creationId xmlns:a16="http://schemas.microsoft.com/office/drawing/2014/main" id="{79EDB127-8C9D-44E6-FF70-879AE966BAF3}"/>
                </a:ext>
              </a:extLst>
            </p:cNvPr>
            <p:cNvSpPr/>
            <p:nvPr/>
          </p:nvSpPr>
          <p:spPr>
            <a:xfrm>
              <a:off x="6106431" y="2944855"/>
              <a:ext cx="110099" cy="107781"/>
            </a:xfrm>
            <a:prstGeom prst="rect">
              <a:avLst/>
            </a:prstGeom>
            <a:solidFill>
              <a:srgbClr val="CBE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8F7EB5-C139-F216-BD8A-2F1EE3BF5EBB}"/>
                </a:ext>
              </a:extLst>
            </p:cNvPr>
            <p:cNvSpPr/>
            <p:nvPr/>
          </p:nvSpPr>
          <p:spPr>
            <a:xfrm rot="21355006">
              <a:off x="6053697" y="5184924"/>
              <a:ext cx="110099" cy="148496"/>
            </a:xfrm>
            <a:prstGeom prst="rect">
              <a:avLst/>
            </a:prstGeom>
            <a:solidFill>
              <a:srgbClr val="3E5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DE1BC31D-8343-EC45-9AD2-E62C4A97E4E2}"/>
              </a:ext>
            </a:extLst>
          </p:cNvPr>
          <p:cNvSpPr/>
          <p:nvPr/>
        </p:nvSpPr>
        <p:spPr>
          <a:xfrm>
            <a:off x="7947025" y="4552950"/>
            <a:ext cx="50800" cy="152400"/>
          </a:xfrm>
          <a:prstGeom prst="ellipse">
            <a:avLst/>
          </a:prstGeom>
          <a:solidFill>
            <a:srgbClr val="F18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06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8DC6-6CF5-E51D-82D8-ABB7045DBED2}"/>
              </a:ext>
            </a:extLst>
          </p:cNvPr>
          <p:cNvSpPr>
            <a:spLocks noGrp="1"/>
          </p:cNvSpPr>
          <p:nvPr>
            <p:ph type="title"/>
          </p:nvPr>
        </p:nvSpPr>
        <p:spPr>
          <a:xfrm>
            <a:off x="609600" y="100649"/>
            <a:ext cx="10744200" cy="787367"/>
          </a:xfrm>
        </p:spPr>
        <p:txBody>
          <a:bodyPr/>
          <a:lstStyle/>
          <a:p>
            <a:r>
              <a:rPr lang="en-US" dirty="0"/>
              <a:t>EV-201 Outcomes and Survival</a:t>
            </a:r>
          </a:p>
        </p:txBody>
      </p:sp>
      <p:pic>
        <p:nvPicPr>
          <p:cNvPr id="8" name="Picture 2">
            <a:extLst>
              <a:ext uri="{FF2B5EF4-FFF2-40B4-BE49-F238E27FC236}">
                <a16:creationId xmlns:a16="http://schemas.microsoft.com/office/drawing/2014/main" id="{6DB25C79-CE47-8F3C-1D58-889305FF66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52935" y="3609232"/>
            <a:ext cx="4661769" cy="233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4913CD8-FDB0-6081-D42D-53753F3EE774}"/>
              </a:ext>
            </a:extLst>
          </p:cNvPr>
          <p:cNvSpPr txBox="1"/>
          <p:nvPr/>
        </p:nvSpPr>
        <p:spPr bwMode="auto">
          <a:xfrm>
            <a:off x="7716547" y="812808"/>
            <a:ext cx="2551083" cy="307777"/>
          </a:xfrm>
          <a:prstGeom prst="rect">
            <a:avLst/>
          </a:prstGeom>
          <a:noFill/>
          <a:ln w="19050" algn="ctr">
            <a:noFill/>
            <a:miter lim="800000"/>
            <a:headEnd/>
            <a:tailEnd/>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Cohort 2 (IO-refractory)</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BDE9AF6B-26F7-C3F5-0FC4-405E30E4FAD7}"/>
              </a:ext>
            </a:extLst>
          </p:cNvPr>
          <p:cNvSpPr txBox="1"/>
          <p:nvPr/>
        </p:nvSpPr>
        <p:spPr bwMode="auto">
          <a:xfrm>
            <a:off x="496930" y="813053"/>
            <a:ext cx="5506251" cy="307777"/>
          </a:xfrm>
          <a:prstGeom prst="rect">
            <a:avLst/>
          </a:prstGeom>
          <a:noFill/>
          <a:ln w="19050" algn="ctr">
            <a:noFill/>
            <a:miter lim="800000"/>
            <a:headEnd/>
            <a:tailEnd/>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Cohort 1 (Platinum-based chemo and IO-refractory)</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p>
        </p:txBody>
      </p:sp>
      <p:pic>
        <p:nvPicPr>
          <p:cNvPr id="11" name="Picture 2">
            <a:extLst>
              <a:ext uri="{FF2B5EF4-FFF2-40B4-BE49-F238E27FC236}">
                <a16:creationId xmlns:a16="http://schemas.microsoft.com/office/drawing/2014/main" id="{A23AC5F7-8BBE-04ED-6512-444D42F584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a:stretch/>
        </p:blipFill>
        <p:spPr bwMode="auto">
          <a:xfrm>
            <a:off x="1101232" y="3610103"/>
            <a:ext cx="4579195" cy="236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31F578C-6583-E62B-46F4-F9E60AD896A0}"/>
              </a:ext>
            </a:extLst>
          </p:cNvPr>
          <p:cNvSpPr txBox="1"/>
          <p:nvPr/>
        </p:nvSpPr>
        <p:spPr bwMode="auto">
          <a:xfrm>
            <a:off x="1681644" y="1214311"/>
            <a:ext cx="3040191" cy="246221"/>
          </a:xfrm>
          <a:prstGeom prst="rect">
            <a:avLst/>
          </a:prstGeom>
          <a:noFill/>
          <a:ln w="19050" algn="ctr">
            <a:noFill/>
            <a:miter lim="800000"/>
            <a:headEnd/>
            <a:tailEnd/>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EV-201 Cohort 1: Best ORR per BICR</a:t>
            </a:r>
          </a:p>
        </p:txBody>
      </p:sp>
      <p:sp>
        <p:nvSpPr>
          <p:cNvPr id="13" name="Rectangle 12">
            <a:extLst>
              <a:ext uri="{FF2B5EF4-FFF2-40B4-BE49-F238E27FC236}">
                <a16:creationId xmlns:a16="http://schemas.microsoft.com/office/drawing/2014/main" id="{63096C76-3BA2-E4CC-CCB0-575730013B90}"/>
              </a:ext>
            </a:extLst>
          </p:cNvPr>
          <p:cNvSpPr/>
          <p:nvPr/>
        </p:nvSpPr>
        <p:spPr bwMode="auto">
          <a:xfrm>
            <a:off x="850661" y="6197011"/>
            <a:ext cx="5004449" cy="45719"/>
          </a:xfrm>
          <a:prstGeom prst="rect">
            <a:avLst/>
          </a:prstGeom>
          <a:solidFill>
            <a:schemeClr val="bg1"/>
          </a:solidFill>
          <a:ln w="19050" algn="ctr">
            <a:noFill/>
            <a:miter lim="800000"/>
            <a:headEnd/>
            <a:tailEnd/>
          </a:ln>
        </p:spPr>
        <p:txBody>
          <a:bodyPr wrap="none"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4" name="Footer Placeholder 13">
            <a:extLst>
              <a:ext uri="{FF2B5EF4-FFF2-40B4-BE49-F238E27FC236}">
                <a16:creationId xmlns:a16="http://schemas.microsoft.com/office/drawing/2014/main" id="{C0EA75AA-F9F8-C629-6D41-402304A75747}"/>
              </a:ext>
            </a:extLst>
          </p:cNvPr>
          <p:cNvSpPr>
            <a:spLocks noGrp="1"/>
          </p:cNvSpPr>
          <p:nvPr>
            <p:ph type="ftr" sz="quarter" idx="3"/>
          </p:nvPr>
        </p:nvSpPr>
        <p:spPr/>
        <p:txBody>
          <a:bodyPr/>
          <a:lstStyle/>
          <a:p>
            <a:r>
              <a:rPr lang="en-US" dirty="0" err="1"/>
              <a:t>BICR</a:t>
            </a:r>
            <a:r>
              <a:rPr lang="en-US" dirty="0"/>
              <a:t>, blinded independent central review; IO, immuno-oncology; ORR, overall response rate; OS, overall survival; </a:t>
            </a:r>
            <a:r>
              <a:rPr lang="en-US" dirty="0" err="1"/>
              <a:t>PFS</a:t>
            </a:r>
            <a:r>
              <a:rPr lang="en-US" dirty="0"/>
              <a:t>, progression-free survival; </a:t>
            </a:r>
            <a:r>
              <a:rPr lang="en-US" dirty="0" err="1"/>
              <a:t>RECIST</a:t>
            </a:r>
            <a:r>
              <a:rPr lang="en-US" dirty="0"/>
              <a:t>, Response Evaluation Criteria in Solid Tumors.</a:t>
            </a:r>
          </a:p>
          <a:p>
            <a:r>
              <a:rPr lang="en-US" dirty="0"/>
              <a:t>1. </a:t>
            </a:r>
            <a:r>
              <a:rPr lang="en-US" dirty="0" err="1"/>
              <a:t>Petrylak</a:t>
            </a:r>
            <a:r>
              <a:rPr lang="en-US" dirty="0"/>
              <a:t> DP, et al. ASCO 2019. Abstract 4505.</a:t>
            </a:r>
          </a:p>
          <a:p>
            <a:r>
              <a:rPr lang="en-US" dirty="0"/>
              <a:t>2. </a:t>
            </a:r>
            <a:r>
              <a:rPr lang="en-US" dirty="0" err="1"/>
              <a:t>Balar</a:t>
            </a:r>
            <a:r>
              <a:rPr lang="en-US" dirty="0"/>
              <a:t> A, et al. ASCO GU 2021. Abstract 394.</a:t>
            </a:r>
          </a:p>
        </p:txBody>
      </p:sp>
      <p:sp>
        <p:nvSpPr>
          <p:cNvPr id="15" name="TextBox 14">
            <a:extLst>
              <a:ext uri="{FF2B5EF4-FFF2-40B4-BE49-F238E27FC236}">
                <a16:creationId xmlns:a16="http://schemas.microsoft.com/office/drawing/2014/main" id="{395401B8-6986-1B54-90EE-70EC9F7DB076}"/>
              </a:ext>
            </a:extLst>
          </p:cNvPr>
          <p:cNvSpPr txBox="1"/>
          <p:nvPr/>
        </p:nvSpPr>
        <p:spPr bwMode="auto">
          <a:xfrm>
            <a:off x="7029299" y="1215155"/>
            <a:ext cx="4136838" cy="246221"/>
          </a:xfrm>
          <a:prstGeom prst="rect">
            <a:avLst/>
          </a:prstGeom>
          <a:noFill/>
          <a:ln w="19050" algn="ctr">
            <a:noFill/>
            <a:miter lim="800000"/>
            <a:headEnd/>
            <a:tailEnd/>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EV-201 Cohort 2: Best Overall Response per BICR</a:t>
            </a:r>
          </a:p>
        </p:txBody>
      </p:sp>
      <p:grpSp>
        <p:nvGrpSpPr>
          <p:cNvPr id="22" name="Group 21">
            <a:extLst>
              <a:ext uri="{FF2B5EF4-FFF2-40B4-BE49-F238E27FC236}">
                <a16:creationId xmlns:a16="http://schemas.microsoft.com/office/drawing/2014/main" id="{C8CA665F-78FA-715F-5DF8-C2A9329F7AF5}"/>
              </a:ext>
            </a:extLst>
          </p:cNvPr>
          <p:cNvGrpSpPr/>
          <p:nvPr/>
        </p:nvGrpSpPr>
        <p:grpSpPr>
          <a:xfrm>
            <a:off x="850661" y="1523237"/>
            <a:ext cx="4874278" cy="2078854"/>
            <a:chOff x="850661" y="1523237"/>
            <a:chExt cx="4874278" cy="2078854"/>
          </a:xfrm>
        </p:grpSpPr>
        <p:pic>
          <p:nvPicPr>
            <p:cNvPr id="7" name="Picture 6">
              <a:extLst>
                <a:ext uri="{FF2B5EF4-FFF2-40B4-BE49-F238E27FC236}">
                  <a16:creationId xmlns:a16="http://schemas.microsoft.com/office/drawing/2014/main" id="{72571DE9-EAC4-929B-ED89-DBEE026ECA9C}"/>
                </a:ext>
              </a:extLst>
            </p:cNvPr>
            <p:cNvPicPr>
              <a:picLocks noChangeAspect="1"/>
            </p:cNvPicPr>
            <p:nvPr/>
          </p:nvPicPr>
          <p:blipFill>
            <a:blip r:embed="rId5"/>
            <a:stretch>
              <a:fillRect/>
            </a:stretch>
          </p:blipFill>
          <p:spPr>
            <a:xfrm>
              <a:off x="850661" y="1523237"/>
              <a:ext cx="4874278" cy="2078854"/>
            </a:xfrm>
            <a:prstGeom prst="rect">
              <a:avLst/>
            </a:prstGeom>
          </p:spPr>
        </p:pic>
        <p:sp>
          <p:nvSpPr>
            <p:cNvPr id="16" name="Rectangle 15">
              <a:extLst>
                <a:ext uri="{FF2B5EF4-FFF2-40B4-BE49-F238E27FC236}">
                  <a16:creationId xmlns:a16="http://schemas.microsoft.com/office/drawing/2014/main" id="{1AFAC484-BF6D-3961-9944-5C17D66FF3E3}"/>
                </a:ext>
              </a:extLst>
            </p:cNvPr>
            <p:cNvSpPr/>
            <p:nvPr/>
          </p:nvSpPr>
          <p:spPr>
            <a:xfrm>
              <a:off x="2622621" y="2105130"/>
              <a:ext cx="100483" cy="110532"/>
            </a:xfrm>
            <a:prstGeom prst="rect">
              <a:avLst/>
            </a:prstGeom>
            <a:solidFill>
              <a:srgbClr val="CD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2A79C7-A23E-8C85-5426-F58F08EFE33E}"/>
                </a:ext>
              </a:extLst>
            </p:cNvPr>
            <p:cNvSpPr/>
            <p:nvPr/>
          </p:nvSpPr>
          <p:spPr>
            <a:xfrm>
              <a:off x="1946032" y="3445064"/>
              <a:ext cx="100483" cy="110532"/>
            </a:xfrm>
            <a:prstGeom prst="rect">
              <a:avLst/>
            </a:prstGeom>
            <a:solidFill>
              <a:srgbClr val="E7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C15B5E5-A6BC-8BDF-4204-75D9909B9060}"/>
              </a:ext>
            </a:extLst>
          </p:cNvPr>
          <p:cNvGrpSpPr/>
          <p:nvPr/>
        </p:nvGrpSpPr>
        <p:grpSpPr>
          <a:xfrm>
            <a:off x="6471467" y="1523236"/>
            <a:ext cx="5144885" cy="2084517"/>
            <a:chOff x="6471467" y="1523236"/>
            <a:chExt cx="5144885" cy="2084517"/>
          </a:xfrm>
        </p:grpSpPr>
        <p:pic>
          <p:nvPicPr>
            <p:cNvPr id="10" name="Picture 9">
              <a:extLst>
                <a:ext uri="{FF2B5EF4-FFF2-40B4-BE49-F238E27FC236}">
                  <a16:creationId xmlns:a16="http://schemas.microsoft.com/office/drawing/2014/main" id="{8C33F8F2-96C4-5857-C7A0-EB337FFEBF96}"/>
                </a:ext>
              </a:extLst>
            </p:cNvPr>
            <p:cNvPicPr>
              <a:picLocks noChangeAspect="1"/>
            </p:cNvPicPr>
            <p:nvPr/>
          </p:nvPicPr>
          <p:blipFill rotWithShape="1">
            <a:blip r:embed="rId6"/>
            <a:srcRect t="16189"/>
            <a:stretch/>
          </p:blipFill>
          <p:spPr>
            <a:xfrm>
              <a:off x="6471467" y="1523236"/>
              <a:ext cx="5144885" cy="2084517"/>
            </a:xfrm>
            <a:prstGeom prst="rect">
              <a:avLst/>
            </a:prstGeom>
          </p:spPr>
        </p:pic>
        <p:sp>
          <p:nvSpPr>
            <p:cNvPr id="18" name="Rectangle 17">
              <a:extLst>
                <a:ext uri="{FF2B5EF4-FFF2-40B4-BE49-F238E27FC236}">
                  <a16:creationId xmlns:a16="http://schemas.microsoft.com/office/drawing/2014/main" id="{697BEC2A-C80B-8EE0-C7C1-DCD9C5BACBE3}"/>
                </a:ext>
              </a:extLst>
            </p:cNvPr>
            <p:cNvSpPr/>
            <p:nvPr/>
          </p:nvSpPr>
          <p:spPr>
            <a:xfrm>
              <a:off x="7839414" y="3386624"/>
              <a:ext cx="100483" cy="110532"/>
            </a:xfrm>
            <a:prstGeom prst="rect">
              <a:avLst/>
            </a:prstGeom>
            <a:solidFill>
              <a:srgbClr val="CD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6A4690-C061-280F-78E7-7FF8C91D4888}"/>
                </a:ext>
              </a:extLst>
            </p:cNvPr>
            <p:cNvSpPr/>
            <p:nvPr/>
          </p:nvSpPr>
          <p:spPr>
            <a:xfrm>
              <a:off x="8127468" y="2384351"/>
              <a:ext cx="100483" cy="110532"/>
            </a:xfrm>
            <a:prstGeom prst="rect">
              <a:avLst/>
            </a:prstGeom>
            <a:solidFill>
              <a:srgbClr val="E7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D3C566-AE1D-DB76-9876-A6230E14B6AF}"/>
                </a:ext>
              </a:extLst>
            </p:cNvPr>
            <p:cNvSpPr/>
            <p:nvPr/>
          </p:nvSpPr>
          <p:spPr>
            <a:xfrm>
              <a:off x="8243023" y="2066459"/>
              <a:ext cx="100483" cy="110532"/>
            </a:xfrm>
            <a:prstGeom prst="rect">
              <a:avLst/>
            </a:prstGeom>
            <a:solidFill>
              <a:srgbClr val="CD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256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9860B-8477-CC2E-C94E-529ED7784A20}"/>
              </a:ext>
            </a:extLst>
          </p:cNvPr>
          <p:cNvSpPr>
            <a:spLocks noGrp="1"/>
          </p:cNvSpPr>
          <p:nvPr>
            <p:ph type="title"/>
          </p:nvPr>
        </p:nvSpPr>
        <p:spPr/>
        <p:txBody>
          <a:bodyPr/>
          <a:lstStyle/>
          <a:p>
            <a:r>
              <a:rPr lang="en-US" dirty="0"/>
              <a:t>EV-301 Open-Label Phase 3 Trial Design</a:t>
            </a:r>
          </a:p>
        </p:txBody>
      </p:sp>
      <p:pic>
        <p:nvPicPr>
          <p:cNvPr id="6" name="Picture 5">
            <a:extLst>
              <a:ext uri="{FF2B5EF4-FFF2-40B4-BE49-F238E27FC236}">
                <a16:creationId xmlns:a16="http://schemas.microsoft.com/office/drawing/2014/main" id="{FEDDE03A-AB75-92EA-4034-A130142D0E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153102" y="2024062"/>
            <a:ext cx="11915775" cy="2809875"/>
          </a:xfrm>
          <a:prstGeom prst="rect">
            <a:avLst/>
          </a:prstGeom>
        </p:spPr>
      </p:pic>
      <p:sp>
        <p:nvSpPr>
          <p:cNvPr id="8" name="Footer Placeholder 7">
            <a:extLst>
              <a:ext uri="{FF2B5EF4-FFF2-40B4-BE49-F238E27FC236}">
                <a16:creationId xmlns:a16="http://schemas.microsoft.com/office/drawing/2014/main" id="{B36E65F0-DD69-3FC6-2548-17B805798662}"/>
              </a:ext>
            </a:extLst>
          </p:cNvPr>
          <p:cNvSpPr>
            <a:spLocks noGrp="1"/>
          </p:cNvSpPr>
          <p:nvPr>
            <p:ph type="ftr" sz="quarter" idx="3"/>
          </p:nvPr>
        </p:nvSpPr>
        <p:spPr/>
        <p:txBody>
          <a:bodyPr/>
          <a:lstStyle/>
          <a:p>
            <a:r>
              <a:rPr lang="en-US" dirty="0" err="1"/>
              <a:t>ECOG</a:t>
            </a:r>
            <a:r>
              <a:rPr lang="en-US" dirty="0"/>
              <a:t>, Eastern Cooperative Oncology Group; UC, urothelial carcinoma.</a:t>
            </a:r>
          </a:p>
          <a:p>
            <a:r>
              <a:rPr lang="en-US" dirty="0"/>
              <a:t>Rosenberg JE, et al. ASCO 2022. Abstract 4516.</a:t>
            </a:r>
          </a:p>
          <a:p>
            <a:r>
              <a:rPr lang="en-US" dirty="0"/>
              <a:t>Powles T, et al. </a:t>
            </a:r>
            <a:r>
              <a:rPr lang="en-US" i="1" dirty="0"/>
              <a:t>N </a:t>
            </a:r>
            <a:r>
              <a:rPr lang="en-US" i="1" dirty="0" err="1"/>
              <a:t>Engl</a:t>
            </a:r>
            <a:r>
              <a:rPr lang="en-US" i="1" dirty="0"/>
              <a:t> J Med. </a:t>
            </a:r>
            <a:r>
              <a:rPr lang="en-US" dirty="0"/>
              <a:t>2021;384(12):1125-1135.</a:t>
            </a:r>
          </a:p>
        </p:txBody>
      </p:sp>
    </p:spTree>
    <p:extLst>
      <p:ext uri="{BB962C8B-B14F-4D97-AF65-F5344CB8AC3E}">
        <p14:creationId xmlns:p14="http://schemas.microsoft.com/office/powerpoint/2010/main" val="334682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5752-7129-DD8B-692D-75B4AF4B285A}"/>
              </a:ext>
            </a:extLst>
          </p:cNvPr>
          <p:cNvSpPr>
            <a:spLocks noGrp="1"/>
          </p:cNvSpPr>
          <p:nvPr>
            <p:ph type="title"/>
          </p:nvPr>
        </p:nvSpPr>
        <p:spPr>
          <a:xfrm>
            <a:off x="609600" y="199505"/>
            <a:ext cx="4262203" cy="2168941"/>
          </a:xfrm>
        </p:spPr>
        <p:txBody>
          <a:bodyPr>
            <a:normAutofit/>
          </a:bodyPr>
          <a:lstStyle/>
          <a:p>
            <a:r>
              <a:rPr lang="en-US" sz="3600" dirty="0"/>
              <a:t>EV-301 Outcomes and Survival</a:t>
            </a:r>
          </a:p>
        </p:txBody>
      </p:sp>
      <p:pic>
        <p:nvPicPr>
          <p:cNvPr id="6" name="Picture 5">
            <a:extLst>
              <a:ext uri="{FF2B5EF4-FFF2-40B4-BE49-F238E27FC236}">
                <a16:creationId xmlns:a16="http://schemas.microsoft.com/office/drawing/2014/main" id="{C674856A-5598-49E5-B02A-1A137142CD3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Lst>
          </a:blip>
          <a:stretch>
            <a:fillRect/>
          </a:stretch>
        </p:blipFill>
        <p:spPr>
          <a:xfrm>
            <a:off x="367645" y="3546603"/>
            <a:ext cx="5357813" cy="2886075"/>
          </a:xfrm>
          <a:prstGeom prst="rect">
            <a:avLst/>
          </a:prstGeom>
        </p:spPr>
      </p:pic>
      <p:pic>
        <p:nvPicPr>
          <p:cNvPr id="11" name="Picture 10">
            <a:extLst>
              <a:ext uri="{FF2B5EF4-FFF2-40B4-BE49-F238E27FC236}">
                <a16:creationId xmlns:a16="http://schemas.microsoft.com/office/drawing/2014/main" id="{1E965996-4ACE-5F8A-7A03-0D9ED433E84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5000"/>
                    </a14:imgEffect>
                  </a14:imgLayer>
                </a14:imgProps>
              </a:ext>
            </a:extLst>
          </a:blip>
          <a:stretch>
            <a:fillRect/>
          </a:stretch>
        </p:blipFill>
        <p:spPr>
          <a:xfrm>
            <a:off x="6137227" y="438751"/>
            <a:ext cx="5695950" cy="2847975"/>
          </a:xfrm>
          <a:prstGeom prst="rect">
            <a:avLst/>
          </a:prstGeom>
        </p:spPr>
      </p:pic>
      <p:pic>
        <p:nvPicPr>
          <p:cNvPr id="13" name="Picture 12">
            <a:extLst>
              <a:ext uri="{FF2B5EF4-FFF2-40B4-BE49-F238E27FC236}">
                <a16:creationId xmlns:a16="http://schemas.microsoft.com/office/drawing/2014/main" id="{949FAE7B-F537-5B9D-D50A-E73E35D9B58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5000"/>
                    </a14:imgEffect>
                  </a14:imgLayer>
                </a14:imgProps>
              </a:ext>
            </a:extLst>
          </a:blip>
          <a:stretch>
            <a:fillRect/>
          </a:stretch>
        </p:blipFill>
        <p:spPr>
          <a:xfrm>
            <a:off x="6128405" y="3546603"/>
            <a:ext cx="5695950" cy="2886075"/>
          </a:xfrm>
          <a:prstGeom prst="rect">
            <a:avLst/>
          </a:prstGeom>
        </p:spPr>
      </p:pic>
    </p:spTree>
    <p:extLst>
      <p:ext uri="{BB962C8B-B14F-4D97-AF65-F5344CB8AC3E}">
        <p14:creationId xmlns:p14="http://schemas.microsoft.com/office/powerpoint/2010/main" val="334919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74856A-5598-49E5-B02A-1A137142CD3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Lst>
          </a:blip>
          <a:stretch>
            <a:fillRect/>
          </a:stretch>
        </p:blipFill>
        <p:spPr>
          <a:xfrm>
            <a:off x="572266" y="549336"/>
            <a:ext cx="11047467" cy="5950902"/>
          </a:xfrm>
          <a:prstGeom prst="rect">
            <a:avLst/>
          </a:prstGeom>
        </p:spPr>
      </p:pic>
      <p:sp>
        <p:nvSpPr>
          <p:cNvPr id="3" name="Footer Placeholder 2">
            <a:extLst>
              <a:ext uri="{FF2B5EF4-FFF2-40B4-BE49-F238E27FC236}">
                <a16:creationId xmlns:a16="http://schemas.microsoft.com/office/drawing/2014/main" id="{8A3CAAC1-F2C5-BD38-ADC2-684C23FAB512}"/>
              </a:ext>
            </a:extLst>
          </p:cNvPr>
          <p:cNvSpPr>
            <a:spLocks noGrp="1"/>
          </p:cNvSpPr>
          <p:nvPr>
            <p:ph type="ftr" sz="quarter" idx="3"/>
          </p:nvPr>
        </p:nvSpPr>
        <p:spPr/>
        <p:txBody>
          <a:bodyPr/>
          <a:lstStyle/>
          <a:p>
            <a:r>
              <a:rPr lang="en-US" dirty="0"/>
              <a:t>Rosenberg JE, et al. ASCO 2022. Abstract 4516.</a:t>
            </a:r>
          </a:p>
        </p:txBody>
      </p:sp>
      <p:sp>
        <p:nvSpPr>
          <p:cNvPr id="4" name="Title 4">
            <a:extLst>
              <a:ext uri="{FF2B5EF4-FFF2-40B4-BE49-F238E27FC236}">
                <a16:creationId xmlns:a16="http://schemas.microsoft.com/office/drawing/2014/main" id="{EEF4D594-5074-F144-A488-9CA1A1EDBB4C}"/>
              </a:ext>
            </a:extLst>
          </p:cNvPr>
          <p:cNvSpPr txBox="1">
            <a:spLocks/>
          </p:cNvSpPr>
          <p:nvPr/>
        </p:nvSpPr>
        <p:spPr>
          <a:xfrm>
            <a:off x="568035" y="77930"/>
            <a:ext cx="10744200" cy="737755"/>
          </a:xfrm>
          <a:prstGeom prst="rect">
            <a:avLst/>
          </a:prstGeom>
        </p:spPr>
        <p:txBody>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400" dirty="0"/>
              <a:t>EV-301: Long-Term Outcomes</a:t>
            </a:r>
          </a:p>
        </p:txBody>
      </p:sp>
    </p:spTree>
    <p:extLst>
      <p:ext uri="{BB962C8B-B14F-4D97-AF65-F5344CB8AC3E}">
        <p14:creationId xmlns:p14="http://schemas.microsoft.com/office/powerpoint/2010/main" val="244684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5BDDF5-C4B3-D62D-9B9D-4BE5D04DDEB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Lst>
          </a:blip>
          <a:stretch>
            <a:fillRect/>
          </a:stretch>
        </p:blipFill>
        <p:spPr>
          <a:xfrm>
            <a:off x="574431" y="897061"/>
            <a:ext cx="11043138" cy="5533902"/>
          </a:xfrm>
          <a:prstGeom prst="rect">
            <a:avLst/>
          </a:prstGeom>
        </p:spPr>
      </p:pic>
      <p:sp>
        <p:nvSpPr>
          <p:cNvPr id="3" name="Footer Placeholder 2">
            <a:extLst>
              <a:ext uri="{FF2B5EF4-FFF2-40B4-BE49-F238E27FC236}">
                <a16:creationId xmlns:a16="http://schemas.microsoft.com/office/drawing/2014/main" id="{5BD0BA0A-EEC4-40D9-2397-867F09073995}"/>
              </a:ext>
            </a:extLst>
          </p:cNvPr>
          <p:cNvSpPr>
            <a:spLocks noGrp="1"/>
          </p:cNvSpPr>
          <p:nvPr>
            <p:ph type="ftr" sz="quarter" idx="3"/>
          </p:nvPr>
        </p:nvSpPr>
        <p:spPr>
          <a:xfrm>
            <a:off x="609600" y="6356350"/>
            <a:ext cx="10744199" cy="442131"/>
          </a:xfrm>
        </p:spPr>
        <p:txBody>
          <a:bodyPr/>
          <a:lstStyle/>
          <a:p>
            <a:r>
              <a:rPr lang="en-US" dirty="0"/>
              <a:t>Rosenberg JE, et al. ASCO 2022. Abstract 4516.</a:t>
            </a:r>
          </a:p>
        </p:txBody>
      </p:sp>
      <p:sp>
        <p:nvSpPr>
          <p:cNvPr id="4" name="Title 4">
            <a:extLst>
              <a:ext uri="{FF2B5EF4-FFF2-40B4-BE49-F238E27FC236}">
                <a16:creationId xmlns:a16="http://schemas.microsoft.com/office/drawing/2014/main" id="{A73044F9-D0D2-5E47-8271-F02322ED9DBD}"/>
              </a:ext>
            </a:extLst>
          </p:cNvPr>
          <p:cNvSpPr txBox="1">
            <a:spLocks/>
          </p:cNvSpPr>
          <p:nvPr/>
        </p:nvSpPr>
        <p:spPr>
          <a:xfrm>
            <a:off x="568035" y="133350"/>
            <a:ext cx="10744200" cy="737755"/>
          </a:xfrm>
          <a:prstGeom prst="rect">
            <a:avLst/>
          </a:prstGeom>
        </p:spPr>
        <p:txBody>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EV-301: Long-Term Outcomes</a:t>
            </a:r>
          </a:p>
        </p:txBody>
      </p:sp>
    </p:spTree>
    <p:extLst>
      <p:ext uri="{BB962C8B-B14F-4D97-AF65-F5344CB8AC3E}">
        <p14:creationId xmlns:p14="http://schemas.microsoft.com/office/powerpoint/2010/main" val="1546749014"/>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1353</Words>
  <Application>Microsoft Office PowerPoint</Application>
  <PresentationFormat>Widescreen</PresentationFormat>
  <Paragraphs>210</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HemOnc-2020</vt:lpstr>
      <vt:lpstr>Where Do Antibody-Drug Conjugates Fit in the Current Urothelial Cancer Treatment Paradigm? </vt:lpstr>
      <vt:lpstr>Disclaimer</vt:lpstr>
      <vt:lpstr>Treatment Landscape in Metastatic Urothelial Carcinoma Prior to 2019</vt:lpstr>
      <vt:lpstr>EV-201: Single-Arm, Pivotal Phase 2 Trial</vt:lpstr>
      <vt:lpstr>EV-201 Outcomes and Survival</vt:lpstr>
      <vt:lpstr>EV-301 Open-Label Phase 3 Trial Design</vt:lpstr>
      <vt:lpstr>EV-301 Outcomes and Survival</vt:lpstr>
      <vt:lpstr>PowerPoint Presentation</vt:lpstr>
      <vt:lpstr>PowerPoint Presentation</vt:lpstr>
      <vt:lpstr>EV-301: Long-Term Outcomes</vt:lpstr>
      <vt:lpstr>TROPHY-U-01 Is a Registrational, Open-Label, Multicohort Phase 2 Trial in Patients with mUC</vt:lpstr>
      <vt:lpstr>TROPHY-U-01: Sacituzumab Govitecan in Platinum- and Immune Checkpoint Inhibitor–Refractory Settings</vt:lpstr>
      <vt:lpstr>Phase 3 TROPiCS-04: Study Design of Confirmatory Trial</vt:lpstr>
      <vt:lpstr>Comparison Between Enfortumab Vedotin and Sacituzumab Govitecan</vt:lpstr>
      <vt:lpstr>Treatment Landscape in Metastatic Urothelial Carcinoma Using ADCs</vt:lpstr>
      <vt:lpstr>Ongoing Questions and Future Directions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2022-10-25T14:12:25Z</dcterms:modified>
</cp:coreProperties>
</file>