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3" r:id="rId1"/>
  </p:sldMasterIdLst>
  <p:notesMasterIdLst>
    <p:notesMasterId r:id="rId40"/>
  </p:notesMasterIdLst>
  <p:sldIdLst>
    <p:sldId id="256" r:id="rId2"/>
    <p:sldId id="325" r:id="rId3"/>
    <p:sldId id="279" r:id="rId4"/>
    <p:sldId id="297" r:id="rId5"/>
    <p:sldId id="298" r:id="rId6"/>
    <p:sldId id="299" r:id="rId7"/>
    <p:sldId id="300" r:id="rId8"/>
    <p:sldId id="285" r:id="rId9"/>
    <p:sldId id="301" r:id="rId10"/>
    <p:sldId id="302" r:id="rId11"/>
    <p:sldId id="303" r:id="rId12"/>
    <p:sldId id="286" r:id="rId13"/>
    <p:sldId id="304" r:id="rId14"/>
    <p:sldId id="305" r:id="rId15"/>
    <p:sldId id="282" r:id="rId16"/>
    <p:sldId id="306" r:id="rId17"/>
    <p:sldId id="307" r:id="rId18"/>
    <p:sldId id="308" r:id="rId19"/>
    <p:sldId id="309" r:id="rId20"/>
    <p:sldId id="294" r:id="rId21"/>
    <p:sldId id="310" r:id="rId22"/>
    <p:sldId id="311" r:id="rId23"/>
    <p:sldId id="312" r:id="rId24"/>
    <p:sldId id="313" r:id="rId25"/>
    <p:sldId id="283" r:id="rId26"/>
    <p:sldId id="314" r:id="rId27"/>
    <p:sldId id="315" r:id="rId28"/>
    <p:sldId id="316" r:id="rId29"/>
    <p:sldId id="317" r:id="rId30"/>
    <p:sldId id="295" r:id="rId31"/>
    <p:sldId id="318" r:id="rId32"/>
    <p:sldId id="319" r:id="rId33"/>
    <p:sldId id="320" r:id="rId34"/>
    <p:sldId id="321" r:id="rId35"/>
    <p:sldId id="296" r:id="rId36"/>
    <p:sldId id="322" r:id="rId37"/>
    <p:sldId id="323" r:id="rId38"/>
    <p:sldId id="324" r:id="rId3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32" userDrawn="1">
          <p15:clr>
            <a:srgbClr val="A4A3A4"/>
          </p15:clr>
        </p15:guide>
        <p15:guide id="2" pos="3804" userDrawn="1">
          <p15:clr>
            <a:srgbClr val="A4A3A4"/>
          </p15:clr>
        </p15:guide>
        <p15:guide id="3" orient="horz" pos="2375" userDrawn="1">
          <p15:clr>
            <a:srgbClr val="A4A3A4"/>
          </p15:clr>
        </p15:guide>
        <p15:guide id="4" orient="horz" pos="999" userDrawn="1">
          <p15:clr>
            <a:srgbClr val="A4A3A4"/>
          </p15:clr>
        </p15:guide>
        <p15:guide id="5" orient="horz" pos="4064" userDrawn="1">
          <p15:clr>
            <a:srgbClr val="A4A3A4"/>
          </p15:clr>
        </p15:guide>
        <p15:guide id="6" pos="7320" userDrawn="1">
          <p15:clr>
            <a:srgbClr val="A4A3A4"/>
          </p15:clr>
        </p15:guide>
        <p15:guide id="7" orient="horz" pos="312" userDrawn="1">
          <p15:clr>
            <a:srgbClr val="A4A3A4"/>
          </p15:clr>
        </p15:guide>
        <p15:guide id="8" pos="444"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a:srgbClr val="F18C1F"/>
    <a:srgbClr val="E7E8EC"/>
    <a:srgbClr val="CDCDD5"/>
    <a:srgbClr val="3E5F7E"/>
    <a:srgbClr val="CBE0EE"/>
    <a:srgbClr val="FFFFFF"/>
    <a:srgbClr val="FBFDFE"/>
    <a:srgbClr val="000000"/>
    <a:srgbClr val="E542D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81" autoAdjust="0"/>
    <p:restoredTop sz="91077" autoAdjust="0"/>
  </p:normalViewPr>
  <p:slideViewPr>
    <p:cSldViewPr snapToGrid="0">
      <p:cViewPr varScale="1">
        <p:scale>
          <a:sx n="83" d="100"/>
          <a:sy n="83" d="100"/>
        </p:scale>
        <p:origin x="90" y="1128"/>
      </p:cViewPr>
      <p:guideLst>
        <p:guide orient="horz" pos="2832"/>
        <p:guide pos="3804"/>
        <p:guide orient="horz" pos="2375"/>
        <p:guide orient="horz" pos="999"/>
        <p:guide orient="horz" pos="4064"/>
        <p:guide pos="7320"/>
        <p:guide orient="horz" pos="312"/>
        <p:guide pos="44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microsoft.com/office/2018/10/relationships/authors" Target="authors.xml"/><Relationship Id="rId20" Type="http://schemas.openxmlformats.org/officeDocument/2006/relationships/slide" Target="slides/slide19.xml"/><Relationship Id="rId41"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72E6ABF-B141-4D32-AABF-4D8C94CCE321}" type="datetimeFigureOut">
              <a:rPr lang="en-US" smtClean="0"/>
              <a:t>11/7/2022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AFEBA6-2550-406C-9B44-A3A6BB51E3D9}" type="slidenum">
              <a:rPr lang="en-US" smtClean="0"/>
              <a:t>‹#›</a:t>
            </a:fld>
            <a:endParaRPr lang="en-US"/>
          </a:p>
        </p:txBody>
      </p:sp>
    </p:spTree>
    <p:extLst>
      <p:ext uri="{BB962C8B-B14F-4D97-AF65-F5344CB8AC3E}">
        <p14:creationId xmlns:p14="http://schemas.microsoft.com/office/powerpoint/2010/main" val="6643699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609601" y="1709738"/>
            <a:ext cx="10515600" cy="2852737"/>
          </a:xfrm>
        </p:spPr>
        <p:txBody>
          <a:bodyPr anchor="ctr">
            <a:normAutofit/>
          </a:bodyPr>
          <a:lstStyle>
            <a:lvl1pPr>
              <a:defRPr sz="4800"/>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609601" y="4589463"/>
            <a:ext cx="10515600" cy="1500187"/>
          </a:xfrm>
          <a:prstGeom prst="rect">
            <a:avLst/>
          </a:prstGeom>
        </p:spPr>
        <p:txBody>
          <a:bodyPr>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Rectangle 6">
            <a:extLst>
              <a:ext uri="{FF2B5EF4-FFF2-40B4-BE49-F238E27FC236}">
                <a16:creationId xmlns:a16="http://schemas.microsoft.com/office/drawing/2014/main" id="{A632F408-3A85-44BA-9DC9-E8F0D6C40C97}"/>
              </a:ext>
            </a:extLst>
          </p:cNvPr>
          <p:cNvSpPr/>
          <p:nvPr/>
        </p:nvSpPr>
        <p:spPr>
          <a:xfrm>
            <a:off x="10365698" y="6356350"/>
            <a:ext cx="1753850" cy="365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oter Placeholder 4">
            <a:extLst>
              <a:ext uri="{FF2B5EF4-FFF2-40B4-BE49-F238E27FC236}">
                <a16:creationId xmlns:a16="http://schemas.microsoft.com/office/drawing/2014/main" id="{5CD80B2F-AB86-4AC5-ADB1-2230734739B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pic>
        <p:nvPicPr>
          <p:cNvPr id="3" name="Picture 2">
            <a:extLst>
              <a:ext uri="{FF2B5EF4-FFF2-40B4-BE49-F238E27FC236}">
                <a16:creationId xmlns:a16="http://schemas.microsoft.com/office/drawing/2014/main" id="{62A409AE-194B-4AB6-B881-2B3D424F4F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975360"/>
          </a:xfrm>
          <a:prstGeom prst="rect">
            <a:avLst/>
          </a:prstGeom>
        </p:spPr>
      </p:pic>
      <p:pic>
        <p:nvPicPr>
          <p:cNvPr id="8" name="Picture 7">
            <a:extLst>
              <a:ext uri="{FF2B5EF4-FFF2-40B4-BE49-F238E27FC236}">
                <a16:creationId xmlns:a16="http://schemas.microsoft.com/office/drawing/2014/main" id="{24E1EB27-17AD-41F7-8E9B-817073D87F9B}"/>
              </a:ext>
            </a:extLst>
          </p:cNvPr>
          <p:cNvPicPr>
            <a:picLocks noChangeAspect="1"/>
          </p:cNvPicPr>
          <p:nvPr/>
        </p:nvPicPr>
        <p:blipFill rotWithShape="1">
          <a:blip r:embed="rId3">
            <a:extLst>
              <a:ext uri="{28A0092B-C50C-407E-A947-70E740481C1C}">
                <a14:useLocalDpi xmlns:a14="http://schemas.microsoft.com/office/drawing/2010/main" val="0"/>
              </a:ext>
            </a:extLst>
          </a:blip>
          <a:srcRect/>
          <a:stretch/>
        </p:blipFill>
        <p:spPr>
          <a:xfrm>
            <a:off x="609600" y="93853"/>
            <a:ext cx="1537746" cy="787653"/>
          </a:xfrm>
          <a:prstGeom prst="rect">
            <a:avLst/>
          </a:prstGeom>
        </p:spPr>
      </p:pic>
    </p:spTree>
    <p:extLst>
      <p:ext uri="{BB962C8B-B14F-4D97-AF65-F5344CB8AC3E}">
        <p14:creationId xmlns:p14="http://schemas.microsoft.com/office/powerpoint/2010/main" val="1910481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426E8-50A6-47D6-B45F-134145E070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65C1316-9B30-4E35-91A7-4F8799CAE8FC}"/>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8B594DE-1DED-4824-B3AF-6D8B99419FD8}"/>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67258FC2-34FC-49D0-A161-40DD5BA51713}"/>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2604979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1_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382588" y="457199"/>
            <a:ext cx="4272539" cy="4015047"/>
          </a:xfrm>
        </p:spPr>
        <p:txBody>
          <a:bodyPr anchor="ctr"/>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606829"/>
            <a:ext cx="6172200" cy="525422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0" name="Footer Placeholder 4">
            <a:extLst>
              <a:ext uri="{FF2B5EF4-FFF2-40B4-BE49-F238E27FC236}">
                <a16:creationId xmlns:a16="http://schemas.microsoft.com/office/drawing/2014/main" id="{9FB64453-E8A2-48FD-8B67-B9DC2A133255}"/>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7999627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8E26C3D8-9015-40F4-B59B-697F1260941D}"/>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9FB64453-E8A2-48FD-8B67-B9DC2A133255}"/>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5200309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Bullet Slide-White">
    <p:spTree>
      <p:nvGrpSpPr>
        <p:cNvPr id="1" name=""/>
        <p:cNvGrpSpPr/>
        <p:nvPr/>
      </p:nvGrpSpPr>
      <p:grpSpPr>
        <a:xfrm>
          <a:off x="0" y="0"/>
          <a:ext cx="0" cy="0"/>
          <a:chOff x="0" y="0"/>
          <a:chExt cx="0" cy="0"/>
        </a:xfrm>
      </p:grpSpPr>
      <p:sp>
        <p:nvSpPr>
          <p:cNvPr id="10" name="Footer Placeholder 9"/>
          <p:cNvSpPr>
            <a:spLocks noGrp="1"/>
          </p:cNvSpPr>
          <p:nvPr>
            <p:ph type="ftr" sz="quarter" idx="12"/>
          </p:nvPr>
        </p:nvSpPr>
        <p:spPr/>
        <p:txBody>
          <a:bodyPr/>
          <a:lstStyle/>
          <a:p>
            <a:endParaRPr lang="en-US" dirty="0"/>
          </a:p>
        </p:txBody>
      </p:sp>
      <p:sp>
        <p:nvSpPr>
          <p:cNvPr id="14" name="Slide Number Placeholder 13"/>
          <p:cNvSpPr>
            <a:spLocks noGrp="1"/>
          </p:cNvSpPr>
          <p:nvPr>
            <p:ph type="sldNum" sz="quarter" idx="13"/>
          </p:nvPr>
        </p:nvSpPr>
        <p:spPr/>
        <p:txBody>
          <a:bodyPr/>
          <a:lstStyle/>
          <a:p>
            <a:fld id="{7BCC8D0D-EAEC-449D-9161-023DFF90F2E2}" type="slidenum">
              <a:rPr lang="en-US" smtClean="0"/>
              <a:pPr/>
              <a:t>‹#›</a:t>
            </a:fld>
            <a:endParaRPr lang="en-US" dirty="0"/>
          </a:p>
        </p:txBody>
      </p:sp>
      <p:sp>
        <p:nvSpPr>
          <p:cNvPr id="7" name="Title 15"/>
          <p:cNvSpPr>
            <a:spLocks noGrp="1"/>
          </p:cNvSpPr>
          <p:nvPr>
            <p:ph type="title" hasCustomPrompt="1"/>
          </p:nvPr>
        </p:nvSpPr>
        <p:spPr>
          <a:xfrm>
            <a:off x="604780" y="425003"/>
            <a:ext cx="10898107" cy="611449"/>
          </a:xfrm>
        </p:spPr>
        <p:txBody>
          <a:bodyPr anchor="b">
            <a:noAutofit/>
          </a:bodyPr>
          <a:lstStyle>
            <a:lvl1pPr>
              <a:defRPr sz="3600">
                <a:latin typeface="+mj-lt"/>
              </a:defRPr>
            </a:lvl1pPr>
          </a:lstStyle>
          <a:p>
            <a:r>
              <a:rPr lang="en-US" dirty="0"/>
              <a:t>Slide Title Here</a:t>
            </a:r>
          </a:p>
        </p:txBody>
      </p:sp>
      <p:sp>
        <p:nvSpPr>
          <p:cNvPr id="9" name="Text Placeholder 3"/>
          <p:cNvSpPr>
            <a:spLocks noGrp="1"/>
          </p:cNvSpPr>
          <p:nvPr>
            <p:ph type="body" sz="quarter" idx="15" hasCustomPrompt="1"/>
          </p:nvPr>
        </p:nvSpPr>
        <p:spPr>
          <a:xfrm>
            <a:off x="609603" y="927657"/>
            <a:ext cx="10893285" cy="446529"/>
          </a:xfrm>
          <a:prstGeom prst="rect">
            <a:avLst/>
          </a:prstGeom>
        </p:spPr>
        <p:txBody>
          <a:bodyPr>
            <a:noAutofit/>
          </a:bodyPr>
          <a:lstStyle>
            <a:lvl1pPr marL="0" indent="0">
              <a:lnSpc>
                <a:spcPct val="100000"/>
              </a:lnSpc>
              <a:buNone/>
              <a:defRPr sz="1800" i="0">
                <a:latin typeface="+mn-lt"/>
              </a:defRPr>
            </a:lvl1pPr>
            <a:lvl2pPr marL="230181" indent="0">
              <a:lnSpc>
                <a:spcPct val="100000"/>
              </a:lnSpc>
              <a:buNone/>
              <a:defRPr i="1">
                <a:latin typeface="+mn-lt"/>
              </a:defRPr>
            </a:lvl2pPr>
            <a:lvl3pPr marL="515924" indent="0">
              <a:lnSpc>
                <a:spcPct val="100000"/>
              </a:lnSpc>
              <a:buNone/>
              <a:defRPr i="1">
                <a:latin typeface="+mn-lt"/>
              </a:defRPr>
            </a:lvl3pPr>
            <a:lvl4pPr marL="800080" indent="0">
              <a:lnSpc>
                <a:spcPct val="100000"/>
              </a:lnSpc>
              <a:buNone/>
              <a:defRPr i="1">
                <a:latin typeface="+mn-lt"/>
              </a:defRPr>
            </a:lvl4pPr>
            <a:lvl5pPr marL="1085823" indent="0">
              <a:lnSpc>
                <a:spcPct val="100000"/>
              </a:lnSpc>
              <a:buNone/>
              <a:defRPr i="1">
                <a:latin typeface="+mn-lt"/>
              </a:defRPr>
            </a:lvl5pPr>
          </a:lstStyle>
          <a:p>
            <a:pPr lvl="0"/>
            <a:r>
              <a:rPr lang="en-US" dirty="0"/>
              <a:t>Optional Subhead here</a:t>
            </a:r>
          </a:p>
        </p:txBody>
      </p:sp>
      <p:sp>
        <p:nvSpPr>
          <p:cNvPr id="11" name="Text Placeholder 3"/>
          <p:cNvSpPr>
            <a:spLocks noGrp="1"/>
          </p:cNvSpPr>
          <p:nvPr>
            <p:ph idx="1"/>
          </p:nvPr>
        </p:nvSpPr>
        <p:spPr>
          <a:xfrm>
            <a:off x="612915" y="1868558"/>
            <a:ext cx="10850220" cy="3909393"/>
          </a:xfrm>
          <a:prstGeom prst="rect">
            <a:avLst/>
          </a:prstGeom>
        </p:spPr>
        <p:txBody>
          <a:bodyPr vert="horz" lIns="91440" tIns="45720" rIns="91440" bIns="4572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 </a:t>
            </a:r>
          </a:p>
        </p:txBody>
      </p:sp>
    </p:spTree>
    <p:extLst>
      <p:ext uri="{BB962C8B-B14F-4D97-AF65-F5344CB8AC3E}">
        <p14:creationId xmlns:p14="http://schemas.microsoft.com/office/powerpoint/2010/main" val="654861633"/>
      </p:ext>
    </p:extLst>
  </p:cSld>
  <p:clrMapOvr>
    <a:overrideClrMapping bg1="lt1" tx1="dk1" bg2="lt2" tx2="dk2" accent1="accent1" accent2="accent2" accent3="accent3" accent4="accent4" accent5="accent5" accent6="accent6" hlink="hlink" folHlink="folHlink"/>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Two Column Slide – White">
    <p:spTree>
      <p:nvGrpSpPr>
        <p:cNvPr id="1" name=""/>
        <p:cNvGrpSpPr/>
        <p:nvPr/>
      </p:nvGrpSpPr>
      <p:grpSpPr>
        <a:xfrm>
          <a:off x="0" y="0"/>
          <a:ext cx="0" cy="0"/>
          <a:chOff x="0" y="0"/>
          <a:chExt cx="0" cy="0"/>
        </a:xfrm>
      </p:grpSpPr>
      <p:sp>
        <p:nvSpPr>
          <p:cNvPr id="10" name="Footer Placeholder 9"/>
          <p:cNvSpPr>
            <a:spLocks noGrp="1"/>
          </p:cNvSpPr>
          <p:nvPr>
            <p:ph type="ftr" sz="quarter" idx="12"/>
          </p:nvPr>
        </p:nvSpPr>
        <p:spPr/>
        <p:txBody>
          <a:bodyPr/>
          <a:lstStyle/>
          <a:p>
            <a:endParaRPr lang="en-US" dirty="0"/>
          </a:p>
        </p:txBody>
      </p:sp>
      <p:sp>
        <p:nvSpPr>
          <p:cNvPr id="14" name="Slide Number Placeholder 13"/>
          <p:cNvSpPr>
            <a:spLocks noGrp="1"/>
          </p:cNvSpPr>
          <p:nvPr>
            <p:ph type="sldNum" sz="quarter" idx="13"/>
          </p:nvPr>
        </p:nvSpPr>
        <p:spPr/>
        <p:txBody>
          <a:bodyPr/>
          <a:lstStyle/>
          <a:p>
            <a:fld id="{7BCC8D0D-EAEC-449D-9161-023DFF90F2E2}" type="slidenum">
              <a:rPr lang="en-US" smtClean="0"/>
              <a:pPr/>
              <a:t>‹#›</a:t>
            </a:fld>
            <a:endParaRPr lang="en-US" dirty="0"/>
          </a:p>
        </p:txBody>
      </p:sp>
      <p:sp>
        <p:nvSpPr>
          <p:cNvPr id="11" name="Title 15"/>
          <p:cNvSpPr>
            <a:spLocks noGrp="1"/>
          </p:cNvSpPr>
          <p:nvPr>
            <p:ph type="title" hasCustomPrompt="1"/>
          </p:nvPr>
        </p:nvSpPr>
        <p:spPr>
          <a:xfrm>
            <a:off x="604780" y="425003"/>
            <a:ext cx="10898107" cy="611449"/>
          </a:xfrm>
        </p:spPr>
        <p:txBody>
          <a:bodyPr anchor="b">
            <a:noAutofit/>
          </a:bodyPr>
          <a:lstStyle>
            <a:lvl1pPr>
              <a:defRPr sz="3600">
                <a:latin typeface="+mj-lt"/>
              </a:defRPr>
            </a:lvl1pPr>
          </a:lstStyle>
          <a:p>
            <a:r>
              <a:rPr lang="en-US" dirty="0"/>
              <a:t>Slide Title Here</a:t>
            </a:r>
          </a:p>
        </p:txBody>
      </p:sp>
      <p:sp>
        <p:nvSpPr>
          <p:cNvPr id="12" name="Text Placeholder 3"/>
          <p:cNvSpPr>
            <a:spLocks noGrp="1"/>
          </p:cNvSpPr>
          <p:nvPr>
            <p:ph type="body" sz="quarter" idx="15" hasCustomPrompt="1"/>
          </p:nvPr>
        </p:nvSpPr>
        <p:spPr>
          <a:xfrm>
            <a:off x="609603" y="927657"/>
            <a:ext cx="10893285" cy="446529"/>
          </a:xfrm>
          <a:prstGeom prst="rect">
            <a:avLst/>
          </a:prstGeom>
        </p:spPr>
        <p:txBody>
          <a:bodyPr>
            <a:noAutofit/>
          </a:bodyPr>
          <a:lstStyle>
            <a:lvl1pPr marL="0" indent="0">
              <a:lnSpc>
                <a:spcPct val="100000"/>
              </a:lnSpc>
              <a:buNone/>
              <a:defRPr sz="1800" i="0">
                <a:latin typeface="+mn-lt"/>
              </a:defRPr>
            </a:lvl1pPr>
            <a:lvl2pPr marL="230181" indent="0">
              <a:lnSpc>
                <a:spcPct val="100000"/>
              </a:lnSpc>
              <a:buNone/>
              <a:defRPr i="1">
                <a:latin typeface="+mn-lt"/>
              </a:defRPr>
            </a:lvl2pPr>
            <a:lvl3pPr marL="515924" indent="0">
              <a:lnSpc>
                <a:spcPct val="100000"/>
              </a:lnSpc>
              <a:buNone/>
              <a:defRPr i="1">
                <a:latin typeface="+mn-lt"/>
              </a:defRPr>
            </a:lvl3pPr>
            <a:lvl4pPr marL="800080" indent="0">
              <a:lnSpc>
                <a:spcPct val="100000"/>
              </a:lnSpc>
              <a:buNone/>
              <a:defRPr i="1">
                <a:latin typeface="+mn-lt"/>
              </a:defRPr>
            </a:lvl4pPr>
            <a:lvl5pPr marL="1085823" indent="0">
              <a:lnSpc>
                <a:spcPct val="100000"/>
              </a:lnSpc>
              <a:buNone/>
              <a:defRPr i="1">
                <a:latin typeface="+mn-lt"/>
              </a:defRPr>
            </a:lvl5pPr>
          </a:lstStyle>
          <a:p>
            <a:pPr lvl="0"/>
            <a:r>
              <a:rPr lang="en-US" dirty="0"/>
              <a:t>Optional Subhead here</a:t>
            </a:r>
          </a:p>
        </p:txBody>
      </p:sp>
      <p:sp>
        <p:nvSpPr>
          <p:cNvPr id="8" name="Content Placeholder 3"/>
          <p:cNvSpPr>
            <a:spLocks noGrp="1"/>
          </p:cNvSpPr>
          <p:nvPr>
            <p:ph sz="quarter" idx="18" hasCustomPrompt="1"/>
          </p:nvPr>
        </p:nvSpPr>
        <p:spPr>
          <a:xfrm>
            <a:off x="609234" y="1894327"/>
            <a:ext cx="5102453" cy="3804111"/>
          </a:xfrm>
        </p:spPr>
        <p:txBody>
          <a:bodyPr/>
          <a:lstStyle/>
          <a:p>
            <a:pPr lvl="0"/>
            <a:r>
              <a:rPr lang="en-US" dirty="0"/>
              <a:t>Click to add text</a:t>
            </a:r>
          </a:p>
          <a:p>
            <a:pPr lvl="1"/>
            <a:r>
              <a:rPr lang="en-US" dirty="0"/>
              <a:t>Second level</a:t>
            </a:r>
          </a:p>
          <a:p>
            <a:pPr lvl="2"/>
            <a:r>
              <a:rPr lang="en-US" dirty="0"/>
              <a:t>Third level</a:t>
            </a:r>
          </a:p>
          <a:p>
            <a:pPr lvl="3"/>
            <a:r>
              <a:rPr lang="en-US" dirty="0"/>
              <a:t>Fourth level</a:t>
            </a:r>
          </a:p>
        </p:txBody>
      </p:sp>
      <p:sp>
        <p:nvSpPr>
          <p:cNvPr id="9" name="Content Placeholder 3"/>
          <p:cNvSpPr>
            <a:spLocks noGrp="1"/>
          </p:cNvSpPr>
          <p:nvPr>
            <p:ph sz="quarter" idx="19" hasCustomPrompt="1"/>
          </p:nvPr>
        </p:nvSpPr>
        <p:spPr>
          <a:xfrm>
            <a:off x="6387182" y="1894327"/>
            <a:ext cx="5102453" cy="3804111"/>
          </a:xfrm>
        </p:spPr>
        <p:txBody>
          <a:bodyPr/>
          <a:lstStyle/>
          <a:p>
            <a:pPr lvl="0"/>
            <a:r>
              <a:rPr lang="en-US" dirty="0"/>
              <a:t>Click to add text</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3084859158"/>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1_Only Title without Elements">
    <p:spTree>
      <p:nvGrpSpPr>
        <p:cNvPr id="1" name=""/>
        <p:cNvGrpSpPr/>
        <p:nvPr/>
      </p:nvGrpSpPr>
      <p:grpSpPr>
        <a:xfrm>
          <a:off x="0" y="0"/>
          <a:ext cx="0" cy="0"/>
          <a:chOff x="0" y="0"/>
          <a:chExt cx="0" cy="0"/>
        </a:xfrm>
      </p:grpSpPr>
      <p:sp>
        <p:nvSpPr>
          <p:cNvPr id="6" name="Text Placeholder 7"/>
          <p:cNvSpPr>
            <a:spLocks noGrp="1"/>
          </p:cNvSpPr>
          <p:nvPr>
            <p:ph type="body" sz="quarter" idx="13" hasCustomPrompt="1"/>
          </p:nvPr>
        </p:nvSpPr>
        <p:spPr bwMode="gray">
          <a:xfrm>
            <a:off x="623893" y="332656"/>
            <a:ext cx="10944225" cy="398144"/>
          </a:xfrm>
          <a:prstGeom prst="rect">
            <a:avLst/>
          </a:prstGeom>
        </p:spPr>
        <p:txBody>
          <a:bodyPr tIns="18000" anchor="t">
            <a:noAutofit/>
          </a:bodyPr>
          <a:lstStyle>
            <a:lvl1pPr marL="0" indent="0">
              <a:lnSpc>
                <a:spcPct val="100000"/>
              </a:lnSpc>
              <a:spcBef>
                <a:spcPts val="0"/>
              </a:spcBef>
              <a:spcAft>
                <a:spcPts val="0"/>
              </a:spcAft>
              <a:buFont typeface="Arial" panose="020B0604020202020204" pitchFamily="34" charset="0"/>
              <a:buNone/>
              <a:defRPr sz="2200" b="0" baseline="0">
                <a:solidFill>
                  <a:schemeClr val="accent1"/>
                </a:solidFill>
              </a:defRPr>
            </a:lvl1pPr>
            <a:lvl2pPr marL="0" indent="0">
              <a:lnSpc>
                <a:spcPct val="100000"/>
              </a:lnSpc>
              <a:spcBef>
                <a:spcPts val="0"/>
              </a:spcBef>
              <a:spcAft>
                <a:spcPts val="0"/>
              </a:spcAft>
              <a:buFont typeface="Arial" panose="020B0604020202020204" pitchFamily="34" charset="0"/>
              <a:buNone/>
              <a:defRPr sz="2200" b="0">
                <a:solidFill>
                  <a:schemeClr val="accent1"/>
                </a:solidFill>
              </a:defRPr>
            </a:lvl2pPr>
            <a:lvl3pPr marL="0" indent="0">
              <a:lnSpc>
                <a:spcPct val="100000"/>
              </a:lnSpc>
              <a:spcBef>
                <a:spcPts val="0"/>
              </a:spcBef>
              <a:spcAft>
                <a:spcPts val="0"/>
              </a:spcAft>
              <a:buNone/>
              <a:defRPr sz="2200" b="0">
                <a:solidFill>
                  <a:schemeClr val="accent1"/>
                </a:solidFill>
              </a:defRPr>
            </a:lvl3pPr>
            <a:lvl4pPr marL="0" indent="0">
              <a:lnSpc>
                <a:spcPct val="100000"/>
              </a:lnSpc>
              <a:spcBef>
                <a:spcPts val="0"/>
              </a:spcBef>
              <a:spcAft>
                <a:spcPts val="0"/>
              </a:spcAft>
              <a:buNone/>
              <a:defRPr sz="2200" b="0">
                <a:solidFill>
                  <a:schemeClr val="accent1"/>
                </a:solidFill>
              </a:defRPr>
            </a:lvl4pPr>
            <a:lvl5pPr marL="0" indent="0">
              <a:lnSpc>
                <a:spcPct val="100000"/>
              </a:lnSpc>
              <a:spcBef>
                <a:spcPts val="0"/>
              </a:spcBef>
              <a:spcAft>
                <a:spcPts val="0"/>
              </a:spcAft>
              <a:buNone/>
              <a:defRPr sz="2200" b="0">
                <a:solidFill>
                  <a:schemeClr val="accent1"/>
                </a:solidFill>
              </a:defRPr>
            </a:lvl5pPr>
            <a:lvl6pPr marL="0" indent="0">
              <a:lnSpc>
                <a:spcPct val="100000"/>
              </a:lnSpc>
              <a:spcBef>
                <a:spcPts val="0"/>
              </a:spcBef>
              <a:spcAft>
                <a:spcPts val="0"/>
              </a:spcAft>
              <a:buNone/>
              <a:defRPr sz="2200" b="0">
                <a:solidFill>
                  <a:schemeClr val="accent1"/>
                </a:solidFill>
              </a:defRPr>
            </a:lvl6pPr>
            <a:lvl7pPr marL="0" indent="0">
              <a:lnSpc>
                <a:spcPct val="100000"/>
              </a:lnSpc>
              <a:spcBef>
                <a:spcPts val="0"/>
              </a:spcBef>
              <a:spcAft>
                <a:spcPts val="0"/>
              </a:spcAft>
              <a:buNone/>
              <a:defRPr sz="2200" b="0">
                <a:solidFill>
                  <a:schemeClr val="accent1"/>
                </a:solidFill>
              </a:defRPr>
            </a:lvl7pPr>
            <a:lvl8pPr marL="0" indent="0">
              <a:lnSpc>
                <a:spcPct val="100000"/>
              </a:lnSpc>
              <a:spcBef>
                <a:spcPts val="0"/>
              </a:spcBef>
              <a:spcAft>
                <a:spcPts val="0"/>
              </a:spcAft>
              <a:buNone/>
              <a:defRPr sz="2200" b="0">
                <a:solidFill>
                  <a:schemeClr val="accent1"/>
                </a:solidFill>
              </a:defRPr>
            </a:lvl8pPr>
            <a:lvl9pPr marL="0" indent="0">
              <a:lnSpc>
                <a:spcPct val="100000"/>
              </a:lnSpc>
              <a:spcBef>
                <a:spcPts val="0"/>
              </a:spcBef>
              <a:spcAft>
                <a:spcPts val="0"/>
              </a:spcAft>
              <a:buNone/>
              <a:defRPr sz="2200" b="0">
                <a:solidFill>
                  <a:schemeClr val="accent1"/>
                </a:solidFill>
              </a:defRPr>
            </a:lvl9pPr>
          </a:lstStyle>
          <a:p>
            <a:pPr lvl="0"/>
            <a:r>
              <a:rPr lang="en-US" noProof="0"/>
              <a:t>Click to add action title</a:t>
            </a:r>
          </a:p>
        </p:txBody>
      </p:sp>
      <p:sp>
        <p:nvSpPr>
          <p:cNvPr id="2" name="Title 1"/>
          <p:cNvSpPr>
            <a:spLocks noGrp="1"/>
          </p:cNvSpPr>
          <p:nvPr>
            <p:ph type="title" hasCustomPrompt="1"/>
          </p:nvPr>
        </p:nvSpPr>
        <p:spPr bwMode="gray">
          <a:xfrm>
            <a:off x="623893" y="700022"/>
            <a:ext cx="10944225" cy="356730"/>
          </a:xfrm>
          <a:prstGeom prst="rect">
            <a:avLst/>
          </a:prstGeom>
        </p:spPr>
        <p:txBody>
          <a:bodyPr/>
          <a:lstStyle/>
          <a:p>
            <a:r>
              <a:rPr lang="en-US"/>
              <a:t>Insert slide title here (max. 2 lines | max. 1 line with Action Title)</a:t>
            </a:r>
          </a:p>
        </p:txBody>
      </p:sp>
    </p:spTree>
    <p:extLst>
      <p:ext uri="{BB962C8B-B14F-4D97-AF65-F5344CB8AC3E}">
        <p14:creationId xmlns:p14="http://schemas.microsoft.com/office/powerpoint/2010/main" val="2666906001"/>
      </p:ext>
    </p:extLst>
  </p:cSld>
  <p:clrMapOvr>
    <a:masterClrMapping/>
  </p:clrMapOvr>
  <p:extLst>
    <p:ext uri="{DCECCB84-F9BA-43D5-87BE-67443E8EF086}">
      <p15:sldGuideLst xmlns:p15="http://schemas.microsoft.com/office/powerpoint/2012/main"/>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2_Custom Layout">
    <p:spTree>
      <p:nvGrpSpPr>
        <p:cNvPr id="1" name=""/>
        <p:cNvGrpSpPr/>
        <p:nvPr/>
      </p:nvGrpSpPr>
      <p:grpSpPr>
        <a:xfrm>
          <a:off x="0" y="0"/>
          <a:ext cx="0" cy="0"/>
          <a:chOff x="0" y="0"/>
          <a:chExt cx="0" cy="0"/>
        </a:xfrm>
      </p:grpSpPr>
      <p:sp>
        <p:nvSpPr>
          <p:cNvPr id="7" name="Footer Placeholder 6"/>
          <p:cNvSpPr>
            <a:spLocks noGrp="1"/>
          </p:cNvSpPr>
          <p:nvPr>
            <p:ph type="ftr" sz="quarter" idx="13"/>
          </p:nvPr>
        </p:nvSpPr>
        <p:spPr>
          <a:xfrm>
            <a:off x="126568" y="6419014"/>
            <a:ext cx="10265664" cy="365125"/>
          </a:xfrm>
        </p:spPr>
        <p:txBody>
          <a:bodyPr lIns="45720" tIns="45720" bIns="45720"/>
          <a:lstStyle/>
          <a:p>
            <a:endParaRPr lang="en-US" dirty="0">
              <a:solidFill>
                <a:srgbClr val="000000"/>
              </a:solidFill>
            </a:endParaRPr>
          </a:p>
        </p:txBody>
      </p:sp>
      <p:sp>
        <p:nvSpPr>
          <p:cNvPr id="6" name="Title 1"/>
          <p:cNvSpPr>
            <a:spLocks noGrp="1"/>
          </p:cNvSpPr>
          <p:nvPr>
            <p:ph type="title"/>
          </p:nvPr>
        </p:nvSpPr>
        <p:spPr>
          <a:xfrm>
            <a:off x="121920" y="35787"/>
            <a:ext cx="11948160" cy="990600"/>
          </a:xfrm>
          <a:prstGeom prst="rect">
            <a:avLst/>
          </a:prstGeom>
          <a:ln>
            <a:noFill/>
          </a:ln>
        </p:spPr>
        <p:txBody>
          <a:bodyPr>
            <a:noAutofit/>
          </a:bodyPr>
          <a:lstStyle>
            <a:lvl1pPr>
              <a:defRPr sz="3200">
                <a:solidFill>
                  <a:schemeClr val="accent1"/>
                </a:solidFill>
              </a:defRPr>
            </a:lvl1pPr>
          </a:lstStyle>
          <a:p>
            <a:r>
              <a:rPr lang="en-US" dirty="0"/>
              <a:t>Click to edit Master title style</a:t>
            </a:r>
          </a:p>
        </p:txBody>
      </p:sp>
      <p:cxnSp>
        <p:nvCxnSpPr>
          <p:cNvPr id="9" name="Straight Connector 8"/>
          <p:cNvCxnSpPr/>
          <p:nvPr userDrawn="1"/>
        </p:nvCxnSpPr>
        <p:spPr>
          <a:xfrm>
            <a:off x="0" y="1062633"/>
            <a:ext cx="12192000" cy="0"/>
          </a:xfrm>
          <a:prstGeom prst="line">
            <a:avLst/>
          </a:prstGeom>
          <a:ln>
            <a:solidFill>
              <a:srgbClr val="09345A"/>
            </a:solidFill>
          </a:ln>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486154234"/>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Episode Title">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609601" y="1709738"/>
            <a:ext cx="10515600" cy="2852737"/>
          </a:xfrm>
        </p:spPr>
        <p:txBody>
          <a:bodyPr anchor="b">
            <a:normAutofit/>
          </a:bodyPr>
          <a:lstStyle>
            <a:lvl1pPr algn="r">
              <a:defRPr sz="3600"/>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609601" y="4589463"/>
            <a:ext cx="10515600" cy="1500187"/>
          </a:xfrm>
          <a:prstGeom prst="rect">
            <a:avLst/>
          </a:prstGeom>
        </p:spPr>
        <p:txBody>
          <a:bodyPr>
            <a:normAutofit/>
          </a:bodyPr>
          <a:lstStyle>
            <a:lvl1pPr marL="0" indent="0" algn="r">
              <a:buNone/>
              <a:defRPr sz="16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Rectangle 6">
            <a:extLst>
              <a:ext uri="{FF2B5EF4-FFF2-40B4-BE49-F238E27FC236}">
                <a16:creationId xmlns:a16="http://schemas.microsoft.com/office/drawing/2014/main" id="{A632F408-3A85-44BA-9DC9-E8F0D6C40C97}"/>
              </a:ext>
            </a:extLst>
          </p:cNvPr>
          <p:cNvSpPr/>
          <p:nvPr/>
        </p:nvSpPr>
        <p:spPr>
          <a:xfrm>
            <a:off x="10365698" y="6356350"/>
            <a:ext cx="1753850" cy="365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oter Placeholder 4">
            <a:extLst>
              <a:ext uri="{FF2B5EF4-FFF2-40B4-BE49-F238E27FC236}">
                <a16:creationId xmlns:a16="http://schemas.microsoft.com/office/drawing/2014/main" id="{5CD80B2F-AB86-4AC5-ADB1-2230734739B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pic>
        <p:nvPicPr>
          <p:cNvPr id="3" name="Picture 2">
            <a:extLst>
              <a:ext uri="{FF2B5EF4-FFF2-40B4-BE49-F238E27FC236}">
                <a16:creationId xmlns:a16="http://schemas.microsoft.com/office/drawing/2014/main" id="{62A409AE-194B-4AB6-B881-2B3D424F4F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975360"/>
          </a:xfrm>
          <a:prstGeom prst="rect">
            <a:avLst/>
          </a:prstGeom>
        </p:spPr>
      </p:pic>
      <p:pic>
        <p:nvPicPr>
          <p:cNvPr id="8" name="Picture 7">
            <a:extLst>
              <a:ext uri="{FF2B5EF4-FFF2-40B4-BE49-F238E27FC236}">
                <a16:creationId xmlns:a16="http://schemas.microsoft.com/office/drawing/2014/main" id="{4A365CF6-C114-48A1-87C0-B85E6A74BBC8}"/>
              </a:ext>
            </a:extLst>
          </p:cNvPr>
          <p:cNvPicPr>
            <a:picLocks noChangeAspect="1"/>
          </p:cNvPicPr>
          <p:nvPr/>
        </p:nvPicPr>
        <p:blipFill rotWithShape="1">
          <a:blip r:embed="rId3">
            <a:extLst>
              <a:ext uri="{28A0092B-C50C-407E-A947-70E740481C1C}">
                <a14:useLocalDpi xmlns:a14="http://schemas.microsoft.com/office/drawing/2010/main" val="0"/>
              </a:ext>
            </a:extLst>
          </a:blip>
          <a:srcRect/>
          <a:stretch/>
        </p:blipFill>
        <p:spPr>
          <a:xfrm>
            <a:off x="609600" y="93853"/>
            <a:ext cx="1537746" cy="787653"/>
          </a:xfrm>
          <a:prstGeom prst="rect">
            <a:avLst/>
          </a:prstGeom>
        </p:spPr>
      </p:pic>
    </p:spTree>
    <p:extLst>
      <p:ext uri="{BB962C8B-B14F-4D97-AF65-F5344CB8AC3E}">
        <p14:creationId xmlns:p14="http://schemas.microsoft.com/office/powerpoint/2010/main" val="5455494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Diagram Layout">
    <p:bg>
      <p:bgPr>
        <a:gradFill flip="none" rotWithShape="1">
          <a:gsLst>
            <a:gs pos="0">
              <a:schemeClr val="bg1"/>
            </a:gs>
            <a:gs pos="100000">
              <a:schemeClr val="bg1">
                <a:lumMod val="8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Footer Placeholder 4">
            <a:extLst>
              <a:ext uri="{FF2B5EF4-FFF2-40B4-BE49-F238E27FC236}">
                <a16:creationId xmlns:a16="http://schemas.microsoft.com/office/drawing/2014/main" id="{88FA194F-9E80-4991-A301-2D14D459B8B6}"/>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36765399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d Diagram Layout">
    <p:bg>
      <p:bgPr>
        <a:gradFill flip="none" rotWithShape="1">
          <a:gsLst>
            <a:gs pos="0">
              <a:schemeClr val="bg1"/>
            </a:gs>
            <a:gs pos="100000">
              <a:schemeClr val="bg1">
                <a:lumMod val="8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74E47-6B81-4DA6-BC35-65E2DCA474B0}"/>
              </a:ext>
            </a:extLst>
          </p:cNvPr>
          <p:cNvSpPr>
            <a:spLocks noGrp="1"/>
          </p:cNvSpPr>
          <p:nvPr>
            <p:ph type="title"/>
          </p:nvPr>
        </p:nvSpPr>
        <p:spPr/>
        <p:txBody>
          <a:bodyPr/>
          <a:lstStyle/>
          <a:p>
            <a:r>
              <a:rPr lang="en-US"/>
              <a:t>Click to edit Master title style</a:t>
            </a:r>
          </a:p>
        </p:txBody>
      </p:sp>
      <p:sp>
        <p:nvSpPr>
          <p:cNvPr id="3" name="Footer Placeholder 4">
            <a:extLst>
              <a:ext uri="{FF2B5EF4-FFF2-40B4-BE49-F238E27FC236}">
                <a16:creationId xmlns:a16="http://schemas.microsoft.com/office/drawing/2014/main" id="{2F70BFC7-62AB-4097-AE5E-3ACB64158A6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35546113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and Content">
    <p:bg>
      <p:bgPr>
        <a:solidFill>
          <a:schemeClr val="bg1"/>
        </a:solidFill>
        <a:effectLst/>
      </p:bgPr>
    </p:bg>
    <p:spTree>
      <p:nvGrpSpPr>
        <p:cNvPr id="1" name=""/>
        <p:cNvGrpSpPr/>
        <p:nvPr/>
      </p:nvGrpSpPr>
      <p:grpSpPr>
        <a:xfrm>
          <a:off x="0" y="0"/>
          <a:ext cx="0" cy="0"/>
          <a:chOff x="0" y="0"/>
          <a:chExt cx="0" cy="0"/>
        </a:xfrm>
      </p:grpSpPr>
      <p:sp>
        <p:nvSpPr>
          <p:cNvPr id="9" name="Footer Placeholder 4">
            <a:extLst>
              <a:ext uri="{FF2B5EF4-FFF2-40B4-BE49-F238E27FC236}">
                <a16:creationId xmlns:a16="http://schemas.microsoft.com/office/drawing/2014/main" id="{F68C6A00-68E4-474E-9AA8-0891DD87D051}"/>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6" name="Title Placeholder 1">
            <a:extLst>
              <a:ext uri="{FF2B5EF4-FFF2-40B4-BE49-F238E27FC236}">
                <a16:creationId xmlns:a16="http://schemas.microsoft.com/office/drawing/2014/main" id="{C3A58A5E-CE8B-4381-B491-4E79B68F618B}"/>
              </a:ext>
            </a:extLst>
          </p:cNvPr>
          <p:cNvSpPr>
            <a:spLocks noGrp="1"/>
          </p:cNvSpPr>
          <p:nvPr>
            <p:ph type="title"/>
          </p:nvPr>
        </p:nvSpPr>
        <p:spPr>
          <a:xfrm>
            <a:off x="609600" y="199505"/>
            <a:ext cx="10744200" cy="1185577"/>
          </a:xfrm>
          <a:prstGeom prst="rect">
            <a:avLst/>
          </a:prstGeom>
        </p:spPr>
        <p:txBody>
          <a:bodyPr vert="horz" lIns="91440" tIns="45720" rIns="91440" bIns="45720" rtlCol="0" anchor="ctr" anchorCtr="0">
            <a:normAutofit/>
          </a:bodyPr>
          <a:lstStyle/>
          <a:p>
            <a:r>
              <a:rPr lang="en-US"/>
              <a:t>Click to edit Master title style</a:t>
            </a:r>
            <a:endParaRPr lang="en-US" dirty="0"/>
          </a:p>
        </p:txBody>
      </p:sp>
      <p:sp>
        <p:nvSpPr>
          <p:cNvPr id="7" name="Text Placeholder 2">
            <a:extLst>
              <a:ext uri="{FF2B5EF4-FFF2-40B4-BE49-F238E27FC236}">
                <a16:creationId xmlns:a16="http://schemas.microsoft.com/office/drawing/2014/main" id="{B8793117-580E-4BE7-82EC-6BE8CEEDED56}"/>
              </a:ext>
            </a:extLst>
          </p:cNvPr>
          <p:cNvSpPr>
            <a:spLocks noGrp="1"/>
          </p:cNvSpPr>
          <p:nvPr>
            <p:ph idx="1"/>
          </p:nvPr>
        </p:nvSpPr>
        <p:spPr>
          <a:xfrm>
            <a:off x="609600" y="1477906"/>
            <a:ext cx="10744200" cy="47224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0942260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F8544-5F66-42F5-A339-E46C7881EF7F}"/>
              </a:ext>
            </a:extLst>
          </p:cNvPr>
          <p:cNvSpPr>
            <a:spLocks noGrp="1"/>
          </p:cNvSpPr>
          <p:nvPr>
            <p:ph type="title"/>
          </p:nvPr>
        </p:nvSpPr>
        <p:spPr/>
        <p:txBody>
          <a:bodyPr>
            <a:normAutofit/>
          </a:bodyPr>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E98E0E9-1525-4AB4-A8AF-8BF10D89D4E7}"/>
              </a:ext>
            </a:extLst>
          </p:cNvPr>
          <p:cNvSpPr>
            <a:spLocks noGrp="1"/>
          </p:cNvSpPr>
          <p:nvPr>
            <p:ph sz="half" idx="1"/>
          </p:nvPr>
        </p:nvSpPr>
        <p:spPr>
          <a:xfrm>
            <a:off x="609600" y="1496291"/>
            <a:ext cx="5181600" cy="46806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CFA8448F-6F16-4184-A898-7F06CF6766C6}"/>
              </a:ext>
            </a:extLst>
          </p:cNvPr>
          <p:cNvSpPr>
            <a:spLocks noGrp="1"/>
          </p:cNvSpPr>
          <p:nvPr>
            <p:ph sz="half" idx="2"/>
          </p:nvPr>
        </p:nvSpPr>
        <p:spPr>
          <a:xfrm>
            <a:off x="5943600" y="1496291"/>
            <a:ext cx="5181600" cy="46806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4">
            <a:extLst>
              <a:ext uri="{FF2B5EF4-FFF2-40B4-BE49-F238E27FC236}">
                <a16:creationId xmlns:a16="http://schemas.microsoft.com/office/drawing/2014/main" id="{DE44C219-F83B-4E76-BAE0-A183B8940696}"/>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33977362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322D2BB-B893-45AC-B4B9-21CF5F89EABD}"/>
              </a:ext>
            </a:extLst>
          </p:cNvPr>
          <p:cNvSpPr>
            <a:spLocks noGrp="1"/>
          </p:cNvSpPr>
          <p:nvPr>
            <p:ph type="body" idx="1"/>
          </p:nvPr>
        </p:nvSpPr>
        <p:spPr>
          <a:xfrm>
            <a:off x="609601" y="1459896"/>
            <a:ext cx="5157787" cy="651538"/>
          </a:xfrm>
          <a:prstGeom prst="rect">
            <a:avLst/>
          </a:prstGeom>
        </p:spPr>
        <p:txBody>
          <a:bodyPr anchor="b"/>
          <a:lstStyle>
            <a:lvl1pPr marL="0" indent="0">
              <a:buNone/>
              <a:defRPr sz="2400" b="1">
                <a:solidFill>
                  <a:schemeClr val="accent4"/>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527EFEE-C04A-49BE-8AC8-1C93672FAC03}"/>
              </a:ext>
            </a:extLst>
          </p:cNvPr>
          <p:cNvSpPr>
            <a:spLocks noGrp="1"/>
          </p:cNvSpPr>
          <p:nvPr>
            <p:ph sz="half" idx="2"/>
          </p:nvPr>
        </p:nvSpPr>
        <p:spPr>
          <a:xfrm>
            <a:off x="609601" y="2111434"/>
            <a:ext cx="5157787" cy="3956856"/>
          </a:xfrm>
          <a:prstGeom prst="rect">
            <a:avLst/>
          </a:prstGeom>
        </p:spPr>
        <p:txBody>
          <a:bodyPr/>
          <a:lstStyle>
            <a:lvl1pPr marL="228600" indent="-228600">
              <a:buClr>
                <a:schemeClr val="accent4"/>
              </a:buClr>
              <a:buSzPct val="100000"/>
              <a:buFont typeface="Arial" panose="020B0604020202020204" pitchFamily="34" charset="0"/>
              <a:buChar char="•"/>
              <a:defRPr/>
            </a:lvl1pPr>
            <a:lvl2pPr marL="685800" indent="-228600">
              <a:buClr>
                <a:schemeClr val="accent4"/>
              </a:buClr>
              <a:buSzPct val="100000"/>
              <a:buFont typeface="Arial" panose="020B0604020202020204" pitchFamily="34" charset="0"/>
              <a:buChar char="•"/>
              <a:defRPr/>
            </a:lvl2pPr>
            <a:lvl3pPr marL="1143000" indent="-228600">
              <a:buClr>
                <a:schemeClr val="accent4"/>
              </a:buClr>
              <a:buSzPct val="100000"/>
              <a:buFont typeface="Arial" panose="020B0604020202020204" pitchFamily="34" charset="0"/>
              <a:buChar char="•"/>
              <a:defRPr/>
            </a:lvl3pPr>
            <a:lvl4pPr marL="1600200" indent="-228600">
              <a:buClr>
                <a:schemeClr val="accent4"/>
              </a:buClr>
              <a:buSzPct val="100000"/>
              <a:buFont typeface="Arial" panose="020B0604020202020204" pitchFamily="34" charset="0"/>
              <a:buChar char="•"/>
              <a:defRPr/>
            </a:lvl4pPr>
            <a:lvl5pPr marL="2057400" indent="-228600">
              <a:buClr>
                <a:schemeClr val="accent4"/>
              </a:buClr>
              <a:buSzPct val="100000"/>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3B977BB-61BD-47AD-991E-2E6E5CEC0643}"/>
              </a:ext>
            </a:extLst>
          </p:cNvPr>
          <p:cNvSpPr>
            <a:spLocks noGrp="1"/>
          </p:cNvSpPr>
          <p:nvPr>
            <p:ph type="body" sz="quarter" idx="3"/>
          </p:nvPr>
        </p:nvSpPr>
        <p:spPr>
          <a:xfrm>
            <a:off x="5942013" y="1459896"/>
            <a:ext cx="5183188" cy="651538"/>
          </a:xfrm>
          <a:prstGeom prst="rect">
            <a:avLst/>
          </a:prstGeo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9B34560-D90F-4AA9-86F0-EA373D1678B8}"/>
              </a:ext>
            </a:extLst>
          </p:cNvPr>
          <p:cNvSpPr>
            <a:spLocks noGrp="1"/>
          </p:cNvSpPr>
          <p:nvPr>
            <p:ph sz="quarter" idx="4"/>
          </p:nvPr>
        </p:nvSpPr>
        <p:spPr>
          <a:xfrm>
            <a:off x="5942013" y="2111434"/>
            <a:ext cx="5183188" cy="3956856"/>
          </a:xfrm>
          <a:prstGeom prst="rect">
            <a:avLst/>
          </a:prstGeom>
        </p:spPr>
        <p:txBody>
          <a:bodyPr/>
          <a:lstStyle>
            <a:lvl1pPr marL="228600" indent="-228600">
              <a:buClr>
                <a:schemeClr val="accent1"/>
              </a:buClr>
              <a:buFont typeface="Arial" panose="020B0604020202020204" pitchFamily="34" charset="0"/>
              <a:buChar char="•"/>
              <a:defRPr/>
            </a:lvl1pPr>
            <a:lvl2pPr marL="685800" indent="-228600">
              <a:buClr>
                <a:schemeClr val="accent1"/>
              </a:buClr>
              <a:buFont typeface="Arial" panose="020B0604020202020204" pitchFamily="34" charset="0"/>
              <a:buChar char="•"/>
              <a:defRPr/>
            </a:lvl2pPr>
            <a:lvl3pPr marL="1143000" indent="-228600">
              <a:buClr>
                <a:schemeClr val="accent1"/>
              </a:buClr>
              <a:buFont typeface="Arial" panose="020B0604020202020204" pitchFamily="34" charset="0"/>
              <a:buChar char="•"/>
              <a:defRPr/>
            </a:lvl3pPr>
            <a:lvl4pPr marL="1600200" indent="-228600">
              <a:buClr>
                <a:schemeClr val="accent1"/>
              </a:buClr>
              <a:buFont typeface="Arial" panose="020B0604020202020204" pitchFamily="34" charset="0"/>
              <a:buChar char="•"/>
              <a:defRPr/>
            </a:lvl4pPr>
            <a:lvl5pPr marL="2057400" indent="-228600">
              <a:buClr>
                <a:schemeClr val="accent1"/>
              </a:buClr>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Footer Placeholder 4">
            <a:extLst>
              <a:ext uri="{FF2B5EF4-FFF2-40B4-BE49-F238E27FC236}">
                <a16:creationId xmlns:a16="http://schemas.microsoft.com/office/drawing/2014/main" id="{1994057A-1166-4C4D-AF69-0BF68EE85991}"/>
              </a:ext>
            </a:extLst>
          </p:cNvPr>
          <p:cNvSpPr>
            <a:spLocks noGrp="1"/>
          </p:cNvSpPr>
          <p:nvPr>
            <p:ph type="ftr" sz="quarter" idx="12"/>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10" name="Title 1">
            <a:extLst>
              <a:ext uri="{FF2B5EF4-FFF2-40B4-BE49-F238E27FC236}">
                <a16:creationId xmlns:a16="http://schemas.microsoft.com/office/drawing/2014/main" id="{DAD82D1D-D8EA-40A0-9D3E-9683300C0F61}"/>
              </a:ext>
            </a:extLst>
          </p:cNvPr>
          <p:cNvSpPr>
            <a:spLocks noGrp="1"/>
          </p:cNvSpPr>
          <p:nvPr>
            <p:ph type="title"/>
          </p:nvPr>
        </p:nvSpPr>
        <p:spPr>
          <a:xfrm>
            <a:off x="609600" y="199505"/>
            <a:ext cx="10744200" cy="1185577"/>
          </a:xfrm>
        </p:spPr>
        <p:txBody>
          <a:bodyPr>
            <a:normAutofit/>
          </a:bodyPr>
          <a:lstStyle>
            <a:lvl1pPr>
              <a:defRPr sz="3200"/>
            </a:lvl1pPr>
          </a:lstStyle>
          <a:p>
            <a:r>
              <a:rPr lang="en-US"/>
              <a:t>Click to edit Master title style</a:t>
            </a:r>
          </a:p>
        </p:txBody>
      </p:sp>
    </p:spTree>
    <p:extLst>
      <p:ext uri="{BB962C8B-B14F-4D97-AF65-F5344CB8AC3E}">
        <p14:creationId xmlns:p14="http://schemas.microsoft.com/office/powerpoint/2010/main" val="1633042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72062-0692-44AF-80AA-510E920DCD1B}"/>
              </a:ext>
            </a:extLst>
          </p:cNvPr>
          <p:cNvSpPr>
            <a:spLocks noGrp="1"/>
          </p:cNvSpPr>
          <p:nvPr>
            <p:ph type="title"/>
          </p:nvPr>
        </p:nvSpPr>
        <p:spPr/>
        <p:txBody>
          <a:bodyPr/>
          <a:lstStyle/>
          <a:p>
            <a:r>
              <a:rPr lang="en-US"/>
              <a:t>Click to edit Master title style</a:t>
            </a:r>
          </a:p>
        </p:txBody>
      </p:sp>
      <p:sp>
        <p:nvSpPr>
          <p:cNvPr id="5" name="Footer Placeholder 4">
            <a:extLst>
              <a:ext uri="{FF2B5EF4-FFF2-40B4-BE49-F238E27FC236}">
                <a16:creationId xmlns:a16="http://schemas.microsoft.com/office/drawing/2014/main" id="{42D517FC-F71A-47DC-8036-78E7C8941DC5}"/>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26127747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Footer Placeholder 4">
            <a:extLst>
              <a:ext uri="{FF2B5EF4-FFF2-40B4-BE49-F238E27FC236}">
                <a16:creationId xmlns:a16="http://schemas.microsoft.com/office/drawing/2014/main" id="{B2F6B2D7-D2F9-4F1B-8FB7-00DCD968C2C6}"/>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0092869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64888D9C-325D-4873-A0A3-7A5D86C65088}"/>
              </a:ext>
            </a:extLst>
          </p:cNvPr>
          <p:cNvPicPr>
            <a:picLocks noChangeAspect="1"/>
          </p:cNvPicPr>
          <p:nvPr/>
        </p:nvPicPr>
        <p:blipFill rotWithShape="1">
          <a:blip r:embed="rId18">
            <a:extLst>
              <a:ext uri="{28A0092B-C50C-407E-A947-70E740481C1C}">
                <a14:useLocalDpi xmlns:a14="http://schemas.microsoft.com/office/drawing/2010/main" val="0"/>
              </a:ext>
            </a:extLst>
          </a:blip>
          <a:srcRect/>
          <a:stretch/>
        </p:blipFill>
        <p:spPr>
          <a:xfrm>
            <a:off x="0" y="0"/>
            <a:ext cx="12192000" cy="106681"/>
          </a:xfrm>
          <a:prstGeom prst="rect">
            <a:avLst/>
          </a:prstGeom>
        </p:spPr>
      </p:pic>
      <p:sp>
        <p:nvSpPr>
          <p:cNvPr id="2" name="Title Placeholder 1">
            <a:extLst>
              <a:ext uri="{FF2B5EF4-FFF2-40B4-BE49-F238E27FC236}">
                <a16:creationId xmlns:a16="http://schemas.microsoft.com/office/drawing/2014/main" id="{51BE5A1C-F765-4923-B698-01CBA0052385}"/>
              </a:ext>
            </a:extLst>
          </p:cNvPr>
          <p:cNvSpPr>
            <a:spLocks noGrp="1"/>
          </p:cNvSpPr>
          <p:nvPr>
            <p:ph type="title"/>
          </p:nvPr>
        </p:nvSpPr>
        <p:spPr>
          <a:xfrm>
            <a:off x="609600" y="199505"/>
            <a:ext cx="10744200" cy="1185577"/>
          </a:xfrm>
          <a:prstGeom prst="rect">
            <a:avLst/>
          </a:prstGeom>
        </p:spPr>
        <p:txBody>
          <a:bodyPr vert="horz" lIns="91440" tIns="45720" rIns="91440" bIns="45720" rtlCol="0" anchor="ctr"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FE3F89C-32B6-4955-824F-31AA77424000}"/>
              </a:ext>
            </a:extLst>
          </p:cNvPr>
          <p:cNvSpPr>
            <a:spLocks noGrp="1"/>
          </p:cNvSpPr>
          <p:nvPr>
            <p:ph type="body" idx="1"/>
          </p:nvPr>
        </p:nvSpPr>
        <p:spPr>
          <a:xfrm>
            <a:off x="609600" y="1477906"/>
            <a:ext cx="10744200" cy="47224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A300410A-8F64-41F0-A611-DD8C96B97C6E}"/>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2061947119"/>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 id="2147483689" r:id="rId16"/>
  </p:sldLayoutIdLst>
  <p:txStyles>
    <p:titleStyle>
      <a:lvl1pPr algn="l" defTabSz="914400" rtl="0" eaLnBrk="1" latinLnBrk="0" hangingPunct="1">
        <a:lnSpc>
          <a:spcPct val="100000"/>
        </a:lnSpc>
        <a:spcBef>
          <a:spcPct val="0"/>
        </a:spcBef>
        <a:buNone/>
        <a:defRPr sz="3200" b="1" i="0" kern="1200">
          <a:solidFill>
            <a:srgbClr val="4D4E4D"/>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2400" kern="1200">
          <a:solidFill>
            <a:schemeClr val="tx1">
              <a:lumMod val="75000"/>
            </a:schemeClr>
          </a:solidFill>
          <a:latin typeface="+mn-lt"/>
          <a:ea typeface="+mn-ea"/>
          <a:cs typeface="+mn-cs"/>
        </a:defRPr>
      </a:lvl1pPr>
      <a:lvl2pPr marL="685800" indent="-228600" algn="l" defTabSz="914400" rtl="0" eaLnBrk="1" latinLnBrk="0" hangingPunct="1">
        <a:lnSpc>
          <a:spcPct val="100000"/>
        </a:lnSpc>
        <a:spcBef>
          <a:spcPts val="500"/>
        </a:spcBef>
        <a:buClr>
          <a:schemeClr val="accent1"/>
        </a:buClr>
        <a:buFont typeface="Arial" panose="020B0604020202020204" pitchFamily="34" charset="0"/>
        <a:buChar char="•"/>
        <a:defRPr sz="2000" kern="1200">
          <a:solidFill>
            <a:schemeClr val="tx1">
              <a:lumMod val="75000"/>
            </a:schemeClr>
          </a:solidFill>
          <a:latin typeface="+mn-lt"/>
          <a:ea typeface="+mn-ea"/>
          <a:cs typeface="+mn-cs"/>
        </a:defRPr>
      </a:lvl2pPr>
      <a:lvl3pPr marL="1143000" indent="-228600" algn="l" defTabSz="914400" rtl="0" eaLnBrk="1" latinLnBrk="0" hangingPunct="1">
        <a:lnSpc>
          <a:spcPct val="100000"/>
        </a:lnSpc>
        <a:spcBef>
          <a:spcPts val="500"/>
        </a:spcBef>
        <a:buClr>
          <a:schemeClr val="tx2">
            <a:lumMod val="60000"/>
            <a:lumOff val="40000"/>
          </a:schemeClr>
        </a:buClr>
        <a:buFont typeface="Arial" panose="020B0604020202020204" pitchFamily="34" charset="0"/>
        <a:buChar char="–"/>
        <a:defRPr sz="1800" kern="1200">
          <a:solidFill>
            <a:schemeClr val="tx1">
              <a:lumMod val="75000"/>
            </a:schemeClr>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BD6B-1B81-437F-BD26-DB790A32B44B}"/>
              </a:ext>
            </a:extLst>
          </p:cNvPr>
          <p:cNvSpPr>
            <a:spLocks noGrp="1"/>
          </p:cNvSpPr>
          <p:nvPr>
            <p:ph type="title"/>
          </p:nvPr>
        </p:nvSpPr>
        <p:spPr/>
        <p:txBody>
          <a:bodyPr>
            <a:noAutofit/>
          </a:bodyPr>
          <a:lstStyle/>
          <a:p>
            <a:r>
              <a:rPr lang="en-US" sz="4000" dirty="0"/>
              <a:t>How Do You Manage </a:t>
            </a:r>
            <a:r>
              <a:rPr lang="en-US" sz="4000" dirty="0" err="1"/>
              <a:t>Enfortumab</a:t>
            </a:r>
            <a:r>
              <a:rPr lang="en-US" sz="4000" dirty="0"/>
              <a:t> </a:t>
            </a:r>
            <a:r>
              <a:rPr lang="en-US" sz="4000" dirty="0" err="1"/>
              <a:t>Vedotin</a:t>
            </a:r>
            <a:r>
              <a:rPr lang="en-US" sz="4000" dirty="0"/>
              <a:t> (EV) Related Adverse Effects?</a:t>
            </a:r>
            <a:br>
              <a:rPr lang="en-US" sz="4000" dirty="0"/>
            </a:br>
            <a:endParaRPr lang="en-US" sz="4000" dirty="0"/>
          </a:p>
        </p:txBody>
      </p:sp>
      <p:sp>
        <p:nvSpPr>
          <p:cNvPr id="3" name="Subtitle 2">
            <a:extLst>
              <a:ext uri="{FF2B5EF4-FFF2-40B4-BE49-F238E27FC236}">
                <a16:creationId xmlns:a16="http://schemas.microsoft.com/office/drawing/2014/main" id="{96295704-12F1-479D-B9A1-5307F74A5DB2}"/>
              </a:ext>
            </a:extLst>
          </p:cNvPr>
          <p:cNvSpPr>
            <a:spLocks noGrp="1"/>
          </p:cNvSpPr>
          <p:nvPr>
            <p:ph type="body" idx="1"/>
          </p:nvPr>
        </p:nvSpPr>
        <p:spPr>
          <a:xfrm>
            <a:off x="609601" y="4238369"/>
            <a:ext cx="10515600" cy="2619632"/>
          </a:xfrm>
        </p:spPr>
        <p:txBody>
          <a:bodyPr>
            <a:normAutofit/>
          </a:bodyPr>
          <a:lstStyle/>
          <a:p>
            <a:r>
              <a:rPr lang="en-US" dirty="0"/>
              <a:t>Shilpa Gupta, MD</a:t>
            </a:r>
          </a:p>
          <a:p>
            <a:r>
              <a:rPr lang="en-US" dirty="0"/>
              <a:t>Director, Genitourinary Oncology Program </a:t>
            </a:r>
          </a:p>
          <a:p>
            <a:r>
              <a:rPr lang="en-US" dirty="0"/>
              <a:t>Cleveland Clinic Taussig Cancer Institute </a:t>
            </a:r>
          </a:p>
          <a:p>
            <a:r>
              <a:rPr lang="en-US" dirty="0"/>
              <a:t>Cleveland, OH</a:t>
            </a:r>
          </a:p>
          <a:p>
            <a:endParaRPr lang="en-US" dirty="0"/>
          </a:p>
          <a:p>
            <a:endParaRPr lang="en-US" dirty="0"/>
          </a:p>
        </p:txBody>
      </p:sp>
    </p:spTree>
    <p:extLst>
      <p:ext uri="{BB962C8B-B14F-4D97-AF65-F5344CB8AC3E}">
        <p14:creationId xmlns:p14="http://schemas.microsoft.com/office/powerpoint/2010/main" val="15224842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Will You Do Next?</a:t>
            </a:r>
          </a:p>
        </p:txBody>
      </p:sp>
      <p:sp>
        <p:nvSpPr>
          <p:cNvPr id="3" name="Content Placeholder 2"/>
          <p:cNvSpPr>
            <a:spLocks noGrp="1"/>
          </p:cNvSpPr>
          <p:nvPr>
            <p:ph idx="1"/>
          </p:nvPr>
        </p:nvSpPr>
        <p:spPr>
          <a:xfrm>
            <a:off x="609600" y="1683646"/>
            <a:ext cx="10744200" cy="3452909"/>
          </a:xfrm>
        </p:spPr>
        <p:txBody>
          <a:bodyPr>
            <a:normAutofit/>
          </a:bodyPr>
          <a:lstStyle/>
          <a:p>
            <a:pPr marL="514350" indent="-514350">
              <a:spcBef>
                <a:spcPts val="4200"/>
              </a:spcBef>
              <a:buFont typeface="+mj-lt"/>
              <a:buAutoNum type="alphaUcPeriod"/>
            </a:pPr>
            <a:r>
              <a:rPr lang="en-US" sz="2800" dirty="0"/>
              <a:t>Continue EV at 1.25 mg/kg</a:t>
            </a:r>
          </a:p>
          <a:p>
            <a:pPr marL="514350" indent="-514350">
              <a:spcBef>
                <a:spcPts val="4200"/>
              </a:spcBef>
              <a:buFont typeface="+mj-lt"/>
              <a:buAutoNum type="alphaUcPeriod"/>
            </a:pPr>
            <a:r>
              <a:rPr lang="en-US" sz="2800" dirty="0"/>
              <a:t>Continue EV at reduced dose 1 mg/kg</a:t>
            </a:r>
          </a:p>
          <a:p>
            <a:pPr marL="514350" indent="-514350">
              <a:spcBef>
                <a:spcPts val="4200"/>
              </a:spcBef>
              <a:buFont typeface="+mj-lt"/>
              <a:buAutoNum type="alphaUcPeriod"/>
            </a:pPr>
            <a:r>
              <a:rPr lang="en-US" sz="2800" dirty="0"/>
              <a:t>WITHHOLD EV until neuropathy improves to grade 1 then resume EV at lower dose 1 mg/kg</a:t>
            </a:r>
          </a:p>
        </p:txBody>
      </p:sp>
    </p:spTree>
    <p:extLst>
      <p:ext uri="{BB962C8B-B14F-4D97-AF65-F5344CB8AC3E}">
        <p14:creationId xmlns:p14="http://schemas.microsoft.com/office/powerpoint/2010/main" val="14660129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Will You Do Next?</a:t>
            </a:r>
          </a:p>
        </p:txBody>
      </p:sp>
      <p:sp>
        <p:nvSpPr>
          <p:cNvPr id="3" name="Content Placeholder 2"/>
          <p:cNvSpPr>
            <a:spLocks noGrp="1"/>
          </p:cNvSpPr>
          <p:nvPr>
            <p:ph idx="1"/>
          </p:nvPr>
        </p:nvSpPr>
        <p:spPr>
          <a:xfrm>
            <a:off x="609600" y="1683646"/>
            <a:ext cx="10744200" cy="3452909"/>
          </a:xfrm>
        </p:spPr>
        <p:txBody>
          <a:bodyPr>
            <a:normAutofit/>
          </a:bodyPr>
          <a:lstStyle/>
          <a:p>
            <a:pPr marL="514350" indent="-514350">
              <a:spcBef>
                <a:spcPts val="4200"/>
              </a:spcBef>
              <a:buFont typeface="+mj-lt"/>
              <a:buAutoNum type="alphaUcPeriod"/>
            </a:pPr>
            <a:r>
              <a:rPr lang="en-US" sz="2800" dirty="0"/>
              <a:t>Continue EV at 1.25 mg/kg</a:t>
            </a:r>
          </a:p>
          <a:p>
            <a:pPr marL="514350" indent="-514350">
              <a:spcBef>
                <a:spcPts val="4200"/>
              </a:spcBef>
              <a:buFont typeface="+mj-lt"/>
              <a:buAutoNum type="alphaUcPeriod"/>
            </a:pPr>
            <a:r>
              <a:rPr lang="en-US" sz="2800" dirty="0"/>
              <a:t>Continue EV at reduced dose 1 mg/kg</a:t>
            </a:r>
          </a:p>
          <a:p>
            <a:pPr marL="514350" indent="-514350">
              <a:spcBef>
                <a:spcPts val="4200"/>
              </a:spcBef>
              <a:buFont typeface="+mj-lt"/>
              <a:buAutoNum type="alphaUcPeriod"/>
            </a:pPr>
            <a:r>
              <a:rPr lang="en-US" sz="2800" dirty="0"/>
              <a:t>WITHHOLD EV until neuropathy improves to grade 1 then resume EV at lower dose 1 mg/kg</a:t>
            </a:r>
          </a:p>
        </p:txBody>
      </p:sp>
      <p:sp>
        <p:nvSpPr>
          <p:cNvPr id="4" name="Rectangle 3"/>
          <p:cNvSpPr/>
          <p:nvPr/>
        </p:nvSpPr>
        <p:spPr>
          <a:xfrm>
            <a:off x="673071" y="5122048"/>
            <a:ext cx="10845858" cy="830997"/>
          </a:xfrm>
          <a:prstGeom prst="rect">
            <a:avLst/>
          </a:prstGeom>
        </p:spPr>
        <p:txBody>
          <a:bodyPr wrap="square">
            <a:spAutoFit/>
          </a:bodyPr>
          <a:lstStyle/>
          <a:p>
            <a:r>
              <a:rPr lang="en-US" sz="2400" dirty="0"/>
              <a:t>Peripheral neuropathy can be disabling and early dose interruptions and dose reductions can help prevent development of grade 3 or higher neuropathy</a:t>
            </a:r>
          </a:p>
        </p:txBody>
      </p:sp>
      <p:sp>
        <p:nvSpPr>
          <p:cNvPr id="5" name="Rectangle 4">
            <a:extLst>
              <a:ext uri="{FF2B5EF4-FFF2-40B4-BE49-F238E27FC236}">
                <a16:creationId xmlns:a16="http://schemas.microsoft.com/office/drawing/2014/main" id="{783D4495-B8BA-2D8C-8DC7-9D0B013D05DD}"/>
              </a:ext>
            </a:extLst>
          </p:cNvPr>
          <p:cNvSpPr/>
          <p:nvPr/>
        </p:nvSpPr>
        <p:spPr>
          <a:xfrm>
            <a:off x="445770" y="1657493"/>
            <a:ext cx="10572750" cy="1745354"/>
          </a:xfrm>
          <a:prstGeom prst="rect">
            <a:avLst/>
          </a:prstGeom>
          <a:solidFill>
            <a:schemeClr val="bg1">
              <a:alpha val="8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Rounded Corners 5">
            <a:extLst>
              <a:ext uri="{FF2B5EF4-FFF2-40B4-BE49-F238E27FC236}">
                <a16:creationId xmlns:a16="http://schemas.microsoft.com/office/drawing/2014/main" id="{061F1178-6EC5-FF3D-20AB-2FE3CAF79C69}"/>
              </a:ext>
            </a:extLst>
          </p:cNvPr>
          <p:cNvSpPr/>
          <p:nvPr/>
        </p:nvSpPr>
        <p:spPr>
          <a:xfrm>
            <a:off x="445770" y="3317490"/>
            <a:ext cx="10192494" cy="1499839"/>
          </a:xfrm>
          <a:prstGeom prst="roundRect">
            <a:avLst>
              <a:gd name="adj" fmla="val 39715"/>
            </a:avLst>
          </a:prstGeom>
          <a:noFill/>
          <a:ln w="38100">
            <a:solidFill>
              <a:srgbClr val="00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78041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Management of Peripheral Neuropathy</a:t>
            </a:r>
          </a:p>
        </p:txBody>
      </p:sp>
      <p:sp>
        <p:nvSpPr>
          <p:cNvPr id="3" name="Content Placeholder 2"/>
          <p:cNvSpPr>
            <a:spLocks noGrp="1"/>
          </p:cNvSpPr>
          <p:nvPr>
            <p:ph idx="1"/>
          </p:nvPr>
        </p:nvSpPr>
        <p:spPr>
          <a:xfrm>
            <a:off x="609600" y="1683646"/>
            <a:ext cx="10744200" cy="4722477"/>
          </a:xfrm>
        </p:spPr>
        <p:txBody>
          <a:bodyPr>
            <a:normAutofit/>
          </a:bodyPr>
          <a:lstStyle/>
          <a:p>
            <a:r>
              <a:rPr lang="en-US" sz="2800" dirty="0"/>
              <a:t>Monitor patients throughout</a:t>
            </a:r>
          </a:p>
          <a:p>
            <a:endParaRPr lang="en-US" sz="2800" dirty="0"/>
          </a:p>
          <a:p>
            <a:r>
              <a:rPr lang="en-US" sz="2800" dirty="0">
                <a:solidFill>
                  <a:schemeClr val="bg1">
                    <a:lumMod val="65000"/>
                  </a:schemeClr>
                </a:solidFill>
              </a:rPr>
              <a:t>Withhold EV for grade 2 peripheral neuropathy until it improves to grade 1 and resume at lower dose </a:t>
            </a:r>
          </a:p>
          <a:p>
            <a:endParaRPr lang="en-US" sz="2800" dirty="0">
              <a:solidFill>
                <a:schemeClr val="bg1">
                  <a:lumMod val="65000"/>
                </a:schemeClr>
              </a:solidFill>
            </a:endParaRPr>
          </a:p>
          <a:p>
            <a:r>
              <a:rPr lang="en-US" sz="2800" dirty="0">
                <a:solidFill>
                  <a:schemeClr val="bg1">
                    <a:lumMod val="65000"/>
                  </a:schemeClr>
                </a:solidFill>
              </a:rPr>
              <a:t>Permanently discontinue EV for grade 3 or higher neuropathy</a:t>
            </a:r>
          </a:p>
        </p:txBody>
      </p:sp>
    </p:spTree>
    <p:extLst>
      <p:ext uri="{BB962C8B-B14F-4D97-AF65-F5344CB8AC3E}">
        <p14:creationId xmlns:p14="http://schemas.microsoft.com/office/powerpoint/2010/main" val="29063952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Management of Peripheral Neuropathy</a:t>
            </a:r>
          </a:p>
        </p:txBody>
      </p:sp>
      <p:sp>
        <p:nvSpPr>
          <p:cNvPr id="3" name="Content Placeholder 2"/>
          <p:cNvSpPr>
            <a:spLocks noGrp="1"/>
          </p:cNvSpPr>
          <p:nvPr>
            <p:ph idx="1"/>
          </p:nvPr>
        </p:nvSpPr>
        <p:spPr>
          <a:xfrm>
            <a:off x="609600" y="1683646"/>
            <a:ext cx="10744200" cy="4722477"/>
          </a:xfrm>
        </p:spPr>
        <p:txBody>
          <a:bodyPr>
            <a:normAutofit/>
          </a:bodyPr>
          <a:lstStyle/>
          <a:p>
            <a:r>
              <a:rPr lang="en-US" sz="2800" dirty="0"/>
              <a:t>Monitor patients throughout</a:t>
            </a:r>
          </a:p>
          <a:p>
            <a:endParaRPr lang="en-US" sz="2800" dirty="0"/>
          </a:p>
          <a:p>
            <a:r>
              <a:rPr lang="en-US" sz="2800" dirty="0"/>
              <a:t>Withhold EV for grade 2 peripheral neuropathy until it improves to grade 1 and resume at lower dose </a:t>
            </a:r>
          </a:p>
          <a:p>
            <a:endParaRPr lang="en-US" sz="2800" dirty="0"/>
          </a:p>
          <a:p>
            <a:r>
              <a:rPr lang="en-US" sz="2800" dirty="0">
                <a:solidFill>
                  <a:schemeClr val="bg1">
                    <a:lumMod val="65000"/>
                  </a:schemeClr>
                </a:solidFill>
              </a:rPr>
              <a:t>Permanently discontinue EV for grade 3 or higher neuropathy</a:t>
            </a:r>
          </a:p>
        </p:txBody>
      </p:sp>
    </p:spTree>
    <p:extLst>
      <p:ext uri="{BB962C8B-B14F-4D97-AF65-F5344CB8AC3E}">
        <p14:creationId xmlns:p14="http://schemas.microsoft.com/office/powerpoint/2010/main" val="5039172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Management of Peripheral Neuropathy</a:t>
            </a:r>
          </a:p>
        </p:txBody>
      </p:sp>
      <p:sp>
        <p:nvSpPr>
          <p:cNvPr id="3" name="Content Placeholder 2"/>
          <p:cNvSpPr>
            <a:spLocks noGrp="1"/>
          </p:cNvSpPr>
          <p:nvPr>
            <p:ph idx="1"/>
          </p:nvPr>
        </p:nvSpPr>
        <p:spPr>
          <a:xfrm>
            <a:off x="609600" y="1683646"/>
            <a:ext cx="10744200" cy="4722477"/>
          </a:xfrm>
        </p:spPr>
        <p:txBody>
          <a:bodyPr>
            <a:normAutofit/>
          </a:bodyPr>
          <a:lstStyle/>
          <a:p>
            <a:r>
              <a:rPr lang="en-US" sz="2800" dirty="0"/>
              <a:t>Monitor patients throughout</a:t>
            </a:r>
          </a:p>
          <a:p>
            <a:endParaRPr lang="en-US" sz="2800" dirty="0"/>
          </a:p>
          <a:p>
            <a:r>
              <a:rPr lang="en-US" sz="2800" dirty="0"/>
              <a:t>Withhold EV for grade 2 peripheral neuropathy until it improves to grade 1 and resume at lower dose </a:t>
            </a:r>
          </a:p>
          <a:p>
            <a:endParaRPr lang="en-US" sz="2800" dirty="0"/>
          </a:p>
          <a:p>
            <a:r>
              <a:rPr lang="en-US" sz="2800" dirty="0"/>
              <a:t>Permanently discontinue EV for grade 3 or higher neuropathy</a:t>
            </a:r>
          </a:p>
        </p:txBody>
      </p:sp>
    </p:spTree>
    <p:extLst>
      <p:ext uri="{BB962C8B-B14F-4D97-AF65-F5344CB8AC3E}">
        <p14:creationId xmlns:p14="http://schemas.microsoft.com/office/powerpoint/2010/main" val="40420947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Presentation- 2  </a:t>
            </a:r>
          </a:p>
        </p:txBody>
      </p:sp>
      <p:sp>
        <p:nvSpPr>
          <p:cNvPr id="3" name="Content Placeholder 2"/>
          <p:cNvSpPr>
            <a:spLocks noGrp="1"/>
          </p:cNvSpPr>
          <p:nvPr>
            <p:ph idx="1"/>
          </p:nvPr>
        </p:nvSpPr>
        <p:spPr/>
        <p:txBody>
          <a:bodyPr/>
          <a:lstStyle/>
          <a:p>
            <a:r>
              <a:rPr lang="en-US" dirty="0"/>
              <a:t>70 </a:t>
            </a:r>
            <a:r>
              <a:rPr lang="en-US" dirty="0" err="1"/>
              <a:t>yo</a:t>
            </a:r>
            <a:r>
              <a:rPr lang="en-US" dirty="0"/>
              <a:t> man on EV 1.25 mg/kg develops a generalized maculopapular rash over trunk, back and extremities, itchy </a:t>
            </a:r>
          </a:p>
          <a:p>
            <a:r>
              <a:rPr lang="en-US" dirty="0"/>
              <a:t>What will you do?</a:t>
            </a:r>
          </a:p>
          <a:p>
            <a:endParaRPr lang="en-US" sz="800" dirty="0"/>
          </a:p>
          <a:p>
            <a:pPr marL="457200" indent="-457200">
              <a:spcBef>
                <a:spcPts val="3600"/>
              </a:spcBef>
              <a:buFont typeface="+mj-lt"/>
              <a:buAutoNum type="alphaUcPeriod"/>
            </a:pPr>
            <a:r>
              <a:rPr lang="en-US" dirty="0"/>
              <a:t>Continue EV at current dose</a:t>
            </a:r>
          </a:p>
          <a:p>
            <a:pPr marL="457200" indent="-457200">
              <a:spcBef>
                <a:spcPts val="3600"/>
              </a:spcBef>
              <a:buFont typeface="+mj-lt"/>
              <a:buAutoNum type="alphaUcPeriod"/>
            </a:pPr>
            <a:r>
              <a:rPr lang="en-US" dirty="0"/>
              <a:t>Continue EV at reduced dose</a:t>
            </a:r>
          </a:p>
          <a:p>
            <a:pPr marL="457200" indent="-457200">
              <a:spcBef>
                <a:spcPts val="3600"/>
              </a:spcBef>
              <a:buFont typeface="+mj-lt"/>
              <a:buAutoNum type="alphaUcPeriod"/>
            </a:pPr>
            <a:r>
              <a:rPr lang="en-US" dirty="0"/>
              <a:t>WITHHOLD EV, prescribe topical steroids and antihistamine, refer to Dermatology and do not resume EV until rash resolves to grade 1 or less</a:t>
            </a:r>
          </a:p>
          <a:p>
            <a:endParaRPr lang="en-US" dirty="0"/>
          </a:p>
        </p:txBody>
      </p:sp>
      <p:sp>
        <p:nvSpPr>
          <p:cNvPr id="8" name="Rectangle 7">
            <a:extLst>
              <a:ext uri="{FF2B5EF4-FFF2-40B4-BE49-F238E27FC236}">
                <a16:creationId xmlns:a16="http://schemas.microsoft.com/office/drawing/2014/main" id="{CCC25FCA-7DCE-7AA0-01D4-0C436903E9DC}"/>
              </a:ext>
            </a:extLst>
          </p:cNvPr>
          <p:cNvSpPr/>
          <p:nvPr/>
        </p:nvSpPr>
        <p:spPr>
          <a:xfrm>
            <a:off x="419878" y="3237722"/>
            <a:ext cx="10933922" cy="296266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934313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Presentation- 2  </a:t>
            </a:r>
          </a:p>
        </p:txBody>
      </p:sp>
      <p:sp>
        <p:nvSpPr>
          <p:cNvPr id="3" name="Content Placeholder 2"/>
          <p:cNvSpPr>
            <a:spLocks noGrp="1"/>
          </p:cNvSpPr>
          <p:nvPr>
            <p:ph idx="1"/>
          </p:nvPr>
        </p:nvSpPr>
        <p:spPr/>
        <p:txBody>
          <a:bodyPr/>
          <a:lstStyle/>
          <a:p>
            <a:r>
              <a:rPr lang="en-US" dirty="0"/>
              <a:t>70 </a:t>
            </a:r>
            <a:r>
              <a:rPr lang="en-US" dirty="0" err="1"/>
              <a:t>yo</a:t>
            </a:r>
            <a:r>
              <a:rPr lang="en-US" dirty="0"/>
              <a:t> man on EV 1.25 mg/kg develops a generalized maculopapular rash over trunk, back and extremities, itchy </a:t>
            </a:r>
          </a:p>
          <a:p>
            <a:r>
              <a:rPr lang="en-US" dirty="0"/>
              <a:t>What will you do?</a:t>
            </a:r>
          </a:p>
          <a:p>
            <a:endParaRPr lang="en-US" sz="800" dirty="0"/>
          </a:p>
          <a:p>
            <a:pPr marL="457200" indent="-457200">
              <a:spcBef>
                <a:spcPts val="3600"/>
              </a:spcBef>
              <a:buFont typeface="+mj-lt"/>
              <a:buAutoNum type="alphaUcPeriod"/>
            </a:pPr>
            <a:r>
              <a:rPr lang="en-US" dirty="0"/>
              <a:t>Continue EV at current dose</a:t>
            </a:r>
          </a:p>
          <a:p>
            <a:pPr marL="457200" indent="-457200">
              <a:spcBef>
                <a:spcPts val="3600"/>
              </a:spcBef>
              <a:buFont typeface="+mj-lt"/>
              <a:buAutoNum type="alphaUcPeriod"/>
            </a:pPr>
            <a:r>
              <a:rPr lang="en-US" dirty="0"/>
              <a:t>Continue EV at reduced dose</a:t>
            </a:r>
          </a:p>
          <a:p>
            <a:pPr marL="457200" indent="-457200">
              <a:spcBef>
                <a:spcPts val="3600"/>
              </a:spcBef>
              <a:buFont typeface="+mj-lt"/>
              <a:buAutoNum type="alphaUcPeriod"/>
            </a:pPr>
            <a:r>
              <a:rPr lang="en-US" dirty="0"/>
              <a:t>WITHHOLD EV, prescribe topical steroids and antihistamine, refer to Dermatology and do not resume EV until rash resolves to grade 1 or less</a:t>
            </a:r>
          </a:p>
          <a:p>
            <a:endParaRPr lang="en-US" dirty="0"/>
          </a:p>
        </p:txBody>
      </p:sp>
      <p:sp>
        <p:nvSpPr>
          <p:cNvPr id="4" name="Rectangle 3">
            <a:extLst>
              <a:ext uri="{FF2B5EF4-FFF2-40B4-BE49-F238E27FC236}">
                <a16:creationId xmlns:a16="http://schemas.microsoft.com/office/drawing/2014/main" id="{D578D21A-0014-0AF2-AD38-5A93C439FC4B}"/>
              </a:ext>
            </a:extLst>
          </p:cNvPr>
          <p:cNvSpPr/>
          <p:nvPr/>
        </p:nvSpPr>
        <p:spPr>
          <a:xfrm>
            <a:off x="419878" y="4058816"/>
            <a:ext cx="10933922" cy="21415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147065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Presentation- 2  </a:t>
            </a:r>
          </a:p>
        </p:txBody>
      </p:sp>
      <p:sp>
        <p:nvSpPr>
          <p:cNvPr id="3" name="Content Placeholder 2"/>
          <p:cNvSpPr>
            <a:spLocks noGrp="1"/>
          </p:cNvSpPr>
          <p:nvPr>
            <p:ph idx="1"/>
          </p:nvPr>
        </p:nvSpPr>
        <p:spPr/>
        <p:txBody>
          <a:bodyPr/>
          <a:lstStyle/>
          <a:p>
            <a:r>
              <a:rPr lang="en-US" dirty="0"/>
              <a:t>70 </a:t>
            </a:r>
            <a:r>
              <a:rPr lang="en-US" dirty="0" err="1"/>
              <a:t>yo</a:t>
            </a:r>
            <a:r>
              <a:rPr lang="en-US" dirty="0"/>
              <a:t> man on EV 1.25 mg/kg develops a generalized maculopapular rash over trunk, back and extremities, itchy </a:t>
            </a:r>
          </a:p>
          <a:p>
            <a:r>
              <a:rPr lang="en-US" dirty="0"/>
              <a:t>What will you do?</a:t>
            </a:r>
          </a:p>
          <a:p>
            <a:endParaRPr lang="en-US" sz="800" dirty="0"/>
          </a:p>
          <a:p>
            <a:pPr marL="457200" indent="-457200">
              <a:spcBef>
                <a:spcPts val="3600"/>
              </a:spcBef>
              <a:buFont typeface="+mj-lt"/>
              <a:buAutoNum type="alphaUcPeriod"/>
            </a:pPr>
            <a:r>
              <a:rPr lang="en-US" dirty="0"/>
              <a:t>Continue EV at current dose</a:t>
            </a:r>
          </a:p>
          <a:p>
            <a:pPr marL="457200" indent="-457200">
              <a:spcBef>
                <a:spcPts val="3600"/>
              </a:spcBef>
              <a:buFont typeface="+mj-lt"/>
              <a:buAutoNum type="alphaUcPeriod"/>
            </a:pPr>
            <a:r>
              <a:rPr lang="en-US" dirty="0"/>
              <a:t>Continue EV at reduced dose</a:t>
            </a:r>
          </a:p>
          <a:p>
            <a:pPr marL="457200" indent="-457200">
              <a:spcBef>
                <a:spcPts val="3600"/>
              </a:spcBef>
              <a:buFont typeface="+mj-lt"/>
              <a:buAutoNum type="alphaUcPeriod"/>
            </a:pPr>
            <a:r>
              <a:rPr lang="en-US" dirty="0"/>
              <a:t>WITHHOLD EV, prescribe topical steroids and antihistamine, refer to Dermatology and do not resume EV until rash resolves to grade 1 or less</a:t>
            </a:r>
          </a:p>
          <a:p>
            <a:endParaRPr lang="en-US" dirty="0"/>
          </a:p>
        </p:txBody>
      </p:sp>
      <p:sp>
        <p:nvSpPr>
          <p:cNvPr id="4" name="Rectangle 3">
            <a:extLst>
              <a:ext uri="{FF2B5EF4-FFF2-40B4-BE49-F238E27FC236}">
                <a16:creationId xmlns:a16="http://schemas.microsoft.com/office/drawing/2014/main" id="{26A43E8F-778E-1FAB-A837-6CEFF6347CC9}"/>
              </a:ext>
            </a:extLst>
          </p:cNvPr>
          <p:cNvSpPr/>
          <p:nvPr/>
        </p:nvSpPr>
        <p:spPr>
          <a:xfrm>
            <a:off x="419878" y="4786604"/>
            <a:ext cx="10933922" cy="141377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576118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Presentation- 2  </a:t>
            </a:r>
          </a:p>
        </p:txBody>
      </p:sp>
      <p:sp>
        <p:nvSpPr>
          <p:cNvPr id="3" name="Content Placeholder 2"/>
          <p:cNvSpPr>
            <a:spLocks noGrp="1"/>
          </p:cNvSpPr>
          <p:nvPr>
            <p:ph idx="1"/>
          </p:nvPr>
        </p:nvSpPr>
        <p:spPr/>
        <p:txBody>
          <a:bodyPr/>
          <a:lstStyle/>
          <a:p>
            <a:r>
              <a:rPr lang="en-US" dirty="0"/>
              <a:t>70 </a:t>
            </a:r>
            <a:r>
              <a:rPr lang="en-US" dirty="0" err="1"/>
              <a:t>yo</a:t>
            </a:r>
            <a:r>
              <a:rPr lang="en-US" dirty="0"/>
              <a:t> man on EV 1.25 mg/kg develops a generalized maculopapular rash over trunk, back and extremities, itchy </a:t>
            </a:r>
          </a:p>
          <a:p>
            <a:r>
              <a:rPr lang="en-US" dirty="0"/>
              <a:t>What will you do?</a:t>
            </a:r>
          </a:p>
          <a:p>
            <a:endParaRPr lang="en-US" sz="800" dirty="0"/>
          </a:p>
          <a:p>
            <a:pPr marL="457200" indent="-457200">
              <a:spcBef>
                <a:spcPts val="3600"/>
              </a:spcBef>
              <a:buFont typeface="+mj-lt"/>
              <a:buAutoNum type="alphaUcPeriod"/>
            </a:pPr>
            <a:r>
              <a:rPr lang="en-US" dirty="0"/>
              <a:t>Continue EV at current dose</a:t>
            </a:r>
          </a:p>
          <a:p>
            <a:pPr marL="457200" indent="-457200">
              <a:spcBef>
                <a:spcPts val="3600"/>
              </a:spcBef>
              <a:buFont typeface="+mj-lt"/>
              <a:buAutoNum type="alphaUcPeriod"/>
            </a:pPr>
            <a:r>
              <a:rPr lang="en-US" dirty="0"/>
              <a:t>Continue EV at reduced dose</a:t>
            </a:r>
          </a:p>
          <a:p>
            <a:pPr marL="457200" indent="-457200">
              <a:spcBef>
                <a:spcPts val="3600"/>
              </a:spcBef>
              <a:buFont typeface="+mj-lt"/>
              <a:buAutoNum type="alphaUcPeriod"/>
            </a:pPr>
            <a:r>
              <a:rPr lang="en-US" dirty="0"/>
              <a:t>WITHHOLD EV, prescribe topical steroids and antihistamine, refer to Dermatology and do not resume EV until rash resolves to grade 1 or less</a:t>
            </a:r>
          </a:p>
          <a:p>
            <a:endParaRPr lang="en-US" dirty="0"/>
          </a:p>
        </p:txBody>
      </p:sp>
    </p:spTree>
    <p:extLst>
      <p:ext uri="{BB962C8B-B14F-4D97-AF65-F5344CB8AC3E}">
        <p14:creationId xmlns:p14="http://schemas.microsoft.com/office/powerpoint/2010/main" val="32062151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Presentation- 2  </a:t>
            </a:r>
          </a:p>
        </p:txBody>
      </p:sp>
      <p:sp>
        <p:nvSpPr>
          <p:cNvPr id="3" name="Content Placeholder 2"/>
          <p:cNvSpPr>
            <a:spLocks noGrp="1"/>
          </p:cNvSpPr>
          <p:nvPr>
            <p:ph idx="1"/>
          </p:nvPr>
        </p:nvSpPr>
        <p:spPr/>
        <p:txBody>
          <a:bodyPr/>
          <a:lstStyle/>
          <a:p>
            <a:r>
              <a:rPr lang="en-US" dirty="0"/>
              <a:t>70 </a:t>
            </a:r>
            <a:r>
              <a:rPr lang="en-US" dirty="0" err="1"/>
              <a:t>yo</a:t>
            </a:r>
            <a:r>
              <a:rPr lang="en-US" dirty="0"/>
              <a:t> man on EV 1.25 mg/kg develops a generalized maculopapular rash over trunk, back and extremities, itchy </a:t>
            </a:r>
          </a:p>
          <a:p>
            <a:r>
              <a:rPr lang="en-US" dirty="0"/>
              <a:t>What will you do?</a:t>
            </a:r>
          </a:p>
          <a:p>
            <a:endParaRPr lang="en-US" sz="800" dirty="0"/>
          </a:p>
          <a:p>
            <a:pPr marL="457200" indent="-457200">
              <a:spcBef>
                <a:spcPts val="3600"/>
              </a:spcBef>
              <a:buFont typeface="+mj-lt"/>
              <a:buAutoNum type="alphaUcPeriod"/>
            </a:pPr>
            <a:r>
              <a:rPr lang="en-US" dirty="0"/>
              <a:t>Continue EV at current dose</a:t>
            </a:r>
          </a:p>
          <a:p>
            <a:pPr marL="457200" indent="-457200">
              <a:spcBef>
                <a:spcPts val="3600"/>
              </a:spcBef>
              <a:buFont typeface="+mj-lt"/>
              <a:buAutoNum type="alphaUcPeriod"/>
            </a:pPr>
            <a:r>
              <a:rPr lang="en-US" dirty="0"/>
              <a:t>Continue EV at reduced dose</a:t>
            </a:r>
          </a:p>
          <a:p>
            <a:pPr marL="457200" indent="-457200">
              <a:spcBef>
                <a:spcPts val="3600"/>
              </a:spcBef>
              <a:buFont typeface="+mj-lt"/>
              <a:buAutoNum type="alphaUcPeriod"/>
            </a:pPr>
            <a:r>
              <a:rPr lang="en-US" dirty="0"/>
              <a:t>WITHHOLD EV, prescribe topical steroids and antihistamine, refer to Dermatology and do not resume EV until rash resolves to grade 1 or less</a:t>
            </a:r>
          </a:p>
          <a:p>
            <a:endParaRPr lang="en-US" dirty="0"/>
          </a:p>
        </p:txBody>
      </p:sp>
      <p:sp>
        <p:nvSpPr>
          <p:cNvPr id="4" name="Rectangle 3">
            <a:extLst>
              <a:ext uri="{FF2B5EF4-FFF2-40B4-BE49-F238E27FC236}">
                <a16:creationId xmlns:a16="http://schemas.microsoft.com/office/drawing/2014/main" id="{70D3BFF0-0355-6165-AFBC-07DACACC1748}"/>
              </a:ext>
            </a:extLst>
          </p:cNvPr>
          <p:cNvSpPr/>
          <p:nvPr/>
        </p:nvSpPr>
        <p:spPr>
          <a:xfrm>
            <a:off x="445770" y="3187717"/>
            <a:ext cx="10572750" cy="1745354"/>
          </a:xfrm>
          <a:prstGeom prst="rect">
            <a:avLst/>
          </a:prstGeom>
          <a:solidFill>
            <a:schemeClr val="bg1">
              <a:alpha val="8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Rounded Corners 4">
            <a:extLst>
              <a:ext uri="{FF2B5EF4-FFF2-40B4-BE49-F238E27FC236}">
                <a16:creationId xmlns:a16="http://schemas.microsoft.com/office/drawing/2014/main" id="{FD61AF36-25AD-AFF7-37A3-464E0BC52C14}"/>
              </a:ext>
            </a:extLst>
          </p:cNvPr>
          <p:cNvSpPr/>
          <p:nvPr/>
        </p:nvSpPr>
        <p:spPr>
          <a:xfrm>
            <a:off x="445770" y="4847714"/>
            <a:ext cx="10908030" cy="1263837"/>
          </a:xfrm>
          <a:prstGeom prst="roundRect">
            <a:avLst>
              <a:gd name="adj" fmla="val 39715"/>
            </a:avLst>
          </a:prstGeom>
          <a:noFill/>
          <a:ln w="38100">
            <a:solidFill>
              <a:srgbClr val="00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613366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A5B30D-6EBE-AAA4-358F-AC940433A275}"/>
              </a:ext>
            </a:extLst>
          </p:cNvPr>
          <p:cNvSpPr>
            <a:spLocks noGrp="1"/>
          </p:cNvSpPr>
          <p:nvPr>
            <p:ph type="title"/>
          </p:nvPr>
        </p:nvSpPr>
        <p:spPr/>
        <p:txBody>
          <a:bodyPr/>
          <a:lstStyle/>
          <a:p>
            <a:r>
              <a:rPr lang="en-US" dirty="0"/>
              <a:t>Disclaimer</a:t>
            </a:r>
          </a:p>
        </p:txBody>
      </p:sp>
      <p:sp>
        <p:nvSpPr>
          <p:cNvPr id="10" name="Content Placeholder 4">
            <a:extLst>
              <a:ext uri="{FF2B5EF4-FFF2-40B4-BE49-F238E27FC236}">
                <a16:creationId xmlns:a16="http://schemas.microsoft.com/office/drawing/2014/main" id="{ED686F8A-DE79-29E4-3A92-6740BE7B4ED7}"/>
              </a:ext>
            </a:extLst>
          </p:cNvPr>
          <p:cNvSpPr txBox="1">
            <a:spLocks/>
          </p:cNvSpPr>
          <p:nvPr/>
        </p:nvSpPr>
        <p:spPr>
          <a:xfrm>
            <a:off x="838200" y="1825625"/>
            <a:ext cx="10515600" cy="281582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1600" dirty="0"/>
              <a:t>The views and opinions expressed in this educational activity are those of the faculty and do not necessarily represent the views of </a:t>
            </a:r>
            <a:r>
              <a:rPr lang="en-US" sz="1600" dirty="0" err="1"/>
              <a:t>TotalCME</a:t>
            </a:r>
            <a:r>
              <a:rPr lang="en-US" sz="1600" dirty="0"/>
              <a:t>, Inc., the CME providers, or the companies providing educational grants. This presentation is not intended to define an exclusive course of patient management; the participant should use their clinical judgment, knowledge, experience, and diagnostic skills in applying or adopting for professional use any of the information provided herein. Any procedures, medications, or other courses of diagnosis or treatment discussed or suggested in this activity should not be used by clinicians without evaluation of their patient's conditions and possible contraindications or dangers in use, review of any applicable manufacturer’s product information, and comparison with recommendations of other authorities. Links to other sites may be provided as additional sources of information. </a:t>
            </a:r>
          </a:p>
        </p:txBody>
      </p:sp>
    </p:spTree>
    <p:extLst>
      <p:ext uri="{BB962C8B-B14F-4D97-AF65-F5344CB8AC3E}">
        <p14:creationId xmlns:p14="http://schemas.microsoft.com/office/powerpoint/2010/main" val="33065145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Management of Skin Reactions </a:t>
            </a:r>
          </a:p>
        </p:txBody>
      </p:sp>
      <p:sp>
        <p:nvSpPr>
          <p:cNvPr id="2" name="Text Placeholder 1"/>
          <p:cNvSpPr>
            <a:spLocks noGrp="1"/>
          </p:cNvSpPr>
          <p:nvPr>
            <p:ph idx="1"/>
          </p:nvPr>
        </p:nvSpPr>
        <p:spPr/>
        <p:txBody>
          <a:bodyPr>
            <a:normAutofit/>
          </a:bodyPr>
          <a:lstStyle/>
          <a:p>
            <a:pPr lvl="0">
              <a:spcBef>
                <a:spcPts val="1800"/>
              </a:spcBef>
            </a:pPr>
            <a:r>
              <a:rPr lang="en-US" sz="2800" dirty="0"/>
              <a:t>Monitor patients for signs of skin reactions and mucosal abnormalities throughout</a:t>
            </a:r>
          </a:p>
          <a:p>
            <a:pPr lvl="0">
              <a:spcBef>
                <a:spcPts val="1800"/>
              </a:spcBef>
            </a:pPr>
            <a:r>
              <a:rPr lang="en-US" sz="2800" dirty="0">
                <a:solidFill>
                  <a:schemeClr val="bg1">
                    <a:lumMod val="65000"/>
                  </a:schemeClr>
                </a:solidFill>
              </a:rPr>
              <a:t>Topical steroids and antihistamines for mild reactions</a:t>
            </a:r>
          </a:p>
          <a:p>
            <a:pPr>
              <a:spcBef>
                <a:spcPts val="1800"/>
              </a:spcBef>
            </a:pPr>
            <a:r>
              <a:rPr lang="en-US" sz="2800" dirty="0">
                <a:solidFill>
                  <a:schemeClr val="bg1">
                    <a:lumMod val="65000"/>
                  </a:schemeClr>
                </a:solidFill>
              </a:rPr>
              <a:t>Dermatology consultation and skin biopsy for severe skin reactions</a:t>
            </a:r>
          </a:p>
          <a:p>
            <a:pPr lvl="0">
              <a:spcBef>
                <a:spcPts val="1800"/>
              </a:spcBef>
            </a:pPr>
            <a:r>
              <a:rPr lang="en-US" sz="2800" dirty="0">
                <a:solidFill>
                  <a:schemeClr val="bg1">
                    <a:lumMod val="65000"/>
                  </a:schemeClr>
                </a:solidFill>
              </a:rPr>
              <a:t>Withhold EV for grade 3 or higher reactions </a:t>
            </a:r>
          </a:p>
          <a:p>
            <a:pPr lvl="0">
              <a:spcBef>
                <a:spcPts val="1800"/>
              </a:spcBef>
            </a:pPr>
            <a:r>
              <a:rPr lang="en-US" sz="2800" dirty="0">
                <a:solidFill>
                  <a:schemeClr val="bg1">
                    <a:lumMod val="65000"/>
                  </a:schemeClr>
                </a:solidFill>
              </a:rPr>
              <a:t>Discontinue permanently for grade 4 SJS, TEN or recurrent grade 3 skin reactions</a:t>
            </a:r>
          </a:p>
          <a:p>
            <a:pPr lvl="0">
              <a:spcBef>
                <a:spcPts val="1800"/>
              </a:spcBef>
            </a:pPr>
            <a:endParaRPr lang="en-US" sz="2800" dirty="0"/>
          </a:p>
        </p:txBody>
      </p:sp>
    </p:spTree>
    <p:extLst>
      <p:ext uri="{BB962C8B-B14F-4D97-AF65-F5344CB8AC3E}">
        <p14:creationId xmlns:p14="http://schemas.microsoft.com/office/powerpoint/2010/main" val="34987001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Management of Skin Reactions </a:t>
            </a:r>
          </a:p>
        </p:txBody>
      </p:sp>
      <p:sp>
        <p:nvSpPr>
          <p:cNvPr id="2" name="Text Placeholder 1"/>
          <p:cNvSpPr>
            <a:spLocks noGrp="1"/>
          </p:cNvSpPr>
          <p:nvPr>
            <p:ph idx="1"/>
          </p:nvPr>
        </p:nvSpPr>
        <p:spPr/>
        <p:txBody>
          <a:bodyPr>
            <a:normAutofit/>
          </a:bodyPr>
          <a:lstStyle/>
          <a:p>
            <a:pPr lvl="0">
              <a:spcBef>
                <a:spcPts val="1800"/>
              </a:spcBef>
            </a:pPr>
            <a:r>
              <a:rPr lang="en-US" sz="2800" dirty="0"/>
              <a:t>Monitor patients for signs of skin reactions and mucosal abnormalities throughout</a:t>
            </a:r>
          </a:p>
          <a:p>
            <a:pPr lvl="0">
              <a:spcBef>
                <a:spcPts val="1800"/>
              </a:spcBef>
            </a:pPr>
            <a:r>
              <a:rPr lang="en-US" sz="2800" dirty="0"/>
              <a:t>Topical steroids and antihistamines for mild reactions</a:t>
            </a:r>
          </a:p>
          <a:p>
            <a:pPr>
              <a:spcBef>
                <a:spcPts val="1800"/>
              </a:spcBef>
            </a:pPr>
            <a:r>
              <a:rPr lang="en-US" sz="2800" dirty="0">
                <a:solidFill>
                  <a:schemeClr val="bg1">
                    <a:lumMod val="65000"/>
                  </a:schemeClr>
                </a:solidFill>
              </a:rPr>
              <a:t>Dermatology consultation and skin biopsy for severe skin reactions</a:t>
            </a:r>
          </a:p>
          <a:p>
            <a:pPr lvl="0">
              <a:spcBef>
                <a:spcPts val="1800"/>
              </a:spcBef>
            </a:pPr>
            <a:r>
              <a:rPr lang="en-US" sz="2800" dirty="0">
                <a:solidFill>
                  <a:schemeClr val="bg1">
                    <a:lumMod val="65000"/>
                  </a:schemeClr>
                </a:solidFill>
              </a:rPr>
              <a:t>Withhold EV for grade 3 or higher reactions </a:t>
            </a:r>
          </a:p>
          <a:p>
            <a:pPr lvl="0">
              <a:spcBef>
                <a:spcPts val="1800"/>
              </a:spcBef>
            </a:pPr>
            <a:r>
              <a:rPr lang="en-US" sz="2800" dirty="0">
                <a:solidFill>
                  <a:schemeClr val="bg1">
                    <a:lumMod val="65000"/>
                  </a:schemeClr>
                </a:solidFill>
              </a:rPr>
              <a:t>Discontinue permanently for grade 4 SJS, TEN or recurrent grade 3 skin reactions</a:t>
            </a:r>
          </a:p>
          <a:p>
            <a:pPr lvl="0">
              <a:spcBef>
                <a:spcPts val="1800"/>
              </a:spcBef>
            </a:pPr>
            <a:endParaRPr lang="en-US" sz="2800" dirty="0"/>
          </a:p>
        </p:txBody>
      </p:sp>
    </p:spTree>
    <p:extLst>
      <p:ext uri="{BB962C8B-B14F-4D97-AF65-F5344CB8AC3E}">
        <p14:creationId xmlns:p14="http://schemas.microsoft.com/office/powerpoint/2010/main" val="22974725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Management of Skin Reactions </a:t>
            </a:r>
          </a:p>
        </p:txBody>
      </p:sp>
      <p:sp>
        <p:nvSpPr>
          <p:cNvPr id="2" name="Text Placeholder 1"/>
          <p:cNvSpPr>
            <a:spLocks noGrp="1"/>
          </p:cNvSpPr>
          <p:nvPr>
            <p:ph idx="1"/>
          </p:nvPr>
        </p:nvSpPr>
        <p:spPr/>
        <p:txBody>
          <a:bodyPr>
            <a:normAutofit/>
          </a:bodyPr>
          <a:lstStyle/>
          <a:p>
            <a:pPr lvl="0">
              <a:spcBef>
                <a:spcPts val="1800"/>
              </a:spcBef>
            </a:pPr>
            <a:r>
              <a:rPr lang="en-US" sz="2800" dirty="0"/>
              <a:t>Monitor patients for signs of skin reactions and mucosal abnormalities throughout</a:t>
            </a:r>
          </a:p>
          <a:p>
            <a:pPr lvl="0">
              <a:spcBef>
                <a:spcPts val="1800"/>
              </a:spcBef>
            </a:pPr>
            <a:r>
              <a:rPr lang="en-US" sz="2800" dirty="0"/>
              <a:t>Topical steroids and antihistamines for mild reactions</a:t>
            </a:r>
          </a:p>
          <a:p>
            <a:pPr>
              <a:spcBef>
                <a:spcPts val="1800"/>
              </a:spcBef>
            </a:pPr>
            <a:r>
              <a:rPr lang="en-US" sz="2800" dirty="0"/>
              <a:t>Dermatology consultation and skin biopsy for severe skin reactions</a:t>
            </a:r>
          </a:p>
          <a:p>
            <a:pPr lvl="0">
              <a:spcBef>
                <a:spcPts val="1800"/>
              </a:spcBef>
            </a:pPr>
            <a:r>
              <a:rPr lang="en-US" sz="2800" dirty="0">
                <a:solidFill>
                  <a:schemeClr val="bg1">
                    <a:lumMod val="65000"/>
                  </a:schemeClr>
                </a:solidFill>
              </a:rPr>
              <a:t>Withhold EV for grade 3 or higher reactions </a:t>
            </a:r>
          </a:p>
          <a:p>
            <a:pPr lvl="0">
              <a:spcBef>
                <a:spcPts val="1800"/>
              </a:spcBef>
            </a:pPr>
            <a:r>
              <a:rPr lang="en-US" sz="2800" dirty="0">
                <a:solidFill>
                  <a:schemeClr val="bg1">
                    <a:lumMod val="65000"/>
                  </a:schemeClr>
                </a:solidFill>
              </a:rPr>
              <a:t>Discontinue permanently for grade 4 SJS, TEN or recurrent grade 3 skin reactions</a:t>
            </a:r>
          </a:p>
          <a:p>
            <a:pPr lvl="0">
              <a:spcBef>
                <a:spcPts val="1800"/>
              </a:spcBef>
            </a:pPr>
            <a:endParaRPr lang="en-US" sz="2800" dirty="0"/>
          </a:p>
        </p:txBody>
      </p:sp>
    </p:spTree>
    <p:extLst>
      <p:ext uri="{BB962C8B-B14F-4D97-AF65-F5344CB8AC3E}">
        <p14:creationId xmlns:p14="http://schemas.microsoft.com/office/powerpoint/2010/main" val="20647308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Management of Skin Reactions </a:t>
            </a:r>
          </a:p>
        </p:txBody>
      </p:sp>
      <p:sp>
        <p:nvSpPr>
          <p:cNvPr id="2" name="Text Placeholder 1"/>
          <p:cNvSpPr>
            <a:spLocks noGrp="1"/>
          </p:cNvSpPr>
          <p:nvPr>
            <p:ph idx="1"/>
          </p:nvPr>
        </p:nvSpPr>
        <p:spPr/>
        <p:txBody>
          <a:bodyPr>
            <a:normAutofit/>
          </a:bodyPr>
          <a:lstStyle/>
          <a:p>
            <a:pPr lvl="0">
              <a:spcBef>
                <a:spcPts val="1800"/>
              </a:spcBef>
            </a:pPr>
            <a:r>
              <a:rPr lang="en-US" sz="2800" dirty="0"/>
              <a:t>Monitor patients for signs of skin reactions and mucosal abnormalities throughout</a:t>
            </a:r>
          </a:p>
          <a:p>
            <a:pPr lvl="0">
              <a:spcBef>
                <a:spcPts val="1800"/>
              </a:spcBef>
            </a:pPr>
            <a:r>
              <a:rPr lang="en-US" sz="2800" dirty="0"/>
              <a:t>Topical steroids and antihistamines for mild reactions</a:t>
            </a:r>
          </a:p>
          <a:p>
            <a:pPr>
              <a:spcBef>
                <a:spcPts val="1800"/>
              </a:spcBef>
            </a:pPr>
            <a:r>
              <a:rPr lang="en-US" sz="2800" dirty="0"/>
              <a:t>Dermatology consultation and skin biopsy for severe skin reactions</a:t>
            </a:r>
          </a:p>
          <a:p>
            <a:pPr lvl="0">
              <a:spcBef>
                <a:spcPts val="1800"/>
              </a:spcBef>
            </a:pPr>
            <a:r>
              <a:rPr lang="en-US" sz="2800" dirty="0"/>
              <a:t>Withhold EV for grade 3 or higher reactions </a:t>
            </a:r>
          </a:p>
          <a:p>
            <a:pPr lvl="0">
              <a:spcBef>
                <a:spcPts val="1800"/>
              </a:spcBef>
            </a:pPr>
            <a:r>
              <a:rPr lang="en-US" sz="2800" dirty="0">
                <a:solidFill>
                  <a:schemeClr val="bg1">
                    <a:lumMod val="65000"/>
                  </a:schemeClr>
                </a:solidFill>
              </a:rPr>
              <a:t>Discontinue permanently for grade 4 SJS, TEN or recurrent grade 3 skin reactions</a:t>
            </a:r>
          </a:p>
          <a:p>
            <a:pPr lvl="0">
              <a:spcBef>
                <a:spcPts val="1800"/>
              </a:spcBef>
            </a:pPr>
            <a:endParaRPr lang="en-US" sz="2800" dirty="0"/>
          </a:p>
        </p:txBody>
      </p:sp>
    </p:spTree>
    <p:extLst>
      <p:ext uri="{BB962C8B-B14F-4D97-AF65-F5344CB8AC3E}">
        <p14:creationId xmlns:p14="http://schemas.microsoft.com/office/powerpoint/2010/main" val="36488824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Management of Skin Reactions </a:t>
            </a:r>
          </a:p>
        </p:txBody>
      </p:sp>
      <p:sp>
        <p:nvSpPr>
          <p:cNvPr id="2" name="Text Placeholder 1"/>
          <p:cNvSpPr>
            <a:spLocks noGrp="1"/>
          </p:cNvSpPr>
          <p:nvPr>
            <p:ph idx="1"/>
          </p:nvPr>
        </p:nvSpPr>
        <p:spPr/>
        <p:txBody>
          <a:bodyPr>
            <a:normAutofit/>
          </a:bodyPr>
          <a:lstStyle/>
          <a:p>
            <a:pPr lvl="0">
              <a:spcBef>
                <a:spcPts val="1800"/>
              </a:spcBef>
            </a:pPr>
            <a:r>
              <a:rPr lang="en-US" sz="2800" dirty="0"/>
              <a:t>Monitor patients for signs of skin reactions and mucosal abnormalities throughout</a:t>
            </a:r>
          </a:p>
          <a:p>
            <a:pPr lvl="0">
              <a:spcBef>
                <a:spcPts val="1800"/>
              </a:spcBef>
            </a:pPr>
            <a:r>
              <a:rPr lang="en-US" sz="2800" dirty="0"/>
              <a:t>Topical steroids and antihistamines for mild reactions</a:t>
            </a:r>
          </a:p>
          <a:p>
            <a:pPr>
              <a:spcBef>
                <a:spcPts val="1800"/>
              </a:spcBef>
            </a:pPr>
            <a:r>
              <a:rPr lang="en-US" sz="2800" dirty="0"/>
              <a:t>Dermatology consultation and skin biopsy for severe skin reactions</a:t>
            </a:r>
          </a:p>
          <a:p>
            <a:pPr lvl="0">
              <a:spcBef>
                <a:spcPts val="1800"/>
              </a:spcBef>
            </a:pPr>
            <a:r>
              <a:rPr lang="en-US" sz="2800" dirty="0"/>
              <a:t>Withhold EV for grade 3 or higher reactions </a:t>
            </a:r>
          </a:p>
          <a:p>
            <a:pPr lvl="0">
              <a:spcBef>
                <a:spcPts val="1800"/>
              </a:spcBef>
            </a:pPr>
            <a:r>
              <a:rPr lang="en-US" sz="2800" dirty="0"/>
              <a:t>Discontinue permanently for grade 4 SJS, TEN or recurrent grade 3 skin reactions</a:t>
            </a:r>
          </a:p>
          <a:p>
            <a:pPr lvl="0">
              <a:spcBef>
                <a:spcPts val="1800"/>
              </a:spcBef>
            </a:pPr>
            <a:endParaRPr lang="en-US" sz="2800" dirty="0"/>
          </a:p>
        </p:txBody>
      </p:sp>
    </p:spTree>
    <p:extLst>
      <p:ext uri="{BB962C8B-B14F-4D97-AF65-F5344CB8AC3E}">
        <p14:creationId xmlns:p14="http://schemas.microsoft.com/office/powerpoint/2010/main" val="21153739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Presentation- 3  </a:t>
            </a:r>
          </a:p>
        </p:txBody>
      </p:sp>
      <p:sp>
        <p:nvSpPr>
          <p:cNvPr id="3" name="Content Placeholder 2"/>
          <p:cNvSpPr>
            <a:spLocks noGrp="1"/>
          </p:cNvSpPr>
          <p:nvPr>
            <p:ph idx="1"/>
          </p:nvPr>
        </p:nvSpPr>
        <p:spPr/>
        <p:txBody>
          <a:bodyPr>
            <a:normAutofit/>
          </a:bodyPr>
          <a:lstStyle/>
          <a:p>
            <a:r>
              <a:rPr lang="en-US" dirty="0"/>
              <a:t>73 </a:t>
            </a:r>
            <a:r>
              <a:rPr lang="en-US" dirty="0" err="1"/>
              <a:t>yo</a:t>
            </a:r>
            <a:r>
              <a:rPr lang="en-US" dirty="0"/>
              <a:t> man on EV 1.25 mg/kg, BMI 35 has blood glucose level of 320 mg/dL on the day of EV treatment </a:t>
            </a:r>
          </a:p>
          <a:p>
            <a:r>
              <a:rPr lang="en-US" dirty="0"/>
              <a:t>What will you do?</a:t>
            </a:r>
          </a:p>
          <a:p>
            <a:pPr marL="1089025" indent="-514350">
              <a:spcBef>
                <a:spcPts val="2400"/>
              </a:spcBef>
              <a:buAutoNum type="alphaUcPeriod"/>
            </a:pPr>
            <a:r>
              <a:rPr lang="en-US" dirty="0"/>
              <a:t>Continue EV at current dose and monitor BS</a:t>
            </a:r>
          </a:p>
          <a:p>
            <a:pPr marL="1089025" indent="-514350">
              <a:spcBef>
                <a:spcPts val="2400"/>
              </a:spcBef>
              <a:buAutoNum type="alphaUcPeriod"/>
            </a:pPr>
            <a:r>
              <a:rPr lang="en-US" dirty="0"/>
              <a:t>Continue EV at reduced dose and monitor BS</a:t>
            </a:r>
          </a:p>
          <a:p>
            <a:pPr marL="1089025" indent="-514350">
              <a:spcBef>
                <a:spcPts val="2400"/>
              </a:spcBef>
              <a:buAutoNum type="alphaUcPeriod"/>
            </a:pPr>
            <a:r>
              <a:rPr lang="en-US" dirty="0"/>
              <a:t>WITHHOLD EV, check HbA1C, refer to endocrinology for BS management, resume EV once BS well controlled</a:t>
            </a:r>
          </a:p>
        </p:txBody>
      </p:sp>
      <p:sp>
        <p:nvSpPr>
          <p:cNvPr id="6" name="TextBox 5"/>
          <p:cNvSpPr txBox="1"/>
          <p:nvPr/>
        </p:nvSpPr>
        <p:spPr>
          <a:xfrm>
            <a:off x="1692897" y="5472836"/>
            <a:ext cx="9401925" cy="707886"/>
          </a:xfrm>
          <a:prstGeom prst="rect">
            <a:avLst/>
          </a:prstGeom>
          <a:noFill/>
        </p:spPr>
        <p:txBody>
          <a:bodyPr wrap="square" rtlCol="0">
            <a:spAutoFit/>
          </a:bodyPr>
          <a:lstStyle/>
          <a:p>
            <a:r>
              <a:rPr lang="en-US" sz="2000" dirty="0"/>
              <a:t>There is a risk of development of DM and DKA with EV</a:t>
            </a:r>
          </a:p>
          <a:p>
            <a:r>
              <a:rPr lang="en-US" sz="2000" dirty="0"/>
              <a:t>Withhold EV for BS &gt; 250 mg/dL</a:t>
            </a:r>
          </a:p>
        </p:txBody>
      </p:sp>
      <p:sp>
        <p:nvSpPr>
          <p:cNvPr id="5" name="Footer Placeholder 4">
            <a:extLst>
              <a:ext uri="{FF2B5EF4-FFF2-40B4-BE49-F238E27FC236}">
                <a16:creationId xmlns:a16="http://schemas.microsoft.com/office/drawing/2014/main" id="{0869F0B8-B576-83B5-EE16-513BF3169CC8}"/>
              </a:ext>
            </a:extLst>
          </p:cNvPr>
          <p:cNvSpPr>
            <a:spLocks noGrp="1"/>
          </p:cNvSpPr>
          <p:nvPr>
            <p:ph type="ftr" sz="quarter" idx="11"/>
          </p:nvPr>
        </p:nvSpPr>
        <p:spPr>
          <a:xfrm>
            <a:off x="40386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7" name="Rectangle 6">
            <a:extLst>
              <a:ext uri="{FF2B5EF4-FFF2-40B4-BE49-F238E27FC236}">
                <a16:creationId xmlns:a16="http://schemas.microsoft.com/office/drawing/2014/main" id="{4B855863-BB94-45B1-5D50-FC52A2906A50}"/>
              </a:ext>
            </a:extLst>
          </p:cNvPr>
          <p:cNvSpPr/>
          <p:nvPr/>
        </p:nvSpPr>
        <p:spPr>
          <a:xfrm>
            <a:off x="970384" y="2948473"/>
            <a:ext cx="9528719" cy="334473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954094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Presentation- 3  </a:t>
            </a:r>
          </a:p>
        </p:txBody>
      </p:sp>
      <p:sp>
        <p:nvSpPr>
          <p:cNvPr id="3" name="Content Placeholder 2"/>
          <p:cNvSpPr>
            <a:spLocks noGrp="1"/>
          </p:cNvSpPr>
          <p:nvPr>
            <p:ph idx="1"/>
          </p:nvPr>
        </p:nvSpPr>
        <p:spPr/>
        <p:txBody>
          <a:bodyPr>
            <a:normAutofit/>
          </a:bodyPr>
          <a:lstStyle/>
          <a:p>
            <a:r>
              <a:rPr lang="en-US" dirty="0"/>
              <a:t>73 </a:t>
            </a:r>
            <a:r>
              <a:rPr lang="en-US" dirty="0" err="1"/>
              <a:t>yo</a:t>
            </a:r>
            <a:r>
              <a:rPr lang="en-US" dirty="0"/>
              <a:t> man on EV 1.25 mg/kg, BMI 35 has blood glucose level of 320 mg/dL on the day of EV treatment </a:t>
            </a:r>
          </a:p>
          <a:p>
            <a:r>
              <a:rPr lang="en-US" dirty="0"/>
              <a:t>What will you do?</a:t>
            </a:r>
          </a:p>
          <a:p>
            <a:pPr marL="1089025" indent="-514350">
              <a:spcBef>
                <a:spcPts val="2400"/>
              </a:spcBef>
              <a:buAutoNum type="alphaUcPeriod"/>
            </a:pPr>
            <a:r>
              <a:rPr lang="en-US" dirty="0"/>
              <a:t>Continue EV at current dose and monitor BS</a:t>
            </a:r>
          </a:p>
          <a:p>
            <a:pPr marL="1089025" indent="-514350">
              <a:spcBef>
                <a:spcPts val="2400"/>
              </a:spcBef>
              <a:buAutoNum type="alphaUcPeriod"/>
            </a:pPr>
            <a:r>
              <a:rPr lang="en-US" dirty="0"/>
              <a:t>Continue EV at reduced dose and monitor BS</a:t>
            </a:r>
          </a:p>
          <a:p>
            <a:pPr marL="1089025" indent="-514350">
              <a:spcBef>
                <a:spcPts val="2400"/>
              </a:spcBef>
              <a:buAutoNum type="alphaUcPeriod"/>
            </a:pPr>
            <a:r>
              <a:rPr lang="en-US" dirty="0"/>
              <a:t>WITHHOLD EV, check HbA1C, refer to endocrinology for BS management, resume EV once BS well controlled</a:t>
            </a:r>
          </a:p>
        </p:txBody>
      </p:sp>
      <p:sp>
        <p:nvSpPr>
          <p:cNvPr id="6" name="TextBox 5"/>
          <p:cNvSpPr txBox="1"/>
          <p:nvPr/>
        </p:nvSpPr>
        <p:spPr>
          <a:xfrm>
            <a:off x="1692897" y="5472836"/>
            <a:ext cx="9401925" cy="707886"/>
          </a:xfrm>
          <a:prstGeom prst="rect">
            <a:avLst/>
          </a:prstGeom>
          <a:noFill/>
        </p:spPr>
        <p:txBody>
          <a:bodyPr wrap="square" rtlCol="0">
            <a:spAutoFit/>
          </a:bodyPr>
          <a:lstStyle/>
          <a:p>
            <a:r>
              <a:rPr lang="en-US" sz="2000" dirty="0"/>
              <a:t>There is a risk of development of DM and DKA with EV</a:t>
            </a:r>
          </a:p>
          <a:p>
            <a:r>
              <a:rPr lang="en-US" sz="2000" dirty="0"/>
              <a:t>Withhold EV for BS &gt; 250 mg/dL</a:t>
            </a:r>
          </a:p>
        </p:txBody>
      </p:sp>
      <p:sp>
        <p:nvSpPr>
          <p:cNvPr id="5" name="Footer Placeholder 4">
            <a:extLst>
              <a:ext uri="{FF2B5EF4-FFF2-40B4-BE49-F238E27FC236}">
                <a16:creationId xmlns:a16="http://schemas.microsoft.com/office/drawing/2014/main" id="{0869F0B8-B576-83B5-EE16-513BF3169CC8}"/>
              </a:ext>
            </a:extLst>
          </p:cNvPr>
          <p:cNvSpPr>
            <a:spLocks noGrp="1"/>
          </p:cNvSpPr>
          <p:nvPr>
            <p:ph type="ftr" sz="quarter" idx="11"/>
          </p:nvPr>
        </p:nvSpPr>
        <p:spPr>
          <a:xfrm>
            <a:off x="40386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4" name="Rectangle 3">
            <a:extLst>
              <a:ext uri="{FF2B5EF4-FFF2-40B4-BE49-F238E27FC236}">
                <a16:creationId xmlns:a16="http://schemas.microsoft.com/office/drawing/2014/main" id="{F815CB4B-894F-472F-3E54-325F85A4982B}"/>
              </a:ext>
            </a:extLst>
          </p:cNvPr>
          <p:cNvSpPr/>
          <p:nvPr/>
        </p:nvSpPr>
        <p:spPr>
          <a:xfrm>
            <a:off x="970384" y="3564293"/>
            <a:ext cx="9528719" cy="27289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093173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Presentation- 3  </a:t>
            </a:r>
          </a:p>
        </p:txBody>
      </p:sp>
      <p:sp>
        <p:nvSpPr>
          <p:cNvPr id="3" name="Content Placeholder 2"/>
          <p:cNvSpPr>
            <a:spLocks noGrp="1"/>
          </p:cNvSpPr>
          <p:nvPr>
            <p:ph idx="1"/>
          </p:nvPr>
        </p:nvSpPr>
        <p:spPr/>
        <p:txBody>
          <a:bodyPr>
            <a:normAutofit/>
          </a:bodyPr>
          <a:lstStyle/>
          <a:p>
            <a:r>
              <a:rPr lang="en-US" dirty="0"/>
              <a:t>73 </a:t>
            </a:r>
            <a:r>
              <a:rPr lang="en-US" dirty="0" err="1"/>
              <a:t>yo</a:t>
            </a:r>
            <a:r>
              <a:rPr lang="en-US" dirty="0"/>
              <a:t> man on EV 1.25 mg/kg, BMI 35 has blood glucose level of 320 mg/dL on the day of EV treatment </a:t>
            </a:r>
          </a:p>
          <a:p>
            <a:r>
              <a:rPr lang="en-US" dirty="0"/>
              <a:t>What will you do?</a:t>
            </a:r>
          </a:p>
          <a:p>
            <a:pPr marL="1089025" indent="-514350">
              <a:spcBef>
                <a:spcPts val="2400"/>
              </a:spcBef>
              <a:buAutoNum type="alphaUcPeriod"/>
            </a:pPr>
            <a:r>
              <a:rPr lang="en-US" dirty="0"/>
              <a:t>Continue EV at current dose and monitor BS</a:t>
            </a:r>
          </a:p>
          <a:p>
            <a:pPr marL="1089025" indent="-514350">
              <a:spcBef>
                <a:spcPts val="2400"/>
              </a:spcBef>
              <a:buAutoNum type="alphaUcPeriod"/>
            </a:pPr>
            <a:r>
              <a:rPr lang="en-US" dirty="0"/>
              <a:t>Continue EV at reduced dose and monitor BS</a:t>
            </a:r>
          </a:p>
          <a:p>
            <a:pPr marL="1089025" indent="-514350">
              <a:spcBef>
                <a:spcPts val="2400"/>
              </a:spcBef>
              <a:buAutoNum type="alphaUcPeriod"/>
            </a:pPr>
            <a:r>
              <a:rPr lang="en-US" dirty="0"/>
              <a:t>WITHHOLD EV, check HbA1C, refer to endocrinology for BS management, resume EV once BS well controlled</a:t>
            </a:r>
          </a:p>
        </p:txBody>
      </p:sp>
      <p:sp>
        <p:nvSpPr>
          <p:cNvPr id="6" name="TextBox 5"/>
          <p:cNvSpPr txBox="1"/>
          <p:nvPr/>
        </p:nvSpPr>
        <p:spPr>
          <a:xfrm>
            <a:off x="1692897" y="5472836"/>
            <a:ext cx="9401925" cy="707886"/>
          </a:xfrm>
          <a:prstGeom prst="rect">
            <a:avLst/>
          </a:prstGeom>
          <a:noFill/>
        </p:spPr>
        <p:txBody>
          <a:bodyPr wrap="square" rtlCol="0">
            <a:spAutoFit/>
          </a:bodyPr>
          <a:lstStyle/>
          <a:p>
            <a:r>
              <a:rPr lang="en-US" sz="2000" dirty="0"/>
              <a:t>There is a risk of development of DM and DKA with EV</a:t>
            </a:r>
          </a:p>
          <a:p>
            <a:r>
              <a:rPr lang="en-US" sz="2000" dirty="0"/>
              <a:t>Withhold EV for BS &gt; 250 mg/dL</a:t>
            </a:r>
          </a:p>
        </p:txBody>
      </p:sp>
      <p:sp>
        <p:nvSpPr>
          <p:cNvPr id="5" name="Footer Placeholder 4">
            <a:extLst>
              <a:ext uri="{FF2B5EF4-FFF2-40B4-BE49-F238E27FC236}">
                <a16:creationId xmlns:a16="http://schemas.microsoft.com/office/drawing/2014/main" id="{0869F0B8-B576-83B5-EE16-513BF3169CC8}"/>
              </a:ext>
            </a:extLst>
          </p:cNvPr>
          <p:cNvSpPr>
            <a:spLocks noGrp="1"/>
          </p:cNvSpPr>
          <p:nvPr>
            <p:ph type="ftr" sz="quarter" idx="11"/>
          </p:nvPr>
        </p:nvSpPr>
        <p:spPr>
          <a:xfrm>
            <a:off x="40386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4" name="Rectangle 3">
            <a:extLst>
              <a:ext uri="{FF2B5EF4-FFF2-40B4-BE49-F238E27FC236}">
                <a16:creationId xmlns:a16="http://schemas.microsoft.com/office/drawing/2014/main" id="{8FB90999-8331-EB65-BF1F-06C5848190DF}"/>
              </a:ext>
            </a:extLst>
          </p:cNvPr>
          <p:cNvSpPr/>
          <p:nvPr/>
        </p:nvSpPr>
        <p:spPr>
          <a:xfrm>
            <a:off x="970384" y="4245429"/>
            <a:ext cx="9528719" cy="204777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607455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Presentation- 3  </a:t>
            </a:r>
          </a:p>
        </p:txBody>
      </p:sp>
      <p:sp>
        <p:nvSpPr>
          <p:cNvPr id="3" name="Content Placeholder 2"/>
          <p:cNvSpPr>
            <a:spLocks noGrp="1"/>
          </p:cNvSpPr>
          <p:nvPr>
            <p:ph idx="1"/>
          </p:nvPr>
        </p:nvSpPr>
        <p:spPr/>
        <p:txBody>
          <a:bodyPr>
            <a:normAutofit/>
          </a:bodyPr>
          <a:lstStyle/>
          <a:p>
            <a:r>
              <a:rPr lang="en-US" dirty="0"/>
              <a:t>73 </a:t>
            </a:r>
            <a:r>
              <a:rPr lang="en-US" dirty="0" err="1"/>
              <a:t>yo</a:t>
            </a:r>
            <a:r>
              <a:rPr lang="en-US" dirty="0"/>
              <a:t> man on EV 1.25 mg/kg, BMI 35 has blood glucose level of 320 mg/dL on the day of EV treatment </a:t>
            </a:r>
          </a:p>
          <a:p>
            <a:r>
              <a:rPr lang="en-US" dirty="0"/>
              <a:t>What will you do?</a:t>
            </a:r>
          </a:p>
          <a:p>
            <a:pPr marL="1089025" indent="-514350">
              <a:spcBef>
                <a:spcPts val="2400"/>
              </a:spcBef>
              <a:buAutoNum type="alphaUcPeriod"/>
            </a:pPr>
            <a:r>
              <a:rPr lang="en-US" dirty="0"/>
              <a:t>Continue EV at current dose and monitor BS</a:t>
            </a:r>
          </a:p>
          <a:p>
            <a:pPr marL="1089025" indent="-514350">
              <a:spcBef>
                <a:spcPts val="2400"/>
              </a:spcBef>
              <a:buAutoNum type="alphaUcPeriod"/>
            </a:pPr>
            <a:r>
              <a:rPr lang="en-US" dirty="0"/>
              <a:t>Continue EV at reduced dose and monitor BS</a:t>
            </a:r>
          </a:p>
          <a:p>
            <a:pPr marL="1089025" indent="-514350">
              <a:spcBef>
                <a:spcPts val="2400"/>
              </a:spcBef>
              <a:buAutoNum type="alphaUcPeriod"/>
            </a:pPr>
            <a:r>
              <a:rPr lang="en-US" dirty="0"/>
              <a:t>WITHHOLD EV, check HbA1C, refer to endocrinology for BS management, resume EV once BS well controlled</a:t>
            </a:r>
          </a:p>
        </p:txBody>
      </p:sp>
      <p:sp>
        <p:nvSpPr>
          <p:cNvPr id="6" name="TextBox 5"/>
          <p:cNvSpPr txBox="1"/>
          <p:nvPr/>
        </p:nvSpPr>
        <p:spPr>
          <a:xfrm>
            <a:off x="1692897" y="5472836"/>
            <a:ext cx="9401925" cy="707886"/>
          </a:xfrm>
          <a:prstGeom prst="rect">
            <a:avLst/>
          </a:prstGeom>
          <a:noFill/>
        </p:spPr>
        <p:txBody>
          <a:bodyPr wrap="square" rtlCol="0">
            <a:spAutoFit/>
          </a:bodyPr>
          <a:lstStyle/>
          <a:p>
            <a:r>
              <a:rPr lang="en-US" sz="2000" dirty="0"/>
              <a:t>There is a risk of development of DM and DKA with EV</a:t>
            </a:r>
          </a:p>
          <a:p>
            <a:r>
              <a:rPr lang="en-US" sz="2000" dirty="0"/>
              <a:t>Withhold EV for BS &gt; 250 mg/dL</a:t>
            </a:r>
          </a:p>
        </p:txBody>
      </p:sp>
      <p:sp>
        <p:nvSpPr>
          <p:cNvPr id="5" name="Footer Placeholder 4">
            <a:extLst>
              <a:ext uri="{FF2B5EF4-FFF2-40B4-BE49-F238E27FC236}">
                <a16:creationId xmlns:a16="http://schemas.microsoft.com/office/drawing/2014/main" id="{0869F0B8-B576-83B5-EE16-513BF3169CC8}"/>
              </a:ext>
            </a:extLst>
          </p:cNvPr>
          <p:cNvSpPr>
            <a:spLocks noGrp="1"/>
          </p:cNvSpPr>
          <p:nvPr>
            <p:ph type="ftr" sz="quarter" idx="11"/>
          </p:nvPr>
        </p:nvSpPr>
        <p:spPr>
          <a:xfrm>
            <a:off x="40386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4" name="Rectangle 3">
            <a:extLst>
              <a:ext uri="{FF2B5EF4-FFF2-40B4-BE49-F238E27FC236}">
                <a16:creationId xmlns:a16="http://schemas.microsoft.com/office/drawing/2014/main" id="{DA4263D2-DB4C-66A6-756D-CE3DF25FEA72}"/>
              </a:ext>
            </a:extLst>
          </p:cNvPr>
          <p:cNvSpPr/>
          <p:nvPr/>
        </p:nvSpPr>
        <p:spPr>
          <a:xfrm>
            <a:off x="970384" y="5380094"/>
            <a:ext cx="9528719" cy="913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461962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Presentation- 3  </a:t>
            </a:r>
          </a:p>
        </p:txBody>
      </p:sp>
      <p:sp>
        <p:nvSpPr>
          <p:cNvPr id="3" name="Content Placeholder 2"/>
          <p:cNvSpPr>
            <a:spLocks noGrp="1"/>
          </p:cNvSpPr>
          <p:nvPr>
            <p:ph idx="1"/>
          </p:nvPr>
        </p:nvSpPr>
        <p:spPr/>
        <p:txBody>
          <a:bodyPr>
            <a:normAutofit/>
          </a:bodyPr>
          <a:lstStyle/>
          <a:p>
            <a:r>
              <a:rPr lang="en-US" dirty="0"/>
              <a:t>73 </a:t>
            </a:r>
            <a:r>
              <a:rPr lang="en-US" dirty="0" err="1"/>
              <a:t>yo</a:t>
            </a:r>
            <a:r>
              <a:rPr lang="en-US" dirty="0"/>
              <a:t> man on EV 1.25 mg/kg, BMI 35 has blood glucose level of 320 mg/dL on the day of EV treatment </a:t>
            </a:r>
          </a:p>
          <a:p>
            <a:r>
              <a:rPr lang="en-US" dirty="0"/>
              <a:t>What will you do?</a:t>
            </a:r>
          </a:p>
          <a:p>
            <a:pPr marL="1089025" indent="-514350">
              <a:spcBef>
                <a:spcPts val="2400"/>
              </a:spcBef>
              <a:buAutoNum type="alphaUcPeriod"/>
            </a:pPr>
            <a:r>
              <a:rPr lang="en-US" dirty="0"/>
              <a:t>Continue EV at current dose and monitor BS</a:t>
            </a:r>
          </a:p>
          <a:p>
            <a:pPr marL="1089025" indent="-514350">
              <a:spcBef>
                <a:spcPts val="2400"/>
              </a:spcBef>
              <a:buAutoNum type="alphaUcPeriod"/>
            </a:pPr>
            <a:r>
              <a:rPr lang="en-US" dirty="0"/>
              <a:t>Continue EV at reduced dose and monitor BS</a:t>
            </a:r>
          </a:p>
          <a:p>
            <a:pPr marL="1089025" indent="-514350">
              <a:spcBef>
                <a:spcPts val="2400"/>
              </a:spcBef>
              <a:buAutoNum type="alphaUcPeriod"/>
            </a:pPr>
            <a:r>
              <a:rPr lang="en-US" dirty="0"/>
              <a:t>WITHHOLD EV, check HbA1C, refer to endocrinology for BS management, resume EV once BS well controlled</a:t>
            </a:r>
          </a:p>
        </p:txBody>
      </p:sp>
      <p:sp>
        <p:nvSpPr>
          <p:cNvPr id="6" name="TextBox 5"/>
          <p:cNvSpPr txBox="1"/>
          <p:nvPr/>
        </p:nvSpPr>
        <p:spPr>
          <a:xfrm>
            <a:off x="1692897" y="5472836"/>
            <a:ext cx="9401925" cy="707886"/>
          </a:xfrm>
          <a:prstGeom prst="rect">
            <a:avLst/>
          </a:prstGeom>
          <a:noFill/>
        </p:spPr>
        <p:txBody>
          <a:bodyPr wrap="square" rtlCol="0">
            <a:spAutoFit/>
          </a:bodyPr>
          <a:lstStyle/>
          <a:p>
            <a:r>
              <a:rPr lang="en-US" sz="2000" dirty="0"/>
              <a:t>There is a risk of development of DM and DKA with EV</a:t>
            </a:r>
          </a:p>
          <a:p>
            <a:r>
              <a:rPr lang="en-US" sz="2000" dirty="0"/>
              <a:t>Withhold EV for BS &gt; 250 mg/dL</a:t>
            </a:r>
          </a:p>
        </p:txBody>
      </p:sp>
      <p:sp>
        <p:nvSpPr>
          <p:cNvPr id="5" name="Footer Placeholder 4">
            <a:extLst>
              <a:ext uri="{FF2B5EF4-FFF2-40B4-BE49-F238E27FC236}">
                <a16:creationId xmlns:a16="http://schemas.microsoft.com/office/drawing/2014/main" id="{0869F0B8-B576-83B5-EE16-513BF3169CC8}"/>
              </a:ext>
            </a:extLst>
          </p:cNvPr>
          <p:cNvSpPr>
            <a:spLocks noGrp="1"/>
          </p:cNvSpPr>
          <p:nvPr>
            <p:ph type="ftr" sz="quarter" idx="11"/>
          </p:nvPr>
        </p:nvSpPr>
        <p:spPr>
          <a:xfrm>
            <a:off x="40386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4" name="Rectangle: Rounded Corners 3">
            <a:extLst>
              <a:ext uri="{FF2B5EF4-FFF2-40B4-BE49-F238E27FC236}">
                <a16:creationId xmlns:a16="http://schemas.microsoft.com/office/drawing/2014/main" id="{58B3529F-6DC7-B470-B873-EEADA9EDAAF8}"/>
              </a:ext>
            </a:extLst>
          </p:cNvPr>
          <p:cNvSpPr/>
          <p:nvPr/>
        </p:nvSpPr>
        <p:spPr>
          <a:xfrm>
            <a:off x="951722" y="4236992"/>
            <a:ext cx="9401925" cy="1079877"/>
          </a:xfrm>
          <a:prstGeom prst="roundRect">
            <a:avLst>
              <a:gd name="adj" fmla="val 39715"/>
            </a:avLst>
          </a:prstGeom>
          <a:noFill/>
          <a:ln w="38100">
            <a:solidFill>
              <a:srgbClr val="00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8ADF2999-DE08-0D43-99CE-BFCE82EB10DC}"/>
              </a:ext>
            </a:extLst>
          </p:cNvPr>
          <p:cNvSpPr/>
          <p:nvPr/>
        </p:nvSpPr>
        <p:spPr>
          <a:xfrm>
            <a:off x="445770" y="2966467"/>
            <a:ext cx="10572750" cy="1185577"/>
          </a:xfrm>
          <a:prstGeom prst="rect">
            <a:avLst/>
          </a:prstGeom>
          <a:solidFill>
            <a:schemeClr val="bg1">
              <a:alpha val="8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520185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Presentation- 1  </a:t>
            </a:r>
          </a:p>
        </p:txBody>
      </p:sp>
      <p:sp>
        <p:nvSpPr>
          <p:cNvPr id="3" name="Content Placeholder 2"/>
          <p:cNvSpPr>
            <a:spLocks noGrp="1"/>
          </p:cNvSpPr>
          <p:nvPr>
            <p:ph idx="1"/>
          </p:nvPr>
        </p:nvSpPr>
        <p:spPr>
          <a:xfrm>
            <a:off x="609600" y="1477906"/>
            <a:ext cx="10744200" cy="5380094"/>
          </a:xfrm>
        </p:spPr>
        <p:txBody>
          <a:bodyPr>
            <a:normAutofit/>
          </a:bodyPr>
          <a:lstStyle/>
          <a:p>
            <a:pPr>
              <a:spcBef>
                <a:spcPts val="3000"/>
              </a:spcBef>
            </a:pPr>
            <a:r>
              <a:rPr lang="en-US" sz="2800" dirty="0"/>
              <a:t>65 </a:t>
            </a:r>
            <a:r>
              <a:rPr lang="en-US" sz="2800" dirty="0" err="1"/>
              <a:t>yo</a:t>
            </a:r>
            <a:r>
              <a:rPr lang="en-US" sz="2800" dirty="0"/>
              <a:t> woman received gemcitabine and cisplatin for</a:t>
            </a:r>
            <a:br>
              <a:rPr lang="en-US" sz="2800" dirty="0"/>
            </a:br>
            <a:r>
              <a:rPr lang="en-US" sz="2800" dirty="0"/>
              <a:t>metastatic UC</a:t>
            </a:r>
          </a:p>
          <a:p>
            <a:pPr>
              <a:spcBef>
                <a:spcPts val="3000"/>
              </a:spcBef>
            </a:pPr>
            <a:r>
              <a:rPr lang="en-US" sz="2800" dirty="0">
                <a:solidFill>
                  <a:schemeClr val="bg1">
                    <a:lumMod val="65000"/>
                  </a:schemeClr>
                </a:solidFill>
              </a:rPr>
              <a:t>Had a partial response after 6 cycles </a:t>
            </a:r>
          </a:p>
          <a:p>
            <a:pPr>
              <a:spcBef>
                <a:spcPts val="3000"/>
              </a:spcBef>
            </a:pPr>
            <a:r>
              <a:rPr lang="en-US" sz="2800" dirty="0">
                <a:solidFill>
                  <a:schemeClr val="bg1">
                    <a:lumMod val="65000"/>
                  </a:schemeClr>
                </a:solidFill>
              </a:rPr>
              <a:t>Developed grade 1 peripheral neuropathy </a:t>
            </a:r>
          </a:p>
          <a:p>
            <a:pPr>
              <a:spcBef>
                <a:spcPts val="3000"/>
              </a:spcBef>
            </a:pPr>
            <a:r>
              <a:rPr lang="en-US" sz="2800" dirty="0">
                <a:solidFill>
                  <a:schemeClr val="bg1">
                    <a:lumMod val="65000"/>
                  </a:schemeClr>
                </a:solidFill>
              </a:rPr>
              <a:t>Received avelumab, had PD after 3 cycles, was started on </a:t>
            </a:r>
            <a:r>
              <a:rPr lang="en-US" sz="2800" dirty="0" err="1">
                <a:solidFill>
                  <a:schemeClr val="bg1">
                    <a:lumMod val="65000"/>
                  </a:schemeClr>
                </a:solidFill>
              </a:rPr>
              <a:t>enfortumab</a:t>
            </a:r>
            <a:r>
              <a:rPr lang="en-US" sz="2800" dirty="0">
                <a:solidFill>
                  <a:schemeClr val="bg1">
                    <a:lumMod val="65000"/>
                  </a:schemeClr>
                </a:solidFill>
              </a:rPr>
              <a:t> </a:t>
            </a:r>
            <a:r>
              <a:rPr lang="en-US" sz="2800" dirty="0" err="1">
                <a:solidFill>
                  <a:schemeClr val="bg1">
                    <a:lumMod val="65000"/>
                  </a:schemeClr>
                </a:solidFill>
              </a:rPr>
              <a:t>vedotin</a:t>
            </a:r>
            <a:r>
              <a:rPr lang="en-US" sz="2800" dirty="0">
                <a:solidFill>
                  <a:schemeClr val="bg1">
                    <a:lumMod val="65000"/>
                  </a:schemeClr>
                </a:solidFill>
              </a:rPr>
              <a:t> (EV) 1.25 mg/kg day 1, 8, 15 q28days</a:t>
            </a:r>
          </a:p>
          <a:p>
            <a:pPr>
              <a:spcBef>
                <a:spcPts val="3000"/>
              </a:spcBef>
            </a:pPr>
            <a:r>
              <a:rPr lang="en-US" sz="2800" dirty="0">
                <a:solidFill>
                  <a:schemeClr val="bg1">
                    <a:lumMod val="65000"/>
                  </a:schemeClr>
                </a:solidFill>
              </a:rPr>
              <a:t>Developed grade 2 peripheral neuropathy after 3 cycles </a:t>
            </a:r>
          </a:p>
          <a:p>
            <a:pPr>
              <a:spcBef>
                <a:spcPts val="3000"/>
              </a:spcBef>
            </a:pPr>
            <a:endParaRPr lang="en-US" sz="2800" dirty="0"/>
          </a:p>
        </p:txBody>
      </p:sp>
    </p:spTree>
    <p:extLst>
      <p:ext uri="{BB962C8B-B14F-4D97-AF65-F5344CB8AC3E}">
        <p14:creationId xmlns:p14="http://schemas.microsoft.com/office/powerpoint/2010/main" val="78798669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Presentation- 4  </a:t>
            </a:r>
          </a:p>
        </p:txBody>
      </p:sp>
      <p:sp>
        <p:nvSpPr>
          <p:cNvPr id="3" name="Content Placeholder 2"/>
          <p:cNvSpPr>
            <a:spLocks noGrp="1"/>
          </p:cNvSpPr>
          <p:nvPr>
            <p:ph idx="1"/>
          </p:nvPr>
        </p:nvSpPr>
        <p:spPr>
          <a:xfrm>
            <a:off x="604931" y="1474710"/>
            <a:ext cx="10515600" cy="4664929"/>
          </a:xfrm>
        </p:spPr>
        <p:txBody>
          <a:bodyPr>
            <a:normAutofit/>
          </a:bodyPr>
          <a:lstStyle/>
          <a:p>
            <a:r>
              <a:rPr lang="en-US" dirty="0"/>
              <a:t>With improved BS control, the patient resumes EV.  He returns to clinic for his next cycle endorsing blurred vision, increased tearing, and discomfort </a:t>
            </a:r>
          </a:p>
          <a:p>
            <a:r>
              <a:rPr lang="en-US" dirty="0"/>
              <a:t>What will you do?</a:t>
            </a:r>
          </a:p>
          <a:p>
            <a:pPr marL="1089025" indent="-514350">
              <a:spcBef>
                <a:spcPts val="2400"/>
              </a:spcBef>
              <a:buAutoNum type="alphaUcPeriod"/>
            </a:pPr>
            <a:r>
              <a:rPr lang="en-US" dirty="0"/>
              <a:t>Continue EV at current dose and recommend artificial tears</a:t>
            </a:r>
          </a:p>
          <a:p>
            <a:pPr marL="1089025" indent="-514350">
              <a:spcBef>
                <a:spcPts val="2400"/>
              </a:spcBef>
              <a:buAutoNum type="alphaUcPeriod"/>
            </a:pPr>
            <a:r>
              <a:rPr lang="en-US" dirty="0"/>
              <a:t>Continue EV at reduced dose and recommend artificial tears</a:t>
            </a:r>
          </a:p>
          <a:p>
            <a:pPr marL="1089025" indent="-514350">
              <a:spcBef>
                <a:spcPts val="2400"/>
              </a:spcBef>
              <a:buAutoNum type="alphaUcPeriod"/>
            </a:pPr>
            <a:r>
              <a:rPr lang="en-US" dirty="0"/>
              <a:t>WITHHOLD EV, refer for ophthalmologic evaluation</a:t>
            </a:r>
          </a:p>
        </p:txBody>
      </p:sp>
      <p:sp>
        <p:nvSpPr>
          <p:cNvPr id="5" name="Footer Placeholder 4">
            <a:extLst>
              <a:ext uri="{FF2B5EF4-FFF2-40B4-BE49-F238E27FC236}">
                <a16:creationId xmlns:a16="http://schemas.microsoft.com/office/drawing/2014/main" id="{0869F0B8-B576-83B5-EE16-513BF3169CC8}"/>
              </a:ext>
            </a:extLst>
          </p:cNvPr>
          <p:cNvSpPr>
            <a:spLocks noGrp="1"/>
          </p:cNvSpPr>
          <p:nvPr>
            <p:ph type="ftr" sz="quarter" idx="11"/>
          </p:nvPr>
        </p:nvSpPr>
        <p:spPr>
          <a:xfrm>
            <a:off x="40386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6" name="Rectangle 5">
            <a:extLst>
              <a:ext uri="{FF2B5EF4-FFF2-40B4-BE49-F238E27FC236}">
                <a16:creationId xmlns:a16="http://schemas.microsoft.com/office/drawing/2014/main" id="{526342CD-BD0B-3A7D-34C8-50483CA6BAEF}"/>
              </a:ext>
            </a:extLst>
          </p:cNvPr>
          <p:cNvSpPr/>
          <p:nvPr/>
        </p:nvSpPr>
        <p:spPr>
          <a:xfrm>
            <a:off x="979714" y="2957804"/>
            <a:ext cx="9713168" cy="242548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093195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Presentation- 4  </a:t>
            </a:r>
          </a:p>
        </p:txBody>
      </p:sp>
      <p:sp>
        <p:nvSpPr>
          <p:cNvPr id="3" name="Content Placeholder 2"/>
          <p:cNvSpPr>
            <a:spLocks noGrp="1"/>
          </p:cNvSpPr>
          <p:nvPr>
            <p:ph idx="1"/>
          </p:nvPr>
        </p:nvSpPr>
        <p:spPr>
          <a:xfrm>
            <a:off x="604931" y="1474710"/>
            <a:ext cx="10515600" cy="4664929"/>
          </a:xfrm>
        </p:spPr>
        <p:txBody>
          <a:bodyPr>
            <a:normAutofit/>
          </a:bodyPr>
          <a:lstStyle/>
          <a:p>
            <a:r>
              <a:rPr lang="en-US" dirty="0"/>
              <a:t>With improved BS control, the patient resumes EV.  He returns to clinic for his next cycle endorsing blurred vision, increased tearing, and discomfort </a:t>
            </a:r>
          </a:p>
          <a:p>
            <a:r>
              <a:rPr lang="en-US" dirty="0"/>
              <a:t>What will you do?</a:t>
            </a:r>
          </a:p>
          <a:p>
            <a:pPr marL="1089025" indent="-514350">
              <a:spcBef>
                <a:spcPts val="2400"/>
              </a:spcBef>
              <a:buAutoNum type="alphaUcPeriod"/>
            </a:pPr>
            <a:r>
              <a:rPr lang="en-US" dirty="0"/>
              <a:t>Continue EV at current dose and recommend artificial tears</a:t>
            </a:r>
          </a:p>
          <a:p>
            <a:pPr marL="1089025" indent="-514350">
              <a:spcBef>
                <a:spcPts val="2400"/>
              </a:spcBef>
              <a:buAutoNum type="alphaUcPeriod"/>
            </a:pPr>
            <a:r>
              <a:rPr lang="en-US" dirty="0"/>
              <a:t>Continue EV at reduced dose and recommend artificial tears</a:t>
            </a:r>
          </a:p>
          <a:p>
            <a:pPr marL="1089025" indent="-514350">
              <a:spcBef>
                <a:spcPts val="2400"/>
              </a:spcBef>
              <a:buAutoNum type="alphaUcPeriod"/>
            </a:pPr>
            <a:r>
              <a:rPr lang="en-US" dirty="0"/>
              <a:t>WITHHOLD EV, refer for ophthalmologic evaluation</a:t>
            </a:r>
          </a:p>
        </p:txBody>
      </p:sp>
      <p:sp>
        <p:nvSpPr>
          <p:cNvPr id="5" name="Footer Placeholder 4">
            <a:extLst>
              <a:ext uri="{FF2B5EF4-FFF2-40B4-BE49-F238E27FC236}">
                <a16:creationId xmlns:a16="http://schemas.microsoft.com/office/drawing/2014/main" id="{0869F0B8-B576-83B5-EE16-513BF3169CC8}"/>
              </a:ext>
            </a:extLst>
          </p:cNvPr>
          <p:cNvSpPr>
            <a:spLocks noGrp="1"/>
          </p:cNvSpPr>
          <p:nvPr>
            <p:ph type="ftr" sz="quarter" idx="11"/>
          </p:nvPr>
        </p:nvSpPr>
        <p:spPr>
          <a:xfrm>
            <a:off x="40386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4" name="Rectangle 3">
            <a:extLst>
              <a:ext uri="{FF2B5EF4-FFF2-40B4-BE49-F238E27FC236}">
                <a16:creationId xmlns:a16="http://schemas.microsoft.com/office/drawing/2014/main" id="{FD60022C-D1D4-9C2F-6798-854822AFA638}"/>
              </a:ext>
            </a:extLst>
          </p:cNvPr>
          <p:cNvSpPr/>
          <p:nvPr/>
        </p:nvSpPr>
        <p:spPr>
          <a:xfrm>
            <a:off x="979714" y="3629608"/>
            <a:ext cx="9713168" cy="175368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820648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Presentation- 4  </a:t>
            </a:r>
          </a:p>
        </p:txBody>
      </p:sp>
      <p:sp>
        <p:nvSpPr>
          <p:cNvPr id="3" name="Content Placeholder 2"/>
          <p:cNvSpPr>
            <a:spLocks noGrp="1"/>
          </p:cNvSpPr>
          <p:nvPr>
            <p:ph idx="1"/>
          </p:nvPr>
        </p:nvSpPr>
        <p:spPr>
          <a:xfrm>
            <a:off x="604931" y="1474710"/>
            <a:ext cx="10515600" cy="4664929"/>
          </a:xfrm>
        </p:spPr>
        <p:txBody>
          <a:bodyPr>
            <a:normAutofit/>
          </a:bodyPr>
          <a:lstStyle/>
          <a:p>
            <a:r>
              <a:rPr lang="en-US" dirty="0"/>
              <a:t>With improved BS control, the patient resumes EV.  He returns to clinic for his next cycle endorsing blurred vision, increased tearing, and discomfort </a:t>
            </a:r>
          </a:p>
          <a:p>
            <a:r>
              <a:rPr lang="en-US" dirty="0"/>
              <a:t>What will you do?</a:t>
            </a:r>
          </a:p>
          <a:p>
            <a:pPr marL="1089025" indent="-514350">
              <a:spcBef>
                <a:spcPts val="2400"/>
              </a:spcBef>
              <a:buAutoNum type="alphaUcPeriod"/>
            </a:pPr>
            <a:r>
              <a:rPr lang="en-US" dirty="0"/>
              <a:t>Continue EV at current dose and recommend artificial tears</a:t>
            </a:r>
          </a:p>
          <a:p>
            <a:pPr marL="1089025" indent="-514350">
              <a:spcBef>
                <a:spcPts val="2400"/>
              </a:spcBef>
              <a:buAutoNum type="alphaUcPeriod"/>
            </a:pPr>
            <a:r>
              <a:rPr lang="en-US" dirty="0"/>
              <a:t>Continue EV at reduced dose and recommend artificial tears</a:t>
            </a:r>
          </a:p>
          <a:p>
            <a:pPr marL="1089025" indent="-514350">
              <a:spcBef>
                <a:spcPts val="2400"/>
              </a:spcBef>
              <a:buAutoNum type="alphaUcPeriod"/>
            </a:pPr>
            <a:r>
              <a:rPr lang="en-US" dirty="0"/>
              <a:t>WITHHOLD EV, refer for ophthalmologic evaluation</a:t>
            </a:r>
          </a:p>
        </p:txBody>
      </p:sp>
      <p:sp>
        <p:nvSpPr>
          <p:cNvPr id="5" name="Footer Placeholder 4">
            <a:extLst>
              <a:ext uri="{FF2B5EF4-FFF2-40B4-BE49-F238E27FC236}">
                <a16:creationId xmlns:a16="http://schemas.microsoft.com/office/drawing/2014/main" id="{0869F0B8-B576-83B5-EE16-513BF3169CC8}"/>
              </a:ext>
            </a:extLst>
          </p:cNvPr>
          <p:cNvSpPr>
            <a:spLocks noGrp="1"/>
          </p:cNvSpPr>
          <p:nvPr>
            <p:ph type="ftr" sz="quarter" idx="11"/>
          </p:nvPr>
        </p:nvSpPr>
        <p:spPr>
          <a:xfrm>
            <a:off x="40386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4" name="Rectangle 3">
            <a:extLst>
              <a:ext uri="{FF2B5EF4-FFF2-40B4-BE49-F238E27FC236}">
                <a16:creationId xmlns:a16="http://schemas.microsoft.com/office/drawing/2014/main" id="{D1232F09-55A4-1793-12C4-287B64DCCE17}"/>
              </a:ext>
            </a:extLst>
          </p:cNvPr>
          <p:cNvSpPr/>
          <p:nvPr/>
        </p:nvSpPr>
        <p:spPr>
          <a:xfrm>
            <a:off x="979714" y="4236098"/>
            <a:ext cx="9713168" cy="114719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641760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Presentation- 4  </a:t>
            </a:r>
          </a:p>
        </p:txBody>
      </p:sp>
      <p:sp>
        <p:nvSpPr>
          <p:cNvPr id="3" name="Content Placeholder 2"/>
          <p:cNvSpPr>
            <a:spLocks noGrp="1"/>
          </p:cNvSpPr>
          <p:nvPr>
            <p:ph idx="1"/>
          </p:nvPr>
        </p:nvSpPr>
        <p:spPr>
          <a:xfrm>
            <a:off x="604931" y="1474710"/>
            <a:ext cx="10515600" cy="4664929"/>
          </a:xfrm>
        </p:spPr>
        <p:txBody>
          <a:bodyPr>
            <a:normAutofit/>
          </a:bodyPr>
          <a:lstStyle/>
          <a:p>
            <a:r>
              <a:rPr lang="en-US" dirty="0"/>
              <a:t>With improved BS control, the patient resumes EV.  He returns to clinic for his next cycle endorsing blurred vision, increased tearing, and discomfort </a:t>
            </a:r>
          </a:p>
          <a:p>
            <a:r>
              <a:rPr lang="en-US" dirty="0"/>
              <a:t>What will you do?</a:t>
            </a:r>
          </a:p>
          <a:p>
            <a:pPr marL="1089025" indent="-514350">
              <a:spcBef>
                <a:spcPts val="2400"/>
              </a:spcBef>
              <a:buAutoNum type="alphaUcPeriod"/>
            </a:pPr>
            <a:r>
              <a:rPr lang="en-US" dirty="0"/>
              <a:t>Continue EV at current dose and recommend artificial tears</a:t>
            </a:r>
          </a:p>
          <a:p>
            <a:pPr marL="1089025" indent="-514350">
              <a:spcBef>
                <a:spcPts val="2400"/>
              </a:spcBef>
              <a:buAutoNum type="alphaUcPeriod"/>
            </a:pPr>
            <a:r>
              <a:rPr lang="en-US" dirty="0"/>
              <a:t>Continue EV at reduced dose and recommend artificial tears</a:t>
            </a:r>
          </a:p>
          <a:p>
            <a:pPr marL="1089025" indent="-514350">
              <a:spcBef>
                <a:spcPts val="2400"/>
              </a:spcBef>
              <a:buAutoNum type="alphaUcPeriod"/>
            </a:pPr>
            <a:r>
              <a:rPr lang="en-US" dirty="0"/>
              <a:t>WITHHOLD EV, refer for ophthalmologic evaluation</a:t>
            </a:r>
          </a:p>
        </p:txBody>
      </p:sp>
      <p:sp>
        <p:nvSpPr>
          <p:cNvPr id="5" name="Footer Placeholder 4">
            <a:extLst>
              <a:ext uri="{FF2B5EF4-FFF2-40B4-BE49-F238E27FC236}">
                <a16:creationId xmlns:a16="http://schemas.microsoft.com/office/drawing/2014/main" id="{0869F0B8-B576-83B5-EE16-513BF3169CC8}"/>
              </a:ext>
            </a:extLst>
          </p:cNvPr>
          <p:cNvSpPr>
            <a:spLocks noGrp="1"/>
          </p:cNvSpPr>
          <p:nvPr>
            <p:ph type="ftr" sz="quarter" idx="11"/>
          </p:nvPr>
        </p:nvSpPr>
        <p:spPr>
          <a:xfrm>
            <a:off x="40386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240536141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Presentation- 4  </a:t>
            </a:r>
          </a:p>
        </p:txBody>
      </p:sp>
      <p:sp>
        <p:nvSpPr>
          <p:cNvPr id="3" name="Content Placeholder 2"/>
          <p:cNvSpPr>
            <a:spLocks noGrp="1"/>
          </p:cNvSpPr>
          <p:nvPr>
            <p:ph idx="1"/>
          </p:nvPr>
        </p:nvSpPr>
        <p:spPr>
          <a:xfrm>
            <a:off x="604931" y="1474710"/>
            <a:ext cx="10515600" cy="4664929"/>
          </a:xfrm>
        </p:spPr>
        <p:txBody>
          <a:bodyPr>
            <a:normAutofit/>
          </a:bodyPr>
          <a:lstStyle/>
          <a:p>
            <a:r>
              <a:rPr lang="en-US" dirty="0"/>
              <a:t>With improved BS control, the patient resumes EV.  He returns to clinic for his next cycle endorsing blurred vision, increased tearing, and discomfort </a:t>
            </a:r>
          </a:p>
          <a:p>
            <a:r>
              <a:rPr lang="en-US" dirty="0"/>
              <a:t>What will you do?</a:t>
            </a:r>
          </a:p>
          <a:p>
            <a:pPr marL="1089025" indent="-514350">
              <a:spcBef>
                <a:spcPts val="2400"/>
              </a:spcBef>
              <a:buAutoNum type="alphaUcPeriod"/>
            </a:pPr>
            <a:r>
              <a:rPr lang="en-US" dirty="0"/>
              <a:t>Continue EV at current dose and recommend artificial tears</a:t>
            </a:r>
          </a:p>
          <a:p>
            <a:pPr marL="1089025" indent="-514350">
              <a:spcBef>
                <a:spcPts val="2400"/>
              </a:spcBef>
              <a:buAutoNum type="alphaUcPeriod"/>
            </a:pPr>
            <a:r>
              <a:rPr lang="en-US" dirty="0"/>
              <a:t>Continue EV at reduced dose and recommend artificial tears</a:t>
            </a:r>
          </a:p>
          <a:p>
            <a:pPr marL="1089025" indent="-514350">
              <a:spcBef>
                <a:spcPts val="2400"/>
              </a:spcBef>
              <a:buAutoNum type="alphaUcPeriod"/>
            </a:pPr>
            <a:r>
              <a:rPr lang="en-US" dirty="0"/>
              <a:t>WITHHOLD EV, refer for ophthalmologic evaluation</a:t>
            </a:r>
          </a:p>
        </p:txBody>
      </p:sp>
      <p:sp>
        <p:nvSpPr>
          <p:cNvPr id="5" name="Footer Placeholder 4">
            <a:extLst>
              <a:ext uri="{FF2B5EF4-FFF2-40B4-BE49-F238E27FC236}">
                <a16:creationId xmlns:a16="http://schemas.microsoft.com/office/drawing/2014/main" id="{0869F0B8-B576-83B5-EE16-513BF3169CC8}"/>
              </a:ext>
            </a:extLst>
          </p:cNvPr>
          <p:cNvSpPr>
            <a:spLocks noGrp="1"/>
          </p:cNvSpPr>
          <p:nvPr>
            <p:ph type="ftr" sz="quarter" idx="11"/>
          </p:nvPr>
        </p:nvSpPr>
        <p:spPr>
          <a:xfrm>
            <a:off x="40386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4" name="Rectangle: Rounded Corners 3">
            <a:extLst>
              <a:ext uri="{FF2B5EF4-FFF2-40B4-BE49-F238E27FC236}">
                <a16:creationId xmlns:a16="http://schemas.microsoft.com/office/drawing/2014/main" id="{C00469D4-4408-DEDF-CBA2-D849A8EFA67C}"/>
              </a:ext>
            </a:extLst>
          </p:cNvPr>
          <p:cNvSpPr/>
          <p:nvPr/>
        </p:nvSpPr>
        <p:spPr>
          <a:xfrm>
            <a:off x="951723" y="4236993"/>
            <a:ext cx="8154956" cy="670910"/>
          </a:xfrm>
          <a:prstGeom prst="roundRect">
            <a:avLst>
              <a:gd name="adj" fmla="val 39715"/>
            </a:avLst>
          </a:prstGeom>
          <a:noFill/>
          <a:ln w="38100">
            <a:solidFill>
              <a:srgbClr val="00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16682869-5931-EE7B-D330-D2E853B2DE55}"/>
              </a:ext>
            </a:extLst>
          </p:cNvPr>
          <p:cNvSpPr/>
          <p:nvPr/>
        </p:nvSpPr>
        <p:spPr>
          <a:xfrm>
            <a:off x="445770" y="2966467"/>
            <a:ext cx="10572750" cy="1185577"/>
          </a:xfrm>
          <a:prstGeom prst="rect">
            <a:avLst/>
          </a:prstGeom>
          <a:solidFill>
            <a:schemeClr val="bg1">
              <a:alpha val="8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8166238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Ocular Disorders Associated with EV</a:t>
            </a:r>
          </a:p>
        </p:txBody>
      </p:sp>
      <p:sp>
        <p:nvSpPr>
          <p:cNvPr id="2" name="Text Placeholder 1"/>
          <p:cNvSpPr>
            <a:spLocks noGrp="1"/>
          </p:cNvSpPr>
          <p:nvPr>
            <p:ph idx="1"/>
          </p:nvPr>
        </p:nvSpPr>
        <p:spPr/>
        <p:txBody>
          <a:bodyPr>
            <a:normAutofit fontScale="92500" lnSpcReduction="10000"/>
          </a:bodyPr>
          <a:lstStyle/>
          <a:p>
            <a:pPr lvl="0"/>
            <a:r>
              <a:rPr lang="en-US" dirty="0"/>
              <a:t>Ocular disorders report in 40% of clinical trial patients receiving EV</a:t>
            </a:r>
          </a:p>
          <a:p>
            <a:endParaRPr lang="en-US" dirty="0"/>
          </a:p>
          <a:p>
            <a:endParaRPr lang="en-US" dirty="0"/>
          </a:p>
          <a:p>
            <a:endParaRPr lang="en-US" dirty="0"/>
          </a:p>
          <a:p>
            <a:r>
              <a:rPr lang="en-US" dirty="0">
                <a:solidFill>
                  <a:schemeClr val="bg1">
                    <a:lumMod val="65000"/>
                  </a:schemeClr>
                </a:solidFill>
              </a:rPr>
              <a:t>Median time to onset: 1.6 months</a:t>
            </a:r>
          </a:p>
          <a:p>
            <a:r>
              <a:rPr lang="en-US" dirty="0">
                <a:solidFill>
                  <a:schemeClr val="bg1">
                    <a:lumMod val="65000"/>
                  </a:schemeClr>
                </a:solidFill>
              </a:rPr>
              <a:t>Monitoring and prophylaxis</a:t>
            </a:r>
          </a:p>
          <a:p>
            <a:pPr lvl="1"/>
            <a:r>
              <a:rPr lang="en-US" dirty="0">
                <a:solidFill>
                  <a:schemeClr val="bg1">
                    <a:lumMod val="65000"/>
                  </a:schemeClr>
                </a:solidFill>
              </a:rPr>
              <a:t>Monitor for ocular disorders throughout treatment</a:t>
            </a:r>
          </a:p>
          <a:p>
            <a:pPr lvl="1"/>
            <a:r>
              <a:rPr lang="en-US" dirty="0">
                <a:solidFill>
                  <a:schemeClr val="bg1">
                    <a:lumMod val="65000"/>
                  </a:schemeClr>
                </a:solidFill>
              </a:rPr>
              <a:t>Consider prophylactic artificial tears to prevent dry eye</a:t>
            </a:r>
          </a:p>
          <a:p>
            <a:pPr lvl="0"/>
            <a:r>
              <a:rPr lang="en-US" dirty="0">
                <a:solidFill>
                  <a:schemeClr val="bg1">
                    <a:lumMod val="65000"/>
                  </a:schemeClr>
                </a:solidFill>
              </a:rPr>
              <a:t>Treatment</a:t>
            </a:r>
          </a:p>
          <a:p>
            <a:pPr lvl="1"/>
            <a:r>
              <a:rPr lang="en-US" dirty="0">
                <a:solidFill>
                  <a:schemeClr val="bg1">
                    <a:lumMod val="65000"/>
                  </a:schemeClr>
                </a:solidFill>
              </a:rPr>
              <a:t>Ophthalmology consultation if ocular symptoms occur or do not resolve</a:t>
            </a:r>
          </a:p>
          <a:p>
            <a:pPr lvl="1"/>
            <a:r>
              <a:rPr lang="en-US" dirty="0">
                <a:solidFill>
                  <a:schemeClr val="bg1">
                    <a:lumMod val="65000"/>
                  </a:schemeClr>
                </a:solidFill>
              </a:rPr>
              <a:t>Topical ophthalmic steroids, if indicated</a:t>
            </a:r>
          </a:p>
          <a:p>
            <a:pPr lvl="1"/>
            <a:r>
              <a:rPr lang="en-US" dirty="0">
                <a:solidFill>
                  <a:schemeClr val="bg1">
                    <a:lumMod val="65000"/>
                  </a:schemeClr>
                </a:solidFill>
              </a:rPr>
              <a:t>Consider holding and/or dose reducing EV for symptomatic ocular disorders</a:t>
            </a:r>
          </a:p>
          <a:p>
            <a:pPr lvl="0"/>
            <a:endParaRPr lang="en-US" dirty="0"/>
          </a:p>
        </p:txBody>
      </p:sp>
      <p:sp>
        <p:nvSpPr>
          <p:cNvPr id="5" name="TextBox 4">
            <a:extLst>
              <a:ext uri="{FF2B5EF4-FFF2-40B4-BE49-F238E27FC236}">
                <a16:creationId xmlns:a16="http://schemas.microsoft.com/office/drawing/2014/main" id="{514AAE21-96EB-3529-47E1-8B1440A80F06}"/>
              </a:ext>
            </a:extLst>
          </p:cNvPr>
          <p:cNvSpPr txBox="1"/>
          <p:nvPr/>
        </p:nvSpPr>
        <p:spPr>
          <a:xfrm>
            <a:off x="1080735" y="2012559"/>
            <a:ext cx="7395122" cy="1015663"/>
          </a:xfrm>
          <a:prstGeom prst="rect">
            <a:avLst/>
          </a:prstGeom>
          <a:noFill/>
        </p:spPr>
        <p:txBody>
          <a:bodyPr wrap="square" numCol="2" rtlCol="0">
            <a:spAutoFit/>
          </a:bodyPr>
          <a:lstStyle/>
          <a:p>
            <a:pPr lvl="1">
              <a:buClr>
                <a:schemeClr val="accent5"/>
              </a:buClr>
              <a:buFont typeface="Arial" charset="0"/>
              <a:buChar char="•"/>
              <a:defRPr/>
            </a:pPr>
            <a:r>
              <a:rPr lang="en-US" sz="2000" dirty="0">
                <a:latin typeface="Arial"/>
                <a:ea typeface="Geneva"/>
                <a:cs typeface="Arial"/>
              </a:rPr>
              <a:t>Keratitis</a:t>
            </a:r>
          </a:p>
          <a:p>
            <a:pPr lvl="1">
              <a:buClr>
                <a:schemeClr val="accent5"/>
              </a:buClr>
              <a:buFont typeface="Arial" charset="0"/>
              <a:buChar char="•"/>
              <a:defRPr/>
            </a:pPr>
            <a:r>
              <a:rPr lang="en-US" sz="2000" dirty="0">
                <a:latin typeface="Arial"/>
                <a:ea typeface="Geneva"/>
                <a:cs typeface="Arial"/>
              </a:rPr>
              <a:t>Blurred vision</a:t>
            </a:r>
          </a:p>
          <a:p>
            <a:pPr lvl="1">
              <a:buClr>
                <a:schemeClr val="accent5"/>
              </a:buClr>
              <a:buFont typeface="Arial" charset="0"/>
              <a:buChar char="•"/>
              <a:defRPr/>
            </a:pPr>
            <a:r>
              <a:rPr lang="en-US" sz="2000" dirty="0">
                <a:latin typeface="Arial"/>
                <a:ea typeface="Geneva"/>
                <a:cs typeface="Arial"/>
              </a:rPr>
              <a:t>Increased lacrimation</a:t>
            </a:r>
          </a:p>
          <a:p>
            <a:pPr lvl="1">
              <a:buClr>
                <a:schemeClr val="accent5"/>
              </a:buClr>
              <a:buFont typeface="Arial" charset="0"/>
              <a:buChar char="•"/>
              <a:defRPr/>
            </a:pPr>
            <a:r>
              <a:rPr lang="en-US" sz="2000" dirty="0">
                <a:latin typeface="Arial"/>
                <a:ea typeface="Geneva"/>
                <a:cs typeface="Arial"/>
              </a:rPr>
              <a:t>Conjunctivitis</a:t>
            </a:r>
          </a:p>
          <a:p>
            <a:pPr lvl="1">
              <a:buClr>
                <a:schemeClr val="accent5"/>
              </a:buClr>
              <a:buFont typeface="Arial" charset="0"/>
              <a:buChar char="•"/>
              <a:defRPr/>
            </a:pPr>
            <a:r>
              <a:rPr lang="en-US" sz="2000" dirty="0">
                <a:latin typeface="Arial"/>
                <a:ea typeface="Geneva"/>
                <a:cs typeface="Arial"/>
              </a:rPr>
              <a:t>Limbal stem cell deficiency</a:t>
            </a:r>
          </a:p>
          <a:p>
            <a:pPr lvl="1">
              <a:buClr>
                <a:schemeClr val="accent5"/>
              </a:buClr>
              <a:buFont typeface="Arial" charset="0"/>
              <a:buChar char="•"/>
              <a:defRPr/>
            </a:pPr>
            <a:r>
              <a:rPr lang="en-US" sz="2000" dirty="0">
                <a:latin typeface="Arial"/>
                <a:ea typeface="Geneva"/>
                <a:cs typeface="Arial"/>
              </a:rPr>
              <a:t>Keratopathy</a:t>
            </a:r>
          </a:p>
        </p:txBody>
      </p:sp>
    </p:spTree>
    <p:extLst>
      <p:ext uri="{BB962C8B-B14F-4D97-AF65-F5344CB8AC3E}">
        <p14:creationId xmlns:p14="http://schemas.microsoft.com/office/powerpoint/2010/main" val="39266199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Ocular Disorders Associated with EV</a:t>
            </a:r>
          </a:p>
        </p:txBody>
      </p:sp>
      <p:sp>
        <p:nvSpPr>
          <p:cNvPr id="2" name="Text Placeholder 1"/>
          <p:cNvSpPr>
            <a:spLocks noGrp="1"/>
          </p:cNvSpPr>
          <p:nvPr>
            <p:ph idx="1"/>
          </p:nvPr>
        </p:nvSpPr>
        <p:spPr/>
        <p:txBody>
          <a:bodyPr>
            <a:normAutofit fontScale="92500" lnSpcReduction="10000"/>
          </a:bodyPr>
          <a:lstStyle/>
          <a:p>
            <a:pPr lvl="0"/>
            <a:r>
              <a:rPr lang="en-US" dirty="0"/>
              <a:t>Ocular disorders report in 40% of clinical trial patients receiving EV</a:t>
            </a:r>
          </a:p>
          <a:p>
            <a:endParaRPr lang="en-US" dirty="0"/>
          </a:p>
          <a:p>
            <a:endParaRPr lang="en-US" dirty="0"/>
          </a:p>
          <a:p>
            <a:endParaRPr lang="en-US" dirty="0"/>
          </a:p>
          <a:p>
            <a:r>
              <a:rPr lang="en-US" dirty="0"/>
              <a:t>Median time to onset: 1.6 months</a:t>
            </a:r>
          </a:p>
          <a:p>
            <a:r>
              <a:rPr lang="en-US" dirty="0">
                <a:solidFill>
                  <a:schemeClr val="bg1">
                    <a:lumMod val="65000"/>
                  </a:schemeClr>
                </a:solidFill>
              </a:rPr>
              <a:t>Monitoring and prophylaxis</a:t>
            </a:r>
          </a:p>
          <a:p>
            <a:pPr lvl="1"/>
            <a:r>
              <a:rPr lang="en-US" dirty="0">
                <a:solidFill>
                  <a:schemeClr val="bg1">
                    <a:lumMod val="65000"/>
                  </a:schemeClr>
                </a:solidFill>
              </a:rPr>
              <a:t>Monitor for ocular disorders throughout treatment</a:t>
            </a:r>
          </a:p>
          <a:p>
            <a:pPr lvl="1"/>
            <a:r>
              <a:rPr lang="en-US" dirty="0">
                <a:solidFill>
                  <a:schemeClr val="bg1">
                    <a:lumMod val="65000"/>
                  </a:schemeClr>
                </a:solidFill>
              </a:rPr>
              <a:t>Consider prophylactic artificial tears to prevent dry eye</a:t>
            </a:r>
          </a:p>
          <a:p>
            <a:pPr lvl="0"/>
            <a:r>
              <a:rPr lang="en-US" dirty="0">
                <a:solidFill>
                  <a:schemeClr val="bg1">
                    <a:lumMod val="65000"/>
                  </a:schemeClr>
                </a:solidFill>
              </a:rPr>
              <a:t>Treatment</a:t>
            </a:r>
          </a:p>
          <a:p>
            <a:pPr lvl="1"/>
            <a:r>
              <a:rPr lang="en-US" dirty="0">
                <a:solidFill>
                  <a:schemeClr val="bg1">
                    <a:lumMod val="65000"/>
                  </a:schemeClr>
                </a:solidFill>
              </a:rPr>
              <a:t>Ophthalmology consultation if ocular symptoms occur or do not resolve</a:t>
            </a:r>
          </a:p>
          <a:p>
            <a:pPr lvl="1"/>
            <a:r>
              <a:rPr lang="en-US" dirty="0">
                <a:solidFill>
                  <a:schemeClr val="bg1">
                    <a:lumMod val="65000"/>
                  </a:schemeClr>
                </a:solidFill>
              </a:rPr>
              <a:t>Topical ophthalmic steroids, if indicated</a:t>
            </a:r>
          </a:p>
          <a:p>
            <a:pPr lvl="1"/>
            <a:r>
              <a:rPr lang="en-US" dirty="0">
                <a:solidFill>
                  <a:schemeClr val="bg1">
                    <a:lumMod val="65000"/>
                  </a:schemeClr>
                </a:solidFill>
              </a:rPr>
              <a:t>Consider holding and/or dose reducing EV for symptomatic ocular disorders</a:t>
            </a:r>
          </a:p>
          <a:p>
            <a:pPr lvl="0"/>
            <a:endParaRPr lang="en-US" dirty="0"/>
          </a:p>
        </p:txBody>
      </p:sp>
      <p:sp>
        <p:nvSpPr>
          <p:cNvPr id="5" name="TextBox 4">
            <a:extLst>
              <a:ext uri="{FF2B5EF4-FFF2-40B4-BE49-F238E27FC236}">
                <a16:creationId xmlns:a16="http://schemas.microsoft.com/office/drawing/2014/main" id="{514AAE21-96EB-3529-47E1-8B1440A80F06}"/>
              </a:ext>
            </a:extLst>
          </p:cNvPr>
          <p:cNvSpPr txBox="1"/>
          <p:nvPr/>
        </p:nvSpPr>
        <p:spPr>
          <a:xfrm>
            <a:off x="1080735" y="2012559"/>
            <a:ext cx="7395122" cy="1015663"/>
          </a:xfrm>
          <a:prstGeom prst="rect">
            <a:avLst/>
          </a:prstGeom>
          <a:noFill/>
        </p:spPr>
        <p:txBody>
          <a:bodyPr wrap="square" numCol="2" rtlCol="0">
            <a:spAutoFit/>
          </a:bodyPr>
          <a:lstStyle/>
          <a:p>
            <a:pPr lvl="1">
              <a:buClr>
                <a:schemeClr val="accent5"/>
              </a:buClr>
              <a:buFont typeface="Arial" charset="0"/>
              <a:buChar char="•"/>
              <a:defRPr/>
            </a:pPr>
            <a:r>
              <a:rPr lang="en-US" sz="2000" dirty="0">
                <a:latin typeface="Arial"/>
                <a:ea typeface="Geneva"/>
                <a:cs typeface="Arial"/>
              </a:rPr>
              <a:t>Keratitis</a:t>
            </a:r>
          </a:p>
          <a:p>
            <a:pPr lvl="1">
              <a:buClr>
                <a:schemeClr val="accent5"/>
              </a:buClr>
              <a:buFont typeface="Arial" charset="0"/>
              <a:buChar char="•"/>
              <a:defRPr/>
            </a:pPr>
            <a:r>
              <a:rPr lang="en-US" sz="2000" dirty="0">
                <a:latin typeface="Arial"/>
                <a:ea typeface="Geneva"/>
                <a:cs typeface="Arial"/>
              </a:rPr>
              <a:t>Blurred vision</a:t>
            </a:r>
          </a:p>
          <a:p>
            <a:pPr lvl="1">
              <a:buClr>
                <a:schemeClr val="accent5"/>
              </a:buClr>
              <a:buFont typeface="Arial" charset="0"/>
              <a:buChar char="•"/>
              <a:defRPr/>
            </a:pPr>
            <a:r>
              <a:rPr lang="en-US" sz="2000" dirty="0">
                <a:latin typeface="Arial"/>
                <a:ea typeface="Geneva"/>
                <a:cs typeface="Arial"/>
              </a:rPr>
              <a:t>Increased lacrimation</a:t>
            </a:r>
          </a:p>
          <a:p>
            <a:pPr lvl="1">
              <a:buClr>
                <a:schemeClr val="accent5"/>
              </a:buClr>
              <a:buFont typeface="Arial" charset="0"/>
              <a:buChar char="•"/>
              <a:defRPr/>
            </a:pPr>
            <a:r>
              <a:rPr lang="en-US" sz="2000" dirty="0">
                <a:latin typeface="Arial"/>
                <a:ea typeface="Geneva"/>
                <a:cs typeface="Arial"/>
              </a:rPr>
              <a:t>Conjunctivitis</a:t>
            </a:r>
          </a:p>
          <a:p>
            <a:pPr lvl="1">
              <a:buClr>
                <a:schemeClr val="accent5"/>
              </a:buClr>
              <a:buFont typeface="Arial" charset="0"/>
              <a:buChar char="•"/>
              <a:defRPr/>
            </a:pPr>
            <a:r>
              <a:rPr lang="en-US" sz="2000" dirty="0">
                <a:latin typeface="Arial"/>
                <a:ea typeface="Geneva"/>
                <a:cs typeface="Arial"/>
              </a:rPr>
              <a:t>Limbal stem cell deficiency</a:t>
            </a:r>
          </a:p>
          <a:p>
            <a:pPr lvl="1">
              <a:buClr>
                <a:schemeClr val="accent5"/>
              </a:buClr>
              <a:buFont typeface="Arial" charset="0"/>
              <a:buChar char="•"/>
              <a:defRPr/>
            </a:pPr>
            <a:r>
              <a:rPr lang="en-US" sz="2000" dirty="0">
                <a:latin typeface="Arial"/>
                <a:ea typeface="Geneva"/>
                <a:cs typeface="Arial"/>
              </a:rPr>
              <a:t>Keratopathy</a:t>
            </a:r>
          </a:p>
        </p:txBody>
      </p:sp>
    </p:spTree>
    <p:extLst>
      <p:ext uri="{BB962C8B-B14F-4D97-AF65-F5344CB8AC3E}">
        <p14:creationId xmlns:p14="http://schemas.microsoft.com/office/powerpoint/2010/main" val="99252544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Ocular Disorders Associated with EV</a:t>
            </a:r>
          </a:p>
        </p:txBody>
      </p:sp>
      <p:sp>
        <p:nvSpPr>
          <p:cNvPr id="2" name="Text Placeholder 1"/>
          <p:cNvSpPr>
            <a:spLocks noGrp="1"/>
          </p:cNvSpPr>
          <p:nvPr>
            <p:ph idx="1"/>
          </p:nvPr>
        </p:nvSpPr>
        <p:spPr/>
        <p:txBody>
          <a:bodyPr>
            <a:normAutofit fontScale="92500" lnSpcReduction="10000"/>
          </a:bodyPr>
          <a:lstStyle/>
          <a:p>
            <a:pPr lvl="0"/>
            <a:r>
              <a:rPr lang="en-US" dirty="0"/>
              <a:t>Ocular disorders report in 40% of clinical trial patients receiving EV</a:t>
            </a:r>
          </a:p>
          <a:p>
            <a:endParaRPr lang="en-US" dirty="0"/>
          </a:p>
          <a:p>
            <a:endParaRPr lang="en-US" dirty="0"/>
          </a:p>
          <a:p>
            <a:endParaRPr lang="en-US" dirty="0"/>
          </a:p>
          <a:p>
            <a:r>
              <a:rPr lang="en-US" dirty="0"/>
              <a:t>Median time to onset: 1.6 months</a:t>
            </a:r>
          </a:p>
          <a:p>
            <a:r>
              <a:rPr lang="en-US" dirty="0"/>
              <a:t>Monitoring and prophylaxis</a:t>
            </a:r>
          </a:p>
          <a:p>
            <a:pPr lvl="1"/>
            <a:r>
              <a:rPr lang="en-US" dirty="0"/>
              <a:t>Monitor for ocular disorders throughout treatment</a:t>
            </a:r>
          </a:p>
          <a:p>
            <a:pPr lvl="1"/>
            <a:r>
              <a:rPr lang="en-US" dirty="0"/>
              <a:t>Consider prophylactic artificial tears to prevent dry eye</a:t>
            </a:r>
          </a:p>
          <a:p>
            <a:pPr lvl="0"/>
            <a:r>
              <a:rPr lang="en-US" dirty="0">
                <a:solidFill>
                  <a:schemeClr val="bg1">
                    <a:lumMod val="65000"/>
                  </a:schemeClr>
                </a:solidFill>
              </a:rPr>
              <a:t>Treatment</a:t>
            </a:r>
          </a:p>
          <a:p>
            <a:pPr lvl="1"/>
            <a:r>
              <a:rPr lang="en-US" dirty="0">
                <a:solidFill>
                  <a:schemeClr val="bg1">
                    <a:lumMod val="65000"/>
                  </a:schemeClr>
                </a:solidFill>
              </a:rPr>
              <a:t>Ophthalmology consultation if ocular symptoms occur or do not resolve</a:t>
            </a:r>
          </a:p>
          <a:p>
            <a:pPr lvl="1"/>
            <a:r>
              <a:rPr lang="en-US" dirty="0">
                <a:solidFill>
                  <a:schemeClr val="bg1">
                    <a:lumMod val="65000"/>
                  </a:schemeClr>
                </a:solidFill>
              </a:rPr>
              <a:t>Topical ophthalmic steroids, if indicated</a:t>
            </a:r>
          </a:p>
          <a:p>
            <a:pPr lvl="1"/>
            <a:r>
              <a:rPr lang="en-US" dirty="0">
                <a:solidFill>
                  <a:schemeClr val="bg1">
                    <a:lumMod val="65000"/>
                  </a:schemeClr>
                </a:solidFill>
              </a:rPr>
              <a:t>Consider holding and/or dose reducing EV for symptomatic ocular disorders</a:t>
            </a:r>
          </a:p>
          <a:p>
            <a:pPr lvl="0"/>
            <a:endParaRPr lang="en-US" dirty="0"/>
          </a:p>
        </p:txBody>
      </p:sp>
      <p:sp>
        <p:nvSpPr>
          <p:cNvPr id="5" name="TextBox 4">
            <a:extLst>
              <a:ext uri="{FF2B5EF4-FFF2-40B4-BE49-F238E27FC236}">
                <a16:creationId xmlns:a16="http://schemas.microsoft.com/office/drawing/2014/main" id="{514AAE21-96EB-3529-47E1-8B1440A80F06}"/>
              </a:ext>
            </a:extLst>
          </p:cNvPr>
          <p:cNvSpPr txBox="1"/>
          <p:nvPr/>
        </p:nvSpPr>
        <p:spPr>
          <a:xfrm>
            <a:off x="1080735" y="2012559"/>
            <a:ext cx="7395122" cy="1015663"/>
          </a:xfrm>
          <a:prstGeom prst="rect">
            <a:avLst/>
          </a:prstGeom>
          <a:noFill/>
        </p:spPr>
        <p:txBody>
          <a:bodyPr wrap="square" numCol="2" rtlCol="0">
            <a:spAutoFit/>
          </a:bodyPr>
          <a:lstStyle/>
          <a:p>
            <a:pPr lvl="1">
              <a:buClr>
                <a:schemeClr val="accent5"/>
              </a:buClr>
              <a:buFont typeface="Arial" charset="0"/>
              <a:buChar char="•"/>
              <a:defRPr/>
            </a:pPr>
            <a:r>
              <a:rPr lang="en-US" sz="2000" dirty="0">
                <a:latin typeface="Arial"/>
                <a:ea typeface="Geneva"/>
                <a:cs typeface="Arial"/>
              </a:rPr>
              <a:t>Keratitis</a:t>
            </a:r>
          </a:p>
          <a:p>
            <a:pPr lvl="1">
              <a:buClr>
                <a:schemeClr val="accent5"/>
              </a:buClr>
              <a:buFont typeface="Arial" charset="0"/>
              <a:buChar char="•"/>
              <a:defRPr/>
            </a:pPr>
            <a:r>
              <a:rPr lang="en-US" sz="2000" dirty="0">
                <a:latin typeface="Arial"/>
                <a:ea typeface="Geneva"/>
                <a:cs typeface="Arial"/>
              </a:rPr>
              <a:t>Blurred vision</a:t>
            </a:r>
          </a:p>
          <a:p>
            <a:pPr lvl="1">
              <a:buClr>
                <a:schemeClr val="accent5"/>
              </a:buClr>
              <a:buFont typeface="Arial" charset="0"/>
              <a:buChar char="•"/>
              <a:defRPr/>
            </a:pPr>
            <a:r>
              <a:rPr lang="en-US" sz="2000" dirty="0">
                <a:latin typeface="Arial"/>
                <a:ea typeface="Geneva"/>
                <a:cs typeface="Arial"/>
              </a:rPr>
              <a:t>Increased lacrimation</a:t>
            </a:r>
          </a:p>
          <a:p>
            <a:pPr lvl="1">
              <a:buClr>
                <a:schemeClr val="accent5"/>
              </a:buClr>
              <a:buFont typeface="Arial" charset="0"/>
              <a:buChar char="•"/>
              <a:defRPr/>
            </a:pPr>
            <a:r>
              <a:rPr lang="en-US" sz="2000" dirty="0">
                <a:latin typeface="Arial"/>
                <a:ea typeface="Geneva"/>
                <a:cs typeface="Arial"/>
              </a:rPr>
              <a:t>Conjunctivitis</a:t>
            </a:r>
          </a:p>
          <a:p>
            <a:pPr lvl="1">
              <a:buClr>
                <a:schemeClr val="accent5"/>
              </a:buClr>
              <a:buFont typeface="Arial" charset="0"/>
              <a:buChar char="•"/>
              <a:defRPr/>
            </a:pPr>
            <a:r>
              <a:rPr lang="en-US" sz="2000" dirty="0">
                <a:latin typeface="Arial"/>
                <a:ea typeface="Geneva"/>
                <a:cs typeface="Arial"/>
              </a:rPr>
              <a:t>Limbal stem cell deficiency</a:t>
            </a:r>
          </a:p>
          <a:p>
            <a:pPr lvl="1">
              <a:buClr>
                <a:schemeClr val="accent5"/>
              </a:buClr>
              <a:buFont typeface="Arial" charset="0"/>
              <a:buChar char="•"/>
              <a:defRPr/>
            </a:pPr>
            <a:r>
              <a:rPr lang="en-US" sz="2000" dirty="0">
                <a:latin typeface="Arial"/>
                <a:ea typeface="Geneva"/>
                <a:cs typeface="Arial"/>
              </a:rPr>
              <a:t>Keratopathy</a:t>
            </a:r>
          </a:p>
        </p:txBody>
      </p:sp>
    </p:spTree>
    <p:extLst>
      <p:ext uri="{BB962C8B-B14F-4D97-AF65-F5344CB8AC3E}">
        <p14:creationId xmlns:p14="http://schemas.microsoft.com/office/powerpoint/2010/main" val="290179040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Ocular Disorders Associated with EV</a:t>
            </a:r>
          </a:p>
        </p:txBody>
      </p:sp>
      <p:sp>
        <p:nvSpPr>
          <p:cNvPr id="2" name="Text Placeholder 1"/>
          <p:cNvSpPr>
            <a:spLocks noGrp="1"/>
          </p:cNvSpPr>
          <p:nvPr>
            <p:ph idx="1"/>
          </p:nvPr>
        </p:nvSpPr>
        <p:spPr/>
        <p:txBody>
          <a:bodyPr>
            <a:normAutofit fontScale="92500" lnSpcReduction="10000"/>
          </a:bodyPr>
          <a:lstStyle/>
          <a:p>
            <a:pPr lvl="0"/>
            <a:r>
              <a:rPr lang="en-US" dirty="0"/>
              <a:t>Ocular disorders report in 40% of clinical trial patients receiving EV</a:t>
            </a:r>
          </a:p>
          <a:p>
            <a:endParaRPr lang="en-US" dirty="0"/>
          </a:p>
          <a:p>
            <a:endParaRPr lang="en-US" dirty="0"/>
          </a:p>
          <a:p>
            <a:endParaRPr lang="en-US" dirty="0"/>
          </a:p>
          <a:p>
            <a:r>
              <a:rPr lang="en-US" dirty="0"/>
              <a:t>Median time to onset: 1.6 months</a:t>
            </a:r>
          </a:p>
          <a:p>
            <a:r>
              <a:rPr lang="en-US" dirty="0"/>
              <a:t>Monitoring and prophylaxis</a:t>
            </a:r>
          </a:p>
          <a:p>
            <a:pPr lvl="1"/>
            <a:r>
              <a:rPr lang="en-US" dirty="0"/>
              <a:t>Monitor for ocular disorders throughout treatment</a:t>
            </a:r>
          </a:p>
          <a:p>
            <a:pPr lvl="1"/>
            <a:r>
              <a:rPr lang="en-US" dirty="0"/>
              <a:t>Consider prophylactic artificial tears to prevent dry eye</a:t>
            </a:r>
          </a:p>
          <a:p>
            <a:pPr lvl="0"/>
            <a:r>
              <a:rPr lang="en-US" dirty="0"/>
              <a:t>Treatment</a:t>
            </a:r>
          </a:p>
          <a:p>
            <a:pPr lvl="1"/>
            <a:r>
              <a:rPr lang="en-US" dirty="0"/>
              <a:t>Ophthalmology consultation if ocular </a:t>
            </a:r>
            <a:r>
              <a:rPr lang="en-US"/>
              <a:t>symptoms occur </a:t>
            </a:r>
            <a:r>
              <a:rPr lang="en-US" dirty="0"/>
              <a:t>or do not resolve</a:t>
            </a:r>
          </a:p>
          <a:p>
            <a:pPr lvl="1"/>
            <a:r>
              <a:rPr lang="en-US" dirty="0"/>
              <a:t>Topical ophthalmic steroids, if indicated</a:t>
            </a:r>
          </a:p>
          <a:p>
            <a:pPr lvl="1"/>
            <a:r>
              <a:rPr lang="en-US" dirty="0"/>
              <a:t>Consider holding and/or dose reducing EV for symptomatic ocular disorders</a:t>
            </a:r>
          </a:p>
          <a:p>
            <a:pPr lvl="0"/>
            <a:endParaRPr lang="en-US" dirty="0"/>
          </a:p>
        </p:txBody>
      </p:sp>
      <p:sp>
        <p:nvSpPr>
          <p:cNvPr id="5" name="TextBox 4">
            <a:extLst>
              <a:ext uri="{FF2B5EF4-FFF2-40B4-BE49-F238E27FC236}">
                <a16:creationId xmlns:a16="http://schemas.microsoft.com/office/drawing/2014/main" id="{514AAE21-96EB-3529-47E1-8B1440A80F06}"/>
              </a:ext>
            </a:extLst>
          </p:cNvPr>
          <p:cNvSpPr txBox="1"/>
          <p:nvPr/>
        </p:nvSpPr>
        <p:spPr>
          <a:xfrm>
            <a:off x="1080735" y="2012559"/>
            <a:ext cx="7395122" cy="1015663"/>
          </a:xfrm>
          <a:prstGeom prst="rect">
            <a:avLst/>
          </a:prstGeom>
          <a:noFill/>
        </p:spPr>
        <p:txBody>
          <a:bodyPr wrap="square" numCol="2" rtlCol="0">
            <a:spAutoFit/>
          </a:bodyPr>
          <a:lstStyle/>
          <a:p>
            <a:pPr lvl="1">
              <a:buClr>
                <a:schemeClr val="accent5"/>
              </a:buClr>
              <a:buFont typeface="Arial" charset="0"/>
              <a:buChar char="•"/>
              <a:defRPr/>
            </a:pPr>
            <a:r>
              <a:rPr lang="en-US" sz="2000" dirty="0">
                <a:latin typeface="Arial"/>
                <a:ea typeface="Geneva"/>
                <a:cs typeface="Arial"/>
              </a:rPr>
              <a:t>Keratitis</a:t>
            </a:r>
          </a:p>
          <a:p>
            <a:pPr lvl="1">
              <a:buClr>
                <a:schemeClr val="accent5"/>
              </a:buClr>
              <a:buFont typeface="Arial" charset="0"/>
              <a:buChar char="•"/>
              <a:defRPr/>
            </a:pPr>
            <a:r>
              <a:rPr lang="en-US" sz="2000" dirty="0">
                <a:latin typeface="Arial"/>
                <a:ea typeface="Geneva"/>
                <a:cs typeface="Arial"/>
              </a:rPr>
              <a:t>Blurred vision</a:t>
            </a:r>
          </a:p>
          <a:p>
            <a:pPr lvl="1">
              <a:buClr>
                <a:schemeClr val="accent5"/>
              </a:buClr>
              <a:buFont typeface="Arial" charset="0"/>
              <a:buChar char="•"/>
              <a:defRPr/>
            </a:pPr>
            <a:r>
              <a:rPr lang="en-US" sz="2000" dirty="0">
                <a:latin typeface="Arial"/>
                <a:ea typeface="Geneva"/>
                <a:cs typeface="Arial"/>
              </a:rPr>
              <a:t>Increased lacrimation</a:t>
            </a:r>
          </a:p>
          <a:p>
            <a:pPr lvl="1">
              <a:buClr>
                <a:schemeClr val="accent5"/>
              </a:buClr>
              <a:buFont typeface="Arial" charset="0"/>
              <a:buChar char="•"/>
              <a:defRPr/>
            </a:pPr>
            <a:r>
              <a:rPr lang="en-US" sz="2000" dirty="0">
                <a:latin typeface="Arial"/>
                <a:ea typeface="Geneva"/>
                <a:cs typeface="Arial"/>
              </a:rPr>
              <a:t>Conjunctivitis</a:t>
            </a:r>
          </a:p>
          <a:p>
            <a:pPr lvl="1">
              <a:buClr>
                <a:schemeClr val="accent5"/>
              </a:buClr>
              <a:buFont typeface="Arial" charset="0"/>
              <a:buChar char="•"/>
              <a:defRPr/>
            </a:pPr>
            <a:r>
              <a:rPr lang="en-US" sz="2000" dirty="0">
                <a:latin typeface="Arial"/>
                <a:ea typeface="Geneva"/>
                <a:cs typeface="Arial"/>
              </a:rPr>
              <a:t>Limbal stem cell deficiency</a:t>
            </a:r>
          </a:p>
          <a:p>
            <a:pPr lvl="1">
              <a:buClr>
                <a:schemeClr val="accent5"/>
              </a:buClr>
              <a:buFont typeface="Arial" charset="0"/>
              <a:buChar char="•"/>
              <a:defRPr/>
            </a:pPr>
            <a:r>
              <a:rPr lang="en-US" sz="2000" dirty="0">
                <a:latin typeface="Arial"/>
                <a:ea typeface="Geneva"/>
                <a:cs typeface="Arial"/>
              </a:rPr>
              <a:t>Keratopathy</a:t>
            </a:r>
          </a:p>
        </p:txBody>
      </p:sp>
    </p:spTree>
    <p:extLst>
      <p:ext uri="{BB962C8B-B14F-4D97-AF65-F5344CB8AC3E}">
        <p14:creationId xmlns:p14="http://schemas.microsoft.com/office/powerpoint/2010/main" val="37728890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Presentation- 1  </a:t>
            </a:r>
          </a:p>
        </p:txBody>
      </p:sp>
      <p:sp>
        <p:nvSpPr>
          <p:cNvPr id="3" name="Content Placeholder 2"/>
          <p:cNvSpPr>
            <a:spLocks noGrp="1"/>
          </p:cNvSpPr>
          <p:nvPr>
            <p:ph idx="1"/>
          </p:nvPr>
        </p:nvSpPr>
        <p:spPr>
          <a:xfrm>
            <a:off x="609600" y="1477906"/>
            <a:ext cx="10744200" cy="5380094"/>
          </a:xfrm>
        </p:spPr>
        <p:txBody>
          <a:bodyPr>
            <a:normAutofit/>
          </a:bodyPr>
          <a:lstStyle/>
          <a:p>
            <a:pPr>
              <a:spcBef>
                <a:spcPts val="3000"/>
              </a:spcBef>
            </a:pPr>
            <a:r>
              <a:rPr lang="en-US" sz="2800" dirty="0"/>
              <a:t>65 </a:t>
            </a:r>
            <a:r>
              <a:rPr lang="en-US" sz="2800" dirty="0" err="1"/>
              <a:t>yo</a:t>
            </a:r>
            <a:r>
              <a:rPr lang="en-US" sz="2800" dirty="0"/>
              <a:t> woman received gemcitabine and cisplatin for</a:t>
            </a:r>
            <a:br>
              <a:rPr lang="en-US" sz="2800" dirty="0"/>
            </a:br>
            <a:r>
              <a:rPr lang="en-US" sz="2800" dirty="0"/>
              <a:t>metastatic UC</a:t>
            </a:r>
          </a:p>
          <a:p>
            <a:pPr>
              <a:spcBef>
                <a:spcPts val="3000"/>
              </a:spcBef>
            </a:pPr>
            <a:r>
              <a:rPr lang="en-US" sz="2800" dirty="0"/>
              <a:t>Had a partial response after 6 cycles </a:t>
            </a:r>
          </a:p>
          <a:p>
            <a:pPr>
              <a:spcBef>
                <a:spcPts val="3000"/>
              </a:spcBef>
            </a:pPr>
            <a:r>
              <a:rPr lang="en-US" sz="2800" dirty="0">
                <a:solidFill>
                  <a:schemeClr val="bg1">
                    <a:lumMod val="65000"/>
                  </a:schemeClr>
                </a:solidFill>
              </a:rPr>
              <a:t>Developed grade 1 peripheral neuropathy </a:t>
            </a:r>
          </a:p>
          <a:p>
            <a:pPr>
              <a:spcBef>
                <a:spcPts val="3000"/>
              </a:spcBef>
            </a:pPr>
            <a:r>
              <a:rPr lang="en-US" sz="2800" dirty="0">
                <a:solidFill>
                  <a:schemeClr val="bg1">
                    <a:lumMod val="65000"/>
                  </a:schemeClr>
                </a:solidFill>
              </a:rPr>
              <a:t>Received avelumab, had PD after 3 cycles, was started on </a:t>
            </a:r>
            <a:r>
              <a:rPr lang="en-US" sz="2800" dirty="0" err="1">
                <a:solidFill>
                  <a:schemeClr val="bg1">
                    <a:lumMod val="65000"/>
                  </a:schemeClr>
                </a:solidFill>
              </a:rPr>
              <a:t>enfortumab</a:t>
            </a:r>
            <a:r>
              <a:rPr lang="en-US" sz="2800" dirty="0">
                <a:solidFill>
                  <a:schemeClr val="bg1">
                    <a:lumMod val="65000"/>
                  </a:schemeClr>
                </a:solidFill>
              </a:rPr>
              <a:t> </a:t>
            </a:r>
            <a:r>
              <a:rPr lang="en-US" sz="2800" dirty="0" err="1">
                <a:solidFill>
                  <a:schemeClr val="bg1">
                    <a:lumMod val="65000"/>
                  </a:schemeClr>
                </a:solidFill>
              </a:rPr>
              <a:t>vedotin</a:t>
            </a:r>
            <a:r>
              <a:rPr lang="en-US" sz="2800" dirty="0">
                <a:solidFill>
                  <a:schemeClr val="bg1">
                    <a:lumMod val="65000"/>
                  </a:schemeClr>
                </a:solidFill>
              </a:rPr>
              <a:t> (EV) 1.25 mg/kg day 1, 8, 15 q28days</a:t>
            </a:r>
          </a:p>
          <a:p>
            <a:pPr>
              <a:spcBef>
                <a:spcPts val="3000"/>
              </a:spcBef>
            </a:pPr>
            <a:r>
              <a:rPr lang="en-US" sz="2800" dirty="0">
                <a:solidFill>
                  <a:schemeClr val="bg1">
                    <a:lumMod val="65000"/>
                  </a:schemeClr>
                </a:solidFill>
              </a:rPr>
              <a:t>Developed grade 2 peripheral neuropathy after 3 cycles </a:t>
            </a:r>
          </a:p>
          <a:p>
            <a:pPr>
              <a:spcBef>
                <a:spcPts val="3000"/>
              </a:spcBef>
            </a:pPr>
            <a:endParaRPr lang="en-US" sz="2800" dirty="0"/>
          </a:p>
        </p:txBody>
      </p:sp>
    </p:spTree>
    <p:extLst>
      <p:ext uri="{BB962C8B-B14F-4D97-AF65-F5344CB8AC3E}">
        <p14:creationId xmlns:p14="http://schemas.microsoft.com/office/powerpoint/2010/main" val="26932340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Presentation- 1  </a:t>
            </a:r>
          </a:p>
        </p:txBody>
      </p:sp>
      <p:sp>
        <p:nvSpPr>
          <p:cNvPr id="3" name="Content Placeholder 2"/>
          <p:cNvSpPr>
            <a:spLocks noGrp="1"/>
          </p:cNvSpPr>
          <p:nvPr>
            <p:ph idx="1"/>
          </p:nvPr>
        </p:nvSpPr>
        <p:spPr>
          <a:xfrm>
            <a:off x="609600" y="1477906"/>
            <a:ext cx="10744200" cy="5380094"/>
          </a:xfrm>
        </p:spPr>
        <p:txBody>
          <a:bodyPr>
            <a:normAutofit/>
          </a:bodyPr>
          <a:lstStyle/>
          <a:p>
            <a:pPr>
              <a:spcBef>
                <a:spcPts val="3000"/>
              </a:spcBef>
            </a:pPr>
            <a:r>
              <a:rPr lang="en-US" sz="2800" dirty="0"/>
              <a:t>65 </a:t>
            </a:r>
            <a:r>
              <a:rPr lang="en-US" sz="2800" dirty="0" err="1"/>
              <a:t>yo</a:t>
            </a:r>
            <a:r>
              <a:rPr lang="en-US" sz="2800" dirty="0"/>
              <a:t> woman received gemcitabine and cisplatin for</a:t>
            </a:r>
            <a:br>
              <a:rPr lang="en-US" sz="2800" dirty="0"/>
            </a:br>
            <a:r>
              <a:rPr lang="en-US" sz="2800" dirty="0"/>
              <a:t>metastatic UC</a:t>
            </a:r>
          </a:p>
          <a:p>
            <a:pPr>
              <a:spcBef>
                <a:spcPts val="3000"/>
              </a:spcBef>
            </a:pPr>
            <a:r>
              <a:rPr lang="en-US" sz="2800" dirty="0"/>
              <a:t>Had a partial response after 6 cycles </a:t>
            </a:r>
          </a:p>
          <a:p>
            <a:pPr>
              <a:spcBef>
                <a:spcPts val="3000"/>
              </a:spcBef>
            </a:pPr>
            <a:r>
              <a:rPr lang="en-US" sz="2800" dirty="0"/>
              <a:t>Developed grade 1 peripheral neuropathy </a:t>
            </a:r>
          </a:p>
          <a:p>
            <a:pPr>
              <a:spcBef>
                <a:spcPts val="3000"/>
              </a:spcBef>
            </a:pPr>
            <a:r>
              <a:rPr lang="en-US" sz="2800" dirty="0">
                <a:solidFill>
                  <a:schemeClr val="bg1">
                    <a:lumMod val="65000"/>
                  </a:schemeClr>
                </a:solidFill>
              </a:rPr>
              <a:t>Received avelumab, had PD after 3 cycles, was started on </a:t>
            </a:r>
            <a:r>
              <a:rPr lang="en-US" sz="2800" dirty="0" err="1">
                <a:solidFill>
                  <a:schemeClr val="bg1">
                    <a:lumMod val="65000"/>
                  </a:schemeClr>
                </a:solidFill>
              </a:rPr>
              <a:t>enfortumab</a:t>
            </a:r>
            <a:r>
              <a:rPr lang="en-US" sz="2800" dirty="0">
                <a:solidFill>
                  <a:schemeClr val="bg1">
                    <a:lumMod val="65000"/>
                  </a:schemeClr>
                </a:solidFill>
              </a:rPr>
              <a:t> </a:t>
            </a:r>
            <a:r>
              <a:rPr lang="en-US" sz="2800" dirty="0" err="1">
                <a:solidFill>
                  <a:schemeClr val="bg1">
                    <a:lumMod val="65000"/>
                  </a:schemeClr>
                </a:solidFill>
              </a:rPr>
              <a:t>vedotin</a:t>
            </a:r>
            <a:r>
              <a:rPr lang="en-US" sz="2800" dirty="0">
                <a:solidFill>
                  <a:schemeClr val="bg1">
                    <a:lumMod val="65000"/>
                  </a:schemeClr>
                </a:solidFill>
              </a:rPr>
              <a:t> (EV) 1.25 mg/kg day 1, 8, 15 q28days</a:t>
            </a:r>
          </a:p>
          <a:p>
            <a:pPr>
              <a:spcBef>
                <a:spcPts val="3000"/>
              </a:spcBef>
            </a:pPr>
            <a:r>
              <a:rPr lang="en-US" sz="2800" dirty="0">
                <a:solidFill>
                  <a:schemeClr val="bg1">
                    <a:lumMod val="65000"/>
                  </a:schemeClr>
                </a:solidFill>
              </a:rPr>
              <a:t>Developed grade 2 peripheral neuropathy after 3 cycles </a:t>
            </a:r>
          </a:p>
          <a:p>
            <a:pPr>
              <a:spcBef>
                <a:spcPts val="3000"/>
              </a:spcBef>
            </a:pPr>
            <a:endParaRPr lang="en-US" sz="2800" dirty="0"/>
          </a:p>
        </p:txBody>
      </p:sp>
    </p:spTree>
    <p:extLst>
      <p:ext uri="{BB962C8B-B14F-4D97-AF65-F5344CB8AC3E}">
        <p14:creationId xmlns:p14="http://schemas.microsoft.com/office/powerpoint/2010/main" val="21036747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Presentation- 1  </a:t>
            </a:r>
          </a:p>
        </p:txBody>
      </p:sp>
      <p:sp>
        <p:nvSpPr>
          <p:cNvPr id="3" name="Content Placeholder 2"/>
          <p:cNvSpPr>
            <a:spLocks noGrp="1"/>
          </p:cNvSpPr>
          <p:nvPr>
            <p:ph idx="1"/>
          </p:nvPr>
        </p:nvSpPr>
        <p:spPr>
          <a:xfrm>
            <a:off x="609600" y="1477906"/>
            <a:ext cx="10744200" cy="5380094"/>
          </a:xfrm>
        </p:spPr>
        <p:txBody>
          <a:bodyPr>
            <a:normAutofit/>
          </a:bodyPr>
          <a:lstStyle/>
          <a:p>
            <a:pPr>
              <a:spcBef>
                <a:spcPts val="3000"/>
              </a:spcBef>
            </a:pPr>
            <a:r>
              <a:rPr lang="en-US" sz="2800" dirty="0"/>
              <a:t>65 </a:t>
            </a:r>
            <a:r>
              <a:rPr lang="en-US" sz="2800" dirty="0" err="1"/>
              <a:t>yo</a:t>
            </a:r>
            <a:r>
              <a:rPr lang="en-US" sz="2800" dirty="0"/>
              <a:t> woman received gemcitabine and cisplatin for</a:t>
            </a:r>
            <a:br>
              <a:rPr lang="en-US" sz="2800" dirty="0"/>
            </a:br>
            <a:r>
              <a:rPr lang="en-US" sz="2800" dirty="0"/>
              <a:t>metastatic UC</a:t>
            </a:r>
          </a:p>
          <a:p>
            <a:pPr>
              <a:spcBef>
                <a:spcPts val="3000"/>
              </a:spcBef>
            </a:pPr>
            <a:r>
              <a:rPr lang="en-US" sz="2800" dirty="0"/>
              <a:t>Had a partial response after 6 cycles </a:t>
            </a:r>
          </a:p>
          <a:p>
            <a:pPr>
              <a:spcBef>
                <a:spcPts val="3000"/>
              </a:spcBef>
            </a:pPr>
            <a:r>
              <a:rPr lang="en-US" sz="2800" dirty="0"/>
              <a:t>Developed grade 1 peripheral neuropathy </a:t>
            </a:r>
          </a:p>
          <a:p>
            <a:pPr>
              <a:spcBef>
                <a:spcPts val="3000"/>
              </a:spcBef>
            </a:pPr>
            <a:r>
              <a:rPr lang="en-US" sz="2800" dirty="0"/>
              <a:t>Received avelumab, had PD after 3 cycles, was started on </a:t>
            </a:r>
            <a:r>
              <a:rPr lang="en-US" sz="2800" dirty="0" err="1"/>
              <a:t>enfortumab</a:t>
            </a:r>
            <a:r>
              <a:rPr lang="en-US" sz="2800" dirty="0"/>
              <a:t> </a:t>
            </a:r>
            <a:r>
              <a:rPr lang="en-US" sz="2800" dirty="0" err="1"/>
              <a:t>vedotin</a:t>
            </a:r>
            <a:r>
              <a:rPr lang="en-US" sz="2800" dirty="0"/>
              <a:t> (EV) 1.25 mg/kg day 1, 8, 15 q28days</a:t>
            </a:r>
          </a:p>
          <a:p>
            <a:pPr>
              <a:spcBef>
                <a:spcPts val="3000"/>
              </a:spcBef>
            </a:pPr>
            <a:r>
              <a:rPr lang="en-US" sz="2800" dirty="0">
                <a:solidFill>
                  <a:schemeClr val="bg1">
                    <a:lumMod val="65000"/>
                  </a:schemeClr>
                </a:solidFill>
              </a:rPr>
              <a:t>Developed grade 2 peripheral neuropathy after 3 cycles </a:t>
            </a:r>
          </a:p>
          <a:p>
            <a:pPr>
              <a:spcBef>
                <a:spcPts val="3000"/>
              </a:spcBef>
            </a:pPr>
            <a:endParaRPr lang="en-US" sz="2800" dirty="0"/>
          </a:p>
        </p:txBody>
      </p:sp>
    </p:spTree>
    <p:extLst>
      <p:ext uri="{BB962C8B-B14F-4D97-AF65-F5344CB8AC3E}">
        <p14:creationId xmlns:p14="http://schemas.microsoft.com/office/powerpoint/2010/main" val="20603440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Presentation- 1  </a:t>
            </a:r>
          </a:p>
        </p:txBody>
      </p:sp>
      <p:sp>
        <p:nvSpPr>
          <p:cNvPr id="3" name="Content Placeholder 2"/>
          <p:cNvSpPr>
            <a:spLocks noGrp="1"/>
          </p:cNvSpPr>
          <p:nvPr>
            <p:ph idx="1"/>
          </p:nvPr>
        </p:nvSpPr>
        <p:spPr>
          <a:xfrm>
            <a:off x="609600" y="1477906"/>
            <a:ext cx="10744200" cy="5380094"/>
          </a:xfrm>
        </p:spPr>
        <p:txBody>
          <a:bodyPr>
            <a:normAutofit/>
          </a:bodyPr>
          <a:lstStyle/>
          <a:p>
            <a:pPr>
              <a:spcBef>
                <a:spcPts val="3000"/>
              </a:spcBef>
            </a:pPr>
            <a:r>
              <a:rPr lang="en-US" sz="2800" dirty="0"/>
              <a:t>65 </a:t>
            </a:r>
            <a:r>
              <a:rPr lang="en-US" sz="2800" dirty="0" err="1"/>
              <a:t>yo</a:t>
            </a:r>
            <a:r>
              <a:rPr lang="en-US" sz="2800" dirty="0"/>
              <a:t> woman received gemcitabine and cisplatin for</a:t>
            </a:r>
            <a:br>
              <a:rPr lang="en-US" sz="2800" dirty="0"/>
            </a:br>
            <a:r>
              <a:rPr lang="en-US" sz="2800" dirty="0"/>
              <a:t>metastatic UC</a:t>
            </a:r>
          </a:p>
          <a:p>
            <a:pPr>
              <a:spcBef>
                <a:spcPts val="3000"/>
              </a:spcBef>
            </a:pPr>
            <a:r>
              <a:rPr lang="en-US" sz="2800" dirty="0"/>
              <a:t>Had a partial response after 6 cycles </a:t>
            </a:r>
          </a:p>
          <a:p>
            <a:pPr>
              <a:spcBef>
                <a:spcPts val="3000"/>
              </a:spcBef>
            </a:pPr>
            <a:r>
              <a:rPr lang="en-US" sz="2800" dirty="0"/>
              <a:t>Developed grade 1 peripheral neuropathy </a:t>
            </a:r>
          </a:p>
          <a:p>
            <a:pPr>
              <a:spcBef>
                <a:spcPts val="3000"/>
              </a:spcBef>
            </a:pPr>
            <a:r>
              <a:rPr lang="en-US" sz="2800" dirty="0"/>
              <a:t>Received avelumab, had PD after 3 cycles, was started on </a:t>
            </a:r>
            <a:r>
              <a:rPr lang="en-US" sz="2800" dirty="0" err="1"/>
              <a:t>enfortumab</a:t>
            </a:r>
            <a:r>
              <a:rPr lang="en-US" sz="2800" dirty="0"/>
              <a:t> </a:t>
            </a:r>
            <a:r>
              <a:rPr lang="en-US" sz="2800" dirty="0" err="1"/>
              <a:t>vedotin</a:t>
            </a:r>
            <a:r>
              <a:rPr lang="en-US" sz="2800" dirty="0"/>
              <a:t> (EV) 1.25 mg/kg day 1, 8, 15 q28days</a:t>
            </a:r>
          </a:p>
          <a:p>
            <a:pPr>
              <a:spcBef>
                <a:spcPts val="3000"/>
              </a:spcBef>
            </a:pPr>
            <a:r>
              <a:rPr lang="en-US" sz="2800" dirty="0"/>
              <a:t>Developed grade 2 peripheral neuropathy after 3 cycles </a:t>
            </a:r>
          </a:p>
          <a:p>
            <a:pPr>
              <a:spcBef>
                <a:spcPts val="3000"/>
              </a:spcBef>
            </a:pPr>
            <a:endParaRPr lang="en-US" sz="2800" dirty="0"/>
          </a:p>
        </p:txBody>
      </p:sp>
    </p:spTree>
    <p:extLst>
      <p:ext uri="{BB962C8B-B14F-4D97-AF65-F5344CB8AC3E}">
        <p14:creationId xmlns:p14="http://schemas.microsoft.com/office/powerpoint/2010/main" val="37268318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Will You Do Next?</a:t>
            </a:r>
          </a:p>
        </p:txBody>
      </p:sp>
      <p:sp>
        <p:nvSpPr>
          <p:cNvPr id="3" name="Content Placeholder 2"/>
          <p:cNvSpPr>
            <a:spLocks noGrp="1"/>
          </p:cNvSpPr>
          <p:nvPr>
            <p:ph idx="1"/>
          </p:nvPr>
        </p:nvSpPr>
        <p:spPr>
          <a:xfrm>
            <a:off x="609600" y="1683646"/>
            <a:ext cx="10744200" cy="3452909"/>
          </a:xfrm>
        </p:spPr>
        <p:txBody>
          <a:bodyPr>
            <a:normAutofit/>
          </a:bodyPr>
          <a:lstStyle/>
          <a:p>
            <a:pPr marL="514350" indent="-514350">
              <a:spcBef>
                <a:spcPts val="4200"/>
              </a:spcBef>
              <a:buFont typeface="+mj-lt"/>
              <a:buAutoNum type="alphaUcPeriod"/>
            </a:pPr>
            <a:r>
              <a:rPr lang="en-US" sz="2800" dirty="0"/>
              <a:t>Continue EV at 1.25 mg/kg</a:t>
            </a:r>
          </a:p>
          <a:p>
            <a:pPr marL="514350" indent="-514350">
              <a:spcBef>
                <a:spcPts val="4200"/>
              </a:spcBef>
              <a:buFont typeface="+mj-lt"/>
              <a:buAutoNum type="alphaUcPeriod"/>
            </a:pPr>
            <a:r>
              <a:rPr lang="en-US" sz="2800" dirty="0"/>
              <a:t>Continue EV at reduced dose 1 mg/kg</a:t>
            </a:r>
          </a:p>
          <a:p>
            <a:pPr marL="514350" indent="-514350">
              <a:spcBef>
                <a:spcPts val="4200"/>
              </a:spcBef>
              <a:buFont typeface="+mj-lt"/>
              <a:buAutoNum type="alphaUcPeriod"/>
            </a:pPr>
            <a:r>
              <a:rPr lang="en-US" sz="2800" dirty="0"/>
              <a:t>WITHHOLD EV until neuropathy improves to grade 1 then resume EV at lower dose 1 mg/kg</a:t>
            </a:r>
          </a:p>
        </p:txBody>
      </p:sp>
      <p:sp>
        <p:nvSpPr>
          <p:cNvPr id="8" name="Rectangle 7">
            <a:extLst>
              <a:ext uri="{FF2B5EF4-FFF2-40B4-BE49-F238E27FC236}">
                <a16:creationId xmlns:a16="http://schemas.microsoft.com/office/drawing/2014/main" id="{23CB8EAF-0D76-3CFB-7694-70C4D6977954}"/>
              </a:ext>
            </a:extLst>
          </p:cNvPr>
          <p:cNvSpPr/>
          <p:nvPr/>
        </p:nvSpPr>
        <p:spPr>
          <a:xfrm>
            <a:off x="445770" y="2480310"/>
            <a:ext cx="10572750" cy="269404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079655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Will You Do Next?</a:t>
            </a:r>
          </a:p>
        </p:txBody>
      </p:sp>
      <p:sp>
        <p:nvSpPr>
          <p:cNvPr id="3" name="Content Placeholder 2"/>
          <p:cNvSpPr>
            <a:spLocks noGrp="1"/>
          </p:cNvSpPr>
          <p:nvPr>
            <p:ph idx="1"/>
          </p:nvPr>
        </p:nvSpPr>
        <p:spPr>
          <a:xfrm>
            <a:off x="609600" y="1683646"/>
            <a:ext cx="10744200" cy="3452909"/>
          </a:xfrm>
        </p:spPr>
        <p:txBody>
          <a:bodyPr>
            <a:normAutofit/>
          </a:bodyPr>
          <a:lstStyle/>
          <a:p>
            <a:pPr marL="514350" indent="-514350">
              <a:spcBef>
                <a:spcPts val="4200"/>
              </a:spcBef>
              <a:buFont typeface="+mj-lt"/>
              <a:buAutoNum type="alphaUcPeriod"/>
            </a:pPr>
            <a:r>
              <a:rPr lang="en-US" sz="2800" dirty="0"/>
              <a:t>Continue EV at 1.25 mg/kg</a:t>
            </a:r>
          </a:p>
          <a:p>
            <a:pPr marL="514350" indent="-514350">
              <a:spcBef>
                <a:spcPts val="4200"/>
              </a:spcBef>
              <a:buFont typeface="+mj-lt"/>
              <a:buAutoNum type="alphaUcPeriod"/>
            </a:pPr>
            <a:r>
              <a:rPr lang="en-US" sz="2800" dirty="0"/>
              <a:t>Continue EV at reduced dose 1 mg/kg</a:t>
            </a:r>
          </a:p>
          <a:p>
            <a:pPr marL="514350" indent="-514350">
              <a:spcBef>
                <a:spcPts val="4200"/>
              </a:spcBef>
              <a:buFont typeface="+mj-lt"/>
              <a:buAutoNum type="alphaUcPeriod"/>
            </a:pPr>
            <a:r>
              <a:rPr lang="en-US" sz="2800" dirty="0"/>
              <a:t>WITHHOLD EV until neuropathy improves to grade 1 then resume EV at lower dose 1 mg/kg</a:t>
            </a:r>
          </a:p>
        </p:txBody>
      </p:sp>
      <p:sp>
        <p:nvSpPr>
          <p:cNvPr id="5" name="Rectangle 4">
            <a:extLst>
              <a:ext uri="{FF2B5EF4-FFF2-40B4-BE49-F238E27FC236}">
                <a16:creationId xmlns:a16="http://schemas.microsoft.com/office/drawing/2014/main" id="{C5CD781E-1FA2-2AC2-FDBB-6071B3987FF4}"/>
              </a:ext>
            </a:extLst>
          </p:cNvPr>
          <p:cNvSpPr/>
          <p:nvPr/>
        </p:nvSpPr>
        <p:spPr>
          <a:xfrm>
            <a:off x="445770" y="3429000"/>
            <a:ext cx="10572750" cy="174535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25138474"/>
      </p:ext>
    </p:extLst>
  </p:cSld>
  <p:clrMapOvr>
    <a:masterClrMapping/>
  </p:clrMapOvr>
</p:sld>
</file>

<file path=ppt/theme/theme1.xml><?xml version="1.0" encoding="utf-8"?>
<a:theme xmlns:a="http://schemas.openxmlformats.org/drawingml/2006/main" name="HemOnc-2020">
  <a:themeElements>
    <a:clrScheme name="Custom 27">
      <a:dk1>
        <a:srgbClr val="4D4D4D"/>
      </a:dk1>
      <a:lt1>
        <a:srgbClr val="FFFFFF"/>
      </a:lt1>
      <a:dk2>
        <a:srgbClr val="4D4D4D"/>
      </a:dk2>
      <a:lt2>
        <a:srgbClr val="FFFFFF"/>
      </a:lt2>
      <a:accent1>
        <a:srgbClr val="DF504B"/>
      </a:accent1>
      <a:accent2>
        <a:srgbClr val="FF7F40"/>
      </a:accent2>
      <a:accent3>
        <a:srgbClr val="F7931E"/>
      </a:accent3>
      <a:accent4>
        <a:srgbClr val="35A696"/>
      </a:accent4>
      <a:accent5>
        <a:srgbClr val="4A86D9"/>
      </a:accent5>
      <a:accent6>
        <a:srgbClr val="AD337F"/>
      </a:accent6>
      <a:hlink>
        <a:srgbClr val="FF7F40"/>
      </a:hlink>
      <a:folHlink>
        <a:srgbClr val="B7B7B7"/>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emOnc-2020" id="{2CE21447-B752-43F5-B460-E26026CA359D}" vid="{79E992CE-B17A-4970-A16D-168D83618C4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HemOnc-2020</Template>
  <TotalTime>0</TotalTime>
  <Words>2442</Words>
  <Application>Microsoft Office PowerPoint</Application>
  <PresentationFormat>Widescreen</PresentationFormat>
  <Paragraphs>283</Paragraphs>
  <Slides>38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38</vt:i4>
      </vt:variant>
    </vt:vector>
  </HeadingPairs>
  <TitlesOfParts>
    <vt:vector size="41" baseType="lpstr">
      <vt:lpstr>Arial</vt:lpstr>
      <vt:lpstr>Calibri</vt:lpstr>
      <vt:lpstr>HemOnc-2020</vt:lpstr>
      <vt:lpstr>How Do You Manage Enfortumab Vedotin (EV) Related Adverse Effects? </vt:lpstr>
      <vt:lpstr>Disclaimer</vt:lpstr>
      <vt:lpstr>Case Presentation- 1  </vt:lpstr>
      <vt:lpstr>Case Presentation- 1  </vt:lpstr>
      <vt:lpstr>Case Presentation- 1  </vt:lpstr>
      <vt:lpstr>Case Presentation- 1  </vt:lpstr>
      <vt:lpstr>Case Presentation- 1  </vt:lpstr>
      <vt:lpstr>What Will You Do Next?</vt:lpstr>
      <vt:lpstr>What Will You Do Next?</vt:lpstr>
      <vt:lpstr>What Will You Do Next?</vt:lpstr>
      <vt:lpstr>What Will You Do Next?</vt:lpstr>
      <vt:lpstr>Management of Peripheral Neuropathy</vt:lpstr>
      <vt:lpstr>Management of Peripheral Neuropathy</vt:lpstr>
      <vt:lpstr>Management of Peripheral Neuropathy</vt:lpstr>
      <vt:lpstr>Case Presentation- 2  </vt:lpstr>
      <vt:lpstr>Case Presentation- 2  </vt:lpstr>
      <vt:lpstr>Case Presentation- 2  </vt:lpstr>
      <vt:lpstr>Case Presentation- 2  </vt:lpstr>
      <vt:lpstr>Case Presentation- 2  </vt:lpstr>
      <vt:lpstr>Management of Skin Reactions </vt:lpstr>
      <vt:lpstr>Management of Skin Reactions </vt:lpstr>
      <vt:lpstr>Management of Skin Reactions </vt:lpstr>
      <vt:lpstr>Management of Skin Reactions </vt:lpstr>
      <vt:lpstr>Management of Skin Reactions </vt:lpstr>
      <vt:lpstr>Case Presentation- 3  </vt:lpstr>
      <vt:lpstr>Case Presentation- 3  </vt:lpstr>
      <vt:lpstr>Case Presentation- 3  </vt:lpstr>
      <vt:lpstr>Case Presentation- 3  </vt:lpstr>
      <vt:lpstr>Case Presentation- 3  </vt:lpstr>
      <vt:lpstr>Case Presentation- 4  </vt:lpstr>
      <vt:lpstr>Case Presentation- 4  </vt:lpstr>
      <vt:lpstr>Case Presentation- 4  </vt:lpstr>
      <vt:lpstr>Case Presentation- 4  </vt:lpstr>
      <vt:lpstr>Case Presentation- 4  </vt:lpstr>
      <vt:lpstr>Ocular Disorders Associated with EV</vt:lpstr>
      <vt:lpstr>Ocular Disorders Associated with EV</vt:lpstr>
      <vt:lpstr>Ocular Disorders Associated with EV</vt:lpstr>
      <vt:lpstr>Ocular Disorders Associated with EV</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2019-05-10T15:34:56Z</dcterms:created>
  <dcterms:modified xsi:type="dcterms:W3CDTF">2022-11-07T20:24:48Z</dcterms:modified>
</cp:coreProperties>
</file>