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notesMasterIdLst>
    <p:notesMasterId r:id="rId25"/>
  </p:notesMasterIdLst>
  <p:sldIdLst>
    <p:sldId id="256" r:id="rId2"/>
    <p:sldId id="319" r:id="rId3"/>
    <p:sldId id="304" r:id="rId4"/>
    <p:sldId id="305" r:id="rId5"/>
    <p:sldId id="291" r:id="rId6"/>
    <p:sldId id="307" r:id="rId7"/>
    <p:sldId id="306" r:id="rId8"/>
    <p:sldId id="308" r:id="rId9"/>
    <p:sldId id="309" r:id="rId10"/>
    <p:sldId id="298" r:id="rId11"/>
    <p:sldId id="290" r:id="rId12"/>
    <p:sldId id="311" r:id="rId13"/>
    <p:sldId id="310" r:id="rId14"/>
    <p:sldId id="296" r:id="rId15"/>
    <p:sldId id="313" r:id="rId16"/>
    <p:sldId id="312" r:id="rId17"/>
    <p:sldId id="314" r:id="rId18"/>
    <p:sldId id="315" r:id="rId19"/>
    <p:sldId id="316" r:id="rId20"/>
    <p:sldId id="297" r:id="rId21"/>
    <p:sldId id="317" r:id="rId22"/>
    <p:sldId id="292" r:id="rId23"/>
    <p:sldId id="31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10" userDrawn="1">
          <p15:clr>
            <a:srgbClr val="A4A3A4"/>
          </p15:clr>
        </p15:guide>
        <p15:guide id="2" pos="3552" userDrawn="1">
          <p15:clr>
            <a:srgbClr val="A4A3A4"/>
          </p15:clr>
        </p15:guide>
        <p15:guide id="3" orient="horz" pos="2262" userDrawn="1">
          <p15:clr>
            <a:srgbClr val="A4A3A4"/>
          </p15:clr>
        </p15:guide>
        <p15:guide id="4" orient="horz" pos="999" userDrawn="1">
          <p15:clr>
            <a:srgbClr val="A4A3A4"/>
          </p15:clr>
        </p15:guide>
        <p15:guide id="5" orient="horz" pos="4064" userDrawn="1">
          <p15:clr>
            <a:srgbClr val="A4A3A4"/>
          </p15:clr>
        </p15:guide>
        <p15:guide id="6" pos="6954" userDrawn="1">
          <p15:clr>
            <a:srgbClr val="A4A3A4"/>
          </p15:clr>
        </p15:guide>
        <p15:guide id="7" orient="horz" pos="312" userDrawn="1">
          <p15:clr>
            <a:srgbClr val="A4A3A4"/>
          </p15:clr>
        </p15:guide>
        <p15:guide id="8" pos="720" userDrawn="1">
          <p15:clr>
            <a:srgbClr val="A4A3A4"/>
          </p15:clr>
        </p15:guide>
        <p15:guide id="9" orient="horz" pos="2574" userDrawn="1">
          <p15:clr>
            <a:srgbClr val="A4A3A4"/>
          </p15:clr>
        </p15:guide>
        <p15:guide id="10" orient="horz" pos="3366" userDrawn="1">
          <p15:clr>
            <a:srgbClr val="A4A3A4"/>
          </p15:clr>
        </p15:guide>
        <p15:guide id="11" orient="horz" pos="177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28AE98"/>
    <a:srgbClr val="000000"/>
    <a:srgbClr val="00CC00"/>
    <a:srgbClr val="F18C1F"/>
    <a:srgbClr val="E7E8EC"/>
    <a:srgbClr val="CDCDD5"/>
    <a:srgbClr val="3E5F7E"/>
    <a:srgbClr val="CBE0E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1" autoAdjust="0"/>
    <p:restoredTop sz="91077" autoAdjust="0"/>
  </p:normalViewPr>
  <p:slideViewPr>
    <p:cSldViewPr snapToGrid="0">
      <p:cViewPr varScale="1">
        <p:scale>
          <a:sx n="57" d="100"/>
          <a:sy n="57" d="100"/>
        </p:scale>
        <p:origin x="78" y="1692"/>
      </p:cViewPr>
      <p:guideLst>
        <p:guide orient="horz" pos="2910"/>
        <p:guide pos="3552"/>
        <p:guide orient="horz" pos="2262"/>
        <p:guide orient="horz" pos="999"/>
        <p:guide orient="horz" pos="4064"/>
        <p:guide pos="6954"/>
        <p:guide orient="horz" pos="312"/>
        <p:guide pos="720"/>
        <p:guide orient="horz" pos="2574"/>
        <p:guide orient="horz" pos="3366"/>
        <p:guide orient="horz" pos="177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11/7/2022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191048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6049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799962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520030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ullet Slide-White">
    <p:spTree>
      <p:nvGrpSpPr>
        <p:cNvPr id="1" name=""/>
        <p:cNvGrpSpPr/>
        <p:nvPr/>
      </p:nvGrpSpPr>
      <p:grpSpPr>
        <a:xfrm>
          <a:off x="0" y="0"/>
          <a:ext cx="0" cy="0"/>
          <a:chOff x="0" y="0"/>
          <a:chExt cx="0" cy="0"/>
        </a:xfrm>
      </p:grpSpPr>
      <p:sp>
        <p:nvSpPr>
          <p:cNvPr id="10" name="Footer Placeholder 9"/>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p:txBody>
          <a:bodyPr/>
          <a:lstStyle/>
          <a:p>
            <a:fld id="{7BCC8D0D-EAEC-449D-9161-023DFF90F2E2}" type="slidenum">
              <a:rPr lang="en-US" smtClean="0"/>
              <a:pPr/>
              <a:t>‹#›</a:t>
            </a:fld>
            <a:endParaRPr lang="en-US" dirty="0"/>
          </a:p>
        </p:txBody>
      </p:sp>
      <p:sp>
        <p:nvSpPr>
          <p:cNvPr id="7" name="Title 15"/>
          <p:cNvSpPr>
            <a:spLocks noGrp="1"/>
          </p:cNvSpPr>
          <p:nvPr>
            <p:ph type="title" hasCustomPrompt="1"/>
          </p:nvPr>
        </p:nvSpPr>
        <p:spPr>
          <a:xfrm>
            <a:off x="604780" y="425003"/>
            <a:ext cx="10898107" cy="611449"/>
          </a:xfrm>
        </p:spPr>
        <p:txBody>
          <a:bodyPr anchor="b">
            <a:noAutofit/>
          </a:bodyPr>
          <a:lstStyle>
            <a:lvl1pPr>
              <a:defRPr sz="3600">
                <a:latin typeface="+mj-lt"/>
              </a:defRPr>
            </a:lvl1pPr>
          </a:lstStyle>
          <a:p>
            <a:r>
              <a:rPr lang="en-US" dirty="0"/>
              <a:t>Slide Title Here</a:t>
            </a:r>
          </a:p>
        </p:txBody>
      </p:sp>
      <p:sp>
        <p:nvSpPr>
          <p:cNvPr id="9" name="Text Placeholder 3"/>
          <p:cNvSpPr>
            <a:spLocks noGrp="1"/>
          </p:cNvSpPr>
          <p:nvPr>
            <p:ph type="body" sz="quarter" idx="15" hasCustomPrompt="1"/>
          </p:nvPr>
        </p:nvSpPr>
        <p:spPr>
          <a:xfrm>
            <a:off x="609603" y="927657"/>
            <a:ext cx="10893285" cy="446529"/>
          </a:xfrm>
          <a:prstGeom prst="rect">
            <a:avLst/>
          </a:prstGeom>
        </p:spPr>
        <p:txBody>
          <a:bodyPr>
            <a:noAutofit/>
          </a:bodyPr>
          <a:lstStyle>
            <a:lvl1pPr marL="0" indent="0">
              <a:lnSpc>
                <a:spcPct val="100000"/>
              </a:lnSpc>
              <a:buNone/>
              <a:defRPr sz="1800" i="0">
                <a:latin typeface="+mn-lt"/>
              </a:defRPr>
            </a:lvl1pPr>
            <a:lvl2pPr marL="230181" indent="0">
              <a:lnSpc>
                <a:spcPct val="100000"/>
              </a:lnSpc>
              <a:buNone/>
              <a:defRPr i="1">
                <a:latin typeface="+mn-lt"/>
              </a:defRPr>
            </a:lvl2pPr>
            <a:lvl3pPr marL="515924" indent="0">
              <a:lnSpc>
                <a:spcPct val="100000"/>
              </a:lnSpc>
              <a:buNone/>
              <a:defRPr i="1">
                <a:latin typeface="+mn-lt"/>
              </a:defRPr>
            </a:lvl3pPr>
            <a:lvl4pPr marL="800080" indent="0">
              <a:lnSpc>
                <a:spcPct val="100000"/>
              </a:lnSpc>
              <a:buNone/>
              <a:defRPr i="1">
                <a:latin typeface="+mn-lt"/>
              </a:defRPr>
            </a:lvl4pPr>
            <a:lvl5pPr marL="1085823" indent="0">
              <a:lnSpc>
                <a:spcPct val="100000"/>
              </a:lnSpc>
              <a:buNone/>
              <a:defRPr i="1">
                <a:latin typeface="+mn-lt"/>
              </a:defRPr>
            </a:lvl5pPr>
          </a:lstStyle>
          <a:p>
            <a:pPr lvl="0"/>
            <a:r>
              <a:rPr lang="en-US" dirty="0"/>
              <a:t>Optional Subhead here</a:t>
            </a:r>
          </a:p>
        </p:txBody>
      </p:sp>
      <p:sp>
        <p:nvSpPr>
          <p:cNvPr id="11" name="Text Placeholder 3"/>
          <p:cNvSpPr>
            <a:spLocks noGrp="1"/>
          </p:cNvSpPr>
          <p:nvPr>
            <p:ph idx="1"/>
          </p:nvPr>
        </p:nvSpPr>
        <p:spPr>
          <a:xfrm>
            <a:off x="612915" y="1868558"/>
            <a:ext cx="10850220" cy="390939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 </a:t>
            </a:r>
          </a:p>
        </p:txBody>
      </p:sp>
    </p:spTree>
    <p:extLst>
      <p:ext uri="{BB962C8B-B14F-4D97-AF65-F5344CB8AC3E}">
        <p14:creationId xmlns:p14="http://schemas.microsoft.com/office/powerpoint/2010/main" val="654861633"/>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wo Column Slide – White">
    <p:spTree>
      <p:nvGrpSpPr>
        <p:cNvPr id="1" name=""/>
        <p:cNvGrpSpPr/>
        <p:nvPr/>
      </p:nvGrpSpPr>
      <p:grpSpPr>
        <a:xfrm>
          <a:off x="0" y="0"/>
          <a:ext cx="0" cy="0"/>
          <a:chOff x="0" y="0"/>
          <a:chExt cx="0" cy="0"/>
        </a:xfrm>
      </p:grpSpPr>
      <p:sp>
        <p:nvSpPr>
          <p:cNvPr id="10" name="Footer Placeholder 9"/>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p:txBody>
          <a:bodyPr/>
          <a:lstStyle/>
          <a:p>
            <a:fld id="{7BCC8D0D-EAEC-449D-9161-023DFF90F2E2}" type="slidenum">
              <a:rPr lang="en-US" smtClean="0"/>
              <a:pPr/>
              <a:t>‹#›</a:t>
            </a:fld>
            <a:endParaRPr lang="en-US" dirty="0"/>
          </a:p>
        </p:txBody>
      </p:sp>
      <p:sp>
        <p:nvSpPr>
          <p:cNvPr id="11" name="Title 15"/>
          <p:cNvSpPr>
            <a:spLocks noGrp="1"/>
          </p:cNvSpPr>
          <p:nvPr>
            <p:ph type="title" hasCustomPrompt="1"/>
          </p:nvPr>
        </p:nvSpPr>
        <p:spPr>
          <a:xfrm>
            <a:off x="604780" y="425003"/>
            <a:ext cx="10898107" cy="611449"/>
          </a:xfrm>
        </p:spPr>
        <p:txBody>
          <a:bodyPr anchor="b">
            <a:noAutofit/>
          </a:bodyPr>
          <a:lstStyle>
            <a:lvl1pPr>
              <a:defRPr sz="3600">
                <a:latin typeface="+mj-lt"/>
              </a:defRPr>
            </a:lvl1pPr>
          </a:lstStyle>
          <a:p>
            <a:r>
              <a:rPr lang="en-US" dirty="0"/>
              <a:t>Slide Title Here</a:t>
            </a:r>
          </a:p>
        </p:txBody>
      </p:sp>
      <p:sp>
        <p:nvSpPr>
          <p:cNvPr id="12" name="Text Placeholder 3"/>
          <p:cNvSpPr>
            <a:spLocks noGrp="1"/>
          </p:cNvSpPr>
          <p:nvPr>
            <p:ph type="body" sz="quarter" idx="15" hasCustomPrompt="1"/>
          </p:nvPr>
        </p:nvSpPr>
        <p:spPr>
          <a:xfrm>
            <a:off x="609603" y="927657"/>
            <a:ext cx="10893285" cy="446529"/>
          </a:xfrm>
          <a:prstGeom prst="rect">
            <a:avLst/>
          </a:prstGeom>
        </p:spPr>
        <p:txBody>
          <a:bodyPr>
            <a:noAutofit/>
          </a:bodyPr>
          <a:lstStyle>
            <a:lvl1pPr marL="0" indent="0">
              <a:lnSpc>
                <a:spcPct val="100000"/>
              </a:lnSpc>
              <a:buNone/>
              <a:defRPr sz="1800" i="0">
                <a:latin typeface="+mn-lt"/>
              </a:defRPr>
            </a:lvl1pPr>
            <a:lvl2pPr marL="230181" indent="0">
              <a:lnSpc>
                <a:spcPct val="100000"/>
              </a:lnSpc>
              <a:buNone/>
              <a:defRPr i="1">
                <a:latin typeface="+mn-lt"/>
              </a:defRPr>
            </a:lvl2pPr>
            <a:lvl3pPr marL="515924" indent="0">
              <a:lnSpc>
                <a:spcPct val="100000"/>
              </a:lnSpc>
              <a:buNone/>
              <a:defRPr i="1">
                <a:latin typeface="+mn-lt"/>
              </a:defRPr>
            </a:lvl3pPr>
            <a:lvl4pPr marL="800080" indent="0">
              <a:lnSpc>
                <a:spcPct val="100000"/>
              </a:lnSpc>
              <a:buNone/>
              <a:defRPr i="1">
                <a:latin typeface="+mn-lt"/>
              </a:defRPr>
            </a:lvl4pPr>
            <a:lvl5pPr marL="1085823" indent="0">
              <a:lnSpc>
                <a:spcPct val="100000"/>
              </a:lnSpc>
              <a:buNone/>
              <a:defRPr i="1">
                <a:latin typeface="+mn-lt"/>
              </a:defRPr>
            </a:lvl5pPr>
          </a:lstStyle>
          <a:p>
            <a:pPr lvl="0"/>
            <a:r>
              <a:rPr lang="en-US" dirty="0"/>
              <a:t>Optional Subhead here</a:t>
            </a:r>
          </a:p>
        </p:txBody>
      </p:sp>
      <p:sp>
        <p:nvSpPr>
          <p:cNvPr id="8" name="Content Placeholder 3"/>
          <p:cNvSpPr>
            <a:spLocks noGrp="1"/>
          </p:cNvSpPr>
          <p:nvPr>
            <p:ph sz="quarter" idx="18" hasCustomPrompt="1"/>
          </p:nvPr>
        </p:nvSpPr>
        <p:spPr>
          <a:xfrm>
            <a:off x="609234" y="1894327"/>
            <a:ext cx="5102453" cy="3804111"/>
          </a:xfrm>
        </p:spPr>
        <p:txBody>
          <a:body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9" name="Content Placeholder 3"/>
          <p:cNvSpPr>
            <a:spLocks noGrp="1"/>
          </p:cNvSpPr>
          <p:nvPr>
            <p:ph sz="quarter" idx="19" hasCustomPrompt="1"/>
          </p:nvPr>
        </p:nvSpPr>
        <p:spPr>
          <a:xfrm>
            <a:off x="6387182" y="1894327"/>
            <a:ext cx="5102453" cy="3804111"/>
          </a:xfrm>
        </p:spPr>
        <p:txBody>
          <a:bodyPr/>
          <a:lstStyle/>
          <a:p>
            <a:pPr lvl="0"/>
            <a:r>
              <a:rPr lang="en-US" dirty="0"/>
              <a:t>Click to add text</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08485915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Only Title without Elements">
    <p:spTree>
      <p:nvGrpSpPr>
        <p:cNvPr id="1" name=""/>
        <p:cNvGrpSpPr/>
        <p:nvPr/>
      </p:nvGrpSpPr>
      <p:grpSpPr>
        <a:xfrm>
          <a:off x="0" y="0"/>
          <a:ext cx="0" cy="0"/>
          <a:chOff x="0" y="0"/>
          <a:chExt cx="0" cy="0"/>
        </a:xfrm>
      </p:grpSpPr>
      <p:sp>
        <p:nvSpPr>
          <p:cNvPr id="6" name="Text Placeholder 7"/>
          <p:cNvSpPr>
            <a:spLocks noGrp="1"/>
          </p:cNvSpPr>
          <p:nvPr>
            <p:ph type="body" sz="quarter" idx="13" hasCustomPrompt="1"/>
          </p:nvPr>
        </p:nvSpPr>
        <p:spPr bwMode="gray">
          <a:xfrm>
            <a:off x="623893" y="332656"/>
            <a:ext cx="10944225" cy="398144"/>
          </a:xfrm>
          <a:prstGeom prst="rect">
            <a:avLst/>
          </a:prstGeom>
        </p:spPr>
        <p:txBody>
          <a:bodyPr tIns="18000" anchor="t">
            <a:noAutofit/>
          </a:bodyPr>
          <a:lstStyle>
            <a:lvl1pPr marL="0" indent="0">
              <a:lnSpc>
                <a:spcPct val="100000"/>
              </a:lnSpc>
              <a:spcBef>
                <a:spcPts val="0"/>
              </a:spcBef>
              <a:spcAft>
                <a:spcPts val="0"/>
              </a:spcAft>
              <a:buFont typeface="Arial" panose="020B0604020202020204" pitchFamily="34" charset="0"/>
              <a:buNone/>
              <a:defRPr sz="2200" b="0" baseline="0">
                <a:solidFill>
                  <a:schemeClr val="accent1"/>
                </a:solidFill>
              </a:defRPr>
            </a:lvl1pPr>
            <a:lvl2pPr marL="0" indent="0">
              <a:lnSpc>
                <a:spcPct val="100000"/>
              </a:lnSpc>
              <a:spcBef>
                <a:spcPts val="0"/>
              </a:spcBef>
              <a:spcAft>
                <a:spcPts val="0"/>
              </a:spcAft>
              <a:buFont typeface="Arial" panose="020B0604020202020204" pitchFamily="34" charset="0"/>
              <a:buNone/>
              <a:defRPr sz="2200" b="0">
                <a:solidFill>
                  <a:schemeClr val="accent1"/>
                </a:solidFill>
              </a:defRPr>
            </a:lvl2pPr>
            <a:lvl3pPr marL="0" indent="0">
              <a:lnSpc>
                <a:spcPct val="100000"/>
              </a:lnSpc>
              <a:spcBef>
                <a:spcPts val="0"/>
              </a:spcBef>
              <a:spcAft>
                <a:spcPts val="0"/>
              </a:spcAft>
              <a:buNone/>
              <a:defRPr sz="2200" b="0">
                <a:solidFill>
                  <a:schemeClr val="accent1"/>
                </a:solidFill>
              </a:defRPr>
            </a:lvl3pPr>
            <a:lvl4pPr marL="0" indent="0">
              <a:lnSpc>
                <a:spcPct val="100000"/>
              </a:lnSpc>
              <a:spcBef>
                <a:spcPts val="0"/>
              </a:spcBef>
              <a:spcAft>
                <a:spcPts val="0"/>
              </a:spcAft>
              <a:buNone/>
              <a:defRPr sz="2200" b="0">
                <a:solidFill>
                  <a:schemeClr val="accent1"/>
                </a:solidFill>
              </a:defRPr>
            </a:lvl4pPr>
            <a:lvl5pPr marL="0" indent="0">
              <a:lnSpc>
                <a:spcPct val="100000"/>
              </a:lnSpc>
              <a:spcBef>
                <a:spcPts val="0"/>
              </a:spcBef>
              <a:spcAft>
                <a:spcPts val="0"/>
              </a:spcAft>
              <a:buNone/>
              <a:defRPr sz="2200" b="0">
                <a:solidFill>
                  <a:schemeClr val="accent1"/>
                </a:solidFill>
              </a:defRPr>
            </a:lvl5pPr>
            <a:lvl6pPr marL="0" indent="0">
              <a:lnSpc>
                <a:spcPct val="100000"/>
              </a:lnSpc>
              <a:spcBef>
                <a:spcPts val="0"/>
              </a:spcBef>
              <a:spcAft>
                <a:spcPts val="0"/>
              </a:spcAft>
              <a:buNone/>
              <a:defRPr sz="2200" b="0">
                <a:solidFill>
                  <a:schemeClr val="accent1"/>
                </a:solidFill>
              </a:defRPr>
            </a:lvl6pPr>
            <a:lvl7pPr marL="0" indent="0">
              <a:lnSpc>
                <a:spcPct val="100000"/>
              </a:lnSpc>
              <a:spcBef>
                <a:spcPts val="0"/>
              </a:spcBef>
              <a:spcAft>
                <a:spcPts val="0"/>
              </a:spcAft>
              <a:buNone/>
              <a:defRPr sz="2200" b="0">
                <a:solidFill>
                  <a:schemeClr val="accent1"/>
                </a:solidFill>
              </a:defRPr>
            </a:lvl7pPr>
            <a:lvl8pPr marL="0" indent="0">
              <a:lnSpc>
                <a:spcPct val="100000"/>
              </a:lnSpc>
              <a:spcBef>
                <a:spcPts val="0"/>
              </a:spcBef>
              <a:spcAft>
                <a:spcPts val="0"/>
              </a:spcAft>
              <a:buNone/>
              <a:defRPr sz="2200" b="0">
                <a:solidFill>
                  <a:schemeClr val="accent1"/>
                </a:solidFill>
              </a:defRPr>
            </a:lvl8pPr>
            <a:lvl9pPr marL="0" indent="0">
              <a:lnSpc>
                <a:spcPct val="100000"/>
              </a:lnSpc>
              <a:spcBef>
                <a:spcPts val="0"/>
              </a:spcBef>
              <a:spcAft>
                <a:spcPts val="0"/>
              </a:spcAft>
              <a:buNone/>
              <a:defRPr sz="2200" b="0">
                <a:solidFill>
                  <a:schemeClr val="accent1"/>
                </a:solidFill>
              </a:defRPr>
            </a:lvl9pPr>
          </a:lstStyle>
          <a:p>
            <a:pPr lvl="0"/>
            <a:r>
              <a:rPr lang="en-US" noProof="0"/>
              <a:t>Click to add action title</a:t>
            </a:r>
          </a:p>
        </p:txBody>
      </p:sp>
      <p:sp>
        <p:nvSpPr>
          <p:cNvPr id="2" name="Title 1"/>
          <p:cNvSpPr>
            <a:spLocks noGrp="1"/>
          </p:cNvSpPr>
          <p:nvPr>
            <p:ph type="title" hasCustomPrompt="1"/>
          </p:nvPr>
        </p:nvSpPr>
        <p:spPr bwMode="gray">
          <a:xfrm>
            <a:off x="623893" y="700022"/>
            <a:ext cx="10944225" cy="356730"/>
          </a:xfrm>
          <a:prstGeom prst="rect">
            <a:avLst/>
          </a:prstGeom>
        </p:spPr>
        <p:txBody>
          <a:bodyPr/>
          <a:lstStyle/>
          <a:p>
            <a:r>
              <a:rPr lang="en-US"/>
              <a:t>Insert slide title here (max. 2 lines | max. 1 line with Action Title)</a:t>
            </a:r>
          </a:p>
        </p:txBody>
      </p:sp>
    </p:spTree>
    <p:extLst>
      <p:ext uri="{BB962C8B-B14F-4D97-AF65-F5344CB8AC3E}">
        <p14:creationId xmlns:p14="http://schemas.microsoft.com/office/powerpoint/2010/main" val="266690600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7" name="Footer Placeholder 6"/>
          <p:cNvSpPr>
            <a:spLocks noGrp="1"/>
          </p:cNvSpPr>
          <p:nvPr>
            <p:ph type="ftr" sz="quarter" idx="13"/>
          </p:nvPr>
        </p:nvSpPr>
        <p:spPr>
          <a:xfrm>
            <a:off x="126568" y="6419014"/>
            <a:ext cx="10265664" cy="365125"/>
          </a:xfrm>
        </p:spPr>
        <p:txBody>
          <a:bodyPr lIns="45720" tIns="45720" bIns="45720"/>
          <a:lstStyle/>
          <a:p>
            <a:endParaRPr lang="en-US" dirty="0">
              <a:solidFill>
                <a:srgbClr val="000000"/>
              </a:solidFill>
            </a:endParaRPr>
          </a:p>
        </p:txBody>
      </p:sp>
      <p:sp>
        <p:nvSpPr>
          <p:cNvPr id="6" name="Title 1"/>
          <p:cNvSpPr>
            <a:spLocks noGrp="1"/>
          </p:cNvSpPr>
          <p:nvPr>
            <p:ph type="title"/>
          </p:nvPr>
        </p:nvSpPr>
        <p:spPr>
          <a:xfrm>
            <a:off x="121920" y="35787"/>
            <a:ext cx="11948160" cy="990600"/>
          </a:xfrm>
          <a:prstGeom prst="rect">
            <a:avLst/>
          </a:prstGeom>
          <a:ln>
            <a:noFill/>
          </a:ln>
        </p:spPr>
        <p:txBody>
          <a:bodyPr>
            <a:noAutofit/>
          </a:bodyPr>
          <a:lstStyle>
            <a:lvl1pPr>
              <a:defRPr sz="3200">
                <a:solidFill>
                  <a:schemeClr val="accent1"/>
                </a:solidFill>
              </a:defRPr>
            </a:lvl1pPr>
          </a:lstStyle>
          <a:p>
            <a:r>
              <a:rPr lang="en-US" dirty="0"/>
              <a:t>Click to edit Master title style</a:t>
            </a:r>
          </a:p>
        </p:txBody>
      </p:sp>
      <p:cxnSp>
        <p:nvCxnSpPr>
          <p:cNvPr id="9" name="Straight Connector 8"/>
          <p:cNvCxnSpPr/>
          <p:nvPr userDrawn="1"/>
        </p:nvCxnSpPr>
        <p:spPr>
          <a:xfrm>
            <a:off x="0" y="1062633"/>
            <a:ext cx="12192000" cy="0"/>
          </a:xfrm>
          <a:prstGeom prst="line">
            <a:avLst/>
          </a:prstGeom>
          <a:ln>
            <a:solidFill>
              <a:srgbClr val="09345A"/>
            </a:solidFill>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48615423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54554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676539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554611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94226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97736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633042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61277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009286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8">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06194711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BD6B-1B81-437F-BD26-DB790A32B44B}"/>
              </a:ext>
            </a:extLst>
          </p:cNvPr>
          <p:cNvSpPr>
            <a:spLocks noGrp="1"/>
          </p:cNvSpPr>
          <p:nvPr>
            <p:ph type="title"/>
          </p:nvPr>
        </p:nvSpPr>
        <p:spPr/>
        <p:txBody>
          <a:bodyPr>
            <a:normAutofit/>
          </a:bodyPr>
          <a:lstStyle/>
          <a:p>
            <a:r>
              <a:rPr lang="en-US" sz="4000" dirty="0"/>
              <a:t>How Do You Manage Sacituzumab </a:t>
            </a:r>
            <a:r>
              <a:rPr lang="en-US" sz="4000" dirty="0" err="1"/>
              <a:t>Govitecan</a:t>
            </a:r>
            <a:r>
              <a:rPr lang="en-US" sz="4000" dirty="0"/>
              <a:t> (SG) Related Adverse Effects?</a:t>
            </a:r>
          </a:p>
        </p:txBody>
      </p:sp>
      <p:sp>
        <p:nvSpPr>
          <p:cNvPr id="3" name="Subtitle 2">
            <a:extLst>
              <a:ext uri="{FF2B5EF4-FFF2-40B4-BE49-F238E27FC236}">
                <a16:creationId xmlns:a16="http://schemas.microsoft.com/office/drawing/2014/main" id="{96295704-12F1-479D-B9A1-5307F74A5DB2}"/>
              </a:ext>
            </a:extLst>
          </p:cNvPr>
          <p:cNvSpPr>
            <a:spLocks noGrp="1"/>
          </p:cNvSpPr>
          <p:nvPr>
            <p:ph type="body" idx="1"/>
          </p:nvPr>
        </p:nvSpPr>
        <p:spPr/>
        <p:txBody>
          <a:bodyPr>
            <a:normAutofit lnSpcReduction="10000"/>
          </a:bodyPr>
          <a:lstStyle/>
          <a:p>
            <a:r>
              <a:rPr lang="en-US" dirty="0"/>
              <a:t>Shilpa Gupta, MD</a:t>
            </a:r>
          </a:p>
          <a:p>
            <a:r>
              <a:rPr lang="en-US" dirty="0"/>
              <a:t>Director, Genitourinary Oncology Program </a:t>
            </a:r>
          </a:p>
          <a:p>
            <a:r>
              <a:rPr lang="en-US" dirty="0"/>
              <a:t>Cleveland Clinic Taussig Cancer Institute </a:t>
            </a:r>
          </a:p>
          <a:p>
            <a:r>
              <a:rPr lang="en-US" dirty="0"/>
              <a:t>Cleveland, OH</a:t>
            </a:r>
          </a:p>
          <a:p>
            <a:endParaRPr lang="en-US" dirty="0"/>
          </a:p>
          <a:p>
            <a:endParaRPr lang="en-US" dirty="0"/>
          </a:p>
        </p:txBody>
      </p:sp>
    </p:spTree>
    <p:extLst>
      <p:ext uri="{BB962C8B-B14F-4D97-AF65-F5344CB8AC3E}">
        <p14:creationId xmlns:p14="http://schemas.microsoft.com/office/powerpoint/2010/main" val="1522484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36AD-F174-2F0A-6981-C5DD99712BCE}"/>
              </a:ext>
            </a:extLst>
          </p:cNvPr>
          <p:cNvSpPr>
            <a:spLocks noGrp="1"/>
          </p:cNvSpPr>
          <p:nvPr>
            <p:ph type="title"/>
          </p:nvPr>
        </p:nvSpPr>
        <p:spPr/>
        <p:txBody>
          <a:bodyPr>
            <a:normAutofit fontScale="90000"/>
          </a:bodyPr>
          <a:lstStyle/>
          <a:p>
            <a:r>
              <a:rPr lang="en-US" sz="3600" dirty="0"/>
              <a:t>Prevention of Chemotherapy-Induced Nausea and Vomiting</a:t>
            </a:r>
          </a:p>
        </p:txBody>
      </p:sp>
      <p:sp>
        <p:nvSpPr>
          <p:cNvPr id="3" name="Content Placeholder 2">
            <a:extLst>
              <a:ext uri="{FF2B5EF4-FFF2-40B4-BE49-F238E27FC236}">
                <a16:creationId xmlns:a16="http://schemas.microsoft.com/office/drawing/2014/main" id="{5CD8BC90-944F-7A51-C930-B6E7B0CD5042}"/>
              </a:ext>
            </a:extLst>
          </p:cNvPr>
          <p:cNvSpPr>
            <a:spLocks noGrp="1"/>
          </p:cNvSpPr>
          <p:nvPr>
            <p:ph idx="1"/>
          </p:nvPr>
        </p:nvSpPr>
        <p:spPr>
          <a:xfrm>
            <a:off x="609600" y="1640626"/>
            <a:ext cx="10744200" cy="4722477"/>
          </a:xfrm>
        </p:spPr>
        <p:txBody>
          <a:bodyPr/>
          <a:lstStyle/>
          <a:p>
            <a:r>
              <a:rPr lang="en-US" dirty="0"/>
              <a:t>Sacituzumab </a:t>
            </a:r>
            <a:r>
              <a:rPr lang="en-US" dirty="0" err="1"/>
              <a:t>govitecan</a:t>
            </a:r>
            <a:r>
              <a:rPr lang="en-US" dirty="0"/>
              <a:t> is classified as a moderately emetogenic drug</a:t>
            </a:r>
          </a:p>
          <a:p>
            <a:r>
              <a:rPr lang="en-US" dirty="0"/>
              <a:t>Premedicate with a 2 or 3 drug regimen:</a:t>
            </a:r>
          </a:p>
          <a:p>
            <a:pPr marL="0" indent="0">
              <a:buNone/>
            </a:pPr>
            <a:endParaRPr lang="en-US" dirty="0"/>
          </a:p>
        </p:txBody>
      </p:sp>
      <p:graphicFrame>
        <p:nvGraphicFramePr>
          <p:cNvPr id="5" name="Table 5">
            <a:extLst>
              <a:ext uri="{FF2B5EF4-FFF2-40B4-BE49-F238E27FC236}">
                <a16:creationId xmlns:a16="http://schemas.microsoft.com/office/drawing/2014/main" id="{83FFE1ED-BA13-5019-F89F-3DB8DC18B091}"/>
              </a:ext>
            </a:extLst>
          </p:cNvPr>
          <p:cNvGraphicFramePr>
            <a:graphicFrameLocks noGrp="1"/>
          </p:cNvGraphicFramePr>
          <p:nvPr>
            <p:extLst>
              <p:ext uri="{D42A27DB-BD31-4B8C-83A1-F6EECF244321}">
                <p14:modId xmlns:p14="http://schemas.microsoft.com/office/powerpoint/2010/main" val="175225795"/>
              </p:ext>
            </p:extLst>
          </p:nvPr>
        </p:nvGraphicFramePr>
        <p:xfrm>
          <a:off x="1284223" y="2901819"/>
          <a:ext cx="8914136" cy="2595731"/>
        </p:xfrm>
        <a:graphic>
          <a:graphicData uri="http://schemas.openxmlformats.org/drawingml/2006/table">
            <a:tbl>
              <a:tblPr firstRow="1" bandRow="1">
                <a:tableStyleId>{5C22544A-7EE6-4342-B048-85BDC9FD1C3A}</a:tableStyleId>
              </a:tblPr>
              <a:tblGrid>
                <a:gridCol w="4457068">
                  <a:extLst>
                    <a:ext uri="{9D8B030D-6E8A-4147-A177-3AD203B41FA5}">
                      <a16:colId xmlns:a16="http://schemas.microsoft.com/office/drawing/2014/main" val="561603700"/>
                    </a:ext>
                  </a:extLst>
                </a:gridCol>
                <a:gridCol w="4457068">
                  <a:extLst>
                    <a:ext uri="{9D8B030D-6E8A-4147-A177-3AD203B41FA5}">
                      <a16:colId xmlns:a16="http://schemas.microsoft.com/office/drawing/2014/main" val="2222029334"/>
                    </a:ext>
                  </a:extLst>
                </a:gridCol>
              </a:tblGrid>
              <a:tr h="799523">
                <a:tc>
                  <a:txBody>
                    <a:bodyPr/>
                    <a:lstStyle/>
                    <a:p>
                      <a:r>
                        <a:rPr lang="en-US" sz="2000" dirty="0"/>
                        <a:t>Drug Class</a:t>
                      </a:r>
                    </a:p>
                  </a:txBody>
                  <a:tcPr anchor="ctr"/>
                </a:tc>
                <a:tc>
                  <a:txBody>
                    <a:bodyPr/>
                    <a:lstStyle/>
                    <a:p>
                      <a:r>
                        <a:rPr lang="en-US" sz="2000" dirty="0"/>
                        <a:t>Example Premedication Regimen</a:t>
                      </a:r>
                    </a:p>
                  </a:txBody>
                  <a:tcPr anchor="ctr"/>
                </a:tc>
                <a:extLst>
                  <a:ext uri="{0D108BD9-81ED-4DB2-BD59-A6C34878D82A}">
                    <a16:rowId xmlns:a16="http://schemas.microsoft.com/office/drawing/2014/main" val="1969569592"/>
                  </a:ext>
                </a:extLst>
              </a:tr>
              <a:tr h="598736">
                <a:tc>
                  <a:txBody>
                    <a:bodyPr/>
                    <a:lstStyle/>
                    <a:p>
                      <a:r>
                        <a:rPr lang="en-US" sz="2000" dirty="0"/>
                        <a:t>5-HT3 receptor antagonist</a:t>
                      </a:r>
                    </a:p>
                  </a:txBody>
                  <a:tcPr anchor="ctr"/>
                </a:tc>
                <a:tc>
                  <a:txBody>
                    <a:bodyPr/>
                    <a:lstStyle/>
                    <a:p>
                      <a:r>
                        <a:rPr lang="en-US" sz="2000" dirty="0"/>
                        <a:t>Ondansetron 8mg IV</a:t>
                      </a:r>
                    </a:p>
                  </a:txBody>
                  <a:tcPr anchor="ctr"/>
                </a:tc>
                <a:extLst>
                  <a:ext uri="{0D108BD9-81ED-4DB2-BD59-A6C34878D82A}">
                    <a16:rowId xmlns:a16="http://schemas.microsoft.com/office/drawing/2014/main" val="806710542"/>
                  </a:ext>
                </a:extLst>
              </a:tr>
              <a:tr h="598736">
                <a:tc>
                  <a:txBody>
                    <a:bodyPr/>
                    <a:lstStyle/>
                    <a:p>
                      <a:r>
                        <a:rPr lang="en-US" sz="2000" dirty="0"/>
                        <a:t>Corticosteroid</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Dexamethasone 12mg IV</a:t>
                      </a:r>
                    </a:p>
                  </a:txBody>
                  <a:tcPr anchor="ctr"/>
                </a:tc>
                <a:extLst>
                  <a:ext uri="{0D108BD9-81ED-4DB2-BD59-A6C34878D82A}">
                    <a16:rowId xmlns:a16="http://schemas.microsoft.com/office/drawing/2014/main" val="652646741"/>
                  </a:ext>
                </a:extLst>
              </a:tr>
              <a:tr h="598736">
                <a:tc>
                  <a:txBody>
                    <a:bodyPr/>
                    <a:lstStyle/>
                    <a:p>
                      <a:r>
                        <a:rPr lang="en-US" sz="2000" dirty="0"/>
                        <a:t>NK1 receptor antagonist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err="1"/>
                        <a:t>Fosaprepitant</a:t>
                      </a:r>
                      <a:r>
                        <a:rPr lang="en-US" sz="2000" dirty="0"/>
                        <a:t> 150mg IV</a:t>
                      </a:r>
                    </a:p>
                  </a:txBody>
                  <a:tcPr anchor="ctr"/>
                </a:tc>
                <a:extLst>
                  <a:ext uri="{0D108BD9-81ED-4DB2-BD59-A6C34878D82A}">
                    <a16:rowId xmlns:a16="http://schemas.microsoft.com/office/drawing/2014/main" val="2249405723"/>
                  </a:ext>
                </a:extLst>
              </a:tr>
            </a:tbl>
          </a:graphicData>
        </a:graphic>
      </p:graphicFrame>
    </p:spTree>
    <p:extLst>
      <p:ext uri="{BB962C8B-B14F-4D97-AF65-F5344CB8AC3E}">
        <p14:creationId xmlns:p14="http://schemas.microsoft.com/office/powerpoint/2010/main" val="3698359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Presentation- 1  </a:t>
            </a:r>
          </a:p>
        </p:txBody>
      </p:sp>
      <p:sp>
        <p:nvSpPr>
          <p:cNvPr id="3" name="Content Placeholder 2"/>
          <p:cNvSpPr>
            <a:spLocks noGrp="1"/>
          </p:cNvSpPr>
          <p:nvPr>
            <p:ph idx="1"/>
          </p:nvPr>
        </p:nvSpPr>
        <p:spPr/>
        <p:txBody>
          <a:bodyPr>
            <a:normAutofit/>
          </a:bodyPr>
          <a:lstStyle/>
          <a:p>
            <a:r>
              <a:rPr lang="en-US" dirty="0"/>
              <a:t>72 </a:t>
            </a:r>
            <a:r>
              <a:rPr lang="en-US" dirty="0" err="1"/>
              <a:t>yo</a:t>
            </a:r>
            <a:r>
              <a:rPr lang="en-US" dirty="0"/>
              <a:t> man on SG develops neutropenic fever (ANC 1000/mm</a:t>
            </a:r>
            <a:r>
              <a:rPr lang="en-US" baseline="30000" dirty="0"/>
              <a:t>3</a:t>
            </a:r>
            <a:r>
              <a:rPr lang="en-US" dirty="0"/>
              <a:t>) and colitis on day 7 of cycle 1 requiring hospital admission</a:t>
            </a:r>
          </a:p>
          <a:p>
            <a:pPr marL="0" indent="0">
              <a:buNone/>
            </a:pPr>
            <a:endParaRPr lang="en-US" dirty="0"/>
          </a:p>
          <a:p>
            <a:pPr marL="0" indent="0">
              <a:spcBef>
                <a:spcPts val="1800"/>
              </a:spcBef>
              <a:buNone/>
            </a:pPr>
            <a:r>
              <a:rPr lang="en-US" dirty="0"/>
              <a:t>What will you do next?</a:t>
            </a:r>
          </a:p>
          <a:p>
            <a:pPr>
              <a:spcBef>
                <a:spcPts val="1800"/>
              </a:spcBef>
            </a:pPr>
            <a:r>
              <a:rPr lang="en-US" sz="2400" dirty="0"/>
              <a:t>WITHHOLD SG until patient completely recovers and ANC &gt; 1500/mm</a:t>
            </a:r>
            <a:r>
              <a:rPr lang="en-US" sz="2400" baseline="30000" dirty="0"/>
              <a:t>3</a:t>
            </a:r>
            <a:r>
              <a:rPr lang="en-US" sz="2400" dirty="0"/>
              <a:t>, then resume at 25% dose reduction with empiric G-CSF on day 8 </a:t>
            </a:r>
          </a:p>
          <a:p>
            <a:pPr>
              <a:spcBef>
                <a:spcPts val="1800"/>
              </a:spcBef>
            </a:pPr>
            <a:endParaRPr lang="en-US" sz="200" dirty="0"/>
          </a:p>
          <a:p>
            <a:pPr>
              <a:spcBef>
                <a:spcPts val="1800"/>
              </a:spcBef>
            </a:pPr>
            <a:r>
              <a:rPr lang="en-US" sz="2400" dirty="0"/>
              <a:t>Check for UGT1A1 </a:t>
            </a:r>
          </a:p>
          <a:p>
            <a:pPr marL="0" indent="0">
              <a:buNone/>
            </a:pPr>
            <a:endParaRPr lang="en-US" dirty="0"/>
          </a:p>
          <a:p>
            <a:pPr marL="0" indent="0">
              <a:buNone/>
            </a:pPr>
            <a:endParaRPr lang="en-US" dirty="0"/>
          </a:p>
        </p:txBody>
      </p:sp>
      <p:sp>
        <p:nvSpPr>
          <p:cNvPr id="6" name="Footer Placeholder 5">
            <a:extLst>
              <a:ext uri="{FF2B5EF4-FFF2-40B4-BE49-F238E27FC236}">
                <a16:creationId xmlns:a16="http://schemas.microsoft.com/office/drawing/2014/main" id="{62354007-5B41-C7AE-D5D5-66FFE0594630}"/>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125464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Presentation- 1  </a:t>
            </a:r>
          </a:p>
        </p:txBody>
      </p:sp>
      <p:sp>
        <p:nvSpPr>
          <p:cNvPr id="3" name="Content Placeholder 2"/>
          <p:cNvSpPr>
            <a:spLocks noGrp="1"/>
          </p:cNvSpPr>
          <p:nvPr>
            <p:ph idx="1"/>
          </p:nvPr>
        </p:nvSpPr>
        <p:spPr/>
        <p:txBody>
          <a:bodyPr>
            <a:normAutofit/>
          </a:bodyPr>
          <a:lstStyle/>
          <a:p>
            <a:r>
              <a:rPr lang="en-US" dirty="0"/>
              <a:t>72 </a:t>
            </a:r>
            <a:r>
              <a:rPr lang="en-US" dirty="0" err="1"/>
              <a:t>yo</a:t>
            </a:r>
            <a:r>
              <a:rPr lang="en-US" dirty="0"/>
              <a:t> man on SG develops neutropenic fever (ANC 1000/mm</a:t>
            </a:r>
            <a:r>
              <a:rPr lang="en-US" baseline="30000" dirty="0"/>
              <a:t>3</a:t>
            </a:r>
            <a:r>
              <a:rPr lang="en-US" dirty="0"/>
              <a:t>) and colitis on day 7 of cycle 1 requiring hospital admission</a:t>
            </a:r>
          </a:p>
          <a:p>
            <a:pPr marL="0" indent="0">
              <a:buNone/>
            </a:pPr>
            <a:endParaRPr lang="en-US" dirty="0"/>
          </a:p>
          <a:p>
            <a:pPr marL="0" indent="0">
              <a:spcBef>
                <a:spcPts val="1800"/>
              </a:spcBef>
              <a:buNone/>
            </a:pPr>
            <a:r>
              <a:rPr lang="en-US" dirty="0"/>
              <a:t>What will you do next?</a:t>
            </a:r>
          </a:p>
          <a:p>
            <a:pPr>
              <a:spcBef>
                <a:spcPts val="1800"/>
              </a:spcBef>
            </a:pPr>
            <a:r>
              <a:rPr lang="en-US" sz="2400" dirty="0"/>
              <a:t>WITHHOLD SG until patient completely recovers and ANC &gt; 1500/mm</a:t>
            </a:r>
            <a:r>
              <a:rPr lang="en-US" sz="2400" baseline="30000" dirty="0"/>
              <a:t>3</a:t>
            </a:r>
            <a:r>
              <a:rPr lang="en-US" sz="2400" dirty="0"/>
              <a:t>, then resume at 25% dose reduction with empiric G-CSF on day 8 </a:t>
            </a:r>
          </a:p>
          <a:p>
            <a:pPr>
              <a:spcBef>
                <a:spcPts val="1800"/>
              </a:spcBef>
            </a:pPr>
            <a:endParaRPr lang="en-US" sz="200" dirty="0"/>
          </a:p>
          <a:p>
            <a:pPr>
              <a:spcBef>
                <a:spcPts val="1800"/>
              </a:spcBef>
            </a:pPr>
            <a:r>
              <a:rPr lang="en-US" sz="2400" dirty="0"/>
              <a:t>Check for UGT1A1 </a:t>
            </a:r>
          </a:p>
          <a:p>
            <a:pPr marL="0" indent="0">
              <a:buNone/>
            </a:pPr>
            <a:endParaRPr lang="en-US" dirty="0"/>
          </a:p>
          <a:p>
            <a:pPr marL="0" indent="0">
              <a:buNone/>
            </a:pPr>
            <a:endParaRPr lang="en-US" dirty="0"/>
          </a:p>
        </p:txBody>
      </p:sp>
      <p:sp>
        <p:nvSpPr>
          <p:cNvPr id="6" name="Footer Placeholder 5">
            <a:extLst>
              <a:ext uri="{FF2B5EF4-FFF2-40B4-BE49-F238E27FC236}">
                <a16:creationId xmlns:a16="http://schemas.microsoft.com/office/drawing/2014/main" id="{62354007-5B41-C7AE-D5D5-66FFE0594630}"/>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7" name="Rectangle: Rounded Corners 6">
            <a:extLst>
              <a:ext uri="{FF2B5EF4-FFF2-40B4-BE49-F238E27FC236}">
                <a16:creationId xmlns:a16="http://schemas.microsoft.com/office/drawing/2014/main" id="{7E8E8BA1-D967-6FE3-EAB0-1106CD42B8D8}"/>
              </a:ext>
            </a:extLst>
          </p:cNvPr>
          <p:cNvSpPr/>
          <p:nvPr/>
        </p:nvSpPr>
        <p:spPr>
          <a:xfrm>
            <a:off x="363894" y="3429000"/>
            <a:ext cx="10831930" cy="1042639"/>
          </a:xfrm>
          <a:prstGeom prst="roundRect">
            <a:avLst>
              <a:gd name="adj" fmla="val 33846"/>
            </a:avLst>
          </a:prstGeom>
          <a:noFill/>
          <a:ln w="38100">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958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Presentation- 1  </a:t>
            </a:r>
          </a:p>
        </p:txBody>
      </p:sp>
      <p:sp>
        <p:nvSpPr>
          <p:cNvPr id="3" name="Content Placeholder 2"/>
          <p:cNvSpPr>
            <a:spLocks noGrp="1"/>
          </p:cNvSpPr>
          <p:nvPr>
            <p:ph idx="1"/>
          </p:nvPr>
        </p:nvSpPr>
        <p:spPr/>
        <p:txBody>
          <a:bodyPr>
            <a:normAutofit/>
          </a:bodyPr>
          <a:lstStyle/>
          <a:p>
            <a:r>
              <a:rPr lang="en-US" dirty="0"/>
              <a:t>72 </a:t>
            </a:r>
            <a:r>
              <a:rPr lang="en-US" dirty="0" err="1"/>
              <a:t>yo</a:t>
            </a:r>
            <a:r>
              <a:rPr lang="en-US" dirty="0"/>
              <a:t> man on SG develops neutropenic fever (ANC 1000/mm</a:t>
            </a:r>
            <a:r>
              <a:rPr lang="en-US" baseline="30000" dirty="0"/>
              <a:t>3</a:t>
            </a:r>
            <a:r>
              <a:rPr lang="en-US" dirty="0"/>
              <a:t>) and colitis on day 7 of cycle 1 requiring hospital admission</a:t>
            </a:r>
          </a:p>
          <a:p>
            <a:pPr marL="0" indent="0">
              <a:buNone/>
            </a:pPr>
            <a:endParaRPr lang="en-US" dirty="0"/>
          </a:p>
          <a:p>
            <a:pPr marL="0" indent="0">
              <a:spcBef>
                <a:spcPts val="1800"/>
              </a:spcBef>
              <a:buNone/>
            </a:pPr>
            <a:r>
              <a:rPr lang="en-US" dirty="0"/>
              <a:t>What will you do next?</a:t>
            </a:r>
          </a:p>
          <a:p>
            <a:pPr>
              <a:spcBef>
                <a:spcPts val="1800"/>
              </a:spcBef>
            </a:pPr>
            <a:r>
              <a:rPr lang="en-US" sz="2400" dirty="0"/>
              <a:t>WITHHOLD SG until patient completely recovers and ANC &gt; 1500/mm</a:t>
            </a:r>
            <a:r>
              <a:rPr lang="en-US" sz="2400" baseline="30000" dirty="0"/>
              <a:t>3</a:t>
            </a:r>
            <a:r>
              <a:rPr lang="en-US" sz="2400" dirty="0"/>
              <a:t>, then resume at 25% dose reduction with empiric G-CSF on day 8 </a:t>
            </a:r>
          </a:p>
          <a:p>
            <a:pPr>
              <a:spcBef>
                <a:spcPts val="1800"/>
              </a:spcBef>
            </a:pPr>
            <a:endParaRPr lang="en-US" sz="200" dirty="0"/>
          </a:p>
          <a:p>
            <a:pPr>
              <a:spcBef>
                <a:spcPts val="1800"/>
              </a:spcBef>
            </a:pPr>
            <a:r>
              <a:rPr lang="en-US" sz="2400" dirty="0"/>
              <a:t>Check for UGT1A1 </a:t>
            </a:r>
          </a:p>
          <a:p>
            <a:pPr marL="0" indent="0">
              <a:buNone/>
            </a:pPr>
            <a:endParaRPr lang="en-US" dirty="0"/>
          </a:p>
          <a:p>
            <a:pPr marL="0" indent="0">
              <a:buNone/>
            </a:pPr>
            <a:endParaRPr lang="en-US" dirty="0"/>
          </a:p>
        </p:txBody>
      </p:sp>
      <p:sp>
        <p:nvSpPr>
          <p:cNvPr id="6" name="Footer Placeholder 5">
            <a:extLst>
              <a:ext uri="{FF2B5EF4-FFF2-40B4-BE49-F238E27FC236}">
                <a16:creationId xmlns:a16="http://schemas.microsoft.com/office/drawing/2014/main" id="{62354007-5B41-C7AE-D5D5-66FFE0594630}"/>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7" name="Rectangle: Rounded Corners 6">
            <a:extLst>
              <a:ext uri="{FF2B5EF4-FFF2-40B4-BE49-F238E27FC236}">
                <a16:creationId xmlns:a16="http://schemas.microsoft.com/office/drawing/2014/main" id="{7E8E8BA1-D967-6FE3-EAB0-1106CD42B8D8}"/>
              </a:ext>
            </a:extLst>
          </p:cNvPr>
          <p:cNvSpPr/>
          <p:nvPr/>
        </p:nvSpPr>
        <p:spPr>
          <a:xfrm>
            <a:off x="363894" y="3429000"/>
            <a:ext cx="10831930" cy="1878979"/>
          </a:xfrm>
          <a:prstGeom prst="roundRect">
            <a:avLst>
              <a:gd name="adj" fmla="val 33846"/>
            </a:avLst>
          </a:prstGeom>
          <a:noFill/>
          <a:ln w="38100">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5FBBA53-DD42-8283-74E1-C58B453BFB66}"/>
              </a:ext>
            </a:extLst>
          </p:cNvPr>
          <p:cNvSpPr txBox="1"/>
          <p:nvPr/>
        </p:nvSpPr>
        <p:spPr>
          <a:xfrm>
            <a:off x="838200" y="4330083"/>
            <a:ext cx="728084" cy="400110"/>
          </a:xfrm>
          <a:prstGeom prst="rect">
            <a:avLst/>
          </a:prstGeom>
          <a:noFill/>
        </p:spPr>
        <p:txBody>
          <a:bodyPr wrap="none" rtlCol="0">
            <a:spAutoFit/>
          </a:bodyPr>
          <a:lstStyle/>
          <a:p>
            <a:r>
              <a:rPr lang="en-US" sz="2000" i="1" u="sng" dirty="0">
                <a:solidFill>
                  <a:srgbClr val="000000"/>
                </a:solidFill>
              </a:rPr>
              <a:t>AND</a:t>
            </a:r>
          </a:p>
        </p:txBody>
      </p:sp>
    </p:spTree>
    <p:extLst>
      <p:ext uri="{BB962C8B-B14F-4D97-AF65-F5344CB8AC3E}">
        <p14:creationId xmlns:p14="http://schemas.microsoft.com/office/powerpoint/2010/main" val="283402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Management of Neutropenia</a:t>
            </a:r>
          </a:p>
        </p:txBody>
      </p:sp>
      <p:sp>
        <p:nvSpPr>
          <p:cNvPr id="3" name="Footer Placeholder 2">
            <a:extLst>
              <a:ext uri="{FF2B5EF4-FFF2-40B4-BE49-F238E27FC236}">
                <a16:creationId xmlns:a16="http://schemas.microsoft.com/office/drawing/2014/main" id="{A94BD6E6-BB13-E4CE-9DFA-896A14EC9633}"/>
              </a:ext>
            </a:extLst>
          </p:cNvPr>
          <p:cNvSpPr>
            <a:spLocks noGrp="1"/>
          </p:cNvSpPr>
          <p:nvPr>
            <p:ph type="ftr" sz="quarter" idx="3"/>
          </p:nvPr>
        </p:nvSpPr>
        <p:spPr>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aphicFrame>
        <p:nvGraphicFramePr>
          <p:cNvPr id="5" name="Table 5">
            <a:extLst>
              <a:ext uri="{FF2B5EF4-FFF2-40B4-BE49-F238E27FC236}">
                <a16:creationId xmlns:a16="http://schemas.microsoft.com/office/drawing/2014/main" id="{9FD102CD-7126-91C3-9ECA-BE158EDFC972}"/>
              </a:ext>
            </a:extLst>
          </p:cNvPr>
          <p:cNvGraphicFramePr>
            <a:graphicFrameLocks noGrp="1"/>
          </p:cNvGraphicFramePr>
          <p:nvPr>
            <p:extLst>
              <p:ext uri="{D42A27DB-BD31-4B8C-83A1-F6EECF244321}">
                <p14:modId xmlns:p14="http://schemas.microsoft.com/office/powerpoint/2010/main" val="2668475897"/>
              </p:ext>
            </p:extLst>
          </p:nvPr>
        </p:nvGraphicFramePr>
        <p:xfrm>
          <a:off x="1150613" y="1870366"/>
          <a:ext cx="9891464" cy="3477491"/>
        </p:xfrm>
        <a:graphic>
          <a:graphicData uri="http://schemas.openxmlformats.org/drawingml/2006/table">
            <a:tbl>
              <a:tblPr firstRow="1" bandRow="1">
                <a:tableStyleId>{5C22544A-7EE6-4342-B048-85BDC9FD1C3A}</a:tableStyleId>
              </a:tblPr>
              <a:tblGrid>
                <a:gridCol w="4499731">
                  <a:extLst>
                    <a:ext uri="{9D8B030D-6E8A-4147-A177-3AD203B41FA5}">
                      <a16:colId xmlns:a16="http://schemas.microsoft.com/office/drawing/2014/main" val="2543139756"/>
                    </a:ext>
                  </a:extLst>
                </a:gridCol>
                <a:gridCol w="786485">
                  <a:extLst>
                    <a:ext uri="{9D8B030D-6E8A-4147-A177-3AD203B41FA5}">
                      <a16:colId xmlns:a16="http://schemas.microsoft.com/office/drawing/2014/main" val="1869773970"/>
                    </a:ext>
                  </a:extLst>
                </a:gridCol>
                <a:gridCol w="4605248">
                  <a:extLst>
                    <a:ext uri="{9D8B030D-6E8A-4147-A177-3AD203B41FA5}">
                      <a16:colId xmlns:a16="http://schemas.microsoft.com/office/drawing/2014/main" val="1100059602"/>
                    </a:ext>
                  </a:extLst>
                </a:gridCol>
              </a:tblGrid>
              <a:tr h="956310">
                <a:tc gridSpan="3">
                  <a:txBody>
                    <a:bodyPr/>
                    <a:lstStyle/>
                    <a:p>
                      <a:endParaRPr lang="en-US" dirty="0"/>
                    </a:p>
                  </a:txBody>
                  <a:tcPr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gradFill>
                      <a:gsLst>
                        <a:gs pos="10000">
                          <a:schemeClr val="accent5">
                            <a:lumMod val="75000"/>
                          </a:schemeClr>
                        </a:gs>
                        <a:gs pos="90000">
                          <a:srgbClr val="28AE98"/>
                        </a:gs>
                      </a:gsLst>
                      <a:lin ang="0" scaled="0"/>
                    </a:gradFill>
                  </a:tcPr>
                </a:tc>
                <a:tc hMerge="1">
                  <a:txBody>
                    <a:bodyPr/>
                    <a:lstStyle/>
                    <a:p>
                      <a:pPr algn="ctr"/>
                      <a:endParaRPr lang="en-US" sz="2200"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75000"/>
                      </a:schemeClr>
                    </a:solidFill>
                  </a:tcPr>
                </a:tc>
                <a:tc hMerge="1">
                  <a:txBody>
                    <a:bodyPr/>
                    <a:lstStyle/>
                    <a:p>
                      <a:pPr algn="ctr"/>
                      <a:endParaRPr lang="en-US"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354893573"/>
                  </a:ext>
                </a:extLst>
              </a:tr>
              <a:tr h="766337">
                <a:tc>
                  <a:txBody>
                    <a:bodyPr/>
                    <a:lstStyle/>
                    <a:p>
                      <a:r>
                        <a:rPr lang="en-US" sz="1200" dirty="0"/>
                        <a:t>Grade 4 neutropenia ≥7 days,</a:t>
                      </a:r>
                    </a:p>
                    <a:p>
                      <a:r>
                        <a:rPr lang="en-US" sz="1200" b="1" dirty="0"/>
                        <a:t>OR</a:t>
                      </a:r>
                    </a:p>
                    <a:p>
                      <a:r>
                        <a:rPr lang="en-US" sz="1200" dirty="0"/>
                        <a:t>Grade 3 febrile neutropenia</a:t>
                      </a:r>
                    </a:p>
                  </a:txBody>
                  <a:tcPr marT="0" marB="0" anchor="ctr">
                    <a:lnL w="12700" cap="flat" cmpd="sng" algn="ctr">
                      <a:solidFill>
                        <a:schemeClr val="bg1">
                          <a:lumMod val="75000"/>
                        </a:schemeClr>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200" dirty="0"/>
                        <a:t>First</a:t>
                      </a:r>
                    </a:p>
                  </a:txBody>
                  <a:tcPr marT="0" marB="0" anchor="ctr">
                    <a:lnL w="12700" cmpd="sng">
                      <a:noFill/>
                    </a:lnL>
                    <a:lnR w="12700" cmpd="sng">
                      <a:noFill/>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25% dose reduction and administer G-CSF</a:t>
                      </a:r>
                    </a:p>
                  </a:txBody>
                  <a:tcPr marT="0" marB="0" anchor="ctr">
                    <a:lnL w="12700" cmpd="sng">
                      <a:noFill/>
                    </a:lnL>
                    <a:lnR w="12700" cap="flat" cmpd="sng" algn="ctr">
                      <a:solidFill>
                        <a:schemeClr val="bg1">
                          <a:lumMod val="75000"/>
                        </a:schemeClr>
                      </a:solidFill>
                      <a:prstDash val="solid"/>
                      <a:round/>
                      <a:headEnd type="none" w="med" len="med"/>
                      <a:tailEnd type="none" w="med" len="med"/>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563819"/>
                  </a:ext>
                </a:extLst>
              </a:tr>
              <a:tr h="4990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(absolute neutrophil count &lt;1000/mm</a:t>
                      </a:r>
                      <a:r>
                        <a:rPr lang="en-US" sz="1200" baseline="30000" dirty="0"/>
                        <a:t>3</a:t>
                      </a:r>
                      <a:r>
                        <a:rPr lang="en-US" sz="1200" dirty="0"/>
                        <a:t> and fever ≥38.5</a:t>
                      </a:r>
                      <a:r>
                        <a:rPr lang="en-US" sz="1200" kern="1200" dirty="0">
                          <a:solidFill>
                            <a:schemeClr val="dk1"/>
                          </a:solidFill>
                          <a:latin typeface="+mn-lt"/>
                          <a:ea typeface="+mn-ea"/>
                          <a:cs typeface="+mn-cs"/>
                        </a:rPr>
                        <a:t>°C),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dk1"/>
                          </a:solidFill>
                          <a:latin typeface="+mn-lt"/>
                          <a:ea typeface="+mn-ea"/>
                          <a:cs typeface="+mn-cs"/>
                        </a:rPr>
                        <a:t>OR</a:t>
                      </a:r>
                      <a:endParaRPr lang="en-US" sz="1200" b="1" dirty="0"/>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200" dirty="0"/>
                        <a:t>Second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50% dose reduction</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73892270"/>
                  </a:ext>
                </a:extLst>
              </a:tr>
              <a:tr h="531283">
                <a:tc>
                  <a:txBody>
                    <a:bodyPr/>
                    <a:lstStyle/>
                    <a:p>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t>Third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9213904"/>
                  </a:ext>
                </a:extLst>
              </a:tr>
              <a:tr h="7244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t>First</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8972613"/>
                  </a:ext>
                </a:extLst>
              </a:tr>
            </a:tbl>
          </a:graphicData>
        </a:graphic>
      </p:graphicFrame>
      <p:sp>
        <p:nvSpPr>
          <p:cNvPr id="6" name="TextBox 5">
            <a:extLst>
              <a:ext uri="{FF2B5EF4-FFF2-40B4-BE49-F238E27FC236}">
                <a16:creationId xmlns:a16="http://schemas.microsoft.com/office/drawing/2014/main" id="{B9040C58-BA1E-7C73-4F19-95B946BD903A}"/>
              </a:ext>
            </a:extLst>
          </p:cNvPr>
          <p:cNvSpPr txBox="1"/>
          <p:nvPr/>
        </p:nvSpPr>
        <p:spPr>
          <a:xfrm>
            <a:off x="1178323" y="2364039"/>
            <a:ext cx="2133918" cy="369332"/>
          </a:xfrm>
          <a:prstGeom prst="rect">
            <a:avLst/>
          </a:prstGeom>
          <a:noFill/>
        </p:spPr>
        <p:txBody>
          <a:bodyPr wrap="none" rtlCol="0">
            <a:spAutoFit/>
          </a:bodyPr>
          <a:lstStyle/>
          <a:p>
            <a:r>
              <a:rPr lang="en-US" b="1" dirty="0">
                <a:solidFill>
                  <a:schemeClr val="bg1"/>
                </a:solidFill>
              </a:rPr>
              <a:t>Adverse Reaction</a:t>
            </a:r>
          </a:p>
        </p:txBody>
      </p:sp>
      <p:sp>
        <p:nvSpPr>
          <p:cNvPr id="7" name="TextBox 6">
            <a:extLst>
              <a:ext uri="{FF2B5EF4-FFF2-40B4-BE49-F238E27FC236}">
                <a16:creationId xmlns:a16="http://schemas.microsoft.com/office/drawing/2014/main" id="{9B78A8BA-F5F0-4B71-3CDB-63D42CCCD630}"/>
              </a:ext>
            </a:extLst>
          </p:cNvPr>
          <p:cNvSpPr txBox="1"/>
          <p:nvPr/>
        </p:nvSpPr>
        <p:spPr>
          <a:xfrm>
            <a:off x="5362722" y="2369483"/>
            <a:ext cx="1467068" cy="369332"/>
          </a:xfrm>
          <a:prstGeom prst="rect">
            <a:avLst/>
          </a:prstGeom>
          <a:noFill/>
        </p:spPr>
        <p:txBody>
          <a:bodyPr wrap="none" rtlCol="0">
            <a:spAutoFit/>
          </a:bodyPr>
          <a:lstStyle/>
          <a:p>
            <a:r>
              <a:rPr lang="en-US" b="1" dirty="0">
                <a:solidFill>
                  <a:schemeClr val="bg1"/>
                </a:solidFill>
              </a:rPr>
              <a:t>Occurrence</a:t>
            </a:r>
          </a:p>
        </p:txBody>
      </p:sp>
      <p:sp>
        <p:nvSpPr>
          <p:cNvPr id="8" name="TextBox 7">
            <a:extLst>
              <a:ext uri="{FF2B5EF4-FFF2-40B4-BE49-F238E27FC236}">
                <a16:creationId xmlns:a16="http://schemas.microsoft.com/office/drawing/2014/main" id="{6299B0E6-74C0-4AED-544A-39A64F4F79E3}"/>
              </a:ext>
            </a:extLst>
          </p:cNvPr>
          <p:cNvSpPr txBox="1"/>
          <p:nvPr/>
        </p:nvSpPr>
        <p:spPr>
          <a:xfrm>
            <a:off x="4682415" y="1866451"/>
            <a:ext cx="2837636" cy="430887"/>
          </a:xfrm>
          <a:prstGeom prst="rect">
            <a:avLst/>
          </a:prstGeom>
          <a:noFill/>
        </p:spPr>
        <p:txBody>
          <a:bodyPr wrap="none" rtlCol="0">
            <a:spAutoFit/>
          </a:bodyPr>
          <a:lstStyle/>
          <a:p>
            <a:r>
              <a:rPr lang="en-US" sz="2200" b="1" dirty="0">
                <a:solidFill>
                  <a:schemeClr val="bg1"/>
                </a:solidFill>
              </a:rPr>
              <a:t>Severe Neutropenia</a:t>
            </a:r>
          </a:p>
        </p:txBody>
      </p:sp>
      <p:sp>
        <p:nvSpPr>
          <p:cNvPr id="9" name="TextBox 8">
            <a:extLst>
              <a:ext uri="{FF2B5EF4-FFF2-40B4-BE49-F238E27FC236}">
                <a16:creationId xmlns:a16="http://schemas.microsoft.com/office/drawing/2014/main" id="{A2B4C888-71B5-2D82-A472-6517CD03A12A}"/>
              </a:ext>
            </a:extLst>
          </p:cNvPr>
          <p:cNvSpPr txBox="1"/>
          <p:nvPr/>
        </p:nvSpPr>
        <p:spPr>
          <a:xfrm>
            <a:off x="7652934" y="2364039"/>
            <a:ext cx="2172390" cy="369332"/>
          </a:xfrm>
          <a:prstGeom prst="rect">
            <a:avLst/>
          </a:prstGeom>
          <a:noFill/>
        </p:spPr>
        <p:txBody>
          <a:bodyPr wrap="none" rtlCol="0">
            <a:spAutoFit/>
          </a:bodyPr>
          <a:lstStyle/>
          <a:p>
            <a:r>
              <a:rPr lang="en-US" b="1" dirty="0">
                <a:solidFill>
                  <a:schemeClr val="bg1"/>
                </a:solidFill>
              </a:rPr>
              <a:t>Dose Modification</a:t>
            </a:r>
          </a:p>
        </p:txBody>
      </p:sp>
    </p:spTree>
    <p:extLst>
      <p:ext uri="{BB962C8B-B14F-4D97-AF65-F5344CB8AC3E}">
        <p14:creationId xmlns:p14="http://schemas.microsoft.com/office/powerpoint/2010/main" val="67934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Management of Neutropenia</a:t>
            </a:r>
          </a:p>
        </p:txBody>
      </p:sp>
      <p:sp>
        <p:nvSpPr>
          <p:cNvPr id="3" name="Footer Placeholder 2">
            <a:extLst>
              <a:ext uri="{FF2B5EF4-FFF2-40B4-BE49-F238E27FC236}">
                <a16:creationId xmlns:a16="http://schemas.microsoft.com/office/drawing/2014/main" id="{A94BD6E6-BB13-E4CE-9DFA-896A14EC9633}"/>
              </a:ext>
            </a:extLst>
          </p:cNvPr>
          <p:cNvSpPr>
            <a:spLocks noGrp="1"/>
          </p:cNvSpPr>
          <p:nvPr>
            <p:ph type="ftr" sz="quarter" idx="3"/>
          </p:nvPr>
        </p:nvSpPr>
        <p:spPr>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aphicFrame>
        <p:nvGraphicFramePr>
          <p:cNvPr id="5" name="Table 5">
            <a:extLst>
              <a:ext uri="{FF2B5EF4-FFF2-40B4-BE49-F238E27FC236}">
                <a16:creationId xmlns:a16="http://schemas.microsoft.com/office/drawing/2014/main" id="{9FD102CD-7126-91C3-9ECA-BE158EDFC972}"/>
              </a:ext>
            </a:extLst>
          </p:cNvPr>
          <p:cNvGraphicFramePr>
            <a:graphicFrameLocks noGrp="1"/>
          </p:cNvGraphicFramePr>
          <p:nvPr/>
        </p:nvGraphicFramePr>
        <p:xfrm>
          <a:off x="1150613" y="1870366"/>
          <a:ext cx="9891464" cy="3477491"/>
        </p:xfrm>
        <a:graphic>
          <a:graphicData uri="http://schemas.openxmlformats.org/drawingml/2006/table">
            <a:tbl>
              <a:tblPr firstRow="1" bandRow="1">
                <a:tableStyleId>{5C22544A-7EE6-4342-B048-85BDC9FD1C3A}</a:tableStyleId>
              </a:tblPr>
              <a:tblGrid>
                <a:gridCol w="4499731">
                  <a:extLst>
                    <a:ext uri="{9D8B030D-6E8A-4147-A177-3AD203B41FA5}">
                      <a16:colId xmlns:a16="http://schemas.microsoft.com/office/drawing/2014/main" val="2543139756"/>
                    </a:ext>
                  </a:extLst>
                </a:gridCol>
                <a:gridCol w="786485">
                  <a:extLst>
                    <a:ext uri="{9D8B030D-6E8A-4147-A177-3AD203B41FA5}">
                      <a16:colId xmlns:a16="http://schemas.microsoft.com/office/drawing/2014/main" val="1869773970"/>
                    </a:ext>
                  </a:extLst>
                </a:gridCol>
                <a:gridCol w="4605248">
                  <a:extLst>
                    <a:ext uri="{9D8B030D-6E8A-4147-A177-3AD203B41FA5}">
                      <a16:colId xmlns:a16="http://schemas.microsoft.com/office/drawing/2014/main" val="1100059602"/>
                    </a:ext>
                  </a:extLst>
                </a:gridCol>
              </a:tblGrid>
              <a:tr h="956310">
                <a:tc gridSpan="3">
                  <a:txBody>
                    <a:bodyPr/>
                    <a:lstStyle/>
                    <a:p>
                      <a:endParaRPr lang="en-US" dirty="0"/>
                    </a:p>
                  </a:txBody>
                  <a:tcPr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gradFill>
                      <a:gsLst>
                        <a:gs pos="10000">
                          <a:schemeClr val="accent5">
                            <a:lumMod val="75000"/>
                          </a:schemeClr>
                        </a:gs>
                        <a:gs pos="90000">
                          <a:srgbClr val="28AE98"/>
                        </a:gs>
                      </a:gsLst>
                      <a:lin ang="0" scaled="0"/>
                    </a:gradFill>
                  </a:tcPr>
                </a:tc>
                <a:tc hMerge="1">
                  <a:txBody>
                    <a:bodyPr/>
                    <a:lstStyle/>
                    <a:p>
                      <a:pPr algn="ctr"/>
                      <a:endParaRPr lang="en-US" sz="2200"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75000"/>
                      </a:schemeClr>
                    </a:solidFill>
                  </a:tcPr>
                </a:tc>
                <a:tc hMerge="1">
                  <a:txBody>
                    <a:bodyPr/>
                    <a:lstStyle/>
                    <a:p>
                      <a:pPr algn="ctr"/>
                      <a:endParaRPr lang="en-US"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354893573"/>
                  </a:ext>
                </a:extLst>
              </a:tr>
              <a:tr h="766337">
                <a:tc>
                  <a:txBody>
                    <a:bodyPr/>
                    <a:lstStyle/>
                    <a:p>
                      <a:r>
                        <a:rPr lang="en-US" sz="1200" dirty="0"/>
                        <a:t>Grade 4 neutropenia ≥7 days,</a:t>
                      </a:r>
                    </a:p>
                    <a:p>
                      <a:r>
                        <a:rPr lang="en-US" sz="1200" b="1" dirty="0"/>
                        <a:t>OR</a:t>
                      </a:r>
                    </a:p>
                    <a:p>
                      <a:r>
                        <a:rPr lang="en-US" sz="1200" dirty="0"/>
                        <a:t>Grade 3 febrile neutropenia</a:t>
                      </a:r>
                    </a:p>
                  </a:txBody>
                  <a:tcPr marT="0" marB="0" anchor="ctr">
                    <a:lnL w="12700" cap="flat" cmpd="sng" algn="ctr">
                      <a:solidFill>
                        <a:schemeClr val="bg1">
                          <a:lumMod val="75000"/>
                        </a:schemeClr>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sz="1200" dirty="0"/>
                        <a:t>First</a:t>
                      </a:r>
                    </a:p>
                  </a:txBody>
                  <a:tcPr marT="0" marB="0" anchor="ctr">
                    <a:lnL w="12700" cmpd="sng">
                      <a:noFill/>
                    </a:lnL>
                    <a:lnR w="12700" cmpd="sng">
                      <a:noFill/>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25% dose reduction and administer G-CSF</a:t>
                      </a:r>
                    </a:p>
                  </a:txBody>
                  <a:tcPr marT="0" marB="0" anchor="ctr">
                    <a:lnL w="12700" cmpd="sng">
                      <a:noFill/>
                    </a:lnL>
                    <a:lnR w="12700" cap="flat" cmpd="sng" algn="ctr">
                      <a:solidFill>
                        <a:schemeClr val="bg1">
                          <a:lumMod val="75000"/>
                        </a:schemeClr>
                      </a:solidFill>
                      <a:prstDash val="solid"/>
                      <a:round/>
                      <a:headEnd type="none" w="med" len="med"/>
                      <a:tailEnd type="none" w="med" len="med"/>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563819"/>
                  </a:ext>
                </a:extLst>
              </a:tr>
              <a:tr h="4990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(absolute neutrophil count &lt;1000/mm</a:t>
                      </a:r>
                      <a:r>
                        <a:rPr lang="en-US" sz="1200" baseline="30000" dirty="0"/>
                        <a:t>3</a:t>
                      </a:r>
                      <a:r>
                        <a:rPr lang="en-US" sz="1200" dirty="0"/>
                        <a:t> and fever ≥38.5</a:t>
                      </a:r>
                      <a:r>
                        <a:rPr lang="en-US" sz="1200" kern="1200" dirty="0">
                          <a:solidFill>
                            <a:schemeClr val="dk1"/>
                          </a:solidFill>
                          <a:latin typeface="+mn-lt"/>
                          <a:ea typeface="+mn-ea"/>
                          <a:cs typeface="+mn-cs"/>
                        </a:rPr>
                        <a:t>°C),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dk1"/>
                          </a:solidFill>
                          <a:latin typeface="+mn-lt"/>
                          <a:ea typeface="+mn-ea"/>
                          <a:cs typeface="+mn-cs"/>
                        </a:rPr>
                        <a:t>OR</a:t>
                      </a:r>
                      <a:endParaRPr lang="en-US" sz="1200" b="1" dirty="0"/>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sz="1200" dirty="0"/>
                        <a:t>Second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50% dose reduction</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73892270"/>
                  </a:ext>
                </a:extLst>
              </a:tr>
              <a:tr h="531283">
                <a:tc>
                  <a:txBody>
                    <a:bodyPr/>
                    <a:lstStyle/>
                    <a:p>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1200" dirty="0"/>
                        <a:t>Third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9213904"/>
                  </a:ext>
                </a:extLst>
              </a:tr>
              <a:tr h="7244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t>First</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8972613"/>
                  </a:ext>
                </a:extLst>
              </a:tr>
            </a:tbl>
          </a:graphicData>
        </a:graphic>
      </p:graphicFrame>
      <p:sp>
        <p:nvSpPr>
          <p:cNvPr id="6" name="TextBox 5">
            <a:extLst>
              <a:ext uri="{FF2B5EF4-FFF2-40B4-BE49-F238E27FC236}">
                <a16:creationId xmlns:a16="http://schemas.microsoft.com/office/drawing/2014/main" id="{B9040C58-BA1E-7C73-4F19-95B946BD903A}"/>
              </a:ext>
            </a:extLst>
          </p:cNvPr>
          <p:cNvSpPr txBox="1"/>
          <p:nvPr/>
        </p:nvSpPr>
        <p:spPr>
          <a:xfrm>
            <a:off x="1178323" y="2364039"/>
            <a:ext cx="2133918" cy="369332"/>
          </a:xfrm>
          <a:prstGeom prst="rect">
            <a:avLst/>
          </a:prstGeom>
          <a:noFill/>
        </p:spPr>
        <p:txBody>
          <a:bodyPr wrap="none" rtlCol="0">
            <a:spAutoFit/>
          </a:bodyPr>
          <a:lstStyle/>
          <a:p>
            <a:r>
              <a:rPr lang="en-US" b="1" dirty="0">
                <a:solidFill>
                  <a:schemeClr val="bg1"/>
                </a:solidFill>
              </a:rPr>
              <a:t>Adverse Reaction</a:t>
            </a:r>
          </a:p>
        </p:txBody>
      </p:sp>
      <p:sp>
        <p:nvSpPr>
          <p:cNvPr id="7" name="TextBox 6">
            <a:extLst>
              <a:ext uri="{FF2B5EF4-FFF2-40B4-BE49-F238E27FC236}">
                <a16:creationId xmlns:a16="http://schemas.microsoft.com/office/drawing/2014/main" id="{9B78A8BA-F5F0-4B71-3CDB-63D42CCCD630}"/>
              </a:ext>
            </a:extLst>
          </p:cNvPr>
          <p:cNvSpPr txBox="1"/>
          <p:nvPr/>
        </p:nvSpPr>
        <p:spPr>
          <a:xfrm>
            <a:off x="5362722" y="2369483"/>
            <a:ext cx="1467068" cy="369332"/>
          </a:xfrm>
          <a:prstGeom prst="rect">
            <a:avLst/>
          </a:prstGeom>
          <a:noFill/>
        </p:spPr>
        <p:txBody>
          <a:bodyPr wrap="none" rtlCol="0">
            <a:spAutoFit/>
          </a:bodyPr>
          <a:lstStyle/>
          <a:p>
            <a:r>
              <a:rPr lang="en-US" b="1" dirty="0">
                <a:solidFill>
                  <a:schemeClr val="bg1"/>
                </a:solidFill>
              </a:rPr>
              <a:t>Occurrence</a:t>
            </a:r>
          </a:p>
        </p:txBody>
      </p:sp>
      <p:sp>
        <p:nvSpPr>
          <p:cNvPr id="8" name="TextBox 7">
            <a:extLst>
              <a:ext uri="{FF2B5EF4-FFF2-40B4-BE49-F238E27FC236}">
                <a16:creationId xmlns:a16="http://schemas.microsoft.com/office/drawing/2014/main" id="{6299B0E6-74C0-4AED-544A-39A64F4F79E3}"/>
              </a:ext>
            </a:extLst>
          </p:cNvPr>
          <p:cNvSpPr txBox="1"/>
          <p:nvPr/>
        </p:nvSpPr>
        <p:spPr>
          <a:xfrm>
            <a:off x="4682415" y="1866451"/>
            <a:ext cx="2837636" cy="430887"/>
          </a:xfrm>
          <a:prstGeom prst="rect">
            <a:avLst/>
          </a:prstGeom>
          <a:noFill/>
        </p:spPr>
        <p:txBody>
          <a:bodyPr wrap="none" rtlCol="0">
            <a:spAutoFit/>
          </a:bodyPr>
          <a:lstStyle/>
          <a:p>
            <a:r>
              <a:rPr lang="en-US" sz="2200" b="1" dirty="0">
                <a:solidFill>
                  <a:schemeClr val="bg1"/>
                </a:solidFill>
              </a:rPr>
              <a:t>Severe Neutropenia</a:t>
            </a:r>
          </a:p>
        </p:txBody>
      </p:sp>
      <p:sp>
        <p:nvSpPr>
          <p:cNvPr id="9" name="TextBox 8">
            <a:extLst>
              <a:ext uri="{FF2B5EF4-FFF2-40B4-BE49-F238E27FC236}">
                <a16:creationId xmlns:a16="http://schemas.microsoft.com/office/drawing/2014/main" id="{A2B4C888-71B5-2D82-A472-6517CD03A12A}"/>
              </a:ext>
            </a:extLst>
          </p:cNvPr>
          <p:cNvSpPr txBox="1"/>
          <p:nvPr/>
        </p:nvSpPr>
        <p:spPr>
          <a:xfrm>
            <a:off x="7652934" y="2364039"/>
            <a:ext cx="2172390" cy="369332"/>
          </a:xfrm>
          <a:prstGeom prst="rect">
            <a:avLst/>
          </a:prstGeom>
          <a:noFill/>
        </p:spPr>
        <p:txBody>
          <a:bodyPr wrap="none" rtlCol="0">
            <a:spAutoFit/>
          </a:bodyPr>
          <a:lstStyle/>
          <a:p>
            <a:r>
              <a:rPr lang="en-US" b="1" dirty="0">
                <a:solidFill>
                  <a:schemeClr val="bg1"/>
                </a:solidFill>
              </a:rPr>
              <a:t>Dose Modification</a:t>
            </a:r>
          </a:p>
        </p:txBody>
      </p:sp>
    </p:spTree>
    <p:extLst>
      <p:ext uri="{BB962C8B-B14F-4D97-AF65-F5344CB8AC3E}">
        <p14:creationId xmlns:p14="http://schemas.microsoft.com/office/powerpoint/2010/main" val="3102146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Management of Neutropenia</a:t>
            </a:r>
          </a:p>
        </p:txBody>
      </p:sp>
      <p:sp>
        <p:nvSpPr>
          <p:cNvPr id="3" name="Footer Placeholder 2">
            <a:extLst>
              <a:ext uri="{FF2B5EF4-FFF2-40B4-BE49-F238E27FC236}">
                <a16:creationId xmlns:a16="http://schemas.microsoft.com/office/drawing/2014/main" id="{A94BD6E6-BB13-E4CE-9DFA-896A14EC9633}"/>
              </a:ext>
            </a:extLst>
          </p:cNvPr>
          <p:cNvSpPr>
            <a:spLocks noGrp="1"/>
          </p:cNvSpPr>
          <p:nvPr>
            <p:ph type="ftr" sz="quarter" idx="3"/>
          </p:nvPr>
        </p:nvSpPr>
        <p:spPr>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aphicFrame>
        <p:nvGraphicFramePr>
          <p:cNvPr id="5" name="Table 5">
            <a:extLst>
              <a:ext uri="{FF2B5EF4-FFF2-40B4-BE49-F238E27FC236}">
                <a16:creationId xmlns:a16="http://schemas.microsoft.com/office/drawing/2014/main" id="{9FD102CD-7126-91C3-9ECA-BE158EDFC972}"/>
              </a:ext>
            </a:extLst>
          </p:cNvPr>
          <p:cNvGraphicFramePr>
            <a:graphicFrameLocks noGrp="1"/>
          </p:cNvGraphicFramePr>
          <p:nvPr>
            <p:extLst>
              <p:ext uri="{D42A27DB-BD31-4B8C-83A1-F6EECF244321}">
                <p14:modId xmlns:p14="http://schemas.microsoft.com/office/powerpoint/2010/main" val="712702194"/>
              </p:ext>
            </p:extLst>
          </p:nvPr>
        </p:nvGraphicFramePr>
        <p:xfrm>
          <a:off x="1150613" y="1870366"/>
          <a:ext cx="9891464" cy="3477491"/>
        </p:xfrm>
        <a:graphic>
          <a:graphicData uri="http://schemas.openxmlformats.org/drawingml/2006/table">
            <a:tbl>
              <a:tblPr firstRow="1" bandRow="1">
                <a:tableStyleId>{5C22544A-7EE6-4342-B048-85BDC9FD1C3A}</a:tableStyleId>
              </a:tblPr>
              <a:tblGrid>
                <a:gridCol w="4499731">
                  <a:extLst>
                    <a:ext uri="{9D8B030D-6E8A-4147-A177-3AD203B41FA5}">
                      <a16:colId xmlns:a16="http://schemas.microsoft.com/office/drawing/2014/main" val="2543139756"/>
                    </a:ext>
                  </a:extLst>
                </a:gridCol>
                <a:gridCol w="786485">
                  <a:extLst>
                    <a:ext uri="{9D8B030D-6E8A-4147-A177-3AD203B41FA5}">
                      <a16:colId xmlns:a16="http://schemas.microsoft.com/office/drawing/2014/main" val="1869773970"/>
                    </a:ext>
                  </a:extLst>
                </a:gridCol>
                <a:gridCol w="4605248">
                  <a:extLst>
                    <a:ext uri="{9D8B030D-6E8A-4147-A177-3AD203B41FA5}">
                      <a16:colId xmlns:a16="http://schemas.microsoft.com/office/drawing/2014/main" val="1100059602"/>
                    </a:ext>
                  </a:extLst>
                </a:gridCol>
              </a:tblGrid>
              <a:tr h="956310">
                <a:tc gridSpan="3">
                  <a:txBody>
                    <a:bodyPr/>
                    <a:lstStyle/>
                    <a:p>
                      <a:endParaRPr lang="en-US" dirty="0"/>
                    </a:p>
                  </a:txBody>
                  <a:tcPr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gradFill>
                      <a:gsLst>
                        <a:gs pos="10000">
                          <a:schemeClr val="accent5">
                            <a:lumMod val="75000"/>
                          </a:schemeClr>
                        </a:gs>
                        <a:gs pos="90000">
                          <a:srgbClr val="28AE98"/>
                        </a:gs>
                      </a:gsLst>
                      <a:lin ang="0" scaled="0"/>
                    </a:gradFill>
                  </a:tcPr>
                </a:tc>
                <a:tc hMerge="1">
                  <a:txBody>
                    <a:bodyPr/>
                    <a:lstStyle/>
                    <a:p>
                      <a:pPr algn="ctr"/>
                      <a:endParaRPr lang="en-US" sz="2200"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75000"/>
                      </a:schemeClr>
                    </a:solidFill>
                  </a:tcPr>
                </a:tc>
                <a:tc hMerge="1">
                  <a:txBody>
                    <a:bodyPr/>
                    <a:lstStyle/>
                    <a:p>
                      <a:pPr algn="ctr"/>
                      <a:endParaRPr lang="en-US"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354893573"/>
                  </a:ext>
                </a:extLst>
              </a:tr>
              <a:tr h="766337">
                <a:tc>
                  <a:txBody>
                    <a:bodyPr/>
                    <a:lstStyle/>
                    <a:p>
                      <a:r>
                        <a:rPr lang="en-US" sz="1200" dirty="0"/>
                        <a:t>Grade 4 neutropenia ≥7 days,</a:t>
                      </a:r>
                    </a:p>
                    <a:p>
                      <a:r>
                        <a:rPr lang="en-US" sz="1200" b="1" dirty="0"/>
                        <a:t>OR</a:t>
                      </a:r>
                    </a:p>
                    <a:p>
                      <a:r>
                        <a:rPr lang="en-US" sz="1200" dirty="0"/>
                        <a:t>Grade 3 febrile neutropenia</a:t>
                      </a:r>
                    </a:p>
                  </a:txBody>
                  <a:tcPr marT="0" marB="0" anchor="ctr">
                    <a:lnL w="12700" cap="flat" cmpd="sng" algn="ctr">
                      <a:solidFill>
                        <a:schemeClr val="bg1">
                          <a:lumMod val="75000"/>
                        </a:schemeClr>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sz="1200" dirty="0"/>
                        <a:t>First</a:t>
                      </a:r>
                    </a:p>
                  </a:txBody>
                  <a:tcPr marT="0" marB="0" anchor="ctr">
                    <a:lnL w="12700" cmpd="sng">
                      <a:noFill/>
                    </a:lnL>
                    <a:lnR w="12700" cmpd="sng">
                      <a:noFill/>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1400" b="1" dirty="0"/>
                        <a:t>25% dose reduction and administer G-CSF</a:t>
                      </a:r>
                    </a:p>
                  </a:txBody>
                  <a:tcPr marT="0" marB="0" anchor="ctr">
                    <a:lnL w="12700" cmpd="sng">
                      <a:noFill/>
                    </a:lnL>
                    <a:lnR w="12700" cap="flat" cmpd="sng" algn="ctr">
                      <a:solidFill>
                        <a:schemeClr val="bg1">
                          <a:lumMod val="75000"/>
                        </a:schemeClr>
                      </a:solidFill>
                      <a:prstDash val="solid"/>
                      <a:round/>
                      <a:headEnd type="none" w="med" len="med"/>
                      <a:tailEnd type="none" w="med" len="med"/>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144563819"/>
                  </a:ext>
                </a:extLst>
              </a:tr>
              <a:tr h="4990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(absolute neutrophil count &lt;1000/mm</a:t>
                      </a:r>
                      <a:r>
                        <a:rPr lang="en-US" sz="1200" baseline="30000" dirty="0"/>
                        <a:t>3</a:t>
                      </a:r>
                      <a:r>
                        <a:rPr lang="en-US" sz="1200" dirty="0"/>
                        <a:t> and fever ≥38.5</a:t>
                      </a:r>
                      <a:r>
                        <a:rPr lang="en-US" sz="1200" kern="1200" dirty="0">
                          <a:solidFill>
                            <a:schemeClr val="dk1"/>
                          </a:solidFill>
                          <a:latin typeface="+mn-lt"/>
                          <a:ea typeface="+mn-ea"/>
                          <a:cs typeface="+mn-cs"/>
                        </a:rPr>
                        <a:t>°C),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dk1"/>
                          </a:solidFill>
                          <a:latin typeface="+mn-lt"/>
                          <a:ea typeface="+mn-ea"/>
                          <a:cs typeface="+mn-cs"/>
                        </a:rPr>
                        <a:t>OR</a:t>
                      </a:r>
                      <a:endParaRPr lang="en-US" sz="1200" b="1" dirty="0"/>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sz="1200" dirty="0"/>
                        <a:t>Second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50% dose reduction</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73892270"/>
                  </a:ext>
                </a:extLst>
              </a:tr>
              <a:tr h="531283">
                <a:tc>
                  <a:txBody>
                    <a:bodyPr/>
                    <a:lstStyle/>
                    <a:p>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1200" dirty="0"/>
                        <a:t>Third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9213904"/>
                  </a:ext>
                </a:extLst>
              </a:tr>
              <a:tr h="7244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t>First</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8972613"/>
                  </a:ext>
                </a:extLst>
              </a:tr>
            </a:tbl>
          </a:graphicData>
        </a:graphic>
      </p:graphicFrame>
      <p:sp>
        <p:nvSpPr>
          <p:cNvPr id="6" name="TextBox 5">
            <a:extLst>
              <a:ext uri="{FF2B5EF4-FFF2-40B4-BE49-F238E27FC236}">
                <a16:creationId xmlns:a16="http://schemas.microsoft.com/office/drawing/2014/main" id="{B9040C58-BA1E-7C73-4F19-95B946BD903A}"/>
              </a:ext>
            </a:extLst>
          </p:cNvPr>
          <p:cNvSpPr txBox="1"/>
          <p:nvPr/>
        </p:nvSpPr>
        <p:spPr>
          <a:xfrm>
            <a:off x="1178323" y="2364039"/>
            <a:ext cx="2133918" cy="369332"/>
          </a:xfrm>
          <a:prstGeom prst="rect">
            <a:avLst/>
          </a:prstGeom>
          <a:noFill/>
        </p:spPr>
        <p:txBody>
          <a:bodyPr wrap="none" rtlCol="0">
            <a:spAutoFit/>
          </a:bodyPr>
          <a:lstStyle/>
          <a:p>
            <a:r>
              <a:rPr lang="en-US" b="1" dirty="0">
                <a:solidFill>
                  <a:schemeClr val="bg1"/>
                </a:solidFill>
              </a:rPr>
              <a:t>Adverse Reaction</a:t>
            </a:r>
          </a:p>
        </p:txBody>
      </p:sp>
      <p:sp>
        <p:nvSpPr>
          <p:cNvPr id="7" name="TextBox 6">
            <a:extLst>
              <a:ext uri="{FF2B5EF4-FFF2-40B4-BE49-F238E27FC236}">
                <a16:creationId xmlns:a16="http://schemas.microsoft.com/office/drawing/2014/main" id="{9B78A8BA-F5F0-4B71-3CDB-63D42CCCD630}"/>
              </a:ext>
            </a:extLst>
          </p:cNvPr>
          <p:cNvSpPr txBox="1"/>
          <p:nvPr/>
        </p:nvSpPr>
        <p:spPr>
          <a:xfrm>
            <a:off x="5362722" y="2369483"/>
            <a:ext cx="1467068" cy="369332"/>
          </a:xfrm>
          <a:prstGeom prst="rect">
            <a:avLst/>
          </a:prstGeom>
          <a:noFill/>
        </p:spPr>
        <p:txBody>
          <a:bodyPr wrap="none" rtlCol="0">
            <a:spAutoFit/>
          </a:bodyPr>
          <a:lstStyle/>
          <a:p>
            <a:r>
              <a:rPr lang="en-US" b="1" dirty="0">
                <a:solidFill>
                  <a:schemeClr val="bg1"/>
                </a:solidFill>
              </a:rPr>
              <a:t>Occurrence</a:t>
            </a:r>
          </a:p>
        </p:txBody>
      </p:sp>
      <p:sp>
        <p:nvSpPr>
          <p:cNvPr id="8" name="TextBox 7">
            <a:extLst>
              <a:ext uri="{FF2B5EF4-FFF2-40B4-BE49-F238E27FC236}">
                <a16:creationId xmlns:a16="http://schemas.microsoft.com/office/drawing/2014/main" id="{6299B0E6-74C0-4AED-544A-39A64F4F79E3}"/>
              </a:ext>
            </a:extLst>
          </p:cNvPr>
          <p:cNvSpPr txBox="1"/>
          <p:nvPr/>
        </p:nvSpPr>
        <p:spPr>
          <a:xfrm>
            <a:off x="4682415" y="1866451"/>
            <a:ext cx="2837636" cy="430887"/>
          </a:xfrm>
          <a:prstGeom prst="rect">
            <a:avLst/>
          </a:prstGeom>
          <a:noFill/>
        </p:spPr>
        <p:txBody>
          <a:bodyPr wrap="none" rtlCol="0">
            <a:spAutoFit/>
          </a:bodyPr>
          <a:lstStyle/>
          <a:p>
            <a:r>
              <a:rPr lang="en-US" sz="2200" b="1" dirty="0">
                <a:solidFill>
                  <a:schemeClr val="bg1"/>
                </a:solidFill>
              </a:rPr>
              <a:t>Severe Neutropenia</a:t>
            </a:r>
          </a:p>
        </p:txBody>
      </p:sp>
      <p:sp>
        <p:nvSpPr>
          <p:cNvPr id="9" name="TextBox 8">
            <a:extLst>
              <a:ext uri="{FF2B5EF4-FFF2-40B4-BE49-F238E27FC236}">
                <a16:creationId xmlns:a16="http://schemas.microsoft.com/office/drawing/2014/main" id="{A2B4C888-71B5-2D82-A472-6517CD03A12A}"/>
              </a:ext>
            </a:extLst>
          </p:cNvPr>
          <p:cNvSpPr txBox="1"/>
          <p:nvPr/>
        </p:nvSpPr>
        <p:spPr>
          <a:xfrm>
            <a:off x="7652934" y="2364039"/>
            <a:ext cx="2172390" cy="369332"/>
          </a:xfrm>
          <a:prstGeom prst="rect">
            <a:avLst/>
          </a:prstGeom>
          <a:noFill/>
        </p:spPr>
        <p:txBody>
          <a:bodyPr wrap="none" rtlCol="0">
            <a:spAutoFit/>
          </a:bodyPr>
          <a:lstStyle/>
          <a:p>
            <a:r>
              <a:rPr lang="en-US" b="1" dirty="0">
                <a:solidFill>
                  <a:schemeClr val="bg1"/>
                </a:solidFill>
              </a:rPr>
              <a:t>Dose Modification</a:t>
            </a:r>
          </a:p>
        </p:txBody>
      </p:sp>
    </p:spTree>
    <p:extLst>
      <p:ext uri="{BB962C8B-B14F-4D97-AF65-F5344CB8AC3E}">
        <p14:creationId xmlns:p14="http://schemas.microsoft.com/office/powerpoint/2010/main" val="291843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Management of Neutropenia</a:t>
            </a:r>
          </a:p>
        </p:txBody>
      </p:sp>
      <p:sp>
        <p:nvSpPr>
          <p:cNvPr id="3" name="Footer Placeholder 2">
            <a:extLst>
              <a:ext uri="{FF2B5EF4-FFF2-40B4-BE49-F238E27FC236}">
                <a16:creationId xmlns:a16="http://schemas.microsoft.com/office/drawing/2014/main" id="{A94BD6E6-BB13-E4CE-9DFA-896A14EC9633}"/>
              </a:ext>
            </a:extLst>
          </p:cNvPr>
          <p:cNvSpPr>
            <a:spLocks noGrp="1"/>
          </p:cNvSpPr>
          <p:nvPr>
            <p:ph type="ftr" sz="quarter" idx="3"/>
          </p:nvPr>
        </p:nvSpPr>
        <p:spPr>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aphicFrame>
        <p:nvGraphicFramePr>
          <p:cNvPr id="5" name="Table 5">
            <a:extLst>
              <a:ext uri="{FF2B5EF4-FFF2-40B4-BE49-F238E27FC236}">
                <a16:creationId xmlns:a16="http://schemas.microsoft.com/office/drawing/2014/main" id="{9FD102CD-7126-91C3-9ECA-BE158EDFC972}"/>
              </a:ext>
            </a:extLst>
          </p:cNvPr>
          <p:cNvGraphicFramePr>
            <a:graphicFrameLocks noGrp="1"/>
          </p:cNvGraphicFramePr>
          <p:nvPr>
            <p:extLst>
              <p:ext uri="{D42A27DB-BD31-4B8C-83A1-F6EECF244321}">
                <p14:modId xmlns:p14="http://schemas.microsoft.com/office/powerpoint/2010/main" val="3045229208"/>
              </p:ext>
            </p:extLst>
          </p:nvPr>
        </p:nvGraphicFramePr>
        <p:xfrm>
          <a:off x="1150613" y="1870366"/>
          <a:ext cx="9891464" cy="3477491"/>
        </p:xfrm>
        <a:graphic>
          <a:graphicData uri="http://schemas.openxmlformats.org/drawingml/2006/table">
            <a:tbl>
              <a:tblPr firstRow="1" bandRow="1">
                <a:tableStyleId>{5C22544A-7EE6-4342-B048-85BDC9FD1C3A}</a:tableStyleId>
              </a:tblPr>
              <a:tblGrid>
                <a:gridCol w="4499731">
                  <a:extLst>
                    <a:ext uri="{9D8B030D-6E8A-4147-A177-3AD203B41FA5}">
                      <a16:colId xmlns:a16="http://schemas.microsoft.com/office/drawing/2014/main" val="2543139756"/>
                    </a:ext>
                  </a:extLst>
                </a:gridCol>
                <a:gridCol w="786485">
                  <a:extLst>
                    <a:ext uri="{9D8B030D-6E8A-4147-A177-3AD203B41FA5}">
                      <a16:colId xmlns:a16="http://schemas.microsoft.com/office/drawing/2014/main" val="1869773970"/>
                    </a:ext>
                  </a:extLst>
                </a:gridCol>
                <a:gridCol w="4605248">
                  <a:extLst>
                    <a:ext uri="{9D8B030D-6E8A-4147-A177-3AD203B41FA5}">
                      <a16:colId xmlns:a16="http://schemas.microsoft.com/office/drawing/2014/main" val="1100059602"/>
                    </a:ext>
                  </a:extLst>
                </a:gridCol>
              </a:tblGrid>
              <a:tr h="956310">
                <a:tc gridSpan="3">
                  <a:txBody>
                    <a:bodyPr/>
                    <a:lstStyle/>
                    <a:p>
                      <a:endParaRPr lang="en-US" dirty="0"/>
                    </a:p>
                  </a:txBody>
                  <a:tcPr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gradFill>
                      <a:gsLst>
                        <a:gs pos="10000">
                          <a:schemeClr val="accent5">
                            <a:lumMod val="75000"/>
                          </a:schemeClr>
                        </a:gs>
                        <a:gs pos="90000">
                          <a:srgbClr val="28AE98"/>
                        </a:gs>
                      </a:gsLst>
                      <a:lin ang="0" scaled="0"/>
                    </a:gradFill>
                  </a:tcPr>
                </a:tc>
                <a:tc hMerge="1">
                  <a:txBody>
                    <a:bodyPr/>
                    <a:lstStyle/>
                    <a:p>
                      <a:pPr algn="ctr"/>
                      <a:endParaRPr lang="en-US" sz="2200"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75000"/>
                      </a:schemeClr>
                    </a:solidFill>
                  </a:tcPr>
                </a:tc>
                <a:tc hMerge="1">
                  <a:txBody>
                    <a:bodyPr/>
                    <a:lstStyle/>
                    <a:p>
                      <a:pPr algn="ctr"/>
                      <a:endParaRPr lang="en-US"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354893573"/>
                  </a:ext>
                </a:extLst>
              </a:tr>
              <a:tr h="766337">
                <a:tc>
                  <a:txBody>
                    <a:bodyPr/>
                    <a:lstStyle/>
                    <a:p>
                      <a:r>
                        <a:rPr lang="en-US" sz="1200" dirty="0"/>
                        <a:t>Grade 4 neutropenia ≥7 days,</a:t>
                      </a:r>
                    </a:p>
                    <a:p>
                      <a:r>
                        <a:rPr lang="en-US" sz="1200" b="1" dirty="0"/>
                        <a:t>OR</a:t>
                      </a:r>
                    </a:p>
                    <a:p>
                      <a:r>
                        <a:rPr lang="en-US" sz="1200" dirty="0"/>
                        <a:t>Grade 3 febrile neutropenia</a:t>
                      </a:r>
                    </a:p>
                  </a:txBody>
                  <a:tcPr marT="0" marB="0" anchor="ctr">
                    <a:lnL w="12700" cap="flat" cmpd="sng" algn="ctr">
                      <a:solidFill>
                        <a:schemeClr val="bg1">
                          <a:lumMod val="75000"/>
                        </a:schemeClr>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sz="1200" dirty="0"/>
                        <a:t>First</a:t>
                      </a:r>
                    </a:p>
                  </a:txBody>
                  <a:tcPr marT="0" marB="0" anchor="ctr">
                    <a:lnL w="12700" cmpd="sng">
                      <a:noFill/>
                    </a:lnL>
                    <a:lnR w="12700" cmpd="sng">
                      <a:noFill/>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25% dose reduction and administer G-CSF</a:t>
                      </a:r>
                    </a:p>
                  </a:txBody>
                  <a:tcPr marT="0" marB="0" anchor="ctr">
                    <a:lnL w="12700" cmpd="sng">
                      <a:noFill/>
                    </a:lnL>
                    <a:lnR w="12700" cap="flat" cmpd="sng" algn="ctr">
                      <a:solidFill>
                        <a:schemeClr val="bg1">
                          <a:lumMod val="75000"/>
                        </a:schemeClr>
                      </a:solidFill>
                      <a:prstDash val="solid"/>
                      <a:round/>
                      <a:headEnd type="none" w="med" len="med"/>
                      <a:tailEnd type="none" w="med" len="med"/>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563819"/>
                  </a:ext>
                </a:extLst>
              </a:tr>
              <a:tr h="4990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(absolute neutrophil count &lt;1000/mm</a:t>
                      </a:r>
                      <a:r>
                        <a:rPr lang="en-US" sz="1200" baseline="30000" dirty="0"/>
                        <a:t>3</a:t>
                      </a:r>
                      <a:r>
                        <a:rPr lang="en-US" sz="1200" dirty="0"/>
                        <a:t> and fever ≥38.5</a:t>
                      </a:r>
                      <a:r>
                        <a:rPr lang="en-US" sz="1200" kern="1200" dirty="0">
                          <a:solidFill>
                            <a:schemeClr val="dk1"/>
                          </a:solidFill>
                          <a:latin typeface="+mn-lt"/>
                          <a:ea typeface="+mn-ea"/>
                          <a:cs typeface="+mn-cs"/>
                        </a:rPr>
                        <a:t>°C),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dk1"/>
                          </a:solidFill>
                          <a:latin typeface="+mn-lt"/>
                          <a:ea typeface="+mn-ea"/>
                          <a:cs typeface="+mn-cs"/>
                        </a:rPr>
                        <a:t>OR</a:t>
                      </a:r>
                      <a:endParaRPr lang="en-US" sz="1200" b="1" dirty="0"/>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sz="1200" dirty="0"/>
                        <a:t>Second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1400" b="1" dirty="0"/>
                        <a:t>50% dose reduction</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1173892270"/>
                  </a:ext>
                </a:extLst>
              </a:tr>
              <a:tr h="531283">
                <a:tc>
                  <a:txBody>
                    <a:bodyPr/>
                    <a:lstStyle/>
                    <a:p>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1200" dirty="0"/>
                        <a:t>Third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9213904"/>
                  </a:ext>
                </a:extLst>
              </a:tr>
              <a:tr h="7244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t>First</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8972613"/>
                  </a:ext>
                </a:extLst>
              </a:tr>
            </a:tbl>
          </a:graphicData>
        </a:graphic>
      </p:graphicFrame>
      <p:sp>
        <p:nvSpPr>
          <p:cNvPr id="6" name="TextBox 5">
            <a:extLst>
              <a:ext uri="{FF2B5EF4-FFF2-40B4-BE49-F238E27FC236}">
                <a16:creationId xmlns:a16="http://schemas.microsoft.com/office/drawing/2014/main" id="{B9040C58-BA1E-7C73-4F19-95B946BD903A}"/>
              </a:ext>
            </a:extLst>
          </p:cNvPr>
          <p:cNvSpPr txBox="1"/>
          <p:nvPr/>
        </p:nvSpPr>
        <p:spPr>
          <a:xfrm>
            <a:off x="1178323" y="2364039"/>
            <a:ext cx="2133918" cy="369332"/>
          </a:xfrm>
          <a:prstGeom prst="rect">
            <a:avLst/>
          </a:prstGeom>
          <a:noFill/>
        </p:spPr>
        <p:txBody>
          <a:bodyPr wrap="none" rtlCol="0">
            <a:spAutoFit/>
          </a:bodyPr>
          <a:lstStyle/>
          <a:p>
            <a:r>
              <a:rPr lang="en-US" b="1" dirty="0">
                <a:solidFill>
                  <a:schemeClr val="bg1"/>
                </a:solidFill>
              </a:rPr>
              <a:t>Adverse Reaction</a:t>
            </a:r>
          </a:p>
        </p:txBody>
      </p:sp>
      <p:sp>
        <p:nvSpPr>
          <p:cNvPr id="7" name="TextBox 6">
            <a:extLst>
              <a:ext uri="{FF2B5EF4-FFF2-40B4-BE49-F238E27FC236}">
                <a16:creationId xmlns:a16="http://schemas.microsoft.com/office/drawing/2014/main" id="{9B78A8BA-F5F0-4B71-3CDB-63D42CCCD630}"/>
              </a:ext>
            </a:extLst>
          </p:cNvPr>
          <p:cNvSpPr txBox="1"/>
          <p:nvPr/>
        </p:nvSpPr>
        <p:spPr>
          <a:xfrm>
            <a:off x="5362722" y="2369483"/>
            <a:ext cx="1467068" cy="369332"/>
          </a:xfrm>
          <a:prstGeom prst="rect">
            <a:avLst/>
          </a:prstGeom>
          <a:noFill/>
        </p:spPr>
        <p:txBody>
          <a:bodyPr wrap="none" rtlCol="0">
            <a:spAutoFit/>
          </a:bodyPr>
          <a:lstStyle/>
          <a:p>
            <a:r>
              <a:rPr lang="en-US" b="1" dirty="0">
                <a:solidFill>
                  <a:schemeClr val="bg1"/>
                </a:solidFill>
              </a:rPr>
              <a:t>Occurrence</a:t>
            </a:r>
          </a:p>
        </p:txBody>
      </p:sp>
      <p:sp>
        <p:nvSpPr>
          <p:cNvPr id="8" name="TextBox 7">
            <a:extLst>
              <a:ext uri="{FF2B5EF4-FFF2-40B4-BE49-F238E27FC236}">
                <a16:creationId xmlns:a16="http://schemas.microsoft.com/office/drawing/2014/main" id="{6299B0E6-74C0-4AED-544A-39A64F4F79E3}"/>
              </a:ext>
            </a:extLst>
          </p:cNvPr>
          <p:cNvSpPr txBox="1"/>
          <p:nvPr/>
        </p:nvSpPr>
        <p:spPr>
          <a:xfrm>
            <a:off x="4682415" y="1866451"/>
            <a:ext cx="2837636" cy="430887"/>
          </a:xfrm>
          <a:prstGeom prst="rect">
            <a:avLst/>
          </a:prstGeom>
          <a:noFill/>
        </p:spPr>
        <p:txBody>
          <a:bodyPr wrap="none" rtlCol="0">
            <a:spAutoFit/>
          </a:bodyPr>
          <a:lstStyle/>
          <a:p>
            <a:r>
              <a:rPr lang="en-US" sz="2200" b="1" dirty="0">
                <a:solidFill>
                  <a:schemeClr val="bg1"/>
                </a:solidFill>
              </a:rPr>
              <a:t>Severe Neutropenia</a:t>
            </a:r>
          </a:p>
        </p:txBody>
      </p:sp>
      <p:sp>
        <p:nvSpPr>
          <p:cNvPr id="9" name="TextBox 8">
            <a:extLst>
              <a:ext uri="{FF2B5EF4-FFF2-40B4-BE49-F238E27FC236}">
                <a16:creationId xmlns:a16="http://schemas.microsoft.com/office/drawing/2014/main" id="{A2B4C888-71B5-2D82-A472-6517CD03A12A}"/>
              </a:ext>
            </a:extLst>
          </p:cNvPr>
          <p:cNvSpPr txBox="1"/>
          <p:nvPr/>
        </p:nvSpPr>
        <p:spPr>
          <a:xfrm>
            <a:off x="7652934" y="2364039"/>
            <a:ext cx="2172390" cy="369332"/>
          </a:xfrm>
          <a:prstGeom prst="rect">
            <a:avLst/>
          </a:prstGeom>
          <a:noFill/>
        </p:spPr>
        <p:txBody>
          <a:bodyPr wrap="none" rtlCol="0">
            <a:spAutoFit/>
          </a:bodyPr>
          <a:lstStyle/>
          <a:p>
            <a:r>
              <a:rPr lang="en-US" b="1" dirty="0">
                <a:solidFill>
                  <a:schemeClr val="bg1"/>
                </a:solidFill>
              </a:rPr>
              <a:t>Dose Modification</a:t>
            </a:r>
          </a:p>
        </p:txBody>
      </p:sp>
    </p:spTree>
    <p:extLst>
      <p:ext uri="{BB962C8B-B14F-4D97-AF65-F5344CB8AC3E}">
        <p14:creationId xmlns:p14="http://schemas.microsoft.com/office/powerpoint/2010/main" val="2481479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Management of Neutropenia</a:t>
            </a:r>
          </a:p>
        </p:txBody>
      </p:sp>
      <p:sp>
        <p:nvSpPr>
          <p:cNvPr id="3" name="Footer Placeholder 2">
            <a:extLst>
              <a:ext uri="{FF2B5EF4-FFF2-40B4-BE49-F238E27FC236}">
                <a16:creationId xmlns:a16="http://schemas.microsoft.com/office/drawing/2014/main" id="{A94BD6E6-BB13-E4CE-9DFA-896A14EC9633}"/>
              </a:ext>
            </a:extLst>
          </p:cNvPr>
          <p:cNvSpPr>
            <a:spLocks noGrp="1"/>
          </p:cNvSpPr>
          <p:nvPr>
            <p:ph type="ftr" sz="quarter" idx="3"/>
          </p:nvPr>
        </p:nvSpPr>
        <p:spPr>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aphicFrame>
        <p:nvGraphicFramePr>
          <p:cNvPr id="5" name="Table 5">
            <a:extLst>
              <a:ext uri="{FF2B5EF4-FFF2-40B4-BE49-F238E27FC236}">
                <a16:creationId xmlns:a16="http://schemas.microsoft.com/office/drawing/2014/main" id="{9FD102CD-7126-91C3-9ECA-BE158EDFC972}"/>
              </a:ext>
            </a:extLst>
          </p:cNvPr>
          <p:cNvGraphicFramePr>
            <a:graphicFrameLocks noGrp="1"/>
          </p:cNvGraphicFramePr>
          <p:nvPr>
            <p:extLst>
              <p:ext uri="{D42A27DB-BD31-4B8C-83A1-F6EECF244321}">
                <p14:modId xmlns:p14="http://schemas.microsoft.com/office/powerpoint/2010/main" val="4227667985"/>
              </p:ext>
            </p:extLst>
          </p:nvPr>
        </p:nvGraphicFramePr>
        <p:xfrm>
          <a:off x="1150613" y="1870366"/>
          <a:ext cx="9891464" cy="3477491"/>
        </p:xfrm>
        <a:graphic>
          <a:graphicData uri="http://schemas.openxmlformats.org/drawingml/2006/table">
            <a:tbl>
              <a:tblPr firstRow="1" bandRow="1">
                <a:tableStyleId>{5C22544A-7EE6-4342-B048-85BDC9FD1C3A}</a:tableStyleId>
              </a:tblPr>
              <a:tblGrid>
                <a:gridCol w="4499731">
                  <a:extLst>
                    <a:ext uri="{9D8B030D-6E8A-4147-A177-3AD203B41FA5}">
                      <a16:colId xmlns:a16="http://schemas.microsoft.com/office/drawing/2014/main" val="2543139756"/>
                    </a:ext>
                  </a:extLst>
                </a:gridCol>
                <a:gridCol w="786485">
                  <a:extLst>
                    <a:ext uri="{9D8B030D-6E8A-4147-A177-3AD203B41FA5}">
                      <a16:colId xmlns:a16="http://schemas.microsoft.com/office/drawing/2014/main" val="1869773970"/>
                    </a:ext>
                  </a:extLst>
                </a:gridCol>
                <a:gridCol w="4605248">
                  <a:extLst>
                    <a:ext uri="{9D8B030D-6E8A-4147-A177-3AD203B41FA5}">
                      <a16:colId xmlns:a16="http://schemas.microsoft.com/office/drawing/2014/main" val="1100059602"/>
                    </a:ext>
                  </a:extLst>
                </a:gridCol>
              </a:tblGrid>
              <a:tr h="956310">
                <a:tc gridSpan="3">
                  <a:txBody>
                    <a:bodyPr/>
                    <a:lstStyle/>
                    <a:p>
                      <a:endParaRPr lang="en-US" dirty="0"/>
                    </a:p>
                  </a:txBody>
                  <a:tcPr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gradFill>
                      <a:gsLst>
                        <a:gs pos="10000">
                          <a:schemeClr val="accent5">
                            <a:lumMod val="75000"/>
                          </a:schemeClr>
                        </a:gs>
                        <a:gs pos="90000">
                          <a:srgbClr val="28AE98"/>
                        </a:gs>
                      </a:gsLst>
                      <a:lin ang="0" scaled="0"/>
                    </a:gradFill>
                  </a:tcPr>
                </a:tc>
                <a:tc hMerge="1">
                  <a:txBody>
                    <a:bodyPr/>
                    <a:lstStyle/>
                    <a:p>
                      <a:pPr algn="ctr"/>
                      <a:endParaRPr lang="en-US" sz="2200"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75000"/>
                      </a:schemeClr>
                    </a:solidFill>
                  </a:tcPr>
                </a:tc>
                <a:tc hMerge="1">
                  <a:txBody>
                    <a:bodyPr/>
                    <a:lstStyle/>
                    <a:p>
                      <a:pPr algn="ctr"/>
                      <a:endParaRPr lang="en-US"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354893573"/>
                  </a:ext>
                </a:extLst>
              </a:tr>
              <a:tr h="766337">
                <a:tc>
                  <a:txBody>
                    <a:bodyPr/>
                    <a:lstStyle/>
                    <a:p>
                      <a:r>
                        <a:rPr lang="en-US" sz="1200" dirty="0"/>
                        <a:t>Grade 4 neutropenia ≥7 days,</a:t>
                      </a:r>
                    </a:p>
                    <a:p>
                      <a:r>
                        <a:rPr lang="en-US" sz="1200" b="1" dirty="0"/>
                        <a:t>OR</a:t>
                      </a:r>
                    </a:p>
                    <a:p>
                      <a:r>
                        <a:rPr lang="en-US" sz="1200" dirty="0"/>
                        <a:t>Grade 3 febrile neutropenia</a:t>
                      </a:r>
                    </a:p>
                  </a:txBody>
                  <a:tcPr marT="0" marB="0" anchor="ctr">
                    <a:lnL w="12700" cap="flat" cmpd="sng" algn="ctr">
                      <a:solidFill>
                        <a:schemeClr val="bg1">
                          <a:lumMod val="75000"/>
                        </a:schemeClr>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sz="1200" dirty="0"/>
                        <a:t>First</a:t>
                      </a:r>
                    </a:p>
                  </a:txBody>
                  <a:tcPr marT="0" marB="0" anchor="ctr">
                    <a:lnL w="12700" cmpd="sng">
                      <a:noFill/>
                    </a:lnL>
                    <a:lnR w="12700" cmpd="sng">
                      <a:noFill/>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25% dose reduction and administer G-CSF</a:t>
                      </a:r>
                    </a:p>
                  </a:txBody>
                  <a:tcPr marT="0" marB="0" anchor="ctr">
                    <a:lnL w="12700" cmpd="sng">
                      <a:noFill/>
                    </a:lnL>
                    <a:lnR w="12700" cap="flat" cmpd="sng" algn="ctr">
                      <a:solidFill>
                        <a:schemeClr val="bg1">
                          <a:lumMod val="75000"/>
                        </a:schemeClr>
                      </a:solidFill>
                      <a:prstDash val="solid"/>
                      <a:round/>
                      <a:headEnd type="none" w="med" len="med"/>
                      <a:tailEnd type="none" w="med" len="med"/>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563819"/>
                  </a:ext>
                </a:extLst>
              </a:tr>
              <a:tr h="4990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(absolute neutrophil count &lt;1000/mm</a:t>
                      </a:r>
                      <a:r>
                        <a:rPr lang="en-US" sz="1200" baseline="30000" dirty="0"/>
                        <a:t>3</a:t>
                      </a:r>
                      <a:r>
                        <a:rPr lang="en-US" sz="1200" dirty="0"/>
                        <a:t> and fever ≥38.5</a:t>
                      </a:r>
                      <a:r>
                        <a:rPr lang="en-US" sz="1200" kern="1200" dirty="0">
                          <a:solidFill>
                            <a:schemeClr val="dk1"/>
                          </a:solidFill>
                          <a:latin typeface="+mn-lt"/>
                          <a:ea typeface="+mn-ea"/>
                          <a:cs typeface="+mn-cs"/>
                        </a:rPr>
                        <a:t>°C),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dk1"/>
                          </a:solidFill>
                          <a:latin typeface="+mn-lt"/>
                          <a:ea typeface="+mn-ea"/>
                          <a:cs typeface="+mn-cs"/>
                        </a:rPr>
                        <a:t>OR</a:t>
                      </a:r>
                      <a:endParaRPr lang="en-US" sz="1200" b="1" dirty="0"/>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sz="1200" dirty="0"/>
                        <a:t>Second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50% dose reduction</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73892270"/>
                  </a:ext>
                </a:extLst>
              </a:tr>
              <a:tr h="531283">
                <a:tc>
                  <a:txBody>
                    <a:bodyPr/>
                    <a:lstStyle/>
                    <a:p>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1200" dirty="0"/>
                        <a:t>Third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989213904"/>
                  </a:ext>
                </a:extLst>
              </a:tr>
              <a:tr h="7244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t>First</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8972613"/>
                  </a:ext>
                </a:extLst>
              </a:tr>
            </a:tbl>
          </a:graphicData>
        </a:graphic>
      </p:graphicFrame>
      <p:sp>
        <p:nvSpPr>
          <p:cNvPr id="6" name="TextBox 5">
            <a:extLst>
              <a:ext uri="{FF2B5EF4-FFF2-40B4-BE49-F238E27FC236}">
                <a16:creationId xmlns:a16="http://schemas.microsoft.com/office/drawing/2014/main" id="{B9040C58-BA1E-7C73-4F19-95B946BD903A}"/>
              </a:ext>
            </a:extLst>
          </p:cNvPr>
          <p:cNvSpPr txBox="1"/>
          <p:nvPr/>
        </p:nvSpPr>
        <p:spPr>
          <a:xfrm>
            <a:off x="1178323" y="2364039"/>
            <a:ext cx="2133918" cy="369332"/>
          </a:xfrm>
          <a:prstGeom prst="rect">
            <a:avLst/>
          </a:prstGeom>
          <a:noFill/>
        </p:spPr>
        <p:txBody>
          <a:bodyPr wrap="none" rtlCol="0">
            <a:spAutoFit/>
          </a:bodyPr>
          <a:lstStyle/>
          <a:p>
            <a:r>
              <a:rPr lang="en-US" b="1" dirty="0">
                <a:solidFill>
                  <a:schemeClr val="bg1"/>
                </a:solidFill>
              </a:rPr>
              <a:t>Adverse Reaction</a:t>
            </a:r>
          </a:p>
        </p:txBody>
      </p:sp>
      <p:sp>
        <p:nvSpPr>
          <p:cNvPr id="7" name="TextBox 6">
            <a:extLst>
              <a:ext uri="{FF2B5EF4-FFF2-40B4-BE49-F238E27FC236}">
                <a16:creationId xmlns:a16="http://schemas.microsoft.com/office/drawing/2014/main" id="{9B78A8BA-F5F0-4B71-3CDB-63D42CCCD630}"/>
              </a:ext>
            </a:extLst>
          </p:cNvPr>
          <p:cNvSpPr txBox="1"/>
          <p:nvPr/>
        </p:nvSpPr>
        <p:spPr>
          <a:xfrm>
            <a:off x="5362722" y="2369483"/>
            <a:ext cx="1467068" cy="369332"/>
          </a:xfrm>
          <a:prstGeom prst="rect">
            <a:avLst/>
          </a:prstGeom>
          <a:noFill/>
        </p:spPr>
        <p:txBody>
          <a:bodyPr wrap="none" rtlCol="0">
            <a:spAutoFit/>
          </a:bodyPr>
          <a:lstStyle/>
          <a:p>
            <a:r>
              <a:rPr lang="en-US" b="1" dirty="0">
                <a:solidFill>
                  <a:schemeClr val="bg1"/>
                </a:solidFill>
              </a:rPr>
              <a:t>Occurrence</a:t>
            </a:r>
          </a:p>
        </p:txBody>
      </p:sp>
      <p:sp>
        <p:nvSpPr>
          <p:cNvPr id="8" name="TextBox 7">
            <a:extLst>
              <a:ext uri="{FF2B5EF4-FFF2-40B4-BE49-F238E27FC236}">
                <a16:creationId xmlns:a16="http://schemas.microsoft.com/office/drawing/2014/main" id="{6299B0E6-74C0-4AED-544A-39A64F4F79E3}"/>
              </a:ext>
            </a:extLst>
          </p:cNvPr>
          <p:cNvSpPr txBox="1"/>
          <p:nvPr/>
        </p:nvSpPr>
        <p:spPr>
          <a:xfrm>
            <a:off x="4682415" y="1866451"/>
            <a:ext cx="2837636" cy="430887"/>
          </a:xfrm>
          <a:prstGeom prst="rect">
            <a:avLst/>
          </a:prstGeom>
          <a:noFill/>
        </p:spPr>
        <p:txBody>
          <a:bodyPr wrap="none" rtlCol="0">
            <a:spAutoFit/>
          </a:bodyPr>
          <a:lstStyle/>
          <a:p>
            <a:r>
              <a:rPr lang="en-US" sz="2200" b="1" dirty="0">
                <a:solidFill>
                  <a:schemeClr val="bg1"/>
                </a:solidFill>
              </a:rPr>
              <a:t>Severe Neutropenia</a:t>
            </a:r>
          </a:p>
        </p:txBody>
      </p:sp>
      <p:sp>
        <p:nvSpPr>
          <p:cNvPr id="9" name="TextBox 8">
            <a:extLst>
              <a:ext uri="{FF2B5EF4-FFF2-40B4-BE49-F238E27FC236}">
                <a16:creationId xmlns:a16="http://schemas.microsoft.com/office/drawing/2014/main" id="{A2B4C888-71B5-2D82-A472-6517CD03A12A}"/>
              </a:ext>
            </a:extLst>
          </p:cNvPr>
          <p:cNvSpPr txBox="1"/>
          <p:nvPr/>
        </p:nvSpPr>
        <p:spPr>
          <a:xfrm>
            <a:off x="7652934" y="2364039"/>
            <a:ext cx="2172390" cy="369332"/>
          </a:xfrm>
          <a:prstGeom prst="rect">
            <a:avLst/>
          </a:prstGeom>
          <a:noFill/>
        </p:spPr>
        <p:txBody>
          <a:bodyPr wrap="none" rtlCol="0">
            <a:spAutoFit/>
          </a:bodyPr>
          <a:lstStyle/>
          <a:p>
            <a:r>
              <a:rPr lang="en-US" b="1" dirty="0">
                <a:solidFill>
                  <a:schemeClr val="bg1"/>
                </a:solidFill>
              </a:rPr>
              <a:t>Dose Modification</a:t>
            </a:r>
          </a:p>
        </p:txBody>
      </p:sp>
    </p:spTree>
    <p:extLst>
      <p:ext uri="{BB962C8B-B14F-4D97-AF65-F5344CB8AC3E}">
        <p14:creationId xmlns:p14="http://schemas.microsoft.com/office/powerpoint/2010/main" val="324988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Management of Neutropenia</a:t>
            </a:r>
          </a:p>
        </p:txBody>
      </p:sp>
      <p:sp>
        <p:nvSpPr>
          <p:cNvPr id="3" name="Footer Placeholder 2">
            <a:extLst>
              <a:ext uri="{FF2B5EF4-FFF2-40B4-BE49-F238E27FC236}">
                <a16:creationId xmlns:a16="http://schemas.microsoft.com/office/drawing/2014/main" id="{A94BD6E6-BB13-E4CE-9DFA-896A14EC9633}"/>
              </a:ext>
            </a:extLst>
          </p:cNvPr>
          <p:cNvSpPr>
            <a:spLocks noGrp="1"/>
          </p:cNvSpPr>
          <p:nvPr>
            <p:ph type="ftr" sz="quarter" idx="3"/>
          </p:nvPr>
        </p:nvSpPr>
        <p:spPr>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aphicFrame>
        <p:nvGraphicFramePr>
          <p:cNvPr id="5" name="Table 5">
            <a:extLst>
              <a:ext uri="{FF2B5EF4-FFF2-40B4-BE49-F238E27FC236}">
                <a16:creationId xmlns:a16="http://schemas.microsoft.com/office/drawing/2014/main" id="{9FD102CD-7126-91C3-9ECA-BE158EDFC972}"/>
              </a:ext>
            </a:extLst>
          </p:cNvPr>
          <p:cNvGraphicFramePr>
            <a:graphicFrameLocks noGrp="1"/>
          </p:cNvGraphicFramePr>
          <p:nvPr>
            <p:extLst>
              <p:ext uri="{D42A27DB-BD31-4B8C-83A1-F6EECF244321}">
                <p14:modId xmlns:p14="http://schemas.microsoft.com/office/powerpoint/2010/main" val="835310596"/>
              </p:ext>
            </p:extLst>
          </p:nvPr>
        </p:nvGraphicFramePr>
        <p:xfrm>
          <a:off x="1150613" y="1870366"/>
          <a:ext cx="9891464" cy="3477491"/>
        </p:xfrm>
        <a:graphic>
          <a:graphicData uri="http://schemas.openxmlformats.org/drawingml/2006/table">
            <a:tbl>
              <a:tblPr firstRow="1" bandRow="1">
                <a:tableStyleId>{5C22544A-7EE6-4342-B048-85BDC9FD1C3A}</a:tableStyleId>
              </a:tblPr>
              <a:tblGrid>
                <a:gridCol w="4499731">
                  <a:extLst>
                    <a:ext uri="{9D8B030D-6E8A-4147-A177-3AD203B41FA5}">
                      <a16:colId xmlns:a16="http://schemas.microsoft.com/office/drawing/2014/main" val="2543139756"/>
                    </a:ext>
                  </a:extLst>
                </a:gridCol>
                <a:gridCol w="786485">
                  <a:extLst>
                    <a:ext uri="{9D8B030D-6E8A-4147-A177-3AD203B41FA5}">
                      <a16:colId xmlns:a16="http://schemas.microsoft.com/office/drawing/2014/main" val="1869773970"/>
                    </a:ext>
                  </a:extLst>
                </a:gridCol>
                <a:gridCol w="4605248">
                  <a:extLst>
                    <a:ext uri="{9D8B030D-6E8A-4147-A177-3AD203B41FA5}">
                      <a16:colId xmlns:a16="http://schemas.microsoft.com/office/drawing/2014/main" val="1100059602"/>
                    </a:ext>
                  </a:extLst>
                </a:gridCol>
              </a:tblGrid>
              <a:tr h="956310">
                <a:tc gridSpan="3">
                  <a:txBody>
                    <a:bodyPr/>
                    <a:lstStyle/>
                    <a:p>
                      <a:endParaRPr lang="en-US" dirty="0"/>
                    </a:p>
                  </a:txBody>
                  <a:tcPr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gradFill>
                      <a:gsLst>
                        <a:gs pos="10000">
                          <a:schemeClr val="accent5">
                            <a:lumMod val="75000"/>
                          </a:schemeClr>
                        </a:gs>
                        <a:gs pos="90000">
                          <a:srgbClr val="28AE98"/>
                        </a:gs>
                      </a:gsLst>
                      <a:lin ang="0" scaled="0"/>
                    </a:gradFill>
                  </a:tcPr>
                </a:tc>
                <a:tc hMerge="1">
                  <a:txBody>
                    <a:bodyPr/>
                    <a:lstStyle/>
                    <a:p>
                      <a:pPr algn="ctr"/>
                      <a:endParaRPr lang="en-US" sz="2200"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75000"/>
                      </a:schemeClr>
                    </a:solidFill>
                  </a:tcPr>
                </a:tc>
                <a:tc hMerge="1">
                  <a:txBody>
                    <a:bodyPr/>
                    <a:lstStyle/>
                    <a:p>
                      <a:pPr algn="ctr"/>
                      <a:endParaRPr lang="en-US" dirty="0"/>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354893573"/>
                  </a:ext>
                </a:extLst>
              </a:tr>
              <a:tr h="766337">
                <a:tc>
                  <a:txBody>
                    <a:bodyPr/>
                    <a:lstStyle/>
                    <a:p>
                      <a:r>
                        <a:rPr lang="en-US" sz="1200" dirty="0"/>
                        <a:t>Grade 4 neutropenia ≥7 days,</a:t>
                      </a:r>
                    </a:p>
                    <a:p>
                      <a:r>
                        <a:rPr lang="en-US" sz="1200" b="1" dirty="0"/>
                        <a:t>OR</a:t>
                      </a:r>
                    </a:p>
                    <a:p>
                      <a:r>
                        <a:rPr lang="en-US" sz="1200" dirty="0"/>
                        <a:t>Grade 3 febrile neutropenia</a:t>
                      </a:r>
                    </a:p>
                  </a:txBody>
                  <a:tcPr marT="0" marB="0" anchor="ctr">
                    <a:lnL w="12700" cap="flat" cmpd="sng" algn="ctr">
                      <a:solidFill>
                        <a:schemeClr val="bg1">
                          <a:lumMod val="75000"/>
                        </a:schemeClr>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200" dirty="0"/>
                        <a:t>First</a:t>
                      </a:r>
                    </a:p>
                  </a:txBody>
                  <a:tcPr marT="0" marB="0" anchor="ctr">
                    <a:lnL w="12700" cmpd="sng">
                      <a:noFill/>
                    </a:lnL>
                    <a:lnR w="12700" cmpd="sng">
                      <a:noFill/>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25% dose reduction and administer G-CSF</a:t>
                      </a:r>
                    </a:p>
                  </a:txBody>
                  <a:tcPr marT="0" marB="0" anchor="ctr">
                    <a:lnL w="12700" cmpd="sng">
                      <a:noFill/>
                    </a:lnL>
                    <a:lnR w="12700" cap="flat" cmpd="sng" algn="ctr">
                      <a:solidFill>
                        <a:schemeClr val="bg1">
                          <a:lumMod val="75000"/>
                        </a:schemeClr>
                      </a:solidFill>
                      <a:prstDash val="solid"/>
                      <a:round/>
                      <a:headEnd type="none" w="med" len="med"/>
                      <a:tailEnd type="none" w="med" len="med"/>
                    </a:lnR>
                    <a:lnT w="381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563819"/>
                  </a:ext>
                </a:extLst>
              </a:tr>
              <a:tr h="4990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(absolute neutrophil count &lt;1000/mm</a:t>
                      </a:r>
                      <a:r>
                        <a:rPr lang="en-US" sz="1200" baseline="30000" dirty="0"/>
                        <a:t>3</a:t>
                      </a:r>
                      <a:r>
                        <a:rPr lang="en-US" sz="1200" dirty="0"/>
                        <a:t> and fever ≥38.5</a:t>
                      </a:r>
                      <a:r>
                        <a:rPr lang="en-US" sz="1200" kern="1200" dirty="0">
                          <a:solidFill>
                            <a:schemeClr val="dk1"/>
                          </a:solidFill>
                          <a:latin typeface="+mn-lt"/>
                          <a:ea typeface="+mn-ea"/>
                          <a:cs typeface="+mn-cs"/>
                        </a:rPr>
                        <a:t>°C),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dk1"/>
                          </a:solidFill>
                          <a:latin typeface="+mn-lt"/>
                          <a:ea typeface="+mn-ea"/>
                          <a:cs typeface="+mn-cs"/>
                        </a:rPr>
                        <a:t>OR</a:t>
                      </a:r>
                      <a:endParaRPr lang="en-US" sz="1200" b="1" dirty="0"/>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200" dirty="0"/>
                        <a:t>Second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50% dose reduction</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73892270"/>
                  </a:ext>
                </a:extLst>
              </a:tr>
              <a:tr h="531283">
                <a:tc>
                  <a:txBody>
                    <a:bodyPr/>
                    <a:lstStyle/>
                    <a:p>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t>Third</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9213904"/>
                  </a:ext>
                </a:extLst>
              </a:tr>
              <a:tr h="7244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time of scheduled treatment, Grade 3-4 neutropenia which delays dosing by 2 or 3 weeks for recovery to ≤ Grade 1</a:t>
                      </a:r>
                    </a:p>
                  </a:txBody>
                  <a:tcPr marT="0" marB="0" anchor="ctr">
                    <a:lnL w="1270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1200" dirty="0"/>
                        <a:t>First</a:t>
                      </a:r>
                    </a:p>
                  </a:txBody>
                  <a:tcPr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Discontinue treatment</a:t>
                      </a:r>
                    </a:p>
                  </a:txBody>
                  <a:tcPr marT="0" marB="0" anchor="ctr">
                    <a:lnL w="12700" cmpd="sng">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3538972613"/>
                  </a:ext>
                </a:extLst>
              </a:tr>
            </a:tbl>
          </a:graphicData>
        </a:graphic>
      </p:graphicFrame>
      <p:sp>
        <p:nvSpPr>
          <p:cNvPr id="6" name="TextBox 5">
            <a:extLst>
              <a:ext uri="{FF2B5EF4-FFF2-40B4-BE49-F238E27FC236}">
                <a16:creationId xmlns:a16="http://schemas.microsoft.com/office/drawing/2014/main" id="{B9040C58-BA1E-7C73-4F19-95B946BD903A}"/>
              </a:ext>
            </a:extLst>
          </p:cNvPr>
          <p:cNvSpPr txBox="1"/>
          <p:nvPr/>
        </p:nvSpPr>
        <p:spPr>
          <a:xfrm>
            <a:off x="1178323" y="2364039"/>
            <a:ext cx="2133918" cy="369332"/>
          </a:xfrm>
          <a:prstGeom prst="rect">
            <a:avLst/>
          </a:prstGeom>
          <a:noFill/>
        </p:spPr>
        <p:txBody>
          <a:bodyPr wrap="none" rtlCol="0">
            <a:spAutoFit/>
          </a:bodyPr>
          <a:lstStyle/>
          <a:p>
            <a:r>
              <a:rPr lang="en-US" b="1" dirty="0">
                <a:solidFill>
                  <a:schemeClr val="bg1"/>
                </a:solidFill>
              </a:rPr>
              <a:t>Adverse Reaction</a:t>
            </a:r>
          </a:p>
        </p:txBody>
      </p:sp>
      <p:sp>
        <p:nvSpPr>
          <p:cNvPr id="7" name="TextBox 6">
            <a:extLst>
              <a:ext uri="{FF2B5EF4-FFF2-40B4-BE49-F238E27FC236}">
                <a16:creationId xmlns:a16="http://schemas.microsoft.com/office/drawing/2014/main" id="{9B78A8BA-F5F0-4B71-3CDB-63D42CCCD630}"/>
              </a:ext>
            </a:extLst>
          </p:cNvPr>
          <p:cNvSpPr txBox="1"/>
          <p:nvPr/>
        </p:nvSpPr>
        <p:spPr>
          <a:xfrm>
            <a:off x="5362722" y="2369483"/>
            <a:ext cx="1467068" cy="369332"/>
          </a:xfrm>
          <a:prstGeom prst="rect">
            <a:avLst/>
          </a:prstGeom>
          <a:noFill/>
        </p:spPr>
        <p:txBody>
          <a:bodyPr wrap="none" rtlCol="0">
            <a:spAutoFit/>
          </a:bodyPr>
          <a:lstStyle/>
          <a:p>
            <a:r>
              <a:rPr lang="en-US" b="1" dirty="0">
                <a:solidFill>
                  <a:schemeClr val="bg1"/>
                </a:solidFill>
              </a:rPr>
              <a:t>Occurrence</a:t>
            </a:r>
          </a:p>
        </p:txBody>
      </p:sp>
      <p:sp>
        <p:nvSpPr>
          <p:cNvPr id="8" name="TextBox 7">
            <a:extLst>
              <a:ext uri="{FF2B5EF4-FFF2-40B4-BE49-F238E27FC236}">
                <a16:creationId xmlns:a16="http://schemas.microsoft.com/office/drawing/2014/main" id="{6299B0E6-74C0-4AED-544A-39A64F4F79E3}"/>
              </a:ext>
            </a:extLst>
          </p:cNvPr>
          <p:cNvSpPr txBox="1"/>
          <p:nvPr/>
        </p:nvSpPr>
        <p:spPr>
          <a:xfrm>
            <a:off x="4682415" y="1866451"/>
            <a:ext cx="2837636" cy="430887"/>
          </a:xfrm>
          <a:prstGeom prst="rect">
            <a:avLst/>
          </a:prstGeom>
          <a:noFill/>
        </p:spPr>
        <p:txBody>
          <a:bodyPr wrap="none" rtlCol="0">
            <a:spAutoFit/>
          </a:bodyPr>
          <a:lstStyle/>
          <a:p>
            <a:r>
              <a:rPr lang="en-US" sz="2200" b="1" dirty="0">
                <a:solidFill>
                  <a:schemeClr val="bg1"/>
                </a:solidFill>
              </a:rPr>
              <a:t>Severe Neutropenia</a:t>
            </a:r>
          </a:p>
        </p:txBody>
      </p:sp>
      <p:sp>
        <p:nvSpPr>
          <p:cNvPr id="9" name="TextBox 8">
            <a:extLst>
              <a:ext uri="{FF2B5EF4-FFF2-40B4-BE49-F238E27FC236}">
                <a16:creationId xmlns:a16="http://schemas.microsoft.com/office/drawing/2014/main" id="{A2B4C888-71B5-2D82-A472-6517CD03A12A}"/>
              </a:ext>
            </a:extLst>
          </p:cNvPr>
          <p:cNvSpPr txBox="1"/>
          <p:nvPr/>
        </p:nvSpPr>
        <p:spPr>
          <a:xfrm>
            <a:off x="7652934" y="2364039"/>
            <a:ext cx="2172390" cy="369332"/>
          </a:xfrm>
          <a:prstGeom prst="rect">
            <a:avLst/>
          </a:prstGeom>
          <a:noFill/>
        </p:spPr>
        <p:txBody>
          <a:bodyPr wrap="none" rtlCol="0">
            <a:spAutoFit/>
          </a:bodyPr>
          <a:lstStyle/>
          <a:p>
            <a:r>
              <a:rPr lang="en-US" b="1" dirty="0">
                <a:solidFill>
                  <a:schemeClr val="bg1"/>
                </a:solidFill>
              </a:rPr>
              <a:t>Dose Modification</a:t>
            </a:r>
          </a:p>
        </p:txBody>
      </p:sp>
    </p:spTree>
    <p:extLst>
      <p:ext uri="{BB962C8B-B14F-4D97-AF65-F5344CB8AC3E}">
        <p14:creationId xmlns:p14="http://schemas.microsoft.com/office/powerpoint/2010/main" val="2082537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313584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The views and opinions expressed in this educational activity are those of the faculty and do not necessarily represent the views of </a:t>
            </a:r>
            <a:r>
              <a:rPr lang="en-US" sz="1600" dirty="0" err="1"/>
              <a:t>TotalCME</a:t>
            </a:r>
            <a:r>
              <a:rPr lang="en-US" sz="1600" dirty="0"/>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Concomitant Medications</a:t>
            </a:r>
          </a:p>
        </p:txBody>
      </p:sp>
      <p:sp>
        <p:nvSpPr>
          <p:cNvPr id="3" name="Content Placeholder 2"/>
          <p:cNvSpPr>
            <a:spLocks noGrp="1"/>
          </p:cNvSpPr>
          <p:nvPr>
            <p:ph idx="1"/>
          </p:nvPr>
        </p:nvSpPr>
        <p:spPr/>
        <p:txBody>
          <a:bodyPr>
            <a:normAutofit/>
          </a:bodyPr>
          <a:lstStyle/>
          <a:p>
            <a:r>
              <a:rPr lang="en-US" sz="2800" dirty="0"/>
              <a:t>Concomitant administration of SG with inhibitors of UGT1A1 may increase the incidence of adverse reactions due to potential increase in systemic exposure to SN-38 </a:t>
            </a:r>
          </a:p>
          <a:p>
            <a:endParaRPr lang="en-US" sz="2800" dirty="0"/>
          </a:p>
          <a:p>
            <a:r>
              <a:rPr lang="en-US" sz="2800" dirty="0">
                <a:solidFill>
                  <a:schemeClr val="bg1">
                    <a:lumMod val="65000"/>
                  </a:schemeClr>
                </a:solidFill>
              </a:rPr>
              <a:t>Avoid administering UGT1A1 inhibitors with SG</a:t>
            </a:r>
          </a:p>
        </p:txBody>
      </p:sp>
    </p:spTree>
    <p:extLst>
      <p:ext uri="{BB962C8B-B14F-4D97-AF65-F5344CB8AC3E}">
        <p14:creationId xmlns:p14="http://schemas.microsoft.com/office/powerpoint/2010/main" val="1612963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Concomitant Medications</a:t>
            </a:r>
          </a:p>
        </p:txBody>
      </p:sp>
      <p:sp>
        <p:nvSpPr>
          <p:cNvPr id="3" name="Content Placeholder 2"/>
          <p:cNvSpPr>
            <a:spLocks noGrp="1"/>
          </p:cNvSpPr>
          <p:nvPr>
            <p:ph idx="1"/>
          </p:nvPr>
        </p:nvSpPr>
        <p:spPr/>
        <p:txBody>
          <a:bodyPr>
            <a:normAutofit/>
          </a:bodyPr>
          <a:lstStyle/>
          <a:p>
            <a:r>
              <a:rPr lang="en-US" sz="2800" dirty="0"/>
              <a:t>Concomitant administration of SG with inhibitors of UGT1A1 may increase the incidence of adverse reactions due to potential increase in systemic exposure to SN-38 </a:t>
            </a:r>
          </a:p>
          <a:p>
            <a:endParaRPr lang="en-US" sz="2800" dirty="0"/>
          </a:p>
          <a:p>
            <a:r>
              <a:rPr lang="en-US" sz="2800" dirty="0"/>
              <a:t>Avoid administering UGT1A1 inhibitors with SG</a:t>
            </a:r>
          </a:p>
        </p:txBody>
      </p:sp>
    </p:spTree>
    <p:extLst>
      <p:ext uri="{BB962C8B-B14F-4D97-AF65-F5344CB8AC3E}">
        <p14:creationId xmlns:p14="http://schemas.microsoft.com/office/powerpoint/2010/main" val="1083823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Counseling</a:t>
            </a:r>
          </a:p>
        </p:txBody>
      </p:sp>
      <p:sp>
        <p:nvSpPr>
          <p:cNvPr id="3" name="Content Placeholder 2"/>
          <p:cNvSpPr>
            <a:spLocks noGrp="1"/>
          </p:cNvSpPr>
          <p:nvPr>
            <p:ph idx="1"/>
          </p:nvPr>
        </p:nvSpPr>
        <p:spPr/>
        <p:txBody>
          <a:bodyPr>
            <a:normAutofit/>
          </a:bodyPr>
          <a:lstStyle/>
          <a:p>
            <a:pPr>
              <a:spcBef>
                <a:spcPts val="2400"/>
              </a:spcBef>
            </a:pPr>
            <a:r>
              <a:rPr lang="en-US" sz="2800" dirty="0"/>
              <a:t>Advise patients of the risk of neutropenia and to seek immediate care for chills, or other signs of infection </a:t>
            </a:r>
          </a:p>
          <a:p>
            <a:pPr>
              <a:spcBef>
                <a:spcPts val="2400"/>
              </a:spcBef>
            </a:pPr>
            <a:r>
              <a:rPr lang="en-US" sz="2800" dirty="0">
                <a:solidFill>
                  <a:schemeClr val="bg1">
                    <a:lumMod val="65000"/>
                  </a:schemeClr>
                </a:solidFill>
              </a:rPr>
              <a:t>Advise patients of the risk of diarrhea and to seek care if they experience diarrhea for the first time during treatment; black or bloody stools; lightheadedness, nausea or vomiting</a:t>
            </a:r>
          </a:p>
        </p:txBody>
      </p:sp>
    </p:spTree>
    <p:extLst>
      <p:ext uri="{BB962C8B-B14F-4D97-AF65-F5344CB8AC3E}">
        <p14:creationId xmlns:p14="http://schemas.microsoft.com/office/powerpoint/2010/main" val="380943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Counseling</a:t>
            </a:r>
          </a:p>
        </p:txBody>
      </p:sp>
      <p:sp>
        <p:nvSpPr>
          <p:cNvPr id="3" name="Content Placeholder 2"/>
          <p:cNvSpPr>
            <a:spLocks noGrp="1"/>
          </p:cNvSpPr>
          <p:nvPr>
            <p:ph idx="1"/>
          </p:nvPr>
        </p:nvSpPr>
        <p:spPr/>
        <p:txBody>
          <a:bodyPr>
            <a:normAutofit/>
          </a:bodyPr>
          <a:lstStyle/>
          <a:p>
            <a:pPr>
              <a:spcBef>
                <a:spcPts val="2400"/>
              </a:spcBef>
            </a:pPr>
            <a:r>
              <a:rPr lang="en-US" sz="2800" dirty="0"/>
              <a:t>Advise patients of the risk of neutropenia and to seek immediate care for chills, or other signs of infection </a:t>
            </a:r>
          </a:p>
          <a:p>
            <a:pPr>
              <a:spcBef>
                <a:spcPts val="2400"/>
              </a:spcBef>
            </a:pPr>
            <a:r>
              <a:rPr lang="en-US" sz="2800" dirty="0"/>
              <a:t>Advise patients of the risk of diarrhea and to seek care if they experience diarrhea for the first time during treatment; black or bloody stools; lightheadedness, nausea or vomiting</a:t>
            </a:r>
          </a:p>
        </p:txBody>
      </p:sp>
    </p:spTree>
    <p:extLst>
      <p:ext uri="{BB962C8B-B14F-4D97-AF65-F5344CB8AC3E}">
        <p14:creationId xmlns:p14="http://schemas.microsoft.com/office/powerpoint/2010/main" val="2622140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Presentation- 1  </a:t>
            </a:r>
          </a:p>
        </p:txBody>
      </p:sp>
      <p:sp>
        <p:nvSpPr>
          <p:cNvPr id="3" name="Content Placeholder 2"/>
          <p:cNvSpPr>
            <a:spLocks noGrp="1"/>
          </p:cNvSpPr>
          <p:nvPr>
            <p:ph idx="1"/>
          </p:nvPr>
        </p:nvSpPr>
        <p:spPr/>
        <p:txBody>
          <a:bodyPr>
            <a:normAutofit/>
          </a:bodyPr>
          <a:lstStyle/>
          <a:p>
            <a:r>
              <a:rPr lang="en-US" sz="2600" dirty="0"/>
              <a:t>72 </a:t>
            </a:r>
            <a:r>
              <a:rPr lang="en-US" sz="2600" dirty="0" err="1"/>
              <a:t>yo</a:t>
            </a:r>
            <a:r>
              <a:rPr lang="en-US" sz="2600" dirty="0"/>
              <a:t> man with metastatic UC, scheduled to receive his first dose of </a:t>
            </a:r>
            <a:r>
              <a:rPr lang="en-US" sz="2600" dirty="0" err="1"/>
              <a:t>sacituzumab</a:t>
            </a:r>
            <a:r>
              <a:rPr lang="en-US" sz="2600" dirty="0"/>
              <a:t> </a:t>
            </a:r>
            <a:r>
              <a:rPr lang="en-US" sz="2600" dirty="0" err="1"/>
              <a:t>govitecan</a:t>
            </a:r>
            <a:endParaRPr lang="en-US" sz="2600" dirty="0"/>
          </a:p>
          <a:p>
            <a:endParaRPr lang="en-US" sz="2000" dirty="0"/>
          </a:p>
          <a:p>
            <a:pPr marL="0" indent="0">
              <a:buNone/>
            </a:pPr>
            <a:r>
              <a:rPr lang="en-US" sz="2600" dirty="0"/>
              <a:t>What </a:t>
            </a:r>
            <a:r>
              <a:rPr lang="en-US" sz="2600" dirty="0" err="1"/>
              <a:t>premedications</a:t>
            </a:r>
            <a:r>
              <a:rPr lang="en-US" sz="2600" dirty="0"/>
              <a:t> are recommended to prevent toxicity?</a:t>
            </a:r>
          </a:p>
          <a:p>
            <a:pPr>
              <a:lnSpc>
                <a:spcPct val="150000"/>
              </a:lnSpc>
              <a:spcBef>
                <a:spcPts val="1800"/>
              </a:spcBef>
            </a:pPr>
            <a:r>
              <a:rPr lang="en-US" sz="2600" dirty="0"/>
              <a:t>Medications to prevent infusion reactions</a:t>
            </a:r>
          </a:p>
          <a:p>
            <a:pPr>
              <a:lnSpc>
                <a:spcPct val="150000"/>
              </a:lnSpc>
              <a:spcBef>
                <a:spcPts val="1800"/>
              </a:spcBef>
            </a:pPr>
            <a:r>
              <a:rPr lang="en-US" sz="2600" dirty="0"/>
              <a:t>Medications to prevent chemotherapy-induced nausea and vomiting</a:t>
            </a:r>
          </a:p>
          <a:p>
            <a:endParaRPr lang="en-US" sz="2600" dirty="0"/>
          </a:p>
          <a:p>
            <a:endParaRPr lang="en-US" sz="2600" dirty="0"/>
          </a:p>
        </p:txBody>
      </p:sp>
    </p:spTree>
    <p:extLst>
      <p:ext uri="{BB962C8B-B14F-4D97-AF65-F5344CB8AC3E}">
        <p14:creationId xmlns:p14="http://schemas.microsoft.com/office/powerpoint/2010/main" val="775323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Presentation- 1  </a:t>
            </a:r>
          </a:p>
        </p:txBody>
      </p:sp>
      <p:sp>
        <p:nvSpPr>
          <p:cNvPr id="3" name="Content Placeholder 2"/>
          <p:cNvSpPr>
            <a:spLocks noGrp="1"/>
          </p:cNvSpPr>
          <p:nvPr>
            <p:ph idx="1"/>
          </p:nvPr>
        </p:nvSpPr>
        <p:spPr/>
        <p:txBody>
          <a:bodyPr>
            <a:normAutofit/>
          </a:bodyPr>
          <a:lstStyle/>
          <a:p>
            <a:r>
              <a:rPr lang="en-US" sz="2600" dirty="0"/>
              <a:t>72 </a:t>
            </a:r>
            <a:r>
              <a:rPr lang="en-US" sz="2600" dirty="0" err="1"/>
              <a:t>yo</a:t>
            </a:r>
            <a:r>
              <a:rPr lang="en-US" sz="2600" dirty="0"/>
              <a:t> man with metastatic UC, scheduled to receive his first dose of </a:t>
            </a:r>
            <a:r>
              <a:rPr lang="en-US" sz="2600" dirty="0" err="1"/>
              <a:t>sacituzumab</a:t>
            </a:r>
            <a:r>
              <a:rPr lang="en-US" sz="2600" dirty="0"/>
              <a:t> </a:t>
            </a:r>
            <a:r>
              <a:rPr lang="en-US" sz="2600" dirty="0" err="1"/>
              <a:t>govitecan</a:t>
            </a:r>
            <a:endParaRPr lang="en-US" sz="2600" dirty="0"/>
          </a:p>
          <a:p>
            <a:endParaRPr lang="en-US" sz="2000" dirty="0"/>
          </a:p>
          <a:p>
            <a:pPr marL="0" indent="0">
              <a:buNone/>
            </a:pPr>
            <a:r>
              <a:rPr lang="en-US" sz="2600" dirty="0"/>
              <a:t>What </a:t>
            </a:r>
            <a:r>
              <a:rPr lang="en-US" sz="2600" dirty="0" err="1"/>
              <a:t>premedications</a:t>
            </a:r>
            <a:r>
              <a:rPr lang="en-US" sz="2600" dirty="0"/>
              <a:t> are recommended to prevent toxicity?</a:t>
            </a:r>
          </a:p>
          <a:p>
            <a:pPr>
              <a:lnSpc>
                <a:spcPct val="150000"/>
              </a:lnSpc>
              <a:spcBef>
                <a:spcPts val="1800"/>
              </a:spcBef>
            </a:pPr>
            <a:r>
              <a:rPr lang="en-US" sz="2600" dirty="0"/>
              <a:t>Medications to prevent infusion reactions</a:t>
            </a:r>
          </a:p>
          <a:p>
            <a:pPr>
              <a:lnSpc>
                <a:spcPct val="150000"/>
              </a:lnSpc>
              <a:spcBef>
                <a:spcPts val="1800"/>
              </a:spcBef>
            </a:pPr>
            <a:r>
              <a:rPr lang="en-US" sz="2600" dirty="0"/>
              <a:t>Medications to prevent chemotherapy-induced nausea and vomiting</a:t>
            </a:r>
          </a:p>
          <a:p>
            <a:endParaRPr lang="en-US" sz="2600" dirty="0"/>
          </a:p>
          <a:p>
            <a:endParaRPr lang="en-US" sz="2600" dirty="0"/>
          </a:p>
        </p:txBody>
      </p:sp>
      <p:sp>
        <p:nvSpPr>
          <p:cNvPr id="4" name="Rectangle: Rounded Corners 3">
            <a:extLst>
              <a:ext uri="{FF2B5EF4-FFF2-40B4-BE49-F238E27FC236}">
                <a16:creationId xmlns:a16="http://schemas.microsoft.com/office/drawing/2014/main" id="{37B389FC-7EF7-6B9C-BD6E-643EB4CE6B33}"/>
              </a:ext>
            </a:extLst>
          </p:cNvPr>
          <p:cNvSpPr/>
          <p:nvPr/>
        </p:nvSpPr>
        <p:spPr>
          <a:xfrm>
            <a:off x="363894" y="3545632"/>
            <a:ext cx="10989906" cy="1436915"/>
          </a:xfrm>
          <a:prstGeom prst="roundRect">
            <a:avLst>
              <a:gd name="adj" fmla="val 33846"/>
            </a:avLst>
          </a:prstGeom>
          <a:noFill/>
          <a:ln w="38100">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3900524-88E3-D6D6-4F11-AC449426E452}"/>
              </a:ext>
            </a:extLst>
          </p:cNvPr>
          <p:cNvSpPr txBox="1"/>
          <p:nvPr/>
        </p:nvSpPr>
        <p:spPr>
          <a:xfrm>
            <a:off x="838200" y="4040156"/>
            <a:ext cx="728084" cy="400110"/>
          </a:xfrm>
          <a:prstGeom prst="rect">
            <a:avLst/>
          </a:prstGeom>
          <a:noFill/>
        </p:spPr>
        <p:txBody>
          <a:bodyPr wrap="none" rtlCol="0">
            <a:spAutoFit/>
          </a:bodyPr>
          <a:lstStyle/>
          <a:p>
            <a:r>
              <a:rPr lang="en-US" sz="2000" i="1" u="sng" dirty="0">
                <a:solidFill>
                  <a:srgbClr val="000000"/>
                </a:solidFill>
              </a:rPr>
              <a:t>AND</a:t>
            </a:r>
          </a:p>
        </p:txBody>
      </p:sp>
    </p:spTree>
    <p:extLst>
      <p:ext uri="{BB962C8B-B14F-4D97-AF65-F5344CB8AC3E}">
        <p14:creationId xmlns:p14="http://schemas.microsoft.com/office/powerpoint/2010/main" val="3550010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SG Infusion-Related Reactions </a:t>
            </a:r>
          </a:p>
        </p:txBody>
      </p:sp>
      <p:sp>
        <p:nvSpPr>
          <p:cNvPr id="3" name="Content Placeholder 2"/>
          <p:cNvSpPr>
            <a:spLocks noGrp="1"/>
          </p:cNvSpPr>
          <p:nvPr>
            <p:ph idx="1"/>
          </p:nvPr>
        </p:nvSpPr>
        <p:spPr>
          <a:xfrm>
            <a:off x="609600" y="1300622"/>
            <a:ext cx="10744200" cy="5380094"/>
          </a:xfrm>
        </p:spPr>
        <p:txBody>
          <a:bodyPr>
            <a:normAutofit/>
          </a:bodyPr>
          <a:lstStyle/>
          <a:p>
            <a:pPr>
              <a:lnSpc>
                <a:spcPct val="110000"/>
              </a:lnSpc>
            </a:pPr>
            <a:r>
              <a:rPr lang="en-US" dirty="0"/>
              <a:t>Premedication</a:t>
            </a:r>
          </a:p>
          <a:p>
            <a:pPr>
              <a:lnSpc>
                <a:spcPct val="110000"/>
              </a:lnSpc>
            </a:pPr>
            <a:endParaRPr lang="en-US" dirty="0"/>
          </a:p>
          <a:p>
            <a:pPr>
              <a:lnSpc>
                <a:spcPct val="110000"/>
              </a:lnSpc>
            </a:pPr>
            <a:endParaRPr lang="en-US" dirty="0"/>
          </a:p>
          <a:p>
            <a:pPr>
              <a:lnSpc>
                <a:spcPct val="110000"/>
              </a:lnSpc>
            </a:pPr>
            <a:endParaRPr lang="en-US" dirty="0"/>
          </a:p>
          <a:p>
            <a:pPr marL="0" indent="0">
              <a:lnSpc>
                <a:spcPct val="110000"/>
              </a:lnSpc>
              <a:buNone/>
            </a:pPr>
            <a:endParaRPr lang="en-US" dirty="0"/>
          </a:p>
          <a:p>
            <a:pPr>
              <a:lnSpc>
                <a:spcPct val="110000"/>
              </a:lnSpc>
            </a:pPr>
            <a:r>
              <a:rPr lang="en-US" dirty="0"/>
              <a:t>Infusion rate</a:t>
            </a:r>
          </a:p>
          <a:p>
            <a:pPr lvl="1">
              <a:lnSpc>
                <a:spcPct val="110000"/>
              </a:lnSpc>
            </a:pPr>
            <a:r>
              <a:rPr lang="en-US" u="sng" dirty="0"/>
              <a:t>First infusion</a:t>
            </a:r>
            <a:r>
              <a:rPr lang="en-US" dirty="0"/>
              <a:t>: administer over 3 hours </a:t>
            </a:r>
          </a:p>
          <a:p>
            <a:pPr lvl="1">
              <a:lnSpc>
                <a:spcPct val="110000"/>
              </a:lnSpc>
            </a:pPr>
            <a:r>
              <a:rPr lang="en-US" u="sng" dirty="0"/>
              <a:t>Subsequent infusions</a:t>
            </a:r>
            <a:r>
              <a:rPr lang="en-US" dirty="0"/>
              <a:t>: administer over 1 to 2 hours if prior infusions were tolerated</a:t>
            </a:r>
          </a:p>
          <a:p>
            <a:pPr lvl="1">
              <a:lnSpc>
                <a:spcPct val="110000"/>
              </a:lnSpc>
            </a:pPr>
            <a:r>
              <a:rPr lang="en-US" u="sng" dirty="0"/>
              <a:t>All infusions</a:t>
            </a:r>
            <a:r>
              <a:rPr lang="en-US" dirty="0"/>
              <a:t>: observe patients during the infusion and for at least 30 minutes after infusion for signs or symptoms of infusion-related reactions</a:t>
            </a:r>
          </a:p>
        </p:txBody>
      </p:sp>
      <p:graphicFrame>
        <p:nvGraphicFramePr>
          <p:cNvPr id="5" name="Table 5">
            <a:extLst>
              <a:ext uri="{FF2B5EF4-FFF2-40B4-BE49-F238E27FC236}">
                <a16:creationId xmlns:a16="http://schemas.microsoft.com/office/drawing/2014/main" id="{F25FAFB2-13BB-0DA1-DD66-FD4855879E01}"/>
              </a:ext>
            </a:extLst>
          </p:cNvPr>
          <p:cNvGraphicFramePr>
            <a:graphicFrameLocks noGrp="1"/>
          </p:cNvGraphicFramePr>
          <p:nvPr>
            <p:extLst>
              <p:ext uri="{D42A27DB-BD31-4B8C-83A1-F6EECF244321}">
                <p14:modId xmlns:p14="http://schemas.microsoft.com/office/powerpoint/2010/main" val="1666717706"/>
              </p:ext>
            </p:extLst>
          </p:nvPr>
        </p:nvGraphicFramePr>
        <p:xfrm>
          <a:off x="1177109" y="1868290"/>
          <a:ext cx="9413136" cy="1854200"/>
        </p:xfrm>
        <a:graphic>
          <a:graphicData uri="http://schemas.openxmlformats.org/drawingml/2006/table">
            <a:tbl>
              <a:tblPr firstRow="1" bandRow="1">
                <a:tableStyleId>{5C22544A-7EE6-4342-B048-85BDC9FD1C3A}</a:tableStyleId>
              </a:tblPr>
              <a:tblGrid>
                <a:gridCol w="4706568">
                  <a:extLst>
                    <a:ext uri="{9D8B030D-6E8A-4147-A177-3AD203B41FA5}">
                      <a16:colId xmlns:a16="http://schemas.microsoft.com/office/drawing/2014/main" val="561603700"/>
                    </a:ext>
                  </a:extLst>
                </a:gridCol>
                <a:gridCol w="4706568">
                  <a:extLst>
                    <a:ext uri="{9D8B030D-6E8A-4147-A177-3AD203B41FA5}">
                      <a16:colId xmlns:a16="http://schemas.microsoft.com/office/drawing/2014/main" val="2222029334"/>
                    </a:ext>
                  </a:extLst>
                </a:gridCol>
              </a:tblGrid>
              <a:tr h="370840">
                <a:tc>
                  <a:txBody>
                    <a:bodyPr/>
                    <a:lstStyle/>
                    <a:p>
                      <a:r>
                        <a:rPr lang="en-US" sz="1800" dirty="0"/>
                        <a:t>Drug Class</a:t>
                      </a:r>
                    </a:p>
                  </a:txBody>
                  <a:tcPr/>
                </a:tc>
                <a:tc>
                  <a:txBody>
                    <a:bodyPr/>
                    <a:lstStyle/>
                    <a:p>
                      <a:r>
                        <a:rPr lang="en-US" sz="1800" dirty="0"/>
                        <a:t>Example Premedication Regimen</a:t>
                      </a:r>
                    </a:p>
                  </a:txBody>
                  <a:tcPr/>
                </a:tc>
                <a:extLst>
                  <a:ext uri="{0D108BD9-81ED-4DB2-BD59-A6C34878D82A}">
                    <a16:rowId xmlns:a16="http://schemas.microsoft.com/office/drawing/2014/main" val="1969569592"/>
                  </a:ext>
                </a:extLst>
              </a:tr>
              <a:tr h="370840">
                <a:tc>
                  <a:txBody>
                    <a:bodyPr/>
                    <a:lstStyle/>
                    <a:p>
                      <a:r>
                        <a:rPr lang="en-US" sz="1800" dirty="0"/>
                        <a:t>Antipyretic</a:t>
                      </a:r>
                    </a:p>
                  </a:txBody>
                  <a:tcPr/>
                </a:tc>
                <a:tc>
                  <a:txBody>
                    <a:bodyPr/>
                    <a:lstStyle/>
                    <a:p>
                      <a:r>
                        <a:rPr lang="en-US" sz="1800" dirty="0"/>
                        <a:t>Acetaminophen 650mg PO</a:t>
                      </a:r>
                    </a:p>
                  </a:txBody>
                  <a:tcPr/>
                </a:tc>
                <a:extLst>
                  <a:ext uri="{0D108BD9-81ED-4DB2-BD59-A6C34878D82A}">
                    <a16:rowId xmlns:a16="http://schemas.microsoft.com/office/drawing/2014/main" val="806710542"/>
                  </a:ext>
                </a:extLst>
              </a:tr>
              <a:tr h="370840">
                <a:tc>
                  <a:txBody>
                    <a:bodyPr/>
                    <a:lstStyle/>
                    <a:p>
                      <a:r>
                        <a:rPr lang="en-US" sz="1800" dirty="0"/>
                        <a:t>H1 antagonist</a:t>
                      </a:r>
                    </a:p>
                  </a:txBody>
                  <a:tcPr/>
                </a:tc>
                <a:tc>
                  <a:txBody>
                    <a:bodyPr/>
                    <a:lstStyle/>
                    <a:p>
                      <a:r>
                        <a:rPr lang="en-US" sz="1800" dirty="0"/>
                        <a:t>Diphenhydramine 25mg IV</a:t>
                      </a:r>
                    </a:p>
                  </a:txBody>
                  <a:tcPr/>
                </a:tc>
                <a:extLst>
                  <a:ext uri="{0D108BD9-81ED-4DB2-BD59-A6C34878D82A}">
                    <a16:rowId xmlns:a16="http://schemas.microsoft.com/office/drawing/2014/main" val="652646741"/>
                  </a:ext>
                </a:extLst>
              </a:tr>
              <a:tr h="370840">
                <a:tc>
                  <a:txBody>
                    <a:bodyPr/>
                    <a:lstStyle/>
                    <a:p>
                      <a:r>
                        <a:rPr lang="en-US" sz="1800" dirty="0"/>
                        <a:t>H2 antagonist</a:t>
                      </a:r>
                    </a:p>
                  </a:txBody>
                  <a:tcPr/>
                </a:tc>
                <a:tc>
                  <a:txBody>
                    <a:bodyPr/>
                    <a:lstStyle/>
                    <a:p>
                      <a:r>
                        <a:rPr lang="en-US" sz="1800" dirty="0"/>
                        <a:t>Famotidine 20mg IV</a:t>
                      </a:r>
                    </a:p>
                  </a:txBody>
                  <a:tcPr/>
                </a:tc>
                <a:extLst>
                  <a:ext uri="{0D108BD9-81ED-4DB2-BD59-A6C34878D82A}">
                    <a16:rowId xmlns:a16="http://schemas.microsoft.com/office/drawing/2014/main" val="2249405723"/>
                  </a:ext>
                </a:extLst>
              </a:tr>
              <a:tr h="370840">
                <a:tc>
                  <a:txBody>
                    <a:bodyPr/>
                    <a:lstStyle/>
                    <a:p>
                      <a:r>
                        <a:rPr lang="en-US" sz="1800" dirty="0"/>
                        <a:t>Corticosteroid</a:t>
                      </a:r>
                    </a:p>
                  </a:txBody>
                  <a:tcPr/>
                </a:tc>
                <a:tc>
                  <a:txBody>
                    <a:bodyPr/>
                    <a:lstStyle/>
                    <a:p>
                      <a:r>
                        <a:rPr lang="en-US" sz="1800" dirty="0"/>
                        <a:t>Dexamethasone 12mg IV</a:t>
                      </a:r>
                    </a:p>
                  </a:txBody>
                  <a:tcPr/>
                </a:tc>
                <a:extLst>
                  <a:ext uri="{0D108BD9-81ED-4DB2-BD59-A6C34878D82A}">
                    <a16:rowId xmlns:a16="http://schemas.microsoft.com/office/drawing/2014/main" val="3480681019"/>
                  </a:ext>
                </a:extLst>
              </a:tr>
            </a:tbl>
          </a:graphicData>
        </a:graphic>
      </p:graphicFrame>
      <p:sp>
        <p:nvSpPr>
          <p:cNvPr id="8" name="Rectangle 7">
            <a:extLst>
              <a:ext uri="{FF2B5EF4-FFF2-40B4-BE49-F238E27FC236}">
                <a16:creationId xmlns:a16="http://schemas.microsoft.com/office/drawing/2014/main" id="{FCA46F4E-AF85-7225-3944-1C61009D97EE}"/>
              </a:ext>
            </a:extLst>
          </p:cNvPr>
          <p:cNvSpPr/>
          <p:nvPr/>
        </p:nvSpPr>
        <p:spPr>
          <a:xfrm>
            <a:off x="609600" y="3862873"/>
            <a:ext cx="10269894" cy="22673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0041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SG Infusion-Related Reactions </a:t>
            </a:r>
          </a:p>
        </p:txBody>
      </p:sp>
      <p:sp>
        <p:nvSpPr>
          <p:cNvPr id="3" name="Content Placeholder 2"/>
          <p:cNvSpPr>
            <a:spLocks noGrp="1"/>
          </p:cNvSpPr>
          <p:nvPr>
            <p:ph idx="1"/>
          </p:nvPr>
        </p:nvSpPr>
        <p:spPr>
          <a:xfrm>
            <a:off x="609600" y="1300622"/>
            <a:ext cx="10744200" cy="5380094"/>
          </a:xfrm>
        </p:spPr>
        <p:txBody>
          <a:bodyPr>
            <a:normAutofit/>
          </a:bodyPr>
          <a:lstStyle/>
          <a:p>
            <a:pPr>
              <a:lnSpc>
                <a:spcPct val="110000"/>
              </a:lnSpc>
            </a:pPr>
            <a:r>
              <a:rPr lang="en-US" dirty="0"/>
              <a:t>Premedication</a:t>
            </a:r>
          </a:p>
          <a:p>
            <a:pPr>
              <a:lnSpc>
                <a:spcPct val="110000"/>
              </a:lnSpc>
            </a:pPr>
            <a:endParaRPr lang="en-US" dirty="0"/>
          </a:p>
          <a:p>
            <a:pPr>
              <a:lnSpc>
                <a:spcPct val="110000"/>
              </a:lnSpc>
            </a:pPr>
            <a:endParaRPr lang="en-US" dirty="0"/>
          </a:p>
          <a:p>
            <a:pPr>
              <a:lnSpc>
                <a:spcPct val="110000"/>
              </a:lnSpc>
            </a:pPr>
            <a:endParaRPr lang="en-US" dirty="0"/>
          </a:p>
          <a:p>
            <a:pPr marL="0" indent="0">
              <a:lnSpc>
                <a:spcPct val="110000"/>
              </a:lnSpc>
              <a:buNone/>
            </a:pPr>
            <a:endParaRPr lang="en-US" dirty="0"/>
          </a:p>
          <a:p>
            <a:pPr>
              <a:lnSpc>
                <a:spcPct val="110000"/>
              </a:lnSpc>
            </a:pPr>
            <a:r>
              <a:rPr lang="en-US" dirty="0"/>
              <a:t>Infusion rate</a:t>
            </a:r>
          </a:p>
          <a:p>
            <a:pPr lvl="1">
              <a:lnSpc>
                <a:spcPct val="110000"/>
              </a:lnSpc>
            </a:pPr>
            <a:r>
              <a:rPr lang="en-US" u="sng" dirty="0"/>
              <a:t>First infusion</a:t>
            </a:r>
            <a:r>
              <a:rPr lang="en-US" dirty="0"/>
              <a:t>: administer over 3 hours </a:t>
            </a:r>
          </a:p>
          <a:p>
            <a:pPr lvl="1">
              <a:lnSpc>
                <a:spcPct val="110000"/>
              </a:lnSpc>
            </a:pPr>
            <a:r>
              <a:rPr lang="en-US" u="sng" dirty="0"/>
              <a:t>Subsequent infusions</a:t>
            </a:r>
            <a:r>
              <a:rPr lang="en-US" dirty="0"/>
              <a:t>: administer over 1 to 2 hours if prior infusions were tolerated</a:t>
            </a:r>
          </a:p>
          <a:p>
            <a:pPr lvl="1">
              <a:lnSpc>
                <a:spcPct val="110000"/>
              </a:lnSpc>
            </a:pPr>
            <a:r>
              <a:rPr lang="en-US" u="sng" dirty="0"/>
              <a:t>All infusions</a:t>
            </a:r>
            <a:r>
              <a:rPr lang="en-US" dirty="0"/>
              <a:t>: observe patients during the infusion and for at least 30 minutes after infusion for signs or symptoms of infusion-related reactions</a:t>
            </a:r>
          </a:p>
        </p:txBody>
      </p:sp>
      <p:graphicFrame>
        <p:nvGraphicFramePr>
          <p:cNvPr id="5" name="Table 5">
            <a:extLst>
              <a:ext uri="{FF2B5EF4-FFF2-40B4-BE49-F238E27FC236}">
                <a16:creationId xmlns:a16="http://schemas.microsoft.com/office/drawing/2014/main" id="{F25FAFB2-13BB-0DA1-DD66-FD4855879E01}"/>
              </a:ext>
            </a:extLst>
          </p:cNvPr>
          <p:cNvGraphicFramePr>
            <a:graphicFrameLocks noGrp="1"/>
          </p:cNvGraphicFramePr>
          <p:nvPr/>
        </p:nvGraphicFramePr>
        <p:xfrm>
          <a:off x="1177109" y="1868290"/>
          <a:ext cx="9413136" cy="1854200"/>
        </p:xfrm>
        <a:graphic>
          <a:graphicData uri="http://schemas.openxmlformats.org/drawingml/2006/table">
            <a:tbl>
              <a:tblPr firstRow="1" bandRow="1">
                <a:tableStyleId>{5C22544A-7EE6-4342-B048-85BDC9FD1C3A}</a:tableStyleId>
              </a:tblPr>
              <a:tblGrid>
                <a:gridCol w="4706568">
                  <a:extLst>
                    <a:ext uri="{9D8B030D-6E8A-4147-A177-3AD203B41FA5}">
                      <a16:colId xmlns:a16="http://schemas.microsoft.com/office/drawing/2014/main" val="561603700"/>
                    </a:ext>
                  </a:extLst>
                </a:gridCol>
                <a:gridCol w="4706568">
                  <a:extLst>
                    <a:ext uri="{9D8B030D-6E8A-4147-A177-3AD203B41FA5}">
                      <a16:colId xmlns:a16="http://schemas.microsoft.com/office/drawing/2014/main" val="2222029334"/>
                    </a:ext>
                  </a:extLst>
                </a:gridCol>
              </a:tblGrid>
              <a:tr h="370840">
                <a:tc>
                  <a:txBody>
                    <a:bodyPr/>
                    <a:lstStyle/>
                    <a:p>
                      <a:r>
                        <a:rPr lang="en-US" sz="1800" dirty="0"/>
                        <a:t>Drug Class</a:t>
                      </a:r>
                    </a:p>
                  </a:txBody>
                  <a:tcPr/>
                </a:tc>
                <a:tc>
                  <a:txBody>
                    <a:bodyPr/>
                    <a:lstStyle/>
                    <a:p>
                      <a:r>
                        <a:rPr lang="en-US" sz="1800" dirty="0"/>
                        <a:t>Example Premedication Regimen</a:t>
                      </a:r>
                    </a:p>
                  </a:txBody>
                  <a:tcPr/>
                </a:tc>
                <a:extLst>
                  <a:ext uri="{0D108BD9-81ED-4DB2-BD59-A6C34878D82A}">
                    <a16:rowId xmlns:a16="http://schemas.microsoft.com/office/drawing/2014/main" val="1969569592"/>
                  </a:ext>
                </a:extLst>
              </a:tr>
              <a:tr h="370840">
                <a:tc>
                  <a:txBody>
                    <a:bodyPr/>
                    <a:lstStyle/>
                    <a:p>
                      <a:r>
                        <a:rPr lang="en-US" sz="1800" dirty="0"/>
                        <a:t>Antipyretic</a:t>
                      </a:r>
                    </a:p>
                  </a:txBody>
                  <a:tcPr/>
                </a:tc>
                <a:tc>
                  <a:txBody>
                    <a:bodyPr/>
                    <a:lstStyle/>
                    <a:p>
                      <a:r>
                        <a:rPr lang="en-US" sz="1800" dirty="0"/>
                        <a:t>Acetaminophen 650mg PO</a:t>
                      </a:r>
                    </a:p>
                  </a:txBody>
                  <a:tcPr/>
                </a:tc>
                <a:extLst>
                  <a:ext uri="{0D108BD9-81ED-4DB2-BD59-A6C34878D82A}">
                    <a16:rowId xmlns:a16="http://schemas.microsoft.com/office/drawing/2014/main" val="806710542"/>
                  </a:ext>
                </a:extLst>
              </a:tr>
              <a:tr h="370840">
                <a:tc>
                  <a:txBody>
                    <a:bodyPr/>
                    <a:lstStyle/>
                    <a:p>
                      <a:r>
                        <a:rPr lang="en-US" sz="1800" dirty="0"/>
                        <a:t>H1 antagonist</a:t>
                      </a:r>
                    </a:p>
                  </a:txBody>
                  <a:tcPr/>
                </a:tc>
                <a:tc>
                  <a:txBody>
                    <a:bodyPr/>
                    <a:lstStyle/>
                    <a:p>
                      <a:r>
                        <a:rPr lang="en-US" sz="1800" dirty="0"/>
                        <a:t>Diphenhydramine 25mg IV</a:t>
                      </a:r>
                    </a:p>
                  </a:txBody>
                  <a:tcPr/>
                </a:tc>
                <a:extLst>
                  <a:ext uri="{0D108BD9-81ED-4DB2-BD59-A6C34878D82A}">
                    <a16:rowId xmlns:a16="http://schemas.microsoft.com/office/drawing/2014/main" val="652646741"/>
                  </a:ext>
                </a:extLst>
              </a:tr>
              <a:tr h="370840">
                <a:tc>
                  <a:txBody>
                    <a:bodyPr/>
                    <a:lstStyle/>
                    <a:p>
                      <a:r>
                        <a:rPr lang="en-US" sz="1800" dirty="0"/>
                        <a:t>H2 antagonist</a:t>
                      </a:r>
                    </a:p>
                  </a:txBody>
                  <a:tcPr/>
                </a:tc>
                <a:tc>
                  <a:txBody>
                    <a:bodyPr/>
                    <a:lstStyle/>
                    <a:p>
                      <a:r>
                        <a:rPr lang="en-US" sz="1800" dirty="0"/>
                        <a:t>Famotidine 20mg IV</a:t>
                      </a:r>
                    </a:p>
                  </a:txBody>
                  <a:tcPr/>
                </a:tc>
                <a:extLst>
                  <a:ext uri="{0D108BD9-81ED-4DB2-BD59-A6C34878D82A}">
                    <a16:rowId xmlns:a16="http://schemas.microsoft.com/office/drawing/2014/main" val="2249405723"/>
                  </a:ext>
                </a:extLst>
              </a:tr>
              <a:tr h="370840">
                <a:tc>
                  <a:txBody>
                    <a:bodyPr/>
                    <a:lstStyle/>
                    <a:p>
                      <a:r>
                        <a:rPr lang="en-US" sz="1800" dirty="0"/>
                        <a:t>Corticosteroid</a:t>
                      </a:r>
                    </a:p>
                  </a:txBody>
                  <a:tcPr/>
                </a:tc>
                <a:tc>
                  <a:txBody>
                    <a:bodyPr/>
                    <a:lstStyle/>
                    <a:p>
                      <a:r>
                        <a:rPr lang="en-US" sz="1800" dirty="0"/>
                        <a:t>Dexamethasone 12mg IV</a:t>
                      </a:r>
                    </a:p>
                  </a:txBody>
                  <a:tcPr/>
                </a:tc>
                <a:extLst>
                  <a:ext uri="{0D108BD9-81ED-4DB2-BD59-A6C34878D82A}">
                    <a16:rowId xmlns:a16="http://schemas.microsoft.com/office/drawing/2014/main" val="3480681019"/>
                  </a:ext>
                </a:extLst>
              </a:tr>
            </a:tbl>
          </a:graphicData>
        </a:graphic>
      </p:graphicFrame>
      <p:sp>
        <p:nvSpPr>
          <p:cNvPr id="8" name="Rectangle 7">
            <a:extLst>
              <a:ext uri="{FF2B5EF4-FFF2-40B4-BE49-F238E27FC236}">
                <a16:creationId xmlns:a16="http://schemas.microsoft.com/office/drawing/2014/main" id="{FCA46F4E-AF85-7225-3944-1C61009D97EE}"/>
              </a:ext>
            </a:extLst>
          </p:cNvPr>
          <p:cNvSpPr/>
          <p:nvPr/>
        </p:nvSpPr>
        <p:spPr>
          <a:xfrm>
            <a:off x="609600" y="3862873"/>
            <a:ext cx="10269894" cy="22673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B6B6037-8F7D-F7BF-FE7A-31A8D2C1FE9F}"/>
              </a:ext>
            </a:extLst>
          </p:cNvPr>
          <p:cNvSpPr/>
          <p:nvPr/>
        </p:nvSpPr>
        <p:spPr>
          <a:xfrm>
            <a:off x="5878286" y="2230016"/>
            <a:ext cx="4674636" cy="148356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207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SG Infusion-Related Reactions </a:t>
            </a:r>
          </a:p>
        </p:txBody>
      </p:sp>
      <p:sp>
        <p:nvSpPr>
          <p:cNvPr id="3" name="Content Placeholder 2"/>
          <p:cNvSpPr>
            <a:spLocks noGrp="1"/>
          </p:cNvSpPr>
          <p:nvPr>
            <p:ph idx="1"/>
          </p:nvPr>
        </p:nvSpPr>
        <p:spPr>
          <a:xfrm>
            <a:off x="609600" y="1300622"/>
            <a:ext cx="10744200" cy="5380094"/>
          </a:xfrm>
        </p:spPr>
        <p:txBody>
          <a:bodyPr>
            <a:normAutofit/>
          </a:bodyPr>
          <a:lstStyle/>
          <a:p>
            <a:pPr>
              <a:lnSpc>
                <a:spcPct val="110000"/>
              </a:lnSpc>
            </a:pPr>
            <a:r>
              <a:rPr lang="en-US" dirty="0"/>
              <a:t>Premedication</a:t>
            </a:r>
          </a:p>
          <a:p>
            <a:pPr>
              <a:lnSpc>
                <a:spcPct val="110000"/>
              </a:lnSpc>
            </a:pPr>
            <a:endParaRPr lang="en-US" dirty="0"/>
          </a:p>
          <a:p>
            <a:pPr>
              <a:lnSpc>
                <a:spcPct val="110000"/>
              </a:lnSpc>
            </a:pPr>
            <a:endParaRPr lang="en-US" dirty="0"/>
          </a:p>
          <a:p>
            <a:pPr>
              <a:lnSpc>
                <a:spcPct val="110000"/>
              </a:lnSpc>
            </a:pPr>
            <a:endParaRPr lang="en-US" dirty="0"/>
          </a:p>
          <a:p>
            <a:pPr marL="0" indent="0">
              <a:lnSpc>
                <a:spcPct val="110000"/>
              </a:lnSpc>
              <a:buNone/>
            </a:pPr>
            <a:endParaRPr lang="en-US" dirty="0"/>
          </a:p>
          <a:p>
            <a:pPr>
              <a:lnSpc>
                <a:spcPct val="110000"/>
              </a:lnSpc>
            </a:pPr>
            <a:r>
              <a:rPr lang="en-US" dirty="0"/>
              <a:t>Infusion rate</a:t>
            </a:r>
          </a:p>
          <a:p>
            <a:pPr lvl="1">
              <a:lnSpc>
                <a:spcPct val="110000"/>
              </a:lnSpc>
              <a:spcBef>
                <a:spcPts val="1200"/>
              </a:spcBef>
            </a:pPr>
            <a:r>
              <a:rPr lang="en-US" u="sng" dirty="0"/>
              <a:t>First infusion</a:t>
            </a:r>
            <a:r>
              <a:rPr lang="en-US" dirty="0"/>
              <a:t>: administer over 3 hours </a:t>
            </a:r>
          </a:p>
          <a:p>
            <a:pPr lvl="1">
              <a:lnSpc>
                <a:spcPct val="110000"/>
              </a:lnSpc>
              <a:spcBef>
                <a:spcPts val="1200"/>
              </a:spcBef>
            </a:pPr>
            <a:r>
              <a:rPr lang="en-US" u="sng" dirty="0">
                <a:solidFill>
                  <a:schemeClr val="bg1">
                    <a:lumMod val="75000"/>
                  </a:schemeClr>
                </a:solidFill>
              </a:rPr>
              <a:t>Subsequent infusions</a:t>
            </a:r>
            <a:r>
              <a:rPr lang="en-US" dirty="0">
                <a:solidFill>
                  <a:schemeClr val="bg1">
                    <a:lumMod val="75000"/>
                  </a:schemeClr>
                </a:solidFill>
              </a:rPr>
              <a:t>: administer over 1 to 2 hours if prior infusions were tolerated</a:t>
            </a:r>
          </a:p>
          <a:p>
            <a:pPr lvl="1">
              <a:lnSpc>
                <a:spcPct val="110000"/>
              </a:lnSpc>
              <a:spcBef>
                <a:spcPts val="1200"/>
              </a:spcBef>
            </a:pPr>
            <a:r>
              <a:rPr lang="en-US" u="sng" dirty="0">
                <a:solidFill>
                  <a:schemeClr val="bg1">
                    <a:lumMod val="75000"/>
                  </a:schemeClr>
                </a:solidFill>
              </a:rPr>
              <a:t>All infusions</a:t>
            </a:r>
            <a:r>
              <a:rPr lang="en-US" dirty="0">
                <a:solidFill>
                  <a:schemeClr val="bg1">
                    <a:lumMod val="75000"/>
                  </a:schemeClr>
                </a:solidFill>
              </a:rPr>
              <a:t>: observe patients during the infusion and for at least 30 minutes after infusion for signs or symptoms of infusion-related reactions</a:t>
            </a:r>
          </a:p>
        </p:txBody>
      </p:sp>
      <p:graphicFrame>
        <p:nvGraphicFramePr>
          <p:cNvPr id="5" name="Table 5">
            <a:extLst>
              <a:ext uri="{FF2B5EF4-FFF2-40B4-BE49-F238E27FC236}">
                <a16:creationId xmlns:a16="http://schemas.microsoft.com/office/drawing/2014/main" id="{F25FAFB2-13BB-0DA1-DD66-FD4855879E01}"/>
              </a:ext>
            </a:extLst>
          </p:cNvPr>
          <p:cNvGraphicFramePr>
            <a:graphicFrameLocks noGrp="1"/>
          </p:cNvGraphicFramePr>
          <p:nvPr/>
        </p:nvGraphicFramePr>
        <p:xfrm>
          <a:off x="1177109" y="1868290"/>
          <a:ext cx="9413136" cy="1854200"/>
        </p:xfrm>
        <a:graphic>
          <a:graphicData uri="http://schemas.openxmlformats.org/drawingml/2006/table">
            <a:tbl>
              <a:tblPr firstRow="1" bandRow="1">
                <a:tableStyleId>{5C22544A-7EE6-4342-B048-85BDC9FD1C3A}</a:tableStyleId>
              </a:tblPr>
              <a:tblGrid>
                <a:gridCol w="4706568">
                  <a:extLst>
                    <a:ext uri="{9D8B030D-6E8A-4147-A177-3AD203B41FA5}">
                      <a16:colId xmlns:a16="http://schemas.microsoft.com/office/drawing/2014/main" val="561603700"/>
                    </a:ext>
                  </a:extLst>
                </a:gridCol>
                <a:gridCol w="4706568">
                  <a:extLst>
                    <a:ext uri="{9D8B030D-6E8A-4147-A177-3AD203B41FA5}">
                      <a16:colId xmlns:a16="http://schemas.microsoft.com/office/drawing/2014/main" val="2222029334"/>
                    </a:ext>
                  </a:extLst>
                </a:gridCol>
              </a:tblGrid>
              <a:tr h="370840">
                <a:tc>
                  <a:txBody>
                    <a:bodyPr/>
                    <a:lstStyle/>
                    <a:p>
                      <a:r>
                        <a:rPr lang="en-US" sz="1800" dirty="0"/>
                        <a:t>Drug Class</a:t>
                      </a:r>
                    </a:p>
                  </a:txBody>
                  <a:tcPr/>
                </a:tc>
                <a:tc>
                  <a:txBody>
                    <a:bodyPr/>
                    <a:lstStyle/>
                    <a:p>
                      <a:r>
                        <a:rPr lang="en-US" sz="1800" dirty="0"/>
                        <a:t>Example Premedication Regimen</a:t>
                      </a:r>
                    </a:p>
                  </a:txBody>
                  <a:tcPr/>
                </a:tc>
                <a:extLst>
                  <a:ext uri="{0D108BD9-81ED-4DB2-BD59-A6C34878D82A}">
                    <a16:rowId xmlns:a16="http://schemas.microsoft.com/office/drawing/2014/main" val="1969569592"/>
                  </a:ext>
                </a:extLst>
              </a:tr>
              <a:tr h="370840">
                <a:tc>
                  <a:txBody>
                    <a:bodyPr/>
                    <a:lstStyle/>
                    <a:p>
                      <a:r>
                        <a:rPr lang="en-US" sz="1800" dirty="0"/>
                        <a:t>Antipyretic</a:t>
                      </a:r>
                    </a:p>
                  </a:txBody>
                  <a:tcPr/>
                </a:tc>
                <a:tc>
                  <a:txBody>
                    <a:bodyPr/>
                    <a:lstStyle/>
                    <a:p>
                      <a:r>
                        <a:rPr lang="en-US" sz="1800" dirty="0"/>
                        <a:t>Acetaminophen 650mg PO</a:t>
                      </a:r>
                    </a:p>
                  </a:txBody>
                  <a:tcPr/>
                </a:tc>
                <a:extLst>
                  <a:ext uri="{0D108BD9-81ED-4DB2-BD59-A6C34878D82A}">
                    <a16:rowId xmlns:a16="http://schemas.microsoft.com/office/drawing/2014/main" val="806710542"/>
                  </a:ext>
                </a:extLst>
              </a:tr>
              <a:tr h="370840">
                <a:tc>
                  <a:txBody>
                    <a:bodyPr/>
                    <a:lstStyle/>
                    <a:p>
                      <a:r>
                        <a:rPr lang="en-US" sz="1800" dirty="0"/>
                        <a:t>H1 antagonist</a:t>
                      </a:r>
                    </a:p>
                  </a:txBody>
                  <a:tcPr/>
                </a:tc>
                <a:tc>
                  <a:txBody>
                    <a:bodyPr/>
                    <a:lstStyle/>
                    <a:p>
                      <a:r>
                        <a:rPr lang="en-US" sz="1800" dirty="0"/>
                        <a:t>Diphenhydramine 25mg IV</a:t>
                      </a:r>
                    </a:p>
                  </a:txBody>
                  <a:tcPr/>
                </a:tc>
                <a:extLst>
                  <a:ext uri="{0D108BD9-81ED-4DB2-BD59-A6C34878D82A}">
                    <a16:rowId xmlns:a16="http://schemas.microsoft.com/office/drawing/2014/main" val="652646741"/>
                  </a:ext>
                </a:extLst>
              </a:tr>
              <a:tr h="370840">
                <a:tc>
                  <a:txBody>
                    <a:bodyPr/>
                    <a:lstStyle/>
                    <a:p>
                      <a:r>
                        <a:rPr lang="en-US" sz="1800" dirty="0"/>
                        <a:t>H2 antagonist</a:t>
                      </a:r>
                    </a:p>
                  </a:txBody>
                  <a:tcPr/>
                </a:tc>
                <a:tc>
                  <a:txBody>
                    <a:bodyPr/>
                    <a:lstStyle/>
                    <a:p>
                      <a:r>
                        <a:rPr lang="en-US" sz="1800" dirty="0"/>
                        <a:t>Famotidine 20mg IV</a:t>
                      </a:r>
                    </a:p>
                  </a:txBody>
                  <a:tcPr/>
                </a:tc>
                <a:extLst>
                  <a:ext uri="{0D108BD9-81ED-4DB2-BD59-A6C34878D82A}">
                    <a16:rowId xmlns:a16="http://schemas.microsoft.com/office/drawing/2014/main" val="2249405723"/>
                  </a:ext>
                </a:extLst>
              </a:tr>
              <a:tr h="370840">
                <a:tc>
                  <a:txBody>
                    <a:bodyPr/>
                    <a:lstStyle/>
                    <a:p>
                      <a:r>
                        <a:rPr lang="en-US" sz="1800" dirty="0"/>
                        <a:t>Corticosteroid</a:t>
                      </a:r>
                    </a:p>
                  </a:txBody>
                  <a:tcPr/>
                </a:tc>
                <a:tc>
                  <a:txBody>
                    <a:bodyPr/>
                    <a:lstStyle/>
                    <a:p>
                      <a:r>
                        <a:rPr lang="en-US" sz="1800" dirty="0"/>
                        <a:t>Dexamethasone 12mg IV</a:t>
                      </a:r>
                    </a:p>
                  </a:txBody>
                  <a:tcPr/>
                </a:tc>
                <a:extLst>
                  <a:ext uri="{0D108BD9-81ED-4DB2-BD59-A6C34878D82A}">
                    <a16:rowId xmlns:a16="http://schemas.microsoft.com/office/drawing/2014/main" val="3480681019"/>
                  </a:ext>
                </a:extLst>
              </a:tr>
            </a:tbl>
          </a:graphicData>
        </a:graphic>
      </p:graphicFrame>
    </p:spTree>
    <p:extLst>
      <p:ext uri="{BB962C8B-B14F-4D97-AF65-F5344CB8AC3E}">
        <p14:creationId xmlns:p14="http://schemas.microsoft.com/office/powerpoint/2010/main" val="322362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SG Infusion-Related Reactions </a:t>
            </a:r>
          </a:p>
        </p:txBody>
      </p:sp>
      <p:sp>
        <p:nvSpPr>
          <p:cNvPr id="3" name="Content Placeholder 2"/>
          <p:cNvSpPr>
            <a:spLocks noGrp="1"/>
          </p:cNvSpPr>
          <p:nvPr>
            <p:ph idx="1"/>
          </p:nvPr>
        </p:nvSpPr>
        <p:spPr>
          <a:xfrm>
            <a:off x="609600" y="1300622"/>
            <a:ext cx="10744200" cy="5380094"/>
          </a:xfrm>
        </p:spPr>
        <p:txBody>
          <a:bodyPr>
            <a:normAutofit/>
          </a:bodyPr>
          <a:lstStyle/>
          <a:p>
            <a:pPr>
              <a:lnSpc>
                <a:spcPct val="110000"/>
              </a:lnSpc>
            </a:pPr>
            <a:r>
              <a:rPr lang="en-US" dirty="0"/>
              <a:t>Premedication</a:t>
            </a:r>
          </a:p>
          <a:p>
            <a:pPr>
              <a:lnSpc>
                <a:spcPct val="110000"/>
              </a:lnSpc>
            </a:pPr>
            <a:endParaRPr lang="en-US" dirty="0"/>
          </a:p>
          <a:p>
            <a:pPr>
              <a:lnSpc>
                <a:spcPct val="110000"/>
              </a:lnSpc>
            </a:pPr>
            <a:endParaRPr lang="en-US" dirty="0"/>
          </a:p>
          <a:p>
            <a:pPr>
              <a:lnSpc>
                <a:spcPct val="110000"/>
              </a:lnSpc>
            </a:pPr>
            <a:endParaRPr lang="en-US" dirty="0"/>
          </a:p>
          <a:p>
            <a:pPr marL="0" indent="0">
              <a:lnSpc>
                <a:spcPct val="110000"/>
              </a:lnSpc>
              <a:buNone/>
            </a:pPr>
            <a:endParaRPr lang="en-US" dirty="0"/>
          </a:p>
          <a:p>
            <a:pPr>
              <a:lnSpc>
                <a:spcPct val="110000"/>
              </a:lnSpc>
            </a:pPr>
            <a:r>
              <a:rPr lang="en-US" dirty="0"/>
              <a:t>Infusion rate</a:t>
            </a:r>
          </a:p>
          <a:p>
            <a:pPr lvl="1">
              <a:lnSpc>
                <a:spcPct val="110000"/>
              </a:lnSpc>
              <a:spcBef>
                <a:spcPts val="1200"/>
              </a:spcBef>
            </a:pPr>
            <a:r>
              <a:rPr lang="en-US" u="sng" dirty="0"/>
              <a:t>First infusion</a:t>
            </a:r>
            <a:r>
              <a:rPr lang="en-US" dirty="0"/>
              <a:t>: administer over 3 hours </a:t>
            </a:r>
          </a:p>
          <a:p>
            <a:pPr lvl="1">
              <a:lnSpc>
                <a:spcPct val="110000"/>
              </a:lnSpc>
              <a:spcBef>
                <a:spcPts val="1200"/>
              </a:spcBef>
            </a:pPr>
            <a:r>
              <a:rPr lang="en-US" u="sng" dirty="0"/>
              <a:t>Subsequent infusions</a:t>
            </a:r>
            <a:r>
              <a:rPr lang="en-US" dirty="0"/>
              <a:t>: administer over 1 to 2 hours if prior infusions were tolerated</a:t>
            </a:r>
          </a:p>
          <a:p>
            <a:pPr lvl="1">
              <a:lnSpc>
                <a:spcPct val="110000"/>
              </a:lnSpc>
              <a:spcBef>
                <a:spcPts val="1200"/>
              </a:spcBef>
            </a:pPr>
            <a:r>
              <a:rPr lang="en-US" u="sng" dirty="0">
                <a:solidFill>
                  <a:schemeClr val="bg1">
                    <a:lumMod val="75000"/>
                  </a:schemeClr>
                </a:solidFill>
              </a:rPr>
              <a:t>All infusions</a:t>
            </a:r>
            <a:r>
              <a:rPr lang="en-US" dirty="0">
                <a:solidFill>
                  <a:schemeClr val="bg1">
                    <a:lumMod val="75000"/>
                  </a:schemeClr>
                </a:solidFill>
              </a:rPr>
              <a:t>: observe patients during the infusion and for at least 30 minutes after infusion for signs or symptoms of infusion-related reactions</a:t>
            </a:r>
          </a:p>
        </p:txBody>
      </p:sp>
      <p:graphicFrame>
        <p:nvGraphicFramePr>
          <p:cNvPr id="5" name="Table 5">
            <a:extLst>
              <a:ext uri="{FF2B5EF4-FFF2-40B4-BE49-F238E27FC236}">
                <a16:creationId xmlns:a16="http://schemas.microsoft.com/office/drawing/2014/main" id="{F25FAFB2-13BB-0DA1-DD66-FD4855879E01}"/>
              </a:ext>
            </a:extLst>
          </p:cNvPr>
          <p:cNvGraphicFramePr>
            <a:graphicFrameLocks noGrp="1"/>
          </p:cNvGraphicFramePr>
          <p:nvPr/>
        </p:nvGraphicFramePr>
        <p:xfrm>
          <a:off x="1177109" y="1868290"/>
          <a:ext cx="9413136" cy="1854200"/>
        </p:xfrm>
        <a:graphic>
          <a:graphicData uri="http://schemas.openxmlformats.org/drawingml/2006/table">
            <a:tbl>
              <a:tblPr firstRow="1" bandRow="1">
                <a:tableStyleId>{5C22544A-7EE6-4342-B048-85BDC9FD1C3A}</a:tableStyleId>
              </a:tblPr>
              <a:tblGrid>
                <a:gridCol w="4706568">
                  <a:extLst>
                    <a:ext uri="{9D8B030D-6E8A-4147-A177-3AD203B41FA5}">
                      <a16:colId xmlns:a16="http://schemas.microsoft.com/office/drawing/2014/main" val="561603700"/>
                    </a:ext>
                  </a:extLst>
                </a:gridCol>
                <a:gridCol w="4706568">
                  <a:extLst>
                    <a:ext uri="{9D8B030D-6E8A-4147-A177-3AD203B41FA5}">
                      <a16:colId xmlns:a16="http://schemas.microsoft.com/office/drawing/2014/main" val="2222029334"/>
                    </a:ext>
                  </a:extLst>
                </a:gridCol>
              </a:tblGrid>
              <a:tr h="370840">
                <a:tc>
                  <a:txBody>
                    <a:bodyPr/>
                    <a:lstStyle/>
                    <a:p>
                      <a:r>
                        <a:rPr lang="en-US" sz="1800" dirty="0"/>
                        <a:t>Drug Class</a:t>
                      </a:r>
                    </a:p>
                  </a:txBody>
                  <a:tcPr/>
                </a:tc>
                <a:tc>
                  <a:txBody>
                    <a:bodyPr/>
                    <a:lstStyle/>
                    <a:p>
                      <a:r>
                        <a:rPr lang="en-US" sz="1800" dirty="0"/>
                        <a:t>Example Premedication Regimen</a:t>
                      </a:r>
                    </a:p>
                  </a:txBody>
                  <a:tcPr/>
                </a:tc>
                <a:extLst>
                  <a:ext uri="{0D108BD9-81ED-4DB2-BD59-A6C34878D82A}">
                    <a16:rowId xmlns:a16="http://schemas.microsoft.com/office/drawing/2014/main" val="1969569592"/>
                  </a:ext>
                </a:extLst>
              </a:tr>
              <a:tr h="370840">
                <a:tc>
                  <a:txBody>
                    <a:bodyPr/>
                    <a:lstStyle/>
                    <a:p>
                      <a:r>
                        <a:rPr lang="en-US" sz="1800" dirty="0"/>
                        <a:t>Antipyretic</a:t>
                      </a:r>
                    </a:p>
                  </a:txBody>
                  <a:tcPr/>
                </a:tc>
                <a:tc>
                  <a:txBody>
                    <a:bodyPr/>
                    <a:lstStyle/>
                    <a:p>
                      <a:r>
                        <a:rPr lang="en-US" sz="1800" dirty="0"/>
                        <a:t>Acetaminophen 650mg PO</a:t>
                      </a:r>
                    </a:p>
                  </a:txBody>
                  <a:tcPr/>
                </a:tc>
                <a:extLst>
                  <a:ext uri="{0D108BD9-81ED-4DB2-BD59-A6C34878D82A}">
                    <a16:rowId xmlns:a16="http://schemas.microsoft.com/office/drawing/2014/main" val="806710542"/>
                  </a:ext>
                </a:extLst>
              </a:tr>
              <a:tr h="370840">
                <a:tc>
                  <a:txBody>
                    <a:bodyPr/>
                    <a:lstStyle/>
                    <a:p>
                      <a:r>
                        <a:rPr lang="en-US" sz="1800" dirty="0"/>
                        <a:t>H1 antagonist</a:t>
                      </a:r>
                    </a:p>
                  </a:txBody>
                  <a:tcPr/>
                </a:tc>
                <a:tc>
                  <a:txBody>
                    <a:bodyPr/>
                    <a:lstStyle/>
                    <a:p>
                      <a:r>
                        <a:rPr lang="en-US" sz="1800" dirty="0"/>
                        <a:t>Diphenhydramine 25mg IV</a:t>
                      </a:r>
                    </a:p>
                  </a:txBody>
                  <a:tcPr/>
                </a:tc>
                <a:extLst>
                  <a:ext uri="{0D108BD9-81ED-4DB2-BD59-A6C34878D82A}">
                    <a16:rowId xmlns:a16="http://schemas.microsoft.com/office/drawing/2014/main" val="652646741"/>
                  </a:ext>
                </a:extLst>
              </a:tr>
              <a:tr h="370840">
                <a:tc>
                  <a:txBody>
                    <a:bodyPr/>
                    <a:lstStyle/>
                    <a:p>
                      <a:r>
                        <a:rPr lang="en-US" sz="1800" dirty="0"/>
                        <a:t>H2 antagonist</a:t>
                      </a:r>
                    </a:p>
                  </a:txBody>
                  <a:tcPr/>
                </a:tc>
                <a:tc>
                  <a:txBody>
                    <a:bodyPr/>
                    <a:lstStyle/>
                    <a:p>
                      <a:r>
                        <a:rPr lang="en-US" sz="1800" dirty="0"/>
                        <a:t>Famotidine 20mg IV</a:t>
                      </a:r>
                    </a:p>
                  </a:txBody>
                  <a:tcPr/>
                </a:tc>
                <a:extLst>
                  <a:ext uri="{0D108BD9-81ED-4DB2-BD59-A6C34878D82A}">
                    <a16:rowId xmlns:a16="http://schemas.microsoft.com/office/drawing/2014/main" val="2249405723"/>
                  </a:ext>
                </a:extLst>
              </a:tr>
              <a:tr h="370840">
                <a:tc>
                  <a:txBody>
                    <a:bodyPr/>
                    <a:lstStyle/>
                    <a:p>
                      <a:r>
                        <a:rPr lang="en-US" sz="1800" dirty="0"/>
                        <a:t>Corticosteroid</a:t>
                      </a:r>
                    </a:p>
                  </a:txBody>
                  <a:tcPr/>
                </a:tc>
                <a:tc>
                  <a:txBody>
                    <a:bodyPr/>
                    <a:lstStyle/>
                    <a:p>
                      <a:r>
                        <a:rPr lang="en-US" sz="1800" dirty="0"/>
                        <a:t>Dexamethasone 12mg IV</a:t>
                      </a:r>
                    </a:p>
                  </a:txBody>
                  <a:tcPr/>
                </a:tc>
                <a:extLst>
                  <a:ext uri="{0D108BD9-81ED-4DB2-BD59-A6C34878D82A}">
                    <a16:rowId xmlns:a16="http://schemas.microsoft.com/office/drawing/2014/main" val="3480681019"/>
                  </a:ext>
                </a:extLst>
              </a:tr>
            </a:tbl>
          </a:graphicData>
        </a:graphic>
      </p:graphicFrame>
    </p:spTree>
    <p:extLst>
      <p:ext uri="{BB962C8B-B14F-4D97-AF65-F5344CB8AC3E}">
        <p14:creationId xmlns:p14="http://schemas.microsoft.com/office/powerpoint/2010/main" val="175066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SG Infusion-Related Reactions </a:t>
            </a:r>
          </a:p>
        </p:txBody>
      </p:sp>
      <p:sp>
        <p:nvSpPr>
          <p:cNvPr id="3" name="Content Placeholder 2"/>
          <p:cNvSpPr>
            <a:spLocks noGrp="1"/>
          </p:cNvSpPr>
          <p:nvPr>
            <p:ph idx="1"/>
          </p:nvPr>
        </p:nvSpPr>
        <p:spPr>
          <a:xfrm>
            <a:off x="609600" y="1300622"/>
            <a:ext cx="10744200" cy="5380094"/>
          </a:xfrm>
        </p:spPr>
        <p:txBody>
          <a:bodyPr>
            <a:normAutofit/>
          </a:bodyPr>
          <a:lstStyle/>
          <a:p>
            <a:pPr>
              <a:lnSpc>
                <a:spcPct val="110000"/>
              </a:lnSpc>
            </a:pPr>
            <a:r>
              <a:rPr lang="en-US" dirty="0"/>
              <a:t>Premedication</a:t>
            </a:r>
          </a:p>
          <a:p>
            <a:pPr>
              <a:lnSpc>
                <a:spcPct val="110000"/>
              </a:lnSpc>
            </a:pPr>
            <a:endParaRPr lang="en-US" dirty="0"/>
          </a:p>
          <a:p>
            <a:pPr>
              <a:lnSpc>
                <a:spcPct val="110000"/>
              </a:lnSpc>
            </a:pPr>
            <a:endParaRPr lang="en-US" dirty="0"/>
          </a:p>
          <a:p>
            <a:pPr>
              <a:lnSpc>
                <a:spcPct val="110000"/>
              </a:lnSpc>
            </a:pPr>
            <a:endParaRPr lang="en-US" dirty="0"/>
          </a:p>
          <a:p>
            <a:pPr marL="0" indent="0">
              <a:lnSpc>
                <a:spcPct val="110000"/>
              </a:lnSpc>
              <a:buNone/>
            </a:pPr>
            <a:endParaRPr lang="en-US" dirty="0"/>
          </a:p>
          <a:p>
            <a:pPr>
              <a:lnSpc>
                <a:spcPct val="110000"/>
              </a:lnSpc>
            </a:pPr>
            <a:r>
              <a:rPr lang="en-US" dirty="0"/>
              <a:t>Infusion rate</a:t>
            </a:r>
          </a:p>
          <a:p>
            <a:pPr lvl="1">
              <a:lnSpc>
                <a:spcPct val="110000"/>
              </a:lnSpc>
              <a:spcBef>
                <a:spcPts val="1200"/>
              </a:spcBef>
            </a:pPr>
            <a:r>
              <a:rPr lang="en-US" u="sng" dirty="0"/>
              <a:t>First infusion</a:t>
            </a:r>
            <a:r>
              <a:rPr lang="en-US" dirty="0"/>
              <a:t>: administer over 3 hours </a:t>
            </a:r>
          </a:p>
          <a:p>
            <a:pPr lvl="1">
              <a:lnSpc>
                <a:spcPct val="110000"/>
              </a:lnSpc>
              <a:spcBef>
                <a:spcPts val="1200"/>
              </a:spcBef>
            </a:pPr>
            <a:r>
              <a:rPr lang="en-US" u="sng" dirty="0"/>
              <a:t>Subsequent infusions</a:t>
            </a:r>
            <a:r>
              <a:rPr lang="en-US" dirty="0"/>
              <a:t>: administer over 1 to 2 hours if prior infusions were tolerated</a:t>
            </a:r>
          </a:p>
          <a:p>
            <a:pPr lvl="1">
              <a:lnSpc>
                <a:spcPct val="110000"/>
              </a:lnSpc>
              <a:spcBef>
                <a:spcPts val="1200"/>
              </a:spcBef>
            </a:pPr>
            <a:r>
              <a:rPr lang="en-US" u="sng" dirty="0"/>
              <a:t>All infusions</a:t>
            </a:r>
            <a:r>
              <a:rPr lang="en-US" dirty="0"/>
              <a:t>: observe patients during the infusion and for at least 30 minutes after infusion for signs or symptoms of infusion-related reactions</a:t>
            </a:r>
          </a:p>
        </p:txBody>
      </p:sp>
      <p:graphicFrame>
        <p:nvGraphicFramePr>
          <p:cNvPr id="5" name="Table 5">
            <a:extLst>
              <a:ext uri="{FF2B5EF4-FFF2-40B4-BE49-F238E27FC236}">
                <a16:creationId xmlns:a16="http://schemas.microsoft.com/office/drawing/2014/main" id="{F25FAFB2-13BB-0DA1-DD66-FD4855879E01}"/>
              </a:ext>
            </a:extLst>
          </p:cNvPr>
          <p:cNvGraphicFramePr>
            <a:graphicFrameLocks noGrp="1"/>
          </p:cNvGraphicFramePr>
          <p:nvPr/>
        </p:nvGraphicFramePr>
        <p:xfrm>
          <a:off x="1177109" y="1868290"/>
          <a:ext cx="9413136" cy="1854200"/>
        </p:xfrm>
        <a:graphic>
          <a:graphicData uri="http://schemas.openxmlformats.org/drawingml/2006/table">
            <a:tbl>
              <a:tblPr firstRow="1" bandRow="1">
                <a:tableStyleId>{5C22544A-7EE6-4342-B048-85BDC9FD1C3A}</a:tableStyleId>
              </a:tblPr>
              <a:tblGrid>
                <a:gridCol w="4706568">
                  <a:extLst>
                    <a:ext uri="{9D8B030D-6E8A-4147-A177-3AD203B41FA5}">
                      <a16:colId xmlns:a16="http://schemas.microsoft.com/office/drawing/2014/main" val="561603700"/>
                    </a:ext>
                  </a:extLst>
                </a:gridCol>
                <a:gridCol w="4706568">
                  <a:extLst>
                    <a:ext uri="{9D8B030D-6E8A-4147-A177-3AD203B41FA5}">
                      <a16:colId xmlns:a16="http://schemas.microsoft.com/office/drawing/2014/main" val="2222029334"/>
                    </a:ext>
                  </a:extLst>
                </a:gridCol>
              </a:tblGrid>
              <a:tr h="370840">
                <a:tc>
                  <a:txBody>
                    <a:bodyPr/>
                    <a:lstStyle/>
                    <a:p>
                      <a:r>
                        <a:rPr lang="en-US" sz="1800" dirty="0"/>
                        <a:t>Drug Class</a:t>
                      </a:r>
                    </a:p>
                  </a:txBody>
                  <a:tcPr/>
                </a:tc>
                <a:tc>
                  <a:txBody>
                    <a:bodyPr/>
                    <a:lstStyle/>
                    <a:p>
                      <a:r>
                        <a:rPr lang="en-US" sz="1800" dirty="0"/>
                        <a:t>Example Premedication Regimen</a:t>
                      </a:r>
                    </a:p>
                  </a:txBody>
                  <a:tcPr/>
                </a:tc>
                <a:extLst>
                  <a:ext uri="{0D108BD9-81ED-4DB2-BD59-A6C34878D82A}">
                    <a16:rowId xmlns:a16="http://schemas.microsoft.com/office/drawing/2014/main" val="1969569592"/>
                  </a:ext>
                </a:extLst>
              </a:tr>
              <a:tr h="370840">
                <a:tc>
                  <a:txBody>
                    <a:bodyPr/>
                    <a:lstStyle/>
                    <a:p>
                      <a:r>
                        <a:rPr lang="en-US" sz="1800" dirty="0"/>
                        <a:t>Antipyretic</a:t>
                      </a:r>
                    </a:p>
                  </a:txBody>
                  <a:tcPr/>
                </a:tc>
                <a:tc>
                  <a:txBody>
                    <a:bodyPr/>
                    <a:lstStyle/>
                    <a:p>
                      <a:r>
                        <a:rPr lang="en-US" sz="1800" dirty="0"/>
                        <a:t>Acetaminophen 650mg PO</a:t>
                      </a:r>
                    </a:p>
                  </a:txBody>
                  <a:tcPr/>
                </a:tc>
                <a:extLst>
                  <a:ext uri="{0D108BD9-81ED-4DB2-BD59-A6C34878D82A}">
                    <a16:rowId xmlns:a16="http://schemas.microsoft.com/office/drawing/2014/main" val="806710542"/>
                  </a:ext>
                </a:extLst>
              </a:tr>
              <a:tr h="370840">
                <a:tc>
                  <a:txBody>
                    <a:bodyPr/>
                    <a:lstStyle/>
                    <a:p>
                      <a:r>
                        <a:rPr lang="en-US" sz="1800" dirty="0"/>
                        <a:t>H1 antagonist</a:t>
                      </a:r>
                    </a:p>
                  </a:txBody>
                  <a:tcPr/>
                </a:tc>
                <a:tc>
                  <a:txBody>
                    <a:bodyPr/>
                    <a:lstStyle/>
                    <a:p>
                      <a:r>
                        <a:rPr lang="en-US" sz="1800" dirty="0"/>
                        <a:t>Diphenhydramine 25mg IV</a:t>
                      </a:r>
                    </a:p>
                  </a:txBody>
                  <a:tcPr/>
                </a:tc>
                <a:extLst>
                  <a:ext uri="{0D108BD9-81ED-4DB2-BD59-A6C34878D82A}">
                    <a16:rowId xmlns:a16="http://schemas.microsoft.com/office/drawing/2014/main" val="652646741"/>
                  </a:ext>
                </a:extLst>
              </a:tr>
              <a:tr h="370840">
                <a:tc>
                  <a:txBody>
                    <a:bodyPr/>
                    <a:lstStyle/>
                    <a:p>
                      <a:r>
                        <a:rPr lang="en-US" sz="1800" dirty="0"/>
                        <a:t>H2 antagonist</a:t>
                      </a:r>
                    </a:p>
                  </a:txBody>
                  <a:tcPr/>
                </a:tc>
                <a:tc>
                  <a:txBody>
                    <a:bodyPr/>
                    <a:lstStyle/>
                    <a:p>
                      <a:r>
                        <a:rPr lang="en-US" sz="1800" dirty="0"/>
                        <a:t>Famotidine 20mg IV</a:t>
                      </a:r>
                    </a:p>
                  </a:txBody>
                  <a:tcPr/>
                </a:tc>
                <a:extLst>
                  <a:ext uri="{0D108BD9-81ED-4DB2-BD59-A6C34878D82A}">
                    <a16:rowId xmlns:a16="http://schemas.microsoft.com/office/drawing/2014/main" val="2249405723"/>
                  </a:ext>
                </a:extLst>
              </a:tr>
              <a:tr h="370840">
                <a:tc>
                  <a:txBody>
                    <a:bodyPr/>
                    <a:lstStyle/>
                    <a:p>
                      <a:r>
                        <a:rPr lang="en-US" sz="1800" dirty="0"/>
                        <a:t>Corticosteroid</a:t>
                      </a:r>
                    </a:p>
                  </a:txBody>
                  <a:tcPr/>
                </a:tc>
                <a:tc>
                  <a:txBody>
                    <a:bodyPr/>
                    <a:lstStyle/>
                    <a:p>
                      <a:r>
                        <a:rPr lang="en-US" sz="1800" dirty="0"/>
                        <a:t>Dexamethasone 12mg IV</a:t>
                      </a:r>
                    </a:p>
                  </a:txBody>
                  <a:tcPr/>
                </a:tc>
                <a:extLst>
                  <a:ext uri="{0D108BD9-81ED-4DB2-BD59-A6C34878D82A}">
                    <a16:rowId xmlns:a16="http://schemas.microsoft.com/office/drawing/2014/main" val="3480681019"/>
                  </a:ext>
                </a:extLst>
              </a:tr>
            </a:tbl>
          </a:graphicData>
        </a:graphic>
      </p:graphicFrame>
    </p:spTree>
    <p:extLst>
      <p:ext uri="{BB962C8B-B14F-4D97-AF65-F5344CB8AC3E}">
        <p14:creationId xmlns:p14="http://schemas.microsoft.com/office/powerpoint/2010/main" val="2681645231"/>
      </p:ext>
    </p:extLst>
  </p:cSld>
  <p:clrMapOvr>
    <a:masterClrMapping/>
  </p:clrMapOvr>
</p:sld>
</file>

<file path=ppt/theme/theme1.xml><?xml version="1.0" encoding="utf-8"?>
<a:theme xmlns:a="http://schemas.openxmlformats.org/drawingml/2006/main" name="HemOnc-2020">
  <a:themeElements>
    <a:clrScheme name="Custom 27">
      <a:dk1>
        <a:srgbClr val="4D4D4D"/>
      </a:dk1>
      <a:lt1>
        <a:srgbClr val="FFFFFF"/>
      </a:lt1>
      <a:dk2>
        <a:srgbClr val="4D4D4D"/>
      </a:dk2>
      <a:lt2>
        <a:srgbClr val="FFFFFF"/>
      </a:lt2>
      <a:accent1>
        <a:srgbClr val="DF504B"/>
      </a:accent1>
      <a:accent2>
        <a:srgbClr val="FF7F40"/>
      </a:accent2>
      <a:accent3>
        <a:srgbClr val="F7931E"/>
      </a:accent3>
      <a:accent4>
        <a:srgbClr val="35A696"/>
      </a:accent4>
      <a:accent5>
        <a:srgbClr val="4A86D9"/>
      </a:accent5>
      <a:accent6>
        <a:srgbClr val="AD337F"/>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020" id="{2CE21447-B752-43F5-B460-E26026CA359D}" vid="{79E992CE-B17A-4970-A16D-168D83618C4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HemOnc-2020</Template>
  <TotalTime>0</TotalTime>
  <Words>1657</Words>
  <Application>Microsoft Office PowerPoint</Application>
  <PresentationFormat>Widescreen</PresentationFormat>
  <Paragraphs>287</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HemOnc-2020</vt:lpstr>
      <vt:lpstr>How Do You Manage Sacituzumab Govitecan (SG) Related Adverse Effects?</vt:lpstr>
      <vt:lpstr>Disclaimer</vt:lpstr>
      <vt:lpstr>Case Presentation- 1  </vt:lpstr>
      <vt:lpstr>Case Presentation- 1  </vt:lpstr>
      <vt:lpstr>Prevention of SG Infusion-Related Reactions </vt:lpstr>
      <vt:lpstr>Prevention of SG Infusion-Related Reactions </vt:lpstr>
      <vt:lpstr>Prevention of SG Infusion-Related Reactions </vt:lpstr>
      <vt:lpstr>Prevention of SG Infusion-Related Reactions </vt:lpstr>
      <vt:lpstr>Prevention of SG Infusion-Related Reactions </vt:lpstr>
      <vt:lpstr>Prevention of Chemotherapy-Induced Nausea and Vomiting</vt:lpstr>
      <vt:lpstr>Case Presentation- 1  </vt:lpstr>
      <vt:lpstr>Case Presentation- 1  </vt:lpstr>
      <vt:lpstr>Case Presentation- 1  </vt:lpstr>
      <vt:lpstr>Management of Neutropenia</vt:lpstr>
      <vt:lpstr>Management of Neutropenia</vt:lpstr>
      <vt:lpstr>Management of Neutropenia</vt:lpstr>
      <vt:lpstr>Management of Neutropenia</vt:lpstr>
      <vt:lpstr>Management of Neutropenia</vt:lpstr>
      <vt:lpstr>Management of Neutropenia</vt:lpstr>
      <vt:lpstr>Concomitant Medications</vt:lpstr>
      <vt:lpstr>Concomitant Medications</vt:lpstr>
      <vt:lpstr>Patient Counseling</vt:lpstr>
      <vt:lpstr>Patient Counseling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2019-05-10T15:34:56Z</dcterms:created>
  <dcterms:modified xsi:type="dcterms:W3CDTF">2022-11-07T20:26:07Z</dcterms:modified>
</cp:coreProperties>
</file>