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8"/>
  </p:notesMasterIdLst>
  <p:sldIdLst>
    <p:sldId id="258" r:id="rId2"/>
    <p:sldId id="256" r:id="rId3"/>
    <p:sldId id="273" r:id="rId4"/>
    <p:sldId id="287" r:id="rId5"/>
    <p:sldId id="2076137024" r:id="rId6"/>
    <p:sldId id="2076137025" r:id="rId7"/>
    <p:sldId id="2076137026" r:id="rId8"/>
    <p:sldId id="2076137028" r:id="rId9"/>
    <p:sldId id="2076137027" r:id="rId10"/>
    <p:sldId id="2076137029" r:id="rId11"/>
    <p:sldId id="2076137030" r:id="rId12"/>
    <p:sldId id="2076137031" r:id="rId13"/>
    <p:sldId id="2076137032" r:id="rId14"/>
    <p:sldId id="2076137033" r:id="rId15"/>
    <p:sldId id="2076137034" r:id="rId16"/>
    <p:sldId id="2076137035" r:id="rId17"/>
    <p:sldId id="2076137036" r:id="rId18"/>
    <p:sldId id="291" r:id="rId19"/>
    <p:sldId id="2076137037" r:id="rId20"/>
    <p:sldId id="2076137038" r:id="rId21"/>
    <p:sldId id="2076137039" r:id="rId22"/>
    <p:sldId id="2076137040" r:id="rId23"/>
    <p:sldId id="292" r:id="rId24"/>
    <p:sldId id="301" r:id="rId25"/>
    <p:sldId id="2076137041" r:id="rId26"/>
    <p:sldId id="325" r:id="rId27"/>
    <p:sldId id="2076137043" r:id="rId28"/>
    <p:sldId id="2076137044" r:id="rId29"/>
    <p:sldId id="690" r:id="rId30"/>
    <p:sldId id="691" r:id="rId31"/>
    <p:sldId id="2076137021" r:id="rId32"/>
    <p:sldId id="2076137022" r:id="rId33"/>
    <p:sldId id="659" r:id="rId34"/>
    <p:sldId id="266" r:id="rId35"/>
    <p:sldId id="2076137023" r:id="rId36"/>
    <p:sldId id="2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userDrawn="1">
          <p15:clr>
            <a:srgbClr val="A4A3A4"/>
          </p15:clr>
        </p15:guide>
        <p15:guide id="2" pos="3840" userDrawn="1">
          <p15:clr>
            <a:srgbClr val="A4A3A4"/>
          </p15:clr>
        </p15:guide>
        <p15:guide id="3" pos="2131" userDrawn="1">
          <p15:clr>
            <a:srgbClr val="A4A3A4"/>
          </p15:clr>
        </p15:guide>
        <p15:guide id="4" orient="horz" pos="276" userDrawn="1">
          <p15:clr>
            <a:srgbClr val="A4A3A4"/>
          </p15:clr>
        </p15:guide>
        <p15:guide id="5" orient="horz" pos="1268" userDrawn="1">
          <p15:clr>
            <a:srgbClr val="A4A3A4"/>
          </p15:clr>
        </p15:guide>
        <p15:guide id="6" orient="horz" pos="1950" userDrawn="1">
          <p15:clr>
            <a:srgbClr val="A4A3A4"/>
          </p15:clr>
        </p15:guide>
        <p15:guide id="7" orient="horz" pos="3528" userDrawn="1">
          <p15:clr>
            <a:srgbClr val="A4A3A4"/>
          </p15:clr>
        </p15:guide>
        <p15:guide id="8" pos="6732" userDrawn="1">
          <p15:clr>
            <a:srgbClr val="A4A3A4"/>
          </p15:clr>
        </p15:guide>
        <p15:guide id="9" pos="7521" userDrawn="1">
          <p15:clr>
            <a:srgbClr val="A4A3A4"/>
          </p15:clr>
        </p15:guide>
        <p15:guide id="10" pos="1608" userDrawn="1">
          <p15:clr>
            <a:srgbClr val="A4A3A4"/>
          </p15:clr>
        </p15:guide>
        <p15:guide id="11" pos="45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F9F9"/>
    <a:srgbClr val="EAF1F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1077" autoAdjust="0"/>
  </p:normalViewPr>
  <p:slideViewPr>
    <p:cSldViewPr snapToGrid="0">
      <p:cViewPr varScale="1">
        <p:scale>
          <a:sx n="81" d="100"/>
          <a:sy n="81" d="100"/>
        </p:scale>
        <p:origin x="114" y="870"/>
      </p:cViewPr>
      <p:guideLst>
        <p:guide orient="horz" pos="2316"/>
        <p:guide pos="3840"/>
        <p:guide pos="2131"/>
        <p:guide orient="horz" pos="276"/>
        <p:guide orient="horz" pos="1268"/>
        <p:guide orient="horz" pos="1950"/>
        <p:guide orient="horz" pos="3528"/>
        <p:guide pos="6732"/>
        <p:guide pos="7521"/>
        <p:guide pos="1608"/>
        <p:guide pos="4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44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8776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6832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678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6144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4094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64582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618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2912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147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6418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485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1761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646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786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293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5150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328FC58-3578-4A1F-BD81-43617884FF30}" type="slidenum">
              <a:rPr lang="nl-BE" smtClean="0"/>
              <a:t>‹#›</a:t>
            </a:fld>
            <a:endParaRPr lang="nl-BE"/>
          </a:p>
        </p:txBody>
      </p:sp>
    </p:spTree>
    <p:extLst>
      <p:ext uri="{BB962C8B-B14F-4D97-AF65-F5344CB8AC3E}">
        <p14:creationId xmlns:p14="http://schemas.microsoft.com/office/powerpoint/2010/main" val="53738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1966344541"/>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Text"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x-none"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x-none"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
        <p:nvSpPr>
          <p:cNvPr id="9" name="Google Shape;28;p16">
            <a:extLst>
              <a:ext uri="{FF2B5EF4-FFF2-40B4-BE49-F238E27FC236}">
                <a16:creationId xmlns:a16="http://schemas.microsoft.com/office/drawing/2014/main" id="{08D80CD2-5FBE-4D34-BE12-BE25F6FC4F7A}"/>
              </a:ext>
            </a:extLst>
          </p:cNvPr>
          <p:cNvSpPr txBox="1">
            <a:spLocks noGrp="1"/>
          </p:cNvSpPr>
          <p:nvPr>
            <p:ph type="body" idx="1"/>
          </p:nvPr>
        </p:nvSpPr>
        <p:spPr>
          <a:xfrm>
            <a:off x="489500" y="2151400"/>
            <a:ext cx="5606400" cy="3601200"/>
          </a:xfrm>
          <a:prstGeom prst="rect">
            <a:avLst/>
          </a:prstGeom>
          <a:solidFill>
            <a:srgbClr val="D8D8D8"/>
          </a:solid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1" name="Google Shape;29;p16">
            <a:extLst>
              <a:ext uri="{FF2B5EF4-FFF2-40B4-BE49-F238E27FC236}">
                <a16:creationId xmlns:a16="http://schemas.microsoft.com/office/drawing/2014/main" id="{575AF58F-37E0-426A-BD93-D5D4196AA9D2}"/>
              </a:ext>
            </a:extLst>
          </p:cNvPr>
          <p:cNvSpPr txBox="1">
            <a:spLocks noGrp="1"/>
          </p:cNvSpPr>
          <p:nvPr>
            <p:ph type="body" idx="13"/>
          </p:nvPr>
        </p:nvSpPr>
        <p:spPr>
          <a:xfrm>
            <a:off x="6096000" y="2151833"/>
            <a:ext cx="5606400" cy="36012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77628404"/>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Slide-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36644354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116347"/>
            <a:ext cx="10515600" cy="2852737"/>
          </a:xfrm>
        </p:spPr>
        <p:txBody>
          <a:bodyPr/>
          <a:lstStyle/>
          <a:p>
            <a:r>
              <a:rPr lang="en-US" dirty="0"/>
              <a:t>Will Anti-Drug Conjugates Advance Into Earlier Treatment Settings?</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3591627"/>
            <a:ext cx="10515600" cy="2966936"/>
          </a:xfrm>
        </p:spPr>
        <p:txBody>
          <a:bodyPr>
            <a:normAutofit/>
          </a:bodyPr>
          <a:lstStyle/>
          <a:p>
            <a:r>
              <a:rPr lang="en-US" dirty="0"/>
              <a:t>Petros Grivas, MD PhD</a:t>
            </a:r>
            <a:br>
              <a:rPr lang="en-US" dirty="0"/>
            </a:br>
            <a:r>
              <a:rPr lang="en-US" dirty="0"/>
              <a:t>Professor, Dept. of Medicine, Division of Medical Oncology</a:t>
            </a:r>
            <a:br>
              <a:rPr lang="en-US" dirty="0"/>
            </a:br>
            <a:r>
              <a:rPr lang="en-US" dirty="0"/>
              <a:t>Clinical Director, Genitourinary Cancers Program</a:t>
            </a:r>
            <a:br>
              <a:rPr lang="en-US" dirty="0"/>
            </a:br>
            <a:r>
              <a:rPr lang="en-US" dirty="0"/>
              <a:t>University of Washington</a:t>
            </a:r>
            <a:br>
              <a:rPr lang="en-US" dirty="0"/>
            </a:br>
            <a:r>
              <a:rPr lang="en-US" dirty="0"/>
              <a:t>Professor, Clinical Research Division</a:t>
            </a:r>
            <a:br>
              <a:rPr lang="en-US" dirty="0"/>
            </a:br>
            <a:r>
              <a:rPr lang="en-US" dirty="0"/>
              <a:t>Fred Hutchinson Cancer Center</a:t>
            </a:r>
            <a:br>
              <a:rPr lang="en-US" dirty="0"/>
            </a:br>
            <a:r>
              <a:rPr lang="en-US" dirty="0"/>
              <a:t>Seattle, WA </a:t>
            </a:r>
          </a:p>
        </p:txBody>
      </p:sp>
      <p:pic>
        <p:nvPicPr>
          <p:cNvPr id="8" name="Picture 2" descr="Twitter logo history | Creative Freedom">
            <a:extLst>
              <a:ext uri="{FF2B5EF4-FFF2-40B4-BE49-F238E27FC236}">
                <a16:creationId xmlns:a16="http://schemas.microsoft.com/office/drawing/2014/main" id="{B7C87F77-3D13-B062-C7E3-C160217CF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1" y="5976823"/>
            <a:ext cx="409318" cy="332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CB1C49-1B61-B606-9260-E22271F4D620}"/>
              </a:ext>
            </a:extLst>
          </p:cNvPr>
          <p:cNvSpPr txBox="1"/>
          <p:nvPr/>
        </p:nvSpPr>
        <p:spPr>
          <a:xfrm>
            <a:off x="881979" y="5909626"/>
            <a:ext cx="2331507" cy="800219"/>
          </a:xfrm>
          <a:prstGeom prst="rect">
            <a:avLst/>
          </a:prstGeom>
          <a:noFill/>
        </p:spPr>
        <p:txBody>
          <a:bodyPr wrap="square" rtlCol="0">
            <a:spAutoFit/>
          </a:bodyPr>
          <a:lstStyle/>
          <a:p>
            <a:pPr algn="ctr">
              <a:defRPr/>
            </a:pPr>
            <a:r>
              <a:rPr lang="en-US" dirty="0">
                <a:solidFill>
                  <a:schemeClr val="tx1"/>
                </a:solidFill>
              </a:rPr>
              <a:t>@PGrivasMDPhD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extLst>
              <p:ext uri="{D42A27DB-BD31-4B8C-83A1-F6EECF244321}">
                <p14:modId xmlns:p14="http://schemas.microsoft.com/office/powerpoint/2010/main" val="4218438458"/>
              </p:ext>
            </p:extLst>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extLst>
              <p:ext uri="{D42A27DB-BD31-4B8C-83A1-F6EECF244321}">
                <p14:modId xmlns:p14="http://schemas.microsoft.com/office/powerpoint/2010/main" val="435755443"/>
              </p:ext>
            </p:extLst>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Tree>
    <p:extLst>
      <p:ext uri="{BB962C8B-B14F-4D97-AF65-F5344CB8AC3E}">
        <p14:creationId xmlns:p14="http://schemas.microsoft.com/office/powerpoint/2010/main" val="340609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
        <p:nvSpPr>
          <p:cNvPr id="2" name="Rectangle 1">
            <a:extLst>
              <a:ext uri="{FF2B5EF4-FFF2-40B4-BE49-F238E27FC236}">
                <a16:creationId xmlns:a16="http://schemas.microsoft.com/office/drawing/2014/main" id="{9EB88CFC-8E80-2DAF-1FB0-C77262E18D3F}"/>
              </a:ext>
            </a:extLst>
          </p:cNvPr>
          <p:cNvSpPr/>
          <p:nvPr/>
        </p:nvSpPr>
        <p:spPr>
          <a:xfrm>
            <a:off x="531712" y="2006370"/>
            <a:ext cx="11075527" cy="573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32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
        <p:nvSpPr>
          <p:cNvPr id="2" name="Rectangle 1">
            <a:extLst>
              <a:ext uri="{FF2B5EF4-FFF2-40B4-BE49-F238E27FC236}">
                <a16:creationId xmlns:a16="http://schemas.microsoft.com/office/drawing/2014/main" id="{9EB88CFC-8E80-2DAF-1FB0-C77262E18D3F}"/>
              </a:ext>
            </a:extLst>
          </p:cNvPr>
          <p:cNvSpPr/>
          <p:nvPr/>
        </p:nvSpPr>
        <p:spPr>
          <a:xfrm>
            <a:off x="502529" y="2590800"/>
            <a:ext cx="5260556" cy="269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78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
        <p:nvSpPr>
          <p:cNvPr id="2" name="Rectangle 1">
            <a:extLst>
              <a:ext uri="{FF2B5EF4-FFF2-40B4-BE49-F238E27FC236}">
                <a16:creationId xmlns:a16="http://schemas.microsoft.com/office/drawing/2014/main" id="{9EB88CFC-8E80-2DAF-1FB0-C77262E18D3F}"/>
              </a:ext>
            </a:extLst>
          </p:cNvPr>
          <p:cNvSpPr/>
          <p:nvPr/>
        </p:nvSpPr>
        <p:spPr>
          <a:xfrm>
            <a:off x="502529" y="3476019"/>
            <a:ext cx="5260556" cy="901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79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
        <p:nvSpPr>
          <p:cNvPr id="2" name="Rectangle 1">
            <a:extLst>
              <a:ext uri="{FF2B5EF4-FFF2-40B4-BE49-F238E27FC236}">
                <a16:creationId xmlns:a16="http://schemas.microsoft.com/office/drawing/2014/main" id="{9EB88CFC-8E80-2DAF-1FB0-C77262E18D3F}"/>
              </a:ext>
            </a:extLst>
          </p:cNvPr>
          <p:cNvSpPr/>
          <p:nvPr/>
        </p:nvSpPr>
        <p:spPr>
          <a:xfrm>
            <a:off x="502529" y="4653102"/>
            <a:ext cx="5260556" cy="677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99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
        <p:nvSpPr>
          <p:cNvPr id="2" name="Rectangle 1">
            <a:extLst>
              <a:ext uri="{FF2B5EF4-FFF2-40B4-BE49-F238E27FC236}">
                <a16:creationId xmlns:a16="http://schemas.microsoft.com/office/drawing/2014/main" id="{9EB88CFC-8E80-2DAF-1FB0-C77262E18D3F}"/>
              </a:ext>
            </a:extLst>
          </p:cNvPr>
          <p:cNvSpPr/>
          <p:nvPr/>
        </p:nvSpPr>
        <p:spPr>
          <a:xfrm>
            <a:off x="6138328" y="2576154"/>
            <a:ext cx="5476498" cy="1023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32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
        <p:nvSpPr>
          <p:cNvPr id="2" name="Rectangle 1">
            <a:extLst>
              <a:ext uri="{FF2B5EF4-FFF2-40B4-BE49-F238E27FC236}">
                <a16:creationId xmlns:a16="http://schemas.microsoft.com/office/drawing/2014/main" id="{9EB88CFC-8E80-2DAF-1FB0-C77262E18D3F}"/>
              </a:ext>
            </a:extLst>
          </p:cNvPr>
          <p:cNvSpPr/>
          <p:nvPr/>
        </p:nvSpPr>
        <p:spPr>
          <a:xfrm>
            <a:off x="6138328" y="4085617"/>
            <a:ext cx="5476498" cy="243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983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D3011-E85E-246C-8F6A-863273ED26FF}"/>
              </a:ext>
            </a:extLst>
          </p:cNvPr>
          <p:cNvSpPr>
            <a:spLocks noGrp="1"/>
          </p:cNvSpPr>
          <p:nvPr>
            <p:ph type="ftr" sz="quarter" idx="3"/>
          </p:nvPr>
        </p:nvSpPr>
        <p:spPr/>
        <p:txBody>
          <a:bodyPr/>
          <a:lstStyle/>
          <a:p>
            <a:r>
              <a:rPr lang="en-US" baseline="30000" dirty="0"/>
              <a:t>1</a:t>
            </a:r>
            <a:r>
              <a:rPr lang="en-US" dirty="0"/>
              <a:t>Patients had locally advanced disease without metastasis to lymph nodes or distant organs</a:t>
            </a:r>
          </a:p>
          <a:p>
            <a:r>
              <a:rPr lang="en-US" baseline="30000" dirty="0"/>
              <a:t>2</a:t>
            </a:r>
            <a:r>
              <a:rPr lang="en-US" dirty="0"/>
              <a:t>PD-L1 tested using the PD-L1 </a:t>
            </a:r>
            <a:r>
              <a:rPr lang="en-US" dirty="0" err="1"/>
              <a:t>IHC</a:t>
            </a:r>
            <a:r>
              <a:rPr lang="en-US" dirty="0"/>
              <a:t> 22C3 </a:t>
            </a:r>
            <a:r>
              <a:rPr lang="en-US" dirty="0" err="1"/>
              <a:t>pharmDx</a:t>
            </a:r>
            <a:r>
              <a:rPr lang="en-US" dirty="0"/>
              <a:t> assay from Agilent</a:t>
            </a:r>
          </a:p>
          <a:p>
            <a:r>
              <a:rPr lang="en-US" dirty="0" err="1"/>
              <a:t>ECOG</a:t>
            </a:r>
            <a:r>
              <a:rPr lang="en-US" dirty="0"/>
              <a:t> PS, Eastern Cooperative Oncology Group Performance Status; Mono, monotherapy; 1L, first-line.</a:t>
            </a:r>
          </a:p>
          <a:p>
            <a:r>
              <a:rPr lang="en-US" dirty="0"/>
              <a:t>Rosenberg JE, et al. </a:t>
            </a:r>
            <a:r>
              <a:rPr lang="en-US" dirty="0" err="1"/>
              <a:t>ESMO</a:t>
            </a:r>
            <a:r>
              <a:rPr lang="en-US" dirty="0"/>
              <a:t> 2022. Abstract LBA73.</a:t>
            </a:r>
          </a:p>
        </p:txBody>
      </p:sp>
      <p:sp>
        <p:nvSpPr>
          <p:cNvPr id="4" name="Content Placeholder 3">
            <a:extLst>
              <a:ext uri="{FF2B5EF4-FFF2-40B4-BE49-F238E27FC236}">
                <a16:creationId xmlns:a16="http://schemas.microsoft.com/office/drawing/2014/main" id="{F05A309D-A5BD-BDDE-2096-93C439EA9B8F}"/>
              </a:ext>
            </a:extLst>
          </p:cNvPr>
          <p:cNvSpPr>
            <a:spLocks noGrp="1"/>
          </p:cNvSpPr>
          <p:nvPr>
            <p:ph idx="1"/>
          </p:nvPr>
        </p:nvSpPr>
        <p:spPr>
          <a:xfrm>
            <a:off x="609600" y="1354340"/>
            <a:ext cx="10744200" cy="535091"/>
          </a:xfrm>
        </p:spPr>
        <p:txBody>
          <a:bodyPr/>
          <a:lstStyle/>
          <a:p>
            <a:r>
              <a:rPr lang="en-US" dirty="0"/>
              <a:t>Representative of the 1L </a:t>
            </a:r>
            <a:r>
              <a:rPr lang="en-US" u="sng" dirty="0"/>
              <a:t>cisplatin-ineligible</a:t>
            </a:r>
            <a:r>
              <a:rPr lang="en-US" dirty="0"/>
              <a:t> la/</a:t>
            </a:r>
            <a:r>
              <a:rPr lang="en-US" dirty="0" err="1"/>
              <a:t>mUC</a:t>
            </a:r>
            <a:r>
              <a:rPr lang="en-US" dirty="0"/>
              <a:t> population</a:t>
            </a:r>
          </a:p>
        </p:txBody>
      </p:sp>
      <p:graphicFrame>
        <p:nvGraphicFramePr>
          <p:cNvPr id="7" name="Table 6">
            <a:extLst>
              <a:ext uri="{FF2B5EF4-FFF2-40B4-BE49-F238E27FC236}">
                <a16:creationId xmlns:a16="http://schemas.microsoft.com/office/drawing/2014/main" id="{02D63FA3-5BBF-42BD-385E-9D075E3AC4D3}"/>
              </a:ext>
            </a:extLst>
          </p:cNvPr>
          <p:cNvGraphicFramePr>
            <a:graphicFrameLocks noGrp="1"/>
          </p:cNvGraphicFramePr>
          <p:nvPr/>
        </p:nvGraphicFramePr>
        <p:xfrm>
          <a:off x="6157784" y="2018388"/>
          <a:ext cx="5449455" cy="3576045"/>
        </p:xfrm>
        <a:graphic>
          <a:graphicData uri="http://schemas.openxmlformats.org/drawingml/2006/table">
            <a:tbl>
              <a:tblPr firstRow="1" bandRow="1">
                <a:tableStyleId>{5FD0F851-EC5A-4D38-B0AD-8093EC10F338}</a:tableStyleId>
              </a:tblPr>
              <a:tblGrid>
                <a:gridCol w="3461380">
                  <a:extLst>
                    <a:ext uri="{9D8B030D-6E8A-4147-A177-3AD203B41FA5}">
                      <a16:colId xmlns:a16="http://schemas.microsoft.com/office/drawing/2014/main" val="3275844152"/>
                    </a:ext>
                  </a:extLst>
                </a:gridCol>
                <a:gridCol w="1009571">
                  <a:extLst>
                    <a:ext uri="{9D8B030D-6E8A-4147-A177-3AD203B41FA5}">
                      <a16:colId xmlns:a16="http://schemas.microsoft.com/office/drawing/2014/main" val="1646385575"/>
                    </a:ext>
                  </a:extLst>
                </a:gridCol>
                <a:gridCol w="978504">
                  <a:extLst>
                    <a:ext uri="{9D8B030D-6E8A-4147-A177-3AD203B41FA5}">
                      <a16:colId xmlns:a16="http://schemas.microsoft.com/office/drawing/2014/main" val="940518009"/>
                    </a:ext>
                  </a:extLst>
                </a:gridCol>
              </a:tblGrid>
              <a:tr h="578897">
                <a:tc>
                  <a:txBody>
                    <a:bodyPr/>
                    <a:lstStyle/>
                    <a:p>
                      <a:pPr algn="l"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EV+P </a:t>
                      </a:r>
                    </a:p>
                    <a:p>
                      <a:pPr algn="ctr" fontAlgn="b"/>
                      <a:r>
                        <a:rPr lang="en-US" sz="1500" b="1" u="none" strike="noStrike" dirty="0">
                          <a:solidFill>
                            <a:schemeClr val="tx1"/>
                          </a:solidFill>
                          <a:effectLst/>
                          <a:latin typeface="+mn-lt"/>
                        </a:rPr>
                        <a:t>(N=76)</a:t>
                      </a:r>
                      <a:endParaRPr lang="en-US" sz="1500" b="1" i="0" u="none" strike="noStrike" dirty="0">
                        <a:solidFill>
                          <a:schemeClr val="tx1"/>
                        </a:solidFill>
                        <a:effectLst/>
                        <a:latin typeface="+mn-lt"/>
                      </a:endParaRPr>
                    </a:p>
                  </a:txBody>
                  <a:tcPr marL="12125" marR="12125" marT="12125" marB="0" anchor="ctr"/>
                </a:tc>
                <a:tc>
                  <a:txBody>
                    <a:bodyPr/>
                    <a:lstStyle/>
                    <a:p>
                      <a:pPr algn="ctr" fontAlgn="b"/>
                      <a:r>
                        <a:rPr lang="en-US" sz="1500" b="1" u="none" strike="noStrike" dirty="0">
                          <a:solidFill>
                            <a:schemeClr val="tx1"/>
                          </a:solidFill>
                          <a:effectLst/>
                          <a:latin typeface="+mn-lt"/>
                        </a:rPr>
                        <a:t>EV Mono (N=73)</a:t>
                      </a:r>
                      <a:endParaRPr lang="en-US" sz="1500" b="1"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3349468272"/>
                  </a:ext>
                </a:extLst>
              </a:tr>
              <a:tr h="242505">
                <a:tc>
                  <a:txBody>
                    <a:bodyPr/>
                    <a:lstStyle/>
                    <a:p>
                      <a:pPr algn="l" fontAlgn="b"/>
                      <a:r>
                        <a:rPr lang="en-US" sz="1500" b="1" u="none" strike="noStrike" dirty="0">
                          <a:solidFill>
                            <a:schemeClr val="tx1"/>
                          </a:solidFill>
                          <a:effectLst/>
                          <a:latin typeface="+mn-lt"/>
                        </a:rPr>
                        <a:t>Metastasis disease sites</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152074077"/>
                  </a:ext>
                </a:extLst>
              </a:tr>
              <a:tr h="242505">
                <a:tc>
                  <a:txBody>
                    <a:bodyPr/>
                    <a:lstStyle/>
                    <a:p>
                      <a:pPr algn="l" fontAlgn="b"/>
                      <a:r>
                        <a:rPr lang="en-US" sz="1500" u="none" strike="noStrike" dirty="0">
                          <a:solidFill>
                            <a:schemeClr val="tx1"/>
                          </a:solidFill>
                          <a:effectLst/>
                          <a:latin typeface="+mn-lt"/>
                        </a:rPr>
                        <a:t>Bone</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19 (25.0)</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21 (28.8)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437221185"/>
                  </a:ext>
                </a:extLst>
              </a:tr>
              <a:tr h="254631">
                <a:tc>
                  <a:txBody>
                    <a:bodyPr/>
                    <a:lstStyle/>
                    <a:p>
                      <a:pPr algn="l" fontAlgn="b"/>
                      <a:r>
                        <a:rPr lang="en-US" sz="1500" u="none" strike="noStrike" dirty="0">
                          <a:solidFill>
                            <a:schemeClr val="tx1"/>
                          </a:solidFill>
                          <a:effectLst/>
                          <a:latin typeface="+mn-lt"/>
                        </a:rPr>
                        <a:t>Liver</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13 (17.1)</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13 (17.8)</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466346600"/>
                  </a:ext>
                </a:extLst>
              </a:tr>
              <a:tr h="242505">
                <a:tc>
                  <a:txBody>
                    <a:bodyPr/>
                    <a:lstStyle/>
                    <a:p>
                      <a:pPr algn="l" fontAlgn="b"/>
                      <a:r>
                        <a:rPr lang="en-US" sz="1500" u="none" strike="noStrike" dirty="0">
                          <a:solidFill>
                            <a:schemeClr val="tx1"/>
                          </a:solidFill>
                          <a:effectLst/>
                          <a:latin typeface="+mn-lt"/>
                        </a:rPr>
                        <a:t>Lung</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u="none" strike="noStrike" dirty="0">
                          <a:solidFill>
                            <a:schemeClr val="tx1"/>
                          </a:solidFill>
                          <a:effectLst/>
                          <a:latin typeface="+mn-lt"/>
                        </a:rPr>
                        <a:t>37 (48.7)</a:t>
                      </a:r>
                      <a:endParaRPr lang="en-US" sz="1500" b="0" i="0" u="none" strike="noStrike" dirty="0">
                        <a:solidFill>
                          <a:schemeClr val="tx1"/>
                        </a:solidFill>
                        <a:effectLst/>
                        <a:latin typeface="+mn-lt"/>
                      </a:endParaRPr>
                    </a:p>
                  </a:txBody>
                  <a:tcPr marL="12125" marR="12125" marT="12125" marB="0" anchor="ctr"/>
                </a:tc>
                <a:tc>
                  <a:txBody>
                    <a:bodyPr/>
                    <a:lstStyle/>
                    <a:p>
                      <a:pPr algn="ctr" rtl="0" fontAlgn="ctr"/>
                      <a:r>
                        <a:rPr lang="en-US" sz="1500" u="none" strike="noStrike" dirty="0">
                          <a:solidFill>
                            <a:schemeClr val="tx1"/>
                          </a:solidFill>
                          <a:effectLst/>
                          <a:latin typeface="+mn-lt"/>
                        </a:rPr>
                        <a:t>30 (41.1)</a:t>
                      </a:r>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931526840"/>
                  </a:ext>
                </a:extLst>
              </a:tr>
              <a:tr h="257472">
                <a:tc>
                  <a:txBody>
                    <a:bodyPr/>
                    <a:lstStyle/>
                    <a:p>
                      <a:pPr algn="l" fontAlgn="b"/>
                      <a:r>
                        <a:rPr lang="en-US" sz="1500" b="1" u="none" strike="noStrike" dirty="0">
                          <a:solidFill>
                            <a:schemeClr val="tx1"/>
                          </a:solidFill>
                          <a:effectLst/>
                          <a:latin typeface="+mn-lt"/>
                        </a:rPr>
                        <a:t>Metastasis category</a:t>
                      </a:r>
                      <a:r>
                        <a:rPr lang="en-US" sz="1500" u="none" strike="noStrike" dirty="0">
                          <a:solidFill>
                            <a:schemeClr val="tx1"/>
                          </a:solidFill>
                          <a:effectLst/>
                          <a:latin typeface="+mn-lt"/>
                        </a:rPr>
                        <a:t>, n (%)</a:t>
                      </a:r>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1092794711"/>
                  </a:ext>
                </a:extLst>
              </a:tr>
              <a:tr h="242505">
                <a:tc>
                  <a:txBody>
                    <a:bodyPr/>
                    <a:lstStyle/>
                    <a:p>
                      <a:pPr algn="l" fontAlgn="b"/>
                      <a:r>
                        <a:rPr lang="en-US" sz="1500" b="0" i="0" u="none" strike="noStrike" dirty="0">
                          <a:solidFill>
                            <a:schemeClr val="tx1"/>
                          </a:solidFill>
                          <a:effectLst/>
                          <a:latin typeface="+mn-lt"/>
                        </a:rPr>
                        <a:t>Lymph node only</a:t>
                      </a:r>
                    </a:p>
                  </a:txBody>
                  <a:tcPr marL="218255" marR="12125" marT="12125" marB="0" anchor="ctr"/>
                </a:tc>
                <a:tc>
                  <a:txBody>
                    <a:bodyPr/>
                    <a:lstStyle/>
                    <a:p>
                      <a:pPr algn="ctr" rtl="0" fontAlgn="ctr"/>
                      <a:r>
                        <a:rPr lang="en-US" sz="1500" b="0" i="0" u="none" strike="noStrike" dirty="0">
                          <a:solidFill>
                            <a:schemeClr val="tx1"/>
                          </a:solidFill>
                          <a:effectLst/>
                          <a:latin typeface="+mn-lt"/>
                        </a:rPr>
                        <a:t>10 (13.2)</a:t>
                      </a:r>
                    </a:p>
                  </a:txBody>
                  <a:tcPr marL="12125" marR="12125" marT="12125" marB="0" anchor="ctr"/>
                </a:tc>
                <a:tc>
                  <a:txBody>
                    <a:bodyPr/>
                    <a:lstStyle/>
                    <a:p>
                      <a:pPr algn="ctr" rtl="0" fontAlgn="ctr"/>
                      <a:r>
                        <a:rPr lang="en-US" sz="1500" b="0" i="0" u="none" strike="noStrike" dirty="0">
                          <a:solidFill>
                            <a:schemeClr val="tx1"/>
                          </a:solidFill>
                          <a:effectLst/>
                          <a:latin typeface="+mn-lt"/>
                        </a:rPr>
                        <a:t>12 (16.4)</a:t>
                      </a:r>
                    </a:p>
                  </a:txBody>
                  <a:tcPr marL="12125" marR="12125" marT="12125" marB="0" anchor="ctr"/>
                </a:tc>
                <a:extLst>
                  <a:ext uri="{0D108BD9-81ED-4DB2-BD59-A6C34878D82A}">
                    <a16:rowId xmlns:a16="http://schemas.microsoft.com/office/drawing/2014/main" val="540190332"/>
                  </a:ext>
                </a:extLst>
              </a:tr>
              <a:tr h="242505">
                <a:tc>
                  <a:txBody>
                    <a:bodyPr/>
                    <a:lstStyle/>
                    <a:p>
                      <a:pPr algn="l" fontAlgn="b"/>
                      <a:r>
                        <a:rPr lang="en-US" sz="1500" b="0" i="0" u="none" strike="noStrike" dirty="0">
                          <a:solidFill>
                            <a:schemeClr val="tx1"/>
                          </a:solidFill>
                          <a:effectLst/>
                          <a:latin typeface="+mn-lt"/>
                        </a:rPr>
                        <a:t>Visceral disease</a:t>
                      </a:r>
                    </a:p>
                  </a:txBody>
                  <a:tcPr marL="218255" marR="12125" marT="12125" marB="0" anchor="ctr"/>
                </a:tc>
                <a:tc>
                  <a:txBody>
                    <a:bodyPr/>
                    <a:lstStyle/>
                    <a:p>
                      <a:pPr algn="ctr" rtl="0" fontAlgn="ctr"/>
                      <a:r>
                        <a:rPr lang="en-US" sz="1500" b="0" i="0" u="none" strike="noStrike" dirty="0">
                          <a:solidFill>
                            <a:schemeClr val="tx1"/>
                          </a:solidFill>
                          <a:effectLst/>
                          <a:latin typeface="+mn-lt"/>
                        </a:rPr>
                        <a:t>64 (84.2)</a:t>
                      </a:r>
                    </a:p>
                  </a:txBody>
                  <a:tcPr marL="12125" marR="12125" marT="12125" marB="0" anchor="ctr"/>
                </a:tc>
                <a:tc>
                  <a:txBody>
                    <a:bodyPr/>
                    <a:lstStyle/>
                    <a:p>
                      <a:pPr algn="ctr" rtl="0" fontAlgn="ctr"/>
                      <a:r>
                        <a:rPr lang="en-US" sz="1500" b="0" i="0" u="none" strike="noStrike" dirty="0">
                          <a:solidFill>
                            <a:schemeClr val="tx1"/>
                          </a:solidFill>
                          <a:effectLst/>
                          <a:latin typeface="+mn-lt"/>
                        </a:rPr>
                        <a:t>60 (82.2)</a:t>
                      </a:r>
                    </a:p>
                  </a:txBody>
                  <a:tcPr marL="12125" marR="12125" marT="12125" marB="0" anchor="ctr"/>
                </a:tc>
                <a:extLst>
                  <a:ext uri="{0D108BD9-81ED-4DB2-BD59-A6C34878D82A}">
                    <a16:rowId xmlns:a16="http://schemas.microsoft.com/office/drawing/2014/main" val="2810578402"/>
                  </a:ext>
                </a:extLst>
              </a:tr>
              <a:tr h="242505">
                <a:tc>
                  <a:txBody>
                    <a:bodyPr/>
                    <a:lstStyle/>
                    <a:p>
                      <a:pPr algn="l" fontAlgn="b"/>
                      <a:r>
                        <a:rPr lang="en-US" sz="1500" b="0" i="0" u="none" strike="noStrike" dirty="0">
                          <a:solidFill>
                            <a:schemeClr val="tx1"/>
                          </a:solidFill>
                          <a:effectLst/>
                          <a:latin typeface="+mn-lt"/>
                        </a:rPr>
                        <a:t>Not applicable</a:t>
                      </a:r>
                      <a:r>
                        <a:rPr lang="en-US" sz="1500" b="0" i="0" u="none" strike="noStrike" baseline="30000" dirty="0">
                          <a:solidFill>
                            <a:schemeClr val="tx1"/>
                          </a:solidFill>
                          <a:effectLst/>
                          <a:latin typeface="+mn-lt"/>
                        </a:rPr>
                        <a:t>1</a:t>
                      </a:r>
                    </a:p>
                  </a:txBody>
                  <a:tcPr marL="218255" marR="12125" marT="12125" marB="0" anchor="ctr"/>
                </a:tc>
                <a:tc>
                  <a:txBody>
                    <a:bodyPr/>
                    <a:lstStyle/>
                    <a:p>
                      <a:pPr algn="ctr" rtl="0" fontAlgn="ctr"/>
                      <a:r>
                        <a:rPr lang="en-US" sz="1500" b="0" i="0" u="none" strike="noStrike" dirty="0">
                          <a:solidFill>
                            <a:schemeClr val="tx1"/>
                          </a:solidFill>
                          <a:effectLst/>
                          <a:latin typeface="+mn-lt"/>
                        </a:rPr>
                        <a:t>2 (2.6)</a:t>
                      </a:r>
                    </a:p>
                  </a:txBody>
                  <a:tcPr marL="12125" marR="12125" marT="12125" marB="0" anchor="ctr"/>
                </a:tc>
                <a:tc>
                  <a:txBody>
                    <a:bodyPr/>
                    <a:lstStyle/>
                    <a:p>
                      <a:pPr algn="ctr" rtl="0" fontAlgn="ctr"/>
                      <a:r>
                        <a:rPr lang="en-US" sz="1500" b="0" i="0" u="none" strike="noStrike" dirty="0">
                          <a:solidFill>
                            <a:schemeClr val="tx1"/>
                          </a:solidFill>
                          <a:effectLst/>
                          <a:latin typeface="+mn-lt"/>
                        </a:rPr>
                        <a:t>1 (1.4)</a:t>
                      </a:r>
                    </a:p>
                  </a:txBody>
                  <a:tcPr marL="12125" marR="12125" marT="12125" marB="0" anchor="ctr"/>
                </a:tc>
                <a:extLst>
                  <a:ext uri="{0D108BD9-81ED-4DB2-BD59-A6C34878D82A}">
                    <a16:rowId xmlns:a16="http://schemas.microsoft.com/office/drawing/2014/main" val="13304965"/>
                  </a:ext>
                </a:extLst>
              </a:tr>
              <a:tr h="242505">
                <a:tc gridSpan="2">
                  <a:txBody>
                    <a:bodyPr/>
                    <a:lstStyle/>
                    <a:p>
                      <a:pPr algn="l" fontAlgn="b"/>
                      <a:r>
                        <a:rPr lang="en-US" sz="1500" b="1" u="none" strike="noStrike" dirty="0">
                          <a:solidFill>
                            <a:schemeClr val="tx1"/>
                          </a:solidFill>
                          <a:effectLst/>
                          <a:latin typeface="+mn-lt"/>
                        </a:rPr>
                        <a:t>PD-L1 status by combined positive score</a:t>
                      </a:r>
                      <a:r>
                        <a:rPr lang="en-US" sz="1500" u="none" strike="noStrike" dirty="0">
                          <a:solidFill>
                            <a:schemeClr val="tx1"/>
                          </a:solidFill>
                          <a:effectLst/>
                          <a:latin typeface="+mn-lt"/>
                        </a:rPr>
                        <a:t>,</a:t>
                      </a:r>
                      <a:r>
                        <a:rPr lang="en-US" sz="1500" u="none" strike="noStrike" baseline="30000" dirty="0">
                          <a:solidFill>
                            <a:schemeClr val="tx1"/>
                          </a:solidFill>
                          <a:effectLst/>
                          <a:latin typeface="+mn-lt"/>
                        </a:rPr>
                        <a:t>2</a:t>
                      </a:r>
                      <a:r>
                        <a:rPr lang="en-US" sz="1500" u="none" strike="noStrike" dirty="0">
                          <a:solidFill>
                            <a:schemeClr val="tx1"/>
                          </a:solidFill>
                          <a:effectLst/>
                          <a:latin typeface="+mn-lt"/>
                        </a:rPr>
                        <a:t> n (%)</a:t>
                      </a:r>
                      <a:endParaRPr lang="en-US" sz="1500" b="0" i="0" u="none" strike="sngStrike" baseline="30000" dirty="0">
                        <a:solidFill>
                          <a:schemeClr val="tx1"/>
                        </a:solidFill>
                        <a:effectLst/>
                        <a:highlight>
                          <a:srgbClr val="FFFF00"/>
                        </a:highlight>
                        <a:latin typeface="+mn-lt"/>
                      </a:endParaRPr>
                    </a:p>
                  </a:txBody>
                  <a:tcPr marL="12125" marR="12125" marT="12125" marB="0" anchor="ctr"/>
                </a:tc>
                <a:tc hMerge="1">
                  <a:txBody>
                    <a:bodyPr/>
                    <a:lstStyle/>
                    <a:p>
                      <a:endParaRPr lang="en-US"/>
                    </a:p>
                  </a:txBody>
                  <a:tcPr/>
                </a:tc>
                <a:tc>
                  <a:txBody>
                    <a:bodyPr/>
                    <a:lstStyle/>
                    <a:p>
                      <a:pPr algn="ctr" fontAlgn="b"/>
                      <a:endParaRPr lang="en-US" sz="1500" b="0" i="0" u="none" strike="noStrike" dirty="0">
                        <a:solidFill>
                          <a:schemeClr val="tx1"/>
                        </a:solidFill>
                        <a:effectLst/>
                        <a:latin typeface="+mn-lt"/>
                      </a:endParaRPr>
                    </a:p>
                  </a:txBody>
                  <a:tcPr marL="12125" marR="12125" marT="12125" marB="0" anchor="ctr"/>
                </a:tc>
                <a:extLst>
                  <a:ext uri="{0D108BD9-81ED-4DB2-BD59-A6C34878D82A}">
                    <a16:rowId xmlns:a16="http://schemas.microsoft.com/office/drawing/2014/main" val="2292189734"/>
                  </a:ext>
                </a:extLst>
              </a:tr>
              <a:tr h="254000">
                <a:tc>
                  <a:txBody>
                    <a:bodyPr/>
                    <a:lstStyle/>
                    <a:p>
                      <a:pPr algn="l" fontAlgn="b"/>
                      <a:r>
                        <a:rPr lang="en-US" sz="1500" u="none" strike="noStrike" dirty="0">
                          <a:solidFill>
                            <a:schemeClr val="tx1"/>
                          </a:solidFill>
                          <a:effectLst/>
                          <a:latin typeface="+mn-lt"/>
                        </a:rPr>
                        <a:t>CPS&lt;10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44 (57.9)</a:t>
                      </a:r>
                    </a:p>
                  </a:txBody>
                  <a:tcPr marL="12125" marR="12125" marT="12125" marB="0" anchor="ctr"/>
                </a:tc>
                <a:tc>
                  <a:txBody>
                    <a:bodyPr/>
                    <a:lstStyle/>
                    <a:p>
                      <a:pPr algn="ctr" rtl="0" fontAlgn="ctr"/>
                      <a:r>
                        <a:rPr lang="en-US" sz="1500" b="0" i="0" u="none" strike="noStrike" dirty="0">
                          <a:solidFill>
                            <a:schemeClr val="tx1"/>
                          </a:solidFill>
                          <a:effectLst/>
                          <a:latin typeface="+mn-lt"/>
                        </a:rPr>
                        <a:t>38 (52.1)</a:t>
                      </a:r>
                    </a:p>
                  </a:txBody>
                  <a:tcPr marL="12125" marR="12125" marT="12125" marB="0" anchor="ctr"/>
                </a:tc>
                <a:extLst>
                  <a:ext uri="{0D108BD9-81ED-4DB2-BD59-A6C34878D82A}">
                    <a16:rowId xmlns:a16="http://schemas.microsoft.com/office/drawing/2014/main" val="1599622586"/>
                  </a:ext>
                </a:extLst>
              </a:tr>
              <a:tr h="266755">
                <a:tc>
                  <a:txBody>
                    <a:bodyPr/>
                    <a:lstStyle/>
                    <a:p>
                      <a:pPr algn="l" fontAlgn="b"/>
                      <a:r>
                        <a:rPr lang="en-US" sz="1500" b="0" u="none" strike="noStrike" dirty="0">
                          <a:solidFill>
                            <a:schemeClr val="tx1"/>
                          </a:solidFill>
                          <a:effectLst/>
                          <a:latin typeface="+mn-lt"/>
                        </a:rPr>
                        <a:t>CPS≥10</a:t>
                      </a:r>
                      <a:endParaRPr lang="en-US" sz="1500" b="0" i="0" u="none" strike="noStrike" dirty="0">
                        <a:solidFill>
                          <a:schemeClr val="tx1"/>
                        </a:solidFill>
                        <a:effectLst/>
                        <a:latin typeface="+mn-lt"/>
                      </a:endParaRPr>
                    </a:p>
                  </a:txBody>
                  <a:tcPr marL="218255" marR="12125" marT="12125" marB="0" anchor="ctr"/>
                </a:tc>
                <a:tc>
                  <a:txBody>
                    <a:bodyPr/>
                    <a:lstStyle/>
                    <a:p>
                      <a:pPr algn="ctr" rtl="0" fontAlgn="ctr"/>
                      <a:r>
                        <a:rPr lang="en-US" sz="1500" b="0" i="0" u="none" strike="noStrike" dirty="0">
                          <a:solidFill>
                            <a:schemeClr val="tx1"/>
                          </a:solidFill>
                          <a:effectLst/>
                          <a:latin typeface="+mn-lt"/>
                        </a:rPr>
                        <a:t>31 (40.8)</a:t>
                      </a:r>
                    </a:p>
                  </a:txBody>
                  <a:tcPr marL="12125" marR="12125" marT="12125" marB="0" anchor="ctr"/>
                </a:tc>
                <a:tc>
                  <a:txBody>
                    <a:bodyPr/>
                    <a:lstStyle/>
                    <a:p>
                      <a:pPr algn="ctr" rtl="0" fontAlgn="ctr"/>
                      <a:r>
                        <a:rPr lang="en-US" sz="1500" b="0" i="0" u="none" strike="noStrike" dirty="0">
                          <a:solidFill>
                            <a:schemeClr val="tx1"/>
                          </a:solidFill>
                          <a:effectLst/>
                          <a:latin typeface="+mn-lt"/>
                        </a:rPr>
                        <a:t>28 (38.4)</a:t>
                      </a:r>
                    </a:p>
                  </a:txBody>
                  <a:tcPr marL="12125" marR="12125" marT="12125" marB="0" anchor="ctr"/>
                </a:tc>
                <a:extLst>
                  <a:ext uri="{0D108BD9-81ED-4DB2-BD59-A6C34878D82A}">
                    <a16:rowId xmlns:a16="http://schemas.microsoft.com/office/drawing/2014/main" val="1879868817"/>
                  </a:ext>
                </a:extLst>
              </a:tr>
              <a:tr h="266755">
                <a:tc>
                  <a:txBody>
                    <a:bodyPr/>
                    <a:lstStyle/>
                    <a:p>
                      <a:pPr algn="l" fontAlgn="b"/>
                      <a:r>
                        <a:rPr lang="en-US" sz="1500" b="0" i="0" u="none" strike="noStrike" dirty="0">
                          <a:solidFill>
                            <a:schemeClr val="tx1"/>
                          </a:solidFill>
                          <a:effectLst/>
                          <a:latin typeface="+mn-lt"/>
                        </a:rPr>
                        <a:t>Not Evaluable</a:t>
                      </a:r>
                    </a:p>
                  </a:txBody>
                  <a:tcPr marL="218255" marR="12125" marT="12125" marB="0" anchor="ctr"/>
                </a:tc>
                <a:tc>
                  <a:txBody>
                    <a:bodyPr/>
                    <a:lstStyle/>
                    <a:p>
                      <a:pPr algn="ctr" rtl="0" fontAlgn="ctr"/>
                      <a:r>
                        <a:rPr lang="en-US" sz="1500" b="0" i="0" u="none" strike="noStrike" dirty="0">
                          <a:solidFill>
                            <a:schemeClr val="tx1"/>
                          </a:solidFill>
                          <a:effectLst/>
                          <a:latin typeface="+mn-lt"/>
                        </a:rPr>
                        <a:t>1 (1.3)</a:t>
                      </a:r>
                    </a:p>
                  </a:txBody>
                  <a:tcPr marL="12125" marR="12125" marT="12125" marB="0" anchor="ctr"/>
                </a:tc>
                <a:tc>
                  <a:txBody>
                    <a:bodyPr/>
                    <a:lstStyle/>
                    <a:p>
                      <a:pPr algn="ctr" rtl="0" fontAlgn="ctr"/>
                      <a:r>
                        <a:rPr lang="en-US" sz="1500" b="0" i="0" u="none" strike="noStrike" dirty="0">
                          <a:solidFill>
                            <a:schemeClr val="tx1"/>
                          </a:solidFill>
                          <a:effectLst/>
                          <a:latin typeface="+mn-lt"/>
                        </a:rPr>
                        <a:t>7 (9.6) </a:t>
                      </a:r>
                    </a:p>
                  </a:txBody>
                  <a:tcPr marL="12125" marR="12125" marT="12125" marB="0" anchor="ctr"/>
                </a:tc>
                <a:extLst>
                  <a:ext uri="{0D108BD9-81ED-4DB2-BD59-A6C34878D82A}">
                    <a16:rowId xmlns:a16="http://schemas.microsoft.com/office/drawing/2014/main" val="1476953986"/>
                  </a:ext>
                </a:extLst>
              </a:tr>
            </a:tbl>
          </a:graphicData>
        </a:graphic>
      </p:graphicFrame>
      <p:graphicFrame>
        <p:nvGraphicFramePr>
          <p:cNvPr id="11" name="Table 10">
            <a:extLst>
              <a:ext uri="{FF2B5EF4-FFF2-40B4-BE49-F238E27FC236}">
                <a16:creationId xmlns:a16="http://schemas.microsoft.com/office/drawing/2014/main" id="{67B3B3C5-5F80-14CB-0697-9596C524E301}"/>
              </a:ext>
            </a:extLst>
          </p:cNvPr>
          <p:cNvGraphicFramePr>
            <a:graphicFrameLocks noGrp="1"/>
          </p:cNvGraphicFramePr>
          <p:nvPr/>
        </p:nvGraphicFramePr>
        <p:xfrm>
          <a:off x="531712" y="2014150"/>
          <a:ext cx="5231372" cy="3576045"/>
        </p:xfrm>
        <a:graphic>
          <a:graphicData uri="http://schemas.openxmlformats.org/drawingml/2006/table">
            <a:tbl>
              <a:tblPr firstRow="1" bandRow="1">
                <a:tableStyleId>{5FD0F851-EC5A-4D38-B0AD-8093EC10F338}</a:tableStyleId>
              </a:tblPr>
              <a:tblGrid>
                <a:gridCol w="2912946">
                  <a:extLst>
                    <a:ext uri="{9D8B030D-6E8A-4147-A177-3AD203B41FA5}">
                      <a16:colId xmlns:a16="http://schemas.microsoft.com/office/drawing/2014/main" val="1907652944"/>
                    </a:ext>
                  </a:extLst>
                </a:gridCol>
                <a:gridCol w="1033262">
                  <a:extLst>
                    <a:ext uri="{9D8B030D-6E8A-4147-A177-3AD203B41FA5}">
                      <a16:colId xmlns:a16="http://schemas.microsoft.com/office/drawing/2014/main" val="2200899701"/>
                    </a:ext>
                  </a:extLst>
                </a:gridCol>
                <a:gridCol w="1285164">
                  <a:extLst>
                    <a:ext uri="{9D8B030D-6E8A-4147-A177-3AD203B41FA5}">
                      <a16:colId xmlns:a16="http://schemas.microsoft.com/office/drawing/2014/main" val="1114803718"/>
                    </a:ext>
                  </a:extLst>
                </a:gridCol>
              </a:tblGrid>
              <a:tr h="584557">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  EV+P (N=76)</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EV Mono (N=73)</a:t>
                      </a:r>
                      <a:endParaRPr lang="en-US" sz="1500" b="1"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82566909"/>
                  </a:ext>
                </a:extLst>
              </a:tr>
              <a:tr h="268612">
                <a:tc>
                  <a:txBody>
                    <a:bodyPr/>
                    <a:lstStyle/>
                    <a:p>
                      <a:pPr algn="l" rtl="0" fontAlgn="b"/>
                      <a:r>
                        <a:rPr lang="en-US" sz="1500" b="1" u="none" strike="noStrike" dirty="0">
                          <a:effectLst/>
                        </a:rPr>
                        <a:t>Male sex</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54 (71.1)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56 (76.7)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908752321"/>
                  </a:ext>
                </a:extLst>
              </a:tr>
              <a:tr h="268612">
                <a:tc>
                  <a:txBody>
                    <a:bodyPr/>
                    <a:lstStyle/>
                    <a:p>
                      <a:pPr algn="l" rtl="0" fontAlgn="b"/>
                      <a:r>
                        <a:rPr lang="en-US" sz="1500" b="1" u="none" strike="noStrike" dirty="0">
                          <a:effectLst/>
                        </a:rPr>
                        <a:t>Age</a:t>
                      </a:r>
                      <a:r>
                        <a:rPr lang="en-US" sz="1500" u="none" strike="noStrike" dirty="0">
                          <a:effectLst/>
                        </a:rPr>
                        <a:t> (yrs), median (range)</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71 (51, 91)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74 (56, 89)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9206068"/>
                  </a:ext>
                </a:extLst>
              </a:tr>
              <a:tr h="268612">
                <a:tc>
                  <a:txBody>
                    <a:bodyPr/>
                    <a:lstStyle/>
                    <a:p>
                      <a:pPr algn="l" rtl="0" fontAlgn="b"/>
                      <a:r>
                        <a:rPr lang="en-US" sz="1500" b="1" u="none" strike="noStrike" dirty="0">
                          <a:effectLst/>
                        </a:rPr>
                        <a:t>White race</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61 (80.3)</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55 (75.3)</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623668376"/>
                  </a:ext>
                </a:extLst>
              </a:tr>
              <a:tr h="421296">
                <a:tc>
                  <a:txBody>
                    <a:bodyPr/>
                    <a:lstStyle/>
                    <a:p>
                      <a:pPr algn="l" rtl="0" fontAlgn="b"/>
                      <a:r>
                        <a:rPr lang="en-US" sz="1500" b="1" u="none" strike="noStrike" dirty="0">
                          <a:effectLst/>
                        </a:rPr>
                        <a:t>ECOG PS</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401357730"/>
                  </a:ext>
                </a:extLst>
              </a:tr>
              <a:tr h="268612">
                <a:tc>
                  <a:txBody>
                    <a:bodyPr/>
                    <a:lstStyle/>
                    <a:p>
                      <a:pPr algn="l" rtl="0" fontAlgn="b"/>
                      <a:r>
                        <a:rPr lang="en-US" sz="1500" u="none" strike="noStrike" dirty="0">
                          <a:effectLst/>
                        </a:rPr>
                        <a:t>    0</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28 (38.4)</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2587860133"/>
                  </a:ext>
                </a:extLst>
              </a:tr>
              <a:tr h="268612">
                <a:tc>
                  <a:txBody>
                    <a:bodyPr/>
                    <a:lstStyle/>
                    <a:p>
                      <a:pPr algn="l" rtl="0" fontAlgn="b"/>
                      <a:r>
                        <a:rPr lang="en-US" sz="1500" u="none" strike="noStrike" dirty="0">
                          <a:effectLst/>
                        </a:rPr>
                        <a:t>    1</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33 (43.4)</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35 (47.9)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627144379"/>
                  </a:ext>
                </a:extLst>
              </a:tr>
              <a:tr h="268612">
                <a:tc>
                  <a:txBody>
                    <a:bodyPr/>
                    <a:lstStyle/>
                    <a:p>
                      <a:pPr algn="l" rtl="0" fontAlgn="b"/>
                      <a:r>
                        <a:rPr lang="en-US" sz="1500" u="none" strike="noStrike" dirty="0">
                          <a:effectLst/>
                        </a:rPr>
                        <a:t>    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(13.2)</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ctr"/>
                      <a:r>
                        <a:rPr lang="en-US" sz="1500" u="none" strike="noStrike" dirty="0">
                          <a:effectLst/>
                        </a:rPr>
                        <a:t>10 (13.7)</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56078685"/>
                  </a:ext>
                </a:extLst>
              </a:tr>
              <a:tr h="421296">
                <a:tc>
                  <a:txBody>
                    <a:bodyPr/>
                    <a:lstStyle/>
                    <a:p>
                      <a:pPr algn="l" rtl="0" fontAlgn="b"/>
                      <a:r>
                        <a:rPr lang="en-US" sz="1500" b="1" u="none" strike="noStrike" dirty="0">
                          <a:effectLst/>
                        </a:rPr>
                        <a:t>Primary tumor location</a:t>
                      </a:r>
                      <a:r>
                        <a:rPr lang="en-US" sz="1500" u="none" strike="noStrike" dirty="0">
                          <a:effectLst/>
                        </a:rPr>
                        <a:t>, n (%)</a:t>
                      </a:r>
                      <a:endParaRPr lang="en-US" sz="1500" b="1"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432771393"/>
                  </a:ext>
                </a:extLst>
              </a:tr>
              <a:tr h="268612">
                <a:tc>
                  <a:txBody>
                    <a:bodyPr/>
                    <a:lstStyle/>
                    <a:p>
                      <a:pPr algn="l" rtl="0" fontAlgn="b"/>
                      <a:r>
                        <a:rPr lang="en-US" sz="1500" u="none" strike="noStrike" dirty="0">
                          <a:effectLst/>
                        </a:rPr>
                        <a:t>    Lower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46 (60.5)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51 (69.9)</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3148089149"/>
                  </a:ext>
                </a:extLst>
              </a:tr>
              <a:tr h="268612">
                <a:tc>
                  <a:txBody>
                    <a:bodyPr/>
                    <a:lstStyle/>
                    <a:p>
                      <a:pPr algn="l" rtl="0" fontAlgn="b"/>
                      <a:r>
                        <a:rPr lang="en-US" sz="1500" u="none" strike="noStrike" dirty="0">
                          <a:effectLst/>
                        </a:rPr>
                        <a:t>    Upper tract</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30 (39.5)</a:t>
                      </a:r>
                      <a:endParaRPr lang="en-US" sz="1500" b="0" i="0" u="none" strike="noStrike" dirty="0">
                        <a:solidFill>
                          <a:srgbClr val="000000"/>
                        </a:solidFill>
                        <a:effectLst/>
                        <a:latin typeface="Arial" panose="020B0604020202020204" pitchFamily="34" charset="0"/>
                      </a:endParaRPr>
                    </a:p>
                  </a:txBody>
                  <a:tcPr marL="12700" marR="12700" marT="12700" marB="0" anchor="ctr"/>
                </a:tc>
                <a:tc>
                  <a:txBody>
                    <a:bodyPr/>
                    <a:lstStyle/>
                    <a:p>
                      <a:pPr algn="ctr" rtl="0" fontAlgn="b"/>
                      <a:r>
                        <a:rPr lang="en-US" sz="1500" u="none" strike="noStrike" dirty="0">
                          <a:effectLst/>
                        </a:rPr>
                        <a:t>21 (28.8)</a:t>
                      </a:r>
                      <a:endParaRPr lang="en-US" sz="1500" b="0" i="0" u="none" strike="noStrike" dirty="0">
                        <a:solidFill>
                          <a:srgbClr val="000000"/>
                        </a:solidFill>
                        <a:effectLst/>
                        <a:latin typeface="Arial" panose="020B0604020202020204" pitchFamily="34" charset="0"/>
                      </a:endParaRPr>
                    </a:p>
                  </a:txBody>
                  <a:tcPr marL="12700" marR="12700" marT="12700" marB="0" anchor="ctr"/>
                </a:tc>
                <a:extLst>
                  <a:ext uri="{0D108BD9-81ED-4DB2-BD59-A6C34878D82A}">
                    <a16:rowId xmlns:a16="http://schemas.microsoft.com/office/drawing/2014/main" val="1596037486"/>
                  </a:ext>
                </a:extLst>
              </a:tr>
            </a:tbl>
          </a:graphicData>
        </a:graphic>
      </p:graphicFrame>
      <p:sp>
        <p:nvSpPr>
          <p:cNvPr id="14" name="Title 13">
            <a:extLst>
              <a:ext uri="{FF2B5EF4-FFF2-40B4-BE49-F238E27FC236}">
                <a16:creationId xmlns:a16="http://schemas.microsoft.com/office/drawing/2014/main" id="{E51D22E3-F50A-740B-3BF7-670386D934E3}"/>
              </a:ext>
            </a:extLst>
          </p:cNvPr>
          <p:cNvSpPr>
            <a:spLocks noGrp="1"/>
          </p:cNvSpPr>
          <p:nvPr>
            <p:ph type="title"/>
          </p:nvPr>
        </p:nvSpPr>
        <p:spPr/>
        <p:txBody>
          <a:bodyPr>
            <a:normAutofit/>
          </a:bodyPr>
          <a:lstStyle/>
          <a:p>
            <a:r>
              <a:rPr lang="en-US" sz="2800" dirty="0"/>
              <a:t>Key Demographic and Baseline Disease Characteristics</a:t>
            </a:r>
            <a:br>
              <a:rPr lang="en-US" sz="2800" dirty="0"/>
            </a:br>
            <a:r>
              <a:rPr lang="en-US" sz="2400" i="1" dirty="0"/>
              <a:t>Cohort K</a:t>
            </a:r>
            <a:endParaRPr lang="en-US" sz="2800" i="1" dirty="0"/>
          </a:p>
        </p:txBody>
      </p:sp>
      <p:sp>
        <p:nvSpPr>
          <p:cNvPr id="2" name="Rectangle 1">
            <a:extLst>
              <a:ext uri="{FF2B5EF4-FFF2-40B4-BE49-F238E27FC236}">
                <a16:creationId xmlns:a16="http://schemas.microsoft.com/office/drawing/2014/main" id="{9EB88CFC-8E80-2DAF-1FB0-C77262E18D3F}"/>
              </a:ext>
            </a:extLst>
          </p:cNvPr>
          <p:cNvSpPr/>
          <p:nvPr/>
        </p:nvSpPr>
        <p:spPr>
          <a:xfrm>
            <a:off x="6138328" y="4552546"/>
            <a:ext cx="5476498" cy="1050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50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FD5C2-F563-F8A7-AD36-FDCCC833C79F}"/>
              </a:ext>
            </a:extLst>
          </p:cNvPr>
          <p:cNvSpPr>
            <a:spLocks noGrp="1"/>
          </p:cNvSpPr>
          <p:nvPr>
            <p:ph type="title"/>
          </p:nvPr>
        </p:nvSpPr>
        <p:spPr/>
        <p:txBody>
          <a:bodyPr>
            <a:normAutofit/>
          </a:bodyPr>
          <a:lstStyle/>
          <a:p>
            <a:r>
              <a:rPr lang="en-US" dirty="0"/>
              <a:t>Overall Response Rate by </a:t>
            </a:r>
            <a:r>
              <a:rPr lang="en-US" dirty="0" err="1"/>
              <a:t>BICR</a:t>
            </a:r>
            <a:br>
              <a:rPr lang="en-US" dirty="0"/>
            </a:br>
            <a:r>
              <a:rPr lang="en-US" sz="2400" b="0" dirty="0" err="1"/>
              <a:t>EV+P</a:t>
            </a:r>
            <a:r>
              <a:rPr lang="en-US" sz="2400" b="0" dirty="0"/>
              <a:t>: 64.5% confirmed ORR with rapid responses</a:t>
            </a:r>
            <a:endParaRPr lang="en-US" b="0" dirty="0"/>
          </a:p>
        </p:txBody>
      </p:sp>
      <p:sp>
        <p:nvSpPr>
          <p:cNvPr id="5" name="Text Placeholder 4">
            <a:extLst>
              <a:ext uri="{FF2B5EF4-FFF2-40B4-BE49-F238E27FC236}">
                <a16:creationId xmlns:a16="http://schemas.microsoft.com/office/drawing/2014/main" id="{5FE9520F-5402-9A3C-1439-321C494F1619}"/>
              </a:ext>
            </a:extLst>
          </p:cNvPr>
          <p:cNvSpPr>
            <a:spLocks noGrp="1"/>
          </p:cNvSpPr>
          <p:nvPr>
            <p:ph sz="half" idx="2"/>
          </p:nvPr>
        </p:nvSpPr>
        <p:spPr>
          <a:xfrm>
            <a:off x="8434552" y="1496291"/>
            <a:ext cx="3605048" cy="4680672"/>
          </a:xfrm>
        </p:spPr>
        <p:txBody>
          <a:bodyPr>
            <a:normAutofit/>
          </a:bodyPr>
          <a:lstStyle/>
          <a:p>
            <a:pPr marL="0" indent="0">
              <a:spcBef>
                <a:spcPts val="1800"/>
              </a:spcBef>
              <a:buNone/>
            </a:pPr>
            <a:r>
              <a:rPr lang="en-US" sz="1600" b="1" noProof="0" dirty="0" err="1">
                <a:sym typeface="Arial"/>
              </a:rPr>
              <a:t>EV+P</a:t>
            </a:r>
            <a:endParaRPr lang="en-US" sz="1600" b="1" noProof="0" dirty="0">
              <a:sym typeface="Arial"/>
            </a:endParaRPr>
          </a:p>
          <a:p>
            <a:pPr>
              <a:spcBef>
                <a:spcPts val="1800"/>
              </a:spcBef>
            </a:pPr>
            <a:r>
              <a:rPr lang="en-US" sz="1600" noProof="0" dirty="0">
                <a:sym typeface="Arial"/>
              </a:rPr>
              <a:t>41/49 (85.7%) of responses observed at first assessment</a:t>
            </a:r>
            <a:br>
              <a:rPr lang="en-US" sz="1600" noProof="0" dirty="0">
                <a:sym typeface="Arial"/>
              </a:rPr>
            </a:br>
            <a:r>
              <a:rPr lang="en-US" sz="1600" noProof="0" dirty="0">
                <a:sym typeface="Arial"/>
              </a:rPr>
              <a:t>(week 9±1 </a:t>
            </a:r>
            <a:r>
              <a:rPr lang="en-US" sz="1600" noProof="0" dirty="0" err="1">
                <a:sym typeface="Arial"/>
              </a:rPr>
              <a:t>wk</a:t>
            </a:r>
            <a:r>
              <a:rPr lang="en-US" sz="1600" noProof="0" dirty="0">
                <a:sym typeface="Arial"/>
              </a:rPr>
              <a:t>)</a:t>
            </a:r>
          </a:p>
          <a:p>
            <a:pPr>
              <a:spcBef>
                <a:spcPts val="1800"/>
              </a:spcBef>
            </a:pPr>
            <a:r>
              <a:rPr lang="en-US" sz="1600" noProof="0" dirty="0" err="1">
                <a:sym typeface="Arial"/>
              </a:rPr>
              <a:t>cORRs</a:t>
            </a:r>
            <a:r>
              <a:rPr lang="en-US" sz="1600" noProof="0" dirty="0">
                <a:sym typeface="Arial"/>
              </a:rPr>
              <a:t> were consistent across all pre-specified subgroups</a:t>
            </a:r>
          </a:p>
          <a:p>
            <a:pPr>
              <a:spcBef>
                <a:spcPts val="1800"/>
              </a:spcBef>
            </a:pPr>
            <a:r>
              <a:rPr lang="en-US" sz="1600" noProof="0" dirty="0">
                <a:sym typeface="Arial"/>
              </a:rPr>
              <a:t>7/13 (53.8%) </a:t>
            </a:r>
            <a:r>
              <a:rPr lang="en-US" sz="1600" noProof="0" dirty="0" err="1">
                <a:sym typeface="Arial"/>
              </a:rPr>
              <a:t>cORR</a:t>
            </a:r>
            <a:r>
              <a:rPr lang="en-US" sz="1600" noProof="0" dirty="0">
                <a:sym typeface="Arial"/>
              </a:rPr>
              <a:t> observed in patients with liver metastases</a:t>
            </a:r>
          </a:p>
          <a:p>
            <a:pPr marL="0" indent="0">
              <a:spcBef>
                <a:spcPts val="1800"/>
              </a:spcBef>
              <a:buNone/>
            </a:pPr>
            <a:r>
              <a:rPr lang="en-US" sz="1600" b="1" noProof="0" dirty="0">
                <a:sym typeface="Arial"/>
              </a:rPr>
              <a:t>EV monotherapy</a:t>
            </a:r>
          </a:p>
          <a:p>
            <a:pPr>
              <a:spcBef>
                <a:spcPts val="1800"/>
              </a:spcBef>
            </a:pPr>
            <a:r>
              <a:rPr lang="en-US" sz="1600" noProof="0" dirty="0">
                <a:sym typeface="Arial"/>
              </a:rPr>
              <a:t>Activity is consistent with prior results in 2L+ la/</a:t>
            </a:r>
            <a:r>
              <a:rPr lang="en-US" sz="1600" noProof="0" dirty="0" err="1">
                <a:sym typeface="Arial"/>
              </a:rPr>
              <a:t>mUC</a:t>
            </a:r>
            <a:endParaRPr lang="en-US" sz="1600" noProof="0" dirty="0">
              <a:sym typeface="Arial"/>
            </a:endParaRPr>
          </a:p>
        </p:txBody>
      </p:sp>
      <p:sp>
        <p:nvSpPr>
          <p:cNvPr id="12" name="Footer Placeholder 11">
            <a:extLst>
              <a:ext uri="{FF2B5EF4-FFF2-40B4-BE49-F238E27FC236}">
                <a16:creationId xmlns:a16="http://schemas.microsoft.com/office/drawing/2014/main" id="{B202343A-5F80-9CF7-2575-63C911B8EEEC}"/>
              </a:ext>
            </a:extLst>
          </p:cNvPr>
          <p:cNvSpPr>
            <a:spLocks noGrp="1"/>
          </p:cNvSpPr>
          <p:nvPr>
            <p:ph type="ftr" sz="quarter" idx="3"/>
          </p:nvPr>
        </p:nvSpPr>
        <p:spPr/>
        <p:txBody>
          <a:bodyPr/>
          <a:lstStyle/>
          <a:p>
            <a:r>
              <a:rPr lang="en-US" dirty="0"/>
              <a:t>Data cutoff: 10Jun2022</a:t>
            </a:r>
          </a:p>
          <a:p>
            <a:r>
              <a:rPr lang="en-US" noProof="0" dirty="0" err="1">
                <a:sym typeface="Arial"/>
              </a:rPr>
              <a:t>BICR</a:t>
            </a:r>
            <a:r>
              <a:rPr lang="en-US" noProof="0" dirty="0">
                <a:sym typeface="Arial"/>
              </a:rPr>
              <a:t>, blinded </a:t>
            </a:r>
            <a:r>
              <a:rPr lang="en-US" dirty="0" err="1">
                <a:sym typeface="Arial"/>
              </a:rPr>
              <a:t>i</a:t>
            </a:r>
            <a:r>
              <a:rPr lang="en-US" noProof="0" dirty="0" err="1">
                <a:sym typeface="Arial"/>
              </a:rPr>
              <a:t>ndependent</a:t>
            </a:r>
            <a:r>
              <a:rPr lang="en-US" noProof="0" dirty="0">
                <a:sym typeface="Arial"/>
              </a:rPr>
              <a:t> central </a:t>
            </a:r>
            <a:r>
              <a:rPr lang="en-US" dirty="0">
                <a:sym typeface="Arial"/>
              </a:rPr>
              <a:t>r</a:t>
            </a:r>
            <a:r>
              <a:rPr lang="en-US" noProof="0" dirty="0" err="1">
                <a:sym typeface="Arial"/>
              </a:rPr>
              <a:t>eview</a:t>
            </a:r>
            <a:r>
              <a:rPr lang="en-US" noProof="0" dirty="0">
                <a:sym typeface="Arial"/>
              </a:rPr>
              <a:t>; </a:t>
            </a:r>
            <a:r>
              <a:rPr lang="en-US" noProof="0" dirty="0" err="1">
                <a:sym typeface="Arial"/>
              </a:rPr>
              <a:t>cORR</a:t>
            </a:r>
            <a:r>
              <a:rPr lang="en-US" dirty="0">
                <a:sym typeface="Arial"/>
              </a:rPr>
              <a:t>,</a:t>
            </a:r>
            <a:r>
              <a:rPr lang="en-US" noProof="0" dirty="0">
                <a:sym typeface="Arial"/>
              </a:rPr>
              <a:t> confirmed objective response </a:t>
            </a:r>
            <a:r>
              <a:rPr lang="en-US" dirty="0">
                <a:sym typeface="Arial"/>
              </a:rPr>
              <a:t>r</a:t>
            </a:r>
            <a:r>
              <a:rPr lang="en-US" noProof="0" dirty="0">
                <a:sym typeface="Arial"/>
              </a:rPr>
              <a:t>ate; NR, not </a:t>
            </a:r>
            <a:r>
              <a:rPr lang="en-US" dirty="0">
                <a:sym typeface="Arial"/>
              </a:rPr>
              <a:t>r</a:t>
            </a:r>
            <a:r>
              <a:rPr lang="en-US" noProof="0" dirty="0" err="1">
                <a:sym typeface="Arial"/>
              </a:rPr>
              <a:t>eached</a:t>
            </a:r>
            <a:r>
              <a:rPr lang="en-US" noProof="0" dirty="0">
                <a:sym typeface="Arial"/>
              </a:rPr>
              <a:t>; </a:t>
            </a:r>
            <a:r>
              <a:rPr lang="en-US" dirty="0"/>
              <a:t>P, pembrolizumab.</a:t>
            </a:r>
          </a:p>
          <a:p>
            <a:r>
              <a:rPr lang="en-US" dirty="0"/>
              <a:t>Rosenberg JE, et al. </a:t>
            </a:r>
            <a:r>
              <a:rPr lang="en-US" dirty="0" err="1"/>
              <a:t>ESMO</a:t>
            </a:r>
            <a:r>
              <a:rPr lang="en-US" dirty="0"/>
              <a:t> 2022. Abstract LBA73. </a:t>
            </a:r>
          </a:p>
        </p:txBody>
      </p:sp>
      <p:graphicFrame>
        <p:nvGraphicFramePr>
          <p:cNvPr id="6" name="Content Placeholder 4">
            <a:extLst>
              <a:ext uri="{FF2B5EF4-FFF2-40B4-BE49-F238E27FC236}">
                <a16:creationId xmlns:a16="http://schemas.microsoft.com/office/drawing/2014/main" id="{EE3BC75E-0B72-2971-A4DD-1450FAEC9907}"/>
              </a:ext>
            </a:extLst>
          </p:cNvPr>
          <p:cNvGraphicFramePr>
            <a:graphicFrameLocks/>
          </p:cNvGraphicFramePr>
          <p:nvPr>
            <p:extLst>
              <p:ext uri="{D42A27DB-BD31-4B8C-83A1-F6EECF244321}">
                <p14:modId xmlns:p14="http://schemas.microsoft.com/office/powerpoint/2010/main" val="47563799"/>
              </p:ext>
            </p:extLst>
          </p:nvPr>
        </p:nvGraphicFramePr>
        <p:xfrm>
          <a:off x="498417" y="1418897"/>
          <a:ext cx="7747776" cy="4482130"/>
        </p:xfrm>
        <a:graphic>
          <a:graphicData uri="http://schemas.openxmlformats.org/drawingml/2006/table">
            <a:tbl>
              <a:tblPr firstRow="1" bandRow="1">
                <a:tableStyleId>{5FD0F851-EC5A-4D38-B0AD-8093EC10F338}</a:tableStyleId>
              </a:tblPr>
              <a:tblGrid>
                <a:gridCol w="4210051">
                  <a:extLst>
                    <a:ext uri="{9D8B030D-6E8A-4147-A177-3AD203B41FA5}">
                      <a16:colId xmlns:a16="http://schemas.microsoft.com/office/drawing/2014/main" val="2567539824"/>
                    </a:ext>
                  </a:extLst>
                </a:gridCol>
                <a:gridCol w="1828800">
                  <a:extLst>
                    <a:ext uri="{9D8B030D-6E8A-4147-A177-3AD203B41FA5}">
                      <a16:colId xmlns:a16="http://schemas.microsoft.com/office/drawing/2014/main" val="3126315464"/>
                    </a:ext>
                  </a:extLst>
                </a:gridCol>
                <a:gridCol w="1708925">
                  <a:extLst>
                    <a:ext uri="{9D8B030D-6E8A-4147-A177-3AD203B41FA5}">
                      <a16:colId xmlns:a16="http://schemas.microsoft.com/office/drawing/2014/main" val="3477083043"/>
                    </a:ext>
                  </a:extLst>
                </a:gridCol>
              </a:tblGrid>
              <a:tr h="577774">
                <a:tc>
                  <a:txBody>
                    <a:bodyPr/>
                    <a:lstStyle/>
                    <a:p>
                      <a:pPr algn="l" fontAlgn="ct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solidFill>
                            <a:schemeClr val="tx1"/>
                          </a:solidFill>
                          <a:effectLst/>
                        </a:rPr>
                        <a:t>EV+P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rPr>
                        <a:t>(N=76)</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solidFill>
                            <a:schemeClr val="tx1"/>
                          </a:solidFill>
                          <a:effectLst/>
                        </a:rPr>
                        <a:t>EV Mono</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rPr>
                        <a:t>(N=73)</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107229429"/>
                  </a:ext>
                </a:extLst>
              </a:tr>
              <a:tr h="616269">
                <a:tc>
                  <a:txBody>
                    <a:bodyPr/>
                    <a:lstStyle/>
                    <a:p>
                      <a:pPr algn="l" fontAlgn="ctr"/>
                      <a:r>
                        <a:rPr lang="en-US" sz="1600" b="1" u="none" strike="noStrike" dirty="0">
                          <a:solidFill>
                            <a:schemeClr val="tx1"/>
                          </a:solidFill>
                          <a:effectLst/>
                        </a:rPr>
                        <a:t>Confirmed ORR, n (% )</a:t>
                      </a:r>
                    </a:p>
                    <a:p>
                      <a:pPr algn="l" fontAlgn="ctr"/>
                      <a:r>
                        <a:rPr lang="en-US" sz="1600" b="1" u="none" strike="noStrike" dirty="0">
                          <a:solidFill>
                            <a:schemeClr val="tx1"/>
                          </a:solidFill>
                          <a:effectLst/>
                        </a:rPr>
                        <a:t>(95% CI)</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49 (</a:t>
                      </a:r>
                      <a:r>
                        <a:rPr lang="en-US" sz="1600" b="0" u="none" strike="noStrike" dirty="0">
                          <a:solidFill>
                            <a:schemeClr val="tx1"/>
                          </a:solidFill>
                          <a:effectLst/>
                        </a:rPr>
                        <a:t>64.5</a:t>
                      </a:r>
                      <a:r>
                        <a:rPr lang="en-US" sz="1600" u="none" strike="noStrike" dirty="0">
                          <a:solidFill>
                            <a:schemeClr val="tx1"/>
                          </a:solidFill>
                          <a:effectLst/>
                        </a:rPr>
                        <a:t>) </a:t>
                      </a:r>
                    </a:p>
                    <a:p>
                      <a:pPr algn="ctr" fontAlgn="ctr"/>
                      <a:r>
                        <a:rPr lang="en-US" sz="1600" u="none" strike="noStrike" dirty="0">
                          <a:solidFill>
                            <a:schemeClr val="tx1"/>
                          </a:solidFill>
                          <a:effectLst/>
                        </a:rPr>
                        <a:t>(52.7, 75.1) </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33 (</a:t>
                      </a:r>
                      <a:r>
                        <a:rPr lang="en-US" sz="1600" b="0" u="none" strike="noStrike" dirty="0">
                          <a:solidFill>
                            <a:schemeClr val="tx1"/>
                          </a:solidFill>
                          <a:effectLst/>
                        </a:rPr>
                        <a:t>45.2</a:t>
                      </a:r>
                      <a:r>
                        <a:rPr lang="en-US" sz="1600" u="none" strike="noStrike" dirty="0">
                          <a:solidFill>
                            <a:schemeClr val="tx1"/>
                          </a:solidFill>
                          <a:effectLst/>
                        </a:rPr>
                        <a:t>)</a:t>
                      </a:r>
                    </a:p>
                    <a:p>
                      <a:pPr algn="ctr" fontAlgn="ctr"/>
                      <a:r>
                        <a:rPr lang="en-US" sz="1600" u="none" strike="noStrike" dirty="0">
                          <a:solidFill>
                            <a:schemeClr val="tx1"/>
                          </a:solidFill>
                          <a:effectLst/>
                        </a:rPr>
                        <a:t>(33.5, 57.3)</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4049031396"/>
                  </a:ext>
                </a:extLst>
              </a:tr>
              <a:tr h="340480">
                <a:tc>
                  <a:txBody>
                    <a:bodyPr/>
                    <a:lstStyle/>
                    <a:p>
                      <a:pPr algn="l" fontAlgn="ctr"/>
                      <a:r>
                        <a:rPr lang="en-US" sz="1600" b="1" u="none" strike="noStrike" dirty="0">
                          <a:solidFill>
                            <a:schemeClr val="tx1"/>
                          </a:solidFill>
                          <a:effectLst/>
                        </a:rPr>
                        <a:t>Best overall response, n (%)</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035295018"/>
                  </a:ext>
                </a:extLst>
              </a:tr>
              <a:tr h="370299">
                <a:tc>
                  <a:txBody>
                    <a:bodyPr/>
                    <a:lstStyle/>
                    <a:p>
                      <a:pPr algn="l" fontAlgn="ctr"/>
                      <a:r>
                        <a:rPr lang="en-US" sz="1600" u="none" strike="noStrike" dirty="0">
                          <a:solidFill>
                            <a:schemeClr val="tx1"/>
                          </a:solidFill>
                          <a:effectLst/>
                        </a:rPr>
                        <a:t>Complete Response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8 (10.5)</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 (4.1)</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158687139"/>
                  </a:ext>
                </a:extLst>
              </a:tr>
              <a:tr h="340480">
                <a:tc>
                  <a:txBody>
                    <a:bodyPr/>
                    <a:lstStyle/>
                    <a:p>
                      <a:pPr algn="l" fontAlgn="ctr"/>
                      <a:r>
                        <a:rPr lang="en-US" sz="1600" u="none" strike="noStrike" dirty="0">
                          <a:solidFill>
                            <a:schemeClr val="tx1"/>
                          </a:solidFill>
                          <a:effectLst/>
                        </a:rPr>
                        <a:t>Partial Response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41 (53.9) </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30 (41.1) </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805001637"/>
                  </a:ext>
                </a:extLst>
              </a:tr>
              <a:tr h="340480">
                <a:tc>
                  <a:txBody>
                    <a:bodyPr/>
                    <a:lstStyle/>
                    <a:p>
                      <a:pPr algn="l" fontAlgn="ctr"/>
                      <a:r>
                        <a:rPr lang="en-US" sz="1600" u="none" strike="noStrike" dirty="0">
                          <a:solidFill>
                            <a:schemeClr val="tx1"/>
                          </a:solidFill>
                          <a:effectLst/>
                        </a:rPr>
                        <a:t>Stable Disease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17 (22.4)</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25 (34.2)</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1533848154"/>
                  </a:ext>
                </a:extLst>
              </a:tr>
              <a:tr h="340480">
                <a:tc>
                  <a:txBody>
                    <a:bodyPr/>
                    <a:lstStyle/>
                    <a:p>
                      <a:pPr algn="l" fontAlgn="ctr"/>
                      <a:r>
                        <a:rPr lang="en-US" sz="1600" u="none" strike="noStrike" dirty="0">
                          <a:solidFill>
                            <a:schemeClr val="tx1"/>
                          </a:solidFill>
                          <a:effectLst/>
                        </a:rPr>
                        <a:t>Progressive Disease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6 (7.9)</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7 (9.6)</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377577136"/>
                  </a:ext>
                </a:extLst>
              </a:tr>
              <a:tr h="340480">
                <a:tc>
                  <a:txBody>
                    <a:bodyPr/>
                    <a:lstStyle/>
                    <a:p>
                      <a:pPr algn="l" fontAlgn="ctr"/>
                      <a:r>
                        <a:rPr lang="en-US" sz="1600" u="none" strike="noStrike" dirty="0">
                          <a:solidFill>
                            <a:schemeClr val="tx1"/>
                          </a:solidFill>
                          <a:effectLst/>
                        </a:rPr>
                        <a:t>Not Evaluable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3 (3.9)</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5 (6.8)</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371017350"/>
                  </a:ext>
                </a:extLst>
              </a:tr>
              <a:tr h="357504">
                <a:tc>
                  <a:txBody>
                    <a:bodyPr/>
                    <a:lstStyle/>
                    <a:p>
                      <a:pPr algn="l" fontAlgn="ctr"/>
                      <a:r>
                        <a:rPr lang="en-US" sz="1600" u="none" strike="noStrike" dirty="0">
                          <a:solidFill>
                            <a:schemeClr val="tx1"/>
                          </a:solidFill>
                          <a:effectLst/>
                        </a:rPr>
                        <a:t>No Assessment</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1 (1.3)</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 (4.1)</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662569655"/>
                  </a:ext>
                </a:extLst>
              </a:tr>
              <a:tr h="500380">
                <a:tc>
                  <a:txBody>
                    <a:bodyPr/>
                    <a:lstStyle/>
                    <a:p>
                      <a:pPr lvl="0" algn="l">
                        <a:buNone/>
                      </a:pPr>
                      <a:r>
                        <a:rPr lang="en-US" sz="1600" b="1" i="0" u="none" strike="noStrike" noProof="0" dirty="0">
                          <a:solidFill>
                            <a:schemeClr val="tx1"/>
                          </a:solidFill>
                          <a:effectLst/>
                        </a:rPr>
                        <a:t>Median </a:t>
                      </a:r>
                      <a:r>
                        <a:rPr lang="en-US" sz="1600" b="1" i="0" u="none" strike="noStrike" dirty="0">
                          <a:solidFill>
                            <a:schemeClr val="tx1"/>
                          </a:solidFill>
                          <a:effectLst/>
                          <a:latin typeface="+mn-lt"/>
                        </a:rPr>
                        <a:t>time to objective response </a:t>
                      </a:r>
                      <a:r>
                        <a:rPr lang="en-US" sz="1600" b="1" i="0" u="none" strike="noStrike" noProof="0" dirty="0">
                          <a:solidFill>
                            <a:schemeClr val="tx1"/>
                          </a:solidFill>
                          <a:effectLst/>
                        </a:rPr>
                        <a:t>(range), </a:t>
                      </a:r>
                      <a:r>
                        <a:rPr lang="en-US" sz="1600" b="1" i="0" u="none" strike="noStrike" dirty="0" err="1">
                          <a:solidFill>
                            <a:schemeClr val="tx1"/>
                          </a:solidFill>
                          <a:effectLst/>
                          <a:latin typeface="+mn-lt"/>
                        </a:rPr>
                        <a:t>mos</a:t>
                      </a:r>
                      <a:r>
                        <a:rPr lang="en-US" sz="1600" b="1" i="0" u="none" strike="noStrike" dirty="0">
                          <a:solidFill>
                            <a:schemeClr val="tx1"/>
                          </a:solidFill>
                          <a:effectLst/>
                          <a:latin typeface="+mn-lt"/>
                        </a:rPr>
                        <a:t> </a:t>
                      </a:r>
                      <a:endParaRPr lang="en-US" sz="2500" dirty="0">
                        <a:solidFill>
                          <a:schemeClr val="tx1"/>
                        </a:solidFill>
                      </a:endParaRPr>
                    </a:p>
                  </a:txBody>
                  <a:tcPr marL="12700" marR="12700" marT="12700" marB="0" anchor="ctr"/>
                </a:tc>
                <a:tc>
                  <a:txBody>
                    <a:bodyPr/>
                    <a:lstStyle/>
                    <a:p>
                      <a:pPr algn="ctr" fontAlgn="ctr"/>
                      <a:r>
                        <a:rPr lang="en-US" sz="1600" b="0" i="0" u="none" strike="noStrike" dirty="0">
                          <a:solidFill>
                            <a:schemeClr val="tx1"/>
                          </a:solidFill>
                          <a:effectLst/>
                          <a:latin typeface="+mn-lt"/>
                        </a:rPr>
                        <a:t>2.07 (1.1, 6.6)</a:t>
                      </a:r>
                    </a:p>
                  </a:txBody>
                  <a:tcPr marL="12700" marR="12700" marT="12700" marB="0" anchor="ctr"/>
                </a:tc>
                <a:tc>
                  <a:txBody>
                    <a:bodyPr/>
                    <a:lstStyle/>
                    <a:p>
                      <a:pPr algn="ctr" fontAlgn="ctr"/>
                      <a:r>
                        <a:rPr lang="en-US" sz="1600" b="0" i="0" u="none" strike="noStrike" dirty="0">
                          <a:solidFill>
                            <a:schemeClr val="tx1"/>
                          </a:solidFill>
                          <a:effectLst/>
                          <a:latin typeface="+mn-lt"/>
                        </a:rPr>
                        <a:t>2.07 (1.9, 15.4)</a:t>
                      </a:r>
                    </a:p>
                  </a:txBody>
                  <a:tcPr marL="12700" marR="12700" marT="12700" marB="0" anchor="ctr"/>
                </a:tc>
                <a:extLst>
                  <a:ext uri="{0D108BD9-81ED-4DB2-BD59-A6C34878D82A}">
                    <a16:rowId xmlns:a16="http://schemas.microsoft.com/office/drawing/2014/main" val="2239413903"/>
                  </a:ext>
                </a:extLst>
              </a:tr>
              <a:tr h="357504">
                <a:tc>
                  <a:txBody>
                    <a:bodyPr/>
                    <a:lstStyle/>
                    <a:p>
                      <a:pPr algn="l" fontAlgn="ctr"/>
                      <a:r>
                        <a:rPr lang="en-US" sz="1600" b="1" i="0" u="none" strike="noStrike" dirty="0">
                          <a:solidFill>
                            <a:schemeClr val="tx1"/>
                          </a:solidFill>
                          <a:effectLst/>
                          <a:latin typeface="+mn-lt"/>
                        </a:rPr>
                        <a:t>Median number of treatment cycles (range)</a:t>
                      </a:r>
                    </a:p>
                  </a:txBody>
                  <a:tcPr marL="12700" marR="12700" marT="12700" marB="0" anchor="ctr"/>
                </a:tc>
                <a:tc>
                  <a:txBody>
                    <a:bodyPr/>
                    <a:lstStyle/>
                    <a:p>
                      <a:pPr algn="ctr" fontAlgn="ctr"/>
                      <a:r>
                        <a:rPr lang="en-US" sz="1600" b="0" i="0" u="none" strike="noStrike" dirty="0">
                          <a:solidFill>
                            <a:schemeClr val="tx1"/>
                          </a:solidFill>
                          <a:effectLst/>
                          <a:latin typeface="+mn-lt"/>
                        </a:rPr>
                        <a:t>11.0 (1, 29)</a:t>
                      </a:r>
                    </a:p>
                  </a:txBody>
                  <a:tcPr marL="12700" marR="12700" marT="12700" marB="0" anchor="ctr"/>
                </a:tc>
                <a:tc>
                  <a:txBody>
                    <a:bodyPr/>
                    <a:lstStyle/>
                    <a:p>
                      <a:pPr algn="ctr" fontAlgn="ctr"/>
                      <a:r>
                        <a:rPr lang="en-US" sz="1600" b="0" i="0" u="none" strike="noStrike" dirty="0">
                          <a:solidFill>
                            <a:schemeClr val="tx1"/>
                          </a:solidFill>
                          <a:effectLst/>
                          <a:latin typeface="+mn-lt"/>
                        </a:rPr>
                        <a:t>8.0 (1, 33)</a:t>
                      </a:r>
                    </a:p>
                  </a:txBody>
                  <a:tcPr marL="12700" marR="12700" marT="12700" marB="0" anchor="ctr"/>
                </a:tc>
                <a:extLst>
                  <a:ext uri="{0D108BD9-81ED-4DB2-BD59-A6C34878D82A}">
                    <a16:rowId xmlns:a16="http://schemas.microsoft.com/office/drawing/2014/main" val="2361981488"/>
                  </a:ext>
                </a:extLst>
              </a:tr>
            </a:tbl>
          </a:graphicData>
        </a:graphic>
      </p:graphicFrame>
      <p:sp>
        <p:nvSpPr>
          <p:cNvPr id="19" name="Rectangle 18">
            <a:extLst>
              <a:ext uri="{FF2B5EF4-FFF2-40B4-BE49-F238E27FC236}">
                <a16:creationId xmlns:a16="http://schemas.microsoft.com/office/drawing/2014/main" id="{935022A6-5694-E0A4-D260-4454487B367F}"/>
              </a:ext>
            </a:extLst>
          </p:cNvPr>
          <p:cNvSpPr/>
          <p:nvPr/>
        </p:nvSpPr>
        <p:spPr>
          <a:xfrm>
            <a:off x="472258" y="1990217"/>
            <a:ext cx="7767390" cy="6324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72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FD5C2-F563-F8A7-AD36-FDCCC833C79F}"/>
              </a:ext>
            </a:extLst>
          </p:cNvPr>
          <p:cNvSpPr>
            <a:spLocks noGrp="1"/>
          </p:cNvSpPr>
          <p:nvPr>
            <p:ph type="title"/>
          </p:nvPr>
        </p:nvSpPr>
        <p:spPr/>
        <p:txBody>
          <a:bodyPr>
            <a:normAutofit/>
          </a:bodyPr>
          <a:lstStyle/>
          <a:p>
            <a:r>
              <a:rPr lang="en-US" dirty="0"/>
              <a:t>Overall Response Rate by </a:t>
            </a:r>
            <a:r>
              <a:rPr lang="en-US" dirty="0" err="1"/>
              <a:t>BICR</a:t>
            </a:r>
            <a:br>
              <a:rPr lang="en-US" dirty="0"/>
            </a:br>
            <a:r>
              <a:rPr lang="en-US" sz="2400" b="0" dirty="0" err="1"/>
              <a:t>EV+P</a:t>
            </a:r>
            <a:r>
              <a:rPr lang="en-US" sz="2400" b="0" dirty="0"/>
              <a:t>: 64.5% confirmed ORR with rapid responses</a:t>
            </a:r>
            <a:endParaRPr lang="en-US" b="0" dirty="0"/>
          </a:p>
        </p:txBody>
      </p:sp>
      <p:sp>
        <p:nvSpPr>
          <p:cNvPr id="5" name="Text Placeholder 4">
            <a:extLst>
              <a:ext uri="{FF2B5EF4-FFF2-40B4-BE49-F238E27FC236}">
                <a16:creationId xmlns:a16="http://schemas.microsoft.com/office/drawing/2014/main" id="{5FE9520F-5402-9A3C-1439-321C494F1619}"/>
              </a:ext>
            </a:extLst>
          </p:cNvPr>
          <p:cNvSpPr>
            <a:spLocks noGrp="1"/>
          </p:cNvSpPr>
          <p:nvPr>
            <p:ph sz="half" idx="2"/>
          </p:nvPr>
        </p:nvSpPr>
        <p:spPr>
          <a:xfrm>
            <a:off x="8434552" y="1496291"/>
            <a:ext cx="3605048" cy="4680672"/>
          </a:xfrm>
        </p:spPr>
        <p:txBody>
          <a:bodyPr>
            <a:normAutofit/>
          </a:bodyPr>
          <a:lstStyle/>
          <a:p>
            <a:pPr marL="0" indent="0">
              <a:spcBef>
                <a:spcPts val="1800"/>
              </a:spcBef>
              <a:buNone/>
            </a:pPr>
            <a:r>
              <a:rPr lang="en-US" sz="1600" b="1" noProof="0" dirty="0" err="1">
                <a:sym typeface="Arial"/>
              </a:rPr>
              <a:t>EV+P</a:t>
            </a:r>
            <a:endParaRPr lang="en-US" sz="1600" b="1" noProof="0" dirty="0">
              <a:sym typeface="Arial"/>
            </a:endParaRPr>
          </a:p>
          <a:p>
            <a:pPr>
              <a:spcBef>
                <a:spcPts val="1800"/>
              </a:spcBef>
            </a:pPr>
            <a:r>
              <a:rPr lang="en-US" sz="1600" noProof="0" dirty="0">
                <a:sym typeface="Arial"/>
              </a:rPr>
              <a:t>41/49 (85.7%) of responses observed at first assessment</a:t>
            </a:r>
            <a:br>
              <a:rPr lang="en-US" sz="1600" noProof="0" dirty="0">
                <a:sym typeface="Arial"/>
              </a:rPr>
            </a:br>
            <a:r>
              <a:rPr lang="en-US" sz="1600" noProof="0" dirty="0">
                <a:sym typeface="Arial"/>
              </a:rPr>
              <a:t>(week 9±1 </a:t>
            </a:r>
            <a:r>
              <a:rPr lang="en-US" sz="1600" noProof="0" dirty="0" err="1">
                <a:sym typeface="Arial"/>
              </a:rPr>
              <a:t>wk</a:t>
            </a:r>
            <a:r>
              <a:rPr lang="en-US" sz="1600" noProof="0" dirty="0">
                <a:sym typeface="Arial"/>
              </a:rPr>
              <a:t>)</a:t>
            </a:r>
          </a:p>
          <a:p>
            <a:pPr>
              <a:spcBef>
                <a:spcPts val="1800"/>
              </a:spcBef>
            </a:pPr>
            <a:r>
              <a:rPr lang="en-US" sz="1600" noProof="0" dirty="0" err="1">
                <a:sym typeface="Arial"/>
              </a:rPr>
              <a:t>cORRs</a:t>
            </a:r>
            <a:r>
              <a:rPr lang="en-US" sz="1600" noProof="0" dirty="0">
                <a:sym typeface="Arial"/>
              </a:rPr>
              <a:t> were consistent across all pre-specified subgroups</a:t>
            </a:r>
          </a:p>
          <a:p>
            <a:pPr>
              <a:spcBef>
                <a:spcPts val="1800"/>
              </a:spcBef>
            </a:pPr>
            <a:r>
              <a:rPr lang="en-US" sz="1600" noProof="0" dirty="0">
                <a:sym typeface="Arial"/>
              </a:rPr>
              <a:t>7/13 (53.8%) </a:t>
            </a:r>
            <a:r>
              <a:rPr lang="en-US" sz="1600" noProof="0" dirty="0" err="1">
                <a:sym typeface="Arial"/>
              </a:rPr>
              <a:t>cORR</a:t>
            </a:r>
            <a:r>
              <a:rPr lang="en-US" sz="1600" noProof="0" dirty="0">
                <a:sym typeface="Arial"/>
              </a:rPr>
              <a:t> observed in patients with liver metastases</a:t>
            </a:r>
          </a:p>
          <a:p>
            <a:pPr marL="0" indent="0">
              <a:spcBef>
                <a:spcPts val="1800"/>
              </a:spcBef>
              <a:buNone/>
            </a:pPr>
            <a:r>
              <a:rPr lang="en-US" sz="1600" b="1" noProof="0" dirty="0">
                <a:sym typeface="Arial"/>
              </a:rPr>
              <a:t>EV monotherapy</a:t>
            </a:r>
          </a:p>
          <a:p>
            <a:pPr>
              <a:spcBef>
                <a:spcPts val="1800"/>
              </a:spcBef>
            </a:pPr>
            <a:r>
              <a:rPr lang="en-US" sz="1600" noProof="0" dirty="0">
                <a:sym typeface="Arial"/>
              </a:rPr>
              <a:t>Activity is consistent with prior results in 2L+ la/</a:t>
            </a:r>
            <a:r>
              <a:rPr lang="en-US" sz="1600" noProof="0" dirty="0" err="1">
                <a:sym typeface="Arial"/>
              </a:rPr>
              <a:t>mUC</a:t>
            </a:r>
            <a:endParaRPr lang="en-US" sz="1600" noProof="0" dirty="0">
              <a:sym typeface="Arial"/>
            </a:endParaRPr>
          </a:p>
        </p:txBody>
      </p:sp>
      <p:sp>
        <p:nvSpPr>
          <p:cNvPr id="12" name="Footer Placeholder 11">
            <a:extLst>
              <a:ext uri="{FF2B5EF4-FFF2-40B4-BE49-F238E27FC236}">
                <a16:creationId xmlns:a16="http://schemas.microsoft.com/office/drawing/2014/main" id="{B202343A-5F80-9CF7-2575-63C911B8EEEC}"/>
              </a:ext>
            </a:extLst>
          </p:cNvPr>
          <p:cNvSpPr>
            <a:spLocks noGrp="1"/>
          </p:cNvSpPr>
          <p:nvPr>
            <p:ph type="ftr" sz="quarter" idx="3"/>
          </p:nvPr>
        </p:nvSpPr>
        <p:spPr/>
        <p:txBody>
          <a:bodyPr/>
          <a:lstStyle/>
          <a:p>
            <a:r>
              <a:rPr lang="en-US" dirty="0"/>
              <a:t>Data cutoff: 10Jun2022</a:t>
            </a:r>
          </a:p>
          <a:p>
            <a:r>
              <a:rPr lang="en-US" noProof="0" dirty="0" err="1">
                <a:sym typeface="Arial"/>
              </a:rPr>
              <a:t>BICR</a:t>
            </a:r>
            <a:r>
              <a:rPr lang="en-US" noProof="0" dirty="0">
                <a:sym typeface="Arial"/>
              </a:rPr>
              <a:t>, blinded </a:t>
            </a:r>
            <a:r>
              <a:rPr lang="en-US" dirty="0" err="1">
                <a:sym typeface="Arial"/>
              </a:rPr>
              <a:t>i</a:t>
            </a:r>
            <a:r>
              <a:rPr lang="en-US" noProof="0" dirty="0" err="1">
                <a:sym typeface="Arial"/>
              </a:rPr>
              <a:t>ndependent</a:t>
            </a:r>
            <a:r>
              <a:rPr lang="en-US" noProof="0" dirty="0">
                <a:sym typeface="Arial"/>
              </a:rPr>
              <a:t> central </a:t>
            </a:r>
            <a:r>
              <a:rPr lang="en-US" dirty="0">
                <a:sym typeface="Arial"/>
              </a:rPr>
              <a:t>r</a:t>
            </a:r>
            <a:r>
              <a:rPr lang="en-US" noProof="0" dirty="0" err="1">
                <a:sym typeface="Arial"/>
              </a:rPr>
              <a:t>eview</a:t>
            </a:r>
            <a:r>
              <a:rPr lang="en-US" noProof="0" dirty="0">
                <a:sym typeface="Arial"/>
              </a:rPr>
              <a:t>; </a:t>
            </a:r>
            <a:r>
              <a:rPr lang="en-US" noProof="0" dirty="0" err="1">
                <a:sym typeface="Arial"/>
              </a:rPr>
              <a:t>cORR</a:t>
            </a:r>
            <a:r>
              <a:rPr lang="en-US" dirty="0">
                <a:sym typeface="Arial"/>
              </a:rPr>
              <a:t>,</a:t>
            </a:r>
            <a:r>
              <a:rPr lang="en-US" noProof="0" dirty="0">
                <a:sym typeface="Arial"/>
              </a:rPr>
              <a:t> confirmed objective response </a:t>
            </a:r>
            <a:r>
              <a:rPr lang="en-US" dirty="0">
                <a:sym typeface="Arial"/>
              </a:rPr>
              <a:t>r</a:t>
            </a:r>
            <a:r>
              <a:rPr lang="en-US" noProof="0" dirty="0">
                <a:sym typeface="Arial"/>
              </a:rPr>
              <a:t>ate; NR, not </a:t>
            </a:r>
            <a:r>
              <a:rPr lang="en-US" dirty="0">
                <a:sym typeface="Arial"/>
              </a:rPr>
              <a:t>r</a:t>
            </a:r>
            <a:r>
              <a:rPr lang="en-US" noProof="0" dirty="0" err="1">
                <a:sym typeface="Arial"/>
              </a:rPr>
              <a:t>eached</a:t>
            </a:r>
            <a:r>
              <a:rPr lang="en-US" noProof="0" dirty="0">
                <a:sym typeface="Arial"/>
              </a:rPr>
              <a:t>; </a:t>
            </a:r>
            <a:r>
              <a:rPr lang="en-US" dirty="0"/>
              <a:t>P, pembrolizumab.</a:t>
            </a:r>
          </a:p>
          <a:p>
            <a:r>
              <a:rPr lang="en-US" dirty="0"/>
              <a:t>Rosenberg JE, et al. </a:t>
            </a:r>
            <a:r>
              <a:rPr lang="en-US" dirty="0" err="1"/>
              <a:t>ESMO</a:t>
            </a:r>
            <a:r>
              <a:rPr lang="en-US" dirty="0"/>
              <a:t> 2022. Abstract LBA73. </a:t>
            </a:r>
          </a:p>
        </p:txBody>
      </p:sp>
      <p:graphicFrame>
        <p:nvGraphicFramePr>
          <p:cNvPr id="6" name="Content Placeholder 4">
            <a:extLst>
              <a:ext uri="{FF2B5EF4-FFF2-40B4-BE49-F238E27FC236}">
                <a16:creationId xmlns:a16="http://schemas.microsoft.com/office/drawing/2014/main" id="{EE3BC75E-0B72-2971-A4DD-1450FAEC9907}"/>
              </a:ext>
            </a:extLst>
          </p:cNvPr>
          <p:cNvGraphicFramePr>
            <a:graphicFrameLocks/>
          </p:cNvGraphicFramePr>
          <p:nvPr>
            <p:extLst>
              <p:ext uri="{D42A27DB-BD31-4B8C-83A1-F6EECF244321}">
                <p14:modId xmlns:p14="http://schemas.microsoft.com/office/powerpoint/2010/main" val="3642130973"/>
              </p:ext>
            </p:extLst>
          </p:nvPr>
        </p:nvGraphicFramePr>
        <p:xfrm>
          <a:off x="498417" y="1418897"/>
          <a:ext cx="7747776" cy="4482130"/>
        </p:xfrm>
        <a:graphic>
          <a:graphicData uri="http://schemas.openxmlformats.org/drawingml/2006/table">
            <a:tbl>
              <a:tblPr firstRow="1" bandRow="1">
                <a:tableStyleId>{5FD0F851-EC5A-4D38-B0AD-8093EC10F338}</a:tableStyleId>
              </a:tblPr>
              <a:tblGrid>
                <a:gridCol w="4210051">
                  <a:extLst>
                    <a:ext uri="{9D8B030D-6E8A-4147-A177-3AD203B41FA5}">
                      <a16:colId xmlns:a16="http://schemas.microsoft.com/office/drawing/2014/main" val="2567539824"/>
                    </a:ext>
                  </a:extLst>
                </a:gridCol>
                <a:gridCol w="1828800">
                  <a:extLst>
                    <a:ext uri="{9D8B030D-6E8A-4147-A177-3AD203B41FA5}">
                      <a16:colId xmlns:a16="http://schemas.microsoft.com/office/drawing/2014/main" val="3126315464"/>
                    </a:ext>
                  </a:extLst>
                </a:gridCol>
                <a:gridCol w="1708925">
                  <a:extLst>
                    <a:ext uri="{9D8B030D-6E8A-4147-A177-3AD203B41FA5}">
                      <a16:colId xmlns:a16="http://schemas.microsoft.com/office/drawing/2014/main" val="3477083043"/>
                    </a:ext>
                  </a:extLst>
                </a:gridCol>
              </a:tblGrid>
              <a:tr h="577774">
                <a:tc>
                  <a:txBody>
                    <a:bodyPr/>
                    <a:lstStyle/>
                    <a:p>
                      <a:pPr algn="l" fontAlgn="ct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solidFill>
                            <a:schemeClr val="tx1"/>
                          </a:solidFill>
                          <a:effectLst/>
                        </a:rPr>
                        <a:t>EV+P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rPr>
                        <a:t>(N=76)</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solidFill>
                            <a:schemeClr val="tx1"/>
                          </a:solidFill>
                          <a:effectLst/>
                        </a:rPr>
                        <a:t>EV Mono</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rPr>
                        <a:t>(N=73)</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107229429"/>
                  </a:ext>
                </a:extLst>
              </a:tr>
              <a:tr h="616269">
                <a:tc>
                  <a:txBody>
                    <a:bodyPr/>
                    <a:lstStyle/>
                    <a:p>
                      <a:pPr algn="l" fontAlgn="ctr"/>
                      <a:r>
                        <a:rPr lang="en-US" sz="1600" b="1" u="none" strike="noStrike" dirty="0">
                          <a:solidFill>
                            <a:schemeClr val="tx1"/>
                          </a:solidFill>
                          <a:effectLst/>
                        </a:rPr>
                        <a:t>Confirmed ORR, n (% )</a:t>
                      </a:r>
                    </a:p>
                    <a:p>
                      <a:pPr algn="l" fontAlgn="ctr"/>
                      <a:r>
                        <a:rPr lang="en-US" sz="1600" b="1" u="none" strike="noStrike" dirty="0">
                          <a:solidFill>
                            <a:schemeClr val="tx1"/>
                          </a:solidFill>
                          <a:effectLst/>
                        </a:rPr>
                        <a:t>(95% CI)</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49 (</a:t>
                      </a:r>
                      <a:r>
                        <a:rPr lang="en-US" sz="1600" b="0" u="none" strike="noStrike" dirty="0">
                          <a:solidFill>
                            <a:schemeClr val="tx1"/>
                          </a:solidFill>
                          <a:effectLst/>
                        </a:rPr>
                        <a:t>64.5</a:t>
                      </a:r>
                      <a:r>
                        <a:rPr lang="en-US" sz="1600" u="none" strike="noStrike" dirty="0">
                          <a:solidFill>
                            <a:schemeClr val="tx1"/>
                          </a:solidFill>
                          <a:effectLst/>
                        </a:rPr>
                        <a:t>) </a:t>
                      </a:r>
                    </a:p>
                    <a:p>
                      <a:pPr algn="ctr" fontAlgn="ctr"/>
                      <a:r>
                        <a:rPr lang="en-US" sz="1600" u="none" strike="noStrike" dirty="0">
                          <a:solidFill>
                            <a:schemeClr val="tx1"/>
                          </a:solidFill>
                          <a:effectLst/>
                        </a:rPr>
                        <a:t>(52.7, 75.1) </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33 (</a:t>
                      </a:r>
                      <a:r>
                        <a:rPr lang="en-US" sz="1600" b="0" u="none" strike="noStrike" dirty="0">
                          <a:solidFill>
                            <a:schemeClr val="tx1"/>
                          </a:solidFill>
                          <a:effectLst/>
                        </a:rPr>
                        <a:t>45.2</a:t>
                      </a:r>
                      <a:r>
                        <a:rPr lang="en-US" sz="1600" u="none" strike="noStrike" dirty="0">
                          <a:solidFill>
                            <a:schemeClr val="tx1"/>
                          </a:solidFill>
                          <a:effectLst/>
                        </a:rPr>
                        <a:t>)</a:t>
                      </a:r>
                    </a:p>
                    <a:p>
                      <a:pPr algn="ctr" fontAlgn="ctr"/>
                      <a:r>
                        <a:rPr lang="en-US" sz="1600" u="none" strike="noStrike" dirty="0">
                          <a:solidFill>
                            <a:schemeClr val="tx1"/>
                          </a:solidFill>
                          <a:effectLst/>
                        </a:rPr>
                        <a:t>(33.5, 57.3)</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4049031396"/>
                  </a:ext>
                </a:extLst>
              </a:tr>
              <a:tr h="340480">
                <a:tc>
                  <a:txBody>
                    <a:bodyPr/>
                    <a:lstStyle/>
                    <a:p>
                      <a:pPr algn="l" fontAlgn="ctr"/>
                      <a:r>
                        <a:rPr lang="en-US" sz="1600" b="1" u="none" strike="noStrike" dirty="0">
                          <a:solidFill>
                            <a:schemeClr val="tx1"/>
                          </a:solidFill>
                          <a:effectLst/>
                        </a:rPr>
                        <a:t>Best overall response, n (%)</a:t>
                      </a: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035295018"/>
                  </a:ext>
                </a:extLst>
              </a:tr>
              <a:tr h="370299">
                <a:tc>
                  <a:txBody>
                    <a:bodyPr/>
                    <a:lstStyle/>
                    <a:p>
                      <a:pPr algn="l" fontAlgn="ctr"/>
                      <a:r>
                        <a:rPr lang="en-US" sz="1600" u="none" strike="noStrike" dirty="0">
                          <a:solidFill>
                            <a:schemeClr val="tx1"/>
                          </a:solidFill>
                          <a:effectLst/>
                        </a:rPr>
                        <a:t>Complete Response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8 (10.5)</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 (4.1)</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158687139"/>
                  </a:ext>
                </a:extLst>
              </a:tr>
              <a:tr h="340480">
                <a:tc>
                  <a:txBody>
                    <a:bodyPr/>
                    <a:lstStyle/>
                    <a:p>
                      <a:pPr algn="l" fontAlgn="ctr"/>
                      <a:r>
                        <a:rPr lang="en-US" sz="1600" u="none" strike="noStrike" dirty="0">
                          <a:solidFill>
                            <a:schemeClr val="tx1"/>
                          </a:solidFill>
                          <a:effectLst/>
                        </a:rPr>
                        <a:t>Partial Response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41 (53.9) </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30 (41.1) </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805001637"/>
                  </a:ext>
                </a:extLst>
              </a:tr>
              <a:tr h="340480">
                <a:tc>
                  <a:txBody>
                    <a:bodyPr/>
                    <a:lstStyle/>
                    <a:p>
                      <a:pPr algn="l" fontAlgn="ctr"/>
                      <a:r>
                        <a:rPr lang="en-US" sz="1600" u="none" strike="noStrike" dirty="0">
                          <a:solidFill>
                            <a:schemeClr val="tx1"/>
                          </a:solidFill>
                          <a:effectLst/>
                        </a:rPr>
                        <a:t>Stable Disease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17 (22.4)</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25 (34.2)</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1533848154"/>
                  </a:ext>
                </a:extLst>
              </a:tr>
              <a:tr h="340480">
                <a:tc>
                  <a:txBody>
                    <a:bodyPr/>
                    <a:lstStyle/>
                    <a:p>
                      <a:pPr algn="l" fontAlgn="ctr"/>
                      <a:r>
                        <a:rPr lang="en-US" sz="1600" u="none" strike="noStrike" dirty="0">
                          <a:solidFill>
                            <a:schemeClr val="tx1"/>
                          </a:solidFill>
                          <a:effectLst/>
                        </a:rPr>
                        <a:t>Progressive Disease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6 (7.9)</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7 (9.6)</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377577136"/>
                  </a:ext>
                </a:extLst>
              </a:tr>
              <a:tr h="340480">
                <a:tc>
                  <a:txBody>
                    <a:bodyPr/>
                    <a:lstStyle/>
                    <a:p>
                      <a:pPr algn="l" fontAlgn="ctr"/>
                      <a:r>
                        <a:rPr lang="en-US" sz="1600" u="none" strike="noStrike" dirty="0">
                          <a:solidFill>
                            <a:schemeClr val="tx1"/>
                          </a:solidFill>
                          <a:effectLst/>
                        </a:rPr>
                        <a:t>Not Evaluable</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3 (3.9)</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5 (6.8)</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371017350"/>
                  </a:ext>
                </a:extLst>
              </a:tr>
              <a:tr h="357504">
                <a:tc>
                  <a:txBody>
                    <a:bodyPr/>
                    <a:lstStyle/>
                    <a:p>
                      <a:pPr algn="l" fontAlgn="ctr"/>
                      <a:r>
                        <a:rPr lang="en-US" sz="1600" u="none" strike="noStrike" dirty="0">
                          <a:solidFill>
                            <a:schemeClr val="tx1"/>
                          </a:solidFill>
                          <a:effectLst/>
                        </a:rPr>
                        <a:t>No Assessment</a:t>
                      </a:r>
                      <a:endParaRPr lang="en-US" sz="1600" b="0" i="0" u="none" strike="noStrike" dirty="0">
                        <a:solidFill>
                          <a:schemeClr val="tx1"/>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solidFill>
                            <a:schemeClr val="tx1"/>
                          </a:solidFill>
                          <a:effectLst/>
                        </a:rPr>
                        <a:t>1 (1.3)</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solidFill>
                            <a:schemeClr val="tx1"/>
                          </a:solidFill>
                          <a:effectLst/>
                        </a:rPr>
                        <a:t>3 (4.1)</a:t>
                      </a:r>
                      <a:endParaRPr lang="en-US" sz="1600" b="0" i="0" u="none" strike="noStrike" dirty="0">
                        <a:solidFill>
                          <a:schemeClr val="tx1"/>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662569655"/>
                  </a:ext>
                </a:extLst>
              </a:tr>
              <a:tr h="500380">
                <a:tc>
                  <a:txBody>
                    <a:bodyPr/>
                    <a:lstStyle/>
                    <a:p>
                      <a:pPr lvl="0" algn="l">
                        <a:buNone/>
                      </a:pPr>
                      <a:r>
                        <a:rPr lang="en-US" sz="1600" b="1" i="0" u="none" strike="noStrike" noProof="0" dirty="0">
                          <a:solidFill>
                            <a:schemeClr val="tx1"/>
                          </a:solidFill>
                          <a:effectLst/>
                        </a:rPr>
                        <a:t>Median </a:t>
                      </a:r>
                      <a:r>
                        <a:rPr lang="en-US" sz="1600" b="1" i="0" u="none" strike="noStrike" dirty="0">
                          <a:solidFill>
                            <a:schemeClr val="tx1"/>
                          </a:solidFill>
                          <a:effectLst/>
                          <a:latin typeface="+mn-lt"/>
                        </a:rPr>
                        <a:t>time to objective response </a:t>
                      </a:r>
                      <a:r>
                        <a:rPr lang="en-US" sz="1600" b="1" i="0" u="none" strike="noStrike" noProof="0" dirty="0">
                          <a:solidFill>
                            <a:schemeClr val="tx1"/>
                          </a:solidFill>
                          <a:effectLst/>
                        </a:rPr>
                        <a:t>(range), </a:t>
                      </a:r>
                      <a:r>
                        <a:rPr lang="en-US" sz="1600" b="1" i="0" u="none" strike="noStrike" dirty="0" err="1">
                          <a:solidFill>
                            <a:schemeClr val="tx1"/>
                          </a:solidFill>
                          <a:effectLst/>
                          <a:latin typeface="+mn-lt"/>
                        </a:rPr>
                        <a:t>mos</a:t>
                      </a:r>
                      <a:r>
                        <a:rPr lang="en-US" sz="1600" b="1" i="0" u="none" strike="noStrike" dirty="0">
                          <a:solidFill>
                            <a:schemeClr val="tx1"/>
                          </a:solidFill>
                          <a:effectLst/>
                          <a:latin typeface="+mn-lt"/>
                        </a:rPr>
                        <a:t> </a:t>
                      </a:r>
                      <a:endParaRPr lang="en-US" sz="2500" dirty="0">
                        <a:solidFill>
                          <a:schemeClr val="tx1"/>
                        </a:solidFill>
                      </a:endParaRPr>
                    </a:p>
                  </a:txBody>
                  <a:tcPr marL="12700" marR="12700" marT="12700" marB="0" anchor="ctr"/>
                </a:tc>
                <a:tc>
                  <a:txBody>
                    <a:bodyPr/>
                    <a:lstStyle/>
                    <a:p>
                      <a:pPr algn="ctr" fontAlgn="ctr"/>
                      <a:r>
                        <a:rPr lang="en-US" sz="1600" b="0" i="0" u="none" strike="noStrike" dirty="0">
                          <a:solidFill>
                            <a:schemeClr val="tx1"/>
                          </a:solidFill>
                          <a:effectLst/>
                          <a:latin typeface="+mn-lt"/>
                        </a:rPr>
                        <a:t>2.07 (1.1, 6.6)</a:t>
                      </a:r>
                    </a:p>
                  </a:txBody>
                  <a:tcPr marL="12700" marR="12700" marT="12700" marB="0" anchor="ctr"/>
                </a:tc>
                <a:tc>
                  <a:txBody>
                    <a:bodyPr/>
                    <a:lstStyle/>
                    <a:p>
                      <a:pPr algn="ctr" fontAlgn="ctr"/>
                      <a:r>
                        <a:rPr lang="en-US" sz="1600" b="0" i="0" u="none" strike="noStrike" dirty="0">
                          <a:solidFill>
                            <a:schemeClr val="tx1"/>
                          </a:solidFill>
                          <a:effectLst/>
                          <a:latin typeface="+mn-lt"/>
                        </a:rPr>
                        <a:t>2.07 (1.9, 15.4)</a:t>
                      </a:r>
                    </a:p>
                  </a:txBody>
                  <a:tcPr marL="12700" marR="12700" marT="12700" marB="0" anchor="ctr"/>
                </a:tc>
                <a:extLst>
                  <a:ext uri="{0D108BD9-81ED-4DB2-BD59-A6C34878D82A}">
                    <a16:rowId xmlns:a16="http://schemas.microsoft.com/office/drawing/2014/main" val="2239413903"/>
                  </a:ext>
                </a:extLst>
              </a:tr>
              <a:tr h="357504">
                <a:tc>
                  <a:txBody>
                    <a:bodyPr/>
                    <a:lstStyle/>
                    <a:p>
                      <a:pPr algn="l" fontAlgn="ctr"/>
                      <a:r>
                        <a:rPr lang="en-US" sz="1600" b="1" i="0" u="none" strike="noStrike" dirty="0">
                          <a:solidFill>
                            <a:schemeClr val="tx1"/>
                          </a:solidFill>
                          <a:effectLst/>
                          <a:latin typeface="+mn-lt"/>
                        </a:rPr>
                        <a:t>Median number of treatment cycles (range)</a:t>
                      </a:r>
                    </a:p>
                  </a:txBody>
                  <a:tcPr marL="12700" marR="12700" marT="12700" marB="0" anchor="ctr"/>
                </a:tc>
                <a:tc>
                  <a:txBody>
                    <a:bodyPr/>
                    <a:lstStyle/>
                    <a:p>
                      <a:pPr algn="ctr" fontAlgn="ctr"/>
                      <a:r>
                        <a:rPr lang="en-US" sz="1600" b="0" i="0" u="none" strike="noStrike" dirty="0">
                          <a:solidFill>
                            <a:schemeClr val="tx1"/>
                          </a:solidFill>
                          <a:effectLst/>
                          <a:latin typeface="+mn-lt"/>
                        </a:rPr>
                        <a:t>11.0 (1, 29)</a:t>
                      </a:r>
                    </a:p>
                  </a:txBody>
                  <a:tcPr marL="12700" marR="12700" marT="12700" marB="0" anchor="ctr"/>
                </a:tc>
                <a:tc>
                  <a:txBody>
                    <a:bodyPr/>
                    <a:lstStyle/>
                    <a:p>
                      <a:pPr algn="ctr" fontAlgn="ctr"/>
                      <a:r>
                        <a:rPr lang="en-US" sz="1600" b="0" i="0" u="none" strike="noStrike" dirty="0">
                          <a:solidFill>
                            <a:schemeClr val="tx1"/>
                          </a:solidFill>
                          <a:effectLst/>
                          <a:latin typeface="+mn-lt"/>
                        </a:rPr>
                        <a:t>8.0 (1, 33)</a:t>
                      </a:r>
                    </a:p>
                  </a:txBody>
                  <a:tcPr marL="12700" marR="12700" marT="12700" marB="0" anchor="ctr"/>
                </a:tc>
                <a:extLst>
                  <a:ext uri="{0D108BD9-81ED-4DB2-BD59-A6C34878D82A}">
                    <a16:rowId xmlns:a16="http://schemas.microsoft.com/office/drawing/2014/main" val="2361981488"/>
                  </a:ext>
                </a:extLst>
              </a:tr>
            </a:tbl>
          </a:graphicData>
        </a:graphic>
      </p:graphicFrame>
      <p:sp>
        <p:nvSpPr>
          <p:cNvPr id="19" name="Rectangle 18">
            <a:extLst>
              <a:ext uri="{FF2B5EF4-FFF2-40B4-BE49-F238E27FC236}">
                <a16:creationId xmlns:a16="http://schemas.microsoft.com/office/drawing/2014/main" id="{935022A6-5694-E0A4-D260-4454487B367F}"/>
              </a:ext>
            </a:extLst>
          </p:cNvPr>
          <p:cNvSpPr/>
          <p:nvPr/>
        </p:nvSpPr>
        <p:spPr>
          <a:xfrm>
            <a:off x="472258" y="2944808"/>
            <a:ext cx="7767390" cy="391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00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532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FD5C2-F563-F8A7-AD36-FDCCC833C79F}"/>
              </a:ext>
            </a:extLst>
          </p:cNvPr>
          <p:cNvSpPr>
            <a:spLocks noGrp="1"/>
          </p:cNvSpPr>
          <p:nvPr>
            <p:ph type="title"/>
          </p:nvPr>
        </p:nvSpPr>
        <p:spPr/>
        <p:txBody>
          <a:bodyPr>
            <a:normAutofit/>
          </a:bodyPr>
          <a:lstStyle/>
          <a:p>
            <a:r>
              <a:rPr lang="en-US" dirty="0"/>
              <a:t>Overall Response Rate by </a:t>
            </a:r>
            <a:r>
              <a:rPr lang="en-US" dirty="0" err="1"/>
              <a:t>BICR</a:t>
            </a:r>
            <a:br>
              <a:rPr lang="en-US" dirty="0"/>
            </a:br>
            <a:r>
              <a:rPr lang="en-US" sz="2400" b="0" dirty="0" err="1"/>
              <a:t>EV+P</a:t>
            </a:r>
            <a:r>
              <a:rPr lang="en-US" sz="2400" b="0" dirty="0"/>
              <a:t>: 64.5% confirmed ORR with rapid responses</a:t>
            </a:r>
            <a:endParaRPr lang="en-US" b="0" dirty="0"/>
          </a:p>
        </p:txBody>
      </p:sp>
      <p:sp>
        <p:nvSpPr>
          <p:cNvPr id="5" name="Text Placeholder 4">
            <a:extLst>
              <a:ext uri="{FF2B5EF4-FFF2-40B4-BE49-F238E27FC236}">
                <a16:creationId xmlns:a16="http://schemas.microsoft.com/office/drawing/2014/main" id="{5FE9520F-5402-9A3C-1439-321C494F1619}"/>
              </a:ext>
            </a:extLst>
          </p:cNvPr>
          <p:cNvSpPr>
            <a:spLocks noGrp="1"/>
          </p:cNvSpPr>
          <p:nvPr>
            <p:ph sz="half" idx="2"/>
          </p:nvPr>
        </p:nvSpPr>
        <p:spPr>
          <a:xfrm>
            <a:off x="8434552" y="1496291"/>
            <a:ext cx="3605048" cy="4680672"/>
          </a:xfrm>
        </p:spPr>
        <p:txBody>
          <a:bodyPr>
            <a:normAutofit/>
          </a:bodyPr>
          <a:lstStyle/>
          <a:p>
            <a:pPr marL="0" indent="0">
              <a:spcBef>
                <a:spcPts val="1800"/>
              </a:spcBef>
              <a:buNone/>
            </a:pPr>
            <a:r>
              <a:rPr lang="en-US" sz="1600" b="1" noProof="0" dirty="0" err="1">
                <a:sym typeface="Arial"/>
              </a:rPr>
              <a:t>EV+P</a:t>
            </a:r>
            <a:endParaRPr lang="en-US" sz="1600" b="1" noProof="0" dirty="0">
              <a:sym typeface="Arial"/>
            </a:endParaRPr>
          </a:p>
          <a:p>
            <a:pPr>
              <a:spcBef>
                <a:spcPts val="1800"/>
              </a:spcBef>
            </a:pPr>
            <a:r>
              <a:rPr lang="en-US" sz="1600" noProof="0" dirty="0">
                <a:sym typeface="Arial"/>
              </a:rPr>
              <a:t>41/49 (85.7%) of responses observed at first assessment</a:t>
            </a:r>
            <a:br>
              <a:rPr lang="en-US" sz="1600" noProof="0" dirty="0">
                <a:sym typeface="Arial"/>
              </a:rPr>
            </a:br>
            <a:r>
              <a:rPr lang="en-US" sz="1600" noProof="0" dirty="0">
                <a:sym typeface="Arial"/>
              </a:rPr>
              <a:t>(week 9±1 </a:t>
            </a:r>
            <a:r>
              <a:rPr lang="en-US" sz="1600" noProof="0" dirty="0" err="1">
                <a:sym typeface="Arial"/>
              </a:rPr>
              <a:t>wk</a:t>
            </a:r>
            <a:r>
              <a:rPr lang="en-US" sz="1600" noProof="0" dirty="0">
                <a:sym typeface="Arial"/>
              </a:rPr>
              <a:t>)</a:t>
            </a:r>
          </a:p>
          <a:p>
            <a:pPr>
              <a:spcBef>
                <a:spcPts val="1800"/>
              </a:spcBef>
            </a:pPr>
            <a:r>
              <a:rPr lang="en-US" sz="1600" noProof="0" dirty="0" err="1">
                <a:sym typeface="Arial"/>
              </a:rPr>
              <a:t>cORRs</a:t>
            </a:r>
            <a:r>
              <a:rPr lang="en-US" sz="1600" noProof="0" dirty="0">
                <a:sym typeface="Arial"/>
              </a:rPr>
              <a:t> were consistent across all pre-specified subgroups</a:t>
            </a:r>
          </a:p>
          <a:p>
            <a:pPr>
              <a:spcBef>
                <a:spcPts val="1800"/>
              </a:spcBef>
            </a:pPr>
            <a:r>
              <a:rPr lang="en-US" sz="1600" noProof="0" dirty="0">
                <a:sym typeface="Arial"/>
              </a:rPr>
              <a:t>7/13 (53.8%) </a:t>
            </a:r>
            <a:r>
              <a:rPr lang="en-US" sz="1600" noProof="0" dirty="0" err="1">
                <a:sym typeface="Arial"/>
              </a:rPr>
              <a:t>cORR</a:t>
            </a:r>
            <a:r>
              <a:rPr lang="en-US" sz="1600" noProof="0" dirty="0">
                <a:sym typeface="Arial"/>
              </a:rPr>
              <a:t> observed in patients with liver metastases</a:t>
            </a:r>
          </a:p>
          <a:p>
            <a:pPr marL="0" indent="0">
              <a:spcBef>
                <a:spcPts val="1800"/>
              </a:spcBef>
              <a:buNone/>
            </a:pPr>
            <a:r>
              <a:rPr lang="en-US" sz="1600" b="1" noProof="0" dirty="0">
                <a:sym typeface="Arial"/>
              </a:rPr>
              <a:t>EV monotherapy</a:t>
            </a:r>
          </a:p>
          <a:p>
            <a:pPr>
              <a:spcBef>
                <a:spcPts val="1800"/>
              </a:spcBef>
            </a:pPr>
            <a:r>
              <a:rPr lang="en-US" sz="1600" noProof="0" dirty="0">
                <a:sym typeface="Arial"/>
              </a:rPr>
              <a:t>Activity is consistent with prior results in 2L+ la/</a:t>
            </a:r>
            <a:r>
              <a:rPr lang="en-US" sz="1600" noProof="0" dirty="0" err="1">
                <a:sym typeface="Arial"/>
              </a:rPr>
              <a:t>mUC</a:t>
            </a:r>
            <a:endParaRPr lang="en-US" sz="1600" noProof="0" dirty="0">
              <a:sym typeface="Arial"/>
            </a:endParaRPr>
          </a:p>
        </p:txBody>
      </p:sp>
      <p:sp>
        <p:nvSpPr>
          <p:cNvPr id="12" name="Footer Placeholder 11">
            <a:extLst>
              <a:ext uri="{FF2B5EF4-FFF2-40B4-BE49-F238E27FC236}">
                <a16:creationId xmlns:a16="http://schemas.microsoft.com/office/drawing/2014/main" id="{B202343A-5F80-9CF7-2575-63C911B8EEEC}"/>
              </a:ext>
            </a:extLst>
          </p:cNvPr>
          <p:cNvSpPr>
            <a:spLocks noGrp="1"/>
          </p:cNvSpPr>
          <p:nvPr>
            <p:ph type="ftr" sz="quarter" idx="3"/>
          </p:nvPr>
        </p:nvSpPr>
        <p:spPr/>
        <p:txBody>
          <a:bodyPr/>
          <a:lstStyle/>
          <a:p>
            <a:r>
              <a:rPr lang="en-US" dirty="0"/>
              <a:t>Data cutoff: 10Jun2022</a:t>
            </a:r>
          </a:p>
          <a:p>
            <a:r>
              <a:rPr lang="en-US" noProof="0" dirty="0" err="1">
                <a:sym typeface="Arial"/>
              </a:rPr>
              <a:t>BICR</a:t>
            </a:r>
            <a:r>
              <a:rPr lang="en-US" noProof="0" dirty="0">
                <a:sym typeface="Arial"/>
              </a:rPr>
              <a:t>, blinded </a:t>
            </a:r>
            <a:r>
              <a:rPr lang="en-US" dirty="0" err="1">
                <a:sym typeface="Arial"/>
              </a:rPr>
              <a:t>i</a:t>
            </a:r>
            <a:r>
              <a:rPr lang="en-US" noProof="0" dirty="0" err="1">
                <a:sym typeface="Arial"/>
              </a:rPr>
              <a:t>ndependent</a:t>
            </a:r>
            <a:r>
              <a:rPr lang="en-US" noProof="0" dirty="0">
                <a:sym typeface="Arial"/>
              </a:rPr>
              <a:t> central </a:t>
            </a:r>
            <a:r>
              <a:rPr lang="en-US" dirty="0">
                <a:sym typeface="Arial"/>
              </a:rPr>
              <a:t>r</a:t>
            </a:r>
            <a:r>
              <a:rPr lang="en-US" noProof="0" dirty="0" err="1">
                <a:sym typeface="Arial"/>
              </a:rPr>
              <a:t>eview</a:t>
            </a:r>
            <a:r>
              <a:rPr lang="en-US" noProof="0" dirty="0">
                <a:sym typeface="Arial"/>
              </a:rPr>
              <a:t>; </a:t>
            </a:r>
            <a:r>
              <a:rPr lang="en-US" noProof="0" dirty="0" err="1">
                <a:sym typeface="Arial"/>
              </a:rPr>
              <a:t>cORR</a:t>
            </a:r>
            <a:r>
              <a:rPr lang="en-US" dirty="0">
                <a:sym typeface="Arial"/>
              </a:rPr>
              <a:t>,</a:t>
            </a:r>
            <a:r>
              <a:rPr lang="en-US" noProof="0" dirty="0">
                <a:sym typeface="Arial"/>
              </a:rPr>
              <a:t> confirmed objective response </a:t>
            </a:r>
            <a:r>
              <a:rPr lang="en-US" dirty="0">
                <a:sym typeface="Arial"/>
              </a:rPr>
              <a:t>r</a:t>
            </a:r>
            <a:r>
              <a:rPr lang="en-US" noProof="0" dirty="0">
                <a:sym typeface="Arial"/>
              </a:rPr>
              <a:t>ate; NR, not </a:t>
            </a:r>
            <a:r>
              <a:rPr lang="en-US" dirty="0">
                <a:sym typeface="Arial"/>
              </a:rPr>
              <a:t>r</a:t>
            </a:r>
            <a:r>
              <a:rPr lang="en-US" noProof="0" dirty="0" err="1">
                <a:sym typeface="Arial"/>
              </a:rPr>
              <a:t>eached</a:t>
            </a:r>
            <a:r>
              <a:rPr lang="en-US" noProof="0" dirty="0">
                <a:sym typeface="Arial"/>
              </a:rPr>
              <a:t>; </a:t>
            </a:r>
            <a:r>
              <a:rPr lang="en-US" dirty="0"/>
              <a:t>P, pembrolizumab.</a:t>
            </a:r>
          </a:p>
          <a:p>
            <a:r>
              <a:rPr lang="en-US" dirty="0"/>
              <a:t>Rosenberg JE, et al. </a:t>
            </a:r>
            <a:r>
              <a:rPr lang="en-US" dirty="0" err="1"/>
              <a:t>ESMO</a:t>
            </a:r>
            <a:r>
              <a:rPr lang="en-US" dirty="0"/>
              <a:t> 2022. Abstract LBA73. </a:t>
            </a:r>
          </a:p>
        </p:txBody>
      </p:sp>
      <p:graphicFrame>
        <p:nvGraphicFramePr>
          <p:cNvPr id="6" name="Content Placeholder 4">
            <a:extLst>
              <a:ext uri="{FF2B5EF4-FFF2-40B4-BE49-F238E27FC236}">
                <a16:creationId xmlns:a16="http://schemas.microsoft.com/office/drawing/2014/main" id="{EE3BC75E-0B72-2971-A4DD-1450FAEC9907}"/>
              </a:ext>
            </a:extLst>
          </p:cNvPr>
          <p:cNvGraphicFramePr>
            <a:graphicFrameLocks/>
          </p:cNvGraphicFramePr>
          <p:nvPr>
            <p:extLst>
              <p:ext uri="{D42A27DB-BD31-4B8C-83A1-F6EECF244321}">
                <p14:modId xmlns:p14="http://schemas.microsoft.com/office/powerpoint/2010/main" val="198354913"/>
              </p:ext>
            </p:extLst>
          </p:nvPr>
        </p:nvGraphicFramePr>
        <p:xfrm>
          <a:off x="498417" y="1418897"/>
          <a:ext cx="7747776" cy="4482130"/>
        </p:xfrm>
        <a:graphic>
          <a:graphicData uri="http://schemas.openxmlformats.org/drawingml/2006/table">
            <a:tbl>
              <a:tblPr firstRow="1" bandRow="1">
                <a:tableStyleId>{5FD0F851-EC5A-4D38-B0AD-8093EC10F338}</a:tableStyleId>
              </a:tblPr>
              <a:tblGrid>
                <a:gridCol w="4210051">
                  <a:extLst>
                    <a:ext uri="{9D8B030D-6E8A-4147-A177-3AD203B41FA5}">
                      <a16:colId xmlns:a16="http://schemas.microsoft.com/office/drawing/2014/main" val="2567539824"/>
                    </a:ext>
                  </a:extLst>
                </a:gridCol>
                <a:gridCol w="1828800">
                  <a:extLst>
                    <a:ext uri="{9D8B030D-6E8A-4147-A177-3AD203B41FA5}">
                      <a16:colId xmlns:a16="http://schemas.microsoft.com/office/drawing/2014/main" val="3126315464"/>
                    </a:ext>
                  </a:extLst>
                </a:gridCol>
                <a:gridCol w="1708925">
                  <a:extLst>
                    <a:ext uri="{9D8B030D-6E8A-4147-A177-3AD203B41FA5}">
                      <a16:colId xmlns:a16="http://schemas.microsoft.com/office/drawing/2014/main" val="3477083043"/>
                    </a:ext>
                  </a:extLst>
                </a:gridCol>
              </a:tblGrid>
              <a:tr h="577774">
                <a:tc>
                  <a:txBody>
                    <a:bodyPr/>
                    <a:lstStyle/>
                    <a:p>
                      <a:pPr algn="l" fontAlgn="ct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effectLst/>
                        </a:rPr>
                        <a:t>EV+P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(N=76)</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effectLst/>
                        </a:rPr>
                        <a:t>EV Mono</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(N=73)</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107229429"/>
                  </a:ext>
                </a:extLst>
              </a:tr>
              <a:tr h="616269">
                <a:tc>
                  <a:txBody>
                    <a:bodyPr/>
                    <a:lstStyle/>
                    <a:p>
                      <a:pPr algn="l" fontAlgn="ctr"/>
                      <a:r>
                        <a:rPr lang="en-US" sz="1600" b="1" u="none" strike="noStrike" dirty="0">
                          <a:effectLst/>
                        </a:rPr>
                        <a:t>Confirmed ORR, n (% )</a:t>
                      </a:r>
                    </a:p>
                    <a:p>
                      <a:pPr algn="l" fontAlgn="ctr"/>
                      <a:r>
                        <a:rPr lang="en-US" sz="1600" b="1" u="none" strike="noStrike" dirty="0">
                          <a:effectLst/>
                        </a:rPr>
                        <a:t>(95% CI)</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49 (</a:t>
                      </a:r>
                      <a:r>
                        <a:rPr lang="en-US" sz="1600" b="0" u="none" strike="noStrike" dirty="0">
                          <a:effectLst/>
                        </a:rPr>
                        <a:t>64.5</a:t>
                      </a:r>
                      <a:r>
                        <a:rPr lang="en-US" sz="1600" u="none" strike="noStrike" dirty="0">
                          <a:effectLst/>
                        </a:rPr>
                        <a:t>) </a:t>
                      </a:r>
                    </a:p>
                    <a:p>
                      <a:pPr algn="ctr" fontAlgn="ctr"/>
                      <a:r>
                        <a:rPr lang="en-US" sz="1600" u="none" strike="noStrike" dirty="0">
                          <a:effectLst/>
                        </a:rPr>
                        <a:t>(52.7, 75.1)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33 (</a:t>
                      </a:r>
                      <a:r>
                        <a:rPr lang="en-US" sz="1600" b="0" u="none" strike="noStrike" dirty="0">
                          <a:effectLst/>
                        </a:rPr>
                        <a:t>45.2</a:t>
                      </a:r>
                      <a:r>
                        <a:rPr lang="en-US" sz="1600" u="none" strike="noStrike" dirty="0">
                          <a:effectLst/>
                        </a:rPr>
                        <a:t>)</a:t>
                      </a:r>
                    </a:p>
                    <a:p>
                      <a:pPr algn="ctr" fontAlgn="ctr"/>
                      <a:r>
                        <a:rPr lang="en-US" sz="1600" u="none" strike="noStrike" dirty="0">
                          <a:effectLst/>
                        </a:rPr>
                        <a:t>(33.5, 57.3)</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4049031396"/>
                  </a:ext>
                </a:extLst>
              </a:tr>
              <a:tr h="340480">
                <a:tc>
                  <a:txBody>
                    <a:bodyPr/>
                    <a:lstStyle/>
                    <a:p>
                      <a:pPr algn="l" fontAlgn="ctr"/>
                      <a:r>
                        <a:rPr lang="en-US" sz="1600" b="1" u="none" strike="noStrike" dirty="0">
                          <a:effectLst/>
                        </a:rPr>
                        <a:t>Best overall response, n (%)</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035295018"/>
                  </a:ext>
                </a:extLst>
              </a:tr>
              <a:tr h="370299">
                <a:tc>
                  <a:txBody>
                    <a:bodyPr/>
                    <a:lstStyle/>
                    <a:p>
                      <a:pPr algn="l" fontAlgn="ctr"/>
                      <a:r>
                        <a:rPr lang="en-US" sz="1600" u="none" strike="noStrike" dirty="0">
                          <a:effectLst/>
                        </a:rPr>
                        <a:t>Complete Response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8 (10.5)</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 (4.1)</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158687139"/>
                  </a:ext>
                </a:extLst>
              </a:tr>
              <a:tr h="340480">
                <a:tc>
                  <a:txBody>
                    <a:bodyPr/>
                    <a:lstStyle/>
                    <a:p>
                      <a:pPr algn="l" fontAlgn="ctr"/>
                      <a:r>
                        <a:rPr lang="en-US" sz="1600" u="none" strike="noStrike" dirty="0">
                          <a:effectLst/>
                        </a:rPr>
                        <a:t>Partial Response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41 (53.9)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30 (41.1)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805001637"/>
                  </a:ext>
                </a:extLst>
              </a:tr>
              <a:tr h="340480">
                <a:tc>
                  <a:txBody>
                    <a:bodyPr/>
                    <a:lstStyle/>
                    <a:p>
                      <a:pPr algn="l" fontAlgn="ctr"/>
                      <a:r>
                        <a:rPr lang="en-US" sz="1600" u="none" strike="noStrike" dirty="0">
                          <a:effectLst/>
                        </a:rPr>
                        <a:t>Stable Disease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17 (22.4)</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25 (34.2)</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1533848154"/>
                  </a:ext>
                </a:extLst>
              </a:tr>
              <a:tr h="340480">
                <a:tc>
                  <a:txBody>
                    <a:bodyPr/>
                    <a:lstStyle/>
                    <a:p>
                      <a:pPr algn="l" fontAlgn="ctr"/>
                      <a:r>
                        <a:rPr lang="en-US" sz="1600" u="none" strike="noStrike" dirty="0">
                          <a:effectLst/>
                        </a:rPr>
                        <a:t>Progressive Disease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6 (7.9)</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7 (9.6)</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377577136"/>
                  </a:ext>
                </a:extLst>
              </a:tr>
              <a:tr h="340480">
                <a:tc>
                  <a:txBody>
                    <a:bodyPr/>
                    <a:lstStyle/>
                    <a:p>
                      <a:pPr algn="l" fontAlgn="ctr"/>
                      <a:r>
                        <a:rPr lang="en-US" sz="1600" u="none" strike="noStrike" dirty="0">
                          <a:effectLst/>
                        </a:rPr>
                        <a:t>Not Evaluable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3 (3.9)</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5 (6.8)</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371017350"/>
                  </a:ext>
                </a:extLst>
              </a:tr>
              <a:tr h="357504">
                <a:tc>
                  <a:txBody>
                    <a:bodyPr/>
                    <a:lstStyle/>
                    <a:p>
                      <a:pPr algn="l" fontAlgn="ctr"/>
                      <a:r>
                        <a:rPr lang="en-US" sz="1600" u="none" strike="noStrike" dirty="0">
                          <a:effectLst/>
                        </a:rPr>
                        <a:t>No Assessment</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1 (1.3)</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 (4.1)</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662569655"/>
                  </a:ext>
                </a:extLst>
              </a:tr>
              <a:tr h="500380">
                <a:tc>
                  <a:txBody>
                    <a:bodyPr/>
                    <a:lstStyle/>
                    <a:p>
                      <a:pPr lvl="0" algn="l">
                        <a:buNone/>
                      </a:pPr>
                      <a:r>
                        <a:rPr lang="en-US" sz="1600" b="1" i="0" u="none" strike="noStrike" noProof="0" dirty="0">
                          <a:solidFill>
                            <a:schemeClr val="tx1"/>
                          </a:solidFill>
                          <a:effectLst/>
                        </a:rPr>
                        <a:t>Median </a:t>
                      </a:r>
                      <a:r>
                        <a:rPr lang="en-US" sz="1600" b="1" i="0" u="none" strike="noStrike" dirty="0">
                          <a:solidFill>
                            <a:schemeClr val="tx1"/>
                          </a:solidFill>
                          <a:effectLst/>
                          <a:latin typeface="+mn-lt"/>
                        </a:rPr>
                        <a:t>time to objective response </a:t>
                      </a:r>
                      <a:r>
                        <a:rPr lang="en-US" sz="1600" b="1" i="0" u="none" strike="noStrike" noProof="0" dirty="0">
                          <a:solidFill>
                            <a:schemeClr val="tx1"/>
                          </a:solidFill>
                          <a:effectLst/>
                        </a:rPr>
                        <a:t>(range), </a:t>
                      </a:r>
                      <a:r>
                        <a:rPr lang="en-US" sz="1600" b="1" i="0" u="none" strike="noStrike" dirty="0" err="1">
                          <a:solidFill>
                            <a:schemeClr val="tx1"/>
                          </a:solidFill>
                          <a:effectLst/>
                          <a:latin typeface="+mn-lt"/>
                        </a:rPr>
                        <a:t>mos</a:t>
                      </a:r>
                      <a:r>
                        <a:rPr lang="en-US" sz="1600" b="1" i="0" u="none" strike="noStrike" dirty="0">
                          <a:solidFill>
                            <a:schemeClr val="tx1"/>
                          </a:solidFill>
                          <a:effectLst/>
                          <a:latin typeface="+mn-lt"/>
                        </a:rPr>
                        <a:t> </a:t>
                      </a:r>
                      <a:endParaRPr lang="en-US" sz="2500" dirty="0">
                        <a:solidFill>
                          <a:schemeClr val="tx1"/>
                        </a:solidFill>
                      </a:endParaRPr>
                    </a:p>
                  </a:txBody>
                  <a:tcPr marL="12700" marR="12700" marT="12700" marB="0" anchor="ctr"/>
                </a:tc>
                <a:tc>
                  <a:txBody>
                    <a:bodyPr/>
                    <a:lstStyle/>
                    <a:p>
                      <a:pPr algn="ctr" fontAlgn="ctr"/>
                      <a:r>
                        <a:rPr lang="en-US" sz="1600" b="0" i="0" u="none" strike="noStrike" dirty="0">
                          <a:solidFill>
                            <a:srgbClr val="000000"/>
                          </a:solidFill>
                          <a:effectLst/>
                          <a:latin typeface="+mn-lt"/>
                        </a:rPr>
                        <a:t>2.07 (1.1, 6.6)</a:t>
                      </a:r>
                    </a:p>
                  </a:txBody>
                  <a:tcPr marL="12700" marR="12700" marT="12700" marB="0" anchor="ctr"/>
                </a:tc>
                <a:tc>
                  <a:txBody>
                    <a:bodyPr/>
                    <a:lstStyle/>
                    <a:p>
                      <a:pPr algn="ctr" fontAlgn="ctr"/>
                      <a:r>
                        <a:rPr lang="en-US" sz="1600" b="0" i="0" u="none" strike="noStrike" dirty="0">
                          <a:solidFill>
                            <a:srgbClr val="000000"/>
                          </a:solidFill>
                          <a:effectLst/>
                          <a:latin typeface="+mn-lt"/>
                        </a:rPr>
                        <a:t>2.07 (1.9, 15.4)</a:t>
                      </a:r>
                    </a:p>
                  </a:txBody>
                  <a:tcPr marL="12700" marR="12700" marT="12700" marB="0" anchor="ctr"/>
                </a:tc>
                <a:extLst>
                  <a:ext uri="{0D108BD9-81ED-4DB2-BD59-A6C34878D82A}">
                    <a16:rowId xmlns:a16="http://schemas.microsoft.com/office/drawing/2014/main" val="2239413903"/>
                  </a:ext>
                </a:extLst>
              </a:tr>
              <a:tr h="357504">
                <a:tc>
                  <a:txBody>
                    <a:bodyPr/>
                    <a:lstStyle/>
                    <a:p>
                      <a:pPr algn="l" fontAlgn="ctr"/>
                      <a:r>
                        <a:rPr lang="en-US" sz="1600" b="1" i="0" u="none" strike="noStrike" dirty="0">
                          <a:solidFill>
                            <a:schemeClr val="tx1"/>
                          </a:solidFill>
                          <a:effectLst/>
                          <a:latin typeface="+mn-lt"/>
                        </a:rPr>
                        <a:t>Median number of treatment cycles (range)</a:t>
                      </a:r>
                    </a:p>
                  </a:txBody>
                  <a:tcPr marL="12700" marR="12700" marT="12700" marB="0" anchor="ctr"/>
                </a:tc>
                <a:tc>
                  <a:txBody>
                    <a:bodyPr/>
                    <a:lstStyle/>
                    <a:p>
                      <a:pPr algn="ctr" fontAlgn="ctr"/>
                      <a:r>
                        <a:rPr lang="en-US" sz="1600" b="0" i="0" u="none" strike="noStrike" dirty="0">
                          <a:solidFill>
                            <a:srgbClr val="000000"/>
                          </a:solidFill>
                          <a:effectLst/>
                          <a:latin typeface="+mn-lt"/>
                        </a:rPr>
                        <a:t>11.0 (1, 29)</a:t>
                      </a:r>
                    </a:p>
                  </a:txBody>
                  <a:tcPr marL="12700" marR="12700" marT="12700" marB="0" anchor="ctr"/>
                </a:tc>
                <a:tc>
                  <a:txBody>
                    <a:bodyPr/>
                    <a:lstStyle/>
                    <a:p>
                      <a:pPr algn="ctr" fontAlgn="ctr"/>
                      <a:r>
                        <a:rPr lang="en-US" sz="1600" b="0" i="0" u="none" strike="noStrike" dirty="0">
                          <a:solidFill>
                            <a:srgbClr val="000000"/>
                          </a:solidFill>
                          <a:effectLst/>
                          <a:latin typeface="+mn-lt"/>
                        </a:rPr>
                        <a:t>8.0 (1, 33)</a:t>
                      </a:r>
                    </a:p>
                  </a:txBody>
                  <a:tcPr marL="12700" marR="12700" marT="12700" marB="0" anchor="ctr"/>
                </a:tc>
                <a:extLst>
                  <a:ext uri="{0D108BD9-81ED-4DB2-BD59-A6C34878D82A}">
                    <a16:rowId xmlns:a16="http://schemas.microsoft.com/office/drawing/2014/main" val="2361981488"/>
                  </a:ext>
                </a:extLst>
              </a:tr>
            </a:tbl>
          </a:graphicData>
        </a:graphic>
      </p:graphicFrame>
      <p:sp>
        <p:nvSpPr>
          <p:cNvPr id="19" name="Rectangle 18">
            <a:extLst>
              <a:ext uri="{FF2B5EF4-FFF2-40B4-BE49-F238E27FC236}">
                <a16:creationId xmlns:a16="http://schemas.microsoft.com/office/drawing/2014/main" id="{935022A6-5694-E0A4-D260-4454487B367F}"/>
              </a:ext>
            </a:extLst>
          </p:cNvPr>
          <p:cNvSpPr/>
          <p:nvPr/>
        </p:nvSpPr>
        <p:spPr>
          <a:xfrm>
            <a:off x="472258" y="5034865"/>
            <a:ext cx="7767390" cy="5319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5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FD5C2-F563-F8A7-AD36-FDCCC833C79F}"/>
              </a:ext>
            </a:extLst>
          </p:cNvPr>
          <p:cNvSpPr>
            <a:spLocks noGrp="1"/>
          </p:cNvSpPr>
          <p:nvPr>
            <p:ph type="title"/>
          </p:nvPr>
        </p:nvSpPr>
        <p:spPr/>
        <p:txBody>
          <a:bodyPr>
            <a:normAutofit/>
          </a:bodyPr>
          <a:lstStyle/>
          <a:p>
            <a:r>
              <a:rPr lang="en-US" dirty="0"/>
              <a:t>Overall Response Rate by </a:t>
            </a:r>
            <a:r>
              <a:rPr lang="en-US" dirty="0" err="1"/>
              <a:t>BICR</a:t>
            </a:r>
            <a:br>
              <a:rPr lang="en-US" dirty="0"/>
            </a:br>
            <a:r>
              <a:rPr lang="en-US" sz="2400" b="0" dirty="0" err="1"/>
              <a:t>EV+P</a:t>
            </a:r>
            <a:r>
              <a:rPr lang="en-US" sz="2400" b="0" dirty="0"/>
              <a:t>: 64.5% confirmed ORR with rapid responses</a:t>
            </a:r>
            <a:endParaRPr lang="en-US" b="0" dirty="0"/>
          </a:p>
        </p:txBody>
      </p:sp>
      <p:sp>
        <p:nvSpPr>
          <p:cNvPr id="5" name="Text Placeholder 4">
            <a:extLst>
              <a:ext uri="{FF2B5EF4-FFF2-40B4-BE49-F238E27FC236}">
                <a16:creationId xmlns:a16="http://schemas.microsoft.com/office/drawing/2014/main" id="{5FE9520F-5402-9A3C-1439-321C494F1619}"/>
              </a:ext>
            </a:extLst>
          </p:cNvPr>
          <p:cNvSpPr>
            <a:spLocks noGrp="1"/>
          </p:cNvSpPr>
          <p:nvPr>
            <p:ph sz="half" idx="2"/>
          </p:nvPr>
        </p:nvSpPr>
        <p:spPr>
          <a:xfrm>
            <a:off x="8434552" y="1496291"/>
            <a:ext cx="3605048" cy="4680672"/>
          </a:xfrm>
        </p:spPr>
        <p:txBody>
          <a:bodyPr>
            <a:normAutofit/>
          </a:bodyPr>
          <a:lstStyle/>
          <a:p>
            <a:pPr marL="0" indent="0">
              <a:spcBef>
                <a:spcPts val="1800"/>
              </a:spcBef>
              <a:buNone/>
            </a:pPr>
            <a:r>
              <a:rPr lang="en-US" sz="1600" b="1" noProof="0" dirty="0" err="1">
                <a:sym typeface="Arial"/>
              </a:rPr>
              <a:t>EV+P</a:t>
            </a:r>
            <a:endParaRPr lang="en-US" sz="1600" b="1" noProof="0" dirty="0">
              <a:sym typeface="Arial"/>
            </a:endParaRPr>
          </a:p>
          <a:p>
            <a:pPr>
              <a:spcBef>
                <a:spcPts val="1800"/>
              </a:spcBef>
            </a:pPr>
            <a:r>
              <a:rPr lang="en-US" sz="1600" noProof="0" dirty="0">
                <a:sym typeface="Arial"/>
              </a:rPr>
              <a:t>41/49 (85.7%) of responses observed at first assessment</a:t>
            </a:r>
            <a:br>
              <a:rPr lang="en-US" sz="1600" noProof="0" dirty="0">
                <a:sym typeface="Arial"/>
              </a:rPr>
            </a:br>
            <a:r>
              <a:rPr lang="en-US" sz="1600" noProof="0" dirty="0">
                <a:sym typeface="Arial"/>
              </a:rPr>
              <a:t>(week 9±1 </a:t>
            </a:r>
            <a:r>
              <a:rPr lang="en-US" sz="1600" noProof="0" dirty="0" err="1">
                <a:sym typeface="Arial"/>
              </a:rPr>
              <a:t>wk</a:t>
            </a:r>
            <a:r>
              <a:rPr lang="en-US" sz="1600" noProof="0" dirty="0">
                <a:sym typeface="Arial"/>
              </a:rPr>
              <a:t>)</a:t>
            </a:r>
          </a:p>
          <a:p>
            <a:pPr>
              <a:spcBef>
                <a:spcPts val="1800"/>
              </a:spcBef>
            </a:pPr>
            <a:r>
              <a:rPr lang="en-US" sz="1600" noProof="0" dirty="0" err="1">
                <a:sym typeface="Arial"/>
              </a:rPr>
              <a:t>cORRs</a:t>
            </a:r>
            <a:r>
              <a:rPr lang="en-US" sz="1600" noProof="0" dirty="0">
                <a:sym typeface="Arial"/>
              </a:rPr>
              <a:t> were consistent across all pre-specified subgroups</a:t>
            </a:r>
          </a:p>
          <a:p>
            <a:pPr>
              <a:spcBef>
                <a:spcPts val="1800"/>
              </a:spcBef>
            </a:pPr>
            <a:r>
              <a:rPr lang="en-US" sz="1600" noProof="0" dirty="0">
                <a:sym typeface="Arial"/>
              </a:rPr>
              <a:t>7/13 (53.8%) </a:t>
            </a:r>
            <a:r>
              <a:rPr lang="en-US" sz="1600" noProof="0" dirty="0" err="1">
                <a:sym typeface="Arial"/>
              </a:rPr>
              <a:t>cORR</a:t>
            </a:r>
            <a:r>
              <a:rPr lang="en-US" sz="1600" noProof="0" dirty="0">
                <a:sym typeface="Arial"/>
              </a:rPr>
              <a:t> observed in patients with liver metastases</a:t>
            </a:r>
          </a:p>
          <a:p>
            <a:pPr marL="0" indent="0">
              <a:spcBef>
                <a:spcPts val="1800"/>
              </a:spcBef>
              <a:buNone/>
            </a:pPr>
            <a:r>
              <a:rPr lang="en-US" sz="1600" b="1" noProof="0" dirty="0">
                <a:sym typeface="Arial"/>
              </a:rPr>
              <a:t>EV monotherapy</a:t>
            </a:r>
          </a:p>
          <a:p>
            <a:pPr>
              <a:spcBef>
                <a:spcPts val="1800"/>
              </a:spcBef>
            </a:pPr>
            <a:r>
              <a:rPr lang="en-US" sz="1600" noProof="0" dirty="0">
                <a:sym typeface="Arial"/>
              </a:rPr>
              <a:t>Activity is consistent with prior results in 2L+ la/</a:t>
            </a:r>
            <a:r>
              <a:rPr lang="en-US" sz="1600" noProof="0" dirty="0" err="1">
                <a:sym typeface="Arial"/>
              </a:rPr>
              <a:t>mUC</a:t>
            </a:r>
            <a:endParaRPr lang="en-US" sz="1600" noProof="0" dirty="0">
              <a:sym typeface="Arial"/>
            </a:endParaRPr>
          </a:p>
        </p:txBody>
      </p:sp>
      <p:sp>
        <p:nvSpPr>
          <p:cNvPr id="12" name="Footer Placeholder 11">
            <a:extLst>
              <a:ext uri="{FF2B5EF4-FFF2-40B4-BE49-F238E27FC236}">
                <a16:creationId xmlns:a16="http://schemas.microsoft.com/office/drawing/2014/main" id="{B202343A-5F80-9CF7-2575-63C911B8EEEC}"/>
              </a:ext>
            </a:extLst>
          </p:cNvPr>
          <p:cNvSpPr>
            <a:spLocks noGrp="1"/>
          </p:cNvSpPr>
          <p:nvPr>
            <p:ph type="ftr" sz="quarter" idx="3"/>
          </p:nvPr>
        </p:nvSpPr>
        <p:spPr/>
        <p:txBody>
          <a:bodyPr/>
          <a:lstStyle/>
          <a:p>
            <a:r>
              <a:rPr lang="en-US" dirty="0"/>
              <a:t>Data cutoff: 10Jun2022</a:t>
            </a:r>
          </a:p>
          <a:p>
            <a:r>
              <a:rPr lang="en-US" noProof="0" dirty="0" err="1">
                <a:sym typeface="Arial"/>
              </a:rPr>
              <a:t>BICR</a:t>
            </a:r>
            <a:r>
              <a:rPr lang="en-US" noProof="0" dirty="0">
                <a:sym typeface="Arial"/>
              </a:rPr>
              <a:t>, blinded </a:t>
            </a:r>
            <a:r>
              <a:rPr lang="en-US" dirty="0" err="1">
                <a:sym typeface="Arial"/>
              </a:rPr>
              <a:t>i</a:t>
            </a:r>
            <a:r>
              <a:rPr lang="en-US" noProof="0" dirty="0" err="1">
                <a:sym typeface="Arial"/>
              </a:rPr>
              <a:t>ndependent</a:t>
            </a:r>
            <a:r>
              <a:rPr lang="en-US" noProof="0" dirty="0">
                <a:sym typeface="Arial"/>
              </a:rPr>
              <a:t> central </a:t>
            </a:r>
            <a:r>
              <a:rPr lang="en-US" dirty="0">
                <a:sym typeface="Arial"/>
              </a:rPr>
              <a:t>r</a:t>
            </a:r>
            <a:r>
              <a:rPr lang="en-US" noProof="0" dirty="0" err="1">
                <a:sym typeface="Arial"/>
              </a:rPr>
              <a:t>eview</a:t>
            </a:r>
            <a:r>
              <a:rPr lang="en-US" noProof="0" dirty="0">
                <a:sym typeface="Arial"/>
              </a:rPr>
              <a:t>; </a:t>
            </a:r>
            <a:r>
              <a:rPr lang="en-US" noProof="0" dirty="0" err="1">
                <a:sym typeface="Arial"/>
              </a:rPr>
              <a:t>cORR</a:t>
            </a:r>
            <a:r>
              <a:rPr lang="en-US" dirty="0">
                <a:sym typeface="Arial"/>
              </a:rPr>
              <a:t>,</a:t>
            </a:r>
            <a:r>
              <a:rPr lang="en-US" noProof="0" dirty="0">
                <a:sym typeface="Arial"/>
              </a:rPr>
              <a:t> confirmed objective response </a:t>
            </a:r>
            <a:r>
              <a:rPr lang="en-US" dirty="0">
                <a:sym typeface="Arial"/>
              </a:rPr>
              <a:t>r</a:t>
            </a:r>
            <a:r>
              <a:rPr lang="en-US" noProof="0" dirty="0">
                <a:sym typeface="Arial"/>
              </a:rPr>
              <a:t>ate; NR, not </a:t>
            </a:r>
            <a:r>
              <a:rPr lang="en-US" dirty="0">
                <a:sym typeface="Arial"/>
              </a:rPr>
              <a:t>r</a:t>
            </a:r>
            <a:r>
              <a:rPr lang="en-US" noProof="0" dirty="0" err="1">
                <a:sym typeface="Arial"/>
              </a:rPr>
              <a:t>eached</a:t>
            </a:r>
            <a:r>
              <a:rPr lang="en-US" noProof="0" dirty="0">
                <a:sym typeface="Arial"/>
              </a:rPr>
              <a:t>; </a:t>
            </a:r>
            <a:r>
              <a:rPr lang="en-US" dirty="0"/>
              <a:t>P, pembrolizumab.</a:t>
            </a:r>
          </a:p>
          <a:p>
            <a:r>
              <a:rPr lang="en-US" dirty="0"/>
              <a:t>Rosenberg JE, et al. </a:t>
            </a:r>
            <a:r>
              <a:rPr lang="en-US" dirty="0" err="1"/>
              <a:t>ESMO</a:t>
            </a:r>
            <a:r>
              <a:rPr lang="en-US" dirty="0"/>
              <a:t> 2022. Abstract LBA73. </a:t>
            </a:r>
          </a:p>
        </p:txBody>
      </p:sp>
      <p:graphicFrame>
        <p:nvGraphicFramePr>
          <p:cNvPr id="6" name="Content Placeholder 4">
            <a:extLst>
              <a:ext uri="{FF2B5EF4-FFF2-40B4-BE49-F238E27FC236}">
                <a16:creationId xmlns:a16="http://schemas.microsoft.com/office/drawing/2014/main" id="{EE3BC75E-0B72-2971-A4DD-1450FAEC9907}"/>
              </a:ext>
            </a:extLst>
          </p:cNvPr>
          <p:cNvGraphicFramePr>
            <a:graphicFrameLocks/>
          </p:cNvGraphicFramePr>
          <p:nvPr/>
        </p:nvGraphicFramePr>
        <p:xfrm>
          <a:off x="498417" y="1418897"/>
          <a:ext cx="7747776" cy="4482130"/>
        </p:xfrm>
        <a:graphic>
          <a:graphicData uri="http://schemas.openxmlformats.org/drawingml/2006/table">
            <a:tbl>
              <a:tblPr firstRow="1" bandRow="1">
                <a:tableStyleId>{5FD0F851-EC5A-4D38-B0AD-8093EC10F338}</a:tableStyleId>
              </a:tblPr>
              <a:tblGrid>
                <a:gridCol w="4210051">
                  <a:extLst>
                    <a:ext uri="{9D8B030D-6E8A-4147-A177-3AD203B41FA5}">
                      <a16:colId xmlns:a16="http://schemas.microsoft.com/office/drawing/2014/main" val="2567539824"/>
                    </a:ext>
                  </a:extLst>
                </a:gridCol>
                <a:gridCol w="1828800">
                  <a:extLst>
                    <a:ext uri="{9D8B030D-6E8A-4147-A177-3AD203B41FA5}">
                      <a16:colId xmlns:a16="http://schemas.microsoft.com/office/drawing/2014/main" val="3126315464"/>
                    </a:ext>
                  </a:extLst>
                </a:gridCol>
                <a:gridCol w="1708925">
                  <a:extLst>
                    <a:ext uri="{9D8B030D-6E8A-4147-A177-3AD203B41FA5}">
                      <a16:colId xmlns:a16="http://schemas.microsoft.com/office/drawing/2014/main" val="3477083043"/>
                    </a:ext>
                  </a:extLst>
                </a:gridCol>
              </a:tblGrid>
              <a:tr h="577774">
                <a:tc>
                  <a:txBody>
                    <a:bodyPr/>
                    <a:lstStyle/>
                    <a:p>
                      <a:pPr algn="l" fontAlgn="ct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effectLst/>
                        </a:rPr>
                        <a:t>EV+P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(N=76)</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effectLst/>
                        </a:rPr>
                        <a:t>EV Mono</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(N=73)</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107229429"/>
                  </a:ext>
                </a:extLst>
              </a:tr>
              <a:tr h="616269">
                <a:tc>
                  <a:txBody>
                    <a:bodyPr/>
                    <a:lstStyle/>
                    <a:p>
                      <a:pPr algn="l" fontAlgn="ctr"/>
                      <a:r>
                        <a:rPr lang="en-US" sz="1600" b="1" u="none" strike="noStrike" dirty="0">
                          <a:effectLst/>
                        </a:rPr>
                        <a:t>Confirmed ORR, n (% )</a:t>
                      </a:r>
                    </a:p>
                    <a:p>
                      <a:pPr algn="l" fontAlgn="ctr"/>
                      <a:r>
                        <a:rPr lang="en-US" sz="1600" b="1" u="none" strike="noStrike" dirty="0">
                          <a:effectLst/>
                        </a:rPr>
                        <a:t>(95% CI)</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49 (</a:t>
                      </a:r>
                      <a:r>
                        <a:rPr lang="en-US" sz="1600" b="0" u="none" strike="noStrike" dirty="0">
                          <a:effectLst/>
                        </a:rPr>
                        <a:t>64.5</a:t>
                      </a:r>
                      <a:r>
                        <a:rPr lang="en-US" sz="1600" u="none" strike="noStrike" dirty="0">
                          <a:effectLst/>
                        </a:rPr>
                        <a:t>) </a:t>
                      </a:r>
                    </a:p>
                    <a:p>
                      <a:pPr algn="ctr" fontAlgn="ctr"/>
                      <a:r>
                        <a:rPr lang="en-US" sz="1600" u="none" strike="noStrike" dirty="0">
                          <a:effectLst/>
                        </a:rPr>
                        <a:t>(52.7, 75.1)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33 (</a:t>
                      </a:r>
                      <a:r>
                        <a:rPr lang="en-US" sz="1600" b="0" u="none" strike="noStrike" dirty="0">
                          <a:effectLst/>
                        </a:rPr>
                        <a:t>45.2</a:t>
                      </a:r>
                      <a:r>
                        <a:rPr lang="en-US" sz="1600" u="none" strike="noStrike" dirty="0">
                          <a:effectLst/>
                        </a:rPr>
                        <a:t>)</a:t>
                      </a:r>
                    </a:p>
                    <a:p>
                      <a:pPr algn="ctr" fontAlgn="ctr"/>
                      <a:r>
                        <a:rPr lang="en-US" sz="1600" u="none" strike="noStrike" dirty="0">
                          <a:effectLst/>
                        </a:rPr>
                        <a:t>(33.5, 57.3)</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4049031396"/>
                  </a:ext>
                </a:extLst>
              </a:tr>
              <a:tr h="340480">
                <a:tc>
                  <a:txBody>
                    <a:bodyPr/>
                    <a:lstStyle/>
                    <a:p>
                      <a:pPr algn="l" fontAlgn="ctr"/>
                      <a:r>
                        <a:rPr lang="en-US" sz="1600" b="1" u="none" strike="noStrike" dirty="0">
                          <a:effectLst/>
                        </a:rPr>
                        <a:t>Best overall response, n (%)</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035295018"/>
                  </a:ext>
                </a:extLst>
              </a:tr>
              <a:tr h="370299">
                <a:tc>
                  <a:txBody>
                    <a:bodyPr/>
                    <a:lstStyle/>
                    <a:p>
                      <a:pPr algn="l" fontAlgn="ctr"/>
                      <a:r>
                        <a:rPr lang="en-US" sz="1600" u="none" strike="noStrike" dirty="0">
                          <a:effectLst/>
                        </a:rPr>
                        <a:t>Complete Response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8 (10.5)</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 (4.1)</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158687139"/>
                  </a:ext>
                </a:extLst>
              </a:tr>
              <a:tr h="340480">
                <a:tc>
                  <a:txBody>
                    <a:bodyPr/>
                    <a:lstStyle/>
                    <a:p>
                      <a:pPr algn="l" fontAlgn="ctr"/>
                      <a:r>
                        <a:rPr lang="en-US" sz="1600" u="none" strike="noStrike" dirty="0">
                          <a:effectLst/>
                        </a:rPr>
                        <a:t>Partial Response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41 (53.9)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30 (41.1)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805001637"/>
                  </a:ext>
                </a:extLst>
              </a:tr>
              <a:tr h="340480">
                <a:tc>
                  <a:txBody>
                    <a:bodyPr/>
                    <a:lstStyle/>
                    <a:p>
                      <a:pPr algn="l" fontAlgn="ctr"/>
                      <a:r>
                        <a:rPr lang="en-US" sz="1600" u="none" strike="noStrike" dirty="0">
                          <a:effectLst/>
                        </a:rPr>
                        <a:t>Stable Disease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17 (22.4)</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25 (34.2)</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1533848154"/>
                  </a:ext>
                </a:extLst>
              </a:tr>
              <a:tr h="340480">
                <a:tc>
                  <a:txBody>
                    <a:bodyPr/>
                    <a:lstStyle/>
                    <a:p>
                      <a:pPr algn="l" fontAlgn="ctr"/>
                      <a:r>
                        <a:rPr lang="en-US" sz="1600" u="none" strike="noStrike" dirty="0">
                          <a:effectLst/>
                        </a:rPr>
                        <a:t>Progressive Disease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6 (7.9)</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7 (9.6)</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377577136"/>
                  </a:ext>
                </a:extLst>
              </a:tr>
              <a:tr h="340480">
                <a:tc>
                  <a:txBody>
                    <a:bodyPr/>
                    <a:lstStyle/>
                    <a:p>
                      <a:pPr algn="l" fontAlgn="ctr"/>
                      <a:r>
                        <a:rPr lang="en-US" sz="1600" u="none" strike="noStrike" dirty="0">
                          <a:effectLst/>
                        </a:rPr>
                        <a:t>Not Evaluable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3 (3.9)</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5 (6.8)</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371017350"/>
                  </a:ext>
                </a:extLst>
              </a:tr>
              <a:tr h="357504">
                <a:tc>
                  <a:txBody>
                    <a:bodyPr/>
                    <a:lstStyle/>
                    <a:p>
                      <a:pPr algn="l" fontAlgn="ctr"/>
                      <a:r>
                        <a:rPr lang="en-US" sz="1600" u="none" strike="noStrike" dirty="0">
                          <a:effectLst/>
                        </a:rPr>
                        <a:t>No Assessment</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1 (1.3)</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 (4.1)</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662569655"/>
                  </a:ext>
                </a:extLst>
              </a:tr>
              <a:tr h="500380">
                <a:tc>
                  <a:txBody>
                    <a:bodyPr/>
                    <a:lstStyle/>
                    <a:p>
                      <a:pPr lvl="0" algn="l">
                        <a:buNone/>
                      </a:pPr>
                      <a:r>
                        <a:rPr lang="en-US" sz="1600" b="1" i="0" u="none" strike="noStrike" noProof="0" dirty="0">
                          <a:solidFill>
                            <a:schemeClr val="tx1"/>
                          </a:solidFill>
                          <a:effectLst/>
                        </a:rPr>
                        <a:t>Median </a:t>
                      </a:r>
                      <a:r>
                        <a:rPr lang="en-US" sz="1600" b="1" i="0" u="none" strike="noStrike" dirty="0">
                          <a:solidFill>
                            <a:schemeClr val="tx1"/>
                          </a:solidFill>
                          <a:effectLst/>
                          <a:latin typeface="+mn-lt"/>
                        </a:rPr>
                        <a:t>time to objective response </a:t>
                      </a:r>
                      <a:r>
                        <a:rPr lang="en-US" sz="1600" b="1" i="0" u="none" strike="noStrike" noProof="0" dirty="0">
                          <a:solidFill>
                            <a:schemeClr val="tx1"/>
                          </a:solidFill>
                          <a:effectLst/>
                        </a:rPr>
                        <a:t>(range), </a:t>
                      </a:r>
                      <a:r>
                        <a:rPr lang="en-US" sz="1600" b="1" i="0" u="none" strike="noStrike" dirty="0" err="1">
                          <a:solidFill>
                            <a:schemeClr val="tx1"/>
                          </a:solidFill>
                          <a:effectLst/>
                          <a:latin typeface="+mn-lt"/>
                        </a:rPr>
                        <a:t>mos</a:t>
                      </a:r>
                      <a:r>
                        <a:rPr lang="en-US" sz="1600" b="1" i="0" u="none" strike="noStrike" dirty="0">
                          <a:solidFill>
                            <a:schemeClr val="tx1"/>
                          </a:solidFill>
                          <a:effectLst/>
                          <a:latin typeface="+mn-lt"/>
                        </a:rPr>
                        <a:t> </a:t>
                      </a:r>
                      <a:endParaRPr lang="en-US" sz="2500" dirty="0">
                        <a:solidFill>
                          <a:schemeClr val="tx1"/>
                        </a:solidFill>
                      </a:endParaRPr>
                    </a:p>
                  </a:txBody>
                  <a:tcPr marL="12700" marR="12700" marT="12700" marB="0" anchor="ctr"/>
                </a:tc>
                <a:tc>
                  <a:txBody>
                    <a:bodyPr/>
                    <a:lstStyle/>
                    <a:p>
                      <a:pPr algn="ctr" fontAlgn="ctr"/>
                      <a:r>
                        <a:rPr lang="en-US" sz="1600" b="0" i="0" u="none" strike="noStrike" dirty="0">
                          <a:solidFill>
                            <a:srgbClr val="000000"/>
                          </a:solidFill>
                          <a:effectLst/>
                          <a:latin typeface="+mn-lt"/>
                        </a:rPr>
                        <a:t>2.07 (1.1, 6.6)</a:t>
                      </a:r>
                    </a:p>
                  </a:txBody>
                  <a:tcPr marL="12700" marR="12700" marT="12700" marB="0" anchor="ctr"/>
                </a:tc>
                <a:tc>
                  <a:txBody>
                    <a:bodyPr/>
                    <a:lstStyle/>
                    <a:p>
                      <a:pPr algn="ctr" fontAlgn="ctr"/>
                      <a:r>
                        <a:rPr lang="en-US" sz="1600" b="0" i="0" u="none" strike="noStrike" dirty="0">
                          <a:solidFill>
                            <a:srgbClr val="000000"/>
                          </a:solidFill>
                          <a:effectLst/>
                          <a:latin typeface="+mn-lt"/>
                        </a:rPr>
                        <a:t>2.07 (1.9, 15.4)</a:t>
                      </a:r>
                    </a:p>
                  </a:txBody>
                  <a:tcPr marL="12700" marR="12700" marT="12700" marB="0" anchor="ctr"/>
                </a:tc>
                <a:extLst>
                  <a:ext uri="{0D108BD9-81ED-4DB2-BD59-A6C34878D82A}">
                    <a16:rowId xmlns:a16="http://schemas.microsoft.com/office/drawing/2014/main" val="2239413903"/>
                  </a:ext>
                </a:extLst>
              </a:tr>
              <a:tr h="357504">
                <a:tc>
                  <a:txBody>
                    <a:bodyPr/>
                    <a:lstStyle/>
                    <a:p>
                      <a:pPr algn="l" fontAlgn="ctr"/>
                      <a:r>
                        <a:rPr lang="en-US" sz="1600" b="1" i="0" u="none" strike="noStrike" dirty="0">
                          <a:solidFill>
                            <a:schemeClr val="tx1"/>
                          </a:solidFill>
                          <a:effectLst/>
                          <a:latin typeface="+mn-lt"/>
                        </a:rPr>
                        <a:t>Median number of treatment cycles (range)</a:t>
                      </a:r>
                    </a:p>
                  </a:txBody>
                  <a:tcPr marL="12700" marR="12700" marT="12700" marB="0" anchor="ctr"/>
                </a:tc>
                <a:tc>
                  <a:txBody>
                    <a:bodyPr/>
                    <a:lstStyle/>
                    <a:p>
                      <a:pPr algn="ctr" fontAlgn="ctr"/>
                      <a:r>
                        <a:rPr lang="en-US" sz="1600" b="0" i="0" u="none" strike="noStrike" dirty="0">
                          <a:solidFill>
                            <a:srgbClr val="000000"/>
                          </a:solidFill>
                          <a:effectLst/>
                          <a:latin typeface="+mn-lt"/>
                        </a:rPr>
                        <a:t>11.0 (1, 29)</a:t>
                      </a:r>
                    </a:p>
                  </a:txBody>
                  <a:tcPr marL="12700" marR="12700" marT="12700" marB="0" anchor="ctr"/>
                </a:tc>
                <a:tc>
                  <a:txBody>
                    <a:bodyPr/>
                    <a:lstStyle/>
                    <a:p>
                      <a:pPr algn="ctr" fontAlgn="ctr"/>
                      <a:r>
                        <a:rPr lang="en-US" sz="1600" b="0" i="0" u="none" strike="noStrike" dirty="0">
                          <a:solidFill>
                            <a:srgbClr val="000000"/>
                          </a:solidFill>
                          <a:effectLst/>
                          <a:latin typeface="+mn-lt"/>
                        </a:rPr>
                        <a:t>8.0 (1, 33)</a:t>
                      </a:r>
                    </a:p>
                  </a:txBody>
                  <a:tcPr marL="12700" marR="12700" marT="12700" marB="0" anchor="ctr"/>
                </a:tc>
                <a:extLst>
                  <a:ext uri="{0D108BD9-81ED-4DB2-BD59-A6C34878D82A}">
                    <a16:rowId xmlns:a16="http://schemas.microsoft.com/office/drawing/2014/main" val="2361981488"/>
                  </a:ext>
                </a:extLst>
              </a:tr>
            </a:tbl>
          </a:graphicData>
        </a:graphic>
      </p:graphicFrame>
      <p:sp>
        <p:nvSpPr>
          <p:cNvPr id="19" name="Rectangle 18">
            <a:extLst>
              <a:ext uri="{FF2B5EF4-FFF2-40B4-BE49-F238E27FC236}">
                <a16:creationId xmlns:a16="http://schemas.microsoft.com/office/drawing/2014/main" id="{935022A6-5694-E0A4-D260-4454487B367F}"/>
              </a:ext>
            </a:extLst>
          </p:cNvPr>
          <p:cNvSpPr/>
          <p:nvPr/>
        </p:nvSpPr>
        <p:spPr>
          <a:xfrm>
            <a:off x="472258" y="5557374"/>
            <a:ext cx="7767390" cy="3410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79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FD5C2-F563-F8A7-AD36-FDCCC833C79F}"/>
              </a:ext>
            </a:extLst>
          </p:cNvPr>
          <p:cNvSpPr>
            <a:spLocks noGrp="1"/>
          </p:cNvSpPr>
          <p:nvPr>
            <p:ph type="title"/>
          </p:nvPr>
        </p:nvSpPr>
        <p:spPr/>
        <p:txBody>
          <a:bodyPr>
            <a:normAutofit/>
          </a:bodyPr>
          <a:lstStyle/>
          <a:p>
            <a:r>
              <a:rPr lang="en-US" dirty="0"/>
              <a:t>Overall Response Rate by </a:t>
            </a:r>
            <a:r>
              <a:rPr lang="en-US" dirty="0" err="1"/>
              <a:t>BICR</a:t>
            </a:r>
            <a:br>
              <a:rPr lang="en-US" dirty="0"/>
            </a:br>
            <a:r>
              <a:rPr lang="en-US" sz="2400" b="0" dirty="0" err="1"/>
              <a:t>EV+P</a:t>
            </a:r>
            <a:r>
              <a:rPr lang="en-US" sz="2400" b="0" dirty="0"/>
              <a:t>: 64.5% confirmed ORR with rapid responses</a:t>
            </a:r>
            <a:endParaRPr lang="en-US" b="0" dirty="0"/>
          </a:p>
        </p:txBody>
      </p:sp>
      <p:sp>
        <p:nvSpPr>
          <p:cNvPr id="5" name="Text Placeholder 4">
            <a:extLst>
              <a:ext uri="{FF2B5EF4-FFF2-40B4-BE49-F238E27FC236}">
                <a16:creationId xmlns:a16="http://schemas.microsoft.com/office/drawing/2014/main" id="{5FE9520F-5402-9A3C-1439-321C494F1619}"/>
              </a:ext>
            </a:extLst>
          </p:cNvPr>
          <p:cNvSpPr>
            <a:spLocks noGrp="1"/>
          </p:cNvSpPr>
          <p:nvPr>
            <p:ph sz="half" idx="2"/>
          </p:nvPr>
        </p:nvSpPr>
        <p:spPr>
          <a:xfrm>
            <a:off x="8434552" y="1496291"/>
            <a:ext cx="3605048" cy="4680672"/>
          </a:xfrm>
        </p:spPr>
        <p:txBody>
          <a:bodyPr>
            <a:normAutofit/>
          </a:bodyPr>
          <a:lstStyle/>
          <a:p>
            <a:pPr marL="0" indent="0">
              <a:spcBef>
                <a:spcPts val="1800"/>
              </a:spcBef>
              <a:buNone/>
            </a:pPr>
            <a:r>
              <a:rPr lang="en-US" sz="1600" b="1" noProof="0" dirty="0" err="1">
                <a:sym typeface="Arial"/>
              </a:rPr>
              <a:t>EV+P</a:t>
            </a:r>
            <a:endParaRPr lang="en-US" sz="1600" b="1" noProof="0" dirty="0">
              <a:sym typeface="Arial"/>
            </a:endParaRPr>
          </a:p>
          <a:p>
            <a:pPr>
              <a:spcBef>
                <a:spcPts val="1800"/>
              </a:spcBef>
            </a:pPr>
            <a:r>
              <a:rPr lang="en-US" sz="1600" noProof="0" dirty="0">
                <a:sym typeface="Arial"/>
              </a:rPr>
              <a:t>41/49 (85.7%) of responses observed at first assessment</a:t>
            </a:r>
            <a:br>
              <a:rPr lang="en-US" sz="1600" noProof="0" dirty="0">
                <a:sym typeface="Arial"/>
              </a:rPr>
            </a:br>
            <a:r>
              <a:rPr lang="en-US" sz="1600" noProof="0" dirty="0">
                <a:sym typeface="Arial"/>
              </a:rPr>
              <a:t>(week 9±1 </a:t>
            </a:r>
            <a:r>
              <a:rPr lang="en-US" sz="1600" noProof="0" dirty="0" err="1">
                <a:sym typeface="Arial"/>
              </a:rPr>
              <a:t>wk</a:t>
            </a:r>
            <a:r>
              <a:rPr lang="en-US" sz="1600" noProof="0" dirty="0">
                <a:sym typeface="Arial"/>
              </a:rPr>
              <a:t>)</a:t>
            </a:r>
          </a:p>
          <a:p>
            <a:pPr>
              <a:spcBef>
                <a:spcPts val="1800"/>
              </a:spcBef>
            </a:pPr>
            <a:r>
              <a:rPr lang="en-US" sz="1600" noProof="0" dirty="0" err="1">
                <a:sym typeface="Arial"/>
              </a:rPr>
              <a:t>cORRs</a:t>
            </a:r>
            <a:r>
              <a:rPr lang="en-US" sz="1600" noProof="0" dirty="0">
                <a:sym typeface="Arial"/>
              </a:rPr>
              <a:t> were consistent across all pre-specified subgroups</a:t>
            </a:r>
          </a:p>
          <a:p>
            <a:pPr>
              <a:spcBef>
                <a:spcPts val="1800"/>
              </a:spcBef>
            </a:pPr>
            <a:r>
              <a:rPr lang="en-US" sz="1600" noProof="0" dirty="0">
                <a:sym typeface="Arial"/>
              </a:rPr>
              <a:t>7/13 (53.8%) </a:t>
            </a:r>
            <a:r>
              <a:rPr lang="en-US" sz="1600" noProof="0" dirty="0" err="1">
                <a:sym typeface="Arial"/>
              </a:rPr>
              <a:t>cORR</a:t>
            </a:r>
            <a:r>
              <a:rPr lang="en-US" sz="1600" noProof="0" dirty="0">
                <a:sym typeface="Arial"/>
              </a:rPr>
              <a:t> observed in patients with liver metastases</a:t>
            </a:r>
          </a:p>
          <a:p>
            <a:pPr marL="0" indent="0">
              <a:spcBef>
                <a:spcPts val="1800"/>
              </a:spcBef>
              <a:buNone/>
            </a:pPr>
            <a:r>
              <a:rPr lang="en-US" sz="1600" b="1" noProof="0" dirty="0">
                <a:sym typeface="Arial"/>
              </a:rPr>
              <a:t>EV monotherapy</a:t>
            </a:r>
          </a:p>
          <a:p>
            <a:pPr>
              <a:spcBef>
                <a:spcPts val="1800"/>
              </a:spcBef>
            </a:pPr>
            <a:r>
              <a:rPr lang="en-US" sz="1600" noProof="0" dirty="0">
                <a:sym typeface="Arial"/>
              </a:rPr>
              <a:t>Activity is consistent with prior results in 2L+ la/</a:t>
            </a:r>
            <a:r>
              <a:rPr lang="en-US" sz="1600" noProof="0" dirty="0" err="1">
                <a:sym typeface="Arial"/>
              </a:rPr>
              <a:t>mUC</a:t>
            </a:r>
            <a:endParaRPr lang="en-US" sz="1600" noProof="0" dirty="0">
              <a:sym typeface="Arial"/>
            </a:endParaRPr>
          </a:p>
        </p:txBody>
      </p:sp>
      <p:sp>
        <p:nvSpPr>
          <p:cNvPr id="12" name="Footer Placeholder 11">
            <a:extLst>
              <a:ext uri="{FF2B5EF4-FFF2-40B4-BE49-F238E27FC236}">
                <a16:creationId xmlns:a16="http://schemas.microsoft.com/office/drawing/2014/main" id="{B202343A-5F80-9CF7-2575-63C911B8EEEC}"/>
              </a:ext>
            </a:extLst>
          </p:cNvPr>
          <p:cNvSpPr>
            <a:spLocks noGrp="1"/>
          </p:cNvSpPr>
          <p:nvPr>
            <p:ph type="ftr" sz="quarter" idx="3"/>
          </p:nvPr>
        </p:nvSpPr>
        <p:spPr/>
        <p:txBody>
          <a:bodyPr/>
          <a:lstStyle/>
          <a:p>
            <a:r>
              <a:rPr lang="en-US" dirty="0"/>
              <a:t>Data cutoff: 10Jun2022</a:t>
            </a:r>
          </a:p>
          <a:p>
            <a:r>
              <a:rPr lang="en-US" noProof="0" dirty="0" err="1">
                <a:sym typeface="Arial"/>
              </a:rPr>
              <a:t>BICR</a:t>
            </a:r>
            <a:r>
              <a:rPr lang="en-US" noProof="0" dirty="0">
                <a:sym typeface="Arial"/>
              </a:rPr>
              <a:t>, blinded </a:t>
            </a:r>
            <a:r>
              <a:rPr lang="en-US" dirty="0" err="1">
                <a:sym typeface="Arial"/>
              </a:rPr>
              <a:t>i</a:t>
            </a:r>
            <a:r>
              <a:rPr lang="en-US" noProof="0" dirty="0" err="1">
                <a:sym typeface="Arial"/>
              </a:rPr>
              <a:t>ndependent</a:t>
            </a:r>
            <a:r>
              <a:rPr lang="en-US" noProof="0" dirty="0">
                <a:sym typeface="Arial"/>
              </a:rPr>
              <a:t> central </a:t>
            </a:r>
            <a:r>
              <a:rPr lang="en-US" dirty="0">
                <a:sym typeface="Arial"/>
              </a:rPr>
              <a:t>r</a:t>
            </a:r>
            <a:r>
              <a:rPr lang="en-US" noProof="0" dirty="0" err="1">
                <a:sym typeface="Arial"/>
              </a:rPr>
              <a:t>eview</a:t>
            </a:r>
            <a:r>
              <a:rPr lang="en-US" noProof="0" dirty="0">
                <a:sym typeface="Arial"/>
              </a:rPr>
              <a:t>; </a:t>
            </a:r>
            <a:r>
              <a:rPr lang="en-US" noProof="0" dirty="0" err="1">
                <a:sym typeface="Arial"/>
              </a:rPr>
              <a:t>cORR</a:t>
            </a:r>
            <a:r>
              <a:rPr lang="en-US" dirty="0">
                <a:sym typeface="Arial"/>
              </a:rPr>
              <a:t>,</a:t>
            </a:r>
            <a:r>
              <a:rPr lang="en-US" noProof="0" dirty="0">
                <a:sym typeface="Arial"/>
              </a:rPr>
              <a:t> confirmed objective response </a:t>
            </a:r>
            <a:r>
              <a:rPr lang="en-US" dirty="0">
                <a:sym typeface="Arial"/>
              </a:rPr>
              <a:t>r</a:t>
            </a:r>
            <a:r>
              <a:rPr lang="en-US" noProof="0" dirty="0">
                <a:sym typeface="Arial"/>
              </a:rPr>
              <a:t>ate; NR, not </a:t>
            </a:r>
            <a:r>
              <a:rPr lang="en-US" dirty="0">
                <a:sym typeface="Arial"/>
              </a:rPr>
              <a:t>r</a:t>
            </a:r>
            <a:r>
              <a:rPr lang="en-US" noProof="0" dirty="0" err="1">
                <a:sym typeface="Arial"/>
              </a:rPr>
              <a:t>eached</a:t>
            </a:r>
            <a:r>
              <a:rPr lang="en-US" noProof="0" dirty="0">
                <a:sym typeface="Arial"/>
              </a:rPr>
              <a:t>; </a:t>
            </a:r>
            <a:r>
              <a:rPr lang="en-US" dirty="0"/>
              <a:t>P, pembrolizumab.</a:t>
            </a:r>
          </a:p>
          <a:p>
            <a:r>
              <a:rPr lang="en-US" dirty="0"/>
              <a:t>Rosenberg JE, et al. </a:t>
            </a:r>
            <a:r>
              <a:rPr lang="en-US" dirty="0" err="1"/>
              <a:t>ESMO</a:t>
            </a:r>
            <a:r>
              <a:rPr lang="en-US" dirty="0"/>
              <a:t> 2022. Abstract LBA73. </a:t>
            </a:r>
          </a:p>
        </p:txBody>
      </p:sp>
      <p:graphicFrame>
        <p:nvGraphicFramePr>
          <p:cNvPr id="6" name="Content Placeholder 4">
            <a:extLst>
              <a:ext uri="{FF2B5EF4-FFF2-40B4-BE49-F238E27FC236}">
                <a16:creationId xmlns:a16="http://schemas.microsoft.com/office/drawing/2014/main" id="{EE3BC75E-0B72-2971-A4DD-1450FAEC9907}"/>
              </a:ext>
            </a:extLst>
          </p:cNvPr>
          <p:cNvGraphicFramePr>
            <a:graphicFrameLocks/>
          </p:cNvGraphicFramePr>
          <p:nvPr/>
        </p:nvGraphicFramePr>
        <p:xfrm>
          <a:off x="498417" y="1418897"/>
          <a:ext cx="7747776" cy="4482130"/>
        </p:xfrm>
        <a:graphic>
          <a:graphicData uri="http://schemas.openxmlformats.org/drawingml/2006/table">
            <a:tbl>
              <a:tblPr firstRow="1" bandRow="1">
                <a:tableStyleId>{5FD0F851-EC5A-4D38-B0AD-8093EC10F338}</a:tableStyleId>
              </a:tblPr>
              <a:tblGrid>
                <a:gridCol w="4210051">
                  <a:extLst>
                    <a:ext uri="{9D8B030D-6E8A-4147-A177-3AD203B41FA5}">
                      <a16:colId xmlns:a16="http://schemas.microsoft.com/office/drawing/2014/main" val="2567539824"/>
                    </a:ext>
                  </a:extLst>
                </a:gridCol>
                <a:gridCol w="1828800">
                  <a:extLst>
                    <a:ext uri="{9D8B030D-6E8A-4147-A177-3AD203B41FA5}">
                      <a16:colId xmlns:a16="http://schemas.microsoft.com/office/drawing/2014/main" val="3126315464"/>
                    </a:ext>
                  </a:extLst>
                </a:gridCol>
                <a:gridCol w="1708925">
                  <a:extLst>
                    <a:ext uri="{9D8B030D-6E8A-4147-A177-3AD203B41FA5}">
                      <a16:colId xmlns:a16="http://schemas.microsoft.com/office/drawing/2014/main" val="3477083043"/>
                    </a:ext>
                  </a:extLst>
                </a:gridCol>
              </a:tblGrid>
              <a:tr h="577774">
                <a:tc>
                  <a:txBody>
                    <a:bodyPr/>
                    <a:lstStyle/>
                    <a:p>
                      <a:pPr algn="l" fontAlgn="ctr"/>
                      <a:endParaRPr lang="en-US" sz="1600" b="1" i="0" u="none" strike="noStrike" dirty="0">
                        <a:solidFill>
                          <a:schemeClr val="tx1"/>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effectLst/>
                        </a:rPr>
                        <a:t>EV+P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(N=76)</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b="1" u="none" strike="noStrike" dirty="0">
                          <a:effectLst/>
                        </a:rPr>
                        <a:t>EV Mono</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(N=73)</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107229429"/>
                  </a:ext>
                </a:extLst>
              </a:tr>
              <a:tr h="616269">
                <a:tc>
                  <a:txBody>
                    <a:bodyPr/>
                    <a:lstStyle/>
                    <a:p>
                      <a:pPr algn="l" fontAlgn="ctr"/>
                      <a:r>
                        <a:rPr lang="en-US" sz="1600" b="1" u="none" strike="noStrike" dirty="0">
                          <a:effectLst/>
                        </a:rPr>
                        <a:t>Confirmed ORR, n (% )</a:t>
                      </a:r>
                    </a:p>
                    <a:p>
                      <a:pPr algn="l" fontAlgn="ctr"/>
                      <a:r>
                        <a:rPr lang="en-US" sz="1600" b="1" u="none" strike="noStrike" dirty="0">
                          <a:effectLst/>
                        </a:rPr>
                        <a:t>(95% CI)</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49 (</a:t>
                      </a:r>
                      <a:r>
                        <a:rPr lang="en-US" sz="1600" b="0" u="none" strike="noStrike" dirty="0">
                          <a:effectLst/>
                        </a:rPr>
                        <a:t>64.5</a:t>
                      </a:r>
                      <a:r>
                        <a:rPr lang="en-US" sz="1600" u="none" strike="noStrike" dirty="0">
                          <a:effectLst/>
                        </a:rPr>
                        <a:t>) </a:t>
                      </a:r>
                    </a:p>
                    <a:p>
                      <a:pPr algn="ctr" fontAlgn="ctr"/>
                      <a:r>
                        <a:rPr lang="en-US" sz="1600" u="none" strike="noStrike" dirty="0">
                          <a:effectLst/>
                        </a:rPr>
                        <a:t>(52.7, 75.1)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33 (</a:t>
                      </a:r>
                      <a:r>
                        <a:rPr lang="en-US" sz="1600" b="0" u="none" strike="noStrike" dirty="0">
                          <a:effectLst/>
                        </a:rPr>
                        <a:t>45.2</a:t>
                      </a:r>
                      <a:r>
                        <a:rPr lang="en-US" sz="1600" u="none" strike="noStrike" dirty="0">
                          <a:effectLst/>
                        </a:rPr>
                        <a:t>)</a:t>
                      </a:r>
                    </a:p>
                    <a:p>
                      <a:pPr algn="ctr" fontAlgn="ctr"/>
                      <a:r>
                        <a:rPr lang="en-US" sz="1600" u="none" strike="noStrike" dirty="0">
                          <a:effectLst/>
                        </a:rPr>
                        <a:t>(33.5, 57.3)</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4049031396"/>
                  </a:ext>
                </a:extLst>
              </a:tr>
              <a:tr h="340480">
                <a:tc>
                  <a:txBody>
                    <a:bodyPr/>
                    <a:lstStyle/>
                    <a:p>
                      <a:pPr algn="l" fontAlgn="ctr"/>
                      <a:r>
                        <a:rPr lang="en-US" sz="1600" b="1" u="none" strike="noStrike" dirty="0">
                          <a:effectLst/>
                        </a:rPr>
                        <a:t>Best overall response, n (%)</a:t>
                      </a:r>
                      <a:endParaRPr lang="en-US" sz="1600" b="1"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035295018"/>
                  </a:ext>
                </a:extLst>
              </a:tr>
              <a:tr h="370299">
                <a:tc>
                  <a:txBody>
                    <a:bodyPr/>
                    <a:lstStyle/>
                    <a:p>
                      <a:pPr algn="l" fontAlgn="ctr"/>
                      <a:r>
                        <a:rPr lang="en-US" sz="1600" u="none" strike="noStrike" dirty="0">
                          <a:effectLst/>
                        </a:rPr>
                        <a:t>Complete Response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8 (10.5)</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 (4.1)</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158687139"/>
                  </a:ext>
                </a:extLst>
              </a:tr>
              <a:tr h="340480">
                <a:tc>
                  <a:txBody>
                    <a:bodyPr/>
                    <a:lstStyle/>
                    <a:p>
                      <a:pPr algn="l" fontAlgn="ctr"/>
                      <a:r>
                        <a:rPr lang="en-US" sz="1600" u="none" strike="noStrike" dirty="0">
                          <a:effectLst/>
                        </a:rPr>
                        <a:t>Partial Response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41 (53.9)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30 (41.1) </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805001637"/>
                  </a:ext>
                </a:extLst>
              </a:tr>
              <a:tr h="340480">
                <a:tc>
                  <a:txBody>
                    <a:bodyPr/>
                    <a:lstStyle/>
                    <a:p>
                      <a:pPr algn="l" fontAlgn="ctr"/>
                      <a:r>
                        <a:rPr lang="en-US" sz="1600" u="none" strike="noStrike" dirty="0">
                          <a:effectLst/>
                        </a:rPr>
                        <a:t>Stable Disease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17 (22.4)</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25 (34.2)</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1533848154"/>
                  </a:ext>
                </a:extLst>
              </a:tr>
              <a:tr h="340480">
                <a:tc>
                  <a:txBody>
                    <a:bodyPr/>
                    <a:lstStyle/>
                    <a:p>
                      <a:pPr algn="l" fontAlgn="ctr"/>
                      <a:r>
                        <a:rPr lang="en-US" sz="1600" u="none" strike="noStrike" dirty="0">
                          <a:effectLst/>
                        </a:rPr>
                        <a:t>Progressive Disease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6 (7.9)</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7 (9.6)</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2377577136"/>
                  </a:ext>
                </a:extLst>
              </a:tr>
              <a:tr h="340480">
                <a:tc>
                  <a:txBody>
                    <a:bodyPr/>
                    <a:lstStyle/>
                    <a:p>
                      <a:pPr algn="l" fontAlgn="ctr"/>
                      <a:r>
                        <a:rPr lang="en-US" sz="1600" u="none" strike="noStrike" dirty="0">
                          <a:effectLst/>
                        </a:rPr>
                        <a:t>Not Evaluable</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3 (3.9)</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5 (6.8)</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371017350"/>
                  </a:ext>
                </a:extLst>
              </a:tr>
              <a:tr h="357504">
                <a:tc>
                  <a:txBody>
                    <a:bodyPr/>
                    <a:lstStyle/>
                    <a:p>
                      <a:pPr algn="l" fontAlgn="ctr"/>
                      <a:r>
                        <a:rPr lang="en-US" sz="1600" u="none" strike="noStrike" dirty="0">
                          <a:effectLst/>
                        </a:rPr>
                        <a:t>No Assessment</a:t>
                      </a:r>
                      <a:endParaRPr lang="en-US" sz="1600" b="0" i="0" u="none" strike="noStrike" dirty="0">
                        <a:solidFill>
                          <a:srgbClr val="000000"/>
                        </a:solidFill>
                        <a:effectLst/>
                        <a:latin typeface="Times New Roman" panose="02020603050405020304" pitchFamily="18" charset="0"/>
                      </a:endParaRPr>
                    </a:p>
                  </a:txBody>
                  <a:tcPr marL="228600" marR="12700" marT="12700" marB="0" anchor="ctr"/>
                </a:tc>
                <a:tc>
                  <a:txBody>
                    <a:bodyPr/>
                    <a:lstStyle/>
                    <a:p>
                      <a:pPr algn="ctr" fontAlgn="ctr"/>
                      <a:r>
                        <a:rPr lang="en-US" sz="1600" u="none" strike="noStrike" dirty="0">
                          <a:effectLst/>
                        </a:rPr>
                        <a:t>1 (1.3)</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tc>
                  <a:txBody>
                    <a:bodyPr/>
                    <a:lstStyle/>
                    <a:p>
                      <a:pPr algn="ctr" fontAlgn="ctr"/>
                      <a:r>
                        <a:rPr lang="en-US" sz="1600" u="none" strike="noStrike" dirty="0">
                          <a:effectLst/>
                        </a:rPr>
                        <a:t>3 (4.1)</a:t>
                      </a:r>
                      <a:endParaRPr lang="en-US" sz="1600" b="0" i="0" u="none" strike="noStrike" dirty="0">
                        <a:solidFill>
                          <a:srgbClr val="000000"/>
                        </a:solidFill>
                        <a:effectLst/>
                        <a:latin typeface="Times New Roman" panose="02020603050405020304" pitchFamily="18" charset="0"/>
                      </a:endParaRPr>
                    </a:p>
                  </a:txBody>
                  <a:tcPr marL="12700" marR="12700" marT="12700" marB="0" anchor="ctr"/>
                </a:tc>
                <a:extLst>
                  <a:ext uri="{0D108BD9-81ED-4DB2-BD59-A6C34878D82A}">
                    <a16:rowId xmlns:a16="http://schemas.microsoft.com/office/drawing/2014/main" val="3662569655"/>
                  </a:ext>
                </a:extLst>
              </a:tr>
              <a:tr h="500380">
                <a:tc>
                  <a:txBody>
                    <a:bodyPr/>
                    <a:lstStyle/>
                    <a:p>
                      <a:pPr lvl="0" algn="l">
                        <a:buNone/>
                      </a:pPr>
                      <a:r>
                        <a:rPr lang="en-US" sz="1600" b="1" i="0" u="none" strike="noStrike" noProof="0" dirty="0">
                          <a:solidFill>
                            <a:schemeClr val="tx1"/>
                          </a:solidFill>
                          <a:effectLst/>
                        </a:rPr>
                        <a:t>Median </a:t>
                      </a:r>
                      <a:r>
                        <a:rPr lang="en-US" sz="1600" b="1" i="0" u="none" strike="noStrike" dirty="0">
                          <a:solidFill>
                            <a:schemeClr val="tx1"/>
                          </a:solidFill>
                          <a:effectLst/>
                          <a:latin typeface="+mn-lt"/>
                        </a:rPr>
                        <a:t>time to objective response </a:t>
                      </a:r>
                      <a:r>
                        <a:rPr lang="en-US" sz="1600" b="1" i="0" u="none" strike="noStrike" noProof="0" dirty="0">
                          <a:solidFill>
                            <a:schemeClr val="tx1"/>
                          </a:solidFill>
                          <a:effectLst/>
                        </a:rPr>
                        <a:t>(range), </a:t>
                      </a:r>
                      <a:r>
                        <a:rPr lang="en-US" sz="1600" b="1" i="0" u="none" strike="noStrike" dirty="0" err="1">
                          <a:solidFill>
                            <a:schemeClr val="tx1"/>
                          </a:solidFill>
                          <a:effectLst/>
                          <a:latin typeface="+mn-lt"/>
                        </a:rPr>
                        <a:t>mos</a:t>
                      </a:r>
                      <a:r>
                        <a:rPr lang="en-US" sz="1600" b="1" i="0" u="none" strike="noStrike" dirty="0">
                          <a:solidFill>
                            <a:schemeClr val="tx1"/>
                          </a:solidFill>
                          <a:effectLst/>
                          <a:latin typeface="+mn-lt"/>
                        </a:rPr>
                        <a:t> </a:t>
                      </a:r>
                      <a:endParaRPr lang="en-US" sz="2500" dirty="0">
                        <a:solidFill>
                          <a:schemeClr val="tx1"/>
                        </a:solidFill>
                      </a:endParaRPr>
                    </a:p>
                  </a:txBody>
                  <a:tcPr marL="12700" marR="12700" marT="12700" marB="0" anchor="ctr"/>
                </a:tc>
                <a:tc>
                  <a:txBody>
                    <a:bodyPr/>
                    <a:lstStyle/>
                    <a:p>
                      <a:pPr algn="ctr" fontAlgn="ctr"/>
                      <a:r>
                        <a:rPr lang="en-US" sz="1600" b="0" i="0" u="none" strike="noStrike" dirty="0">
                          <a:solidFill>
                            <a:srgbClr val="000000"/>
                          </a:solidFill>
                          <a:effectLst/>
                          <a:latin typeface="+mn-lt"/>
                        </a:rPr>
                        <a:t>2.07 (1.1, 6.6)</a:t>
                      </a:r>
                    </a:p>
                  </a:txBody>
                  <a:tcPr marL="12700" marR="12700" marT="12700" marB="0" anchor="ctr"/>
                </a:tc>
                <a:tc>
                  <a:txBody>
                    <a:bodyPr/>
                    <a:lstStyle/>
                    <a:p>
                      <a:pPr algn="ctr" fontAlgn="ctr"/>
                      <a:r>
                        <a:rPr lang="en-US" sz="1600" b="0" i="0" u="none" strike="noStrike" dirty="0">
                          <a:solidFill>
                            <a:srgbClr val="000000"/>
                          </a:solidFill>
                          <a:effectLst/>
                          <a:latin typeface="+mn-lt"/>
                        </a:rPr>
                        <a:t>2.07 (1.9, 15.4)</a:t>
                      </a:r>
                    </a:p>
                  </a:txBody>
                  <a:tcPr marL="12700" marR="12700" marT="12700" marB="0" anchor="ctr"/>
                </a:tc>
                <a:extLst>
                  <a:ext uri="{0D108BD9-81ED-4DB2-BD59-A6C34878D82A}">
                    <a16:rowId xmlns:a16="http://schemas.microsoft.com/office/drawing/2014/main" val="2239413903"/>
                  </a:ext>
                </a:extLst>
              </a:tr>
              <a:tr h="357504">
                <a:tc>
                  <a:txBody>
                    <a:bodyPr/>
                    <a:lstStyle/>
                    <a:p>
                      <a:pPr algn="l" fontAlgn="ctr"/>
                      <a:r>
                        <a:rPr lang="en-US" sz="1600" b="1" i="0" u="none" strike="noStrike" dirty="0">
                          <a:solidFill>
                            <a:schemeClr val="tx1"/>
                          </a:solidFill>
                          <a:effectLst/>
                          <a:latin typeface="+mn-lt"/>
                        </a:rPr>
                        <a:t>Median number of treatment cycles (range)</a:t>
                      </a:r>
                    </a:p>
                  </a:txBody>
                  <a:tcPr marL="12700" marR="12700" marT="12700" marB="0" anchor="ctr"/>
                </a:tc>
                <a:tc>
                  <a:txBody>
                    <a:bodyPr/>
                    <a:lstStyle/>
                    <a:p>
                      <a:pPr algn="ctr" fontAlgn="ctr"/>
                      <a:r>
                        <a:rPr lang="en-US" sz="1600" b="0" i="0" u="none" strike="noStrike" dirty="0">
                          <a:solidFill>
                            <a:srgbClr val="000000"/>
                          </a:solidFill>
                          <a:effectLst/>
                          <a:latin typeface="+mn-lt"/>
                        </a:rPr>
                        <a:t>11.0 (1, 29)</a:t>
                      </a:r>
                    </a:p>
                  </a:txBody>
                  <a:tcPr marL="12700" marR="12700" marT="12700" marB="0" anchor="ctr"/>
                </a:tc>
                <a:tc>
                  <a:txBody>
                    <a:bodyPr/>
                    <a:lstStyle/>
                    <a:p>
                      <a:pPr algn="ctr" fontAlgn="ctr"/>
                      <a:r>
                        <a:rPr lang="en-US" sz="1600" b="0" i="0" u="none" strike="noStrike" dirty="0">
                          <a:solidFill>
                            <a:srgbClr val="000000"/>
                          </a:solidFill>
                          <a:effectLst/>
                          <a:latin typeface="+mn-lt"/>
                        </a:rPr>
                        <a:t>8.0 (1, 33)</a:t>
                      </a:r>
                    </a:p>
                  </a:txBody>
                  <a:tcPr marL="12700" marR="12700" marT="12700" marB="0" anchor="ctr"/>
                </a:tc>
                <a:extLst>
                  <a:ext uri="{0D108BD9-81ED-4DB2-BD59-A6C34878D82A}">
                    <a16:rowId xmlns:a16="http://schemas.microsoft.com/office/drawing/2014/main" val="2361981488"/>
                  </a:ext>
                </a:extLst>
              </a:tr>
            </a:tbl>
          </a:graphicData>
        </a:graphic>
      </p:graphicFrame>
      <p:sp>
        <p:nvSpPr>
          <p:cNvPr id="19" name="Rectangle 18">
            <a:extLst>
              <a:ext uri="{FF2B5EF4-FFF2-40B4-BE49-F238E27FC236}">
                <a16:creationId xmlns:a16="http://schemas.microsoft.com/office/drawing/2014/main" id="{935022A6-5694-E0A4-D260-4454487B367F}"/>
              </a:ext>
            </a:extLst>
          </p:cNvPr>
          <p:cNvSpPr/>
          <p:nvPr/>
        </p:nvSpPr>
        <p:spPr>
          <a:xfrm>
            <a:off x="8434552" y="1459841"/>
            <a:ext cx="3502890" cy="4026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85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83910-E006-6A49-E7C5-6CF43A00B485}"/>
              </a:ext>
            </a:extLst>
          </p:cNvPr>
          <p:cNvSpPr>
            <a:spLocks noGrp="1"/>
          </p:cNvSpPr>
          <p:nvPr>
            <p:ph type="title"/>
          </p:nvPr>
        </p:nvSpPr>
        <p:spPr/>
        <p:txBody>
          <a:bodyPr/>
          <a:lstStyle/>
          <a:p>
            <a:r>
              <a:rPr lang="en-US" dirty="0"/>
              <a:t>EV+P: Maximum Percent Reduction From Baseline of Target Lesion by BICR</a:t>
            </a:r>
          </a:p>
        </p:txBody>
      </p:sp>
      <p:sp>
        <p:nvSpPr>
          <p:cNvPr id="9" name="TextBox 8">
            <a:extLst>
              <a:ext uri="{FF2B5EF4-FFF2-40B4-BE49-F238E27FC236}">
                <a16:creationId xmlns:a16="http://schemas.microsoft.com/office/drawing/2014/main" id="{D78C3D48-6E09-0FEF-57AC-C7F8ED8DD92C}"/>
              </a:ext>
            </a:extLst>
          </p:cNvPr>
          <p:cNvSpPr txBox="1"/>
          <p:nvPr/>
        </p:nvSpPr>
        <p:spPr>
          <a:xfrm>
            <a:off x="8377285" y="3233481"/>
            <a:ext cx="3741380" cy="1528945"/>
          </a:xfrm>
          <a:prstGeom prst="rect">
            <a:avLst/>
          </a:prstGeom>
          <a:noFill/>
        </p:spPr>
        <p:txBody>
          <a:bodyPr wrap="square">
            <a:spAutoFit/>
          </a:bodyPr>
          <a:lstStyle/>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rPr>
              <a:t>Activity seen regardless of PD-L1 status</a:t>
            </a:r>
          </a:p>
          <a:p>
            <a:pPr marL="487668" marR="0" lvl="1" indent="-243834" algn="l" defTabSz="1219170" rtl="0" eaLnBrk="1" fontAlgn="auto" latinLnBrk="0" hangingPunct="1">
              <a:lnSpc>
                <a:spcPct val="100000"/>
              </a:lnSpc>
              <a:spcBef>
                <a:spcPts val="0"/>
              </a:spcBef>
              <a:spcAft>
                <a:spcPts val="0"/>
              </a:spcAft>
              <a:buClr>
                <a:srgbClr val="000000"/>
              </a:buClr>
              <a:buSzTx/>
              <a:buFont typeface="Courier New" panose="020B0604020202020204" pitchFamily="34" charset="0"/>
              <a:buChar char="o"/>
              <a:tabLst/>
              <a:defRPr/>
            </a:pPr>
            <a:r>
              <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rPr>
              <a:t> 27/44 (61.4%) cORR in CPS&lt;10</a:t>
            </a:r>
          </a:p>
          <a:p>
            <a:pPr marL="487668" marR="0" lvl="1" indent="-243834" algn="l" defTabSz="1219170" rtl="0" eaLnBrk="1" fontAlgn="auto" latinLnBrk="0" hangingPunct="1">
              <a:lnSpc>
                <a:spcPct val="100000"/>
              </a:lnSpc>
              <a:spcBef>
                <a:spcPts val="0"/>
              </a:spcBef>
              <a:spcAft>
                <a:spcPts val="0"/>
              </a:spcAft>
              <a:buClr>
                <a:srgbClr val="000000"/>
              </a:buClr>
              <a:buSzTx/>
              <a:buFont typeface="Courier New" panose="020B0604020202020204" pitchFamily="34" charset="0"/>
              <a:buChar char="o"/>
              <a:tabLst/>
              <a:defRPr/>
            </a:pPr>
            <a:endPar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endParaRPr>
          </a:p>
          <a:p>
            <a:pPr marL="487668" marR="0" lvl="8" indent="-243834" algn="l" defTabSz="1219170" rtl="0" eaLnBrk="1" fontAlgn="auto" latinLnBrk="0" hangingPunct="1">
              <a:lnSpc>
                <a:spcPct val="100000"/>
              </a:lnSpc>
              <a:spcBef>
                <a:spcPts val="0"/>
              </a:spcBef>
              <a:spcAft>
                <a:spcPts val="0"/>
              </a:spcAft>
              <a:buClr>
                <a:srgbClr val="000000"/>
              </a:buClr>
              <a:buSzTx/>
              <a:buFont typeface="Courier New"/>
              <a:buChar char="o"/>
              <a:tabLst/>
              <a:defRPr/>
            </a:pPr>
            <a:r>
              <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rPr>
              <a:t> 21/31 (67.7%) cORR in CPS≥10</a:t>
            </a:r>
          </a:p>
        </p:txBody>
      </p:sp>
      <p:pic>
        <p:nvPicPr>
          <p:cNvPr id="11" name="Picture 10" descr="Chart, histogram&#10;&#10;Description automatically generated">
            <a:extLst>
              <a:ext uri="{FF2B5EF4-FFF2-40B4-BE49-F238E27FC236}">
                <a16:creationId xmlns:a16="http://schemas.microsoft.com/office/drawing/2014/main" id="{1F380735-E132-87E0-6D38-4751F6EE31E2}"/>
              </a:ext>
            </a:extLst>
          </p:cNvPr>
          <p:cNvPicPr>
            <a:picLocks noChangeAspect="1"/>
          </p:cNvPicPr>
          <p:nvPr/>
        </p:nvPicPr>
        <p:blipFill>
          <a:blip r:embed="rId3"/>
          <a:stretch>
            <a:fillRect/>
          </a:stretch>
        </p:blipFill>
        <p:spPr>
          <a:xfrm>
            <a:off x="477430" y="1872593"/>
            <a:ext cx="7799769" cy="3865585"/>
          </a:xfrm>
          <a:prstGeom prst="rect">
            <a:avLst/>
          </a:prstGeom>
        </p:spPr>
      </p:pic>
      <p:sp>
        <p:nvSpPr>
          <p:cNvPr id="2" name="TextBox 1">
            <a:extLst>
              <a:ext uri="{FF2B5EF4-FFF2-40B4-BE49-F238E27FC236}">
                <a16:creationId xmlns:a16="http://schemas.microsoft.com/office/drawing/2014/main" id="{0575564F-ED2F-D627-FE50-F794C0C08463}"/>
              </a:ext>
            </a:extLst>
          </p:cNvPr>
          <p:cNvSpPr txBox="1"/>
          <p:nvPr/>
        </p:nvSpPr>
        <p:spPr>
          <a:xfrm>
            <a:off x="6720964" y="1844753"/>
            <a:ext cx="1656321" cy="379656"/>
          </a:xfrm>
          <a:prstGeom prst="rect">
            <a:avLst/>
          </a:prstGeom>
          <a:solidFill>
            <a:schemeClr val="bg1"/>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 name="Picture 12" descr="Chart, histogram&#10;&#10;Description automatically generated">
            <a:extLst>
              <a:ext uri="{FF2B5EF4-FFF2-40B4-BE49-F238E27FC236}">
                <a16:creationId xmlns:a16="http://schemas.microsoft.com/office/drawing/2014/main" id="{511377F1-085E-54CD-A664-5CC706CA89D4}"/>
              </a:ext>
            </a:extLst>
          </p:cNvPr>
          <p:cNvPicPr>
            <a:picLocks noChangeAspect="1"/>
          </p:cNvPicPr>
          <p:nvPr/>
        </p:nvPicPr>
        <p:blipFill rotWithShape="1">
          <a:blip r:embed="rId3"/>
          <a:srcRect l="83651" t="3962" r="14070" b="91157"/>
          <a:stretch/>
        </p:blipFill>
        <p:spPr>
          <a:xfrm>
            <a:off x="8629275" y="4296758"/>
            <a:ext cx="516216" cy="548069"/>
          </a:xfrm>
          <a:prstGeom prst="rect">
            <a:avLst/>
          </a:prstGeom>
        </p:spPr>
      </p:pic>
      <p:pic>
        <p:nvPicPr>
          <p:cNvPr id="14" name="Picture 13" descr="Chart, histogram&#10;&#10;Description automatically generated">
            <a:extLst>
              <a:ext uri="{FF2B5EF4-FFF2-40B4-BE49-F238E27FC236}">
                <a16:creationId xmlns:a16="http://schemas.microsoft.com/office/drawing/2014/main" id="{D3211994-2F6D-3931-6B1D-A5CA4C4EA7EA}"/>
              </a:ext>
            </a:extLst>
          </p:cNvPr>
          <p:cNvPicPr>
            <a:picLocks noChangeAspect="1"/>
          </p:cNvPicPr>
          <p:nvPr/>
        </p:nvPicPr>
        <p:blipFill rotWithShape="1">
          <a:blip r:embed="rId3"/>
          <a:srcRect l="83360" t="7717" r="14036" b="88597"/>
          <a:stretch/>
        </p:blipFill>
        <p:spPr>
          <a:xfrm>
            <a:off x="8542539" y="3784742"/>
            <a:ext cx="626311" cy="439497"/>
          </a:xfrm>
          <a:prstGeom prst="rect">
            <a:avLst/>
          </a:prstGeom>
        </p:spPr>
      </p:pic>
      <p:sp>
        <p:nvSpPr>
          <p:cNvPr id="6" name="Footer Placeholder 5">
            <a:extLst>
              <a:ext uri="{FF2B5EF4-FFF2-40B4-BE49-F238E27FC236}">
                <a16:creationId xmlns:a16="http://schemas.microsoft.com/office/drawing/2014/main" id="{14FFF0E1-06D9-FF2F-05DD-46C85681C4B0}"/>
              </a:ext>
            </a:extLst>
          </p:cNvPr>
          <p:cNvSpPr>
            <a:spLocks noGrp="1"/>
          </p:cNvSpPr>
          <p:nvPr>
            <p:ph type="ftr" sz="quarter" idx="3"/>
          </p:nvPr>
        </p:nvSpPr>
        <p:spPr/>
        <p:txBody>
          <a:bodyPr/>
          <a:lstStyle/>
          <a:p>
            <a:r>
              <a:rPr lang="fr-FR" dirty="0"/>
              <a:t>Rosenberg JE, et al. </a:t>
            </a:r>
            <a:r>
              <a:rPr lang="fr-FR" dirty="0" err="1"/>
              <a:t>ESMO</a:t>
            </a:r>
            <a:r>
              <a:rPr lang="fr-FR" dirty="0"/>
              <a:t> 2022. Abstract LBA73. </a:t>
            </a:r>
          </a:p>
        </p:txBody>
      </p:sp>
      <p:sp>
        <p:nvSpPr>
          <p:cNvPr id="7" name="Rectangle 6">
            <a:extLst>
              <a:ext uri="{FF2B5EF4-FFF2-40B4-BE49-F238E27FC236}">
                <a16:creationId xmlns:a16="http://schemas.microsoft.com/office/drawing/2014/main" id="{9845616D-1565-C0C1-66D5-DAF4BB4D8C26}"/>
              </a:ext>
            </a:extLst>
          </p:cNvPr>
          <p:cNvSpPr/>
          <p:nvPr/>
        </p:nvSpPr>
        <p:spPr>
          <a:xfrm>
            <a:off x="6852976" y="2109207"/>
            <a:ext cx="1424223" cy="74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art, histogram&#10;&#10;Description automatically generated">
            <a:extLst>
              <a:ext uri="{FF2B5EF4-FFF2-40B4-BE49-F238E27FC236}">
                <a16:creationId xmlns:a16="http://schemas.microsoft.com/office/drawing/2014/main" id="{0BD3B8C8-B875-BD8A-70BE-6061D522A9C6}"/>
              </a:ext>
            </a:extLst>
          </p:cNvPr>
          <p:cNvPicPr>
            <a:picLocks noChangeAspect="1"/>
          </p:cNvPicPr>
          <p:nvPr/>
        </p:nvPicPr>
        <p:blipFill rotWithShape="1">
          <a:blip r:embed="rId3"/>
          <a:srcRect l="80847" b="75654"/>
          <a:stretch/>
        </p:blipFill>
        <p:spPr>
          <a:xfrm>
            <a:off x="6360245" y="1341207"/>
            <a:ext cx="2495449" cy="1572103"/>
          </a:xfrm>
          <a:prstGeom prst="rect">
            <a:avLst/>
          </a:prstGeom>
        </p:spPr>
      </p:pic>
    </p:spTree>
    <p:extLst>
      <p:ext uri="{BB962C8B-B14F-4D97-AF65-F5344CB8AC3E}">
        <p14:creationId xmlns:p14="http://schemas.microsoft.com/office/powerpoint/2010/main" val="397029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7BCD1B6-1B40-A8DC-228B-DCE0713B1BA4}"/>
              </a:ext>
            </a:extLst>
          </p:cNvPr>
          <p:cNvSpPr>
            <a:spLocks noGrp="1"/>
          </p:cNvSpPr>
          <p:nvPr>
            <p:ph type="ftr" sz="quarter" idx="3"/>
          </p:nvPr>
        </p:nvSpPr>
        <p:spPr/>
        <p:txBody>
          <a:bodyPr/>
          <a:lstStyle/>
          <a:p>
            <a:r>
              <a:rPr lang="en-US" dirty="0"/>
              <a:t>AE, adverse event; TRAE, treatment-related adverse event.</a:t>
            </a:r>
          </a:p>
          <a:p>
            <a:r>
              <a:rPr lang="en-US" dirty="0"/>
              <a:t>Rosenberg JE, et al. </a:t>
            </a:r>
            <a:r>
              <a:rPr lang="en-US" dirty="0" err="1"/>
              <a:t>ESMO</a:t>
            </a:r>
            <a:r>
              <a:rPr lang="en-US" dirty="0"/>
              <a:t> 2022. Abstract LBA73.</a:t>
            </a:r>
          </a:p>
        </p:txBody>
      </p:sp>
      <p:sp>
        <p:nvSpPr>
          <p:cNvPr id="3" name="Title 2">
            <a:extLst>
              <a:ext uri="{FF2B5EF4-FFF2-40B4-BE49-F238E27FC236}">
                <a16:creationId xmlns:a16="http://schemas.microsoft.com/office/drawing/2014/main" id="{94B0966D-4E02-8CCC-4705-F579F1C53EBB}"/>
              </a:ext>
            </a:extLst>
          </p:cNvPr>
          <p:cNvSpPr>
            <a:spLocks noGrp="1"/>
          </p:cNvSpPr>
          <p:nvPr>
            <p:ph type="title"/>
          </p:nvPr>
        </p:nvSpPr>
        <p:spPr/>
        <p:txBody>
          <a:bodyPr>
            <a:normAutofit fontScale="90000"/>
          </a:bodyPr>
          <a:lstStyle/>
          <a:p>
            <a:r>
              <a:rPr lang="en-US" dirty="0"/>
              <a:t>Treatment-Related Adverse Events (</a:t>
            </a:r>
            <a:r>
              <a:rPr lang="en-US" dirty="0" err="1"/>
              <a:t>TRAEs</a:t>
            </a:r>
            <a:r>
              <a:rPr lang="en-US" dirty="0"/>
              <a:t>)</a:t>
            </a:r>
            <a:br>
              <a:rPr lang="en-US" dirty="0"/>
            </a:br>
            <a:r>
              <a:rPr lang="en-US" sz="2200" b="0" dirty="0"/>
              <a:t>Most common AEs with </a:t>
            </a:r>
            <a:r>
              <a:rPr lang="en-US" sz="2200" b="0" dirty="0" err="1"/>
              <a:t>EV+P</a:t>
            </a:r>
            <a:r>
              <a:rPr lang="en-US" sz="2200" b="0" dirty="0"/>
              <a:t> were fatigue, peripheral sensory neuropathy, alopecia,</a:t>
            </a:r>
            <a:br>
              <a:rPr lang="en-US" sz="2200" b="0" dirty="0"/>
            </a:br>
            <a:r>
              <a:rPr lang="en-US" sz="2200" b="0" dirty="0"/>
              <a:t>and maculo-papular rash</a:t>
            </a:r>
            <a:endParaRPr lang="en-US" dirty="0"/>
          </a:p>
        </p:txBody>
      </p:sp>
      <p:sp>
        <p:nvSpPr>
          <p:cNvPr id="8" name="Subtitle 1">
            <a:extLst>
              <a:ext uri="{FF2B5EF4-FFF2-40B4-BE49-F238E27FC236}">
                <a16:creationId xmlns:a16="http://schemas.microsoft.com/office/drawing/2014/main" id="{46185890-5F82-5B97-9F7B-DD862F9DDA32}"/>
              </a:ext>
            </a:extLst>
          </p:cNvPr>
          <p:cNvSpPr>
            <a:spLocks noGrp="1"/>
          </p:cNvSpPr>
          <p:nvPr>
            <p:ph idx="1"/>
          </p:nvPr>
        </p:nvSpPr>
        <p:spPr>
          <a:xfrm>
            <a:off x="8369509" y="1735018"/>
            <a:ext cx="3837481" cy="4722477"/>
          </a:xfrm>
        </p:spPr>
        <p:txBody>
          <a:bodyPr>
            <a:normAutofit/>
          </a:bodyPr>
          <a:lstStyle/>
          <a:p>
            <a:pPr marL="0" indent="0">
              <a:buNone/>
            </a:pPr>
            <a:r>
              <a:rPr lang="en-US" sz="1800" b="1" dirty="0">
                <a:solidFill>
                  <a:schemeClr val="tx1"/>
                </a:solidFill>
              </a:rPr>
              <a:t>Serious </a:t>
            </a:r>
            <a:r>
              <a:rPr lang="en-US" sz="1800" b="1" dirty="0" err="1">
                <a:solidFill>
                  <a:schemeClr val="tx1"/>
                </a:solidFill>
              </a:rPr>
              <a:t>TRAEs</a:t>
            </a:r>
            <a:endParaRPr lang="en-US" sz="1800" b="1" dirty="0">
              <a:solidFill>
                <a:schemeClr val="tx1"/>
              </a:solidFill>
            </a:endParaRPr>
          </a:p>
          <a:p>
            <a:r>
              <a:rPr lang="en-US" sz="1800" dirty="0">
                <a:solidFill>
                  <a:schemeClr val="tx1"/>
                </a:solidFill>
              </a:rPr>
              <a:t>18 (23.7%) </a:t>
            </a:r>
            <a:r>
              <a:rPr lang="en-US" sz="1800" dirty="0" err="1">
                <a:solidFill>
                  <a:schemeClr val="tx1"/>
                </a:solidFill>
              </a:rPr>
              <a:t>EV+P</a:t>
            </a:r>
            <a:r>
              <a:rPr lang="en-US" sz="1800" dirty="0">
                <a:solidFill>
                  <a:schemeClr val="tx1"/>
                </a:solidFill>
              </a:rPr>
              <a:t> </a:t>
            </a:r>
          </a:p>
          <a:p>
            <a:r>
              <a:rPr lang="en-US" sz="1800" dirty="0">
                <a:solidFill>
                  <a:schemeClr val="tx1"/>
                </a:solidFill>
              </a:rPr>
              <a:t>11 (15.1%) EV Mono</a:t>
            </a:r>
          </a:p>
          <a:p>
            <a:endParaRPr lang="en-US" sz="1800" dirty="0">
              <a:solidFill>
                <a:schemeClr val="tx1"/>
              </a:solidFill>
            </a:endParaRPr>
          </a:p>
          <a:p>
            <a:pPr marL="0" indent="0">
              <a:buNone/>
            </a:pPr>
            <a:r>
              <a:rPr lang="en-US" sz="1800" b="1" dirty="0" err="1">
                <a:solidFill>
                  <a:schemeClr val="tx1"/>
                </a:solidFill>
              </a:rPr>
              <a:t>TRAEs</a:t>
            </a:r>
            <a:r>
              <a:rPr lang="en-US" sz="1800" b="1" dirty="0">
                <a:solidFill>
                  <a:schemeClr val="tx1"/>
                </a:solidFill>
              </a:rPr>
              <a:t> leading to death</a:t>
            </a:r>
            <a:br>
              <a:rPr lang="en-US" sz="1800" b="1" dirty="0">
                <a:solidFill>
                  <a:schemeClr val="tx1"/>
                </a:solidFill>
              </a:rPr>
            </a:br>
            <a:r>
              <a:rPr lang="en-US" sz="1800" b="1" dirty="0">
                <a:solidFill>
                  <a:schemeClr val="tx1"/>
                </a:solidFill>
              </a:rPr>
              <a:t>(per investigator)</a:t>
            </a:r>
          </a:p>
          <a:p>
            <a:r>
              <a:rPr lang="en-US" sz="1800" dirty="0">
                <a:solidFill>
                  <a:schemeClr val="tx1"/>
                </a:solidFill>
              </a:rPr>
              <a:t>3 (3.9%) </a:t>
            </a:r>
            <a:r>
              <a:rPr lang="en-US" sz="1800" dirty="0" err="1">
                <a:solidFill>
                  <a:schemeClr val="tx1"/>
                </a:solidFill>
              </a:rPr>
              <a:t>EV+P</a:t>
            </a:r>
            <a:r>
              <a:rPr lang="en-US" sz="1800" dirty="0">
                <a:solidFill>
                  <a:schemeClr val="tx1"/>
                </a:solidFill>
              </a:rPr>
              <a:t> (Pneumonitis, Respiratory failure, Sepsis)</a:t>
            </a:r>
          </a:p>
          <a:p>
            <a:r>
              <a:rPr lang="en-US" sz="1800" dirty="0">
                <a:solidFill>
                  <a:schemeClr val="tx1"/>
                </a:solidFill>
              </a:rPr>
              <a:t>2 (2.7%) EV Mono (Multiple organ dysfunction, Respiratory failure)</a:t>
            </a:r>
          </a:p>
          <a:p>
            <a:endParaRPr lang="en-US" sz="1800" dirty="0">
              <a:solidFill>
                <a:schemeClr val="tx1"/>
              </a:solidFill>
            </a:endParaRPr>
          </a:p>
        </p:txBody>
      </p:sp>
      <p:graphicFrame>
        <p:nvGraphicFramePr>
          <p:cNvPr id="6" name="Content Placeholder 5">
            <a:extLst>
              <a:ext uri="{FF2B5EF4-FFF2-40B4-BE49-F238E27FC236}">
                <a16:creationId xmlns:a16="http://schemas.microsoft.com/office/drawing/2014/main" id="{18FF22A4-E7DB-66DE-3FAE-C9F523E64F4C}"/>
              </a:ext>
            </a:extLst>
          </p:cNvPr>
          <p:cNvGraphicFramePr>
            <a:graphicFrameLocks/>
          </p:cNvGraphicFramePr>
          <p:nvPr>
            <p:extLst>
              <p:ext uri="{D42A27DB-BD31-4B8C-83A1-F6EECF244321}">
                <p14:modId xmlns:p14="http://schemas.microsoft.com/office/powerpoint/2010/main" val="2114832347"/>
              </p:ext>
            </p:extLst>
          </p:nvPr>
        </p:nvGraphicFramePr>
        <p:xfrm>
          <a:off x="406778" y="1633928"/>
          <a:ext cx="7538009" cy="4111254"/>
        </p:xfrm>
        <a:graphic>
          <a:graphicData uri="http://schemas.openxmlformats.org/drawingml/2006/table">
            <a:tbl>
              <a:tblPr firstRow="1" bandRow="1">
                <a:tableStyleId>{5FD0F851-EC5A-4D38-B0AD-8093EC10F338}</a:tableStyleId>
              </a:tblPr>
              <a:tblGrid>
                <a:gridCol w="2861078">
                  <a:extLst>
                    <a:ext uri="{9D8B030D-6E8A-4147-A177-3AD203B41FA5}">
                      <a16:colId xmlns:a16="http://schemas.microsoft.com/office/drawing/2014/main" val="864145592"/>
                    </a:ext>
                  </a:extLst>
                </a:gridCol>
                <a:gridCol w="1184566">
                  <a:extLst>
                    <a:ext uri="{9D8B030D-6E8A-4147-A177-3AD203B41FA5}">
                      <a16:colId xmlns:a16="http://schemas.microsoft.com/office/drawing/2014/main" val="755359808"/>
                    </a:ext>
                  </a:extLst>
                </a:gridCol>
                <a:gridCol w="1212829">
                  <a:extLst>
                    <a:ext uri="{9D8B030D-6E8A-4147-A177-3AD203B41FA5}">
                      <a16:colId xmlns:a16="http://schemas.microsoft.com/office/drawing/2014/main" val="3837305153"/>
                    </a:ext>
                  </a:extLst>
                </a:gridCol>
                <a:gridCol w="1388179">
                  <a:extLst>
                    <a:ext uri="{9D8B030D-6E8A-4147-A177-3AD203B41FA5}">
                      <a16:colId xmlns:a16="http://schemas.microsoft.com/office/drawing/2014/main" val="3106820076"/>
                    </a:ext>
                  </a:extLst>
                </a:gridCol>
                <a:gridCol w="891357">
                  <a:extLst>
                    <a:ext uri="{9D8B030D-6E8A-4147-A177-3AD203B41FA5}">
                      <a16:colId xmlns:a16="http://schemas.microsoft.com/office/drawing/2014/main" val="3714817545"/>
                    </a:ext>
                  </a:extLst>
                </a:gridCol>
              </a:tblGrid>
              <a:tr h="578459">
                <a:tc rowSpan="2">
                  <a:txBody>
                    <a:bodyPr/>
                    <a:lstStyle/>
                    <a:p>
                      <a:pPr algn="l" fontAlgn="b"/>
                      <a:r>
                        <a:rPr lang="en-US" sz="1500" b="0" u="none" strike="noStrike" dirty="0">
                          <a:solidFill>
                            <a:schemeClr val="tx1"/>
                          </a:solidFill>
                          <a:effectLst/>
                        </a:rPr>
                        <a:t>TRAEs </a:t>
                      </a:r>
                      <a:r>
                        <a:rPr lang="en-US" sz="1500" b="1" u="none" strike="noStrike" dirty="0">
                          <a:solidFill>
                            <a:schemeClr val="tx1"/>
                          </a:solidFill>
                          <a:effectLst/>
                        </a:rPr>
                        <a:t>Any Grades </a:t>
                      </a:r>
                      <a:r>
                        <a:rPr lang="en-US" sz="1500" b="0" u="none" strike="noStrike" dirty="0">
                          <a:solidFill>
                            <a:schemeClr val="tx1"/>
                          </a:solidFill>
                          <a:effectLst/>
                        </a:rPr>
                        <a:t>by Preferred Term  </a:t>
                      </a:r>
                      <a:r>
                        <a:rPr lang="en-US" sz="1500" b="1" u="none" strike="noStrike" dirty="0">
                          <a:solidFill>
                            <a:schemeClr val="tx1"/>
                          </a:solidFill>
                          <a:effectLst/>
                        </a:rPr>
                        <a:t>≥20% of Patients </a:t>
                      </a:r>
                      <a:endParaRPr lang="en-US" sz="1500" b="1" i="0" u="none" strike="noStrike" dirty="0">
                        <a:solidFill>
                          <a:schemeClr val="tx1"/>
                        </a:solidFill>
                        <a:effectLst/>
                        <a:latin typeface="+mn-lt"/>
                      </a:endParaRPr>
                    </a:p>
                  </a:txBody>
                  <a:tcPr marL="12700" marR="12700" marT="12700" marB="0" anchor="ctr"/>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    </a:t>
                      </a:r>
                      <a:r>
                        <a:rPr kumimoji="0" lang="en-US" sz="1500" b="1" u="none" strike="noStrike" kern="0" cap="none" spc="0" normalizeH="0" baseline="0" noProof="0" dirty="0" err="1">
                          <a:ln>
                            <a:noFill/>
                          </a:ln>
                          <a:solidFill>
                            <a:schemeClr val="tx1"/>
                          </a:solidFill>
                          <a:effectLst/>
                          <a:uLnTx/>
                          <a:uFillTx/>
                          <a:sym typeface="Arial"/>
                        </a:rPr>
                        <a:t>EV+P</a:t>
                      </a:r>
                      <a:r>
                        <a:rPr kumimoji="0" lang="en-US" sz="1500" b="1" u="none" strike="noStrike" kern="0" cap="none" spc="0" normalizeH="0" baseline="0" noProof="0" dirty="0">
                          <a:ln>
                            <a:noFill/>
                          </a:ln>
                          <a:solidFill>
                            <a:schemeClr val="tx1"/>
                          </a:solidFill>
                          <a:effectLst/>
                          <a:uLnTx/>
                          <a:uFillTx/>
                          <a:sym typeface="Arial"/>
                        </a:rPr>
                        <a:t> (N=76)</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    n (%)</a:t>
                      </a:r>
                      <a:endParaRPr kumimoji="0" lang="en-US" sz="1500" b="1" i="0" u="none" strike="noStrike" kern="0" cap="none" spc="0" normalizeH="0" baseline="0" noProof="0" dirty="0">
                        <a:ln>
                          <a:noFill/>
                        </a:ln>
                        <a:solidFill>
                          <a:schemeClr val="tx1"/>
                        </a:solidFill>
                        <a:effectLst/>
                        <a:uLnTx/>
                        <a:uFillTx/>
                        <a:latin typeface="Arial"/>
                        <a:ea typeface="+mn-ea"/>
                        <a:cs typeface="+mn-cs"/>
                        <a:sym typeface="Arial"/>
                      </a:endParaRPr>
                    </a:p>
                  </a:txBody>
                  <a:tcPr marL="12700" marR="12700" marT="12700" marB="0" anchor="ct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EV Mono (N=73)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n (%)</a:t>
                      </a:r>
                      <a:endParaRPr kumimoji="0" lang="en-US" sz="1500" b="1" i="0" u="none" strike="noStrike" kern="0" cap="none" spc="0" normalizeH="0" baseline="0" noProof="0" dirty="0">
                        <a:ln>
                          <a:noFill/>
                        </a:ln>
                        <a:solidFill>
                          <a:schemeClr val="tx1"/>
                        </a:solidFill>
                        <a:effectLst/>
                        <a:uLnTx/>
                        <a:uFillTx/>
                        <a:latin typeface="Arial"/>
                        <a:ea typeface="+mn-ea"/>
                        <a:cs typeface="+mn-cs"/>
                        <a:sym typeface="Arial"/>
                      </a:endParaRPr>
                    </a:p>
                  </a:txBody>
                  <a:tcPr marL="12700" marR="12700" marT="12700" marB="0" anchor="ct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extLst>
                  <a:ext uri="{0D108BD9-81ED-4DB2-BD59-A6C34878D82A}">
                    <a16:rowId xmlns:a16="http://schemas.microsoft.com/office/drawing/2014/main" val="2167548896"/>
                  </a:ext>
                </a:extLst>
              </a:tr>
              <a:tr h="262519">
                <a:tc vMerge="1">
                  <a:txBody>
                    <a:bodyPr/>
                    <a:lstStyle/>
                    <a:p>
                      <a:pPr algn="l" fontAlgn="b"/>
                      <a:r>
                        <a:rPr lang="en-US" sz="1000" b="0" u="none" strike="noStrike">
                          <a:effectLst/>
                          <a:latin typeface="+mn-lt"/>
                        </a:rPr>
                        <a:t>TRAEs </a:t>
                      </a:r>
                      <a:r>
                        <a:rPr lang="en-US" sz="1000" b="1" u="none" strike="noStrike">
                          <a:effectLst/>
                          <a:latin typeface="+mn-lt"/>
                        </a:rPr>
                        <a:t>All Grades </a:t>
                      </a:r>
                      <a:r>
                        <a:rPr lang="en-US" sz="1000" b="0" u="none" strike="noStrike">
                          <a:effectLst/>
                          <a:latin typeface="+mn-lt"/>
                        </a:rPr>
                        <a:t>by Preferred Term </a:t>
                      </a:r>
                    </a:p>
                    <a:p>
                      <a:pPr algn="l" fontAlgn="b"/>
                      <a:r>
                        <a:rPr lang="en-US" sz="1000" b="1" u="none" strike="noStrike">
                          <a:effectLst/>
                          <a:latin typeface="+mn-lt"/>
                        </a:rPr>
                        <a:t>≥20% of Patients </a:t>
                      </a:r>
                      <a:endParaRPr lang="en-US" sz="1000" b="1" i="0" u="none" strike="noStrike">
                        <a:solidFill>
                          <a:srgbClr val="000000"/>
                        </a:solidFill>
                        <a:effectLst/>
                        <a:latin typeface="+mn-lt"/>
                      </a:endParaRPr>
                    </a:p>
                  </a:txBody>
                  <a:tcPr marL="9525" marR="9525" marT="9525" marB="0" anchor="b"/>
                </a:tc>
                <a:tc>
                  <a:txBody>
                    <a:bodyPr/>
                    <a:lstStyle/>
                    <a:p>
                      <a:pPr algn="ctr" fontAlgn="b"/>
                      <a:r>
                        <a:rPr lang="en-US" sz="1500" b="1" u="none" strike="noStrike" dirty="0">
                          <a:solidFill>
                            <a:schemeClr val="tx1"/>
                          </a:solidFill>
                          <a:effectLst/>
                        </a:rPr>
                        <a:t>Any Grade</a:t>
                      </a:r>
                      <a:endParaRPr lang="en-US" sz="1500" b="1" u="none" strike="noStrike" dirty="0">
                        <a:solidFill>
                          <a:schemeClr val="tx1"/>
                        </a:solidFill>
                        <a:effectLst/>
                        <a:latin typeface="+mn-lt"/>
                      </a:endParaRPr>
                    </a:p>
                  </a:txBody>
                  <a:tcPr marL="12700" marR="12700" marT="12700" marB="0" anchor="ctr"/>
                </a:tc>
                <a:tc>
                  <a:txBody>
                    <a:bodyPr/>
                    <a:lstStyle/>
                    <a:p>
                      <a:pPr algn="ctr" fontAlgn="b"/>
                      <a:r>
                        <a:rPr lang="en-US" sz="1500" b="1" dirty="0">
                          <a:solidFill>
                            <a:schemeClr val="tx1"/>
                          </a:solidFill>
                          <a:effectLst/>
                        </a:rPr>
                        <a:t>Grade ≥3</a:t>
                      </a:r>
                      <a:endParaRPr lang="en-US" sz="1500" b="1" i="0" u="none" strike="noStrike" dirty="0">
                        <a:solidFill>
                          <a:schemeClr val="tx1"/>
                        </a:solidFill>
                        <a:effectLst/>
                        <a:latin typeface="+mn-l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500" b="1" u="none" strike="noStrike" dirty="0">
                          <a:solidFill>
                            <a:schemeClr val="tx1"/>
                          </a:solidFill>
                          <a:effectLst/>
                        </a:rPr>
                        <a:t>Any Grade</a:t>
                      </a:r>
                      <a:endParaRPr lang="en-US" sz="1500" b="1" i="0" u="none" strike="noStrike" dirty="0">
                        <a:solidFill>
                          <a:schemeClr val="tx1"/>
                        </a:solidFill>
                        <a:effectLst/>
                        <a:latin typeface="+mn-l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500" b="1" dirty="0">
                          <a:solidFill>
                            <a:schemeClr val="tx1"/>
                          </a:solidFill>
                          <a:effectLst/>
                        </a:rPr>
                        <a:t>Grade ≥3</a:t>
                      </a:r>
                      <a:endParaRPr lang="en-US" sz="1500" b="1"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2452208052"/>
                  </a:ext>
                </a:extLst>
              </a:tr>
              <a:tr h="273232">
                <a:tc>
                  <a:txBody>
                    <a:bodyPr/>
                    <a:lstStyle/>
                    <a:p>
                      <a:pPr algn="l" fontAlgn="b"/>
                      <a:r>
                        <a:rPr lang="en-US" sz="1500" b="0" u="none" strike="noStrike" dirty="0">
                          <a:solidFill>
                            <a:schemeClr val="tx1"/>
                          </a:solidFill>
                          <a:effectLst/>
                        </a:rPr>
                        <a:t>Overall</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76 (100.0)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48 (63.2)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68 (93.2)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35 (47.9)</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493382893"/>
                  </a:ext>
                </a:extLst>
              </a:tr>
              <a:tr h="273232">
                <a:tc>
                  <a:txBody>
                    <a:bodyPr/>
                    <a:lstStyle/>
                    <a:p>
                      <a:pPr algn="l" fontAlgn="b"/>
                      <a:r>
                        <a:rPr lang="en-US" sz="1500" u="none" strike="noStrike" dirty="0">
                          <a:solidFill>
                            <a:schemeClr val="tx1"/>
                          </a:solidFill>
                          <a:effectLst/>
                        </a:rPr>
                        <a:t>  Fatigue </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43 (56.6)</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7 (9.2)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29 (39.7)</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6 (8.2)</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908398240"/>
                  </a:ext>
                </a:extLst>
              </a:tr>
              <a:tr h="273232">
                <a:tc>
                  <a:txBody>
                    <a:bodyPr/>
                    <a:lstStyle/>
                    <a:p>
                      <a:pPr algn="l" fontAlgn="b"/>
                      <a:r>
                        <a:rPr lang="en-US" sz="1500" u="none" strike="noStrike" dirty="0">
                          <a:solidFill>
                            <a:schemeClr val="tx1"/>
                          </a:solidFill>
                          <a:effectLst/>
                        </a:rPr>
                        <a:t>  Peripheral sensory neuropathy</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39 (51.3)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32 (43.8)</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2 (2.7)  </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807669943"/>
                  </a:ext>
                </a:extLst>
              </a:tr>
              <a:tr h="273232">
                <a:tc>
                  <a:txBody>
                    <a:bodyPr/>
                    <a:lstStyle/>
                    <a:p>
                      <a:pPr algn="l" fontAlgn="b"/>
                      <a:r>
                        <a:rPr lang="en-US" sz="1500" u="none" strike="noStrike" dirty="0">
                          <a:solidFill>
                            <a:schemeClr val="tx1"/>
                          </a:solidFill>
                          <a:effectLst/>
                        </a:rPr>
                        <a:t>  Alopecia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35 (46.1)</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26 (35.6)</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260879938"/>
                  </a:ext>
                </a:extLst>
              </a:tr>
              <a:tr h="273232">
                <a:tc>
                  <a:txBody>
                    <a:bodyPr/>
                    <a:lstStyle/>
                    <a:p>
                      <a:pPr algn="l" fontAlgn="b"/>
                      <a:r>
                        <a:rPr lang="en-US" sz="1500" u="none" strike="noStrike" dirty="0">
                          <a:solidFill>
                            <a:schemeClr val="tx1"/>
                          </a:solidFill>
                          <a:effectLst/>
                        </a:rPr>
                        <a:t>  Rash maculo-papular</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35 (46.1)</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13 (17.1)</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21 (28.8)</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153228112"/>
                  </a:ext>
                </a:extLst>
              </a:tr>
              <a:tr h="273232">
                <a:tc>
                  <a:txBody>
                    <a:bodyPr/>
                    <a:lstStyle/>
                    <a:p>
                      <a:pPr algn="l" fontAlgn="b"/>
                      <a:r>
                        <a:rPr lang="en-US" sz="1500" u="none" strike="noStrike" dirty="0">
                          <a:solidFill>
                            <a:schemeClr val="tx1"/>
                          </a:solidFill>
                          <a:effectLst/>
                        </a:rPr>
                        <a:t>  Pruritus</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30 (39.5)</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3 (3.9)</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19 (26.0)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154641642"/>
                  </a:ext>
                </a:extLst>
              </a:tr>
              <a:tr h="273232">
                <a:tc>
                  <a:txBody>
                    <a:bodyPr/>
                    <a:lstStyle/>
                    <a:p>
                      <a:pPr algn="l" fontAlgn="b"/>
                      <a:r>
                        <a:rPr lang="en-US" sz="1500" u="none" strike="noStrike" dirty="0">
                          <a:solidFill>
                            <a:schemeClr val="tx1"/>
                          </a:solidFill>
                          <a:effectLst/>
                        </a:rPr>
                        <a:t>  Dysgeusia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23 (30.3)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25 (34.2)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887582495"/>
                  </a:ext>
                </a:extLst>
              </a:tr>
              <a:tr h="273232">
                <a:tc>
                  <a:txBody>
                    <a:bodyPr/>
                    <a:lstStyle/>
                    <a:p>
                      <a:pPr algn="l" fontAlgn="b"/>
                      <a:r>
                        <a:rPr lang="en-US" sz="1500" u="none" strike="noStrike" dirty="0">
                          <a:solidFill>
                            <a:schemeClr val="tx1"/>
                          </a:solidFill>
                          <a:effectLst/>
                        </a:rPr>
                        <a:t>  Weight decreased</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23 (30.3)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3 (3.9)</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21 (28.8)</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3696289561"/>
                  </a:ext>
                </a:extLst>
              </a:tr>
              <a:tr h="273232">
                <a:tc>
                  <a:txBody>
                    <a:bodyPr/>
                    <a:lstStyle/>
                    <a:p>
                      <a:pPr algn="l" fontAlgn="b"/>
                      <a:r>
                        <a:rPr lang="en-US" sz="1500" u="none" strike="noStrike" dirty="0">
                          <a:solidFill>
                            <a:schemeClr val="tx1"/>
                          </a:solidFill>
                          <a:effectLst/>
                        </a:rPr>
                        <a:t>  Diarrhea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22 (28.9)</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i="0" u="none" strike="noStrike" dirty="0">
                          <a:solidFill>
                            <a:schemeClr val="tx1"/>
                          </a:solidFill>
                          <a:effectLst/>
                          <a:latin typeface="+mn-lt"/>
                        </a:rPr>
                        <a:t>5 (6.6)</a:t>
                      </a:r>
                    </a:p>
                  </a:txBody>
                  <a:tcPr marL="12700" marR="12700" marT="12700" marB="0" anchor="ctr"/>
                </a:tc>
                <a:tc>
                  <a:txBody>
                    <a:bodyPr/>
                    <a:lstStyle/>
                    <a:p>
                      <a:pPr algn="ctr" fontAlgn="b"/>
                      <a:r>
                        <a:rPr lang="en-US" sz="1500" u="none" strike="noStrike" dirty="0">
                          <a:solidFill>
                            <a:schemeClr val="tx1"/>
                          </a:solidFill>
                          <a:effectLst/>
                        </a:rPr>
                        <a:t>20 (27.4)</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i="0" u="none" strike="noStrike" dirty="0">
                          <a:solidFill>
                            <a:schemeClr val="tx1"/>
                          </a:solidFill>
                          <a:effectLst/>
                          <a:latin typeface="+mn-lt"/>
                        </a:rPr>
                        <a:t>4 (5.5)</a:t>
                      </a:r>
                    </a:p>
                  </a:txBody>
                  <a:tcPr marL="12700" marR="12700" marT="12700" marB="0" anchor="ctr"/>
                </a:tc>
                <a:extLst>
                  <a:ext uri="{0D108BD9-81ED-4DB2-BD59-A6C34878D82A}">
                    <a16:rowId xmlns:a16="http://schemas.microsoft.com/office/drawing/2014/main" val="3825389971"/>
                  </a:ext>
                </a:extLst>
              </a:tr>
              <a:tr h="273232">
                <a:tc>
                  <a:txBody>
                    <a:bodyPr/>
                    <a:lstStyle/>
                    <a:p>
                      <a:pPr algn="l" fontAlgn="b"/>
                      <a:r>
                        <a:rPr lang="en-US" sz="1500" u="none" strike="noStrike" dirty="0">
                          <a:solidFill>
                            <a:schemeClr val="tx1"/>
                          </a:solidFill>
                          <a:effectLst/>
                        </a:rPr>
                        <a:t>  Decreased appetite</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20 (26.3)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28 (38.4)</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680776086"/>
                  </a:ext>
                </a:extLst>
              </a:tr>
              <a:tr h="275437">
                <a:tc>
                  <a:txBody>
                    <a:bodyPr/>
                    <a:lstStyle/>
                    <a:p>
                      <a:pPr algn="l" fontAlgn="b"/>
                      <a:r>
                        <a:rPr lang="en-US" sz="1500" u="none" strike="noStrike" dirty="0">
                          <a:solidFill>
                            <a:schemeClr val="tx1"/>
                          </a:solidFill>
                          <a:effectLst/>
                        </a:rPr>
                        <a:t>  Nausea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 19 (25.0)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25 (34.2)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424097401"/>
                  </a:ext>
                </a:extLst>
              </a:tr>
              <a:tr h="262519">
                <a:tc>
                  <a:txBody>
                    <a:bodyPr/>
                    <a:lstStyle/>
                    <a:p>
                      <a:pPr algn="l" fontAlgn="b"/>
                      <a:r>
                        <a:rPr lang="en-US" sz="1500" u="none" strike="noStrike" dirty="0">
                          <a:solidFill>
                            <a:schemeClr val="tx1"/>
                          </a:solidFill>
                          <a:effectLst/>
                        </a:rPr>
                        <a:t>  Dry eye</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15 (19.7)</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8 (11.0)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3329470110"/>
                  </a:ext>
                </a:extLst>
              </a:tr>
            </a:tbl>
          </a:graphicData>
        </a:graphic>
      </p:graphicFrame>
    </p:spTree>
    <p:extLst>
      <p:ext uri="{BB962C8B-B14F-4D97-AF65-F5344CB8AC3E}">
        <p14:creationId xmlns:p14="http://schemas.microsoft.com/office/powerpoint/2010/main" val="110472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7BCD1B6-1B40-A8DC-228B-DCE0713B1BA4}"/>
              </a:ext>
            </a:extLst>
          </p:cNvPr>
          <p:cNvSpPr>
            <a:spLocks noGrp="1"/>
          </p:cNvSpPr>
          <p:nvPr>
            <p:ph type="ftr" sz="quarter" idx="3"/>
          </p:nvPr>
        </p:nvSpPr>
        <p:spPr/>
        <p:txBody>
          <a:bodyPr/>
          <a:lstStyle/>
          <a:p>
            <a:r>
              <a:rPr lang="en-US" dirty="0"/>
              <a:t>AE, adverse event; TRAE, treatment-related adverse event.</a:t>
            </a:r>
          </a:p>
          <a:p>
            <a:r>
              <a:rPr lang="en-US" dirty="0"/>
              <a:t>Rosenberg JE, et al. </a:t>
            </a:r>
            <a:r>
              <a:rPr lang="en-US" dirty="0" err="1"/>
              <a:t>ESMO</a:t>
            </a:r>
            <a:r>
              <a:rPr lang="en-US" dirty="0"/>
              <a:t> 2022. Abstract LBA73.</a:t>
            </a:r>
          </a:p>
        </p:txBody>
      </p:sp>
      <p:sp>
        <p:nvSpPr>
          <p:cNvPr id="3" name="Title 2">
            <a:extLst>
              <a:ext uri="{FF2B5EF4-FFF2-40B4-BE49-F238E27FC236}">
                <a16:creationId xmlns:a16="http://schemas.microsoft.com/office/drawing/2014/main" id="{94B0966D-4E02-8CCC-4705-F579F1C53EBB}"/>
              </a:ext>
            </a:extLst>
          </p:cNvPr>
          <p:cNvSpPr>
            <a:spLocks noGrp="1"/>
          </p:cNvSpPr>
          <p:nvPr>
            <p:ph type="title"/>
          </p:nvPr>
        </p:nvSpPr>
        <p:spPr/>
        <p:txBody>
          <a:bodyPr>
            <a:normAutofit fontScale="90000"/>
          </a:bodyPr>
          <a:lstStyle/>
          <a:p>
            <a:r>
              <a:rPr lang="en-US" dirty="0"/>
              <a:t>Treatment-Related Adverse Events (</a:t>
            </a:r>
            <a:r>
              <a:rPr lang="en-US" dirty="0" err="1"/>
              <a:t>TRAEs</a:t>
            </a:r>
            <a:r>
              <a:rPr lang="en-US" dirty="0"/>
              <a:t>)</a:t>
            </a:r>
            <a:br>
              <a:rPr lang="en-US" dirty="0"/>
            </a:br>
            <a:r>
              <a:rPr lang="en-US" sz="2200" b="0" dirty="0"/>
              <a:t>Most common AEs with </a:t>
            </a:r>
            <a:r>
              <a:rPr lang="en-US" sz="2200" b="0" dirty="0" err="1"/>
              <a:t>EV+P</a:t>
            </a:r>
            <a:r>
              <a:rPr lang="en-US" sz="2200" b="0" dirty="0"/>
              <a:t> were fatigue, peripheral sensory neuropathy, alopecia,</a:t>
            </a:r>
            <a:br>
              <a:rPr lang="en-US" sz="2200" b="0" dirty="0"/>
            </a:br>
            <a:r>
              <a:rPr lang="en-US" sz="2200" b="0" dirty="0"/>
              <a:t>and maculo-papular rash</a:t>
            </a:r>
            <a:endParaRPr lang="en-US" dirty="0"/>
          </a:p>
        </p:txBody>
      </p:sp>
      <p:sp>
        <p:nvSpPr>
          <p:cNvPr id="8" name="Subtitle 1">
            <a:extLst>
              <a:ext uri="{FF2B5EF4-FFF2-40B4-BE49-F238E27FC236}">
                <a16:creationId xmlns:a16="http://schemas.microsoft.com/office/drawing/2014/main" id="{46185890-5F82-5B97-9F7B-DD862F9DDA32}"/>
              </a:ext>
            </a:extLst>
          </p:cNvPr>
          <p:cNvSpPr>
            <a:spLocks noGrp="1"/>
          </p:cNvSpPr>
          <p:nvPr>
            <p:ph idx="1"/>
          </p:nvPr>
        </p:nvSpPr>
        <p:spPr>
          <a:xfrm>
            <a:off x="8369509" y="1735018"/>
            <a:ext cx="3837481" cy="4722477"/>
          </a:xfrm>
        </p:spPr>
        <p:txBody>
          <a:bodyPr>
            <a:normAutofit/>
          </a:bodyPr>
          <a:lstStyle/>
          <a:p>
            <a:pPr marL="0" indent="0">
              <a:buNone/>
            </a:pPr>
            <a:r>
              <a:rPr lang="en-US" sz="1800" b="1" dirty="0">
                <a:solidFill>
                  <a:schemeClr val="tx1"/>
                </a:solidFill>
              </a:rPr>
              <a:t>Serious </a:t>
            </a:r>
            <a:r>
              <a:rPr lang="en-US" sz="1800" b="1" dirty="0" err="1">
                <a:solidFill>
                  <a:schemeClr val="tx1"/>
                </a:solidFill>
              </a:rPr>
              <a:t>TRAEs</a:t>
            </a:r>
            <a:endParaRPr lang="en-US" sz="1800" b="1" dirty="0">
              <a:solidFill>
                <a:schemeClr val="tx1"/>
              </a:solidFill>
            </a:endParaRPr>
          </a:p>
          <a:p>
            <a:r>
              <a:rPr lang="en-US" sz="1800" dirty="0">
                <a:solidFill>
                  <a:schemeClr val="tx1"/>
                </a:solidFill>
              </a:rPr>
              <a:t>18 (23.7%) </a:t>
            </a:r>
            <a:r>
              <a:rPr lang="en-US" sz="1800" dirty="0" err="1">
                <a:solidFill>
                  <a:schemeClr val="tx1"/>
                </a:solidFill>
              </a:rPr>
              <a:t>EV+P</a:t>
            </a:r>
            <a:r>
              <a:rPr lang="en-US" sz="1800" dirty="0">
                <a:solidFill>
                  <a:schemeClr val="tx1"/>
                </a:solidFill>
              </a:rPr>
              <a:t> </a:t>
            </a:r>
          </a:p>
          <a:p>
            <a:r>
              <a:rPr lang="en-US" sz="1800" dirty="0">
                <a:solidFill>
                  <a:schemeClr val="tx1"/>
                </a:solidFill>
              </a:rPr>
              <a:t>11 (15.1%) EV Mono</a:t>
            </a:r>
          </a:p>
          <a:p>
            <a:endParaRPr lang="en-US" sz="1800" dirty="0">
              <a:solidFill>
                <a:schemeClr val="tx1"/>
              </a:solidFill>
            </a:endParaRPr>
          </a:p>
          <a:p>
            <a:pPr marL="0" indent="0">
              <a:buNone/>
            </a:pPr>
            <a:r>
              <a:rPr lang="en-US" sz="1800" b="1" dirty="0" err="1">
                <a:solidFill>
                  <a:schemeClr val="tx1"/>
                </a:solidFill>
              </a:rPr>
              <a:t>TRAEs</a:t>
            </a:r>
            <a:r>
              <a:rPr lang="en-US" sz="1800" b="1" dirty="0">
                <a:solidFill>
                  <a:schemeClr val="tx1"/>
                </a:solidFill>
              </a:rPr>
              <a:t> leading to death</a:t>
            </a:r>
            <a:br>
              <a:rPr lang="en-US" sz="1800" b="1" dirty="0">
                <a:solidFill>
                  <a:schemeClr val="tx1"/>
                </a:solidFill>
              </a:rPr>
            </a:br>
            <a:r>
              <a:rPr lang="en-US" sz="1800" b="1" dirty="0">
                <a:solidFill>
                  <a:schemeClr val="tx1"/>
                </a:solidFill>
              </a:rPr>
              <a:t>(per investigator)</a:t>
            </a:r>
          </a:p>
          <a:p>
            <a:r>
              <a:rPr lang="en-US" sz="1800" dirty="0">
                <a:solidFill>
                  <a:schemeClr val="tx1"/>
                </a:solidFill>
              </a:rPr>
              <a:t>3 (3.9%) </a:t>
            </a:r>
            <a:r>
              <a:rPr lang="en-US" sz="1800" dirty="0" err="1">
                <a:solidFill>
                  <a:schemeClr val="tx1"/>
                </a:solidFill>
              </a:rPr>
              <a:t>EV+P</a:t>
            </a:r>
            <a:r>
              <a:rPr lang="en-US" sz="1800" dirty="0">
                <a:solidFill>
                  <a:schemeClr val="tx1"/>
                </a:solidFill>
              </a:rPr>
              <a:t> (Pneumonitis, Respiratory failure, Sepsis)</a:t>
            </a:r>
          </a:p>
          <a:p>
            <a:r>
              <a:rPr lang="en-US" sz="1800" dirty="0">
                <a:solidFill>
                  <a:schemeClr val="tx1"/>
                </a:solidFill>
              </a:rPr>
              <a:t>2 (2.7%) EV Mono (Multiple organ dysfunction, Respiratory failure)</a:t>
            </a:r>
          </a:p>
          <a:p>
            <a:endParaRPr lang="en-US" sz="1800" dirty="0">
              <a:solidFill>
                <a:schemeClr val="tx1"/>
              </a:solidFill>
            </a:endParaRPr>
          </a:p>
        </p:txBody>
      </p:sp>
      <p:graphicFrame>
        <p:nvGraphicFramePr>
          <p:cNvPr id="6" name="Content Placeholder 5">
            <a:extLst>
              <a:ext uri="{FF2B5EF4-FFF2-40B4-BE49-F238E27FC236}">
                <a16:creationId xmlns:a16="http://schemas.microsoft.com/office/drawing/2014/main" id="{18FF22A4-E7DB-66DE-3FAE-C9F523E64F4C}"/>
              </a:ext>
            </a:extLst>
          </p:cNvPr>
          <p:cNvGraphicFramePr>
            <a:graphicFrameLocks/>
          </p:cNvGraphicFramePr>
          <p:nvPr/>
        </p:nvGraphicFramePr>
        <p:xfrm>
          <a:off x="406778" y="1633928"/>
          <a:ext cx="7538009" cy="4111254"/>
        </p:xfrm>
        <a:graphic>
          <a:graphicData uri="http://schemas.openxmlformats.org/drawingml/2006/table">
            <a:tbl>
              <a:tblPr firstRow="1" bandRow="1">
                <a:tableStyleId>{5FD0F851-EC5A-4D38-B0AD-8093EC10F338}</a:tableStyleId>
              </a:tblPr>
              <a:tblGrid>
                <a:gridCol w="2861078">
                  <a:extLst>
                    <a:ext uri="{9D8B030D-6E8A-4147-A177-3AD203B41FA5}">
                      <a16:colId xmlns:a16="http://schemas.microsoft.com/office/drawing/2014/main" val="864145592"/>
                    </a:ext>
                  </a:extLst>
                </a:gridCol>
                <a:gridCol w="1184566">
                  <a:extLst>
                    <a:ext uri="{9D8B030D-6E8A-4147-A177-3AD203B41FA5}">
                      <a16:colId xmlns:a16="http://schemas.microsoft.com/office/drawing/2014/main" val="755359808"/>
                    </a:ext>
                  </a:extLst>
                </a:gridCol>
                <a:gridCol w="1212829">
                  <a:extLst>
                    <a:ext uri="{9D8B030D-6E8A-4147-A177-3AD203B41FA5}">
                      <a16:colId xmlns:a16="http://schemas.microsoft.com/office/drawing/2014/main" val="3837305153"/>
                    </a:ext>
                  </a:extLst>
                </a:gridCol>
                <a:gridCol w="1388179">
                  <a:extLst>
                    <a:ext uri="{9D8B030D-6E8A-4147-A177-3AD203B41FA5}">
                      <a16:colId xmlns:a16="http://schemas.microsoft.com/office/drawing/2014/main" val="3106820076"/>
                    </a:ext>
                  </a:extLst>
                </a:gridCol>
                <a:gridCol w="891357">
                  <a:extLst>
                    <a:ext uri="{9D8B030D-6E8A-4147-A177-3AD203B41FA5}">
                      <a16:colId xmlns:a16="http://schemas.microsoft.com/office/drawing/2014/main" val="3714817545"/>
                    </a:ext>
                  </a:extLst>
                </a:gridCol>
              </a:tblGrid>
              <a:tr h="578459">
                <a:tc rowSpan="2">
                  <a:txBody>
                    <a:bodyPr/>
                    <a:lstStyle/>
                    <a:p>
                      <a:pPr algn="l" fontAlgn="b"/>
                      <a:r>
                        <a:rPr lang="en-US" sz="1500" b="0" u="none" strike="noStrike" dirty="0">
                          <a:solidFill>
                            <a:schemeClr val="tx1"/>
                          </a:solidFill>
                          <a:effectLst/>
                        </a:rPr>
                        <a:t>TRAEs </a:t>
                      </a:r>
                      <a:r>
                        <a:rPr lang="en-US" sz="1500" b="1" u="none" strike="noStrike" dirty="0">
                          <a:solidFill>
                            <a:schemeClr val="tx1"/>
                          </a:solidFill>
                          <a:effectLst/>
                        </a:rPr>
                        <a:t>Any Grades </a:t>
                      </a:r>
                      <a:r>
                        <a:rPr lang="en-US" sz="1500" b="0" u="none" strike="noStrike" dirty="0">
                          <a:solidFill>
                            <a:schemeClr val="tx1"/>
                          </a:solidFill>
                          <a:effectLst/>
                        </a:rPr>
                        <a:t>by Preferred Term  </a:t>
                      </a:r>
                      <a:r>
                        <a:rPr lang="en-US" sz="1500" b="1" u="none" strike="noStrike" dirty="0">
                          <a:solidFill>
                            <a:schemeClr val="tx1"/>
                          </a:solidFill>
                          <a:effectLst/>
                        </a:rPr>
                        <a:t>≥20% of Patients </a:t>
                      </a:r>
                      <a:endParaRPr lang="en-US" sz="1500" b="1" i="0" u="none" strike="noStrike" dirty="0">
                        <a:solidFill>
                          <a:schemeClr val="tx1"/>
                        </a:solidFill>
                        <a:effectLst/>
                        <a:latin typeface="+mn-lt"/>
                      </a:endParaRPr>
                    </a:p>
                  </a:txBody>
                  <a:tcPr marL="12700" marR="12700" marT="12700" marB="0" anchor="ctr"/>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    </a:t>
                      </a:r>
                      <a:r>
                        <a:rPr kumimoji="0" lang="en-US" sz="1500" b="1" u="none" strike="noStrike" kern="0" cap="none" spc="0" normalizeH="0" baseline="0" noProof="0" dirty="0" err="1">
                          <a:ln>
                            <a:noFill/>
                          </a:ln>
                          <a:solidFill>
                            <a:schemeClr val="tx1"/>
                          </a:solidFill>
                          <a:effectLst/>
                          <a:uLnTx/>
                          <a:uFillTx/>
                          <a:sym typeface="Arial"/>
                        </a:rPr>
                        <a:t>EV+P</a:t>
                      </a:r>
                      <a:r>
                        <a:rPr kumimoji="0" lang="en-US" sz="1500" b="1" u="none" strike="noStrike" kern="0" cap="none" spc="0" normalizeH="0" baseline="0" noProof="0" dirty="0">
                          <a:ln>
                            <a:noFill/>
                          </a:ln>
                          <a:solidFill>
                            <a:schemeClr val="tx1"/>
                          </a:solidFill>
                          <a:effectLst/>
                          <a:uLnTx/>
                          <a:uFillTx/>
                          <a:sym typeface="Arial"/>
                        </a:rPr>
                        <a:t> (N=76)</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    n (%)</a:t>
                      </a:r>
                      <a:endParaRPr kumimoji="0" lang="en-US" sz="1500" b="1" i="0" u="none" strike="noStrike" kern="0" cap="none" spc="0" normalizeH="0" baseline="0" noProof="0" dirty="0">
                        <a:ln>
                          <a:noFill/>
                        </a:ln>
                        <a:solidFill>
                          <a:schemeClr val="tx1"/>
                        </a:solidFill>
                        <a:effectLst/>
                        <a:uLnTx/>
                        <a:uFillTx/>
                        <a:latin typeface="Arial"/>
                        <a:ea typeface="+mn-ea"/>
                        <a:cs typeface="+mn-cs"/>
                        <a:sym typeface="Arial"/>
                      </a:endParaRPr>
                    </a:p>
                  </a:txBody>
                  <a:tcPr marL="12700" marR="12700" marT="12700" marB="0" anchor="ct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EV Mono (N=73)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500" b="1" u="none" strike="noStrike" kern="0" cap="none" spc="0" normalizeH="0" baseline="0" noProof="0" dirty="0">
                          <a:ln>
                            <a:noFill/>
                          </a:ln>
                          <a:solidFill>
                            <a:schemeClr val="tx1"/>
                          </a:solidFill>
                          <a:effectLst/>
                          <a:uLnTx/>
                          <a:uFillTx/>
                          <a:sym typeface="Arial"/>
                        </a:rPr>
                        <a:t>n (%)</a:t>
                      </a:r>
                      <a:endParaRPr kumimoji="0" lang="en-US" sz="1500" b="1" i="0" u="none" strike="noStrike" kern="0" cap="none" spc="0" normalizeH="0" baseline="0" noProof="0" dirty="0">
                        <a:ln>
                          <a:noFill/>
                        </a:ln>
                        <a:solidFill>
                          <a:schemeClr val="tx1"/>
                        </a:solidFill>
                        <a:effectLst/>
                        <a:uLnTx/>
                        <a:uFillTx/>
                        <a:latin typeface="Arial"/>
                        <a:ea typeface="+mn-ea"/>
                        <a:cs typeface="+mn-cs"/>
                        <a:sym typeface="Arial"/>
                      </a:endParaRPr>
                    </a:p>
                  </a:txBody>
                  <a:tcPr marL="12700" marR="12700" marT="12700" marB="0" anchor="ct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extLst>
                  <a:ext uri="{0D108BD9-81ED-4DB2-BD59-A6C34878D82A}">
                    <a16:rowId xmlns:a16="http://schemas.microsoft.com/office/drawing/2014/main" val="2167548896"/>
                  </a:ext>
                </a:extLst>
              </a:tr>
              <a:tr h="262519">
                <a:tc vMerge="1">
                  <a:txBody>
                    <a:bodyPr/>
                    <a:lstStyle/>
                    <a:p>
                      <a:pPr algn="l" fontAlgn="b"/>
                      <a:r>
                        <a:rPr lang="en-US" sz="1000" b="0" u="none" strike="noStrike">
                          <a:effectLst/>
                          <a:latin typeface="+mn-lt"/>
                        </a:rPr>
                        <a:t>TRAEs </a:t>
                      </a:r>
                      <a:r>
                        <a:rPr lang="en-US" sz="1000" b="1" u="none" strike="noStrike">
                          <a:effectLst/>
                          <a:latin typeface="+mn-lt"/>
                        </a:rPr>
                        <a:t>All Grades </a:t>
                      </a:r>
                      <a:r>
                        <a:rPr lang="en-US" sz="1000" b="0" u="none" strike="noStrike">
                          <a:effectLst/>
                          <a:latin typeface="+mn-lt"/>
                        </a:rPr>
                        <a:t>by Preferred Term </a:t>
                      </a:r>
                    </a:p>
                    <a:p>
                      <a:pPr algn="l" fontAlgn="b"/>
                      <a:r>
                        <a:rPr lang="en-US" sz="1000" b="1" u="none" strike="noStrike">
                          <a:effectLst/>
                          <a:latin typeface="+mn-lt"/>
                        </a:rPr>
                        <a:t>≥20% of Patients </a:t>
                      </a:r>
                      <a:endParaRPr lang="en-US" sz="1000" b="1" i="0" u="none" strike="noStrike">
                        <a:solidFill>
                          <a:srgbClr val="000000"/>
                        </a:solidFill>
                        <a:effectLst/>
                        <a:latin typeface="+mn-lt"/>
                      </a:endParaRPr>
                    </a:p>
                  </a:txBody>
                  <a:tcPr marL="9525" marR="9525" marT="9525" marB="0" anchor="b"/>
                </a:tc>
                <a:tc>
                  <a:txBody>
                    <a:bodyPr/>
                    <a:lstStyle/>
                    <a:p>
                      <a:pPr algn="ctr" fontAlgn="b"/>
                      <a:r>
                        <a:rPr lang="en-US" sz="1500" b="1" u="none" strike="noStrike" dirty="0">
                          <a:solidFill>
                            <a:schemeClr val="tx1"/>
                          </a:solidFill>
                          <a:effectLst/>
                        </a:rPr>
                        <a:t>Any Grade</a:t>
                      </a:r>
                      <a:endParaRPr lang="en-US" sz="1500" b="1" u="none" strike="noStrike" dirty="0">
                        <a:solidFill>
                          <a:schemeClr val="tx1"/>
                        </a:solidFill>
                        <a:effectLst/>
                        <a:latin typeface="+mn-lt"/>
                      </a:endParaRPr>
                    </a:p>
                  </a:txBody>
                  <a:tcPr marL="12700" marR="12700" marT="12700" marB="0" anchor="ctr"/>
                </a:tc>
                <a:tc>
                  <a:txBody>
                    <a:bodyPr/>
                    <a:lstStyle/>
                    <a:p>
                      <a:pPr algn="ctr" fontAlgn="b"/>
                      <a:r>
                        <a:rPr lang="en-US" sz="1500" b="1" dirty="0">
                          <a:solidFill>
                            <a:schemeClr val="tx1"/>
                          </a:solidFill>
                          <a:effectLst/>
                        </a:rPr>
                        <a:t>Grade ≥3</a:t>
                      </a:r>
                      <a:endParaRPr lang="en-US" sz="1500" b="1" i="0" u="none" strike="noStrike" dirty="0">
                        <a:solidFill>
                          <a:schemeClr val="tx1"/>
                        </a:solidFill>
                        <a:effectLst/>
                        <a:latin typeface="+mn-l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500" b="1" u="none" strike="noStrike" dirty="0">
                          <a:solidFill>
                            <a:schemeClr val="tx1"/>
                          </a:solidFill>
                          <a:effectLst/>
                        </a:rPr>
                        <a:t>Any Grade</a:t>
                      </a:r>
                      <a:endParaRPr lang="en-US" sz="1500" b="1" i="0" u="none" strike="noStrike" dirty="0">
                        <a:solidFill>
                          <a:schemeClr val="tx1"/>
                        </a:solidFill>
                        <a:effectLst/>
                        <a:latin typeface="+mn-l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500" b="1" dirty="0">
                          <a:solidFill>
                            <a:schemeClr val="tx1"/>
                          </a:solidFill>
                          <a:effectLst/>
                        </a:rPr>
                        <a:t>Grade ≥3</a:t>
                      </a:r>
                      <a:endParaRPr lang="en-US" sz="1500" b="1"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2452208052"/>
                  </a:ext>
                </a:extLst>
              </a:tr>
              <a:tr h="273232">
                <a:tc>
                  <a:txBody>
                    <a:bodyPr/>
                    <a:lstStyle/>
                    <a:p>
                      <a:pPr algn="l" fontAlgn="b"/>
                      <a:r>
                        <a:rPr lang="en-US" sz="1500" b="0" u="none" strike="noStrike" dirty="0">
                          <a:solidFill>
                            <a:schemeClr val="tx1"/>
                          </a:solidFill>
                          <a:effectLst/>
                        </a:rPr>
                        <a:t>Overall</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76 (100.0)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48 (63.2)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68 (93.2)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35 (47.9)</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493382893"/>
                  </a:ext>
                </a:extLst>
              </a:tr>
              <a:tr h="273232">
                <a:tc>
                  <a:txBody>
                    <a:bodyPr/>
                    <a:lstStyle/>
                    <a:p>
                      <a:pPr algn="l" fontAlgn="b"/>
                      <a:r>
                        <a:rPr lang="en-US" sz="1500" u="none" strike="noStrike" dirty="0">
                          <a:solidFill>
                            <a:schemeClr val="tx1"/>
                          </a:solidFill>
                          <a:effectLst/>
                        </a:rPr>
                        <a:t>  Fatigue </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43 (56.6)</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7 (9.2)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29 (39.7)</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6 (8.2)</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908398240"/>
                  </a:ext>
                </a:extLst>
              </a:tr>
              <a:tr h="273232">
                <a:tc>
                  <a:txBody>
                    <a:bodyPr/>
                    <a:lstStyle/>
                    <a:p>
                      <a:pPr algn="l" fontAlgn="b"/>
                      <a:r>
                        <a:rPr lang="en-US" sz="1500" u="none" strike="noStrike" dirty="0">
                          <a:solidFill>
                            <a:schemeClr val="tx1"/>
                          </a:solidFill>
                          <a:effectLst/>
                        </a:rPr>
                        <a:t>  Peripheral sensory neuropathy</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39 (51.3)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32 (43.8)</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2 (2.7)  </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807669943"/>
                  </a:ext>
                </a:extLst>
              </a:tr>
              <a:tr h="273232">
                <a:tc>
                  <a:txBody>
                    <a:bodyPr/>
                    <a:lstStyle/>
                    <a:p>
                      <a:pPr algn="l" fontAlgn="b"/>
                      <a:r>
                        <a:rPr lang="en-US" sz="1500" u="none" strike="noStrike" dirty="0">
                          <a:solidFill>
                            <a:schemeClr val="tx1"/>
                          </a:solidFill>
                          <a:effectLst/>
                        </a:rPr>
                        <a:t>  Alopecia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35 (46.1)</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26 (35.6)</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260879938"/>
                  </a:ext>
                </a:extLst>
              </a:tr>
              <a:tr h="273232">
                <a:tc>
                  <a:txBody>
                    <a:bodyPr/>
                    <a:lstStyle/>
                    <a:p>
                      <a:pPr algn="l" fontAlgn="b"/>
                      <a:r>
                        <a:rPr lang="en-US" sz="1500" u="none" strike="noStrike" dirty="0">
                          <a:solidFill>
                            <a:schemeClr val="tx1"/>
                          </a:solidFill>
                          <a:effectLst/>
                        </a:rPr>
                        <a:t>  Rash maculo-papular</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35 (46.1)</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13 (17.1)</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21 (28.8)</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153228112"/>
                  </a:ext>
                </a:extLst>
              </a:tr>
              <a:tr h="273232">
                <a:tc>
                  <a:txBody>
                    <a:bodyPr/>
                    <a:lstStyle/>
                    <a:p>
                      <a:pPr algn="l" fontAlgn="b"/>
                      <a:r>
                        <a:rPr lang="en-US" sz="1500" u="none" strike="noStrike" dirty="0">
                          <a:solidFill>
                            <a:schemeClr val="tx1"/>
                          </a:solidFill>
                          <a:effectLst/>
                        </a:rPr>
                        <a:t>  Pruritus</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30 (39.5)</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3 (3.9)</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19 (26.0)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154641642"/>
                  </a:ext>
                </a:extLst>
              </a:tr>
              <a:tr h="273232">
                <a:tc>
                  <a:txBody>
                    <a:bodyPr/>
                    <a:lstStyle/>
                    <a:p>
                      <a:pPr algn="l" fontAlgn="b"/>
                      <a:r>
                        <a:rPr lang="en-US" sz="1500" u="none" strike="noStrike" dirty="0">
                          <a:solidFill>
                            <a:schemeClr val="tx1"/>
                          </a:solidFill>
                          <a:effectLst/>
                        </a:rPr>
                        <a:t>  Dysgeusia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23 (30.3)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25 (34.2)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887582495"/>
                  </a:ext>
                </a:extLst>
              </a:tr>
              <a:tr h="273232">
                <a:tc>
                  <a:txBody>
                    <a:bodyPr/>
                    <a:lstStyle/>
                    <a:p>
                      <a:pPr algn="l" fontAlgn="b"/>
                      <a:r>
                        <a:rPr lang="en-US" sz="1500" u="none" strike="noStrike" dirty="0">
                          <a:solidFill>
                            <a:schemeClr val="tx1"/>
                          </a:solidFill>
                          <a:effectLst/>
                        </a:rPr>
                        <a:t>  Weight decreased</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23 (30.3)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3 (3.9)</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21 (28.8)</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3696289561"/>
                  </a:ext>
                </a:extLst>
              </a:tr>
              <a:tr h="273232">
                <a:tc>
                  <a:txBody>
                    <a:bodyPr/>
                    <a:lstStyle/>
                    <a:p>
                      <a:pPr algn="l" fontAlgn="b"/>
                      <a:r>
                        <a:rPr lang="en-US" sz="1500" u="none" strike="noStrike" dirty="0">
                          <a:solidFill>
                            <a:schemeClr val="tx1"/>
                          </a:solidFill>
                          <a:effectLst/>
                        </a:rPr>
                        <a:t>  Diarrhea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22 (28.9)</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i="0" u="none" strike="noStrike" dirty="0">
                          <a:solidFill>
                            <a:schemeClr val="tx1"/>
                          </a:solidFill>
                          <a:effectLst/>
                          <a:latin typeface="+mn-lt"/>
                        </a:rPr>
                        <a:t>5 (6.6)</a:t>
                      </a:r>
                    </a:p>
                  </a:txBody>
                  <a:tcPr marL="12700" marR="12700" marT="12700" marB="0" anchor="ctr"/>
                </a:tc>
                <a:tc>
                  <a:txBody>
                    <a:bodyPr/>
                    <a:lstStyle/>
                    <a:p>
                      <a:pPr algn="ctr" fontAlgn="b"/>
                      <a:r>
                        <a:rPr lang="en-US" sz="1500" u="none" strike="noStrike" dirty="0">
                          <a:solidFill>
                            <a:schemeClr val="tx1"/>
                          </a:solidFill>
                          <a:effectLst/>
                        </a:rPr>
                        <a:t>20 (27.4)</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i="0" u="none" strike="noStrike" dirty="0">
                          <a:solidFill>
                            <a:schemeClr val="tx1"/>
                          </a:solidFill>
                          <a:effectLst/>
                          <a:latin typeface="+mn-lt"/>
                        </a:rPr>
                        <a:t>4 (5.5)</a:t>
                      </a:r>
                    </a:p>
                  </a:txBody>
                  <a:tcPr marL="12700" marR="12700" marT="12700" marB="0" anchor="ctr"/>
                </a:tc>
                <a:extLst>
                  <a:ext uri="{0D108BD9-81ED-4DB2-BD59-A6C34878D82A}">
                    <a16:rowId xmlns:a16="http://schemas.microsoft.com/office/drawing/2014/main" val="3825389971"/>
                  </a:ext>
                </a:extLst>
              </a:tr>
              <a:tr h="273232">
                <a:tc>
                  <a:txBody>
                    <a:bodyPr/>
                    <a:lstStyle/>
                    <a:p>
                      <a:pPr algn="l" fontAlgn="b"/>
                      <a:r>
                        <a:rPr lang="en-US" sz="1500" u="none" strike="noStrike" dirty="0">
                          <a:solidFill>
                            <a:schemeClr val="tx1"/>
                          </a:solidFill>
                          <a:effectLst/>
                        </a:rPr>
                        <a:t>  Decreased appetite</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20 (26.3)</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28 (38.4)</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1680776086"/>
                  </a:ext>
                </a:extLst>
              </a:tr>
              <a:tr h="275437">
                <a:tc>
                  <a:txBody>
                    <a:bodyPr/>
                    <a:lstStyle/>
                    <a:p>
                      <a:pPr algn="l" fontAlgn="b"/>
                      <a:r>
                        <a:rPr lang="en-US" sz="1500" u="none" strike="noStrike" dirty="0">
                          <a:solidFill>
                            <a:schemeClr val="tx1"/>
                          </a:solidFill>
                          <a:effectLst/>
                        </a:rPr>
                        <a:t>  Nausea</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 19 (25.0)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25 (34.2)</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1 (1.4)</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424097401"/>
                  </a:ext>
                </a:extLst>
              </a:tr>
              <a:tr h="262519">
                <a:tc>
                  <a:txBody>
                    <a:bodyPr/>
                    <a:lstStyle/>
                    <a:p>
                      <a:pPr algn="l" fontAlgn="b"/>
                      <a:r>
                        <a:rPr lang="en-US" sz="1500" u="none" strike="noStrike" dirty="0">
                          <a:solidFill>
                            <a:schemeClr val="tx1"/>
                          </a:solidFill>
                          <a:effectLst/>
                        </a:rPr>
                        <a:t>  Dry eye</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15 (19.7)</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u="none" strike="noStrike" dirty="0">
                          <a:solidFill>
                            <a:schemeClr val="tx1"/>
                          </a:solidFill>
                          <a:effectLst/>
                        </a:rPr>
                        <a:t>8 (11.0)</a:t>
                      </a:r>
                      <a:endParaRPr lang="en-US" sz="1500" b="0" i="0" u="none" strike="noStrike" dirty="0">
                        <a:solidFill>
                          <a:schemeClr val="tx1"/>
                        </a:solidFill>
                        <a:effectLst/>
                        <a:latin typeface="+mn-lt"/>
                      </a:endParaRPr>
                    </a:p>
                  </a:txBody>
                  <a:tcPr marL="12700" marR="12700" marT="12700" marB="0" anchor="ctr"/>
                </a:tc>
                <a:tc>
                  <a:txBody>
                    <a:bodyPr/>
                    <a:lstStyle/>
                    <a:p>
                      <a:pPr algn="ctr" fontAlgn="b"/>
                      <a:r>
                        <a:rPr lang="en-US" sz="1500" b="0" u="none" strike="noStrike" dirty="0">
                          <a:solidFill>
                            <a:schemeClr val="tx1"/>
                          </a:solidFill>
                          <a:effectLst/>
                        </a:rPr>
                        <a:t>0</a:t>
                      </a:r>
                      <a:endParaRPr lang="en-US" sz="1500" b="0" i="0" u="none" strike="noStrike" dirty="0">
                        <a:solidFill>
                          <a:schemeClr val="tx1"/>
                        </a:solidFill>
                        <a:effectLst/>
                        <a:latin typeface="+mn-lt"/>
                      </a:endParaRPr>
                    </a:p>
                  </a:txBody>
                  <a:tcPr marL="12700" marR="12700" marT="12700" marB="0" anchor="ctr"/>
                </a:tc>
                <a:extLst>
                  <a:ext uri="{0D108BD9-81ED-4DB2-BD59-A6C34878D82A}">
                    <a16:rowId xmlns:a16="http://schemas.microsoft.com/office/drawing/2014/main" val="3329470110"/>
                  </a:ext>
                </a:extLst>
              </a:tr>
            </a:tbl>
          </a:graphicData>
        </a:graphic>
      </p:graphicFrame>
      <p:sp>
        <p:nvSpPr>
          <p:cNvPr id="2" name="Rectangle 1">
            <a:extLst>
              <a:ext uri="{FF2B5EF4-FFF2-40B4-BE49-F238E27FC236}">
                <a16:creationId xmlns:a16="http://schemas.microsoft.com/office/drawing/2014/main" id="{5377C0EB-C5B7-91AA-AA41-CDF380A109BF}"/>
              </a:ext>
            </a:extLst>
          </p:cNvPr>
          <p:cNvSpPr/>
          <p:nvPr/>
        </p:nvSpPr>
        <p:spPr>
          <a:xfrm>
            <a:off x="8282331" y="1676275"/>
            <a:ext cx="3750783" cy="4026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998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110" r="-484"/>
          <a:stretch/>
        </p:blipFill>
        <p:spPr bwMode="auto">
          <a:xfrm>
            <a:off x="7814536" y="1747563"/>
            <a:ext cx="4199587" cy="4335716"/>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a:extLst>
              <a:ext uri="{FF2B5EF4-FFF2-40B4-BE49-F238E27FC236}">
                <a16:creationId xmlns:a16="http://schemas.microsoft.com/office/drawing/2014/main" id="{CD631598-4D78-40EE-8603-CCEF5E7D73F6}"/>
              </a:ext>
            </a:extLst>
          </p:cNvPr>
          <p:cNvSpPr>
            <a:spLocks noGrp="1"/>
          </p:cNvSpPr>
          <p:nvPr>
            <p:ph type="title"/>
          </p:nvPr>
        </p:nvSpPr>
        <p:spPr/>
        <p:txBody>
          <a:bodyPr/>
          <a:lstStyle/>
          <a:p>
            <a:r>
              <a:rPr lang="fr-FR" dirty="0"/>
              <a:t>KEY FINDINGS (3)</a:t>
            </a:r>
            <a:endParaRPr lang="x-none" dirty="0"/>
          </a:p>
        </p:txBody>
      </p:sp>
      <p:sp>
        <p:nvSpPr>
          <p:cNvPr id="9" name="Footer Placeholder 8">
            <a:extLst>
              <a:ext uri="{FF2B5EF4-FFF2-40B4-BE49-F238E27FC236}">
                <a16:creationId xmlns:a16="http://schemas.microsoft.com/office/drawing/2014/main" id="{610F3B5F-AD60-D1C2-0726-F2859C172FCE}"/>
              </a:ext>
            </a:extLst>
          </p:cNvPr>
          <p:cNvSpPr>
            <a:spLocks noGrp="1"/>
          </p:cNvSpPr>
          <p:nvPr>
            <p:ph type="ftr" sz="quarter" idx="3"/>
          </p:nvPr>
        </p:nvSpPr>
        <p:spPr/>
        <p:txBody>
          <a:bodyPr/>
          <a:lstStyle/>
          <a:p>
            <a:r>
              <a:rPr lang="fr-FR" dirty="0"/>
              <a:t>Rosenberg JE, et al. </a:t>
            </a:r>
            <a:r>
              <a:rPr lang="fr-FR" dirty="0" err="1"/>
              <a:t>ESMO</a:t>
            </a:r>
            <a:r>
              <a:rPr lang="fr-FR" dirty="0"/>
              <a:t> 2022. Abstract LBA73.</a:t>
            </a:r>
          </a:p>
          <a:p>
            <a:r>
              <a:rPr lang="fr-FR" dirty="0" err="1"/>
              <a:t>Powles</a:t>
            </a:r>
            <a:r>
              <a:rPr lang="fr-FR" dirty="0"/>
              <a:t> T, et al. </a:t>
            </a:r>
            <a:r>
              <a:rPr lang="fr-FR" i="1" dirty="0"/>
              <a:t>N </a:t>
            </a:r>
            <a:r>
              <a:rPr lang="fr-FR" i="1" dirty="0" err="1"/>
              <a:t>Engl</a:t>
            </a:r>
            <a:r>
              <a:rPr lang="fr-FR" i="1" dirty="0"/>
              <a:t> J Med. </a:t>
            </a:r>
            <a:r>
              <a:rPr lang="fr-FR" dirty="0"/>
              <a:t>2021;384(12):1125-1135.</a:t>
            </a:r>
          </a:p>
        </p:txBody>
      </p:sp>
      <p:sp>
        <p:nvSpPr>
          <p:cNvPr id="7" name="Subtitle 1">
            <a:extLst>
              <a:ext uri="{FF2B5EF4-FFF2-40B4-BE49-F238E27FC236}">
                <a16:creationId xmlns:a16="http://schemas.microsoft.com/office/drawing/2014/main" id="{ACF9C3B6-0FF1-4E25-8719-5B349C6D2726}"/>
              </a:ext>
            </a:extLst>
          </p:cNvPr>
          <p:cNvSpPr>
            <a:spLocks noGrp="1"/>
          </p:cNvSpPr>
          <p:nvPr>
            <p:ph type="subTitle" idx="4294967295"/>
          </p:nvPr>
        </p:nvSpPr>
        <p:spPr>
          <a:xfrm>
            <a:off x="621957" y="1111115"/>
            <a:ext cx="7288213" cy="600075"/>
          </a:xfrm>
        </p:spPr>
        <p:txBody>
          <a:bodyPr>
            <a:normAutofit/>
          </a:bodyPr>
          <a:lstStyle/>
          <a:p>
            <a:pPr marL="0" indent="0">
              <a:buNone/>
            </a:pPr>
            <a:r>
              <a:rPr lang="fr-FR" sz="2000" b="1" dirty="0" err="1">
                <a:solidFill>
                  <a:schemeClr val="tx1"/>
                </a:solidFill>
              </a:rPr>
              <a:t>Safety</a:t>
            </a:r>
            <a:r>
              <a:rPr lang="fr-FR" sz="2000" b="1" dirty="0">
                <a:solidFill>
                  <a:schemeClr val="tx1"/>
                </a:solidFill>
              </a:rPr>
              <a:t> : </a:t>
            </a:r>
            <a:r>
              <a:rPr lang="fr-FR" sz="2000" b="1" dirty="0" err="1">
                <a:solidFill>
                  <a:schemeClr val="tx1"/>
                </a:solidFill>
              </a:rPr>
              <a:t>Pembro</a:t>
            </a:r>
            <a:r>
              <a:rPr lang="fr-FR" sz="2000" b="1" dirty="0">
                <a:solidFill>
                  <a:schemeClr val="tx1"/>
                </a:solidFill>
              </a:rPr>
              <a:t> </a:t>
            </a:r>
            <a:r>
              <a:rPr lang="fr-FR" sz="2000" b="1" dirty="0" err="1">
                <a:solidFill>
                  <a:schemeClr val="tx1"/>
                </a:solidFill>
              </a:rPr>
              <a:t>may</a:t>
            </a:r>
            <a:r>
              <a:rPr lang="fr-FR" sz="2000" b="1" dirty="0">
                <a:solidFill>
                  <a:schemeClr val="tx1"/>
                </a:solidFill>
              </a:rPr>
              <a:t> </a:t>
            </a:r>
            <a:r>
              <a:rPr lang="fr-FR" sz="2000" b="1" dirty="0" err="1">
                <a:solidFill>
                  <a:schemeClr val="tx1"/>
                </a:solidFill>
              </a:rPr>
              <a:t>increase</a:t>
            </a:r>
            <a:r>
              <a:rPr lang="fr-FR" sz="2000" b="1" dirty="0">
                <a:solidFill>
                  <a:schemeClr val="tx1"/>
                </a:solidFill>
              </a:rPr>
              <a:t> EV G≥3 TRAE ∆~15%</a:t>
            </a:r>
            <a:endParaRPr lang="x-none" sz="2000" b="1" dirty="0">
              <a:solidFill>
                <a:schemeClr val="tx1"/>
              </a:solidFill>
            </a:endParaRPr>
          </a:p>
        </p:txBody>
      </p:sp>
      <p:graphicFrame>
        <p:nvGraphicFramePr>
          <p:cNvPr id="8" name="Content Placeholder 5">
            <a:extLst>
              <a:ext uri="{FF2B5EF4-FFF2-40B4-BE49-F238E27FC236}">
                <a16:creationId xmlns:a16="http://schemas.microsoft.com/office/drawing/2014/main" id="{18FF22A4-E7DB-66DE-3FAE-C9F523E64F4C}"/>
              </a:ext>
            </a:extLst>
          </p:cNvPr>
          <p:cNvGraphicFramePr>
            <a:graphicFrameLocks/>
          </p:cNvGraphicFramePr>
          <p:nvPr>
            <p:extLst>
              <p:ext uri="{D42A27DB-BD31-4B8C-83A1-F6EECF244321}">
                <p14:modId xmlns:p14="http://schemas.microsoft.com/office/powerpoint/2010/main" val="2607905863"/>
              </p:ext>
            </p:extLst>
          </p:nvPr>
        </p:nvGraphicFramePr>
        <p:xfrm>
          <a:off x="153681" y="1922564"/>
          <a:ext cx="7327161" cy="3835400"/>
        </p:xfrm>
        <a:graphic>
          <a:graphicData uri="http://schemas.openxmlformats.org/drawingml/2006/table">
            <a:tbl>
              <a:tblPr firstRow="1" bandRow="1">
                <a:tableStyleId>{5FD0F851-EC5A-4D38-B0AD-8093EC10F338}</a:tableStyleId>
              </a:tblPr>
              <a:tblGrid>
                <a:gridCol w="2980127">
                  <a:extLst>
                    <a:ext uri="{9D8B030D-6E8A-4147-A177-3AD203B41FA5}">
                      <a16:colId xmlns:a16="http://schemas.microsoft.com/office/drawing/2014/main" val="864145592"/>
                    </a:ext>
                  </a:extLst>
                </a:gridCol>
                <a:gridCol w="1329899">
                  <a:extLst>
                    <a:ext uri="{9D8B030D-6E8A-4147-A177-3AD203B41FA5}">
                      <a16:colId xmlns:a16="http://schemas.microsoft.com/office/drawing/2014/main" val="755359808"/>
                    </a:ext>
                  </a:extLst>
                </a:gridCol>
                <a:gridCol w="813749">
                  <a:extLst>
                    <a:ext uri="{9D8B030D-6E8A-4147-A177-3AD203B41FA5}">
                      <a16:colId xmlns:a16="http://schemas.microsoft.com/office/drawing/2014/main" val="3837305153"/>
                    </a:ext>
                  </a:extLst>
                </a:gridCol>
                <a:gridCol w="1283047">
                  <a:extLst>
                    <a:ext uri="{9D8B030D-6E8A-4147-A177-3AD203B41FA5}">
                      <a16:colId xmlns:a16="http://schemas.microsoft.com/office/drawing/2014/main" val="3106820076"/>
                    </a:ext>
                  </a:extLst>
                </a:gridCol>
                <a:gridCol w="920339">
                  <a:extLst>
                    <a:ext uri="{9D8B030D-6E8A-4147-A177-3AD203B41FA5}">
                      <a16:colId xmlns:a16="http://schemas.microsoft.com/office/drawing/2014/main" val="3714817545"/>
                    </a:ext>
                  </a:extLst>
                </a:gridCol>
              </a:tblGrid>
              <a:tr h="500380">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u="none" strike="noStrike" dirty="0">
                          <a:effectLst/>
                          <a:latin typeface="Arial Narrow" panose="020B0606020202030204" pitchFamily="34" charset="0"/>
                        </a:rPr>
                        <a:t> </a:t>
                      </a:r>
                      <a:endParaRPr lang="en-US" sz="1600" b="1" i="0" u="none" strike="noStrike" dirty="0">
                        <a:solidFill>
                          <a:srgbClr val="000000"/>
                        </a:solidFill>
                        <a:effectLst/>
                        <a:latin typeface="Arial Narrow" panose="020B0606020202030204" pitchFamily="34" charset="0"/>
                      </a:endParaRPr>
                    </a:p>
                    <a:p>
                      <a:pPr algn="l" fontAlgn="b"/>
                      <a:endParaRPr lang="en-US" sz="1600" b="1"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EV+P (N=76)</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n (%)</a:t>
                      </a:r>
                      <a:endParaRPr kumimoji="0" lang="en-US"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12700" marR="12700" marT="12700" marB="0" anchor="b">
                    <a:lnT w="12700" cap="flat" cmpd="sng" algn="ctr">
                      <a:solidFill>
                        <a:schemeClr val="bg1">
                          <a:lumMod val="85000"/>
                        </a:schemeClr>
                      </a:solidFill>
                      <a:prstDash val="solid"/>
                      <a:round/>
                      <a:headEnd type="none" w="med" len="med"/>
                      <a:tailEnd type="none" w="med" len="med"/>
                    </a:lnT>
                  </a:tcP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EV Mono (N=73)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n (%)</a:t>
                      </a:r>
                      <a:endParaRPr kumimoji="0" lang="en-US"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12700" marR="12700" marT="12700" marB="0" anchor="b">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extLst>
                  <a:ext uri="{0D108BD9-81ED-4DB2-BD59-A6C34878D82A}">
                    <a16:rowId xmlns:a16="http://schemas.microsoft.com/office/drawing/2014/main" val="2167548896"/>
                  </a:ext>
                </a:extLst>
              </a:tr>
              <a:tr h="256540">
                <a:tc vMerge="1">
                  <a:txBody>
                    <a:bodyPr/>
                    <a:lstStyle/>
                    <a:p>
                      <a:pPr algn="l" fontAlgn="b"/>
                      <a:r>
                        <a:rPr lang="en-US" sz="1000" b="0" u="none" strike="noStrike">
                          <a:effectLst/>
                          <a:latin typeface="+mn-lt"/>
                        </a:rPr>
                        <a:t>TRAEs </a:t>
                      </a:r>
                      <a:r>
                        <a:rPr lang="en-US" sz="1000" b="1" u="none" strike="noStrike">
                          <a:effectLst/>
                          <a:latin typeface="+mn-lt"/>
                        </a:rPr>
                        <a:t>All Grades </a:t>
                      </a:r>
                      <a:r>
                        <a:rPr lang="en-US" sz="1000" b="0" u="none" strike="noStrike">
                          <a:effectLst/>
                          <a:latin typeface="+mn-lt"/>
                        </a:rPr>
                        <a:t>by Preferred Term </a:t>
                      </a:r>
                    </a:p>
                    <a:p>
                      <a:pPr algn="l" fontAlgn="b"/>
                      <a:r>
                        <a:rPr lang="en-US" sz="1000" b="1" u="none" strike="noStrike">
                          <a:effectLst/>
                          <a:latin typeface="+mn-lt"/>
                        </a:rPr>
                        <a:t>≥20% of Patients </a:t>
                      </a:r>
                      <a:endParaRPr lang="en-US" sz="1000" b="1" i="0" u="none" strike="noStrike">
                        <a:solidFill>
                          <a:srgbClr val="000000"/>
                        </a:solidFill>
                        <a:effectLst/>
                        <a:latin typeface="+mn-lt"/>
                      </a:endParaRPr>
                    </a:p>
                  </a:txBody>
                  <a:tcPr marL="9525" marR="9525" marT="9525" marB="0" anchor="b"/>
                </a:tc>
                <a:tc>
                  <a:txBody>
                    <a:bodyPr/>
                    <a:lstStyle/>
                    <a:p>
                      <a:pPr algn="ctr" fontAlgn="b"/>
                      <a:r>
                        <a:rPr lang="en-US" sz="1600" b="1" u="none" strike="noStrike" dirty="0">
                          <a:effectLst/>
                          <a:latin typeface="Arial Narrow" panose="020B0606020202030204" pitchFamily="34" charset="0"/>
                        </a:rPr>
                        <a:t>Any Grade</a:t>
                      </a:r>
                    </a:p>
                  </a:txBody>
                  <a:tcPr marL="12700" marR="12700" marT="12700" marB="0" anchor="b"/>
                </a:tc>
                <a:tc>
                  <a:txBody>
                    <a:bodyPr/>
                    <a:lstStyle/>
                    <a:p>
                      <a:pPr algn="ctr" fontAlgn="b"/>
                      <a:r>
                        <a:rPr lang="en-US" sz="1600" b="1" dirty="0">
                          <a:effectLst/>
                          <a:latin typeface="Arial Narrow" panose="020B0606020202030204" pitchFamily="34" charset="0"/>
                        </a:rPr>
                        <a:t>Grade ≥3</a:t>
                      </a:r>
                      <a:endParaRPr lang="en-US" sz="1600" b="1" i="0" u="none" strike="noStrike" dirty="0">
                        <a:solidFill>
                          <a:srgbClr val="000000"/>
                        </a:solidFill>
                        <a:effectLst/>
                        <a:latin typeface="Arial Narrow" panose="020B0606020202030204" pitchFamily="34" charset="0"/>
                      </a:endParaRPr>
                    </a:p>
                  </a:txBody>
                  <a:tcPr marL="12700" marR="12700" marT="12700"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600" b="1" u="none" strike="noStrike" dirty="0">
                          <a:effectLst/>
                          <a:latin typeface="Arial Narrow" panose="020B0606020202030204" pitchFamily="34" charset="0"/>
                        </a:rPr>
                        <a:t>Any Grade</a:t>
                      </a:r>
                      <a:endParaRPr lang="en-US" sz="1600" b="1" i="0" u="none" strike="noStrike" dirty="0">
                        <a:solidFill>
                          <a:srgbClr val="000000"/>
                        </a:solidFill>
                        <a:effectLst/>
                        <a:latin typeface="Arial Narrow" panose="020B0606020202030204" pitchFamily="34" charset="0"/>
                      </a:endParaRPr>
                    </a:p>
                  </a:txBody>
                  <a:tcPr marL="12700" marR="12700" marT="12700"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600" b="1" dirty="0">
                          <a:effectLst/>
                          <a:latin typeface="Arial Narrow" panose="020B0606020202030204" pitchFamily="34" charset="0"/>
                        </a:rPr>
                        <a:t>Grade ≥3</a:t>
                      </a:r>
                      <a:endParaRPr lang="en-US" sz="1600" b="1"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2452208052"/>
                  </a:ext>
                </a:extLst>
              </a:tr>
              <a:tr h="256540">
                <a:tc>
                  <a:txBody>
                    <a:bodyPr/>
                    <a:lstStyle/>
                    <a:p>
                      <a:pPr algn="l" fontAlgn="b"/>
                      <a:r>
                        <a:rPr lang="en-US" sz="1600" b="0" u="none" strike="noStrike" dirty="0">
                          <a:solidFill>
                            <a:srgbClr val="000000"/>
                          </a:solidFill>
                          <a:effectLst/>
                          <a:latin typeface="Arial Narrow" panose="020B0606020202030204" pitchFamily="34" charset="0"/>
                        </a:rPr>
                        <a:t>Overall</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b="0" u="none" strike="noStrike" dirty="0">
                          <a:solidFill>
                            <a:srgbClr val="000000"/>
                          </a:solidFill>
                          <a:effectLst/>
                          <a:latin typeface="Arial Narrow" panose="020B0606020202030204" pitchFamily="34" charset="0"/>
                        </a:rPr>
                        <a:t>76 (100.0)</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48 (63.2)</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68 (93.2)</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35 (47.9)</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493382893"/>
                  </a:ext>
                </a:extLst>
              </a:tr>
              <a:tr h="256540">
                <a:tc>
                  <a:txBody>
                    <a:bodyPr/>
                    <a:lstStyle/>
                    <a:p>
                      <a:pPr algn="l" fontAlgn="b"/>
                      <a:r>
                        <a:rPr lang="en-US" sz="1600" u="none" strike="noStrike" dirty="0">
                          <a:effectLst/>
                          <a:latin typeface="Arial Narrow" panose="020B0606020202030204" pitchFamily="34" charset="0"/>
                        </a:rPr>
                        <a:t>  Fatigue </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43 (56.6)</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7 (9.2)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29 (39.7)</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6 (8.2)</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908398240"/>
                  </a:ext>
                </a:extLst>
              </a:tr>
              <a:tr h="256540">
                <a:tc>
                  <a:txBody>
                    <a:bodyPr/>
                    <a:lstStyle/>
                    <a:p>
                      <a:pPr algn="l" fontAlgn="b"/>
                      <a:r>
                        <a:rPr lang="en-US" sz="1600" u="none" strike="noStrike" dirty="0">
                          <a:effectLst/>
                          <a:latin typeface="Arial Narrow" panose="020B0606020202030204" pitchFamily="34" charset="0"/>
                        </a:rPr>
                        <a:t>  Peripheral sensory neuropathy</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39 (51.3)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32 (43.8)</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2 (2.7)  </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807669943"/>
                  </a:ext>
                </a:extLst>
              </a:tr>
              <a:tr h="256540">
                <a:tc>
                  <a:txBody>
                    <a:bodyPr/>
                    <a:lstStyle/>
                    <a:p>
                      <a:pPr algn="l" fontAlgn="b"/>
                      <a:r>
                        <a:rPr lang="en-US" sz="1600" u="none" strike="noStrike" dirty="0">
                          <a:effectLst/>
                          <a:latin typeface="Arial Narrow" panose="020B0606020202030204" pitchFamily="34" charset="0"/>
                        </a:rPr>
                        <a:t>  Alopecia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35 (46.1)</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26 (35.6)</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260879938"/>
                  </a:ext>
                </a:extLst>
              </a:tr>
              <a:tr h="256540">
                <a:tc>
                  <a:txBody>
                    <a:bodyPr/>
                    <a:lstStyle/>
                    <a:p>
                      <a:pPr algn="l" fontAlgn="b"/>
                      <a:r>
                        <a:rPr lang="en-US" sz="1600" u="none" strike="noStrike" dirty="0">
                          <a:effectLst/>
                          <a:latin typeface="Arial Narrow" panose="020B0606020202030204" pitchFamily="34" charset="0"/>
                        </a:rPr>
                        <a:t>  Rash maculo-papular</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solidFill>
                      <a:schemeClr val="bg1"/>
                    </a:solidFill>
                  </a:tcPr>
                </a:tc>
                <a:tc>
                  <a:txBody>
                    <a:bodyPr/>
                    <a:lstStyle/>
                    <a:p>
                      <a:pPr algn="ctr" fontAlgn="b"/>
                      <a:r>
                        <a:rPr lang="en-US" sz="1600" u="none" strike="noStrike" dirty="0">
                          <a:effectLst/>
                          <a:latin typeface="Arial Narrow" panose="020B0606020202030204" pitchFamily="34" charset="0"/>
                        </a:rPr>
                        <a:t>35 (46.1)</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13 (17.1)</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u="none" strike="noStrike" dirty="0">
                          <a:effectLst/>
                          <a:latin typeface="Arial Narrow" panose="020B0606020202030204" pitchFamily="34" charset="0"/>
                        </a:rPr>
                        <a:t>21 (28.8)</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153228112"/>
                  </a:ext>
                </a:extLst>
              </a:tr>
              <a:tr h="256540">
                <a:tc>
                  <a:txBody>
                    <a:bodyPr/>
                    <a:lstStyle/>
                    <a:p>
                      <a:pPr algn="l" fontAlgn="b"/>
                      <a:r>
                        <a:rPr lang="en-US" sz="1600" u="none" strike="noStrike" dirty="0">
                          <a:effectLst/>
                          <a:latin typeface="Arial Narrow" panose="020B0606020202030204" pitchFamily="34" charset="0"/>
                        </a:rPr>
                        <a:t>  Pruritus</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30 (39.5)</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3 (3.9)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19 (26.0)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154641642"/>
                  </a:ext>
                </a:extLst>
              </a:tr>
              <a:tr h="256540">
                <a:tc>
                  <a:txBody>
                    <a:bodyPr/>
                    <a:lstStyle/>
                    <a:p>
                      <a:pPr algn="l" fontAlgn="b"/>
                      <a:r>
                        <a:rPr lang="en-US" sz="1600" u="none" strike="noStrike" dirty="0">
                          <a:effectLst/>
                          <a:latin typeface="Arial Narrow" panose="020B0606020202030204" pitchFamily="34" charset="0"/>
                        </a:rPr>
                        <a:t>  Dysgeusia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23 (30.3)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25 (34.2)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887582495"/>
                  </a:ext>
                </a:extLst>
              </a:tr>
              <a:tr h="256540">
                <a:tc>
                  <a:txBody>
                    <a:bodyPr/>
                    <a:lstStyle/>
                    <a:p>
                      <a:pPr algn="l" fontAlgn="b"/>
                      <a:r>
                        <a:rPr lang="en-US" sz="1600" u="none" strike="noStrike" dirty="0">
                          <a:effectLst/>
                          <a:latin typeface="Arial Narrow" panose="020B0606020202030204" pitchFamily="34" charset="0"/>
                        </a:rPr>
                        <a:t>  Weight decreased</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23 (30.3)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3 (3.9)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21 (28.8)</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696289561"/>
                  </a:ext>
                </a:extLst>
              </a:tr>
              <a:tr h="256540">
                <a:tc>
                  <a:txBody>
                    <a:bodyPr/>
                    <a:lstStyle/>
                    <a:p>
                      <a:pPr algn="l" fontAlgn="b"/>
                      <a:r>
                        <a:rPr lang="en-US" sz="1600" u="none" strike="noStrike" dirty="0">
                          <a:effectLst/>
                          <a:latin typeface="Arial Narrow" panose="020B0606020202030204" pitchFamily="34" charset="0"/>
                        </a:rPr>
                        <a:t>  Diarrhea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22 (28.9)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i="0" u="none" strike="noStrike" dirty="0">
                          <a:solidFill>
                            <a:srgbClr val="000000"/>
                          </a:solidFill>
                          <a:effectLst/>
                          <a:latin typeface="Arial Narrow" panose="020B0606020202030204" pitchFamily="34" charset="0"/>
                        </a:rPr>
                        <a:t>5 (6.6)</a:t>
                      </a:r>
                    </a:p>
                  </a:txBody>
                  <a:tcPr marL="12700" marR="12700" marT="12700" marB="0" anchor="b"/>
                </a:tc>
                <a:tc>
                  <a:txBody>
                    <a:bodyPr/>
                    <a:lstStyle/>
                    <a:p>
                      <a:pPr algn="ctr" fontAlgn="b"/>
                      <a:r>
                        <a:rPr lang="en-US" sz="1600" u="none" strike="noStrike" dirty="0">
                          <a:effectLst/>
                          <a:latin typeface="Arial Narrow" panose="020B0606020202030204" pitchFamily="34" charset="0"/>
                        </a:rPr>
                        <a:t>20 (27.4)</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i="0" u="none" strike="noStrike" dirty="0">
                          <a:solidFill>
                            <a:srgbClr val="000000"/>
                          </a:solidFill>
                          <a:effectLst/>
                          <a:latin typeface="Arial Narrow" panose="020B0606020202030204" pitchFamily="34" charset="0"/>
                        </a:rPr>
                        <a:t>4 (5.5)</a:t>
                      </a: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825389971"/>
                  </a:ext>
                </a:extLst>
              </a:tr>
              <a:tr h="256540">
                <a:tc>
                  <a:txBody>
                    <a:bodyPr/>
                    <a:lstStyle/>
                    <a:p>
                      <a:pPr algn="l" fontAlgn="b"/>
                      <a:r>
                        <a:rPr lang="en-US" sz="1600" u="none" strike="noStrike" dirty="0">
                          <a:effectLst/>
                          <a:latin typeface="Arial Narrow" panose="020B0606020202030204" pitchFamily="34" charset="0"/>
                        </a:rPr>
                        <a:t>  Decreased appetite</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20 (26.3)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28 (38.4)</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680776086"/>
                  </a:ext>
                </a:extLst>
              </a:tr>
              <a:tr h="256540">
                <a:tc>
                  <a:txBody>
                    <a:bodyPr/>
                    <a:lstStyle/>
                    <a:p>
                      <a:pPr algn="l" fontAlgn="b"/>
                      <a:r>
                        <a:rPr lang="en-US" sz="1600" u="none" strike="noStrike" dirty="0">
                          <a:effectLst/>
                          <a:latin typeface="Arial Narrow" panose="020B0606020202030204" pitchFamily="34" charset="0"/>
                        </a:rPr>
                        <a:t>  Nausea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 19 (25.0)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25 (34.2)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424097401"/>
                  </a:ext>
                </a:extLst>
              </a:tr>
              <a:tr h="256540">
                <a:tc>
                  <a:txBody>
                    <a:bodyPr/>
                    <a:lstStyle/>
                    <a:p>
                      <a:pPr algn="l" fontAlgn="b"/>
                      <a:r>
                        <a:rPr lang="en-US" sz="1600" u="none" strike="noStrike" dirty="0">
                          <a:effectLst/>
                          <a:latin typeface="Arial Narrow" panose="020B0606020202030204" pitchFamily="34" charset="0"/>
                        </a:rPr>
                        <a:t>  Dry eye</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u="none" strike="noStrike" dirty="0">
                          <a:effectLst/>
                          <a:latin typeface="Arial Narrow" panose="020B0606020202030204" pitchFamily="34" charset="0"/>
                        </a:rPr>
                        <a:t>15 (19.7)</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u="none" strike="noStrike" dirty="0">
                          <a:effectLst/>
                          <a:latin typeface="Arial Narrow" panose="020B0606020202030204" pitchFamily="34" charset="0"/>
                        </a:rPr>
                        <a:t>8 (11.0)</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29470110"/>
                  </a:ext>
                </a:extLst>
              </a:tr>
            </a:tbl>
          </a:graphicData>
        </a:graphic>
      </p:graphicFrame>
      <p:sp>
        <p:nvSpPr>
          <p:cNvPr id="2" name="Rectangle à coins arrondis 1"/>
          <p:cNvSpPr/>
          <p:nvPr/>
        </p:nvSpPr>
        <p:spPr>
          <a:xfrm>
            <a:off x="7800871" y="1142439"/>
            <a:ext cx="4226012" cy="600001"/>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fr-FR" sz="1867" kern="0" dirty="0">
                <a:solidFill>
                  <a:srgbClr val="FFFFFF"/>
                </a:solidFill>
                <a:latin typeface="Arial"/>
                <a:sym typeface="Arial"/>
              </a:rPr>
              <a:t>EV Mono (n= 301)</a:t>
            </a:r>
          </a:p>
          <a:p>
            <a:pPr algn="ctr" defTabSz="1219170">
              <a:buClr>
                <a:srgbClr val="000000"/>
              </a:buClr>
            </a:pPr>
            <a:r>
              <a:rPr lang="fr-FR" sz="1867" kern="0" dirty="0">
                <a:solidFill>
                  <a:srgbClr val="FFFFFF"/>
                </a:solidFill>
                <a:latin typeface="Arial"/>
                <a:sym typeface="Arial"/>
              </a:rPr>
              <a:t> </a:t>
            </a:r>
            <a:r>
              <a:rPr lang="fr-FR" sz="1867" kern="0" dirty="0" err="1">
                <a:solidFill>
                  <a:srgbClr val="FFFFFF"/>
                </a:solidFill>
                <a:latin typeface="Arial"/>
                <a:sym typeface="Arial"/>
              </a:rPr>
              <a:t>from</a:t>
            </a:r>
            <a:r>
              <a:rPr lang="fr-FR" sz="1867" kern="0" dirty="0">
                <a:solidFill>
                  <a:srgbClr val="FFFFFF"/>
                </a:solidFill>
                <a:latin typeface="Arial"/>
                <a:sym typeface="Arial"/>
              </a:rPr>
              <a:t> EV 301 L3 trial</a:t>
            </a:r>
          </a:p>
        </p:txBody>
      </p:sp>
      <p:sp>
        <p:nvSpPr>
          <p:cNvPr id="12" name="TextBox 11">
            <a:extLst>
              <a:ext uri="{FF2B5EF4-FFF2-40B4-BE49-F238E27FC236}">
                <a16:creationId xmlns:a16="http://schemas.microsoft.com/office/drawing/2014/main" id="{DB21F27F-14DE-9F03-E015-997AE0AA62E1}"/>
              </a:ext>
            </a:extLst>
          </p:cNvPr>
          <p:cNvSpPr txBox="1"/>
          <p:nvPr/>
        </p:nvSpPr>
        <p:spPr>
          <a:xfrm>
            <a:off x="148937" y="2047966"/>
            <a:ext cx="3114955" cy="584775"/>
          </a:xfrm>
          <a:prstGeom prst="rect">
            <a:avLst/>
          </a:prstGeom>
          <a:noFill/>
        </p:spPr>
        <p:txBody>
          <a:bodyPr wrap="none" rtlCol="0">
            <a:spAutoFit/>
          </a:bodyPr>
          <a:lstStyle/>
          <a:p>
            <a:r>
              <a:rPr lang="en-US" sz="1600" b="0" u="none" strike="noStrike" dirty="0" err="1">
                <a:effectLst/>
              </a:rPr>
              <a:t>TRAEs</a:t>
            </a:r>
            <a:r>
              <a:rPr lang="en-US" sz="1600" b="0" u="none" strike="noStrike" dirty="0">
                <a:effectLst/>
              </a:rPr>
              <a:t> </a:t>
            </a:r>
            <a:r>
              <a:rPr lang="en-US" sz="1600" b="1" u="none" strike="noStrike" dirty="0">
                <a:effectLst/>
              </a:rPr>
              <a:t>Any Grade </a:t>
            </a:r>
            <a:r>
              <a:rPr lang="en-US" sz="1600" b="0" u="none" strike="noStrike" dirty="0">
                <a:effectLst/>
              </a:rPr>
              <a:t>by Preferred</a:t>
            </a:r>
            <a:br>
              <a:rPr lang="en-US" sz="1600" b="0" u="none" strike="noStrike" dirty="0">
                <a:effectLst/>
              </a:rPr>
            </a:br>
            <a:r>
              <a:rPr lang="en-US" sz="1600" b="0" u="none" strike="noStrike" dirty="0">
                <a:effectLst/>
              </a:rPr>
              <a:t>Term</a:t>
            </a:r>
            <a:r>
              <a:rPr lang="en-US" sz="1600" dirty="0"/>
              <a:t> </a:t>
            </a:r>
            <a:r>
              <a:rPr lang="en-US" sz="1600" b="1" u="none" strike="noStrike" dirty="0">
                <a:effectLst/>
              </a:rPr>
              <a:t>≥20% of Patients </a:t>
            </a:r>
            <a:endParaRPr lang="en-US" sz="1600" dirty="0"/>
          </a:p>
        </p:txBody>
      </p:sp>
    </p:spTree>
    <p:extLst>
      <p:ext uri="{BB962C8B-B14F-4D97-AF65-F5344CB8AC3E}">
        <p14:creationId xmlns:p14="http://schemas.microsoft.com/office/powerpoint/2010/main" val="19602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110" r="-484"/>
          <a:stretch/>
        </p:blipFill>
        <p:spPr bwMode="auto">
          <a:xfrm>
            <a:off x="7814536" y="1747563"/>
            <a:ext cx="4199587" cy="4335716"/>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a:extLst>
              <a:ext uri="{FF2B5EF4-FFF2-40B4-BE49-F238E27FC236}">
                <a16:creationId xmlns:a16="http://schemas.microsoft.com/office/drawing/2014/main" id="{CD631598-4D78-40EE-8603-CCEF5E7D73F6}"/>
              </a:ext>
            </a:extLst>
          </p:cNvPr>
          <p:cNvSpPr>
            <a:spLocks noGrp="1"/>
          </p:cNvSpPr>
          <p:nvPr>
            <p:ph type="title"/>
          </p:nvPr>
        </p:nvSpPr>
        <p:spPr/>
        <p:txBody>
          <a:bodyPr/>
          <a:lstStyle/>
          <a:p>
            <a:r>
              <a:rPr lang="fr-FR" dirty="0"/>
              <a:t>KEY FINDINGS (3)</a:t>
            </a:r>
            <a:endParaRPr lang="x-none" dirty="0"/>
          </a:p>
        </p:txBody>
      </p:sp>
      <p:sp>
        <p:nvSpPr>
          <p:cNvPr id="9" name="Footer Placeholder 8">
            <a:extLst>
              <a:ext uri="{FF2B5EF4-FFF2-40B4-BE49-F238E27FC236}">
                <a16:creationId xmlns:a16="http://schemas.microsoft.com/office/drawing/2014/main" id="{610F3B5F-AD60-D1C2-0726-F2859C172FCE}"/>
              </a:ext>
            </a:extLst>
          </p:cNvPr>
          <p:cNvSpPr>
            <a:spLocks noGrp="1"/>
          </p:cNvSpPr>
          <p:nvPr>
            <p:ph type="ftr" sz="quarter" idx="3"/>
          </p:nvPr>
        </p:nvSpPr>
        <p:spPr/>
        <p:txBody>
          <a:bodyPr/>
          <a:lstStyle/>
          <a:p>
            <a:r>
              <a:rPr lang="fr-FR" dirty="0"/>
              <a:t>Rosenberg JE, et al. </a:t>
            </a:r>
            <a:r>
              <a:rPr lang="fr-FR" dirty="0" err="1"/>
              <a:t>ESMO</a:t>
            </a:r>
            <a:r>
              <a:rPr lang="fr-FR" dirty="0"/>
              <a:t> 2022. Abstract LBA73.</a:t>
            </a:r>
          </a:p>
          <a:p>
            <a:r>
              <a:rPr lang="fr-FR" dirty="0" err="1"/>
              <a:t>Powles</a:t>
            </a:r>
            <a:r>
              <a:rPr lang="fr-FR" dirty="0"/>
              <a:t> T, et al. </a:t>
            </a:r>
            <a:r>
              <a:rPr lang="fr-FR" i="1" dirty="0"/>
              <a:t>N </a:t>
            </a:r>
            <a:r>
              <a:rPr lang="fr-FR" i="1" dirty="0" err="1"/>
              <a:t>Engl</a:t>
            </a:r>
            <a:r>
              <a:rPr lang="fr-FR" i="1" dirty="0"/>
              <a:t> J Med. </a:t>
            </a:r>
            <a:r>
              <a:rPr lang="fr-FR" dirty="0"/>
              <a:t>2021;384(12):1125-1135.</a:t>
            </a:r>
          </a:p>
        </p:txBody>
      </p:sp>
      <p:sp>
        <p:nvSpPr>
          <p:cNvPr id="7" name="Subtitle 1">
            <a:extLst>
              <a:ext uri="{FF2B5EF4-FFF2-40B4-BE49-F238E27FC236}">
                <a16:creationId xmlns:a16="http://schemas.microsoft.com/office/drawing/2014/main" id="{ACF9C3B6-0FF1-4E25-8719-5B349C6D2726}"/>
              </a:ext>
            </a:extLst>
          </p:cNvPr>
          <p:cNvSpPr>
            <a:spLocks noGrp="1"/>
          </p:cNvSpPr>
          <p:nvPr>
            <p:ph type="subTitle" idx="4294967295"/>
          </p:nvPr>
        </p:nvSpPr>
        <p:spPr>
          <a:xfrm>
            <a:off x="621957" y="1111115"/>
            <a:ext cx="7288213" cy="600075"/>
          </a:xfrm>
        </p:spPr>
        <p:txBody>
          <a:bodyPr>
            <a:normAutofit/>
          </a:bodyPr>
          <a:lstStyle/>
          <a:p>
            <a:pPr marL="0" indent="0">
              <a:buNone/>
            </a:pPr>
            <a:r>
              <a:rPr lang="fr-FR" sz="2000" b="1" dirty="0" err="1">
                <a:solidFill>
                  <a:schemeClr val="tx1"/>
                </a:solidFill>
              </a:rPr>
              <a:t>Safety</a:t>
            </a:r>
            <a:r>
              <a:rPr lang="fr-FR" sz="2000" b="1" dirty="0">
                <a:solidFill>
                  <a:schemeClr val="tx1"/>
                </a:solidFill>
              </a:rPr>
              <a:t> : </a:t>
            </a:r>
            <a:r>
              <a:rPr lang="fr-FR" sz="2000" b="1" dirty="0" err="1">
                <a:solidFill>
                  <a:schemeClr val="tx1"/>
                </a:solidFill>
              </a:rPr>
              <a:t>Pembro</a:t>
            </a:r>
            <a:r>
              <a:rPr lang="fr-FR" sz="2000" b="1" dirty="0">
                <a:solidFill>
                  <a:schemeClr val="tx1"/>
                </a:solidFill>
              </a:rPr>
              <a:t> </a:t>
            </a:r>
            <a:r>
              <a:rPr lang="fr-FR" sz="2000" b="1" dirty="0" err="1">
                <a:solidFill>
                  <a:schemeClr val="tx1"/>
                </a:solidFill>
              </a:rPr>
              <a:t>may</a:t>
            </a:r>
            <a:r>
              <a:rPr lang="fr-FR" sz="2000" b="1" dirty="0">
                <a:solidFill>
                  <a:schemeClr val="tx1"/>
                </a:solidFill>
              </a:rPr>
              <a:t> </a:t>
            </a:r>
            <a:r>
              <a:rPr lang="fr-FR" sz="2000" b="1" dirty="0" err="1">
                <a:solidFill>
                  <a:schemeClr val="tx1"/>
                </a:solidFill>
              </a:rPr>
              <a:t>increase</a:t>
            </a:r>
            <a:r>
              <a:rPr lang="fr-FR" sz="2000" b="1" dirty="0">
                <a:solidFill>
                  <a:schemeClr val="tx1"/>
                </a:solidFill>
              </a:rPr>
              <a:t> EV G≥3 TRAE ∆~15%</a:t>
            </a:r>
            <a:endParaRPr lang="x-none" sz="2000" b="1" dirty="0">
              <a:solidFill>
                <a:schemeClr val="tx1"/>
              </a:solidFill>
            </a:endParaRPr>
          </a:p>
        </p:txBody>
      </p:sp>
      <p:graphicFrame>
        <p:nvGraphicFramePr>
          <p:cNvPr id="8" name="Content Placeholder 5">
            <a:extLst>
              <a:ext uri="{FF2B5EF4-FFF2-40B4-BE49-F238E27FC236}">
                <a16:creationId xmlns:a16="http://schemas.microsoft.com/office/drawing/2014/main" id="{18FF22A4-E7DB-66DE-3FAE-C9F523E64F4C}"/>
              </a:ext>
            </a:extLst>
          </p:cNvPr>
          <p:cNvGraphicFramePr>
            <a:graphicFrameLocks/>
          </p:cNvGraphicFramePr>
          <p:nvPr/>
        </p:nvGraphicFramePr>
        <p:xfrm>
          <a:off x="153681" y="1922564"/>
          <a:ext cx="7327161" cy="3835400"/>
        </p:xfrm>
        <a:graphic>
          <a:graphicData uri="http://schemas.openxmlformats.org/drawingml/2006/table">
            <a:tbl>
              <a:tblPr firstRow="1" bandRow="1">
                <a:tableStyleId>{5FD0F851-EC5A-4D38-B0AD-8093EC10F338}</a:tableStyleId>
              </a:tblPr>
              <a:tblGrid>
                <a:gridCol w="2980127">
                  <a:extLst>
                    <a:ext uri="{9D8B030D-6E8A-4147-A177-3AD203B41FA5}">
                      <a16:colId xmlns:a16="http://schemas.microsoft.com/office/drawing/2014/main" val="864145592"/>
                    </a:ext>
                  </a:extLst>
                </a:gridCol>
                <a:gridCol w="1329899">
                  <a:extLst>
                    <a:ext uri="{9D8B030D-6E8A-4147-A177-3AD203B41FA5}">
                      <a16:colId xmlns:a16="http://schemas.microsoft.com/office/drawing/2014/main" val="755359808"/>
                    </a:ext>
                  </a:extLst>
                </a:gridCol>
                <a:gridCol w="813749">
                  <a:extLst>
                    <a:ext uri="{9D8B030D-6E8A-4147-A177-3AD203B41FA5}">
                      <a16:colId xmlns:a16="http://schemas.microsoft.com/office/drawing/2014/main" val="3837305153"/>
                    </a:ext>
                  </a:extLst>
                </a:gridCol>
                <a:gridCol w="1283047">
                  <a:extLst>
                    <a:ext uri="{9D8B030D-6E8A-4147-A177-3AD203B41FA5}">
                      <a16:colId xmlns:a16="http://schemas.microsoft.com/office/drawing/2014/main" val="3106820076"/>
                    </a:ext>
                  </a:extLst>
                </a:gridCol>
                <a:gridCol w="920339">
                  <a:extLst>
                    <a:ext uri="{9D8B030D-6E8A-4147-A177-3AD203B41FA5}">
                      <a16:colId xmlns:a16="http://schemas.microsoft.com/office/drawing/2014/main" val="3714817545"/>
                    </a:ext>
                  </a:extLst>
                </a:gridCol>
              </a:tblGrid>
              <a:tr h="500380">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u="none" strike="noStrike" dirty="0">
                          <a:effectLst/>
                          <a:latin typeface="Arial Narrow" panose="020B0606020202030204" pitchFamily="34" charset="0"/>
                        </a:rPr>
                        <a:t> </a:t>
                      </a:r>
                      <a:endParaRPr lang="en-US" sz="1600" b="1" i="0" u="none" strike="noStrike" dirty="0">
                        <a:solidFill>
                          <a:srgbClr val="000000"/>
                        </a:solidFill>
                        <a:effectLst/>
                        <a:latin typeface="Arial Narrow" panose="020B0606020202030204" pitchFamily="34" charset="0"/>
                      </a:endParaRPr>
                    </a:p>
                    <a:p>
                      <a:pPr algn="l" fontAlgn="b"/>
                      <a:endParaRPr lang="en-US" sz="1600" b="1"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EV+P (N=76)</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n (%)</a:t>
                      </a:r>
                      <a:endParaRPr kumimoji="0" lang="en-US"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12700" marR="12700" marT="12700" marB="0" anchor="b">
                    <a:lnT w="12700" cap="flat" cmpd="sng" algn="ctr">
                      <a:solidFill>
                        <a:schemeClr val="bg1">
                          <a:lumMod val="85000"/>
                        </a:schemeClr>
                      </a:solidFill>
                      <a:prstDash val="solid"/>
                      <a:round/>
                      <a:headEnd type="none" w="med" len="med"/>
                      <a:tailEnd type="none" w="med" len="med"/>
                    </a:lnT>
                  </a:tcP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EV Mono (N=73)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n (%)</a:t>
                      </a:r>
                      <a:endParaRPr kumimoji="0" lang="en-US"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12700" marR="12700" marT="12700" marB="0" anchor="b">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extLst>
                  <a:ext uri="{0D108BD9-81ED-4DB2-BD59-A6C34878D82A}">
                    <a16:rowId xmlns:a16="http://schemas.microsoft.com/office/drawing/2014/main" val="2167548896"/>
                  </a:ext>
                </a:extLst>
              </a:tr>
              <a:tr h="256540">
                <a:tc vMerge="1">
                  <a:txBody>
                    <a:bodyPr/>
                    <a:lstStyle/>
                    <a:p>
                      <a:pPr algn="l" fontAlgn="b"/>
                      <a:r>
                        <a:rPr lang="en-US" sz="1000" b="0" u="none" strike="noStrike">
                          <a:effectLst/>
                          <a:latin typeface="+mn-lt"/>
                        </a:rPr>
                        <a:t>TRAEs </a:t>
                      </a:r>
                      <a:r>
                        <a:rPr lang="en-US" sz="1000" b="1" u="none" strike="noStrike">
                          <a:effectLst/>
                          <a:latin typeface="+mn-lt"/>
                        </a:rPr>
                        <a:t>All Grades </a:t>
                      </a:r>
                      <a:r>
                        <a:rPr lang="en-US" sz="1000" b="0" u="none" strike="noStrike">
                          <a:effectLst/>
                          <a:latin typeface="+mn-lt"/>
                        </a:rPr>
                        <a:t>by Preferred Term </a:t>
                      </a:r>
                    </a:p>
                    <a:p>
                      <a:pPr algn="l" fontAlgn="b"/>
                      <a:r>
                        <a:rPr lang="en-US" sz="1000" b="1" u="none" strike="noStrike">
                          <a:effectLst/>
                          <a:latin typeface="+mn-lt"/>
                        </a:rPr>
                        <a:t>≥20% of Patients </a:t>
                      </a:r>
                      <a:endParaRPr lang="en-US" sz="1000" b="1" i="0" u="none" strike="noStrike">
                        <a:solidFill>
                          <a:srgbClr val="000000"/>
                        </a:solidFill>
                        <a:effectLst/>
                        <a:latin typeface="+mn-lt"/>
                      </a:endParaRPr>
                    </a:p>
                  </a:txBody>
                  <a:tcPr marL="9525" marR="9525" marT="9525" marB="0" anchor="b"/>
                </a:tc>
                <a:tc>
                  <a:txBody>
                    <a:bodyPr/>
                    <a:lstStyle/>
                    <a:p>
                      <a:pPr algn="ctr" fontAlgn="b"/>
                      <a:r>
                        <a:rPr lang="en-US" sz="1600" b="1" u="none" strike="noStrike" dirty="0">
                          <a:effectLst/>
                          <a:latin typeface="Arial Narrow" panose="020B0606020202030204" pitchFamily="34" charset="0"/>
                        </a:rPr>
                        <a:t>Any Grade</a:t>
                      </a:r>
                    </a:p>
                  </a:txBody>
                  <a:tcPr marL="12700" marR="12700" marT="12700" marB="0" anchor="b"/>
                </a:tc>
                <a:tc>
                  <a:txBody>
                    <a:bodyPr/>
                    <a:lstStyle/>
                    <a:p>
                      <a:pPr algn="ctr" fontAlgn="b"/>
                      <a:r>
                        <a:rPr lang="en-US" sz="1600" b="1" dirty="0">
                          <a:effectLst/>
                          <a:latin typeface="Arial Narrow" panose="020B0606020202030204" pitchFamily="34" charset="0"/>
                        </a:rPr>
                        <a:t>Grade ≥3</a:t>
                      </a:r>
                      <a:endParaRPr lang="en-US" sz="1600" b="1" i="0" u="none" strike="noStrike" dirty="0">
                        <a:solidFill>
                          <a:srgbClr val="000000"/>
                        </a:solidFill>
                        <a:effectLst/>
                        <a:latin typeface="Arial Narrow" panose="020B0606020202030204" pitchFamily="34" charset="0"/>
                      </a:endParaRPr>
                    </a:p>
                  </a:txBody>
                  <a:tcPr marL="12700" marR="12700" marT="12700"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600" b="1" u="none" strike="noStrike" dirty="0">
                          <a:effectLst/>
                          <a:latin typeface="Arial Narrow" panose="020B0606020202030204" pitchFamily="34" charset="0"/>
                        </a:rPr>
                        <a:t>Any Grade</a:t>
                      </a:r>
                      <a:endParaRPr lang="en-US" sz="1600" b="1" i="0" u="none" strike="noStrike" dirty="0">
                        <a:solidFill>
                          <a:srgbClr val="000000"/>
                        </a:solidFill>
                        <a:effectLst/>
                        <a:latin typeface="Arial Narrow" panose="020B0606020202030204" pitchFamily="34" charset="0"/>
                      </a:endParaRPr>
                    </a:p>
                  </a:txBody>
                  <a:tcPr marL="12700" marR="12700" marT="12700"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600" b="1" dirty="0">
                          <a:effectLst/>
                          <a:latin typeface="Arial Narrow" panose="020B0606020202030204" pitchFamily="34" charset="0"/>
                        </a:rPr>
                        <a:t>Grade ≥3</a:t>
                      </a:r>
                      <a:endParaRPr lang="en-US" sz="1600" b="1"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2452208052"/>
                  </a:ext>
                </a:extLst>
              </a:tr>
              <a:tr h="256540">
                <a:tc>
                  <a:txBody>
                    <a:bodyPr/>
                    <a:lstStyle/>
                    <a:p>
                      <a:pPr algn="l" fontAlgn="b"/>
                      <a:r>
                        <a:rPr lang="en-US" sz="1600" b="0" u="none" strike="noStrike" dirty="0">
                          <a:solidFill>
                            <a:srgbClr val="000000"/>
                          </a:solidFill>
                          <a:effectLst/>
                          <a:latin typeface="Arial Narrow" panose="020B0606020202030204" pitchFamily="34" charset="0"/>
                        </a:rPr>
                        <a:t>Overall</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b="0" u="none" strike="noStrike" dirty="0">
                          <a:solidFill>
                            <a:srgbClr val="000000"/>
                          </a:solidFill>
                          <a:effectLst/>
                          <a:latin typeface="Arial Narrow" panose="020B0606020202030204" pitchFamily="34" charset="0"/>
                        </a:rPr>
                        <a:t>76 (100.0)</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48 (63.2)</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68 (93.2)</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35 (47.9)</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493382893"/>
                  </a:ext>
                </a:extLst>
              </a:tr>
              <a:tr h="256540">
                <a:tc>
                  <a:txBody>
                    <a:bodyPr/>
                    <a:lstStyle/>
                    <a:p>
                      <a:pPr algn="l" fontAlgn="b"/>
                      <a:r>
                        <a:rPr lang="en-US" sz="1600" u="none" strike="noStrike" dirty="0">
                          <a:effectLst/>
                          <a:latin typeface="Arial Narrow" panose="020B0606020202030204" pitchFamily="34" charset="0"/>
                        </a:rPr>
                        <a:t>  Fatigue </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43 (56.6)</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7 (9.2)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29 (39.7)</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6 (8.2)</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908398240"/>
                  </a:ext>
                </a:extLst>
              </a:tr>
              <a:tr h="256540">
                <a:tc>
                  <a:txBody>
                    <a:bodyPr/>
                    <a:lstStyle/>
                    <a:p>
                      <a:pPr algn="l" fontAlgn="b"/>
                      <a:r>
                        <a:rPr lang="en-US" sz="1600" u="none" strike="noStrike" dirty="0">
                          <a:effectLst/>
                          <a:latin typeface="Arial Narrow" panose="020B0606020202030204" pitchFamily="34" charset="0"/>
                        </a:rPr>
                        <a:t>  Peripheral sensory neuropathy</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39 (51.3)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32 (43.8)</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2 (2.7)  </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807669943"/>
                  </a:ext>
                </a:extLst>
              </a:tr>
              <a:tr h="256540">
                <a:tc>
                  <a:txBody>
                    <a:bodyPr/>
                    <a:lstStyle/>
                    <a:p>
                      <a:pPr algn="l" fontAlgn="b"/>
                      <a:r>
                        <a:rPr lang="en-US" sz="1600" u="none" strike="noStrike" dirty="0">
                          <a:effectLst/>
                          <a:latin typeface="Arial Narrow" panose="020B0606020202030204" pitchFamily="34" charset="0"/>
                        </a:rPr>
                        <a:t>  Alopecia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35 (46.1)</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26 (35.6)</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260879938"/>
                  </a:ext>
                </a:extLst>
              </a:tr>
              <a:tr h="256540">
                <a:tc>
                  <a:txBody>
                    <a:bodyPr/>
                    <a:lstStyle/>
                    <a:p>
                      <a:pPr algn="l" fontAlgn="b"/>
                      <a:r>
                        <a:rPr lang="en-US" sz="1600" u="none" strike="noStrike" dirty="0">
                          <a:effectLst/>
                          <a:latin typeface="Arial Narrow" panose="020B0606020202030204" pitchFamily="34" charset="0"/>
                        </a:rPr>
                        <a:t>  Rash maculo-papular</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solidFill>
                      <a:schemeClr val="bg1"/>
                    </a:solidFill>
                  </a:tcPr>
                </a:tc>
                <a:tc>
                  <a:txBody>
                    <a:bodyPr/>
                    <a:lstStyle/>
                    <a:p>
                      <a:pPr algn="ctr" fontAlgn="b"/>
                      <a:r>
                        <a:rPr lang="en-US" sz="1600" u="none" strike="noStrike" dirty="0">
                          <a:effectLst/>
                          <a:latin typeface="Arial Narrow" panose="020B0606020202030204" pitchFamily="34" charset="0"/>
                        </a:rPr>
                        <a:t>35 (46.1)</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13 (17.1)</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u="none" strike="noStrike" dirty="0">
                          <a:effectLst/>
                          <a:latin typeface="Arial Narrow" panose="020B0606020202030204" pitchFamily="34" charset="0"/>
                        </a:rPr>
                        <a:t>21 (28.8)</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153228112"/>
                  </a:ext>
                </a:extLst>
              </a:tr>
              <a:tr h="256540">
                <a:tc>
                  <a:txBody>
                    <a:bodyPr/>
                    <a:lstStyle/>
                    <a:p>
                      <a:pPr algn="l" fontAlgn="b"/>
                      <a:r>
                        <a:rPr lang="en-US" sz="1600" u="none" strike="noStrike" dirty="0">
                          <a:effectLst/>
                          <a:latin typeface="Arial Narrow" panose="020B0606020202030204" pitchFamily="34" charset="0"/>
                        </a:rPr>
                        <a:t>  Pruritus</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30 (39.5)</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3 (3.9)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19 (26.0)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154641642"/>
                  </a:ext>
                </a:extLst>
              </a:tr>
              <a:tr h="256540">
                <a:tc>
                  <a:txBody>
                    <a:bodyPr/>
                    <a:lstStyle/>
                    <a:p>
                      <a:pPr algn="l" fontAlgn="b"/>
                      <a:r>
                        <a:rPr lang="en-US" sz="1600" u="none" strike="noStrike" dirty="0">
                          <a:effectLst/>
                          <a:latin typeface="Arial Narrow" panose="020B0606020202030204" pitchFamily="34" charset="0"/>
                        </a:rPr>
                        <a:t>  Dysgeusia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23 (30.3)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25 (34.2)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887582495"/>
                  </a:ext>
                </a:extLst>
              </a:tr>
              <a:tr h="256540">
                <a:tc>
                  <a:txBody>
                    <a:bodyPr/>
                    <a:lstStyle/>
                    <a:p>
                      <a:pPr algn="l" fontAlgn="b"/>
                      <a:r>
                        <a:rPr lang="en-US" sz="1600" u="none" strike="noStrike" dirty="0">
                          <a:effectLst/>
                          <a:latin typeface="Arial Narrow" panose="020B0606020202030204" pitchFamily="34" charset="0"/>
                        </a:rPr>
                        <a:t>  Weight decreased</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23 (30.3)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3 (3.9)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21 (28.8)</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696289561"/>
                  </a:ext>
                </a:extLst>
              </a:tr>
              <a:tr h="256540">
                <a:tc>
                  <a:txBody>
                    <a:bodyPr/>
                    <a:lstStyle/>
                    <a:p>
                      <a:pPr algn="l" fontAlgn="b"/>
                      <a:r>
                        <a:rPr lang="en-US" sz="1600" u="none" strike="noStrike" dirty="0">
                          <a:effectLst/>
                          <a:latin typeface="Arial Narrow" panose="020B0606020202030204" pitchFamily="34" charset="0"/>
                        </a:rPr>
                        <a:t>  Diarrhea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22 (28.9)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i="0" u="none" strike="noStrike" dirty="0">
                          <a:solidFill>
                            <a:srgbClr val="000000"/>
                          </a:solidFill>
                          <a:effectLst/>
                          <a:latin typeface="Arial Narrow" panose="020B0606020202030204" pitchFamily="34" charset="0"/>
                        </a:rPr>
                        <a:t>5 (6.6)</a:t>
                      </a:r>
                    </a:p>
                  </a:txBody>
                  <a:tcPr marL="12700" marR="12700" marT="12700" marB="0" anchor="b"/>
                </a:tc>
                <a:tc>
                  <a:txBody>
                    <a:bodyPr/>
                    <a:lstStyle/>
                    <a:p>
                      <a:pPr algn="ctr" fontAlgn="b"/>
                      <a:r>
                        <a:rPr lang="en-US" sz="1600" u="none" strike="noStrike" dirty="0">
                          <a:effectLst/>
                          <a:latin typeface="Arial Narrow" panose="020B0606020202030204" pitchFamily="34" charset="0"/>
                        </a:rPr>
                        <a:t>20 (27.4)</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i="0" u="none" strike="noStrike" dirty="0">
                          <a:solidFill>
                            <a:srgbClr val="000000"/>
                          </a:solidFill>
                          <a:effectLst/>
                          <a:latin typeface="Arial Narrow" panose="020B0606020202030204" pitchFamily="34" charset="0"/>
                        </a:rPr>
                        <a:t>4 (5.5)</a:t>
                      </a: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825389971"/>
                  </a:ext>
                </a:extLst>
              </a:tr>
              <a:tr h="256540">
                <a:tc>
                  <a:txBody>
                    <a:bodyPr/>
                    <a:lstStyle/>
                    <a:p>
                      <a:pPr algn="l" fontAlgn="b"/>
                      <a:r>
                        <a:rPr lang="en-US" sz="1600" u="none" strike="noStrike" dirty="0">
                          <a:effectLst/>
                          <a:latin typeface="Arial Narrow" panose="020B0606020202030204" pitchFamily="34" charset="0"/>
                        </a:rPr>
                        <a:t>  Decreased appetite</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20 (26.3)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28 (38.4)</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680776086"/>
                  </a:ext>
                </a:extLst>
              </a:tr>
              <a:tr h="256540">
                <a:tc>
                  <a:txBody>
                    <a:bodyPr/>
                    <a:lstStyle/>
                    <a:p>
                      <a:pPr algn="l" fontAlgn="b"/>
                      <a:r>
                        <a:rPr lang="en-US" sz="1600" u="none" strike="noStrike" dirty="0">
                          <a:effectLst/>
                          <a:latin typeface="Arial Narrow" panose="020B0606020202030204" pitchFamily="34" charset="0"/>
                        </a:rPr>
                        <a:t>  Nausea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 19 (25.0)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25 (34.2)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424097401"/>
                  </a:ext>
                </a:extLst>
              </a:tr>
              <a:tr h="256540">
                <a:tc>
                  <a:txBody>
                    <a:bodyPr/>
                    <a:lstStyle/>
                    <a:p>
                      <a:pPr algn="l" fontAlgn="b"/>
                      <a:r>
                        <a:rPr lang="en-US" sz="1600" u="none" strike="noStrike" dirty="0">
                          <a:effectLst/>
                          <a:latin typeface="Arial Narrow" panose="020B0606020202030204" pitchFamily="34" charset="0"/>
                        </a:rPr>
                        <a:t>  Dry eye</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u="none" strike="noStrike" dirty="0">
                          <a:effectLst/>
                          <a:latin typeface="Arial Narrow" panose="020B0606020202030204" pitchFamily="34" charset="0"/>
                        </a:rPr>
                        <a:t>15 (19.7)</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u="none" strike="noStrike" dirty="0">
                          <a:effectLst/>
                          <a:latin typeface="Arial Narrow" panose="020B0606020202030204" pitchFamily="34" charset="0"/>
                        </a:rPr>
                        <a:t>8 (11.0)</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29470110"/>
                  </a:ext>
                </a:extLst>
              </a:tr>
            </a:tbl>
          </a:graphicData>
        </a:graphic>
      </p:graphicFrame>
      <p:sp>
        <p:nvSpPr>
          <p:cNvPr id="4" name="Rectangle à coins arrondis 3"/>
          <p:cNvSpPr/>
          <p:nvPr/>
        </p:nvSpPr>
        <p:spPr>
          <a:xfrm>
            <a:off x="5465712" y="2700171"/>
            <a:ext cx="2001888" cy="2375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srgbClr val="FFFFFF"/>
              </a:solidFill>
              <a:latin typeface="Arial"/>
              <a:sym typeface="Arial"/>
            </a:endParaRPr>
          </a:p>
        </p:txBody>
      </p:sp>
      <p:sp>
        <p:nvSpPr>
          <p:cNvPr id="14" name="Rectangle à coins arrondis 13"/>
          <p:cNvSpPr/>
          <p:nvPr/>
        </p:nvSpPr>
        <p:spPr>
          <a:xfrm>
            <a:off x="7858125" y="2889924"/>
            <a:ext cx="4081463" cy="2151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srgbClr val="FFFFFF"/>
              </a:solidFill>
              <a:latin typeface="Arial"/>
              <a:sym typeface="Arial"/>
            </a:endParaRPr>
          </a:p>
        </p:txBody>
      </p:sp>
      <p:sp>
        <p:nvSpPr>
          <p:cNvPr id="12" name="TextBox 11">
            <a:extLst>
              <a:ext uri="{FF2B5EF4-FFF2-40B4-BE49-F238E27FC236}">
                <a16:creationId xmlns:a16="http://schemas.microsoft.com/office/drawing/2014/main" id="{DB21F27F-14DE-9F03-E015-997AE0AA62E1}"/>
              </a:ext>
            </a:extLst>
          </p:cNvPr>
          <p:cNvSpPr txBox="1"/>
          <p:nvPr/>
        </p:nvSpPr>
        <p:spPr>
          <a:xfrm>
            <a:off x="148937" y="2047966"/>
            <a:ext cx="3114955" cy="584775"/>
          </a:xfrm>
          <a:prstGeom prst="rect">
            <a:avLst/>
          </a:prstGeom>
          <a:noFill/>
        </p:spPr>
        <p:txBody>
          <a:bodyPr wrap="none" rtlCol="0">
            <a:spAutoFit/>
          </a:bodyPr>
          <a:lstStyle/>
          <a:p>
            <a:r>
              <a:rPr lang="en-US" sz="1600" b="0" u="none" strike="noStrike" dirty="0" err="1">
                <a:effectLst/>
              </a:rPr>
              <a:t>TRAEs</a:t>
            </a:r>
            <a:r>
              <a:rPr lang="en-US" sz="1600" b="0" u="none" strike="noStrike" dirty="0">
                <a:effectLst/>
              </a:rPr>
              <a:t> </a:t>
            </a:r>
            <a:r>
              <a:rPr lang="en-US" sz="1600" b="1" u="none" strike="noStrike" dirty="0">
                <a:effectLst/>
              </a:rPr>
              <a:t>Any Grade </a:t>
            </a:r>
            <a:r>
              <a:rPr lang="en-US" sz="1600" b="0" u="none" strike="noStrike" dirty="0">
                <a:effectLst/>
              </a:rPr>
              <a:t>by Preferred</a:t>
            </a:r>
            <a:br>
              <a:rPr lang="en-US" sz="1600" b="0" u="none" strike="noStrike" dirty="0">
                <a:effectLst/>
              </a:rPr>
            </a:br>
            <a:r>
              <a:rPr lang="en-US" sz="1600" b="0" u="none" strike="noStrike" dirty="0">
                <a:effectLst/>
              </a:rPr>
              <a:t>Term</a:t>
            </a:r>
            <a:r>
              <a:rPr lang="en-US" sz="1600" dirty="0"/>
              <a:t> </a:t>
            </a:r>
            <a:r>
              <a:rPr lang="en-US" sz="1600" b="1" u="none" strike="noStrike" dirty="0">
                <a:effectLst/>
              </a:rPr>
              <a:t>≥20% of Patients </a:t>
            </a:r>
            <a:endParaRPr lang="en-US" sz="1600" dirty="0"/>
          </a:p>
        </p:txBody>
      </p:sp>
      <p:sp>
        <p:nvSpPr>
          <p:cNvPr id="5" name="Rectangle à coins arrondis 1">
            <a:extLst>
              <a:ext uri="{FF2B5EF4-FFF2-40B4-BE49-F238E27FC236}">
                <a16:creationId xmlns:a16="http://schemas.microsoft.com/office/drawing/2014/main" id="{09A3F5C5-A2F8-C875-6C39-EB57097BB39D}"/>
              </a:ext>
            </a:extLst>
          </p:cNvPr>
          <p:cNvSpPr/>
          <p:nvPr/>
        </p:nvSpPr>
        <p:spPr>
          <a:xfrm>
            <a:off x="7800871" y="1142439"/>
            <a:ext cx="4226012" cy="600001"/>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fr-FR" sz="1867" kern="0" dirty="0">
                <a:solidFill>
                  <a:srgbClr val="FFFFFF"/>
                </a:solidFill>
                <a:latin typeface="Arial"/>
                <a:sym typeface="Arial"/>
              </a:rPr>
              <a:t>EV Mono (n= 301)</a:t>
            </a:r>
          </a:p>
          <a:p>
            <a:pPr algn="ctr" defTabSz="1219170">
              <a:buClr>
                <a:srgbClr val="000000"/>
              </a:buClr>
            </a:pPr>
            <a:r>
              <a:rPr lang="fr-FR" sz="1867" kern="0" dirty="0">
                <a:solidFill>
                  <a:srgbClr val="FFFFFF"/>
                </a:solidFill>
                <a:latin typeface="Arial"/>
                <a:sym typeface="Arial"/>
              </a:rPr>
              <a:t> </a:t>
            </a:r>
            <a:r>
              <a:rPr lang="fr-FR" sz="1867" kern="0" dirty="0" err="1">
                <a:solidFill>
                  <a:srgbClr val="FFFFFF"/>
                </a:solidFill>
                <a:latin typeface="Arial"/>
                <a:sym typeface="Arial"/>
              </a:rPr>
              <a:t>from</a:t>
            </a:r>
            <a:r>
              <a:rPr lang="fr-FR" sz="1867" kern="0" dirty="0">
                <a:solidFill>
                  <a:srgbClr val="FFFFFF"/>
                </a:solidFill>
                <a:latin typeface="Arial"/>
                <a:sym typeface="Arial"/>
              </a:rPr>
              <a:t> EV 301 L3 trial</a:t>
            </a:r>
          </a:p>
        </p:txBody>
      </p:sp>
    </p:spTree>
    <p:extLst>
      <p:ext uri="{BB962C8B-B14F-4D97-AF65-F5344CB8AC3E}">
        <p14:creationId xmlns:p14="http://schemas.microsoft.com/office/powerpoint/2010/main" val="37559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110" r="-484"/>
          <a:stretch/>
        </p:blipFill>
        <p:spPr bwMode="auto">
          <a:xfrm>
            <a:off x="7814536" y="1747563"/>
            <a:ext cx="4199587" cy="4335716"/>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a:extLst>
              <a:ext uri="{FF2B5EF4-FFF2-40B4-BE49-F238E27FC236}">
                <a16:creationId xmlns:a16="http://schemas.microsoft.com/office/drawing/2014/main" id="{CD631598-4D78-40EE-8603-CCEF5E7D73F6}"/>
              </a:ext>
            </a:extLst>
          </p:cNvPr>
          <p:cNvSpPr>
            <a:spLocks noGrp="1"/>
          </p:cNvSpPr>
          <p:nvPr>
            <p:ph type="title"/>
          </p:nvPr>
        </p:nvSpPr>
        <p:spPr/>
        <p:txBody>
          <a:bodyPr/>
          <a:lstStyle/>
          <a:p>
            <a:r>
              <a:rPr lang="fr-FR" dirty="0"/>
              <a:t>KEY FINDINGS (3)</a:t>
            </a:r>
            <a:endParaRPr lang="x-none" dirty="0"/>
          </a:p>
        </p:txBody>
      </p:sp>
      <p:sp>
        <p:nvSpPr>
          <p:cNvPr id="9" name="Footer Placeholder 8">
            <a:extLst>
              <a:ext uri="{FF2B5EF4-FFF2-40B4-BE49-F238E27FC236}">
                <a16:creationId xmlns:a16="http://schemas.microsoft.com/office/drawing/2014/main" id="{610F3B5F-AD60-D1C2-0726-F2859C172FCE}"/>
              </a:ext>
            </a:extLst>
          </p:cNvPr>
          <p:cNvSpPr>
            <a:spLocks noGrp="1"/>
          </p:cNvSpPr>
          <p:nvPr>
            <p:ph type="ftr" sz="quarter" idx="3"/>
          </p:nvPr>
        </p:nvSpPr>
        <p:spPr/>
        <p:txBody>
          <a:bodyPr/>
          <a:lstStyle/>
          <a:p>
            <a:r>
              <a:rPr lang="fr-FR" dirty="0"/>
              <a:t>Rosenberg JE, et al. </a:t>
            </a:r>
            <a:r>
              <a:rPr lang="fr-FR" dirty="0" err="1"/>
              <a:t>ESMO</a:t>
            </a:r>
            <a:r>
              <a:rPr lang="fr-FR" dirty="0"/>
              <a:t> 2022. Abstract LBA73.</a:t>
            </a:r>
          </a:p>
          <a:p>
            <a:r>
              <a:rPr lang="fr-FR" dirty="0" err="1"/>
              <a:t>Powles</a:t>
            </a:r>
            <a:r>
              <a:rPr lang="fr-FR" dirty="0"/>
              <a:t> T, et al. </a:t>
            </a:r>
            <a:r>
              <a:rPr lang="fr-FR" i="1" dirty="0"/>
              <a:t>N </a:t>
            </a:r>
            <a:r>
              <a:rPr lang="fr-FR" i="1" dirty="0" err="1"/>
              <a:t>Engl</a:t>
            </a:r>
            <a:r>
              <a:rPr lang="fr-FR" i="1" dirty="0"/>
              <a:t> J Med. </a:t>
            </a:r>
            <a:r>
              <a:rPr lang="fr-FR" dirty="0"/>
              <a:t>2021;384(12):1125-1135.</a:t>
            </a:r>
          </a:p>
        </p:txBody>
      </p:sp>
      <p:sp>
        <p:nvSpPr>
          <p:cNvPr id="7" name="Subtitle 1">
            <a:extLst>
              <a:ext uri="{FF2B5EF4-FFF2-40B4-BE49-F238E27FC236}">
                <a16:creationId xmlns:a16="http://schemas.microsoft.com/office/drawing/2014/main" id="{ACF9C3B6-0FF1-4E25-8719-5B349C6D2726}"/>
              </a:ext>
            </a:extLst>
          </p:cNvPr>
          <p:cNvSpPr>
            <a:spLocks noGrp="1"/>
          </p:cNvSpPr>
          <p:nvPr>
            <p:ph type="subTitle" idx="4294967295"/>
          </p:nvPr>
        </p:nvSpPr>
        <p:spPr>
          <a:xfrm>
            <a:off x="621957" y="1111115"/>
            <a:ext cx="7288213" cy="600075"/>
          </a:xfrm>
        </p:spPr>
        <p:txBody>
          <a:bodyPr>
            <a:normAutofit/>
          </a:bodyPr>
          <a:lstStyle/>
          <a:p>
            <a:pPr marL="0" indent="0">
              <a:buNone/>
            </a:pPr>
            <a:r>
              <a:rPr lang="fr-FR" sz="2000" b="1" dirty="0" err="1">
                <a:solidFill>
                  <a:schemeClr val="tx1"/>
                </a:solidFill>
              </a:rPr>
              <a:t>Safety</a:t>
            </a:r>
            <a:r>
              <a:rPr lang="fr-FR" sz="2000" b="1" dirty="0">
                <a:solidFill>
                  <a:schemeClr val="tx1"/>
                </a:solidFill>
              </a:rPr>
              <a:t> : </a:t>
            </a:r>
            <a:r>
              <a:rPr lang="fr-FR" sz="2000" b="1" dirty="0" err="1">
                <a:solidFill>
                  <a:schemeClr val="tx1"/>
                </a:solidFill>
              </a:rPr>
              <a:t>Pembro</a:t>
            </a:r>
            <a:r>
              <a:rPr lang="fr-FR" sz="2000" b="1" dirty="0">
                <a:solidFill>
                  <a:schemeClr val="tx1"/>
                </a:solidFill>
              </a:rPr>
              <a:t> </a:t>
            </a:r>
            <a:r>
              <a:rPr lang="fr-FR" sz="2000" b="1" dirty="0" err="1">
                <a:solidFill>
                  <a:schemeClr val="tx1"/>
                </a:solidFill>
              </a:rPr>
              <a:t>may</a:t>
            </a:r>
            <a:r>
              <a:rPr lang="fr-FR" sz="2000" b="1" dirty="0">
                <a:solidFill>
                  <a:schemeClr val="tx1"/>
                </a:solidFill>
              </a:rPr>
              <a:t> </a:t>
            </a:r>
            <a:r>
              <a:rPr lang="fr-FR" sz="2000" b="1" dirty="0" err="1">
                <a:solidFill>
                  <a:schemeClr val="tx1"/>
                </a:solidFill>
              </a:rPr>
              <a:t>increase</a:t>
            </a:r>
            <a:r>
              <a:rPr lang="fr-FR" sz="2000" b="1" dirty="0">
                <a:solidFill>
                  <a:schemeClr val="tx1"/>
                </a:solidFill>
              </a:rPr>
              <a:t> EV G≥3 TRAE ∆~15%</a:t>
            </a:r>
            <a:endParaRPr lang="x-none" sz="2000" b="1" dirty="0">
              <a:solidFill>
                <a:schemeClr val="tx1"/>
              </a:solidFill>
            </a:endParaRPr>
          </a:p>
        </p:txBody>
      </p:sp>
      <p:graphicFrame>
        <p:nvGraphicFramePr>
          <p:cNvPr id="8" name="Content Placeholder 5">
            <a:extLst>
              <a:ext uri="{FF2B5EF4-FFF2-40B4-BE49-F238E27FC236}">
                <a16:creationId xmlns:a16="http://schemas.microsoft.com/office/drawing/2014/main" id="{18FF22A4-E7DB-66DE-3FAE-C9F523E64F4C}"/>
              </a:ext>
            </a:extLst>
          </p:cNvPr>
          <p:cNvGraphicFramePr>
            <a:graphicFrameLocks/>
          </p:cNvGraphicFramePr>
          <p:nvPr/>
        </p:nvGraphicFramePr>
        <p:xfrm>
          <a:off x="153681" y="1922564"/>
          <a:ext cx="7327161" cy="3835400"/>
        </p:xfrm>
        <a:graphic>
          <a:graphicData uri="http://schemas.openxmlformats.org/drawingml/2006/table">
            <a:tbl>
              <a:tblPr firstRow="1" bandRow="1">
                <a:tableStyleId>{5FD0F851-EC5A-4D38-B0AD-8093EC10F338}</a:tableStyleId>
              </a:tblPr>
              <a:tblGrid>
                <a:gridCol w="2980127">
                  <a:extLst>
                    <a:ext uri="{9D8B030D-6E8A-4147-A177-3AD203B41FA5}">
                      <a16:colId xmlns:a16="http://schemas.microsoft.com/office/drawing/2014/main" val="864145592"/>
                    </a:ext>
                  </a:extLst>
                </a:gridCol>
                <a:gridCol w="1329899">
                  <a:extLst>
                    <a:ext uri="{9D8B030D-6E8A-4147-A177-3AD203B41FA5}">
                      <a16:colId xmlns:a16="http://schemas.microsoft.com/office/drawing/2014/main" val="755359808"/>
                    </a:ext>
                  </a:extLst>
                </a:gridCol>
                <a:gridCol w="813749">
                  <a:extLst>
                    <a:ext uri="{9D8B030D-6E8A-4147-A177-3AD203B41FA5}">
                      <a16:colId xmlns:a16="http://schemas.microsoft.com/office/drawing/2014/main" val="3837305153"/>
                    </a:ext>
                  </a:extLst>
                </a:gridCol>
                <a:gridCol w="1283047">
                  <a:extLst>
                    <a:ext uri="{9D8B030D-6E8A-4147-A177-3AD203B41FA5}">
                      <a16:colId xmlns:a16="http://schemas.microsoft.com/office/drawing/2014/main" val="3106820076"/>
                    </a:ext>
                  </a:extLst>
                </a:gridCol>
                <a:gridCol w="920339">
                  <a:extLst>
                    <a:ext uri="{9D8B030D-6E8A-4147-A177-3AD203B41FA5}">
                      <a16:colId xmlns:a16="http://schemas.microsoft.com/office/drawing/2014/main" val="3714817545"/>
                    </a:ext>
                  </a:extLst>
                </a:gridCol>
              </a:tblGrid>
              <a:tr h="500380">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u="none" strike="noStrike" dirty="0">
                          <a:effectLst/>
                          <a:latin typeface="Arial Narrow" panose="020B0606020202030204" pitchFamily="34" charset="0"/>
                        </a:rPr>
                        <a:t> </a:t>
                      </a:r>
                      <a:endParaRPr lang="en-US" sz="1600" b="1" i="0" u="none" strike="noStrike" dirty="0">
                        <a:solidFill>
                          <a:srgbClr val="000000"/>
                        </a:solidFill>
                        <a:effectLst/>
                        <a:latin typeface="Arial Narrow" panose="020B0606020202030204" pitchFamily="34" charset="0"/>
                      </a:endParaRPr>
                    </a:p>
                    <a:p>
                      <a:pPr algn="l" fontAlgn="b"/>
                      <a:endParaRPr lang="en-US" sz="1600" b="1"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EV+P (N=76)</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n (%)</a:t>
                      </a:r>
                      <a:endParaRPr kumimoji="0" lang="en-US"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12700" marR="12700" marT="12700" marB="0" anchor="b">
                    <a:lnT w="12700" cap="flat" cmpd="sng" algn="ctr">
                      <a:solidFill>
                        <a:schemeClr val="bg1">
                          <a:lumMod val="85000"/>
                        </a:schemeClr>
                      </a:solidFill>
                      <a:prstDash val="solid"/>
                      <a:round/>
                      <a:headEnd type="none" w="med" len="med"/>
                      <a:tailEnd type="none" w="med" len="med"/>
                    </a:lnT>
                  </a:tcP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EV Mono (N=73)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600" b="1" u="none" strike="noStrike" kern="0" cap="none" spc="0" normalizeH="0" baseline="0" noProof="0" dirty="0">
                          <a:ln>
                            <a:noFill/>
                          </a:ln>
                          <a:solidFill>
                            <a:srgbClr val="000000"/>
                          </a:solidFill>
                          <a:effectLst/>
                          <a:uLnTx/>
                          <a:uFillTx/>
                          <a:latin typeface="Arial Narrow" panose="020B0606020202030204" pitchFamily="34" charset="0"/>
                          <a:sym typeface="Arial"/>
                        </a:rPr>
                        <a:t>n (%)</a:t>
                      </a:r>
                      <a:endParaRPr kumimoji="0" lang="en-US"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12700" marR="12700" marT="12700" marB="0" anchor="b">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hMerge="1">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000000"/>
                        </a:solidFill>
                        <a:effectLst/>
                        <a:uLnTx/>
                        <a:uFillTx/>
                        <a:latin typeface="Arial"/>
                        <a:ea typeface="+mn-ea"/>
                        <a:cs typeface="+mn-cs"/>
                        <a:sym typeface="Arial"/>
                      </a:endParaRPr>
                    </a:p>
                  </a:txBody>
                  <a:tcPr marL="9525" marR="9525" marT="9525" marB="0" anchor="b"/>
                </a:tc>
                <a:extLst>
                  <a:ext uri="{0D108BD9-81ED-4DB2-BD59-A6C34878D82A}">
                    <a16:rowId xmlns:a16="http://schemas.microsoft.com/office/drawing/2014/main" val="2167548896"/>
                  </a:ext>
                </a:extLst>
              </a:tr>
              <a:tr h="256540">
                <a:tc vMerge="1">
                  <a:txBody>
                    <a:bodyPr/>
                    <a:lstStyle/>
                    <a:p>
                      <a:pPr algn="l" fontAlgn="b"/>
                      <a:r>
                        <a:rPr lang="en-US" sz="1000" b="0" u="none" strike="noStrike">
                          <a:effectLst/>
                          <a:latin typeface="+mn-lt"/>
                        </a:rPr>
                        <a:t>TRAEs </a:t>
                      </a:r>
                      <a:r>
                        <a:rPr lang="en-US" sz="1000" b="1" u="none" strike="noStrike">
                          <a:effectLst/>
                          <a:latin typeface="+mn-lt"/>
                        </a:rPr>
                        <a:t>All Grades </a:t>
                      </a:r>
                      <a:r>
                        <a:rPr lang="en-US" sz="1000" b="0" u="none" strike="noStrike">
                          <a:effectLst/>
                          <a:latin typeface="+mn-lt"/>
                        </a:rPr>
                        <a:t>by Preferred Term </a:t>
                      </a:r>
                    </a:p>
                    <a:p>
                      <a:pPr algn="l" fontAlgn="b"/>
                      <a:r>
                        <a:rPr lang="en-US" sz="1000" b="1" u="none" strike="noStrike">
                          <a:effectLst/>
                          <a:latin typeface="+mn-lt"/>
                        </a:rPr>
                        <a:t>≥20% of Patients </a:t>
                      </a:r>
                      <a:endParaRPr lang="en-US" sz="1000" b="1" i="0" u="none" strike="noStrike">
                        <a:solidFill>
                          <a:srgbClr val="000000"/>
                        </a:solidFill>
                        <a:effectLst/>
                        <a:latin typeface="+mn-lt"/>
                      </a:endParaRPr>
                    </a:p>
                  </a:txBody>
                  <a:tcPr marL="9525" marR="9525" marT="9525" marB="0" anchor="b"/>
                </a:tc>
                <a:tc>
                  <a:txBody>
                    <a:bodyPr/>
                    <a:lstStyle/>
                    <a:p>
                      <a:pPr algn="ctr" fontAlgn="b"/>
                      <a:r>
                        <a:rPr lang="en-US" sz="1600" b="1" u="none" strike="noStrike" dirty="0">
                          <a:effectLst/>
                          <a:latin typeface="Arial Narrow" panose="020B0606020202030204" pitchFamily="34" charset="0"/>
                        </a:rPr>
                        <a:t>Any Grade</a:t>
                      </a:r>
                    </a:p>
                  </a:txBody>
                  <a:tcPr marL="12700" marR="12700" marT="12700" marB="0" anchor="b"/>
                </a:tc>
                <a:tc>
                  <a:txBody>
                    <a:bodyPr/>
                    <a:lstStyle/>
                    <a:p>
                      <a:pPr algn="ctr" fontAlgn="b"/>
                      <a:r>
                        <a:rPr lang="en-US" sz="1600" b="1" dirty="0">
                          <a:effectLst/>
                          <a:latin typeface="Arial Narrow" panose="020B0606020202030204" pitchFamily="34" charset="0"/>
                        </a:rPr>
                        <a:t>Grade ≥3</a:t>
                      </a:r>
                      <a:endParaRPr lang="en-US" sz="1600" b="1" i="0" u="none" strike="noStrike" dirty="0">
                        <a:solidFill>
                          <a:srgbClr val="000000"/>
                        </a:solidFill>
                        <a:effectLst/>
                        <a:latin typeface="Arial Narrow" panose="020B0606020202030204" pitchFamily="34" charset="0"/>
                      </a:endParaRPr>
                    </a:p>
                  </a:txBody>
                  <a:tcPr marL="12700" marR="12700" marT="12700"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600" b="1" u="none" strike="noStrike" dirty="0">
                          <a:effectLst/>
                          <a:latin typeface="Arial Narrow" panose="020B0606020202030204" pitchFamily="34" charset="0"/>
                        </a:rPr>
                        <a:t>Any Grade</a:t>
                      </a:r>
                      <a:endParaRPr lang="en-US" sz="1600" b="1" i="0" u="none" strike="noStrike" dirty="0">
                        <a:solidFill>
                          <a:srgbClr val="000000"/>
                        </a:solidFill>
                        <a:effectLst/>
                        <a:latin typeface="Arial Narrow" panose="020B0606020202030204" pitchFamily="34" charset="0"/>
                      </a:endParaRPr>
                    </a:p>
                  </a:txBody>
                  <a:tcPr marL="12700" marR="12700" marT="12700"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600" b="1" dirty="0">
                          <a:effectLst/>
                          <a:latin typeface="Arial Narrow" panose="020B0606020202030204" pitchFamily="34" charset="0"/>
                        </a:rPr>
                        <a:t>Grade ≥3</a:t>
                      </a:r>
                      <a:endParaRPr lang="en-US" sz="1600" b="1"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2452208052"/>
                  </a:ext>
                </a:extLst>
              </a:tr>
              <a:tr h="256540">
                <a:tc>
                  <a:txBody>
                    <a:bodyPr/>
                    <a:lstStyle/>
                    <a:p>
                      <a:pPr algn="l" fontAlgn="b"/>
                      <a:r>
                        <a:rPr lang="en-US" sz="1600" b="0" u="none" strike="noStrike" dirty="0">
                          <a:solidFill>
                            <a:srgbClr val="000000"/>
                          </a:solidFill>
                          <a:effectLst/>
                          <a:latin typeface="Arial Narrow" panose="020B0606020202030204" pitchFamily="34" charset="0"/>
                        </a:rPr>
                        <a:t>Overall</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b="0" u="none" strike="noStrike" dirty="0">
                          <a:solidFill>
                            <a:srgbClr val="000000"/>
                          </a:solidFill>
                          <a:effectLst/>
                          <a:latin typeface="Arial Narrow" panose="020B0606020202030204" pitchFamily="34" charset="0"/>
                        </a:rPr>
                        <a:t>76 (100.0)</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48 (63.2)</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68 (93.2)</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35 (47.9)</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493382893"/>
                  </a:ext>
                </a:extLst>
              </a:tr>
              <a:tr h="256540">
                <a:tc>
                  <a:txBody>
                    <a:bodyPr/>
                    <a:lstStyle/>
                    <a:p>
                      <a:pPr algn="l" fontAlgn="b"/>
                      <a:r>
                        <a:rPr lang="en-US" sz="1600" u="none" strike="noStrike" dirty="0">
                          <a:effectLst/>
                          <a:latin typeface="Arial Narrow" panose="020B0606020202030204" pitchFamily="34" charset="0"/>
                        </a:rPr>
                        <a:t>  Fatigue </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43 (56.6)</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7 (9.2)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29 (39.7)</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6 (8.2)</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908398240"/>
                  </a:ext>
                </a:extLst>
              </a:tr>
              <a:tr h="256540">
                <a:tc>
                  <a:txBody>
                    <a:bodyPr/>
                    <a:lstStyle/>
                    <a:p>
                      <a:pPr algn="l" fontAlgn="b"/>
                      <a:r>
                        <a:rPr lang="en-US" sz="1600" u="none" strike="noStrike" dirty="0">
                          <a:effectLst/>
                          <a:latin typeface="Arial Narrow" panose="020B0606020202030204" pitchFamily="34" charset="0"/>
                        </a:rPr>
                        <a:t>  Peripheral sensory neuropathy</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39 (51.3)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32 (43.8)</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2 (2.7)  </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807669943"/>
                  </a:ext>
                </a:extLst>
              </a:tr>
              <a:tr h="256540">
                <a:tc>
                  <a:txBody>
                    <a:bodyPr/>
                    <a:lstStyle/>
                    <a:p>
                      <a:pPr algn="l" fontAlgn="b"/>
                      <a:r>
                        <a:rPr lang="en-US" sz="1600" u="none" strike="noStrike" dirty="0">
                          <a:effectLst/>
                          <a:latin typeface="Arial Narrow" panose="020B0606020202030204" pitchFamily="34" charset="0"/>
                        </a:rPr>
                        <a:t>  Alopecia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35 (46.1)</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26 (35.6)</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260879938"/>
                  </a:ext>
                </a:extLst>
              </a:tr>
              <a:tr h="256540">
                <a:tc>
                  <a:txBody>
                    <a:bodyPr/>
                    <a:lstStyle/>
                    <a:p>
                      <a:pPr algn="l" fontAlgn="b"/>
                      <a:r>
                        <a:rPr lang="en-US" sz="1600" u="none" strike="noStrike" dirty="0">
                          <a:effectLst/>
                          <a:latin typeface="Arial Narrow" panose="020B0606020202030204" pitchFamily="34" charset="0"/>
                        </a:rPr>
                        <a:t>  Rash maculo-papular</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solidFill>
                      <a:schemeClr val="bg1"/>
                    </a:solidFill>
                  </a:tcPr>
                </a:tc>
                <a:tc>
                  <a:txBody>
                    <a:bodyPr/>
                    <a:lstStyle/>
                    <a:p>
                      <a:pPr algn="ctr" fontAlgn="b"/>
                      <a:r>
                        <a:rPr lang="en-US" sz="1600" u="none" strike="noStrike" dirty="0">
                          <a:effectLst/>
                          <a:latin typeface="Arial Narrow" panose="020B0606020202030204" pitchFamily="34" charset="0"/>
                        </a:rPr>
                        <a:t>35 (46.1)</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13 (17.1)</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u="none" strike="noStrike" dirty="0">
                          <a:effectLst/>
                          <a:latin typeface="Arial Narrow" panose="020B0606020202030204" pitchFamily="34" charset="0"/>
                        </a:rPr>
                        <a:t>21 (28.8)</a:t>
                      </a:r>
                      <a:endParaRPr lang="en-US" sz="1600" b="0" i="0" u="none" strike="noStrike" dirty="0">
                        <a:solidFill>
                          <a:srgbClr val="000000"/>
                        </a:solidFill>
                        <a:effectLst/>
                        <a:latin typeface="Arial Narrow" panose="020B0606020202030204" pitchFamily="34" charset="0"/>
                      </a:endParaRPr>
                    </a:p>
                  </a:txBody>
                  <a:tcPr marL="12700" marR="12700" marT="12700" marB="0" anchor="b">
                    <a:solidFill>
                      <a:schemeClr val="bg1"/>
                    </a:solidFill>
                  </a:tcPr>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153228112"/>
                  </a:ext>
                </a:extLst>
              </a:tr>
              <a:tr h="256540">
                <a:tc>
                  <a:txBody>
                    <a:bodyPr/>
                    <a:lstStyle/>
                    <a:p>
                      <a:pPr algn="l" fontAlgn="b"/>
                      <a:r>
                        <a:rPr lang="en-US" sz="1600" u="none" strike="noStrike" dirty="0">
                          <a:effectLst/>
                          <a:latin typeface="Arial Narrow" panose="020B0606020202030204" pitchFamily="34" charset="0"/>
                        </a:rPr>
                        <a:t>  Pruritus</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30 (39.5)</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3 (3.9)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19 (26.0)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154641642"/>
                  </a:ext>
                </a:extLst>
              </a:tr>
              <a:tr h="256540">
                <a:tc>
                  <a:txBody>
                    <a:bodyPr/>
                    <a:lstStyle/>
                    <a:p>
                      <a:pPr algn="l" fontAlgn="b"/>
                      <a:r>
                        <a:rPr lang="en-US" sz="1600" u="none" strike="noStrike" dirty="0">
                          <a:effectLst/>
                          <a:latin typeface="Arial Narrow" panose="020B0606020202030204" pitchFamily="34" charset="0"/>
                        </a:rPr>
                        <a:t>  Dysgeusia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23 (30.3)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25 (34.2)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887582495"/>
                  </a:ext>
                </a:extLst>
              </a:tr>
              <a:tr h="256540">
                <a:tc>
                  <a:txBody>
                    <a:bodyPr/>
                    <a:lstStyle/>
                    <a:p>
                      <a:pPr algn="l" fontAlgn="b"/>
                      <a:r>
                        <a:rPr lang="en-US" sz="1600" u="none" strike="noStrike" dirty="0">
                          <a:effectLst/>
                          <a:latin typeface="Arial Narrow" panose="020B0606020202030204" pitchFamily="34" charset="0"/>
                        </a:rPr>
                        <a:t>  Weight decreased</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23 (30.3)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3 (3.9)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21 (28.8)</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696289561"/>
                  </a:ext>
                </a:extLst>
              </a:tr>
              <a:tr h="256540">
                <a:tc>
                  <a:txBody>
                    <a:bodyPr/>
                    <a:lstStyle/>
                    <a:p>
                      <a:pPr algn="l" fontAlgn="b"/>
                      <a:r>
                        <a:rPr lang="en-US" sz="1600" u="none" strike="noStrike" dirty="0">
                          <a:effectLst/>
                          <a:latin typeface="Arial Narrow" panose="020B0606020202030204" pitchFamily="34" charset="0"/>
                        </a:rPr>
                        <a:t>  Diarrhea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22 (28.9)</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i="0" u="none" strike="noStrike" dirty="0">
                          <a:solidFill>
                            <a:srgbClr val="000000"/>
                          </a:solidFill>
                          <a:effectLst/>
                          <a:latin typeface="Arial Narrow" panose="020B0606020202030204" pitchFamily="34" charset="0"/>
                        </a:rPr>
                        <a:t>5 (6.6)</a:t>
                      </a:r>
                    </a:p>
                  </a:txBody>
                  <a:tcPr marL="12700" marR="12700" marT="12700" marB="0" anchor="b"/>
                </a:tc>
                <a:tc>
                  <a:txBody>
                    <a:bodyPr/>
                    <a:lstStyle/>
                    <a:p>
                      <a:pPr algn="ctr" fontAlgn="b"/>
                      <a:r>
                        <a:rPr lang="en-US" sz="1600" u="none" strike="noStrike" dirty="0">
                          <a:effectLst/>
                          <a:latin typeface="Arial Narrow" panose="020B0606020202030204" pitchFamily="34" charset="0"/>
                        </a:rPr>
                        <a:t>20 (27.4)</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i="0" u="none" strike="noStrike" dirty="0">
                          <a:solidFill>
                            <a:srgbClr val="000000"/>
                          </a:solidFill>
                          <a:effectLst/>
                          <a:latin typeface="Arial Narrow" panose="020B0606020202030204" pitchFamily="34" charset="0"/>
                        </a:rPr>
                        <a:t>4 (5.5)</a:t>
                      </a: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825389971"/>
                  </a:ext>
                </a:extLst>
              </a:tr>
              <a:tr h="256540">
                <a:tc>
                  <a:txBody>
                    <a:bodyPr/>
                    <a:lstStyle/>
                    <a:p>
                      <a:pPr algn="l" fontAlgn="b"/>
                      <a:r>
                        <a:rPr lang="en-US" sz="1600" u="none" strike="noStrike" dirty="0">
                          <a:effectLst/>
                          <a:latin typeface="Arial Narrow" panose="020B0606020202030204" pitchFamily="34" charset="0"/>
                        </a:rPr>
                        <a:t>  Decreased appetite</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20 (26.3)</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28 (38.4)</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680776086"/>
                  </a:ext>
                </a:extLst>
              </a:tr>
              <a:tr h="256540">
                <a:tc>
                  <a:txBody>
                    <a:bodyPr/>
                    <a:lstStyle/>
                    <a:p>
                      <a:pPr algn="l" fontAlgn="b"/>
                      <a:r>
                        <a:rPr lang="en-US" sz="1600" u="none" strike="noStrike" dirty="0">
                          <a:effectLst/>
                          <a:latin typeface="Arial Narrow" panose="020B0606020202030204" pitchFamily="34" charset="0"/>
                        </a:rPr>
                        <a:t>  Nausea</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tcPr>
                </a:tc>
                <a:tc>
                  <a:txBody>
                    <a:bodyPr/>
                    <a:lstStyle/>
                    <a:p>
                      <a:pPr algn="ctr" fontAlgn="b"/>
                      <a:r>
                        <a:rPr lang="en-US" sz="1600" u="none" strike="noStrike" dirty="0">
                          <a:effectLst/>
                          <a:latin typeface="Arial Narrow" panose="020B0606020202030204" pitchFamily="34" charset="0"/>
                        </a:rPr>
                        <a:t> 19 (25.0)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u="none" strike="noStrike" dirty="0">
                          <a:effectLst/>
                          <a:latin typeface="Arial Narrow" panose="020B0606020202030204" pitchFamily="34" charset="0"/>
                        </a:rPr>
                        <a:t>25 (34.2)</a:t>
                      </a:r>
                      <a:endParaRPr lang="en-US" sz="1600" b="0" i="0" u="none" strike="noStrike" dirty="0">
                        <a:solidFill>
                          <a:srgbClr val="000000"/>
                        </a:solidFill>
                        <a:effectLst/>
                        <a:latin typeface="Arial Narrow" panose="020B0606020202030204" pitchFamily="34" charset="0"/>
                      </a:endParaRPr>
                    </a:p>
                  </a:txBody>
                  <a:tcPr marL="12700" marR="12700" marT="12700" marB="0" anchor="b"/>
                </a:tc>
                <a:tc>
                  <a:txBody>
                    <a:bodyPr/>
                    <a:lstStyle/>
                    <a:p>
                      <a:pPr algn="ctr" fontAlgn="b"/>
                      <a:r>
                        <a:rPr lang="en-US" sz="1600" b="0" u="none" strike="noStrike" dirty="0">
                          <a:solidFill>
                            <a:srgbClr val="000000"/>
                          </a:solidFill>
                          <a:effectLst/>
                          <a:latin typeface="Arial Narrow" panose="020B0606020202030204" pitchFamily="34" charset="0"/>
                        </a:rPr>
                        <a:t>1 (1.4)</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424097401"/>
                  </a:ext>
                </a:extLst>
              </a:tr>
              <a:tr h="256540">
                <a:tc>
                  <a:txBody>
                    <a:bodyPr/>
                    <a:lstStyle/>
                    <a:p>
                      <a:pPr algn="l" fontAlgn="b"/>
                      <a:r>
                        <a:rPr lang="en-US" sz="1600" u="none" strike="noStrike" dirty="0">
                          <a:effectLst/>
                          <a:latin typeface="Arial Narrow" panose="020B0606020202030204" pitchFamily="34" charset="0"/>
                        </a:rPr>
                        <a:t>  Dry eye</a:t>
                      </a:r>
                      <a:endParaRPr lang="en-US" sz="1600" b="0" i="0" u="none" strike="noStrike" dirty="0">
                        <a:solidFill>
                          <a:srgbClr val="000000"/>
                        </a:solidFill>
                        <a:effectLst/>
                        <a:latin typeface="Arial Narrow" panose="020B0606020202030204" pitchFamily="34" charset="0"/>
                      </a:endParaRPr>
                    </a:p>
                  </a:txBody>
                  <a:tcPr marL="12700" marR="12700" marT="12700" marB="0" anchor="b">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u="none" strike="noStrike" dirty="0">
                          <a:effectLst/>
                          <a:latin typeface="Arial Narrow" panose="020B0606020202030204" pitchFamily="34" charset="0"/>
                        </a:rPr>
                        <a:t>15 (19.7)</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u="none" strike="noStrike" dirty="0">
                          <a:effectLst/>
                          <a:latin typeface="Arial Narrow" panose="020B0606020202030204" pitchFamily="34" charset="0"/>
                        </a:rPr>
                        <a:t>8 (11.0)</a:t>
                      </a:r>
                      <a:endParaRPr lang="en-US" sz="1600" b="0" i="0" u="none" strike="noStrike" dirty="0">
                        <a:solidFill>
                          <a:srgbClr val="000000"/>
                        </a:solidFill>
                        <a:effectLst/>
                        <a:latin typeface="Arial Narrow" panose="020B0606020202030204" pitchFamily="34" charset="0"/>
                      </a:endParaRPr>
                    </a:p>
                  </a:txBody>
                  <a:tcPr marL="12700" marR="12700" marT="12700" marB="0" anchor="b">
                    <a:lnB w="12700" cap="flat" cmpd="sng" algn="ctr">
                      <a:solidFill>
                        <a:schemeClr val="bg1">
                          <a:lumMod val="85000"/>
                        </a:schemeClr>
                      </a:solidFill>
                      <a:prstDash val="solid"/>
                      <a:round/>
                      <a:headEnd type="none" w="med" len="med"/>
                      <a:tailEnd type="none" w="med" len="med"/>
                    </a:lnB>
                  </a:tcPr>
                </a:tc>
                <a:tc>
                  <a:txBody>
                    <a:bodyPr/>
                    <a:lstStyle/>
                    <a:p>
                      <a:pPr algn="ctr" fontAlgn="b"/>
                      <a:r>
                        <a:rPr lang="en-US" sz="1600" b="0" u="none" strike="noStrike" dirty="0">
                          <a:solidFill>
                            <a:srgbClr val="000000"/>
                          </a:solidFill>
                          <a:effectLst/>
                          <a:latin typeface="Arial Narrow" panose="020B0606020202030204" pitchFamily="34" charset="0"/>
                        </a:rPr>
                        <a:t>0</a:t>
                      </a:r>
                      <a:endParaRPr lang="en-US" sz="1600" b="0" i="0" u="none" strike="noStrike" dirty="0">
                        <a:solidFill>
                          <a:srgbClr val="000000"/>
                        </a:solidFill>
                        <a:effectLst/>
                        <a:latin typeface="Arial Narrow" panose="020B0606020202030204" pitchFamily="34" charset="0"/>
                      </a:endParaRPr>
                    </a:p>
                  </a:txBody>
                  <a:tcPr marL="12700" marR="12700" marT="12700" marB="0" anchor="b">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29470110"/>
                  </a:ext>
                </a:extLst>
              </a:tr>
            </a:tbl>
          </a:graphicData>
        </a:graphic>
      </p:graphicFrame>
      <p:sp>
        <p:nvSpPr>
          <p:cNvPr id="4" name="Rectangle à coins arrondis 3"/>
          <p:cNvSpPr/>
          <p:nvPr/>
        </p:nvSpPr>
        <p:spPr>
          <a:xfrm>
            <a:off x="5465712" y="2700171"/>
            <a:ext cx="2001888" cy="2375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srgbClr val="FFFFFF"/>
              </a:solidFill>
              <a:latin typeface="Arial"/>
              <a:sym typeface="Arial"/>
            </a:endParaRPr>
          </a:p>
        </p:txBody>
      </p:sp>
      <p:sp>
        <p:nvSpPr>
          <p:cNvPr id="13" name="Rectangle à coins arrondis 12"/>
          <p:cNvSpPr/>
          <p:nvPr/>
        </p:nvSpPr>
        <p:spPr>
          <a:xfrm>
            <a:off x="7858125" y="4748731"/>
            <a:ext cx="4081463" cy="2151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srgbClr val="FFFFFF"/>
              </a:solidFill>
              <a:latin typeface="Arial"/>
              <a:sym typeface="Arial"/>
            </a:endParaRPr>
          </a:p>
        </p:txBody>
      </p:sp>
      <p:sp>
        <p:nvSpPr>
          <p:cNvPr id="14" name="Rectangle à coins arrondis 13"/>
          <p:cNvSpPr/>
          <p:nvPr/>
        </p:nvSpPr>
        <p:spPr>
          <a:xfrm>
            <a:off x="7858125" y="2889924"/>
            <a:ext cx="4081463" cy="2151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srgbClr val="FFFFFF"/>
              </a:solidFill>
              <a:latin typeface="Arial"/>
              <a:sym typeface="Arial"/>
            </a:endParaRPr>
          </a:p>
        </p:txBody>
      </p:sp>
      <p:sp>
        <p:nvSpPr>
          <p:cNvPr id="16" name="Rectangle à coins arrondis 15"/>
          <p:cNvSpPr/>
          <p:nvPr/>
        </p:nvSpPr>
        <p:spPr>
          <a:xfrm>
            <a:off x="5467350" y="3706237"/>
            <a:ext cx="2000250" cy="2529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srgbClr val="FFFFFF"/>
              </a:solidFill>
              <a:latin typeface="Arial"/>
              <a:sym typeface="Arial"/>
            </a:endParaRPr>
          </a:p>
        </p:txBody>
      </p:sp>
      <p:sp>
        <p:nvSpPr>
          <p:cNvPr id="12" name="TextBox 11">
            <a:extLst>
              <a:ext uri="{FF2B5EF4-FFF2-40B4-BE49-F238E27FC236}">
                <a16:creationId xmlns:a16="http://schemas.microsoft.com/office/drawing/2014/main" id="{DB21F27F-14DE-9F03-E015-997AE0AA62E1}"/>
              </a:ext>
            </a:extLst>
          </p:cNvPr>
          <p:cNvSpPr txBox="1"/>
          <p:nvPr/>
        </p:nvSpPr>
        <p:spPr>
          <a:xfrm>
            <a:off x="148937" y="2047966"/>
            <a:ext cx="3114955" cy="584775"/>
          </a:xfrm>
          <a:prstGeom prst="rect">
            <a:avLst/>
          </a:prstGeom>
          <a:noFill/>
        </p:spPr>
        <p:txBody>
          <a:bodyPr wrap="none" rtlCol="0">
            <a:spAutoFit/>
          </a:bodyPr>
          <a:lstStyle/>
          <a:p>
            <a:r>
              <a:rPr lang="en-US" sz="1600" b="0" u="none" strike="noStrike" dirty="0" err="1">
                <a:effectLst/>
              </a:rPr>
              <a:t>TRAEs</a:t>
            </a:r>
            <a:r>
              <a:rPr lang="en-US" sz="1600" b="0" u="none" strike="noStrike" dirty="0">
                <a:effectLst/>
              </a:rPr>
              <a:t> </a:t>
            </a:r>
            <a:r>
              <a:rPr lang="en-US" sz="1600" b="1" u="none" strike="noStrike" dirty="0">
                <a:effectLst/>
              </a:rPr>
              <a:t>Any Grade </a:t>
            </a:r>
            <a:r>
              <a:rPr lang="en-US" sz="1600" b="0" u="none" strike="noStrike" dirty="0">
                <a:effectLst/>
              </a:rPr>
              <a:t>by Preferred</a:t>
            </a:r>
            <a:br>
              <a:rPr lang="en-US" sz="1600" b="0" u="none" strike="noStrike" dirty="0">
                <a:effectLst/>
              </a:rPr>
            </a:br>
            <a:r>
              <a:rPr lang="en-US" sz="1600" b="0" u="none" strike="noStrike" dirty="0">
                <a:effectLst/>
              </a:rPr>
              <a:t>Term</a:t>
            </a:r>
            <a:r>
              <a:rPr lang="en-US" sz="1600" dirty="0"/>
              <a:t> </a:t>
            </a:r>
            <a:r>
              <a:rPr lang="en-US" sz="1600" b="1" u="none" strike="noStrike" dirty="0">
                <a:effectLst/>
              </a:rPr>
              <a:t>≥20% of Patients </a:t>
            </a:r>
            <a:endParaRPr lang="en-US" sz="1600" dirty="0"/>
          </a:p>
        </p:txBody>
      </p:sp>
      <p:sp>
        <p:nvSpPr>
          <p:cNvPr id="5" name="Rectangle à coins arrondis 1">
            <a:extLst>
              <a:ext uri="{FF2B5EF4-FFF2-40B4-BE49-F238E27FC236}">
                <a16:creationId xmlns:a16="http://schemas.microsoft.com/office/drawing/2014/main" id="{58B987C3-2F0E-3129-3ADD-D68F51073CA5}"/>
              </a:ext>
            </a:extLst>
          </p:cNvPr>
          <p:cNvSpPr/>
          <p:nvPr/>
        </p:nvSpPr>
        <p:spPr>
          <a:xfrm>
            <a:off x="7800871" y="1142439"/>
            <a:ext cx="4226012" cy="600001"/>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fr-FR" sz="1867" kern="0" dirty="0">
                <a:solidFill>
                  <a:srgbClr val="FFFFFF"/>
                </a:solidFill>
                <a:latin typeface="Arial"/>
                <a:sym typeface="Arial"/>
              </a:rPr>
              <a:t>EV Mono (n= 301)</a:t>
            </a:r>
          </a:p>
          <a:p>
            <a:pPr algn="ctr" defTabSz="1219170">
              <a:buClr>
                <a:srgbClr val="000000"/>
              </a:buClr>
            </a:pPr>
            <a:r>
              <a:rPr lang="fr-FR" sz="1867" kern="0" dirty="0">
                <a:solidFill>
                  <a:srgbClr val="FFFFFF"/>
                </a:solidFill>
                <a:latin typeface="Arial"/>
                <a:sym typeface="Arial"/>
              </a:rPr>
              <a:t> </a:t>
            </a:r>
            <a:r>
              <a:rPr lang="fr-FR" sz="1867" kern="0" dirty="0" err="1">
                <a:solidFill>
                  <a:srgbClr val="FFFFFF"/>
                </a:solidFill>
                <a:latin typeface="Arial"/>
                <a:sym typeface="Arial"/>
              </a:rPr>
              <a:t>from</a:t>
            </a:r>
            <a:r>
              <a:rPr lang="fr-FR" sz="1867" kern="0" dirty="0">
                <a:solidFill>
                  <a:srgbClr val="FFFFFF"/>
                </a:solidFill>
                <a:latin typeface="Arial"/>
                <a:sym typeface="Arial"/>
              </a:rPr>
              <a:t> EV 301 L3 trial</a:t>
            </a:r>
          </a:p>
        </p:txBody>
      </p:sp>
    </p:spTree>
    <p:extLst>
      <p:ext uri="{BB962C8B-B14F-4D97-AF65-F5344CB8AC3E}">
        <p14:creationId xmlns:p14="http://schemas.microsoft.com/office/powerpoint/2010/main" val="24426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6"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AF01-0151-8A4A-8FB4-A1515CE6551C}"/>
              </a:ext>
            </a:extLst>
          </p:cNvPr>
          <p:cNvSpPr>
            <a:spLocks noGrp="1"/>
          </p:cNvSpPr>
          <p:nvPr>
            <p:ph type="title"/>
          </p:nvPr>
        </p:nvSpPr>
        <p:spPr/>
        <p:txBody>
          <a:bodyPr/>
          <a:lstStyle/>
          <a:p>
            <a:r>
              <a:rPr lang="en-US" dirty="0"/>
              <a:t>EV-302: Randomized Phase 3 Trial of Enfortumab </a:t>
            </a:r>
            <a:r>
              <a:rPr lang="en-US" dirty="0" err="1"/>
              <a:t>Vedotin</a:t>
            </a:r>
            <a:r>
              <a:rPr lang="en-US" dirty="0"/>
              <a:t> + Pembrolizumab Versus Chemotherapy </a:t>
            </a:r>
          </a:p>
        </p:txBody>
      </p:sp>
      <p:sp>
        <p:nvSpPr>
          <p:cNvPr id="3" name="object 4">
            <a:extLst>
              <a:ext uri="{FF2B5EF4-FFF2-40B4-BE49-F238E27FC236}">
                <a16:creationId xmlns:a16="http://schemas.microsoft.com/office/drawing/2014/main" id="{2CB9106F-26C7-854C-8844-CEEBDFC856D4}"/>
              </a:ext>
            </a:extLst>
          </p:cNvPr>
          <p:cNvSpPr/>
          <p:nvPr/>
        </p:nvSpPr>
        <p:spPr>
          <a:xfrm>
            <a:off x="3066749" y="2609336"/>
            <a:ext cx="2588665" cy="1088390"/>
          </a:xfrm>
          <a:custGeom>
            <a:avLst/>
            <a:gdLst/>
            <a:ahLst/>
            <a:cxnLst/>
            <a:rect l="l" t="t" r="r" b="b"/>
            <a:pathLst>
              <a:path w="1701800" h="1088389">
                <a:moveTo>
                  <a:pt x="1263015" y="1031113"/>
                </a:moveTo>
                <a:lnTo>
                  <a:pt x="0" y="1031113"/>
                </a:lnTo>
                <a:lnTo>
                  <a:pt x="0" y="1088263"/>
                </a:lnTo>
                <a:lnTo>
                  <a:pt x="1320165" y="1088263"/>
                </a:lnTo>
                <a:lnTo>
                  <a:pt x="1320165" y="1059688"/>
                </a:lnTo>
                <a:lnTo>
                  <a:pt x="1263015" y="1059688"/>
                </a:lnTo>
                <a:lnTo>
                  <a:pt x="1263015" y="1031113"/>
                </a:lnTo>
                <a:close/>
              </a:path>
              <a:path w="1701800" h="1088389">
                <a:moveTo>
                  <a:pt x="1529969" y="57150"/>
                </a:moveTo>
                <a:lnTo>
                  <a:pt x="1263015" y="57150"/>
                </a:lnTo>
                <a:lnTo>
                  <a:pt x="1263015" y="1059688"/>
                </a:lnTo>
                <a:lnTo>
                  <a:pt x="1291590" y="1031113"/>
                </a:lnTo>
                <a:lnTo>
                  <a:pt x="1320165" y="1031113"/>
                </a:lnTo>
                <a:lnTo>
                  <a:pt x="1320165" y="114300"/>
                </a:lnTo>
                <a:lnTo>
                  <a:pt x="1291590" y="114300"/>
                </a:lnTo>
                <a:lnTo>
                  <a:pt x="1320165" y="85725"/>
                </a:lnTo>
                <a:lnTo>
                  <a:pt x="1529969" y="85725"/>
                </a:lnTo>
                <a:lnTo>
                  <a:pt x="1529969" y="57150"/>
                </a:lnTo>
                <a:close/>
              </a:path>
              <a:path w="1701800" h="1088389">
                <a:moveTo>
                  <a:pt x="1320165" y="1031113"/>
                </a:moveTo>
                <a:lnTo>
                  <a:pt x="1291590" y="1031113"/>
                </a:lnTo>
                <a:lnTo>
                  <a:pt x="1263015" y="1059688"/>
                </a:lnTo>
                <a:lnTo>
                  <a:pt x="1320165" y="1059688"/>
                </a:lnTo>
                <a:lnTo>
                  <a:pt x="1320165" y="1031113"/>
                </a:lnTo>
                <a:close/>
              </a:path>
              <a:path w="1701800" h="1088389">
                <a:moveTo>
                  <a:pt x="1529969" y="0"/>
                </a:moveTo>
                <a:lnTo>
                  <a:pt x="1529969" y="171450"/>
                </a:lnTo>
                <a:lnTo>
                  <a:pt x="1644269" y="114300"/>
                </a:lnTo>
                <a:lnTo>
                  <a:pt x="1558544" y="114300"/>
                </a:lnTo>
                <a:lnTo>
                  <a:pt x="1558544" y="57150"/>
                </a:lnTo>
                <a:lnTo>
                  <a:pt x="1644269" y="57150"/>
                </a:lnTo>
                <a:lnTo>
                  <a:pt x="1529969" y="0"/>
                </a:lnTo>
                <a:close/>
              </a:path>
              <a:path w="1701800" h="1088389">
                <a:moveTo>
                  <a:pt x="1320165" y="85725"/>
                </a:moveTo>
                <a:lnTo>
                  <a:pt x="1291590" y="114300"/>
                </a:lnTo>
                <a:lnTo>
                  <a:pt x="1320165" y="114300"/>
                </a:lnTo>
                <a:lnTo>
                  <a:pt x="1320165" y="85725"/>
                </a:lnTo>
                <a:close/>
              </a:path>
              <a:path w="1701800" h="1088389">
                <a:moveTo>
                  <a:pt x="1529969" y="85725"/>
                </a:moveTo>
                <a:lnTo>
                  <a:pt x="1320165" y="85725"/>
                </a:lnTo>
                <a:lnTo>
                  <a:pt x="1320165" y="114300"/>
                </a:lnTo>
                <a:lnTo>
                  <a:pt x="1529969" y="114300"/>
                </a:lnTo>
                <a:lnTo>
                  <a:pt x="1529969" y="85725"/>
                </a:lnTo>
                <a:close/>
              </a:path>
              <a:path w="1701800" h="1088389">
                <a:moveTo>
                  <a:pt x="1644269" y="57150"/>
                </a:moveTo>
                <a:lnTo>
                  <a:pt x="1558544" y="57150"/>
                </a:lnTo>
                <a:lnTo>
                  <a:pt x="1558544" y="114300"/>
                </a:lnTo>
                <a:lnTo>
                  <a:pt x="1644269" y="114300"/>
                </a:lnTo>
                <a:lnTo>
                  <a:pt x="1701419" y="85725"/>
                </a:lnTo>
                <a:lnTo>
                  <a:pt x="1644269" y="57150"/>
                </a:lnTo>
                <a:close/>
              </a:path>
            </a:pathLst>
          </a:custGeom>
          <a:solidFill>
            <a:srgbClr val="00447B"/>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5" name="object 6">
            <a:extLst>
              <a:ext uri="{FF2B5EF4-FFF2-40B4-BE49-F238E27FC236}">
                <a16:creationId xmlns:a16="http://schemas.microsoft.com/office/drawing/2014/main" id="{0919BFC0-DA1E-6B48-85D8-F9314070D7A0}"/>
              </a:ext>
            </a:extLst>
          </p:cNvPr>
          <p:cNvSpPr/>
          <p:nvPr/>
        </p:nvSpPr>
        <p:spPr>
          <a:xfrm>
            <a:off x="5667062" y="1829963"/>
            <a:ext cx="2841852" cy="1737360"/>
          </a:xfrm>
          <a:custGeom>
            <a:avLst/>
            <a:gdLst/>
            <a:ahLst/>
            <a:cxnLst/>
            <a:rect l="l" t="t" r="r" b="b"/>
            <a:pathLst>
              <a:path w="2327275" h="1737360">
                <a:moveTo>
                  <a:pt x="0" y="1737360"/>
                </a:moveTo>
                <a:lnTo>
                  <a:pt x="2327148" y="1737360"/>
                </a:lnTo>
                <a:lnTo>
                  <a:pt x="2327148" y="0"/>
                </a:lnTo>
                <a:lnTo>
                  <a:pt x="0" y="0"/>
                </a:lnTo>
                <a:lnTo>
                  <a:pt x="0" y="173736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object 8">
            <a:extLst>
              <a:ext uri="{FF2B5EF4-FFF2-40B4-BE49-F238E27FC236}">
                <a16:creationId xmlns:a16="http://schemas.microsoft.com/office/drawing/2014/main" id="{9B9FE5E0-10E0-0A40-A91C-9C5D4A31A4CD}"/>
              </a:ext>
            </a:extLst>
          </p:cNvPr>
          <p:cNvSpPr txBox="1"/>
          <p:nvPr/>
        </p:nvSpPr>
        <p:spPr>
          <a:xfrm>
            <a:off x="5768009" y="1915856"/>
            <a:ext cx="2676291" cy="1551066"/>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Enfortumab</a:t>
            </a:r>
            <a:r>
              <a:rPr kumimoji="0" sz="1800" b="1" i="0" u="none" strike="noStrike" kern="1200" cap="none" spc="-40" normalizeH="0" baseline="0" noProof="0" dirty="0">
                <a:ln>
                  <a:noFill/>
                </a:ln>
                <a:solidFill>
                  <a:srgbClr val="FFFFFF"/>
                </a:solidFill>
                <a:effectLst/>
                <a:uLnTx/>
                <a:uFillTx/>
                <a:latin typeface="Arial"/>
                <a:ea typeface="+mn-ea"/>
                <a:cs typeface="Arial"/>
              </a:rPr>
              <a:t> </a:t>
            </a:r>
            <a:r>
              <a:rPr kumimoji="0" sz="1800" b="1" i="0" u="none" strike="noStrike" kern="1200" cap="none" spc="-10" normalizeH="0" baseline="0" noProof="0" dirty="0">
                <a:ln>
                  <a:noFill/>
                </a:ln>
                <a:solidFill>
                  <a:srgbClr val="FFFFFF"/>
                </a:solidFill>
                <a:effectLst/>
                <a:uLnTx/>
                <a:uFillTx/>
                <a:latin typeface="Arial"/>
                <a:ea typeface="+mn-ea"/>
                <a:cs typeface="Arial"/>
              </a:rPr>
              <a:t>vedotin</a:t>
            </a:r>
            <a:endParaRPr kumimoji="0" sz="1800" b="0" i="0" u="none" strike="noStrike" kern="1200" cap="none" spc="0" normalizeH="0" baseline="0" noProof="0" dirty="0">
              <a:ln>
                <a:noFill/>
              </a:ln>
              <a:solidFill>
                <a:srgbClr val="10313A"/>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(Days 1 and 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 normalizeH="0" baseline="0" noProof="0" dirty="0">
                <a:ln>
                  <a:noFill/>
                </a:ln>
                <a:solidFill>
                  <a:srgbClr val="FFFFFF"/>
                </a:solidFill>
                <a:effectLst/>
                <a:uLnTx/>
                <a:uFillTx/>
                <a:latin typeface="Arial"/>
                <a:ea typeface="+mn-ea"/>
                <a:cs typeface="Arial"/>
              </a:rPr>
              <a:t>Pembrolizumab</a:t>
            </a:r>
            <a:endParaRPr kumimoji="0" lang="en-US" sz="1600" b="1" i="0" u="none" strike="noStrike" kern="1200" cap="none" spc="-5"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(Day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Every 3-week cycle</a:t>
            </a:r>
            <a:endParaRPr kumimoji="0" sz="1600" b="0" i="0" u="none" strike="noStrike" kern="1200" cap="none" spc="0" normalizeH="0" baseline="0" noProof="0" dirty="0">
              <a:ln>
                <a:noFill/>
              </a:ln>
              <a:solidFill>
                <a:srgbClr val="10313A"/>
              </a:solidFill>
              <a:effectLst/>
              <a:uLnTx/>
              <a:uFillTx/>
              <a:latin typeface="Arial"/>
              <a:ea typeface="+mn-ea"/>
              <a:cs typeface="Arial"/>
            </a:endParaRPr>
          </a:p>
        </p:txBody>
      </p:sp>
      <p:sp>
        <p:nvSpPr>
          <p:cNvPr id="8" name="object 12">
            <a:extLst>
              <a:ext uri="{FF2B5EF4-FFF2-40B4-BE49-F238E27FC236}">
                <a16:creationId xmlns:a16="http://schemas.microsoft.com/office/drawing/2014/main" id="{AC5BCAC8-D73B-104C-8873-86CB23F46632}"/>
              </a:ext>
            </a:extLst>
          </p:cNvPr>
          <p:cNvSpPr/>
          <p:nvPr/>
        </p:nvSpPr>
        <p:spPr>
          <a:xfrm>
            <a:off x="5667063" y="3626253"/>
            <a:ext cx="2417064" cy="214579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9" name="object 13">
            <a:extLst>
              <a:ext uri="{FF2B5EF4-FFF2-40B4-BE49-F238E27FC236}">
                <a16:creationId xmlns:a16="http://schemas.microsoft.com/office/drawing/2014/main" id="{279F3C80-8F6C-2A40-AE35-6996DA05128B}"/>
              </a:ext>
            </a:extLst>
          </p:cNvPr>
          <p:cNvSpPr/>
          <p:nvPr/>
        </p:nvSpPr>
        <p:spPr>
          <a:xfrm>
            <a:off x="6176968" y="3671974"/>
            <a:ext cx="1969007" cy="208178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10" name="object 14">
            <a:extLst>
              <a:ext uri="{FF2B5EF4-FFF2-40B4-BE49-F238E27FC236}">
                <a16:creationId xmlns:a16="http://schemas.microsoft.com/office/drawing/2014/main" id="{E58AAEB6-F66E-1F41-BD9F-AA61125E15A1}"/>
              </a:ext>
            </a:extLst>
          </p:cNvPr>
          <p:cNvSpPr/>
          <p:nvPr/>
        </p:nvSpPr>
        <p:spPr>
          <a:xfrm>
            <a:off x="5675075" y="3671974"/>
            <a:ext cx="2833839" cy="2032000"/>
          </a:xfrm>
          <a:custGeom>
            <a:avLst/>
            <a:gdLst/>
            <a:ahLst/>
            <a:cxnLst/>
            <a:rect l="l" t="t" r="r" b="b"/>
            <a:pathLst>
              <a:path w="2327275" h="2032000">
                <a:moveTo>
                  <a:pt x="0" y="2031492"/>
                </a:moveTo>
                <a:lnTo>
                  <a:pt x="2327148" y="2031492"/>
                </a:lnTo>
                <a:lnTo>
                  <a:pt x="2327148" y="0"/>
                </a:lnTo>
                <a:lnTo>
                  <a:pt x="0" y="0"/>
                </a:lnTo>
                <a:lnTo>
                  <a:pt x="0" y="203149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object 24">
            <a:extLst>
              <a:ext uri="{FF2B5EF4-FFF2-40B4-BE49-F238E27FC236}">
                <a16:creationId xmlns:a16="http://schemas.microsoft.com/office/drawing/2014/main" id="{BEA97758-0135-944C-9E84-D25C1AAFBBF3}"/>
              </a:ext>
            </a:extLst>
          </p:cNvPr>
          <p:cNvSpPr/>
          <p:nvPr/>
        </p:nvSpPr>
        <p:spPr>
          <a:xfrm>
            <a:off x="3071002" y="3671974"/>
            <a:ext cx="2589912" cy="1137182"/>
          </a:xfrm>
          <a:custGeom>
            <a:avLst/>
            <a:gdLst/>
            <a:ahLst/>
            <a:cxnLst/>
            <a:rect l="l" t="t" r="r" b="b"/>
            <a:pathLst>
              <a:path w="1701800" h="1064895">
                <a:moveTo>
                  <a:pt x="1529969" y="892937"/>
                </a:moveTo>
                <a:lnTo>
                  <a:pt x="1529969" y="1064387"/>
                </a:lnTo>
                <a:lnTo>
                  <a:pt x="1644269" y="1007237"/>
                </a:lnTo>
                <a:lnTo>
                  <a:pt x="1558544" y="1007237"/>
                </a:lnTo>
                <a:lnTo>
                  <a:pt x="1558544" y="950087"/>
                </a:lnTo>
                <a:lnTo>
                  <a:pt x="1644269" y="950087"/>
                </a:lnTo>
                <a:lnTo>
                  <a:pt x="1529969" y="892937"/>
                </a:lnTo>
                <a:close/>
              </a:path>
              <a:path w="1701800" h="1064895">
                <a:moveTo>
                  <a:pt x="1261745" y="28575"/>
                </a:moveTo>
                <a:lnTo>
                  <a:pt x="1261745" y="1007237"/>
                </a:lnTo>
                <a:lnTo>
                  <a:pt x="1529969" y="1007237"/>
                </a:lnTo>
                <a:lnTo>
                  <a:pt x="1529969" y="978662"/>
                </a:lnTo>
                <a:lnTo>
                  <a:pt x="1318895" y="978662"/>
                </a:lnTo>
                <a:lnTo>
                  <a:pt x="1290320" y="950087"/>
                </a:lnTo>
                <a:lnTo>
                  <a:pt x="1318895" y="950087"/>
                </a:lnTo>
                <a:lnTo>
                  <a:pt x="1318895" y="57150"/>
                </a:lnTo>
                <a:lnTo>
                  <a:pt x="1290320" y="57150"/>
                </a:lnTo>
                <a:lnTo>
                  <a:pt x="1261745" y="28575"/>
                </a:lnTo>
                <a:close/>
              </a:path>
              <a:path w="1701800" h="1064895">
                <a:moveTo>
                  <a:pt x="1644269" y="950087"/>
                </a:moveTo>
                <a:lnTo>
                  <a:pt x="1558544" y="950087"/>
                </a:lnTo>
                <a:lnTo>
                  <a:pt x="1558544" y="1007237"/>
                </a:lnTo>
                <a:lnTo>
                  <a:pt x="1644269" y="1007237"/>
                </a:lnTo>
                <a:lnTo>
                  <a:pt x="1701419" y="978662"/>
                </a:lnTo>
                <a:lnTo>
                  <a:pt x="1644269" y="950087"/>
                </a:lnTo>
                <a:close/>
              </a:path>
              <a:path w="1701800" h="1064895">
                <a:moveTo>
                  <a:pt x="1318895" y="950087"/>
                </a:moveTo>
                <a:lnTo>
                  <a:pt x="1290320" y="950087"/>
                </a:lnTo>
                <a:lnTo>
                  <a:pt x="1318895" y="978662"/>
                </a:lnTo>
                <a:lnTo>
                  <a:pt x="1318895" y="950087"/>
                </a:lnTo>
                <a:close/>
              </a:path>
              <a:path w="1701800" h="1064895">
                <a:moveTo>
                  <a:pt x="1529969" y="950087"/>
                </a:moveTo>
                <a:lnTo>
                  <a:pt x="1318895" y="950087"/>
                </a:lnTo>
                <a:lnTo>
                  <a:pt x="1318895" y="978662"/>
                </a:lnTo>
                <a:lnTo>
                  <a:pt x="1529969" y="978662"/>
                </a:lnTo>
                <a:lnTo>
                  <a:pt x="1529969" y="950087"/>
                </a:lnTo>
                <a:close/>
              </a:path>
              <a:path w="1701800" h="1064895">
                <a:moveTo>
                  <a:pt x="1318895" y="0"/>
                </a:moveTo>
                <a:lnTo>
                  <a:pt x="0" y="0"/>
                </a:lnTo>
                <a:lnTo>
                  <a:pt x="0" y="57150"/>
                </a:lnTo>
                <a:lnTo>
                  <a:pt x="1261745" y="57150"/>
                </a:lnTo>
                <a:lnTo>
                  <a:pt x="1261745" y="28575"/>
                </a:lnTo>
                <a:lnTo>
                  <a:pt x="1318895" y="28575"/>
                </a:lnTo>
                <a:lnTo>
                  <a:pt x="1318895" y="0"/>
                </a:lnTo>
                <a:close/>
              </a:path>
              <a:path w="1701800" h="1064895">
                <a:moveTo>
                  <a:pt x="1318895" y="28575"/>
                </a:moveTo>
                <a:lnTo>
                  <a:pt x="1261745" y="28575"/>
                </a:lnTo>
                <a:lnTo>
                  <a:pt x="1290320" y="57150"/>
                </a:lnTo>
                <a:lnTo>
                  <a:pt x="1318895" y="57150"/>
                </a:lnTo>
                <a:lnTo>
                  <a:pt x="1318895" y="28575"/>
                </a:lnTo>
                <a:close/>
              </a:path>
            </a:pathLst>
          </a:custGeom>
          <a:solidFill>
            <a:srgbClr val="00447B"/>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15" name="object 37">
            <a:extLst>
              <a:ext uri="{FF2B5EF4-FFF2-40B4-BE49-F238E27FC236}">
                <a16:creationId xmlns:a16="http://schemas.microsoft.com/office/drawing/2014/main" id="{78AA026C-5F31-5A4C-BB4C-789EA0A16BD6}"/>
              </a:ext>
            </a:extLst>
          </p:cNvPr>
          <p:cNvSpPr txBox="1"/>
          <p:nvPr/>
        </p:nvSpPr>
        <p:spPr>
          <a:xfrm>
            <a:off x="3243465" y="3339697"/>
            <a:ext cx="1596385"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5" normalizeH="0" baseline="0" noProof="0" dirty="0">
                <a:ln>
                  <a:noFill/>
                </a:ln>
                <a:solidFill>
                  <a:srgbClr val="00335D"/>
                </a:solidFill>
                <a:effectLst/>
                <a:uLnTx/>
                <a:uFillTx/>
                <a:latin typeface="Arial"/>
                <a:ea typeface="+mn-ea"/>
                <a:cs typeface="Arial"/>
              </a:rPr>
              <a:t>1:1</a:t>
            </a:r>
            <a:r>
              <a:rPr kumimoji="0" sz="1400" b="1" i="0" u="none" strike="noStrike" kern="1200" cap="none" spc="-45" normalizeH="0" baseline="0" noProof="0" dirty="0">
                <a:ln>
                  <a:noFill/>
                </a:ln>
                <a:solidFill>
                  <a:srgbClr val="00335D"/>
                </a:solidFill>
                <a:effectLst/>
                <a:uLnTx/>
                <a:uFillTx/>
                <a:latin typeface="Arial"/>
                <a:ea typeface="+mn-ea"/>
                <a:cs typeface="Arial"/>
              </a:rPr>
              <a:t> </a:t>
            </a:r>
            <a:r>
              <a:rPr kumimoji="0" sz="1400" b="1" i="0" u="none" strike="noStrike" kern="1200" cap="none" spc="-5" normalizeH="0" baseline="0" noProof="0" dirty="0">
                <a:ln>
                  <a:noFill/>
                </a:ln>
                <a:solidFill>
                  <a:srgbClr val="00335D"/>
                </a:solidFill>
                <a:effectLst/>
                <a:uLnTx/>
                <a:uFillTx/>
                <a:latin typeface="Arial"/>
                <a:ea typeface="+mn-ea"/>
                <a:cs typeface="Arial"/>
              </a:rPr>
              <a:t>randomization</a:t>
            </a:r>
            <a:endParaRPr kumimoji="0" sz="1400" b="0" i="0" u="none" strike="noStrike" kern="1200" cap="none" spc="0" normalizeH="0" baseline="0" noProof="0" dirty="0">
              <a:ln>
                <a:noFill/>
              </a:ln>
              <a:solidFill>
                <a:srgbClr val="10313A"/>
              </a:solidFill>
              <a:effectLst/>
              <a:uLnTx/>
              <a:uFillTx/>
              <a:latin typeface="Arial"/>
              <a:ea typeface="+mn-ea"/>
              <a:cs typeface="Arial"/>
            </a:endParaRPr>
          </a:p>
        </p:txBody>
      </p:sp>
      <p:sp>
        <p:nvSpPr>
          <p:cNvPr id="16" name="object 8">
            <a:extLst>
              <a:ext uri="{FF2B5EF4-FFF2-40B4-BE49-F238E27FC236}">
                <a16:creationId xmlns:a16="http://schemas.microsoft.com/office/drawing/2014/main" id="{2072C0B1-DD6E-6F46-8239-A7288C562252}"/>
              </a:ext>
            </a:extLst>
          </p:cNvPr>
          <p:cNvSpPr txBox="1"/>
          <p:nvPr/>
        </p:nvSpPr>
        <p:spPr>
          <a:xfrm>
            <a:off x="5703397" y="3752617"/>
            <a:ext cx="2805517" cy="1861407"/>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Gemcitabine</a:t>
            </a:r>
            <a:r>
              <a:rPr kumimoji="0" lang="en-US" sz="1800" b="1" i="0" u="none" strike="noStrike" kern="1200" cap="none" spc="-5"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(Days 1 and 8)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Cisplatin or Carboplatin</a:t>
            </a:r>
            <a:endParaRPr kumimoji="0" lang="en-US" sz="1800" b="1" i="0" u="none" strike="noStrike" kern="1200" cap="none" spc="-5"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1)</a:t>
            </a:r>
          </a:p>
          <a:p>
            <a:pPr marL="0" marR="0" lvl="0" indent="0" algn="ctr" defTabSz="914400" rtl="0" eaLnBrk="1" fontAlgn="auto" latinLnBrk="0" hangingPunct="1">
              <a:lnSpc>
                <a:spcPct val="100000"/>
              </a:lnSpc>
              <a:spcBef>
                <a:spcPts val="95"/>
              </a:spcBef>
              <a:spcAft>
                <a:spcPts val="0"/>
              </a:spcAft>
              <a:buClrTx/>
              <a:buSzTx/>
              <a:buFontTx/>
              <a:buNone/>
              <a:tabLst/>
              <a:defRPr/>
            </a:pPr>
            <a:endPar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Every 3-week </a:t>
            </a:r>
            <a:r>
              <a:rPr kumimoji="0" lang="en-US" sz="1600" b="1" i="0" u="none" strike="noStrike" kern="1200" cap="none" spc="-5" normalizeH="0" baseline="0" noProof="0" dirty="0">
                <a:ln>
                  <a:noFill/>
                </a:ln>
                <a:solidFill>
                  <a:schemeClr val="bg1"/>
                </a:solidFill>
                <a:effectLst/>
                <a:uLnTx/>
                <a:uFillTx/>
                <a:latin typeface="Arial"/>
                <a:ea typeface="+mn-ea"/>
                <a:cs typeface="Arial"/>
              </a:rPr>
              <a:t>c</a:t>
            </a:r>
            <a:r>
              <a:rPr kumimoji="0" lang="en-US" sz="1600" b="1" i="0" u="none" strike="noStrike" kern="1200" cap="none" spc="-5" normalizeH="0" baseline="0" noProof="0" dirty="0">
                <a:ln>
                  <a:noFill/>
                </a:ln>
                <a:solidFill>
                  <a:srgbClr val="FFFFFF"/>
                </a:solidFill>
                <a:effectLst/>
                <a:uLnTx/>
                <a:uFillTx/>
                <a:latin typeface="Arial"/>
                <a:ea typeface="+mn-ea"/>
                <a:cs typeface="Arial"/>
              </a:rPr>
              <a:t>ycle</a:t>
            </a:r>
            <a:endParaRPr kumimoji="0" sz="1600" b="0" i="0" u="none" strike="noStrike" kern="1200" cap="none" spc="0" normalizeH="0" baseline="0" noProof="0" dirty="0">
              <a:ln>
                <a:noFill/>
              </a:ln>
              <a:solidFill>
                <a:srgbClr val="10313A"/>
              </a:solidFill>
              <a:effectLst/>
              <a:uLnTx/>
              <a:uFillTx/>
              <a:latin typeface="Arial"/>
              <a:ea typeface="+mn-ea"/>
              <a:cs typeface="Arial"/>
            </a:endParaRPr>
          </a:p>
        </p:txBody>
      </p:sp>
      <p:sp>
        <p:nvSpPr>
          <p:cNvPr id="18" name="TextBox 17">
            <a:extLst>
              <a:ext uri="{FF2B5EF4-FFF2-40B4-BE49-F238E27FC236}">
                <a16:creationId xmlns:a16="http://schemas.microsoft.com/office/drawing/2014/main" id="{C87F048A-5791-1447-B41F-208D92A53923}"/>
              </a:ext>
            </a:extLst>
          </p:cNvPr>
          <p:cNvSpPr txBox="1"/>
          <p:nvPr/>
        </p:nvSpPr>
        <p:spPr>
          <a:xfrm>
            <a:off x="8917871" y="2152434"/>
            <a:ext cx="2643733"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5F7E"/>
                </a:solidFill>
                <a:effectLst/>
                <a:uLnTx/>
                <a:uFillTx/>
                <a:latin typeface="Arial" panose="020B0604020202020204"/>
                <a:ea typeface="+mn-ea"/>
                <a:cs typeface="+mn-cs"/>
              </a:rPr>
              <a:t>Primary Objectives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PFS per RECIST by central review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5F7E"/>
                </a:solidFill>
                <a:effectLst/>
                <a:uLnTx/>
                <a:uFillTx/>
                <a:latin typeface="Arial" panose="020B0604020202020204"/>
                <a:ea typeface="+mn-ea"/>
                <a:cs typeface="+mn-cs"/>
              </a:rPr>
              <a:t>Secondary Objectives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PFS per RECIST by investigator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ORR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DOR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DCR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QOL</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Safety and tolerability </a:t>
            </a:r>
          </a:p>
        </p:txBody>
      </p:sp>
      <p:sp>
        <p:nvSpPr>
          <p:cNvPr id="17" name="Rectangle 16">
            <a:extLst>
              <a:ext uri="{FF2B5EF4-FFF2-40B4-BE49-F238E27FC236}">
                <a16:creationId xmlns:a16="http://schemas.microsoft.com/office/drawing/2014/main" id="{4149550C-B8CD-EFF8-EB73-928CBF9BBF2D}"/>
              </a:ext>
            </a:extLst>
          </p:cNvPr>
          <p:cNvSpPr/>
          <p:nvPr/>
        </p:nvSpPr>
        <p:spPr bwMode="auto">
          <a:xfrm>
            <a:off x="9303391" y="6082018"/>
            <a:ext cx="2541864" cy="645953"/>
          </a:xfrm>
          <a:prstGeom prst="rect">
            <a:avLst/>
          </a:prstGeom>
          <a:solidFill>
            <a:schemeClr val="bg1"/>
          </a:solidFill>
          <a:ln w="19050" algn="ctr">
            <a:solidFill>
              <a:schemeClr val="bg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grpSp>
        <p:nvGrpSpPr>
          <p:cNvPr id="23" name="Group 22">
            <a:extLst>
              <a:ext uri="{FF2B5EF4-FFF2-40B4-BE49-F238E27FC236}">
                <a16:creationId xmlns:a16="http://schemas.microsoft.com/office/drawing/2014/main" id="{B8E652EB-020D-6E32-7047-1512BB0366E5}"/>
              </a:ext>
            </a:extLst>
          </p:cNvPr>
          <p:cNvGrpSpPr/>
          <p:nvPr/>
        </p:nvGrpSpPr>
        <p:grpSpPr>
          <a:xfrm>
            <a:off x="490615" y="2266734"/>
            <a:ext cx="2675718" cy="2844800"/>
            <a:chOff x="273643" y="2127250"/>
            <a:chExt cx="2675718" cy="2844800"/>
          </a:xfrm>
        </p:grpSpPr>
        <p:sp>
          <p:nvSpPr>
            <p:cNvPr id="22" name="Rectangle 21">
              <a:extLst>
                <a:ext uri="{FF2B5EF4-FFF2-40B4-BE49-F238E27FC236}">
                  <a16:creationId xmlns:a16="http://schemas.microsoft.com/office/drawing/2014/main" id="{03DF479D-CC07-B1AD-CDDD-C9A287332888}"/>
                </a:ext>
              </a:extLst>
            </p:cNvPr>
            <p:cNvSpPr/>
            <p:nvPr/>
          </p:nvSpPr>
          <p:spPr>
            <a:xfrm>
              <a:off x="273643" y="2127250"/>
              <a:ext cx="2589912" cy="2844800"/>
            </a:xfrm>
            <a:prstGeom prst="rect">
              <a:avLst/>
            </a:prstGeom>
            <a:solidFill>
              <a:schemeClr val="bg1"/>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23">
              <a:extLst>
                <a:ext uri="{FF2B5EF4-FFF2-40B4-BE49-F238E27FC236}">
                  <a16:creationId xmlns:a16="http://schemas.microsoft.com/office/drawing/2014/main" id="{0B2B185C-77E6-364F-970D-BB4730F784C2}"/>
                </a:ext>
              </a:extLst>
            </p:cNvPr>
            <p:cNvSpPr txBox="1"/>
            <p:nvPr/>
          </p:nvSpPr>
          <p:spPr>
            <a:xfrm>
              <a:off x="413424" y="2255963"/>
              <a:ext cx="2535937" cy="2507738"/>
            </a:xfrm>
            <a:prstGeom prst="rect">
              <a:avLst/>
            </a:prstGeom>
            <a:noFill/>
            <a:ln w="28575">
              <a:noFill/>
            </a:ln>
          </p:spPr>
          <p:txBody>
            <a:bodyPr vert="horz" wrap="square" lIns="0" tIns="85725" rIns="0" bIns="0" rtlCol="0" anchor="t" anchorCtr="0">
              <a:spAutoFit/>
            </a:bodyPr>
            <a:lstStyle/>
            <a:p>
              <a:pPr marL="90805" marR="0" lvl="0" indent="0" algn="l" defTabSz="914400" rtl="0" eaLnBrk="1" fontAlgn="auto" latinLnBrk="0" hangingPunct="1">
                <a:lnSpc>
                  <a:spcPct val="100000"/>
                </a:lnSpc>
                <a:spcAft>
                  <a:spcPts val="0"/>
                </a:spcAft>
                <a:buClrTx/>
                <a:buSzTx/>
                <a:buFontTx/>
                <a:buNone/>
                <a:tabLst/>
                <a:defRPr/>
              </a:pPr>
              <a:r>
                <a:rPr kumimoji="0" sz="1600" b="1" i="0" u="none" strike="noStrike" kern="1200" cap="none" spc="-5" normalizeH="0" baseline="0" noProof="0" dirty="0">
                  <a:ln>
                    <a:noFill/>
                  </a:ln>
                  <a:solidFill>
                    <a:srgbClr val="171616"/>
                  </a:solidFill>
                  <a:effectLst/>
                  <a:uLnTx/>
                  <a:uFillTx/>
                  <a:latin typeface="Arial"/>
                  <a:ea typeface="+mn-ea"/>
                  <a:cs typeface="Arial"/>
                </a:rPr>
                <a:t>Key eligibility</a:t>
              </a:r>
              <a:r>
                <a:rPr kumimoji="0" sz="1600" b="1" i="0" u="none" strike="noStrike" kern="1200" cap="none" spc="-60" normalizeH="0" baseline="0" noProof="0" dirty="0">
                  <a:ln>
                    <a:noFill/>
                  </a:ln>
                  <a:solidFill>
                    <a:srgbClr val="171616"/>
                  </a:solidFill>
                  <a:effectLst/>
                  <a:uLnTx/>
                  <a:uFillTx/>
                  <a:latin typeface="Arial"/>
                  <a:ea typeface="+mn-ea"/>
                  <a:cs typeface="Arial"/>
                </a:rPr>
                <a:t> </a:t>
              </a:r>
              <a:r>
                <a:rPr kumimoji="0" sz="1600" b="1" i="0" u="none" strike="noStrike" kern="1200" cap="none" spc="0" normalizeH="0" baseline="0" noProof="0" dirty="0">
                  <a:ln>
                    <a:noFill/>
                  </a:ln>
                  <a:solidFill>
                    <a:srgbClr val="171616"/>
                  </a:solidFill>
                  <a:effectLst/>
                  <a:uLnTx/>
                  <a:uFillTx/>
                  <a:latin typeface="Arial"/>
                  <a:ea typeface="+mn-ea"/>
                  <a:cs typeface="Arial"/>
                </a:rPr>
                <a:t>criteria:</a:t>
              </a:r>
              <a:endParaRPr kumimoji="0" sz="1600" b="0" i="0" u="none" strike="noStrike" kern="1200" cap="none" spc="0" normalizeH="0" baseline="0" noProof="0" dirty="0">
                <a:ln>
                  <a:noFill/>
                </a:ln>
                <a:solidFill>
                  <a:srgbClr val="10313A"/>
                </a:solidFill>
                <a:effectLst/>
                <a:uLnTx/>
                <a:uFillTx/>
                <a:latin typeface="Arial"/>
                <a:ea typeface="+mn-ea"/>
                <a:cs typeface="Arial"/>
              </a:endParaRPr>
            </a:p>
            <a:p>
              <a:pPr marL="262890" marR="550545" lvl="0" indent="-120650" algn="l" defTabSz="914400" rtl="0" eaLnBrk="1" fontAlgn="auto" latinLnBrk="0" hangingPunct="1">
                <a:lnSpc>
                  <a:spcPct val="100000"/>
                </a:lnSpc>
                <a:spcBef>
                  <a:spcPts val="810"/>
                </a:spcBef>
                <a:spcAft>
                  <a:spcPts val="0"/>
                </a:spcAft>
                <a:buClrTx/>
                <a:buSzTx/>
                <a:buFontTx/>
                <a:buChar char="•"/>
                <a:tabLst>
                  <a:tab pos="263525" algn="l"/>
                </a:tabLst>
                <a:defRPr/>
              </a:pPr>
              <a:r>
                <a:rPr kumimoji="0" lang="en-US" sz="1600" b="0" i="0" u="none" strike="noStrike" kern="1200" cap="none" spc="-5" normalizeH="0" baseline="0" noProof="0" dirty="0">
                  <a:ln>
                    <a:noFill/>
                  </a:ln>
                  <a:solidFill>
                    <a:srgbClr val="052049"/>
                  </a:solidFill>
                  <a:effectLst/>
                  <a:uLnTx/>
                  <a:uFillTx/>
                  <a:latin typeface="Arial" panose="020B0604020202020204" pitchFamily="34" charset="0"/>
                  <a:ea typeface="+mn-ea"/>
                  <a:cs typeface="Arial" panose="020B0604020202020204" pitchFamily="34" charset="0"/>
                </a:rPr>
                <a:t>Untreated locally advanced or metastatic urothelial cancer </a:t>
              </a:r>
            </a:p>
            <a:p>
              <a:pPr marL="262890" marR="550545" lvl="0" indent="-120650" algn="l" defTabSz="914400" rtl="0" eaLnBrk="1" fontAlgn="auto" latinLnBrk="0" hangingPunct="1">
                <a:lnSpc>
                  <a:spcPct val="100000"/>
                </a:lnSpc>
                <a:spcBef>
                  <a:spcPts val="810"/>
                </a:spcBef>
                <a:spcAft>
                  <a:spcPts val="0"/>
                </a:spcAft>
                <a:buClrTx/>
                <a:buSzTx/>
                <a:buFontTx/>
                <a:buChar char="•"/>
                <a:tabLst>
                  <a:tab pos="263525" algn="l"/>
                </a:tabLst>
                <a:defRPr/>
              </a:pPr>
              <a:r>
                <a:rPr kumimoji="0" lang="en-US" sz="1600" b="0" i="0" u="none" strike="noStrike" kern="1200" cap="none" spc="-5" normalizeH="0" baseline="0" noProof="0" dirty="0">
                  <a:ln>
                    <a:noFill/>
                  </a:ln>
                  <a:solidFill>
                    <a:srgbClr val="052049"/>
                  </a:solidFill>
                  <a:effectLst/>
                  <a:uLnTx/>
                  <a:uFillTx/>
                  <a:latin typeface="Arial" panose="020B0604020202020204" pitchFamily="34" charset="0"/>
                  <a:ea typeface="+mn-ea"/>
                  <a:cs typeface="Arial" panose="020B0604020202020204" pitchFamily="34" charset="0"/>
                </a:rPr>
                <a:t>Eligible for platinum-based chemotherapy and for pembrolizumab</a:t>
              </a:r>
            </a:p>
          </p:txBody>
        </p:sp>
      </p:grpSp>
      <p:sp>
        <p:nvSpPr>
          <p:cNvPr id="24" name="Footer Placeholder 23">
            <a:extLst>
              <a:ext uri="{FF2B5EF4-FFF2-40B4-BE49-F238E27FC236}">
                <a16:creationId xmlns:a16="http://schemas.microsoft.com/office/drawing/2014/main" id="{01A70687-CF37-62ED-E6A7-D61C4AF7BC3C}"/>
              </a:ext>
            </a:extLst>
          </p:cNvPr>
          <p:cNvSpPr>
            <a:spLocks noGrp="1"/>
          </p:cNvSpPr>
          <p:nvPr>
            <p:ph type="ftr" sz="quarter" idx="3"/>
          </p:nvPr>
        </p:nvSpPr>
        <p:spPr/>
        <p:txBody>
          <a:bodyPr/>
          <a:lstStyle/>
          <a:p>
            <a:r>
              <a:rPr lang="en-US" dirty="0" err="1"/>
              <a:t>DCR</a:t>
            </a:r>
            <a:r>
              <a:rPr lang="en-US" dirty="0"/>
              <a:t>, disease control rate; </a:t>
            </a:r>
            <a:r>
              <a:rPr lang="en-US" dirty="0" err="1"/>
              <a:t>DOR</a:t>
            </a:r>
            <a:r>
              <a:rPr lang="en-US" dirty="0"/>
              <a:t>, duration of response; OS, overall survival; </a:t>
            </a:r>
            <a:r>
              <a:rPr lang="en-US" dirty="0" err="1"/>
              <a:t>PFS</a:t>
            </a:r>
            <a:r>
              <a:rPr lang="en-US" dirty="0"/>
              <a:t>, progression-free survival; QOL, quality of life.</a:t>
            </a:r>
          </a:p>
          <a:p>
            <a:r>
              <a:rPr lang="en-US" dirty="0"/>
              <a:t>Van Der Heijden MS, et al. ASCO GU 2022. Abstract TPS589.</a:t>
            </a:r>
          </a:p>
        </p:txBody>
      </p:sp>
    </p:spTree>
    <p:extLst>
      <p:ext uri="{BB962C8B-B14F-4D97-AF65-F5344CB8AC3E}">
        <p14:creationId xmlns:p14="http://schemas.microsoft.com/office/powerpoint/2010/main" val="378599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5EECC0A-BD8B-03AF-4FD2-A3B491EE3E47}"/>
              </a:ext>
            </a:extLst>
          </p:cNvPr>
          <p:cNvSpPr/>
          <p:nvPr/>
        </p:nvSpPr>
        <p:spPr>
          <a:xfrm>
            <a:off x="3664796" y="977686"/>
            <a:ext cx="2591236" cy="2420761"/>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Platinum-based Chemotherapy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ea typeface="+mn-ea"/>
                <a:cs typeface="+mn-cs"/>
              </a:rPr>
              <a:t>4-6 cycles</a:t>
            </a:r>
          </a:p>
        </p:txBody>
      </p:sp>
      <p:sp>
        <p:nvSpPr>
          <p:cNvPr id="23" name="Rectangle: Rounded Corners 22">
            <a:extLst>
              <a:ext uri="{FF2B5EF4-FFF2-40B4-BE49-F238E27FC236}">
                <a16:creationId xmlns:a16="http://schemas.microsoft.com/office/drawing/2014/main" id="{F014EBFF-A1A5-36D4-A8B3-9DB5FEF05376}"/>
              </a:ext>
            </a:extLst>
          </p:cNvPr>
          <p:cNvSpPr/>
          <p:nvPr/>
        </p:nvSpPr>
        <p:spPr>
          <a:xfrm>
            <a:off x="7066901" y="977686"/>
            <a:ext cx="2277036" cy="4034363"/>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Immune Checkpoint Inhibitor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a:ea typeface="+mn-ea"/>
                <a:cs typeface="+mn-cs"/>
              </a:rPr>
              <a:t>If CR/PR/SD: Avelumab switch maintenance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024">
                    <a:lumMod val="40000"/>
                    <a:lumOff val="60000"/>
                  </a:srgbClr>
                </a:solidFill>
                <a:effectLst/>
                <a:uLnTx/>
                <a:uFillTx/>
                <a:latin typeface="Arial"/>
                <a:ea typeface="+mn-ea"/>
                <a:cs typeface="+mn-cs"/>
              </a:rPr>
              <a:t>If PD: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024">
                    <a:lumMod val="40000"/>
                    <a:lumOff val="60000"/>
                  </a:srgbClr>
                </a:solidFill>
                <a:effectLst/>
                <a:uLnTx/>
                <a:uFillTx/>
                <a:latin typeface="Arial"/>
                <a:ea typeface="+mn-ea"/>
                <a:cs typeface="+mn-cs"/>
              </a:rPr>
              <a:t>-Pembrolizumab</a:t>
            </a:r>
            <a:endParaRPr kumimoji="0" lang="en-US" sz="1600" b="0" i="0" u="none" strike="noStrike" kern="1200" cap="none" spc="0" normalizeH="0" baseline="0" noProof="0" dirty="0">
              <a:ln>
                <a:noFill/>
              </a:ln>
              <a:solidFill>
                <a:prstClr val="white"/>
              </a:solidFill>
              <a:effectLst/>
              <a:uLnTx/>
              <a:uFillTx/>
              <a:ea typeface="+mn-ea"/>
              <a:cs typeface="+mn-cs"/>
            </a:endParaRPr>
          </a:p>
        </p:txBody>
      </p:sp>
      <p:cxnSp>
        <p:nvCxnSpPr>
          <p:cNvPr id="25" name="Straight Arrow Connector 24">
            <a:extLst>
              <a:ext uri="{FF2B5EF4-FFF2-40B4-BE49-F238E27FC236}">
                <a16:creationId xmlns:a16="http://schemas.microsoft.com/office/drawing/2014/main" id="{B43981EA-9CAB-2734-724B-92CEEBC5FC8F}"/>
              </a:ext>
            </a:extLst>
          </p:cNvPr>
          <p:cNvCxnSpPr>
            <a:cxnSpLocks/>
          </p:cNvCxnSpPr>
          <p:nvPr/>
        </p:nvCxnSpPr>
        <p:spPr>
          <a:xfrm>
            <a:off x="3005890" y="1781258"/>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6903D47-B9FD-DE2F-4DA4-BC8792395B16}"/>
              </a:ext>
            </a:extLst>
          </p:cNvPr>
          <p:cNvCxnSpPr>
            <a:cxnSpLocks/>
          </p:cNvCxnSpPr>
          <p:nvPr/>
        </p:nvCxnSpPr>
        <p:spPr>
          <a:xfrm>
            <a:off x="3005890" y="3085801"/>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6D568C2-53D1-6493-E51A-D0ABFDF248B6}"/>
              </a:ext>
            </a:extLst>
          </p:cNvPr>
          <p:cNvCxnSpPr>
            <a:cxnSpLocks/>
          </p:cNvCxnSpPr>
          <p:nvPr/>
        </p:nvCxnSpPr>
        <p:spPr>
          <a:xfrm>
            <a:off x="3005892" y="3770431"/>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3A79BA7-71DB-B7F9-4307-033F17064D68}"/>
              </a:ext>
            </a:extLst>
          </p:cNvPr>
          <p:cNvCxnSpPr>
            <a:cxnSpLocks/>
          </p:cNvCxnSpPr>
          <p:nvPr/>
        </p:nvCxnSpPr>
        <p:spPr>
          <a:xfrm>
            <a:off x="3005890" y="4652938"/>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B0FE071-29DB-E16A-438E-D8DC5A622014}"/>
              </a:ext>
            </a:extLst>
          </p:cNvPr>
          <p:cNvCxnSpPr>
            <a:cxnSpLocks/>
          </p:cNvCxnSpPr>
          <p:nvPr/>
        </p:nvCxnSpPr>
        <p:spPr>
          <a:xfrm>
            <a:off x="6216843" y="2125612"/>
            <a:ext cx="8419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E5150FD-5FAF-8BE1-6156-A96D99F607D5}"/>
              </a:ext>
            </a:extLst>
          </p:cNvPr>
          <p:cNvSpPr txBox="1"/>
          <p:nvPr/>
        </p:nvSpPr>
        <p:spPr>
          <a:xfrm>
            <a:off x="3171941" y="3753251"/>
            <a:ext cx="3728905"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ea typeface="+mn-ea"/>
                <a:cs typeface="+mn-cs"/>
              </a:rPr>
              <a:t>Cisplatin-ineligible patients with high PD-L1 expression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ea typeface="+mn-ea"/>
                <a:cs typeface="+mn-cs"/>
              </a:rPr>
              <a:t>(atezolizumab)</a:t>
            </a:r>
          </a:p>
        </p:txBody>
      </p:sp>
      <p:sp>
        <p:nvSpPr>
          <p:cNvPr id="45" name="Rectangle: Rounded Corners 44">
            <a:extLst>
              <a:ext uri="{FF2B5EF4-FFF2-40B4-BE49-F238E27FC236}">
                <a16:creationId xmlns:a16="http://schemas.microsoft.com/office/drawing/2014/main" id="{434326D4-23D1-D208-9C48-91CD3C6B6272}"/>
              </a:ext>
            </a:extLst>
          </p:cNvPr>
          <p:cNvSpPr/>
          <p:nvPr/>
        </p:nvSpPr>
        <p:spPr>
          <a:xfrm>
            <a:off x="9818267" y="977686"/>
            <a:ext cx="1854999" cy="1263914"/>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a:ea typeface="+mn-ea"/>
                <a:cs typeface="+mn-cs"/>
              </a:rPr>
              <a:t>Enfortumab</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r>
              <a:rPr kumimoji="0" lang="en-US" sz="1400" b="1" i="0" u="none" strike="noStrike" kern="1200" cap="none" spc="0" normalizeH="0" baseline="0" noProof="0" dirty="0" err="1">
                <a:ln>
                  <a:noFill/>
                </a:ln>
                <a:solidFill>
                  <a:srgbClr val="FFFFFF"/>
                </a:solidFill>
                <a:effectLst/>
                <a:uLnTx/>
                <a:uFillTx/>
                <a:latin typeface="Arial"/>
                <a:ea typeface="+mn-ea"/>
                <a:cs typeface="+mn-cs"/>
              </a:rPr>
              <a:t>Vedotin</a:t>
            </a: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Unselected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00"/>
                </a:solidFill>
                <a:effectLst/>
                <a:uLnTx/>
                <a:uFillTx/>
                <a:latin typeface="Arial"/>
                <a:ea typeface="+mn-ea"/>
                <a:cs typeface="+mn-cs"/>
              </a:rPr>
              <a:t>Can be used as 2</a:t>
            </a:r>
            <a:r>
              <a:rPr kumimoji="0" lang="en-US" sz="1100" b="1" i="0" u="sng" strike="noStrike" kern="1200" cap="none" spc="0" normalizeH="0" baseline="30000" noProof="0" dirty="0">
                <a:ln>
                  <a:noFill/>
                </a:ln>
                <a:solidFill>
                  <a:srgbClr val="FFFF00"/>
                </a:solidFill>
                <a:effectLst/>
                <a:uLnTx/>
                <a:uFillTx/>
                <a:latin typeface="Arial"/>
                <a:ea typeface="+mn-ea"/>
                <a:cs typeface="+mn-cs"/>
              </a:rPr>
              <a:t>nd </a:t>
            </a:r>
            <a:r>
              <a:rPr kumimoji="0" lang="en-US" sz="1100" b="1" i="0" u="sng" strike="noStrike" kern="1200" cap="none" spc="0" normalizeH="0" baseline="0" noProof="0" dirty="0">
                <a:ln>
                  <a:noFill/>
                </a:ln>
                <a:solidFill>
                  <a:srgbClr val="FFFF00"/>
                </a:solidFill>
                <a:effectLst/>
                <a:uLnTx/>
                <a:uFillTx/>
                <a:latin typeface="Arial"/>
                <a:ea typeface="+mn-ea"/>
                <a:cs typeface="+mn-cs"/>
              </a:rPr>
              <a:t>line in cisplatin-unfit pts</a:t>
            </a:r>
            <a:endParaRPr kumimoji="0" lang="en-US" sz="1000" b="1" i="0" u="sng" strike="noStrike" kern="1200" cap="none" spc="0" normalizeH="0" baseline="0" noProof="0" dirty="0">
              <a:ln>
                <a:noFill/>
              </a:ln>
              <a:solidFill>
                <a:srgbClr val="FFFF00"/>
              </a:solidFill>
              <a:effectLst/>
              <a:uLnTx/>
              <a:uFillTx/>
              <a:latin typeface="Arial"/>
              <a:ea typeface="+mn-ea"/>
              <a:cs typeface="+mn-cs"/>
            </a:endParaRPr>
          </a:p>
        </p:txBody>
      </p:sp>
      <p:sp>
        <p:nvSpPr>
          <p:cNvPr id="46" name="Rectangle: Rounded Corners 45">
            <a:extLst>
              <a:ext uri="{FF2B5EF4-FFF2-40B4-BE49-F238E27FC236}">
                <a16:creationId xmlns:a16="http://schemas.microsoft.com/office/drawing/2014/main" id="{D18DCA9C-945D-0085-D2B0-D25EECECF51B}"/>
              </a:ext>
            </a:extLst>
          </p:cNvPr>
          <p:cNvSpPr/>
          <p:nvPr/>
        </p:nvSpPr>
        <p:spPr>
          <a:xfrm>
            <a:off x="9818267" y="3866797"/>
            <a:ext cx="1854999" cy="1145252"/>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Erdafitinib</a:t>
            </a: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mn-cs"/>
              </a:rPr>
              <a:t>Patients with FGFR2/3 mutation/fusion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mn-cs"/>
              </a:rPr>
              <a:t>post-platinum;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FFFF00"/>
                </a:solidFill>
                <a:effectLst/>
                <a:uLnTx/>
                <a:uFillTx/>
                <a:latin typeface="Arial"/>
                <a:ea typeface="+mn-ea"/>
                <a:cs typeface="+mn-cs"/>
              </a:rPr>
              <a:t>Can be used as 2</a:t>
            </a:r>
            <a:r>
              <a:rPr kumimoji="0" lang="en-US" sz="900" b="1" i="0" u="sng" strike="noStrike" kern="1200" cap="none" spc="0" normalizeH="0" baseline="30000" noProof="0" dirty="0">
                <a:ln>
                  <a:noFill/>
                </a:ln>
                <a:solidFill>
                  <a:srgbClr val="FFFF00"/>
                </a:solidFill>
                <a:effectLst/>
                <a:uLnTx/>
                <a:uFillTx/>
                <a:latin typeface="Arial"/>
                <a:ea typeface="+mn-ea"/>
                <a:cs typeface="+mn-cs"/>
              </a:rPr>
              <a:t>nd</a:t>
            </a:r>
            <a:r>
              <a:rPr kumimoji="0" lang="en-US" sz="900" b="1" i="0" u="sng" strike="noStrike" kern="1200" cap="none" spc="0" normalizeH="0" baseline="0" noProof="0" dirty="0">
                <a:ln>
                  <a:noFill/>
                </a:ln>
                <a:solidFill>
                  <a:srgbClr val="FFFF00"/>
                </a:solidFill>
                <a:effectLst/>
                <a:uLnTx/>
                <a:uFillTx/>
                <a:latin typeface="Arial"/>
                <a:ea typeface="+mn-ea"/>
                <a:cs typeface="+mn-cs"/>
              </a:rPr>
              <a:t> line after platinum-based chemotherapy</a:t>
            </a:r>
            <a:endParaRPr kumimoji="0" lang="en-US" sz="800" b="1" i="0" u="sng" strike="noStrike" kern="1200" cap="none" spc="0" normalizeH="0" baseline="0" noProof="0" dirty="0">
              <a:ln>
                <a:noFill/>
              </a:ln>
              <a:solidFill>
                <a:srgbClr val="FFFF00"/>
              </a:solidFill>
              <a:effectLst/>
              <a:uLnTx/>
              <a:uFillTx/>
              <a:latin typeface="Arial"/>
              <a:ea typeface="+mn-ea"/>
              <a:cs typeface="+mn-cs"/>
            </a:endParaRPr>
          </a:p>
        </p:txBody>
      </p:sp>
      <p:cxnSp>
        <p:nvCxnSpPr>
          <p:cNvPr id="47" name="Straight Arrow Connector 46">
            <a:extLst>
              <a:ext uri="{FF2B5EF4-FFF2-40B4-BE49-F238E27FC236}">
                <a16:creationId xmlns:a16="http://schemas.microsoft.com/office/drawing/2014/main" id="{934FBAC8-7DB5-2FAE-2EFF-B551AC9AAA27}"/>
              </a:ext>
            </a:extLst>
          </p:cNvPr>
          <p:cNvCxnSpPr>
            <a:cxnSpLocks/>
          </p:cNvCxnSpPr>
          <p:nvPr/>
        </p:nvCxnSpPr>
        <p:spPr>
          <a:xfrm>
            <a:off x="9343936" y="1595825"/>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3BA64FD-3D57-8D5A-C59D-7D8DB8ECC858}"/>
              </a:ext>
            </a:extLst>
          </p:cNvPr>
          <p:cNvCxnSpPr>
            <a:cxnSpLocks/>
          </p:cNvCxnSpPr>
          <p:nvPr/>
        </p:nvCxnSpPr>
        <p:spPr>
          <a:xfrm>
            <a:off x="9343936" y="4483402"/>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Left Brace 48">
            <a:extLst>
              <a:ext uri="{FF2B5EF4-FFF2-40B4-BE49-F238E27FC236}">
                <a16:creationId xmlns:a16="http://schemas.microsoft.com/office/drawing/2014/main" id="{7979278E-10F4-2FAC-C0E1-3ACE352DC5E6}"/>
              </a:ext>
            </a:extLst>
          </p:cNvPr>
          <p:cNvSpPr/>
          <p:nvPr/>
        </p:nvSpPr>
        <p:spPr>
          <a:xfrm rot="16200000">
            <a:off x="4819038" y="4054057"/>
            <a:ext cx="247889" cy="25563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50" name="Left Brace 49">
            <a:extLst>
              <a:ext uri="{FF2B5EF4-FFF2-40B4-BE49-F238E27FC236}">
                <a16:creationId xmlns:a16="http://schemas.microsoft.com/office/drawing/2014/main" id="{9F81AF8D-4E2E-5459-C29B-A154FFDF05AA}"/>
              </a:ext>
            </a:extLst>
          </p:cNvPr>
          <p:cNvSpPr/>
          <p:nvPr/>
        </p:nvSpPr>
        <p:spPr>
          <a:xfrm rot="16200000">
            <a:off x="8087168" y="4178726"/>
            <a:ext cx="236504" cy="227703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51" name="Left Brace 50">
            <a:extLst>
              <a:ext uri="{FF2B5EF4-FFF2-40B4-BE49-F238E27FC236}">
                <a16:creationId xmlns:a16="http://schemas.microsoft.com/office/drawing/2014/main" id="{811334C4-AF8A-625F-FA51-B8A912FD5900}"/>
              </a:ext>
            </a:extLst>
          </p:cNvPr>
          <p:cNvSpPr/>
          <p:nvPr/>
        </p:nvSpPr>
        <p:spPr>
          <a:xfrm rot="16200000">
            <a:off x="10606818" y="4389741"/>
            <a:ext cx="277895" cy="185500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52" name="TextBox 51">
            <a:extLst>
              <a:ext uri="{FF2B5EF4-FFF2-40B4-BE49-F238E27FC236}">
                <a16:creationId xmlns:a16="http://schemas.microsoft.com/office/drawing/2014/main" id="{14469188-0DC8-61D0-44FD-8DB3C6069F67}"/>
              </a:ext>
            </a:extLst>
          </p:cNvPr>
          <p:cNvSpPr txBox="1"/>
          <p:nvPr/>
        </p:nvSpPr>
        <p:spPr>
          <a:xfrm>
            <a:off x="4123110" y="5490402"/>
            <a:ext cx="15231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1</a:t>
            </a:r>
            <a:r>
              <a:rPr kumimoji="0" lang="en-US" sz="1600" b="0" i="0" u="none" strike="noStrike" kern="1200" cap="none" spc="0" normalizeH="0" baseline="30000" noProof="0" dirty="0">
                <a:ln>
                  <a:noFill/>
                </a:ln>
                <a:solidFill>
                  <a:prstClr val="black"/>
                </a:solidFill>
                <a:effectLst/>
                <a:uLnTx/>
                <a:uFillTx/>
                <a:ea typeface="+mn-ea"/>
                <a:cs typeface="+mn-cs"/>
              </a:rPr>
              <a:t>st</a:t>
            </a:r>
            <a:r>
              <a:rPr kumimoji="0" lang="en-US" sz="1600" b="0" i="0" u="none" strike="noStrike" kern="1200" cap="none" spc="0" normalizeH="0" baseline="0" noProof="0" dirty="0">
                <a:ln>
                  <a:noFill/>
                </a:ln>
                <a:solidFill>
                  <a:prstClr val="black"/>
                </a:solidFill>
                <a:effectLst/>
                <a:uLnTx/>
                <a:uFillTx/>
                <a:ea typeface="+mn-ea"/>
                <a:cs typeface="+mn-cs"/>
              </a:rPr>
              <a:t> line therapy</a:t>
            </a:r>
          </a:p>
        </p:txBody>
      </p:sp>
      <p:sp>
        <p:nvSpPr>
          <p:cNvPr id="53" name="TextBox 52">
            <a:extLst>
              <a:ext uri="{FF2B5EF4-FFF2-40B4-BE49-F238E27FC236}">
                <a16:creationId xmlns:a16="http://schemas.microsoft.com/office/drawing/2014/main" id="{5E66F0D8-D55C-C790-EC15-FD067FE6C88C}"/>
              </a:ext>
            </a:extLst>
          </p:cNvPr>
          <p:cNvSpPr txBox="1"/>
          <p:nvPr/>
        </p:nvSpPr>
        <p:spPr>
          <a:xfrm>
            <a:off x="7387470" y="5490402"/>
            <a:ext cx="156645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2</a:t>
            </a:r>
            <a:r>
              <a:rPr kumimoji="0" lang="en-US" sz="1600" b="0" i="0" u="none" strike="noStrike" kern="1200" cap="none" spc="0" normalizeH="0" baseline="30000" noProof="0" dirty="0">
                <a:ln>
                  <a:noFill/>
                </a:ln>
                <a:solidFill>
                  <a:prstClr val="black"/>
                </a:solidFill>
                <a:effectLst/>
                <a:uLnTx/>
                <a:uFillTx/>
                <a:ea typeface="+mn-ea"/>
                <a:cs typeface="+mn-cs"/>
              </a:rPr>
              <a:t>nd</a:t>
            </a:r>
            <a:r>
              <a:rPr kumimoji="0" lang="en-US" sz="1600" b="0" i="0" u="none" strike="noStrike" kern="1200" cap="none" spc="0" normalizeH="0" baseline="0" noProof="0" dirty="0">
                <a:ln>
                  <a:noFill/>
                </a:ln>
                <a:solidFill>
                  <a:prstClr val="black"/>
                </a:solidFill>
                <a:effectLst/>
                <a:uLnTx/>
                <a:uFillTx/>
                <a:ea typeface="+mn-ea"/>
                <a:cs typeface="+mn-cs"/>
              </a:rPr>
              <a:t> line therapy</a:t>
            </a:r>
          </a:p>
        </p:txBody>
      </p:sp>
      <p:sp>
        <p:nvSpPr>
          <p:cNvPr id="54" name="TextBox 53">
            <a:extLst>
              <a:ext uri="{FF2B5EF4-FFF2-40B4-BE49-F238E27FC236}">
                <a16:creationId xmlns:a16="http://schemas.microsoft.com/office/drawing/2014/main" id="{B132BB03-2890-66F1-1C8F-BA39D2805E61}"/>
              </a:ext>
            </a:extLst>
          </p:cNvPr>
          <p:cNvSpPr txBox="1"/>
          <p:nvPr/>
        </p:nvSpPr>
        <p:spPr>
          <a:xfrm>
            <a:off x="9942500" y="5490402"/>
            <a:ext cx="17139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3</a:t>
            </a:r>
            <a:r>
              <a:rPr kumimoji="0" lang="en-US" sz="1600" b="0" i="0" u="none" strike="noStrike" kern="1200" cap="none" spc="0" normalizeH="0" baseline="30000" noProof="0" dirty="0">
                <a:ln>
                  <a:noFill/>
                </a:ln>
                <a:solidFill>
                  <a:prstClr val="black"/>
                </a:solidFill>
                <a:effectLst/>
                <a:uLnTx/>
                <a:uFillTx/>
                <a:ea typeface="+mn-ea"/>
                <a:cs typeface="+mn-cs"/>
              </a:rPr>
              <a:t>rd</a:t>
            </a:r>
            <a:r>
              <a:rPr kumimoji="0" lang="en-US" sz="1600" b="0" i="0" u="none" strike="noStrike" kern="1200" cap="none" spc="0" normalizeH="0" baseline="0" noProof="0" dirty="0">
                <a:ln>
                  <a:noFill/>
                </a:ln>
                <a:solidFill>
                  <a:prstClr val="black"/>
                </a:solidFill>
                <a:effectLst/>
                <a:uLnTx/>
                <a:uFillTx/>
                <a:ea typeface="+mn-ea"/>
                <a:cs typeface="+mn-cs"/>
              </a:rPr>
              <a:t>+ line therapy</a:t>
            </a:r>
          </a:p>
        </p:txBody>
      </p:sp>
      <p:sp>
        <p:nvSpPr>
          <p:cNvPr id="55" name="Rounded Rectangle 25">
            <a:extLst>
              <a:ext uri="{FF2B5EF4-FFF2-40B4-BE49-F238E27FC236}">
                <a16:creationId xmlns:a16="http://schemas.microsoft.com/office/drawing/2014/main" id="{EAEFB571-7ACC-A13F-03A2-AA7CC21064B9}"/>
              </a:ext>
            </a:extLst>
          </p:cNvPr>
          <p:cNvSpPr/>
          <p:nvPr/>
        </p:nvSpPr>
        <p:spPr>
          <a:xfrm>
            <a:off x="604781" y="977686"/>
            <a:ext cx="2388348" cy="156665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Cisplatin-eligible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patients</a:t>
            </a:r>
          </a:p>
        </p:txBody>
      </p:sp>
      <p:sp>
        <p:nvSpPr>
          <p:cNvPr id="56" name="Rounded Rectangle 29">
            <a:extLst>
              <a:ext uri="{FF2B5EF4-FFF2-40B4-BE49-F238E27FC236}">
                <a16:creationId xmlns:a16="http://schemas.microsoft.com/office/drawing/2014/main" id="{08C19A68-92AA-F0D2-AE90-617834CEFA96}"/>
              </a:ext>
            </a:extLst>
          </p:cNvPr>
          <p:cNvSpPr/>
          <p:nvPr/>
        </p:nvSpPr>
        <p:spPr>
          <a:xfrm>
            <a:off x="604729" y="2741702"/>
            <a:ext cx="2388348" cy="136174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Cisplatin-ineligible but carboplatin-eligible patients</a:t>
            </a:r>
          </a:p>
        </p:txBody>
      </p:sp>
      <p:sp>
        <p:nvSpPr>
          <p:cNvPr id="57" name="Rounded Rectangle 30">
            <a:extLst>
              <a:ext uri="{FF2B5EF4-FFF2-40B4-BE49-F238E27FC236}">
                <a16:creationId xmlns:a16="http://schemas.microsoft.com/office/drawing/2014/main" id="{09BC2262-75B9-B5FA-EE04-CD34EEB53594}"/>
              </a:ext>
            </a:extLst>
          </p:cNvPr>
          <p:cNvSpPr/>
          <p:nvPr/>
        </p:nvSpPr>
        <p:spPr>
          <a:xfrm>
            <a:off x="604751" y="4321659"/>
            <a:ext cx="2401139" cy="75124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Platinum-ineligible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patients</a:t>
            </a:r>
            <a:endParaRPr kumimoji="0" lang="en-US" sz="1400" b="1" i="0" u="none" strike="noStrike" kern="1200" cap="none" spc="0" normalizeH="0" baseline="0" noProof="0" dirty="0">
              <a:ln>
                <a:noFill/>
              </a:ln>
              <a:solidFill>
                <a:prstClr val="white"/>
              </a:solidFill>
              <a:effectLst/>
              <a:uLnTx/>
              <a:uFillTx/>
              <a:ea typeface="+mn-ea"/>
              <a:cs typeface="+mn-cs"/>
            </a:endParaRPr>
          </a:p>
        </p:txBody>
      </p:sp>
      <p:sp>
        <p:nvSpPr>
          <p:cNvPr id="58" name="Arrow: Right 57">
            <a:extLst>
              <a:ext uri="{FF2B5EF4-FFF2-40B4-BE49-F238E27FC236}">
                <a16:creationId xmlns:a16="http://schemas.microsoft.com/office/drawing/2014/main" id="{71E1F025-9F7D-0797-B9E8-D4648E40D4F8}"/>
              </a:ext>
            </a:extLst>
          </p:cNvPr>
          <p:cNvSpPr/>
          <p:nvPr/>
        </p:nvSpPr>
        <p:spPr>
          <a:xfrm>
            <a:off x="3005892" y="5765112"/>
            <a:ext cx="8667373" cy="58538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71224977-78CC-79C7-4BFF-194BA9BA9F05}"/>
              </a:ext>
            </a:extLst>
          </p:cNvPr>
          <p:cNvSpPr txBox="1"/>
          <p:nvPr/>
        </p:nvSpPr>
        <p:spPr>
          <a:xfrm>
            <a:off x="3114920" y="5886199"/>
            <a:ext cx="80084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alibri" panose="020F0502020204030204"/>
                <a:ea typeface="+mn-ea"/>
                <a:cs typeface="+mn-cs"/>
              </a:rPr>
              <a:t>Consideration of clinical trials across the spectrum of metastatic UC treatment </a:t>
            </a:r>
          </a:p>
        </p:txBody>
      </p:sp>
      <p:sp>
        <p:nvSpPr>
          <p:cNvPr id="60" name="TextBox 59">
            <a:extLst>
              <a:ext uri="{FF2B5EF4-FFF2-40B4-BE49-F238E27FC236}">
                <a16:creationId xmlns:a16="http://schemas.microsoft.com/office/drawing/2014/main" id="{9C890A1E-5738-7FBC-5213-407A4DD75D0E}"/>
              </a:ext>
            </a:extLst>
          </p:cNvPr>
          <p:cNvSpPr txBox="1"/>
          <p:nvPr/>
        </p:nvSpPr>
        <p:spPr>
          <a:xfrm>
            <a:off x="3875658" y="4651532"/>
            <a:ext cx="2321468"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black"/>
                </a:solidFill>
                <a:effectLst/>
                <a:uLnTx/>
                <a:uFillTx/>
                <a:ea typeface="+mn-ea"/>
                <a:cs typeface="+mn-cs"/>
              </a:rPr>
              <a:t>(</a:t>
            </a:r>
            <a:r>
              <a:rPr lang="en-US" sz="1050" b="1" i="1" dirty="0">
                <a:solidFill>
                  <a:prstClr val="black"/>
                </a:solidFill>
              </a:rPr>
              <a:t>p</a:t>
            </a:r>
            <a:r>
              <a:rPr kumimoji="0" lang="en-US" sz="1050" b="1" i="1" u="none" strike="noStrike" kern="1200" cap="none" spc="0" normalizeH="0" baseline="0" noProof="0" dirty="0" err="1">
                <a:ln>
                  <a:noFill/>
                </a:ln>
                <a:solidFill>
                  <a:prstClr val="black"/>
                </a:solidFill>
                <a:effectLst/>
                <a:uLnTx/>
                <a:uFillTx/>
                <a:ea typeface="+mn-ea"/>
                <a:cs typeface="+mn-cs"/>
              </a:rPr>
              <a:t>embrolizumab</a:t>
            </a:r>
            <a:r>
              <a:rPr kumimoji="0" lang="en-US" sz="1050" b="1" i="1" u="none" strike="noStrike" kern="1200" cap="none" spc="0" normalizeH="0" baseline="0" noProof="0" dirty="0">
                <a:ln>
                  <a:noFill/>
                </a:ln>
                <a:solidFill>
                  <a:prstClr val="black"/>
                </a:solidFill>
                <a:effectLst/>
                <a:uLnTx/>
                <a:uFillTx/>
                <a:ea typeface="+mn-ea"/>
                <a:cs typeface="+mn-cs"/>
              </a:rPr>
              <a:t> or atezolizumab)</a:t>
            </a:r>
          </a:p>
        </p:txBody>
      </p:sp>
      <p:sp>
        <p:nvSpPr>
          <p:cNvPr id="61" name="Rectangle: Rounded Corners 14">
            <a:extLst>
              <a:ext uri="{FF2B5EF4-FFF2-40B4-BE49-F238E27FC236}">
                <a16:creationId xmlns:a16="http://schemas.microsoft.com/office/drawing/2014/main" id="{AF6A00C8-CCD0-0430-3CB9-7600BF1C84BE}"/>
              </a:ext>
            </a:extLst>
          </p:cNvPr>
          <p:cNvSpPr/>
          <p:nvPr/>
        </p:nvSpPr>
        <p:spPr>
          <a:xfrm>
            <a:off x="9818266" y="2470531"/>
            <a:ext cx="1854999" cy="1145249"/>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Sacituzumab </a:t>
            </a:r>
            <a:r>
              <a:rPr lang="en-US" sz="1200" b="1" dirty="0">
                <a:solidFill>
                  <a:srgbClr val="FFFFFF"/>
                </a:solidFill>
                <a:latin typeface="Arial"/>
              </a:rPr>
              <a:t>G</a:t>
            </a:r>
            <a:r>
              <a:rPr kumimoji="0" lang="en-US" sz="1200" b="1" i="0" u="none" strike="noStrike" kern="1200" cap="none" spc="0" normalizeH="0" baseline="0" noProof="0" dirty="0" err="1">
                <a:ln>
                  <a:noFill/>
                </a:ln>
                <a:solidFill>
                  <a:srgbClr val="FFFFFF"/>
                </a:solidFill>
                <a:effectLst/>
                <a:uLnTx/>
                <a:uFillTx/>
                <a:latin typeface="Arial"/>
                <a:ea typeface="+mn-ea"/>
                <a:cs typeface="+mn-cs"/>
              </a:rPr>
              <a:t>ovitecan</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Unselected Population</a:t>
            </a:r>
          </a:p>
        </p:txBody>
      </p:sp>
      <p:cxnSp>
        <p:nvCxnSpPr>
          <p:cNvPr id="62" name="Straight Arrow Connector 61">
            <a:extLst>
              <a:ext uri="{FF2B5EF4-FFF2-40B4-BE49-F238E27FC236}">
                <a16:creationId xmlns:a16="http://schemas.microsoft.com/office/drawing/2014/main" id="{0E611BED-1FBB-014E-6DD0-31337544E20B}"/>
              </a:ext>
            </a:extLst>
          </p:cNvPr>
          <p:cNvCxnSpPr>
            <a:cxnSpLocks/>
          </p:cNvCxnSpPr>
          <p:nvPr/>
        </p:nvCxnSpPr>
        <p:spPr>
          <a:xfrm>
            <a:off x="9343936" y="3085801"/>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itle 3">
            <a:extLst>
              <a:ext uri="{FF2B5EF4-FFF2-40B4-BE49-F238E27FC236}">
                <a16:creationId xmlns:a16="http://schemas.microsoft.com/office/drawing/2014/main" id="{1624D8C3-940B-C9A2-812A-995D078C4AB6}"/>
              </a:ext>
            </a:extLst>
          </p:cNvPr>
          <p:cNvSpPr>
            <a:spLocks noGrp="1"/>
          </p:cNvSpPr>
          <p:nvPr>
            <p:ph type="title"/>
          </p:nvPr>
        </p:nvSpPr>
        <p:spPr>
          <a:xfrm>
            <a:off x="286405" y="62347"/>
            <a:ext cx="11809802" cy="903090"/>
          </a:xfrm>
        </p:spPr>
        <p:txBody>
          <a:bodyPr>
            <a:normAutofit/>
          </a:bodyPr>
          <a:lstStyle/>
          <a:p>
            <a:r>
              <a:rPr lang="en-US" sz="2600" dirty="0"/>
              <a:t>Treatment Landscape in Advanced Urothelial Carcinoma (present→2023)</a:t>
            </a:r>
          </a:p>
        </p:txBody>
      </p:sp>
      <p:sp>
        <p:nvSpPr>
          <p:cNvPr id="64" name="Footer Placeholder 6">
            <a:extLst>
              <a:ext uri="{FF2B5EF4-FFF2-40B4-BE49-F238E27FC236}">
                <a16:creationId xmlns:a16="http://schemas.microsoft.com/office/drawing/2014/main" id="{D2224E4D-72C6-4A58-D65B-E79ED6F71208}"/>
              </a:ext>
            </a:extLst>
          </p:cNvPr>
          <p:cNvSpPr>
            <a:spLocks noGrp="1"/>
          </p:cNvSpPr>
          <p:nvPr>
            <p:ph type="ftr" sz="quarter" idx="3"/>
          </p:nvPr>
        </p:nvSpPr>
        <p:spPr>
          <a:xfrm>
            <a:off x="609600" y="6356350"/>
            <a:ext cx="10744199" cy="442131"/>
          </a:xfrm>
        </p:spPr>
        <p:txBody>
          <a:bodyPr/>
          <a:lstStyle/>
          <a:p>
            <a:r>
              <a:rPr lang="en-US" dirty="0"/>
              <a:t>CR, complete response; EV, </a:t>
            </a:r>
            <a:r>
              <a:rPr lang="en-US" dirty="0" err="1"/>
              <a:t>enfortumab</a:t>
            </a:r>
            <a:r>
              <a:rPr lang="en-US" dirty="0"/>
              <a:t> </a:t>
            </a:r>
            <a:r>
              <a:rPr lang="en-US" dirty="0" err="1"/>
              <a:t>vedotin</a:t>
            </a:r>
            <a:r>
              <a:rPr lang="en-US" dirty="0"/>
              <a:t>; FGFR2/3, fibroblast growth factor receptor 2/3; PD-L1, programmed cell death-ligand 1; PD, progressive disease; PR, partial response; SD, stable disease; UC, urothelial carcinoma. </a:t>
            </a:r>
          </a:p>
        </p:txBody>
      </p:sp>
      <p:sp>
        <p:nvSpPr>
          <p:cNvPr id="2" name="TextBox 1">
            <a:extLst>
              <a:ext uri="{FF2B5EF4-FFF2-40B4-BE49-F238E27FC236}">
                <a16:creationId xmlns:a16="http://schemas.microsoft.com/office/drawing/2014/main" id="{BBEDA7B2-787A-235A-3825-BE74B2FF4BB1}"/>
              </a:ext>
            </a:extLst>
          </p:cNvPr>
          <p:cNvSpPr txBox="1"/>
          <p:nvPr/>
        </p:nvSpPr>
        <p:spPr bwMode="auto">
          <a:xfrm>
            <a:off x="3664795" y="4080898"/>
            <a:ext cx="5846510" cy="400110"/>
          </a:xfrm>
          <a:prstGeom prst="rect">
            <a:avLst/>
          </a:prstGeom>
          <a:noFill/>
          <a:ln w="19050"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a:ea typeface="+mn-ea"/>
                <a:cs typeface="+mn-cs"/>
              </a:rPr>
              <a:t>?</a:t>
            </a:r>
            <a:r>
              <a:rPr kumimoji="0" lang="en-US" b="1" i="1" u="none" strike="noStrike" kern="1200" cap="none" spc="0" normalizeH="0" baseline="0" noProof="0" dirty="0">
                <a:ln>
                  <a:noFill/>
                </a:ln>
                <a:solidFill>
                  <a:srgbClr val="FF0000"/>
                </a:solidFill>
                <a:effectLst/>
                <a:uLnTx/>
                <a:uFillTx/>
                <a:latin typeface="Arial"/>
                <a:ea typeface="+mn-ea"/>
                <a:cs typeface="+mn-cs"/>
              </a:rPr>
              <a:t>pembrolizumab + EV?</a:t>
            </a:r>
          </a:p>
        </p:txBody>
      </p:sp>
      <p:cxnSp>
        <p:nvCxnSpPr>
          <p:cNvPr id="3" name="Straight Arrow Connector 2">
            <a:extLst>
              <a:ext uri="{FF2B5EF4-FFF2-40B4-BE49-F238E27FC236}">
                <a16:creationId xmlns:a16="http://schemas.microsoft.com/office/drawing/2014/main" id="{04C034DC-B575-35D2-856E-E8B1015FF06D}"/>
              </a:ext>
            </a:extLst>
          </p:cNvPr>
          <p:cNvCxnSpPr>
            <a:cxnSpLocks/>
          </p:cNvCxnSpPr>
          <p:nvPr/>
        </p:nvCxnSpPr>
        <p:spPr>
          <a:xfrm flipH="1" flipV="1">
            <a:off x="3086678" y="4038816"/>
            <a:ext cx="629419" cy="2550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4C053C2-FF3E-2142-1427-A5CC467F0D8A}"/>
              </a:ext>
            </a:extLst>
          </p:cNvPr>
          <p:cNvCxnSpPr>
            <a:cxnSpLocks/>
          </p:cNvCxnSpPr>
          <p:nvPr/>
        </p:nvCxnSpPr>
        <p:spPr>
          <a:xfrm flipH="1">
            <a:off x="3086678" y="4306288"/>
            <a:ext cx="629419" cy="24295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3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4C888D-5119-4CB0-98D4-11A04DAD604D}"/>
              </a:ext>
            </a:extLst>
          </p:cNvPr>
          <p:cNvSpPr/>
          <p:nvPr/>
        </p:nvSpPr>
        <p:spPr>
          <a:xfrm>
            <a:off x="8513053" y="3840859"/>
            <a:ext cx="974472" cy="597260"/>
          </a:xfrm>
          <a:prstGeom prst="flowChartProcess">
            <a:avLst/>
          </a:prstGeom>
          <a:solidFill>
            <a:srgbClr val="F1AAA3"/>
          </a:solidFill>
          <a:ln w="12700">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Cis</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000" b="1" i="0" u="none" strike="noStrike" kern="1200" cap="none" spc="0" normalizeH="0" baseline="0" noProof="0" dirty="0">
                <a:ln>
                  <a:noFill/>
                </a:ln>
                <a:solidFill>
                  <a:srgbClr val="000000"/>
                </a:solidFill>
                <a:effectLst/>
                <a:uLnTx/>
                <a:uFillTx/>
                <a:latin typeface="Arial"/>
                <a:ea typeface="+mn-ea"/>
                <a:cs typeface="+mn-cs"/>
              </a:rPr>
              <a:t>+ SG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(6 cycles)</a:t>
            </a:r>
          </a:p>
        </p:txBody>
      </p:sp>
      <p:sp>
        <p:nvSpPr>
          <p:cNvPr id="5" name="Arrow: Right 4">
            <a:extLst>
              <a:ext uri="{FF2B5EF4-FFF2-40B4-BE49-F238E27FC236}">
                <a16:creationId xmlns:a16="http://schemas.microsoft.com/office/drawing/2014/main" id="{5A98D825-640C-4A19-A2BC-F72823147EBB}"/>
              </a:ext>
            </a:extLst>
          </p:cNvPr>
          <p:cNvSpPr/>
          <p:nvPr/>
        </p:nvSpPr>
        <p:spPr>
          <a:xfrm flipV="1">
            <a:off x="9545658" y="4124955"/>
            <a:ext cx="219607" cy="4571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 name="Table 2">
            <a:extLst>
              <a:ext uri="{FF2B5EF4-FFF2-40B4-BE49-F238E27FC236}">
                <a16:creationId xmlns:a16="http://schemas.microsoft.com/office/drawing/2014/main" id="{7CD50665-6325-4634-8B5A-CA45F360B2DD}"/>
              </a:ext>
            </a:extLst>
          </p:cNvPr>
          <p:cNvGraphicFramePr>
            <a:graphicFrameLocks noGrp="1"/>
          </p:cNvGraphicFramePr>
          <p:nvPr>
            <p:extLst>
              <p:ext uri="{D42A27DB-BD31-4B8C-83A1-F6EECF244321}">
                <p14:modId xmlns:p14="http://schemas.microsoft.com/office/powerpoint/2010/main" val="2587433410"/>
              </p:ext>
            </p:extLst>
          </p:nvPr>
        </p:nvGraphicFramePr>
        <p:xfrm>
          <a:off x="1466782" y="893724"/>
          <a:ext cx="9322141" cy="380410"/>
        </p:xfrm>
        <a:graphic>
          <a:graphicData uri="http://schemas.openxmlformats.org/drawingml/2006/table">
            <a:tbl>
              <a:tblPr firstRow="1" bandRow="1">
                <a:tableStyleId>{5C22544A-7EE6-4342-B048-85BDC9FD1C3A}</a:tableStyleId>
              </a:tblPr>
              <a:tblGrid>
                <a:gridCol w="1466259">
                  <a:extLst>
                    <a:ext uri="{9D8B030D-6E8A-4147-A177-3AD203B41FA5}">
                      <a16:colId xmlns:a16="http://schemas.microsoft.com/office/drawing/2014/main" val="1009907152"/>
                    </a:ext>
                  </a:extLst>
                </a:gridCol>
                <a:gridCol w="3682094">
                  <a:extLst>
                    <a:ext uri="{9D8B030D-6E8A-4147-A177-3AD203B41FA5}">
                      <a16:colId xmlns:a16="http://schemas.microsoft.com/office/drawing/2014/main" val="1151132728"/>
                    </a:ext>
                  </a:extLst>
                </a:gridCol>
                <a:gridCol w="3934908">
                  <a:extLst>
                    <a:ext uri="{9D8B030D-6E8A-4147-A177-3AD203B41FA5}">
                      <a16:colId xmlns:a16="http://schemas.microsoft.com/office/drawing/2014/main" val="336195574"/>
                    </a:ext>
                  </a:extLst>
                </a:gridCol>
                <a:gridCol w="238880">
                  <a:extLst>
                    <a:ext uri="{9D8B030D-6E8A-4147-A177-3AD203B41FA5}">
                      <a16:colId xmlns:a16="http://schemas.microsoft.com/office/drawing/2014/main" val="3950256866"/>
                    </a:ext>
                  </a:extLst>
                </a:gridCol>
              </a:tblGrid>
              <a:tr h="380410">
                <a:tc>
                  <a:txBody>
                    <a:bodyPr/>
                    <a:lstStyle/>
                    <a:p>
                      <a:pPr algn="l"/>
                      <a:r>
                        <a:rPr lang="en-US" sz="1800" dirty="0">
                          <a:ln>
                            <a:noFill/>
                          </a:ln>
                          <a:solidFill>
                            <a:schemeClr val="tx1"/>
                          </a:solidFill>
                        </a:rPr>
                        <a:t>Cohort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800" b="1" kern="1200" dirty="0">
                          <a:ln>
                            <a:noFill/>
                          </a:ln>
                          <a:solidFill>
                            <a:schemeClr val="tx1"/>
                          </a:solidFill>
                          <a:latin typeface="+mn-lt"/>
                          <a:ea typeface="+mn-ea"/>
                          <a:cs typeface="+mn-cs"/>
                        </a:rPr>
                        <a:t>                     Study 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US" sz="1800" b="1" kern="1200" dirty="0">
                          <a:ln>
                            <a:noFill/>
                          </a:ln>
                          <a:solidFill>
                            <a:schemeClr val="tx1"/>
                          </a:solidFill>
                          <a:latin typeface="+mn-lt"/>
                          <a:ea typeface="+mn-ea"/>
                          <a:cs typeface="+mn-cs"/>
                        </a:rPr>
                        <a:t>                                     Treatment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ln>
                          <a:noFill/>
                        </a:ln>
                        <a:solidFill>
                          <a:schemeClr val="tx1"/>
                        </a:solidFill>
                      </a:endParaRPr>
                    </a:p>
                  </a:txBody>
                  <a:tcPr>
                    <a:lnL w="12700" cmpd="sng">
                      <a:noFill/>
                    </a:lnL>
                    <a:solidFill>
                      <a:schemeClr val="bg1"/>
                    </a:solidFill>
                  </a:tcPr>
                </a:tc>
                <a:extLst>
                  <a:ext uri="{0D108BD9-81ED-4DB2-BD59-A6C34878D82A}">
                    <a16:rowId xmlns:a16="http://schemas.microsoft.com/office/drawing/2014/main" val="148888381"/>
                  </a:ext>
                </a:extLst>
              </a:tr>
            </a:tbl>
          </a:graphicData>
        </a:graphic>
      </p:graphicFrame>
      <p:sp>
        <p:nvSpPr>
          <p:cNvPr id="15" name="Flowchart: Process 14">
            <a:extLst>
              <a:ext uri="{FF2B5EF4-FFF2-40B4-BE49-F238E27FC236}">
                <a16:creationId xmlns:a16="http://schemas.microsoft.com/office/drawing/2014/main" id="{8E15F742-02A6-4E6B-8DFC-28294F7B0407}"/>
              </a:ext>
            </a:extLst>
          </p:cNvPr>
          <p:cNvSpPr/>
          <p:nvPr/>
        </p:nvSpPr>
        <p:spPr>
          <a:xfrm>
            <a:off x="9832695" y="3844212"/>
            <a:ext cx="956228" cy="607207"/>
          </a:xfrm>
          <a:prstGeom prst="flowChartProcess">
            <a:avLst/>
          </a:prstGeom>
          <a:solidFill>
            <a:srgbClr val="F1AA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SG+ Avelumab maintenance</a:t>
            </a:r>
          </a:p>
        </p:txBody>
      </p:sp>
      <p:graphicFrame>
        <p:nvGraphicFramePr>
          <p:cNvPr id="31" name="Table 30">
            <a:extLst>
              <a:ext uri="{FF2B5EF4-FFF2-40B4-BE49-F238E27FC236}">
                <a16:creationId xmlns:a16="http://schemas.microsoft.com/office/drawing/2014/main" id="{C5E5924A-D71C-412D-8D1A-C4A68BDB24C5}"/>
              </a:ext>
            </a:extLst>
          </p:cNvPr>
          <p:cNvGraphicFramePr>
            <a:graphicFrameLocks noGrp="1"/>
          </p:cNvGraphicFramePr>
          <p:nvPr>
            <p:extLst>
              <p:ext uri="{D42A27DB-BD31-4B8C-83A1-F6EECF244321}">
                <p14:modId xmlns:p14="http://schemas.microsoft.com/office/powerpoint/2010/main" val="4226942994"/>
              </p:ext>
            </p:extLst>
          </p:nvPr>
        </p:nvGraphicFramePr>
        <p:xfrm>
          <a:off x="3576648" y="2106831"/>
          <a:ext cx="3427558" cy="396240"/>
        </p:xfrm>
        <a:graphic>
          <a:graphicData uri="http://schemas.openxmlformats.org/drawingml/2006/table">
            <a:tbl>
              <a:tblPr firstRow="1" bandRow="1">
                <a:tableStyleId>{5C22544A-7EE6-4342-B048-85BDC9FD1C3A}</a:tableStyleId>
              </a:tblPr>
              <a:tblGrid>
                <a:gridCol w="3427558">
                  <a:extLst>
                    <a:ext uri="{9D8B030D-6E8A-4147-A177-3AD203B41FA5}">
                      <a16:colId xmlns:a16="http://schemas.microsoft.com/office/drawing/2014/main" val="301389129"/>
                    </a:ext>
                  </a:extLst>
                </a:gridCol>
              </a:tblGrid>
              <a:tr h="352230">
                <a:tc>
                  <a:txBody>
                    <a:bodyPr/>
                    <a:lstStyle/>
                    <a:p>
                      <a:r>
                        <a:rPr lang="en-US" sz="1000" b="1" kern="1200" dirty="0">
                          <a:solidFill>
                            <a:srgbClr val="000000"/>
                          </a:solidFill>
                          <a:latin typeface="+mn-lt"/>
                          <a:ea typeface="+mn-ea"/>
                          <a:cs typeface="+mn-cs"/>
                        </a:rPr>
                        <a:t>Ineligible for platinum-based chemo; after anti-PD-1/L1 based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13499933"/>
                  </a:ext>
                </a:extLst>
              </a:tr>
            </a:tbl>
          </a:graphicData>
        </a:graphic>
      </p:graphicFrame>
      <p:sp>
        <p:nvSpPr>
          <p:cNvPr id="32" name="Flowchart: Alternate Process 31">
            <a:extLst>
              <a:ext uri="{FF2B5EF4-FFF2-40B4-BE49-F238E27FC236}">
                <a16:creationId xmlns:a16="http://schemas.microsoft.com/office/drawing/2014/main" id="{92E1CCE0-BAAF-4913-A9A9-53B632F331D9}"/>
              </a:ext>
            </a:extLst>
          </p:cNvPr>
          <p:cNvSpPr/>
          <p:nvPr/>
        </p:nvSpPr>
        <p:spPr>
          <a:xfrm>
            <a:off x="1445906" y="2056295"/>
            <a:ext cx="995249" cy="457705"/>
          </a:xfrm>
          <a:prstGeom prst="flowChartAlternateProces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Cohort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(2L)</a:t>
            </a:r>
          </a:p>
        </p:txBody>
      </p:sp>
      <p:sp>
        <p:nvSpPr>
          <p:cNvPr id="33" name="Flowchart: Alternate Process 32">
            <a:extLst>
              <a:ext uri="{FF2B5EF4-FFF2-40B4-BE49-F238E27FC236}">
                <a16:creationId xmlns:a16="http://schemas.microsoft.com/office/drawing/2014/main" id="{5B56E240-6327-42D1-8D5C-7E56555787FA}"/>
              </a:ext>
            </a:extLst>
          </p:cNvPr>
          <p:cNvSpPr/>
          <p:nvPr/>
        </p:nvSpPr>
        <p:spPr>
          <a:xfrm>
            <a:off x="1445906" y="2802795"/>
            <a:ext cx="995249" cy="457706"/>
          </a:xfrm>
          <a:prstGeom prst="flowChartAlternateProces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Cohort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(2L)</a:t>
            </a:r>
          </a:p>
        </p:txBody>
      </p:sp>
      <p:graphicFrame>
        <p:nvGraphicFramePr>
          <p:cNvPr id="46" name="Table 45">
            <a:extLst>
              <a:ext uri="{FF2B5EF4-FFF2-40B4-BE49-F238E27FC236}">
                <a16:creationId xmlns:a16="http://schemas.microsoft.com/office/drawing/2014/main" id="{A1471AFB-6739-40E0-821E-BC8F66CD68EA}"/>
              </a:ext>
            </a:extLst>
          </p:cNvPr>
          <p:cNvGraphicFramePr>
            <a:graphicFrameLocks noGrp="1"/>
          </p:cNvGraphicFramePr>
          <p:nvPr>
            <p:extLst>
              <p:ext uri="{D42A27DB-BD31-4B8C-83A1-F6EECF244321}">
                <p14:modId xmlns:p14="http://schemas.microsoft.com/office/powerpoint/2010/main" val="1804770081"/>
              </p:ext>
            </p:extLst>
          </p:nvPr>
        </p:nvGraphicFramePr>
        <p:xfrm>
          <a:off x="3567113" y="2814154"/>
          <a:ext cx="3457967" cy="446346"/>
        </p:xfrm>
        <a:graphic>
          <a:graphicData uri="http://schemas.openxmlformats.org/drawingml/2006/table">
            <a:tbl>
              <a:tblPr firstRow="1" bandRow="1">
                <a:tableStyleId>{5C22544A-7EE6-4342-B048-85BDC9FD1C3A}</a:tableStyleId>
              </a:tblPr>
              <a:tblGrid>
                <a:gridCol w="3457967">
                  <a:extLst>
                    <a:ext uri="{9D8B030D-6E8A-4147-A177-3AD203B41FA5}">
                      <a16:colId xmlns:a16="http://schemas.microsoft.com/office/drawing/2014/main" val="301389129"/>
                    </a:ext>
                  </a:extLst>
                </a:gridCol>
              </a:tblGrid>
              <a:tr h="446346">
                <a:tc>
                  <a:txBody>
                    <a:bodyPr/>
                    <a:lstStyle/>
                    <a:p>
                      <a:pPr marL="0" algn="l" defTabSz="914400" rtl="0" eaLnBrk="1" latinLnBrk="0" hangingPunct="1"/>
                      <a:r>
                        <a:rPr lang="en-US" sz="1000" b="1" kern="1200" dirty="0">
                          <a:solidFill>
                            <a:srgbClr val="000000"/>
                          </a:solidFill>
                          <a:latin typeface="+mn-lt"/>
                          <a:ea typeface="+mn-ea"/>
                          <a:cs typeface="+mn-cs"/>
                        </a:rPr>
                        <a:t>Progression after platinum-containing chemo in metastatic setting (CPI-naïve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13499933"/>
                  </a:ext>
                </a:extLst>
              </a:tr>
            </a:tbl>
          </a:graphicData>
        </a:graphic>
      </p:graphicFrame>
      <p:sp>
        <p:nvSpPr>
          <p:cNvPr id="47" name="Flowchart: Alternate Process 46">
            <a:extLst>
              <a:ext uri="{FF2B5EF4-FFF2-40B4-BE49-F238E27FC236}">
                <a16:creationId xmlns:a16="http://schemas.microsoft.com/office/drawing/2014/main" id="{5D5D5D7E-1374-4279-BBAC-88199B80385E}"/>
              </a:ext>
            </a:extLst>
          </p:cNvPr>
          <p:cNvSpPr/>
          <p:nvPr/>
        </p:nvSpPr>
        <p:spPr>
          <a:xfrm>
            <a:off x="1445906" y="3913780"/>
            <a:ext cx="995249" cy="442780"/>
          </a:xfrm>
          <a:prstGeom prst="flowChartAlternateProcess">
            <a:avLst/>
          </a:prstGeom>
          <a:solidFill>
            <a:srgbClr val="F1AA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Cohort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(1L)</a:t>
            </a:r>
          </a:p>
        </p:txBody>
      </p:sp>
      <p:graphicFrame>
        <p:nvGraphicFramePr>
          <p:cNvPr id="48" name="Table 47">
            <a:extLst>
              <a:ext uri="{FF2B5EF4-FFF2-40B4-BE49-F238E27FC236}">
                <a16:creationId xmlns:a16="http://schemas.microsoft.com/office/drawing/2014/main" id="{75174659-02DB-4774-9D59-6F1AAF8A7F2E}"/>
              </a:ext>
            </a:extLst>
          </p:cNvPr>
          <p:cNvGraphicFramePr>
            <a:graphicFrameLocks noGrp="1"/>
          </p:cNvGraphicFramePr>
          <p:nvPr>
            <p:extLst>
              <p:ext uri="{D42A27DB-BD31-4B8C-83A1-F6EECF244321}">
                <p14:modId xmlns:p14="http://schemas.microsoft.com/office/powerpoint/2010/main" val="3239702787"/>
              </p:ext>
            </p:extLst>
          </p:nvPr>
        </p:nvGraphicFramePr>
        <p:xfrm>
          <a:off x="3569522" y="3939521"/>
          <a:ext cx="3427557" cy="396240"/>
        </p:xfrm>
        <a:graphic>
          <a:graphicData uri="http://schemas.openxmlformats.org/drawingml/2006/table">
            <a:tbl>
              <a:tblPr firstRow="1" bandRow="1">
                <a:tableStyleId>{5C22544A-7EE6-4342-B048-85BDC9FD1C3A}</a:tableStyleId>
              </a:tblPr>
              <a:tblGrid>
                <a:gridCol w="3427557">
                  <a:extLst>
                    <a:ext uri="{9D8B030D-6E8A-4147-A177-3AD203B41FA5}">
                      <a16:colId xmlns:a16="http://schemas.microsoft.com/office/drawing/2014/main" val="301389129"/>
                    </a:ext>
                  </a:extLst>
                </a:gridCol>
              </a:tblGrid>
              <a:tr h="380410">
                <a:tc>
                  <a:txBody>
                    <a:bodyPr/>
                    <a:lstStyle/>
                    <a:p>
                      <a:pPr algn="ctr"/>
                      <a:r>
                        <a:rPr lang="en-US" sz="1000" b="1" kern="1200" dirty="0">
                          <a:solidFill>
                            <a:srgbClr val="000000"/>
                          </a:solidFill>
                          <a:latin typeface="+mn-lt"/>
                          <a:ea typeface="+mn-ea"/>
                          <a:cs typeface="+mn-cs"/>
                        </a:rPr>
                        <a:t>Treatment naïve in metastatic/unresectable locally advanced setting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AA3"/>
                    </a:solidFill>
                  </a:tcPr>
                </a:tc>
                <a:extLst>
                  <a:ext uri="{0D108BD9-81ED-4DB2-BD59-A6C34878D82A}">
                    <a16:rowId xmlns:a16="http://schemas.microsoft.com/office/drawing/2014/main" val="713499933"/>
                  </a:ext>
                </a:extLst>
              </a:tr>
            </a:tbl>
          </a:graphicData>
        </a:graphic>
      </p:graphicFrame>
      <p:sp>
        <p:nvSpPr>
          <p:cNvPr id="50" name="Flowchart: Alternate Process 49">
            <a:extLst>
              <a:ext uri="{FF2B5EF4-FFF2-40B4-BE49-F238E27FC236}">
                <a16:creationId xmlns:a16="http://schemas.microsoft.com/office/drawing/2014/main" id="{F7F1AA77-A80F-4DAB-9CB9-8E13810BB85D}"/>
              </a:ext>
            </a:extLst>
          </p:cNvPr>
          <p:cNvSpPr/>
          <p:nvPr/>
        </p:nvSpPr>
        <p:spPr>
          <a:xfrm>
            <a:off x="1466876" y="4839898"/>
            <a:ext cx="1050714" cy="472827"/>
          </a:xfrm>
          <a:prstGeom prst="flowChartAlternateProcess">
            <a:avLst/>
          </a:prstGeom>
          <a:solidFill>
            <a:srgbClr val="F1AA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Cohort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(1L)</a:t>
            </a:r>
          </a:p>
        </p:txBody>
      </p:sp>
      <p:graphicFrame>
        <p:nvGraphicFramePr>
          <p:cNvPr id="52" name="Table 30">
            <a:extLst>
              <a:ext uri="{FF2B5EF4-FFF2-40B4-BE49-F238E27FC236}">
                <a16:creationId xmlns:a16="http://schemas.microsoft.com/office/drawing/2014/main" id="{C6F250A4-430D-4E9F-AC73-4B4AFE509F8A}"/>
              </a:ext>
            </a:extLst>
          </p:cNvPr>
          <p:cNvGraphicFramePr>
            <a:graphicFrameLocks noGrp="1"/>
          </p:cNvGraphicFramePr>
          <p:nvPr>
            <p:extLst>
              <p:ext uri="{D42A27DB-BD31-4B8C-83A1-F6EECF244321}">
                <p14:modId xmlns:p14="http://schemas.microsoft.com/office/powerpoint/2010/main" val="499545817"/>
              </p:ext>
            </p:extLst>
          </p:nvPr>
        </p:nvGraphicFramePr>
        <p:xfrm>
          <a:off x="8441236" y="2012629"/>
          <a:ext cx="2347687" cy="474022"/>
        </p:xfrm>
        <a:graphic>
          <a:graphicData uri="http://schemas.openxmlformats.org/drawingml/2006/table">
            <a:tbl>
              <a:tblPr firstRow="1" bandRow="1">
                <a:tableStyleId>{5C22544A-7EE6-4342-B048-85BDC9FD1C3A}</a:tableStyleId>
              </a:tblPr>
              <a:tblGrid>
                <a:gridCol w="2347687">
                  <a:extLst>
                    <a:ext uri="{9D8B030D-6E8A-4147-A177-3AD203B41FA5}">
                      <a16:colId xmlns:a16="http://schemas.microsoft.com/office/drawing/2014/main" val="301389129"/>
                    </a:ext>
                  </a:extLst>
                </a:gridCol>
              </a:tblGrid>
              <a:tr h="474022">
                <a:tc>
                  <a:txBody>
                    <a:bodyPr/>
                    <a:lstStyle/>
                    <a:p>
                      <a:pPr marL="0" algn="ctr" defTabSz="914400" rtl="0" eaLnBrk="1" latinLnBrk="0" hangingPunct="1"/>
                      <a:r>
                        <a:rPr lang="en-US" sz="1000" b="1" kern="1200" dirty="0">
                          <a:solidFill>
                            <a:srgbClr val="000000"/>
                          </a:solidFill>
                          <a:latin typeface="+mn-lt"/>
                          <a:ea typeface="+mn-ea"/>
                          <a:cs typeface="+mn-cs"/>
                        </a:rPr>
                        <a:t>SG 10 mg/Kg IV on Days 1 and 8 of a 21-day cycle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13499933"/>
                  </a:ext>
                </a:extLst>
              </a:tr>
            </a:tbl>
          </a:graphicData>
        </a:graphic>
      </p:graphicFrame>
      <p:graphicFrame>
        <p:nvGraphicFramePr>
          <p:cNvPr id="53" name="Table 30">
            <a:extLst>
              <a:ext uri="{FF2B5EF4-FFF2-40B4-BE49-F238E27FC236}">
                <a16:creationId xmlns:a16="http://schemas.microsoft.com/office/drawing/2014/main" id="{8B63FCE5-B0CA-4751-9842-399D48BF1024}"/>
              </a:ext>
            </a:extLst>
          </p:cNvPr>
          <p:cNvGraphicFramePr>
            <a:graphicFrameLocks noGrp="1"/>
          </p:cNvGraphicFramePr>
          <p:nvPr>
            <p:extLst>
              <p:ext uri="{D42A27DB-BD31-4B8C-83A1-F6EECF244321}">
                <p14:modId xmlns:p14="http://schemas.microsoft.com/office/powerpoint/2010/main" val="3118418400"/>
              </p:ext>
            </p:extLst>
          </p:nvPr>
        </p:nvGraphicFramePr>
        <p:xfrm>
          <a:off x="8448362" y="2681438"/>
          <a:ext cx="2347687" cy="853440"/>
        </p:xfrm>
        <a:graphic>
          <a:graphicData uri="http://schemas.openxmlformats.org/drawingml/2006/table">
            <a:tbl>
              <a:tblPr firstRow="1" bandRow="1">
                <a:tableStyleId>{5C22544A-7EE6-4342-B048-85BDC9FD1C3A}</a:tableStyleId>
              </a:tblPr>
              <a:tblGrid>
                <a:gridCol w="2347687">
                  <a:extLst>
                    <a:ext uri="{9D8B030D-6E8A-4147-A177-3AD203B41FA5}">
                      <a16:colId xmlns:a16="http://schemas.microsoft.com/office/drawing/2014/main" val="301389129"/>
                    </a:ext>
                  </a:extLst>
                </a:gridCol>
              </a:tblGrid>
              <a:tr h="474022">
                <a:tc>
                  <a:txBody>
                    <a:bodyPr/>
                    <a:lstStyle/>
                    <a:p>
                      <a:pPr algn="ctr"/>
                      <a:r>
                        <a:rPr lang="en-US" sz="1000" b="1" kern="1200" dirty="0">
                          <a:solidFill>
                            <a:srgbClr val="000000"/>
                          </a:solidFill>
                          <a:latin typeface="+mn-lt"/>
                          <a:ea typeface="+mn-ea"/>
                          <a:cs typeface="+mn-cs"/>
                        </a:rPr>
                        <a:t>SG 10 mg/Kg IV on Days 1 and 8 of a 21-day cycle</a:t>
                      </a:r>
                    </a:p>
                    <a:p>
                      <a:pPr algn="ctr"/>
                      <a:r>
                        <a:rPr lang="en-US" sz="1000" b="1" kern="1200" dirty="0">
                          <a:solidFill>
                            <a:srgbClr val="000000"/>
                          </a:solidFill>
                          <a:latin typeface="+mn-lt"/>
                          <a:ea typeface="+mn-ea"/>
                          <a:cs typeface="+mn-cs"/>
                        </a:rPr>
                        <a:t>+</a:t>
                      </a:r>
                    </a:p>
                    <a:p>
                      <a:pPr algn="ctr"/>
                      <a:r>
                        <a:rPr lang="en-US" sz="1000" b="1" kern="1200" dirty="0">
                          <a:solidFill>
                            <a:srgbClr val="000000"/>
                          </a:solidFill>
                          <a:latin typeface="+mn-lt"/>
                          <a:ea typeface="+mn-ea"/>
                          <a:cs typeface="+mn-cs"/>
                        </a:rPr>
                        <a:t>Pembrolizumab 200 mg IV on Day 1 of a 21‑day cycle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13499933"/>
                  </a:ext>
                </a:extLst>
              </a:tr>
            </a:tbl>
          </a:graphicData>
        </a:graphic>
      </p:graphicFrame>
      <p:cxnSp>
        <p:nvCxnSpPr>
          <p:cNvPr id="27" name="Straight Arrow Connector 26">
            <a:extLst>
              <a:ext uri="{FF2B5EF4-FFF2-40B4-BE49-F238E27FC236}">
                <a16:creationId xmlns:a16="http://schemas.microsoft.com/office/drawing/2014/main" id="{F0CABFD0-91DE-4AAD-A7C2-7B312AEE21DD}"/>
              </a:ext>
            </a:extLst>
          </p:cNvPr>
          <p:cNvCxnSpPr>
            <a:cxnSpLocks/>
          </p:cNvCxnSpPr>
          <p:nvPr/>
        </p:nvCxnSpPr>
        <p:spPr>
          <a:xfrm>
            <a:off x="7190776" y="2274218"/>
            <a:ext cx="111502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08EBB1F-F6FE-44AA-9698-D53F464DD049}"/>
              </a:ext>
            </a:extLst>
          </p:cNvPr>
          <p:cNvCxnSpPr>
            <a:cxnSpLocks/>
          </p:cNvCxnSpPr>
          <p:nvPr/>
        </p:nvCxnSpPr>
        <p:spPr>
          <a:xfrm>
            <a:off x="7201724" y="3029287"/>
            <a:ext cx="1096609" cy="405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3696E3A-135F-45DC-960E-C92B2661EEEB}"/>
              </a:ext>
            </a:extLst>
          </p:cNvPr>
          <p:cNvCxnSpPr>
            <a:cxnSpLocks/>
          </p:cNvCxnSpPr>
          <p:nvPr/>
        </p:nvCxnSpPr>
        <p:spPr>
          <a:xfrm flipV="1">
            <a:off x="2615888" y="5042725"/>
            <a:ext cx="725424" cy="774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A0F8F45-E0CB-43E1-B548-4F0289F10EFB}"/>
              </a:ext>
            </a:extLst>
          </p:cNvPr>
          <p:cNvCxnSpPr>
            <a:cxnSpLocks/>
          </p:cNvCxnSpPr>
          <p:nvPr/>
        </p:nvCxnSpPr>
        <p:spPr>
          <a:xfrm>
            <a:off x="7215283" y="4134745"/>
            <a:ext cx="109051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458912C-C595-4926-AE13-F4E4DBEFF2AA}"/>
              </a:ext>
            </a:extLst>
          </p:cNvPr>
          <p:cNvCxnSpPr>
            <a:cxnSpLocks/>
          </p:cNvCxnSpPr>
          <p:nvPr/>
        </p:nvCxnSpPr>
        <p:spPr>
          <a:xfrm>
            <a:off x="7124184" y="5101401"/>
            <a:ext cx="1022073"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1" name="Flowchart: Process 40">
            <a:extLst>
              <a:ext uri="{FF2B5EF4-FFF2-40B4-BE49-F238E27FC236}">
                <a16:creationId xmlns:a16="http://schemas.microsoft.com/office/drawing/2014/main" id="{792C5C2B-1EC6-4268-96AE-090127FA7B60}"/>
              </a:ext>
            </a:extLst>
          </p:cNvPr>
          <p:cNvSpPr/>
          <p:nvPr/>
        </p:nvSpPr>
        <p:spPr>
          <a:xfrm>
            <a:off x="8558892" y="4773190"/>
            <a:ext cx="947992" cy="597260"/>
          </a:xfrm>
          <a:prstGeom prst="flowChartProcess">
            <a:avLst/>
          </a:prstGeom>
          <a:solidFill>
            <a:srgbClr val="F1AAA3"/>
          </a:solidFill>
          <a:ln w="12700">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Cis + SG + Avelumab (6 cycles)</a:t>
            </a:r>
          </a:p>
        </p:txBody>
      </p:sp>
      <p:sp>
        <p:nvSpPr>
          <p:cNvPr id="43" name="Arrow: Right 42">
            <a:extLst>
              <a:ext uri="{FF2B5EF4-FFF2-40B4-BE49-F238E27FC236}">
                <a16:creationId xmlns:a16="http://schemas.microsoft.com/office/drawing/2014/main" id="{8E366602-6F41-4708-A89D-05F41F4EC214}"/>
              </a:ext>
            </a:extLst>
          </p:cNvPr>
          <p:cNvSpPr/>
          <p:nvPr/>
        </p:nvSpPr>
        <p:spPr>
          <a:xfrm flipV="1">
            <a:off x="9540613" y="5041607"/>
            <a:ext cx="219607" cy="4571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noFill/>
              <a:effectLst/>
              <a:uLnTx/>
              <a:uFillTx/>
              <a:latin typeface="Arial"/>
              <a:ea typeface="+mn-ea"/>
              <a:cs typeface="+mn-cs"/>
            </a:endParaRPr>
          </a:p>
        </p:txBody>
      </p:sp>
      <p:graphicFrame>
        <p:nvGraphicFramePr>
          <p:cNvPr id="45" name="Table 44">
            <a:extLst>
              <a:ext uri="{FF2B5EF4-FFF2-40B4-BE49-F238E27FC236}">
                <a16:creationId xmlns:a16="http://schemas.microsoft.com/office/drawing/2014/main" id="{8473E73B-80C9-4D2C-9214-F31CD3061C3A}"/>
              </a:ext>
            </a:extLst>
          </p:cNvPr>
          <p:cNvGraphicFramePr>
            <a:graphicFrameLocks noGrp="1"/>
          </p:cNvGraphicFramePr>
          <p:nvPr>
            <p:extLst>
              <p:ext uri="{D42A27DB-BD31-4B8C-83A1-F6EECF244321}">
                <p14:modId xmlns:p14="http://schemas.microsoft.com/office/powerpoint/2010/main" val="2189655772"/>
              </p:ext>
            </p:extLst>
          </p:nvPr>
        </p:nvGraphicFramePr>
        <p:xfrm>
          <a:off x="3569521" y="4899740"/>
          <a:ext cx="3427557" cy="396240"/>
        </p:xfrm>
        <a:graphic>
          <a:graphicData uri="http://schemas.openxmlformats.org/drawingml/2006/table">
            <a:tbl>
              <a:tblPr firstRow="1" bandRow="1">
                <a:tableStyleId>{5C22544A-7EE6-4342-B048-85BDC9FD1C3A}</a:tableStyleId>
              </a:tblPr>
              <a:tblGrid>
                <a:gridCol w="3427557">
                  <a:extLst>
                    <a:ext uri="{9D8B030D-6E8A-4147-A177-3AD203B41FA5}">
                      <a16:colId xmlns:a16="http://schemas.microsoft.com/office/drawing/2014/main" val="301389129"/>
                    </a:ext>
                  </a:extLst>
                </a:gridCol>
              </a:tblGrid>
              <a:tr h="380410">
                <a:tc>
                  <a:txBody>
                    <a:bodyPr/>
                    <a:lstStyle/>
                    <a:p>
                      <a:pPr algn="ctr"/>
                      <a:r>
                        <a:rPr lang="en-US" sz="1000" b="1" kern="1200" dirty="0">
                          <a:solidFill>
                            <a:schemeClr val="tx1"/>
                          </a:solidFill>
                          <a:latin typeface="+mn-lt"/>
                          <a:ea typeface="+mn-ea"/>
                          <a:cs typeface="+mn-cs"/>
                        </a:rPr>
                        <a:t>Treatment naïve in metastatic/unresectable locally advanced setting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AA3"/>
                    </a:solidFill>
                  </a:tcPr>
                </a:tc>
                <a:extLst>
                  <a:ext uri="{0D108BD9-81ED-4DB2-BD59-A6C34878D82A}">
                    <a16:rowId xmlns:a16="http://schemas.microsoft.com/office/drawing/2014/main" val="713499933"/>
                  </a:ext>
                </a:extLst>
              </a:tr>
            </a:tbl>
          </a:graphicData>
        </a:graphic>
      </p:graphicFrame>
      <p:sp>
        <p:nvSpPr>
          <p:cNvPr id="54" name="Flowchart: Process 53">
            <a:extLst>
              <a:ext uri="{FF2B5EF4-FFF2-40B4-BE49-F238E27FC236}">
                <a16:creationId xmlns:a16="http://schemas.microsoft.com/office/drawing/2014/main" id="{801DDBA8-480F-4852-B9C0-79679217865F}"/>
              </a:ext>
            </a:extLst>
          </p:cNvPr>
          <p:cNvSpPr/>
          <p:nvPr/>
        </p:nvSpPr>
        <p:spPr>
          <a:xfrm>
            <a:off x="9852053" y="4758594"/>
            <a:ext cx="957746" cy="607207"/>
          </a:xfrm>
          <a:prstGeom prst="flowChartProcess">
            <a:avLst/>
          </a:prstGeom>
          <a:solidFill>
            <a:srgbClr val="F1AA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SG+ Avelumab maintenance</a:t>
            </a:r>
          </a:p>
        </p:txBody>
      </p:sp>
      <p:sp>
        <p:nvSpPr>
          <p:cNvPr id="37" name="Flowchart: Alternate Process 13">
            <a:extLst>
              <a:ext uri="{FF2B5EF4-FFF2-40B4-BE49-F238E27FC236}">
                <a16:creationId xmlns:a16="http://schemas.microsoft.com/office/drawing/2014/main" id="{17AF5E18-CF48-B84E-84BF-CA5C47262A0C}"/>
              </a:ext>
            </a:extLst>
          </p:cNvPr>
          <p:cNvSpPr/>
          <p:nvPr/>
        </p:nvSpPr>
        <p:spPr>
          <a:xfrm>
            <a:off x="1466782" y="1426945"/>
            <a:ext cx="971241" cy="334032"/>
          </a:xfrm>
          <a:prstGeom prst="flowChartAlternateProcess">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Cohort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(2L+)</a:t>
            </a:r>
          </a:p>
        </p:txBody>
      </p:sp>
      <p:graphicFrame>
        <p:nvGraphicFramePr>
          <p:cNvPr id="39" name="Table 30">
            <a:extLst>
              <a:ext uri="{FF2B5EF4-FFF2-40B4-BE49-F238E27FC236}">
                <a16:creationId xmlns:a16="http://schemas.microsoft.com/office/drawing/2014/main" id="{F9ACB37F-6FC4-F248-939D-637FA49DE3B6}"/>
              </a:ext>
            </a:extLst>
          </p:cNvPr>
          <p:cNvGraphicFramePr>
            <a:graphicFrameLocks noGrp="1"/>
          </p:cNvGraphicFramePr>
          <p:nvPr>
            <p:extLst>
              <p:ext uri="{D42A27DB-BD31-4B8C-83A1-F6EECF244321}">
                <p14:modId xmlns:p14="http://schemas.microsoft.com/office/powerpoint/2010/main" val="2499159357"/>
              </p:ext>
            </p:extLst>
          </p:nvPr>
        </p:nvGraphicFramePr>
        <p:xfrm>
          <a:off x="3576649" y="1436240"/>
          <a:ext cx="3448434" cy="334772"/>
        </p:xfrm>
        <a:graphic>
          <a:graphicData uri="http://schemas.openxmlformats.org/drawingml/2006/table">
            <a:tbl>
              <a:tblPr firstRow="1" bandRow="1">
                <a:tableStyleId>{5C22544A-7EE6-4342-B048-85BDC9FD1C3A}</a:tableStyleId>
              </a:tblPr>
              <a:tblGrid>
                <a:gridCol w="3448434">
                  <a:extLst>
                    <a:ext uri="{9D8B030D-6E8A-4147-A177-3AD203B41FA5}">
                      <a16:colId xmlns:a16="http://schemas.microsoft.com/office/drawing/2014/main" val="301389129"/>
                    </a:ext>
                  </a:extLst>
                </a:gridCol>
              </a:tblGrid>
              <a:tr h="334772">
                <a:tc>
                  <a:txBody>
                    <a:bodyPr/>
                    <a:lstStyle/>
                    <a:p>
                      <a:r>
                        <a:rPr lang="en-US" sz="1000" b="1" dirty="0">
                          <a:solidFill>
                            <a:schemeClr val="bg1"/>
                          </a:solidFill>
                        </a:rPr>
                        <a:t>After platinum-based chemo &amp; anti-PD-1/L1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713499933"/>
                  </a:ext>
                </a:extLst>
              </a:tr>
            </a:tbl>
          </a:graphicData>
        </a:graphic>
      </p:graphicFrame>
      <p:graphicFrame>
        <p:nvGraphicFramePr>
          <p:cNvPr id="42" name="Table 30">
            <a:extLst>
              <a:ext uri="{FF2B5EF4-FFF2-40B4-BE49-F238E27FC236}">
                <a16:creationId xmlns:a16="http://schemas.microsoft.com/office/drawing/2014/main" id="{F03732C1-2610-0D4D-BB14-C994E867ECBA}"/>
              </a:ext>
            </a:extLst>
          </p:cNvPr>
          <p:cNvGraphicFramePr>
            <a:graphicFrameLocks noGrp="1"/>
          </p:cNvGraphicFramePr>
          <p:nvPr>
            <p:extLst>
              <p:ext uri="{D42A27DB-BD31-4B8C-83A1-F6EECF244321}">
                <p14:modId xmlns:p14="http://schemas.microsoft.com/office/powerpoint/2010/main" val="3852560727"/>
              </p:ext>
            </p:extLst>
          </p:nvPr>
        </p:nvGraphicFramePr>
        <p:xfrm>
          <a:off x="8462112" y="1419781"/>
          <a:ext cx="2347687" cy="396240"/>
        </p:xfrm>
        <a:graphic>
          <a:graphicData uri="http://schemas.openxmlformats.org/drawingml/2006/table">
            <a:tbl>
              <a:tblPr firstRow="1" bandRow="1">
                <a:tableStyleId>{5C22544A-7EE6-4342-B048-85BDC9FD1C3A}</a:tableStyleId>
              </a:tblPr>
              <a:tblGrid>
                <a:gridCol w="2347687">
                  <a:extLst>
                    <a:ext uri="{9D8B030D-6E8A-4147-A177-3AD203B41FA5}">
                      <a16:colId xmlns:a16="http://schemas.microsoft.com/office/drawing/2014/main" val="301389129"/>
                    </a:ext>
                  </a:extLst>
                </a:gridCol>
              </a:tblGrid>
              <a:tr h="319284">
                <a:tc>
                  <a:txBody>
                    <a:bodyPr/>
                    <a:lstStyle/>
                    <a:p>
                      <a:pPr algn="ctr"/>
                      <a:r>
                        <a:rPr lang="en-US" sz="1000" b="1" dirty="0">
                          <a:solidFill>
                            <a:schemeClr val="bg1"/>
                          </a:solidFill>
                        </a:rPr>
                        <a:t>SG 10 mg/Kg IV on Days 1 and 8 of a 21-day cycle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713499933"/>
                  </a:ext>
                </a:extLst>
              </a:tr>
            </a:tbl>
          </a:graphicData>
        </a:graphic>
      </p:graphicFrame>
      <p:cxnSp>
        <p:nvCxnSpPr>
          <p:cNvPr id="49" name="Straight Arrow Connector 48">
            <a:extLst>
              <a:ext uri="{FF2B5EF4-FFF2-40B4-BE49-F238E27FC236}">
                <a16:creationId xmlns:a16="http://schemas.microsoft.com/office/drawing/2014/main" id="{C70F8F0E-9643-DB48-B7C5-CD044898A003}"/>
              </a:ext>
            </a:extLst>
          </p:cNvPr>
          <p:cNvCxnSpPr>
            <a:cxnSpLocks/>
          </p:cNvCxnSpPr>
          <p:nvPr/>
        </p:nvCxnSpPr>
        <p:spPr>
          <a:xfrm>
            <a:off x="2552700" y="1614129"/>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B96FE9ED-5339-DC47-B5F6-1890B66300BD}"/>
              </a:ext>
            </a:extLst>
          </p:cNvPr>
          <p:cNvCxnSpPr>
            <a:cxnSpLocks/>
          </p:cNvCxnSpPr>
          <p:nvPr/>
        </p:nvCxnSpPr>
        <p:spPr>
          <a:xfrm>
            <a:off x="7200900" y="1603626"/>
            <a:ext cx="1097433"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5460D5FE-496F-2F42-93E2-B520FC203D21}"/>
              </a:ext>
            </a:extLst>
          </p:cNvPr>
          <p:cNvPicPr>
            <a:picLocks noChangeAspect="1"/>
          </p:cNvPicPr>
          <p:nvPr/>
        </p:nvPicPr>
        <p:blipFill>
          <a:blip r:embed="rId2"/>
          <a:stretch>
            <a:fillRect/>
          </a:stretch>
        </p:blipFill>
        <p:spPr>
          <a:xfrm>
            <a:off x="9278672" y="6040999"/>
            <a:ext cx="2560542" cy="664522"/>
          </a:xfrm>
          <a:prstGeom prst="rect">
            <a:avLst/>
          </a:prstGeom>
        </p:spPr>
      </p:pic>
      <p:sp>
        <p:nvSpPr>
          <p:cNvPr id="9" name="Title 8">
            <a:extLst>
              <a:ext uri="{FF2B5EF4-FFF2-40B4-BE49-F238E27FC236}">
                <a16:creationId xmlns:a16="http://schemas.microsoft.com/office/drawing/2014/main" id="{46E29694-C7F1-83B2-BBF6-37AA01D783CB}"/>
              </a:ext>
            </a:extLst>
          </p:cNvPr>
          <p:cNvSpPr>
            <a:spLocks noGrp="1"/>
          </p:cNvSpPr>
          <p:nvPr>
            <p:ph type="title"/>
          </p:nvPr>
        </p:nvSpPr>
        <p:spPr>
          <a:xfrm>
            <a:off x="532110" y="29022"/>
            <a:ext cx="11229614" cy="1185577"/>
          </a:xfrm>
        </p:spPr>
        <p:txBody>
          <a:bodyPr>
            <a:normAutofit/>
          </a:bodyPr>
          <a:lstStyle/>
          <a:p>
            <a:r>
              <a:rPr lang="en-US" sz="2800" dirty="0"/>
              <a:t>TROPHY U-01: Sacituzumab </a:t>
            </a:r>
            <a:r>
              <a:rPr lang="en-US" sz="2800" dirty="0" err="1"/>
              <a:t>Govitecan</a:t>
            </a:r>
            <a:r>
              <a:rPr lang="en-US" sz="2800" dirty="0"/>
              <a:t> Multi-Cohort Trial in </a:t>
            </a:r>
            <a:r>
              <a:rPr lang="en-US" sz="2800" dirty="0" err="1"/>
              <a:t>mUC</a:t>
            </a:r>
            <a:endParaRPr lang="en-US" sz="2800" dirty="0"/>
          </a:p>
        </p:txBody>
      </p:sp>
      <p:sp>
        <p:nvSpPr>
          <p:cNvPr id="11" name="Title 8">
            <a:extLst>
              <a:ext uri="{FF2B5EF4-FFF2-40B4-BE49-F238E27FC236}">
                <a16:creationId xmlns:a16="http://schemas.microsoft.com/office/drawing/2014/main" id="{501E508F-8AB0-B2FA-743A-D99B902DEA4F}"/>
              </a:ext>
            </a:extLst>
          </p:cNvPr>
          <p:cNvSpPr txBox="1">
            <a:spLocks/>
          </p:cNvSpPr>
          <p:nvPr/>
        </p:nvSpPr>
        <p:spPr>
          <a:xfrm>
            <a:off x="723900" y="4686160"/>
            <a:ext cx="10744200" cy="777745"/>
          </a:xfrm>
          <a:prstGeom prst="rect">
            <a:avLst/>
          </a:prstGeom>
          <a:solidFill>
            <a:schemeClr val="bg1"/>
          </a:solidFill>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dirty="0"/>
              <a:t>Cohorts 5 &amp; 6 Pending</a:t>
            </a:r>
          </a:p>
        </p:txBody>
      </p:sp>
      <p:sp>
        <p:nvSpPr>
          <p:cNvPr id="10" name="Content Placeholder 9">
            <a:extLst>
              <a:ext uri="{FF2B5EF4-FFF2-40B4-BE49-F238E27FC236}">
                <a16:creationId xmlns:a16="http://schemas.microsoft.com/office/drawing/2014/main" id="{5BAC19BA-9C67-AE4D-E352-1DFC17CFB436}"/>
              </a:ext>
            </a:extLst>
          </p:cNvPr>
          <p:cNvSpPr>
            <a:spLocks noGrp="1"/>
          </p:cNvSpPr>
          <p:nvPr>
            <p:ph idx="1"/>
          </p:nvPr>
        </p:nvSpPr>
        <p:spPr>
          <a:xfrm>
            <a:off x="1217549" y="5157523"/>
            <a:ext cx="10744200" cy="1185578"/>
          </a:xfrm>
        </p:spPr>
        <p:txBody>
          <a:bodyPr>
            <a:normAutofit/>
          </a:bodyPr>
          <a:lstStyle/>
          <a:p>
            <a:pPr marL="0" indent="0">
              <a:spcBef>
                <a:spcPts val="0"/>
              </a:spcBef>
              <a:buNone/>
            </a:pPr>
            <a:r>
              <a:rPr lang="en-US" sz="1400" b="1" dirty="0"/>
              <a:t>Key Inclusion Criteria: </a:t>
            </a:r>
          </a:p>
          <a:p>
            <a:pPr>
              <a:spcBef>
                <a:spcPts val="0"/>
              </a:spcBef>
            </a:pPr>
            <a:r>
              <a:rPr lang="en-US" sz="1400" dirty="0" err="1"/>
              <a:t>ECOG</a:t>
            </a:r>
            <a:r>
              <a:rPr lang="en-US" sz="1400" dirty="0"/>
              <a:t> PS 0-1 </a:t>
            </a:r>
          </a:p>
          <a:p>
            <a:pPr>
              <a:spcBef>
                <a:spcPts val="0"/>
              </a:spcBef>
            </a:pPr>
            <a:r>
              <a:rPr lang="en-US" sz="1400" dirty="0"/>
              <a:t>C1-C3: Creatinine clearance ≥30 mL/min; C4: Creatinine clearance ≥50 mL/min</a:t>
            </a:r>
          </a:p>
          <a:p>
            <a:pPr>
              <a:spcBef>
                <a:spcPts val="0"/>
              </a:spcBef>
            </a:pPr>
            <a:r>
              <a:rPr lang="en-US" sz="1400" dirty="0"/>
              <a:t>Adequate organ function &amp; stable brain metastases</a:t>
            </a:r>
          </a:p>
          <a:p>
            <a:pPr>
              <a:spcBef>
                <a:spcPts val="0"/>
              </a:spcBef>
            </a:pPr>
            <a:endParaRPr lang="en-US" sz="1400" dirty="0"/>
          </a:p>
        </p:txBody>
      </p:sp>
      <p:sp>
        <p:nvSpPr>
          <p:cNvPr id="40" name="Rectangle 39">
            <a:extLst>
              <a:ext uri="{FF2B5EF4-FFF2-40B4-BE49-F238E27FC236}">
                <a16:creationId xmlns:a16="http://schemas.microsoft.com/office/drawing/2014/main" id="{82074737-FF2F-4873-A079-76E38F1C4AD4}"/>
              </a:ext>
            </a:extLst>
          </p:cNvPr>
          <p:cNvSpPr/>
          <p:nvPr/>
        </p:nvSpPr>
        <p:spPr>
          <a:xfrm>
            <a:off x="1291259" y="3645437"/>
            <a:ext cx="9650543" cy="10680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Footer Placeholder 13">
            <a:extLst>
              <a:ext uri="{FF2B5EF4-FFF2-40B4-BE49-F238E27FC236}">
                <a16:creationId xmlns:a16="http://schemas.microsoft.com/office/drawing/2014/main" id="{183AEF61-4CB0-8CB2-E2D0-14F217E65492}"/>
              </a:ext>
            </a:extLst>
          </p:cNvPr>
          <p:cNvSpPr>
            <a:spLocks noGrp="1"/>
          </p:cNvSpPr>
          <p:nvPr>
            <p:ph type="ftr" sz="quarter" idx="3"/>
          </p:nvPr>
        </p:nvSpPr>
        <p:spPr/>
        <p:txBody>
          <a:bodyPr/>
          <a:lstStyle/>
          <a:p>
            <a:r>
              <a:rPr lang="en-US" dirty="0"/>
              <a:t>CPI, checkpoint inhibitor; SG, Sacituzumab </a:t>
            </a:r>
            <a:r>
              <a:rPr lang="en-US" dirty="0" err="1"/>
              <a:t>govitecan</a:t>
            </a:r>
            <a:r>
              <a:rPr lang="en-US" dirty="0"/>
              <a:t>; PS, performance status; 2L, second line.</a:t>
            </a:r>
          </a:p>
          <a:p>
            <a:r>
              <a:rPr lang="en-US" dirty="0"/>
              <a:t>Tagawa ST, et al. ASCO GU 2022. Abstract TPS581.</a:t>
            </a:r>
          </a:p>
        </p:txBody>
      </p:sp>
      <p:cxnSp>
        <p:nvCxnSpPr>
          <p:cNvPr id="17" name="Straight Arrow Connector 16">
            <a:extLst>
              <a:ext uri="{FF2B5EF4-FFF2-40B4-BE49-F238E27FC236}">
                <a16:creationId xmlns:a16="http://schemas.microsoft.com/office/drawing/2014/main" id="{55C8682A-C55E-9AB1-A0CC-B1313A915828}"/>
              </a:ext>
            </a:extLst>
          </p:cNvPr>
          <p:cNvCxnSpPr>
            <a:cxnSpLocks/>
          </p:cNvCxnSpPr>
          <p:nvPr/>
        </p:nvCxnSpPr>
        <p:spPr>
          <a:xfrm>
            <a:off x="2554626" y="2297908"/>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E44C92B3-59B0-8FEB-70B7-3ADE5DB17A5E}"/>
              </a:ext>
            </a:extLst>
          </p:cNvPr>
          <p:cNvCxnSpPr>
            <a:cxnSpLocks/>
          </p:cNvCxnSpPr>
          <p:nvPr/>
        </p:nvCxnSpPr>
        <p:spPr>
          <a:xfrm>
            <a:off x="2554626" y="3033346"/>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42F55CE-753E-4E45-B04E-EB24C00EA35C}"/>
              </a:ext>
            </a:extLst>
          </p:cNvPr>
          <p:cNvCxnSpPr>
            <a:cxnSpLocks/>
          </p:cNvCxnSpPr>
          <p:nvPr/>
        </p:nvCxnSpPr>
        <p:spPr>
          <a:xfrm>
            <a:off x="2552700" y="4135935"/>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052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DAFD-4991-6D04-F20D-42EFFE28E73C}"/>
              </a:ext>
            </a:extLst>
          </p:cNvPr>
          <p:cNvSpPr>
            <a:spLocks noGrp="1"/>
          </p:cNvSpPr>
          <p:nvPr>
            <p:ph type="title"/>
          </p:nvPr>
        </p:nvSpPr>
        <p:spPr/>
        <p:txBody>
          <a:bodyPr/>
          <a:lstStyle/>
          <a:p>
            <a:r>
              <a:rPr lang="en-US" dirty="0"/>
              <a:t>EV-103 Cohort H (Neoadjuvant Setting)</a:t>
            </a:r>
          </a:p>
        </p:txBody>
      </p:sp>
      <p:pic>
        <p:nvPicPr>
          <p:cNvPr id="5" name="Picture 4">
            <a:extLst>
              <a:ext uri="{FF2B5EF4-FFF2-40B4-BE49-F238E27FC236}">
                <a16:creationId xmlns:a16="http://schemas.microsoft.com/office/drawing/2014/main" id="{608912DA-35AA-EFD7-9CC8-576568CFEEE7}"/>
              </a:ext>
            </a:extLst>
          </p:cNvPr>
          <p:cNvPicPr>
            <a:picLocks noChangeAspect="1"/>
          </p:cNvPicPr>
          <p:nvPr/>
        </p:nvPicPr>
        <p:blipFill>
          <a:blip r:embed="rId2"/>
          <a:stretch>
            <a:fillRect/>
          </a:stretch>
        </p:blipFill>
        <p:spPr>
          <a:xfrm>
            <a:off x="-1" y="6291639"/>
            <a:ext cx="12192000" cy="566361"/>
          </a:xfrm>
          <a:prstGeom prst="rect">
            <a:avLst/>
          </a:prstGeom>
        </p:spPr>
      </p:pic>
      <p:grpSp>
        <p:nvGrpSpPr>
          <p:cNvPr id="29" name="Group 28">
            <a:extLst>
              <a:ext uri="{FF2B5EF4-FFF2-40B4-BE49-F238E27FC236}">
                <a16:creationId xmlns:a16="http://schemas.microsoft.com/office/drawing/2014/main" id="{7AFB1FB1-D909-7B8E-A626-31D1687ECC8A}"/>
              </a:ext>
            </a:extLst>
          </p:cNvPr>
          <p:cNvGrpSpPr/>
          <p:nvPr/>
        </p:nvGrpSpPr>
        <p:grpSpPr>
          <a:xfrm>
            <a:off x="390525" y="1304925"/>
            <a:ext cx="11420475" cy="4802971"/>
            <a:chOff x="276225" y="1200150"/>
            <a:chExt cx="11420475" cy="4802971"/>
          </a:xfrm>
        </p:grpSpPr>
        <p:sp>
          <p:nvSpPr>
            <p:cNvPr id="20" name="Arrow: Right 19">
              <a:extLst>
                <a:ext uri="{FF2B5EF4-FFF2-40B4-BE49-F238E27FC236}">
                  <a16:creationId xmlns:a16="http://schemas.microsoft.com/office/drawing/2014/main" id="{ED575AEC-D814-4E6C-A2EE-A262CF496A8E}"/>
                </a:ext>
              </a:extLst>
            </p:cNvPr>
            <p:cNvSpPr/>
            <p:nvPr/>
          </p:nvSpPr>
          <p:spPr>
            <a:xfrm>
              <a:off x="2258484" y="2943484"/>
              <a:ext cx="1685317" cy="323216"/>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6A2FACB4-598D-8C13-5E24-CBB5ECAD334D}"/>
                </a:ext>
              </a:extLst>
            </p:cNvPr>
            <p:cNvSpPr/>
            <p:nvPr/>
          </p:nvSpPr>
          <p:spPr>
            <a:xfrm>
              <a:off x="5696558" y="2943484"/>
              <a:ext cx="1879951" cy="323216"/>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90AB5C3F-A6B8-A880-8610-800651BD5F25}"/>
                </a:ext>
              </a:extLst>
            </p:cNvPr>
            <p:cNvSpPr/>
            <p:nvPr/>
          </p:nvSpPr>
          <p:spPr>
            <a:xfrm>
              <a:off x="8971654" y="2943484"/>
              <a:ext cx="681552" cy="323216"/>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3F1EDA-ACB4-174F-7C9C-E0417AFB1523}"/>
                </a:ext>
              </a:extLst>
            </p:cNvPr>
            <p:cNvSpPr/>
            <p:nvPr/>
          </p:nvSpPr>
          <p:spPr>
            <a:xfrm>
              <a:off x="7605084" y="4002480"/>
              <a:ext cx="1376172" cy="645720"/>
            </a:xfrm>
            <a:prstGeom prst="rect">
              <a:avLst/>
            </a:prstGeom>
            <a:solidFill>
              <a:srgbClr val="EAF1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C147B7-A54A-AE28-816A-4050FBF4A8CA}"/>
                </a:ext>
              </a:extLst>
            </p:cNvPr>
            <p:cNvSpPr/>
            <p:nvPr/>
          </p:nvSpPr>
          <p:spPr>
            <a:xfrm>
              <a:off x="276225" y="1200150"/>
              <a:ext cx="1981200" cy="472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807A22-FD08-BA72-395B-F764E821D3AB}"/>
                </a:ext>
              </a:extLst>
            </p:cNvPr>
            <p:cNvSpPr/>
            <p:nvPr/>
          </p:nvSpPr>
          <p:spPr>
            <a:xfrm>
              <a:off x="3972376" y="2266950"/>
              <a:ext cx="1726025" cy="16573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2E0C5E-FEB5-06C6-8C7C-79D6BBC7673C}"/>
                </a:ext>
              </a:extLst>
            </p:cNvPr>
            <p:cNvSpPr/>
            <p:nvPr/>
          </p:nvSpPr>
          <p:spPr>
            <a:xfrm>
              <a:off x="7605904" y="2266950"/>
              <a:ext cx="1376172" cy="165735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1D9E694-696A-7F77-3C4B-452E88FDD3ED}"/>
                </a:ext>
              </a:extLst>
            </p:cNvPr>
            <p:cNvSpPr/>
            <p:nvPr/>
          </p:nvSpPr>
          <p:spPr>
            <a:xfrm>
              <a:off x="2638425" y="3419475"/>
              <a:ext cx="1107281" cy="466725"/>
            </a:xfrm>
            <a:prstGeom prst="round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4DD3640-12F4-BE67-8503-0AB54406E051}"/>
                </a:ext>
              </a:extLst>
            </p:cNvPr>
            <p:cNvSpPr/>
            <p:nvPr/>
          </p:nvSpPr>
          <p:spPr>
            <a:xfrm>
              <a:off x="6138054" y="3429000"/>
              <a:ext cx="1320021" cy="466725"/>
            </a:xfrm>
            <a:prstGeom prst="round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AFAB6E2-ACE4-ED55-0CF5-19849B193CFB}"/>
                </a:ext>
              </a:extLst>
            </p:cNvPr>
            <p:cNvSpPr/>
            <p:nvPr/>
          </p:nvSpPr>
          <p:spPr>
            <a:xfrm>
              <a:off x="9691305" y="2195527"/>
              <a:ext cx="2005395" cy="1785923"/>
            </a:xfrm>
            <a:prstGeom prst="roundRect">
              <a:avLst>
                <a:gd name="adj" fmla="val 18267"/>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7C8106-3398-1D13-2B26-49508B4C2AE0}"/>
                </a:ext>
              </a:extLst>
            </p:cNvPr>
            <p:cNvSpPr txBox="1"/>
            <p:nvPr/>
          </p:nvSpPr>
          <p:spPr>
            <a:xfrm>
              <a:off x="355548" y="1436691"/>
              <a:ext cx="1811713" cy="4293483"/>
            </a:xfrm>
            <a:prstGeom prst="rect">
              <a:avLst/>
            </a:prstGeom>
            <a:noFill/>
          </p:spPr>
          <p:txBody>
            <a:bodyPr wrap="none" rtlCol="0">
              <a:spAutoFit/>
            </a:bodyPr>
            <a:lstStyle/>
            <a:p>
              <a:pPr algn="ctr"/>
              <a:r>
                <a:rPr lang="en-US" sz="1300" b="1" u="sng" dirty="0"/>
                <a:t>Eligibility</a:t>
              </a:r>
            </a:p>
            <a:p>
              <a:pPr algn="ctr"/>
              <a:endParaRPr lang="en-US" sz="1300" b="1" dirty="0"/>
            </a:p>
            <a:p>
              <a:pPr algn="ctr"/>
              <a:r>
                <a:rPr lang="en-US" sz="1300" b="1" dirty="0"/>
                <a:t>Cisplatin-ineligible</a:t>
              </a:r>
            </a:p>
            <a:p>
              <a:pPr algn="ctr"/>
              <a:endParaRPr lang="en-US" sz="1300" b="1" dirty="0"/>
            </a:p>
            <a:p>
              <a:pPr algn="ctr"/>
              <a:r>
                <a:rPr lang="en-US" sz="1300" b="1" dirty="0"/>
                <a:t>Clinical stage</a:t>
              </a:r>
              <a:br>
                <a:rPr lang="en-US" sz="1300" b="1" dirty="0"/>
              </a:br>
              <a:r>
                <a:rPr lang="en-US" sz="1300" b="1" dirty="0"/>
                <a:t>T2-T4aN0M0</a:t>
              </a:r>
            </a:p>
            <a:p>
              <a:pPr algn="ctr"/>
              <a:endParaRPr lang="en-US" sz="1300" b="1" dirty="0"/>
            </a:p>
            <a:p>
              <a:pPr algn="ctr"/>
              <a:r>
                <a:rPr lang="en-US" sz="1300" b="1" dirty="0"/>
                <a:t>No upper tract or</a:t>
              </a:r>
              <a:br>
                <a:rPr lang="en-US" sz="1300" b="1" dirty="0"/>
              </a:br>
              <a:r>
                <a:rPr lang="en-US" sz="1300" b="1" dirty="0"/>
                <a:t>urethral tumors</a:t>
              </a:r>
              <a:br>
                <a:rPr lang="en-US" sz="1300" b="1" dirty="0"/>
              </a:br>
              <a:r>
                <a:rPr lang="en-US" sz="1300" b="1" dirty="0"/>
                <a:t>allowed</a:t>
              </a:r>
            </a:p>
            <a:p>
              <a:pPr algn="ctr"/>
              <a:endParaRPr lang="en-US" sz="1300" b="1" dirty="0"/>
            </a:p>
            <a:p>
              <a:pPr algn="ctr"/>
              <a:r>
                <a:rPr lang="en-US" sz="1300" b="1" dirty="0"/>
                <a:t>&gt;50% Urothelial</a:t>
              </a:r>
              <a:br>
                <a:rPr lang="en-US" sz="1300" b="1" dirty="0"/>
              </a:br>
              <a:r>
                <a:rPr lang="en-US" sz="1300" b="1" dirty="0"/>
                <a:t>carcinoma histology</a:t>
              </a:r>
            </a:p>
            <a:p>
              <a:pPr algn="ctr"/>
              <a:endParaRPr lang="en-US" sz="1300" b="1" dirty="0"/>
            </a:p>
            <a:p>
              <a:pPr algn="ctr"/>
              <a:r>
                <a:rPr lang="en-US" sz="1300" b="1" dirty="0" err="1"/>
                <a:t>ECOG</a:t>
              </a:r>
              <a:r>
                <a:rPr lang="en-US" sz="1300" b="1" dirty="0"/>
                <a:t> 0-3</a:t>
              </a:r>
            </a:p>
            <a:p>
              <a:pPr algn="ctr"/>
              <a:endParaRPr lang="en-US" sz="1300" b="1" dirty="0"/>
            </a:p>
            <a:p>
              <a:pPr algn="ctr"/>
              <a:r>
                <a:rPr lang="en-US" sz="1300" b="1" dirty="0"/>
                <a:t>Medically fit for</a:t>
              </a:r>
              <a:br>
                <a:rPr lang="en-US" sz="1300" b="1" dirty="0"/>
              </a:br>
              <a:r>
                <a:rPr lang="en-US" sz="1300" b="1" dirty="0" err="1"/>
                <a:t>RC+PLND</a:t>
              </a:r>
              <a:endParaRPr lang="en-US" sz="1300" b="1" dirty="0"/>
            </a:p>
            <a:p>
              <a:pPr algn="ctr"/>
              <a:endParaRPr lang="en-US" sz="1300" b="1" dirty="0"/>
            </a:p>
            <a:p>
              <a:pPr algn="ctr"/>
              <a:r>
                <a:rPr lang="en-US" sz="1300" b="1" dirty="0" err="1"/>
                <a:t>TURBT</a:t>
              </a:r>
              <a:endParaRPr lang="en-US" sz="1300" b="1" dirty="0"/>
            </a:p>
            <a:p>
              <a:pPr algn="ctr"/>
              <a:r>
                <a:rPr lang="en-US" sz="1300" b="1" dirty="0"/>
                <a:t>≤90 days from C1D1</a:t>
              </a:r>
            </a:p>
          </p:txBody>
        </p:sp>
        <p:sp>
          <p:nvSpPr>
            <p:cNvPr id="7" name="TextBox 6">
              <a:extLst>
                <a:ext uri="{FF2B5EF4-FFF2-40B4-BE49-F238E27FC236}">
                  <a16:creationId xmlns:a16="http://schemas.microsoft.com/office/drawing/2014/main" id="{7F201C1E-CE98-D339-92FA-21AF44275E8B}"/>
                </a:ext>
              </a:extLst>
            </p:cNvPr>
            <p:cNvSpPr txBox="1"/>
            <p:nvPr/>
          </p:nvSpPr>
          <p:spPr>
            <a:xfrm>
              <a:off x="3990975" y="2456122"/>
              <a:ext cx="1697901" cy="1292662"/>
            </a:xfrm>
            <a:prstGeom prst="rect">
              <a:avLst/>
            </a:prstGeom>
            <a:noFill/>
          </p:spPr>
          <p:txBody>
            <a:bodyPr wrap="none" rtlCol="0">
              <a:spAutoFit/>
            </a:bodyPr>
            <a:lstStyle/>
            <a:p>
              <a:pPr algn="ctr"/>
              <a:r>
                <a:rPr lang="en-US" sz="1300" b="1" dirty="0"/>
                <a:t>Neoadjuvant EV</a:t>
              </a:r>
            </a:p>
            <a:p>
              <a:pPr algn="ctr"/>
              <a:r>
                <a:rPr lang="en-US" sz="1300" b="1" dirty="0"/>
                <a:t>Monotherapy</a:t>
              </a:r>
            </a:p>
            <a:p>
              <a:pPr algn="ctr"/>
              <a:r>
                <a:rPr lang="en-US" sz="1300" b="1" dirty="0"/>
                <a:t>X 3 cycles</a:t>
              </a:r>
            </a:p>
            <a:p>
              <a:pPr algn="ctr"/>
              <a:r>
                <a:rPr lang="en-US" sz="1300" dirty="0"/>
                <a:t>1.25 mg/kg of EV on</a:t>
              </a:r>
            </a:p>
            <a:p>
              <a:pPr algn="ctr"/>
              <a:r>
                <a:rPr lang="en-US" sz="1300" dirty="0"/>
                <a:t>D1 and D8</a:t>
              </a:r>
            </a:p>
            <a:p>
              <a:pPr algn="ctr"/>
              <a:r>
                <a:rPr lang="en-US" sz="1300" dirty="0"/>
                <a:t>of 21-day cycle</a:t>
              </a:r>
            </a:p>
          </p:txBody>
        </p:sp>
        <p:sp>
          <p:nvSpPr>
            <p:cNvPr id="8" name="TextBox 7">
              <a:extLst>
                <a:ext uri="{FF2B5EF4-FFF2-40B4-BE49-F238E27FC236}">
                  <a16:creationId xmlns:a16="http://schemas.microsoft.com/office/drawing/2014/main" id="{404D790B-A8CE-46F8-7A5F-B27F168EA2D1}"/>
                </a:ext>
              </a:extLst>
            </p:cNvPr>
            <p:cNvSpPr txBox="1"/>
            <p:nvPr/>
          </p:nvSpPr>
          <p:spPr>
            <a:xfrm>
              <a:off x="7753311" y="2552700"/>
              <a:ext cx="1124027" cy="1092607"/>
            </a:xfrm>
            <a:prstGeom prst="rect">
              <a:avLst/>
            </a:prstGeom>
            <a:noFill/>
          </p:spPr>
          <p:txBody>
            <a:bodyPr wrap="none" rtlCol="0">
              <a:spAutoFit/>
            </a:bodyPr>
            <a:lstStyle/>
            <a:p>
              <a:pPr algn="ctr"/>
              <a:r>
                <a:rPr lang="en-US" sz="1300" b="1" dirty="0"/>
                <a:t>Radical</a:t>
              </a:r>
            </a:p>
            <a:p>
              <a:pPr algn="ctr"/>
              <a:r>
                <a:rPr lang="en-US" sz="1300" b="1" dirty="0"/>
                <a:t>cystectomy</a:t>
              </a:r>
            </a:p>
            <a:p>
              <a:pPr algn="ctr"/>
              <a:r>
                <a:rPr lang="en-US" sz="1300" b="1" dirty="0"/>
                <a:t>and pelvic</a:t>
              </a:r>
            </a:p>
            <a:p>
              <a:pPr algn="ctr"/>
              <a:r>
                <a:rPr lang="en-US" sz="1300" b="1" dirty="0"/>
                <a:t>lymph node</a:t>
              </a:r>
            </a:p>
            <a:p>
              <a:pPr algn="ctr"/>
              <a:r>
                <a:rPr lang="en-US" sz="1300" b="1" dirty="0"/>
                <a:t>dissection</a:t>
              </a:r>
              <a:endParaRPr lang="en-US" sz="1300" dirty="0"/>
            </a:p>
          </p:txBody>
        </p:sp>
        <p:sp>
          <p:nvSpPr>
            <p:cNvPr id="9" name="TextBox 8">
              <a:extLst>
                <a:ext uri="{FF2B5EF4-FFF2-40B4-BE49-F238E27FC236}">
                  <a16:creationId xmlns:a16="http://schemas.microsoft.com/office/drawing/2014/main" id="{262A739E-96FA-0E11-8D42-7ADD2DDB67B2}"/>
                </a:ext>
              </a:extLst>
            </p:cNvPr>
            <p:cNvSpPr txBox="1"/>
            <p:nvPr/>
          </p:nvSpPr>
          <p:spPr>
            <a:xfrm>
              <a:off x="9824618" y="2652727"/>
              <a:ext cx="1726756" cy="892552"/>
            </a:xfrm>
            <a:prstGeom prst="rect">
              <a:avLst/>
            </a:prstGeom>
            <a:noFill/>
          </p:spPr>
          <p:txBody>
            <a:bodyPr wrap="none" rtlCol="0">
              <a:spAutoFit/>
            </a:bodyPr>
            <a:lstStyle/>
            <a:p>
              <a:pPr algn="ctr"/>
              <a:r>
                <a:rPr lang="en-US" sz="1300" b="1" dirty="0">
                  <a:solidFill>
                    <a:schemeClr val="bg1"/>
                  </a:solidFill>
                </a:rPr>
                <a:t>Follow-Up Imaging</a:t>
              </a:r>
            </a:p>
            <a:p>
              <a:pPr algn="ctr"/>
              <a:endParaRPr lang="en-US" sz="1300" b="1" dirty="0">
                <a:solidFill>
                  <a:schemeClr val="bg1"/>
                </a:solidFill>
              </a:endParaRPr>
            </a:p>
            <a:p>
              <a:pPr algn="ctr"/>
              <a:r>
                <a:rPr lang="en-US" sz="1300" dirty="0">
                  <a:solidFill>
                    <a:schemeClr val="bg1"/>
                  </a:solidFill>
                </a:rPr>
                <a:t>Q12W for the first</a:t>
              </a:r>
            </a:p>
            <a:p>
              <a:pPr algn="ctr"/>
              <a:r>
                <a:rPr lang="en-US" sz="1300" dirty="0">
                  <a:solidFill>
                    <a:schemeClr val="bg1"/>
                  </a:solidFill>
                </a:rPr>
                <a:t>2 years, then Q24W</a:t>
              </a:r>
            </a:p>
          </p:txBody>
        </p:sp>
        <p:sp>
          <p:nvSpPr>
            <p:cNvPr id="10" name="TextBox 9">
              <a:extLst>
                <a:ext uri="{FF2B5EF4-FFF2-40B4-BE49-F238E27FC236}">
                  <a16:creationId xmlns:a16="http://schemas.microsoft.com/office/drawing/2014/main" id="{6AA1A318-D42E-81E0-5644-ABD1E853D97B}"/>
                </a:ext>
              </a:extLst>
            </p:cNvPr>
            <p:cNvSpPr txBox="1"/>
            <p:nvPr/>
          </p:nvSpPr>
          <p:spPr>
            <a:xfrm>
              <a:off x="7634875" y="4035989"/>
              <a:ext cx="1322798" cy="577081"/>
            </a:xfrm>
            <a:prstGeom prst="rect">
              <a:avLst/>
            </a:prstGeom>
            <a:noFill/>
          </p:spPr>
          <p:txBody>
            <a:bodyPr wrap="none" rtlCol="0">
              <a:spAutoFit/>
            </a:bodyPr>
            <a:lstStyle/>
            <a:p>
              <a:pPr algn="ctr"/>
              <a:r>
                <a:rPr lang="en-US" sz="1050" dirty="0"/>
                <a:t>4 to 12 weeks after</a:t>
              </a:r>
            </a:p>
            <a:p>
              <a:pPr algn="ctr"/>
              <a:r>
                <a:rPr lang="en-US" sz="1050" dirty="0"/>
                <a:t>last dose of</a:t>
              </a:r>
            </a:p>
            <a:p>
              <a:pPr algn="ctr"/>
              <a:r>
                <a:rPr lang="en-US" sz="1050" dirty="0"/>
                <a:t>neoadjuvant EV</a:t>
              </a:r>
            </a:p>
          </p:txBody>
        </p:sp>
        <p:sp>
          <p:nvSpPr>
            <p:cNvPr id="11" name="TextBox 10">
              <a:extLst>
                <a:ext uri="{FF2B5EF4-FFF2-40B4-BE49-F238E27FC236}">
                  <a16:creationId xmlns:a16="http://schemas.microsoft.com/office/drawing/2014/main" id="{5531A4B1-C076-6A53-4E70-33EC5506E523}"/>
                </a:ext>
              </a:extLst>
            </p:cNvPr>
            <p:cNvSpPr txBox="1"/>
            <p:nvPr/>
          </p:nvSpPr>
          <p:spPr>
            <a:xfrm>
              <a:off x="6208751" y="3454962"/>
              <a:ext cx="1194559" cy="415498"/>
            </a:xfrm>
            <a:prstGeom prst="rect">
              <a:avLst/>
            </a:prstGeom>
            <a:noFill/>
          </p:spPr>
          <p:txBody>
            <a:bodyPr wrap="none" rtlCol="0">
              <a:spAutoFit/>
            </a:bodyPr>
            <a:lstStyle/>
            <a:p>
              <a:pPr algn="ctr"/>
              <a:r>
                <a:rPr lang="en-US" sz="1050" b="1" dirty="0">
                  <a:solidFill>
                    <a:schemeClr val="bg1"/>
                  </a:solidFill>
                </a:rPr>
                <a:t>Pre-RC Imaging</a:t>
              </a:r>
            </a:p>
            <a:p>
              <a:pPr algn="ctr"/>
              <a:r>
                <a:rPr lang="en-US" sz="1050" dirty="0">
                  <a:solidFill>
                    <a:schemeClr val="bg1"/>
                  </a:solidFill>
                </a:rPr>
                <a:t>≤4 weeks</a:t>
              </a:r>
            </a:p>
          </p:txBody>
        </p:sp>
        <p:sp>
          <p:nvSpPr>
            <p:cNvPr id="12" name="TextBox 11">
              <a:extLst>
                <a:ext uri="{FF2B5EF4-FFF2-40B4-BE49-F238E27FC236}">
                  <a16:creationId xmlns:a16="http://schemas.microsoft.com/office/drawing/2014/main" id="{EEEF4EBA-6A7A-40D5-FFF8-773BB7E52E92}"/>
                </a:ext>
              </a:extLst>
            </p:cNvPr>
            <p:cNvSpPr txBox="1"/>
            <p:nvPr/>
          </p:nvSpPr>
          <p:spPr>
            <a:xfrm>
              <a:off x="2804350" y="3445437"/>
              <a:ext cx="753731" cy="415498"/>
            </a:xfrm>
            <a:prstGeom prst="rect">
              <a:avLst/>
            </a:prstGeom>
            <a:noFill/>
          </p:spPr>
          <p:txBody>
            <a:bodyPr wrap="none" rtlCol="0">
              <a:spAutoFit/>
            </a:bodyPr>
            <a:lstStyle/>
            <a:p>
              <a:pPr algn="ctr"/>
              <a:r>
                <a:rPr lang="en-US" sz="1050" b="1" dirty="0">
                  <a:solidFill>
                    <a:schemeClr val="bg1"/>
                  </a:solidFill>
                </a:rPr>
                <a:t>Imaging</a:t>
              </a:r>
            </a:p>
            <a:p>
              <a:pPr algn="ctr"/>
              <a:r>
                <a:rPr lang="en-US" sz="1050" dirty="0">
                  <a:solidFill>
                    <a:schemeClr val="bg1"/>
                  </a:solidFill>
                </a:rPr>
                <a:t>≤4 weeks</a:t>
              </a:r>
            </a:p>
          </p:txBody>
        </p:sp>
        <p:sp>
          <p:nvSpPr>
            <p:cNvPr id="27" name="TextBox 26">
              <a:extLst>
                <a:ext uri="{FF2B5EF4-FFF2-40B4-BE49-F238E27FC236}">
                  <a16:creationId xmlns:a16="http://schemas.microsoft.com/office/drawing/2014/main" id="{3A9E709C-3D7E-573B-3F9C-FC3C7D795745}"/>
                </a:ext>
              </a:extLst>
            </p:cNvPr>
            <p:cNvSpPr txBox="1"/>
            <p:nvPr/>
          </p:nvSpPr>
          <p:spPr>
            <a:xfrm>
              <a:off x="2947225" y="5110569"/>
              <a:ext cx="7642439" cy="892552"/>
            </a:xfrm>
            <a:prstGeom prst="rect">
              <a:avLst/>
            </a:prstGeom>
            <a:noFill/>
          </p:spPr>
          <p:txBody>
            <a:bodyPr wrap="square" rtlCol="0">
              <a:spAutoFit/>
            </a:bodyPr>
            <a:lstStyle/>
            <a:p>
              <a:r>
                <a:rPr lang="en-US" sz="1300" b="1" dirty="0"/>
                <a:t>Primary endpoint: </a:t>
              </a:r>
              <a:r>
                <a:rPr lang="en-US" sz="1300" dirty="0" err="1"/>
                <a:t>pCR</a:t>
              </a:r>
              <a:r>
                <a:rPr lang="en-US" sz="1300" dirty="0"/>
                <a:t> rate by central pathology review</a:t>
              </a:r>
            </a:p>
            <a:p>
              <a:endParaRPr lang="en-US" sz="1300" dirty="0"/>
            </a:p>
            <a:p>
              <a:r>
                <a:rPr lang="en-US" sz="1300" b="1" dirty="0"/>
                <a:t>Secondary endpoints:  </a:t>
              </a:r>
              <a:r>
                <a:rPr lang="en-US" sz="1300" dirty="0" err="1"/>
                <a:t>pDS</a:t>
              </a:r>
              <a:r>
                <a:rPr lang="en-US" sz="1300" dirty="0"/>
                <a:t> rate (central review), </a:t>
              </a:r>
              <a:r>
                <a:rPr lang="en-US" sz="1300" dirty="0" err="1"/>
                <a:t>EFS</a:t>
              </a:r>
              <a:r>
                <a:rPr lang="en-US" sz="1300" dirty="0"/>
                <a:t>, DFS, OS, safety, PROs, biomarkers</a:t>
              </a:r>
            </a:p>
            <a:p>
              <a:r>
                <a:rPr lang="en-US" sz="1300" dirty="0"/>
                <a:t> </a:t>
              </a:r>
            </a:p>
          </p:txBody>
        </p:sp>
        <p:sp>
          <p:nvSpPr>
            <p:cNvPr id="28" name="Rectangle 27">
              <a:extLst>
                <a:ext uri="{FF2B5EF4-FFF2-40B4-BE49-F238E27FC236}">
                  <a16:creationId xmlns:a16="http://schemas.microsoft.com/office/drawing/2014/main" id="{050238A8-5A02-639B-E8ED-8C8A21890AF3}"/>
                </a:ext>
              </a:extLst>
            </p:cNvPr>
            <p:cNvSpPr/>
            <p:nvPr/>
          </p:nvSpPr>
          <p:spPr>
            <a:xfrm>
              <a:off x="2638425" y="4990493"/>
              <a:ext cx="7639050" cy="9221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ooter Placeholder 31">
            <a:extLst>
              <a:ext uri="{FF2B5EF4-FFF2-40B4-BE49-F238E27FC236}">
                <a16:creationId xmlns:a16="http://schemas.microsoft.com/office/drawing/2014/main" id="{11D49E0C-5351-4290-6501-B7052DDEB9E5}"/>
              </a:ext>
            </a:extLst>
          </p:cNvPr>
          <p:cNvSpPr>
            <a:spLocks noGrp="1"/>
          </p:cNvSpPr>
          <p:nvPr>
            <p:ph type="ftr" sz="quarter" idx="3"/>
          </p:nvPr>
        </p:nvSpPr>
        <p:spPr/>
        <p:txBody>
          <a:bodyPr/>
          <a:lstStyle/>
          <a:p>
            <a:r>
              <a:rPr lang="en-US" dirty="0"/>
              <a:t>DFS, disease free survival; </a:t>
            </a:r>
            <a:r>
              <a:rPr lang="en-US" dirty="0" err="1"/>
              <a:t>EFS</a:t>
            </a:r>
            <a:r>
              <a:rPr lang="en-US" dirty="0"/>
              <a:t>, event free survival; </a:t>
            </a:r>
            <a:r>
              <a:rPr lang="en-US" dirty="0" err="1"/>
              <a:t>pCR</a:t>
            </a:r>
            <a:r>
              <a:rPr lang="en-US" dirty="0"/>
              <a:t>, pathologic complete response; </a:t>
            </a:r>
            <a:r>
              <a:rPr lang="en-US" dirty="0" err="1"/>
              <a:t>pDS</a:t>
            </a:r>
            <a:r>
              <a:rPr lang="en-US" dirty="0"/>
              <a:t> pathologic downstaging; PRO, patient reported outcome.</a:t>
            </a:r>
          </a:p>
          <a:p>
            <a:r>
              <a:rPr lang="en-US" dirty="0" err="1"/>
              <a:t>Petrylak</a:t>
            </a:r>
            <a:r>
              <a:rPr lang="en-US" dirty="0"/>
              <a:t> DP, et al. ASCO GU 2022. Abstract 435.</a:t>
            </a:r>
          </a:p>
        </p:txBody>
      </p:sp>
    </p:spTree>
    <p:extLst>
      <p:ext uri="{BB962C8B-B14F-4D97-AF65-F5344CB8AC3E}">
        <p14:creationId xmlns:p14="http://schemas.microsoft.com/office/powerpoint/2010/main" val="2837547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F8BC8EA-7FAB-0FEF-B064-2F292010BBC2}"/>
              </a:ext>
            </a:extLst>
          </p:cNvPr>
          <p:cNvSpPr>
            <a:spLocks noGrp="1"/>
          </p:cNvSpPr>
          <p:nvPr>
            <p:ph type="title"/>
          </p:nvPr>
        </p:nvSpPr>
        <p:spPr>
          <a:xfrm>
            <a:off x="441157" y="199505"/>
            <a:ext cx="4912894" cy="1538136"/>
          </a:xfrm>
        </p:spPr>
        <p:txBody>
          <a:bodyPr>
            <a:normAutofit/>
          </a:bodyPr>
          <a:lstStyle/>
          <a:p>
            <a:r>
              <a:rPr lang="en-US" sz="2400" dirty="0"/>
              <a:t>EV-103 Cohort H: Rates of </a:t>
            </a:r>
            <a:r>
              <a:rPr lang="en-US" sz="2400" dirty="0" err="1"/>
              <a:t>pCR</a:t>
            </a:r>
            <a:r>
              <a:rPr lang="en-US" sz="2400" dirty="0"/>
              <a:t> and Pathologic Downstaging by Central Pathology Review</a:t>
            </a:r>
          </a:p>
        </p:txBody>
      </p:sp>
      <p:sp>
        <p:nvSpPr>
          <p:cNvPr id="8" name="Content Placeholder 8">
            <a:extLst>
              <a:ext uri="{FF2B5EF4-FFF2-40B4-BE49-F238E27FC236}">
                <a16:creationId xmlns:a16="http://schemas.microsoft.com/office/drawing/2014/main" id="{26A16AAF-3BA4-5DAB-7543-A6268DC6C6D2}"/>
              </a:ext>
            </a:extLst>
          </p:cNvPr>
          <p:cNvSpPr>
            <a:spLocks noGrp="1"/>
          </p:cNvSpPr>
          <p:nvPr>
            <p:ph idx="1"/>
          </p:nvPr>
        </p:nvSpPr>
        <p:spPr>
          <a:xfrm>
            <a:off x="441157" y="4674288"/>
            <a:ext cx="4912895" cy="1302179"/>
          </a:xfrm>
        </p:spPr>
        <p:txBody>
          <a:bodyPr>
            <a:normAutofit/>
          </a:bodyPr>
          <a:lstStyle/>
          <a:p>
            <a:r>
              <a:rPr lang="en-US" dirty="0"/>
              <a:t>Antitumor activity observed with neoadjuvant </a:t>
            </a:r>
            <a:r>
              <a:rPr lang="en-US" dirty="0" err="1"/>
              <a:t>enfortumab</a:t>
            </a:r>
            <a:r>
              <a:rPr lang="en-US" dirty="0"/>
              <a:t> </a:t>
            </a:r>
            <a:r>
              <a:rPr lang="en-US" dirty="0" err="1"/>
              <a:t>vedotin</a:t>
            </a:r>
            <a:endParaRPr lang="en-US" dirty="0"/>
          </a:p>
        </p:txBody>
      </p:sp>
      <p:graphicFrame>
        <p:nvGraphicFramePr>
          <p:cNvPr id="9" name="Table 6">
            <a:extLst>
              <a:ext uri="{FF2B5EF4-FFF2-40B4-BE49-F238E27FC236}">
                <a16:creationId xmlns:a16="http://schemas.microsoft.com/office/drawing/2014/main" id="{9BEEB870-0654-65A2-1795-2CF8F56FDD4C}"/>
              </a:ext>
            </a:extLst>
          </p:cNvPr>
          <p:cNvGraphicFramePr>
            <a:graphicFrameLocks noGrp="1"/>
          </p:cNvGraphicFramePr>
          <p:nvPr>
            <p:extLst>
              <p:ext uri="{D42A27DB-BD31-4B8C-83A1-F6EECF244321}">
                <p14:modId xmlns:p14="http://schemas.microsoft.com/office/powerpoint/2010/main" val="3215000103"/>
              </p:ext>
            </p:extLst>
          </p:nvPr>
        </p:nvGraphicFramePr>
        <p:xfrm>
          <a:off x="441157" y="1837392"/>
          <a:ext cx="4912895" cy="1899709"/>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906265519"/>
                    </a:ext>
                  </a:extLst>
                </a:gridCol>
                <a:gridCol w="2093495">
                  <a:extLst>
                    <a:ext uri="{9D8B030D-6E8A-4147-A177-3AD203B41FA5}">
                      <a16:colId xmlns:a16="http://schemas.microsoft.com/office/drawing/2014/main" val="2558394631"/>
                    </a:ext>
                  </a:extLst>
                </a:gridCol>
              </a:tblGrid>
              <a:tr h="775759">
                <a:tc>
                  <a:txBody>
                    <a:bodyPr/>
                    <a:lstStyle/>
                    <a:p>
                      <a:pPr algn="l"/>
                      <a:r>
                        <a:rPr lang="en-US" sz="1600" dirty="0"/>
                        <a:t>Pathologic Response,</a:t>
                      </a:r>
                      <a:br>
                        <a:rPr lang="en-US" sz="1600" dirty="0"/>
                      </a:br>
                      <a:r>
                        <a:rPr lang="en-US" sz="1600" dirty="0"/>
                        <a:t>n (%) (95% CI)</a:t>
                      </a:r>
                    </a:p>
                  </a:txBody>
                  <a:tcPr anchor="ctr">
                    <a:solidFill>
                      <a:schemeClr val="accent1">
                        <a:lumMod val="75000"/>
                      </a:schemeClr>
                    </a:solidFill>
                  </a:tcPr>
                </a:tc>
                <a:tc>
                  <a:txBody>
                    <a:bodyPr/>
                    <a:lstStyle/>
                    <a:p>
                      <a:pPr algn="ctr"/>
                      <a:r>
                        <a:rPr lang="en-US" sz="1600" dirty="0"/>
                        <a:t>Cohort H</a:t>
                      </a:r>
                    </a:p>
                    <a:p>
                      <a:pPr algn="ctr"/>
                      <a:r>
                        <a:rPr lang="en-US" sz="1600" dirty="0"/>
                        <a:t>(N = 22)</a:t>
                      </a:r>
                    </a:p>
                  </a:txBody>
                  <a:tcPr anchor="ctr">
                    <a:solidFill>
                      <a:schemeClr val="accent1">
                        <a:lumMod val="75000"/>
                      </a:schemeClr>
                    </a:solidFill>
                  </a:tcPr>
                </a:tc>
                <a:extLst>
                  <a:ext uri="{0D108BD9-81ED-4DB2-BD59-A6C34878D82A}">
                    <a16:rowId xmlns:a16="http://schemas.microsoft.com/office/drawing/2014/main" val="69742909"/>
                  </a:ext>
                </a:extLst>
              </a:tr>
              <a:tr h="581025">
                <a:tc>
                  <a:txBody>
                    <a:bodyPr/>
                    <a:lstStyle/>
                    <a:p>
                      <a:pPr algn="l"/>
                      <a:r>
                        <a:rPr lang="en-US" sz="1600" dirty="0">
                          <a:solidFill>
                            <a:srgbClr val="000000"/>
                          </a:solidFill>
                        </a:rPr>
                        <a:t>Primary endpoint: </a:t>
                      </a:r>
                      <a:r>
                        <a:rPr lang="en-US" sz="1600" dirty="0" err="1">
                          <a:solidFill>
                            <a:srgbClr val="000000"/>
                          </a:solidFill>
                        </a:rPr>
                        <a:t>pCR</a:t>
                      </a:r>
                      <a:r>
                        <a:rPr lang="en-US" sz="1600" dirty="0">
                          <a:solidFill>
                            <a:srgbClr val="000000"/>
                          </a:solidFill>
                        </a:rPr>
                        <a:t>*</a:t>
                      </a:r>
                    </a:p>
                  </a:txBody>
                  <a:tcPr anchor="ctr">
                    <a:solidFill>
                      <a:schemeClr val="bg1">
                        <a:lumMod val="85000"/>
                      </a:schemeClr>
                    </a:solidFill>
                  </a:tcPr>
                </a:tc>
                <a:tc>
                  <a:txBody>
                    <a:bodyPr/>
                    <a:lstStyle/>
                    <a:p>
                      <a:pPr algn="ctr"/>
                      <a:r>
                        <a:rPr lang="en-US" sz="1600" dirty="0">
                          <a:solidFill>
                            <a:srgbClr val="000000"/>
                          </a:solidFill>
                        </a:rPr>
                        <a:t>8 (36.4) (17.2-59.3)</a:t>
                      </a:r>
                    </a:p>
                  </a:txBody>
                  <a:tcPr anchor="ctr">
                    <a:solidFill>
                      <a:schemeClr val="bg1">
                        <a:lumMod val="85000"/>
                      </a:schemeClr>
                    </a:solidFill>
                  </a:tcPr>
                </a:tc>
                <a:extLst>
                  <a:ext uri="{0D108BD9-81ED-4DB2-BD59-A6C34878D82A}">
                    <a16:rowId xmlns:a16="http://schemas.microsoft.com/office/drawing/2014/main" val="1332896036"/>
                  </a:ext>
                </a:extLst>
              </a:tr>
              <a:tr h="542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Pathologic downstaging rate</a:t>
                      </a:r>
                      <a:r>
                        <a:rPr lang="en-US" sz="1600" baseline="30000" dirty="0">
                          <a:solidFill>
                            <a:srgbClr val="000000"/>
                          </a:solidFill>
                        </a:rPr>
                        <a:t>†</a:t>
                      </a:r>
                      <a:endParaRPr lang="en-US" sz="1600" dirty="0">
                        <a:solidFill>
                          <a:srgbClr val="000000"/>
                        </a:solidFill>
                      </a:endParaRPr>
                    </a:p>
                  </a:txBody>
                  <a:tcPr anchor="ctr">
                    <a:solidFill>
                      <a:srgbClr val="F9F9F9"/>
                    </a:solidFill>
                  </a:tcPr>
                </a:tc>
                <a:tc>
                  <a:txBody>
                    <a:bodyPr/>
                    <a:lstStyle/>
                    <a:p>
                      <a:pPr algn="ctr"/>
                      <a:r>
                        <a:rPr lang="en-US" sz="1600" dirty="0">
                          <a:solidFill>
                            <a:srgbClr val="000000"/>
                          </a:solidFill>
                        </a:rPr>
                        <a:t>11 (50.0) (28.2-71.8)</a:t>
                      </a:r>
                    </a:p>
                  </a:txBody>
                  <a:tcPr anchor="ctr">
                    <a:solidFill>
                      <a:srgbClr val="F9F9F9"/>
                    </a:solidFill>
                  </a:tcPr>
                </a:tc>
                <a:extLst>
                  <a:ext uri="{0D108BD9-81ED-4DB2-BD59-A6C34878D82A}">
                    <a16:rowId xmlns:a16="http://schemas.microsoft.com/office/drawing/2014/main" val="166808904"/>
                  </a:ext>
                </a:extLst>
              </a:tr>
            </a:tbl>
          </a:graphicData>
        </a:graphic>
      </p:graphicFrame>
      <p:sp>
        <p:nvSpPr>
          <p:cNvPr id="10" name="TextBox 9">
            <a:extLst>
              <a:ext uri="{FF2B5EF4-FFF2-40B4-BE49-F238E27FC236}">
                <a16:creationId xmlns:a16="http://schemas.microsoft.com/office/drawing/2014/main" id="{30EBF97E-1CD1-7C7C-DCD4-4B0F70F6B8B0}"/>
              </a:ext>
            </a:extLst>
          </p:cNvPr>
          <p:cNvSpPr txBox="1"/>
          <p:nvPr/>
        </p:nvSpPr>
        <p:spPr>
          <a:xfrm>
            <a:off x="344905" y="3976957"/>
            <a:ext cx="5229317" cy="523220"/>
          </a:xfrm>
          <a:prstGeom prst="rect">
            <a:avLst/>
          </a:prstGeom>
          <a:noFill/>
        </p:spPr>
        <p:txBody>
          <a:bodyPr wrap="none" rtlCol="0">
            <a:spAutoFit/>
          </a:bodyPr>
          <a:lstStyle/>
          <a:p>
            <a:r>
              <a:rPr lang="en-US" sz="1400" dirty="0">
                <a:solidFill>
                  <a:srgbClr val="000000"/>
                </a:solidFill>
              </a:rPr>
              <a:t>Defined as: *Absence of any viable tumor tissue (ypT0 and N0).</a:t>
            </a:r>
          </a:p>
          <a:p>
            <a:r>
              <a:rPr lang="en-US" sz="1400" baseline="30000" dirty="0">
                <a:solidFill>
                  <a:srgbClr val="000000"/>
                </a:solidFill>
              </a:rPr>
              <a:t>†</a:t>
            </a:r>
            <a:r>
              <a:rPr lang="en-US" sz="1400" dirty="0">
                <a:solidFill>
                  <a:srgbClr val="000000"/>
                </a:solidFill>
              </a:rPr>
              <a:t>Presence of ypT0, </a:t>
            </a:r>
            <a:r>
              <a:rPr lang="en-US" sz="1400" dirty="0" err="1">
                <a:solidFill>
                  <a:srgbClr val="000000"/>
                </a:solidFill>
              </a:rPr>
              <a:t>ypTis</a:t>
            </a:r>
            <a:r>
              <a:rPr lang="en-US" sz="1400" dirty="0">
                <a:solidFill>
                  <a:srgbClr val="000000"/>
                </a:solidFill>
              </a:rPr>
              <a:t>, </a:t>
            </a:r>
            <a:r>
              <a:rPr lang="en-US" sz="1400" dirty="0" err="1">
                <a:solidFill>
                  <a:srgbClr val="000000"/>
                </a:solidFill>
              </a:rPr>
              <a:t>ypTa</a:t>
            </a:r>
            <a:r>
              <a:rPr lang="en-US" sz="1400" dirty="0">
                <a:solidFill>
                  <a:srgbClr val="000000"/>
                </a:solidFill>
              </a:rPr>
              <a:t>, ypT1, and N0. </a:t>
            </a:r>
          </a:p>
        </p:txBody>
      </p:sp>
      <p:sp>
        <p:nvSpPr>
          <p:cNvPr id="11" name="Footer Placeholder 9">
            <a:extLst>
              <a:ext uri="{FF2B5EF4-FFF2-40B4-BE49-F238E27FC236}">
                <a16:creationId xmlns:a16="http://schemas.microsoft.com/office/drawing/2014/main" id="{73EB3EC7-C4A6-BEFB-C78A-05265B290539}"/>
              </a:ext>
            </a:extLst>
          </p:cNvPr>
          <p:cNvSpPr>
            <a:spLocks noGrp="1"/>
          </p:cNvSpPr>
          <p:nvPr>
            <p:ph type="ftr" sz="quarter" idx="3"/>
          </p:nvPr>
        </p:nvSpPr>
        <p:spPr>
          <a:xfrm>
            <a:off x="609600" y="6356350"/>
            <a:ext cx="10744199" cy="442131"/>
          </a:xfrm>
        </p:spPr>
        <p:txBody>
          <a:bodyPr/>
          <a:lstStyle/>
          <a:p>
            <a:r>
              <a:rPr lang="es-ES" dirty="0" err="1"/>
              <a:t>Petrylak</a:t>
            </a:r>
            <a:r>
              <a:rPr lang="es-ES" dirty="0"/>
              <a:t> DP, et al. ASCO </a:t>
            </a:r>
            <a:r>
              <a:rPr lang="es-ES" dirty="0" err="1"/>
              <a:t>GU</a:t>
            </a:r>
            <a:r>
              <a:rPr lang="es-ES" dirty="0"/>
              <a:t> 2022. </a:t>
            </a:r>
            <a:r>
              <a:rPr lang="es-ES" dirty="0" err="1"/>
              <a:t>Abstract</a:t>
            </a:r>
            <a:r>
              <a:rPr lang="es-ES" dirty="0"/>
              <a:t> 435.</a:t>
            </a:r>
            <a:endParaRPr lang="en-US" dirty="0"/>
          </a:p>
        </p:txBody>
      </p:sp>
      <p:sp>
        <p:nvSpPr>
          <p:cNvPr id="12" name="Title 1">
            <a:extLst>
              <a:ext uri="{FF2B5EF4-FFF2-40B4-BE49-F238E27FC236}">
                <a16:creationId xmlns:a16="http://schemas.microsoft.com/office/drawing/2014/main" id="{CD402E9A-3616-BDE0-B138-41E857E4289C}"/>
              </a:ext>
            </a:extLst>
          </p:cNvPr>
          <p:cNvSpPr txBox="1">
            <a:spLocks/>
          </p:cNvSpPr>
          <p:nvPr/>
        </p:nvSpPr>
        <p:spPr>
          <a:xfrm>
            <a:off x="5911523" y="5269"/>
            <a:ext cx="4912895"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2400" dirty="0"/>
              <a:t>EV-103 Cohort H Conclusions</a:t>
            </a:r>
          </a:p>
        </p:txBody>
      </p:sp>
      <p:sp>
        <p:nvSpPr>
          <p:cNvPr id="13" name="Content Placeholder 5">
            <a:extLst>
              <a:ext uri="{FF2B5EF4-FFF2-40B4-BE49-F238E27FC236}">
                <a16:creationId xmlns:a16="http://schemas.microsoft.com/office/drawing/2014/main" id="{64F7C39C-3EAA-F662-4E4E-F8B8372CD0EE}"/>
              </a:ext>
            </a:extLst>
          </p:cNvPr>
          <p:cNvSpPr txBox="1">
            <a:spLocks/>
          </p:cNvSpPr>
          <p:nvPr/>
        </p:nvSpPr>
        <p:spPr>
          <a:xfrm>
            <a:off x="5919540" y="1058779"/>
            <a:ext cx="6023810" cy="57397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1800" dirty="0"/>
              <a:t>Neoadjuvant </a:t>
            </a:r>
            <a:r>
              <a:rPr lang="en-US" sz="1800" dirty="0" err="1"/>
              <a:t>enfortumab</a:t>
            </a:r>
            <a:r>
              <a:rPr lang="en-US" sz="1800" dirty="0"/>
              <a:t> </a:t>
            </a:r>
            <a:r>
              <a:rPr lang="en-US" sz="1800" dirty="0" err="1"/>
              <a:t>vedotin</a:t>
            </a:r>
            <a:r>
              <a:rPr lang="en-US" sz="1800" dirty="0"/>
              <a:t> showed promising antitumor activity in patients with </a:t>
            </a:r>
            <a:r>
              <a:rPr lang="en-US" sz="1800" dirty="0" err="1"/>
              <a:t>MIBC</a:t>
            </a:r>
            <a:r>
              <a:rPr lang="en-US" sz="1800" dirty="0"/>
              <a:t> ineligible for cisplatin as shown by </a:t>
            </a:r>
            <a:r>
              <a:rPr lang="en-US" sz="1800" dirty="0" err="1"/>
              <a:t>pCR</a:t>
            </a:r>
            <a:r>
              <a:rPr lang="en-US" sz="1800" dirty="0"/>
              <a:t> of 36% and </a:t>
            </a:r>
            <a:r>
              <a:rPr lang="en-US" sz="1800" dirty="0" err="1"/>
              <a:t>pDS</a:t>
            </a:r>
            <a:r>
              <a:rPr lang="en-US" sz="1800" dirty="0"/>
              <a:t> of 50%</a:t>
            </a:r>
          </a:p>
          <a:p>
            <a:pPr>
              <a:spcBef>
                <a:spcPts val="1200"/>
              </a:spcBef>
            </a:pPr>
            <a:r>
              <a:rPr lang="en-US" sz="1800" dirty="0"/>
              <a:t>All patients were able to undergo surgery and there was no delay in surgery due to neoadjuvant </a:t>
            </a:r>
            <a:r>
              <a:rPr lang="en-US" sz="1800" dirty="0" err="1"/>
              <a:t>enfortumab</a:t>
            </a:r>
            <a:r>
              <a:rPr lang="en-US" sz="1800" dirty="0"/>
              <a:t> </a:t>
            </a:r>
            <a:r>
              <a:rPr lang="en-US" sz="1800" dirty="0" err="1"/>
              <a:t>vedotin</a:t>
            </a:r>
            <a:endParaRPr lang="en-US" sz="1800" dirty="0"/>
          </a:p>
          <a:p>
            <a:pPr>
              <a:spcBef>
                <a:spcPts val="1200"/>
              </a:spcBef>
            </a:pPr>
            <a:r>
              <a:rPr lang="en-US" sz="1800" dirty="0"/>
              <a:t>The observed safety profile of neoadjuvant </a:t>
            </a:r>
            <a:r>
              <a:rPr lang="en-US" sz="1800" dirty="0" err="1"/>
              <a:t>enfortumab</a:t>
            </a:r>
            <a:r>
              <a:rPr lang="en-US" sz="1800" dirty="0"/>
              <a:t> </a:t>
            </a:r>
            <a:r>
              <a:rPr lang="en-US" sz="1800" dirty="0" err="1"/>
              <a:t>vedotin</a:t>
            </a:r>
            <a:r>
              <a:rPr lang="en-US" sz="1800" dirty="0"/>
              <a:t> monotherapy in patients with cisplatin-ineligible </a:t>
            </a:r>
            <a:r>
              <a:rPr lang="en-US" sz="1800" dirty="0" err="1"/>
              <a:t>MIBC</a:t>
            </a:r>
            <a:r>
              <a:rPr lang="en-US" sz="1800" dirty="0"/>
              <a:t> is consistent with the known AE profile of </a:t>
            </a:r>
            <a:r>
              <a:rPr lang="en-US" sz="1800" dirty="0" err="1"/>
              <a:t>enfortumab</a:t>
            </a:r>
            <a:r>
              <a:rPr lang="en-US" sz="1800" dirty="0"/>
              <a:t> </a:t>
            </a:r>
            <a:r>
              <a:rPr lang="en-US" sz="1800" dirty="0" err="1"/>
              <a:t>vedotin</a:t>
            </a:r>
            <a:r>
              <a:rPr lang="en-US" sz="1800" dirty="0"/>
              <a:t> in other settings</a:t>
            </a:r>
          </a:p>
          <a:p>
            <a:pPr lvl="1">
              <a:spcBef>
                <a:spcPts val="1200"/>
              </a:spcBef>
            </a:pPr>
            <a:r>
              <a:rPr lang="en-US" sz="1600" dirty="0"/>
              <a:t>Overall incidence of Grade 3 or higher treatment-related </a:t>
            </a:r>
            <a:r>
              <a:rPr lang="en-US" sz="1600" dirty="0" err="1"/>
              <a:t>Aes</a:t>
            </a:r>
            <a:r>
              <a:rPr lang="en-US" sz="1600" dirty="0"/>
              <a:t> was low</a:t>
            </a:r>
          </a:p>
          <a:p>
            <a:pPr lvl="1">
              <a:spcBef>
                <a:spcPts val="1200"/>
              </a:spcBef>
            </a:pPr>
            <a:r>
              <a:rPr lang="en-US" sz="1600" dirty="0"/>
              <a:t>No new safety signals were identified</a:t>
            </a:r>
          </a:p>
          <a:p>
            <a:pPr>
              <a:spcBef>
                <a:spcPts val="1200"/>
              </a:spcBef>
            </a:pPr>
            <a:r>
              <a:rPr lang="en-US" sz="1800" dirty="0"/>
              <a:t>This first disclosure of data supports the ongoing phase 2 and 3 programs evaluating </a:t>
            </a:r>
            <a:r>
              <a:rPr lang="en-US" sz="1800" dirty="0" err="1"/>
              <a:t>enfortumab</a:t>
            </a:r>
            <a:r>
              <a:rPr lang="en-US" sz="1800" dirty="0"/>
              <a:t> </a:t>
            </a:r>
            <a:r>
              <a:rPr lang="en-US" sz="1800" dirty="0" err="1"/>
              <a:t>vedotin</a:t>
            </a:r>
            <a:r>
              <a:rPr lang="en-US" sz="1800" dirty="0"/>
              <a:t> alone or in combination with pembrolizumab in </a:t>
            </a:r>
            <a:r>
              <a:rPr lang="en-US" sz="1800" dirty="0" err="1"/>
              <a:t>MIBC</a:t>
            </a:r>
            <a:br>
              <a:rPr lang="en-US" sz="1800" dirty="0"/>
            </a:br>
            <a:r>
              <a:rPr lang="en-US" sz="1800" dirty="0"/>
              <a:t>(EV-103 Cohort L, KN-905, KN-B15)</a:t>
            </a:r>
          </a:p>
        </p:txBody>
      </p:sp>
    </p:spTree>
    <p:extLst>
      <p:ext uri="{BB962C8B-B14F-4D97-AF65-F5344CB8AC3E}">
        <p14:creationId xmlns:p14="http://schemas.microsoft.com/office/powerpoint/2010/main" val="3002347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391CBD-7EF4-FD49-9D95-8A0C5501F3E6}"/>
              </a:ext>
            </a:extLst>
          </p:cNvPr>
          <p:cNvSpPr>
            <a:spLocks noGrp="1"/>
          </p:cNvSpPr>
          <p:nvPr>
            <p:ph type="title"/>
          </p:nvPr>
        </p:nvSpPr>
        <p:spPr/>
        <p:txBody>
          <a:bodyPr/>
          <a:lstStyle/>
          <a:p>
            <a:r>
              <a:rPr lang="en-US" dirty="0"/>
              <a:t>Enfortumab Vedotin for Perioperative Treatment: </a:t>
            </a:r>
            <a:br>
              <a:rPr lang="en-US" dirty="0"/>
            </a:br>
            <a:r>
              <a:rPr lang="en-US" dirty="0"/>
              <a:t>KEYNOTE-B15 / EV-304 Study</a:t>
            </a:r>
          </a:p>
        </p:txBody>
      </p:sp>
      <p:sp>
        <p:nvSpPr>
          <p:cNvPr id="3" name="Footer Placeholder 2">
            <a:extLst>
              <a:ext uri="{FF2B5EF4-FFF2-40B4-BE49-F238E27FC236}">
                <a16:creationId xmlns:a16="http://schemas.microsoft.com/office/drawing/2014/main" id="{009BEFE3-9CA1-E2AE-CAF9-EBED8E59F993}"/>
              </a:ext>
            </a:extLst>
          </p:cNvPr>
          <p:cNvSpPr>
            <a:spLocks noGrp="1"/>
          </p:cNvSpPr>
          <p:nvPr>
            <p:ph type="ftr" sz="quarter" idx="3"/>
          </p:nvPr>
        </p:nvSpPr>
        <p:spPr/>
        <p:txBody>
          <a:bodyPr/>
          <a:lstStyle/>
          <a:p>
            <a:r>
              <a:rPr lang="en-US" dirty="0" err="1"/>
              <a:t>Hoimes</a:t>
            </a:r>
            <a:r>
              <a:rPr lang="en-US" dirty="0"/>
              <a:t> CJ, et al. ASCO 2021. Abstract TPS4587.</a:t>
            </a:r>
          </a:p>
        </p:txBody>
      </p:sp>
      <p:sp>
        <p:nvSpPr>
          <p:cNvPr id="8" name="object 4">
            <a:extLst>
              <a:ext uri="{FF2B5EF4-FFF2-40B4-BE49-F238E27FC236}">
                <a16:creationId xmlns:a16="http://schemas.microsoft.com/office/drawing/2014/main" id="{9042EC60-9882-3746-9E99-C26EA29D9F31}"/>
              </a:ext>
            </a:extLst>
          </p:cNvPr>
          <p:cNvSpPr/>
          <p:nvPr/>
        </p:nvSpPr>
        <p:spPr>
          <a:xfrm>
            <a:off x="2658872" y="2702277"/>
            <a:ext cx="1701800" cy="1088390"/>
          </a:xfrm>
          <a:custGeom>
            <a:avLst/>
            <a:gdLst/>
            <a:ahLst/>
            <a:cxnLst/>
            <a:rect l="l" t="t" r="r" b="b"/>
            <a:pathLst>
              <a:path w="1701800" h="1088389">
                <a:moveTo>
                  <a:pt x="1263015" y="1031113"/>
                </a:moveTo>
                <a:lnTo>
                  <a:pt x="0" y="1031113"/>
                </a:lnTo>
                <a:lnTo>
                  <a:pt x="0" y="1088263"/>
                </a:lnTo>
                <a:lnTo>
                  <a:pt x="1320165" y="1088263"/>
                </a:lnTo>
                <a:lnTo>
                  <a:pt x="1320165" y="1059688"/>
                </a:lnTo>
                <a:lnTo>
                  <a:pt x="1263015" y="1059688"/>
                </a:lnTo>
                <a:lnTo>
                  <a:pt x="1263015" y="1031113"/>
                </a:lnTo>
                <a:close/>
              </a:path>
              <a:path w="1701800" h="1088389">
                <a:moveTo>
                  <a:pt x="1529969" y="57150"/>
                </a:moveTo>
                <a:lnTo>
                  <a:pt x="1263015" y="57150"/>
                </a:lnTo>
                <a:lnTo>
                  <a:pt x="1263015" y="1059688"/>
                </a:lnTo>
                <a:lnTo>
                  <a:pt x="1291590" y="1031113"/>
                </a:lnTo>
                <a:lnTo>
                  <a:pt x="1320165" y="1031113"/>
                </a:lnTo>
                <a:lnTo>
                  <a:pt x="1320165" y="114300"/>
                </a:lnTo>
                <a:lnTo>
                  <a:pt x="1291590" y="114300"/>
                </a:lnTo>
                <a:lnTo>
                  <a:pt x="1320165" y="85725"/>
                </a:lnTo>
                <a:lnTo>
                  <a:pt x="1529969" y="85725"/>
                </a:lnTo>
                <a:lnTo>
                  <a:pt x="1529969" y="57150"/>
                </a:lnTo>
                <a:close/>
              </a:path>
              <a:path w="1701800" h="1088389">
                <a:moveTo>
                  <a:pt x="1320165" y="1031113"/>
                </a:moveTo>
                <a:lnTo>
                  <a:pt x="1291590" y="1031113"/>
                </a:lnTo>
                <a:lnTo>
                  <a:pt x="1263015" y="1059688"/>
                </a:lnTo>
                <a:lnTo>
                  <a:pt x="1320165" y="1059688"/>
                </a:lnTo>
                <a:lnTo>
                  <a:pt x="1320165" y="1031113"/>
                </a:lnTo>
                <a:close/>
              </a:path>
              <a:path w="1701800" h="1088389">
                <a:moveTo>
                  <a:pt x="1529969" y="0"/>
                </a:moveTo>
                <a:lnTo>
                  <a:pt x="1529969" y="171450"/>
                </a:lnTo>
                <a:lnTo>
                  <a:pt x="1644269" y="114300"/>
                </a:lnTo>
                <a:lnTo>
                  <a:pt x="1558544" y="114300"/>
                </a:lnTo>
                <a:lnTo>
                  <a:pt x="1558544" y="57150"/>
                </a:lnTo>
                <a:lnTo>
                  <a:pt x="1644269" y="57150"/>
                </a:lnTo>
                <a:lnTo>
                  <a:pt x="1529969" y="0"/>
                </a:lnTo>
                <a:close/>
              </a:path>
              <a:path w="1701800" h="1088389">
                <a:moveTo>
                  <a:pt x="1320165" y="85725"/>
                </a:moveTo>
                <a:lnTo>
                  <a:pt x="1291590" y="114300"/>
                </a:lnTo>
                <a:lnTo>
                  <a:pt x="1320165" y="114300"/>
                </a:lnTo>
                <a:lnTo>
                  <a:pt x="1320165" y="85725"/>
                </a:lnTo>
                <a:close/>
              </a:path>
              <a:path w="1701800" h="1088389">
                <a:moveTo>
                  <a:pt x="1529969" y="85725"/>
                </a:moveTo>
                <a:lnTo>
                  <a:pt x="1320165" y="85725"/>
                </a:lnTo>
                <a:lnTo>
                  <a:pt x="1320165" y="114300"/>
                </a:lnTo>
                <a:lnTo>
                  <a:pt x="1529969" y="114300"/>
                </a:lnTo>
                <a:lnTo>
                  <a:pt x="1529969" y="85725"/>
                </a:lnTo>
                <a:close/>
              </a:path>
              <a:path w="1701800" h="1088389">
                <a:moveTo>
                  <a:pt x="1644269" y="57150"/>
                </a:moveTo>
                <a:lnTo>
                  <a:pt x="1558544" y="57150"/>
                </a:lnTo>
                <a:lnTo>
                  <a:pt x="1558544" y="114300"/>
                </a:lnTo>
                <a:lnTo>
                  <a:pt x="1644269" y="114300"/>
                </a:lnTo>
                <a:lnTo>
                  <a:pt x="1701419" y="85725"/>
                </a:lnTo>
                <a:lnTo>
                  <a:pt x="1644269" y="57150"/>
                </a:lnTo>
                <a:close/>
              </a:path>
            </a:pathLst>
          </a:custGeom>
          <a:solidFill>
            <a:srgbClr val="0044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10" name="object 6">
            <a:extLst>
              <a:ext uri="{FF2B5EF4-FFF2-40B4-BE49-F238E27FC236}">
                <a16:creationId xmlns:a16="http://schemas.microsoft.com/office/drawing/2014/main" id="{C936710A-62CF-984F-A5FE-F737CD33B9B9}"/>
              </a:ext>
            </a:extLst>
          </p:cNvPr>
          <p:cNvSpPr/>
          <p:nvPr/>
        </p:nvSpPr>
        <p:spPr>
          <a:xfrm>
            <a:off x="4406326" y="1886866"/>
            <a:ext cx="2435746" cy="1737360"/>
          </a:xfrm>
          <a:custGeom>
            <a:avLst/>
            <a:gdLst/>
            <a:ahLst/>
            <a:cxnLst/>
            <a:rect l="l" t="t" r="r" b="b"/>
            <a:pathLst>
              <a:path w="2327275" h="1737360">
                <a:moveTo>
                  <a:pt x="0" y="1737360"/>
                </a:moveTo>
                <a:lnTo>
                  <a:pt x="2327148" y="1737360"/>
                </a:lnTo>
                <a:lnTo>
                  <a:pt x="2327148" y="0"/>
                </a:lnTo>
                <a:lnTo>
                  <a:pt x="0" y="0"/>
                </a:lnTo>
                <a:lnTo>
                  <a:pt x="0" y="173736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object 8">
            <a:extLst>
              <a:ext uri="{FF2B5EF4-FFF2-40B4-BE49-F238E27FC236}">
                <a16:creationId xmlns:a16="http://schemas.microsoft.com/office/drawing/2014/main" id="{73AB19CD-269F-EF44-B800-81A2E0885EF1}"/>
              </a:ext>
            </a:extLst>
          </p:cNvPr>
          <p:cNvSpPr txBox="1"/>
          <p:nvPr/>
        </p:nvSpPr>
        <p:spPr>
          <a:xfrm>
            <a:off x="4540137" y="2093940"/>
            <a:ext cx="2197227" cy="1304844"/>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Enfortumab</a:t>
            </a:r>
            <a:r>
              <a:rPr kumimoji="0" sz="1800" b="1" i="0" u="none" strike="noStrike" kern="1200" cap="none" spc="-40" normalizeH="0" baseline="0" noProof="0" dirty="0">
                <a:ln>
                  <a:noFill/>
                </a:ln>
                <a:solidFill>
                  <a:srgbClr val="FFFFFF"/>
                </a:solidFill>
                <a:effectLst/>
                <a:uLnTx/>
                <a:uFillTx/>
                <a:latin typeface="Arial"/>
                <a:ea typeface="+mn-ea"/>
                <a:cs typeface="Arial"/>
              </a:rPr>
              <a:t> </a:t>
            </a:r>
            <a:r>
              <a:rPr kumimoji="0" sz="1800" b="1" i="0" u="none" strike="noStrike" kern="1200" cap="none" spc="-10" normalizeH="0" baseline="0" noProof="0" dirty="0">
                <a:ln>
                  <a:noFill/>
                </a:ln>
                <a:solidFill>
                  <a:srgbClr val="FFFFFF"/>
                </a:solidFill>
                <a:effectLst/>
                <a:uLnTx/>
                <a:uFillTx/>
                <a:latin typeface="Arial"/>
                <a:ea typeface="+mn-ea"/>
                <a:cs typeface="Arial"/>
              </a:rPr>
              <a:t>vedotin</a:t>
            </a:r>
            <a:endParaRPr kumimoji="0" sz="1800" b="0" i="0" u="none" strike="noStrike" kern="1200" cap="none" spc="0" normalizeH="0" baseline="0" noProof="0" dirty="0">
              <a:ln>
                <a:noFill/>
              </a:ln>
              <a:solidFill>
                <a:srgbClr val="10313A"/>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(Days 1 and 8) + </a:t>
            </a:r>
            <a:r>
              <a:rPr kumimoji="0" lang="en-US" sz="1800" b="1" i="0" u="none" strike="noStrike" kern="1200" cap="none" spc="-5" normalizeH="0" baseline="0" noProof="0" dirty="0">
                <a:ln>
                  <a:noFill/>
                </a:ln>
                <a:solidFill>
                  <a:srgbClr val="FFFFFF"/>
                </a:solidFill>
                <a:effectLst/>
                <a:uLnTx/>
                <a:uFillTx/>
                <a:latin typeface="Arial"/>
                <a:ea typeface="+mn-ea"/>
                <a:cs typeface="Arial"/>
              </a:rPr>
              <a:t>Pembrolizumab</a:t>
            </a:r>
            <a:endParaRPr kumimoji="0" lang="en-US" sz="1600" b="1" i="0" u="none" strike="noStrike" kern="1200" cap="none" spc="-5"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(Day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Q 21 Days for 4 Cycles</a:t>
            </a:r>
            <a:endParaRPr kumimoji="0" sz="1600" b="0" i="0" u="none" strike="noStrike" kern="1200" cap="none" spc="0" normalizeH="0" baseline="0" noProof="0" dirty="0">
              <a:ln>
                <a:noFill/>
              </a:ln>
              <a:solidFill>
                <a:srgbClr val="10313A"/>
              </a:solidFill>
              <a:effectLst/>
              <a:uLnTx/>
              <a:uFillTx/>
              <a:latin typeface="Arial"/>
              <a:ea typeface="+mn-ea"/>
              <a:cs typeface="Arial"/>
            </a:endParaRPr>
          </a:p>
        </p:txBody>
      </p:sp>
      <p:sp>
        <p:nvSpPr>
          <p:cNvPr id="18" name="object 14">
            <a:extLst>
              <a:ext uri="{FF2B5EF4-FFF2-40B4-BE49-F238E27FC236}">
                <a16:creationId xmlns:a16="http://schemas.microsoft.com/office/drawing/2014/main" id="{01B3048A-5602-D04A-BD3C-6634C01DF004}"/>
              </a:ext>
            </a:extLst>
          </p:cNvPr>
          <p:cNvSpPr/>
          <p:nvPr/>
        </p:nvSpPr>
        <p:spPr>
          <a:xfrm>
            <a:off x="4392555" y="3676305"/>
            <a:ext cx="2451991" cy="2032000"/>
          </a:xfrm>
          <a:custGeom>
            <a:avLst/>
            <a:gdLst/>
            <a:ahLst/>
            <a:cxnLst/>
            <a:rect l="l" t="t" r="r" b="b"/>
            <a:pathLst>
              <a:path w="2327275" h="2032000">
                <a:moveTo>
                  <a:pt x="0" y="2031492"/>
                </a:moveTo>
                <a:lnTo>
                  <a:pt x="2327148" y="2031492"/>
                </a:lnTo>
                <a:lnTo>
                  <a:pt x="2327148" y="0"/>
                </a:lnTo>
                <a:lnTo>
                  <a:pt x="0" y="0"/>
                </a:lnTo>
                <a:lnTo>
                  <a:pt x="0" y="203149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object 23">
            <a:extLst>
              <a:ext uri="{FF2B5EF4-FFF2-40B4-BE49-F238E27FC236}">
                <a16:creationId xmlns:a16="http://schemas.microsoft.com/office/drawing/2014/main" id="{CE0E5183-B4E5-AD4D-94BC-8D3EF63E2463}"/>
              </a:ext>
            </a:extLst>
          </p:cNvPr>
          <p:cNvSpPr txBox="1"/>
          <p:nvPr/>
        </p:nvSpPr>
        <p:spPr>
          <a:xfrm>
            <a:off x="121538" y="2721693"/>
            <a:ext cx="2535937" cy="2220480"/>
          </a:xfrm>
          <a:prstGeom prst="rect">
            <a:avLst/>
          </a:prstGeom>
          <a:solidFill>
            <a:schemeClr val="bg1"/>
          </a:solidFill>
          <a:ln w="28575">
            <a:solidFill>
              <a:srgbClr val="00587E"/>
            </a:solidFill>
          </a:ln>
        </p:spPr>
        <p:txBody>
          <a:bodyPr vert="horz" wrap="square" lIns="0" tIns="85725" rIns="0" bIns="0" rtlCol="0">
            <a:spAutoFit/>
          </a:bodyPr>
          <a:lstStyle/>
          <a:p>
            <a:pPr marL="90805" marR="0" lvl="0" indent="0" algn="l" defTabSz="914400" rtl="0" eaLnBrk="1" fontAlgn="auto" latinLnBrk="0" hangingPunct="1">
              <a:lnSpc>
                <a:spcPct val="100000"/>
              </a:lnSpc>
              <a:spcBef>
                <a:spcPts val="675"/>
              </a:spcBef>
              <a:spcAft>
                <a:spcPts val="0"/>
              </a:spcAft>
              <a:buClrTx/>
              <a:buSzTx/>
              <a:buFontTx/>
              <a:buNone/>
              <a:tabLst/>
              <a:defRPr/>
            </a:pPr>
            <a:r>
              <a:rPr kumimoji="0" sz="1400" b="1" i="0" u="none" strike="noStrike" kern="1200" cap="none" spc="-5" normalizeH="0" baseline="0" noProof="0" dirty="0">
                <a:ln>
                  <a:noFill/>
                </a:ln>
                <a:effectLst/>
                <a:uLnTx/>
                <a:uFillTx/>
                <a:latin typeface="Arial"/>
                <a:ea typeface="+mn-ea"/>
                <a:cs typeface="Arial"/>
              </a:rPr>
              <a:t>Key eligibility</a:t>
            </a:r>
            <a:r>
              <a:rPr kumimoji="0" sz="1400" b="1" i="0" u="none" strike="noStrike" kern="1200" cap="none" spc="-60" normalizeH="0" baseline="0" noProof="0" dirty="0">
                <a:ln>
                  <a:noFill/>
                </a:ln>
                <a:effectLst/>
                <a:uLnTx/>
                <a:uFillTx/>
                <a:latin typeface="Arial"/>
                <a:ea typeface="+mn-ea"/>
                <a:cs typeface="Arial"/>
              </a:rPr>
              <a:t> </a:t>
            </a:r>
            <a:r>
              <a:rPr kumimoji="0" sz="1400" b="1" i="0" u="none" strike="noStrike" kern="1200" cap="none" spc="0" normalizeH="0" baseline="0" noProof="0" dirty="0">
                <a:ln>
                  <a:noFill/>
                </a:ln>
                <a:effectLst/>
                <a:uLnTx/>
                <a:uFillTx/>
                <a:latin typeface="Arial"/>
                <a:ea typeface="+mn-ea"/>
                <a:cs typeface="Arial"/>
              </a:rPr>
              <a:t>criteria:</a:t>
            </a:r>
            <a:endParaRPr kumimoji="0" sz="1400" b="0" i="0" u="none" strike="noStrike" kern="1200" cap="none" spc="0" normalizeH="0" baseline="0" noProof="0" dirty="0">
              <a:ln>
                <a:noFill/>
              </a:ln>
              <a:effectLst/>
              <a:uLnTx/>
              <a:uFillTx/>
              <a:latin typeface="Arial"/>
              <a:ea typeface="+mn-ea"/>
              <a:cs typeface="Arial"/>
            </a:endParaRPr>
          </a:p>
          <a:p>
            <a:pPr marL="262890" marR="550545" lvl="0" indent="-120650" algn="l" defTabSz="914400" rtl="0" eaLnBrk="1" fontAlgn="auto" latinLnBrk="0" hangingPunct="1">
              <a:lnSpc>
                <a:spcPct val="100000"/>
              </a:lnSpc>
              <a:spcBef>
                <a:spcPts val="810"/>
              </a:spcBef>
              <a:spcAft>
                <a:spcPts val="0"/>
              </a:spcAft>
              <a:buClrTx/>
              <a:buSzTx/>
              <a:buFontTx/>
              <a:buChar char="•"/>
              <a:tabLst>
                <a:tab pos="263525" algn="l"/>
              </a:tabLst>
              <a:defRPr/>
            </a:pPr>
            <a:r>
              <a:rPr kumimoji="0" lang="en-US" sz="1400" b="1" i="0" u="none" strike="noStrike" kern="1200" cap="none" spc="-5" normalizeH="0" baseline="0" noProof="0" dirty="0">
                <a:ln>
                  <a:noFill/>
                </a:ln>
                <a:effectLst/>
                <a:uLnTx/>
                <a:uFillTx/>
                <a:latin typeface="Arial" panose="020B0604020202020204" pitchFamily="34" charset="0"/>
                <a:ea typeface="+mn-ea"/>
                <a:cs typeface="Arial" panose="020B0604020202020204" pitchFamily="34" charset="0"/>
              </a:rPr>
              <a:t>Cisplatin-eligible MIBC</a:t>
            </a: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62890" marR="550545" lvl="0" indent="-120650" algn="l" defTabSz="914400" rtl="0" eaLnBrk="1" fontAlgn="auto" latinLnBrk="0" hangingPunct="1">
              <a:lnSpc>
                <a:spcPct val="100000"/>
              </a:lnSpc>
              <a:spcBef>
                <a:spcPts val="810"/>
              </a:spcBef>
              <a:spcAft>
                <a:spcPts val="0"/>
              </a:spcAft>
              <a:buClrTx/>
              <a:buSzTx/>
              <a:buFontTx/>
              <a:buChar char="•"/>
              <a:tabLst>
                <a:tab pos="263525" algn="l"/>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Stage cT2 -T4aN0M0 or cT1-T4aN1M0</a:t>
            </a:r>
          </a:p>
          <a:p>
            <a:pPr marL="262890" marR="200660" lvl="0" indent="-120650" algn="l" defTabSz="914400" rtl="0" eaLnBrk="1" fontAlgn="auto" latinLnBrk="0" hangingPunct="1">
              <a:lnSpc>
                <a:spcPct val="100000"/>
              </a:lnSpc>
              <a:spcBef>
                <a:spcPts val="795"/>
              </a:spcBef>
              <a:spcAft>
                <a:spcPts val="0"/>
              </a:spcAft>
              <a:buClrTx/>
              <a:buSzTx/>
              <a:buFontTx/>
              <a:buChar char="•"/>
              <a:tabLst>
                <a:tab pos="263525" algn="l"/>
              </a:tabLst>
              <a:defRPr/>
            </a:pPr>
            <a:r>
              <a:rPr kumimoji="0" lang="en-US" sz="1400" b="1" i="0" u="none" strike="noStrike" kern="1200" cap="none" spc="-5" normalizeH="0" baseline="0" noProof="0" dirty="0">
                <a:ln>
                  <a:noFill/>
                </a:ln>
                <a:effectLst/>
                <a:uLnTx/>
                <a:uFillTx/>
                <a:latin typeface="Arial" panose="020B0604020202020204" pitchFamily="34" charset="0"/>
                <a:ea typeface="+mn-ea"/>
                <a:cs typeface="Arial" panose="020B0604020202020204" pitchFamily="34" charset="0"/>
              </a:rPr>
              <a:t>No distant metastases</a:t>
            </a:r>
            <a:endParaRPr kumimoji="0" sz="1400" b="1" i="0" u="none" strike="noStrike" kern="1200" cap="none" spc="0" normalizeH="0" baseline="24305" noProof="0" dirty="0">
              <a:ln>
                <a:noFill/>
              </a:ln>
              <a:effectLst/>
              <a:uLnTx/>
              <a:uFillTx/>
              <a:latin typeface="Arial" panose="020B0604020202020204" pitchFamily="34" charset="0"/>
              <a:ea typeface="+mn-ea"/>
              <a:cs typeface="Arial" panose="020B0604020202020204" pitchFamily="34" charset="0"/>
            </a:endParaRPr>
          </a:p>
          <a:p>
            <a:pPr marL="262890" marR="0" lvl="0" indent="-121285" algn="l" defTabSz="914400" rtl="0" eaLnBrk="1" fontAlgn="auto" latinLnBrk="0" hangingPunct="1">
              <a:lnSpc>
                <a:spcPct val="100000"/>
              </a:lnSpc>
              <a:spcBef>
                <a:spcPts val="805"/>
              </a:spcBef>
              <a:spcAft>
                <a:spcPts val="0"/>
              </a:spcAft>
              <a:buClrTx/>
              <a:buSzTx/>
              <a:buFontTx/>
              <a:buChar char="•"/>
              <a:tabLst>
                <a:tab pos="263525" algn="l"/>
              </a:tabLst>
              <a:defRPr/>
            </a:pPr>
            <a:r>
              <a:rPr kumimoji="0"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ECOG PS </a:t>
            </a:r>
            <a:r>
              <a:rPr kumimoji="0" sz="1400" b="1" i="0" u="none" strike="noStrike" kern="1200" cap="none" spc="-5" normalizeH="0" baseline="0" noProof="0" dirty="0">
                <a:ln>
                  <a:noFill/>
                </a:ln>
                <a:effectLst/>
                <a:uLnTx/>
                <a:uFillTx/>
                <a:latin typeface="Arial" panose="020B0604020202020204" pitchFamily="34" charset="0"/>
                <a:ea typeface="+mn-ea"/>
                <a:cs typeface="Arial" panose="020B0604020202020204" pitchFamily="34" charset="0"/>
              </a:rPr>
              <a:t>0 </a:t>
            </a:r>
            <a:r>
              <a:rPr kumimoji="0"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or</a:t>
            </a:r>
            <a:r>
              <a:rPr kumimoji="0" sz="1400" b="1" i="0" u="none" strike="noStrike" kern="1200" cap="none" spc="-30" normalizeH="0" baseline="0" noProof="0" dirty="0">
                <a:ln>
                  <a:noFill/>
                </a:ln>
                <a:effectLst/>
                <a:uLnTx/>
                <a:uFillTx/>
                <a:latin typeface="Arial" panose="020B0604020202020204" pitchFamily="34" charset="0"/>
                <a:ea typeface="+mn-ea"/>
                <a:cs typeface="Arial" panose="020B0604020202020204" pitchFamily="34" charset="0"/>
              </a:rPr>
              <a:t> </a:t>
            </a:r>
            <a:r>
              <a:rPr kumimoji="0" sz="1400" b="1" i="0" u="none" strike="noStrike" kern="1200" cap="none" spc="-5" normalizeH="0" baseline="0" noProof="0" dirty="0">
                <a:ln>
                  <a:noFill/>
                </a:ln>
                <a:effectLst/>
                <a:uLnTx/>
                <a:uFillTx/>
                <a:latin typeface="Arial" panose="020B0604020202020204" pitchFamily="34" charset="0"/>
                <a:ea typeface="+mn-ea"/>
                <a:cs typeface="Arial" panose="020B0604020202020204" pitchFamily="34" charset="0"/>
              </a:rPr>
              <a:t>1</a:t>
            </a:r>
            <a:endParaRPr kumimoji="0"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8" name="object 24">
            <a:extLst>
              <a:ext uri="{FF2B5EF4-FFF2-40B4-BE49-F238E27FC236}">
                <a16:creationId xmlns:a16="http://schemas.microsoft.com/office/drawing/2014/main" id="{EF652C26-6F86-4E41-8285-F1B089A8CCA9}"/>
              </a:ext>
            </a:extLst>
          </p:cNvPr>
          <p:cNvSpPr/>
          <p:nvPr/>
        </p:nvSpPr>
        <p:spPr>
          <a:xfrm>
            <a:off x="2660649" y="3711575"/>
            <a:ext cx="1701800" cy="1064895"/>
          </a:xfrm>
          <a:custGeom>
            <a:avLst/>
            <a:gdLst/>
            <a:ahLst/>
            <a:cxnLst/>
            <a:rect l="l" t="t" r="r" b="b"/>
            <a:pathLst>
              <a:path w="1701800" h="1064895">
                <a:moveTo>
                  <a:pt x="1529969" y="892937"/>
                </a:moveTo>
                <a:lnTo>
                  <a:pt x="1529969" y="1064387"/>
                </a:lnTo>
                <a:lnTo>
                  <a:pt x="1644269" y="1007237"/>
                </a:lnTo>
                <a:lnTo>
                  <a:pt x="1558544" y="1007237"/>
                </a:lnTo>
                <a:lnTo>
                  <a:pt x="1558544" y="950087"/>
                </a:lnTo>
                <a:lnTo>
                  <a:pt x="1644269" y="950087"/>
                </a:lnTo>
                <a:lnTo>
                  <a:pt x="1529969" y="892937"/>
                </a:lnTo>
                <a:close/>
              </a:path>
              <a:path w="1701800" h="1064895">
                <a:moveTo>
                  <a:pt x="1261745" y="28575"/>
                </a:moveTo>
                <a:lnTo>
                  <a:pt x="1261745" y="1007237"/>
                </a:lnTo>
                <a:lnTo>
                  <a:pt x="1529969" y="1007237"/>
                </a:lnTo>
                <a:lnTo>
                  <a:pt x="1529969" y="978662"/>
                </a:lnTo>
                <a:lnTo>
                  <a:pt x="1318895" y="978662"/>
                </a:lnTo>
                <a:lnTo>
                  <a:pt x="1290320" y="950087"/>
                </a:lnTo>
                <a:lnTo>
                  <a:pt x="1318895" y="950087"/>
                </a:lnTo>
                <a:lnTo>
                  <a:pt x="1318895" y="57150"/>
                </a:lnTo>
                <a:lnTo>
                  <a:pt x="1290320" y="57150"/>
                </a:lnTo>
                <a:lnTo>
                  <a:pt x="1261745" y="28575"/>
                </a:lnTo>
                <a:close/>
              </a:path>
              <a:path w="1701800" h="1064895">
                <a:moveTo>
                  <a:pt x="1644269" y="950087"/>
                </a:moveTo>
                <a:lnTo>
                  <a:pt x="1558544" y="950087"/>
                </a:lnTo>
                <a:lnTo>
                  <a:pt x="1558544" y="1007237"/>
                </a:lnTo>
                <a:lnTo>
                  <a:pt x="1644269" y="1007237"/>
                </a:lnTo>
                <a:lnTo>
                  <a:pt x="1701419" y="978662"/>
                </a:lnTo>
                <a:lnTo>
                  <a:pt x="1644269" y="950087"/>
                </a:lnTo>
                <a:close/>
              </a:path>
              <a:path w="1701800" h="1064895">
                <a:moveTo>
                  <a:pt x="1318895" y="950087"/>
                </a:moveTo>
                <a:lnTo>
                  <a:pt x="1290320" y="950087"/>
                </a:lnTo>
                <a:lnTo>
                  <a:pt x="1318895" y="978662"/>
                </a:lnTo>
                <a:lnTo>
                  <a:pt x="1318895" y="950087"/>
                </a:lnTo>
                <a:close/>
              </a:path>
              <a:path w="1701800" h="1064895">
                <a:moveTo>
                  <a:pt x="1529969" y="950087"/>
                </a:moveTo>
                <a:lnTo>
                  <a:pt x="1318895" y="950087"/>
                </a:lnTo>
                <a:lnTo>
                  <a:pt x="1318895" y="978662"/>
                </a:lnTo>
                <a:lnTo>
                  <a:pt x="1529969" y="978662"/>
                </a:lnTo>
                <a:lnTo>
                  <a:pt x="1529969" y="950087"/>
                </a:lnTo>
                <a:close/>
              </a:path>
              <a:path w="1701800" h="1064895">
                <a:moveTo>
                  <a:pt x="1318895" y="0"/>
                </a:moveTo>
                <a:lnTo>
                  <a:pt x="0" y="0"/>
                </a:lnTo>
                <a:lnTo>
                  <a:pt x="0" y="57150"/>
                </a:lnTo>
                <a:lnTo>
                  <a:pt x="1261745" y="57150"/>
                </a:lnTo>
                <a:lnTo>
                  <a:pt x="1261745" y="28575"/>
                </a:lnTo>
                <a:lnTo>
                  <a:pt x="1318895" y="28575"/>
                </a:lnTo>
                <a:lnTo>
                  <a:pt x="1318895" y="0"/>
                </a:lnTo>
                <a:close/>
              </a:path>
              <a:path w="1701800" h="1064895">
                <a:moveTo>
                  <a:pt x="1318895" y="28575"/>
                </a:moveTo>
                <a:lnTo>
                  <a:pt x="1261745" y="28575"/>
                </a:lnTo>
                <a:lnTo>
                  <a:pt x="1290320" y="57150"/>
                </a:lnTo>
                <a:lnTo>
                  <a:pt x="1318895" y="57150"/>
                </a:lnTo>
                <a:lnTo>
                  <a:pt x="1318895" y="28575"/>
                </a:lnTo>
                <a:close/>
              </a:path>
            </a:pathLst>
          </a:custGeom>
          <a:solidFill>
            <a:srgbClr val="0044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29" name="object 25">
            <a:extLst>
              <a:ext uri="{FF2B5EF4-FFF2-40B4-BE49-F238E27FC236}">
                <a16:creationId xmlns:a16="http://schemas.microsoft.com/office/drawing/2014/main" id="{CE5E90BE-183E-3A41-A25F-39CCF76A6643}"/>
              </a:ext>
            </a:extLst>
          </p:cNvPr>
          <p:cNvSpPr/>
          <p:nvPr/>
        </p:nvSpPr>
        <p:spPr>
          <a:xfrm>
            <a:off x="9889894" y="2768652"/>
            <a:ext cx="622935" cy="1088390"/>
          </a:xfrm>
          <a:custGeom>
            <a:avLst/>
            <a:gdLst/>
            <a:ahLst/>
            <a:cxnLst/>
            <a:rect l="l" t="t" r="r" b="b"/>
            <a:pathLst>
              <a:path w="622934" h="1088389">
                <a:moveTo>
                  <a:pt x="451358" y="916813"/>
                </a:moveTo>
                <a:lnTo>
                  <a:pt x="451358" y="1088263"/>
                </a:lnTo>
                <a:lnTo>
                  <a:pt x="565658" y="1031113"/>
                </a:lnTo>
                <a:lnTo>
                  <a:pt x="479933" y="1031113"/>
                </a:lnTo>
                <a:lnTo>
                  <a:pt x="479933" y="973963"/>
                </a:lnTo>
                <a:lnTo>
                  <a:pt x="565658" y="973963"/>
                </a:lnTo>
                <a:lnTo>
                  <a:pt x="451358" y="916813"/>
                </a:lnTo>
                <a:close/>
              </a:path>
              <a:path w="622934" h="1088389">
                <a:moveTo>
                  <a:pt x="282829" y="28575"/>
                </a:moveTo>
                <a:lnTo>
                  <a:pt x="282829" y="1031113"/>
                </a:lnTo>
                <a:lnTo>
                  <a:pt x="451358" y="1031113"/>
                </a:lnTo>
                <a:lnTo>
                  <a:pt x="451358" y="1002538"/>
                </a:lnTo>
                <a:lnTo>
                  <a:pt x="339979" y="1002538"/>
                </a:lnTo>
                <a:lnTo>
                  <a:pt x="311404" y="973963"/>
                </a:lnTo>
                <a:lnTo>
                  <a:pt x="339979" y="973963"/>
                </a:lnTo>
                <a:lnTo>
                  <a:pt x="339979" y="57150"/>
                </a:lnTo>
                <a:lnTo>
                  <a:pt x="311404" y="57150"/>
                </a:lnTo>
                <a:lnTo>
                  <a:pt x="282829" y="28575"/>
                </a:lnTo>
                <a:close/>
              </a:path>
              <a:path w="622934" h="1088389">
                <a:moveTo>
                  <a:pt x="565658" y="973963"/>
                </a:moveTo>
                <a:lnTo>
                  <a:pt x="479933" y="973963"/>
                </a:lnTo>
                <a:lnTo>
                  <a:pt x="479933" y="1031113"/>
                </a:lnTo>
                <a:lnTo>
                  <a:pt x="565658" y="1031113"/>
                </a:lnTo>
                <a:lnTo>
                  <a:pt x="622808" y="1002538"/>
                </a:lnTo>
                <a:lnTo>
                  <a:pt x="565658" y="973963"/>
                </a:lnTo>
                <a:close/>
              </a:path>
              <a:path w="622934" h="1088389">
                <a:moveTo>
                  <a:pt x="339979" y="973963"/>
                </a:moveTo>
                <a:lnTo>
                  <a:pt x="311404" y="973963"/>
                </a:lnTo>
                <a:lnTo>
                  <a:pt x="339979" y="1002538"/>
                </a:lnTo>
                <a:lnTo>
                  <a:pt x="339979" y="973963"/>
                </a:lnTo>
                <a:close/>
              </a:path>
              <a:path w="622934" h="1088389">
                <a:moveTo>
                  <a:pt x="451358" y="973963"/>
                </a:moveTo>
                <a:lnTo>
                  <a:pt x="339979" y="973963"/>
                </a:lnTo>
                <a:lnTo>
                  <a:pt x="339979" y="1002538"/>
                </a:lnTo>
                <a:lnTo>
                  <a:pt x="451358" y="1002538"/>
                </a:lnTo>
                <a:lnTo>
                  <a:pt x="451358" y="973963"/>
                </a:lnTo>
                <a:close/>
              </a:path>
              <a:path w="622934" h="1088389">
                <a:moveTo>
                  <a:pt x="339979" y="0"/>
                </a:moveTo>
                <a:lnTo>
                  <a:pt x="0" y="0"/>
                </a:lnTo>
                <a:lnTo>
                  <a:pt x="0" y="57150"/>
                </a:lnTo>
                <a:lnTo>
                  <a:pt x="282829" y="57150"/>
                </a:lnTo>
                <a:lnTo>
                  <a:pt x="282829" y="28575"/>
                </a:lnTo>
                <a:lnTo>
                  <a:pt x="339979" y="28575"/>
                </a:lnTo>
                <a:lnTo>
                  <a:pt x="339979" y="0"/>
                </a:lnTo>
                <a:close/>
              </a:path>
              <a:path w="622934" h="1088389">
                <a:moveTo>
                  <a:pt x="339979" y="28575"/>
                </a:moveTo>
                <a:lnTo>
                  <a:pt x="282829" y="28575"/>
                </a:lnTo>
                <a:lnTo>
                  <a:pt x="311404" y="57150"/>
                </a:lnTo>
                <a:lnTo>
                  <a:pt x="339979" y="57150"/>
                </a:lnTo>
                <a:lnTo>
                  <a:pt x="339979" y="28575"/>
                </a:lnTo>
                <a:close/>
              </a:path>
            </a:pathLst>
          </a:custGeom>
          <a:solidFill>
            <a:srgbClr val="0044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30" name="object 26">
            <a:extLst>
              <a:ext uri="{FF2B5EF4-FFF2-40B4-BE49-F238E27FC236}">
                <a16:creationId xmlns:a16="http://schemas.microsoft.com/office/drawing/2014/main" id="{4CACE95F-69DC-4940-BF89-F5015A830E5A}"/>
              </a:ext>
            </a:extLst>
          </p:cNvPr>
          <p:cNvSpPr/>
          <p:nvPr/>
        </p:nvSpPr>
        <p:spPr>
          <a:xfrm>
            <a:off x="9889894" y="3685339"/>
            <a:ext cx="622935" cy="1064895"/>
          </a:xfrm>
          <a:custGeom>
            <a:avLst/>
            <a:gdLst/>
            <a:ahLst/>
            <a:cxnLst/>
            <a:rect l="l" t="t" r="r" b="b"/>
            <a:pathLst>
              <a:path w="622934" h="1064895">
                <a:moveTo>
                  <a:pt x="282829" y="1007237"/>
                </a:moveTo>
                <a:lnTo>
                  <a:pt x="0" y="1007237"/>
                </a:lnTo>
                <a:lnTo>
                  <a:pt x="0" y="1064387"/>
                </a:lnTo>
                <a:lnTo>
                  <a:pt x="339979" y="1064387"/>
                </a:lnTo>
                <a:lnTo>
                  <a:pt x="339979" y="1035812"/>
                </a:lnTo>
                <a:lnTo>
                  <a:pt x="282829" y="1035812"/>
                </a:lnTo>
                <a:lnTo>
                  <a:pt x="282829" y="1007237"/>
                </a:lnTo>
                <a:close/>
              </a:path>
              <a:path w="622934" h="1064895">
                <a:moveTo>
                  <a:pt x="451358" y="57150"/>
                </a:moveTo>
                <a:lnTo>
                  <a:pt x="282829" y="57150"/>
                </a:lnTo>
                <a:lnTo>
                  <a:pt x="282829" y="1035812"/>
                </a:lnTo>
                <a:lnTo>
                  <a:pt x="311404" y="1007237"/>
                </a:lnTo>
                <a:lnTo>
                  <a:pt x="339979" y="1007237"/>
                </a:lnTo>
                <a:lnTo>
                  <a:pt x="339979" y="114300"/>
                </a:lnTo>
                <a:lnTo>
                  <a:pt x="311404" y="114300"/>
                </a:lnTo>
                <a:lnTo>
                  <a:pt x="339979" y="85725"/>
                </a:lnTo>
                <a:lnTo>
                  <a:pt x="451358" y="85725"/>
                </a:lnTo>
                <a:lnTo>
                  <a:pt x="451358" y="57150"/>
                </a:lnTo>
                <a:close/>
              </a:path>
              <a:path w="622934" h="1064895">
                <a:moveTo>
                  <a:pt x="339979" y="1007237"/>
                </a:moveTo>
                <a:lnTo>
                  <a:pt x="311404" y="1007237"/>
                </a:lnTo>
                <a:lnTo>
                  <a:pt x="282829" y="1035812"/>
                </a:lnTo>
                <a:lnTo>
                  <a:pt x="339979" y="1035812"/>
                </a:lnTo>
                <a:lnTo>
                  <a:pt x="339979" y="1007237"/>
                </a:lnTo>
                <a:close/>
              </a:path>
              <a:path w="622934" h="1064895">
                <a:moveTo>
                  <a:pt x="451358" y="0"/>
                </a:moveTo>
                <a:lnTo>
                  <a:pt x="451358" y="171450"/>
                </a:lnTo>
                <a:lnTo>
                  <a:pt x="565658" y="114300"/>
                </a:lnTo>
                <a:lnTo>
                  <a:pt x="479933" y="114300"/>
                </a:lnTo>
                <a:lnTo>
                  <a:pt x="479933" y="57150"/>
                </a:lnTo>
                <a:lnTo>
                  <a:pt x="565658" y="57150"/>
                </a:lnTo>
                <a:lnTo>
                  <a:pt x="451358" y="0"/>
                </a:lnTo>
                <a:close/>
              </a:path>
              <a:path w="622934" h="1064895">
                <a:moveTo>
                  <a:pt x="339979" y="85725"/>
                </a:moveTo>
                <a:lnTo>
                  <a:pt x="311404" y="114300"/>
                </a:lnTo>
                <a:lnTo>
                  <a:pt x="339979" y="114300"/>
                </a:lnTo>
                <a:lnTo>
                  <a:pt x="339979" y="85725"/>
                </a:lnTo>
                <a:close/>
              </a:path>
              <a:path w="622934" h="1064895">
                <a:moveTo>
                  <a:pt x="451358" y="85725"/>
                </a:moveTo>
                <a:lnTo>
                  <a:pt x="339979" y="85725"/>
                </a:lnTo>
                <a:lnTo>
                  <a:pt x="339979" y="114300"/>
                </a:lnTo>
                <a:lnTo>
                  <a:pt x="451358" y="114300"/>
                </a:lnTo>
                <a:lnTo>
                  <a:pt x="451358" y="85725"/>
                </a:lnTo>
                <a:close/>
              </a:path>
              <a:path w="622934" h="1064895">
                <a:moveTo>
                  <a:pt x="565658" y="57150"/>
                </a:moveTo>
                <a:lnTo>
                  <a:pt x="479933" y="57150"/>
                </a:lnTo>
                <a:lnTo>
                  <a:pt x="479933" y="114300"/>
                </a:lnTo>
                <a:lnTo>
                  <a:pt x="565658" y="114300"/>
                </a:lnTo>
                <a:lnTo>
                  <a:pt x="622808" y="85725"/>
                </a:lnTo>
                <a:lnTo>
                  <a:pt x="565658" y="57150"/>
                </a:lnTo>
                <a:close/>
              </a:path>
            </a:pathLst>
          </a:custGeom>
          <a:solidFill>
            <a:srgbClr val="0044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32" name="object 28">
            <a:extLst>
              <a:ext uri="{FF2B5EF4-FFF2-40B4-BE49-F238E27FC236}">
                <a16:creationId xmlns:a16="http://schemas.microsoft.com/office/drawing/2014/main" id="{6E5D0B70-75F6-F743-96A1-1B5EE621E05B}"/>
              </a:ext>
            </a:extLst>
          </p:cNvPr>
          <p:cNvSpPr/>
          <p:nvPr/>
        </p:nvSpPr>
        <p:spPr>
          <a:xfrm>
            <a:off x="10558483" y="2859385"/>
            <a:ext cx="1525286" cy="1877695"/>
          </a:xfrm>
          <a:custGeom>
            <a:avLst/>
            <a:gdLst/>
            <a:ahLst/>
            <a:cxnLst/>
            <a:rect l="l" t="t" r="r" b="b"/>
            <a:pathLst>
              <a:path w="4399915" h="1877695">
                <a:moveTo>
                  <a:pt x="0" y="1877568"/>
                </a:moveTo>
                <a:lnTo>
                  <a:pt x="4399788" y="1877568"/>
                </a:lnTo>
                <a:lnTo>
                  <a:pt x="4399788" y="0"/>
                </a:lnTo>
                <a:lnTo>
                  <a:pt x="0" y="0"/>
                </a:lnTo>
                <a:lnTo>
                  <a:pt x="0" y="1877568"/>
                </a:lnTo>
                <a:close/>
              </a:path>
            </a:pathLst>
          </a:custGeom>
          <a:solidFill>
            <a:srgbClr val="0044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41" name="object 37">
            <a:extLst>
              <a:ext uri="{FF2B5EF4-FFF2-40B4-BE49-F238E27FC236}">
                <a16:creationId xmlns:a16="http://schemas.microsoft.com/office/drawing/2014/main" id="{471F8DE1-8598-054B-8CDF-DA9A995E3205}"/>
              </a:ext>
            </a:extLst>
          </p:cNvPr>
          <p:cNvSpPr txBox="1"/>
          <p:nvPr/>
        </p:nvSpPr>
        <p:spPr>
          <a:xfrm>
            <a:off x="2767140" y="3523290"/>
            <a:ext cx="110998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00335D"/>
                </a:solidFill>
                <a:effectLst/>
                <a:uLnTx/>
                <a:uFillTx/>
                <a:latin typeface="Arial"/>
                <a:ea typeface="+mn-ea"/>
                <a:cs typeface="Arial"/>
              </a:rPr>
              <a:t>1:1</a:t>
            </a:r>
            <a:r>
              <a:rPr kumimoji="0" sz="1000" b="1" i="0" u="none" strike="noStrike" kern="1200" cap="none" spc="-45" normalizeH="0" baseline="0" noProof="0" dirty="0">
                <a:ln>
                  <a:noFill/>
                </a:ln>
                <a:solidFill>
                  <a:srgbClr val="00335D"/>
                </a:solidFill>
                <a:effectLst/>
                <a:uLnTx/>
                <a:uFillTx/>
                <a:latin typeface="Arial"/>
                <a:ea typeface="+mn-ea"/>
                <a:cs typeface="Arial"/>
              </a:rPr>
              <a:t> </a:t>
            </a:r>
            <a:r>
              <a:rPr kumimoji="0" sz="1000" b="1" i="0" u="none" strike="noStrike" kern="1200" cap="none" spc="-5" normalizeH="0" baseline="0" noProof="0" dirty="0">
                <a:ln>
                  <a:noFill/>
                </a:ln>
                <a:solidFill>
                  <a:srgbClr val="00335D"/>
                </a:solidFill>
                <a:effectLst/>
                <a:uLnTx/>
                <a:uFillTx/>
                <a:latin typeface="Arial"/>
                <a:ea typeface="+mn-ea"/>
                <a:cs typeface="Arial"/>
              </a:rPr>
              <a:t>randomization</a:t>
            </a:r>
            <a:endParaRPr kumimoji="0" sz="1000" b="0" i="0" u="none" strike="noStrike" kern="1200" cap="none" spc="0" normalizeH="0" baseline="0" noProof="0" dirty="0">
              <a:ln>
                <a:noFill/>
              </a:ln>
              <a:solidFill>
                <a:srgbClr val="10313A"/>
              </a:solidFill>
              <a:effectLst/>
              <a:uLnTx/>
              <a:uFillTx/>
              <a:latin typeface="Arial"/>
              <a:ea typeface="+mn-ea"/>
              <a:cs typeface="Arial"/>
            </a:endParaRPr>
          </a:p>
        </p:txBody>
      </p:sp>
      <p:sp>
        <p:nvSpPr>
          <p:cNvPr id="45" name="object 8">
            <a:extLst>
              <a:ext uri="{FF2B5EF4-FFF2-40B4-BE49-F238E27FC236}">
                <a16:creationId xmlns:a16="http://schemas.microsoft.com/office/drawing/2014/main" id="{A65A81EC-EF16-5748-B5F5-FFB435B1AA50}"/>
              </a:ext>
            </a:extLst>
          </p:cNvPr>
          <p:cNvSpPr txBox="1"/>
          <p:nvPr/>
        </p:nvSpPr>
        <p:spPr>
          <a:xfrm>
            <a:off x="4408846" y="4107415"/>
            <a:ext cx="2423668" cy="1268937"/>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Gemcitabine 1000 mg/m</a:t>
            </a:r>
            <a:r>
              <a:rPr kumimoji="0" lang="en-US" sz="1600" b="1" i="0" u="none" strike="noStrike" kern="1200" cap="none" spc="-5"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(Days 1 and 8) + Cisplatin 70 mg/m</a:t>
            </a:r>
            <a:r>
              <a:rPr kumimoji="0" lang="en-US" sz="1600" b="1" i="0" u="none" strike="noStrike" kern="1200" cap="none" spc="-5"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Q 21 Days for 4 Cycles</a:t>
            </a:r>
            <a:endParaRPr kumimoji="0" sz="1600" b="0" i="0" u="none" strike="noStrike" kern="1200" cap="none" spc="0" normalizeH="0" baseline="0" noProof="0" dirty="0">
              <a:ln>
                <a:noFill/>
              </a:ln>
              <a:solidFill>
                <a:srgbClr val="10313A"/>
              </a:solidFill>
              <a:effectLst/>
              <a:uLnTx/>
              <a:uFillTx/>
              <a:latin typeface="Arial"/>
              <a:ea typeface="+mn-ea"/>
              <a:cs typeface="Arial"/>
            </a:endParaRPr>
          </a:p>
        </p:txBody>
      </p:sp>
      <p:sp>
        <p:nvSpPr>
          <p:cNvPr id="46" name="object 30">
            <a:extLst>
              <a:ext uri="{FF2B5EF4-FFF2-40B4-BE49-F238E27FC236}">
                <a16:creationId xmlns:a16="http://schemas.microsoft.com/office/drawing/2014/main" id="{40A65905-6F8E-FF40-AAC0-941039AA2952}"/>
              </a:ext>
            </a:extLst>
          </p:cNvPr>
          <p:cNvSpPr txBox="1"/>
          <p:nvPr/>
        </p:nvSpPr>
        <p:spPr>
          <a:xfrm>
            <a:off x="10663083" y="2981806"/>
            <a:ext cx="1381383" cy="1572866"/>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0" u="none" strike="noStrike" kern="1200" cap="none" spc="-5" normalizeH="0" baseline="0" noProof="0" dirty="0">
                <a:ln>
                  <a:noFill/>
                </a:ln>
                <a:solidFill>
                  <a:srgbClr val="FFFFFF"/>
                </a:solidFill>
                <a:effectLst/>
                <a:uLnTx/>
                <a:uFillTx/>
                <a:latin typeface="Arial"/>
                <a:ea typeface="+mn-ea"/>
                <a:cs typeface="Arial"/>
              </a:rPr>
              <a:t>Dual P</a:t>
            </a:r>
            <a:r>
              <a:rPr kumimoji="0" sz="1400" b="1" i="0" u="none" strike="noStrike" kern="1200" cap="none" spc="-5" normalizeH="0" baseline="0" noProof="0" dirty="0">
                <a:ln>
                  <a:noFill/>
                </a:ln>
                <a:solidFill>
                  <a:srgbClr val="FFFFFF"/>
                </a:solidFill>
                <a:effectLst/>
                <a:uLnTx/>
                <a:uFillTx/>
                <a:latin typeface="Arial"/>
                <a:ea typeface="+mn-ea"/>
                <a:cs typeface="Arial"/>
              </a:rPr>
              <a:t>rimary </a:t>
            </a:r>
            <a:r>
              <a:rPr kumimoji="0" lang="en-US" sz="1400" b="1" i="0" u="none" strike="noStrike" kern="1200" cap="none" spc="0" normalizeH="0" baseline="0" noProof="0" dirty="0">
                <a:ln>
                  <a:noFill/>
                </a:ln>
                <a:solidFill>
                  <a:srgbClr val="FFFFFF"/>
                </a:solidFill>
                <a:effectLst/>
                <a:uLnTx/>
                <a:uFillTx/>
                <a:latin typeface="Arial"/>
                <a:ea typeface="+mn-ea"/>
                <a:cs typeface="Arial"/>
              </a:rPr>
              <a:t>E</a:t>
            </a:r>
            <a:r>
              <a:rPr kumimoji="0" sz="1400" b="1" i="0" u="none" strike="noStrike" kern="1200" cap="none" spc="0" normalizeH="0" baseline="0" noProof="0" dirty="0">
                <a:ln>
                  <a:noFill/>
                </a:ln>
                <a:solidFill>
                  <a:srgbClr val="FFFFFF"/>
                </a:solidFill>
                <a:effectLst/>
                <a:uLnTx/>
                <a:uFillTx/>
                <a:latin typeface="Arial"/>
                <a:ea typeface="+mn-ea"/>
                <a:cs typeface="Arial"/>
              </a:rPr>
              <a:t>ndpoint</a:t>
            </a:r>
            <a:r>
              <a:rPr kumimoji="0" lang="en-US" sz="1400" b="1" i="0" u="none" strike="noStrike" kern="1200" cap="none" spc="0" normalizeH="0" baseline="0" noProof="0" dirty="0">
                <a:ln>
                  <a:noFill/>
                </a:ln>
                <a:solidFill>
                  <a:srgbClr val="FFFFFF"/>
                </a:solidFill>
                <a:effectLst/>
                <a:uLnTx/>
                <a:uFillTx/>
                <a:latin typeface="Arial"/>
                <a:ea typeface="+mn-ea"/>
                <a:cs typeface="Arial"/>
              </a:rPr>
              <a:t>s</a:t>
            </a:r>
            <a:r>
              <a:rPr kumimoji="0" sz="1400" b="1" i="0" u="none" strike="noStrike" kern="1200" cap="none" spc="0" normalizeH="0" baseline="0" noProof="0" dirty="0">
                <a:ln>
                  <a:noFill/>
                </a:ln>
                <a:solidFill>
                  <a:srgbClr val="FFFFFF"/>
                </a:solidFill>
                <a:effectLst/>
                <a:uLnTx/>
                <a:uFillTx/>
                <a:latin typeface="Arial"/>
                <a:ea typeface="+mn-ea"/>
                <a:cs typeface="Arial"/>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0" u="none" strike="noStrike" kern="1200" cap="none" spc="-5" normalizeH="0" baseline="0" noProof="0" dirty="0">
                <a:ln>
                  <a:noFill/>
                </a:ln>
                <a:solidFill>
                  <a:srgbClr val="FFFFFF"/>
                </a:solidFill>
                <a:effectLst/>
                <a:uLnTx/>
                <a:uFillTx/>
                <a:latin typeface="Arial"/>
                <a:ea typeface="+mn-ea"/>
                <a:cs typeface="Arial"/>
              </a:rPr>
              <a:t>pCR, EFS</a:t>
            </a:r>
          </a:p>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lang="en-US" sz="1400" b="1" i="0" u="none" strike="noStrike" kern="1200" cap="none" spc="-5" normalizeH="0" baseline="0" noProof="0" dirty="0">
              <a:ln>
                <a:noFill/>
              </a:ln>
              <a:solidFill>
                <a:srgbClr val="FFFFFF"/>
              </a:solidFill>
              <a:effectLst/>
              <a:uLnTx/>
              <a:uFillTx/>
              <a:latin typeface="Arial"/>
              <a:ea typeface="+mn-ea"/>
              <a:cs typeface="Arial"/>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0" u="none" strike="noStrike" kern="1200" cap="none" spc="-5" normalizeH="0" baseline="0" noProof="0" dirty="0">
                <a:ln>
                  <a:noFill/>
                </a:ln>
                <a:solidFill>
                  <a:srgbClr val="FFFFFF"/>
                </a:solidFill>
                <a:effectLst/>
                <a:uLnTx/>
                <a:uFillTx/>
                <a:latin typeface="Arial"/>
                <a:ea typeface="+mn-ea"/>
                <a:cs typeface="Arial"/>
              </a:rPr>
              <a:t>Key Secondary Endpoint: </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0" u="none" strike="noStrike" kern="1200" cap="none" spc="-5" normalizeH="0" baseline="0" noProof="0" dirty="0">
                <a:ln>
                  <a:noFill/>
                </a:ln>
                <a:solidFill>
                  <a:srgbClr val="FFFFFF"/>
                </a:solidFill>
                <a:effectLst/>
                <a:uLnTx/>
                <a:uFillTx/>
                <a:latin typeface="Arial"/>
                <a:ea typeface="+mn-ea"/>
                <a:cs typeface="Arial"/>
              </a:rPr>
              <a:t>OS</a:t>
            </a:r>
            <a:endParaRPr kumimoji="0" lang="en-US" sz="1400" b="0" i="0" u="none" strike="noStrike" kern="1200" cap="none" spc="0" normalizeH="0" baseline="0" noProof="0" dirty="0">
              <a:ln>
                <a:noFill/>
              </a:ln>
              <a:solidFill>
                <a:srgbClr val="10313A"/>
              </a:solidFill>
              <a:effectLst/>
              <a:uLnTx/>
              <a:uFillTx/>
              <a:latin typeface="Arial"/>
              <a:ea typeface="+mn-ea"/>
              <a:cs typeface="Arial"/>
            </a:endParaRPr>
          </a:p>
        </p:txBody>
      </p:sp>
      <p:sp>
        <p:nvSpPr>
          <p:cNvPr id="48" name="object 6">
            <a:extLst>
              <a:ext uri="{FF2B5EF4-FFF2-40B4-BE49-F238E27FC236}">
                <a16:creationId xmlns:a16="http://schemas.microsoft.com/office/drawing/2014/main" id="{DA0BF37F-3A0F-BF47-8EDE-5F58D20E91BF}"/>
              </a:ext>
            </a:extLst>
          </p:cNvPr>
          <p:cNvSpPr/>
          <p:nvPr/>
        </p:nvSpPr>
        <p:spPr>
          <a:xfrm>
            <a:off x="7669157" y="1891409"/>
            <a:ext cx="2210664" cy="1737360"/>
          </a:xfrm>
          <a:custGeom>
            <a:avLst/>
            <a:gdLst/>
            <a:ahLst/>
            <a:cxnLst/>
            <a:rect l="l" t="t" r="r" b="b"/>
            <a:pathLst>
              <a:path w="2327275" h="1737360">
                <a:moveTo>
                  <a:pt x="0" y="1737360"/>
                </a:moveTo>
                <a:lnTo>
                  <a:pt x="2327148" y="1737360"/>
                </a:lnTo>
                <a:lnTo>
                  <a:pt x="2327148" y="0"/>
                </a:lnTo>
                <a:lnTo>
                  <a:pt x="0" y="0"/>
                </a:lnTo>
                <a:lnTo>
                  <a:pt x="0" y="173736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object 8">
            <a:extLst>
              <a:ext uri="{FF2B5EF4-FFF2-40B4-BE49-F238E27FC236}">
                <a16:creationId xmlns:a16="http://schemas.microsoft.com/office/drawing/2014/main" id="{7633BA8C-9534-B94F-A102-71AEA5BEA8AE}"/>
              </a:ext>
            </a:extLst>
          </p:cNvPr>
          <p:cNvSpPr txBox="1"/>
          <p:nvPr/>
        </p:nvSpPr>
        <p:spPr>
          <a:xfrm>
            <a:off x="7669161" y="2027554"/>
            <a:ext cx="2154044" cy="1366400"/>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5" normalizeH="0" baseline="0" noProof="0" dirty="0">
                <a:ln>
                  <a:noFill/>
                </a:ln>
                <a:solidFill>
                  <a:schemeClr val="bg1"/>
                </a:solidFill>
                <a:effectLst/>
                <a:uLnTx/>
                <a:uFillTx/>
                <a:latin typeface="Arial"/>
                <a:ea typeface="+mn-ea"/>
                <a:cs typeface="Arial"/>
              </a:rPr>
              <a:t>Enfortumab</a:t>
            </a:r>
            <a:r>
              <a:rPr kumimoji="0" sz="1600" b="1" i="0" u="none" strike="noStrike" kern="1200" cap="none" spc="-40" normalizeH="0" baseline="0" noProof="0" dirty="0">
                <a:ln>
                  <a:noFill/>
                </a:ln>
                <a:solidFill>
                  <a:schemeClr val="bg1"/>
                </a:solidFill>
                <a:effectLst/>
                <a:uLnTx/>
                <a:uFillTx/>
                <a:latin typeface="Arial"/>
                <a:ea typeface="+mn-ea"/>
                <a:cs typeface="Arial"/>
              </a:rPr>
              <a:t> </a:t>
            </a:r>
            <a:r>
              <a:rPr kumimoji="0" sz="1600" b="1" i="0" u="none" strike="noStrike" kern="1200" cap="none" spc="-10" normalizeH="0" baseline="0" noProof="0" dirty="0">
                <a:ln>
                  <a:noFill/>
                </a:ln>
                <a:solidFill>
                  <a:schemeClr val="bg1"/>
                </a:solidFill>
                <a:effectLst/>
                <a:uLnTx/>
                <a:uFillTx/>
                <a:latin typeface="Arial"/>
                <a:ea typeface="+mn-ea"/>
                <a:cs typeface="Arial"/>
              </a:rPr>
              <a:t>vedotin</a:t>
            </a:r>
            <a:endParaRPr kumimoji="0" sz="16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chemeClr val="bg1"/>
                </a:solidFill>
                <a:effectLst/>
                <a:uLnTx/>
                <a:uFillTx/>
                <a:latin typeface="Arial"/>
                <a:ea typeface="+mn-ea"/>
                <a:cs typeface="Arial"/>
              </a:rPr>
              <a:t>(Days 1 and 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chemeClr val="bg1"/>
                </a:solidFill>
                <a:effectLst/>
                <a:uLnTx/>
                <a:uFillTx/>
                <a:latin typeface="Arial"/>
                <a:ea typeface="+mn-ea"/>
                <a:cs typeface="Arial"/>
              </a:rPr>
              <a:t>Q 21 Days for 5 Cycles + </a:t>
            </a:r>
            <a:r>
              <a:rPr kumimoji="0" lang="en-US" sz="1600" b="1" i="0" u="none" strike="noStrike" kern="1200" cap="none" spc="-5" normalizeH="0" baseline="0" noProof="0" dirty="0">
                <a:ln>
                  <a:noFill/>
                </a:ln>
                <a:solidFill>
                  <a:schemeClr val="bg1"/>
                </a:solidFill>
                <a:effectLst/>
                <a:uLnTx/>
                <a:uFillTx/>
                <a:latin typeface="Arial"/>
                <a:ea typeface="+mn-ea"/>
                <a:cs typeface="Arial"/>
              </a:rPr>
              <a:t>Pembrolizumab</a:t>
            </a:r>
            <a:endParaRPr kumimoji="0" lang="en-US" sz="1400" b="1" i="0" u="none" strike="noStrike" kern="1200" cap="none" spc="-5" normalizeH="0" baseline="0" noProof="0" dirty="0">
              <a:ln>
                <a:noFill/>
              </a:ln>
              <a:solidFill>
                <a:schemeClr val="bg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chemeClr val="bg1"/>
                </a:solidFill>
                <a:effectLst/>
                <a:uLnTx/>
                <a:uFillTx/>
                <a:latin typeface="Arial"/>
                <a:ea typeface="+mn-ea"/>
                <a:cs typeface="Arial"/>
              </a:rPr>
              <a:t>(Day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chemeClr val="bg1"/>
                </a:solidFill>
                <a:effectLst/>
                <a:uLnTx/>
                <a:uFillTx/>
                <a:latin typeface="Arial"/>
                <a:ea typeface="+mn-ea"/>
                <a:cs typeface="Arial"/>
              </a:rPr>
              <a:t>Q 21 Days </a:t>
            </a:r>
            <a:r>
              <a:rPr kumimoji="0" lang="en-US" sz="1400" b="1" i="0" u="none" strike="noStrike" kern="1200" cap="none" spc="-5" normalizeH="0" baseline="0" noProof="0" dirty="0">
                <a:ln>
                  <a:noFill/>
                </a:ln>
                <a:solidFill>
                  <a:srgbClr val="FFFFFF"/>
                </a:solidFill>
                <a:effectLst/>
                <a:uLnTx/>
                <a:uFillTx/>
                <a:latin typeface="Arial"/>
                <a:ea typeface="+mn-ea"/>
                <a:cs typeface="Arial"/>
              </a:rPr>
              <a:t>for 13 Cycles</a:t>
            </a:r>
            <a:endParaRPr kumimoji="0" sz="1400" b="0" i="0" u="none" strike="noStrike" kern="1200" cap="none" spc="0" normalizeH="0" baseline="0" noProof="0" dirty="0">
              <a:ln>
                <a:noFill/>
              </a:ln>
              <a:solidFill>
                <a:srgbClr val="10313A"/>
              </a:solidFill>
              <a:effectLst/>
              <a:uLnTx/>
              <a:uFillTx/>
              <a:latin typeface="Arial"/>
              <a:ea typeface="+mn-ea"/>
              <a:cs typeface="Arial"/>
            </a:endParaRPr>
          </a:p>
        </p:txBody>
      </p:sp>
      <p:sp>
        <p:nvSpPr>
          <p:cNvPr id="53" name="object 14">
            <a:extLst>
              <a:ext uri="{FF2B5EF4-FFF2-40B4-BE49-F238E27FC236}">
                <a16:creationId xmlns:a16="http://schemas.microsoft.com/office/drawing/2014/main" id="{4276C6B2-8997-CD4E-87D5-F1DF977C4136}"/>
              </a:ext>
            </a:extLst>
          </p:cNvPr>
          <p:cNvSpPr/>
          <p:nvPr/>
        </p:nvSpPr>
        <p:spPr>
          <a:xfrm>
            <a:off x="7669158" y="3676551"/>
            <a:ext cx="2210664" cy="2025523"/>
          </a:xfrm>
          <a:custGeom>
            <a:avLst/>
            <a:gdLst/>
            <a:ahLst/>
            <a:cxnLst/>
            <a:rect l="l" t="t" r="r" b="b"/>
            <a:pathLst>
              <a:path w="2327275" h="2032000">
                <a:moveTo>
                  <a:pt x="0" y="2031492"/>
                </a:moveTo>
                <a:lnTo>
                  <a:pt x="2327148" y="2031492"/>
                </a:lnTo>
                <a:lnTo>
                  <a:pt x="2327148" y="0"/>
                </a:lnTo>
                <a:lnTo>
                  <a:pt x="0" y="0"/>
                </a:lnTo>
                <a:lnTo>
                  <a:pt x="0" y="203149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object 8">
            <a:extLst>
              <a:ext uri="{FF2B5EF4-FFF2-40B4-BE49-F238E27FC236}">
                <a16:creationId xmlns:a16="http://schemas.microsoft.com/office/drawing/2014/main" id="{A5421280-57FB-584F-B1E2-CC4F8C27831B}"/>
              </a:ext>
            </a:extLst>
          </p:cNvPr>
          <p:cNvSpPr txBox="1"/>
          <p:nvPr/>
        </p:nvSpPr>
        <p:spPr>
          <a:xfrm>
            <a:off x="7694177" y="4452697"/>
            <a:ext cx="2093937" cy="289182"/>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Observation</a:t>
            </a:r>
            <a:endParaRPr kumimoji="0" sz="1800" b="0" i="0" u="none" strike="noStrike" kern="1200" cap="none" spc="0" normalizeH="0" baseline="0" noProof="0" dirty="0">
              <a:ln>
                <a:noFill/>
              </a:ln>
              <a:solidFill>
                <a:srgbClr val="10313A"/>
              </a:solidFill>
              <a:effectLst/>
              <a:uLnTx/>
              <a:uFillTx/>
              <a:latin typeface="Arial"/>
              <a:ea typeface="+mn-ea"/>
              <a:cs typeface="Arial"/>
            </a:endParaRPr>
          </a:p>
        </p:txBody>
      </p:sp>
      <p:sp>
        <p:nvSpPr>
          <p:cNvPr id="59" name="object 14">
            <a:extLst>
              <a:ext uri="{FF2B5EF4-FFF2-40B4-BE49-F238E27FC236}">
                <a16:creationId xmlns:a16="http://schemas.microsoft.com/office/drawing/2014/main" id="{353BA8D8-D55D-1F41-A565-AA0165ADD765}"/>
              </a:ext>
            </a:extLst>
          </p:cNvPr>
          <p:cNvSpPr/>
          <p:nvPr/>
        </p:nvSpPr>
        <p:spPr>
          <a:xfrm>
            <a:off x="6990294" y="1891408"/>
            <a:ext cx="475651" cy="3810743"/>
          </a:xfrm>
          <a:custGeom>
            <a:avLst/>
            <a:gdLst/>
            <a:ahLst/>
            <a:cxnLst/>
            <a:rect l="l" t="t" r="r" b="b"/>
            <a:pathLst>
              <a:path w="2327275" h="2032000">
                <a:moveTo>
                  <a:pt x="0" y="2031492"/>
                </a:moveTo>
                <a:lnTo>
                  <a:pt x="2327148" y="2031492"/>
                </a:lnTo>
                <a:lnTo>
                  <a:pt x="2327148" y="0"/>
                </a:lnTo>
                <a:lnTo>
                  <a:pt x="0" y="0"/>
                </a:lnTo>
                <a:lnTo>
                  <a:pt x="0" y="203149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D</a:t>
            </a:r>
            <a:endParaRPr kumimoji="0"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object 37">
            <a:extLst>
              <a:ext uri="{FF2B5EF4-FFF2-40B4-BE49-F238E27FC236}">
                <a16:creationId xmlns:a16="http://schemas.microsoft.com/office/drawing/2014/main" id="{4BB36326-698E-B14D-9767-72A579CE102A}"/>
              </a:ext>
            </a:extLst>
          </p:cNvPr>
          <p:cNvSpPr txBox="1"/>
          <p:nvPr/>
        </p:nvSpPr>
        <p:spPr>
          <a:xfrm>
            <a:off x="4424168" y="1582527"/>
            <a:ext cx="2447556" cy="25840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effectLst/>
                <a:uLnTx/>
                <a:uFillTx/>
                <a:latin typeface="Arial"/>
                <a:ea typeface="+mn-ea"/>
                <a:cs typeface="Arial"/>
              </a:rPr>
              <a:t>Neoadjuvant Therapy</a:t>
            </a:r>
            <a:endParaRPr kumimoji="0" sz="1600" b="0" i="0" u="none" strike="noStrike" kern="1200" cap="none" spc="0" normalizeH="0" baseline="0" noProof="0" dirty="0">
              <a:ln>
                <a:noFill/>
              </a:ln>
              <a:effectLst/>
              <a:uLnTx/>
              <a:uFillTx/>
              <a:latin typeface="Arial"/>
              <a:ea typeface="+mn-ea"/>
              <a:cs typeface="Arial"/>
            </a:endParaRPr>
          </a:p>
        </p:txBody>
      </p:sp>
      <p:sp>
        <p:nvSpPr>
          <p:cNvPr id="61" name="object 37">
            <a:extLst>
              <a:ext uri="{FF2B5EF4-FFF2-40B4-BE49-F238E27FC236}">
                <a16:creationId xmlns:a16="http://schemas.microsoft.com/office/drawing/2014/main" id="{0A154794-2BD9-254F-BBFA-E8D7D30E6D7D}"/>
              </a:ext>
            </a:extLst>
          </p:cNvPr>
          <p:cNvSpPr txBox="1"/>
          <p:nvPr/>
        </p:nvSpPr>
        <p:spPr>
          <a:xfrm>
            <a:off x="7657348" y="1582527"/>
            <a:ext cx="2210663" cy="264870"/>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effectLst/>
                <a:uLnTx/>
                <a:uFillTx/>
                <a:latin typeface="Arial"/>
                <a:ea typeface="+mn-ea"/>
                <a:cs typeface="Arial"/>
              </a:rPr>
              <a:t>Adjuvant Therapy</a:t>
            </a:r>
            <a:endParaRPr kumimoji="0" sz="1600" b="0" i="0" u="none" strike="noStrike" kern="1200" cap="none" spc="0" normalizeH="0" baseline="0" noProof="0" dirty="0">
              <a:ln>
                <a:noFill/>
              </a:ln>
              <a:effectLst/>
              <a:uLnTx/>
              <a:uFillTx/>
              <a:latin typeface="Arial"/>
              <a:ea typeface="+mn-ea"/>
              <a:cs typeface="Arial"/>
            </a:endParaRPr>
          </a:p>
        </p:txBody>
      </p:sp>
      <p:sp>
        <p:nvSpPr>
          <p:cNvPr id="7" name="TextBox 6">
            <a:extLst>
              <a:ext uri="{FF2B5EF4-FFF2-40B4-BE49-F238E27FC236}">
                <a16:creationId xmlns:a16="http://schemas.microsoft.com/office/drawing/2014/main" id="{06D05601-683A-D8E3-16C9-1238204DAEFC}"/>
              </a:ext>
            </a:extLst>
          </p:cNvPr>
          <p:cNvSpPr txBox="1"/>
          <p:nvPr/>
        </p:nvSpPr>
        <p:spPr bwMode="auto">
          <a:xfrm>
            <a:off x="5031203" y="5843750"/>
            <a:ext cx="4393832" cy="184666"/>
          </a:xfrm>
          <a:prstGeom prst="rect">
            <a:avLst/>
          </a:prstGeom>
          <a:noFill/>
          <a:ln w="19050" algn="ctr">
            <a:noFill/>
            <a:miter lim="800000"/>
            <a:headEnd/>
            <a:tailEnd/>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kern="1200" cap="none" spc="0" normalizeH="0" baseline="0" noProof="0" dirty="0">
                <a:ln>
                  <a:noFill/>
                </a:ln>
                <a:solidFill>
                  <a:schemeClr val="tx2"/>
                </a:solidFill>
                <a:effectLst/>
                <a:uLnTx/>
                <a:uFillTx/>
                <a:latin typeface="Arial"/>
                <a:ea typeface="+mn-ea"/>
                <a:cs typeface="+mn-cs"/>
              </a:rPr>
              <a:t>RC = Radical Cystectomy; PLND = Pelvic lymph node dissection</a:t>
            </a:r>
          </a:p>
        </p:txBody>
      </p:sp>
    </p:spTree>
    <p:extLst>
      <p:ext uri="{BB962C8B-B14F-4D97-AF65-F5344CB8AC3E}">
        <p14:creationId xmlns:p14="http://schemas.microsoft.com/office/powerpoint/2010/main" val="3313466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III Neoadjuvant IO Trials </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602297" y="1348947"/>
            <a:ext cx="8987406" cy="443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A3FF49B-6096-1CD8-D222-005D860D53C2}"/>
              </a:ext>
            </a:extLst>
          </p:cNvPr>
          <p:cNvSpPr txBox="1"/>
          <p:nvPr/>
        </p:nvSpPr>
        <p:spPr>
          <a:xfrm>
            <a:off x="1602297" y="2915457"/>
            <a:ext cx="6218512" cy="369332"/>
          </a:xfrm>
          <a:prstGeom prst="rect">
            <a:avLst/>
          </a:prstGeom>
          <a:solidFill>
            <a:schemeClr val="bg1"/>
          </a:solidFill>
        </p:spPr>
        <p:txBody>
          <a:bodyPr wrap="square" rtlCol="0">
            <a:spAutoFit/>
          </a:bodyPr>
          <a:lstStyle/>
          <a:p>
            <a:r>
              <a:rPr lang="en-US" b="1" dirty="0"/>
              <a:t>VOLGA trial: </a:t>
            </a:r>
            <a:r>
              <a:rPr lang="en-US" b="1" dirty="0" err="1"/>
              <a:t>durva</a:t>
            </a:r>
            <a:r>
              <a:rPr lang="en-US" b="1" dirty="0"/>
              <a:t>/</a:t>
            </a:r>
            <a:r>
              <a:rPr lang="en-US" b="1" dirty="0" err="1"/>
              <a:t>treme</a:t>
            </a:r>
            <a:r>
              <a:rPr lang="en-US" b="1" dirty="0"/>
              <a:t>/EV as peri-operative therapy </a:t>
            </a:r>
          </a:p>
        </p:txBody>
      </p:sp>
      <p:sp>
        <p:nvSpPr>
          <p:cNvPr id="5" name="Rectangle 4">
            <a:extLst>
              <a:ext uri="{FF2B5EF4-FFF2-40B4-BE49-F238E27FC236}">
                <a16:creationId xmlns:a16="http://schemas.microsoft.com/office/drawing/2014/main" id="{EFB98920-EEB3-3B57-F28E-2CD110BA69C6}"/>
              </a:ext>
            </a:extLst>
          </p:cNvPr>
          <p:cNvSpPr/>
          <p:nvPr/>
        </p:nvSpPr>
        <p:spPr bwMode="auto">
          <a:xfrm>
            <a:off x="1602297" y="2945769"/>
            <a:ext cx="6218512" cy="3229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6" charset="0"/>
            </a:endParaRPr>
          </a:p>
        </p:txBody>
      </p:sp>
      <p:sp>
        <p:nvSpPr>
          <p:cNvPr id="8" name="Footer Placeholder 7">
            <a:extLst>
              <a:ext uri="{FF2B5EF4-FFF2-40B4-BE49-F238E27FC236}">
                <a16:creationId xmlns:a16="http://schemas.microsoft.com/office/drawing/2014/main" id="{EA60B530-E956-8887-BAA8-458AE372A124}"/>
              </a:ext>
            </a:extLst>
          </p:cNvPr>
          <p:cNvSpPr>
            <a:spLocks noGrp="1"/>
          </p:cNvSpPr>
          <p:nvPr>
            <p:ph type="ftr" sz="quarter" idx="3"/>
          </p:nvPr>
        </p:nvSpPr>
        <p:spPr/>
        <p:txBody>
          <a:bodyPr/>
          <a:lstStyle/>
          <a:p>
            <a:r>
              <a:rPr lang="en-US" dirty="0"/>
              <a:t>Rey-Cárdenas M, et al. </a:t>
            </a:r>
            <a:r>
              <a:rPr lang="en-US" i="1" dirty="0"/>
              <a:t>Cancer Treat Rev. </a:t>
            </a:r>
            <a:r>
              <a:rPr lang="en-US" dirty="0"/>
              <a:t>2021;93:102142.</a:t>
            </a:r>
          </a:p>
        </p:txBody>
      </p:sp>
      <p:sp>
        <p:nvSpPr>
          <p:cNvPr id="3" name="Rectangle 2">
            <a:extLst>
              <a:ext uri="{FF2B5EF4-FFF2-40B4-BE49-F238E27FC236}">
                <a16:creationId xmlns:a16="http://schemas.microsoft.com/office/drawing/2014/main" id="{69A62B94-E513-57EF-C3BB-2A8CC6E77D59}"/>
              </a:ext>
            </a:extLst>
          </p:cNvPr>
          <p:cNvSpPr/>
          <p:nvPr/>
        </p:nvSpPr>
        <p:spPr bwMode="auto">
          <a:xfrm>
            <a:off x="5909823" y="1415394"/>
            <a:ext cx="4697835" cy="14694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6"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CE0D-67A4-461D-8E20-89DED38B474A}"/>
              </a:ext>
            </a:extLst>
          </p:cNvPr>
          <p:cNvSpPr>
            <a:spLocks noGrp="1"/>
          </p:cNvSpPr>
          <p:nvPr>
            <p:ph type="title"/>
          </p:nvPr>
        </p:nvSpPr>
        <p:spPr>
          <a:xfrm>
            <a:off x="609600" y="199505"/>
            <a:ext cx="8975464" cy="1185577"/>
          </a:xfrm>
        </p:spPr>
        <p:txBody>
          <a:bodyPr/>
          <a:lstStyle/>
          <a:p>
            <a:r>
              <a:rPr lang="en-US" dirty="0"/>
              <a:t>Neoadjuvant Trial for Cisplatin-Unfit Patients</a:t>
            </a:r>
            <a:br>
              <a:rPr lang="en-US" dirty="0"/>
            </a:br>
            <a:r>
              <a:rPr lang="en-US" dirty="0"/>
              <a:t>With Variant Histology MIBC</a:t>
            </a:r>
          </a:p>
        </p:txBody>
      </p:sp>
      <p:pic>
        <p:nvPicPr>
          <p:cNvPr id="3" name="Picture 2" descr="Diagram&#10;&#10;Description automatically generated">
            <a:extLst>
              <a:ext uri="{FF2B5EF4-FFF2-40B4-BE49-F238E27FC236}">
                <a16:creationId xmlns:a16="http://schemas.microsoft.com/office/drawing/2014/main" id="{E8289578-DE76-4B01-8F35-B5CC43318358}"/>
              </a:ext>
            </a:extLst>
          </p:cNvPr>
          <p:cNvPicPr>
            <a:picLocks noChangeAspect="1"/>
          </p:cNvPicPr>
          <p:nvPr/>
        </p:nvPicPr>
        <p:blipFill>
          <a:blip r:embed="rId2"/>
          <a:stretch>
            <a:fillRect/>
          </a:stretch>
        </p:blipFill>
        <p:spPr>
          <a:xfrm>
            <a:off x="417443" y="2111236"/>
            <a:ext cx="11430000" cy="4499569"/>
          </a:xfrm>
          <a:prstGeom prst="rect">
            <a:avLst/>
          </a:prstGeom>
        </p:spPr>
      </p:pic>
      <p:pic>
        <p:nvPicPr>
          <p:cNvPr id="4" name="Picture 3">
            <a:extLst>
              <a:ext uri="{FF2B5EF4-FFF2-40B4-BE49-F238E27FC236}">
                <a16:creationId xmlns:a16="http://schemas.microsoft.com/office/drawing/2014/main" id="{4DEFD8CE-6E4D-42C6-8D3C-000998BC7B4D}"/>
              </a:ext>
            </a:extLst>
          </p:cNvPr>
          <p:cNvPicPr>
            <a:picLocks noChangeAspect="1"/>
          </p:cNvPicPr>
          <p:nvPr/>
        </p:nvPicPr>
        <p:blipFill>
          <a:blip r:embed="rId3"/>
          <a:stretch>
            <a:fillRect/>
          </a:stretch>
        </p:blipFill>
        <p:spPr>
          <a:xfrm>
            <a:off x="10159966" y="322248"/>
            <a:ext cx="1054168" cy="1480388"/>
          </a:xfrm>
          <a:prstGeom prst="rect">
            <a:avLst/>
          </a:prstGeom>
        </p:spPr>
      </p:pic>
      <p:sp>
        <p:nvSpPr>
          <p:cNvPr id="6" name="TextBox 5">
            <a:extLst>
              <a:ext uri="{FF2B5EF4-FFF2-40B4-BE49-F238E27FC236}">
                <a16:creationId xmlns:a16="http://schemas.microsoft.com/office/drawing/2014/main" id="{AE27F578-89D6-8FC2-4FD7-D1A160A82AD6}"/>
              </a:ext>
            </a:extLst>
          </p:cNvPr>
          <p:cNvSpPr txBox="1"/>
          <p:nvPr/>
        </p:nvSpPr>
        <p:spPr>
          <a:xfrm>
            <a:off x="9935910" y="1769296"/>
            <a:ext cx="19115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Rafee</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Talukder</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35A245B-DC37-2775-AE67-CDF54389338E}"/>
              </a:ext>
            </a:extLst>
          </p:cNvPr>
          <p:cNvSpPr txBox="1"/>
          <p:nvPr/>
        </p:nvSpPr>
        <p:spPr>
          <a:xfrm>
            <a:off x="4436647" y="1556877"/>
            <a:ext cx="34184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ea typeface="+mn-ea"/>
                <a:cs typeface="+mn-cs"/>
              </a:rPr>
              <a:t>Accrual target: 18 pts</a:t>
            </a:r>
          </a:p>
        </p:txBody>
      </p:sp>
    </p:spTree>
    <p:extLst>
      <p:ext uri="{BB962C8B-B14F-4D97-AF65-F5344CB8AC3E}">
        <p14:creationId xmlns:p14="http://schemas.microsoft.com/office/powerpoint/2010/main" val="782304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535" y="208200"/>
            <a:ext cx="8229600" cy="726484"/>
          </a:xfrm>
        </p:spPr>
        <p:txBody>
          <a:bodyPr>
            <a:normAutofit/>
          </a:bodyPr>
          <a:lstStyle/>
          <a:p>
            <a:pPr algn="ctr"/>
            <a:r>
              <a:rPr lang="en-US" sz="3600" dirty="0">
                <a:sym typeface="Wingdings" panose="05000000000000000000" pitchFamily="2" charset="2"/>
              </a:rPr>
              <a:t>Thank You </a:t>
            </a:r>
            <a:endParaRPr lang="en-US" sz="3600" dirty="0"/>
          </a:p>
        </p:txBody>
      </p:sp>
      <p:sp>
        <p:nvSpPr>
          <p:cNvPr id="3" name="Content Placeholder 2"/>
          <p:cNvSpPr>
            <a:spLocks noGrp="1"/>
          </p:cNvSpPr>
          <p:nvPr>
            <p:ph idx="1"/>
          </p:nvPr>
        </p:nvSpPr>
        <p:spPr>
          <a:xfrm>
            <a:off x="2131426" y="780987"/>
            <a:ext cx="7943818" cy="2133231"/>
          </a:xfrm>
        </p:spPr>
        <p:txBody>
          <a:bodyPr>
            <a:normAutofit/>
          </a:bodyPr>
          <a:lstStyle/>
          <a:p>
            <a:pPr marL="0" indent="0" algn="ctr">
              <a:buNone/>
            </a:pPr>
            <a:r>
              <a:rPr lang="en-US" b="1" u="sng" dirty="0"/>
              <a:t>Patients </a:t>
            </a:r>
            <a:r>
              <a:rPr lang="el-GR" b="1" u="sng" dirty="0"/>
              <a:t>&amp;</a:t>
            </a:r>
            <a:r>
              <a:rPr lang="en-US" b="1" u="sng" dirty="0"/>
              <a:t> Families!</a:t>
            </a:r>
          </a:p>
          <a:p>
            <a:pPr marL="0" indent="0">
              <a:buNone/>
            </a:pPr>
            <a:r>
              <a:rPr lang="en-US" sz="1800" dirty="0"/>
              <a:t>Collaborators, sponsors, institutions, foundations, colleagues, research, admin &amp; clinical staff: TEAMS!</a:t>
            </a:r>
            <a:r>
              <a:rPr lang="en-US" sz="1800" i="1" dirty="0"/>
              <a:t>                                    </a:t>
            </a:r>
            <a:r>
              <a:rPr lang="en-US" sz="1800" dirty="0">
                <a:highlight>
                  <a:srgbClr val="FFFF00"/>
                </a:highlight>
              </a:rPr>
              <a:t>@PGrivasMDPhD </a:t>
            </a:r>
          </a:p>
        </p:txBody>
      </p:sp>
      <p:grpSp>
        <p:nvGrpSpPr>
          <p:cNvPr id="6" name="Group 5">
            <a:extLst>
              <a:ext uri="{FF2B5EF4-FFF2-40B4-BE49-F238E27FC236}">
                <a16:creationId xmlns:a16="http://schemas.microsoft.com/office/drawing/2014/main" id="{DBBB14DD-6000-5462-BC5E-D5DEDECBE3B6}"/>
              </a:ext>
            </a:extLst>
          </p:cNvPr>
          <p:cNvGrpSpPr/>
          <p:nvPr/>
        </p:nvGrpSpPr>
        <p:grpSpPr>
          <a:xfrm>
            <a:off x="1427169" y="2093319"/>
            <a:ext cx="9359178" cy="4395724"/>
            <a:chOff x="702457" y="2041070"/>
            <a:chExt cx="10787086" cy="4783251"/>
          </a:xfrm>
        </p:grpSpPr>
        <p:pic>
          <p:nvPicPr>
            <p:cNvPr id="11" name="Picture 10" descr="A group of people posing for the camera&#10;&#10;Description automatically generated">
              <a:extLst>
                <a:ext uri="{FF2B5EF4-FFF2-40B4-BE49-F238E27FC236}">
                  <a16:creationId xmlns:a16="http://schemas.microsoft.com/office/drawing/2014/main" id="{D175FB17-8488-4374-9A33-E4472B807BB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2760" y="4619056"/>
              <a:ext cx="4046783" cy="2205264"/>
            </a:xfrm>
            <a:prstGeom prst="rect">
              <a:avLst/>
            </a:prstGeom>
          </p:spPr>
        </p:pic>
        <p:pic>
          <p:nvPicPr>
            <p:cNvPr id="12" name="Picture 11">
              <a:extLst>
                <a:ext uri="{FF2B5EF4-FFF2-40B4-BE49-F238E27FC236}">
                  <a16:creationId xmlns:a16="http://schemas.microsoft.com/office/drawing/2014/main" id="{83AC827C-CF38-45B8-9C94-DCE0FEB0AA00}"/>
                </a:ext>
              </a:extLst>
            </p:cNvPr>
            <p:cNvPicPr>
              <a:picLocks noChangeAspect="1"/>
            </p:cNvPicPr>
            <p:nvPr/>
          </p:nvPicPr>
          <p:blipFill>
            <a:blip r:embed="rId3"/>
            <a:stretch>
              <a:fillRect/>
            </a:stretch>
          </p:blipFill>
          <p:spPr>
            <a:xfrm>
              <a:off x="702457" y="4619056"/>
              <a:ext cx="3929133" cy="2205264"/>
            </a:xfrm>
            <a:prstGeom prst="rect">
              <a:avLst/>
            </a:prstGeom>
          </p:spPr>
        </p:pic>
        <p:sp>
          <p:nvSpPr>
            <p:cNvPr id="4" name="Rectangle 3"/>
            <p:cNvSpPr/>
            <p:nvPr/>
          </p:nvSpPr>
          <p:spPr bwMode="auto">
            <a:xfrm>
              <a:off x="9232006" y="5988676"/>
              <a:ext cx="978794" cy="734096"/>
            </a:xfrm>
            <a:prstGeom prst="rect">
              <a:avLst/>
            </a:prstGeom>
            <a:solidFill>
              <a:schemeClr val="bg1"/>
            </a:solidFill>
            <a:ln w="9525" cap="flat" cmpd="sng" algn="ctr">
              <a:noFill/>
              <a:prstDash val="solid"/>
              <a:round/>
              <a:headEnd type="none" w="med" len="med"/>
              <a:tailEnd type="none" w="med" len="med"/>
            </a:ln>
            <a:effectLst/>
          </p:spPr>
          <p:txBody>
            <a:bodyPr vert="horz" wrap="square" lIns="91435" tIns="45720" rIns="91435" bIns="45720" numCol="1" rtlCol="0" anchor="t" anchorCtr="0" compatLnSpc="1">
              <a:prstTxWarp prst="textNoShape">
                <a:avLst/>
              </a:prstTxWarp>
            </a:bodyPr>
            <a:lstStyle/>
            <a:p>
              <a:pPr marL="0" marR="0" lvl="0" indent="0" algn="l" defTabSz="914400" rtl="0" eaLnBrk="1" fontAlgn="base" latinLnBrk="0" hangingPunct="1">
                <a:lnSpc>
                  <a:spcPts val="3600"/>
                </a:lnSpc>
                <a:spcBef>
                  <a:spcPct val="20000"/>
                </a:spcBef>
                <a:spcAft>
                  <a:spcPct val="0"/>
                </a:spcAft>
                <a:buClr>
                  <a:srgbClr val="FFFFFF"/>
                </a:buClr>
                <a:buSzTx/>
                <a:buFontTx/>
                <a:buNone/>
                <a:tabLst/>
                <a:defRPr/>
              </a:pPr>
              <a:endParaRPr kumimoji="0" lang="en-US" sz="2400" b="0" i="0" u="none" strike="noStrike" kern="1200" cap="none" spc="0" normalizeH="0" baseline="30000" noProof="0">
                <a:ln>
                  <a:noFill/>
                </a:ln>
                <a:solidFill>
                  <a:srgbClr val="000000"/>
                </a:solidFill>
                <a:effectLst/>
                <a:uLnTx/>
                <a:uFillTx/>
                <a:latin typeface="Arial"/>
                <a:ea typeface="ＭＳ Ｐゴシック" charset="0"/>
                <a:cs typeface="+mn-cs"/>
              </a:endParaRPr>
            </a:p>
          </p:txBody>
        </p:sp>
        <p:pic>
          <p:nvPicPr>
            <p:cNvPr id="9" name="Picture 8" descr="A group of people in a park&#10;&#10;Description automatically generated">
              <a:extLst>
                <a:ext uri="{FF2B5EF4-FFF2-40B4-BE49-F238E27FC236}">
                  <a16:creationId xmlns:a16="http://schemas.microsoft.com/office/drawing/2014/main" id="{66661A53-2E62-493B-A033-37CD3EA63AC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55818" y="2041070"/>
              <a:ext cx="4733725" cy="2577986"/>
            </a:xfrm>
            <a:prstGeom prst="rect">
              <a:avLst/>
            </a:prstGeom>
          </p:spPr>
        </p:pic>
        <p:pic>
          <p:nvPicPr>
            <p:cNvPr id="13" name="Picture 12" descr="A group of people standing in a room&#10;&#10;Description automatically generated">
              <a:extLst>
                <a:ext uri="{FF2B5EF4-FFF2-40B4-BE49-F238E27FC236}">
                  <a16:creationId xmlns:a16="http://schemas.microsoft.com/office/drawing/2014/main" id="{F8760A7F-05BA-4E45-AEA1-EFE35B9C513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27541" y="4619057"/>
              <a:ext cx="3220521" cy="2205264"/>
            </a:xfrm>
            <a:prstGeom prst="rect">
              <a:avLst/>
            </a:prstGeom>
          </p:spPr>
        </p:pic>
        <p:pic>
          <p:nvPicPr>
            <p:cNvPr id="8" name="Picture 7">
              <a:extLst>
                <a:ext uri="{FF2B5EF4-FFF2-40B4-BE49-F238E27FC236}">
                  <a16:creationId xmlns:a16="http://schemas.microsoft.com/office/drawing/2014/main" id="{2F1DF578-5A0D-45CA-A433-8F79A067AB4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4000"/>
                      </a14:imgEffect>
                      <a14:imgEffect>
                        <a14:brightnessContrast bright="24000" contrast="24000"/>
                      </a14:imgEffect>
                    </a14:imgLayer>
                  </a14:imgProps>
                </a:ext>
              </a:extLst>
            </a:blip>
            <a:stretch>
              <a:fillRect/>
            </a:stretch>
          </p:blipFill>
          <p:spPr>
            <a:xfrm>
              <a:off x="4871146" y="2041070"/>
              <a:ext cx="1884672" cy="2577986"/>
            </a:xfrm>
            <a:prstGeom prst="rect">
              <a:avLst/>
            </a:prstGeom>
          </p:spPr>
        </p:pic>
        <p:pic>
          <p:nvPicPr>
            <p:cNvPr id="5" name="Picture 4">
              <a:extLst>
                <a:ext uri="{FF2B5EF4-FFF2-40B4-BE49-F238E27FC236}">
                  <a16:creationId xmlns:a16="http://schemas.microsoft.com/office/drawing/2014/main" id="{C422DBBA-0C25-49CE-9CA3-51B4FE48B8E5}"/>
                </a:ext>
              </a:extLst>
            </p:cNvPr>
            <p:cNvPicPr>
              <a:picLocks noChangeAspect="1"/>
            </p:cNvPicPr>
            <p:nvPr/>
          </p:nvPicPr>
          <p:blipFill>
            <a:blip r:embed="rId8"/>
            <a:stretch>
              <a:fillRect/>
            </a:stretch>
          </p:blipFill>
          <p:spPr>
            <a:xfrm>
              <a:off x="702457" y="2055447"/>
              <a:ext cx="4190205" cy="2577986"/>
            </a:xfrm>
            <a:prstGeom prst="rect">
              <a:avLst/>
            </a:prstGeom>
          </p:spPr>
        </p:pic>
      </p:grpSp>
    </p:spTree>
    <p:extLst>
      <p:ext uri="{BB962C8B-B14F-4D97-AF65-F5344CB8AC3E}">
        <p14:creationId xmlns:p14="http://schemas.microsoft.com/office/powerpoint/2010/main" val="235489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4A7-F00A-6143-AC18-0A330C496D4C}"/>
              </a:ext>
            </a:extLst>
          </p:cNvPr>
          <p:cNvSpPr>
            <a:spLocks noGrp="1"/>
          </p:cNvSpPr>
          <p:nvPr>
            <p:ph type="title"/>
          </p:nvPr>
        </p:nvSpPr>
        <p:spPr>
          <a:xfrm>
            <a:off x="612844" y="199506"/>
            <a:ext cx="12042843" cy="919176"/>
          </a:xfrm>
        </p:spPr>
        <p:txBody>
          <a:bodyPr>
            <a:normAutofit/>
          </a:bodyPr>
          <a:lstStyle/>
          <a:p>
            <a:r>
              <a:rPr lang="en-US" sz="2800" dirty="0"/>
              <a:t>EV-103: Phase 1b/2 Trial of EV + Pembrolizumab</a:t>
            </a:r>
            <a:br>
              <a:rPr lang="en-US" sz="2800" dirty="0"/>
            </a:br>
            <a:r>
              <a:rPr lang="en-US" sz="2400" i="1" dirty="0"/>
              <a:t>Cohort A</a:t>
            </a:r>
            <a:endParaRPr lang="en-US" sz="2800" i="1" dirty="0"/>
          </a:p>
        </p:txBody>
      </p:sp>
      <p:sp>
        <p:nvSpPr>
          <p:cNvPr id="4" name="Footer Placeholder 3">
            <a:extLst>
              <a:ext uri="{FF2B5EF4-FFF2-40B4-BE49-F238E27FC236}">
                <a16:creationId xmlns:a16="http://schemas.microsoft.com/office/drawing/2014/main" id="{B965AACB-61C0-014B-A299-7C1073BCBD9C}"/>
              </a:ext>
            </a:extLst>
          </p:cNvPr>
          <p:cNvSpPr>
            <a:spLocks noGrp="1"/>
          </p:cNvSpPr>
          <p:nvPr>
            <p:ph type="ftr" sz="quarter" idx="3"/>
          </p:nvPr>
        </p:nvSpPr>
        <p:spPr/>
        <p:txBody>
          <a:bodyPr/>
          <a:lstStyle/>
          <a:p>
            <a:pPr lvl="0"/>
            <a:r>
              <a:rPr lang="en-US" dirty="0"/>
              <a:t>CPS, combined positive score; l</a:t>
            </a:r>
            <a:r>
              <a:rPr lang="en-US" noProof="0" dirty="0"/>
              <a:t>a,</a:t>
            </a:r>
            <a:r>
              <a:rPr lang="en-US" dirty="0"/>
              <a:t> </a:t>
            </a:r>
            <a:r>
              <a:rPr lang="en-US" noProof="0" dirty="0"/>
              <a:t>locally advanced; </a:t>
            </a:r>
            <a:r>
              <a:rPr lang="en-US" noProof="0" dirty="0" err="1"/>
              <a:t>mUC</a:t>
            </a:r>
            <a:r>
              <a:rPr lang="en-US" noProof="0" dirty="0"/>
              <a:t>, metastatic urothelial carcinoma; ORR, objective response rate; </a:t>
            </a:r>
            <a:r>
              <a:rPr lang="en-US" noProof="0" dirty="0" err="1"/>
              <a:t>pembro</a:t>
            </a:r>
            <a:r>
              <a:rPr lang="en-US" noProof="0" dirty="0"/>
              <a:t>, pembrolizumab; RECIST, response evaluation criteria in solid tumors; 1L, first line.</a:t>
            </a:r>
          </a:p>
          <a:p>
            <a:pPr lvl="0"/>
            <a:r>
              <a:rPr lang="en-US" noProof="0" dirty="0"/>
              <a:t>Friedlander TW, et al. ASCO 2021. Abstract 4528.</a:t>
            </a:r>
          </a:p>
        </p:txBody>
      </p:sp>
      <p:sp>
        <p:nvSpPr>
          <p:cNvPr id="17" name="Content Placeholder 2">
            <a:extLst>
              <a:ext uri="{FF2B5EF4-FFF2-40B4-BE49-F238E27FC236}">
                <a16:creationId xmlns:a16="http://schemas.microsoft.com/office/drawing/2014/main" id="{480FFCE5-4815-4E4E-B2C5-0488995864D3}"/>
              </a:ext>
            </a:extLst>
          </p:cNvPr>
          <p:cNvSpPr txBox="1">
            <a:spLocks/>
          </p:cNvSpPr>
          <p:nvPr/>
        </p:nvSpPr>
        <p:spPr>
          <a:xfrm>
            <a:off x="408889" y="4435257"/>
            <a:ext cx="3530810" cy="1220788"/>
          </a:xfrm>
          <a:prstGeom prst="rect">
            <a:avLst/>
          </a:prstGeom>
        </p:spPr>
        <p:txBody>
          <a:bodyPr vert="horz" lIns="91440" tIns="45720" rIns="91440" bIns="45720" rtlCol="0">
            <a:normAutofit fontScale="92500"/>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84% of patients had visceral disease, and 31% had liver metastasis</a:t>
            </a:r>
          </a:p>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31% of patients had PD-L1 CPS ≥10</a:t>
            </a:r>
          </a:p>
        </p:txBody>
      </p:sp>
      <p:sp>
        <p:nvSpPr>
          <p:cNvPr id="18" name="Rectangle 17">
            <a:extLst>
              <a:ext uri="{FF2B5EF4-FFF2-40B4-BE49-F238E27FC236}">
                <a16:creationId xmlns:a16="http://schemas.microsoft.com/office/drawing/2014/main" id="{762E417A-527B-DC4D-A21E-B9DE6DC07F82}"/>
              </a:ext>
            </a:extLst>
          </p:cNvPr>
          <p:cNvSpPr/>
          <p:nvPr/>
        </p:nvSpPr>
        <p:spPr>
          <a:xfrm>
            <a:off x="494383" y="1832520"/>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(n=5)</a:t>
            </a:r>
          </a:p>
        </p:txBody>
      </p:sp>
      <p:sp>
        <p:nvSpPr>
          <p:cNvPr id="19" name="Rectangle 18">
            <a:extLst>
              <a:ext uri="{FF2B5EF4-FFF2-40B4-BE49-F238E27FC236}">
                <a16:creationId xmlns:a16="http://schemas.microsoft.com/office/drawing/2014/main" id="{0B3B4DAD-0CE8-634E-A4C7-8E2DDEEC2F0F}"/>
              </a:ext>
            </a:extLst>
          </p:cNvPr>
          <p:cNvSpPr/>
          <p:nvPr/>
        </p:nvSpPr>
        <p:spPr>
          <a:xfrm>
            <a:off x="2269573" y="1832519"/>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expansion cohort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(n=40)</a:t>
            </a:r>
          </a:p>
        </p:txBody>
      </p:sp>
      <p:sp>
        <p:nvSpPr>
          <p:cNvPr id="20" name="Rectangle 19">
            <a:extLst>
              <a:ext uri="{FF2B5EF4-FFF2-40B4-BE49-F238E27FC236}">
                <a16:creationId xmlns:a16="http://schemas.microsoft.com/office/drawing/2014/main" id="{D0CADC66-7297-B342-898E-AE4B6D2919BB}"/>
              </a:ext>
            </a:extLst>
          </p:cNvPr>
          <p:cNvSpPr/>
          <p:nvPr/>
        </p:nvSpPr>
        <p:spPr>
          <a:xfrm>
            <a:off x="490728" y="3150494"/>
            <a:ext cx="3385767" cy="1220788"/>
          </a:xfrm>
          <a:prstGeom prst="rect">
            <a:avLst/>
          </a:prstGeom>
          <a:solidFill>
            <a:srgbClr val="CA8341">
              <a:lumMod val="20000"/>
              <a:lumOff val="80000"/>
            </a:srgbClr>
          </a:solidFill>
          <a:ln w="12700" cap="flat" cmpd="sng" algn="ctr">
            <a:solidFill>
              <a:srgbClr val="CA834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EV 1.25 mg/kg days 1 and 8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Pembrolizumab 200 mg on day 1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p:txBody>
      </p:sp>
      <p:sp>
        <p:nvSpPr>
          <p:cNvPr id="21" name="Rectangle 20">
            <a:extLst>
              <a:ext uri="{FF2B5EF4-FFF2-40B4-BE49-F238E27FC236}">
                <a16:creationId xmlns:a16="http://schemas.microsoft.com/office/drawing/2014/main" id="{11CFFE93-64A7-7E4A-9D2E-67F3792CE205}"/>
              </a:ext>
            </a:extLst>
          </p:cNvPr>
          <p:cNvSpPr/>
          <p:nvPr/>
        </p:nvSpPr>
        <p:spPr>
          <a:xfrm>
            <a:off x="496440" y="1173822"/>
            <a:ext cx="3380463" cy="526093"/>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Patients with 1L </a:t>
            </a:r>
            <a: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cisplatin-ineligible </a:t>
            </a:r>
            <a:b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la/mUC (N=45)</a:t>
            </a:r>
          </a:p>
        </p:txBody>
      </p:sp>
      <p:graphicFrame>
        <p:nvGraphicFramePr>
          <p:cNvPr id="22" name="Table 21">
            <a:extLst>
              <a:ext uri="{FF2B5EF4-FFF2-40B4-BE49-F238E27FC236}">
                <a16:creationId xmlns:a16="http://schemas.microsoft.com/office/drawing/2014/main" id="{1A4C95F7-1509-6542-B2E8-05F0B61804C8}"/>
              </a:ext>
            </a:extLst>
          </p:cNvPr>
          <p:cNvGraphicFramePr>
            <a:graphicFrameLocks noGrp="1"/>
          </p:cNvGraphicFramePr>
          <p:nvPr>
            <p:extLst>
              <p:ext uri="{D42A27DB-BD31-4B8C-83A1-F6EECF244321}">
                <p14:modId xmlns:p14="http://schemas.microsoft.com/office/powerpoint/2010/main" val="1719270165"/>
              </p:ext>
            </p:extLst>
          </p:nvPr>
        </p:nvGraphicFramePr>
        <p:xfrm>
          <a:off x="4370251" y="1173235"/>
          <a:ext cx="3528148" cy="1249680"/>
        </p:xfrm>
        <a:graphic>
          <a:graphicData uri="http://schemas.openxmlformats.org/drawingml/2006/table">
            <a:tbl>
              <a:tblPr firstRow="1" bandRow="1"/>
              <a:tblGrid>
                <a:gridCol w="2063751">
                  <a:extLst>
                    <a:ext uri="{9D8B030D-6E8A-4147-A177-3AD203B41FA5}">
                      <a16:colId xmlns:a16="http://schemas.microsoft.com/office/drawing/2014/main" val="2194631869"/>
                    </a:ext>
                  </a:extLst>
                </a:gridCol>
                <a:gridCol w="1464397">
                  <a:extLst>
                    <a:ext uri="{9D8B030D-6E8A-4147-A177-3AD203B41FA5}">
                      <a16:colId xmlns:a16="http://schemas.microsoft.com/office/drawing/2014/main" val="980895023"/>
                    </a:ext>
                  </a:extLst>
                </a:gridCol>
              </a:tblGrid>
              <a:tr h="17130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Confirmed ORR</a:t>
                      </a:r>
                    </a:p>
                    <a:p>
                      <a:pPr algn="l"/>
                      <a:r>
                        <a:rPr lang="en-US" sz="1600" b="0" dirty="0">
                          <a:latin typeface="Arial" panose="020B0604020202020204" pitchFamily="34" charset="0"/>
                          <a:cs typeface="Arial" panose="020B0604020202020204" pitchFamily="34" charset="0"/>
                        </a:rPr>
                        <a:t>95% CI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73% </a:t>
                      </a:r>
                      <a:r>
                        <a:rPr lang="en-US" sz="1600" b="0" dirty="0">
                          <a:latin typeface="Arial" panose="020B0604020202020204" pitchFamily="34" charset="0"/>
                          <a:cs typeface="Arial" panose="020B0604020202020204" pitchFamily="34" charset="0"/>
                        </a:rPr>
                        <a:t>(33/45)</a:t>
                      </a:r>
                    </a:p>
                    <a:p>
                      <a:pPr algn="l"/>
                      <a:r>
                        <a:rPr lang="en-US" sz="1600" b="0" dirty="0">
                          <a:latin typeface="Arial" panose="020B0604020202020204" pitchFamily="34" charset="0"/>
                          <a:cs typeface="Arial" panose="020B0604020202020204" pitchFamily="34" charset="0"/>
                        </a:rPr>
                        <a:t>(58.1, 85.4)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extLst>
                  <a:ext uri="{0D108BD9-81ED-4DB2-BD59-A6C34878D82A}">
                    <a16:rowId xmlns:a16="http://schemas.microsoft.com/office/drawing/2014/main" val="3537041917"/>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Complete response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16% (7/45)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extLst>
                  <a:ext uri="{0D108BD9-81ED-4DB2-BD59-A6C34878D82A}">
                    <a16:rowId xmlns:a16="http://schemas.microsoft.com/office/drawing/2014/main" val="2957573682"/>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Partial response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58% (26/45)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extLst>
                  <a:ext uri="{0D108BD9-81ED-4DB2-BD59-A6C34878D82A}">
                    <a16:rowId xmlns:a16="http://schemas.microsoft.com/office/drawing/2014/main" val="3114695817"/>
                  </a:ext>
                </a:extLst>
              </a:tr>
            </a:tbl>
          </a:graphicData>
        </a:graphic>
      </p:graphicFrame>
      <p:sp>
        <p:nvSpPr>
          <p:cNvPr id="23" name="TextBox 22">
            <a:extLst>
              <a:ext uri="{FF2B5EF4-FFF2-40B4-BE49-F238E27FC236}">
                <a16:creationId xmlns:a16="http://schemas.microsoft.com/office/drawing/2014/main" id="{3ADA021A-A2DD-EF41-ABFE-A4A101B774C1}"/>
              </a:ext>
            </a:extLst>
          </p:cNvPr>
          <p:cNvSpPr txBox="1"/>
          <p:nvPr/>
        </p:nvSpPr>
        <p:spPr>
          <a:xfrm>
            <a:off x="4866026" y="2540488"/>
            <a:ext cx="6847724" cy="338554"/>
          </a:xfrm>
          <a:prstGeom prst="rect">
            <a:avLst/>
          </a:prstGeom>
          <a:solidFill>
            <a:srgbClr val="715091">
              <a:lumMod val="20000"/>
              <a:lumOff val="80000"/>
            </a:srgbClr>
          </a:solidFill>
          <a:ln>
            <a:solidFill>
              <a:srgbClr val="715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04040">
                    <a:lumMod val="50000"/>
                  </a:srgbClr>
                </a:solidFill>
                <a:effectLst/>
                <a:uLnTx/>
                <a:uFillTx/>
                <a:latin typeface="Arial" panose="020B0604020202020204" pitchFamily="34" charset="0"/>
                <a:ea typeface="+mn-ea"/>
                <a:cs typeface="Arial" panose="020B0604020202020204" pitchFamily="34" charset="0"/>
              </a:rPr>
              <a:t>Maximum Target Lesion Reduction from Baseline by PD-L1 Status</a:t>
            </a:r>
          </a:p>
        </p:txBody>
      </p:sp>
      <p:pic>
        <p:nvPicPr>
          <p:cNvPr id="24" name="Picture 23">
            <a:extLst>
              <a:ext uri="{FF2B5EF4-FFF2-40B4-BE49-F238E27FC236}">
                <a16:creationId xmlns:a16="http://schemas.microsoft.com/office/drawing/2014/main" id="{0E6DC681-1775-0B48-BCBA-6F77E059F782}"/>
              </a:ext>
            </a:extLst>
          </p:cNvPr>
          <p:cNvPicPr>
            <a:picLocks noChangeAspect="1"/>
          </p:cNvPicPr>
          <p:nvPr/>
        </p:nvPicPr>
        <p:blipFill>
          <a:blip r:embed="rId2"/>
          <a:stretch>
            <a:fillRect/>
          </a:stretch>
        </p:blipFill>
        <p:spPr>
          <a:xfrm>
            <a:off x="5354178" y="2984582"/>
            <a:ext cx="5621146" cy="3160295"/>
          </a:xfrm>
          <a:prstGeom prst="rect">
            <a:avLst/>
          </a:prstGeom>
        </p:spPr>
      </p:pic>
      <p:sp>
        <p:nvSpPr>
          <p:cNvPr id="25" name="Content Placeholder 2">
            <a:extLst>
              <a:ext uri="{FF2B5EF4-FFF2-40B4-BE49-F238E27FC236}">
                <a16:creationId xmlns:a16="http://schemas.microsoft.com/office/drawing/2014/main" id="{932C9C9C-E3B5-6A48-8F08-DC2884A08801}"/>
              </a:ext>
            </a:extLst>
          </p:cNvPr>
          <p:cNvSpPr txBox="1">
            <a:spLocks/>
          </p:cNvSpPr>
          <p:nvPr/>
        </p:nvSpPr>
        <p:spPr>
          <a:xfrm>
            <a:off x="8021495" y="1167218"/>
            <a:ext cx="3692255" cy="1237693"/>
          </a:xfrm>
          <a:prstGeom prst="rect">
            <a:avLst/>
          </a:prstGeom>
        </p:spPr>
        <p:txBody>
          <a:bodyPr vert="horz" lIns="91440" tIns="45720" rIns="91440" bIns="45720" rtlCol="0">
            <a:normAutofit/>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728592"/>
              </a:buClr>
              <a:buSzPct val="85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 confirmed ORR in patients with liver metastases</a:t>
            </a:r>
          </a:p>
        </p:txBody>
      </p:sp>
    </p:spTree>
    <p:extLst>
      <p:ext uri="{BB962C8B-B14F-4D97-AF65-F5344CB8AC3E}">
        <p14:creationId xmlns:p14="http://schemas.microsoft.com/office/powerpoint/2010/main" val="423630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4A7-F00A-6143-AC18-0A330C496D4C}"/>
              </a:ext>
            </a:extLst>
          </p:cNvPr>
          <p:cNvSpPr>
            <a:spLocks noGrp="1"/>
          </p:cNvSpPr>
          <p:nvPr>
            <p:ph type="title"/>
          </p:nvPr>
        </p:nvSpPr>
        <p:spPr>
          <a:xfrm>
            <a:off x="612844" y="199506"/>
            <a:ext cx="12042843" cy="919176"/>
          </a:xfrm>
        </p:spPr>
        <p:txBody>
          <a:bodyPr>
            <a:normAutofit/>
          </a:bodyPr>
          <a:lstStyle/>
          <a:p>
            <a:r>
              <a:rPr lang="en-US" sz="2800" dirty="0"/>
              <a:t>EV-103: Phase 1b/2 Trial of EV + Pembrolizumab</a:t>
            </a:r>
            <a:br>
              <a:rPr lang="en-US" sz="2800" dirty="0"/>
            </a:br>
            <a:r>
              <a:rPr lang="en-US" sz="2400" i="1" dirty="0"/>
              <a:t>Cohort A</a:t>
            </a:r>
            <a:endParaRPr lang="en-US" sz="2800" i="1" dirty="0"/>
          </a:p>
        </p:txBody>
      </p:sp>
      <p:sp>
        <p:nvSpPr>
          <p:cNvPr id="4" name="Footer Placeholder 3">
            <a:extLst>
              <a:ext uri="{FF2B5EF4-FFF2-40B4-BE49-F238E27FC236}">
                <a16:creationId xmlns:a16="http://schemas.microsoft.com/office/drawing/2014/main" id="{B965AACB-61C0-014B-A299-7C1073BCBD9C}"/>
              </a:ext>
            </a:extLst>
          </p:cNvPr>
          <p:cNvSpPr>
            <a:spLocks noGrp="1"/>
          </p:cNvSpPr>
          <p:nvPr>
            <p:ph type="ftr" sz="quarter" idx="3"/>
          </p:nvPr>
        </p:nvSpPr>
        <p:spPr/>
        <p:txBody>
          <a:bodyPr/>
          <a:lstStyle/>
          <a:p>
            <a:pPr lvl="0"/>
            <a:r>
              <a:rPr lang="en-US" dirty="0"/>
              <a:t>CPS, combined positive score; l</a:t>
            </a:r>
            <a:r>
              <a:rPr lang="en-US" noProof="0" dirty="0"/>
              <a:t>a,</a:t>
            </a:r>
            <a:r>
              <a:rPr lang="en-US" dirty="0"/>
              <a:t> </a:t>
            </a:r>
            <a:r>
              <a:rPr lang="en-US" noProof="0" dirty="0"/>
              <a:t>locally advanced; </a:t>
            </a:r>
            <a:r>
              <a:rPr lang="en-US" noProof="0" dirty="0" err="1"/>
              <a:t>mUC</a:t>
            </a:r>
            <a:r>
              <a:rPr lang="en-US" noProof="0" dirty="0"/>
              <a:t>, metastatic urothelial carcinoma; ORR, objective response rate; </a:t>
            </a:r>
            <a:r>
              <a:rPr lang="en-US" noProof="0" dirty="0" err="1"/>
              <a:t>pembro</a:t>
            </a:r>
            <a:r>
              <a:rPr lang="en-US" noProof="0" dirty="0"/>
              <a:t>, pembrolizumab; RECIST, response evaluation criteria in solid tumors; 1L, first line.</a:t>
            </a:r>
          </a:p>
          <a:p>
            <a:pPr lvl="0"/>
            <a:r>
              <a:rPr lang="en-US" noProof="0" dirty="0"/>
              <a:t>Friedlander TW, et al. ASCO 2021. Abstract 4528.</a:t>
            </a:r>
          </a:p>
        </p:txBody>
      </p:sp>
      <p:sp>
        <p:nvSpPr>
          <p:cNvPr id="17" name="Content Placeholder 2">
            <a:extLst>
              <a:ext uri="{FF2B5EF4-FFF2-40B4-BE49-F238E27FC236}">
                <a16:creationId xmlns:a16="http://schemas.microsoft.com/office/drawing/2014/main" id="{480FFCE5-4815-4E4E-B2C5-0488995864D3}"/>
              </a:ext>
            </a:extLst>
          </p:cNvPr>
          <p:cNvSpPr txBox="1">
            <a:spLocks/>
          </p:cNvSpPr>
          <p:nvPr/>
        </p:nvSpPr>
        <p:spPr>
          <a:xfrm>
            <a:off x="408889" y="4435257"/>
            <a:ext cx="3530810" cy="1220788"/>
          </a:xfrm>
          <a:prstGeom prst="rect">
            <a:avLst/>
          </a:prstGeom>
        </p:spPr>
        <p:txBody>
          <a:bodyPr vert="horz" lIns="91440" tIns="45720" rIns="91440" bIns="45720" rtlCol="0">
            <a:normAutofit fontScale="92500"/>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84% of patients had visceral disease, and 31% had liver metastasis</a:t>
            </a:r>
          </a:p>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31% of patients had PD-L1 CPS ≥10</a:t>
            </a:r>
          </a:p>
        </p:txBody>
      </p:sp>
      <p:sp>
        <p:nvSpPr>
          <p:cNvPr id="18" name="Rectangle 17">
            <a:extLst>
              <a:ext uri="{FF2B5EF4-FFF2-40B4-BE49-F238E27FC236}">
                <a16:creationId xmlns:a16="http://schemas.microsoft.com/office/drawing/2014/main" id="{762E417A-527B-DC4D-A21E-B9DE6DC07F82}"/>
              </a:ext>
            </a:extLst>
          </p:cNvPr>
          <p:cNvSpPr/>
          <p:nvPr/>
        </p:nvSpPr>
        <p:spPr>
          <a:xfrm>
            <a:off x="494383" y="1832520"/>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(n=5)</a:t>
            </a:r>
          </a:p>
        </p:txBody>
      </p:sp>
      <p:sp>
        <p:nvSpPr>
          <p:cNvPr id="19" name="Rectangle 18">
            <a:extLst>
              <a:ext uri="{FF2B5EF4-FFF2-40B4-BE49-F238E27FC236}">
                <a16:creationId xmlns:a16="http://schemas.microsoft.com/office/drawing/2014/main" id="{0B3B4DAD-0CE8-634E-A4C7-8E2DDEEC2F0F}"/>
              </a:ext>
            </a:extLst>
          </p:cNvPr>
          <p:cNvSpPr/>
          <p:nvPr/>
        </p:nvSpPr>
        <p:spPr>
          <a:xfrm>
            <a:off x="2269573" y="1832519"/>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expansion cohort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(n=40)</a:t>
            </a:r>
          </a:p>
        </p:txBody>
      </p:sp>
      <p:sp>
        <p:nvSpPr>
          <p:cNvPr id="20" name="Rectangle 19">
            <a:extLst>
              <a:ext uri="{FF2B5EF4-FFF2-40B4-BE49-F238E27FC236}">
                <a16:creationId xmlns:a16="http://schemas.microsoft.com/office/drawing/2014/main" id="{D0CADC66-7297-B342-898E-AE4B6D2919BB}"/>
              </a:ext>
            </a:extLst>
          </p:cNvPr>
          <p:cNvSpPr/>
          <p:nvPr/>
        </p:nvSpPr>
        <p:spPr>
          <a:xfrm>
            <a:off x="490728" y="3150494"/>
            <a:ext cx="3385767" cy="1220788"/>
          </a:xfrm>
          <a:prstGeom prst="rect">
            <a:avLst/>
          </a:prstGeom>
          <a:solidFill>
            <a:srgbClr val="CA8341">
              <a:lumMod val="20000"/>
              <a:lumOff val="80000"/>
            </a:srgbClr>
          </a:solidFill>
          <a:ln w="12700" cap="flat" cmpd="sng" algn="ctr">
            <a:solidFill>
              <a:srgbClr val="CA834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EV 1.25 mg/kg days 1 and 8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Pembrolizumab 200 mg on day 1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p:txBody>
      </p:sp>
      <p:sp>
        <p:nvSpPr>
          <p:cNvPr id="21" name="Rectangle 20">
            <a:extLst>
              <a:ext uri="{FF2B5EF4-FFF2-40B4-BE49-F238E27FC236}">
                <a16:creationId xmlns:a16="http://schemas.microsoft.com/office/drawing/2014/main" id="{11CFFE93-64A7-7E4A-9D2E-67F3792CE205}"/>
              </a:ext>
            </a:extLst>
          </p:cNvPr>
          <p:cNvSpPr/>
          <p:nvPr/>
        </p:nvSpPr>
        <p:spPr>
          <a:xfrm>
            <a:off x="496440" y="1173822"/>
            <a:ext cx="3380463" cy="526093"/>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Patients with 1L </a:t>
            </a:r>
            <a: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cisplatin-ineligible </a:t>
            </a:r>
            <a:b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la/mUC (N=45)</a:t>
            </a:r>
          </a:p>
        </p:txBody>
      </p:sp>
      <p:graphicFrame>
        <p:nvGraphicFramePr>
          <p:cNvPr id="22" name="Table 21">
            <a:extLst>
              <a:ext uri="{FF2B5EF4-FFF2-40B4-BE49-F238E27FC236}">
                <a16:creationId xmlns:a16="http://schemas.microsoft.com/office/drawing/2014/main" id="{1A4C95F7-1509-6542-B2E8-05F0B61804C8}"/>
              </a:ext>
            </a:extLst>
          </p:cNvPr>
          <p:cNvGraphicFramePr>
            <a:graphicFrameLocks noGrp="1"/>
          </p:cNvGraphicFramePr>
          <p:nvPr/>
        </p:nvGraphicFramePr>
        <p:xfrm>
          <a:off x="4370251" y="1173235"/>
          <a:ext cx="3528148" cy="1249680"/>
        </p:xfrm>
        <a:graphic>
          <a:graphicData uri="http://schemas.openxmlformats.org/drawingml/2006/table">
            <a:tbl>
              <a:tblPr firstRow="1" bandRow="1"/>
              <a:tblGrid>
                <a:gridCol w="2063751">
                  <a:extLst>
                    <a:ext uri="{9D8B030D-6E8A-4147-A177-3AD203B41FA5}">
                      <a16:colId xmlns:a16="http://schemas.microsoft.com/office/drawing/2014/main" val="2194631869"/>
                    </a:ext>
                  </a:extLst>
                </a:gridCol>
                <a:gridCol w="1464397">
                  <a:extLst>
                    <a:ext uri="{9D8B030D-6E8A-4147-A177-3AD203B41FA5}">
                      <a16:colId xmlns:a16="http://schemas.microsoft.com/office/drawing/2014/main" val="980895023"/>
                    </a:ext>
                  </a:extLst>
                </a:gridCol>
              </a:tblGrid>
              <a:tr h="17130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Confirmed ORR</a:t>
                      </a:r>
                    </a:p>
                    <a:p>
                      <a:pPr algn="l"/>
                      <a:r>
                        <a:rPr lang="en-US" sz="1600" b="0" dirty="0">
                          <a:latin typeface="Arial" panose="020B0604020202020204" pitchFamily="34" charset="0"/>
                          <a:cs typeface="Arial" panose="020B0604020202020204" pitchFamily="34" charset="0"/>
                        </a:rPr>
                        <a:t>95% CI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73% </a:t>
                      </a:r>
                      <a:r>
                        <a:rPr lang="en-US" sz="1600" b="0" dirty="0">
                          <a:latin typeface="Arial" panose="020B0604020202020204" pitchFamily="34" charset="0"/>
                          <a:cs typeface="Arial" panose="020B0604020202020204" pitchFamily="34" charset="0"/>
                        </a:rPr>
                        <a:t>(33/45)</a:t>
                      </a:r>
                    </a:p>
                    <a:p>
                      <a:pPr algn="l"/>
                      <a:r>
                        <a:rPr lang="en-US" sz="1600" b="0" dirty="0">
                          <a:latin typeface="Arial" panose="020B0604020202020204" pitchFamily="34" charset="0"/>
                          <a:cs typeface="Arial" panose="020B0604020202020204" pitchFamily="34" charset="0"/>
                        </a:rPr>
                        <a:t>(58.1, 85.4)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extLst>
                  <a:ext uri="{0D108BD9-81ED-4DB2-BD59-A6C34878D82A}">
                    <a16:rowId xmlns:a16="http://schemas.microsoft.com/office/drawing/2014/main" val="3537041917"/>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Complete response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16% (7/45)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extLst>
                  <a:ext uri="{0D108BD9-81ED-4DB2-BD59-A6C34878D82A}">
                    <a16:rowId xmlns:a16="http://schemas.microsoft.com/office/drawing/2014/main" val="2957573682"/>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Partial response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58% (26/45)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extLst>
                  <a:ext uri="{0D108BD9-81ED-4DB2-BD59-A6C34878D82A}">
                    <a16:rowId xmlns:a16="http://schemas.microsoft.com/office/drawing/2014/main" val="3114695817"/>
                  </a:ext>
                </a:extLst>
              </a:tr>
            </a:tbl>
          </a:graphicData>
        </a:graphic>
      </p:graphicFrame>
      <p:sp>
        <p:nvSpPr>
          <p:cNvPr id="23" name="TextBox 22">
            <a:extLst>
              <a:ext uri="{FF2B5EF4-FFF2-40B4-BE49-F238E27FC236}">
                <a16:creationId xmlns:a16="http://schemas.microsoft.com/office/drawing/2014/main" id="{3ADA021A-A2DD-EF41-ABFE-A4A101B774C1}"/>
              </a:ext>
            </a:extLst>
          </p:cNvPr>
          <p:cNvSpPr txBox="1"/>
          <p:nvPr/>
        </p:nvSpPr>
        <p:spPr>
          <a:xfrm>
            <a:off x="4866026" y="2540488"/>
            <a:ext cx="6847724" cy="338554"/>
          </a:xfrm>
          <a:prstGeom prst="rect">
            <a:avLst/>
          </a:prstGeom>
          <a:solidFill>
            <a:srgbClr val="715091">
              <a:lumMod val="20000"/>
              <a:lumOff val="80000"/>
            </a:srgbClr>
          </a:solidFill>
          <a:ln>
            <a:solidFill>
              <a:srgbClr val="715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04040">
                    <a:lumMod val="50000"/>
                  </a:srgbClr>
                </a:solidFill>
                <a:effectLst/>
                <a:uLnTx/>
                <a:uFillTx/>
                <a:latin typeface="Arial" panose="020B0604020202020204" pitchFamily="34" charset="0"/>
                <a:ea typeface="+mn-ea"/>
                <a:cs typeface="Arial" panose="020B0604020202020204" pitchFamily="34" charset="0"/>
              </a:rPr>
              <a:t>Maximum Target Lesion Reduction from Baseline by PD-L1 Status</a:t>
            </a:r>
          </a:p>
        </p:txBody>
      </p:sp>
      <p:pic>
        <p:nvPicPr>
          <p:cNvPr id="24" name="Picture 23">
            <a:extLst>
              <a:ext uri="{FF2B5EF4-FFF2-40B4-BE49-F238E27FC236}">
                <a16:creationId xmlns:a16="http://schemas.microsoft.com/office/drawing/2014/main" id="{0E6DC681-1775-0B48-BCBA-6F77E059F782}"/>
              </a:ext>
            </a:extLst>
          </p:cNvPr>
          <p:cNvPicPr>
            <a:picLocks noChangeAspect="1"/>
          </p:cNvPicPr>
          <p:nvPr/>
        </p:nvPicPr>
        <p:blipFill>
          <a:blip r:embed="rId2"/>
          <a:stretch>
            <a:fillRect/>
          </a:stretch>
        </p:blipFill>
        <p:spPr>
          <a:xfrm>
            <a:off x="5354178" y="2984582"/>
            <a:ext cx="5621146" cy="3160295"/>
          </a:xfrm>
          <a:prstGeom prst="rect">
            <a:avLst/>
          </a:prstGeom>
        </p:spPr>
      </p:pic>
      <p:sp>
        <p:nvSpPr>
          <p:cNvPr id="25" name="Content Placeholder 2">
            <a:extLst>
              <a:ext uri="{FF2B5EF4-FFF2-40B4-BE49-F238E27FC236}">
                <a16:creationId xmlns:a16="http://schemas.microsoft.com/office/drawing/2014/main" id="{932C9C9C-E3B5-6A48-8F08-DC2884A08801}"/>
              </a:ext>
            </a:extLst>
          </p:cNvPr>
          <p:cNvSpPr txBox="1">
            <a:spLocks/>
          </p:cNvSpPr>
          <p:nvPr/>
        </p:nvSpPr>
        <p:spPr>
          <a:xfrm>
            <a:off x="8021495" y="1167218"/>
            <a:ext cx="3692255" cy="1237693"/>
          </a:xfrm>
          <a:prstGeom prst="rect">
            <a:avLst/>
          </a:prstGeom>
        </p:spPr>
        <p:txBody>
          <a:bodyPr vert="horz" lIns="91440" tIns="45720" rIns="91440" bIns="45720" rtlCol="0">
            <a:normAutofit/>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728592"/>
              </a:buClr>
              <a:buSzPct val="85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 confirmed ORR in patients with liver metastases</a:t>
            </a:r>
          </a:p>
        </p:txBody>
      </p:sp>
      <p:sp>
        <p:nvSpPr>
          <p:cNvPr id="3" name="Rectangle 2">
            <a:extLst>
              <a:ext uri="{FF2B5EF4-FFF2-40B4-BE49-F238E27FC236}">
                <a16:creationId xmlns:a16="http://schemas.microsoft.com/office/drawing/2014/main" id="{80770CCB-0F1E-F8F7-B266-BDB4C064171A}"/>
              </a:ext>
            </a:extLst>
          </p:cNvPr>
          <p:cNvSpPr/>
          <p:nvPr/>
        </p:nvSpPr>
        <p:spPr>
          <a:xfrm>
            <a:off x="408889" y="1118682"/>
            <a:ext cx="3559996" cy="33074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89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4A7-F00A-6143-AC18-0A330C496D4C}"/>
              </a:ext>
            </a:extLst>
          </p:cNvPr>
          <p:cNvSpPr>
            <a:spLocks noGrp="1"/>
          </p:cNvSpPr>
          <p:nvPr>
            <p:ph type="title"/>
          </p:nvPr>
        </p:nvSpPr>
        <p:spPr>
          <a:xfrm>
            <a:off x="612844" y="199506"/>
            <a:ext cx="12042843" cy="919176"/>
          </a:xfrm>
        </p:spPr>
        <p:txBody>
          <a:bodyPr>
            <a:normAutofit/>
          </a:bodyPr>
          <a:lstStyle/>
          <a:p>
            <a:r>
              <a:rPr lang="en-US" sz="2800" dirty="0"/>
              <a:t>EV-103: Phase 1b/2 Trial of EV + Pembrolizumab</a:t>
            </a:r>
            <a:br>
              <a:rPr lang="en-US" sz="2800" dirty="0"/>
            </a:br>
            <a:r>
              <a:rPr lang="en-US" sz="2400" i="1" dirty="0"/>
              <a:t>Cohort A</a:t>
            </a:r>
            <a:endParaRPr lang="en-US" sz="2800" i="1" dirty="0"/>
          </a:p>
        </p:txBody>
      </p:sp>
      <p:sp>
        <p:nvSpPr>
          <p:cNvPr id="4" name="Footer Placeholder 3">
            <a:extLst>
              <a:ext uri="{FF2B5EF4-FFF2-40B4-BE49-F238E27FC236}">
                <a16:creationId xmlns:a16="http://schemas.microsoft.com/office/drawing/2014/main" id="{B965AACB-61C0-014B-A299-7C1073BCBD9C}"/>
              </a:ext>
            </a:extLst>
          </p:cNvPr>
          <p:cNvSpPr>
            <a:spLocks noGrp="1"/>
          </p:cNvSpPr>
          <p:nvPr>
            <p:ph type="ftr" sz="quarter" idx="3"/>
          </p:nvPr>
        </p:nvSpPr>
        <p:spPr/>
        <p:txBody>
          <a:bodyPr/>
          <a:lstStyle/>
          <a:p>
            <a:pPr lvl="0"/>
            <a:r>
              <a:rPr lang="en-US" dirty="0"/>
              <a:t>CPS, combined positive score; l</a:t>
            </a:r>
            <a:r>
              <a:rPr lang="en-US" noProof="0" dirty="0"/>
              <a:t>a,</a:t>
            </a:r>
            <a:r>
              <a:rPr lang="en-US" dirty="0"/>
              <a:t> </a:t>
            </a:r>
            <a:r>
              <a:rPr lang="en-US" noProof="0" dirty="0"/>
              <a:t>locally advanced; </a:t>
            </a:r>
            <a:r>
              <a:rPr lang="en-US" noProof="0" dirty="0" err="1"/>
              <a:t>mUC</a:t>
            </a:r>
            <a:r>
              <a:rPr lang="en-US" noProof="0" dirty="0"/>
              <a:t>, metastatic urothelial carcinoma; ORR, objective response rate; </a:t>
            </a:r>
            <a:r>
              <a:rPr lang="en-US" noProof="0" dirty="0" err="1"/>
              <a:t>pembro</a:t>
            </a:r>
            <a:r>
              <a:rPr lang="en-US" noProof="0" dirty="0"/>
              <a:t>, pembrolizumab; RECIST, response evaluation criteria in solid tumors; 1L, first line.</a:t>
            </a:r>
          </a:p>
          <a:p>
            <a:pPr lvl="0"/>
            <a:r>
              <a:rPr lang="en-US" noProof="0" dirty="0"/>
              <a:t>Friedlander TW, et al. ASCO 2021. Abstract 4528.</a:t>
            </a:r>
          </a:p>
        </p:txBody>
      </p:sp>
      <p:sp>
        <p:nvSpPr>
          <p:cNvPr id="17" name="Content Placeholder 2">
            <a:extLst>
              <a:ext uri="{FF2B5EF4-FFF2-40B4-BE49-F238E27FC236}">
                <a16:creationId xmlns:a16="http://schemas.microsoft.com/office/drawing/2014/main" id="{480FFCE5-4815-4E4E-B2C5-0488995864D3}"/>
              </a:ext>
            </a:extLst>
          </p:cNvPr>
          <p:cNvSpPr txBox="1">
            <a:spLocks/>
          </p:cNvSpPr>
          <p:nvPr/>
        </p:nvSpPr>
        <p:spPr>
          <a:xfrm>
            <a:off x="408889" y="4435257"/>
            <a:ext cx="3530810" cy="1220788"/>
          </a:xfrm>
          <a:prstGeom prst="rect">
            <a:avLst/>
          </a:prstGeom>
        </p:spPr>
        <p:txBody>
          <a:bodyPr vert="horz" lIns="91440" tIns="45720" rIns="91440" bIns="45720" rtlCol="0">
            <a:normAutofit fontScale="92500"/>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84% of patients had visceral disease, and 31% had liver metastasis</a:t>
            </a:r>
          </a:p>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31% of patients had PD-L1 CPS ≥10</a:t>
            </a:r>
          </a:p>
        </p:txBody>
      </p:sp>
      <p:sp>
        <p:nvSpPr>
          <p:cNvPr id="18" name="Rectangle 17">
            <a:extLst>
              <a:ext uri="{FF2B5EF4-FFF2-40B4-BE49-F238E27FC236}">
                <a16:creationId xmlns:a16="http://schemas.microsoft.com/office/drawing/2014/main" id="{762E417A-527B-DC4D-A21E-B9DE6DC07F82}"/>
              </a:ext>
            </a:extLst>
          </p:cNvPr>
          <p:cNvSpPr/>
          <p:nvPr/>
        </p:nvSpPr>
        <p:spPr>
          <a:xfrm>
            <a:off x="494383" y="1832520"/>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(n=5)</a:t>
            </a:r>
          </a:p>
        </p:txBody>
      </p:sp>
      <p:sp>
        <p:nvSpPr>
          <p:cNvPr id="19" name="Rectangle 18">
            <a:extLst>
              <a:ext uri="{FF2B5EF4-FFF2-40B4-BE49-F238E27FC236}">
                <a16:creationId xmlns:a16="http://schemas.microsoft.com/office/drawing/2014/main" id="{0B3B4DAD-0CE8-634E-A4C7-8E2DDEEC2F0F}"/>
              </a:ext>
            </a:extLst>
          </p:cNvPr>
          <p:cNvSpPr/>
          <p:nvPr/>
        </p:nvSpPr>
        <p:spPr>
          <a:xfrm>
            <a:off x="2269573" y="1832519"/>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expansion cohort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(n=40)</a:t>
            </a:r>
          </a:p>
        </p:txBody>
      </p:sp>
      <p:sp>
        <p:nvSpPr>
          <p:cNvPr id="20" name="Rectangle 19">
            <a:extLst>
              <a:ext uri="{FF2B5EF4-FFF2-40B4-BE49-F238E27FC236}">
                <a16:creationId xmlns:a16="http://schemas.microsoft.com/office/drawing/2014/main" id="{D0CADC66-7297-B342-898E-AE4B6D2919BB}"/>
              </a:ext>
            </a:extLst>
          </p:cNvPr>
          <p:cNvSpPr/>
          <p:nvPr/>
        </p:nvSpPr>
        <p:spPr>
          <a:xfrm>
            <a:off x="490728" y="3150494"/>
            <a:ext cx="3385767" cy="1220788"/>
          </a:xfrm>
          <a:prstGeom prst="rect">
            <a:avLst/>
          </a:prstGeom>
          <a:solidFill>
            <a:srgbClr val="CA8341">
              <a:lumMod val="20000"/>
              <a:lumOff val="80000"/>
            </a:srgbClr>
          </a:solidFill>
          <a:ln w="12700" cap="flat" cmpd="sng" algn="ctr">
            <a:solidFill>
              <a:srgbClr val="CA834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EV 1.25 mg/kg days 1 and 8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Pembrolizumab 200 mg on day 1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p:txBody>
      </p:sp>
      <p:sp>
        <p:nvSpPr>
          <p:cNvPr id="21" name="Rectangle 20">
            <a:extLst>
              <a:ext uri="{FF2B5EF4-FFF2-40B4-BE49-F238E27FC236}">
                <a16:creationId xmlns:a16="http://schemas.microsoft.com/office/drawing/2014/main" id="{11CFFE93-64A7-7E4A-9D2E-67F3792CE205}"/>
              </a:ext>
            </a:extLst>
          </p:cNvPr>
          <p:cNvSpPr/>
          <p:nvPr/>
        </p:nvSpPr>
        <p:spPr>
          <a:xfrm>
            <a:off x="496440" y="1173822"/>
            <a:ext cx="3380463" cy="526093"/>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Patients with 1L </a:t>
            </a:r>
            <a: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cisplatin-ineligible </a:t>
            </a:r>
            <a:b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la/mUC (N=45)</a:t>
            </a:r>
          </a:p>
        </p:txBody>
      </p:sp>
      <p:graphicFrame>
        <p:nvGraphicFramePr>
          <p:cNvPr id="22" name="Table 21">
            <a:extLst>
              <a:ext uri="{FF2B5EF4-FFF2-40B4-BE49-F238E27FC236}">
                <a16:creationId xmlns:a16="http://schemas.microsoft.com/office/drawing/2014/main" id="{1A4C95F7-1509-6542-B2E8-05F0B61804C8}"/>
              </a:ext>
            </a:extLst>
          </p:cNvPr>
          <p:cNvGraphicFramePr>
            <a:graphicFrameLocks noGrp="1"/>
          </p:cNvGraphicFramePr>
          <p:nvPr/>
        </p:nvGraphicFramePr>
        <p:xfrm>
          <a:off x="4370251" y="1173235"/>
          <a:ext cx="3528148" cy="1249680"/>
        </p:xfrm>
        <a:graphic>
          <a:graphicData uri="http://schemas.openxmlformats.org/drawingml/2006/table">
            <a:tbl>
              <a:tblPr firstRow="1" bandRow="1"/>
              <a:tblGrid>
                <a:gridCol w="2063751">
                  <a:extLst>
                    <a:ext uri="{9D8B030D-6E8A-4147-A177-3AD203B41FA5}">
                      <a16:colId xmlns:a16="http://schemas.microsoft.com/office/drawing/2014/main" val="2194631869"/>
                    </a:ext>
                  </a:extLst>
                </a:gridCol>
                <a:gridCol w="1464397">
                  <a:extLst>
                    <a:ext uri="{9D8B030D-6E8A-4147-A177-3AD203B41FA5}">
                      <a16:colId xmlns:a16="http://schemas.microsoft.com/office/drawing/2014/main" val="980895023"/>
                    </a:ext>
                  </a:extLst>
                </a:gridCol>
              </a:tblGrid>
              <a:tr h="17130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Confirmed ORR</a:t>
                      </a:r>
                    </a:p>
                    <a:p>
                      <a:pPr algn="l"/>
                      <a:r>
                        <a:rPr lang="en-US" sz="1600" b="0" dirty="0">
                          <a:latin typeface="Arial" panose="020B0604020202020204" pitchFamily="34" charset="0"/>
                          <a:cs typeface="Arial" panose="020B0604020202020204" pitchFamily="34" charset="0"/>
                        </a:rPr>
                        <a:t>95% CI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73% </a:t>
                      </a:r>
                      <a:r>
                        <a:rPr lang="en-US" sz="1600" b="0" dirty="0">
                          <a:latin typeface="Arial" panose="020B0604020202020204" pitchFamily="34" charset="0"/>
                          <a:cs typeface="Arial" panose="020B0604020202020204" pitchFamily="34" charset="0"/>
                        </a:rPr>
                        <a:t>(33/45)</a:t>
                      </a:r>
                    </a:p>
                    <a:p>
                      <a:pPr algn="l"/>
                      <a:r>
                        <a:rPr lang="en-US" sz="1600" b="0" dirty="0">
                          <a:latin typeface="Arial" panose="020B0604020202020204" pitchFamily="34" charset="0"/>
                          <a:cs typeface="Arial" panose="020B0604020202020204" pitchFamily="34" charset="0"/>
                        </a:rPr>
                        <a:t>(58.1, 85.4)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extLst>
                  <a:ext uri="{0D108BD9-81ED-4DB2-BD59-A6C34878D82A}">
                    <a16:rowId xmlns:a16="http://schemas.microsoft.com/office/drawing/2014/main" val="3537041917"/>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Complete response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16% (7/45)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extLst>
                  <a:ext uri="{0D108BD9-81ED-4DB2-BD59-A6C34878D82A}">
                    <a16:rowId xmlns:a16="http://schemas.microsoft.com/office/drawing/2014/main" val="2957573682"/>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Partial response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58% (26/45)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extLst>
                  <a:ext uri="{0D108BD9-81ED-4DB2-BD59-A6C34878D82A}">
                    <a16:rowId xmlns:a16="http://schemas.microsoft.com/office/drawing/2014/main" val="3114695817"/>
                  </a:ext>
                </a:extLst>
              </a:tr>
            </a:tbl>
          </a:graphicData>
        </a:graphic>
      </p:graphicFrame>
      <p:sp>
        <p:nvSpPr>
          <p:cNvPr id="23" name="TextBox 22">
            <a:extLst>
              <a:ext uri="{FF2B5EF4-FFF2-40B4-BE49-F238E27FC236}">
                <a16:creationId xmlns:a16="http://schemas.microsoft.com/office/drawing/2014/main" id="{3ADA021A-A2DD-EF41-ABFE-A4A101B774C1}"/>
              </a:ext>
            </a:extLst>
          </p:cNvPr>
          <p:cNvSpPr txBox="1"/>
          <p:nvPr/>
        </p:nvSpPr>
        <p:spPr>
          <a:xfrm>
            <a:off x="4866026" y="2540488"/>
            <a:ext cx="6847724" cy="338554"/>
          </a:xfrm>
          <a:prstGeom prst="rect">
            <a:avLst/>
          </a:prstGeom>
          <a:solidFill>
            <a:srgbClr val="715091">
              <a:lumMod val="20000"/>
              <a:lumOff val="80000"/>
            </a:srgbClr>
          </a:solidFill>
          <a:ln>
            <a:solidFill>
              <a:srgbClr val="715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04040">
                    <a:lumMod val="50000"/>
                  </a:srgbClr>
                </a:solidFill>
                <a:effectLst/>
                <a:uLnTx/>
                <a:uFillTx/>
                <a:latin typeface="Arial" panose="020B0604020202020204" pitchFamily="34" charset="0"/>
                <a:ea typeface="+mn-ea"/>
                <a:cs typeface="Arial" panose="020B0604020202020204" pitchFamily="34" charset="0"/>
              </a:rPr>
              <a:t>Maximum Target Lesion Reduction from Baseline by PD-L1 Status</a:t>
            </a:r>
          </a:p>
        </p:txBody>
      </p:sp>
      <p:pic>
        <p:nvPicPr>
          <p:cNvPr id="24" name="Picture 23">
            <a:extLst>
              <a:ext uri="{FF2B5EF4-FFF2-40B4-BE49-F238E27FC236}">
                <a16:creationId xmlns:a16="http://schemas.microsoft.com/office/drawing/2014/main" id="{0E6DC681-1775-0B48-BCBA-6F77E059F782}"/>
              </a:ext>
            </a:extLst>
          </p:cNvPr>
          <p:cNvPicPr>
            <a:picLocks noChangeAspect="1"/>
          </p:cNvPicPr>
          <p:nvPr/>
        </p:nvPicPr>
        <p:blipFill>
          <a:blip r:embed="rId2"/>
          <a:stretch>
            <a:fillRect/>
          </a:stretch>
        </p:blipFill>
        <p:spPr>
          <a:xfrm>
            <a:off x="5354178" y="2984582"/>
            <a:ext cx="5621146" cy="3160295"/>
          </a:xfrm>
          <a:prstGeom prst="rect">
            <a:avLst/>
          </a:prstGeom>
        </p:spPr>
      </p:pic>
      <p:sp>
        <p:nvSpPr>
          <p:cNvPr id="25" name="Content Placeholder 2">
            <a:extLst>
              <a:ext uri="{FF2B5EF4-FFF2-40B4-BE49-F238E27FC236}">
                <a16:creationId xmlns:a16="http://schemas.microsoft.com/office/drawing/2014/main" id="{932C9C9C-E3B5-6A48-8F08-DC2884A08801}"/>
              </a:ext>
            </a:extLst>
          </p:cNvPr>
          <p:cNvSpPr txBox="1">
            <a:spLocks/>
          </p:cNvSpPr>
          <p:nvPr/>
        </p:nvSpPr>
        <p:spPr>
          <a:xfrm>
            <a:off x="8021495" y="1167218"/>
            <a:ext cx="3692255" cy="1237693"/>
          </a:xfrm>
          <a:prstGeom prst="rect">
            <a:avLst/>
          </a:prstGeom>
        </p:spPr>
        <p:txBody>
          <a:bodyPr vert="horz" lIns="91440" tIns="45720" rIns="91440" bIns="45720" rtlCol="0">
            <a:normAutofit/>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728592"/>
              </a:buClr>
              <a:buSzPct val="85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 confirmed ORR in patients with liver metastases</a:t>
            </a:r>
          </a:p>
        </p:txBody>
      </p:sp>
      <p:sp>
        <p:nvSpPr>
          <p:cNvPr id="3" name="Rectangle 2">
            <a:extLst>
              <a:ext uri="{FF2B5EF4-FFF2-40B4-BE49-F238E27FC236}">
                <a16:creationId xmlns:a16="http://schemas.microsoft.com/office/drawing/2014/main" id="{80770CCB-0F1E-F8F7-B266-BDB4C064171A}"/>
              </a:ext>
            </a:extLst>
          </p:cNvPr>
          <p:cNvSpPr/>
          <p:nvPr/>
        </p:nvSpPr>
        <p:spPr>
          <a:xfrm>
            <a:off x="4299964" y="1118683"/>
            <a:ext cx="3661745" cy="1360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10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4A7-F00A-6143-AC18-0A330C496D4C}"/>
              </a:ext>
            </a:extLst>
          </p:cNvPr>
          <p:cNvSpPr>
            <a:spLocks noGrp="1"/>
          </p:cNvSpPr>
          <p:nvPr>
            <p:ph type="title"/>
          </p:nvPr>
        </p:nvSpPr>
        <p:spPr>
          <a:xfrm>
            <a:off x="612844" y="199506"/>
            <a:ext cx="12042843" cy="919176"/>
          </a:xfrm>
        </p:spPr>
        <p:txBody>
          <a:bodyPr>
            <a:normAutofit/>
          </a:bodyPr>
          <a:lstStyle/>
          <a:p>
            <a:r>
              <a:rPr lang="en-US" sz="2800" dirty="0"/>
              <a:t>EV-103: Phase 1b/2 Trial of EV + Pembrolizumab</a:t>
            </a:r>
            <a:br>
              <a:rPr lang="en-US" sz="2800" dirty="0"/>
            </a:br>
            <a:r>
              <a:rPr lang="en-US" sz="2400" i="1" dirty="0"/>
              <a:t>Cohort A</a:t>
            </a:r>
            <a:endParaRPr lang="en-US" sz="2800" i="1" dirty="0"/>
          </a:p>
        </p:txBody>
      </p:sp>
      <p:sp>
        <p:nvSpPr>
          <p:cNvPr id="4" name="Footer Placeholder 3">
            <a:extLst>
              <a:ext uri="{FF2B5EF4-FFF2-40B4-BE49-F238E27FC236}">
                <a16:creationId xmlns:a16="http://schemas.microsoft.com/office/drawing/2014/main" id="{B965AACB-61C0-014B-A299-7C1073BCBD9C}"/>
              </a:ext>
            </a:extLst>
          </p:cNvPr>
          <p:cNvSpPr>
            <a:spLocks noGrp="1"/>
          </p:cNvSpPr>
          <p:nvPr>
            <p:ph type="ftr" sz="quarter" idx="3"/>
          </p:nvPr>
        </p:nvSpPr>
        <p:spPr/>
        <p:txBody>
          <a:bodyPr/>
          <a:lstStyle/>
          <a:p>
            <a:pPr lvl="0"/>
            <a:r>
              <a:rPr lang="en-US" dirty="0"/>
              <a:t>CPS, combined positive score; l</a:t>
            </a:r>
            <a:r>
              <a:rPr lang="en-US" noProof="0" dirty="0"/>
              <a:t>a,</a:t>
            </a:r>
            <a:r>
              <a:rPr lang="en-US" dirty="0"/>
              <a:t> </a:t>
            </a:r>
            <a:r>
              <a:rPr lang="en-US" noProof="0" dirty="0"/>
              <a:t>locally advanced; </a:t>
            </a:r>
            <a:r>
              <a:rPr lang="en-US" noProof="0" dirty="0" err="1"/>
              <a:t>mUC</a:t>
            </a:r>
            <a:r>
              <a:rPr lang="en-US" noProof="0" dirty="0"/>
              <a:t>, metastatic urothelial carcinoma; ORR, objective response rate; </a:t>
            </a:r>
            <a:r>
              <a:rPr lang="en-US" noProof="0" dirty="0" err="1"/>
              <a:t>pembro</a:t>
            </a:r>
            <a:r>
              <a:rPr lang="en-US" noProof="0" dirty="0"/>
              <a:t>, pembrolizumab; RECIST, response evaluation criteria in solid tumors; 1L, first line.</a:t>
            </a:r>
          </a:p>
          <a:p>
            <a:pPr lvl="0"/>
            <a:r>
              <a:rPr lang="en-US" noProof="0" dirty="0"/>
              <a:t>Friedlander TW, et al. ASCO 2021. Abstract 4528.</a:t>
            </a:r>
          </a:p>
        </p:txBody>
      </p:sp>
      <p:sp>
        <p:nvSpPr>
          <p:cNvPr id="17" name="Content Placeholder 2">
            <a:extLst>
              <a:ext uri="{FF2B5EF4-FFF2-40B4-BE49-F238E27FC236}">
                <a16:creationId xmlns:a16="http://schemas.microsoft.com/office/drawing/2014/main" id="{480FFCE5-4815-4E4E-B2C5-0488995864D3}"/>
              </a:ext>
            </a:extLst>
          </p:cNvPr>
          <p:cNvSpPr txBox="1">
            <a:spLocks/>
          </p:cNvSpPr>
          <p:nvPr/>
        </p:nvSpPr>
        <p:spPr>
          <a:xfrm>
            <a:off x="408889" y="4435257"/>
            <a:ext cx="3530810" cy="1220788"/>
          </a:xfrm>
          <a:prstGeom prst="rect">
            <a:avLst/>
          </a:prstGeom>
        </p:spPr>
        <p:txBody>
          <a:bodyPr vert="horz" lIns="91440" tIns="45720" rIns="91440" bIns="45720" rtlCol="0">
            <a:normAutofit fontScale="92500"/>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84% of patients had visceral disease, and 31% had liver metastasis</a:t>
            </a:r>
          </a:p>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31% of patients had PD-L1 CPS ≥10</a:t>
            </a:r>
          </a:p>
        </p:txBody>
      </p:sp>
      <p:sp>
        <p:nvSpPr>
          <p:cNvPr id="18" name="Rectangle 17">
            <a:extLst>
              <a:ext uri="{FF2B5EF4-FFF2-40B4-BE49-F238E27FC236}">
                <a16:creationId xmlns:a16="http://schemas.microsoft.com/office/drawing/2014/main" id="{762E417A-527B-DC4D-A21E-B9DE6DC07F82}"/>
              </a:ext>
            </a:extLst>
          </p:cNvPr>
          <p:cNvSpPr/>
          <p:nvPr/>
        </p:nvSpPr>
        <p:spPr>
          <a:xfrm>
            <a:off x="494383" y="1832520"/>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(n=5)</a:t>
            </a:r>
          </a:p>
        </p:txBody>
      </p:sp>
      <p:sp>
        <p:nvSpPr>
          <p:cNvPr id="19" name="Rectangle 18">
            <a:extLst>
              <a:ext uri="{FF2B5EF4-FFF2-40B4-BE49-F238E27FC236}">
                <a16:creationId xmlns:a16="http://schemas.microsoft.com/office/drawing/2014/main" id="{0B3B4DAD-0CE8-634E-A4C7-8E2DDEEC2F0F}"/>
              </a:ext>
            </a:extLst>
          </p:cNvPr>
          <p:cNvSpPr/>
          <p:nvPr/>
        </p:nvSpPr>
        <p:spPr>
          <a:xfrm>
            <a:off x="2269573" y="1832519"/>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expansion cohort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(n=40)</a:t>
            </a:r>
          </a:p>
        </p:txBody>
      </p:sp>
      <p:sp>
        <p:nvSpPr>
          <p:cNvPr id="20" name="Rectangle 19">
            <a:extLst>
              <a:ext uri="{FF2B5EF4-FFF2-40B4-BE49-F238E27FC236}">
                <a16:creationId xmlns:a16="http://schemas.microsoft.com/office/drawing/2014/main" id="{D0CADC66-7297-B342-898E-AE4B6D2919BB}"/>
              </a:ext>
            </a:extLst>
          </p:cNvPr>
          <p:cNvSpPr/>
          <p:nvPr/>
        </p:nvSpPr>
        <p:spPr>
          <a:xfrm>
            <a:off x="490728" y="3150494"/>
            <a:ext cx="3385767" cy="1220788"/>
          </a:xfrm>
          <a:prstGeom prst="rect">
            <a:avLst/>
          </a:prstGeom>
          <a:solidFill>
            <a:srgbClr val="CA8341">
              <a:lumMod val="20000"/>
              <a:lumOff val="80000"/>
            </a:srgbClr>
          </a:solidFill>
          <a:ln w="12700" cap="flat" cmpd="sng" algn="ctr">
            <a:solidFill>
              <a:srgbClr val="CA834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EV 1.25 mg/kg days 1 and 8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Pembrolizumab 200 mg on day 1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p:txBody>
      </p:sp>
      <p:sp>
        <p:nvSpPr>
          <p:cNvPr id="21" name="Rectangle 20">
            <a:extLst>
              <a:ext uri="{FF2B5EF4-FFF2-40B4-BE49-F238E27FC236}">
                <a16:creationId xmlns:a16="http://schemas.microsoft.com/office/drawing/2014/main" id="{11CFFE93-64A7-7E4A-9D2E-67F3792CE205}"/>
              </a:ext>
            </a:extLst>
          </p:cNvPr>
          <p:cNvSpPr/>
          <p:nvPr/>
        </p:nvSpPr>
        <p:spPr>
          <a:xfrm>
            <a:off x="496440" y="1173822"/>
            <a:ext cx="3380463" cy="526093"/>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Patients with 1L </a:t>
            </a:r>
            <a: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cisplatin-ineligible </a:t>
            </a:r>
            <a:b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la/mUC (N=45)</a:t>
            </a:r>
          </a:p>
        </p:txBody>
      </p:sp>
      <p:graphicFrame>
        <p:nvGraphicFramePr>
          <p:cNvPr id="22" name="Table 21">
            <a:extLst>
              <a:ext uri="{FF2B5EF4-FFF2-40B4-BE49-F238E27FC236}">
                <a16:creationId xmlns:a16="http://schemas.microsoft.com/office/drawing/2014/main" id="{1A4C95F7-1509-6542-B2E8-05F0B61804C8}"/>
              </a:ext>
            </a:extLst>
          </p:cNvPr>
          <p:cNvGraphicFramePr>
            <a:graphicFrameLocks noGrp="1"/>
          </p:cNvGraphicFramePr>
          <p:nvPr/>
        </p:nvGraphicFramePr>
        <p:xfrm>
          <a:off x="4370251" y="1173235"/>
          <a:ext cx="3528148" cy="1249680"/>
        </p:xfrm>
        <a:graphic>
          <a:graphicData uri="http://schemas.openxmlformats.org/drawingml/2006/table">
            <a:tbl>
              <a:tblPr firstRow="1" bandRow="1"/>
              <a:tblGrid>
                <a:gridCol w="2063751">
                  <a:extLst>
                    <a:ext uri="{9D8B030D-6E8A-4147-A177-3AD203B41FA5}">
                      <a16:colId xmlns:a16="http://schemas.microsoft.com/office/drawing/2014/main" val="2194631869"/>
                    </a:ext>
                  </a:extLst>
                </a:gridCol>
                <a:gridCol w="1464397">
                  <a:extLst>
                    <a:ext uri="{9D8B030D-6E8A-4147-A177-3AD203B41FA5}">
                      <a16:colId xmlns:a16="http://schemas.microsoft.com/office/drawing/2014/main" val="980895023"/>
                    </a:ext>
                  </a:extLst>
                </a:gridCol>
              </a:tblGrid>
              <a:tr h="17130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Confirmed ORR</a:t>
                      </a:r>
                    </a:p>
                    <a:p>
                      <a:pPr algn="l"/>
                      <a:r>
                        <a:rPr lang="en-US" sz="1600" b="0" dirty="0">
                          <a:latin typeface="Arial" panose="020B0604020202020204" pitchFamily="34" charset="0"/>
                          <a:cs typeface="Arial" panose="020B0604020202020204" pitchFamily="34" charset="0"/>
                        </a:rPr>
                        <a:t>95% CI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73% </a:t>
                      </a:r>
                      <a:r>
                        <a:rPr lang="en-US" sz="1600" b="0" dirty="0">
                          <a:latin typeface="Arial" panose="020B0604020202020204" pitchFamily="34" charset="0"/>
                          <a:cs typeface="Arial" panose="020B0604020202020204" pitchFamily="34" charset="0"/>
                        </a:rPr>
                        <a:t>(33/45)</a:t>
                      </a:r>
                    </a:p>
                    <a:p>
                      <a:pPr algn="l"/>
                      <a:r>
                        <a:rPr lang="en-US" sz="1600" b="0" dirty="0">
                          <a:latin typeface="Arial" panose="020B0604020202020204" pitchFamily="34" charset="0"/>
                          <a:cs typeface="Arial" panose="020B0604020202020204" pitchFamily="34" charset="0"/>
                        </a:rPr>
                        <a:t>(58.1, 85.4)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extLst>
                  <a:ext uri="{0D108BD9-81ED-4DB2-BD59-A6C34878D82A}">
                    <a16:rowId xmlns:a16="http://schemas.microsoft.com/office/drawing/2014/main" val="3537041917"/>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Complete response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16% (7/45)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extLst>
                  <a:ext uri="{0D108BD9-81ED-4DB2-BD59-A6C34878D82A}">
                    <a16:rowId xmlns:a16="http://schemas.microsoft.com/office/drawing/2014/main" val="2957573682"/>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Partial response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58% (26/45)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extLst>
                  <a:ext uri="{0D108BD9-81ED-4DB2-BD59-A6C34878D82A}">
                    <a16:rowId xmlns:a16="http://schemas.microsoft.com/office/drawing/2014/main" val="3114695817"/>
                  </a:ext>
                </a:extLst>
              </a:tr>
            </a:tbl>
          </a:graphicData>
        </a:graphic>
      </p:graphicFrame>
      <p:sp>
        <p:nvSpPr>
          <p:cNvPr id="23" name="TextBox 22">
            <a:extLst>
              <a:ext uri="{FF2B5EF4-FFF2-40B4-BE49-F238E27FC236}">
                <a16:creationId xmlns:a16="http://schemas.microsoft.com/office/drawing/2014/main" id="{3ADA021A-A2DD-EF41-ABFE-A4A101B774C1}"/>
              </a:ext>
            </a:extLst>
          </p:cNvPr>
          <p:cNvSpPr txBox="1"/>
          <p:nvPr/>
        </p:nvSpPr>
        <p:spPr>
          <a:xfrm>
            <a:off x="4866026" y="2540488"/>
            <a:ext cx="6847724" cy="338554"/>
          </a:xfrm>
          <a:prstGeom prst="rect">
            <a:avLst/>
          </a:prstGeom>
          <a:solidFill>
            <a:srgbClr val="715091">
              <a:lumMod val="20000"/>
              <a:lumOff val="80000"/>
            </a:srgbClr>
          </a:solidFill>
          <a:ln>
            <a:solidFill>
              <a:srgbClr val="715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04040">
                    <a:lumMod val="50000"/>
                  </a:srgbClr>
                </a:solidFill>
                <a:effectLst/>
                <a:uLnTx/>
                <a:uFillTx/>
                <a:latin typeface="Arial" panose="020B0604020202020204" pitchFamily="34" charset="0"/>
                <a:ea typeface="+mn-ea"/>
                <a:cs typeface="Arial" panose="020B0604020202020204" pitchFamily="34" charset="0"/>
              </a:rPr>
              <a:t>Maximum Target Lesion Reduction from Baseline by PD-L1 Status</a:t>
            </a:r>
          </a:p>
        </p:txBody>
      </p:sp>
      <p:pic>
        <p:nvPicPr>
          <p:cNvPr id="24" name="Picture 23">
            <a:extLst>
              <a:ext uri="{FF2B5EF4-FFF2-40B4-BE49-F238E27FC236}">
                <a16:creationId xmlns:a16="http://schemas.microsoft.com/office/drawing/2014/main" id="{0E6DC681-1775-0B48-BCBA-6F77E059F782}"/>
              </a:ext>
            </a:extLst>
          </p:cNvPr>
          <p:cNvPicPr>
            <a:picLocks noChangeAspect="1"/>
          </p:cNvPicPr>
          <p:nvPr/>
        </p:nvPicPr>
        <p:blipFill>
          <a:blip r:embed="rId2"/>
          <a:stretch>
            <a:fillRect/>
          </a:stretch>
        </p:blipFill>
        <p:spPr>
          <a:xfrm>
            <a:off x="5354178" y="2984582"/>
            <a:ext cx="5621146" cy="3160295"/>
          </a:xfrm>
          <a:prstGeom prst="rect">
            <a:avLst/>
          </a:prstGeom>
        </p:spPr>
      </p:pic>
      <p:sp>
        <p:nvSpPr>
          <p:cNvPr id="25" name="Content Placeholder 2">
            <a:extLst>
              <a:ext uri="{FF2B5EF4-FFF2-40B4-BE49-F238E27FC236}">
                <a16:creationId xmlns:a16="http://schemas.microsoft.com/office/drawing/2014/main" id="{932C9C9C-E3B5-6A48-8F08-DC2884A08801}"/>
              </a:ext>
            </a:extLst>
          </p:cNvPr>
          <p:cNvSpPr txBox="1">
            <a:spLocks/>
          </p:cNvSpPr>
          <p:nvPr/>
        </p:nvSpPr>
        <p:spPr>
          <a:xfrm>
            <a:off x="8021495" y="1167218"/>
            <a:ext cx="3692255" cy="1237693"/>
          </a:xfrm>
          <a:prstGeom prst="rect">
            <a:avLst/>
          </a:prstGeom>
        </p:spPr>
        <p:txBody>
          <a:bodyPr vert="horz" lIns="91440" tIns="45720" rIns="91440" bIns="45720" rtlCol="0">
            <a:normAutofit/>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728592"/>
              </a:buClr>
              <a:buSzPct val="85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 confirmed ORR in patients with liver metastases</a:t>
            </a:r>
          </a:p>
        </p:txBody>
      </p:sp>
      <p:sp>
        <p:nvSpPr>
          <p:cNvPr id="3" name="Rectangle 2">
            <a:extLst>
              <a:ext uri="{FF2B5EF4-FFF2-40B4-BE49-F238E27FC236}">
                <a16:creationId xmlns:a16="http://schemas.microsoft.com/office/drawing/2014/main" id="{80770CCB-0F1E-F8F7-B266-BDB4C064171A}"/>
              </a:ext>
            </a:extLst>
          </p:cNvPr>
          <p:cNvSpPr/>
          <p:nvPr/>
        </p:nvSpPr>
        <p:spPr>
          <a:xfrm>
            <a:off x="8014714" y="1118683"/>
            <a:ext cx="3661745" cy="681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97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4A7-F00A-6143-AC18-0A330C496D4C}"/>
              </a:ext>
            </a:extLst>
          </p:cNvPr>
          <p:cNvSpPr>
            <a:spLocks noGrp="1"/>
          </p:cNvSpPr>
          <p:nvPr>
            <p:ph type="title"/>
          </p:nvPr>
        </p:nvSpPr>
        <p:spPr>
          <a:xfrm>
            <a:off x="612844" y="199506"/>
            <a:ext cx="12042843" cy="919176"/>
          </a:xfrm>
        </p:spPr>
        <p:txBody>
          <a:bodyPr>
            <a:normAutofit/>
          </a:bodyPr>
          <a:lstStyle/>
          <a:p>
            <a:r>
              <a:rPr lang="en-US" sz="2800" dirty="0"/>
              <a:t>EV-103: Phase 1b/2 Trial of EV + Pembrolizumab</a:t>
            </a:r>
            <a:br>
              <a:rPr lang="en-US" sz="2800" dirty="0"/>
            </a:br>
            <a:r>
              <a:rPr lang="en-US" sz="2400" i="1" dirty="0"/>
              <a:t>Cohort A</a:t>
            </a:r>
            <a:endParaRPr lang="en-US" sz="2800" i="1" dirty="0"/>
          </a:p>
        </p:txBody>
      </p:sp>
      <p:sp>
        <p:nvSpPr>
          <p:cNvPr id="4" name="Footer Placeholder 3">
            <a:extLst>
              <a:ext uri="{FF2B5EF4-FFF2-40B4-BE49-F238E27FC236}">
                <a16:creationId xmlns:a16="http://schemas.microsoft.com/office/drawing/2014/main" id="{B965AACB-61C0-014B-A299-7C1073BCBD9C}"/>
              </a:ext>
            </a:extLst>
          </p:cNvPr>
          <p:cNvSpPr>
            <a:spLocks noGrp="1"/>
          </p:cNvSpPr>
          <p:nvPr>
            <p:ph type="ftr" sz="quarter" idx="3"/>
          </p:nvPr>
        </p:nvSpPr>
        <p:spPr/>
        <p:txBody>
          <a:bodyPr/>
          <a:lstStyle/>
          <a:p>
            <a:pPr lvl="0"/>
            <a:r>
              <a:rPr lang="en-US" dirty="0"/>
              <a:t>CPS, combined positive score; l</a:t>
            </a:r>
            <a:r>
              <a:rPr lang="en-US" noProof="0" dirty="0"/>
              <a:t>a,</a:t>
            </a:r>
            <a:r>
              <a:rPr lang="en-US" dirty="0"/>
              <a:t> </a:t>
            </a:r>
            <a:r>
              <a:rPr lang="en-US" noProof="0" dirty="0"/>
              <a:t>locally advanced; </a:t>
            </a:r>
            <a:r>
              <a:rPr lang="en-US" noProof="0" dirty="0" err="1"/>
              <a:t>mUC</a:t>
            </a:r>
            <a:r>
              <a:rPr lang="en-US" noProof="0" dirty="0"/>
              <a:t>, metastatic urothelial carcinoma; ORR, objective response rate; </a:t>
            </a:r>
            <a:r>
              <a:rPr lang="en-US" noProof="0" dirty="0" err="1"/>
              <a:t>pembro</a:t>
            </a:r>
            <a:r>
              <a:rPr lang="en-US" noProof="0" dirty="0"/>
              <a:t>, pembrolizumab; RECIST, response evaluation criteria in solid tumors; 1L, first line.</a:t>
            </a:r>
          </a:p>
          <a:p>
            <a:pPr lvl="0"/>
            <a:r>
              <a:rPr lang="en-US" noProof="0" dirty="0"/>
              <a:t>Friedlander TW, et al. ASCO 2021. Abstract 4528.</a:t>
            </a:r>
          </a:p>
        </p:txBody>
      </p:sp>
      <p:sp>
        <p:nvSpPr>
          <p:cNvPr id="17" name="Content Placeholder 2">
            <a:extLst>
              <a:ext uri="{FF2B5EF4-FFF2-40B4-BE49-F238E27FC236}">
                <a16:creationId xmlns:a16="http://schemas.microsoft.com/office/drawing/2014/main" id="{480FFCE5-4815-4E4E-B2C5-0488995864D3}"/>
              </a:ext>
            </a:extLst>
          </p:cNvPr>
          <p:cNvSpPr txBox="1">
            <a:spLocks/>
          </p:cNvSpPr>
          <p:nvPr/>
        </p:nvSpPr>
        <p:spPr>
          <a:xfrm>
            <a:off x="408889" y="4435257"/>
            <a:ext cx="3530810" cy="1220788"/>
          </a:xfrm>
          <a:prstGeom prst="rect">
            <a:avLst/>
          </a:prstGeom>
        </p:spPr>
        <p:txBody>
          <a:bodyPr vert="horz" lIns="91440" tIns="45720" rIns="91440" bIns="45720" rtlCol="0">
            <a:normAutofit fontScale="92500"/>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84% of patients had visceral disease, and 31% had liver metastasis</a:t>
            </a:r>
          </a:p>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31% of patients had PD-L1 CPS ≥10</a:t>
            </a:r>
          </a:p>
        </p:txBody>
      </p:sp>
      <p:sp>
        <p:nvSpPr>
          <p:cNvPr id="18" name="Rectangle 17">
            <a:extLst>
              <a:ext uri="{FF2B5EF4-FFF2-40B4-BE49-F238E27FC236}">
                <a16:creationId xmlns:a16="http://schemas.microsoft.com/office/drawing/2014/main" id="{762E417A-527B-DC4D-A21E-B9DE6DC07F82}"/>
              </a:ext>
            </a:extLst>
          </p:cNvPr>
          <p:cNvSpPr/>
          <p:nvPr/>
        </p:nvSpPr>
        <p:spPr>
          <a:xfrm>
            <a:off x="494383" y="1832520"/>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(n=5)</a:t>
            </a:r>
          </a:p>
        </p:txBody>
      </p:sp>
      <p:sp>
        <p:nvSpPr>
          <p:cNvPr id="19" name="Rectangle 18">
            <a:extLst>
              <a:ext uri="{FF2B5EF4-FFF2-40B4-BE49-F238E27FC236}">
                <a16:creationId xmlns:a16="http://schemas.microsoft.com/office/drawing/2014/main" id="{0B3B4DAD-0CE8-634E-A4C7-8E2DDEEC2F0F}"/>
              </a:ext>
            </a:extLst>
          </p:cNvPr>
          <p:cNvSpPr/>
          <p:nvPr/>
        </p:nvSpPr>
        <p:spPr>
          <a:xfrm>
            <a:off x="2269573" y="1832519"/>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expansion cohort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(n=40)</a:t>
            </a:r>
          </a:p>
        </p:txBody>
      </p:sp>
      <p:sp>
        <p:nvSpPr>
          <p:cNvPr id="20" name="Rectangle 19">
            <a:extLst>
              <a:ext uri="{FF2B5EF4-FFF2-40B4-BE49-F238E27FC236}">
                <a16:creationId xmlns:a16="http://schemas.microsoft.com/office/drawing/2014/main" id="{D0CADC66-7297-B342-898E-AE4B6D2919BB}"/>
              </a:ext>
            </a:extLst>
          </p:cNvPr>
          <p:cNvSpPr/>
          <p:nvPr/>
        </p:nvSpPr>
        <p:spPr>
          <a:xfrm>
            <a:off x="490728" y="3150494"/>
            <a:ext cx="3385767" cy="1220788"/>
          </a:xfrm>
          <a:prstGeom prst="rect">
            <a:avLst/>
          </a:prstGeom>
          <a:solidFill>
            <a:srgbClr val="CA8341">
              <a:lumMod val="20000"/>
              <a:lumOff val="80000"/>
            </a:srgbClr>
          </a:solidFill>
          <a:ln w="12700" cap="flat" cmpd="sng" algn="ctr">
            <a:solidFill>
              <a:srgbClr val="CA834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EV 1.25 mg/kg days 1 and 8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Pembrolizumab 200 mg on day 1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p:txBody>
      </p:sp>
      <p:sp>
        <p:nvSpPr>
          <p:cNvPr id="21" name="Rectangle 20">
            <a:extLst>
              <a:ext uri="{FF2B5EF4-FFF2-40B4-BE49-F238E27FC236}">
                <a16:creationId xmlns:a16="http://schemas.microsoft.com/office/drawing/2014/main" id="{11CFFE93-64A7-7E4A-9D2E-67F3792CE205}"/>
              </a:ext>
            </a:extLst>
          </p:cNvPr>
          <p:cNvSpPr/>
          <p:nvPr/>
        </p:nvSpPr>
        <p:spPr>
          <a:xfrm>
            <a:off x="496440" y="1173822"/>
            <a:ext cx="3380463" cy="526093"/>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Patients with 1L </a:t>
            </a:r>
            <a: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cisplatin-ineligible </a:t>
            </a:r>
            <a:b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la/mUC (N=45)</a:t>
            </a:r>
          </a:p>
        </p:txBody>
      </p:sp>
      <p:graphicFrame>
        <p:nvGraphicFramePr>
          <p:cNvPr id="22" name="Table 21">
            <a:extLst>
              <a:ext uri="{FF2B5EF4-FFF2-40B4-BE49-F238E27FC236}">
                <a16:creationId xmlns:a16="http://schemas.microsoft.com/office/drawing/2014/main" id="{1A4C95F7-1509-6542-B2E8-05F0B61804C8}"/>
              </a:ext>
            </a:extLst>
          </p:cNvPr>
          <p:cNvGraphicFramePr>
            <a:graphicFrameLocks noGrp="1"/>
          </p:cNvGraphicFramePr>
          <p:nvPr/>
        </p:nvGraphicFramePr>
        <p:xfrm>
          <a:off x="4370251" y="1173235"/>
          <a:ext cx="3528148" cy="1249680"/>
        </p:xfrm>
        <a:graphic>
          <a:graphicData uri="http://schemas.openxmlformats.org/drawingml/2006/table">
            <a:tbl>
              <a:tblPr firstRow="1" bandRow="1"/>
              <a:tblGrid>
                <a:gridCol w="2063751">
                  <a:extLst>
                    <a:ext uri="{9D8B030D-6E8A-4147-A177-3AD203B41FA5}">
                      <a16:colId xmlns:a16="http://schemas.microsoft.com/office/drawing/2014/main" val="2194631869"/>
                    </a:ext>
                  </a:extLst>
                </a:gridCol>
                <a:gridCol w="1464397">
                  <a:extLst>
                    <a:ext uri="{9D8B030D-6E8A-4147-A177-3AD203B41FA5}">
                      <a16:colId xmlns:a16="http://schemas.microsoft.com/office/drawing/2014/main" val="980895023"/>
                    </a:ext>
                  </a:extLst>
                </a:gridCol>
              </a:tblGrid>
              <a:tr h="17130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Confirmed ORR</a:t>
                      </a:r>
                    </a:p>
                    <a:p>
                      <a:pPr algn="l"/>
                      <a:r>
                        <a:rPr lang="en-US" sz="1600" b="0" dirty="0">
                          <a:latin typeface="Arial" panose="020B0604020202020204" pitchFamily="34" charset="0"/>
                          <a:cs typeface="Arial" panose="020B0604020202020204" pitchFamily="34" charset="0"/>
                        </a:rPr>
                        <a:t>95% CI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73% </a:t>
                      </a:r>
                      <a:r>
                        <a:rPr lang="en-US" sz="1600" b="0" dirty="0">
                          <a:latin typeface="Arial" panose="020B0604020202020204" pitchFamily="34" charset="0"/>
                          <a:cs typeface="Arial" panose="020B0604020202020204" pitchFamily="34" charset="0"/>
                        </a:rPr>
                        <a:t>(33/45)</a:t>
                      </a:r>
                    </a:p>
                    <a:p>
                      <a:pPr algn="l"/>
                      <a:r>
                        <a:rPr lang="en-US" sz="1600" b="0" dirty="0">
                          <a:latin typeface="Arial" panose="020B0604020202020204" pitchFamily="34" charset="0"/>
                          <a:cs typeface="Arial" panose="020B0604020202020204" pitchFamily="34" charset="0"/>
                        </a:rPr>
                        <a:t>(58.1, 85.4)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extLst>
                  <a:ext uri="{0D108BD9-81ED-4DB2-BD59-A6C34878D82A}">
                    <a16:rowId xmlns:a16="http://schemas.microsoft.com/office/drawing/2014/main" val="3537041917"/>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Complete response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16% (7/45)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extLst>
                  <a:ext uri="{0D108BD9-81ED-4DB2-BD59-A6C34878D82A}">
                    <a16:rowId xmlns:a16="http://schemas.microsoft.com/office/drawing/2014/main" val="2957573682"/>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Partial response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58% (26/45)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extLst>
                  <a:ext uri="{0D108BD9-81ED-4DB2-BD59-A6C34878D82A}">
                    <a16:rowId xmlns:a16="http://schemas.microsoft.com/office/drawing/2014/main" val="3114695817"/>
                  </a:ext>
                </a:extLst>
              </a:tr>
            </a:tbl>
          </a:graphicData>
        </a:graphic>
      </p:graphicFrame>
      <p:sp>
        <p:nvSpPr>
          <p:cNvPr id="23" name="TextBox 22">
            <a:extLst>
              <a:ext uri="{FF2B5EF4-FFF2-40B4-BE49-F238E27FC236}">
                <a16:creationId xmlns:a16="http://schemas.microsoft.com/office/drawing/2014/main" id="{3ADA021A-A2DD-EF41-ABFE-A4A101B774C1}"/>
              </a:ext>
            </a:extLst>
          </p:cNvPr>
          <p:cNvSpPr txBox="1"/>
          <p:nvPr/>
        </p:nvSpPr>
        <p:spPr>
          <a:xfrm>
            <a:off x="4866026" y="2540488"/>
            <a:ext cx="6847724" cy="338554"/>
          </a:xfrm>
          <a:prstGeom prst="rect">
            <a:avLst/>
          </a:prstGeom>
          <a:solidFill>
            <a:srgbClr val="715091">
              <a:lumMod val="20000"/>
              <a:lumOff val="80000"/>
            </a:srgbClr>
          </a:solidFill>
          <a:ln>
            <a:solidFill>
              <a:srgbClr val="715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04040">
                    <a:lumMod val="50000"/>
                  </a:srgbClr>
                </a:solidFill>
                <a:effectLst/>
                <a:uLnTx/>
                <a:uFillTx/>
                <a:latin typeface="Arial" panose="020B0604020202020204" pitchFamily="34" charset="0"/>
                <a:ea typeface="+mn-ea"/>
                <a:cs typeface="Arial" panose="020B0604020202020204" pitchFamily="34" charset="0"/>
              </a:rPr>
              <a:t>Maximum Target Lesion Reduction from Baseline by PD-L1 Status</a:t>
            </a:r>
          </a:p>
        </p:txBody>
      </p:sp>
      <p:pic>
        <p:nvPicPr>
          <p:cNvPr id="24" name="Picture 23">
            <a:extLst>
              <a:ext uri="{FF2B5EF4-FFF2-40B4-BE49-F238E27FC236}">
                <a16:creationId xmlns:a16="http://schemas.microsoft.com/office/drawing/2014/main" id="{0E6DC681-1775-0B48-BCBA-6F77E059F782}"/>
              </a:ext>
            </a:extLst>
          </p:cNvPr>
          <p:cNvPicPr>
            <a:picLocks noChangeAspect="1"/>
          </p:cNvPicPr>
          <p:nvPr/>
        </p:nvPicPr>
        <p:blipFill>
          <a:blip r:embed="rId2"/>
          <a:stretch>
            <a:fillRect/>
          </a:stretch>
        </p:blipFill>
        <p:spPr>
          <a:xfrm>
            <a:off x="5354178" y="2984582"/>
            <a:ext cx="5621146" cy="3160295"/>
          </a:xfrm>
          <a:prstGeom prst="rect">
            <a:avLst/>
          </a:prstGeom>
        </p:spPr>
      </p:pic>
      <p:sp>
        <p:nvSpPr>
          <p:cNvPr id="25" name="Content Placeholder 2">
            <a:extLst>
              <a:ext uri="{FF2B5EF4-FFF2-40B4-BE49-F238E27FC236}">
                <a16:creationId xmlns:a16="http://schemas.microsoft.com/office/drawing/2014/main" id="{932C9C9C-E3B5-6A48-8F08-DC2884A08801}"/>
              </a:ext>
            </a:extLst>
          </p:cNvPr>
          <p:cNvSpPr txBox="1">
            <a:spLocks/>
          </p:cNvSpPr>
          <p:nvPr/>
        </p:nvSpPr>
        <p:spPr>
          <a:xfrm>
            <a:off x="8021495" y="1167218"/>
            <a:ext cx="3692255" cy="1237693"/>
          </a:xfrm>
          <a:prstGeom prst="rect">
            <a:avLst/>
          </a:prstGeom>
        </p:spPr>
        <p:txBody>
          <a:bodyPr vert="horz" lIns="91440" tIns="45720" rIns="91440" bIns="45720" rtlCol="0">
            <a:normAutofit/>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728592"/>
              </a:buClr>
              <a:buSzPct val="85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 confirmed ORR in patients with liver metastases</a:t>
            </a:r>
          </a:p>
        </p:txBody>
      </p:sp>
    </p:spTree>
    <p:extLst>
      <p:ext uri="{BB962C8B-B14F-4D97-AF65-F5344CB8AC3E}">
        <p14:creationId xmlns:p14="http://schemas.microsoft.com/office/powerpoint/2010/main" val="216773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4A7-F00A-6143-AC18-0A330C496D4C}"/>
              </a:ext>
            </a:extLst>
          </p:cNvPr>
          <p:cNvSpPr>
            <a:spLocks noGrp="1"/>
          </p:cNvSpPr>
          <p:nvPr>
            <p:ph type="title"/>
          </p:nvPr>
        </p:nvSpPr>
        <p:spPr>
          <a:xfrm>
            <a:off x="612844" y="199506"/>
            <a:ext cx="12042843" cy="919176"/>
          </a:xfrm>
        </p:spPr>
        <p:txBody>
          <a:bodyPr>
            <a:normAutofit/>
          </a:bodyPr>
          <a:lstStyle/>
          <a:p>
            <a:r>
              <a:rPr lang="en-US" sz="2800" dirty="0"/>
              <a:t>EV-103: Phase 1b/2 Trial of EV + Pembrolizumab</a:t>
            </a:r>
            <a:br>
              <a:rPr lang="en-US" sz="2800" dirty="0"/>
            </a:br>
            <a:r>
              <a:rPr lang="en-US" sz="2400" i="1" dirty="0"/>
              <a:t>Cohort A</a:t>
            </a:r>
            <a:endParaRPr lang="en-US" sz="2800" i="1" dirty="0"/>
          </a:p>
        </p:txBody>
      </p:sp>
      <p:sp>
        <p:nvSpPr>
          <p:cNvPr id="4" name="Footer Placeholder 3">
            <a:extLst>
              <a:ext uri="{FF2B5EF4-FFF2-40B4-BE49-F238E27FC236}">
                <a16:creationId xmlns:a16="http://schemas.microsoft.com/office/drawing/2014/main" id="{B965AACB-61C0-014B-A299-7C1073BCBD9C}"/>
              </a:ext>
            </a:extLst>
          </p:cNvPr>
          <p:cNvSpPr>
            <a:spLocks noGrp="1"/>
          </p:cNvSpPr>
          <p:nvPr>
            <p:ph type="ftr" sz="quarter" idx="3"/>
          </p:nvPr>
        </p:nvSpPr>
        <p:spPr/>
        <p:txBody>
          <a:bodyPr/>
          <a:lstStyle/>
          <a:p>
            <a:pPr lvl="0"/>
            <a:r>
              <a:rPr lang="en-US" dirty="0"/>
              <a:t>CPS, combined positive score; l</a:t>
            </a:r>
            <a:r>
              <a:rPr lang="en-US" noProof="0" dirty="0"/>
              <a:t>a,</a:t>
            </a:r>
            <a:r>
              <a:rPr lang="en-US" dirty="0"/>
              <a:t> </a:t>
            </a:r>
            <a:r>
              <a:rPr lang="en-US" noProof="0" dirty="0"/>
              <a:t>locally advanced; </a:t>
            </a:r>
            <a:r>
              <a:rPr lang="en-US" noProof="0" dirty="0" err="1"/>
              <a:t>mUC</a:t>
            </a:r>
            <a:r>
              <a:rPr lang="en-US" noProof="0" dirty="0"/>
              <a:t>, metastatic urothelial carcinoma; ORR, objective response rate; </a:t>
            </a:r>
            <a:r>
              <a:rPr lang="en-US" noProof="0" dirty="0" err="1"/>
              <a:t>pembro</a:t>
            </a:r>
            <a:r>
              <a:rPr lang="en-US" noProof="0" dirty="0"/>
              <a:t>, pembrolizumab; RECIST, response evaluation criteria in solid tumors; 1L, first line.</a:t>
            </a:r>
          </a:p>
          <a:p>
            <a:pPr lvl="0"/>
            <a:r>
              <a:rPr lang="en-US" noProof="0" dirty="0"/>
              <a:t>Friedlander TW, et al. ASCO 2021. Abstract 4528.</a:t>
            </a:r>
          </a:p>
        </p:txBody>
      </p:sp>
      <p:sp>
        <p:nvSpPr>
          <p:cNvPr id="17" name="Content Placeholder 2">
            <a:extLst>
              <a:ext uri="{FF2B5EF4-FFF2-40B4-BE49-F238E27FC236}">
                <a16:creationId xmlns:a16="http://schemas.microsoft.com/office/drawing/2014/main" id="{480FFCE5-4815-4E4E-B2C5-0488995864D3}"/>
              </a:ext>
            </a:extLst>
          </p:cNvPr>
          <p:cNvSpPr txBox="1">
            <a:spLocks/>
          </p:cNvSpPr>
          <p:nvPr/>
        </p:nvSpPr>
        <p:spPr>
          <a:xfrm>
            <a:off x="408889" y="4435257"/>
            <a:ext cx="3530810" cy="1220788"/>
          </a:xfrm>
          <a:prstGeom prst="rect">
            <a:avLst/>
          </a:prstGeom>
        </p:spPr>
        <p:txBody>
          <a:bodyPr vert="horz" lIns="91440" tIns="45720" rIns="91440" bIns="45720" rtlCol="0">
            <a:normAutofit fontScale="92500"/>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84% of patients had visceral disease, and 31% had liver metastasis</a:t>
            </a:r>
          </a:p>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31% of patients had PD-L1 CPS ≥10</a:t>
            </a:r>
          </a:p>
        </p:txBody>
      </p:sp>
      <p:sp>
        <p:nvSpPr>
          <p:cNvPr id="18" name="Rectangle 17">
            <a:extLst>
              <a:ext uri="{FF2B5EF4-FFF2-40B4-BE49-F238E27FC236}">
                <a16:creationId xmlns:a16="http://schemas.microsoft.com/office/drawing/2014/main" id="{762E417A-527B-DC4D-A21E-B9DE6DC07F82}"/>
              </a:ext>
            </a:extLst>
          </p:cNvPr>
          <p:cNvSpPr/>
          <p:nvPr/>
        </p:nvSpPr>
        <p:spPr>
          <a:xfrm>
            <a:off x="494383" y="1832520"/>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(n=5)</a:t>
            </a:r>
          </a:p>
        </p:txBody>
      </p:sp>
      <p:sp>
        <p:nvSpPr>
          <p:cNvPr id="19" name="Rectangle 18">
            <a:extLst>
              <a:ext uri="{FF2B5EF4-FFF2-40B4-BE49-F238E27FC236}">
                <a16:creationId xmlns:a16="http://schemas.microsoft.com/office/drawing/2014/main" id="{0B3B4DAD-0CE8-634E-A4C7-8E2DDEEC2F0F}"/>
              </a:ext>
            </a:extLst>
          </p:cNvPr>
          <p:cNvSpPr/>
          <p:nvPr/>
        </p:nvSpPr>
        <p:spPr>
          <a:xfrm>
            <a:off x="2269573" y="1832519"/>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expansion cohort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(n=40)</a:t>
            </a:r>
          </a:p>
        </p:txBody>
      </p:sp>
      <p:sp>
        <p:nvSpPr>
          <p:cNvPr id="20" name="Rectangle 19">
            <a:extLst>
              <a:ext uri="{FF2B5EF4-FFF2-40B4-BE49-F238E27FC236}">
                <a16:creationId xmlns:a16="http://schemas.microsoft.com/office/drawing/2014/main" id="{D0CADC66-7297-B342-898E-AE4B6D2919BB}"/>
              </a:ext>
            </a:extLst>
          </p:cNvPr>
          <p:cNvSpPr/>
          <p:nvPr/>
        </p:nvSpPr>
        <p:spPr>
          <a:xfrm>
            <a:off x="490728" y="3150494"/>
            <a:ext cx="3385767" cy="1220788"/>
          </a:xfrm>
          <a:prstGeom prst="rect">
            <a:avLst/>
          </a:prstGeom>
          <a:solidFill>
            <a:srgbClr val="CA8341">
              <a:lumMod val="20000"/>
              <a:lumOff val="80000"/>
            </a:srgbClr>
          </a:solidFill>
          <a:ln w="12700" cap="flat" cmpd="sng" algn="ctr">
            <a:solidFill>
              <a:srgbClr val="CA834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EV 1.25 mg/kg days 1 and 8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Pembrolizumab 200 mg on day 1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p:txBody>
      </p:sp>
      <p:sp>
        <p:nvSpPr>
          <p:cNvPr id="21" name="Rectangle 20">
            <a:extLst>
              <a:ext uri="{FF2B5EF4-FFF2-40B4-BE49-F238E27FC236}">
                <a16:creationId xmlns:a16="http://schemas.microsoft.com/office/drawing/2014/main" id="{11CFFE93-64A7-7E4A-9D2E-67F3792CE205}"/>
              </a:ext>
            </a:extLst>
          </p:cNvPr>
          <p:cNvSpPr/>
          <p:nvPr/>
        </p:nvSpPr>
        <p:spPr>
          <a:xfrm>
            <a:off x="496440" y="1173822"/>
            <a:ext cx="3380463" cy="526093"/>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Patients with 1L </a:t>
            </a:r>
            <a: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cisplatin-ineligible </a:t>
            </a:r>
            <a:b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la/mUC (N=45)</a:t>
            </a:r>
          </a:p>
        </p:txBody>
      </p:sp>
      <p:graphicFrame>
        <p:nvGraphicFramePr>
          <p:cNvPr id="22" name="Table 21">
            <a:extLst>
              <a:ext uri="{FF2B5EF4-FFF2-40B4-BE49-F238E27FC236}">
                <a16:creationId xmlns:a16="http://schemas.microsoft.com/office/drawing/2014/main" id="{1A4C95F7-1509-6542-B2E8-05F0B61804C8}"/>
              </a:ext>
            </a:extLst>
          </p:cNvPr>
          <p:cNvGraphicFramePr>
            <a:graphicFrameLocks noGrp="1"/>
          </p:cNvGraphicFramePr>
          <p:nvPr/>
        </p:nvGraphicFramePr>
        <p:xfrm>
          <a:off x="4370251" y="1173235"/>
          <a:ext cx="3528148" cy="1249680"/>
        </p:xfrm>
        <a:graphic>
          <a:graphicData uri="http://schemas.openxmlformats.org/drawingml/2006/table">
            <a:tbl>
              <a:tblPr firstRow="1" bandRow="1"/>
              <a:tblGrid>
                <a:gridCol w="2063751">
                  <a:extLst>
                    <a:ext uri="{9D8B030D-6E8A-4147-A177-3AD203B41FA5}">
                      <a16:colId xmlns:a16="http://schemas.microsoft.com/office/drawing/2014/main" val="2194631869"/>
                    </a:ext>
                  </a:extLst>
                </a:gridCol>
                <a:gridCol w="1464397">
                  <a:extLst>
                    <a:ext uri="{9D8B030D-6E8A-4147-A177-3AD203B41FA5}">
                      <a16:colId xmlns:a16="http://schemas.microsoft.com/office/drawing/2014/main" val="980895023"/>
                    </a:ext>
                  </a:extLst>
                </a:gridCol>
              </a:tblGrid>
              <a:tr h="17130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Confirmed ORR</a:t>
                      </a:r>
                    </a:p>
                    <a:p>
                      <a:pPr algn="l"/>
                      <a:r>
                        <a:rPr lang="en-US" sz="1600" b="0" dirty="0">
                          <a:latin typeface="Arial" panose="020B0604020202020204" pitchFamily="34" charset="0"/>
                          <a:cs typeface="Arial" panose="020B0604020202020204" pitchFamily="34" charset="0"/>
                        </a:rPr>
                        <a:t>95% CI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73% </a:t>
                      </a:r>
                      <a:r>
                        <a:rPr lang="en-US" sz="1600" b="0" dirty="0">
                          <a:latin typeface="Arial" panose="020B0604020202020204" pitchFamily="34" charset="0"/>
                          <a:cs typeface="Arial" panose="020B0604020202020204" pitchFamily="34" charset="0"/>
                        </a:rPr>
                        <a:t>(33/45)</a:t>
                      </a:r>
                    </a:p>
                    <a:p>
                      <a:pPr algn="l"/>
                      <a:r>
                        <a:rPr lang="en-US" sz="1600" b="0" dirty="0">
                          <a:latin typeface="Arial" panose="020B0604020202020204" pitchFamily="34" charset="0"/>
                          <a:cs typeface="Arial" panose="020B0604020202020204" pitchFamily="34" charset="0"/>
                        </a:rPr>
                        <a:t>(58.1, 85.4)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extLst>
                  <a:ext uri="{0D108BD9-81ED-4DB2-BD59-A6C34878D82A}">
                    <a16:rowId xmlns:a16="http://schemas.microsoft.com/office/drawing/2014/main" val="3537041917"/>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Complete response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16% (7/45)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extLst>
                  <a:ext uri="{0D108BD9-81ED-4DB2-BD59-A6C34878D82A}">
                    <a16:rowId xmlns:a16="http://schemas.microsoft.com/office/drawing/2014/main" val="2957573682"/>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Partial response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58% (26/45)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extLst>
                  <a:ext uri="{0D108BD9-81ED-4DB2-BD59-A6C34878D82A}">
                    <a16:rowId xmlns:a16="http://schemas.microsoft.com/office/drawing/2014/main" val="3114695817"/>
                  </a:ext>
                </a:extLst>
              </a:tr>
            </a:tbl>
          </a:graphicData>
        </a:graphic>
      </p:graphicFrame>
      <p:sp>
        <p:nvSpPr>
          <p:cNvPr id="23" name="TextBox 22">
            <a:extLst>
              <a:ext uri="{FF2B5EF4-FFF2-40B4-BE49-F238E27FC236}">
                <a16:creationId xmlns:a16="http://schemas.microsoft.com/office/drawing/2014/main" id="{3ADA021A-A2DD-EF41-ABFE-A4A101B774C1}"/>
              </a:ext>
            </a:extLst>
          </p:cNvPr>
          <p:cNvSpPr txBox="1"/>
          <p:nvPr/>
        </p:nvSpPr>
        <p:spPr>
          <a:xfrm>
            <a:off x="4866026" y="2540488"/>
            <a:ext cx="6847724" cy="338554"/>
          </a:xfrm>
          <a:prstGeom prst="rect">
            <a:avLst/>
          </a:prstGeom>
          <a:solidFill>
            <a:srgbClr val="715091">
              <a:lumMod val="20000"/>
              <a:lumOff val="80000"/>
            </a:srgbClr>
          </a:solidFill>
          <a:ln>
            <a:solidFill>
              <a:srgbClr val="715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04040">
                    <a:lumMod val="50000"/>
                  </a:srgbClr>
                </a:solidFill>
                <a:effectLst/>
                <a:uLnTx/>
                <a:uFillTx/>
                <a:latin typeface="Arial" panose="020B0604020202020204" pitchFamily="34" charset="0"/>
                <a:ea typeface="+mn-ea"/>
                <a:cs typeface="Arial" panose="020B0604020202020204" pitchFamily="34" charset="0"/>
              </a:rPr>
              <a:t>Maximum Target Lesion Reduction from Baseline by PD-L1 Status</a:t>
            </a:r>
          </a:p>
        </p:txBody>
      </p:sp>
      <p:pic>
        <p:nvPicPr>
          <p:cNvPr id="24" name="Picture 23">
            <a:extLst>
              <a:ext uri="{FF2B5EF4-FFF2-40B4-BE49-F238E27FC236}">
                <a16:creationId xmlns:a16="http://schemas.microsoft.com/office/drawing/2014/main" id="{0E6DC681-1775-0B48-BCBA-6F77E059F782}"/>
              </a:ext>
            </a:extLst>
          </p:cNvPr>
          <p:cNvPicPr>
            <a:picLocks noChangeAspect="1"/>
          </p:cNvPicPr>
          <p:nvPr/>
        </p:nvPicPr>
        <p:blipFill>
          <a:blip r:embed="rId2"/>
          <a:stretch>
            <a:fillRect/>
          </a:stretch>
        </p:blipFill>
        <p:spPr>
          <a:xfrm>
            <a:off x="5354178" y="2984582"/>
            <a:ext cx="5621146" cy="3160295"/>
          </a:xfrm>
          <a:prstGeom prst="rect">
            <a:avLst/>
          </a:prstGeom>
        </p:spPr>
      </p:pic>
      <p:sp>
        <p:nvSpPr>
          <p:cNvPr id="25" name="Content Placeholder 2">
            <a:extLst>
              <a:ext uri="{FF2B5EF4-FFF2-40B4-BE49-F238E27FC236}">
                <a16:creationId xmlns:a16="http://schemas.microsoft.com/office/drawing/2014/main" id="{932C9C9C-E3B5-6A48-8F08-DC2884A08801}"/>
              </a:ext>
            </a:extLst>
          </p:cNvPr>
          <p:cNvSpPr txBox="1">
            <a:spLocks/>
          </p:cNvSpPr>
          <p:nvPr/>
        </p:nvSpPr>
        <p:spPr>
          <a:xfrm>
            <a:off x="8021495" y="1167218"/>
            <a:ext cx="3692255" cy="1237693"/>
          </a:xfrm>
          <a:prstGeom prst="rect">
            <a:avLst/>
          </a:prstGeom>
        </p:spPr>
        <p:txBody>
          <a:bodyPr vert="horz" lIns="91440" tIns="45720" rIns="91440" bIns="45720" rtlCol="0">
            <a:normAutofit/>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728592"/>
              </a:buClr>
              <a:buSzPct val="85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 confirmed ORR in patients with liver metastases</a:t>
            </a:r>
          </a:p>
        </p:txBody>
      </p:sp>
      <p:sp>
        <p:nvSpPr>
          <p:cNvPr id="5" name="Rectangle 4">
            <a:extLst>
              <a:ext uri="{FF2B5EF4-FFF2-40B4-BE49-F238E27FC236}">
                <a16:creationId xmlns:a16="http://schemas.microsoft.com/office/drawing/2014/main" id="{88E32682-2DC1-12EB-9A99-107C7A800587}"/>
              </a:ext>
            </a:extLst>
          </p:cNvPr>
          <p:cNvSpPr/>
          <p:nvPr/>
        </p:nvSpPr>
        <p:spPr>
          <a:xfrm>
            <a:off x="438700" y="4435256"/>
            <a:ext cx="3571325" cy="822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535430"/>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8079</Words>
  <Application>Microsoft Office PowerPoint</Application>
  <PresentationFormat>Widescreen</PresentationFormat>
  <Paragraphs>1578</Paragraphs>
  <Slides>36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Narrow</vt:lpstr>
      <vt:lpstr>Calibri</vt:lpstr>
      <vt:lpstr>Courier New</vt:lpstr>
      <vt:lpstr>Noto Sans Symbols</vt:lpstr>
      <vt:lpstr>Times New Roman</vt:lpstr>
      <vt:lpstr>Wingdings</vt:lpstr>
      <vt:lpstr>HemOnc-2020</vt:lpstr>
      <vt:lpstr>Will Anti-Drug Conjugates Advance Into Earlier Treatment Settings?</vt:lpstr>
      <vt:lpstr>Disclaimer</vt:lpstr>
      <vt:lpstr>Treatment Landscape in Advanced Urothelial Carcinoma (present→2023)</vt:lpstr>
      <vt:lpstr>EV-103: Phase 1b/2 Trial of EV + Pembrolizumab Cohort A</vt:lpstr>
      <vt:lpstr>EV-103: Phase 1b/2 Trial of EV + Pembrolizumab Cohort A</vt:lpstr>
      <vt:lpstr>EV-103: Phase 1b/2 Trial of EV + Pembrolizumab Cohort A</vt:lpstr>
      <vt:lpstr>EV-103: Phase 1b/2 Trial of EV + Pembrolizumab Cohort A</vt:lpstr>
      <vt:lpstr>EV-103: Phase 1b/2 Trial of EV + Pembrolizumab Cohort A</vt:lpstr>
      <vt:lpstr>EV-103: Phase 1b/2 Trial of EV + Pembrolizumab Cohort A</vt:lpstr>
      <vt:lpstr>Key Demographic and Baseline Disease Characteristics Cohort K</vt:lpstr>
      <vt:lpstr>Key Demographic and Baseline Disease Characteristics Cohort K</vt:lpstr>
      <vt:lpstr>Key Demographic and Baseline Disease Characteristics Cohort K</vt:lpstr>
      <vt:lpstr>Key Demographic and Baseline Disease Characteristics Cohort K</vt:lpstr>
      <vt:lpstr>Key Demographic and Baseline Disease Characteristics Cohort K</vt:lpstr>
      <vt:lpstr>Key Demographic and Baseline Disease Characteristics Cohort K</vt:lpstr>
      <vt:lpstr>Key Demographic and Baseline Disease Characteristics Cohort K</vt:lpstr>
      <vt:lpstr>Key Demographic and Baseline Disease Characteristics Cohort K</vt:lpstr>
      <vt:lpstr>Overall Response Rate by BICR EV+P: 64.5% confirmed ORR with rapid responses</vt:lpstr>
      <vt:lpstr>Overall Response Rate by BICR EV+P: 64.5% confirmed ORR with rapid responses</vt:lpstr>
      <vt:lpstr>Overall Response Rate by BICR EV+P: 64.5% confirmed ORR with rapid responses</vt:lpstr>
      <vt:lpstr>Overall Response Rate by BICR EV+P: 64.5% confirmed ORR with rapid responses</vt:lpstr>
      <vt:lpstr>Overall Response Rate by BICR EV+P: 64.5% confirmed ORR with rapid responses</vt:lpstr>
      <vt:lpstr>EV+P: Maximum Percent Reduction From Baseline of Target Lesion by BICR</vt:lpstr>
      <vt:lpstr>Treatment-Related Adverse Events (TRAEs) Most common AEs with EV+P were fatigue, peripheral sensory neuropathy, alopecia, and maculo-papular rash</vt:lpstr>
      <vt:lpstr>Treatment-Related Adverse Events (TRAEs) Most common AEs with EV+P were fatigue, peripheral sensory neuropathy, alopecia, and maculo-papular rash</vt:lpstr>
      <vt:lpstr>KEY FINDINGS (3)</vt:lpstr>
      <vt:lpstr>KEY FINDINGS (3)</vt:lpstr>
      <vt:lpstr>KEY FINDINGS (3)</vt:lpstr>
      <vt:lpstr>EV-302: Randomized Phase 3 Trial of Enfortumab Vedotin + Pembrolizumab Versus Chemotherapy </vt:lpstr>
      <vt:lpstr>TROPHY U-01: Sacituzumab Govitecan Multi-Cohort Trial in mUC</vt:lpstr>
      <vt:lpstr>EV-103 Cohort H (Neoadjuvant Setting)</vt:lpstr>
      <vt:lpstr>EV-103 Cohort H: Rates of pCR and Pathologic Downstaging by Central Pathology Review</vt:lpstr>
      <vt:lpstr>Enfortumab Vedotin for Perioperative Treatment:  KEYNOTE-B15 / EV-304 Study</vt:lpstr>
      <vt:lpstr>Phase III Neoadjuvant IO Trials </vt:lpstr>
      <vt:lpstr>Neoadjuvant Trial for Cisplatin-Unfit Patients With Variant Histology MIBC</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2022-11-07T20:27:28Z</dcterms:modified>
</cp:coreProperties>
</file>