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31" r:id="rId2"/>
  </p:sldMasterIdLst>
  <p:notesMasterIdLst>
    <p:notesMasterId r:id="rId32"/>
  </p:notesMasterIdLst>
  <p:sldIdLst>
    <p:sldId id="256" r:id="rId3"/>
    <p:sldId id="265" r:id="rId4"/>
    <p:sldId id="8257" r:id="rId5"/>
    <p:sldId id="8231" r:id="rId6"/>
    <p:sldId id="8232" r:id="rId7"/>
    <p:sldId id="8233" r:id="rId8"/>
    <p:sldId id="8253" r:id="rId9"/>
    <p:sldId id="8254" r:id="rId10"/>
    <p:sldId id="8256" r:id="rId11"/>
    <p:sldId id="8243" r:id="rId12"/>
    <p:sldId id="8217" r:id="rId13"/>
    <p:sldId id="582" r:id="rId14"/>
    <p:sldId id="584" r:id="rId15"/>
    <p:sldId id="8209" r:id="rId16"/>
    <p:sldId id="8230" r:id="rId17"/>
    <p:sldId id="8236" r:id="rId18"/>
    <p:sldId id="8223" r:id="rId19"/>
    <p:sldId id="8237" r:id="rId20"/>
    <p:sldId id="8246" r:id="rId21"/>
    <p:sldId id="8224" r:id="rId22"/>
    <p:sldId id="8227" r:id="rId23"/>
    <p:sldId id="8211" r:id="rId24"/>
    <p:sldId id="8247" r:id="rId25"/>
    <p:sldId id="8249" r:id="rId26"/>
    <p:sldId id="8251" r:id="rId27"/>
    <p:sldId id="8250" r:id="rId28"/>
    <p:sldId id="274" r:id="rId29"/>
    <p:sldId id="698" r:id="rId30"/>
    <p:sldId id="26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969696"/>
    <a:srgbClr val="4D4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74" autoAdjust="0"/>
    <p:restoredTop sz="86395"/>
  </p:normalViewPr>
  <p:slideViewPr>
    <p:cSldViewPr snapToGrid="0">
      <p:cViewPr varScale="1">
        <p:scale>
          <a:sx n="105" d="100"/>
          <a:sy n="105" d="100"/>
        </p:scale>
        <p:origin x="392" y="192"/>
      </p:cViewPr>
      <p:guideLst/>
    </p:cSldViewPr>
  </p:slideViewPr>
  <p:outlineViewPr>
    <p:cViewPr>
      <p:scale>
        <a:sx n="33" d="100"/>
        <a:sy n="33" d="100"/>
      </p:scale>
      <p:origin x="0" y="-432"/>
    </p:cViewPr>
  </p:outlineViewPr>
  <p:notesTextViewPr>
    <p:cViewPr>
      <p:scale>
        <a:sx n="1" d="1"/>
        <a:sy n="1" d="1"/>
      </p:scale>
      <p:origin x="0" y="0"/>
    </p:cViewPr>
  </p:notesTextViewPr>
  <p:sorterViewPr>
    <p:cViewPr>
      <p:scale>
        <a:sx n="80" d="100"/>
        <a:sy n="80" d="100"/>
      </p:scale>
      <p:origin x="0" y="-11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501951236358627E-2"/>
          <c:y val="0.101314146076568"/>
          <c:w val="0.85483139607549063"/>
          <c:h val="0.74115802335052949"/>
        </c:manualLayout>
      </c:layout>
      <c:barChart>
        <c:barDir val="col"/>
        <c:grouping val="clustered"/>
        <c:varyColors val="0"/>
        <c:ser>
          <c:idx val="0"/>
          <c:order val="0"/>
          <c:tx>
            <c:strRef>
              <c:f>Sheet1!$B$1</c:f>
              <c:strCache>
                <c:ptCount val="1"/>
                <c:pt idx="0">
                  <c:v>Chemo I/O</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0-8323-4556-BBC2-519B931D36E2}"/>
              </c:ext>
            </c:extLst>
          </c:dPt>
          <c:dPt>
            <c:idx val="1"/>
            <c:invertIfNegative val="0"/>
            <c:bubble3D val="0"/>
            <c:spPr>
              <a:solidFill>
                <a:srgbClr val="00B050"/>
              </a:solidFill>
              <a:ln>
                <a:noFill/>
              </a:ln>
              <a:effectLst/>
            </c:spPr>
            <c:extLst>
              <c:ext xmlns:c16="http://schemas.microsoft.com/office/drawing/2014/chart" uri="{C3380CC4-5D6E-409C-BE32-E72D297353CC}">
                <c16:uniqueId val="{00000001-8323-4556-BBC2-519B931D36E2}"/>
              </c:ext>
            </c:extLst>
          </c:dPt>
          <c:dPt>
            <c:idx val="2"/>
            <c:invertIfNegative val="0"/>
            <c:bubble3D val="0"/>
            <c:spPr>
              <a:solidFill>
                <a:srgbClr val="00B050"/>
              </a:solidFill>
              <a:ln>
                <a:noFill/>
              </a:ln>
              <a:effectLst/>
            </c:spPr>
            <c:extLst>
              <c:ext xmlns:c16="http://schemas.microsoft.com/office/drawing/2014/chart" uri="{C3380CC4-5D6E-409C-BE32-E72D297353CC}">
                <c16:uniqueId val="{00000002-8323-4556-BBC2-519B931D36E2}"/>
              </c:ext>
            </c:extLst>
          </c:dPt>
          <c:dPt>
            <c:idx val="3"/>
            <c:invertIfNegative val="0"/>
            <c:bubble3D val="0"/>
            <c:spPr>
              <a:solidFill>
                <a:srgbClr val="00B050"/>
              </a:solidFill>
              <a:ln>
                <a:noFill/>
              </a:ln>
              <a:effectLst/>
            </c:spPr>
            <c:extLst>
              <c:ext xmlns:c16="http://schemas.microsoft.com/office/drawing/2014/chart" uri="{C3380CC4-5D6E-409C-BE32-E72D297353CC}">
                <c16:uniqueId val="{00000003-8323-4556-BBC2-519B931D36E2}"/>
              </c:ext>
            </c:extLst>
          </c:dPt>
          <c:dPt>
            <c:idx val="4"/>
            <c:invertIfNegative val="0"/>
            <c:bubble3D val="0"/>
            <c:spPr>
              <a:solidFill>
                <a:srgbClr val="00B050"/>
              </a:solidFill>
              <a:ln>
                <a:noFill/>
              </a:ln>
              <a:effectLst/>
            </c:spPr>
            <c:extLst>
              <c:ext xmlns:c16="http://schemas.microsoft.com/office/drawing/2014/chart" uri="{C3380CC4-5D6E-409C-BE32-E72D297353CC}">
                <c16:uniqueId val="{00000008-E550-4031-8998-D9795254A8DC}"/>
              </c:ext>
            </c:extLst>
          </c:dPt>
          <c:dLbls>
            <c:spPr>
              <a:noFill/>
              <a:ln>
                <a:noFill/>
              </a:ln>
              <a:effectLst/>
            </c:spPr>
            <c:txPr>
              <a:bodyPr rot="0" spcFirstLastPara="1" vertOverflow="ellipsis" vert="horz" wrap="square" anchor="ctr" anchorCtr="1"/>
              <a:lstStyle/>
              <a:p>
                <a:pPr>
                  <a:defRPr sz="1100" b="0" i="0" u="none" strike="noStrike" kern="1200" baseline="0">
                    <a:solidFill>
                      <a:schemeClr val="bg1">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CheckMate 816 </c:v>
                </c:pt>
                <c:pt idx="1">
                  <c:v>AEGEAN</c:v>
                </c:pt>
                <c:pt idx="2">
                  <c:v>Neotorch</c:v>
                </c:pt>
                <c:pt idx="3">
                  <c:v>Keynote-671</c:v>
                </c:pt>
                <c:pt idx="4">
                  <c:v>CheckMate 77T</c:v>
                </c:pt>
              </c:strCache>
            </c:strRef>
          </c:cat>
          <c:val>
            <c:numRef>
              <c:f>Sheet1!$B$2:$B$6</c:f>
              <c:numCache>
                <c:formatCode>General</c:formatCode>
                <c:ptCount val="5"/>
                <c:pt idx="0">
                  <c:v>24</c:v>
                </c:pt>
                <c:pt idx="1">
                  <c:v>17.2</c:v>
                </c:pt>
                <c:pt idx="2">
                  <c:v>24.8</c:v>
                </c:pt>
                <c:pt idx="3">
                  <c:v>18.100000000000001</c:v>
                </c:pt>
                <c:pt idx="4">
                  <c:v>25.3</c:v>
                </c:pt>
              </c:numCache>
            </c:numRef>
          </c:val>
          <c:extLst>
            <c:ext xmlns:c16="http://schemas.microsoft.com/office/drawing/2014/chart" uri="{C3380CC4-5D6E-409C-BE32-E72D297353CC}">
              <c16:uniqueId val="{00000000-2F15-4EF4-B41D-A41D4D97C307}"/>
            </c:ext>
          </c:extLst>
        </c:ser>
        <c:ser>
          <c:idx val="1"/>
          <c:order val="1"/>
          <c:tx>
            <c:strRef>
              <c:f>Sheet1!$C$1</c:f>
              <c:strCache>
                <c:ptCount val="1"/>
                <c:pt idx="0">
                  <c:v>Chemo</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CheckMate 816 </c:v>
                </c:pt>
                <c:pt idx="1">
                  <c:v>AEGEAN</c:v>
                </c:pt>
                <c:pt idx="2">
                  <c:v>Neotorch</c:v>
                </c:pt>
                <c:pt idx="3">
                  <c:v>Keynote-671</c:v>
                </c:pt>
                <c:pt idx="4">
                  <c:v>CheckMate 77T</c:v>
                </c:pt>
              </c:strCache>
            </c:strRef>
          </c:cat>
          <c:val>
            <c:numRef>
              <c:f>Sheet1!$C$2:$C$6</c:f>
              <c:numCache>
                <c:formatCode>General</c:formatCode>
                <c:ptCount val="5"/>
                <c:pt idx="0">
                  <c:v>2.2000000000000002</c:v>
                </c:pt>
                <c:pt idx="1">
                  <c:v>4.3</c:v>
                </c:pt>
                <c:pt idx="2">
                  <c:v>1</c:v>
                </c:pt>
                <c:pt idx="3">
                  <c:v>4</c:v>
                </c:pt>
                <c:pt idx="4">
                  <c:v>4.7</c:v>
                </c:pt>
              </c:numCache>
            </c:numRef>
          </c:val>
          <c:extLst>
            <c:ext xmlns:c16="http://schemas.microsoft.com/office/drawing/2014/chart" uri="{C3380CC4-5D6E-409C-BE32-E72D297353CC}">
              <c16:uniqueId val="{00000001-2F15-4EF4-B41D-A41D4D97C307}"/>
            </c:ext>
          </c:extLst>
        </c:ser>
        <c:dLbls>
          <c:dLblPos val="outEnd"/>
          <c:showLegendKey val="0"/>
          <c:showVal val="1"/>
          <c:showCatName val="0"/>
          <c:showSerName val="0"/>
          <c:showPercent val="0"/>
          <c:showBubbleSize val="0"/>
        </c:dLbls>
        <c:gapWidth val="219"/>
        <c:axId val="1724120560"/>
        <c:axId val="1724116400"/>
      </c:barChart>
      <c:catAx>
        <c:axId val="1724120560"/>
        <c:scaling>
          <c:orientation val="minMax"/>
        </c:scaling>
        <c:delete val="0"/>
        <c:axPos val="b"/>
        <c:numFmt formatCode="General" sourceLinked="1"/>
        <c:majorTickMark val="none"/>
        <c:minorTickMark val="none"/>
        <c:tickLblPos val="nextTo"/>
        <c:spPr>
          <a:solidFill>
            <a:schemeClr val="bg2"/>
          </a:solid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bg1">
                    <a:lumMod val="25000"/>
                  </a:schemeClr>
                </a:solidFill>
                <a:latin typeface="+mn-lt"/>
                <a:ea typeface="+mn-ea"/>
                <a:cs typeface="+mn-cs"/>
              </a:defRPr>
            </a:pPr>
            <a:endParaRPr lang="en-US"/>
          </a:p>
        </c:txPr>
        <c:crossAx val="1724116400"/>
        <c:crosses val="autoZero"/>
        <c:auto val="1"/>
        <c:lblAlgn val="ctr"/>
        <c:lblOffset val="100"/>
        <c:noMultiLvlLbl val="0"/>
      </c:catAx>
      <c:valAx>
        <c:axId val="1724116400"/>
        <c:scaling>
          <c:orientation val="minMax"/>
          <c:max val="60"/>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bg1">
                        <a:lumMod val="25000"/>
                      </a:schemeClr>
                    </a:solidFill>
                    <a:latin typeface="+mn-lt"/>
                    <a:ea typeface="+mn-ea"/>
                    <a:cs typeface="+mn-cs"/>
                  </a:defRPr>
                </a:pPr>
                <a:r>
                  <a:rPr lang="en-US"/>
                  <a:t>% pCR</a:t>
                </a:r>
              </a:p>
            </c:rich>
          </c:tx>
          <c:layout>
            <c:manualLayout>
              <c:xMode val="edge"/>
              <c:yMode val="edge"/>
              <c:x val="0"/>
              <c:y val="0.3989132000092909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bg1">
                      <a:lumMod val="2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lumMod val="25000"/>
                  </a:schemeClr>
                </a:solidFill>
                <a:latin typeface="+mn-lt"/>
                <a:ea typeface="+mn-ea"/>
                <a:cs typeface="+mn-cs"/>
              </a:defRPr>
            </a:pPr>
            <a:endParaRPr lang="en-US"/>
          </a:p>
        </c:txPr>
        <c:crossAx val="1724120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a:noFill/>
    </a:ln>
    <a:effectLst>
      <a:outerShdw blurRad="50800" dist="38100" dir="5400000" algn="t" rotWithShape="0">
        <a:prstClr val="black">
          <a:alpha val="40000"/>
        </a:prstClr>
      </a:outerShdw>
    </a:effectLst>
  </c:spPr>
  <c:txPr>
    <a:bodyPr/>
    <a:lstStyle/>
    <a:p>
      <a:pPr>
        <a:defRPr sz="1400">
          <a:solidFill>
            <a:schemeClr val="bg1">
              <a:lumMod val="25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86601674790656E-2"/>
          <c:y val="9.8798081274323477E-2"/>
          <c:w val="0.84551418572678416"/>
          <c:h val="0.7305692822879899"/>
        </c:manualLayout>
      </c:layout>
      <c:barChart>
        <c:barDir val="col"/>
        <c:grouping val="clustered"/>
        <c:varyColors val="0"/>
        <c:ser>
          <c:idx val="0"/>
          <c:order val="0"/>
          <c:tx>
            <c:strRef>
              <c:f>Sheet1!$B$1</c:f>
              <c:strCache>
                <c:ptCount val="1"/>
                <c:pt idx="0">
                  <c:v>Chemo I/O</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BA7E-49C1-A687-4A1999DDE7FD}"/>
              </c:ext>
            </c:extLst>
          </c:dPt>
          <c:dPt>
            <c:idx val="1"/>
            <c:invertIfNegative val="0"/>
            <c:bubble3D val="0"/>
            <c:spPr>
              <a:solidFill>
                <a:srgbClr val="00B050"/>
              </a:solidFill>
              <a:ln>
                <a:noFill/>
              </a:ln>
              <a:effectLst/>
            </c:spPr>
            <c:extLst>
              <c:ext xmlns:c16="http://schemas.microsoft.com/office/drawing/2014/chart" uri="{C3380CC4-5D6E-409C-BE32-E72D297353CC}">
                <c16:uniqueId val="{00000003-BA7E-49C1-A687-4A1999DDE7FD}"/>
              </c:ext>
            </c:extLst>
          </c:dPt>
          <c:dPt>
            <c:idx val="2"/>
            <c:invertIfNegative val="0"/>
            <c:bubble3D val="0"/>
            <c:spPr>
              <a:solidFill>
                <a:srgbClr val="00B050"/>
              </a:solidFill>
              <a:ln>
                <a:noFill/>
              </a:ln>
              <a:effectLst/>
            </c:spPr>
            <c:extLst>
              <c:ext xmlns:c16="http://schemas.microsoft.com/office/drawing/2014/chart" uri="{C3380CC4-5D6E-409C-BE32-E72D297353CC}">
                <c16:uniqueId val="{00000005-BA7E-49C1-A687-4A1999DDE7FD}"/>
              </c:ext>
            </c:extLst>
          </c:dPt>
          <c:dPt>
            <c:idx val="3"/>
            <c:invertIfNegative val="0"/>
            <c:bubble3D val="0"/>
            <c:spPr>
              <a:solidFill>
                <a:srgbClr val="00B050"/>
              </a:solidFill>
              <a:ln>
                <a:noFill/>
              </a:ln>
              <a:effectLst/>
            </c:spPr>
            <c:extLst>
              <c:ext xmlns:c16="http://schemas.microsoft.com/office/drawing/2014/chart" uri="{C3380CC4-5D6E-409C-BE32-E72D297353CC}">
                <c16:uniqueId val="{00000007-BA7E-49C1-A687-4A1999DDE7FD}"/>
              </c:ext>
            </c:extLst>
          </c:dPt>
          <c:dPt>
            <c:idx val="4"/>
            <c:invertIfNegative val="0"/>
            <c:bubble3D val="0"/>
            <c:spPr>
              <a:solidFill>
                <a:srgbClr val="00B050"/>
              </a:solidFill>
              <a:ln>
                <a:noFill/>
              </a:ln>
              <a:effectLst/>
            </c:spPr>
            <c:extLst>
              <c:ext xmlns:c16="http://schemas.microsoft.com/office/drawing/2014/chart" uri="{C3380CC4-5D6E-409C-BE32-E72D297353CC}">
                <c16:uniqueId val="{00000008-FDE0-4CF9-8CB2-E72A942A726E}"/>
              </c:ext>
            </c:extLst>
          </c:dPt>
          <c:dLbls>
            <c:spPr>
              <a:noFill/>
              <a:ln>
                <a:noFill/>
              </a:ln>
              <a:effectLst/>
            </c:spPr>
            <c:txPr>
              <a:bodyPr rot="0" spcFirstLastPara="1" vertOverflow="ellipsis" vert="horz" wrap="square" anchor="ctr" anchorCtr="1"/>
              <a:lstStyle/>
              <a:p>
                <a:pPr>
                  <a:defRPr sz="1100" b="0" i="0" u="none" strike="noStrike" kern="1200" baseline="0">
                    <a:solidFill>
                      <a:schemeClr val="bg1">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CheckMate 816 </c:v>
                </c:pt>
                <c:pt idx="1">
                  <c:v>AEGEAN </c:v>
                </c:pt>
                <c:pt idx="2">
                  <c:v>Neotorch</c:v>
                </c:pt>
                <c:pt idx="3">
                  <c:v>Keynote 671</c:v>
                </c:pt>
                <c:pt idx="4">
                  <c:v>CheckMate 77T</c:v>
                </c:pt>
              </c:strCache>
            </c:strRef>
          </c:cat>
          <c:val>
            <c:numRef>
              <c:f>Sheet1!$B$2:$B$6</c:f>
              <c:numCache>
                <c:formatCode>General</c:formatCode>
                <c:ptCount val="5"/>
                <c:pt idx="0">
                  <c:v>36.9</c:v>
                </c:pt>
                <c:pt idx="1">
                  <c:v>33.299999999999997</c:v>
                </c:pt>
                <c:pt idx="2">
                  <c:v>48.5</c:v>
                </c:pt>
                <c:pt idx="3">
                  <c:v>30.2</c:v>
                </c:pt>
                <c:pt idx="4">
                  <c:v>35.4</c:v>
                </c:pt>
              </c:numCache>
            </c:numRef>
          </c:val>
          <c:extLst>
            <c:ext xmlns:c16="http://schemas.microsoft.com/office/drawing/2014/chart" uri="{C3380CC4-5D6E-409C-BE32-E72D297353CC}">
              <c16:uniqueId val="{00000008-BA7E-49C1-A687-4A1999DDE7FD}"/>
            </c:ext>
          </c:extLst>
        </c:ser>
        <c:ser>
          <c:idx val="1"/>
          <c:order val="1"/>
          <c:tx>
            <c:strRef>
              <c:f>Sheet1!$C$1</c:f>
              <c:strCache>
                <c:ptCount val="1"/>
                <c:pt idx="0">
                  <c:v>Chemo</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CheckMate 816 </c:v>
                </c:pt>
                <c:pt idx="1">
                  <c:v>AEGEAN </c:v>
                </c:pt>
                <c:pt idx="2">
                  <c:v>Neotorch</c:v>
                </c:pt>
                <c:pt idx="3">
                  <c:v>Keynote 671</c:v>
                </c:pt>
                <c:pt idx="4">
                  <c:v>CheckMate 77T</c:v>
                </c:pt>
              </c:strCache>
            </c:strRef>
          </c:cat>
          <c:val>
            <c:numRef>
              <c:f>Sheet1!$C$2:$C$6</c:f>
              <c:numCache>
                <c:formatCode>General</c:formatCode>
                <c:ptCount val="5"/>
                <c:pt idx="0">
                  <c:v>8.9</c:v>
                </c:pt>
                <c:pt idx="1">
                  <c:v>12.3</c:v>
                </c:pt>
                <c:pt idx="2">
                  <c:v>8.4</c:v>
                </c:pt>
                <c:pt idx="3">
                  <c:v>11</c:v>
                </c:pt>
                <c:pt idx="4">
                  <c:v>12.1</c:v>
                </c:pt>
              </c:numCache>
            </c:numRef>
          </c:val>
          <c:extLst>
            <c:ext xmlns:c16="http://schemas.microsoft.com/office/drawing/2014/chart" uri="{C3380CC4-5D6E-409C-BE32-E72D297353CC}">
              <c16:uniqueId val="{00000009-BA7E-49C1-A687-4A1999DDE7FD}"/>
            </c:ext>
          </c:extLst>
        </c:ser>
        <c:dLbls>
          <c:dLblPos val="outEnd"/>
          <c:showLegendKey val="0"/>
          <c:showVal val="1"/>
          <c:showCatName val="0"/>
          <c:showSerName val="0"/>
          <c:showPercent val="0"/>
          <c:showBubbleSize val="0"/>
        </c:dLbls>
        <c:gapWidth val="219"/>
        <c:axId val="1724120560"/>
        <c:axId val="1724116400"/>
      </c:barChart>
      <c:catAx>
        <c:axId val="172412056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bg1">
                    <a:lumMod val="25000"/>
                  </a:schemeClr>
                </a:solidFill>
                <a:latin typeface="+mn-lt"/>
                <a:ea typeface="+mn-ea"/>
                <a:cs typeface="+mn-cs"/>
              </a:defRPr>
            </a:pPr>
            <a:endParaRPr lang="en-US"/>
          </a:p>
        </c:txPr>
        <c:crossAx val="1724116400"/>
        <c:crosses val="autoZero"/>
        <c:auto val="1"/>
        <c:lblAlgn val="ctr"/>
        <c:lblOffset val="100"/>
        <c:noMultiLvlLbl val="0"/>
      </c:catAx>
      <c:valAx>
        <c:axId val="1724116400"/>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bg1">
                        <a:lumMod val="25000"/>
                      </a:schemeClr>
                    </a:solidFill>
                    <a:latin typeface="+mn-lt"/>
                    <a:ea typeface="+mn-ea"/>
                    <a:cs typeface="+mn-cs"/>
                  </a:defRPr>
                </a:pPr>
                <a:r>
                  <a:rPr lang="en-US"/>
                  <a:t>% MPR</a:t>
                </a:r>
              </a:p>
            </c:rich>
          </c:tx>
          <c:layout>
            <c:manualLayout>
              <c:xMode val="edge"/>
              <c:yMode val="edge"/>
              <c:x val="1.224209473815773E-2"/>
              <c:y val="0.356467553624762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bg1">
                      <a:lumMod val="2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lumMod val="25000"/>
                  </a:schemeClr>
                </a:solidFill>
                <a:latin typeface="+mn-lt"/>
                <a:ea typeface="+mn-ea"/>
                <a:cs typeface="+mn-cs"/>
              </a:defRPr>
            </a:pPr>
            <a:endParaRPr lang="en-US"/>
          </a:p>
        </c:txPr>
        <c:crossAx val="1724120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a:noFill/>
    </a:ln>
    <a:effectLst>
      <a:outerShdw blurRad="50800" dist="38100" dir="5400000" algn="t" rotWithShape="0">
        <a:prstClr val="black">
          <a:alpha val="40000"/>
        </a:prstClr>
      </a:outerShdw>
    </a:effectLst>
  </c:spPr>
  <c:txPr>
    <a:bodyPr/>
    <a:lstStyle/>
    <a:p>
      <a:pPr>
        <a:defRPr sz="1400">
          <a:solidFill>
            <a:schemeClr val="bg1">
              <a:lumMod val="2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11/21/23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50DEC-ED57-4275-9B2F-57EA286683DB}" type="slidenum">
              <a:rPr lang="en-US" smtClean="0"/>
              <a:t>15</a:t>
            </a:fld>
            <a:endParaRPr lang="en-US"/>
          </a:p>
        </p:txBody>
      </p:sp>
    </p:spTree>
    <p:extLst>
      <p:ext uri="{BB962C8B-B14F-4D97-AF65-F5344CB8AC3E}">
        <p14:creationId xmlns:p14="http://schemas.microsoft.com/office/powerpoint/2010/main" val="2968882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50DEC-ED57-4275-9B2F-57EA286683DB}" type="slidenum">
              <a:rPr lang="en-US" smtClean="0"/>
              <a:t>16</a:t>
            </a:fld>
            <a:endParaRPr lang="en-US"/>
          </a:p>
        </p:txBody>
      </p:sp>
    </p:spTree>
    <p:extLst>
      <p:ext uri="{BB962C8B-B14F-4D97-AF65-F5344CB8AC3E}">
        <p14:creationId xmlns:p14="http://schemas.microsoft.com/office/powerpoint/2010/main" val="1631057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50DEC-ED57-4275-9B2F-57EA286683DB}" type="slidenum">
              <a:rPr lang="en-US" smtClean="0"/>
              <a:t>17</a:t>
            </a:fld>
            <a:endParaRPr lang="en-US"/>
          </a:p>
        </p:txBody>
      </p:sp>
    </p:spTree>
    <p:extLst>
      <p:ext uri="{BB962C8B-B14F-4D97-AF65-F5344CB8AC3E}">
        <p14:creationId xmlns:p14="http://schemas.microsoft.com/office/powerpoint/2010/main" val="1778024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50DEC-ED57-4275-9B2F-57EA286683DB}" type="slidenum">
              <a:rPr lang="en-US" smtClean="0"/>
              <a:t>18</a:t>
            </a:fld>
            <a:endParaRPr lang="en-US"/>
          </a:p>
        </p:txBody>
      </p:sp>
    </p:spTree>
    <p:extLst>
      <p:ext uri="{BB962C8B-B14F-4D97-AF65-F5344CB8AC3E}">
        <p14:creationId xmlns:p14="http://schemas.microsoft.com/office/powerpoint/2010/main" val="2320161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50DEC-ED57-4275-9B2F-57EA286683DB}" type="slidenum">
              <a:rPr lang="en-US" smtClean="0"/>
              <a:t>19</a:t>
            </a:fld>
            <a:endParaRPr lang="en-US"/>
          </a:p>
        </p:txBody>
      </p:sp>
    </p:spTree>
    <p:extLst>
      <p:ext uri="{BB962C8B-B14F-4D97-AF65-F5344CB8AC3E}">
        <p14:creationId xmlns:p14="http://schemas.microsoft.com/office/powerpoint/2010/main" val="1969616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50DEC-ED57-4275-9B2F-57EA286683DB}" type="slidenum">
              <a:rPr lang="en-US" smtClean="0"/>
              <a:t>20</a:t>
            </a:fld>
            <a:endParaRPr lang="en-US"/>
          </a:p>
        </p:txBody>
      </p:sp>
    </p:spTree>
    <p:extLst>
      <p:ext uri="{BB962C8B-B14F-4D97-AF65-F5344CB8AC3E}">
        <p14:creationId xmlns:p14="http://schemas.microsoft.com/office/powerpoint/2010/main" val="3372718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50DEC-ED57-4275-9B2F-57EA286683DB}" type="slidenum">
              <a:rPr lang="en-US" smtClean="0"/>
              <a:t>21</a:t>
            </a:fld>
            <a:endParaRPr lang="en-US"/>
          </a:p>
        </p:txBody>
      </p:sp>
    </p:spTree>
    <p:extLst>
      <p:ext uri="{BB962C8B-B14F-4D97-AF65-F5344CB8AC3E}">
        <p14:creationId xmlns:p14="http://schemas.microsoft.com/office/powerpoint/2010/main" val="65298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50DEC-ED57-4275-9B2F-57EA286683DB}" type="slidenum">
              <a:rPr lang="en-US" smtClean="0"/>
              <a:t>23</a:t>
            </a:fld>
            <a:endParaRPr lang="en-US"/>
          </a:p>
        </p:txBody>
      </p:sp>
    </p:spTree>
    <p:extLst>
      <p:ext uri="{BB962C8B-B14F-4D97-AF65-F5344CB8AC3E}">
        <p14:creationId xmlns:p14="http://schemas.microsoft.com/office/powerpoint/2010/main" val="1611123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50DEC-ED57-4275-9B2F-57EA286683DB}" type="slidenum">
              <a:rPr lang="en-US" smtClean="0"/>
              <a:t>24</a:t>
            </a:fld>
            <a:endParaRPr lang="en-US"/>
          </a:p>
        </p:txBody>
      </p:sp>
    </p:spTree>
    <p:extLst>
      <p:ext uri="{BB962C8B-B14F-4D97-AF65-F5344CB8AC3E}">
        <p14:creationId xmlns:p14="http://schemas.microsoft.com/office/powerpoint/2010/main" val="3553964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50DEC-ED57-4275-9B2F-57EA286683DB}" type="slidenum">
              <a:rPr lang="en-US" smtClean="0"/>
              <a:t>25</a:t>
            </a:fld>
            <a:endParaRPr lang="en-US"/>
          </a:p>
        </p:txBody>
      </p:sp>
    </p:spTree>
    <p:extLst>
      <p:ext uri="{BB962C8B-B14F-4D97-AF65-F5344CB8AC3E}">
        <p14:creationId xmlns:p14="http://schemas.microsoft.com/office/powerpoint/2010/main" val="1892702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AFEBA6-2550-406C-9B44-A3A6BB51E3D9}" type="slidenum">
              <a:rPr lang="en-US" smtClean="0"/>
              <a:t>4</a:t>
            </a:fld>
            <a:endParaRPr lang="en-US"/>
          </a:p>
        </p:txBody>
      </p:sp>
    </p:spTree>
    <p:extLst>
      <p:ext uri="{BB962C8B-B14F-4D97-AF65-F5344CB8AC3E}">
        <p14:creationId xmlns:p14="http://schemas.microsoft.com/office/powerpoint/2010/main" val="2657559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50DEC-ED57-4275-9B2F-57EA286683DB}" type="slidenum">
              <a:rPr lang="en-US" smtClean="0"/>
              <a:t>26</a:t>
            </a:fld>
            <a:endParaRPr lang="en-US"/>
          </a:p>
        </p:txBody>
      </p:sp>
    </p:spTree>
    <p:extLst>
      <p:ext uri="{BB962C8B-B14F-4D97-AF65-F5344CB8AC3E}">
        <p14:creationId xmlns:p14="http://schemas.microsoft.com/office/powerpoint/2010/main" val="1236063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50DEC-ED57-4275-9B2F-57EA286683DB}" type="slidenum">
              <a:rPr lang="en-US" smtClean="0"/>
              <a:t>27</a:t>
            </a:fld>
            <a:endParaRPr lang="en-US"/>
          </a:p>
        </p:txBody>
      </p:sp>
    </p:spTree>
    <p:extLst>
      <p:ext uri="{BB962C8B-B14F-4D97-AF65-F5344CB8AC3E}">
        <p14:creationId xmlns:p14="http://schemas.microsoft.com/office/powerpoint/2010/main" val="537059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50DEC-ED57-4275-9B2F-57EA286683DB}" type="slidenum">
              <a:rPr lang="en-US" smtClean="0"/>
              <a:t>28</a:t>
            </a:fld>
            <a:endParaRPr lang="en-US"/>
          </a:p>
        </p:txBody>
      </p:sp>
    </p:spTree>
    <p:extLst>
      <p:ext uri="{BB962C8B-B14F-4D97-AF65-F5344CB8AC3E}">
        <p14:creationId xmlns:p14="http://schemas.microsoft.com/office/powerpoint/2010/main" val="709167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50DEC-ED57-4275-9B2F-57EA286683DB}" type="slidenum">
              <a:rPr lang="en-US" smtClean="0"/>
              <a:t>7</a:t>
            </a:fld>
            <a:endParaRPr lang="en-US"/>
          </a:p>
        </p:txBody>
      </p:sp>
    </p:spTree>
    <p:extLst>
      <p:ext uri="{BB962C8B-B14F-4D97-AF65-F5344CB8AC3E}">
        <p14:creationId xmlns:p14="http://schemas.microsoft.com/office/powerpoint/2010/main" val="2668241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50DEC-ED57-4275-9B2F-57EA286683DB}" type="slidenum">
              <a:rPr lang="en-US" smtClean="0"/>
              <a:t>8</a:t>
            </a:fld>
            <a:endParaRPr lang="en-US"/>
          </a:p>
        </p:txBody>
      </p:sp>
    </p:spTree>
    <p:extLst>
      <p:ext uri="{BB962C8B-B14F-4D97-AF65-F5344CB8AC3E}">
        <p14:creationId xmlns:p14="http://schemas.microsoft.com/office/powerpoint/2010/main" val="2100282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50DEC-ED57-4275-9B2F-57EA286683DB}" type="slidenum">
              <a:rPr lang="en-US" smtClean="0"/>
              <a:t>9</a:t>
            </a:fld>
            <a:endParaRPr lang="en-US"/>
          </a:p>
        </p:txBody>
      </p:sp>
    </p:spTree>
    <p:extLst>
      <p:ext uri="{BB962C8B-B14F-4D97-AF65-F5344CB8AC3E}">
        <p14:creationId xmlns:p14="http://schemas.microsoft.com/office/powerpoint/2010/main" val="55777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50DEC-ED57-4275-9B2F-57EA286683DB}" type="slidenum">
              <a:rPr lang="en-US" smtClean="0"/>
              <a:t>10</a:t>
            </a:fld>
            <a:endParaRPr lang="en-US"/>
          </a:p>
        </p:txBody>
      </p:sp>
    </p:spTree>
    <p:extLst>
      <p:ext uri="{BB962C8B-B14F-4D97-AF65-F5344CB8AC3E}">
        <p14:creationId xmlns:p14="http://schemas.microsoft.com/office/powerpoint/2010/main" val="437876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50DEC-ED57-4275-9B2F-57EA286683DB}" type="slidenum">
              <a:rPr lang="en-US" smtClean="0"/>
              <a:t>12</a:t>
            </a:fld>
            <a:endParaRPr lang="en-US"/>
          </a:p>
        </p:txBody>
      </p:sp>
    </p:spTree>
    <p:extLst>
      <p:ext uri="{BB962C8B-B14F-4D97-AF65-F5344CB8AC3E}">
        <p14:creationId xmlns:p14="http://schemas.microsoft.com/office/powerpoint/2010/main" val="24715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50DEC-ED57-4275-9B2F-57EA286683DB}" type="slidenum">
              <a:rPr lang="en-US" smtClean="0"/>
              <a:t>13</a:t>
            </a:fld>
            <a:endParaRPr lang="en-US"/>
          </a:p>
        </p:txBody>
      </p:sp>
    </p:spTree>
    <p:extLst>
      <p:ext uri="{BB962C8B-B14F-4D97-AF65-F5344CB8AC3E}">
        <p14:creationId xmlns:p14="http://schemas.microsoft.com/office/powerpoint/2010/main" val="1338533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50DEC-ED57-4275-9B2F-57EA286683DB}" type="slidenum">
              <a:rPr lang="en-US" smtClean="0"/>
              <a:t>14</a:t>
            </a:fld>
            <a:endParaRPr lang="en-US"/>
          </a:p>
        </p:txBody>
      </p:sp>
    </p:spTree>
    <p:extLst>
      <p:ext uri="{BB962C8B-B14F-4D97-AF65-F5344CB8AC3E}">
        <p14:creationId xmlns:p14="http://schemas.microsoft.com/office/powerpoint/2010/main" val="485167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Rectangle 4"/>
          <p:cNvSpPr/>
          <p:nvPr/>
        </p:nvSpPr>
        <p:spPr>
          <a:xfrm>
            <a:off x="-21166" y="0"/>
            <a:ext cx="6076951"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7"/>
          <p:cNvPicPr>
            <a:picLocks noChangeAspect="1"/>
          </p:cNvPicPr>
          <p:nvPr userDrawn="1"/>
        </p:nvPicPr>
        <p:blipFill>
          <a:blip r:embed="rId2" cstate="screen">
            <a:extLst>
              <a:ext uri="{28A0092B-C50C-407E-A947-70E740481C1C}">
                <a14:useLocalDpi xmlns:a14="http://schemas.microsoft.com/office/drawing/2010/main"/>
              </a:ext>
            </a:extLst>
          </a:blip>
          <a:srcRect t="16937" r="44241" b="20589"/>
          <a:stretch>
            <a:fillRect/>
          </a:stretch>
        </p:blipFill>
        <p:spPr bwMode="auto">
          <a:xfrm>
            <a:off x="-924984" y="0"/>
            <a:ext cx="698076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2063751" y="1666875"/>
            <a:ext cx="1014518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13"/>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945967" y="306388"/>
            <a:ext cx="3706284"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21166" y="6569076"/>
            <a:ext cx="12230100" cy="2889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Subtitle 2"/>
          <p:cNvSpPr>
            <a:spLocks noGrp="1"/>
          </p:cNvSpPr>
          <p:nvPr>
            <p:ph type="subTitle" idx="1"/>
          </p:nvPr>
        </p:nvSpPr>
        <p:spPr>
          <a:xfrm>
            <a:off x="3351037" y="4119592"/>
            <a:ext cx="5488163" cy="452408"/>
          </a:xfrm>
        </p:spPr>
        <p:txBody>
          <a:bodyPr anchor="t">
            <a:normAutofit/>
          </a:bodyPr>
          <a:lstStyle>
            <a:lvl1pPr marL="0" indent="0" algn="l">
              <a:buNone/>
              <a:defRPr sz="2200" b="0" i="0" cap="none" spc="0" baseline="0">
                <a:solidFill>
                  <a:schemeClr val="bg1">
                    <a:lumMod val="10000"/>
                  </a:schemeClr>
                </a:solidFill>
                <a:latin typeface="Arial" charset="0"/>
                <a:ea typeface="Arial" charset="0"/>
                <a:cs typeface="Arial"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0" name="Title 1"/>
          <p:cNvSpPr>
            <a:spLocks noGrp="1"/>
          </p:cNvSpPr>
          <p:nvPr>
            <p:ph type="ctrTitle"/>
          </p:nvPr>
        </p:nvSpPr>
        <p:spPr>
          <a:xfrm>
            <a:off x="2743200" y="1143000"/>
            <a:ext cx="5488163" cy="2941364"/>
          </a:xfrm>
          <a:prstGeom prst="rect">
            <a:avLst/>
          </a:prstGeom>
        </p:spPr>
        <p:txBody>
          <a:bodyPr lIns="274320" anchor="b">
            <a:normAutofit/>
          </a:bodyPr>
          <a:lstStyle>
            <a:lvl1pPr algn="l">
              <a:lnSpc>
                <a:spcPct val="100000"/>
              </a:lnSpc>
              <a:defRPr sz="4000" b="0" i="0" spc="-100" baseline="0">
                <a:solidFill>
                  <a:srgbClr val="800000"/>
                </a:solidFill>
                <a:latin typeface="Arial" charset="0"/>
                <a:ea typeface="Arial" charset="0"/>
                <a:cs typeface="Arial" charset="0"/>
              </a:defRPr>
            </a:lvl1pPr>
          </a:lstStyle>
          <a:p>
            <a:r>
              <a:rPr lang="en-US"/>
              <a:t>Click to edit Master title style</a:t>
            </a:r>
            <a:endParaRPr lang="en-US" dirty="0"/>
          </a:p>
        </p:txBody>
      </p:sp>
      <p:sp>
        <p:nvSpPr>
          <p:cNvPr id="4" name="Text Placeholder 3"/>
          <p:cNvSpPr>
            <a:spLocks noGrp="1"/>
          </p:cNvSpPr>
          <p:nvPr>
            <p:ph type="body" sz="quarter" idx="10"/>
          </p:nvPr>
        </p:nvSpPr>
        <p:spPr>
          <a:xfrm>
            <a:off x="3324540" y="4572000"/>
            <a:ext cx="5486400" cy="609600"/>
          </a:xfrm>
        </p:spPr>
        <p:txBody>
          <a:bodyPr>
            <a:normAutofit/>
          </a:bodyPr>
          <a:lstStyle>
            <a:lvl1pPr marL="0" marR="0" indent="0" algn="l" defTabSz="914400" rtl="0" eaLnBrk="1" fontAlgn="auto" latinLnBrk="0" hangingPunct="1">
              <a:lnSpc>
                <a:spcPct val="90000"/>
              </a:lnSpc>
              <a:spcBef>
                <a:spcPts val="1200"/>
              </a:spcBef>
              <a:spcAft>
                <a:spcPts val="0"/>
              </a:spcAft>
              <a:buClr>
                <a:schemeClr val="accent2"/>
              </a:buClr>
              <a:buSzTx/>
              <a:buFont typeface="Wingdings" panose="05000000000000000000" pitchFamily="2" charset="2"/>
              <a:buNone/>
              <a:tabLst/>
              <a:defRPr sz="2000">
                <a:solidFill>
                  <a:schemeClr val="bg1">
                    <a:lumMod val="10000"/>
                  </a:schemeClr>
                </a:solidFill>
              </a:defRPr>
            </a:lvl1pPr>
          </a:lstStyle>
          <a:p>
            <a:pPr lvl="0"/>
            <a:r>
              <a:rPr lang="en-US"/>
              <a:t>Click to edit Master text styles</a:t>
            </a:r>
          </a:p>
        </p:txBody>
      </p:sp>
      <p:sp>
        <p:nvSpPr>
          <p:cNvPr id="11" name="Slide Number Placeholder 5"/>
          <p:cNvSpPr>
            <a:spLocks noGrp="1"/>
          </p:cNvSpPr>
          <p:nvPr>
            <p:ph type="sldNum" sz="quarter" idx="11"/>
          </p:nvPr>
        </p:nvSpPr>
        <p:spPr/>
        <p:txBody>
          <a:bodyPr/>
          <a:lstStyle>
            <a:lvl1pPr>
              <a:defRPr/>
            </a:lvl1pPr>
          </a:lstStyle>
          <a:p>
            <a:pPr>
              <a:defRPr/>
            </a:pPr>
            <a:fld id="{3BC6FEF0-D8FE-4EBB-9DD5-FEDF92468194}" type="slidenum">
              <a:rPr lang="en-US" altLang="en-US"/>
              <a:pPr>
                <a:defRPr/>
              </a:pPr>
              <a:t>‹#›</a:t>
            </a:fld>
            <a:endParaRPr lang="en-US" altLang="en-US"/>
          </a:p>
        </p:txBody>
      </p:sp>
    </p:spTree>
    <p:extLst>
      <p:ext uri="{BB962C8B-B14F-4D97-AF65-F5344CB8AC3E}">
        <p14:creationId xmlns:p14="http://schemas.microsoft.com/office/powerpoint/2010/main" val="4156603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ords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US" dirty="0"/>
          </a:p>
        </p:txBody>
      </p:sp>
      <p:sp>
        <p:nvSpPr>
          <p:cNvPr id="9" name="Text Placeholder 7"/>
          <p:cNvSpPr>
            <a:spLocks noGrp="1"/>
          </p:cNvSpPr>
          <p:nvPr>
            <p:ph type="body" sz="quarter" idx="13"/>
          </p:nvPr>
        </p:nvSpPr>
        <p:spPr>
          <a:xfrm>
            <a:off x="1511809" y="1902501"/>
            <a:ext cx="9575292" cy="3299085"/>
          </a:xfrm>
        </p:spPr>
        <p:txBody>
          <a:bodyPr anchor="t">
            <a:normAutofit/>
          </a:bodyPr>
          <a:lstStyle>
            <a:lvl1pPr marL="285750" indent="-285750">
              <a:lnSpc>
                <a:spcPct val="100000"/>
              </a:lnSpc>
              <a:buClrTx/>
              <a:buFont typeface="Wingdings" panose="05000000000000000000" pitchFamily="2" charset="2"/>
              <a:buChar char="§"/>
              <a:defRPr sz="3200" baseline="0"/>
            </a:lvl1pPr>
            <a:lvl2pPr marL="502920" indent="0">
              <a:buNone/>
              <a:defRPr/>
            </a:lvl2pPr>
          </a:lstStyle>
          <a:p>
            <a:pPr lvl="0"/>
            <a:r>
              <a:rPr lang="en-US" dirty="0"/>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C801668C-1620-43DA-875D-39225D373615}" type="slidenum">
              <a:rPr lang="en-US" altLang="en-US"/>
              <a:pPr>
                <a:defRPr/>
              </a:pPr>
              <a:t>‹#›</a:t>
            </a:fld>
            <a:endParaRPr lang="en-US" altLang="en-US"/>
          </a:p>
        </p:txBody>
      </p:sp>
    </p:spTree>
    <p:extLst>
      <p:ext uri="{BB962C8B-B14F-4D97-AF65-F5344CB8AC3E}">
        <p14:creationId xmlns:p14="http://schemas.microsoft.com/office/powerpoint/2010/main" val="1586677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5" name="Text Placeholder 13"/>
          <p:cNvSpPr>
            <a:spLocks noGrp="1"/>
          </p:cNvSpPr>
          <p:nvPr>
            <p:ph type="body" sz="quarter" idx="13" hasCustomPrompt="1"/>
          </p:nvPr>
        </p:nvSpPr>
        <p:spPr>
          <a:xfrm>
            <a:off x="529168" y="6311904"/>
            <a:ext cx="5465232" cy="390525"/>
          </a:xfrm>
        </p:spPr>
        <p:txBody>
          <a:bodyPr lIns="0" tIns="0" rIns="0" bIns="0" anchor="b">
            <a:noAutofit/>
          </a:bodyPr>
          <a:lstStyle>
            <a:lvl1pPr marL="0" indent="0" algn="l">
              <a:spcBef>
                <a:spcPts val="0"/>
              </a:spcBef>
              <a:spcAft>
                <a:spcPts val="0"/>
              </a:spcAft>
              <a:buNone/>
              <a:defRPr sz="1000" b="0">
                <a:solidFill>
                  <a:srgbClr val="000000"/>
                </a:solidFill>
                <a:latin typeface="+mn-lt"/>
              </a:defRPr>
            </a:lvl1pPr>
          </a:lstStyle>
          <a:p>
            <a:pPr lvl="0"/>
            <a:r>
              <a:rPr lang="en-US" dirty="0"/>
              <a:t>Footnotes</a:t>
            </a:r>
            <a:endParaRPr lang="en-GB" dirty="0"/>
          </a:p>
        </p:txBody>
      </p:sp>
      <p:sp>
        <p:nvSpPr>
          <p:cNvPr id="6" name="Text Placeholder 13"/>
          <p:cNvSpPr>
            <a:spLocks noGrp="1"/>
          </p:cNvSpPr>
          <p:nvPr>
            <p:ph type="body" sz="quarter" idx="14" hasCustomPrompt="1"/>
          </p:nvPr>
        </p:nvSpPr>
        <p:spPr>
          <a:xfrm>
            <a:off x="6197601" y="6311904"/>
            <a:ext cx="5465232" cy="390525"/>
          </a:xfrm>
        </p:spPr>
        <p:txBody>
          <a:bodyPr lIns="0" tIns="0" rIns="0" bIns="0" anchor="b">
            <a:noAutofit/>
          </a:bodyPr>
          <a:lstStyle>
            <a:lvl1pPr marL="0" indent="0" algn="r">
              <a:spcBef>
                <a:spcPts val="0"/>
              </a:spcBef>
              <a:spcAft>
                <a:spcPts val="0"/>
              </a:spcAft>
              <a:buNone/>
              <a:defRPr sz="1000" b="0">
                <a:solidFill>
                  <a:srgbClr val="000000"/>
                </a:solidFill>
                <a:latin typeface="+mn-lt"/>
              </a:defRPr>
            </a:lvl1pPr>
          </a:lstStyle>
          <a:p>
            <a:pPr lvl="0"/>
            <a:r>
              <a:rPr lang="en-US" dirty="0"/>
              <a:t>References</a:t>
            </a:r>
            <a:endParaRPr lang="en-GB" dirty="0"/>
          </a:p>
        </p:txBody>
      </p:sp>
      <p:cxnSp>
        <p:nvCxnSpPr>
          <p:cNvPr id="7" name="Straight Connector 6"/>
          <p:cNvCxnSpPr/>
          <p:nvPr userDrawn="1"/>
        </p:nvCxnSpPr>
        <p:spPr>
          <a:xfrm>
            <a:off x="0" y="1240085"/>
            <a:ext cx="10376171" cy="0"/>
          </a:xfrm>
          <a:prstGeom prst="line">
            <a:avLst/>
          </a:prstGeom>
          <a:ln w="22225">
            <a:gradFill flip="none" rotWithShape="1">
              <a:gsLst>
                <a:gs pos="56000">
                  <a:schemeClr val="tx2"/>
                </a:gs>
                <a:gs pos="100000">
                  <a:schemeClr val="bg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99658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455BCAD1-B2C4-4556-B676-0AB35285D9E2}"/>
              </a:ext>
            </a:extLst>
          </p:cNvPr>
          <p:cNvSpPr>
            <a:spLocks noGrp="1"/>
          </p:cNvSpPr>
          <p:nvPr>
            <p:ph type="body" sz="quarter" idx="15" hasCustomPrompt="1"/>
          </p:nvPr>
        </p:nvSpPr>
        <p:spPr>
          <a:xfrm>
            <a:off x="3446097" y="6527256"/>
            <a:ext cx="4058674" cy="330743"/>
          </a:xfrm>
        </p:spPr>
        <p:txBody>
          <a:bodyPr lIns="0" tIns="0" rIns="0" bIns="0" anchor="t"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1746938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hapter slide">
    <p:spTree>
      <p:nvGrpSpPr>
        <p:cNvPr id="1" name=""/>
        <p:cNvGrpSpPr/>
        <p:nvPr/>
      </p:nvGrpSpPr>
      <p:grpSpPr>
        <a:xfrm>
          <a:off x="0" y="0"/>
          <a:ext cx="0" cy="0"/>
          <a:chOff x="0" y="0"/>
          <a:chExt cx="0" cy="0"/>
        </a:xfrm>
      </p:grpSpPr>
      <p:cxnSp>
        <p:nvCxnSpPr>
          <p:cNvPr id="3" name="Straight Connector 2"/>
          <p:cNvCxnSpPr/>
          <p:nvPr userDrawn="1"/>
        </p:nvCxnSpPr>
        <p:spPr>
          <a:xfrm>
            <a:off x="0" y="3886200"/>
            <a:ext cx="12192000" cy="0"/>
          </a:xfrm>
          <a:prstGeom prst="line">
            <a:avLst/>
          </a:prstGeom>
          <a:ln w="3175">
            <a:solidFill>
              <a:srgbClr val="767676"/>
            </a:solidFill>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996951" y="3352800"/>
            <a:ext cx="10193867" cy="10668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1"/>
          <p:cNvPicPr>
            <a:picLocks noChangeAspect="1"/>
          </p:cNvPicPr>
          <p:nvPr userDrawn="1"/>
        </p:nvPicPr>
        <p:blipFill>
          <a:blip cstate="print">
            <a:extLst>
              <a:ext uri="{28A0092B-C50C-407E-A947-70E740481C1C}">
                <a14:useLocalDpi xmlns:a14="http://schemas.microsoft.com/office/drawing/2010/main" val="0"/>
              </a:ext>
            </a:extLst>
          </a:blip>
          <a:srcRect/>
          <a:stretch>
            <a:fillRect/>
          </a:stretch>
        </p:blipFill>
        <p:spPr bwMode="auto">
          <a:xfrm>
            <a:off x="7945967" y="306388"/>
            <a:ext cx="3706284"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69076"/>
            <a:ext cx="12211051" cy="2889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itle Placeholder 12"/>
          <p:cNvSpPr>
            <a:spLocks noGrp="1"/>
          </p:cNvSpPr>
          <p:nvPr>
            <p:ph type="title"/>
          </p:nvPr>
        </p:nvSpPr>
        <p:spPr>
          <a:xfrm>
            <a:off x="1528064" y="3532864"/>
            <a:ext cx="9139937" cy="706672"/>
          </a:xfrm>
          <a:prstGeom prst="rect">
            <a:avLst/>
          </a:prstGeom>
        </p:spPr>
        <p:txBody>
          <a:bodyPr vert="horz" lIns="91440" tIns="45720" rIns="91440" bIns="45720" rtlCol="0" anchor="ctr">
            <a:normAutofit/>
          </a:bodyPr>
          <a:lstStyle>
            <a:lvl1pPr algn="ctr">
              <a:defRPr sz="3200" b="0" baseline="0">
                <a:solidFill>
                  <a:schemeClr val="bg1"/>
                </a:solidFill>
              </a:defRPr>
            </a:lvl1pPr>
          </a:lstStyle>
          <a:p>
            <a:r>
              <a:rPr lang="en-US"/>
              <a:t>Click to edit Master title style</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04F88621-93B6-4B4E-8E3A-C9669D1FD6B3}" type="slidenum">
              <a:rPr lang="en-US" altLang="en-US"/>
              <a:pPr>
                <a:defRPr/>
              </a:pPr>
              <a:t>‹#›</a:t>
            </a:fld>
            <a:endParaRPr lang="en-US" altLang="en-US"/>
          </a:p>
        </p:txBody>
      </p:sp>
    </p:spTree>
    <p:extLst>
      <p:ext uri="{BB962C8B-B14F-4D97-AF65-F5344CB8AC3E}">
        <p14:creationId xmlns:p14="http://schemas.microsoft.com/office/powerpoint/2010/main" val="336590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75309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2296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67640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1754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51301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07732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719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94429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87159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89540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18541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11/21/23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5082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11/21/23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21824868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ededonthego.com/Video/program/1095" TargetMode="External"/><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hyperlink" Target="mailto:support@MedEdOTG.com" TargetMode="External"/><Relationship Id="rId10" Type="http://schemas.openxmlformats.org/officeDocument/2006/relationships/image" Target="../media/image10.png"/><Relationship Id="rId4" Type="http://schemas.openxmlformats.org/officeDocument/2006/relationships/hyperlink" Target="http://www.mededonthego.com/" TargetMode="External"/><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39.png"/><Relationship Id="rId7" Type="http://schemas.openxmlformats.org/officeDocument/2006/relationships/hyperlink" Target="http://www.mededonthego.com/" TargetMode="External"/><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4.svg"/><Relationship Id="rId4" Type="http://schemas.openxmlformats.org/officeDocument/2006/relationships/image" Target="../media/image40.svg"/><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en-US" dirty="0"/>
              <a:t>Update of Neoadjuvant Therapies for Resectable Lung Cancer</a:t>
            </a:r>
          </a:p>
        </p:txBody>
      </p:sp>
      <p:sp>
        <p:nvSpPr>
          <p:cNvPr id="9218" name="Subtitle 2"/>
          <p:cNvSpPr>
            <a:spLocks noGrp="1"/>
          </p:cNvSpPr>
          <p:nvPr>
            <p:ph type="body" idx="1"/>
          </p:nvPr>
        </p:nvSpPr>
        <p:spPr/>
        <p:txBody>
          <a:bodyPr vert="horz" lIns="91440" tIns="45720" rIns="91440" bIns="45720" rtlCol="0" anchor="t">
            <a:noAutofit/>
          </a:bodyPr>
          <a:lstStyle/>
          <a:p>
            <a:r>
              <a:rPr lang="en-US" dirty="0"/>
              <a:t>Jessica S. </a:t>
            </a:r>
            <a:r>
              <a:rPr lang="en-US" dirty="0" err="1"/>
              <a:t>Donington</a:t>
            </a:r>
            <a:r>
              <a:rPr lang="en-US" dirty="0"/>
              <a:t>, MD, MSCR </a:t>
            </a:r>
          </a:p>
          <a:p>
            <a:r>
              <a:rPr lang="en-US" dirty="0"/>
              <a:t>Professor of Surgery</a:t>
            </a:r>
          </a:p>
          <a:p>
            <a:r>
              <a:rPr lang="en-US" dirty="0"/>
              <a:t>Chief, Section of Thoracic Surgery</a:t>
            </a:r>
          </a:p>
          <a:p>
            <a:r>
              <a:rPr lang="en-US" dirty="0"/>
              <a:t>The University of Chicago Medicine</a:t>
            </a:r>
          </a:p>
          <a:p>
            <a:r>
              <a:rPr lang="en-US" dirty="0"/>
              <a:t>Chicago, IL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5AA69581-4649-5412-2F94-76AAD03479CF}"/>
              </a:ext>
            </a:extLst>
          </p:cNvPr>
          <p:cNvGraphicFramePr>
            <a:graphicFrameLocks/>
          </p:cNvGraphicFramePr>
          <p:nvPr>
            <p:extLst>
              <p:ext uri="{D42A27DB-BD31-4B8C-83A1-F6EECF244321}">
                <p14:modId xmlns:p14="http://schemas.microsoft.com/office/powerpoint/2010/main" val="1483569079"/>
              </p:ext>
            </p:extLst>
          </p:nvPr>
        </p:nvGraphicFramePr>
        <p:xfrm>
          <a:off x="609600" y="430474"/>
          <a:ext cx="10934698" cy="5443575"/>
        </p:xfrm>
        <a:graphic>
          <a:graphicData uri="http://schemas.openxmlformats.org/drawingml/2006/table">
            <a:tbl>
              <a:tblPr firstRow="1" bandRow="1">
                <a:tableStyleId>{073A0DAA-6AF3-43AB-8588-CEC1D06C72B9}</a:tableStyleId>
              </a:tblPr>
              <a:tblGrid>
                <a:gridCol w="1179234">
                  <a:extLst>
                    <a:ext uri="{9D8B030D-6E8A-4147-A177-3AD203B41FA5}">
                      <a16:colId xmlns:a16="http://schemas.microsoft.com/office/drawing/2014/main" val="2145215561"/>
                    </a:ext>
                  </a:extLst>
                </a:gridCol>
                <a:gridCol w="1219433">
                  <a:extLst>
                    <a:ext uri="{9D8B030D-6E8A-4147-A177-3AD203B41FA5}">
                      <a16:colId xmlns:a16="http://schemas.microsoft.com/office/drawing/2014/main" val="4165596523"/>
                    </a:ext>
                  </a:extLst>
                </a:gridCol>
                <a:gridCol w="1219433">
                  <a:extLst>
                    <a:ext uri="{9D8B030D-6E8A-4147-A177-3AD203B41FA5}">
                      <a16:colId xmlns:a16="http://schemas.microsoft.com/office/drawing/2014/main" val="3779807986"/>
                    </a:ext>
                  </a:extLst>
                </a:gridCol>
                <a:gridCol w="1219433">
                  <a:extLst>
                    <a:ext uri="{9D8B030D-6E8A-4147-A177-3AD203B41FA5}">
                      <a16:colId xmlns:a16="http://schemas.microsoft.com/office/drawing/2014/main" val="2231269470"/>
                    </a:ext>
                  </a:extLst>
                </a:gridCol>
                <a:gridCol w="1219433">
                  <a:extLst>
                    <a:ext uri="{9D8B030D-6E8A-4147-A177-3AD203B41FA5}">
                      <a16:colId xmlns:a16="http://schemas.microsoft.com/office/drawing/2014/main" val="3789246578"/>
                    </a:ext>
                  </a:extLst>
                </a:gridCol>
                <a:gridCol w="1219433">
                  <a:extLst>
                    <a:ext uri="{9D8B030D-6E8A-4147-A177-3AD203B41FA5}">
                      <a16:colId xmlns:a16="http://schemas.microsoft.com/office/drawing/2014/main" val="3788745324"/>
                    </a:ext>
                  </a:extLst>
                </a:gridCol>
                <a:gridCol w="1219433">
                  <a:extLst>
                    <a:ext uri="{9D8B030D-6E8A-4147-A177-3AD203B41FA5}">
                      <a16:colId xmlns:a16="http://schemas.microsoft.com/office/drawing/2014/main" val="3948921312"/>
                    </a:ext>
                  </a:extLst>
                </a:gridCol>
                <a:gridCol w="1219433">
                  <a:extLst>
                    <a:ext uri="{9D8B030D-6E8A-4147-A177-3AD203B41FA5}">
                      <a16:colId xmlns:a16="http://schemas.microsoft.com/office/drawing/2014/main" val="2913187544"/>
                    </a:ext>
                  </a:extLst>
                </a:gridCol>
                <a:gridCol w="1219433">
                  <a:extLst>
                    <a:ext uri="{9D8B030D-6E8A-4147-A177-3AD203B41FA5}">
                      <a16:colId xmlns:a16="http://schemas.microsoft.com/office/drawing/2014/main" val="2880610207"/>
                    </a:ext>
                  </a:extLst>
                </a:gridCol>
              </a:tblGrid>
              <a:tr h="444464">
                <a:tc>
                  <a:txBody>
                    <a:bodyPr/>
                    <a:lstStyle/>
                    <a:p>
                      <a:pPr algn="ctr"/>
                      <a:r>
                        <a:rPr lang="en-US" sz="1200" dirty="0">
                          <a:solidFill>
                            <a:schemeClr val="bg2"/>
                          </a:solidFill>
                        </a:rPr>
                        <a:t>Trial</a:t>
                      </a:r>
                    </a:p>
                  </a:txBody>
                  <a:tcPr marL="78435" marR="78435" marT="39218" marB="39218" anchor="ctr">
                    <a:solidFill>
                      <a:schemeClr val="bg1">
                        <a:lumMod val="25000"/>
                      </a:schemeClr>
                    </a:solidFill>
                  </a:tcPr>
                </a:tc>
                <a:tc>
                  <a:txBody>
                    <a:bodyPr/>
                    <a:lstStyle/>
                    <a:p>
                      <a:pPr algn="ctr"/>
                      <a:r>
                        <a:rPr lang="en-US" sz="1200" dirty="0">
                          <a:solidFill>
                            <a:schemeClr val="bg2"/>
                          </a:solidFill>
                        </a:rPr>
                        <a:t>CheckMate-816</a:t>
                      </a:r>
                      <a:r>
                        <a:rPr lang="en-US" sz="1200" baseline="30000" dirty="0">
                          <a:solidFill>
                            <a:schemeClr val="bg2"/>
                          </a:solidFill>
                        </a:rPr>
                        <a:t>1</a:t>
                      </a:r>
                    </a:p>
                  </a:txBody>
                  <a:tcPr marL="78435" marR="78435" marT="39218" marB="39218" anchor="ctr">
                    <a:lnR w="38100" cap="flat" cmpd="sng" algn="ctr">
                      <a:solidFill>
                        <a:schemeClr val="tx1">
                          <a:lumMod val="50000"/>
                        </a:schemeClr>
                      </a:solidFill>
                      <a:prstDash val="solid"/>
                      <a:round/>
                      <a:headEnd type="none" w="med" len="med"/>
                      <a:tailEnd type="none" w="med" len="med"/>
                    </a:lnR>
                    <a:solidFill>
                      <a:srgbClr val="0070C0"/>
                    </a:solidFill>
                  </a:tcPr>
                </a:tc>
                <a:tc>
                  <a:txBody>
                    <a:bodyPr/>
                    <a:lstStyle/>
                    <a:p>
                      <a:pPr algn="ctr"/>
                      <a:r>
                        <a:rPr lang="en-US" sz="1200" dirty="0">
                          <a:solidFill>
                            <a:schemeClr val="bg2"/>
                          </a:solidFill>
                        </a:rPr>
                        <a:t>AEGEAN</a:t>
                      </a:r>
                      <a:r>
                        <a:rPr lang="en-US" sz="1200" baseline="30000" dirty="0">
                          <a:solidFill>
                            <a:schemeClr val="bg2"/>
                          </a:solidFill>
                        </a:rPr>
                        <a:t>2</a:t>
                      </a:r>
                      <a:endParaRPr lang="en-US" sz="1200" dirty="0">
                        <a:solidFill>
                          <a:schemeClr val="bg2"/>
                        </a:solidFill>
                      </a:endParaRPr>
                    </a:p>
                  </a:txBody>
                  <a:tcPr marL="78435" marR="78435" marT="39218" marB="39218" anchor="ctr">
                    <a:lnL w="38100" cap="flat" cmpd="sng" algn="ctr">
                      <a:solidFill>
                        <a:schemeClr val="tx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ctr"/>
                      <a:r>
                        <a:rPr lang="en-US" sz="1200" dirty="0">
                          <a:solidFill>
                            <a:schemeClr val="bg2"/>
                          </a:solidFill>
                        </a:rPr>
                        <a:t>Neotorch</a:t>
                      </a:r>
                      <a:r>
                        <a:rPr lang="en-US" sz="1200" baseline="30000" dirty="0">
                          <a:solidFill>
                            <a:schemeClr val="bg2"/>
                          </a:solidFill>
                        </a:rPr>
                        <a:t>3</a:t>
                      </a:r>
                      <a:endParaRPr lang="en-US" sz="1200" dirty="0">
                        <a:solidFill>
                          <a:schemeClr val="bg2"/>
                        </a:solidFill>
                      </a:endParaRPr>
                    </a:p>
                  </a:txBody>
                  <a:tcPr marL="78435" marR="78435" marT="39218" marB="3921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ctr"/>
                      <a:r>
                        <a:rPr lang="en-US" sz="1200" dirty="0">
                          <a:solidFill>
                            <a:schemeClr val="bg2"/>
                          </a:solidFill>
                        </a:rPr>
                        <a:t>KEYNOTE-671</a:t>
                      </a:r>
                      <a:r>
                        <a:rPr lang="en-US" sz="1200" baseline="30000" dirty="0">
                          <a:solidFill>
                            <a:schemeClr val="bg2"/>
                          </a:solidFill>
                        </a:rPr>
                        <a:t>4</a:t>
                      </a:r>
                      <a:endParaRPr lang="en-US" sz="1200" dirty="0">
                        <a:solidFill>
                          <a:schemeClr val="bg2"/>
                        </a:solidFill>
                      </a:endParaRPr>
                    </a:p>
                  </a:txBody>
                  <a:tcPr marL="78435" marR="78435" marT="39218" marB="3921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ctr"/>
                      <a:r>
                        <a:rPr lang="en-US" sz="1200" dirty="0" err="1">
                          <a:solidFill>
                            <a:schemeClr val="bg2"/>
                          </a:solidFill>
                        </a:rPr>
                        <a:t>CheckMate</a:t>
                      </a:r>
                      <a:r>
                        <a:rPr lang="en-US" sz="1200" dirty="0">
                          <a:solidFill>
                            <a:schemeClr val="bg2"/>
                          </a:solidFill>
                        </a:rPr>
                        <a:t> 77T</a:t>
                      </a:r>
                      <a:r>
                        <a:rPr lang="en-US" sz="1200" baseline="30000" dirty="0">
                          <a:solidFill>
                            <a:schemeClr val="bg2"/>
                          </a:solidFill>
                        </a:rPr>
                        <a:t>5</a:t>
                      </a:r>
                    </a:p>
                  </a:txBody>
                  <a:tcPr marL="78435" marR="78435" marT="39218" marB="3921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ctr"/>
                      <a:r>
                        <a:rPr lang="en-US" sz="1200" baseline="0" dirty="0">
                          <a:solidFill>
                            <a:schemeClr val="bg2"/>
                          </a:solidFill>
                        </a:rPr>
                        <a:t>IMpower030</a:t>
                      </a:r>
                      <a:r>
                        <a:rPr lang="en-US" sz="1200" baseline="30000" dirty="0">
                          <a:solidFill>
                            <a:schemeClr val="bg2"/>
                          </a:solidFill>
                        </a:rPr>
                        <a:t>6</a:t>
                      </a:r>
                    </a:p>
                  </a:txBody>
                  <a:tcPr marL="78435" marR="78435" marT="39218" marB="39218" anchor="ctr">
                    <a:lnL w="12700" cap="flat" cmpd="sng" algn="ctr">
                      <a:solidFill>
                        <a:schemeClr val="bg1">
                          <a:lumMod val="75000"/>
                        </a:schemeClr>
                      </a:solidFill>
                      <a:prstDash val="solid"/>
                      <a:round/>
                      <a:headEnd type="none" w="med" len="med"/>
                      <a:tailEnd type="none" w="med" len="med"/>
                    </a:lnL>
                    <a:lnR w="38100" cap="flat" cmpd="sng" algn="ctr">
                      <a:solidFill>
                        <a:schemeClr val="tx1">
                          <a:lumMod val="50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ctr"/>
                      <a:r>
                        <a:rPr lang="en-US" sz="1200" dirty="0">
                          <a:solidFill>
                            <a:schemeClr val="bg2"/>
                          </a:solidFill>
                        </a:rPr>
                        <a:t>IMpower010</a:t>
                      </a:r>
                      <a:r>
                        <a:rPr lang="en-US" sz="1200" baseline="30000" dirty="0">
                          <a:solidFill>
                            <a:schemeClr val="bg2"/>
                          </a:solidFill>
                        </a:rPr>
                        <a:t>7</a:t>
                      </a:r>
                    </a:p>
                  </a:txBody>
                  <a:tcPr marL="78435" marR="78435" marT="39218" marB="39218" anchor="ctr">
                    <a:lnL w="38100" cap="flat" cmpd="sng" algn="ctr">
                      <a:solidFill>
                        <a:schemeClr val="tx1">
                          <a:lumMod val="50000"/>
                        </a:schemeClr>
                      </a:solidFill>
                      <a:prstDash val="solid"/>
                      <a:round/>
                      <a:headEnd type="none" w="med" len="med"/>
                      <a:tailEnd type="none" w="med" len="med"/>
                    </a:lnL>
                    <a:solidFill>
                      <a:schemeClr val="accent2"/>
                    </a:solidFill>
                  </a:tcPr>
                </a:tc>
                <a:tc>
                  <a:txBody>
                    <a:bodyPr/>
                    <a:lstStyle/>
                    <a:p>
                      <a:pPr algn="ctr"/>
                      <a:r>
                        <a:rPr lang="en-US" sz="1200" dirty="0">
                          <a:solidFill>
                            <a:schemeClr val="bg2"/>
                          </a:solidFill>
                        </a:rPr>
                        <a:t>KEYNOTE- 091</a:t>
                      </a:r>
                      <a:r>
                        <a:rPr lang="en-US" sz="1200" baseline="30000" dirty="0">
                          <a:solidFill>
                            <a:schemeClr val="bg2"/>
                          </a:solidFill>
                        </a:rPr>
                        <a:t>8</a:t>
                      </a:r>
                      <a:endParaRPr lang="en-US" sz="1200" dirty="0">
                        <a:solidFill>
                          <a:schemeClr val="bg2"/>
                        </a:solidFill>
                      </a:endParaRPr>
                    </a:p>
                  </a:txBody>
                  <a:tcPr marL="78435" marR="78435" marT="39218" marB="39218" anchor="ctr">
                    <a:solidFill>
                      <a:schemeClr val="accent2"/>
                    </a:solidFill>
                  </a:tcPr>
                </a:tc>
                <a:extLst>
                  <a:ext uri="{0D108BD9-81ED-4DB2-BD59-A6C34878D82A}">
                    <a16:rowId xmlns:a16="http://schemas.microsoft.com/office/drawing/2014/main" val="3917690507"/>
                  </a:ext>
                </a:extLst>
              </a:tr>
              <a:tr h="261449">
                <a:tc>
                  <a:txBody>
                    <a:bodyPr/>
                    <a:lstStyle/>
                    <a:p>
                      <a:pPr algn="ctr"/>
                      <a:r>
                        <a:rPr lang="en-US" sz="1200" b="1" dirty="0">
                          <a:solidFill>
                            <a:schemeClr val="bg1">
                              <a:lumMod val="25000"/>
                            </a:schemeClr>
                          </a:solidFill>
                        </a:rPr>
                        <a:t>Timing</a:t>
                      </a:r>
                    </a:p>
                  </a:txBody>
                  <a:tcPr marL="78435" marR="78435" marT="39218" marB="39218" anchor="ctr">
                    <a:solidFill>
                      <a:schemeClr val="bg2"/>
                    </a:solidFill>
                  </a:tcPr>
                </a:tc>
                <a:tc>
                  <a:txBody>
                    <a:bodyPr/>
                    <a:lstStyle/>
                    <a:p>
                      <a:pPr algn="ctr"/>
                      <a:r>
                        <a:rPr lang="en-US" sz="1200" dirty="0">
                          <a:solidFill>
                            <a:srgbClr val="0070C0"/>
                          </a:solidFill>
                        </a:rPr>
                        <a:t>Neoadjuvant</a:t>
                      </a:r>
                    </a:p>
                  </a:txBody>
                  <a:tcPr marL="78435" marR="78435" marT="39218" marB="39218" anchor="ctr">
                    <a:lnR w="38100" cap="flat" cmpd="sng" algn="ctr">
                      <a:solidFill>
                        <a:schemeClr val="tx1">
                          <a:lumMod val="50000"/>
                        </a:schemeClr>
                      </a:solidFill>
                      <a:prstDash val="solid"/>
                      <a:round/>
                      <a:headEnd type="none" w="med" len="med"/>
                      <a:tailEnd type="none" w="med" len="med"/>
                    </a:lnR>
                    <a:solidFill>
                      <a:schemeClr val="bg2"/>
                    </a:solidFill>
                  </a:tcPr>
                </a:tc>
                <a:tc>
                  <a:txBody>
                    <a:bodyPr/>
                    <a:lstStyle/>
                    <a:p>
                      <a:pPr algn="ctr"/>
                      <a:r>
                        <a:rPr lang="en-US" sz="1200" dirty="0">
                          <a:solidFill>
                            <a:schemeClr val="accent6"/>
                          </a:solidFill>
                        </a:rPr>
                        <a:t>Peri-adjuvant</a:t>
                      </a:r>
                    </a:p>
                  </a:txBody>
                  <a:tcPr marL="78435" marR="78435" marT="39218" marB="39218" anchor="ctr">
                    <a:lnL w="38100" cap="flat" cmpd="sng" algn="ctr">
                      <a:solidFill>
                        <a:schemeClr val="tx1">
                          <a:lumMod val="5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algn="ctr"/>
                      <a:r>
                        <a:rPr lang="en-US" sz="1200" dirty="0">
                          <a:solidFill>
                            <a:schemeClr val="accent6"/>
                          </a:solidFill>
                        </a:rPr>
                        <a:t>Peri-adjuvant</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algn="ctr"/>
                      <a:r>
                        <a:rPr lang="en-US" sz="1200" dirty="0">
                          <a:solidFill>
                            <a:schemeClr val="accent6"/>
                          </a:solidFill>
                        </a:rPr>
                        <a:t>Peri-adjuvant</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algn="ctr"/>
                      <a:r>
                        <a:rPr lang="en-US" sz="1200" dirty="0">
                          <a:solidFill>
                            <a:schemeClr val="accent6"/>
                          </a:solidFill>
                        </a:rPr>
                        <a:t>Peri-adjuvant</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algn="ctr"/>
                      <a:r>
                        <a:rPr lang="en-US" sz="1200" dirty="0">
                          <a:solidFill>
                            <a:schemeClr val="accent6"/>
                          </a:solidFill>
                        </a:rPr>
                        <a:t>Peri-adjuvant</a:t>
                      </a:r>
                    </a:p>
                  </a:txBody>
                  <a:tcPr marL="78435" marR="78435" marT="39218" marB="39218" anchor="ctr">
                    <a:lnL w="9525" cap="flat" cmpd="sng" algn="ctr">
                      <a:solidFill>
                        <a:schemeClr val="bg1">
                          <a:lumMod val="90000"/>
                        </a:schemeClr>
                      </a:solidFill>
                      <a:prstDash val="solid"/>
                      <a:round/>
                      <a:headEnd type="none" w="med" len="med"/>
                      <a:tailEnd type="none" w="med" len="med"/>
                    </a:lnL>
                    <a:lnR w="38100" cap="flat" cmpd="sng" algn="ctr">
                      <a:solidFill>
                        <a:schemeClr val="tx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algn="ctr"/>
                      <a:r>
                        <a:rPr lang="en-US" sz="1200">
                          <a:solidFill>
                            <a:schemeClr val="accent2">
                              <a:lumMod val="75000"/>
                            </a:schemeClr>
                          </a:solidFill>
                        </a:rPr>
                        <a:t>Adjuvant</a:t>
                      </a:r>
                      <a:endParaRPr lang="en-US" sz="1200" dirty="0">
                        <a:solidFill>
                          <a:schemeClr val="accent2">
                            <a:lumMod val="75000"/>
                          </a:schemeClr>
                        </a:solidFill>
                      </a:endParaRPr>
                    </a:p>
                  </a:txBody>
                  <a:tcPr marL="78435" marR="78435" marT="39218" marB="39218" anchor="ctr">
                    <a:lnL w="38100" cap="flat" cmpd="sng" algn="ctr">
                      <a:solidFill>
                        <a:schemeClr val="tx1">
                          <a:lumMod val="50000"/>
                        </a:schemeClr>
                      </a:solidFill>
                      <a:prstDash val="solid"/>
                      <a:round/>
                      <a:headEnd type="none" w="med" len="med"/>
                      <a:tailEnd type="none" w="med" len="med"/>
                    </a:lnL>
                    <a:solidFill>
                      <a:schemeClr val="bg2"/>
                    </a:solidFill>
                  </a:tcPr>
                </a:tc>
                <a:tc>
                  <a:txBody>
                    <a:bodyPr/>
                    <a:lstStyle/>
                    <a:p>
                      <a:pPr algn="ctr"/>
                      <a:r>
                        <a:rPr lang="en-US" sz="1200">
                          <a:solidFill>
                            <a:schemeClr val="accent2">
                              <a:lumMod val="75000"/>
                            </a:schemeClr>
                          </a:solidFill>
                        </a:rPr>
                        <a:t>Adjuvant</a:t>
                      </a:r>
                      <a:endParaRPr lang="en-US" sz="1200" dirty="0">
                        <a:solidFill>
                          <a:schemeClr val="accent2">
                            <a:lumMod val="75000"/>
                          </a:schemeClr>
                        </a:solidFill>
                      </a:endParaRPr>
                    </a:p>
                  </a:txBody>
                  <a:tcPr marL="78435" marR="78435" marT="39218" marB="39218" anchor="ctr">
                    <a:solidFill>
                      <a:schemeClr val="bg2"/>
                    </a:solidFill>
                  </a:tcPr>
                </a:tc>
                <a:extLst>
                  <a:ext uri="{0D108BD9-81ED-4DB2-BD59-A6C34878D82A}">
                    <a16:rowId xmlns:a16="http://schemas.microsoft.com/office/drawing/2014/main" val="3810591972"/>
                  </a:ext>
                </a:extLst>
              </a:tr>
              <a:tr h="261449">
                <a:tc>
                  <a:txBody>
                    <a:bodyPr/>
                    <a:lstStyle/>
                    <a:p>
                      <a:pPr algn="ctr"/>
                      <a:r>
                        <a:rPr lang="en-US" sz="1200" b="1" dirty="0">
                          <a:solidFill>
                            <a:schemeClr val="bg1">
                              <a:lumMod val="25000"/>
                            </a:schemeClr>
                          </a:solidFill>
                        </a:rPr>
                        <a:t>Size</a:t>
                      </a:r>
                    </a:p>
                  </a:txBody>
                  <a:tcPr marL="78435" marR="78435" marT="39218" marB="39218" anchor="ctr">
                    <a:solidFill>
                      <a:schemeClr val="tx2">
                        <a:lumMod val="20000"/>
                        <a:lumOff val="80000"/>
                      </a:schemeClr>
                    </a:solidFill>
                  </a:tcPr>
                </a:tc>
                <a:tc>
                  <a:txBody>
                    <a:bodyPr/>
                    <a:lstStyle/>
                    <a:p>
                      <a:pPr algn="ctr"/>
                      <a:r>
                        <a:rPr lang="en-US" sz="1200" dirty="0">
                          <a:solidFill>
                            <a:srgbClr val="0070C0"/>
                          </a:solidFill>
                        </a:rPr>
                        <a:t>358</a:t>
                      </a:r>
                    </a:p>
                  </a:txBody>
                  <a:tcPr marL="78435" marR="78435" marT="39218" marB="39218" anchor="ctr">
                    <a:lnR w="38100" cap="flat" cmpd="sng" algn="ctr">
                      <a:solidFill>
                        <a:schemeClr val="tx1">
                          <a:lumMod val="50000"/>
                        </a:schemeClr>
                      </a:solidFill>
                      <a:prstDash val="solid"/>
                      <a:round/>
                      <a:headEnd type="none" w="med" len="med"/>
                      <a:tailEnd type="none" w="med" len="med"/>
                    </a:lnR>
                    <a:solidFill>
                      <a:schemeClr val="tx2">
                        <a:lumMod val="20000"/>
                        <a:lumOff val="80000"/>
                      </a:schemeClr>
                    </a:solidFill>
                  </a:tcPr>
                </a:tc>
                <a:tc>
                  <a:txBody>
                    <a:bodyPr/>
                    <a:lstStyle/>
                    <a:p>
                      <a:pPr algn="ctr"/>
                      <a:r>
                        <a:rPr lang="en-US" sz="1200" dirty="0">
                          <a:solidFill>
                            <a:schemeClr val="accent6"/>
                          </a:solidFill>
                        </a:rPr>
                        <a:t>802</a:t>
                      </a:r>
                    </a:p>
                  </a:txBody>
                  <a:tcPr marL="78435" marR="78435" marT="39218" marB="39218" anchor="ctr">
                    <a:lnL w="38100" cap="flat" cmpd="sng" algn="ctr">
                      <a:solidFill>
                        <a:schemeClr val="tx1">
                          <a:lumMod val="5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tx2">
                        <a:lumMod val="20000"/>
                        <a:lumOff val="80000"/>
                      </a:schemeClr>
                    </a:solidFill>
                  </a:tcPr>
                </a:tc>
                <a:tc>
                  <a:txBody>
                    <a:bodyPr/>
                    <a:lstStyle/>
                    <a:p>
                      <a:pPr algn="ctr"/>
                      <a:r>
                        <a:rPr lang="en-US" sz="1200" dirty="0">
                          <a:solidFill>
                            <a:schemeClr val="accent6"/>
                          </a:solidFill>
                        </a:rPr>
                        <a:t>3500</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tx2">
                        <a:lumMod val="20000"/>
                        <a:lumOff val="80000"/>
                      </a:schemeClr>
                    </a:solidFill>
                  </a:tcPr>
                </a:tc>
                <a:tc>
                  <a:txBody>
                    <a:bodyPr/>
                    <a:lstStyle/>
                    <a:p>
                      <a:pPr algn="ctr"/>
                      <a:r>
                        <a:rPr lang="en-US" sz="1200" dirty="0">
                          <a:solidFill>
                            <a:schemeClr val="accent6"/>
                          </a:solidFill>
                        </a:rPr>
                        <a:t>786</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tx2">
                        <a:lumMod val="20000"/>
                        <a:lumOff val="80000"/>
                      </a:schemeClr>
                    </a:solidFill>
                  </a:tcPr>
                </a:tc>
                <a:tc>
                  <a:txBody>
                    <a:bodyPr/>
                    <a:lstStyle/>
                    <a:p>
                      <a:pPr algn="ctr"/>
                      <a:r>
                        <a:rPr lang="en-US" sz="1200" dirty="0">
                          <a:solidFill>
                            <a:schemeClr val="accent6"/>
                          </a:solidFill>
                        </a:rPr>
                        <a:t>452</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tx2">
                        <a:lumMod val="20000"/>
                        <a:lumOff val="80000"/>
                      </a:schemeClr>
                    </a:solidFill>
                  </a:tcPr>
                </a:tc>
                <a:tc>
                  <a:txBody>
                    <a:bodyPr/>
                    <a:lstStyle/>
                    <a:p>
                      <a:pPr algn="ctr"/>
                      <a:r>
                        <a:rPr lang="en-US" sz="1200" dirty="0">
                          <a:solidFill>
                            <a:schemeClr val="accent6"/>
                          </a:solidFill>
                        </a:rPr>
                        <a:t>453</a:t>
                      </a:r>
                    </a:p>
                  </a:txBody>
                  <a:tcPr marL="78435" marR="78435" marT="39218" marB="39218" anchor="ctr">
                    <a:lnL w="9525" cap="flat" cmpd="sng" algn="ctr">
                      <a:solidFill>
                        <a:schemeClr val="bg1">
                          <a:lumMod val="90000"/>
                        </a:schemeClr>
                      </a:solidFill>
                      <a:prstDash val="solid"/>
                      <a:round/>
                      <a:headEnd type="none" w="med" len="med"/>
                      <a:tailEnd type="none" w="med" len="med"/>
                    </a:lnL>
                    <a:lnR w="38100" cap="flat" cmpd="sng" algn="ctr">
                      <a:solidFill>
                        <a:schemeClr val="tx1">
                          <a:lumMod val="5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tx2">
                        <a:lumMod val="20000"/>
                        <a:lumOff val="80000"/>
                      </a:schemeClr>
                    </a:solidFill>
                  </a:tcPr>
                </a:tc>
                <a:tc>
                  <a:txBody>
                    <a:bodyPr/>
                    <a:lstStyle/>
                    <a:p>
                      <a:pPr algn="ctr"/>
                      <a:r>
                        <a:rPr lang="en-US" sz="1200">
                          <a:solidFill>
                            <a:schemeClr val="accent2">
                              <a:lumMod val="75000"/>
                            </a:schemeClr>
                          </a:solidFill>
                        </a:rPr>
                        <a:t>1005</a:t>
                      </a:r>
                      <a:endParaRPr lang="en-US" sz="1200" dirty="0">
                        <a:solidFill>
                          <a:schemeClr val="accent2">
                            <a:lumMod val="75000"/>
                          </a:schemeClr>
                        </a:solidFill>
                      </a:endParaRPr>
                    </a:p>
                  </a:txBody>
                  <a:tcPr marL="78435" marR="78435" marT="39218" marB="39218" anchor="ctr">
                    <a:lnL w="38100" cap="flat" cmpd="sng" algn="ctr">
                      <a:solidFill>
                        <a:schemeClr val="tx1">
                          <a:lumMod val="50000"/>
                        </a:schemeClr>
                      </a:solidFill>
                      <a:prstDash val="solid"/>
                      <a:round/>
                      <a:headEnd type="none" w="med" len="med"/>
                      <a:tailEnd type="none" w="med" len="med"/>
                    </a:lnL>
                    <a:solidFill>
                      <a:schemeClr val="tx2">
                        <a:lumMod val="20000"/>
                        <a:lumOff val="80000"/>
                      </a:schemeClr>
                    </a:solidFill>
                  </a:tcPr>
                </a:tc>
                <a:tc>
                  <a:txBody>
                    <a:bodyPr/>
                    <a:lstStyle/>
                    <a:p>
                      <a:pPr algn="ctr"/>
                      <a:r>
                        <a:rPr lang="en-US" sz="1200">
                          <a:solidFill>
                            <a:schemeClr val="accent2">
                              <a:lumMod val="75000"/>
                            </a:schemeClr>
                          </a:solidFill>
                        </a:rPr>
                        <a:t>1177</a:t>
                      </a:r>
                      <a:endParaRPr lang="en-US" sz="1200" dirty="0">
                        <a:solidFill>
                          <a:schemeClr val="accent2">
                            <a:lumMod val="75000"/>
                          </a:schemeClr>
                        </a:solidFill>
                      </a:endParaRPr>
                    </a:p>
                  </a:txBody>
                  <a:tcPr marL="78435" marR="78435" marT="39218" marB="39218" anchor="ctr">
                    <a:solidFill>
                      <a:schemeClr val="tx2">
                        <a:lumMod val="20000"/>
                        <a:lumOff val="80000"/>
                      </a:schemeClr>
                    </a:solidFill>
                  </a:tcPr>
                </a:tc>
                <a:extLst>
                  <a:ext uri="{0D108BD9-81ED-4DB2-BD59-A6C34878D82A}">
                    <a16:rowId xmlns:a16="http://schemas.microsoft.com/office/drawing/2014/main" val="3111288220"/>
                  </a:ext>
                </a:extLst>
              </a:tr>
              <a:tr h="418319">
                <a:tc>
                  <a:txBody>
                    <a:bodyPr/>
                    <a:lstStyle/>
                    <a:p>
                      <a:pPr algn="ctr"/>
                      <a:r>
                        <a:rPr lang="en-US" sz="1200" b="1" dirty="0">
                          <a:solidFill>
                            <a:schemeClr val="bg1">
                              <a:lumMod val="25000"/>
                            </a:schemeClr>
                          </a:solidFill>
                        </a:rPr>
                        <a:t>Agent I/O</a:t>
                      </a:r>
                    </a:p>
                  </a:txBody>
                  <a:tcPr marL="78435" marR="78435" marT="39218" marB="39218" anchor="ctr">
                    <a:solidFill>
                      <a:schemeClr val="bg2"/>
                    </a:solidFill>
                  </a:tcPr>
                </a:tc>
                <a:tc>
                  <a:txBody>
                    <a:bodyPr/>
                    <a:lstStyle/>
                    <a:p>
                      <a:pPr algn="ctr"/>
                      <a:r>
                        <a:rPr lang="en-US" sz="1100" dirty="0">
                          <a:solidFill>
                            <a:srgbClr val="0070C0"/>
                          </a:solidFill>
                        </a:rPr>
                        <a:t>Nivolumab </a:t>
                      </a:r>
                    </a:p>
                    <a:p>
                      <a:pPr algn="ctr"/>
                      <a:r>
                        <a:rPr lang="en-US" sz="1100" dirty="0">
                          <a:solidFill>
                            <a:srgbClr val="0070C0"/>
                          </a:solidFill>
                        </a:rPr>
                        <a:t>(PD-1)</a:t>
                      </a:r>
                    </a:p>
                  </a:txBody>
                  <a:tcPr marL="78435" marR="78435" marT="39218" marB="39218" anchor="ctr">
                    <a:lnR w="38100" cap="flat" cmpd="sng" algn="ctr">
                      <a:solidFill>
                        <a:schemeClr val="tx1">
                          <a:lumMod val="50000"/>
                        </a:schemeClr>
                      </a:solidFill>
                      <a:prstDash val="solid"/>
                      <a:round/>
                      <a:headEnd type="none" w="med" len="med"/>
                      <a:tailEnd type="none" w="med" len="med"/>
                    </a:lnR>
                    <a:solidFill>
                      <a:schemeClr val="bg2"/>
                    </a:solidFill>
                  </a:tcPr>
                </a:tc>
                <a:tc>
                  <a:txBody>
                    <a:bodyPr/>
                    <a:lstStyle/>
                    <a:p>
                      <a:pPr algn="ctr"/>
                      <a:r>
                        <a:rPr lang="en-US" sz="1100" dirty="0">
                          <a:solidFill>
                            <a:schemeClr val="accent6"/>
                          </a:solidFill>
                        </a:rPr>
                        <a:t>Durvaulmab (PD-L1)</a:t>
                      </a:r>
                    </a:p>
                  </a:txBody>
                  <a:tcPr marL="78435" marR="78435" marT="39218" marB="39218" anchor="ctr">
                    <a:lnL w="38100" cap="flat" cmpd="sng" algn="ctr">
                      <a:solidFill>
                        <a:schemeClr val="tx1">
                          <a:lumMod val="5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algn="ctr"/>
                      <a:r>
                        <a:rPr lang="en-US" sz="1100" dirty="0" err="1">
                          <a:solidFill>
                            <a:schemeClr val="accent6"/>
                          </a:solidFill>
                        </a:rPr>
                        <a:t>Torpalimab</a:t>
                      </a:r>
                      <a:r>
                        <a:rPr lang="en-US" sz="1100" dirty="0">
                          <a:solidFill>
                            <a:schemeClr val="accent6"/>
                          </a:solidFill>
                        </a:rPr>
                        <a:t> </a:t>
                      </a:r>
                    </a:p>
                    <a:p>
                      <a:pPr algn="ctr"/>
                      <a:r>
                        <a:rPr lang="en-US" sz="1100" dirty="0">
                          <a:solidFill>
                            <a:schemeClr val="accent6"/>
                          </a:solidFill>
                        </a:rPr>
                        <a:t>(PD-1)</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accent6"/>
                          </a:solidFill>
                        </a:rPr>
                        <a:t>Pembrolizumab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accent6"/>
                          </a:solidFill>
                        </a:rPr>
                        <a:t>(PD-1)</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accent6"/>
                          </a:solidFill>
                        </a:rPr>
                        <a:t>Nivolumab (PD-1)</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algn="ctr"/>
                      <a:r>
                        <a:rPr lang="en-US" sz="1100" dirty="0">
                          <a:solidFill>
                            <a:schemeClr val="accent6"/>
                          </a:solidFill>
                        </a:rPr>
                        <a:t>Atezolizumab (PD-L1)</a:t>
                      </a:r>
                    </a:p>
                  </a:txBody>
                  <a:tcPr marL="78435" marR="78435" marT="39218" marB="39218" anchor="ctr">
                    <a:lnL w="9525" cap="flat" cmpd="sng" algn="ctr">
                      <a:solidFill>
                        <a:schemeClr val="bg1">
                          <a:lumMod val="90000"/>
                        </a:schemeClr>
                      </a:solidFill>
                      <a:prstDash val="solid"/>
                      <a:round/>
                      <a:headEnd type="none" w="med" len="med"/>
                      <a:tailEnd type="none" w="med" len="med"/>
                    </a:lnL>
                    <a:lnR w="38100" cap="flat" cmpd="sng" algn="ctr">
                      <a:solidFill>
                        <a:schemeClr val="tx1">
                          <a:lumMod val="5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algn="ctr"/>
                      <a:r>
                        <a:rPr lang="en-US" sz="1100" dirty="0">
                          <a:solidFill>
                            <a:schemeClr val="accent2">
                              <a:lumMod val="75000"/>
                            </a:schemeClr>
                          </a:solidFill>
                        </a:rPr>
                        <a:t>Atezolizumab (PD-L1)</a:t>
                      </a:r>
                    </a:p>
                  </a:txBody>
                  <a:tcPr marL="78435" marR="78435" marT="39218" marB="39218" anchor="ctr">
                    <a:lnL w="38100" cap="flat" cmpd="sng" algn="ctr">
                      <a:solidFill>
                        <a:schemeClr val="tx1">
                          <a:lumMod val="50000"/>
                        </a:schemeClr>
                      </a:solidFill>
                      <a:prstDash val="solid"/>
                      <a:round/>
                      <a:headEnd type="none" w="med" len="med"/>
                      <a:tailEnd type="none" w="med" len="med"/>
                    </a:lnL>
                    <a:solidFill>
                      <a:schemeClr val="bg2"/>
                    </a:solidFill>
                  </a:tcPr>
                </a:tc>
                <a:tc>
                  <a:txBody>
                    <a:bodyPr/>
                    <a:lstStyle/>
                    <a:p>
                      <a:pPr algn="ctr"/>
                      <a:r>
                        <a:rPr lang="en-US" sz="1100" dirty="0">
                          <a:solidFill>
                            <a:schemeClr val="accent2">
                              <a:lumMod val="75000"/>
                            </a:schemeClr>
                          </a:solidFill>
                        </a:rPr>
                        <a:t>Pembrolizumab</a:t>
                      </a:r>
                    </a:p>
                    <a:p>
                      <a:pPr algn="ctr"/>
                      <a:r>
                        <a:rPr lang="en-US" sz="1100" dirty="0">
                          <a:solidFill>
                            <a:schemeClr val="accent2">
                              <a:lumMod val="75000"/>
                            </a:schemeClr>
                          </a:solidFill>
                        </a:rPr>
                        <a:t>(PD-1)</a:t>
                      </a:r>
                    </a:p>
                  </a:txBody>
                  <a:tcPr marL="78435" marR="78435" marT="39218" marB="39218" anchor="ctr">
                    <a:solidFill>
                      <a:schemeClr val="bg2"/>
                    </a:solidFill>
                  </a:tcPr>
                </a:tc>
                <a:extLst>
                  <a:ext uri="{0D108BD9-81ED-4DB2-BD59-A6C34878D82A}">
                    <a16:rowId xmlns:a16="http://schemas.microsoft.com/office/drawing/2014/main" val="1794544470"/>
                  </a:ext>
                </a:extLst>
              </a:tr>
              <a:tr h="444464">
                <a:tc>
                  <a:txBody>
                    <a:bodyPr/>
                    <a:lstStyle/>
                    <a:p>
                      <a:pPr algn="ctr"/>
                      <a:r>
                        <a:rPr lang="en-US" sz="1200" b="1" dirty="0">
                          <a:solidFill>
                            <a:schemeClr val="bg1">
                              <a:lumMod val="25000"/>
                            </a:schemeClr>
                          </a:solidFill>
                        </a:rPr>
                        <a:t># cycles (neo/adj)</a:t>
                      </a:r>
                    </a:p>
                  </a:txBody>
                  <a:tcPr marL="78435" marR="78435" marT="39218" marB="39218" anchor="ctr">
                    <a:solidFill>
                      <a:schemeClr val="tx2">
                        <a:lumMod val="20000"/>
                        <a:lumOff val="80000"/>
                      </a:schemeClr>
                    </a:solidFill>
                  </a:tcPr>
                </a:tc>
                <a:tc>
                  <a:txBody>
                    <a:bodyPr/>
                    <a:lstStyle/>
                    <a:p>
                      <a:pPr algn="ctr"/>
                      <a:r>
                        <a:rPr lang="en-US" sz="1200" dirty="0">
                          <a:solidFill>
                            <a:srgbClr val="0070C0"/>
                          </a:solidFill>
                        </a:rPr>
                        <a:t>3</a:t>
                      </a:r>
                    </a:p>
                  </a:txBody>
                  <a:tcPr marL="78435" marR="78435" marT="39218" marB="39218" anchor="ctr">
                    <a:lnR w="38100" cap="flat" cmpd="sng" algn="ctr">
                      <a:solidFill>
                        <a:schemeClr val="tx1">
                          <a:lumMod val="50000"/>
                        </a:schemeClr>
                      </a:solidFill>
                      <a:prstDash val="solid"/>
                      <a:round/>
                      <a:headEnd type="none" w="med" len="med"/>
                      <a:tailEnd type="none" w="med" len="med"/>
                    </a:lnR>
                    <a:solidFill>
                      <a:schemeClr val="tx2">
                        <a:lumMod val="20000"/>
                        <a:lumOff val="80000"/>
                      </a:schemeClr>
                    </a:solidFill>
                  </a:tcPr>
                </a:tc>
                <a:tc>
                  <a:txBody>
                    <a:bodyPr/>
                    <a:lstStyle/>
                    <a:p>
                      <a:pPr algn="ctr"/>
                      <a:r>
                        <a:rPr lang="en-US" sz="1200" dirty="0">
                          <a:solidFill>
                            <a:schemeClr val="accent6"/>
                          </a:solidFill>
                        </a:rPr>
                        <a:t>4/12</a:t>
                      </a:r>
                    </a:p>
                  </a:txBody>
                  <a:tcPr marL="78435" marR="78435" marT="39218" marB="39218" anchor="ctr">
                    <a:lnL w="38100" cap="flat" cmpd="sng" algn="ctr">
                      <a:solidFill>
                        <a:schemeClr val="tx1">
                          <a:lumMod val="5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tx2">
                        <a:lumMod val="20000"/>
                        <a:lumOff val="80000"/>
                      </a:schemeClr>
                    </a:solidFill>
                  </a:tcPr>
                </a:tc>
                <a:tc>
                  <a:txBody>
                    <a:bodyPr/>
                    <a:lstStyle/>
                    <a:p>
                      <a:pPr algn="ctr"/>
                      <a:r>
                        <a:rPr lang="en-US" sz="1200" dirty="0">
                          <a:solidFill>
                            <a:schemeClr val="accent6"/>
                          </a:solidFill>
                        </a:rPr>
                        <a:t>3/14</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tx2">
                        <a:lumMod val="20000"/>
                        <a:lumOff val="80000"/>
                      </a:schemeClr>
                    </a:solidFill>
                  </a:tcPr>
                </a:tc>
                <a:tc>
                  <a:txBody>
                    <a:bodyPr/>
                    <a:lstStyle/>
                    <a:p>
                      <a:pPr algn="ctr"/>
                      <a:r>
                        <a:rPr lang="en-US" sz="1200" dirty="0">
                          <a:solidFill>
                            <a:schemeClr val="accent6"/>
                          </a:solidFill>
                        </a:rPr>
                        <a:t>4/13</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tx2">
                        <a:lumMod val="20000"/>
                        <a:lumOff val="80000"/>
                      </a:schemeClr>
                    </a:solidFill>
                  </a:tcPr>
                </a:tc>
                <a:tc>
                  <a:txBody>
                    <a:bodyPr/>
                    <a:lstStyle/>
                    <a:p>
                      <a:pPr algn="ctr"/>
                      <a:r>
                        <a:rPr lang="en-US" sz="1200" dirty="0">
                          <a:solidFill>
                            <a:schemeClr val="accent6"/>
                          </a:solidFill>
                        </a:rPr>
                        <a:t>4/12</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tx2">
                        <a:lumMod val="20000"/>
                        <a:lumOff val="80000"/>
                      </a:schemeClr>
                    </a:solidFill>
                  </a:tcPr>
                </a:tc>
                <a:tc>
                  <a:txBody>
                    <a:bodyPr/>
                    <a:lstStyle/>
                    <a:p>
                      <a:pPr algn="ctr"/>
                      <a:r>
                        <a:rPr lang="en-US" sz="1200" dirty="0">
                          <a:solidFill>
                            <a:schemeClr val="accent6"/>
                          </a:solidFill>
                        </a:rPr>
                        <a:t>4/16</a:t>
                      </a:r>
                    </a:p>
                  </a:txBody>
                  <a:tcPr marL="78435" marR="78435" marT="39218" marB="39218" anchor="ctr">
                    <a:lnL w="9525" cap="flat" cmpd="sng" algn="ctr">
                      <a:solidFill>
                        <a:schemeClr val="bg1">
                          <a:lumMod val="90000"/>
                        </a:schemeClr>
                      </a:solidFill>
                      <a:prstDash val="solid"/>
                      <a:round/>
                      <a:headEnd type="none" w="med" len="med"/>
                      <a:tailEnd type="none" w="med" len="med"/>
                    </a:lnL>
                    <a:lnR w="38100" cap="flat" cmpd="sng" algn="ctr">
                      <a:solidFill>
                        <a:schemeClr val="tx1">
                          <a:lumMod val="5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tx2">
                        <a:lumMod val="20000"/>
                        <a:lumOff val="80000"/>
                      </a:schemeClr>
                    </a:solidFill>
                  </a:tcPr>
                </a:tc>
                <a:tc>
                  <a:txBody>
                    <a:bodyPr/>
                    <a:lstStyle/>
                    <a:p>
                      <a:pPr algn="ctr"/>
                      <a:r>
                        <a:rPr lang="en-US" sz="1200" dirty="0">
                          <a:solidFill>
                            <a:schemeClr val="accent2">
                              <a:lumMod val="75000"/>
                            </a:schemeClr>
                          </a:solidFill>
                        </a:rPr>
                        <a:t>16</a:t>
                      </a:r>
                    </a:p>
                  </a:txBody>
                  <a:tcPr marL="78435" marR="78435" marT="39218" marB="39218" anchor="ctr">
                    <a:lnL w="38100" cap="flat" cmpd="sng" algn="ctr">
                      <a:solidFill>
                        <a:schemeClr val="tx1">
                          <a:lumMod val="50000"/>
                        </a:schemeClr>
                      </a:solidFill>
                      <a:prstDash val="solid"/>
                      <a:round/>
                      <a:headEnd type="none" w="med" len="med"/>
                      <a:tailEnd type="none" w="med" len="med"/>
                    </a:lnL>
                    <a:solidFill>
                      <a:schemeClr val="tx2">
                        <a:lumMod val="20000"/>
                        <a:lumOff val="80000"/>
                      </a:schemeClr>
                    </a:solidFill>
                  </a:tcPr>
                </a:tc>
                <a:tc>
                  <a:txBody>
                    <a:bodyPr/>
                    <a:lstStyle/>
                    <a:p>
                      <a:pPr algn="ctr"/>
                      <a:r>
                        <a:rPr lang="en-US" sz="1200">
                          <a:solidFill>
                            <a:schemeClr val="accent2">
                              <a:lumMod val="75000"/>
                            </a:schemeClr>
                          </a:solidFill>
                        </a:rPr>
                        <a:t>18</a:t>
                      </a:r>
                      <a:endParaRPr lang="en-US" sz="1200" dirty="0">
                        <a:solidFill>
                          <a:schemeClr val="accent2">
                            <a:lumMod val="75000"/>
                          </a:schemeClr>
                        </a:solidFill>
                      </a:endParaRPr>
                    </a:p>
                  </a:txBody>
                  <a:tcPr marL="78435" marR="78435" marT="39218" marB="39218" anchor="ctr">
                    <a:solidFill>
                      <a:schemeClr val="tx2">
                        <a:lumMod val="20000"/>
                        <a:lumOff val="80000"/>
                      </a:schemeClr>
                    </a:solidFill>
                  </a:tcPr>
                </a:tc>
                <a:extLst>
                  <a:ext uri="{0D108BD9-81ED-4DB2-BD59-A6C34878D82A}">
                    <a16:rowId xmlns:a16="http://schemas.microsoft.com/office/drawing/2014/main" val="3080672978"/>
                  </a:ext>
                </a:extLst>
              </a:tr>
              <a:tr h="758203">
                <a:tc>
                  <a:txBody>
                    <a:bodyPr/>
                    <a:lstStyle/>
                    <a:p>
                      <a:pPr algn="ctr"/>
                      <a:r>
                        <a:rPr lang="en-US" sz="1200" b="1" dirty="0">
                          <a:solidFill>
                            <a:schemeClr val="bg1">
                              <a:lumMod val="25000"/>
                            </a:schemeClr>
                          </a:solidFill>
                        </a:rPr>
                        <a:t>Inclusion</a:t>
                      </a:r>
                    </a:p>
                  </a:txBody>
                  <a:tcPr marL="78435" marR="78435" marT="39218" marB="39218" anchor="ctr">
                    <a:solidFill>
                      <a:schemeClr val="bg2"/>
                    </a:solidFill>
                  </a:tcPr>
                </a:tc>
                <a:tc>
                  <a:txBody>
                    <a:bodyPr/>
                    <a:lstStyle/>
                    <a:p>
                      <a:pPr algn="ctr"/>
                      <a:r>
                        <a:rPr lang="en-US" sz="1100" dirty="0">
                          <a:solidFill>
                            <a:srgbClr val="0070C0"/>
                          </a:solidFill>
                        </a:rPr>
                        <a:t>Resectable IB-IIIA (7</a:t>
                      </a:r>
                      <a:r>
                        <a:rPr lang="en-US" sz="1100" baseline="30000" dirty="0">
                          <a:solidFill>
                            <a:srgbClr val="0070C0"/>
                          </a:solidFill>
                        </a:rPr>
                        <a:t>th</a:t>
                      </a:r>
                      <a:r>
                        <a:rPr lang="en-US" sz="1100" dirty="0">
                          <a:solidFill>
                            <a:srgbClr val="0070C0"/>
                          </a:solidFill>
                        </a:rPr>
                        <a:t>)</a:t>
                      </a:r>
                    </a:p>
                  </a:txBody>
                  <a:tcPr marL="78435" marR="78435" marT="39218" marB="39218" anchor="ctr">
                    <a:lnR w="38100" cap="flat" cmpd="sng" algn="ctr">
                      <a:solidFill>
                        <a:schemeClr val="tx1">
                          <a:lumMod val="50000"/>
                        </a:schemeClr>
                      </a:solidFill>
                      <a:prstDash val="solid"/>
                      <a:round/>
                      <a:headEnd type="none" w="med" len="med"/>
                      <a:tailEnd type="none" w="med" len="med"/>
                    </a:lnR>
                    <a:solidFill>
                      <a:schemeClr val="bg2"/>
                    </a:solidFill>
                  </a:tcPr>
                </a:tc>
                <a:tc>
                  <a:txBody>
                    <a:bodyPr/>
                    <a:lstStyle/>
                    <a:p>
                      <a:pPr algn="ctr"/>
                      <a:r>
                        <a:rPr lang="en-US" sz="1100" dirty="0">
                          <a:solidFill>
                            <a:schemeClr val="accent6"/>
                          </a:solidFill>
                        </a:rPr>
                        <a:t>Resectable II-IIIB (8</a:t>
                      </a:r>
                      <a:r>
                        <a:rPr lang="en-US" sz="1100" baseline="30000" dirty="0">
                          <a:solidFill>
                            <a:schemeClr val="accent6"/>
                          </a:solidFill>
                        </a:rPr>
                        <a:t>th</a:t>
                      </a:r>
                      <a:r>
                        <a:rPr lang="en-US" sz="1100" dirty="0">
                          <a:solidFill>
                            <a:schemeClr val="accent6"/>
                          </a:solidFill>
                        </a:rPr>
                        <a:t>) by lobectomy</a:t>
                      </a:r>
                    </a:p>
                  </a:txBody>
                  <a:tcPr marL="78435" marR="78435" marT="39218" marB="39218" anchor="ctr">
                    <a:lnL w="38100" cap="flat" cmpd="sng" algn="ctr">
                      <a:solidFill>
                        <a:schemeClr val="tx1">
                          <a:lumMod val="5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accent6"/>
                          </a:solidFill>
                        </a:rPr>
                        <a:t>Resectable II-IIIB (8</a:t>
                      </a:r>
                      <a:r>
                        <a:rPr lang="en-US" sz="1100" baseline="30000" dirty="0">
                          <a:solidFill>
                            <a:schemeClr val="accent6"/>
                          </a:solidFill>
                        </a:rPr>
                        <a:t>th</a:t>
                      </a:r>
                      <a:r>
                        <a:rPr lang="en-US" sz="1100" dirty="0">
                          <a:solidFill>
                            <a:schemeClr val="accent6"/>
                          </a:solidFill>
                        </a:rPr>
                        <a:t>) </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accent6"/>
                          </a:solidFill>
                        </a:rPr>
                        <a:t>Resectable II-IIIB (8</a:t>
                      </a:r>
                      <a:r>
                        <a:rPr lang="en-US" sz="1100" baseline="30000" dirty="0">
                          <a:solidFill>
                            <a:schemeClr val="accent6"/>
                          </a:solidFill>
                        </a:rPr>
                        <a:t>th</a:t>
                      </a:r>
                      <a:r>
                        <a:rPr lang="en-US" sz="1100" dirty="0">
                          <a:solidFill>
                            <a:schemeClr val="accent6"/>
                          </a:solidFill>
                        </a:rPr>
                        <a:t>) </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accent6"/>
                          </a:solidFill>
                        </a:rPr>
                        <a:t>Resectable IIA-IIIB </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algn="ctr"/>
                      <a:r>
                        <a:rPr lang="en-US" sz="1100" dirty="0">
                          <a:solidFill>
                            <a:schemeClr val="accent6"/>
                          </a:solidFill>
                        </a:rPr>
                        <a:t>Resectable II-IIIB (8</a:t>
                      </a:r>
                      <a:r>
                        <a:rPr lang="en-US" sz="1100" baseline="30000" dirty="0">
                          <a:solidFill>
                            <a:schemeClr val="accent6"/>
                          </a:solidFill>
                        </a:rPr>
                        <a:t>th</a:t>
                      </a:r>
                      <a:r>
                        <a:rPr lang="en-US" sz="1100" dirty="0">
                          <a:solidFill>
                            <a:schemeClr val="accent6"/>
                          </a:solidFill>
                        </a:rPr>
                        <a:t>)</a:t>
                      </a:r>
                    </a:p>
                  </a:txBody>
                  <a:tcPr marL="78435" marR="78435" marT="39218" marB="39218" anchor="ctr">
                    <a:lnL w="9525" cap="flat" cmpd="sng" algn="ctr">
                      <a:solidFill>
                        <a:schemeClr val="bg1">
                          <a:lumMod val="90000"/>
                        </a:schemeClr>
                      </a:solidFill>
                      <a:prstDash val="solid"/>
                      <a:round/>
                      <a:headEnd type="none" w="med" len="med"/>
                      <a:tailEnd type="none" w="med" len="med"/>
                    </a:lnL>
                    <a:lnR w="38100" cap="flat" cmpd="sng" algn="ctr">
                      <a:solidFill>
                        <a:schemeClr val="tx1">
                          <a:lumMod val="5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accent2">
                              <a:lumMod val="75000"/>
                            </a:schemeClr>
                          </a:solidFill>
                        </a:rPr>
                        <a:t>Completely resected IB (&gt;4cm)-IIIA (7</a:t>
                      </a:r>
                      <a:r>
                        <a:rPr lang="en-US" sz="1100" baseline="30000" dirty="0">
                          <a:solidFill>
                            <a:schemeClr val="accent2">
                              <a:lumMod val="75000"/>
                            </a:schemeClr>
                          </a:solidFill>
                        </a:rPr>
                        <a:t>th</a:t>
                      </a:r>
                      <a:r>
                        <a:rPr lang="en-US" sz="1100" dirty="0">
                          <a:solidFill>
                            <a:schemeClr val="accent2">
                              <a:lumMod val="75000"/>
                            </a:schemeClr>
                          </a:solidFill>
                        </a:rPr>
                        <a:t>)</a:t>
                      </a:r>
                    </a:p>
                  </a:txBody>
                  <a:tcPr marL="78435" marR="78435" marT="39218" marB="39218" anchor="ctr">
                    <a:lnL w="38100" cap="flat" cmpd="sng" algn="ctr">
                      <a:solidFill>
                        <a:schemeClr val="tx1">
                          <a:lumMod val="50000"/>
                        </a:schemeClr>
                      </a:solidFill>
                      <a:prstDash val="solid"/>
                      <a:round/>
                      <a:headEnd type="none" w="med" len="med"/>
                      <a:tailEnd type="none" w="med" len="med"/>
                    </a:lnL>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accent2">
                              <a:lumMod val="75000"/>
                            </a:schemeClr>
                          </a:solidFill>
                        </a:rPr>
                        <a:t>Completely resected IB (&gt;4cm)-IIIA (7</a:t>
                      </a:r>
                      <a:r>
                        <a:rPr lang="en-US" sz="1100" baseline="30000" dirty="0">
                          <a:solidFill>
                            <a:schemeClr val="accent2">
                              <a:lumMod val="75000"/>
                            </a:schemeClr>
                          </a:solidFill>
                        </a:rPr>
                        <a:t>th</a:t>
                      </a:r>
                      <a:r>
                        <a:rPr lang="en-US" sz="1100" dirty="0">
                          <a:solidFill>
                            <a:schemeClr val="accent2">
                              <a:lumMod val="75000"/>
                            </a:schemeClr>
                          </a:solidFill>
                        </a:rPr>
                        <a:t>)</a:t>
                      </a:r>
                    </a:p>
                  </a:txBody>
                  <a:tcPr marL="78435" marR="78435" marT="39218" marB="39218" anchor="ctr">
                    <a:solidFill>
                      <a:schemeClr val="bg2"/>
                    </a:solidFill>
                  </a:tcPr>
                </a:tc>
                <a:extLst>
                  <a:ext uri="{0D108BD9-81ED-4DB2-BD59-A6C34878D82A}">
                    <a16:rowId xmlns:a16="http://schemas.microsoft.com/office/drawing/2014/main" val="166840344"/>
                  </a:ext>
                </a:extLst>
              </a:tr>
              <a:tr h="444464">
                <a:tc>
                  <a:txBody>
                    <a:bodyPr/>
                    <a:lstStyle/>
                    <a:p>
                      <a:pPr algn="ctr"/>
                      <a:r>
                        <a:rPr lang="en-US" sz="1200" b="1" dirty="0">
                          <a:solidFill>
                            <a:schemeClr val="bg1">
                              <a:lumMod val="25000"/>
                            </a:schemeClr>
                          </a:solidFill>
                        </a:rPr>
                        <a:t>Stage II%/III%</a:t>
                      </a:r>
                    </a:p>
                  </a:txBody>
                  <a:tcPr marL="78435" marR="78435" marT="39218" marB="39218" anchor="ctr">
                    <a:solidFill>
                      <a:schemeClr val="tx2">
                        <a:lumMod val="20000"/>
                        <a:lumOff val="80000"/>
                      </a:schemeClr>
                    </a:solidFill>
                  </a:tcPr>
                </a:tc>
                <a:tc>
                  <a:txBody>
                    <a:bodyPr/>
                    <a:lstStyle/>
                    <a:p>
                      <a:pPr algn="ctr"/>
                      <a:r>
                        <a:rPr lang="en-US" sz="1200" dirty="0">
                          <a:solidFill>
                            <a:srgbClr val="0070C0"/>
                          </a:solidFill>
                        </a:rPr>
                        <a:t>30/64</a:t>
                      </a:r>
                    </a:p>
                  </a:txBody>
                  <a:tcPr marL="78435" marR="78435" marT="39218" marB="39218" anchor="ctr">
                    <a:lnR w="38100" cap="flat" cmpd="sng" algn="ctr">
                      <a:solidFill>
                        <a:schemeClr val="tx1">
                          <a:lumMod val="50000"/>
                        </a:schemeClr>
                      </a:solidFill>
                      <a:prstDash val="solid"/>
                      <a:round/>
                      <a:headEnd type="none" w="med" len="med"/>
                      <a:tailEnd type="none" w="med" len="med"/>
                    </a:lnR>
                    <a:solidFill>
                      <a:schemeClr val="tx2">
                        <a:lumMod val="20000"/>
                        <a:lumOff val="80000"/>
                      </a:schemeClr>
                    </a:solidFill>
                  </a:tcPr>
                </a:tc>
                <a:tc>
                  <a:txBody>
                    <a:bodyPr/>
                    <a:lstStyle/>
                    <a:p>
                      <a:pPr algn="ctr"/>
                      <a:r>
                        <a:rPr lang="en-US" sz="1200" dirty="0">
                          <a:solidFill>
                            <a:schemeClr val="accent6"/>
                          </a:solidFill>
                        </a:rPr>
                        <a:t>27/73</a:t>
                      </a:r>
                    </a:p>
                  </a:txBody>
                  <a:tcPr marL="78435" marR="78435" marT="39218" marB="39218" anchor="ctr">
                    <a:lnL w="38100" cap="flat" cmpd="sng" algn="ctr">
                      <a:solidFill>
                        <a:schemeClr val="tx1">
                          <a:lumMod val="5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tx2">
                        <a:lumMod val="20000"/>
                        <a:lumOff val="80000"/>
                      </a:schemeClr>
                    </a:solidFill>
                  </a:tcPr>
                </a:tc>
                <a:tc>
                  <a:txBody>
                    <a:bodyPr/>
                    <a:lstStyle/>
                    <a:p>
                      <a:pPr algn="ctr"/>
                      <a:r>
                        <a:rPr lang="en-US" sz="1200" dirty="0">
                          <a:solidFill>
                            <a:schemeClr val="accent6"/>
                          </a:solidFill>
                        </a:rPr>
                        <a:t>20/80</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tx2">
                        <a:lumMod val="20000"/>
                        <a:lumOff val="80000"/>
                      </a:schemeClr>
                    </a:solidFill>
                  </a:tcPr>
                </a:tc>
                <a:tc>
                  <a:txBody>
                    <a:bodyPr/>
                    <a:lstStyle/>
                    <a:p>
                      <a:pPr algn="ctr"/>
                      <a:r>
                        <a:rPr lang="en-US" sz="1200" dirty="0">
                          <a:solidFill>
                            <a:schemeClr val="accent6"/>
                          </a:solidFill>
                        </a:rPr>
                        <a:t>30/70</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tx2">
                        <a:lumMod val="20000"/>
                        <a:lumOff val="80000"/>
                      </a:schemeClr>
                    </a:solidFill>
                  </a:tcPr>
                </a:tc>
                <a:tc>
                  <a:txBody>
                    <a:bodyPr/>
                    <a:lstStyle/>
                    <a:p>
                      <a:pPr algn="ctr"/>
                      <a:r>
                        <a:rPr lang="en-US" sz="1200" dirty="0">
                          <a:solidFill>
                            <a:schemeClr val="accent6"/>
                          </a:solidFill>
                        </a:rPr>
                        <a:t>35/64</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tx2">
                        <a:lumMod val="20000"/>
                        <a:lumOff val="80000"/>
                      </a:schemeClr>
                    </a:solidFill>
                  </a:tcPr>
                </a:tc>
                <a:tc>
                  <a:txBody>
                    <a:bodyPr/>
                    <a:lstStyle/>
                    <a:p>
                      <a:pPr algn="ctr"/>
                      <a:r>
                        <a:rPr lang="en-US" sz="1200" dirty="0">
                          <a:solidFill>
                            <a:schemeClr val="accent6"/>
                          </a:solidFill>
                        </a:rPr>
                        <a:t>TBD</a:t>
                      </a:r>
                    </a:p>
                  </a:txBody>
                  <a:tcPr marL="78435" marR="78435" marT="39218" marB="39218" anchor="ctr">
                    <a:lnL w="9525" cap="flat" cmpd="sng" algn="ctr">
                      <a:solidFill>
                        <a:schemeClr val="bg1">
                          <a:lumMod val="90000"/>
                        </a:schemeClr>
                      </a:solidFill>
                      <a:prstDash val="solid"/>
                      <a:round/>
                      <a:headEnd type="none" w="med" len="med"/>
                      <a:tailEnd type="none" w="med" len="med"/>
                    </a:lnL>
                    <a:lnR w="38100" cap="flat" cmpd="sng" algn="ctr">
                      <a:solidFill>
                        <a:schemeClr val="tx1">
                          <a:lumMod val="5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tx2">
                        <a:lumMod val="20000"/>
                        <a:lumOff val="80000"/>
                      </a:schemeClr>
                    </a:solidFill>
                  </a:tcPr>
                </a:tc>
                <a:tc>
                  <a:txBody>
                    <a:bodyPr/>
                    <a:lstStyle/>
                    <a:p>
                      <a:pPr algn="ctr"/>
                      <a:r>
                        <a:rPr lang="en-US" sz="1200" dirty="0">
                          <a:solidFill>
                            <a:schemeClr val="accent2">
                              <a:lumMod val="75000"/>
                            </a:schemeClr>
                          </a:solidFill>
                        </a:rPr>
                        <a:t>59/41</a:t>
                      </a:r>
                    </a:p>
                  </a:txBody>
                  <a:tcPr marL="78435" marR="78435" marT="39218" marB="39218" anchor="ctr">
                    <a:lnL w="38100" cap="flat" cmpd="sng" algn="ctr">
                      <a:solidFill>
                        <a:schemeClr val="tx1">
                          <a:lumMod val="50000"/>
                        </a:schemeClr>
                      </a:solidFill>
                      <a:prstDash val="solid"/>
                      <a:round/>
                      <a:headEnd type="none" w="med" len="med"/>
                      <a:tailEnd type="none" w="med" len="med"/>
                    </a:lnL>
                    <a:solidFill>
                      <a:schemeClr val="tx2">
                        <a:lumMod val="20000"/>
                        <a:lumOff val="80000"/>
                      </a:schemeClr>
                    </a:solidFill>
                  </a:tcPr>
                </a:tc>
                <a:tc>
                  <a:txBody>
                    <a:bodyPr/>
                    <a:lstStyle/>
                    <a:p>
                      <a:pPr algn="ctr"/>
                      <a:r>
                        <a:rPr lang="en-US" sz="1200">
                          <a:solidFill>
                            <a:schemeClr val="accent2">
                              <a:lumMod val="75000"/>
                            </a:schemeClr>
                          </a:solidFill>
                        </a:rPr>
                        <a:t>72/28</a:t>
                      </a:r>
                      <a:endParaRPr lang="en-US" sz="1200" dirty="0">
                        <a:solidFill>
                          <a:schemeClr val="accent2">
                            <a:lumMod val="75000"/>
                          </a:schemeClr>
                        </a:solidFill>
                      </a:endParaRPr>
                    </a:p>
                  </a:txBody>
                  <a:tcPr marL="78435" marR="78435" marT="39218" marB="39218" anchor="ctr">
                    <a:solidFill>
                      <a:schemeClr val="tx2">
                        <a:lumMod val="20000"/>
                        <a:lumOff val="80000"/>
                      </a:schemeClr>
                    </a:solidFill>
                  </a:tcPr>
                </a:tc>
                <a:extLst>
                  <a:ext uri="{0D108BD9-81ED-4DB2-BD59-A6C34878D82A}">
                    <a16:rowId xmlns:a16="http://schemas.microsoft.com/office/drawing/2014/main" val="3985255986"/>
                  </a:ext>
                </a:extLst>
              </a:tr>
              <a:tr h="627478">
                <a:tc>
                  <a:txBody>
                    <a:bodyPr/>
                    <a:lstStyle/>
                    <a:p>
                      <a:pPr algn="ctr"/>
                      <a:r>
                        <a:rPr lang="en-US" sz="1200" b="1" dirty="0">
                          <a:solidFill>
                            <a:schemeClr val="bg1">
                              <a:lumMod val="25000"/>
                            </a:schemeClr>
                          </a:solidFill>
                        </a:rPr>
                        <a:t>1</a:t>
                      </a:r>
                      <a:r>
                        <a:rPr lang="en-US" sz="1200" b="1" baseline="30000" dirty="0">
                          <a:solidFill>
                            <a:schemeClr val="bg1">
                              <a:lumMod val="25000"/>
                            </a:schemeClr>
                          </a:solidFill>
                        </a:rPr>
                        <a:t>0</a:t>
                      </a:r>
                      <a:r>
                        <a:rPr lang="en-US" sz="1200" b="1" dirty="0">
                          <a:solidFill>
                            <a:schemeClr val="bg1">
                              <a:lumMod val="25000"/>
                            </a:schemeClr>
                          </a:solidFill>
                        </a:rPr>
                        <a:t> endpoint</a:t>
                      </a:r>
                    </a:p>
                  </a:txBody>
                  <a:tcPr marL="78435" marR="78435" marT="39218" marB="39218" anchor="ctr">
                    <a:solidFill>
                      <a:schemeClr val="bg2"/>
                    </a:solidFill>
                  </a:tcPr>
                </a:tc>
                <a:tc>
                  <a:txBody>
                    <a:bodyPr/>
                    <a:lstStyle/>
                    <a:p>
                      <a:pPr algn="ctr"/>
                      <a:r>
                        <a:rPr lang="en-US" sz="1200" dirty="0" err="1">
                          <a:solidFill>
                            <a:srgbClr val="0070C0"/>
                          </a:solidFill>
                        </a:rPr>
                        <a:t>pCR</a:t>
                      </a:r>
                      <a:r>
                        <a:rPr lang="en-US" sz="1200" dirty="0">
                          <a:solidFill>
                            <a:srgbClr val="0070C0"/>
                          </a:solidFill>
                        </a:rPr>
                        <a:t>, EFS</a:t>
                      </a:r>
                    </a:p>
                  </a:txBody>
                  <a:tcPr marL="78435" marR="78435" marT="39218" marB="39218" anchor="ctr">
                    <a:lnR w="38100" cap="flat" cmpd="sng" algn="ctr">
                      <a:solidFill>
                        <a:schemeClr val="tx1">
                          <a:lumMod val="50000"/>
                        </a:schemeClr>
                      </a:solidFill>
                      <a:prstDash val="solid"/>
                      <a:round/>
                      <a:headEnd type="none" w="med" len="med"/>
                      <a:tailEnd type="none" w="med" len="med"/>
                    </a:lnR>
                    <a:solidFill>
                      <a:schemeClr val="bg2"/>
                    </a:solidFill>
                  </a:tcPr>
                </a:tc>
                <a:tc>
                  <a:txBody>
                    <a:bodyPr/>
                    <a:lstStyle/>
                    <a:p>
                      <a:pPr algn="ctr"/>
                      <a:r>
                        <a:rPr lang="en-US" sz="1200" dirty="0">
                          <a:solidFill>
                            <a:schemeClr val="accent6"/>
                          </a:solidFill>
                        </a:rPr>
                        <a:t>MPR, EFS</a:t>
                      </a:r>
                    </a:p>
                  </a:txBody>
                  <a:tcPr marL="78435" marR="78435" marT="39218" marB="39218" anchor="ctr">
                    <a:lnL w="38100" cap="flat" cmpd="sng" algn="ctr">
                      <a:solidFill>
                        <a:schemeClr val="tx1">
                          <a:lumMod val="5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algn="ctr"/>
                      <a:r>
                        <a:rPr lang="en-US" sz="1200" dirty="0">
                          <a:solidFill>
                            <a:schemeClr val="accent6"/>
                          </a:solidFill>
                        </a:rPr>
                        <a:t>MPR, EFS</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algn="ctr"/>
                      <a:r>
                        <a:rPr lang="en-US" sz="1200" dirty="0">
                          <a:solidFill>
                            <a:schemeClr val="accent6"/>
                          </a:solidFill>
                        </a:rPr>
                        <a:t>EFS, OS</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algn="ctr"/>
                      <a:r>
                        <a:rPr lang="en-US" sz="1200" dirty="0">
                          <a:solidFill>
                            <a:schemeClr val="accent6"/>
                          </a:solidFill>
                        </a:rPr>
                        <a:t>EFS</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algn="ctr"/>
                      <a:r>
                        <a:rPr lang="en-US" sz="1200" dirty="0">
                          <a:solidFill>
                            <a:schemeClr val="accent6"/>
                          </a:solidFill>
                        </a:rPr>
                        <a:t>EFS</a:t>
                      </a:r>
                    </a:p>
                  </a:txBody>
                  <a:tcPr marL="78435" marR="78435" marT="39218" marB="39218" anchor="ctr">
                    <a:lnL w="9525" cap="flat" cmpd="sng" algn="ctr">
                      <a:solidFill>
                        <a:schemeClr val="bg1">
                          <a:lumMod val="90000"/>
                        </a:schemeClr>
                      </a:solidFill>
                      <a:prstDash val="solid"/>
                      <a:round/>
                      <a:headEnd type="none" w="med" len="med"/>
                      <a:tailEnd type="none" w="med" len="med"/>
                    </a:lnL>
                    <a:lnR w="38100" cap="flat" cmpd="sng" algn="ctr">
                      <a:solidFill>
                        <a:schemeClr val="tx1">
                          <a:lumMod val="5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algn="ctr"/>
                      <a:r>
                        <a:rPr lang="en-US" sz="1200" dirty="0">
                          <a:solidFill>
                            <a:schemeClr val="accent2">
                              <a:lumMod val="75000"/>
                            </a:schemeClr>
                          </a:solidFill>
                        </a:rPr>
                        <a:t>DFS hierarchical</a:t>
                      </a:r>
                    </a:p>
                  </a:txBody>
                  <a:tcPr marL="78435" marR="78435" marT="39218" marB="39218" anchor="ctr">
                    <a:lnL w="38100" cap="flat" cmpd="sng" algn="ctr">
                      <a:solidFill>
                        <a:schemeClr val="tx1">
                          <a:lumMod val="50000"/>
                        </a:schemeClr>
                      </a:solidFill>
                      <a:prstDash val="solid"/>
                      <a:round/>
                      <a:headEnd type="none" w="med" len="med"/>
                      <a:tailEnd type="none" w="med" len="med"/>
                    </a:lnL>
                    <a:solidFill>
                      <a:schemeClr val="bg2"/>
                    </a:solidFill>
                  </a:tcPr>
                </a:tc>
                <a:tc>
                  <a:txBody>
                    <a:bodyPr/>
                    <a:lstStyle/>
                    <a:p>
                      <a:pPr algn="ctr"/>
                      <a:r>
                        <a:rPr lang="en-US" sz="1200">
                          <a:solidFill>
                            <a:schemeClr val="accent2">
                              <a:lumMod val="75000"/>
                            </a:schemeClr>
                          </a:solidFill>
                        </a:rPr>
                        <a:t>DFS, DFS&gt;50% PD-L1</a:t>
                      </a:r>
                      <a:endParaRPr lang="en-US" sz="1200" dirty="0">
                        <a:solidFill>
                          <a:schemeClr val="accent2">
                            <a:lumMod val="75000"/>
                          </a:schemeClr>
                        </a:solidFill>
                      </a:endParaRPr>
                    </a:p>
                  </a:txBody>
                  <a:tcPr marL="78435" marR="78435" marT="39218" marB="39218" anchor="ctr">
                    <a:solidFill>
                      <a:schemeClr val="bg2"/>
                    </a:solidFill>
                  </a:tcPr>
                </a:tc>
                <a:extLst>
                  <a:ext uri="{0D108BD9-81ED-4DB2-BD59-A6C34878D82A}">
                    <a16:rowId xmlns:a16="http://schemas.microsoft.com/office/drawing/2014/main" val="2784430762"/>
                  </a:ext>
                </a:extLst>
              </a:tr>
              <a:tr h="444464">
                <a:tc>
                  <a:txBody>
                    <a:bodyPr/>
                    <a:lstStyle/>
                    <a:p>
                      <a:pPr algn="ctr"/>
                      <a:r>
                        <a:rPr lang="en-US" sz="1200" b="1" dirty="0">
                          <a:solidFill>
                            <a:schemeClr val="bg1">
                              <a:lumMod val="25000"/>
                            </a:schemeClr>
                          </a:solidFill>
                        </a:rPr>
                        <a:t>Key 2</a:t>
                      </a:r>
                      <a:r>
                        <a:rPr lang="en-US" sz="1200" b="1" baseline="30000" dirty="0">
                          <a:solidFill>
                            <a:schemeClr val="bg1">
                              <a:lumMod val="25000"/>
                            </a:schemeClr>
                          </a:solidFill>
                        </a:rPr>
                        <a:t>0</a:t>
                      </a:r>
                      <a:r>
                        <a:rPr lang="en-US" sz="1200" b="1" dirty="0">
                          <a:solidFill>
                            <a:schemeClr val="bg1">
                              <a:lumMod val="25000"/>
                            </a:schemeClr>
                          </a:solidFill>
                        </a:rPr>
                        <a:t> endpoints</a:t>
                      </a:r>
                    </a:p>
                  </a:txBody>
                  <a:tcPr marL="78435" marR="78435" marT="39218" marB="39218" anchor="ctr">
                    <a:solidFill>
                      <a:schemeClr val="tx2">
                        <a:lumMod val="20000"/>
                        <a:lumOff val="80000"/>
                      </a:schemeClr>
                    </a:solidFill>
                  </a:tcPr>
                </a:tc>
                <a:tc>
                  <a:txBody>
                    <a:bodyPr/>
                    <a:lstStyle/>
                    <a:p>
                      <a:pPr algn="ctr"/>
                      <a:r>
                        <a:rPr lang="en-US" sz="1200" dirty="0">
                          <a:solidFill>
                            <a:srgbClr val="0070C0"/>
                          </a:solidFill>
                        </a:rPr>
                        <a:t>MPR, OS, TDDM</a:t>
                      </a:r>
                    </a:p>
                  </a:txBody>
                  <a:tcPr marL="78435" marR="78435" marT="39218" marB="39218" anchor="ctr">
                    <a:lnR w="38100" cap="flat" cmpd="sng" algn="ctr">
                      <a:solidFill>
                        <a:schemeClr val="tx1">
                          <a:lumMod val="50000"/>
                        </a:schemeClr>
                      </a:solidFill>
                      <a:prstDash val="solid"/>
                      <a:round/>
                      <a:headEnd type="none" w="med" len="med"/>
                      <a:tailEnd type="none" w="med" len="med"/>
                    </a:lnR>
                    <a:solidFill>
                      <a:schemeClr val="tx2">
                        <a:lumMod val="20000"/>
                        <a:lumOff val="80000"/>
                      </a:schemeClr>
                    </a:solidFill>
                  </a:tcPr>
                </a:tc>
                <a:tc>
                  <a:txBody>
                    <a:bodyPr/>
                    <a:lstStyle/>
                    <a:p>
                      <a:pPr algn="ctr"/>
                      <a:r>
                        <a:rPr lang="en-US" sz="1200" dirty="0">
                          <a:solidFill>
                            <a:schemeClr val="accent6"/>
                          </a:solidFill>
                        </a:rPr>
                        <a:t>MPR,  DFS, OS</a:t>
                      </a:r>
                    </a:p>
                  </a:txBody>
                  <a:tcPr marL="78435" marR="78435" marT="39218" marB="39218" anchor="ctr">
                    <a:lnL w="38100" cap="flat" cmpd="sng" algn="ctr">
                      <a:solidFill>
                        <a:schemeClr val="tx1">
                          <a:lumMod val="5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tx2">
                        <a:lumMod val="20000"/>
                        <a:lumOff val="80000"/>
                      </a:schemeClr>
                    </a:solidFill>
                  </a:tcPr>
                </a:tc>
                <a:tc>
                  <a:txBody>
                    <a:bodyPr/>
                    <a:lstStyle/>
                    <a:p>
                      <a:pPr algn="ctr"/>
                      <a:r>
                        <a:rPr lang="en-US" sz="1200" dirty="0" err="1">
                          <a:solidFill>
                            <a:schemeClr val="accent6"/>
                          </a:solidFill>
                        </a:rPr>
                        <a:t>pCR</a:t>
                      </a:r>
                      <a:r>
                        <a:rPr lang="en-US" sz="1200" dirty="0">
                          <a:solidFill>
                            <a:schemeClr val="accent6"/>
                          </a:solidFill>
                        </a:rPr>
                        <a:t>, DFS, safety, OS</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tx2">
                        <a:lumMod val="20000"/>
                        <a:lumOff val="80000"/>
                      </a:schemeClr>
                    </a:solidFill>
                  </a:tcPr>
                </a:tc>
                <a:tc>
                  <a:txBody>
                    <a:bodyPr/>
                    <a:lstStyle/>
                    <a:p>
                      <a:pPr algn="ctr"/>
                      <a:r>
                        <a:rPr lang="en-US" sz="1200" dirty="0">
                          <a:solidFill>
                            <a:schemeClr val="accent6"/>
                          </a:solidFill>
                        </a:rPr>
                        <a:t>MPR, </a:t>
                      </a:r>
                      <a:r>
                        <a:rPr lang="en-US" sz="1200" dirty="0" err="1">
                          <a:solidFill>
                            <a:schemeClr val="accent6"/>
                          </a:solidFill>
                        </a:rPr>
                        <a:t>pCR</a:t>
                      </a:r>
                      <a:r>
                        <a:rPr lang="en-US" sz="1200" dirty="0">
                          <a:solidFill>
                            <a:schemeClr val="accent6"/>
                          </a:solidFill>
                        </a:rPr>
                        <a:t>, QoL</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tx2">
                        <a:lumMod val="20000"/>
                        <a:lumOff val="80000"/>
                      </a:schemeClr>
                    </a:solidFill>
                  </a:tcPr>
                </a:tc>
                <a:tc>
                  <a:txBody>
                    <a:bodyPr/>
                    <a:lstStyle/>
                    <a:p>
                      <a:pPr algn="ctr"/>
                      <a:r>
                        <a:rPr lang="en-US" sz="1200" dirty="0" err="1">
                          <a:solidFill>
                            <a:schemeClr val="accent6"/>
                          </a:solidFill>
                        </a:rPr>
                        <a:t>pCR</a:t>
                      </a:r>
                      <a:r>
                        <a:rPr lang="en-US" sz="1200" dirty="0">
                          <a:solidFill>
                            <a:schemeClr val="accent6"/>
                          </a:solidFill>
                        </a:rPr>
                        <a:t>, MPR, OS</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tx2">
                        <a:lumMod val="20000"/>
                        <a:lumOff val="80000"/>
                      </a:schemeClr>
                    </a:solidFill>
                  </a:tcPr>
                </a:tc>
                <a:tc>
                  <a:txBody>
                    <a:bodyPr/>
                    <a:lstStyle/>
                    <a:p>
                      <a:pPr algn="ctr"/>
                      <a:r>
                        <a:rPr lang="en-US" sz="1200" dirty="0" err="1">
                          <a:solidFill>
                            <a:schemeClr val="accent6"/>
                          </a:solidFill>
                        </a:rPr>
                        <a:t>pCR</a:t>
                      </a:r>
                      <a:r>
                        <a:rPr lang="en-US" sz="1200" dirty="0">
                          <a:solidFill>
                            <a:schemeClr val="accent6"/>
                          </a:solidFill>
                        </a:rPr>
                        <a:t>, MPR, DFS, OS, QoL</a:t>
                      </a:r>
                    </a:p>
                  </a:txBody>
                  <a:tcPr marL="78435" marR="78435" marT="39218" marB="39218" anchor="ctr">
                    <a:lnL w="9525" cap="flat" cmpd="sng" algn="ctr">
                      <a:solidFill>
                        <a:schemeClr val="bg1">
                          <a:lumMod val="90000"/>
                        </a:schemeClr>
                      </a:solidFill>
                      <a:prstDash val="solid"/>
                      <a:round/>
                      <a:headEnd type="none" w="med" len="med"/>
                      <a:tailEnd type="none" w="med" len="med"/>
                    </a:lnL>
                    <a:lnR w="38100" cap="flat" cmpd="sng" algn="ctr">
                      <a:solidFill>
                        <a:schemeClr val="tx1">
                          <a:lumMod val="5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tx2">
                        <a:lumMod val="20000"/>
                        <a:lumOff val="80000"/>
                      </a:schemeClr>
                    </a:solidFill>
                  </a:tcPr>
                </a:tc>
                <a:tc>
                  <a:txBody>
                    <a:bodyPr/>
                    <a:lstStyle/>
                    <a:p>
                      <a:pPr algn="ctr"/>
                      <a:r>
                        <a:rPr lang="en-US" sz="1200" dirty="0">
                          <a:solidFill>
                            <a:schemeClr val="accent2">
                              <a:lumMod val="75000"/>
                            </a:schemeClr>
                          </a:solidFill>
                        </a:rPr>
                        <a:t>OS, DFS &gt;50% PD-L1</a:t>
                      </a:r>
                    </a:p>
                  </a:txBody>
                  <a:tcPr marL="78435" marR="78435" marT="39218" marB="39218" anchor="ctr">
                    <a:lnL w="38100" cap="flat" cmpd="sng" algn="ctr">
                      <a:solidFill>
                        <a:schemeClr val="tx1">
                          <a:lumMod val="50000"/>
                        </a:schemeClr>
                      </a:solidFill>
                      <a:prstDash val="solid"/>
                      <a:round/>
                      <a:headEnd type="none" w="med" len="med"/>
                      <a:tailEnd type="none" w="med" len="med"/>
                    </a:lnL>
                    <a:solidFill>
                      <a:schemeClr val="tx2">
                        <a:lumMod val="20000"/>
                        <a:lumOff val="80000"/>
                      </a:schemeClr>
                    </a:solidFill>
                  </a:tcPr>
                </a:tc>
                <a:tc>
                  <a:txBody>
                    <a:bodyPr/>
                    <a:lstStyle/>
                    <a:p>
                      <a:pPr algn="ctr"/>
                      <a:r>
                        <a:rPr lang="en-US" sz="1200">
                          <a:solidFill>
                            <a:schemeClr val="accent2">
                              <a:lumMod val="75000"/>
                            </a:schemeClr>
                          </a:solidFill>
                        </a:rPr>
                        <a:t>OS, DFS &gt;1% PD-L1</a:t>
                      </a:r>
                      <a:endParaRPr lang="en-US" sz="1200" dirty="0">
                        <a:solidFill>
                          <a:schemeClr val="accent2">
                            <a:lumMod val="75000"/>
                          </a:schemeClr>
                        </a:solidFill>
                      </a:endParaRPr>
                    </a:p>
                  </a:txBody>
                  <a:tcPr marL="78435" marR="78435" marT="39218" marB="39218" anchor="ctr">
                    <a:solidFill>
                      <a:schemeClr val="tx2">
                        <a:lumMod val="20000"/>
                        <a:lumOff val="80000"/>
                      </a:schemeClr>
                    </a:solidFill>
                  </a:tcPr>
                </a:tc>
                <a:extLst>
                  <a:ext uri="{0D108BD9-81ED-4DB2-BD59-A6C34878D82A}">
                    <a16:rowId xmlns:a16="http://schemas.microsoft.com/office/drawing/2014/main" val="2959085740"/>
                  </a:ext>
                </a:extLst>
              </a:tr>
              <a:tr h="627478">
                <a:tc>
                  <a:txBody>
                    <a:bodyPr/>
                    <a:lstStyle/>
                    <a:p>
                      <a:pPr algn="ctr"/>
                      <a:r>
                        <a:rPr lang="en-US" sz="1200" b="1" dirty="0" err="1">
                          <a:solidFill>
                            <a:schemeClr val="bg1">
                              <a:lumMod val="25000"/>
                            </a:schemeClr>
                          </a:solidFill>
                        </a:rPr>
                        <a:t>Chemotx</a:t>
                      </a:r>
                      <a:endParaRPr lang="en-US" sz="1200" b="1" dirty="0">
                        <a:solidFill>
                          <a:schemeClr val="bg1">
                            <a:lumMod val="25000"/>
                          </a:schemeClr>
                        </a:solidFill>
                      </a:endParaRPr>
                    </a:p>
                  </a:txBody>
                  <a:tcPr marL="78435" marR="78435" marT="39218" marB="39218" anchor="ctr">
                    <a:solidFill>
                      <a:schemeClr val="bg2"/>
                    </a:solidFill>
                  </a:tcPr>
                </a:tc>
                <a:tc>
                  <a:txBody>
                    <a:bodyPr/>
                    <a:lstStyle/>
                    <a:p>
                      <a:pPr algn="ctr"/>
                      <a:r>
                        <a:rPr lang="en-US" sz="1200" dirty="0">
                          <a:solidFill>
                            <a:srgbClr val="0070C0"/>
                          </a:solidFill>
                        </a:rPr>
                        <a:t>Platinum doublet</a:t>
                      </a:r>
                    </a:p>
                  </a:txBody>
                  <a:tcPr marL="78435" marR="78435" marT="39218" marB="39218" anchor="ctr">
                    <a:lnR w="38100" cap="flat" cmpd="sng" algn="ctr">
                      <a:solidFill>
                        <a:schemeClr val="tx1">
                          <a:lumMod val="50000"/>
                        </a:schemeClr>
                      </a:solidFill>
                      <a:prstDash val="solid"/>
                      <a:round/>
                      <a:headEnd type="none" w="med" len="med"/>
                      <a:tailEnd type="none" w="med" len="med"/>
                    </a:lnR>
                    <a:solidFill>
                      <a:schemeClr val="bg2"/>
                    </a:solidFill>
                  </a:tcPr>
                </a:tc>
                <a:tc>
                  <a:txBody>
                    <a:bodyPr/>
                    <a:lstStyle/>
                    <a:p>
                      <a:pPr algn="ctr"/>
                      <a:r>
                        <a:rPr lang="en-US" sz="1200" dirty="0">
                          <a:solidFill>
                            <a:schemeClr val="accent6"/>
                          </a:solidFill>
                        </a:rPr>
                        <a:t>Platinum-based</a:t>
                      </a:r>
                    </a:p>
                  </a:txBody>
                  <a:tcPr marL="78435" marR="78435" marT="39218" marB="39218" anchor="ctr">
                    <a:lnL w="38100" cap="flat" cmpd="sng" algn="ctr">
                      <a:solidFill>
                        <a:schemeClr val="tx1">
                          <a:lumMod val="5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algn="ctr"/>
                      <a:r>
                        <a:rPr lang="en-US" sz="1200" dirty="0">
                          <a:solidFill>
                            <a:schemeClr val="accent6"/>
                          </a:solidFill>
                        </a:rPr>
                        <a:t>Platinum-based</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algn="ctr"/>
                      <a:r>
                        <a:rPr lang="en-US" sz="1200" dirty="0">
                          <a:solidFill>
                            <a:schemeClr val="accent6"/>
                          </a:solidFill>
                        </a:rPr>
                        <a:t>Cisplatin doublet</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algn="ctr"/>
                      <a:r>
                        <a:rPr lang="en-US" sz="1200" dirty="0">
                          <a:solidFill>
                            <a:schemeClr val="accent6"/>
                          </a:solidFill>
                        </a:rPr>
                        <a:t>Platinum doublet</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algn="ctr"/>
                      <a:r>
                        <a:rPr lang="en-US" sz="1200" dirty="0">
                          <a:solidFill>
                            <a:schemeClr val="accent6"/>
                          </a:solidFill>
                        </a:rPr>
                        <a:t>Platinum-based</a:t>
                      </a:r>
                    </a:p>
                  </a:txBody>
                  <a:tcPr marL="78435" marR="78435" marT="39218" marB="39218" anchor="ctr">
                    <a:lnL w="9525" cap="flat" cmpd="sng" algn="ctr">
                      <a:solidFill>
                        <a:schemeClr val="bg1">
                          <a:lumMod val="90000"/>
                        </a:schemeClr>
                      </a:solidFill>
                      <a:prstDash val="solid"/>
                      <a:round/>
                      <a:headEnd type="none" w="med" len="med"/>
                      <a:tailEnd type="none" w="med" len="med"/>
                    </a:lnL>
                    <a:lnR w="38100" cap="flat" cmpd="sng" algn="ctr">
                      <a:solidFill>
                        <a:schemeClr val="tx1">
                          <a:lumMod val="5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lnB w="9525" cap="flat" cmpd="sng" algn="ctr">
                      <a:solidFill>
                        <a:schemeClr val="bg1">
                          <a:lumMod val="90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lumMod val="75000"/>
                            </a:schemeClr>
                          </a:solidFill>
                        </a:rPr>
                        <a:t>Cisplatin doublet</a:t>
                      </a:r>
                    </a:p>
                  </a:txBody>
                  <a:tcPr marL="78435" marR="78435" marT="39218" marB="39218" anchor="ctr">
                    <a:lnL w="38100" cap="flat" cmpd="sng" algn="ctr">
                      <a:solidFill>
                        <a:schemeClr val="tx1">
                          <a:lumMod val="50000"/>
                        </a:schemeClr>
                      </a:solidFill>
                      <a:prstDash val="solid"/>
                      <a:round/>
                      <a:headEnd type="none" w="med" len="med"/>
                      <a:tailEnd type="none" w="med" len="med"/>
                    </a:lnL>
                    <a:solidFill>
                      <a:schemeClr val="bg2"/>
                    </a:solidFill>
                  </a:tcPr>
                </a:tc>
                <a:tc>
                  <a:txBody>
                    <a:bodyPr/>
                    <a:lstStyle/>
                    <a:p>
                      <a:pPr algn="ctr"/>
                      <a:r>
                        <a:rPr lang="en-US" sz="1200" dirty="0">
                          <a:solidFill>
                            <a:schemeClr val="accent2">
                              <a:lumMod val="75000"/>
                            </a:schemeClr>
                          </a:solidFill>
                        </a:rPr>
                        <a:t>Platinum doublet encouraged</a:t>
                      </a:r>
                    </a:p>
                  </a:txBody>
                  <a:tcPr marL="78435" marR="78435" marT="39218" marB="39218" anchor="ctr">
                    <a:solidFill>
                      <a:schemeClr val="bg2"/>
                    </a:solidFill>
                  </a:tcPr>
                </a:tc>
                <a:extLst>
                  <a:ext uri="{0D108BD9-81ED-4DB2-BD59-A6C34878D82A}">
                    <a16:rowId xmlns:a16="http://schemas.microsoft.com/office/drawing/2014/main" val="20659107"/>
                  </a:ext>
                </a:extLst>
              </a:tr>
              <a:tr h="711343">
                <a:tc>
                  <a:txBody>
                    <a:bodyPr/>
                    <a:lstStyle/>
                    <a:p>
                      <a:pPr algn="ctr"/>
                      <a:r>
                        <a:rPr lang="en-US" sz="1200" b="1" dirty="0">
                          <a:solidFill>
                            <a:schemeClr val="bg1">
                              <a:lumMod val="25000"/>
                            </a:schemeClr>
                          </a:solidFill>
                        </a:rPr>
                        <a:t>EGFR/ALK</a:t>
                      </a:r>
                    </a:p>
                  </a:txBody>
                  <a:tcPr marL="78435" marR="78435" marT="39218" marB="39218" anchor="ctr">
                    <a:solidFill>
                      <a:schemeClr val="tx2">
                        <a:lumMod val="20000"/>
                        <a:lumOff val="80000"/>
                      </a:schemeClr>
                    </a:solidFill>
                  </a:tcPr>
                </a:tc>
                <a:tc>
                  <a:txBody>
                    <a:bodyPr/>
                    <a:lstStyle/>
                    <a:p>
                      <a:pPr algn="ctr"/>
                      <a:r>
                        <a:rPr lang="en-US" sz="1200" dirty="0">
                          <a:solidFill>
                            <a:srgbClr val="0070C0"/>
                          </a:solidFill>
                        </a:rPr>
                        <a:t>No document mutation </a:t>
                      </a:r>
                    </a:p>
                    <a:p>
                      <a:pPr algn="ctr"/>
                      <a:r>
                        <a:rPr lang="en-US" sz="1200" dirty="0">
                          <a:solidFill>
                            <a:srgbClr val="0070C0"/>
                          </a:solidFill>
                        </a:rPr>
                        <a:t>(WT-Asia)</a:t>
                      </a:r>
                    </a:p>
                  </a:txBody>
                  <a:tcPr marL="78435" marR="78435" marT="39218" marB="39218" anchor="ctr">
                    <a:lnR w="38100" cap="flat" cmpd="sng" algn="ctr">
                      <a:solidFill>
                        <a:schemeClr val="tx1">
                          <a:lumMod val="50000"/>
                        </a:schemeClr>
                      </a:solidFill>
                      <a:prstDash val="solid"/>
                      <a:round/>
                      <a:headEnd type="none" w="med" len="med"/>
                      <a:tailEnd type="none" w="med" len="med"/>
                    </a:lnR>
                    <a:solidFill>
                      <a:schemeClr val="tx2">
                        <a:lumMod val="20000"/>
                        <a:lumOff val="80000"/>
                      </a:schemeClr>
                    </a:solidFill>
                  </a:tcPr>
                </a:tc>
                <a:tc>
                  <a:txBody>
                    <a:bodyPr/>
                    <a:lstStyle/>
                    <a:p>
                      <a:pPr algn="ctr"/>
                      <a:r>
                        <a:rPr lang="en-US" sz="1200" dirty="0">
                          <a:solidFill>
                            <a:schemeClr val="accent6"/>
                          </a:solidFill>
                        </a:rPr>
                        <a:t>No document mutation</a:t>
                      </a:r>
                    </a:p>
                  </a:txBody>
                  <a:tcPr marL="78435" marR="78435" marT="39218" marB="39218" anchor="ctr">
                    <a:lnL w="38100" cap="flat" cmpd="sng" algn="ctr">
                      <a:solidFill>
                        <a:schemeClr val="tx1">
                          <a:lumMod val="5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solidFill>
                      <a:schemeClr val="tx2">
                        <a:lumMod val="20000"/>
                        <a:lumOff val="80000"/>
                      </a:schemeClr>
                    </a:solidFill>
                  </a:tcPr>
                </a:tc>
                <a:tc>
                  <a:txBody>
                    <a:bodyPr/>
                    <a:lstStyle/>
                    <a:p>
                      <a:pPr algn="ctr"/>
                      <a:r>
                        <a:rPr lang="en-US" sz="1200" dirty="0">
                          <a:solidFill>
                            <a:schemeClr val="accent6"/>
                          </a:solidFill>
                        </a:rPr>
                        <a:t>WT</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solidFill>
                      <a:schemeClr val="tx2">
                        <a:lumMod val="20000"/>
                        <a:lumOff val="80000"/>
                      </a:schemeClr>
                    </a:solidFill>
                  </a:tcPr>
                </a:tc>
                <a:tc>
                  <a:txBody>
                    <a:bodyPr/>
                    <a:lstStyle/>
                    <a:p>
                      <a:pPr algn="ctr"/>
                      <a:r>
                        <a:rPr lang="en-US" sz="1200" dirty="0">
                          <a:solidFill>
                            <a:schemeClr val="accent6"/>
                          </a:solidFill>
                        </a:rPr>
                        <a:t>No document mutation (7%)</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solidFill>
                      <a:schemeClr val="tx2">
                        <a:lumMod val="20000"/>
                        <a:lumOff val="80000"/>
                      </a:schemeClr>
                    </a:solidFill>
                  </a:tcPr>
                </a:tc>
                <a:tc>
                  <a:txBody>
                    <a:bodyPr/>
                    <a:lstStyle/>
                    <a:p>
                      <a:pPr algn="ctr"/>
                      <a:r>
                        <a:rPr lang="en-US" sz="1200" dirty="0">
                          <a:solidFill>
                            <a:schemeClr val="accent6"/>
                          </a:solidFill>
                        </a:rPr>
                        <a:t>WT</a:t>
                      </a:r>
                    </a:p>
                  </a:txBody>
                  <a:tcPr marL="78435" marR="78435" marT="39218" marB="39218" anchor="ctr">
                    <a:lnL w="9525" cap="flat" cmpd="sng" algn="ctr">
                      <a:solidFill>
                        <a:schemeClr val="bg1">
                          <a:lumMod val="90000"/>
                        </a:schemeClr>
                      </a:solidFill>
                      <a:prstDash val="solid"/>
                      <a:round/>
                      <a:headEnd type="none" w="med" len="med"/>
                      <a:tailEnd type="none" w="med" len="med"/>
                    </a:lnL>
                    <a:lnR w="9525" cap="flat" cmpd="sng" algn="ctr">
                      <a:solidFill>
                        <a:schemeClr val="bg1">
                          <a:lumMod val="9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solidFill>
                      <a:schemeClr val="tx2">
                        <a:lumMod val="20000"/>
                        <a:lumOff val="80000"/>
                      </a:schemeClr>
                    </a:solidFill>
                  </a:tcPr>
                </a:tc>
                <a:tc>
                  <a:txBody>
                    <a:bodyPr/>
                    <a:lstStyle/>
                    <a:p>
                      <a:pPr algn="ctr"/>
                      <a:r>
                        <a:rPr lang="en-US" sz="1200" dirty="0">
                          <a:solidFill>
                            <a:schemeClr val="accent6"/>
                          </a:solidFill>
                        </a:rPr>
                        <a:t>WT</a:t>
                      </a:r>
                    </a:p>
                  </a:txBody>
                  <a:tcPr marL="78435" marR="78435" marT="39218" marB="39218" anchor="ctr">
                    <a:lnL w="9525" cap="flat" cmpd="sng" algn="ctr">
                      <a:solidFill>
                        <a:schemeClr val="bg1">
                          <a:lumMod val="90000"/>
                        </a:schemeClr>
                      </a:solidFill>
                      <a:prstDash val="solid"/>
                      <a:round/>
                      <a:headEnd type="none" w="med" len="med"/>
                      <a:tailEnd type="none" w="med" len="med"/>
                    </a:lnL>
                    <a:lnR w="38100" cap="flat" cmpd="sng" algn="ctr">
                      <a:solidFill>
                        <a:schemeClr val="tx1">
                          <a:lumMod val="50000"/>
                        </a:schemeClr>
                      </a:solidFill>
                      <a:prstDash val="solid"/>
                      <a:round/>
                      <a:headEnd type="none" w="med" len="med"/>
                      <a:tailEnd type="none" w="med" len="med"/>
                    </a:lnR>
                    <a:lnT w="9525" cap="flat" cmpd="sng" algn="ctr">
                      <a:solidFill>
                        <a:schemeClr val="bg1">
                          <a:lumMod val="90000"/>
                        </a:schemeClr>
                      </a:solidFill>
                      <a:prstDash val="solid"/>
                      <a:round/>
                      <a:headEnd type="none" w="med" len="med"/>
                      <a:tailEnd type="none" w="med" len="med"/>
                    </a:lnT>
                    <a:solidFill>
                      <a:schemeClr val="tx2">
                        <a:lumMod val="20000"/>
                        <a:lumOff val="80000"/>
                      </a:schemeClr>
                    </a:solidFill>
                  </a:tcPr>
                </a:tc>
                <a:tc>
                  <a:txBody>
                    <a:bodyPr/>
                    <a:lstStyle/>
                    <a:p>
                      <a:pPr algn="ctr"/>
                      <a:r>
                        <a:rPr lang="en-US" sz="1200" dirty="0">
                          <a:solidFill>
                            <a:schemeClr val="accent2">
                              <a:lumMod val="75000"/>
                            </a:schemeClr>
                          </a:solidFill>
                        </a:rPr>
                        <a:t>Included (15%)</a:t>
                      </a:r>
                    </a:p>
                  </a:txBody>
                  <a:tcPr marL="78435" marR="78435" marT="39218" marB="39218" anchor="ctr">
                    <a:lnL w="38100" cap="flat" cmpd="sng" algn="ctr">
                      <a:solidFill>
                        <a:schemeClr val="tx1">
                          <a:lumMod val="50000"/>
                        </a:schemeClr>
                      </a:solidFill>
                      <a:prstDash val="solid"/>
                      <a:round/>
                      <a:headEnd type="none" w="med" len="med"/>
                      <a:tailEnd type="none" w="med" len="med"/>
                    </a:lnL>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lumMod val="75000"/>
                            </a:schemeClr>
                          </a:solidFill>
                        </a:rPr>
                        <a:t>Included (7.5%)</a:t>
                      </a:r>
                    </a:p>
                  </a:txBody>
                  <a:tcPr marL="78435" marR="78435" marT="39218" marB="39218" anchor="ctr">
                    <a:solidFill>
                      <a:schemeClr val="tx2">
                        <a:lumMod val="20000"/>
                        <a:lumOff val="80000"/>
                      </a:schemeClr>
                    </a:solidFill>
                  </a:tcPr>
                </a:tc>
                <a:extLst>
                  <a:ext uri="{0D108BD9-81ED-4DB2-BD59-A6C34878D82A}">
                    <a16:rowId xmlns:a16="http://schemas.microsoft.com/office/drawing/2014/main" val="2861264767"/>
                  </a:ext>
                </a:extLst>
              </a:tr>
            </a:tbl>
          </a:graphicData>
        </a:graphic>
      </p:graphicFrame>
      <p:sp>
        <p:nvSpPr>
          <p:cNvPr id="2" name="Footer Placeholder 1">
            <a:extLst>
              <a:ext uri="{FF2B5EF4-FFF2-40B4-BE49-F238E27FC236}">
                <a16:creationId xmlns:a16="http://schemas.microsoft.com/office/drawing/2014/main" id="{44FD1BE6-7F61-6E0F-D86C-F78F07B33700}"/>
              </a:ext>
            </a:extLst>
          </p:cNvPr>
          <p:cNvSpPr>
            <a:spLocks noGrp="1"/>
          </p:cNvSpPr>
          <p:nvPr>
            <p:ph type="ftr" sz="quarter" idx="3"/>
          </p:nvPr>
        </p:nvSpPr>
        <p:spPr>
          <a:xfrm>
            <a:off x="609600" y="6372558"/>
            <a:ext cx="11072884" cy="442131"/>
          </a:xfrm>
        </p:spPr>
        <p:txBody>
          <a:bodyPr/>
          <a:lstStyle/>
          <a:p>
            <a:r>
              <a:rPr lang="en-US" sz="1000"/>
              <a:t>ALK, anaplastic lymphoma kinase; DFS, disease-free survival; EFS, event-free survival; EGFR, epidermal growth factor receptor; MPR, major pathologic response; OS, overall survival; pCR, pathological complete response; PD-1, programmed death-1; TDDM, time to death or disease metastasis; QoL, quality of life; WT, wild-type. </a:t>
            </a:r>
          </a:p>
          <a:p>
            <a:r>
              <a:rPr lang="en-US" sz="1000" dirty="0"/>
              <a:t>1. Forde PM, et al. </a:t>
            </a:r>
            <a:r>
              <a:rPr lang="en-US" sz="1000" i="1" dirty="0"/>
              <a:t>N Engl J Med</a:t>
            </a:r>
            <a:r>
              <a:rPr lang="en-US" sz="1000" dirty="0"/>
              <a:t>. 2022;386:1973-85; 2. Heymach JV, et al. Presented at AACR 2023:CT005.; 3. Lu S, et al. Presented at ASCO 2023:8501; 4. Wakelee H, et al. </a:t>
            </a:r>
            <a:r>
              <a:rPr lang="en-US" sz="1000" i="1" dirty="0"/>
              <a:t>N Engl J Med</a:t>
            </a:r>
            <a:r>
              <a:rPr lang="en-US" sz="1000" dirty="0"/>
              <a:t>. 2023; 389:491-503.; 5. </a:t>
            </a:r>
            <a:r>
              <a:rPr lang="en-US" sz="1000" dirty="0" err="1"/>
              <a:t>Cascone</a:t>
            </a:r>
            <a:r>
              <a:rPr lang="en-US" sz="1000" dirty="0"/>
              <a:t> T, et al. ESMO 2023;LBA1; 6. NCT03456063 ClinicalTrials.gov.; 7. </a:t>
            </a:r>
            <a:r>
              <a:rPr lang="en-US" sz="1000" dirty="0" err="1"/>
              <a:t>Felip</a:t>
            </a:r>
            <a:r>
              <a:rPr lang="en-US" sz="1000" dirty="0"/>
              <a:t> E, et al. </a:t>
            </a:r>
            <a:r>
              <a:rPr lang="en-US" sz="1000" i="1" dirty="0"/>
              <a:t>Lancet.</a:t>
            </a:r>
            <a:r>
              <a:rPr lang="en-US" sz="1000" dirty="0"/>
              <a:t> 2021;398:1344-57.;8. O’Brien M, et al. </a:t>
            </a:r>
            <a:r>
              <a:rPr lang="en-US" sz="1000" i="1" dirty="0"/>
              <a:t>Lancet Oncol</a:t>
            </a:r>
            <a:r>
              <a:rPr lang="en-US" sz="1000" dirty="0"/>
              <a:t>. 2022;10:1274-86.</a:t>
            </a:r>
          </a:p>
        </p:txBody>
      </p:sp>
    </p:spTree>
    <p:extLst>
      <p:ext uri="{BB962C8B-B14F-4D97-AF65-F5344CB8AC3E}">
        <p14:creationId xmlns:p14="http://schemas.microsoft.com/office/powerpoint/2010/main" val="2418770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F678E5-79D8-DEC9-17C9-37F07325267E}"/>
              </a:ext>
            </a:extLst>
          </p:cNvPr>
          <p:cNvSpPr>
            <a:spLocks noGrp="1"/>
          </p:cNvSpPr>
          <p:nvPr>
            <p:ph type="title"/>
          </p:nvPr>
        </p:nvSpPr>
        <p:spPr>
          <a:xfrm>
            <a:off x="609601" y="1709738"/>
            <a:ext cx="10515600" cy="2852737"/>
          </a:xfrm>
        </p:spPr>
        <p:txBody>
          <a:bodyPr vert="horz" lIns="91440" tIns="45720" rIns="91440" bIns="45720" rtlCol="0" anchor="b">
            <a:normAutofit/>
          </a:bodyPr>
          <a:lstStyle/>
          <a:p>
            <a:r>
              <a:rPr lang="en-US" dirty="0"/>
              <a:t>Neoadjuvant Immunotherapy</a:t>
            </a:r>
            <a:br>
              <a:rPr lang="en-US" dirty="0"/>
            </a:br>
            <a:r>
              <a:rPr lang="en-US" dirty="0"/>
              <a:t>(CheckMate-816)</a:t>
            </a:r>
          </a:p>
        </p:txBody>
      </p:sp>
      <p:sp>
        <p:nvSpPr>
          <p:cNvPr id="4" name="Text Placeholder 3">
            <a:extLst>
              <a:ext uri="{FF2B5EF4-FFF2-40B4-BE49-F238E27FC236}">
                <a16:creationId xmlns:a16="http://schemas.microsoft.com/office/drawing/2014/main" id="{9AA64D3A-8B44-278A-C344-7BA13DF325D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95120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4404955"/>
            <a:ext cx="2755875"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6267" y="1391857"/>
            <a:ext cx="10919465" cy="4157990"/>
          </a:xfrm>
          <a:prstGeom prst="rect">
            <a:avLst/>
          </a:prstGeom>
          <a:ln>
            <a:noFill/>
          </a:ln>
          <a:effectLst>
            <a:outerShdw blurRad="292100" dist="139700" dir="2700000" algn="tl" rotWithShape="0">
              <a:srgbClr val="333333">
                <a:alpha val="65000"/>
              </a:srgbClr>
            </a:outerShdw>
          </a:effectLst>
        </p:spPr>
      </p:pic>
      <p:sp>
        <p:nvSpPr>
          <p:cNvPr id="8" name="Title 7">
            <a:extLst>
              <a:ext uri="{FF2B5EF4-FFF2-40B4-BE49-F238E27FC236}">
                <a16:creationId xmlns:a16="http://schemas.microsoft.com/office/drawing/2014/main" id="{0E5CB708-F2A8-E4C8-8081-3A705B2892F0}"/>
              </a:ext>
            </a:extLst>
          </p:cNvPr>
          <p:cNvSpPr>
            <a:spLocks noGrp="1"/>
          </p:cNvSpPr>
          <p:nvPr>
            <p:ph type="title"/>
          </p:nvPr>
        </p:nvSpPr>
        <p:spPr>
          <a:xfrm>
            <a:off x="609600" y="199505"/>
            <a:ext cx="10744200" cy="1185577"/>
          </a:xfrm>
        </p:spPr>
        <p:txBody>
          <a:bodyPr/>
          <a:lstStyle/>
          <a:p>
            <a:r>
              <a:rPr lang="en-US" dirty="0"/>
              <a:t>CheckMate-816: Study Schema</a:t>
            </a:r>
            <a:endParaRPr lang="en-US"/>
          </a:p>
        </p:txBody>
      </p:sp>
      <p:sp>
        <p:nvSpPr>
          <p:cNvPr id="10" name="Footer Placeholder 9">
            <a:extLst>
              <a:ext uri="{FF2B5EF4-FFF2-40B4-BE49-F238E27FC236}">
                <a16:creationId xmlns:a16="http://schemas.microsoft.com/office/drawing/2014/main" id="{091CA4E7-5B30-4602-A344-ADA7D06DD505}"/>
              </a:ext>
            </a:extLst>
          </p:cNvPr>
          <p:cNvSpPr>
            <a:spLocks noGrp="1"/>
          </p:cNvSpPr>
          <p:nvPr>
            <p:ph type="ftr" sz="quarter" idx="3"/>
          </p:nvPr>
        </p:nvSpPr>
        <p:spPr>
          <a:xfrm>
            <a:off x="457200" y="6295730"/>
            <a:ext cx="11352531" cy="442131"/>
          </a:xfrm>
        </p:spPr>
        <p:txBody>
          <a:bodyPr/>
          <a:lstStyle/>
          <a:p>
            <a:r>
              <a:rPr lang="en-US" sz="1050" baseline="30000" dirty="0">
                <a:solidFill>
                  <a:schemeClr val="bg1">
                    <a:lumMod val="50000"/>
                  </a:schemeClr>
                </a:solidFill>
              </a:rPr>
              <a:t>a</a:t>
            </a:r>
            <a:r>
              <a:rPr lang="en-US" sz="1050" dirty="0">
                <a:solidFill>
                  <a:schemeClr val="bg1">
                    <a:lumMod val="50000"/>
                  </a:schemeClr>
                </a:solidFill>
              </a:rPr>
              <a:t>NCT02998528.</a:t>
            </a:r>
            <a:r>
              <a:rPr lang="en-US" sz="1050" baseline="30000" dirty="0">
                <a:solidFill>
                  <a:schemeClr val="bg1">
                    <a:lumMod val="50000"/>
                  </a:schemeClr>
                </a:solidFill>
              </a:rPr>
              <a:t>b</a:t>
            </a:r>
            <a:r>
              <a:rPr lang="en-US" sz="1050" dirty="0">
                <a:solidFill>
                  <a:schemeClr val="bg1">
                    <a:lumMod val="50000"/>
                  </a:schemeClr>
                </a:solidFill>
              </a:rPr>
              <a:t>Determined by the PD-L1 IHC 28-8 </a:t>
            </a:r>
            <a:r>
              <a:rPr lang="en-US" sz="1050" dirty="0" err="1">
                <a:solidFill>
                  <a:schemeClr val="bg1">
                    <a:lumMod val="50000"/>
                  </a:schemeClr>
                </a:solidFill>
              </a:rPr>
              <a:t>pharmDx</a:t>
            </a:r>
            <a:r>
              <a:rPr lang="en-US" sz="1050" dirty="0">
                <a:solidFill>
                  <a:schemeClr val="bg1">
                    <a:lumMod val="50000"/>
                  </a:schemeClr>
                </a:solidFill>
              </a:rPr>
              <a:t> assay (</a:t>
            </a:r>
            <a:r>
              <a:rPr lang="en-US" sz="1050" dirty="0" err="1">
                <a:solidFill>
                  <a:schemeClr val="bg1">
                    <a:lumMod val="50000"/>
                  </a:schemeClr>
                </a:solidFill>
              </a:rPr>
              <a:t>Dako</a:t>
            </a:r>
            <a:r>
              <a:rPr lang="en-US" sz="1050" dirty="0">
                <a:solidFill>
                  <a:schemeClr val="bg1">
                    <a:lumMod val="50000"/>
                  </a:schemeClr>
                </a:solidFill>
              </a:rPr>
              <a:t>). </a:t>
            </a:r>
            <a:r>
              <a:rPr lang="en-US" sz="1050" baseline="30000" dirty="0" err="1">
                <a:solidFill>
                  <a:schemeClr val="bg1">
                    <a:lumMod val="50000"/>
                  </a:schemeClr>
                </a:solidFill>
              </a:rPr>
              <a:t>c</a:t>
            </a:r>
            <a:r>
              <a:rPr lang="en-US" sz="1050" dirty="0" err="1">
                <a:solidFill>
                  <a:schemeClr val="bg1">
                    <a:lumMod val="50000"/>
                  </a:schemeClr>
                </a:solidFill>
              </a:rPr>
              <a:t>Included</a:t>
            </a:r>
            <a:r>
              <a:rPr lang="en-US" sz="1050" dirty="0">
                <a:solidFill>
                  <a:schemeClr val="bg1">
                    <a:lumMod val="50000"/>
                  </a:schemeClr>
                </a:solidFill>
              </a:rPr>
              <a:t> patients with PD-L1 expression status not evaluable and </a:t>
            </a:r>
            <a:r>
              <a:rPr lang="en-US" sz="1050" dirty="0" err="1">
                <a:solidFill>
                  <a:schemeClr val="bg1">
                    <a:lumMod val="50000"/>
                  </a:schemeClr>
                </a:solidFill>
              </a:rPr>
              <a:t>indeterminate.</a:t>
            </a:r>
            <a:r>
              <a:rPr lang="en-US" sz="1050" baseline="30000" dirty="0" err="1">
                <a:solidFill>
                  <a:schemeClr val="bg1">
                    <a:lumMod val="50000"/>
                  </a:schemeClr>
                </a:solidFill>
              </a:rPr>
              <a:t>d</a:t>
            </a:r>
            <a:r>
              <a:rPr lang="en-US" sz="1050" dirty="0" err="1">
                <a:solidFill>
                  <a:schemeClr val="bg1">
                    <a:lumMod val="50000"/>
                  </a:schemeClr>
                </a:solidFill>
              </a:rPr>
              <a:t>NSQ</a:t>
            </a:r>
            <a:r>
              <a:rPr lang="en-US" sz="1050" dirty="0">
                <a:solidFill>
                  <a:schemeClr val="bg1">
                    <a:lumMod val="50000"/>
                  </a:schemeClr>
                </a:solidFill>
              </a:rPr>
              <a:t>: pemetrexed + cisplatin or paclitaxel + carboplatin; SQ: gemcitabine + cisplatin or paclitaxel + carboplatin. </a:t>
            </a:r>
            <a:r>
              <a:rPr lang="en-US" sz="1050" baseline="30000" dirty="0" err="1">
                <a:solidFill>
                  <a:schemeClr val="bg1">
                    <a:lumMod val="50000"/>
                  </a:schemeClr>
                </a:solidFill>
              </a:rPr>
              <a:t>e</a:t>
            </a:r>
            <a:r>
              <a:rPr lang="en-US" sz="1050" dirty="0" err="1">
                <a:solidFill>
                  <a:schemeClr val="bg1">
                    <a:lumMod val="50000"/>
                  </a:schemeClr>
                </a:solidFill>
              </a:rPr>
              <a:t>Vinorelbine</a:t>
            </a:r>
            <a:r>
              <a:rPr lang="en-US" sz="1050" dirty="0">
                <a:solidFill>
                  <a:schemeClr val="bg1">
                    <a:lumMod val="50000"/>
                  </a:schemeClr>
                </a:solidFill>
              </a:rPr>
              <a:t> + cisplatin, docetaxel + cisplatin, gemcitabine + cisplatin (SQ only), pemetrexed + cisplatin (NSQ only), or paclitaxel + carboplatin.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lumMod val="50000"/>
                  </a:schemeClr>
                </a:solidFill>
              </a:rPr>
              <a:t>AE, adverse event; BICR, blinded independent central review; chemo, chemotherapy; MPR, major pathological response; NIVO, nivolumab; ORR, overall response rate; R, randomized.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lumMod val="50000"/>
                  </a:schemeClr>
                </a:solidFill>
              </a:rPr>
              <a:t>Forde PM, et al. </a:t>
            </a:r>
            <a:r>
              <a:rPr lang="en-US" sz="1050" i="1" dirty="0">
                <a:solidFill>
                  <a:schemeClr val="bg1">
                    <a:lumMod val="50000"/>
                  </a:schemeClr>
                </a:solidFill>
              </a:rPr>
              <a:t>N </a:t>
            </a:r>
            <a:r>
              <a:rPr lang="en-US" sz="1050" i="1" dirty="0" err="1">
                <a:solidFill>
                  <a:schemeClr val="bg1">
                    <a:lumMod val="50000"/>
                  </a:schemeClr>
                </a:solidFill>
              </a:rPr>
              <a:t>Engl</a:t>
            </a:r>
            <a:r>
              <a:rPr lang="en-US" sz="1050" i="1" dirty="0">
                <a:solidFill>
                  <a:schemeClr val="bg1">
                    <a:lumMod val="50000"/>
                  </a:schemeClr>
                </a:solidFill>
              </a:rPr>
              <a:t> J Med. </a:t>
            </a:r>
            <a:r>
              <a:rPr lang="en-US" sz="1050" dirty="0">
                <a:solidFill>
                  <a:schemeClr val="bg1">
                    <a:lumMod val="50000"/>
                  </a:schemeClr>
                </a:solidFill>
              </a:rPr>
              <a:t>2022; 386:1973-85</a:t>
            </a:r>
            <a:r>
              <a:rPr kumimoji="0" lang="en-US" sz="1050" u="none" strike="noStrike" kern="1200" cap="none" spc="0" normalizeH="0" baseline="0" noProof="0" dirty="0">
                <a:ln>
                  <a:noFill/>
                </a:ln>
                <a:solidFill>
                  <a:schemeClr val="bg1">
                    <a:lumMod val="50000"/>
                  </a:schemeClr>
                </a:solidFill>
                <a:effectLst/>
                <a:uLnTx/>
                <a:uFillTx/>
              </a:rPr>
              <a:t>.</a:t>
            </a:r>
          </a:p>
        </p:txBody>
      </p:sp>
    </p:spTree>
    <p:extLst>
      <p:ext uri="{BB962C8B-B14F-4D97-AF65-F5344CB8AC3E}">
        <p14:creationId xmlns:p14="http://schemas.microsoft.com/office/powerpoint/2010/main" val="7194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B394AF-F842-D337-03B8-22D74AD3D8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7084" y="1790700"/>
            <a:ext cx="11177831" cy="3276600"/>
          </a:xfrm>
          <a:prstGeom prst="rect">
            <a:avLst/>
          </a:prstGeom>
        </p:spPr>
      </p:pic>
      <p:sp>
        <p:nvSpPr>
          <p:cNvPr id="10" name="Title 9">
            <a:extLst>
              <a:ext uri="{FF2B5EF4-FFF2-40B4-BE49-F238E27FC236}">
                <a16:creationId xmlns:a16="http://schemas.microsoft.com/office/drawing/2014/main" id="{CCA4F1DA-0DF3-70ED-05D1-9854A1F86D33}"/>
              </a:ext>
            </a:extLst>
          </p:cNvPr>
          <p:cNvSpPr>
            <a:spLocks noGrp="1"/>
          </p:cNvSpPr>
          <p:nvPr>
            <p:ph type="title"/>
          </p:nvPr>
        </p:nvSpPr>
        <p:spPr>
          <a:xfrm>
            <a:off x="609600" y="199505"/>
            <a:ext cx="10744200" cy="1185577"/>
          </a:xfrm>
        </p:spPr>
        <p:txBody>
          <a:bodyPr/>
          <a:lstStyle/>
          <a:p>
            <a:r>
              <a:rPr lang="en-US" dirty="0"/>
              <a:t>CheckMate-816</a:t>
            </a:r>
            <a:r>
              <a:rPr lang="en-US" baseline="30000" dirty="0"/>
              <a:t>a</a:t>
            </a:r>
            <a:r>
              <a:rPr lang="en-US" dirty="0"/>
              <a:t>: </a:t>
            </a:r>
            <a:r>
              <a:rPr lang="en-US" dirty="0" err="1"/>
              <a:t>pCR</a:t>
            </a:r>
            <a:r>
              <a:rPr lang="en-US" dirty="0"/>
              <a:t> and MPR</a:t>
            </a:r>
          </a:p>
        </p:txBody>
      </p:sp>
      <p:sp>
        <p:nvSpPr>
          <p:cNvPr id="11" name="Footer Placeholder 10">
            <a:extLst>
              <a:ext uri="{FF2B5EF4-FFF2-40B4-BE49-F238E27FC236}">
                <a16:creationId xmlns:a16="http://schemas.microsoft.com/office/drawing/2014/main" id="{81C44C26-2ED4-F176-3964-3048E9A40B10}"/>
              </a:ext>
            </a:extLst>
          </p:cNvPr>
          <p:cNvSpPr>
            <a:spLocks noGrp="1"/>
          </p:cNvSpPr>
          <p:nvPr>
            <p:ph type="ftr" sz="quarter" idx="3"/>
          </p:nvPr>
        </p:nvSpPr>
        <p:spPr>
          <a:xfrm>
            <a:off x="609600" y="6356350"/>
            <a:ext cx="10744199" cy="442131"/>
          </a:xfrm>
        </p:spPr>
        <p:txBody>
          <a:bodyPr/>
          <a:lstStyle/>
          <a:p>
            <a:pPr lvl="0"/>
            <a:r>
              <a:rPr lang="en-US" baseline="30000" dirty="0"/>
              <a:t>a </a:t>
            </a:r>
            <a:r>
              <a:rPr lang="en-US" dirty="0"/>
              <a:t>NCT02998528; b Per BIPR; c Pathological complete response (</a:t>
            </a:r>
            <a:r>
              <a:rPr lang="en-US" dirty="0" err="1"/>
              <a:t>pCR</a:t>
            </a:r>
            <a:r>
              <a:rPr lang="en-US" dirty="0"/>
              <a:t>); 0% residual viable tumor cells in both primary tumor (lung) and sampled lymph nodes (≥5 stations, including ≥3 mediastinal, were recommended); d ITT principle: patients who did not undergo surgery counted as non-responders for primary analysis; e Calculated by stratified Cochran-Mantel-Haenszel method; f Major pathological response (MPR): ≤10 % residual viable tumor cells in both primary tumor (lung) and sample lymph nodes (≥5 stations, including ≥3 mediastinal, were recommended.) </a:t>
            </a:r>
          </a:p>
          <a:p>
            <a:pPr lvl="0"/>
            <a:r>
              <a:rPr lang="en-US" dirty="0"/>
              <a:t>CI, confidence interval; ITT, intent to treat; OR, odds ratio.</a:t>
            </a:r>
          </a:p>
          <a:p>
            <a:pPr lvl="0"/>
            <a:r>
              <a:rPr lang="en-US" dirty="0"/>
              <a:t>Forde PM, et al. </a:t>
            </a:r>
            <a:r>
              <a:rPr lang="en-US" i="1" dirty="0"/>
              <a:t>N Engl J Med. </a:t>
            </a:r>
            <a:r>
              <a:rPr lang="en-US" dirty="0"/>
              <a:t>2022; 386:1973-85</a:t>
            </a:r>
            <a:r>
              <a:rPr lang="en-US" noProof="0" dirty="0"/>
              <a:t>. Spicer J, et al. 2021 ASCO Annual Meeting; 8503.</a:t>
            </a:r>
          </a:p>
        </p:txBody>
      </p:sp>
    </p:spTree>
    <p:extLst>
      <p:ext uri="{BB962C8B-B14F-4D97-AF65-F5344CB8AC3E}">
        <p14:creationId xmlns:p14="http://schemas.microsoft.com/office/powerpoint/2010/main" val="2492748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6060755-AF02-1E44-801B-C42600DE9CE7}"/>
              </a:ext>
            </a:extLst>
          </p:cNvPr>
          <p:cNvSpPr txBox="1">
            <a:spLocks/>
          </p:cNvSpPr>
          <p:nvPr/>
        </p:nvSpPr>
        <p:spPr>
          <a:xfrm>
            <a:off x="71536" y="6523911"/>
            <a:ext cx="896536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solidFill>
                <a:schemeClr val="bg2"/>
              </a:solidFill>
              <a:effectLst/>
              <a:uLnTx/>
              <a:uFillTx/>
            </a:endParaRPr>
          </a:p>
        </p:txBody>
      </p:sp>
      <p:pic>
        <p:nvPicPr>
          <p:cNvPr id="11" name="Picture 10">
            <a:extLst>
              <a:ext uri="{FF2B5EF4-FFF2-40B4-BE49-F238E27FC236}">
                <a16:creationId xmlns:a16="http://schemas.microsoft.com/office/drawing/2014/main" id="{88681005-F9AD-B7CA-F5A4-6185DB055EB8}"/>
              </a:ext>
            </a:extLst>
          </p:cNvPr>
          <p:cNvPicPr>
            <a:picLocks noChangeAspect="1"/>
          </p:cNvPicPr>
          <p:nvPr/>
        </p:nvPicPr>
        <p:blipFill>
          <a:blip r:embed="rId3"/>
          <a:stretch>
            <a:fillRect/>
          </a:stretch>
        </p:blipFill>
        <p:spPr>
          <a:xfrm>
            <a:off x="796267" y="824940"/>
            <a:ext cx="10370865" cy="5140255"/>
          </a:xfrm>
          <a:prstGeom prst="rect">
            <a:avLst/>
          </a:prstGeom>
          <a:ln>
            <a:noFill/>
          </a:ln>
          <a:effectLst/>
        </p:spPr>
      </p:pic>
      <p:pic>
        <p:nvPicPr>
          <p:cNvPr id="6" name="Picture 5">
            <a:extLst>
              <a:ext uri="{FF2B5EF4-FFF2-40B4-BE49-F238E27FC236}">
                <a16:creationId xmlns:a16="http://schemas.microsoft.com/office/drawing/2014/main" id="{3A86D5DE-D7FA-C12C-FE2E-3C4EA536ABF0}"/>
              </a:ext>
            </a:extLst>
          </p:cNvPr>
          <p:cNvPicPr>
            <a:picLocks noChangeAspect="1"/>
          </p:cNvPicPr>
          <p:nvPr/>
        </p:nvPicPr>
        <p:blipFill>
          <a:blip r:embed="rId4"/>
          <a:stretch>
            <a:fillRect/>
          </a:stretch>
        </p:blipFill>
        <p:spPr>
          <a:xfrm>
            <a:off x="609600" y="5890306"/>
            <a:ext cx="10855463" cy="517020"/>
          </a:xfrm>
          <a:prstGeom prst="rect">
            <a:avLst/>
          </a:prstGeom>
        </p:spPr>
      </p:pic>
      <p:sp>
        <p:nvSpPr>
          <p:cNvPr id="3" name="Title 2">
            <a:extLst>
              <a:ext uri="{FF2B5EF4-FFF2-40B4-BE49-F238E27FC236}">
                <a16:creationId xmlns:a16="http://schemas.microsoft.com/office/drawing/2014/main" id="{4B0564F3-D768-6EB5-BB95-A9F2178AF774}"/>
              </a:ext>
            </a:extLst>
          </p:cNvPr>
          <p:cNvSpPr>
            <a:spLocks noGrp="1"/>
          </p:cNvSpPr>
          <p:nvPr>
            <p:ph type="title"/>
          </p:nvPr>
        </p:nvSpPr>
        <p:spPr>
          <a:xfrm>
            <a:off x="609600" y="199505"/>
            <a:ext cx="10744200" cy="768189"/>
          </a:xfrm>
        </p:spPr>
        <p:txBody>
          <a:bodyPr/>
          <a:lstStyle/>
          <a:p>
            <a:r>
              <a:rPr lang="en-US" dirty="0"/>
              <a:t>CheckMate-816: 3-Year EFS </a:t>
            </a:r>
            <a:r>
              <a:rPr lang="en-US" dirty="0" err="1"/>
              <a:t>Update</a:t>
            </a:r>
            <a:r>
              <a:rPr lang="en-US" baseline="30000" dirty="0" err="1"/>
              <a:t>a</a:t>
            </a:r>
            <a:endParaRPr lang="en-US" baseline="30000" dirty="0"/>
          </a:p>
        </p:txBody>
      </p:sp>
      <p:sp>
        <p:nvSpPr>
          <p:cNvPr id="2" name="Footer Placeholder 1">
            <a:extLst>
              <a:ext uri="{FF2B5EF4-FFF2-40B4-BE49-F238E27FC236}">
                <a16:creationId xmlns:a16="http://schemas.microsoft.com/office/drawing/2014/main" id="{34713223-F3F8-3000-754A-65FB3835C8A2}"/>
              </a:ext>
            </a:extLst>
          </p:cNvPr>
          <p:cNvSpPr>
            <a:spLocks noGrp="1"/>
          </p:cNvSpPr>
          <p:nvPr>
            <p:ph type="ftr" sz="quarter" idx="3"/>
          </p:nvPr>
        </p:nvSpPr>
        <p:spPr/>
        <p:txBody>
          <a:bodyPr/>
          <a:lstStyle/>
          <a:p>
            <a:r>
              <a:rPr lang="en-US" dirty="0"/>
              <a:t>HR, hazard ratio; NR, not reportable.</a:t>
            </a:r>
          </a:p>
          <a:p>
            <a:r>
              <a:rPr lang="en-US" dirty="0"/>
              <a:t>Forde PM, et al. ELCC 2023. Abstract 840.</a:t>
            </a:r>
          </a:p>
        </p:txBody>
      </p:sp>
    </p:spTree>
    <p:extLst>
      <p:ext uri="{BB962C8B-B14F-4D97-AF65-F5344CB8AC3E}">
        <p14:creationId xmlns:p14="http://schemas.microsoft.com/office/powerpoint/2010/main" val="3266047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43DE96-3EAD-6F61-D123-91CFEF4C6E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356"/>
          <a:stretch/>
        </p:blipFill>
        <p:spPr>
          <a:xfrm>
            <a:off x="609600" y="839017"/>
            <a:ext cx="10820400" cy="5293427"/>
          </a:xfrm>
          <a:prstGeom prst="rect">
            <a:avLst/>
          </a:prstGeom>
        </p:spPr>
      </p:pic>
      <p:sp>
        <p:nvSpPr>
          <p:cNvPr id="6" name="Title 5">
            <a:extLst>
              <a:ext uri="{FF2B5EF4-FFF2-40B4-BE49-F238E27FC236}">
                <a16:creationId xmlns:a16="http://schemas.microsoft.com/office/drawing/2014/main" id="{BECFE909-B57D-B4CC-5016-15AF61BDF02D}"/>
              </a:ext>
            </a:extLst>
          </p:cNvPr>
          <p:cNvSpPr>
            <a:spLocks noGrp="1"/>
          </p:cNvSpPr>
          <p:nvPr>
            <p:ph type="title"/>
          </p:nvPr>
        </p:nvSpPr>
        <p:spPr>
          <a:xfrm>
            <a:off x="609600" y="199505"/>
            <a:ext cx="10744200" cy="1185577"/>
          </a:xfrm>
        </p:spPr>
        <p:txBody>
          <a:bodyPr/>
          <a:lstStyle/>
          <a:p>
            <a:r>
              <a:rPr lang="en-US" dirty="0"/>
              <a:t>CheckMate-816: 3-Year </a:t>
            </a:r>
            <a:r>
              <a:rPr lang="en-US" dirty="0" err="1"/>
              <a:t>EFS</a:t>
            </a:r>
            <a:r>
              <a:rPr lang="en-US" baseline="30000" dirty="0" err="1"/>
              <a:t>a</a:t>
            </a:r>
            <a:r>
              <a:rPr lang="en-US" dirty="0"/>
              <a:t> Subgroup Analysis</a:t>
            </a:r>
            <a:br>
              <a:rPr lang="en-US" dirty="0"/>
            </a:br>
            <a:endParaRPr lang="en-US" dirty="0"/>
          </a:p>
        </p:txBody>
      </p:sp>
      <p:sp>
        <p:nvSpPr>
          <p:cNvPr id="8" name="Footer Placeholder 7">
            <a:extLst>
              <a:ext uri="{FF2B5EF4-FFF2-40B4-BE49-F238E27FC236}">
                <a16:creationId xmlns:a16="http://schemas.microsoft.com/office/drawing/2014/main" id="{5438CF2D-002A-BD71-EAD0-71AE8E3B0055}"/>
              </a:ext>
            </a:extLst>
          </p:cNvPr>
          <p:cNvSpPr>
            <a:spLocks noGrp="1"/>
          </p:cNvSpPr>
          <p:nvPr>
            <p:ph type="ftr" sz="quarter" idx="3"/>
          </p:nvPr>
        </p:nvSpPr>
        <p:spPr/>
        <p:txBody>
          <a:bodyPr/>
          <a:lstStyle/>
          <a:p>
            <a:r>
              <a:rPr lang="en-US"/>
              <a:t>aPer BICR.
TMB, tumor mutational burden.  
Forde PM, et al. Congress ELCC 2023. Abstract 840.</a:t>
            </a:r>
          </a:p>
        </p:txBody>
      </p:sp>
    </p:spTree>
    <p:extLst>
      <p:ext uri="{BB962C8B-B14F-4D97-AF65-F5344CB8AC3E}">
        <p14:creationId xmlns:p14="http://schemas.microsoft.com/office/powerpoint/2010/main" val="2077854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A5C127-A641-B5ED-22AB-CFEAD9CC4A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4913" y="850803"/>
            <a:ext cx="11193571" cy="5156393"/>
          </a:xfrm>
          <a:prstGeom prst="rect">
            <a:avLst/>
          </a:prstGeom>
        </p:spPr>
      </p:pic>
      <p:sp>
        <p:nvSpPr>
          <p:cNvPr id="3" name="Title 2">
            <a:extLst>
              <a:ext uri="{FF2B5EF4-FFF2-40B4-BE49-F238E27FC236}">
                <a16:creationId xmlns:a16="http://schemas.microsoft.com/office/drawing/2014/main" id="{6503A587-511F-BF21-D14E-83AD1B61D7A7}"/>
              </a:ext>
            </a:extLst>
          </p:cNvPr>
          <p:cNvSpPr>
            <a:spLocks noGrp="1"/>
          </p:cNvSpPr>
          <p:nvPr>
            <p:ph type="title"/>
          </p:nvPr>
        </p:nvSpPr>
        <p:spPr>
          <a:xfrm>
            <a:off x="609599" y="200025"/>
            <a:ext cx="11485907" cy="1184275"/>
          </a:xfrm>
        </p:spPr>
        <p:txBody>
          <a:bodyPr>
            <a:noAutofit/>
          </a:bodyPr>
          <a:lstStyle/>
          <a:p>
            <a:r>
              <a:rPr lang="en-US" dirty="0"/>
              <a:t>CheckMate-816: 3-Year </a:t>
            </a:r>
            <a:r>
              <a:rPr lang="en-US" dirty="0" err="1"/>
              <a:t>EFS</a:t>
            </a:r>
            <a:r>
              <a:rPr lang="en-US" baseline="30000" dirty="0" err="1"/>
              <a:t>a</a:t>
            </a:r>
            <a:r>
              <a:rPr lang="en-US" dirty="0"/>
              <a:t> by Definitive Surgery Status</a:t>
            </a:r>
            <a:br>
              <a:rPr lang="en-US" dirty="0"/>
            </a:br>
            <a:endParaRPr lang="en-US" dirty="0"/>
          </a:p>
        </p:txBody>
      </p:sp>
      <p:sp>
        <p:nvSpPr>
          <p:cNvPr id="11" name="Footer Placeholder 10">
            <a:extLst>
              <a:ext uri="{FF2B5EF4-FFF2-40B4-BE49-F238E27FC236}">
                <a16:creationId xmlns:a16="http://schemas.microsoft.com/office/drawing/2014/main" id="{D975A9FB-1CAC-5455-2F52-39D6012916CF}"/>
              </a:ext>
            </a:extLst>
          </p:cNvPr>
          <p:cNvSpPr>
            <a:spLocks noGrp="1"/>
          </p:cNvSpPr>
          <p:nvPr>
            <p:ph type="ftr" sz="quarter" idx="3"/>
          </p:nvPr>
        </p:nvSpPr>
        <p:spPr>
          <a:xfrm>
            <a:off x="609600" y="6172200"/>
            <a:ext cx="10744199" cy="62628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30000" noProof="0" dirty="0" err="1">
                <a:ln>
                  <a:noFill/>
                </a:ln>
                <a:solidFill>
                  <a:srgbClr val="969696"/>
                </a:solidFill>
                <a:effectLst/>
                <a:uLnTx/>
                <a:uFillTx/>
              </a:rPr>
              <a:t>a</a:t>
            </a:r>
            <a:r>
              <a:rPr kumimoji="0" lang="en-US" sz="1200" u="none" strike="noStrike" kern="1200" cap="none" spc="0" normalizeH="0" baseline="0" noProof="0" dirty="0" err="1">
                <a:ln>
                  <a:noFill/>
                </a:ln>
                <a:solidFill>
                  <a:srgbClr val="969696"/>
                </a:solidFill>
                <a:effectLst/>
                <a:uLnTx/>
                <a:uFillTx/>
              </a:rPr>
              <a:t>Secondary</a:t>
            </a:r>
            <a:r>
              <a:rPr kumimoji="0" lang="en-US" sz="1200" u="none" strike="noStrike" kern="1200" cap="none" spc="0" normalizeH="0" baseline="0" noProof="0" dirty="0">
                <a:ln>
                  <a:noFill/>
                </a:ln>
                <a:solidFill>
                  <a:srgbClr val="969696"/>
                </a:solidFill>
                <a:effectLst/>
                <a:uLnTx/>
                <a:uFillTx/>
              </a:rPr>
              <a:t> definition: time from randomization to any progression of disease precluding surgery, progression or recurrence of disease after surgery, or death due to any cause. Patients receiving subsequent therapy were not censored; </a:t>
            </a:r>
            <a:r>
              <a:rPr kumimoji="0" lang="en-US" sz="1200" u="none" strike="noStrike" kern="1200" cap="none" spc="0" normalizeH="0" baseline="30000" noProof="0" dirty="0">
                <a:ln>
                  <a:noFill/>
                </a:ln>
                <a:solidFill>
                  <a:srgbClr val="969696"/>
                </a:solidFill>
                <a:effectLst/>
                <a:uLnTx/>
                <a:uFillTx/>
              </a:rPr>
              <a:t>b-e</a:t>
            </a:r>
            <a:r>
              <a:rPr kumimoji="0" lang="en-US" sz="1200" u="none" strike="noStrike" kern="1200" cap="none" spc="0" normalizeH="0" baseline="0" noProof="0" dirty="0">
                <a:ln>
                  <a:noFill/>
                </a:ln>
                <a:solidFill>
                  <a:srgbClr val="969696"/>
                </a:solidFill>
                <a:effectLst/>
                <a:uLnTx/>
                <a:uFillTx/>
              </a:rPr>
              <a:t>95% CI: </a:t>
            </a:r>
            <a:r>
              <a:rPr kumimoji="0" lang="en-US" sz="1200" u="none" strike="noStrike" kern="1200" cap="none" spc="0" normalizeH="0" baseline="30000" noProof="0" dirty="0">
                <a:ln>
                  <a:noFill/>
                </a:ln>
                <a:solidFill>
                  <a:srgbClr val="969696"/>
                </a:solidFill>
                <a:effectLst/>
                <a:uLnTx/>
                <a:uFillTx/>
              </a:rPr>
              <a:t>b</a:t>
            </a:r>
            <a:r>
              <a:rPr kumimoji="0" lang="en-US" sz="1200" u="none" strike="noStrike" kern="1200" cap="none" spc="0" normalizeH="0" baseline="0" noProof="0" dirty="0">
                <a:ln>
                  <a:noFill/>
                </a:ln>
                <a:solidFill>
                  <a:srgbClr val="969696"/>
                </a:solidFill>
                <a:effectLst/>
                <a:uLnTx/>
                <a:uFillTx/>
              </a:rPr>
              <a:t>53-69; </a:t>
            </a:r>
            <a:r>
              <a:rPr kumimoji="0" lang="en-US" sz="1200" u="none" strike="noStrike" kern="1200" cap="none" spc="0" normalizeH="0" baseline="30000" noProof="0" dirty="0">
                <a:ln>
                  <a:noFill/>
                </a:ln>
                <a:solidFill>
                  <a:srgbClr val="969696"/>
                </a:solidFill>
                <a:effectLst/>
                <a:uLnTx/>
                <a:uFillTx/>
              </a:rPr>
              <a:t>c</a:t>
            </a:r>
            <a:r>
              <a:rPr kumimoji="0" lang="en-US" sz="1200" u="none" strike="noStrike" kern="1200" cap="none" spc="0" normalizeH="0" baseline="0" noProof="0" dirty="0">
                <a:ln>
                  <a:noFill/>
                </a:ln>
                <a:solidFill>
                  <a:srgbClr val="969696"/>
                </a:solidFill>
                <a:effectLst/>
                <a:uLnTx/>
                <a:uFillTx/>
              </a:rPr>
              <a:t>40-57; </a:t>
            </a:r>
            <a:r>
              <a:rPr kumimoji="0" lang="en-US" sz="1200" u="none" strike="noStrike" kern="1200" cap="none" spc="0" normalizeH="0" baseline="30000" noProof="0" dirty="0">
                <a:ln>
                  <a:noFill/>
                </a:ln>
                <a:solidFill>
                  <a:srgbClr val="969696"/>
                </a:solidFill>
                <a:effectLst/>
                <a:uLnTx/>
                <a:uFillTx/>
              </a:rPr>
              <a:t>d</a:t>
            </a:r>
            <a:r>
              <a:rPr kumimoji="0" lang="en-US" sz="1200" u="none" strike="noStrike" kern="1200" cap="none" spc="0" normalizeH="0" baseline="0" noProof="0" dirty="0">
                <a:ln>
                  <a:noFill/>
                </a:ln>
                <a:solidFill>
                  <a:srgbClr val="969696"/>
                </a:solidFill>
                <a:effectLst/>
                <a:uLnTx/>
                <a:uFillTx/>
              </a:rPr>
              <a:t>2-22; </a:t>
            </a:r>
            <a:r>
              <a:rPr kumimoji="0" lang="en-US" sz="1200" u="none" strike="noStrike" kern="1200" cap="none" spc="0" normalizeH="0" baseline="30000" noProof="0" dirty="0">
                <a:ln>
                  <a:noFill/>
                </a:ln>
                <a:solidFill>
                  <a:srgbClr val="969696"/>
                </a:solidFill>
                <a:effectLst/>
                <a:uLnTx/>
                <a:uFillTx/>
              </a:rPr>
              <a:t>e</a:t>
            </a:r>
            <a:r>
              <a:rPr kumimoji="0" lang="en-US" sz="1200" u="none" strike="noStrike" kern="1200" cap="none" spc="0" normalizeH="0" baseline="0" noProof="0" dirty="0">
                <a:ln>
                  <a:noFill/>
                </a:ln>
                <a:solidFill>
                  <a:srgbClr val="969696"/>
                </a:solidFill>
                <a:effectLst/>
                <a:uLnTx/>
                <a:uFillTx/>
              </a:rPr>
              <a:t>1-28.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969696"/>
                </a:solidFill>
                <a:effectLst/>
                <a:uLnTx/>
                <a:uFillTx/>
              </a:rPr>
              <a:t>Spicer J, et al. ASCO 2023. Abstract 8521.</a:t>
            </a:r>
          </a:p>
        </p:txBody>
      </p:sp>
    </p:spTree>
    <p:extLst>
      <p:ext uri="{BB962C8B-B14F-4D97-AF65-F5344CB8AC3E}">
        <p14:creationId xmlns:p14="http://schemas.microsoft.com/office/powerpoint/2010/main" val="2784006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50E8AB-8049-288A-3FEF-86F1B23ACC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9150" y="1001465"/>
            <a:ext cx="10553700" cy="5170735"/>
          </a:xfrm>
          <a:prstGeom prst="rect">
            <a:avLst/>
          </a:prstGeom>
        </p:spPr>
      </p:pic>
      <p:sp>
        <p:nvSpPr>
          <p:cNvPr id="3" name="Title 2">
            <a:extLst>
              <a:ext uri="{FF2B5EF4-FFF2-40B4-BE49-F238E27FC236}">
                <a16:creationId xmlns:a16="http://schemas.microsoft.com/office/drawing/2014/main" id="{8B132468-185B-5062-AD2C-336770534AAF}"/>
              </a:ext>
            </a:extLst>
          </p:cNvPr>
          <p:cNvSpPr>
            <a:spLocks noGrp="1"/>
          </p:cNvSpPr>
          <p:nvPr>
            <p:ph type="title"/>
          </p:nvPr>
        </p:nvSpPr>
        <p:spPr>
          <a:xfrm>
            <a:off x="609600" y="200025"/>
            <a:ext cx="10553700" cy="1184275"/>
          </a:xfrm>
        </p:spPr>
        <p:txBody>
          <a:bodyPr>
            <a:normAutofit/>
          </a:bodyPr>
          <a:lstStyle/>
          <a:p>
            <a:r>
              <a:rPr lang="en-US" dirty="0"/>
              <a:t>CheckMate-816: 3-Year Time To Distant Metastasis (</a:t>
            </a:r>
            <a:r>
              <a:rPr lang="en-US" dirty="0" err="1"/>
              <a:t>TTDM</a:t>
            </a:r>
            <a:r>
              <a:rPr lang="en-US" baseline="30000" dirty="0" err="1"/>
              <a:t>a</a:t>
            </a:r>
            <a:r>
              <a:rPr lang="en-US" dirty="0"/>
              <a:t>)</a:t>
            </a:r>
          </a:p>
        </p:txBody>
      </p:sp>
      <p:sp>
        <p:nvSpPr>
          <p:cNvPr id="7" name="Footer Placeholder 6">
            <a:extLst>
              <a:ext uri="{FF2B5EF4-FFF2-40B4-BE49-F238E27FC236}">
                <a16:creationId xmlns:a16="http://schemas.microsoft.com/office/drawing/2014/main" id="{7D40D102-57DF-8745-340B-5956842B6487}"/>
              </a:ext>
            </a:extLst>
          </p:cNvPr>
          <p:cNvSpPr>
            <a:spLocks noGrp="1"/>
          </p:cNvSpPr>
          <p:nvPr>
            <p:ph type="ftr" sz="quarter" idx="3"/>
          </p:nvPr>
        </p:nvSpPr>
        <p:spPr>
          <a:xfrm>
            <a:off x="609600" y="6172200"/>
            <a:ext cx="10744199" cy="626281"/>
          </a:xfrm>
        </p:spPr>
        <p:txBody>
          <a:bodyPr/>
          <a:lstStyle/>
          <a:p>
            <a:r>
              <a:rPr lang="en-US" baseline="30000"/>
              <a:t>a</a:t>
            </a:r>
            <a:r>
              <a:rPr lang="en-US"/>
              <a:t>Time between the date of randomization and the first date of distant metastasis or the date of death in the absence of distant metastasis per BICR; </a:t>
            </a:r>
            <a:r>
              <a:rPr lang="en-US" baseline="30000"/>
              <a:t>b,c</a:t>
            </a:r>
            <a:r>
              <a:rPr lang="en-US"/>
              <a:t>95% CI for 3-year TTDM rates: </a:t>
            </a:r>
            <a:r>
              <a:rPr lang="en-US" baseline="30000"/>
              <a:t>b</a:t>
            </a:r>
            <a:r>
              <a:rPr lang="en-US"/>
              <a:t>63-77; </a:t>
            </a:r>
            <a:r>
              <a:rPr lang="en-US" baseline="30000"/>
              <a:t>c</a:t>
            </a:r>
            <a:r>
              <a:rPr lang="en-US"/>
              <a:t>41-57.
Forde PM, et al. ELCC 2023. Abstract 840.</a:t>
            </a:r>
          </a:p>
        </p:txBody>
      </p:sp>
    </p:spTree>
    <p:extLst>
      <p:ext uri="{BB962C8B-B14F-4D97-AF65-F5344CB8AC3E}">
        <p14:creationId xmlns:p14="http://schemas.microsoft.com/office/powerpoint/2010/main" val="1843813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AE1ACD7-6263-C8AE-BE9A-82A4E30281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7864" y="1268853"/>
            <a:ext cx="10436272" cy="4934498"/>
          </a:xfrm>
          <a:prstGeom prst="rect">
            <a:avLst/>
          </a:prstGeom>
        </p:spPr>
      </p:pic>
      <p:sp>
        <p:nvSpPr>
          <p:cNvPr id="3" name="Title 2">
            <a:extLst>
              <a:ext uri="{FF2B5EF4-FFF2-40B4-BE49-F238E27FC236}">
                <a16:creationId xmlns:a16="http://schemas.microsoft.com/office/drawing/2014/main" id="{0FCD6A56-F24C-DA6D-3EEF-D317DD09F3AC}"/>
              </a:ext>
            </a:extLst>
          </p:cNvPr>
          <p:cNvSpPr>
            <a:spLocks noGrp="1"/>
          </p:cNvSpPr>
          <p:nvPr>
            <p:ph type="title"/>
          </p:nvPr>
        </p:nvSpPr>
        <p:spPr>
          <a:xfrm>
            <a:off x="609600" y="199505"/>
            <a:ext cx="10744200" cy="1185577"/>
          </a:xfrm>
        </p:spPr>
        <p:txBody>
          <a:bodyPr>
            <a:normAutofit/>
          </a:bodyPr>
          <a:lstStyle/>
          <a:p>
            <a:r>
              <a:rPr lang="en-US" dirty="0"/>
              <a:t>CheckMate-816: </a:t>
            </a:r>
            <a:r>
              <a:rPr lang="en-US" dirty="0" err="1"/>
              <a:t>TTDM</a:t>
            </a:r>
            <a:r>
              <a:rPr lang="en-US" baseline="30000" dirty="0" err="1"/>
              <a:t>a</a:t>
            </a:r>
            <a:r>
              <a:rPr lang="en-US" dirty="0"/>
              <a:t> by Definitive Surgery Status</a:t>
            </a:r>
            <a:br>
              <a:rPr lang="en-US" dirty="0"/>
            </a:br>
            <a:r>
              <a:rPr lang="en-US" dirty="0"/>
              <a:t>3-Year</a:t>
            </a:r>
          </a:p>
        </p:txBody>
      </p:sp>
      <p:sp>
        <p:nvSpPr>
          <p:cNvPr id="8" name="Footer Placeholder 7">
            <a:extLst>
              <a:ext uri="{FF2B5EF4-FFF2-40B4-BE49-F238E27FC236}">
                <a16:creationId xmlns:a16="http://schemas.microsoft.com/office/drawing/2014/main" id="{3F1E957A-78D4-F962-9020-2265D3D5AA04}"/>
              </a:ext>
            </a:extLst>
          </p:cNvPr>
          <p:cNvSpPr>
            <a:spLocks noGrp="1"/>
          </p:cNvSpPr>
          <p:nvPr>
            <p:ph type="ftr" sz="quarter" idx="3"/>
          </p:nvPr>
        </p:nvSpPr>
        <p:spPr>
          <a:xfrm>
            <a:off x="609600" y="6203352"/>
            <a:ext cx="10744199" cy="595130"/>
          </a:xfrm>
        </p:spPr>
        <p:txBody>
          <a:bodyPr/>
          <a:lstStyle/>
          <a:p>
            <a:r>
              <a:rPr lang="en-US" baseline="30000"/>
              <a:t>a</a:t>
            </a:r>
            <a:r>
              <a:rPr lang="en-US"/>
              <a:t>Time between the date of randomization and the first date of distant metastasis or the date of death in the absence of distant metastasis; </a:t>
            </a:r>
            <a:r>
              <a:rPr lang="en-US" baseline="30000"/>
              <a:t>b-e</a:t>
            </a:r>
            <a:r>
              <a:rPr lang="en-US"/>
              <a:t>95% CI: </a:t>
            </a:r>
            <a:r>
              <a:rPr lang="en-US" baseline="30000"/>
              <a:t>b</a:t>
            </a:r>
            <a:r>
              <a:rPr lang="en-US"/>
              <a:t>69-83; </a:t>
            </a:r>
            <a:r>
              <a:rPr lang="en-US" baseline="30000"/>
              <a:t>c</a:t>
            </a:r>
            <a:r>
              <a:rPr lang="en-US"/>
              <a:t>50-67; </a:t>
            </a:r>
            <a:r>
              <a:rPr lang="en-US" baseline="30000"/>
              <a:t>d</a:t>
            </a:r>
            <a:r>
              <a:rPr lang="en-US"/>
              <a:t>17-56; </a:t>
            </a:r>
            <a:r>
              <a:rPr lang="en-US" baseline="30000"/>
              <a:t>e</a:t>
            </a:r>
            <a:r>
              <a:rPr lang="en-US"/>
              <a:t>4-28.
Spicer J, et al. ASCO 2023. Abstract 8521.</a:t>
            </a:r>
          </a:p>
        </p:txBody>
      </p:sp>
    </p:spTree>
    <p:extLst>
      <p:ext uri="{BB962C8B-B14F-4D97-AF65-F5344CB8AC3E}">
        <p14:creationId xmlns:p14="http://schemas.microsoft.com/office/powerpoint/2010/main" val="148730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6060755-AF02-1E44-801B-C42600DE9CE7}"/>
              </a:ext>
            </a:extLst>
          </p:cNvPr>
          <p:cNvSpPr txBox="1">
            <a:spLocks/>
          </p:cNvSpPr>
          <p:nvPr/>
        </p:nvSpPr>
        <p:spPr>
          <a:xfrm>
            <a:off x="71536" y="6523911"/>
            <a:ext cx="896536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solidFill>
                <a:schemeClr val="bg2"/>
              </a:solidFill>
              <a:effectLst/>
              <a:uLnTx/>
              <a:uFillTx/>
            </a:endParaRPr>
          </a:p>
        </p:txBody>
      </p:sp>
      <p:pic>
        <p:nvPicPr>
          <p:cNvPr id="8" name="Picture 7">
            <a:extLst>
              <a:ext uri="{FF2B5EF4-FFF2-40B4-BE49-F238E27FC236}">
                <a16:creationId xmlns:a16="http://schemas.microsoft.com/office/drawing/2014/main" id="{2A03815C-0FA1-2643-9659-98C9008EE4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5615" y="1323087"/>
            <a:ext cx="5240385" cy="4784498"/>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52928AA2-63D6-3337-D9C6-165351E1FC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1035" y="1323088"/>
            <a:ext cx="5240386" cy="4784497"/>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D4EB8CAA-FAD2-4096-7439-4BB469574F05}"/>
              </a:ext>
            </a:extLst>
          </p:cNvPr>
          <p:cNvSpPr txBox="1"/>
          <p:nvPr/>
        </p:nvSpPr>
        <p:spPr>
          <a:xfrm>
            <a:off x="1219200" y="1398759"/>
            <a:ext cx="1370888" cy="369332"/>
          </a:xfrm>
          <a:prstGeom prst="rect">
            <a:avLst/>
          </a:prstGeom>
          <a:noFill/>
        </p:spPr>
        <p:txBody>
          <a:bodyPr wrap="none" rtlCol="0">
            <a:spAutoFit/>
          </a:bodyPr>
          <a:lstStyle/>
          <a:p>
            <a:r>
              <a:rPr lang="en-US" b="1" dirty="0">
                <a:solidFill>
                  <a:schemeClr val="bg1">
                    <a:lumMod val="10000"/>
                  </a:schemeClr>
                </a:solidFill>
              </a:rPr>
              <a:t>PD-L1</a:t>
            </a:r>
            <a:r>
              <a:rPr lang="en-US" b="1" u="sng" dirty="0">
                <a:solidFill>
                  <a:schemeClr val="bg1">
                    <a:lumMod val="10000"/>
                  </a:schemeClr>
                </a:solidFill>
              </a:rPr>
              <a:t>&gt;</a:t>
            </a:r>
            <a:r>
              <a:rPr lang="en-US" b="1" dirty="0">
                <a:solidFill>
                  <a:schemeClr val="bg1">
                    <a:lumMod val="10000"/>
                  </a:schemeClr>
                </a:solidFill>
              </a:rPr>
              <a:t> 1%</a:t>
            </a:r>
          </a:p>
        </p:txBody>
      </p:sp>
      <p:sp>
        <p:nvSpPr>
          <p:cNvPr id="14" name="TextBox 13">
            <a:extLst>
              <a:ext uri="{FF2B5EF4-FFF2-40B4-BE49-F238E27FC236}">
                <a16:creationId xmlns:a16="http://schemas.microsoft.com/office/drawing/2014/main" id="{49AB32E5-A446-F042-C22B-1B1612426078}"/>
              </a:ext>
            </a:extLst>
          </p:cNvPr>
          <p:cNvSpPr txBox="1"/>
          <p:nvPr/>
        </p:nvSpPr>
        <p:spPr>
          <a:xfrm>
            <a:off x="6416589" y="1398759"/>
            <a:ext cx="1383712" cy="369332"/>
          </a:xfrm>
          <a:prstGeom prst="rect">
            <a:avLst/>
          </a:prstGeom>
          <a:noFill/>
        </p:spPr>
        <p:txBody>
          <a:bodyPr wrap="none" rtlCol="0">
            <a:spAutoFit/>
          </a:bodyPr>
          <a:lstStyle/>
          <a:p>
            <a:r>
              <a:rPr lang="en-US" b="1" dirty="0">
                <a:solidFill>
                  <a:schemeClr val="bg1">
                    <a:lumMod val="10000"/>
                  </a:schemeClr>
                </a:solidFill>
              </a:rPr>
              <a:t>PD-L1&lt; 1%</a:t>
            </a:r>
          </a:p>
        </p:txBody>
      </p:sp>
      <p:sp>
        <p:nvSpPr>
          <p:cNvPr id="3" name="Title 2">
            <a:extLst>
              <a:ext uri="{FF2B5EF4-FFF2-40B4-BE49-F238E27FC236}">
                <a16:creationId xmlns:a16="http://schemas.microsoft.com/office/drawing/2014/main" id="{7F099E44-FEBF-58A1-C8B8-93263387026B}"/>
              </a:ext>
            </a:extLst>
          </p:cNvPr>
          <p:cNvSpPr>
            <a:spLocks noGrp="1"/>
          </p:cNvSpPr>
          <p:nvPr>
            <p:ph type="title"/>
          </p:nvPr>
        </p:nvSpPr>
        <p:spPr>
          <a:xfrm>
            <a:off x="609600" y="199505"/>
            <a:ext cx="10744200" cy="1185577"/>
          </a:xfrm>
        </p:spPr>
        <p:txBody>
          <a:bodyPr/>
          <a:lstStyle/>
          <a:p>
            <a:r>
              <a:rPr lang="en-US" dirty="0"/>
              <a:t>CheckMate-816: 3-Year EFS by PD-L1 status</a:t>
            </a:r>
            <a:endParaRPr lang="en-US"/>
          </a:p>
        </p:txBody>
      </p:sp>
      <p:sp>
        <p:nvSpPr>
          <p:cNvPr id="9" name="Footer Placeholder 8">
            <a:extLst>
              <a:ext uri="{FF2B5EF4-FFF2-40B4-BE49-F238E27FC236}">
                <a16:creationId xmlns:a16="http://schemas.microsoft.com/office/drawing/2014/main" id="{67EDC715-3FE7-76F6-F93B-3999740F06A6}"/>
              </a:ext>
            </a:extLst>
          </p:cNvPr>
          <p:cNvSpPr>
            <a:spLocks noGrp="1"/>
          </p:cNvSpPr>
          <p:nvPr>
            <p:ph type="ftr" sz="quarter" idx="3"/>
          </p:nvPr>
        </p:nvSpPr>
        <p:spPr/>
        <p:txBody>
          <a:bodyPr/>
          <a:lstStyle/>
          <a:p>
            <a:r>
              <a:rPr lang="en-US"/>
              <a:t>Provencio Pulla M, et al. Presented at ESMO 2023, LBA57.</a:t>
            </a:r>
          </a:p>
        </p:txBody>
      </p:sp>
      <p:sp>
        <p:nvSpPr>
          <p:cNvPr id="2" name="Rectangle 1">
            <a:extLst>
              <a:ext uri="{FF2B5EF4-FFF2-40B4-BE49-F238E27FC236}">
                <a16:creationId xmlns:a16="http://schemas.microsoft.com/office/drawing/2014/main" id="{7CAE81F7-DA70-62C1-6286-B2A510348A01}"/>
              </a:ext>
            </a:extLst>
          </p:cNvPr>
          <p:cNvSpPr/>
          <p:nvPr/>
        </p:nvSpPr>
        <p:spPr>
          <a:xfrm>
            <a:off x="855615" y="4717774"/>
            <a:ext cx="217811" cy="5300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AFF7079-A3B8-D671-3708-C5102A27BD9F}"/>
              </a:ext>
            </a:extLst>
          </p:cNvPr>
          <p:cNvSpPr/>
          <p:nvPr/>
        </p:nvSpPr>
        <p:spPr>
          <a:xfrm>
            <a:off x="6401035" y="4824866"/>
            <a:ext cx="217811" cy="5300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553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Earlier Use of ICIs in NSCLC: Integrating the Latest Evidence Into Clinical Practice</a:t>
            </a:r>
            <a:endParaRPr lang="en-US" sz="1500" u="sng" dirty="0">
              <a:solidFill>
                <a:srgbClr val="0078D7"/>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the latest evidence to optimize the use of neoadjuvant immunotherapy treatment options to improve outcomes of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resectable</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NSCLC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the latest evidence to optimize the use of adjuvant immunotherapy treatment options to improve outcomes of post-resection NSCLC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current and emerging evidence to inform patient selection and treatment strategies with perioperative immunotherapy in early-stage NSCLC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9E92A2-954A-6159-4F37-865DE99C3F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 y="951131"/>
            <a:ext cx="10287000" cy="5221069"/>
          </a:xfrm>
          <a:prstGeom prst="rect">
            <a:avLst/>
          </a:prstGeom>
        </p:spPr>
      </p:pic>
      <p:sp>
        <p:nvSpPr>
          <p:cNvPr id="3" name="Title 2">
            <a:extLst>
              <a:ext uri="{FF2B5EF4-FFF2-40B4-BE49-F238E27FC236}">
                <a16:creationId xmlns:a16="http://schemas.microsoft.com/office/drawing/2014/main" id="{0AE8B235-B16C-4DA8-F16E-FE9D784CB4F1}"/>
              </a:ext>
            </a:extLst>
          </p:cNvPr>
          <p:cNvSpPr>
            <a:spLocks noGrp="1"/>
          </p:cNvSpPr>
          <p:nvPr>
            <p:ph type="title"/>
          </p:nvPr>
        </p:nvSpPr>
        <p:spPr>
          <a:xfrm>
            <a:off x="609600" y="199505"/>
            <a:ext cx="10744200" cy="1185577"/>
          </a:xfrm>
        </p:spPr>
        <p:txBody>
          <a:bodyPr/>
          <a:lstStyle/>
          <a:p>
            <a:r>
              <a:rPr lang="en-US" dirty="0"/>
              <a:t>CheckMate-816: 3-Year OS Update</a:t>
            </a:r>
            <a:endParaRPr lang="en-US"/>
          </a:p>
        </p:txBody>
      </p:sp>
      <p:sp>
        <p:nvSpPr>
          <p:cNvPr id="8" name="Footer Placeholder 7">
            <a:extLst>
              <a:ext uri="{FF2B5EF4-FFF2-40B4-BE49-F238E27FC236}">
                <a16:creationId xmlns:a16="http://schemas.microsoft.com/office/drawing/2014/main" id="{72767A56-FCCD-1870-0B88-B5892D9D9138}"/>
              </a:ext>
            </a:extLst>
          </p:cNvPr>
          <p:cNvSpPr>
            <a:spLocks noGrp="1"/>
          </p:cNvSpPr>
          <p:nvPr>
            <p:ph type="ftr" sz="quarter" idx="3"/>
          </p:nvPr>
        </p:nvSpPr>
        <p:spPr/>
        <p:txBody>
          <a:bodyPr/>
          <a:lstStyle/>
          <a:p>
            <a:r>
              <a:rPr lang="en-US" baseline="30000"/>
              <a:t>a</a:t>
            </a:r>
            <a:r>
              <a:rPr lang="en-US"/>
              <a:t>Significance boundary for OS was not crossed at this interim analysis; </a:t>
            </a:r>
            <a:r>
              <a:rPr lang="en-US" baseline="30000"/>
              <a:t>b,c</a:t>
            </a:r>
            <a:r>
              <a:rPr lang="en-US"/>
              <a:t>95% Cis for 3-year OS rates: </a:t>
            </a:r>
            <a:r>
              <a:rPr lang="en-US" baseline="30000"/>
              <a:t>b</a:t>
            </a:r>
            <a:r>
              <a:rPr lang="en-US"/>
              <a:t>71-83; </a:t>
            </a:r>
            <a:r>
              <a:rPr lang="en-US" baseline="30000"/>
              <a:t>c</a:t>
            </a:r>
            <a:r>
              <a:rPr lang="en-US"/>
              <a:t>56-70.
Forde PM, et al. ELCC 2023. Abstract 840.</a:t>
            </a:r>
          </a:p>
        </p:txBody>
      </p:sp>
    </p:spTree>
    <p:extLst>
      <p:ext uri="{BB962C8B-B14F-4D97-AF65-F5344CB8AC3E}">
        <p14:creationId xmlns:p14="http://schemas.microsoft.com/office/powerpoint/2010/main" val="3374948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3D6BBF-6C51-77C0-18E7-CCDC10F3E5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5751" y="989530"/>
            <a:ext cx="11316650" cy="5094094"/>
          </a:xfrm>
          <a:prstGeom prst="rect">
            <a:avLst/>
          </a:prstGeom>
        </p:spPr>
      </p:pic>
      <p:sp>
        <p:nvSpPr>
          <p:cNvPr id="3" name="Title 2">
            <a:extLst>
              <a:ext uri="{FF2B5EF4-FFF2-40B4-BE49-F238E27FC236}">
                <a16:creationId xmlns:a16="http://schemas.microsoft.com/office/drawing/2014/main" id="{DB162399-CFF4-71AF-D456-FD396D42DFDB}"/>
              </a:ext>
            </a:extLst>
          </p:cNvPr>
          <p:cNvSpPr>
            <a:spLocks noGrp="1"/>
          </p:cNvSpPr>
          <p:nvPr>
            <p:ph type="title"/>
          </p:nvPr>
        </p:nvSpPr>
        <p:spPr>
          <a:xfrm>
            <a:off x="609600" y="199505"/>
            <a:ext cx="10744200" cy="1185577"/>
          </a:xfrm>
        </p:spPr>
        <p:txBody>
          <a:bodyPr/>
          <a:lstStyle/>
          <a:p>
            <a:r>
              <a:rPr lang="en-US" dirty="0"/>
              <a:t>CheckMate-816: Recurrence Patterns</a:t>
            </a:r>
            <a:endParaRPr lang="en-US"/>
          </a:p>
        </p:txBody>
      </p:sp>
      <p:sp>
        <p:nvSpPr>
          <p:cNvPr id="6" name="Footer Placeholder 5">
            <a:extLst>
              <a:ext uri="{FF2B5EF4-FFF2-40B4-BE49-F238E27FC236}">
                <a16:creationId xmlns:a16="http://schemas.microsoft.com/office/drawing/2014/main" id="{2E8FD888-9E43-BC6C-859E-C56EDD1223D8}"/>
              </a:ext>
            </a:extLst>
          </p:cNvPr>
          <p:cNvSpPr>
            <a:spLocks noGrp="1"/>
          </p:cNvSpPr>
          <p:nvPr>
            <p:ph type="ftr" sz="quarter" idx="3"/>
          </p:nvPr>
        </p:nvSpPr>
        <p:spPr>
          <a:xfrm>
            <a:off x="609600" y="5918506"/>
            <a:ext cx="10874188" cy="988334"/>
          </a:xfrm>
        </p:spPr>
        <p:txBody>
          <a:bodyPr/>
          <a:lstStyle/>
          <a:p>
            <a:r>
              <a:rPr lang="en-US" baseline="30000" dirty="0" err="1"/>
              <a:t>a</a:t>
            </a:r>
            <a:r>
              <a:rPr lang="en-US" dirty="0" err="1"/>
              <a:t>Some</a:t>
            </a:r>
            <a:r>
              <a:rPr lang="en-US" dirty="0"/>
              <a:t> patients with locoregional recurrence may have had distant recurrence events; </a:t>
            </a:r>
            <a:r>
              <a:rPr lang="en-US" baseline="30000" dirty="0" err="1"/>
              <a:t>b</a:t>
            </a:r>
            <a:r>
              <a:rPr lang="en-US" dirty="0" err="1"/>
              <a:t>Defined</a:t>
            </a:r>
            <a:r>
              <a:rPr lang="en-US" dirty="0"/>
              <a:t> as 0% residual viable tumor cells (RVT) in both primary tumor (lung) and sampled LN (*One patient had an MPR, which was defined as ≤ 10% RVT in both primary tumor and sampled LN); </a:t>
            </a:r>
            <a:r>
              <a:rPr lang="en-US" baseline="30000" dirty="0" err="1"/>
              <a:t>c</a:t>
            </a:r>
            <a:r>
              <a:rPr lang="en-US" dirty="0" err="1"/>
              <a:t>In</a:t>
            </a:r>
            <a:r>
              <a:rPr lang="en-US" dirty="0"/>
              <a:t> the primary tumor only.
NE, not evaluable; RVT, residual viable tumor cells.
Forde PM, et al. ELCC 2023. Abstract 840.</a:t>
            </a:r>
          </a:p>
        </p:txBody>
      </p:sp>
    </p:spTree>
    <p:extLst>
      <p:ext uri="{BB962C8B-B14F-4D97-AF65-F5344CB8AC3E}">
        <p14:creationId xmlns:p14="http://schemas.microsoft.com/office/powerpoint/2010/main" val="347649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F678E5-79D8-DEC9-17C9-37F07325267E}"/>
              </a:ext>
            </a:extLst>
          </p:cNvPr>
          <p:cNvSpPr>
            <a:spLocks noGrp="1"/>
          </p:cNvSpPr>
          <p:nvPr>
            <p:ph type="title"/>
          </p:nvPr>
        </p:nvSpPr>
        <p:spPr>
          <a:xfrm>
            <a:off x="609601" y="1709738"/>
            <a:ext cx="10515600" cy="2852737"/>
          </a:xfrm>
        </p:spPr>
        <p:txBody>
          <a:bodyPr vert="horz" lIns="91440" tIns="45720" rIns="91440" bIns="45720" rtlCol="0" anchor="b">
            <a:normAutofit/>
          </a:bodyPr>
          <a:lstStyle/>
          <a:p>
            <a:r>
              <a:rPr lang="en-US" dirty="0"/>
              <a:t>Peri-Adjuvant Immunotherapy</a:t>
            </a:r>
            <a:br>
              <a:rPr lang="en-US" dirty="0"/>
            </a:br>
            <a:r>
              <a:rPr lang="en-US" dirty="0"/>
              <a:t>(AEGEAN, </a:t>
            </a:r>
            <a:r>
              <a:rPr lang="en-US" dirty="0" err="1"/>
              <a:t>Neotorch</a:t>
            </a:r>
            <a:r>
              <a:rPr lang="en-US" dirty="0"/>
              <a:t>, KEYNOTE-671, </a:t>
            </a:r>
            <a:r>
              <a:rPr lang="en-US" dirty="0" err="1"/>
              <a:t>CheckMate</a:t>
            </a:r>
            <a:r>
              <a:rPr lang="en-US" dirty="0"/>
              <a:t> 77T, IMpower030)</a:t>
            </a:r>
          </a:p>
        </p:txBody>
      </p:sp>
      <p:sp>
        <p:nvSpPr>
          <p:cNvPr id="4" name="Text Placeholder 3">
            <a:extLst>
              <a:ext uri="{FF2B5EF4-FFF2-40B4-BE49-F238E27FC236}">
                <a16:creationId xmlns:a16="http://schemas.microsoft.com/office/drawing/2014/main" id="{574F203E-A24D-7CE6-F5CD-C7F84EA1D8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52271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7AE1A-A910-A00E-AE0B-0DA4821B671E}"/>
              </a:ext>
            </a:extLst>
          </p:cNvPr>
          <p:cNvSpPr>
            <a:spLocks noGrp="1"/>
          </p:cNvSpPr>
          <p:nvPr>
            <p:ph type="title"/>
          </p:nvPr>
        </p:nvSpPr>
        <p:spPr/>
        <p:txBody>
          <a:bodyPr/>
          <a:lstStyle/>
          <a:p>
            <a:r>
              <a:rPr lang="en-US" dirty="0"/>
              <a:t>AEGEAN</a:t>
            </a:r>
            <a:br>
              <a:rPr lang="en-US" dirty="0"/>
            </a:br>
            <a:endParaRPr lang="en-US" dirty="0"/>
          </a:p>
        </p:txBody>
      </p:sp>
      <p:pic>
        <p:nvPicPr>
          <p:cNvPr id="10" name="Picture 9">
            <a:extLst>
              <a:ext uri="{FF2B5EF4-FFF2-40B4-BE49-F238E27FC236}">
                <a16:creationId xmlns:a16="http://schemas.microsoft.com/office/drawing/2014/main" id="{A881ED9A-A19C-ACD6-3FED-9936C67B74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8" y="785895"/>
            <a:ext cx="8383784" cy="2643105"/>
          </a:xfrm>
          <a:prstGeom prst="rect">
            <a:avLst/>
          </a:prstGeom>
        </p:spPr>
      </p:pic>
      <p:pic>
        <p:nvPicPr>
          <p:cNvPr id="12" name="Picture 11">
            <a:extLst>
              <a:ext uri="{FF2B5EF4-FFF2-40B4-BE49-F238E27FC236}">
                <a16:creationId xmlns:a16="http://schemas.microsoft.com/office/drawing/2014/main" id="{F5521495-98A2-71C1-EC50-D62304B66A0F}"/>
              </a:ext>
            </a:extLst>
          </p:cNvPr>
          <p:cNvPicPr>
            <a:picLocks noChangeAspect="1"/>
          </p:cNvPicPr>
          <p:nvPr/>
        </p:nvPicPr>
        <p:blipFill>
          <a:blip r:embed="rId4"/>
          <a:stretch>
            <a:fillRect/>
          </a:stretch>
        </p:blipFill>
        <p:spPr>
          <a:xfrm>
            <a:off x="4528456" y="3425749"/>
            <a:ext cx="7069557" cy="2786818"/>
          </a:xfrm>
          <a:prstGeom prst="rect">
            <a:avLst/>
          </a:prstGeom>
        </p:spPr>
      </p:pic>
      <p:sp>
        <p:nvSpPr>
          <p:cNvPr id="13" name="Footer Placeholder 12">
            <a:extLst>
              <a:ext uri="{FF2B5EF4-FFF2-40B4-BE49-F238E27FC236}">
                <a16:creationId xmlns:a16="http://schemas.microsoft.com/office/drawing/2014/main" id="{8E8CF22E-7B21-0CEE-DFAB-49E803AB7A37}"/>
              </a:ext>
            </a:extLst>
          </p:cNvPr>
          <p:cNvSpPr>
            <a:spLocks noGrp="1"/>
          </p:cNvSpPr>
          <p:nvPr>
            <p:ph type="ftr" sz="quarter" idx="3"/>
          </p:nvPr>
        </p:nvSpPr>
        <p:spPr/>
        <p:txBody>
          <a:bodyPr/>
          <a:lstStyle/>
          <a:p>
            <a:r>
              <a:rPr lang="en-US" dirty="0"/>
              <a:t>DFS, disease-free survival; EFS, event-free survival; </a:t>
            </a:r>
            <a:r>
              <a:rPr lang="en-US" dirty="0" err="1"/>
              <a:t>HRQoL</a:t>
            </a:r>
            <a:r>
              <a:rPr lang="en-US" dirty="0"/>
              <a:t>, health-related quality of life; </a:t>
            </a:r>
            <a:r>
              <a:rPr lang="en-US" dirty="0" err="1"/>
              <a:t>mPR</a:t>
            </a:r>
            <a:r>
              <a:rPr lang="en-US" dirty="0"/>
              <a:t>, major pathologic response; </a:t>
            </a:r>
            <a:r>
              <a:rPr lang="en-US" dirty="0" err="1"/>
              <a:t>pCR</a:t>
            </a:r>
            <a:r>
              <a:rPr lang="en-US" dirty="0"/>
              <a:t>, pathological complete response; PRO, patient-reported outcome; TC, tumor cell 
</a:t>
            </a:r>
            <a:r>
              <a:rPr lang="en-US" dirty="0" err="1"/>
              <a:t>Heymach</a:t>
            </a:r>
            <a:r>
              <a:rPr lang="en-US" dirty="0"/>
              <a:t> JV, et al. </a:t>
            </a:r>
            <a:r>
              <a:rPr lang="en-US" i="1" dirty="0"/>
              <a:t>Clin Lung Cancer. </a:t>
            </a:r>
            <a:r>
              <a:rPr lang="en-US" dirty="0"/>
              <a:t>2021;23:e247-e251; </a:t>
            </a:r>
            <a:r>
              <a:rPr lang="en-US" dirty="0" err="1"/>
              <a:t>Heymach</a:t>
            </a:r>
            <a:r>
              <a:rPr lang="en-US" dirty="0"/>
              <a:t> JV et al, </a:t>
            </a:r>
            <a:r>
              <a:rPr lang="en-US" i="1" dirty="0"/>
              <a:t>N </a:t>
            </a:r>
            <a:r>
              <a:rPr lang="en-US" i="1" dirty="0" err="1"/>
              <a:t>Engl</a:t>
            </a:r>
            <a:r>
              <a:rPr lang="en-US" i="1" dirty="0"/>
              <a:t> J Med. </a:t>
            </a:r>
            <a:r>
              <a:rPr lang="en-US" dirty="0"/>
              <a:t>2023 Oct.</a:t>
            </a:r>
          </a:p>
        </p:txBody>
      </p:sp>
    </p:spTree>
    <p:extLst>
      <p:ext uri="{BB962C8B-B14F-4D97-AF65-F5344CB8AC3E}">
        <p14:creationId xmlns:p14="http://schemas.microsoft.com/office/powerpoint/2010/main" val="3449697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7AE1A-A910-A00E-AE0B-0DA4821B671E}"/>
              </a:ext>
            </a:extLst>
          </p:cNvPr>
          <p:cNvSpPr>
            <a:spLocks noGrp="1"/>
          </p:cNvSpPr>
          <p:nvPr>
            <p:ph type="title"/>
          </p:nvPr>
        </p:nvSpPr>
        <p:spPr>
          <a:xfrm>
            <a:off x="609600" y="199505"/>
            <a:ext cx="10744200" cy="1185577"/>
          </a:xfrm>
        </p:spPr>
        <p:txBody>
          <a:bodyPr/>
          <a:lstStyle/>
          <a:p>
            <a:r>
              <a:rPr lang="en-US" dirty="0"/>
              <a:t>KEYNOTE-671</a:t>
            </a:r>
            <a:br>
              <a:rPr lang="en-US" dirty="0"/>
            </a:br>
            <a:endParaRPr lang="en-US"/>
          </a:p>
        </p:txBody>
      </p:sp>
      <p:pic>
        <p:nvPicPr>
          <p:cNvPr id="10" name="Picture 9">
            <a:extLst>
              <a:ext uri="{FF2B5EF4-FFF2-40B4-BE49-F238E27FC236}">
                <a16:creationId xmlns:a16="http://schemas.microsoft.com/office/drawing/2014/main" id="{B3E95DDB-AC93-ECD4-2EB7-7C114D47FC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 y="897540"/>
            <a:ext cx="6654688" cy="2836260"/>
          </a:xfrm>
          <a:prstGeom prst="rect">
            <a:avLst/>
          </a:prstGeom>
        </p:spPr>
      </p:pic>
      <p:sp>
        <p:nvSpPr>
          <p:cNvPr id="7" name="Footer Placeholder 6">
            <a:extLst>
              <a:ext uri="{FF2B5EF4-FFF2-40B4-BE49-F238E27FC236}">
                <a16:creationId xmlns:a16="http://schemas.microsoft.com/office/drawing/2014/main" id="{A3B87606-3B4C-3CC6-A4CC-536096CEFD5D}"/>
              </a:ext>
            </a:extLst>
          </p:cNvPr>
          <p:cNvSpPr>
            <a:spLocks noGrp="1"/>
          </p:cNvSpPr>
          <p:nvPr>
            <p:ph type="ftr" sz="quarter" idx="3"/>
          </p:nvPr>
        </p:nvSpPr>
        <p:spPr>
          <a:xfrm>
            <a:off x="609600" y="6371340"/>
            <a:ext cx="10744199" cy="442131"/>
          </a:xfrm>
        </p:spPr>
        <p:txBody>
          <a:bodyPr/>
          <a:lstStyle/>
          <a:p>
            <a:r>
              <a:rPr lang="en-US" dirty="0"/>
              <a:t>AJCC, American Joint Committee on Cancer; ECOG PS, Eastern Cooperative Oncology Group performance status; TPS, tumor proportion score. 
</a:t>
            </a:r>
            <a:r>
              <a:rPr lang="en-US" dirty="0" err="1"/>
              <a:t>Wakelee</a:t>
            </a:r>
            <a:r>
              <a:rPr lang="en-US" dirty="0"/>
              <a:t>  et al., </a:t>
            </a:r>
            <a:r>
              <a:rPr lang="en-US" i="1" dirty="0"/>
              <a:t>NEJM 2023;389:491-503</a:t>
            </a:r>
            <a:endParaRPr lang="en-US" dirty="0"/>
          </a:p>
        </p:txBody>
      </p:sp>
      <p:sp>
        <p:nvSpPr>
          <p:cNvPr id="3" name="Rectangle 2">
            <a:extLst>
              <a:ext uri="{FF2B5EF4-FFF2-40B4-BE49-F238E27FC236}">
                <a16:creationId xmlns:a16="http://schemas.microsoft.com/office/drawing/2014/main" id="{9849654D-7EAD-BE52-D2BF-F3E129D72AEF}"/>
              </a:ext>
            </a:extLst>
          </p:cNvPr>
          <p:cNvSpPr/>
          <p:nvPr/>
        </p:nvSpPr>
        <p:spPr>
          <a:xfrm>
            <a:off x="421240" y="3707550"/>
            <a:ext cx="7274104" cy="9614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C34DE7C-5CD9-D55B-D35A-40818FB40B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001"/>
          <a:stretch/>
        </p:blipFill>
        <p:spPr>
          <a:xfrm>
            <a:off x="5312229" y="3639239"/>
            <a:ext cx="6324343" cy="2800264"/>
          </a:xfrm>
          <a:prstGeom prst="rect">
            <a:avLst/>
          </a:prstGeom>
        </p:spPr>
      </p:pic>
      <p:sp>
        <p:nvSpPr>
          <p:cNvPr id="6" name="TextBox 5">
            <a:extLst>
              <a:ext uri="{FF2B5EF4-FFF2-40B4-BE49-F238E27FC236}">
                <a16:creationId xmlns:a16="http://schemas.microsoft.com/office/drawing/2014/main" id="{25732AF3-E85A-A347-4EB5-41D7043B52E4}"/>
              </a:ext>
            </a:extLst>
          </p:cNvPr>
          <p:cNvSpPr txBox="1"/>
          <p:nvPr/>
        </p:nvSpPr>
        <p:spPr>
          <a:xfrm>
            <a:off x="10085503" y="3669691"/>
            <a:ext cx="1268296" cy="461665"/>
          </a:xfrm>
          <a:prstGeom prst="rect">
            <a:avLst/>
          </a:prstGeom>
          <a:noFill/>
        </p:spPr>
        <p:txBody>
          <a:bodyPr wrap="none" rtlCol="0">
            <a:spAutoFit/>
          </a:bodyPr>
          <a:lstStyle/>
          <a:p>
            <a:r>
              <a:rPr lang="en-US" sz="1200" b="1" dirty="0">
                <a:solidFill>
                  <a:schemeClr val="bg1">
                    <a:lumMod val="25000"/>
                  </a:schemeClr>
                </a:solidFill>
              </a:rPr>
              <a:t>HR(95%CI)</a:t>
            </a:r>
          </a:p>
          <a:p>
            <a:r>
              <a:rPr lang="en-US" sz="1200" b="1" dirty="0">
                <a:solidFill>
                  <a:schemeClr val="bg1">
                    <a:lumMod val="25000"/>
                  </a:schemeClr>
                </a:solidFill>
              </a:rPr>
              <a:t>0.58(0.46-0.72)</a:t>
            </a:r>
          </a:p>
        </p:txBody>
      </p:sp>
    </p:spTree>
    <p:extLst>
      <p:ext uri="{BB962C8B-B14F-4D97-AF65-F5344CB8AC3E}">
        <p14:creationId xmlns:p14="http://schemas.microsoft.com/office/powerpoint/2010/main" val="1889920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7AE1A-A910-A00E-AE0B-0DA4821B671E}"/>
              </a:ext>
            </a:extLst>
          </p:cNvPr>
          <p:cNvSpPr>
            <a:spLocks noGrp="1"/>
          </p:cNvSpPr>
          <p:nvPr>
            <p:ph type="title"/>
          </p:nvPr>
        </p:nvSpPr>
        <p:spPr/>
        <p:txBody>
          <a:bodyPr/>
          <a:lstStyle/>
          <a:p>
            <a:r>
              <a:rPr lang="en-US" dirty="0" err="1"/>
              <a:t>Neotorch</a:t>
            </a:r>
            <a:endParaRPr lang="en-US" dirty="0"/>
          </a:p>
        </p:txBody>
      </p:sp>
      <p:pic>
        <p:nvPicPr>
          <p:cNvPr id="10" name="Picture 9">
            <a:extLst>
              <a:ext uri="{FF2B5EF4-FFF2-40B4-BE49-F238E27FC236}">
                <a16:creationId xmlns:a16="http://schemas.microsoft.com/office/drawing/2014/main" id="{D5A2B5CC-2B10-ED4E-304D-4667FF0817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981200"/>
            <a:ext cx="6453619" cy="2808781"/>
          </a:xfrm>
          <a:prstGeom prst="rect">
            <a:avLst/>
          </a:prstGeom>
        </p:spPr>
      </p:pic>
      <p:pic>
        <p:nvPicPr>
          <p:cNvPr id="4" name="Picture 3">
            <a:extLst>
              <a:ext uri="{FF2B5EF4-FFF2-40B4-BE49-F238E27FC236}">
                <a16:creationId xmlns:a16="http://schemas.microsoft.com/office/drawing/2014/main" id="{B4E10F3B-A783-B40B-0D9C-6AF8C1E0A6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8879" y="3789980"/>
            <a:ext cx="5263521" cy="2677663"/>
          </a:xfrm>
          <a:prstGeom prst="rect">
            <a:avLst/>
          </a:prstGeom>
        </p:spPr>
      </p:pic>
      <p:sp>
        <p:nvSpPr>
          <p:cNvPr id="12" name="Footer Placeholder 11">
            <a:extLst>
              <a:ext uri="{FF2B5EF4-FFF2-40B4-BE49-F238E27FC236}">
                <a16:creationId xmlns:a16="http://schemas.microsoft.com/office/drawing/2014/main" id="{CC8135FE-36CD-22B3-332E-ECB078F1A21A}"/>
              </a:ext>
            </a:extLst>
          </p:cNvPr>
          <p:cNvSpPr>
            <a:spLocks noGrp="1"/>
          </p:cNvSpPr>
          <p:nvPr>
            <p:ph type="ftr" sz="quarter" idx="3"/>
          </p:nvPr>
        </p:nvSpPr>
        <p:spPr>
          <a:xfrm>
            <a:off x="609600" y="6434791"/>
            <a:ext cx="10744199" cy="442131"/>
          </a:xfrm>
        </p:spPr>
        <p:txBody>
          <a:bodyPr/>
          <a:lstStyle/>
          <a:p>
            <a:r>
              <a:rPr lang="en-US"/>
              <a:t>BIPR, blinded independent pathological review; IRC, independent review committee; RECIST, response evaluation criteria in solid tumors.
Lu S, et al. ASCO 2023. Abstract 8501.</a:t>
            </a:r>
          </a:p>
        </p:txBody>
      </p:sp>
    </p:spTree>
    <p:extLst>
      <p:ext uri="{BB962C8B-B14F-4D97-AF65-F5344CB8AC3E}">
        <p14:creationId xmlns:p14="http://schemas.microsoft.com/office/powerpoint/2010/main" val="2350841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92DD56-0523-075D-FC1A-4B4C9462D74E}"/>
              </a:ext>
            </a:extLst>
          </p:cNvPr>
          <p:cNvSpPr>
            <a:spLocks noGrp="1"/>
          </p:cNvSpPr>
          <p:nvPr>
            <p:ph type="title"/>
          </p:nvPr>
        </p:nvSpPr>
        <p:spPr>
          <a:xfrm>
            <a:off x="609600" y="199505"/>
            <a:ext cx="10744200" cy="1185577"/>
          </a:xfrm>
        </p:spPr>
        <p:txBody>
          <a:bodyPr/>
          <a:lstStyle/>
          <a:p>
            <a:r>
              <a:rPr lang="en-US" dirty="0" err="1"/>
              <a:t>CheckMate</a:t>
            </a:r>
            <a:r>
              <a:rPr lang="en-US" dirty="0"/>
              <a:t> 77T</a:t>
            </a:r>
            <a:br>
              <a:rPr lang="en-US" dirty="0"/>
            </a:br>
            <a:endParaRPr lang="en-US"/>
          </a:p>
        </p:txBody>
      </p:sp>
      <p:pic>
        <p:nvPicPr>
          <p:cNvPr id="5" name="Picture 4">
            <a:extLst>
              <a:ext uri="{FF2B5EF4-FFF2-40B4-BE49-F238E27FC236}">
                <a16:creationId xmlns:a16="http://schemas.microsoft.com/office/drawing/2014/main" id="{B4D19ECF-F4A3-117F-E884-907DD01C47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26"/>
          <a:stretch/>
        </p:blipFill>
        <p:spPr>
          <a:xfrm>
            <a:off x="248696" y="788244"/>
            <a:ext cx="6530837" cy="3203862"/>
          </a:xfrm>
          <a:prstGeom prst="rect">
            <a:avLst/>
          </a:prstGeom>
        </p:spPr>
      </p:pic>
      <p:pic>
        <p:nvPicPr>
          <p:cNvPr id="7" name="Picture 6">
            <a:extLst>
              <a:ext uri="{FF2B5EF4-FFF2-40B4-BE49-F238E27FC236}">
                <a16:creationId xmlns:a16="http://schemas.microsoft.com/office/drawing/2014/main" id="{8896F3F3-40A2-26F8-9BE1-D73D2A251099}"/>
              </a:ext>
            </a:extLst>
          </p:cNvPr>
          <p:cNvPicPr>
            <a:picLocks noChangeAspect="1"/>
          </p:cNvPicPr>
          <p:nvPr/>
        </p:nvPicPr>
        <p:blipFill>
          <a:blip r:embed="rId4"/>
          <a:stretch>
            <a:fillRect/>
          </a:stretch>
        </p:blipFill>
        <p:spPr>
          <a:xfrm>
            <a:off x="5858931" y="3889673"/>
            <a:ext cx="6059019" cy="2850193"/>
          </a:xfrm>
          <a:prstGeom prst="rect">
            <a:avLst/>
          </a:prstGeom>
        </p:spPr>
      </p:pic>
      <p:sp>
        <p:nvSpPr>
          <p:cNvPr id="8" name="Footer Placeholder 7">
            <a:extLst>
              <a:ext uri="{FF2B5EF4-FFF2-40B4-BE49-F238E27FC236}">
                <a16:creationId xmlns:a16="http://schemas.microsoft.com/office/drawing/2014/main" id="{35A38C9B-CCD2-E5C0-FB59-6584701A2474}"/>
              </a:ext>
            </a:extLst>
          </p:cNvPr>
          <p:cNvSpPr>
            <a:spLocks noGrp="1"/>
          </p:cNvSpPr>
          <p:nvPr>
            <p:ph type="ftr" sz="quarter" idx="3"/>
          </p:nvPr>
        </p:nvSpPr>
        <p:spPr/>
        <p:txBody>
          <a:bodyPr/>
          <a:lstStyle/>
          <a:p>
            <a:r>
              <a:rPr lang="en-US" dirty="0"/>
              <a:t>PBO, placebo. 
</a:t>
            </a:r>
            <a:r>
              <a:rPr lang="en-US" dirty="0" err="1"/>
              <a:t>Cascone</a:t>
            </a:r>
            <a:r>
              <a:rPr lang="en-US" dirty="0"/>
              <a:t> T, et al. ESMO 2023: Abstract LBA1</a:t>
            </a:r>
          </a:p>
        </p:txBody>
      </p:sp>
    </p:spTree>
    <p:extLst>
      <p:ext uri="{BB962C8B-B14F-4D97-AF65-F5344CB8AC3E}">
        <p14:creationId xmlns:p14="http://schemas.microsoft.com/office/powerpoint/2010/main" val="384911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DC81B56-888F-F78D-F541-CB417E695728}"/>
              </a:ext>
            </a:extLst>
          </p:cNvPr>
          <p:cNvGraphicFramePr>
            <a:graphicFrameLocks noGrp="1"/>
          </p:cNvGraphicFramePr>
          <p:nvPr>
            <p:ph idx="4294967295"/>
            <p:extLst>
              <p:ext uri="{D42A27DB-BD31-4B8C-83A1-F6EECF244321}">
                <p14:modId xmlns:p14="http://schemas.microsoft.com/office/powerpoint/2010/main" val="1244009475"/>
              </p:ext>
            </p:extLst>
          </p:nvPr>
        </p:nvGraphicFramePr>
        <p:xfrm>
          <a:off x="165080" y="993291"/>
          <a:ext cx="8942294" cy="26622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5">
            <a:extLst>
              <a:ext uri="{FF2B5EF4-FFF2-40B4-BE49-F238E27FC236}">
                <a16:creationId xmlns:a16="http://schemas.microsoft.com/office/drawing/2014/main" id="{472B14BC-C300-5DEF-6478-B1AB9D9ABCBB}"/>
              </a:ext>
            </a:extLst>
          </p:cNvPr>
          <p:cNvGraphicFramePr>
            <a:graphicFrameLocks/>
          </p:cNvGraphicFramePr>
          <p:nvPr/>
        </p:nvGraphicFramePr>
        <p:xfrm>
          <a:off x="191015" y="3720750"/>
          <a:ext cx="8902720" cy="266178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471D6C08-F11D-EA0B-17EC-FEF13C67CE3F}"/>
              </a:ext>
            </a:extLst>
          </p:cNvPr>
          <p:cNvSpPr txBox="1"/>
          <p:nvPr/>
        </p:nvSpPr>
        <p:spPr>
          <a:xfrm>
            <a:off x="9067800" y="1862435"/>
            <a:ext cx="2959120" cy="1261884"/>
          </a:xfrm>
          <a:prstGeom prst="rect">
            <a:avLst/>
          </a:prstGeom>
          <a:noFill/>
        </p:spPr>
        <p:txBody>
          <a:bodyPr wrap="square" rtlCol="0">
            <a:spAutoFit/>
          </a:bodyPr>
          <a:lstStyle/>
          <a:p>
            <a:pPr algn="ctr"/>
            <a:r>
              <a:rPr lang="en-US" sz="2800" b="1" dirty="0" err="1">
                <a:solidFill>
                  <a:srgbClr val="800000"/>
                </a:solidFill>
              </a:rPr>
              <a:t>pCR</a:t>
            </a:r>
            <a:endParaRPr lang="en-US" sz="2800" b="1" dirty="0">
              <a:solidFill>
                <a:srgbClr val="800000"/>
              </a:solidFill>
            </a:endParaRPr>
          </a:p>
          <a:p>
            <a:pPr algn="ctr"/>
            <a:r>
              <a:rPr lang="en-US" sz="1600" dirty="0">
                <a:solidFill>
                  <a:srgbClr val="800000"/>
                </a:solidFill>
              </a:rPr>
              <a:t>Pathologic Complete Response</a:t>
            </a:r>
          </a:p>
          <a:p>
            <a:pPr algn="ctr"/>
            <a:r>
              <a:rPr lang="en-US" sz="1600" dirty="0">
                <a:solidFill>
                  <a:srgbClr val="800000"/>
                </a:solidFill>
              </a:rPr>
              <a:t>No viable tumor at resection </a:t>
            </a:r>
          </a:p>
        </p:txBody>
      </p:sp>
      <p:sp>
        <p:nvSpPr>
          <p:cNvPr id="7" name="TextBox 6">
            <a:extLst>
              <a:ext uri="{FF2B5EF4-FFF2-40B4-BE49-F238E27FC236}">
                <a16:creationId xmlns:a16="http://schemas.microsoft.com/office/drawing/2014/main" id="{D567C284-7345-9BE6-6510-D308550FEC3C}"/>
              </a:ext>
            </a:extLst>
          </p:cNvPr>
          <p:cNvSpPr txBox="1"/>
          <p:nvPr/>
        </p:nvSpPr>
        <p:spPr>
          <a:xfrm>
            <a:off x="9093735" y="4217248"/>
            <a:ext cx="2959120" cy="1015663"/>
          </a:xfrm>
          <a:prstGeom prst="rect">
            <a:avLst/>
          </a:prstGeom>
          <a:noFill/>
        </p:spPr>
        <p:txBody>
          <a:bodyPr wrap="square" rtlCol="0">
            <a:spAutoFit/>
          </a:bodyPr>
          <a:lstStyle/>
          <a:p>
            <a:pPr algn="ctr"/>
            <a:r>
              <a:rPr lang="en-US" sz="2800" b="1" dirty="0">
                <a:solidFill>
                  <a:srgbClr val="800000"/>
                </a:solidFill>
              </a:rPr>
              <a:t>MPR</a:t>
            </a:r>
          </a:p>
          <a:p>
            <a:pPr algn="ctr"/>
            <a:r>
              <a:rPr lang="en-US" sz="1600" dirty="0">
                <a:solidFill>
                  <a:srgbClr val="800000"/>
                </a:solidFill>
              </a:rPr>
              <a:t>Major Pathologic Response</a:t>
            </a:r>
          </a:p>
          <a:p>
            <a:pPr algn="ctr"/>
            <a:r>
              <a:rPr lang="en-US" sz="1600" dirty="0">
                <a:solidFill>
                  <a:srgbClr val="800000"/>
                </a:solidFill>
              </a:rPr>
              <a:t>10% viable tumor at resection </a:t>
            </a:r>
          </a:p>
        </p:txBody>
      </p:sp>
      <p:sp>
        <p:nvSpPr>
          <p:cNvPr id="9" name="Footer Placeholder 8">
            <a:extLst>
              <a:ext uri="{FF2B5EF4-FFF2-40B4-BE49-F238E27FC236}">
                <a16:creationId xmlns:a16="http://schemas.microsoft.com/office/drawing/2014/main" id="{5A1BAFCE-9403-9939-21C0-6D3BAF04F394}"/>
              </a:ext>
            </a:extLst>
          </p:cNvPr>
          <p:cNvSpPr>
            <a:spLocks noGrp="1"/>
          </p:cNvSpPr>
          <p:nvPr>
            <p:ph type="ftr" sz="quarter" idx="3"/>
          </p:nvPr>
        </p:nvSpPr>
        <p:spPr>
          <a:xfrm>
            <a:off x="609600" y="6410138"/>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Forde PM, et al. </a:t>
            </a:r>
            <a:r>
              <a:rPr lang="en-US" i="1" dirty="0"/>
              <a:t>N Engl J Med</a:t>
            </a:r>
            <a:r>
              <a:rPr lang="en-US" dirty="0"/>
              <a:t>. 2022;386:1973-85; Heymach JV, et al. Presented at AACR 2023:CT005.; Lu S, et al. Presented at ASCO 2023:8501; Wakelee H, et al. </a:t>
            </a:r>
            <a:r>
              <a:rPr lang="en-US" i="1" dirty="0"/>
              <a:t>N Engl J Med</a:t>
            </a:r>
            <a:r>
              <a:rPr lang="en-US" dirty="0"/>
              <a:t>. 2023; 389:491-503.; </a:t>
            </a:r>
            <a:r>
              <a:rPr lang="en-US" dirty="0" err="1"/>
              <a:t>Cascone</a:t>
            </a:r>
            <a:r>
              <a:rPr lang="en-US" dirty="0"/>
              <a:t> T, et al. ESMO 2023; LBA1. </a:t>
            </a:r>
          </a:p>
        </p:txBody>
      </p:sp>
      <p:sp>
        <p:nvSpPr>
          <p:cNvPr id="2" name="Title 1">
            <a:extLst>
              <a:ext uri="{FF2B5EF4-FFF2-40B4-BE49-F238E27FC236}">
                <a16:creationId xmlns:a16="http://schemas.microsoft.com/office/drawing/2014/main" id="{14EA9066-7C5B-5C8F-A8B3-585C3090BAE2}"/>
              </a:ext>
            </a:extLst>
          </p:cNvPr>
          <p:cNvSpPr>
            <a:spLocks noGrp="1"/>
          </p:cNvSpPr>
          <p:nvPr>
            <p:ph type="title"/>
          </p:nvPr>
        </p:nvSpPr>
        <p:spPr>
          <a:xfrm>
            <a:off x="483476" y="176717"/>
            <a:ext cx="10744200" cy="1185577"/>
          </a:xfrm>
        </p:spPr>
        <p:txBody>
          <a:bodyPr/>
          <a:lstStyle/>
          <a:p>
            <a:r>
              <a:rPr lang="en-US" b="1" dirty="0"/>
              <a:t>Comparison of Pathologic Responses</a:t>
            </a:r>
          </a:p>
        </p:txBody>
      </p:sp>
    </p:spTree>
    <p:extLst>
      <p:ext uri="{BB962C8B-B14F-4D97-AF65-F5344CB8AC3E}">
        <p14:creationId xmlns:p14="http://schemas.microsoft.com/office/powerpoint/2010/main" val="3642267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357A-E6B7-4A0D-98B4-E35B4E55F91E}"/>
              </a:ext>
            </a:extLst>
          </p:cNvPr>
          <p:cNvSpPr>
            <a:spLocks noGrp="1"/>
          </p:cNvSpPr>
          <p:nvPr>
            <p:ph type="title"/>
          </p:nvPr>
        </p:nvSpPr>
        <p:spPr>
          <a:xfrm>
            <a:off x="609600" y="199505"/>
            <a:ext cx="10744200" cy="1185577"/>
          </a:xfrm>
        </p:spPr>
        <p:txBody>
          <a:bodyPr vert="horz" lIns="91440" tIns="45720" rIns="91440" bIns="45720" rtlCol="0" anchor="ctr">
            <a:normAutofit/>
          </a:bodyPr>
          <a:lstStyle/>
          <a:p>
            <a:r>
              <a:rPr lang="en-US" dirty="0"/>
              <a:t>NEOADJUVANT IMMUNOTHERAPY CONCLUSIONS</a:t>
            </a:r>
          </a:p>
        </p:txBody>
      </p:sp>
      <p:sp>
        <p:nvSpPr>
          <p:cNvPr id="3" name="Text Placeholder 2">
            <a:extLst>
              <a:ext uri="{FF2B5EF4-FFF2-40B4-BE49-F238E27FC236}">
                <a16:creationId xmlns:a16="http://schemas.microsoft.com/office/drawing/2014/main" id="{7084D914-8F53-47BC-9FB7-3571B8FE0F11}"/>
              </a:ext>
            </a:extLst>
          </p:cNvPr>
          <p:cNvSpPr>
            <a:spLocks noGrp="1"/>
          </p:cNvSpPr>
          <p:nvPr>
            <p:ph idx="1"/>
          </p:nvPr>
        </p:nvSpPr>
        <p:spPr>
          <a:xfrm>
            <a:off x="4612342" y="1477963"/>
            <a:ext cx="6741458" cy="4722812"/>
          </a:xfrm>
        </p:spPr>
        <p:txBody>
          <a:bodyPr vert="horz" lIns="91440" tIns="45720" rIns="91440" bIns="45720" rtlCol="0" anchor="t">
            <a:normAutofit fontScale="92500" lnSpcReduction="10000"/>
          </a:bodyPr>
          <a:lstStyle/>
          <a:p>
            <a:r>
              <a:rPr lang="en-US" dirty="0"/>
              <a:t>CheckMate-816 is only pure neoadjuvant trial</a:t>
            </a:r>
          </a:p>
          <a:p>
            <a:r>
              <a:rPr lang="en-US" dirty="0"/>
              <a:t>Growing evidence in peri-adjuvant space</a:t>
            </a:r>
          </a:p>
          <a:p>
            <a:r>
              <a:rPr lang="en-US" dirty="0"/>
              <a:t>Significant improvement in pathologic response and EFS </a:t>
            </a:r>
          </a:p>
          <a:p>
            <a:r>
              <a:rPr lang="en-US" dirty="0"/>
              <a:t>Promising early OS improvement</a:t>
            </a:r>
          </a:p>
          <a:p>
            <a:r>
              <a:rPr lang="en-US" dirty="0"/>
              <a:t>Appears safe and well tolerated, but attrition throughout each step</a:t>
            </a:r>
          </a:p>
          <a:p>
            <a:r>
              <a:rPr lang="en-US" dirty="0"/>
              <a:t>Too early to understand added benefit of peri-adjuvant</a:t>
            </a:r>
          </a:p>
          <a:p>
            <a:r>
              <a:rPr lang="en-US" dirty="0"/>
              <a:t>More work for providers</a:t>
            </a:r>
          </a:p>
          <a:p>
            <a:pPr lvl="1"/>
            <a:r>
              <a:rPr lang="en-US" dirty="0"/>
              <a:t>Requires understanding agents and indication</a:t>
            </a:r>
          </a:p>
          <a:p>
            <a:pPr lvl="1"/>
            <a:r>
              <a:rPr lang="en-US" dirty="0"/>
              <a:t>Biomarker testing is essential</a:t>
            </a:r>
          </a:p>
          <a:p>
            <a:endParaRPr lang="en-US" dirty="0"/>
          </a:p>
        </p:txBody>
      </p:sp>
      <p:pic>
        <p:nvPicPr>
          <p:cNvPr id="7" name="Picture 6" descr="A picture containing text&#10;&#10;Description automatically generated">
            <a:extLst>
              <a:ext uri="{FF2B5EF4-FFF2-40B4-BE49-F238E27FC236}">
                <a16:creationId xmlns:a16="http://schemas.microsoft.com/office/drawing/2014/main" id="{112274C9-F005-975E-2F0C-7D0EF9715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1384300"/>
            <a:ext cx="3436442" cy="4666222"/>
          </a:xfrm>
          <a:prstGeom prst="rect">
            <a:avLst/>
          </a:prstGeom>
        </p:spPr>
      </p:pic>
    </p:spTree>
    <p:extLst>
      <p:ext uri="{BB962C8B-B14F-4D97-AF65-F5344CB8AC3E}">
        <p14:creationId xmlns:p14="http://schemas.microsoft.com/office/powerpoint/2010/main" val="2242778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Case Presentation</a:t>
            </a:r>
            <a:br>
              <a:rPr lang="en-US" dirty="0"/>
            </a:br>
            <a:endParaRPr lang="en-US" dirty="0"/>
          </a:p>
        </p:txBody>
      </p:sp>
      <p:sp>
        <p:nvSpPr>
          <p:cNvPr id="5" name="Rectangle 4"/>
          <p:cNvSpPr/>
          <p:nvPr/>
        </p:nvSpPr>
        <p:spPr>
          <a:xfrm>
            <a:off x="152400" y="5638800"/>
            <a:ext cx="2514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8BAB189-25B2-1A97-BA01-06E6DE5A27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521"/>
          <a:stretch/>
        </p:blipFill>
        <p:spPr>
          <a:xfrm>
            <a:off x="489526" y="3696133"/>
            <a:ext cx="4419601" cy="2676899"/>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AA1314EC-46E9-1E3D-9409-F1126689EE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199" y="991466"/>
            <a:ext cx="4413138" cy="2596896"/>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308E12AC-BD47-6FA4-5BBC-B5ECB2CB375E}"/>
              </a:ext>
            </a:extLst>
          </p:cNvPr>
          <p:cNvSpPr txBox="1"/>
          <p:nvPr/>
        </p:nvSpPr>
        <p:spPr>
          <a:xfrm>
            <a:off x="5486400" y="1981200"/>
            <a:ext cx="60960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79 y/o F distant smoker presented for 2</a:t>
            </a:r>
            <a:r>
              <a:rPr lang="en-US" sz="2400" baseline="30000" dirty="0"/>
              <a:t>nd</a:t>
            </a:r>
            <a:r>
              <a:rPr lang="en-US" sz="2400" dirty="0"/>
              <a:t> opinion</a:t>
            </a:r>
          </a:p>
          <a:p>
            <a:pPr marL="285750" indent="-285750">
              <a:buFont typeface="Arial" panose="020B0604020202020204" pitchFamily="34" charset="0"/>
              <a:buChar char="•"/>
            </a:pPr>
            <a:r>
              <a:rPr lang="en-US" sz="2400" dirty="0"/>
              <a:t>Went to ED with self-limited chest pain and work up revealed RUL mass</a:t>
            </a:r>
          </a:p>
          <a:p>
            <a:pPr marL="285750" indent="-285750">
              <a:buFont typeface="Arial" panose="020B0604020202020204" pitchFamily="34" charset="0"/>
              <a:buChar char="•"/>
            </a:pPr>
            <a:r>
              <a:rPr lang="en-US" sz="2400" dirty="0"/>
              <a:t>Very active, exercises daily</a:t>
            </a:r>
          </a:p>
          <a:p>
            <a:pPr marL="285750" indent="-285750">
              <a:buFont typeface="Arial" panose="020B0604020202020204" pitchFamily="34" charset="0"/>
              <a:buChar char="•"/>
            </a:pPr>
            <a:r>
              <a:rPr lang="en-US" sz="2400" dirty="0"/>
              <a:t>Remote history of early breast cancer on tamoxifen</a:t>
            </a:r>
          </a:p>
          <a:p>
            <a:pPr marL="285750" indent="-285750">
              <a:buFont typeface="Arial" panose="020B0604020202020204" pitchFamily="34" charset="0"/>
              <a:buChar char="•"/>
            </a:pPr>
            <a:r>
              <a:rPr lang="en-US" sz="2400" dirty="0"/>
              <a:t>She was scheduled to start chemo/XRT</a:t>
            </a:r>
          </a:p>
        </p:txBody>
      </p:sp>
      <p:sp>
        <p:nvSpPr>
          <p:cNvPr id="14" name="Footer Placeholder 13">
            <a:extLst>
              <a:ext uri="{FF2B5EF4-FFF2-40B4-BE49-F238E27FC236}">
                <a16:creationId xmlns:a16="http://schemas.microsoft.com/office/drawing/2014/main" id="{AAAE732A-6677-CBBA-8FA6-502079B3B83C}"/>
              </a:ext>
            </a:extLst>
          </p:cNvPr>
          <p:cNvSpPr>
            <a:spLocks noGrp="1"/>
          </p:cNvSpPr>
          <p:nvPr>
            <p:ph type="ftr" sz="quarter" idx="3"/>
          </p:nvPr>
        </p:nvSpPr>
        <p:spPr/>
        <p:txBody>
          <a:bodyPr/>
          <a:lstStyle/>
          <a:p>
            <a:r>
              <a:rPr lang="en-US"/>
              <a:t>ED, emergency department; F, female; RUL, right upper lung; XRT, radiation therapy; y/o, year old.</a:t>
            </a:r>
          </a:p>
        </p:txBody>
      </p:sp>
    </p:spTree>
    <p:extLst>
      <p:ext uri="{BB962C8B-B14F-4D97-AF65-F5344CB8AC3E}">
        <p14:creationId xmlns:p14="http://schemas.microsoft.com/office/powerpoint/2010/main" val="55311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Case Presentation</a:t>
            </a:r>
            <a:br>
              <a:rPr lang="en-US" dirty="0"/>
            </a:br>
            <a:endParaRPr lang="en-US" dirty="0"/>
          </a:p>
        </p:txBody>
      </p:sp>
      <p:sp>
        <p:nvSpPr>
          <p:cNvPr id="5" name="Rectangle 4"/>
          <p:cNvSpPr/>
          <p:nvPr/>
        </p:nvSpPr>
        <p:spPr>
          <a:xfrm>
            <a:off x="152400" y="5638800"/>
            <a:ext cx="2514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5A2B208-52B8-2CAA-16B3-BDE5465DB76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4945" t="12049" r="5385"/>
          <a:stretch/>
        </p:blipFill>
        <p:spPr>
          <a:xfrm>
            <a:off x="762000" y="898634"/>
            <a:ext cx="4316171" cy="2600699"/>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185A7800-9333-2CDD-5EA6-854EE8F68CF0}"/>
              </a:ext>
            </a:extLst>
          </p:cNvPr>
          <p:cNvPicPr>
            <a:picLocks noChangeAspect="1"/>
          </p:cNvPicPr>
          <p:nvPr/>
        </p:nvPicPr>
        <p:blipFill>
          <a:blip r:embed="rId3"/>
          <a:stretch>
            <a:fillRect/>
          </a:stretch>
        </p:blipFill>
        <p:spPr>
          <a:xfrm>
            <a:off x="1389976" y="3568849"/>
            <a:ext cx="3060218" cy="262304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02BF58B-66D3-E733-D12A-0164215E2FCF}"/>
              </a:ext>
            </a:extLst>
          </p:cNvPr>
          <p:cNvSpPr txBox="1"/>
          <p:nvPr/>
        </p:nvSpPr>
        <p:spPr>
          <a:xfrm>
            <a:off x="5486400" y="1676400"/>
            <a:ext cx="62484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CT with 4.5 cm </a:t>
            </a:r>
            <a:r>
              <a:rPr lang="en-US" sz="2400" dirty="0" err="1"/>
              <a:t>suprahilar</a:t>
            </a:r>
            <a:r>
              <a:rPr lang="en-US" sz="2400" dirty="0"/>
              <a:t> mass</a:t>
            </a:r>
          </a:p>
          <a:p>
            <a:pPr marL="285750" indent="-285750">
              <a:buFont typeface="Arial" panose="020B0604020202020204" pitchFamily="34" charset="0"/>
              <a:buChar char="•"/>
            </a:pPr>
            <a:r>
              <a:rPr lang="en-US" sz="2400" dirty="0"/>
              <a:t>PET with SUV 15.6, no uptake out of mass</a:t>
            </a:r>
          </a:p>
          <a:p>
            <a:pPr marL="285750" indent="-285750">
              <a:buFont typeface="Arial" panose="020B0604020202020204" pitchFamily="34" charset="0"/>
              <a:buChar char="•"/>
            </a:pPr>
            <a:r>
              <a:rPr lang="en-US" sz="2400" dirty="0"/>
              <a:t>Brain MRI was without metastasis</a:t>
            </a:r>
          </a:p>
          <a:p>
            <a:pPr marL="285750" indent="-285750">
              <a:buFont typeface="Arial" panose="020B0604020202020204" pitchFamily="34" charset="0"/>
              <a:buChar char="•"/>
            </a:pPr>
            <a:r>
              <a:rPr lang="en-US" sz="2400" dirty="0"/>
              <a:t>She had undergone EBUS and navigational bronchoscopy</a:t>
            </a:r>
          </a:p>
          <a:p>
            <a:pPr marL="285750" indent="-285750">
              <a:buFont typeface="Arial" panose="020B0604020202020204" pitchFamily="34" charset="0"/>
              <a:buChar char="•"/>
            </a:pPr>
            <a:r>
              <a:rPr lang="en-US" sz="2400" dirty="0"/>
              <a:t>Mass NSCLC unspecified (no molecular testing)</a:t>
            </a:r>
          </a:p>
          <a:p>
            <a:pPr marL="285750" indent="-285750">
              <a:buFont typeface="Arial" panose="020B0604020202020204" pitchFamily="34" charset="0"/>
              <a:buChar char="•"/>
            </a:pPr>
            <a:r>
              <a:rPr lang="en-US" sz="2400" dirty="0"/>
              <a:t>LNs 4R, 7, 11R negative for malignancy</a:t>
            </a:r>
          </a:p>
        </p:txBody>
      </p:sp>
      <p:sp>
        <p:nvSpPr>
          <p:cNvPr id="6" name="Footer Placeholder 5">
            <a:extLst>
              <a:ext uri="{FF2B5EF4-FFF2-40B4-BE49-F238E27FC236}">
                <a16:creationId xmlns:a16="http://schemas.microsoft.com/office/drawing/2014/main" id="{5DC1B1E0-AF15-8248-2BFB-B0675E73CEF5}"/>
              </a:ext>
            </a:extLst>
          </p:cNvPr>
          <p:cNvSpPr>
            <a:spLocks noGrp="1"/>
          </p:cNvSpPr>
          <p:nvPr>
            <p:ph type="ftr" sz="quarter" idx="3"/>
          </p:nvPr>
        </p:nvSpPr>
        <p:spPr/>
        <p:txBody>
          <a:bodyPr/>
          <a:lstStyle/>
          <a:p>
            <a:r>
              <a:rPr lang="en-US"/>
              <a:t>CT, computed tomography; EBUS, endobronchial ultrasound; LN, lymph node; MRI, magnetic resonance imaging; NSCLC, non-small cell lung cancer; PET, positron emission tomography; SUV, standardized uptake value. </a:t>
            </a:r>
          </a:p>
        </p:txBody>
      </p:sp>
    </p:spTree>
    <p:extLst>
      <p:ext uri="{BB962C8B-B14F-4D97-AF65-F5344CB8AC3E}">
        <p14:creationId xmlns:p14="http://schemas.microsoft.com/office/powerpoint/2010/main" val="770815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Case Presentation</a:t>
            </a:r>
            <a:br>
              <a:rPr lang="en-US" dirty="0"/>
            </a:br>
            <a:endParaRPr lang="en-US" dirty="0"/>
          </a:p>
        </p:txBody>
      </p:sp>
      <p:sp>
        <p:nvSpPr>
          <p:cNvPr id="5" name="Rectangle 4"/>
          <p:cNvSpPr/>
          <p:nvPr/>
        </p:nvSpPr>
        <p:spPr>
          <a:xfrm>
            <a:off x="152400" y="5638800"/>
            <a:ext cx="2514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02BF58B-66D3-E733-D12A-0164215E2FCF}"/>
              </a:ext>
            </a:extLst>
          </p:cNvPr>
          <p:cNvSpPr txBox="1"/>
          <p:nvPr/>
        </p:nvSpPr>
        <p:spPr>
          <a:xfrm>
            <a:off x="6045202" y="1536174"/>
            <a:ext cx="624840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Molecular analysis</a:t>
            </a:r>
          </a:p>
          <a:p>
            <a:pPr marL="742950" lvl="1" indent="-285750">
              <a:buFont typeface="Arial" panose="020B0604020202020204" pitchFamily="34" charset="0"/>
              <a:buChar char="•"/>
            </a:pPr>
            <a:r>
              <a:rPr lang="en-US" sz="2400" dirty="0"/>
              <a:t>No targetable mutations</a:t>
            </a:r>
          </a:p>
          <a:p>
            <a:pPr marL="742950" lvl="1" indent="-285750">
              <a:buFont typeface="Arial" panose="020B0604020202020204" pitchFamily="34" charset="0"/>
              <a:buChar char="•"/>
            </a:pPr>
            <a:r>
              <a:rPr lang="en-US" sz="2400" dirty="0"/>
              <a:t>PD-L1 90%</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PFTs</a:t>
            </a:r>
          </a:p>
          <a:p>
            <a:pPr marL="742950" lvl="1" indent="-285750">
              <a:buFont typeface="Arial" panose="020B0604020202020204" pitchFamily="34" charset="0"/>
              <a:buChar char="•"/>
            </a:pPr>
            <a:r>
              <a:rPr lang="en-US" sz="2400" dirty="0"/>
              <a:t>FEV1: 1.88L, 71% predicted</a:t>
            </a:r>
          </a:p>
          <a:p>
            <a:pPr marL="742950" lvl="1" indent="-285750">
              <a:buFont typeface="Arial" panose="020B0604020202020204" pitchFamily="34" charset="0"/>
              <a:buChar char="•"/>
            </a:pPr>
            <a:r>
              <a:rPr lang="en-US" sz="2400" dirty="0"/>
              <a:t>DLCO: 13.54, 73% predicted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err="1"/>
              <a:t>cIIB</a:t>
            </a:r>
            <a:r>
              <a:rPr lang="en-US" sz="2400" dirty="0"/>
              <a:t>, T2bN0M0</a:t>
            </a:r>
          </a:p>
          <a:p>
            <a:pPr marL="285750" indent="-285750">
              <a:buFont typeface="Arial" panose="020B0604020202020204" pitchFamily="34" charset="0"/>
              <a:buChar char="•"/>
            </a:pPr>
            <a:r>
              <a:rPr lang="en-US" sz="2400" dirty="0"/>
              <a:t>MDT discussion</a:t>
            </a:r>
          </a:p>
        </p:txBody>
      </p:sp>
      <p:pic>
        <p:nvPicPr>
          <p:cNvPr id="6" name="Picture 5">
            <a:extLst>
              <a:ext uri="{FF2B5EF4-FFF2-40B4-BE49-F238E27FC236}">
                <a16:creationId xmlns:a16="http://schemas.microsoft.com/office/drawing/2014/main" id="{1AEFE5BF-ABAC-B535-8C72-B5181248D8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1200" y="1066800"/>
            <a:ext cx="4826000" cy="4572000"/>
          </a:xfrm>
          <a:prstGeom prst="rect">
            <a:avLst/>
          </a:prstGeom>
          <a:ln>
            <a:noFill/>
          </a:ln>
          <a:effectLst>
            <a:outerShdw blurRad="292100" dist="139700" dir="2700000" algn="tl" rotWithShape="0">
              <a:srgbClr val="333333">
                <a:alpha val="65000"/>
              </a:srgbClr>
            </a:outerShdw>
          </a:effectLst>
        </p:spPr>
      </p:pic>
      <p:sp>
        <p:nvSpPr>
          <p:cNvPr id="8" name="Footer Placeholder 7">
            <a:extLst>
              <a:ext uri="{FF2B5EF4-FFF2-40B4-BE49-F238E27FC236}">
                <a16:creationId xmlns:a16="http://schemas.microsoft.com/office/drawing/2014/main" id="{E0428F8F-4BE2-7004-3444-A2870FFDE751}"/>
              </a:ext>
            </a:extLst>
          </p:cNvPr>
          <p:cNvSpPr>
            <a:spLocks noGrp="1"/>
          </p:cNvSpPr>
          <p:nvPr>
            <p:ph type="ftr" sz="quarter" idx="3"/>
          </p:nvPr>
        </p:nvSpPr>
        <p:spPr/>
        <p:txBody>
          <a:bodyPr/>
          <a:lstStyle/>
          <a:p>
            <a:r>
              <a:rPr lang="en-US"/>
              <a:t>DLCO, diffusing capacity of lungs for carbon monoxide; FEV, forced expiratory volume in 1 second; MDT, multi-disciplinary team; PD-L1, programmed death ligand 1; PFT, pulmonary function test;</a:t>
            </a:r>
          </a:p>
        </p:txBody>
      </p:sp>
    </p:spTree>
    <p:extLst>
      <p:ext uri="{BB962C8B-B14F-4D97-AF65-F5344CB8AC3E}">
        <p14:creationId xmlns:p14="http://schemas.microsoft.com/office/powerpoint/2010/main" val="198454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0600"/>
            <a:ext cx="10730692"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aphic 5" descr="Man">
            <a:extLst>
              <a:ext uri="{FF2B5EF4-FFF2-40B4-BE49-F238E27FC236}">
                <a16:creationId xmlns:a16="http://schemas.microsoft.com/office/drawing/2014/main" id="{B2C8F8A3-C931-4E0B-96E1-0E5D7682E3E2}"/>
              </a:ext>
            </a:extLst>
          </p:cNvPr>
          <p:cNvGrpSpPr/>
          <p:nvPr/>
        </p:nvGrpSpPr>
        <p:grpSpPr>
          <a:xfrm>
            <a:off x="7948095" y="990601"/>
            <a:ext cx="2819399" cy="5296136"/>
            <a:chOff x="6345011" y="1217839"/>
            <a:chExt cx="1703008" cy="3483425"/>
          </a:xfrm>
          <a:solidFill>
            <a:schemeClr val="accent2"/>
          </a:solidFill>
        </p:grpSpPr>
        <p:sp>
          <p:nvSpPr>
            <p:cNvPr id="9" name="Freeform: Shape 8">
              <a:extLst>
                <a:ext uri="{FF2B5EF4-FFF2-40B4-BE49-F238E27FC236}">
                  <a16:creationId xmlns:a16="http://schemas.microsoft.com/office/drawing/2014/main" id="{7F5D0550-1334-43B4-9339-6D1A8DD3AA97}"/>
                </a:ext>
              </a:extLst>
            </p:cNvPr>
            <p:cNvSpPr/>
            <p:nvPr/>
          </p:nvSpPr>
          <p:spPr>
            <a:xfrm>
              <a:off x="6886878" y="1217839"/>
              <a:ext cx="619275" cy="619275"/>
            </a:xfrm>
            <a:custGeom>
              <a:avLst/>
              <a:gdLst>
                <a:gd name="connsiteX0" fmla="*/ 619276 w 619275"/>
                <a:gd name="connsiteY0" fmla="*/ 309638 h 619275"/>
                <a:gd name="connsiteX1" fmla="*/ 309638 w 619275"/>
                <a:gd name="connsiteY1" fmla="*/ 619276 h 619275"/>
                <a:gd name="connsiteX2" fmla="*/ 0 w 619275"/>
                <a:gd name="connsiteY2" fmla="*/ 309638 h 619275"/>
                <a:gd name="connsiteX3" fmla="*/ 309638 w 619275"/>
                <a:gd name="connsiteY3" fmla="*/ 0 h 619275"/>
                <a:gd name="connsiteX4" fmla="*/ 619276 w 619275"/>
                <a:gd name="connsiteY4" fmla="*/ 309638 h 61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275" h="619275">
                  <a:moveTo>
                    <a:pt x="619276" y="309638"/>
                  </a:moveTo>
                  <a:cubicBezTo>
                    <a:pt x="619276" y="480646"/>
                    <a:pt x="480646" y="619276"/>
                    <a:pt x="309638" y="619276"/>
                  </a:cubicBezTo>
                  <a:cubicBezTo>
                    <a:pt x="138630" y="619276"/>
                    <a:pt x="0" y="480646"/>
                    <a:pt x="0" y="309638"/>
                  </a:cubicBezTo>
                  <a:cubicBezTo>
                    <a:pt x="0" y="138630"/>
                    <a:pt x="138630" y="0"/>
                    <a:pt x="309638" y="0"/>
                  </a:cubicBezTo>
                  <a:cubicBezTo>
                    <a:pt x="480646" y="0"/>
                    <a:pt x="619276" y="138630"/>
                    <a:pt x="619276" y="309638"/>
                  </a:cubicBezTo>
                  <a:close/>
                </a:path>
              </a:pathLst>
            </a:custGeom>
            <a:grpFill/>
            <a:ln w="38695" cap="flat">
              <a:noFill/>
              <a:prstDash val="solid"/>
              <a:miter/>
            </a:ln>
          </p:spPr>
          <p:txBody>
            <a:bodyPr rtlCol="0" anchor="ctr"/>
            <a:lstStyle/>
            <a:p>
              <a:endParaRPr lang="en-GB" sz="2400" dirty="0"/>
            </a:p>
          </p:txBody>
        </p:sp>
        <p:sp>
          <p:nvSpPr>
            <p:cNvPr id="14" name="Freeform: Shape 13">
              <a:extLst>
                <a:ext uri="{FF2B5EF4-FFF2-40B4-BE49-F238E27FC236}">
                  <a16:creationId xmlns:a16="http://schemas.microsoft.com/office/drawing/2014/main" id="{8654808B-9DCC-49AA-935B-FB0F637EEA73}"/>
                </a:ext>
              </a:extLst>
            </p:cNvPr>
            <p:cNvSpPr/>
            <p:nvPr/>
          </p:nvSpPr>
          <p:spPr>
            <a:xfrm>
              <a:off x="6345011" y="1914524"/>
              <a:ext cx="1703008" cy="2786740"/>
            </a:xfrm>
            <a:custGeom>
              <a:avLst/>
              <a:gdLst>
                <a:gd name="connsiteX0" fmla="*/ 1695267 w 1703008"/>
                <a:gd name="connsiteY0" fmla="*/ 1207588 h 2786740"/>
                <a:gd name="connsiteX1" fmla="*/ 1478521 w 1703008"/>
                <a:gd name="connsiteY1" fmla="*/ 286415 h 2786740"/>
                <a:gd name="connsiteX2" fmla="*/ 1432075 w 1703008"/>
                <a:gd name="connsiteY2" fmla="*/ 201265 h 2786740"/>
                <a:gd name="connsiteX3" fmla="*/ 1106955 w 1703008"/>
                <a:gd name="connsiteY3" fmla="*/ 30964 h 2786740"/>
                <a:gd name="connsiteX4" fmla="*/ 851504 w 1703008"/>
                <a:gd name="connsiteY4" fmla="*/ 0 h 2786740"/>
                <a:gd name="connsiteX5" fmla="*/ 596053 w 1703008"/>
                <a:gd name="connsiteY5" fmla="*/ 38705 h 2786740"/>
                <a:gd name="connsiteX6" fmla="*/ 270933 w 1703008"/>
                <a:gd name="connsiteY6" fmla="*/ 209006 h 2786740"/>
                <a:gd name="connsiteX7" fmla="*/ 224487 w 1703008"/>
                <a:gd name="connsiteY7" fmla="*/ 294156 h 2786740"/>
                <a:gd name="connsiteX8" fmla="*/ 7741 w 1703008"/>
                <a:gd name="connsiteY8" fmla="*/ 1215329 h 2786740"/>
                <a:gd name="connsiteX9" fmla="*/ 0 w 1703008"/>
                <a:gd name="connsiteY9" fmla="*/ 1254033 h 2786740"/>
                <a:gd name="connsiteX10" fmla="*/ 154819 w 1703008"/>
                <a:gd name="connsiteY10" fmla="*/ 1408852 h 2786740"/>
                <a:gd name="connsiteX11" fmla="*/ 301897 w 1703008"/>
                <a:gd name="connsiteY11" fmla="*/ 1292738 h 2786740"/>
                <a:gd name="connsiteX12" fmla="*/ 464457 w 1703008"/>
                <a:gd name="connsiteY12" fmla="*/ 619276 h 2786740"/>
                <a:gd name="connsiteX13" fmla="*/ 464457 w 1703008"/>
                <a:gd name="connsiteY13" fmla="*/ 2786741 h 2786740"/>
                <a:gd name="connsiteX14" fmla="*/ 774095 w 1703008"/>
                <a:gd name="connsiteY14" fmla="*/ 2786741 h 2786740"/>
                <a:gd name="connsiteX15" fmla="*/ 774095 w 1703008"/>
                <a:gd name="connsiteY15" fmla="*/ 1393370 h 2786740"/>
                <a:gd name="connsiteX16" fmla="*/ 928914 w 1703008"/>
                <a:gd name="connsiteY16" fmla="*/ 1393370 h 2786740"/>
                <a:gd name="connsiteX17" fmla="*/ 928914 w 1703008"/>
                <a:gd name="connsiteY17" fmla="*/ 2786741 h 2786740"/>
                <a:gd name="connsiteX18" fmla="*/ 1238551 w 1703008"/>
                <a:gd name="connsiteY18" fmla="*/ 2786741 h 2786740"/>
                <a:gd name="connsiteX19" fmla="*/ 1238551 w 1703008"/>
                <a:gd name="connsiteY19" fmla="*/ 611535 h 2786740"/>
                <a:gd name="connsiteX20" fmla="*/ 1401111 w 1703008"/>
                <a:gd name="connsiteY20" fmla="*/ 1284997 h 2786740"/>
                <a:gd name="connsiteX21" fmla="*/ 1548189 w 1703008"/>
                <a:gd name="connsiteY21" fmla="*/ 1401111 h 2786740"/>
                <a:gd name="connsiteX22" fmla="*/ 1703008 w 1703008"/>
                <a:gd name="connsiteY22" fmla="*/ 1246292 h 2786740"/>
                <a:gd name="connsiteX23" fmla="*/ 1695267 w 1703008"/>
                <a:gd name="connsiteY23" fmla="*/ 1207588 h 27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03008" h="2786740">
                  <a:moveTo>
                    <a:pt x="1695267" y="1207588"/>
                  </a:moveTo>
                  <a:lnTo>
                    <a:pt x="1478521" y="286415"/>
                  </a:lnTo>
                  <a:cubicBezTo>
                    <a:pt x="1470780" y="255451"/>
                    <a:pt x="1455298" y="224487"/>
                    <a:pt x="1432075" y="201265"/>
                  </a:cubicBezTo>
                  <a:cubicBezTo>
                    <a:pt x="1339184" y="123855"/>
                    <a:pt x="1230810" y="69668"/>
                    <a:pt x="1106955" y="30964"/>
                  </a:cubicBezTo>
                  <a:cubicBezTo>
                    <a:pt x="1021805" y="15482"/>
                    <a:pt x="936655" y="0"/>
                    <a:pt x="851504" y="0"/>
                  </a:cubicBezTo>
                  <a:cubicBezTo>
                    <a:pt x="766354" y="0"/>
                    <a:pt x="681203" y="15482"/>
                    <a:pt x="596053" y="38705"/>
                  </a:cubicBezTo>
                  <a:cubicBezTo>
                    <a:pt x="472198" y="69668"/>
                    <a:pt x="363825" y="131596"/>
                    <a:pt x="270933" y="209006"/>
                  </a:cubicBezTo>
                  <a:cubicBezTo>
                    <a:pt x="247710" y="232228"/>
                    <a:pt x="232228" y="263192"/>
                    <a:pt x="224487" y="294156"/>
                  </a:cubicBezTo>
                  <a:lnTo>
                    <a:pt x="7741" y="1215329"/>
                  </a:lnTo>
                  <a:cubicBezTo>
                    <a:pt x="7741" y="1223069"/>
                    <a:pt x="0" y="1238551"/>
                    <a:pt x="0" y="1254033"/>
                  </a:cubicBezTo>
                  <a:cubicBezTo>
                    <a:pt x="0" y="1339184"/>
                    <a:pt x="69668" y="1408852"/>
                    <a:pt x="154819" y="1408852"/>
                  </a:cubicBezTo>
                  <a:cubicBezTo>
                    <a:pt x="224487" y="1408852"/>
                    <a:pt x="286415" y="1354666"/>
                    <a:pt x="301897" y="1292738"/>
                  </a:cubicBezTo>
                  <a:lnTo>
                    <a:pt x="464457" y="619276"/>
                  </a:lnTo>
                  <a:lnTo>
                    <a:pt x="464457" y="2786741"/>
                  </a:lnTo>
                  <a:lnTo>
                    <a:pt x="774095" y="2786741"/>
                  </a:lnTo>
                  <a:lnTo>
                    <a:pt x="774095" y="1393370"/>
                  </a:lnTo>
                  <a:lnTo>
                    <a:pt x="928914" y="1393370"/>
                  </a:lnTo>
                  <a:lnTo>
                    <a:pt x="928914" y="2786741"/>
                  </a:lnTo>
                  <a:lnTo>
                    <a:pt x="1238551" y="2786741"/>
                  </a:lnTo>
                  <a:lnTo>
                    <a:pt x="1238551" y="611535"/>
                  </a:lnTo>
                  <a:lnTo>
                    <a:pt x="1401111" y="1284997"/>
                  </a:lnTo>
                  <a:cubicBezTo>
                    <a:pt x="1416593" y="1346925"/>
                    <a:pt x="1478521" y="1401111"/>
                    <a:pt x="1548189" y="1401111"/>
                  </a:cubicBezTo>
                  <a:cubicBezTo>
                    <a:pt x="1633340" y="1401111"/>
                    <a:pt x="1703008" y="1331443"/>
                    <a:pt x="1703008" y="1246292"/>
                  </a:cubicBezTo>
                  <a:cubicBezTo>
                    <a:pt x="1703008" y="1230810"/>
                    <a:pt x="1695267" y="1215329"/>
                    <a:pt x="1695267" y="1207588"/>
                  </a:cubicBezTo>
                  <a:close/>
                </a:path>
              </a:pathLst>
            </a:custGeom>
            <a:grpFill/>
            <a:ln w="38695" cap="flat">
              <a:noFill/>
              <a:prstDash val="solid"/>
              <a:miter/>
            </a:ln>
          </p:spPr>
          <p:txBody>
            <a:bodyPr rtlCol="0" anchor="ctr"/>
            <a:lstStyle/>
            <a:p>
              <a:endParaRPr lang="en-GB" sz="2400" dirty="0"/>
            </a:p>
          </p:txBody>
        </p:sp>
      </p:grpSp>
      <p:sp>
        <p:nvSpPr>
          <p:cNvPr id="4" name="Title 3"/>
          <p:cNvSpPr>
            <a:spLocks noGrp="1"/>
          </p:cNvSpPr>
          <p:nvPr>
            <p:ph type="title"/>
          </p:nvPr>
        </p:nvSpPr>
        <p:spPr/>
        <p:txBody>
          <a:bodyPr>
            <a:normAutofit/>
          </a:bodyPr>
          <a:lstStyle/>
          <a:p>
            <a:r>
              <a:rPr lang="en-US" altLang="en-US" dirty="0"/>
              <a:t>Treatment for “Early-Stage” NSCLC</a:t>
            </a:r>
          </a:p>
        </p:txBody>
      </p:sp>
      <p:sp>
        <p:nvSpPr>
          <p:cNvPr id="15" name="TextBox 14"/>
          <p:cNvSpPr txBox="1"/>
          <p:nvPr/>
        </p:nvSpPr>
        <p:spPr>
          <a:xfrm>
            <a:off x="902911" y="4765315"/>
            <a:ext cx="4270891" cy="1156464"/>
          </a:xfrm>
          <a:prstGeom prst="rect">
            <a:avLst/>
          </a:prstGeom>
          <a:noFill/>
          <a:ln w="9525">
            <a:noFill/>
            <a:miter lim="800000"/>
            <a:headEnd/>
            <a:tailEnd/>
          </a:ln>
          <a:effectLst/>
        </p:spPr>
        <p:txBody>
          <a:bodyPr wrap="square" lIns="96000" tIns="24000" rIns="96000" bIns="24000" rtlCol="0" anchor="t" anchorCtr="0">
            <a:spAutoFit/>
          </a:bodyPr>
          <a:lstStyle>
            <a:defPPr>
              <a:defRPr lang="en-US"/>
            </a:defPPr>
            <a:lvl1pPr>
              <a:defRPr sz="1400" kern="0"/>
            </a:lvl1pPr>
          </a:lstStyle>
          <a:p>
            <a:pPr marL="241294" indent="-241294">
              <a:buFont typeface="Arial" panose="020B0604020202020204" pitchFamily="34" charset="0"/>
              <a:buChar char="•"/>
            </a:pPr>
            <a:r>
              <a:rPr lang="en-US" sz="2400" b="1" dirty="0">
                <a:solidFill>
                  <a:srgbClr val="4D4E4D"/>
                </a:solidFill>
              </a:rPr>
              <a:t>Chemotherapy</a:t>
            </a:r>
          </a:p>
          <a:p>
            <a:pPr marL="241294" indent="-241294">
              <a:buFont typeface="Arial" panose="020B0604020202020204" pitchFamily="34" charset="0"/>
              <a:buChar char="•"/>
            </a:pPr>
            <a:r>
              <a:rPr lang="en-US" sz="2400" b="1" dirty="0">
                <a:solidFill>
                  <a:srgbClr val="4D4E4D"/>
                </a:solidFill>
              </a:rPr>
              <a:t>Targeted therapy</a:t>
            </a:r>
          </a:p>
          <a:p>
            <a:pPr marL="241294" indent="-241294">
              <a:buFont typeface="Arial" panose="020B0604020202020204" pitchFamily="34" charset="0"/>
              <a:buChar char="•"/>
            </a:pPr>
            <a:r>
              <a:rPr lang="en-US" sz="2400" b="1" dirty="0">
                <a:solidFill>
                  <a:srgbClr val="4D4E4D"/>
                </a:solidFill>
              </a:rPr>
              <a:t>Cancer immunotherapy</a:t>
            </a:r>
          </a:p>
        </p:txBody>
      </p:sp>
      <p:grpSp>
        <p:nvGrpSpPr>
          <p:cNvPr id="30" name="Group 29"/>
          <p:cNvGrpSpPr/>
          <p:nvPr/>
        </p:nvGrpSpPr>
        <p:grpSpPr>
          <a:xfrm>
            <a:off x="918634" y="3903541"/>
            <a:ext cx="6576247" cy="768000"/>
            <a:chOff x="393700" y="3051481"/>
            <a:chExt cx="4932185" cy="576000"/>
          </a:xfrm>
          <a:solidFill>
            <a:schemeClr val="accent6">
              <a:lumMod val="75000"/>
            </a:schemeClr>
          </a:solidFill>
        </p:grpSpPr>
        <p:sp>
          <p:nvSpPr>
            <p:cNvPr id="12" name="Rounded Rectangle 11"/>
            <p:cNvSpPr>
              <a:spLocks noChangeArrowheads="1"/>
            </p:cNvSpPr>
            <p:nvPr/>
          </p:nvSpPr>
          <p:spPr bwMode="auto">
            <a:xfrm>
              <a:off x="3165885" y="3051481"/>
              <a:ext cx="2160000" cy="576000"/>
            </a:xfrm>
            <a:prstGeom prst="roundRect">
              <a:avLst/>
            </a:prstGeom>
            <a:solidFill>
              <a:schemeClr val="accent6"/>
            </a:solidFill>
            <a:ln w="28575">
              <a:noFill/>
              <a:miter lim="800000"/>
              <a:headEnd/>
              <a:tailEnd/>
            </a:ln>
            <a:effectLst/>
          </p:spPr>
          <p:txBody>
            <a:bodyPr wrap="square" lIns="96000" tIns="48000" rIns="96000" bIns="48000" rtlCol="0" anchor="ctr" anchorCtr="0">
              <a:noAutofit/>
            </a:bodyPr>
            <a:lstStyle/>
            <a:p>
              <a:r>
                <a:rPr lang="en-US" sz="1867" b="1" kern="0" dirty="0">
                  <a:solidFill>
                    <a:schemeClr val="bg1"/>
                  </a:solidFill>
                  <a:cs typeface="Arial" panose="020B0604020202020204" pitchFamily="34" charset="0"/>
                </a:rPr>
                <a:t>To reduce risk of </a:t>
              </a:r>
              <a:br>
                <a:rPr lang="en-US" sz="1867" b="1" kern="0" dirty="0">
                  <a:solidFill>
                    <a:schemeClr val="bg1"/>
                  </a:solidFill>
                  <a:cs typeface="Arial" panose="020B0604020202020204" pitchFamily="34" charset="0"/>
                </a:rPr>
              </a:br>
              <a:r>
                <a:rPr lang="en-US" sz="1867" b="1" kern="0" dirty="0">
                  <a:solidFill>
                    <a:schemeClr val="bg1"/>
                  </a:solidFill>
                  <a:cs typeface="Arial" panose="020B0604020202020204" pitchFamily="34" charset="0"/>
                </a:rPr>
                <a:t>distant relapse</a:t>
              </a:r>
            </a:p>
          </p:txBody>
        </p:sp>
        <p:sp>
          <p:nvSpPr>
            <p:cNvPr id="5" name="Rectangle 2"/>
            <p:cNvSpPr txBox="1">
              <a:spLocks noChangeArrowheads="1"/>
            </p:cNvSpPr>
            <p:nvPr/>
          </p:nvSpPr>
          <p:spPr>
            <a:xfrm>
              <a:off x="393700" y="3051481"/>
              <a:ext cx="1764000" cy="576000"/>
            </a:xfrm>
            <a:prstGeom prst="roundRect">
              <a:avLst/>
            </a:prstGeom>
            <a:solidFill>
              <a:schemeClr val="accent6"/>
            </a:solidFill>
            <a:ln w="28575">
              <a:noFill/>
              <a:miter lim="800000"/>
              <a:headEnd/>
              <a:tailEnd/>
            </a:ln>
            <a:effectLst/>
          </p:spPr>
          <p:txBody>
            <a:bodyPr wrap="square" lIns="96000" tIns="48000" rIns="96000" bIns="48000" rtlCol="0" anchor="ctr" anchorCtr="0">
              <a:noAutofit/>
            </a:bodyPr>
            <a:lstStyle>
              <a:defPPr>
                <a:defRPr lang="en-US"/>
              </a:defPPr>
              <a:lvl1pPr>
                <a:defRPr sz="1400" kern="0"/>
              </a:lvl1pPr>
            </a:lstStyle>
            <a:p>
              <a:r>
                <a:rPr lang="en-US" sz="1867" b="1" dirty="0">
                  <a:solidFill>
                    <a:schemeClr val="bg2"/>
                  </a:solidFill>
                  <a:cs typeface="Arial" panose="020B0604020202020204" pitchFamily="34" charset="0"/>
                </a:rPr>
                <a:t>Systemic therapy</a:t>
              </a:r>
            </a:p>
          </p:txBody>
        </p:sp>
        <p:sp>
          <p:nvSpPr>
            <p:cNvPr id="27" name="Right Arrow 26"/>
            <p:cNvSpPr/>
            <p:nvPr/>
          </p:nvSpPr>
          <p:spPr bwMode="auto">
            <a:xfrm>
              <a:off x="2387198" y="3097165"/>
              <a:ext cx="549188" cy="484632"/>
            </a:xfrm>
            <a:prstGeom prst="rightArrow">
              <a:avLst/>
            </a:prstGeom>
            <a:solidFill>
              <a:schemeClr val="accent6"/>
            </a:solidFill>
            <a:ln w="28575">
              <a:noFill/>
              <a:round/>
              <a:headEnd type="none" w="sm" len="sm"/>
              <a:tailEnd type="none" w="sm" len="sm"/>
            </a:ln>
            <a:effectLst/>
          </p:spPr>
          <p:txBody>
            <a:bodyPr wrap="square" rtlCol="0" anchor="ctr">
              <a:noAutofit/>
            </a:bodyPr>
            <a:lstStyle/>
            <a:p>
              <a:pPr algn="ctr">
                <a:spcBef>
                  <a:spcPct val="0"/>
                </a:spcBef>
                <a:spcAft>
                  <a:spcPct val="0"/>
                </a:spcAft>
              </a:pPr>
              <a:endParaRPr lang="en-GB" sz="2400" b="1" dirty="0">
                <a:ea typeface="MS PGothic" pitchFamily="34" charset="-128"/>
                <a:cs typeface="ヒラギノ角ゴ Pro W3"/>
              </a:endParaRPr>
            </a:p>
          </p:txBody>
        </p:sp>
      </p:grpSp>
      <p:grpSp>
        <p:nvGrpSpPr>
          <p:cNvPr id="16" name="Group 15">
            <a:extLst>
              <a:ext uri="{FF2B5EF4-FFF2-40B4-BE49-F238E27FC236}">
                <a16:creationId xmlns:a16="http://schemas.microsoft.com/office/drawing/2014/main" id="{8821A22C-5BFF-4943-B3C5-20535C458269}"/>
              </a:ext>
            </a:extLst>
          </p:cNvPr>
          <p:cNvGrpSpPr/>
          <p:nvPr/>
        </p:nvGrpSpPr>
        <p:grpSpPr>
          <a:xfrm>
            <a:off x="8907505" y="2346304"/>
            <a:ext cx="962907" cy="1006496"/>
            <a:chOff x="6745068" y="2060572"/>
            <a:chExt cx="827918" cy="764676"/>
          </a:xfrm>
        </p:grpSpPr>
        <p:sp>
          <p:nvSpPr>
            <p:cNvPr id="2" name="Freeform 71">
              <a:extLst>
                <a:ext uri="{FF2B5EF4-FFF2-40B4-BE49-F238E27FC236}">
                  <a16:creationId xmlns:a16="http://schemas.microsoft.com/office/drawing/2014/main" id="{5806EB79-85B2-4553-B3D0-BC03675CD3A2}"/>
                </a:ext>
              </a:extLst>
            </p:cNvPr>
            <p:cNvSpPr>
              <a:spLocks/>
            </p:cNvSpPr>
            <p:nvPr/>
          </p:nvSpPr>
          <p:spPr bwMode="auto">
            <a:xfrm>
              <a:off x="6745068" y="2060572"/>
              <a:ext cx="827918" cy="764676"/>
            </a:xfrm>
            <a:custGeom>
              <a:avLst/>
              <a:gdLst>
                <a:gd name="T0" fmla="*/ 31 w 213"/>
                <a:gd name="T1" fmla="*/ 71 h 196"/>
                <a:gd name="T2" fmla="*/ 1 w 213"/>
                <a:gd name="T3" fmla="*/ 177 h 196"/>
                <a:gd name="T4" fmla="*/ 7 w 213"/>
                <a:gd name="T5" fmla="*/ 191 h 196"/>
                <a:gd name="T6" fmla="*/ 20 w 213"/>
                <a:gd name="T7" fmla="*/ 195 h 196"/>
                <a:gd name="T8" fmla="*/ 66 w 213"/>
                <a:gd name="T9" fmla="*/ 188 h 196"/>
                <a:gd name="T10" fmla="*/ 88 w 213"/>
                <a:gd name="T11" fmla="*/ 118 h 196"/>
                <a:gd name="T12" fmla="*/ 106 w 213"/>
                <a:gd name="T13" fmla="*/ 99 h 196"/>
                <a:gd name="T14" fmla="*/ 126 w 213"/>
                <a:gd name="T15" fmla="*/ 119 h 196"/>
                <a:gd name="T16" fmla="*/ 147 w 213"/>
                <a:gd name="T17" fmla="*/ 188 h 196"/>
                <a:gd name="T18" fmla="*/ 193 w 213"/>
                <a:gd name="T19" fmla="*/ 195 h 196"/>
                <a:gd name="T20" fmla="*/ 207 w 213"/>
                <a:gd name="T21" fmla="*/ 191 h 196"/>
                <a:gd name="T22" fmla="*/ 213 w 213"/>
                <a:gd name="T23" fmla="*/ 177 h 196"/>
                <a:gd name="T24" fmla="*/ 183 w 213"/>
                <a:gd name="T25" fmla="*/ 71 h 196"/>
                <a:gd name="T26" fmla="*/ 125 w 213"/>
                <a:gd name="T27" fmla="*/ 110 h 196"/>
                <a:gd name="T28" fmla="*/ 113 w 213"/>
                <a:gd name="T29" fmla="*/ 95 h 196"/>
                <a:gd name="T30" fmla="*/ 113 w 213"/>
                <a:gd name="T31" fmla="*/ 55 h 196"/>
                <a:gd name="T32" fmla="*/ 100 w 213"/>
                <a:gd name="T33" fmla="*/ 55 h 196"/>
                <a:gd name="T34" fmla="*/ 100 w 213"/>
                <a:gd name="T35" fmla="*/ 95 h 196"/>
                <a:gd name="T36" fmla="*/ 88 w 213"/>
                <a:gd name="T37" fmla="*/ 108 h 196"/>
                <a:gd name="T38" fmla="*/ 31 w 213"/>
                <a:gd name="T39" fmla="*/ 7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96">
                  <a:moveTo>
                    <a:pt x="31" y="71"/>
                  </a:moveTo>
                  <a:cubicBezTo>
                    <a:pt x="7" y="103"/>
                    <a:pt x="2" y="157"/>
                    <a:pt x="1" y="177"/>
                  </a:cubicBezTo>
                  <a:cubicBezTo>
                    <a:pt x="0" y="183"/>
                    <a:pt x="2" y="188"/>
                    <a:pt x="7" y="191"/>
                  </a:cubicBezTo>
                  <a:cubicBezTo>
                    <a:pt x="10" y="194"/>
                    <a:pt x="15" y="196"/>
                    <a:pt x="20" y="195"/>
                  </a:cubicBezTo>
                  <a:cubicBezTo>
                    <a:pt x="66" y="188"/>
                    <a:pt x="66" y="188"/>
                    <a:pt x="66" y="188"/>
                  </a:cubicBezTo>
                  <a:cubicBezTo>
                    <a:pt x="93" y="184"/>
                    <a:pt x="88" y="137"/>
                    <a:pt x="88" y="118"/>
                  </a:cubicBezTo>
                  <a:cubicBezTo>
                    <a:pt x="93" y="113"/>
                    <a:pt x="98" y="107"/>
                    <a:pt x="106" y="99"/>
                  </a:cubicBezTo>
                  <a:cubicBezTo>
                    <a:pt x="114" y="107"/>
                    <a:pt x="121" y="114"/>
                    <a:pt x="126" y="119"/>
                  </a:cubicBezTo>
                  <a:cubicBezTo>
                    <a:pt x="126" y="138"/>
                    <a:pt x="120" y="184"/>
                    <a:pt x="147" y="188"/>
                  </a:cubicBezTo>
                  <a:cubicBezTo>
                    <a:pt x="193" y="195"/>
                    <a:pt x="193" y="195"/>
                    <a:pt x="193" y="195"/>
                  </a:cubicBezTo>
                  <a:cubicBezTo>
                    <a:pt x="198" y="196"/>
                    <a:pt x="203" y="194"/>
                    <a:pt x="207" y="191"/>
                  </a:cubicBezTo>
                  <a:cubicBezTo>
                    <a:pt x="211" y="188"/>
                    <a:pt x="213" y="183"/>
                    <a:pt x="213" y="177"/>
                  </a:cubicBezTo>
                  <a:cubicBezTo>
                    <a:pt x="212" y="157"/>
                    <a:pt x="207" y="103"/>
                    <a:pt x="183" y="71"/>
                  </a:cubicBezTo>
                  <a:cubicBezTo>
                    <a:pt x="129" y="0"/>
                    <a:pt x="124" y="55"/>
                    <a:pt x="125" y="110"/>
                  </a:cubicBezTo>
                  <a:cubicBezTo>
                    <a:pt x="119" y="102"/>
                    <a:pt x="113" y="95"/>
                    <a:pt x="113" y="95"/>
                  </a:cubicBezTo>
                  <a:cubicBezTo>
                    <a:pt x="113" y="55"/>
                    <a:pt x="113" y="55"/>
                    <a:pt x="113" y="55"/>
                  </a:cubicBezTo>
                  <a:cubicBezTo>
                    <a:pt x="100" y="55"/>
                    <a:pt x="100" y="55"/>
                    <a:pt x="100" y="55"/>
                  </a:cubicBezTo>
                  <a:cubicBezTo>
                    <a:pt x="100" y="95"/>
                    <a:pt x="100" y="95"/>
                    <a:pt x="100" y="95"/>
                  </a:cubicBezTo>
                  <a:cubicBezTo>
                    <a:pt x="100" y="94"/>
                    <a:pt x="95" y="101"/>
                    <a:pt x="88" y="108"/>
                  </a:cubicBezTo>
                  <a:cubicBezTo>
                    <a:pt x="90" y="54"/>
                    <a:pt x="84" y="1"/>
                    <a:pt x="31" y="71"/>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GB" sz="2400" dirty="0"/>
            </a:p>
          </p:txBody>
        </p:sp>
        <p:sp>
          <p:nvSpPr>
            <p:cNvPr id="11" name="Freeform 5">
              <a:extLst>
                <a:ext uri="{FF2B5EF4-FFF2-40B4-BE49-F238E27FC236}">
                  <a16:creationId xmlns:a16="http://schemas.microsoft.com/office/drawing/2014/main" id="{04C1679E-5F99-41FE-8669-0F6496FF5EAD}"/>
                </a:ext>
              </a:extLst>
            </p:cNvPr>
            <p:cNvSpPr>
              <a:spLocks noEditPoints="1"/>
            </p:cNvSpPr>
            <p:nvPr/>
          </p:nvSpPr>
          <p:spPr bwMode="auto">
            <a:xfrm>
              <a:off x="6876256" y="2396933"/>
              <a:ext cx="122188" cy="125963"/>
            </a:xfrm>
            <a:custGeom>
              <a:avLst/>
              <a:gdLst>
                <a:gd name="T0" fmla="*/ 257 w 297"/>
                <a:gd name="T1" fmla="*/ 71 h 307"/>
                <a:gd name="T2" fmla="*/ 227 w 297"/>
                <a:gd name="T3" fmla="*/ 5 h 307"/>
                <a:gd name="T4" fmla="*/ 158 w 297"/>
                <a:gd name="T5" fmla="*/ 19 h 307"/>
                <a:gd name="T6" fmla="*/ 103 w 297"/>
                <a:gd name="T7" fmla="*/ 27 h 307"/>
                <a:gd name="T8" fmla="*/ 43 w 297"/>
                <a:gd name="T9" fmla="*/ 45 h 307"/>
                <a:gd name="T10" fmla="*/ 20 w 297"/>
                <a:gd name="T11" fmla="*/ 124 h 307"/>
                <a:gd name="T12" fmla="*/ 18 w 297"/>
                <a:gd name="T13" fmla="*/ 161 h 307"/>
                <a:gd name="T14" fmla="*/ 7 w 297"/>
                <a:gd name="T15" fmla="*/ 170 h 307"/>
                <a:gd name="T16" fmla="*/ 20 w 297"/>
                <a:gd name="T17" fmla="*/ 180 h 307"/>
                <a:gd name="T18" fmla="*/ 27 w 297"/>
                <a:gd name="T19" fmla="*/ 233 h 307"/>
                <a:gd name="T20" fmla="*/ 72 w 297"/>
                <a:gd name="T21" fmla="*/ 260 h 307"/>
                <a:gd name="T22" fmla="*/ 81 w 297"/>
                <a:gd name="T23" fmla="*/ 282 h 307"/>
                <a:gd name="T24" fmla="*/ 131 w 297"/>
                <a:gd name="T25" fmla="*/ 284 h 307"/>
                <a:gd name="T26" fmla="*/ 175 w 297"/>
                <a:gd name="T27" fmla="*/ 283 h 307"/>
                <a:gd name="T28" fmla="*/ 213 w 297"/>
                <a:gd name="T29" fmla="*/ 283 h 307"/>
                <a:gd name="T30" fmla="*/ 234 w 297"/>
                <a:gd name="T31" fmla="*/ 256 h 307"/>
                <a:gd name="T32" fmla="*/ 261 w 297"/>
                <a:gd name="T33" fmla="*/ 248 h 307"/>
                <a:gd name="T34" fmla="*/ 277 w 297"/>
                <a:gd name="T35" fmla="*/ 194 h 307"/>
                <a:gd name="T36" fmla="*/ 284 w 297"/>
                <a:gd name="T37" fmla="*/ 149 h 307"/>
                <a:gd name="T38" fmla="*/ 12 w 297"/>
                <a:gd name="T39" fmla="*/ 170 h 307"/>
                <a:gd name="T40" fmla="*/ 26 w 297"/>
                <a:gd name="T41" fmla="*/ 170 h 307"/>
                <a:gd name="T42" fmla="*/ 4 w 297"/>
                <a:gd name="T43" fmla="*/ 82 h 307"/>
                <a:gd name="T44" fmla="*/ 64 w 297"/>
                <a:gd name="T45" fmla="*/ 82 h 307"/>
                <a:gd name="T46" fmla="*/ 4 w 297"/>
                <a:gd name="T47" fmla="*/ 82 h 307"/>
                <a:gd name="T48" fmla="*/ 37 w 297"/>
                <a:gd name="T49" fmla="*/ 228 h 307"/>
                <a:gd name="T50" fmla="*/ 80 w 297"/>
                <a:gd name="T51" fmla="*/ 228 h 307"/>
                <a:gd name="T52" fmla="*/ 113 w 297"/>
                <a:gd name="T53" fmla="*/ 70 h 307"/>
                <a:gd name="T54" fmla="*/ 113 w 297"/>
                <a:gd name="T55" fmla="*/ 79 h 307"/>
                <a:gd name="T56" fmla="*/ 113 w 297"/>
                <a:gd name="T57" fmla="*/ 70 h 307"/>
                <a:gd name="T58" fmla="*/ 99 w 297"/>
                <a:gd name="T59" fmla="*/ 284 h 307"/>
                <a:gd name="T60" fmla="*/ 129 w 297"/>
                <a:gd name="T61" fmla="*/ 284 h 307"/>
                <a:gd name="T62" fmla="*/ 131 w 297"/>
                <a:gd name="T63" fmla="*/ 170 h 307"/>
                <a:gd name="T64" fmla="*/ 131 w 297"/>
                <a:gd name="T65" fmla="*/ 135 h 307"/>
                <a:gd name="T66" fmla="*/ 131 w 297"/>
                <a:gd name="T67" fmla="*/ 170 h 307"/>
                <a:gd name="T68" fmla="*/ 113 w 297"/>
                <a:gd name="T69" fmla="*/ 32 h 307"/>
                <a:gd name="T70" fmla="*/ 145 w 297"/>
                <a:gd name="T71" fmla="*/ 32 h 307"/>
                <a:gd name="T72" fmla="*/ 186 w 297"/>
                <a:gd name="T73" fmla="*/ 117 h 307"/>
                <a:gd name="T74" fmla="*/ 186 w 297"/>
                <a:gd name="T75" fmla="*/ 145 h 307"/>
                <a:gd name="T76" fmla="*/ 186 w 297"/>
                <a:gd name="T77" fmla="*/ 117 h 307"/>
                <a:gd name="T78" fmla="*/ 189 w 297"/>
                <a:gd name="T79" fmla="*/ 192 h 307"/>
                <a:gd name="T80" fmla="*/ 189 w 297"/>
                <a:gd name="T81" fmla="*/ 225 h 307"/>
                <a:gd name="T82" fmla="*/ 193 w 297"/>
                <a:gd name="T83" fmla="*/ 292 h 307"/>
                <a:gd name="T84" fmla="*/ 193 w 297"/>
                <a:gd name="T85" fmla="*/ 266 h 307"/>
                <a:gd name="T86" fmla="*/ 193 w 297"/>
                <a:gd name="T87" fmla="*/ 292 h 307"/>
                <a:gd name="T88" fmla="*/ 246 w 297"/>
                <a:gd name="T89" fmla="*/ 256 h 307"/>
                <a:gd name="T90" fmla="*/ 246 w 297"/>
                <a:gd name="T91" fmla="*/ 243 h 307"/>
                <a:gd name="T92" fmla="*/ 233 w 297"/>
                <a:gd name="T93" fmla="*/ 58 h 307"/>
                <a:gd name="T94" fmla="*/ 233 w 297"/>
                <a:gd name="T95" fmla="*/ 19 h 307"/>
                <a:gd name="T96" fmla="*/ 233 w 297"/>
                <a:gd name="T97" fmla="*/ 58 h 307"/>
                <a:gd name="T98" fmla="*/ 260 w 297"/>
                <a:gd name="T99" fmla="*/ 173 h 307"/>
                <a:gd name="T100" fmla="*/ 295 w 297"/>
                <a:gd name="T101" fmla="*/ 1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7" h="307">
                  <a:moveTo>
                    <a:pt x="284" y="149"/>
                  </a:moveTo>
                  <a:cubicBezTo>
                    <a:pt x="284" y="120"/>
                    <a:pt x="274" y="93"/>
                    <a:pt x="257" y="71"/>
                  </a:cubicBezTo>
                  <a:cubicBezTo>
                    <a:pt x="263" y="64"/>
                    <a:pt x="267" y="55"/>
                    <a:pt x="267" y="45"/>
                  </a:cubicBezTo>
                  <a:cubicBezTo>
                    <a:pt x="267" y="23"/>
                    <a:pt x="249" y="5"/>
                    <a:pt x="227" y="5"/>
                  </a:cubicBezTo>
                  <a:cubicBezTo>
                    <a:pt x="212" y="5"/>
                    <a:pt x="199" y="13"/>
                    <a:pt x="192" y="25"/>
                  </a:cubicBezTo>
                  <a:cubicBezTo>
                    <a:pt x="181" y="21"/>
                    <a:pt x="170" y="19"/>
                    <a:pt x="158" y="19"/>
                  </a:cubicBezTo>
                  <a:cubicBezTo>
                    <a:pt x="154" y="8"/>
                    <a:pt x="143" y="0"/>
                    <a:pt x="131" y="0"/>
                  </a:cubicBezTo>
                  <a:cubicBezTo>
                    <a:pt x="116" y="0"/>
                    <a:pt x="104" y="12"/>
                    <a:pt x="103" y="27"/>
                  </a:cubicBezTo>
                  <a:cubicBezTo>
                    <a:pt x="89" y="33"/>
                    <a:pt x="76" y="41"/>
                    <a:pt x="64" y="50"/>
                  </a:cubicBezTo>
                  <a:cubicBezTo>
                    <a:pt x="58" y="47"/>
                    <a:pt x="51" y="45"/>
                    <a:pt x="43" y="45"/>
                  </a:cubicBezTo>
                  <a:cubicBezTo>
                    <a:pt x="19" y="45"/>
                    <a:pt x="0" y="64"/>
                    <a:pt x="0" y="88"/>
                  </a:cubicBezTo>
                  <a:cubicBezTo>
                    <a:pt x="0" y="103"/>
                    <a:pt x="8" y="116"/>
                    <a:pt x="20" y="124"/>
                  </a:cubicBezTo>
                  <a:cubicBezTo>
                    <a:pt x="18" y="133"/>
                    <a:pt x="17" y="142"/>
                    <a:pt x="17" y="152"/>
                  </a:cubicBezTo>
                  <a:cubicBezTo>
                    <a:pt x="17" y="155"/>
                    <a:pt x="17" y="158"/>
                    <a:pt x="18" y="161"/>
                  </a:cubicBezTo>
                  <a:cubicBezTo>
                    <a:pt x="17" y="161"/>
                    <a:pt x="17" y="161"/>
                    <a:pt x="17" y="161"/>
                  </a:cubicBezTo>
                  <a:cubicBezTo>
                    <a:pt x="12" y="161"/>
                    <a:pt x="7" y="165"/>
                    <a:pt x="7" y="170"/>
                  </a:cubicBezTo>
                  <a:cubicBezTo>
                    <a:pt x="7" y="176"/>
                    <a:pt x="12" y="180"/>
                    <a:pt x="17" y="180"/>
                  </a:cubicBezTo>
                  <a:cubicBezTo>
                    <a:pt x="18" y="180"/>
                    <a:pt x="19" y="180"/>
                    <a:pt x="20" y="180"/>
                  </a:cubicBezTo>
                  <a:cubicBezTo>
                    <a:pt x="23" y="192"/>
                    <a:pt x="27" y="204"/>
                    <a:pt x="33" y="215"/>
                  </a:cubicBezTo>
                  <a:cubicBezTo>
                    <a:pt x="29" y="220"/>
                    <a:pt x="27" y="227"/>
                    <a:pt x="27" y="233"/>
                  </a:cubicBezTo>
                  <a:cubicBezTo>
                    <a:pt x="27" y="250"/>
                    <a:pt x="41" y="264"/>
                    <a:pt x="58" y="264"/>
                  </a:cubicBezTo>
                  <a:cubicBezTo>
                    <a:pt x="63" y="264"/>
                    <a:pt x="68" y="262"/>
                    <a:pt x="72" y="260"/>
                  </a:cubicBezTo>
                  <a:cubicBezTo>
                    <a:pt x="76" y="263"/>
                    <a:pt x="81" y="266"/>
                    <a:pt x="85" y="268"/>
                  </a:cubicBezTo>
                  <a:cubicBezTo>
                    <a:pt x="82" y="272"/>
                    <a:pt x="81" y="277"/>
                    <a:pt x="81" y="282"/>
                  </a:cubicBezTo>
                  <a:cubicBezTo>
                    <a:pt x="81" y="296"/>
                    <a:pt x="92" y="307"/>
                    <a:pt x="106" y="307"/>
                  </a:cubicBezTo>
                  <a:cubicBezTo>
                    <a:pt x="119" y="307"/>
                    <a:pt x="130" y="297"/>
                    <a:pt x="131" y="284"/>
                  </a:cubicBezTo>
                  <a:cubicBezTo>
                    <a:pt x="138" y="285"/>
                    <a:pt x="144" y="286"/>
                    <a:pt x="151" y="286"/>
                  </a:cubicBezTo>
                  <a:cubicBezTo>
                    <a:pt x="159" y="286"/>
                    <a:pt x="167" y="285"/>
                    <a:pt x="175" y="283"/>
                  </a:cubicBezTo>
                  <a:cubicBezTo>
                    <a:pt x="176" y="293"/>
                    <a:pt x="184" y="302"/>
                    <a:pt x="194" y="302"/>
                  </a:cubicBezTo>
                  <a:cubicBezTo>
                    <a:pt x="205" y="302"/>
                    <a:pt x="213" y="293"/>
                    <a:pt x="213" y="283"/>
                  </a:cubicBezTo>
                  <a:cubicBezTo>
                    <a:pt x="213" y="279"/>
                    <a:pt x="212" y="275"/>
                    <a:pt x="210" y="272"/>
                  </a:cubicBezTo>
                  <a:cubicBezTo>
                    <a:pt x="218" y="267"/>
                    <a:pt x="227" y="262"/>
                    <a:pt x="234" y="256"/>
                  </a:cubicBezTo>
                  <a:cubicBezTo>
                    <a:pt x="237" y="260"/>
                    <a:pt x="241" y="263"/>
                    <a:pt x="247" y="263"/>
                  </a:cubicBezTo>
                  <a:cubicBezTo>
                    <a:pt x="255" y="263"/>
                    <a:pt x="261" y="257"/>
                    <a:pt x="261" y="248"/>
                  </a:cubicBezTo>
                  <a:cubicBezTo>
                    <a:pt x="261" y="243"/>
                    <a:pt x="259" y="239"/>
                    <a:pt x="255" y="236"/>
                  </a:cubicBezTo>
                  <a:cubicBezTo>
                    <a:pt x="265" y="224"/>
                    <a:pt x="272" y="210"/>
                    <a:pt x="277" y="194"/>
                  </a:cubicBezTo>
                  <a:cubicBezTo>
                    <a:pt x="289" y="192"/>
                    <a:pt x="297" y="182"/>
                    <a:pt x="297" y="170"/>
                  </a:cubicBezTo>
                  <a:cubicBezTo>
                    <a:pt x="297" y="161"/>
                    <a:pt x="292" y="153"/>
                    <a:pt x="284" y="149"/>
                  </a:cubicBezTo>
                  <a:close/>
                  <a:moveTo>
                    <a:pt x="19" y="177"/>
                  </a:moveTo>
                  <a:cubicBezTo>
                    <a:pt x="15" y="177"/>
                    <a:pt x="12" y="174"/>
                    <a:pt x="12" y="170"/>
                  </a:cubicBezTo>
                  <a:cubicBezTo>
                    <a:pt x="12" y="166"/>
                    <a:pt x="15" y="163"/>
                    <a:pt x="19" y="163"/>
                  </a:cubicBezTo>
                  <a:cubicBezTo>
                    <a:pt x="23" y="163"/>
                    <a:pt x="26" y="166"/>
                    <a:pt x="26" y="170"/>
                  </a:cubicBezTo>
                  <a:cubicBezTo>
                    <a:pt x="26" y="174"/>
                    <a:pt x="23" y="177"/>
                    <a:pt x="19" y="177"/>
                  </a:cubicBezTo>
                  <a:close/>
                  <a:moveTo>
                    <a:pt x="4" y="82"/>
                  </a:moveTo>
                  <a:cubicBezTo>
                    <a:pt x="4" y="65"/>
                    <a:pt x="17" y="52"/>
                    <a:pt x="34" y="52"/>
                  </a:cubicBezTo>
                  <a:cubicBezTo>
                    <a:pt x="50" y="52"/>
                    <a:pt x="64" y="65"/>
                    <a:pt x="64" y="82"/>
                  </a:cubicBezTo>
                  <a:cubicBezTo>
                    <a:pt x="64" y="98"/>
                    <a:pt x="50" y="112"/>
                    <a:pt x="34" y="112"/>
                  </a:cubicBezTo>
                  <a:cubicBezTo>
                    <a:pt x="17" y="112"/>
                    <a:pt x="4" y="98"/>
                    <a:pt x="4" y="82"/>
                  </a:cubicBezTo>
                  <a:close/>
                  <a:moveTo>
                    <a:pt x="59" y="250"/>
                  </a:moveTo>
                  <a:cubicBezTo>
                    <a:pt x="47" y="250"/>
                    <a:pt x="37" y="240"/>
                    <a:pt x="37" y="228"/>
                  </a:cubicBezTo>
                  <a:cubicBezTo>
                    <a:pt x="37" y="217"/>
                    <a:pt x="47" y="207"/>
                    <a:pt x="59" y="207"/>
                  </a:cubicBezTo>
                  <a:cubicBezTo>
                    <a:pt x="70" y="207"/>
                    <a:pt x="80" y="217"/>
                    <a:pt x="80" y="228"/>
                  </a:cubicBezTo>
                  <a:cubicBezTo>
                    <a:pt x="80" y="240"/>
                    <a:pt x="70" y="250"/>
                    <a:pt x="59" y="250"/>
                  </a:cubicBezTo>
                  <a:close/>
                  <a:moveTo>
                    <a:pt x="113" y="70"/>
                  </a:moveTo>
                  <a:cubicBezTo>
                    <a:pt x="115" y="70"/>
                    <a:pt x="117" y="72"/>
                    <a:pt x="117" y="75"/>
                  </a:cubicBezTo>
                  <a:cubicBezTo>
                    <a:pt x="117" y="77"/>
                    <a:pt x="115" y="79"/>
                    <a:pt x="113" y="79"/>
                  </a:cubicBezTo>
                  <a:cubicBezTo>
                    <a:pt x="110" y="79"/>
                    <a:pt x="108" y="77"/>
                    <a:pt x="108" y="75"/>
                  </a:cubicBezTo>
                  <a:cubicBezTo>
                    <a:pt x="108" y="72"/>
                    <a:pt x="110" y="70"/>
                    <a:pt x="113" y="70"/>
                  </a:cubicBezTo>
                  <a:close/>
                  <a:moveTo>
                    <a:pt x="114" y="299"/>
                  </a:moveTo>
                  <a:cubicBezTo>
                    <a:pt x="106" y="299"/>
                    <a:pt x="99" y="293"/>
                    <a:pt x="99" y="284"/>
                  </a:cubicBezTo>
                  <a:cubicBezTo>
                    <a:pt x="99" y="276"/>
                    <a:pt x="106" y="269"/>
                    <a:pt x="114" y="269"/>
                  </a:cubicBezTo>
                  <a:cubicBezTo>
                    <a:pt x="122" y="269"/>
                    <a:pt x="129" y="276"/>
                    <a:pt x="129" y="284"/>
                  </a:cubicBezTo>
                  <a:cubicBezTo>
                    <a:pt x="129" y="293"/>
                    <a:pt x="122" y="299"/>
                    <a:pt x="114" y="299"/>
                  </a:cubicBezTo>
                  <a:close/>
                  <a:moveTo>
                    <a:pt x="131" y="170"/>
                  </a:moveTo>
                  <a:cubicBezTo>
                    <a:pt x="121" y="170"/>
                    <a:pt x="113" y="162"/>
                    <a:pt x="113" y="152"/>
                  </a:cubicBezTo>
                  <a:cubicBezTo>
                    <a:pt x="113" y="142"/>
                    <a:pt x="121" y="135"/>
                    <a:pt x="131" y="135"/>
                  </a:cubicBezTo>
                  <a:cubicBezTo>
                    <a:pt x="141" y="135"/>
                    <a:pt x="148" y="142"/>
                    <a:pt x="148" y="152"/>
                  </a:cubicBezTo>
                  <a:cubicBezTo>
                    <a:pt x="148" y="162"/>
                    <a:pt x="141" y="170"/>
                    <a:pt x="131" y="170"/>
                  </a:cubicBezTo>
                  <a:close/>
                  <a:moveTo>
                    <a:pt x="129" y="47"/>
                  </a:moveTo>
                  <a:cubicBezTo>
                    <a:pt x="120" y="47"/>
                    <a:pt x="113" y="40"/>
                    <a:pt x="113" y="32"/>
                  </a:cubicBezTo>
                  <a:cubicBezTo>
                    <a:pt x="113" y="23"/>
                    <a:pt x="120" y="16"/>
                    <a:pt x="129" y="16"/>
                  </a:cubicBezTo>
                  <a:cubicBezTo>
                    <a:pt x="138" y="16"/>
                    <a:pt x="145" y="23"/>
                    <a:pt x="145" y="32"/>
                  </a:cubicBezTo>
                  <a:cubicBezTo>
                    <a:pt x="145" y="40"/>
                    <a:pt x="138" y="47"/>
                    <a:pt x="129" y="47"/>
                  </a:cubicBezTo>
                  <a:close/>
                  <a:moveTo>
                    <a:pt x="186" y="117"/>
                  </a:moveTo>
                  <a:cubicBezTo>
                    <a:pt x="194" y="117"/>
                    <a:pt x="200" y="124"/>
                    <a:pt x="200" y="131"/>
                  </a:cubicBezTo>
                  <a:cubicBezTo>
                    <a:pt x="200" y="139"/>
                    <a:pt x="194" y="145"/>
                    <a:pt x="186" y="145"/>
                  </a:cubicBezTo>
                  <a:cubicBezTo>
                    <a:pt x="179" y="145"/>
                    <a:pt x="173" y="139"/>
                    <a:pt x="173" y="131"/>
                  </a:cubicBezTo>
                  <a:cubicBezTo>
                    <a:pt x="173" y="124"/>
                    <a:pt x="179" y="117"/>
                    <a:pt x="186" y="117"/>
                  </a:cubicBezTo>
                  <a:close/>
                  <a:moveTo>
                    <a:pt x="173" y="209"/>
                  </a:moveTo>
                  <a:cubicBezTo>
                    <a:pt x="173" y="200"/>
                    <a:pt x="180" y="192"/>
                    <a:pt x="189" y="192"/>
                  </a:cubicBezTo>
                  <a:cubicBezTo>
                    <a:pt x="199" y="192"/>
                    <a:pt x="206" y="200"/>
                    <a:pt x="206" y="209"/>
                  </a:cubicBezTo>
                  <a:cubicBezTo>
                    <a:pt x="206" y="218"/>
                    <a:pt x="199" y="225"/>
                    <a:pt x="189" y="225"/>
                  </a:cubicBezTo>
                  <a:cubicBezTo>
                    <a:pt x="180" y="225"/>
                    <a:pt x="173" y="218"/>
                    <a:pt x="173" y="209"/>
                  </a:cubicBezTo>
                  <a:close/>
                  <a:moveTo>
                    <a:pt x="193" y="292"/>
                  </a:moveTo>
                  <a:cubicBezTo>
                    <a:pt x="186" y="292"/>
                    <a:pt x="180" y="286"/>
                    <a:pt x="180" y="279"/>
                  </a:cubicBezTo>
                  <a:cubicBezTo>
                    <a:pt x="180" y="272"/>
                    <a:pt x="186" y="266"/>
                    <a:pt x="193" y="266"/>
                  </a:cubicBezTo>
                  <a:cubicBezTo>
                    <a:pt x="200" y="266"/>
                    <a:pt x="206" y="272"/>
                    <a:pt x="206" y="279"/>
                  </a:cubicBezTo>
                  <a:cubicBezTo>
                    <a:pt x="206" y="286"/>
                    <a:pt x="200" y="292"/>
                    <a:pt x="193" y="292"/>
                  </a:cubicBezTo>
                  <a:close/>
                  <a:moveTo>
                    <a:pt x="253" y="250"/>
                  </a:moveTo>
                  <a:cubicBezTo>
                    <a:pt x="253" y="253"/>
                    <a:pt x="250" y="256"/>
                    <a:pt x="246" y="256"/>
                  </a:cubicBezTo>
                  <a:cubicBezTo>
                    <a:pt x="242" y="256"/>
                    <a:pt x="239" y="253"/>
                    <a:pt x="239" y="250"/>
                  </a:cubicBezTo>
                  <a:cubicBezTo>
                    <a:pt x="239" y="246"/>
                    <a:pt x="242" y="243"/>
                    <a:pt x="246" y="243"/>
                  </a:cubicBezTo>
                  <a:cubicBezTo>
                    <a:pt x="250" y="243"/>
                    <a:pt x="253" y="246"/>
                    <a:pt x="253" y="250"/>
                  </a:cubicBezTo>
                  <a:close/>
                  <a:moveTo>
                    <a:pt x="233" y="58"/>
                  </a:moveTo>
                  <a:cubicBezTo>
                    <a:pt x="222" y="58"/>
                    <a:pt x="213" y="49"/>
                    <a:pt x="213" y="39"/>
                  </a:cubicBezTo>
                  <a:cubicBezTo>
                    <a:pt x="213" y="28"/>
                    <a:pt x="222" y="19"/>
                    <a:pt x="233" y="19"/>
                  </a:cubicBezTo>
                  <a:cubicBezTo>
                    <a:pt x="243" y="19"/>
                    <a:pt x="252" y="28"/>
                    <a:pt x="252" y="39"/>
                  </a:cubicBezTo>
                  <a:cubicBezTo>
                    <a:pt x="252" y="49"/>
                    <a:pt x="243" y="58"/>
                    <a:pt x="233" y="58"/>
                  </a:cubicBezTo>
                  <a:close/>
                  <a:moveTo>
                    <a:pt x="277" y="190"/>
                  </a:moveTo>
                  <a:cubicBezTo>
                    <a:pt x="268" y="190"/>
                    <a:pt x="260" y="182"/>
                    <a:pt x="260" y="173"/>
                  </a:cubicBezTo>
                  <a:cubicBezTo>
                    <a:pt x="260" y="163"/>
                    <a:pt x="268" y="156"/>
                    <a:pt x="277" y="156"/>
                  </a:cubicBezTo>
                  <a:cubicBezTo>
                    <a:pt x="287" y="156"/>
                    <a:pt x="295" y="163"/>
                    <a:pt x="295" y="173"/>
                  </a:cubicBezTo>
                  <a:cubicBezTo>
                    <a:pt x="295" y="182"/>
                    <a:pt x="287" y="190"/>
                    <a:pt x="277" y="19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dirty="0"/>
            </a:p>
          </p:txBody>
        </p:sp>
      </p:grpSp>
      <p:grpSp>
        <p:nvGrpSpPr>
          <p:cNvPr id="22" name="Group 21"/>
          <p:cNvGrpSpPr/>
          <p:nvPr/>
        </p:nvGrpSpPr>
        <p:grpSpPr>
          <a:xfrm>
            <a:off x="874607" y="2186775"/>
            <a:ext cx="9129538" cy="1536113"/>
            <a:chOff x="688975" y="1323032"/>
            <a:chExt cx="6847154" cy="1152085"/>
          </a:xfrm>
        </p:grpSpPr>
        <p:sp>
          <p:nvSpPr>
            <p:cNvPr id="23" name="Oval 22"/>
            <p:cNvSpPr/>
            <p:nvPr/>
          </p:nvSpPr>
          <p:spPr bwMode="auto">
            <a:xfrm>
              <a:off x="6566601" y="1323032"/>
              <a:ext cx="969528" cy="1152085"/>
            </a:xfrm>
            <a:prstGeom prst="ellipse">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grpSp>
          <p:nvGrpSpPr>
            <p:cNvPr id="24" name="Group 23"/>
            <p:cNvGrpSpPr/>
            <p:nvPr/>
          </p:nvGrpSpPr>
          <p:grpSpPr>
            <a:xfrm>
              <a:off x="688975" y="1584885"/>
              <a:ext cx="4932185" cy="576000"/>
              <a:chOff x="393700" y="1584885"/>
              <a:chExt cx="4932185" cy="576000"/>
            </a:xfrm>
          </p:grpSpPr>
          <p:sp>
            <p:nvSpPr>
              <p:cNvPr id="26" name="Rectangle 9"/>
              <p:cNvSpPr>
                <a:spLocks noChangeArrowheads="1"/>
              </p:cNvSpPr>
              <p:nvPr/>
            </p:nvSpPr>
            <p:spPr bwMode="auto">
              <a:xfrm>
                <a:off x="3165885" y="1584885"/>
                <a:ext cx="2160000" cy="576000"/>
              </a:xfrm>
              <a:prstGeom prst="roundRect">
                <a:avLst/>
              </a:prstGeom>
              <a:solidFill>
                <a:schemeClr val="accent1"/>
              </a:solidFill>
              <a:ln w="28575">
                <a:noFill/>
                <a:miter lim="800000"/>
                <a:headEnd/>
                <a:tailEnd/>
              </a:ln>
              <a:effectLst/>
            </p:spPr>
            <p:txBody>
              <a:bodyPr wrap="square" lIns="96000" tIns="48000" rIns="96000" bIns="48000" rtlCol="0" anchor="ctr" anchorCtr="0">
                <a:noAutofit/>
              </a:bodyPr>
              <a:lstStyle/>
              <a:p>
                <a:r>
                  <a:rPr lang="en-US" sz="1867" b="1" kern="0" dirty="0">
                    <a:solidFill>
                      <a:schemeClr val="bg1"/>
                    </a:solidFill>
                    <a:cs typeface="Arial" panose="020B0604020202020204" pitchFamily="34" charset="0"/>
                  </a:rPr>
                  <a:t>For local-regional control</a:t>
                </a:r>
              </a:p>
            </p:txBody>
          </p:sp>
          <p:sp>
            <p:nvSpPr>
              <p:cNvPr id="31" name="TextBox 30"/>
              <p:cNvSpPr txBox="1"/>
              <p:nvPr/>
            </p:nvSpPr>
            <p:spPr>
              <a:xfrm>
                <a:off x="393700" y="1584885"/>
                <a:ext cx="1764000" cy="576000"/>
              </a:xfrm>
              <a:prstGeom prst="roundRect">
                <a:avLst/>
              </a:prstGeom>
              <a:solidFill>
                <a:schemeClr val="accent1"/>
              </a:solidFill>
              <a:ln w="28575">
                <a:noFill/>
                <a:miter lim="800000"/>
                <a:headEnd/>
                <a:tailEnd/>
              </a:ln>
              <a:effectLst/>
            </p:spPr>
            <p:txBody>
              <a:bodyPr wrap="square" lIns="96000" tIns="48000" rIns="96000" bIns="48000" rtlCol="0" anchor="ctr" anchorCtr="0">
                <a:noAutofit/>
              </a:bodyPr>
              <a:lstStyle>
                <a:defPPr>
                  <a:defRPr lang="en-US"/>
                </a:defPPr>
                <a:lvl1pPr>
                  <a:defRPr sz="1400" kern="0"/>
                </a:lvl1pPr>
              </a:lstStyle>
              <a:p>
                <a:r>
                  <a:rPr lang="en-US" sz="1867" b="1" dirty="0">
                    <a:solidFill>
                      <a:schemeClr val="bg2"/>
                    </a:solidFill>
                    <a:cs typeface="Arial" panose="020B0604020202020204" pitchFamily="34" charset="0"/>
                  </a:rPr>
                  <a:t>Local Therapy</a:t>
                </a:r>
              </a:p>
            </p:txBody>
          </p:sp>
          <p:sp>
            <p:nvSpPr>
              <p:cNvPr id="32" name="Right Arrow 31"/>
              <p:cNvSpPr/>
              <p:nvPr/>
            </p:nvSpPr>
            <p:spPr bwMode="auto">
              <a:xfrm>
                <a:off x="2387198" y="1630569"/>
                <a:ext cx="549188" cy="484632"/>
              </a:xfrm>
              <a:prstGeom prst="rightArrow">
                <a:avLst/>
              </a:prstGeom>
              <a:solidFill>
                <a:schemeClr val="accent1"/>
              </a:solidFill>
              <a:ln w="28575">
                <a:noFill/>
                <a:round/>
                <a:headEnd type="none" w="sm" len="sm"/>
                <a:tailEnd type="none" w="sm" len="sm"/>
              </a:ln>
              <a:effectLst/>
            </p:spPr>
            <p:txBody>
              <a:bodyPr wrap="square" rtlCol="0" anchor="ctr">
                <a:noAutofit/>
              </a:bodyPr>
              <a:lstStyle/>
              <a:p>
                <a:pPr algn="ctr">
                  <a:spcBef>
                    <a:spcPct val="0"/>
                  </a:spcBef>
                  <a:spcAft>
                    <a:spcPct val="0"/>
                  </a:spcAft>
                </a:pPr>
                <a:endParaRPr lang="en-GB" sz="2400" b="1" dirty="0">
                  <a:ea typeface="MS PGothic" pitchFamily="34" charset="-128"/>
                  <a:cs typeface="ヒラギノ角ゴ Pro W3"/>
                </a:endParaRPr>
              </a:p>
            </p:txBody>
          </p:sp>
        </p:grpSp>
      </p:grpSp>
    </p:spTree>
    <p:extLst>
      <p:ext uri="{BB962C8B-B14F-4D97-AF65-F5344CB8AC3E}">
        <p14:creationId xmlns:p14="http://schemas.microsoft.com/office/powerpoint/2010/main" val="226831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4774" y="5791200"/>
            <a:ext cx="2590800" cy="715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bwMode="auto">
          <a:xfrm>
            <a:off x="6284105" y="3240696"/>
            <a:ext cx="2282825" cy="1412875"/>
          </a:xfrm>
          <a:prstGeom prst="rect">
            <a:avLst/>
          </a:prstGeom>
          <a:solidFill>
            <a:srgbClr val="BFDDEB"/>
          </a:solidFill>
          <a:ln w="28575">
            <a:noFill/>
            <a:round/>
            <a:headEnd type="none" w="sm" len="sm"/>
            <a:tailEnd type="none" w="sm" len="sm"/>
          </a:ln>
          <a:effectLst/>
        </p:spPr>
        <p:txBody>
          <a:bodyPr wrap="square" rtlCol="0" anchor="ctr">
            <a:noAutofit/>
          </a:bodyPr>
          <a:lstStyle/>
          <a:p>
            <a:pPr algn="ctr">
              <a:spcBef>
                <a:spcPct val="0"/>
              </a:spcBef>
              <a:spcAft>
                <a:spcPct val="0"/>
              </a:spcAft>
            </a:pPr>
            <a:endParaRPr lang="en-GB" sz="2400" b="1" dirty="0">
              <a:ea typeface="MS PGothic" pitchFamily="34" charset="-128"/>
              <a:cs typeface="ヒラギノ角ゴ Pro W3"/>
            </a:endParaRPr>
          </a:p>
        </p:txBody>
      </p:sp>
      <p:sp>
        <p:nvSpPr>
          <p:cNvPr id="2" name="Rectangle 1"/>
          <p:cNvSpPr/>
          <p:nvPr/>
        </p:nvSpPr>
        <p:spPr bwMode="auto">
          <a:xfrm>
            <a:off x="6281796" y="3240696"/>
            <a:ext cx="2257425" cy="1384300"/>
          </a:xfrm>
          <a:custGeom>
            <a:avLst/>
            <a:gdLst>
              <a:gd name="connsiteX0" fmla="*/ 0 w 1693069"/>
              <a:gd name="connsiteY0" fmla="*/ 0 h 1038225"/>
              <a:gd name="connsiteX1" fmla="*/ 1693069 w 1693069"/>
              <a:gd name="connsiteY1" fmla="*/ 0 h 1038225"/>
              <a:gd name="connsiteX2" fmla="*/ 1693069 w 1693069"/>
              <a:gd name="connsiteY2" fmla="*/ 1038225 h 1038225"/>
              <a:gd name="connsiteX3" fmla="*/ 0 w 1693069"/>
              <a:gd name="connsiteY3" fmla="*/ 1038225 h 1038225"/>
              <a:gd name="connsiteX4" fmla="*/ 0 w 1693069"/>
              <a:gd name="connsiteY4" fmla="*/ 0 h 1038225"/>
              <a:gd name="connsiteX0" fmla="*/ 0 w 1693069"/>
              <a:gd name="connsiteY0" fmla="*/ 0 h 1038225"/>
              <a:gd name="connsiteX1" fmla="*/ 1693069 w 1693069"/>
              <a:gd name="connsiteY1" fmla="*/ 0 h 1038225"/>
              <a:gd name="connsiteX2" fmla="*/ 0 w 1693069"/>
              <a:gd name="connsiteY2" fmla="*/ 1038225 h 1038225"/>
              <a:gd name="connsiteX3" fmla="*/ 0 w 1693069"/>
              <a:gd name="connsiteY3" fmla="*/ 0 h 1038225"/>
            </a:gdLst>
            <a:ahLst/>
            <a:cxnLst>
              <a:cxn ang="0">
                <a:pos x="connsiteX0" y="connsiteY0"/>
              </a:cxn>
              <a:cxn ang="0">
                <a:pos x="connsiteX1" y="connsiteY1"/>
              </a:cxn>
              <a:cxn ang="0">
                <a:pos x="connsiteX2" y="connsiteY2"/>
              </a:cxn>
              <a:cxn ang="0">
                <a:pos x="connsiteX3" y="connsiteY3"/>
              </a:cxn>
            </a:cxnLst>
            <a:rect l="l" t="t" r="r" b="b"/>
            <a:pathLst>
              <a:path w="1693069" h="1038225">
                <a:moveTo>
                  <a:pt x="0" y="0"/>
                </a:moveTo>
                <a:lnTo>
                  <a:pt x="1693069" y="0"/>
                </a:lnTo>
                <a:lnTo>
                  <a:pt x="0" y="1038225"/>
                </a:lnTo>
                <a:lnTo>
                  <a:pt x="0" y="0"/>
                </a:lnTo>
                <a:close/>
              </a:path>
            </a:pathLst>
          </a:custGeom>
          <a:solidFill>
            <a:srgbClr val="A1BB87"/>
          </a:solidFill>
          <a:ln w="28575">
            <a:noFill/>
            <a:round/>
            <a:headEnd type="none" w="sm" len="sm"/>
            <a:tailEnd type="none" w="sm" len="sm"/>
          </a:ln>
          <a:effectLst/>
        </p:spPr>
        <p:txBody>
          <a:bodyPr wrap="square" rtlCol="0" anchor="ctr">
            <a:noAutofit/>
          </a:bodyPr>
          <a:lstStyle/>
          <a:p>
            <a:pPr algn="ctr">
              <a:spcBef>
                <a:spcPct val="0"/>
              </a:spcBef>
              <a:spcAft>
                <a:spcPct val="0"/>
              </a:spcAft>
            </a:pPr>
            <a:endParaRPr lang="en-GB" sz="2400" b="1" dirty="0">
              <a:ea typeface="MS PGothic" pitchFamily="34" charset="-128"/>
              <a:cs typeface="ヒラギノ角ゴ Pro W3"/>
            </a:endParaRPr>
          </a:p>
        </p:txBody>
      </p:sp>
      <p:sp>
        <p:nvSpPr>
          <p:cNvPr id="4" name="Title 3"/>
          <p:cNvSpPr>
            <a:spLocks noGrp="1"/>
          </p:cNvSpPr>
          <p:nvPr>
            <p:ph type="title"/>
          </p:nvPr>
        </p:nvSpPr>
        <p:spPr/>
        <p:txBody>
          <a:bodyPr>
            <a:normAutofit/>
          </a:bodyPr>
          <a:lstStyle/>
          <a:p>
            <a:r>
              <a:rPr lang="en-US" altLang="en-US" sz="4000" b="1" dirty="0">
                <a:latin typeface="+mn-lt"/>
              </a:rPr>
              <a:t>Basic NSCLC Treatment Strategies </a:t>
            </a:r>
            <a:endParaRPr lang="en-GB" sz="4000" b="1" dirty="0">
              <a:latin typeface="+mn-lt"/>
            </a:endParaRPr>
          </a:p>
        </p:txBody>
      </p:sp>
      <p:sp>
        <p:nvSpPr>
          <p:cNvPr id="6" name="TextBox 1"/>
          <p:cNvSpPr txBox="1">
            <a:spLocks noChangeArrowheads="1"/>
          </p:cNvSpPr>
          <p:nvPr/>
        </p:nvSpPr>
        <p:spPr bwMode="auto">
          <a:xfrm>
            <a:off x="4190999" y="1468968"/>
            <a:ext cx="4413249" cy="1214400"/>
          </a:xfrm>
          <a:prstGeom prst="rect">
            <a:avLst/>
          </a:prstGeom>
          <a:solidFill>
            <a:srgbClr val="A1BB87"/>
          </a:solidFill>
          <a:ln w="38100">
            <a:noFill/>
            <a:miter lim="800000"/>
            <a:headEnd/>
            <a:tailEnd/>
          </a:ln>
          <a:effectLst/>
        </p:spPr>
        <p:txBody>
          <a:bodyPr wrap="square" lIns="96000" tIns="24000" rIns="96000" bIns="24000" rtlCol="0" anchor="ctr" anchorCtr="0">
            <a:noAutofit/>
          </a:bodyPr>
          <a:lstStyle>
            <a:defPPr>
              <a:defRPr lang="en-US"/>
            </a:defPPr>
            <a:lvl1pPr>
              <a:defRPr sz="1400" kern="0"/>
            </a:lvl1pPr>
          </a:lstStyle>
          <a:p>
            <a:pPr algn="ctr"/>
            <a:r>
              <a:rPr lang="en-US" altLang="en-US" sz="1600" b="1" dirty="0"/>
              <a:t>Resectable IB, II and IIIA</a:t>
            </a:r>
          </a:p>
          <a:p>
            <a:pPr algn="ctr"/>
            <a:r>
              <a:rPr lang="en-US" altLang="en-US" sz="1600" i="1" dirty="0">
                <a:solidFill>
                  <a:schemeClr val="bg2"/>
                </a:solidFill>
              </a:rPr>
              <a:t>Surgery ± </a:t>
            </a:r>
            <a:br>
              <a:rPr lang="en-US" altLang="en-US" sz="1600" i="1" dirty="0">
                <a:solidFill>
                  <a:schemeClr val="bg2"/>
                </a:solidFill>
              </a:rPr>
            </a:br>
            <a:r>
              <a:rPr lang="en-US" altLang="en-US" sz="1600" i="1" dirty="0">
                <a:solidFill>
                  <a:schemeClr val="bg2"/>
                </a:solidFill>
              </a:rPr>
              <a:t>peri-adjuvant </a:t>
            </a:r>
            <a:r>
              <a:rPr lang="en-US" altLang="en-US" sz="1600" b="1" i="1" dirty="0">
                <a:solidFill>
                  <a:schemeClr val="bg2"/>
                </a:solidFill>
              </a:rPr>
              <a:t>cancer immunotherapy or targeted therapy </a:t>
            </a:r>
            <a:br>
              <a:rPr lang="en-US" altLang="en-US" sz="1600" i="1" dirty="0">
                <a:solidFill>
                  <a:schemeClr val="bg2"/>
                </a:solidFill>
              </a:rPr>
            </a:br>
            <a:r>
              <a:rPr lang="en-US" altLang="en-US" sz="1600" i="1" dirty="0">
                <a:solidFill>
                  <a:schemeClr val="bg2"/>
                </a:solidFill>
              </a:rPr>
              <a:t>± chemotherapy ± RT</a:t>
            </a:r>
          </a:p>
        </p:txBody>
      </p:sp>
      <p:sp>
        <p:nvSpPr>
          <p:cNvPr id="8" name="TextBox 7"/>
          <p:cNvSpPr txBox="1"/>
          <p:nvPr/>
        </p:nvSpPr>
        <p:spPr>
          <a:xfrm>
            <a:off x="8636000" y="1468968"/>
            <a:ext cx="2155827" cy="1214400"/>
          </a:xfrm>
          <a:prstGeom prst="rect">
            <a:avLst/>
          </a:prstGeom>
          <a:solidFill>
            <a:srgbClr val="BFDDEB"/>
          </a:solidFill>
          <a:ln w="9525">
            <a:noFill/>
            <a:miter lim="800000"/>
            <a:headEnd/>
            <a:tailEnd/>
          </a:ln>
          <a:effectLst/>
        </p:spPr>
        <p:txBody>
          <a:bodyPr wrap="square" lIns="96000" tIns="24000" rIns="96000" bIns="24000" rtlCol="0" anchor="ctr" anchorCtr="0">
            <a:noAutofit/>
          </a:bodyPr>
          <a:lstStyle>
            <a:defPPr>
              <a:defRPr lang="en-US"/>
            </a:defPPr>
            <a:lvl1pPr>
              <a:defRPr sz="1400" kern="0"/>
            </a:lvl1pPr>
          </a:lstStyle>
          <a:p>
            <a:pPr algn="ctr"/>
            <a:r>
              <a:rPr lang="en-US" sz="1600" b="1" dirty="0"/>
              <a:t> </a:t>
            </a:r>
            <a:r>
              <a:rPr lang="en-US" sz="1600" b="1" dirty="0" err="1"/>
              <a:t>Unresectable</a:t>
            </a:r>
            <a:r>
              <a:rPr lang="en-US" sz="1600" b="1" dirty="0"/>
              <a:t> IIIB/C</a:t>
            </a:r>
          </a:p>
          <a:p>
            <a:pPr algn="ctr"/>
            <a:r>
              <a:rPr lang="en-US" sz="1600" i="1" dirty="0">
                <a:solidFill>
                  <a:sysClr val="windowText" lastClr="000000"/>
                </a:solidFill>
              </a:rPr>
              <a:t>Chemotherapy/RT ± </a:t>
            </a:r>
            <a:r>
              <a:rPr lang="en-US" sz="1600" b="1" i="1" dirty="0">
                <a:solidFill>
                  <a:sysClr val="windowText" lastClr="000000"/>
                </a:solidFill>
              </a:rPr>
              <a:t>cancer immunotherapy or targeted therapy</a:t>
            </a:r>
          </a:p>
        </p:txBody>
      </p:sp>
      <p:sp>
        <p:nvSpPr>
          <p:cNvPr id="9" name="TextBox 1"/>
          <p:cNvSpPr txBox="1">
            <a:spLocks noChangeArrowheads="1"/>
          </p:cNvSpPr>
          <p:nvPr/>
        </p:nvSpPr>
        <p:spPr bwMode="auto">
          <a:xfrm>
            <a:off x="1917701" y="1468967"/>
            <a:ext cx="2241546" cy="1214400"/>
          </a:xfrm>
          <a:prstGeom prst="rect">
            <a:avLst/>
          </a:prstGeom>
          <a:solidFill>
            <a:schemeClr val="accent5">
              <a:lumMod val="40000"/>
              <a:lumOff val="60000"/>
            </a:schemeClr>
          </a:solidFill>
          <a:ln w="9525">
            <a:noFill/>
            <a:miter lim="800000"/>
            <a:headEnd/>
            <a:tailEnd/>
          </a:ln>
          <a:effectLst/>
        </p:spPr>
        <p:txBody>
          <a:bodyPr wrap="square" lIns="96000" tIns="24000" rIns="96000" bIns="24000" rtlCol="0" anchor="ctr" anchorCtr="0">
            <a:noAutofit/>
          </a:bodyPr>
          <a:lstStyle>
            <a:defPPr>
              <a:defRPr lang="en-US"/>
            </a:defPPr>
            <a:lvl1pPr>
              <a:defRPr sz="1400" kern="0"/>
            </a:lvl1pPr>
          </a:lstStyle>
          <a:p>
            <a:pPr algn="ctr"/>
            <a:r>
              <a:rPr lang="en-US" altLang="en-US" sz="1600" b="1" dirty="0"/>
              <a:t>IA </a:t>
            </a:r>
          </a:p>
          <a:p>
            <a:pPr algn="ctr"/>
            <a:r>
              <a:rPr lang="en-US" altLang="en-US" sz="1600" i="1" dirty="0">
                <a:solidFill>
                  <a:schemeClr val="bg2"/>
                </a:solidFill>
              </a:rPr>
              <a:t>Resection alone</a:t>
            </a:r>
          </a:p>
          <a:p>
            <a:pPr algn="ctr"/>
            <a:r>
              <a:rPr lang="en-US" altLang="en-US" sz="1600" b="1" i="1" dirty="0">
                <a:solidFill>
                  <a:schemeClr val="bg2"/>
                </a:solidFill>
              </a:rPr>
              <a:t>Consider </a:t>
            </a:r>
            <a:r>
              <a:rPr lang="en-US" altLang="en-US" sz="1600" b="1" i="1" dirty="0" err="1">
                <a:solidFill>
                  <a:schemeClr val="bg2"/>
                </a:solidFill>
              </a:rPr>
              <a:t>Sublobar</a:t>
            </a:r>
            <a:r>
              <a:rPr lang="en-US" altLang="en-US" sz="1600" b="1" i="1" dirty="0">
                <a:solidFill>
                  <a:schemeClr val="bg2"/>
                </a:solidFill>
              </a:rPr>
              <a:t> Resection</a:t>
            </a:r>
          </a:p>
        </p:txBody>
      </p:sp>
      <p:sp>
        <p:nvSpPr>
          <p:cNvPr id="10" name="TextBox 9"/>
          <p:cNvSpPr txBox="1"/>
          <p:nvPr/>
        </p:nvSpPr>
        <p:spPr>
          <a:xfrm>
            <a:off x="1917699" y="5844215"/>
            <a:ext cx="8874127" cy="540911"/>
          </a:xfrm>
          <a:prstGeom prst="rect">
            <a:avLst/>
          </a:prstGeom>
          <a:solidFill>
            <a:schemeClr val="accent2">
              <a:lumMod val="60000"/>
              <a:lumOff val="40000"/>
            </a:schemeClr>
          </a:solidFill>
          <a:ln w="9525">
            <a:solidFill>
              <a:schemeClr val="bg1">
                <a:lumMod val="50000"/>
              </a:schemeClr>
            </a:solidFill>
            <a:miter lim="800000"/>
            <a:headEnd/>
            <a:tailEnd/>
          </a:ln>
          <a:effectLst/>
        </p:spPr>
        <p:txBody>
          <a:bodyPr wrap="square" lIns="96000" tIns="24000" rIns="96000" bIns="24000" rtlCol="0" anchor="t" anchorCtr="0">
            <a:spAutoFit/>
          </a:bodyPr>
          <a:lstStyle>
            <a:defPPr>
              <a:defRPr lang="en-US"/>
            </a:defPPr>
            <a:lvl1pPr>
              <a:defRPr sz="1400" kern="0"/>
            </a:lvl1pPr>
          </a:lstStyle>
          <a:p>
            <a:pPr algn="ctr"/>
            <a:r>
              <a:rPr lang="en-US" sz="1600" b="1" dirty="0">
                <a:solidFill>
                  <a:schemeClr val="bg2"/>
                </a:solidFill>
              </a:rPr>
              <a:t>IVA/B/C</a:t>
            </a:r>
            <a:endParaRPr lang="en-US" sz="1600" dirty="0">
              <a:solidFill>
                <a:schemeClr val="bg2"/>
              </a:solidFill>
            </a:endParaRPr>
          </a:p>
          <a:p>
            <a:pPr algn="ctr"/>
            <a:r>
              <a:rPr lang="en-US" sz="1600" i="1" dirty="0">
                <a:solidFill>
                  <a:schemeClr val="bg2"/>
                </a:solidFill>
              </a:rPr>
              <a:t>Systemic therapy</a:t>
            </a:r>
            <a:r>
              <a:rPr lang="en-US" sz="1600" b="1" i="1" dirty="0">
                <a:solidFill>
                  <a:schemeClr val="bg2"/>
                </a:solidFill>
              </a:rPr>
              <a:t>: cancer immunotherapy</a:t>
            </a:r>
            <a:r>
              <a:rPr lang="en-US" sz="1600" i="1" dirty="0">
                <a:solidFill>
                  <a:schemeClr val="bg2"/>
                </a:solidFill>
              </a:rPr>
              <a:t>; </a:t>
            </a:r>
            <a:r>
              <a:rPr lang="en-US" sz="1600" b="1" i="1" dirty="0">
                <a:solidFill>
                  <a:schemeClr val="bg2"/>
                </a:solidFill>
              </a:rPr>
              <a:t>targeted therapy; </a:t>
            </a:r>
            <a:r>
              <a:rPr lang="en-US" sz="1600" i="1" dirty="0">
                <a:solidFill>
                  <a:schemeClr val="bg2"/>
                </a:solidFill>
              </a:rPr>
              <a:t>chemotherapy</a:t>
            </a:r>
          </a:p>
        </p:txBody>
      </p:sp>
      <p:graphicFrame>
        <p:nvGraphicFramePr>
          <p:cNvPr id="5" name="Group 136"/>
          <p:cNvGraphicFramePr>
            <a:graphicFrameLocks noGrp="1"/>
          </p:cNvGraphicFramePr>
          <p:nvPr/>
        </p:nvGraphicFramePr>
        <p:xfrm>
          <a:off x="484429" y="2787172"/>
          <a:ext cx="10307397" cy="2770560"/>
        </p:xfrm>
        <a:graphic>
          <a:graphicData uri="http://schemas.openxmlformats.org/drawingml/2006/table">
            <a:tbl>
              <a:tblPr>
                <a:tableStyleId>{BC89EF96-8CEA-46FF-86C4-4CE0E7609802}</a:tableStyleId>
              </a:tblPr>
              <a:tblGrid>
                <a:gridCol w="1392000">
                  <a:extLst>
                    <a:ext uri="{9D8B030D-6E8A-4147-A177-3AD203B41FA5}">
                      <a16:colId xmlns:a16="http://schemas.microsoft.com/office/drawing/2014/main" val="20000"/>
                    </a:ext>
                  </a:extLst>
                </a:gridCol>
                <a:gridCol w="1114425">
                  <a:extLst>
                    <a:ext uri="{9D8B030D-6E8A-4147-A177-3AD203B41FA5}">
                      <a16:colId xmlns:a16="http://schemas.microsoft.com/office/drawing/2014/main" val="20001"/>
                    </a:ext>
                  </a:extLst>
                </a:gridCol>
                <a:gridCol w="1114425">
                  <a:extLst>
                    <a:ext uri="{9D8B030D-6E8A-4147-A177-3AD203B41FA5}">
                      <a16:colId xmlns:a16="http://schemas.microsoft.com/office/drawing/2014/main" val="2045208567"/>
                    </a:ext>
                  </a:extLst>
                </a:gridCol>
                <a:gridCol w="2228849">
                  <a:extLst>
                    <a:ext uri="{9D8B030D-6E8A-4147-A177-3AD203B41FA5}">
                      <a16:colId xmlns:a16="http://schemas.microsoft.com/office/drawing/2014/main" val="20002"/>
                    </a:ext>
                  </a:extLst>
                </a:gridCol>
                <a:gridCol w="2228849">
                  <a:extLst>
                    <a:ext uri="{9D8B030D-6E8A-4147-A177-3AD203B41FA5}">
                      <a16:colId xmlns:a16="http://schemas.microsoft.com/office/drawing/2014/main" val="20003"/>
                    </a:ext>
                  </a:extLst>
                </a:gridCol>
                <a:gridCol w="2228849">
                  <a:extLst>
                    <a:ext uri="{9D8B030D-6E8A-4147-A177-3AD203B41FA5}">
                      <a16:colId xmlns:a16="http://schemas.microsoft.com/office/drawing/2014/main" val="20004"/>
                    </a:ext>
                  </a:extLst>
                </a:gridCol>
              </a:tblGrid>
              <a:tr h="46176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T and N</a:t>
                      </a:r>
                      <a:endParaRPr kumimoji="0" lang="en-US" sz="2400" b="1" i="0" u="none" strike="noStrike" cap="none" normalizeH="0" baseline="0" dirty="0">
                        <a:ln>
                          <a:noFill/>
                        </a:ln>
                        <a:solidFill>
                          <a:schemeClr val="tx1"/>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N0</a:t>
                      </a:r>
                      <a:endParaRPr kumimoji="0" lang="en-US" sz="2400" b="1" i="0" u="none" strike="noStrike" cap="none" normalizeH="0" baseline="0" dirty="0">
                        <a:ln>
                          <a:noFill/>
                        </a:ln>
                        <a:solidFill>
                          <a:schemeClr val="tx1"/>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N1</a:t>
                      </a:r>
                      <a:endParaRPr kumimoji="0" lang="en-US" sz="2400" b="1" i="0" u="none" strike="noStrike" cap="none" normalizeH="0" baseline="0" dirty="0">
                        <a:ln>
                          <a:noFill/>
                        </a:ln>
                        <a:solidFill>
                          <a:schemeClr val="tx1"/>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N2</a:t>
                      </a:r>
                      <a:endParaRPr kumimoji="0" lang="en-US" sz="2400" b="1" i="0" u="none" strike="noStrike" cap="none" normalizeH="0" baseline="0" dirty="0">
                        <a:ln>
                          <a:noFill/>
                        </a:ln>
                        <a:solidFill>
                          <a:schemeClr val="tx1"/>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N3</a:t>
                      </a:r>
                      <a:endParaRPr kumimoji="0" lang="en-US" sz="2400" b="1" i="0" u="none" strike="noStrike" cap="none" normalizeH="0" baseline="0" dirty="0">
                        <a:ln>
                          <a:noFill/>
                        </a:ln>
                        <a:solidFill>
                          <a:schemeClr val="tx1"/>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6176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T1</a:t>
                      </a:r>
                      <a:endParaRPr kumimoji="0" lang="en-US" sz="2400" b="1" i="0" u="none" strike="noStrike" cap="none" normalizeH="0" baseline="0" dirty="0">
                        <a:ln>
                          <a:noFill/>
                        </a:ln>
                        <a:solidFill>
                          <a:schemeClr val="tx1"/>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anchor="ctr" anchorCtr="1" horzOverflow="overflow">
                    <a:lnL w="1905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bg2"/>
                          </a:solidFill>
                          <a:effectLst/>
                          <a:latin typeface="Arial" panose="020B0604020202020204" pitchFamily="34" charset="0"/>
                          <a:cs typeface="Arial" panose="020B0604020202020204" pitchFamily="34" charset="0"/>
                        </a:rPr>
                        <a:t>IA</a:t>
                      </a:r>
                      <a:endParaRPr kumimoji="0" lang="en-US" sz="2400" b="1" i="0" u="none" strike="noStrike" cap="none" normalizeH="0" baseline="0" dirty="0">
                        <a:ln>
                          <a:noFill/>
                        </a:ln>
                        <a:solidFill>
                          <a:schemeClr val="bg2"/>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bg2"/>
                          </a:solidFill>
                          <a:effectLst/>
                          <a:latin typeface="Arial" panose="020B0604020202020204" pitchFamily="34" charset="0"/>
                          <a:cs typeface="Arial" panose="020B0604020202020204" pitchFamily="34" charset="0"/>
                        </a:rPr>
                        <a:t>IIA</a:t>
                      </a:r>
                      <a:endParaRPr kumimoji="0" lang="en-US" sz="2400" b="1" i="0" u="none" strike="noStrike" cap="none" normalizeH="0" baseline="0" dirty="0">
                        <a:ln>
                          <a:noFill/>
                        </a:ln>
                        <a:solidFill>
                          <a:schemeClr val="bg2"/>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1BB8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bg2"/>
                          </a:solidFill>
                          <a:effectLst/>
                          <a:latin typeface="Arial" panose="020B0604020202020204" pitchFamily="34" charset="0"/>
                          <a:cs typeface="Arial" panose="020B0604020202020204" pitchFamily="34" charset="0"/>
                        </a:rPr>
                        <a:t>IIIA</a:t>
                      </a:r>
                      <a:endParaRPr kumimoji="0" lang="en-US" sz="2400" b="1" i="0" u="none" strike="noStrike" cap="none" normalizeH="0" baseline="0" dirty="0">
                        <a:ln>
                          <a:noFill/>
                        </a:ln>
                        <a:solidFill>
                          <a:schemeClr val="bg2"/>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IIIB</a:t>
                      </a:r>
                      <a:endParaRPr kumimoji="0" lang="en-US" sz="2400" b="1" i="0" u="none" strike="noStrike" cap="none" normalizeH="0" baseline="0" dirty="0">
                        <a:ln>
                          <a:noFill/>
                        </a:ln>
                        <a:solidFill>
                          <a:schemeClr val="tx1">
                            <a:lumMod val="50000"/>
                          </a:schemeClr>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DDEB"/>
                    </a:solidFill>
                  </a:tcPr>
                </a:tc>
                <a:extLst>
                  <a:ext uri="{0D108BD9-81ED-4DB2-BD59-A6C34878D82A}">
                    <a16:rowId xmlns:a16="http://schemas.microsoft.com/office/drawing/2014/main" val="10001"/>
                  </a:ext>
                </a:extLst>
              </a:tr>
              <a:tr h="445057">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T2a/b</a:t>
                      </a:r>
                      <a:endParaRPr kumimoji="0" lang="en-US" sz="2400" b="1" i="0" u="none" strike="noStrike" cap="none" normalizeH="0" baseline="0" dirty="0">
                        <a:ln>
                          <a:noFill/>
                        </a:ln>
                        <a:solidFill>
                          <a:schemeClr val="tx1"/>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anchor="ctr" anchorCtr="1" horzOverflow="overflow">
                    <a:lnL w="19050" cap="flat" cmpd="sng" algn="ctr">
                      <a:noFill/>
                      <a:prstDash val="solid"/>
                      <a:round/>
                      <a:headEnd type="none" w="med" len="med"/>
                      <a:tailEnd type="none" w="med" len="med"/>
                    </a:lnL>
                    <a:lnR w="31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bg2"/>
                          </a:solidFill>
                          <a:effectLst/>
                          <a:latin typeface="Arial" panose="020B0604020202020204" pitchFamily="34" charset="0"/>
                          <a:cs typeface="Arial" panose="020B0604020202020204" pitchFamily="34" charset="0"/>
                        </a:rPr>
                        <a:t>IB</a:t>
                      </a:r>
                      <a:endParaRPr kumimoji="0" lang="en-US" sz="2400" b="1" i="0" u="none" strike="noStrike" cap="none" normalizeH="0" baseline="0" dirty="0">
                        <a:ln>
                          <a:noFill/>
                        </a:ln>
                        <a:solidFill>
                          <a:schemeClr val="bg2"/>
                        </a:solidFill>
                        <a:effectLst/>
                        <a:latin typeface="Arial" panose="020B0604020202020204" pitchFamily="34" charset="0"/>
                        <a:ea typeface="ＭＳ Ｐゴシック" pitchFamily="68" charset="-128"/>
                        <a:cs typeface="Arial" panose="020B0604020202020204" pitchFamily="34" charset="0"/>
                      </a:endParaRPr>
                    </a:p>
                  </a:txBody>
                  <a:tcPr marL="0" marR="96000" marT="48000" marB="48000" horzOverflow="overflow">
                    <a:lnL w="3175"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1BB87"/>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kern="1200" cap="none" normalizeH="0" baseline="0" dirty="0">
                          <a:ln>
                            <a:noFill/>
                          </a:ln>
                          <a:solidFill>
                            <a:schemeClr val="bg2"/>
                          </a:solidFill>
                          <a:effectLst/>
                          <a:latin typeface="Arial" panose="020B0604020202020204" pitchFamily="34" charset="0"/>
                          <a:ea typeface="ＭＳ Ｐゴシック" pitchFamily="68" charset="-128"/>
                          <a:cs typeface="Arial" panose="020B0604020202020204" pitchFamily="34" charset="0"/>
                        </a:rPr>
                        <a:t>IIA</a:t>
                      </a:r>
                    </a:p>
                  </a:txBody>
                  <a:tcPr marL="96000" marR="0" marT="48000" marB="4800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1BB8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bg2"/>
                          </a:solidFill>
                          <a:effectLst/>
                          <a:latin typeface="Arial" panose="020B0604020202020204" pitchFamily="34" charset="0"/>
                          <a:cs typeface="Arial" panose="020B0604020202020204" pitchFamily="34" charset="0"/>
                        </a:rPr>
                        <a:t>IIA/IIB </a:t>
                      </a:r>
                      <a:endParaRPr kumimoji="0" lang="en-US" sz="2400" b="1" i="0" u="none" strike="noStrike" cap="none" normalizeH="0" baseline="0" dirty="0">
                        <a:ln>
                          <a:noFill/>
                        </a:ln>
                        <a:solidFill>
                          <a:schemeClr val="bg2"/>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1BB8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bg2"/>
                          </a:solidFill>
                          <a:effectLst/>
                          <a:latin typeface="Arial" panose="020B0604020202020204" pitchFamily="34" charset="0"/>
                          <a:cs typeface="Arial" panose="020B0604020202020204" pitchFamily="34" charset="0"/>
                        </a:rPr>
                        <a:t>IIIA</a:t>
                      </a:r>
                      <a:endParaRPr kumimoji="0" lang="en-US" sz="2400" b="1" i="0" u="none" strike="noStrike" cap="none" normalizeH="0" baseline="0" dirty="0">
                        <a:ln>
                          <a:noFill/>
                        </a:ln>
                        <a:solidFill>
                          <a:schemeClr val="bg2"/>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IIIB</a:t>
                      </a:r>
                      <a:endParaRPr kumimoji="0" lang="en-US" sz="2400" b="1" i="0" u="none" strike="noStrike" cap="none" normalizeH="0" baseline="0" dirty="0">
                        <a:ln>
                          <a:noFill/>
                        </a:ln>
                        <a:solidFill>
                          <a:schemeClr val="tx1">
                            <a:lumMod val="50000"/>
                          </a:schemeClr>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DDEB"/>
                    </a:solidFill>
                  </a:tcPr>
                </a:tc>
                <a:extLst>
                  <a:ext uri="{0D108BD9-81ED-4DB2-BD59-A6C34878D82A}">
                    <a16:rowId xmlns:a16="http://schemas.microsoft.com/office/drawing/2014/main" val="10002"/>
                  </a:ext>
                </a:extLst>
              </a:tr>
              <a:tr h="46176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T3</a:t>
                      </a:r>
                    </a:p>
                  </a:txBody>
                  <a:tcPr marL="0" marR="0" marT="48000" marB="48000" anchor="ctr" anchorCtr="1" horzOverflow="overflow">
                    <a:lnL w="1905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bg2"/>
                          </a:solidFill>
                          <a:effectLst/>
                          <a:latin typeface="Arial" panose="020B0604020202020204" pitchFamily="34" charset="0"/>
                          <a:cs typeface="Arial" panose="020B0604020202020204" pitchFamily="34" charset="0"/>
                        </a:rPr>
                        <a:t>IIB</a:t>
                      </a:r>
                      <a:endParaRPr kumimoji="0" lang="en-US" sz="2400" b="1" i="0" u="none" strike="noStrike" cap="none" normalizeH="0" baseline="0" dirty="0">
                        <a:ln>
                          <a:noFill/>
                        </a:ln>
                        <a:solidFill>
                          <a:schemeClr val="bg2"/>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1BB87"/>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bg2"/>
                          </a:solidFill>
                          <a:effectLst/>
                          <a:latin typeface="Arial" panose="020B0604020202020204" pitchFamily="34" charset="0"/>
                          <a:cs typeface="Arial" panose="020B0604020202020204" pitchFamily="34" charset="0"/>
                        </a:rPr>
                        <a:t>IIIA</a:t>
                      </a:r>
                      <a:endParaRPr kumimoji="0" lang="en-US" sz="2400" b="1" i="0" u="none" strike="noStrike" cap="none" normalizeH="0" baseline="0" dirty="0">
                        <a:ln>
                          <a:noFill/>
                        </a:ln>
                        <a:solidFill>
                          <a:schemeClr val="bg2"/>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1BB8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IIIA</a:t>
                      </a:r>
                      <a:endParaRPr kumimoji="0" lang="en-US" sz="2400" b="1" i="0" u="none" strike="noStrike" cap="none" normalizeH="0" baseline="0" dirty="0">
                        <a:ln>
                          <a:noFill/>
                        </a:ln>
                        <a:solidFill>
                          <a:schemeClr val="tx1">
                            <a:lumMod val="50000"/>
                          </a:schemeClr>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IIIC</a:t>
                      </a:r>
                      <a:endParaRPr kumimoji="0" lang="en-US" sz="2400" b="1" i="0" u="none" strike="noStrike" cap="none" normalizeH="0" baseline="0" dirty="0">
                        <a:ln>
                          <a:noFill/>
                        </a:ln>
                        <a:solidFill>
                          <a:schemeClr val="tx1">
                            <a:lumMod val="50000"/>
                          </a:schemeClr>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DDEB"/>
                    </a:solidFill>
                  </a:tcPr>
                </a:tc>
                <a:extLst>
                  <a:ext uri="{0D108BD9-81ED-4DB2-BD59-A6C34878D82A}">
                    <a16:rowId xmlns:a16="http://schemas.microsoft.com/office/drawing/2014/main" val="10003"/>
                  </a:ext>
                </a:extLst>
              </a:tr>
              <a:tr h="46176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T4</a:t>
                      </a:r>
                      <a:endParaRPr kumimoji="0" lang="en-US" sz="2400" b="1" i="0" u="none" strike="noStrike" cap="none" normalizeH="0" baseline="0" dirty="0">
                        <a:ln>
                          <a:noFill/>
                        </a:ln>
                        <a:solidFill>
                          <a:schemeClr val="tx1"/>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anchor="ctr" anchorCtr="1" horzOverflow="overflow">
                    <a:lnL w="1905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bg2"/>
                          </a:solidFill>
                          <a:effectLst/>
                          <a:latin typeface="Arial" panose="020B0604020202020204" pitchFamily="34" charset="0"/>
                          <a:cs typeface="Arial" panose="020B0604020202020204" pitchFamily="34" charset="0"/>
                        </a:rPr>
                        <a:t>IIIA</a:t>
                      </a:r>
                      <a:endParaRPr kumimoji="0" lang="en-US" sz="2400" b="1" i="0" u="none" strike="noStrike" cap="none" normalizeH="0" baseline="0" dirty="0">
                        <a:ln>
                          <a:noFill/>
                        </a:ln>
                        <a:solidFill>
                          <a:schemeClr val="bg2"/>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1BB87"/>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bg2"/>
                          </a:solidFill>
                          <a:effectLst/>
                          <a:latin typeface="Arial" panose="020B0604020202020204" pitchFamily="34" charset="0"/>
                          <a:cs typeface="Arial" panose="020B0604020202020204" pitchFamily="34" charset="0"/>
                        </a:rPr>
                        <a:t>IIIA</a:t>
                      </a:r>
                      <a:endParaRPr kumimoji="0" lang="en-US" sz="2400" b="1" i="0" u="none" strike="noStrike" cap="none" normalizeH="0" baseline="0" dirty="0">
                        <a:ln>
                          <a:noFill/>
                        </a:ln>
                        <a:solidFill>
                          <a:schemeClr val="bg2"/>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1BB8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IIIB</a:t>
                      </a:r>
                      <a:endParaRPr kumimoji="0" lang="en-US" sz="2400" b="1" i="0" u="none" strike="noStrike" cap="none" normalizeH="0" baseline="0" dirty="0">
                        <a:ln>
                          <a:noFill/>
                        </a:ln>
                        <a:solidFill>
                          <a:schemeClr val="tx1">
                            <a:lumMod val="50000"/>
                          </a:schemeClr>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DDE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IIIC</a:t>
                      </a:r>
                      <a:endParaRPr kumimoji="0" lang="en-US" sz="2400" b="1" i="0" u="none" strike="noStrike" cap="none" normalizeH="0" baseline="0" dirty="0">
                        <a:ln>
                          <a:noFill/>
                        </a:ln>
                        <a:solidFill>
                          <a:schemeClr val="tx1">
                            <a:lumMod val="50000"/>
                          </a:schemeClr>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DDEB"/>
                    </a:solidFill>
                  </a:tcPr>
                </a:tc>
                <a:extLst>
                  <a:ext uri="{0D108BD9-81ED-4DB2-BD59-A6C34878D82A}">
                    <a16:rowId xmlns:a16="http://schemas.microsoft.com/office/drawing/2014/main" val="10004"/>
                  </a:ext>
                </a:extLst>
              </a:tr>
              <a:tr h="46176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tx1"/>
                          </a:solidFill>
                          <a:effectLst/>
                          <a:latin typeface="Arial" panose="020B0604020202020204" pitchFamily="34" charset="0"/>
                          <a:cs typeface="Arial" panose="020B0604020202020204" pitchFamily="34" charset="0"/>
                        </a:rPr>
                        <a:t>M1a/b/c</a:t>
                      </a:r>
                      <a:endParaRPr kumimoji="0" lang="en-US" sz="2400" b="1" i="0" u="none" strike="noStrike" cap="none" normalizeH="0" baseline="0" dirty="0">
                        <a:ln>
                          <a:noFill/>
                        </a:ln>
                        <a:solidFill>
                          <a:schemeClr val="tx1"/>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anchor="ctr" anchorCtr="1" horzOverflow="overflow">
                    <a:lnL w="1905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bg2"/>
                          </a:solidFill>
                          <a:effectLst/>
                          <a:latin typeface="Arial" panose="020B0604020202020204" pitchFamily="34" charset="0"/>
                          <a:cs typeface="Arial" panose="020B0604020202020204" pitchFamily="34" charset="0"/>
                        </a:rPr>
                        <a:t>IVA/B/C</a:t>
                      </a:r>
                      <a:endParaRPr kumimoji="0" lang="en-US" sz="2400" b="1" i="0" u="none" strike="noStrike" cap="none" normalizeH="0" baseline="0" dirty="0">
                        <a:ln>
                          <a:noFill/>
                        </a:ln>
                        <a:solidFill>
                          <a:schemeClr val="bg2"/>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bg2"/>
                          </a:solidFill>
                          <a:effectLst/>
                          <a:latin typeface="Arial" panose="020B0604020202020204" pitchFamily="34" charset="0"/>
                          <a:cs typeface="Arial" panose="020B0604020202020204" pitchFamily="34" charset="0"/>
                        </a:rPr>
                        <a:t>IVA/B/C </a:t>
                      </a:r>
                      <a:endParaRPr kumimoji="0" lang="en-US" sz="2400" b="1" i="0" u="none" strike="noStrike" cap="none" normalizeH="0" baseline="0" dirty="0">
                        <a:ln>
                          <a:noFill/>
                        </a:ln>
                        <a:solidFill>
                          <a:schemeClr val="bg2"/>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bg2"/>
                          </a:solidFill>
                          <a:effectLst/>
                          <a:latin typeface="Arial" panose="020B0604020202020204" pitchFamily="34" charset="0"/>
                          <a:cs typeface="Arial" panose="020B0604020202020204" pitchFamily="34" charset="0"/>
                        </a:rPr>
                        <a:t>IVA/B/C</a:t>
                      </a:r>
                      <a:endParaRPr kumimoji="0" lang="en-US" sz="2400" b="1" i="0" u="none" strike="noStrike" cap="none" normalizeH="0" baseline="0" dirty="0">
                        <a:ln>
                          <a:noFill/>
                        </a:ln>
                        <a:solidFill>
                          <a:schemeClr val="bg2"/>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chemeClr val="bg2"/>
                          </a:solidFill>
                          <a:effectLst/>
                          <a:latin typeface="Arial" panose="020B0604020202020204" pitchFamily="34" charset="0"/>
                          <a:cs typeface="Arial" panose="020B0604020202020204" pitchFamily="34" charset="0"/>
                        </a:rPr>
                        <a:t>IVA/B/C</a:t>
                      </a:r>
                      <a:endParaRPr kumimoji="0" lang="en-US" sz="2400" b="1" i="0" u="none" strike="noStrike" cap="none" normalizeH="0" baseline="0" dirty="0">
                        <a:ln>
                          <a:noFill/>
                        </a:ln>
                        <a:solidFill>
                          <a:schemeClr val="bg2"/>
                        </a:solidFill>
                        <a:effectLst/>
                        <a:latin typeface="Arial" panose="020B0604020202020204" pitchFamily="34" charset="0"/>
                        <a:ea typeface="ＭＳ Ｐゴシック" pitchFamily="68" charset="-128"/>
                        <a:cs typeface="Arial" panose="020B0604020202020204" pitchFamily="34" charset="0"/>
                      </a:endParaRPr>
                    </a:p>
                  </a:txBody>
                  <a:tcPr marL="0" marR="0" marT="48000" marB="4800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5"/>
                  </a:ext>
                </a:extLst>
              </a:tr>
            </a:tbl>
          </a:graphicData>
        </a:graphic>
      </p:graphicFrame>
      <p:sp>
        <p:nvSpPr>
          <p:cNvPr id="17" name="Rectangle 1"/>
          <p:cNvSpPr/>
          <p:nvPr/>
        </p:nvSpPr>
        <p:spPr bwMode="auto">
          <a:xfrm>
            <a:off x="1859024" y="3240696"/>
            <a:ext cx="6680197" cy="1847851"/>
          </a:xfrm>
          <a:custGeom>
            <a:avLst/>
            <a:gdLst>
              <a:gd name="connsiteX0" fmla="*/ 0 w 1693069"/>
              <a:gd name="connsiteY0" fmla="*/ 0 h 1038225"/>
              <a:gd name="connsiteX1" fmla="*/ 1693069 w 1693069"/>
              <a:gd name="connsiteY1" fmla="*/ 0 h 1038225"/>
              <a:gd name="connsiteX2" fmla="*/ 1693069 w 1693069"/>
              <a:gd name="connsiteY2" fmla="*/ 1038225 h 1038225"/>
              <a:gd name="connsiteX3" fmla="*/ 0 w 1693069"/>
              <a:gd name="connsiteY3" fmla="*/ 1038225 h 1038225"/>
              <a:gd name="connsiteX4" fmla="*/ 0 w 1693069"/>
              <a:gd name="connsiteY4" fmla="*/ 0 h 1038225"/>
              <a:gd name="connsiteX0" fmla="*/ 0 w 1693069"/>
              <a:gd name="connsiteY0" fmla="*/ 0 h 1038225"/>
              <a:gd name="connsiteX1" fmla="*/ 1693069 w 1693069"/>
              <a:gd name="connsiteY1" fmla="*/ 0 h 1038225"/>
              <a:gd name="connsiteX2" fmla="*/ 0 w 1693069"/>
              <a:gd name="connsiteY2" fmla="*/ 1038225 h 1038225"/>
              <a:gd name="connsiteX3" fmla="*/ 0 w 1693069"/>
              <a:gd name="connsiteY3" fmla="*/ 0 h 1038225"/>
              <a:gd name="connsiteX0" fmla="*/ 11905 w 1704974"/>
              <a:gd name="connsiteY0" fmla="*/ 0 h 1038225"/>
              <a:gd name="connsiteX1" fmla="*/ 1704974 w 1704974"/>
              <a:gd name="connsiteY1" fmla="*/ 0 h 1038225"/>
              <a:gd name="connsiteX2" fmla="*/ 11905 w 1704974"/>
              <a:gd name="connsiteY2" fmla="*/ 1038225 h 1038225"/>
              <a:gd name="connsiteX3" fmla="*/ 0 w 1704974"/>
              <a:gd name="connsiteY3" fmla="*/ 807245 h 1038225"/>
              <a:gd name="connsiteX4" fmla="*/ 11905 w 1704974"/>
              <a:gd name="connsiteY4" fmla="*/ 0 h 1038225"/>
              <a:gd name="connsiteX0" fmla="*/ 0 w 1693069"/>
              <a:gd name="connsiteY0" fmla="*/ 0 h 1383507"/>
              <a:gd name="connsiteX1" fmla="*/ 1693069 w 1693069"/>
              <a:gd name="connsiteY1" fmla="*/ 0 h 1383507"/>
              <a:gd name="connsiteX2" fmla="*/ 0 w 1693069"/>
              <a:gd name="connsiteY2" fmla="*/ 1038225 h 1383507"/>
              <a:gd name="connsiteX3" fmla="*/ 16670 w 1693069"/>
              <a:gd name="connsiteY3" fmla="*/ 1383507 h 1383507"/>
              <a:gd name="connsiteX4" fmla="*/ 0 w 1693069"/>
              <a:gd name="connsiteY4" fmla="*/ 0 h 1383507"/>
              <a:gd name="connsiteX0" fmla="*/ 7143 w 1700212"/>
              <a:gd name="connsiteY0" fmla="*/ 0 h 1383507"/>
              <a:gd name="connsiteX1" fmla="*/ 1700212 w 1700212"/>
              <a:gd name="connsiteY1" fmla="*/ 0 h 1383507"/>
              <a:gd name="connsiteX2" fmla="*/ 7143 w 1700212"/>
              <a:gd name="connsiteY2" fmla="*/ 1038225 h 1383507"/>
              <a:gd name="connsiteX3" fmla="*/ 23813 w 1700212"/>
              <a:gd name="connsiteY3" fmla="*/ 1383507 h 1383507"/>
              <a:gd name="connsiteX4" fmla="*/ 0 w 1700212"/>
              <a:gd name="connsiteY4" fmla="*/ 531020 h 1383507"/>
              <a:gd name="connsiteX5" fmla="*/ 7143 w 1700212"/>
              <a:gd name="connsiteY5" fmla="*/ 0 h 1383507"/>
              <a:gd name="connsiteX0" fmla="*/ 1650206 w 3343275"/>
              <a:gd name="connsiteY0" fmla="*/ 2380 h 1385887"/>
              <a:gd name="connsiteX1" fmla="*/ 3343275 w 3343275"/>
              <a:gd name="connsiteY1" fmla="*/ 2380 h 1385887"/>
              <a:gd name="connsiteX2" fmla="*/ 1650206 w 3343275"/>
              <a:gd name="connsiteY2" fmla="*/ 1040605 h 1385887"/>
              <a:gd name="connsiteX3" fmla="*/ 1666876 w 3343275"/>
              <a:gd name="connsiteY3" fmla="*/ 1385887 h 1385887"/>
              <a:gd name="connsiteX4" fmla="*/ 0 w 3343275"/>
              <a:gd name="connsiteY4" fmla="*/ 0 h 1385887"/>
              <a:gd name="connsiteX5" fmla="*/ 1650206 w 3343275"/>
              <a:gd name="connsiteY5" fmla="*/ 2380 h 1385887"/>
              <a:gd name="connsiteX0" fmla="*/ 1650206 w 3343275"/>
              <a:gd name="connsiteY0" fmla="*/ 2380 h 1385887"/>
              <a:gd name="connsiteX1" fmla="*/ 3343275 w 3343275"/>
              <a:gd name="connsiteY1" fmla="*/ 2380 h 1385887"/>
              <a:gd name="connsiteX2" fmla="*/ 1650206 w 3343275"/>
              <a:gd name="connsiteY2" fmla="*/ 1040605 h 1385887"/>
              <a:gd name="connsiteX3" fmla="*/ 1666876 w 3343275"/>
              <a:gd name="connsiteY3" fmla="*/ 1385887 h 1385887"/>
              <a:gd name="connsiteX4" fmla="*/ 357189 w 3343275"/>
              <a:gd name="connsiteY4" fmla="*/ 295275 h 1385887"/>
              <a:gd name="connsiteX5" fmla="*/ 0 w 3343275"/>
              <a:gd name="connsiteY5" fmla="*/ 0 h 1385887"/>
              <a:gd name="connsiteX6" fmla="*/ 1650206 w 3343275"/>
              <a:gd name="connsiteY6" fmla="*/ 2380 h 1385887"/>
              <a:gd name="connsiteX0" fmla="*/ 1650206 w 3343275"/>
              <a:gd name="connsiteY0" fmla="*/ 2380 h 1385887"/>
              <a:gd name="connsiteX1" fmla="*/ 3343275 w 3343275"/>
              <a:gd name="connsiteY1" fmla="*/ 2380 h 1385887"/>
              <a:gd name="connsiteX2" fmla="*/ 1650206 w 3343275"/>
              <a:gd name="connsiteY2" fmla="*/ 1040605 h 1385887"/>
              <a:gd name="connsiteX3" fmla="*/ 1666876 w 3343275"/>
              <a:gd name="connsiteY3" fmla="*/ 1385887 h 1385887"/>
              <a:gd name="connsiteX4" fmla="*/ 1 w 3343275"/>
              <a:gd name="connsiteY4" fmla="*/ 347662 h 1385887"/>
              <a:gd name="connsiteX5" fmla="*/ 0 w 3343275"/>
              <a:gd name="connsiteY5" fmla="*/ 0 h 1385887"/>
              <a:gd name="connsiteX6" fmla="*/ 1650206 w 3343275"/>
              <a:gd name="connsiteY6" fmla="*/ 2380 h 1385887"/>
              <a:gd name="connsiteX0" fmla="*/ 1650206 w 3343275"/>
              <a:gd name="connsiteY0" fmla="*/ 2380 h 1385887"/>
              <a:gd name="connsiteX1" fmla="*/ 3343275 w 3343275"/>
              <a:gd name="connsiteY1" fmla="*/ 2380 h 1385887"/>
              <a:gd name="connsiteX2" fmla="*/ 1650206 w 3343275"/>
              <a:gd name="connsiteY2" fmla="*/ 1040605 h 1385887"/>
              <a:gd name="connsiteX3" fmla="*/ 1666876 w 3343275"/>
              <a:gd name="connsiteY3" fmla="*/ 1385887 h 1385887"/>
              <a:gd name="connsiteX4" fmla="*/ 185739 w 3343275"/>
              <a:gd name="connsiteY4" fmla="*/ 471487 h 1385887"/>
              <a:gd name="connsiteX5" fmla="*/ 1 w 3343275"/>
              <a:gd name="connsiteY5" fmla="*/ 347662 h 1385887"/>
              <a:gd name="connsiteX6" fmla="*/ 0 w 3343275"/>
              <a:gd name="connsiteY6" fmla="*/ 0 h 1385887"/>
              <a:gd name="connsiteX7" fmla="*/ 1650206 w 3343275"/>
              <a:gd name="connsiteY7" fmla="*/ 2380 h 1385887"/>
              <a:gd name="connsiteX0" fmla="*/ 2483642 w 4176711"/>
              <a:gd name="connsiteY0" fmla="*/ 2380 h 1385887"/>
              <a:gd name="connsiteX1" fmla="*/ 4176711 w 4176711"/>
              <a:gd name="connsiteY1" fmla="*/ 2380 h 1385887"/>
              <a:gd name="connsiteX2" fmla="*/ 2483642 w 4176711"/>
              <a:gd name="connsiteY2" fmla="*/ 1040605 h 1385887"/>
              <a:gd name="connsiteX3" fmla="*/ 2500312 w 4176711"/>
              <a:gd name="connsiteY3" fmla="*/ 1385887 h 1385887"/>
              <a:gd name="connsiteX4" fmla="*/ 0 w 4176711"/>
              <a:gd name="connsiteY4" fmla="*/ 352425 h 1385887"/>
              <a:gd name="connsiteX5" fmla="*/ 833437 w 4176711"/>
              <a:gd name="connsiteY5" fmla="*/ 347662 h 1385887"/>
              <a:gd name="connsiteX6" fmla="*/ 833436 w 4176711"/>
              <a:gd name="connsiteY6" fmla="*/ 0 h 1385887"/>
              <a:gd name="connsiteX7" fmla="*/ 2483642 w 4176711"/>
              <a:gd name="connsiteY7" fmla="*/ 2380 h 1385887"/>
              <a:gd name="connsiteX0" fmla="*/ 2483642 w 4176711"/>
              <a:gd name="connsiteY0" fmla="*/ 2380 h 1385887"/>
              <a:gd name="connsiteX1" fmla="*/ 4176711 w 4176711"/>
              <a:gd name="connsiteY1" fmla="*/ 2380 h 1385887"/>
              <a:gd name="connsiteX2" fmla="*/ 2483642 w 4176711"/>
              <a:gd name="connsiteY2" fmla="*/ 1040605 h 1385887"/>
              <a:gd name="connsiteX3" fmla="*/ 2500312 w 4176711"/>
              <a:gd name="connsiteY3" fmla="*/ 1385887 h 1385887"/>
              <a:gd name="connsiteX4" fmla="*/ 495300 w 4176711"/>
              <a:gd name="connsiteY4" fmla="*/ 566737 h 1385887"/>
              <a:gd name="connsiteX5" fmla="*/ 0 w 4176711"/>
              <a:gd name="connsiteY5" fmla="*/ 352425 h 1385887"/>
              <a:gd name="connsiteX6" fmla="*/ 833437 w 4176711"/>
              <a:gd name="connsiteY6" fmla="*/ 347662 h 1385887"/>
              <a:gd name="connsiteX7" fmla="*/ 833436 w 4176711"/>
              <a:gd name="connsiteY7" fmla="*/ 0 h 1385887"/>
              <a:gd name="connsiteX8" fmla="*/ 2483642 w 4176711"/>
              <a:gd name="connsiteY8" fmla="*/ 2380 h 1385887"/>
              <a:gd name="connsiteX0" fmla="*/ 2483642 w 4176711"/>
              <a:gd name="connsiteY0" fmla="*/ 2380 h 1385887"/>
              <a:gd name="connsiteX1" fmla="*/ 4176711 w 4176711"/>
              <a:gd name="connsiteY1" fmla="*/ 2380 h 1385887"/>
              <a:gd name="connsiteX2" fmla="*/ 2483642 w 4176711"/>
              <a:gd name="connsiteY2" fmla="*/ 1040605 h 1385887"/>
              <a:gd name="connsiteX3" fmla="*/ 2500312 w 4176711"/>
              <a:gd name="connsiteY3" fmla="*/ 1385887 h 1385887"/>
              <a:gd name="connsiteX4" fmla="*/ 0 w 4176711"/>
              <a:gd name="connsiteY4" fmla="*/ 695325 h 1385887"/>
              <a:gd name="connsiteX5" fmla="*/ 0 w 4176711"/>
              <a:gd name="connsiteY5" fmla="*/ 352425 h 1385887"/>
              <a:gd name="connsiteX6" fmla="*/ 833437 w 4176711"/>
              <a:gd name="connsiteY6" fmla="*/ 347662 h 1385887"/>
              <a:gd name="connsiteX7" fmla="*/ 833436 w 4176711"/>
              <a:gd name="connsiteY7" fmla="*/ 0 h 1385887"/>
              <a:gd name="connsiteX8" fmla="*/ 2483642 w 4176711"/>
              <a:gd name="connsiteY8" fmla="*/ 2380 h 1385887"/>
              <a:gd name="connsiteX0" fmla="*/ 2483642 w 4176711"/>
              <a:gd name="connsiteY0" fmla="*/ 2380 h 1385887"/>
              <a:gd name="connsiteX1" fmla="*/ 4176711 w 4176711"/>
              <a:gd name="connsiteY1" fmla="*/ 2380 h 1385887"/>
              <a:gd name="connsiteX2" fmla="*/ 2483642 w 4176711"/>
              <a:gd name="connsiteY2" fmla="*/ 1040605 h 1385887"/>
              <a:gd name="connsiteX3" fmla="*/ 2500312 w 4176711"/>
              <a:gd name="connsiteY3" fmla="*/ 1385887 h 1385887"/>
              <a:gd name="connsiteX4" fmla="*/ 333375 w 4176711"/>
              <a:gd name="connsiteY4" fmla="*/ 776287 h 1385887"/>
              <a:gd name="connsiteX5" fmla="*/ 0 w 4176711"/>
              <a:gd name="connsiteY5" fmla="*/ 695325 h 1385887"/>
              <a:gd name="connsiteX6" fmla="*/ 0 w 4176711"/>
              <a:gd name="connsiteY6" fmla="*/ 352425 h 1385887"/>
              <a:gd name="connsiteX7" fmla="*/ 833437 w 4176711"/>
              <a:gd name="connsiteY7" fmla="*/ 347662 h 1385887"/>
              <a:gd name="connsiteX8" fmla="*/ 833436 w 4176711"/>
              <a:gd name="connsiteY8" fmla="*/ 0 h 1385887"/>
              <a:gd name="connsiteX9" fmla="*/ 2483642 w 4176711"/>
              <a:gd name="connsiteY9" fmla="*/ 2380 h 1385887"/>
              <a:gd name="connsiteX0" fmla="*/ 3326604 w 5019673"/>
              <a:gd name="connsiteY0" fmla="*/ 2380 h 1385887"/>
              <a:gd name="connsiteX1" fmla="*/ 5019673 w 5019673"/>
              <a:gd name="connsiteY1" fmla="*/ 2380 h 1385887"/>
              <a:gd name="connsiteX2" fmla="*/ 3326604 w 5019673"/>
              <a:gd name="connsiteY2" fmla="*/ 1040605 h 1385887"/>
              <a:gd name="connsiteX3" fmla="*/ 3343274 w 5019673"/>
              <a:gd name="connsiteY3" fmla="*/ 1385887 h 1385887"/>
              <a:gd name="connsiteX4" fmla="*/ 0 w 5019673"/>
              <a:gd name="connsiteY4" fmla="*/ 690562 h 1385887"/>
              <a:gd name="connsiteX5" fmla="*/ 842962 w 5019673"/>
              <a:gd name="connsiteY5" fmla="*/ 695325 h 1385887"/>
              <a:gd name="connsiteX6" fmla="*/ 842962 w 5019673"/>
              <a:gd name="connsiteY6" fmla="*/ 352425 h 1385887"/>
              <a:gd name="connsiteX7" fmla="*/ 1676399 w 5019673"/>
              <a:gd name="connsiteY7" fmla="*/ 347662 h 1385887"/>
              <a:gd name="connsiteX8" fmla="*/ 1676398 w 5019673"/>
              <a:gd name="connsiteY8" fmla="*/ 0 h 1385887"/>
              <a:gd name="connsiteX9" fmla="*/ 3326604 w 5019673"/>
              <a:gd name="connsiteY9" fmla="*/ 2380 h 1385887"/>
              <a:gd name="connsiteX0" fmla="*/ 3326604 w 5019673"/>
              <a:gd name="connsiteY0" fmla="*/ 2380 h 1385887"/>
              <a:gd name="connsiteX1" fmla="*/ 5019673 w 5019673"/>
              <a:gd name="connsiteY1" fmla="*/ 2380 h 1385887"/>
              <a:gd name="connsiteX2" fmla="*/ 3326604 w 5019673"/>
              <a:gd name="connsiteY2" fmla="*/ 1040605 h 1385887"/>
              <a:gd name="connsiteX3" fmla="*/ 3343274 w 5019673"/>
              <a:gd name="connsiteY3" fmla="*/ 1385887 h 1385887"/>
              <a:gd name="connsiteX4" fmla="*/ 1514475 w 5019673"/>
              <a:gd name="connsiteY4" fmla="*/ 1000125 h 1385887"/>
              <a:gd name="connsiteX5" fmla="*/ 0 w 5019673"/>
              <a:gd name="connsiteY5" fmla="*/ 690562 h 1385887"/>
              <a:gd name="connsiteX6" fmla="*/ 842962 w 5019673"/>
              <a:gd name="connsiteY6" fmla="*/ 695325 h 1385887"/>
              <a:gd name="connsiteX7" fmla="*/ 842962 w 5019673"/>
              <a:gd name="connsiteY7" fmla="*/ 352425 h 1385887"/>
              <a:gd name="connsiteX8" fmla="*/ 1676399 w 5019673"/>
              <a:gd name="connsiteY8" fmla="*/ 347662 h 1385887"/>
              <a:gd name="connsiteX9" fmla="*/ 1676398 w 5019673"/>
              <a:gd name="connsiteY9" fmla="*/ 0 h 1385887"/>
              <a:gd name="connsiteX10" fmla="*/ 3326604 w 5019673"/>
              <a:gd name="connsiteY10" fmla="*/ 2380 h 1385887"/>
              <a:gd name="connsiteX0" fmla="*/ 3326604 w 5019673"/>
              <a:gd name="connsiteY0" fmla="*/ 2380 h 1385888"/>
              <a:gd name="connsiteX1" fmla="*/ 5019673 w 5019673"/>
              <a:gd name="connsiteY1" fmla="*/ 2380 h 1385888"/>
              <a:gd name="connsiteX2" fmla="*/ 3326604 w 5019673"/>
              <a:gd name="connsiteY2" fmla="*/ 1040605 h 1385888"/>
              <a:gd name="connsiteX3" fmla="*/ 3343274 w 5019673"/>
              <a:gd name="connsiteY3" fmla="*/ 1385887 h 1385888"/>
              <a:gd name="connsiteX4" fmla="*/ 9525 w 5019673"/>
              <a:gd name="connsiteY4" fmla="*/ 1385888 h 1385888"/>
              <a:gd name="connsiteX5" fmla="*/ 0 w 5019673"/>
              <a:gd name="connsiteY5" fmla="*/ 690562 h 1385888"/>
              <a:gd name="connsiteX6" fmla="*/ 842962 w 5019673"/>
              <a:gd name="connsiteY6" fmla="*/ 695325 h 1385888"/>
              <a:gd name="connsiteX7" fmla="*/ 842962 w 5019673"/>
              <a:gd name="connsiteY7" fmla="*/ 352425 h 1385888"/>
              <a:gd name="connsiteX8" fmla="*/ 1676399 w 5019673"/>
              <a:gd name="connsiteY8" fmla="*/ 347662 h 1385888"/>
              <a:gd name="connsiteX9" fmla="*/ 1676398 w 5019673"/>
              <a:gd name="connsiteY9" fmla="*/ 0 h 1385888"/>
              <a:gd name="connsiteX10" fmla="*/ 3326604 w 5019673"/>
              <a:gd name="connsiteY10" fmla="*/ 2380 h 1385888"/>
              <a:gd name="connsiteX0" fmla="*/ 3326604 w 5019673"/>
              <a:gd name="connsiteY0" fmla="*/ 2380 h 1385888"/>
              <a:gd name="connsiteX1" fmla="*/ 5019673 w 5019673"/>
              <a:gd name="connsiteY1" fmla="*/ 2380 h 1385888"/>
              <a:gd name="connsiteX2" fmla="*/ 3345654 w 5019673"/>
              <a:gd name="connsiteY2" fmla="*/ 1040605 h 1385888"/>
              <a:gd name="connsiteX3" fmla="*/ 3343274 w 5019673"/>
              <a:gd name="connsiteY3" fmla="*/ 1385887 h 1385888"/>
              <a:gd name="connsiteX4" fmla="*/ 9525 w 5019673"/>
              <a:gd name="connsiteY4" fmla="*/ 1385888 h 1385888"/>
              <a:gd name="connsiteX5" fmla="*/ 0 w 5019673"/>
              <a:gd name="connsiteY5" fmla="*/ 690562 h 1385888"/>
              <a:gd name="connsiteX6" fmla="*/ 842962 w 5019673"/>
              <a:gd name="connsiteY6" fmla="*/ 695325 h 1385888"/>
              <a:gd name="connsiteX7" fmla="*/ 842962 w 5019673"/>
              <a:gd name="connsiteY7" fmla="*/ 352425 h 1385888"/>
              <a:gd name="connsiteX8" fmla="*/ 1676399 w 5019673"/>
              <a:gd name="connsiteY8" fmla="*/ 347662 h 1385888"/>
              <a:gd name="connsiteX9" fmla="*/ 1676398 w 5019673"/>
              <a:gd name="connsiteY9" fmla="*/ 0 h 1385888"/>
              <a:gd name="connsiteX10" fmla="*/ 3326604 w 5019673"/>
              <a:gd name="connsiteY10" fmla="*/ 2380 h 1385888"/>
              <a:gd name="connsiteX0" fmla="*/ 3346944 w 5040013"/>
              <a:gd name="connsiteY0" fmla="*/ 2380 h 1385888"/>
              <a:gd name="connsiteX1" fmla="*/ 5040013 w 5040013"/>
              <a:gd name="connsiteY1" fmla="*/ 2380 h 1385888"/>
              <a:gd name="connsiteX2" fmla="*/ 3365994 w 5040013"/>
              <a:gd name="connsiteY2" fmla="*/ 1040605 h 1385888"/>
              <a:gd name="connsiteX3" fmla="*/ 3363614 w 5040013"/>
              <a:gd name="connsiteY3" fmla="*/ 1385887 h 1385888"/>
              <a:gd name="connsiteX4" fmla="*/ 29865 w 5040013"/>
              <a:gd name="connsiteY4" fmla="*/ 1385888 h 1385888"/>
              <a:gd name="connsiteX5" fmla="*/ 20340 w 5040013"/>
              <a:gd name="connsiteY5" fmla="*/ 690562 h 1385888"/>
              <a:gd name="connsiteX6" fmla="*/ 863302 w 5040013"/>
              <a:gd name="connsiteY6" fmla="*/ 695325 h 1385888"/>
              <a:gd name="connsiteX7" fmla="*/ 0 w 5040013"/>
              <a:gd name="connsiteY7" fmla="*/ 352425 h 1385888"/>
              <a:gd name="connsiteX8" fmla="*/ 1696739 w 5040013"/>
              <a:gd name="connsiteY8" fmla="*/ 347662 h 1385888"/>
              <a:gd name="connsiteX9" fmla="*/ 1696738 w 5040013"/>
              <a:gd name="connsiteY9" fmla="*/ 0 h 1385888"/>
              <a:gd name="connsiteX10" fmla="*/ 3346944 w 5040013"/>
              <a:gd name="connsiteY10" fmla="*/ 2380 h 1385888"/>
              <a:gd name="connsiteX0" fmla="*/ 3346944 w 5040013"/>
              <a:gd name="connsiteY0" fmla="*/ 2380 h 1385888"/>
              <a:gd name="connsiteX1" fmla="*/ 5040013 w 5040013"/>
              <a:gd name="connsiteY1" fmla="*/ 2380 h 1385888"/>
              <a:gd name="connsiteX2" fmla="*/ 3365994 w 5040013"/>
              <a:gd name="connsiteY2" fmla="*/ 1040605 h 1385888"/>
              <a:gd name="connsiteX3" fmla="*/ 3363614 w 5040013"/>
              <a:gd name="connsiteY3" fmla="*/ 1385887 h 1385888"/>
              <a:gd name="connsiteX4" fmla="*/ 29865 w 5040013"/>
              <a:gd name="connsiteY4" fmla="*/ 1385888 h 1385888"/>
              <a:gd name="connsiteX5" fmla="*/ 20340 w 5040013"/>
              <a:gd name="connsiteY5" fmla="*/ 690562 h 1385888"/>
              <a:gd name="connsiteX6" fmla="*/ 56478 w 5040013"/>
              <a:gd name="connsiteY6" fmla="*/ 727598 h 1385888"/>
              <a:gd name="connsiteX7" fmla="*/ 0 w 5040013"/>
              <a:gd name="connsiteY7" fmla="*/ 352425 h 1385888"/>
              <a:gd name="connsiteX8" fmla="*/ 1696739 w 5040013"/>
              <a:gd name="connsiteY8" fmla="*/ 347662 h 1385888"/>
              <a:gd name="connsiteX9" fmla="*/ 1696738 w 5040013"/>
              <a:gd name="connsiteY9" fmla="*/ 0 h 1385888"/>
              <a:gd name="connsiteX10" fmla="*/ 3346944 w 5040013"/>
              <a:gd name="connsiteY10" fmla="*/ 2380 h 1385888"/>
              <a:gd name="connsiteX0" fmla="*/ 3326604 w 5019673"/>
              <a:gd name="connsiteY0" fmla="*/ 2380 h 1385888"/>
              <a:gd name="connsiteX1" fmla="*/ 5019673 w 5019673"/>
              <a:gd name="connsiteY1" fmla="*/ 2380 h 1385888"/>
              <a:gd name="connsiteX2" fmla="*/ 3345654 w 5019673"/>
              <a:gd name="connsiteY2" fmla="*/ 1040605 h 1385888"/>
              <a:gd name="connsiteX3" fmla="*/ 3343274 w 5019673"/>
              <a:gd name="connsiteY3" fmla="*/ 1385887 h 1385888"/>
              <a:gd name="connsiteX4" fmla="*/ 9525 w 5019673"/>
              <a:gd name="connsiteY4" fmla="*/ 1385888 h 1385888"/>
              <a:gd name="connsiteX5" fmla="*/ 0 w 5019673"/>
              <a:gd name="connsiteY5" fmla="*/ 690562 h 1385888"/>
              <a:gd name="connsiteX6" fmla="*/ 36138 w 5019673"/>
              <a:gd name="connsiteY6" fmla="*/ 727598 h 1385888"/>
              <a:gd name="connsiteX7" fmla="*/ 20001 w 5019673"/>
              <a:gd name="connsiteY7" fmla="*/ 344356 h 1385888"/>
              <a:gd name="connsiteX8" fmla="*/ 1676399 w 5019673"/>
              <a:gd name="connsiteY8" fmla="*/ 347662 h 1385888"/>
              <a:gd name="connsiteX9" fmla="*/ 1676398 w 5019673"/>
              <a:gd name="connsiteY9" fmla="*/ 0 h 1385888"/>
              <a:gd name="connsiteX10" fmla="*/ 3326604 w 5019673"/>
              <a:gd name="connsiteY10" fmla="*/ 2380 h 1385888"/>
              <a:gd name="connsiteX0" fmla="*/ 3326604 w 5019673"/>
              <a:gd name="connsiteY0" fmla="*/ 2380 h 1413398"/>
              <a:gd name="connsiteX1" fmla="*/ 5019673 w 5019673"/>
              <a:gd name="connsiteY1" fmla="*/ 2380 h 1413398"/>
              <a:gd name="connsiteX2" fmla="*/ 3345654 w 5019673"/>
              <a:gd name="connsiteY2" fmla="*/ 1040605 h 1413398"/>
              <a:gd name="connsiteX3" fmla="*/ 3343274 w 5019673"/>
              <a:gd name="connsiteY3" fmla="*/ 1385887 h 1413398"/>
              <a:gd name="connsiteX4" fmla="*/ 9525 w 5019673"/>
              <a:gd name="connsiteY4" fmla="*/ 1385888 h 1413398"/>
              <a:gd name="connsiteX5" fmla="*/ 0 w 5019673"/>
              <a:gd name="connsiteY5" fmla="*/ 690562 h 1413398"/>
              <a:gd name="connsiteX6" fmla="*/ 11933 w 5019673"/>
              <a:gd name="connsiteY6" fmla="*/ 1413398 h 1413398"/>
              <a:gd name="connsiteX7" fmla="*/ 20001 w 5019673"/>
              <a:gd name="connsiteY7" fmla="*/ 344356 h 1413398"/>
              <a:gd name="connsiteX8" fmla="*/ 1676399 w 5019673"/>
              <a:gd name="connsiteY8" fmla="*/ 347662 h 1413398"/>
              <a:gd name="connsiteX9" fmla="*/ 1676398 w 5019673"/>
              <a:gd name="connsiteY9" fmla="*/ 0 h 1413398"/>
              <a:gd name="connsiteX10" fmla="*/ 3326604 w 5019673"/>
              <a:gd name="connsiteY10" fmla="*/ 2380 h 1413398"/>
              <a:gd name="connsiteX0" fmla="*/ 3317079 w 5010148"/>
              <a:gd name="connsiteY0" fmla="*/ 2380 h 1413398"/>
              <a:gd name="connsiteX1" fmla="*/ 5010148 w 5010148"/>
              <a:gd name="connsiteY1" fmla="*/ 2380 h 1413398"/>
              <a:gd name="connsiteX2" fmla="*/ 3336129 w 5010148"/>
              <a:gd name="connsiteY2" fmla="*/ 1040605 h 1413398"/>
              <a:gd name="connsiteX3" fmla="*/ 3333749 w 5010148"/>
              <a:gd name="connsiteY3" fmla="*/ 1385887 h 1413398"/>
              <a:gd name="connsiteX4" fmla="*/ 0 w 5010148"/>
              <a:gd name="connsiteY4" fmla="*/ 1385888 h 1413398"/>
              <a:gd name="connsiteX5" fmla="*/ 2408 w 5010148"/>
              <a:gd name="connsiteY5" fmla="*/ 1413398 h 1413398"/>
              <a:gd name="connsiteX6" fmla="*/ 10476 w 5010148"/>
              <a:gd name="connsiteY6" fmla="*/ 344356 h 1413398"/>
              <a:gd name="connsiteX7" fmla="*/ 1666874 w 5010148"/>
              <a:gd name="connsiteY7" fmla="*/ 347662 h 1413398"/>
              <a:gd name="connsiteX8" fmla="*/ 1666873 w 5010148"/>
              <a:gd name="connsiteY8" fmla="*/ 0 h 1413398"/>
              <a:gd name="connsiteX9" fmla="*/ 3317079 w 5010148"/>
              <a:gd name="connsiteY9" fmla="*/ 2380 h 1413398"/>
              <a:gd name="connsiteX0" fmla="*/ 3317079 w 5010148"/>
              <a:gd name="connsiteY0" fmla="*/ 2380 h 1385888"/>
              <a:gd name="connsiteX1" fmla="*/ 5010148 w 5010148"/>
              <a:gd name="connsiteY1" fmla="*/ 2380 h 1385888"/>
              <a:gd name="connsiteX2" fmla="*/ 3336129 w 5010148"/>
              <a:gd name="connsiteY2" fmla="*/ 1040605 h 1385888"/>
              <a:gd name="connsiteX3" fmla="*/ 3333749 w 5010148"/>
              <a:gd name="connsiteY3" fmla="*/ 1385887 h 1385888"/>
              <a:gd name="connsiteX4" fmla="*/ 0 w 5010148"/>
              <a:gd name="connsiteY4" fmla="*/ 1385888 h 1385888"/>
              <a:gd name="connsiteX5" fmla="*/ 10476 w 5010148"/>
              <a:gd name="connsiteY5" fmla="*/ 344356 h 1385888"/>
              <a:gd name="connsiteX6" fmla="*/ 1666874 w 5010148"/>
              <a:gd name="connsiteY6" fmla="*/ 347662 h 1385888"/>
              <a:gd name="connsiteX7" fmla="*/ 1666873 w 5010148"/>
              <a:gd name="connsiteY7" fmla="*/ 0 h 1385888"/>
              <a:gd name="connsiteX8" fmla="*/ 3317079 w 5010148"/>
              <a:gd name="connsiteY8" fmla="*/ 2380 h 138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0148" h="1385888">
                <a:moveTo>
                  <a:pt x="3317079" y="2380"/>
                </a:moveTo>
                <a:lnTo>
                  <a:pt x="5010148" y="2380"/>
                </a:lnTo>
                <a:lnTo>
                  <a:pt x="3336129" y="1040605"/>
                </a:lnTo>
                <a:cubicBezTo>
                  <a:pt x="3335336" y="1155699"/>
                  <a:pt x="3334542" y="1270793"/>
                  <a:pt x="3333749" y="1385887"/>
                </a:cubicBezTo>
                <a:lnTo>
                  <a:pt x="0" y="1385888"/>
                </a:lnTo>
                <a:lnTo>
                  <a:pt x="10476" y="344356"/>
                </a:lnTo>
                <a:lnTo>
                  <a:pt x="1666874" y="347662"/>
                </a:lnTo>
                <a:cubicBezTo>
                  <a:pt x="1666874" y="231775"/>
                  <a:pt x="1666873" y="115887"/>
                  <a:pt x="1666873" y="0"/>
                </a:cubicBezTo>
                <a:lnTo>
                  <a:pt x="3317079" y="2380"/>
                </a:lnTo>
                <a:close/>
              </a:path>
            </a:pathLst>
          </a:custGeom>
          <a:solidFill>
            <a:schemeClr val="accent6">
              <a:lumMod val="60000"/>
              <a:lumOff val="40000"/>
              <a:alpha val="0"/>
            </a:schemeClr>
          </a:solidFill>
          <a:ln w="50800">
            <a:solidFill>
              <a:srgbClr val="FF0000"/>
            </a:solidFill>
            <a:round/>
            <a:headEnd type="none" w="sm" len="sm"/>
            <a:tailEnd type="none" w="sm" len="sm"/>
          </a:ln>
          <a:effectLst/>
        </p:spPr>
        <p:txBody>
          <a:bodyPr wrap="square" rtlCol="0" anchor="ctr">
            <a:noAutofit/>
          </a:bodyPr>
          <a:lstStyle/>
          <a:p>
            <a:pPr algn="ctr">
              <a:spcBef>
                <a:spcPct val="0"/>
              </a:spcBef>
              <a:spcAft>
                <a:spcPct val="0"/>
              </a:spcAft>
            </a:pPr>
            <a:endParaRPr lang="en-GB" sz="2400" b="1" dirty="0">
              <a:ea typeface="MS PGothic" pitchFamily="34" charset="-128"/>
              <a:cs typeface="ヒラギノ角ゴ Pro W3"/>
            </a:endParaRPr>
          </a:p>
        </p:txBody>
      </p:sp>
      <p:sp>
        <p:nvSpPr>
          <p:cNvPr id="11" name="Rectangle 10">
            <a:extLst>
              <a:ext uri="{FF2B5EF4-FFF2-40B4-BE49-F238E27FC236}">
                <a16:creationId xmlns:a16="http://schemas.microsoft.com/office/drawing/2014/main" id="{0ED7CDE8-E12F-BB7C-8742-3362D8F40357}"/>
              </a:ext>
            </a:extLst>
          </p:cNvPr>
          <p:cNvSpPr/>
          <p:nvPr/>
        </p:nvSpPr>
        <p:spPr>
          <a:xfrm>
            <a:off x="0" y="1066800"/>
            <a:ext cx="10791826" cy="274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ooter Placeholder 18">
            <a:extLst>
              <a:ext uri="{FF2B5EF4-FFF2-40B4-BE49-F238E27FC236}">
                <a16:creationId xmlns:a16="http://schemas.microsoft.com/office/drawing/2014/main" id="{0481F2C7-FA38-0B35-5978-E0E14A7D24C7}"/>
              </a:ext>
            </a:extLst>
          </p:cNvPr>
          <p:cNvSpPr>
            <a:spLocks noGrp="1"/>
          </p:cNvSpPr>
          <p:nvPr>
            <p:ph type="ftr" sz="quarter" idx="3"/>
          </p:nvPr>
        </p:nvSpPr>
        <p:spPr/>
        <p:txBody>
          <a:bodyPr/>
          <a:lstStyle/>
          <a:p>
            <a:r>
              <a:rPr lang="en-US" dirty="0"/>
              <a:t>RT, radiotherapy.
National Comprehensive Cancer Network. NSCLC. (Version 8.2023); Postmus PE, et al. </a:t>
            </a:r>
            <a:r>
              <a:rPr lang="en-US" i="1" dirty="0"/>
              <a:t>Ann Oncol. </a:t>
            </a:r>
            <a:r>
              <a:rPr lang="en-US" dirty="0"/>
              <a:t>2017;28:iv1-iv21.</a:t>
            </a:r>
          </a:p>
        </p:txBody>
      </p:sp>
    </p:spTree>
    <p:extLst>
      <p:ext uri="{BB962C8B-B14F-4D97-AF65-F5344CB8AC3E}">
        <p14:creationId xmlns:p14="http://schemas.microsoft.com/office/powerpoint/2010/main" val="2822316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iceberg floating in water&#10;&#10;Description automatically generated">
            <a:extLst>
              <a:ext uri="{FF2B5EF4-FFF2-40B4-BE49-F238E27FC236}">
                <a16:creationId xmlns:a16="http://schemas.microsoft.com/office/drawing/2014/main" id="{A98B5034-402B-23A2-A795-539723FA942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91732"/>
            <a:ext cx="12192000" cy="6666268"/>
          </a:xfrm>
          <a:prstGeom prst="rect">
            <a:avLst/>
          </a:prstGeom>
        </p:spPr>
      </p:pic>
      <p:sp>
        <p:nvSpPr>
          <p:cNvPr id="5" name="TextBox 4">
            <a:extLst>
              <a:ext uri="{FF2B5EF4-FFF2-40B4-BE49-F238E27FC236}">
                <a16:creationId xmlns:a16="http://schemas.microsoft.com/office/drawing/2014/main" id="{14FDB219-B9CA-1E6B-E030-D1659AA56C42}"/>
              </a:ext>
            </a:extLst>
          </p:cNvPr>
          <p:cNvSpPr txBox="1"/>
          <p:nvPr/>
        </p:nvSpPr>
        <p:spPr>
          <a:xfrm flipH="1">
            <a:off x="8193569" y="968389"/>
            <a:ext cx="3611882" cy="7371249"/>
          </a:xfrm>
          <a:prstGeom prst="rect">
            <a:avLst/>
          </a:prstGeom>
          <a:noFill/>
        </p:spPr>
        <p:txBody>
          <a:bodyPr wrap="square" rtlCol="0">
            <a:spAutoFit/>
          </a:bodyPr>
          <a:lstStyle/>
          <a:p>
            <a:pPr algn="ctr"/>
            <a:r>
              <a:rPr lang="en-US" sz="3600" b="1" dirty="0">
                <a:solidFill>
                  <a:srgbClr val="00B050"/>
                </a:solidFill>
              </a:rPr>
              <a:t>Peri-adjuvant</a:t>
            </a:r>
          </a:p>
          <a:p>
            <a:pPr algn="ctr">
              <a:spcBef>
                <a:spcPts val="0"/>
              </a:spcBef>
            </a:pPr>
            <a:r>
              <a:rPr lang="en-US" sz="2400" dirty="0">
                <a:solidFill>
                  <a:schemeClr val="accent1">
                    <a:lumMod val="75000"/>
                  </a:schemeClr>
                </a:solidFill>
              </a:rPr>
              <a:t>AEGEAN</a:t>
            </a:r>
          </a:p>
          <a:p>
            <a:pPr algn="ctr">
              <a:spcBef>
                <a:spcPts val="0"/>
              </a:spcBef>
            </a:pPr>
            <a:r>
              <a:rPr lang="en-US" sz="2400" dirty="0" err="1">
                <a:solidFill>
                  <a:schemeClr val="accent1">
                    <a:lumMod val="75000"/>
                  </a:schemeClr>
                </a:solidFill>
              </a:rPr>
              <a:t>NeoTorch</a:t>
            </a:r>
            <a:endParaRPr lang="en-US" sz="2400" dirty="0">
              <a:solidFill>
                <a:schemeClr val="accent1">
                  <a:lumMod val="75000"/>
                </a:schemeClr>
              </a:solidFill>
            </a:endParaRPr>
          </a:p>
          <a:p>
            <a:pPr algn="ctr">
              <a:spcBef>
                <a:spcPts val="0"/>
              </a:spcBef>
            </a:pPr>
            <a:r>
              <a:rPr lang="en-US" sz="2400" dirty="0">
                <a:solidFill>
                  <a:srgbClr val="767676">
                    <a:lumMod val="75000"/>
                  </a:srgbClr>
                </a:solidFill>
              </a:rPr>
              <a:t>Keynote-0671</a:t>
            </a:r>
          </a:p>
          <a:p>
            <a:pPr algn="ctr">
              <a:spcBef>
                <a:spcPts val="0"/>
              </a:spcBef>
            </a:pPr>
            <a:r>
              <a:rPr lang="en-US" sz="2400" dirty="0">
                <a:solidFill>
                  <a:srgbClr val="767676">
                    <a:lumMod val="75000"/>
                  </a:srgbClr>
                </a:solidFill>
              </a:rPr>
              <a:t>CheckMate-77T</a:t>
            </a:r>
          </a:p>
          <a:p>
            <a:pPr algn="ctr">
              <a:spcBef>
                <a:spcPts val="0"/>
              </a:spcBef>
            </a:pPr>
            <a:endParaRPr lang="en-US" sz="2400" dirty="0">
              <a:solidFill>
                <a:schemeClr val="accent1">
                  <a:lumMod val="75000"/>
                </a:schemeClr>
              </a:solidFill>
            </a:endParaRPr>
          </a:p>
          <a:p>
            <a:pPr algn="ctr">
              <a:spcBef>
                <a:spcPts val="600"/>
              </a:spcBef>
            </a:pPr>
            <a:endParaRPr lang="en-US" sz="2400" dirty="0">
              <a:solidFill>
                <a:schemeClr val="accent1">
                  <a:lumMod val="75000"/>
                </a:schemeClr>
              </a:solidFill>
            </a:endParaRPr>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p:txBody>
      </p:sp>
      <p:sp>
        <p:nvSpPr>
          <p:cNvPr id="6" name="TextBox 5">
            <a:extLst>
              <a:ext uri="{FF2B5EF4-FFF2-40B4-BE49-F238E27FC236}">
                <a16:creationId xmlns:a16="http://schemas.microsoft.com/office/drawing/2014/main" id="{853AE0F2-755D-F9D4-A757-5253EACFC136}"/>
              </a:ext>
            </a:extLst>
          </p:cNvPr>
          <p:cNvSpPr txBox="1"/>
          <p:nvPr/>
        </p:nvSpPr>
        <p:spPr>
          <a:xfrm flipH="1">
            <a:off x="-145869" y="1219200"/>
            <a:ext cx="4492284" cy="7294305"/>
          </a:xfrm>
          <a:prstGeom prst="rect">
            <a:avLst/>
          </a:prstGeom>
          <a:noFill/>
        </p:spPr>
        <p:txBody>
          <a:bodyPr wrap="square" rtlCol="0">
            <a:spAutoFit/>
          </a:bodyPr>
          <a:lstStyle/>
          <a:p>
            <a:pPr algn="ctr"/>
            <a:r>
              <a:rPr lang="en-US" sz="3600" b="1" dirty="0">
                <a:solidFill>
                  <a:schemeClr val="accent2"/>
                </a:solidFill>
              </a:rPr>
              <a:t>Adjuvant</a:t>
            </a:r>
          </a:p>
          <a:p>
            <a:pPr algn="ctr"/>
            <a:r>
              <a:rPr lang="en-US" sz="2400" dirty="0">
                <a:solidFill>
                  <a:schemeClr val="accent1">
                    <a:lumMod val="75000"/>
                  </a:schemeClr>
                </a:solidFill>
              </a:rPr>
              <a:t>IMPower010</a:t>
            </a:r>
          </a:p>
          <a:p>
            <a:pPr algn="ctr"/>
            <a:r>
              <a:rPr lang="en-US" sz="2400" dirty="0">
                <a:solidFill>
                  <a:schemeClr val="accent1">
                    <a:lumMod val="75000"/>
                  </a:schemeClr>
                </a:solidFill>
              </a:rPr>
              <a:t>PEARLS/Keynote-091</a:t>
            </a:r>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p:txBody>
      </p:sp>
      <p:sp>
        <p:nvSpPr>
          <p:cNvPr id="11" name="TextBox 10">
            <a:extLst>
              <a:ext uri="{FF2B5EF4-FFF2-40B4-BE49-F238E27FC236}">
                <a16:creationId xmlns:a16="http://schemas.microsoft.com/office/drawing/2014/main" id="{9FDF5FFF-7BC2-96FB-8906-E9F624A69058}"/>
              </a:ext>
            </a:extLst>
          </p:cNvPr>
          <p:cNvSpPr txBox="1"/>
          <p:nvPr/>
        </p:nvSpPr>
        <p:spPr>
          <a:xfrm flipH="1">
            <a:off x="5029200" y="457200"/>
            <a:ext cx="3611882" cy="1015663"/>
          </a:xfrm>
          <a:prstGeom prst="rect">
            <a:avLst/>
          </a:prstGeom>
          <a:noFill/>
        </p:spPr>
        <p:txBody>
          <a:bodyPr wrap="square" rtlCol="0">
            <a:spAutoFit/>
          </a:bodyPr>
          <a:lstStyle/>
          <a:p>
            <a:pPr algn="ctr"/>
            <a:r>
              <a:rPr lang="en-US" sz="3600" b="1" dirty="0">
                <a:solidFill>
                  <a:srgbClr val="0070C0"/>
                </a:solidFill>
              </a:rPr>
              <a:t>Neoadjuvant</a:t>
            </a:r>
          </a:p>
          <a:p>
            <a:pPr algn="ctr">
              <a:spcBef>
                <a:spcPts val="0"/>
              </a:spcBef>
            </a:pPr>
            <a:r>
              <a:rPr lang="en-US" sz="2400" dirty="0">
                <a:solidFill>
                  <a:schemeClr val="accent1">
                    <a:lumMod val="75000"/>
                  </a:schemeClr>
                </a:solidFill>
              </a:rPr>
              <a:t>CheckMate-816</a:t>
            </a:r>
            <a:endParaRPr lang="en-US" sz="2400" dirty="0">
              <a:solidFill>
                <a:srgbClr val="767676">
                  <a:lumMod val="75000"/>
                </a:srgbClr>
              </a:solidFill>
            </a:endParaRPr>
          </a:p>
        </p:txBody>
      </p:sp>
      <p:sp>
        <p:nvSpPr>
          <p:cNvPr id="14" name="TextBox 13">
            <a:extLst>
              <a:ext uri="{FF2B5EF4-FFF2-40B4-BE49-F238E27FC236}">
                <a16:creationId xmlns:a16="http://schemas.microsoft.com/office/drawing/2014/main" id="{1803DAC8-0E24-3F6C-EA44-28FFED54D63B}"/>
              </a:ext>
            </a:extLst>
          </p:cNvPr>
          <p:cNvSpPr txBox="1"/>
          <p:nvPr/>
        </p:nvSpPr>
        <p:spPr>
          <a:xfrm>
            <a:off x="8681084" y="3741003"/>
            <a:ext cx="282511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67676">
                    <a:lumMod val="75000"/>
                  </a:srgbClr>
                </a:solidFill>
                <a:effectLst/>
                <a:uLnTx/>
                <a:uFillTx/>
                <a:latin typeface="Arial" charset="0"/>
                <a:ea typeface="+mn-ea"/>
                <a:cs typeface="Arial" charset="0"/>
              </a:rPr>
              <a:t>IMpower030</a:t>
            </a:r>
          </a:p>
        </p:txBody>
      </p:sp>
    </p:spTree>
    <p:extLst>
      <p:ext uri="{BB962C8B-B14F-4D97-AF65-F5344CB8AC3E}">
        <p14:creationId xmlns:p14="http://schemas.microsoft.com/office/powerpoint/2010/main" val="3366874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2280</Words>
  <Application>Microsoft Macintosh PowerPoint</Application>
  <PresentationFormat>Widescreen</PresentationFormat>
  <Paragraphs>334</Paragraphs>
  <Slides>29</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Calibri Light</vt:lpstr>
      <vt:lpstr>Century Gothic</vt:lpstr>
      <vt:lpstr>Trebuchet MS</vt:lpstr>
      <vt:lpstr>Wingdings</vt:lpstr>
      <vt:lpstr>2022 Hem Onc</vt:lpstr>
      <vt:lpstr>Office Theme</vt:lpstr>
      <vt:lpstr>Update of Neoadjuvant Therapies for Resectable Lung Cancer</vt:lpstr>
      <vt:lpstr>PowerPoint Presentation</vt:lpstr>
      <vt:lpstr>Disclaimer</vt:lpstr>
      <vt:lpstr>Case Presentation </vt:lpstr>
      <vt:lpstr>Case Presentation </vt:lpstr>
      <vt:lpstr>Case Presentation </vt:lpstr>
      <vt:lpstr>Treatment for “Early-Stage” NSCLC</vt:lpstr>
      <vt:lpstr>Basic NSCLC Treatment Strategies </vt:lpstr>
      <vt:lpstr>PowerPoint Presentation</vt:lpstr>
      <vt:lpstr>PowerPoint Presentation</vt:lpstr>
      <vt:lpstr>Neoadjuvant Immunotherapy (CheckMate-816)</vt:lpstr>
      <vt:lpstr>CheckMate-816: Study Schema</vt:lpstr>
      <vt:lpstr>CheckMate-816a: pCR and MPR</vt:lpstr>
      <vt:lpstr>CheckMate-816: 3-Year EFS Updatea</vt:lpstr>
      <vt:lpstr>CheckMate-816: 3-Year EFSa Subgroup Analysis </vt:lpstr>
      <vt:lpstr>CheckMate-816: 3-Year EFSa by Definitive Surgery Status </vt:lpstr>
      <vt:lpstr>CheckMate-816: 3-Year Time To Distant Metastasis (TTDMa)</vt:lpstr>
      <vt:lpstr>CheckMate-816: TTDMa by Definitive Surgery Status 3-Year</vt:lpstr>
      <vt:lpstr>CheckMate-816: 3-Year EFS by PD-L1 status</vt:lpstr>
      <vt:lpstr>CheckMate-816: 3-Year OS Update</vt:lpstr>
      <vt:lpstr>CheckMate-816: Recurrence Patterns</vt:lpstr>
      <vt:lpstr>Peri-Adjuvant Immunotherapy (AEGEAN, Neotorch, KEYNOTE-671, CheckMate 77T, IMpower030)</vt:lpstr>
      <vt:lpstr>AEGEAN </vt:lpstr>
      <vt:lpstr>KEYNOTE-671 </vt:lpstr>
      <vt:lpstr>Neotorch</vt:lpstr>
      <vt:lpstr>CheckMate 77T </vt:lpstr>
      <vt:lpstr>Comparison of Pathologic Responses</vt:lpstr>
      <vt:lpstr>NEOADJUVANT IMMUNOTHERAPY 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MedEd On The Go</dc:creator>
  <cp:keywords/>
  <dc:description/>
  <cp:lastModifiedBy/>
  <cp:revision>1</cp:revision>
  <dcterms:created xsi:type="dcterms:W3CDTF">2019-05-10T15:34:56Z</dcterms:created>
  <dcterms:modified xsi:type="dcterms:W3CDTF">2023-11-21T21:53:26Z</dcterms:modified>
  <cp:category/>
</cp:coreProperties>
</file>