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23"/>
  </p:notesMasterIdLst>
  <p:sldIdLst>
    <p:sldId id="256" r:id="rId4"/>
    <p:sldId id="286" r:id="rId5"/>
    <p:sldId id="8257" r:id="rId6"/>
    <p:sldId id="257" r:id="rId7"/>
    <p:sldId id="258" r:id="rId8"/>
    <p:sldId id="259" r:id="rId9"/>
    <p:sldId id="279" r:id="rId10"/>
    <p:sldId id="280" r:id="rId11"/>
    <p:sldId id="261" r:id="rId12"/>
    <p:sldId id="263" r:id="rId13"/>
    <p:sldId id="281" r:id="rId14"/>
    <p:sldId id="284" r:id="rId15"/>
    <p:sldId id="266" r:id="rId16"/>
    <p:sldId id="267" r:id="rId17"/>
    <p:sldId id="268" r:id="rId18"/>
    <p:sldId id="269" r:id="rId19"/>
    <p:sldId id="270" r:id="rId20"/>
    <p:sldId id="285"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94"/>
  </p:normalViewPr>
  <p:slideViewPr>
    <p:cSldViewPr snapToGrid="0">
      <p:cViewPr varScale="1">
        <p:scale>
          <a:sx n="117" d="100"/>
          <a:sy n="117" d="100"/>
        </p:scale>
        <p:origin x="8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2868C-0130-4E08-9520-DA18578593F5}" type="slidenum">
              <a:rPr lang="en-US" smtClean="0"/>
              <a:t>7</a:t>
            </a:fld>
            <a:endParaRPr lang="en-US"/>
          </a:p>
        </p:txBody>
      </p:sp>
    </p:spTree>
    <p:extLst>
      <p:ext uri="{BB962C8B-B14F-4D97-AF65-F5344CB8AC3E}">
        <p14:creationId xmlns:p14="http://schemas.microsoft.com/office/powerpoint/2010/main" val="138608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088E17-C993-45FB-89BD-8D39C06108A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32454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088E17-C993-45FB-89BD-8D39C06108A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13777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088E17-C993-45FB-89BD-8D39C06108A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0057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088E17-C993-45FB-89BD-8D39C06108A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5564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088E17-C993-45FB-89BD-8D39C06108A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4693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759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955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430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55656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8057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598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932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8390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0743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7306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9066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6689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25456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206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85535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668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1400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5033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74300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8647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47952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61013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0772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p:nvSpPr>
        <p:spPr>
          <a:xfrm>
            <a:off x="-21166" y="0"/>
            <a:ext cx="607695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t="16937" r="44241" b="20589"/>
          <a:stretch>
            <a:fillRect/>
          </a:stretch>
        </p:blipFill>
        <p:spPr bwMode="auto">
          <a:xfrm>
            <a:off x="-924984" y="0"/>
            <a:ext cx="698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063751" y="1666875"/>
            <a:ext cx="101451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21166" y="6569076"/>
            <a:ext cx="122301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3351037" y="4119592"/>
            <a:ext cx="5488163"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Title 1"/>
          <p:cNvSpPr>
            <a:spLocks noGrp="1"/>
          </p:cNvSpPr>
          <p:nvPr>
            <p:ph type="ctrTitle"/>
          </p:nvPr>
        </p:nvSpPr>
        <p:spPr>
          <a:xfrm>
            <a:off x="2743200" y="1143000"/>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324540" y="4572000"/>
            <a:ext cx="54864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a:t>Click to edit Master text styles</a:t>
            </a:r>
          </a:p>
        </p:txBody>
      </p:sp>
      <p:sp>
        <p:nvSpPr>
          <p:cNvPr id="11" name="Slide Number Placeholder 5"/>
          <p:cNvSpPr>
            <a:spLocks noGrp="1"/>
          </p:cNvSpPr>
          <p:nvPr>
            <p:ph type="sldNum" sz="quarter" idx="11"/>
          </p:nvPr>
        </p:nvSpPr>
        <p:spPr/>
        <p:txBody>
          <a:bodyPr/>
          <a:lstStyle>
            <a:lvl1pPr>
              <a:defRPr/>
            </a:lvl1pPr>
          </a:lstStyle>
          <a:p>
            <a:pPr>
              <a:defRPr/>
            </a:pPr>
            <a:fld id="{3BC6FEF0-D8FE-4EBB-9DD5-FEDF92468194}" type="slidenum">
              <a:rPr lang="en-US" altLang="en-US"/>
              <a:pPr>
                <a:defRPr/>
              </a:pPr>
              <a:t>‹#›</a:t>
            </a:fld>
            <a:endParaRPr lang="en-US" altLang="en-US"/>
          </a:p>
        </p:txBody>
      </p:sp>
    </p:spTree>
    <p:extLst>
      <p:ext uri="{BB962C8B-B14F-4D97-AF65-F5344CB8AC3E}">
        <p14:creationId xmlns:p14="http://schemas.microsoft.com/office/powerpoint/2010/main" val="2301961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dirty="0"/>
          </a:p>
        </p:txBody>
      </p:sp>
      <p:sp>
        <p:nvSpPr>
          <p:cNvPr id="9" name="Text Placeholder 7"/>
          <p:cNvSpPr>
            <a:spLocks noGrp="1"/>
          </p:cNvSpPr>
          <p:nvPr>
            <p:ph type="body" sz="quarter" idx="13"/>
          </p:nvPr>
        </p:nvSpPr>
        <p:spPr>
          <a:xfrm>
            <a:off x="1511809" y="1902501"/>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801668C-1620-43DA-875D-39225D373615}" type="slidenum">
              <a:rPr lang="en-US" altLang="en-US"/>
              <a:pPr>
                <a:defRPr/>
              </a:pPr>
              <a:t>‹#›</a:t>
            </a:fld>
            <a:endParaRPr lang="en-US" altLang="en-US"/>
          </a:p>
        </p:txBody>
      </p:sp>
    </p:spTree>
    <p:extLst>
      <p:ext uri="{BB962C8B-B14F-4D97-AF65-F5344CB8AC3E}">
        <p14:creationId xmlns:p14="http://schemas.microsoft.com/office/powerpoint/2010/main" val="2750869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 Placeholder 13"/>
          <p:cNvSpPr>
            <a:spLocks noGrp="1"/>
          </p:cNvSpPr>
          <p:nvPr>
            <p:ph type="body" sz="quarter" idx="13" hasCustomPrompt="1"/>
          </p:nvPr>
        </p:nvSpPr>
        <p:spPr>
          <a:xfrm>
            <a:off x="529168" y="6311904"/>
            <a:ext cx="5465232" cy="390525"/>
          </a:xfrm>
        </p:spPr>
        <p:txBody>
          <a:bodyPr lIns="0" tIns="0" rIns="0" bIns="0" anchor="b">
            <a:noAutofit/>
          </a:bodyPr>
          <a:lstStyle>
            <a:lvl1pPr marL="0" indent="0" algn="l">
              <a:spcBef>
                <a:spcPts val="0"/>
              </a:spcBef>
              <a:spcAft>
                <a:spcPts val="0"/>
              </a:spcAft>
              <a:buNone/>
              <a:defRPr sz="1000" b="0">
                <a:solidFill>
                  <a:srgbClr val="000000"/>
                </a:solidFill>
                <a:latin typeface="+mn-lt"/>
              </a:defRPr>
            </a:lvl1pPr>
          </a:lstStyle>
          <a:p>
            <a:pPr lvl="0"/>
            <a:r>
              <a:rPr lang="en-US" dirty="0"/>
              <a:t>Footnotes</a:t>
            </a:r>
            <a:endParaRPr lang="en-GB" dirty="0"/>
          </a:p>
        </p:txBody>
      </p:sp>
      <p:sp>
        <p:nvSpPr>
          <p:cNvPr id="6" name="Text Placeholder 13"/>
          <p:cNvSpPr>
            <a:spLocks noGrp="1"/>
          </p:cNvSpPr>
          <p:nvPr>
            <p:ph type="body" sz="quarter" idx="14" hasCustomPrompt="1"/>
          </p:nvPr>
        </p:nvSpPr>
        <p:spPr>
          <a:xfrm>
            <a:off x="6197601" y="6311904"/>
            <a:ext cx="5465232" cy="390525"/>
          </a:xfrm>
        </p:spPr>
        <p:txBody>
          <a:bodyPr lIns="0" tIns="0" rIns="0" bIns="0" anchor="b">
            <a:noAutofit/>
          </a:bodyPr>
          <a:lstStyle>
            <a:lvl1pPr marL="0" indent="0" algn="r">
              <a:spcBef>
                <a:spcPts val="0"/>
              </a:spcBef>
              <a:spcAft>
                <a:spcPts val="0"/>
              </a:spcAft>
              <a:buNone/>
              <a:defRPr sz="1000" b="0">
                <a:solidFill>
                  <a:srgbClr val="000000"/>
                </a:solidFill>
                <a:latin typeface="+mn-lt"/>
              </a:defRPr>
            </a:lvl1pPr>
          </a:lstStyle>
          <a:p>
            <a:pPr lvl="0"/>
            <a:r>
              <a:rPr lang="en-US" dirty="0"/>
              <a:t>References</a:t>
            </a:r>
            <a:endParaRPr lang="en-GB" dirty="0"/>
          </a:p>
        </p:txBody>
      </p:sp>
      <p:cxnSp>
        <p:nvCxnSpPr>
          <p:cNvPr id="7" name="Straight Connector 6"/>
          <p:cNvCxnSpPr/>
          <p:nvPr userDrawn="1"/>
        </p:nvCxnSpPr>
        <p:spPr>
          <a:xfrm>
            <a:off x="0" y="1240085"/>
            <a:ext cx="10376171" cy="0"/>
          </a:xfrm>
          <a:prstGeom prst="line">
            <a:avLst/>
          </a:prstGeom>
          <a:ln w="22225">
            <a:gradFill flip="none" rotWithShape="1">
              <a:gsLst>
                <a:gs pos="56000">
                  <a:schemeClr val="tx2"/>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544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59990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hapter slide">
    <p:spTree>
      <p:nvGrpSpPr>
        <p:cNvPr id="1" name=""/>
        <p:cNvGrpSpPr/>
        <p:nvPr/>
      </p:nvGrpSpPr>
      <p:grpSpPr>
        <a:xfrm>
          <a:off x="0" y="0"/>
          <a:ext cx="0" cy="0"/>
          <a:chOff x="0" y="0"/>
          <a:chExt cx="0" cy="0"/>
        </a:xfrm>
      </p:grpSpPr>
      <p:cxnSp>
        <p:nvCxnSpPr>
          <p:cNvPr id="3" name="Straight Connector 2"/>
          <p:cNvCxnSpPr/>
          <p:nvPr userDrawn="1"/>
        </p:nvCxnSpPr>
        <p:spPr>
          <a:xfrm>
            <a:off x="0" y="38862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996951" y="3352800"/>
            <a:ext cx="10193867"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cstate="print">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Placeholder 12"/>
          <p:cNvSpPr>
            <a:spLocks noGrp="1"/>
          </p:cNvSpPr>
          <p:nvPr>
            <p:ph type="title"/>
          </p:nvPr>
        </p:nvSpPr>
        <p:spPr>
          <a:xfrm>
            <a:off x="1528064" y="3532864"/>
            <a:ext cx="9139937"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4F88621-93B6-4B4E-8E3A-C9669D1FD6B3}" type="slidenum">
              <a:rPr lang="en-US" altLang="en-US"/>
              <a:pPr>
                <a:defRPr/>
              </a:pPr>
              <a:t>‹#›</a:t>
            </a:fld>
            <a:endParaRPr lang="en-US" altLang="en-US"/>
          </a:p>
        </p:txBody>
      </p:sp>
    </p:spTree>
    <p:extLst>
      <p:ext uri="{BB962C8B-B14F-4D97-AF65-F5344CB8AC3E}">
        <p14:creationId xmlns:p14="http://schemas.microsoft.com/office/powerpoint/2010/main" val="796514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598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137629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642712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6.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095"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dirty="0"/>
              <a:t>Case: Adjuvant Immunotherapy for Localized NSCLC</a:t>
            </a:r>
          </a:p>
        </p:txBody>
      </p:sp>
      <p:sp>
        <p:nvSpPr>
          <p:cNvPr id="3" name="Subtitle 2"/>
          <p:cNvSpPr>
            <a:spLocks noGrp="1"/>
          </p:cNvSpPr>
          <p:nvPr>
            <p:ph type="body" idx="1"/>
          </p:nvPr>
        </p:nvSpPr>
        <p:spPr>
          <a:xfrm>
            <a:off x="609601" y="4589463"/>
            <a:ext cx="10515600" cy="1500187"/>
          </a:xfrm>
        </p:spPr>
        <p:txBody>
          <a:bodyPr>
            <a:noAutofit/>
          </a:bodyPr>
          <a:lstStyle/>
          <a:p>
            <a:r>
              <a:rPr lang="en-US" dirty="0"/>
              <a:t>Joshua E. Reuss, MD</a:t>
            </a:r>
          </a:p>
          <a:p>
            <a:r>
              <a:rPr lang="en-US" dirty="0"/>
              <a:t>Thoracic Medical Oncologist</a:t>
            </a:r>
          </a:p>
          <a:p>
            <a:r>
              <a:rPr lang="en-US" dirty="0"/>
              <a:t>Assistant Professor of Medicine</a:t>
            </a:r>
          </a:p>
          <a:p>
            <a:r>
              <a:rPr lang="en-US" dirty="0"/>
              <a:t>Georgetown University School of Medicine</a:t>
            </a:r>
          </a:p>
          <a:p>
            <a:r>
              <a:rPr lang="en-US" dirty="0"/>
              <a:t>Washington, DC</a:t>
            </a:r>
          </a:p>
        </p:txBody>
      </p:sp>
    </p:spTree>
    <p:extLst>
      <p:ext uri="{BB962C8B-B14F-4D97-AF65-F5344CB8AC3E}">
        <p14:creationId xmlns:p14="http://schemas.microsoft.com/office/powerpoint/2010/main" val="681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1306538"/>
            <a:ext cx="11219234" cy="4841343"/>
            <a:chOff x="359999" y="799002"/>
            <a:chExt cx="8409765" cy="3922877"/>
          </a:xfrm>
        </p:grpSpPr>
        <p:sp>
          <p:nvSpPr>
            <p:cNvPr id="6" name="Rectangle 5">
              <a:extLst>
                <a:ext uri="{FF2B5EF4-FFF2-40B4-BE49-F238E27FC236}">
                  <a16:creationId xmlns:a16="http://schemas.microsoft.com/office/drawing/2014/main" id="{D3024840-7648-43E7-86EF-E18A62141BDA}"/>
                </a:ext>
              </a:extLst>
            </p:cNvPr>
            <p:cNvSpPr/>
            <p:nvPr/>
          </p:nvSpPr>
          <p:spPr>
            <a:xfrm>
              <a:off x="6521324" y="1431668"/>
              <a:ext cx="2225619" cy="412580"/>
            </a:xfrm>
            <a:prstGeom prst="rect">
              <a:avLst/>
            </a:prstGeom>
            <a:solidFill>
              <a:srgbClr val="00857C"/>
            </a:solidFill>
          </p:spPr>
          <p:txBody>
            <a:bodyPr wrap="none" rtlCol="0" anchor="ctr">
              <a:spAutoFit/>
            </a:bodyPr>
            <a:lstStyle/>
            <a:p>
              <a:pPr algn="ctr" defTabSz="457200" eaLnBrk="0" fontAlgn="base" hangingPunct="0">
                <a:spcBef>
                  <a:spcPct val="0"/>
                </a:spcBef>
                <a:spcAft>
                  <a:spcPct val="0"/>
                </a:spcAft>
              </a:pPr>
              <a: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t>Pembrolizumab 200 mg Q3W</a:t>
              </a:r>
              <a:b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br>
              <a: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t>for ≤18 administrations (~1 yr)</a:t>
              </a:r>
            </a:p>
          </p:txBody>
        </p:sp>
        <p:sp>
          <p:nvSpPr>
            <p:cNvPr id="7" name="Rectangle 6">
              <a:extLst>
                <a:ext uri="{FF2B5EF4-FFF2-40B4-BE49-F238E27FC236}">
                  <a16:creationId xmlns:a16="http://schemas.microsoft.com/office/drawing/2014/main" id="{F02986B8-E1D3-4E39-9E04-223135444420}"/>
                </a:ext>
              </a:extLst>
            </p:cNvPr>
            <p:cNvSpPr/>
            <p:nvPr/>
          </p:nvSpPr>
          <p:spPr>
            <a:xfrm>
              <a:off x="6629693" y="2483284"/>
              <a:ext cx="2008882" cy="577612"/>
            </a:xfrm>
            <a:prstGeom prst="rect">
              <a:avLst/>
            </a:prstGeom>
            <a:solidFill>
              <a:srgbClr val="600039"/>
            </a:solidFill>
          </p:spPr>
          <p:txBody>
            <a:bodyPr wrap="square" rtlCol="0" anchor="ctr">
              <a:spAutoFit/>
            </a:bodyPr>
            <a:lstStyle/>
            <a:p>
              <a:pPr algn="ctr" defTabSz="457200" eaLnBrk="0" fontAlgn="base" hangingPunct="0">
                <a:spcBef>
                  <a:spcPct val="0"/>
                </a:spcBef>
                <a:spcAft>
                  <a:spcPct val="0"/>
                </a:spcAft>
              </a:pPr>
              <a: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t>Placebo Q3W</a:t>
              </a:r>
              <a:b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br>
              <a:r>
                <a:rPr lang="en-US" sz="1200" b="1" dirty="0">
                  <a:solidFill>
                    <a:prstClr val="white"/>
                  </a:solidFill>
                  <a:latin typeface="Arial" panose="020B0604020202020204" pitchFamily="34" charset="0"/>
                  <a:ea typeface="MS PGothic" panose="020B0600070205080204" pitchFamily="34" charset="-128"/>
                  <a:cs typeface="Arial" panose="020B0604020202020204" pitchFamily="34" charset="0"/>
                </a:rPr>
                <a:t>for ≤18 administrations (~1 yr)</a:t>
              </a:r>
            </a:p>
          </p:txBody>
        </p:sp>
        <p:sp>
          <p:nvSpPr>
            <p:cNvPr id="8" name="Rectangle 7">
              <a:extLst>
                <a:ext uri="{FF2B5EF4-FFF2-40B4-BE49-F238E27FC236}">
                  <a16:creationId xmlns:a16="http://schemas.microsoft.com/office/drawing/2014/main" id="{37E1483A-7119-4B4E-BBB0-90DFEBE1E339}"/>
                </a:ext>
              </a:extLst>
            </p:cNvPr>
            <p:cNvSpPr/>
            <p:nvPr/>
          </p:nvSpPr>
          <p:spPr>
            <a:xfrm>
              <a:off x="384104" y="1356395"/>
              <a:ext cx="2117886" cy="1505916"/>
            </a:xfrm>
            <a:prstGeom prst="rect">
              <a:avLst/>
            </a:prstGeom>
            <a:solidFill>
              <a:sysClr val="windowText" lastClr="000000">
                <a:lumMod val="65000"/>
                <a:lumOff val="35000"/>
              </a:sysClr>
            </a:solidFill>
          </p:spPr>
          <p:txBody>
            <a:bodyPr wrap="square" rtlCol="0" anchor="t">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Eligibility for Registration</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Confirmed stage IB (T ≥4 cm), II, or IIIA NSCLC per AJCC v7</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Complete surgical resection with negative margins (R0)</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Provision of tumor tissue for </a:t>
              </a:r>
              <a:b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PD-L1 testing</a:t>
              </a:r>
            </a:p>
          </p:txBody>
        </p:sp>
        <p:sp>
          <p:nvSpPr>
            <p:cNvPr id="9" name="Rectangle 8">
              <a:extLst>
                <a:ext uri="{FF2B5EF4-FFF2-40B4-BE49-F238E27FC236}">
                  <a16:creationId xmlns:a16="http://schemas.microsoft.com/office/drawing/2014/main" id="{C12206A3-3776-4757-A0AC-57D02184BC0B}"/>
                </a:ext>
              </a:extLst>
            </p:cNvPr>
            <p:cNvSpPr/>
            <p:nvPr/>
          </p:nvSpPr>
          <p:spPr>
            <a:xfrm>
              <a:off x="3748284" y="1286606"/>
              <a:ext cx="2117886" cy="1670948"/>
            </a:xfrm>
            <a:prstGeom prst="rect">
              <a:avLst/>
            </a:prstGeom>
            <a:solidFill>
              <a:sysClr val="windowText" lastClr="000000">
                <a:lumMod val="65000"/>
                <a:lumOff val="35000"/>
              </a:sysClr>
            </a:solidFill>
          </p:spPr>
          <p:txBody>
            <a:bodyPr wrap="square" rtlCol="0" anchor="t">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Eligibility for Randomization</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No evidence of disease</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ECOG PS 0 or 1</a:t>
              </a:r>
            </a:p>
            <a:p>
              <a:pPr marL="117475" marR="0" lvl="0" indent="-117475" defTabSz="45720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Adjuvant chemotherapy</a:t>
              </a:r>
            </a:p>
            <a:p>
              <a:pPr marL="284163" marR="0" lvl="1" indent="-117475" defTabSz="4572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Considered for stage IB</a:t>
              </a:r>
              <a:b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(T ≥4 cm) disease</a:t>
              </a:r>
            </a:p>
            <a:p>
              <a:pPr marL="284163" marR="0" lvl="1" indent="-117475" defTabSz="4572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Strongly recommended for stage II and IIIA disease</a:t>
              </a:r>
            </a:p>
            <a:p>
              <a:pPr marL="284163" marR="0" lvl="1" indent="-117475" defTabSz="4572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Limited to ≤4 cycles</a:t>
              </a:r>
            </a:p>
          </p:txBody>
        </p:sp>
        <p:cxnSp>
          <p:nvCxnSpPr>
            <p:cNvPr id="10" name="Straight Arrow Connector 9">
              <a:extLst>
                <a:ext uri="{FF2B5EF4-FFF2-40B4-BE49-F238E27FC236}">
                  <a16:creationId xmlns:a16="http://schemas.microsoft.com/office/drawing/2014/main" id="{BAD87533-8EA2-46C7-9A04-A1A246409486}"/>
                </a:ext>
              </a:extLst>
            </p:cNvPr>
            <p:cNvCxnSpPr>
              <a:cxnSpLocks/>
              <a:stCxn id="8" idx="3"/>
              <a:endCxn id="9" idx="1"/>
            </p:cNvCxnSpPr>
            <p:nvPr/>
          </p:nvCxnSpPr>
          <p:spPr>
            <a:xfrm>
              <a:off x="2501990" y="2109353"/>
              <a:ext cx="1246294" cy="12726"/>
            </a:xfrm>
            <a:prstGeom prst="straightConnector1">
              <a:avLst/>
            </a:prstGeom>
            <a:noFill/>
            <a:ln w="12700" cap="flat" cmpd="sng" algn="ctr">
              <a:solidFill>
                <a:sysClr val="windowText" lastClr="000000"/>
              </a:solidFill>
              <a:prstDash val="solid"/>
              <a:tailEnd type="triangle"/>
            </a:ln>
            <a:effectLst/>
          </p:spPr>
        </p:cxnSp>
        <p:cxnSp>
          <p:nvCxnSpPr>
            <p:cNvPr id="11" name="Connector: Elbow 12">
              <a:extLst>
                <a:ext uri="{FF2B5EF4-FFF2-40B4-BE49-F238E27FC236}">
                  <a16:creationId xmlns:a16="http://schemas.microsoft.com/office/drawing/2014/main" id="{A434001E-B3B4-44F3-8510-3996806D5E6F}"/>
                </a:ext>
              </a:extLst>
            </p:cNvPr>
            <p:cNvCxnSpPr>
              <a:cxnSpLocks/>
              <a:stCxn id="9" idx="3"/>
              <a:endCxn id="6" idx="1"/>
            </p:cNvCxnSpPr>
            <p:nvPr/>
          </p:nvCxnSpPr>
          <p:spPr>
            <a:xfrm flipV="1">
              <a:off x="5866170" y="1637958"/>
              <a:ext cx="655154" cy="484122"/>
            </a:xfrm>
            <a:prstGeom prst="bentConnector3">
              <a:avLst/>
            </a:prstGeom>
            <a:noFill/>
            <a:ln w="12700" cap="flat" cmpd="sng" algn="ctr">
              <a:solidFill>
                <a:sysClr val="windowText" lastClr="000000"/>
              </a:solidFill>
              <a:prstDash val="solid"/>
              <a:tailEnd type="triangle"/>
            </a:ln>
            <a:effectLst/>
          </p:spPr>
        </p:cxnSp>
        <p:cxnSp>
          <p:nvCxnSpPr>
            <p:cNvPr id="12" name="Connector: Elbow 14">
              <a:extLst>
                <a:ext uri="{FF2B5EF4-FFF2-40B4-BE49-F238E27FC236}">
                  <a16:creationId xmlns:a16="http://schemas.microsoft.com/office/drawing/2014/main" id="{21A2F393-7AE8-474E-A668-AD738B71EE96}"/>
                </a:ext>
              </a:extLst>
            </p:cNvPr>
            <p:cNvCxnSpPr>
              <a:cxnSpLocks/>
              <a:stCxn id="9" idx="3"/>
              <a:endCxn id="7" idx="1"/>
            </p:cNvCxnSpPr>
            <p:nvPr/>
          </p:nvCxnSpPr>
          <p:spPr>
            <a:xfrm>
              <a:off x="5866170" y="2122081"/>
              <a:ext cx="763523" cy="650009"/>
            </a:xfrm>
            <a:prstGeom prst="bentConnector3">
              <a:avLst/>
            </a:prstGeom>
            <a:noFill/>
            <a:ln w="12700" cap="flat" cmpd="sng" algn="ctr">
              <a:solidFill>
                <a:sysClr val="windowText" lastClr="000000"/>
              </a:solidFill>
              <a:prstDash val="solid"/>
              <a:tailEnd type="triangle"/>
            </a:ln>
            <a:effectLst/>
          </p:spPr>
        </p:cxnSp>
        <p:sp>
          <p:nvSpPr>
            <p:cNvPr id="13" name="Oval 12">
              <a:extLst>
                <a:ext uri="{FF2B5EF4-FFF2-40B4-BE49-F238E27FC236}">
                  <a16:creationId xmlns:a16="http://schemas.microsoft.com/office/drawing/2014/main" id="{A672074C-8D87-4E89-956C-C14420F30D6E}"/>
                </a:ext>
              </a:extLst>
            </p:cNvPr>
            <p:cNvSpPr/>
            <p:nvPr/>
          </p:nvSpPr>
          <p:spPr>
            <a:xfrm>
              <a:off x="5982634" y="1880019"/>
              <a:ext cx="498826" cy="541487"/>
            </a:xfrm>
            <a:prstGeom prst="ellipse">
              <a:avLst/>
            </a:prstGeom>
            <a:solidFill>
              <a:srgbClr val="56639D">
                <a:lumMod val="75000"/>
              </a:srgbClr>
            </a:solidFill>
          </p:spPr>
          <p:txBody>
            <a:bodyPr wrap="none" rtlCol="0" anchor="ctr">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R</a:t>
              </a:r>
              <a:b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1:1</a:t>
              </a:r>
            </a:p>
          </p:txBody>
        </p:sp>
        <p:sp>
          <p:nvSpPr>
            <p:cNvPr id="14" name="TextBox 13">
              <a:extLst>
                <a:ext uri="{FF2B5EF4-FFF2-40B4-BE49-F238E27FC236}">
                  <a16:creationId xmlns:a16="http://schemas.microsoft.com/office/drawing/2014/main" id="{91239164-502B-48A3-A71F-C7AB83F277D8}"/>
                </a:ext>
              </a:extLst>
            </p:cNvPr>
            <p:cNvSpPr txBox="1"/>
            <p:nvPr/>
          </p:nvSpPr>
          <p:spPr>
            <a:xfrm>
              <a:off x="2575446" y="1759660"/>
              <a:ext cx="1037121" cy="657987"/>
            </a:xfrm>
            <a:prstGeom prst="rect">
              <a:avLst/>
            </a:prstGeom>
            <a:solidFill>
              <a:srgbClr val="56639D">
                <a:lumMod val="75000"/>
              </a:srgbClr>
            </a:solidFill>
          </p:spPr>
          <p:txBody>
            <a:bodyPr wrap="none" rtlCol="0" anchor="ctr">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PD-L1 testing</a:t>
              </a:r>
              <a:b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done centrally using </a:t>
              </a:r>
              <a:b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PD-L1 IHC </a:t>
              </a:r>
              <a:b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22C3 pharmDx </a:t>
              </a: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 name="TextBox 14">
              <a:extLst>
                <a:ext uri="{FF2B5EF4-FFF2-40B4-BE49-F238E27FC236}">
                  <a16:creationId xmlns:a16="http://schemas.microsoft.com/office/drawing/2014/main" id="{5D9340DE-0897-47DF-8C0A-519D56FEC130}"/>
                </a:ext>
              </a:extLst>
            </p:cNvPr>
            <p:cNvSpPr txBox="1"/>
            <p:nvPr/>
          </p:nvSpPr>
          <p:spPr>
            <a:xfrm>
              <a:off x="386157" y="3279923"/>
              <a:ext cx="2963918" cy="1251032"/>
            </a:xfrm>
            <a:prstGeom prst="rect">
              <a:avLst/>
            </a:prstGeom>
          </p:spPr>
          <p:txBody>
            <a:bodyPr wrap="none" rtlCol="0" anchor="t">
              <a:noAutofit/>
            </a:bodyPr>
            <a:lstStyle/>
            <a:p>
              <a:pPr defTabSz="457200" eaLnBrk="0" fontAlgn="base" hangingPunct="0">
                <a:spcBef>
                  <a:spcPct val="0"/>
                </a:spcBef>
                <a:spcAft>
                  <a:spcPct val="0"/>
                </a:spcAft>
              </a:pPr>
              <a:r>
                <a:rPr lang="en-US" sz="1200" b="1" dirty="0">
                  <a:solidFill>
                    <a:prstClr val="black"/>
                  </a:solidFill>
                  <a:latin typeface="Arial" panose="020B0604020202020204" pitchFamily="34" charset="0"/>
                  <a:ea typeface="MS PGothic" panose="020B0600070205080204" pitchFamily="34" charset="-128"/>
                  <a:cs typeface="Arial" panose="020B0604020202020204" pitchFamily="34" charset="0"/>
                </a:rPr>
                <a:t>Stratification Factors</a:t>
              </a:r>
            </a:p>
            <a:p>
              <a:pPr marL="228600" indent="-115888" defTabSz="457200" eaLnBrk="0" fontAlgn="base" hangingPunct="0">
                <a:spcBef>
                  <a:spcPct val="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Disease stage (IB vs II vs IIIA)</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PD-L1 TPS (&lt;1% vs 1-49% vs ≥50%)</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Receipt of adjuvant chemotherapy (yes vs no)</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Geographic region (Asia vs Eastern Europe vs </a:t>
              </a:r>
              <a:b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Western Europe vs rest of world) </a:t>
              </a:r>
            </a:p>
          </p:txBody>
        </p:sp>
        <p:sp>
          <p:nvSpPr>
            <p:cNvPr id="16" name="TextBox 15">
              <a:extLst>
                <a:ext uri="{FF2B5EF4-FFF2-40B4-BE49-F238E27FC236}">
                  <a16:creationId xmlns:a16="http://schemas.microsoft.com/office/drawing/2014/main" id="{A8D2AF6F-D28E-441D-85E5-CD222C6FEE56}"/>
                </a:ext>
              </a:extLst>
            </p:cNvPr>
            <p:cNvSpPr txBox="1"/>
            <p:nvPr/>
          </p:nvSpPr>
          <p:spPr>
            <a:xfrm>
              <a:off x="3623560" y="3279923"/>
              <a:ext cx="2194560" cy="750524"/>
            </a:xfrm>
            <a:prstGeom prst="rect">
              <a:avLst/>
            </a:prstGeom>
          </p:spPr>
          <p:txBody>
            <a:bodyPr wrap="none" rtlCol="0" anchor="t">
              <a:noAutofit/>
            </a:bodyPr>
            <a:lstStyle/>
            <a:p>
              <a:pPr defTabSz="457200" eaLnBrk="0" fontAlgn="base" hangingPunct="0">
                <a:spcBef>
                  <a:spcPct val="0"/>
                </a:spcBef>
                <a:spcAft>
                  <a:spcPct val="0"/>
                </a:spcAft>
              </a:pPr>
              <a:r>
                <a:rPr lang="en-US" sz="1200" b="1" dirty="0">
                  <a:solidFill>
                    <a:prstClr val="black"/>
                  </a:solidFill>
                  <a:latin typeface="Arial" panose="020B0604020202020204" pitchFamily="34" charset="0"/>
                  <a:ea typeface="MS PGothic" panose="020B0600070205080204" pitchFamily="34" charset="-128"/>
                  <a:cs typeface="Arial" panose="020B0604020202020204" pitchFamily="34" charset="0"/>
                </a:rPr>
                <a:t>Dual Primary End Points</a:t>
              </a:r>
            </a:p>
            <a:p>
              <a:pPr marL="228600" indent="-115888" defTabSz="457200" eaLnBrk="0" fontAlgn="base" hangingPunct="0">
                <a:spcBef>
                  <a:spcPct val="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DFS in the overall population</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DFS in the PD-L1 TPS ≥50% </a:t>
              </a:r>
              <a:b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population</a:t>
              </a:r>
            </a:p>
          </p:txBody>
        </p:sp>
        <p:cxnSp>
          <p:nvCxnSpPr>
            <p:cNvPr id="17" name="Straight Connector 16">
              <a:extLst>
                <a:ext uri="{FF2B5EF4-FFF2-40B4-BE49-F238E27FC236}">
                  <a16:creationId xmlns:a16="http://schemas.microsoft.com/office/drawing/2014/main" id="{39E51089-47E6-4D44-AD3C-0C2F8EB76401}"/>
                </a:ext>
              </a:extLst>
            </p:cNvPr>
            <p:cNvCxnSpPr>
              <a:cxnSpLocks/>
            </p:cNvCxnSpPr>
            <p:nvPr/>
          </p:nvCxnSpPr>
          <p:spPr>
            <a:xfrm>
              <a:off x="384104" y="3258839"/>
              <a:ext cx="8202168" cy="0"/>
            </a:xfrm>
            <a:prstGeom prst="line">
              <a:avLst/>
            </a:prstGeom>
            <a:noFill/>
            <a:ln w="25400" cap="flat" cmpd="sng" algn="ctr">
              <a:solidFill>
                <a:srgbClr val="1E325F"/>
              </a:solidFill>
              <a:prstDash val="solid"/>
            </a:ln>
            <a:effectLst/>
          </p:spPr>
        </p:cxnSp>
        <p:cxnSp>
          <p:nvCxnSpPr>
            <p:cNvPr id="18" name="Straight Connector 17">
              <a:extLst>
                <a:ext uri="{FF2B5EF4-FFF2-40B4-BE49-F238E27FC236}">
                  <a16:creationId xmlns:a16="http://schemas.microsoft.com/office/drawing/2014/main" id="{BD20827C-0C91-48E1-A1A3-1BD0FD1AAB46}"/>
                </a:ext>
              </a:extLst>
            </p:cNvPr>
            <p:cNvCxnSpPr/>
            <p:nvPr/>
          </p:nvCxnSpPr>
          <p:spPr>
            <a:xfrm>
              <a:off x="3594814" y="3258839"/>
              <a:ext cx="0" cy="1463040"/>
            </a:xfrm>
            <a:prstGeom prst="line">
              <a:avLst/>
            </a:prstGeom>
            <a:noFill/>
            <a:ln w="25400" cap="flat" cmpd="sng" algn="ctr">
              <a:solidFill>
                <a:srgbClr val="1E325F"/>
              </a:solidFill>
              <a:prstDash val="solid"/>
            </a:ln>
            <a:effectLst/>
          </p:spPr>
        </p:cxnSp>
        <p:sp>
          <p:nvSpPr>
            <p:cNvPr id="19" name="Subtitle 3">
              <a:extLst>
                <a:ext uri="{FF2B5EF4-FFF2-40B4-BE49-F238E27FC236}">
                  <a16:creationId xmlns:a16="http://schemas.microsoft.com/office/drawing/2014/main" id="{B5427B75-91D6-4612-AB30-EE32F63D2574}"/>
                </a:ext>
              </a:extLst>
            </p:cNvPr>
            <p:cNvSpPr txBox="1">
              <a:spLocks/>
            </p:cNvSpPr>
            <p:nvPr/>
          </p:nvSpPr>
          <p:spPr>
            <a:xfrm>
              <a:off x="359999" y="799002"/>
              <a:ext cx="8409765" cy="450000"/>
            </a:xfrm>
            <a:prstGeom prst="rect">
              <a:avLst/>
            </a:prstGeom>
          </p:spPr>
          <p:txBody>
            <a:bodyPr anchor="t">
              <a:noAutofit/>
            </a:bodyPr>
            <a:lstStyle>
              <a:lvl1pPr marL="0" indent="0" algn="l" defTabSz="457200" rtl="0" eaLnBrk="1" fontAlgn="base" hangingPunct="1">
                <a:spcBef>
                  <a:spcPct val="20000"/>
                </a:spcBef>
                <a:spcAft>
                  <a:spcPct val="0"/>
                </a:spcAft>
                <a:buClr>
                  <a:schemeClr val="tx1"/>
                </a:buClr>
                <a:buSzPct val="35000"/>
                <a:buFont typeface="Wingdings" panose="05000000000000000000" pitchFamily="2" charset="2"/>
                <a:buNone/>
                <a:defRPr sz="2000" kern="1200">
                  <a:solidFill>
                    <a:srgbClr val="04426B"/>
                  </a:solidFill>
                  <a:latin typeface="+mn-lt"/>
                  <a:ea typeface="MS PGothic" pitchFamily="34" charset="-128"/>
                  <a:cs typeface="Arial Narrow"/>
                </a:defRPr>
              </a:lvl1pPr>
              <a:lvl2pPr marL="457200" indent="0" algn="ctr" defTabSz="457200" rtl="0" eaLnBrk="1" fontAlgn="base" hangingPunct="1">
                <a:spcBef>
                  <a:spcPct val="20000"/>
                </a:spcBef>
                <a:spcAft>
                  <a:spcPct val="0"/>
                </a:spcAft>
                <a:buClr>
                  <a:schemeClr val="tx1"/>
                </a:buClr>
                <a:buSzPct val="35000"/>
                <a:buFont typeface="Wingdings" panose="05000000000000000000" pitchFamily="2" charset="2"/>
                <a:buNone/>
                <a:defRPr sz="1600" kern="1200">
                  <a:solidFill>
                    <a:schemeClr val="tx1">
                      <a:tint val="75000"/>
                    </a:schemeClr>
                  </a:solidFill>
                  <a:latin typeface="Arial Narrow"/>
                  <a:ea typeface="MS PGothic" pitchFamily="34" charset="-128"/>
                  <a:cs typeface="Arial Narrow"/>
                </a:defRPr>
              </a:lvl2pPr>
              <a:lvl3pPr marL="914400" indent="0" algn="ctr" defTabSz="457200" rtl="0" eaLnBrk="1" fontAlgn="base" hangingPunct="1">
                <a:spcBef>
                  <a:spcPct val="20000"/>
                </a:spcBef>
                <a:spcAft>
                  <a:spcPct val="0"/>
                </a:spcAft>
                <a:buClr>
                  <a:schemeClr val="tx1"/>
                </a:buClr>
                <a:buSzPct val="35000"/>
                <a:buFont typeface="Wingdings" panose="05000000000000000000" pitchFamily="2" charset="2"/>
                <a:buNone/>
                <a:defRPr sz="1600" kern="1200">
                  <a:solidFill>
                    <a:schemeClr val="tx1">
                      <a:tint val="75000"/>
                    </a:schemeClr>
                  </a:solidFill>
                  <a:latin typeface="Arial Narrow"/>
                  <a:ea typeface="MS PGothic" pitchFamily="34" charset="-128"/>
                  <a:cs typeface="Arial Narrow"/>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ysClr val="windowText" lastClr="000000"/>
                </a:buClr>
                <a:buSzPct val="35000"/>
                <a:buFont typeface="Wingdings" panose="05000000000000000000" pitchFamily="2" charset="2"/>
                <a:buNone/>
                <a:tabLst/>
                <a:defRPr/>
              </a:pPr>
              <a:r>
                <a:rPr kumimoji="0" lang="en-US" sz="2000" b="0" i="0" u="none" strike="noStrike" kern="1200" cap="none" spc="0" normalizeH="0" baseline="0" noProof="0" dirty="0">
                  <a:ln>
                    <a:noFill/>
                  </a:ln>
                  <a:solidFill>
                    <a:srgbClr val="04426B"/>
                  </a:solidFill>
                  <a:effectLst/>
                  <a:uLnTx/>
                  <a:uFillTx/>
                  <a:latin typeface="Arial" panose="020B0604020202020204" pitchFamily="34" charset="0"/>
                  <a:cs typeface="Arial" panose="020B0604020202020204" pitchFamily="34" charset="0"/>
                </a:rPr>
                <a:t>Randomized, Triple-Blind, Phase 3 Trial</a:t>
              </a:r>
            </a:p>
          </p:txBody>
        </p:sp>
        <p:sp>
          <p:nvSpPr>
            <p:cNvPr id="20" name="TextBox 19">
              <a:extLst>
                <a:ext uri="{FF2B5EF4-FFF2-40B4-BE49-F238E27FC236}">
                  <a16:creationId xmlns:a16="http://schemas.microsoft.com/office/drawing/2014/main" id="{2DF8452B-7DB5-47FB-8A1D-5C22D03039D9}"/>
                </a:ext>
              </a:extLst>
            </p:cNvPr>
            <p:cNvSpPr txBox="1"/>
            <p:nvPr/>
          </p:nvSpPr>
          <p:spPr>
            <a:xfrm>
              <a:off x="5962713" y="3279923"/>
              <a:ext cx="2651760" cy="1059076"/>
            </a:xfrm>
            <a:prstGeom prst="rect">
              <a:avLst/>
            </a:prstGeom>
          </p:spPr>
          <p:txBody>
            <a:bodyPr wrap="none" rtlCol="0" anchor="t">
              <a:noAutofit/>
            </a:bodyPr>
            <a:lstStyle/>
            <a:p>
              <a:pPr defTabSz="457200" eaLnBrk="0" fontAlgn="base" hangingPunct="0">
                <a:spcBef>
                  <a:spcPts val="600"/>
                </a:spcBef>
                <a:spcAft>
                  <a:spcPct val="0"/>
                </a:spcAft>
              </a:pPr>
              <a:r>
                <a:rPr lang="en-US" sz="1200" b="1" dirty="0">
                  <a:solidFill>
                    <a:prstClr val="black"/>
                  </a:solidFill>
                  <a:latin typeface="Arial" panose="020B0604020202020204" pitchFamily="34" charset="0"/>
                  <a:ea typeface="MS PGothic" panose="020B0600070205080204" pitchFamily="34" charset="-128"/>
                  <a:cs typeface="Arial" panose="020B0604020202020204" pitchFamily="34" charset="0"/>
                </a:rPr>
                <a:t>Secondary End Points</a:t>
              </a:r>
            </a:p>
            <a:p>
              <a:pPr marL="228600" indent="-115888" defTabSz="457200" eaLnBrk="0" fontAlgn="base" hangingPunct="0">
                <a:spcBef>
                  <a:spcPct val="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DFS in the PD-L1 TPS ≥1% population</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OS in the overall, PD-L1 TPS ≥50%, and </a:t>
              </a:r>
              <a:b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PD-L1 TPS ≥1% populations</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Lung cancer-specific survival in the </a:t>
              </a:r>
              <a:b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overall population</a:t>
              </a:r>
            </a:p>
            <a:p>
              <a:pPr marL="228600" indent="-115888" defTabSz="457200" eaLnBrk="0" fontAlgn="base" hangingPunct="0">
                <a:spcBef>
                  <a:spcPts val="200"/>
                </a:spcBef>
                <a:spcAft>
                  <a:spcPct val="0"/>
                </a:spcAft>
                <a:buFont typeface="Arial" panose="020B0604020202020204" pitchFamily="34" charset="0"/>
                <a:buChar char="•"/>
              </a:pPr>
              <a:r>
                <a:rPr lang="en-US" sz="1200" dirty="0">
                  <a:solidFill>
                    <a:prstClr val="black"/>
                  </a:solidFill>
                  <a:latin typeface="Arial" panose="020B0604020202020204" pitchFamily="34" charset="0"/>
                  <a:ea typeface="MS PGothic" panose="020B0600070205080204" pitchFamily="34" charset="-128"/>
                  <a:cs typeface="Arial" panose="020B0604020202020204" pitchFamily="34" charset="0"/>
                </a:rPr>
                <a:t>Safety</a:t>
              </a:r>
            </a:p>
          </p:txBody>
        </p:sp>
      </p:grpSp>
      <p:sp>
        <p:nvSpPr>
          <p:cNvPr id="5" name="Title 4">
            <a:extLst>
              <a:ext uri="{FF2B5EF4-FFF2-40B4-BE49-F238E27FC236}">
                <a16:creationId xmlns:a16="http://schemas.microsoft.com/office/drawing/2014/main" id="{B5DF5ACA-CA4B-E9C6-21E2-2EE2A0A1558B}"/>
              </a:ext>
            </a:extLst>
          </p:cNvPr>
          <p:cNvSpPr>
            <a:spLocks noGrp="1"/>
          </p:cNvSpPr>
          <p:nvPr>
            <p:ph type="title"/>
          </p:nvPr>
        </p:nvSpPr>
        <p:spPr/>
        <p:txBody>
          <a:bodyPr/>
          <a:lstStyle/>
          <a:p>
            <a:r>
              <a:rPr lang="en-US" altLang="en-US" sz="3200" b="1" dirty="0">
                <a:cs typeface="Arial" charset="0"/>
              </a:rPr>
              <a:t>Phase III PEARLS/KEYNOTE-091 Trial</a:t>
            </a:r>
            <a:endParaRPr lang="en-US"/>
          </a:p>
        </p:txBody>
      </p:sp>
      <p:sp>
        <p:nvSpPr>
          <p:cNvPr id="2" name="Footer Placeholder 1">
            <a:extLst>
              <a:ext uri="{FF2B5EF4-FFF2-40B4-BE49-F238E27FC236}">
                <a16:creationId xmlns:a16="http://schemas.microsoft.com/office/drawing/2014/main" id="{A8A3C11D-9540-83B2-525F-3765E245419C}"/>
              </a:ext>
            </a:extLst>
          </p:cNvPr>
          <p:cNvSpPr>
            <a:spLocks noGrp="1"/>
          </p:cNvSpPr>
          <p:nvPr>
            <p:ph type="ftr" sz="quarter" idx="3"/>
          </p:nvPr>
        </p:nvSpPr>
        <p:spPr/>
        <p:txBody>
          <a:bodyPr/>
          <a:lstStyle/>
          <a:p>
            <a:r>
              <a:rPr lang="en-US" dirty="0"/>
              <a:t>TPS, tumor proportion score; Q3W, every 3 weeks. 
Paz-Ares L, et al. ESMO 2022. Abstract VP3-2022.</a:t>
            </a:r>
          </a:p>
        </p:txBody>
      </p:sp>
    </p:spTree>
    <p:extLst>
      <p:ext uri="{BB962C8B-B14F-4D97-AF65-F5344CB8AC3E}">
        <p14:creationId xmlns:p14="http://schemas.microsoft.com/office/powerpoint/2010/main" val="267977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8FF89-384D-CFA3-7F0A-01E926373BDA}"/>
              </a:ext>
            </a:extLst>
          </p:cNvPr>
          <p:cNvSpPr/>
          <p:nvPr/>
        </p:nvSpPr>
        <p:spPr>
          <a:xfrm>
            <a:off x="234683" y="6393199"/>
            <a:ext cx="6882554" cy="430887"/>
          </a:xfrm>
          <a:prstGeom prst="rect">
            <a:avLst/>
          </a:prstGeom>
        </p:spPr>
        <p:txBody>
          <a:bodyPr wrap="square">
            <a:spAutoFit/>
          </a:bodyPr>
          <a:lstStyle/>
          <a:p>
            <a:r>
              <a:rPr lang="en-US" sz="1100" dirty="0">
                <a:latin typeface="Calibri" panose="020F0502020204030204" pitchFamily="34" charset="0"/>
                <a:cs typeface="Calibri" panose="020F0502020204030204" pitchFamily="34" charset="0"/>
              </a:rPr>
              <a:t>NR, not reportable; RECIST, response evaluation criteria in solid tumors.</a:t>
            </a:r>
          </a:p>
          <a:p>
            <a:r>
              <a:rPr lang="en-US" sz="1100" dirty="0">
                <a:latin typeface="Calibri" panose="020F0502020204030204" pitchFamily="34" charset="0"/>
                <a:cs typeface="Calibri" panose="020F0502020204030204" pitchFamily="34" charset="0"/>
              </a:rPr>
              <a:t>Paz-Ares L, et al. ESMO 2022. Abstract VP3-2022.</a:t>
            </a:r>
          </a:p>
        </p:txBody>
      </p:sp>
      <p:pic>
        <p:nvPicPr>
          <p:cNvPr id="4" name="Picture 3">
            <a:extLst>
              <a:ext uri="{FF2B5EF4-FFF2-40B4-BE49-F238E27FC236}">
                <a16:creationId xmlns:a16="http://schemas.microsoft.com/office/drawing/2014/main" id="{E263E937-54E4-206D-CFB7-168655A69AC3}"/>
              </a:ext>
            </a:extLst>
          </p:cNvPr>
          <p:cNvPicPr>
            <a:picLocks noChangeAspect="1"/>
          </p:cNvPicPr>
          <p:nvPr/>
        </p:nvPicPr>
        <p:blipFill rotWithShape="1">
          <a:blip r:embed="rId2"/>
          <a:srcRect l="3852" t="2151" r="743" b="4694"/>
          <a:stretch/>
        </p:blipFill>
        <p:spPr>
          <a:xfrm>
            <a:off x="1696995" y="1487116"/>
            <a:ext cx="9564129" cy="4592407"/>
          </a:xfrm>
          <a:prstGeom prst="rect">
            <a:avLst/>
          </a:prstGeom>
        </p:spPr>
      </p:pic>
      <p:sp>
        <p:nvSpPr>
          <p:cNvPr id="3" name="Title 2">
            <a:extLst>
              <a:ext uri="{FF2B5EF4-FFF2-40B4-BE49-F238E27FC236}">
                <a16:creationId xmlns:a16="http://schemas.microsoft.com/office/drawing/2014/main" id="{72AD0D48-F51F-DD33-1E9A-D5BA04E9AF4E}"/>
              </a:ext>
            </a:extLst>
          </p:cNvPr>
          <p:cNvSpPr>
            <a:spLocks noGrp="1"/>
          </p:cNvSpPr>
          <p:nvPr>
            <p:ph type="title"/>
          </p:nvPr>
        </p:nvSpPr>
        <p:spPr/>
        <p:txBody>
          <a:bodyPr>
            <a:normAutofit/>
          </a:bodyPr>
          <a:lstStyle/>
          <a:p>
            <a:r>
              <a:rPr lang="en-US" altLang="en-US" sz="3200" b="1" dirty="0">
                <a:cs typeface="Arial" charset="0"/>
              </a:rPr>
              <a:t>Adjuvant Pembrolizumab Improves DFS in </a:t>
            </a:r>
            <a:br>
              <a:rPr lang="en-US" altLang="en-US" sz="3200" b="1" dirty="0">
                <a:cs typeface="Arial" charset="0"/>
              </a:rPr>
            </a:br>
            <a:r>
              <a:rPr lang="en-US" altLang="en-US" sz="3200" b="1" dirty="0">
                <a:cs typeface="Arial" charset="0"/>
              </a:rPr>
              <a:t>Overall Population</a:t>
            </a:r>
            <a:endParaRPr lang="en-US"/>
          </a:p>
        </p:txBody>
      </p:sp>
    </p:spTree>
    <p:extLst>
      <p:ext uri="{BB962C8B-B14F-4D97-AF65-F5344CB8AC3E}">
        <p14:creationId xmlns:p14="http://schemas.microsoft.com/office/powerpoint/2010/main" val="38585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F29178-321A-7DB8-54AA-D519844E5EDE}"/>
              </a:ext>
            </a:extLst>
          </p:cNvPr>
          <p:cNvPicPr>
            <a:picLocks noChangeAspect="1"/>
          </p:cNvPicPr>
          <p:nvPr/>
        </p:nvPicPr>
        <p:blipFill>
          <a:blip r:embed="rId2"/>
          <a:stretch>
            <a:fillRect/>
          </a:stretch>
        </p:blipFill>
        <p:spPr>
          <a:xfrm>
            <a:off x="1314402" y="1524320"/>
            <a:ext cx="9563195" cy="4747443"/>
          </a:xfrm>
          <a:prstGeom prst="rect">
            <a:avLst/>
          </a:prstGeom>
        </p:spPr>
      </p:pic>
      <p:sp>
        <p:nvSpPr>
          <p:cNvPr id="12" name="Oval 11"/>
          <p:cNvSpPr/>
          <p:nvPr/>
        </p:nvSpPr>
        <p:spPr bwMode="auto">
          <a:xfrm>
            <a:off x="8467584" y="3366838"/>
            <a:ext cx="1022466" cy="508715"/>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3" name="Oval 12"/>
          <p:cNvSpPr/>
          <p:nvPr/>
        </p:nvSpPr>
        <p:spPr bwMode="auto">
          <a:xfrm>
            <a:off x="8467584" y="3880391"/>
            <a:ext cx="1022466" cy="508715"/>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Oval 13"/>
          <p:cNvSpPr/>
          <p:nvPr/>
        </p:nvSpPr>
        <p:spPr bwMode="auto">
          <a:xfrm>
            <a:off x="8467584" y="4469759"/>
            <a:ext cx="1022466" cy="508715"/>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Title 3">
            <a:extLst>
              <a:ext uri="{FF2B5EF4-FFF2-40B4-BE49-F238E27FC236}">
                <a16:creationId xmlns:a16="http://schemas.microsoft.com/office/drawing/2014/main" id="{5BE622F8-2FD1-195D-94CC-8002B5CA13E5}"/>
              </a:ext>
            </a:extLst>
          </p:cNvPr>
          <p:cNvSpPr>
            <a:spLocks noGrp="1"/>
          </p:cNvSpPr>
          <p:nvPr>
            <p:ph type="title"/>
          </p:nvPr>
        </p:nvSpPr>
        <p:spPr/>
        <p:txBody>
          <a:bodyPr>
            <a:normAutofit/>
          </a:bodyPr>
          <a:lstStyle/>
          <a:p>
            <a:r>
              <a:rPr lang="en-US" altLang="en-US" sz="3200" b="1" dirty="0">
                <a:cs typeface="Arial" charset="0"/>
              </a:rPr>
              <a:t>Adjuvant Pembrolizumab DFS Benefit Not Driven by PD-L1 Expression?</a:t>
            </a:r>
            <a:endParaRPr lang="en-US"/>
          </a:p>
        </p:txBody>
      </p:sp>
      <p:sp>
        <p:nvSpPr>
          <p:cNvPr id="5" name="Footer Placeholder 4">
            <a:extLst>
              <a:ext uri="{FF2B5EF4-FFF2-40B4-BE49-F238E27FC236}">
                <a16:creationId xmlns:a16="http://schemas.microsoft.com/office/drawing/2014/main" id="{DCB1D909-6234-3B3E-A264-3255E1712A9C}"/>
              </a:ext>
            </a:extLst>
          </p:cNvPr>
          <p:cNvSpPr>
            <a:spLocks noGrp="1"/>
          </p:cNvSpPr>
          <p:nvPr>
            <p:ph type="ftr" sz="quarter" idx="3"/>
          </p:nvPr>
        </p:nvSpPr>
        <p:spPr/>
        <p:txBody>
          <a:bodyPr/>
          <a:lstStyle/>
          <a:p>
            <a:r>
              <a:rPr lang="en-US"/>
              <a:t>Paz-Ares L, et al. ESMO 2022. Abstract VP3-2022.</a:t>
            </a:r>
          </a:p>
        </p:txBody>
      </p:sp>
    </p:spTree>
    <p:extLst>
      <p:ext uri="{BB962C8B-B14F-4D97-AF65-F5344CB8AC3E}">
        <p14:creationId xmlns:p14="http://schemas.microsoft.com/office/powerpoint/2010/main" val="420683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266218" y="6320382"/>
            <a:ext cx="1704444" cy="417587"/>
            <a:chOff x="10266218" y="6143295"/>
            <a:chExt cx="1704444" cy="417587"/>
          </a:xfrm>
        </p:grpSpPr>
        <p:pic>
          <p:nvPicPr>
            <p:cNvPr id="22" name="Picture 21" descr="Logo&#10;&#10;Description automatically generated">
              <a:extLst>
                <a:ext uri="{FF2B5EF4-FFF2-40B4-BE49-F238E27FC236}">
                  <a16:creationId xmlns:a16="http://schemas.microsoft.com/office/drawing/2014/main" id="{CEA3001F-D125-48EF-AFC5-E8F4FF7554A4}"/>
                </a:ext>
              </a:extLst>
            </p:cNvPr>
            <p:cNvPicPr>
              <a:picLocks noChangeAspect="1"/>
            </p:cNvPicPr>
            <p:nvPr/>
          </p:nvPicPr>
          <p:blipFill>
            <a:blip r:embed="rId3"/>
            <a:stretch>
              <a:fillRect/>
            </a:stretch>
          </p:blipFill>
          <p:spPr>
            <a:xfrm>
              <a:off x="10266218" y="6261944"/>
              <a:ext cx="320516" cy="180291"/>
            </a:xfrm>
            <a:prstGeom prst="rect">
              <a:avLst/>
            </a:prstGeom>
          </p:spPr>
        </p:pic>
        <p:sp>
          <p:nvSpPr>
            <p:cNvPr id="23" name="Subtitle 2">
              <a:extLst>
                <a:ext uri="{FF2B5EF4-FFF2-40B4-BE49-F238E27FC236}">
                  <a16:creationId xmlns:a16="http://schemas.microsoft.com/office/drawing/2014/main" id="{1C19CD08-74BC-40F5-B834-E0EE16CBD20F}"/>
                </a:ext>
              </a:extLst>
            </p:cNvPr>
            <p:cNvSpPr txBox="1">
              <a:spLocks/>
            </p:cNvSpPr>
            <p:nvPr/>
          </p:nvSpPr>
          <p:spPr>
            <a:xfrm>
              <a:off x="10431689" y="6143295"/>
              <a:ext cx="1538973" cy="417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434343"/>
                </a:buClr>
                <a:buSzPts val="3200"/>
                <a:buFont typeface="Helvetica Neue"/>
                <a:buNone/>
                <a:defRPr sz="3200" b="0" i="0" u="none" strike="noStrike" cap="none">
                  <a:solidFill>
                    <a:srgbClr val="434343"/>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88888"/>
                </a:buClr>
                <a:buSzPts val="2800"/>
                <a:buFont typeface="Helvetica Neue"/>
                <a:buNone/>
                <a:defRPr sz="2800" b="0" i="0" u="none" strike="noStrike" cap="none">
                  <a:solidFill>
                    <a:srgbClr val="888888"/>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88888"/>
                </a:buClr>
                <a:buSzPts val="2400"/>
                <a:buFont typeface="Helvetica Neue"/>
                <a:buNone/>
                <a:defRPr sz="2400" b="0" i="0" u="none" strike="noStrike" cap="none">
                  <a:solidFill>
                    <a:srgbClr val="888888"/>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6pPr>
              <a:lvl7pPr marL="3200400" marR="0" lvl="6"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7pPr>
              <a:lvl8pPr marL="3657600" marR="0" lvl="7"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8pPr>
              <a:lvl9pPr marL="4114800" marR="0" lvl="8"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9pPr>
            </a:lstStyle>
            <a:p>
              <a:pPr marL="457200" marR="0" lvl="0" indent="-431800" algn="l" defTabSz="914400" rtl="0" eaLnBrk="1" fontAlgn="auto" latinLnBrk="0" hangingPunct="1">
                <a:lnSpc>
                  <a:spcPct val="100000"/>
                </a:lnSpc>
                <a:spcBef>
                  <a:spcPts val="640"/>
                </a:spcBef>
                <a:spcAft>
                  <a:spcPts val="0"/>
                </a:spcAft>
                <a:buClr>
                  <a:srgbClr val="434343"/>
                </a:buClr>
                <a:buSzPts val="3200"/>
                <a:buFont typeface="Helvetica Neue"/>
                <a:buNone/>
                <a:tabLst/>
                <a:defRPr/>
              </a:pPr>
              <a:r>
                <a:rPr kumimoji="0" lang="en-US" sz="900" b="0" i="0" u="none" strike="noStrike" kern="1200" cap="none" spc="0" normalizeH="0" baseline="0" noProof="0" dirty="0">
                  <a:ln>
                    <a:noFill/>
                  </a:ln>
                  <a:solidFill>
                    <a:prstClr val="black"/>
                  </a:solidFill>
                  <a:effectLst/>
                  <a:uLnTx/>
                  <a:uFillTx/>
                  <a:latin typeface="Arial"/>
                  <a:sym typeface="Helvetica Neue"/>
                </a:rPr>
                <a:t>@</a:t>
              </a:r>
              <a:r>
                <a:rPr kumimoji="0" lang="en-US" sz="900" b="0" i="0" u="none" strike="noStrike" kern="1200" cap="none" spc="0" normalizeH="0" baseline="0" noProof="0" dirty="0" err="1">
                  <a:ln>
                    <a:noFill/>
                  </a:ln>
                  <a:solidFill>
                    <a:prstClr val="black"/>
                  </a:solidFill>
                  <a:effectLst/>
                  <a:uLnTx/>
                  <a:uFillTx/>
                  <a:latin typeface="Arial"/>
                  <a:sym typeface="Helvetica Neue"/>
                </a:rPr>
                <a:t>Joshua_Reuss</a:t>
              </a:r>
              <a:endParaRPr kumimoji="0" lang="en-US" sz="900" b="0" i="0" u="none" strike="noStrike" kern="1200" cap="none" spc="0" normalizeH="0" baseline="0" noProof="0" dirty="0">
                <a:ln>
                  <a:noFill/>
                </a:ln>
                <a:solidFill>
                  <a:prstClr val="black"/>
                </a:solidFill>
                <a:effectLst/>
                <a:uLnTx/>
                <a:uFillTx/>
                <a:latin typeface="Arial"/>
                <a:sym typeface="Helvetica Neue"/>
              </a:endParaRPr>
            </a:p>
          </p:txBody>
        </p:sp>
      </p:grpSp>
      <p:sp>
        <p:nvSpPr>
          <p:cNvPr id="24" name="Rectangle 23">
            <a:extLst>
              <a:ext uri="{FF2B5EF4-FFF2-40B4-BE49-F238E27FC236}">
                <a16:creationId xmlns:a16="http://schemas.microsoft.com/office/drawing/2014/main" id="{3304EB33-C790-4F61-9008-497EA92AD626}"/>
              </a:ext>
            </a:extLst>
          </p:cNvPr>
          <p:cNvSpPr/>
          <p:nvPr/>
        </p:nvSpPr>
        <p:spPr>
          <a:xfrm>
            <a:off x="7476587" y="5930941"/>
            <a:ext cx="3525784" cy="253916"/>
          </a:xfrm>
          <a:prstGeom prst="rect">
            <a:avLst/>
          </a:prstGeom>
        </p:spPr>
        <p:txBody>
          <a:bodyPr wrap="square">
            <a:spAutoFit/>
          </a:bodyPr>
          <a:lstStyle/>
          <a:p>
            <a:pPr algn="r"/>
            <a:r>
              <a:rPr lang="en-US" sz="1050" dirty="0"/>
              <a:t>Paz-Ares </a:t>
            </a:r>
            <a:r>
              <a:rPr lang="en-US" sz="1050" i="1" dirty="0"/>
              <a:t>et al.</a:t>
            </a:r>
            <a:r>
              <a:rPr lang="en-US" sz="1050" dirty="0"/>
              <a:t> ESMO Plenary 2022</a:t>
            </a:r>
          </a:p>
        </p:txBody>
      </p:sp>
      <p:pic>
        <p:nvPicPr>
          <p:cNvPr id="2" name="Picture 1"/>
          <p:cNvPicPr>
            <a:picLocks noChangeAspect="1"/>
          </p:cNvPicPr>
          <p:nvPr/>
        </p:nvPicPr>
        <p:blipFill>
          <a:blip r:embed="rId4"/>
          <a:stretch>
            <a:fillRect/>
          </a:stretch>
        </p:blipFill>
        <p:spPr>
          <a:xfrm>
            <a:off x="362051" y="1208802"/>
            <a:ext cx="11467897" cy="5147009"/>
          </a:xfrm>
          <a:prstGeom prst="rect">
            <a:avLst/>
          </a:prstGeom>
        </p:spPr>
      </p:pic>
      <p:sp>
        <p:nvSpPr>
          <p:cNvPr id="3" name="TextBox 2">
            <a:extLst>
              <a:ext uri="{FF2B5EF4-FFF2-40B4-BE49-F238E27FC236}">
                <a16:creationId xmlns:a16="http://schemas.microsoft.com/office/drawing/2014/main" id="{1F21DF3E-9FC3-D891-D772-DDB5531B5CBF}"/>
              </a:ext>
            </a:extLst>
          </p:cNvPr>
          <p:cNvSpPr txBox="1"/>
          <p:nvPr/>
        </p:nvSpPr>
        <p:spPr>
          <a:xfrm>
            <a:off x="4939161" y="6328693"/>
            <a:ext cx="2537426" cy="276999"/>
          </a:xfrm>
          <a:prstGeom prst="rect">
            <a:avLst/>
          </a:prstGeom>
          <a:noFill/>
        </p:spPr>
        <p:txBody>
          <a:bodyPr wrap="none" rtlCol="0">
            <a:spAutoFit/>
          </a:bodyPr>
          <a:lstStyle/>
          <a:p>
            <a:r>
              <a:rPr lang="en-US" sz="1200" dirty="0"/>
              <a:t>Data cutoff date: September 20, 2021</a:t>
            </a:r>
          </a:p>
        </p:txBody>
      </p:sp>
      <p:sp>
        <p:nvSpPr>
          <p:cNvPr id="6" name="Title 5">
            <a:extLst>
              <a:ext uri="{FF2B5EF4-FFF2-40B4-BE49-F238E27FC236}">
                <a16:creationId xmlns:a16="http://schemas.microsoft.com/office/drawing/2014/main" id="{BBF166E5-C005-E005-3775-8496B89A15F3}"/>
              </a:ext>
            </a:extLst>
          </p:cNvPr>
          <p:cNvSpPr>
            <a:spLocks noGrp="1"/>
          </p:cNvSpPr>
          <p:nvPr>
            <p:ph type="title"/>
          </p:nvPr>
        </p:nvSpPr>
        <p:spPr>
          <a:xfrm>
            <a:off x="609600" y="199505"/>
            <a:ext cx="10744200" cy="1185577"/>
          </a:xfrm>
        </p:spPr>
        <p:txBody>
          <a:bodyPr anchor="t">
            <a:normAutofit/>
          </a:bodyPr>
          <a:lstStyle/>
          <a:p>
            <a:r>
              <a:rPr lang="en-US" altLang="en-US" sz="2800" dirty="0"/>
              <a:t>Did Chemotherapy Arm Over-Perform in the PD-L1 High Subgroup?</a:t>
            </a:r>
            <a:endParaRPr lang="en-US" sz="2800" dirty="0"/>
          </a:p>
        </p:txBody>
      </p:sp>
      <p:sp>
        <p:nvSpPr>
          <p:cNvPr id="7" name="Footer Placeholder 6">
            <a:extLst>
              <a:ext uri="{FF2B5EF4-FFF2-40B4-BE49-F238E27FC236}">
                <a16:creationId xmlns:a16="http://schemas.microsoft.com/office/drawing/2014/main" id="{0EC44E8B-CDE3-5F48-F135-F61FEF5737F2}"/>
              </a:ext>
            </a:extLst>
          </p:cNvPr>
          <p:cNvSpPr>
            <a:spLocks noGrp="1"/>
          </p:cNvSpPr>
          <p:nvPr>
            <p:ph type="ftr" sz="quarter" idx="3"/>
          </p:nvPr>
        </p:nvSpPr>
        <p:spPr>
          <a:xfrm>
            <a:off x="609600" y="6356350"/>
            <a:ext cx="10744199" cy="442131"/>
          </a:xfrm>
        </p:spPr>
        <p:txBody>
          <a:bodyPr/>
          <a:lstStyle/>
          <a:p>
            <a:r>
              <a:rPr lang="en-US"/>
              <a:t>Peters S, et al. ESMO 2022. Abstract 930MO.</a:t>
            </a:r>
          </a:p>
        </p:txBody>
      </p:sp>
    </p:spTree>
    <p:extLst>
      <p:ext uri="{BB962C8B-B14F-4D97-AF65-F5344CB8AC3E}">
        <p14:creationId xmlns:p14="http://schemas.microsoft.com/office/powerpoint/2010/main" val="256656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266218" y="6176546"/>
            <a:ext cx="1704444" cy="417587"/>
            <a:chOff x="10266218" y="6143295"/>
            <a:chExt cx="1704444" cy="417587"/>
          </a:xfrm>
        </p:grpSpPr>
        <p:pic>
          <p:nvPicPr>
            <p:cNvPr id="22" name="Picture 21" descr="Logo&#10;&#10;Description automatically generated">
              <a:extLst>
                <a:ext uri="{FF2B5EF4-FFF2-40B4-BE49-F238E27FC236}">
                  <a16:creationId xmlns:a16="http://schemas.microsoft.com/office/drawing/2014/main" id="{CEA3001F-D125-48EF-AFC5-E8F4FF7554A4}"/>
                </a:ext>
              </a:extLst>
            </p:cNvPr>
            <p:cNvPicPr>
              <a:picLocks noChangeAspect="1"/>
            </p:cNvPicPr>
            <p:nvPr/>
          </p:nvPicPr>
          <p:blipFill>
            <a:blip r:embed="rId3"/>
            <a:stretch>
              <a:fillRect/>
            </a:stretch>
          </p:blipFill>
          <p:spPr>
            <a:xfrm>
              <a:off x="10266218" y="6261944"/>
              <a:ext cx="320516" cy="180291"/>
            </a:xfrm>
            <a:prstGeom prst="rect">
              <a:avLst/>
            </a:prstGeom>
          </p:spPr>
        </p:pic>
        <p:sp>
          <p:nvSpPr>
            <p:cNvPr id="23" name="Subtitle 2">
              <a:extLst>
                <a:ext uri="{FF2B5EF4-FFF2-40B4-BE49-F238E27FC236}">
                  <a16:creationId xmlns:a16="http://schemas.microsoft.com/office/drawing/2014/main" id="{1C19CD08-74BC-40F5-B834-E0EE16CBD20F}"/>
                </a:ext>
              </a:extLst>
            </p:cNvPr>
            <p:cNvSpPr txBox="1">
              <a:spLocks/>
            </p:cNvSpPr>
            <p:nvPr/>
          </p:nvSpPr>
          <p:spPr>
            <a:xfrm>
              <a:off x="10431689" y="6143295"/>
              <a:ext cx="1538973" cy="417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434343"/>
                </a:buClr>
                <a:buSzPts val="3200"/>
                <a:buFont typeface="Helvetica Neue"/>
                <a:buNone/>
                <a:defRPr sz="3200" b="0" i="0" u="none" strike="noStrike" cap="none">
                  <a:solidFill>
                    <a:srgbClr val="434343"/>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88888"/>
                </a:buClr>
                <a:buSzPts val="2800"/>
                <a:buFont typeface="Helvetica Neue"/>
                <a:buNone/>
                <a:defRPr sz="2800" b="0" i="0" u="none" strike="noStrike" cap="none">
                  <a:solidFill>
                    <a:srgbClr val="888888"/>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88888"/>
                </a:buClr>
                <a:buSzPts val="2400"/>
                <a:buFont typeface="Helvetica Neue"/>
                <a:buNone/>
                <a:defRPr sz="2400" b="0" i="0" u="none" strike="noStrike" cap="none">
                  <a:solidFill>
                    <a:srgbClr val="888888"/>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6pPr>
              <a:lvl7pPr marL="3200400" marR="0" lvl="6"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7pPr>
              <a:lvl8pPr marL="3657600" marR="0" lvl="7"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8pPr>
              <a:lvl9pPr marL="4114800" marR="0" lvl="8"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9pPr>
            </a:lstStyle>
            <a:p>
              <a:pPr marL="457200" marR="0" lvl="0" indent="-431800" algn="l" defTabSz="914400" rtl="0" eaLnBrk="1" fontAlgn="auto" latinLnBrk="0" hangingPunct="1">
                <a:lnSpc>
                  <a:spcPct val="100000"/>
                </a:lnSpc>
                <a:spcBef>
                  <a:spcPts val="640"/>
                </a:spcBef>
                <a:spcAft>
                  <a:spcPts val="0"/>
                </a:spcAft>
                <a:buClr>
                  <a:srgbClr val="434343"/>
                </a:buClr>
                <a:buSzPts val="3200"/>
                <a:buFont typeface="Helvetica Neue"/>
                <a:buNone/>
                <a:tabLst/>
                <a:defRPr/>
              </a:pPr>
              <a:r>
                <a:rPr kumimoji="0" lang="en-US" sz="900" b="0" i="0" u="none" strike="noStrike" kern="1200" cap="none" spc="0" normalizeH="0" baseline="0" noProof="0" dirty="0">
                  <a:ln>
                    <a:noFill/>
                  </a:ln>
                  <a:solidFill>
                    <a:prstClr val="black"/>
                  </a:solidFill>
                  <a:effectLst/>
                  <a:uLnTx/>
                  <a:uFillTx/>
                  <a:latin typeface="Arial"/>
                  <a:sym typeface="Helvetica Neue"/>
                </a:rPr>
                <a:t>@</a:t>
              </a:r>
              <a:r>
                <a:rPr kumimoji="0" lang="en-US" sz="900" b="0" i="0" u="none" strike="noStrike" kern="1200" cap="none" spc="0" normalizeH="0" baseline="0" noProof="0" dirty="0" err="1">
                  <a:ln>
                    <a:noFill/>
                  </a:ln>
                  <a:solidFill>
                    <a:prstClr val="black"/>
                  </a:solidFill>
                  <a:effectLst/>
                  <a:uLnTx/>
                  <a:uFillTx/>
                  <a:latin typeface="Arial"/>
                  <a:sym typeface="Helvetica Neue"/>
                </a:rPr>
                <a:t>Joshua_Reuss</a:t>
              </a:r>
              <a:endParaRPr kumimoji="0" lang="en-US" sz="900" b="0" i="0" u="none" strike="noStrike" kern="1200" cap="none" spc="0" normalizeH="0" baseline="0" noProof="0" dirty="0">
                <a:ln>
                  <a:noFill/>
                </a:ln>
                <a:solidFill>
                  <a:prstClr val="black"/>
                </a:solidFill>
                <a:effectLst/>
                <a:uLnTx/>
                <a:uFillTx/>
                <a:latin typeface="Arial"/>
                <a:sym typeface="Helvetica Neue"/>
              </a:endParaRPr>
            </a:p>
          </p:txBody>
        </p:sp>
      </p:grpSp>
      <p:graphicFrame>
        <p:nvGraphicFramePr>
          <p:cNvPr id="2" name="Table 1"/>
          <p:cNvGraphicFramePr>
            <a:graphicFrameLocks noGrp="1"/>
          </p:cNvGraphicFramePr>
          <p:nvPr/>
        </p:nvGraphicFramePr>
        <p:xfrm>
          <a:off x="2138219" y="1317633"/>
          <a:ext cx="8127999" cy="4262120"/>
        </p:xfrm>
        <a:graphic>
          <a:graphicData uri="http://schemas.openxmlformats.org/drawingml/2006/table">
            <a:tbl>
              <a:tblPr firstRow="1" bandRow="1">
                <a:tableStyleId>{5C22544A-7EE6-4342-B048-85BDC9FD1C3A}</a:tableStyleId>
              </a:tblPr>
              <a:tblGrid>
                <a:gridCol w="1843231">
                  <a:extLst>
                    <a:ext uri="{9D8B030D-6E8A-4147-A177-3AD203B41FA5}">
                      <a16:colId xmlns:a16="http://schemas.microsoft.com/office/drawing/2014/main" val="4263039876"/>
                    </a:ext>
                  </a:extLst>
                </a:gridCol>
                <a:gridCol w="3575435">
                  <a:extLst>
                    <a:ext uri="{9D8B030D-6E8A-4147-A177-3AD203B41FA5}">
                      <a16:colId xmlns:a16="http://schemas.microsoft.com/office/drawing/2014/main" val="3202719496"/>
                    </a:ext>
                  </a:extLst>
                </a:gridCol>
                <a:gridCol w="2709333">
                  <a:extLst>
                    <a:ext uri="{9D8B030D-6E8A-4147-A177-3AD203B41FA5}">
                      <a16:colId xmlns:a16="http://schemas.microsoft.com/office/drawing/2014/main" val="2865059182"/>
                    </a:ext>
                  </a:extLst>
                </a:gridCol>
              </a:tblGrid>
              <a:tr h="370840">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t>IMpower010</a:t>
                      </a:r>
                      <a:r>
                        <a:rPr lang="en-US" sz="1600" baseline="30000" dirty="0"/>
                        <a:t>1</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PEARLS</a:t>
                      </a:r>
                      <a:r>
                        <a:rPr lang="en-US" sz="1600" baseline="30000" dirty="0"/>
                        <a:t>2</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75482195"/>
                  </a:ext>
                </a:extLst>
              </a:tr>
              <a:tr h="741680">
                <a:tc>
                  <a:txBody>
                    <a:bodyPr/>
                    <a:lstStyle/>
                    <a:p>
                      <a:pPr algn="ctr"/>
                      <a:r>
                        <a:rPr lang="en-US" sz="1400" b="0" dirty="0"/>
                        <a:t>Design</a:t>
                      </a:r>
                    </a:p>
                    <a:p>
                      <a:pPr marL="285750" indent="-285750" algn="l">
                        <a:buFontTx/>
                        <a:buChar char="-"/>
                      </a:pPr>
                      <a:r>
                        <a:rPr lang="en-US" sz="1400" b="0" u="none" dirty="0"/>
                        <a:t>Stage</a:t>
                      </a:r>
                    </a:p>
                    <a:p>
                      <a:pPr marL="285750" indent="-285750" algn="l">
                        <a:buFontTx/>
                        <a:buChar char="-"/>
                      </a:pPr>
                      <a:r>
                        <a:rPr lang="en-US" sz="1400" b="0" u="none" dirty="0"/>
                        <a:t>Chemotherapy?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Atezolizumab</a:t>
                      </a:r>
                      <a:r>
                        <a:rPr lang="en-US" sz="1400" baseline="0" dirty="0">
                          <a:solidFill>
                            <a:schemeClr val="tx1"/>
                          </a:solidFill>
                        </a:rPr>
                        <a:t> versus </a:t>
                      </a:r>
                      <a:r>
                        <a:rPr lang="en-US" sz="1400" baseline="0" dirty="0"/>
                        <a:t>BSC</a:t>
                      </a:r>
                    </a:p>
                    <a:p>
                      <a:pPr marL="285750" indent="-285750" algn="ctr">
                        <a:buFontTx/>
                        <a:buChar char="-"/>
                      </a:pPr>
                      <a:r>
                        <a:rPr lang="en-US" sz="1400" baseline="0" dirty="0"/>
                        <a:t>IB-IIIA (AJCC 7</a:t>
                      </a:r>
                      <a:r>
                        <a:rPr lang="en-US" sz="1400" baseline="30000" dirty="0"/>
                        <a:t>th</a:t>
                      </a:r>
                      <a:r>
                        <a:rPr lang="en-US" sz="1400" baseline="0" dirty="0"/>
                        <a:t>)</a:t>
                      </a:r>
                    </a:p>
                    <a:p>
                      <a:pPr marL="285750" indent="-285750" algn="ctr">
                        <a:buFontTx/>
                        <a:buChar char="-"/>
                      </a:pPr>
                      <a:r>
                        <a:rPr lang="en-US" sz="1400" baseline="0" dirty="0"/>
                        <a:t>Yes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Pembrolizumab versus Placebo</a:t>
                      </a:r>
                    </a:p>
                    <a:p>
                      <a:pPr marL="285750" indent="-285750" algn="ctr">
                        <a:buFontTx/>
                        <a:buChar char="-"/>
                      </a:pPr>
                      <a:r>
                        <a:rPr lang="en-US" sz="1400" dirty="0"/>
                        <a:t>IB-IIIA (AJCC 7</a:t>
                      </a:r>
                      <a:r>
                        <a:rPr lang="en-US" sz="1400" baseline="30000" dirty="0"/>
                        <a:t>th</a:t>
                      </a:r>
                      <a:r>
                        <a:rPr lang="en-US" sz="1400" dirty="0"/>
                        <a:t>)</a:t>
                      </a:r>
                    </a:p>
                    <a:p>
                      <a:pPr marL="285750" indent="-285750" algn="ctr">
                        <a:buFontTx/>
                        <a:buChar char="-"/>
                      </a:pPr>
                      <a:r>
                        <a:rPr lang="en-US" sz="1400" dirty="0"/>
                        <a:t>Advised for</a:t>
                      </a:r>
                      <a:r>
                        <a:rPr lang="en-US" sz="1400" baseline="0" dirty="0"/>
                        <a:t> II/IIIA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32412275"/>
                  </a:ext>
                </a:extLst>
              </a:tr>
              <a:tr h="370840">
                <a:tc>
                  <a:txBody>
                    <a:bodyPr/>
                    <a:lstStyle/>
                    <a:p>
                      <a:pPr algn="ctr"/>
                      <a:r>
                        <a:rPr lang="en-US" sz="1400" b="0" dirty="0">
                          <a:latin typeface="+mn-lt"/>
                        </a:rPr>
                        <a:t>Primary Endpoint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mn-lt"/>
                        </a:rPr>
                        <a:t>Hierarchical</a:t>
                      </a:r>
                      <a:r>
                        <a:rPr lang="en-US" sz="1400" baseline="0" dirty="0">
                          <a:latin typeface="+mn-lt"/>
                        </a:rPr>
                        <a:t> DFS:</a:t>
                      </a:r>
                    </a:p>
                    <a:p>
                      <a:pPr algn="ctr"/>
                      <a:r>
                        <a:rPr lang="en-US" sz="1400" baseline="0" dirty="0">
                          <a:latin typeface="+mn-lt"/>
                        </a:rPr>
                        <a:t>PD-L1 TC </a:t>
                      </a:r>
                      <a:r>
                        <a:rPr lang="en-US" sz="1400" baseline="0" dirty="0">
                          <a:latin typeface="+mn-lt"/>
                          <a:cs typeface="Arial" panose="020B0604020202020204" pitchFamily="34" charset="0"/>
                        </a:rPr>
                        <a:t>≥1% stage II/IIIA </a:t>
                      </a:r>
                      <a:r>
                        <a:rPr lang="en-US" sz="1400" baseline="0" dirty="0">
                          <a:latin typeface="+mn-lt"/>
                          <a:cs typeface="Arial" panose="020B0604020202020204" pitchFamily="34" charset="0"/>
                          <a:sym typeface="Wingdings" panose="05000000000000000000" pitchFamily="2" charset="2"/>
                        </a:rPr>
                        <a:t> all-randomized stage II/IIIA  ITT population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Split </a:t>
                      </a:r>
                      <a:r>
                        <a:rPr lang="el-GR" sz="1400" dirty="0"/>
                        <a:t>α</a:t>
                      </a:r>
                      <a:r>
                        <a:rPr lang="en-US" sz="1400" dirty="0"/>
                        <a:t> allocation:</a:t>
                      </a:r>
                    </a:p>
                    <a:p>
                      <a:pPr marL="285750" indent="-285750" algn="ctr">
                        <a:buFontTx/>
                        <a:buChar char="-"/>
                      </a:pPr>
                      <a:r>
                        <a:rPr lang="en-US" sz="1400" dirty="0"/>
                        <a:t>DFS in overall population</a:t>
                      </a:r>
                    </a:p>
                    <a:p>
                      <a:pPr marL="285750" indent="-285750" algn="ctr">
                        <a:buFontTx/>
                        <a:buChar char="-"/>
                      </a:pPr>
                      <a:r>
                        <a:rPr lang="en-US" sz="1400" dirty="0"/>
                        <a:t>DFS in PD-L1 TS </a:t>
                      </a:r>
                      <a:r>
                        <a:rPr lang="en-US" sz="1400" baseline="0" dirty="0">
                          <a:latin typeface="+mn-lt"/>
                          <a:cs typeface="Arial" panose="020B0604020202020204" pitchFamily="34" charset="0"/>
                        </a:rPr>
                        <a:t>≥50%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8557934"/>
                  </a:ext>
                </a:extLst>
              </a:tr>
              <a:tr h="370840">
                <a:tc>
                  <a:txBody>
                    <a:bodyPr/>
                    <a:lstStyle/>
                    <a:p>
                      <a:pPr algn="ctr"/>
                      <a:r>
                        <a:rPr lang="en-US" sz="1400" b="0" dirty="0"/>
                        <a:t>% Stage</a:t>
                      </a:r>
                      <a:r>
                        <a:rPr lang="en-US" sz="1400" b="0" baseline="0" dirty="0"/>
                        <a:t> IIIA</a:t>
                      </a:r>
                      <a:endParaRPr 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9689590"/>
                  </a:ext>
                </a:extLst>
              </a:tr>
              <a:tr h="370840">
                <a:tc>
                  <a:txBody>
                    <a:bodyPr/>
                    <a:lstStyle/>
                    <a:p>
                      <a:pPr algn="ctr"/>
                      <a:r>
                        <a:rPr lang="en-US" sz="1400" b="0" dirty="0"/>
                        <a:t>DFS HR (95% CI)</a:t>
                      </a:r>
                    </a:p>
                    <a:p>
                      <a:pPr marL="285750" indent="-285750" algn="l">
                        <a:buFontTx/>
                        <a:buChar char="-"/>
                      </a:pPr>
                      <a:r>
                        <a:rPr lang="en-US" sz="1400" b="0" dirty="0"/>
                        <a:t>PD-L1</a:t>
                      </a:r>
                      <a:r>
                        <a:rPr lang="en-US" sz="1400" b="0" baseline="30000" dirty="0"/>
                        <a:t>*</a:t>
                      </a:r>
                      <a:r>
                        <a:rPr lang="en-US" sz="1400" b="0" dirty="0"/>
                        <a:t> &lt;1%</a:t>
                      </a:r>
                    </a:p>
                    <a:p>
                      <a:pPr marL="285750" indent="-285750" algn="l">
                        <a:buFontTx/>
                        <a:buChar char="-"/>
                      </a:pPr>
                      <a:r>
                        <a:rPr lang="en-US" sz="1400" b="0" dirty="0"/>
                        <a:t>PD-L1</a:t>
                      </a:r>
                      <a:r>
                        <a:rPr lang="en-US" sz="1400" b="0" baseline="30000" dirty="0"/>
                        <a:t>*</a:t>
                      </a:r>
                      <a:r>
                        <a:rPr lang="en-US" sz="1400" b="0" dirty="0"/>
                        <a:t> </a:t>
                      </a:r>
                      <a:r>
                        <a:rPr lang="en-US" sz="1400" b="0" baseline="0" dirty="0">
                          <a:latin typeface="+mn-lt"/>
                          <a:cs typeface="Arial" panose="020B0604020202020204" pitchFamily="34" charset="0"/>
                        </a:rPr>
                        <a:t>≥1%</a:t>
                      </a:r>
                    </a:p>
                    <a:p>
                      <a:pPr marL="285750" indent="-285750" algn="l">
                        <a:buFontTx/>
                        <a:buChar char="-"/>
                      </a:pPr>
                      <a:r>
                        <a:rPr lang="en-US" sz="1400" b="0" baseline="0" dirty="0">
                          <a:latin typeface="+mn-lt"/>
                          <a:cs typeface="Arial" panose="020B0604020202020204" pitchFamily="34" charset="0"/>
                        </a:rPr>
                        <a:t>PD-L1</a:t>
                      </a:r>
                      <a:r>
                        <a:rPr lang="en-US" sz="1400" b="0" baseline="30000" dirty="0"/>
                        <a:t>*</a:t>
                      </a:r>
                      <a:r>
                        <a:rPr lang="en-US" sz="1400" b="0" baseline="0" dirty="0">
                          <a:latin typeface="+mn-lt"/>
                          <a:cs typeface="Arial" panose="020B0604020202020204" pitchFamily="34" charset="0"/>
                        </a:rPr>
                        <a:t> 1-49%</a:t>
                      </a:r>
                    </a:p>
                    <a:p>
                      <a:pPr marL="285750" marR="0" lvl="0" indent="-285750" algn="l" defTabSz="1218072" rtl="0" eaLnBrk="1" fontAlgn="auto" latinLnBrk="0" hangingPunct="1">
                        <a:lnSpc>
                          <a:spcPct val="100000"/>
                        </a:lnSpc>
                        <a:spcBef>
                          <a:spcPts val="0"/>
                        </a:spcBef>
                        <a:spcAft>
                          <a:spcPts val="0"/>
                        </a:spcAft>
                        <a:buClrTx/>
                        <a:buSzTx/>
                        <a:buFontTx/>
                        <a:buChar char="-"/>
                        <a:tabLst/>
                        <a:defRPr/>
                      </a:pPr>
                      <a:r>
                        <a:rPr lang="en-US" sz="1400" b="0" baseline="0" dirty="0">
                          <a:latin typeface="+mn-lt"/>
                          <a:cs typeface="Arial" panose="020B0604020202020204" pitchFamily="34" charset="0"/>
                        </a:rPr>
                        <a:t>PD-L1</a:t>
                      </a:r>
                      <a:r>
                        <a:rPr lang="en-US" sz="1400" b="0" baseline="30000" dirty="0"/>
                        <a:t>*</a:t>
                      </a:r>
                      <a:r>
                        <a:rPr lang="en-US" sz="1400" b="0" baseline="0" dirty="0">
                          <a:latin typeface="+mn-lt"/>
                          <a:cs typeface="Arial" panose="020B060402020202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0.79 (0.64-0.96)</a:t>
                      </a:r>
                      <a:r>
                        <a:rPr lang="en-US" sz="1400" baseline="0" dirty="0"/>
                        <a:t> - </a:t>
                      </a:r>
                      <a:r>
                        <a:rPr lang="en-US" sz="1400" b="1" u="sng" baseline="0" dirty="0"/>
                        <a:t>Stage II/IIIA</a:t>
                      </a:r>
                    </a:p>
                    <a:p>
                      <a:pPr marL="285750" indent="-285750" algn="ctr">
                        <a:buFontTx/>
                        <a:buChar char="-"/>
                      </a:pPr>
                      <a:r>
                        <a:rPr lang="en-US" sz="1400" b="0" u="none" baseline="0" dirty="0"/>
                        <a:t>0.97 (0.72-1.31)</a:t>
                      </a:r>
                    </a:p>
                    <a:p>
                      <a:pPr marL="285750" indent="-285750" algn="ctr">
                        <a:buFontTx/>
                        <a:buChar char="-"/>
                      </a:pPr>
                      <a:r>
                        <a:rPr lang="en-US" sz="1400" b="0" u="none" baseline="0" dirty="0"/>
                        <a:t>0.66 (0.49-0.87)</a:t>
                      </a:r>
                    </a:p>
                    <a:p>
                      <a:pPr marL="285750" indent="-285750" algn="ctr">
                        <a:buFontTx/>
                        <a:buChar char="-"/>
                      </a:pPr>
                      <a:r>
                        <a:rPr lang="en-US" sz="1400" b="0" u="none" baseline="0" dirty="0"/>
                        <a:t>0.87 (0.60-1.26)</a:t>
                      </a:r>
                    </a:p>
                    <a:p>
                      <a:pPr marL="285750" indent="-285750" algn="ctr">
                        <a:buFontTx/>
                        <a:buChar char="-"/>
                      </a:pPr>
                      <a:r>
                        <a:rPr lang="en-US" sz="1400" b="0" u="none" baseline="0" dirty="0"/>
                        <a:t>0.43 (0.27-0.68)</a:t>
                      </a:r>
                      <a:endParaRPr lang="en-US" sz="14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0.76 (0.63-0.91) -</a:t>
                      </a:r>
                      <a:r>
                        <a:rPr lang="en-US" sz="1400" baseline="0" dirty="0"/>
                        <a:t> </a:t>
                      </a:r>
                      <a:r>
                        <a:rPr lang="en-US" sz="1400" b="1" u="sng" baseline="0" dirty="0"/>
                        <a:t>Overall Pop</a:t>
                      </a:r>
                    </a:p>
                    <a:p>
                      <a:pPr marL="285750" indent="-285750" algn="ctr">
                        <a:buFontTx/>
                        <a:buChar char="-"/>
                      </a:pPr>
                      <a:r>
                        <a:rPr lang="en-US" sz="1400" b="0" u="none" baseline="0" dirty="0"/>
                        <a:t>0.78 (0.58-1.03)</a:t>
                      </a:r>
                    </a:p>
                    <a:p>
                      <a:pPr marL="285750" indent="-285750" algn="ctr">
                        <a:buFontTx/>
                        <a:buChar char="-"/>
                      </a:pPr>
                      <a:r>
                        <a:rPr lang="en-US" sz="1400" b="0" u="none" baseline="0" dirty="0"/>
                        <a:t>N/A</a:t>
                      </a:r>
                    </a:p>
                    <a:p>
                      <a:pPr marL="285750" indent="-285750" algn="ctr">
                        <a:buFontTx/>
                        <a:buChar char="-"/>
                      </a:pPr>
                      <a:r>
                        <a:rPr lang="en-US" sz="1400" b="0" u="none" baseline="0" dirty="0"/>
                        <a:t>0.67 (0.48-0.92)</a:t>
                      </a:r>
                    </a:p>
                    <a:p>
                      <a:pPr marL="285750" indent="-285750" algn="ctr">
                        <a:buFontTx/>
                        <a:buChar char="-"/>
                      </a:pPr>
                      <a:r>
                        <a:rPr lang="en-US" sz="1400" b="0" u="none" baseline="0" dirty="0"/>
                        <a:t>0.82 (0.57-1.18)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07105673"/>
                  </a:ext>
                </a:extLst>
              </a:tr>
              <a:tr h="370840">
                <a:tc>
                  <a:txBody>
                    <a:bodyPr/>
                    <a:lstStyle/>
                    <a:p>
                      <a:pPr algn="ctr"/>
                      <a:r>
                        <a:rPr lang="en-US" sz="1400" b="0" baseline="0" dirty="0">
                          <a:latin typeface="+mn-lt"/>
                          <a:cs typeface="Arial" panose="020B0604020202020204" pitchFamily="34" charset="0"/>
                        </a:rPr>
                        <a:t>% ≥G3 AEs (G5)</a:t>
                      </a:r>
                      <a:endParaRPr 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23%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34%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39273479"/>
                  </a:ext>
                </a:extLst>
              </a:tr>
              <a:tr h="370840">
                <a:tc>
                  <a:txBody>
                    <a:bodyPr/>
                    <a:lstStyle/>
                    <a:p>
                      <a:pPr algn="ctr"/>
                      <a:r>
                        <a:rPr lang="en-US" sz="1400" b="0" dirty="0"/>
                        <a:t>FDA approved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PD-L1+ (</a:t>
                      </a:r>
                      <a:r>
                        <a:rPr lang="en-US" sz="1400" baseline="0" dirty="0">
                          <a:latin typeface="+mn-lt"/>
                        </a:rPr>
                        <a:t>TC </a:t>
                      </a:r>
                      <a:r>
                        <a:rPr lang="en-US" sz="1400" baseline="0" dirty="0">
                          <a:latin typeface="+mn-lt"/>
                          <a:cs typeface="Arial" panose="020B0604020202020204" pitchFamily="34" charset="0"/>
                        </a:rPr>
                        <a:t>≥1%) Stage II/IIIA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Stage IB-IIIA NSCLC</a:t>
                      </a:r>
                    </a:p>
                    <a:p>
                      <a:pPr algn="ctr"/>
                      <a:r>
                        <a:rPr lang="en-US" sz="1400" dirty="0"/>
                        <a:t>(irrespective of PD-L1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061876"/>
                  </a:ext>
                </a:extLst>
              </a:tr>
            </a:tbl>
          </a:graphicData>
        </a:graphic>
      </p:graphicFrame>
      <p:sp>
        <p:nvSpPr>
          <p:cNvPr id="6" name="TextBox 5"/>
          <p:cNvSpPr txBox="1"/>
          <p:nvPr/>
        </p:nvSpPr>
        <p:spPr>
          <a:xfrm>
            <a:off x="2138219" y="5572898"/>
            <a:ext cx="7265554" cy="430887"/>
          </a:xfrm>
          <a:prstGeom prst="rect">
            <a:avLst/>
          </a:prstGeom>
          <a:noFill/>
        </p:spPr>
        <p:txBody>
          <a:bodyPr wrap="square" rtlCol="0">
            <a:spAutoFit/>
          </a:bodyPr>
          <a:lstStyle/>
          <a:p>
            <a:r>
              <a:rPr lang="en-US" sz="1100" baseline="30000" dirty="0"/>
              <a:t>*</a:t>
            </a:r>
            <a:r>
              <a:rPr lang="en-US" sz="1100" dirty="0"/>
              <a:t>IHC per SP263 in IMpower010 and 22C3 in PEARLS</a:t>
            </a:r>
          </a:p>
          <a:p>
            <a:r>
              <a:rPr lang="en-US" sz="1100" dirty="0"/>
              <a:t>AE: adverse event; BSC: best supportive care; DFS: disease free survival; G: grade; HR: hazard ratio</a:t>
            </a:r>
          </a:p>
        </p:txBody>
      </p:sp>
      <p:sp>
        <p:nvSpPr>
          <p:cNvPr id="5" name="Title 4">
            <a:extLst>
              <a:ext uri="{FF2B5EF4-FFF2-40B4-BE49-F238E27FC236}">
                <a16:creationId xmlns:a16="http://schemas.microsoft.com/office/drawing/2014/main" id="{C9339C8F-6B16-4DB8-63CE-B2C6575CE017}"/>
              </a:ext>
            </a:extLst>
          </p:cNvPr>
          <p:cNvSpPr>
            <a:spLocks noGrp="1"/>
          </p:cNvSpPr>
          <p:nvPr>
            <p:ph type="title"/>
          </p:nvPr>
        </p:nvSpPr>
        <p:spPr>
          <a:xfrm>
            <a:off x="609600" y="199505"/>
            <a:ext cx="10744200" cy="1185577"/>
          </a:xfrm>
        </p:spPr>
        <p:txBody>
          <a:bodyPr/>
          <a:lstStyle/>
          <a:p>
            <a:r>
              <a:rPr lang="en-US" altLang="en-US" dirty="0"/>
              <a:t>Phase III Adjuvant Immunotherapy - Summary</a:t>
            </a:r>
            <a:endParaRPr lang="en-US"/>
          </a:p>
        </p:txBody>
      </p:sp>
      <p:sp>
        <p:nvSpPr>
          <p:cNvPr id="8" name="Footer Placeholder 7">
            <a:extLst>
              <a:ext uri="{FF2B5EF4-FFF2-40B4-BE49-F238E27FC236}">
                <a16:creationId xmlns:a16="http://schemas.microsoft.com/office/drawing/2014/main" id="{647E6359-C93D-9488-7ABD-6EA9B33E12F3}"/>
              </a:ext>
            </a:extLst>
          </p:cNvPr>
          <p:cNvSpPr>
            <a:spLocks noGrp="1"/>
          </p:cNvSpPr>
          <p:nvPr>
            <p:ph type="ftr" sz="quarter" idx="3"/>
          </p:nvPr>
        </p:nvSpPr>
        <p:spPr>
          <a:xfrm>
            <a:off x="609600" y="6356350"/>
            <a:ext cx="10744199" cy="442131"/>
          </a:xfrm>
        </p:spPr>
        <p:txBody>
          <a:bodyPr/>
          <a:lstStyle/>
          <a:p>
            <a:r>
              <a:rPr lang="en-US" dirty="0"/>
              <a:t>*IHC per SP263 in IMpower010 and 22C3 in PEARLS.
AE, adverse event; FDA, US Food and Drug Administration; G, grade. 
1. </a:t>
            </a:r>
            <a:r>
              <a:rPr lang="en-US" dirty="0" err="1"/>
              <a:t>Felip</a:t>
            </a:r>
            <a:r>
              <a:rPr lang="en-US" dirty="0"/>
              <a:t> E, et al. </a:t>
            </a:r>
            <a:r>
              <a:rPr lang="en-US" i="1" dirty="0"/>
              <a:t>Lancet</a:t>
            </a:r>
            <a:r>
              <a:rPr lang="en-US" dirty="0"/>
              <a:t>. 2021;398:1344-57; 2. O’Brien M, et al. </a:t>
            </a:r>
            <a:r>
              <a:rPr lang="en-US" i="1" dirty="0"/>
              <a:t>Lancet Oncol. </a:t>
            </a:r>
            <a:r>
              <a:rPr lang="en-US" dirty="0"/>
              <a:t>2022;23:1274-86.</a:t>
            </a:r>
          </a:p>
        </p:txBody>
      </p:sp>
    </p:spTree>
    <p:extLst>
      <p:ext uri="{BB962C8B-B14F-4D97-AF65-F5344CB8AC3E}">
        <p14:creationId xmlns:p14="http://schemas.microsoft.com/office/powerpoint/2010/main" val="378504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r>
              <a:rPr lang="en-US" altLang="en-US" sz="3600" b="1" dirty="0">
                <a:cs typeface="Arial" charset="0"/>
              </a:rPr>
              <a:t>For Whom Is the Adjuvant Approach Appropriate?</a:t>
            </a:r>
            <a:endParaRPr lang="en-US" altLang="en-US" sz="3600" b="1" dirty="0"/>
          </a:p>
        </p:txBody>
      </p:sp>
      <p:sp>
        <p:nvSpPr>
          <p:cNvPr id="2" name="Content Placeholder 1">
            <a:extLst>
              <a:ext uri="{FF2B5EF4-FFF2-40B4-BE49-F238E27FC236}">
                <a16:creationId xmlns:a16="http://schemas.microsoft.com/office/drawing/2014/main" id="{9CBC72F7-C868-C0F5-D805-495F9E705BE5}"/>
              </a:ext>
            </a:extLst>
          </p:cNvPr>
          <p:cNvSpPr>
            <a:spLocks noGrp="1"/>
          </p:cNvSpPr>
          <p:nvPr>
            <p:ph idx="1"/>
          </p:nvPr>
        </p:nvSpPr>
        <p:spPr>
          <a:xfrm>
            <a:off x="609600" y="1477907"/>
            <a:ext cx="10744200" cy="1581270"/>
          </a:xfrm>
        </p:spPr>
        <p:txBody>
          <a:bodyPr/>
          <a:lstStyle/>
          <a:p>
            <a:pPr marL="285750" indent="-285750">
              <a:buFont typeface="Arial" panose="020B0604020202020204" pitchFamily="34" charset="0"/>
              <a:buChar char="•"/>
            </a:pPr>
            <a:r>
              <a:rPr lang="en-US" sz="2400" dirty="0"/>
              <a:t>Post-surgical upstaging</a:t>
            </a:r>
          </a:p>
          <a:p>
            <a:pPr marL="285750" indent="-285750">
              <a:buFont typeface="Arial" panose="020B0604020202020204" pitchFamily="34" charset="0"/>
              <a:buChar char="•"/>
            </a:pPr>
            <a:r>
              <a:rPr lang="en-US" sz="2400" dirty="0"/>
              <a:t>Patient/provider preference</a:t>
            </a:r>
          </a:p>
          <a:p>
            <a:pPr marL="285750" indent="-285750">
              <a:buFont typeface="Arial" panose="020B0604020202020204" pitchFamily="34" charset="0"/>
              <a:buChar char="•"/>
            </a:pPr>
            <a:r>
              <a:rPr lang="en-US" sz="2400" dirty="0"/>
              <a:t>Concern for tolerability of </a:t>
            </a:r>
            <a:r>
              <a:rPr lang="en-US" sz="2400" dirty="0" err="1"/>
              <a:t>neoadjuvant</a:t>
            </a:r>
            <a:r>
              <a:rPr lang="en-US" sz="2400" dirty="0"/>
              <a:t> approach</a:t>
            </a:r>
          </a:p>
        </p:txBody>
      </p:sp>
      <p:sp>
        <p:nvSpPr>
          <p:cNvPr id="3" name="Content Placeholder 1">
            <a:extLst>
              <a:ext uri="{FF2B5EF4-FFF2-40B4-BE49-F238E27FC236}">
                <a16:creationId xmlns:a16="http://schemas.microsoft.com/office/drawing/2014/main" id="{041FD8D7-5DE3-CF36-F5AE-DBE7105D76BC}"/>
              </a:ext>
            </a:extLst>
          </p:cNvPr>
          <p:cNvSpPr txBox="1">
            <a:spLocks/>
          </p:cNvSpPr>
          <p:nvPr/>
        </p:nvSpPr>
        <p:spPr>
          <a:xfrm>
            <a:off x="609600" y="3923154"/>
            <a:ext cx="10744200" cy="263175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What is the ideal duration of adjuvant therapy?</a:t>
            </a:r>
          </a:p>
          <a:p>
            <a:pPr marL="285750" indent="-285750">
              <a:buFont typeface="Arial" panose="020B0604020202020204" pitchFamily="34" charset="0"/>
              <a:buChar char="•"/>
            </a:pPr>
            <a:r>
              <a:rPr lang="en-US" sz="2400" dirty="0"/>
              <a:t>Who truly </a:t>
            </a:r>
            <a:r>
              <a:rPr lang="en-US" sz="2400" i="1" dirty="0"/>
              <a:t>needs </a:t>
            </a:r>
            <a:r>
              <a:rPr lang="en-US" sz="2400" dirty="0"/>
              <a:t>it and who may be cured with surgery alone?</a:t>
            </a:r>
          </a:p>
          <a:p>
            <a:pPr marL="285750" indent="-285750">
              <a:buFont typeface="Arial" panose="020B0604020202020204" pitchFamily="34" charset="0"/>
              <a:buChar char="•"/>
            </a:pPr>
            <a:r>
              <a:rPr lang="en-US" sz="2400" dirty="0"/>
              <a:t>What is the ideal way to monitor for treatment response?</a:t>
            </a:r>
          </a:p>
          <a:p>
            <a:pPr marL="285750" indent="-285750">
              <a:buFont typeface="Arial" panose="020B0604020202020204" pitchFamily="34" charset="0"/>
              <a:buChar char="•"/>
            </a:pPr>
            <a:r>
              <a:rPr lang="en-US" sz="2400" dirty="0"/>
              <a:t>If a patient experiences disease recurrence on adjuvant therapy, then what?</a:t>
            </a:r>
          </a:p>
        </p:txBody>
      </p:sp>
      <p:sp>
        <p:nvSpPr>
          <p:cNvPr id="5" name="Rectangle 2">
            <a:extLst>
              <a:ext uri="{FF2B5EF4-FFF2-40B4-BE49-F238E27FC236}">
                <a16:creationId xmlns:a16="http://schemas.microsoft.com/office/drawing/2014/main" id="{169014FA-BF93-7C17-9C33-AE9DFBB297E4}"/>
              </a:ext>
            </a:extLst>
          </p:cNvPr>
          <p:cNvSpPr txBox="1">
            <a:spLocks noChangeArrowheads="1"/>
          </p:cNvSpPr>
          <p:nvPr/>
        </p:nvSpPr>
        <p:spPr>
          <a:xfrm>
            <a:off x="609600" y="2860512"/>
            <a:ext cx="10744200" cy="1185577"/>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altLang="en-US" sz="3600" b="1" dirty="0">
                <a:cs typeface="Arial" charset="0"/>
              </a:rPr>
              <a:t>Important Unanswered Questions:</a:t>
            </a:r>
            <a:endParaRPr lang="en-US" altLang="en-US" sz="3600" b="1" dirty="0"/>
          </a:p>
        </p:txBody>
      </p:sp>
    </p:spTree>
    <p:extLst>
      <p:ext uri="{BB962C8B-B14F-4D97-AF65-F5344CB8AC3E}">
        <p14:creationId xmlns:p14="http://schemas.microsoft.com/office/powerpoint/2010/main" val="44890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F60233-049E-A350-30B2-12378F84B4FB}"/>
              </a:ext>
            </a:extLst>
          </p:cNvPr>
          <p:cNvSpPr>
            <a:spLocks noGrp="1"/>
          </p:cNvSpPr>
          <p:nvPr>
            <p:ph type="ftr" sz="quarter" idx="3"/>
          </p:nvPr>
        </p:nvSpPr>
        <p:spPr>
          <a:xfrm>
            <a:off x="609599" y="6356350"/>
            <a:ext cx="10938553" cy="442913"/>
          </a:xfrm>
        </p:spPr>
        <p:txBody>
          <a:bodyPr/>
          <a:lstStyle/>
          <a:p>
            <a:r>
              <a:rPr lang="en-US" dirty="0"/>
              <a:t>*SoC CT: carboplatin + paclitaxel or cisplatin/carboplatin + pemetrexed, dependent on </a:t>
            </a:r>
            <a:r>
              <a:rPr lang="en-US" dirty="0" err="1"/>
              <a:t>tumour</a:t>
            </a:r>
            <a:r>
              <a:rPr lang="en-US" dirty="0"/>
              <a:t> histology and at investigator’s discretion; †Investigator-assessed by RECIST v1.1; </a:t>
            </a:r>
            <a:r>
              <a:rPr lang="en-US" baseline="30000" dirty="0"/>
              <a:t>‡</a:t>
            </a:r>
            <a:r>
              <a:rPr lang="en-US" dirty="0"/>
              <a:t>per BICR by RECIST v1.1
BICR, blinded independent central review; EORTC, European </a:t>
            </a:r>
            <a:r>
              <a:rPr lang="en-US" dirty="0" err="1"/>
              <a:t>Organisation</a:t>
            </a:r>
            <a:r>
              <a:rPr lang="en-US" dirty="0"/>
              <a:t> for Research and Treatment of Cancer; FAS, full analysis set; MRD, minimal residual disease; SoC, standard of care; QLQ-C30, Quality of Life Questionnaire- Cancer Treatment; QLQ-LC13, Quality of Life Questionnaire-Lung Cancer 13.
Peters S, et al. WCLC 2020; P03.03.</a:t>
            </a:r>
          </a:p>
        </p:txBody>
      </p:sp>
      <p:sp>
        <p:nvSpPr>
          <p:cNvPr id="4098" name="Rectangle 2"/>
          <p:cNvSpPr>
            <a:spLocks noGrp="1" noChangeArrowheads="1"/>
          </p:cNvSpPr>
          <p:nvPr>
            <p:ph type="title"/>
          </p:nvPr>
        </p:nvSpPr>
        <p:spPr>
          <a:xfrm>
            <a:off x="609600" y="199505"/>
            <a:ext cx="10744200" cy="1185577"/>
          </a:xfrm>
        </p:spPr>
        <p:txBody>
          <a:bodyPr>
            <a:normAutofit/>
          </a:bodyPr>
          <a:lstStyle/>
          <a:p>
            <a:r>
              <a:rPr lang="en-US" altLang="en-US" dirty="0"/>
              <a:t>MERMAID-1 Trial</a:t>
            </a:r>
          </a:p>
        </p:txBody>
      </p:sp>
      <p:grpSp>
        <p:nvGrpSpPr>
          <p:cNvPr id="21" name="Group 20"/>
          <p:cNvGrpSpPr/>
          <p:nvPr/>
        </p:nvGrpSpPr>
        <p:grpSpPr>
          <a:xfrm>
            <a:off x="9205421" y="5278991"/>
            <a:ext cx="1704444" cy="417587"/>
            <a:chOff x="10266218" y="6143295"/>
            <a:chExt cx="1704444" cy="417587"/>
          </a:xfrm>
        </p:grpSpPr>
        <p:pic>
          <p:nvPicPr>
            <p:cNvPr id="22" name="Picture 21" descr="Logo&#10;&#10;Description automatically generated">
              <a:extLst>
                <a:ext uri="{FF2B5EF4-FFF2-40B4-BE49-F238E27FC236}">
                  <a16:creationId xmlns:a16="http://schemas.microsoft.com/office/drawing/2014/main" id="{CEA3001F-D125-48EF-AFC5-E8F4FF7554A4}"/>
                </a:ext>
              </a:extLst>
            </p:cNvPr>
            <p:cNvPicPr>
              <a:picLocks noChangeAspect="1"/>
            </p:cNvPicPr>
            <p:nvPr/>
          </p:nvPicPr>
          <p:blipFill>
            <a:blip r:embed="rId3"/>
            <a:stretch>
              <a:fillRect/>
            </a:stretch>
          </p:blipFill>
          <p:spPr>
            <a:xfrm>
              <a:off x="10266218" y="6261944"/>
              <a:ext cx="320516" cy="180291"/>
            </a:xfrm>
            <a:prstGeom prst="rect">
              <a:avLst/>
            </a:prstGeom>
          </p:spPr>
        </p:pic>
        <p:sp>
          <p:nvSpPr>
            <p:cNvPr id="23" name="Subtitle 2">
              <a:extLst>
                <a:ext uri="{FF2B5EF4-FFF2-40B4-BE49-F238E27FC236}">
                  <a16:creationId xmlns:a16="http://schemas.microsoft.com/office/drawing/2014/main" id="{1C19CD08-74BC-40F5-B834-E0EE16CBD20F}"/>
                </a:ext>
              </a:extLst>
            </p:cNvPr>
            <p:cNvSpPr txBox="1">
              <a:spLocks/>
            </p:cNvSpPr>
            <p:nvPr/>
          </p:nvSpPr>
          <p:spPr>
            <a:xfrm>
              <a:off x="10431689" y="6143295"/>
              <a:ext cx="1538973" cy="417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434343"/>
                </a:buClr>
                <a:buSzPts val="3200"/>
                <a:buFont typeface="Helvetica Neue"/>
                <a:buNone/>
                <a:defRPr sz="3200" b="0" i="0" u="none" strike="noStrike" cap="none">
                  <a:solidFill>
                    <a:srgbClr val="434343"/>
                  </a:solidFill>
                  <a:latin typeface="Helvetica Neue"/>
                  <a:ea typeface="Helvetica Neue"/>
                  <a:cs typeface="Helvetica Neue"/>
                  <a:sym typeface="Helvetica Neue"/>
                </a:defRPr>
              </a:lvl1pPr>
              <a:lvl2pPr marL="914400" marR="0" lvl="1" indent="-406400" algn="ctr" rtl="0">
                <a:lnSpc>
                  <a:spcPct val="100000"/>
                </a:lnSpc>
                <a:spcBef>
                  <a:spcPts val="560"/>
                </a:spcBef>
                <a:spcAft>
                  <a:spcPts val="0"/>
                </a:spcAft>
                <a:buClr>
                  <a:srgbClr val="888888"/>
                </a:buClr>
                <a:buSzPts val="2800"/>
                <a:buFont typeface="Helvetica Neue"/>
                <a:buNone/>
                <a:defRPr sz="2800" b="0" i="0" u="none" strike="noStrike" cap="none">
                  <a:solidFill>
                    <a:srgbClr val="888888"/>
                  </a:solidFill>
                  <a:latin typeface="Helvetica Neue"/>
                  <a:ea typeface="Helvetica Neue"/>
                  <a:cs typeface="Helvetica Neue"/>
                  <a:sym typeface="Helvetica Neue"/>
                </a:defRPr>
              </a:lvl2pPr>
              <a:lvl3pPr marL="1371600" marR="0" lvl="2" indent="-381000" algn="ctr" rtl="0">
                <a:lnSpc>
                  <a:spcPct val="100000"/>
                </a:lnSpc>
                <a:spcBef>
                  <a:spcPts val="480"/>
                </a:spcBef>
                <a:spcAft>
                  <a:spcPts val="0"/>
                </a:spcAft>
                <a:buClr>
                  <a:srgbClr val="888888"/>
                </a:buClr>
                <a:buSzPts val="2400"/>
                <a:buFont typeface="Helvetica Neue"/>
                <a:buNone/>
                <a:defRPr sz="2400" b="0" i="0" u="none" strike="noStrike" cap="none">
                  <a:solidFill>
                    <a:srgbClr val="888888"/>
                  </a:solidFill>
                  <a:latin typeface="Helvetica Neue"/>
                  <a:ea typeface="Helvetica Neue"/>
                  <a:cs typeface="Helvetica Neue"/>
                  <a:sym typeface="Helvetica Neue"/>
                </a:defRPr>
              </a:lvl3pPr>
              <a:lvl4pPr marL="1828800" marR="0" lvl="3"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4pPr>
              <a:lvl5pPr marL="2286000" marR="0" lvl="4"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5pPr>
              <a:lvl6pPr marL="2743200" marR="0" lvl="5"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6pPr>
              <a:lvl7pPr marL="3200400" marR="0" lvl="6"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7pPr>
              <a:lvl8pPr marL="3657600" marR="0" lvl="7"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8pPr>
              <a:lvl9pPr marL="4114800" marR="0" lvl="8" indent="-355600" algn="ctr" rtl="0">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9pPr>
            </a:lstStyle>
            <a:p>
              <a:pPr marL="457200" marR="0" lvl="0" indent="-431800" algn="l" defTabSz="914400" rtl="0" eaLnBrk="1" fontAlgn="auto" latinLnBrk="0" hangingPunct="1">
                <a:lnSpc>
                  <a:spcPct val="100000"/>
                </a:lnSpc>
                <a:spcBef>
                  <a:spcPts val="640"/>
                </a:spcBef>
                <a:spcAft>
                  <a:spcPts val="0"/>
                </a:spcAft>
                <a:buClr>
                  <a:srgbClr val="434343"/>
                </a:buClr>
                <a:buSzPts val="3200"/>
                <a:buFont typeface="Helvetica Neue"/>
                <a:buNone/>
                <a:tabLst/>
                <a:defRPr/>
              </a:pPr>
              <a:r>
                <a:rPr kumimoji="0" lang="en-US" sz="900" b="0" i="0" u="none" strike="noStrike" kern="1200" cap="none" spc="0" normalizeH="0" baseline="0" noProof="0" dirty="0">
                  <a:ln>
                    <a:noFill/>
                  </a:ln>
                  <a:solidFill>
                    <a:prstClr val="black"/>
                  </a:solidFill>
                  <a:effectLst/>
                  <a:uLnTx/>
                  <a:uFillTx/>
                  <a:latin typeface="Arial"/>
                  <a:sym typeface="Helvetica Neue"/>
                </a:rPr>
                <a:t>@</a:t>
              </a:r>
              <a:r>
                <a:rPr kumimoji="0" lang="en-US" sz="900" b="0" i="0" u="none" strike="noStrike" kern="1200" cap="none" spc="0" normalizeH="0" baseline="0" noProof="0" dirty="0" err="1">
                  <a:ln>
                    <a:noFill/>
                  </a:ln>
                  <a:solidFill>
                    <a:prstClr val="black"/>
                  </a:solidFill>
                  <a:effectLst/>
                  <a:uLnTx/>
                  <a:uFillTx/>
                  <a:latin typeface="Arial"/>
                  <a:sym typeface="Helvetica Neue"/>
                </a:rPr>
                <a:t>Joshua_Reuss</a:t>
              </a:r>
              <a:endParaRPr kumimoji="0" lang="en-US" sz="900" b="0" i="0" u="none" strike="noStrike" kern="1200" cap="none" spc="0" normalizeH="0" baseline="0" noProof="0" dirty="0">
                <a:ln>
                  <a:noFill/>
                </a:ln>
                <a:solidFill>
                  <a:prstClr val="black"/>
                </a:solidFill>
                <a:effectLst/>
                <a:uLnTx/>
                <a:uFillTx/>
                <a:latin typeface="Arial"/>
                <a:sym typeface="Helvetica Neue"/>
              </a:endParaRPr>
            </a:p>
          </p:txBody>
        </p:sp>
      </p:grpSp>
      <p:pic>
        <p:nvPicPr>
          <p:cNvPr id="3" name="Picture 2"/>
          <p:cNvPicPr>
            <a:picLocks noChangeAspect="1"/>
          </p:cNvPicPr>
          <p:nvPr/>
        </p:nvPicPr>
        <p:blipFill rotWithShape="1">
          <a:blip r:embed="rId4"/>
          <a:srcRect b="9574"/>
          <a:stretch/>
        </p:blipFill>
        <p:spPr>
          <a:xfrm>
            <a:off x="1119981" y="1187518"/>
            <a:ext cx="9952037" cy="4053785"/>
          </a:xfrm>
          <a:prstGeom prst="rect">
            <a:avLst/>
          </a:prstGeom>
        </p:spPr>
      </p:pic>
    </p:spTree>
    <p:extLst>
      <p:ext uri="{BB962C8B-B14F-4D97-AF65-F5344CB8AC3E}">
        <p14:creationId xmlns:p14="http://schemas.microsoft.com/office/powerpoint/2010/main" val="65667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99505"/>
            <a:ext cx="10744200" cy="1185577"/>
          </a:xfrm>
        </p:spPr>
        <p:txBody>
          <a:bodyPr>
            <a:normAutofit/>
          </a:bodyPr>
          <a:lstStyle/>
          <a:p>
            <a:r>
              <a:rPr lang="en-US" altLang="en-US" dirty="0"/>
              <a:t>MERMAID-2 Trial</a:t>
            </a:r>
          </a:p>
        </p:txBody>
      </p:sp>
      <p:sp>
        <p:nvSpPr>
          <p:cNvPr id="3" name="Content Placeholder 2">
            <a:extLst>
              <a:ext uri="{FF2B5EF4-FFF2-40B4-BE49-F238E27FC236}">
                <a16:creationId xmlns:a16="http://schemas.microsoft.com/office/drawing/2014/main" id="{947DB7DF-E2A6-EE0E-B29A-2C7283AF659A}"/>
              </a:ext>
            </a:extLst>
          </p:cNvPr>
          <p:cNvSpPr>
            <a:spLocks noGrp="1"/>
          </p:cNvSpPr>
          <p:nvPr>
            <p:ph idx="1"/>
          </p:nvPr>
        </p:nvSpPr>
        <p:spPr/>
        <p:txBody>
          <a:bodyPr/>
          <a:lstStyle/>
          <a:p>
            <a:pPr marL="0" indent="0">
              <a:buNone/>
            </a:pPr>
            <a:r>
              <a:rPr lang="en-US" sz="2400" dirty="0"/>
              <a:t>Phase 3, randomized, double-blind, placebo-controlled, parallel-arm, international, multicenter study</a:t>
            </a:r>
          </a:p>
        </p:txBody>
      </p:sp>
      <p:pic>
        <p:nvPicPr>
          <p:cNvPr id="6" name="Picture 5">
            <a:extLst>
              <a:ext uri="{FF2B5EF4-FFF2-40B4-BE49-F238E27FC236}">
                <a16:creationId xmlns:a16="http://schemas.microsoft.com/office/drawing/2014/main" id="{8DC92C93-CF1B-2278-909D-1BD12FBEA01C}"/>
              </a:ext>
            </a:extLst>
          </p:cNvPr>
          <p:cNvPicPr>
            <a:picLocks noChangeAspect="1"/>
          </p:cNvPicPr>
          <p:nvPr/>
        </p:nvPicPr>
        <p:blipFill rotWithShape="1">
          <a:blip r:embed="rId3"/>
          <a:srcRect l="2296" r="1145" b="12131"/>
          <a:stretch/>
        </p:blipFill>
        <p:spPr>
          <a:xfrm>
            <a:off x="470347" y="2550071"/>
            <a:ext cx="7681431" cy="2381852"/>
          </a:xfrm>
          <a:prstGeom prst="rect">
            <a:avLst/>
          </a:prstGeom>
        </p:spPr>
      </p:pic>
      <p:pic>
        <p:nvPicPr>
          <p:cNvPr id="10" name="Picture 9">
            <a:extLst>
              <a:ext uri="{FF2B5EF4-FFF2-40B4-BE49-F238E27FC236}">
                <a16:creationId xmlns:a16="http://schemas.microsoft.com/office/drawing/2014/main" id="{5BD5FD88-18ED-21D1-CBF5-076F1E9A45D5}"/>
              </a:ext>
            </a:extLst>
          </p:cNvPr>
          <p:cNvPicPr>
            <a:picLocks noChangeAspect="1"/>
          </p:cNvPicPr>
          <p:nvPr/>
        </p:nvPicPr>
        <p:blipFill>
          <a:blip r:embed="rId4"/>
          <a:stretch>
            <a:fillRect/>
          </a:stretch>
        </p:blipFill>
        <p:spPr>
          <a:xfrm>
            <a:off x="8151778" y="2409597"/>
            <a:ext cx="3761463" cy="2967279"/>
          </a:xfrm>
          <a:prstGeom prst="rect">
            <a:avLst/>
          </a:prstGeom>
        </p:spPr>
      </p:pic>
      <p:sp>
        <p:nvSpPr>
          <p:cNvPr id="4" name="Footer Placeholder 3">
            <a:extLst>
              <a:ext uri="{FF2B5EF4-FFF2-40B4-BE49-F238E27FC236}">
                <a16:creationId xmlns:a16="http://schemas.microsoft.com/office/drawing/2014/main" id="{E43E089A-9B51-48B4-A69A-7C1E8FE43174}"/>
              </a:ext>
            </a:extLst>
          </p:cNvPr>
          <p:cNvSpPr>
            <a:spLocks noGrp="1"/>
          </p:cNvSpPr>
          <p:nvPr>
            <p:ph type="ftr" sz="quarter" idx="3"/>
          </p:nvPr>
        </p:nvSpPr>
        <p:spPr/>
        <p:txBody>
          <a:bodyPr/>
          <a:lstStyle/>
          <a:p>
            <a:r>
              <a:rPr lang="en-US" dirty="0"/>
              <a:t>*Patients will have received curative-intent therapy (complete resection ± neoadjuvant and/r adjuvant therapy) as SoC; †Per RECIST v1.1.
</a:t>
            </a:r>
            <a:r>
              <a:rPr lang="en-US" dirty="0" err="1"/>
              <a:t>Spigel</a:t>
            </a:r>
            <a:r>
              <a:rPr lang="en-US" dirty="0"/>
              <a:t> DR, et al. ELCC 2021. Abstract 93TiP.</a:t>
            </a:r>
          </a:p>
        </p:txBody>
      </p:sp>
    </p:spTree>
    <p:extLst>
      <p:ext uri="{BB962C8B-B14F-4D97-AF65-F5344CB8AC3E}">
        <p14:creationId xmlns:p14="http://schemas.microsoft.com/office/powerpoint/2010/main" val="217139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Case Example - Revisited</a:t>
            </a:r>
          </a:p>
        </p:txBody>
      </p:sp>
      <p:sp>
        <p:nvSpPr>
          <p:cNvPr id="3" name="TextBox 2"/>
          <p:cNvSpPr txBox="1"/>
          <p:nvPr/>
        </p:nvSpPr>
        <p:spPr>
          <a:xfrm>
            <a:off x="839585" y="1454727"/>
            <a:ext cx="10390910" cy="3416320"/>
          </a:xfrm>
          <a:prstGeom prst="rect">
            <a:avLst/>
          </a:prstGeom>
          <a:noFill/>
        </p:spPr>
        <p:txBody>
          <a:bodyPr wrap="square" rtlCol="0">
            <a:spAutoFit/>
          </a:bodyPr>
          <a:lstStyle/>
          <a:p>
            <a:r>
              <a:rPr lang="en-US" dirty="0"/>
              <a:t>Mr. N is a 75yo male with history of prior tobacco use, chronic atrial fibrillation on apixaban and HTN who presents to you for a medical oncology consultation following resection of a localized NSCLC. He originally underwent a CT Chest for intermittent chest tightness that revealed a 1.3 x 1.3cm left upper lobe (LUL) lung mass. PET/CT showed that this mass was </a:t>
            </a:r>
            <a:r>
              <a:rPr lang="en-US" dirty="0" err="1"/>
              <a:t>hypermetabolic</a:t>
            </a:r>
            <a:r>
              <a:rPr lang="en-US" dirty="0"/>
              <a:t> with SUV 4.4 but revealed no </a:t>
            </a:r>
            <a:r>
              <a:rPr lang="en-US" dirty="0" err="1"/>
              <a:t>hypermetabolic</a:t>
            </a:r>
            <a:r>
              <a:rPr lang="en-US" dirty="0"/>
              <a:t> lymphadenopathy or distant metastatic disease. </a:t>
            </a:r>
            <a:r>
              <a:rPr lang="en-US" dirty="0" err="1"/>
              <a:t>Bronchoscopic</a:t>
            </a:r>
            <a:r>
              <a:rPr lang="en-US" dirty="0"/>
              <a:t> biopsy of LUL lung mass was positive for TTF1+ adenocarcinoma. L hilar, </a:t>
            </a:r>
            <a:r>
              <a:rPr lang="en-US" dirty="0" err="1"/>
              <a:t>subcarinal</a:t>
            </a:r>
            <a:r>
              <a:rPr lang="en-US" dirty="0"/>
              <a:t> and R hilar lymph nodes were negative for malignancy. Mr. N subsequently underwent robotic LUL lobectomy with mediastinal lymph node dissection with pathology revealing a 1.4cm invasive mucin-producing adenocarcinoma. Margins were negative with no </a:t>
            </a:r>
            <a:r>
              <a:rPr lang="en-US" dirty="0" err="1"/>
              <a:t>lymphovascular</a:t>
            </a:r>
            <a:r>
              <a:rPr lang="en-US" dirty="0"/>
              <a:t> invasion but 2 of 12 lymph nodes were positive for malignancy (both </a:t>
            </a:r>
            <a:r>
              <a:rPr lang="en-US" dirty="0" err="1"/>
              <a:t>peribronchial</a:t>
            </a:r>
            <a:r>
              <a:rPr lang="en-US" dirty="0"/>
              <a:t>) with final disease stage pT1bN1Mx = stage IIB. NGS reveals KRAS G12C, PD-L1 60%.</a:t>
            </a:r>
          </a:p>
          <a:p>
            <a:endParaRPr lang="en-US" dirty="0"/>
          </a:p>
          <a:p>
            <a:r>
              <a:rPr lang="en-US" dirty="0"/>
              <a:t>What is your recommended systemic therapy approach for Mr. N?</a:t>
            </a:r>
          </a:p>
        </p:txBody>
      </p:sp>
      <p:sp>
        <p:nvSpPr>
          <p:cNvPr id="4" name="TextBox 3"/>
          <p:cNvSpPr txBox="1"/>
          <p:nvPr/>
        </p:nvSpPr>
        <p:spPr>
          <a:xfrm>
            <a:off x="839585" y="5208717"/>
            <a:ext cx="10392295" cy="923330"/>
          </a:xfrm>
          <a:prstGeom prst="rect">
            <a:avLst/>
          </a:prstGeom>
          <a:noFill/>
          <a:ln>
            <a:solidFill>
              <a:schemeClr val="tx1"/>
            </a:solidFill>
          </a:ln>
        </p:spPr>
        <p:txBody>
          <a:bodyPr wrap="square" rtlCol="0">
            <a:spAutoFit/>
          </a:bodyPr>
          <a:lstStyle/>
          <a:p>
            <a:r>
              <a:rPr lang="en-US" dirty="0"/>
              <a:t>Received 4 cycles of adjuvant carboplatin/</a:t>
            </a:r>
            <a:r>
              <a:rPr lang="en-US" dirty="0" err="1"/>
              <a:t>pemetrexed</a:t>
            </a:r>
            <a:r>
              <a:rPr lang="en-US" dirty="0"/>
              <a:t> chemotherapy followed by 1 year of </a:t>
            </a:r>
            <a:r>
              <a:rPr lang="en-US" dirty="0" err="1"/>
              <a:t>pembrolizumab</a:t>
            </a:r>
            <a:r>
              <a:rPr lang="en-US" dirty="0"/>
              <a:t> immunotherapy. Course complicated by grade 1 pneumonitis necessitating brief cessation of immunotherapy but was able to resume. Remains recurrence-free at this time.</a:t>
            </a:r>
          </a:p>
        </p:txBody>
      </p:sp>
    </p:spTree>
    <p:extLst>
      <p:ext uri="{BB962C8B-B14F-4D97-AF65-F5344CB8AC3E}">
        <p14:creationId xmlns:p14="http://schemas.microsoft.com/office/powerpoint/2010/main" val="388723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Earlier Use of ICIs in NSCLC: Integrating the Latest Evidence Into Clinical Practice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neoadjuvant immunotherapy treatment options to improve outcomes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resectable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adjuvant immunotherapy treatment options to improve outcomes of post-resection NSCLC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current and emerging evidence to inform patient selection and treatment strategies with perioperative immunotherapy in early-stage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Case Example</a:t>
            </a:r>
          </a:p>
        </p:txBody>
      </p:sp>
      <p:sp>
        <p:nvSpPr>
          <p:cNvPr id="3" name="TextBox 2"/>
          <p:cNvSpPr txBox="1"/>
          <p:nvPr/>
        </p:nvSpPr>
        <p:spPr>
          <a:xfrm>
            <a:off x="839585" y="1454727"/>
            <a:ext cx="10390910" cy="3416320"/>
          </a:xfrm>
          <a:prstGeom prst="rect">
            <a:avLst/>
          </a:prstGeom>
          <a:noFill/>
        </p:spPr>
        <p:txBody>
          <a:bodyPr wrap="square" rtlCol="0">
            <a:spAutoFit/>
          </a:bodyPr>
          <a:lstStyle/>
          <a:p>
            <a:r>
              <a:rPr lang="en-US" dirty="0"/>
              <a:t>Mr. N is a 75yo male with history of prior tobacco use, chronic atrial fibrillation on apixaban and HTN who presents to you for a medical oncology consultation following resection of a localized NSCLC. He originally underwent a CT chest for intermittent chest tightness that revealed a 1.3 x 1.3cm left upper lobe (LUL) lung mass. PET/CT showed that this mass was </a:t>
            </a:r>
            <a:r>
              <a:rPr lang="en-US" dirty="0" err="1"/>
              <a:t>hypermetabolic</a:t>
            </a:r>
            <a:r>
              <a:rPr lang="en-US" dirty="0"/>
              <a:t> with SUV 4.4 but revealed no </a:t>
            </a:r>
            <a:r>
              <a:rPr lang="en-US" dirty="0" err="1"/>
              <a:t>hypermetabolic</a:t>
            </a:r>
            <a:r>
              <a:rPr lang="en-US" dirty="0"/>
              <a:t> lymphadenopathy or distant metastatic disease. </a:t>
            </a:r>
            <a:r>
              <a:rPr lang="en-US" dirty="0" err="1"/>
              <a:t>Bronchoscopic</a:t>
            </a:r>
            <a:r>
              <a:rPr lang="en-US" dirty="0"/>
              <a:t> biopsy of LUL lung mass was positive for TTF1+ adenocarcinoma. L hilar, </a:t>
            </a:r>
            <a:r>
              <a:rPr lang="en-US" dirty="0" err="1"/>
              <a:t>subcarinal</a:t>
            </a:r>
            <a:r>
              <a:rPr lang="en-US" dirty="0"/>
              <a:t> and R hilar lymph nodes were negative for malignancy. Mr. N subsequently underwent robotic LUL lobectomy with mediastinal lymph node dissection with pathology revealing a 1.4cm invasive mucin-producing adenocarcinoma. Margins were negative with no </a:t>
            </a:r>
            <a:r>
              <a:rPr lang="en-US" dirty="0" err="1"/>
              <a:t>lymphovascular</a:t>
            </a:r>
            <a:r>
              <a:rPr lang="en-US" dirty="0"/>
              <a:t> invasion but 2 of 12 lymph nodes were positive for malignancy (both </a:t>
            </a:r>
            <a:r>
              <a:rPr lang="en-US" dirty="0" err="1"/>
              <a:t>peribronchial</a:t>
            </a:r>
            <a:r>
              <a:rPr lang="en-US" dirty="0"/>
              <a:t>) with final disease stage pT1bN1Mx = stage IIB. NGS reveals KRAS G12C, PD-L1 60%.</a:t>
            </a:r>
          </a:p>
          <a:p>
            <a:endParaRPr lang="en-US" dirty="0"/>
          </a:p>
          <a:p>
            <a:r>
              <a:rPr lang="en-US" dirty="0"/>
              <a:t>What is your recommended systemic therapy approach for Mr. N?</a:t>
            </a:r>
          </a:p>
        </p:txBody>
      </p:sp>
      <p:sp>
        <p:nvSpPr>
          <p:cNvPr id="7" name="Footer Placeholder 6">
            <a:extLst>
              <a:ext uri="{FF2B5EF4-FFF2-40B4-BE49-F238E27FC236}">
                <a16:creationId xmlns:a16="http://schemas.microsoft.com/office/drawing/2014/main" id="{9645AD33-D6CD-B389-4B75-6656E6050C9B}"/>
              </a:ext>
            </a:extLst>
          </p:cNvPr>
          <p:cNvSpPr>
            <a:spLocks noGrp="1"/>
          </p:cNvSpPr>
          <p:nvPr>
            <p:ph type="ftr" sz="quarter" idx="3"/>
          </p:nvPr>
        </p:nvSpPr>
        <p:spPr/>
        <p:txBody>
          <a:bodyPr/>
          <a:lstStyle/>
          <a:p>
            <a:r>
              <a:rPr lang="en-US"/>
              <a:t>CT, computed tomography; HTN, hypertension; L, left; LUL, left upper lobe; NGS, next generation sequencing; NSCLC, non-small cell lung cancer; PET, positron emission tomography; R, right; TTF1+, thyroid transcription factor 1.</a:t>
            </a:r>
          </a:p>
        </p:txBody>
      </p:sp>
    </p:spTree>
    <p:extLst>
      <p:ext uri="{BB962C8B-B14F-4D97-AF65-F5344CB8AC3E}">
        <p14:creationId xmlns:p14="http://schemas.microsoft.com/office/powerpoint/2010/main" val="61876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537FB6-B749-1AB7-AB4D-85FE62F31C11}"/>
              </a:ext>
            </a:extLst>
          </p:cNvPr>
          <p:cNvPicPr>
            <a:picLocks noChangeAspect="1"/>
          </p:cNvPicPr>
          <p:nvPr/>
        </p:nvPicPr>
        <p:blipFill rotWithShape="1">
          <a:blip r:embed="rId2"/>
          <a:srcRect l="1223" t="2813" b="5242"/>
          <a:stretch/>
        </p:blipFill>
        <p:spPr>
          <a:xfrm>
            <a:off x="630263" y="1008778"/>
            <a:ext cx="10585175" cy="4851413"/>
          </a:xfrm>
          <a:prstGeom prst="rect">
            <a:avLst/>
          </a:prstGeom>
        </p:spPr>
      </p:pic>
      <p:sp>
        <p:nvSpPr>
          <p:cNvPr id="7" name="Title 6">
            <a:extLst>
              <a:ext uri="{FF2B5EF4-FFF2-40B4-BE49-F238E27FC236}">
                <a16:creationId xmlns:a16="http://schemas.microsoft.com/office/drawing/2014/main" id="{75824527-E59A-6A17-58B2-F4FCA880ED7C}"/>
              </a:ext>
            </a:extLst>
          </p:cNvPr>
          <p:cNvSpPr>
            <a:spLocks noGrp="1"/>
          </p:cNvSpPr>
          <p:nvPr>
            <p:ph type="title"/>
          </p:nvPr>
        </p:nvSpPr>
        <p:spPr/>
        <p:txBody>
          <a:bodyPr/>
          <a:lstStyle/>
          <a:p>
            <a:r>
              <a:rPr lang="en-US" altLang="en-US" sz="3200" b="1" dirty="0">
                <a:cs typeface="Arial" charset="0"/>
              </a:rPr>
              <a:t>Phase III IMpower010</a:t>
            </a:r>
            <a:endParaRPr lang="en-US"/>
          </a:p>
        </p:txBody>
      </p:sp>
      <p:sp>
        <p:nvSpPr>
          <p:cNvPr id="2" name="Footer Placeholder 1">
            <a:extLst>
              <a:ext uri="{FF2B5EF4-FFF2-40B4-BE49-F238E27FC236}">
                <a16:creationId xmlns:a16="http://schemas.microsoft.com/office/drawing/2014/main" id="{0334732E-91C2-D835-E463-55679774AD9A}"/>
              </a:ext>
            </a:extLst>
          </p:cNvPr>
          <p:cNvSpPr>
            <a:spLocks noGrp="1"/>
          </p:cNvSpPr>
          <p:nvPr>
            <p:ph type="ftr" sz="quarter" idx="3"/>
          </p:nvPr>
        </p:nvSpPr>
        <p:spPr/>
        <p:txBody>
          <a:bodyPr/>
          <a:lstStyle/>
          <a:p>
            <a:r>
              <a:rPr lang="en-US" sz="1100" dirty="0" err="1"/>
              <a:t>aPer</a:t>
            </a:r>
            <a:r>
              <a:rPr lang="en-US" sz="1100" dirty="0"/>
              <a:t> SP142 assay; </a:t>
            </a:r>
            <a:r>
              <a:rPr lang="en-US" sz="1100" baseline="30000" dirty="0" err="1"/>
              <a:t>b</a:t>
            </a:r>
            <a:r>
              <a:rPr lang="en-US" sz="1100" dirty="0" err="1"/>
              <a:t>Two</a:t>
            </a:r>
            <a:r>
              <a:rPr lang="en-US" sz="1100" dirty="0"/>
              <a:t>-sided 𝛼=0.05.
AJCC, American Joint Committee on Cancer; BSC, best supportive care; DFS, disease-free survival; ECOG PS, Eastern Cooperative Oncology Group performance status; IA, interim analysis; IC, tumor-infiltrating immune cell; ITT, intent to treat OS, overall survival; PD-L1, programmed death ligand 1; R, randomization; TC, tumor cell.
</a:t>
            </a:r>
            <a:r>
              <a:rPr lang="en-US" sz="1100" dirty="0" err="1"/>
              <a:t>Felip</a:t>
            </a:r>
            <a:r>
              <a:rPr lang="en-US" sz="1100" dirty="0"/>
              <a:t> E, et al. ESMO 2021. Abstract LBA9.</a:t>
            </a:r>
          </a:p>
        </p:txBody>
      </p:sp>
    </p:spTree>
    <p:extLst>
      <p:ext uri="{BB962C8B-B14F-4D97-AF65-F5344CB8AC3E}">
        <p14:creationId xmlns:p14="http://schemas.microsoft.com/office/powerpoint/2010/main" val="97747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023"/>
          <a:stretch/>
        </p:blipFill>
        <p:spPr>
          <a:xfrm>
            <a:off x="1036673" y="1625232"/>
            <a:ext cx="9967824" cy="4125119"/>
          </a:xfrm>
          <a:prstGeom prst="rect">
            <a:avLst/>
          </a:prstGeom>
        </p:spPr>
      </p:pic>
      <p:sp>
        <p:nvSpPr>
          <p:cNvPr id="3" name="Title 2">
            <a:extLst>
              <a:ext uri="{FF2B5EF4-FFF2-40B4-BE49-F238E27FC236}">
                <a16:creationId xmlns:a16="http://schemas.microsoft.com/office/drawing/2014/main" id="{CFC3F929-7748-ECDB-DE81-FB7920D2C331}"/>
              </a:ext>
            </a:extLst>
          </p:cNvPr>
          <p:cNvSpPr>
            <a:spLocks noGrp="1"/>
          </p:cNvSpPr>
          <p:nvPr>
            <p:ph type="title"/>
          </p:nvPr>
        </p:nvSpPr>
        <p:spPr/>
        <p:txBody>
          <a:bodyPr>
            <a:normAutofit/>
          </a:bodyPr>
          <a:lstStyle/>
          <a:p>
            <a:r>
              <a:rPr lang="en-US" altLang="en-US" sz="3200" b="1" dirty="0">
                <a:cs typeface="Arial" charset="0"/>
              </a:rPr>
              <a:t>Atezolizumab Improves DFS in Patients With Resected PD-L1 Positive (TC</a:t>
            </a:r>
            <a:r>
              <a:rPr lang="en-US" altLang="en-US" sz="3200" b="1" dirty="0">
                <a:cs typeface="Calibri" panose="020F0502020204030204" pitchFamily="34" charset="0"/>
              </a:rPr>
              <a:t>≥1%</a:t>
            </a:r>
            <a:r>
              <a:rPr lang="en-US" altLang="en-US" sz="3200" b="1" baseline="30000" dirty="0">
                <a:cs typeface="Calibri" panose="020F0502020204030204" pitchFamily="34" charset="0"/>
              </a:rPr>
              <a:t>a</a:t>
            </a:r>
            <a:r>
              <a:rPr lang="en-US" altLang="en-US" sz="3200" b="1" dirty="0">
                <a:cs typeface="Calibri" panose="020F0502020204030204" pitchFamily="34" charset="0"/>
              </a:rPr>
              <a:t>) Stage II-IIIA NSCLC</a:t>
            </a:r>
            <a:endParaRPr lang="en-US"/>
          </a:p>
        </p:txBody>
      </p:sp>
      <p:sp>
        <p:nvSpPr>
          <p:cNvPr id="2" name="Footer Placeholder 1">
            <a:extLst>
              <a:ext uri="{FF2B5EF4-FFF2-40B4-BE49-F238E27FC236}">
                <a16:creationId xmlns:a16="http://schemas.microsoft.com/office/drawing/2014/main" id="{545D3909-A424-63F0-E419-1FEB14728A1A}"/>
              </a:ext>
            </a:extLst>
          </p:cNvPr>
          <p:cNvSpPr>
            <a:spLocks noGrp="1"/>
          </p:cNvSpPr>
          <p:nvPr>
            <p:ph type="ftr" sz="quarter" idx="3"/>
          </p:nvPr>
        </p:nvSpPr>
        <p:spPr/>
        <p:txBody>
          <a:bodyPr/>
          <a:lstStyle/>
          <a:p>
            <a:r>
              <a:rPr lang="en-US" baseline="30000" dirty="0" err="1"/>
              <a:t>a</a:t>
            </a:r>
            <a:r>
              <a:rPr lang="en-US" dirty="0" err="1"/>
              <a:t>Per</a:t>
            </a:r>
            <a:r>
              <a:rPr lang="en-US" dirty="0"/>
              <a:t> SP263 assay; </a:t>
            </a:r>
            <a:r>
              <a:rPr lang="en-US" baseline="30000" dirty="0" err="1"/>
              <a:t>b</a:t>
            </a:r>
            <a:r>
              <a:rPr lang="en-US" dirty="0" err="1"/>
              <a:t>Stratified</a:t>
            </a:r>
            <a:r>
              <a:rPr lang="en-US" dirty="0"/>
              <a:t> log-rank; </a:t>
            </a:r>
            <a:r>
              <a:rPr lang="en-US" baseline="30000" dirty="0" err="1"/>
              <a:t>c</a:t>
            </a:r>
            <a:r>
              <a:rPr lang="en-US" dirty="0" err="1"/>
              <a:t>Crossed</a:t>
            </a:r>
            <a:r>
              <a:rPr lang="en-US" dirty="0"/>
              <a:t> the significance boundary for DFS; Clinical cutoff: January 21, 2021.
CI, confidence interval; HR, hazard ratio; NE, not evaluable. 
</a:t>
            </a:r>
            <a:r>
              <a:rPr lang="en-US" dirty="0" err="1"/>
              <a:t>Wakelee</a:t>
            </a:r>
            <a:r>
              <a:rPr lang="en-US" dirty="0"/>
              <a:t> H, et al. ASCO 2021. Abstract 8500; </a:t>
            </a:r>
            <a:r>
              <a:rPr lang="en-US" dirty="0" err="1"/>
              <a:t>Felip</a:t>
            </a:r>
            <a:r>
              <a:rPr lang="en-US" dirty="0"/>
              <a:t> E, et al. </a:t>
            </a:r>
            <a:r>
              <a:rPr lang="en-US" i="1" dirty="0"/>
              <a:t>Lancet</a:t>
            </a:r>
            <a:r>
              <a:rPr lang="en-US" dirty="0"/>
              <a:t>. 2021;398:1344-57.</a:t>
            </a:r>
          </a:p>
        </p:txBody>
      </p:sp>
    </p:spTree>
    <p:extLst>
      <p:ext uri="{BB962C8B-B14F-4D97-AF65-F5344CB8AC3E}">
        <p14:creationId xmlns:p14="http://schemas.microsoft.com/office/powerpoint/2010/main" val="288336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27905" y="1827765"/>
            <a:ext cx="7936189" cy="4486976"/>
          </a:xfrm>
          <a:prstGeom prst="rect">
            <a:avLst/>
          </a:prstGeom>
        </p:spPr>
      </p:pic>
      <p:pic>
        <p:nvPicPr>
          <p:cNvPr id="8" name="Picture 7"/>
          <p:cNvPicPr>
            <a:picLocks noChangeAspect="1"/>
          </p:cNvPicPr>
          <p:nvPr/>
        </p:nvPicPr>
        <p:blipFill rotWithShape="1">
          <a:blip r:embed="rId4"/>
          <a:srcRect t="11500" b="10448"/>
          <a:stretch/>
        </p:blipFill>
        <p:spPr>
          <a:xfrm>
            <a:off x="2166607" y="1349457"/>
            <a:ext cx="7906196" cy="496306"/>
          </a:xfrm>
          <a:prstGeom prst="rect">
            <a:avLst/>
          </a:prstGeom>
        </p:spPr>
      </p:pic>
      <p:sp>
        <p:nvSpPr>
          <p:cNvPr id="3" name="Title 2">
            <a:extLst>
              <a:ext uri="{FF2B5EF4-FFF2-40B4-BE49-F238E27FC236}">
                <a16:creationId xmlns:a16="http://schemas.microsoft.com/office/drawing/2014/main" id="{4BD30A82-503D-D041-B6F4-C77656056D61}"/>
              </a:ext>
            </a:extLst>
          </p:cNvPr>
          <p:cNvSpPr>
            <a:spLocks noGrp="1"/>
          </p:cNvSpPr>
          <p:nvPr>
            <p:ph type="title"/>
          </p:nvPr>
        </p:nvSpPr>
        <p:spPr/>
        <p:txBody>
          <a:bodyPr>
            <a:normAutofit/>
          </a:bodyPr>
          <a:lstStyle/>
          <a:p>
            <a:r>
              <a:rPr lang="en-US" altLang="en-US" sz="3200" b="1" dirty="0">
                <a:cs typeface="Arial" charset="0"/>
              </a:rPr>
              <a:t>Atezolizumab Improves DFS in Patients With Resected PD-L1 Positive (TC</a:t>
            </a:r>
            <a:r>
              <a:rPr lang="en-US" altLang="en-US" sz="3200" b="1" dirty="0">
                <a:cs typeface="Calibri" panose="020F0502020204030204" pitchFamily="34" charset="0"/>
              </a:rPr>
              <a:t>≥1%</a:t>
            </a:r>
            <a:r>
              <a:rPr lang="en-US" altLang="en-US" sz="3200" b="1" baseline="30000" dirty="0">
                <a:cs typeface="Calibri" panose="020F0502020204030204" pitchFamily="34" charset="0"/>
              </a:rPr>
              <a:t>a</a:t>
            </a:r>
            <a:r>
              <a:rPr lang="en-US" altLang="en-US" sz="3200" b="1" dirty="0">
                <a:cs typeface="Calibri" panose="020F0502020204030204" pitchFamily="34" charset="0"/>
              </a:rPr>
              <a:t>) Stage II-IIIA NSCLC</a:t>
            </a:r>
            <a:endParaRPr lang="en-US"/>
          </a:p>
        </p:txBody>
      </p:sp>
      <p:sp>
        <p:nvSpPr>
          <p:cNvPr id="2" name="Footer Placeholder 1">
            <a:extLst>
              <a:ext uri="{FF2B5EF4-FFF2-40B4-BE49-F238E27FC236}">
                <a16:creationId xmlns:a16="http://schemas.microsoft.com/office/drawing/2014/main" id="{F72F4910-38DC-877F-02FE-2C5C4B05D627}"/>
              </a:ext>
            </a:extLst>
          </p:cNvPr>
          <p:cNvSpPr>
            <a:spLocks noGrp="1"/>
          </p:cNvSpPr>
          <p:nvPr>
            <p:ph type="ftr" sz="quarter" idx="3"/>
          </p:nvPr>
        </p:nvSpPr>
        <p:spPr/>
        <p:txBody>
          <a:bodyPr/>
          <a:lstStyle/>
          <a:p>
            <a:r>
              <a:rPr lang="en-US" dirty="0" err="1"/>
              <a:t>Felip</a:t>
            </a:r>
            <a:r>
              <a:rPr lang="en-US" dirty="0"/>
              <a:t> E, et al. </a:t>
            </a:r>
            <a:r>
              <a:rPr lang="en-US" i="1" dirty="0"/>
              <a:t>Lancet</a:t>
            </a:r>
            <a:r>
              <a:rPr lang="en-US" dirty="0"/>
              <a:t>. 2021;398:1344-57.</a:t>
            </a:r>
          </a:p>
        </p:txBody>
      </p:sp>
    </p:spTree>
    <p:extLst>
      <p:ext uri="{BB962C8B-B14F-4D97-AF65-F5344CB8AC3E}">
        <p14:creationId xmlns:p14="http://schemas.microsoft.com/office/powerpoint/2010/main" val="301421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757EF5-211D-4ECC-BEDE-CBF05B86E5DF}"/>
              </a:ext>
            </a:extLst>
          </p:cNvPr>
          <p:cNvSpPr txBox="1">
            <a:spLocks/>
          </p:cNvSpPr>
          <p:nvPr/>
        </p:nvSpPr>
        <p:spPr bwMode="auto">
          <a:xfrm>
            <a:off x="3812046" y="997810"/>
            <a:ext cx="3785845" cy="36933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63" b="1">
                <a:solidFill>
                  <a:srgbClr val="112751"/>
                </a:solidFill>
                <a:latin typeface="+mj-lt"/>
                <a:ea typeface="+mj-ea"/>
                <a:cs typeface="+mj-cs"/>
              </a:defRPr>
            </a:lvl1pPr>
            <a:lvl2pPr algn="l" rtl="0" eaLnBrk="0" fontAlgn="base" hangingPunct="0">
              <a:spcBef>
                <a:spcPct val="0"/>
              </a:spcBef>
              <a:spcAft>
                <a:spcPct val="0"/>
              </a:spcAft>
              <a:defRPr sz="4263" b="1">
                <a:solidFill>
                  <a:srgbClr val="112751"/>
                </a:solidFill>
                <a:latin typeface="Arial" charset="0"/>
              </a:defRPr>
            </a:lvl2pPr>
            <a:lvl3pPr algn="l" rtl="0" eaLnBrk="0" fontAlgn="base" hangingPunct="0">
              <a:spcBef>
                <a:spcPct val="0"/>
              </a:spcBef>
              <a:spcAft>
                <a:spcPct val="0"/>
              </a:spcAft>
              <a:defRPr sz="4263" b="1">
                <a:solidFill>
                  <a:srgbClr val="112751"/>
                </a:solidFill>
                <a:latin typeface="Arial" charset="0"/>
              </a:defRPr>
            </a:lvl3pPr>
            <a:lvl4pPr algn="l" rtl="0" eaLnBrk="0" fontAlgn="base" hangingPunct="0">
              <a:spcBef>
                <a:spcPct val="0"/>
              </a:spcBef>
              <a:spcAft>
                <a:spcPct val="0"/>
              </a:spcAft>
              <a:defRPr sz="4263" b="1">
                <a:solidFill>
                  <a:srgbClr val="112751"/>
                </a:solidFill>
                <a:latin typeface="Arial" charset="0"/>
              </a:defRPr>
            </a:lvl4pPr>
            <a:lvl5pPr algn="l" rtl="0" eaLnBrk="0" fontAlgn="base" hangingPunct="0">
              <a:spcBef>
                <a:spcPct val="0"/>
              </a:spcBef>
              <a:spcAft>
                <a:spcPct val="0"/>
              </a:spcAft>
              <a:defRPr sz="4263" b="1">
                <a:solidFill>
                  <a:srgbClr val="112751"/>
                </a:solidFill>
                <a:latin typeface="Arial" charset="0"/>
              </a:defRPr>
            </a:lvl5pPr>
            <a:lvl6pPr marL="609036" algn="l" rtl="0" fontAlgn="base">
              <a:spcBef>
                <a:spcPct val="0"/>
              </a:spcBef>
              <a:spcAft>
                <a:spcPct val="0"/>
              </a:spcAft>
              <a:defRPr sz="4263" b="1">
                <a:solidFill>
                  <a:srgbClr val="112751"/>
                </a:solidFill>
                <a:latin typeface="Arial" charset="0"/>
              </a:defRPr>
            </a:lvl6pPr>
            <a:lvl7pPr marL="1218072" algn="l" rtl="0" fontAlgn="base">
              <a:spcBef>
                <a:spcPct val="0"/>
              </a:spcBef>
              <a:spcAft>
                <a:spcPct val="0"/>
              </a:spcAft>
              <a:defRPr sz="4263" b="1">
                <a:solidFill>
                  <a:srgbClr val="112751"/>
                </a:solidFill>
                <a:latin typeface="Arial" charset="0"/>
              </a:defRPr>
            </a:lvl7pPr>
            <a:lvl8pPr marL="1827108" algn="l" rtl="0" fontAlgn="base">
              <a:spcBef>
                <a:spcPct val="0"/>
              </a:spcBef>
              <a:spcAft>
                <a:spcPct val="0"/>
              </a:spcAft>
              <a:defRPr sz="4263" b="1">
                <a:solidFill>
                  <a:srgbClr val="112751"/>
                </a:solidFill>
                <a:latin typeface="Arial" charset="0"/>
              </a:defRPr>
            </a:lvl8pPr>
            <a:lvl9pPr marL="2436144" algn="l" rtl="0" fontAlgn="base">
              <a:spcBef>
                <a:spcPct val="0"/>
              </a:spcBef>
              <a:spcAft>
                <a:spcPct val="0"/>
              </a:spcAft>
              <a:defRPr sz="4263" b="1">
                <a:solidFill>
                  <a:srgbClr val="112751"/>
                </a:solidFill>
                <a:latin typeface="Arial" charset="0"/>
              </a:defRPr>
            </a:lvl9pPr>
          </a:lstStyle>
          <a:p>
            <a:pPr algn="ctr"/>
            <a:r>
              <a:rPr lang="en-US" sz="2400" i="1" u="sng" kern="0" dirty="0"/>
              <a:t>DFS by PD-L1 </a:t>
            </a:r>
            <a:r>
              <a:rPr lang="en-US" sz="2400" i="1" u="sng" kern="0" dirty="0" err="1"/>
              <a:t>status</a:t>
            </a:r>
            <a:r>
              <a:rPr lang="en-US" sz="2400" i="1" u="sng" kern="0" baseline="30000" dirty="0" err="1"/>
              <a:t>a</a:t>
            </a:r>
            <a:endParaRPr lang="en-US" sz="2400" i="1" u="sng" kern="0" dirty="0"/>
          </a:p>
        </p:txBody>
      </p:sp>
      <p:pic>
        <p:nvPicPr>
          <p:cNvPr id="3" name="Picture 2">
            <a:extLst>
              <a:ext uri="{FF2B5EF4-FFF2-40B4-BE49-F238E27FC236}">
                <a16:creationId xmlns:a16="http://schemas.microsoft.com/office/drawing/2014/main" id="{B9C55EDE-8B28-8A21-97C8-F2B417CC8420}"/>
              </a:ext>
            </a:extLst>
          </p:cNvPr>
          <p:cNvPicPr>
            <a:picLocks noChangeAspect="1"/>
          </p:cNvPicPr>
          <p:nvPr/>
        </p:nvPicPr>
        <p:blipFill rotWithShape="1">
          <a:blip r:embed="rId2"/>
          <a:srcRect l="2433" b="14269"/>
          <a:stretch/>
        </p:blipFill>
        <p:spPr>
          <a:xfrm>
            <a:off x="1245139" y="1760142"/>
            <a:ext cx="9628807" cy="4089496"/>
          </a:xfrm>
          <a:prstGeom prst="rect">
            <a:avLst/>
          </a:prstGeom>
        </p:spPr>
      </p:pic>
      <p:sp>
        <p:nvSpPr>
          <p:cNvPr id="5" name="TextBox 4">
            <a:extLst>
              <a:ext uri="{FF2B5EF4-FFF2-40B4-BE49-F238E27FC236}">
                <a16:creationId xmlns:a16="http://schemas.microsoft.com/office/drawing/2014/main" id="{E7F85CE8-B383-8C43-3996-2FF9993FEB0D}"/>
              </a:ext>
            </a:extLst>
          </p:cNvPr>
          <p:cNvSpPr txBox="1"/>
          <p:nvPr/>
        </p:nvSpPr>
        <p:spPr>
          <a:xfrm>
            <a:off x="1779119" y="1445884"/>
            <a:ext cx="7851701" cy="338554"/>
          </a:xfrm>
          <a:prstGeom prst="rect">
            <a:avLst/>
          </a:prstGeom>
          <a:noFill/>
        </p:spPr>
        <p:txBody>
          <a:bodyPr wrap="none" rtlCol="0">
            <a:spAutoFit/>
          </a:bodyPr>
          <a:lstStyle/>
          <a:p>
            <a:r>
              <a:rPr lang="en-US" sz="1600" dirty="0"/>
              <a:t>All-randomized stage II-IIIA population (with and without known </a:t>
            </a:r>
            <a:r>
              <a:rPr lang="en-US" sz="1600" i="1" dirty="0"/>
              <a:t>EGFR/ALK+ </a:t>
            </a:r>
            <a:r>
              <a:rPr lang="en-US" sz="1600" dirty="0"/>
              <a:t>disease</a:t>
            </a:r>
          </a:p>
        </p:txBody>
      </p:sp>
      <p:sp>
        <p:nvSpPr>
          <p:cNvPr id="7" name="Title 6">
            <a:extLst>
              <a:ext uri="{FF2B5EF4-FFF2-40B4-BE49-F238E27FC236}">
                <a16:creationId xmlns:a16="http://schemas.microsoft.com/office/drawing/2014/main" id="{77653D7B-957D-8174-1B1B-ED84F906DBBB}"/>
              </a:ext>
            </a:extLst>
          </p:cNvPr>
          <p:cNvSpPr>
            <a:spLocks noGrp="1"/>
          </p:cNvSpPr>
          <p:nvPr>
            <p:ph type="title"/>
          </p:nvPr>
        </p:nvSpPr>
        <p:spPr/>
        <p:txBody>
          <a:bodyPr>
            <a:normAutofit/>
          </a:bodyPr>
          <a:lstStyle/>
          <a:p>
            <a:r>
              <a:rPr lang="en-US" altLang="en-US" sz="2800" b="1" dirty="0">
                <a:cs typeface="Arial" charset="0"/>
              </a:rPr>
              <a:t>DFS Benefit Driven by PD-L1 High Subgroup?</a:t>
            </a:r>
            <a:br>
              <a:rPr lang="en-US" altLang="en-US" sz="2800" b="1" dirty="0"/>
            </a:br>
            <a:endParaRPr lang="en-US" sz="2800" dirty="0"/>
          </a:p>
        </p:txBody>
      </p:sp>
      <p:sp>
        <p:nvSpPr>
          <p:cNvPr id="2" name="Footer Placeholder 1">
            <a:extLst>
              <a:ext uri="{FF2B5EF4-FFF2-40B4-BE49-F238E27FC236}">
                <a16:creationId xmlns:a16="http://schemas.microsoft.com/office/drawing/2014/main" id="{6FCECEB9-5E81-112C-F86C-E334AD9F48CE}"/>
              </a:ext>
            </a:extLst>
          </p:cNvPr>
          <p:cNvSpPr>
            <a:spLocks noGrp="1"/>
          </p:cNvSpPr>
          <p:nvPr>
            <p:ph type="ftr" sz="quarter" idx="3"/>
          </p:nvPr>
        </p:nvSpPr>
        <p:spPr>
          <a:xfrm>
            <a:off x="609600" y="6376455"/>
            <a:ext cx="10744199" cy="442131"/>
          </a:xfrm>
        </p:spPr>
        <p:txBody>
          <a:bodyPr/>
          <a:lstStyle/>
          <a:p>
            <a:r>
              <a:rPr lang="en-US" sz="1050"/>
              <a:t>Clinical cutoff: 21 January 2021. </a:t>
            </a:r>
            <a:r>
              <a:rPr lang="en-US" sz="1050" baseline="30000"/>
              <a:t>a</a:t>
            </a:r>
            <a:r>
              <a:rPr lang="en-US" sz="1050"/>
              <a:t>Per SP263 assay; </a:t>
            </a:r>
            <a:r>
              <a:rPr lang="en-US" sz="1050" baseline="30000"/>
              <a:t>b</a:t>
            </a:r>
            <a:r>
              <a:rPr lang="en-US" sz="1050"/>
              <a:t>Stratified for all patients and PD-L1 TC ≥ 1%, unstratified for all other subgroups; </a:t>
            </a:r>
            <a:r>
              <a:rPr lang="en-US" sz="1050" baseline="30000"/>
              <a:t>c</a:t>
            </a:r>
            <a:r>
              <a:rPr lang="en-US" sz="1050"/>
              <a:t>DFS analyses in the PD-L1 TC &lt;1% and TC 1-49% subgroups were exploratory; </a:t>
            </a:r>
            <a:r>
              <a:rPr lang="en-US" sz="1050" baseline="30000"/>
              <a:t>d</a:t>
            </a:r>
            <a:r>
              <a:rPr lang="en-US" sz="1050"/>
              <a:t>23 patients had unknown PD-L1 status as assessed by SP263; </a:t>
            </a:r>
            <a:r>
              <a:rPr lang="en-US" sz="1050" baseline="30000"/>
              <a:t>e</a:t>
            </a:r>
            <a:r>
              <a:rPr lang="en-US" sz="1050"/>
              <a:t>Exclusing patients with known EGFR/ALK+ NSCLC; </a:t>
            </a:r>
            <a:r>
              <a:rPr lang="en-US" sz="1050" baseline="30000"/>
              <a:t>f</a:t>
            </a:r>
            <a:r>
              <a:rPr lang="en-US" sz="1050"/>
              <a:t>Unstratified for all subgroups; </a:t>
            </a:r>
            <a:r>
              <a:rPr lang="en-US" sz="1050" baseline="30000"/>
              <a:t>g</a:t>
            </a:r>
            <a:r>
              <a:rPr lang="en-US" sz="1050"/>
              <a:t>EGFR/ALK+ exclusion analyses were post hoc; </a:t>
            </a:r>
            <a:r>
              <a:rPr lang="en-US" sz="1050" baseline="30000"/>
              <a:t>h</a:t>
            </a:r>
            <a:r>
              <a:rPr lang="en-US" sz="1050"/>
              <a:t>21 patients had unknown PD-L1 status as assessed by SP263.
ALK, anaplastic lymphoma kinas; EGFR, epidermal growth factor receptor.
Felip E, et al. ESMO 2021. Abstract LBA9. </a:t>
            </a:r>
          </a:p>
        </p:txBody>
      </p:sp>
    </p:spTree>
    <p:extLst>
      <p:ext uri="{BB962C8B-B14F-4D97-AF65-F5344CB8AC3E}">
        <p14:creationId xmlns:p14="http://schemas.microsoft.com/office/powerpoint/2010/main" val="215582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05BDE-2187-7133-0DF7-3B39EEA0E11D}"/>
              </a:ext>
            </a:extLst>
          </p:cNvPr>
          <p:cNvPicPr>
            <a:picLocks noChangeAspect="1"/>
          </p:cNvPicPr>
          <p:nvPr/>
        </p:nvPicPr>
        <p:blipFill>
          <a:blip r:embed="rId2"/>
          <a:stretch>
            <a:fillRect/>
          </a:stretch>
        </p:blipFill>
        <p:spPr>
          <a:xfrm>
            <a:off x="670221" y="1045040"/>
            <a:ext cx="10851557" cy="4767919"/>
          </a:xfrm>
          <a:prstGeom prst="rect">
            <a:avLst/>
          </a:prstGeom>
        </p:spPr>
      </p:pic>
      <p:sp>
        <p:nvSpPr>
          <p:cNvPr id="4" name="Title 3">
            <a:extLst>
              <a:ext uri="{FF2B5EF4-FFF2-40B4-BE49-F238E27FC236}">
                <a16:creationId xmlns:a16="http://schemas.microsoft.com/office/drawing/2014/main" id="{E6703D0E-30C3-917A-8247-D84CD00D633A}"/>
              </a:ext>
            </a:extLst>
          </p:cNvPr>
          <p:cNvSpPr>
            <a:spLocks noGrp="1"/>
          </p:cNvSpPr>
          <p:nvPr>
            <p:ph type="title"/>
          </p:nvPr>
        </p:nvSpPr>
        <p:spPr/>
        <p:txBody>
          <a:bodyPr>
            <a:normAutofit/>
          </a:bodyPr>
          <a:lstStyle/>
          <a:p>
            <a:r>
              <a:rPr lang="en-US" altLang="en-US" sz="2800" b="1" dirty="0">
                <a:cs typeface="Arial" charset="0"/>
              </a:rPr>
              <a:t>Early Signal of OS Benefit in PD-L1 High (TC</a:t>
            </a:r>
            <a:r>
              <a:rPr lang="en-US" altLang="en-US" sz="2800" b="1" dirty="0">
                <a:cs typeface="Arial" panose="020B0604020202020204" pitchFamily="34" charset="0"/>
              </a:rPr>
              <a:t>≥50%) Subgroup</a:t>
            </a:r>
            <a:endParaRPr lang="en-US" sz="2800" dirty="0"/>
          </a:p>
        </p:txBody>
      </p:sp>
      <p:sp>
        <p:nvSpPr>
          <p:cNvPr id="2" name="Footer Placeholder 1">
            <a:extLst>
              <a:ext uri="{FF2B5EF4-FFF2-40B4-BE49-F238E27FC236}">
                <a16:creationId xmlns:a16="http://schemas.microsoft.com/office/drawing/2014/main" id="{56A6706C-239D-1055-A54F-EBF3267D96A5}"/>
              </a:ext>
            </a:extLst>
          </p:cNvPr>
          <p:cNvSpPr>
            <a:spLocks noGrp="1"/>
          </p:cNvSpPr>
          <p:nvPr>
            <p:ph type="ftr" sz="quarter" idx="3"/>
          </p:nvPr>
        </p:nvSpPr>
        <p:spPr/>
        <p:txBody>
          <a:bodyPr/>
          <a:lstStyle/>
          <a:p>
            <a:r>
              <a:rPr lang="en-US" dirty="0"/>
              <a:t>Data cutoff: 18 Apr 2022. </a:t>
            </a:r>
            <a:r>
              <a:rPr lang="en-US" baseline="30000" dirty="0"/>
              <a:t>a</a:t>
            </a:r>
            <a:r>
              <a:rPr lang="en-US" dirty="0"/>
              <a:t>23 patients had unknown PD-L1 status; </a:t>
            </a:r>
            <a:r>
              <a:rPr lang="en-US" baseline="30000" dirty="0" err="1"/>
              <a:t>b</a:t>
            </a:r>
            <a:r>
              <a:rPr lang="en-US" dirty="0" err="1"/>
              <a:t>Stratified</a:t>
            </a:r>
            <a:r>
              <a:rPr lang="en-US" dirty="0"/>
              <a:t> for PD-L1 TC≥1%, unstratified for all other subgroups; c21 patients had unknown PD-L1 status; </a:t>
            </a:r>
            <a:r>
              <a:rPr lang="en-US" baseline="30000" dirty="0" err="1"/>
              <a:t>d</a:t>
            </a:r>
            <a:r>
              <a:rPr lang="en-US" dirty="0" err="1"/>
              <a:t>Unstratified</a:t>
            </a:r>
            <a:r>
              <a:rPr lang="en-US" dirty="0"/>
              <a:t>. 
</a:t>
            </a:r>
            <a:r>
              <a:rPr lang="en-US" dirty="0" err="1"/>
              <a:t>Atezo</a:t>
            </a:r>
            <a:r>
              <a:rPr lang="en-US" dirty="0"/>
              <a:t>, atezolizumab. 
</a:t>
            </a:r>
            <a:r>
              <a:rPr lang="en-US" dirty="0" err="1"/>
              <a:t>Felip</a:t>
            </a:r>
            <a:r>
              <a:rPr lang="en-US" dirty="0"/>
              <a:t> E, et al. WCLC 2022. Abstract PL03.09; </a:t>
            </a:r>
            <a:r>
              <a:rPr lang="en-US" dirty="0" err="1"/>
              <a:t>Felip</a:t>
            </a:r>
            <a:r>
              <a:rPr lang="en-US" dirty="0"/>
              <a:t> E, et al. </a:t>
            </a:r>
            <a:r>
              <a:rPr lang="en-US" i="1" dirty="0"/>
              <a:t>Ann Oncol</a:t>
            </a:r>
            <a:r>
              <a:rPr lang="en-US" dirty="0"/>
              <a:t>. 2023. 34(4):358-76.</a:t>
            </a:r>
          </a:p>
        </p:txBody>
      </p:sp>
    </p:spTree>
    <p:extLst>
      <p:ext uri="{BB962C8B-B14F-4D97-AF65-F5344CB8AC3E}">
        <p14:creationId xmlns:p14="http://schemas.microsoft.com/office/powerpoint/2010/main" val="2593254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2149</Words>
  <Application>Microsoft Macintosh PowerPoint</Application>
  <PresentationFormat>Widescreen</PresentationFormat>
  <Paragraphs>164</Paragraphs>
  <Slides>19</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Century Gothic</vt:lpstr>
      <vt:lpstr>Helvetica Neue</vt:lpstr>
      <vt:lpstr>Times</vt:lpstr>
      <vt:lpstr>Trebuchet MS</vt:lpstr>
      <vt:lpstr>Wingdings</vt:lpstr>
      <vt:lpstr>2022 Hem Onc</vt:lpstr>
      <vt:lpstr>Office Theme</vt:lpstr>
      <vt:lpstr>1_2022 Hem Onc</vt:lpstr>
      <vt:lpstr>Case: Adjuvant Immunotherapy for Localized NSCLC</vt:lpstr>
      <vt:lpstr>PowerPoint Presentation</vt:lpstr>
      <vt:lpstr>Disclaimer</vt:lpstr>
      <vt:lpstr>Case Example</vt:lpstr>
      <vt:lpstr>Phase III IMpower010</vt:lpstr>
      <vt:lpstr>Atezolizumab Improves DFS in Patients With Resected PD-L1 Positive (TC≥1%a) Stage II-IIIA NSCLC</vt:lpstr>
      <vt:lpstr>Atezolizumab Improves DFS in Patients With Resected PD-L1 Positive (TC≥1%a) Stage II-IIIA NSCLC</vt:lpstr>
      <vt:lpstr>DFS Benefit Driven by PD-L1 High Subgroup? </vt:lpstr>
      <vt:lpstr>Early Signal of OS Benefit in PD-L1 High (TC≥50%) Subgroup</vt:lpstr>
      <vt:lpstr>Phase III PEARLS/KEYNOTE-091 Trial</vt:lpstr>
      <vt:lpstr>Adjuvant Pembrolizumab Improves DFS in  Overall Population</vt:lpstr>
      <vt:lpstr>Adjuvant Pembrolizumab DFS Benefit Not Driven by PD-L1 Expression?</vt:lpstr>
      <vt:lpstr>Did Chemotherapy Arm Over-Perform in the PD-L1 High Subgroup?</vt:lpstr>
      <vt:lpstr>Phase III Adjuvant Immunotherapy - Summary</vt:lpstr>
      <vt:lpstr>For Whom Is the Adjuvant Approach Appropriate?</vt:lpstr>
      <vt:lpstr>MERMAID-1 Trial</vt:lpstr>
      <vt:lpstr>MERMAID-2 Trial</vt:lpstr>
      <vt:lpstr>Case Example - Revisited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2023-11-21T21:50:11Z</dcterms:modified>
  <cp:category/>
</cp:coreProperties>
</file>