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076" r:id="rId1"/>
    <p:sldMasterId id="2147485089" r:id="rId2"/>
    <p:sldMasterId id="2147485101" r:id="rId3"/>
  </p:sldMasterIdLst>
  <p:notesMasterIdLst>
    <p:notesMasterId r:id="rId23"/>
  </p:notesMasterIdLst>
  <p:handoutMasterIdLst>
    <p:handoutMasterId r:id="rId24"/>
  </p:handoutMasterIdLst>
  <p:sldIdLst>
    <p:sldId id="256" r:id="rId4"/>
    <p:sldId id="265" r:id="rId5"/>
    <p:sldId id="285" r:id="rId6"/>
    <p:sldId id="2146847104" r:id="rId7"/>
    <p:sldId id="4862" r:id="rId8"/>
    <p:sldId id="2147469650" r:id="rId9"/>
    <p:sldId id="2103" r:id="rId10"/>
    <p:sldId id="2096" r:id="rId11"/>
    <p:sldId id="262" r:id="rId12"/>
    <p:sldId id="271" r:id="rId13"/>
    <p:sldId id="8859" r:id="rId14"/>
    <p:sldId id="2147469651" r:id="rId15"/>
    <p:sldId id="359" r:id="rId16"/>
    <p:sldId id="2147469648" r:id="rId17"/>
    <p:sldId id="4860" r:id="rId18"/>
    <p:sldId id="4861" r:id="rId19"/>
    <p:sldId id="2147469649" r:id="rId20"/>
    <p:sldId id="2147469645" r:id="rId21"/>
    <p:sldId id="264" r:id="rId22"/>
  </p:sldIdLst>
  <p:sldSz cx="9144000" cy="5143500" type="screen16x9"/>
  <p:notesSz cx="7102475" cy="9388475"/>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4D3200-C06E-2CFC-969A-908DB7228B22}" name="Patti Repetto" initials="PR" userId="S::prepetto@ushealthconnect.com::29a62dfc-181e-481e-a0bd-97f9faffa5d7" providerId="AD"/>
  <p188:author id="{15C45F34-9731-03E2-CAF7-AEFC20169243}" name="Joseph Mikhael" initials="JM" userId="S::jmikhael@myeloma.org::73335c2d-36d1-4946-ad07-cba8285cab2d" providerId="AD"/>
  <p188:author id="{B0547538-8B96-6C5E-B990-55466F9A02D9}" name="Rebecca Barraclough" initials="RB" userId="S::rbarraclough@ushealthconnect.com::2fefac7e-c711-47ad-8a3f-c5e62e1ab735" providerId="AD"/>
  <p188:author id="{D7037B9D-489D-BD61-C2A8-D798FC9BE454}" name="Robert Garris" initials="RG" userId="S::rgarris@ushealthconnect.com::2e75e808-a6ec-4b4a-8020-a0cff907971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844"/>
    <a:srgbClr val="DAC5C5"/>
    <a:srgbClr val="FEDCCA"/>
    <a:srgbClr val="FFECCD"/>
    <a:srgbClr val="EEE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68" autoAdjust="0"/>
    <p:restoredTop sz="92109" autoAdjust="0"/>
  </p:normalViewPr>
  <p:slideViewPr>
    <p:cSldViewPr snapToGrid="0" snapToObjects="1">
      <p:cViewPr varScale="1">
        <p:scale>
          <a:sx n="137" d="100"/>
          <a:sy n="137" d="100"/>
        </p:scale>
        <p:origin x="208" y="408"/>
      </p:cViewPr>
      <p:guideLst>
        <p:guide orient="horz" pos="1620"/>
        <p:guide pos="2880"/>
      </p:guideLst>
    </p:cSldViewPr>
  </p:slideViewPr>
  <p:notesTextViewPr>
    <p:cViewPr>
      <p:scale>
        <a:sx n="100" d="100"/>
        <a:sy n="100" d="100"/>
      </p:scale>
      <p:origin x="0" y="0"/>
    </p:cViewPr>
  </p:notesTextViewPr>
  <p:sorterViewPr>
    <p:cViewPr>
      <p:scale>
        <a:sx n="140" d="100"/>
        <a:sy n="140" d="100"/>
      </p:scale>
      <p:origin x="0" y="-4334"/>
    </p:cViewPr>
  </p:sorterViewPr>
  <p:notesViewPr>
    <p:cSldViewPr snapToGrid="0" snapToObjects="1">
      <p:cViewPr varScale="1">
        <p:scale>
          <a:sx n="62" d="100"/>
          <a:sy n="62" d="100"/>
        </p:scale>
        <p:origin x="-1742" y="-91"/>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80D29B-159D-430F-923E-4468AF141535}"/>
              </a:ext>
            </a:extLst>
          </p:cNvPr>
          <p:cNvSpPr>
            <a:spLocks noGrp="1"/>
          </p:cNvSpPr>
          <p:nvPr>
            <p:ph type="hdr" sz="quarter"/>
          </p:nvPr>
        </p:nvSpPr>
        <p:spPr>
          <a:xfrm>
            <a:off x="0" y="0"/>
            <a:ext cx="3077739" cy="469424"/>
          </a:xfrm>
          <a:prstGeom prst="rect">
            <a:avLst/>
          </a:prstGeom>
        </p:spPr>
        <p:txBody>
          <a:bodyPr vert="horz" lIns="94229" tIns="47114" rIns="94229" bIns="47114"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580122C6-B472-4261-8D56-D3BFD1226D01}"/>
              </a:ext>
            </a:extLst>
          </p:cNvPr>
          <p:cNvSpPr>
            <a:spLocks noGrp="1"/>
          </p:cNvSpPr>
          <p:nvPr>
            <p:ph type="dt" sz="quarter" idx="1"/>
          </p:nvPr>
        </p:nvSpPr>
        <p:spPr>
          <a:xfrm>
            <a:off x="4023092" y="0"/>
            <a:ext cx="3077739" cy="469424"/>
          </a:xfrm>
          <a:prstGeom prst="rect">
            <a:avLst/>
          </a:prstGeom>
        </p:spPr>
        <p:txBody>
          <a:bodyPr vert="horz" wrap="square" lIns="94229" tIns="47114" rIns="94229" bIns="47114"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2CFA7F39-7E3E-4A45-9B5E-A4CCFCADD2C0}" type="datetimeFigureOut">
              <a:rPr lang="en-US" altLang="en-US"/>
              <a:pPr>
                <a:defRPr/>
              </a:pPr>
              <a:t>8/14/23</a:t>
            </a:fld>
            <a:endParaRPr lang="en-US" altLang="en-US"/>
          </a:p>
        </p:txBody>
      </p:sp>
      <p:sp>
        <p:nvSpPr>
          <p:cNvPr id="4" name="Footer Placeholder 3">
            <a:extLst>
              <a:ext uri="{FF2B5EF4-FFF2-40B4-BE49-F238E27FC236}">
                <a16:creationId xmlns:a16="http://schemas.microsoft.com/office/drawing/2014/main" id="{F57C4F60-D92C-428F-BE09-C9399B63FBE2}"/>
              </a:ext>
            </a:extLst>
          </p:cNvPr>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5" name="Slide Number Placeholder 4">
            <a:extLst>
              <a:ext uri="{FF2B5EF4-FFF2-40B4-BE49-F238E27FC236}">
                <a16:creationId xmlns:a16="http://schemas.microsoft.com/office/drawing/2014/main" id="{D9CEE0D8-22C8-43BD-83D6-2FFBD4FA77BF}"/>
              </a:ext>
            </a:extLst>
          </p:cNvPr>
          <p:cNvSpPr>
            <a:spLocks noGrp="1"/>
          </p:cNvSpPr>
          <p:nvPr>
            <p:ph type="sldNum" sz="quarter" idx="3"/>
          </p:nvPr>
        </p:nvSpPr>
        <p:spPr>
          <a:xfrm>
            <a:off x="4023092" y="8917422"/>
            <a:ext cx="3077739" cy="469424"/>
          </a:xfrm>
          <a:prstGeom prst="rect">
            <a:avLst/>
          </a:prstGeom>
        </p:spPr>
        <p:txBody>
          <a:bodyPr vert="horz" wrap="square" lIns="94229" tIns="47114" rIns="94229" bIns="47114"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5456D0D0-BC33-4E33-81AD-EA4BF78D691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D3DA5B-FACB-4F15-8C5B-75A11CE75BCE}"/>
              </a:ext>
            </a:extLst>
          </p:cNvPr>
          <p:cNvSpPr>
            <a:spLocks noGrp="1"/>
          </p:cNvSpPr>
          <p:nvPr>
            <p:ph type="hdr" sz="quarter"/>
          </p:nvPr>
        </p:nvSpPr>
        <p:spPr>
          <a:xfrm>
            <a:off x="0" y="0"/>
            <a:ext cx="3077739" cy="469424"/>
          </a:xfrm>
          <a:prstGeom prst="rect">
            <a:avLst/>
          </a:prstGeom>
        </p:spPr>
        <p:txBody>
          <a:bodyPr vert="horz" lIns="94229" tIns="47114" rIns="94229" bIns="47114"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951D57EF-1E6C-4EF3-A877-4A4BB267D43E}"/>
              </a:ext>
            </a:extLst>
          </p:cNvPr>
          <p:cNvSpPr>
            <a:spLocks noGrp="1"/>
          </p:cNvSpPr>
          <p:nvPr>
            <p:ph type="dt" idx="1"/>
          </p:nvPr>
        </p:nvSpPr>
        <p:spPr>
          <a:xfrm>
            <a:off x="4023092" y="0"/>
            <a:ext cx="3077739" cy="469424"/>
          </a:xfrm>
          <a:prstGeom prst="rect">
            <a:avLst/>
          </a:prstGeom>
        </p:spPr>
        <p:txBody>
          <a:bodyPr vert="horz" wrap="square" lIns="94229" tIns="47114" rIns="94229" bIns="47114"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81EEEED1-D2A2-4975-B685-827C940EEC73}" type="datetimeFigureOut">
              <a:rPr lang="en-US" altLang="en-US"/>
              <a:pPr>
                <a:defRPr/>
              </a:pPr>
              <a:t>8/14/23</a:t>
            </a:fld>
            <a:endParaRPr lang="en-US" altLang="en-US"/>
          </a:p>
        </p:txBody>
      </p:sp>
      <p:sp>
        <p:nvSpPr>
          <p:cNvPr id="4" name="Slide Image Placeholder 3">
            <a:extLst>
              <a:ext uri="{FF2B5EF4-FFF2-40B4-BE49-F238E27FC236}">
                <a16:creationId xmlns:a16="http://schemas.microsoft.com/office/drawing/2014/main" id="{82B09D2C-6157-48C7-ABB4-8EBE74F18E41}"/>
              </a:ext>
            </a:extLst>
          </p:cNvPr>
          <p:cNvSpPr>
            <a:spLocks noGrp="1" noRot="1" noChangeAspect="1"/>
          </p:cNvSpPr>
          <p:nvPr>
            <p:ph type="sldImg" idx="2"/>
          </p:nvPr>
        </p:nvSpPr>
        <p:spPr>
          <a:xfrm>
            <a:off x="422275" y="704850"/>
            <a:ext cx="6257925" cy="3519488"/>
          </a:xfrm>
          <a:prstGeom prst="rect">
            <a:avLst/>
          </a:prstGeom>
          <a:noFill/>
          <a:ln w="12700">
            <a:solidFill>
              <a:prstClr val="black"/>
            </a:solidFill>
          </a:ln>
        </p:spPr>
        <p:txBody>
          <a:bodyPr vert="horz" lIns="94229" tIns="47114" rIns="94229" bIns="47114" rtlCol="0" anchor="ctr"/>
          <a:lstStyle/>
          <a:p>
            <a:pPr lvl="0"/>
            <a:endParaRPr lang="en-US" noProof="0"/>
          </a:p>
        </p:txBody>
      </p:sp>
      <p:sp>
        <p:nvSpPr>
          <p:cNvPr id="5" name="Notes Placeholder 4">
            <a:extLst>
              <a:ext uri="{FF2B5EF4-FFF2-40B4-BE49-F238E27FC236}">
                <a16:creationId xmlns:a16="http://schemas.microsoft.com/office/drawing/2014/main" id="{189A66AF-6717-4D92-B238-D7141682421F}"/>
              </a:ext>
            </a:extLst>
          </p:cNvPr>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854029C-7836-4C0A-8F27-B9E9EF755145}"/>
              </a:ext>
            </a:extLst>
          </p:cNvPr>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7" name="Slide Number Placeholder 6">
            <a:extLst>
              <a:ext uri="{FF2B5EF4-FFF2-40B4-BE49-F238E27FC236}">
                <a16:creationId xmlns:a16="http://schemas.microsoft.com/office/drawing/2014/main" id="{2EAB191A-BEF2-4732-B97F-0802FBDE56F6}"/>
              </a:ext>
            </a:extLst>
          </p:cNvPr>
          <p:cNvSpPr>
            <a:spLocks noGrp="1"/>
          </p:cNvSpPr>
          <p:nvPr>
            <p:ph type="sldNum" sz="quarter" idx="5"/>
          </p:nvPr>
        </p:nvSpPr>
        <p:spPr>
          <a:xfrm>
            <a:off x="4023092" y="8917422"/>
            <a:ext cx="3077739" cy="469424"/>
          </a:xfrm>
          <a:prstGeom prst="rect">
            <a:avLst/>
          </a:prstGeom>
        </p:spPr>
        <p:txBody>
          <a:bodyPr vert="horz" wrap="square" lIns="94229" tIns="47114" rIns="94229" bIns="47114"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A67FE3B-BA1E-4B76-B9FE-12EB2F8C07A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1" name="Shape 34">
            <a:extLst>
              <a:ext uri="{FF2B5EF4-FFF2-40B4-BE49-F238E27FC236}">
                <a16:creationId xmlns:a16="http://schemas.microsoft.com/office/drawing/2014/main" id="{5CD88564-10AD-478C-B7CA-3A293C42F9D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213" tIns="94213" rIns="94213" bIns="94213" numCol="1" anchor="t" anchorCtr="0" compatLnSpc="1">
            <a:prstTxWarp prst="textNoShape">
              <a:avLst/>
            </a:prstTxWarp>
          </a:bodyPr>
          <a:lstStyle/>
          <a:p>
            <a:pPr>
              <a:spcBef>
                <a:spcPct val="0"/>
              </a:spcBef>
            </a:pPr>
            <a:endParaRPr lang="en-US" altLang="en-US" dirty="0"/>
          </a:p>
        </p:txBody>
      </p:sp>
      <p:sp>
        <p:nvSpPr>
          <p:cNvPr id="20482" name="Shape 35">
            <a:extLst>
              <a:ext uri="{FF2B5EF4-FFF2-40B4-BE49-F238E27FC236}">
                <a16:creationId xmlns:a16="http://schemas.microsoft.com/office/drawing/2014/main" id="{3F7D4B3C-88DF-47EA-A59E-331B3943514F}"/>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A67FE3B-BA1E-4B76-B9FE-12EB2F8C07AC}" type="slidenum">
              <a:rPr lang="en-US" altLang="en-US" smtClean="0"/>
              <a:pPr>
                <a:defRPr/>
              </a:pPr>
              <a:t>13</a:t>
            </a:fld>
            <a:endParaRPr lang="en-US" altLang="en-US"/>
          </a:p>
        </p:txBody>
      </p:sp>
    </p:spTree>
    <p:extLst>
      <p:ext uri="{BB962C8B-B14F-4D97-AF65-F5344CB8AC3E}">
        <p14:creationId xmlns:p14="http://schemas.microsoft.com/office/powerpoint/2010/main" val="4020291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A67FE3B-BA1E-4B76-B9FE-12EB2F8C07AC}" type="slidenum">
              <a:rPr lang="en-US" altLang="en-US" smtClean="0"/>
              <a:pPr>
                <a:defRPr/>
              </a:pPr>
              <a:t>14</a:t>
            </a:fld>
            <a:endParaRPr lang="en-US" altLang="en-US"/>
          </a:p>
        </p:txBody>
      </p:sp>
    </p:spTree>
    <p:extLst>
      <p:ext uri="{BB962C8B-B14F-4D97-AF65-F5344CB8AC3E}">
        <p14:creationId xmlns:p14="http://schemas.microsoft.com/office/powerpoint/2010/main" val="290420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A67FE3B-BA1E-4B76-B9FE-12EB2F8C07AC}" type="slidenum">
              <a:rPr lang="en-US" altLang="en-US" smtClean="0"/>
              <a:pPr>
                <a:defRPr/>
              </a:pPr>
              <a:t>15</a:t>
            </a:fld>
            <a:endParaRPr lang="en-US" altLang="en-US"/>
          </a:p>
        </p:txBody>
      </p:sp>
    </p:spTree>
    <p:extLst>
      <p:ext uri="{BB962C8B-B14F-4D97-AF65-F5344CB8AC3E}">
        <p14:creationId xmlns:p14="http://schemas.microsoft.com/office/powerpoint/2010/main" val="1295352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a:extLst>
              <a:ext uri="{FF2B5EF4-FFF2-40B4-BE49-F238E27FC236}">
                <a16:creationId xmlns:a16="http://schemas.microsoft.com/office/drawing/2014/main" id="{DFB8C8C5-DAF1-E266-CED0-86201DEB2A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4" name="Notes Placeholder 2">
            <a:extLst>
              <a:ext uri="{FF2B5EF4-FFF2-40B4-BE49-F238E27FC236}">
                <a16:creationId xmlns:a16="http://schemas.microsoft.com/office/drawing/2014/main" id="{0FF88B68-C78B-195B-E084-B3C5384D4E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95235" name="Slide Number Placeholder 3">
            <a:extLst>
              <a:ext uri="{FF2B5EF4-FFF2-40B4-BE49-F238E27FC236}">
                <a16:creationId xmlns:a16="http://schemas.microsoft.com/office/drawing/2014/main" id="{E47DE31E-B437-195C-DD26-720398233C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65610" indent="-294465">
              <a:defRPr>
                <a:solidFill>
                  <a:schemeClr val="tx1"/>
                </a:solidFill>
                <a:latin typeface="Arial" panose="020B0604020202020204" pitchFamily="34" charset="0"/>
                <a:ea typeface="ＭＳ Ｐゴシック" panose="020B0600070205080204" pitchFamily="34" charset="-128"/>
              </a:defRPr>
            </a:lvl2pPr>
            <a:lvl3pPr marL="1177862" indent="-235572">
              <a:defRPr>
                <a:solidFill>
                  <a:schemeClr val="tx1"/>
                </a:solidFill>
                <a:latin typeface="Arial" panose="020B0604020202020204" pitchFamily="34" charset="0"/>
                <a:ea typeface="ＭＳ Ｐゴシック" panose="020B0600070205080204" pitchFamily="34" charset="-128"/>
              </a:defRPr>
            </a:lvl3pPr>
            <a:lvl4pPr marL="1649006" indent="-235572">
              <a:defRPr>
                <a:solidFill>
                  <a:schemeClr val="tx1"/>
                </a:solidFill>
                <a:latin typeface="Arial" panose="020B0604020202020204" pitchFamily="34" charset="0"/>
                <a:ea typeface="ＭＳ Ｐゴシック" panose="020B0600070205080204" pitchFamily="34" charset="-128"/>
              </a:defRPr>
            </a:lvl4pPr>
            <a:lvl5pPr marL="2120151" indent="-235572">
              <a:defRPr>
                <a:solidFill>
                  <a:schemeClr val="tx1"/>
                </a:solidFill>
                <a:latin typeface="Arial" panose="020B0604020202020204" pitchFamily="34" charset="0"/>
                <a:ea typeface="ＭＳ Ｐゴシック" panose="020B0600070205080204" pitchFamily="34" charset="-128"/>
              </a:defRPr>
            </a:lvl5pPr>
            <a:lvl6pPr marL="2591295" indent="-235572" defTabSz="47114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62440" indent="-235572" defTabSz="47114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33585" indent="-235572" defTabSz="47114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04729" indent="-235572" defTabSz="47114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71145">
              <a:defRPr/>
            </a:pPr>
            <a:fld id="{32C88A9B-719F-E44A-93E8-AF8A072A83DD}" type="slidenum">
              <a:rPr lang="en-US" altLang="en-US">
                <a:solidFill>
                  <a:prstClr val="black"/>
                </a:solidFill>
                <a:latin typeface="Calibri" panose="020F0502020204030204" pitchFamily="34" charset="0"/>
              </a:rPr>
              <a:pPr defTabSz="471145">
                <a:defRPr/>
              </a:pPr>
              <a:t>16</a:t>
            </a:fld>
            <a:endParaRPr lang="en-US" altLang="en-US">
              <a:solidFill>
                <a:prstClr val="black"/>
              </a:solidFill>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a:extLst>
              <a:ext uri="{FF2B5EF4-FFF2-40B4-BE49-F238E27FC236}">
                <a16:creationId xmlns:a16="http://schemas.microsoft.com/office/drawing/2014/main" id="{DFB8C8C5-DAF1-E266-CED0-86201DEB2A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4" name="Notes Placeholder 2">
            <a:extLst>
              <a:ext uri="{FF2B5EF4-FFF2-40B4-BE49-F238E27FC236}">
                <a16:creationId xmlns:a16="http://schemas.microsoft.com/office/drawing/2014/main" id="{0FF88B68-C78B-195B-E084-B3C5384D4E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95235" name="Slide Number Placeholder 3">
            <a:extLst>
              <a:ext uri="{FF2B5EF4-FFF2-40B4-BE49-F238E27FC236}">
                <a16:creationId xmlns:a16="http://schemas.microsoft.com/office/drawing/2014/main" id="{E47DE31E-B437-195C-DD26-720398233C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65610" indent="-294465">
              <a:defRPr>
                <a:solidFill>
                  <a:schemeClr val="tx1"/>
                </a:solidFill>
                <a:latin typeface="Arial" panose="020B0604020202020204" pitchFamily="34" charset="0"/>
                <a:ea typeface="ＭＳ Ｐゴシック" panose="020B0600070205080204" pitchFamily="34" charset="-128"/>
              </a:defRPr>
            </a:lvl2pPr>
            <a:lvl3pPr marL="1177862" indent="-235572">
              <a:defRPr>
                <a:solidFill>
                  <a:schemeClr val="tx1"/>
                </a:solidFill>
                <a:latin typeface="Arial" panose="020B0604020202020204" pitchFamily="34" charset="0"/>
                <a:ea typeface="ＭＳ Ｐゴシック" panose="020B0600070205080204" pitchFamily="34" charset="-128"/>
              </a:defRPr>
            </a:lvl3pPr>
            <a:lvl4pPr marL="1649006" indent="-235572">
              <a:defRPr>
                <a:solidFill>
                  <a:schemeClr val="tx1"/>
                </a:solidFill>
                <a:latin typeface="Arial" panose="020B0604020202020204" pitchFamily="34" charset="0"/>
                <a:ea typeface="ＭＳ Ｐゴシック" panose="020B0600070205080204" pitchFamily="34" charset="-128"/>
              </a:defRPr>
            </a:lvl4pPr>
            <a:lvl5pPr marL="2120151" indent="-235572">
              <a:defRPr>
                <a:solidFill>
                  <a:schemeClr val="tx1"/>
                </a:solidFill>
                <a:latin typeface="Arial" panose="020B0604020202020204" pitchFamily="34" charset="0"/>
                <a:ea typeface="ＭＳ Ｐゴシック" panose="020B0600070205080204" pitchFamily="34" charset="-128"/>
              </a:defRPr>
            </a:lvl5pPr>
            <a:lvl6pPr marL="2591295" indent="-235572" defTabSz="47114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62440" indent="-235572" defTabSz="47114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33585" indent="-235572" defTabSz="47114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04729" indent="-235572" defTabSz="47114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71145">
              <a:defRPr/>
            </a:pPr>
            <a:fld id="{32C88A9B-719F-E44A-93E8-AF8A072A83DD}" type="slidenum">
              <a:rPr lang="en-US" altLang="en-US">
                <a:solidFill>
                  <a:prstClr val="black"/>
                </a:solidFill>
                <a:latin typeface="Calibri" panose="020F0502020204030204" pitchFamily="34" charset="0"/>
              </a:rPr>
              <a:pPr defTabSz="471145">
                <a:defRPr/>
              </a:pPr>
              <a:t>17</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244951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289" eaLnBrk="1" fontAlgn="auto" hangingPunct="1">
              <a:spcBef>
                <a:spcPts val="618"/>
              </a:spcBef>
              <a:spcAft>
                <a:spcPts val="0"/>
              </a:spcAft>
              <a:defRPr/>
            </a:pPr>
            <a:endParaRPr lang="en-GB" dirty="0">
              <a:effectLst/>
            </a:endParaRPr>
          </a:p>
        </p:txBody>
      </p:sp>
      <p:sp>
        <p:nvSpPr>
          <p:cNvPr id="4" name="Slide Number Placeholder 3"/>
          <p:cNvSpPr>
            <a:spLocks noGrp="1"/>
          </p:cNvSpPr>
          <p:nvPr>
            <p:ph type="sldNum" sz="quarter" idx="5"/>
          </p:nvPr>
        </p:nvSpPr>
        <p:spPr/>
        <p:txBody>
          <a:bodyPr/>
          <a:lstStyle/>
          <a:p>
            <a:fld id="{91CB8535-DC0F-AF47-A510-8461A80C06B7}" type="slidenum">
              <a:rPr lang="en-GB" smtClean="0"/>
              <a:pPr/>
              <a:t>4</a:t>
            </a:fld>
            <a:endParaRPr lang="en-GB"/>
          </a:p>
        </p:txBody>
      </p:sp>
    </p:spTree>
    <p:extLst>
      <p:ext uri="{BB962C8B-B14F-4D97-AF65-F5344CB8AC3E}">
        <p14:creationId xmlns:p14="http://schemas.microsoft.com/office/powerpoint/2010/main" val="762938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a:extLst>
              <a:ext uri="{FF2B5EF4-FFF2-40B4-BE49-F238E27FC236}">
                <a16:creationId xmlns:a16="http://schemas.microsoft.com/office/drawing/2014/main" id="{C8B81089-2197-A183-C747-38D9F32715C9}"/>
              </a:ext>
            </a:extLst>
          </p:cNvPr>
          <p:cNvSpPr>
            <a:spLocks noGrp="1" noRot="1" noChangeAspect="1" noTextEdit="1"/>
          </p:cNvSpPr>
          <p:nvPr>
            <p:ph type="sldImg"/>
          </p:nvPr>
        </p:nvSpPr>
        <p:spPr bwMode="auto">
          <a:xfrm>
            <a:off x="735013" y="1173163"/>
            <a:ext cx="5632450" cy="3168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2" name="Notes Placeholder 2">
            <a:extLst>
              <a:ext uri="{FF2B5EF4-FFF2-40B4-BE49-F238E27FC236}">
                <a16:creationId xmlns:a16="http://schemas.microsoft.com/office/drawing/2014/main" id="{59C33725-92B7-BBE9-07A3-4A4BDACAEC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	</a:t>
            </a:r>
          </a:p>
          <a:p>
            <a:pPr eaLnBrk="1" hangingPunct="1">
              <a:spcBef>
                <a:spcPct val="0"/>
              </a:spcBef>
            </a:pPr>
            <a:endParaRPr lang="en-US" altLang="en-US" dirty="0"/>
          </a:p>
        </p:txBody>
      </p:sp>
      <p:sp>
        <p:nvSpPr>
          <p:cNvPr id="97283" name="Slide Number Placeholder 3">
            <a:extLst>
              <a:ext uri="{FF2B5EF4-FFF2-40B4-BE49-F238E27FC236}">
                <a16:creationId xmlns:a16="http://schemas.microsoft.com/office/drawing/2014/main" id="{31529579-844B-65C9-E0ED-68811B99CC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65610" indent="-294465">
              <a:defRPr>
                <a:solidFill>
                  <a:schemeClr val="tx1"/>
                </a:solidFill>
                <a:latin typeface="Arial" panose="020B0604020202020204" pitchFamily="34" charset="0"/>
                <a:ea typeface="ＭＳ Ｐゴシック" panose="020B0600070205080204" pitchFamily="34" charset="-128"/>
              </a:defRPr>
            </a:lvl2pPr>
            <a:lvl3pPr marL="1177862" indent="-235572">
              <a:defRPr>
                <a:solidFill>
                  <a:schemeClr val="tx1"/>
                </a:solidFill>
                <a:latin typeface="Arial" panose="020B0604020202020204" pitchFamily="34" charset="0"/>
                <a:ea typeface="ＭＳ Ｐゴシック" panose="020B0600070205080204" pitchFamily="34" charset="-128"/>
              </a:defRPr>
            </a:lvl3pPr>
            <a:lvl4pPr marL="1649006" indent="-235572">
              <a:defRPr>
                <a:solidFill>
                  <a:schemeClr val="tx1"/>
                </a:solidFill>
                <a:latin typeface="Arial" panose="020B0604020202020204" pitchFamily="34" charset="0"/>
                <a:ea typeface="ＭＳ Ｐゴシック" panose="020B0600070205080204" pitchFamily="34" charset="-128"/>
              </a:defRPr>
            </a:lvl4pPr>
            <a:lvl5pPr marL="2120151" indent="-235572">
              <a:defRPr>
                <a:solidFill>
                  <a:schemeClr val="tx1"/>
                </a:solidFill>
                <a:latin typeface="Arial" panose="020B0604020202020204" pitchFamily="34" charset="0"/>
                <a:ea typeface="ＭＳ Ｐゴシック" panose="020B0600070205080204" pitchFamily="34" charset="-128"/>
              </a:defRPr>
            </a:lvl5pPr>
            <a:lvl6pPr marL="2591295" indent="-235572" defTabSz="47114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62440" indent="-235572" defTabSz="47114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33585" indent="-235572" defTabSz="47114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04729" indent="-235572" defTabSz="47114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71145">
              <a:defRPr/>
            </a:pPr>
            <a:fld id="{C21425DD-8995-1F48-AFDE-EFD0D168508A}" type="slidenum">
              <a:rPr lang="en-US" altLang="en-US">
                <a:solidFill>
                  <a:srgbClr val="000000"/>
                </a:solidFill>
                <a:latin typeface="Calibri" panose="020F0502020204030204" pitchFamily="34" charset="0"/>
              </a:rPr>
              <a:pPr defTabSz="471145">
                <a:defRPr/>
              </a:pPr>
              <a:t>5</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a:extLst>
              <a:ext uri="{FF2B5EF4-FFF2-40B4-BE49-F238E27FC236}">
                <a16:creationId xmlns:a16="http://schemas.microsoft.com/office/drawing/2014/main" id="{31FFD9BF-F6E1-0B59-4EF4-6AA5943718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0" name="Notes Placeholder 2">
            <a:extLst>
              <a:ext uri="{FF2B5EF4-FFF2-40B4-BE49-F238E27FC236}">
                <a16:creationId xmlns:a16="http://schemas.microsoft.com/office/drawing/2014/main" id="{F8696C76-F583-EC6B-4779-AAEA7411E1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99331" name="Slide Number Placeholder 3">
            <a:extLst>
              <a:ext uri="{FF2B5EF4-FFF2-40B4-BE49-F238E27FC236}">
                <a16:creationId xmlns:a16="http://schemas.microsoft.com/office/drawing/2014/main" id="{D39B77AE-2B53-9246-937C-D91CDC1EF0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65610" indent="-294465">
              <a:defRPr>
                <a:solidFill>
                  <a:schemeClr val="tx1"/>
                </a:solidFill>
                <a:latin typeface="Arial" panose="020B0604020202020204" pitchFamily="34" charset="0"/>
                <a:ea typeface="ＭＳ Ｐゴシック" panose="020B0600070205080204" pitchFamily="34" charset="-128"/>
              </a:defRPr>
            </a:lvl2pPr>
            <a:lvl3pPr marL="1177862" indent="-235572">
              <a:defRPr>
                <a:solidFill>
                  <a:schemeClr val="tx1"/>
                </a:solidFill>
                <a:latin typeface="Arial" panose="020B0604020202020204" pitchFamily="34" charset="0"/>
                <a:ea typeface="ＭＳ Ｐゴシック" panose="020B0600070205080204" pitchFamily="34" charset="-128"/>
              </a:defRPr>
            </a:lvl3pPr>
            <a:lvl4pPr marL="1649006" indent="-235572">
              <a:defRPr>
                <a:solidFill>
                  <a:schemeClr val="tx1"/>
                </a:solidFill>
                <a:latin typeface="Arial" panose="020B0604020202020204" pitchFamily="34" charset="0"/>
                <a:ea typeface="ＭＳ Ｐゴシック" panose="020B0600070205080204" pitchFamily="34" charset="-128"/>
              </a:defRPr>
            </a:lvl4pPr>
            <a:lvl5pPr marL="2120151" indent="-235572">
              <a:defRPr>
                <a:solidFill>
                  <a:schemeClr val="tx1"/>
                </a:solidFill>
                <a:latin typeface="Arial" panose="020B0604020202020204" pitchFamily="34" charset="0"/>
                <a:ea typeface="ＭＳ Ｐゴシック" panose="020B0600070205080204" pitchFamily="34" charset="-128"/>
              </a:defRPr>
            </a:lvl5pPr>
            <a:lvl6pPr marL="2591295" indent="-235572" defTabSz="47114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62440" indent="-235572" defTabSz="47114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33585" indent="-235572" defTabSz="47114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04729" indent="-235572" defTabSz="47114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71145">
              <a:defRPr/>
            </a:pPr>
            <a:fld id="{C9B7690E-79CE-A847-A50F-2CE659983AE1}" type="slidenum">
              <a:rPr lang="en-US" altLang="en-US">
                <a:solidFill>
                  <a:srgbClr val="000000"/>
                </a:solidFill>
              </a:rPr>
              <a:pPr defTabSz="471145">
                <a:defRPr/>
              </a:pPr>
              <a:t>6</a:t>
            </a:fld>
            <a:endParaRPr lang="en-US" altLang="en-US">
              <a:solidFill>
                <a:srgbClr val="000000"/>
              </a:solidFill>
            </a:endParaRPr>
          </a:p>
        </p:txBody>
      </p:sp>
    </p:spTree>
    <p:extLst>
      <p:ext uri="{BB962C8B-B14F-4D97-AF65-F5344CB8AC3E}">
        <p14:creationId xmlns:p14="http://schemas.microsoft.com/office/powerpoint/2010/main" val="3250360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0193" eaLnBrk="0" hangingPunct="0">
              <a:defRPr/>
            </a:pPr>
            <a:fld id="{FAB7E315-79A5-264E-9D06-81B6FD9E88ED}" type="slidenum">
              <a:rPr lang="en-US" sz="1000">
                <a:solidFill>
                  <a:srgbClr val="505050"/>
                </a:solidFill>
                <a:latin typeface="Verdana" pitchFamily="-105" charset="0"/>
                <a:ea typeface="ＭＳ Ｐゴシック" pitchFamily="-105" charset="-128"/>
              </a:rPr>
              <a:pPr defTabSz="960193" eaLnBrk="0" hangingPunct="0">
                <a:defRPr/>
              </a:pPr>
              <a:t>7</a:t>
            </a:fld>
            <a:endParaRPr lang="en-US" sz="1000">
              <a:solidFill>
                <a:srgbClr val="505050"/>
              </a:solidFill>
              <a:latin typeface="Verdana" pitchFamily="-105" charset="0"/>
              <a:ea typeface="ＭＳ Ｐゴシック" pitchFamily="-105" charset="-128"/>
            </a:endParaRPr>
          </a:p>
        </p:txBody>
      </p:sp>
    </p:spTree>
    <p:extLst>
      <p:ext uri="{BB962C8B-B14F-4D97-AF65-F5344CB8AC3E}">
        <p14:creationId xmlns:p14="http://schemas.microsoft.com/office/powerpoint/2010/main" val="3112144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dirty="0"/>
          </a:p>
        </p:txBody>
      </p:sp>
      <p:sp>
        <p:nvSpPr>
          <p:cNvPr id="4" name="Slide Number Placeholder 3"/>
          <p:cNvSpPr>
            <a:spLocks noGrp="1"/>
          </p:cNvSpPr>
          <p:nvPr>
            <p:ph type="sldNum" sz="quarter" idx="10"/>
          </p:nvPr>
        </p:nvSpPr>
        <p:spPr/>
        <p:txBody>
          <a:bodyPr/>
          <a:lstStyle/>
          <a:p>
            <a:pPr defTabSz="960193">
              <a:defRPr/>
            </a:pPr>
            <a:fld id="{E258DACF-8309-2044-8EF4-AA7C90F4E9AA}" type="slidenum">
              <a:rPr lang="en-US">
                <a:solidFill>
                  <a:prstClr val="black"/>
                </a:solidFill>
                <a:latin typeface="Calibri"/>
                <a:ea typeface="Geneva" charset="0"/>
              </a:rPr>
              <a:pPr defTabSz="960193">
                <a:defRPr/>
              </a:pPr>
              <a:t>8</a:t>
            </a:fld>
            <a:endParaRPr lang="en-US" dirty="0">
              <a:solidFill>
                <a:prstClr val="black"/>
              </a:solidFill>
              <a:latin typeface="Calibri"/>
              <a:ea typeface="Geneva" charset="0"/>
            </a:endParaRPr>
          </a:p>
        </p:txBody>
      </p:sp>
    </p:spTree>
    <p:extLst>
      <p:ext uri="{BB962C8B-B14F-4D97-AF65-F5344CB8AC3E}">
        <p14:creationId xmlns:p14="http://schemas.microsoft.com/office/powerpoint/2010/main" val="2564488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A67FE3B-BA1E-4B76-B9FE-12EB2F8C07AC}" type="slidenum">
              <a:rPr lang="en-US" altLang="en-US" smtClean="0"/>
              <a:pPr>
                <a:defRPr/>
              </a:pPr>
              <a:t>10</a:t>
            </a:fld>
            <a:endParaRPr lang="en-US" altLang="en-US"/>
          </a:p>
        </p:txBody>
      </p:sp>
    </p:spTree>
    <p:extLst>
      <p:ext uri="{BB962C8B-B14F-4D97-AF65-F5344CB8AC3E}">
        <p14:creationId xmlns:p14="http://schemas.microsoft.com/office/powerpoint/2010/main" val="1419443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6950" y="1173163"/>
            <a:ext cx="5634038" cy="3168650"/>
          </a:xfrm>
        </p:spPr>
      </p:sp>
      <p:sp>
        <p:nvSpPr>
          <p:cNvPr id="4" name="Slide Number Placeholder 3"/>
          <p:cNvSpPr>
            <a:spLocks noGrp="1"/>
          </p:cNvSpPr>
          <p:nvPr>
            <p:ph type="sldNum" sz="quarter" idx="10"/>
          </p:nvPr>
        </p:nvSpPr>
        <p:spPr/>
        <p:txBody>
          <a:bodyPr/>
          <a:lstStyle/>
          <a:p>
            <a:pPr defTabSz="734763" fontAlgn="auto">
              <a:spcBef>
                <a:spcPts val="0"/>
              </a:spcBef>
              <a:spcAft>
                <a:spcPts val="0"/>
              </a:spcAft>
              <a:defRPr/>
            </a:pPr>
            <a:fld id="{C5E6C85B-B1C3-4334-9705-4CD3FFCA2D89}" type="slidenum">
              <a:rPr lang="en-US">
                <a:solidFill>
                  <a:prstClr val="black"/>
                </a:solidFill>
                <a:latin typeface="Calibri" panose="020F0502020204030204"/>
                <a:ea typeface="Geneva" charset="0"/>
              </a:rPr>
              <a:pPr defTabSz="734763" fontAlgn="auto">
                <a:spcBef>
                  <a:spcPts val="0"/>
                </a:spcBef>
                <a:spcAft>
                  <a:spcPts val="0"/>
                </a:spcAft>
                <a:defRPr/>
              </a:pPr>
              <a:t>11</a:t>
            </a:fld>
            <a:endParaRPr lang="en-US" dirty="0">
              <a:solidFill>
                <a:prstClr val="black"/>
              </a:solidFill>
              <a:latin typeface="Calibri" panose="020F0502020204030204"/>
              <a:ea typeface="Geneva" charset="0"/>
            </a:endParaRPr>
          </a:p>
        </p:txBody>
      </p:sp>
      <p:sp>
        <p:nvSpPr>
          <p:cNvPr id="3" name="Notes Placeholder 2">
            <a:extLst>
              <a:ext uri="{FF2B5EF4-FFF2-40B4-BE49-F238E27FC236}">
                <a16:creationId xmlns:a16="http://schemas.microsoft.com/office/drawing/2014/main" id="{3AE6CC70-7992-CD4E-9232-07F386FFC06C}"/>
              </a:ext>
            </a:extLst>
          </p:cNvPr>
          <p:cNvSpPr>
            <a:spLocks noGrp="1"/>
          </p:cNvSpPr>
          <p:nvPr>
            <p:ph type="body" idx="1"/>
          </p:nvPr>
        </p:nvSpPr>
        <p:spPr>
          <a:xfrm>
            <a:off x="993031" y="4518204"/>
            <a:ext cx="5681980" cy="3696712"/>
          </a:xfrm>
        </p:spPr>
        <p:txBody>
          <a:bodyPr>
            <a:normAutofit/>
          </a:bodyPr>
          <a:lstStyle/>
          <a:p>
            <a:endParaRPr lang="en-US" sz="1000" dirty="0">
              <a:latin typeface="Trebuchet MS" panose="020B0703020202090204" pitchFamily="34" charset="0"/>
            </a:endParaRPr>
          </a:p>
        </p:txBody>
      </p:sp>
    </p:spTree>
    <p:extLst>
      <p:ext uri="{BB962C8B-B14F-4D97-AF65-F5344CB8AC3E}">
        <p14:creationId xmlns:p14="http://schemas.microsoft.com/office/powerpoint/2010/main" val="4514508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457201" y="1282304"/>
            <a:ext cx="7886700" cy="2139553"/>
          </a:xfrm>
        </p:spPr>
        <p:txBody>
          <a:bodyPr anchor="ctr">
            <a:normAutofit/>
          </a:bodyPr>
          <a:lstStyle>
            <a:lvl1pP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457201" y="3442098"/>
            <a:ext cx="7886700" cy="1125140"/>
          </a:xfrm>
          <a:prstGeom prst="rect">
            <a:avLst/>
          </a:prstGeom>
        </p:spPr>
        <p:txBody>
          <a:bodyPr>
            <a:normAutofit/>
          </a:bodyPr>
          <a:lstStyle>
            <a:lvl1pPr marL="0" indent="0">
              <a:buNone/>
              <a:defRPr sz="135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7774273" y="4767263"/>
            <a:ext cx="1315388" cy="273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457201" y="4767263"/>
            <a:ext cx="7886699" cy="331598"/>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73152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 y="70390"/>
            <a:ext cx="1153310" cy="590740"/>
          </a:xfrm>
          <a:prstGeom prst="rect">
            <a:avLst/>
          </a:prstGeom>
        </p:spPr>
      </p:pic>
    </p:spTree>
    <p:extLst>
      <p:ext uri="{BB962C8B-B14F-4D97-AF65-F5344CB8AC3E}">
        <p14:creationId xmlns:p14="http://schemas.microsoft.com/office/powerpoint/2010/main" val="2076921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457201" y="4767263"/>
            <a:ext cx="6765131" cy="331598"/>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2620636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24250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263540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623887"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623887"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21067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19357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87298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69601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582824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957645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3159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457201" y="1282304"/>
            <a:ext cx="7886700" cy="2139553"/>
          </a:xfrm>
        </p:spPr>
        <p:txBody>
          <a:bodyPr anchor="b">
            <a:normAutofit/>
          </a:bodyPr>
          <a:lstStyle>
            <a:lvl1pPr algn="r">
              <a:defRPr sz="27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457201" y="3442098"/>
            <a:ext cx="7886700" cy="1125140"/>
          </a:xfrm>
          <a:prstGeom prst="rect">
            <a:avLst/>
          </a:prstGeom>
        </p:spPr>
        <p:txBody>
          <a:bodyPr>
            <a:normAutofit/>
          </a:bodyPr>
          <a:lstStyle>
            <a:lvl1pPr marL="0" indent="0" algn="r">
              <a:buNone/>
              <a:defRPr sz="12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7774273" y="4767263"/>
            <a:ext cx="1315388" cy="273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457201" y="4767263"/>
            <a:ext cx="7886699" cy="331598"/>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73152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 y="70390"/>
            <a:ext cx="1153310" cy="590740"/>
          </a:xfrm>
          <a:prstGeom prst="rect">
            <a:avLst/>
          </a:prstGeom>
        </p:spPr>
      </p:pic>
    </p:spTree>
    <p:extLst>
      <p:ext uri="{BB962C8B-B14F-4D97-AF65-F5344CB8AC3E}">
        <p14:creationId xmlns:p14="http://schemas.microsoft.com/office/powerpoint/2010/main" val="271610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3656244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6543675" y="273843"/>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628650"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28024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457201" y="1282304"/>
            <a:ext cx="7886700" cy="2139553"/>
          </a:xfrm>
        </p:spPr>
        <p:txBody>
          <a:bodyPr anchor="ctr">
            <a:normAutofit/>
          </a:bodyPr>
          <a:lstStyle>
            <a:lvl1pP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457201" y="3442098"/>
            <a:ext cx="7886700" cy="1125140"/>
          </a:xfrm>
          <a:prstGeom prst="rect">
            <a:avLst/>
          </a:prstGeom>
        </p:spPr>
        <p:txBody>
          <a:bodyPr>
            <a:normAutofit/>
          </a:bodyPr>
          <a:lstStyle>
            <a:lvl1pPr marL="0" indent="0">
              <a:buNone/>
              <a:defRPr sz="135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7774273" y="4767263"/>
            <a:ext cx="1315388" cy="273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457201" y="4767263"/>
            <a:ext cx="7886699" cy="331598"/>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73152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 y="70390"/>
            <a:ext cx="1153310" cy="590740"/>
          </a:xfrm>
          <a:prstGeom prst="rect">
            <a:avLst/>
          </a:prstGeom>
        </p:spPr>
      </p:pic>
    </p:spTree>
    <p:extLst>
      <p:ext uri="{BB962C8B-B14F-4D97-AF65-F5344CB8AC3E}">
        <p14:creationId xmlns:p14="http://schemas.microsoft.com/office/powerpoint/2010/main" val="26879058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457201" y="1282304"/>
            <a:ext cx="7886700" cy="2139553"/>
          </a:xfrm>
        </p:spPr>
        <p:txBody>
          <a:bodyPr anchor="b">
            <a:normAutofit/>
          </a:bodyPr>
          <a:lstStyle>
            <a:lvl1pPr algn="r">
              <a:defRPr sz="27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457201" y="3442098"/>
            <a:ext cx="7886700" cy="1125140"/>
          </a:xfrm>
          <a:prstGeom prst="rect">
            <a:avLst/>
          </a:prstGeom>
        </p:spPr>
        <p:txBody>
          <a:bodyPr>
            <a:normAutofit/>
          </a:bodyPr>
          <a:lstStyle>
            <a:lvl1pPr marL="0" indent="0" algn="r">
              <a:buNone/>
              <a:defRPr sz="12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7774273" y="4767263"/>
            <a:ext cx="1315388" cy="273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457201" y="4767263"/>
            <a:ext cx="7886699" cy="331598"/>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73152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 y="70390"/>
            <a:ext cx="1153310" cy="590740"/>
          </a:xfrm>
          <a:prstGeom prst="rect">
            <a:avLst/>
          </a:prstGeom>
        </p:spPr>
      </p:pic>
    </p:spTree>
    <p:extLst>
      <p:ext uri="{BB962C8B-B14F-4D97-AF65-F5344CB8AC3E}">
        <p14:creationId xmlns:p14="http://schemas.microsoft.com/office/powerpoint/2010/main" val="3439636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457201" y="4767263"/>
            <a:ext cx="7886699" cy="331598"/>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9850227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457201" y="4767263"/>
            <a:ext cx="7886699" cy="331598"/>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1928536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457200" y="4767263"/>
            <a:ext cx="8058149" cy="331598"/>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457200" y="149629"/>
            <a:ext cx="8058150" cy="889183"/>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457200" y="1108430"/>
            <a:ext cx="8058150" cy="35418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43864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457200" y="1122218"/>
            <a:ext cx="3886200" cy="3510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4457700" y="1122218"/>
            <a:ext cx="3886200" cy="3510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457201" y="4767263"/>
            <a:ext cx="7886699" cy="331598"/>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1705697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457201" y="1094922"/>
            <a:ext cx="3868340" cy="488654"/>
          </a:xfrm>
          <a:prstGeom prst="rect">
            <a:avLst/>
          </a:prstGeom>
        </p:spPr>
        <p:txBody>
          <a:bodyPr anchor="b"/>
          <a:lstStyle>
            <a:lvl1pPr marL="0" indent="0">
              <a:buNone/>
              <a:defRPr sz="18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457201" y="1583576"/>
            <a:ext cx="3868340" cy="2967642"/>
          </a:xfrm>
          <a:prstGeom prst="rect">
            <a:avLst/>
          </a:prstGeom>
        </p:spPr>
        <p:txBody>
          <a:bodyPr/>
          <a:lstStyle>
            <a:lvl1pPr marL="171450" indent="-171450">
              <a:buClr>
                <a:schemeClr val="accent4"/>
              </a:buClr>
              <a:buSzPct val="100000"/>
              <a:buFont typeface="Arial" panose="020B0604020202020204" pitchFamily="34" charset="0"/>
              <a:buChar char="•"/>
              <a:defRPr/>
            </a:lvl1pPr>
            <a:lvl2pPr marL="514350" indent="-171450">
              <a:buClr>
                <a:schemeClr val="accent4"/>
              </a:buClr>
              <a:buSzPct val="100000"/>
              <a:buFont typeface="Arial" panose="020B0604020202020204" pitchFamily="34" charset="0"/>
              <a:buChar char="•"/>
              <a:defRPr/>
            </a:lvl2pPr>
            <a:lvl3pPr marL="857250" indent="-171450">
              <a:buClr>
                <a:schemeClr val="accent4"/>
              </a:buClr>
              <a:buSzPct val="100000"/>
              <a:buFont typeface="Arial" panose="020B0604020202020204" pitchFamily="34" charset="0"/>
              <a:buChar char="•"/>
              <a:defRPr/>
            </a:lvl3pPr>
            <a:lvl4pPr marL="1200150" indent="-171450">
              <a:buClr>
                <a:schemeClr val="accent4"/>
              </a:buClr>
              <a:buSzPct val="100000"/>
              <a:buFont typeface="Arial" panose="020B0604020202020204" pitchFamily="34" charset="0"/>
              <a:buChar char="•"/>
              <a:defRPr/>
            </a:lvl4pPr>
            <a:lvl5pPr marL="1543050" indent="-17145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4456510" y="1094922"/>
            <a:ext cx="3887391" cy="488654"/>
          </a:xfrm>
          <a:prstGeom prst="rect">
            <a:avLst/>
          </a:prstGeom>
        </p:spPr>
        <p:txBody>
          <a:bodyPr anchor="b"/>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4456510" y="1583576"/>
            <a:ext cx="3887391" cy="2967642"/>
          </a:xfrm>
          <a:prstGeom prst="rect">
            <a:avLst/>
          </a:prstGeom>
        </p:spPr>
        <p:txBody>
          <a:bodyPr/>
          <a:lstStyle>
            <a:lvl1pPr marL="171450" indent="-171450">
              <a:buClr>
                <a:schemeClr val="accent1"/>
              </a:buClr>
              <a:buFont typeface="Arial" panose="020B0604020202020204" pitchFamily="34" charset="0"/>
              <a:buChar char="•"/>
              <a:defRPr/>
            </a:lvl1pPr>
            <a:lvl2pPr marL="514350" indent="-171450">
              <a:buClr>
                <a:schemeClr val="accent1"/>
              </a:buClr>
              <a:buFont typeface="Arial" panose="020B0604020202020204" pitchFamily="34" charset="0"/>
              <a:buChar char="•"/>
              <a:defRPr/>
            </a:lvl2pPr>
            <a:lvl3pPr marL="857250" indent="-171450">
              <a:buClr>
                <a:schemeClr val="accent1"/>
              </a:buClr>
              <a:buFont typeface="Arial" panose="020B0604020202020204" pitchFamily="34" charset="0"/>
              <a:buChar char="•"/>
              <a:defRPr/>
            </a:lvl3pPr>
            <a:lvl4pPr marL="1200150" indent="-171450">
              <a:buClr>
                <a:schemeClr val="accent1"/>
              </a:buClr>
              <a:buFont typeface="Arial" panose="020B0604020202020204" pitchFamily="34" charset="0"/>
              <a:buChar char="•"/>
              <a:defRPr/>
            </a:lvl4pPr>
            <a:lvl5pPr marL="1543050" indent="-17145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457201" y="4767263"/>
            <a:ext cx="7886699" cy="331598"/>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457200" y="149629"/>
            <a:ext cx="8058150" cy="889183"/>
          </a:xfrm>
        </p:spPr>
        <p:txBody>
          <a:bodyPr>
            <a:normAutofit/>
          </a:bodyPr>
          <a:lstStyle>
            <a:lvl1pPr>
              <a:defRPr sz="2400"/>
            </a:lvl1pPr>
          </a:lstStyle>
          <a:p>
            <a:r>
              <a:rPr lang="en-US"/>
              <a:t>Click to edit Master title style</a:t>
            </a:r>
          </a:p>
        </p:txBody>
      </p:sp>
    </p:spTree>
    <p:extLst>
      <p:ext uri="{BB962C8B-B14F-4D97-AF65-F5344CB8AC3E}">
        <p14:creationId xmlns:p14="http://schemas.microsoft.com/office/powerpoint/2010/main" val="22250272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457200" y="4767263"/>
            <a:ext cx="8058149" cy="331598"/>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567664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457201" y="4767263"/>
            <a:ext cx="8058149" cy="331598"/>
          </a:xfrm>
          <a:prstGeom prst="rect">
            <a:avLst/>
          </a:prstGeom>
        </p:spPr>
        <p:txBody>
          <a:bodyPr vert="horz" lIns="91440" tIns="45720" rIns="91440" bIns="45720" rtlCol="0" anchor="b"/>
          <a:lstStyle>
            <a:lvl1pPr algn="l">
              <a:defRPr sz="900">
                <a:solidFill>
                  <a:schemeClr val="tx1">
                    <a:tint val="75000"/>
                  </a:schemeClr>
                </a:solidFill>
              </a:defRPr>
            </a:lvl1pPr>
          </a:lstStyle>
          <a:p>
            <a:pPr>
              <a:defRPr/>
            </a:pPr>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457200" y="149629"/>
            <a:ext cx="8058150" cy="889183"/>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457200" y="1108430"/>
            <a:ext cx="8058150" cy="35418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26143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457200" y="4767263"/>
            <a:ext cx="8058149" cy="331598"/>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2817266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457200" y="4767263"/>
            <a:ext cx="6765131" cy="331598"/>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4392151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286942" y="342900"/>
            <a:ext cx="3204404" cy="3011285"/>
          </a:xfrm>
        </p:spPr>
        <p:txBody>
          <a:bodyPr anchor="ctr"/>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3887391" y="455122"/>
            <a:ext cx="4629150" cy="3940666"/>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457200" y="4767263"/>
            <a:ext cx="6765131" cy="331598"/>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34782236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457200" y="4767263"/>
            <a:ext cx="6765131" cy="331598"/>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2207571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457200" y="1122218"/>
            <a:ext cx="3886200" cy="3510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4457700" y="1122218"/>
            <a:ext cx="3886200" cy="3510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457201" y="4767263"/>
            <a:ext cx="7886699" cy="331598"/>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98994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457201" y="1094922"/>
            <a:ext cx="3868340" cy="488654"/>
          </a:xfrm>
          <a:prstGeom prst="rect">
            <a:avLst/>
          </a:prstGeom>
        </p:spPr>
        <p:txBody>
          <a:bodyPr anchor="b"/>
          <a:lstStyle>
            <a:lvl1pPr marL="0" indent="0">
              <a:buNone/>
              <a:defRPr sz="18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457201" y="1583576"/>
            <a:ext cx="3868340" cy="2967642"/>
          </a:xfrm>
          <a:prstGeom prst="rect">
            <a:avLst/>
          </a:prstGeom>
        </p:spPr>
        <p:txBody>
          <a:bodyPr/>
          <a:lstStyle>
            <a:lvl1pPr marL="171450" indent="-171450">
              <a:buClr>
                <a:schemeClr val="accent4"/>
              </a:buClr>
              <a:buSzPct val="100000"/>
              <a:buFont typeface="Arial" panose="020B0604020202020204" pitchFamily="34" charset="0"/>
              <a:buChar char="•"/>
              <a:defRPr/>
            </a:lvl1pPr>
            <a:lvl2pPr marL="514350" indent="-171450">
              <a:buClr>
                <a:schemeClr val="accent4"/>
              </a:buClr>
              <a:buSzPct val="100000"/>
              <a:buFont typeface="Arial" panose="020B0604020202020204" pitchFamily="34" charset="0"/>
              <a:buChar char="•"/>
              <a:defRPr/>
            </a:lvl2pPr>
            <a:lvl3pPr marL="857250" indent="-171450">
              <a:buClr>
                <a:schemeClr val="accent4"/>
              </a:buClr>
              <a:buSzPct val="100000"/>
              <a:buFont typeface="Arial" panose="020B0604020202020204" pitchFamily="34" charset="0"/>
              <a:buChar char="•"/>
              <a:defRPr/>
            </a:lvl3pPr>
            <a:lvl4pPr marL="1200150" indent="-171450">
              <a:buClr>
                <a:schemeClr val="accent4"/>
              </a:buClr>
              <a:buSzPct val="100000"/>
              <a:buFont typeface="Arial" panose="020B0604020202020204" pitchFamily="34" charset="0"/>
              <a:buChar char="•"/>
              <a:defRPr/>
            </a:lvl4pPr>
            <a:lvl5pPr marL="1543050" indent="-17145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4456510" y="1094922"/>
            <a:ext cx="3887391" cy="488654"/>
          </a:xfrm>
          <a:prstGeom prst="rect">
            <a:avLst/>
          </a:prstGeom>
        </p:spPr>
        <p:txBody>
          <a:bodyPr anchor="b"/>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4456510" y="1583576"/>
            <a:ext cx="3887391" cy="2967642"/>
          </a:xfrm>
          <a:prstGeom prst="rect">
            <a:avLst/>
          </a:prstGeom>
        </p:spPr>
        <p:txBody>
          <a:bodyPr/>
          <a:lstStyle>
            <a:lvl1pPr marL="171450" indent="-171450">
              <a:buClr>
                <a:schemeClr val="accent1"/>
              </a:buClr>
              <a:buFont typeface="Arial" panose="020B0604020202020204" pitchFamily="34" charset="0"/>
              <a:buChar char="•"/>
              <a:defRPr/>
            </a:lvl1pPr>
            <a:lvl2pPr marL="514350" indent="-171450">
              <a:buClr>
                <a:schemeClr val="accent1"/>
              </a:buClr>
              <a:buFont typeface="Arial" panose="020B0604020202020204" pitchFamily="34" charset="0"/>
              <a:buChar char="•"/>
              <a:defRPr/>
            </a:lvl2pPr>
            <a:lvl3pPr marL="857250" indent="-171450">
              <a:buClr>
                <a:schemeClr val="accent1"/>
              </a:buClr>
              <a:buFont typeface="Arial" panose="020B0604020202020204" pitchFamily="34" charset="0"/>
              <a:buChar char="•"/>
              <a:defRPr/>
            </a:lvl3pPr>
            <a:lvl4pPr marL="1200150" indent="-171450">
              <a:buClr>
                <a:schemeClr val="accent1"/>
              </a:buClr>
              <a:buFont typeface="Arial" panose="020B0604020202020204" pitchFamily="34" charset="0"/>
              <a:buChar char="•"/>
              <a:defRPr/>
            </a:lvl4pPr>
            <a:lvl5pPr marL="1543050" indent="-17145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457201" y="4767263"/>
            <a:ext cx="7886699" cy="331598"/>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457200" y="149629"/>
            <a:ext cx="8058150" cy="889183"/>
          </a:xfrm>
        </p:spPr>
        <p:txBody>
          <a:bodyPr>
            <a:normAutofit/>
          </a:bodyPr>
          <a:lstStyle>
            <a:lvl1pPr>
              <a:defRPr sz="2400"/>
            </a:lvl1pPr>
          </a:lstStyle>
          <a:p>
            <a:r>
              <a:rPr lang="en-US"/>
              <a:t>Click to edit Master title style</a:t>
            </a:r>
          </a:p>
        </p:txBody>
      </p:sp>
    </p:spTree>
    <p:extLst>
      <p:ext uri="{BB962C8B-B14F-4D97-AF65-F5344CB8AC3E}">
        <p14:creationId xmlns:p14="http://schemas.microsoft.com/office/powerpoint/2010/main" val="4197676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457201" y="4767263"/>
            <a:ext cx="8058149" cy="331598"/>
          </a:xfrm>
          <a:prstGeom prst="rect">
            <a:avLst/>
          </a:prstGeom>
        </p:spPr>
        <p:txBody>
          <a:bodyPr vert="horz" lIns="91440" tIns="45720" rIns="91440" bIns="45720" rtlCol="0" anchor="b"/>
          <a:lstStyle>
            <a:lvl1pPr algn="l">
              <a:defRPr sz="900">
                <a:solidFill>
                  <a:schemeClr val="tx1">
                    <a:tint val="75000"/>
                  </a:schemeClr>
                </a:solidFill>
              </a:defRPr>
            </a:lvl1pPr>
          </a:lstStyle>
          <a:p>
            <a:pPr>
              <a:defRPr/>
            </a:pPr>
            <a:endParaRPr lang="en-US" dirty="0"/>
          </a:p>
        </p:txBody>
      </p:sp>
    </p:spTree>
    <p:extLst>
      <p:ext uri="{BB962C8B-B14F-4D97-AF65-F5344CB8AC3E}">
        <p14:creationId xmlns:p14="http://schemas.microsoft.com/office/powerpoint/2010/main" val="2706836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457201" y="4767263"/>
            <a:ext cx="8058149" cy="331598"/>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878537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457201" y="4767263"/>
            <a:ext cx="6765131" cy="331598"/>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2300230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286942" y="342900"/>
            <a:ext cx="3204404" cy="3011285"/>
          </a:xfrm>
        </p:spPr>
        <p:txBody>
          <a:bodyPr anchor="ctr"/>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3887391" y="455122"/>
            <a:ext cx="4629150" cy="3940666"/>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457201" y="4767263"/>
            <a:ext cx="6765131" cy="331598"/>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1924692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0" y="0"/>
            <a:ext cx="9144000" cy="8001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457200" y="149629"/>
            <a:ext cx="8058150" cy="889183"/>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457200" y="1108430"/>
            <a:ext cx="8058150" cy="35418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457201" y="4767263"/>
            <a:ext cx="8058149" cy="331598"/>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2869268054"/>
      </p:ext>
    </p:extLst>
  </p:cSld>
  <p:clrMap bg1="lt1" tx1="dk1" bg2="lt2" tx2="dk2" accent1="accent1" accent2="accent2" accent3="accent3" accent4="accent4" accent5="accent5" accent6="accent6" hlink="hlink" folHlink="folHlink"/>
  <p:sldLayoutIdLst>
    <p:sldLayoutId id="2147485077" r:id="rId1"/>
    <p:sldLayoutId id="2147485078" r:id="rId2"/>
    <p:sldLayoutId id="2147485081" r:id="rId3"/>
    <p:sldLayoutId id="2147485082" r:id="rId4"/>
    <p:sldLayoutId id="2147485083" r:id="rId5"/>
    <p:sldLayoutId id="2147485084" r:id="rId6"/>
    <p:sldLayoutId id="2147485085" r:id="rId7"/>
    <p:sldLayoutId id="2147485086" r:id="rId8"/>
    <p:sldLayoutId id="2147485087" r:id="rId9"/>
    <p:sldLayoutId id="2147485088" r:id="rId10"/>
  </p:sldLayoutIdLst>
  <p:hf sldNum="0" hdr="0" dt="0"/>
  <p:txStyles>
    <p:titleStyle>
      <a:lvl1pPr algn="l" defTabSz="685800" rtl="0" eaLnBrk="1" latinLnBrk="0" hangingPunct="1">
        <a:lnSpc>
          <a:spcPct val="100000"/>
        </a:lnSpc>
        <a:spcBef>
          <a:spcPct val="0"/>
        </a:spcBef>
        <a:buNone/>
        <a:defRPr sz="2400" b="1" i="0" kern="1200">
          <a:solidFill>
            <a:srgbClr val="4D4E4D"/>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3"/>
        </a:buClr>
        <a:buFont typeface="Arial" panose="020B0604020202020204" pitchFamily="34" charset="0"/>
        <a:buChar char="•"/>
        <a:defRPr sz="1800" kern="1200">
          <a:solidFill>
            <a:schemeClr val="tx1">
              <a:lumMod val="75000"/>
            </a:schemeClr>
          </a:solidFill>
          <a:latin typeface="+mn-lt"/>
          <a:ea typeface="+mn-ea"/>
          <a:cs typeface="+mn-cs"/>
        </a:defRPr>
      </a:lvl1pPr>
      <a:lvl2pPr marL="514350" indent="-171450" algn="l" defTabSz="685800" rtl="0" eaLnBrk="1" latinLnBrk="0" hangingPunct="1">
        <a:lnSpc>
          <a:spcPct val="100000"/>
        </a:lnSpc>
        <a:spcBef>
          <a:spcPts val="375"/>
        </a:spcBef>
        <a:buClr>
          <a:schemeClr val="accent4"/>
        </a:buClr>
        <a:buFont typeface="Arial" panose="020B0604020202020204" pitchFamily="34" charset="0"/>
        <a:buChar char="•"/>
        <a:defRPr sz="1500" kern="1200">
          <a:solidFill>
            <a:schemeClr val="tx1">
              <a:lumMod val="75000"/>
            </a:schemeClr>
          </a:solidFill>
          <a:latin typeface="+mn-lt"/>
          <a:ea typeface="+mn-ea"/>
          <a:cs typeface="+mn-cs"/>
        </a:defRPr>
      </a:lvl2pPr>
      <a:lvl3pPr marL="857250" indent="-171450" algn="l" defTabSz="685800" rtl="0" eaLnBrk="1" latinLnBrk="0" hangingPunct="1">
        <a:lnSpc>
          <a:spcPct val="100000"/>
        </a:lnSpc>
        <a:spcBef>
          <a:spcPts val="375"/>
        </a:spcBef>
        <a:buClr>
          <a:schemeClr val="tx2">
            <a:lumMod val="60000"/>
            <a:lumOff val="40000"/>
          </a:schemeClr>
        </a:buClr>
        <a:buFont typeface="Arial" panose="020B0604020202020204" pitchFamily="34" charset="0"/>
        <a:buChar char="–"/>
        <a:defRPr sz="1350" kern="1200">
          <a:solidFill>
            <a:schemeClr val="tx1">
              <a:lumMod val="75000"/>
            </a:schemeClr>
          </a:solidFill>
          <a:latin typeface="+mn-lt"/>
          <a:ea typeface="+mn-ea"/>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sz="1200" kern="1200">
          <a:solidFill>
            <a:schemeClr val="tx1">
              <a:lumMod val="75000"/>
            </a:schemeClr>
          </a:solidFill>
          <a:latin typeface="+mn-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200" kern="1200">
          <a:solidFill>
            <a:schemeClr val="tx1">
              <a:lumMod val="7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72098588"/>
      </p:ext>
    </p:extLst>
  </p:cSld>
  <p:clrMap bg1="lt1" tx1="dk1" bg2="lt2" tx2="dk2" accent1="accent1" accent2="accent2" accent3="accent3" accent4="accent4" accent5="accent5" accent6="accent6" hlink="hlink" folHlink="folHlink"/>
  <p:sldLayoutIdLst>
    <p:sldLayoutId id="2147485090" r:id="rId1"/>
    <p:sldLayoutId id="2147485091" r:id="rId2"/>
    <p:sldLayoutId id="2147485092" r:id="rId3"/>
    <p:sldLayoutId id="2147485093" r:id="rId4"/>
    <p:sldLayoutId id="2147485094" r:id="rId5"/>
    <p:sldLayoutId id="2147485095" r:id="rId6"/>
    <p:sldLayoutId id="2147485096" r:id="rId7"/>
    <p:sldLayoutId id="2147485097" r:id="rId8"/>
    <p:sldLayoutId id="2147485098" r:id="rId9"/>
    <p:sldLayoutId id="2147485099" r:id="rId10"/>
    <p:sldLayoutId id="214748510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0" y="0"/>
            <a:ext cx="9144000" cy="8001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457200" y="149629"/>
            <a:ext cx="8058150" cy="889183"/>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457200" y="1108430"/>
            <a:ext cx="8058150" cy="35418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457200" y="4767263"/>
            <a:ext cx="8058149" cy="331598"/>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3594296178"/>
      </p:ext>
    </p:extLst>
  </p:cSld>
  <p:clrMap bg1="lt1" tx1="dk1" bg2="lt2" tx2="dk2" accent1="accent1" accent2="accent2" accent3="accent3" accent4="accent4" accent5="accent5" accent6="accent6" hlink="hlink" folHlink="folHlink"/>
  <p:sldLayoutIdLst>
    <p:sldLayoutId id="2147485102" r:id="rId1"/>
    <p:sldLayoutId id="2147485103" r:id="rId2"/>
    <p:sldLayoutId id="2147485104" r:id="rId3"/>
    <p:sldLayoutId id="2147485105" r:id="rId4"/>
    <p:sldLayoutId id="2147485106" r:id="rId5"/>
    <p:sldLayoutId id="2147485107" r:id="rId6"/>
    <p:sldLayoutId id="2147485108" r:id="rId7"/>
    <p:sldLayoutId id="2147485109" r:id="rId8"/>
    <p:sldLayoutId id="2147485110" r:id="rId9"/>
    <p:sldLayoutId id="2147485111" r:id="rId10"/>
    <p:sldLayoutId id="2147485112" r:id="rId11"/>
    <p:sldLayoutId id="2147485113" r:id="rId12"/>
  </p:sldLayoutIdLst>
  <p:hf sldNum="0" hdr="0" dt="0"/>
  <p:txStyles>
    <p:titleStyle>
      <a:lvl1pPr algn="l" defTabSz="685800" rtl="0" eaLnBrk="1" latinLnBrk="0" hangingPunct="1">
        <a:lnSpc>
          <a:spcPct val="100000"/>
        </a:lnSpc>
        <a:spcBef>
          <a:spcPct val="0"/>
        </a:spcBef>
        <a:buNone/>
        <a:defRPr sz="2400" b="1" i="0" kern="1200">
          <a:solidFill>
            <a:srgbClr val="4D4E4D"/>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3"/>
        </a:buClr>
        <a:buFont typeface="Arial" panose="020B0604020202020204" pitchFamily="34" charset="0"/>
        <a:buChar char="•"/>
        <a:defRPr sz="1800" kern="1200">
          <a:solidFill>
            <a:schemeClr val="tx1">
              <a:lumMod val="75000"/>
            </a:schemeClr>
          </a:solidFill>
          <a:latin typeface="+mn-lt"/>
          <a:ea typeface="+mn-ea"/>
          <a:cs typeface="+mn-cs"/>
        </a:defRPr>
      </a:lvl1pPr>
      <a:lvl2pPr marL="514350" indent="-171450" algn="l" defTabSz="685800" rtl="0" eaLnBrk="1" latinLnBrk="0" hangingPunct="1">
        <a:lnSpc>
          <a:spcPct val="100000"/>
        </a:lnSpc>
        <a:spcBef>
          <a:spcPts val="375"/>
        </a:spcBef>
        <a:buClr>
          <a:schemeClr val="accent4"/>
        </a:buClr>
        <a:buFont typeface="Arial" panose="020B0604020202020204" pitchFamily="34" charset="0"/>
        <a:buChar char="•"/>
        <a:defRPr sz="1500" kern="1200">
          <a:solidFill>
            <a:schemeClr val="tx1">
              <a:lumMod val="75000"/>
            </a:schemeClr>
          </a:solidFill>
          <a:latin typeface="+mn-lt"/>
          <a:ea typeface="+mn-ea"/>
          <a:cs typeface="+mn-cs"/>
        </a:defRPr>
      </a:lvl2pPr>
      <a:lvl3pPr marL="857250" indent="-171450" algn="l" defTabSz="685800" rtl="0" eaLnBrk="1" latinLnBrk="0" hangingPunct="1">
        <a:lnSpc>
          <a:spcPct val="100000"/>
        </a:lnSpc>
        <a:spcBef>
          <a:spcPts val="375"/>
        </a:spcBef>
        <a:buClr>
          <a:schemeClr val="tx2">
            <a:lumMod val="60000"/>
            <a:lumOff val="40000"/>
          </a:schemeClr>
        </a:buClr>
        <a:buFont typeface="Arial" panose="020B0604020202020204" pitchFamily="34" charset="0"/>
        <a:buChar char="–"/>
        <a:defRPr sz="1350" kern="1200">
          <a:solidFill>
            <a:schemeClr val="tx1">
              <a:lumMod val="75000"/>
            </a:schemeClr>
          </a:solidFill>
          <a:latin typeface="+mn-lt"/>
          <a:ea typeface="+mn-ea"/>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sz="1200" kern="1200">
          <a:solidFill>
            <a:schemeClr val="tx1">
              <a:lumMod val="75000"/>
            </a:schemeClr>
          </a:solidFill>
          <a:latin typeface="+mn-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200" kern="1200">
          <a:solidFill>
            <a:schemeClr val="tx1">
              <a:lumMod val="7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20.sv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6.png"/><Relationship Id="rId7" Type="http://schemas.openxmlformats.org/officeDocument/2006/relationships/hyperlink" Target="http://www.mededonthego.com/" TargetMode="External"/><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1.svg"/><Relationship Id="rId4" Type="http://schemas.openxmlformats.org/officeDocument/2006/relationships/image" Target="../media/image27.sv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1026" TargetMode="External"/><Relationship Id="rId7" Type="http://schemas.openxmlformats.org/officeDocument/2006/relationships/image" Target="../media/image5.sv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11.emf"/><Relationship Id="rId5" Type="http://schemas.openxmlformats.org/officeDocument/2006/relationships/oleObject" Target="../embeddings/oleObject1.bin"/><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hape 37">
            <a:extLst>
              <a:ext uri="{FF2B5EF4-FFF2-40B4-BE49-F238E27FC236}">
                <a16:creationId xmlns:a16="http://schemas.microsoft.com/office/drawing/2014/main" id="{BD0C123B-1BE7-4076-AEDB-D9A22251B91F}"/>
              </a:ext>
            </a:extLst>
          </p:cNvPr>
          <p:cNvSpPr txBox="1">
            <a:spLocks noGrp="1" noChangeArrowheads="1"/>
          </p:cNvSpPr>
          <p:nvPr>
            <p:ph type="title"/>
          </p:nvPr>
        </p:nvSpPr>
        <p:spPr bwMode="auto">
          <a:xfrm>
            <a:off x="457201" y="1282304"/>
            <a:ext cx="7886700" cy="21395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69" tIns="34275" rIns="68569" bIns="34275" numCol="1" anchor="b" compatLnSpc="1">
            <a:prstTxWarp prst="textNoShape">
              <a:avLst/>
            </a:prstTxWarp>
            <a:normAutofit/>
          </a:bodyPr>
          <a:lstStyle/>
          <a:p>
            <a:r>
              <a:rPr lang="en-US" dirty="0"/>
              <a:t>Pomalidomide-Based Regimens in Early Relapse Multiple Myeloma</a:t>
            </a:r>
            <a:br>
              <a:rPr lang="en-US" altLang="en-US" dirty="0">
                <a:sym typeface="Arial" panose="020B0604020202020204" pitchFamily="34" charset="0"/>
              </a:rPr>
            </a:br>
            <a:endParaRPr lang="en-US" altLang="en-US" dirty="0">
              <a:sym typeface="Arial" panose="020B0604020202020204" pitchFamily="34" charset="0"/>
            </a:endParaRPr>
          </a:p>
        </p:txBody>
      </p:sp>
      <p:sp>
        <p:nvSpPr>
          <p:cNvPr id="6" name="Text Placeholder 5">
            <a:extLst>
              <a:ext uri="{FF2B5EF4-FFF2-40B4-BE49-F238E27FC236}">
                <a16:creationId xmlns:a16="http://schemas.microsoft.com/office/drawing/2014/main" id="{474351D0-A732-19C5-A9A0-FDEDB5792678}"/>
              </a:ext>
            </a:extLst>
          </p:cNvPr>
          <p:cNvSpPr>
            <a:spLocks noGrp="1"/>
          </p:cNvSpPr>
          <p:nvPr>
            <p:ph type="body" idx="1"/>
          </p:nvPr>
        </p:nvSpPr>
        <p:spPr>
          <a:xfrm>
            <a:off x="457201" y="3442098"/>
            <a:ext cx="7886700" cy="1125140"/>
          </a:xfrm>
        </p:spPr>
        <p:txBody>
          <a:bodyPr>
            <a:normAutofit/>
          </a:bodyPr>
          <a:lstStyle/>
          <a:p>
            <a:r>
              <a:rPr lang="en-US" altLang="en-US" b="1" dirty="0">
                <a:solidFill>
                  <a:schemeClr val="accent1"/>
                </a:solidFill>
              </a:rPr>
              <a:t>Joseph </a:t>
            </a:r>
            <a:r>
              <a:rPr lang="en-US" altLang="en-US" b="1" dirty="0" err="1">
                <a:solidFill>
                  <a:schemeClr val="accent1"/>
                </a:solidFill>
              </a:rPr>
              <a:t>Mikhael</a:t>
            </a:r>
            <a:r>
              <a:rPr lang="en-US" altLang="en-US" b="1" dirty="0">
                <a:solidFill>
                  <a:schemeClr val="accent1"/>
                </a:solidFill>
              </a:rPr>
              <a:t>, MD, MEd, FRCPC</a:t>
            </a:r>
            <a:br>
              <a:rPr lang="en-US" altLang="en-US" b="1" dirty="0">
                <a:solidFill>
                  <a:schemeClr val="accent1"/>
                </a:solidFill>
              </a:rPr>
            </a:br>
            <a:r>
              <a:rPr lang="en-US" altLang="en-US" dirty="0"/>
              <a:t>Chief Medical Officer, International Myeloma Foundation</a:t>
            </a:r>
            <a:br>
              <a:rPr lang="en-US" altLang="en-US" dirty="0"/>
            </a:br>
            <a:r>
              <a:rPr lang="en-US" altLang="en-US" dirty="0"/>
              <a:t>Professor, Translational Genomics Research Institute (TGen) </a:t>
            </a:r>
            <a:br>
              <a:rPr lang="en-US" altLang="en-US" dirty="0"/>
            </a:br>
            <a:r>
              <a:rPr lang="en-US" altLang="en-US" dirty="0"/>
              <a:t>City of Hope Cancer Center</a:t>
            </a:r>
            <a:br>
              <a:rPr lang="en-US" altLang="en-US" dirty="0"/>
            </a:br>
            <a:r>
              <a:rPr lang="en-US" altLang="en-US" dirty="0"/>
              <a:t>Phoenix, AZ</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7">
            <a:extLst>
              <a:ext uri="{FF2B5EF4-FFF2-40B4-BE49-F238E27FC236}">
                <a16:creationId xmlns:a16="http://schemas.microsoft.com/office/drawing/2014/main" id="{205DC887-475D-495A-851A-249A6E1F901D}"/>
              </a:ext>
            </a:extLst>
          </p:cNvPr>
          <p:cNvGraphicFramePr>
            <a:graphicFrameLocks noGrp="1"/>
          </p:cNvGraphicFramePr>
          <p:nvPr>
            <p:extLst>
              <p:ext uri="{D42A27DB-BD31-4B8C-83A1-F6EECF244321}">
                <p14:modId xmlns:p14="http://schemas.microsoft.com/office/powerpoint/2010/main" val="3529861895"/>
              </p:ext>
            </p:extLst>
          </p:nvPr>
        </p:nvGraphicFramePr>
        <p:xfrm>
          <a:off x="565354" y="846574"/>
          <a:ext cx="7796637" cy="1098600"/>
        </p:xfrm>
        <a:graphic>
          <a:graphicData uri="http://schemas.openxmlformats.org/drawingml/2006/table">
            <a:tbl>
              <a:tblPr firstRow="1" bandRow="1">
                <a:tableStyleId>{B301B821-A1FF-4177-AEE7-76D212191A09}</a:tableStyleId>
              </a:tblPr>
              <a:tblGrid>
                <a:gridCol w="3257946">
                  <a:extLst>
                    <a:ext uri="{9D8B030D-6E8A-4147-A177-3AD203B41FA5}">
                      <a16:colId xmlns:a16="http://schemas.microsoft.com/office/drawing/2014/main" val="20003"/>
                    </a:ext>
                  </a:extLst>
                </a:gridCol>
                <a:gridCol w="1139003">
                  <a:extLst>
                    <a:ext uri="{9D8B030D-6E8A-4147-A177-3AD203B41FA5}">
                      <a16:colId xmlns:a16="http://schemas.microsoft.com/office/drawing/2014/main" val="20004"/>
                    </a:ext>
                  </a:extLst>
                </a:gridCol>
                <a:gridCol w="1997051">
                  <a:extLst>
                    <a:ext uri="{9D8B030D-6E8A-4147-A177-3AD203B41FA5}">
                      <a16:colId xmlns:a16="http://schemas.microsoft.com/office/drawing/2014/main" val="20000"/>
                    </a:ext>
                  </a:extLst>
                </a:gridCol>
                <a:gridCol w="1402637">
                  <a:extLst>
                    <a:ext uri="{9D8B030D-6E8A-4147-A177-3AD203B41FA5}">
                      <a16:colId xmlns:a16="http://schemas.microsoft.com/office/drawing/2014/main" val="4042977033"/>
                    </a:ext>
                  </a:extLst>
                </a:gridCol>
              </a:tblGrid>
              <a:tr h="602640">
                <a:tc gridSpan="4">
                  <a:txBody>
                    <a:bodyPr/>
                    <a:lstStyle/>
                    <a:p>
                      <a:pPr algn="ctr">
                        <a:lnSpc>
                          <a:spcPct val="100000"/>
                        </a:lnSpc>
                        <a:spcBef>
                          <a:spcPts val="600"/>
                        </a:spcBef>
                        <a:buSzPct val="100000"/>
                      </a:pPr>
                      <a:r>
                        <a:rPr lang="en-US" sz="1200" b="1" noProof="0" dirty="0"/>
                        <a:t>MM-014 (Cohort B), phase 2 study, </a:t>
                      </a:r>
                      <a:r>
                        <a:rPr lang="pt-BR" sz="1200" dirty="0"/>
                        <a:t>nonrandomized, </a:t>
                      </a:r>
                      <a:r>
                        <a:rPr lang="en-US" sz="1200" b="1" noProof="0" dirty="0"/>
                        <a:t>n = 112, </a:t>
                      </a:r>
                      <a:r>
                        <a:rPr lang="en-US" sz="1200" b="1" noProof="0" dirty="0" err="1"/>
                        <a:t>DPd</a:t>
                      </a:r>
                      <a:endParaRPr lang="en-US" sz="600" b="1" noProof="0" dirty="0"/>
                    </a:p>
                    <a:p>
                      <a:pPr marL="171450" marR="0" lvl="0" indent="-1714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lang="en-US" sz="700" dirty="0"/>
                        <a:t>Pomalidomide 4 mg, </a:t>
                      </a:r>
                      <a:r>
                        <a:rPr lang="pt-BR" sz="700" dirty="0" err="1"/>
                        <a:t>orally</a:t>
                      </a:r>
                      <a:r>
                        <a:rPr lang="pt-BR" sz="700" dirty="0"/>
                        <a:t>,</a:t>
                      </a:r>
                      <a:r>
                        <a:rPr lang="en-US" sz="700" dirty="0"/>
                        <a:t> days 1 to 21 (28 days)</a:t>
                      </a:r>
                    </a:p>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lang="en-US" sz="700" dirty="0"/>
                        <a:t>Daratumumab 16 mg/kg, </a:t>
                      </a:r>
                      <a:r>
                        <a:rPr lang="pt-BR" sz="700" dirty="0" err="1"/>
                        <a:t>intravenously</a:t>
                      </a:r>
                      <a:r>
                        <a:rPr lang="pt-BR" sz="700" dirty="0"/>
                        <a:t>, </a:t>
                      </a:r>
                      <a:r>
                        <a:rPr lang="en-US" sz="700" dirty="0"/>
                        <a:t>days 1, 8, 15, and 22 of cycles 1 and 2; days 1 and 15 for cycles 3 through 6; and day 1 for cycle 7 and beyond</a:t>
                      </a:r>
                    </a:p>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lang="en-US" sz="700" dirty="0"/>
                        <a:t>Dexamethasone 40 mg, </a:t>
                      </a:r>
                      <a:r>
                        <a:rPr lang="pt-BR" sz="700" dirty="0" err="1"/>
                        <a:t>orally</a:t>
                      </a:r>
                      <a:r>
                        <a:rPr lang="pt-BR" sz="700" dirty="0"/>
                        <a:t>,</a:t>
                      </a:r>
                      <a:r>
                        <a:rPr lang="en-US" sz="700" dirty="0"/>
                        <a:t> days 1, 8, 15, and 22</a:t>
                      </a:r>
                      <a:endParaRPr kumimoji="0" lang="en-GB" sz="700" b="0" i="0" u="none" strike="noStrike" kern="1200" cap="none" spc="0" normalizeH="0" baseline="0" noProof="0" dirty="0">
                        <a:ln>
                          <a:noFill/>
                        </a:ln>
                        <a:solidFill>
                          <a:srgbClr val="595454"/>
                        </a:solidFill>
                        <a:effectLst/>
                        <a:uLnTx/>
                        <a:uFillTx/>
                        <a:latin typeface="+mn-lt"/>
                        <a:ea typeface="+mn-ea"/>
                        <a:cs typeface="Arial" panose="020B0604020202020204" pitchFamily="34" charset="0"/>
                      </a:endParaRPr>
                    </a:p>
                  </a:txBody>
                  <a:tcPr marL="51440" marR="51440" marT="27000" marB="27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y-NL" sz="1200" b="1"/>
                        <a:t>CASSIOPEIA study: D-VTd versus VTd</a:t>
                      </a:r>
                    </a:p>
                  </a:txBody>
                  <a:tcPr marL="68584" marR="68584" marT="36000" marB="36000" anchor="ctr">
                    <a:noFill/>
                  </a:tcPr>
                </a:tc>
                <a:tc hMerge="1">
                  <a:txBody>
                    <a:bodyPr/>
                    <a:lstStyle/>
                    <a:p>
                      <a:pPr algn="ctr"/>
                      <a:endParaRPr lang="en-US" sz="1200" b="1" baseline="0">
                        <a:solidFill>
                          <a:schemeClr val="tx1"/>
                        </a:solidFill>
                        <a:latin typeface="+mn-lt"/>
                        <a:cs typeface="Calibri"/>
                      </a:endParaRPr>
                    </a:p>
                  </a:txBody>
                  <a:tcPr marL="68587" marR="68587" marT="36000" marB="36000" anchor="ctr">
                    <a:noFill/>
                  </a:tcPr>
                </a:tc>
                <a:tc hMerge="1">
                  <a:txBody>
                    <a:bodyPr/>
                    <a:lstStyle/>
                    <a:p>
                      <a:endParaRPr lang="en-GB"/>
                    </a:p>
                  </a:txBody>
                  <a:tcPr/>
                </a:tc>
                <a:extLst>
                  <a:ext uri="{0D108BD9-81ED-4DB2-BD59-A6C34878D82A}">
                    <a16:rowId xmlns:a16="http://schemas.microsoft.com/office/drawing/2014/main" val="1766881078"/>
                  </a:ext>
                </a:extLst>
              </a:tr>
              <a:tr h="465480">
                <a:tc>
                  <a:txBody>
                    <a:bodyPr/>
                    <a:lstStyle/>
                    <a:p>
                      <a:pPr marL="0" marR="0" lvl="0" indent="0" algn="ctr" defTabSz="914400" rtl="0" eaLnBrk="1" fontAlgn="base" latinLnBrk="0" hangingPunct="1">
                        <a:lnSpc>
                          <a:spcPct val="100000"/>
                        </a:lnSpc>
                        <a:spcBef>
                          <a:spcPct val="0"/>
                        </a:spcBef>
                        <a:spcAft>
                          <a:spcPct val="0"/>
                        </a:spcAft>
                        <a:buClr>
                          <a:srgbClr val="FFFFFF"/>
                        </a:buClr>
                        <a:buSzTx/>
                        <a:buFontTx/>
                        <a:buNone/>
                        <a:tabLst/>
                        <a:defRPr/>
                      </a:pPr>
                      <a:r>
                        <a:rPr lang="en-US" sz="900" dirty="0"/>
                        <a:t>RRMM; measurable disease; </a:t>
                      </a:r>
                      <a:r>
                        <a:rPr kumimoji="0" lang="en-US" sz="900" u="none" strike="noStrike" kern="1200" cap="none" spc="0" normalizeH="0" baseline="0" noProof="0" dirty="0">
                          <a:ln>
                            <a:noFill/>
                          </a:ln>
                          <a:effectLst/>
                          <a:uLnTx/>
                          <a:uFillTx/>
                        </a:rPr>
                        <a:t>1–2 prior regimens, </a:t>
                      </a:r>
                      <a:r>
                        <a:rPr kumimoji="0" lang="en-US" sz="900" u="none" strike="noStrike" kern="1200" cap="none" spc="0" normalizeH="0" baseline="0" noProof="0" dirty="0">
                          <a:ln>
                            <a:noFill/>
                          </a:ln>
                          <a:solidFill>
                            <a:schemeClr val="tx1"/>
                          </a:solidFill>
                          <a:effectLst/>
                          <a:uLnTx/>
                          <a:uFillTx/>
                        </a:rPr>
                        <a:t>p</a:t>
                      </a:r>
                      <a:r>
                        <a:rPr lang="en-US" sz="900" dirty="0" err="1"/>
                        <a:t>atients</a:t>
                      </a:r>
                      <a:r>
                        <a:rPr lang="en-US" sz="900" dirty="0"/>
                        <a:t> who relapsed after or were refractory to lenalidomide.</a:t>
                      </a:r>
                    </a:p>
                    <a:p>
                      <a:pPr marL="0" marR="0" lvl="0" indent="0" algn="ctr" defTabSz="914400" rtl="0" eaLnBrk="1" fontAlgn="base" latinLnBrk="0" hangingPunct="1">
                        <a:lnSpc>
                          <a:spcPct val="100000"/>
                        </a:lnSpc>
                        <a:spcBef>
                          <a:spcPct val="0"/>
                        </a:spcBef>
                        <a:spcAft>
                          <a:spcPct val="0"/>
                        </a:spcAft>
                        <a:buClr>
                          <a:srgbClr val="FFFFFF"/>
                        </a:buClr>
                        <a:buSzTx/>
                        <a:buFontTx/>
                        <a:buNone/>
                        <a:tabLst/>
                        <a:defRPr/>
                      </a:pPr>
                      <a:r>
                        <a:rPr lang="en-US" sz="900" b="1" dirty="0"/>
                        <a:t>Median age: </a:t>
                      </a:r>
                      <a:r>
                        <a:rPr lang="en-US" sz="900" dirty="0"/>
                        <a:t>66.5 years</a:t>
                      </a:r>
                      <a:endParaRPr lang="en-US" sz="900" b="0" dirty="0">
                        <a:solidFill>
                          <a:schemeClr val="tx1"/>
                        </a:solidFill>
                        <a:latin typeface="+mn-lt"/>
                        <a:cs typeface="Calibri"/>
                      </a:endParaRPr>
                    </a:p>
                  </a:txBody>
                  <a:tcPr marL="27000" marR="27000" marT="27000" marB="27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u="none" strike="noStrike" kern="1200" cap="none" spc="0" normalizeH="0" baseline="0" noProof="0" dirty="0">
                          <a:ln>
                            <a:noFill/>
                          </a:ln>
                          <a:solidFill>
                            <a:schemeClr val="tx1"/>
                          </a:solidFill>
                          <a:effectLst/>
                          <a:uLnTx/>
                          <a:uFillTx/>
                        </a:rPr>
                        <a:t>Prior lines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u="none" strike="noStrike" kern="1200" cap="none" spc="0" normalizeH="0" baseline="0" noProof="0" dirty="0">
                          <a:ln>
                            <a:noFill/>
                          </a:ln>
                          <a:solidFill>
                            <a:schemeClr val="tx1"/>
                          </a:solidFill>
                          <a:effectLst/>
                          <a:uLnTx/>
                          <a:uFillTx/>
                        </a:rPr>
                        <a:t>1 (1-2)</a:t>
                      </a:r>
                    </a:p>
                    <a:p>
                      <a:pPr algn="ctr"/>
                      <a:r>
                        <a:rPr lang="en-GB" sz="900" b="0" dirty="0">
                          <a:solidFill>
                            <a:schemeClr val="tx1"/>
                          </a:solidFill>
                        </a:rPr>
                        <a:t>1 (62,5%)</a:t>
                      </a:r>
                      <a:endParaRPr lang="en-GB" sz="900" b="0" baseline="30000" dirty="0">
                        <a:solidFill>
                          <a:schemeClr val="tx1"/>
                        </a:solidFill>
                        <a:latin typeface="+mn-lt"/>
                        <a:cs typeface="Arial" panose="020B0604020202020204" pitchFamily="34" charset="0"/>
                      </a:endParaRPr>
                    </a:p>
                  </a:txBody>
                  <a:tcPr marL="27000" marR="27000" marT="27000" marB="27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1" noProof="0" dirty="0"/>
                        <a:t>Lenalidomide-exposed: </a:t>
                      </a:r>
                      <a:r>
                        <a:rPr lang="en-US" sz="900" b="0" noProof="0" dirty="0"/>
                        <a:t>100%</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1" noProof="0" dirty="0"/>
                        <a:t>L</a:t>
                      </a:r>
                      <a:r>
                        <a:rPr lang="en-US" sz="900" b="1" baseline="0" noProof="0" dirty="0"/>
                        <a:t>enalidomide-refractory: </a:t>
                      </a:r>
                      <a:r>
                        <a:rPr lang="en-US" sz="900" baseline="0" noProof="0" dirty="0"/>
                        <a:t>75%</a:t>
                      </a:r>
                    </a:p>
                  </a:txBody>
                  <a:tcPr marL="27000" marR="27000" marT="27000" marB="27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baseline="0" noProof="0" dirty="0">
                          <a:solidFill>
                            <a:schemeClr val="tx1"/>
                          </a:solidFill>
                        </a:rPr>
                        <a:t>Median follow-up</a:t>
                      </a:r>
                      <a:r>
                        <a:rPr lang="en-US" sz="900" b="0" baseline="0" noProof="0" dirty="0">
                          <a:solidFill>
                            <a:schemeClr val="tx1"/>
                          </a:solidFill>
                        </a:rPr>
                        <a:t>: </a:t>
                      </a:r>
                      <a:br>
                        <a:rPr lang="en-US" sz="900" b="0" baseline="0" noProof="0" dirty="0">
                          <a:solidFill>
                            <a:schemeClr val="tx1"/>
                          </a:solidFill>
                        </a:rPr>
                      </a:br>
                      <a:r>
                        <a:rPr lang="en-US" sz="900" b="0" baseline="0" noProof="0" dirty="0">
                          <a:solidFill>
                            <a:schemeClr val="tx1"/>
                          </a:solidFill>
                        </a:rPr>
                        <a:t>28.4 months </a:t>
                      </a:r>
                      <a:endParaRPr lang="en-US" sz="900" b="0" baseline="0" noProof="0" dirty="0">
                        <a:solidFill>
                          <a:schemeClr val="tx1"/>
                        </a:solidFill>
                        <a:latin typeface="+mn-lt"/>
                        <a:cs typeface="Calibri"/>
                      </a:endParaRPr>
                    </a:p>
                  </a:txBody>
                  <a:tcPr marL="27000" marR="27000" marT="27000" marB="27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2626878"/>
                  </a:ext>
                </a:extLst>
              </a:tr>
            </a:tbl>
          </a:graphicData>
        </a:graphic>
      </p:graphicFrame>
      <p:sp>
        <p:nvSpPr>
          <p:cNvPr id="4" name="Content Placeholder 6">
            <a:extLst>
              <a:ext uri="{FF2B5EF4-FFF2-40B4-BE49-F238E27FC236}">
                <a16:creationId xmlns:a16="http://schemas.microsoft.com/office/drawing/2014/main" id="{CF0F891D-CAFC-466B-BB08-DA7CDC71076E}"/>
              </a:ext>
            </a:extLst>
          </p:cNvPr>
          <p:cNvSpPr txBox="1">
            <a:spLocks/>
          </p:cNvSpPr>
          <p:nvPr/>
        </p:nvSpPr>
        <p:spPr>
          <a:xfrm>
            <a:off x="647196" y="3828684"/>
            <a:ext cx="2726793" cy="701828"/>
          </a:xfrm>
          <a:prstGeom prst="rect">
            <a:avLst/>
          </a:prstGeom>
        </p:spPr>
        <p:style>
          <a:lnRef idx="1">
            <a:schemeClr val="accent6"/>
          </a:lnRef>
          <a:fillRef idx="3">
            <a:schemeClr val="accent6"/>
          </a:fillRef>
          <a:effectRef idx="2">
            <a:schemeClr val="accent6"/>
          </a:effectRef>
          <a:fontRef idx="minor">
            <a:schemeClr val="lt1"/>
          </a:fontRef>
        </p:style>
        <p:txBody>
          <a:bodyPr vert="horz" wrap="square" lIns="67500" tIns="35100" rIns="67500" bIns="35100" spcCol="301752" rtlCol="0">
            <a:spAutoFit/>
          </a:bodyPr>
          <a:lstStyle>
            <a:lvl1pPr marL="228600" indent="-228600" algn="l" defTabSz="914400" rtl="0" eaLnBrk="1" latinLnBrk="0" hangingPunct="1">
              <a:lnSpc>
                <a:spcPct val="100000"/>
              </a:lnSpc>
              <a:spcBef>
                <a:spcPts val="1200"/>
              </a:spcBef>
              <a:buFont typeface="Trebuchet MS" panose="020B0603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5pPr>
            <a:lvl6pPr marL="13716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6pPr>
            <a:lvl7pPr marL="16002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7pPr>
            <a:lvl8pPr marL="18288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8pPr>
            <a:lvl9pPr marL="20574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9pPr>
          </a:lstStyle>
          <a:p>
            <a:pPr marL="0" indent="0" defTabSz="685800" fontAlgn="auto">
              <a:spcBef>
                <a:spcPts val="0"/>
              </a:spcBef>
              <a:spcAft>
                <a:spcPts val="225"/>
              </a:spcAft>
              <a:buNone/>
              <a:defRPr/>
            </a:pPr>
            <a:r>
              <a:rPr lang="en-US" sz="900" b="1">
                <a:solidFill>
                  <a:schemeClr val="bg1"/>
                </a:solidFill>
                <a:latin typeface="Arial" panose="020B0604020202020204" pitchFamily="34" charset="0"/>
                <a:cs typeface="Arial" panose="020B0604020202020204" pitchFamily="34" charset="0"/>
              </a:rPr>
              <a:t>Outcomes:</a:t>
            </a:r>
            <a:endParaRPr lang="en-US" sz="900">
              <a:solidFill>
                <a:schemeClr val="bg1"/>
              </a:solidFill>
              <a:latin typeface="Arial" panose="020B0604020202020204" pitchFamily="34" charset="0"/>
              <a:cs typeface="Arial" panose="020B0604020202020204" pitchFamily="34" charset="0"/>
            </a:endParaRPr>
          </a:p>
          <a:p>
            <a:pPr marL="171450" indent="-171450" defTabSz="685800" fontAlgn="auto">
              <a:spcBef>
                <a:spcPts val="0"/>
              </a:spcBef>
              <a:spcAft>
                <a:spcPts val="225"/>
              </a:spcAft>
              <a:defRPr/>
            </a:pPr>
            <a:r>
              <a:rPr lang="en-US" sz="900">
                <a:solidFill>
                  <a:schemeClr val="bg1"/>
                </a:solidFill>
                <a:latin typeface="Arial" panose="020B0604020202020204" pitchFamily="34" charset="0"/>
                <a:cs typeface="Arial" panose="020B0604020202020204" pitchFamily="34" charset="0"/>
              </a:rPr>
              <a:t>mPFS (ITT population): 30.8 months</a:t>
            </a:r>
          </a:p>
          <a:p>
            <a:pPr marL="171450" indent="-171450" defTabSz="685800" fontAlgn="auto">
              <a:spcBef>
                <a:spcPts val="0"/>
              </a:spcBef>
              <a:spcAft>
                <a:spcPts val="225"/>
              </a:spcAft>
              <a:defRPr/>
            </a:pPr>
            <a:r>
              <a:rPr lang="en-US" sz="900">
                <a:solidFill>
                  <a:schemeClr val="bg1"/>
                </a:solidFill>
                <a:latin typeface="Arial" panose="020B0604020202020204" pitchFamily="34" charset="0"/>
                <a:cs typeface="Arial" panose="020B0604020202020204" pitchFamily="34" charset="0"/>
              </a:rPr>
              <a:t>mPFS (one prior line): NR</a:t>
            </a:r>
          </a:p>
          <a:p>
            <a:pPr marL="171450" indent="-171450" defTabSz="685800" fontAlgn="auto">
              <a:spcBef>
                <a:spcPts val="0"/>
              </a:spcBef>
              <a:spcAft>
                <a:spcPts val="225"/>
              </a:spcAft>
              <a:defRPr/>
            </a:pPr>
            <a:r>
              <a:rPr lang="en-US" sz="900">
                <a:solidFill>
                  <a:schemeClr val="bg1"/>
                </a:solidFill>
                <a:latin typeface="Arial" panose="020B0604020202020204" pitchFamily="34" charset="0"/>
                <a:cs typeface="Arial" panose="020B0604020202020204" pitchFamily="34" charset="0"/>
              </a:rPr>
              <a:t>mPFS (refractory to LEN): 23.7 months</a:t>
            </a:r>
          </a:p>
        </p:txBody>
      </p:sp>
      <p:graphicFrame>
        <p:nvGraphicFramePr>
          <p:cNvPr id="5" name="Tabla 711">
            <a:extLst>
              <a:ext uri="{FF2B5EF4-FFF2-40B4-BE49-F238E27FC236}">
                <a16:creationId xmlns:a16="http://schemas.microsoft.com/office/drawing/2014/main" id="{11499880-76C2-4085-A982-964EA61ADBED}"/>
              </a:ext>
            </a:extLst>
          </p:cNvPr>
          <p:cNvGraphicFramePr>
            <a:graphicFrameLocks noGrp="1"/>
          </p:cNvGraphicFramePr>
          <p:nvPr>
            <p:extLst>
              <p:ext uri="{D42A27DB-BD31-4B8C-83A1-F6EECF244321}">
                <p14:modId xmlns:p14="http://schemas.microsoft.com/office/powerpoint/2010/main" val="2300492986"/>
              </p:ext>
            </p:extLst>
          </p:nvPr>
        </p:nvGraphicFramePr>
        <p:xfrm>
          <a:off x="4843022" y="3145804"/>
          <a:ext cx="3756448" cy="1269139"/>
        </p:xfrm>
        <a:graphic>
          <a:graphicData uri="http://schemas.openxmlformats.org/drawingml/2006/table">
            <a:tbl>
              <a:tblPr firstRow="1" bandRow="1">
                <a:tableStyleId>{B301B821-A1FF-4177-AEE7-76D212191A09}</a:tableStyleId>
              </a:tblPr>
              <a:tblGrid>
                <a:gridCol w="2373294">
                  <a:extLst>
                    <a:ext uri="{9D8B030D-6E8A-4147-A177-3AD203B41FA5}">
                      <a16:colId xmlns:a16="http://schemas.microsoft.com/office/drawing/2014/main" val="3577561401"/>
                    </a:ext>
                  </a:extLst>
                </a:gridCol>
                <a:gridCol w="1383154">
                  <a:extLst>
                    <a:ext uri="{9D8B030D-6E8A-4147-A177-3AD203B41FA5}">
                      <a16:colId xmlns:a16="http://schemas.microsoft.com/office/drawing/2014/main" val="1214191222"/>
                    </a:ext>
                  </a:extLst>
                </a:gridCol>
              </a:tblGrid>
              <a:tr h="194569">
                <a:tc>
                  <a:txBody>
                    <a:bodyPr/>
                    <a:lstStyle/>
                    <a:p>
                      <a:pPr marL="0" marR="0" lvl="0" indent="0" algn="l" defTabSz="771525" rtl="0" eaLnBrk="1" fontAlgn="auto" latinLnBrk="0" hangingPunct="1">
                        <a:lnSpc>
                          <a:spcPct val="100000"/>
                        </a:lnSpc>
                        <a:spcBef>
                          <a:spcPts val="0"/>
                        </a:spcBef>
                        <a:spcAft>
                          <a:spcPts val="0"/>
                        </a:spcAft>
                        <a:buClrTx/>
                        <a:buSzTx/>
                        <a:buFontTx/>
                        <a:buNone/>
                        <a:tabLst/>
                        <a:defRPr/>
                      </a:pPr>
                      <a:r>
                        <a:rPr lang="en-US" sz="800" kern="1200" noProof="0" dirty="0"/>
                        <a:t>Grade </a:t>
                      </a:r>
                      <a:r>
                        <a:rPr lang="en-US" sz="800" kern="1200" noProof="0" dirty="0">
                          <a:sym typeface="Symbol" panose="05050102010706020507" pitchFamily="18" charset="2"/>
                        </a:rPr>
                        <a:t> </a:t>
                      </a:r>
                      <a:r>
                        <a:rPr lang="en-US" sz="800" kern="1200" noProof="0" dirty="0"/>
                        <a:t>3 TEAEs, %</a:t>
                      </a:r>
                      <a:endParaRPr lang="en-US" sz="800" b="1" kern="1200" noProof="0" dirty="0">
                        <a:solidFill>
                          <a:schemeClr val="tx1"/>
                        </a:solidFill>
                        <a:latin typeface="+mn-lt"/>
                        <a:ea typeface="+mn-ea"/>
                        <a:cs typeface="+mn-cs"/>
                      </a:endParaRPr>
                    </a:p>
                  </a:txBody>
                  <a:tcPr marL="27000" marR="27000" marT="27000" marB="27000" anchor="ctr"/>
                </a:tc>
                <a:tc>
                  <a:txBody>
                    <a:bodyPr/>
                    <a:lstStyle/>
                    <a:p>
                      <a:pPr marL="0" indent="0" algn="ctr">
                        <a:buNone/>
                      </a:pPr>
                      <a:r>
                        <a:rPr lang="en-US" sz="800" b="1" noProof="0" dirty="0" err="1">
                          <a:solidFill>
                            <a:schemeClr val="bg1"/>
                          </a:solidFill>
                        </a:rPr>
                        <a:t>DPd</a:t>
                      </a:r>
                      <a:endParaRPr lang="en-US" sz="800" b="1" noProof="0" dirty="0">
                        <a:solidFill>
                          <a:schemeClr val="bg1"/>
                        </a:solidFill>
                        <a:latin typeface="+mn-lt"/>
                        <a:cs typeface="Calibri" panose="020F0502020204030204" pitchFamily="34" charset="0"/>
                      </a:endParaRPr>
                    </a:p>
                  </a:txBody>
                  <a:tcPr marL="27000" marR="27000" marT="27000" marB="27000" anchor="ctr"/>
                </a:tc>
                <a:extLst>
                  <a:ext uri="{0D108BD9-81ED-4DB2-BD59-A6C34878D82A}">
                    <a16:rowId xmlns:a16="http://schemas.microsoft.com/office/drawing/2014/main" val="3224561164"/>
                  </a:ext>
                </a:extLst>
              </a:tr>
              <a:tr h="179730">
                <a:tc>
                  <a: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800" noProof="0"/>
                        <a:t>Neutropenia</a:t>
                      </a:r>
                      <a:endParaRPr lang="en-US" sz="800" b="0" noProof="0">
                        <a:solidFill>
                          <a:schemeClr val="tx1"/>
                        </a:solidFill>
                        <a:latin typeface="+mn-lt"/>
                        <a:cs typeface="Calibri" panose="020F0502020204030204" pitchFamily="34" charset="0"/>
                      </a:endParaRPr>
                    </a:p>
                  </a:txBody>
                  <a:tcPr marL="27000" marR="27000" marT="27000" marB="27000" anchor="ctr"/>
                </a:tc>
                <a:tc>
                  <a:txBody>
                    <a:bodyPr/>
                    <a:lstStyle/>
                    <a:p>
                      <a:pPr algn="ctr"/>
                      <a:r>
                        <a:rPr lang="en-US" sz="800" noProof="0" dirty="0">
                          <a:solidFill>
                            <a:schemeClr val="tx1"/>
                          </a:solidFill>
                        </a:rPr>
                        <a:t>64.3</a:t>
                      </a:r>
                      <a:endParaRPr lang="en-US" sz="800" noProof="0" dirty="0">
                        <a:solidFill>
                          <a:schemeClr val="tx1"/>
                        </a:solidFill>
                        <a:latin typeface="+mn-lt"/>
                        <a:cs typeface="Calibri" panose="020F0502020204030204" pitchFamily="34" charset="0"/>
                      </a:endParaRPr>
                    </a:p>
                  </a:txBody>
                  <a:tcPr marL="27000" marR="27000" marT="27000" marB="27000" anchor="ctr"/>
                </a:tc>
                <a:extLst>
                  <a:ext uri="{0D108BD9-81ED-4DB2-BD59-A6C34878D82A}">
                    <a16:rowId xmlns:a16="http://schemas.microsoft.com/office/drawing/2014/main" val="2773061071"/>
                  </a:ext>
                </a:extLst>
              </a:tr>
              <a:tr h="179730">
                <a:tc>
                  <a: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800" b="0" noProof="0">
                          <a:solidFill>
                            <a:schemeClr val="tx1"/>
                          </a:solidFill>
                        </a:rPr>
                        <a:t>Anemia</a:t>
                      </a:r>
                      <a:endParaRPr lang="en-US" sz="800" b="0" noProof="0">
                        <a:solidFill>
                          <a:schemeClr val="tx1"/>
                        </a:solidFill>
                        <a:latin typeface="+mn-lt"/>
                        <a:cs typeface="Calibri" panose="020F0502020204030204" pitchFamily="34" charset="0"/>
                      </a:endParaRPr>
                    </a:p>
                  </a:txBody>
                  <a:tcPr marL="27000" marR="27000" marT="27000" marB="27000" anchor="ctr"/>
                </a:tc>
                <a:tc>
                  <a:txBody>
                    <a:bodyPr/>
                    <a:lstStyle/>
                    <a:p>
                      <a:pPr algn="ctr"/>
                      <a:r>
                        <a:rPr lang="en-US" sz="800" noProof="0" dirty="0">
                          <a:solidFill>
                            <a:schemeClr val="tx1"/>
                          </a:solidFill>
                        </a:rPr>
                        <a:t>17.9</a:t>
                      </a:r>
                      <a:endParaRPr lang="en-US" sz="800" noProof="0" dirty="0">
                        <a:solidFill>
                          <a:schemeClr val="tx1"/>
                        </a:solidFill>
                        <a:latin typeface="+mn-lt"/>
                        <a:cs typeface="Calibri" panose="020F0502020204030204" pitchFamily="34" charset="0"/>
                      </a:endParaRPr>
                    </a:p>
                  </a:txBody>
                  <a:tcPr marL="27000" marR="27000" marT="27000" marB="27000" anchor="ctr"/>
                </a:tc>
                <a:extLst>
                  <a:ext uri="{0D108BD9-81ED-4DB2-BD59-A6C34878D82A}">
                    <a16:rowId xmlns:a16="http://schemas.microsoft.com/office/drawing/2014/main" val="569066071"/>
                  </a:ext>
                </a:extLst>
              </a:tr>
              <a:tr h="0">
                <a:tc>
                  <a: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800" b="0" noProof="0">
                          <a:solidFill>
                            <a:schemeClr val="tx1"/>
                          </a:solidFill>
                        </a:rPr>
                        <a:t>Thrombocytopenia</a:t>
                      </a:r>
                      <a:endParaRPr lang="en-US" sz="800" b="0" noProof="0">
                        <a:solidFill>
                          <a:schemeClr val="tx1"/>
                        </a:solidFill>
                        <a:latin typeface="+mn-lt"/>
                        <a:cs typeface="Calibri" panose="020F0502020204030204" pitchFamily="34" charset="0"/>
                      </a:endParaRPr>
                    </a:p>
                  </a:txBody>
                  <a:tcPr marL="27000" marR="27000" marT="27000" marB="27000" anchor="ctr"/>
                </a:tc>
                <a:tc>
                  <a:txBody>
                    <a:bodyPr/>
                    <a:lstStyle/>
                    <a:p>
                      <a:pPr algn="ctr"/>
                      <a:r>
                        <a:rPr lang="en-US" sz="800" noProof="0" dirty="0">
                          <a:solidFill>
                            <a:schemeClr val="tx1"/>
                          </a:solidFill>
                        </a:rPr>
                        <a:t>14.3</a:t>
                      </a:r>
                      <a:endParaRPr lang="en-US" sz="800" noProof="0" dirty="0">
                        <a:solidFill>
                          <a:schemeClr val="tx1"/>
                        </a:solidFill>
                        <a:latin typeface="+mn-lt"/>
                        <a:cs typeface="Calibri" panose="020F0502020204030204" pitchFamily="34" charset="0"/>
                      </a:endParaRPr>
                    </a:p>
                  </a:txBody>
                  <a:tcPr marL="27000" marR="27000" marT="27000" marB="27000" anchor="ctr"/>
                </a:tc>
                <a:extLst>
                  <a:ext uri="{0D108BD9-81ED-4DB2-BD59-A6C34878D82A}">
                    <a16:rowId xmlns:a16="http://schemas.microsoft.com/office/drawing/2014/main" val="190028507"/>
                  </a:ext>
                </a:extLst>
              </a:tr>
              <a:tr h="179730">
                <a:tc>
                  <a:txBody>
                    <a:bodyPr/>
                    <a:lstStyle/>
                    <a:p>
                      <a:pPr marL="171450" indent="-171450" algn="l">
                        <a:buFont typeface="Courier New"/>
                        <a:buChar char="o"/>
                      </a:pPr>
                      <a:r>
                        <a:rPr lang="en-US" sz="800" b="0" noProof="0">
                          <a:solidFill>
                            <a:schemeClr val="tx1"/>
                          </a:solidFill>
                        </a:rPr>
                        <a:t>Infections and infestations</a:t>
                      </a:r>
                      <a:endParaRPr lang="en-US" sz="800" b="0" noProof="0">
                        <a:solidFill>
                          <a:schemeClr val="tx1"/>
                        </a:solidFill>
                        <a:latin typeface="+mn-lt"/>
                        <a:cs typeface="Calibri" panose="020F0502020204030204" pitchFamily="34" charset="0"/>
                      </a:endParaRPr>
                    </a:p>
                  </a:txBody>
                  <a:tcPr marL="27000" marR="27000" marT="27000" marB="27000" anchor="ctr"/>
                </a:tc>
                <a:tc>
                  <a:txBody>
                    <a:bodyPr/>
                    <a:lstStyle/>
                    <a:p>
                      <a:pPr algn="ctr"/>
                      <a:r>
                        <a:rPr lang="en-US" sz="800" noProof="0" dirty="0">
                          <a:solidFill>
                            <a:schemeClr val="tx1"/>
                          </a:solidFill>
                        </a:rPr>
                        <a:t>36.6</a:t>
                      </a:r>
                      <a:endParaRPr lang="en-US" sz="800" noProof="0" dirty="0">
                        <a:solidFill>
                          <a:schemeClr val="tx1"/>
                        </a:solidFill>
                        <a:latin typeface="+mn-lt"/>
                        <a:cs typeface="Calibri" panose="020F0502020204030204" pitchFamily="34" charset="0"/>
                      </a:endParaRPr>
                    </a:p>
                  </a:txBody>
                  <a:tcPr marL="27000" marR="27000" marT="27000" marB="27000" anchor="ctr"/>
                </a:tc>
                <a:extLst>
                  <a:ext uri="{0D108BD9-81ED-4DB2-BD59-A6C34878D82A}">
                    <a16:rowId xmlns:a16="http://schemas.microsoft.com/office/drawing/2014/main" val="1390501378"/>
                  </a:ext>
                </a:extLst>
              </a:tr>
              <a:tr h="179730">
                <a:tc>
                  <a:txBody>
                    <a:bodyPr/>
                    <a:lstStyle/>
                    <a:p>
                      <a:pPr marL="171450" indent="-171450" algn="l">
                        <a:buFont typeface="Courier New"/>
                        <a:buChar char="o"/>
                      </a:pPr>
                      <a:r>
                        <a:rPr lang="en-US" sz="800" b="0" noProof="0">
                          <a:solidFill>
                            <a:schemeClr val="tx1"/>
                          </a:solidFill>
                        </a:rPr>
                        <a:t>Back pain</a:t>
                      </a:r>
                      <a:endParaRPr lang="en-US" sz="800" b="0" noProof="0">
                        <a:solidFill>
                          <a:schemeClr val="tx1"/>
                        </a:solidFill>
                        <a:latin typeface="+mn-lt"/>
                        <a:cs typeface="Calibri" panose="020F0502020204030204" pitchFamily="34" charset="0"/>
                      </a:endParaRPr>
                    </a:p>
                  </a:txBody>
                  <a:tcPr marL="27000" marR="27000" marT="27000" marB="27000" anchor="ctr"/>
                </a:tc>
                <a:tc>
                  <a:txBody>
                    <a:bodyPr/>
                    <a:lstStyle/>
                    <a:p>
                      <a:pPr algn="ctr"/>
                      <a:r>
                        <a:rPr lang="en-US" sz="800" noProof="0" dirty="0">
                          <a:solidFill>
                            <a:schemeClr val="tx1"/>
                          </a:solidFill>
                        </a:rPr>
                        <a:t>6.3</a:t>
                      </a:r>
                      <a:endParaRPr lang="en-US" sz="800" noProof="0" dirty="0">
                        <a:solidFill>
                          <a:schemeClr val="tx1"/>
                        </a:solidFill>
                        <a:latin typeface="+mn-lt"/>
                        <a:cs typeface="Calibri" panose="020F0502020204030204" pitchFamily="34" charset="0"/>
                      </a:endParaRPr>
                    </a:p>
                  </a:txBody>
                  <a:tcPr marL="27000" marR="27000" marT="27000" marB="27000" anchor="ctr"/>
                </a:tc>
                <a:extLst>
                  <a:ext uri="{0D108BD9-81ED-4DB2-BD59-A6C34878D82A}">
                    <a16:rowId xmlns:a16="http://schemas.microsoft.com/office/drawing/2014/main" val="1795437676"/>
                  </a:ext>
                </a:extLst>
              </a:tr>
              <a:tr h="179730">
                <a:tc>
                  <a:txBody>
                    <a:bodyPr/>
                    <a:lstStyle/>
                    <a:p>
                      <a:pPr marL="171450" indent="-171450" algn="l">
                        <a:buFont typeface="Courier New"/>
                        <a:buChar char="o"/>
                      </a:pPr>
                      <a:r>
                        <a:rPr lang="en-US" sz="800" b="0" noProof="0" dirty="0">
                          <a:solidFill>
                            <a:schemeClr val="tx1"/>
                          </a:solidFill>
                        </a:rPr>
                        <a:t>Insomnia</a:t>
                      </a:r>
                      <a:endParaRPr lang="en-US" sz="800" b="0" noProof="0" dirty="0">
                        <a:solidFill>
                          <a:schemeClr val="tx1"/>
                        </a:solidFill>
                        <a:latin typeface="+mn-lt"/>
                        <a:cs typeface="Calibri" panose="020F0502020204030204" pitchFamily="34" charset="0"/>
                      </a:endParaRPr>
                    </a:p>
                  </a:txBody>
                  <a:tcPr marL="27000" marR="27000" marT="27000" marB="27000" anchor="ctr"/>
                </a:tc>
                <a:tc>
                  <a:txBody>
                    <a:bodyPr/>
                    <a:lstStyle/>
                    <a:p>
                      <a:pPr algn="ctr"/>
                      <a:r>
                        <a:rPr lang="en-US" sz="800" noProof="0" dirty="0">
                          <a:solidFill>
                            <a:schemeClr val="tx1"/>
                          </a:solidFill>
                        </a:rPr>
                        <a:t>5.4</a:t>
                      </a:r>
                      <a:endParaRPr lang="en-US" sz="800" noProof="0" dirty="0">
                        <a:solidFill>
                          <a:schemeClr val="tx1"/>
                        </a:solidFill>
                        <a:latin typeface="+mn-lt"/>
                        <a:cs typeface="Calibri" panose="020F0502020204030204" pitchFamily="34" charset="0"/>
                      </a:endParaRPr>
                    </a:p>
                  </a:txBody>
                  <a:tcPr marL="27000" marR="27000" marT="27000" marB="27000" anchor="ctr"/>
                </a:tc>
                <a:extLst>
                  <a:ext uri="{0D108BD9-81ED-4DB2-BD59-A6C34878D82A}">
                    <a16:rowId xmlns:a16="http://schemas.microsoft.com/office/drawing/2014/main" val="990878233"/>
                  </a:ext>
                </a:extLst>
              </a:tr>
            </a:tbl>
          </a:graphicData>
        </a:graphic>
      </p:graphicFrame>
      <p:sp>
        <p:nvSpPr>
          <p:cNvPr id="12" name="Content Placeholder 6">
            <a:extLst>
              <a:ext uri="{FF2B5EF4-FFF2-40B4-BE49-F238E27FC236}">
                <a16:creationId xmlns:a16="http://schemas.microsoft.com/office/drawing/2014/main" id="{1CAE29BC-AB43-434B-B34D-8AA84114C21F}"/>
              </a:ext>
            </a:extLst>
          </p:cNvPr>
          <p:cNvSpPr txBox="1">
            <a:spLocks/>
          </p:cNvSpPr>
          <p:nvPr/>
        </p:nvSpPr>
        <p:spPr>
          <a:xfrm>
            <a:off x="4843021" y="2219803"/>
            <a:ext cx="3756449" cy="724911"/>
          </a:xfrm>
          <a:prstGeom prst="rect">
            <a:avLst/>
          </a:prstGeom>
        </p:spPr>
        <p:style>
          <a:lnRef idx="1">
            <a:schemeClr val="accent2"/>
          </a:lnRef>
          <a:fillRef idx="3">
            <a:schemeClr val="accent2"/>
          </a:fillRef>
          <a:effectRef idx="2">
            <a:schemeClr val="accent2"/>
          </a:effectRef>
          <a:fontRef idx="minor">
            <a:schemeClr val="lt1"/>
          </a:fontRef>
        </p:style>
        <p:txBody>
          <a:bodyPr vert="horz" wrap="square" lIns="67500" tIns="35100" rIns="67500" bIns="35100" spcCol="301752" rtlCol="0">
            <a:spAutoFit/>
          </a:bodyPr>
          <a:lstStyle>
            <a:lvl1pPr marL="228600" indent="-228600" algn="l" defTabSz="914400" rtl="0" eaLnBrk="1" latinLnBrk="0" hangingPunct="1">
              <a:lnSpc>
                <a:spcPct val="100000"/>
              </a:lnSpc>
              <a:spcBef>
                <a:spcPts val="1200"/>
              </a:spcBef>
              <a:buFont typeface="Trebuchet MS" panose="020B0603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5pPr>
            <a:lvl6pPr marL="13716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6pPr>
            <a:lvl7pPr marL="16002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7pPr>
            <a:lvl8pPr marL="18288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8pPr>
            <a:lvl9pPr marL="2057400" indent="-228600" algn="l" defTabSz="914400" rtl="0" eaLnBrk="1" latinLnBrk="0" hangingPunct="1">
              <a:lnSpc>
                <a:spcPct val="100000"/>
              </a:lnSpc>
              <a:spcBef>
                <a:spcPts val="400"/>
              </a:spcBef>
              <a:buFont typeface="Trebuchet MS" panose="020B0603020202020204" pitchFamily="34" charset="0"/>
              <a:buChar char="—"/>
              <a:defRPr sz="2000" kern="1200">
                <a:solidFill>
                  <a:schemeClr val="tx1"/>
                </a:solidFill>
                <a:latin typeface="+mn-lt"/>
                <a:ea typeface="+mn-ea"/>
                <a:cs typeface="+mn-cs"/>
              </a:defRPr>
            </a:lvl9pPr>
          </a:lstStyle>
          <a:p>
            <a:pPr marL="0" indent="0" defTabSz="685800" fontAlgn="auto">
              <a:spcBef>
                <a:spcPts val="0"/>
              </a:spcBef>
              <a:spcAft>
                <a:spcPts val="225"/>
              </a:spcAft>
              <a:buNone/>
            </a:pPr>
            <a:r>
              <a:rPr lang="en-US" sz="1050" b="1" dirty="0">
                <a:solidFill>
                  <a:schemeClr val="bg1"/>
                </a:solidFill>
                <a:latin typeface="Arial" panose="020B0604020202020204" pitchFamily="34" charset="0"/>
                <a:cs typeface="Arial" panose="020B0604020202020204" pitchFamily="34" charset="0"/>
              </a:rPr>
              <a:t>Outcomes:</a:t>
            </a:r>
          </a:p>
          <a:p>
            <a:pPr marL="0" indent="-171450" defTabSz="685800" fontAlgn="auto">
              <a:spcBef>
                <a:spcPts val="0"/>
              </a:spcBef>
              <a:spcAft>
                <a:spcPts val="225"/>
              </a:spcAft>
              <a:defRPr/>
            </a:pPr>
            <a:r>
              <a:rPr lang="en-US" sz="900" dirty="0">
                <a:solidFill>
                  <a:schemeClr val="bg1"/>
                </a:solidFill>
                <a:latin typeface="Arial" panose="020B0604020202020204" pitchFamily="34" charset="0"/>
                <a:cs typeface="Arial" panose="020B0604020202020204" pitchFamily="34" charset="0"/>
              </a:rPr>
              <a:t>ORR (ITT population): 77.7%         ORR (LEN Refractory): 76.2%</a:t>
            </a:r>
          </a:p>
          <a:p>
            <a:pPr marL="0" indent="-171450" defTabSz="685800" fontAlgn="auto">
              <a:spcBef>
                <a:spcPts val="0"/>
              </a:spcBef>
              <a:spcAft>
                <a:spcPts val="225"/>
              </a:spcAft>
              <a:defRPr/>
            </a:pPr>
            <a:r>
              <a:rPr lang="en-US" sz="900" dirty="0">
                <a:solidFill>
                  <a:schemeClr val="bg1"/>
                </a:solidFill>
                <a:latin typeface="Arial" panose="020B0604020202020204" pitchFamily="34" charset="0"/>
                <a:cs typeface="Arial" panose="020B0604020202020204" pitchFamily="34" charset="0"/>
              </a:rPr>
              <a:t>CR (ITT population): 26.8%            CR (LEN Refractory): 21.4%</a:t>
            </a:r>
          </a:p>
          <a:p>
            <a:pPr marL="0" indent="-171450" defTabSz="685800" fontAlgn="auto">
              <a:spcBef>
                <a:spcPts val="0"/>
              </a:spcBef>
              <a:spcAft>
                <a:spcPts val="225"/>
              </a:spcAft>
              <a:defRPr/>
            </a:pPr>
            <a:r>
              <a:rPr lang="en-US" sz="900" dirty="0">
                <a:solidFill>
                  <a:schemeClr val="bg1"/>
                </a:solidFill>
                <a:latin typeface="Arial" panose="020B0604020202020204" pitchFamily="34" charset="0"/>
                <a:cs typeface="Arial" panose="020B0604020202020204" pitchFamily="34" charset="0"/>
              </a:rPr>
              <a:t>VGPR (ITT population): 25.9%        VGPR (LEN Refractory): 26.2%</a:t>
            </a:r>
          </a:p>
        </p:txBody>
      </p:sp>
      <p:sp>
        <p:nvSpPr>
          <p:cNvPr id="13" name="Title 1">
            <a:extLst>
              <a:ext uri="{FF2B5EF4-FFF2-40B4-BE49-F238E27FC236}">
                <a16:creationId xmlns:a16="http://schemas.microsoft.com/office/drawing/2014/main" id="{7177E996-841D-4FD4-B6C2-FB9EAEC16FA3}"/>
              </a:ext>
            </a:extLst>
          </p:cNvPr>
          <p:cNvSpPr txBox="1">
            <a:spLocks/>
          </p:cNvSpPr>
          <p:nvPr/>
        </p:nvSpPr>
        <p:spPr>
          <a:xfrm>
            <a:off x="171002" y="129840"/>
            <a:ext cx="8595360" cy="22774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defTabSz="685800" fontAlgn="auto">
              <a:spcAft>
                <a:spcPts val="0"/>
              </a:spcAft>
              <a:defRPr/>
            </a:pPr>
            <a:endParaRPr lang="en-US" sz="1800">
              <a:solidFill>
                <a:prstClr val="black">
                  <a:lumMod val="65000"/>
                  <a:lumOff val="35000"/>
                </a:prstClr>
              </a:solidFill>
              <a:latin typeface="Calibri" panose="020F0502020204030204"/>
            </a:endParaRPr>
          </a:p>
        </p:txBody>
      </p:sp>
      <p:sp>
        <p:nvSpPr>
          <p:cNvPr id="15" name="Footer Placeholder 14">
            <a:extLst>
              <a:ext uri="{FF2B5EF4-FFF2-40B4-BE49-F238E27FC236}">
                <a16:creationId xmlns:a16="http://schemas.microsoft.com/office/drawing/2014/main" id="{3E4A7563-D73E-F27B-0101-C4D061320C00}"/>
              </a:ext>
            </a:extLst>
          </p:cNvPr>
          <p:cNvSpPr>
            <a:spLocks noGrp="1"/>
          </p:cNvSpPr>
          <p:nvPr>
            <p:ph type="ftr" sz="quarter" idx="3"/>
          </p:nvPr>
        </p:nvSpPr>
        <p:spPr>
          <a:xfrm>
            <a:off x="457201" y="4767263"/>
            <a:ext cx="8058149" cy="331598"/>
          </a:xfrm>
        </p:spPr>
        <p:txBody>
          <a:bodyPr/>
          <a:lstStyle/>
          <a:p>
            <a:r>
              <a:rPr lang="en-US" dirty="0"/>
              <a:t>NE, not evaluated; NR, not reported; </a:t>
            </a:r>
            <a:r>
              <a:rPr lang="en-US" dirty="0" err="1"/>
              <a:t>mPFS</a:t>
            </a:r>
            <a:r>
              <a:rPr lang="en-US" dirty="0"/>
              <a:t>, median progression-free survival; TEAE, treatment-emergent adverse event.</a:t>
            </a:r>
          </a:p>
          <a:p>
            <a:r>
              <a:rPr lang="en-US" dirty="0"/>
              <a:t>1. Siegel DS, et al. </a:t>
            </a:r>
            <a:r>
              <a:rPr lang="en-US" i="1" dirty="0"/>
              <a:t>Leukemia</a:t>
            </a:r>
            <a:r>
              <a:rPr lang="en-US" dirty="0"/>
              <a:t>. 2020;34:3286-97. 2. </a:t>
            </a:r>
            <a:r>
              <a:rPr lang="en-US" dirty="0" err="1"/>
              <a:t>Bahlis</a:t>
            </a:r>
            <a:r>
              <a:rPr lang="en-US" dirty="0"/>
              <a:t> NJ, et al. </a:t>
            </a:r>
            <a:r>
              <a:rPr lang="en-US" i="1" dirty="0"/>
              <a:t>Leuk Lymphoma</a:t>
            </a:r>
            <a:r>
              <a:rPr lang="en-US" dirty="0"/>
              <a:t>. 2022;63:1407-17.</a:t>
            </a:r>
          </a:p>
        </p:txBody>
      </p:sp>
      <p:sp>
        <p:nvSpPr>
          <p:cNvPr id="2" name="Título 1">
            <a:extLst>
              <a:ext uri="{FF2B5EF4-FFF2-40B4-BE49-F238E27FC236}">
                <a16:creationId xmlns:a16="http://schemas.microsoft.com/office/drawing/2014/main" id="{D8EB9A69-D5DC-4FD0-AB90-2BABAF2D792E}"/>
              </a:ext>
            </a:extLst>
          </p:cNvPr>
          <p:cNvSpPr>
            <a:spLocks noGrp="1"/>
          </p:cNvSpPr>
          <p:nvPr>
            <p:ph type="title"/>
          </p:nvPr>
        </p:nvSpPr>
        <p:spPr>
          <a:xfrm>
            <a:off x="457200" y="149225"/>
            <a:ext cx="8058150" cy="697349"/>
          </a:xfrm>
        </p:spPr>
        <p:txBody>
          <a:bodyPr/>
          <a:lstStyle/>
          <a:p>
            <a:r>
              <a:rPr lang="en-US"/>
              <a:t>MM-014: DPd in RRMM</a:t>
            </a:r>
            <a:r>
              <a:rPr lang="en-US" baseline="30000"/>
              <a:t>1,2</a:t>
            </a:r>
            <a:r>
              <a:rPr lang="en-US"/>
              <a:t> </a:t>
            </a:r>
          </a:p>
        </p:txBody>
      </p:sp>
      <p:pic>
        <p:nvPicPr>
          <p:cNvPr id="14" name="Picture 13">
            <a:extLst>
              <a:ext uri="{FF2B5EF4-FFF2-40B4-BE49-F238E27FC236}">
                <a16:creationId xmlns:a16="http://schemas.microsoft.com/office/drawing/2014/main" id="{5929911B-9F50-1D62-41D5-29BF96200F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5615" y="2032364"/>
            <a:ext cx="3855366" cy="1709130"/>
          </a:xfrm>
          <a:prstGeom prst="rect">
            <a:avLst/>
          </a:prstGeom>
        </p:spPr>
      </p:pic>
    </p:spTree>
    <p:extLst>
      <p:ext uri="{BB962C8B-B14F-4D97-AF65-F5344CB8AC3E}">
        <p14:creationId xmlns:p14="http://schemas.microsoft.com/office/powerpoint/2010/main" val="3299754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1AAE2C6-EE57-4688-AF80-049AB027D4EF}"/>
              </a:ext>
            </a:extLst>
          </p:cNvPr>
          <p:cNvGrpSpPr/>
          <p:nvPr/>
        </p:nvGrpSpPr>
        <p:grpSpPr>
          <a:xfrm>
            <a:off x="230512" y="1444690"/>
            <a:ext cx="2612991" cy="679466"/>
            <a:chOff x="3601279" y="2672176"/>
            <a:chExt cx="2612991" cy="679466"/>
          </a:xfrm>
        </p:grpSpPr>
        <p:sp>
          <p:nvSpPr>
            <p:cNvPr id="90" name="Arrow: Pentagon 89">
              <a:extLst>
                <a:ext uri="{FF2B5EF4-FFF2-40B4-BE49-F238E27FC236}">
                  <a16:creationId xmlns:a16="http://schemas.microsoft.com/office/drawing/2014/main" id="{31FFF2BE-5C57-417D-A5CD-75B8D256C257}"/>
                </a:ext>
              </a:extLst>
            </p:cNvPr>
            <p:cNvSpPr/>
            <p:nvPr/>
          </p:nvSpPr>
          <p:spPr>
            <a:xfrm>
              <a:off x="3755516" y="2782368"/>
              <a:ext cx="2458754" cy="452501"/>
            </a:xfrm>
            <a:prstGeom prst="homePlate">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685715"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2" name="Chevron 374">
              <a:extLst>
                <a:ext uri="{FF2B5EF4-FFF2-40B4-BE49-F238E27FC236}">
                  <a16:creationId xmlns:a16="http://schemas.microsoft.com/office/drawing/2014/main" id="{4A3B1F44-1D63-48A0-BF21-920F332EA9D5}"/>
                </a:ext>
              </a:extLst>
            </p:cNvPr>
            <p:cNvSpPr/>
            <p:nvPr/>
          </p:nvSpPr>
          <p:spPr>
            <a:xfrm rot="10800000" flipH="1">
              <a:off x="5647129" y="2766876"/>
              <a:ext cx="443899" cy="502485"/>
            </a:xfrm>
            <a:prstGeom prst="chevron">
              <a:avLst>
                <a:gd name="adj" fmla="val 565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6B747B"/>
                </a:solidFill>
                <a:effectLst/>
                <a:uLnTx/>
                <a:uFillTx/>
                <a:latin typeface="Arial" panose="020B0604020202020204"/>
                <a:ea typeface="+mn-ea"/>
                <a:cs typeface="+mn-cs"/>
              </a:endParaRPr>
            </a:p>
          </p:txBody>
        </p:sp>
        <p:sp>
          <p:nvSpPr>
            <p:cNvPr id="93" name="Oval 92">
              <a:extLst>
                <a:ext uri="{FF2B5EF4-FFF2-40B4-BE49-F238E27FC236}">
                  <a16:creationId xmlns:a16="http://schemas.microsoft.com/office/drawing/2014/main" id="{A9A2C9AC-F1A1-40EC-BD9B-20069E8BB14D}"/>
                </a:ext>
              </a:extLst>
            </p:cNvPr>
            <p:cNvSpPr/>
            <p:nvPr/>
          </p:nvSpPr>
          <p:spPr>
            <a:xfrm>
              <a:off x="3601279" y="2672176"/>
              <a:ext cx="679466" cy="6794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base" latinLnBrk="0" hangingPunct="1">
                <a:lnSpc>
                  <a:spcPct val="100000"/>
                </a:lnSpc>
                <a:spcBef>
                  <a:spcPct val="0"/>
                </a:spcBef>
                <a:spcAft>
                  <a:spcPct val="0"/>
                </a:spcAft>
                <a:buClrTx/>
                <a:buSzTx/>
                <a:buFontTx/>
                <a:buNone/>
                <a:tabLst/>
                <a:defRPr/>
              </a:pPr>
              <a:endParaRPr kumimoji="0" lang="en-GB" sz="2400" b="1" i="0" u="none" strike="noStrike" kern="1200" cap="none" spc="0" normalizeH="0" baseline="0" noProof="0" dirty="0">
                <a:ln>
                  <a:noFill/>
                </a:ln>
                <a:solidFill>
                  <a:srgbClr val="525CA3"/>
                </a:solidFill>
                <a:effectLst/>
                <a:uLnTx/>
                <a:uFillTx/>
                <a:latin typeface="Arial" panose="020B0604020202020204"/>
                <a:ea typeface="+mn-ea"/>
                <a:cs typeface="+mn-cs"/>
              </a:endParaRPr>
            </a:p>
          </p:txBody>
        </p:sp>
      </p:grpSp>
      <p:pic>
        <p:nvPicPr>
          <p:cNvPr id="8" name="Graphic 7" descr="Man and Woman">
            <a:extLst>
              <a:ext uri="{FF2B5EF4-FFF2-40B4-BE49-F238E27FC236}">
                <a16:creationId xmlns:a16="http://schemas.microsoft.com/office/drawing/2014/main" id="{DC683916-714D-4444-A32C-C649B7890C7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04049" y="1563199"/>
            <a:ext cx="447434" cy="447434"/>
          </a:xfrm>
          <a:prstGeom prst="rect">
            <a:avLst/>
          </a:prstGeom>
        </p:spPr>
      </p:pic>
      <p:sp>
        <p:nvSpPr>
          <p:cNvPr id="6" name="Footer Placeholder 5">
            <a:extLst>
              <a:ext uri="{FF2B5EF4-FFF2-40B4-BE49-F238E27FC236}">
                <a16:creationId xmlns:a16="http://schemas.microsoft.com/office/drawing/2014/main" id="{E5490238-6F0D-222F-29B4-60A728365980}"/>
              </a:ext>
            </a:extLst>
          </p:cNvPr>
          <p:cNvSpPr>
            <a:spLocks noGrp="1"/>
          </p:cNvSpPr>
          <p:nvPr>
            <p:ph type="ftr" sz="quarter" idx="3"/>
          </p:nvPr>
        </p:nvSpPr>
        <p:spPr>
          <a:xfrm>
            <a:off x="457201" y="4767263"/>
            <a:ext cx="8058149" cy="331598"/>
          </a:xfrm>
        </p:spPr>
        <p:txBody>
          <a:bodyPr/>
          <a:lstStyle/>
          <a:p>
            <a:r>
              <a:rPr lang="en-GB" noProof="0" dirty="0"/>
              <a:t>*Dexamethasone dose was 20 mg in patients aged ≥75 years</a:t>
            </a:r>
            <a:br>
              <a:rPr lang="en-GB" noProof="0" dirty="0"/>
            </a:br>
            <a:r>
              <a:rPr lang="en-GB" noProof="0" dirty="0"/>
              <a:t>d, dexamethasone; Isa, </a:t>
            </a:r>
            <a:r>
              <a:rPr lang="en-GB" noProof="0" dirty="0" err="1"/>
              <a:t>isatuximab</a:t>
            </a:r>
            <a:r>
              <a:rPr lang="en-GB" noProof="0" dirty="0"/>
              <a:t>; P, pomalidomide; RRMM, relapsed/refractory multiple myeloma</a:t>
            </a:r>
            <a:br>
              <a:rPr lang="en-GB" noProof="0" dirty="0"/>
            </a:br>
            <a:r>
              <a:rPr lang="en-GB" noProof="0" dirty="0"/>
              <a:t>1. Richardson PG et al. </a:t>
            </a:r>
            <a:r>
              <a:rPr lang="it-IT" i="1" noProof="0" dirty="0"/>
              <a:t>Future </a:t>
            </a:r>
            <a:r>
              <a:rPr lang="it-IT" i="1" noProof="0" dirty="0" err="1"/>
              <a:t>Oncol</a:t>
            </a:r>
            <a:r>
              <a:rPr lang="it-IT" i="1" noProof="0" dirty="0"/>
              <a:t>. </a:t>
            </a:r>
            <a:r>
              <a:rPr lang="it-IT" noProof="0" dirty="0"/>
              <a:t>2018;14:1035-1047;</a:t>
            </a:r>
            <a:endParaRPr lang="en-GB" noProof="0" dirty="0"/>
          </a:p>
        </p:txBody>
      </p:sp>
      <p:sp>
        <p:nvSpPr>
          <p:cNvPr id="2" name="Title 1">
            <a:extLst>
              <a:ext uri="{FF2B5EF4-FFF2-40B4-BE49-F238E27FC236}">
                <a16:creationId xmlns:a16="http://schemas.microsoft.com/office/drawing/2014/main" id="{D2EF9E22-1870-4C4D-A4E2-C3EEAD2D6A68}"/>
              </a:ext>
            </a:extLst>
          </p:cNvPr>
          <p:cNvSpPr>
            <a:spLocks noGrp="1"/>
          </p:cNvSpPr>
          <p:nvPr>
            <p:ph type="title"/>
          </p:nvPr>
        </p:nvSpPr>
        <p:spPr>
          <a:xfrm>
            <a:off x="457200" y="149629"/>
            <a:ext cx="8058150" cy="889183"/>
          </a:xfrm>
        </p:spPr>
        <p:txBody>
          <a:bodyPr anchor="ctr"/>
          <a:lstStyle/>
          <a:p>
            <a:r>
              <a:rPr lang="en-US" dirty="0"/>
              <a:t>ICARIA: Isa-Pd vs Pd - Study Design¹</a:t>
            </a:r>
            <a:endParaRPr lang="en-GB" dirty="0"/>
          </a:p>
        </p:txBody>
      </p:sp>
      <p:grpSp>
        <p:nvGrpSpPr>
          <p:cNvPr id="11" name="Group 10">
            <a:extLst>
              <a:ext uri="{FF2B5EF4-FFF2-40B4-BE49-F238E27FC236}">
                <a16:creationId xmlns:a16="http://schemas.microsoft.com/office/drawing/2014/main" id="{32D9403A-D5C6-48C4-AB9F-F04673473A96}"/>
              </a:ext>
            </a:extLst>
          </p:cNvPr>
          <p:cNvGrpSpPr/>
          <p:nvPr/>
        </p:nvGrpSpPr>
        <p:grpSpPr>
          <a:xfrm>
            <a:off x="69510" y="3011113"/>
            <a:ext cx="8833527" cy="1347399"/>
            <a:chOff x="1003533" y="3392835"/>
            <a:chExt cx="6041105" cy="921464"/>
          </a:xfrm>
        </p:grpSpPr>
        <p:sp>
          <p:nvSpPr>
            <p:cNvPr id="132" name="TextBox 131">
              <a:extLst>
                <a:ext uri="{FF2B5EF4-FFF2-40B4-BE49-F238E27FC236}">
                  <a16:creationId xmlns:a16="http://schemas.microsoft.com/office/drawing/2014/main" id="{24DE3DBB-0EEF-4565-99C1-2628FC04D9F6}"/>
                </a:ext>
              </a:extLst>
            </p:cNvPr>
            <p:cNvSpPr txBox="1"/>
            <p:nvPr/>
          </p:nvSpPr>
          <p:spPr>
            <a:xfrm>
              <a:off x="2557494" y="4019622"/>
              <a:ext cx="250169" cy="294677"/>
            </a:xfrm>
            <a:prstGeom prst="rect">
              <a:avLst/>
            </a:prstGeom>
            <a:noFill/>
          </p:spPr>
          <p:txBody>
            <a:bodyPr wrap="none" rtlCol="0">
              <a:spAutoFit/>
            </a:bodyPr>
            <a:lstStyle/>
            <a:p>
              <a:pPr marL="0" marR="0" lvl="0" indent="0" algn="ctr" defTabSz="685715"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effectLst/>
                  <a:uLnTx/>
                  <a:uFillTx/>
                  <a:latin typeface="Arial" panose="020B0604020202020204"/>
                  <a:ea typeface="Geneva" charset="0"/>
                  <a:cs typeface="+mn-cs"/>
                  <a:sym typeface="Wingdings" panose="05000000000000000000" pitchFamily="2" charset="2"/>
                </a:rPr>
                <a:t></a:t>
              </a:r>
              <a:br>
                <a:rPr kumimoji="0" lang="en-US" sz="1100" b="0" i="0" u="none" strike="noStrike" kern="1200" cap="none" spc="0" normalizeH="0" baseline="0" noProof="0" dirty="0">
                  <a:ln>
                    <a:noFill/>
                  </a:ln>
                  <a:effectLst/>
                  <a:uLnTx/>
                  <a:uFillTx/>
                  <a:latin typeface="Arial" panose="020B0604020202020204"/>
                  <a:ea typeface="Geneva" charset="0"/>
                  <a:cs typeface="+mn-cs"/>
                  <a:sym typeface="Wingdings" panose="05000000000000000000" pitchFamily="2" charset="2"/>
                </a:rPr>
              </a:br>
              <a:r>
                <a:rPr kumimoji="0" lang="en-US" sz="1100" b="0" i="0" u="none" strike="noStrike" kern="1200" cap="none" spc="0" normalizeH="0" baseline="0" noProof="0" dirty="0">
                  <a:ln>
                    <a:noFill/>
                  </a:ln>
                  <a:effectLst/>
                  <a:uLnTx/>
                  <a:uFillTx/>
                  <a:latin typeface="Arial" panose="020B0604020202020204"/>
                  <a:ea typeface="Geneva" charset="0"/>
                  <a:cs typeface="+mn-cs"/>
                  <a:sym typeface="Wingdings" panose="05000000000000000000" pitchFamily="2" charset="2"/>
                </a:rPr>
                <a:t>D8</a:t>
              </a:r>
              <a:endParaRPr kumimoji="0" lang="en-US" sz="1100" b="0" i="0" u="none" strike="noStrike" kern="1200" cap="none" spc="0" normalizeH="0" baseline="0" noProof="0" dirty="0">
                <a:ln>
                  <a:noFill/>
                </a:ln>
                <a:effectLst/>
                <a:uLnTx/>
                <a:uFillTx/>
                <a:latin typeface="Arial" panose="020B0604020202020204"/>
                <a:ea typeface="Geneva" charset="0"/>
                <a:cs typeface="+mn-cs"/>
              </a:endParaRPr>
            </a:p>
          </p:txBody>
        </p:sp>
        <p:sp>
          <p:nvSpPr>
            <p:cNvPr id="103" name="TextBox 102">
              <a:extLst>
                <a:ext uri="{FF2B5EF4-FFF2-40B4-BE49-F238E27FC236}">
                  <a16:creationId xmlns:a16="http://schemas.microsoft.com/office/drawing/2014/main" id="{70F4287D-66D7-42A0-BBD0-6B5B2DEC5234}"/>
                </a:ext>
              </a:extLst>
            </p:cNvPr>
            <p:cNvSpPr txBox="1"/>
            <p:nvPr/>
          </p:nvSpPr>
          <p:spPr>
            <a:xfrm>
              <a:off x="3422772" y="3597715"/>
              <a:ext cx="303885" cy="294677"/>
            </a:xfrm>
            <a:prstGeom prst="rect">
              <a:avLst/>
            </a:prstGeom>
            <a:noFill/>
          </p:spPr>
          <p:txBody>
            <a:bodyPr wrap="none" rtlCol="0">
              <a:spAutoFit/>
            </a:bodyPr>
            <a:lstStyle/>
            <a:p>
              <a:pPr marL="0" marR="0" lvl="0" indent="0" algn="ctr" defTabSz="685715"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effectLst/>
                  <a:uLnTx/>
                  <a:uFillTx/>
                  <a:latin typeface="Arial" panose="020B0604020202020204"/>
                  <a:ea typeface="Geneva" charset="0"/>
                  <a:cs typeface="+mn-cs"/>
                  <a:sym typeface="Wingdings" panose="05000000000000000000" pitchFamily="2" charset="2"/>
                </a:rPr>
                <a:t></a:t>
              </a:r>
              <a:br>
                <a:rPr kumimoji="0" lang="en-US" sz="1100" b="0" i="0" u="none" strike="noStrike" kern="1200" cap="none" spc="0" normalizeH="0" baseline="0" noProof="0" dirty="0">
                  <a:ln>
                    <a:noFill/>
                  </a:ln>
                  <a:effectLst/>
                  <a:uLnTx/>
                  <a:uFillTx/>
                  <a:latin typeface="Arial" panose="020B0604020202020204"/>
                  <a:ea typeface="Geneva" charset="0"/>
                  <a:cs typeface="+mn-cs"/>
                  <a:sym typeface="Wingdings" panose="05000000000000000000" pitchFamily="2" charset="2"/>
                </a:rPr>
              </a:br>
              <a:r>
                <a:rPr kumimoji="0" lang="en-US" sz="1100" b="0" i="0" u="none" strike="noStrike" kern="1200" cap="none" spc="0" normalizeH="0" baseline="0" noProof="0" dirty="0">
                  <a:ln>
                    <a:noFill/>
                  </a:ln>
                  <a:effectLst/>
                  <a:uLnTx/>
                  <a:uFillTx/>
                  <a:latin typeface="Arial" panose="020B0604020202020204"/>
                  <a:ea typeface="Geneva" charset="0"/>
                  <a:cs typeface="+mn-cs"/>
                  <a:sym typeface="Wingdings" panose="05000000000000000000" pitchFamily="2" charset="2"/>
                </a:rPr>
                <a:t>D22</a:t>
              </a:r>
              <a:endParaRPr kumimoji="0" lang="en-US" sz="1100" b="0" i="0" u="none" strike="noStrike" kern="1200" cap="none" spc="0" normalizeH="0" baseline="0" noProof="0" dirty="0">
                <a:ln>
                  <a:noFill/>
                </a:ln>
                <a:effectLst/>
                <a:uLnTx/>
                <a:uFillTx/>
                <a:latin typeface="Arial" panose="020B0604020202020204"/>
                <a:ea typeface="Geneva" charset="0"/>
                <a:cs typeface="+mn-cs"/>
              </a:endParaRPr>
            </a:p>
          </p:txBody>
        </p:sp>
        <p:sp>
          <p:nvSpPr>
            <p:cNvPr id="104" name="TextBox 103">
              <a:extLst>
                <a:ext uri="{FF2B5EF4-FFF2-40B4-BE49-F238E27FC236}">
                  <a16:creationId xmlns:a16="http://schemas.microsoft.com/office/drawing/2014/main" id="{85165669-8E59-49E7-B5BC-4AE9FABBF5E7}"/>
                </a:ext>
              </a:extLst>
            </p:cNvPr>
            <p:cNvSpPr txBox="1"/>
            <p:nvPr/>
          </p:nvSpPr>
          <p:spPr>
            <a:xfrm>
              <a:off x="3423307" y="4019622"/>
              <a:ext cx="303885" cy="294677"/>
            </a:xfrm>
            <a:prstGeom prst="rect">
              <a:avLst/>
            </a:prstGeom>
            <a:noFill/>
          </p:spPr>
          <p:txBody>
            <a:bodyPr wrap="none" rtlCol="0">
              <a:spAutoFit/>
            </a:bodyPr>
            <a:lstStyle/>
            <a:p>
              <a:pPr marL="0" marR="0" lvl="0" indent="0" algn="ctr" defTabSz="685715"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effectLst/>
                  <a:uLnTx/>
                  <a:uFillTx/>
                  <a:latin typeface="Arial" panose="020B0604020202020204"/>
                  <a:ea typeface="Geneva" charset="0"/>
                  <a:cs typeface="+mn-cs"/>
                  <a:sym typeface="Wingdings" panose="05000000000000000000" pitchFamily="2" charset="2"/>
                </a:rPr>
                <a:t></a:t>
              </a:r>
              <a:br>
                <a:rPr kumimoji="0" lang="en-US" sz="1100" b="0" i="0" u="none" strike="noStrike" kern="1200" cap="none" spc="0" normalizeH="0" baseline="0" noProof="0" dirty="0">
                  <a:ln>
                    <a:noFill/>
                  </a:ln>
                  <a:effectLst/>
                  <a:uLnTx/>
                  <a:uFillTx/>
                  <a:latin typeface="Arial" panose="020B0604020202020204"/>
                  <a:ea typeface="Geneva" charset="0"/>
                  <a:cs typeface="+mn-cs"/>
                  <a:sym typeface="Wingdings" panose="05000000000000000000" pitchFamily="2" charset="2"/>
                </a:rPr>
              </a:br>
              <a:r>
                <a:rPr kumimoji="0" lang="en-US" sz="1100" b="0" i="0" u="none" strike="noStrike" kern="1200" cap="none" spc="0" normalizeH="0" baseline="0" noProof="0" dirty="0">
                  <a:ln>
                    <a:noFill/>
                  </a:ln>
                  <a:effectLst/>
                  <a:uLnTx/>
                  <a:uFillTx/>
                  <a:latin typeface="Arial" panose="020B0604020202020204"/>
                  <a:ea typeface="Geneva" charset="0"/>
                  <a:cs typeface="+mn-cs"/>
                  <a:sym typeface="Wingdings" panose="05000000000000000000" pitchFamily="2" charset="2"/>
                </a:rPr>
                <a:t>D22</a:t>
              </a:r>
              <a:endParaRPr kumimoji="0" lang="en-US" sz="1100" b="0" i="0" u="none" strike="noStrike" kern="1200" cap="none" spc="0" normalizeH="0" baseline="0" noProof="0" dirty="0">
                <a:ln>
                  <a:noFill/>
                </a:ln>
                <a:effectLst/>
                <a:uLnTx/>
                <a:uFillTx/>
                <a:latin typeface="Arial" panose="020B0604020202020204"/>
                <a:ea typeface="Geneva" charset="0"/>
                <a:cs typeface="+mn-cs"/>
              </a:endParaRPr>
            </a:p>
          </p:txBody>
        </p:sp>
        <p:cxnSp>
          <p:nvCxnSpPr>
            <p:cNvPr id="106" name="Straight Arrow Connector 105">
              <a:extLst>
                <a:ext uri="{FF2B5EF4-FFF2-40B4-BE49-F238E27FC236}">
                  <a16:creationId xmlns:a16="http://schemas.microsoft.com/office/drawing/2014/main" id="{AA51477C-5619-48EA-A3BF-A66DD6E3D054}"/>
                </a:ext>
              </a:extLst>
            </p:cNvPr>
            <p:cNvCxnSpPr>
              <a:cxnSpLocks/>
            </p:cNvCxnSpPr>
            <p:nvPr/>
          </p:nvCxnSpPr>
          <p:spPr>
            <a:xfrm>
              <a:off x="2191758" y="3609689"/>
              <a:ext cx="1691734" cy="0"/>
            </a:xfrm>
            <a:prstGeom prst="straightConnector1">
              <a:avLst/>
            </a:prstGeom>
            <a:ln w="12700" cap="sq">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144A2612-F372-4597-BE8C-DB30C0ADF52A}"/>
                </a:ext>
              </a:extLst>
            </p:cNvPr>
            <p:cNvCxnSpPr/>
            <p:nvPr/>
          </p:nvCxnSpPr>
          <p:spPr>
            <a:xfrm flipV="1">
              <a:off x="2191758" y="3531787"/>
              <a:ext cx="0" cy="720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4CB4AA0E-EB81-4783-ABDA-C7BFBBED8639}"/>
                </a:ext>
              </a:extLst>
            </p:cNvPr>
            <p:cNvCxnSpPr/>
            <p:nvPr/>
          </p:nvCxnSpPr>
          <p:spPr>
            <a:xfrm flipV="1">
              <a:off x="2638091" y="3531787"/>
              <a:ext cx="0" cy="720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BA7999E-44B5-4B1F-BE7B-1D3EEA0851FC}"/>
                </a:ext>
              </a:extLst>
            </p:cNvPr>
            <p:cNvCxnSpPr/>
            <p:nvPr/>
          </p:nvCxnSpPr>
          <p:spPr>
            <a:xfrm flipV="1">
              <a:off x="3084424" y="3531787"/>
              <a:ext cx="0" cy="720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359A8C3-068A-49F0-8E74-13C7F5765C5F}"/>
                </a:ext>
              </a:extLst>
            </p:cNvPr>
            <p:cNvCxnSpPr/>
            <p:nvPr/>
          </p:nvCxnSpPr>
          <p:spPr>
            <a:xfrm flipV="1">
              <a:off x="3530757" y="3531787"/>
              <a:ext cx="0" cy="720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A1DFE2E-8402-44D0-A5B0-206422CDB2C9}"/>
                </a:ext>
              </a:extLst>
            </p:cNvPr>
            <p:cNvSpPr txBox="1"/>
            <p:nvPr/>
          </p:nvSpPr>
          <p:spPr>
            <a:xfrm>
              <a:off x="1969561" y="3392835"/>
              <a:ext cx="452978" cy="178911"/>
            </a:xfrm>
            <a:prstGeom prst="rect">
              <a:avLst/>
            </a:prstGeom>
            <a:noFill/>
          </p:spPr>
          <p:txBody>
            <a:bodyPr wrap="none" rtlCol="0">
              <a:spAutoFit/>
            </a:bodyPr>
            <a:lstStyle/>
            <a:p>
              <a:pPr marL="0" marR="0" lvl="0" indent="0" algn="ctr" defTabSz="685715"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a:ea typeface="Geneva" charset="0"/>
                  <a:cs typeface="+mn-cs"/>
                </a:rPr>
                <a:t>Week 1</a:t>
              </a:r>
              <a:endParaRPr kumimoji="0" lang="en-US" sz="1100" b="0" i="0" u="none" strike="noStrike" kern="1200" cap="none" spc="0" normalizeH="0" baseline="0" noProof="0" dirty="0">
                <a:ln>
                  <a:noFill/>
                </a:ln>
                <a:effectLst/>
                <a:uLnTx/>
                <a:uFillTx/>
                <a:latin typeface="Arial" panose="020B0604020202020204"/>
                <a:ea typeface="Geneva" charset="0"/>
                <a:cs typeface="+mn-cs"/>
              </a:endParaRPr>
            </a:p>
          </p:txBody>
        </p:sp>
        <p:sp>
          <p:nvSpPr>
            <p:cNvPr id="112" name="TextBox 111">
              <a:extLst>
                <a:ext uri="{FF2B5EF4-FFF2-40B4-BE49-F238E27FC236}">
                  <a16:creationId xmlns:a16="http://schemas.microsoft.com/office/drawing/2014/main" id="{E9ECEB59-D3FF-4D3B-A079-CB28B5ECF9A4}"/>
                </a:ext>
              </a:extLst>
            </p:cNvPr>
            <p:cNvSpPr txBox="1"/>
            <p:nvPr/>
          </p:nvSpPr>
          <p:spPr>
            <a:xfrm>
              <a:off x="2411601" y="3392835"/>
              <a:ext cx="452978" cy="178911"/>
            </a:xfrm>
            <a:prstGeom prst="rect">
              <a:avLst/>
            </a:prstGeom>
            <a:noFill/>
          </p:spPr>
          <p:txBody>
            <a:bodyPr wrap="none" rtlCol="0">
              <a:spAutoFit/>
            </a:bodyPr>
            <a:lstStyle/>
            <a:p>
              <a:pPr marL="0" marR="0" lvl="0" indent="0" algn="ctr" defTabSz="685715"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a:ea typeface="Geneva" charset="0"/>
                  <a:cs typeface="+mn-cs"/>
                </a:rPr>
                <a:t>Week 2</a:t>
              </a:r>
              <a:endParaRPr kumimoji="0" lang="en-US" sz="1100" b="0" i="0" u="none" strike="noStrike" kern="1200" cap="none" spc="0" normalizeH="0" baseline="0" noProof="0" dirty="0">
                <a:ln>
                  <a:noFill/>
                </a:ln>
                <a:effectLst/>
                <a:uLnTx/>
                <a:uFillTx/>
                <a:latin typeface="Arial" panose="020B0604020202020204"/>
                <a:ea typeface="Geneva" charset="0"/>
                <a:cs typeface="+mn-cs"/>
              </a:endParaRPr>
            </a:p>
          </p:txBody>
        </p:sp>
        <p:sp>
          <p:nvSpPr>
            <p:cNvPr id="113" name="TextBox 112">
              <a:extLst>
                <a:ext uri="{FF2B5EF4-FFF2-40B4-BE49-F238E27FC236}">
                  <a16:creationId xmlns:a16="http://schemas.microsoft.com/office/drawing/2014/main" id="{EFB0B20C-0A3C-4BA4-978D-9064C6FC9403}"/>
                </a:ext>
              </a:extLst>
            </p:cNvPr>
            <p:cNvSpPr txBox="1"/>
            <p:nvPr/>
          </p:nvSpPr>
          <p:spPr>
            <a:xfrm>
              <a:off x="2853640" y="3392835"/>
              <a:ext cx="452978" cy="178911"/>
            </a:xfrm>
            <a:prstGeom prst="rect">
              <a:avLst/>
            </a:prstGeom>
            <a:noFill/>
          </p:spPr>
          <p:txBody>
            <a:bodyPr wrap="none" rtlCol="0">
              <a:spAutoFit/>
            </a:bodyPr>
            <a:lstStyle/>
            <a:p>
              <a:pPr marL="0" marR="0" lvl="0" indent="0" algn="ctr" defTabSz="685715"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a:ea typeface="Geneva" charset="0"/>
                  <a:cs typeface="+mn-cs"/>
                </a:rPr>
                <a:t>Week 3</a:t>
              </a:r>
              <a:endParaRPr kumimoji="0" lang="en-US" sz="1100" b="0" i="0" u="none" strike="noStrike" kern="1200" cap="none" spc="0" normalizeH="0" baseline="0" noProof="0" dirty="0">
                <a:ln>
                  <a:noFill/>
                </a:ln>
                <a:effectLst/>
                <a:uLnTx/>
                <a:uFillTx/>
                <a:latin typeface="Arial" panose="020B0604020202020204"/>
                <a:ea typeface="Geneva" charset="0"/>
                <a:cs typeface="+mn-cs"/>
              </a:endParaRPr>
            </a:p>
          </p:txBody>
        </p:sp>
        <p:sp>
          <p:nvSpPr>
            <p:cNvPr id="114" name="TextBox 113">
              <a:extLst>
                <a:ext uri="{FF2B5EF4-FFF2-40B4-BE49-F238E27FC236}">
                  <a16:creationId xmlns:a16="http://schemas.microsoft.com/office/drawing/2014/main" id="{FCFFE319-6184-4C4E-A502-D8AF122CFBF0}"/>
                </a:ext>
              </a:extLst>
            </p:cNvPr>
            <p:cNvSpPr txBox="1"/>
            <p:nvPr/>
          </p:nvSpPr>
          <p:spPr>
            <a:xfrm>
              <a:off x="3295682" y="3392835"/>
              <a:ext cx="452978" cy="178911"/>
            </a:xfrm>
            <a:prstGeom prst="rect">
              <a:avLst/>
            </a:prstGeom>
            <a:noFill/>
          </p:spPr>
          <p:txBody>
            <a:bodyPr wrap="none" rtlCol="0">
              <a:spAutoFit/>
            </a:bodyPr>
            <a:lstStyle/>
            <a:p>
              <a:pPr marL="0" marR="0" lvl="0" indent="0" algn="ctr" defTabSz="685715"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a:ea typeface="Geneva" charset="0"/>
                  <a:cs typeface="+mn-cs"/>
                </a:rPr>
                <a:t>Week 4</a:t>
              </a:r>
              <a:endParaRPr kumimoji="0" lang="en-US" sz="1100" b="0" i="0" u="none" strike="noStrike" kern="1200" cap="none" spc="0" normalizeH="0" baseline="0" noProof="0" dirty="0">
                <a:ln>
                  <a:noFill/>
                </a:ln>
                <a:effectLst/>
                <a:uLnTx/>
                <a:uFillTx/>
                <a:latin typeface="Arial" panose="020B0604020202020204"/>
                <a:ea typeface="Geneva" charset="0"/>
                <a:cs typeface="+mn-cs"/>
              </a:endParaRPr>
            </a:p>
          </p:txBody>
        </p:sp>
        <p:cxnSp>
          <p:nvCxnSpPr>
            <p:cNvPr id="115" name="Straight Connector 114">
              <a:extLst>
                <a:ext uri="{FF2B5EF4-FFF2-40B4-BE49-F238E27FC236}">
                  <a16:creationId xmlns:a16="http://schemas.microsoft.com/office/drawing/2014/main" id="{FACA2D1F-A8B6-4002-AE53-71D94C31D9BE}"/>
                </a:ext>
              </a:extLst>
            </p:cNvPr>
            <p:cNvCxnSpPr>
              <a:cxnSpLocks/>
            </p:cNvCxnSpPr>
            <p:nvPr/>
          </p:nvCxnSpPr>
          <p:spPr>
            <a:xfrm flipV="1">
              <a:off x="1487449" y="4019622"/>
              <a:ext cx="31647" cy="146221"/>
            </a:xfrm>
            <a:prstGeom prst="line">
              <a:avLst/>
            </a:prstGeom>
            <a:noFill/>
            <a:ln w="19050" cap="flat" cmpd="sng" algn="ctr">
              <a:noFill/>
              <a:prstDash val="solid"/>
            </a:ln>
            <a:effectLst/>
          </p:spPr>
        </p:cxnSp>
        <p:sp>
          <p:nvSpPr>
            <p:cNvPr id="116" name="TextBox 115">
              <a:extLst>
                <a:ext uri="{FF2B5EF4-FFF2-40B4-BE49-F238E27FC236}">
                  <a16:creationId xmlns:a16="http://schemas.microsoft.com/office/drawing/2014/main" id="{4BB189D1-0B9A-466C-880B-35FD9E5F6FCC}"/>
                </a:ext>
              </a:extLst>
            </p:cNvPr>
            <p:cNvSpPr txBox="1"/>
            <p:nvPr/>
          </p:nvSpPr>
          <p:spPr>
            <a:xfrm>
              <a:off x="2975162" y="4019622"/>
              <a:ext cx="303885" cy="294677"/>
            </a:xfrm>
            <a:prstGeom prst="rect">
              <a:avLst/>
            </a:prstGeom>
            <a:noFill/>
          </p:spPr>
          <p:txBody>
            <a:bodyPr wrap="none" rtlCol="0">
              <a:spAutoFit/>
            </a:bodyPr>
            <a:lstStyle/>
            <a:p>
              <a:pPr marL="0" marR="0" lvl="0" indent="0" algn="ctr" defTabSz="685715"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effectLst/>
                  <a:uLnTx/>
                  <a:uFillTx/>
                  <a:latin typeface="Arial" panose="020B0604020202020204"/>
                  <a:ea typeface="Geneva" charset="0"/>
                  <a:cs typeface="+mn-cs"/>
                  <a:sym typeface="Wingdings" panose="05000000000000000000" pitchFamily="2" charset="2"/>
                </a:rPr>
                <a:t></a:t>
              </a:r>
              <a:br>
                <a:rPr kumimoji="0" lang="en-US" sz="1100" b="0" i="0" u="none" strike="noStrike" kern="1200" cap="none" spc="0" normalizeH="0" baseline="0" noProof="0" dirty="0">
                  <a:ln>
                    <a:noFill/>
                  </a:ln>
                  <a:effectLst/>
                  <a:uLnTx/>
                  <a:uFillTx/>
                  <a:latin typeface="Arial" panose="020B0604020202020204"/>
                  <a:ea typeface="Geneva" charset="0"/>
                  <a:cs typeface="+mn-cs"/>
                  <a:sym typeface="Wingdings" panose="05000000000000000000" pitchFamily="2" charset="2"/>
                </a:rPr>
              </a:br>
              <a:r>
                <a:rPr kumimoji="0" lang="en-US" sz="1100" b="0" i="0" u="none" strike="noStrike" kern="1200" cap="none" spc="0" normalizeH="0" baseline="0" noProof="0" dirty="0">
                  <a:ln>
                    <a:noFill/>
                  </a:ln>
                  <a:effectLst/>
                  <a:uLnTx/>
                  <a:uFillTx/>
                  <a:latin typeface="Arial" panose="020B0604020202020204"/>
                  <a:ea typeface="Geneva" charset="0"/>
                  <a:cs typeface="+mn-cs"/>
                  <a:sym typeface="Wingdings" panose="05000000000000000000" pitchFamily="2" charset="2"/>
                </a:rPr>
                <a:t>D15</a:t>
              </a:r>
              <a:endParaRPr kumimoji="0" lang="en-US" sz="1100" b="0" i="0" u="none" strike="noStrike" kern="1200" cap="none" spc="0" normalizeH="0" baseline="0" noProof="0" dirty="0">
                <a:ln>
                  <a:noFill/>
                </a:ln>
                <a:effectLst/>
                <a:uLnTx/>
                <a:uFillTx/>
                <a:latin typeface="Arial" panose="020B0604020202020204"/>
                <a:ea typeface="Geneva" charset="0"/>
                <a:cs typeface="+mn-cs"/>
              </a:endParaRPr>
            </a:p>
          </p:txBody>
        </p:sp>
        <p:sp>
          <p:nvSpPr>
            <p:cNvPr id="119" name="TextBox 118">
              <a:extLst>
                <a:ext uri="{FF2B5EF4-FFF2-40B4-BE49-F238E27FC236}">
                  <a16:creationId xmlns:a16="http://schemas.microsoft.com/office/drawing/2014/main" id="{3B34B2F1-B0EE-4BEB-BDA2-140F42B5763C}"/>
                </a:ext>
              </a:extLst>
            </p:cNvPr>
            <p:cNvSpPr txBox="1"/>
            <p:nvPr/>
          </p:nvSpPr>
          <p:spPr>
            <a:xfrm>
              <a:off x="1149342" y="3702958"/>
              <a:ext cx="1014267" cy="178911"/>
            </a:xfrm>
            <a:prstGeom prst="rect">
              <a:avLst/>
            </a:prstGeom>
            <a:noFill/>
          </p:spPr>
          <p:txBody>
            <a:bodyPr wrap="none" rtlCol="0">
              <a:spAutoFit/>
            </a:bodyPr>
            <a:lstStyle/>
            <a:p>
              <a:pPr marL="0" marR="0" lvl="0" indent="0" algn="r" defTabSz="685715"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a:ea typeface="Geneva" charset="0"/>
                  <a:cs typeface="+mn-cs"/>
                </a:rPr>
                <a:t>Isatuximab 10 mg/kg</a:t>
              </a:r>
              <a:endParaRPr kumimoji="0" lang="en-US" sz="1100" b="0" i="0" u="none" strike="noStrike" kern="1200" cap="none" spc="0" normalizeH="0" baseline="0" noProof="0" dirty="0">
                <a:ln>
                  <a:noFill/>
                </a:ln>
                <a:effectLst/>
                <a:uLnTx/>
                <a:uFillTx/>
                <a:latin typeface="Arial" panose="020B0604020202020204"/>
                <a:ea typeface="Geneva" charset="0"/>
                <a:cs typeface="+mn-cs"/>
              </a:endParaRPr>
            </a:p>
          </p:txBody>
        </p:sp>
        <p:sp>
          <p:nvSpPr>
            <p:cNvPr id="120" name="TextBox 119">
              <a:extLst>
                <a:ext uri="{FF2B5EF4-FFF2-40B4-BE49-F238E27FC236}">
                  <a16:creationId xmlns:a16="http://schemas.microsoft.com/office/drawing/2014/main" id="{D88A4E4A-2A79-4501-8D92-0030AD28E877}"/>
                </a:ext>
              </a:extLst>
            </p:cNvPr>
            <p:cNvSpPr txBox="1"/>
            <p:nvPr/>
          </p:nvSpPr>
          <p:spPr>
            <a:xfrm>
              <a:off x="2106795" y="3597715"/>
              <a:ext cx="250169" cy="294677"/>
            </a:xfrm>
            <a:prstGeom prst="rect">
              <a:avLst/>
            </a:prstGeom>
            <a:noFill/>
          </p:spPr>
          <p:txBody>
            <a:bodyPr wrap="none" rtlCol="0">
              <a:spAutoFit/>
            </a:bodyPr>
            <a:lstStyle/>
            <a:p>
              <a:pPr marL="0" marR="0" lvl="0" indent="0" algn="ctr" defTabSz="685715"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effectLst/>
                  <a:uLnTx/>
                  <a:uFillTx/>
                  <a:latin typeface="Arial" panose="020B0604020202020204"/>
                  <a:ea typeface="Geneva" charset="0"/>
                  <a:cs typeface="+mn-cs"/>
                  <a:sym typeface="Wingdings" panose="05000000000000000000" pitchFamily="2" charset="2"/>
                </a:rPr>
                <a:t></a:t>
              </a:r>
              <a:br>
                <a:rPr kumimoji="0" lang="en-US" sz="1100" b="0" i="0" u="none" strike="noStrike" kern="1200" cap="none" spc="0" normalizeH="0" baseline="0" noProof="0" dirty="0">
                  <a:ln>
                    <a:noFill/>
                  </a:ln>
                  <a:effectLst/>
                  <a:uLnTx/>
                  <a:uFillTx/>
                  <a:latin typeface="Arial" panose="020B0604020202020204"/>
                  <a:ea typeface="Geneva" charset="0"/>
                  <a:cs typeface="+mn-cs"/>
                  <a:sym typeface="Wingdings" panose="05000000000000000000" pitchFamily="2" charset="2"/>
                </a:rPr>
              </a:br>
              <a:r>
                <a:rPr kumimoji="0" lang="en-US" sz="1100" b="0" i="0" u="none" strike="noStrike" kern="1200" cap="none" spc="0" normalizeH="0" baseline="0" noProof="0" dirty="0">
                  <a:ln>
                    <a:noFill/>
                  </a:ln>
                  <a:effectLst/>
                  <a:uLnTx/>
                  <a:uFillTx/>
                  <a:latin typeface="Arial" panose="020B0604020202020204"/>
                  <a:ea typeface="Geneva" charset="0"/>
                  <a:cs typeface="+mn-cs"/>
                  <a:sym typeface="Wingdings" panose="05000000000000000000" pitchFamily="2" charset="2"/>
                </a:rPr>
                <a:t>D1</a:t>
              </a:r>
              <a:endParaRPr kumimoji="0" lang="en-US" sz="1100" b="0" i="0" u="none" strike="noStrike" kern="1200" cap="none" spc="0" normalizeH="0" baseline="0" noProof="0" dirty="0">
                <a:ln>
                  <a:noFill/>
                </a:ln>
                <a:effectLst/>
                <a:uLnTx/>
                <a:uFillTx/>
                <a:latin typeface="Arial" panose="020B0604020202020204"/>
                <a:ea typeface="Geneva" charset="0"/>
                <a:cs typeface="+mn-cs"/>
              </a:endParaRPr>
            </a:p>
          </p:txBody>
        </p:sp>
        <p:sp>
          <p:nvSpPr>
            <p:cNvPr id="121" name="TextBox 120">
              <a:extLst>
                <a:ext uri="{FF2B5EF4-FFF2-40B4-BE49-F238E27FC236}">
                  <a16:creationId xmlns:a16="http://schemas.microsoft.com/office/drawing/2014/main" id="{1F96783F-EF8E-437D-AEFD-D444FF08F002}"/>
                </a:ext>
              </a:extLst>
            </p:cNvPr>
            <p:cNvSpPr txBox="1"/>
            <p:nvPr/>
          </p:nvSpPr>
          <p:spPr>
            <a:xfrm>
              <a:off x="2554410" y="3597715"/>
              <a:ext cx="250169" cy="294677"/>
            </a:xfrm>
            <a:prstGeom prst="rect">
              <a:avLst/>
            </a:prstGeom>
            <a:noFill/>
          </p:spPr>
          <p:txBody>
            <a:bodyPr wrap="none" rtlCol="0">
              <a:spAutoFit/>
            </a:bodyPr>
            <a:lstStyle/>
            <a:p>
              <a:pPr marL="0" marR="0" lvl="0" indent="0" algn="ctr" defTabSz="685715"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effectLst/>
                  <a:uLnTx/>
                  <a:uFillTx/>
                  <a:latin typeface="Arial" panose="020B0604020202020204"/>
                  <a:ea typeface="Geneva" charset="0"/>
                  <a:cs typeface="+mn-cs"/>
                  <a:sym typeface="Wingdings" panose="05000000000000000000" pitchFamily="2" charset="2"/>
                </a:rPr>
                <a:t></a:t>
              </a:r>
              <a:br>
                <a:rPr kumimoji="0" lang="en-US" sz="1100" b="0" i="0" u="none" strike="noStrike" kern="1200" cap="none" spc="0" normalizeH="0" baseline="0" noProof="0" dirty="0">
                  <a:ln>
                    <a:noFill/>
                  </a:ln>
                  <a:effectLst/>
                  <a:uLnTx/>
                  <a:uFillTx/>
                  <a:latin typeface="Arial" panose="020B0604020202020204"/>
                  <a:ea typeface="Geneva" charset="0"/>
                  <a:cs typeface="+mn-cs"/>
                  <a:sym typeface="Wingdings" panose="05000000000000000000" pitchFamily="2" charset="2"/>
                </a:rPr>
              </a:br>
              <a:r>
                <a:rPr kumimoji="0" lang="en-US" sz="1100" b="0" i="0" u="none" strike="noStrike" kern="1200" cap="none" spc="0" normalizeH="0" baseline="0" noProof="0" dirty="0">
                  <a:ln>
                    <a:noFill/>
                  </a:ln>
                  <a:effectLst/>
                  <a:uLnTx/>
                  <a:uFillTx/>
                  <a:latin typeface="Arial" panose="020B0604020202020204"/>
                  <a:ea typeface="Geneva" charset="0"/>
                  <a:cs typeface="+mn-cs"/>
                  <a:sym typeface="Wingdings" panose="05000000000000000000" pitchFamily="2" charset="2"/>
                </a:rPr>
                <a:t>D8</a:t>
              </a:r>
              <a:endParaRPr kumimoji="0" lang="en-US" sz="1100" b="0" i="0" u="none" strike="noStrike" kern="1200" cap="none" spc="0" normalizeH="0" baseline="0" noProof="0" dirty="0">
                <a:ln>
                  <a:noFill/>
                </a:ln>
                <a:effectLst/>
                <a:uLnTx/>
                <a:uFillTx/>
                <a:latin typeface="Arial" panose="020B0604020202020204"/>
                <a:ea typeface="Geneva" charset="0"/>
                <a:cs typeface="+mn-cs"/>
              </a:endParaRPr>
            </a:p>
          </p:txBody>
        </p:sp>
        <p:sp>
          <p:nvSpPr>
            <p:cNvPr id="122" name="TextBox 121">
              <a:extLst>
                <a:ext uri="{FF2B5EF4-FFF2-40B4-BE49-F238E27FC236}">
                  <a16:creationId xmlns:a16="http://schemas.microsoft.com/office/drawing/2014/main" id="{06C878D1-3198-40B1-894D-3701B784A3F6}"/>
                </a:ext>
              </a:extLst>
            </p:cNvPr>
            <p:cNvSpPr txBox="1"/>
            <p:nvPr/>
          </p:nvSpPr>
          <p:spPr>
            <a:xfrm>
              <a:off x="2975162" y="3597715"/>
              <a:ext cx="303885" cy="294677"/>
            </a:xfrm>
            <a:prstGeom prst="rect">
              <a:avLst/>
            </a:prstGeom>
            <a:noFill/>
          </p:spPr>
          <p:txBody>
            <a:bodyPr wrap="none" rtlCol="0">
              <a:spAutoFit/>
            </a:bodyPr>
            <a:lstStyle/>
            <a:p>
              <a:pPr marL="0" marR="0" lvl="0" indent="0" algn="ctr" defTabSz="685715"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effectLst/>
                  <a:uLnTx/>
                  <a:uFillTx/>
                  <a:latin typeface="Arial" panose="020B0604020202020204"/>
                  <a:ea typeface="Geneva" charset="0"/>
                  <a:cs typeface="+mn-cs"/>
                  <a:sym typeface="Wingdings" panose="05000000000000000000" pitchFamily="2" charset="2"/>
                </a:rPr>
                <a:t></a:t>
              </a:r>
              <a:br>
                <a:rPr kumimoji="0" lang="en-US" sz="1100" b="0" i="0" u="none" strike="noStrike" kern="1200" cap="none" spc="0" normalizeH="0" baseline="0" noProof="0" dirty="0">
                  <a:ln>
                    <a:noFill/>
                  </a:ln>
                  <a:effectLst/>
                  <a:uLnTx/>
                  <a:uFillTx/>
                  <a:latin typeface="Arial" panose="020B0604020202020204"/>
                  <a:ea typeface="Geneva" charset="0"/>
                  <a:cs typeface="+mn-cs"/>
                  <a:sym typeface="Wingdings" panose="05000000000000000000" pitchFamily="2" charset="2"/>
                </a:rPr>
              </a:br>
              <a:r>
                <a:rPr kumimoji="0" lang="en-US" sz="1100" b="0" i="0" u="none" strike="noStrike" kern="1200" cap="none" spc="0" normalizeH="0" baseline="0" noProof="0" dirty="0">
                  <a:ln>
                    <a:noFill/>
                  </a:ln>
                  <a:effectLst/>
                  <a:uLnTx/>
                  <a:uFillTx/>
                  <a:latin typeface="Arial" panose="020B0604020202020204"/>
                  <a:ea typeface="Geneva" charset="0"/>
                  <a:cs typeface="+mn-cs"/>
                  <a:sym typeface="Wingdings" panose="05000000000000000000" pitchFamily="2" charset="2"/>
                </a:rPr>
                <a:t>D15</a:t>
              </a:r>
              <a:endParaRPr kumimoji="0" lang="en-US" sz="1100" b="0" i="0" u="none" strike="noStrike" kern="1200" cap="none" spc="0" normalizeH="0" baseline="0" noProof="0" dirty="0">
                <a:ln>
                  <a:noFill/>
                </a:ln>
                <a:effectLst/>
                <a:uLnTx/>
                <a:uFillTx/>
                <a:latin typeface="Arial" panose="020B0604020202020204"/>
                <a:ea typeface="Geneva" charset="0"/>
                <a:cs typeface="+mn-cs"/>
              </a:endParaRPr>
            </a:p>
          </p:txBody>
        </p:sp>
        <p:sp>
          <p:nvSpPr>
            <p:cNvPr id="123" name="TextBox 122">
              <a:extLst>
                <a:ext uri="{FF2B5EF4-FFF2-40B4-BE49-F238E27FC236}">
                  <a16:creationId xmlns:a16="http://schemas.microsoft.com/office/drawing/2014/main" id="{293E229E-B34F-425D-B635-6D154DB94932}"/>
                </a:ext>
              </a:extLst>
            </p:cNvPr>
            <p:cNvSpPr txBox="1"/>
            <p:nvPr/>
          </p:nvSpPr>
          <p:spPr>
            <a:xfrm>
              <a:off x="1184421" y="3864055"/>
              <a:ext cx="979187" cy="178911"/>
            </a:xfrm>
            <a:prstGeom prst="rect">
              <a:avLst/>
            </a:prstGeom>
            <a:noFill/>
          </p:spPr>
          <p:txBody>
            <a:bodyPr wrap="none" rtlCol="0">
              <a:spAutoFit/>
            </a:bodyPr>
            <a:lstStyle/>
            <a:p>
              <a:pPr marL="0" marR="0" lvl="0" indent="0" algn="r" defTabSz="685715"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a:ea typeface="Geneva" charset="0"/>
                  <a:cs typeface="+mn-cs"/>
                </a:rPr>
                <a:t>Pomalidomide 4 mg</a:t>
              </a:r>
              <a:endParaRPr kumimoji="0" lang="en-US" sz="1100" b="0" i="0" u="none" strike="noStrike" kern="1200" cap="none" spc="0" normalizeH="0" baseline="0" noProof="0" dirty="0">
                <a:ln>
                  <a:noFill/>
                </a:ln>
                <a:effectLst/>
                <a:uLnTx/>
                <a:uFillTx/>
                <a:latin typeface="Arial" panose="020B0604020202020204"/>
                <a:ea typeface="Geneva" charset="0"/>
                <a:cs typeface="+mn-cs"/>
              </a:endParaRPr>
            </a:p>
          </p:txBody>
        </p:sp>
        <p:sp>
          <p:nvSpPr>
            <p:cNvPr id="129" name="TextBox 128">
              <a:extLst>
                <a:ext uri="{FF2B5EF4-FFF2-40B4-BE49-F238E27FC236}">
                  <a16:creationId xmlns:a16="http://schemas.microsoft.com/office/drawing/2014/main" id="{2CBEF679-2EDA-4B2C-98F7-67369CEA5BD2}"/>
                </a:ext>
              </a:extLst>
            </p:cNvPr>
            <p:cNvSpPr txBox="1"/>
            <p:nvPr/>
          </p:nvSpPr>
          <p:spPr>
            <a:xfrm>
              <a:off x="1003533" y="4124865"/>
              <a:ext cx="1160070" cy="178911"/>
            </a:xfrm>
            <a:prstGeom prst="rect">
              <a:avLst/>
            </a:prstGeom>
            <a:noFill/>
          </p:spPr>
          <p:txBody>
            <a:bodyPr wrap="none" rtlCol="0">
              <a:spAutoFit/>
            </a:bodyPr>
            <a:lstStyle/>
            <a:p>
              <a:pPr marL="0" marR="0" lvl="0" indent="0" algn="r" defTabSz="685715"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a:ea typeface="Geneva" charset="0"/>
                  <a:cs typeface="+mn-cs"/>
                </a:rPr>
                <a:t>Dexamethasone 40 mg*</a:t>
              </a:r>
              <a:endParaRPr kumimoji="0" lang="en-US" sz="1100" b="0" i="0" u="none" strike="noStrike" kern="1200" cap="none" spc="0" normalizeH="0" baseline="30000" noProof="0" dirty="0">
                <a:ln>
                  <a:noFill/>
                </a:ln>
                <a:effectLst/>
                <a:uLnTx/>
                <a:uFillTx/>
                <a:latin typeface="Arial" panose="020B0604020202020204"/>
                <a:ea typeface="Geneva" charset="0"/>
                <a:cs typeface="+mn-cs"/>
              </a:endParaRPr>
            </a:p>
          </p:txBody>
        </p:sp>
        <p:sp>
          <p:nvSpPr>
            <p:cNvPr id="130" name="TextBox 129">
              <a:extLst>
                <a:ext uri="{FF2B5EF4-FFF2-40B4-BE49-F238E27FC236}">
                  <a16:creationId xmlns:a16="http://schemas.microsoft.com/office/drawing/2014/main" id="{B2A839DC-BD02-4E63-BB0E-1C8AF9B43349}"/>
                </a:ext>
              </a:extLst>
            </p:cNvPr>
            <p:cNvSpPr txBox="1"/>
            <p:nvPr/>
          </p:nvSpPr>
          <p:spPr>
            <a:xfrm>
              <a:off x="2109048" y="4019622"/>
              <a:ext cx="250169" cy="294677"/>
            </a:xfrm>
            <a:prstGeom prst="rect">
              <a:avLst/>
            </a:prstGeom>
            <a:noFill/>
          </p:spPr>
          <p:txBody>
            <a:bodyPr wrap="none" rtlCol="0">
              <a:spAutoFit/>
            </a:bodyPr>
            <a:lstStyle/>
            <a:p>
              <a:pPr marL="0" marR="0" lvl="0" indent="0" algn="ctr" defTabSz="685715"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effectLst/>
                  <a:uLnTx/>
                  <a:uFillTx/>
                  <a:latin typeface="Arial" panose="020B0604020202020204"/>
                  <a:ea typeface="Geneva" charset="0"/>
                  <a:cs typeface="+mn-cs"/>
                  <a:sym typeface="Wingdings" panose="05000000000000000000" pitchFamily="2" charset="2"/>
                </a:rPr>
                <a:t></a:t>
              </a:r>
              <a:br>
                <a:rPr kumimoji="0" lang="en-US" sz="1100" b="0" i="0" u="none" strike="noStrike" kern="1200" cap="none" spc="0" normalizeH="0" baseline="0" noProof="0" dirty="0">
                  <a:ln>
                    <a:noFill/>
                  </a:ln>
                  <a:effectLst/>
                  <a:uLnTx/>
                  <a:uFillTx/>
                  <a:latin typeface="Arial" panose="020B0604020202020204"/>
                  <a:ea typeface="Geneva" charset="0"/>
                  <a:cs typeface="+mn-cs"/>
                  <a:sym typeface="Wingdings" panose="05000000000000000000" pitchFamily="2" charset="2"/>
                </a:rPr>
              </a:br>
              <a:r>
                <a:rPr kumimoji="0" lang="en-US" sz="1100" b="0" i="0" u="none" strike="noStrike" kern="1200" cap="none" spc="0" normalizeH="0" baseline="0" noProof="0" dirty="0">
                  <a:ln>
                    <a:noFill/>
                  </a:ln>
                  <a:effectLst/>
                  <a:uLnTx/>
                  <a:uFillTx/>
                  <a:latin typeface="Arial" panose="020B0604020202020204"/>
                  <a:ea typeface="Geneva" charset="0"/>
                  <a:cs typeface="+mn-cs"/>
                  <a:sym typeface="Wingdings" panose="05000000000000000000" pitchFamily="2" charset="2"/>
                </a:rPr>
                <a:t>D1</a:t>
              </a:r>
              <a:endParaRPr kumimoji="0" lang="en-US" sz="1100" b="0" i="0" u="none" strike="noStrike" kern="1200" cap="none" spc="0" normalizeH="0" baseline="0" noProof="0" dirty="0">
                <a:ln>
                  <a:noFill/>
                </a:ln>
                <a:effectLst/>
                <a:uLnTx/>
                <a:uFillTx/>
                <a:latin typeface="Arial" panose="020B0604020202020204"/>
                <a:ea typeface="Geneva" charset="0"/>
                <a:cs typeface="+mn-cs"/>
              </a:endParaRPr>
            </a:p>
          </p:txBody>
        </p:sp>
        <p:sp>
          <p:nvSpPr>
            <p:cNvPr id="135" name="TextBox 134">
              <a:extLst>
                <a:ext uri="{FF2B5EF4-FFF2-40B4-BE49-F238E27FC236}">
                  <a16:creationId xmlns:a16="http://schemas.microsoft.com/office/drawing/2014/main" id="{7B37F9C1-CE4E-428B-B13F-F466226B9584}"/>
                </a:ext>
              </a:extLst>
            </p:cNvPr>
            <p:cNvSpPr txBox="1"/>
            <p:nvPr/>
          </p:nvSpPr>
          <p:spPr>
            <a:xfrm>
              <a:off x="1574094" y="3392835"/>
              <a:ext cx="474903" cy="178911"/>
            </a:xfrm>
            <a:prstGeom prst="rect">
              <a:avLst/>
            </a:prstGeom>
            <a:noFill/>
          </p:spPr>
          <p:txBody>
            <a:bodyPr wrap="none" rtlCol="0">
              <a:spAutoFit/>
            </a:bodyPr>
            <a:lstStyle/>
            <a:p>
              <a:pPr marL="0" marR="0" lvl="0" indent="0" algn="r" defTabSz="685715"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a:ea typeface="Geneva" charset="0"/>
                  <a:cs typeface="+mn-cs"/>
                </a:rPr>
                <a:t>Cycle 1:</a:t>
              </a:r>
              <a:endParaRPr kumimoji="0" lang="en-US" sz="1100" b="0" i="0" u="none" strike="noStrike" kern="1200" cap="none" spc="0" normalizeH="0" baseline="0" noProof="0" dirty="0">
                <a:ln>
                  <a:noFill/>
                </a:ln>
                <a:effectLst/>
                <a:uLnTx/>
                <a:uFillTx/>
                <a:latin typeface="Arial" panose="020B0604020202020204"/>
                <a:ea typeface="Geneva" charset="0"/>
                <a:cs typeface="+mn-cs"/>
              </a:endParaRPr>
            </a:p>
          </p:txBody>
        </p:sp>
        <p:cxnSp>
          <p:nvCxnSpPr>
            <p:cNvPr id="138" name="Straight Arrow Connector 137">
              <a:extLst>
                <a:ext uri="{FF2B5EF4-FFF2-40B4-BE49-F238E27FC236}">
                  <a16:creationId xmlns:a16="http://schemas.microsoft.com/office/drawing/2014/main" id="{80DD9C85-DB68-4385-BD76-3E4F75192887}"/>
                </a:ext>
              </a:extLst>
            </p:cNvPr>
            <p:cNvCxnSpPr>
              <a:cxnSpLocks/>
            </p:cNvCxnSpPr>
            <p:nvPr/>
          </p:nvCxnSpPr>
          <p:spPr>
            <a:xfrm>
              <a:off x="5352904" y="3614408"/>
              <a:ext cx="1691734" cy="0"/>
            </a:xfrm>
            <a:prstGeom prst="straightConnector1">
              <a:avLst/>
            </a:prstGeom>
            <a:ln w="12700" cap="sq">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B0426845-0958-4B2E-A1BB-B302368CB104}"/>
                </a:ext>
              </a:extLst>
            </p:cNvPr>
            <p:cNvCxnSpPr/>
            <p:nvPr/>
          </p:nvCxnSpPr>
          <p:spPr>
            <a:xfrm flipV="1">
              <a:off x="5352904" y="3536506"/>
              <a:ext cx="0" cy="72000"/>
            </a:xfrm>
            <a:prstGeom prst="line">
              <a:avLst/>
            </a:prstGeom>
            <a:ln w="12700" cap="sq">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72283932-44BB-4651-BCB9-10ECFAF408DE}"/>
                </a:ext>
              </a:extLst>
            </p:cNvPr>
            <p:cNvCxnSpPr/>
            <p:nvPr/>
          </p:nvCxnSpPr>
          <p:spPr>
            <a:xfrm flipV="1">
              <a:off x="5799237" y="3536506"/>
              <a:ext cx="0" cy="72000"/>
            </a:xfrm>
            <a:prstGeom prst="line">
              <a:avLst/>
            </a:prstGeom>
            <a:ln w="12700" cap="sq">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67B40E69-592A-4C1F-9135-49E063CF740A}"/>
                </a:ext>
              </a:extLst>
            </p:cNvPr>
            <p:cNvCxnSpPr/>
            <p:nvPr/>
          </p:nvCxnSpPr>
          <p:spPr>
            <a:xfrm flipV="1">
              <a:off x="6245570" y="3536506"/>
              <a:ext cx="0" cy="72000"/>
            </a:xfrm>
            <a:prstGeom prst="line">
              <a:avLst/>
            </a:prstGeom>
            <a:ln w="12700" cap="sq">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9CF900A5-3D7B-4A6A-AF75-98EB0FADDB40}"/>
                </a:ext>
              </a:extLst>
            </p:cNvPr>
            <p:cNvCxnSpPr/>
            <p:nvPr/>
          </p:nvCxnSpPr>
          <p:spPr>
            <a:xfrm flipV="1">
              <a:off x="6691903" y="3536506"/>
              <a:ext cx="0" cy="72000"/>
            </a:xfrm>
            <a:prstGeom prst="line">
              <a:avLst/>
            </a:prstGeom>
            <a:ln w="12700" cap="sq">
              <a:solidFill>
                <a:schemeClr val="tx2"/>
              </a:solidFill>
            </a:ln>
          </p:spPr>
          <p:style>
            <a:lnRef idx="1">
              <a:schemeClr val="accent1"/>
            </a:lnRef>
            <a:fillRef idx="0">
              <a:schemeClr val="accent1"/>
            </a:fillRef>
            <a:effectRef idx="0">
              <a:schemeClr val="accent1"/>
            </a:effectRef>
            <a:fontRef idx="minor">
              <a:schemeClr val="tx1"/>
            </a:fontRef>
          </p:style>
        </p:cxnSp>
        <p:sp>
          <p:nvSpPr>
            <p:cNvPr id="143" name="TextBox 142">
              <a:extLst>
                <a:ext uri="{FF2B5EF4-FFF2-40B4-BE49-F238E27FC236}">
                  <a16:creationId xmlns:a16="http://schemas.microsoft.com/office/drawing/2014/main" id="{647C9C22-8821-47DF-87AB-49D144AE83C8}"/>
                </a:ext>
              </a:extLst>
            </p:cNvPr>
            <p:cNvSpPr txBox="1"/>
            <p:nvPr/>
          </p:nvSpPr>
          <p:spPr>
            <a:xfrm>
              <a:off x="5130703" y="3397554"/>
              <a:ext cx="452978" cy="178911"/>
            </a:xfrm>
            <a:prstGeom prst="rect">
              <a:avLst/>
            </a:prstGeom>
            <a:noFill/>
          </p:spPr>
          <p:txBody>
            <a:bodyPr wrap="none" rtlCol="0">
              <a:spAutoFit/>
            </a:bodyPr>
            <a:lstStyle/>
            <a:p>
              <a:pPr marL="0" marR="0" lvl="0" indent="0" algn="ctr" defTabSz="685715"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a:ea typeface="Geneva" charset="0"/>
                  <a:cs typeface="+mn-cs"/>
                </a:rPr>
                <a:t>Week 1</a:t>
              </a:r>
              <a:endParaRPr kumimoji="0" lang="en-US" sz="1100" b="0" i="0" u="none" strike="noStrike" kern="1200" cap="none" spc="0" normalizeH="0" baseline="0" noProof="0" dirty="0">
                <a:ln>
                  <a:noFill/>
                </a:ln>
                <a:effectLst/>
                <a:uLnTx/>
                <a:uFillTx/>
                <a:latin typeface="Arial" panose="020B0604020202020204"/>
                <a:ea typeface="Geneva" charset="0"/>
                <a:cs typeface="+mn-cs"/>
              </a:endParaRPr>
            </a:p>
          </p:txBody>
        </p:sp>
        <p:sp>
          <p:nvSpPr>
            <p:cNvPr id="144" name="TextBox 143">
              <a:extLst>
                <a:ext uri="{FF2B5EF4-FFF2-40B4-BE49-F238E27FC236}">
                  <a16:creationId xmlns:a16="http://schemas.microsoft.com/office/drawing/2014/main" id="{657A8D6E-432F-4BA8-AE66-CFF5C1E50285}"/>
                </a:ext>
              </a:extLst>
            </p:cNvPr>
            <p:cNvSpPr txBox="1"/>
            <p:nvPr/>
          </p:nvSpPr>
          <p:spPr>
            <a:xfrm>
              <a:off x="5572748" y="3397554"/>
              <a:ext cx="452978" cy="178911"/>
            </a:xfrm>
            <a:prstGeom prst="rect">
              <a:avLst/>
            </a:prstGeom>
            <a:noFill/>
          </p:spPr>
          <p:txBody>
            <a:bodyPr wrap="none" rtlCol="0">
              <a:spAutoFit/>
            </a:bodyPr>
            <a:lstStyle/>
            <a:p>
              <a:pPr marL="0" marR="0" lvl="0" indent="0" algn="ctr" defTabSz="685715"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a:ea typeface="Geneva" charset="0"/>
                  <a:cs typeface="+mn-cs"/>
                </a:rPr>
                <a:t>Week 2</a:t>
              </a:r>
              <a:endParaRPr kumimoji="0" lang="en-US" sz="1100" b="0" i="0" u="none" strike="noStrike" kern="1200" cap="none" spc="0" normalizeH="0" baseline="0" noProof="0" dirty="0">
                <a:ln>
                  <a:noFill/>
                </a:ln>
                <a:effectLst/>
                <a:uLnTx/>
                <a:uFillTx/>
                <a:latin typeface="Arial" panose="020B0604020202020204"/>
                <a:ea typeface="Geneva" charset="0"/>
                <a:cs typeface="+mn-cs"/>
              </a:endParaRPr>
            </a:p>
          </p:txBody>
        </p:sp>
        <p:sp>
          <p:nvSpPr>
            <p:cNvPr id="145" name="TextBox 144">
              <a:extLst>
                <a:ext uri="{FF2B5EF4-FFF2-40B4-BE49-F238E27FC236}">
                  <a16:creationId xmlns:a16="http://schemas.microsoft.com/office/drawing/2014/main" id="{69ACEF88-E871-44B4-8266-4F698777C1C9}"/>
                </a:ext>
              </a:extLst>
            </p:cNvPr>
            <p:cNvSpPr txBox="1"/>
            <p:nvPr/>
          </p:nvSpPr>
          <p:spPr>
            <a:xfrm>
              <a:off x="6014787" y="3397554"/>
              <a:ext cx="452978" cy="178911"/>
            </a:xfrm>
            <a:prstGeom prst="rect">
              <a:avLst/>
            </a:prstGeom>
            <a:noFill/>
          </p:spPr>
          <p:txBody>
            <a:bodyPr wrap="none" rtlCol="0">
              <a:spAutoFit/>
            </a:bodyPr>
            <a:lstStyle/>
            <a:p>
              <a:pPr marL="0" marR="0" lvl="0" indent="0" algn="ctr" defTabSz="685715"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a:ea typeface="Geneva" charset="0"/>
                  <a:cs typeface="+mn-cs"/>
                </a:rPr>
                <a:t>Week 3</a:t>
              </a:r>
              <a:endParaRPr kumimoji="0" lang="en-US" sz="1100" b="0" i="0" u="none" strike="noStrike" kern="1200" cap="none" spc="0" normalizeH="0" baseline="0" noProof="0" dirty="0">
                <a:ln>
                  <a:noFill/>
                </a:ln>
                <a:effectLst/>
                <a:uLnTx/>
                <a:uFillTx/>
                <a:latin typeface="Arial" panose="020B0604020202020204"/>
                <a:ea typeface="Geneva" charset="0"/>
                <a:cs typeface="+mn-cs"/>
              </a:endParaRPr>
            </a:p>
          </p:txBody>
        </p:sp>
        <p:sp>
          <p:nvSpPr>
            <p:cNvPr id="146" name="TextBox 145">
              <a:extLst>
                <a:ext uri="{FF2B5EF4-FFF2-40B4-BE49-F238E27FC236}">
                  <a16:creationId xmlns:a16="http://schemas.microsoft.com/office/drawing/2014/main" id="{697D2E1E-0B26-40DF-AF26-2BE0BCB94FE2}"/>
                </a:ext>
              </a:extLst>
            </p:cNvPr>
            <p:cNvSpPr txBox="1"/>
            <p:nvPr/>
          </p:nvSpPr>
          <p:spPr>
            <a:xfrm>
              <a:off x="6456825" y="3397554"/>
              <a:ext cx="452978" cy="178911"/>
            </a:xfrm>
            <a:prstGeom prst="rect">
              <a:avLst/>
            </a:prstGeom>
            <a:noFill/>
          </p:spPr>
          <p:txBody>
            <a:bodyPr wrap="none" rtlCol="0">
              <a:spAutoFit/>
            </a:bodyPr>
            <a:lstStyle/>
            <a:p>
              <a:pPr marL="0" marR="0" lvl="0" indent="0" algn="ctr" defTabSz="685715"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a:ea typeface="Geneva" charset="0"/>
                  <a:cs typeface="+mn-cs"/>
                </a:rPr>
                <a:t>Week 4</a:t>
              </a:r>
              <a:endParaRPr kumimoji="0" lang="en-US" sz="1100" b="0" i="0" u="none" strike="noStrike" kern="1200" cap="none" spc="0" normalizeH="0" baseline="0" noProof="0" dirty="0">
                <a:ln>
                  <a:noFill/>
                </a:ln>
                <a:effectLst/>
                <a:uLnTx/>
                <a:uFillTx/>
                <a:latin typeface="Arial" panose="020B0604020202020204"/>
                <a:ea typeface="Geneva" charset="0"/>
                <a:cs typeface="+mn-cs"/>
              </a:endParaRPr>
            </a:p>
          </p:txBody>
        </p:sp>
        <p:cxnSp>
          <p:nvCxnSpPr>
            <p:cNvPr id="147" name="Straight Connector 146">
              <a:extLst>
                <a:ext uri="{FF2B5EF4-FFF2-40B4-BE49-F238E27FC236}">
                  <a16:creationId xmlns:a16="http://schemas.microsoft.com/office/drawing/2014/main" id="{19B64CDA-5573-4773-87FB-3C9B045C3A7C}"/>
                </a:ext>
              </a:extLst>
            </p:cNvPr>
            <p:cNvCxnSpPr>
              <a:cxnSpLocks/>
            </p:cNvCxnSpPr>
            <p:nvPr/>
          </p:nvCxnSpPr>
          <p:spPr>
            <a:xfrm flipV="1">
              <a:off x="4648595" y="4024341"/>
              <a:ext cx="31647" cy="146221"/>
            </a:xfrm>
            <a:prstGeom prst="line">
              <a:avLst/>
            </a:prstGeom>
            <a:noFill/>
            <a:ln w="19050" cap="flat" cmpd="sng" algn="ctr">
              <a:noFill/>
              <a:prstDash val="solid"/>
            </a:ln>
            <a:effectLst/>
          </p:spPr>
        </p:cxnSp>
        <p:sp>
          <p:nvSpPr>
            <p:cNvPr id="151" name="TextBox 150">
              <a:extLst>
                <a:ext uri="{FF2B5EF4-FFF2-40B4-BE49-F238E27FC236}">
                  <a16:creationId xmlns:a16="http://schemas.microsoft.com/office/drawing/2014/main" id="{BF3C462B-4423-48C6-A51F-E723200E26D3}"/>
                </a:ext>
              </a:extLst>
            </p:cNvPr>
            <p:cNvSpPr txBox="1"/>
            <p:nvPr/>
          </p:nvSpPr>
          <p:spPr>
            <a:xfrm>
              <a:off x="4320912" y="3702958"/>
              <a:ext cx="1014267" cy="178911"/>
            </a:xfrm>
            <a:prstGeom prst="rect">
              <a:avLst/>
            </a:prstGeom>
            <a:noFill/>
          </p:spPr>
          <p:txBody>
            <a:bodyPr wrap="none" rtlCol="0">
              <a:spAutoFit/>
            </a:bodyPr>
            <a:lstStyle/>
            <a:p>
              <a:pPr marL="0" marR="0" lvl="0" indent="0" algn="r" defTabSz="685715"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a:ea typeface="Geneva" charset="0"/>
                  <a:cs typeface="+mn-cs"/>
                </a:rPr>
                <a:t>Isatuximab 10 mg/kg</a:t>
              </a:r>
              <a:endParaRPr kumimoji="0" lang="en-US" sz="1100" b="0" i="0" u="none" strike="noStrike" kern="1200" cap="none" spc="0" normalizeH="0" baseline="0" noProof="0" dirty="0">
                <a:ln>
                  <a:noFill/>
                </a:ln>
                <a:effectLst/>
                <a:uLnTx/>
                <a:uFillTx/>
                <a:latin typeface="Arial" panose="020B0604020202020204"/>
                <a:ea typeface="Geneva" charset="0"/>
                <a:cs typeface="+mn-cs"/>
              </a:endParaRPr>
            </a:p>
          </p:txBody>
        </p:sp>
        <p:sp>
          <p:nvSpPr>
            <p:cNvPr id="152" name="TextBox 151">
              <a:extLst>
                <a:ext uri="{FF2B5EF4-FFF2-40B4-BE49-F238E27FC236}">
                  <a16:creationId xmlns:a16="http://schemas.microsoft.com/office/drawing/2014/main" id="{D2601E83-6CFF-4A7A-AEC7-4F486DE5B6F6}"/>
                </a:ext>
              </a:extLst>
            </p:cNvPr>
            <p:cNvSpPr txBox="1"/>
            <p:nvPr/>
          </p:nvSpPr>
          <p:spPr>
            <a:xfrm>
              <a:off x="5267943" y="3597715"/>
              <a:ext cx="250169" cy="294677"/>
            </a:xfrm>
            <a:prstGeom prst="rect">
              <a:avLst/>
            </a:prstGeom>
            <a:noFill/>
          </p:spPr>
          <p:txBody>
            <a:bodyPr wrap="none" rtlCol="0">
              <a:spAutoFit/>
            </a:bodyPr>
            <a:lstStyle/>
            <a:p>
              <a:pPr marL="0" marR="0" lvl="0" indent="0" algn="ctr" defTabSz="685715"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effectLst/>
                  <a:uLnTx/>
                  <a:uFillTx/>
                  <a:latin typeface="Arial" panose="020B0604020202020204"/>
                  <a:ea typeface="Geneva" charset="0"/>
                  <a:cs typeface="+mn-cs"/>
                  <a:sym typeface="Wingdings" panose="05000000000000000000" pitchFamily="2" charset="2"/>
                </a:rPr>
                <a:t></a:t>
              </a:r>
              <a:br>
                <a:rPr kumimoji="0" lang="en-US" sz="1100" b="0" i="0" u="none" strike="noStrike" kern="1200" cap="none" spc="0" normalizeH="0" baseline="0" noProof="0" dirty="0">
                  <a:ln>
                    <a:noFill/>
                  </a:ln>
                  <a:effectLst/>
                  <a:uLnTx/>
                  <a:uFillTx/>
                  <a:latin typeface="Arial" panose="020B0604020202020204"/>
                  <a:ea typeface="Geneva" charset="0"/>
                  <a:cs typeface="+mn-cs"/>
                  <a:sym typeface="Wingdings" panose="05000000000000000000" pitchFamily="2" charset="2"/>
                </a:rPr>
              </a:br>
              <a:r>
                <a:rPr kumimoji="0" lang="en-US" sz="1100" b="0" i="0" u="none" strike="noStrike" kern="1200" cap="none" spc="0" normalizeH="0" baseline="0" noProof="0" dirty="0">
                  <a:ln>
                    <a:noFill/>
                  </a:ln>
                  <a:effectLst/>
                  <a:uLnTx/>
                  <a:uFillTx/>
                  <a:latin typeface="Arial" panose="020B0604020202020204"/>
                  <a:ea typeface="Geneva" charset="0"/>
                  <a:cs typeface="+mn-cs"/>
                  <a:sym typeface="Wingdings" panose="05000000000000000000" pitchFamily="2" charset="2"/>
                </a:rPr>
                <a:t>D1</a:t>
              </a:r>
              <a:endParaRPr kumimoji="0" lang="en-US" sz="1100" b="0" i="0" u="none" strike="noStrike" kern="1200" cap="none" spc="0" normalizeH="0" baseline="0" noProof="0" dirty="0">
                <a:ln>
                  <a:noFill/>
                </a:ln>
                <a:effectLst/>
                <a:uLnTx/>
                <a:uFillTx/>
                <a:latin typeface="Arial" panose="020B0604020202020204"/>
                <a:ea typeface="Geneva" charset="0"/>
                <a:cs typeface="+mn-cs"/>
              </a:endParaRPr>
            </a:p>
          </p:txBody>
        </p:sp>
        <p:sp>
          <p:nvSpPr>
            <p:cNvPr id="153" name="TextBox 152">
              <a:extLst>
                <a:ext uri="{FF2B5EF4-FFF2-40B4-BE49-F238E27FC236}">
                  <a16:creationId xmlns:a16="http://schemas.microsoft.com/office/drawing/2014/main" id="{B247BE1A-788B-4DAE-98B9-AC443AFDDFA4}"/>
                </a:ext>
              </a:extLst>
            </p:cNvPr>
            <p:cNvSpPr txBox="1"/>
            <p:nvPr/>
          </p:nvSpPr>
          <p:spPr>
            <a:xfrm>
              <a:off x="6136309" y="3597715"/>
              <a:ext cx="303885" cy="294677"/>
            </a:xfrm>
            <a:prstGeom prst="rect">
              <a:avLst/>
            </a:prstGeom>
            <a:noFill/>
          </p:spPr>
          <p:txBody>
            <a:bodyPr wrap="none" rtlCol="0">
              <a:spAutoFit/>
            </a:bodyPr>
            <a:lstStyle/>
            <a:p>
              <a:pPr marL="0" marR="0" lvl="0" indent="0" algn="ctr" defTabSz="685715"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effectLst/>
                  <a:uLnTx/>
                  <a:uFillTx/>
                  <a:latin typeface="Arial" panose="020B0604020202020204"/>
                  <a:ea typeface="Geneva" charset="0"/>
                  <a:cs typeface="+mn-cs"/>
                  <a:sym typeface="Wingdings" panose="05000000000000000000" pitchFamily="2" charset="2"/>
                </a:rPr>
                <a:t></a:t>
              </a:r>
              <a:br>
                <a:rPr kumimoji="0" lang="en-US" sz="1100" b="0" i="0" u="none" strike="noStrike" kern="1200" cap="none" spc="0" normalizeH="0" baseline="0" noProof="0" dirty="0">
                  <a:ln>
                    <a:noFill/>
                  </a:ln>
                  <a:effectLst/>
                  <a:uLnTx/>
                  <a:uFillTx/>
                  <a:latin typeface="Arial" panose="020B0604020202020204"/>
                  <a:ea typeface="Geneva" charset="0"/>
                  <a:cs typeface="+mn-cs"/>
                  <a:sym typeface="Wingdings" panose="05000000000000000000" pitchFamily="2" charset="2"/>
                </a:rPr>
              </a:br>
              <a:r>
                <a:rPr kumimoji="0" lang="en-US" sz="1100" b="0" i="0" u="none" strike="noStrike" kern="1200" cap="none" spc="0" normalizeH="0" baseline="0" noProof="0" dirty="0">
                  <a:ln>
                    <a:noFill/>
                  </a:ln>
                  <a:effectLst/>
                  <a:uLnTx/>
                  <a:uFillTx/>
                  <a:latin typeface="Arial" panose="020B0604020202020204"/>
                  <a:ea typeface="Geneva" charset="0"/>
                  <a:cs typeface="+mn-cs"/>
                  <a:sym typeface="Wingdings" panose="05000000000000000000" pitchFamily="2" charset="2"/>
                </a:rPr>
                <a:t>D15</a:t>
              </a:r>
              <a:endParaRPr kumimoji="0" lang="en-US" sz="1100" b="0" i="0" u="none" strike="noStrike" kern="1200" cap="none" spc="0" normalizeH="0" baseline="0" noProof="0" dirty="0">
                <a:ln>
                  <a:noFill/>
                </a:ln>
                <a:effectLst/>
                <a:uLnTx/>
                <a:uFillTx/>
                <a:latin typeface="Arial" panose="020B0604020202020204"/>
                <a:ea typeface="Geneva" charset="0"/>
                <a:cs typeface="+mn-cs"/>
              </a:endParaRPr>
            </a:p>
          </p:txBody>
        </p:sp>
        <p:sp>
          <p:nvSpPr>
            <p:cNvPr id="166" name="TextBox 165">
              <a:extLst>
                <a:ext uri="{FF2B5EF4-FFF2-40B4-BE49-F238E27FC236}">
                  <a16:creationId xmlns:a16="http://schemas.microsoft.com/office/drawing/2014/main" id="{739A8F6B-13D0-4428-9DC2-00985F461491}"/>
                </a:ext>
              </a:extLst>
            </p:cNvPr>
            <p:cNvSpPr txBox="1"/>
            <p:nvPr/>
          </p:nvSpPr>
          <p:spPr>
            <a:xfrm>
              <a:off x="4247406" y="3397554"/>
              <a:ext cx="962743" cy="178911"/>
            </a:xfrm>
            <a:prstGeom prst="rect">
              <a:avLst/>
            </a:prstGeom>
            <a:noFill/>
          </p:spPr>
          <p:txBody>
            <a:bodyPr wrap="none" rtlCol="0">
              <a:spAutoFit/>
            </a:bodyPr>
            <a:lstStyle/>
            <a:p>
              <a:pPr marL="0" marR="0" lvl="0" indent="0" algn="r" defTabSz="685715"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a:ea typeface="Geneva" charset="0"/>
                  <a:cs typeface="+mn-cs"/>
                </a:rPr>
                <a:t>Subsequent cycles:</a:t>
              </a:r>
              <a:endParaRPr kumimoji="0" lang="en-US" sz="1100" b="0" i="0" u="none" strike="noStrike" kern="1200" cap="none" spc="0" normalizeH="0" baseline="0" noProof="0" dirty="0">
                <a:ln>
                  <a:noFill/>
                </a:ln>
                <a:effectLst/>
                <a:uLnTx/>
                <a:uFillTx/>
                <a:latin typeface="Arial" panose="020B0604020202020204"/>
                <a:ea typeface="Geneva" charset="0"/>
                <a:cs typeface="+mn-cs"/>
              </a:endParaRPr>
            </a:p>
          </p:txBody>
        </p:sp>
        <p:sp>
          <p:nvSpPr>
            <p:cNvPr id="7" name="Rectangle 6">
              <a:extLst>
                <a:ext uri="{FF2B5EF4-FFF2-40B4-BE49-F238E27FC236}">
                  <a16:creationId xmlns:a16="http://schemas.microsoft.com/office/drawing/2014/main" id="{1B0EFC37-9ABD-481E-A318-2FAB38E9FB4E}"/>
                </a:ext>
              </a:extLst>
            </p:cNvPr>
            <p:cNvSpPr/>
            <p:nvPr/>
          </p:nvSpPr>
          <p:spPr>
            <a:xfrm>
              <a:off x="2191758" y="3885964"/>
              <a:ext cx="1332587" cy="1398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panose="020B0604020202020204"/>
                  <a:ea typeface="+mn-ea"/>
                  <a:cs typeface="+mn-cs"/>
                </a:rPr>
                <a:t>Days 1–21</a:t>
              </a:r>
              <a:endParaRPr kumimoji="0" lang="en-US" sz="11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74" name="TextBox 173">
              <a:extLst>
                <a:ext uri="{FF2B5EF4-FFF2-40B4-BE49-F238E27FC236}">
                  <a16:creationId xmlns:a16="http://schemas.microsoft.com/office/drawing/2014/main" id="{CF34E47A-F1E1-498A-A6E6-6CDE35CD35B0}"/>
                </a:ext>
              </a:extLst>
            </p:cNvPr>
            <p:cNvSpPr txBox="1"/>
            <p:nvPr/>
          </p:nvSpPr>
          <p:spPr>
            <a:xfrm>
              <a:off x="5721903" y="3996633"/>
              <a:ext cx="250169" cy="294677"/>
            </a:xfrm>
            <a:prstGeom prst="rect">
              <a:avLst/>
            </a:prstGeom>
            <a:noFill/>
          </p:spPr>
          <p:txBody>
            <a:bodyPr wrap="none" rtlCol="0">
              <a:spAutoFit/>
            </a:bodyPr>
            <a:lstStyle/>
            <a:p>
              <a:pPr marL="0" marR="0" lvl="0" indent="0" algn="ctr" defTabSz="685715"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effectLst/>
                  <a:uLnTx/>
                  <a:uFillTx/>
                  <a:latin typeface="Arial" panose="020B0604020202020204"/>
                  <a:ea typeface="Geneva" charset="0"/>
                  <a:cs typeface="+mn-cs"/>
                  <a:sym typeface="Wingdings" panose="05000000000000000000" pitchFamily="2" charset="2"/>
                </a:rPr>
                <a:t></a:t>
              </a:r>
              <a:br>
                <a:rPr kumimoji="0" lang="en-US" sz="1100" b="0" i="0" u="none" strike="noStrike" kern="1200" cap="none" spc="0" normalizeH="0" baseline="0" noProof="0" dirty="0">
                  <a:ln>
                    <a:noFill/>
                  </a:ln>
                  <a:effectLst/>
                  <a:uLnTx/>
                  <a:uFillTx/>
                  <a:latin typeface="Arial" panose="020B0604020202020204"/>
                  <a:ea typeface="Geneva" charset="0"/>
                  <a:cs typeface="+mn-cs"/>
                  <a:sym typeface="Wingdings" panose="05000000000000000000" pitchFamily="2" charset="2"/>
                </a:rPr>
              </a:br>
              <a:r>
                <a:rPr kumimoji="0" lang="en-US" sz="1100" b="0" i="0" u="none" strike="noStrike" kern="1200" cap="none" spc="0" normalizeH="0" baseline="0" noProof="0" dirty="0">
                  <a:ln>
                    <a:noFill/>
                  </a:ln>
                  <a:effectLst/>
                  <a:uLnTx/>
                  <a:uFillTx/>
                  <a:latin typeface="Arial" panose="020B0604020202020204"/>
                  <a:ea typeface="Geneva" charset="0"/>
                  <a:cs typeface="+mn-cs"/>
                  <a:sym typeface="Wingdings" panose="05000000000000000000" pitchFamily="2" charset="2"/>
                </a:rPr>
                <a:t>D8</a:t>
              </a:r>
              <a:endParaRPr kumimoji="0" lang="en-US" sz="1100" b="0" i="0" u="none" strike="noStrike" kern="1200" cap="none" spc="0" normalizeH="0" baseline="0" noProof="0" dirty="0">
                <a:ln>
                  <a:noFill/>
                </a:ln>
                <a:effectLst/>
                <a:uLnTx/>
                <a:uFillTx/>
                <a:latin typeface="Arial" panose="020B0604020202020204"/>
                <a:ea typeface="Geneva" charset="0"/>
                <a:cs typeface="+mn-cs"/>
              </a:endParaRPr>
            </a:p>
          </p:txBody>
        </p:sp>
        <p:sp>
          <p:nvSpPr>
            <p:cNvPr id="175" name="TextBox 174">
              <a:extLst>
                <a:ext uri="{FF2B5EF4-FFF2-40B4-BE49-F238E27FC236}">
                  <a16:creationId xmlns:a16="http://schemas.microsoft.com/office/drawing/2014/main" id="{B6837167-C7D2-4BF8-8FEA-DFA42927BC74}"/>
                </a:ext>
              </a:extLst>
            </p:cNvPr>
            <p:cNvSpPr txBox="1"/>
            <p:nvPr/>
          </p:nvSpPr>
          <p:spPr>
            <a:xfrm>
              <a:off x="6587718" y="3996633"/>
              <a:ext cx="303885" cy="294677"/>
            </a:xfrm>
            <a:prstGeom prst="rect">
              <a:avLst/>
            </a:prstGeom>
            <a:noFill/>
          </p:spPr>
          <p:txBody>
            <a:bodyPr wrap="none" rtlCol="0">
              <a:spAutoFit/>
            </a:bodyPr>
            <a:lstStyle/>
            <a:p>
              <a:pPr marL="0" marR="0" lvl="0" indent="0" algn="ctr" defTabSz="685715"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effectLst/>
                  <a:uLnTx/>
                  <a:uFillTx/>
                  <a:latin typeface="Arial" panose="020B0604020202020204"/>
                  <a:ea typeface="Geneva" charset="0"/>
                  <a:cs typeface="+mn-cs"/>
                  <a:sym typeface="Wingdings" panose="05000000000000000000" pitchFamily="2" charset="2"/>
                </a:rPr>
                <a:t></a:t>
              </a:r>
              <a:br>
                <a:rPr kumimoji="0" lang="en-US" sz="1100" b="0" i="0" u="none" strike="noStrike" kern="1200" cap="none" spc="0" normalizeH="0" baseline="0" noProof="0" dirty="0">
                  <a:ln>
                    <a:noFill/>
                  </a:ln>
                  <a:effectLst/>
                  <a:uLnTx/>
                  <a:uFillTx/>
                  <a:latin typeface="Arial" panose="020B0604020202020204"/>
                  <a:ea typeface="Geneva" charset="0"/>
                  <a:cs typeface="+mn-cs"/>
                  <a:sym typeface="Wingdings" panose="05000000000000000000" pitchFamily="2" charset="2"/>
                </a:rPr>
              </a:br>
              <a:r>
                <a:rPr kumimoji="0" lang="en-US" sz="1100" b="0" i="0" u="none" strike="noStrike" kern="1200" cap="none" spc="0" normalizeH="0" baseline="0" noProof="0" dirty="0">
                  <a:ln>
                    <a:noFill/>
                  </a:ln>
                  <a:effectLst/>
                  <a:uLnTx/>
                  <a:uFillTx/>
                  <a:latin typeface="Arial" panose="020B0604020202020204"/>
                  <a:ea typeface="Geneva" charset="0"/>
                  <a:cs typeface="+mn-cs"/>
                  <a:sym typeface="Wingdings" panose="05000000000000000000" pitchFamily="2" charset="2"/>
                </a:rPr>
                <a:t>D22</a:t>
              </a:r>
              <a:endParaRPr kumimoji="0" lang="en-US" sz="1100" b="0" i="0" u="none" strike="noStrike" kern="1200" cap="none" spc="0" normalizeH="0" baseline="0" noProof="0" dirty="0">
                <a:ln>
                  <a:noFill/>
                </a:ln>
                <a:effectLst/>
                <a:uLnTx/>
                <a:uFillTx/>
                <a:latin typeface="Arial" panose="020B0604020202020204"/>
                <a:ea typeface="Geneva" charset="0"/>
                <a:cs typeface="+mn-cs"/>
              </a:endParaRPr>
            </a:p>
          </p:txBody>
        </p:sp>
        <p:sp>
          <p:nvSpPr>
            <p:cNvPr id="176" name="TextBox 175">
              <a:extLst>
                <a:ext uri="{FF2B5EF4-FFF2-40B4-BE49-F238E27FC236}">
                  <a16:creationId xmlns:a16="http://schemas.microsoft.com/office/drawing/2014/main" id="{D095DF87-5271-47A3-AA64-44DD4BA98711}"/>
                </a:ext>
              </a:extLst>
            </p:cNvPr>
            <p:cNvSpPr txBox="1"/>
            <p:nvPr/>
          </p:nvSpPr>
          <p:spPr>
            <a:xfrm>
              <a:off x="6139571" y="3996633"/>
              <a:ext cx="303885" cy="294677"/>
            </a:xfrm>
            <a:prstGeom prst="rect">
              <a:avLst/>
            </a:prstGeom>
            <a:noFill/>
          </p:spPr>
          <p:txBody>
            <a:bodyPr wrap="none" rtlCol="0">
              <a:spAutoFit/>
            </a:bodyPr>
            <a:lstStyle/>
            <a:p>
              <a:pPr marL="0" marR="0" lvl="0" indent="0" algn="ctr" defTabSz="685715"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effectLst/>
                  <a:uLnTx/>
                  <a:uFillTx/>
                  <a:latin typeface="Arial" panose="020B0604020202020204"/>
                  <a:ea typeface="Geneva" charset="0"/>
                  <a:cs typeface="+mn-cs"/>
                  <a:sym typeface="Wingdings" panose="05000000000000000000" pitchFamily="2" charset="2"/>
                </a:rPr>
                <a:t></a:t>
              </a:r>
              <a:br>
                <a:rPr kumimoji="0" lang="en-US" sz="1100" b="0" i="0" u="none" strike="noStrike" kern="1200" cap="none" spc="0" normalizeH="0" baseline="0" noProof="0" dirty="0">
                  <a:ln>
                    <a:noFill/>
                  </a:ln>
                  <a:effectLst/>
                  <a:uLnTx/>
                  <a:uFillTx/>
                  <a:latin typeface="Arial" panose="020B0604020202020204"/>
                  <a:ea typeface="Geneva" charset="0"/>
                  <a:cs typeface="+mn-cs"/>
                  <a:sym typeface="Wingdings" panose="05000000000000000000" pitchFamily="2" charset="2"/>
                </a:rPr>
              </a:br>
              <a:r>
                <a:rPr kumimoji="0" lang="en-US" sz="1100" b="0" i="0" u="none" strike="noStrike" kern="1200" cap="none" spc="0" normalizeH="0" baseline="0" noProof="0" dirty="0">
                  <a:ln>
                    <a:noFill/>
                  </a:ln>
                  <a:effectLst/>
                  <a:uLnTx/>
                  <a:uFillTx/>
                  <a:latin typeface="Arial" panose="020B0604020202020204"/>
                  <a:ea typeface="Geneva" charset="0"/>
                  <a:cs typeface="+mn-cs"/>
                  <a:sym typeface="Wingdings" panose="05000000000000000000" pitchFamily="2" charset="2"/>
                </a:rPr>
                <a:t>D15</a:t>
              </a:r>
              <a:endParaRPr kumimoji="0" lang="en-US" sz="1100" b="0" i="0" u="none" strike="noStrike" kern="1200" cap="none" spc="0" normalizeH="0" baseline="0" noProof="0" dirty="0">
                <a:ln>
                  <a:noFill/>
                </a:ln>
                <a:effectLst/>
                <a:uLnTx/>
                <a:uFillTx/>
                <a:latin typeface="Arial" panose="020B0604020202020204"/>
                <a:ea typeface="Geneva" charset="0"/>
                <a:cs typeface="+mn-cs"/>
              </a:endParaRPr>
            </a:p>
          </p:txBody>
        </p:sp>
        <p:sp>
          <p:nvSpPr>
            <p:cNvPr id="177" name="TextBox 176">
              <a:extLst>
                <a:ext uri="{FF2B5EF4-FFF2-40B4-BE49-F238E27FC236}">
                  <a16:creationId xmlns:a16="http://schemas.microsoft.com/office/drawing/2014/main" id="{85ED0F92-F411-4553-B3F0-ACDC7055AC2E}"/>
                </a:ext>
              </a:extLst>
            </p:cNvPr>
            <p:cNvSpPr txBox="1"/>
            <p:nvPr/>
          </p:nvSpPr>
          <p:spPr>
            <a:xfrm>
              <a:off x="4359252" y="3864055"/>
              <a:ext cx="979187" cy="178911"/>
            </a:xfrm>
            <a:prstGeom prst="rect">
              <a:avLst/>
            </a:prstGeom>
            <a:noFill/>
          </p:spPr>
          <p:txBody>
            <a:bodyPr wrap="none" rtlCol="0">
              <a:spAutoFit/>
            </a:bodyPr>
            <a:lstStyle/>
            <a:p>
              <a:pPr marL="0" marR="0" lvl="0" indent="0" algn="r" defTabSz="685715"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a:ea typeface="Geneva" charset="0"/>
                  <a:cs typeface="+mn-cs"/>
                </a:rPr>
                <a:t>Pomalidomide 4 mg</a:t>
              </a:r>
              <a:endParaRPr kumimoji="0" lang="en-US" sz="1100" b="0" i="0" u="none" strike="noStrike" kern="1200" cap="none" spc="0" normalizeH="0" baseline="0" noProof="0" dirty="0">
                <a:ln>
                  <a:noFill/>
                </a:ln>
                <a:effectLst/>
                <a:uLnTx/>
                <a:uFillTx/>
                <a:latin typeface="Arial" panose="020B0604020202020204"/>
                <a:ea typeface="Geneva" charset="0"/>
                <a:cs typeface="+mn-cs"/>
              </a:endParaRPr>
            </a:p>
          </p:txBody>
        </p:sp>
        <p:sp>
          <p:nvSpPr>
            <p:cNvPr id="178" name="TextBox 177">
              <a:extLst>
                <a:ext uri="{FF2B5EF4-FFF2-40B4-BE49-F238E27FC236}">
                  <a16:creationId xmlns:a16="http://schemas.microsoft.com/office/drawing/2014/main" id="{D9BDA33E-CA65-4801-AF4C-ADD47904BB17}"/>
                </a:ext>
              </a:extLst>
            </p:cNvPr>
            <p:cNvSpPr txBox="1"/>
            <p:nvPr/>
          </p:nvSpPr>
          <p:spPr>
            <a:xfrm>
              <a:off x="4178372" y="4101876"/>
              <a:ext cx="1160071" cy="178911"/>
            </a:xfrm>
            <a:prstGeom prst="rect">
              <a:avLst/>
            </a:prstGeom>
            <a:noFill/>
          </p:spPr>
          <p:txBody>
            <a:bodyPr wrap="none" rtlCol="0">
              <a:spAutoFit/>
            </a:bodyPr>
            <a:lstStyle/>
            <a:p>
              <a:pPr marL="0" marR="0" lvl="0" indent="0" algn="r" defTabSz="685715"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a:ea typeface="Geneva" charset="0"/>
                  <a:cs typeface="+mn-cs"/>
                </a:rPr>
                <a:t>Dexamethasone 40 mg*</a:t>
              </a:r>
              <a:endParaRPr kumimoji="0" lang="en-US" sz="1100" b="0" i="0" u="none" strike="noStrike" kern="1200" cap="none" spc="0" normalizeH="0" baseline="0" noProof="0" dirty="0">
                <a:ln>
                  <a:noFill/>
                </a:ln>
                <a:effectLst/>
                <a:uLnTx/>
                <a:uFillTx/>
                <a:latin typeface="Arial" panose="020B0604020202020204"/>
                <a:ea typeface="Geneva" charset="0"/>
                <a:cs typeface="+mn-cs"/>
              </a:endParaRPr>
            </a:p>
          </p:txBody>
        </p:sp>
        <p:sp>
          <p:nvSpPr>
            <p:cNvPr id="179" name="TextBox 178">
              <a:extLst>
                <a:ext uri="{FF2B5EF4-FFF2-40B4-BE49-F238E27FC236}">
                  <a16:creationId xmlns:a16="http://schemas.microsoft.com/office/drawing/2014/main" id="{8455B5BF-7179-43A2-A848-8CFF8C70A32C}"/>
                </a:ext>
              </a:extLst>
            </p:cNvPr>
            <p:cNvSpPr txBox="1"/>
            <p:nvPr/>
          </p:nvSpPr>
          <p:spPr>
            <a:xfrm>
              <a:off x="5273462" y="3996633"/>
              <a:ext cx="250169" cy="294677"/>
            </a:xfrm>
            <a:prstGeom prst="rect">
              <a:avLst/>
            </a:prstGeom>
            <a:noFill/>
          </p:spPr>
          <p:txBody>
            <a:bodyPr wrap="none" rtlCol="0">
              <a:spAutoFit/>
            </a:bodyPr>
            <a:lstStyle/>
            <a:p>
              <a:pPr marL="0" marR="0" lvl="0" indent="0" algn="ctr" defTabSz="685715"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effectLst/>
                  <a:uLnTx/>
                  <a:uFillTx/>
                  <a:latin typeface="Arial" panose="020B0604020202020204"/>
                  <a:ea typeface="Geneva" charset="0"/>
                  <a:cs typeface="+mn-cs"/>
                  <a:sym typeface="Wingdings" panose="05000000000000000000" pitchFamily="2" charset="2"/>
                </a:rPr>
                <a:t></a:t>
              </a:r>
              <a:br>
                <a:rPr kumimoji="0" lang="en-US" sz="1100" b="0" i="0" u="none" strike="noStrike" kern="1200" cap="none" spc="0" normalizeH="0" baseline="0" noProof="0" dirty="0">
                  <a:ln>
                    <a:noFill/>
                  </a:ln>
                  <a:effectLst/>
                  <a:uLnTx/>
                  <a:uFillTx/>
                  <a:latin typeface="Arial" panose="020B0604020202020204"/>
                  <a:ea typeface="Geneva" charset="0"/>
                  <a:cs typeface="+mn-cs"/>
                  <a:sym typeface="Wingdings" panose="05000000000000000000" pitchFamily="2" charset="2"/>
                </a:rPr>
              </a:br>
              <a:r>
                <a:rPr kumimoji="0" lang="en-US" sz="1100" b="0" i="0" u="none" strike="noStrike" kern="1200" cap="none" spc="0" normalizeH="0" baseline="0" noProof="0" dirty="0">
                  <a:ln>
                    <a:noFill/>
                  </a:ln>
                  <a:effectLst/>
                  <a:uLnTx/>
                  <a:uFillTx/>
                  <a:latin typeface="Arial" panose="020B0604020202020204"/>
                  <a:ea typeface="Geneva" charset="0"/>
                  <a:cs typeface="+mn-cs"/>
                  <a:sym typeface="Wingdings" panose="05000000000000000000" pitchFamily="2" charset="2"/>
                </a:rPr>
                <a:t>D1</a:t>
              </a:r>
              <a:endParaRPr kumimoji="0" lang="en-US" sz="1100" b="0" i="0" u="none" strike="noStrike" kern="1200" cap="none" spc="0" normalizeH="0" baseline="0" noProof="0" dirty="0">
                <a:ln>
                  <a:noFill/>
                </a:ln>
                <a:effectLst/>
                <a:uLnTx/>
                <a:uFillTx/>
                <a:latin typeface="Arial" panose="020B0604020202020204"/>
                <a:ea typeface="Geneva" charset="0"/>
                <a:cs typeface="+mn-cs"/>
              </a:endParaRPr>
            </a:p>
          </p:txBody>
        </p:sp>
        <p:sp>
          <p:nvSpPr>
            <p:cNvPr id="180" name="Rectangle 179">
              <a:extLst>
                <a:ext uri="{FF2B5EF4-FFF2-40B4-BE49-F238E27FC236}">
                  <a16:creationId xmlns:a16="http://schemas.microsoft.com/office/drawing/2014/main" id="{23615339-D858-4297-8343-55CFC5D1205A}"/>
                </a:ext>
              </a:extLst>
            </p:cNvPr>
            <p:cNvSpPr/>
            <p:nvPr/>
          </p:nvSpPr>
          <p:spPr>
            <a:xfrm>
              <a:off x="5356168" y="3881868"/>
              <a:ext cx="1332587" cy="1377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panose="020B0604020202020204"/>
                  <a:ea typeface="+mn-ea"/>
                  <a:cs typeface="+mn-cs"/>
                </a:rPr>
                <a:t>Days 1–21</a:t>
              </a:r>
              <a:endParaRPr kumimoji="0" lang="en-US" sz="11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66" name="Rectangle: Rounded Corners 65">
            <a:extLst>
              <a:ext uri="{FF2B5EF4-FFF2-40B4-BE49-F238E27FC236}">
                <a16:creationId xmlns:a16="http://schemas.microsoft.com/office/drawing/2014/main" id="{59BBD9D5-2C28-4D2B-8C6B-382F163BCAC7}"/>
              </a:ext>
            </a:extLst>
          </p:cNvPr>
          <p:cNvSpPr/>
          <p:nvPr/>
        </p:nvSpPr>
        <p:spPr>
          <a:xfrm>
            <a:off x="6730388" y="1168285"/>
            <a:ext cx="1956412" cy="114630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marL="172780" marR="0" lvl="0" indent="-172780" algn="ctr" defTabSz="914288" rtl="0" eaLnBrk="1" fontAlgn="base" latinLnBrk="0" hangingPunct="1">
              <a:lnSpc>
                <a:spcPct val="100000"/>
              </a:lnSpc>
              <a:spcBef>
                <a:spcPct val="0"/>
              </a:spcBef>
              <a:spcAft>
                <a:spcPct val="0"/>
              </a:spcAft>
              <a:buClrTx/>
              <a:buSzTx/>
              <a:buFontTx/>
              <a:buNone/>
              <a:tabLst/>
              <a:defRPr/>
            </a:pPr>
            <a:r>
              <a:rPr kumimoji="0" lang="en-GB" sz="1200" b="1" i="0" u="none" strike="noStrike" kern="0" cap="none" spc="0" normalizeH="0" baseline="0" noProof="0" dirty="0">
                <a:ln>
                  <a:noFill/>
                </a:ln>
                <a:solidFill>
                  <a:schemeClr val="bg1"/>
                </a:solidFill>
                <a:effectLst/>
                <a:uLnTx/>
                <a:uFillTx/>
                <a:latin typeface="Arial" panose="020B0604020202020204"/>
                <a:ea typeface="+mn-ea"/>
                <a:cs typeface="+mn-cs"/>
              </a:rPr>
              <a:t>Disease progression,</a:t>
            </a:r>
          </a:p>
          <a:p>
            <a:pPr marL="172780" marR="0" lvl="0" indent="-172780" algn="ctr" defTabSz="914288" rtl="0" eaLnBrk="1" fontAlgn="base" latinLnBrk="0" hangingPunct="1">
              <a:lnSpc>
                <a:spcPct val="100000"/>
              </a:lnSpc>
              <a:spcBef>
                <a:spcPct val="0"/>
              </a:spcBef>
              <a:spcAft>
                <a:spcPct val="0"/>
              </a:spcAft>
              <a:buClrTx/>
              <a:buSzTx/>
              <a:buFontTx/>
              <a:buNone/>
              <a:tabLst/>
              <a:defRPr/>
            </a:pPr>
            <a:r>
              <a:rPr kumimoji="0" lang="en-GB" sz="1200" b="1" i="0" u="none" strike="noStrike" kern="0" cap="none" spc="0" normalizeH="0" baseline="0" noProof="0" dirty="0">
                <a:ln>
                  <a:noFill/>
                </a:ln>
                <a:solidFill>
                  <a:schemeClr val="bg1"/>
                </a:solidFill>
                <a:effectLst/>
                <a:uLnTx/>
                <a:uFillTx/>
                <a:latin typeface="Arial" panose="020B0604020202020204"/>
                <a:ea typeface="+mn-ea"/>
                <a:cs typeface="+mn-cs"/>
              </a:rPr>
              <a:t>unacceptable toxicities,</a:t>
            </a:r>
          </a:p>
          <a:p>
            <a:pPr marL="172780" marR="0" lvl="0" indent="-172780" algn="ctr" defTabSz="914288" rtl="0" eaLnBrk="1" fontAlgn="base" latinLnBrk="0" hangingPunct="1">
              <a:lnSpc>
                <a:spcPct val="100000"/>
              </a:lnSpc>
              <a:spcBef>
                <a:spcPct val="0"/>
              </a:spcBef>
              <a:spcAft>
                <a:spcPct val="0"/>
              </a:spcAft>
              <a:buClrTx/>
              <a:buSzTx/>
              <a:buFontTx/>
              <a:buNone/>
              <a:tabLst/>
              <a:defRPr/>
            </a:pPr>
            <a:r>
              <a:rPr kumimoji="0" lang="en-GB" sz="1200" b="1" i="0" u="none" strike="noStrike" kern="0" cap="none" spc="0" normalizeH="0" baseline="0" noProof="0" dirty="0">
                <a:ln>
                  <a:noFill/>
                </a:ln>
                <a:solidFill>
                  <a:schemeClr val="bg1"/>
                </a:solidFill>
                <a:effectLst/>
                <a:uLnTx/>
                <a:uFillTx/>
                <a:latin typeface="Arial" panose="020B0604020202020204"/>
                <a:ea typeface="+mn-ea"/>
                <a:cs typeface="+mn-cs"/>
              </a:rPr>
              <a:t>patient withdrawal</a:t>
            </a:r>
          </a:p>
        </p:txBody>
      </p:sp>
      <p:sp>
        <p:nvSpPr>
          <p:cNvPr id="67" name="Arrow: Pentagon 66">
            <a:extLst>
              <a:ext uri="{FF2B5EF4-FFF2-40B4-BE49-F238E27FC236}">
                <a16:creationId xmlns:a16="http://schemas.microsoft.com/office/drawing/2014/main" id="{75EBBADC-2D81-4D6C-B695-7737FDFDAC15}"/>
              </a:ext>
            </a:extLst>
          </p:cNvPr>
          <p:cNvSpPr/>
          <p:nvPr/>
        </p:nvSpPr>
        <p:spPr>
          <a:xfrm>
            <a:off x="3542132" y="1884386"/>
            <a:ext cx="2925573" cy="452501"/>
          </a:xfrm>
          <a:prstGeom prst="homePlate">
            <a:avLst/>
          </a:prstGeom>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685715"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2" name="TextBox 71">
            <a:extLst>
              <a:ext uri="{FF2B5EF4-FFF2-40B4-BE49-F238E27FC236}">
                <a16:creationId xmlns:a16="http://schemas.microsoft.com/office/drawing/2014/main" id="{C1819F71-4F64-4814-9730-7FB49224D6B1}"/>
              </a:ext>
            </a:extLst>
          </p:cNvPr>
          <p:cNvSpPr txBox="1"/>
          <p:nvPr/>
        </p:nvSpPr>
        <p:spPr>
          <a:xfrm>
            <a:off x="1283452" y="1636745"/>
            <a:ext cx="862857" cy="307777"/>
          </a:xfrm>
          <a:prstGeom prst="rect">
            <a:avLst/>
          </a:prstGeom>
          <a:noFill/>
        </p:spPr>
        <p:txBody>
          <a:bodyPr wrap="square" rtlCol="0" anchor="ctr">
            <a:spAutoFit/>
          </a:bodyPr>
          <a:lstStyle/>
          <a:p>
            <a:pPr marL="0" marR="0" lvl="0" indent="0" algn="ctr" defTabSz="685715"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a:ea typeface="Geneva" charset="0"/>
                <a:cs typeface="+mn-cs"/>
              </a:rPr>
              <a:t>RRMM</a:t>
            </a:r>
          </a:p>
        </p:txBody>
      </p:sp>
      <p:sp>
        <p:nvSpPr>
          <p:cNvPr id="74" name="TextBox 73">
            <a:extLst>
              <a:ext uri="{FF2B5EF4-FFF2-40B4-BE49-F238E27FC236}">
                <a16:creationId xmlns:a16="http://schemas.microsoft.com/office/drawing/2014/main" id="{37416914-C7A0-4836-9238-BDDAC4A7965A}"/>
              </a:ext>
            </a:extLst>
          </p:cNvPr>
          <p:cNvSpPr txBox="1"/>
          <p:nvPr/>
        </p:nvSpPr>
        <p:spPr>
          <a:xfrm>
            <a:off x="3494430" y="1527136"/>
            <a:ext cx="428936" cy="428660"/>
          </a:xfrm>
          <a:prstGeom prst="ellipse">
            <a:avLst/>
          </a:prstGeom>
          <a:noFill/>
        </p:spPr>
        <p:txBody>
          <a:bodyPr wrap="square" lIns="0" tIns="0" rIns="0" bIns="0" rtlCol="0" anchor="ctr" anchorCtr="0">
            <a:noAutofit/>
          </a:bodyPr>
          <a:lstStyle/>
          <a:p>
            <a:pPr marL="0" marR="0" lvl="0" indent="0" algn="ctr" defTabSz="685715"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effectLst/>
                <a:uLnTx/>
                <a:uFillTx/>
                <a:latin typeface="Arial" panose="020B0604020202020204"/>
                <a:ea typeface="Geneva" charset="0"/>
                <a:cs typeface="+mn-cs"/>
              </a:rPr>
              <a:t>1:1</a:t>
            </a:r>
          </a:p>
        </p:txBody>
      </p:sp>
      <p:sp>
        <p:nvSpPr>
          <p:cNvPr id="79" name="Chevron 374">
            <a:extLst>
              <a:ext uri="{FF2B5EF4-FFF2-40B4-BE49-F238E27FC236}">
                <a16:creationId xmlns:a16="http://schemas.microsoft.com/office/drawing/2014/main" id="{D50BE51B-F57B-4382-8572-D4BD6F73398D}"/>
              </a:ext>
            </a:extLst>
          </p:cNvPr>
          <p:cNvSpPr/>
          <p:nvPr/>
        </p:nvSpPr>
        <p:spPr>
          <a:xfrm rot="10800000" flipH="1">
            <a:off x="5890090" y="1880751"/>
            <a:ext cx="432560" cy="464716"/>
          </a:xfrm>
          <a:prstGeom prst="chevron">
            <a:avLst>
              <a:gd name="adj" fmla="val 565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6B747B"/>
              </a:solidFill>
              <a:effectLst/>
              <a:uLnTx/>
              <a:uFillTx/>
              <a:latin typeface="Arial" panose="020B0604020202020204"/>
              <a:ea typeface="+mn-ea"/>
              <a:cs typeface="+mn-cs"/>
            </a:endParaRPr>
          </a:p>
        </p:txBody>
      </p:sp>
      <p:sp>
        <p:nvSpPr>
          <p:cNvPr id="83" name="TextBox 82">
            <a:extLst>
              <a:ext uri="{FF2B5EF4-FFF2-40B4-BE49-F238E27FC236}">
                <a16:creationId xmlns:a16="http://schemas.microsoft.com/office/drawing/2014/main" id="{731A6757-0AC0-4EAB-8B20-17BD71BB220E}"/>
              </a:ext>
            </a:extLst>
          </p:cNvPr>
          <p:cNvSpPr txBox="1"/>
          <p:nvPr/>
        </p:nvSpPr>
        <p:spPr>
          <a:xfrm>
            <a:off x="3889254" y="1947812"/>
            <a:ext cx="1019841" cy="307777"/>
          </a:xfrm>
          <a:prstGeom prst="rect">
            <a:avLst/>
          </a:prstGeom>
          <a:noFill/>
        </p:spPr>
        <p:txBody>
          <a:bodyPr wrap="square" rtlCol="0">
            <a:spAutoFit/>
          </a:bodyPr>
          <a:lstStyle/>
          <a:p>
            <a:pPr marL="0" marR="0" lvl="0" indent="0" algn="l" defTabSz="685715"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panose="020B0604020202020204"/>
                <a:ea typeface="Geneva" charset="0"/>
                <a:cs typeface="+mn-cs"/>
              </a:rPr>
              <a:t>Pd n=153</a:t>
            </a:r>
          </a:p>
        </p:txBody>
      </p:sp>
      <p:sp>
        <p:nvSpPr>
          <p:cNvPr id="88" name="Rectangle 87">
            <a:extLst>
              <a:ext uri="{FF2B5EF4-FFF2-40B4-BE49-F238E27FC236}">
                <a16:creationId xmlns:a16="http://schemas.microsoft.com/office/drawing/2014/main" id="{6B9315CA-1155-492F-AFE9-F22A0CE2C333}"/>
              </a:ext>
            </a:extLst>
          </p:cNvPr>
          <p:cNvSpPr/>
          <p:nvPr/>
        </p:nvSpPr>
        <p:spPr>
          <a:xfrm rot="16200000">
            <a:off x="2584584" y="1587380"/>
            <a:ext cx="1210312" cy="305861"/>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685715"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a:ea typeface="+mn-ea"/>
                <a:cs typeface="+mn-cs"/>
              </a:rPr>
              <a:t>Randomization</a:t>
            </a:r>
          </a:p>
        </p:txBody>
      </p:sp>
      <p:sp>
        <p:nvSpPr>
          <p:cNvPr id="69" name="Arrow: Pentagon 67">
            <a:extLst>
              <a:ext uri="{FF2B5EF4-FFF2-40B4-BE49-F238E27FC236}">
                <a16:creationId xmlns:a16="http://schemas.microsoft.com/office/drawing/2014/main" id="{0931DA54-055E-4F15-90AA-EA278895E96F}"/>
              </a:ext>
            </a:extLst>
          </p:cNvPr>
          <p:cNvSpPr/>
          <p:nvPr/>
        </p:nvSpPr>
        <p:spPr>
          <a:xfrm>
            <a:off x="3530926" y="1143967"/>
            <a:ext cx="2925573" cy="452501"/>
          </a:xfrm>
          <a:prstGeom prst="homePlate">
            <a:avLst/>
          </a:prstGeom>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715"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0" name="TextBox 69">
            <a:extLst>
              <a:ext uri="{FF2B5EF4-FFF2-40B4-BE49-F238E27FC236}">
                <a16:creationId xmlns:a16="http://schemas.microsoft.com/office/drawing/2014/main" id="{C455485D-6FEB-4C89-AD99-6E2E8BD7A599}"/>
              </a:ext>
            </a:extLst>
          </p:cNvPr>
          <p:cNvSpPr txBox="1"/>
          <p:nvPr/>
        </p:nvSpPr>
        <p:spPr>
          <a:xfrm>
            <a:off x="3850639" y="1219384"/>
            <a:ext cx="1380596" cy="307777"/>
          </a:xfrm>
          <a:prstGeom prst="rect">
            <a:avLst/>
          </a:prstGeom>
          <a:noFill/>
        </p:spPr>
        <p:txBody>
          <a:bodyPr wrap="square" rtlCol="0">
            <a:spAutoFit/>
          </a:bodyPr>
          <a:lstStyle/>
          <a:p>
            <a:pPr marL="0" marR="0" lvl="0" indent="0" algn="l" defTabSz="685715"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panose="020B0604020202020204"/>
                <a:ea typeface="Geneva" charset="0"/>
                <a:cs typeface="+mn-cs"/>
              </a:rPr>
              <a:t>Isa-Pd n=154</a:t>
            </a:r>
          </a:p>
        </p:txBody>
      </p:sp>
      <p:sp>
        <p:nvSpPr>
          <p:cNvPr id="71" name="Chevron 374">
            <a:extLst>
              <a:ext uri="{FF2B5EF4-FFF2-40B4-BE49-F238E27FC236}">
                <a16:creationId xmlns:a16="http://schemas.microsoft.com/office/drawing/2014/main" id="{36DEEF69-F787-4D33-AD14-DEA84B640464}"/>
              </a:ext>
            </a:extLst>
          </p:cNvPr>
          <p:cNvSpPr/>
          <p:nvPr/>
        </p:nvSpPr>
        <p:spPr>
          <a:xfrm rot="10800000" flipH="1">
            <a:off x="5883115" y="1135098"/>
            <a:ext cx="428936" cy="484497"/>
          </a:xfrm>
          <a:prstGeom prst="chevron">
            <a:avLst>
              <a:gd name="adj" fmla="val 565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6B747B"/>
              </a:solidFill>
              <a:effectLst/>
              <a:uLnTx/>
              <a:uFillTx/>
              <a:latin typeface="Arial" panose="020B0604020202020204"/>
              <a:ea typeface="+mn-ea"/>
              <a:cs typeface="+mn-cs"/>
            </a:endParaRPr>
          </a:p>
        </p:txBody>
      </p:sp>
      <p:sp>
        <p:nvSpPr>
          <p:cNvPr id="3" name="Rectangle 2">
            <a:extLst>
              <a:ext uri="{FF2B5EF4-FFF2-40B4-BE49-F238E27FC236}">
                <a16:creationId xmlns:a16="http://schemas.microsoft.com/office/drawing/2014/main" id="{C5DA3FE6-ADA2-4968-B571-6AAFE21878A2}"/>
              </a:ext>
            </a:extLst>
          </p:cNvPr>
          <p:cNvSpPr/>
          <p:nvPr/>
        </p:nvSpPr>
        <p:spPr>
          <a:xfrm>
            <a:off x="2944066" y="2419058"/>
            <a:ext cx="4048492" cy="415498"/>
          </a:xfrm>
          <a:prstGeom prst="rect">
            <a:avLst/>
          </a:prstGeom>
        </p:spPr>
        <p:txBody>
          <a:bodyPr wrap="square">
            <a:spAutoFit/>
          </a:bodyPr>
          <a:lstStyle/>
          <a:p>
            <a:pPr marL="0" marR="0" lvl="0" indent="0" algn="l" defTabSz="685766" rtl="0" eaLnBrk="1" fontAlgn="base" latinLnBrk="0" hangingPunct="1">
              <a:lnSpc>
                <a:spcPct val="100000"/>
              </a:lnSpc>
              <a:spcBef>
                <a:spcPts val="1400"/>
              </a:spcBef>
              <a:spcAft>
                <a:spcPts val="300"/>
              </a:spcAft>
              <a:buClrTx/>
              <a:buSzTx/>
              <a:buFontTx/>
              <a:buNone/>
              <a:tabLst/>
              <a:defRPr/>
            </a:pPr>
            <a:r>
              <a:rPr kumimoji="0" lang="en-US" sz="1050" i="0" u="none" strike="noStrike" kern="0" cap="none" spc="0" normalizeH="0" baseline="0" noProof="0" dirty="0">
                <a:ln>
                  <a:noFill/>
                </a:ln>
                <a:effectLst/>
                <a:uLnTx/>
                <a:uFillTx/>
                <a:latin typeface="Arial" panose="020B0604020202020204"/>
                <a:ea typeface="Geneva" charset="0"/>
                <a:cs typeface="Arial" pitchFamily="34" charset="0"/>
              </a:rPr>
              <a:t>Sample size calculation: ~300 patients required to detect an HR of 0.6 with 90% power and 1-sided type 1 error of 2.5%</a:t>
            </a:r>
          </a:p>
        </p:txBody>
      </p:sp>
    </p:spTree>
    <p:custDataLst>
      <p:tags r:id="rId1"/>
    </p:custDataLst>
    <p:extLst>
      <p:ext uri="{BB962C8B-B14F-4D97-AF65-F5344CB8AC3E}">
        <p14:creationId xmlns:p14="http://schemas.microsoft.com/office/powerpoint/2010/main" val="3402358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112FE-6EC4-2818-8F77-EDDC8B5AB501}"/>
              </a:ext>
            </a:extLst>
          </p:cNvPr>
          <p:cNvSpPr>
            <a:spLocks noGrp="1"/>
          </p:cNvSpPr>
          <p:nvPr>
            <p:ph type="title"/>
          </p:nvPr>
        </p:nvSpPr>
        <p:spPr/>
        <p:txBody>
          <a:bodyPr/>
          <a:lstStyle/>
          <a:p>
            <a:r>
              <a:rPr lang="en-US" altLang="en-US" dirty="0"/>
              <a:t>ICARIA-MM: Median PFS (By IRC)</a:t>
            </a:r>
            <a:r>
              <a:rPr lang="en-US" altLang="en-US" baseline="30000" dirty="0"/>
              <a:t>1</a:t>
            </a:r>
            <a:endParaRPr lang="en-US" dirty="0"/>
          </a:p>
        </p:txBody>
      </p:sp>
      <p:sp>
        <p:nvSpPr>
          <p:cNvPr id="3" name="Footer Placeholder 2">
            <a:extLst>
              <a:ext uri="{FF2B5EF4-FFF2-40B4-BE49-F238E27FC236}">
                <a16:creationId xmlns:a16="http://schemas.microsoft.com/office/drawing/2014/main" id="{577AAF56-2EFF-E03C-ECB4-91941004FC1D}"/>
              </a:ext>
            </a:extLst>
          </p:cNvPr>
          <p:cNvSpPr>
            <a:spLocks noGrp="1"/>
          </p:cNvSpPr>
          <p:nvPr>
            <p:ph type="ftr" sz="quarter" idx="3"/>
          </p:nvPr>
        </p:nvSpPr>
        <p:spPr/>
        <p:txBody>
          <a:bodyPr/>
          <a:lstStyle/>
          <a:p>
            <a:pPr>
              <a:defRPr/>
            </a:pPr>
            <a:r>
              <a:rPr lang="en-US" altLang="en-US" noProof="0" dirty="0"/>
              <a:t>1. Attal M, et al. </a:t>
            </a:r>
            <a:r>
              <a:rPr lang="en-US" altLang="en-US" i="1" noProof="0" dirty="0"/>
              <a:t>Lancet</a:t>
            </a:r>
            <a:r>
              <a:rPr lang="en-US" altLang="en-US" noProof="0" dirty="0"/>
              <a:t>. 2019;394:2096-2107.</a:t>
            </a:r>
          </a:p>
        </p:txBody>
      </p:sp>
      <p:pic>
        <p:nvPicPr>
          <p:cNvPr id="4" name="Picture 3">
            <a:extLst>
              <a:ext uri="{FF2B5EF4-FFF2-40B4-BE49-F238E27FC236}">
                <a16:creationId xmlns:a16="http://schemas.microsoft.com/office/drawing/2014/main" id="{57F458BE-B3A1-3F9B-249C-6AC7CF8953D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094" t="5746" r="2761" b="5344"/>
          <a:stretch/>
        </p:blipFill>
        <p:spPr>
          <a:xfrm>
            <a:off x="1487965" y="1143886"/>
            <a:ext cx="6464598" cy="3517717"/>
          </a:xfrm>
          <a:prstGeom prst="rect">
            <a:avLst/>
          </a:prstGeom>
        </p:spPr>
      </p:pic>
      <p:sp>
        <p:nvSpPr>
          <p:cNvPr id="5" name="TextBox 4">
            <a:extLst>
              <a:ext uri="{FF2B5EF4-FFF2-40B4-BE49-F238E27FC236}">
                <a16:creationId xmlns:a16="http://schemas.microsoft.com/office/drawing/2014/main" id="{60C8AFD8-D863-5121-ECA3-2394D5CD8EDF}"/>
              </a:ext>
            </a:extLst>
          </p:cNvPr>
          <p:cNvSpPr txBox="1"/>
          <p:nvPr/>
        </p:nvSpPr>
        <p:spPr>
          <a:xfrm>
            <a:off x="615438" y="3087254"/>
            <a:ext cx="1406154" cy="253916"/>
          </a:xfrm>
          <a:prstGeom prst="rect">
            <a:avLst/>
          </a:prstGeom>
          <a:noFill/>
        </p:spPr>
        <p:txBody>
          <a:bodyPr wrap="none" rtlCol="0">
            <a:spAutoFit/>
          </a:bodyPr>
          <a:lstStyle/>
          <a:p>
            <a:r>
              <a:rPr lang="en-US" sz="1050" dirty="0"/>
              <a:t>93%  LEN-refractory</a:t>
            </a:r>
          </a:p>
        </p:txBody>
      </p:sp>
      <p:sp>
        <p:nvSpPr>
          <p:cNvPr id="6" name="TextBox 5">
            <a:extLst>
              <a:ext uri="{FF2B5EF4-FFF2-40B4-BE49-F238E27FC236}">
                <a16:creationId xmlns:a16="http://schemas.microsoft.com/office/drawing/2014/main" id="{E169F048-CDF3-F611-4374-B05242DA92BA}"/>
              </a:ext>
            </a:extLst>
          </p:cNvPr>
          <p:cNvSpPr txBox="1"/>
          <p:nvPr/>
        </p:nvSpPr>
        <p:spPr>
          <a:xfrm>
            <a:off x="612629" y="974609"/>
            <a:ext cx="1598515" cy="338554"/>
          </a:xfrm>
          <a:prstGeom prst="rect">
            <a:avLst/>
          </a:prstGeom>
          <a:noFill/>
        </p:spPr>
        <p:txBody>
          <a:bodyPr wrap="none" rtlCol="0">
            <a:spAutoFit/>
          </a:bodyPr>
          <a:lstStyle/>
          <a:p>
            <a:r>
              <a:rPr lang="en-US" sz="1600" b="1" dirty="0">
                <a:solidFill>
                  <a:schemeClr val="accent1"/>
                </a:solidFill>
              </a:rPr>
              <a:t>ITT population</a:t>
            </a:r>
          </a:p>
        </p:txBody>
      </p:sp>
    </p:spTree>
    <p:extLst>
      <p:ext uri="{BB962C8B-B14F-4D97-AF65-F5344CB8AC3E}">
        <p14:creationId xmlns:p14="http://schemas.microsoft.com/office/powerpoint/2010/main" val="1130020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E45527E-618C-E26E-A413-6594C0BC8911}"/>
              </a:ext>
            </a:extLst>
          </p:cNvPr>
          <p:cNvSpPr>
            <a:spLocks noGrp="1"/>
          </p:cNvSpPr>
          <p:nvPr>
            <p:ph type="ftr" sz="quarter" idx="3"/>
          </p:nvPr>
        </p:nvSpPr>
        <p:spPr>
          <a:xfrm>
            <a:off x="457201" y="4767263"/>
            <a:ext cx="8058149" cy="331598"/>
          </a:xfrm>
        </p:spPr>
        <p:txBody>
          <a:bodyPr/>
          <a:lstStyle/>
          <a:p>
            <a:pPr lvl="0"/>
            <a:r>
              <a:rPr lang="en-US" sz="800" noProof="0" dirty="0"/>
              <a:t>*Cutoff date: January 27, 2022.</a:t>
            </a:r>
          </a:p>
          <a:p>
            <a:pPr lvl="0"/>
            <a:r>
              <a:rPr lang="en-US" sz="800" noProof="0" dirty="0"/>
              <a:t>†One-sided p-value, significance level is set to 0.02.</a:t>
            </a:r>
          </a:p>
          <a:p>
            <a:pPr lvl="0"/>
            <a:r>
              <a:rPr lang="en-US" sz="800" noProof="0" dirty="0"/>
              <a:t>CI, confidence interval; HR, hazard ratio; Isa-Pd, </a:t>
            </a:r>
            <a:r>
              <a:rPr lang="en-US" sz="800" noProof="0" dirty="0" err="1"/>
              <a:t>isatuximab</a:t>
            </a:r>
            <a:r>
              <a:rPr lang="en-US" sz="800" noProof="0" dirty="0"/>
              <a:t> plus pomalidomide and dexamethasone; </a:t>
            </a:r>
            <a:r>
              <a:rPr lang="en-US" sz="800" noProof="0" dirty="0" err="1"/>
              <a:t>mOS</a:t>
            </a:r>
            <a:r>
              <a:rPr lang="en-US" sz="800" noProof="0" dirty="0"/>
              <a:t>, median overall survival; OS, overall survival; Pd, pomalidomide and dexamethasone.</a:t>
            </a:r>
            <a:endParaRPr lang="fr-FR" sz="800" noProof="0" dirty="0"/>
          </a:p>
          <a:p>
            <a:r>
              <a:rPr lang="en-US" altLang="en-US" sz="800" dirty="0"/>
              <a:t>1. Richardson PG et al. ASCO 2019. Abstract 8004.</a:t>
            </a:r>
          </a:p>
        </p:txBody>
      </p:sp>
      <p:sp>
        <p:nvSpPr>
          <p:cNvPr id="8" name="Title 7">
            <a:extLst>
              <a:ext uri="{FF2B5EF4-FFF2-40B4-BE49-F238E27FC236}">
                <a16:creationId xmlns:a16="http://schemas.microsoft.com/office/drawing/2014/main" id="{24FEFD56-B5C5-B74F-2CB2-4B82E794E417}"/>
              </a:ext>
            </a:extLst>
          </p:cNvPr>
          <p:cNvSpPr>
            <a:spLocks noGrp="1"/>
          </p:cNvSpPr>
          <p:nvPr>
            <p:ph type="title"/>
          </p:nvPr>
        </p:nvSpPr>
        <p:spPr>
          <a:xfrm>
            <a:off x="457200" y="149629"/>
            <a:ext cx="8058150" cy="889183"/>
          </a:xfrm>
        </p:spPr>
        <p:txBody>
          <a:bodyPr anchor="t"/>
          <a:lstStyle/>
          <a:p>
            <a:r>
              <a:rPr lang="en-IN" dirty="0"/>
              <a:t>ICARIA-MM: </a:t>
            </a:r>
            <a:r>
              <a:rPr lang="en-US" dirty="0"/>
              <a:t>Final OS Analysis¹</a:t>
            </a:r>
          </a:p>
        </p:txBody>
      </p:sp>
      <p:sp>
        <p:nvSpPr>
          <p:cNvPr id="6" name="TextBox 5">
            <a:extLst>
              <a:ext uri="{FF2B5EF4-FFF2-40B4-BE49-F238E27FC236}">
                <a16:creationId xmlns:a16="http://schemas.microsoft.com/office/drawing/2014/main" id="{EBCE7866-359D-4752-8E0D-4BD72F4EA091}"/>
              </a:ext>
            </a:extLst>
          </p:cNvPr>
          <p:cNvSpPr txBox="1"/>
          <p:nvPr/>
        </p:nvSpPr>
        <p:spPr>
          <a:xfrm>
            <a:off x="549146" y="665411"/>
            <a:ext cx="8045706" cy="184666"/>
          </a:xfrm>
          <a:prstGeom prst="rect">
            <a:avLst/>
          </a:prstGeom>
          <a:noFill/>
        </p:spPr>
        <p:txBody>
          <a:bodyPr wrap="square" lIns="0" tIns="0" rIns="0" bIns="0" rtlCol="0">
            <a:spAutoFit/>
          </a:bodyPr>
          <a:lstStyle/>
          <a:p>
            <a:pPr marL="0" marR="0" lvl="0" indent="0" defTabSz="6858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chemeClr val="accent1"/>
                </a:solidFill>
                <a:effectLst/>
                <a:uLnTx/>
                <a:uFillTx/>
                <a:latin typeface="Arial" panose="020B0604020202020204"/>
                <a:ea typeface="+mn-ea"/>
                <a:cs typeface="+mn-cs"/>
              </a:rPr>
              <a:t>220 OS events: 106 (68.8%) in Isa-Pd; 114 (74.5%) in Pd*</a:t>
            </a:r>
          </a:p>
        </p:txBody>
      </p:sp>
      <p:sp>
        <p:nvSpPr>
          <p:cNvPr id="145" name="Rectangle: Diagonal Corners Snipped 16">
            <a:extLst>
              <a:ext uri="{FF2B5EF4-FFF2-40B4-BE49-F238E27FC236}">
                <a16:creationId xmlns:a16="http://schemas.microsoft.com/office/drawing/2014/main" id="{0DFA9DD6-E255-4B15-BDB8-2566C4CFFADC}"/>
              </a:ext>
            </a:extLst>
          </p:cNvPr>
          <p:cNvSpPr/>
          <p:nvPr/>
        </p:nvSpPr>
        <p:spPr>
          <a:xfrm>
            <a:off x="405142" y="4116021"/>
            <a:ext cx="8426452" cy="288147"/>
          </a:xfrm>
          <a:prstGeom prst="rect">
            <a:avLst/>
          </a:prstGeom>
          <a:ln/>
        </p:spPr>
        <p:style>
          <a:lnRef idx="1">
            <a:schemeClr val="accent1"/>
          </a:lnRef>
          <a:fillRef idx="3">
            <a:schemeClr val="accent1"/>
          </a:fillRef>
          <a:effectRef idx="2">
            <a:schemeClr val="accent1"/>
          </a:effectRef>
          <a:fontRef idx="minor">
            <a:schemeClr val="lt1"/>
          </a:fontRef>
        </p:style>
        <p:txBody>
          <a:bodyPr lIns="0" tIns="36000" rIns="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panose="020B0604020202020204"/>
                <a:ea typeface="+mn-ea"/>
                <a:cs typeface="+mn-cs"/>
              </a:rPr>
              <a:t>Clinically meaningful OS benefit, with 6.9-month improvement in median OS</a:t>
            </a:r>
          </a:p>
        </p:txBody>
      </p:sp>
      <p:grpSp>
        <p:nvGrpSpPr>
          <p:cNvPr id="764" name="Group 763">
            <a:extLst>
              <a:ext uri="{FF2B5EF4-FFF2-40B4-BE49-F238E27FC236}">
                <a16:creationId xmlns:a16="http://schemas.microsoft.com/office/drawing/2014/main" id="{4105CAC3-8136-83A5-36A6-70FEF56F234E}"/>
              </a:ext>
            </a:extLst>
          </p:cNvPr>
          <p:cNvGrpSpPr/>
          <p:nvPr/>
        </p:nvGrpSpPr>
        <p:grpSpPr>
          <a:xfrm>
            <a:off x="1622768" y="3468483"/>
            <a:ext cx="5372635" cy="525641"/>
            <a:chOff x="1622768" y="3597851"/>
            <a:chExt cx="5372635" cy="525641"/>
          </a:xfrm>
        </p:grpSpPr>
        <p:sp>
          <p:nvSpPr>
            <p:cNvPr id="9" name="TextBox 8">
              <a:extLst>
                <a:ext uri="{FF2B5EF4-FFF2-40B4-BE49-F238E27FC236}">
                  <a16:creationId xmlns:a16="http://schemas.microsoft.com/office/drawing/2014/main" id="{CD9586FE-A74B-D6AF-5D18-86A70D59F453}"/>
                </a:ext>
              </a:extLst>
            </p:cNvPr>
            <p:cNvSpPr txBox="1"/>
            <p:nvPr/>
          </p:nvSpPr>
          <p:spPr>
            <a:xfrm>
              <a:off x="2490492" y="3882331"/>
              <a:ext cx="357790"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u="none" strike="noStrike" kern="1200" cap="none" spc="0" normalizeH="0" baseline="0" noProof="0" dirty="0">
                  <a:ln/>
                  <a:solidFill>
                    <a:srgbClr val="000000"/>
                  </a:solidFill>
                  <a:effectLst/>
                  <a:uLnTx/>
                  <a:uFillTx/>
                  <a:latin typeface="Calibri Light" panose="020F0302020204030204" pitchFamily="34" charset="0"/>
                  <a:ea typeface="Microsoft Sans Serif"/>
                  <a:cs typeface="Calibri Light" panose="020F0302020204030204" pitchFamily="34" charset="0"/>
                  <a:sym typeface="Microsoft Sans Serif"/>
                  <a:rtl val="0"/>
                </a:rPr>
                <a:t>153</a:t>
              </a:r>
            </a:p>
          </p:txBody>
        </p:sp>
        <p:sp>
          <p:nvSpPr>
            <p:cNvPr id="10" name="TextBox 9">
              <a:extLst>
                <a:ext uri="{FF2B5EF4-FFF2-40B4-BE49-F238E27FC236}">
                  <a16:creationId xmlns:a16="http://schemas.microsoft.com/office/drawing/2014/main" id="{7CEFBF65-A65F-42E9-D4E4-48F830FC4692}"/>
                </a:ext>
              </a:extLst>
            </p:cNvPr>
            <p:cNvSpPr txBox="1"/>
            <p:nvPr/>
          </p:nvSpPr>
          <p:spPr>
            <a:xfrm>
              <a:off x="2728679" y="3882331"/>
              <a:ext cx="357790"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u="none" strike="noStrike" kern="1200" cap="none" spc="0" normalizeH="0" baseline="0" noProof="0" dirty="0">
                  <a:ln/>
                  <a:solidFill>
                    <a:srgbClr val="000000"/>
                  </a:solidFill>
                  <a:effectLst/>
                  <a:uLnTx/>
                  <a:uFillTx/>
                  <a:latin typeface="Calibri Light" panose="020F0302020204030204" pitchFamily="34" charset="0"/>
                  <a:ea typeface="Microsoft Sans Serif"/>
                  <a:cs typeface="Calibri Light" panose="020F0302020204030204" pitchFamily="34" charset="0"/>
                  <a:sym typeface="Microsoft Sans Serif"/>
                  <a:rtl val="0"/>
                </a:rPr>
                <a:t>137</a:t>
              </a:r>
            </a:p>
          </p:txBody>
        </p:sp>
        <p:sp>
          <p:nvSpPr>
            <p:cNvPr id="11" name="TextBox 10">
              <a:extLst>
                <a:ext uri="{FF2B5EF4-FFF2-40B4-BE49-F238E27FC236}">
                  <a16:creationId xmlns:a16="http://schemas.microsoft.com/office/drawing/2014/main" id="{8BF6B2CF-C912-ED7B-9CF7-C4DB05FA246A}"/>
                </a:ext>
              </a:extLst>
            </p:cNvPr>
            <p:cNvSpPr txBox="1"/>
            <p:nvPr/>
          </p:nvSpPr>
          <p:spPr>
            <a:xfrm>
              <a:off x="2956661" y="3882331"/>
              <a:ext cx="357790"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u="none" strike="noStrike" kern="1200" cap="none" spc="0" normalizeH="0" baseline="0" noProof="0" dirty="0">
                  <a:ln/>
                  <a:solidFill>
                    <a:srgbClr val="000000"/>
                  </a:solidFill>
                  <a:effectLst/>
                  <a:uLnTx/>
                  <a:uFillTx/>
                  <a:latin typeface="Calibri Light" panose="020F0302020204030204" pitchFamily="34" charset="0"/>
                  <a:ea typeface="Microsoft Sans Serif"/>
                  <a:cs typeface="Calibri Light" panose="020F0302020204030204" pitchFamily="34" charset="0"/>
                  <a:sym typeface="Microsoft Sans Serif"/>
                  <a:rtl val="0"/>
                </a:rPr>
                <a:t>116</a:t>
              </a:r>
            </a:p>
          </p:txBody>
        </p:sp>
        <p:sp>
          <p:nvSpPr>
            <p:cNvPr id="12" name="TextBox 11">
              <a:extLst>
                <a:ext uri="{FF2B5EF4-FFF2-40B4-BE49-F238E27FC236}">
                  <a16:creationId xmlns:a16="http://schemas.microsoft.com/office/drawing/2014/main" id="{1626E289-E6F5-87AF-8482-D145C26A7D28}"/>
                </a:ext>
              </a:extLst>
            </p:cNvPr>
            <p:cNvSpPr txBox="1"/>
            <p:nvPr/>
          </p:nvSpPr>
          <p:spPr>
            <a:xfrm>
              <a:off x="3193479" y="3882331"/>
              <a:ext cx="357790"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u="none" strike="noStrike" kern="1200" cap="none" spc="0" normalizeH="0" baseline="0" noProof="0" dirty="0">
                  <a:ln/>
                  <a:solidFill>
                    <a:srgbClr val="000000"/>
                  </a:solidFill>
                  <a:effectLst/>
                  <a:uLnTx/>
                  <a:uFillTx/>
                  <a:latin typeface="Calibri Light" panose="020F0302020204030204" pitchFamily="34" charset="0"/>
                  <a:ea typeface="Microsoft Sans Serif"/>
                  <a:cs typeface="Calibri Light" panose="020F0302020204030204" pitchFamily="34" charset="0"/>
                  <a:sym typeface="Microsoft Sans Serif"/>
                  <a:rtl val="0"/>
                </a:rPr>
                <a:t>103</a:t>
              </a:r>
            </a:p>
          </p:txBody>
        </p:sp>
        <p:sp>
          <p:nvSpPr>
            <p:cNvPr id="13" name="TextBox 12">
              <a:extLst>
                <a:ext uri="{FF2B5EF4-FFF2-40B4-BE49-F238E27FC236}">
                  <a16:creationId xmlns:a16="http://schemas.microsoft.com/office/drawing/2014/main" id="{6AC73CEE-386C-F027-8AA6-05941870EFC9}"/>
                </a:ext>
              </a:extLst>
            </p:cNvPr>
            <p:cNvSpPr txBox="1"/>
            <p:nvPr/>
          </p:nvSpPr>
          <p:spPr>
            <a:xfrm>
              <a:off x="3463501" y="3882331"/>
              <a:ext cx="300082"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u="none" strike="noStrike" kern="1200" cap="none" spc="0" normalizeH="0" baseline="0" noProof="0" dirty="0">
                  <a:ln/>
                  <a:solidFill>
                    <a:srgbClr val="000000"/>
                  </a:solidFill>
                  <a:effectLst/>
                  <a:uLnTx/>
                  <a:uFillTx/>
                  <a:latin typeface="Calibri Light" panose="020F0302020204030204" pitchFamily="34" charset="0"/>
                  <a:ea typeface="Microsoft Sans Serif"/>
                  <a:cs typeface="Calibri Light" panose="020F0302020204030204" pitchFamily="34" charset="0"/>
                  <a:sym typeface="Microsoft Sans Serif"/>
                  <a:rtl val="0"/>
                </a:rPr>
                <a:t>93</a:t>
              </a:r>
            </a:p>
          </p:txBody>
        </p:sp>
        <p:sp>
          <p:nvSpPr>
            <p:cNvPr id="14" name="TextBox 13">
              <a:extLst>
                <a:ext uri="{FF2B5EF4-FFF2-40B4-BE49-F238E27FC236}">
                  <a16:creationId xmlns:a16="http://schemas.microsoft.com/office/drawing/2014/main" id="{23DC947A-BDE8-BA46-9BDA-BAC8E8E924A5}"/>
                </a:ext>
              </a:extLst>
            </p:cNvPr>
            <p:cNvSpPr txBox="1"/>
            <p:nvPr/>
          </p:nvSpPr>
          <p:spPr>
            <a:xfrm>
              <a:off x="3701812" y="3882331"/>
              <a:ext cx="300082"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u="none" strike="noStrike" kern="1200" cap="none" spc="0" normalizeH="0" baseline="0" noProof="0" dirty="0">
                  <a:ln/>
                  <a:solidFill>
                    <a:srgbClr val="000000"/>
                  </a:solidFill>
                  <a:effectLst/>
                  <a:uLnTx/>
                  <a:uFillTx/>
                  <a:latin typeface="Calibri Light" panose="020F0302020204030204" pitchFamily="34" charset="0"/>
                  <a:ea typeface="Microsoft Sans Serif"/>
                  <a:cs typeface="Calibri Light" panose="020F0302020204030204" pitchFamily="34" charset="0"/>
                  <a:sym typeface="Microsoft Sans Serif"/>
                  <a:rtl val="0"/>
                </a:rPr>
                <a:t>82</a:t>
              </a:r>
            </a:p>
          </p:txBody>
        </p:sp>
        <p:sp>
          <p:nvSpPr>
            <p:cNvPr id="15" name="TextBox 14">
              <a:extLst>
                <a:ext uri="{FF2B5EF4-FFF2-40B4-BE49-F238E27FC236}">
                  <a16:creationId xmlns:a16="http://schemas.microsoft.com/office/drawing/2014/main" id="{1E0A597E-6B2D-6E36-52A9-146E49507D52}"/>
                </a:ext>
              </a:extLst>
            </p:cNvPr>
            <p:cNvSpPr txBox="1"/>
            <p:nvPr/>
          </p:nvSpPr>
          <p:spPr>
            <a:xfrm>
              <a:off x="3915506" y="3882331"/>
              <a:ext cx="300082"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u="none" strike="noStrike" kern="1200" cap="none" spc="0" normalizeH="0" baseline="0" noProof="0" dirty="0">
                  <a:ln/>
                  <a:solidFill>
                    <a:srgbClr val="000000"/>
                  </a:solidFill>
                  <a:effectLst/>
                  <a:uLnTx/>
                  <a:uFillTx/>
                  <a:latin typeface="Calibri Light" panose="020F0302020204030204" pitchFamily="34" charset="0"/>
                  <a:ea typeface="Microsoft Sans Serif"/>
                  <a:cs typeface="Calibri Light" panose="020F0302020204030204" pitchFamily="34" charset="0"/>
                  <a:sym typeface="Microsoft Sans Serif"/>
                  <a:rtl val="0"/>
                </a:rPr>
                <a:t>72</a:t>
              </a:r>
            </a:p>
          </p:txBody>
        </p:sp>
        <p:sp>
          <p:nvSpPr>
            <p:cNvPr id="16" name="TextBox 15">
              <a:extLst>
                <a:ext uri="{FF2B5EF4-FFF2-40B4-BE49-F238E27FC236}">
                  <a16:creationId xmlns:a16="http://schemas.microsoft.com/office/drawing/2014/main" id="{683737C8-D163-9125-DADA-223D1877A89E}"/>
                </a:ext>
              </a:extLst>
            </p:cNvPr>
            <p:cNvSpPr txBox="1"/>
            <p:nvPr/>
          </p:nvSpPr>
          <p:spPr>
            <a:xfrm>
              <a:off x="4152323" y="3882331"/>
              <a:ext cx="300082"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u="none" strike="noStrike" kern="1200" cap="none" spc="0" normalizeH="0" baseline="0" noProof="0" dirty="0">
                  <a:ln/>
                  <a:solidFill>
                    <a:srgbClr val="000000"/>
                  </a:solidFill>
                  <a:effectLst/>
                  <a:uLnTx/>
                  <a:uFillTx/>
                  <a:latin typeface="Calibri Light" panose="020F0302020204030204" pitchFamily="34" charset="0"/>
                  <a:ea typeface="Microsoft Sans Serif"/>
                  <a:cs typeface="Calibri Light" panose="020F0302020204030204" pitchFamily="34" charset="0"/>
                  <a:sym typeface="Microsoft Sans Serif"/>
                  <a:rtl val="0"/>
                </a:rPr>
                <a:t>66</a:t>
              </a:r>
            </a:p>
          </p:txBody>
        </p:sp>
        <p:sp>
          <p:nvSpPr>
            <p:cNvPr id="17" name="TextBox 16">
              <a:extLst>
                <a:ext uri="{FF2B5EF4-FFF2-40B4-BE49-F238E27FC236}">
                  <a16:creationId xmlns:a16="http://schemas.microsoft.com/office/drawing/2014/main" id="{D55229B6-8A08-9B67-2B32-E4AB9E62824C}"/>
                </a:ext>
              </a:extLst>
            </p:cNvPr>
            <p:cNvSpPr txBox="1"/>
            <p:nvPr/>
          </p:nvSpPr>
          <p:spPr>
            <a:xfrm>
              <a:off x="4380306" y="3882331"/>
              <a:ext cx="300082"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u="none" strike="noStrike" kern="1200" cap="none" spc="0" normalizeH="0" baseline="0" noProof="0" dirty="0">
                  <a:ln/>
                  <a:solidFill>
                    <a:srgbClr val="000000"/>
                  </a:solidFill>
                  <a:effectLst/>
                  <a:uLnTx/>
                  <a:uFillTx/>
                  <a:latin typeface="Calibri Light" panose="020F0302020204030204" pitchFamily="34" charset="0"/>
                  <a:ea typeface="Microsoft Sans Serif"/>
                  <a:cs typeface="Calibri Light" panose="020F0302020204030204" pitchFamily="34" charset="0"/>
                  <a:sym typeface="Microsoft Sans Serif"/>
                  <a:rtl val="0"/>
                </a:rPr>
                <a:t>65</a:t>
              </a:r>
            </a:p>
          </p:txBody>
        </p:sp>
        <p:sp>
          <p:nvSpPr>
            <p:cNvPr id="18" name="TextBox 17">
              <a:extLst>
                <a:ext uri="{FF2B5EF4-FFF2-40B4-BE49-F238E27FC236}">
                  <a16:creationId xmlns:a16="http://schemas.microsoft.com/office/drawing/2014/main" id="{23205723-CA7C-5C45-BC06-50C8AF484CCE}"/>
                </a:ext>
              </a:extLst>
            </p:cNvPr>
            <p:cNvSpPr txBox="1"/>
            <p:nvPr/>
          </p:nvSpPr>
          <p:spPr>
            <a:xfrm>
              <a:off x="4618492" y="3882331"/>
              <a:ext cx="300082"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u="none" strike="noStrike" kern="1200" cap="none" spc="0" normalizeH="0" baseline="0" noProof="0" dirty="0">
                  <a:ln/>
                  <a:solidFill>
                    <a:srgbClr val="000000"/>
                  </a:solidFill>
                  <a:effectLst/>
                  <a:uLnTx/>
                  <a:uFillTx/>
                  <a:latin typeface="Calibri Light" panose="020F0302020204030204" pitchFamily="34" charset="0"/>
                  <a:ea typeface="Microsoft Sans Serif"/>
                  <a:cs typeface="Calibri Light" panose="020F0302020204030204" pitchFamily="34" charset="0"/>
                  <a:sym typeface="Microsoft Sans Serif"/>
                  <a:rtl val="0"/>
                </a:rPr>
                <a:t>58</a:t>
              </a:r>
            </a:p>
          </p:txBody>
        </p:sp>
        <p:sp>
          <p:nvSpPr>
            <p:cNvPr id="19" name="TextBox 18">
              <a:extLst>
                <a:ext uri="{FF2B5EF4-FFF2-40B4-BE49-F238E27FC236}">
                  <a16:creationId xmlns:a16="http://schemas.microsoft.com/office/drawing/2014/main" id="{1F63FEFF-2221-3121-AF3F-D566B6D0BAE5}"/>
                </a:ext>
              </a:extLst>
            </p:cNvPr>
            <p:cNvSpPr txBox="1"/>
            <p:nvPr/>
          </p:nvSpPr>
          <p:spPr>
            <a:xfrm>
              <a:off x="4846475" y="3882331"/>
              <a:ext cx="300082"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u="none" strike="noStrike" kern="1200" cap="none" spc="0" normalizeH="0" baseline="0" noProof="0" dirty="0">
                  <a:ln/>
                  <a:solidFill>
                    <a:srgbClr val="000000"/>
                  </a:solidFill>
                  <a:effectLst/>
                  <a:uLnTx/>
                  <a:uFillTx/>
                  <a:latin typeface="Calibri Light" panose="020F0302020204030204" pitchFamily="34" charset="0"/>
                  <a:ea typeface="Microsoft Sans Serif"/>
                  <a:cs typeface="Calibri Light" panose="020F0302020204030204" pitchFamily="34" charset="0"/>
                  <a:sym typeface="Microsoft Sans Serif"/>
                  <a:rtl val="0"/>
                </a:rPr>
                <a:t>49</a:t>
              </a:r>
            </a:p>
          </p:txBody>
        </p:sp>
        <p:sp>
          <p:nvSpPr>
            <p:cNvPr id="20" name="TextBox 19">
              <a:extLst>
                <a:ext uri="{FF2B5EF4-FFF2-40B4-BE49-F238E27FC236}">
                  <a16:creationId xmlns:a16="http://schemas.microsoft.com/office/drawing/2014/main" id="{5D1859F6-2F2D-C47A-F3C1-468083DB3A4A}"/>
                </a:ext>
              </a:extLst>
            </p:cNvPr>
            <p:cNvSpPr txBox="1"/>
            <p:nvPr/>
          </p:nvSpPr>
          <p:spPr>
            <a:xfrm>
              <a:off x="5084661" y="3882331"/>
              <a:ext cx="300082"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u="none" strike="noStrike" kern="1200" cap="none" spc="0" normalizeH="0" baseline="0" noProof="0" dirty="0">
                  <a:ln/>
                  <a:solidFill>
                    <a:srgbClr val="000000"/>
                  </a:solidFill>
                  <a:effectLst/>
                  <a:uLnTx/>
                  <a:uFillTx/>
                  <a:latin typeface="Calibri Light" panose="020F0302020204030204" pitchFamily="34" charset="0"/>
                  <a:ea typeface="Microsoft Sans Serif"/>
                  <a:cs typeface="Calibri Light" panose="020F0302020204030204" pitchFamily="34" charset="0"/>
                  <a:sym typeface="Microsoft Sans Serif"/>
                  <a:rtl val="0"/>
                </a:rPr>
                <a:t>44</a:t>
              </a:r>
            </a:p>
          </p:txBody>
        </p:sp>
        <p:sp>
          <p:nvSpPr>
            <p:cNvPr id="21" name="TextBox 20">
              <a:extLst>
                <a:ext uri="{FF2B5EF4-FFF2-40B4-BE49-F238E27FC236}">
                  <a16:creationId xmlns:a16="http://schemas.microsoft.com/office/drawing/2014/main" id="{4E014D53-536F-163F-D558-37EE095FA007}"/>
                </a:ext>
              </a:extLst>
            </p:cNvPr>
            <p:cNvSpPr txBox="1"/>
            <p:nvPr/>
          </p:nvSpPr>
          <p:spPr>
            <a:xfrm>
              <a:off x="5312768" y="3882331"/>
              <a:ext cx="300082"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u="none" strike="noStrike" kern="1200" cap="none" spc="0" normalizeH="0" baseline="0" noProof="0" dirty="0">
                  <a:ln/>
                  <a:solidFill>
                    <a:srgbClr val="000000"/>
                  </a:solidFill>
                  <a:effectLst/>
                  <a:uLnTx/>
                  <a:uFillTx/>
                  <a:latin typeface="Calibri Light" panose="020F0302020204030204" pitchFamily="34" charset="0"/>
                  <a:ea typeface="Microsoft Sans Serif"/>
                  <a:cs typeface="Calibri Light" panose="020F0302020204030204" pitchFamily="34" charset="0"/>
                  <a:sym typeface="Microsoft Sans Serif"/>
                  <a:rtl val="0"/>
                </a:rPr>
                <a:t>42</a:t>
              </a:r>
            </a:p>
          </p:txBody>
        </p:sp>
        <p:sp>
          <p:nvSpPr>
            <p:cNvPr id="22" name="TextBox 21">
              <a:extLst>
                <a:ext uri="{FF2B5EF4-FFF2-40B4-BE49-F238E27FC236}">
                  <a16:creationId xmlns:a16="http://schemas.microsoft.com/office/drawing/2014/main" id="{33CE492F-4A80-D12B-F7AB-FEB630BBF8EA}"/>
                </a:ext>
              </a:extLst>
            </p:cNvPr>
            <p:cNvSpPr txBox="1"/>
            <p:nvPr/>
          </p:nvSpPr>
          <p:spPr>
            <a:xfrm>
              <a:off x="5549586" y="3882331"/>
              <a:ext cx="300082"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u="none" strike="noStrike" kern="1200" cap="none" spc="0" normalizeH="0" baseline="0" noProof="0" dirty="0">
                  <a:ln/>
                  <a:solidFill>
                    <a:srgbClr val="000000"/>
                  </a:solidFill>
                  <a:effectLst/>
                  <a:uLnTx/>
                  <a:uFillTx/>
                  <a:latin typeface="Calibri Light" panose="020F0302020204030204" pitchFamily="34" charset="0"/>
                  <a:ea typeface="Microsoft Sans Serif"/>
                  <a:cs typeface="Calibri Light" panose="020F0302020204030204" pitchFamily="34" charset="0"/>
                  <a:sym typeface="Microsoft Sans Serif"/>
                  <a:rtl val="0"/>
                </a:rPr>
                <a:t>39</a:t>
              </a:r>
            </a:p>
          </p:txBody>
        </p:sp>
        <p:sp>
          <p:nvSpPr>
            <p:cNvPr id="23" name="TextBox 22">
              <a:extLst>
                <a:ext uri="{FF2B5EF4-FFF2-40B4-BE49-F238E27FC236}">
                  <a16:creationId xmlns:a16="http://schemas.microsoft.com/office/drawing/2014/main" id="{3102CCCD-1BC2-FBF6-D211-EB9081F8625E}"/>
                </a:ext>
              </a:extLst>
            </p:cNvPr>
            <p:cNvSpPr txBox="1"/>
            <p:nvPr/>
          </p:nvSpPr>
          <p:spPr>
            <a:xfrm>
              <a:off x="5777568" y="3882331"/>
              <a:ext cx="300082"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u="none" strike="noStrike" kern="1200" cap="none" spc="0" normalizeH="0" baseline="0" noProof="0" dirty="0">
                  <a:ln/>
                  <a:solidFill>
                    <a:srgbClr val="000000"/>
                  </a:solidFill>
                  <a:effectLst/>
                  <a:uLnTx/>
                  <a:uFillTx/>
                  <a:latin typeface="Calibri Light" panose="020F0302020204030204" pitchFamily="34" charset="0"/>
                  <a:ea typeface="Microsoft Sans Serif"/>
                  <a:cs typeface="Calibri Light" panose="020F0302020204030204" pitchFamily="34" charset="0"/>
                  <a:sym typeface="Microsoft Sans Serif"/>
                  <a:rtl val="0"/>
                </a:rPr>
                <a:t>36</a:t>
              </a:r>
            </a:p>
          </p:txBody>
        </p:sp>
        <p:sp>
          <p:nvSpPr>
            <p:cNvPr id="24" name="TextBox 23">
              <a:extLst>
                <a:ext uri="{FF2B5EF4-FFF2-40B4-BE49-F238E27FC236}">
                  <a16:creationId xmlns:a16="http://schemas.microsoft.com/office/drawing/2014/main" id="{80EC5162-7B9C-07EB-87E1-D146375177A9}"/>
                </a:ext>
              </a:extLst>
            </p:cNvPr>
            <p:cNvSpPr txBox="1"/>
            <p:nvPr/>
          </p:nvSpPr>
          <p:spPr>
            <a:xfrm>
              <a:off x="6015755" y="3882331"/>
              <a:ext cx="300082"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u="none" strike="noStrike" kern="1200" cap="none" spc="0" normalizeH="0" baseline="0" noProof="0" dirty="0">
                  <a:ln/>
                  <a:solidFill>
                    <a:srgbClr val="000000"/>
                  </a:solidFill>
                  <a:effectLst/>
                  <a:uLnTx/>
                  <a:uFillTx/>
                  <a:latin typeface="Calibri Light" panose="020F0302020204030204" pitchFamily="34" charset="0"/>
                  <a:ea typeface="Microsoft Sans Serif"/>
                  <a:cs typeface="Calibri Light" panose="020F0302020204030204" pitchFamily="34" charset="0"/>
                  <a:sym typeface="Microsoft Sans Serif"/>
                  <a:rtl val="0"/>
                </a:rPr>
                <a:t>36</a:t>
              </a:r>
            </a:p>
          </p:txBody>
        </p:sp>
        <p:sp>
          <p:nvSpPr>
            <p:cNvPr id="25" name="TextBox 24">
              <a:extLst>
                <a:ext uri="{FF2B5EF4-FFF2-40B4-BE49-F238E27FC236}">
                  <a16:creationId xmlns:a16="http://schemas.microsoft.com/office/drawing/2014/main" id="{04CA670B-6151-750C-61F1-DA8AB071BA30}"/>
                </a:ext>
              </a:extLst>
            </p:cNvPr>
            <p:cNvSpPr txBox="1"/>
            <p:nvPr/>
          </p:nvSpPr>
          <p:spPr>
            <a:xfrm>
              <a:off x="6252572" y="3882331"/>
              <a:ext cx="300082"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u="none" strike="noStrike" kern="1200" cap="none" spc="0" normalizeH="0" baseline="0" noProof="0" dirty="0">
                  <a:ln/>
                  <a:solidFill>
                    <a:srgbClr val="000000"/>
                  </a:solidFill>
                  <a:effectLst/>
                  <a:uLnTx/>
                  <a:uFillTx/>
                  <a:latin typeface="Calibri Light" panose="020F0302020204030204" pitchFamily="34" charset="0"/>
                  <a:ea typeface="Microsoft Sans Serif"/>
                  <a:cs typeface="Calibri Light" panose="020F0302020204030204" pitchFamily="34" charset="0"/>
                  <a:sym typeface="Microsoft Sans Serif"/>
                  <a:rtl val="0"/>
                </a:rPr>
                <a:t>33</a:t>
              </a:r>
            </a:p>
          </p:txBody>
        </p:sp>
        <p:sp>
          <p:nvSpPr>
            <p:cNvPr id="26" name="TextBox 25">
              <a:extLst>
                <a:ext uri="{FF2B5EF4-FFF2-40B4-BE49-F238E27FC236}">
                  <a16:creationId xmlns:a16="http://schemas.microsoft.com/office/drawing/2014/main" id="{AEE5EE73-903B-B132-A285-EDB4D8AE28E0}"/>
                </a:ext>
              </a:extLst>
            </p:cNvPr>
            <p:cNvSpPr txBox="1"/>
            <p:nvPr/>
          </p:nvSpPr>
          <p:spPr>
            <a:xfrm>
              <a:off x="6480555" y="3882331"/>
              <a:ext cx="300082"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u="none" strike="noStrike" kern="1200" cap="none" spc="0" normalizeH="0" baseline="0" noProof="0" dirty="0">
                  <a:ln/>
                  <a:solidFill>
                    <a:srgbClr val="000000"/>
                  </a:solidFill>
                  <a:effectLst/>
                  <a:uLnTx/>
                  <a:uFillTx/>
                  <a:latin typeface="Calibri Light" panose="020F0302020204030204" pitchFamily="34" charset="0"/>
                  <a:ea typeface="Microsoft Sans Serif"/>
                  <a:cs typeface="Calibri Light" panose="020F0302020204030204" pitchFamily="34" charset="0"/>
                  <a:sym typeface="Microsoft Sans Serif"/>
                  <a:rtl val="0"/>
                </a:rPr>
                <a:t>18</a:t>
              </a:r>
            </a:p>
          </p:txBody>
        </p:sp>
        <p:sp>
          <p:nvSpPr>
            <p:cNvPr id="27" name="TextBox 26">
              <a:extLst>
                <a:ext uri="{FF2B5EF4-FFF2-40B4-BE49-F238E27FC236}">
                  <a16:creationId xmlns:a16="http://schemas.microsoft.com/office/drawing/2014/main" id="{C2ECAE9D-9352-55FE-E2CE-020084F0868E}"/>
                </a:ext>
              </a:extLst>
            </p:cNvPr>
            <p:cNvSpPr txBox="1"/>
            <p:nvPr/>
          </p:nvSpPr>
          <p:spPr>
            <a:xfrm>
              <a:off x="6746617" y="3882331"/>
              <a:ext cx="248786"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u="none" strike="noStrike" kern="1200" cap="none" spc="0" normalizeH="0" baseline="0" noProof="0" dirty="0">
                  <a:ln/>
                  <a:solidFill>
                    <a:srgbClr val="000000"/>
                  </a:solidFill>
                  <a:effectLst/>
                  <a:uLnTx/>
                  <a:uFillTx/>
                  <a:latin typeface="Calibri Light" panose="020F0302020204030204" pitchFamily="34" charset="0"/>
                  <a:ea typeface="Microsoft Sans Serif"/>
                  <a:cs typeface="Calibri Light" panose="020F0302020204030204" pitchFamily="34" charset="0"/>
                  <a:sym typeface="Microsoft Sans Serif"/>
                  <a:rtl val="0"/>
                </a:rPr>
                <a:t>3</a:t>
              </a:r>
            </a:p>
          </p:txBody>
        </p:sp>
        <p:sp>
          <p:nvSpPr>
            <p:cNvPr id="28" name="TextBox 27">
              <a:extLst>
                <a:ext uri="{FF2B5EF4-FFF2-40B4-BE49-F238E27FC236}">
                  <a16:creationId xmlns:a16="http://schemas.microsoft.com/office/drawing/2014/main" id="{9E6D1BC7-D65C-9DE4-2DFE-0D6AC9CABC42}"/>
                </a:ext>
              </a:extLst>
            </p:cNvPr>
            <p:cNvSpPr txBox="1"/>
            <p:nvPr/>
          </p:nvSpPr>
          <p:spPr>
            <a:xfrm>
              <a:off x="2212673" y="3892660"/>
              <a:ext cx="303288" cy="230832"/>
            </a:xfrm>
            <a:prstGeom prst="rect">
              <a:avLst/>
            </a:prstGeom>
            <a:noFill/>
          </p:spPr>
          <p:txBody>
            <a:bodyPr wrap="non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900" u="none" strike="noStrike" kern="1200" cap="none" spc="0" normalizeH="0" baseline="0" noProof="0" dirty="0">
                  <a:ln/>
                  <a:solidFill>
                    <a:srgbClr val="000000"/>
                  </a:solidFill>
                  <a:effectLst/>
                  <a:uLnTx/>
                  <a:uFillTx/>
                  <a:latin typeface="Calibri Light" panose="020F0302020204030204" pitchFamily="34" charset="0"/>
                  <a:ea typeface="Microsoft Sans Serif"/>
                  <a:cs typeface="Calibri Light" panose="020F0302020204030204" pitchFamily="34" charset="0"/>
                  <a:sym typeface="Microsoft Sans Serif"/>
                  <a:rtl val="0"/>
                </a:rPr>
                <a:t>Pd</a:t>
              </a:r>
            </a:p>
          </p:txBody>
        </p:sp>
        <p:sp>
          <p:nvSpPr>
            <p:cNvPr id="29" name="TextBox 28">
              <a:extLst>
                <a:ext uri="{FF2B5EF4-FFF2-40B4-BE49-F238E27FC236}">
                  <a16:creationId xmlns:a16="http://schemas.microsoft.com/office/drawing/2014/main" id="{00217B97-789A-2C4F-4BEF-DC314F7901DA}"/>
                </a:ext>
              </a:extLst>
            </p:cNvPr>
            <p:cNvSpPr txBox="1"/>
            <p:nvPr/>
          </p:nvSpPr>
          <p:spPr>
            <a:xfrm>
              <a:off x="2490492" y="3734864"/>
              <a:ext cx="357790"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u="none" strike="noStrike" kern="1200" cap="none" spc="0" normalizeH="0" baseline="0" noProof="0" dirty="0">
                  <a:ln/>
                  <a:solidFill>
                    <a:srgbClr val="000000"/>
                  </a:solidFill>
                  <a:effectLst/>
                  <a:uLnTx/>
                  <a:uFillTx/>
                  <a:latin typeface="Calibri Light" panose="020F0302020204030204" pitchFamily="34" charset="0"/>
                  <a:ea typeface="Microsoft Sans Serif"/>
                  <a:cs typeface="Calibri Light" panose="020F0302020204030204" pitchFamily="34" charset="0"/>
                  <a:sym typeface="Microsoft Sans Serif"/>
                  <a:rtl val="0"/>
                </a:rPr>
                <a:t>154</a:t>
              </a:r>
            </a:p>
          </p:txBody>
        </p:sp>
        <p:sp>
          <p:nvSpPr>
            <p:cNvPr id="30" name="TextBox 29">
              <a:extLst>
                <a:ext uri="{FF2B5EF4-FFF2-40B4-BE49-F238E27FC236}">
                  <a16:creationId xmlns:a16="http://schemas.microsoft.com/office/drawing/2014/main" id="{FA961786-3C37-A7C5-2F74-CCE8E5BB02DF}"/>
                </a:ext>
              </a:extLst>
            </p:cNvPr>
            <p:cNvSpPr txBox="1"/>
            <p:nvPr/>
          </p:nvSpPr>
          <p:spPr>
            <a:xfrm>
              <a:off x="2728679" y="3734864"/>
              <a:ext cx="357790"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u="none" strike="noStrike" kern="1200" cap="none" spc="0" normalizeH="0" baseline="0" noProof="0" dirty="0">
                  <a:ln/>
                  <a:solidFill>
                    <a:srgbClr val="000000"/>
                  </a:solidFill>
                  <a:effectLst/>
                  <a:uLnTx/>
                  <a:uFillTx/>
                  <a:latin typeface="Calibri Light" panose="020F0302020204030204" pitchFamily="34" charset="0"/>
                  <a:ea typeface="Microsoft Sans Serif"/>
                  <a:cs typeface="Calibri Light" panose="020F0302020204030204" pitchFamily="34" charset="0"/>
                  <a:sym typeface="Microsoft Sans Serif"/>
                  <a:rtl val="0"/>
                </a:rPr>
                <a:t>145</a:t>
              </a:r>
            </a:p>
          </p:txBody>
        </p:sp>
        <p:sp>
          <p:nvSpPr>
            <p:cNvPr id="31" name="TextBox 30">
              <a:extLst>
                <a:ext uri="{FF2B5EF4-FFF2-40B4-BE49-F238E27FC236}">
                  <a16:creationId xmlns:a16="http://schemas.microsoft.com/office/drawing/2014/main" id="{CCA6EACD-7AA9-9057-CD4F-CF3EF496ECE4}"/>
                </a:ext>
              </a:extLst>
            </p:cNvPr>
            <p:cNvSpPr txBox="1"/>
            <p:nvPr/>
          </p:nvSpPr>
          <p:spPr>
            <a:xfrm>
              <a:off x="2956661" y="3734864"/>
              <a:ext cx="357790"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u="none" strike="noStrike" kern="1200" cap="none" spc="0" normalizeH="0" baseline="0" noProof="0" dirty="0">
                  <a:ln/>
                  <a:solidFill>
                    <a:srgbClr val="000000"/>
                  </a:solidFill>
                  <a:effectLst/>
                  <a:uLnTx/>
                  <a:uFillTx/>
                  <a:latin typeface="Calibri Light" panose="020F0302020204030204" pitchFamily="34" charset="0"/>
                  <a:ea typeface="Microsoft Sans Serif"/>
                  <a:cs typeface="Calibri Light" panose="020F0302020204030204" pitchFamily="34" charset="0"/>
                  <a:sym typeface="Microsoft Sans Serif"/>
                  <a:rtl val="0"/>
                </a:rPr>
                <a:t>127</a:t>
              </a:r>
            </a:p>
          </p:txBody>
        </p:sp>
        <p:sp>
          <p:nvSpPr>
            <p:cNvPr id="32" name="TextBox 31">
              <a:extLst>
                <a:ext uri="{FF2B5EF4-FFF2-40B4-BE49-F238E27FC236}">
                  <a16:creationId xmlns:a16="http://schemas.microsoft.com/office/drawing/2014/main" id="{98EDE35B-E8B3-67C6-41E6-F10635B5BFBC}"/>
                </a:ext>
              </a:extLst>
            </p:cNvPr>
            <p:cNvSpPr txBox="1"/>
            <p:nvPr/>
          </p:nvSpPr>
          <p:spPr>
            <a:xfrm>
              <a:off x="3193479" y="3734864"/>
              <a:ext cx="357790"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u="none" strike="noStrike" kern="1200" cap="none" spc="0" normalizeH="0" baseline="0" noProof="0" dirty="0">
                  <a:ln/>
                  <a:solidFill>
                    <a:srgbClr val="000000"/>
                  </a:solidFill>
                  <a:effectLst/>
                  <a:uLnTx/>
                  <a:uFillTx/>
                  <a:latin typeface="Calibri Light" panose="020F0302020204030204" pitchFamily="34" charset="0"/>
                  <a:ea typeface="Microsoft Sans Serif"/>
                  <a:cs typeface="Calibri Light" panose="020F0302020204030204" pitchFamily="34" charset="0"/>
                  <a:sym typeface="Microsoft Sans Serif"/>
                  <a:rtl val="0"/>
                </a:rPr>
                <a:t>119</a:t>
              </a:r>
            </a:p>
          </p:txBody>
        </p:sp>
        <p:sp>
          <p:nvSpPr>
            <p:cNvPr id="33" name="TextBox 32">
              <a:extLst>
                <a:ext uri="{FF2B5EF4-FFF2-40B4-BE49-F238E27FC236}">
                  <a16:creationId xmlns:a16="http://schemas.microsoft.com/office/drawing/2014/main" id="{A2D9BCE1-AB26-40FF-9875-074BD8BEF25F}"/>
                </a:ext>
              </a:extLst>
            </p:cNvPr>
            <p:cNvSpPr txBox="1"/>
            <p:nvPr/>
          </p:nvSpPr>
          <p:spPr>
            <a:xfrm>
              <a:off x="3428192" y="3734864"/>
              <a:ext cx="357790"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u="none" strike="noStrike" kern="1200" cap="none" spc="0" normalizeH="0" baseline="0" noProof="0" dirty="0">
                  <a:ln/>
                  <a:solidFill>
                    <a:srgbClr val="000000"/>
                  </a:solidFill>
                  <a:effectLst/>
                  <a:uLnTx/>
                  <a:uFillTx/>
                  <a:latin typeface="Calibri Light" panose="020F0302020204030204" pitchFamily="34" charset="0"/>
                  <a:ea typeface="Microsoft Sans Serif"/>
                  <a:cs typeface="Calibri Light" panose="020F0302020204030204" pitchFamily="34" charset="0"/>
                  <a:sym typeface="Microsoft Sans Serif"/>
                  <a:rtl val="0"/>
                </a:rPr>
                <a:t>109</a:t>
              </a:r>
            </a:p>
          </p:txBody>
        </p:sp>
        <p:sp>
          <p:nvSpPr>
            <p:cNvPr id="34" name="TextBox 33">
              <a:extLst>
                <a:ext uri="{FF2B5EF4-FFF2-40B4-BE49-F238E27FC236}">
                  <a16:creationId xmlns:a16="http://schemas.microsoft.com/office/drawing/2014/main" id="{300F2074-DB2E-D198-0B95-B8B371758D24}"/>
                </a:ext>
              </a:extLst>
            </p:cNvPr>
            <p:cNvSpPr txBox="1"/>
            <p:nvPr/>
          </p:nvSpPr>
          <p:spPr>
            <a:xfrm>
              <a:off x="3666379" y="3734864"/>
              <a:ext cx="357790"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u="none" strike="noStrike" kern="1200" cap="none" spc="0" normalizeH="0" baseline="0" noProof="0" dirty="0">
                  <a:ln/>
                  <a:solidFill>
                    <a:srgbClr val="000000"/>
                  </a:solidFill>
                  <a:effectLst/>
                  <a:uLnTx/>
                  <a:uFillTx/>
                  <a:latin typeface="Calibri Light" panose="020F0302020204030204" pitchFamily="34" charset="0"/>
                  <a:ea typeface="Microsoft Sans Serif"/>
                  <a:cs typeface="Calibri Light" panose="020F0302020204030204" pitchFamily="34" charset="0"/>
                  <a:sym typeface="Microsoft Sans Serif"/>
                  <a:rtl val="0"/>
                </a:rPr>
                <a:t>102</a:t>
              </a:r>
            </a:p>
          </p:txBody>
        </p:sp>
        <p:sp>
          <p:nvSpPr>
            <p:cNvPr id="35" name="TextBox 34">
              <a:extLst>
                <a:ext uri="{FF2B5EF4-FFF2-40B4-BE49-F238E27FC236}">
                  <a16:creationId xmlns:a16="http://schemas.microsoft.com/office/drawing/2014/main" id="{30AF7818-7E3C-8A7A-9B7A-69A651A6D3C2}"/>
                </a:ext>
              </a:extLst>
            </p:cNvPr>
            <p:cNvSpPr txBox="1"/>
            <p:nvPr/>
          </p:nvSpPr>
          <p:spPr>
            <a:xfrm>
              <a:off x="3915381" y="3734864"/>
              <a:ext cx="300082"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u="none" strike="noStrike" kern="1200" cap="none" spc="0" normalizeH="0" baseline="0" noProof="0" dirty="0">
                  <a:ln/>
                  <a:solidFill>
                    <a:srgbClr val="000000"/>
                  </a:solidFill>
                  <a:effectLst/>
                  <a:uLnTx/>
                  <a:uFillTx/>
                  <a:latin typeface="Calibri Light" panose="020F0302020204030204" pitchFamily="34" charset="0"/>
                  <a:ea typeface="Microsoft Sans Serif"/>
                  <a:cs typeface="Calibri Light" panose="020F0302020204030204" pitchFamily="34" charset="0"/>
                  <a:sym typeface="Microsoft Sans Serif"/>
                  <a:rtl val="0"/>
                </a:rPr>
                <a:t>91</a:t>
              </a:r>
            </a:p>
          </p:txBody>
        </p:sp>
        <p:sp>
          <p:nvSpPr>
            <p:cNvPr id="36" name="TextBox 35">
              <a:extLst>
                <a:ext uri="{FF2B5EF4-FFF2-40B4-BE49-F238E27FC236}">
                  <a16:creationId xmlns:a16="http://schemas.microsoft.com/office/drawing/2014/main" id="{F882CE5E-C671-BA70-90CB-8171E709AD4F}"/>
                </a:ext>
              </a:extLst>
            </p:cNvPr>
            <p:cNvSpPr txBox="1"/>
            <p:nvPr/>
          </p:nvSpPr>
          <p:spPr>
            <a:xfrm>
              <a:off x="4152199" y="3734864"/>
              <a:ext cx="300082"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u="none" strike="noStrike" kern="1200" cap="none" spc="0" normalizeH="0" baseline="0" noProof="0" dirty="0">
                  <a:ln/>
                  <a:solidFill>
                    <a:srgbClr val="000000"/>
                  </a:solidFill>
                  <a:effectLst/>
                  <a:uLnTx/>
                  <a:uFillTx/>
                  <a:latin typeface="Calibri Light" panose="020F0302020204030204" pitchFamily="34" charset="0"/>
                  <a:ea typeface="Microsoft Sans Serif"/>
                  <a:cs typeface="Calibri Light" panose="020F0302020204030204" pitchFamily="34" charset="0"/>
                  <a:sym typeface="Microsoft Sans Serif"/>
                  <a:rtl val="0"/>
                </a:rPr>
                <a:t>84</a:t>
              </a:r>
            </a:p>
          </p:txBody>
        </p:sp>
        <p:sp>
          <p:nvSpPr>
            <p:cNvPr id="37" name="TextBox 36">
              <a:extLst>
                <a:ext uri="{FF2B5EF4-FFF2-40B4-BE49-F238E27FC236}">
                  <a16:creationId xmlns:a16="http://schemas.microsoft.com/office/drawing/2014/main" id="{7F46B310-AE97-8356-0DC5-B4DD9BD99628}"/>
                </a:ext>
              </a:extLst>
            </p:cNvPr>
            <p:cNvSpPr txBox="1"/>
            <p:nvPr/>
          </p:nvSpPr>
          <p:spPr>
            <a:xfrm>
              <a:off x="4380306" y="3734864"/>
              <a:ext cx="300082"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u="none" strike="noStrike" kern="1200" cap="none" spc="0" normalizeH="0" baseline="0" noProof="0" dirty="0">
                  <a:ln/>
                  <a:solidFill>
                    <a:srgbClr val="000000"/>
                  </a:solidFill>
                  <a:effectLst/>
                  <a:uLnTx/>
                  <a:uFillTx/>
                  <a:latin typeface="Calibri Light" panose="020F0302020204030204" pitchFamily="34" charset="0"/>
                  <a:ea typeface="Microsoft Sans Serif"/>
                  <a:cs typeface="Calibri Light" panose="020F0302020204030204" pitchFamily="34" charset="0"/>
                  <a:sym typeface="Microsoft Sans Serif"/>
                  <a:rtl val="0"/>
                </a:rPr>
                <a:t>75</a:t>
              </a:r>
            </a:p>
          </p:txBody>
        </p:sp>
        <p:sp>
          <p:nvSpPr>
            <p:cNvPr id="38" name="TextBox 37">
              <a:extLst>
                <a:ext uri="{FF2B5EF4-FFF2-40B4-BE49-F238E27FC236}">
                  <a16:creationId xmlns:a16="http://schemas.microsoft.com/office/drawing/2014/main" id="{E5699598-B07E-CF7B-5F09-8796257D40A7}"/>
                </a:ext>
              </a:extLst>
            </p:cNvPr>
            <p:cNvSpPr txBox="1"/>
            <p:nvPr/>
          </p:nvSpPr>
          <p:spPr>
            <a:xfrm>
              <a:off x="4618492" y="3734864"/>
              <a:ext cx="300082"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u="none" strike="noStrike" kern="1200" cap="none" spc="0" normalizeH="0" baseline="0" noProof="0" dirty="0">
                  <a:ln/>
                  <a:solidFill>
                    <a:srgbClr val="000000"/>
                  </a:solidFill>
                  <a:effectLst/>
                  <a:uLnTx/>
                  <a:uFillTx/>
                  <a:latin typeface="Calibri Light" panose="020F0302020204030204" pitchFamily="34" charset="0"/>
                  <a:ea typeface="Microsoft Sans Serif"/>
                  <a:cs typeface="Calibri Light" panose="020F0302020204030204" pitchFamily="34" charset="0"/>
                  <a:sym typeface="Microsoft Sans Serif"/>
                  <a:rtl val="0"/>
                </a:rPr>
                <a:t>68</a:t>
              </a:r>
            </a:p>
          </p:txBody>
        </p:sp>
        <p:sp>
          <p:nvSpPr>
            <p:cNvPr id="39" name="TextBox 38">
              <a:extLst>
                <a:ext uri="{FF2B5EF4-FFF2-40B4-BE49-F238E27FC236}">
                  <a16:creationId xmlns:a16="http://schemas.microsoft.com/office/drawing/2014/main" id="{9B08B782-CB31-7925-9070-9BCE5E9F97D0}"/>
                </a:ext>
              </a:extLst>
            </p:cNvPr>
            <p:cNvSpPr txBox="1"/>
            <p:nvPr/>
          </p:nvSpPr>
          <p:spPr>
            <a:xfrm>
              <a:off x="4846475" y="3734864"/>
              <a:ext cx="300082"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u="none" strike="noStrike" kern="1200" cap="none" spc="0" normalizeH="0" baseline="0" noProof="0" dirty="0">
                  <a:ln/>
                  <a:solidFill>
                    <a:srgbClr val="000000"/>
                  </a:solidFill>
                  <a:effectLst/>
                  <a:uLnTx/>
                  <a:uFillTx/>
                  <a:latin typeface="Calibri Light" panose="020F0302020204030204" pitchFamily="34" charset="0"/>
                  <a:ea typeface="Microsoft Sans Serif"/>
                  <a:cs typeface="Calibri Light" panose="020F0302020204030204" pitchFamily="34" charset="0"/>
                  <a:sym typeface="Microsoft Sans Serif"/>
                  <a:rtl val="0"/>
                </a:rPr>
                <a:t>63</a:t>
              </a:r>
            </a:p>
          </p:txBody>
        </p:sp>
        <p:sp>
          <p:nvSpPr>
            <p:cNvPr id="40" name="TextBox 39">
              <a:extLst>
                <a:ext uri="{FF2B5EF4-FFF2-40B4-BE49-F238E27FC236}">
                  <a16:creationId xmlns:a16="http://schemas.microsoft.com/office/drawing/2014/main" id="{0D5174FF-28DD-7257-DF88-35D5B2C850E9}"/>
                </a:ext>
              </a:extLst>
            </p:cNvPr>
            <p:cNvSpPr txBox="1"/>
            <p:nvPr/>
          </p:nvSpPr>
          <p:spPr>
            <a:xfrm>
              <a:off x="5084661" y="3734864"/>
              <a:ext cx="300082"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u="none" strike="noStrike" kern="1200" cap="none" spc="0" normalizeH="0" baseline="0" noProof="0" dirty="0">
                  <a:ln/>
                  <a:solidFill>
                    <a:srgbClr val="000000"/>
                  </a:solidFill>
                  <a:effectLst/>
                  <a:uLnTx/>
                  <a:uFillTx/>
                  <a:latin typeface="Calibri Light" panose="020F0302020204030204" pitchFamily="34" charset="0"/>
                  <a:ea typeface="Microsoft Sans Serif"/>
                  <a:cs typeface="Calibri Light" panose="020F0302020204030204" pitchFamily="34" charset="0"/>
                  <a:sym typeface="Microsoft Sans Serif"/>
                  <a:rtl val="0"/>
                </a:rPr>
                <a:t>61</a:t>
              </a:r>
            </a:p>
          </p:txBody>
        </p:sp>
        <p:sp>
          <p:nvSpPr>
            <p:cNvPr id="41" name="TextBox 40">
              <a:extLst>
                <a:ext uri="{FF2B5EF4-FFF2-40B4-BE49-F238E27FC236}">
                  <a16:creationId xmlns:a16="http://schemas.microsoft.com/office/drawing/2014/main" id="{85545B90-58EB-1756-CCBC-7FEB604DB42A}"/>
                </a:ext>
              </a:extLst>
            </p:cNvPr>
            <p:cNvSpPr txBox="1"/>
            <p:nvPr/>
          </p:nvSpPr>
          <p:spPr>
            <a:xfrm>
              <a:off x="5312643" y="3734864"/>
              <a:ext cx="300082"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u="none" strike="noStrike" kern="1200" cap="none" spc="0" normalizeH="0" baseline="0" noProof="0" dirty="0">
                  <a:ln/>
                  <a:solidFill>
                    <a:srgbClr val="000000"/>
                  </a:solidFill>
                  <a:effectLst/>
                  <a:uLnTx/>
                  <a:uFillTx/>
                  <a:latin typeface="Calibri Light" panose="020F0302020204030204" pitchFamily="34" charset="0"/>
                  <a:ea typeface="Microsoft Sans Serif"/>
                  <a:cs typeface="Calibri Light" panose="020F0302020204030204" pitchFamily="34" charset="0"/>
                  <a:sym typeface="Microsoft Sans Serif"/>
                  <a:rtl val="0"/>
                </a:rPr>
                <a:t>54</a:t>
              </a:r>
            </a:p>
          </p:txBody>
        </p:sp>
        <p:sp>
          <p:nvSpPr>
            <p:cNvPr id="42" name="TextBox 41">
              <a:extLst>
                <a:ext uri="{FF2B5EF4-FFF2-40B4-BE49-F238E27FC236}">
                  <a16:creationId xmlns:a16="http://schemas.microsoft.com/office/drawing/2014/main" id="{4665F78C-E50F-D220-7FB3-C1754FC26326}"/>
                </a:ext>
              </a:extLst>
            </p:cNvPr>
            <p:cNvSpPr txBox="1"/>
            <p:nvPr/>
          </p:nvSpPr>
          <p:spPr>
            <a:xfrm>
              <a:off x="5549461" y="3734864"/>
              <a:ext cx="300082"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u="none" strike="noStrike" kern="1200" cap="none" spc="0" normalizeH="0" baseline="0" noProof="0" dirty="0">
                  <a:ln/>
                  <a:solidFill>
                    <a:srgbClr val="000000"/>
                  </a:solidFill>
                  <a:effectLst/>
                  <a:uLnTx/>
                  <a:uFillTx/>
                  <a:latin typeface="Calibri Light" panose="020F0302020204030204" pitchFamily="34" charset="0"/>
                  <a:ea typeface="Microsoft Sans Serif"/>
                  <a:cs typeface="Calibri Light" panose="020F0302020204030204" pitchFamily="34" charset="0"/>
                  <a:sym typeface="Microsoft Sans Serif"/>
                  <a:rtl val="0"/>
                </a:rPr>
                <a:t>50</a:t>
              </a:r>
            </a:p>
          </p:txBody>
        </p:sp>
        <p:sp>
          <p:nvSpPr>
            <p:cNvPr id="43" name="TextBox 42">
              <a:extLst>
                <a:ext uri="{FF2B5EF4-FFF2-40B4-BE49-F238E27FC236}">
                  <a16:creationId xmlns:a16="http://schemas.microsoft.com/office/drawing/2014/main" id="{557C3344-B9AB-05FE-1DF1-83A4D6452A90}"/>
                </a:ext>
              </a:extLst>
            </p:cNvPr>
            <p:cNvSpPr txBox="1"/>
            <p:nvPr/>
          </p:nvSpPr>
          <p:spPr>
            <a:xfrm>
              <a:off x="5777443" y="3734864"/>
              <a:ext cx="300082"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u="none" strike="noStrike" kern="1200" cap="none" spc="0" normalizeH="0" baseline="0" noProof="0" dirty="0">
                  <a:ln/>
                  <a:solidFill>
                    <a:srgbClr val="000000"/>
                  </a:solidFill>
                  <a:effectLst/>
                  <a:uLnTx/>
                  <a:uFillTx/>
                  <a:latin typeface="Calibri Light" panose="020F0302020204030204" pitchFamily="34" charset="0"/>
                  <a:ea typeface="Microsoft Sans Serif"/>
                  <a:cs typeface="Calibri Light" panose="020F0302020204030204" pitchFamily="34" charset="0"/>
                  <a:sym typeface="Microsoft Sans Serif"/>
                  <a:rtl val="0"/>
                </a:rPr>
                <a:t>48</a:t>
              </a:r>
            </a:p>
          </p:txBody>
        </p:sp>
        <p:sp>
          <p:nvSpPr>
            <p:cNvPr id="44" name="TextBox 43">
              <a:extLst>
                <a:ext uri="{FF2B5EF4-FFF2-40B4-BE49-F238E27FC236}">
                  <a16:creationId xmlns:a16="http://schemas.microsoft.com/office/drawing/2014/main" id="{CE7D3C8B-F8DE-5971-EEBE-D7F1C493C63F}"/>
                </a:ext>
              </a:extLst>
            </p:cNvPr>
            <p:cNvSpPr txBox="1"/>
            <p:nvPr/>
          </p:nvSpPr>
          <p:spPr>
            <a:xfrm>
              <a:off x="6015755" y="3734864"/>
              <a:ext cx="300082"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u="none" strike="noStrike" kern="1200" cap="none" spc="0" normalizeH="0" baseline="0" noProof="0" dirty="0">
                  <a:ln/>
                  <a:solidFill>
                    <a:srgbClr val="000000"/>
                  </a:solidFill>
                  <a:effectLst/>
                  <a:uLnTx/>
                  <a:uFillTx/>
                  <a:latin typeface="Calibri Light" panose="020F0302020204030204" pitchFamily="34" charset="0"/>
                  <a:ea typeface="Microsoft Sans Serif"/>
                  <a:cs typeface="Calibri Light" panose="020F0302020204030204" pitchFamily="34" charset="0"/>
                  <a:sym typeface="Microsoft Sans Serif"/>
                  <a:rtl val="0"/>
                </a:rPr>
                <a:t>45</a:t>
              </a:r>
            </a:p>
          </p:txBody>
        </p:sp>
        <p:sp>
          <p:nvSpPr>
            <p:cNvPr id="45" name="TextBox 44">
              <a:extLst>
                <a:ext uri="{FF2B5EF4-FFF2-40B4-BE49-F238E27FC236}">
                  <a16:creationId xmlns:a16="http://schemas.microsoft.com/office/drawing/2014/main" id="{B8D69A02-8E89-2BDF-E7FE-6D9288480307}"/>
                </a:ext>
              </a:extLst>
            </p:cNvPr>
            <p:cNvSpPr txBox="1"/>
            <p:nvPr/>
          </p:nvSpPr>
          <p:spPr>
            <a:xfrm>
              <a:off x="6252448" y="3734864"/>
              <a:ext cx="300082"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u="none" strike="noStrike" kern="1200" cap="none" spc="0" normalizeH="0" baseline="0" noProof="0" dirty="0">
                  <a:ln/>
                  <a:solidFill>
                    <a:srgbClr val="000000"/>
                  </a:solidFill>
                  <a:effectLst/>
                  <a:uLnTx/>
                  <a:uFillTx/>
                  <a:latin typeface="Calibri Light" panose="020F0302020204030204" pitchFamily="34" charset="0"/>
                  <a:ea typeface="Microsoft Sans Serif"/>
                  <a:cs typeface="Calibri Light" panose="020F0302020204030204" pitchFamily="34" charset="0"/>
                  <a:sym typeface="Microsoft Sans Serif"/>
                  <a:rtl val="0"/>
                </a:rPr>
                <a:t>44</a:t>
              </a:r>
            </a:p>
          </p:txBody>
        </p:sp>
        <p:sp>
          <p:nvSpPr>
            <p:cNvPr id="46" name="TextBox 45">
              <a:extLst>
                <a:ext uri="{FF2B5EF4-FFF2-40B4-BE49-F238E27FC236}">
                  <a16:creationId xmlns:a16="http://schemas.microsoft.com/office/drawing/2014/main" id="{BB0580C7-72E3-505E-13CC-0E30BCC4CD3B}"/>
                </a:ext>
              </a:extLst>
            </p:cNvPr>
            <p:cNvSpPr txBox="1"/>
            <p:nvPr/>
          </p:nvSpPr>
          <p:spPr>
            <a:xfrm>
              <a:off x="6480555" y="3734864"/>
              <a:ext cx="300082"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u="none" strike="noStrike" kern="1200" cap="none" spc="0" normalizeH="0" baseline="0" noProof="0" dirty="0">
                  <a:ln/>
                  <a:solidFill>
                    <a:srgbClr val="000000"/>
                  </a:solidFill>
                  <a:effectLst/>
                  <a:uLnTx/>
                  <a:uFillTx/>
                  <a:latin typeface="Calibri Light" panose="020F0302020204030204" pitchFamily="34" charset="0"/>
                  <a:ea typeface="Microsoft Sans Serif"/>
                  <a:cs typeface="Calibri Light" panose="020F0302020204030204" pitchFamily="34" charset="0"/>
                  <a:sym typeface="Microsoft Sans Serif"/>
                  <a:rtl val="0"/>
                </a:rPr>
                <a:t>23</a:t>
              </a:r>
            </a:p>
          </p:txBody>
        </p:sp>
        <p:sp>
          <p:nvSpPr>
            <p:cNvPr id="47" name="TextBox 46">
              <a:extLst>
                <a:ext uri="{FF2B5EF4-FFF2-40B4-BE49-F238E27FC236}">
                  <a16:creationId xmlns:a16="http://schemas.microsoft.com/office/drawing/2014/main" id="{BEDDADAB-68FB-E439-C0E0-8C356041C0BD}"/>
                </a:ext>
              </a:extLst>
            </p:cNvPr>
            <p:cNvSpPr txBox="1"/>
            <p:nvPr/>
          </p:nvSpPr>
          <p:spPr>
            <a:xfrm>
              <a:off x="6746492" y="3734864"/>
              <a:ext cx="248786"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u="none" strike="noStrike" kern="1200" cap="none" spc="0" normalizeH="0" baseline="0" noProof="0" dirty="0">
                  <a:ln/>
                  <a:solidFill>
                    <a:srgbClr val="000000"/>
                  </a:solidFill>
                  <a:effectLst/>
                  <a:uLnTx/>
                  <a:uFillTx/>
                  <a:latin typeface="Calibri Light" panose="020F0302020204030204" pitchFamily="34" charset="0"/>
                  <a:ea typeface="Microsoft Sans Serif"/>
                  <a:cs typeface="Calibri Light" panose="020F0302020204030204" pitchFamily="34" charset="0"/>
                  <a:sym typeface="Microsoft Sans Serif"/>
                  <a:rtl val="0"/>
                </a:rPr>
                <a:t>8</a:t>
              </a:r>
            </a:p>
          </p:txBody>
        </p:sp>
        <p:sp>
          <p:nvSpPr>
            <p:cNvPr id="48" name="TextBox 47">
              <a:extLst>
                <a:ext uri="{FF2B5EF4-FFF2-40B4-BE49-F238E27FC236}">
                  <a16:creationId xmlns:a16="http://schemas.microsoft.com/office/drawing/2014/main" id="{3453A468-6C86-1947-E1BB-AA15F28B97FC}"/>
                </a:ext>
              </a:extLst>
            </p:cNvPr>
            <p:cNvSpPr txBox="1"/>
            <p:nvPr/>
          </p:nvSpPr>
          <p:spPr>
            <a:xfrm>
              <a:off x="2049167" y="3745193"/>
              <a:ext cx="466794" cy="230832"/>
            </a:xfrm>
            <a:prstGeom prst="rect">
              <a:avLst/>
            </a:prstGeom>
            <a:noFill/>
          </p:spPr>
          <p:txBody>
            <a:bodyPr wrap="non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900" u="none" strike="noStrike" kern="1200" cap="none" spc="0" normalizeH="0" baseline="0" noProof="0" dirty="0">
                  <a:ln/>
                  <a:solidFill>
                    <a:srgbClr val="000000"/>
                  </a:solidFill>
                  <a:effectLst/>
                  <a:uLnTx/>
                  <a:uFillTx/>
                  <a:latin typeface="Calibri Light" panose="020F0302020204030204" pitchFamily="34" charset="0"/>
                  <a:ea typeface="Microsoft Sans Serif"/>
                  <a:cs typeface="Calibri Light" panose="020F0302020204030204" pitchFamily="34" charset="0"/>
                  <a:sym typeface="Microsoft Sans Serif"/>
                  <a:rtl val="0"/>
                </a:rPr>
                <a:t>Isa-Pd</a:t>
              </a:r>
            </a:p>
          </p:txBody>
        </p:sp>
        <p:sp>
          <p:nvSpPr>
            <p:cNvPr id="49" name="TextBox 48">
              <a:extLst>
                <a:ext uri="{FF2B5EF4-FFF2-40B4-BE49-F238E27FC236}">
                  <a16:creationId xmlns:a16="http://schemas.microsoft.com/office/drawing/2014/main" id="{E105E138-A576-0F03-A535-AF9E617B32D4}"/>
                </a:ext>
              </a:extLst>
            </p:cNvPr>
            <p:cNvSpPr txBox="1"/>
            <p:nvPr/>
          </p:nvSpPr>
          <p:spPr>
            <a:xfrm>
              <a:off x="1622768" y="3597851"/>
              <a:ext cx="893193" cy="230832"/>
            </a:xfrm>
            <a:prstGeom prst="rect">
              <a:avLst/>
            </a:prstGeom>
            <a:noFill/>
          </p:spPr>
          <p:txBody>
            <a:bodyPr wrap="non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900" u="none" strike="noStrike" kern="1200" cap="none" spc="0" normalizeH="0" baseline="0" noProof="0">
                  <a:ln/>
                  <a:solidFill>
                    <a:srgbClr val="000000"/>
                  </a:solidFill>
                  <a:effectLst/>
                  <a:uLnTx/>
                  <a:uFillTx/>
                  <a:latin typeface="Calibri Light" panose="020F0302020204030204" pitchFamily="34" charset="0"/>
                  <a:ea typeface="Microsoft Sans Serif"/>
                  <a:cs typeface="Calibri Light" panose="020F0302020204030204" pitchFamily="34" charset="0"/>
                  <a:sym typeface="Microsoft Sans Serif"/>
                  <a:rtl val="0"/>
                </a:rPr>
                <a:t>Number at Risk</a:t>
              </a:r>
            </a:p>
          </p:txBody>
        </p:sp>
      </p:grpSp>
      <p:grpSp>
        <p:nvGrpSpPr>
          <p:cNvPr id="767" name="Group 766">
            <a:extLst>
              <a:ext uri="{FF2B5EF4-FFF2-40B4-BE49-F238E27FC236}">
                <a16:creationId xmlns:a16="http://schemas.microsoft.com/office/drawing/2014/main" id="{77F6C919-828D-C38F-A6F7-2D855E5EA606}"/>
              </a:ext>
            </a:extLst>
          </p:cNvPr>
          <p:cNvGrpSpPr/>
          <p:nvPr/>
        </p:nvGrpSpPr>
        <p:grpSpPr>
          <a:xfrm>
            <a:off x="1728643" y="970992"/>
            <a:ext cx="5410481" cy="2574141"/>
            <a:chOff x="1728643" y="1067365"/>
            <a:chExt cx="5410481" cy="2749716"/>
          </a:xfrm>
        </p:grpSpPr>
        <p:sp>
          <p:nvSpPr>
            <p:cNvPr id="564" name="Freeform: Shape 563">
              <a:extLst>
                <a:ext uri="{FF2B5EF4-FFF2-40B4-BE49-F238E27FC236}">
                  <a16:creationId xmlns:a16="http://schemas.microsoft.com/office/drawing/2014/main" id="{D46E3E5C-C3CE-0589-3DC1-CF47F5B5D574}"/>
                </a:ext>
              </a:extLst>
            </p:cNvPr>
            <p:cNvSpPr/>
            <p:nvPr/>
          </p:nvSpPr>
          <p:spPr>
            <a:xfrm>
              <a:off x="2666555" y="1189871"/>
              <a:ext cx="4358418" cy="2145795"/>
            </a:xfrm>
            <a:custGeom>
              <a:avLst/>
              <a:gdLst>
                <a:gd name="connsiteX0" fmla="*/ 0 w 4358418"/>
                <a:gd name="connsiteY0" fmla="*/ 0 h 2145795"/>
                <a:gd name="connsiteX1" fmla="*/ 29244 w 4358418"/>
                <a:gd name="connsiteY1" fmla="*/ 0 h 2145795"/>
                <a:gd name="connsiteX2" fmla="*/ 29244 w 4358418"/>
                <a:gd name="connsiteY2" fmla="*/ 14809 h 2145795"/>
                <a:gd name="connsiteX3" fmla="*/ 112622 w 4358418"/>
                <a:gd name="connsiteY3" fmla="*/ 14809 h 2145795"/>
                <a:gd name="connsiteX4" fmla="*/ 112622 w 4358418"/>
                <a:gd name="connsiteY4" fmla="*/ 28000 h 2145795"/>
                <a:gd name="connsiteX5" fmla="*/ 115484 w 4358418"/>
                <a:gd name="connsiteY5" fmla="*/ 28000 h 2145795"/>
                <a:gd name="connsiteX6" fmla="*/ 115484 w 4358418"/>
                <a:gd name="connsiteY6" fmla="*/ 42809 h 2145795"/>
                <a:gd name="connsiteX7" fmla="*/ 128676 w 4358418"/>
                <a:gd name="connsiteY7" fmla="*/ 42809 h 2145795"/>
                <a:gd name="connsiteX8" fmla="*/ 128676 w 4358418"/>
                <a:gd name="connsiteY8" fmla="*/ 56000 h 2145795"/>
                <a:gd name="connsiteX9" fmla="*/ 190027 w 4358418"/>
                <a:gd name="connsiteY9" fmla="*/ 56000 h 2145795"/>
                <a:gd name="connsiteX10" fmla="*/ 190027 w 4358418"/>
                <a:gd name="connsiteY10" fmla="*/ 70809 h 2145795"/>
                <a:gd name="connsiteX11" fmla="*/ 204711 w 4358418"/>
                <a:gd name="connsiteY11" fmla="*/ 70809 h 2145795"/>
                <a:gd name="connsiteX12" fmla="*/ 204711 w 4358418"/>
                <a:gd name="connsiteY12" fmla="*/ 84000 h 2145795"/>
                <a:gd name="connsiteX13" fmla="*/ 214916 w 4358418"/>
                <a:gd name="connsiteY13" fmla="*/ 84000 h 2145795"/>
                <a:gd name="connsiteX14" fmla="*/ 214916 w 4358418"/>
                <a:gd name="connsiteY14" fmla="*/ 98809 h 2145795"/>
                <a:gd name="connsiteX15" fmla="*/ 238311 w 4358418"/>
                <a:gd name="connsiteY15" fmla="*/ 98809 h 2145795"/>
                <a:gd name="connsiteX16" fmla="*/ 238311 w 4358418"/>
                <a:gd name="connsiteY16" fmla="*/ 113493 h 2145795"/>
                <a:gd name="connsiteX17" fmla="*/ 260213 w 4358418"/>
                <a:gd name="connsiteY17" fmla="*/ 113493 h 2145795"/>
                <a:gd name="connsiteX18" fmla="*/ 260213 w 4358418"/>
                <a:gd name="connsiteY18" fmla="*/ 126809 h 2145795"/>
                <a:gd name="connsiteX19" fmla="*/ 263076 w 4358418"/>
                <a:gd name="connsiteY19" fmla="*/ 126809 h 2145795"/>
                <a:gd name="connsiteX20" fmla="*/ 263076 w 4358418"/>
                <a:gd name="connsiteY20" fmla="*/ 141493 h 2145795"/>
                <a:gd name="connsiteX21" fmla="*/ 273404 w 4358418"/>
                <a:gd name="connsiteY21" fmla="*/ 141493 h 2145795"/>
                <a:gd name="connsiteX22" fmla="*/ 273404 w 4358418"/>
                <a:gd name="connsiteY22" fmla="*/ 154809 h 2145795"/>
                <a:gd name="connsiteX23" fmla="*/ 337618 w 4358418"/>
                <a:gd name="connsiteY23" fmla="*/ 154809 h 2145795"/>
                <a:gd name="connsiteX24" fmla="*/ 337618 w 4358418"/>
                <a:gd name="connsiteY24" fmla="*/ 169493 h 2145795"/>
                <a:gd name="connsiteX25" fmla="*/ 347822 w 4358418"/>
                <a:gd name="connsiteY25" fmla="*/ 169493 h 2145795"/>
                <a:gd name="connsiteX26" fmla="*/ 347822 w 4358418"/>
                <a:gd name="connsiteY26" fmla="*/ 182809 h 2145795"/>
                <a:gd name="connsiteX27" fmla="*/ 350809 w 4358418"/>
                <a:gd name="connsiteY27" fmla="*/ 182809 h 2145795"/>
                <a:gd name="connsiteX28" fmla="*/ 350809 w 4358418"/>
                <a:gd name="connsiteY28" fmla="*/ 197493 h 2145795"/>
                <a:gd name="connsiteX29" fmla="*/ 355164 w 4358418"/>
                <a:gd name="connsiteY29" fmla="*/ 197493 h 2145795"/>
                <a:gd name="connsiteX30" fmla="*/ 355164 w 4358418"/>
                <a:gd name="connsiteY30" fmla="*/ 210809 h 2145795"/>
                <a:gd name="connsiteX31" fmla="*/ 375698 w 4358418"/>
                <a:gd name="connsiteY31" fmla="*/ 210809 h 2145795"/>
                <a:gd name="connsiteX32" fmla="*/ 375698 w 4358418"/>
                <a:gd name="connsiteY32" fmla="*/ 240302 h 2145795"/>
                <a:gd name="connsiteX33" fmla="*/ 378560 w 4358418"/>
                <a:gd name="connsiteY33" fmla="*/ 240302 h 2145795"/>
                <a:gd name="connsiteX34" fmla="*/ 378560 w 4358418"/>
                <a:gd name="connsiteY34" fmla="*/ 253493 h 2145795"/>
                <a:gd name="connsiteX35" fmla="*/ 381547 w 4358418"/>
                <a:gd name="connsiteY35" fmla="*/ 253493 h 2145795"/>
                <a:gd name="connsiteX36" fmla="*/ 381547 w 4358418"/>
                <a:gd name="connsiteY36" fmla="*/ 268302 h 2145795"/>
                <a:gd name="connsiteX37" fmla="*/ 406311 w 4358418"/>
                <a:gd name="connsiteY37" fmla="*/ 268302 h 2145795"/>
                <a:gd name="connsiteX38" fmla="*/ 406311 w 4358418"/>
                <a:gd name="connsiteY38" fmla="*/ 281493 h 2145795"/>
                <a:gd name="connsiteX39" fmla="*/ 450240 w 4358418"/>
                <a:gd name="connsiteY39" fmla="*/ 281493 h 2145795"/>
                <a:gd name="connsiteX40" fmla="*/ 450240 w 4358418"/>
                <a:gd name="connsiteY40" fmla="*/ 310987 h 2145795"/>
                <a:gd name="connsiteX41" fmla="*/ 457458 w 4358418"/>
                <a:gd name="connsiteY41" fmla="*/ 310987 h 2145795"/>
                <a:gd name="connsiteX42" fmla="*/ 457458 w 4358418"/>
                <a:gd name="connsiteY42" fmla="*/ 325671 h 2145795"/>
                <a:gd name="connsiteX43" fmla="*/ 463307 w 4358418"/>
                <a:gd name="connsiteY43" fmla="*/ 325671 h 2145795"/>
                <a:gd name="connsiteX44" fmla="*/ 463307 w 4358418"/>
                <a:gd name="connsiteY44" fmla="*/ 338987 h 2145795"/>
                <a:gd name="connsiteX45" fmla="*/ 492551 w 4358418"/>
                <a:gd name="connsiteY45" fmla="*/ 338987 h 2145795"/>
                <a:gd name="connsiteX46" fmla="*/ 492551 w 4358418"/>
                <a:gd name="connsiteY46" fmla="*/ 353671 h 2145795"/>
                <a:gd name="connsiteX47" fmla="*/ 533493 w 4358418"/>
                <a:gd name="connsiteY47" fmla="*/ 353671 h 2145795"/>
                <a:gd name="connsiteX48" fmla="*/ 533493 w 4358418"/>
                <a:gd name="connsiteY48" fmla="*/ 368480 h 2145795"/>
                <a:gd name="connsiteX49" fmla="*/ 546685 w 4358418"/>
                <a:gd name="connsiteY49" fmla="*/ 368480 h 2145795"/>
                <a:gd name="connsiteX50" fmla="*/ 546685 w 4358418"/>
                <a:gd name="connsiteY50" fmla="*/ 381671 h 2145795"/>
                <a:gd name="connsiteX51" fmla="*/ 597831 w 4358418"/>
                <a:gd name="connsiteY51" fmla="*/ 381671 h 2145795"/>
                <a:gd name="connsiteX52" fmla="*/ 597831 w 4358418"/>
                <a:gd name="connsiteY52" fmla="*/ 396480 h 2145795"/>
                <a:gd name="connsiteX53" fmla="*/ 643129 w 4358418"/>
                <a:gd name="connsiteY53" fmla="*/ 396480 h 2145795"/>
                <a:gd name="connsiteX54" fmla="*/ 643129 w 4358418"/>
                <a:gd name="connsiteY54" fmla="*/ 409671 h 2145795"/>
                <a:gd name="connsiteX55" fmla="*/ 645991 w 4358418"/>
                <a:gd name="connsiteY55" fmla="*/ 409671 h 2145795"/>
                <a:gd name="connsiteX56" fmla="*/ 645991 w 4358418"/>
                <a:gd name="connsiteY56" fmla="*/ 424480 h 2145795"/>
                <a:gd name="connsiteX57" fmla="*/ 656320 w 4358418"/>
                <a:gd name="connsiteY57" fmla="*/ 424480 h 2145795"/>
                <a:gd name="connsiteX58" fmla="*/ 656320 w 4358418"/>
                <a:gd name="connsiteY58" fmla="*/ 439164 h 2145795"/>
                <a:gd name="connsiteX59" fmla="*/ 685440 w 4358418"/>
                <a:gd name="connsiteY59" fmla="*/ 439164 h 2145795"/>
                <a:gd name="connsiteX60" fmla="*/ 685440 w 4358418"/>
                <a:gd name="connsiteY60" fmla="*/ 452480 h 2145795"/>
                <a:gd name="connsiteX61" fmla="*/ 704480 w 4358418"/>
                <a:gd name="connsiteY61" fmla="*/ 452480 h 2145795"/>
                <a:gd name="connsiteX62" fmla="*/ 704480 w 4358418"/>
                <a:gd name="connsiteY62" fmla="*/ 467164 h 2145795"/>
                <a:gd name="connsiteX63" fmla="*/ 710329 w 4358418"/>
                <a:gd name="connsiteY63" fmla="*/ 467164 h 2145795"/>
                <a:gd name="connsiteX64" fmla="*/ 710329 w 4358418"/>
                <a:gd name="connsiteY64" fmla="*/ 481973 h 2145795"/>
                <a:gd name="connsiteX65" fmla="*/ 745422 w 4358418"/>
                <a:gd name="connsiteY65" fmla="*/ 481973 h 2145795"/>
                <a:gd name="connsiteX66" fmla="*/ 745422 w 4358418"/>
                <a:gd name="connsiteY66" fmla="*/ 495164 h 2145795"/>
                <a:gd name="connsiteX67" fmla="*/ 784871 w 4358418"/>
                <a:gd name="connsiteY67" fmla="*/ 495164 h 2145795"/>
                <a:gd name="connsiteX68" fmla="*/ 784871 w 4358418"/>
                <a:gd name="connsiteY68" fmla="*/ 509973 h 2145795"/>
                <a:gd name="connsiteX69" fmla="*/ 806773 w 4358418"/>
                <a:gd name="connsiteY69" fmla="*/ 509973 h 2145795"/>
                <a:gd name="connsiteX70" fmla="*/ 806773 w 4358418"/>
                <a:gd name="connsiteY70" fmla="*/ 524658 h 2145795"/>
                <a:gd name="connsiteX71" fmla="*/ 827307 w 4358418"/>
                <a:gd name="connsiteY71" fmla="*/ 524658 h 2145795"/>
                <a:gd name="connsiteX72" fmla="*/ 827307 w 4358418"/>
                <a:gd name="connsiteY72" fmla="*/ 537973 h 2145795"/>
                <a:gd name="connsiteX73" fmla="*/ 833156 w 4358418"/>
                <a:gd name="connsiteY73" fmla="*/ 537973 h 2145795"/>
                <a:gd name="connsiteX74" fmla="*/ 833156 w 4358418"/>
                <a:gd name="connsiteY74" fmla="*/ 552658 h 2145795"/>
                <a:gd name="connsiteX75" fmla="*/ 882809 w 4358418"/>
                <a:gd name="connsiteY75" fmla="*/ 552658 h 2145795"/>
                <a:gd name="connsiteX76" fmla="*/ 882809 w 4358418"/>
                <a:gd name="connsiteY76" fmla="*/ 567467 h 2145795"/>
                <a:gd name="connsiteX77" fmla="*/ 912053 w 4358418"/>
                <a:gd name="connsiteY77" fmla="*/ 567467 h 2145795"/>
                <a:gd name="connsiteX78" fmla="*/ 912053 w 4358418"/>
                <a:gd name="connsiteY78" fmla="*/ 582151 h 2145795"/>
                <a:gd name="connsiteX79" fmla="*/ 1002649 w 4358418"/>
                <a:gd name="connsiteY79" fmla="*/ 582151 h 2145795"/>
                <a:gd name="connsiteX80" fmla="*/ 1002649 w 4358418"/>
                <a:gd name="connsiteY80" fmla="*/ 595467 h 2145795"/>
                <a:gd name="connsiteX81" fmla="*/ 1103449 w 4358418"/>
                <a:gd name="connsiteY81" fmla="*/ 595467 h 2145795"/>
                <a:gd name="connsiteX82" fmla="*/ 1103449 w 4358418"/>
                <a:gd name="connsiteY82" fmla="*/ 610151 h 2145795"/>
                <a:gd name="connsiteX83" fmla="*/ 1107929 w 4358418"/>
                <a:gd name="connsiteY83" fmla="*/ 610151 h 2145795"/>
                <a:gd name="connsiteX84" fmla="*/ 1107929 w 4358418"/>
                <a:gd name="connsiteY84" fmla="*/ 624960 h 2145795"/>
                <a:gd name="connsiteX85" fmla="*/ 1120996 w 4358418"/>
                <a:gd name="connsiteY85" fmla="*/ 624960 h 2145795"/>
                <a:gd name="connsiteX86" fmla="*/ 1120996 w 4358418"/>
                <a:gd name="connsiteY86" fmla="*/ 639644 h 2145795"/>
                <a:gd name="connsiteX87" fmla="*/ 1122489 w 4358418"/>
                <a:gd name="connsiteY87" fmla="*/ 639644 h 2145795"/>
                <a:gd name="connsiteX88" fmla="*/ 1122489 w 4358418"/>
                <a:gd name="connsiteY88" fmla="*/ 654329 h 2145795"/>
                <a:gd name="connsiteX89" fmla="*/ 1164925 w 4358418"/>
                <a:gd name="connsiteY89" fmla="*/ 654329 h 2145795"/>
                <a:gd name="connsiteX90" fmla="*/ 1164925 w 4358418"/>
                <a:gd name="connsiteY90" fmla="*/ 669138 h 2145795"/>
                <a:gd name="connsiteX91" fmla="*/ 1189689 w 4358418"/>
                <a:gd name="connsiteY91" fmla="*/ 669138 h 2145795"/>
                <a:gd name="connsiteX92" fmla="*/ 1189689 w 4358418"/>
                <a:gd name="connsiteY92" fmla="*/ 682329 h 2145795"/>
                <a:gd name="connsiteX93" fmla="*/ 1192676 w 4358418"/>
                <a:gd name="connsiteY93" fmla="*/ 682329 h 2145795"/>
                <a:gd name="connsiteX94" fmla="*/ 1192676 w 4358418"/>
                <a:gd name="connsiteY94" fmla="*/ 697138 h 2145795"/>
                <a:gd name="connsiteX95" fmla="*/ 1195538 w 4358418"/>
                <a:gd name="connsiteY95" fmla="*/ 697138 h 2145795"/>
                <a:gd name="connsiteX96" fmla="*/ 1195538 w 4358418"/>
                <a:gd name="connsiteY96" fmla="*/ 711822 h 2145795"/>
                <a:gd name="connsiteX97" fmla="*/ 1210222 w 4358418"/>
                <a:gd name="connsiteY97" fmla="*/ 711822 h 2145795"/>
                <a:gd name="connsiteX98" fmla="*/ 1210222 w 4358418"/>
                <a:gd name="connsiteY98" fmla="*/ 726631 h 2145795"/>
                <a:gd name="connsiteX99" fmla="*/ 1258382 w 4358418"/>
                <a:gd name="connsiteY99" fmla="*/ 726631 h 2145795"/>
                <a:gd name="connsiteX100" fmla="*/ 1258382 w 4358418"/>
                <a:gd name="connsiteY100" fmla="*/ 741316 h 2145795"/>
                <a:gd name="connsiteX101" fmla="*/ 1268711 w 4358418"/>
                <a:gd name="connsiteY101" fmla="*/ 741316 h 2145795"/>
                <a:gd name="connsiteX102" fmla="*/ 1268711 w 4358418"/>
                <a:gd name="connsiteY102" fmla="*/ 756124 h 2145795"/>
                <a:gd name="connsiteX103" fmla="*/ 1287627 w 4358418"/>
                <a:gd name="connsiteY103" fmla="*/ 756124 h 2145795"/>
                <a:gd name="connsiteX104" fmla="*/ 1287627 w 4358418"/>
                <a:gd name="connsiteY104" fmla="*/ 769315 h 2145795"/>
                <a:gd name="connsiteX105" fmla="*/ 1332925 w 4358418"/>
                <a:gd name="connsiteY105" fmla="*/ 769315 h 2145795"/>
                <a:gd name="connsiteX106" fmla="*/ 1332925 w 4358418"/>
                <a:gd name="connsiteY106" fmla="*/ 784124 h 2145795"/>
                <a:gd name="connsiteX107" fmla="*/ 1343253 w 4358418"/>
                <a:gd name="connsiteY107" fmla="*/ 784124 h 2145795"/>
                <a:gd name="connsiteX108" fmla="*/ 1343253 w 4358418"/>
                <a:gd name="connsiteY108" fmla="*/ 798809 h 2145795"/>
                <a:gd name="connsiteX109" fmla="*/ 1375360 w 4358418"/>
                <a:gd name="connsiteY109" fmla="*/ 798809 h 2145795"/>
                <a:gd name="connsiteX110" fmla="*/ 1375360 w 4358418"/>
                <a:gd name="connsiteY110" fmla="*/ 813493 h 2145795"/>
                <a:gd name="connsiteX111" fmla="*/ 1391413 w 4358418"/>
                <a:gd name="connsiteY111" fmla="*/ 813493 h 2145795"/>
                <a:gd name="connsiteX112" fmla="*/ 1391413 w 4358418"/>
                <a:gd name="connsiteY112" fmla="*/ 828302 h 2145795"/>
                <a:gd name="connsiteX113" fmla="*/ 1432356 w 4358418"/>
                <a:gd name="connsiteY113" fmla="*/ 828302 h 2145795"/>
                <a:gd name="connsiteX114" fmla="*/ 1432356 w 4358418"/>
                <a:gd name="connsiteY114" fmla="*/ 842987 h 2145795"/>
                <a:gd name="connsiteX115" fmla="*/ 1455751 w 4358418"/>
                <a:gd name="connsiteY115" fmla="*/ 842987 h 2145795"/>
                <a:gd name="connsiteX116" fmla="*/ 1455751 w 4358418"/>
                <a:gd name="connsiteY116" fmla="*/ 857795 h 2145795"/>
                <a:gd name="connsiteX117" fmla="*/ 1552196 w 4358418"/>
                <a:gd name="connsiteY117" fmla="*/ 857795 h 2145795"/>
                <a:gd name="connsiteX118" fmla="*/ 1552196 w 4358418"/>
                <a:gd name="connsiteY118" fmla="*/ 870987 h 2145795"/>
                <a:gd name="connsiteX119" fmla="*/ 1575591 w 4358418"/>
                <a:gd name="connsiteY119" fmla="*/ 870987 h 2145795"/>
                <a:gd name="connsiteX120" fmla="*/ 1575591 w 4358418"/>
                <a:gd name="connsiteY120" fmla="*/ 887289 h 2145795"/>
                <a:gd name="connsiteX121" fmla="*/ 1577084 w 4358418"/>
                <a:gd name="connsiteY121" fmla="*/ 887289 h 2145795"/>
                <a:gd name="connsiteX122" fmla="*/ 1577084 w 4358418"/>
                <a:gd name="connsiteY122" fmla="*/ 900480 h 2145795"/>
                <a:gd name="connsiteX123" fmla="*/ 1600480 w 4358418"/>
                <a:gd name="connsiteY123" fmla="*/ 900480 h 2145795"/>
                <a:gd name="connsiteX124" fmla="*/ 1600480 w 4358418"/>
                <a:gd name="connsiteY124" fmla="*/ 915289 h 2145795"/>
                <a:gd name="connsiteX125" fmla="*/ 1641298 w 4358418"/>
                <a:gd name="connsiteY125" fmla="*/ 915289 h 2145795"/>
                <a:gd name="connsiteX126" fmla="*/ 1641298 w 4358418"/>
                <a:gd name="connsiteY126" fmla="*/ 929973 h 2145795"/>
                <a:gd name="connsiteX127" fmla="*/ 1644284 w 4358418"/>
                <a:gd name="connsiteY127" fmla="*/ 929973 h 2145795"/>
                <a:gd name="connsiteX128" fmla="*/ 1644284 w 4358418"/>
                <a:gd name="connsiteY128" fmla="*/ 944658 h 2145795"/>
                <a:gd name="connsiteX129" fmla="*/ 1661831 w 4358418"/>
                <a:gd name="connsiteY129" fmla="*/ 944658 h 2145795"/>
                <a:gd name="connsiteX130" fmla="*/ 1661831 w 4358418"/>
                <a:gd name="connsiteY130" fmla="*/ 959467 h 2145795"/>
                <a:gd name="connsiteX131" fmla="*/ 1667680 w 4358418"/>
                <a:gd name="connsiteY131" fmla="*/ 959467 h 2145795"/>
                <a:gd name="connsiteX132" fmla="*/ 1667680 w 4358418"/>
                <a:gd name="connsiteY132" fmla="*/ 974151 h 2145795"/>
                <a:gd name="connsiteX133" fmla="*/ 1686720 w 4358418"/>
                <a:gd name="connsiteY133" fmla="*/ 974151 h 2145795"/>
                <a:gd name="connsiteX134" fmla="*/ 1686720 w 4358418"/>
                <a:gd name="connsiteY134" fmla="*/ 988960 h 2145795"/>
                <a:gd name="connsiteX135" fmla="*/ 1689582 w 4358418"/>
                <a:gd name="connsiteY135" fmla="*/ 988960 h 2145795"/>
                <a:gd name="connsiteX136" fmla="*/ 1689582 w 4358418"/>
                <a:gd name="connsiteY136" fmla="*/ 1003644 h 2145795"/>
                <a:gd name="connsiteX137" fmla="*/ 1756782 w 4358418"/>
                <a:gd name="connsiteY137" fmla="*/ 1003644 h 2145795"/>
                <a:gd name="connsiteX138" fmla="*/ 1756782 w 4358418"/>
                <a:gd name="connsiteY138" fmla="*/ 1018453 h 2145795"/>
                <a:gd name="connsiteX139" fmla="*/ 1761262 w 4358418"/>
                <a:gd name="connsiteY139" fmla="*/ 1018453 h 2145795"/>
                <a:gd name="connsiteX140" fmla="*/ 1761262 w 4358418"/>
                <a:gd name="connsiteY140" fmla="*/ 1033138 h 2145795"/>
                <a:gd name="connsiteX141" fmla="*/ 1789013 w 4358418"/>
                <a:gd name="connsiteY141" fmla="*/ 1033138 h 2145795"/>
                <a:gd name="connsiteX142" fmla="*/ 1789013 w 4358418"/>
                <a:gd name="connsiteY142" fmla="*/ 1047822 h 2145795"/>
                <a:gd name="connsiteX143" fmla="*/ 1878116 w 4358418"/>
                <a:gd name="connsiteY143" fmla="*/ 1047822 h 2145795"/>
                <a:gd name="connsiteX144" fmla="*/ 1878116 w 4358418"/>
                <a:gd name="connsiteY144" fmla="*/ 1062631 h 2145795"/>
                <a:gd name="connsiteX145" fmla="*/ 1908853 w 4358418"/>
                <a:gd name="connsiteY145" fmla="*/ 1062631 h 2145795"/>
                <a:gd name="connsiteX146" fmla="*/ 1908853 w 4358418"/>
                <a:gd name="connsiteY146" fmla="*/ 1077316 h 2145795"/>
                <a:gd name="connsiteX147" fmla="*/ 1960000 w 4358418"/>
                <a:gd name="connsiteY147" fmla="*/ 1077316 h 2145795"/>
                <a:gd name="connsiteX148" fmla="*/ 1960000 w 4358418"/>
                <a:gd name="connsiteY148" fmla="*/ 1092124 h 2145795"/>
                <a:gd name="connsiteX149" fmla="*/ 1967342 w 4358418"/>
                <a:gd name="connsiteY149" fmla="*/ 1092124 h 2145795"/>
                <a:gd name="connsiteX150" fmla="*/ 1967342 w 4358418"/>
                <a:gd name="connsiteY150" fmla="*/ 1106809 h 2145795"/>
                <a:gd name="connsiteX151" fmla="*/ 1977547 w 4358418"/>
                <a:gd name="connsiteY151" fmla="*/ 1106809 h 2145795"/>
                <a:gd name="connsiteX152" fmla="*/ 1977547 w 4358418"/>
                <a:gd name="connsiteY152" fmla="*/ 1120124 h 2145795"/>
                <a:gd name="connsiteX153" fmla="*/ 2000942 w 4358418"/>
                <a:gd name="connsiteY153" fmla="*/ 1120124 h 2145795"/>
                <a:gd name="connsiteX154" fmla="*/ 2000942 w 4358418"/>
                <a:gd name="connsiteY154" fmla="*/ 1136302 h 2145795"/>
                <a:gd name="connsiteX155" fmla="*/ 2087182 w 4358418"/>
                <a:gd name="connsiteY155" fmla="*/ 1136302 h 2145795"/>
                <a:gd name="connsiteX156" fmla="*/ 2087182 w 4358418"/>
                <a:gd name="connsiteY156" fmla="*/ 1149618 h 2145795"/>
                <a:gd name="connsiteX157" fmla="*/ 2097387 w 4358418"/>
                <a:gd name="connsiteY157" fmla="*/ 1149618 h 2145795"/>
                <a:gd name="connsiteX158" fmla="*/ 2097387 w 4358418"/>
                <a:gd name="connsiteY158" fmla="*/ 1164302 h 2145795"/>
                <a:gd name="connsiteX159" fmla="*/ 2284427 w 4358418"/>
                <a:gd name="connsiteY159" fmla="*/ 1164302 h 2145795"/>
                <a:gd name="connsiteX160" fmla="*/ 2284427 w 4358418"/>
                <a:gd name="connsiteY160" fmla="*/ 1178987 h 2145795"/>
                <a:gd name="connsiteX161" fmla="*/ 2297618 w 4358418"/>
                <a:gd name="connsiteY161" fmla="*/ 1178987 h 2145795"/>
                <a:gd name="connsiteX162" fmla="*/ 2297618 w 4358418"/>
                <a:gd name="connsiteY162" fmla="*/ 1193796 h 2145795"/>
                <a:gd name="connsiteX163" fmla="*/ 2309316 w 4358418"/>
                <a:gd name="connsiteY163" fmla="*/ 1193796 h 2145795"/>
                <a:gd name="connsiteX164" fmla="*/ 2309316 w 4358418"/>
                <a:gd name="connsiteY164" fmla="*/ 1208480 h 2145795"/>
                <a:gd name="connsiteX165" fmla="*/ 2325369 w 4358418"/>
                <a:gd name="connsiteY165" fmla="*/ 1208480 h 2145795"/>
                <a:gd name="connsiteX166" fmla="*/ 2325369 w 4358418"/>
                <a:gd name="connsiteY166" fmla="*/ 1223289 h 2145795"/>
                <a:gd name="connsiteX167" fmla="*/ 2417458 w 4358418"/>
                <a:gd name="connsiteY167" fmla="*/ 1223289 h 2145795"/>
                <a:gd name="connsiteX168" fmla="*/ 2417458 w 4358418"/>
                <a:gd name="connsiteY168" fmla="*/ 1237973 h 2145795"/>
                <a:gd name="connsiteX169" fmla="*/ 2432018 w 4358418"/>
                <a:gd name="connsiteY169" fmla="*/ 1237973 h 2145795"/>
                <a:gd name="connsiteX170" fmla="*/ 2432018 w 4358418"/>
                <a:gd name="connsiteY170" fmla="*/ 1252782 h 2145795"/>
                <a:gd name="connsiteX171" fmla="*/ 2585458 w 4358418"/>
                <a:gd name="connsiteY171" fmla="*/ 1252782 h 2145795"/>
                <a:gd name="connsiteX172" fmla="*/ 2585458 w 4358418"/>
                <a:gd name="connsiteY172" fmla="*/ 1267467 h 2145795"/>
                <a:gd name="connsiteX173" fmla="*/ 2597156 w 4358418"/>
                <a:gd name="connsiteY173" fmla="*/ 1267467 h 2145795"/>
                <a:gd name="connsiteX174" fmla="*/ 2597156 w 4358418"/>
                <a:gd name="connsiteY174" fmla="*/ 1282151 h 2145795"/>
                <a:gd name="connsiteX175" fmla="*/ 2616196 w 4358418"/>
                <a:gd name="connsiteY175" fmla="*/ 1282151 h 2145795"/>
                <a:gd name="connsiteX176" fmla="*/ 2616196 w 4358418"/>
                <a:gd name="connsiteY176" fmla="*/ 1296960 h 2145795"/>
                <a:gd name="connsiteX177" fmla="*/ 2620551 w 4358418"/>
                <a:gd name="connsiteY177" fmla="*/ 1296960 h 2145795"/>
                <a:gd name="connsiteX178" fmla="*/ 2620551 w 4358418"/>
                <a:gd name="connsiteY178" fmla="*/ 1311644 h 2145795"/>
                <a:gd name="connsiteX179" fmla="*/ 2633742 w 4358418"/>
                <a:gd name="connsiteY179" fmla="*/ 1311644 h 2145795"/>
                <a:gd name="connsiteX180" fmla="*/ 2633742 w 4358418"/>
                <a:gd name="connsiteY180" fmla="*/ 1326453 h 2145795"/>
                <a:gd name="connsiteX181" fmla="*/ 2661494 w 4358418"/>
                <a:gd name="connsiteY181" fmla="*/ 1326453 h 2145795"/>
                <a:gd name="connsiteX182" fmla="*/ 2661494 w 4358418"/>
                <a:gd name="connsiteY182" fmla="*/ 1341138 h 2145795"/>
                <a:gd name="connsiteX183" fmla="*/ 2762418 w 4358418"/>
                <a:gd name="connsiteY183" fmla="*/ 1341138 h 2145795"/>
                <a:gd name="connsiteX184" fmla="*/ 2762418 w 4358418"/>
                <a:gd name="connsiteY184" fmla="*/ 1355947 h 2145795"/>
                <a:gd name="connsiteX185" fmla="*/ 2804729 w 4358418"/>
                <a:gd name="connsiteY185" fmla="*/ 1355947 h 2145795"/>
                <a:gd name="connsiteX186" fmla="*/ 2804729 w 4358418"/>
                <a:gd name="connsiteY186" fmla="*/ 1370631 h 2145795"/>
                <a:gd name="connsiteX187" fmla="*/ 2924569 w 4358418"/>
                <a:gd name="connsiteY187" fmla="*/ 1370631 h 2145795"/>
                <a:gd name="connsiteX188" fmla="*/ 2924569 w 4358418"/>
                <a:gd name="connsiteY188" fmla="*/ 1385316 h 2145795"/>
                <a:gd name="connsiteX189" fmla="*/ 2937760 w 4358418"/>
                <a:gd name="connsiteY189" fmla="*/ 1385316 h 2145795"/>
                <a:gd name="connsiteX190" fmla="*/ 2937760 w 4358418"/>
                <a:gd name="connsiteY190" fmla="*/ 1398631 h 2145795"/>
                <a:gd name="connsiteX191" fmla="*/ 2945102 w 4358418"/>
                <a:gd name="connsiteY191" fmla="*/ 1398631 h 2145795"/>
                <a:gd name="connsiteX192" fmla="*/ 2945102 w 4358418"/>
                <a:gd name="connsiteY192" fmla="*/ 1413316 h 2145795"/>
                <a:gd name="connsiteX193" fmla="*/ 3075147 w 4358418"/>
                <a:gd name="connsiteY193" fmla="*/ 1413316 h 2145795"/>
                <a:gd name="connsiteX194" fmla="*/ 3075147 w 4358418"/>
                <a:gd name="connsiteY194" fmla="*/ 1428124 h 2145795"/>
                <a:gd name="connsiteX195" fmla="*/ 3146702 w 4358418"/>
                <a:gd name="connsiteY195" fmla="*/ 1428124 h 2145795"/>
                <a:gd name="connsiteX196" fmla="*/ 3146702 w 4358418"/>
                <a:gd name="connsiteY196" fmla="*/ 1442809 h 2145795"/>
                <a:gd name="connsiteX197" fmla="*/ 3368960 w 4358418"/>
                <a:gd name="connsiteY197" fmla="*/ 1442809 h 2145795"/>
                <a:gd name="connsiteX198" fmla="*/ 3368960 w 4358418"/>
                <a:gd name="connsiteY198" fmla="*/ 1457618 h 2145795"/>
                <a:gd name="connsiteX199" fmla="*/ 3396711 w 4358418"/>
                <a:gd name="connsiteY199" fmla="*/ 1457618 h 2145795"/>
                <a:gd name="connsiteX200" fmla="*/ 3396711 w 4358418"/>
                <a:gd name="connsiteY200" fmla="*/ 1472302 h 2145795"/>
                <a:gd name="connsiteX201" fmla="*/ 3744534 w 4358418"/>
                <a:gd name="connsiteY201" fmla="*/ 1472302 h 2145795"/>
                <a:gd name="connsiteX202" fmla="*/ 3744534 w 4358418"/>
                <a:gd name="connsiteY202" fmla="*/ 1488480 h 2145795"/>
                <a:gd name="connsiteX203" fmla="*/ 4092356 w 4358418"/>
                <a:gd name="connsiteY203" fmla="*/ 1488480 h 2145795"/>
                <a:gd name="connsiteX204" fmla="*/ 4092356 w 4358418"/>
                <a:gd name="connsiteY204" fmla="*/ 1543111 h 2145795"/>
                <a:gd name="connsiteX205" fmla="*/ 4215183 w 4358418"/>
                <a:gd name="connsiteY205" fmla="*/ 1543111 h 2145795"/>
                <a:gd name="connsiteX206" fmla="*/ 4215183 w 4358418"/>
                <a:gd name="connsiteY206" fmla="*/ 1618276 h 2145795"/>
                <a:gd name="connsiteX207" fmla="*/ 4314489 w 4358418"/>
                <a:gd name="connsiteY207" fmla="*/ 1618276 h 2145795"/>
                <a:gd name="connsiteX208" fmla="*/ 4358418 w 4358418"/>
                <a:gd name="connsiteY208" fmla="*/ 1618276 h 2145795"/>
                <a:gd name="connsiteX209" fmla="*/ 4358418 w 4358418"/>
                <a:gd name="connsiteY209" fmla="*/ 2145796 h 214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4358418" h="2145795">
                  <a:moveTo>
                    <a:pt x="0" y="0"/>
                  </a:moveTo>
                  <a:lnTo>
                    <a:pt x="29244" y="0"/>
                  </a:lnTo>
                  <a:lnTo>
                    <a:pt x="29244" y="14809"/>
                  </a:lnTo>
                  <a:lnTo>
                    <a:pt x="112622" y="14809"/>
                  </a:lnTo>
                  <a:lnTo>
                    <a:pt x="112622" y="28000"/>
                  </a:lnTo>
                  <a:lnTo>
                    <a:pt x="115484" y="28000"/>
                  </a:lnTo>
                  <a:lnTo>
                    <a:pt x="115484" y="42809"/>
                  </a:lnTo>
                  <a:lnTo>
                    <a:pt x="128676" y="42809"/>
                  </a:lnTo>
                  <a:lnTo>
                    <a:pt x="128676" y="56000"/>
                  </a:lnTo>
                  <a:lnTo>
                    <a:pt x="190027" y="56000"/>
                  </a:lnTo>
                  <a:lnTo>
                    <a:pt x="190027" y="70809"/>
                  </a:lnTo>
                  <a:lnTo>
                    <a:pt x="204711" y="70809"/>
                  </a:lnTo>
                  <a:lnTo>
                    <a:pt x="204711" y="84000"/>
                  </a:lnTo>
                  <a:lnTo>
                    <a:pt x="214916" y="84000"/>
                  </a:lnTo>
                  <a:lnTo>
                    <a:pt x="214916" y="98809"/>
                  </a:lnTo>
                  <a:lnTo>
                    <a:pt x="238311" y="98809"/>
                  </a:lnTo>
                  <a:lnTo>
                    <a:pt x="238311" y="113493"/>
                  </a:lnTo>
                  <a:lnTo>
                    <a:pt x="260213" y="113493"/>
                  </a:lnTo>
                  <a:lnTo>
                    <a:pt x="260213" y="126809"/>
                  </a:lnTo>
                  <a:lnTo>
                    <a:pt x="263076" y="126809"/>
                  </a:lnTo>
                  <a:lnTo>
                    <a:pt x="263076" y="141493"/>
                  </a:lnTo>
                  <a:lnTo>
                    <a:pt x="273404" y="141493"/>
                  </a:lnTo>
                  <a:lnTo>
                    <a:pt x="273404" y="154809"/>
                  </a:lnTo>
                  <a:lnTo>
                    <a:pt x="337618" y="154809"/>
                  </a:lnTo>
                  <a:lnTo>
                    <a:pt x="337618" y="169493"/>
                  </a:lnTo>
                  <a:lnTo>
                    <a:pt x="347822" y="169493"/>
                  </a:lnTo>
                  <a:lnTo>
                    <a:pt x="347822" y="182809"/>
                  </a:lnTo>
                  <a:lnTo>
                    <a:pt x="350809" y="182809"/>
                  </a:lnTo>
                  <a:lnTo>
                    <a:pt x="350809" y="197493"/>
                  </a:lnTo>
                  <a:lnTo>
                    <a:pt x="355164" y="197493"/>
                  </a:lnTo>
                  <a:lnTo>
                    <a:pt x="355164" y="210809"/>
                  </a:lnTo>
                  <a:lnTo>
                    <a:pt x="375698" y="210809"/>
                  </a:lnTo>
                  <a:lnTo>
                    <a:pt x="375698" y="240302"/>
                  </a:lnTo>
                  <a:lnTo>
                    <a:pt x="378560" y="240302"/>
                  </a:lnTo>
                  <a:lnTo>
                    <a:pt x="378560" y="253493"/>
                  </a:lnTo>
                  <a:lnTo>
                    <a:pt x="381547" y="253493"/>
                  </a:lnTo>
                  <a:lnTo>
                    <a:pt x="381547" y="268302"/>
                  </a:lnTo>
                  <a:lnTo>
                    <a:pt x="406311" y="268302"/>
                  </a:lnTo>
                  <a:lnTo>
                    <a:pt x="406311" y="281493"/>
                  </a:lnTo>
                  <a:lnTo>
                    <a:pt x="450240" y="281493"/>
                  </a:lnTo>
                  <a:lnTo>
                    <a:pt x="450240" y="310987"/>
                  </a:lnTo>
                  <a:lnTo>
                    <a:pt x="457458" y="310987"/>
                  </a:lnTo>
                  <a:lnTo>
                    <a:pt x="457458" y="325671"/>
                  </a:lnTo>
                  <a:lnTo>
                    <a:pt x="463307" y="325671"/>
                  </a:lnTo>
                  <a:lnTo>
                    <a:pt x="463307" y="338987"/>
                  </a:lnTo>
                  <a:lnTo>
                    <a:pt x="492551" y="338987"/>
                  </a:lnTo>
                  <a:lnTo>
                    <a:pt x="492551" y="353671"/>
                  </a:lnTo>
                  <a:lnTo>
                    <a:pt x="533493" y="353671"/>
                  </a:lnTo>
                  <a:lnTo>
                    <a:pt x="533493" y="368480"/>
                  </a:lnTo>
                  <a:lnTo>
                    <a:pt x="546685" y="368480"/>
                  </a:lnTo>
                  <a:lnTo>
                    <a:pt x="546685" y="381671"/>
                  </a:lnTo>
                  <a:lnTo>
                    <a:pt x="597831" y="381671"/>
                  </a:lnTo>
                  <a:lnTo>
                    <a:pt x="597831" y="396480"/>
                  </a:lnTo>
                  <a:lnTo>
                    <a:pt x="643129" y="396480"/>
                  </a:lnTo>
                  <a:lnTo>
                    <a:pt x="643129" y="409671"/>
                  </a:lnTo>
                  <a:lnTo>
                    <a:pt x="645991" y="409671"/>
                  </a:lnTo>
                  <a:lnTo>
                    <a:pt x="645991" y="424480"/>
                  </a:lnTo>
                  <a:lnTo>
                    <a:pt x="656320" y="424480"/>
                  </a:lnTo>
                  <a:lnTo>
                    <a:pt x="656320" y="439164"/>
                  </a:lnTo>
                  <a:lnTo>
                    <a:pt x="685440" y="439164"/>
                  </a:lnTo>
                  <a:lnTo>
                    <a:pt x="685440" y="452480"/>
                  </a:lnTo>
                  <a:lnTo>
                    <a:pt x="704480" y="452480"/>
                  </a:lnTo>
                  <a:lnTo>
                    <a:pt x="704480" y="467164"/>
                  </a:lnTo>
                  <a:lnTo>
                    <a:pt x="710329" y="467164"/>
                  </a:lnTo>
                  <a:lnTo>
                    <a:pt x="710329" y="481973"/>
                  </a:lnTo>
                  <a:lnTo>
                    <a:pt x="745422" y="481973"/>
                  </a:lnTo>
                  <a:lnTo>
                    <a:pt x="745422" y="495164"/>
                  </a:lnTo>
                  <a:lnTo>
                    <a:pt x="784871" y="495164"/>
                  </a:lnTo>
                  <a:lnTo>
                    <a:pt x="784871" y="509973"/>
                  </a:lnTo>
                  <a:lnTo>
                    <a:pt x="806773" y="509973"/>
                  </a:lnTo>
                  <a:lnTo>
                    <a:pt x="806773" y="524658"/>
                  </a:lnTo>
                  <a:lnTo>
                    <a:pt x="827307" y="524658"/>
                  </a:lnTo>
                  <a:lnTo>
                    <a:pt x="827307" y="537973"/>
                  </a:lnTo>
                  <a:lnTo>
                    <a:pt x="833156" y="537973"/>
                  </a:lnTo>
                  <a:lnTo>
                    <a:pt x="833156" y="552658"/>
                  </a:lnTo>
                  <a:lnTo>
                    <a:pt x="882809" y="552658"/>
                  </a:lnTo>
                  <a:lnTo>
                    <a:pt x="882809" y="567467"/>
                  </a:lnTo>
                  <a:lnTo>
                    <a:pt x="912053" y="567467"/>
                  </a:lnTo>
                  <a:lnTo>
                    <a:pt x="912053" y="582151"/>
                  </a:lnTo>
                  <a:lnTo>
                    <a:pt x="1002649" y="582151"/>
                  </a:lnTo>
                  <a:lnTo>
                    <a:pt x="1002649" y="595467"/>
                  </a:lnTo>
                  <a:lnTo>
                    <a:pt x="1103449" y="595467"/>
                  </a:lnTo>
                  <a:lnTo>
                    <a:pt x="1103449" y="610151"/>
                  </a:lnTo>
                  <a:lnTo>
                    <a:pt x="1107929" y="610151"/>
                  </a:lnTo>
                  <a:lnTo>
                    <a:pt x="1107929" y="624960"/>
                  </a:lnTo>
                  <a:lnTo>
                    <a:pt x="1120996" y="624960"/>
                  </a:lnTo>
                  <a:lnTo>
                    <a:pt x="1120996" y="639644"/>
                  </a:lnTo>
                  <a:lnTo>
                    <a:pt x="1122489" y="639644"/>
                  </a:lnTo>
                  <a:lnTo>
                    <a:pt x="1122489" y="654329"/>
                  </a:lnTo>
                  <a:lnTo>
                    <a:pt x="1164925" y="654329"/>
                  </a:lnTo>
                  <a:lnTo>
                    <a:pt x="1164925" y="669138"/>
                  </a:lnTo>
                  <a:lnTo>
                    <a:pt x="1189689" y="669138"/>
                  </a:lnTo>
                  <a:lnTo>
                    <a:pt x="1189689" y="682329"/>
                  </a:lnTo>
                  <a:lnTo>
                    <a:pt x="1192676" y="682329"/>
                  </a:lnTo>
                  <a:lnTo>
                    <a:pt x="1192676" y="697138"/>
                  </a:lnTo>
                  <a:lnTo>
                    <a:pt x="1195538" y="697138"/>
                  </a:lnTo>
                  <a:lnTo>
                    <a:pt x="1195538" y="711822"/>
                  </a:lnTo>
                  <a:lnTo>
                    <a:pt x="1210222" y="711822"/>
                  </a:lnTo>
                  <a:lnTo>
                    <a:pt x="1210222" y="726631"/>
                  </a:lnTo>
                  <a:lnTo>
                    <a:pt x="1258382" y="726631"/>
                  </a:lnTo>
                  <a:lnTo>
                    <a:pt x="1258382" y="741316"/>
                  </a:lnTo>
                  <a:lnTo>
                    <a:pt x="1268711" y="741316"/>
                  </a:lnTo>
                  <a:lnTo>
                    <a:pt x="1268711" y="756124"/>
                  </a:lnTo>
                  <a:lnTo>
                    <a:pt x="1287627" y="756124"/>
                  </a:lnTo>
                  <a:lnTo>
                    <a:pt x="1287627" y="769315"/>
                  </a:lnTo>
                  <a:lnTo>
                    <a:pt x="1332925" y="769315"/>
                  </a:lnTo>
                  <a:lnTo>
                    <a:pt x="1332925" y="784124"/>
                  </a:lnTo>
                  <a:lnTo>
                    <a:pt x="1343253" y="784124"/>
                  </a:lnTo>
                  <a:lnTo>
                    <a:pt x="1343253" y="798809"/>
                  </a:lnTo>
                  <a:lnTo>
                    <a:pt x="1375360" y="798809"/>
                  </a:lnTo>
                  <a:lnTo>
                    <a:pt x="1375360" y="813493"/>
                  </a:lnTo>
                  <a:lnTo>
                    <a:pt x="1391413" y="813493"/>
                  </a:lnTo>
                  <a:lnTo>
                    <a:pt x="1391413" y="828302"/>
                  </a:lnTo>
                  <a:lnTo>
                    <a:pt x="1432356" y="828302"/>
                  </a:lnTo>
                  <a:lnTo>
                    <a:pt x="1432356" y="842987"/>
                  </a:lnTo>
                  <a:lnTo>
                    <a:pt x="1455751" y="842987"/>
                  </a:lnTo>
                  <a:lnTo>
                    <a:pt x="1455751" y="857795"/>
                  </a:lnTo>
                  <a:lnTo>
                    <a:pt x="1552196" y="857795"/>
                  </a:lnTo>
                  <a:lnTo>
                    <a:pt x="1552196" y="870987"/>
                  </a:lnTo>
                  <a:lnTo>
                    <a:pt x="1575591" y="870987"/>
                  </a:lnTo>
                  <a:lnTo>
                    <a:pt x="1575591" y="887289"/>
                  </a:lnTo>
                  <a:lnTo>
                    <a:pt x="1577084" y="887289"/>
                  </a:lnTo>
                  <a:lnTo>
                    <a:pt x="1577084" y="900480"/>
                  </a:lnTo>
                  <a:lnTo>
                    <a:pt x="1600480" y="900480"/>
                  </a:lnTo>
                  <a:lnTo>
                    <a:pt x="1600480" y="915289"/>
                  </a:lnTo>
                  <a:lnTo>
                    <a:pt x="1641298" y="915289"/>
                  </a:lnTo>
                  <a:lnTo>
                    <a:pt x="1641298" y="929973"/>
                  </a:lnTo>
                  <a:lnTo>
                    <a:pt x="1644284" y="929973"/>
                  </a:lnTo>
                  <a:lnTo>
                    <a:pt x="1644284" y="944658"/>
                  </a:lnTo>
                  <a:lnTo>
                    <a:pt x="1661831" y="944658"/>
                  </a:lnTo>
                  <a:lnTo>
                    <a:pt x="1661831" y="959467"/>
                  </a:lnTo>
                  <a:lnTo>
                    <a:pt x="1667680" y="959467"/>
                  </a:lnTo>
                  <a:lnTo>
                    <a:pt x="1667680" y="974151"/>
                  </a:lnTo>
                  <a:lnTo>
                    <a:pt x="1686720" y="974151"/>
                  </a:lnTo>
                  <a:lnTo>
                    <a:pt x="1686720" y="988960"/>
                  </a:lnTo>
                  <a:lnTo>
                    <a:pt x="1689582" y="988960"/>
                  </a:lnTo>
                  <a:lnTo>
                    <a:pt x="1689582" y="1003644"/>
                  </a:lnTo>
                  <a:lnTo>
                    <a:pt x="1756782" y="1003644"/>
                  </a:lnTo>
                  <a:lnTo>
                    <a:pt x="1756782" y="1018453"/>
                  </a:lnTo>
                  <a:lnTo>
                    <a:pt x="1761262" y="1018453"/>
                  </a:lnTo>
                  <a:lnTo>
                    <a:pt x="1761262" y="1033138"/>
                  </a:lnTo>
                  <a:lnTo>
                    <a:pt x="1789013" y="1033138"/>
                  </a:lnTo>
                  <a:lnTo>
                    <a:pt x="1789013" y="1047822"/>
                  </a:lnTo>
                  <a:lnTo>
                    <a:pt x="1878116" y="1047822"/>
                  </a:lnTo>
                  <a:lnTo>
                    <a:pt x="1878116" y="1062631"/>
                  </a:lnTo>
                  <a:lnTo>
                    <a:pt x="1908853" y="1062631"/>
                  </a:lnTo>
                  <a:lnTo>
                    <a:pt x="1908853" y="1077316"/>
                  </a:lnTo>
                  <a:lnTo>
                    <a:pt x="1960000" y="1077316"/>
                  </a:lnTo>
                  <a:lnTo>
                    <a:pt x="1960000" y="1092124"/>
                  </a:lnTo>
                  <a:lnTo>
                    <a:pt x="1967342" y="1092124"/>
                  </a:lnTo>
                  <a:lnTo>
                    <a:pt x="1967342" y="1106809"/>
                  </a:lnTo>
                  <a:lnTo>
                    <a:pt x="1977547" y="1106809"/>
                  </a:lnTo>
                  <a:lnTo>
                    <a:pt x="1977547" y="1120124"/>
                  </a:lnTo>
                  <a:lnTo>
                    <a:pt x="2000942" y="1120124"/>
                  </a:lnTo>
                  <a:lnTo>
                    <a:pt x="2000942" y="1136302"/>
                  </a:lnTo>
                  <a:lnTo>
                    <a:pt x="2087182" y="1136302"/>
                  </a:lnTo>
                  <a:lnTo>
                    <a:pt x="2087182" y="1149618"/>
                  </a:lnTo>
                  <a:lnTo>
                    <a:pt x="2097387" y="1149618"/>
                  </a:lnTo>
                  <a:lnTo>
                    <a:pt x="2097387" y="1164302"/>
                  </a:lnTo>
                  <a:lnTo>
                    <a:pt x="2284427" y="1164302"/>
                  </a:lnTo>
                  <a:lnTo>
                    <a:pt x="2284427" y="1178987"/>
                  </a:lnTo>
                  <a:lnTo>
                    <a:pt x="2297618" y="1178987"/>
                  </a:lnTo>
                  <a:lnTo>
                    <a:pt x="2297618" y="1193796"/>
                  </a:lnTo>
                  <a:lnTo>
                    <a:pt x="2309316" y="1193796"/>
                  </a:lnTo>
                  <a:lnTo>
                    <a:pt x="2309316" y="1208480"/>
                  </a:lnTo>
                  <a:lnTo>
                    <a:pt x="2325369" y="1208480"/>
                  </a:lnTo>
                  <a:lnTo>
                    <a:pt x="2325369" y="1223289"/>
                  </a:lnTo>
                  <a:lnTo>
                    <a:pt x="2417458" y="1223289"/>
                  </a:lnTo>
                  <a:lnTo>
                    <a:pt x="2417458" y="1237973"/>
                  </a:lnTo>
                  <a:lnTo>
                    <a:pt x="2432018" y="1237973"/>
                  </a:lnTo>
                  <a:lnTo>
                    <a:pt x="2432018" y="1252782"/>
                  </a:lnTo>
                  <a:lnTo>
                    <a:pt x="2585458" y="1252782"/>
                  </a:lnTo>
                  <a:lnTo>
                    <a:pt x="2585458" y="1267467"/>
                  </a:lnTo>
                  <a:lnTo>
                    <a:pt x="2597156" y="1267467"/>
                  </a:lnTo>
                  <a:lnTo>
                    <a:pt x="2597156" y="1282151"/>
                  </a:lnTo>
                  <a:lnTo>
                    <a:pt x="2616196" y="1282151"/>
                  </a:lnTo>
                  <a:lnTo>
                    <a:pt x="2616196" y="1296960"/>
                  </a:lnTo>
                  <a:lnTo>
                    <a:pt x="2620551" y="1296960"/>
                  </a:lnTo>
                  <a:lnTo>
                    <a:pt x="2620551" y="1311644"/>
                  </a:lnTo>
                  <a:lnTo>
                    <a:pt x="2633742" y="1311644"/>
                  </a:lnTo>
                  <a:lnTo>
                    <a:pt x="2633742" y="1326453"/>
                  </a:lnTo>
                  <a:lnTo>
                    <a:pt x="2661494" y="1326453"/>
                  </a:lnTo>
                  <a:lnTo>
                    <a:pt x="2661494" y="1341138"/>
                  </a:lnTo>
                  <a:lnTo>
                    <a:pt x="2762418" y="1341138"/>
                  </a:lnTo>
                  <a:lnTo>
                    <a:pt x="2762418" y="1355947"/>
                  </a:lnTo>
                  <a:lnTo>
                    <a:pt x="2804729" y="1355947"/>
                  </a:lnTo>
                  <a:lnTo>
                    <a:pt x="2804729" y="1370631"/>
                  </a:lnTo>
                  <a:lnTo>
                    <a:pt x="2924569" y="1370631"/>
                  </a:lnTo>
                  <a:lnTo>
                    <a:pt x="2924569" y="1385316"/>
                  </a:lnTo>
                  <a:lnTo>
                    <a:pt x="2937760" y="1385316"/>
                  </a:lnTo>
                  <a:lnTo>
                    <a:pt x="2937760" y="1398631"/>
                  </a:lnTo>
                  <a:lnTo>
                    <a:pt x="2945102" y="1398631"/>
                  </a:lnTo>
                  <a:lnTo>
                    <a:pt x="2945102" y="1413316"/>
                  </a:lnTo>
                  <a:lnTo>
                    <a:pt x="3075147" y="1413316"/>
                  </a:lnTo>
                  <a:lnTo>
                    <a:pt x="3075147" y="1428124"/>
                  </a:lnTo>
                  <a:lnTo>
                    <a:pt x="3146702" y="1428124"/>
                  </a:lnTo>
                  <a:lnTo>
                    <a:pt x="3146702" y="1442809"/>
                  </a:lnTo>
                  <a:lnTo>
                    <a:pt x="3368960" y="1442809"/>
                  </a:lnTo>
                  <a:lnTo>
                    <a:pt x="3368960" y="1457618"/>
                  </a:lnTo>
                  <a:lnTo>
                    <a:pt x="3396711" y="1457618"/>
                  </a:lnTo>
                  <a:lnTo>
                    <a:pt x="3396711" y="1472302"/>
                  </a:lnTo>
                  <a:lnTo>
                    <a:pt x="3744534" y="1472302"/>
                  </a:lnTo>
                  <a:lnTo>
                    <a:pt x="3744534" y="1488480"/>
                  </a:lnTo>
                  <a:lnTo>
                    <a:pt x="4092356" y="1488480"/>
                  </a:lnTo>
                  <a:lnTo>
                    <a:pt x="4092356" y="1543111"/>
                  </a:lnTo>
                  <a:lnTo>
                    <a:pt x="4215183" y="1543111"/>
                  </a:lnTo>
                  <a:lnTo>
                    <a:pt x="4215183" y="1618276"/>
                  </a:lnTo>
                  <a:lnTo>
                    <a:pt x="4314489" y="1618276"/>
                  </a:lnTo>
                  <a:lnTo>
                    <a:pt x="4358418" y="1618276"/>
                  </a:lnTo>
                  <a:lnTo>
                    <a:pt x="4358418" y="2145796"/>
                  </a:lnTo>
                </a:path>
              </a:pathLst>
            </a:custGeom>
            <a:noFill/>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565" name="Group 564">
              <a:extLst>
                <a:ext uri="{FF2B5EF4-FFF2-40B4-BE49-F238E27FC236}">
                  <a16:creationId xmlns:a16="http://schemas.microsoft.com/office/drawing/2014/main" id="{20A2604D-C36C-80A7-38E3-D08ACB47D8B8}"/>
                </a:ext>
              </a:extLst>
            </p:cNvPr>
            <p:cNvGrpSpPr/>
            <p:nvPr/>
          </p:nvGrpSpPr>
          <p:grpSpPr>
            <a:xfrm>
              <a:off x="2659212" y="1172076"/>
              <a:ext cx="4340871" cy="1655484"/>
              <a:chOff x="2659212" y="1029491"/>
              <a:chExt cx="4340871" cy="1655484"/>
            </a:xfrm>
          </p:grpSpPr>
          <p:sp>
            <p:nvSpPr>
              <p:cNvPr id="566" name="Freeform: Shape 565">
                <a:extLst>
                  <a:ext uri="{FF2B5EF4-FFF2-40B4-BE49-F238E27FC236}">
                    <a16:creationId xmlns:a16="http://schemas.microsoft.com/office/drawing/2014/main" id="{73F5A0ED-BA5F-2B0F-686F-965468951358}"/>
                  </a:ext>
                </a:extLst>
              </p:cNvPr>
              <p:cNvSpPr/>
              <p:nvPr/>
            </p:nvSpPr>
            <p:spPr>
              <a:xfrm>
                <a:off x="2659337" y="1047162"/>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67" name="Freeform: Shape 566">
                <a:extLst>
                  <a:ext uri="{FF2B5EF4-FFF2-40B4-BE49-F238E27FC236}">
                    <a16:creationId xmlns:a16="http://schemas.microsoft.com/office/drawing/2014/main" id="{5569DD85-21CE-98E0-847D-B8E6C49C0C22}"/>
                  </a:ext>
                </a:extLst>
              </p:cNvPr>
              <p:cNvSpPr/>
              <p:nvPr/>
            </p:nvSpPr>
            <p:spPr>
              <a:xfrm>
                <a:off x="2676883" y="1029491"/>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68" name="Freeform: Shape 567">
                <a:extLst>
                  <a:ext uri="{FF2B5EF4-FFF2-40B4-BE49-F238E27FC236}">
                    <a16:creationId xmlns:a16="http://schemas.microsoft.com/office/drawing/2014/main" id="{07974C2A-FFAF-755B-6C9F-AA39A803E1FC}"/>
                  </a:ext>
                </a:extLst>
              </p:cNvPr>
              <p:cNvSpPr/>
              <p:nvPr/>
            </p:nvSpPr>
            <p:spPr>
              <a:xfrm>
                <a:off x="2861061" y="1131162"/>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69" name="Freeform: Shape 568">
                <a:extLst>
                  <a:ext uri="{FF2B5EF4-FFF2-40B4-BE49-F238E27FC236}">
                    <a16:creationId xmlns:a16="http://schemas.microsoft.com/office/drawing/2014/main" id="{BB6E66B9-90A0-FE83-2D48-0415B4EA53EB}"/>
                  </a:ext>
                </a:extLst>
              </p:cNvPr>
              <p:cNvSpPr/>
              <p:nvPr/>
            </p:nvSpPr>
            <p:spPr>
              <a:xfrm>
                <a:off x="2878608" y="1113491"/>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0" name="Freeform: Shape 569">
                <a:extLst>
                  <a:ext uri="{FF2B5EF4-FFF2-40B4-BE49-F238E27FC236}">
                    <a16:creationId xmlns:a16="http://schemas.microsoft.com/office/drawing/2014/main" id="{BA78FEBD-1236-5BA5-13AD-03627C07ECF3}"/>
                  </a:ext>
                </a:extLst>
              </p:cNvPr>
              <p:cNvSpPr/>
              <p:nvPr/>
            </p:nvSpPr>
            <p:spPr>
              <a:xfrm>
                <a:off x="3039266" y="1315464"/>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1" name="Freeform: Shape 570">
                <a:extLst>
                  <a:ext uri="{FF2B5EF4-FFF2-40B4-BE49-F238E27FC236}">
                    <a16:creationId xmlns:a16="http://schemas.microsoft.com/office/drawing/2014/main" id="{C11BE18E-4E41-F56F-5380-54DE144AADE7}"/>
                  </a:ext>
                </a:extLst>
              </p:cNvPr>
              <p:cNvSpPr/>
              <p:nvPr/>
            </p:nvSpPr>
            <p:spPr>
              <a:xfrm>
                <a:off x="3056812" y="1296300"/>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2" name="Freeform: Shape 571">
                <a:extLst>
                  <a:ext uri="{FF2B5EF4-FFF2-40B4-BE49-F238E27FC236}">
                    <a16:creationId xmlns:a16="http://schemas.microsoft.com/office/drawing/2014/main" id="{795F17AB-1A64-36F6-C7A7-2502E0A90A58}"/>
                  </a:ext>
                </a:extLst>
              </p:cNvPr>
              <p:cNvSpPr/>
              <p:nvPr/>
            </p:nvSpPr>
            <p:spPr>
              <a:xfrm>
                <a:off x="3450057" y="1557135"/>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3" name="Freeform: Shape 572">
                <a:extLst>
                  <a:ext uri="{FF2B5EF4-FFF2-40B4-BE49-F238E27FC236}">
                    <a16:creationId xmlns:a16="http://schemas.microsoft.com/office/drawing/2014/main" id="{CAD0602F-30D4-12CF-9501-56CA62AA8C6C}"/>
                  </a:ext>
                </a:extLst>
              </p:cNvPr>
              <p:cNvSpPr/>
              <p:nvPr/>
            </p:nvSpPr>
            <p:spPr>
              <a:xfrm>
                <a:off x="3468972" y="1537971"/>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4" name="Freeform: Shape 573">
                <a:extLst>
                  <a:ext uri="{FF2B5EF4-FFF2-40B4-BE49-F238E27FC236}">
                    <a16:creationId xmlns:a16="http://schemas.microsoft.com/office/drawing/2014/main" id="{15C1F864-E561-A705-12F8-D90E511AAA92}"/>
                  </a:ext>
                </a:extLst>
              </p:cNvPr>
              <p:cNvSpPr/>
              <p:nvPr/>
            </p:nvSpPr>
            <p:spPr>
              <a:xfrm>
                <a:off x="3669203" y="1642629"/>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5" name="Freeform: Shape 574">
                <a:extLst>
                  <a:ext uri="{FF2B5EF4-FFF2-40B4-BE49-F238E27FC236}">
                    <a16:creationId xmlns:a16="http://schemas.microsoft.com/office/drawing/2014/main" id="{1D721D85-B3CD-1246-5B83-27B460C93EB3}"/>
                  </a:ext>
                </a:extLst>
              </p:cNvPr>
              <p:cNvSpPr/>
              <p:nvPr/>
            </p:nvSpPr>
            <p:spPr>
              <a:xfrm>
                <a:off x="3688243" y="1624957"/>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6" name="Freeform: Shape 575">
                <a:extLst>
                  <a:ext uri="{FF2B5EF4-FFF2-40B4-BE49-F238E27FC236}">
                    <a16:creationId xmlns:a16="http://schemas.microsoft.com/office/drawing/2014/main" id="{04B33DD0-B656-25B5-640C-39D4C4D335F1}"/>
                  </a:ext>
                </a:extLst>
              </p:cNvPr>
              <p:cNvSpPr/>
              <p:nvPr/>
            </p:nvSpPr>
            <p:spPr>
              <a:xfrm>
                <a:off x="4082857" y="1890149"/>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7" name="Freeform: Shape 576">
                <a:extLst>
                  <a:ext uri="{FF2B5EF4-FFF2-40B4-BE49-F238E27FC236}">
                    <a16:creationId xmlns:a16="http://schemas.microsoft.com/office/drawing/2014/main" id="{7F792195-3E98-D3D2-60E0-894E93567C63}"/>
                  </a:ext>
                </a:extLst>
              </p:cNvPr>
              <p:cNvSpPr/>
              <p:nvPr/>
            </p:nvSpPr>
            <p:spPr>
              <a:xfrm>
                <a:off x="4101897" y="1870984"/>
                <a:ext cx="12444" cy="36835"/>
              </a:xfrm>
              <a:custGeom>
                <a:avLst/>
                <a:gdLst>
                  <a:gd name="connsiteX0" fmla="*/ 0 w 12444"/>
                  <a:gd name="connsiteY0" fmla="*/ 0 h 36835"/>
                  <a:gd name="connsiteX1" fmla="*/ 0 w 12444"/>
                  <a:gd name="connsiteY1" fmla="*/ 36835 h 36835"/>
                </a:gdLst>
                <a:ahLst/>
                <a:cxnLst>
                  <a:cxn ang="0">
                    <a:pos x="connsiteX0" y="connsiteY0"/>
                  </a:cxn>
                  <a:cxn ang="0">
                    <a:pos x="connsiteX1" y="connsiteY1"/>
                  </a:cxn>
                </a:cxnLst>
                <a:rect l="l" t="t" r="r" b="b"/>
                <a:pathLst>
                  <a:path w="12444" h="36835">
                    <a:moveTo>
                      <a:pt x="0" y="0"/>
                    </a:moveTo>
                    <a:lnTo>
                      <a:pt x="0" y="36835"/>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8" name="Freeform: Shape 577">
                <a:extLst>
                  <a:ext uri="{FF2B5EF4-FFF2-40B4-BE49-F238E27FC236}">
                    <a16:creationId xmlns:a16="http://schemas.microsoft.com/office/drawing/2014/main" id="{91B7CD85-6147-CFC3-FEBE-6557DD810F0F}"/>
                  </a:ext>
                </a:extLst>
              </p:cNvPr>
              <p:cNvSpPr/>
              <p:nvPr/>
            </p:nvSpPr>
            <p:spPr>
              <a:xfrm>
                <a:off x="6047212" y="2519464"/>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9" name="Freeform: Shape 578">
                <a:extLst>
                  <a:ext uri="{FF2B5EF4-FFF2-40B4-BE49-F238E27FC236}">
                    <a16:creationId xmlns:a16="http://schemas.microsoft.com/office/drawing/2014/main" id="{F4344DAB-73C3-3F82-0306-C5661404C0B6}"/>
                  </a:ext>
                </a:extLst>
              </p:cNvPr>
              <p:cNvSpPr/>
              <p:nvPr/>
            </p:nvSpPr>
            <p:spPr>
              <a:xfrm>
                <a:off x="6066252" y="2501793"/>
                <a:ext cx="12444" cy="35342"/>
              </a:xfrm>
              <a:custGeom>
                <a:avLst/>
                <a:gdLst>
                  <a:gd name="connsiteX0" fmla="*/ 0 w 12444"/>
                  <a:gd name="connsiteY0" fmla="*/ 0 h 35342"/>
                  <a:gd name="connsiteX1" fmla="*/ 0 w 12444"/>
                  <a:gd name="connsiteY1" fmla="*/ 35342 h 35342"/>
                </a:gdLst>
                <a:ahLst/>
                <a:cxnLst>
                  <a:cxn ang="0">
                    <a:pos x="connsiteX0" y="connsiteY0"/>
                  </a:cxn>
                  <a:cxn ang="0">
                    <a:pos x="connsiteX1" y="connsiteY1"/>
                  </a:cxn>
                </a:cxnLst>
                <a:rect l="l" t="t" r="r" b="b"/>
                <a:pathLst>
                  <a:path w="12444" h="35342">
                    <a:moveTo>
                      <a:pt x="0" y="0"/>
                    </a:moveTo>
                    <a:lnTo>
                      <a:pt x="0" y="35342"/>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0" name="Freeform: Shape 579">
                <a:extLst>
                  <a:ext uri="{FF2B5EF4-FFF2-40B4-BE49-F238E27FC236}">
                    <a16:creationId xmlns:a16="http://schemas.microsoft.com/office/drawing/2014/main" id="{0B858127-F0B7-BDF8-1C04-4E5DB91D1113}"/>
                  </a:ext>
                </a:extLst>
              </p:cNvPr>
              <p:cNvSpPr/>
              <p:nvPr/>
            </p:nvSpPr>
            <p:spPr>
              <a:xfrm>
                <a:off x="6279550" y="2519464"/>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1" name="Freeform: Shape 580">
                <a:extLst>
                  <a:ext uri="{FF2B5EF4-FFF2-40B4-BE49-F238E27FC236}">
                    <a16:creationId xmlns:a16="http://schemas.microsoft.com/office/drawing/2014/main" id="{35E235AE-1003-8486-5329-CCDB55E3F27B}"/>
                  </a:ext>
                </a:extLst>
              </p:cNvPr>
              <p:cNvSpPr/>
              <p:nvPr/>
            </p:nvSpPr>
            <p:spPr>
              <a:xfrm>
                <a:off x="6298590" y="2501793"/>
                <a:ext cx="12444" cy="35342"/>
              </a:xfrm>
              <a:custGeom>
                <a:avLst/>
                <a:gdLst>
                  <a:gd name="connsiteX0" fmla="*/ 0 w 12444"/>
                  <a:gd name="connsiteY0" fmla="*/ 0 h 35342"/>
                  <a:gd name="connsiteX1" fmla="*/ 0 w 12444"/>
                  <a:gd name="connsiteY1" fmla="*/ 35342 h 35342"/>
                </a:gdLst>
                <a:ahLst/>
                <a:cxnLst>
                  <a:cxn ang="0">
                    <a:pos x="connsiteX0" y="connsiteY0"/>
                  </a:cxn>
                  <a:cxn ang="0">
                    <a:pos x="connsiteX1" y="connsiteY1"/>
                  </a:cxn>
                </a:cxnLst>
                <a:rect l="l" t="t" r="r" b="b"/>
                <a:pathLst>
                  <a:path w="12444" h="35342">
                    <a:moveTo>
                      <a:pt x="0" y="0"/>
                    </a:moveTo>
                    <a:lnTo>
                      <a:pt x="0" y="35342"/>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2" name="Freeform: Shape 581">
                <a:extLst>
                  <a:ext uri="{FF2B5EF4-FFF2-40B4-BE49-F238E27FC236}">
                    <a16:creationId xmlns:a16="http://schemas.microsoft.com/office/drawing/2014/main" id="{82685715-D1CB-604E-A3F0-2F9C0BB93F2C}"/>
                  </a:ext>
                </a:extLst>
              </p:cNvPr>
              <p:cNvSpPr/>
              <p:nvPr/>
            </p:nvSpPr>
            <p:spPr>
              <a:xfrm>
                <a:off x="6381843" y="2519464"/>
                <a:ext cx="36586" cy="12444"/>
              </a:xfrm>
              <a:custGeom>
                <a:avLst/>
                <a:gdLst>
                  <a:gd name="connsiteX0" fmla="*/ 0 w 36586"/>
                  <a:gd name="connsiteY0" fmla="*/ 0 h 12444"/>
                  <a:gd name="connsiteX1" fmla="*/ 36586 w 36586"/>
                  <a:gd name="connsiteY1" fmla="*/ 0 h 12444"/>
                </a:gdLst>
                <a:ahLst/>
                <a:cxnLst>
                  <a:cxn ang="0">
                    <a:pos x="connsiteX0" y="connsiteY0"/>
                  </a:cxn>
                  <a:cxn ang="0">
                    <a:pos x="connsiteX1" y="connsiteY1"/>
                  </a:cxn>
                </a:cxnLst>
                <a:rect l="l" t="t" r="r" b="b"/>
                <a:pathLst>
                  <a:path w="36586" h="12444">
                    <a:moveTo>
                      <a:pt x="0" y="0"/>
                    </a:moveTo>
                    <a:lnTo>
                      <a:pt x="36586"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3" name="Freeform: Shape 582">
                <a:extLst>
                  <a:ext uri="{FF2B5EF4-FFF2-40B4-BE49-F238E27FC236}">
                    <a16:creationId xmlns:a16="http://schemas.microsoft.com/office/drawing/2014/main" id="{276E5CA8-011C-478A-F3A2-24BCB931BA33}"/>
                  </a:ext>
                </a:extLst>
              </p:cNvPr>
              <p:cNvSpPr/>
              <p:nvPr/>
            </p:nvSpPr>
            <p:spPr>
              <a:xfrm>
                <a:off x="6399390" y="2501793"/>
                <a:ext cx="12444" cy="35342"/>
              </a:xfrm>
              <a:custGeom>
                <a:avLst/>
                <a:gdLst>
                  <a:gd name="connsiteX0" fmla="*/ 0 w 12444"/>
                  <a:gd name="connsiteY0" fmla="*/ 0 h 35342"/>
                  <a:gd name="connsiteX1" fmla="*/ 0 w 12444"/>
                  <a:gd name="connsiteY1" fmla="*/ 35342 h 35342"/>
                </a:gdLst>
                <a:ahLst/>
                <a:cxnLst>
                  <a:cxn ang="0">
                    <a:pos x="connsiteX0" y="connsiteY0"/>
                  </a:cxn>
                  <a:cxn ang="0">
                    <a:pos x="connsiteX1" y="connsiteY1"/>
                  </a:cxn>
                </a:cxnLst>
                <a:rect l="l" t="t" r="r" b="b"/>
                <a:pathLst>
                  <a:path w="12444" h="35342">
                    <a:moveTo>
                      <a:pt x="0" y="0"/>
                    </a:moveTo>
                    <a:lnTo>
                      <a:pt x="0" y="35342"/>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4" name="Freeform: Shape 583">
                <a:extLst>
                  <a:ext uri="{FF2B5EF4-FFF2-40B4-BE49-F238E27FC236}">
                    <a16:creationId xmlns:a16="http://schemas.microsoft.com/office/drawing/2014/main" id="{3941097C-8AC0-AC1E-2CE5-BD4FEC03FE0C}"/>
                  </a:ext>
                </a:extLst>
              </p:cNvPr>
              <p:cNvSpPr/>
              <p:nvPr/>
            </p:nvSpPr>
            <p:spPr>
              <a:xfrm>
                <a:off x="6427141" y="2535642"/>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5" name="Freeform: Shape 584">
                <a:extLst>
                  <a:ext uri="{FF2B5EF4-FFF2-40B4-BE49-F238E27FC236}">
                    <a16:creationId xmlns:a16="http://schemas.microsoft.com/office/drawing/2014/main" id="{87E97440-3E36-C4F2-2A61-1C76D4C55EEF}"/>
                  </a:ext>
                </a:extLst>
              </p:cNvPr>
              <p:cNvSpPr/>
              <p:nvPr/>
            </p:nvSpPr>
            <p:spPr>
              <a:xfrm>
                <a:off x="6446181" y="2516602"/>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6" name="Freeform: Shape 585">
                <a:extLst>
                  <a:ext uri="{FF2B5EF4-FFF2-40B4-BE49-F238E27FC236}">
                    <a16:creationId xmlns:a16="http://schemas.microsoft.com/office/drawing/2014/main" id="{EA266C85-17A9-3C72-602C-AD1C59DD67AA}"/>
                  </a:ext>
                </a:extLst>
              </p:cNvPr>
              <p:cNvSpPr/>
              <p:nvPr/>
            </p:nvSpPr>
            <p:spPr>
              <a:xfrm>
                <a:off x="6430128" y="2535642"/>
                <a:ext cx="36586" cy="12444"/>
              </a:xfrm>
              <a:custGeom>
                <a:avLst/>
                <a:gdLst>
                  <a:gd name="connsiteX0" fmla="*/ 0 w 36586"/>
                  <a:gd name="connsiteY0" fmla="*/ 0 h 12444"/>
                  <a:gd name="connsiteX1" fmla="*/ 36586 w 36586"/>
                  <a:gd name="connsiteY1" fmla="*/ 0 h 12444"/>
                </a:gdLst>
                <a:ahLst/>
                <a:cxnLst>
                  <a:cxn ang="0">
                    <a:pos x="connsiteX0" y="connsiteY0"/>
                  </a:cxn>
                  <a:cxn ang="0">
                    <a:pos x="connsiteX1" y="connsiteY1"/>
                  </a:cxn>
                </a:cxnLst>
                <a:rect l="l" t="t" r="r" b="b"/>
                <a:pathLst>
                  <a:path w="36586" h="12444">
                    <a:moveTo>
                      <a:pt x="0" y="0"/>
                    </a:moveTo>
                    <a:lnTo>
                      <a:pt x="36586"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7" name="Freeform: Shape 586">
                <a:extLst>
                  <a:ext uri="{FF2B5EF4-FFF2-40B4-BE49-F238E27FC236}">
                    <a16:creationId xmlns:a16="http://schemas.microsoft.com/office/drawing/2014/main" id="{74CF8C0F-2BAE-3A70-E065-FCA33387294D}"/>
                  </a:ext>
                </a:extLst>
              </p:cNvPr>
              <p:cNvSpPr/>
              <p:nvPr/>
            </p:nvSpPr>
            <p:spPr>
              <a:xfrm>
                <a:off x="6449168" y="2516602"/>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8" name="Freeform: Shape 587">
                <a:extLst>
                  <a:ext uri="{FF2B5EF4-FFF2-40B4-BE49-F238E27FC236}">
                    <a16:creationId xmlns:a16="http://schemas.microsoft.com/office/drawing/2014/main" id="{79D1F3FB-27D0-CC30-0C89-171DA43501B8}"/>
                  </a:ext>
                </a:extLst>
              </p:cNvPr>
              <p:cNvSpPr/>
              <p:nvPr/>
            </p:nvSpPr>
            <p:spPr>
              <a:xfrm>
                <a:off x="6437470" y="2535766"/>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9" name="Freeform: Shape 588">
                <a:extLst>
                  <a:ext uri="{FF2B5EF4-FFF2-40B4-BE49-F238E27FC236}">
                    <a16:creationId xmlns:a16="http://schemas.microsoft.com/office/drawing/2014/main" id="{1D9B4585-3362-9AB0-A4BD-A9AA5163F7F6}"/>
                  </a:ext>
                </a:extLst>
              </p:cNvPr>
              <p:cNvSpPr/>
              <p:nvPr/>
            </p:nvSpPr>
            <p:spPr>
              <a:xfrm>
                <a:off x="6456386" y="2516602"/>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90" name="Freeform: Shape 589">
                <a:extLst>
                  <a:ext uri="{FF2B5EF4-FFF2-40B4-BE49-F238E27FC236}">
                    <a16:creationId xmlns:a16="http://schemas.microsoft.com/office/drawing/2014/main" id="{C57923C9-049E-2DA1-733B-3DB78195F8B2}"/>
                  </a:ext>
                </a:extLst>
              </p:cNvPr>
              <p:cNvSpPr/>
              <p:nvPr/>
            </p:nvSpPr>
            <p:spPr>
              <a:xfrm>
                <a:off x="6437470" y="2535766"/>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91" name="Freeform: Shape 590">
                <a:extLst>
                  <a:ext uri="{FF2B5EF4-FFF2-40B4-BE49-F238E27FC236}">
                    <a16:creationId xmlns:a16="http://schemas.microsoft.com/office/drawing/2014/main" id="{F77DDAB7-0F34-87BB-A273-26D569D21A7B}"/>
                  </a:ext>
                </a:extLst>
              </p:cNvPr>
              <p:cNvSpPr/>
              <p:nvPr/>
            </p:nvSpPr>
            <p:spPr>
              <a:xfrm>
                <a:off x="6456386" y="2516602"/>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92" name="Freeform: Shape 591">
                <a:extLst>
                  <a:ext uri="{FF2B5EF4-FFF2-40B4-BE49-F238E27FC236}">
                    <a16:creationId xmlns:a16="http://schemas.microsoft.com/office/drawing/2014/main" id="{9C0F8CEE-57E8-52C2-7FF3-51B00A780DCE}"/>
                  </a:ext>
                </a:extLst>
              </p:cNvPr>
              <p:cNvSpPr/>
              <p:nvPr/>
            </p:nvSpPr>
            <p:spPr>
              <a:xfrm>
                <a:off x="6437470" y="2535766"/>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93" name="Freeform: Shape 592">
                <a:extLst>
                  <a:ext uri="{FF2B5EF4-FFF2-40B4-BE49-F238E27FC236}">
                    <a16:creationId xmlns:a16="http://schemas.microsoft.com/office/drawing/2014/main" id="{C2117471-5E73-989D-16E3-9D8DDB220D12}"/>
                  </a:ext>
                </a:extLst>
              </p:cNvPr>
              <p:cNvSpPr/>
              <p:nvPr/>
            </p:nvSpPr>
            <p:spPr>
              <a:xfrm>
                <a:off x="6456386" y="2516602"/>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94" name="Freeform: Shape 593">
                <a:extLst>
                  <a:ext uri="{FF2B5EF4-FFF2-40B4-BE49-F238E27FC236}">
                    <a16:creationId xmlns:a16="http://schemas.microsoft.com/office/drawing/2014/main" id="{DA78EAD3-AD3C-EA86-251B-661F1B1C4C24}"/>
                  </a:ext>
                </a:extLst>
              </p:cNvPr>
              <p:cNvSpPr/>
              <p:nvPr/>
            </p:nvSpPr>
            <p:spPr>
              <a:xfrm>
                <a:off x="6443319" y="2535766"/>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95" name="Freeform: Shape 594">
                <a:extLst>
                  <a:ext uri="{FF2B5EF4-FFF2-40B4-BE49-F238E27FC236}">
                    <a16:creationId xmlns:a16="http://schemas.microsoft.com/office/drawing/2014/main" id="{4B61C368-668B-8EFF-4034-A598DE31459B}"/>
                  </a:ext>
                </a:extLst>
              </p:cNvPr>
              <p:cNvSpPr/>
              <p:nvPr/>
            </p:nvSpPr>
            <p:spPr>
              <a:xfrm>
                <a:off x="6460866" y="2516602"/>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96" name="Freeform: Shape 595">
                <a:extLst>
                  <a:ext uri="{FF2B5EF4-FFF2-40B4-BE49-F238E27FC236}">
                    <a16:creationId xmlns:a16="http://schemas.microsoft.com/office/drawing/2014/main" id="{0918E95B-8145-65F9-2034-54E0C0916D52}"/>
                  </a:ext>
                </a:extLst>
              </p:cNvPr>
              <p:cNvSpPr/>
              <p:nvPr/>
            </p:nvSpPr>
            <p:spPr>
              <a:xfrm>
                <a:off x="6471070" y="2535766"/>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97" name="Freeform: Shape 596">
                <a:extLst>
                  <a:ext uri="{FF2B5EF4-FFF2-40B4-BE49-F238E27FC236}">
                    <a16:creationId xmlns:a16="http://schemas.microsoft.com/office/drawing/2014/main" id="{64662F12-1C4D-CE26-6340-CE49E05EC7E0}"/>
                  </a:ext>
                </a:extLst>
              </p:cNvPr>
              <p:cNvSpPr/>
              <p:nvPr/>
            </p:nvSpPr>
            <p:spPr>
              <a:xfrm>
                <a:off x="6488617" y="2516602"/>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98" name="Freeform: Shape 597">
                <a:extLst>
                  <a:ext uri="{FF2B5EF4-FFF2-40B4-BE49-F238E27FC236}">
                    <a16:creationId xmlns:a16="http://schemas.microsoft.com/office/drawing/2014/main" id="{EA18AE91-15B4-542E-81A5-D1238B47CA56}"/>
                  </a:ext>
                </a:extLst>
              </p:cNvPr>
              <p:cNvSpPr/>
              <p:nvPr/>
            </p:nvSpPr>
            <p:spPr>
              <a:xfrm>
                <a:off x="6478288" y="2535766"/>
                <a:ext cx="36586" cy="12444"/>
              </a:xfrm>
              <a:custGeom>
                <a:avLst/>
                <a:gdLst>
                  <a:gd name="connsiteX0" fmla="*/ 0 w 36586"/>
                  <a:gd name="connsiteY0" fmla="*/ 0 h 12444"/>
                  <a:gd name="connsiteX1" fmla="*/ 36586 w 36586"/>
                  <a:gd name="connsiteY1" fmla="*/ 0 h 12444"/>
                </a:gdLst>
                <a:ahLst/>
                <a:cxnLst>
                  <a:cxn ang="0">
                    <a:pos x="connsiteX0" y="connsiteY0"/>
                  </a:cxn>
                  <a:cxn ang="0">
                    <a:pos x="connsiteX1" y="connsiteY1"/>
                  </a:cxn>
                </a:cxnLst>
                <a:rect l="l" t="t" r="r" b="b"/>
                <a:pathLst>
                  <a:path w="36586" h="12444">
                    <a:moveTo>
                      <a:pt x="0" y="0"/>
                    </a:moveTo>
                    <a:lnTo>
                      <a:pt x="36586"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99" name="Freeform: Shape 598">
                <a:extLst>
                  <a:ext uri="{FF2B5EF4-FFF2-40B4-BE49-F238E27FC236}">
                    <a16:creationId xmlns:a16="http://schemas.microsoft.com/office/drawing/2014/main" id="{9D92F476-EE36-514B-807E-02AC2A35F4FA}"/>
                  </a:ext>
                </a:extLst>
              </p:cNvPr>
              <p:cNvSpPr/>
              <p:nvPr/>
            </p:nvSpPr>
            <p:spPr>
              <a:xfrm>
                <a:off x="6497328" y="2516602"/>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0" name="Freeform: Shape 599">
                <a:extLst>
                  <a:ext uri="{FF2B5EF4-FFF2-40B4-BE49-F238E27FC236}">
                    <a16:creationId xmlns:a16="http://schemas.microsoft.com/office/drawing/2014/main" id="{63552D8A-F889-782A-AE54-3450D8E815B9}"/>
                  </a:ext>
                </a:extLst>
              </p:cNvPr>
              <p:cNvSpPr/>
              <p:nvPr/>
            </p:nvSpPr>
            <p:spPr>
              <a:xfrm>
                <a:off x="6481275" y="2535766"/>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1" name="Freeform: Shape 600">
                <a:extLst>
                  <a:ext uri="{FF2B5EF4-FFF2-40B4-BE49-F238E27FC236}">
                    <a16:creationId xmlns:a16="http://schemas.microsoft.com/office/drawing/2014/main" id="{3F88BA81-DF1C-41F8-F725-C08EE9EE6E01}"/>
                  </a:ext>
                </a:extLst>
              </p:cNvPr>
              <p:cNvSpPr/>
              <p:nvPr/>
            </p:nvSpPr>
            <p:spPr>
              <a:xfrm>
                <a:off x="6498821" y="2516602"/>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2" name="Freeform: Shape 601">
                <a:extLst>
                  <a:ext uri="{FF2B5EF4-FFF2-40B4-BE49-F238E27FC236}">
                    <a16:creationId xmlns:a16="http://schemas.microsoft.com/office/drawing/2014/main" id="{4AFF9411-6035-8F33-842B-89C2DE213B46}"/>
                  </a:ext>
                </a:extLst>
              </p:cNvPr>
              <p:cNvSpPr/>
              <p:nvPr/>
            </p:nvSpPr>
            <p:spPr>
              <a:xfrm>
                <a:off x="6494466" y="2535766"/>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3" name="Freeform: Shape 602">
                <a:extLst>
                  <a:ext uri="{FF2B5EF4-FFF2-40B4-BE49-F238E27FC236}">
                    <a16:creationId xmlns:a16="http://schemas.microsoft.com/office/drawing/2014/main" id="{DD974D48-1470-8703-7BA9-4FADE2BF5890}"/>
                  </a:ext>
                </a:extLst>
              </p:cNvPr>
              <p:cNvSpPr/>
              <p:nvPr/>
            </p:nvSpPr>
            <p:spPr>
              <a:xfrm>
                <a:off x="6512012" y="2516602"/>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4" name="Freeform: Shape 603">
                <a:extLst>
                  <a:ext uri="{FF2B5EF4-FFF2-40B4-BE49-F238E27FC236}">
                    <a16:creationId xmlns:a16="http://schemas.microsoft.com/office/drawing/2014/main" id="{401C7D75-0DA3-9219-4809-F15E0932B14C}"/>
                  </a:ext>
                </a:extLst>
              </p:cNvPr>
              <p:cNvSpPr/>
              <p:nvPr/>
            </p:nvSpPr>
            <p:spPr>
              <a:xfrm>
                <a:off x="6509026" y="2535766"/>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5" name="Freeform: Shape 604">
                <a:extLst>
                  <a:ext uri="{FF2B5EF4-FFF2-40B4-BE49-F238E27FC236}">
                    <a16:creationId xmlns:a16="http://schemas.microsoft.com/office/drawing/2014/main" id="{9483A4C6-DE0B-E3E1-7A97-D22A1215CFE4}"/>
                  </a:ext>
                </a:extLst>
              </p:cNvPr>
              <p:cNvSpPr/>
              <p:nvPr/>
            </p:nvSpPr>
            <p:spPr>
              <a:xfrm>
                <a:off x="6528066" y="2516602"/>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6" name="Freeform: Shape 605">
                <a:extLst>
                  <a:ext uri="{FF2B5EF4-FFF2-40B4-BE49-F238E27FC236}">
                    <a16:creationId xmlns:a16="http://schemas.microsoft.com/office/drawing/2014/main" id="{6BD97C74-26C4-A46A-9C64-F816618F27E1}"/>
                  </a:ext>
                </a:extLst>
              </p:cNvPr>
              <p:cNvSpPr/>
              <p:nvPr/>
            </p:nvSpPr>
            <p:spPr>
              <a:xfrm>
                <a:off x="6517861" y="2535766"/>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7" name="Freeform: Shape 606">
                <a:extLst>
                  <a:ext uri="{FF2B5EF4-FFF2-40B4-BE49-F238E27FC236}">
                    <a16:creationId xmlns:a16="http://schemas.microsoft.com/office/drawing/2014/main" id="{56B313D4-5DDE-C535-438A-28A27934BC4D}"/>
                  </a:ext>
                </a:extLst>
              </p:cNvPr>
              <p:cNvSpPr/>
              <p:nvPr/>
            </p:nvSpPr>
            <p:spPr>
              <a:xfrm>
                <a:off x="6535408" y="2516602"/>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8" name="Freeform: Shape 607">
                <a:extLst>
                  <a:ext uri="{FF2B5EF4-FFF2-40B4-BE49-F238E27FC236}">
                    <a16:creationId xmlns:a16="http://schemas.microsoft.com/office/drawing/2014/main" id="{11944C7F-70D2-69C9-3696-E9C62C55546E}"/>
                  </a:ext>
                </a:extLst>
              </p:cNvPr>
              <p:cNvSpPr/>
              <p:nvPr/>
            </p:nvSpPr>
            <p:spPr>
              <a:xfrm>
                <a:off x="6525079" y="2535766"/>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9" name="Freeform: Shape 608">
                <a:extLst>
                  <a:ext uri="{FF2B5EF4-FFF2-40B4-BE49-F238E27FC236}">
                    <a16:creationId xmlns:a16="http://schemas.microsoft.com/office/drawing/2014/main" id="{293D66CD-BDEB-5EB5-9ABE-2C478A54CC67}"/>
                  </a:ext>
                </a:extLst>
              </p:cNvPr>
              <p:cNvSpPr/>
              <p:nvPr/>
            </p:nvSpPr>
            <p:spPr>
              <a:xfrm>
                <a:off x="6542626" y="2516602"/>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10" name="Freeform: Shape 609">
                <a:extLst>
                  <a:ext uri="{FF2B5EF4-FFF2-40B4-BE49-F238E27FC236}">
                    <a16:creationId xmlns:a16="http://schemas.microsoft.com/office/drawing/2014/main" id="{5B8EB10B-B005-37C0-F2E1-596D3DBDEF6B}"/>
                  </a:ext>
                </a:extLst>
              </p:cNvPr>
              <p:cNvSpPr/>
              <p:nvPr/>
            </p:nvSpPr>
            <p:spPr>
              <a:xfrm>
                <a:off x="6535408" y="2535766"/>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11" name="Freeform: Shape 610">
                <a:extLst>
                  <a:ext uri="{FF2B5EF4-FFF2-40B4-BE49-F238E27FC236}">
                    <a16:creationId xmlns:a16="http://schemas.microsoft.com/office/drawing/2014/main" id="{89015339-5E52-0398-3E60-39E564F179AE}"/>
                  </a:ext>
                </a:extLst>
              </p:cNvPr>
              <p:cNvSpPr/>
              <p:nvPr/>
            </p:nvSpPr>
            <p:spPr>
              <a:xfrm>
                <a:off x="6552830" y="2516602"/>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12" name="Freeform: Shape 611">
                <a:extLst>
                  <a:ext uri="{FF2B5EF4-FFF2-40B4-BE49-F238E27FC236}">
                    <a16:creationId xmlns:a16="http://schemas.microsoft.com/office/drawing/2014/main" id="{3F9ACDB1-3D61-6DEE-A3E9-093EC568D7E1}"/>
                  </a:ext>
                </a:extLst>
              </p:cNvPr>
              <p:cNvSpPr/>
              <p:nvPr/>
            </p:nvSpPr>
            <p:spPr>
              <a:xfrm>
                <a:off x="6577719" y="2535766"/>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13" name="Freeform: Shape 612">
                <a:extLst>
                  <a:ext uri="{FF2B5EF4-FFF2-40B4-BE49-F238E27FC236}">
                    <a16:creationId xmlns:a16="http://schemas.microsoft.com/office/drawing/2014/main" id="{CDFD29CB-32A2-BF7F-1178-CAFB4572525E}"/>
                  </a:ext>
                </a:extLst>
              </p:cNvPr>
              <p:cNvSpPr/>
              <p:nvPr/>
            </p:nvSpPr>
            <p:spPr>
              <a:xfrm>
                <a:off x="6596759" y="2516602"/>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14" name="Freeform: Shape 613">
                <a:extLst>
                  <a:ext uri="{FF2B5EF4-FFF2-40B4-BE49-F238E27FC236}">
                    <a16:creationId xmlns:a16="http://schemas.microsoft.com/office/drawing/2014/main" id="{4BBF3178-6165-9E65-CA8F-22129D92AEA2}"/>
                  </a:ext>
                </a:extLst>
              </p:cNvPr>
              <p:cNvSpPr/>
              <p:nvPr/>
            </p:nvSpPr>
            <p:spPr>
              <a:xfrm>
                <a:off x="6580706" y="2535766"/>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15" name="Freeform: Shape 614">
                <a:extLst>
                  <a:ext uri="{FF2B5EF4-FFF2-40B4-BE49-F238E27FC236}">
                    <a16:creationId xmlns:a16="http://schemas.microsoft.com/office/drawing/2014/main" id="{C073162C-35E1-2561-A712-60B3064CC828}"/>
                  </a:ext>
                </a:extLst>
              </p:cNvPr>
              <p:cNvSpPr/>
              <p:nvPr/>
            </p:nvSpPr>
            <p:spPr>
              <a:xfrm>
                <a:off x="6599621" y="2516602"/>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16" name="Freeform: Shape 615">
                <a:extLst>
                  <a:ext uri="{FF2B5EF4-FFF2-40B4-BE49-F238E27FC236}">
                    <a16:creationId xmlns:a16="http://schemas.microsoft.com/office/drawing/2014/main" id="{5B913444-4D40-2B1A-E586-35ACBEE4C007}"/>
                  </a:ext>
                </a:extLst>
              </p:cNvPr>
              <p:cNvSpPr/>
              <p:nvPr/>
            </p:nvSpPr>
            <p:spPr>
              <a:xfrm>
                <a:off x="6580706" y="2535766"/>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17" name="Freeform: Shape 616">
                <a:extLst>
                  <a:ext uri="{FF2B5EF4-FFF2-40B4-BE49-F238E27FC236}">
                    <a16:creationId xmlns:a16="http://schemas.microsoft.com/office/drawing/2014/main" id="{B8BFCA6C-55C2-FAD0-E4EF-0A4835D43ECF}"/>
                  </a:ext>
                </a:extLst>
              </p:cNvPr>
              <p:cNvSpPr/>
              <p:nvPr/>
            </p:nvSpPr>
            <p:spPr>
              <a:xfrm>
                <a:off x="6599621" y="2516602"/>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18" name="Freeform: Shape 617">
                <a:extLst>
                  <a:ext uri="{FF2B5EF4-FFF2-40B4-BE49-F238E27FC236}">
                    <a16:creationId xmlns:a16="http://schemas.microsoft.com/office/drawing/2014/main" id="{4FB31771-ACA5-CF7E-417D-E7524B1DDDED}"/>
                  </a:ext>
                </a:extLst>
              </p:cNvPr>
              <p:cNvSpPr/>
              <p:nvPr/>
            </p:nvSpPr>
            <p:spPr>
              <a:xfrm>
                <a:off x="6587923" y="2535766"/>
                <a:ext cx="36586" cy="12444"/>
              </a:xfrm>
              <a:custGeom>
                <a:avLst/>
                <a:gdLst>
                  <a:gd name="connsiteX0" fmla="*/ 0 w 36586"/>
                  <a:gd name="connsiteY0" fmla="*/ 0 h 12444"/>
                  <a:gd name="connsiteX1" fmla="*/ 36586 w 36586"/>
                  <a:gd name="connsiteY1" fmla="*/ 0 h 12444"/>
                </a:gdLst>
                <a:ahLst/>
                <a:cxnLst>
                  <a:cxn ang="0">
                    <a:pos x="connsiteX0" y="connsiteY0"/>
                  </a:cxn>
                  <a:cxn ang="0">
                    <a:pos x="connsiteX1" y="connsiteY1"/>
                  </a:cxn>
                </a:cxnLst>
                <a:rect l="l" t="t" r="r" b="b"/>
                <a:pathLst>
                  <a:path w="36586" h="12444">
                    <a:moveTo>
                      <a:pt x="0" y="0"/>
                    </a:moveTo>
                    <a:lnTo>
                      <a:pt x="36586"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19" name="Freeform: Shape 618">
                <a:extLst>
                  <a:ext uri="{FF2B5EF4-FFF2-40B4-BE49-F238E27FC236}">
                    <a16:creationId xmlns:a16="http://schemas.microsoft.com/office/drawing/2014/main" id="{AAED8EF1-61EB-B20A-9070-84A7DB1A6242}"/>
                  </a:ext>
                </a:extLst>
              </p:cNvPr>
              <p:cNvSpPr/>
              <p:nvPr/>
            </p:nvSpPr>
            <p:spPr>
              <a:xfrm>
                <a:off x="6606963" y="2516602"/>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20" name="Freeform: Shape 619">
                <a:extLst>
                  <a:ext uri="{FF2B5EF4-FFF2-40B4-BE49-F238E27FC236}">
                    <a16:creationId xmlns:a16="http://schemas.microsoft.com/office/drawing/2014/main" id="{57C4AF6A-F98C-23A3-CDA9-7249BF1E54F9}"/>
                  </a:ext>
                </a:extLst>
              </p:cNvPr>
              <p:cNvSpPr/>
              <p:nvPr/>
            </p:nvSpPr>
            <p:spPr>
              <a:xfrm>
                <a:off x="6605470" y="2535766"/>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21" name="Freeform: Shape 620">
                <a:extLst>
                  <a:ext uri="{FF2B5EF4-FFF2-40B4-BE49-F238E27FC236}">
                    <a16:creationId xmlns:a16="http://schemas.microsoft.com/office/drawing/2014/main" id="{2F79BFBA-6391-7064-57C8-CE50325ABA20}"/>
                  </a:ext>
                </a:extLst>
              </p:cNvPr>
              <p:cNvSpPr/>
              <p:nvPr/>
            </p:nvSpPr>
            <p:spPr>
              <a:xfrm>
                <a:off x="6624510" y="2516602"/>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22" name="Freeform: Shape 621">
                <a:extLst>
                  <a:ext uri="{FF2B5EF4-FFF2-40B4-BE49-F238E27FC236}">
                    <a16:creationId xmlns:a16="http://schemas.microsoft.com/office/drawing/2014/main" id="{56A9774E-879E-7873-FB52-CC4325B3DA37}"/>
                  </a:ext>
                </a:extLst>
              </p:cNvPr>
              <p:cNvSpPr/>
              <p:nvPr/>
            </p:nvSpPr>
            <p:spPr>
              <a:xfrm>
                <a:off x="6615675" y="2535766"/>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23" name="Freeform: Shape 622">
                <a:extLst>
                  <a:ext uri="{FF2B5EF4-FFF2-40B4-BE49-F238E27FC236}">
                    <a16:creationId xmlns:a16="http://schemas.microsoft.com/office/drawing/2014/main" id="{4856692B-B093-BE20-EAB7-2EE96D7A8082}"/>
                  </a:ext>
                </a:extLst>
              </p:cNvPr>
              <p:cNvSpPr/>
              <p:nvPr/>
            </p:nvSpPr>
            <p:spPr>
              <a:xfrm>
                <a:off x="6634715" y="2516602"/>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24" name="Freeform: Shape 623">
                <a:extLst>
                  <a:ext uri="{FF2B5EF4-FFF2-40B4-BE49-F238E27FC236}">
                    <a16:creationId xmlns:a16="http://schemas.microsoft.com/office/drawing/2014/main" id="{5B100B1D-5153-26A8-C274-530B8DD8CE10}"/>
                  </a:ext>
                </a:extLst>
              </p:cNvPr>
              <p:cNvSpPr/>
              <p:nvPr/>
            </p:nvSpPr>
            <p:spPr>
              <a:xfrm>
                <a:off x="6621523" y="2535766"/>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25" name="Freeform: Shape 624">
                <a:extLst>
                  <a:ext uri="{FF2B5EF4-FFF2-40B4-BE49-F238E27FC236}">
                    <a16:creationId xmlns:a16="http://schemas.microsoft.com/office/drawing/2014/main" id="{364C83D1-5C2A-8C44-AEA9-7A9A147A69F0}"/>
                  </a:ext>
                </a:extLst>
              </p:cNvPr>
              <p:cNvSpPr/>
              <p:nvPr/>
            </p:nvSpPr>
            <p:spPr>
              <a:xfrm>
                <a:off x="6639070" y="2516602"/>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26" name="Freeform: Shape 625">
                <a:extLst>
                  <a:ext uri="{FF2B5EF4-FFF2-40B4-BE49-F238E27FC236}">
                    <a16:creationId xmlns:a16="http://schemas.microsoft.com/office/drawing/2014/main" id="{D2B32AFA-9827-8B33-7863-FD31D4CE882F}"/>
                  </a:ext>
                </a:extLst>
              </p:cNvPr>
              <p:cNvSpPr/>
              <p:nvPr/>
            </p:nvSpPr>
            <p:spPr>
              <a:xfrm>
                <a:off x="6621523" y="2535766"/>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27" name="Freeform: Shape 626">
                <a:extLst>
                  <a:ext uri="{FF2B5EF4-FFF2-40B4-BE49-F238E27FC236}">
                    <a16:creationId xmlns:a16="http://schemas.microsoft.com/office/drawing/2014/main" id="{E296C353-8019-C451-CE49-0097078E174A}"/>
                  </a:ext>
                </a:extLst>
              </p:cNvPr>
              <p:cNvSpPr/>
              <p:nvPr/>
            </p:nvSpPr>
            <p:spPr>
              <a:xfrm>
                <a:off x="6639070" y="2516602"/>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28" name="Freeform: Shape 627">
                <a:extLst>
                  <a:ext uri="{FF2B5EF4-FFF2-40B4-BE49-F238E27FC236}">
                    <a16:creationId xmlns:a16="http://schemas.microsoft.com/office/drawing/2014/main" id="{46EF085F-F452-1E5D-26D4-A08FBA657E16}"/>
                  </a:ext>
                </a:extLst>
              </p:cNvPr>
              <p:cNvSpPr/>
              <p:nvPr/>
            </p:nvSpPr>
            <p:spPr>
              <a:xfrm>
                <a:off x="6634715" y="2535766"/>
                <a:ext cx="36586" cy="12444"/>
              </a:xfrm>
              <a:custGeom>
                <a:avLst/>
                <a:gdLst>
                  <a:gd name="connsiteX0" fmla="*/ 0 w 36586"/>
                  <a:gd name="connsiteY0" fmla="*/ 0 h 12444"/>
                  <a:gd name="connsiteX1" fmla="*/ 36586 w 36586"/>
                  <a:gd name="connsiteY1" fmla="*/ 0 h 12444"/>
                </a:gdLst>
                <a:ahLst/>
                <a:cxnLst>
                  <a:cxn ang="0">
                    <a:pos x="connsiteX0" y="connsiteY0"/>
                  </a:cxn>
                  <a:cxn ang="0">
                    <a:pos x="connsiteX1" y="connsiteY1"/>
                  </a:cxn>
                </a:cxnLst>
                <a:rect l="l" t="t" r="r" b="b"/>
                <a:pathLst>
                  <a:path w="36586" h="12444">
                    <a:moveTo>
                      <a:pt x="0" y="0"/>
                    </a:moveTo>
                    <a:lnTo>
                      <a:pt x="36586"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29" name="Freeform: Shape 628">
                <a:extLst>
                  <a:ext uri="{FF2B5EF4-FFF2-40B4-BE49-F238E27FC236}">
                    <a16:creationId xmlns:a16="http://schemas.microsoft.com/office/drawing/2014/main" id="{263B5A08-2EDF-54E9-51B4-654A1D54D394}"/>
                  </a:ext>
                </a:extLst>
              </p:cNvPr>
              <p:cNvSpPr/>
              <p:nvPr/>
            </p:nvSpPr>
            <p:spPr>
              <a:xfrm>
                <a:off x="6652261" y="2516602"/>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30" name="Freeform: Shape 629">
                <a:extLst>
                  <a:ext uri="{FF2B5EF4-FFF2-40B4-BE49-F238E27FC236}">
                    <a16:creationId xmlns:a16="http://schemas.microsoft.com/office/drawing/2014/main" id="{B79F2E27-D8E0-A0BA-12BF-7613A19F633D}"/>
                  </a:ext>
                </a:extLst>
              </p:cNvPr>
              <p:cNvSpPr/>
              <p:nvPr/>
            </p:nvSpPr>
            <p:spPr>
              <a:xfrm>
                <a:off x="6659603" y="2535766"/>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31" name="Freeform: Shape 630">
                <a:extLst>
                  <a:ext uri="{FF2B5EF4-FFF2-40B4-BE49-F238E27FC236}">
                    <a16:creationId xmlns:a16="http://schemas.microsoft.com/office/drawing/2014/main" id="{01F696DB-0E21-8883-2967-152F9639909A}"/>
                  </a:ext>
                </a:extLst>
              </p:cNvPr>
              <p:cNvSpPr/>
              <p:nvPr/>
            </p:nvSpPr>
            <p:spPr>
              <a:xfrm>
                <a:off x="6678519" y="2516602"/>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32" name="Freeform: Shape 631">
                <a:extLst>
                  <a:ext uri="{FF2B5EF4-FFF2-40B4-BE49-F238E27FC236}">
                    <a16:creationId xmlns:a16="http://schemas.microsoft.com/office/drawing/2014/main" id="{53AA3BAC-1285-7BDE-5EFB-57339FC24F7C}"/>
                  </a:ext>
                </a:extLst>
              </p:cNvPr>
              <p:cNvSpPr/>
              <p:nvPr/>
            </p:nvSpPr>
            <p:spPr>
              <a:xfrm>
                <a:off x="6672670" y="2535766"/>
                <a:ext cx="36586" cy="12444"/>
              </a:xfrm>
              <a:custGeom>
                <a:avLst/>
                <a:gdLst>
                  <a:gd name="connsiteX0" fmla="*/ 0 w 36586"/>
                  <a:gd name="connsiteY0" fmla="*/ 0 h 12444"/>
                  <a:gd name="connsiteX1" fmla="*/ 36586 w 36586"/>
                  <a:gd name="connsiteY1" fmla="*/ 0 h 12444"/>
                </a:gdLst>
                <a:ahLst/>
                <a:cxnLst>
                  <a:cxn ang="0">
                    <a:pos x="connsiteX0" y="connsiteY0"/>
                  </a:cxn>
                  <a:cxn ang="0">
                    <a:pos x="connsiteX1" y="connsiteY1"/>
                  </a:cxn>
                </a:cxnLst>
                <a:rect l="l" t="t" r="r" b="b"/>
                <a:pathLst>
                  <a:path w="36586" h="12444">
                    <a:moveTo>
                      <a:pt x="0" y="0"/>
                    </a:moveTo>
                    <a:lnTo>
                      <a:pt x="36586"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33" name="Freeform: Shape 632">
                <a:extLst>
                  <a:ext uri="{FF2B5EF4-FFF2-40B4-BE49-F238E27FC236}">
                    <a16:creationId xmlns:a16="http://schemas.microsoft.com/office/drawing/2014/main" id="{85156D18-4DAA-4278-5591-6422737F1EF6}"/>
                  </a:ext>
                </a:extLst>
              </p:cNvPr>
              <p:cNvSpPr/>
              <p:nvPr/>
            </p:nvSpPr>
            <p:spPr>
              <a:xfrm>
                <a:off x="6690217" y="2516602"/>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34" name="Freeform: Shape 633">
                <a:extLst>
                  <a:ext uri="{FF2B5EF4-FFF2-40B4-BE49-F238E27FC236}">
                    <a16:creationId xmlns:a16="http://schemas.microsoft.com/office/drawing/2014/main" id="{F2EACAB2-9603-E7E0-F38E-2A0AEE9A0A1F}"/>
                  </a:ext>
                </a:extLst>
              </p:cNvPr>
              <p:cNvSpPr/>
              <p:nvPr/>
            </p:nvSpPr>
            <p:spPr>
              <a:xfrm>
                <a:off x="6696066" y="2535766"/>
                <a:ext cx="36586" cy="12444"/>
              </a:xfrm>
              <a:custGeom>
                <a:avLst/>
                <a:gdLst>
                  <a:gd name="connsiteX0" fmla="*/ 0 w 36586"/>
                  <a:gd name="connsiteY0" fmla="*/ 0 h 12444"/>
                  <a:gd name="connsiteX1" fmla="*/ 36586 w 36586"/>
                  <a:gd name="connsiteY1" fmla="*/ 0 h 12444"/>
                </a:gdLst>
                <a:ahLst/>
                <a:cxnLst>
                  <a:cxn ang="0">
                    <a:pos x="connsiteX0" y="connsiteY0"/>
                  </a:cxn>
                  <a:cxn ang="0">
                    <a:pos x="connsiteX1" y="connsiteY1"/>
                  </a:cxn>
                </a:cxnLst>
                <a:rect l="l" t="t" r="r" b="b"/>
                <a:pathLst>
                  <a:path w="36586" h="12444">
                    <a:moveTo>
                      <a:pt x="0" y="0"/>
                    </a:moveTo>
                    <a:lnTo>
                      <a:pt x="36586"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35" name="Freeform: Shape 634">
                <a:extLst>
                  <a:ext uri="{FF2B5EF4-FFF2-40B4-BE49-F238E27FC236}">
                    <a16:creationId xmlns:a16="http://schemas.microsoft.com/office/drawing/2014/main" id="{940ACB11-364E-16A8-B2DD-F9F1CFA9D0DA}"/>
                  </a:ext>
                </a:extLst>
              </p:cNvPr>
              <p:cNvSpPr/>
              <p:nvPr/>
            </p:nvSpPr>
            <p:spPr>
              <a:xfrm>
                <a:off x="6713612" y="2516602"/>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36" name="Freeform: Shape 635">
                <a:extLst>
                  <a:ext uri="{FF2B5EF4-FFF2-40B4-BE49-F238E27FC236}">
                    <a16:creationId xmlns:a16="http://schemas.microsoft.com/office/drawing/2014/main" id="{947C8514-EA90-C6F4-2664-2FDB91C6BCE4}"/>
                  </a:ext>
                </a:extLst>
              </p:cNvPr>
              <p:cNvSpPr/>
              <p:nvPr/>
            </p:nvSpPr>
            <p:spPr>
              <a:xfrm>
                <a:off x="6696066" y="2535766"/>
                <a:ext cx="36586" cy="12444"/>
              </a:xfrm>
              <a:custGeom>
                <a:avLst/>
                <a:gdLst>
                  <a:gd name="connsiteX0" fmla="*/ 0 w 36586"/>
                  <a:gd name="connsiteY0" fmla="*/ 0 h 12444"/>
                  <a:gd name="connsiteX1" fmla="*/ 36586 w 36586"/>
                  <a:gd name="connsiteY1" fmla="*/ 0 h 12444"/>
                </a:gdLst>
                <a:ahLst/>
                <a:cxnLst>
                  <a:cxn ang="0">
                    <a:pos x="connsiteX0" y="connsiteY0"/>
                  </a:cxn>
                  <a:cxn ang="0">
                    <a:pos x="connsiteX1" y="connsiteY1"/>
                  </a:cxn>
                </a:cxnLst>
                <a:rect l="l" t="t" r="r" b="b"/>
                <a:pathLst>
                  <a:path w="36586" h="12444">
                    <a:moveTo>
                      <a:pt x="0" y="0"/>
                    </a:moveTo>
                    <a:lnTo>
                      <a:pt x="36586"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37" name="Freeform: Shape 636">
                <a:extLst>
                  <a:ext uri="{FF2B5EF4-FFF2-40B4-BE49-F238E27FC236}">
                    <a16:creationId xmlns:a16="http://schemas.microsoft.com/office/drawing/2014/main" id="{5874C3A0-F943-2FB9-2BB7-71693269FBAF}"/>
                  </a:ext>
                </a:extLst>
              </p:cNvPr>
              <p:cNvSpPr/>
              <p:nvPr/>
            </p:nvSpPr>
            <p:spPr>
              <a:xfrm>
                <a:off x="6713612" y="2516602"/>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38" name="Freeform: Shape 637">
                <a:extLst>
                  <a:ext uri="{FF2B5EF4-FFF2-40B4-BE49-F238E27FC236}">
                    <a16:creationId xmlns:a16="http://schemas.microsoft.com/office/drawing/2014/main" id="{5A37632E-6F03-D552-F3AE-33C500A7C009}"/>
                  </a:ext>
                </a:extLst>
              </p:cNvPr>
              <p:cNvSpPr/>
              <p:nvPr/>
            </p:nvSpPr>
            <p:spPr>
              <a:xfrm>
                <a:off x="6706395" y="2535766"/>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39" name="Freeform: Shape 638">
                <a:extLst>
                  <a:ext uri="{FF2B5EF4-FFF2-40B4-BE49-F238E27FC236}">
                    <a16:creationId xmlns:a16="http://schemas.microsoft.com/office/drawing/2014/main" id="{7880A9F1-1D41-6EDE-01D2-4F8A2546BBCB}"/>
                  </a:ext>
                </a:extLst>
              </p:cNvPr>
              <p:cNvSpPr/>
              <p:nvPr/>
            </p:nvSpPr>
            <p:spPr>
              <a:xfrm>
                <a:off x="6723941" y="2516602"/>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40" name="Freeform: Shape 639">
                <a:extLst>
                  <a:ext uri="{FF2B5EF4-FFF2-40B4-BE49-F238E27FC236}">
                    <a16:creationId xmlns:a16="http://schemas.microsoft.com/office/drawing/2014/main" id="{DBE9FE8D-29D6-FC50-A48E-1297285FE862}"/>
                  </a:ext>
                </a:extLst>
              </p:cNvPr>
              <p:cNvSpPr/>
              <p:nvPr/>
            </p:nvSpPr>
            <p:spPr>
              <a:xfrm>
                <a:off x="6710750" y="2535766"/>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41" name="Freeform: Shape 640">
                <a:extLst>
                  <a:ext uri="{FF2B5EF4-FFF2-40B4-BE49-F238E27FC236}">
                    <a16:creationId xmlns:a16="http://schemas.microsoft.com/office/drawing/2014/main" id="{5E3732BA-4CE0-4A36-C75C-ABB535D7433A}"/>
                  </a:ext>
                </a:extLst>
              </p:cNvPr>
              <p:cNvSpPr/>
              <p:nvPr/>
            </p:nvSpPr>
            <p:spPr>
              <a:xfrm>
                <a:off x="6729790" y="2516602"/>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42" name="Freeform: Shape 641">
                <a:extLst>
                  <a:ext uri="{FF2B5EF4-FFF2-40B4-BE49-F238E27FC236}">
                    <a16:creationId xmlns:a16="http://schemas.microsoft.com/office/drawing/2014/main" id="{C15CB6A1-EDA1-4686-0630-67497727698B}"/>
                  </a:ext>
                </a:extLst>
              </p:cNvPr>
              <p:cNvSpPr/>
              <p:nvPr/>
            </p:nvSpPr>
            <p:spPr>
              <a:xfrm>
                <a:off x="6731159" y="2535766"/>
                <a:ext cx="36586" cy="12444"/>
              </a:xfrm>
              <a:custGeom>
                <a:avLst/>
                <a:gdLst>
                  <a:gd name="connsiteX0" fmla="*/ 0 w 36586"/>
                  <a:gd name="connsiteY0" fmla="*/ 0 h 12444"/>
                  <a:gd name="connsiteX1" fmla="*/ 36586 w 36586"/>
                  <a:gd name="connsiteY1" fmla="*/ 0 h 12444"/>
                </a:gdLst>
                <a:ahLst/>
                <a:cxnLst>
                  <a:cxn ang="0">
                    <a:pos x="connsiteX0" y="connsiteY0"/>
                  </a:cxn>
                  <a:cxn ang="0">
                    <a:pos x="connsiteX1" y="connsiteY1"/>
                  </a:cxn>
                </a:cxnLst>
                <a:rect l="l" t="t" r="r" b="b"/>
                <a:pathLst>
                  <a:path w="36586" h="12444">
                    <a:moveTo>
                      <a:pt x="0" y="0"/>
                    </a:moveTo>
                    <a:lnTo>
                      <a:pt x="36586"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43" name="Freeform: Shape 642">
                <a:extLst>
                  <a:ext uri="{FF2B5EF4-FFF2-40B4-BE49-F238E27FC236}">
                    <a16:creationId xmlns:a16="http://schemas.microsoft.com/office/drawing/2014/main" id="{AFB75A9F-2F86-AC20-F916-69B1BE2C1493}"/>
                  </a:ext>
                </a:extLst>
              </p:cNvPr>
              <p:cNvSpPr/>
              <p:nvPr/>
            </p:nvSpPr>
            <p:spPr>
              <a:xfrm>
                <a:off x="6748706" y="2516602"/>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44" name="Freeform: Shape 643">
                <a:extLst>
                  <a:ext uri="{FF2B5EF4-FFF2-40B4-BE49-F238E27FC236}">
                    <a16:creationId xmlns:a16="http://schemas.microsoft.com/office/drawing/2014/main" id="{9A511D39-8439-6B8E-62F4-4EB94106E788}"/>
                  </a:ext>
                </a:extLst>
              </p:cNvPr>
              <p:cNvSpPr/>
              <p:nvPr/>
            </p:nvSpPr>
            <p:spPr>
              <a:xfrm>
                <a:off x="6799852" y="2590273"/>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45" name="Freeform: Shape 644">
                <a:extLst>
                  <a:ext uri="{FF2B5EF4-FFF2-40B4-BE49-F238E27FC236}">
                    <a16:creationId xmlns:a16="http://schemas.microsoft.com/office/drawing/2014/main" id="{13DF45A0-18C5-CB36-BE2A-53AA7F7CE886}"/>
                  </a:ext>
                </a:extLst>
              </p:cNvPr>
              <p:cNvSpPr/>
              <p:nvPr/>
            </p:nvSpPr>
            <p:spPr>
              <a:xfrm>
                <a:off x="6818892" y="2572602"/>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46" name="Freeform: Shape 645">
                <a:extLst>
                  <a:ext uri="{FF2B5EF4-FFF2-40B4-BE49-F238E27FC236}">
                    <a16:creationId xmlns:a16="http://schemas.microsoft.com/office/drawing/2014/main" id="{943B41ED-564A-75AD-93E3-AFF190EE4142}"/>
                  </a:ext>
                </a:extLst>
              </p:cNvPr>
              <p:cNvSpPr/>
              <p:nvPr/>
            </p:nvSpPr>
            <p:spPr>
              <a:xfrm>
                <a:off x="6820386" y="2590273"/>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47" name="Freeform: Shape 646">
                <a:extLst>
                  <a:ext uri="{FF2B5EF4-FFF2-40B4-BE49-F238E27FC236}">
                    <a16:creationId xmlns:a16="http://schemas.microsoft.com/office/drawing/2014/main" id="{21FB11D8-52C0-6C55-F0AB-FF13330A88CE}"/>
                  </a:ext>
                </a:extLst>
              </p:cNvPr>
              <p:cNvSpPr/>
              <p:nvPr/>
            </p:nvSpPr>
            <p:spPr>
              <a:xfrm>
                <a:off x="6839301" y="2572602"/>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48" name="Freeform: Shape 647">
                <a:extLst>
                  <a:ext uri="{FF2B5EF4-FFF2-40B4-BE49-F238E27FC236}">
                    <a16:creationId xmlns:a16="http://schemas.microsoft.com/office/drawing/2014/main" id="{103E3CA2-6B85-6698-8BC8-899ED7C16EF9}"/>
                  </a:ext>
                </a:extLst>
              </p:cNvPr>
              <p:cNvSpPr/>
              <p:nvPr/>
            </p:nvSpPr>
            <p:spPr>
              <a:xfrm>
                <a:off x="6830590" y="2590273"/>
                <a:ext cx="36462" cy="12444"/>
              </a:xfrm>
              <a:custGeom>
                <a:avLst/>
                <a:gdLst>
                  <a:gd name="connsiteX0" fmla="*/ 0 w 36462"/>
                  <a:gd name="connsiteY0" fmla="*/ 0 h 12444"/>
                  <a:gd name="connsiteX1" fmla="*/ 36463 w 36462"/>
                  <a:gd name="connsiteY1" fmla="*/ 0 h 12444"/>
                </a:gdLst>
                <a:ahLst/>
                <a:cxnLst>
                  <a:cxn ang="0">
                    <a:pos x="connsiteX0" y="connsiteY0"/>
                  </a:cxn>
                  <a:cxn ang="0">
                    <a:pos x="connsiteX1" y="connsiteY1"/>
                  </a:cxn>
                </a:cxnLst>
                <a:rect l="l" t="t" r="r" b="b"/>
                <a:pathLst>
                  <a:path w="36462" h="12444">
                    <a:moveTo>
                      <a:pt x="0" y="0"/>
                    </a:moveTo>
                    <a:lnTo>
                      <a:pt x="36463"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49" name="Freeform: Shape 648">
                <a:extLst>
                  <a:ext uri="{FF2B5EF4-FFF2-40B4-BE49-F238E27FC236}">
                    <a16:creationId xmlns:a16="http://schemas.microsoft.com/office/drawing/2014/main" id="{9FA1F8E0-7874-6A3F-6E77-D540E2B83E91}"/>
                  </a:ext>
                </a:extLst>
              </p:cNvPr>
              <p:cNvSpPr/>
              <p:nvPr/>
            </p:nvSpPr>
            <p:spPr>
              <a:xfrm>
                <a:off x="6849630" y="2572602"/>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50" name="Freeform: Shape 649">
                <a:extLst>
                  <a:ext uri="{FF2B5EF4-FFF2-40B4-BE49-F238E27FC236}">
                    <a16:creationId xmlns:a16="http://schemas.microsoft.com/office/drawing/2014/main" id="{A12C0340-AEB2-BAFF-F378-1C0F7CC0BAD3}"/>
                  </a:ext>
                </a:extLst>
              </p:cNvPr>
              <p:cNvSpPr/>
              <p:nvPr/>
            </p:nvSpPr>
            <p:spPr>
              <a:xfrm>
                <a:off x="6868546" y="2665437"/>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51" name="Freeform: Shape 650">
                <a:extLst>
                  <a:ext uri="{FF2B5EF4-FFF2-40B4-BE49-F238E27FC236}">
                    <a16:creationId xmlns:a16="http://schemas.microsoft.com/office/drawing/2014/main" id="{DFCE3307-F340-A102-B12E-DE13AB49434A}"/>
                  </a:ext>
                </a:extLst>
              </p:cNvPr>
              <p:cNvSpPr/>
              <p:nvPr/>
            </p:nvSpPr>
            <p:spPr>
              <a:xfrm>
                <a:off x="6887586" y="2647766"/>
                <a:ext cx="12444" cy="36835"/>
              </a:xfrm>
              <a:custGeom>
                <a:avLst/>
                <a:gdLst>
                  <a:gd name="connsiteX0" fmla="*/ 0 w 12444"/>
                  <a:gd name="connsiteY0" fmla="*/ 0 h 36835"/>
                  <a:gd name="connsiteX1" fmla="*/ 0 w 12444"/>
                  <a:gd name="connsiteY1" fmla="*/ 36835 h 36835"/>
                </a:gdLst>
                <a:ahLst/>
                <a:cxnLst>
                  <a:cxn ang="0">
                    <a:pos x="connsiteX0" y="connsiteY0"/>
                  </a:cxn>
                  <a:cxn ang="0">
                    <a:pos x="connsiteX1" y="connsiteY1"/>
                  </a:cxn>
                </a:cxnLst>
                <a:rect l="l" t="t" r="r" b="b"/>
                <a:pathLst>
                  <a:path w="12444" h="36835">
                    <a:moveTo>
                      <a:pt x="0" y="0"/>
                    </a:moveTo>
                    <a:lnTo>
                      <a:pt x="0" y="36835"/>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52" name="Freeform: Shape 651">
                <a:extLst>
                  <a:ext uri="{FF2B5EF4-FFF2-40B4-BE49-F238E27FC236}">
                    <a16:creationId xmlns:a16="http://schemas.microsoft.com/office/drawing/2014/main" id="{64C30138-4802-290C-0FAB-35B5239D0FBB}"/>
                  </a:ext>
                </a:extLst>
              </p:cNvPr>
              <p:cNvSpPr/>
              <p:nvPr/>
            </p:nvSpPr>
            <p:spPr>
              <a:xfrm>
                <a:off x="6909488" y="2665437"/>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53" name="Freeform: Shape 652">
                <a:extLst>
                  <a:ext uri="{FF2B5EF4-FFF2-40B4-BE49-F238E27FC236}">
                    <a16:creationId xmlns:a16="http://schemas.microsoft.com/office/drawing/2014/main" id="{0605D8C5-B590-99C9-1A43-C74686E9A804}"/>
                  </a:ext>
                </a:extLst>
              </p:cNvPr>
              <p:cNvSpPr/>
              <p:nvPr/>
            </p:nvSpPr>
            <p:spPr>
              <a:xfrm>
                <a:off x="6928528" y="2647766"/>
                <a:ext cx="12444" cy="36835"/>
              </a:xfrm>
              <a:custGeom>
                <a:avLst/>
                <a:gdLst>
                  <a:gd name="connsiteX0" fmla="*/ 0 w 12444"/>
                  <a:gd name="connsiteY0" fmla="*/ 0 h 36835"/>
                  <a:gd name="connsiteX1" fmla="*/ 0 w 12444"/>
                  <a:gd name="connsiteY1" fmla="*/ 36835 h 36835"/>
                </a:gdLst>
                <a:ahLst/>
                <a:cxnLst>
                  <a:cxn ang="0">
                    <a:pos x="connsiteX0" y="connsiteY0"/>
                  </a:cxn>
                  <a:cxn ang="0">
                    <a:pos x="connsiteX1" y="connsiteY1"/>
                  </a:cxn>
                </a:cxnLst>
                <a:rect l="l" t="t" r="r" b="b"/>
                <a:pathLst>
                  <a:path w="12444" h="36835">
                    <a:moveTo>
                      <a:pt x="0" y="0"/>
                    </a:moveTo>
                    <a:lnTo>
                      <a:pt x="0" y="36835"/>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54" name="Freeform: Shape 653">
                <a:extLst>
                  <a:ext uri="{FF2B5EF4-FFF2-40B4-BE49-F238E27FC236}">
                    <a16:creationId xmlns:a16="http://schemas.microsoft.com/office/drawing/2014/main" id="{54DBF72D-8591-1C8F-2188-EE50EF1FC647}"/>
                  </a:ext>
                </a:extLst>
              </p:cNvPr>
              <p:cNvSpPr/>
              <p:nvPr/>
            </p:nvSpPr>
            <p:spPr>
              <a:xfrm>
                <a:off x="6918323" y="2665437"/>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55" name="Freeform: Shape 654">
                <a:extLst>
                  <a:ext uri="{FF2B5EF4-FFF2-40B4-BE49-F238E27FC236}">
                    <a16:creationId xmlns:a16="http://schemas.microsoft.com/office/drawing/2014/main" id="{6731C79B-DF9B-9434-1281-907A1E70D81F}"/>
                  </a:ext>
                </a:extLst>
              </p:cNvPr>
              <p:cNvSpPr/>
              <p:nvPr/>
            </p:nvSpPr>
            <p:spPr>
              <a:xfrm>
                <a:off x="6935746" y="2647766"/>
                <a:ext cx="12444" cy="36835"/>
              </a:xfrm>
              <a:custGeom>
                <a:avLst/>
                <a:gdLst>
                  <a:gd name="connsiteX0" fmla="*/ 0 w 12444"/>
                  <a:gd name="connsiteY0" fmla="*/ 0 h 36835"/>
                  <a:gd name="connsiteX1" fmla="*/ 0 w 12444"/>
                  <a:gd name="connsiteY1" fmla="*/ 36835 h 36835"/>
                </a:gdLst>
                <a:ahLst/>
                <a:cxnLst>
                  <a:cxn ang="0">
                    <a:pos x="connsiteX0" y="connsiteY0"/>
                  </a:cxn>
                  <a:cxn ang="0">
                    <a:pos x="connsiteX1" y="connsiteY1"/>
                  </a:cxn>
                </a:cxnLst>
                <a:rect l="l" t="t" r="r" b="b"/>
                <a:pathLst>
                  <a:path w="12444" h="36835">
                    <a:moveTo>
                      <a:pt x="0" y="0"/>
                    </a:moveTo>
                    <a:lnTo>
                      <a:pt x="0" y="36835"/>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56" name="Freeform: Shape 655">
                <a:extLst>
                  <a:ext uri="{FF2B5EF4-FFF2-40B4-BE49-F238E27FC236}">
                    <a16:creationId xmlns:a16="http://schemas.microsoft.com/office/drawing/2014/main" id="{BFA1C583-F474-E07C-7B14-9B05CD1F6B58}"/>
                  </a:ext>
                </a:extLst>
              </p:cNvPr>
              <p:cNvSpPr/>
              <p:nvPr/>
            </p:nvSpPr>
            <p:spPr>
              <a:xfrm>
                <a:off x="6953292" y="2665437"/>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57" name="Freeform: Shape 656">
                <a:extLst>
                  <a:ext uri="{FF2B5EF4-FFF2-40B4-BE49-F238E27FC236}">
                    <a16:creationId xmlns:a16="http://schemas.microsoft.com/office/drawing/2014/main" id="{D50C9808-5D3E-1557-5EDF-3106EDF0FCD7}"/>
                  </a:ext>
                </a:extLst>
              </p:cNvPr>
              <p:cNvSpPr/>
              <p:nvPr/>
            </p:nvSpPr>
            <p:spPr>
              <a:xfrm>
                <a:off x="6970839" y="2647766"/>
                <a:ext cx="12444" cy="36835"/>
              </a:xfrm>
              <a:custGeom>
                <a:avLst/>
                <a:gdLst>
                  <a:gd name="connsiteX0" fmla="*/ 0 w 12444"/>
                  <a:gd name="connsiteY0" fmla="*/ 0 h 36835"/>
                  <a:gd name="connsiteX1" fmla="*/ 0 w 12444"/>
                  <a:gd name="connsiteY1" fmla="*/ 36835 h 36835"/>
                </a:gdLst>
                <a:ahLst/>
                <a:cxnLst>
                  <a:cxn ang="0">
                    <a:pos x="connsiteX0" y="connsiteY0"/>
                  </a:cxn>
                  <a:cxn ang="0">
                    <a:pos x="connsiteX1" y="connsiteY1"/>
                  </a:cxn>
                </a:cxnLst>
                <a:rect l="l" t="t" r="r" b="b"/>
                <a:pathLst>
                  <a:path w="12444" h="36835">
                    <a:moveTo>
                      <a:pt x="0" y="0"/>
                    </a:moveTo>
                    <a:lnTo>
                      <a:pt x="0" y="36835"/>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58" name="Freeform: Shape 657">
                <a:extLst>
                  <a:ext uri="{FF2B5EF4-FFF2-40B4-BE49-F238E27FC236}">
                    <a16:creationId xmlns:a16="http://schemas.microsoft.com/office/drawing/2014/main" id="{10F42349-A083-81E2-914A-254E81259AF4}"/>
                  </a:ext>
                </a:extLst>
              </p:cNvPr>
              <p:cNvSpPr/>
              <p:nvPr/>
            </p:nvSpPr>
            <p:spPr>
              <a:xfrm>
                <a:off x="6953292" y="2665437"/>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59" name="Freeform: Shape 658">
                <a:extLst>
                  <a:ext uri="{FF2B5EF4-FFF2-40B4-BE49-F238E27FC236}">
                    <a16:creationId xmlns:a16="http://schemas.microsoft.com/office/drawing/2014/main" id="{E0D08DA0-0EEE-77AC-F84E-9D811DAE96B9}"/>
                  </a:ext>
                </a:extLst>
              </p:cNvPr>
              <p:cNvSpPr/>
              <p:nvPr/>
            </p:nvSpPr>
            <p:spPr>
              <a:xfrm>
                <a:off x="6970839" y="2647766"/>
                <a:ext cx="12444" cy="36835"/>
              </a:xfrm>
              <a:custGeom>
                <a:avLst/>
                <a:gdLst>
                  <a:gd name="connsiteX0" fmla="*/ 0 w 12444"/>
                  <a:gd name="connsiteY0" fmla="*/ 0 h 36835"/>
                  <a:gd name="connsiteX1" fmla="*/ 0 w 12444"/>
                  <a:gd name="connsiteY1" fmla="*/ 36835 h 36835"/>
                </a:gdLst>
                <a:ahLst/>
                <a:cxnLst>
                  <a:cxn ang="0">
                    <a:pos x="connsiteX0" y="connsiteY0"/>
                  </a:cxn>
                  <a:cxn ang="0">
                    <a:pos x="connsiteX1" y="connsiteY1"/>
                  </a:cxn>
                </a:cxnLst>
                <a:rect l="l" t="t" r="r" b="b"/>
                <a:pathLst>
                  <a:path w="12444" h="36835">
                    <a:moveTo>
                      <a:pt x="0" y="0"/>
                    </a:moveTo>
                    <a:lnTo>
                      <a:pt x="0" y="36835"/>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60" name="Freeform: Shape 659">
                <a:extLst>
                  <a:ext uri="{FF2B5EF4-FFF2-40B4-BE49-F238E27FC236}">
                    <a16:creationId xmlns:a16="http://schemas.microsoft.com/office/drawing/2014/main" id="{DBF839A6-5F83-AF09-C598-8FAE0F3E8078}"/>
                  </a:ext>
                </a:extLst>
              </p:cNvPr>
              <p:cNvSpPr/>
              <p:nvPr/>
            </p:nvSpPr>
            <p:spPr>
              <a:xfrm>
                <a:off x="6963621" y="2665437"/>
                <a:ext cx="36462" cy="12444"/>
              </a:xfrm>
              <a:custGeom>
                <a:avLst/>
                <a:gdLst>
                  <a:gd name="connsiteX0" fmla="*/ 0 w 36462"/>
                  <a:gd name="connsiteY0" fmla="*/ 0 h 12444"/>
                  <a:gd name="connsiteX1" fmla="*/ 36463 w 36462"/>
                  <a:gd name="connsiteY1" fmla="*/ 0 h 12444"/>
                </a:gdLst>
                <a:ahLst/>
                <a:cxnLst>
                  <a:cxn ang="0">
                    <a:pos x="connsiteX0" y="connsiteY0"/>
                  </a:cxn>
                  <a:cxn ang="0">
                    <a:pos x="connsiteX1" y="connsiteY1"/>
                  </a:cxn>
                </a:cxnLst>
                <a:rect l="l" t="t" r="r" b="b"/>
                <a:pathLst>
                  <a:path w="36462" h="12444">
                    <a:moveTo>
                      <a:pt x="0" y="0"/>
                    </a:moveTo>
                    <a:lnTo>
                      <a:pt x="36463"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61" name="Freeform: Shape 660">
                <a:extLst>
                  <a:ext uri="{FF2B5EF4-FFF2-40B4-BE49-F238E27FC236}">
                    <a16:creationId xmlns:a16="http://schemas.microsoft.com/office/drawing/2014/main" id="{CEFF914A-5E35-EF72-F969-7A62A6316F69}"/>
                  </a:ext>
                </a:extLst>
              </p:cNvPr>
              <p:cNvSpPr/>
              <p:nvPr/>
            </p:nvSpPr>
            <p:spPr>
              <a:xfrm>
                <a:off x="6981168" y="2647766"/>
                <a:ext cx="12444" cy="36835"/>
              </a:xfrm>
              <a:custGeom>
                <a:avLst/>
                <a:gdLst>
                  <a:gd name="connsiteX0" fmla="*/ 0 w 12444"/>
                  <a:gd name="connsiteY0" fmla="*/ 0 h 36835"/>
                  <a:gd name="connsiteX1" fmla="*/ 0 w 12444"/>
                  <a:gd name="connsiteY1" fmla="*/ 36835 h 36835"/>
                </a:gdLst>
                <a:ahLst/>
                <a:cxnLst>
                  <a:cxn ang="0">
                    <a:pos x="connsiteX0" y="connsiteY0"/>
                  </a:cxn>
                  <a:cxn ang="0">
                    <a:pos x="connsiteX1" y="connsiteY1"/>
                  </a:cxn>
                </a:cxnLst>
                <a:rect l="l" t="t" r="r" b="b"/>
                <a:pathLst>
                  <a:path w="12444" h="36835">
                    <a:moveTo>
                      <a:pt x="0" y="0"/>
                    </a:moveTo>
                    <a:lnTo>
                      <a:pt x="0" y="36835"/>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62" name="Freeform: Shape 661">
                <a:extLst>
                  <a:ext uri="{FF2B5EF4-FFF2-40B4-BE49-F238E27FC236}">
                    <a16:creationId xmlns:a16="http://schemas.microsoft.com/office/drawing/2014/main" id="{62C1A098-A92A-31F4-2F8F-B5B25F073588}"/>
                  </a:ext>
                </a:extLst>
              </p:cNvPr>
              <p:cNvSpPr/>
              <p:nvPr/>
            </p:nvSpPr>
            <p:spPr>
              <a:xfrm>
                <a:off x="2659212" y="1047535"/>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63" name="Freeform: Shape 662">
                <a:extLst>
                  <a:ext uri="{FF2B5EF4-FFF2-40B4-BE49-F238E27FC236}">
                    <a16:creationId xmlns:a16="http://schemas.microsoft.com/office/drawing/2014/main" id="{1E52EBD7-40CE-6951-CDC2-49D7FD3CB5DB}"/>
                  </a:ext>
                </a:extLst>
              </p:cNvPr>
              <p:cNvSpPr/>
              <p:nvPr/>
            </p:nvSpPr>
            <p:spPr>
              <a:xfrm>
                <a:off x="2676759" y="1029864"/>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64" name="Freeform: Shape 663">
                <a:extLst>
                  <a:ext uri="{FF2B5EF4-FFF2-40B4-BE49-F238E27FC236}">
                    <a16:creationId xmlns:a16="http://schemas.microsoft.com/office/drawing/2014/main" id="{F34CD01E-628F-0916-BCD5-9B8DD80E2C93}"/>
                  </a:ext>
                </a:extLst>
              </p:cNvPr>
              <p:cNvSpPr/>
              <p:nvPr/>
            </p:nvSpPr>
            <p:spPr>
              <a:xfrm>
                <a:off x="2860937" y="1131535"/>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65" name="Freeform: Shape 664">
                <a:extLst>
                  <a:ext uri="{FF2B5EF4-FFF2-40B4-BE49-F238E27FC236}">
                    <a16:creationId xmlns:a16="http://schemas.microsoft.com/office/drawing/2014/main" id="{0709C89E-2A5E-C27C-643F-915BA2AE2F11}"/>
                  </a:ext>
                </a:extLst>
              </p:cNvPr>
              <p:cNvSpPr/>
              <p:nvPr/>
            </p:nvSpPr>
            <p:spPr>
              <a:xfrm>
                <a:off x="2878483" y="1113864"/>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66" name="Freeform: Shape 665">
                <a:extLst>
                  <a:ext uri="{FF2B5EF4-FFF2-40B4-BE49-F238E27FC236}">
                    <a16:creationId xmlns:a16="http://schemas.microsoft.com/office/drawing/2014/main" id="{61497DD2-453F-1EC8-CE92-8682F666A211}"/>
                  </a:ext>
                </a:extLst>
              </p:cNvPr>
              <p:cNvSpPr/>
              <p:nvPr/>
            </p:nvSpPr>
            <p:spPr>
              <a:xfrm>
                <a:off x="3039266" y="1315713"/>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67" name="Freeform: Shape 666">
                <a:extLst>
                  <a:ext uri="{FF2B5EF4-FFF2-40B4-BE49-F238E27FC236}">
                    <a16:creationId xmlns:a16="http://schemas.microsoft.com/office/drawing/2014/main" id="{D9D3DC22-31E7-846D-FCED-85D5940110AA}"/>
                  </a:ext>
                </a:extLst>
              </p:cNvPr>
              <p:cNvSpPr/>
              <p:nvPr/>
            </p:nvSpPr>
            <p:spPr>
              <a:xfrm>
                <a:off x="3056812" y="1296549"/>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68" name="Freeform: Shape 667">
                <a:extLst>
                  <a:ext uri="{FF2B5EF4-FFF2-40B4-BE49-F238E27FC236}">
                    <a16:creationId xmlns:a16="http://schemas.microsoft.com/office/drawing/2014/main" id="{E1BD88E0-D43C-BC26-B335-965E5404E857}"/>
                  </a:ext>
                </a:extLst>
              </p:cNvPr>
              <p:cNvSpPr/>
              <p:nvPr/>
            </p:nvSpPr>
            <p:spPr>
              <a:xfrm>
                <a:off x="3449932" y="1557384"/>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69" name="Freeform: Shape 668">
                <a:extLst>
                  <a:ext uri="{FF2B5EF4-FFF2-40B4-BE49-F238E27FC236}">
                    <a16:creationId xmlns:a16="http://schemas.microsoft.com/office/drawing/2014/main" id="{7A6E824E-76C2-B3A0-7A4F-11223FB09DC8}"/>
                  </a:ext>
                </a:extLst>
              </p:cNvPr>
              <p:cNvSpPr/>
              <p:nvPr/>
            </p:nvSpPr>
            <p:spPr>
              <a:xfrm>
                <a:off x="3468972" y="1538220"/>
                <a:ext cx="12444" cy="36959"/>
              </a:xfrm>
              <a:custGeom>
                <a:avLst/>
                <a:gdLst>
                  <a:gd name="connsiteX0" fmla="*/ 0 w 12444"/>
                  <a:gd name="connsiteY0" fmla="*/ 0 h 36959"/>
                  <a:gd name="connsiteX1" fmla="*/ 0 w 12444"/>
                  <a:gd name="connsiteY1" fmla="*/ 36960 h 36959"/>
                </a:gdLst>
                <a:ahLst/>
                <a:cxnLst>
                  <a:cxn ang="0">
                    <a:pos x="connsiteX0" y="connsiteY0"/>
                  </a:cxn>
                  <a:cxn ang="0">
                    <a:pos x="connsiteX1" y="connsiteY1"/>
                  </a:cxn>
                </a:cxnLst>
                <a:rect l="l" t="t" r="r" b="b"/>
                <a:pathLst>
                  <a:path w="12444" h="36959">
                    <a:moveTo>
                      <a:pt x="0" y="0"/>
                    </a:moveTo>
                    <a:lnTo>
                      <a:pt x="0" y="3696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70" name="Freeform: Shape 669">
                <a:extLst>
                  <a:ext uri="{FF2B5EF4-FFF2-40B4-BE49-F238E27FC236}">
                    <a16:creationId xmlns:a16="http://schemas.microsoft.com/office/drawing/2014/main" id="{C2C1AB81-0509-D4D2-D643-DAE8E7801F44}"/>
                  </a:ext>
                </a:extLst>
              </p:cNvPr>
              <p:cNvSpPr/>
              <p:nvPr/>
            </p:nvSpPr>
            <p:spPr>
              <a:xfrm>
                <a:off x="3669203" y="1642877"/>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71" name="Freeform: Shape 670">
                <a:extLst>
                  <a:ext uri="{FF2B5EF4-FFF2-40B4-BE49-F238E27FC236}">
                    <a16:creationId xmlns:a16="http://schemas.microsoft.com/office/drawing/2014/main" id="{93D00EA6-8C34-CA3C-06B7-358063061D9B}"/>
                  </a:ext>
                </a:extLst>
              </p:cNvPr>
              <p:cNvSpPr/>
              <p:nvPr/>
            </p:nvSpPr>
            <p:spPr>
              <a:xfrm>
                <a:off x="3688119" y="1625206"/>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72" name="Freeform: Shape 671">
                <a:extLst>
                  <a:ext uri="{FF2B5EF4-FFF2-40B4-BE49-F238E27FC236}">
                    <a16:creationId xmlns:a16="http://schemas.microsoft.com/office/drawing/2014/main" id="{F584A422-3355-6121-45CE-9C2E2733F3BE}"/>
                  </a:ext>
                </a:extLst>
              </p:cNvPr>
              <p:cNvSpPr/>
              <p:nvPr/>
            </p:nvSpPr>
            <p:spPr>
              <a:xfrm>
                <a:off x="4082732" y="1890522"/>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73" name="Freeform: Shape 672">
                <a:extLst>
                  <a:ext uri="{FF2B5EF4-FFF2-40B4-BE49-F238E27FC236}">
                    <a16:creationId xmlns:a16="http://schemas.microsoft.com/office/drawing/2014/main" id="{8AAF7E13-9163-FF3F-6575-5C969682FB2B}"/>
                  </a:ext>
                </a:extLst>
              </p:cNvPr>
              <p:cNvSpPr/>
              <p:nvPr/>
            </p:nvSpPr>
            <p:spPr>
              <a:xfrm>
                <a:off x="4101772" y="1871357"/>
                <a:ext cx="12444" cy="36835"/>
              </a:xfrm>
              <a:custGeom>
                <a:avLst/>
                <a:gdLst>
                  <a:gd name="connsiteX0" fmla="*/ 0 w 12444"/>
                  <a:gd name="connsiteY0" fmla="*/ 0 h 36835"/>
                  <a:gd name="connsiteX1" fmla="*/ 0 w 12444"/>
                  <a:gd name="connsiteY1" fmla="*/ 36835 h 36835"/>
                </a:gdLst>
                <a:ahLst/>
                <a:cxnLst>
                  <a:cxn ang="0">
                    <a:pos x="connsiteX0" y="connsiteY0"/>
                  </a:cxn>
                  <a:cxn ang="0">
                    <a:pos x="connsiteX1" y="connsiteY1"/>
                  </a:cxn>
                </a:cxnLst>
                <a:rect l="l" t="t" r="r" b="b"/>
                <a:pathLst>
                  <a:path w="12444" h="36835">
                    <a:moveTo>
                      <a:pt x="0" y="0"/>
                    </a:moveTo>
                    <a:lnTo>
                      <a:pt x="0" y="36835"/>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74" name="Freeform: Shape 673">
                <a:extLst>
                  <a:ext uri="{FF2B5EF4-FFF2-40B4-BE49-F238E27FC236}">
                    <a16:creationId xmlns:a16="http://schemas.microsoft.com/office/drawing/2014/main" id="{D8AD8473-2B0A-52D6-7F93-AA910E414D14}"/>
                  </a:ext>
                </a:extLst>
              </p:cNvPr>
              <p:cNvSpPr/>
              <p:nvPr/>
            </p:nvSpPr>
            <p:spPr>
              <a:xfrm>
                <a:off x="6047088" y="2519837"/>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75" name="Freeform: Shape 674">
                <a:extLst>
                  <a:ext uri="{FF2B5EF4-FFF2-40B4-BE49-F238E27FC236}">
                    <a16:creationId xmlns:a16="http://schemas.microsoft.com/office/drawing/2014/main" id="{A2E87734-5AD6-F84E-1F7F-E2382381390C}"/>
                  </a:ext>
                </a:extLst>
              </p:cNvPr>
              <p:cNvSpPr/>
              <p:nvPr/>
            </p:nvSpPr>
            <p:spPr>
              <a:xfrm>
                <a:off x="6066128" y="2502166"/>
                <a:ext cx="12444" cy="35342"/>
              </a:xfrm>
              <a:custGeom>
                <a:avLst/>
                <a:gdLst>
                  <a:gd name="connsiteX0" fmla="*/ 0 w 12444"/>
                  <a:gd name="connsiteY0" fmla="*/ 0 h 35342"/>
                  <a:gd name="connsiteX1" fmla="*/ 0 w 12444"/>
                  <a:gd name="connsiteY1" fmla="*/ 35342 h 35342"/>
                </a:gdLst>
                <a:ahLst/>
                <a:cxnLst>
                  <a:cxn ang="0">
                    <a:pos x="connsiteX0" y="connsiteY0"/>
                  </a:cxn>
                  <a:cxn ang="0">
                    <a:pos x="connsiteX1" y="connsiteY1"/>
                  </a:cxn>
                </a:cxnLst>
                <a:rect l="l" t="t" r="r" b="b"/>
                <a:pathLst>
                  <a:path w="12444" h="35342">
                    <a:moveTo>
                      <a:pt x="0" y="0"/>
                    </a:moveTo>
                    <a:lnTo>
                      <a:pt x="0" y="35342"/>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76" name="Freeform: Shape 675">
                <a:extLst>
                  <a:ext uri="{FF2B5EF4-FFF2-40B4-BE49-F238E27FC236}">
                    <a16:creationId xmlns:a16="http://schemas.microsoft.com/office/drawing/2014/main" id="{06351F43-918E-CAEC-F939-0BB46CFC1CF8}"/>
                  </a:ext>
                </a:extLst>
              </p:cNvPr>
              <p:cNvSpPr/>
              <p:nvPr/>
            </p:nvSpPr>
            <p:spPr>
              <a:xfrm>
                <a:off x="6279550" y="2519837"/>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77" name="Freeform: Shape 676">
                <a:extLst>
                  <a:ext uri="{FF2B5EF4-FFF2-40B4-BE49-F238E27FC236}">
                    <a16:creationId xmlns:a16="http://schemas.microsoft.com/office/drawing/2014/main" id="{EEBA3E84-45A8-AF4F-29D1-4AF9E8DEB690}"/>
                  </a:ext>
                </a:extLst>
              </p:cNvPr>
              <p:cNvSpPr/>
              <p:nvPr/>
            </p:nvSpPr>
            <p:spPr>
              <a:xfrm>
                <a:off x="6298466" y="2502166"/>
                <a:ext cx="12444" cy="35342"/>
              </a:xfrm>
              <a:custGeom>
                <a:avLst/>
                <a:gdLst>
                  <a:gd name="connsiteX0" fmla="*/ 0 w 12444"/>
                  <a:gd name="connsiteY0" fmla="*/ 0 h 35342"/>
                  <a:gd name="connsiteX1" fmla="*/ 0 w 12444"/>
                  <a:gd name="connsiteY1" fmla="*/ 35342 h 35342"/>
                </a:gdLst>
                <a:ahLst/>
                <a:cxnLst>
                  <a:cxn ang="0">
                    <a:pos x="connsiteX0" y="connsiteY0"/>
                  </a:cxn>
                  <a:cxn ang="0">
                    <a:pos x="connsiteX1" y="connsiteY1"/>
                  </a:cxn>
                </a:cxnLst>
                <a:rect l="l" t="t" r="r" b="b"/>
                <a:pathLst>
                  <a:path w="12444" h="35342">
                    <a:moveTo>
                      <a:pt x="0" y="0"/>
                    </a:moveTo>
                    <a:lnTo>
                      <a:pt x="0" y="35342"/>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78" name="Freeform: Shape 677">
                <a:extLst>
                  <a:ext uri="{FF2B5EF4-FFF2-40B4-BE49-F238E27FC236}">
                    <a16:creationId xmlns:a16="http://schemas.microsoft.com/office/drawing/2014/main" id="{94887F6B-6B64-DDA6-724F-E992BA7AA686}"/>
                  </a:ext>
                </a:extLst>
              </p:cNvPr>
              <p:cNvSpPr/>
              <p:nvPr/>
            </p:nvSpPr>
            <p:spPr>
              <a:xfrm>
                <a:off x="6381843" y="2519837"/>
                <a:ext cx="36462" cy="12444"/>
              </a:xfrm>
              <a:custGeom>
                <a:avLst/>
                <a:gdLst>
                  <a:gd name="connsiteX0" fmla="*/ 0 w 36462"/>
                  <a:gd name="connsiteY0" fmla="*/ 0 h 12444"/>
                  <a:gd name="connsiteX1" fmla="*/ 36463 w 36462"/>
                  <a:gd name="connsiteY1" fmla="*/ 0 h 12444"/>
                </a:gdLst>
                <a:ahLst/>
                <a:cxnLst>
                  <a:cxn ang="0">
                    <a:pos x="connsiteX0" y="connsiteY0"/>
                  </a:cxn>
                  <a:cxn ang="0">
                    <a:pos x="connsiteX1" y="connsiteY1"/>
                  </a:cxn>
                </a:cxnLst>
                <a:rect l="l" t="t" r="r" b="b"/>
                <a:pathLst>
                  <a:path w="36462" h="12444">
                    <a:moveTo>
                      <a:pt x="0" y="0"/>
                    </a:moveTo>
                    <a:lnTo>
                      <a:pt x="36463"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79" name="Freeform: Shape 678">
                <a:extLst>
                  <a:ext uri="{FF2B5EF4-FFF2-40B4-BE49-F238E27FC236}">
                    <a16:creationId xmlns:a16="http://schemas.microsoft.com/office/drawing/2014/main" id="{1A361DB7-E092-2F99-7984-4CFAFC7FE246}"/>
                  </a:ext>
                </a:extLst>
              </p:cNvPr>
              <p:cNvSpPr/>
              <p:nvPr/>
            </p:nvSpPr>
            <p:spPr>
              <a:xfrm>
                <a:off x="6399390" y="2502166"/>
                <a:ext cx="12444" cy="35342"/>
              </a:xfrm>
              <a:custGeom>
                <a:avLst/>
                <a:gdLst>
                  <a:gd name="connsiteX0" fmla="*/ 0 w 12444"/>
                  <a:gd name="connsiteY0" fmla="*/ 0 h 35342"/>
                  <a:gd name="connsiteX1" fmla="*/ 0 w 12444"/>
                  <a:gd name="connsiteY1" fmla="*/ 35342 h 35342"/>
                </a:gdLst>
                <a:ahLst/>
                <a:cxnLst>
                  <a:cxn ang="0">
                    <a:pos x="connsiteX0" y="connsiteY0"/>
                  </a:cxn>
                  <a:cxn ang="0">
                    <a:pos x="connsiteX1" y="connsiteY1"/>
                  </a:cxn>
                </a:cxnLst>
                <a:rect l="l" t="t" r="r" b="b"/>
                <a:pathLst>
                  <a:path w="12444" h="35342">
                    <a:moveTo>
                      <a:pt x="0" y="0"/>
                    </a:moveTo>
                    <a:lnTo>
                      <a:pt x="0" y="35342"/>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80" name="Freeform: Shape 679">
                <a:extLst>
                  <a:ext uri="{FF2B5EF4-FFF2-40B4-BE49-F238E27FC236}">
                    <a16:creationId xmlns:a16="http://schemas.microsoft.com/office/drawing/2014/main" id="{1A77A62A-8163-3249-29BC-B8CB1FD0E0C4}"/>
                  </a:ext>
                </a:extLst>
              </p:cNvPr>
              <p:cNvSpPr/>
              <p:nvPr/>
            </p:nvSpPr>
            <p:spPr>
              <a:xfrm>
                <a:off x="6427141" y="2536015"/>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81" name="Freeform: Shape 680">
                <a:extLst>
                  <a:ext uri="{FF2B5EF4-FFF2-40B4-BE49-F238E27FC236}">
                    <a16:creationId xmlns:a16="http://schemas.microsoft.com/office/drawing/2014/main" id="{6D501B06-91C1-7D64-4B73-7A5E79F56489}"/>
                  </a:ext>
                </a:extLst>
              </p:cNvPr>
              <p:cNvSpPr/>
              <p:nvPr/>
            </p:nvSpPr>
            <p:spPr>
              <a:xfrm>
                <a:off x="6446057" y="2516851"/>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82" name="Freeform: Shape 681">
                <a:extLst>
                  <a:ext uri="{FF2B5EF4-FFF2-40B4-BE49-F238E27FC236}">
                    <a16:creationId xmlns:a16="http://schemas.microsoft.com/office/drawing/2014/main" id="{AFBF6845-40AF-8A53-3188-A7769CC51EFC}"/>
                  </a:ext>
                </a:extLst>
              </p:cNvPr>
              <p:cNvSpPr/>
              <p:nvPr/>
            </p:nvSpPr>
            <p:spPr>
              <a:xfrm>
                <a:off x="6430003" y="2536015"/>
                <a:ext cx="36586" cy="12444"/>
              </a:xfrm>
              <a:custGeom>
                <a:avLst/>
                <a:gdLst>
                  <a:gd name="connsiteX0" fmla="*/ 0 w 36586"/>
                  <a:gd name="connsiteY0" fmla="*/ 0 h 12444"/>
                  <a:gd name="connsiteX1" fmla="*/ 36586 w 36586"/>
                  <a:gd name="connsiteY1" fmla="*/ 0 h 12444"/>
                </a:gdLst>
                <a:ahLst/>
                <a:cxnLst>
                  <a:cxn ang="0">
                    <a:pos x="connsiteX0" y="connsiteY0"/>
                  </a:cxn>
                  <a:cxn ang="0">
                    <a:pos x="connsiteX1" y="connsiteY1"/>
                  </a:cxn>
                </a:cxnLst>
                <a:rect l="l" t="t" r="r" b="b"/>
                <a:pathLst>
                  <a:path w="36586" h="12444">
                    <a:moveTo>
                      <a:pt x="0" y="0"/>
                    </a:moveTo>
                    <a:lnTo>
                      <a:pt x="36586"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83" name="Freeform: Shape 682">
                <a:extLst>
                  <a:ext uri="{FF2B5EF4-FFF2-40B4-BE49-F238E27FC236}">
                    <a16:creationId xmlns:a16="http://schemas.microsoft.com/office/drawing/2014/main" id="{8EABD18C-B5D0-F413-663B-B6AA877E6905}"/>
                  </a:ext>
                </a:extLst>
              </p:cNvPr>
              <p:cNvSpPr/>
              <p:nvPr/>
            </p:nvSpPr>
            <p:spPr>
              <a:xfrm>
                <a:off x="6449043" y="2516851"/>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84" name="Freeform: Shape 683">
                <a:extLst>
                  <a:ext uri="{FF2B5EF4-FFF2-40B4-BE49-F238E27FC236}">
                    <a16:creationId xmlns:a16="http://schemas.microsoft.com/office/drawing/2014/main" id="{602F5EC1-EFE7-DDC5-0108-A837212E52C4}"/>
                  </a:ext>
                </a:extLst>
              </p:cNvPr>
              <p:cNvSpPr/>
              <p:nvPr/>
            </p:nvSpPr>
            <p:spPr>
              <a:xfrm>
                <a:off x="6437346" y="2536015"/>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85" name="Freeform: Shape 684">
                <a:extLst>
                  <a:ext uri="{FF2B5EF4-FFF2-40B4-BE49-F238E27FC236}">
                    <a16:creationId xmlns:a16="http://schemas.microsoft.com/office/drawing/2014/main" id="{A00402D0-074A-10E1-0E7E-BF996B149358}"/>
                  </a:ext>
                </a:extLst>
              </p:cNvPr>
              <p:cNvSpPr/>
              <p:nvPr/>
            </p:nvSpPr>
            <p:spPr>
              <a:xfrm>
                <a:off x="6456386" y="2516851"/>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86" name="Freeform: Shape 685">
                <a:extLst>
                  <a:ext uri="{FF2B5EF4-FFF2-40B4-BE49-F238E27FC236}">
                    <a16:creationId xmlns:a16="http://schemas.microsoft.com/office/drawing/2014/main" id="{62EFBD05-356D-2138-8DD2-5436F7452FA1}"/>
                  </a:ext>
                </a:extLst>
              </p:cNvPr>
              <p:cNvSpPr/>
              <p:nvPr/>
            </p:nvSpPr>
            <p:spPr>
              <a:xfrm>
                <a:off x="6437346" y="2536015"/>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87" name="Freeform: Shape 686">
                <a:extLst>
                  <a:ext uri="{FF2B5EF4-FFF2-40B4-BE49-F238E27FC236}">
                    <a16:creationId xmlns:a16="http://schemas.microsoft.com/office/drawing/2014/main" id="{30D4279E-5EC0-9C3C-7361-87F55F51AB22}"/>
                  </a:ext>
                </a:extLst>
              </p:cNvPr>
              <p:cNvSpPr/>
              <p:nvPr/>
            </p:nvSpPr>
            <p:spPr>
              <a:xfrm>
                <a:off x="6456386" y="2516851"/>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88" name="Freeform: Shape 687">
                <a:extLst>
                  <a:ext uri="{FF2B5EF4-FFF2-40B4-BE49-F238E27FC236}">
                    <a16:creationId xmlns:a16="http://schemas.microsoft.com/office/drawing/2014/main" id="{E1B41B21-56C7-D4F9-0F18-2078D99BB845}"/>
                  </a:ext>
                </a:extLst>
              </p:cNvPr>
              <p:cNvSpPr/>
              <p:nvPr/>
            </p:nvSpPr>
            <p:spPr>
              <a:xfrm>
                <a:off x="6437346" y="2536015"/>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89" name="Freeform: Shape 688">
                <a:extLst>
                  <a:ext uri="{FF2B5EF4-FFF2-40B4-BE49-F238E27FC236}">
                    <a16:creationId xmlns:a16="http://schemas.microsoft.com/office/drawing/2014/main" id="{AB547D3A-1939-2B26-9E3B-FA70D7DBF6FF}"/>
                  </a:ext>
                </a:extLst>
              </p:cNvPr>
              <p:cNvSpPr/>
              <p:nvPr/>
            </p:nvSpPr>
            <p:spPr>
              <a:xfrm>
                <a:off x="6456386" y="2516851"/>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90" name="Freeform: Shape 689">
                <a:extLst>
                  <a:ext uri="{FF2B5EF4-FFF2-40B4-BE49-F238E27FC236}">
                    <a16:creationId xmlns:a16="http://schemas.microsoft.com/office/drawing/2014/main" id="{0CBC8686-F0FA-C983-AB22-A29A4118BDDE}"/>
                  </a:ext>
                </a:extLst>
              </p:cNvPr>
              <p:cNvSpPr/>
              <p:nvPr/>
            </p:nvSpPr>
            <p:spPr>
              <a:xfrm>
                <a:off x="6443195" y="2536015"/>
                <a:ext cx="36586" cy="12444"/>
              </a:xfrm>
              <a:custGeom>
                <a:avLst/>
                <a:gdLst>
                  <a:gd name="connsiteX0" fmla="*/ 0 w 36586"/>
                  <a:gd name="connsiteY0" fmla="*/ 0 h 12444"/>
                  <a:gd name="connsiteX1" fmla="*/ 36586 w 36586"/>
                  <a:gd name="connsiteY1" fmla="*/ 0 h 12444"/>
                </a:gdLst>
                <a:ahLst/>
                <a:cxnLst>
                  <a:cxn ang="0">
                    <a:pos x="connsiteX0" y="connsiteY0"/>
                  </a:cxn>
                  <a:cxn ang="0">
                    <a:pos x="connsiteX1" y="connsiteY1"/>
                  </a:cxn>
                </a:cxnLst>
                <a:rect l="l" t="t" r="r" b="b"/>
                <a:pathLst>
                  <a:path w="36586" h="12444">
                    <a:moveTo>
                      <a:pt x="0" y="0"/>
                    </a:moveTo>
                    <a:lnTo>
                      <a:pt x="36586"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91" name="Freeform: Shape 690">
                <a:extLst>
                  <a:ext uri="{FF2B5EF4-FFF2-40B4-BE49-F238E27FC236}">
                    <a16:creationId xmlns:a16="http://schemas.microsoft.com/office/drawing/2014/main" id="{77B08838-A15D-D9A9-D7A8-273624F50900}"/>
                  </a:ext>
                </a:extLst>
              </p:cNvPr>
              <p:cNvSpPr/>
              <p:nvPr/>
            </p:nvSpPr>
            <p:spPr>
              <a:xfrm>
                <a:off x="6460741" y="2516851"/>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92" name="Freeform: Shape 691">
                <a:extLst>
                  <a:ext uri="{FF2B5EF4-FFF2-40B4-BE49-F238E27FC236}">
                    <a16:creationId xmlns:a16="http://schemas.microsoft.com/office/drawing/2014/main" id="{CBA4FFB5-E8EB-224A-C852-0435D49574A0}"/>
                  </a:ext>
                </a:extLst>
              </p:cNvPr>
              <p:cNvSpPr/>
              <p:nvPr/>
            </p:nvSpPr>
            <p:spPr>
              <a:xfrm>
                <a:off x="6470946" y="2536015"/>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93" name="Freeform: Shape 692">
                <a:extLst>
                  <a:ext uri="{FF2B5EF4-FFF2-40B4-BE49-F238E27FC236}">
                    <a16:creationId xmlns:a16="http://schemas.microsoft.com/office/drawing/2014/main" id="{1CE33F47-FCB6-ADD8-3BB7-46AA18C779F0}"/>
                  </a:ext>
                </a:extLst>
              </p:cNvPr>
              <p:cNvSpPr/>
              <p:nvPr/>
            </p:nvSpPr>
            <p:spPr>
              <a:xfrm>
                <a:off x="6488492" y="2516851"/>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94" name="Freeform: Shape 693">
                <a:extLst>
                  <a:ext uri="{FF2B5EF4-FFF2-40B4-BE49-F238E27FC236}">
                    <a16:creationId xmlns:a16="http://schemas.microsoft.com/office/drawing/2014/main" id="{FA826814-8C74-7365-82DB-B3179712059D}"/>
                  </a:ext>
                </a:extLst>
              </p:cNvPr>
              <p:cNvSpPr/>
              <p:nvPr/>
            </p:nvSpPr>
            <p:spPr>
              <a:xfrm>
                <a:off x="6478288" y="2536015"/>
                <a:ext cx="36462" cy="12444"/>
              </a:xfrm>
              <a:custGeom>
                <a:avLst/>
                <a:gdLst>
                  <a:gd name="connsiteX0" fmla="*/ 0 w 36462"/>
                  <a:gd name="connsiteY0" fmla="*/ 0 h 12444"/>
                  <a:gd name="connsiteX1" fmla="*/ 36463 w 36462"/>
                  <a:gd name="connsiteY1" fmla="*/ 0 h 12444"/>
                </a:gdLst>
                <a:ahLst/>
                <a:cxnLst>
                  <a:cxn ang="0">
                    <a:pos x="connsiteX0" y="connsiteY0"/>
                  </a:cxn>
                  <a:cxn ang="0">
                    <a:pos x="connsiteX1" y="connsiteY1"/>
                  </a:cxn>
                </a:cxnLst>
                <a:rect l="l" t="t" r="r" b="b"/>
                <a:pathLst>
                  <a:path w="36462" h="12444">
                    <a:moveTo>
                      <a:pt x="0" y="0"/>
                    </a:moveTo>
                    <a:lnTo>
                      <a:pt x="36463"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95" name="Freeform: Shape 694">
                <a:extLst>
                  <a:ext uri="{FF2B5EF4-FFF2-40B4-BE49-F238E27FC236}">
                    <a16:creationId xmlns:a16="http://schemas.microsoft.com/office/drawing/2014/main" id="{3BD41035-CB0D-5C86-9E21-871AC8B32FF0}"/>
                  </a:ext>
                </a:extLst>
              </p:cNvPr>
              <p:cNvSpPr/>
              <p:nvPr/>
            </p:nvSpPr>
            <p:spPr>
              <a:xfrm>
                <a:off x="6497203" y="2516851"/>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96" name="Freeform: Shape 695">
                <a:extLst>
                  <a:ext uri="{FF2B5EF4-FFF2-40B4-BE49-F238E27FC236}">
                    <a16:creationId xmlns:a16="http://schemas.microsoft.com/office/drawing/2014/main" id="{20C0B4CA-C022-3DB7-59CA-B5202BC44F3F}"/>
                  </a:ext>
                </a:extLst>
              </p:cNvPr>
              <p:cNvSpPr/>
              <p:nvPr/>
            </p:nvSpPr>
            <p:spPr>
              <a:xfrm>
                <a:off x="6481150" y="2536015"/>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97" name="Freeform: Shape 696">
                <a:extLst>
                  <a:ext uri="{FF2B5EF4-FFF2-40B4-BE49-F238E27FC236}">
                    <a16:creationId xmlns:a16="http://schemas.microsoft.com/office/drawing/2014/main" id="{D5111744-5CF0-BE27-4275-CAEC7B797635}"/>
                  </a:ext>
                </a:extLst>
              </p:cNvPr>
              <p:cNvSpPr/>
              <p:nvPr/>
            </p:nvSpPr>
            <p:spPr>
              <a:xfrm>
                <a:off x="6498697" y="2516851"/>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98" name="Freeform: Shape 697">
                <a:extLst>
                  <a:ext uri="{FF2B5EF4-FFF2-40B4-BE49-F238E27FC236}">
                    <a16:creationId xmlns:a16="http://schemas.microsoft.com/office/drawing/2014/main" id="{B6AA3FDA-AB59-96D7-66DE-1F693810D994}"/>
                  </a:ext>
                </a:extLst>
              </p:cNvPr>
              <p:cNvSpPr/>
              <p:nvPr/>
            </p:nvSpPr>
            <p:spPr>
              <a:xfrm>
                <a:off x="6494341" y="2536015"/>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99" name="Freeform: Shape 698">
                <a:extLst>
                  <a:ext uri="{FF2B5EF4-FFF2-40B4-BE49-F238E27FC236}">
                    <a16:creationId xmlns:a16="http://schemas.microsoft.com/office/drawing/2014/main" id="{EBFD0CB8-429B-5AA9-D832-0C41EF0E016E}"/>
                  </a:ext>
                </a:extLst>
              </p:cNvPr>
              <p:cNvSpPr/>
              <p:nvPr/>
            </p:nvSpPr>
            <p:spPr>
              <a:xfrm>
                <a:off x="6511888" y="2516851"/>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00" name="Freeform: Shape 699">
                <a:extLst>
                  <a:ext uri="{FF2B5EF4-FFF2-40B4-BE49-F238E27FC236}">
                    <a16:creationId xmlns:a16="http://schemas.microsoft.com/office/drawing/2014/main" id="{741F7EE1-1B4F-48E6-59FD-69DC95ACF82D}"/>
                  </a:ext>
                </a:extLst>
              </p:cNvPr>
              <p:cNvSpPr/>
              <p:nvPr/>
            </p:nvSpPr>
            <p:spPr>
              <a:xfrm>
                <a:off x="6508901" y="2536015"/>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01" name="Freeform: Shape 700">
                <a:extLst>
                  <a:ext uri="{FF2B5EF4-FFF2-40B4-BE49-F238E27FC236}">
                    <a16:creationId xmlns:a16="http://schemas.microsoft.com/office/drawing/2014/main" id="{365F9078-2839-A880-2065-4C8AEEE909E5}"/>
                  </a:ext>
                </a:extLst>
              </p:cNvPr>
              <p:cNvSpPr/>
              <p:nvPr/>
            </p:nvSpPr>
            <p:spPr>
              <a:xfrm>
                <a:off x="6527941" y="2516851"/>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02" name="Freeform: Shape 701">
                <a:extLst>
                  <a:ext uri="{FF2B5EF4-FFF2-40B4-BE49-F238E27FC236}">
                    <a16:creationId xmlns:a16="http://schemas.microsoft.com/office/drawing/2014/main" id="{AB8AAECB-0897-2F3F-F737-457417465C01}"/>
                  </a:ext>
                </a:extLst>
              </p:cNvPr>
              <p:cNvSpPr/>
              <p:nvPr/>
            </p:nvSpPr>
            <p:spPr>
              <a:xfrm>
                <a:off x="6517737" y="2536015"/>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03" name="Freeform: Shape 702">
                <a:extLst>
                  <a:ext uri="{FF2B5EF4-FFF2-40B4-BE49-F238E27FC236}">
                    <a16:creationId xmlns:a16="http://schemas.microsoft.com/office/drawing/2014/main" id="{C754DE91-2157-45EB-7A27-249DBCCF8B21}"/>
                  </a:ext>
                </a:extLst>
              </p:cNvPr>
              <p:cNvSpPr/>
              <p:nvPr/>
            </p:nvSpPr>
            <p:spPr>
              <a:xfrm>
                <a:off x="6535283" y="2516851"/>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04" name="Freeform: Shape 703">
                <a:extLst>
                  <a:ext uri="{FF2B5EF4-FFF2-40B4-BE49-F238E27FC236}">
                    <a16:creationId xmlns:a16="http://schemas.microsoft.com/office/drawing/2014/main" id="{732AC3D5-C5B2-CA1F-896D-C79967950075}"/>
                  </a:ext>
                </a:extLst>
              </p:cNvPr>
              <p:cNvSpPr/>
              <p:nvPr/>
            </p:nvSpPr>
            <p:spPr>
              <a:xfrm>
                <a:off x="6525079" y="2536015"/>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05" name="Freeform: Shape 704">
                <a:extLst>
                  <a:ext uri="{FF2B5EF4-FFF2-40B4-BE49-F238E27FC236}">
                    <a16:creationId xmlns:a16="http://schemas.microsoft.com/office/drawing/2014/main" id="{2AA51649-66D6-F720-9C65-5E8BD84AF757}"/>
                  </a:ext>
                </a:extLst>
              </p:cNvPr>
              <p:cNvSpPr/>
              <p:nvPr/>
            </p:nvSpPr>
            <p:spPr>
              <a:xfrm>
                <a:off x="6542626" y="2516851"/>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06" name="Freeform: Shape 705">
                <a:extLst>
                  <a:ext uri="{FF2B5EF4-FFF2-40B4-BE49-F238E27FC236}">
                    <a16:creationId xmlns:a16="http://schemas.microsoft.com/office/drawing/2014/main" id="{F045E124-36FC-B26E-979A-CC7635D245EA}"/>
                  </a:ext>
                </a:extLst>
              </p:cNvPr>
              <p:cNvSpPr/>
              <p:nvPr/>
            </p:nvSpPr>
            <p:spPr>
              <a:xfrm>
                <a:off x="6535283" y="2536015"/>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07" name="Freeform: Shape 706">
                <a:extLst>
                  <a:ext uri="{FF2B5EF4-FFF2-40B4-BE49-F238E27FC236}">
                    <a16:creationId xmlns:a16="http://schemas.microsoft.com/office/drawing/2014/main" id="{EE242081-A825-03E9-16FA-B044614B4DFE}"/>
                  </a:ext>
                </a:extLst>
              </p:cNvPr>
              <p:cNvSpPr/>
              <p:nvPr/>
            </p:nvSpPr>
            <p:spPr>
              <a:xfrm>
                <a:off x="6552830" y="2516851"/>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08" name="Freeform: Shape 707">
                <a:extLst>
                  <a:ext uri="{FF2B5EF4-FFF2-40B4-BE49-F238E27FC236}">
                    <a16:creationId xmlns:a16="http://schemas.microsoft.com/office/drawing/2014/main" id="{79685295-C215-C27A-B1B0-0A3D2CC12DDE}"/>
                  </a:ext>
                </a:extLst>
              </p:cNvPr>
              <p:cNvSpPr/>
              <p:nvPr/>
            </p:nvSpPr>
            <p:spPr>
              <a:xfrm>
                <a:off x="6577595" y="2536015"/>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09" name="Freeform: Shape 708">
                <a:extLst>
                  <a:ext uri="{FF2B5EF4-FFF2-40B4-BE49-F238E27FC236}">
                    <a16:creationId xmlns:a16="http://schemas.microsoft.com/office/drawing/2014/main" id="{73388128-85E5-4E5F-8BA0-80D654C1B57B}"/>
                  </a:ext>
                </a:extLst>
              </p:cNvPr>
              <p:cNvSpPr/>
              <p:nvPr/>
            </p:nvSpPr>
            <p:spPr>
              <a:xfrm>
                <a:off x="6596635" y="2516851"/>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10" name="Freeform: Shape 709">
                <a:extLst>
                  <a:ext uri="{FF2B5EF4-FFF2-40B4-BE49-F238E27FC236}">
                    <a16:creationId xmlns:a16="http://schemas.microsoft.com/office/drawing/2014/main" id="{D8BC0C4D-3299-0289-66E2-5B6439F753F2}"/>
                  </a:ext>
                </a:extLst>
              </p:cNvPr>
              <p:cNvSpPr/>
              <p:nvPr/>
            </p:nvSpPr>
            <p:spPr>
              <a:xfrm>
                <a:off x="6580581" y="2536015"/>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11" name="Freeform: Shape 710">
                <a:extLst>
                  <a:ext uri="{FF2B5EF4-FFF2-40B4-BE49-F238E27FC236}">
                    <a16:creationId xmlns:a16="http://schemas.microsoft.com/office/drawing/2014/main" id="{C376127D-C9A2-D030-B74C-E5102C7067B4}"/>
                  </a:ext>
                </a:extLst>
              </p:cNvPr>
              <p:cNvSpPr/>
              <p:nvPr/>
            </p:nvSpPr>
            <p:spPr>
              <a:xfrm>
                <a:off x="6599621" y="2516851"/>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12" name="Freeform: Shape 711">
                <a:extLst>
                  <a:ext uri="{FF2B5EF4-FFF2-40B4-BE49-F238E27FC236}">
                    <a16:creationId xmlns:a16="http://schemas.microsoft.com/office/drawing/2014/main" id="{78BF4CB6-49E6-D40F-27DA-29BD5B17679D}"/>
                  </a:ext>
                </a:extLst>
              </p:cNvPr>
              <p:cNvSpPr/>
              <p:nvPr/>
            </p:nvSpPr>
            <p:spPr>
              <a:xfrm>
                <a:off x="6580581" y="2536015"/>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13" name="Freeform: Shape 712">
                <a:extLst>
                  <a:ext uri="{FF2B5EF4-FFF2-40B4-BE49-F238E27FC236}">
                    <a16:creationId xmlns:a16="http://schemas.microsoft.com/office/drawing/2014/main" id="{AFFB2CF5-C0D8-0711-5E95-6BC357E7158A}"/>
                  </a:ext>
                </a:extLst>
              </p:cNvPr>
              <p:cNvSpPr/>
              <p:nvPr/>
            </p:nvSpPr>
            <p:spPr>
              <a:xfrm>
                <a:off x="6599621" y="2516851"/>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14" name="Freeform: Shape 713">
                <a:extLst>
                  <a:ext uri="{FF2B5EF4-FFF2-40B4-BE49-F238E27FC236}">
                    <a16:creationId xmlns:a16="http://schemas.microsoft.com/office/drawing/2014/main" id="{DFC605CA-F997-BFF9-F879-21E8F6F9EE93}"/>
                  </a:ext>
                </a:extLst>
              </p:cNvPr>
              <p:cNvSpPr/>
              <p:nvPr/>
            </p:nvSpPr>
            <p:spPr>
              <a:xfrm>
                <a:off x="6587923" y="2536015"/>
                <a:ext cx="36462" cy="12444"/>
              </a:xfrm>
              <a:custGeom>
                <a:avLst/>
                <a:gdLst>
                  <a:gd name="connsiteX0" fmla="*/ 0 w 36462"/>
                  <a:gd name="connsiteY0" fmla="*/ 0 h 12444"/>
                  <a:gd name="connsiteX1" fmla="*/ 36463 w 36462"/>
                  <a:gd name="connsiteY1" fmla="*/ 0 h 12444"/>
                </a:gdLst>
                <a:ahLst/>
                <a:cxnLst>
                  <a:cxn ang="0">
                    <a:pos x="connsiteX0" y="connsiteY0"/>
                  </a:cxn>
                  <a:cxn ang="0">
                    <a:pos x="connsiteX1" y="connsiteY1"/>
                  </a:cxn>
                </a:cxnLst>
                <a:rect l="l" t="t" r="r" b="b"/>
                <a:pathLst>
                  <a:path w="36462" h="12444">
                    <a:moveTo>
                      <a:pt x="0" y="0"/>
                    </a:moveTo>
                    <a:lnTo>
                      <a:pt x="36463"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15" name="Freeform: Shape 714">
                <a:extLst>
                  <a:ext uri="{FF2B5EF4-FFF2-40B4-BE49-F238E27FC236}">
                    <a16:creationId xmlns:a16="http://schemas.microsoft.com/office/drawing/2014/main" id="{DB01352D-9D4C-D6E6-61CC-EF69445E1015}"/>
                  </a:ext>
                </a:extLst>
              </p:cNvPr>
              <p:cNvSpPr/>
              <p:nvPr/>
            </p:nvSpPr>
            <p:spPr>
              <a:xfrm>
                <a:off x="6606839" y="2516851"/>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16" name="Freeform: Shape 715">
                <a:extLst>
                  <a:ext uri="{FF2B5EF4-FFF2-40B4-BE49-F238E27FC236}">
                    <a16:creationId xmlns:a16="http://schemas.microsoft.com/office/drawing/2014/main" id="{885CD182-9376-9D50-F51C-67EFD54F3AEB}"/>
                  </a:ext>
                </a:extLst>
              </p:cNvPr>
              <p:cNvSpPr/>
              <p:nvPr/>
            </p:nvSpPr>
            <p:spPr>
              <a:xfrm>
                <a:off x="6605470" y="2536015"/>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17" name="Freeform: Shape 716">
                <a:extLst>
                  <a:ext uri="{FF2B5EF4-FFF2-40B4-BE49-F238E27FC236}">
                    <a16:creationId xmlns:a16="http://schemas.microsoft.com/office/drawing/2014/main" id="{665AD553-B2CA-2FFD-EDBE-24AB665924F7}"/>
                  </a:ext>
                </a:extLst>
              </p:cNvPr>
              <p:cNvSpPr/>
              <p:nvPr/>
            </p:nvSpPr>
            <p:spPr>
              <a:xfrm>
                <a:off x="6624386" y="2516851"/>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18" name="Freeform: Shape 717">
                <a:extLst>
                  <a:ext uri="{FF2B5EF4-FFF2-40B4-BE49-F238E27FC236}">
                    <a16:creationId xmlns:a16="http://schemas.microsoft.com/office/drawing/2014/main" id="{66AB1458-210B-23AF-2EB5-DDED89276D0D}"/>
                  </a:ext>
                </a:extLst>
              </p:cNvPr>
              <p:cNvSpPr/>
              <p:nvPr/>
            </p:nvSpPr>
            <p:spPr>
              <a:xfrm>
                <a:off x="6615675" y="2536015"/>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19" name="Freeform: Shape 718">
                <a:extLst>
                  <a:ext uri="{FF2B5EF4-FFF2-40B4-BE49-F238E27FC236}">
                    <a16:creationId xmlns:a16="http://schemas.microsoft.com/office/drawing/2014/main" id="{4B66E6D8-573C-B0E3-58D7-81BF907BF5CD}"/>
                  </a:ext>
                </a:extLst>
              </p:cNvPr>
              <p:cNvSpPr/>
              <p:nvPr/>
            </p:nvSpPr>
            <p:spPr>
              <a:xfrm>
                <a:off x="6634590" y="2516851"/>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20" name="Freeform: Shape 719">
                <a:extLst>
                  <a:ext uri="{FF2B5EF4-FFF2-40B4-BE49-F238E27FC236}">
                    <a16:creationId xmlns:a16="http://schemas.microsoft.com/office/drawing/2014/main" id="{AEFD01B1-6F1E-9A76-890E-43F488434877}"/>
                  </a:ext>
                </a:extLst>
              </p:cNvPr>
              <p:cNvSpPr/>
              <p:nvPr/>
            </p:nvSpPr>
            <p:spPr>
              <a:xfrm>
                <a:off x="6621523" y="2536015"/>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21" name="Freeform: Shape 720">
                <a:extLst>
                  <a:ext uri="{FF2B5EF4-FFF2-40B4-BE49-F238E27FC236}">
                    <a16:creationId xmlns:a16="http://schemas.microsoft.com/office/drawing/2014/main" id="{AD549B82-37E8-B09D-EC79-799D7D711F30}"/>
                  </a:ext>
                </a:extLst>
              </p:cNvPr>
              <p:cNvSpPr/>
              <p:nvPr/>
            </p:nvSpPr>
            <p:spPr>
              <a:xfrm>
                <a:off x="6639070" y="2516851"/>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22" name="Freeform: Shape 721">
                <a:extLst>
                  <a:ext uri="{FF2B5EF4-FFF2-40B4-BE49-F238E27FC236}">
                    <a16:creationId xmlns:a16="http://schemas.microsoft.com/office/drawing/2014/main" id="{5DB946C9-FECB-0448-143A-FFE1B3B9494E}"/>
                  </a:ext>
                </a:extLst>
              </p:cNvPr>
              <p:cNvSpPr/>
              <p:nvPr/>
            </p:nvSpPr>
            <p:spPr>
              <a:xfrm>
                <a:off x="6621523" y="2536015"/>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23" name="Freeform: Shape 722">
                <a:extLst>
                  <a:ext uri="{FF2B5EF4-FFF2-40B4-BE49-F238E27FC236}">
                    <a16:creationId xmlns:a16="http://schemas.microsoft.com/office/drawing/2014/main" id="{4AD4EB39-4536-0F0C-57A7-5558338323D8}"/>
                  </a:ext>
                </a:extLst>
              </p:cNvPr>
              <p:cNvSpPr/>
              <p:nvPr/>
            </p:nvSpPr>
            <p:spPr>
              <a:xfrm>
                <a:off x="6639070" y="2516851"/>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24" name="Freeform: Shape 723">
                <a:extLst>
                  <a:ext uri="{FF2B5EF4-FFF2-40B4-BE49-F238E27FC236}">
                    <a16:creationId xmlns:a16="http://schemas.microsoft.com/office/drawing/2014/main" id="{03C4EC65-C3DF-5E0A-C12A-B2CEA925446A}"/>
                  </a:ext>
                </a:extLst>
              </p:cNvPr>
              <p:cNvSpPr/>
              <p:nvPr/>
            </p:nvSpPr>
            <p:spPr>
              <a:xfrm>
                <a:off x="6634590" y="2536015"/>
                <a:ext cx="36586" cy="12444"/>
              </a:xfrm>
              <a:custGeom>
                <a:avLst/>
                <a:gdLst>
                  <a:gd name="connsiteX0" fmla="*/ 0 w 36586"/>
                  <a:gd name="connsiteY0" fmla="*/ 0 h 12444"/>
                  <a:gd name="connsiteX1" fmla="*/ 36586 w 36586"/>
                  <a:gd name="connsiteY1" fmla="*/ 0 h 12444"/>
                </a:gdLst>
                <a:ahLst/>
                <a:cxnLst>
                  <a:cxn ang="0">
                    <a:pos x="connsiteX0" y="connsiteY0"/>
                  </a:cxn>
                  <a:cxn ang="0">
                    <a:pos x="connsiteX1" y="connsiteY1"/>
                  </a:cxn>
                </a:cxnLst>
                <a:rect l="l" t="t" r="r" b="b"/>
                <a:pathLst>
                  <a:path w="36586" h="12444">
                    <a:moveTo>
                      <a:pt x="0" y="0"/>
                    </a:moveTo>
                    <a:lnTo>
                      <a:pt x="36586"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25" name="Freeform: Shape 724">
                <a:extLst>
                  <a:ext uri="{FF2B5EF4-FFF2-40B4-BE49-F238E27FC236}">
                    <a16:creationId xmlns:a16="http://schemas.microsoft.com/office/drawing/2014/main" id="{5A645D17-099A-899C-DB74-6AD4805BC4E3}"/>
                  </a:ext>
                </a:extLst>
              </p:cNvPr>
              <p:cNvSpPr/>
              <p:nvPr/>
            </p:nvSpPr>
            <p:spPr>
              <a:xfrm>
                <a:off x="6652137" y="2516851"/>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26" name="Freeform: Shape 725">
                <a:extLst>
                  <a:ext uri="{FF2B5EF4-FFF2-40B4-BE49-F238E27FC236}">
                    <a16:creationId xmlns:a16="http://schemas.microsoft.com/office/drawing/2014/main" id="{FD3BC475-4DC9-1833-1E90-9D435581776D}"/>
                  </a:ext>
                </a:extLst>
              </p:cNvPr>
              <p:cNvSpPr/>
              <p:nvPr/>
            </p:nvSpPr>
            <p:spPr>
              <a:xfrm>
                <a:off x="6659479" y="2536015"/>
                <a:ext cx="36586" cy="12444"/>
              </a:xfrm>
              <a:custGeom>
                <a:avLst/>
                <a:gdLst>
                  <a:gd name="connsiteX0" fmla="*/ 0 w 36586"/>
                  <a:gd name="connsiteY0" fmla="*/ 0 h 12444"/>
                  <a:gd name="connsiteX1" fmla="*/ 36586 w 36586"/>
                  <a:gd name="connsiteY1" fmla="*/ 0 h 12444"/>
                </a:gdLst>
                <a:ahLst/>
                <a:cxnLst>
                  <a:cxn ang="0">
                    <a:pos x="connsiteX0" y="connsiteY0"/>
                  </a:cxn>
                  <a:cxn ang="0">
                    <a:pos x="connsiteX1" y="connsiteY1"/>
                  </a:cxn>
                </a:cxnLst>
                <a:rect l="l" t="t" r="r" b="b"/>
                <a:pathLst>
                  <a:path w="36586" h="12444">
                    <a:moveTo>
                      <a:pt x="0" y="0"/>
                    </a:moveTo>
                    <a:lnTo>
                      <a:pt x="36586"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27" name="Freeform: Shape 726">
                <a:extLst>
                  <a:ext uri="{FF2B5EF4-FFF2-40B4-BE49-F238E27FC236}">
                    <a16:creationId xmlns:a16="http://schemas.microsoft.com/office/drawing/2014/main" id="{A3A37343-F722-559E-2FA1-1037CA2FAC46}"/>
                  </a:ext>
                </a:extLst>
              </p:cNvPr>
              <p:cNvSpPr/>
              <p:nvPr/>
            </p:nvSpPr>
            <p:spPr>
              <a:xfrm>
                <a:off x="6678519" y="2516851"/>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28" name="Freeform: Shape 727">
                <a:extLst>
                  <a:ext uri="{FF2B5EF4-FFF2-40B4-BE49-F238E27FC236}">
                    <a16:creationId xmlns:a16="http://schemas.microsoft.com/office/drawing/2014/main" id="{F8A09AE8-B4E3-900C-163A-FAC63F054A1A}"/>
                  </a:ext>
                </a:extLst>
              </p:cNvPr>
              <p:cNvSpPr/>
              <p:nvPr/>
            </p:nvSpPr>
            <p:spPr>
              <a:xfrm>
                <a:off x="6672670" y="2536015"/>
                <a:ext cx="36462" cy="12444"/>
              </a:xfrm>
              <a:custGeom>
                <a:avLst/>
                <a:gdLst>
                  <a:gd name="connsiteX0" fmla="*/ 0 w 36462"/>
                  <a:gd name="connsiteY0" fmla="*/ 0 h 12444"/>
                  <a:gd name="connsiteX1" fmla="*/ 36463 w 36462"/>
                  <a:gd name="connsiteY1" fmla="*/ 0 h 12444"/>
                </a:gdLst>
                <a:ahLst/>
                <a:cxnLst>
                  <a:cxn ang="0">
                    <a:pos x="connsiteX0" y="connsiteY0"/>
                  </a:cxn>
                  <a:cxn ang="0">
                    <a:pos x="connsiteX1" y="connsiteY1"/>
                  </a:cxn>
                </a:cxnLst>
                <a:rect l="l" t="t" r="r" b="b"/>
                <a:pathLst>
                  <a:path w="36462" h="12444">
                    <a:moveTo>
                      <a:pt x="0" y="0"/>
                    </a:moveTo>
                    <a:lnTo>
                      <a:pt x="36463"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29" name="Freeform: Shape 728">
                <a:extLst>
                  <a:ext uri="{FF2B5EF4-FFF2-40B4-BE49-F238E27FC236}">
                    <a16:creationId xmlns:a16="http://schemas.microsoft.com/office/drawing/2014/main" id="{24D01E95-5FBA-6B60-16E2-A18E8FE948A2}"/>
                  </a:ext>
                </a:extLst>
              </p:cNvPr>
              <p:cNvSpPr/>
              <p:nvPr/>
            </p:nvSpPr>
            <p:spPr>
              <a:xfrm>
                <a:off x="6690217" y="2516851"/>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30" name="Freeform: Shape 729">
                <a:extLst>
                  <a:ext uri="{FF2B5EF4-FFF2-40B4-BE49-F238E27FC236}">
                    <a16:creationId xmlns:a16="http://schemas.microsoft.com/office/drawing/2014/main" id="{4AAC399D-2820-6DB1-EC44-B4478EA24B96}"/>
                  </a:ext>
                </a:extLst>
              </p:cNvPr>
              <p:cNvSpPr/>
              <p:nvPr/>
            </p:nvSpPr>
            <p:spPr>
              <a:xfrm>
                <a:off x="6696066" y="2536015"/>
                <a:ext cx="36462" cy="12444"/>
              </a:xfrm>
              <a:custGeom>
                <a:avLst/>
                <a:gdLst>
                  <a:gd name="connsiteX0" fmla="*/ 0 w 36462"/>
                  <a:gd name="connsiteY0" fmla="*/ 0 h 12444"/>
                  <a:gd name="connsiteX1" fmla="*/ 36463 w 36462"/>
                  <a:gd name="connsiteY1" fmla="*/ 0 h 12444"/>
                </a:gdLst>
                <a:ahLst/>
                <a:cxnLst>
                  <a:cxn ang="0">
                    <a:pos x="connsiteX0" y="connsiteY0"/>
                  </a:cxn>
                  <a:cxn ang="0">
                    <a:pos x="connsiteX1" y="connsiteY1"/>
                  </a:cxn>
                </a:cxnLst>
                <a:rect l="l" t="t" r="r" b="b"/>
                <a:pathLst>
                  <a:path w="36462" h="12444">
                    <a:moveTo>
                      <a:pt x="0" y="0"/>
                    </a:moveTo>
                    <a:lnTo>
                      <a:pt x="36463"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31" name="Freeform: Shape 730">
                <a:extLst>
                  <a:ext uri="{FF2B5EF4-FFF2-40B4-BE49-F238E27FC236}">
                    <a16:creationId xmlns:a16="http://schemas.microsoft.com/office/drawing/2014/main" id="{19359CA7-5C7B-B160-D96E-82C8E2177460}"/>
                  </a:ext>
                </a:extLst>
              </p:cNvPr>
              <p:cNvSpPr/>
              <p:nvPr/>
            </p:nvSpPr>
            <p:spPr>
              <a:xfrm>
                <a:off x="6713612" y="2516851"/>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32" name="Freeform: Shape 731">
                <a:extLst>
                  <a:ext uri="{FF2B5EF4-FFF2-40B4-BE49-F238E27FC236}">
                    <a16:creationId xmlns:a16="http://schemas.microsoft.com/office/drawing/2014/main" id="{264515CC-B18B-3210-815B-431048E55881}"/>
                  </a:ext>
                </a:extLst>
              </p:cNvPr>
              <p:cNvSpPr/>
              <p:nvPr/>
            </p:nvSpPr>
            <p:spPr>
              <a:xfrm>
                <a:off x="6696066" y="2536015"/>
                <a:ext cx="36462" cy="12444"/>
              </a:xfrm>
              <a:custGeom>
                <a:avLst/>
                <a:gdLst>
                  <a:gd name="connsiteX0" fmla="*/ 0 w 36462"/>
                  <a:gd name="connsiteY0" fmla="*/ 0 h 12444"/>
                  <a:gd name="connsiteX1" fmla="*/ 36463 w 36462"/>
                  <a:gd name="connsiteY1" fmla="*/ 0 h 12444"/>
                </a:gdLst>
                <a:ahLst/>
                <a:cxnLst>
                  <a:cxn ang="0">
                    <a:pos x="connsiteX0" y="connsiteY0"/>
                  </a:cxn>
                  <a:cxn ang="0">
                    <a:pos x="connsiteX1" y="connsiteY1"/>
                  </a:cxn>
                </a:cxnLst>
                <a:rect l="l" t="t" r="r" b="b"/>
                <a:pathLst>
                  <a:path w="36462" h="12444">
                    <a:moveTo>
                      <a:pt x="0" y="0"/>
                    </a:moveTo>
                    <a:lnTo>
                      <a:pt x="36463"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33" name="Freeform: Shape 732">
                <a:extLst>
                  <a:ext uri="{FF2B5EF4-FFF2-40B4-BE49-F238E27FC236}">
                    <a16:creationId xmlns:a16="http://schemas.microsoft.com/office/drawing/2014/main" id="{75E9240A-F4F6-3997-2E22-EF183250A497}"/>
                  </a:ext>
                </a:extLst>
              </p:cNvPr>
              <p:cNvSpPr/>
              <p:nvPr/>
            </p:nvSpPr>
            <p:spPr>
              <a:xfrm>
                <a:off x="6713612" y="2516851"/>
                <a:ext cx="12444" cy="36959"/>
              </a:xfrm>
              <a:custGeom>
                <a:avLst/>
                <a:gdLst>
                  <a:gd name="connsiteX0" fmla="*/ 0 w 12444"/>
                  <a:gd name="connsiteY0" fmla="*/ 0 h 36959"/>
                  <a:gd name="connsiteX1" fmla="*/ 0 w 12444"/>
                  <a:gd name="connsiteY1" fmla="*/ 36960 h 36959"/>
                </a:gdLst>
                <a:ahLst/>
                <a:cxnLst>
                  <a:cxn ang="0">
                    <a:pos x="connsiteX0" y="connsiteY0"/>
                  </a:cxn>
                  <a:cxn ang="0">
                    <a:pos x="connsiteX1" y="connsiteY1"/>
                  </a:cxn>
                </a:cxnLst>
                <a:rect l="l" t="t" r="r" b="b"/>
                <a:pathLst>
                  <a:path w="12444" h="36959">
                    <a:moveTo>
                      <a:pt x="0" y="0"/>
                    </a:moveTo>
                    <a:lnTo>
                      <a:pt x="0" y="3696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34" name="Freeform: Shape 733">
                <a:extLst>
                  <a:ext uri="{FF2B5EF4-FFF2-40B4-BE49-F238E27FC236}">
                    <a16:creationId xmlns:a16="http://schemas.microsoft.com/office/drawing/2014/main" id="{97768E0A-2E00-7543-1B09-73DC0586014D}"/>
                  </a:ext>
                </a:extLst>
              </p:cNvPr>
              <p:cNvSpPr/>
              <p:nvPr/>
            </p:nvSpPr>
            <p:spPr>
              <a:xfrm>
                <a:off x="6706270" y="2536015"/>
                <a:ext cx="36586" cy="12444"/>
              </a:xfrm>
              <a:custGeom>
                <a:avLst/>
                <a:gdLst>
                  <a:gd name="connsiteX0" fmla="*/ 0 w 36586"/>
                  <a:gd name="connsiteY0" fmla="*/ 0 h 12444"/>
                  <a:gd name="connsiteX1" fmla="*/ 36586 w 36586"/>
                  <a:gd name="connsiteY1" fmla="*/ 0 h 12444"/>
                </a:gdLst>
                <a:ahLst/>
                <a:cxnLst>
                  <a:cxn ang="0">
                    <a:pos x="connsiteX0" y="connsiteY0"/>
                  </a:cxn>
                  <a:cxn ang="0">
                    <a:pos x="connsiteX1" y="connsiteY1"/>
                  </a:cxn>
                </a:cxnLst>
                <a:rect l="l" t="t" r="r" b="b"/>
                <a:pathLst>
                  <a:path w="36586" h="12444">
                    <a:moveTo>
                      <a:pt x="0" y="0"/>
                    </a:moveTo>
                    <a:lnTo>
                      <a:pt x="36586"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35" name="Freeform: Shape 734">
                <a:extLst>
                  <a:ext uri="{FF2B5EF4-FFF2-40B4-BE49-F238E27FC236}">
                    <a16:creationId xmlns:a16="http://schemas.microsoft.com/office/drawing/2014/main" id="{2165C817-590C-432B-AAF5-56F490BCF9FA}"/>
                  </a:ext>
                </a:extLst>
              </p:cNvPr>
              <p:cNvSpPr/>
              <p:nvPr/>
            </p:nvSpPr>
            <p:spPr>
              <a:xfrm>
                <a:off x="6723817" y="2516851"/>
                <a:ext cx="12444" cy="36959"/>
              </a:xfrm>
              <a:custGeom>
                <a:avLst/>
                <a:gdLst>
                  <a:gd name="connsiteX0" fmla="*/ 0 w 12444"/>
                  <a:gd name="connsiteY0" fmla="*/ 0 h 36959"/>
                  <a:gd name="connsiteX1" fmla="*/ 0 w 12444"/>
                  <a:gd name="connsiteY1" fmla="*/ 36960 h 36959"/>
                </a:gdLst>
                <a:ahLst/>
                <a:cxnLst>
                  <a:cxn ang="0">
                    <a:pos x="connsiteX0" y="connsiteY0"/>
                  </a:cxn>
                  <a:cxn ang="0">
                    <a:pos x="connsiteX1" y="connsiteY1"/>
                  </a:cxn>
                </a:cxnLst>
                <a:rect l="l" t="t" r="r" b="b"/>
                <a:pathLst>
                  <a:path w="12444" h="36959">
                    <a:moveTo>
                      <a:pt x="0" y="0"/>
                    </a:moveTo>
                    <a:lnTo>
                      <a:pt x="0" y="3696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36" name="Freeform: Shape 735">
                <a:extLst>
                  <a:ext uri="{FF2B5EF4-FFF2-40B4-BE49-F238E27FC236}">
                    <a16:creationId xmlns:a16="http://schemas.microsoft.com/office/drawing/2014/main" id="{1EDDE951-2954-6008-2462-9BE8D0552D67}"/>
                  </a:ext>
                </a:extLst>
              </p:cNvPr>
              <p:cNvSpPr/>
              <p:nvPr/>
            </p:nvSpPr>
            <p:spPr>
              <a:xfrm>
                <a:off x="6710626" y="2536015"/>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37" name="Freeform: Shape 736">
                <a:extLst>
                  <a:ext uri="{FF2B5EF4-FFF2-40B4-BE49-F238E27FC236}">
                    <a16:creationId xmlns:a16="http://schemas.microsoft.com/office/drawing/2014/main" id="{1CB7ADB6-9E1D-BFB8-832C-E3AF70B6E5B1}"/>
                  </a:ext>
                </a:extLst>
              </p:cNvPr>
              <p:cNvSpPr/>
              <p:nvPr/>
            </p:nvSpPr>
            <p:spPr>
              <a:xfrm>
                <a:off x="6729666" y="2516851"/>
                <a:ext cx="12444" cy="36959"/>
              </a:xfrm>
              <a:custGeom>
                <a:avLst/>
                <a:gdLst>
                  <a:gd name="connsiteX0" fmla="*/ 0 w 12444"/>
                  <a:gd name="connsiteY0" fmla="*/ 0 h 36959"/>
                  <a:gd name="connsiteX1" fmla="*/ 0 w 12444"/>
                  <a:gd name="connsiteY1" fmla="*/ 36960 h 36959"/>
                </a:gdLst>
                <a:ahLst/>
                <a:cxnLst>
                  <a:cxn ang="0">
                    <a:pos x="connsiteX0" y="connsiteY0"/>
                  </a:cxn>
                  <a:cxn ang="0">
                    <a:pos x="connsiteX1" y="connsiteY1"/>
                  </a:cxn>
                </a:cxnLst>
                <a:rect l="l" t="t" r="r" b="b"/>
                <a:pathLst>
                  <a:path w="12444" h="36959">
                    <a:moveTo>
                      <a:pt x="0" y="0"/>
                    </a:moveTo>
                    <a:lnTo>
                      <a:pt x="0" y="3696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38" name="Freeform: Shape 737">
                <a:extLst>
                  <a:ext uri="{FF2B5EF4-FFF2-40B4-BE49-F238E27FC236}">
                    <a16:creationId xmlns:a16="http://schemas.microsoft.com/office/drawing/2014/main" id="{943BFEBE-A131-482D-D2FA-B982633E86CA}"/>
                  </a:ext>
                </a:extLst>
              </p:cNvPr>
              <p:cNvSpPr/>
              <p:nvPr/>
            </p:nvSpPr>
            <p:spPr>
              <a:xfrm>
                <a:off x="6731159" y="2536015"/>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39" name="Freeform: Shape 738">
                <a:extLst>
                  <a:ext uri="{FF2B5EF4-FFF2-40B4-BE49-F238E27FC236}">
                    <a16:creationId xmlns:a16="http://schemas.microsoft.com/office/drawing/2014/main" id="{0B49509E-506B-A331-82AA-8F1A7A919F5D}"/>
                  </a:ext>
                </a:extLst>
              </p:cNvPr>
              <p:cNvSpPr/>
              <p:nvPr/>
            </p:nvSpPr>
            <p:spPr>
              <a:xfrm>
                <a:off x="6748581" y="2516851"/>
                <a:ext cx="12444" cy="36959"/>
              </a:xfrm>
              <a:custGeom>
                <a:avLst/>
                <a:gdLst>
                  <a:gd name="connsiteX0" fmla="*/ 0 w 12444"/>
                  <a:gd name="connsiteY0" fmla="*/ 0 h 36959"/>
                  <a:gd name="connsiteX1" fmla="*/ 0 w 12444"/>
                  <a:gd name="connsiteY1" fmla="*/ 36960 h 36959"/>
                </a:gdLst>
                <a:ahLst/>
                <a:cxnLst>
                  <a:cxn ang="0">
                    <a:pos x="connsiteX0" y="connsiteY0"/>
                  </a:cxn>
                  <a:cxn ang="0">
                    <a:pos x="connsiteX1" y="connsiteY1"/>
                  </a:cxn>
                </a:cxnLst>
                <a:rect l="l" t="t" r="r" b="b"/>
                <a:pathLst>
                  <a:path w="12444" h="36959">
                    <a:moveTo>
                      <a:pt x="0" y="0"/>
                    </a:moveTo>
                    <a:lnTo>
                      <a:pt x="0" y="3696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40" name="Freeform: Shape 739">
                <a:extLst>
                  <a:ext uri="{FF2B5EF4-FFF2-40B4-BE49-F238E27FC236}">
                    <a16:creationId xmlns:a16="http://schemas.microsoft.com/office/drawing/2014/main" id="{F1DDED8C-FF91-E302-A058-622D990E2909}"/>
                  </a:ext>
                </a:extLst>
              </p:cNvPr>
              <p:cNvSpPr/>
              <p:nvPr/>
            </p:nvSpPr>
            <p:spPr>
              <a:xfrm>
                <a:off x="6799852" y="2590646"/>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41" name="Freeform: Shape 740">
                <a:extLst>
                  <a:ext uri="{FF2B5EF4-FFF2-40B4-BE49-F238E27FC236}">
                    <a16:creationId xmlns:a16="http://schemas.microsoft.com/office/drawing/2014/main" id="{BDD86899-0B7F-3DBD-785C-74DCCA4B5EDC}"/>
                  </a:ext>
                </a:extLst>
              </p:cNvPr>
              <p:cNvSpPr/>
              <p:nvPr/>
            </p:nvSpPr>
            <p:spPr>
              <a:xfrm>
                <a:off x="6818768" y="2572975"/>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42" name="Freeform: Shape 741">
                <a:extLst>
                  <a:ext uri="{FF2B5EF4-FFF2-40B4-BE49-F238E27FC236}">
                    <a16:creationId xmlns:a16="http://schemas.microsoft.com/office/drawing/2014/main" id="{423EA2DF-CCF5-38B6-7477-563211765BD4}"/>
                  </a:ext>
                </a:extLst>
              </p:cNvPr>
              <p:cNvSpPr/>
              <p:nvPr/>
            </p:nvSpPr>
            <p:spPr>
              <a:xfrm>
                <a:off x="6820261" y="2590646"/>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43" name="Freeform: Shape 742">
                <a:extLst>
                  <a:ext uri="{FF2B5EF4-FFF2-40B4-BE49-F238E27FC236}">
                    <a16:creationId xmlns:a16="http://schemas.microsoft.com/office/drawing/2014/main" id="{49D44009-2E61-C2F4-86AB-5C32E148DFAF}"/>
                  </a:ext>
                </a:extLst>
              </p:cNvPr>
              <p:cNvSpPr/>
              <p:nvPr/>
            </p:nvSpPr>
            <p:spPr>
              <a:xfrm>
                <a:off x="6839301" y="2572975"/>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44" name="Freeform: Shape 743">
                <a:extLst>
                  <a:ext uri="{FF2B5EF4-FFF2-40B4-BE49-F238E27FC236}">
                    <a16:creationId xmlns:a16="http://schemas.microsoft.com/office/drawing/2014/main" id="{C00366E3-0AAB-05B8-EE9B-0D3042C90C1B}"/>
                  </a:ext>
                </a:extLst>
              </p:cNvPr>
              <p:cNvSpPr/>
              <p:nvPr/>
            </p:nvSpPr>
            <p:spPr>
              <a:xfrm>
                <a:off x="6830466" y="2590646"/>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45" name="Freeform: Shape 744">
                <a:extLst>
                  <a:ext uri="{FF2B5EF4-FFF2-40B4-BE49-F238E27FC236}">
                    <a16:creationId xmlns:a16="http://schemas.microsoft.com/office/drawing/2014/main" id="{5B4B22BD-55F7-7EC9-1721-65A1B8477C2E}"/>
                  </a:ext>
                </a:extLst>
              </p:cNvPr>
              <p:cNvSpPr/>
              <p:nvPr/>
            </p:nvSpPr>
            <p:spPr>
              <a:xfrm>
                <a:off x="6849506" y="2572975"/>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46" name="Freeform: Shape 745">
                <a:extLst>
                  <a:ext uri="{FF2B5EF4-FFF2-40B4-BE49-F238E27FC236}">
                    <a16:creationId xmlns:a16="http://schemas.microsoft.com/office/drawing/2014/main" id="{2447B67B-EF9C-48B9-8FE4-BB6CFF4049F0}"/>
                  </a:ext>
                </a:extLst>
              </p:cNvPr>
              <p:cNvSpPr/>
              <p:nvPr/>
            </p:nvSpPr>
            <p:spPr>
              <a:xfrm>
                <a:off x="6868546" y="2665811"/>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47" name="Freeform: Shape 746">
                <a:extLst>
                  <a:ext uri="{FF2B5EF4-FFF2-40B4-BE49-F238E27FC236}">
                    <a16:creationId xmlns:a16="http://schemas.microsoft.com/office/drawing/2014/main" id="{4B6FF0D6-575B-26D0-E9E6-2F6DA02E6F42}"/>
                  </a:ext>
                </a:extLst>
              </p:cNvPr>
              <p:cNvSpPr/>
              <p:nvPr/>
            </p:nvSpPr>
            <p:spPr>
              <a:xfrm>
                <a:off x="6887461" y="2648140"/>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48" name="Freeform: Shape 747">
                <a:extLst>
                  <a:ext uri="{FF2B5EF4-FFF2-40B4-BE49-F238E27FC236}">
                    <a16:creationId xmlns:a16="http://schemas.microsoft.com/office/drawing/2014/main" id="{A076DBAD-6E97-B058-6E1D-74989100043C}"/>
                  </a:ext>
                </a:extLst>
              </p:cNvPr>
              <p:cNvSpPr/>
              <p:nvPr/>
            </p:nvSpPr>
            <p:spPr>
              <a:xfrm>
                <a:off x="6909363" y="2665811"/>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49" name="Freeform: Shape 748">
                <a:extLst>
                  <a:ext uri="{FF2B5EF4-FFF2-40B4-BE49-F238E27FC236}">
                    <a16:creationId xmlns:a16="http://schemas.microsoft.com/office/drawing/2014/main" id="{615115EC-4004-C65E-A1B1-56BA8633469D}"/>
                  </a:ext>
                </a:extLst>
              </p:cNvPr>
              <p:cNvSpPr/>
              <p:nvPr/>
            </p:nvSpPr>
            <p:spPr>
              <a:xfrm>
                <a:off x="6928403" y="2648140"/>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50" name="Freeform: Shape 749">
                <a:extLst>
                  <a:ext uri="{FF2B5EF4-FFF2-40B4-BE49-F238E27FC236}">
                    <a16:creationId xmlns:a16="http://schemas.microsoft.com/office/drawing/2014/main" id="{7C314880-8C64-91C9-D9B6-11A6BE0EC8F8}"/>
                  </a:ext>
                </a:extLst>
              </p:cNvPr>
              <p:cNvSpPr/>
              <p:nvPr/>
            </p:nvSpPr>
            <p:spPr>
              <a:xfrm>
                <a:off x="6918199" y="2665811"/>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51" name="Freeform: Shape 750">
                <a:extLst>
                  <a:ext uri="{FF2B5EF4-FFF2-40B4-BE49-F238E27FC236}">
                    <a16:creationId xmlns:a16="http://schemas.microsoft.com/office/drawing/2014/main" id="{6081A717-342B-A56F-F60E-41C0664C9659}"/>
                  </a:ext>
                </a:extLst>
              </p:cNvPr>
              <p:cNvSpPr/>
              <p:nvPr/>
            </p:nvSpPr>
            <p:spPr>
              <a:xfrm>
                <a:off x="6935746" y="2648140"/>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52" name="Freeform: Shape 751">
                <a:extLst>
                  <a:ext uri="{FF2B5EF4-FFF2-40B4-BE49-F238E27FC236}">
                    <a16:creationId xmlns:a16="http://schemas.microsoft.com/office/drawing/2014/main" id="{7B0F1782-FB4F-ABB7-8672-5698EC1F8DB3}"/>
                  </a:ext>
                </a:extLst>
              </p:cNvPr>
              <p:cNvSpPr/>
              <p:nvPr/>
            </p:nvSpPr>
            <p:spPr>
              <a:xfrm>
                <a:off x="6953292" y="2665811"/>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53" name="Freeform: Shape 752">
                <a:extLst>
                  <a:ext uri="{FF2B5EF4-FFF2-40B4-BE49-F238E27FC236}">
                    <a16:creationId xmlns:a16="http://schemas.microsoft.com/office/drawing/2014/main" id="{F91171B2-3F39-7F29-BD49-273CB19D7A75}"/>
                  </a:ext>
                </a:extLst>
              </p:cNvPr>
              <p:cNvSpPr/>
              <p:nvPr/>
            </p:nvSpPr>
            <p:spPr>
              <a:xfrm>
                <a:off x="6970839" y="2648140"/>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54" name="Freeform: Shape 753">
                <a:extLst>
                  <a:ext uri="{FF2B5EF4-FFF2-40B4-BE49-F238E27FC236}">
                    <a16:creationId xmlns:a16="http://schemas.microsoft.com/office/drawing/2014/main" id="{5AC882CC-4BBE-DDFC-86DE-D42D52F02532}"/>
                  </a:ext>
                </a:extLst>
              </p:cNvPr>
              <p:cNvSpPr/>
              <p:nvPr/>
            </p:nvSpPr>
            <p:spPr>
              <a:xfrm>
                <a:off x="6953292" y="2665811"/>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55" name="Freeform: Shape 754">
                <a:extLst>
                  <a:ext uri="{FF2B5EF4-FFF2-40B4-BE49-F238E27FC236}">
                    <a16:creationId xmlns:a16="http://schemas.microsoft.com/office/drawing/2014/main" id="{ECB9FE55-3207-71EC-25A8-40DDF5AC7AAB}"/>
                  </a:ext>
                </a:extLst>
              </p:cNvPr>
              <p:cNvSpPr/>
              <p:nvPr/>
            </p:nvSpPr>
            <p:spPr>
              <a:xfrm>
                <a:off x="6970839" y="2648140"/>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56" name="Freeform: Shape 755">
                <a:extLst>
                  <a:ext uri="{FF2B5EF4-FFF2-40B4-BE49-F238E27FC236}">
                    <a16:creationId xmlns:a16="http://schemas.microsoft.com/office/drawing/2014/main" id="{150828AD-558A-85F5-0FC3-CF0F43FADE35}"/>
                  </a:ext>
                </a:extLst>
              </p:cNvPr>
              <p:cNvSpPr/>
              <p:nvPr/>
            </p:nvSpPr>
            <p:spPr>
              <a:xfrm>
                <a:off x="6963497" y="2665811"/>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57" name="Freeform: Shape 756">
                <a:extLst>
                  <a:ext uri="{FF2B5EF4-FFF2-40B4-BE49-F238E27FC236}">
                    <a16:creationId xmlns:a16="http://schemas.microsoft.com/office/drawing/2014/main" id="{D09971C9-EC5A-2988-53B3-EF62AF1EBEBC}"/>
                  </a:ext>
                </a:extLst>
              </p:cNvPr>
              <p:cNvSpPr/>
              <p:nvPr/>
            </p:nvSpPr>
            <p:spPr>
              <a:xfrm>
                <a:off x="6981043" y="2648140"/>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155" name="Rectangle 154">
              <a:extLst>
                <a:ext uri="{FF2B5EF4-FFF2-40B4-BE49-F238E27FC236}">
                  <a16:creationId xmlns:a16="http://schemas.microsoft.com/office/drawing/2014/main" id="{17F9E046-C0CF-D6B2-3735-49612AE9B42F}"/>
                </a:ext>
              </a:extLst>
            </p:cNvPr>
            <p:cNvSpPr/>
            <p:nvPr/>
          </p:nvSpPr>
          <p:spPr>
            <a:xfrm>
              <a:off x="4633162" y="1641401"/>
              <a:ext cx="2141926" cy="5424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E90D0"/>
                  </a:solidFill>
                  <a:effectLst/>
                  <a:uLnTx/>
                  <a:uFillTx/>
                  <a:latin typeface="Arial" panose="020B0604020202020204"/>
                  <a:ea typeface="+mn-ea"/>
                  <a:cs typeface="+mn-cs"/>
                </a:rPr>
                <a:t>Isa-Pd: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err="1">
                  <a:ln>
                    <a:noFill/>
                  </a:ln>
                  <a:solidFill>
                    <a:srgbClr val="3E90D0"/>
                  </a:solidFill>
                  <a:effectLst/>
                  <a:uLnTx/>
                  <a:uFillTx/>
                  <a:latin typeface="Arial" panose="020B0604020202020204"/>
                  <a:ea typeface="+mn-ea"/>
                  <a:cs typeface="+mn-cs"/>
                </a:rPr>
                <a:t>mOS</a:t>
              </a:r>
              <a:r>
                <a:rPr kumimoji="0" lang="en-GB" sz="900" b="1" i="0" u="none" strike="noStrike" kern="1200" cap="none" spc="0" normalizeH="0" baseline="0" noProof="0" dirty="0">
                  <a:ln>
                    <a:noFill/>
                  </a:ln>
                  <a:solidFill>
                    <a:srgbClr val="3E90D0"/>
                  </a:solidFill>
                  <a:effectLst/>
                  <a:uLnTx/>
                  <a:uFillTx/>
                  <a:latin typeface="Arial" panose="020B0604020202020204"/>
                  <a:ea typeface="+mn-ea"/>
                  <a:cs typeface="+mn-cs"/>
                </a:rPr>
                <a:t>: </a:t>
              </a:r>
              <a:r>
                <a:rPr kumimoji="0" lang="fr-FR" sz="900" b="1" i="0" u="none" strike="noStrike" kern="1200" cap="none" spc="0" normalizeH="0" baseline="0" noProof="0" dirty="0">
                  <a:ln>
                    <a:noFill/>
                  </a:ln>
                  <a:solidFill>
                    <a:srgbClr val="3E90D0"/>
                  </a:solidFill>
                  <a:effectLst/>
                  <a:uLnTx/>
                  <a:uFillTx/>
                  <a:latin typeface="Arial" panose="020B0604020202020204"/>
                  <a:ea typeface="+mn-ea"/>
                  <a:cs typeface="+mn-cs"/>
                </a:rPr>
                <a:t>24.57 </a:t>
              </a:r>
              <a:r>
                <a:rPr kumimoji="0" lang="fr-FR" sz="900" b="1" i="0" u="none" strike="noStrike" kern="1200" cap="none" spc="0" normalizeH="0" baseline="0" noProof="0" dirty="0" err="1">
                  <a:ln>
                    <a:noFill/>
                  </a:ln>
                  <a:solidFill>
                    <a:srgbClr val="3E90D0"/>
                  </a:solidFill>
                  <a:effectLst/>
                  <a:uLnTx/>
                  <a:uFillTx/>
                  <a:latin typeface="Arial" panose="020B0604020202020204"/>
                  <a:ea typeface="+mn-ea"/>
                  <a:cs typeface="+mn-cs"/>
                </a:rPr>
                <a:t>months</a:t>
              </a:r>
              <a:r>
                <a:rPr kumimoji="0" lang="pl-PL" sz="900" b="1" i="0" u="none" strike="noStrike" kern="1200" cap="none" spc="0" normalizeH="0" baseline="0" noProof="0" dirty="0">
                  <a:ln>
                    <a:noFill/>
                  </a:ln>
                  <a:solidFill>
                    <a:srgbClr val="3E90D0"/>
                  </a:solidFill>
                  <a:effectLst/>
                  <a:uLnTx/>
                  <a:uFillTx/>
                  <a:latin typeface="Arial" panose="020B0604020202020204"/>
                  <a:ea typeface="+mn-ea"/>
                  <a:cs typeface="+mn-cs"/>
                </a:rPr>
                <a:t> </a:t>
              </a:r>
              <a:endParaRPr kumimoji="0" lang="fr-FR" sz="900" b="1" i="0" u="none" strike="noStrike" kern="1200" cap="none" spc="0" normalizeH="0" baseline="0" noProof="0" dirty="0">
                <a:ln>
                  <a:noFill/>
                </a:ln>
                <a:solidFill>
                  <a:srgbClr val="3E90D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900" b="1" i="0" u="none" strike="noStrike" kern="1200" cap="none" spc="0" normalizeH="0" baseline="0" noProof="0" dirty="0">
                  <a:ln>
                    <a:noFill/>
                  </a:ln>
                  <a:solidFill>
                    <a:srgbClr val="3E90D0"/>
                  </a:solidFill>
                  <a:effectLst/>
                  <a:uLnTx/>
                  <a:uFillTx/>
                  <a:latin typeface="Arial" panose="020B0604020202020204"/>
                  <a:ea typeface="+mn-ea"/>
                  <a:cs typeface="+mn-cs"/>
                </a:rPr>
                <a:t>(95% CI</a:t>
              </a:r>
              <a:r>
                <a:rPr kumimoji="0" lang="en-US" sz="900" b="1" i="0" u="none" strike="noStrike" kern="1200" cap="none" spc="0" normalizeH="0" baseline="0" noProof="0" dirty="0">
                  <a:ln>
                    <a:noFill/>
                  </a:ln>
                  <a:solidFill>
                    <a:srgbClr val="3E90D0"/>
                  </a:solidFill>
                  <a:effectLst/>
                  <a:uLnTx/>
                  <a:uFillTx/>
                  <a:latin typeface="Arial" panose="020B0604020202020204"/>
                  <a:ea typeface="+mn-ea"/>
                  <a:cs typeface="+mn-cs"/>
                </a:rPr>
                <a:t>: 20.304–</a:t>
              </a:r>
              <a:r>
                <a:rPr kumimoji="0" lang="fr-FR" sz="900" b="1" i="0" u="none" strike="noStrike" kern="1200" cap="none" spc="0" normalizeH="0" baseline="0" noProof="0" dirty="0">
                  <a:ln>
                    <a:noFill/>
                  </a:ln>
                  <a:solidFill>
                    <a:srgbClr val="3E90D0"/>
                  </a:solidFill>
                  <a:effectLst/>
                  <a:uLnTx/>
                  <a:uFillTx/>
                  <a:latin typeface="Arial" panose="020B0604020202020204"/>
                  <a:ea typeface="+mn-ea"/>
                  <a:cs typeface="+mn-cs"/>
                </a:rPr>
                <a:t>31.310</a:t>
              </a:r>
              <a:r>
                <a:rPr kumimoji="0" lang="pl-PL" sz="900" b="0" i="0" u="none" strike="noStrike" kern="1200" cap="none" spc="0" normalizeH="0" baseline="0" noProof="0" dirty="0">
                  <a:ln>
                    <a:noFill/>
                  </a:ln>
                  <a:solidFill>
                    <a:srgbClr val="3E90D0"/>
                  </a:solidFill>
                  <a:effectLst/>
                  <a:uLnTx/>
                  <a:uFillTx/>
                  <a:latin typeface="Arial" panose="020B0604020202020204"/>
                  <a:ea typeface="+mn-ea"/>
                  <a:cs typeface="+mn-cs"/>
                </a:rPr>
                <a:t>)</a:t>
              </a:r>
            </a:p>
          </p:txBody>
        </p:sp>
        <p:sp>
          <p:nvSpPr>
            <p:cNvPr id="156" name="Rectangle 155">
              <a:extLst>
                <a:ext uri="{FF2B5EF4-FFF2-40B4-BE49-F238E27FC236}">
                  <a16:creationId xmlns:a16="http://schemas.microsoft.com/office/drawing/2014/main" id="{AE256712-4362-9744-AFA2-439B5268BFCD}"/>
                </a:ext>
              </a:extLst>
            </p:cNvPr>
            <p:cNvSpPr/>
            <p:nvPr/>
          </p:nvSpPr>
          <p:spPr>
            <a:xfrm>
              <a:off x="3185915" y="2363783"/>
              <a:ext cx="2103436" cy="5424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8F6EAA"/>
                  </a:solidFill>
                  <a:effectLst/>
                  <a:uLnTx/>
                  <a:uFillTx/>
                  <a:latin typeface="Arial" panose="020B0604020202020204"/>
                  <a:ea typeface="+mn-ea"/>
                  <a:cs typeface="+mn-cs"/>
                </a:rPr>
                <a:t>Pd: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err="1">
                  <a:ln>
                    <a:noFill/>
                  </a:ln>
                  <a:solidFill>
                    <a:srgbClr val="8F6EAA"/>
                  </a:solidFill>
                  <a:effectLst/>
                  <a:uLnTx/>
                  <a:uFillTx/>
                  <a:latin typeface="Arial" panose="020B0604020202020204"/>
                  <a:ea typeface="+mn-ea"/>
                  <a:cs typeface="+mn-cs"/>
                </a:rPr>
                <a:t>mOS</a:t>
              </a:r>
              <a:r>
                <a:rPr kumimoji="0" lang="en-GB" sz="900" b="1" i="0" u="none" strike="noStrike" kern="1200" cap="none" spc="0" normalizeH="0" baseline="0" noProof="0" dirty="0">
                  <a:ln>
                    <a:noFill/>
                  </a:ln>
                  <a:solidFill>
                    <a:srgbClr val="8F6EAA"/>
                  </a:solidFill>
                  <a:effectLst/>
                  <a:uLnTx/>
                  <a:uFillTx/>
                  <a:latin typeface="Arial" panose="020B0604020202020204"/>
                  <a:ea typeface="+mn-ea"/>
                  <a:cs typeface="+mn-cs"/>
                </a:rPr>
                <a:t>: 17.71 months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8F6EAA"/>
                  </a:solidFill>
                  <a:effectLst/>
                  <a:uLnTx/>
                  <a:uFillTx/>
                  <a:latin typeface="Arial" panose="020B0604020202020204"/>
                  <a:ea typeface="+mn-ea"/>
                  <a:cs typeface="+mn-cs"/>
                </a:rPr>
                <a:t>(95% CI: 14.390–26.218)</a:t>
              </a:r>
            </a:p>
          </p:txBody>
        </p:sp>
        <p:sp>
          <p:nvSpPr>
            <p:cNvPr id="158" name="Rectangle 157">
              <a:extLst>
                <a:ext uri="{FF2B5EF4-FFF2-40B4-BE49-F238E27FC236}">
                  <a16:creationId xmlns:a16="http://schemas.microsoft.com/office/drawing/2014/main" id="{CCE0FDC5-49D1-F037-BAE3-1F03CE9CFECD}"/>
                </a:ext>
              </a:extLst>
            </p:cNvPr>
            <p:cNvSpPr/>
            <p:nvPr/>
          </p:nvSpPr>
          <p:spPr>
            <a:xfrm>
              <a:off x="2400360" y="3116545"/>
              <a:ext cx="3198311" cy="230832"/>
            </a:xfrm>
            <a:prstGeom prst="rect">
              <a:avLst/>
            </a:prstGeom>
            <a:solidFill>
              <a:srgbClr val="FFFFFF"/>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0000"/>
                  </a:solidFill>
                  <a:effectLst/>
                  <a:uLnTx/>
                  <a:uFillTx/>
                  <a:latin typeface="Arial" panose="020B0604020202020204"/>
                  <a:ea typeface="+mn-ea"/>
                  <a:cs typeface="+mn-cs"/>
                </a:rPr>
                <a:t>HR = 0.776 (95% CI: 0.594–1.1015); log-rank p=0.0319</a:t>
              </a:r>
              <a:r>
                <a:rPr kumimoji="0" lang="en-US" sz="900" b="1" i="0" u="none" strike="noStrike" kern="0" cap="none" spc="0" normalizeH="0" baseline="30000" noProof="0" dirty="0">
                  <a:ln>
                    <a:noFill/>
                  </a:ln>
                  <a:solidFill>
                    <a:srgbClr val="000000"/>
                  </a:solidFill>
                  <a:effectLst/>
                  <a:uLnTx/>
                  <a:uFillTx/>
                  <a:latin typeface="Arial" panose="020B0604020202020204"/>
                  <a:ea typeface="+mn-ea"/>
                  <a:cs typeface="+mn-cs"/>
                </a:rPr>
                <a:t>†</a:t>
              </a:r>
            </a:p>
          </p:txBody>
        </p:sp>
        <p:sp>
          <p:nvSpPr>
            <p:cNvPr id="53" name="Freeform: Shape 52">
              <a:extLst>
                <a:ext uri="{FF2B5EF4-FFF2-40B4-BE49-F238E27FC236}">
                  <a16:creationId xmlns:a16="http://schemas.microsoft.com/office/drawing/2014/main" id="{3BE145BE-3D3E-9C43-027B-ED3324AA0E67}"/>
                </a:ext>
              </a:extLst>
            </p:cNvPr>
            <p:cNvSpPr/>
            <p:nvPr/>
          </p:nvSpPr>
          <p:spPr>
            <a:xfrm>
              <a:off x="2700279" y="1228076"/>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0000FF"/>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19" name="TextBox 318">
              <a:extLst>
                <a:ext uri="{FF2B5EF4-FFF2-40B4-BE49-F238E27FC236}">
                  <a16:creationId xmlns:a16="http://schemas.microsoft.com/office/drawing/2014/main" id="{59FFAC16-3D45-4695-C661-6729844CB61F}"/>
                </a:ext>
              </a:extLst>
            </p:cNvPr>
            <p:cNvSpPr txBox="1"/>
            <p:nvPr/>
          </p:nvSpPr>
          <p:spPr>
            <a:xfrm>
              <a:off x="2545995" y="3426836"/>
              <a:ext cx="248786"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solidFill>
                    <a:srgbClr val="000000"/>
                  </a:solidFill>
                  <a:effectLst/>
                  <a:uLnTx/>
                  <a:uFillTx/>
                  <a:latin typeface="Microsoft Sans Serif"/>
                  <a:ea typeface="Microsoft Sans Serif"/>
                  <a:cs typeface="Microsoft Sans Serif"/>
                  <a:sym typeface="Microsoft Sans Serif"/>
                  <a:rtl val="0"/>
                </a:rPr>
                <a:t>0</a:t>
              </a:r>
            </a:p>
          </p:txBody>
        </p:sp>
        <p:sp>
          <p:nvSpPr>
            <p:cNvPr id="321" name="TextBox 320">
              <a:extLst>
                <a:ext uri="{FF2B5EF4-FFF2-40B4-BE49-F238E27FC236}">
                  <a16:creationId xmlns:a16="http://schemas.microsoft.com/office/drawing/2014/main" id="{B83A62ED-8EEB-6DB4-8120-53BEE0C59477}"/>
                </a:ext>
              </a:extLst>
            </p:cNvPr>
            <p:cNvSpPr txBox="1"/>
            <p:nvPr/>
          </p:nvSpPr>
          <p:spPr>
            <a:xfrm>
              <a:off x="2782688" y="3426836"/>
              <a:ext cx="248786"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solidFill>
                    <a:srgbClr val="000000"/>
                  </a:solidFill>
                  <a:effectLst/>
                  <a:uLnTx/>
                  <a:uFillTx/>
                  <a:latin typeface="Microsoft Sans Serif"/>
                  <a:ea typeface="Microsoft Sans Serif"/>
                  <a:cs typeface="Microsoft Sans Serif"/>
                  <a:sym typeface="Microsoft Sans Serif"/>
                  <a:rtl val="0"/>
                </a:rPr>
                <a:t>3</a:t>
              </a:r>
            </a:p>
          </p:txBody>
        </p:sp>
        <p:sp>
          <p:nvSpPr>
            <p:cNvPr id="323" name="TextBox 322">
              <a:extLst>
                <a:ext uri="{FF2B5EF4-FFF2-40B4-BE49-F238E27FC236}">
                  <a16:creationId xmlns:a16="http://schemas.microsoft.com/office/drawing/2014/main" id="{2CD2B03F-187B-0750-B220-880B7DF82FBB}"/>
                </a:ext>
              </a:extLst>
            </p:cNvPr>
            <p:cNvSpPr txBox="1"/>
            <p:nvPr/>
          </p:nvSpPr>
          <p:spPr>
            <a:xfrm>
              <a:off x="3010670" y="3426836"/>
              <a:ext cx="248786"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solidFill>
                    <a:srgbClr val="000000"/>
                  </a:solidFill>
                  <a:effectLst/>
                  <a:uLnTx/>
                  <a:uFillTx/>
                  <a:latin typeface="Microsoft Sans Serif"/>
                  <a:ea typeface="Microsoft Sans Serif"/>
                  <a:cs typeface="Microsoft Sans Serif"/>
                  <a:sym typeface="Microsoft Sans Serif"/>
                  <a:rtl val="0"/>
                </a:rPr>
                <a:t>6</a:t>
              </a:r>
            </a:p>
          </p:txBody>
        </p:sp>
        <p:sp>
          <p:nvSpPr>
            <p:cNvPr id="325" name="TextBox 324">
              <a:extLst>
                <a:ext uri="{FF2B5EF4-FFF2-40B4-BE49-F238E27FC236}">
                  <a16:creationId xmlns:a16="http://schemas.microsoft.com/office/drawing/2014/main" id="{1EE1E581-6BB1-98F7-0577-8F666305D066}"/>
                </a:ext>
              </a:extLst>
            </p:cNvPr>
            <p:cNvSpPr txBox="1"/>
            <p:nvPr/>
          </p:nvSpPr>
          <p:spPr>
            <a:xfrm>
              <a:off x="3248981" y="3426836"/>
              <a:ext cx="248786"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solidFill>
                    <a:srgbClr val="000000"/>
                  </a:solidFill>
                  <a:effectLst/>
                  <a:uLnTx/>
                  <a:uFillTx/>
                  <a:latin typeface="Microsoft Sans Serif"/>
                  <a:ea typeface="Microsoft Sans Serif"/>
                  <a:cs typeface="Microsoft Sans Serif"/>
                  <a:sym typeface="Microsoft Sans Serif"/>
                  <a:rtl val="0"/>
                </a:rPr>
                <a:t>9</a:t>
              </a:r>
            </a:p>
          </p:txBody>
        </p:sp>
        <p:sp>
          <p:nvSpPr>
            <p:cNvPr id="327" name="TextBox 326">
              <a:extLst>
                <a:ext uri="{FF2B5EF4-FFF2-40B4-BE49-F238E27FC236}">
                  <a16:creationId xmlns:a16="http://schemas.microsoft.com/office/drawing/2014/main" id="{D5970025-BF0F-B9C9-5D7C-33215A258D75}"/>
                </a:ext>
              </a:extLst>
            </p:cNvPr>
            <p:cNvSpPr txBox="1"/>
            <p:nvPr/>
          </p:nvSpPr>
          <p:spPr>
            <a:xfrm>
              <a:off x="3449212" y="3426836"/>
              <a:ext cx="312906"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solidFill>
                    <a:srgbClr val="000000"/>
                  </a:solidFill>
                  <a:effectLst/>
                  <a:uLnTx/>
                  <a:uFillTx/>
                  <a:latin typeface="Microsoft Sans Serif"/>
                  <a:ea typeface="Microsoft Sans Serif"/>
                  <a:cs typeface="Microsoft Sans Serif"/>
                  <a:sym typeface="Microsoft Sans Serif"/>
                  <a:rtl val="0"/>
                </a:rPr>
                <a:t>12</a:t>
              </a:r>
            </a:p>
          </p:txBody>
        </p:sp>
        <p:sp>
          <p:nvSpPr>
            <p:cNvPr id="329" name="TextBox 328">
              <a:extLst>
                <a:ext uri="{FF2B5EF4-FFF2-40B4-BE49-F238E27FC236}">
                  <a16:creationId xmlns:a16="http://schemas.microsoft.com/office/drawing/2014/main" id="{4E916606-45C4-FCED-BA7F-DEE98B60B275}"/>
                </a:ext>
              </a:extLst>
            </p:cNvPr>
            <p:cNvSpPr txBox="1"/>
            <p:nvPr/>
          </p:nvSpPr>
          <p:spPr>
            <a:xfrm>
              <a:off x="3687399" y="3426836"/>
              <a:ext cx="312906"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solidFill>
                    <a:srgbClr val="000000"/>
                  </a:solidFill>
                  <a:effectLst/>
                  <a:uLnTx/>
                  <a:uFillTx/>
                  <a:latin typeface="Microsoft Sans Serif"/>
                  <a:ea typeface="Microsoft Sans Serif"/>
                  <a:cs typeface="Microsoft Sans Serif"/>
                  <a:sym typeface="Microsoft Sans Serif"/>
                  <a:rtl val="0"/>
                </a:rPr>
                <a:t>15</a:t>
              </a:r>
            </a:p>
          </p:txBody>
        </p:sp>
        <p:sp>
          <p:nvSpPr>
            <p:cNvPr id="331" name="TextBox 330">
              <a:extLst>
                <a:ext uri="{FF2B5EF4-FFF2-40B4-BE49-F238E27FC236}">
                  <a16:creationId xmlns:a16="http://schemas.microsoft.com/office/drawing/2014/main" id="{E6CE17EB-59CF-DD5A-5593-3073305381FA}"/>
                </a:ext>
              </a:extLst>
            </p:cNvPr>
            <p:cNvSpPr txBox="1"/>
            <p:nvPr/>
          </p:nvSpPr>
          <p:spPr>
            <a:xfrm>
              <a:off x="3915381" y="3426836"/>
              <a:ext cx="312906"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solidFill>
                    <a:srgbClr val="000000"/>
                  </a:solidFill>
                  <a:effectLst/>
                  <a:uLnTx/>
                  <a:uFillTx/>
                  <a:latin typeface="Microsoft Sans Serif"/>
                  <a:ea typeface="Microsoft Sans Serif"/>
                  <a:cs typeface="Microsoft Sans Serif"/>
                  <a:sym typeface="Microsoft Sans Serif"/>
                  <a:rtl val="0"/>
                </a:rPr>
                <a:t>18</a:t>
              </a:r>
            </a:p>
          </p:txBody>
        </p:sp>
        <p:sp>
          <p:nvSpPr>
            <p:cNvPr id="333" name="TextBox 332">
              <a:extLst>
                <a:ext uri="{FF2B5EF4-FFF2-40B4-BE49-F238E27FC236}">
                  <a16:creationId xmlns:a16="http://schemas.microsoft.com/office/drawing/2014/main" id="{50AE7BDD-82E4-51AF-CFCD-A80FE4495919}"/>
                </a:ext>
              </a:extLst>
            </p:cNvPr>
            <p:cNvSpPr txBox="1"/>
            <p:nvPr/>
          </p:nvSpPr>
          <p:spPr>
            <a:xfrm>
              <a:off x="4152199" y="3426836"/>
              <a:ext cx="312906"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solidFill>
                    <a:srgbClr val="000000"/>
                  </a:solidFill>
                  <a:effectLst/>
                  <a:uLnTx/>
                  <a:uFillTx/>
                  <a:latin typeface="Microsoft Sans Serif"/>
                  <a:ea typeface="Microsoft Sans Serif"/>
                  <a:cs typeface="Microsoft Sans Serif"/>
                  <a:sym typeface="Microsoft Sans Serif"/>
                  <a:rtl val="0"/>
                </a:rPr>
                <a:t>21</a:t>
              </a:r>
            </a:p>
          </p:txBody>
        </p:sp>
        <p:sp>
          <p:nvSpPr>
            <p:cNvPr id="335" name="TextBox 334">
              <a:extLst>
                <a:ext uri="{FF2B5EF4-FFF2-40B4-BE49-F238E27FC236}">
                  <a16:creationId xmlns:a16="http://schemas.microsoft.com/office/drawing/2014/main" id="{EC2237D3-0C49-C92D-8DF7-D824A2B4FF06}"/>
                </a:ext>
              </a:extLst>
            </p:cNvPr>
            <p:cNvSpPr txBox="1"/>
            <p:nvPr/>
          </p:nvSpPr>
          <p:spPr>
            <a:xfrm>
              <a:off x="4380181" y="3426836"/>
              <a:ext cx="312906"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solidFill>
                    <a:srgbClr val="000000"/>
                  </a:solidFill>
                  <a:effectLst/>
                  <a:uLnTx/>
                  <a:uFillTx/>
                  <a:latin typeface="Microsoft Sans Serif"/>
                  <a:ea typeface="Microsoft Sans Serif"/>
                  <a:cs typeface="Microsoft Sans Serif"/>
                  <a:sym typeface="Microsoft Sans Serif"/>
                  <a:rtl val="0"/>
                </a:rPr>
                <a:t>24</a:t>
              </a:r>
            </a:p>
          </p:txBody>
        </p:sp>
        <p:sp>
          <p:nvSpPr>
            <p:cNvPr id="337" name="TextBox 336">
              <a:extLst>
                <a:ext uri="{FF2B5EF4-FFF2-40B4-BE49-F238E27FC236}">
                  <a16:creationId xmlns:a16="http://schemas.microsoft.com/office/drawing/2014/main" id="{DFFB76F7-B194-9190-C608-EDE1AD1D49E8}"/>
                </a:ext>
              </a:extLst>
            </p:cNvPr>
            <p:cNvSpPr txBox="1"/>
            <p:nvPr/>
          </p:nvSpPr>
          <p:spPr>
            <a:xfrm>
              <a:off x="4618368" y="3426836"/>
              <a:ext cx="312906"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solidFill>
                    <a:srgbClr val="000000"/>
                  </a:solidFill>
                  <a:effectLst/>
                  <a:uLnTx/>
                  <a:uFillTx/>
                  <a:latin typeface="Microsoft Sans Serif"/>
                  <a:ea typeface="Microsoft Sans Serif"/>
                  <a:cs typeface="Microsoft Sans Serif"/>
                  <a:sym typeface="Microsoft Sans Serif"/>
                  <a:rtl val="0"/>
                </a:rPr>
                <a:t>27</a:t>
              </a:r>
            </a:p>
          </p:txBody>
        </p:sp>
        <p:sp>
          <p:nvSpPr>
            <p:cNvPr id="339" name="TextBox 338">
              <a:extLst>
                <a:ext uri="{FF2B5EF4-FFF2-40B4-BE49-F238E27FC236}">
                  <a16:creationId xmlns:a16="http://schemas.microsoft.com/office/drawing/2014/main" id="{FC46F50D-4579-07AF-65CD-33A2A8CBBAA8}"/>
                </a:ext>
              </a:extLst>
            </p:cNvPr>
            <p:cNvSpPr txBox="1"/>
            <p:nvPr/>
          </p:nvSpPr>
          <p:spPr>
            <a:xfrm>
              <a:off x="4846475" y="3426836"/>
              <a:ext cx="312906"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solidFill>
                    <a:srgbClr val="000000"/>
                  </a:solidFill>
                  <a:effectLst/>
                  <a:uLnTx/>
                  <a:uFillTx/>
                  <a:latin typeface="Microsoft Sans Serif"/>
                  <a:ea typeface="Microsoft Sans Serif"/>
                  <a:cs typeface="Microsoft Sans Serif"/>
                  <a:sym typeface="Microsoft Sans Serif"/>
                  <a:rtl val="0"/>
                </a:rPr>
                <a:t>30</a:t>
              </a:r>
            </a:p>
          </p:txBody>
        </p:sp>
        <p:sp>
          <p:nvSpPr>
            <p:cNvPr id="341" name="TextBox 340">
              <a:extLst>
                <a:ext uri="{FF2B5EF4-FFF2-40B4-BE49-F238E27FC236}">
                  <a16:creationId xmlns:a16="http://schemas.microsoft.com/office/drawing/2014/main" id="{05E2F517-3C27-B574-9FF1-A2A857E2DBD6}"/>
                </a:ext>
              </a:extLst>
            </p:cNvPr>
            <p:cNvSpPr txBox="1"/>
            <p:nvPr/>
          </p:nvSpPr>
          <p:spPr>
            <a:xfrm>
              <a:off x="5084661" y="3426836"/>
              <a:ext cx="312906"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solidFill>
                    <a:srgbClr val="000000"/>
                  </a:solidFill>
                  <a:effectLst/>
                  <a:uLnTx/>
                  <a:uFillTx/>
                  <a:latin typeface="Microsoft Sans Serif"/>
                  <a:ea typeface="Microsoft Sans Serif"/>
                  <a:cs typeface="Microsoft Sans Serif"/>
                  <a:sym typeface="Microsoft Sans Serif"/>
                  <a:rtl val="0"/>
                </a:rPr>
                <a:t>33</a:t>
              </a:r>
            </a:p>
          </p:txBody>
        </p:sp>
        <p:sp>
          <p:nvSpPr>
            <p:cNvPr id="343" name="TextBox 342">
              <a:extLst>
                <a:ext uri="{FF2B5EF4-FFF2-40B4-BE49-F238E27FC236}">
                  <a16:creationId xmlns:a16="http://schemas.microsoft.com/office/drawing/2014/main" id="{9C93CC80-D4B4-7723-90F8-C55881D99F86}"/>
                </a:ext>
              </a:extLst>
            </p:cNvPr>
            <p:cNvSpPr txBox="1"/>
            <p:nvPr/>
          </p:nvSpPr>
          <p:spPr>
            <a:xfrm>
              <a:off x="5312643" y="3426836"/>
              <a:ext cx="312906"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solidFill>
                    <a:srgbClr val="000000"/>
                  </a:solidFill>
                  <a:effectLst/>
                  <a:uLnTx/>
                  <a:uFillTx/>
                  <a:latin typeface="Microsoft Sans Serif"/>
                  <a:ea typeface="Microsoft Sans Serif"/>
                  <a:cs typeface="Microsoft Sans Serif"/>
                  <a:sym typeface="Microsoft Sans Serif"/>
                  <a:rtl val="0"/>
                </a:rPr>
                <a:t>36</a:t>
              </a:r>
            </a:p>
          </p:txBody>
        </p:sp>
        <p:sp>
          <p:nvSpPr>
            <p:cNvPr id="345" name="TextBox 344">
              <a:extLst>
                <a:ext uri="{FF2B5EF4-FFF2-40B4-BE49-F238E27FC236}">
                  <a16:creationId xmlns:a16="http://schemas.microsoft.com/office/drawing/2014/main" id="{70FAB00C-42CF-40BD-85E8-702A7D7C4623}"/>
                </a:ext>
              </a:extLst>
            </p:cNvPr>
            <p:cNvSpPr txBox="1"/>
            <p:nvPr/>
          </p:nvSpPr>
          <p:spPr>
            <a:xfrm>
              <a:off x="5549461" y="3426836"/>
              <a:ext cx="312906"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solidFill>
                    <a:srgbClr val="000000"/>
                  </a:solidFill>
                  <a:effectLst/>
                  <a:uLnTx/>
                  <a:uFillTx/>
                  <a:latin typeface="Microsoft Sans Serif"/>
                  <a:ea typeface="Microsoft Sans Serif"/>
                  <a:cs typeface="Microsoft Sans Serif"/>
                  <a:sym typeface="Microsoft Sans Serif"/>
                  <a:rtl val="0"/>
                </a:rPr>
                <a:t>39</a:t>
              </a:r>
            </a:p>
          </p:txBody>
        </p:sp>
        <p:sp>
          <p:nvSpPr>
            <p:cNvPr id="347" name="TextBox 346">
              <a:extLst>
                <a:ext uri="{FF2B5EF4-FFF2-40B4-BE49-F238E27FC236}">
                  <a16:creationId xmlns:a16="http://schemas.microsoft.com/office/drawing/2014/main" id="{A50CABA2-6CD6-8C5B-872E-EE1F6383B6CA}"/>
                </a:ext>
              </a:extLst>
            </p:cNvPr>
            <p:cNvSpPr txBox="1"/>
            <p:nvPr/>
          </p:nvSpPr>
          <p:spPr>
            <a:xfrm>
              <a:off x="5777443" y="3426836"/>
              <a:ext cx="312906"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solidFill>
                    <a:srgbClr val="000000"/>
                  </a:solidFill>
                  <a:effectLst/>
                  <a:uLnTx/>
                  <a:uFillTx/>
                  <a:latin typeface="Microsoft Sans Serif"/>
                  <a:ea typeface="Microsoft Sans Serif"/>
                  <a:cs typeface="Microsoft Sans Serif"/>
                  <a:sym typeface="Microsoft Sans Serif"/>
                  <a:rtl val="0"/>
                </a:rPr>
                <a:t>42</a:t>
              </a:r>
            </a:p>
          </p:txBody>
        </p:sp>
        <p:sp>
          <p:nvSpPr>
            <p:cNvPr id="349" name="TextBox 348">
              <a:extLst>
                <a:ext uri="{FF2B5EF4-FFF2-40B4-BE49-F238E27FC236}">
                  <a16:creationId xmlns:a16="http://schemas.microsoft.com/office/drawing/2014/main" id="{14157680-FCA2-7B1A-79ED-91B94A3C94A5}"/>
                </a:ext>
              </a:extLst>
            </p:cNvPr>
            <p:cNvSpPr txBox="1"/>
            <p:nvPr/>
          </p:nvSpPr>
          <p:spPr>
            <a:xfrm>
              <a:off x="6015630" y="3426836"/>
              <a:ext cx="312906"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solidFill>
                    <a:srgbClr val="000000"/>
                  </a:solidFill>
                  <a:effectLst/>
                  <a:uLnTx/>
                  <a:uFillTx/>
                  <a:latin typeface="Microsoft Sans Serif"/>
                  <a:ea typeface="Microsoft Sans Serif"/>
                  <a:cs typeface="Microsoft Sans Serif"/>
                  <a:sym typeface="Microsoft Sans Serif"/>
                  <a:rtl val="0"/>
                </a:rPr>
                <a:t>45</a:t>
              </a:r>
            </a:p>
          </p:txBody>
        </p:sp>
        <p:sp>
          <p:nvSpPr>
            <p:cNvPr id="351" name="TextBox 350">
              <a:extLst>
                <a:ext uri="{FF2B5EF4-FFF2-40B4-BE49-F238E27FC236}">
                  <a16:creationId xmlns:a16="http://schemas.microsoft.com/office/drawing/2014/main" id="{C3B299CF-EEDF-930A-9E74-A88B9AB6F852}"/>
                </a:ext>
              </a:extLst>
            </p:cNvPr>
            <p:cNvSpPr txBox="1"/>
            <p:nvPr/>
          </p:nvSpPr>
          <p:spPr>
            <a:xfrm>
              <a:off x="6252448" y="3426836"/>
              <a:ext cx="312906"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solidFill>
                    <a:srgbClr val="000000"/>
                  </a:solidFill>
                  <a:effectLst/>
                  <a:uLnTx/>
                  <a:uFillTx/>
                  <a:latin typeface="Microsoft Sans Serif"/>
                  <a:ea typeface="Microsoft Sans Serif"/>
                  <a:cs typeface="Microsoft Sans Serif"/>
                  <a:sym typeface="Microsoft Sans Serif"/>
                  <a:rtl val="0"/>
                </a:rPr>
                <a:t>48</a:t>
              </a:r>
            </a:p>
          </p:txBody>
        </p:sp>
        <p:sp>
          <p:nvSpPr>
            <p:cNvPr id="353" name="TextBox 352">
              <a:extLst>
                <a:ext uri="{FF2B5EF4-FFF2-40B4-BE49-F238E27FC236}">
                  <a16:creationId xmlns:a16="http://schemas.microsoft.com/office/drawing/2014/main" id="{355D8C58-7C18-25F9-4F9D-BE87D5B3C0CF}"/>
                </a:ext>
              </a:extLst>
            </p:cNvPr>
            <p:cNvSpPr txBox="1"/>
            <p:nvPr/>
          </p:nvSpPr>
          <p:spPr>
            <a:xfrm>
              <a:off x="6480430" y="3426836"/>
              <a:ext cx="312906"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solidFill>
                    <a:srgbClr val="000000"/>
                  </a:solidFill>
                  <a:effectLst/>
                  <a:uLnTx/>
                  <a:uFillTx/>
                  <a:latin typeface="Microsoft Sans Serif"/>
                  <a:ea typeface="Microsoft Sans Serif"/>
                  <a:cs typeface="Microsoft Sans Serif"/>
                  <a:sym typeface="Microsoft Sans Serif"/>
                  <a:rtl val="0"/>
                </a:rPr>
                <a:t>51</a:t>
              </a:r>
            </a:p>
          </p:txBody>
        </p:sp>
        <p:sp>
          <p:nvSpPr>
            <p:cNvPr id="355" name="TextBox 354">
              <a:extLst>
                <a:ext uri="{FF2B5EF4-FFF2-40B4-BE49-F238E27FC236}">
                  <a16:creationId xmlns:a16="http://schemas.microsoft.com/office/drawing/2014/main" id="{5669D8B2-590C-B6B0-2F93-80848AA206F3}"/>
                </a:ext>
              </a:extLst>
            </p:cNvPr>
            <p:cNvSpPr txBox="1"/>
            <p:nvPr/>
          </p:nvSpPr>
          <p:spPr>
            <a:xfrm>
              <a:off x="6718617" y="3426836"/>
              <a:ext cx="312906"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solidFill>
                    <a:srgbClr val="000000"/>
                  </a:solidFill>
                  <a:effectLst/>
                  <a:uLnTx/>
                  <a:uFillTx/>
                  <a:latin typeface="Microsoft Sans Serif"/>
                  <a:ea typeface="Microsoft Sans Serif"/>
                  <a:cs typeface="Microsoft Sans Serif"/>
                  <a:sym typeface="Microsoft Sans Serif"/>
                  <a:rtl val="0"/>
                </a:rPr>
                <a:t>54</a:t>
              </a:r>
            </a:p>
          </p:txBody>
        </p:sp>
        <p:sp>
          <p:nvSpPr>
            <p:cNvPr id="357" name="TextBox 356">
              <a:extLst>
                <a:ext uri="{FF2B5EF4-FFF2-40B4-BE49-F238E27FC236}">
                  <a16:creationId xmlns:a16="http://schemas.microsoft.com/office/drawing/2014/main" id="{44522EC5-3E3C-97BA-089B-B88BBAAC429E}"/>
                </a:ext>
              </a:extLst>
            </p:cNvPr>
            <p:cNvSpPr txBox="1"/>
            <p:nvPr/>
          </p:nvSpPr>
          <p:spPr>
            <a:xfrm>
              <a:off x="2052819" y="3207496"/>
              <a:ext cx="309700" cy="24657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solidFill>
                    <a:srgbClr val="000000"/>
                  </a:solidFill>
                  <a:effectLst/>
                  <a:uLnTx/>
                  <a:uFillTx/>
                  <a:latin typeface="Microsoft Sans Serif"/>
                  <a:ea typeface="Microsoft Sans Serif"/>
                  <a:cs typeface="Microsoft Sans Serif"/>
                  <a:sym typeface="Microsoft Sans Serif"/>
                  <a:rtl val="0"/>
                </a:rPr>
                <a:t>  0</a:t>
              </a:r>
            </a:p>
          </p:txBody>
        </p:sp>
        <p:sp>
          <p:nvSpPr>
            <p:cNvPr id="359" name="TextBox 358">
              <a:extLst>
                <a:ext uri="{FF2B5EF4-FFF2-40B4-BE49-F238E27FC236}">
                  <a16:creationId xmlns:a16="http://schemas.microsoft.com/office/drawing/2014/main" id="{95489F09-BE77-8427-ADD2-A5E754316F03}"/>
                </a:ext>
              </a:extLst>
            </p:cNvPr>
            <p:cNvSpPr txBox="1"/>
            <p:nvPr/>
          </p:nvSpPr>
          <p:spPr>
            <a:xfrm>
              <a:off x="2057335" y="2993484"/>
              <a:ext cx="312906" cy="24657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solidFill>
                    <a:srgbClr val="000000"/>
                  </a:solidFill>
                  <a:effectLst/>
                  <a:uLnTx/>
                  <a:uFillTx/>
                  <a:latin typeface="Microsoft Sans Serif"/>
                  <a:ea typeface="Microsoft Sans Serif"/>
                  <a:cs typeface="Microsoft Sans Serif"/>
                  <a:sym typeface="Microsoft Sans Serif"/>
                  <a:rtl val="0"/>
                </a:rPr>
                <a:t>10</a:t>
              </a:r>
            </a:p>
          </p:txBody>
        </p:sp>
        <p:sp>
          <p:nvSpPr>
            <p:cNvPr id="361" name="TextBox 360">
              <a:extLst>
                <a:ext uri="{FF2B5EF4-FFF2-40B4-BE49-F238E27FC236}">
                  <a16:creationId xmlns:a16="http://schemas.microsoft.com/office/drawing/2014/main" id="{BAD66C6E-668D-A591-A676-F78CEFA1FE44}"/>
                </a:ext>
              </a:extLst>
            </p:cNvPr>
            <p:cNvSpPr txBox="1"/>
            <p:nvPr/>
          </p:nvSpPr>
          <p:spPr>
            <a:xfrm>
              <a:off x="2057335" y="2779470"/>
              <a:ext cx="312906" cy="24657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solidFill>
                    <a:srgbClr val="000000"/>
                  </a:solidFill>
                  <a:effectLst/>
                  <a:uLnTx/>
                  <a:uFillTx/>
                  <a:latin typeface="Microsoft Sans Serif"/>
                  <a:ea typeface="Microsoft Sans Serif"/>
                  <a:cs typeface="Microsoft Sans Serif"/>
                  <a:sym typeface="Microsoft Sans Serif"/>
                  <a:rtl val="0"/>
                </a:rPr>
                <a:t>20</a:t>
              </a:r>
            </a:p>
          </p:txBody>
        </p:sp>
        <p:sp>
          <p:nvSpPr>
            <p:cNvPr id="363" name="TextBox 362">
              <a:extLst>
                <a:ext uri="{FF2B5EF4-FFF2-40B4-BE49-F238E27FC236}">
                  <a16:creationId xmlns:a16="http://schemas.microsoft.com/office/drawing/2014/main" id="{8C051182-ED4C-7D98-C1C9-14D29F3E280C}"/>
                </a:ext>
              </a:extLst>
            </p:cNvPr>
            <p:cNvSpPr txBox="1"/>
            <p:nvPr/>
          </p:nvSpPr>
          <p:spPr>
            <a:xfrm>
              <a:off x="2057335" y="2565456"/>
              <a:ext cx="312906" cy="24657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solidFill>
                    <a:srgbClr val="000000"/>
                  </a:solidFill>
                  <a:effectLst/>
                  <a:uLnTx/>
                  <a:uFillTx/>
                  <a:latin typeface="Microsoft Sans Serif"/>
                  <a:ea typeface="Microsoft Sans Serif"/>
                  <a:cs typeface="Microsoft Sans Serif"/>
                  <a:sym typeface="Microsoft Sans Serif"/>
                  <a:rtl val="0"/>
                </a:rPr>
                <a:t>30</a:t>
              </a:r>
            </a:p>
          </p:txBody>
        </p:sp>
        <p:sp>
          <p:nvSpPr>
            <p:cNvPr id="365" name="TextBox 364">
              <a:extLst>
                <a:ext uri="{FF2B5EF4-FFF2-40B4-BE49-F238E27FC236}">
                  <a16:creationId xmlns:a16="http://schemas.microsoft.com/office/drawing/2014/main" id="{69541C54-5353-CEA7-DB17-B3AD3C67D866}"/>
                </a:ext>
              </a:extLst>
            </p:cNvPr>
            <p:cNvSpPr txBox="1"/>
            <p:nvPr/>
          </p:nvSpPr>
          <p:spPr>
            <a:xfrm>
              <a:off x="2057335" y="2351443"/>
              <a:ext cx="312906" cy="24657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solidFill>
                    <a:srgbClr val="000000"/>
                  </a:solidFill>
                  <a:effectLst/>
                  <a:uLnTx/>
                  <a:uFillTx/>
                  <a:latin typeface="Microsoft Sans Serif"/>
                  <a:ea typeface="Microsoft Sans Serif"/>
                  <a:cs typeface="Microsoft Sans Serif"/>
                  <a:sym typeface="Microsoft Sans Serif"/>
                  <a:rtl val="0"/>
                </a:rPr>
                <a:t>40</a:t>
              </a:r>
            </a:p>
          </p:txBody>
        </p:sp>
        <p:sp>
          <p:nvSpPr>
            <p:cNvPr id="367" name="TextBox 366">
              <a:extLst>
                <a:ext uri="{FF2B5EF4-FFF2-40B4-BE49-F238E27FC236}">
                  <a16:creationId xmlns:a16="http://schemas.microsoft.com/office/drawing/2014/main" id="{FD8009AB-17FA-F089-1515-6BD30DF56637}"/>
                </a:ext>
              </a:extLst>
            </p:cNvPr>
            <p:cNvSpPr txBox="1"/>
            <p:nvPr/>
          </p:nvSpPr>
          <p:spPr>
            <a:xfrm>
              <a:off x="2057335" y="2137429"/>
              <a:ext cx="312906" cy="24657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solidFill>
                    <a:srgbClr val="000000"/>
                  </a:solidFill>
                  <a:effectLst/>
                  <a:uLnTx/>
                  <a:uFillTx/>
                  <a:latin typeface="Microsoft Sans Serif"/>
                  <a:ea typeface="Microsoft Sans Serif"/>
                  <a:cs typeface="Microsoft Sans Serif"/>
                  <a:sym typeface="Microsoft Sans Serif"/>
                  <a:rtl val="0"/>
                </a:rPr>
                <a:t>50</a:t>
              </a:r>
            </a:p>
          </p:txBody>
        </p:sp>
        <p:sp>
          <p:nvSpPr>
            <p:cNvPr id="369" name="TextBox 368">
              <a:extLst>
                <a:ext uri="{FF2B5EF4-FFF2-40B4-BE49-F238E27FC236}">
                  <a16:creationId xmlns:a16="http://schemas.microsoft.com/office/drawing/2014/main" id="{1D4AF913-EDE5-17F1-863B-DAA30D4F5E9B}"/>
                </a:ext>
              </a:extLst>
            </p:cNvPr>
            <p:cNvSpPr txBox="1"/>
            <p:nvPr/>
          </p:nvSpPr>
          <p:spPr>
            <a:xfrm>
              <a:off x="2057335" y="1923415"/>
              <a:ext cx="312906" cy="24657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solidFill>
                    <a:srgbClr val="000000"/>
                  </a:solidFill>
                  <a:effectLst/>
                  <a:uLnTx/>
                  <a:uFillTx/>
                  <a:latin typeface="Microsoft Sans Serif"/>
                  <a:ea typeface="Microsoft Sans Serif"/>
                  <a:cs typeface="Microsoft Sans Serif"/>
                  <a:sym typeface="Microsoft Sans Serif"/>
                  <a:rtl val="0"/>
                </a:rPr>
                <a:t>60</a:t>
              </a:r>
            </a:p>
          </p:txBody>
        </p:sp>
        <p:sp>
          <p:nvSpPr>
            <p:cNvPr id="371" name="TextBox 370">
              <a:extLst>
                <a:ext uri="{FF2B5EF4-FFF2-40B4-BE49-F238E27FC236}">
                  <a16:creationId xmlns:a16="http://schemas.microsoft.com/office/drawing/2014/main" id="{21D12423-3DE6-8A72-6F69-97EBB923EB4F}"/>
                </a:ext>
              </a:extLst>
            </p:cNvPr>
            <p:cNvSpPr txBox="1"/>
            <p:nvPr/>
          </p:nvSpPr>
          <p:spPr>
            <a:xfrm>
              <a:off x="2057335" y="1709401"/>
              <a:ext cx="312906" cy="24657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solidFill>
                    <a:srgbClr val="000000"/>
                  </a:solidFill>
                  <a:effectLst/>
                  <a:uLnTx/>
                  <a:uFillTx/>
                  <a:latin typeface="Microsoft Sans Serif"/>
                  <a:ea typeface="Microsoft Sans Serif"/>
                  <a:cs typeface="Microsoft Sans Serif"/>
                  <a:sym typeface="Microsoft Sans Serif"/>
                  <a:rtl val="0"/>
                </a:rPr>
                <a:t>70</a:t>
              </a:r>
            </a:p>
          </p:txBody>
        </p:sp>
        <p:sp>
          <p:nvSpPr>
            <p:cNvPr id="373" name="TextBox 372">
              <a:extLst>
                <a:ext uri="{FF2B5EF4-FFF2-40B4-BE49-F238E27FC236}">
                  <a16:creationId xmlns:a16="http://schemas.microsoft.com/office/drawing/2014/main" id="{39574710-ADD0-FF48-0F27-34F40C607AF5}"/>
                </a:ext>
              </a:extLst>
            </p:cNvPr>
            <p:cNvSpPr txBox="1"/>
            <p:nvPr/>
          </p:nvSpPr>
          <p:spPr>
            <a:xfrm>
              <a:off x="2057335" y="1495387"/>
              <a:ext cx="312906" cy="24657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solidFill>
                    <a:srgbClr val="000000"/>
                  </a:solidFill>
                  <a:effectLst/>
                  <a:uLnTx/>
                  <a:uFillTx/>
                  <a:latin typeface="Microsoft Sans Serif"/>
                  <a:ea typeface="Microsoft Sans Serif"/>
                  <a:cs typeface="Microsoft Sans Serif"/>
                  <a:sym typeface="Microsoft Sans Serif"/>
                  <a:rtl val="0"/>
                </a:rPr>
                <a:t>80</a:t>
              </a:r>
            </a:p>
          </p:txBody>
        </p:sp>
        <p:sp>
          <p:nvSpPr>
            <p:cNvPr id="375" name="TextBox 374">
              <a:extLst>
                <a:ext uri="{FF2B5EF4-FFF2-40B4-BE49-F238E27FC236}">
                  <a16:creationId xmlns:a16="http://schemas.microsoft.com/office/drawing/2014/main" id="{32EF36AE-3D7D-CAE5-0D40-6D4BDB4EF66E}"/>
                </a:ext>
              </a:extLst>
            </p:cNvPr>
            <p:cNvSpPr txBox="1"/>
            <p:nvPr/>
          </p:nvSpPr>
          <p:spPr>
            <a:xfrm>
              <a:off x="2057335" y="1281374"/>
              <a:ext cx="312906" cy="24657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solidFill>
                    <a:srgbClr val="000000"/>
                  </a:solidFill>
                  <a:effectLst/>
                  <a:uLnTx/>
                  <a:uFillTx/>
                  <a:latin typeface="Microsoft Sans Serif"/>
                  <a:ea typeface="Microsoft Sans Serif"/>
                  <a:cs typeface="Microsoft Sans Serif"/>
                  <a:sym typeface="Microsoft Sans Serif"/>
                  <a:rtl val="0"/>
                </a:rPr>
                <a:t>90</a:t>
              </a:r>
            </a:p>
          </p:txBody>
        </p:sp>
        <p:grpSp>
          <p:nvGrpSpPr>
            <p:cNvPr id="560" name="Group 559">
              <a:extLst>
                <a:ext uri="{FF2B5EF4-FFF2-40B4-BE49-F238E27FC236}">
                  <a16:creationId xmlns:a16="http://schemas.microsoft.com/office/drawing/2014/main" id="{FD283C9F-2654-144C-00CC-AD354C4CFED4}"/>
                </a:ext>
              </a:extLst>
            </p:cNvPr>
            <p:cNvGrpSpPr/>
            <p:nvPr/>
          </p:nvGrpSpPr>
          <p:grpSpPr>
            <a:xfrm>
              <a:off x="2350999" y="1138600"/>
              <a:ext cx="4788125" cy="2285795"/>
              <a:chOff x="2350999" y="996015"/>
              <a:chExt cx="4788125" cy="2285795"/>
            </a:xfrm>
          </p:grpSpPr>
          <p:sp>
            <p:nvSpPr>
              <p:cNvPr id="298" name="Freeform: Shape 297">
                <a:extLst>
                  <a:ext uri="{FF2B5EF4-FFF2-40B4-BE49-F238E27FC236}">
                    <a16:creationId xmlns:a16="http://schemas.microsoft.com/office/drawing/2014/main" id="{B4A57D28-D675-B5C4-1E09-9F000359E1B5}"/>
                  </a:ext>
                </a:extLst>
              </p:cNvPr>
              <p:cNvSpPr/>
              <p:nvPr/>
            </p:nvSpPr>
            <p:spPr>
              <a:xfrm>
                <a:off x="2397791" y="3234646"/>
                <a:ext cx="4741333" cy="12444"/>
              </a:xfrm>
              <a:custGeom>
                <a:avLst/>
                <a:gdLst>
                  <a:gd name="connsiteX0" fmla="*/ 0 w 4741333"/>
                  <a:gd name="connsiteY0" fmla="*/ 0 h 12444"/>
                  <a:gd name="connsiteX1" fmla="*/ 4741334 w 4741333"/>
                  <a:gd name="connsiteY1" fmla="*/ 0 h 12444"/>
                </a:gdLst>
                <a:ahLst/>
                <a:cxnLst>
                  <a:cxn ang="0">
                    <a:pos x="connsiteX0" y="connsiteY0"/>
                  </a:cxn>
                  <a:cxn ang="0">
                    <a:pos x="connsiteX1" y="connsiteY1"/>
                  </a:cxn>
                </a:cxnLst>
                <a:rect l="l" t="t" r="r" b="b"/>
                <a:pathLst>
                  <a:path w="4741333" h="12444">
                    <a:moveTo>
                      <a:pt x="0" y="0"/>
                    </a:moveTo>
                    <a:lnTo>
                      <a:pt x="4741334" y="0"/>
                    </a:lnTo>
                  </a:path>
                </a:pathLst>
              </a:custGeom>
              <a:ln w="8705" cap="sq">
                <a:solidFill>
                  <a:srgbClr val="00000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9" name="Freeform: Shape 298">
                <a:extLst>
                  <a:ext uri="{FF2B5EF4-FFF2-40B4-BE49-F238E27FC236}">
                    <a16:creationId xmlns:a16="http://schemas.microsoft.com/office/drawing/2014/main" id="{21BF7FF0-C391-49A3-26F9-C571A245142E}"/>
                  </a:ext>
                </a:extLst>
              </p:cNvPr>
              <p:cNvSpPr/>
              <p:nvPr/>
            </p:nvSpPr>
            <p:spPr>
              <a:xfrm>
                <a:off x="2397791" y="996015"/>
                <a:ext cx="12444" cy="2238631"/>
              </a:xfrm>
              <a:custGeom>
                <a:avLst/>
                <a:gdLst>
                  <a:gd name="connsiteX0" fmla="*/ 0 w 12444"/>
                  <a:gd name="connsiteY0" fmla="*/ 2238631 h 2238631"/>
                  <a:gd name="connsiteX1" fmla="*/ 0 w 12444"/>
                  <a:gd name="connsiteY1" fmla="*/ 0 h 2238631"/>
                </a:gdLst>
                <a:ahLst/>
                <a:cxnLst>
                  <a:cxn ang="0">
                    <a:pos x="connsiteX0" y="connsiteY0"/>
                  </a:cxn>
                  <a:cxn ang="0">
                    <a:pos x="connsiteX1" y="connsiteY1"/>
                  </a:cxn>
                </a:cxnLst>
                <a:rect l="l" t="t" r="r" b="b"/>
                <a:pathLst>
                  <a:path w="12444" h="2238631">
                    <a:moveTo>
                      <a:pt x="0" y="2238631"/>
                    </a:moveTo>
                    <a:lnTo>
                      <a:pt x="0" y="0"/>
                    </a:lnTo>
                  </a:path>
                </a:pathLst>
              </a:custGeom>
              <a:ln w="8705" cap="sq">
                <a:solidFill>
                  <a:srgbClr val="00000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0" name="Freeform: Shape 299">
                <a:extLst>
                  <a:ext uri="{FF2B5EF4-FFF2-40B4-BE49-F238E27FC236}">
                    <a16:creationId xmlns:a16="http://schemas.microsoft.com/office/drawing/2014/main" id="{5D08B61C-D160-C5F4-8CF3-0B4774FE377E}"/>
                  </a:ext>
                </a:extLst>
              </p:cNvPr>
              <p:cNvSpPr/>
              <p:nvPr/>
            </p:nvSpPr>
            <p:spPr>
              <a:xfrm>
                <a:off x="2788048" y="3234646"/>
                <a:ext cx="12444" cy="23519"/>
              </a:xfrm>
              <a:custGeom>
                <a:avLst/>
                <a:gdLst>
                  <a:gd name="connsiteX0" fmla="*/ 0 w 12444"/>
                  <a:gd name="connsiteY0" fmla="*/ 0 h 23519"/>
                  <a:gd name="connsiteX1" fmla="*/ 0 w 12444"/>
                  <a:gd name="connsiteY1" fmla="*/ 23520 h 23519"/>
                </a:gdLst>
                <a:ahLst/>
                <a:cxnLst>
                  <a:cxn ang="0">
                    <a:pos x="connsiteX0" y="connsiteY0"/>
                  </a:cxn>
                  <a:cxn ang="0">
                    <a:pos x="connsiteX1" y="connsiteY1"/>
                  </a:cxn>
                </a:cxnLst>
                <a:rect l="l" t="t" r="r" b="b"/>
                <a:pathLst>
                  <a:path w="12444" h="23519">
                    <a:moveTo>
                      <a:pt x="0" y="0"/>
                    </a:moveTo>
                    <a:lnTo>
                      <a:pt x="0" y="23520"/>
                    </a:lnTo>
                  </a:path>
                </a:pathLst>
              </a:custGeom>
              <a:ln w="8705" cap="sq">
                <a:solidFill>
                  <a:srgbClr val="00000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1" name="Freeform: Shape 300">
                <a:extLst>
                  <a:ext uri="{FF2B5EF4-FFF2-40B4-BE49-F238E27FC236}">
                    <a16:creationId xmlns:a16="http://schemas.microsoft.com/office/drawing/2014/main" id="{19BB8354-A2B8-52EC-82E8-1004C59C367E}"/>
                  </a:ext>
                </a:extLst>
              </p:cNvPr>
              <p:cNvSpPr/>
              <p:nvPr/>
            </p:nvSpPr>
            <p:spPr>
              <a:xfrm>
                <a:off x="3021879" y="3234646"/>
                <a:ext cx="12444" cy="23519"/>
              </a:xfrm>
              <a:custGeom>
                <a:avLst/>
                <a:gdLst>
                  <a:gd name="connsiteX0" fmla="*/ 0 w 12444"/>
                  <a:gd name="connsiteY0" fmla="*/ 0 h 23519"/>
                  <a:gd name="connsiteX1" fmla="*/ 0 w 12444"/>
                  <a:gd name="connsiteY1" fmla="*/ 23520 h 23519"/>
                </a:gdLst>
                <a:ahLst/>
                <a:cxnLst>
                  <a:cxn ang="0">
                    <a:pos x="connsiteX0" y="connsiteY0"/>
                  </a:cxn>
                  <a:cxn ang="0">
                    <a:pos x="connsiteX1" y="connsiteY1"/>
                  </a:cxn>
                </a:cxnLst>
                <a:rect l="l" t="t" r="r" b="b"/>
                <a:pathLst>
                  <a:path w="12444" h="23519">
                    <a:moveTo>
                      <a:pt x="0" y="0"/>
                    </a:moveTo>
                    <a:lnTo>
                      <a:pt x="0" y="23520"/>
                    </a:lnTo>
                  </a:path>
                </a:pathLst>
              </a:custGeom>
              <a:ln w="8705" cap="sq">
                <a:solidFill>
                  <a:srgbClr val="00000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2" name="Freeform: Shape 301">
                <a:extLst>
                  <a:ext uri="{FF2B5EF4-FFF2-40B4-BE49-F238E27FC236}">
                    <a16:creationId xmlns:a16="http://schemas.microsoft.com/office/drawing/2014/main" id="{F92BEB98-5C4B-78B9-0D6E-2A9470158DCD}"/>
                  </a:ext>
                </a:extLst>
              </p:cNvPr>
              <p:cNvSpPr/>
              <p:nvPr/>
            </p:nvSpPr>
            <p:spPr>
              <a:xfrm>
                <a:off x="3254342" y="3234646"/>
                <a:ext cx="12444" cy="23519"/>
              </a:xfrm>
              <a:custGeom>
                <a:avLst/>
                <a:gdLst>
                  <a:gd name="connsiteX0" fmla="*/ 0 w 12444"/>
                  <a:gd name="connsiteY0" fmla="*/ 0 h 23519"/>
                  <a:gd name="connsiteX1" fmla="*/ 0 w 12444"/>
                  <a:gd name="connsiteY1" fmla="*/ 23520 h 23519"/>
                </a:gdLst>
                <a:ahLst/>
                <a:cxnLst>
                  <a:cxn ang="0">
                    <a:pos x="connsiteX0" y="connsiteY0"/>
                  </a:cxn>
                  <a:cxn ang="0">
                    <a:pos x="connsiteX1" y="connsiteY1"/>
                  </a:cxn>
                </a:cxnLst>
                <a:rect l="l" t="t" r="r" b="b"/>
                <a:pathLst>
                  <a:path w="12444" h="23519">
                    <a:moveTo>
                      <a:pt x="0" y="0"/>
                    </a:moveTo>
                    <a:lnTo>
                      <a:pt x="0" y="23520"/>
                    </a:lnTo>
                  </a:path>
                </a:pathLst>
              </a:custGeom>
              <a:ln w="8705" cap="sq">
                <a:solidFill>
                  <a:srgbClr val="00000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3" name="Freeform: Shape 302">
                <a:extLst>
                  <a:ext uri="{FF2B5EF4-FFF2-40B4-BE49-F238E27FC236}">
                    <a16:creationId xmlns:a16="http://schemas.microsoft.com/office/drawing/2014/main" id="{C55119F3-B621-AF75-C4DA-F629CBD4DF23}"/>
                  </a:ext>
                </a:extLst>
              </p:cNvPr>
              <p:cNvSpPr/>
              <p:nvPr/>
            </p:nvSpPr>
            <p:spPr>
              <a:xfrm>
                <a:off x="3486679" y="3234646"/>
                <a:ext cx="12444" cy="23519"/>
              </a:xfrm>
              <a:custGeom>
                <a:avLst/>
                <a:gdLst>
                  <a:gd name="connsiteX0" fmla="*/ 0 w 12444"/>
                  <a:gd name="connsiteY0" fmla="*/ 0 h 23519"/>
                  <a:gd name="connsiteX1" fmla="*/ 0 w 12444"/>
                  <a:gd name="connsiteY1" fmla="*/ 23520 h 23519"/>
                </a:gdLst>
                <a:ahLst/>
                <a:cxnLst>
                  <a:cxn ang="0">
                    <a:pos x="connsiteX0" y="connsiteY0"/>
                  </a:cxn>
                  <a:cxn ang="0">
                    <a:pos x="connsiteX1" y="connsiteY1"/>
                  </a:cxn>
                </a:cxnLst>
                <a:rect l="l" t="t" r="r" b="b"/>
                <a:pathLst>
                  <a:path w="12444" h="23519">
                    <a:moveTo>
                      <a:pt x="0" y="0"/>
                    </a:moveTo>
                    <a:lnTo>
                      <a:pt x="0" y="23520"/>
                    </a:lnTo>
                  </a:path>
                </a:pathLst>
              </a:custGeom>
              <a:ln w="8705" cap="sq">
                <a:solidFill>
                  <a:srgbClr val="00000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4" name="Freeform: Shape 303">
                <a:extLst>
                  <a:ext uri="{FF2B5EF4-FFF2-40B4-BE49-F238E27FC236}">
                    <a16:creationId xmlns:a16="http://schemas.microsoft.com/office/drawing/2014/main" id="{2195BC29-1E90-DE8F-0894-BBA861059B6C}"/>
                  </a:ext>
                </a:extLst>
              </p:cNvPr>
              <p:cNvSpPr/>
              <p:nvPr/>
            </p:nvSpPr>
            <p:spPr>
              <a:xfrm>
                <a:off x="3720511" y="3234646"/>
                <a:ext cx="12444" cy="23519"/>
              </a:xfrm>
              <a:custGeom>
                <a:avLst/>
                <a:gdLst>
                  <a:gd name="connsiteX0" fmla="*/ 0 w 12444"/>
                  <a:gd name="connsiteY0" fmla="*/ 0 h 23519"/>
                  <a:gd name="connsiteX1" fmla="*/ 0 w 12444"/>
                  <a:gd name="connsiteY1" fmla="*/ 23520 h 23519"/>
                </a:gdLst>
                <a:ahLst/>
                <a:cxnLst>
                  <a:cxn ang="0">
                    <a:pos x="connsiteX0" y="connsiteY0"/>
                  </a:cxn>
                  <a:cxn ang="0">
                    <a:pos x="connsiteX1" y="connsiteY1"/>
                  </a:cxn>
                </a:cxnLst>
                <a:rect l="l" t="t" r="r" b="b"/>
                <a:pathLst>
                  <a:path w="12444" h="23519">
                    <a:moveTo>
                      <a:pt x="0" y="0"/>
                    </a:moveTo>
                    <a:lnTo>
                      <a:pt x="0" y="23520"/>
                    </a:lnTo>
                  </a:path>
                </a:pathLst>
              </a:custGeom>
              <a:ln w="8705" cap="sq">
                <a:solidFill>
                  <a:srgbClr val="00000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5" name="Freeform: Shape 304">
                <a:extLst>
                  <a:ext uri="{FF2B5EF4-FFF2-40B4-BE49-F238E27FC236}">
                    <a16:creationId xmlns:a16="http://schemas.microsoft.com/office/drawing/2014/main" id="{9BB42574-EA06-DDBD-F928-B7E5B47223F0}"/>
                  </a:ext>
                </a:extLst>
              </p:cNvPr>
              <p:cNvSpPr/>
              <p:nvPr/>
            </p:nvSpPr>
            <p:spPr>
              <a:xfrm>
                <a:off x="3952848" y="3234646"/>
                <a:ext cx="12444" cy="23519"/>
              </a:xfrm>
              <a:custGeom>
                <a:avLst/>
                <a:gdLst>
                  <a:gd name="connsiteX0" fmla="*/ 0 w 12444"/>
                  <a:gd name="connsiteY0" fmla="*/ 0 h 23519"/>
                  <a:gd name="connsiteX1" fmla="*/ 0 w 12444"/>
                  <a:gd name="connsiteY1" fmla="*/ 23520 h 23519"/>
                </a:gdLst>
                <a:ahLst/>
                <a:cxnLst>
                  <a:cxn ang="0">
                    <a:pos x="connsiteX0" y="connsiteY0"/>
                  </a:cxn>
                  <a:cxn ang="0">
                    <a:pos x="connsiteX1" y="connsiteY1"/>
                  </a:cxn>
                </a:cxnLst>
                <a:rect l="l" t="t" r="r" b="b"/>
                <a:pathLst>
                  <a:path w="12444" h="23519">
                    <a:moveTo>
                      <a:pt x="0" y="0"/>
                    </a:moveTo>
                    <a:lnTo>
                      <a:pt x="0" y="23520"/>
                    </a:lnTo>
                  </a:path>
                </a:pathLst>
              </a:custGeom>
              <a:ln w="8705" cap="sq">
                <a:solidFill>
                  <a:srgbClr val="00000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6" name="Freeform: Shape 305">
                <a:extLst>
                  <a:ext uri="{FF2B5EF4-FFF2-40B4-BE49-F238E27FC236}">
                    <a16:creationId xmlns:a16="http://schemas.microsoft.com/office/drawing/2014/main" id="{16613D8F-508B-4DD9-2ABE-44583F25DB56}"/>
                  </a:ext>
                </a:extLst>
              </p:cNvPr>
              <p:cNvSpPr/>
              <p:nvPr/>
            </p:nvSpPr>
            <p:spPr>
              <a:xfrm>
                <a:off x="4186804" y="3234646"/>
                <a:ext cx="12444" cy="23519"/>
              </a:xfrm>
              <a:custGeom>
                <a:avLst/>
                <a:gdLst>
                  <a:gd name="connsiteX0" fmla="*/ 0 w 12444"/>
                  <a:gd name="connsiteY0" fmla="*/ 0 h 23519"/>
                  <a:gd name="connsiteX1" fmla="*/ 0 w 12444"/>
                  <a:gd name="connsiteY1" fmla="*/ 23520 h 23519"/>
                </a:gdLst>
                <a:ahLst/>
                <a:cxnLst>
                  <a:cxn ang="0">
                    <a:pos x="connsiteX0" y="connsiteY0"/>
                  </a:cxn>
                  <a:cxn ang="0">
                    <a:pos x="connsiteX1" y="connsiteY1"/>
                  </a:cxn>
                </a:cxnLst>
                <a:rect l="l" t="t" r="r" b="b"/>
                <a:pathLst>
                  <a:path w="12444" h="23519">
                    <a:moveTo>
                      <a:pt x="0" y="0"/>
                    </a:moveTo>
                    <a:lnTo>
                      <a:pt x="0" y="23520"/>
                    </a:lnTo>
                  </a:path>
                </a:pathLst>
              </a:custGeom>
              <a:ln w="8705" cap="sq">
                <a:solidFill>
                  <a:srgbClr val="00000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7" name="Freeform: Shape 306">
                <a:extLst>
                  <a:ext uri="{FF2B5EF4-FFF2-40B4-BE49-F238E27FC236}">
                    <a16:creationId xmlns:a16="http://schemas.microsoft.com/office/drawing/2014/main" id="{D681C0B9-4217-BFC5-DB75-5DADD0D8FE79}"/>
                  </a:ext>
                </a:extLst>
              </p:cNvPr>
              <p:cNvSpPr/>
              <p:nvPr/>
            </p:nvSpPr>
            <p:spPr>
              <a:xfrm>
                <a:off x="4419142" y="3234646"/>
                <a:ext cx="12444" cy="23519"/>
              </a:xfrm>
              <a:custGeom>
                <a:avLst/>
                <a:gdLst>
                  <a:gd name="connsiteX0" fmla="*/ 0 w 12444"/>
                  <a:gd name="connsiteY0" fmla="*/ 0 h 23519"/>
                  <a:gd name="connsiteX1" fmla="*/ 0 w 12444"/>
                  <a:gd name="connsiteY1" fmla="*/ 23520 h 23519"/>
                </a:gdLst>
                <a:ahLst/>
                <a:cxnLst>
                  <a:cxn ang="0">
                    <a:pos x="connsiteX0" y="connsiteY0"/>
                  </a:cxn>
                  <a:cxn ang="0">
                    <a:pos x="connsiteX1" y="connsiteY1"/>
                  </a:cxn>
                </a:cxnLst>
                <a:rect l="l" t="t" r="r" b="b"/>
                <a:pathLst>
                  <a:path w="12444" h="23519">
                    <a:moveTo>
                      <a:pt x="0" y="0"/>
                    </a:moveTo>
                    <a:lnTo>
                      <a:pt x="0" y="23520"/>
                    </a:lnTo>
                  </a:path>
                </a:pathLst>
              </a:custGeom>
              <a:ln w="8705" cap="sq">
                <a:solidFill>
                  <a:srgbClr val="00000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8" name="Freeform: Shape 307">
                <a:extLst>
                  <a:ext uri="{FF2B5EF4-FFF2-40B4-BE49-F238E27FC236}">
                    <a16:creationId xmlns:a16="http://schemas.microsoft.com/office/drawing/2014/main" id="{B37846D5-9E60-DEAF-30B9-2D223EBF6F85}"/>
                  </a:ext>
                </a:extLst>
              </p:cNvPr>
              <p:cNvSpPr/>
              <p:nvPr/>
            </p:nvSpPr>
            <p:spPr>
              <a:xfrm>
                <a:off x="4651479" y="3234646"/>
                <a:ext cx="12444" cy="23519"/>
              </a:xfrm>
              <a:custGeom>
                <a:avLst/>
                <a:gdLst>
                  <a:gd name="connsiteX0" fmla="*/ 0 w 12444"/>
                  <a:gd name="connsiteY0" fmla="*/ 0 h 23519"/>
                  <a:gd name="connsiteX1" fmla="*/ 0 w 12444"/>
                  <a:gd name="connsiteY1" fmla="*/ 23520 h 23519"/>
                </a:gdLst>
                <a:ahLst/>
                <a:cxnLst>
                  <a:cxn ang="0">
                    <a:pos x="connsiteX0" y="connsiteY0"/>
                  </a:cxn>
                  <a:cxn ang="0">
                    <a:pos x="connsiteX1" y="connsiteY1"/>
                  </a:cxn>
                </a:cxnLst>
                <a:rect l="l" t="t" r="r" b="b"/>
                <a:pathLst>
                  <a:path w="12444" h="23519">
                    <a:moveTo>
                      <a:pt x="0" y="0"/>
                    </a:moveTo>
                    <a:lnTo>
                      <a:pt x="0" y="23520"/>
                    </a:lnTo>
                  </a:path>
                </a:pathLst>
              </a:custGeom>
              <a:ln w="8705" cap="sq">
                <a:solidFill>
                  <a:srgbClr val="00000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9" name="Freeform: Shape 308">
                <a:extLst>
                  <a:ext uri="{FF2B5EF4-FFF2-40B4-BE49-F238E27FC236}">
                    <a16:creationId xmlns:a16="http://schemas.microsoft.com/office/drawing/2014/main" id="{A158BD75-AD0C-47C5-672E-DE9C7565FC5E}"/>
                  </a:ext>
                </a:extLst>
              </p:cNvPr>
              <p:cNvSpPr/>
              <p:nvPr/>
            </p:nvSpPr>
            <p:spPr>
              <a:xfrm>
                <a:off x="4885435" y="3234646"/>
                <a:ext cx="12444" cy="23519"/>
              </a:xfrm>
              <a:custGeom>
                <a:avLst/>
                <a:gdLst>
                  <a:gd name="connsiteX0" fmla="*/ 0 w 12444"/>
                  <a:gd name="connsiteY0" fmla="*/ 0 h 23519"/>
                  <a:gd name="connsiteX1" fmla="*/ 0 w 12444"/>
                  <a:gd name="connsiteY1" fmla="*/ 23520 h 23519"/>
                </a:gdLst>
                <a:ahLst/>
                <a:cxnLst>
                  <a:cxn ang="0">
                    <a:pos x="connsiteX0" y="connsiteY0"/>
                  </a:cxn>
                  <a:cxn ang="0">
                    <a:pos x="connsiteX1" y="connsiteY1"/>
                  </a:cxn>
                </a:cxnLst>
                <a:rect l="l" t="t" r="r" b="b"/>
                <a:pathLst>
                  <a:path w="12444" h="23519">
                    <a:moveTo>
                      <a:pt x="0" y="0"/>
                    </a:moveTo>
                    <a:lnTo>
                      <a:pt x="0" y="23520"/>
                    </a:lnTo>
                  </a:path>
                </a:pathLst>
              </a:custGeom>
              <a:ln w="8705" cap="sq">
                <a:solidFill>
                  <a:srgbClr val="00000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10" name="Freeform: Shape 309">
                <a:extLst>
                  <a:ext uri="{FF2B5EF4-FFF2-40B4-BE49-F238E27FC236}">
                    <a16:creationId xmlns:a16="http://schemas.microsoft.com/office/drawing/2014/main" id="{7FD574BD-00DE-5354-6F5F-668878D791D7}"/>
                  </a:ext>
                </a:extLst>
              </p:cNvPr>
              <p:cNvSpPr/>
              <p:nvPr/>
            </p:nvSpPr>
            <p:spPr>
              <a:xfrm>
                <a:off x="5117773" y="3234646"/>
                <a:ext cx="12444" cy="23519"/>
              </a:xfrm>
              <a:custGeom>
                <a:avLst/>
                <a:gdLst>
                  <a:gd name="connsiteX0" fmla="*/ 0 w 12444"/>
                  <a:gd name="connsiteY0" fmla="*/ 0 h 23519"/>
                  <a:gd name="connsiteX1" fmla="*/ 0 w 12444"/>
                  <a:gd name="connsiteY1" fmla="*/ 23520 h 23519"/>
                </a:gdLst>
                <a:ahLst/>
                <a:cxnLst>
                  <a:cxn ang="0">
                    <a:pos x="connsiteX0" y="connsiteY0"/>
                  </a:cxn>
                  <a:cxn ang="0">
                    <a:pos x="connsiteX1" y="connsiteY1"/>
                  </a:cxn>
                </a:cxnLst>
                <a:rect l="l" t="t" r="r" b="b"/>
                <a:pathLst>
                  <a:path w="12444" h="23519">
                    <a:moveTo>
                      <a:pt x="0" y="0"/>
                    </a:moveTo>
                    <a:lnTo>
                      <a:pt x="0" y="23520"/>
                    </a:lnTo>
                  </a:path>
                </a:pathLst>
              </a:custGeom>
              <a:ln w="8705" cap="sq">
                <a:solidFill>
                  <a:srgbClr val="00000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11" name="Freeform: Shape 310">
                <a:extLst>
                  <a:ext uri="{FF2B5EF4-FFF2-40B4-BE49-F238E27FC236}">
                    <a16:creationId xmlns:a16="http://schemas.microsoft.com/office/drawing/2014/main" id="{3847EFF3-5673-DAD2-AB51-F87829B3D626}"/>
                  </a:ext>
                </a:extLst>
              </p:cNvPr>
              <p:cNvSpPr/>
              <p:nvPr/>
            </p:nvSpPr>
            <p:spPr>
              <a:xfrm>
                <a:off x="5351604" y="3234646"/>
                <a:ext cx="12444" cy="23519"/>
              </a:xfrm>
              <a:custGeom>
                <a:avLst/>
                <a:gdLst>
                  <a:gd name="connsiteX0" fmla="*/ 0 w 12444"/>
                  <a:gd name="connsiteY0" fmla="*/ 0 h 23519"/>
                  <a:gd name="connsiteX1" fmla="*/ 0 w 12444"/>
                  <a:gd name="connsiteY1" fmla="*/ 23520 h 23519"/>
                </a:gdLst>
                <a:ahLst/>
                <a:cxnLst>
                  <a:cxn ang="0">
                    <a:pos x="connsiteX0" y="connsiteY0"/>
                  </a:cxn>
                  <a:cxn ang="0">
                    <a:pos x="connsiteX1" y="connsiteY1"/>
                  </a:cxn>
                </a:cxnLst>
                <a:rect l="l" t="t" r="r" b="b"/>
                <a:pathLst>
                  <a:path w="12444" h="23519">
                    <a:moveTo>
                      <a:pt x="0" y="0"/>
                    </a:moveTo>
                    <a:lnTo>
                      <a:pt x="0" y="23520"/>
                    </a:lnTo>
                  </a:path>
                </a:pathLst>
              </a:custGeom>
              <a:ln w="8705" cap="sq">
                <a:solidFill>
                  <a:srgbClr val="00000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12" name="Freeform: Shape 311">
                <a:extLst>
                  <a:ext uri="{FF2B5EF4-FFF2-40B4-BE49-F238E27FC236}">
                    <a16:creationId xmlns:a16="http://schemas.microsoft.com/office/drawing/2014/main" id="{D1FFC958-5D10-F3C0-1F3D-309E5CBC45C0}"/>
                  </a:ext>
                </a:extLst>
              </p:cNvPr>
              <p:cNvSpPr/>
              <p:nvPr/>
            </p:nvSpPr>
            <p:spPr>
              <a:xfrm>
                <a:off x="5583942" y="3234646"/>
                <a:ext cx="12444" cy="23519"/>
              </a:xfrm>
              <a:custGeom>
                <a:avLst/>
                <a:gdLst>
                  <a:gd name="connsiteX0" fmla="*/ 0 w 12444"/>
                  <a:gd name="connsiteY0" fmla="*/ 0 h 23519"/>
                  <a:gd name="connsiteX1" fmla="*/ 0 w 12444"/>
                  <a:gd name="connsiteY1" fmla="*/ 23520 h 23519"/>
                </a:gdLst>
                <a:ahLst/>
                <a:cxnLst>
                  <a:cxn ang="0">
                    <a:pos x="connsiteX0" y="connsiteY0"/>
                  </a:cxn>
                  <a:cxn ang="0">
                    <a:pos x="connsiteX1" y="connsiteY1"/>
                  </a:cxn>
                </a:cxnLst>
                <a:rect l="l" t="t" r="r" b="b"/>
                <a:pathLst>
                  <a:path w="12444" h="23519">
                    <a:moveTo>
                      <a:pt x="0" y="0"/>
                    </a:moveTo>
                    <a:lnTo>
                      <a:pt x="0" y="23520"/>
                    </a:lnTo>
                  </a:path>
                </a:pathLst>
              </a:custGeom>
              <a:ln w="8705" cap="sq">
                <a:solidFill>
                  <a:srgbClr val="00000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13" name="Freeform: Shape 312">
                <a:extLst>
                  <a:ext uri="{FF2B5EF4-FFF2-40B4-BE49-F238E27FC236}">
                    <a16:creationId xmlns:a16="http://schemas.microsoft.com/office/drawing/2014/main" id="{C6331216-6876-8DD1-5B81-8F37C5ADB4F5}"/>
                  </a:ext>
                </a:extLst>
              </p:cNvPr>
              <p:cNvSpPr/>
              <p:nvPr/>
            </p:nvSpPr>
            <p:spPr>
              <a:xfrm>
                <a:off x="5816404" y="3234646"/>
                <a:ext cx="12444" cy="23519"/>
              </a:xfrm>
              <a:custGeom>
                <a:avLst/>
                <a:gdLst>
                  <a:gd name="connsiteX0" fmla="*/ 0 w 12444"/>
                  <a:gd name="connsiteY0" fmla="*/ 0 h 23519"/>
                  <a:gd name="connsiteX1" fmla="*/ 0 w 12444"/>
                  <a:gd name="connsiteY1" fmla="*/ 23520 h 23519"/>
                </a:gdLst>
                <a:ahLst/>
                <a:cxnLst>
                  <a:cxn ang="0">
                    <a:pos x="connsiteX0" y="connsiteY0"/>
                  </a:cxn>
                  <a:cxn ang="0">
                    <a:pos x="connsiteX1" y="connsiteY1"/>
                  </a:cxn>
                </a:cxnLst>
                <a:rect l="l" t="t" r="r" b="b"/>
                <a:pathLst>
                  <a:path w="12444" h="23519">
                    <a:moveTo>
                      <a:pt x="0" y="0"/>
                    </a:moveTo>
                    <a:lnTo>
                      <a:pt x="0" y="23520"/>
                    </a:lnTo>
                  </a:path>
                </a:pathLst>
              </a:custGeom>
              <a:ln w="8705" cap="sq">
                <a:solidFill>
                  <a:srgbClr val="00000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14" name="Freeform: Shape 313">
                <a:extLst>
                  <a:ext uri="{FF2B5EF4-FFF2-40B4-BE49-F238E27FC236}">
                    <a16:creationId xmlns:a16="http://schemas.microsoft.com/office/drawing/2014/main" id="{D5A7F8C8-EA59-96BC-F835-C867EB08BE4D}"/>
                  </a:ext>
                </a:extLst>
              </p:cNvPr>
              <p:cNvSpPr/>
              <p:nvPr/>
            </p:nvSpPr>
            <p:spPr>
              <a:xfrm>
                <a:off x="6050235" y="3234646"/>
                <a:ext cx="12444" cy="23519"/>
              </a:xfrm>
              <a:custGeom>
                <a:avLst/>
                <a:gdLst>
                  <a:gd name="connsiteX0" fmla="*/ 0 w 12444"/>
                  <a:gd name="connsiteY0" fmla="*/ 0 h 23519"/>
                  <a:gd name="connsiteX1" fmla="*/ 0 w 12444"/>
                  <a:gd name="connsiteY1" fmla="*/ 23520 h 23519"/>
                </a:gdLst>
                <a:ahLst/>
                <a:cxnLst>
                  <a:cxn ang="0">
                    <a:pos x="connsiteX0" y="connsiteY0"/>
                  </a:cxn>
                  <a:cxn ang="0">
                    <a:pos x="connsiteX1" y="connsiteY1"/>
                  </a:cxn>
                </a:cxnLst>
                <a:rect l="l" t="t" r="r" b="b"/>
                <a:pathLst>
                  <a:path w="12444" h="23519">
                    <a:moveTo>
                      <a:pt x="0" y="0"/>
                    </a:moveTo>
                    <a:lnTo>
                      <a:pt x="0" y="23520"/>
                    </a:lnTo>
                  </a:path>
                </a:pathLst>
              </a:custGeom>
              <a:ln w="8705" cap="sq">
                <a:solidFill>
                  <a:srgbClr val="00000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15" name="Freeform: Shape 314">
                <a:extLst>
                  <a:ext uri="{FF2B5EF4-FFF2-40B4-BE49-F238E27FC236}">
                    <a16:creationId xmlns:a16="http://schemas.microsoft.com/office/drawing/2014/main" id="{A90BFF8D-C940-CCA6-DB0C-364ACFDD9E8D}"/>
                  </a:ext>
                </a:extLst>
              </p:cNvPr>
              <p:cNvSpPr/>
              <p:nvPr/>
            </p:nvSpPr>
            <p:spPr>
              <a:xfrm>
                <a:off x="6282573" y="3234646"/>
                <a:ext cx="12444" cy="23519"/>
              </a:xfrm>
              <a:custGeom>
                <a:avLst/>
                <a:gdLst>
                  <a:gd name="connsiteX0" fmla="*/ 0 w 12444"/>
                  <a:gd name="connsiteY0" fmla="*/ 0 h 23519"/>
                  <a:gd name="connsiteX1" fmla="*/ 0 w 12444"/>
                  <a:gd name="connsiteY1" fmla="*/ 23520 h 23519"/>
                </a:gdLst>
                <a:ahLst/>
                <a:cxnLst>
                  <a:cxn ang="0">
                    <a:pos x="connsiteX0" y="connsiteY0"/>
                  </a:cxn>
                  <a:cxn ang="0">
                    <a:pos x="connsiteX1" y="connsiteY1"/>
                  </a:cxn>
                </a:cxnLst>
                <a:rect l="l" t="t" r="r" b="b"/>
                <a:pathLst>
                  <a:path w="12444" h="23519">
                    <a:moveTo>
                      <a:pt x="0" y="0"/>
                    </a:moveTo>
                    <a:lnTo>
                      <a:pt x="0" y="23520"/>
                    </a:lnTo>
                  </a:path>
                </a:pathLst>
              </a:custGeom>
              <a:ln w="8705" cap="sq">
                <a:solidFill>
                  <a:srgbClr val="00000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16" name="Freeform: Shape 315">
                <a:extLst>
                  <a:ext uri="{FF2B5EF4-FFF2-40B4-BE49-F238E27FC236}">
                    <a16:creationId xmlns:a16="http://schemas.microsoft.com/office/drawing/2014/main" id="{FB3AF380-6ECE-9DEE-E7F0-6042158A66BA}"/>
                  </a:ext>
                </a:extLst>
              </p:cNvPr>
              <p:cNvSpPr/>
              <p:nvPr/>
            </p:nvSpPr>
            <p:spPr>
              <a:xfrm>
                <a:off x="6516528" y="3234646"/>
                <a:ext cx="12444" cy="23519"/>
              </a:xfrm>
              <a:custGeom>
                <a:avLst/>
                <a:gdLst>
                  <a:gd name="connsiteX0" fmla="*/ 0 w 12444"/>
                  <a:gd name="connsiteY0" fmla="*/ 0 h 23519"/>
                  <a:gd name="connsiteX1" fmla="*/ 0 w 12444"/>
                  <a:gd name="connsiteY1" fmla="*/ 23520 h 23519"/>
                </a:gdLst>
                <a:ahLst/>
                <a:cxnLst>
                  <a:cxn ang="0">
                    <a:pos x="connsiteX0" y="connsiteY0"/>
                  </a:cxn>
                  <a:cxn ang="0">
                    <a:pos x="connsiteX1" y="connsiteY1"/>
                  </a:cxn>
                </a:cxnLst>
                <a:rect l="l" t="t" r="r" b="b"/>
                <a:pathLst>
                  <a:path w="12444" h="23519">
                    <a:moveTo>
                      <a:pt x="0" y="0"/>
                    </a:moveTo>
                    <a:lnTo>
                      <a:pt x="0" y="23520"/>
                    </a:lnTo>
                  </a:path>
                </a:pathLst>
              </a:custGeom>
              <a:ln w="8705" cap="sq">
                <a:solidFill>
                  <a:srgbClr val="00000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17" name="Freeform: Shape 316">
                <a:extLst>
                  <a:ext uri="{FF2B5EF4-FFF2-40B4-BE49-F238E27FC236}">
                    <a16:creationId xmlns:a16="http://schemas.microsoft.com/office/drawing/2014/main" id="{0CEEDBE7-AC26-782F-7152-4BFA63447E4A}"/>
                  </a:ext>
                </a:extLst>
              </p:cNvPr>
              <p:cNvSpPr/>
              <p:nvPr/>
            </p:nvSpPr>
            <p:spPr>
              <a:xfrm>
                <a:off x="6748866" y="3234646"/>
                <a:ext cx="12444" cy="23519"/>
              </a:xfrm>
              <a:custGeom>
                <a:avLst/>
                <a:gdLst>
                  <a:gd name="connsiteX0" fmla="*/ 0 w 12444"/>
                  <a:gd name="connsiteY0" fmla="*/ 0 h 23519"/>
                  <a:gd name="connsiteX1" fmla="*/ 0 w 12444"/>
                  <a:gd name="connsiteY1" fmla="*/ 23520 h 23519"/>
                </a:gdLst>
                <a:ahLst/>
                <a:cxnLst>
                  <a:cxn ang="0">
                    <a:pos x="connsiteX0" y="connsiteY0"/>
                  </a:cxn>
                  <a:cxn ang="0">
                    <a:pos x="connsiteX1" y="connsiteY1"/>
                  </a:cxn>
                </a:cxnLst>
                <a:rect l="l" t="t" r="r" b="b"/>
                <a:pathLst>
                  <a:path w="12444" h="23519">
                    <a:moveTo>
                      <a:pt x="0" y="0"/>
                    </a:moveTo>
                    <a:lnTo>
                      <a:pt x="0" y="23520"/>
                    </a:lnTo>
                  </a:path>
                </a:pathLst>
              </a:custGeom>
              <a:ln w="8705" cap="sq">
                <a:solidFill>
                  <a:srgbClr val="00000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18" name="Freeform: Shape 317">
                <a:extLst>
                  <a:ext uri="{FF2B5EF4-FFF2-40B4-BE49-F238E27FC236}">
                    <a16:creationId xmlns:a16="http://schemas.microsoft.com/office/drawing/2014/main" id="{ECBCDBB9-0B5B-CDF1-D49A-F710F2340E8F}"/>
                  </a:ext>
                </a:extLst>
              </p:cNvPr>
              <p:cNvSpPr/>
              <p:nvPr/>
            </p:nvSpPr>
            <p:spPr>
              <a:xfrm>
                <a:off x="2671071" y="3234646"/>
                <a:ext cx="12444" cy="47164"/>
              </a:xfrm>
              <a:custGeom>
                <a:avLst/>
                <a:gdLst>
                  <a:gd name="connsiteX0" fmla="*/ 0 w 12444"/>
                  <a:gd name="connsiteY0" fmla="*/ 0 h 47164"/>
                  <a:gd name="connsiteX1" fmla="*/ 0 w 12444"/>
                  <a:gd name="connsiteY1" fmla="*/ 47164 h 47164"/>
                </a:gdLst>
                <a:ahLst/>
                <a:cxnLst>
                  <a:cxn ang="0">
                    <a:pos x="connsiteX0" y="connsiteY0"/>
                  </a:cxn>
                  <a:cxn ang="0">
                    <a:pos x="connsiteX1" y="connsiteY1"/>
                  </a:cxn>
                </a:cxnLst>
                <a:rect l="l" t="t" r="r" b="b"/>
                <a:pathLst>
                  <a:path w="12444" h="47164">
                    <a:moveTo>
                      <a:pt x="0" y="0"/>
                    </a:moveTo>
                    <a:lnTo>
                      <a:pt x="0" y="47164"/>
                    </a:lnTo>
                  </a:path>
                </a:pathLst>
              </a:custGeom>
              <a:ln w="8705" cap="sq">
                <a:solidFill>
                  <a:srgbClr val="00000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20" name="Freeform: Shape 319">
                <a:extLst>
                  <a:ext uri="{FF2B5EF4-FFF2-40B4-BE49-F238E27FC236}">
                    <a16:creationId xmlns:a16="http://schemas.microsoft.com/office/drawing/2014/main" id="{E8079D78-F46E-0C38-F527-070A61F192D6}"/>
                  </a:ext>
                </a:extLst>
              </p:cNvPr>
              <p:cNvSpPr/>
              <p:nvPr/>
            </p:nvSpPr>
            <p:spPr>
              <a:xfrm>
                <a:off x="2905026" y="3234646"/>
                <a:ext cx="12444" cy="47164"/>
              </a:xfrm>
              <a:custGeom>
                <a:avLst/>
                <a:gdLst>
                  <a:gd name="connsiteX0" fmla="*/ 0 w 12444"/>
                  <a:gd name="connsiteY0" fmla="*/ 0 h 47164"/>
                  <a:gd name="connsiteX1" fmla="*/ 0 w 12444"/>
                  <a:gd name="connsiteY1" fmla="*/ 47164 h 47164"/>
                </a:gdLst>
                <a:ahLst/>
                <a:cxnLst>
                  <a:cxn ang="0">
                    <a:pos x="connsiteX0" y="connsiteY0"/>
                  </a:cxn>
                  <a:cxn ang="0">
                    <a:pos x="connsiteX1" y="connsiteY1"/>
                  </a:cxn>
                </a:cxnLst>
                <a:rect l="l" t="t" r="r" b="b"/>
                <a:pathLst>
                  <a:path w="12444" h="47164">
                    <a:moveTo>
                      <a:pt x="0" y="0"/>
                    </a:moveTo>
                    <a:lnTo>
                      <a:pt x="0" y="47164"/>
                    </a:lnTo>
                  </a:path>
                </a:pathLst>
              </a:custGeom>
              <a:ln w="8705" cap="sq">
                <a:solidFill>
                  <a:srgbClr val="00000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22" name="Freeform: Shape 321">
                <a:extLst>
                  <a:ext uri="{FF2B5EF4-FFF2-40B4-BE49-F238E27FC236}">
                    <a16:creationId xmlns:a16="http://schemas.microsoft.com/office/drawing/2014/main" id="{43CDFAC4-F439-49BB-1B4E-728AB091E6CC}"/>
                  </a:ext>
                </a:extLst>
              </p:cNvPr>
              <p:cNvSpPr/>
              <p:nvPr/>
            </p:nvSpPr>
            <p:spPr>
              <a:xfrm>
                <a:off x="3137364" y="3234646"/>
                <a:ext cx="12444" cy="47164"/>
              </a:xfrm>
              <a:custGeom>
                <a:avLst/>
                <a:gdLst>
                  <a:gd name="connsiteX0" fmla="*/ 0 w 12444"/>
                  <a:gd name="connsiteY0" fmla="*/ 0 h 47164"/>
                  <a:gd name="connsiteX1" fmla="*/ 0 w 12444"/>
                  <a:gd name="connsiteY1" fmla="*/ 47164 h 47164"/>
                </a:gdLst>
                <a:ahLst/>
                <a:cxnLst>
                  <a:cxn ang="0">
                    <a:pos x="connsiteX0" y="connsiteY0"/>
                  </a:cxn>
                  <a:cxn ang="0">
                    <a:pos x="connsiteX1" y="connsiteY1"/>
                  </a:cxn>
                </a:cxnLst>
                <a:rect l="l" t="t" r="r" b="b"/>
                <a:pathLst>
                  <a:path w="12444" h="47164">
                    <a:moveTo>
                      <a:pt x="0" y="0"/>
                    </a:moveTo>
                    <a:lnTo>
                      <a:pt x="0" y="47164"/>
                    </a:lnTo>
                  </a:path>
                </a:pathLst>
              </a:custGeom>
              <a:ln w="8705" cap="sq">
                <a:solidFill>
                  <a:srgbClr val="00000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24" name="Freeform: Shape 323">
                <a:extLst>
                  <a:ext uri="{FF2B5EF4-FFF2-40B4-BE49-F238E27FC236}">
                    <a16:creationId xmlns:a16="http://schemas.microsoft.com/office/drawing/2014/main" id="{84B22206-8FB7-990B-0FF4-8982385627D6}"/>
                  </a:ext>
                </a:extLst>
              </p:cNvPr>
              <p:cNvSpPr/>
              <p:nvPr/>
            </p:nvSpPr>
            <p:spPr>
              <a:xfrm>
                <a:off x="3371195" y="3234646"/>
                <a:ext cx="12444" cy="47164"/>
              </a:xfrm>
              <a:custGeom>
                <a:avLst/>
                <a:gdLst>
                  <a:gd name="connsiteX0" fmla="*/ 0 w 12444"/>
                  <a:gd name="connsiteY0" fmla="*/ 0 h 47164"/>
                  <a:gd name="connsiteX1" fmla="*/ 0 w 12444"/>
                  <a:gd name="connsiteY1" fmla="*/ 47164 h 47164"/>
                </a:gdLst>
                <a:ahLst/>
                <a:cxnLst>
                  <a:cxn ang="0">
                    <a:pos x="connsiteX0" y="connsiteY0"/>
                  </a:cxn>
                  <a:cxn ang="0">
                    <a:pos x="connsiteX1" y="connsiteY1"/>
                  </a:cxn>
                </a:cxnLst>
                <a:rect l="l" t="t" r="r" b="b"/>
                <a:pathLst>
                  <a:path w="12444" h="47164">
                    <a:moveTo>
                      <a:pt x="0" y="0"/>
                    </a:moveTo>
                    <a:lnTo>
                      <a:pt x="0" y="47164"/>
                    </a:lnTo>
                  </a:path>
                </a:pathLst>
              </a:custGeom>
              <a:ln w="8705" cap="sq">
                <a:solidFill>
                  <a:srgbClr val="00000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26" name="Freeform: Shape 325">
                <a:extLst>
                  <a:ext uri="{FF2B5EF4-FFF2-40B4-BE49-F238E27FC236}">
                    <a16:creationId xmlns:a16="http://schemas.microsoft.com/office/drawing/2014/main" id="{9BA61E25-2D50-29E7-9B0C-60E6F0BF04F8}"/>
                  </a:ext>
                </a:extLst>
              </p:cNvPr>
              <p:cNvSpPr/>
              <p:nvPr/>
            </p:nvSpPr>
            <p:spPr>
              <a:xfrm>
                <a:off x="3603533" y="3234646"/>
                <a:ext cx="12444" cy="47164"/>
              </a:xfrm>
              <a:custGeom>
                <a:avLst/>
                <a:gdLst>
                  <a:gd name="connsiteX0" fmla="*/ 0 w 12444"/>
                  <a:gd name="connsiteY0" fmla="*/ 0 h 47164"/>
                  <a:gd name="connsiteX1" fmla="*/ 0 w 12444"/>
                  <a:gd name="connsiteY1" fmla="*/ 47164 h 47164"/>
                </a:gdLst>
                <a:ahLst/>
                <a:cxnLst>
                  <a:cxn ang="0">
                    <a:pos x="connsiteX0" y="connsiteY0"/>
                  </a:cxn>
                  <a:cxn ang="0">
                    <a:pos x="connsiteX1" y="connsiteY1"/>
                  </a:cxn>
                </a:cxnLst>
                <a:rect l="l" t="t" r="r" b="b"/>
                <a:pathLst>
                  <a:path w="12444" h="47164">
                    <a:moveTo>
                      <a:pt x="0" y="0"/>
                    </a:moveTo>
                    <a:lnTo>
                      <a:pt x="0" y="47164"/>
                    </a:lnTo>
                  </a:path>
                </a:pathLst>
              </a:custGeom>
              <a:ln w="8705" cap="sq">
                <a:solidFill>
                  <a:srgbClr val="00000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28" name="Freeform: Shape 327">
                <a:extLst>
                  <a:ext uri="{FF2B5EF4-FFF2-40B4-BE49-F238E27FC236}">
                    <a16:creationId xmlns:a16="http://schemas.microsoft.com/office/drawing/2014/main" id="{68447153-B8EC-B9F1-6E7F-F6ED302DFDB2}"/>
                  </a:ext>
                </a:extLst>
              </p:cNvPr>
              <p:cNvSpPr/>
              <p:nvPr/>
            </p:nvSpPr>
            <p:spPr>
              <a:xfrm>
                <a:off x="3835995" y="3234646"/>
                <a:ext cx="12444" cy="47164"/>
              </a:xfrm>
              <a:custGeom>
                <a:avLst/>
                <a:gdLst>
                  <a:gd name="connsiteX0" fmla="*/ 0 w 12444"/>
                  <a:gd name="connsiteY0" fmla="*/ 0 h 47164"/>
                  <a:gd name="connsiteX1" fmla="*/ 0 w 12444"/>
                  <a:gd name="connsiteY1" fmla="*/ 47164 h 47164"/>
                </a:gdLst>
                <a:ahLst/>
                <a:cxnLst>
                  <a:cxn ang="0">
                    <a:pos x="connsiteX0" y="connsiteY0"/>
                  </a:cxn>
                  <a:cxn ang="0">
                    <a:pos x="connsiteX1" y="connsiteY1"/>
                  </a:cxn>
                </a:cxnLst>
                <a:rect l="l" t="t" r="r" b="b"/>
                <a:pathLst>
                  <a:path w="12444" h="47164">
                    <a:moveTo>
                      <a:pt x="0" y="0"/>
                    </a:moveTo>
                    <a:lnTo>
                      <a:pt x="0" y="47164"/>
                    </a:lnTo>
                  </a:path>
                </a:pathLst>
              </a:custGeom>
              <a:ln w="8705" cap="sq">
                <a:solidFill>
                  <a:srgbClr val="00000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30" name="Freeform: Shape 329">
                <a:extLst>
                  <a:ext uri="{FF2B5EF4-FFF2-40B4-BE49-F238E27FC236}">
                    <a16:creationId xmlns:a16="http://schemas.microsoft.com/office/drawing/2014/main" id="{8C2DB7EA-9860-3F86-1C4E-BE79B44303C9}"/>
                  </a:ext>
                </a:extLst>
              </p:cNvPr>
              <p:cNvSpPr/>
              <p:nvPr/>
            </p:nvSpPr>
            <p:spPr>
              <a:xfrm>
                <a:off x="4069826" y="3234646"/>
                <a:ext cx="12444" cy="47164"/>
              </a:xfrm>
              <a:custGeom>
                <a:avLst/>
                <a:gdLst>
                  <a:gd name="connsiteX0" fmla="*/ 0 w 12444"/>
                  <a:gd name="connsiteY0" fmla="*/ 0 h 47164"/>
                  <a:gd name="connsiteX1" fmla="*/ 0 w 12444"/>
                  <a:gd name="connsiteY1" fmla="*/ 47164 h 47164"/>
                </a:gdLst>
                <a:ahLst/>
                <a:cxnLst>
                  <a:cxn ang="0">
                    <a:pos x="connsiteX0" y="connsiteY0"/>
                  </a:cxn>
                  <a:cxn ang="0">
                    <a:pos x="connsiteX1" y="connsiteY1"/>
                  </a:cxn>
                </a:cxnLst>
                <a:rect l="l" t="t" r="r" b="b"/>
                <a:pathLst>
                  <a:path w="12444" h="47164">
                    <a:moveTo>
                      <a:pt x="0" y="0"/>
                    </a:moveTo>
                    <a:lnTo>
                      <a:pt x="0" y="47164"/>
                    </a:lnTo>
                  </a:path>
                </a:pathLst>
              </a:custGeom>
              <a:ln w="8705" cap="sq">
                <a:solidFill>
                  <a:srgbClr val="00000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32" name="Freeform: Shape 331">
                <a:extLst>
                  <a:ext uri="{FF2B5EF4-FFF2-40B4-BE49-F238E27FC236}">
                    <a16:creationId xmlns:a16="http://schemas.microsoft.com/office/drawing/2014/main" id="{5DF9B4B4-8FE7-CD2C-BD56-ACD8F35114BE}"/>
                  </a:ext>
                </a:extLst>
              </p:cNvPr>
              <p:cNvSpPr/>
              <p:nvPr/>
            </p:nvSpPr>
            <p:spPr>
              <a:xfrm>
                <a:off x="4302164" y="3234646"/>
                <a:ext cx="12444" cy="47164"/>
              </a:xfrm>
              <a:custGeom>
                <a:avLst/>
                <a:gdLst>
                  <a:gd name="connsiteX0" fmla="*/ 0 w 12444"/>
                  <a:gd name="connsiteY0" fmla="*/ 0 h 47164"/>
                  <a:gd name="connsiteX1" fmla="*/ 0 w 12444"/>
                  <a:gd name="connsiteY1" fmla="*/ 47164 h 47164"/>
                </a:gdLst>
                <a:ahLst/>
                <a:cxnLst>
                  <a:cxn ang="0">
                    <a:pos x="connsiteX0" y="connsiteY0"/>
                  </a:cxn>
                  <a:cxn ang="0">
                    <a:pos x="connsiteX1" y="connsiteY1"/>
                  </a:cxn>
                </a:cxnLst>
                <a:rect l="l" t="t" r="r" b="b"/>
                <a:pathLst>
                  <a:path w="12444" h="47164">
                    <a:moveTo>
                      <a:pt x="0" y="0"/>
                    </a:moveTo>
                    <a:lnTo>
                      <a:pt x="0" y="47164"/>
                    </a:lnTo>
                  </a:path>
                </a:pathLst>
              </a:custGeom>
              <a:ln w="8705" cap="sq">
                <a:solidFill>
                  <a:srgbClr val="00000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34" name="Freeform: Shape 333">
                <a:extLst>
                  <a:ext uri="{FF2B5EF4-FFF2-40B4-BE49-F238E27FC236}">
                    <a16:creationId xmlns:a16="http://schemas.microsoft.com/office/drawing/2014/main" id="{97D60F39-9601-18FC-0D68-F5A2B994C9FC}"/>
                  </a:ext>
                </a:extLst>
              </p:cNvPr>
              <p:cNvSpPr/>
              <p:nvPr/>
            </p:nvSpPr>
            <p:spPr>
              <a:xfrm>
                <a:off x="4536119" y="3234646"/>
                <a:ext cx="12444" cy="47164"/>
              </a:xfrm>
              <a:custGeom>
                <a:avLst/>
                <a:gdLst>
                  <a:gd name="connsiteX0" fmla="*/ 0 w 12444"/>
                  <a:gd name="connsiteY0" fmla="*/ 0 h 47164"/>
                  <a:gd name="connsiteX1" fmla="*/ 0 w 12444"/>
                  <a:gd name="connsiteY1" fmla="*/ 47164 h 47164"/>
                </a:gdLst>
                <a:ahLst/>
                <a:cxnLst>
                  <a:cxn ang="0">
                    <a:pos x="connsiteX0" y="connsiteY0"/>
                  </a:cxn>
                  <a:cxn ang="0">
                    <a:pos x="connsiteX1" y="connsiteY1"/>
                  </a:cxn>
                </a:cxnLst>
                <a:rect l="l" t="t" r="r" b="b"/>
                <a:pathLst>
                  <a:path w="12444" h="47164">
                    <a:moveTo>
                      <a:pt x="0" y="0"/>
                    </a:moveTo>
                    <a:lnTo>
                      <a:pt x="0" y="47164"/>
                    </a:lnTo>
                  </a:path>
                </a:pathLst>
              </a:custGeom>
              <a:ln w="8705" cap="sq">
                <a:solidFill>
                  <a:srgbClr val="00000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36" name="Freeform: Shape 335">
                <a:extLst>
                  <a:ext uri="{FF2B5EF4-FFF2-40B4-BE49-F238E27FC236}">
                    <a16:creationId xmlns:a16="http://schemas.microsoft.com/office/drawing/2014/main" id="{A38CD2E7-572C-7716-50C1-354ECBE48EEC}"/>
                  </a:ext>
                </a:extLst>
              </p:cNvPr>
              <p:cNvSpPr/>
              <p:nvPr/>
            </p:nvSpPr>
            <p:spPr>
              <a:xfrm>
                <a:off x="4768457" y="3234646"/>
                <a:ext cx="12444" cy="47164"/>
              </a:xfrm>
              <a:custGeom>
                <a:avLst/>
                <a:gdLst>
                  <a:gd name="connsiteX0" fmla="*/ 0 w 12444"/>
                  <a:gd name="connsiteY0" fmla="*/ 0 h 47164"/>
                  <a:gd name="connsiteX1" fmla="*/ 0 w 12444"/>
                  <a:gd name="connsiteY1" fmla="*/ 47164 h 47164"/>
                </a:gdLst>
                <a:ahLst/>
                <a:cxnLst>
                  <a:cxn ang="0">
                    <a:pos x="connsiteX0" y="connsiteY0"/>
                  </a:cxn>
                  <a:cxn ang="0">
                    <a:pos x="connsiteX1" y="connsiteY1"/>
                  </a:cxn>
                </a:cxnLst>
                <a:rect l="l" t="t" r="r" b="b"/>
                <a:pathLst>
                  <a:path w="12444" h="47164">
                    <a:moveTo>
                      <a:pt x="0" y="0"/>
                    </a:moveTo>
                    <a:lnTo>
                      <a:pt x="0" y="47164"/>
                    </a:lnTo>
                  </a:path>
                </a:pathLst>
              </a:custGeom>
              <a:ln w="8705" cap="sq">
                <a:solidFill>
                  <a:srgbClr val="00000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38" name="Freeform: Shape 337">
                <a:extLst>
                  <a:ext uri="{FF2B5EF4-FFF2-40B4-BE49-F238E27FC236}">
                    <a16:creationId xmlns:a16="http://schemas.microsoft.com/office/drawing/2014/main" id="{8815D655-52AA-5B3E-0606-D514069989E3}"/>
                  </a:ext>
                </a:extLst>
              </p:cNvPr>
              <p:cNvSpPr/>
              <p:nvPr/>
            </p:nvSpPr>
            <p:spPr>
              <a:xfrm>
                <a:off x="5002288" y="3234646"/>
                <a:ext cx="12444" cy="47164"/>
              </a:xfrm>
              <a:custGeom>
                <a:avLst/>
                <a:gdLst>
                  <a:gd name="connsiteX0" fmla="*/ 0 w 12444"/>
                  <a:gd name="connsiteY0" fmla="*/ 0 h 47164"/>
                  <a:gd name="connsiteX1" fmla="*/ 0 w 12444"/>
                  <a:gd name="connsiteY1" fmla="*/ 47164 h 47164"/>
                </a:gdLst>
                <a:ahLst/>
                <a:cxnLst>
                  <a:cxn ang="0">
                    <a:pos x="connsiteX0" y="connsiteY0"/>
                  </a:cxn>
                  <a:cxn ang="0">
                    <a:pos x="connsiteX1" y="connsiteY1"/>
                  </a:cxn>
                </a:cxnLst>
                <a:rect l="l" t="t" r="r" b="b"/>
                <a:pathLst>
                  <a:path w="12444" h="47164">
                    <a:moveTo>
                      <a:pt x="0" y="0"/>
                    </a:moveTo>
                    <a:lnTo>
                      <a:pt x="0" y="47164"/>
                    </a:lnTo>
                  </a:path>
                </a:pathLst>
              </a:custGeom>
              <a:ln w="8705" cap="sq">
                <a:solidFill>
                  <a:srgbClr val="00000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40" name="Freeform: Shape 339">
                <a:extLst>
                  <a:ext uri="{FF2B5EF4-FFF2-40B4-BE49-F238E27FC236}">
                    <a16:creationId xmlns:a16="http://schemas.microsoft.com/office/drawing/2014/main" id="{886554F3-590A-C1EC-3B2E-ED7622A5226F}"/>
                  </a:ext>
                </a:extLst>
              </p:cNvPr>
              <p:cNvSpPr/>
              <p:nvPr/>
            </p:nvSpPr>
            <p:spPr>
              <a:xfrm>
                <a:off x="5234626" y="3234646"/>
                <a:ext cx="12444" cy="47164"/>
              </a:xfrm>
              <a:custGeom>
                <a:avLst/>
                <a:gdLst>
                  <a:gd name="connsiteX0" fmla="*/ 0 w 12444"/>
                  <a:gd name="connsiteY0" fmla="*/ 0 h 47164"/>
                  <a:gd name="connsiteX1" fmla="*/ 0 w 12444"/>
                  <a:gd name="connsiteY1" fmla="*/ 47164 h 47164"/>
                </a:gdLst>
                <a:ahLst/>
                <a:cxnLst>
                  <a:cxn ang="0">
                    <a:pos x="connsiteX0" y="connsiteY0"/>
                  </a:cxn>
                  <a:cxn ang="0">
                    <a:pos x="connsiteX1" y="connsiteY1"/>
                  </a:cxn>
                </a:cxnLst>
                <a:rect l="l" t="t" r="r" b="b"/>
                <a:pathLst>
                  <a:path w="12444" h="47164">
                    <a:moveTo>
                      <a:pt x="0" y="0"/>
                    </a:moveTo>
                    <a:lnTo>
                      <a:pt x="0" y="47164"/>
                    </a:lnTo>
                  </a:path>
                </a:pathLst>
              </a:custGeom>
              <a:ln w="8705" cap="sq">
                <a:solidFill>
                  <a:srgbClr val="00000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42" name="Freeform: Shape 341">
                <a:extLst>
                  <a:ext uri="{FF2B5EF4-FFF2-40B4-BE49-F238E27FC236}">
                    <a16:creationId xmlns:a16="http://schemas.microsoft.com/office/drawing/2014/main" id="{9DC3E36A-9693-D39C-EA3B-75C6CD427201}"/>
                  </a:ext>
                </a:extLst>
              </p:cNvPr>
              <p:cNvSpPr/>
              <p:nvPr/>
            </p:nvSpPr>
            <p:spPr>
              <a:xfrm>
                <a:off x="5467088" y="3234646"/>
                <a:ext cx="12444" cy="47164"/>
              </a:xfrm>
              <a:custGeom>
                <a:avLst/>
                <a:gdLst>
                  <a:gd name="connsiteX0" fmla="*/ 0 w 12444"/>
                  <a:gd name="connsiteY0" fmla="*/ 0 h 47164"/>
                  <a:gd name="connsiteX1" fmla="*/ 0 w 12444"/>
                  <a:gd name="connsiteY1" fmla="*/ 47164 h 47164"/>
                </a:gdLst>
                <a:ahLst/>
                <a:cxnLst>
                  <a:cxn ang="0">
                    <a:pos x="connsiteX0" y="connsiteY0"/>
                  </a:cxn>
                  <a:cxn ang="0">
                    <a:pos x="connsiteX1" y="connsiteY1"/>
                  </a:cxn>
                </a:cxnLst>
                <a:rect l="l" t="t" r="r" b="b"/>
                <a:pathLst>
                  <a:path w="12444" h="47164">
                    <a:moveTo>
                      <a:pt x="0" y="0"/>
                    </a:moveTo>
                    <a:lnTo>
                      <a:pt x="0" y="47164"/>
                    </a:lnTo>
                  </a:path>
                </a:pathLst>
              </a:custGeom>
              <a:ln w="8705" cap="sq">
                <a:solidFill>
                  <a:srgbClr val="00000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44" name="Freeform: Shape 343">
                <a:extLst>
                  <a:ext uri="{FF2B5EF4-FFF2-40B4-BE49-F238E27FC236}">
                    <a16:creationId xmlns:a16="http://schemas.microsoft.com/office/drawing/2014/main" id="{3CEB8107-1E58-0EE3-F144-D89F89BF2863}"/>
                  </a:ext>
                </a:extLst>
              </p:cNvPr>
              <p:cNvSpPr/>
              <p:nvPr/>
            </p:nvSpPr>
            <p:spPr>
              <a:xfrm>
                <a:off x="5700919" y="3234646"/>
                <a:ext cx="12444" cy="47164"/>
              </a:xfrm>
              <a:custGeom>
                <a:avLst/>
                <a:gdLst>
                  <a:gd name="connsiteX0" fmla="*/ 0 w 12444"/>
                  <a:gd name="connsiteY0" fmla="*/ 0 h 47164"/>
                  <a:gd name="connsiteX1" fmla="*/ 0 w 12444"/>
                  <a:gd name="connsiteY1" fmla="*/ 47164 h 47164"/>
                </a:gdLst>
                <a:ahLst/>
                <a:cxnLst>
                  <a:cxn ang="0">
                    <a:pos x="connsiteX0" y="connsiteY0"/>
                  </a:cxn>
                  <a:cxn ang="0">
                    <a:pos x="connsiteX1" y="connsiteY1"/>
                  </a:cxn>
                </a:cxnLst>
                <a:rect l="l" t="t" r="r" b="b"/>
                <a:pathLst>
                  <a:path w="12444" h="47164">
                    <a:moveTo>
                      <a:pt x="0" y="0"/>
                    </a:moveTo>
                    <a:lnTo>
                      <a:pt x="0" y="47164"/>
                    </a:lnTo>
                  </a:path>
                </a:pathLst>
              </a:custGeom>
              <a:ln w="8705" cap="sq">
                <a:solidFill>
                  <a:srgbClr val="00000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46" name="Freeform: Shape 345">
                <a:extLst>
                  <a:ext uri="{FF2B5EF4-FFF2-40B4-BE49-F238E27FC236}">
                    <a16:creationId xmlns:a16="http://schemas.microsoft.com/office/drawing/2014/main" id="{09AE87BF-0C6F-583D-8B28-559AA9D05F83}"/>
                  </a:ext>
                </a:extLst>
              </p:cNvPr>
              <p:cNvSpPr/>
              <p:nvPr/>
            </p:nvSpPr>
            <p:spPr>
              <a:xfrm>
                <a:off x="5933257" y="3234646"/>
                <a:ext cx="12444" cy="47164"/>
              </a:xfrm>
              <a:custGeom>
                <a:avLst/>
                <a:gdLst>
                  <a:gd name="connsiteX0" fmla="*/ 0 w 12444"/>
                  <a:gd name="connsiteY0" fmla="*/ 0 h 47164"/>
                  <a:gd name="connsiteX1" fmla="*/ 0 w 12444"/>
                  <a:gd name="connsiteY1" fmla="*/ 47164 h 47164"/>
                </a:gdLst>
                <a:ahLst/>
                <a:cxnLst>
                  <a:cxn ang="0">
                    <a:pos x="connsiteX0" y="connsiteY0"/>
                  </a:cxn>
                  <a:cxn ang="0">
                    <a:pos x="connsiteX1" y="connsiteY1"/>
                  </a:cxn>
                </a:cxnLst>
                <a:rect l="l" t="t" r="r" b="b"/>
                <a:pathLst>
                  <a:path w="12444" h="47164">
                    <a:moveTo>
                      <a:pt x="0" y="0"/>
                    </a:moveTo>
                    <a:lnTo>
                      <a:pt x="0" y="47164"/>
                    </a:lnTo>
                  </a:path>
                </a:pathLst>
              </a:custGeom>
              <a:ln w="8705" cap="sq">
                <a:solidFill>
                  <a:srgbClr val="00000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48" name="Freeform: Shape 347">
                <a:extLst>
                  <a:ext uri="{FF2B5EF4-FFF2-40B4-BE49-F238E27FC236}">
                    <a16:creationId xmlns:a16="http://schemas.microsoft.com/office/drawing/2014/main" id="{6C6C4DC5-5E9D-7262-0917-DC0F0ED33218}"/>
                  </a:ext>
                </a:extLst>
              </p:cNvPr>
              <p:cNvSpPr/>
              <p:nvPr/>
            </p:nvSpPr>
            <p:spPr>
              <a:xfrm>
                <a:off x="6167088" y="3234646"/>
                <a:ext cx="12444" cy="47164"/>
              </a:xfrm>
              <a:custGeom>
                <a:avLst/>
                <a:gdLst>
                  <a:gd name="connsiteX0" fmla="*/ 0 w 12444"/>
                  <a:gd name="connsiteY0" fmla="*/ 0 h 47164"/>
                  <a:gd name="connsiteX1" fmla="*/ 0 w 12444"/>
                  <a:gd name="connsiteY1" fmla="*/ 47164 h 47164"/>
                </a:gdLst>
                <a:ahLst/>
                <a:cxnLst>
                  <a:cxn ang="0">
                    <a:pos x="connsiteX0" y="connsiteY0"/>
                  </a:cxn>
                  <a:cxn ang="0">
                    <a:pos x="connsiteX1" y="connsiteY1"/>
                  </a:cxn>
                </a:cxnLst>
                <a:rect l="l" t="t" r="r" b="b"/>
                <a:pathLst>
                  <a:path w="12444" h="47164">
                    <a:moveTo>
                      <a:pt x="0" y="0"/>
                    </a:moveTo>
                    <a:lnTo>
                      <a:pt x="0" y="47164"/>
                    </a:lnTo>
                  </a:path>
                </a:pathLst>
              </a:custGeom>
              <a:ln w="8705" cap="sq">
                <a:solidFill>
                  <a:srgbClr val="00000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50" name="Freeform: Shape 349">
                <a:extLst>
                  <a:ext uri="{FF2B5EF4-FFF2-40B4-BE49-F238E27FC236}">
                    <a16:creationId xmlns:a16="http://schemas.microsoft.com/office/drawing/2014/main" id="{EA79DBB1-FF30-F838-53A0-B5735BDE77DC}"/>
                  </a:ext>
                </a:extLst>
              </p:cNvPr>
              <p:cNvSpPr/>
              <p:nvPr/>
            </p:nvSpPr>
            <p:spPr>
              <a:xfrm>
                <a:off x="6399551" y="3234646"/>
                <a:ext cx="12444" cy="47164"/>
              </a:xfrm>
              <a:custGeom>
                <a:avLst/>
                <a:gdLst>
                  <a:gd name="connsiteX0" fmla="*/ 0 w 12444"/>
                  <a:gd name="connsiteY0" fmla="*/ 0 h 47164"/>
                  <a:gd name="connsiteX1" fmla="*/ 0 w 12444"/>
                  <a:gd name="connsiteY1" fmla="*/ 47164 h 47164"/>
                </a:gdLst>
                <a:ahLst/>
                <a:cxnLst>
                  <a:cxn ang="0">
                    <a:pos x="connsiteX0" y="connsiteY0"/>
                  </a:cxn>
                  <a:cxn ang="0">
                    <a:pos x="connsiteX1" y="connsiteY1"/>
                  </a:cxn>
                </a:cxnLst>
                <a:rect l="l" t="t" r="r" b="b"/>
                <a:pathLst>
                  <a:path w="12444" h="47164">
                    <a:moveTo>
                      <a:pt x="0" y="0"/>
                    </a:moveTo>
                    <a:lnTo>
                      <a:pt x="0" y="47164"/>
                    </a:lnTo>
                  </a:path>
                </a:pathLst>
              </a:custGeom>
              <a:ln w="8705" cap="sq">
                <a:solidFill>
                  <a:srgbClr val="00000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52" name="Freeform: Shape 351">
                <a:extLst>
                  <a:ext uri="{FF2B5EF4-FFF2-40B4-BE49-F238E27FC236}">
                    <a16:creationId xmlns:a16="http://schemas.microsoft.com/office/drawing/2014/main" id="{914B3CB2-B7A6-1D39-19C1-165238E5C47A}"/>
                  </a:ext>
                </a:extLst>
              </p:cNvPr>
              <p:cNvSpPr/>
              <p:nvPr/>
            </p:nvSpPr>
            <p:spPr>
              <a:xfrm>
                <a:off x="6631888" y="3234646"/>
                <a:ext cx="12444" cy="47164"/>
              </a:xfrm>
              <a:custGeom>
                <a:avLst/>
                <a:gdLst>
                  <a:gd name="connsiteX0" fmla="*/ 0 w 12444"/>
                  <a:gd name="connsiteY0" fmla="*/ 0 h 47164"/>
                  <a:gd name="connsiteX1" fmla="*/ 0 w 12444"/>
                  <a:gd name="connsiteY1" fmla="*/ 47164 h 47164"/>
                </a:gdLst>
                <a:ahLst/>
                <a:cxnLst>
                  <a:cxn ang="0">
                    <a:pos x="connsiteX0" y="connsiteY0"/>
                  </a:cxn>
                  <a:cxn ang="0">
                    <a:pos x="connsiteX1" y="connsiteY1"/>
                  </a:cxn>
                </a:cxnLst>
                <a:rect l="l" t="t" r="r" b="b"/>
                <a:pathLst>
                  <a:path w="12444" h="47164">
                    <a:moveTo>
                      <a:pt x="0" y="0"/>
                    </a:moveTo>
                    <a:lnTo>
                      <a:pt x="0" y="47164"/>
                    </a:lnTo>
                  </a:path>
                </a:pathLst>
              </a:custGeom>
              <a:ln w="8705" cap="sq">
                <a:solidFill>
                  <a:srgbClr val="00000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54" name="Freeform: Shape 353">
                <a:extLst>
                  <a:ext uri="{FF2B5EF4-FFF2-40B4-BE49-F238E27FC236}">
                    <a16:creationId xmlns:a16="http://schemas.microsoft.com/office/drawing/2014/main" id="{FF504E40-25A2-8EBE-E22B-5B393C117022}"/>
                  </a:ext>
                </a:extLst>
              </p:cNvPr>
              <p:cNvSpPr/>
              <p:nvPr/>
            </p:nvSpPr>
            <p:spPr>
              <a:xfrm>
                <a:off x="6865719" y="3234646"/>
                <a:ext cx="12444" cy="47164"/>
              </a:xfrm>
              <a:custGeom>
                <a:avLst/>
                <a:gdLst>
                  <a:gd name="connsiteX0" fmla="*/ 0 w 12444"/>
                  <a:gd name="connsiteY0" fmla="*/ 0 h 47164"/>
                  <a:gd name="connsiteX1" fmla="*/ 0 w 12444"/>
                  <a:gd name="connsiteY1" fmla="*/ 47164 h 47164"/>
                </a:gdLst>
                <a:ahLst/>
                <a:cxnLst>
                  <a:cxn ang="0">
                    <a:pos x="connsiteX0" y="connsiteY0"/>
                  </a:cxn>
                  <a:cxn ang="0">
                    <a:pos x="connsiteX1" y="connsiteY1"/>
                  </a:cxn>
                </a:cxnLst>
                <a:rect l="l" t="t" r="r" b="b"/>
                <a:pathLst>
                  <a:path w="12444" h="47164">
                    <a:moveTo>
                      <a:pt x="0" y="0"/>
                    </a:moveTo>
                    <a:lnTo>
                      <a:pt x="0" y="47164"/>
                    </a:lnTo>
                  </a:path>
                </a:pathLst>
              </a:custGeom>
              <a:ln w="8705" cap="sq">
                <a:solidFill>
                  <a:srgbClr val="00000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56" name="Freeform: Shape 355">
                <a:extLst>
                  <a:ext uri="{FF2B5EF4-FFF2-40B4-BE49-F238E27FC236}">
                    <a16:creationId xmlns:a16="http://schemas.microsoft.com/office/drawing/2014/main" id="{5F2782E5-5C97-A2B1-2EA5-CA4F2C96A2E5}"/>
                  </a:ext>
                </a:extLst>
              </p:cNvPr>
              <p:cNvSpPr/>
              <p:nvPr/>
            </p:nvSpPr>
            <p:spPr>
              <a:xfrm>
                <a:off x="2350999" y="3187482"/>
                <a:ext cx="46791" cy="12444"/>
              </a:xfrm>
              <a:custGeom>
                <a:avLst/>
                <a:gdLst>
                  <a:gd name="connsiteX0" fmla="*/ 46791 w 46791"/>
                  <a:gd name="connsiteY0" fmla="*/ 0 h 12444"/>
                  <a:gd name="connsiteX1" fmla="*/ 0 w 46791"/>
                  <a:gd name="connsiteY1" fmla="*/ 0 h 12444"/>
                </a:gdLst>
                <a:ahLst/>
                <a:cxnLst>
                  <a:cxn ang="0">
                    <a:pos x="connsiteX0" y="connsiteY0"/>
                  </a:cxn>
                  <a:cxn ang="0">
                    <a:pos x="connsiteX1" y="connsiteY1"/>
                  </a:cxn>
                </a:cxnLst>
                <a:rect l="l" t="t" r="r" b="b"/>
                <a:pathLst>
                  <a:path w="46791" h="12444">
                    <a:moveTo>
                      <a:pt x="46791" y="0"/>
                    </a:moveTo>
                    <a:lnTo>
                      <a:pt x="0" y="0"/>
                    </a:lnTo>
                  </a:path>
                </a:pathLst>
              </a:custGeom>
              <a:ln w="8705" cap="sq">
                <a:solidFill>
                  <a:srgbClr val="00000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58" name="Freeform: Shape 357">
                <a:extLst>
                  <a:ext uri="{FF2B5EF4-FFF2-40B4-BE49-F238E27FC236}">
                    <a16:creationId xmlns:a16="http://schemas.microsoft.com/office/drawing/2014/main" id="{8E6C08C7-90E4-4CAA-9AC3-81D80B1A03BE}"/>
                  </a:ext>
                </a:extLst>
              </p:cNvPr>
              <p:cNvSpPr/>
              <p:nvPr/>
            </p:nvSpPr>
            <p:spPr>
              <a:xfrm>
                <a:off x="2350999" y="2973811"/>
                <a:ext cx="46791" cy="12444"/>
              </a:xfrm>
              <a:custGeom>
                <a:avLst/>
                <a:gdLst>
                  <a:gd name="connsiteX0" fmla="*/ 46791 w 46791"/>
                  <a:gd name="connsiteY0" fmla="*/ 0 h 12444"/>
                  <a:gd name="connsiteX1" fmla="*/ 0 w 46791"/>
                  <a:gd name="connsiteY1" fmla="*/ 0 h 12444"/>
                </a:gdLst>
                <a:ahLst/>
                <a:cxnLst>
                  <a:cxn ang="0">
                    <a:pos x="connsiteX0" y="connsiteY0"/>
                  </a:cxn>
                  <a:cxn ang="0">
                    <a:pos x="connsiteX1" y="connsiteY1"/>
                  </a:cxn>
                </a:cxnLst>
                <a:rect l="l" t="t" r="r" b="b"/>
                <a:pathLst>
                  <a:path w="46791" h="12444">
                    <a:moveTo>
                      <a:pt x="46791" y="0"/>
                    </a:moveTo>
                    <a:lnTo>
                      <a:pt x="0" y="0"/>
                    </a:lnTo>
                  </a:path>
                </a:pathLst>
              </a:custGeom>
              <a:ln w="8705" cap="sq">
                <a:solidFill>
                  <a:srgbClr val="00000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60" name="Freeform: Shape 359">
                <a:extLst>
                  <a:ext uri="{FF2B5EF4-FFF2-40B4-BE49-F238E27FC236}">
                    <a16:creationId xmlns:a16="http://schemas.microsoft.com/office/drawing/2014/main" id="{1B014FCA-F3C7-2DB1-636B-9FC8BE91C4D3}"/>
                  </a:ext>
                </a:extLst>
              </p:cNvPr>
              <p:cNvSpPr/>
              <p:nvPr/>
            </p:nvSpPr>
            <p:spPr>
              <a:xfrm>
                <a:off x="2350999" y="2758646"/>
                <a:ext cx="46791" cy="12444"/>
              </a:xfrm>
              <a:custGeom>
                <a:avLst/>
                <a:gdLst>
                  <a:gd name="connsiteX0" fmla="*/ 46791 w 46791"/>
                  <a:gd name="connsiteY0" fmla="*/ 0 h 12444"/>
                  <a:gd name="connsiteX1" fmla="*/ 0 w 46791"/>
                  <a:gd name="connsiteY1" fmla="*/ 0 h 12444"/>
                </a:gdLst>
                <a:ahLst/>
                <a:cxnLst>
                  <a:cxn ang="0">
                    <a:pos x="connsiteX0" y="connsiteY0"/>
                  </a:cxn>
                  <a:cxn ang="0">
                    <a:pos x="connsiteX1" y="connsiteY1"/>
                  </a:cxn>
                </a:cxnLst>
                <a:rect l="l" t="t" r="r" b="b"/>
                <a:pathLst>
                  <a:path w="46791" h="12444">
                    <a:moveTo>
                      <a:pt x="46791" y="0"/>
                    </a:moveTo>
                    <a:lnTo>
                      <a:pt x="0" y="0"/>
                    </a:lnTo>
                  </a:path>
                </a:pathLst>
              </a:custGeom>
              <a:ln w="8705" cap="sq">
                <a:solidFill>
                  <a:srgbClr val="00000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62" name="Freeform: Shape 361">
                <a:extLst>
                  <a:ext uri="{FF2B5EF4-FFF2-40B4-BE49-F238E27FC236}">
                    <a16:creationId xmlns:a16="http://schemas.microsoft.com/office/drawing/2014/main" id="{C8F8295A-C305-7EBE-FA0B-9502ABAD4796}"/>
                  </a:ext>
                </a:extLst>
              </p:cNvPr>
              <p:cNvSpPr/>
              <p:nvPr/>
            </p:nvSpPr>
            <p:spPr>
              <a:xfrm>
                <a:off x="2350999" y="2544975"/>
                <a:ext cx="46791" cy="12444"/>
              </a:xfrm>
              <a:custGeom>
                <a:avLst/>
                <a:gdLst>
                  <a:gd name="connsiteX0" fmla="*/ 46791 w 46791"/>
                  <a:gd name="connsiteY0" fmla="*/ 0 h 12444"/>
                  <a:gd name="connsiteX1" fmla="*/ 0 w 46791"/>
                  <a:gd name="connsiteY1" fmla="*/ 0 h 12444"/>
                </a:gdLst>
                <a:ahLst/>
                <a:cxnLst>
                  <a:cxn ang="0">
                    <a:pos x="connsiteX0" y="connsiteY0"/>
                  </a:cxn>
                  <a:cxn ang="0">
                    <a:pos x="connsiteX1" y="connsiteY1"/>
                  </a:cxn>
                </a:cxnLst>
                <a:rect l="l" t="t" r="r" b="b"/>
                <a:pathLst>
                  <a:path w="46791" h="12444">
                    <a:moveTo>
                      <a:pt x="46791" y="0"/>
                    </a:moveTo>
                    <a:lnTo>
                      <a:pt x="0" y="0"/>
                    </a:lnTo>
                  </a:path>
                </a:pathLst>
              </a:custGeom>
              <a:ln w="8705" cap="sq">
                <a:solidFill>
                  <a:srgbClr val="00000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64" name="Freeform: Shape 363">
                <a:extLst>
                  <a:ext uri="{FF2B5EF4-FFF2-40B4-BE49-F238E27FC236}">
                    <a16:creationId xmlns:a16="http://schemas.microsoft.com/office/drawing/2014/main" id="{57153CFD-9E68-A9F4-F9A8-8175417F4F3E}"/>
                  </a:ext>
                </a:extLst>
              </p:cNvPr>
              <p:cNvSpPr/>
              <p:nvPr/>
            </p:nvSpPr>
            <p:spPr>
              <a:xfrm>
                <a:off x="2350999" y="2329811"/>
                <a:ext cx="46791" cy="12444"/>
              </a:xfrm>
              <a:custGeom>
                <a:avLst/>
                <a:gdLst>
                  <a:gd name="connsiteX0" fmla="*/ 46791 w 46791"/>
                  <a:gd name="connsiteY0" fmla="*/ 0 h 12444"/>
                  <a:gd name="connsiteX1" fmla="*/ 0 w 46791"/>
                  <a:gd name="connsiteY1" fmla="*/ 0 h 12444"/>
                </a:gdLst>
                <a:ahLst/>
                <a:cxnLst>
                  <a:cxn ang="0">
                    <a:pos x="connsiteX0" y="connsiteY0"/>
                  </a:cxn>
                  <a:cxn ang="0">
                    <a:pos x="connsiteX1" y="connsiteY1"/>
                  </a:cxn>
                </a:cxnLst>
                <a:rect l="l" t="t" r="r" b="b"/>
                <a:pathLst>
                  <a:path w="46791" h="12444">
                    <a:moveTo>
                      <a:pt x="46791" y="0"/>
                    </a:moveTo>
                    <a:lnTo>
                      <a:pt x="0" y="0"/>
                    </a:lnTo>
                  </a:path>
                </a:pathLst>
              </a:custGeom>
              <a:ln w="8705" cap="sq">
                <a:solidFill>
                  <a:srgbClr val="00000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66" name="Freeform: Shape 365">
                <a:extLst>
                  <a:ext uri="{FF2B5EF4-FFF2-40B4-BE49-F238E27FC236}">
                    <a16:creationId xmlns:a16="http://schemas.microsoft.com/office/drawing/2014/main" id="{03AE7500-3D52-E40E-C652-15BBD4E1A280}"/>
                  </a:ext>
                </a:extLst>
              </p:cNvPr>
              <p:cNvSpPr/>
              <p:nvPr/>
            </p:nvSpPr>
            <p:spPr>
              <a:xfrm>
                <a:off x="2350999" y="2114646"/>
                <a:ext cx="46791" cy="12444"/>
              </a:xfrm>
              <a:custGeom>
                <a:avLst/>
                <a:gdLst>
                  <a:gd name="connsiteX0" fmla="*/ 46791 w 46791"/>
                  <a:gd name="connsiteY0" fmla="*/ 0 h 12444"/>
                  <a:gd name="connsiteX1" fmla="*/ 0 w 46791"/>
                  <a:gd name="connsiteY1" fmla="*/ 0 h 12444"/>
                </a:gdLst>
                <a:ahLst/>
                <a:cxnLst>
                  <a:cxn ang="0">
                    <a:pos x="connsiteX0" y="connsiteY0"/>
                  </a:cxn>
                  <a:cxn ang="0">
                    <a:pos x="connsiteX1" y="connsiteY1"/>
                  </a:cxn>
                </a:cxnLst>
                <a:rect l="l" t="t" r="r" b="b"/>
                <a:pathLst>
                  <a:path w="46791" h="12444">
                    <a:moveTo>
                      <a:pt x="46791" y="0"/>
                    </a:moveTo>
                    <a:lnTo>
                      <a:pt x="0" y="0"/>
                    </a:lnTo>
                  </a:path>
                </a:pathLst>
              </a:custGeom>
              <a:ln w="8705" cap="sq">
                <a:solidFill>
                  <a:srgbClr val="00000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68" name="Freeform: Shape 367">
                <a:extLst>
                  <a:ext uri="{FF2B5EF4-FFF2-40B4-BE49-F238E27FC236}">
                    <a16:creationId xmlns:a16="http://schemas.microsoft.com/office/drawing/2014/main" id="{601E3C23-4EB4-6816-7B90-712B166679B3}"/>
                  </a:ext>
                </a:extLst>
              </p:cNvPr>
              <p:cNvSpPr/>
              <p:nvPr/>
            </p:nvSpPr>
            <p:spPr>
              <a:xfrm>
                <a:off x="2350999" y="1899482"/>
                <a:ext cx="46791" cy="12444"/>
              </a:xfrm>
              <a:custGeom>
                <a:avLst/>
                <a:gdLst>
                  <a:gd name="connsiteX0" fmla="*/ 46791 w 46791"/>
                  <a:gd name="connsiteY0" fmla="*/ 0 h 12444"/>
                  <a:gd name="connsiteX1" fmla="*/ 0 w 46791"/>
                  <a:gd name="connsiteY1" fmla="*/ 0 h 12444"/>
                </a:gdLst>
                <a:ahLst/>
                <a:cxnLst>
                  <a:cxn ang="0">
                    <a:pos x="connsiteX0" y="connsiteY0"/>
                  </a:cxn>
                  <a:cxn ang="0">
                    <a:pos x="connsiteX1" y="connsiteY1"/>
                  </a:cxn>
                </a:cxnLst>
                <a:rect l="l" t="t" r="r" b="b"/>
                <a:pathLst>
                  <a:path w="46791" h="12444">
                    <a:moveTo>
                      <a:pt x="46791" y="0"/>
                    </a:moveTo>
                    <a:lnTo>
                      <a:pt x="0" y="0"/>
                    </a:lnTo>
                  </a:path>
                </a:pathLst>
              </a:custGeom>
              <a:ln w="8705" cap="sq">
                <a:solidFill>
                  <a:srgbClr val="00000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70" name="Freeform: Shape 369">
                <a:extLst>
                  <a:ext uri="{FF2B5EF4-FFF2-40B4-BE49-F238E27FC236}">
                    <a16:creationId xmlns:a16="http://schemas.microsoft.com/office/drawing/2014/main" id="{3ED46E64-D1B5-09C1-2D92-9E0F279251F9}"/>
                  </a:ext>
                </a:extLst>
              </p:cNvPr>
              <p:cNvSpPr/>
              <p:nvPr/>
            </p:nvSpPr>
            <p:spPr>
              <a:xfrm>
                <a:off x="2350999" y="1685686"/>
                <a:ext cx="46791" cy="12444"/>
              </a:xfrm>
              <a:custGeom>
                <a:avLst/>
                <a:gdLst>
                  <a:gd name="connsiteX0" fmla="*/ 46791 w 46791"/>
                  <a:gd name="connsiteY0" fmla="*/ 0 h 12444"/>
                  <a:gd name="connsiteX1" fmla="*/ 0 w 46791"/>
                  <a:gd name="connsiteY1" fmla="*/ 0 h 12444"/>
                </a:gdLst>
                <a:ahLst/>
                <a:cxnLst>
                  <a:cxn ang="0">
                    <a:pos x="connsiteX0" y="connsiteY0"/>
                  </a:cxn>
                  <a:cxn ang="0">
                    <a:pos x="connsiteX1" y="connsiteY1"/>
                  </a:cxn>
                </a:cxnLst>
                <a:rect l="l" t="t" r="r" b="b"/>
                <a:pathLst>
                  <a:path w="46791" h="12444">
                    <a:moveTo>
                      <a:pt x="46791" y="0"/>
                    </a:moveTo>
                    <a:lnTo>
                      <a:pt x="0" y="0"/>
                    </a:lnTo>
                  </a:path>
                </a:pathLst>
              </a:custGeom>
              <a:ln w="8705" cap="sq">
                <a:solidFill>
                  <a:srgbClr val="00000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72" name="Freeform: Shape 371">
                <a:extLst>
                  <a:ext uri="{FF2B5EF4-FFF2-40B4-BE49-F238E27FC236}">
                    <a16:creationId xmlns:a16="http://schemas.microsoft.com/office/drawing/2014/main" id="{BADF7CAF-74C8-5206-C8DD-FCD771BB1BBB}"/>
                  </a:ext>
                </a:extLst>
              </p:cNvPr>
              <p:cNvSpPr/>
              <p:nvPr/>
            </p:nvSpPr>
            <p:spPr>
              <a:xfrm>
                <a:off x="2350999" y="1470522"/>
                <a:ext cx="46791" cy="12444"/>
              </a:xfrm>
              <a:custGeom>
                <a:avLst/>
                <a:gdLst>
                  <a:gd name="connsiteX0" fmla="*/ 46791 w 46791"/>
                  <a:gd name="connsiteY0" fmla="*/ 0 h 12444"/>
                  <a:gd name="connsiteX1" fmla="*/ 0 w 46791"/>
                  <a:gd name="connsiteY1" fmla="*/ 0 h 12444"/>
                </a:gdLst>
                <a:ahLst/>
                <a:cxnLst>
                  <a:cxn ang="0">
                    <a:pos x="connsiteX0" y="connsiteY0"/>
                  </a:cxn>
                  <a:cxn ang="0">
                    <a:pos x="connsiteX1" y="connsiteY1"/>
                  </a:cxn>
                </a:cxnLst>
                <a:rect l="l" t="t" r="r" b="b"/>
                <a:pathLst>
                  <a:path w="46791" h="12444">
                    <a:moveTo>
                      <a:pt x="46791" y="0"/>
                    </a:moveTo>
                    <a:lnTo>
                      <a:pt x="0" y="0"/>
                    </a:lnTo>
                  </a:path>
                </a:pathLst>
              </a:custGeom>
              <a:ln w="8705" cap="sq">
                <a:solidFill>
                  <a:srgbClr val="00000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74" name="Freeform: Shape 373">
                <a:extLst>
                  <a:ext uri="{FF2B5EF4-FFF2-40B4-BE49-F238E27FC236}">
                    <a16:creationId xmlns:a16="http://schemas.microsoft.com/office/drawing/2014/main" id="{0879BA51-2191-695E-870E-6F6B052ED5FC}"/>
                  </a:ext>
                </a:extLst>
              </p:cNvPr>
              <p:cNvSpPr/>
              <p:nvPr/>
            </p:nvSpPr>
            <p:spPr>
              <a:xfrm>
                <a:off x="2350999" y="1256851"/>
                <a:ext cx="46791" cy="12444"/>
              </a:xfrm>
              <a:custGeom>
                <a:avLst/>
                <a:gdLst>
                  <a:gd name="connsiteX0" fmla="*/ 46791 w 46791"/>
                  <a:gd name="connsiteY0" fmla="*/ 0 h 12444"/>
                  <a:gd name="connsiteX1" fmla="*/ 0 w 46791"/>
                  <a:gd name="connsiteY1" fmla="*/ 0 h 12444"/>
                </a:gdLst>
                <a:ahLst/>
                <a:cxnLst>
                  <a:cxn ang="0">
                    <a:pos x="connsiteX0" y="connsiteY0"/>
                  </a:cxn>
                  <a:cxn ang="0">
                    <a:pos x="connsiteX1" y="connsiteY1"/>
                  </a:cxn>
                </a:cxnLst>
                <a:rect l="l" t="t" r="r" b="b"/>
                <a:pathLst>
                  <a:path w="46791" h="12444">
                    <a:moveTo>
                      <a:pt x="46791" y="0"/>
                    </a:moveTo>
                    <a:lnTo>
                      <a:pt x="0" y="0"/>
                    </a:lnTo>
                  </a:path>
                </a:pathLst>
              </a:custGeom>
              <a:ln w="8705" cap="sq">
                <a:solidFill>
                  <a:srgbClr val="00000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76" name="Freeform: Shape 375">
                <a:extLst>
                  <a:ext uri="{FF2B5EF4-FFF2-40B4-BE49-F238E27FC236}">
                    <a16:creationId xmlns:a16="http://schemas.microsoft.com/office/drawing/2014/main" id="{EF9FA014-A578-9506-5234-E6E692DA9690}"/>
                  </a:ext>
                </a:extLst>
              </p:cNvPr>
              <p:cNvSpPr/>
              <p:nvPr/>
            </p:nvSpPr>
            <p:spPr>
              <a:xfrm>
                <a:off x="2350999" y="1041686"/>
                <a:ext cx="46791" cy="12444"/>
              </a:xfrm>
              <a:custGeom>
                <a:avLst/>
                <a:gdLst>
                  <a:gd name="connsiteX0" fmla="*/ 46791 w 46791"/>
                  <a:gd name="connsiteY0" fmla="*/ 0 h 12444"/>
                  <a:gd name="connsiteX1" fmla="*/ 0 w 46791"/>
                  <a:gd name="connsiteY1" fmla="*/ 0 h 12444"/>
                </a:gdLst>
                <a:ahLst/>
                <a:cxnLst>
                  <a:cxn ang="0">
                    <a:pos x="connsiteX0" y="connsiteY0"/>
                  </a:cxn>
                  <a:cxn ang="0">
                    <a:pos x="connsiteX1" y="connsiteY1"/>
                  </a:cxn>
                </a:cxnLst>
                <a:rect l="l" t="t" r="r" b="b"/>
                <a:pathLst>
                  <a:path w="46791" h="12444">
                    <a:moveTo>
                      <a:pt x="46791" y="0"/>
                    </a:moveTo>
                    <a:lnTo>
                      <a:pt x="0" y="0"/>
                    </a:lnTo>
                  </a:path>
                </a:pathLst>
              </a:custGeom>
              <a:ln w="8705" cap="sq">
                <a:solidFill>
                  <a:srgbClr val="00000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377" name="TextBox 376">
              <a:extLst>
                <a:ext uri="{FF2B5EF4-FFF2-40B4-BE49-F238E27FC236}">
                  <a16:creationId xmlns:a16="http://schemas.microsoft.com/office/drawing/2014/main" id="{49CD90EF-1A3C-DEB9-5DB4-17D9C8D055AD}"/>
                </a:ext>
              </a:extLst>
            </p:cNvPr>
            <p:cNvSpPr txBox="1"/>
            <p:nvPr/>
          </p:nvSpPr>
          <p:spPr>
            <a:xfrm>
              <a:off x="2025805" y="1067365"/>
              <a:ext cx="377026" cy="24657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solidFill>
                    <a:srgbClr val="000000"/>
                  </a:solidFill>
                  <a:effectLst/>
                  <a:uLnTx/>
                  <a:uFillTx/>
                  <a:latin typeface="Microsoft Sans Serif"/>
                  <a:ea typeface="Microsoft Sans Serif"/>
                  <a:cs typeface="Microsoft Sans Serif"/>
                  <a:sym typeface="Microsoft Sans Serif"/>
                  <a:rtl val="0"/>
                </a:rPr>
                <a:t>100</a:t>
              </a:r>
            </a:p>
          </p:txBody>
        </p:sp>
        <p:sp>
          <p:nvSpPr>
            <p:cNvPr id="378" name="Freeform: Shape 377">
              <a:extLst>
                <a:ext uri="{FF2B5EF4-FFF2-40B4-BE49-F238E27FC236}">
                  <a16:creationId xmlns:a16="http://schemas.microsoft.com/office/drawing/2014/main" id="{64332484-0D6C-9165-FBE3-1BBF4A90E3F1}"/>
                </a:ext>
              </a:extLst>
            </p:cNvPr>
            <p:cNvSpPr/>
            <p:nvPr/>
          </p:nvSpPr>
          <p:spPr>
            <a:xfrm>
              <a:off x="2666555" y="1189871"/>
              <a:ext cx="4256124" cy="1907111"/>
            </a:xfrm>
            <a:custGeom>
              <a:avLst/>
              <a:gdLst>
                <a:gd name="connsiteX0" fmla="*/ 0 w 4256124"/>
                <a:gd name="connsiteY0" fmla="*/ 0 h 1907111"/>
                <a:gd name="connsiteX1" fmla="*/ 19040 w 4256124"/>
                <a:gd name="connsiteY1" fmla="*/ 0 h 1907111"/>
                <a:gd name="connsiteX2" fmla="*/ 19040 w 4256124"/>
                <a:gd name="connsiteY2" fmla="*/ 14809 h 1907111"/>
                <a:gd name="connsiteX3" fmla="*/ 29244 w 4256124"/>
                <a:gd name="connsiteY3" fmla="*/ 14809 h 1907111"/>
                <a:gd name="connsiteX4" fmla="*/ 29244 w 4256124"/>
                <a:gd name="connsiteY4" fmla="*/ 28000 h 1907111"/>
                <a:gd name="connsiteX5" fmla="*/ 30738 w 4256124"/>
                <a:gd name="connsiteY5" fmla="*/ 28000 h 1907111"/>
                <a:gd name="connsiteX6" fmla="*/ 30738 w 4256124"/>
                <a:gd name="connsiteY6" fmla="*/ 42809 h 1907111"/>
                <a:gd name="connsiteX7" fmla="*/ 33600 w 4256124"/>
                <a:gd name="connsiteY7" fmla="*/ 42809 h 1907111"/>
                <a:gd name="connsiteX8" fmla="*/ 33600 w 4256124"/>
                <a:gd name="connsiteY8" fmla="*/ 56000 h 1907111"/>
                <a:gd name="connsiteX9" fmla="*/ 54133 w 4256124"/>
                <a:gd name="connsiteY9" fmla="*/ 56000 h 1907111"/>
                <a:gd name="connsiteX10" fmla="*/ 54133 w 4256124"/>
                <a:gd name="connsiteY10" fmla="*/ 70809 h 1907111"/>
                <a:gd name="connsiteX11" fmla="*/ 74542 w 4256124"/>
                <a:gd name="connsiteY11" fmla="*/ 70809 h 1907111"/>
                <a:gd name="connsiteX12" fmla="*/ 74542 w 4256124"/>
                <a:gd name="connsiteY12" fmla="*/ 84000 h 1907111"/>
                <a:gd name="connsiteX13" fmla="*/ 97938 w 4256124"/>
                <a:gd name="connsiteY13" fmla="*/ 84000 h 1907111"/>
                <a:gd name="connsiteX14" fmla="*/ 97938 w 4256124"/>
                <a:gd name="connsiteY14" fmla="*/ 98809 h 1907111"/>
                <a:gd name="connsiteX15" fmla="*/ 115484 w 4256124"/>
                <a:gd name="connsiteY15" fmla="*/ 98809 h 1907111"/>
                <a:gd name="connsiteX16" fmla="*/ 115484 w 4256124"/>
                <a:gd name="connsiteY16" fmla="*/ 113493 h 1907111"/>
                <a:gd name="connsiteX17" fmla="*/ 150578 w 4256124"/>
                <a:gd name="connsiteY17" fmla="*/ 113493 h 1907111"/>
                <a:gd name="connsiteX18" fmla="*/ 150578 w 4256124"/>
                <a:gd name="connsiteY18" fmla="*/ 126809 h 1907111"/>
                <a:gd name="connsiteX19" fmla="*/ 156427 w 4256124"/>
                <a:gd name="connsiteY19" fmla="*/ 126809 h 1907111"/>
                <a:gd name="connsiteX20" fmla="*/ 156427 w 4256124"/>
                <a:gd name="connsiteY20" fmla="*/ 141493 h 1907111"/>
                <a:gd name="connsiteX21" fmla="*/ 162275 w 4256124"/>
                <a:gd name="connsiteY21" fmla="*/ 141493 h 1907111"/>
                <a:gd name="connsiteX22" fmla="*/ 162275 w 4256124"/>
                <a:gd name="connsiteY22" fmla="*/ 154809 h 1907111"/>
                <a:gd name="connsiteX23" fmla="*/ 197369 w 4256124"/>
                <a:gd name="connsiteY23" fmla="*/ 154809 h 1907111"/>
                <a:gd name="connsiteX24" fmla="*/ 197369 w 4256124"/>
                <a:gd name="connsiteY24" fmla="*/ 169493 h 1907111"/>
                <a:gd name="connsiteX25" fmla="*/ 203218 w 4256124"/>
                <a:gd name="connsiteY25" fmla="*/ 169493 h 1907111"/>
                <a:gd name="connsiteX26" fmla="*/ 203218 w 4256124"/>
                <a:gd name="connsiteY26" fmla="*/ 184302 h 1907111"/>
                <a:gd name="connsiteX27" fmla="*/ 220764 w 4256124"/>
                <a:gd name="connsiteY27" fmla="*/ 184302 h 1907111"/>
                <a:gd name="connsiteX28" fmla="*/ 220764 w 4256124"/>
                <a:gd name="connsiteY28" fmla="*/ 197493 h 1907111"/>
                <a:gd name="connsiteX29" fmla="*/ 225120 w 4256124"/>
                <a:gd name="connsiteY29" fmla="*/ 197493 h 1907111"/>
                <a:gd name="connsiteX30" fmla="*/ 225120 w 4256124"/>
                <a:gd name="connsiteY30" fmla="*/ 212302 h 1907111"/>
                <a:gd name="connsiteX31" fmla="*/ 266062 w 4256124"/>
                <a:gd name="connsiteY31" fmla="*/ 212302 h 1907111"/>
                <a:gd name="connsiteX32" fmla="*/ 266062 w 4256124"/>
                <a:gd name="connsiteY32" fmla="*/ 225493 h 1907111"/>
                <a:gd name="connsiteX33" fmla="*/ 292320 w 4256124"/>
                <a:gd name="connsiteY33" fmla="*/ 225493 h 1907111"/>
                <a:gd name="connsiteX34" fmla="*/ 292320 w 4256124"/>
                <a:gd name="connsiteY34" fmla="*/ 240302 h 1907111"/>
                <a:gd name="connsiteX35" fmla="*/ 312853 w 4256124"/>
                <a:gd name="connsiteY35" fmla="*/ 240302 h 1907111"/>
                <a:gd name="connsiteX36" fmla="*/ 312853 w 4256124"/>
                <a:gd name="connsiteY36" fmla="*/ 254987 h 1907111"/>
                <a:gd name="connsiteX37" fmla="*/ 314222 w 4256124"/>
                <a:gd name="connsiteY37" fmla="*/ 254987 h 1907111"/>
                <a:gd name="connsiteX38" fmla="*/ 314222 w 4256124"/>
                <a:gd name="connsiteY38" fmla="*/ 268302 h 1907111"/>
                <a:gd name="connsiteX39" fmla="*/ 323058 w 4256124"/>
                <a:gd name="connsiteY39" fmla="*/ 268302 h 1907111"/>
                <a:gd name="connsiteX40" fmla="*/ 323058 w 4256124"/>
                <a:gd name="connsiteY40" fmla="*/ 282987 h 1907111"/>
                <a:gd name="connsiteX41" fmla="*/ 347822 w 4256124"/>
                <a:gd name="connsiteY41" fmla="*/ 282987 h 1907111"/>
                <a:gd name="connsiteX42" fmla="*/ 347822 w 4256124"/>
                <a:gd name="connsiteY42" fmla="*/ 325671 h 1907111"/>
                <a:gd name="connsiteX43" fmla="*/ 355164 w 4256124"/>
                <a:gd name="connsiteY43" fmla="*/ 325671 h 1907111"/>
                <a:gd name="connsiteX44" fmla="*/ 355164 w 4256124"/>
                <a:gd name="connsiteY44" fmla="*/ 340480 h 1907111"/>
                <a:gd name="connsiteX45" fmla="*/ 358151 w 4256124"/>
                <a:gd name="connsiteY45" fmla="*/ 340480 h 1907111"/>
                <a:gd name="connsiteX46" fmla="*/ 358151 w 4256124"/>
                <a:gd name="connsiteY46" fmla="*/ 355164 h 1907111"/>
                <a:gd name="connsiteX47" fmla="*/ 371218 w 4256124"/>
                <a:gd name="connsiteY47" fmla="*/ 355164 h 1907111"/>
                <a:gd name="connsiteX48" fmla="*/ 371218 w 4256124"/>
                <a:gd name="connsiteY48" fmla="*/ 369973 h 1907111"/>
                <a:gd name="connsiteX49" fmla="*/ 381547 w 4256124"/>
                <a:gd name="connsiteY49" fmla="*/ 369973 h 1907111"/>
                <a:gd name="connsiteX50" fmla="*/ 381547 w 4256124"/>
                <a:gd name="connsiteY50" fmla="*/ 383164 h 1907111"/>
                <a:gd name="connsiteX51" fmla="*/ 390258 w 4256124"/>
                <a:gd name="connsiteY51" fmla="*/ 383164 h 1907111"/>
                <a:gd name="connsiteX52" fmla="*/ 390258 w 4256124"/>
                <a:gd name="connsiteY52" fmla="*/ 397973 h 1907111"/>
                <a:gd name="connsiteX53" fmla="*/ 396107 w 4256124"/>
                <a:gd name="connsiteY53" fmla="*/ 397973 h 1907111"/>
                <a:gd name="connsiteX54" fmla="*/ 396107 w 4256124"/>
                <a:gd name="connsiteY54" fmla="*/ 412658 h 1907111"/>
                <a:gd name="connsiteX55" fmla="*/ 399093 w 4256124"/>
                <a:gd name="connsiteY55" fmla="*/ 412658 h 1907111"/>
                <a:gd name="connsiteX56" fmla="*/ 399093 w 4256124"/>
                <a:gd name="connsiteY56" fmla="*/ 425973 h 1907111"/>
                <a:gd name="connsiteX57" fmla="*/ 401956 w 4256124"/>
                <a:gd name="connsiteY57" fmla="*/ 425973 h 1907111"/>
                <a:gd name="connsiteX58" fmla="*/ 401956 w 4256124"/>
                <a:gd name="connsiteY58" fmla="*/ 455467 h 1907111"/>
                <a:gd name="connsiteX59" fmla="*/ 453102 w 4256124"/>
                <a:gd name="connsiteY59" fmla="*/ 455467 h 1907111"/>
                <a:gd name="connsiteX60" fmla="*/ 453102 w 4256124"/>
                <a:gd name="connsiteY60" fmla="*/ 470151 h 1907111"/>
                <a:gd name="connsiteX61" fmla="*/ 470649 w 4256124"/>
                <a:gd name="connsiteY61" fmla="*/ 470151 h 1907111"/>
                <a:gd name="connsiteX62" fmla="*/ 470649 w 4256124"/>
                <a:gd name="connsiteY62" fmla="*/ 484836 h 1907111"/>
                <a:gd name="connsiteX63" fmla="*/ 485209 w 4256124"/>
                <a:gd name="connsiteY63" fmla="*/ 484836 h 1907111"/>
                <a:gd name="connsiteX64" fmla="*/ 485209 w 4256124"/>
                <a:gd name="connsiteY64" fmla="*/ 499644 h 1907111"/>
                <a:gd name="connsiteX65" fmla="*/ 495538 w 4256124"/>
                <a:gd name="connsiteY65" fmla="*/ 499644 h 1907111"/>
                <a:gd name="connsiteX66" fmla="*/ 495538 w 4256124"/>
                <a:gd name="connsiteY66" fmla="*/ 512836 h 1907111"/>
                <a:gd name="connsiteX67" fmla="*/ 502756 w 4256124"/>
                <a:gd name="connsiteY67" fmla="*/ 512836 h 1907111"/>
                <a:gd name="connsiteX68" fmla="*/ 502756 w 4256124"/>
                <a:gd name="connsiteY68" fmla="*/ 527644 h 1907111"/>
                <a:gd name="connsiteX69" fmla="*/ 513084 w 4256124"/>
                <a:gd name="connsiteY69" fmla="*/ 527644 h 1907111"/>
                <a:gd name="connsiteX70" fmla="*/ 513084 w 4256124"/>
                <a:gd name="connsiteY70" fmla="*/ 542329 h 1907111"/>
                <a:gd name="connsiteX71" fmla="*/ 567093 w 4256124"/>
                <a:gd name="connsiteY71" fmla="*/ 542329 h 1907111"/>
                <a:gd name="connsiteX72" fmla="*/ 567093 w 4256124"/>
                <a:gd name="connsiteY72" fmla="*/ 557138 h 1907111"/>
                <a:gd name="connsiteX73" fmla="*/ 574435 w 4256124"/>
                <a:gd name="connsiteY73" fmla="*/ 557138 h 1907111"/>
                <a:gd name="connsiteX74" fmla="*/ 574435 w 4256124"/>
                <a:gd name="connsiteY74" fmla="*/ 570329 h 1907111"/>
                <a:gd name="connsiteX75" fmla="*/ 600693 w 4256124"/>
                <a:gd name="connsiteY75" fmla="*/ 570329 h 1907111"/>
                <a:gd name="connsiteX76" fmla="*/ 600693 w 4256124"/>
                <a:gd name="connsiteY76" fmla="*/ 585138 h 1907111"/>
                <a:gd name="connsiteX77" fmla="*/ 608036 w 4256124"/>
                <a:gd name="connsiteY77" fmla="*/ 585138 h 1907111"/>
                <a:gd name="connsiteX78" fmla="*/ 608036 w 4256124"/>
                <a:gd name="connsiteY78" fmla="*/ 599822 h 1907111"/>
                <a:gd name="connsiteX79" fmla="*/ 618240 w 4256124"/>
                <a:gd name="connsiteY79" fmla="*/ 599822 h 1907111"/>
                <a:gd name="connsiteX80" fmla="*/ 618240 w 4256124"/>
                <a:gd name="connsiteY80" fmla="*/ 614631 h 1907111"/>
                <a:gd name="connsiteX81" fmla="*/ 662169 w 4256124"/>
                <a:gd name="connsiteY81" fmla="*/ 614631 h 1907111"/>
                <a:gd name="connsiteX82" fmla="*/ 662169 w 4256124"/>
                <a:gd name="connsiteY82" fmla="*/ 629316 h 1907111"/>
                <a:gd name="connsiteX83" fmla="*/ 672373 w 4256124"/>
                <a:gd name="connsiteY83" fmla="*/ 629316 h 1907111"/>
                <a:gd name="connsiteX84" fmla="*/ 672373 w 4256124"/>
                <a:gd name="connsiteY84" fmla="*/ 644000 h 1907111"/>
                <a:gd name="connsiteX85" fmla="*/ 704480 w 4256124"/>
                <a:gd name="connsiteY85" fmla="*/ 644000 h 1907111"/>
                <a:gd name="connsiteX86" fmla="*/ 704480 w 4256124"/>
                <a:gd name="connsiteY86" fmla="*/ 658809 h 1907111"/>
                <a:gd name="connsiteX87" fmla="*/ 779022 w 4256124"/>
                <a:gd name="connsiteY87" fmla="*/ 658809 h 1907111"/>
                <a:gd name="connsiteX88" fmla="*/ 779022 w 4256124"/>
                <a:gd name="connsiteY88" fmla="*/ 673493 h 1907111"/>
                <a:gd name="connsiteX89" fmla="*/ 784871 w 4256124"/>
                <a:gd name="connsiteY89" fmla="*/ 673493 h 1907111"/>
                <a:gd name="connsiteX90" fmla="*/ 784871 w 4256124"/>
                <a:gd name="connsiteY90" fmla="*/ 688302 h 1907111"/>
                <a:gd name="connsiteX91" fmla="*/ 796569 w 4256124"/>
                <a:gd name="connsiteY91" fmla="*/ 688302 h 1907111"/>
                <a:gd name="connsiteX92" fmla="*/ 796569 w 4256124"/>
                <a:gd name="connsiteY92" fmla="*/ 702987 h 1907111"/>
                <a:gd name="connsiteX93" fmla="*/ 806773 w 4256124"/>
                <a:gd name="connsiteY93" fmla="*/ 702987 h 1907111"/>
                <a:gd name="connsiteX94" fmla="*/ 806773 w 4256124"/>
                <a:gd name="connsiteY94" fmla="*/ 717796 h 1907111"/>
                <a:gd name="connsiteX95" fmla="*/ 860907 w 4256124"/>
                <a:gd name="connsiteY95" fmla="*/ 717796 h 1907111"/>
                <a:gd name="connsiteX96" fmla="*/ 860907 w 4256124"/>
                <a:gd name="connsiteY96" fmla="*/ 732480 h 1907111"/>
                <a:gd name="connsiteX97" fmla="*/ 872605 w 4256124"/>
                <a:gd name="connsiteY97" fmla="*/ 732480 h 1907111"/>
                <a:gd name="connsiteX98" fmla="*/ 872605 w 4256124"/>
                <a:gd name="connsiteY98" fmla="*/ 747164 h 1907111"/>
                <a:gd name="connsiteX99" fmla="*/ 898862 w 4256124"/>
                <a:gd name="connsiteY99" fmla="*/ 747164 h 1907111"/>
                <a:gd name="connsiteX100" fmla="*/ 898862 w 4256124"/>
                <a:gd name="connsiteY100" fmla="*/ 761973 h 1907111"/>
                <a:gd name="connsiteX101" fmla="*/ 967555 w 4256124"/>
                <a:gd name="connsiteY101" fmla="*/ 761973 h 1907111"/>
                <a:gd name="connsiteX102" fmla="*/ 967555 w 4256124"/>
                <a:gd name="connsiteY102" fmla="*/ 776658 h 1907111"/>
                <a:gd name="connsiteX103" fmla="*/ 998293 w 4256124"/>
                <a:gd name="connsiteY103" fmla="*/ 776658 h 1907111"/>
                <a:gd name="connsiteX104" fmla="*/ 998293 w 4256124"/>
                <a:gd name="connsiteY104" fmla="*/ 792960 h 1907111"/>
                <a:gd name="connsiteX105" fmla="*/ 1001156 w 4256124"/>
                <a:gd name="connsiteY105" fmla="*/ 792960 h 1907111"/>
                <a:gd name="connsiteX106" fmla="*/ 1001156 w 4256124"/>
                <a:gd name="connsiteY106" fmla="*/ 807644 h 1907111"/>
                <a:gd name="connsiteX107" fmla="*/ 1042098 w 4256124"/>
                <a:gd name="connsiteY107" fmla="*/ 807644 h 1907111"/>
                <a:gd name="connsiteX108" fmla="*/ 1042098 w 4256124"/>
                <a:gd name="connsiteY108" fmla="*/ 822329 h 1907111"/>
                <a:gd name="connsiteX109" fmla="*/ 1080178 w 4256124"/>
                <a:gd name="connsiteY109" fmla="*/ 822329 h 1907111"/>
                <a:gd name="connsiteX110" fmla="*/ 1080178 w 4256124"/>
                <a:gd name="connsiteY110" fmla="*/ 837138 h 1907111"/>
                <a:gd name="connsiteX111" fmla="*/ 1084534 w 4256124"/>
                <a:gd name="connsiteY111" fmla="*/ 837138 h 1907111"/>
                <a:gd name="connsiteX112" fmla="*/ 1084534 w 4256124"/>
                <a:gd name="connsiteY112" fmla="*/ 851822 h 1907111"/>
                <a:gd name="connsiteX113" fmla="*/ 1113778 w 4256124"/>
                <a:gd name="connsiteY113" fmla="*/ 851822 h 1907111"/>
                <a:gd name="connsiteX114" fmla="*/ 1113778 w 4256124"/>
                <a:gd name="connsiteY114" fmla="*/ 866631 h 1907111"/>
                <a:gd name="connsiteX115" fmla="*/ 1115147 w 4256124"/>
                <a:gd name="connsiteY115" fmla="*/ 866631 h 1907111"/>
                <a:gd name="connsiteX116" fmla="*/ 1115147 w 4256124"/>
                <a:gd name="connsiteY116" fmla="*/ 881315 h 1907111"/>
                <a:gd name="connsiteX117" fmla="*/ 1118133 w 4256124"/>
                <a:gd name="connsiteY117" fmla="*/ 881315 h 1907111"/>
                <a:gd name="connsiteX118" fmla="*/ 1118133 w 4256124"/>
                <a:gd name="connsiteY118" fmla="*/ 896124 h 1907111"/>
                <a:gd name="connsiteX119" fmla="*/ 1125475 w 4256124"/>
                <a:gd name="connsiteY119" fmla="*/ 896124 h 1907111"/>
                <a:gd name="connsiteX120" fmla="*/ 1125475 w 4256124"/>
                <a:gd name="connsiteY120" fmla="*/ 910809 h 1907111"/>
                <a:gd name="connsiteX121" fmla="*/ 1164925 w 4256124"/>
                <a:gd name="connsiteY121" fmla="*/ 910809 h 1907111"/>
                <a:gd name="connsiteX122" fmla="*/ 1164925 w 4256124"/>
                <a:gd name="connsiteY122" fmla="*/ 926987 h 1907111"/>
                <a:gd name="connsiteX123" fmla="*/ 1210222 w 4256124"/>
                <a:gd name="connsiteY123" fmla="*/ 926987 h 1907111"/>
                <a:gd name="connsiteX124" fmla="*/ 1210222 w 4256124"/>
                <a:gd name="connsiteY124" fmla="*/ 941795 h 1907111"/>
                <a:gd name="connsiteX125" fmla="*/ 1217565 w 4256124"/>
                <a:gd name="connsiteY125" fmla="*/ 941795 h 1907111"/>
                <a:gd name="connsiteX126" fmla="*/ 1217565 w 4256124"/>
                <a:gd name="connsiteY126" fmla="*/ 956480 h 1907111"/>
                <a:gd name="connsiteX127" fmla="*/ 1252534 w 4256124"/>
                <a:gd name="connsiteY127" fmla="*/ 956480 h 1907111"/>
                <a:gd name="connsiteX128" fmla="*/ 1252534 w 4256124"/>
                <a:gd name="connsiteY128" fmla="*/ 971289 h 1907111"/>
                <a:gd name="connsiteX129" fmla="*/ 1265725 w 4256124"/>
                <a:gd name="connsiteY129" fmla="*/ 971289 h 1907111"/>
                <a:gd name="connsiteX130" fmla="*/ 1265725 w 4256124"/>
                <a:gd name="connsiteY130" fmla="*/ 985973 h 1907111"/>
                <a:gd name="connsiteX131" fmla="*/ 1268711 w 4256124"/>
                <a:gd name="connsiteY131" fmla="*/ 985973 h 1907111"/>
                <a:gd name="connsiteX132" fmla="*/ 1268711 w 4256124"/>
                <a:gd name="connsiteY132" fmla="*/ 1000658 h 1907111"/>
                <a:gd name="connsiteX133" fmla="*/ 1332925 w 4256124"/>
                <a:gd name="connsiteY133" fmla="*/ 1000658 h 1907111"/>
                <a:gd name="connsiteX134" fmla="*/ 1332925 w 4256124"/>
                <a:gd name="connsiteY134" fmla="*/ 1015467 h 1907111"/>
                <a:gd name="connsiteX135" fmla="*/ 1347609 w 4256124"/>
                <a:gd name="connsiteY135" fmla="*/ 1015467 h 1907111"/>
                <a:gd name="connsiteX136" fmla="*/ 1347609 w 4256124"/>
                <a:gd name="connsiteY136" fmla="*/ 1030151 h 1907111"/>
                <a:gd name="connsiteX137" fmla="*/ 1363662 w 4256124"/>
                <a:gd name="connsiteY137" fmla="*/ 1030151 h 1907111"/>
                <a:gd name="connsiteX138" fmla="*/ 1363662 w 4256124"/>
                <a:gd name="connsiteY138" fmla="*/ 1044960 h 1907111"/>
                <a:gd name="connsiteX139" fmla="*/ 1375360 w 4256124"/>
                <a:gd name="connsiteY139" fmla="*/ 1044960 h 1907111"/>
                <a:gd name="connsiteX140" fmla="*/ 1375360 w 4256124"/>
                <a:gd name="connsiteY140" fmla="*/ 1075822 h 1907111"/>
                <a:gd name="connsiteX141" fmla="*/ 1408960 w 4256124"/>
                <a:gd name="connsiteY141" fmla="*/ 1075822 h 1907111"/>
                <a:gd name="connsiteX142" fmla="*/ 1408960 w 4256124"/>
                <a:gd name="connsiteY142" fmla="*/ 1089138 h 1907111"/>
                <a:gd name="connsiteX143" fmla="*/ 1442560 w 4256124"/>
                <a:gd name="connsiteY143" fmla="*/ 1089138 h 1907111"/>
                <a:gd name="connsiteX144" fmla="*/ 1442560 w 4256124"/>
                <a:gd name="connsiteY144" fmla="*/ 1105316 h 1907111"/>
                <a:gd name="connsiteX145" fmla="*/ 1539004 w 4256124"/>
                <a:gd name="connsiteY145" fmla="*/ 1105316 h 1907111"/>
                <a:gd name="connsiteX146" fmla="*/ 1539004 w 4256124"/>
                <a:gd name="connsiteY146" fmla="*/ 1120124 h 1907111"/>
                <a:gd name="connsiteX147" fmla="*/ 1547840 w 4256124"/>
                <a:gd name="connsiteY147" fmla="*/ 1120124 h 1907111"/>
                <a:gd name="connsiteX148" fmla="*/ 1547840 w 4256124"/>
                <a:gd name="connsiteY148" fmla="*/ 1134809 h 1907111"/>
                <a:gd name="connsiteX149" fmla="*/ 1603342 w 4256124"/>
                <a:gd name="connsiteY149" fmla="*/ 1134809 h 1907111"/>
                <a:gd name="connsiteX150" fmla="*/ 1603342 w 4256124"/>
                <a:gd name="connsiteY150" fmla="*/ 1149618 h 1907111"/>
                <a:gd name="connsiteX151" fmla="*/ 1628231 w 4256124"/>
                <a:gd name="connsiteY151" fmla="*/ 1149618 h 1907111"/>
                <a:gd name="connsiteX152" fmla="*/ 1628231 w 4256124"/>
                <a:gd name="connsiteY152" fmla="*/ 1164302 h 1907111"/>
                <a:gd name="connsiteX153" fmla="*/ 1764124 w 4256124"/>
                <a:gd name="connsiteY153" fmla="*/ 1164302 h 1907111"/>
                <a:gd name="connsiteX154" fmla="*/ 1764124 w 4256124"/>
                <a:gd name="connsiteY154" fmla="*/ 1178987 h 1907111"/>
                <a:gd name="connsiteX155" fmla="*/ 1945316 w 4256124"/>
                <a:gd name="connsiteY155" fmla="*/ 1178987 h 1907111"/>
                <a:gd name="connsiteX156" fmla="*/ 1945316 w 4256124"/>
                <a:gd name="connsiteY156" fmla="*/ 1193796 h 1907111"/>
                <a:gd name="connsiteX157" fmla="*/ 1990613 w 4256124"/>
                <a:gd name="connsiteY157" fmla="*/ 1193796 h 1907111"/>
                <a:gd name="connsiteX158" fmla="*/ 1990613 w 4256124"/>
                <a:gd name="connsiteY158" fmla="*/ 1208480 h 1907111"/>
                <a:gd name="connsiteX159" fmla="*/ 2019858 w 4256124"/>
                <a:gd name="connsiteY159" fmla="*/ 1208480 h 1907111"/>
                <a:gd name="connsiteX160" fmla="*/ 2019858 w 4256124"/>
                <a:gd name="connsiteY160" fmla="*/ 1223289 h 1907111"/>
                <a:gd name="connsiteX161" fmla="*/ 2024338 w 4256124"/>
                <a:gd name="connsiteY161" fmla="*/ 1223289 h 1907111"/>
                <a:gd name="connsiteX162" fmla="*/ 2024338 w 4256124"/>
                <a:gd name="connsiteY162" fmla="*/ 1239467 h 1907111"/>
                <a:gd name="connsiteX163" fmla="*/ 2037404 w 4256124"/>
                <a:gd name="connsiteY163" fmla="*/ 1239467 h 1907111"/>
                <a:gd name="connsiteX164" fmla="*/ 2037404 w 4256124"/>
                <a:gd name="connsiteY164" fmla="*/ 1254151 h 1907111"/>
                <a:gd name="connsiteX165" fmla="*/ 2044747 w 4256124"/>
                <a:gd name="connsiteY165" fmla="*/ 1254151 h 1907111"/>
                <a:gd name="connsiteX166" fmla="*/ 2044747 w 4256124"/>
                <a:gd name="connsiteY166" fmla="*/ 1268960 h 1907111"/>
                <a:gd name="connsiteX167" fmla="*/ 2049102 w 4256124"/>
                <a:gd name="connsiteY167" fmla="*/ 1268960 h 1907111"/>
                <a:gd name="connsiteX168" fmla="*/ 2049102 w 4256124"/>
                <a:gd name="connsiteY168" fmla="*/ 1283644 h 1907111"/>
                <a:gd name="connsiteX169" fmla="*/ 2116302 w 4256124"/>
                <a:gd name="connsiteY169" fmla="*/ 1283644 h 1907111"/>
                <a:gd name="connsiteX170" fmla="*/ 2116302 w 4256124"/>
                <a:gd name="connsiteY170" fmla="*/ 1298453 h 1907111"/>
                <a:gd name="connsiteX171" fmla="*/ 2139698 w 4256124"/>
                <a:gd name="connsiteY171" fmla="*/ 1298453 h 1907111"/>
                <a:gd name="connsiteX172" fmla="*/ 2139698 w 4256124"/>
                <a:gd name="connsiteY172" fmla="*/ 1313138 h 1907111"/>
                <a:gd name="connsiteX173" fmla="*/ 2144178 w 4256124"/>
                <a:gd name="connsiteY173" fmla="*/ 1313138 h 1907111"/>
                <a:gd name="connsiteX174" fmla="*/ 2144178 w 4256124"/>
                <a:gd name="connsiteY174" fmla="*/ 1327947 h 1907111"/>
                <a:gd name="connsiteX175" fmla="*/ 2168942 w 4256124"/>
                <a:gd name="connsiteY175" fmla="*/ 1327947 h 1907111"/>
                <a:gd name="connsiteX176" fmla="*/ 2168942 w 4256124"/>
                <a:gd name="connsiteY176" fmla="*/ 1342631 h 1907111"/>
                <a:gd name="connsiteX177" fmla="*/ 2261031 w 4256124"/>
                <a:gd name="connsiteY177" fmla="*/ 1342631 h 1907111"/>
                <a:gd name="connsiteX178" fmla="*/ 2261031 w 4256124"/>
                <a:gd name="connsiteY178" fmla="*/ 1357316 h 1907111"/>
                <a:gd name="connsiteX179" fmla="*/ 2299111 w 4256124"/>
                <a:gd name="connsiteY179" fmla="*/ 1357316 h 1907111"/>
                <a:gd name="connsiteX180" fmla="*/ 2299111 w 4256124"/>
                <a:gd name="connsiteY180" fmla="*/ 1372124 h 1907111"/>
                <a:gd name="connsiteX181" fmla="*/ 2309316 w 4256124"/>
                <a:gd name="connsiteY181" fmla="*/ 1372124 h 1907111"/>
                <a:gd name="connsiteX182" fmla="*/ 2309316 w 4256124"/>
                <a:gd name="connsiteY182" fmla="*/ 1388302 h 1907111"/>
                <a:gd name="connsiteX183" fmla="*/ 2325369 w 4256124"/>
                <a:gd name="connsiteY183" fmla="*/ 1388302 h 1907111"/>
                <a:gd name="connsiteX184" fmla="*/ 2325369 w 4256124"/>
                <a:gd name="connsiteY184" fmla="*/ 1403111 h 1907111"/>
                <a:gd name="connsiteX185" fmla="*/ 2328231 w 4256124"/>
                <a:gd name="connsiteY185" fmla="*/ 1403111 h 1907111"/>
                <a:gd name="connsiteX186" fmla="*/ 2328231 w 4256124"/>
                <a:gd name="connsiteY186" fmla="*/ 1417796 h 1907111"/>
                <a:gd name="connsiteX187" fmla="*/ 2357476 w 4256124"/>
                <a:gd name="connsiteY187" fmla="*/ 1417796 h 1907111"/>
                <a:gd name="connsiteX188" fmla="*/ 2357476 w 4256124"/>
                <a:gd name="connsiteY188" fmla="*/ 1432480 h 1907111"/>
                <a:gd name="connsiteX189" fmla="*/ 2367805 w 4256124"/>
                <a:gd name="connsiteY189" fmla="*/ 1432480 h 1907111"/>
                <a:gd name="connsiteX190" fmla="*/ 2367805 w 4256124"/>
                <a:gd name="connsiteY190" fmla="*/ 1447289 h 1907111"/>
                <a:gd name="connsiteX191" fmla="*/ 2401404 w 4256124"/>
                <a:gd name="connsiteY191" fmla="*/ 1447289 h 1907111"/>
                <a:gd name="connsiteX192" fmla="*/ 2401404 w 4256124"/>
                <a:gd name="connsiteY192" fmla="*/ 1476782 h 1907111"/>
                <a:gd name="connsiteX193" fmla="*/ 2548996 w 4256124"/>
                <a:gd name="connsiteY193" fmla="*/ 1476782 h 1907111"/>
                <a:gd name="connsiteX194" fmla="*/ 2548996 w 4256124"/>
                <a:gd name="connsiteY194" fmla="*/ 1491467 h 1907111"/>
                <a:gd name="connsiteX195" fmla="*/ 2636729 w 4256124"/>
                <a:gd name="connsiteY195" fmla="*/ 1491467 h 1907111"/>
                <a:gd name="connsiteX196" fmla="*/ 2636729 w 4256124"/>
                <a:gd name="connsiteY196" fmla="*/ 1506151 h 1907111"/>
                <a:gd name="connsiteX197" fmla="*/ 2654151 w 4256124"/>
                <a:gd name="connsiteY197" fmla="*/ 1506151 h 1907111"/>
                <a:gd name="connsiteX198" fmla="*/ 2654151 w 4256124"/>
                <a:gd name="connsiteY198" fmla="*/ 1522453 h 1907111"/>
                <a:gd name="connsiteX199" fmla="*/ 2814933 w 4256124"/>
                <a:gd name="connsiteY199" fmla="*/ 1522453 h 1907111"/>
                <a:gd name="connsiteX200" fmla="*/ 2814933 w 4256124"/>
                <a:gd name="connsiteY200" fmla="*/ 1535644 h 1907111"/>
                <a:gd name="connsiteX201" fmla="*/ 2882258 w 4256124"/>
                <a:gd name="connsiteY201" fmla="*/ 1535644 h 1907111"/>
                <a:gd name="connsiteX202" fmla="*/ 2882258 w 4256124"/>
                <a:gd name="connsiteY202" fmla="*/ 1550453 h 1907111"/>
                <a:gd name="connsiteX203" fmla="*/ 2937760 w 4256124"/>
                <a:gd name="connsiteY203" fmla="*/ 1550453 h 1907111"/>
                <a:gd name="connsiteX204" fmla="*/ 2937760 w 4256124"/>
                <a:gd name="connsiteY204" fmla="*/ 1566631 h 1907111"/>
                <a:gd name="connsiteX205" fmla="*/ 3157031 w 4256124"/>
                <a:gd name="connsiteY205" fmla="*/ 1566631 h 1907111"/>
                <a:gd name="connsiteX206" fmla="*/ 3157031 w 4256124"/>
                <a:gd name="connsiteY206" fmla="*/ 1581316 h 1907111"/>
                <a:gd name="connsiteX207" fmla="*/ 3190631 w 4256124"/>
                <a:gd name="connsiteY207" fmla="*/ 1581316 h 1907111"/>
                <a:gd name="connsiteX208" fmla="*/ 3190631 w 4256124"/>
                <a:gd name="connsiteY208" fmla="*/ 1596124 h 1907111"/>
                <a:gd name="connsiteX209" fmla="*/ 3208178 w 4256124"/>
                <a:gd name="connsiteY209" fmla="*/ 1596124 h 1907111"/>
                <a:gd name="connsiteX210" fmla="*/ 3208178 w 4256124"/>
                <a:gd name="connsiteY210" fmla="*/ 1610809 h 1907111"/>
                <a:gd name="connsiteX211" fmla="*/ 3529742 w 4256124"/>
                <a:gd name="connsiteY211" fmla="*/ 1610809 h 1907111"/>
                <a:gd name="connsiteX212" fmla="*/ 3529742 w 4256124"/>
                <a:gd name="connsiteY212" fmla="*/ 1625618 h 1907111"/>
                <a:gd name="connsiteX213" fmla="*/ 3858524 w 4256124"/>
                <a:gd name="connsiteY213" fmla="*/ 1625618 h 1907111"/>
                <a:gd name="connsiteX214" fmla="*/ 3858524 w 4256124"/>
                <a:gd name="connsiteY214" fmla="*/ 1644782 h 1907111"/>
                <a:gd name="connsiteX215" fmla="*/ 3903822 w 4256124"/>
                <a:gd name="connsiteY215" fmla="*/ 1644782 h 1907111"/>
                <a:gd name="connsiteX216" fmla="*/ 3903822 w 4256124"/>
                <a:gd name="connsiteY216" fmla="*/ 1668302 h 1907111"/>
                <a:gd name="connsiteX217" fmla="*/ 4212196 w 4256124"/>
                <a:gd name="connsiteY217" fmla="*/ 1668302 h 1907111"/>
                <a:gd name="connsiteX218" fmla="*/ 4212196 w 4256124"/>
                <a:gd name="connsiteY218" fmla="*/ 1907111 h 1907111"/>
                <a:gd name="connsiteX219" fmla="*/ 4256125 w 4256124"/>
                <a:gd name="connsiteY219" fmla="*/ 1907111 h 190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4256124" h="1907111">
                  <a:moveTo>
                    <a:pt x="0" y="0"/>
                  </a:moveTo>
                  <a:lnTo>
                    <a:pt x="19040" y="0"/>
                  </a:lnTo>
                  <a:lnTo>
                    <a:pt x="19040" y="14809"/>
                  </a:lnTo>
                  <a:lnTo>
                    <a:pt x="29244" y="14809"/>
                  </a:lnTo>
                  <a:lnTo>
                    <a:pt x="29244" y="28000"/>
                  </a:lnTo>
                  <a:lnTo>
                    <a:pt x="30738" y="28000"/>
                  </a:lnTo>
                  <a:lnTo>
                    <a:pt x="30738" y="42809"/>
                  </a:lnTo>
                  <a:lnTo>
                    <a:pt x="33600" y="42809"/>
                  </a:lnTo>
                  <a:lnTo>
                    <a:pt x="33600" y="56000"/>
                  </a:lnTo>
                  <a:lnTo>
                    <a:pt x="54133" y="56000"/>
                  </a:lnTo>
                  <a:lnTo>
                    <a:pt x="54133" y="70809"/>
                  </a:lnTo>
                  <a:lnTo>
                    <a:pt x="74542" y="70809"/>
                  </a:lnTo>
                  <a:lnTo>
                    <a:pt x="74542" y="84000"/>
                  </a:lnTo>
                  <a:lnTo>
                    <a:pt x="97938" y="84000"/>
                  </a:lnTo>
                  <a:lnTo>
                    <a:pt x="97938" y="98809"/>
                  </a:lnTo>
                  <a:lnTo>
                    <a:pt x="115484" y="98809"/>
                  </a:lnTo>
                  <a:lnTo>
                    <a:pt x="115484" y="113493"/>
                  </a:lnTo>
                  <a:lnTo>
                    <a:pt x="150578" y="113493"/>
                  </a:lnTo>
                  <a:lnTo>
                    <a:pt x="150578" y="126809"/>
                  </a:lnTo>
                  <a:lnTo>
                    <a:pt x="156427" y="126809"/>
                  </a:lnTo>
                  <a:lnTo>
                    <a:pt x="156427" y="141493"/>
                  </a:lnTo>
                  <a:lnTo>
                    <a:pt x="162275" y="141493"/>
                  </a:lnTo>
                  <a:lnTo>
                    <a:pt x="162275" y="154809"/>
                  </a:lnTo>
                  <a:lnTo>
                    <a:pt x="197369" y="154809"/>
                  </a:lnTo>
                  <a:lnTo>
                    <a:pt x="197369" y="169493"/>
                  </a:lnTo>
                  <a:lnTo>
                    <a:pt x="203218" y="169493"/>
                  </a:lnTo>
                  <a:lnTo>
                    <a:pt x="203218" y="184302"/>
                  </a:lnTo>
                  <a:lnTo>
                    <a:pt x="220764" y="184302"/>
                  </a:lnTo>
                  <a:lnTo>
                    <a:pt x="220764" y="197493"/>
                  </a:lnTo>
                  <a:lnTo>
                    <a:pt x="225120" y="197493"/>
                  </a:lnTo>
                  <a:lnTo>
                    <a:pt x="225120" y="212302"/>
                  </a:lnTo>
                  <a:lnTo>
                    <a:pt x="266062" y="212302"/>
                  </a:lnTo>
                  <a:lnTo>
                    <a:pt x="266062" y="225493"/>
                  </a:lnTo>
                  <a:lnTo>
                    <a:pt x="292320" y="225493"/>
                  </a:lnTo>
                  <a:lnTo>
                    <a:pt x="292320" y="240302"/>
                  </a:lnTo>
                  <a:lnTo>
                    <a:pt x="312853" y="240302"/>
                  </a:lnTo>
                  <a:lnTo>
                    <a:pt x="312853" y="254987"/>
                  </a:lnTo>
                  <a:lnTo>
                    <a:pt x="314222" y="254987"/>
                  </a:lnTo>
                  <a:lnTo>
                    <a:pt x="314222" y="268302"/>
                  </a:lnTo>
                  <a:lnTo>
                    <a:pt x="323058" y="268302"/>
                  </a:lnTo>
                  <a:lnTo>
                    <a:pt x="323058" y="282987"/>
                  </a:lnTo>
                  <a:lnTo>
                    <a:pt x="347822" y="282987"/>
                  </a:lnTo>
                  <a:lnTo>
                    <a:pt x="347822" y="325671"/>
                  </a:lnTo>
                  <a:lnTo>
                    <a:pt x="355164" y="325671"/>
                  </a:lnTo>
                  <a:lnTo>
                    <a:pt x="355164" y="340480"/>
                  </a:lnTo>
                  <a:lnTo>
                    <a:pt x="358151" y="340480"/>
                  </a:lnTo>
                  <a:lnTo>
                    <a:pt x="358151" y="355164"/>
                  </a:lnTo>
                  <a:lnTo>
                    <a:pt x="371218" y="355164"/>
                  </a:lnTo>
                  <a:lnTo>
                    <a:pt x="371218" y="369973"/>
                  </a:lnTo>
                  <a:lnTo>
                    <a:pt x="381547" y="369973"/>
                  </a:lnTo>
                  <a:lnTo>
                    <a:pt x="381547" y="383164"/>
                  </a:lnTo>
                  <a:lnTo>
                    <a:pt x="390258" y="383164"/>
                  </a:lnTo>
                  <a:lnTo>
                    <a:pt x="390258" y="397973"/>
                  </a:lnTo>
                  <a:lnTo>
                    <a:pt x="396107" y="397973"/>
                  </a:lnTo>
                  <a:lnTo>
                    <a:pt x="396107" y="412658"/>
                  </a:lnTo>
                  <a:lnTo>
                    <a:pt x="399093" y="412658"/>
                  </a:lnTo>
                  <a:lnTo>
                    <a:pt x="399093" y="425973"/>
                  </a:lnTo>
                  <a:lnTo>
                    <a:pt x="401956" y="425973"/>
                  </a:lnTo>
                  <a:lnTo>
                    <a:pt x="401956" y="455467"/>
                  </a:lnTo>
                  <a:lnTo>
                    <a:pt x="453102" y="455467"/>
                  </a:lnTo>
                  <a:lnTo>
                    <a:pt x="453102" y="470151"/>
                  </a:lnTo>
                  <a:lnTo>
                    <a:pt x="470649" y="470151"/>
                  </a:lnTo>
                  <a:lnTo>
                    <a:pt x="470649" y="484836"/>
                  </a:lnTo>
                  <a:lnTo>
                    <a:pt x="485209" y="484836"/>
                  </a:lnTo>
                  <a:lnTo>
                    <a:pt x="485209" y="499644"/>
                  </a:lnTo>
                  <a:lnTo>
                    <a:pt x="495538" y="499644"/>
                  </a:lnTo>
                  <a:lnTo>
                    <a:pt x="495538" y="512836"/>
                  </a:lnTo>
                  <a:lnTo>
                    <a:pt x="502756" y="512836"/>
                  </a:lnTo>
                  <a:lnTo>
                    <a:pt x="502756" y="527644"/>
                  </a:lnTo>
                  <a:lnTo>
                    <a:pt x="513084" y="527644"/>
                  </a:lnTo>
                  <a:lnTo>
                    <a:pt x="513084" y="542329"/>
                  </a:lnTo>
                  <a:lnTo>
                    <a:pt x="567093" y="542329"/>
                  </a:lnTo>
                  <a:lnTo>
                    <a:pt x="567093" y="557138"/>
                  </a:lnTo>
                  <a:lnTo>
                    <a:pt x="574435" y="557138"/>
                  </a:lnTo>
                  <a:lnTo>
                    <a:pt x="574435" y="570329"/>
                  </a:lnTo>
                  <a:lnTo>
                    <a:pt x="600693" y="570329"/>
                  </a:lnTo>
                  <a:lnTo>
                    <a:pt x="600693" y="585138"/>
                  </a:lnTo>
                  <a:lnTo>
                    <a:pt x="608036" y="585138"/>
                  </a:lnTo>
                  <a:lnTo>
                    <a:pt x="608036" y="599822"/>
                  </a:lnTo>
                  <a:lnTo>
                    <a:pt x="618240" y="599822"/>
                  </a:lnTo>
                  <a:lnTo>
                    <a:pt x="618240" y="614631"/>
                  </a:lnTo>
                  <a:lnTo>
                    <a:pt x="662169" y="614631"/>
                  </a:lnTo>
                  <a:lnTo>
                    <a:pt x="662169" y="629316"/>
                  </a:lnTo>
                  <a:lnTo>
                    <a:pt x="672373" y="629316"/>
                  </a:lnTo>
                  <a:lnTo>
                    <a:pt x="672373" y="644000"/>
                  </a:lnTo>
                  <a:lnTo>
                    <a:pt x="704480" y="644000"/>
                  </a:lnTo>
                  <a:lnTo>
                    <a:pt x="704480" y="658809"/>
                  </a:lnTo>
                  <a:lnTo>
                    <a:pt x="779022" y="658809"/>
                  </a:lnTo>
                  <a:lnTo>
                    <a:pt x="779022" y="673493"/>
                  </a:lnTo>
                  <a:lnTo>
                    <a:pt x="784871" y="673493"/>
                  </a:lnTo>
                  <a:lnTo>
                    <a:pt x="784871" y="688302"/>
                  </a:lnTo>
                  <a:lnTo>
                    <a:pt x="796569" y="688302"/>
                  </a:lnTo>
                  <a:lnTo>
                    <a:pt x="796569" y="702987"/>
                  </a:lnTo>
                  <a:lnTo>
                    <a:pt x="806773" y="702987"/>
                  </a:lnTo>
                  <a:lnTo>
                    <a:pt x="806773" y="717796"/>
                  </a:lnTo>
                  <a:lnTo>
                    <a:pt x="860907" y="717796"/>
                  </a:lnTo>
                  <a:lnTo>
                    <a:pt x="860907" y="732480"/>
                  </a:lnTo>
                  <a:lnTo>
                    <a:pt x="872605" y="732480"/>
                  </a:lnTo>
                  <a:lnTo>
                    <a:pt x="872605" y="747164"/>
                  </a:lnTo>
                  <a:lnTo>
                    <a:pt x="898862" y="747164"/>
                  </a:lnTo>
                  <a:lnTo>
                    <a:pt x="898862" y="761973"/>
                  </a:lnTo>
                  <a:lnTo>
                    <a:pt x="967555" y="761973"/>
                  </a:lnTo>
                  <a:lnTo>
                    <a:pt x="967555" y="776658"/>
                  </a:lnTo>
                  <a:lnTo>
                    <a:pt x="998293" y="776658"/>
                  </a:lnTo>
                  <a:lnTo>
                    <a:pt x="998293" y="792960"/>
                  </a:lnTo>
                  <a:lnTo>
                    <a:pt x="1001156" y="792960"/>
                  </a:lnTo>
                  <a:lnTo>
                    <a:pt x="1001156" y="807644"/>
                  </a:lnTo>
                  <a:lnTo>
                    <a:pt x="1042098" y="807644"/>
                  </a:lnTo>
                  <a:lnTo>
                    <a:pt x="1042098" y="822329"/>
                  </a:lnTo>
                  <a:lnTo>
                    <a:pt x="1080178" y="822329"/>
                  </a:lnTo>
                  <a:lnTo>
                    <a:pt x="1080178" y="837138"/>
                  </a:lnTo>
                  <a:lnTo>
                    <a:pt x="1084534" y="837138"/>
                  </a:lnTo>
                  <a:lnTo>
                    <a:pt x="1084534" y="851822"/>
                  </a:lnTo>
                  <a:lnTo>
                    <a:pt x="1113778" y="851822"/>
                  </a:lnTo>
                  <a:lnTo>
                    <a:pt x="1113778" y="866631"/>
                  </a:lnTo>
                  <a:lnTo>
                    <a:pt x="1115147" y="866631"/>
                  </a:lnTo>
                  <a:lnTo>
                    <a:pt x="1115147" y="881315"/>
                  </a:lnTo>
                  <a:lnTo>
                    <a:pt x="1118133" y="881315"/>
                  </a:lnTo>
                  <a:lnTo>
                    <a:pt x="1118133" y="896124"/>
                  </a:lnTo>
                  <a:lnTo>
                    <a:pt x="1125475" y="896124"/>
                  </a:lnTo>
                  <a:lnTo>
                    <a:pt x="1125475" y="910809"/>
                  </a:lnTo>
                  <a:lnTo>
                    <a:pt x="1164925" y="910809"/>
                  </a:lnTo>
                  <a:lnTo>
                    <a:pt x="1164925" y="926987"/>
                  </a:lnTo>
                  <a:lnTo>
                    <a:pt x="1210222" y="926987"/>
                  </a:lnTo>
                  <a:lnTo>
                    <a:pt x="1210222" y="941795"/>
                  </a:lnTo>
                  <a:lnTo>
                    <a:pt x="1217565" y="941795"/>
                  </a:lnTo>
                  <a:lnTo>
                    <a:pt x="1217565" y="956480"/>
                  </a:lnTo>
                  <a:lnTo>
                    <a:pt x="1252534" y="956480"/>
                  </a:lnTo>
                  <a:lnTo>
                    <a:pt x="1252534" y="971289"/>
                  </a:lnTo>
                  <a:lnTo>
                    <a:pt x="1265725" y="971289"/>
                  </a:lnTo>
                  <a:lnTo>
                    <a:pt x="1265725" y="985973"/>
                  </a:lnTo>
                  <a:lnTo>
                    <a:pt x="1268711" y="985973"/>
                  </a:lnTo>
                  <a:lnTo>
                    <a:pt x="1268711" y="1000658"/>
                  </a:lnTo>
                  <a:lnTo>
                    <a:pt x="1332925" y="1000658"/>
                  </a:lnTo>
                  <a:lnTo>
                    <a:pt x="1332925" y="1015467"/>
                  </a:lnTo>
                  <a:lnTo>
                    <a:pt x="1347609" y="1015467"/>
                  </a:lnTo>
                  <a:lnTo>
                    <a:pt x="1347609" y="1030151"/>
                  </a:lnTo>
                  <a:lnTo>
                    <a:pt x="1363662" y="1030151"/>
                  </a:lnTo>
                  <a:lnTo>
                    <a:pt x="1363662" y="1044960"/>
                  </a:lnTo>
                  <a:lnTo>
                    <a:pt x="1375360" y="1044960"/>
                  </a:lnTo>
                  <a:lnTo>
                    <a:pt x="1375360" y="1075822"/>
                  </a:lnTo>
                  <a:lnTo>
                    <a:pt x="1408960" y="1075822"/>
                  </a:lnTo>
                  <a:lnTo>
                    <a:pt x="1408960" y="1089138"/>
                  </a:lnTo>
                  <a:lnTo>
                    <a:pt x="1442560" y="1089138"/>
                  </a:lnTo>
                  <a:lnTo>
                    <a:pt x="1442560" y="1105316"/>
                  </a:lnTo>
                  <a:lnTo>
                    <a:pt x="1539004" y="1105316"/>
                  </a:lnTo>
                  <a:lnTo>
                    <a:pt x="1539004" y="1120124"/>
                  </a:lnTo>
                  <a:lnTo>
                    <a:pt x="1547840" y="1120124"/>
                  </a:lnTo>
                  <a:lnTo>
                    <a:pt x="1547840" y="1134809"/>
                  </a:lnTo>
                  <a:lnTo>
                    <a:pt x="1603342" y="1134809"/>
                  </a:lnTo>
                  <a:lnTo>
                    <a:pt x="1603342" y="1149618"/>
                  </a:lnTo>
                  <a:lnTo>
                    <a:pt x="1628231" y="1149618"/>
                  </a:lnTo>
                  <a:lnTo>
                    <a:pt x="1628231" y="1164302"/>
                  </a:lnTo>
                  <a:lnTo>
                    <a:pt x="1764124" y="1164302"/>
                  </a:lnTo>
                  <a:lnTo>
                    <a:pt x="1764124" y="1178987"/>
                  </a:lnTo>
                  <a:lnTo>
                    <a:pt x="1945316" y="1178987"/>
                  </a:lnTo>
                  <a:lnTo>
                    <a:pt x="1945316" y="1193796"/>
                  </a:lnTo>
                  <a:lnTo>
                    <a:pt x="1990613" y="1193796"/>
                  </a:lnTo>
                  <a:lnTo>
                    <a:pt x="1990613" y="1208480"/>
                  </a:lnTo>
                  <a:lnTo>
                    <a:pt x="2019858" y="1208480"/>
                  </a:lnTo>
                  <a:lnTo>
                    <a:pt x="2019858" y="1223289"/>
                  </a:lnTo>
                  <a:lnTo>
                    <a:pt x="2024338" y="1223289"/>
                  </a:lnTo>
                  <a:lnTo>
                    <a:pt x="2024338" y="1239467"/>
                  </a:lnTo>
                  <a:lnTo>
                    <a:pt x="2037404" y="1239467"/>
                  </a:lnTo>
                  <a:lnTo>
                    <a:pt x="2037404" y="1254151"/>
                  </a:lnTo>
                  <a:lnTo>
                    <a:pt x="2044747" y="1254151"/>
                  </a:lnTo>
                  <a:lnTo>
                    <a:pt x="2044747" y="1268960"/>
                  </a:lnTo>
                  <a:lnTo>
                    <a:pt x="2049102" y="1268960"/>
                  </a:lnTo>
                  <a:lnTo>
                    <a:pt x="2049102" y="1283644"/>
                  </a:lnTo>
                  <a:lnTo>
                    <a:pt x="2116302" y="1283644"/>
                  </a:lnTo>
                  <a:lnTo>
                    <a:pt x="2116302" y="1298453"/>
                  </a:lnTo>
                  <a:lnTo>
                    <a:pt x="2139698" y="1298453"/>
                  </a:lnTo>
                  <a:lnTo>
                    <a:pt x="2139698" y="1313138"/>
                  </a:lnTo>
                  <a:lnTo>
                    <a:pt x="2144178" y="1313138"/>
                  </a:lnTo>
                  <a:lnTo>
                    <a:pt x="2144178" y="1327947"/>
                  </a:lnTo>
                  <a:lnTo>
                    <a:pt x="2168942" y="1327947"/>
                  </a:lnTo>
                  <a:lnTo>
                    <a:pt x="2168942" y="1342631"/>
                  </a:lnTo>
                  <a:lnTo>
                    <a:pt x="2261031" y="1342631"/>
                  </a:lnTo>
                  <a:lnTo>
                    <a:pt x="2261031" y="1357316"/>
                  </a:lnTo>
                  <a:lnTo>
                    <a:pt x="2299111" y="1357316"/>
                  </a:lnTo>
                  <a:lnTo>
                    <a:pt x="2299111" y="1372124"/>
                  </a:lnTo>
                  <a:lnTo>
                    <a:pt x="2309316" y="1372124"/>
                  </a:lnTo>
                  <a:lnTo>
                    <a:pt x="2309316" y="1388302"/>
                  </a:lnTo>
                  <a:lnTo>
                    <a:pt x="2325369" y="1388302"/>
                  </a:lnTo>
                  <a:lnTo>
                    <a:pt x="2325369" y="1403111"/>
                  </a:lnTo>
                  <a:lnTo>
                    <a:pt x="2328231" y="1403111"/>
                  </a:lnTo>
                  <a:lnTo>
                    <a:pt x="2328231" y="1417796"/>
                  </a:lnTo>
                  <a:lnTo>
                    <a:pt x="2357476" y="1417796"/>
                  </a:lnTo>
                  <a:lnTo>
                    <a:pt x="2357476" y="1432480"/>
                  </a:lnTo>
                  <a:lnTo>
                    <a:pt x="2367805" y="1432480"/>
                  </a:lnTo>
                  <a:lnTo>
                    <a:pt x="2367805" y="1447289"/>
                  </a:lnTo>
                  <a:lnTo>
                    <a:pt x="2401404" y="1447289"/>
                  </a:lnTo>
                  <a:lnTo>
                    <a:pt x="2401404" y="1476782"/>
                  </a:lnTo>
                  <a:lnTo>
                    <a:pt x="2548996" y="1476782"/>
                  </a:lnTo>
                  <a:lnTo>
                    <a:pt x="2548996" y="1491467"/>
                  </a:lnTo>
                  <a:lnTo>
                    <a:pt x="2636729" y="1491467"/>
                  </a:lnTo>
                  <a:lnTo>
                    <a:pt x="2636729" y="1506151"/>
                  </a:lnTo>
                  <a:lnTo>
                    <a:pt x="2654151" y="1506151"/>
                  </a:lnTo>
                  <a:lnTo>
                    <a:pt x="2654151" y="1522453"/>
                  </a:lnTo>
                  <a:lnTo>
                    <a:pt x="2814933" y="1522453"/>
                  </a:lnTo>
                  <a:lnTo>
                    <a:pt x="2814933" y="1535644"/>
                  </a:lnTo>
                  <a:lnTo>
                    <a:pt x="2882258" y="1535644"/>
                  </a:lnTo>
                  <a:lnTo>
                    <a:pt x="2882258" y="1550453"/>
                  </a:lnTo>
                  <a:lnTo>
                    <a:pt x="2937760" y="1550453"/>
                  </a:lnTo>
                  <a:lnTo>
                    <a:pt x="2937760" y="1566631"/>
                  </a:lnTo>
                  <a:lnTo>
                    <a:pt x="3157031" y="1566631"/>
                  </a:lnTo>
                  <a:lnTo>
                    <a:pt x="3157031" y="1581316"/>
                  </a:lnTo>
                  <a:lnTo>
                    <a:pt x="3190631" y="1581316"/>
                  </a:lnTo>
                  <a:lnTo>
                    <a:pt x="3190631" y="1596124"/>
                  </a:lnTo>
                  <a:lnTo>
                    <a:pt x="3208178" y="1596124"/>
                  </a:lnTo>
                  <a:lnTo>
                    <a:pt x="3208178" y="1610809"/>
                  </a:lnTo>
                  <a:lnTo>
                    <a:pt x="3529742" y="1610809"/>
                  </a:lnTo>
                  <a:lnTo>
                    <a:pt x="3529742" y="1625618"/>
                  </a:lnTo>
                  <a:lnTo>
                    <a:pt x="3858524" y="1625618"/>
                  </a:lnTo>
                  <a:lnTo>
                    <a:pt x="3858524" y="1644782"/>
                  </a:lnTo>
                  <a:lnTo>
                    <a:pt x="3903822" y="1644782"/>
                  </a:lnTo>
                  <a:lnTo>
                    <a:pt x="3903822" y="1668302"/>
                  </a:lnTo>
                  <a:lnTo>
                    <a:pt x="4212196" y="1668302"/>
                  </a:lnTo>
                  <a:lnTo>
                    <a:pt x="4212196" y="1907111"/>
                  </a:lnTo>
                  <a:lnTo>
                    <a:pt x="4256125" y="1907111"/>
                  </a:lnTo>
                </a:path>
              </a:pathLst>
            </a:custGeom>
            <a:noFill/>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562" name="Group 561">
              <a:extLst>
                <a:ext uri="{FF2B5EF4-FFF2-40B4-BE49-F238E27FC236}">
                  <a16:creationId xmlns:a16="http://schemas.microsoft.com/office/drawing/2014/main" id="{46898DC4-1271-1370-B9E2-1D8EBFBF9470}"/>
                </a:ext>
              </a:extLst>
            </p:cNvPr>
            <p:cNvGrpSpPr/>
            <p:nvPr/>
          </p:nvGrpSpPr>
          <p:grpSpPr>
            <a:xfrm>
              <a:off x="2682608" y="1228325"/>
              <a:ext cx="4259110" cy="1887946"/>
              <a:chOff x="2682608" y="1085740"/>
              <a:chExt cx="4259110" cy="1887946"/>
            </a:xfrm>
          </p:grpSpPr>
          <p:sp>
            <p:nvSpPr>
              <p:cNvPr id="194" name="Freeform: Shape 193">
                <a:extLst>
                  <a:ext uri="{FF2B5EF4-FFF2-40B4-BE49-F238E27FC236}">
                    <a16:creationId xmlns:a16="http://schemas.microsoft.com/office/drawing/2014/main" id="{119C4BBC-C94B-731F-EC62-C82E866C6F66}"/>
                  </a:ext>
                </a:extLst>
              </p:cNvPr>
              <p:cNvSpPr/>
              <p:nvPr/>
            </p:nvSpPr>
            <p:spPr>
              <a:xfrm>
                <a:off x="6817399" y="2715464"/>
                <a:ext cx="36586" cy="12444"/>
              </a:xfrm>
              <a:custGeom>
                <a:avLst/>
                <a:gdLst>
                  <a:gd name="connsiteX0" fmla="*/ 0 w 36586"/>
                  <a:gd name="connsiteY0" fmla="*/ 0 h 12444"/>
                  <a:gd name="connsiteX1" fmla="*/ 36586 w 36586"/>
                  <a:gd name="connsiteY1" fmla="*/ 0 h 12444"/>
                </a:gdLst>
                <a:ahLst/>
                <a:cxnLst>
                  <a:cxn ang="0">
                    <a:pos x="connsiteX0" y="connsiteY0"/>
                  </a:cxn>
                  <a:cxn ang="0">
                    <a:pos x="connsiteX1" y="connsiteY1"/>
                  </a:cxn>
                </a:cxnLst>
                <a:rect l="l" t="t" r="r" b="b"/>
                <a:pathLst>
                  <a:path w="36586" h="12444">
                    <a:moveTo>
                      <a:pt x="0" y="0"/>
                    </a:moveTo>
                    <a:lnTo>
                      <a:pt x="36586"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95" name="Freeform: Shape 194">
                <a:extLst>
                  <a:ext uri="{FF2B5EF4-FFF2-40B4-BE49-F238E27FC236}">
                    <a16:creationId xmlns:a16="http://schemas.microsoft.com/office/drawing/2014/main" id="{9A0E2AD9-D98C-A2DC-9013-656CF1BD8E75}"/>
                  </a:ext>
                </a:extLst>
              </p:cNvPr>
              <p:cNvSpPr/>
              <p:nvPr/>
            </p:nvSpPr>
            <p:spPr>
              <a:xfrm>
                <a:off x="6836439" y="2697793"/>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96" name="Freeform: Shape 195">
                <a:extLst>
                  <a:ext uri="{FF2B5EF4-FFF2-40B4-BE49-F238E27FC236}">
                    <a16:creationId xmlns:a16="http://schemas.microsoft.com/office/drawing/2014/main" id="{9C863F31-A6ED-FADD-92FE-1665ADB07158}"/>
                  </a:ext>
                </a:extLst>
              </p:cNvPr>
              <p:cNvSpPr/>
              <p:nvPr/>
            </p:nvSpPr>
            <p:spPr>
              <a:xfrm>
                <a:off x="6820386" y="2715464"/>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97" name="Freeform: Shape 196">
                <a:extLst>
                  <a:ext uri="{FF2B5EF4-FFF2-40B4-BE49-F238E27FC236}">
                    <a16:creationId xmlns:a16="http://schemas.microsoft.com/office/drawing/2014/main" id="{B0EE8E3C-B3F0-C208-C0A1-9AA26D376F29}"/>
                  </a:ext>
                </a:extLst>
              </p:cNvPr>
              <p:cNvSpPr/>
              <p:nvPr/>
            </p:nvSpPr>
            <p:spPr>
              <a:xfrm>
                <a:off x="6839301" y="2697793"/>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98" name="Freeform: Shape 197">
                <a:extLst>
                  <a:ext uri="{FF2B5EF4-FFF2-40B4-BE49-F238E27FC236}">
                    <a16:creationId xmlns:a16="http://schemas.microsoft.com/office/drawing/2014/main" id="{8966BAAF-9E70-E235-8BA6-F19900667A01}"/>
                  </a:ext>
                </a:extLst>
              </p:cNvPr>
              <p:cNvSpPr/>
              <p:nvPr/>
            </p:nvSpPr>
            <p:spPr>
              <a:xfrm>
                <a:off x="6845150" y="2715464"/>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0" name="Freeform: Shape 449">
                <a:extLst>
                  <a:ext uri="{FF2B5EF4-FFF2-40B4-BE49-F238E27FC236}">
                    <a16:creationId xmlns:a16="http://schemas.microsoft.com/office/drawing/2014/main" id="{98D72776-6990-2199-F500-21FEE8052443}"/>
                  </a:ext>
                </a:extLst>
              </p:cNvPr>
              <p:cNvSpPr/>
              <p:nvPr/>
            </p:nvSpPr>
            <p:spPr>
              <a:xfrm>
                <a:off x="6817399" y="2715837"/>
                <a:ext cx="36462" cy="12444"/>
              </a:xfrm>
              <a:custGeom>
                <a:avLst/>
                <a:gdLst>
                  <a:gd name="connsiteX0" fmla="*/ 0 w 36462"/>
                  <a:gd name="connsiteY0" fmla="*/ 0 h 12444"/>
                  <a:gd name="connsiteX1" fmla="*/ 36463 w 36462"/>
                  <a:gd name="connsiteY1" fmla="*/ 0 h 12444"/>
                </a:gdLst>
                <a:ahLst/>
                <a:cxnLst>
                  <a:cxn ang="0">
                    <a:pos x="connsiteX0" y="connsiteY0"/>
                  </a:cxn>
                  <a:cxn ang="0">
                    <a:pos x="connsiteX1" y="connsiteY1"/>
                  </a:cxn>
                </a:cxnLst>
                <a:rect l="l" t="t" r="r" b="b"/>
                <a:pathLst>
                  <a:path w="36462" h="12444">
                    <a:moveTo>
                      <a:pt x="0" y="0"/>
                    </a:moveTo>
                    <a:lnTo>
                      <a:pt x="36463"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1" name="Freeform: Shape 450">
                <a:extLst>
                  <a:ext uri="{FF2B5EF4-FFF2-40B4-BE49-F238E27FC236}">
                    <a16:creationId xmlns:a16="http://schemas.microsoft.com/office/drawing/2014/main" id="{D3DCA454-6A72-A1D8-769D-10F752DB2A65}"/>
                  </a:ext>
                </a:extLst>
              </p:cNvPr>
              <p:cNvSpPr/>
              <p:nvPr/>
            </p:nvSpPr>
            <p:spPr>
              <a:xfrm>
                <a:off x="6836315" y="2698166"/>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2" name="Freeform: Shape 451">
                <a:extLst>
                  <a:ext uri="{FF2B5EF4-FFF2-40B4-BE49-F238E27FC236}">
                    <a16:creationId xmlns:a16="http://schemas.microsoft.com/office/drawing/2014/main" id="{B4A8B75C-4992-271E-1628-DFCB90EF1D13}"/>
                  </a:ext>
                </a:extLst>
              </p:cNvPr>
              <p:cNvSpPr/>
              <p:nvPr/>
            </p:nvSpPr>
            <p:spPr>
              <a:xfrm>
                <a:off x="6820261" y="2715837"/>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3" name="Freeform: Shape 452">
                <a:extLst>
                  <a:ext uri="{FF2B5EF4-FFF2-40B4-BE49-F238E27FC236}">
                    <a16:creationId xmlns:a16="http://schemas.microsoft.com/office/drawing/2014/main" id="{E304046F-E928-4F65-D971-E2EF19FFC669}"/>
                  </a:ext>
                </a:extLst>
              </p:cNvPr>
              <p:cNvSpPr/>
              <p:nvPr/>
            </p:nvSpPr>
            <p:spPr>
              <a:xfrm>
                <a:off x="6839301" y="2698166"/>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4" name="Freeform: Shape 453">
                <a:extLst>
                  <a:ext uri="{FF2B5EF4-FFF2-40B4-BE49-F238E27FC236}">
                    <a16:creationId xmlns:a16="http://schemas.microsoft.com/office/drawing/2014/main" id="{1D05BEC1-E955-EC9F-AD38-FCCCC59F0005}"/>
                  </a:ext>
                </a:extLst>
              </p:cNvPr>
              <p:cNvSpPr/>
              <p:nvPr/>
            </p:nvSpPr>
            <p:spPr>
              <a:xfrm>
                <a:off x="6845150" y="2715837"/>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561" name="Group 560">
                <a:extLst>
                  <a:ext uri="{FF2B5EF4-FFF2-40B4-BE49-F238E27FC236}">
                    <a16:creationId xmlns:a16="http://schemas.microsoft.com/office/drawing/2014/main" id="{18FD5AE2-DEA6-BCB0-83C4-4CB8DE0101BB}"/>
                  </a:ext>
                </a:extLst>
              </p:cNvPr>
              <p:cNvGrpSpPr/>
              <p:nvPr/>
            </p:nvGrpSpPr>
            <p:grpSpPr>
              <a:xfrm>
                <a:off x="2682608" y="1085740"/>
                <a:ext cx="4259110" cy="1887946"/>
                <a:chOff x="2682608" y="1085740"/>
                <a:chExt cx="4259110" cy="1887946"/>
              </a:xfrm>
            </p:grpSpPr>
            <p:sp>
              <p:nvSpPr>
                <p:cNvPr id="52" name="Freeform: Shape 51">
                  <a:extLst>
                    <a:ext uri="{FF2B5EF4-FFF2-40B4-BE49-F238E27FC236}">
                      <a16:creationId xmlns:a16="http://schemas.microsoft.com/office/drawing/2014/main" id="{FEE6E106-DB3D-4EE7-D002-BBAF3EBDB3F3}"/>
                    </a:ext>
                  </a:extLst>
                </p:cNvPr>
                <p:cNvSpPr/>
                <p:nvPr/>
              </p:nvSpPr>
              <p:spPr>
                <a:xfrm>
                  <a:off x="2682732" y="1103162"/>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 name="Freeform: Shape 53">
                  <a:extLst>
                    <a:ext uri="{FF2B5EF4-FFF2-40B4-BE49-F238E27FC236}">
                      <a16:creationId xmlns:a16="http://schemas.microsoft.com/office/drawing/2014/main" id="{55C19FC8-74FB-7721-F710-5B90A8C24830}"/>
                    </a:ext>
                  </a:extLst>
                </p:cNvPr>
                <p:cNvSpPr/>
                <p:nvPr/>
              </p:nvSpPr>
              <p:spPr>
                <a:xfrm>
                  <a:off x="2884457" y="1259340"/>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5" name="Freeform: Shape 54">
                  <a:extLst>
                    <a:ext uri="{FF2B5EF4-FFF2-40B4-BE49-F238E27FC236}">
                      <a16:creationId xmlns:a16="http://schemas.microsoft.com/office/drawing/2014/main" id="{055EFF66-A308-D5C1-AC1F-1DA9F2866D4B}"/>
                    </a:ext>
                  </a:extLst>
                </p:cNvPr>
                <p:cNvSpPr/>
                <p:nvPr/>
              </p:nvSpPr>
              <p:spPr>
                <a:xfrm>
                  <a:off x="2902003" y="1240175"/>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6" name="Freeform: Shape 55">
                  <a:extLst>
                    <a:ext uri="{FF2B5EF4-FFF2-40B4-BE49-F238E27FC236}">
                      <a16:creationId xmlns:a16="http://schemas.microsoft.com/office/drawing/2014/main" id="{F5F159EF-B0DF-71FD-62E3-8DA40B054F7A}"/>
                    </a:ext>
                  </a:extLst>
                </p:cNvPr>
                <p:cNvSpPr/>
                <p:nvPr/>
              </p:nvSpPr>
              <p:spPr>
                <a:xfrm>
                  <a:off x="2902003" y="1259340"/>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 name="Freeform: Shape 56">
                  <a:extLst>
                    <a:ext uri="{FF2B5EF4-FFF2-40B4-BE49-F238E27FC236}">
                      <a16:creationId xmlns:a16="http://schemas.microsoft.com/office/drawing/2014/main" id="{17C6C9C5-FAC7-6ADA-51DA-05DD43ECE5F5}"/>
                    </a:ext>
                  </a:extLst>
                </p:cNvPr>
                <p:cNvSpPr/>
                <p:nvPr/>
              </p:nvSpPr>
              <p:spPr>
                <a:xfrm>
                  <a:off x="2919550" y="1240175"/>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 name="Freeform: Shape 57">
                  <a:extLst>
                    <a:ext uri="{FF2B5EF4-FFF2-40B4-BE49-F238E27FC236}">
                      <a16:creationId xmlns:a16="http://schemas.microsoft.com/office/drawing/2014/main" id="{754E1776-654C-8028-BEC3-E715BD561898}"/>
                    </a:ext>
                  </a:extLst>
                </p:cNvPr>
                <p:cNvSpPr/>
                <p:nvPr/>
              </p:nvSpPr>
              <p:spPr>
                <a:xfrm>
                  <a:off x="3080208" y="1502504"/>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9" name="Freeform: Shape 58">
                  <a:extLst>
                    <a:ext uri="{FF2B5EF4-FFF2-40B4-BE49-F238E27FC236}">
                      <a16:creationId xmlns:a16="http://schemas.microsoft.com/office/drawing/2014/main" id="{B42BB1D4-2588-B904-A2C5-50D0C7954D8D}"/>
                    </a:ext>
                  </a:extLst>
                </p:cNvPr>
                <p:cNvSpPr/>
                <p:nvPr/>
              </p:nvSpPr>
              <p:spPr>
                <a:xfrm>
                  <a:off x="3099248" y="1483340"/>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 name="Freeform: Shape 59">
                  <a:extLst>
                    <a:ext uri="{FF2B5EF4-FFF2-40B4-BE49-F238E27FC236}">
                      <a16:creationId xmlns:a16="http://schemas.microsoft.com/office/drawing/2014/main" id="{04140F71-5444-A11E-7464-4D52B333565E}"/>
                    </a:ext>
                  </a:extLst>
                </p:cNvPr>
                <p:cNvSpPr/>
                <p:nvPr/>
              </p:nvSpPr>
              <p:spPr>
                <a:xfrm>
                  <a:off x="3248332" y="1632175"/>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1" name="Freeform: Shape 60">
                  <a:extLst>
                    <a:ext uri="{FF2B5EF4-FFF2-40B4-BE49-F238E27FC236}">
                      <a16:creationId xmlns:a16="http://schemas.microsoft.com/office/drawing/2014/main" id="{AABF5C2F-27B5-EBDE-1622-919AE67ACF3F}"/>
                    </a:ext>
                  </a:extLst>
                </p:cNvPr>
                <p:cNvSpPr/>
                <p:nvPr/>
              </p:nvSpPr>
              <p:spPr>
                <a:xfrm>
                  <a:off x="3267372" y="1614504"/>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2" name="Freeform: Shape 61">
                  <a:extLst>
                    <a:ext uri="{FF2B5EF4-FFF2-40B4-BE49-F238E27FC236}">
                      <a16:creationId xmlns:a16="http://schemas.microsoft.com/office/drawing/2014/main" id="{6AD9FC5F-E9F3-4FAC-D63B-D7827EB4789C}"/>
                    </a:ext>
                  </a:extLst>
                </p:cNvPr>
                <p:cNvSpPr/>
                <p:nvPr/>
              </p:nvSpPr>
              <p:spPr>
                <a:xfrm>
                  <a:off x="3360830" y="1705846"/>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3" name="Freeform: Shape 62">
                  <a:extLst>
                    <a:ext uri="{FF2B5EF4-FFF2-40B4-BE49-F238E27FC236}">
                      <a16:creationId xmlns:a16="http://schemas.microsoft.com/office/drawing/2014/main" id="{C41F1715-054B-7D78-B24D-462B216713D0}"/>
                    </a:ext>
                  </a:extLst>
                </p:cNvPr>
                <p:cNvSpPr/>
                <p:nvPr/>
              </p:nvSpPr>
              <p:spPr>
                <a:xfrm>
                  <a:off x="3379870" y="1686806"/>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8" name="Freeform: Shape 127">
                  <a:extLst>
                    <a:ext uri="{FF2B5EF4-FFF2-40B4-BE49-F238E27FC236}">
                      <a16:creationId xmlns:a16="http://schemas.microsoft.com/office/drawing/2014/main" id="{1DBC82FB-8BF5-95F5-A510-176B2CBD5B6A}"/>
                    </a:ext>
                  </a:extLst>
                </p:cNvPr>
                <p:cNvSpPr/>
                <p:nvPr/>
              </p:nvSpPr>
              <p:spPr>
                <a:xfrm>
                  <a:off x="3384226" y="1705846"/>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9" name="Freeform: Shape 128">
                  <a:extLst>
                    <a:ext uri="{FF2B5EF4-FFF2-40B4-BE49-F238E27FC236}">
                      <a16:creationId xmlns:a16="http://schemas.microsoft.com/office/drawing/2014/main" id="{6F9F23EE-CB02-FE7F-4B50-C0AA8AE3DB96}"/>
                    </a:ext>
                  </a:extLst>
                </p:cNvPr>
                <p:cNvSpPr/>
                <p:nvPr/>
              </p:nvSpPr>
              <p:spPr>
                <a:xfrm>
                  <a:off x="3401772" y="1686806"/>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0" name="Freeform: Shape 129">
                  <a:extLst>
                    <a:ext uri="{FF2B5EF4-FFF2-40B4-BE49-F238E27FC236}">
                      <a16:creationId xmlns:a16="http://schemas.microsoft.com/office/drawing/2014/main" id="{98ECEDD9-C0F3-E3A6-66D4-CA68AF40B888}"/>
                    </a:ext>
                  </a:extLst>
                </p:cNvPr>
                <p:cNvSpPr/>
                <p:nvPr/>
              </p:nvSpPr>
              <p:spPr>
                <a:xfrm>
                  <a:off x="6193310" y="2672655"/>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1" name="Freeform: Shape 130">
                  <a:extLst>
                    <a:ext uri="{FF2B5EF4-FFF2-40B4-BE49-F238E27FC236}">
                      <a16:creationId xmlns:a16="http://schemas.microsoft.com/office/drawing/2014/main" id="{605339D0-2039-8E88-9F03-236301687DD9}"/>
                    </a:ext>
                  </a:extLst>
                </p:cNvPr>
                <p:cNvSpPr/>
                <p:nvPr/>
              </p:nvSpPr>
              <p:spPr>
                <a:xfrm>
                  <a:off x="6210857" y="2654984"/>
                  <a:ext cx="12444" cy="36835"/>
                </a:xfrm>
                <a:custGeom>
                  <a:avLst/>
                  <a:gdLst>
                    <a:gd name="connsiteX0" fmla="*/ 0 w 12444"/>
                    <a:gd name="connsiteY0" fmla="*/ 0 h 36835"/>
                    <a:gd name="connsiteX1" fmla="*/ 0 w 12444"/>
                    <a:gd name="connsiteY1" fmla="*/ 36835 h 36835"/>
                  </a:gdLst>
                  <a:ahLst/>
                  <a:cxnLst>
                    <a:cxn ang="0">
                      <a:pos x="connsiteX0" y="connsiteY0"/>
                    </a:cxn>
                    <a:cxn ang="0">
                      <a:pos x="connsiteX1" y="connsiteY1"/>
                    </a:cxn>
                  </a:cxnLst>
                  <a:rect l="l" t="t" r="r" b="b"/>
                  <a:pathLst>
                    <a:path w="12444" h="36835">
                      <a:moveTo>
                        <a:pt x="0" y="0"/>
                      </a:moveTo>
                      <a:lnTo>
                        <a:pt x="0" y="36835"/>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2" name="Freeform: Shape 131">
                  <a:extLst>
                    <a:ext uri="{FF2B5EF4-FFF2-40B4-BE49-F238E27FC236}">
                      <a16:creationId xmlns:a16="http://schemas.microsoft.com/office/drawing/2014/main" id="{565E11F5-F8E5-9BCD-E59F-F1BDA53EE4B8}"/>
                    </a:ext>
                  </a:extLst>
                </p:cNvPr>
                <p:cNvSpPr/>
                <p:nvPr/>
              </p:nvSpPr>
              <p:spPr>
                <a:xfrm>
                  <a:off x="6364421" y="2672655"/>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3" name="Freeform: Shape 132">
                  <a:extLst>
                    <a:ext uri="{FF2B5EF4-FFF2-40B4-BE49-F238E27FC236}">
                      <a16:creationId xmlns:a16="http://schemas.microsoft.com/office/drawing/2014/main" id="{37C359E5-A861-39E8-4F77-835E01967A2D}"/>
                    </a:ext>
                  </a:extLst>
                </p:cNvPr>
                <p:cNvSpPr/>
                <p:nvPr/>
              </p:nvSpPr>
              <p:spPr>
                <a:xfrm>
                  <a:off x="6381843" y="2654984"/>
                  <a:ext cx="12444" cy="36835"/>
                </a:xfrm>
                <a:custGeom>
                  <a:avLst/>
                  <a:gdLst>
                    <a:gd name="connsiteX0" fmla="*/ 0 w 12444"/>
                    <a:gd name="connsiteY0" fmla="*/ 0 h 36835"/>
                    <a:gd name="connsiteX1" fmla="*/ 0 w 12444"/>
                    <a:gd name="connsiteY1" fmla="*/ 36835 h 36835"/>
                  </a:gdLst>
                  <a:ahLst/>
                  <a:cxnLst>
                    <a:cxn ang="0">
                      <a:pos x="connsiteX0" y="connsiteY0"/>
                    </a:cxn>
                    <a:cxn ang="0">
                      <a:pos x="connsiteX1" y="connsiteY1"/>
                    </a:cxn>
                  </a:cxnLst>
                  <a:rect l="l" t="t" r="r" b="b"/>
                  <a:pathLst>
                    <a:path w="12444" h="36835">
                      <a:moveTo>
                        <a:pt x="0" y="0"/>
                      </a:moveTo>
                      <a:lnTo>
                        <a:pt x="0" y="36835"/>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4" name="Freeform: Shape 133">
                  <a:extLst>
                    <a:ext uri="{FF2B5EF4-FFF2-40B4-BE49-F238E27FC236}">
                      <a16:creationId xmlns:a16="http://schemas.microsoft.com/office/drawing/2014/main" id="{5204AF99-D6B0-4DE8-6932-5AA4E40BE129}"/>
                    </a:ext>
                  </a:extLst>
                </p:cNvPr>
                <p:cNvSpPr/>
                <p:nvPr/>
              </p:nvSpPr>
              <p:spPr>
                <a:xfrm>
                  <a:off x="6435977" y="2672655"/>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5" name="Freeform: Shape 134">
                  <a:extLst>
                    <a:ext uri="{FF2B5EF4-FFF2-40B4-BE49-F238E27FC236}">
                      <a16:creationId xmlns:a16="http://schemas.microsoft.com/office/drawing/2014/main" id="{33797F86-14E2-65DC-FF3D-CB426B9C54DC}"/>
                    </a:ext>
                  </a:extLst>
                </p:cNvPr>
                <p:cNvSpPr/>
                <p:nvPr/>
              </p:nvSpPr>
              <p:spPr>
                <a:xfrm>
                  <a:off x="6453523" y="2654984"/>
                  <a:ext cx="12444" cy="36835"/>
                </a:xfrm>
                <a:custGeom>
                  <a:avLst/>
                  <a:gdLst>
                    <a:gd name="connsiteX0" fmla="*/ 0 w 12444"/>
                    <a:gd name="connsiteY0" fmla="*/ 0 h 36835"/>
                    <a:gd name="connsiteX1" fmla="*/ 0 w 12444"/>
                    <a:gd name="connsiteY1" fmla="*/ 36835 h 36835"/>
                  </a:gdLst>
                  <a:ahLst/>
                  <a:cxnLst>
                    <a:cxn ang="0">
                      <a:pos x="connsiteX0" y="connsiteY0"/>
                    </a:cxn>
                    <a:cxn ang="0">
                      <a:pos x="connsiteX1" y="connsiteY1"/>
                    </a:cxn>
                  </a:cxnLst>
                  <a:rect l="l" t="t" r="r" b="b"/>
                  <a:pathLst>
                    <a:path w="12444" h="36835">
                      <a:moveTo>
                        <a:pt x="0" y="0"/>
                      </a:moveTo>
                      <a:lnTo>
                        <a:pt x="0" y="36835"/>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6" name="Freeform: Shape 135">
                  <a:extLst>
                    <a:ext uri="{FF2B5EF4-FFF2-40B4-BE49-F238E27FC236}">
                      <a16:creationId xmlns:a16="http://schemas.microsoft.com/office/drawing/2014/main" id="{CB8F9D08-05E4-4614-6B7D-DEBA774E5B54}"/>
                    </a:ext>
                  </a:extLst>
                </p:cNvPr>
                <p:cNvSpPr/>
                <p:nvPr/>
              </p:nvSpPr>
              <p:spPr>
                <a:xfrm>
                  <a:off x="6435977" y="2672655"/>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7" name="Freeform: Shape 136">
                  <a:extLst>
                    <a:ext uri="{FF2B5EF4-FFF2-40B4-BE49-F238E27FC236}">
                      <a16:creationId xmlns:a16="http://schemas.microsoft.com/office/drawing/2014/main" id="{632FF202-ECE6-93B1-EF94-368122DF141A}"/>
                    </a:ext>
                  </a:extLst>
                </p:cNvPr>
                <p:cNvSpPr/>
                <p:nvPr/>
              </p:nvSpPr>
              <p:spPr>
                <a:xfrm>
                  <a:off x="6453523" y="2654984"/>
                  <a:ext cx="12444" cy="36835"/>
                </a:xfrm>
                <a:custGeom>
                  <a:avLst/>
                  <a:gdLst>
                    <a:gd name="connsiteX0" fmla="*/ 0 w 12444"/>
                    <a:gd name="connsiteY0" fmla="*/ 0 h 36835"/>
                    <a:gd name="connsiteX1" fmla="*/ 0 w 12444"/>
                    <a:gd name="connsiteY1" fmla="*/ 36835 h 36835"/>
                  </a:gdLst>
                  <a:ahLst/>
                  <a:cxnLst>
                    <a:cxn ang="0">
                      <a:pos x="connsiteX0" y="connsiteY0"/>
                    </a:cxn>
                    <a:cxn ang="0">
                      <a:pos x="connsiteX1" y="connsiteY1"/>
                    </a:cxn>
                  </a:cxnLst>
                  <a:rect l="l" t="t" r="r" b="b"/>
                  <a:pathLst>
                    <a:path w="12444" h="36835">
                      <a:moveTo>
                        <a:pt x="0" y="0"/>
                      </a:moveTo>
                      <a:lnTo>
                        <a:pt x="0" y="36835"/>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8" name="Freeform: Shape 137">
                  <a:extLst>
                    <a:ext uri="{FF2B5EF4-FFF2-40B4-BE49-F238E27FC236}">
                      <a16:creationId xmlns:a16="http://schemas.microsoft.com/office/drawing/2014/main" id="{D2423907-C810-EF24-3FC9-73CAB406B73D}"/>
                    </a:ext>
                  </a:extLst>
                </p:cNvPr>
                <p:cNvSpPr/>
                <p:nvPr/>
              </p:nvSpPr>
              <p:spPr>
                <a:xfrm>
                  <a:off x="6453523" y="2672655"/>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9" name="Freeform: Shape 138">
                  <a:extLst>
                    <a:ext uri="{FF2B5EF4-FFF2-40B4-BE49-F238E27FC236}">
                      <a16:creationId xmlns:a16="http://schemas.microsoft.com/office/drawing/2014/main" id="{4BAA199C-833C-F8DD-25CA-967EF3FBAC7C}"/>
                    </a:ext>
                  </a:extLst>
                </p:cNvPr>
                <p:cNvSpPr/>
                <p:nvPr/>
              </p:nvSpPr>
              <p:spPr>
                <a:xfrm>
                  <a:off x="6471070" y="2654984"/>
                  <a:ext cx="12444" cy="36835"/>
                </a:xfrm>
                <a:custGeom>
                  <a:avLst/>
                  <a:gdLst>
                    <a:gd name="connsiteX0" fmla="*/ 0 w 12444"/>
                    <a:gd name="connsiteY0" fmla="*/ 0 h 36835"/>
                    <a:gd name="connsiteX1" fmla="*/ 0 w 12444"/>
                    <a:gd name="connsiteY1" fmla="*/ 36835 h 36835"/>
                  </a:gdLst>
                  <a:ahLst/>
                  <a:cxnLst>
                    <a:cxn ang="0">
                      <a:pos x="connsiteX0" y="connsiteY0"/>
                    </a:cxn>
                    <a:cxn ang="0">
                      <a:pos x="connsiteX1" y="connsiteY1"/>
                    </a:cxn>
                  </a:cxnLst>
                  <a:rect l="l" t="t" r="r" b="b"/>
                  <a:pathLst>
                    <a:path w="12444" h="36835">
                      <a:moveTo>
                        <a:pt x="0" y="0"/>
                      </a:moveTo>
                      <a:lnTo>
                        <a:pt x="0" y="36835"/>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0" name="Freeform: Shape 139">
                  <a:extLst>
                    <a:ext uri="{FF2B5EF4-FFF2-40B4-BE49-F238E27FC236}">
                      <a16:creationId xmlns:a16="http://schemas.microsoft.com/office/drawing/2014/main" id="{2CFD1C6B-E542-C789-D4E8-2EF7CBDE0ECD}"/>
                    </a:ext>
                  </a:extLst>
                </p:cNvPr>
                <p:cNvSpPr/>
                <p:nvPr/>
              </p:nvSpPr>
              <p:spPr>
                <a:xfrm>
                  <a:off x="6471070" y="2672655"/>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1" name="Freeform: Shape 140">
                  <a:extLst>
                    <a:ext uri="{FF2B5EF4-FFF2-40B4-BE49-F238E27FC236}">
                      <a16:creationId xmlns:a16="http://schemas.microsoft.com/office/drawing/2014/main" id="{AA3CC2CC-C987-2A95-4CFD-56DC0C0DBA17}"/>
                    </a:ext>
                  </a:extLst>
                </p:cNvPr>
                <p:cNvSpPr/>
                <p:nvPr/>
              </p:nvSpPr>
              <p:spPr>
                <a:xfrm>
                  <a:off x="6488617" y="2654984"/>
                  <a:ext cx="12444" cy="36835"/>
                </a:xfrm>
                <a:custGeom>
                  <a:avLst/>
                  <a:gdLst>
                    <a:gd name="connsiteX0" fmla="*/ 0 w 12444"/>
                    <a:gd name="connsiteY0" fmla="*/ 0 h 36835"/>
                    <a:gd name="connsiteX1" fmla="*/ 0 w 12444"/>
                    <a:gd name="connsiteY1" fmla="*/ 36835 h 36835"/>
                  </a:gdLst>
                  <a:ahLst/>
                  <a:cxnLst>
                    <a:cxn ang="0">
                      <a:pos x="connsiteX0" y="connsiteY0"/>
                    </a:cxn>
                    <a:cxn ang="0">
                      <a:pos x="connsiteX1" y="connsiteY1"/>
                    </a:cxn>
                  </a:cxnLst>
                  <a:rect l="l" t="t" r="r" b="b"/>
                  <a:pathLst>
                    <a:path w="12444" h="36835">
                      <a:moveTo>
                        <a:pt x="0" y="0"/>
                      </a:moveTo>
                      <a:lnTo>
                        <a:pt x="0" y="36835"/>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2" name="Freeform: Shape 141">
                  <a:extLst>
                    <a:ext uri="{FF2B5EF4-FFF2-40B4-BE49-F238E27FC236}">
                      <a16:creationId xmlns:a16="http://schemas.microsoft.com/office/drawing/2014/main" id="{CDF900B7-3D65-699C-07D4-82526BB460A7}"/>
                    </a:ext>
                  </a:extLst>
                </p:cNvPr>
                <p:cNvSpPr/>
                <p:nvPr/>
              </p:nvSpPr>
              <p:spPr>
                <a:xfrm>
                  <a:off x="6478412" y="2672655"/>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3" name="Freeform: Shape 142">
                  <a:extLst>
                    <a:ext uri="{FF2B5EF4-FFF2-40B4-BE49-F238E27FC236}">
                      <a16:creationId xmlns:a16="http://schemas.microsoft.com/office/drawing/2014/main" id="{92302DEF-EB48-59A6-377B-C0F8082B9F17}"/>
                    </a:ext>
                  </a:extLst>
                </p:cNvPr>
                <p:cNvSpPr/>
                <p:nvPr/>
              </p:nvSpPr>
              <p:spPr>
                <a:xfrm>
                  <a:off x="6497328" y="2654984"/>
                  <a:ext cx="12444" cy="36835"/>
                </a:xfrm>
                <a:custGeom>
                  <a:avLst/>
                  <a:gdLst>
                    <a:gd name="connsiteX0" fmla="*/ 0 w 12444"/>
                    <a:gd name="connsiteY0" fmla="*/ 0 h 36835"/>
                    <a:gd name="connsiteX1" fmla="*/ 0 w 12444"/>
                    <a:gd name="connsiteY1" fmla="*/ 36835 h 36835"/>
                  </a:gdLst>
                  <a:ahLst/>
                  <a:cxnLst>
                    <a:cxn ang="0">
                      <a:pos x="connsiteX0" y="connsiteY0"/>
                    </a:cxn>
                    <a:cxn ang="0">
                      <a:pos x="connsiteX1" y="connsiteY1"/>
                    </a:cxn>
                  </a:cxnLst>
                  <a:rect l="l" t="t" r="r" b="b"/>
                  <a:pathLst>
                    <a:path w="12444" h="36835">
                      <a:moveTo>
                        <a:pt x="0" y="0"/>
                      </a:moveTo>
                      <a:lnTo>
                        <a:pt x="0" y="36835"/>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4" name="Freeform: Shape 143">
                  <a:extLst>
                    <a:ext uri="{FF2B5EF4-FFF2-40B4-BE49-F238E27FC236}">
                      <a16:creationId xmlns:a16="http://schemas.microsoft.com/office/drawing/2014/main" id="{43477EA9-6CA1-DAF2-E7F3-BD2E8C1E8F6B}"/>
                    </a:ext>
                  </a:extLst>
                </p:cNvPr>
                <p:cNvSpPr/>
                <p:nvPr/>
              </p:nvSpPr>
              <p:spPr>
                <a:xfrm>
                  <a:off x="6478412" y="2672655"/>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6" name="Freeform: Shape 145">
                  <a:extLst>
                    <a:ext uri="{FF2B5EF4-FFF2-40B4-BE49-F238E27FC236}">
                      <a16:creationId xmlns:a16="http://schemas.microsoft.com/office/drawing/2014/main" id="{D4E8EE2F-E0D6-52AE-81F0-2D11152A59F8}"/>
                    </a:ext>
                  </a:extLst>
                </p:cNvPr>
                <p:cNvSpPr/>
                <p:nvPr/>
              </p:nvSpPr>
              <p:spPr>
                <a:xfrm>
                  <a:off x="6497328" y="2654984"/>
                  <a:ext cx="12444" cy="36835"/>
                </a:xfrm>
                <a:custGeom>
                  <a:avLst/>
                  <a:gdLst>
                    <a:gd name="connsiteX0" fmla="*/ 0 w 12444"/>
                    <a:gd name="connsiteY0" fmla="*/ 0 h 36835"/>
                    <a:gd name="connsiteX1" fmla="*/ 0 w 12444"/>
                    <a:gd name="connsiteY1" fmla="*/ 36835 h 36835"/>
                  </a:gdLst>
                  <a:ahLst/>
                  <a:cxnLst>
                    <a:cxn ang="0">
                      <a:pos x="connsiteX0" y="connsiteY0"/>
                    </a:cxn>
                    <a:cxn ang="0">
                      <a:pos x="connsiteX1" y="connsiteY1"/>
                    </a:cxn>
                  </a:cxnLst>
                  <a:rect l="l" t="t" r="r" b="b"/>
                  <a:pathLst>
                    <a:path w="12444" h="36835">
                      <a:moveTo>
                        <a:pt x="0" y="0"/>
                      </a:moveTo>
                      <a:lnTo>
                        <a:pt x="0" y="36835"/>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7" name="Freeform: Shape 146">
                  <a:extLst>
                    <a:ext uri="{FF2B5EF4-FFF2-40B4-BE49-F238E27FC236}">
                      <a16:creationId xmlns:a16="http://schemas.microsoft.com/office/drawing/2014/main" id="{23722D02-F202-1D73-2EA5-977455E2A95A}"/>
                    </a:ext>
                  </a:extLst>
                </p:cNvPr>
                <p:cNvSpPr/>
                <p:nvPr/>
              </p:nvSpPr>
              <p:spPr>
                <a:xfrm>
                  <a:off x="6514875" y="2691820"/>
                  <a:ext cx="36586" cy="12444"/>
                </a:xfrm>
                <a:custGeom>
                  <a:avLst/>
                  <a:gdLst>
                    <a:gd name="connsiteX0" fmla="*/ 0 w 36586"/>
                    <a:gd name="connsiteY0" fmla="*/ 0 h 12444"/>
                    <a:gd name="connsiteX1" fmla="*/ 36586 w 36586"/>
                    <a:gd name="connsiteY1" fmla="*/ 0 h 12444"/>
                  </a:gdLst>
                  <a:ahLst/>
                  <a:cxnLst>
                    <a:cxn ang="0">
                      <a:pos x="connsiteX0" y="connsiteY0"/>
                    </a:cxn>
                    <a:cxn ang="0">
                      <a:pos x="connsiteX1" y="connsiteY1"/>
                    </a:cxn>
                  </a:cxnLst>
                  <a:rect l="l" t="t" r="r" b="b"/>
                  <a:pathLst>
                    <a:path w="36586" h="12444">
                      <a:moveTo>
                        <a:pt x="0" y="0"/>
                      </a:moveTo>
                      <a:lnTo>
                        <a:pt x="36586"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8" name="Freeform: Shape 147">
                  <a:extLst>
                    <a:ext uri="{FF2B5EF4-FFF2-40B4-BE49-F238E27FC236}">
                      <a16:creationId xmlns:a16="http://schemas.microsoft.com/office/drawing/2014/main" id="{BD24879F-7450-3B77-2D06-A5F20985AF15}"/>
                    </a:ext>
                  </a:extLst>
                </p:cNvPr>
                <p:cNvSpPr/>
                <p:nvPr/>
              </p:nvSpPr>
              <p:spPr>
                <a:xfrm>
                  <a:off x="6532421" y="2674149"/>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9" name="Freeform: Shape 148">
                  <a:extLst>
                    <a:ext uri="{FF2B5EF4-FFF2-40B4-BE49-F238E27FC236}">
                      <a16:creationId xmlns:a16="http://schemas.microsoft.com/office/drawing/2014/main" id="{74CFABA1-4A3C-E3CD-086B-D360FB00E1E6}"/>
                    </a:ext>
                  </a:extLst>
                </p:cNvPr>
                <p:cNvSpPr/>
                <p:nvPr/>
              </p:nvSpPr>
              <p:spPr>
                <a:xfrm>
                  <a:off x="6532421" y="2691820"/>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0" name="Freeform: Shape 149">
                  <a:extLst>
                    <a:ext uri="{FF2B5EF4-FFF2-40B4-BE49-F238E27FC236}">
                      <a16:creationId xmlns:a16="http://schemas.microsoft.com/office/drawing/2014/main" id="{D1AD1807-AE8B-A2C9-B0E6-27F3CD8E6DD3}"/>
                    </a:ext>
                  </a:extLst>
                </p:cNvPr>
                <p:cNvSpPr/>
                <p:nvPr/>
              </p:nvSpPr>
              <p:spPr>
                <a:xfrm>
                  <a:off x="6551461" y="2674149"/>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7" name="Freeform: Shape 156">
                  <a:extLst>
                    <a:ext uri="{FF2B5EF4-FFF2-40B4-BE49-F238E27FC236}">
                      <a16:creationId xmlns:a16="http://schemas.microsoft.com/office/drawing/2014/main" id="{3D193802-F53C-91DD-25F6-446A3D7AC5F9}"/>
                    </a:ext>
                  </a:extLst>
                </p:cNvPr>
                <p:cNvSpPr/>
                <p:nvPr/>
              </p:nvSpPr>
              <p:spPr>
                <a:xfrm>
                  <a:off x="6535408" y="2691820"/>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9" name="Freeform: Shape 158">
                  <a:extLst>
                    <a:ext uri="{FF2B5EF4-FFF2-40B4-BE49-F238E27FC236}">
                      <a16:creationId xmlns:a16="http://schemas.microsoft.com/office/drawing/2014/main" id="{2863CB67-F695-62A2-5E28-99605ABD5AB7}"/>
                    </a:ext>
                  </a:extLst>
                </p:cNvPr>
                <p:cNvSpPr/>
                <p:nvPr/>
              </p:nvSpPr>
              <p:spPr>
                <a:xfrm>
                  <a:off x="6552955" y="2674149"/>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60" name="Freeform: Shape 159">
                  <a:extLst>
                    <a:ext uri="{FF2B5EF4-FFF2-40B4-BE49-F238E27FC236}">
                      <a16:creationId xmlns:a16="http://schemas.microsoft.com/office/drawing/2014/main" id="{79035D6D-2331-A344-2B4B-1D6537A5A305}"/>
                    </a:ext>
                  </a:extLst>
                </p:cNvPr>
                <p:cNvSpPr/>
                <p:nvPr/>
              </p:nvSpPr>
              <p:spPr>
                <a:xfrm>
                  <a:off x="6542626" y="2691820"/>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61" name="Freeform: Shape 160">
                  <a:extLst>
                    <a:ext uri="{FF2B5EF4-FFF2-40B4-BE49-F238E27FC236}">
                      <a16:creationId xmlns:a16="http://schemas.microsoft.com/office/drawing/2014/main" id="{B68989D5-DE58-196D-4749-3CE8E4D76586}"/>
                    </a:ext>
                  </a:extLst>
                </p:cNvPr>
                <p:cNvSpPr/>
                <p:nvPr/>
              </p:nvSpPr>
              <p:spPr>
                <a:xfrm>
                  <a:off x="6560172" y="2674149"/>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62" name="Freeform: Shape 161">
                  <a:extLst>
                    <a:ext uri="{FF2B5EF4-FFF2-40B4-BE49-F238E27FC236}">
                      <a16:creationId xmlns:a16="http://schemas.microsoft.com/office/drawing/2014/main" id="{5BF44D69-0BD2-0EB6-820A-89E720001E30}"/>
                    </a:ext>
                  </a:extLst>
                </p:cNvPr>
                <p:cNvSpPr/>
                <p:nvPr/>
              </p:nvSpPr>
              <p:spPr>
                <a:xfrm>
                  <a:off x="6547106" y="2691820"/>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63" name="Freeform: Shape 162">
                  <a:extLst>
                    <a:ext uri="{FF2B5EF4-FFF2-40B4-BE49-F238E27FC236}">
                      <a16:creationId xmlns:a16="http://schemas.microsoft.com/office/drawing/2014/main" id="{CCD08093-7338-9BFF-9109-6F2C2C28D411}"/>
                    </a:ext>
                  </a:extLst>
                </p:cNvPr>
                <p:cNvSpPr/>
                <p:nvPr/>
              </p:nvSpPr>
              <p:spPr>
                <a:xfrm>
                  <a:off x="6566021" y="2674149"/>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64" name="Freeform: Shape 163">
                  <a:extLst>
                    <a:ext uri="{FF2B5EF4-FFF2-40B4-BE49-F238E27FC236}">
                      <a16:creationId xmlns:a16="http://schemas.microsoft.com/office/drawing/2014/main" id="{FEF12043-B265-187F-4C8B-4FBCE6A85556}"/>
                    </a:ext>
                  </a:extLst>
                </p:cNvPr>
                <p:cNvSpPr/>
                <p:nvPr/>
              </p:nvSpPr>
              <p:spPr>
                <a:xfrm>
                  <a:off x="6576226" y="2715464"/>
                  <a:ext cx="36586" cy="12444"/>
                </a:xfrm>
                <a:custGeom>
                  <a:avLst/>
                  <a:gdLst>
                    <a:gd name="connsiteX0" fmla="*/ 0 w 36586"/>
                    <a:gd name="connsiteY0" fmla="*/ 0 h 12444"/>
                    <a:gd name="connsiteX1" fmla="*/ 36586 w 36586"/>
                    <a:gd name="connsiteY1" fmla="*/ 0 h 12444"/>
                  </a:gdLst>
                  <a:ahLst/>
                  <a:cxnLst>
                    <a:cxn ang="0">
                      <a:pos x="connsiteX0" y="connsiteY0"/>
                    </a:cxn>
                    <a:cxn ang="0">
                      <a:pos x="connsiteX1" y="connsiteY1"/>
                    </a:cxn>
                  </a:cxnLst>
                  <a:rect l="l" t="t" r="r" b="b"/>
                  <a:pathLst>
                    <a:path w="36586" h="12444">
                      <a:moveTo>
                        <a:pt x="0" y="0"/>
                      </a:moveTo>
                      <a:lnTo>
                        <a:pt x="36586"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65" name="Freeform: Shape 164">
                  <a:extLst>
                    <a:ext uri="{FF2B5EF4-FFF2-40B4-BE49-F238E27FC236}">
                      <a16:creationId xmlns:a16="http://schemas.microsoft.com/office/drawing/2014/main" id="{D4519D37-F07F-7167-C485-BD5659C96152}"/>
                    </a:ext>
                  </a:extLst>
                </p:cNvPr>
                <p:cNvSpPr/>
                <p:nvPr/>
              </p:nvSpPr>
              <p:spPr>
                <a:xfrm>
                  <a:off x="6593772" y="2697793"/>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66" name="Freeform: Shape 165">
                  <a:extLst>
                    <a:ext uri="{FF2B5EF4-FFF2-40B4-BE49-F238E27FC236}">
                      <a16:creationId xmlns:a16="http://schemas.microsoft.com/office/drawing/2014/main" id="{5340BB36-FAF4-445C-8762-30C2C1CF5A0C}"/>
                    </a:ext>
                  </a:extLst>
                </p:cNvPr>
                <p:cNvSpPr/>
                <p:nvPr/>
              </p:nvSpPr>
              <p:spPr>
                <a:xfrm>
                  <a:off x="6598252" y="2715464"/>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67" name="Freeform: Shape 166">
                  <a:extLst>
                    <a:ext uri="{FF2B5EF4-FFF2-40B4-BE49-F238E27FC236}">
                      <a16:creationId xmlns:a16="http://schemas.microsoft.com/office/drawing/2014/main" id="{2FF14264-DB77-6605-7959-75E007D0C7F8}"/>
                    </a:ext>
                  </a:extLst>
                </p:cNvPr>
                <p:cNvSpPr/>
                <p:nvPr/>
              </p:nvSpPr>
              <p:spPr>
                <a:xfrm>
                  <a:off x="6617168" y="2697793"/>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68" name="Freeform: Shape 167">
                  <a:extLst>
                    <a:ext uri="{FF2B5EF4-FFF2-40B4-BE49-F238E27FC236}">
                      <a16:creationId xmlns:a16="http://schemas.microsoft.com/office/drawing/2014/main" id="{B56B5848-0426-BC9E-6C5D-236976B5D9E2}"/>
                    </a:ext>
                  </a:extLst>
                </p:cNvPr>
                <p:cNvSpPr/>
                <p:nvPr/>
              </p:nvSpPr>
              <p:spPr>
                <a:xfrm>
                  <a:off x="6618661" y="2715464"/>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69" name="Freeform: Shape 168">
                  <a:extLst>
                    <a:ext uri="{FF2B5EF4-FFF2-40B4-BE49-F238E27FC236}">
                      <a16:creationId xmlns:a16="http://schemas.microsoft.com/office/drawing/2014/main" id="{6B30A63A-C75C-0266-9577-4FE68BCB2BC0}"/>
                    </a:ext>
                  </a:extLst>
                </p:cNvPr>
                <p:cNvSpPr/>
                <p:nvPr/>
              </p:nvSpPr>
              <p:spPr>
                <a:xfrm>
                  <a:off x="6637701" y="2697793"/>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70" name="Freeform: Shape 169">
                  <a:extLst>
                    <a:ext uri="{FF2B5EF4-FFF2-40B4-BE49-F238E27FC236}">
                      <a16:creationId xmlns:a16="http://schemas.microsoft.com/office/drawing/2014/main" id="{8B070304-859B-B5E7-F193-BFF0818894C5}"/>
                    </a:ext>
                  </a:extLst>
                </p:cNvPr>
                <p:cNvSpPr/>
                <p:nvPr/>
              </p:nvSpPr>
              <p:spPr>
                <a:xfrm>
                  <a:off x="6631852" y="2715464"/>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71" name="Freeform: Shape 170">
                  <a:extLst>
                    <a:ext uri="{FF2B5EF4-FFF2-40B4-BE49-F238E27FC236}">
                      <a16:creationId xmlns:a16="http://schemas.microsoft.com/office/drawing/2014/main" id="{D860CC8A-12F2-E300-B075-34152DC5A6CC}"/>
                    </a:ext>
                  </a:extLst>
                </p:cNvPr>
                <p:cNvSpPr/>
                <p:nvPr/>
              </p:nvSpPr>
              <p:spPr>
                <a:xfrm>
                  <a:off x="6650768" y="2697793"/>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72" name="Freeform: Shape 171">
                  <a:extLst>
                    <a:ext uri="{FF2B5EF4-FFF2-40B4-BE49-F238E27FC236}">
                      <a16:creationId xmlns:a16="http://schemas.microsoft.com/office/drawing/2014/main" id="{801BAEAC-378E-73A9-B165-B12AA3C2738F}"/>
                    </a:ext>
                  </a:extLst>
                </p:cNvPr>
                <p:cNvSpPr/>
                <p:nvPr/>
              </p:nvSpPr>
              <p:spPr>
                <a:xfrm>
                  <a:off x="6637701" y="2715464"/>
                  <a:ext cx="36462" cy="12444"/>
                </a:xfrm>
                <a:custGeom>
                  <a:avLst/>
                  <a:gdLst>
                    <a:gd name="connsiteX0" fmla="*/ 0 w 36462"/>
                    <a:gd name="connsiteY0" fmla="*/ 0 h 12444"/>
                    <a:gd name="connsiteX1" fmla="*/ 36463 w 36462"/>
                    <a:gd name="connsiteY1" fmla="*/ 0 h 12444"/>
                  </a:gdLst>
                  <a:ahLst/>
                  <a:cxnLst>
                    <a:cxn ang="0">
                      <a:pos x="connsiteX0" y="connsiteY0"/>
                    </a:cxn>
                    <a:cxn ang="0">
                      <a:pos x="connsiteX1" y="connsiteY1"/>
                    </a:cxn>
                  </a:cxnLst>
                  <a:rect l="l" t="t" r="r" b="b"/>
                  <a:pathLst>
                    <a:path w="36462" h="12444">
                      <a:moveTo>
                        <a:pt x="0" y="0"/>
                      </a:moveTo>
                      <a:lnTo>
                        <a:pt x="36463"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73" name="Freeform: Shape 172">
                  <a:extLst>
                    <a:ext uri="{FF2B5EF4-FFF2-40B4-BE49-F238E27FC236}">
                      <a16:creationId xmlns:a16="http://schemas.microsoft.com/office/drawing/2014/main" id="{4B9DC666-955A-793C-6C88-40F95CAA7093}"/>
                    </a:ext>
                  </a:extLst>
                </p:cNvPr>
                <p:cNvSpPr/>
                <p:nvPr/>
              </p:nvSpPr>
              <p:spPr>
                <a:xfrm>
                  <a:off x="6655248" y="2697793"/>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74" name="Freeform: Shape 173">
                  <a:extLst>
                    <a:ext uri="{FF2B5EF4-FFF2-40B4-BE49-F238E27FC236}">
                      <a16:creationId xmlns:a16="http://schemas.microsoft.com/office/drawing/2014/main" id="{8E89D95F-BED7-77EB-D54E-B77C52D74CBE}"/>
                    </a:ext>
                  </a:extLst>
                </p:cNvPr>
                <p:cNvSpPr/>
                <p:nvPr/>
              </p:nvSpPr>
              <p:spPr>
                <a:xfrm>
                  <a:off x="6677150" y="2715464"/>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75" name="Freeform: Shape 174">
                  <a:extLst>
                    <a:ext uri="{FF2B5EF4-FFF2-40B4-BE49-F238E27FC236}">
                      <a16:creationId xmlns:a16="http://schemas.microsoft.com/office/drawing/2014/main" id="{C951CA2F-346A-4480-6EAC-DF35D20E266C}"/>
                    </a:ext>
                  </a:extLst>
                </p:cNvPr>
                <p:cNvSpPr/>
                <p:nvPr/>
              </p:nvSpPr>
              <p:spPr>
                <a:xfrm>
                  <a:off x="6696190" y="2697793"/>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76" name="Freeform: Shape 175">
                  <a:extLst>
                    <a:ext uri="{FF2B5EF4-FFF2-40B4-BE49-F238E27FC236}">
                      <a16:creationId xmlns:a16="http://schemas.microsoft.com/office/drawing/2014/main" id="{B7D9BB16-8DDA-90BA-9C25-7D74BA54791B}"/>
                    </a:ext>
                  </a:extLst>
                </p:cNvPr>
                <p:cNvSpPr/>
                <p:nvPr/>
              </p:nvSpPr>
              <p:spPr>
                <a:xfrm>
                  <a:off x="6677150" y="2715464"/>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77" name="Freeform: Shape 176">
                  <a:extLst>
                    <a:ext uri="{FF2B5EF4-FFF2-40B4-BE49-F238E27FC236}">
                      <a16:creationId xmlns:a16="http://schemas.microsoft.com/office/drawing/2014/main" id="{3EFB8455-3E50-F148-DA0C-298F987A301F}"/>
                    </a:ext>
                  </a:extLst>
                </p:cNvPr>
                <p:cNvSpPr/>
                <p:nvPr/>
              </p:nvSpPr>
              <p:spPr>
                <a:xfrm>
                  <a:off x="6696190" y="2697793"/>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78" name="Freeform: Shape 177">
                  <a:extLst>
                    <a:ext uri="{FF2B5EF4-FFF2-40B4-BE49-F238E27FC236}">
                      <a16:creationId xmlns:a16="http://schemas.microsoft.com/office/drawing/2014/main" id="{0662BE2F-7B39-0FC4-447A-1B9D74D9EE8D}"/>
                    </a:ext>
                  </a:extLst>
                </p:cNvPr>
                <p:cNvSpPr/>
                <p:nvPr/>
              </p:nvSpPr>
              <p:spPr>
                <a:xfrm>
                  <a:off x="6685861" y="2715464"/>
                  <a:ext cx="36586" cy="12444"/>
                </a:xfrm>
                <a:custGeom>
                  <a:avLst/>
                  <a:gdLst>
                    <a:gd name="connsiteX0" fmla="*/ 0 w 36586"/>
                    <a:gd name="connsiteY0" fmla="*/ 0 h 12444"/>
                    <a:gd name="connsiteX1" fmla="*/ 36586 w 36586"/>
                    <a:gd name="connsiteY1" fmla="*/ 0 h 12444"/>
                  </a:gdLst>
                  <a:ahLst/>
                  <a:cxnLst>
                    <a:cxn ang="0">
                      <a:pos x="connsiteX0" y="connsiteY0"/>
                    </a:cxn>
                    <a:cxn ang="0">
                      <a:pos x="connsiteX1" y="connsiteY1"/>
                    </a:cxn>
                  </a:cxnLst>
                  <a:rect l="l" t="t" r="r" b="b"/>
                  <a:pathLst>
                    <a:path w="36586" h="12444">
                      <a:moveTo>
                        <a:pt x="0" y="0"/>
                      </a:moveTo>
                      <a:lnTo>
                        <a:pt x="36586"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79" name="Freeform: Shape 178">
                  <a:extLst>
                    <a:ext uri="{FF2B5EF4-FFF2-40B4-BE49-F238E27FC236}">
                      <a16:creationId xmlns:a16="http://schemas.microsoft.com/office/drawing/2014/main" id="{EE6E8EAE-1EFD-E5FE-8E4A-63DE17441326}"/>
                    </a:ext>
                  </a:extLst>
                </p:cNvPr>
                <p:cNvSpPr/>
                <p:nvPr/>
              </p:nvSpPr>
              <p:spPr>
                <a:xfrm>
                  <a:off x="6703408" y="2697793"/>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0" name="Freeform: Shape 179">
                  <a:extLst>
                    <a:ext uri="{FF2B5EF4-FFF2-40B4-BE49-F238E27FC236}">
                      <a16:creationId xmlns:a16="http://schemas.microsoft.com/office/drawing/2014/main" id="{A8845DE1-ACC5-873B-7869-EE13D5772FD4}"/>
                    </a:ext>
                  </a:extLst>
                </p:cNvPr>
                <p:cNvSpPr/>
                <p:nvPr/>
              </p:nvSpPr>
              <p:spPr>
                <a:xfrm>
                  <a:off x="6707763" y="2715464"/>
                  <a:ext cx="36586" cy="12444"/>
                </a:xfrm>
                <a:custGeom>
                  <a:avLst/>
                  <a:gdLst>
                    <a:gd name="connsiteX0" fmla="*/ 0 w 36586"/>
                    <a:gd name="connsiteY0" fmla="*/ 0 h 12444"/>
                    <a:gd name="connsiteX1" fmla="*/ 36586 w 36586"/>
                    <a:gd name="connsiteY1" fmla="*/ 0 h 12444"/>
                  </a:gdLst>
                  <a:ahLst/>
                  <a:cxnLst>
                    <a:cxn ang="0">
                      <a:pos x="connsiteX0" y="connsiteY0"/>
                    </a:cxn>
                    <a:cxn ang="0">
                      <a:pos x="connsiteX1" y="connsiteY1"/>
                    </a:cxn>
                  </a:cxnLst>
                  <a:rect l="l" t="t" r="r" b="b"/>
                  <a:pathLst>
                    <a:path w="36586" h="12444">
                      <a:moveTo>
                        <a:pt x="0" y="0"/>
                      </a:moveTo>
                      <a:lnTo>
                        <a:pt x="36586"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1" name="Freeform: Shape 180">
                  <a:extLst>
                    <a:ext uri="{FF2B5EF4-FFF2-40B4-BE49-F238E27FC236}">
                      <a16:creationId xmlns:a16="http://schemas.microsoft.com/office/drawing/2014/main" id="{A042A8B7-EEFC-1617-EC6F-1B903A6F1474}"/>
                    </a:ext>
                  </a:extLst>
                </p:cNvPr>
                <p:cNvSpPr/>
                <p:nvPr/>
              </p:nvSpPr>
              <p:spPr>
                <a:xfrm>
                  <a:off x="6726803" y="2697793"/>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2" name="Freeform: Shape 181">
                  <a:extLst>
                    <a:ext uri="{FF2B5EF4-FFF2-40B4-BE49-F238E27FC236}">
                      <a16:creationId xmlns:a16="http://schemas.microsoft.com/office/drawing/2014/main" id="{F11A7325-3678-61AD-136B-FC3C1068B87B}"/>
                    </a:ext>
                  </a:extLst>
                </p:cNvPr>
                <p:cNvSpPr/>
                <p:nvPr/>
              </p:nvSpPr>
              <p:spPr>
                <a:xfrm>
                  <a:off x="6757541" y="2715464"/>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3" name="Freeform: Shape 182">
                  <a:extLst>
                    <a:ext uri="{FF2B5EF4-FFF2-40B4-BE49-F238E27FC236}">
                      <a16:creationId xmlns:a16="http://schemas.microsoft.com/office/drawing/2014/main" id="{9126675C-18AA-869F-5A1C-E63176BDB7AA}"/>
                    </a:ext>
                  </a:extLst>
                </p:cNvPr>
                <p:cNvSpPr/>
                <p:nvPr/>
              </p:nvSpPr>
              <p:spPr>
                <a:xfrm>
                  <a:off x="6775088" y="2697793"/>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4" name="Freeform: Shape 183">
                  <a:extLst>
                    <a:ext uri="{FF2B5EF4-FFF2-40B4-BE49-F238E27FC236}">
                      <a16:creationId xmlns:a16="http://schemas.microsoft.com/office/drawing/2014/main" id="{8C0FBA2C-0306-E39E-5506-5B1F6A0ED96B}"/>
                    </a:ext>
                  </a:extLst>
                </p:cNvPr>
                <p:cNvSpPr/>
                <p:nvPr/>
              </p:nvSpPr>
              <p:spPr>
                <a:xfrm>
                  <a:off x="6767746" y="2715464"/>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5" name="Freeform: Shape 184">
                  <a:extLst>
                    <a:ext uri="{FF2B5EF4-FFF2-40B4-BE49-F238E27FC236}">
                      <a16:creationId xmlns:a16="http://schemas.microsoft.com/office/drawing/2014/main" id="{50003E97-1010-CDB0-CCC3-D02A54E6861A}"/>
                    </a:ext>
                  </a:extLst>
                </p:cNvPr>
                <p:cNvSpPr/>
                <p:nvPr/>
              </p:nvSpPr>
              <p:spPr>
                <a:xfrm>
                  <a:off x="6785292" y="2697793"/>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6" name="Freeform: Shape 185">
                  <a:extLst>
                    <a:ext uri="{FF2B5EF4-FFF2-40B4-BE49-F238E27FC236}">
                      <a16:creationId xmlns:a16="http://schemas.microsoft.com/office/drawing/2014/main" id="{F26C8E8F-1AD5-D101-FC1F-D73B101482BB}"/>
                    </a:ext>
                  </a:extLst>
                </p:cNvPr>
                <p:cNvSpPr/>
                <p:nvPr/>
              </p:nvSpPr>
              <p:spPr>
                <a:xfrm>
                  <a:off x="6792635" y="2715464"/>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7" name="Freeform: Shape 186">
                  <a:extLst>
                    <a:ext uri="{FF2B5EF4-FFF2-40B4-BE49-F238E27FC236}">
                      <a16:creationId xmlns:a16="http://schemas.microsoft.com/office/drawing/2014/main" id="{AE1392DA-00CF-698E-C7C4-C9F264136A6A}"/>
                    </a:ext>
                  </a:extLst>
                </p:cNvPr>
                <p:cNvSpPr/>
                <p:nvPr/>
              </p:nvSpPr>
              <p:spPr>
                <a:xfrm>
                  <a:off x="6811550" y="2697793"/>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8" name="Freeform: Shape 187">
                  <a:extLst>
                    <a:ext uri="{FF2B5EF4-FFF2-40B4-BE49-F238E27FC236}">
                      <a16:creationId xmlns:a16="http://schemas.microsoft.com/office/drawing/2014/main" id="{D9030CA9-9A55-4110-6E09-26868914501B}"/>
                    </a:ext>
                  </a:extLst>
                </p:cNvPr>
                <p:cNvSpPr/>
                <p:nvPr/>
              </p:nvSpPr>
              <p:spPr>
                <a:xfrm>
                  <a:off x="6798483" y="2715464"/>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9" name="Freeform: Shape 188">
                  <a:extLst>
                    <a:ext uri="{FF2B5EF4-FFF2-40B4-BE49-F238E27FC236}">
                      <a16:creationId xmlns:a16="http://schemas.microsoft.com/office/drawing/2014/main" id="{D6D5576D-DCCA-89D1-1AF3-5595A0BE7B8C}"/>
                    </a:ext>
                  </a:extLst>
                </p:cNvPr>
                <p:cNvSpPr/>
                <p:nvPr/>
              </p:nvSpPr>
              <p:spPr>
                <a:xfrm>
                  <a:off x="6816030" y="2697793"/>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90" name="Freeform: Shape 189">
                  <a:extLst>
                    <a:ext uri="{FF2B5EF4-FFF2-40B4-BE49-F238E27FC236}">
                      <a16:creationId xmlns:a16="http://schemas.microsoft.com/office/drawing/2014/main" id="{99C95508-626C-4495-3CF9-115F5441337B}"/>
                    </a:ext>
                  </a:extLst>
                </p:cNvPr>
                <p:cNvSpPr/>
                <p:nvPr/>
              </p:nvSpPr>
              <p:spPr>
                <a:xfrm>
                  <a:off x="6798483" y="2715464"/>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91" name="Freeform: Shape 190">
                  <a:extLst>
                    <a:ext uri="{FF2B5EF4-FFF2-40B4-BE49-F238E27FC236}">
                      <a16:creationId xmlns:a16="http://schemas.microsoft.com/office/drawing/2014/main" id="{D195C6FF-B70D-E7B9-832D-DA2F23A43DBC}"/>
                    </a:ext>
                  </a:extLst>
                </p:cNvPr>
                <p:cNvSpPr/>
                <p:nvPr/>
              </p:nvSpPr>
              <p:spPr>
                <a:xfrm>
                  <a:off x="6816030" y="2697793"/>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92" name="Freeform: Shape 191">
                  <a:extLst>
                    <a:ext uri="{FF2B5EF4-FFF2-40B4-BE49-F238E27FC236}">
                      <a16:creationId xmlns:a16="http://schemas.microsoft.com/office/drawing/2014/main" id="{2F3E2B4E-72D8-C2F2-93F8-2DD725F0D1F2}"/>
                    </a:ext>
                  </a:extLst>
                </p:cNvPr>
                <p:cNvSpPr/>
                <p:nvPr/>
              </p:nvSpPr>
              <p:spPr>
                <a:xfrm>
                  <a:off x="6798483" y="2715464"/>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93" name="Freeform: Shape 192">
                  <a:extLst>
                    <a:ext uri="{FF2B5EF4-FFF2-40B4-BE49-F238E27FC236}">
                      <a16:creationId xmlns:a16="http://schemas.microsoft.com/office/drawing/2014/main" id="{5627DD1A-019A-EEC0-213B-96ABCB22DCB4}"/>
                    </a:ext>
                  </a:extLst>
                </p:cNvPr>
                <p:cNvSpPr/>
                <p:nvPr/>
              </p:nvSpPr>
              <p:spPr>
                <a:xfrm>
                  <a:off x="6816030" y="2697793"/>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99" name="Freeform: Shape 198">
                  <a:extLst>
                    <a:ext uri="{FF2B5EF4-FFF2-40B4-BE49-F238E27FC236}">
                      <a16:creationId xmlns:a16="http://schemas.microsoft.com/office/drawing/2014/main" id="{7E3D98D7-7D66-41E1-57FA-A3DB428BB22B}"/>
                    </a:ext>
                  </a:extLst>
                </p:cNvPr>
                <p:cNvSpPr/>
                <p:nvPr/>
              </p:nvSpPr>
              <p:spPr>
                <a:xfrm>
                  <a:off x="6864190" y="2697793"/>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00" name="Freeform: Shape 199">
                  <a:extLst>
                    <a:ext uri="{FF2B5EF4-FFF2-40B4-BE49-F238E27FC236}">
                      <a16:creationId xmlns:a16="http://schemas.microsoft.com/office/drawing/2014/main" id="{23DCEC41-0347-48C9-BD02-9EA7776B3F50}"/>
                    </a:ext>
                  </a:extLst>
                </p:cNvPr>
                <p:cNvSpPr/>
                <p:nvPr/>
              </p:nvSpPr>
              <p:spPr>
                <a:xfrm>
                  <a:off x="6905132" y="2954273"/>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01" name="Freeform: Shape 200">
                  <a:extLst>
                    <a:ext uri="{FF2B5EF4-FFF2-40B4-BE49-F238E27FC236}">
                      <a16:creationId xmlns:a16="http://schemas.microsoft.com/office/drawing/2014/main" id="{9CFC1269-B477-E144-3F2D-00EADDC1681E}"/>
                    </a:ext>
                  </a:extLst>
                </p:cNvPr>
                <p:cNvSpPr/>
                <p:nvPr/>
              </p:nvSpPr>
              <p:spPr>
                <a:xfrm>
                  <a:off x="6922679" y="2936602"/>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80" name="Freeform: Shape 379">
                  <a:extLst>
                    <a:ext uri="{FF2B5EF4-FFF2-40B4-BE49-F238E27FC236}">
                      <a16:creationId xmlns:a16="http://schemas.microsoft.com/office/drawing/2014/main" id="{2868549F-28A7-EC66-69A8-44FF48471D90}"/>
                    </a:ext>
                  </a:extLst>
                </p:cNvPr>
                <p:cNvSpPr/>
                <p:nvPr/>
              </p:nvSpPr>
              <p:spPr>
                <a:xfrm>
                  <a:off x="2682608" y="1103411"/>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81" name="Freeform: Shape 380">
                  <a:extLst>
                    <a:ext uri="{FF2B5EF4-FFF2-40B4-BE49-F238E27FC236}">
                      <a16:creationId xmlns:a16="http://schemas.microsoft.com/office/drawing/2014/main" id="{8D1989A4-03D0-9EF0-85C2-5EFC40660032}"/>
                    </a:ext>
                  </a:extLst>
                </p:cNvPr>
                <p:cNvSpPr/>
                <p:nvPr/>
              </p:nvSpPr>
              <p:spPr>
                <a:xfrm>
                  <a:off x="2700155" y="1085740"/>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82" name="Freeform: Shape 381">
                  <a:extLst>
                    <a:ext uri="{FF2B5EF4-FFF2-40B4-BE49-F238E27FC236}">
                      <a16:creationId xmlns:a16="http://schemas.microsoft.com/office/drawing/2014/main" id="{D7C8FBC1-04C8-46E9-9666-CFCEA76517EE}"/>
                    </a:ext>
                  </a:extLst>
                </p:cNvPr>
                <p:cNvSpPr/>
                <p:nvPr/>
              </p:nvSpPr>
              <p:spPr>
                <a:xfrm>
                  <a:off x="2884332" y="1259713"/>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83" name="Freeform: Shape 382">
                  <a:extLst>
                    <a:ext uri="{FF2B5EF4-FFF2-40B4-BE49-F238E27FC236}">
                      <a16:creationId xmlns:a16="http://schemas.microsoft.com/office/drawing/2014/main" id="{8F1C2E1D-258E-903E-DF92-E56A5E2CC1D9}"/>
                    </a:ext>
                  </a:extLst>
                </p:cNvPr>
                <p:cNvSpPr/>
                <p:nvPr/>
              </p:nvSpPr>
              <p:spPr>
                <a:xfrm>
                  <a:off x="2901879" y="1240549"/>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84" name="Freeform: Shape 383">
                  <a:extLst>
                    <a:ext uri="{FF2B5EF4-FFF2-40B4-BE49-F238E27FC236}">
                      <a16:creationId xmlns:a16="http://schemas.microsoft.com/office/drawing/2014/main" id="{B4B246A6-E33F-4A3C-FD4F-51E55CED31A6}"/>
                    </a:ext>
                  </a:extLst>
                </p:cNvPr>
                <p:cNvSpPr/>
                <p:nvPr/>
              </p:nvSpPr>
              <p:spPr>
                <a:xfrm>
                  <a:off x="2901879" y="1259713"/>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85" name="Freeform: Shape 384">
                  <a:extLst>
                    <a:ext uri="{FF2B5EF4-FFF2-40B4-BE49-F238E27FC236}">
                      <a16:creationId xmlns:a16="http://schemas.microsoft.com/office/drawing/2014/main" id="{301411B7-84C9-80C0-B5FF-B8E15078F902}"/>
                    </a:ext>
                  </a:extLst>
                </p:cNvPr>
                <p:cNvSpPr/>
                <p:nvPr/>
              </p:nvSpPr>
              <p:spPr>
                <a:xfrm>
                  <a:off x="2919426" y="1240549"/>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86" name="Freeform: Shape 385">
                  <a:extLst>
                    <a:ext uri="{FF2B5EF4-FFF2-40B4-BE49-F238E27FC236}">
                      <a16:creationId xmlns:a16="http://schemas.microsoft.com/office/drawing/2014/main" id="{E5F70F93-A71B-F6D6-0A49-AAC20C9176B6}"/>
                    </a:ext>
                  </a:extLst>
                </p:cNvPr>
                <p:cNvSpPr/>
                <p:nvPr/>
              </p:nvSpPr>
              <p:spPr>
                <a:xfrm>
                  <a:off x="3080208" y="1502877"/>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87" name="Freeform: Shape 386">
                  <a:extLst>
                    <a:ext uri="{FF2B5EF4-FFF2-40B4-BE49-F238E27FC236}">
                      <a16:creationId xmlns:a16="http://schemas.microsoft.com/office/drawing/2014/main" id="{4FED0A83-2A53-30C3-C623-3985132EAD4B}"/>
                    </a:ext>
                  </a:extLst>
                </p:cNvPr>
                <p:cNvSpPr/>
                <p:nvPr/>
              </p:nvSpPr>
              <p:spPr>
                <a:xfrm>
                  <a:off x="3099123" y="1483713"/>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88" name="Freeform: Shape 387">
                  <a:extLst>
                    <a:ext uri="{FF2B5EF4-FFF2-40B4-BE49-F238E27FC236}">
                      <a16:creationId xmlns:a16="http://schemas.microsoft.com/office/drawing/2014/main" id="{20D0FF72-8098-DE67-C210-8B73D2FEF03E}"/>
                    </a:ext>
                  </a:extLst>
                </p:cNvPr>
                <p:cNvSpPr/>
                <p:nvPr/>
              </p:nvSpPr>
              <p:spPr>
                <a:xfrm>
                  <a:off x="3248208" y="1632549"/>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89" name="Freeform: Shape 388">
                  <a:extLst>
                    <a:ext uri="{FF2B5EF4-FFF2-40B4-BE49-F238E27FC236}">
                      <a16:creationId xmlns:a16="http://schemas.microsoft.com/office/drawing/2014/main" id="{D0F2FB9F-1256-09B5-CBB9-6E1517B128EF}"/>
                    </a:ext>
                  </a:extLst>
                </p:cNvPr>
                <p:cNvSpPr/>
                <p:nvPr/>
              </p:nvSpPr>
              <p:spPr>
                <a:xfrm>
                  <a:off x="3267248" y="1614877"/>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90" name="Freeform: Shape 389">
                  <a:extLst>
                    <a:ext uri="{FF2B5EF4-FFF2-40B4-BE49-F238E27FC236}">
                      <a16:creationId xmlns:a16="http://schemas.microsoft.com/office/drawing/2014/main" id="{87C5EE07-CD10-8345-7010-EF79F4EB285D}"/>
                    </a:ext>
                  </a:extLst>
                </p:cNvPr>
                <p:cNvSpPr/>
                <p:nvPr/>
              </p:nvSpPr>
              <p:spPr>
                <a:xfrm>
                  <a:off x="3360830" y="1706220"/>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91" name="Freeform: Shape 390">
                  <a:extLst>
                    <a:ext uri="{FF2B5EF4-FFF2-40B4-BE49-F238E27FC236}">
                      <a16:creationId xmlns:a16="http://schemas.microsoft.com/office/drawing/2014/main" id="{9C42706A-83CE-07EE-30C1-BADE0AB408CB}"/>
                    </a:ext>
                  </a:extLst>
                </p:cNvPr>
                <p:cNvSpPr/>
                <p:nvPr/>
              </p:nvSpPr>
              <p:spPr>
                <a:xfrm>
                  <a:off x="3379746" y="1687055"/>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92" name="Freeform: Shape 391">
                  <a:extLst>
                    <a:ext uri="{FF2B5EF4-FFF2-40B4-BE49-F238E27FC236}">
                      <a16:creationId xmlns:a16="http://schemas.microsoft.com/office/drawing/2014/main" id="{064D16DD-2F69-BF7D-9541-022CA6E4146A}"/>
                    </a:ext>
                  </a:extLst>
                </p:cNvPr>
                <p:cNvSpPr/>
                <p:nvPr/>
              </p:nvSpPr>
              <p:spPr>
                <a:xfrm>
                  <a:off x="3384226" y="1706220"/>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93" name="Freeform: Shape 392">
                  <a:extLst>
                    <a:ext uri="{FF2B5EF4-FFF2-40B4-BE49-F238E27FC236}">
                      <a16:creationId xmlns:a16="http://schemas.microsoft.com/office/drawing/2014/main" id="{A9F24ABB-A649-2E30-D126-C3F2B9977169}"/>
                    </a:ext>
                  </a:extLst>
                </p:cNvPr>
                <p:cNvSpPr/>
                <p:nvPr/>
              </p:nvSpPr>
              <p:spPr>
                <a:xfrm>
                  <a:off x="3401772" y="1687055"/>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94" name="Freeform: Shape 393">
                  <a:extLst>
                    <a:ext uri="{FF2B5EF4-FFF2-40B4-BE49-F238E27FC236}">
                      <a16:creationId xmlns:a16="http://schemas.microsoft.com/office/drawing/2014/main" id="{FE1444F4-1FC1-D4B3-38C8-3CAE563DBDB1}"/>
                    </a:ext>
                  </a:extLst>
                </p:cNvPr>
                <p:cNvSpPr/>
                <p:nvPr/>
              </p:nvSpPr>
              <p:spPr>
                <a:xfrm>
                  <a:off x="6193310" y="2673029"/>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95" name="Freeform: Shape 394">
                  <a:extLst>
                    <a:ext uri="{FF2B5EF4-FFF2-40B4-BE49-F238E27FC236}">
                      <a16:creationId xmlns:a16="http://schemas.microsoft.com/office/drawing/2014/main" id="{6BAD6D04-A0F6-1521-04AE-C1A2C2B35BD7}"/>
                    </a:ext>
                  </a:extLst>
                </p:cNvPr>
                <p:cNvSpPr/>
                <p:nvPr/>
              </p:nvSpPr>
              <p:spPr>
                <a:xfrm>
                  <a:off x="6210857" y="2655357"/>
                  <a:ext cx="12444" cy="36835"/>
                </a:xfrm>
                <a:custGeom>
                  <a:avLst/>
                  <a:gdLst>
                    <a:gd name="connsiteX0" fmla="*/ 0 w 12444"/>
                    <a:gd name="connsiteY0" fmla="*/ 0 h 36835"/>
                    <a:gd name="connsiteX1" fmla="*/ 0 w 12444"/>
                    <a:gd name="connsiteY1" fmla="*/ 36835 h 36835"/>
                  </a:gdLst>
                  <a:ahLst/>
                  <a:cxnLst>
                    <a:cxn ang="0">
                      <a:pos x="connsiteX0" y="connsiteY0"/>
                    </a:cxn>
                    <a:cxn ang="0">
                      <a:pos x="connsiteX1" y="connsiteY1"/>
                    </a:cxn>
                  </a:cxnLst>
                  <a:rect l="l" t="t" r="r" b="b"/>
                  <a:pathLst>
                    <a:path w="12444" h="36835">
                      <a:moveTo>
                        <a:pt x="0" y="0"/>
                      </a:moveTo>
                      <a:lnTo>
                        <a:pt x="0" y="36835"/>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96" name="Freeform: Shape 395">
                  <a:extLst>
                    <a:ext uri="{FF2B5EF4-FFF2-40B4-BE49-F238E27FC236}">
                      <a16:creationId xmlns:a16="http://schemas.microsoft.com/office/drawing/2014/main" id="{5D9DB604-4275-4CB3-D8B9-969F4B2821AB}"/>
                    </a:ext>
                  </a:extLst>
                </p:cNvPr>
                <p:cNvSpPr/>
                <p:nvPr/>
              </p:nvSpPr>
              <p:spPr>
                <a:xfrm>
                  <a:off x="6364297" y="2673029"/>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97" name="Freeform: Shape 396">
                  <a:extLst>
                    <a:ext uri="{FF2B5EF4-FFF2-40B4-BE49-F238E27FC236}">
                      <a16:creationId xmlns:a16="http://schemas.microsoft.com/office/drawing/2014/main" id="{8F5CBD52-A7A3-BBBB-F19A-DD11A640786E}"/>
                    </a:ext>
                  </a:extLst>
                </p:cNvPr>
                <p:cNvSpPr/>
                <p:nvPr/>
              </p:nvSpPr>
              <p:spPr>
                <a:xfrm>
                  <a:off x="6381843" y="2655357"/>
                  <a:ext cx="12444" cy="36835"/>
                </a:xfrm>
                <a:custGeom>
                  <a:avLst/>
                  <a:gdLst>
                    <a:gd name="connsiteX0" fmla="*/ 0 w 12444"/>
                    <a:gd name="connsiteY0" fmla="*/ 0 h 36835"/>
                    <a:gd name="connsiteX1" fmla="*/ 0 w 12444"/>
                    <a:gd name="connsiteY1" fmla="*/ 36835 h 36835"/>
                  </a:gdLst>
                  <a:ahLst/>
                  <a:cxnLst>
                    <a:cxn ang="0">
                      <a:pos x="connsiteX0" y="connsiteY0"/>
                    </a:cxn>
                    <a:cxn ang="0">
                      <a:pos x="connsiteX1" y="connsiteY1"/>
                    </a:cxn>
                  </a:cxnLst>
                  <a:rect l="l" t="t" r="r" b="b"/>
                  <a:pathLst>
                    <a:path w="12444" h="36835">
                      <a:moveTo>
                        <a:pt x="0" y="0"/>
                      </a:moveTo>
                      <a:lnTo>
                        <a:pt x="0" y="36835"/>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98" name="Freeform: Shape 397">
                  <a:extLst>
                    <a:ext uri="{FF2B5EF4-FFF2-40B4-BE49-F238E27FC236}">
                      <a16:creationId xmlns:a16="http://schemas.microsoft.com/office/drawing/2014/main" id="{36DDC498-1FB0-6153-6957-8EC0327CF98C}"/>
                    </a:ext>
                  </a:extLst>
                </p:cNvPr>
                <p:cNvSpPr/>
                <p:nvPr/>
              </p:nvSpPr>
              <p:spPr>
                <a:xfrm>
                  <a:off x="6435852" y="2673029"/>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99" name="Freeform: Shape 398">
                  <a:extLst>
                    <a:ext uri="{FF2B5EF4-FFF2-40B4-BE49-F238E27FC236}">
                      <a16:creationId xmlns:a16="http://schemas.microsoft.com/office/drawing/2014/main" id="{B564D7A9-65FD-F872-1C1F-FBF5F55969A9}"/>
                    </a:ext>
                  </a:extLst>
                </p:cNvPr>
                <p:cNvSpPr/>
                <p:nvPr/>
              </p:nvSpPr>
              <p:spPr>
                <a:xfrm>
                  <a:off x="6453399" y="2655357"/>
                  <a:ext cx="12444" cy="36835"/>
                </a:xfrm>
                <a:custGeom>
                  <a:avLst/>
                  <a:gdLst>
                    <a:gd name="connsiteX0" fmla="*/ 0 w 12444"/>
                    <a:gd name="connsiteY0" fmla="*/ 0 h 36835"/>
                    <a:gd name="connsiteX1" fmla="*/ 0 w 12444"/>
                    <a:gd name="connsiteY1" fmla="*/ 36835 h 36835"/>
                  </a:gdLst>
                  <a:ahLst/>
                  <a:cxnLst>
                    <a:cxn ang="0">
                      <a:pos x="connsiteX0" y="connsiteY0"/>
                    </a:cxn>
                    <a:cxn ang="0">
                      <a:pos x="connsiteX1" y="connsiteY1"/>
                    </a:cxn>
                  </a:cxnLst>
                  <a:rect l="l" t="t" r="r" b="b"/>
                  <a:pathLst>
                    <a:path w="12444" h="36835">
                      <a:moveTo>
                        <a:pt x="0" y="0"/>
                      </a:moveTo>
                      <a:lnTo>
                        <a:pt x="0" y="36835"/>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00" name="Freeform: Shape 399">
                  <a:extLst>
                    <a:ext uri="{FF2B5EF4-FFF2-40B4-BE49-F238E27FC236}">
                      <a16:creationId xmlns:a16="http://schemas.microsoft.com/office/drawing/2014/main" id="{96931FAC-4B93-E8EC-0DC7-7EA9F5E74677}"/>
                    </a:ext>
                  </a:extLst>
                </p:cNvPr>
                <p:cNvSpPr/>
                <p:nvPr/>
              </p:nvSpPr>
              <p:spPr>
                <a:xfrm>
                  <a:off x="6435852" y="2673029"/>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01" name="Freeform: Shape 400">
                  <a:extLst>
                    <a:ext uri="{FF2B5EF4-FFF2-40B4-BE49-F238E27FC236}">
                      <a16:creationId xmlns:a16="http://schemas.microsoft.com/office/drawing/2014/main" id="{ABB3085B-EA4F-00F6-A609-5A062E8593B3}"/>
                    </a:ext>
                  </a:extLst>
                </p:cNvPr>
                <p:cNvSpPr/>
                <p:nvPr/>
              </p:nvSpPr>
              <p:spPr>
                <a:xfrm>
                  <a:off x="6453399" y="2655357"/>
                  <a:ext cx="12444" cy="36835"/>
                </a:xfrm>
                <a:custGeom>
                  <a:avLst/>
                  <a:gdLst>
                    <a:gd name="connsiteX0" fmla="*/ 0 w 12444"/>
                    <a:gd name="connsiteY0" fmla="*/ 0 h 36835"/>
                    <a:gd name="connsiteX1" fmla="*/ 0 w 12444"/>
                    <a:gd name="connsiteY1" fmla="*/ 36835 h 36835"/>
                  </a:gdLst>
                  <a:ahLst/>
                  <a:cxnLst>
                    <a:cxn ang="0">
                      <a:pos x="connsiteX0" y="connsiteY0"/>
                    </a:cxn>
                    <a:cxn ang="0">
                      <a:pos x="connsiteX1" y="connsiteY1"/>
                    </a:cxn>
                  </a:cxnLst>
                  <a:rect l="l" t="t" r="r" b="b"/>
                  <a:pathLst>
                    <a:path w="12444" h="36835">
                      <a:moveTo>
                        <a:pt x="0" y="0"/>
                      </a:moveTo>
                      <a:lnTo>
                        <a:pt x="0" y="36835"/>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02" name="Freeform: Shape 401">
                  <a:extLst>
                    <a:ext uri="{FF2B5EF4-FFF2-40B4-BE49-F238E27FC236}">
                      <a16:creationId xmlns:a16="http://schemas.microsoft.com/office/drawing/2014/main" id="{6F202B94-4B97-23B3-ACF2-F35AB708731C}"/>
                    </a:ext>
                  </a:extLst>
                </p:cNvPr>
                <p:cNvSpPr/>
                <p:nvPr/>
              </p:nvSpPr>
              <p:spPr>
                <a:xfrm>
                  <a:off x="6453399" y="2673029"/>
                  <a:ext cx="36586" cy="12444"/>
                </a:xfrm>
                <a:custGeom>
                  <a:avLst/>
                  <a:gdLst>
                    <a:gd name="connsiteX0" fmla="*/ 0 w 36586"/>
                    <a:gd name="connsiteY0" fmla="*/ 0 h 12444"/>
                    <a:gd name="connsiteX1" fmla="*/ 36586 w 36586"/>
                    <a:gd name="connsiteY1" fmla="*/ 0 h 12444"/>
                  </a:gdLst>
                  <a:ahLst/>
                  <a:cxnLst>
                    <a:cxn ang="0">
                      <a:pos x="connsiteX0" y="connsiteY0"/>
                    </a:cxn>
                    <a:cxn ang="0">
                      <a:pos x="connsiteX1" y="connsiteY1"/>
                    </a:cxn>
                  </a:cxnLst>
                  <a:rect l="l" t="t" r="r" b="b"/>
                  <a:pathLst>
                    <a:path w="36586" h="12444">
                      <a:moveTo>
                        <a:pt x="0" y="0"/>
                      </a:moveTo>
                      <a:lnTo>
                        <a:pt x="36586"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03" name="Freeform: Shape 402">
                  <a:extLst>
                    <a:ext uri="{FF2B5EF4-FFF2-40B4-BE49-F238E27FC236}">
                      <a16:creationId xmlns:a16="http://schemas.microsoft.com/office/drawing/2014/main" id="{AB37C926-CF2B-8D08-9EAB-563BFC6AF35D}"/>
                    </a:ext>
                  </a:extLst>
                </p:cNvPr>
                <p:cNvSpPr/>
                <p:nvPr/>
              </p:nvSpPr>
              <p:spPr>
                <a:xfrm>
                  <a:off x="6470946" y="2655357"/>
                  <a:ext cx="12444" cy="36835"/>
                </a:xfrm>
                <a:custGeom>
                  <a:avLst/>
                  <a:gdLst>
                    <a:gd name="connsiteX0" fmla="*/ 0 w 12444"/>
                    <a:gd name="connsiteY0" fmla="*/ 0 h 36835"/>
                    <a:gd name="connsiteX1" fmla="*/ 0 w 12444"/>
                    <a:gd name="connsiteY1" fmla="*/ 36835 h 36835"/>
                  </a:gdLst>
                  <a:ahLst/>
                  <a:cxnLst>
                    <a:cxn ang="0">
                      <a:pos x="connsiteX0" y="connsiteY0"/>
                    </a:cxn>
                    <a:cxn ang="0">
                      <a:pos x="connsiteX1" y="connsiteY1"/>
                    </a:cxn>
                  </a:cxnLst>
                  <a:rect l="l" t="t" r="r" b="b"/>
                  <a:pathLst>
                    <a:path w="12444" h="36835">
                      <a:moveTo>
                        <a:pt x="0" y="0"/>
                      </a:moveTo>
                      <a:lnTo>
                        <a:pt x="0" y="36835"/>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04" name="Freeform: Shape 403">
                  <a:extLst>
                    <a:ext uri="{FF2B5EF4-FFF2-40B4-BE49-F238E27FC236}">
                      <a16:creationId xmlns:a16="http://schemas.microsoft.com/office/drawing/2014/main" id="{08F7C032-8E52-8D3D-43AC-2B1519776FC6}"/>
                    </a:ext>
                  </a:extLst>
                </p:cNvPr>
                <p:cNvSpPr/>
                <p:nvPr/>
              </p:nvSpPr>
              <p:spPr>
                <a:xfrm>
                  <a:off x="6470946" y="2673029"/>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05" name="Freeform: Shape 404">
                  <a:extLst>
                    <a:ext uri="{FF2B5EF4-FFF2-40B4-BE49-F238E27FC236}">
                      <a16:creationId xmlns:a16="http://schemas.microsoft.com/office/drawing/2014/main" id="{4EA57337-972F-BC29-BB88-BE1B163DBF1C}"/>
                    </a:ext>
                  </a:extLst>
                </p:cNvPr>
                <p:cNvSpPr/>
                <p:nvPr/>
              </p:nvSpPr>
              <p:spPr>
                <a:xfrm>
                  <a:off x="6488492" y="2655357"/>
                  <a:ext cx="12444" cy="36835"/>
                </a:xfrm>
                <a:custGeom>
                  <a:avLst/>
                  <a:gdLst>
                    <a:gd name="connsiteX0" fmla="*/ 0 w 12444"/>
                    <a:gd name="connsiteY0" fmla="*/ 0 h 36835"/>
                    <a:gd name="connsiteX1" fmla="*/ 0 w 12444"/>
                    <a:gd name="connsiteY1" fmla="*/ 36835 h 36835"/>
                  </a:gdLst>
                  <a:ahLst/>
                  <a:cxnLst>
                    <a:cxn ang="0">
                      <a:pos x="connsiteX0" y="connsiteY0"/>
                    </a:cxn>
                    <a:cxn ang="0">
                      <a:pos x="connsiteX1" y="connsiteY1"/>
                    </a:cxn>
                  </a:cxnLst>
                  <a:rect l="l" t="t" r="r" b="b"/>
                  <a:pathLst>
                    <a:path w="12444" h="36835">
                      <a:moveTo>
                        <a:pt x="0" y="0"/>
                      </a:moveTo>
                      <a:lnTo>
                        <a:pt x="0" y="36835"/>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06" name="Freeform: Shape 405">
                  <a:extLst>
                    <a:ext uri="{FF2B5EF4-FFF2-40B4-BE49-F238E27FC236}">
                      <a16:creationId xmlns:a16="http://schemas.microsoft.com/office/drawing/2014/main" id="{2F5F6866-3653-A532-85D3-818BAC8DA470}"/>
                    </a:ext>
                  </a:extLst>
                </p:cNvPr>
                <p:cNvSpPr/>
                <p:nvPr/>
              </p:nvSpPr>
              <p:spPr>
                <a:xfrm>
                  <a:off x="6478288" y="2673029"/>
                  <a:ext cx="36586" cy="12444"/>
                </a:xfrm>
                <a:custGeom>
                  <a:avLst/>
                  <a:gdLst>
                    <a:gd name="connsiteX0" fmla="*/ 0 w 36586"/>
                    <a:gd name="connsiteY0" fmla="*/ 0 h 12444"/>
                    <a:gd name="connsiteX1" fmla="*/ 36586 w 36586"/>
                    <a:gd name="connsiteY1" fmla="*/ 0 h 12444"/>
                  </a:gdLst>
                  <a:ahLst/>
                  <a:cxnLst>
                    <a:cxn ang="0">
                      <a:pos x="connsiteX0" y="connsiteY0"/>
                    </a:cxn>
                    <a:cxn ang="0">
                      <a:pos x="connsiteX1" y="connsiteY1"/>
                    </a:cxn>
                  </a:cxnLst>
                  <a:rect l="l" t="t" r="r" b="b"/>
                  <a:pathLst>
                    <a:path w="36586" h="12444">
                      <a:moveTo>
                        <a:pt x="0" y="0"/>
                      </a:moveTo>
                      <a:lnTo>
                        <a:pt x="36586"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07" name="Freeform: Shape 406">
                  <a:extLst>
                    <a:ext uri="{FF2B5EF4-FFF2-40B4-BE49-F238E27FC236}">
                      <a16:creationId xmlns:a16="http://schemas.microsoft.com/office/drawing/2014/main" id="{B9603A53-B50B-810A-0C07-7A75C2BCE81B}"/>
                    </a:ext>
                  </a:extLst>
                </p:cNvPr>
                <p:cNvSpPr/>
                <p:nvPr/>
              </p:nvSpPr>
              <p:spPr>
                <a:xfrm>
                  <a:off x="6497328" y="2655357"/>
                  <a:ext cx="12444" cy="36835"/>
                </a:xfrm>
                <a:custGeom>
                  <a:avLst/>
                  <a:gdLst>
                    <a:gd name="connsiteX0" fmla="*/ 0 w 12444"/>
                    <a:gd name="connsiteY0" fmla="*/ 0 h 36835"/>
                    <a:gd name="connsiteX1" fmla="*/ 0 w 12444"/>
                    <a:gd name="connsiteY1" fmla="*/ 36835 h 36835"/>
                  </a:gdLst>
                  <a:ahLst/>
                  <a:cxnLst>
                    <a:cxn ang="0">
                      <a:pos x="connsiteX0" y="connsiteY0"/>
                    </a:cxn>
                    <a:cxn ang="0">
                      <a:pos x="connsiteX1" y="connsiteY1"/>
                    </a:cxn>
                  </a:cxnLst>
                  <a:rect l="l" t="t" r="r" b="b"/>
                  <a:pathLst>
                    <a:path w="12444" h="36835">
                      <a:moveTo>
                        <a:pt x="0" y="0"/>
                      </a:moveTo>
                      <a:lnTo>
                        <a:pt x="0" y="36835"/>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08" name="Freeform: Shape 407">
                  <a:extLst>
                    <a:ext uri="{FF2B5EF4-FFF2-40B4-BE49-F238E27FC236}">
                      <a16:creationId xmlns:a16="http://schemas.microsoft.com/office/drawing/2014/main" id="{93E14E95-149C-86CE-BB20-A526BF4EE742}"/>
                    </a:ext>
                  </a:extLst>
                </p:cNvPr>
                <p:cNvSpPr/>
                <p:nvPr/>
              </p:nvSpPr>
              <p:spPr>
                <a:xfrm>
                  <a:off x="6478288" y="2673029"/>
                  <a:ext cx="36586" cy="12444"/>
                </a:xfrm>
                <a:custGeom>
                  <a:avLst/>
                  <a:gdLst>
                    <a:gd name="connsiteX0" fmla="*/ 0 w 36586"/>
                    <a:gd name="connsiteY0" fmla="*/ 0 h 12444"/>
                    <a:gd name="connsiteX1" fmla="*/ 36586 w 36586"/>
                    <a:gd name="connsiteY1" fmla="*/ 0 h 12444"/>
                  </a:gdLst>
                  <a:ahLst/>
                  <a:cxnLst>
                    <a:cxn ang="0">
                      <a:pos x="connsiteX0" y="connsiteY0"/>
                    </a:cxn>
                    <a:cxn ang="0">
                      <a:pos x="connsiteX1" y="connsiteY1"/>
                    </a:cxn>
                  </a:cxnLst>
                  <a:rect l="l" t="t" r="r" b="b"/>
                  <a:pathLst>
                    <a:path w="36586" h="12444">
                      <a:moveTo>
                        <a:pt x="0" y="0"/>
                      </a:moveTo>
                      <a:lnTo>
                        <a:pt x="36586"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09" name="Freeform: Shape 408">
                  <a:extLst>
                    <a:ext uri="{FF2B5EF4-FFF2-40B4-BE49-F238E27FC236}">
                      <a16:creationId xmlns:a16="http://schemas.microsoft.com/office/drawing/2014/main" id="{66239880-0FD6-4421-9F63-2C05A6377071}"/>
                    </a:ext>
                  </a:extLst>
                </p:cNvPr>
                <p:cNvSpPr/>
                <p:nvPr/>
              </p:nvSpPr>
              <p:spPr>
                <a:xfrm>
                  <a:off x="6497328" y="2655357"/>
                  <a:ext cx="12444" cy="36835"/>
                </a:xfrm>
                <a:custGeom>
                  <a:avLst/>
                  <a:gdLst>
                    <a:gd name="connsiteX0" fmla="*/ 0 w 12444"/>
                    <a:gd name="connsiteY0" fmla="*/ 0 h 36835"/>
                    <a:gd name="connsiteX1" fmla="*/ 0 w 12444"/>
                    <a:gd name="connsiteY1" fmla="*/ 36835 h 36835"/>
                  </a:gdLst>
                  <a:ahLst/>
                  <a:cxnLst>
                    <a:cxn ang="0">
                      <a:pos x="connsiteX0" y="connsiteY0"/>
                    </a:cxn>
                    <a:cxn ang="0">
                      <a:pos x="connsiteX1" y="connsiteY1"/>
                    </a:cxn>
                  </a:cxnLst>
                  <a:rect l="l" t="t" r="r" b="b"/>
                  <a:pathLst>
                    <a:path w="12444" h="36835">
                      <a:moveTo>
                        <a:pt x="0" y="0"/>
                      </a:moveTo>
                      <a:lnTo>
                        <a:pt x="0" y="36835"/>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10" name="Freeform: Shape 409">
                  <a:extLst>
                    <a:ext uri="{FF2B5EF4-FFF2-40B4-BE49-F238E27FC236}">
                      <a16:creationId xmlns:a16="http://schemas.microsoft.com/office/drawing/2014/main" id="{B13B811B-FADC-8AB3-7A11-61D793DAF7D8}"/>
                    </a:ext>
                  </a:extLst>
                </p:cNvPr>
                <p:cNvSpPr/>
                <p:nvPr/>
              </p:nvSpPr>
              <p:spPr>
                <a:xfrm>
                  <a:off x="6514875" y="2692193"/>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11" name="Freeform: Shape 410">
                  <a:extLst>
                    <a:ext uri="{FF2B5EF4-FFF2-40B4-BE49-F238E27FC236}">
                      <a16:creationId xmlns:a16="http://schemas.microsoft.com/office/drawing/2014/main" id="{DD9D5052-4D2B-0984-D34F-C379BFE1B2FB}"/>
                    </a:ext>
                  </a:extLst>
                </p:cNvPr>
                <p:cNvSpPr/>
                <p:nvPr/>
              </p:nvSpPr>
              <p:spPr>
                <a:xfrm>
                  <a:off x="6532297" y="2674522"/>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12" name="Freeform: Shape 411">
                  <a:extLst>
                    <a:ext uri="{FF2B5EF4-FFF2-40B4-BE49-F238E27FC236}">
                      <a16:creationId xmlns:a16="http://schemas.microsoft.com/office/drawing/2014/main" id="{AAE5AEE3-77FC-F841-2343-9DA68FA205A4}"/>
                    </a:ext>
                  </a:extLst>
                </p:cNvPr>
                <p:cNvSpPr/>
                <p:nvPr/>
              </p:nvSpPr>
              <p:spPr>
                <a:xfrm>
                  <a:off x="6532297" y="2692193"/>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13" name="Freeform: Shape 412">
                  <a:extLst>
                    <a:ext uri="{FF2B5EF4-FFF2-40B4-BE49-F238E27FC236}">
                      <a16:creationId xmlns:a16="http://schemas.microsoft.com/office/drawing/2014/main" id="{F4896949-43A2-8470-6BBF-D5FFEB2F5B8E}"/>
                    </a:ext>
                  </a:extLst>
                </p:cNvPr>
                <p:cNvSpPr/>
                <p:nvPr/>
              </p:nvSpPr>
              <p:spPr>
                <a:xfrm>
                  <a:off x="6551337" y="2674522"/>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14" name="Freeform: Shape 413">
                  <a:extLst>
                    <a:ext uri="{FF2B5EF4-FFF2-40B4-BE49-F238E27FC236}">
                      <a16:creationId xmlns:a16="http://schemas.microsoft.com/office/drawing/2014/main" id="{D0268650-8706-5FA0-5DA0-D02D976ABA98}"/>
                    </a:ext>
                  </a:extLst>
                </p:cNvPr>
                <p:cNvSpPr/>
                <p:nvPr/>
              </p:nvSpPr>
              <p:spPr>
                <a:xfrm>
                  <a:off x="6535283" y="2692193"/>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15" name="Freeform: Shape 414">
                  <a:extLst>
                    <a:ext uri="{FF2B5EF4-FFF2-40B4-BE49-F238E27FC236}">
                      <a16:creationId xmlns:a16="http://schemas.microsoft.com/office/drawing/2014/main" id="{72ED2505-415D-A441-130F-094B95964777}"/>
                    </a:ext>
                  </a:extLst>
                </p:cNvPr>
                <p:cNvSpPr/>
                <p:nvPr/>
              </p:nvSpPr>
              <p:spPr>
                <a:xfrm>
                  <a:off x="6552830" y="2674522"/>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16" name="Freeform: Shape 415">
                  <a:extLst>
                    <a:ext uri="{FF2B5EF4-FFF2-40B4-BE49-F238E27FC236}">
                      <a16:creationId xmlns:a16="http://schemas.microsoft.com/office/drawing/2014/main" id="{E3FBDF50-3D1E-8BE8-91F6-BDE2966FA08F}"/>
                    </a:ext>
                  </a:extLst>
                </p:cNvPr>
                <p:cNvSpPr/>
                <p:nvPr/>
              </p:nvSpPr>
              <p:spPr>
                <a:xfrm>
                  <a:off x="6542626" y="2692193"/>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17" name="Freeform: Shape 416">
                  <a:extLst>
                    <a:ext uri="{FF2B5EF4-FFF2-40B4-BE49-F238E27FC236}">
                      <a16:creationId xmlns:a16="http://schemas.microsoft.com/office/drawing/2014/main" id="{5DE99CB2-08FB-6D4F-5E57-2ECA5B1AFAEE}"/>
                    </a:ext>
                  </a:extLst>
                </p:cNvPr>
                <p:cNvSpPr/>
                <p:nvPr/>
              </p:nvSpPr>
              <p:spPr>
                <a:xfrm>
                  <a:off x="6560172" y="2674522"/>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18" name="Freeform: Shape 417">
                  <a:extLst>
                    <a:ext uri="{FF2B5EF4-FFF2-40B4-BE49-F238E27FC236}">
                      <a16:creationId xmlns:a16="http://schemas.microsoft.com/office/drawing/2014/main" id="{F2FE19AB-D941-F6BB-DBAF-2A03973C7EAF}"/>
                    </a:ext>
                  </a:extLst>
                </p:cNvPr>
                <p:cNvSpPr/>
                <p:nvPr/>
              </p:nvSpPr>
              <p:spPr>
                <a:xfrm>
                  <a:off x="6546981" y="2692193"/>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19" name="Freeform: Shape 418">
                  <a:extLst>
                    <a:ext uri="{FF2B5EF4-FFF2-40B4-BE49-F238E27FC236}">
                      <a16:creationId xmlns:a16="http://schemas.microsoft.com/office/drawing/2014/main" id="{21B3315F-9705-62B5-6B4C-43A3400FF93A}"/>
                    </a:ext>
                  </a:extLst>
                </p:cNvPr>
                <p:cNvSpPr/>
                <p:nvPr/>
              </p:nvSpPr>
              <p:spPr>
                <a:xfrm>
                  <a:off x="6566021" y="2674522"/>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20" name="Freeform: Shape 419">
                  <a:extLst>
                    <a:ext uri="{FF2B5EF4-FFF2-40B4-BE49-F238E27FC236}">
                      <a16:creationId xmlns:a16="http://schemas.microsoft.com/office/drawing/2014/main" id="{294F120C-BF08-9121-40B2-504FE4295B6F}"/>
                    </a:ext>
                  </a:extLst>
                </p:cNvPr>
                <p:cNvSpPr/>
                <p:nvPr/>
              </p:nvSpPr>
              <p:spPr>
                <a:xfrm>
                  <a:off x="6576226" y="2715837"/>
                  <a:ext cx="36462" cy="12444"/>
                </a:xfrm>
                <a:custGeom>
                  <a:avLst/>
                  <a:gdLst>
                    <a:gd name="connsiteX0" fmla="*/ 0 w 36462"/>
                    <a:gd name="connsiteY0" fmla="*/ 0 h 12444"/>
                    <a:gd name="connsiteX1" fmla="*/ 36463 w 36462"/>
                    <a:gd name="connsiteY1" fmla="*/ 0 h 12444"/>
                  </a:gdLst>
                  <a:ahLst/>
                  <a:cxnLst>
                    <a:cxn ang="0">
                      <a:pos x="connsiteX0" y="connsiteY0"/>
                    </a:cxn>
                    <a:cxn ang="0">
                      <a:pos x="connsiteX1" y="connsiteY1"/>
                    </a:cxn>
                  </a:cxnLst>
                  <a:rect l="l" t="t" r="r" b="b"/>
                  <a:pathLst>
                    <a:path w="36462" h="12444">
                      <a:moveTo>
                        <a:pt x="0" y="0"/>
                      </a:moveTo>
                      <a:lnTo>
                        <a:pt x="36463"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21" name="Freeform: Shape 420">
                  <a:extLst>
                    <a:ext uri="{FF2B5EF4-FFF2-40B4-BE49-F238E27FC236}">
                      <a16:creationId xmlns:a16="http://schemas.microsoft.com/office/drawing/2014/main" id="{7752053F-C78C-A8BD-ADC2-B35C04F93A3A}"/>
                    </a:ext>
                  </a:extLst>
                </p:cNvPr>
                <p:cNvSpPr/>
                <p:nvPr/>
              </p:nvSpPr>
              <p:spPr>
                <a:xfrm>
                  <a:off x="6593772" y="2698042"/>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22" name="Freeform: Shape 421">
                  <a:extLst>
                    <a:ext uri="{FF2B5EF4-FFF2-40B4-BE49-F238E27FC236}">
                      <a16:creationId xmlns:a16="http://schemas.microsoft.com/office/drawing/2014/main" id="{64766704-9745-DABD-5B32-D2931CAB8D0C}"/>
                    </a:ext>
                  </a:extLst>
                </p:cNvPr>
                <p:cNvSpPr/>
                <p:nvPr/>
              </p:nvSpPr>
              <p:spPr>
                <a:xfrm>
                  <a:off x="6598128" y="2715837"/>
                  <a:ext cx="36586" cy="12444"/>
                </a:xfrm>
                <a:custGeom>
                  <a:avLst/>
                  <a:gdLst>
                    <a:gd name="connsiteX0" fmla="*/ 0 w 36586"/>
                    <a:gd name="connsiteY0" fmla="*/ 0 h 12444"/>
                    <a:gd name="connsiteX1" fmla="*/ 36586 w 36586"/>
                    <a:gd name="connsiteY1" fmla="*/ 0 h 12444"/>
                  </a:gdLst>
                  <a:ahLst/>
                  <a:cxnLst>
                    <a:cxn ang="0">
                      <a:pos x="connsiteX0" y="connsiteY0"/>
                    </a:cxn>
                    <a:cxn ang="0">
                      <a:pos x="connsiteX1" y="connsiteY1"/>
                    </a:cxn>
                  </a:cxnLst>
                  <a:rect l="l" t="t" r="r" b="b"/>
                  <a:pathLst>
                    <a:path w="36586" h="12444">
                      <a:moveTo>
                        <a:pt x="0" y="0"/>
                      </a:moveTo>
                      <a:lnTo>
                        <a:pt x="36586"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23" name="Freeform: Shape 422">
                  <a:extLst>
                    <a:ext uri="{FF2B5EF4-FFF2-40B4-BE49-F238E27FC236}">
                      <a16:creationId xmlns:a16="http://schemas.microsoft.com/office/drawing/2014/main" id="{7B5430B2-AC1A-0C92-502E-DC9CAAD5E040}"/>
                    </a:ext>
                  </a:extLst>
                </p:cNvPr>
                <p:cNvSpPr/>
                <p:nvPr/>
              </p:nvSpPr>
              <p:spPr>
                <a:xfrm>
                  <a:off x="6617168" y="2698042"/>
                  <a:ext cx="12444" cy="36959"/>
                </a:xfrm>
                <a:custGeom>
                  <a:avLst/>
                  <a:gdLst>
                    <a:gd name="connsiteX0" fmla="*/ 0 w 12444"/>
                    <a:gd name="connsiteY0" fmla="*/ 0 h 36959"/>
                    <a:gd name="connsiteX1" fmla="*/ 0 w 12444"/>
                    <a:gd name="connsiteY1" fmla="*/ 36960 h 36959"/>
                  </a:gdLst>
                  <a:ahLst/>
                  <a:cxnLst>
                    <a:cxn ang="0">
                      <a:pos x="connsiteX0" y="connsiteY0"/>
                    </a:cxn>
                    <a:cxn ang="0">
                      <a:pos x="connsiteX1" y="connsiteY1"/>
                    </a:cxn>
                  </a:cxnLst>
                  <a:rect l="l" t="t" r="r" b="b"/>
                  <a:pathLst>
                    <a:path w="12444" h="36959">
                      <a:moveTo>
                        <a:pt x="0" y="0"/>
                      </a:moveTo>
                      <a:lnTo>
                        <a:pt x="0" y="3696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24" name="Freeform: Shape 423">
                  <a:extLst>
                    <a:ext uri="{FF2B5EF4-FFF2-40B4-BE49-F238E27FC236}">
                      <a16:creationId xmlns:a16="http://schemas.microsoft.com/office/drawing/2014/main" id="{A7BD1EBC-EB7E-FF80-4FCA-CEAA9C84FA54}"/>
                    </a:ext>
                  </a:extLst>
                </p:cNvPr>
                <p:cNvSpPr/>
                <p:nvPr/>
              </p:nvSpPr>
              <p:spPr>
                <a:xfrm>
                  <a:off x="6618537" y="2715837"/>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25" name="Freeform: Shape 424">
                  <a:extLst>
                    <a:ext uri="{FF2B5EF4-FFF2-40B4-BE49-F238E27FC236}">
                      <a16:creationId xmlns:a16="http://schemas.microsoft.com/office/drawing/2014/main" id="{A002B9D3-D7C6-CD1D-83DF-F5F0428B5C29}"/>
                    </a:ext>
                  </a:extLst>
                </p:cNvPr>
                <p:cNvSpPr/>
                <p:nvPr/>
              </p:nvSpPr>
              <p:spPr>
                <a:xfrm>
                  <a:off x="6637577" y="2698042"/>
                  <a:ext cx="12444" cy="36959"/>
                </a:xfrm>
                <a:custGeom>
                  <a:avLst/>
                  <a:gdLst>
                    <a:gd name="connsiteX0" fmla="*/ 0 w 12444"/>
                    <a:gd name="connsiteY0" fmla="*/ 0 h 36959"/>
                    <a:gd name="connsiteX1" fmla="*/ 0 w 12444"/>
                    <a:gd name="connsiteY1" fmla="*/ 36960 h 36959"/>
                  </a:gdLst>
                  <a:ahLst/>
                  <a:cxnLst>
                    <a:cxn ang="0">
                      <a:pos x="connsiteX0" y="connsiteY0"/>
                    </a:cxn>
                    <a:cxn ang="0">
                      <a:pos x="connsiteX1" y="connsiteY1"/>
                    </a:cxn>
                  </a:cxnLst>
                  <a:rect l="l" t="t" r="r" b="b"/>
                  <a:pathLst>
                    <a:path w="12444" h="36959">
                      <a:moveTo>
                        <a:pt x="0" y="0"/>
                      </a:moveTo>
                      <a:lnTo>
                        <a:pt x="0" y="3696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26" name="Freeform: Shape 425">
                  <a:extLst>
                    <a:ext uri="{FF2B5EF4-FFF2-40B4-BE49-F238E27FC236}">
                      <a16:creationId xmlns:a16="http://schemas.microsoft.com/office/drawing/2014/main" id="{47F61677-53BF-6591-49B9-C60F6037C7C5}"/>
                    </a:ext>
                  </a:extLst>
                </p:cNvPr>
                <p:cNvSpPr/>
                <p:nvPr/>
              </p:nvSpPr>
              <p:spPr>
                <a:xfrm>
                  <a:off x="6631728" y="2715837"/>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27" name="Freeform: Shape 426">
                  <a:extLst>
                    <a:ext uri="{FF2B5EF4-FFF2-40B4-BE49-F238E27FC236}">
                      <a16:creationId xmlns:a16="http://schemas.microsoft.com/office/drawing/2014/main" id="{C34AE082-0A7B-5579-B0D4-A689FF7D4825}"/>
                    </a:ext>
                  </a:extLst>
                </p:cNvPr>
                <p:cNvSpPr/>
                <p:nvPr/>
              </p:nvSpPr>
              <p:spPr>
                <a:xfrm>
                  <a:off x="6650768" y="2698042"/>
                  <a:ext cx="12444" cy="36959"/>
                </a:xfrm>
                <a:custGeom>
                  <a:avLst/>
                  <a:gdLst>
                    <a:gd name="connsiteX0" fmla="*/ 0 w 12444"/>
                    <a:gd name="connsiteY0" fmla="*/ 0 h 36959"/>
                    <a:gd name="connsiteX1" fmla="*/ 0 w 12444"/>
                    <a:gd name="connsiteY1" fmla="*/ 36960 h 36959"/>
                  </a:gdLst>
                  <a:ahLst/>
                  <a:cxnLst>
                    <a:cxn ang="0">
                      <a:pos x="connsiteX0" y="connsiteY0"/>
                    </a:cxn>
                    <a:cxn ang="0">
                      <a:pos x="connsiteX1" y="connsiteY1"/>
                    </a:cxn>
                  </a:cxnLst>
                  <a:rect l="l" t="t" r="r" b="b"/>
                  <a:pathLst>
                    <a:path w="12444" h="36959">
                      <a:moveTo>
                        <a:pt x="0" y="0"/>
                      </a:moveTo>
                      <a:lnTo>
                        <a:pt x="0" y="3696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28" name="Freeform: Shape 427">
                  <a:extLst>
                    <a:ext uri="{FF2B5EF4-FFF2-40B4-BE49-F238E27FC236}">
                      <a16:creationId xmlns:a16="http://schemas.microsoft.com/office/drawing/2014/main" id="{32CD4F65-153C-CB57-4F20-101674DCC4B1}"/>
                    </a:ext>
                  </a:extLst>
                </p:cNvPr>
                <p:cNvSpPr/>
                <p:nvPr/>
              </p:nvSpPr>
              <p:spPr>
                <a:xfrm>
                  <a:off x="6637577" y="2715837"/>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29" name="Freeform: Shape 428">
                  <a:extLst>
                    <a:ext uri="{FF2B5EF4-FFF2-40B4-BE49-F238E27FC236}">
                      <a16:creationId xmlns:a16="http://schemas.microsoft.com/office/drawing/2014/main" id="{74A09245-ED02-5D43-3229-5A9BFD57237E}"/>
                    </a:ext>
                  </a:extLst>
                </p:cNvPr>
                <p:cNvSpPr/>
                <p:nvPr/>
              </p:nvSpPr>
              <p:spPr>
                <a:xfrm>
                  <a:off x="6655123" y="2698042"/>
                  <a:ext cx="12444" cy="36959"/>
                </a:xfrm>
                <a:custGeom>
                  <a:avLst/>
                  <a:gdLst>
                    <a:gd name="connsiteX0" fmla="*/ 0 w 12444"/>
                    <a:gd name="connsiteY0" fmla="*/ 0 h 36959"/>
                    <a:gd name="connsiteX1" fmla="*/ 0 w 12444"/>
                    <a:gd name="connsiteY1" fmla="*/ 36960 h 36959"/>
                  </a:gdLst>
                  <a:ahLst/>
                  <a:cxnLst>
                    <a:cxn ang="0">
                      <a:pos x="connsiteX0" y="connsiteY0"/>
                    </a:cxn>
                    <a:cxn ang="0">
                      <a:pos x="connsiteX1" y="connsiteY1"/>
                    </a:cxn>
                  </a:cxnLst>
                  <a:rect l="l" t="t" r="r" b="b"/>
                  <a:pathLst>
                    <a:path w="12444" h="36959">
                      <a:moveTo>
                        <a:pt x="0" y="0"/>
                      </a:moveTo>
                      <a:lnTo>
                        <a:pt x="0" y="3696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30" name="Freeform: Shape 429">
                  <a:extLst>
                    <a:ext uri="{FF2B5EF4-FFF2-40B4-BE49-F238E27FC236}">
                      <a16:creationId xmlns:a16="http://schemas.microsoft.com/office/drawing/2014/main" id="{BB9940DE-0B74-EB93-A663-ED0942489243}"/>
                    </a:ext>
                  </a:extLst>
                </p:cNvPr>
                <p:cNvSpPr/>
                <p:nvPr/>
              </p:nvSpPr>
              <p:spPr>
                <a:xfrm>
                  <a:off x="6677026" y="2715837"/>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31" name="Freeform: Shape 430">
                  <a:extLst>
                    <a:ext uri="{FF2B5EF4-FFF2-40B4-BE49-F238E27FC236}">
                      <a16:creationId xmlns:a16="http://schemas.microsoft.com/office/drawing/2014/main" id="{ED839C5F-1E2B-388E-40D6-86E0BF3DB3AB}"/>
                    </a:ext>
                  </a:extLst>
                </p:cNvPr>
                <p:cNvSpPr/>
                <p:nvPr/>
              </p:nvSpPr>
              <p:spPr>
                <a:xfrm>
                  <a:off x="6696066" y="2698042"/>
                  <a:ext cx="12444" cy="36959"/>
                </a:xfrm>
                <a:custGeom>
                  <a:avLst/>
                  <a:gdLst>
                    <a:gd name="connsiteX0" fmla="*/ 0 w 12444"/>
                    <a:gd name="connsiteY0" fmla="*/ 0 h 36959"/>
                    <a:gd name="connsiteX1" fmla="*/ 0 w 12444"/>
                    <a:gd name="connsiteY1" fmla="*/ 36960 h 36959"/>
                  </a:gdLst>
                  <a:ahLst/>
                  <a:cxnLst>
                    <a:cxn ang="0">
                      <a:pos x="connsiteX0" y="connsiteY0"/>
                    </a:cxn>
                    <a:cxn ang="0">
                      <a:pos x="connsiteX1" y="connsiteY1"/>
                    </a:cxn>
                  </a:cxnLst>
                  <a:rect l="l" t="t" r="r" b="b"/>
                  <a:pathLst>
                    <a:path w="12444" h="36959">
                      <a:moveTo>
                        <a:pt x="0" y="0"/>
                      </a:moveTo>
                      <a:lnTo>
                        <a:pt x="0" y="3696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32" name="Freeform: Shape 431">
                  <a:extLst>
                    <a:ext uri="{FF2B5EF4-FFF2-40B4-BE49-F238E27FC236}">
                      <a16:creationId xmlns:a16="http://schemas.microsoft.com/office/drawing/2014/main" id="{7878BF3F-3EE7-9E7D-4A7B-897592C649A4}"/>
                    </a:ext>
                  </a:extLst>
                </p:cNvPr>
                <p:cNvSpPr/>
                <p:nvPr/>
              </p:nvSpPr>
              <p:spPr>
                <a:xfrm>
                  <a:off x="6677026" y="2715837"/>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33" name="Freeform: Shape 432">
                  <a:extLst>
                    <a:ext uri="{FF2B5EF4-FFF2-40B4-BE49-F238E27FC236}">
                      <a16:creationId xmlns:a16="http://schemas.microsoft.com/office/drawing/2014/main" id="{4517EB5C-5778-8051-557F-F5805387581C}"/>
                    </a:ext>
                  </a:extLst>
                </p:cNvPr>
                <p:cNvSpPr/>
                <p:nvPr/>
              </p:nvSpPr>
              <p:spPr>
                <a:xfrm>
                  <a:off x="6696066" y="2698166"/>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34" name="Freeform: Shape 433">
                  <a:extLst>
                    <a:ext uri="{FF2B5EF4-FFF2-40B4-BE49-F238E27FC236}">
                      <a16:creationId xmlns:a16="http://schemas.microsoft.com/office/drawing/2014/main" id="{044DF319-EB2F-1BC3-5FAF-AB60D7DEAF47}"/>
                    </a:ext>
                  </a:extLst>
                </p:cNvPr>
                <p:cNvSpPr/>
                <p:nvPr/>
              </p:nvSpPr>
              <p:spPr>
                <a:xfrm>
                  <a:off x="6685861" y="2715837"/>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35" name="Freeform: Shape 434">
                  <a:extLst>
                    <a:ext uri="{FF2B5EF4-FFF2-40B4-BE49-F238E27FC236}">
                      <a16:creationId xmlns:a16="http://schemas.microsoft.com/office/drawing/2014/main" id="{7E5E5C88-094C-6F23-ADE1-1D7EB9CEC4A9}"/>
                    </a:ext>
                  </a:extLst>
                </p:cNvPr>
                <p:cNvSpPr/>
                <p:nvPr/>
              </p:nvSpPr>
              <p:spPr>
                <a:xfrm>
                  <a:off x="6703408" y="2698166"/>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36" name="Freeform: Shape 435">
                  <a:extLst>
                    <a:ext uri="{FF2B5EF4-FFF2-40B4-BE49-F238E27FC236}">
                      <a16:creationId xmlns:a16="http://schemas.microsoft.com/office/drawing/2014/main" id="{07C097A7-07BF-F69B-4F7D-167E2E5E7E8E}"/>
                    </a:ext>
                  </a:extLst>
                </p:cNvPr>
                <p:cNvSpPr/>
                <p:nvPr/>
              </p:nvSpPr>
              <p:spPr>
                <a:xfrm>
                  <a:off x="6707763" y="2715837"/>
                  <a:ext cx="36462" cy="12444"/>
                </a:xfrm>
                <a:custGeom>
                  <a:avLst/>
                  <a:gdLst>
                    <a:gd name="connsiteX0" fmla="*/ 0 w 36462"/>
                    <a:gd name="connsiteY0" fmla="*/ 0 h 12444"/>
                    <a:gd name="connsiteX1" fmla="*/ 36462 w 36462"/>
                    <a:gd name="connsiteY1" fmla="*/ 0 h 12444"/>
                  </a:gdLst>
                  <a:ahLst/>
                  <a:cxnLst>
                    <a:cxn ang="0">
                      <a:pos x="connsiteX0" y="connsiteY0"/>
                    </a:cxn>
                    <a:cxn ang="0">
                      <a:pos x="connsiteX1" y="connsiteY1"/>
                    </a:cxn>
                  </a:cxnLst>
                  <a:rect l="l" t="t" r="r" b="b"/>
                  <a:pathLst>
                    <a:path w="36462" h="12444">
                      <a:moveTo>
                        <a:pt x="0" y="0"/>
                      </a:moveTo>
                      <a:lnTo>
                        <a:pt x="36462"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37" name="Freeform: Shape 436">
                  <a:extLst>
                    <a:ext uri="{FF2B5EF4-FFF2-40B4-BE49-F238E27FC236}">
                      <a16:creationId xmlns:a16="http://schemas.microsoft.com/office/drawing/2014/main" id="{BE716481-21CC-2467-98D1-0550064014FD}"/>
                    </a:ext>
                  </a:extLst>
                </p:cNvPr>
                <p:cNvSpPr/>
                <p:nvPr/>
              </p:nvSpPr>
              <p:spPr>
                <a:xfrm>
                  <a:off x="6726679" y="2698166"/>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38" name="Freeform: Shape 437">
                  <a:extLst>
                    <a:ext uri="{FF2B5EF4-FFF2-40B4-BE49-F238E27FC236}">
                      <a16:creationId xmlns:a16="http://schemas.microsoft.com/office/drawing/2014/main" id="{F0F4A13D-E220-8C17-7D16-24BEA502AFBF}"/>
                    </a:ext>
                  </a:extLst>
                </p:cNvPr>
                <p:cNvSpPr/>
                <p:nvPr/>
              </p:nvSpPr>
              <p:spPr>
                <a:xfrm>
                  <a:off x="6757417" y="2715837"/>
                  <a:ext cx="36586" cy="12444"/>
                </a:xfrm>
                <a:custGeom>
                  <a:avLst/>
                  <a:gdLst>
                    <a:gd name="connsiteX0" fmla="*/ 0 w 36586"/>
                    <a:gd name="connsiteY0" fmla="*/ 0 h 12444"/>
                    <a:gd name="connsiteX1" fmla="*/ 36586 w 36586"/>
                    <a:gd name="connsiteY1" fmla="*/ 0 h 12444"/>
                  </a:gdLst>
                  <a:ahLst/>
                  <a:cxnLst>
                    <a:cxn ang="0">
                      <a:pos x="connsiteX0" y="connsiteY0"/>
                    </a:cxn>
                    <a:cxn ang="0">
                      <a:pos x="connsiteX1" y="connsiteY1"/>
                    </a:cxn>
                  </a:cxnLst>
                  <a:rect l="l" t="t" r="r" b="b"/>
                  <a:pathLst>
                    <a:path w="36586" h="12444">
                      <a:moveTo>
                        <a:pt x="0" y="0"/>
                      </a:moveTo>
                      <a:lnTo>
                        <a:pt x="36586"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39" name="Freeform: Shape 438">
                  <a:extLst>
                    <a:ext uri="{FF2B5EF4-FFF2-40B4-BE49-F238E27FC236}">
                      <a16:creationId xmlns:a16="http://schemas.microsoft.com/office/drawing/2014/main" id="{6DCB414D-0EF4-E1F9-1A9A-8514402F86CE}"/>
                    </a:ext>
                  </a:extLst>
                </p:cNvPr>
                <p:cNvSpPr/>
                <p:nvPr/>
              </p:nvSpPr>
              <p:spPr>
                <a:xfrm>
                  <a:off x="6774963" y="2698166"/>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0" name="Freeform: Shape 439">
                  <a:extLst>
                    <a:ext uri="{FF2B5EF4-FFF2-40B4-BE49-F238E27FC236}">
                      <a16:creationId xmlns:a16="http://schemas.microsoft.com/office/drawing/2014/main" id="{42BEAC0A-24C7-F303-39D6-21BE656000C1}"/>
                    </a:ext>
                  </a:extLst>
                </p:cNvPr>
                <p:cNvSpPr/>
                <p:nvPr/>
              </p:nvSpPr>
              <p:spPr>
                <a:xfrm>
                  <a:off x="6767621" y="2715837"/>
                  <a:ext cx="36586" cy="12444"/>
                </a:xfrm>
                <a:custGeom>
                  <a:avLst/>
                  <a:gdLst>
                    <a:gd name="connsiteX0" fmla="*/ 0 w 36586"/>
                    <a:gd name="connsiteY0" fmla="*/ 0 h 12444"/>
                    <a:gd name="connsiteX1" fmla="*/ 36586 w 36586"/>
                    <a:gd name="connsiteY1" fmla="*/ 0 h 12444"/>
                  </a:gdLst>
                  <a:ahLst/>
                  <a:cxnLst>
                    <a:cxn ang="0">
                      <a:pos x="connsiteX0" y="connsiteY0"/>
                    </a:cxn>
                    <a:cxn ang="0">
                      <a:pos x="connsiteX1" y="connsiteY1"/>
                    </a:cxn>
                  </a:cxnLst>
                  <a:rect l="l" t="t" r="r" b="b"/>
                  <a:pathLst>
                    <a:path w="36586" h="12444">
                      <a:moveTo>
                        <a:pt x="0" y="0"/>
                      </a:moveTo>
                      <a:lnTo>
                        <a:pt x="36586"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1" name="Freeform: Shape 440">
                  <a:extLst>
                    <a:ext uri="{FF2B5EF4-FFF2-40B4-BE49-F238E27FC236}">
                      <a16:creationId xmlns:a16="http://schemas.microsoft.com/office/drawing/2014/main" id="{C391ADF0-24B1-CC70-462C-420506700FC2}"/>
                    </a:ext>
                  </a:extLst>
                </p:cNvPr>
                <p:cNvSpPr/>
                <p:nvPr/>
              </p:nvSpPr>
              <p:spPr>
                <a:xfrm>
                  <a:off x="6785168" y="2698166"/>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2" name="Freeform: Shape 441">
                  <a:extLst>
                    <a:ext uri="{FF2B5EF4-FFF2-40B4-BE49-F238E27FC236}">
                      <a16:creationId xmlns:a16="http://schemas.microsoft.com/office/drawing/2014/main" id="{B8BB72C0-803C-B570-A60C-C5E3A3AD032C}"/>
                    </a:ext>
                  </a:extLst>
                </p:cNvPr>
                <p:cNvSpPr/>
                <p:nvPr/>
              </p:nvSpPr>
              <p:spPr>
                <a:xfrm>
                  <a:off x="6792510" y="2715837"/>
                  <a:ext cx="36586" cy="12444"/>
                </a:xfrm>
                <a:custGeom>
                  <a:avLst/>
                  <a:gdLst>
                    <a:gd name="connsiteX0" fmla="*/ 0 w 36586"/>
                    <a:gd name="connsiteY0" fmla="*/ 0 h 12444"/>
                    <a:gd name="connsiteX1" fmla="*/ 36586 w 36586"/>
                    <a:gd name="connsiteY1" fmla="*/ 0 h 12444"/>
                  </a:gdLst>
                  <a:ahLst/>
                  <a:cxnLst>
                    <a:cxn ang="0">
                      <a:pos x="connsiteX0" y="connsiteY0"/>
                    </a:cxn>
                    <a:cxn ang="0">
                      <a:pos x="connsiteX1" y="connsiteY1"/>
                    </a:cxn>
                  </a:cxnLst>
                  <a:rect l="l" t="t" r="r" b="b"/>
                  <a:pathLst>
                    <a:path w="36586" h="12444">
                      <a:moveTo>
                        <a:pt x="0" y="0"/>
                      </a:moveTo>
                      <a:lnTo>
                        <a:pt x="36586"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3" name="Freeform: Shape 442">
                  <a:extLst>
                    <a:ext uri="{FF2B5EF4-FFF2-40B4-BE49-F238E27FC236}">
                      <a16:creationId xmlns:a16="http://schemas.microsoft.com/office/drawing/2014/main" id="{627E369B-BCC7-B734-F331-03CB7BC28C66}"/>
                    </a:ext>
                  </a:extLst>
                </p:cNvPr>
                <p:cNvSpPr/>
                <p:nvPr/>
              </p:nvSpPr>
              <p:spPr>
                <a:xfrm>
                  <a:off x="6811550" y="2698166"/>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4" name="Freeform: Shape 443">
                  <a:extLst>
                    <a:ext uri="{FF2B5EF4-FFF2-40B4-BE49-F238E27FC236}">
                      <a16:creationId xmlns:a16="http://schemas.microsoft.com/office/drawing/2014/main" id="{94D969A9-9AB8-E3E2-2BE4-4693694BE4E5}"/>
                    </a:ext>
                  </a:extLst>
                </p:cNvPr>
                <p:cNvSpPr/>
                <p:nvPr/>
              </p:nvSpPr>
              <p:spPr>
                <a:xfrm>
                  <a:off x="6798359" y="2715837"/>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5" name="Freeform: Shape 444">
                  <a:extLst>
                    <a:ext uri="{FF2B5EF4-FFF2-40B4-BE49-F238E27FC236}">
                      <a16:creationId xmlns:a16="http://schemas.microsoft.com/office/drawing/2014/main" id="{5C85DD2F-06F8-E0A6-9DA0-43BD8CEA7DB2}"/>
                    </a:ext>
                  </a:extLst>
                </p:cNvPr>
                <p:cNvSpPr/>
                <p:nvPr/>
              </p:nvSpPr>
              <p:spPr>
                <a:xfrm>
                  <a:off x="6815906" y="2698166"/>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6" name="Freeform: Shape 445">
                  <a:extLst>
                    <a:ext uri="{FF2B5EF4-FFF2-40B4-BE49-F238E27FC236}">
                      <a16:creationId xmlns:a16="http://schemas.microsoft.com/office/drawing/2014/main" id="{1F29C779-AAF8-2623-E199-53AA3436915A}"/>
                    </a:ext>
                  </a:extLst>
                </p:cNvPr>
                <p:cNvSpPr/>
                <p:nvPr/>
              </p:nvSpPr>
              <p:spPr>
                <a:xfrm>
                  <a:off x="6798359" y="2715837"/>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7" name="Freeform: Shape 446">
                  <a:extLst>
                    <a:ext uri="{FF2B5EF4-FFF2-40B4-BE49-F238E27FC236}">
                      <a16:creationId xmlns:a16="http://schemas.microsoft.com/office/drawing/2014/main" id="{C1A49617-86D9-867D-236F-9A8F17F9E83F}"/>
                    </a:ext>
                  </a:extLst>
                </p:cNvPr>
                <p:cNvSpPr/>
                <p:nvPr/>
              </p:nvSpPr>
              <p:spPr>
                <a:xfrm>
                  <a:off x="6815906" y="2698166"/>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8" name="Freeform: Shape 447">
                  <a:extLst>
                    <a:ext uri="{FF2B5EF4-FFF2-40B4-BE49-F238E27FC236}">
                      <a16:creationId xmlns:a16="http://schemas.microsoft.com/office/drawing/2014/main" id="{20D14DE4-F94F-4AA1-6E45-3FFEBDEB3841}"/>
                    </a:ext>
                  </a:extLst>
                </p:cNvPr>
                <p:cNvSpPr/>
                <p:nvPr/>
              </p:nvSpPr>
              <p:spPr>
                <a:xfrm>
                  <a:off x="6798359" y="2715837"/>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9" name="Freeform: Shape 448">
                  <a:extLst>
                    <a:ext uri="{FF2B5EF4-FFF2-40B4-BE49-F238E27FC236}">
                      <a16:creationId xmlns:a16="http://schemas.microsoft.com/office/drawing/2014/main" id="{3C5F0F33-2B7F-6E0B-C798-D4AFF41D19CB}"/>
                    </a:ext>
                  </a:extLst>
                </p:cNvPr>
                <p:cNvSpPr/>
                <p:nvPr/>
              </p:nvSpPr>
              <p:spPr>
                <a:xfrm>
                  <a:off x="6815906" y="2698166"/>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5" name="Freeform: Shape 454">
                  <a:extLst>
                    <a:ext uri="{FF2B5EF4-FFF2-40B4-BE49-F238E27FC236}">
                      <a16:creationId xmlns:a16="http://schemas.microsoft.com/office/drawing/2014/main" id="{3AE94FD5-2181-6883-BFC6-A2590200DA6F}"/>
                    </a:ext>
                  </a:extLst>
                </p:cNvPr>
                <p:cNvSpPr/>
                <p:nvPr/>
              </p:nvSpPr>
              <p:spPr>
                <a:xfrm>
                  <a:off x="6864066" y="2698166"/>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6" name="Freeform: Shape 455">
                  <a:extLst>
                    <a:ext uri="{FF2B5EF4-FFF2-40B4-BE49-F238E27FC236}">
                      <a16:creationId xmlns:a16="http://schemas.microsoft.com/office/drawing/2014/main" id="{F0A46AA5-995D-DF96-EC6A-3EFBDD983003}"/>
                    </a:ext>
                  </a:extLst>
                </p:cNvPr>
                <p:cNvSpPr/>
                <p:nvPr/>
              </p:nvSpPr>
              <p:spPr>
                <a:xfrm>
                  <a:off x="6905008" y="2954522"/>
                  <a:ext cx="36586" cy="12444"/>
                </a:xfrm>
                <a:custGeom>
                  <a:avLst/>
                  <a:gdLst>
                    <a:gd name="connsiteX0" fmla="*/ 0 w 36586"/>
                    <a:gd name="connsiteY0" fmla="*/ 0 h 12444"/>
                    <a:gd name="connsiteX1" fmla="*/ 36587 w 36586"/>
                    <a:gd name="connsiteY1" fmla="*/ 0 h 12444"/>
                  </a:gdLst>
                  <a:ahLst/>
                  <a:cxnLst>
                    <a:cxn ang="0">
                      <a:pos x="connsiteX0" y="connsiteY0"/>
                    </a:cxn>
                    <a:cxn ang="0">
                      <a:pos x="connsiteX1" y="connsiteY1"/>
                    </a:cxn>
                  </a:cxnLst>
                  <a:rect l="l" t="t" r="r" b="b"/>
                  <a:pathLst>
                    <a:path w="36586" h="12444">
                      <a:moveTo>
                        <a:pt x="0" y="0"/>
                      </a:moveTo>
                      <a:lnTo>
                        <a:pt x="36587" y="0"/>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7" name="Freeform: Shape 456">
                  <a:extLst>
                    <a:ext uri="{FF2B5EF4-FFF2-40B4-BE49-F238E27FC236}">
                      <a16:creationId xmlns:a16="http://schemas.microsoft.com/office/drawing/2014/main" id="{4607136E-B818-1DF9-5E5F-C271A5AE2DE0}"/>
                    </a:ext>
                  </a:extLst>
                </p:cNvPr>
                <p:cNvSpPr/>
                <p:nvPr/>
              </p:nvSpPr>
              <p:spPr>
                <a:xfrm>
                  <a:off x="6922555" y="2936851"/>
                  <a:ext cx="12444" cy="36835"/>
                </a:xfrm>
                <a:custGeom>
                  <a:avLst/>
                  <a:gdLst>
                    <a:gd name="connsiteX0" fmla="*/ 0 w 12444"/>
                    <a:gd name="connsiteY0" fmla="*/ 0 h 36835"/>
                    <a:gd name="connsiteX1" fmla="*/ 0 w 12444"/>
                    <a:gd name="connsiteY1" fmla="*/ 36836 h 36835"/>
                  </a:gdLst>
                  <a:ahLst/>
                  <a:cxnLst>
                    <a:cxn ang="0">
                      <a:pos x="connsiteX0" y="connsiteY0"/>
                    </a:cxn>
                    <a:cxn ang="0">
                      <a:pos x="connsiteX1" y="connsiteY1"/>
                    </a:cxn>
                  </a:cxnLst>
                  <a:rect l="l" t="t" r="r" b="b"/>
                  <a:pathLst>
                    <a:path w="12444" h="36835">
                      <a:moveTo>
                        <a:pt x="0" y="0"/>
                      </a:moveTo>
                      <a:lnTo>
                        <a:pt x="0" y="36836"/>
                      </a:lnTo>
                    </a:path>
                  </a:pathLst>
                </a:custGeom>
                <a:ln w="8705"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sp>
          <p:nvSpPr>
            <p:cNvPr id="558" name="TextBox 557">
              <a:extLst>
                <a:ext uri="{FF2B5EF4-FFF2-40B4-BE49-F238E27FC236}">
                  <a16:creationId xmlns:a16="http://schemas.microsoft.com/office/drawing/2014/main" id="{3B1B8982-C72C-190D-1B0D-ECE2693490BE}"/>
                </a:ext>
              </a:extLst>
            </p:cNvPr>
            <p:cNvSpPr txBox="1"/>
            <p:nvPr/>
          </p:nvSpPr>
          <p:spPr>
            <a:xfrm>
              <a:off x="2394243" y="3586249"/>
              <a:ext cx="4744881" cy="2308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solidFill>
                    <a:srgbClr val="000000"/>
                  </a:solidFill>
                  <a:effectLst/>
                  <a:uLnTx/>
                  <a:uFillTx/>
                  <a:latin typeface="Arial"/>
                  <a:ea typeface="+mn-ea"/>
                  <a:cs typeface="Arial"/>
                  <a:sym typeface="Arial"/>
                  <a:rtl val="0"/>
                </a:rPr>
                <a:t>Time (Months)</a:t>
              </a:r>
            </a:p>
          </p:txBody>
        </p:sp>
        <p:sp>
          <p:nvSpPr>
            <p:cNvPr id="559" name="TextBox 558">
              <a:extLst>
                <a:ext uri="{FF2B5EF4-FFF2-40B4-BE49-F238E27FC236}">
                  <a16:creationId xmlns:a16="http://schemas.microsoft.com/office/drawing/2014/main" id="{F3017C47-B11D-97F3-9092-DE8286E4C3D8}"/>
                </a:ext>
              </a:extLst>
            </p:cNvPr>
            <p:cNvSpPr txBox="1"/>
            <p:nvPr/>
          </p:nvSpPr>
          <p:spPr>
            <a:xfrm rot="16200000">
              <a:off x="724744" y="2143876"/>
              <a:ext cx="2238630" cy="2308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solidFill>
                    <a:srgbClr val="000000"/>
                  </a:solidFill>
                  <a:effectLst/>
                  <a:uLnTx/>
                  <a:uFillTx/>
                  <a:latin typeface="Arial"/>
                  <a:ea typeface="+mn-ea"/>
                  <a:cs typeface="Arial"/>
                  <a:sym typeface="Arial"/>
                  <a:rtl val="0"/>
                </a:rPr>
                <a:t>Overall survival (%)</a:t>
              </a:r>
            </a:p>
          </p:txBody>
        </p:sp>
        <p:grpSp>
          <p:nvGrpSpPr>
            <p:cNvPr id="758" name="Group 757">
              <a:extLst>
                <a:ext uri="{FF2B5EF4-FFF2-40B4-BE49-F238E27FC236}">
                  <a16:creationId xmlns:a16="http://schemas.microsoft.com/office/drawing/2014/main" id="{49442E2F-ED72-A998-F4C4-2E978711D1F9}"/>
                </a:ext>
              </a:extLst>
            </p:cNvPr>
            <p:cNvGrpSpPr/>
            <p:nvPr/>
          </p:nvGrpSpPr>
          <p:grpSpPr>
            <a:xfrm>
              <a:off x="6216887" y="1127577"/>
              <a:ext cx="922237" cy="504754"/>
              <a:chOff x="6256736" y="2720953"/>
              <a:chExt cx="922237" cy="504754"/>
            </a:xfrm>
          </p:grpSpPr>
          <p:sp>
            <p:nvSpPr>
              <p:cNvPr id="759" name="Freeform: Shape 758">
                <a:extLst>
                  <a:ext uri="{FF2B5EF4-FFF2-40B4-BE49-F238E27FC236}">
                    <a16:creationId xmlns:a16="http://schemas.microsoft.com/office/drawing/2014/main" id="{46E397ED-E319-391E-2A88-DD25DF7CFFFE}"/>
                  </a:ext>
                </a:extLst>
              </p:cNvPr>
              <p:cNvSpPr/>
              <p:nvPr/>
            </p:nvSpPr>
            <p:spPr>
              <a:xfrm>
                <a:off x="6434720" y="3096382"/>
                <a:ext cx="37208" cy="12444"/>
              </a:xfrm>
              <a:custGeom>
                <a:avLst/>
                <a:gdLst>
                  <a:gd name="connsiteX0" fmla="*/ 0 w 37208"/>
                  <a:gd name="connsiteY0" fmla="*/ 0 h 12444"/>
                  <a:gd name="connsiteX1" fmla="*/ 37209 w 37208"/>
                  <a:gd name="connsiteY1" fmla="*/ 0 h 12444"/>
                </a:gdLst>
                <a:ahLst/>
                <a:cxnLst>
                  <a:cxn ang="0">
                    <a:pos x="connsiteX0" y="connsiteY0"/>
                  </a:cxn>
                  <a:cxn ang="0">
                    <a:pos x="connsiteX1" y="connsiteY1"/>
                  </a:cxn>
                </a:cxnLst>
                <a:rect l="l" t="t" r="r" b="b"/>
                <a:pathLst>
                  <a:path w="37208" h="12444">
                    <a:moveTo>
                      <a:pt x="0" y="0"/>
                    </a:moveTo>
                    <a:lnTo>
                      <a:pt x="37209" y="0"/>
                    </a:lnTo>
                  </a:path>
                </a:pathLst>
              </a:custGeom>
              <a:ln w="9327" cap="flat">
                <a:solidFill>
                  <a:srgbClr val="00000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60" name="Freeform: Shape 759">
                <a:extLst>
                  <a:ext uri="{FF2B5EF4-FFF2-40B4-BE49-F238E27FC236}">
                    <a16:creationId xmlns:a16="http://schemas.microsoft.com/office/drawing/2014/main" id="{924CA2C0-E98C-AFF4-811B-455AC9326FA5}"/>
                  </a:ext>
                </a:extLst>
              </p:cNvPr>
              <p:cNvSpPr/>
              <p:nvPr/>
            </p:nvSpPr>
            <p:spPr>
              <a:xfrm>
                <a:off x="6453387" y="3078089"/>
                <a:ext cx="12444" cy="36586"/>
              </a:xfrm>
              <a:custGeom>
                <a:avLst/>
                <a:gdLst>
                  <a:gd name="connsiteX0" fmla="*/ 0 w 12444"/>
                  <a:gd name="connsiteY0" fmla="*/ 0 h 36586"/>
                  <a:gd name="connsiteX1" fmla="*/ 0 w 12444"/>
                  <a:gd name="connsiteY1" fmla="*/ 36587 h 36586"/>
                </a:gdLst>
                <a:ahLst/>
                <a:cxnLst>
                  <a:cxn ang="0">
                    <a:pos x="connsiteX0" y="connsiteY0"/>
                  </a:cxn>
                  <a:cxn ang="0">
                    <a:pos x="connsiteX1" y="connsiteY1"/>
                  </a:cxn>
                </a:cxnLst>
                <a:rect l="l" t="t" r="r" b="b"/>
                <a:pathLst>
                  <a:path w="12444" h="36586">
                    <a:moveTo>
                      <a:pt x="0" y="0"/>
                    </a:moveTo>
                    <a:lnTo>
                      <a:pt x="0" y="36587"/>
                    </a:lnTo>
                  </a:path>
                </a:pathLst>
              </a:custGeom>
              <a:ln w="9327" cap="flat">
                <a:solidFill>
                  <a:srgbClr val="00000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61" name="Freeform: Shape 760">
                <a:extLst>
                  <a:ext uri="{FF2B5EF4-FFF2-40B4-BE49-F238E27FC236}">
                    <a16:creationId xmlns:a16="http://schemas.microsoft.com/office/drawing/2014/main" id="{83C603FC-A1CD-9EEF-BEA7-E3A72E1D5D93}"/>
                  </a:ext>
                </a:extLst>
              </p:cNvPr>
              <p:cNvSpPr/>
              <p:nvPr/>
            </p:nvSpPr>
            <p:spPr>
              <a:xfrm>
                <a:off x="6266969" y="2824272"/>
                <a:ext cx="372711" cy="12444"/>
              </a:xfrm>
              <a:custGeom>
                <a:avLst/>
                <a:gdLst>
                  <a:gd name="connsiteX0" fmla="*/ 0 w 372711"/>
                  <a:gd name="connsiteY0" fmla="*/ 0 h 12444"/>
                  <a:gd name="connsiteX1" fmla="*/ 372711 w 372711"/>
                  <a:gd name="connsiteY1" fmla="*/ 0 h 12444"/>
                </a:gdLst>
                <a:ahLst/>
                <a:cxnLst>
                  <a:cxn ang="0">
                    <a:pos x="connsiteX0" y="connsiteY0"/>
                  </a:cxn>
                  <a:cxn ang="0">
                    <a:pos x="connsiteX1" y="connsiteY1"/>
                  </a:cxn>
                </a:cxnLst>
                <a:rect l="l" t="t" r="r" b="b"/>
                <a:pathLst>
                  <a:path w="372711" h="12444">
                    <a:moveTo>
                      <a:pt x="0" y="0"/>
                    </a:moveTo>
                    <a:lnTo>
                      <a:pt x="372711" y="0"/>
                    </a:lnTo>
                  </a:path>
                </a:pathLst>
              </a:custGeom>
              <a:ln w="9327" cap="sq">
                <a:solidFill>
                  <a:srgbClr val="3E90D0"/>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62" name="Freeform: Shape 761">
                <a:extLst>
                  <a:ext uri="{FF2B5EF4-FFF2-40B4-BE49-F238E27FC236}">
                    <a16:creationId xmlns:a16="http://schemas.microsoft.com/office/drawing/2014/main" id="{75BEC58F-2DBC-5CFC-D540-3A836FBE5823}"/>
                  </a:ext>
                </a:extLst>
              </p:cNvPr>
              <p:cNvSpPr/>
              <p:nvPr/>
            </p:nvSpPr>
            <p:spPr>
              <a:xfrm>
                <a:off x="6256736" y="2978219"/>
                <a:ext cx="372711" cy="247488"/>
              </a:xfrm>
              <a:custGeom>
                <a:avLst/>
                <a:gdLst>
                  <a:gd name="connsiteX0" fmla="*/ 0 w 372711"/>
                  <a:gd name="connsiteY0" fmla="*/ 0 h 12444"/>
                  <a:gd name="connsiteX1" fmla="*/ 372711 w 372711"/>
                  <a:gd name="connsiteY1" fmla="*/ 0 h 12444"/>
                </a:gdLst>
                <a:ahLst/>
                <a:cxnLst>
                  <a:cxn ang="0">
                    <a:pos x="connsiteX0" y="connsiteY0"/>
                  </a:cxn>
                  <a:cxn ang="0">
                    <a:pos x="connsiteX1" y="connsiteY1"/>
                  </a:cxn>
                </a:cxnLst>
                <a:rect l="l" t="t" r="r" b="b"/>
                <a:pathLst>
                  <a:path w="372711" h="12444">
                    <a:moveTo>
                      <a:pt x="0" y="0"/>
                    </a:moveTo>
                    <a:lnTo>
                      <a:pt x="372711" y="0"/>
                    </a:lnTo>
                  </a:path>
                </a:pathLst>
              </a:custGeom>
              <a:ln w="9327" cap="sq">
                <a:solidFill>
                  <a:srgbClr val="8F6EAA"/>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63" name="TextBox 762">
                <a:extLst>
                  <a:ext uri="{FF2B5EF4-FFF2-40B4-BE49-F238E27FC236}">
                    <a16:creationId xmlns:a16="http://schemas.microsoft.com/office/drawing/2014/main" id="{38F2DB89-5E55-6A48-2EF8-1C7D8D781D56}"/>
                  </a:ext>
                </a:extLst>
              </p:cNvPr>
              <p:cNvSpPr txBox="1"/>
              <p:nvPr/>
            </p:nvSpPr>
            <p:spPr>
              <a:xfrm>
                <a:off x="6636023" y="2720953"/>
                <a:ext cx="542950" cy="500277"/>
              </a:xfrm>
              <a:prstGeom prst="rect">
                <a:avLst/>
              </a:prstGeom>
              <a:noFill/>
            </p:spPr>
            <p:txBody>
              <a:bodyPr wrap="square" rtlCol="0">
                <a:spAutoFit/>
              </a:bodyPr>
              <a:lstStyle/>
              <a:p>
                <a:pPr marL="0" marR="0" lvl="0" indent="0" algn="l" defTabSz="685800" rtl="0" eaLnBrk="1" fontAlgn="auto" latinLnBrk="0" hangingPunct="1">
                  <a:lnSpc>
                    <a:spcPts val="1000"/>
                  </a:lnSpc>
                  <a:spcBef>
                    <a:spcPts val="0"/>
                  </a:spcBef>
                  <a:spcAft>
                    <a:spcPts val="0"/>
                  </a:spcAft>
                  <a:buClrTx/>
                  <a:buSzTx/>
                  <a:buFontTx/>
                  <a:buNone/>
                  <a:tabLst/>
                  <a:defRPr/>
                </a:pPr>
                <a:r>
                  <a:rPr kumimoji="0" lang="en-GB" sz="800" b="1" i="0" u="none" strike="noStrike" kern="1200" cap="none" spc="0" normalizeH="0" baseline="0" noProof="0" dirty="0">
                    <a:ln/>
                    <a:solidFill>
                      <a:srgbClr val="000000"/>
                    </a:solidFill>
                    <a:effectLst/>
                    <a:uLnTx/>
                    <a:uFillTx/>
                    <a:latin typeface="Arial"/>
                    <a:ea typeface="+mn-ea"/>
                    <a:cs typeface="Arial"/>
                    <a:sym typeface="Arial"/>
                    <a:rtl val="0"/>
                  </a:rPr>
                  <a:t>Isa-Pd</a:t>
                </a:r>
              </a:p>
              <a:p>
                <a:pPr marL="0" marR="0" lvl="0" indent="0" algn="l" defTabSz="685800" rtl="0" eaLnBrk="1" fontAlgn="auto" latinLnBrk="0" hangingPunct="1">
                  <a:lnSpc>
                    <a:spcPts val="1000"/>
                  </a:lnSpc>
                  <a:spcBef>
                    <a:spcPts val="0"/>
                  </a:spcBef>
                  <a:spcAft>
                    <a:spcPts val="0"/>
                  </a:spcAft>
                  <a:buClrTx/>
                  <a:buSzTx/>
                  <a:buFontTx/>
                  <a:buNone/>
                  <a:tabLst/>
                  <a:defRPr/>
                </a:pPr>
                <a:r>
                  <a:rPr kumimoji="0" lang="en-GB" sz="800" b="1" i="0" u="none" strike="noStrike" kern="1200" cap="none" spc="0" normalizeH="0" baseline="0" noProof="0" dirty="0">
                    <a:ln/>
                    <a:solidFill>
                      <a:srgbClr val="000000"/>
                    </a:solidFill>
                    <a:effectLst/>
                    <a:uLnTx/>
                    <a:uFillTx/>
                    <a:latin typeface="Arial"/>
                    <a:ea typeface="+mn-ea"/>
                    <a:cs typeface="Arial"/>
                    <a:sym typeface="Arial"/>
                    <a:rtl val="0"/>
                  </a:rPr>
                  <a:t>Pd</a:t>
                </a:r>
              </a:p>
              <a:p>
                <a:pPr marL="0" marR="0" lvl="0" indent="0" algn="l" defTabSz="685800" rtl="0" eaLnBrk="1" fontAlgn="auto" latinLnBrk="0" hangingPunct="1">
                  <a:lnSpc>
                    <a:spcPts val="1000"/>
                  </a:lnSpc>
                  <a:spcBef>
                    <a:spcPts val="0"/>
                  </a:spcBef>
                  <a:spcAft>
                    <a:spcPts val="0"/>
                  </a:spcAft>
                  <a:buClrTx/>
                  <a:buSzTx/>
                  <a:buFontTx/>
                  <a:buNone/>
                  <a:tabLst/>
                  <a:defRPr/>
                </a:pPr>
                <a:r>
                  <a:rPr kumimoji="0" lang="en-GB" sz="800" b="1" i="0" u="none" strike="noStrike" kern="1200" cap="none" spc="0" normalizeH="0" baseline="0" noProof="0" dirty="0">
                    <a:ln/>
                    <a:solidFill>
                      <a:srgbClr val="000000"/>
                    </a:solidFill>
                    <a:effectLst/>
                    <a:uLnTx/>
                    <a:uFillTx/>
                    <a:latin typeface="Arial"/>
                    <a:ea typeface="+mn-ea"/>
                    <a:cs typeface="Arial"/>
                    <a:sym typeface="Arial"/>
                    <a:rtl val="0"/>
                  </a:rPr>
                  <a:t>Censor</a:t>
                </a:r>
              </a:p>
            </p:txBody>
          </p:sp>
        </p:grpSp>
      </p:grpSp>
    </p:spTree>
    <p:extLst>
      <p:ext uri="{BB962C8B-B14F-4D97-AF65-F5344CB8AC3E}">
        <p14:creationId xmlns:p14="http://schemas.microsoft.com/office/powerpoint/2010/main" val="815824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1E995D4E-A2B9-805A-F03D-BC4D3F44D67D}"/>
              </a:ext>
            </a:extLst>
          </p:cNvPr>
          <p:cNvSpPr>
            <a:spLocks noGrp="1"/>
          </p:cNvSpPr>
          <p:nvPr>
            <p:ph type="ftr" sz="quarter" idx="3"/>
          </p:nvPr>
        </p:nvSpPr>
        <p:spPr>
          <a:xfrm>
            <a:off x="457201" y="4767263"/>
            <a:ext cx="8058149" cy="331598"/>
          </a:xfrm>
        </p:spPr>
        <p:txBody>
          <a:bodyPr/>
          <a:lstStyle/>
          <a:p>
            <a:r>
              <a:rPr lang="en-US" altLang="en-US" dirty="0"/>
              <a:t>1. Richardson PG et al. </a:t>
            </a:r>
            <a:r>
              <a:rPr lang="en-US" altLang="en-US" i="1" dirty="0"/>
              <a:t>Lancet Oncol. </a:t>
            </a:r>
            <a:r>
              <a:rPr lang="en-US" altLang="en-US" dirty="0"/>
              <a:t>2022;23:416-27.</a:t>
            </a:r>
          </a:p>
        </p:txBody>
      </p:sp>
      <p:sp>
        <p:nvSpPr>
          <p:cNvPr id="10" name="Title 9">
            <a:extLst>
              <a:ext uri="{FF2B5EF4-FFF2-40B4-BE49-F238E27FC236}">
                <a16:creationId xmlns:a16="http://schemas.microsoft.com/office/drawing/2014/main" id="{C1A4719B-450B-8936-BBF6-B7D817D9E11E}"/>
              </a:ext>
            </a:extLst>
          </p:cNvPr>
          <p:cNvSpPr>
            <a:spLocks noGrp="1"/>
          </p:cNvSpPr>
          <p:nvPr>
            <p:ph type="title"/>
          </p:nvPr>
        </p:nvSpPr>
        <p:spPr>
          <a:xfrm>
            <a:off x="457200" y="149629"/>
            <a:ext cx="8058150" cy="889183"/>
          </a:xfrm>
        </p:spPr>
        <p:txBody>
          <a:bodyPr anchor="t"/>
          <a:lstStyle/>
          <a:p>
            <a:r>
              <a:rPr lang="en-IN" dirty="0"/>
              <a:t>ICARIA-MM: Extended Follow-Up </a:t>
            </a:r>
            <a:r>
              <a:rPr lang="en-US" dirty="0"/>
              <a:t>Analysis¹</a:t>
            </a:r>
          </a:p>
        </p:txBody>
      </p:sp>
      <p:pic>
        <p:nvPicPr>
          <p:cNvPr id="5" name="Picture 4">
            <a:extLst>
              <a:ext uri="{FF2B5EF4-FFF2-40B4-BE49-F238E27FC236}">
                <a16:creationId xmlns:a16="http://schemas.microsoft.com/office/drawing/2014/main" id="{740FD295-0B9D-6234-01CD-F734D9FF5D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199" y="708565"/>
            <a:ext cx="7108991" cy="1872398"/>
          </a:xfrm>
          <a:prstGeom prst="rect">
            <a:avLst/>
          </a:prstGeom>
        </p:spPr>
      </p:pic>
      <p:pic>
        <p:nvPicPr>
          <p:cNvPr id="8" name="Picture 7">
            <a:extLst>
              <a:ext uri="{FF2B5EF4-FFF2-40B4-BE49-F238E27FC236}">
                <a16:creationId xmlns:a16="http://schemas.microsoft.com/office/drawing/2014/main" id="{BAB1B328-8611-CFF8-4342-99A9445F507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7200" y="2819406"/>
            <a:ext cx="7108990" cy="1947857"/>
          </a:xfrm>
          <a:prstGeom prst="rect">
            <a:avLst/>
          </a:prstGeom>
        </p:spPr>
      </p:pic>
      <p:sp>
        <p:nvSpPr>
          <p:cNvPr id="2" name="TextBox 1">
            <a:extLst>
              <a:ext uri="{FF2B5EF4-FFF2-40B4-BE49-F238E27FC236}">
                <a16:creationId xmlns:a16="http://schemas.microsoft.com/office/drawing/2014/main" id="{68286AB1-18D7-4922-A7CE-BF47AAFCB33C}"/>
              </a:ext>
            </a:extLst>
          </p:cNvPr>
          <p:cNvSpPr txBox="1"/>
          <p:nvPr/>
        </p:nvSpPr>
        <p:spPr>
          <a:xfrm>
            <a:off x="7566190" y="2815268"/>
            <a:ext cx="1427356" cy="507831"/>
          </a:xfrm>
          <a:prstGeom prst="rect">
            <a:avLst/>
          </a:prstGeom>
          <a:noFill/>
        </p:spPr>
        <p:txBody>
          <a:bodyPr wrap="square" rtlCol="0">
            <a:spAutoFit/>
          </a:bodyPr>
          <a:lstStyle/>
          <a:p>
            <a:r>
              <a:rPr lang="en-US" sz="900" dirty="0"/>
              <a:t>Gr ≥3 AE: neutropenia 50%, pneumonia 23%, thrombocytopenia 13%</a:t>
            </a:r>
          </a:p>
        </p:txBody>
      </p:sp>
      <p:sp>
        <p:nvSpPr>
          <p:cNvPr id="3" name="Rectangle 2">
            <a:extLst>
              <a:ext uri="{FF2B5EF4-FFF2-40B4-BE49-F238E27FC236}">
                <a16:creationId xmlns:a16="http://schemas.microsoft.com/office/drawing/2014/main" id="{A6D5E5D7-6494-0AB2-CB61-BE41C1D1B5B5}"/>
              </a:ext>
            </a:extLst>
          </p:cNvPr>
          <p:cNvSpPr/>
          <p:nvPr/>
        </p:nvSpPr>
        <p:spPr>
          <a:xfrm>
            <a:off x="709127" y="4702630"/>
            <a:ext cx="662473" cy="1019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9790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31505835-6DCC-76A7-7ABA-6C4AABE2A3DF}"/>
              </a:ext>
            </a:extLst>
          </p:cNvPr>
          <p:cNvSpPr txBox="1">
            <a:spLocks noGrp="1" noChangeArrowheads="1"/>
          </p:cNvSpPr>
          <p:nvPr>
            <p:ph type="title"/>
          </p:nvPr>
        </p:nvSpPr>
        <p:spPr>
          <a:xfrm>
            <a:off x="457200" y="149629"/>
            <a:ext cx="8058150" cy="889183"/>
          </a:xfrm>
        </p:spPr>
        <p:txBody>
          <a:bodyPr lIns="91440" tIns="45720" rIns="91440" bIns="45720" anchor="t"/>
          <a:lstStyle/>
          <a:p>
            <a:r>
              <a:rPr lang="en-US" altLang="en-US" dirty="0"/>
              <a:t>ELOQUENT-3: Addition of </a:t>
            </a:r>
            <a:r>
              <a:rPr lang="en-US" altLang="en-US" dirty="0" err="1"/>
              <a:t>Elotuzumab</a:t>
            </a:r>
            <a:r>
              <a:rPr lang="en-US" altLang="en-US" dirty="0"/>
              <a:t> to Pomalidomide/Dexamethasone Backbone</a:t>
            </a:r>
            <a:r>
              <a:rPr lang="en-US" altLang="en-US" baseline="30000" dirty="0"/>
              <a:t>1</a:t>
            </a:r>
          </a:p>
        </p:txBody>
      </p:sp>
      <p:sp>
        <p:nvSpPr>
          <p:cNvPr id="6" name="Content Placeholder 5">
            <a:extLst>
              <a:ext uri="{FF2B5EF4-FFF2-40B4-BE49-F238E27FC236}">
                <a16:creationId xmlns:a16="http://schemas.microsoft.com/office/drawing/2014/main" id="{42E85BC0-D415-C2C8-75A3-5455825E2D26}"/>
              </a:ext>
            </a:extLst>
          </p:cNvPr>
          <p:cNvSpPr>
            <a:spLocks noGrp="1"/>
          </p:cNvSpPr>
          <p:nvPr>
            <p:ph sz="half" idx="2"/>
          </p:nvPr>
        </p:nvSpPr>
        <p:spPr>
          <a:xfrm>
            <a:off x="4572000" y="1417829"/>
            <a:ext cx="4323580" cy="2970416"/>
          </a:xfrm>
        </p:spPr>
        <p:txBody>
          <a:bodyPr>
            <a:normAutofit fontScale="77500" lnSpcReduction="20000"/>
          </a:bodyPr>
          <a:lstStyle/>
          <a:p>
            <a:pPr>
              <a:lnSpc>
                <a:spcPct val="120000"/>
              </a:lnSpc>
              <a:spcBef>
                <a:spcPts val="0"/>
              </a:spcBef>
              <a:spcAft>
                <a:spcPts val="800"/>
              </a:spcAft>
            </a:pPr>
            <a:r>
              <a:rPr lang="en-US" altLang="en-US" dirty="0"/>
              <a:t>Open-label, randomized phase 2 trial</a:t>
            </a:r>
          </a:p>
          <a:p>
            <a:pPr>
              <a:lnSpc>
                <a:spcPct val="120000"/>
              </a:lnSpc>
              <a:spcBef>
                <a:spcPts val="0"/>
              </a:spcBef>
              <a:spcAft>
                <a:spcPts val="800"/>
              </a:spcAft>
            </a:pPr>
            <a:r>
              <a:rPr lang="en-US" altLang="en-US" dirty="0"/>
              <a:t>ORR: 53% for </a:t>
            </a:r>
            <a:r>
              <a:rPr lang="en-US" altLang="en-US" dirty="0" err="1"/>
              <a:t>elotuzumab</a:t>
            </a:r>
            <a:r>
              <a:rPr lang="en-US" altLang="en-US" dirty="0"/>
              <a:t> group vs 26% for control group; odds ratio: 3.25 (95% CI, 1.49-7.11) </a:t>
            </a:r>
          </a:p>
          <a:p>
            <a:pPr>
              <a:lnSpc>
                <a:spcPct val="120000"/>
              </a:lnSpc>
              <a:spcBef>
                <a:spcPts val="0"/>
              </a:spcBef>
              <a:spcAft>
                <a:spcPts val="800"/>
              </a:spcAft>
            </a:pPr>
            <a:r>
              <a:rPr lang="en-US" altLang="en-US" b="1" dirty="0" err="1"/>
              <a:t>Elotuzumab</a:t>
            </a:r>
            <a:r>
              <a:rPr lang="en-US" altLang="en-US" dirty="0"/>
              <a:t> 10 mg/kg IV every week in cycles </a:t>
            </a:r>
            <a:br>
              <a:rPr lang="en-US" altLang="en-US" dirty="0"/>
            </a:br>
            <a:r>
              <a:rPr lang="en-US" altLang="en-US" dirty="0"/>
              <a:t>1-2 and 20 mg/kg IV every 4 weeks thereafter</a:t>
            </a:r>
          </a:p>
          <a:p>
            <a:pPr>
              <a:lnSpc>
                <a:spcPct val="120000"/>
              </a:lnSpc>
              <a:spcBef>
                <a:spcPts val="0"/>
              </a:spcBef>
              <a:spcAft>
                <a:spcPts val="800"/>
              </a:spcAft>
            </a:pPr>
            <a:r>
              <a:rPr lang="en-US" altLang="en-US" b="1" dirty="0"/>
              <a:t>Pomalidomide</a:t>
            </a:r>
            <a:r>
              <a:rPr lang="en-US" altLang="en-US" dirty="0"/>
              <a:t> 4 mg PO on d 1-21 of each cycle</a:t>
            </a:r>
          </a:p>
          <a:p>
            <a:pPr>
              <a:lnSpc>
                <a:spcPct val="120000"/>
              </a:lnSpc>
              <a:spcBef>
                <a:spcPts val="0"/>
              </a:spcBef>
              <a:spcAft>
                <a:spcPts val="800"/>
              </a:spcAft>
            </a:pPr>
            <a:r>
              <a:rPr lang="en-US" altLang="en-US" b="1" dirty="0"/>
              <a:t>Dexamethasone</a:t>
            </a:r>
            <a:r>
              <a:rPr lang="en-US" altLang="en-US" dirty="0"/>
              <a:t> 40- or 20-mg equivalent every week for patients aged ≤75 or &gt;75 y, respectively</a:t>
            </a:r>
          </a:p>
          <a:p>
            <a:pPr>
              <a:lnSpc>
                <a:spcPct val="120000"/>
              </a:lnSpc>
              <a:spcBef>
                <a:spcPts val="0"/>
              </a:spcBef>
              <a:spcAft>
                <a:spcPts val="800"/>
              </a:spcAft>
            </a:pPr>
            <a:r>
              <a:rPr lang="en-US" altLang="en-US" b="1" dirty="0"/>
              <a:t>Primary endpoint: </a:t>
            </a:r>
            <a:r>
              <a:rPr lang="en-US" altLang="en-US" dirty="0"/>
              <a:t>PFS</a:t>
            </a:r>
          </a:p>
          <a:p>
            <a:pPr>
              <a:lnSpc>
                <a:spcPct val="120000"/>
              </a:lnSpc>
              <a:spcBef>
                <a:spcPts val="0"/>
              </a:spcBef>
              <a:spcAft>
                <a:spcPts val="800"/>
              </a:spcAft>
            </a:pPr>
            <a:r>
              <a:rPr lang="en-US" altLang="en-US" b="1" dirty="0"/>
              <a:t>Secondary endpoint: </a:t>
            </a:r>
            <a:r>
              <a:rPr lang="en-US" altLang="en-US" dirty="0"/>
              <a:t>ORR</a:t>
            </a:r>
          </a:p>
        </p:txBody>
      </p:sp>
      <p:sp>
        <p:nvSpPr>
          <p:cNvPr id="17" name="Footer Placeholder 3">
            <a:extLst>
              <a:ext uri="{FF2B5EF4-FFF2-40B4-BE49-F238E27FC236}">
                <a16:creationId xmlns:a16="http://schemas.microsoft.com/office/drawing/2014/main" id="{C1D6F4E5-FDFA-4FE6-A3D0-9DDC3D3B06A0}"/>
              </a:ext>
            </a:extLst>
          </p:cNvPr>
          <p:cNvSpPr>
            <a:spLocks noGrp="1"/>
          </p:cNvSpPr>
          <p:nvPr>
            <p:ph type="ftr" sz="quarter" idx="3"/>
          </p:nvPr>
        </p:nvSpPr>
        <p:spPr bwMode="auto">
          <a:xfrm>
            <a:off x="457201" y="4767263"/>
            <a:ext cx="7886699" cy="3315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noProof="0" dirty="0"/>
              <a:t>IV, intravenously; R, randomized; PI, proteasome inhibitor; PFS, progression-free survival; PO, orally; ORR, overall response rate</a:t>
            </a:r>
          </a:p>
          <a:p>
            <a:r>
              <a:rPr lang="en-US" altLang="en-US" noProof="0" dirty="0"/>
              <a:t>1. </a:t>
            </a:r>
            <a:r>
              <a:rPr lang="en-US" altLang="en-US" dirty="0" err="1"/>
              <a:t>Dimopoulos</a:t>
            </a:r>
            <a:r>
              <a:rPr lang="en-US" altLang="en-US" dirty="0"/>
              <a:t> MA et al. </a:t>
            </a:r>
            <a:r>
              <a:rPr lang="en-US" altLang="en-US" i="1" dirty="0"/>
              <a:t>N </a:t>
            </a:r>
            <a:r>
              <a:rPr lang="en-US" altLang="en-US" i="1" dirty="0" err="1"/>
              <a:t>Engl</a:t>
            </a:r>
            <a:r>
              <a:rPr lang="en-US" altLang="en-US" i="1" dirty="0"/>
              <a:t> J Med </a:t>
            </a:r>
            <a:r>
              <a:rPr lang="en-US" altLang="en-US" dirty="0"/>
              <a:t>2018</a:t>
            </a:r>
          </a:p>
        </p:txBody>
      </p:sp>
      <p:sp>
        <p:nvSpPr>
          <p:cNvPr id="93187" name="Line 33">
            <a:extLst>
              <a:ext uri="{FF2B5EF4-FFF2-40B4-BE49-F238E27FC236}">
                <a16:creationId xmlns:a16="http://schemas.microsoft.com/office/drawing/2014/main" id="{4086F6C1-04A4-FDF7-18AD-2EE63DD1B3DC}"/>
              </a:ext>
            </a:extLst>
          </p:cNvPr>
          <p:cNvSpPr>
            <a:spLocks noChangeShapeType="1"/>
          </p:cNvSpPr>
          <p:nvPr/>
        </p:nvSpPr>
        <p:spPr bwMode="auto">
          <a:xfrm>
            <a:off x="1491281" y="2506631"/>
            <a:ext cx="52387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2" name="Text Box 45">
            <a:extLst>
              <a:ext uri="{FF2B5EF4-FFF2-40B4-BE49-F238E27FC236}">
                <a16:creationId xmlns:a16="http://schemas.microsoft.com/office/drawing/2014/main" id="{C9B35370-E8E7-8F27-A756-0A242680130C}"/>
              </a:ext>
            </a:extLst>
          </p:cNvPr>
          <p:cNvSpPr txBox="1">
            <a:spLocks noChangeArrowheads="1"/>
          </p:cNvSpPr>
          <p:nvPr/>
        </p:nvSpPr>
        <p:spPr bwMode="auto">
          <a:xfrm>
            <a:off x="246329" y="1582907"/>
            <a:ext cx="1506890" cy="1815882"/>
          </a:xfrm>
          <a:prstGeom prst="rect">
            <a:avLst/>
          </a:prstGeom>
          <a:ln/>
        </p:spPr>
        <p:style>
          <a:lnRef idx="1">
            <a:schemeClr val="accent1"/>
          </a:lnRef>
          <a:fillRef idx="3">
            <a:schemeClr val="accent1"/>
          </a:fillRef>
          <a:effectRef idx="2">
            <a:schemeClr val="accent1"/>
          </a:effectRef>
          <a:fontRef idx="minor">
            <a:schemeClr val="lt1"/>
          </a:fontRef>
        </p:style>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40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rPr>
              <a:t>Patients with R/R MM who received ≥2 prior lines and are refractory or R/R to lenalidomide and a PI</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40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rPr>
              <a:t>(N = </a:t>
            </a:r>
            <a:r>
              <a:rPr kumimoji="0" lang="en-US" altLang="en-US" sz="1400" i="0" u="non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rPr>
              <a:t>117</a:t>
            </a:r>
            <a:r>
              <a:rPr kumimoji="0" lang="en-US" altLang="en-US" sz="140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rPr>
              <a:t>)</a:t>
            </a:r>
          </a:p>
        </p:txBody>
      </p:sp>
      <p:cxnSp>
        <p:nvCxnSpPr>
          <p:cNvPr id="93189" name="Straight Arrow Connector 22">
            <a:extLst>
              <a:ext uri="{FF2B5EF4-FFF2-40B4-BE49-F238E27FC236}">
                <a16:creationId xmlns:a16="http://schemas.microsoft.com/office/drawing/2014/main" id="{ACC0867C-4822-37A3-E024-25935A50C4C6}"/>
              </a:ext>
            </a:extLst>
          </p:cNvPr>
          <p:cNvCxnSpPr>
            <a:cxnSpLocks/>
          </p:cNvCxnSpPr>
          <p:nvPr/>
        </p:nvCxnSpPr>
        <p:spPr bwMode="auto">
          <a:xfrm flipH="1">
            <a:off x="3588950" y="1532683"/>
            <a:ext cx="0" cy="438150"/>
          </a:xfrm>
          <a:prstGeom prst="straightConnector1">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24" name="Rectangle 46">
            <a:extLst>
              <a:ext uri="{FF2B5EF4-FFF2-40B4-BE49-F238E27FC236}">
                <a16:creationId xmlns:a16="http://schemas.microsoft.com/office/drawing/2014/main" id="{D4046A49-FB7A-8701-9291-0C735F645435}"/>
              </a:ext>
            </a:extLst>
          </p:cNvPr>
          <p:cNvSpPr>
            <a:spLocks noChangeArrowheads="1"/>
          </p:cNvSpPr>
          <p:nvPr/>
        </p:nvSpPr>
        <p:spPr bwMode="auto">
          <a:xfrm>
            <a:off x="2711484" y="2432142"/>
            <a:ext cx="1642639" cy="307777"/>
          </a:xfrm>
          <a:prstGeom prst="rect">
            <a:avLst/>
          </a:prstGeom>
          <a:noFill/>
          <a:ln>
            <a:noFill/>
          </a:ln>
        </p:spPr>
        <p:txBody>
          <a:bodyPr wrap="square" anchor="ct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457200" rtl="0" eaLnBrk="1" fontAlgn="auto" latinLnBrk="0" hangingPunct="1">
              <a:lnSpc>
                <a:spcPct val="100000"/>
              </a:lnSpc>
              <a:spcBef>
                <a:spcPct val="50000"/>
              </a:spcBef>
              <a:spcAft>
                <a:spcPct val="0"/>
              </a:spcAft>
              <a:buClrTx/>
              <a:buSzTx/>
              <a:buFontTx/>
              <a:buNone/>
              <a:tabLst/>
              <a:defRPr/>
            </a:pPr>
            <a:r>
              <a:rPr kumimoji="0" lang="en-US" sz="1400" b="0" i="1" u="none" strike="noStrike" kern="1200" cap="none" spc="0" normalizeH="0" baseline="0" noProof="0" dirty="0">
                <a:ln>
                  <a:noFill/>
                </a:ln>
                <a:solidFill>
                  <a:srgbClr val="333399">
                    <a:lumMod val="50000"/>
                  </a:srgbClr>
                </a:solidFill>
                <a:effectLst/>
                <a:uLnTx/>
                <a:uFillTx/>
                <a:latin typeface="Arial" panose="020B0604020202020204" pitchFamily="34" charset="0"/>
                <a:ea typeface="ＭＳ Ｐゴシック" panose="020B0600070205080204" pitchFamily="34" charset="-128"/>
                <a:cs typeface="+mn-cs"/>
              </a:rPr>
              <a:t>28-d cycles</a:t>
            </a:r>
          </a:p>
        </p:txBody>
      </p:sp>
      <p:sp>
        <p:nvSpPr>
          <p:cNvPr id="93191" name="Line 33">
            <a:extLst>
              <a:ext uri="{FF2B5EF4-FFF2-40B4-BE49-F238E27FC236}">
                <a16:creationId xmlns:a16="http://schemas.microsoft.com/office/drawing/2014/main" id="{CEB81651-91BA-55E7-430B-CB5B5E165AAC}"/>
              </a:ext>
            </a:extLst>
          </p:cNvPr>
          <p:cNvSpPr>
            <a:spLocks noChangeShapeType="1"/>
          </p:cNvSpPr>
          <p:nvPr/>
        </p:nvSpPr>
        <p:spPr bwMode="auto">
          <a:xfrm flipV="1">
            <a:off x="2215597" y="2270416"/>
            <a:ext cx="396875" cy="3349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3192" name="Line 33">
            <a:extLst>
              <a:ext uri="{FF2B5EF4-FFF2-40B4-BE49-F238E27FC236}">
                <a16:creationId xmlns:a16="http://schemas.microsoft.com/office/drawing/2014/main" id="{7EDE6AB2-93FD-2839-9D62-2EA07A1E3A61}"/>
              </a:ext>
            </a:extLst>
          </p:cNvPr>
          <p:cNvSpPr>
            <a:spLocks noChangeShapeType="1"/>
          </p:cNvSpPr>
          <p:nvPr/>
        </p:nvSpPr>
        <p:spPr bwMode="auto">
          <a:xfrm>
            <a:off x="2204826" y="2437897"/>
            <a:ext cx="396875" cy="40798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7" name="Oval 21">
            <a:extLst>
              <a:ext uri="{FF2B5EF4-FFF2-40B4-BE49-F238E27FC236}">
                <a16:creationId xmlns:a16="http://schemas.microsoft.com/office/drawing/2014/main" id="{27528DD6-1610-7C6F-5C01-B1936B4F9D2B}"/>
              </a:ext>
            </a:extLst>
          </p:cNvPr>
          <p:cNvSpPr>
            <a:spLocks noChangeArrowheads="1"/>
          </p:cNvSpPr>
          <p:nvPr/>
        </p:nvSpPr>
        <p:spPr bwMode="auto">
          <a:xfrm>
            <a:off x="2024388" y="2312939"/>
            <a:ext cx="407177" cy="407987"/>
          </a:xfrm>
          <a:prstGeom prst="ellipse">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sz="1800" b="1" i="0" u="none" strike="noStrike" kern="1200" cap="none" spc="0" normalizeH="0" baseline="0" noProof="0" dirty="0">
                <a:ln>
                  <a:noFill/>
                </a:ln>
                <a:solidFill>
                  <a:srgbClr val="FFFFFF"/>
                </a:solidFill>
                <a:effectLst/>
                <a:uLnTx/>
                <a:uFillTx/>
                <a:latin typeface="Arial"/>
                <a:ea typeface="ＭＳ Ｐゴシック" charset="0"/>
                <a:cs typeface="ＭＳ Ｐゴシック" charset="0"/>
              </a:rPr>
              <a:t>R</a:t>
            </a:r>
          </a:p>
        </p:txBody>
      </p:sp>
      <p:sp>
        <p:nvSpPr>
          <p:cNvPr id="28" name="Rectangle 27">
            <a:extLst>
              <a:ext uri="{FF2B5EF4-FFF2-40B4-BE49-F238E27FC236}">
                <a16:creationId xmlns:a16="http://schemas.microsoft.com/office/drawing/2014/main" id="{F85CA1ED-7553-7659-1086-8F8D438798F6}"/>
              </a:ext>
            </a:extLst>
          </p:cNvPr>
          <p:cNvSpPr/>
          <p:nvPr/>
        </p:nvSpPr>
        <p:spPr>
          <a:xfrm>
            <a:off x="2721977" y="1446598"/>
            <a:ext cx="1650576" cy="994607"/>
          </a:xfrm>
          <a:prstGeom prst="rect">
            <a:avLst/>
          </a:prstGeom>
          <a:ln/>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chemeClr val="bg1"/>
                </a:solidFill>
                <a:effectLst/>
                <a:uLnTx/>
                <a:uFillTx/>
                <a:latin typeface="Arial"/>
                <a:ea typeface="+mn-ea"/>
                <a:cs typeface="+mn-cs"/>
              </a:rPr>
              <a:t>Elotuzumab + pomalidomide + dexamethasone (n=60)</a:t>
            </a:r>
          </a:p>
        </p:txBody>
      </p:sp>
      <p:sp>
        <p:nvSpPr>
          <p:cNvPr id="29" name="Rectangle 28">
            <a:extLst>
              <a:ext uri="{FF2B5EF4-FFF2-40B4-BE49-F238E27FC236}">
                <a16:creationId xmlns:a16="http://schemas.microsoft.com/office/drawing/2014/main" id="{7D8423A4-9270-584D-E425-CE9057FA45CE}"/>
              </a:ext>
            </a:extLst>
          </p:cNvPr>
          <p:cNvSpPr/>
          <p:nvPr/>
        </p:nvSpPr>
        <p:spPr>
          <a:xfrm>
            <a:off x="2703547" y="2730856"/>
            <a:ext cx="1650576" cy="994607"/>
          </a:xfrm>
          <a:prstGeom prst="rect">
            <a:avLst/>
          </a:prstGeom>
          <a:ln/>
        </p:spPr>
        <p:style>
          <a:lnRef idx="1">
            <a:schemeClr val="accent6"/>
          </a:lnRef>
          <a:fillRef idx="3">
            <a:schemeClr val="accent6"/>
          </a:fillRef>
          <a:effectRef idx="2">
            <a:schemeClr val="accent6"/>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chemeClr val="bg1"/>
                </a:solidFill>
                <a:effectLst/>
                <a:uLnTx/>
                <a:uFillTx/>
                <a:latin typeface="Arial"/>
                <a:ea typeface="+mn-ea"/>
                <a:cs typeface="+mn-cs"/>
              </a:rPr>
              <a:t>Pomalidomide + dexamethasone (n=57)</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Footer Placeholder 3">
            <a:extLst>
              <a:ext uri="{FF2B5EF4-FFF2-40B4-BE49-F238E27FC236}">
                <a16:creationId xmlns:a16="http://schemas.microsoft.com/office/drawing/2014/main" id="{EF9A1E62-288E-0709-B1CB-E93C39FA4BAB}"/>
              </a:ext>
            </a:extLst>
          </p:cNvPr>
          <p:cNvSpPr>
            <a:spLocks noGrp="1"/>
          </p:cNvSpPr>
          <p:nvPr>
            <p:ph type="ftr" sz="quarter" idx="3"/>
          </p:nvPr>
        </p:nvSpPr>
        <p:spPr bwMode="auto">
          <a:xfrm>
            <a:off x="457201" y="4767263"/>
            <a:ext cx="8058149" cy="3315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noProof="0" dirty="0"/>
              <a:t>1. </a:t>
            </a:r>
            <a:r>
              <a:rPr lang="en-US" altLang="en-US" noProof="0" dirty="0" err="1"/>
              <a:t>Dimopoulos</a:t>
            </a:r>
            <a:r>
              <a:rPr lang="en-US" altLang="en-US" noProof="0" dirty="0"/>
              <a:t> MA et al. </a:t>
            </a:r>
            <a:r>
              <a:rPr lang="en-US" altLang="en-US" i="1" noProof="0" dirty="0"/>
              <a:t>N </a:t>
            </a:r>
            <a:r>
              <a:rPr lang="en-US" altLang="en-US" i="1" noProof="0" dirty="0" err="1"/>
              <a:t>Engl</a:t>
            </a:r>
            <a:r>
              <a:rPr lang="en-US" altLang="en-US" i="1" noProof="0" dirty="0"/>
              <a:t> J Med </a:t>
            </a:r>
            <a:r>
              <a:rPr lang="en-US" altLang="en-US" noProof="0" dirty="0"/>
              <a:t>2018;379:1811-22.</a:t>
            </a:r>
          </a:p>
        </p:txBody>
      </p:sp>
      <p:sp>
        <p:nvSpPr>
          <p:cNvPr id="94209" name="Title 1">
            <a:extLst>
              <a:ext uri="{FF2B5EF4-FFF2-40B4-BE49-F238E27FC236}">
                <a16:creationId xmlns:a16="http://schemas.microsoft.com/office/drawing/2014/main" id="{7B5FC54C-151E-57F7-097A-51B435687E79}"/>
              </a:ext>
            </a:extLst>
          </p:cNvPr>
          <p:cNvSpPr txBox="1">
            <a:spLocks noGrp="1" noChangeArrowheads="1"/>
          </p:cNvSpPr>
          <p:nvPr>
            <p:ph type="title"/>
          </p:nvPr>
        </p:nvSpPr>
        <p:spPr>
          <a:xfrm>
            <a:off x="457200" y="149629"/>
            <a:ext cx="8058150" cy="889183"/>
          </a:xfrm>
        </p:spPr>
        <p:txBody>
          <a:bodyPr lIns="91440" tIns="45720" rIns="91440" bIns="45720" anchor="ctr"/>
          <a:lstStyle/>
          <a:p>
            <a:r>
              <a:rPr lang="en-US" altLang="en-US" dirty="0"/>
              <a:t>ELOQUENT-3: PFS</a:t>
            </a:r>
            <a:r>
              <a:rPr lang="en-US" altLang="en-US" baseline="30000" dirty="0"/>
              <a:t>1</a:t>
            </a:r>
          </a:p>
        </p:txBody>
      </p:sp>
      <p:sp>
        <p:nvSpPr>
          <p:cNvPr id="3" name="Rectangle 2">
            <a:extLst>
              <a:ext uri="{FF2B5EF4-FFF2-40B4-BE49-F238E27FC236}">
                <a16:creationId xmlns:a16="http://schemas.microsoft.com/office/drawing/2014/main" id="{1872741C-833C-B20D-78DD-CC2F2AD275C7}"/>
              </a:ext>
            </a:extLst>
          </p:cNvPr>
          <p:cNvSpPr/>
          <p:nvPr/>
        </p:nvSpPr>
        <p:spPr>
          <a:xfrm>
            <a:off x="5764923" y="1900617"/>
            <a:ext cx="2899716" cy="2315943"/>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457200" rtl="0" eaLnBrk="1" fontAlgn="auto" latinLnBrk="0" hangingPunct="1">
              <a:spcBef>
                <a:spcPts val="0"/>
              </a:spcBef>
              <a:spcAft>
                <a:spcPts val="60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Arial"/>
                <a:ea typeface="+mn-ea"/>
                <a:cs typeface="+mn-cs"/>
              </a:rPr>
              <a:t>In this population of lenalidomide- and PI-refractory patients, </a:t>
            </a:r>
            <a:r>
              <a:rPr kumimoji="0" lang="en-US" sz="1400" b="1" i="0" u="none" strike="noStrike" kern="1200" cap="none" spc="0" normalizeH="0" baseline="0" noProof="0" dirty="0">
                <a:ln>
                  <a:noFill/>
                </a:ln>
                <a:solidFill>
                  <a:schemeClr val="bg1"/>
                </a:solidFill>
                <a:effectLst/>
                <a:uLnTx/>
                <a:uFillTx/>
                <a:latin typeface="Arial"/>
                <a:ea typeface="+mn-ea"/>
                <a:cs typeface="+mn-cs"/>
              </a:rPr>
              <a:t>risk of progression or death was significantly lower among those who received elotuzumab + pomalidomide/dexamethasone vs pomalidomide + dexamethasone alone</a:t>
            </a:r>
          </a:p>
        </p:txBody>
      </p:sp>
      <p:pic>
        <p:nvPicPr>
          <p:cNvPr id="94212" name="Picture 2">
            <a:extLst>
              <a:ext uri="{FF2B5EF4-FFF2-40B4-BE49-F238E27FC236}">
                <a16:creationId xmlns:a16="http://schemas.microsoft.com/office/drawing/2014/main" id="{5EAE0879-DFBD-EB1E-65F6-17BFF2F010C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6691" y="1038812"/>
            <a:ext cx="5149040" cy="3309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B12F5C62-6840-7A62-846D-E7682C29A4EA}"/>
              </a:ext>
            </a:extLst>
          </p:cNvPr>
          <p:cNvSpPr txBox="1"/>
          <p:nvPr/>
        </p:nvSpPr>
        <p:spPr>
          <a:xfrm>
            <a:off x="5764923" y="1106414"/>
            <a:ext cx="2129335" cy="415498"/>
          </a:xfrm>
          <a:prstGeom prst="rect">
            <a:avLst/>
          </a:prstGeom>
          <a:noFill/>
        </p:spPr>
        <p:txBody>
          <a:bodyPr wrap="square" rtlCol="0">
            <a:spAutoFit/>
          </a:bodyPr>
          <a:lstStyle/>
          <a:p>
            <a:r>
              <a:rPr lang="en-US" sz="1050" dirty="0"/>
              <a:t>Gr 3/4 AE: neutropenia 13%, anemia 10%, infections 13%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Footer Placeholder 3">
            <a:extLst>
              <a:ext uri="{FF2B5EF4-FFF2-40B4-BE49-F238E27FC236}">
                <a16:creationId xmlns:a16="http://schemas.microsoft.com/office/drawing/2014/main" id="{EF9A1E62-288E-0709-B1CB-E93C39FA4BAB}"/>
              </a:ext>
            </a:extLst>
          </p:cNvPr>
          <p:cNvSpPr>
            <a:spLocks noGrp="1"/>
          </p:cNvSpPr>
          <p:nvPr>
            <p:ph type="ftr" sz="quarter" idx="3"/>
          </p:nvPr>
        </p:nvSpPr>
        <p:spPr bwMode="auto">
          <a:xfrm>
            <a:off x="457201" y="4767263"/>
            <a:ext cx="8058149" cy="3315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dirty="0" err="1"/>
              <a:t>EPd</a:t>
            </a:r>
            <a:r>
              <a:rPr lang="en-US" dirty="0"/>
              <a:t>, </a:t>
            </a:r>
            <a:r>
              <a:rPr lang="en-US" dirty="0" err="1"/>
              <a:t>elotuzumab</a:t>
            </a:r>
            <a:r>
              <a:rPr lang="en-US" dirty="0"/>
              <a:t>, pomalidomide, dexamethasone; Pd, pomalidomide, dexamethasone</a:t>
            </a:r>
          </a:p>
          <a:p>
            <a:r>
              <a:rPr lang="en-US" altLang="en-US" noProof="0" dirty="0"/>
              <a:t>1. </a:t>
            </a:r>
            <a:r>
              <a:rPr lang="en-US" altLang="en-US" noProof="0" dirty="0" err="1"/>
              <a:t>Dimopoulos</a:t>
            </a:r>
            <a:r>
              <a:rPr lang="en-US" altLang="en-US" noProof="0" dirty="0"/>
              <a:t> MA, et al. </a:t>
            </a:r>
            <a:r>
              <a:rPr lang="en-US" altLang="en-US" i="1" noProof="0" dirty="0"/>
              <a:t>J Clin Oncol</a:t>
            </a:r>
            <a:r>
              <a:rPr lang="en-US" altLang="en-US" noProof="0" dirty="0"/>
              <a:t>. 2023;41:568-578.</a:t>
            </a:r>
          </a:p>
        </p:txBody>
      </p:sp>
      <p:sp>
        <p:nvSpPr>
          <p:cNvPr id="94209" name="Title 1">
            <a:extLst>
              <a:ext uri="{FF2B5EF4-FFF2-40B4-BE49-F238E27FC236}">
                <a16:creationId xmlns:a16="http://schemas.microsoft.com/office/drawing/2014/main" id="{7B5FC54C-151E-57F7-097A-51B435687E79}"/>
              </a:ext>
            </a:extLst>
          </p:cNvPr>
          <p:cNvSpPr txBox="1">
            <a:spLocks noGrp="1" noChangeArrowheads="1"/>
          </p:cNvSpPr>
          <p:nvPr>
            <p:ph type="title"/>
          </p:nvPr>
        </p:nvSpPr>
        <p:spPr>
          <a:xfrm>
            <a:off x="457200" y="149629"/>
            <a:ext cx="8058150" cy="889183"/>
          </a:xfrm>
        </p:spPr>
        <p:txBody>
          <a:bodyPr lIns="91440" tIns="45720" rIns="91440" bIns="45720" anchor="t"/>
          <a:lstStyle/>
          <a:p>
            <a:r>
              <a:rPr lang="en-US" altLang="en-US" dirty="0"/>
              <a:t>ELOQUENT-3: Final Analysis of OS</a:t>
            </a:r>
            <a:r>
              <a:rPr lang="en-US" altLang="en-US" baseline="30000" dirty="0"/>
              <a:t>1</a:t>
            </a:r>
          </a:p>
        </p:txBody>
      </p:sp>
      <p:sp>
        <p:nvSpPr>
          <p:cNvPr id="9" name="Content Placeholder 8">
            <a:extLst>
              <a:ext uri="{FF2B5EF4-FFF2-40B4-BE49-F238E27FC236}">
                <a16:creationId xmlns:a16="http://schemas.microsoft.com/office/drawing/2014/main" id="{BB30DB4A-0B91-693E-9786-C1D66EB5F39A}"/>
              </a:ext>
            </a:extLst>
          </p:cNvPr>
          <p:cNvSpPr>
            <a:spLocks noGrp="1"/>
          </p:cNvSpPr>
          <p:nvPr>
            <p:ph idx="1"/>
          </p:nvPr>
        </p:nvSpPr>
        <p:spPr>
          <a:xfrm>
            <a:off x="457200" y="800893"/>
            <a:ext cx="3247053" cy="2791393"/>
          </a:xfrm>
        </p:spPr>
        <p:txBody>
          <a:bodyPr>
            <a:normAutofit/>
          </a:bodyPr>
          <a:lstStyle/>
          <a:p>
            <a:pPr lvl="0"/>
            <a:r>
              <a:rPr lang="en-US" sz="1600" noProof="0" dirty="0"/>
              <a:t>In this population of lenalidomide- and PI-refractory patients, median OS was prolonged by over 12 months, and the risk of death reduced by 41% with </a:t>
            </a:r>
            <a:r>
              <a:rPr lang="en-US" sz="1600" b="1" noProof="0" dirty="0" err="1"/>
              <a:t>EPd</a:t>
            </a:r>
            <a:r>
              <a:rPr lang="en-US" sz="1600" b="1" noProof="0" dirty="0"/>
              <a:t> vs Pd alone</a:t>
            </a:r>
          </a:p>
          <a:p>
            <a:pPr lvl="0"/>
            <a:r>
              <a:rPr lang="en-US" sz="1600" dirty="0"/>
              <a:t>No new safety signals were detected</a:t>
            </a:r>
          </a:p>
          <a:p>
            <a:r>
              <a:rPr lang="en-US" sz="1600" dirty="0"/>
              <a:t>Minimum follow-up of</a:t>
            </a:r>
            <a:br>
              <a:rPr lang="en-US" sz="1600" dirty="0"/>
            </a:br>
            <a:r>
              <a:rPr lang="en-US" sz="1600" dirty="0"/>
              <a:t>45 months</a:t>
            </a:r>
          </a:p>
        </p:txBody>
      </p:sp>
      <p:pic>
        <p:nvPicPr>
          <p:cNvPr id="4" name="Picture 3">
            <a:extLst>
              <a:ext uri="{FF2B5EF4-FFF2-40B4-BE49-F238E27FC236}">
                <a16:creationId xmlns:a16="http://schemas.microsoft.com/office/drawing/2014/main" id="{DB52BF3F-8631-F5DA-3168-A1326F0C81CC}"/>
              </a:ext>
            </a:extLst>
          </p:cNvPr>
          <p:cNvPicPr>
            <a:picLocks noChangeAspect="1"/>
          </p:cNvPicPr>
          <p:nvPr/>
        </p:nvPicPr>
        <p:blipFill>
          <a:blip r:embed="rId3"/>
          <a:stretch>
            <a:fillRect/>
          </a:stretch>
        </p:blipFill>
        <p:spPr>
          <a:xfrm>
            <a:off x="3844819" y="992444"/>
            <a:ext cx="4924218" cy="3657344"/>
          </a:xfrm>
          <a:prstGeom prst="rect">
            <a:avLst/>
          </a:prstGeom>
        </p:spPr>
      </p:pic>
    </p:spTree>
    <p:extLst>
      <p:ext uri="{BB962C8B-B14F-4D97-AF65-F5344CB8AC3E}">
        <p14:creationId xmlns:p14="http://schemas.microsoft.com/office/powerpoint/2010/main" val="4267228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C084F-BAF4-3475-D997-E3AC8A3C419B}"/>
              </a:ext>
            </a:extLst>
          </p:cNvPr>
          <p:cNvSpPr>
            <a:spLocks noGrp="1"/>
          </p:cNvSpPr>
          <p:nvPr>
            <p:ph type="title"/>
          </p:nvPr>
        </p:nvSpPr>
        <p:spPr>
          <a:xfrm>
            <a:off x="457200" y="149629"/>
            <a:ext cx="8058150" cy="889183"/>
          </a:xfrm>
        </p:spPr>
        <p:txBody>
          <a:bodyPr/>
          <a:lstStyle/>
          <a:p>
            <a:r>
              <a:rPr lang="en-US" dirty="0"/>
              <a:t>Conclusions – Pomalidomide-Based Regimens in Early Relapse</a:t>
            </a:r>
          </a:p>
        </p:txBody>
      </p:sp>
      <p:sp>
        <p:nvSpPr>
          <p:cNvPr id="3" name="Text Placeholder 2">
            <a:extLst>
              <a:ext uri="{FF2B5EF4-FFF2-40B4-BE49-F238E27FC236}">
                <a16:creationId xmlns:a16="http://schemas.microsoft.com/office/drawing/2014/main" id="{8A0354A4-7F8A-A173-6D8B-E9E5BDBB7DF6}"/>
              </a:ext>
            </a:extLst>
          </p:cNvPr>
          <p:cNvSpPr>
            <a:spLocks noGrp="1"/>
          </p:cNvSpPr>
          <p:nvPr>
            <p:ph sz="half" idx="1"/>
          </p:nvPr>
        </p:nvSpPr>
        <p:spPr>
          <a:xfrm>
            <a:off x="457200" y="1122218"/>
            <a:ext cx="3886200" cy="3510504"/>
          </a:xfrm>
        </p:spPr>
        <p:txBody>
          <a:bodyPr>
            <a:normAutofit/>
          </a:bodyPr>
          <a:lstStyle/>
          <a:p>
            <a:r>
              <a:rPr lang="en-US" dirty="0"/>
              <a:t>Evidence supports the long-term use of therapy in MM, especially with immunomodulatory agents</a:t>
            </a:r>
          </a:p>
          <a:p>
            <a:r>
              <a:rPr lang="en-US" dirty="0"/>
              <a:t>We can divide relapsed patients into those not refractory to lenalidomide, and those refractory to lenalidomide</a:t>
            </a:r>
          </a:p>
          <a:p>
            <a:r>
              <a:rPr lang="en-US" dirty="0"/>
              <a:t>Multiple options exist for LEN-sensitive patients including </a:t>
            </a:r>
            <a:r>
              <a:rPr lang="en-US" dirty="0" err="1"/>
              <a:t>DRd</a:t>
            </a:r>
            <a:r>
              <a:rPr lang="en-US" dirty="0"/>
              <a:t>, </a:t>
            </a:r>
            <a:r>
              <a:rPr lang="en-US" dirty="0" err="1"/>
              <a:t>KRd</a:t>
            </a:r>
            <a:r>
              <a:rPr lang="en-US" dirty="0"/>
              <a:t>, and </a:t>
            </a:r>
            <a:r>
              <a:rPr lang="en-US" dirty="0" err="1"/>
              <a:t>IRd</a:t>
            </a:r>
            <a:endParaRPr lang="en-US" dirty="0"/>
          </a:p>
          <a:p>
            <a:endParaRPr lang="en-US" dirty="0"/>
          </a:p>
        </p:txBody>
      </p:sp>
      <p:sp>
        <p:nvSpPr>
          <p:cNvPr id="6" name="Content Placeholder 5">
            <a:extLst>
              <a:ext uri="{FF2B5EF4-FFF2-40B4-BE49-F238E27FC236}">
                <a16:creationId xmlns:a16="http://schemas.microsoft.com/office/drawing/2014/main" id="{C4F86D84-CF8C-7201-CEFE-01F5744B4C93}"/>
              </a:ext>
            </a:extLst>
          </p:cNvPr>
          <p:cNvSpPr>
            <a:spLocks noGrp="1"/>
          </p:cNvSpPr>
          <p:nvPr>
            <p:ph sz="half" idx="2"/>
          </p:nvPr>
        </p:nvSpPr>
        <p:spPr>
          <a:xfrm>
            <a:off x="4457700" y="1122218"/>
            <a:ext cx="4057650" cy="3510504"/>
          </a:xfrm>
        </p:spPr>
        <p:txBody>
          <a:bodyPr>
            <a:normAutofit/>
          </a:bodyPr>
          <a:lstStyle/>
          <a:p>
            <a:r>
              <a:rPr lang="en-US" dirty="0"/>
              <a:t>Multiple options exist for LEN-refractory patients, including </a:t>
            </a:r>
            <a:r>
              <a:rPr lang="en-US" dirty="0" err="1"/>
              <a:t>PVd</a:t>
            </a:r>
            <a:r>
              <a:rPr lang="en-US" dirty="0"/>
              <a:t>, </a:t>
            </a:r>
            <a:r>
              <a:rPr lang="en-US" dirty="0" err="1"/>
              <a:t>DVd</a:t>
            </a:r>
            <a:r>
              <a:rPr lang="en-US" dirty="0"/>
              <a:t>, </a:t>
            </a:r>
            <a:r>
              <a:rPr lang="en-US" dirty="0" err="1"/>
              <a:t>DPd</a:t>
            </a:r>
            <a:r>
              <a:rPr lang="en-US" dirty="0"/>
              <a:t>, Isa-Pd, </a:t>
            </a:r>
            <a:r>
              <a:rPr lang="en-US" dirty="0" err="1"/>
              <a:t>DKd</a:t>
            </a:r>
            <a:r>
              <a:rPr lang="en-US" dirty="0"/>
              <a:t> and Isa-</a:t>
            </a:r>
            <a:r>
              <a:rPr lang="en-US" dirty="0" err="1"/>
              <a:t>Kd</a:t>
            </a:r>
            <a:endParaRPr lang="en-US" dirty="0"/>
          </a:p>
          <a:p>
            <a:r>
              <a:rPr lang="en-US" dirty="0"/>
              <a:t>Managing patients on pomalidomide is similar to managing those on lenalidomide</a:t>
            </a:r>
          </a:p>
          <a:p>
            <a:endParaRPr lang="en-US" dirty="0"/>
          </a:p>
        </p:txBody>
      </p:sp>
    </p:spTree>
    <p:extLst>
      <p:ext uri="{BB962C8B-B14F-4D97-AF65-F5344CB8AC3E}">
        <p14:creationId xmlns:p14="http://schemas.microsoft.com/office/powerpoint/2010/main" val="3393249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9144000" cy="51435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dirty="0">
              <a:solidFill>
                <a:prstClr val="white"/>
              </a:solidFill>
              <a:latin typeface="Calibri" panose="020F0502020204030204"/>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4687960" y="0"/>
            <a:ext cx="4456040" cy="2485533"/>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653234" y="413039"/>
            <a:ext cx="5845140" cy="1015663"/>
          </a:xfrm>
          <a:prstGeom prst="rect">
            <a:avLst/>
          </a:prstGeom>
          <a:noFill/>
        </p:spPr>
        <p:txBody>
          <a:bodyPr wrap="square">
            <a:spAutoFit/>
          </a:bodyPr>
          <a:lstStyle/>
          <a:p>
            <a:pPr defTabSz="685800" eaLnBrk="1" fontAlgn="auto" hangingPunct="1">
              <a:spcBef>
                <a:spcPts val="0"/>
              </a:spcBef>
              <a:spcAft>
                <a:spcPts val="0"/>
              </a:spcAft>
            </a:pPr>
            <a:r>
              <a:rPr lang="en-US" sz="3000" dirty="0">
                <a:solidFill>
                  <a:prstClr val="white"/>
                </a:solidFill>
                <a:ea typeface="+mn-ea"/>
                <a:cs typeface="Arial" panose="020B0604020202020204" pitchFamily="34" charset="0"/>
              </a:rPr>
              <a:t>Looking for more resources </a:t>
            </a:r>
            <a:br>
              <a:rPr lang="en-US" sz="3000" dirty="0">
                <a:solidFill>
                  <a:prstClr val="white"/>
                </a:solidFill>
                <a:ea typeface="+mn-ea"/>
                <a:cs typeface="Arial" panose="020B0604020202020204" pitchFamily="34" charset="0"/>
              </a:rPr>
            </a:br>
            <a:r>
              <a:rPr lang="en-US" sz="3000" dirty="0">
                <a:solidFill>
                  <a:prstClr val="white"/>
                </a:solidFill>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2657967"/>
            <a:ext cx="5211133" cy="2485533"/>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653233" y="3763882"/>
            <a:ext cx="4557899" cy="864349"/>
          </a:xfrm>
          <a:prstGeom prst="roundRect">
            <a:avLst>
              <a:gd name="adj" fmla="val 48137"/>
            </a:avLst>
          </a:prstGeom>
          <a:solidFill>
            <a:schemeClr val="bg1"/>
          </a:solidFill>
          <a:ln>
            <a:noFill/>
          </a:ln>
          <a:effectLst/>
        </p:spPr>
        <p:txBody>
          <a:bodyPr wrap="square" tIns="137160" bIns="68580" anchor="t">
            <a:spAutoFit/>
          </a:bodyPr>
          <a:lstStyle/>
          <a:p>
            <a:pPr algn="ctr" defTabSz="685800" eaLnBrk="1" fontAlgn="auto" hangingPunct="1">
              <a:spcBef>
                <a:spcPts val="0"/>
              </a:spcBef>
              <a:spcAft>
                <a:spcPts val="0"/>
              </a:spcAft>
            </a:pPr>
            <a:r>
              <a:rPr lang="en-US" sz="2700" dirty="0">
                <a:solidFill>
                  <a:srgbClr val="0098EA"/>
                </a:solidFill>
                <a:latin typeface="Century Gothic" panose="020B0502020202020204" pitchFamily="34" charset="0"/>
                <a:ea typeface="+mn-ea"/>
                <a:cs typeface="Calibri" panose="020F0502020204030204" pitchFamily="34" charset="0"/>
                <a:hlinkClick r:id="rId8" tooltip="Visit us now!"/>
              </a:rPr>
              <a:t>www.MedEdOTG.com</a:t>
            </a:r>
            <a:endParaRPr lang="en-US" sz="2700" dirty="0">
              <a:solidFill>
                <a:srgbClr val="0098EA"/>
              </a:solidFill>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653234" y="1818657"/>
            <a:ext cx="3232967" cy="1546577"/>
          </a:xfrm>
          <a:prstGeom prst="rect">
            <a:avLst/>
          </a:prstGeom>
          <a:noFill/>
        </p:spPr>
        <p:txBody>
          <a:bodyPr wrap="square">
            <a:spAutoFit/>
          </a:bodyPr>
          <a:lstStyle/>
          <a:p>
            <a:pPr marL="342900" indent="-342900" defTabSz="685800" eaLnBrk="1" fontAlgn="auto" hangingPunct="1">
              <a:spcBef>
                <a:spcPts val="0"/>
              </a:spcBef>
              <a:spcAft>
                <a:spcPts val="900"/>
              </a:spcAft>
              <a:buFont typeface="Arial" panose="020B0604020202020204" pitchFamily="34" charset="0"/>
              <a:buChar char="•"/>
            </a:pPr>
            <a:r>
              <a:rPr lang="en-US" dirty="0">
                <a:solidFill>
                  <a:prstClr val="white"/>
                </a:solidFill>
                <a:ea typeface="+mn-ea"/>
                <a:cs typeface="Arial" panose="020B0604020202020204" pitchFamily="34" charset="0"/>
              </a:rPr>
              <a:t>CME/CE in minutes</a:t>
            </a:r>
          </a:p>
          <a:p>
            <a:pPr marL="342900" indent="-342900" defTabSz="685800" eaLnBrk="1" fontAlgn="auto" hangingPunct="1">
              <a:spcBef>
                <a:spcPts val="0"/>
              </a:spcBef>
              <a:spcAft>
                <a:spcPts val="900"/>
              </a:spcAft>
              <a:buFont typeface="Arial" panose="020B0604020202020204" pitchFamily="34" charset="0"/>
              <a:buChar char="•"/>
            </a:pPr>
            <a:r>
              <a:rPr lang="en-US" dirty="0">
                <a:solidFill>
                  <a:prstClr val="white"/>
                </a:solidFill>
                <a:ea typeface="+mn-ea"/>
                <a:cs typeface="Arial" panose="020B0604020202020204" pitchFamily="34" charset="0"/>
              </a:rPr>
              <a:t>Congress highlights</a:t>
            </a:r>
          </a:p>
          <a:p>
            <a:pPr marL="342900" indent="-342900" defTabSz="685800" eaLnBrk="1" fontAlgn="auto" hangingPunct="1">
              <a:spcBef>
                <a:spcPts val="0"/>
              </a:spcBef>
              <a:spcAft>
                <a:spcPts val="900"/>
              </a:spcAft>
              <a:buFont typeface="Arial" panose="020B0604020202020204" pitchFamily="34" charset="0"/>
              <a:buChar char="•"/>
            </a:pPr>
            <a:r>
              <a:rPr lang="en-US" dirty="0">
                <a:solidFill>
                  <a:prstClr val="white"/>
                </a:solidFill>
                <a:ea typeface="+mn-ea"/>
                <a:cs typeface="Arial" panose="020B0604020202020204" pitchFamily="34" charset="0"/>
              </a:rPr>
              <a:t>Late-breaking data</a:t>
            </a:r>
          </a:p>
          <a:p>
            <a:pPr marL="342900" indent="-342900" defTabSz="685800" eaLnBrk="1" fontAlgn="auto" hangingPunct="1">
              <a:spcBef>
                <a:spcPts val="0"/>
              </a:spcBef>
              <a:spcAft>
                <a:spcPts val="900"/>
              </a:spcAft>
              <a:buFont typeface="Arial" panose="020B0604020202020204" pitchFamily="34" charset="0"/>
              <a:buChar char="•"/>
            </a:pPr>
            <a:r>
              <a:rPr lang="en-US" dirty="0">
                <a:solidFill>
                  <a:prstClr val="white"/>
                </a:solidFill>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3794098" y="1818656"/>
            <a:ext cx="3918767" cy="1154162"/>
          </a:xfrm>
          <a:prstGeom prst="rect">
            <a:avLst/>
          </a:prstGeom>
          <a:noFill/>
        </p:spPr>
        <p:txBody>
          <a:bodyPr wrap="square">
            <a:spAutoFit/>
          </a:bodyPr>
          <a:lstStyle/>
          <a:p>
            <a:pPr marL="342900" indent="-342900" defTabSz="685800" eaLnBrk="1" fontAlgn="auto" hangingPunct="1">
              <a:spcBef>
                <a:spcPts val="0"/>
              </a:spcBef>
              <a:spcAft>
                <a:spcPts val="900"/>
              </a:spcAft>
              <a:buFont typeface="Arial" panose="020B0604020202020204" pitchFamily="34" charset="0"/>
              <a:buChar char="•"/>
            </a:pPr>
            <a:r>
              <a:rPr lang="en-US" dirty="0">
                <a:solidFill>
                  <a:prstClr val="white"/>
                </a:solidFill>
                <a:ea typeface="+mn-ea"/>
                <a:cs typeface="Arial" panose="020B0604020202020204" pitchFamily="34" charset="0"/>
              </a:rPr>
              <a:t>Webinars</a:t>
            </a:r>
          </a:p>
          <a:p>
            <a:pPr marL="342900" indent="-342900" defTabSz="685800" eaLnBrk="1" fontAlgn="auto" hangingPunct="1">
              <a:spcBef>
                <a:spcPts val="0"/>
              </a:spcBef>
              <a:spcAft>
                <a:spcPts val="900"/>
              </a:spcAft>
              <a:buFont typeface="Arial" panose="020B0604020202020204" pitchFamily="34" charset="0"/>
              <a:buChar char="•"/>
            </a:pPr>
            <a:r>
              <a:rPr lang="en-US" dirty="0">
                <a:solidFill>
                  <a:prstClr val="white"/>
                </a:solidFill>
                <a:ea typeface="+mn-ea"/>
                <a:cs typeface="Arial" panose="020B0604020202020204" pitchFamily="34" charset="0"/>
              </a:rPr>
              <a:t>In-person events</a:t>
            </a:r>
          </a:p>
          <a:p>
            <a:pPr marL="342900" indent="-342900" defTabSz="685800" eaLnBrk="1" fontAlgn="auto" hangingPunct="1">
              <a:spcBef>
                <a:spcPts val="0"/>
              </a:spcBef>
              <a:spcAft>
                <a:spcPts val="900"/>
              </a:spcAft>
              <a:buFont typeface="Arial" panose="020B0604020202020204" pitchFamily="34" charset="0"/>
              <a:buChar char="•"/>
            </a:pPr>
            <a:r>
              <a:rPr lang="en-US" dirty="0">
                <a:solidFill>
                  <a:prstClr val="white"/>
                </a:solidFill>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777525" y="334547"/>
            <a:ext cx="1870681" cy="941813"/>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168129" y="4280462"/>
            <a:ext cx="1959723" cy="646331"/>
          </a:xfrm>
          <a:prstGeom prst="rect">
            <a:avLst/>
          </a:prstGeom>
          <a:noFill/>
        </p:spPr>
        <p:txBody>
          <a:bodyPr wrap="square">
            <a:spAutoFit/>
          </a:bodyPr>
          <a:lstStyle/>
          <a:p>
            <a:pPr defTabSz="685800" eaLnBrk="1" fontAlgn="auto" hangingPunct="1">
              <a:spcBef>
                <a:spcPts val="0"/>
              </a:spcBef>
              <a:spcAft>
                <a:spcPts val="0"/>
              </a:spcAft>
            </a:pPr>
            <a:r>
              <a:rPr lang="en-US" sz="900" dirty="0">
                <a:solidFill>
                  <a:srgbClr val="595959"/>
                </a:solidFill>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lang="en-US" sz="900" dirty="0">
              <a:solidFill>
                <a:prstClr val="black"/>
              </a:solidFill>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445945" y="269602"/>
            <a:ext cx="8248289" cy="519351"/>
          </a:xfrm>
          <a:prstGeom prst="roundRect">
            <a:avLst>
              <a:gd name="adj" fmla="val 50000"/>
            </a:avLst>
          </a:prstGeom>
          <a:solidFill>
            <a:srgbClr val="0098EA"/>
          </a:solidFill>
        </p:spPr>
        <p:txBody>
          <a:bodyPr wrap="square" tIns="0" bIns="0">
            <a:spAutoFit/>
          </a:bodyPr>
          <a:lstStyle/>
          <a:p>
            <a:pPr algn="ctr" defTabSz="685800" eaLnBrk="1" fontAlgn="auto" hangingPunct="1">
              <a:spcBef>
                <a:spcPts val="0"/>
              </a:spcBef>
              <a:spcAft>
                <a:spcPts val="0"/>
              </a:spcAft>
            </a:pPr>
            <a:r>
              <a:rPr lang="en-US" sz="2400" b="1" dirty="0">
                <a:solidFill>
                  <a:prstClr val="white"/>
                </a:solidFill>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445945" y="871965"/>
            <a:ext cx="8248289" cy="2712281"/>
          </a:xfrm>
          <a:prstGeom prst="rect">
            <a:avLst/>
          </a:prstGeom>
          <a:noFill/>
        </p:spPr>
        <p:txBody>
          <a:bodyPr wrap="square">
            <a:spAutoFit/>
          </a:bodyPr>
          <a:lstStyle/>
          <a:p>
            <a:pPr defTabSz="685800" eaLnBrk="1" fontAlgn="auto" hangingPunct="1">
              <a:spcBef>
                <a:spcPts val="0"/>
              </a:spcBef>
              <a:spcAft>
                <a:spcPts val="0"/>
              </a:spcAft>
            </a:pPr>
            <a:r>
              <a:rPr lang="en-US" sz="1200" b="1" dirty="0">
                <a:solidFill>
                  <a:srgbClr val="0098EA"/>
                </a:solidFill>
                <a:latin typeface="Century Gothic" panose="020B0502020202020204" pitchFamily="34" charset="0"/>
                <a:ea typeface="+mn-ea"/>
              </a:rPr>
              <a:t>About This Resource</a:t>
            </a:r>
          </a:p>
          <a:p>
            <a:pPr defTabSz="685800" eaLnBrk="1" fontAlgn="auto" hangingPunct="1">
              <a:spcBef>
                <a:spcPts val="0"/>
              </a:spcBef>
              <a:spcAft>
                <a:spcPts val="0"/>
              </a:spcAft>
            </a:pPr>
            <a:r>
              <a:rPr lang="en-US" sz="1125" dirty="0">
                <a:solidFill>
                  <a:srgbClr val="747474"/>
                </a:solidFill>
                <a:ea typeface="+mn-ea"/>
                <a:cs typeface="Arial" panose="020B0604020202020204" pitchFamily="34" charset="0"/>
              </a:rPr>
              <a:t>These slides are one component of a continuing education program available online at </a:t>
            </a:r>
            <a:r>
              <a:rPr lang="en-US" sz="1125" dirty="0" err="1">
                <a:solidFill>
                  <a:srgbClr val="747474"/>
                </a:solidFill>
                <a:ea typeface="+mn-ea"/>
                <a:cs typeface="Arial" panose="020B0604020202020204" pitchFamily="34" charset="0"/>
              </a:rPr>
              <a:t>MedEd</a:t>
            </a:r>
            <a:r>
              <a:rPr lang="en-US" sz="1125" dirty="0">
                <a:solidFill>
                  <a:srgbClr val="747474"/>
                </a:solidFill>
                <a:ea typeface="+mn-ea"/>
                <a:cs typeface="Arial" panose="020B0604020202020204" pitchFamily="34" charset="0"/>
              </a:rPr>
              <a:t> On The Go titled </a:t>
            </a:r>
            <a:r>
              <a:rPr lang="en-US" sz="1125" dirty="0">
                <a:solidFill>
                  <a:srgbClr val="747474"/>
                </a:solidFill>
                <a:ea typeface="+mn-ea"/>
                <a:cs typeface="Arial" panose="020B0604020202020204" pitchFamily="34" charset="0"/>
                <a:hlinkClick r:id="rId3"/>
              </a:rPr>
              <a:t>Early Relapse in Multiple Myeloma: Modern Management Strategies</a:t>
            </a:r>
            <a:endParaRPr lang="en-US" sz="1125" dirty="0">
              <a:solidFill>
                <a:srgbClr val="747474"/>
              </a:solidFill>
              <a:ea typeface="+mn-ea"/>
              <a:cs typeface="Arial" panose="020B0604020202020204" pitchFamily="34" charset="0"/>
            </a:endParaRPr>
          </a:p>
          <a:p>
            <a:pPr defTabSz="685800" eaLnBrk="1" fontAlgn="auto" hangingPunct="1">
              <a:spcBef>
                <a:spcPts val="0"/>
              </a:spcBef>
              <a:spcAft>
                <a:spcPts val="0"/>
              </a:spcAft>
            </a:pPr>
            <a:endParaRPr lang="en-US" sz="1125" b="1" dirty="0">
              <a:solidFill>
                <a:srgbClr val="747474"/>
              </a:solidFill>
              <a:ea typeface="+mn-ea"/>
              <a:cs typeface="Arial" panose="020B0604020202020204" pitchFamily="34" charset="0"/>
            </a:endParaRPr>
          </a:p>
          <a:p>
            <a:pPr defTabSz="685800" eaLnBrk="1" fontAlgn="auto" hangingPunct="1">
              <a:spcBef>
                <a:spcPts val="0"/>
              </a:spcBef>
              <a:spcAft>
                <a:spcPts val="0"/>
              </a:spcAft>
            </a:pPr>
            <a:r>
              <a:rPr lang="en-US" sz="1125" b="1" dirty="0">
                <a:solidFill>
                  <a:srgbClr val="747474"/>
                </a:solidFill>
                <a:ea typeface="+mn-ea"/>
                <a:cs typeface="Arial" panose="020B0604020202020204" pitchFamily="34" charset="0"/>
              </a:rPr>
              <a:t>Program Learning Objectives:</a:t>
            </a:r>
            <a:endParaRPr lang="en-US" sz="1125" dirty="0">
              <a:solidFill>
                <a:srgbClr val="747474"/>
              </a:solidFill>
              <a:ea typeface="+mn-ea"/>
              <a:cs typeface="Arial" panose="020B0604020202020204" pitchFamily="34" charset="0"/>
            </a:endParaRPr>
          </a:p>
          <a:p>
            <a:pPr marL="214313" indent="-214313" defTabSz="685800" eaLnBrk="1" fontAlgn="auto" hangingPunct="1">
              <a:spcBef>
                <a:spcPts val="0"/>
              </a:spcBef>
              <a:spcAft>
                <a:spcPts val="0"/>
              </a:spcAft>
              <a:buFont typeface="Arial" panose="020B0604020202020204" pitchFamily="34" charset="0"/>
              <a:buChar char="•"/>
            </a:pPr>
            <a:r>
              <a:rPr lang="en-US" sz="1125" dirty="0">
                <a:solidFill>
                  <a:srgbClr val="747474"/>
                </a:solidFill>
                <a:ea typeface="+mn-ea"/>
                <a:cs typeface="Arial" panose="020B0604020202020204" pitchFamily="34" charset="0"/>
              </a:rPr>
              <a:t>Distinguish between relapse and progression of disease in multiple myeloma</a:t>
            </a:r>
          </a:p>
          <a:p>
            <a:pPr marL="214313" indent="-214313" defTabSz="685800" eaLnBrk="1" fontAlgn="auto" hangingPunct="1">
              <a:spcBef>
                <a:spcPts val="0"/>
              </a:spcBef>
              <a:spcAft>
                <a:spcPts val="0"/>
              </a:spcAft>
              <a:buFont typeface="Arial" panose="020B0604020202020204" pitchFamily="34" charset="0"/>
              <a:buChar char="•"/>
            </a:pPr>
            <a:r>
              <a:rPr lang="en-US" sz="1125" dirty="0">
                <a:solidFill>
                  <a:srgbClr val="747474"/>
                </a:solidFill>
                <a:ea typeface="+mn-ea"/>
                <a:cs typeface="Arial" panose="020B0604020202020204" pitchFamily="34" charset="0"/>
              </a:rPr>
              <a:t>Compare the efficacy and safety of carfilzomib- and pomalidomide-based regimens in the treatment of relapsed multiple   myeloma</a:t>
            </a:r>
          </a:p>
          <a:p>
            <a:pPr marL="214313" indent="-214313" defTabSz="685800" eaLnBrk="1" fontAlgn="auto" hangingPunct="1">
              <a:spcBef>
                <a:spcPts val="0"/>
              </a:spcBef>
              <a:spcAft>
                <a:spcPts val="0"/>
              </a:spcAft>
              <a:buFont typeface="Arial" panose="020B0604020202020204" pitchFamily="34" charset="0"/>
              <a:buChar char="•"/>
            </a:pPr>
            <a:r>
              <a:rPr lang="en-US" sz="1125" dirty="0">
                <a:solidFill>
                  <a:srgbClr val="747474"/>
                </a:solidFill>
                <a:ea typeface="+mn-ea"/>
                <a:cs typeface="Arial" panose="020B0604020202020204" pitchFamily="34" charset="0"/>
              </a:rPr>
              <a:t>Apply current and emerging treatment approaches to multiple myeloma patients in early relapse</a:t>
            </a:r>
          </a:p>
          <a:p>
            <a:pPr marL="214313" indent="-214313" defTabSz="685800" eaLnBrk="1" fontAlgn="auto" hangingPunct="1">
              <a:spcBef>
                <a:spcPts val="0"/>
              </a:spcBef>
              <a:spcAft>
                <a:spcPts val="0"/>
              </a:spcAft>
              <a:buFont typeface="Arial" panose="020B0604020202020204" pitchFamily="34" charset="0"/>
              <a:buChar char="•"/>
            </a:pPr>
            <a:r>
              <a:rPr lang="en-US" sz="1125" dirty="0">
                <a:solidFill>
                  <a:srgbClr val="747474"/>
                </a:solidFill>
                <a:ea typeface="+mn-ea"/>
                <a:cs typeface="Arial" panose="020B0604020202020204" pitchFamily="34" charset="0"/>
              </a:rPr>
              <a:t>Recognize common adverse events seen with combination regimens used to treat early relapsed multiple myeloma</a:t>
            </a:r>
          </a:p>
          <a:p>
            <a:pPr marL="214313" indent="-214313" defTabSz="685800" eaLnBrk="1" fontAlgn="auto" hangingPunct="1">
              <a:spcBef>
                <a:spcPts val="0"/>
              </a:spcBef>
              <a:spcAft>
                <a:spcPts val="0"/>
              </a:spcAft>
              <a:buFont typeface="Arial" panose="020B0604020202020204" pitchFamily="34" charset="0"/>
              <a:buChar char="•"/>
            </a:pPr>
            <a:endParaRPr lang="en-US" sz="1125" dirty="0">
              <a:solidFill>
                <a:srgbClr val="747474"/>
              </a:solidFill>
              <a:ea typeface="+mn-ea"/>
              <a:cs typeface="Arial" panose="020B0604020202020204" pitchFamily="34" charset="0"/>
            </a:endParaRPr>
          </a:p>
          <a:p>
            <a:pPr defTabSz="685800" eaLnBrk="1" fontAlgn="auto" hangingPunct="1">
              <a:spcBef>
                <a:spcPts val="0"/>
              </a:spcBef>
              <a:spcAft>
                <a:spcPts val="0"/>
              </a:spcAft>
            </a:pPr>
            <a:endParaRPr lang="en-US" sz="1125" dirty="0">
              <a:solidFill>
                <a:srgbClr val="747474"/>
              </a:solidFill>
              <a:ea typeface="+mn-ea"/>
              <a:cs typeface="Arial" panose="020B0604020202020204" pitchFamily="34" charset="0"/>
            </a:endParaRPr>
          </a:p>
          <a:p>
            <a:pPr defTabSz="685800" eaLnBrk="1" fontAlgn="auto" hangingPunct="1">
              <a:spcBef>
                <a:spcPts val="0"/>
              </a:spcBef>
              <a:spcAft>
                <a:spcPts val="0"/>
              </a:spcAft>
            </a:pPr>
            <a:r>
              <a:rPr lang="en-US" sz="1125" b="1" dirty="0" err="1">
                <a:solidFill>
                  <a:srgbClr val="0098EA"/>
                </a:solidFill>
                <a:latin typeface="Century Gothic" panose="020B0502020202020204" pitchFamily="34" charset="0"/>
                <a:ea typeface="+mn-ea"/>
                <a:cs typeface="Arial" panose="020B0604020202020204" pitchFamily="34" charset="0"/>
              </a:rPr>
              <a:t>MedEd</a:t>
            </a:r>
            <a:r>
              <a:rPr lang="en-US" sz="1125" b="1" dirty="0">
                <a:solidFill>
                  <a:srgbClr val="0098EA"/>
                </a:solidFill>
                <a:latin typeface="Century Gothic" panose="020B0502020202020204" pitchFamily="34" charset="0"/>
                <a:ea typeface="+mn-ea"/>
                <a:cs typeface="Arial" panose="020B0604020202020204" pitchFamily="34" charset="0"/>
              </a:rPr>
              <a:t> On The Go</a:t>
            </a:r>
            <a:r>
              <a:rPr lang="en-US" sz="1125" b="1" baseline="30000" dirty="0">
                <a:solidFill>
                  <a:srgbClr val="0098EA"/>
                </a:solidFill>
                <a:latin typeface="Century Gothic" panose="020B0502020202020204" pitchFamily="34" charset="0"/>
                <a:ea typeface="+mn-ea"/>
                <a:cs typeface="Arial" panose="020B0604020202020204" pitchFamily="34" charset="0"/>
              </a:rPr>
              <a:t>®</a:t>
            </a:r>
          </a:p>
          <a:p>
            <a:pPr defTabSz="685800" eaLnBrk="1" fontAlgn="auto" hangingPunct="1">
              <a:spcBef>
                <a:spcPts val="0"/>
              </a:spcBef>
              <a:spcAft>
                <a:spcPts val="0"/>
              </a:spcAft>
            </a:pPr>
            <a:r>
              <a:rPr lang="en-US" sz="1125" dirty="0">
                <a:solidFill>
                  <a:srgbClr val="747474"/>
                </a:solidFill>
                <a:ea typeface="+mn-ea"/>
                <a:cs typeface="Arial" panose="020B0604020202020204" pitchFamily="34" charset="0"/>
                <a:hlinkClick r:id="rId4"/>
              </a:rPr>
              <a:t>www.mededonthego.com</a:t>
            </a:r>
            <a:endParaRPr lang="en-US" sz="1125" dirty="0">
              <a:solidFill>
                <a:srgbClr val="747474"/>
              </a:solidFill>
              <a:ea typeface="+mn-ea"/>
              <a:cs typeface="Arial" panose="020B0604020202020204" pitchFamily="34" charset="0"/>
            </a:endParaRPr>
          </a:p>
          <a:p>
            <a:pPr defTabSz="685800" eaLnBrk="1" fontAlgn="auto" hangingPunct="1">
              <a:spcBef>
                <a:spcPts val="0"/>
              </a:spcBef>
              <a:spcAft>
                <a:spcPts val="0"/>
              </a:spcAft>
            </a:pPr>
            <a:endParaRPr lang="en-US" sz="1200" dirty="0">
              <a:solidFill>
                <a:srgbClr val="747474"/>
              </a:solidFill>
              <a:latin typeface="Calibri" panose="020F0502020204030204"/>
              <a:ea typeface="+mn-ea"/>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450657" y="4041384"/>
            <a:ext cx="8247399"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6913455" y="4280462"/>
            <a:ext cx="1624258" cy="784830"/>
          </a:xfrm>
          <a:prstGeom prst="rect">
            <a:avLst/>
          </a:prstGeom>
          <a:noFill/>
        </p:spPr>
        <p:txBody>
          <a:bodyPr wrap="square">
            <a:spAutoFit/>
          </a:bodyPr>
          <a:lstStyle/>
          <a:p>
            <a:pPr defTabSz="685800" eaLnBrk="1" fontAlgn="auto" hangingPunct="1">
              <a:spcBef>
                <a:spcPts val="0"/>
              </a:spcBef>
              <a:spcAft>
                <a:spcPts val="0"/>
              </a:spcAft>
            </a:pPr>
            <a:r>
              <a:rPr lang="en-US" sz="900" dirty="0">
                <a:solidFill>
                  <a:srgbClr val="747474"/>
                </a:solidFill>
                <a:ea typeface="Times New Roman" panose="02020603050405020304" pitchFamily="18" charset="0"/>
                <a:cs typeface="Arial" panose="020B0604020202020204" pitchFamily="34" charset="0"/>
              </a:rPr>
              <a:t>To contact us regarding inaccuracies, omissions or permissions please email us at </a:t>
            </a:r>
            <a:r>
              <a:rPr lang="en-US" sz="900" u="sng" dirty="0">
                <a:solidFill>
                  <a:srgbClr val="3898F9"/>
                </a:solidFill>
                <a:ea typeface="Times New Roman" panose="02020603050405020304" pitchFamily="18" charset="0"/>
                <a:cs typeface="Arial" panose="020B0604020202020204" pitchFamily="34" charset="0"/>
                <a:hlinkClick r:id="rId5"/>
              </a:rPr>
              <a:t>support@MedEdOTG.com</a:t>
            </a:r>
            <a:r>
              <a:rPr lang="en-US" sz="900" dirty="0">
                <a:solidFill>
                  <a:srgbClr val="595959"/>
                </a:solidFill>
                <a:ea typeface="Times New Roman" panose="02020603050405020304" pitchFamily="18" charset="0"/>
                <a:cs typeface="Arial" panose="020B0604020202020204" pitchFamily="34" charset="0"/>
              </a:rPr>
              <a:t> </a:t>
            </a:r>
            <a:endParaRPr lang="en-US" sz="900" dirty="0">
              <a:solidFill>
                <a:prstClr val="black"/>
              </a:solidFill>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6281938" y="4193032"/>
            <a:ext cx="590897" cy="590897"/>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464098" y="4298653"/>
            <a:ext cx="590897" cy="484748"/>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4024961" y="4280462"/>
            <a:ext cx="1852083" cy="646331"/>
          </a:xfrm>
          <a:prstGeom prst="rect">
            <a:avLst/>
          </a:prstGeom>
          <a:noFill/>
        </p:spPr>
        <p:txBody>
          <a:bodyPr wrap="square">
            <a:spAutoFit/>
          </a:bodyPr>
          <a:lstStyle/>
          <a:p>
            <a:pPr defTabSz="685800" eaLnBrk="1" fontAlgn="auto" hangingPunct="1">
              <a:spcBef>
                <a:spcPts val="0"/>
              </a:spcBef>
              <a:spcAft>
                <a:spcPts val="0"/>
              </a:spcAft>
            </a:pPr>
            <a:r>
              <a:rPr lang="en-US" sz="900" dirty="0">
                <a:solidFill>
                  <a:srgbClr val="595959"/>
                </a:solidFill>
                <a:ea typeface="Times New Roman" panose="02020603050405020304" pitchFamily="18" charset="0"/>
                <a:cs typeface="Arial" panose="020B0604020202020204" pitchFamily="34" charset="0"/>
              </a:rPr>
              <a:t>This content can be saved for personal use (non-commercial use only) with credit given to the resource authors.</a:t>
            </a:r>
            <a:endParaRPr lang="en-US" sz="900" dirty="0">
              <a:solidFill>
                <a:prstClr val="black"/>
              </a:solidFill>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359344" y="4219076"/>
            <a:ext cx="590897" cy="590897"/>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628650" y="1369219"/>
            <a:ext cx="7886700" cy="213493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fontAlgn="auto">
              <a:spcBef>
                <a:spcPts val="750"/>
              </a:spcBef>
              <a:spcAft>
                <a:spcPts val="0"/>
              </a:spcAft>
              <a:buNone/>
            </a:pPr>
            <a:r>
              <a:rPr lang="en-US" sz="1200" dirty="0">
                <a:solidFill>
                  <a:prstClr val="black"/>
                </a:solidFill>
                <a:latin typeface="Calibri" panose="020F0502020204030204"/>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Imagem 90">
            <a:extLst>
              <a:ext uri="{FF2B5EF4-FFF2-40B4-BE49-F238E27FC236}">
                <a16:creationId xmlns:a16="http://schemas.microsoft.com/office/drawing/2014/main" id="{BAD2C4B2-2B0E-913E-61C3-AB84E35013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0137" y="1220099"/>
            <a:ext cx="8269673" cy="2695995"/>
          </a:xfrm>
          <a:prstGeom prst="rect">
            <a:avLst/>
          </a:prstGeom>
        </p:spPr>
      </p:pic>
      <p:graphicFrame>
        <p:nvGraphicFramePr>
          <p:cNvPr id="10" name="Object 9" hidden="1">
            <a:extLst>
              <a:ext uri="{FF2B5EF4-FFF2-40B4-BE49-F238E27FC236}">
                <a16:creationId xmlns:a16="http://schemas.microsoft.com/office/drawing/2014/main" id="{5D019E9E-BD57-4967-850A-8842246A8C66}"/>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5" imgW="347" imgH="348" progId="TCLayout.ActiveDocument.1">
                  <p:embed/>
                </p:oleObj>
              </mc:Choice>
              <mc:Fallback>
                <p:oleObj name="think-cell Slide" r:id="rId5" imgW="347" imgH="348" progId="TCLayout.ActiveDocument.1">
                  <p:embed/>
                  <p:pic>
                    <p:nvPicPr>
                      <p:cNvPr id="10" name="Object 9" hidden="1">
                        <a:extLst>
                          <a:ext uri="{FF2B5EF4-FFF2-40B4-BE49-F238E27FC236}">
                            <a16:creationId xmlns:a16="http://schemas.microsoft.com/office/drawing/2014/main" id="{5D019E9E-BD57-4967-850A-8842246A8C66}"/>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5" name="Footer Placeholder 4">
            <a:extLst>
              <a:ext uri="{FF2B5EF4-FFF2-40B4-BE49-F238E27FC236}">
                <a16:creationId xmlns:a16="http://schemas.microsoft.com/office/drawing/2014/main" id="{F04E2DF1-D734-9AA0-EB25-4D6E0E316200}"/>
              </a:ext>
            </a:extLst>
          </p:cNvPr>
          <p:cNvSpPr>
            <a:spLocks noGrp="1"/>
          </p:cNvSpPr>
          <p:nvPr>
            <p:ph type="ftr" sz="quarter" idx="3"/>
          </p:nvPr>
        </p:nvSpPr>
        <p:spPr>
          <a:xfrm>
            <a:off x="457200" y="4036833"/>
            <a:ext cx="8058150" cy="1062218"/>
          </a:xfrm>
        </p:spPr>
        <p:txBody>
          <a:bodyPr/>
          <a:lstStyle/>
          <a:p>
            <a:r>
              <a:rPr lang="en-US" sz="700"/>
              <a:t>d: dexametasone; D: daratumumab; E: elotuzumab; I: ixazomib; Isa: isatuximab; K: carfilzomib; LEN, lenalidomide; P, pomalidomide; POM, pomalidomide; R: lenalidomide; V: bortezomib. </a:t>
            </a:r>
          </a:p>
          <a:p>
            <a:r>
              <a:rPr lang="en-US" sz="700"/>
              <a:t>1. Richardson PG, et al. </a:t>
            </a:r>
            <a:r>
              <a:rPr lang="en-US" sz="700" i="1"/>
              <a:t>Lancet Oncol</a:t>
            </a:r>
            <a:r>
              <a:rPr lang="en-US" sz="700"/>
              <a:t>. 2019;20(6):781-794; 2. Dimopoulos MA, et al. </a:t>
            </a:r>
            <a:r>
              <a:rPr lang="en-US" sz="700" i="1"/>
              <a:t>Lancet Oncol</a:t>
            </a:r>
            <a:r>
              <a:rPr lang="en-US" sz="700"/>
              <a:t>. 2021;22(6):801-812; 3. Dimopoulos MA, et al. </a:t>
            </a:r>
            <a:r>
              <a:rPr lang="en-US" sz="700" i="1"/>
              <a:t>N Engl J Med. </a:t>
            </a:r>
            <a:r>
              <a:rPr lang="en-US" sz="700"/>
              <a:t>2018;379(19):1811-1822; 4. Bahlis NJ, et al. </a:t>
            </a:r>
            <a:r>
              <a:rPr lang="en-US" sz="700" i="1"/>
              <a:t>Leuk Lymphoma</a:t>
            </a:r>
            <a:r>
              <a:rPr lang="en-US" sz="700"/>
              <a:t>. 2022;63(6):1407-1417. 5.Moreau P, et al. </a:t>
            </a:r>
            <a:r>
              <a:rPr lang="en-US" sz="700" i="1"/>
              <a:t>Lancet.</a:t>
            </a:r>
            <a:r>
              <a:rPr lang="en-US" sz="700"/>
              <a:t> 2021;397(10292):2361-2371; 6. Dimopoulos M, et al</a:t>
            </a:r>
            <a:r>
              <a:rPr lang="en-US" sz="700" i="1"/>
              <a:t>. Lance</a:t>
            </a:r>
            <a:r>
              <a:rPr lang="en-US" sz="700"/>
              <a:t>t. 2020;396(10245):186-197; 7. Mateos MV, et al. </a:t>
            </a:r>
            <a:r>
              <a:rPr lang="en-US" sz="700" i="1"/>
              <a:t>Clin Lymphoma Myeloma Leuk</a:t>
            </a:r>
            <a:r>
              <a:rPr lang="en-US" sz="700"/>
              <a:t>. 2020;20(8):509-518; 8. Dimopoulos MA, et al. </a:t>
            </a:r>
            <a:r>
              <a:rPr lang="en-US" sz="700" i="1"/>
              <a:t>Haematologica</a:t>
            </a:r>
            <a:r>
              <a:rPr lang="en-US" sz="700"/>
              <a:t>. 2018;103(12):2088-2096; 9. Dimopoulos MA, et al. </a:t>
            </a:r>
            <a:r>
              <a:rPr lang="en-US" sz="700" i="1"/>
              <a:t>Blood Cancer J</a:t>
            </a:r>
            <a:r>
              <a:rPr lang="en-US" sz="700"/>
              <a:t>. 2017;7(4):e554; 10. Moreau P, et al. </a:t>
            </a:r>
            <a:r>
              <a:rPr lang="en-US" sz="700" i="1"/>
              <a:t>N Engl J Med</a:t>
            </a:r>
            <a:r>
              <a:rPr lang="en-US" sz="700"/>
              <a:t>. 2016;374(17):1621-1634ç 11. Attal M, et al. </a:t>
            </a:r>
            <a:r>
              <a:rPr lang="en-US" sz="700" i="1"/>
              <a:t>Lancet</a:t>
            </a:r>
            <a:r>
              <a:rPr lang="en-US" sz="700"/>
              <a:t>. 2019;394(10214):2096-2107.  </a:t>
            </a:r>
          </a:p>
        </p:txBody>
      </p:sp>
      <p:sp>
        <p:nvSpPr>
          <p:cNvPr id="8" name="Title 7">
            <a:extLst>
              <a:ext uri="{FF2B5EF4-FFF2-40B4-BE49-F238E27FC236}">
                <a16:creationId xmlns:a16="http://schemas.microsoft.com/office/drawing/2014/main" id="{014C23B2-0FFD-4BB6-B83E-263408A8B2C0}"/>
              </a:ext>
            </a:extLst>
          </p:cNvPr>
          <p:cNvSpPr>
            <a:spLocks noGrp="1"/>
          </p:cNvSpPr>
          <p:nvPr>
            <p:ph type="title"/>
          </p:nvPr>
        </p:nvSpPr>
        <p:spPr>
          <a:xfrm>
            <a:off x="457200" y="149629"/>
            <a:ext cx="8058150" cy="889183"/>
          </a:xfrm>
        </p:spPr>
        <p:txBody>
          <a:bodyPr vert="horz" lIns="0" tIns="0" rIns="0" bIns="0" rtlCol="0" anchor="ctr" anchorCtr="0">
            <a:noAutofit/>
          </a:bodyPr>
          <a:lstStyle/>
          <a:p>
            <a:r>
              <a:rPr lang="en-GB" dirty="0">
                <a:sym typeface="Arial"/>
              </a:rPr>
              <a:t>Key Trials in Relapsed Disease</a:t>
            </a:r>
            <a:br>
              <a:rPr lang="en-GB" dirty="0">
                <a:sym typeface="Arial"/>
              </a:rPr>
            </a:br>
            <a:r>
              <a:rPr lang="en-GB" sz="1800" dirty="0">
                <a:sym typeface="Arial"/>
              </a:rPr>
              <a:t>Listed by degree of LEN-refractoriness</a:t>
            </a:r>
            <a:r>
              <a:rPr lang="en-GB" sz="1800" baseline="30000" dirty="0">
                <a:sym typeface="Arial"/>
              </a:rPr>
              <a:t>1-11</a:t>
            </a:r>
            <a:endParaRPr lang="en-GB" baseline="30000" dirty="0">
              <a:sym typeface="Arial"/>
            </a:endParaRPr>
          </a:p>
        </p:txBody>
      </p:sp>
      <p:sp>
        <p:nvSpPr>
          <p:cNvPr id="31" name="Rectangle 30">
            <a:hlinkClick r:id="" action="ppaction://noaction"/>
            <a:extLst>
              <a:ext uri="{FF2B5EF4-FFF2-40B4-BE49-F238E27FC236}">
                <a16:creationId xmlns:a16="http://schemas.microsoft.com/office/drawing/2014/main" id="{D468093E-4A38-4C27-BD16-5D3C62B57E31}"/>
              </a:ext>
            </a:extLst>
          </p:cNvPr>
          <p:cNvSpPr/>
          <p:nvPr/>
        </p:nvSpPr>
        <p:spPr>
          <a:xfrm>
            <a:off x="8643350" y="53504"/>
            <a:ext cx="226800" cy="162000"/>
          </a:xfrm>
          <a:prstGeom prst="rect">
            <a:avLst/>
          </a:prstGeom>
          <a:no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GB" sz="1500"/>
          </a:p>
        </p:txBody>
      </p:sp>
      <p:sp>
        <p:nvSpPr>
          <p:cNvPr id="28" name="Rectangle 27">
            <a:extLst>
              <a:ext uri="{FF2B5EF4-FFF2-40B4-BE49-F238E27FC236}">
                <a16:creationId xmlns:a16="http://schemas.microsoft.com/office/drawing/2014/main" id="{D97DB3CD-6ED2-45FC-824C-57666B31A471}"/>
              </a:ext>
            </a:extLst>
          </p:cNvPr>
          <p:cNvSpPr/>
          <p:nvPr/>
        </p:nvSpPr>
        <p:spPr>
          <a:xfrm>
            <a:off x="839699" y="4031704"/>
            <a:ext cx="7343146" cy="294377"/>
          </a:xfrm>
          <a:prstGeom prst="rec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b="1" spc="-8" dirty="0">
                <a:solidFill>
                  <a:schemeClr val="bg1"/>
                </a:solidFill>
                <a:latin typeface="+mj-lt"/>
                <a:cs typeface="Arial" panose="020B0604020202020204" pitchFamily="34" charset="0"/>
              </a:rPr>
              <a:t>Note: C</a:t>
            </a:r>
            <a:r>
              <a:rPr lang="en-GB" sz="900" spc="-8" dirty="0">
                <a:solidFill>
                  <a:schemeClr val="bg1"/>
                </a:solidFill>
                <a:latin typeface="+mj-lt"/>
              </a:rPr>
              <a:t>harts provided for ease of viewing information from multiple trials. Direct comparison is not intended and should not be inferred. </a:t>
            </a:r>
            <a:endParaRPr lang="en-GB" sz="900" spc="-8" dirty="0">
              <a:solidFill>
                <a:schemeClr val="bg1"/>
              </a:solidFill>
              <a:latin typeface="+mj-lt"/>
              <a:cs typeface="Arial" panose="020B0604020202020204" pitchFamily="34" charset="0"/>
            </a:endParaRPr>
          </a:p>
        </p:txBody>
      </p:sp>
      <p:grpSp>
        <p:nvGrpSpPr>
          <p:cNvPr id="81" name="Agrupar 80">
            <a:extLst>
              <a:ext uri="{FF2B5EF4-FFF2-40B4-BE49-F238E27FC236}">
                <a16:creationId xmlns:a16="http://schemas.microsoft.com/office/drawing/2014/main" id="{7548DA14-A395-1619-FC79-7BA22222B98B}"/>
              </a:ext>
            </a:extLst>
          </p:cNvPr>
          <p:cNvGrpSpPr/>
          <p:nvPr/>
        </p:nvGrpSpPr>
        <p:grpSpPr>
          <a:xfrm>
            <a:off x="1459977" y="3710989"/>
            <a:ext cx="6224046" cy="219292"/>
            <a:chOff x="890893" y="5416602"/>
            <a:chExt cx="8946968" cy="315229"/>
          </a:xfrm>
        </p:grpSpPr>
        <p:sp>
          <p:nvSpPr>
            <p:cNvPr id="82" name="CaixaDeTexto 81">
              <a:extLst>
                <a:ext uri="{FF2B5EF4-FFF2-40B4-BE49-F238E27FC236}">
                  <a16:creationId xmlns:a16="http://schemas.microsoft.com/office/drawing/2014/main" id="{199715C0-717A-E12C-F1A3-8FC96E59F552}"/>
                </a:ext>
              </a:extLst>
            </p:cNvPr>
            <p:cNvSpPr txBox="1"/>
            <p:nvPr/>
          </p:nvSpPr>
          <p:spPr>
            <a:xfrm>
              <a:off x="1030818" y="5416603"/>
              <a:ext cx="3033848" cy="315228"/>
            </a:xfrm>
            <a:prstGeom prst="rect">
              <a:avLst/>
            </a:prstGeom>
            <a:noFill/>
          </p:spPr>
          <p:txBody>
            <a:bodyPr wrap="square" rtlCol="0">
              <a:spAutoFit/>
            </a:bodyPr>
            <a:lstStyle/>
            <a:p>
              <a:r>
                <a:rPr lang="en-GB" sz="825" b="1" dirty="0">
                  <a:solidFill>
                    <a:srgbClr val="722D2A"/>
                  </a:solidFill>
                  <a:latin typeface="Roboto" panose="02000000000000000000" pitchFamily="2" charset="0"/>
                  <a:ea typeface="Roboto" panose="02000000000000000000" pitchFamily="2" charset="0"/>
                </a:rPr>
                <a:t>LEN refractory</a:t>
              </a:r>
              <a:endParaRPr lang="pt-BR" sz="825" b="1" dirty="0">
                <a:solidFill>
                  <a:srgbClr val="722D2A"/>
                </a:solidFill>
                <a:latin typeface="Roboto" panose="02000000000000000000" pitchFamily="2" charset="0"/>
                <a:ea typeface="Roboto" panose="02000000000000000000" pitchFamily="2" charset="0"/>
              </a:endParaRPr>
            </a:p>
          </p:txBody>
        </p:sp>
        <p:sp>
          <p:nvSpPr>
            <p:cNvPr id="83" name="Elipse 82">
              <a:extLst>
                <a:ext uri="{FF2B5EF4-FFF2-40B4-BE49-F238E27FC236}">
                  <a16:creationId xmlns:a16="http://schemas.microsoft.com/office/drawing/2014/main" id="{1A4D4F68-AC14-E2FB-0BD8-F3D192C44CBA}"/>
                </a:ext>
              </a:extLst>
            </p:cNvPr>
            <p:cNvSpPr/>
            <p:nvPr/>
          </p:nvSpPr>
          <p:spPr>
            <a:xfrm>
              <a:off x="890893" y="5477105"/>
              <a:ext cx="139924" cy="139924"/>
            </a:xfrm>
            <a:prstGeom prst="ellipse">
              <a:avLst/>
            </a:prstGeom>
            <a:solidFill>
              <a:srgbClr val="722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788"/>
            </a:p>
          </p:txBody>
        </p:sp>
        <p:sp>
          <p:nvSpPr>
            <p:cNvPr id="84" name="CaixaDeTexto 83">
              <a:extLst>
                <a:ext uri="{FF2B5EF4-FFF2-40B4-BE49-F238E27FC236}">
                  <a16:creationId xmlns:a16="http://schemas.microsoft.com/office/drawing/2014/main" id="{04E71326-71F0-38F9-9E40-BED57E5590A5}"/>
                </a:ext>
              </a:extLst>
            </p:cNvPr>
            <p:cNvSpPr txBox="1"/>
            <p:nvPr/>
          </p:nvSpPr>
          <p:spPr>
            <a:xfrm>
              <a:off x="4309492" y="5416602"/>
              <a:ext cx="2233319" cy="315228"/>
            </a:xfrm>
            <a:prstGeom prst="rect">
              <a:avLst/>
            </a:prstGeom>
            <a:noFill/>
          </p:spPr>
          <p:txBody>
            <a:bodyPr wrap="none" rtlCol="0">
              <a:spAutoFit/>
            </a:bodyPr>
            <a:lstStyle/>
            <a:p>
              <a:r>
                <a:rPr lang="en-GB" sz="825" b="1" dirty="0">
                  <a:solidFill>
                    <a:srgbClr val="C1A3A3"/>
                  </a:solidFill>
                  <a:latin typeface="Roboto" panose="02000000000000000000" pitchFamily="2" charset="0"/>
                  <a:ea typeface="Roboto" panose="02000000000000000000" pitchFamily="2" charset="0"/>
                  <a:sym typeface="Wingdings 2" panose="05020102010507070707" pitchFamily="18" charset="2"/>
                </a:rPr>
                <a:t>LEN exposed (not refractory)</a:t>
              </a:r>
              <a:endParaRPr lang="pt-BR" sz="825" b="1" dirty="0">
                <a:solidFill>
                  <a:srgbClr val="C1A3A3"/>
                </a:solidFill>
                <a:latin typeface="Roboto" panose="02000000000000000000" pitchFamily="2" charset="0"/>
                <a:ea typeface="Roboto" panose="02000000000000000000" pitchFamily="2" charset="0"/>
              </a:endParaRPr>
            </a:p>
          </p:txBody>
        </p:sp>
        <p:sp>
          <p:nvSpPr>
            <p:cNvPr id="85" name="Elipse 84">
              <a:extLst>
                <a:ext uri="{FF2B5EF4-FFF2-40B4-BE49-F238E27FC236}">
                  <a16:creationId xmlns:a16="http://schemas.microsoft.com/office/drawing/2014/main" id="{817AB474-2CC6-6F4B-696E-BB8AB4C28F60}"/>
                </a:ext>
              </a:extLst>
            </p:cNvPr>
            <p:cNvSpPr/>
            <p:nvPr/>
          </p:nvSpPr>
          <p:spPr>
            <a:xfrm>
              <a:off x="4169567" y="5477105"/>
              <a:ext cx="139924" cy="139924"/>
            </a:xfrm>
            <a:prstGeom prst="ellipse">
              <a:avLst/>
            </a:prstGeom>
            <a:solidFill>
              <a:srgbClr val="C1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788"/>
            </a:p>
          </p:txBody>
        </p:sp>
        <p:sp>
          <p:nvSpPr>
            <p:cNvPr id="86" name="CaixaDeTexto 85">
              <a:extLst>
                <a:ext uri="{FF2B5EF4-FFF2-40B4-BE49-F238E27FC236}">
                  <a16:creationId xmlns:a16="http://schemas.microsoft.com/office/drawing/2014/main" id="{65884FEC-8B73-F758-0A73-86C4083C1528}"/>
                </a:ext>
              </a:extLst>
            </p:cNvPr>
            <p:cNvSpPr txBox="1"/>
            <p:nvPr/>
          </p:nvSpPr>
          <p:spPr>
            <a:xfrm>
              <a:off x="8364958" y="5416602"/>
              <a:ext cx="1472903" cy="315228"/>
            </a:xfrm>
            <a:prstGeom prst="rect">
              <a:avLst/>
            </a:prstGeom>
            <a:noFill/>
          </p:spPr>
          <p:txBody>
            <a:bodyPr wrap="none" rtlCol="0">
              <a:spAutoFit/>
            </a:bodyPr>
            <a:lstStyle/>
            <a:p>
              <a:r>
                <a:rPr lang="en-GB" sz="825" b="1" dirty="0">
                  <a:solidFill>
                    <a:schemeClr val="bg1">
                      <a:lumMod val="65000"/>
                    </a:schemeClr>
                  </a:solidFill>
                  <a:latin typeface="Roboto" panose="02000000000000000000" pitchFamily="2" charset="0"/>
                  <a:ea typeface="Roboto" panose="02000000000000000000" pitchFamily="2" charset="0"/>
                </a:rPr>
                <a:t>Non LEN exposed</a:t>
              </a:r>
              <a:endParaRPr lang="pt-BR" sz="825" b="1" dirty="0">
                <a:solidFill>
                  <a:schemeClr val="bg1">
                    <a:lumMod val="65000"/>
                  </a:schemeClr>
                </a:solidFill>
                <a:latin typeface="Roboto" panose="02000000000000000000" pitchFamily="2" charset="0"/>
                <a:ea typeface="Roboto" panose="02000000000000000000" pitchFamily="2" charset="0"/>
              </a:endParaRPr>
            </a:p>
          </p:txBody>
        </p:sp>
        <p:sp>
          <p:nvSpPr>
            <p:cNvPr id="87" name="Elipse 86">
              <a:extLst>
                <a:ext uri="{FF2B5EF4-FFF2-40B4-BE49-F238E27FC236}">
                  <a16:creationId xmlns:a16="http://schemas.microsoft.com/office/drawing/2014/main" id="{FBF910CA-B8CE-AE3C-FAA3-286D54020B3C}"/>
                </a:ext>
              </a:extLst>
            </p:cNvPr>
            <p:cNvSpPr/>
            <p:nvPr/>
          </p:nvSpPr>
          <p:spPr>
            <a:xfrm>
              <a:off x="8225031" y="5477105"/>
              <a:ext cx="139924" cy="139924"/>
            </a:xfrm>
            <a:prstGeom prst="ellips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788">
                <a:solidFill>
                  <a:schemeClr val="bg1">
                    <a:lumMod val="85000"/>
                  </a:schemeClr>
                </a:solidFill>
              </a:endParaRPr>
            </a:p>
          </p:txBody>
        </p:sp>
      </p:grpSp>
    </p:spTree>
    <p:extLst>
      <p:ext uri="{BB962C8B-B14F-4D97-AF65-F5344CB8AC3E}">
        <p14:creationId xmlns:p14="http://schemas.microsoft.com/office/powerpoint/2010/main" val="4062476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DD268B1-E760-B4CE-B1E9-8359F90322A6}"/>
              </a:ext>
            </a:extLst>
          </p:cNvPr>
          <p:cNvSpPr>
            <a:spLocks noGrp="1"/>
          </p:cNvSpPr>
          <p:nvPr>
            <p:ph type="ftr" sz="quarter" idx="3"/>
          </p:nvPr>
        </p:nvSpPr>
        <p:spPr>
          <a:xfrm>
            <a:off x="457201" y="4767263"/>
            <a:ext cx="8058149" cy="331598"/>
          </a:xfrm>
        </p:spPr>
        <p:txBody>
          <a:bodyPr/>
          <a:lstStyle/>
          <a:p>
            <a:r>
              <a:rPr lang="en-US" dirty="0"/>
              <a:t>BORT, bortezomib; LEN, lenalidomide; </a:t>
            </a:r>
            <a:r>
              <a:rPr lang="en-US" dirty="0" err="1"/>
              <a:t>LoDEX</a:t>
            </a:r>
            <a:r>
              <a:rPr lang="en-US" dirty="0"/>
              <a:t>, low dose dexamethasone; PFS, progression-free survival; POM, pomalidomide; PD, progressive disease; LT, long-term; PS, performance status; SC, </a:t>
            </a:r>
          </a:p>
          <a:p>
            <a:r>
              <a:rPr lang="en-US" altLang="en-US" noProof="0" dirty="0"/>
              <a:t>1. Richardson PG et al. ASCO 2018; Abstract 8001. </a:t>
            </a:r>
            <a:endParaRPr lang="en-US" dirty="0"/>
          </a:p>
        </p:txBody>
      </p:sp>
      <p:sp>
        <p:nvSpPr>
          <p:cNvPr id="3" name="Title 2">
            <a:extLst>
              <a:ext uri="{FF2B5EF4-FFF2-40B4-BE49-F238E27FC236}">
                <a16:creationId xmlns:a16="http://schemas.microsoft.com/office/drawing/2014/main" id="{890D8ED6-AF0F-51C9-99D1-8D5D1A222B5C}"/>
              </a:ext>
            </a:extLst>
          </p:cNvPr>
          <p:cNvSpPr>
            <a:spLocks noGrp="1"/>
          </p:cNvSpPr>
          <p:nvPr>
            <p:ph type="title"/>
          </p:nvPr>
        </p:nvSpPr>
        <p:spPr>
          <a:xfrm>
            <a:off x="457200" y="149629"/>
            <a:ext cx="8058150" cy="889183"/>
          </a:xfrm>
        </p:spPr>
        <p:txBody>
          <a:bodyPr spcFirstLastPara="1">
            <a:normAutofit/>
          </a:bodyPr>
          <a:lstStyle/>
          <a:p>
            <a:r>
              <a:rPr lang="en-US" altLang="en-US" dirty="0">
                <a:sym typeface="Arial" charset="0"/>
              </a:rPr>
              <a:t>Phase 3 OPTIMISMM Study Design¹</a:t>
            </a:r>
            <a:endParaRPr lang="en-US" dirty="0">
              <a:sym typeface="Arial"/>
            </a:endParaRPr>
          </a:p>
        </p:txBody>
      </p:sp>
      <p:sp>
        <p:nvSpPr>
          <p:cNvPr id="37" name="Content Placeholder 3">
            <a:extLst>
              <a:ext uri="{FF2B5EF4-FFF2-40B4-BE49-F238E27FC236}">
                <a16:creationId xmlns:a16="http://schemas.microsoft.com/office/drawing/2014/main" id="{2F5C879A-CBDE-4B80-3BAD-5168112BB877}"/>
              </a:ext>
            </a:extLst>
          </p:cNvPr>
          <p:cNvSpPr>
            <a:spLocks noGrp="1"/>
          </p:cNvSpPr>
          <p:nvPr>
            <p:ph idx="1"/>
          </p:nvPr>
        </p:nvSpPr>
        <p:spPr>
          <a:xfrm>
            <a:off x="457200" y="3574767"/>
            <a:ext cx="8058150" cy="1075022"/>
          </a:xfrm>
        </p:spPr>
        <p:txBody>
          <a:bodyPr spcFirstLastPara="1" numCol="1">
            <a:noAutofit/>
          </a:bodyPr>
          <a:lstStyle/>
          <a:p>
            <a:r>
              <a:rPr lang="en-US" altLang="en-US" sz="1200" dirty="0">
                <a:sym typeface="Arial"/>
              </a:rPr>
              <a:t>Stratification</a:t>
            </a:r>
          </a:p>
          <a:p>
            <a:pPr lvl="1"/>
            <a:r>
              <a:rPr lang="en-US" altLang="en-US" sz="1100" dirty="0">
                <a:sym typeface="Arial"/>
              </a:rPr>
              <a:t>Age (≤75 y vs &gt;75 y)</a:t>
            </a:r>
          </a:p>
          <a:p>
            <a:pPr lvl="1"/>
            <a:r>
              <a:rPr lang="en-US" altLang="en-US" sz="1100" dirty="0">
                <a:sym typeface="Arial"/>
              </a:rPr>
              <a:t>Prior regimens (1 vs &gt; 1)</a:t>
            </a:r>
          </a:p>
          <a:p>
            <a:pPr lvl="1"/>
            <a:r>
              <a:rPr lang="el-GR" altLang="en-US" sz="1100" dirty="0">
                <a:sym typeface="Arial"/>
              </a:rPr>
              <a:t>β</a:t>
            </a:r>
            <a:r>
              <a:rPr lang="en-US" altLang="en-US" sz="1100" dirty="0">
                <a:sym typeface="Arial"/>
              </a:rPr>
              <a:t>2-microglobulin  at screening (&lt;3.5 mg/L vs ≥3.5 to ≤5.5 mg/L vs &gt;5.5 mg/L)</a:t>
            </a:r>
          </a:p>
          <a:p>
            <a:endParaRPr lang="en-US" sz="1200" dirty="0">
              <a:sym typeface="Arial"/>
            </a:endParaRPr>
          </a:p>
        </p:txBody>
      </p:sp>
      <p:sp>
        <p:nvSpPr>
          <p:cNvPr id="96263" name="TextBox 37">
            <a:extLst>
              <a:ext uri="{FF2B5EF4-FFF2-40B4-BE49-F238E27FC236}">
                <a16:creationId xmlns:a16="http://schemas.microsoft.com/office/drawing/2014/main" id="{6F4FFBB0-17AF-553D-57BB-880E51DD2E0E}"/>
              </a:ext>
            </a:extLst>
          </p:cNvPr>
          <p:cNvSpPr txBox="1">
            <a:spLocks noChangeArrowheads="1"/>
          </p:cNvSpPr>
          <p:nvPr/>
        </p:nvSpPr>
        <p:spPr bwMode="auto">
          <a:xfrm>
            <a:off x="2164457" y="2514942"/>
            <a:ext cx="2739813" cy="1177241"/>
          </a:xfrm>
          <a:prstGeom prst="rect">
            <a:avLst/>
          </a:prstGeom>
          <a:ln/>
        </p:spPr>
        <p:style>
          <a:lnRef idx="1">
            <a:schemeClr val="accent6"/>
          </a:lnRef>
          <a:fillRef idx="3">
            <a:schemeClr val="accent6"/>
          </a:fillRef>
          <a:effectRef idx="2">
            <a:schemeClr val="accent6"/>
          </a:effectRef>
          <a:fontRef idx="minor">
            <a:schemeClr val="lt1"/>
          </a:fontRef>
        </p:style>
        <p:txBody>
          <a:bodyPr wrap="square" lIns="91436" tIns="45718" rIns="91436" bIns="45718">
            <a:spAutoFit/>
          </a:bodyPr>
          <a:lstStyle>
            <a:lvl1pPr defTabSz="684213">
              <a:defRPr>
                <a:solidFill>
                  <a:schemeClr val="tx1"/>
                </a:solidFill>
                <a:latin typeface="Arial" panose="020B0604020202020204" pitchFamily="34" charset="0"/>
                <a:ea typeface="ＭＳ Ｐゴシック" panose="020B0600070205080204" pitchFamily="34" charset="-128"/>
              </a:defRPr>
            </a:lvl1pPr>
            <a:lvl2pPr marL="742950" indent="-285750" defTabSz="684213">
              <a:defRPr>
                <a:solidFill>
                  <a:schemeClr val="tx1"/>
                </a:solidFill>
                <a:latin typeface="Arial" panose="020B0604020202020204" pitchFamily="34" charset="0"/>
                <a:ea typeface="ＭＳ Ｐゴシック" panose="020B0600070205080204" pitchFamily="34" charset="-128"/>
              </a:defRPr>
            </a:lvl2pPr>
            <a:lvl3pPr marL="1143000" indent="-228600" defTabSz="684213">
              <a:defRPr>
                <a:solidFill>
                  <a:schemeClr val="tx1"/>
                </a:solidFill>
                <a:latin typeface="Arial" panose="020B0604020202020204" pitchFamily="34" charset="0"/>
                <a:ea typeface="ＭＳ Ｐゴシック" panose="020B0600070205080204" pitchFamily="34" charset="-128"/>
              </a:defRPr>
            </a:lvl3pPr>
            <a:lvl4pPr marL="1600200" indent="-228600" defTabSz="684213">
              <a:defRPr>
                <a:solidFill>
                  <a:schemeClr val="tx1"/>
                </a:solidFill>
                <a:latin typeface="Arial" panose="020B0604020202020204" pitchFamily="34" charset="0"/>
                <a:ea typeface="ＭＳ Ｐゴシック" panose="020B0600070205080204" pitchFamily="34" charset="-128"/>
              </a:defRPr>
            </a:lvl4pPr>
            <a:lvl5pPr marL="2057400" indent="-228600" defTabSz="684213">
              <a:defRPr>
                <a:solidFill>
                  <a:schemeClr val="tx1"/>
                </a:solidFill>
                <a:latin typeface="Arial" panose="020B0604020202020204" pitchFamily="34" charset="0"/>
                <a:ea typeface="ＭＳ Ｐゴシック" panose="020B0600070205080204" pitchFamily="34" charset="-128"/>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684213" rtl="0" eaLnBrk="1" fontAlgn="base" latinLnBrk="0" hangingPunct="1">
              <a:lnSpc>
                <a:spcPct val="100000"/>
              </a:lnSpc>
              <a:spcBef>
                <a:spcPct val="0"/>
              </a:spcBef>
              <a:spcAft>
                <a:spcPct val="0"/>
              </a:spcAft>
              <a:buClrTx/>
              <a:buSzTx/>
              <a:buFontTx/>
              <a:buNone/>
              <a:tabLst/>
              <a:defRPr/>
            </a:pPr>
            <a:r>
              <a:rPr kumimoji="0" lang="en-US" altLang="en-US" sz="1050" b="1" i="0" u="none" strike="noStrike" kern="1200" cap="none" spc="0" normalizeH="0" baseline="0" noProof="0" dirty="0" err="1">
                <a:ln>
                  <a:noFill/>
                </a:ln>
                <a:solidFill>
                  <a:schemeClr val="bg1"/>
                </a:solidFill>
                <a:effectLst/>
                <a:uLnTx/>
                <a:uFillTx/>
                <a:cs typeface="Arial" panose="020B0604020202020204" pitchFamily="34" charset="0"/>
              </a:rPr>
              <a:t>Vd</a:t>
            </a:r>
            <a:r>
              <a:rPr kumimoji="0" lang="en-US" altLang="en-US" sz="1050" b="1" i="0" u="none" strike="noStrike" kern="1200" cap="none" spc="0" normalizeH="0" baseline="0" noProof="0" dirty="0">
                <a:ln>
                  <a:noFill/>
                </a:ln>
                <a:solidFill>
                  <a:schemeClr val="bg1"/>
                </a:solidFill>
                <a:effectLst/>
                <a:uLnTx/>
                <a:uFillTx/>
                <a:cs typeface="Arial" panose="020B0604020202020204" pitchFamily="34" charset="0"/>
              </a:rPr>
              <a:t> (n = 278)</a:t>
            </a:r>
          </a:p>
          <a:p>
            <a:pPr marL="0" marR="0" lvl="0" indent="0" algn="l" defTabSz="684213"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chemeClr val="bg1"/>
                </a:solidFill>
                <a:effectLst/>
                <a:uLnTx/>
                <a:uFillTx/>
                <a:cs typeface="Arial" panose="020B0604020202020204" pitchFamily="34" charset="0"/>
              </a:rPr>
              <a:t>BORT	1.3 mg/m</a:t>
            </a:r>
            <a:r>
              <a:rPr kumimoji="0" lang="en-US" altLang="en-US" sz="1000" b="0" i="0" u="none" strike="noStrike" kern="1200" cap="none" spc="0" normalizeH="0" baseline="30000" noProof="0" dirty="0">
                <a:ln>
                  <a:noFill/>
                </a:ln>
                <a:solidFill>
                  <a:schemeClr val="bg1"/>
                </a:solidFill>
                <a:effectLst/>
                <a:uLnTx/>
                <a:uFillTx/>
                <a:cs typeface="Arial" panose="020B0604020202020204" pitchFamily="34" charset="0"/>
              </a:rPr>
              <a:t>2  </a:t>
            </a:r>
            <a:r>
              <a:rPr kumimoji="0" lang="en-US" altLang="en-US" sz="1000" b="0" i="0" u="none" strike="noStrike" kern="1200" cap="none" spc="0" normalizeH="0" noProof="0" dirty="0" err="1">
                <a:ln>
                  <a:noFill/>
                </a:ln>
                <a:solidFill>
                  <a:schemeClr val="bg1"/>
                </a:solidFill>
                <a:effectLst/>
                <a:uLnTx/>
                <a:uFillTx/>
                <a:cs typeface="Arial" panose="020B0604020202020204" pitchFamily="34" charset="0"/>
              </a:rPr>
              <a:t>sc</a:t>
            </a:r>
            <a:endParaRPr kumimoji="0" lang="en-US" altLang="en-US" sz="1000" b="0" i="0" u="none" strike="noStrike" kern="1200" cap="none" spc="0" normalizeH="0" noProof="0" dirty="0">
              <a:ln>
                <a:noFill/>
              </a:ln>
              <a:solidFill>
                <a:schemeClr val="bg1"/>
              </a:solidFill>
              <a:effectLst/>
              <a:uLnTx/>
              <a:uFillTx/>
              <a:cs typeface="Arial" panose="020B0604020202020204" pitchFamily="34" charset="0"/>
            </a:endParaRPr>
          </a:p>
          <a:p>
            <a:pPr marL="0" marR="0" lvl="0" indent="0" algn="l" defTabSz="684213"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30000" noProof="0" dirty="0">
                <a:ln>
                  <a:noFill/>
                </a:ln>
                <a:solidFill>
                  <a:schemeClr val="bg1"/>
                </a:solidFill>
                <a:effectLst/>
                <a:uLnTx/>
                <a:uFillTx/>
                <a:cs typeface="Arial" panose="020B0604020202020204" pitchFamily="34" charset="0"/>
              </a:rPr>
              <a:t>	</a:t>
            </a:r>
            <a:r>
              <a:rPr kumimoji="0" lang="en-US" altLang="en-US" sz="1000" b="0" i="0" u="none" strike="noStrike" kern="1200" cap="none" spc="0" normalizeH="0" baseline="0" noProof="0" dirty="0">
                <a:ln>
                  <a:noFill/>
                </a:ln>
                <a:solidFill>
                  <a:schemeClr val="bg1"/>
                </a:solidFill>
                <a:effectLst/>
                <a:uLnTx/>
                <a:uFillTx/>
                <a:cs typeface="Arial" panose="020B0604020202020204" pitchFamily="34" charset="0"/>
              </a:rPr>
              <a:t>cycles 1-8: D 1, 4, 8, 11</a:t>
            </a:r>
          </a:p>
          <a:p>
            <a:pPr marL="0" marR="0" lvl="0" indent="0" algn="l" defTabSz="684213"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chemeClr val="bg1"/>
                </a:solidFill>
                <a:effectLst/>
                <a:uLnTx/>
                <a:uFillTx/>
                <a:cs typeface="Arial" panose="020B0604020202020204" pitchFamily="34" charset="0"/>
              </a:rPr>
              <a:t>	cycle 9+: D 1 and 8</a:t>
            </a:r>
            <a:endParaRPr kumimoji="0" lang="en-US" altLang="en-US" sz="1000" b="0" i="0" u="none" strike="noStrike" kern="1200" cap="none" spc="0" normalizeH="0" baseline="30000" noProof="0" dirty="0">
              <a:ln>
                <a:noFill/>
              </a:ln>
              <a:solidFill>
                <a:schemeClr val="bg1"/>
              </a:solidFill>
              <a:effectLst/>
              <a:uLnTx/>
              <a:uFillTx/>
              <a:cs typeface="Arial" panose="020B0604020202020204" pitchFamily="34" charset="0"/>
            </a:endParaRPr>
          </a:p>
          <a:p>
            <a:pPr marL="0" marR="0" lvl="0" indent="0" algn="l" defTabSz="684213"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err="1">
                <a:ln>
                  <a:noFill/>
                </a:ln>
                <a:solidFill>
                  <a:schemeClr val="bg1"/>
                </a:solidFill>
                <a:effectLst/>
                <a:uLnTx/>
                <a:uFillTx/>
                <a:cs typeface="Arial" panose="020B0604020202020204" pitchFamily="34" charset="0"/>
              </a:rPr>
              <a:t>LoDEX</a:t>
            </a:r>
            <a:r>
              <a:rPr kumimoji="0" lang="en-US" altLang="en-US" sz="1000" b="0" i="0" u="none" strike="noStrike" kern="1200" cap="none" spc="0" normalizeH="0" baseline="0" noProof="0" dirty="0">
                <a:ln>
                  <a:noFill/>
                </a:ln>
                <a:solidFill>
                  <a:schemeClr val="bg1"/>
                </a:solidFill>
                <a:effectLst/>
                <a:uLnTx/>
                <a:uFillTx/>
                <a:cs typeface="Arial" panose="020B0604020202020204" pitchFamily="34" charset="0"/>
              </a:rPr>
              <a:t>	20 mg (≤ 75 y) or 10 mg</a:t>
            </a:r>
            <a:br>
              <a:rPr kumimoji="0" lang="en-US" altLang="en-US" sz="1000" b="0" i="0" u="none" strike="noStrike" kern="1200" cap="none" spc="0" normalizeH="0" baseline="0" noProof="0" dirty="0">
                <a:ln>
                  <a:noFill/>
                </a:ln>
                <a:solidFill>
                  <a:schemeClr val="bg1"/>
                </a:solidFill>
                <a:effectLst/>
                <a:uLnTx/>
                <a:uFillTx/>
                <a:cs typeface="Arial" panose="020B0604020202020204" pitchFamily="34" charset="0"/>
              </a:rPr>
            </a:br>
            <a:r>
              <a:rPr kumimoji="0" lang="en-US" altLang="en-US" sz="1000" b="0" i="0" u="none" strike="noStrike" kern="1200" cap="none" spc="0" normalizeH="0" baseline="0" noProof="0" dirty="0">
                <a:ln>
                  <a:noFill/>
                </a:ln>
                <a:solidFill>
                  <a:schemeClr val="bg1"/>
                </a:solidFill>
                <a:effectLst/>
                <a:uLnTx/>
                <a:uFillTx/>
                <a:cs typeface="Arial" panose="020B0604020202020204" pitchFamily="34" charset="0"/>
              </a:rPr>
              <a:t>	(&gt; 75 y) day of and day after 	BORT</a:t>
            </a:r>
          </a:p>
        </p:txBody>
      </p:sp>
      <p:cxnSp>
        <p:nvCxnSpPr>
          <p:cNvPr id="96264" name="Straight Arrow Connector 53">
            <a:extLst>
              <a:ext uri="{FF2B5EF4-FFF2-40B4-BE49-F238E27FC236}">
                <a16:creationId xmlns:a16="http://schemas.microsoft.com/office/drawing/2014/main" id="{F4A8FA08-08EC-79F3-BA90-4DC0C42B60F9}"/>
              </a:ext>
            </a:extLst>
          </p:cNvPr>
          <p:cNvCxnSpPr>
            <a:cxnSpLocks noChangeShapeType="1"/>
          </p:cNvCxnSpPr>
          <p:nvPr/>
        </p:nvCxnSpPr>
        <p:spPr bwMode="auto">
          <a:xfrm flipV="1">
            <a:off x="4911719" y="3303392"/>
            <a:ext cx="136525" cy="0"/>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7" name="Rounded Rectangle 43">
            <a:extLst>
              <a:ext uri="{FF2B5EF4-FFF2-40B4-BE49-F238E27FC236}">
                <a16:creationId xmlns:a16="http://schemas.microsoft.com/office/drawing/2014/main" id="{3E6A29CE-5AA6-731A-D2D3-8226A5D5F8CC}"/>
              </a:ext>
            </a:extLst>
          </p:cNvPr>
          <p:cNvSpPr/>
          <p:nvPr/>
        </p:nvSpPr>
        <p:spPr bwMode="auto">
          <a:xfrm rot="5400000">
            <a:off x="7602795" y="1925046"/>
            <a:ext cx="1623179" cy="1097280"/>
          </a:xfrm>
          <a:prstGeom prst="rect">
            <a:avLst/>
          </a:prstGeom>
          <a:ln/>
        </p:spPr>
        <p:style>
          <a:lnRef idx="1">
            <a:schemeClr val="accent5"/>
          </a:lnRef>
          <a:fillRef idx="3">
            <a:schemeClr val="accent5"/>
          </a:fillRef>
          <a:effectRef idx="2">
            <a:schemeClr val="accent5"/>
          </a:effectRef>
          <a:fontRef idx="minor">
            <a:schemeClr val="lt1"/>
          </a:fontRef>
        </p:style>
        <p:txBody>
          <a:bodyPr vert="vert270" lIns="91436" tIns="45718" rIns="91436" bIns="45718"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PD, subsequent antimyeloma Tx, and survival</a:t>
            </a:r>
          </a:p>
        </p:txBody>
      </p:sp>
      <p:sp>
        <p:nvSpPr>
          <p:cNvPr id="29" name="Rounded Rectangle 44">
            <a:extLst>
              <a:ext uri="{FF2B5EF4-FFF2-40B4-BE49-F238E27FC236}">
                <a16:creationId xmlns:a16="http://schemas.microsoft.com/office/drawing/2014/main" id="{8CF61697-6FA0-CD43-5BF0-80A041ABA303}"/>
              </a:ext>
            </a:extLst>
          </p:cNvPr>
          <p:cNvSpPr/>
          <p:nvPr/>
        </p:nvSpPr>
        <p:spPr bwMode="auto">
          <a:xfrm rot="5400000">
            <a:off x="4793365" y="2053626"/>
            <a:ext cx="1619751" cy="1036247"/>
          </a:xfrm>
          <a:prstGeom prst="rect">
            <a:avLst/>
          </a:prstGeom>
          <a:ln/>
        </p:spPr>
        <p:style>
          <a:lnRef idx="1">
            <a:schemeClr val="accent2"/>
          </a:lnRef>
          <a:fillRef idx="3">
            <a:schemeClr val="accent2"/>
          </a:fillRef>
          <a:effectRef idx="2">
            <a:schemeClr val="accent2"/>
          </a:effectRef>
          <a:fontRef idx="minor">
            <a:schemeClr val="lt1"/>
          </a:fontRef>
        </p:style>
        <p:txBody>
          <a:bodyPr vert="vert270" lIns="91436" tIns="45718" rIns="91436" bIns="45718" anchor="ctr"/>
          <a:lstStyle/>
          <a:p>
            <a:pPr marL="0" marR="0" lvl="0" indent="0" algn="ctr" defTabSz="685766" rtl="0" eaLnBrk="1" fontAlgn="auto" latinLnBrk="0" hangingPunct="1">
              <a:lnSpc>
                <a:spcPct val="100000"/>
              </a:lnSpc>
              <a:spcBef>
                <a:spcPts val="225"/>
              </a:spcBef>
              <a:spcAft>
                <a:spcPts val="225"/>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PD or unacceptable toxicity</a:t>
            </a:r>
          </a:p>
        </p:txBody>
      </p:sp>
      <p:cxnSp>
        <p:nvCxnSpPr>
          <p:cNvPr id="96267" name="Straight Arrow Connector 59">
            <a:extLst>
              <a:ext uri="{FF2B5EF4-FFF2-40B4-BE49-F238E27FC236}">
                <a16:creationId xmlns:a16="http://schemas.microsoft.com/office/drawing/2014/main" id="{1D11BBEA-D699-DBD5-EF00-903F5A8E1C9B}"/>
              </a:ext>
            </a:extLst>
          </p:cNvPr>
          <p:cNvCxnSpPr>
            <a:cxnSpLocks noChangeShapeType="1"/>
          </p:cNvCxnSpPr>
          <p:nvPr/>
        </p:nvCxnSpPr>
        <p:spPr bwMode="auto">
          <a:xfrm>
            <a:off x="7709872" y="1674246"/>
            <a:ext cx="136525" cy="0"/>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6271" name="TextBox 37">
            <a:extLst>
              <a:ext uri="{FF2B5EF4-FFF2-40B4-BE49-F238E27FC236}">
                <a16:creationId xmlns:a16="http://schemas.microsoft.com/office/drawing/2014/main" id="{49571E60-6162-0C78-6EBF-AAF6FA7F1E9E}"/>
              </a:ext>
            </a:extLst>
          </p:cNvPr>
          <p:cNvSpPr txBox="1">
            <a:spLocks noChangeArrowheads="1"/>
          </p:cNvSpPr>
          <p:nvPr/>
        </p:nvSpPr>
        <p:spPr bwMode="auto">
          <a:xfrm>
            <a:off x="2171906" y="1107386"/>
            <a:ext cx="2739813" cy="1331130"/>
          </a:xfrm>
          <a:prstGeom prst="rect">
            <a:avLst/>
          </a:prstGeom>
          <a:ln/>
        </p:spPr>
        <p:style>
          <a:lnRef idx="1">
            <a:schemeClr val="accent1"/>
          </a:lnRef>
          <a:fillRef idx="3">
            <a:schemeClr val="accent1"/>
          </a:fillRef>
          <a:effectRef idx="2">
            <a:schemeClr val="accent1"/>
          </a:effectRef>
          <a:fontRef idx="minor">
            <a:schemeClr val="lt1"/>
          </a:fontRef>
        </p:style>
        <p:txBody>
          <a:bodyPr wrap="square" lIns="91436" tIns="45718" rIns="91436" bIns="45718">
            <a:spAutoFit/>
          </a:bodyPr>
          <a:lstStyle>
            <a:lvl1pPr defTabSz="684213">
              <a:defRPr>
                <a:solidFill>
                  <a:schemeClr val="tx1"/>
                </a:solidFill>
                <a:latin typeface="Arial" panose="020B0604020202020204" pitchFamily="34" charset="0"/>
                <a:ea typeface="ＭＳ Ｐゴシック" panose="020B0600070205080204" pitchFamily="34" charset="-128"/>
              </a:defRPr>
            </a:lvl1pPr>
            <a:lvl2pPr marL="742950" indent="-285750" defTabSz="684213">
              <a:defRPr>
                <a:solidFill>
                  <a:schemeClr val="tx1"/>
                </a:solidFill>
                <a:latin typeface="Arial" panose="020B0604020202020204" pitchFamily="34" charset="0"/>
                <a:ea typeface="ＭＳ Ｐゴシック" panose="020B0600070205080204" pitchFamily="34" charset="-128"/>
              </a:defRPr>
            </a:lvl2pPr>
            <a:lvl3pPr marL="1143000" indent="-228600" defTabSz="684213">
              <a:defRPr>
                <a:solidFill>
                  <a:schemeClr val="tx1"/>
                </a:solidFill>
                <a:latin typeface="Arial" panose="020B0604020202020204" pitchFamily="34" charset="0"/>
                <a:ea typeface="ＭＳ Ｐゴシック" panose="020B0600070205080204" pitchFamily="34" charset="-128"/>
              </a:defRPr>
            </a:lvl3pPr>
            <a:lvl4pPr marL="1600200" indent="-228600" defTabSz="684213">
              <a:defRPr>
                <a:solidFill>
                  <a:schemeClr val="tx1"/>
                </a:solidFill>
                <a:latin typeface="Arial" panose="020B0604020202020204" pitchFamily="34" charset="0"/>
                <a:ea typeface="ＭＳ Ｐゴシック" panose="020B0600070205080204" pitchFamily="34" charset="-128"/>
              </a:defRPr>
            </a:lvl4pPr>
            <a:lvl5pPr marL="2057400" indent="-228600" defTabSz="684213">
              <a:defRPr>
                <a:solidFill>
                  <a:schemeClr val="tx1"/>
                </a:solidFill>
                <a:latin typeface="Arial" panose="020B0604020202020204" pitchFamily="34" charset="0"/>
                <a:ea typeface="ＭＳ Ｐゴシック" panose="020B0600070205080204" pitchFamily="34" charset="-128"/>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684213" rtl="0" eaLnBrk="1" fontAlgn="base" latinLnBrk="0" hangingPunct="1">
              <a:lnSpc>
                <a:spcPct val="100000"/>
              </a:lnSpc>
              <a:spcBef>
                <a:spcPct val="0"/>
              </a:spcBef>
              <a:spcAft>
                <a:spcPct val="0"/>
              </a:spcAft>
              <a:buClrTx/>
              <a:buSzTx/>
              <a:buFontTx/>
              <a:buNone/>
              <a:tabLst/>
              <a:defRPr/>
            </a:pPr>
            <a:r>
              <a:rPr kumimoji="0" lang="en-US" altLang="en-US" sz="1050" b="1" i="0" u="none" strike="noStrike" kern="1200" cap="none" spc="0" normalizeH="0" baseline="0" noProof="0" dirty="0">
                <a:ln>
                  <a:noFill/>
                </a:ln>
                <a:solidFill>
                  <a:schemeClr val="bg1"/>
                </a:solidFill>
                <a:effectLst/>
                <a:uLnTx/>
                <a:uFillTx/>
                <a:cs typeface="Arial" panose="020B0604020202020204" pitchFamily="34" charset="0"/>
              </a:rPr>
              <a:t>PVd (n = 281)</a:t>
            </a:r>
          </a:p>
          <a:p>
            <a:pPr marL="0" marR="0" lvl="0" indent="0" algn="l" defTabSz="684213"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chemeClr val="bg1"/>
                </a:solidFill>
                <a:effectLst/>
                <a:uLnTx/>
                <a:uFillTx/>
                <a:cs typeface="Arial" panose="020B0604020202020204" pitchFamily="34" charset="0"/>
              </a:rPr>
              <a:t>POM	4 mg D 1-14</a:t>
            </a:r>
          </a:p>
          <a:p>
            <a:pPr marL="0" marR="0" lvl="0" indent="0" algn="l" defTabSz="684213"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chemeClr val="bg1"/>
                </a:solidFill>
                <a:effectLst/>
                <a:uLnTx/>
                <a:uFillTx/>
                <a:cs typeface="Arial" panose="020B0604020202020204" pitchFamily="34" charset="0"/>
              </a:rPr>
              <a:t>BORT	1.3 mg/m</a:t>
            </a:r>
            <a:r>
              <a:rPr kumimoji="0" lang="en-US" altLang="en-US" sz="1000" b="0" i="0" u="none" strike="noStrike" kern="1200" cap="none" spc="0" normalizeH="0" baseline="30000" noProof="0" dirty="0">
                <a:ln>
                  <a:noFill/>
                </a:ln>
                <a:solidFill>
                  <a:schemeClr val="bg1"/>
                </a:solidFill>
                <a:effectLst/>
                <a:uLnTx/>
                <a:uFillTx/>
                <a:cs typeface="Arial" panose="020B0604020202020204" pitchFamily="34" charset="0"/>
              </a:rPr>
              <a:t>2</a:t>
            </a:r>
            <a:r>
              <a:rPr kumimoji="0" lang="en-US" altLang="en-US" sz="1000" b="0" i="0" u="none" strike="noStrike" kern="1200" cap="none" spc="0" normalizeH="0" baseline="0" noProof="0" dirty="0">
                <a:ln>
                  <a:noFill/>
                </a:ln>
                <a:solidFill>
                  <a:schemeClr val="bg1"/>
                </a:solidFill>
                <a:effectLst/>
                <a:uLnTx/>
                <a:uFillTx/>
                <a:cs typeface="Arial" panose="020B0604020202020204" pitchFamily="34" charset="0"/>
              </a:rPr>
              <a:t> </a:t>
            </a:r>
            <a:r>
              <a:rPr kumimoji="0" lang="en-US" altLang="en-US" sz="1000" b="0" i="0" u="none" strike="noStrike" kern="1200" cap="none" spc="0" normalizeH="0" baseline="0" noProof="0" dirty="0" err="1">
                <a:ln>
                  <a:noFill/>
                </a:ln>
                <a:solidFill>
                  <a:schemeClr val="bg1"/>
                </a:solidFill>
                <a:effectLst/>
                <a:uLnTx/>
                <a:uFillTx/>
                <a:cs typeface="Arial" panose="020B0604020202020204" pitchFamily="34" charset="0"/>
              </a:rPr>
              <a:t>sc</a:t>
            </a:r>
            <a:endParaRPr kumimoji="0" lang="en-US" altLang="en-US" sz="1000" b="0" i="0" u="none" strike="noStrike" kern="1200" cap="none" spc="0" normalizeH="0" baseline="0" noProof="0" dirty="0">
              <a:ln>
                <a:noFill/>
              </a:ln>
              <a:solidFill>
                <a:schemeClr val="bg1"/>
              </a:solidFill>
              <a:effectLst/>
              <a:uLnTx/>
              <a:uFillTx/>
              <a:cs typeface="Arial" panose="020B0604020202020204" pitchFamily="34" charset="0"/>
            </a:endParaRPr>
          </a:p>
          <a:p>
            <a:pPr marL="0" marR="0" lvl="0" indent="0" algn="l" defTabSz="684213"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chemeClr val="bg1"/>
                </a:solidFill>
                <a:effectLst/>
                <a:uLnTx/>
                <a:uFillTx/>
                <a:cs typeface="Arial" panose="020B0604020202020204" pitchFamily="34" charset="0"/>
              </a:rPr>
              <a:t>	cycles 1-8: D 1, 4, 8, 11</a:t>
            </a:r>
            <a:r>
              <a:rPr kumimoji="0" lang="en-US" altLang="en-US" sz="1000" b="0" i="0" u="none" strike="noStrike" kern="1200" cap="none" spc="0" normalizeH="0" baseline="30000" noProof="0" dirty="0">
                <a:ln>
                  <a:noFill/>
                </a:ln>
                <a:solidFill>
                  <a:schemeClr val="bg1"/>
                </a:solidFill>
                <a:effectLst/>
                <a:uLnTx/>
                <a:uFillTx/>
                <a:cs typeface="Arial" panose="020B0604020202020204" pitchFamily="34" charset="0"/>
              </a:rPr>
              <a:t>	</a:t>
            </a:r>
            <a:br>
              <a:rPr kumimoji="0" lang="en-US" altLang="en-US" sz="1000" b="0" i="0" u="none" strike="noStrike" kern="1200" cap="none" spc="0" normalizeH="0" baseline="30000" noProof="0" dirty="0">
                <a:ln>
                  <a:noFill/>
                </a:ln>
                <a:solidFill>
                  <a:schemeClr val="bg1"/>
                </a:solidFill>
                <a:effectLst/>
                <a:uLnTx/>
                <a:uFillTx/>
                <a:cs typeface="Arial" panose="020B0604020202020204" pitchFamily="34" charset="0"/>
              </a:rPr>
            </a:br>
            <a:r>
              <a:rPr kumimoji="0" lang="en-US" altLang="en-US" sz="1000" b="0" i="0" u="none" strike="noStrike" kern="1200" cap="none" spc="0" normalizeH="0" baseline="30000" noProof="0" dirty="0">
                <a:ln>
                  <a:noFill/>
                </a:ln>
                <a:solidFill>
                  <a:schemeClr val="bg1"/>
                </a:solidFill>
                <a:effectLst/>
                <a:uLnTx/>
                <a:uFillTx/>
                <a:cs typeface="Arial" panose="020B0604020202020204" pitchFamily="34" charset="0"/>
              </a:rPr>
              <a:t>                                  </a:t>
            </a:r>
            <a:r>
              <a:rPr kumimoji="0" lang="en-US" altLang="en-US" sz="1000" b="0" i="0" u="none" strike="noStrike" kern="1200" cap="none" spc="0" normalizeH="0" baseline="0" noProof="0" dirty="0">
                <a:ln>
                  <a:noFill/>
                </a:ln>
                <a:solidFill>
                  <a:schemeClr val="bg1"/>
                </a:solidFill>
                <a:effectLst/>
                <a:uLnTx/>
                <a:uFillTx/>
                <a:cs typeface="Arial" panose="020B0604020202020204" pitchFamily="34" charset="0"/>
              </a:rPr>
              <a:t>cycles 9+: D 1 and 8</a:t>
            </a:r>
            <a:endParaRPr kumimoji="0" lang="en-US" altLang="en-US" sz="1000" b="0" i="0" u="none" strike="noStrike" kern="1200" cap="none" spc="0" normalizeH="0" baseline="30000" noProof="0" dirty="0">
              <a:ln>
                <a:noFill/>
              </a:ln>
              <a:solidFill>
                <a:schemeClr val="bg1"/>
              </a:solidFill>
              <a:effectLst/>
              <a:uLnTx/>
              <a:uFillTx/>
              <a:cs typeface="Arial" panose="020B0604020202020204" pitchFamily="34" charset="0"/>
            </a:endParaRPr>
          </a:p>
          <a:p>
            <a:pPr marL="0" marR="0" lvl="0" indent="0" algn="l" defTabSz="684213"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err="1">
                <a:ln>
                  <a:noFill/>
                </a:ln>
                <a:solidFill>
                  <a:schemeClr val="bg1"/>
                </a:solidFill>
                <a:effectLst/>
                <a:uLnTx/>
                <a:uFillTx/>
                <a:cs typeface="Arial" panose="020B0604020202020204" pitchFamily="34" charset="0"/>
              </a:rPr>
              <a:t>LoDEX</a:t>
            </a:r>
            <a:r>
              <a:rPr kumimoji="0" lang="en-US" altLang="en-US" sz="1000" b="0" i="0" u="none" strike="noStrike" kern="1200" cap="none" spc="0" normalizeH="0" baseline="0" noProof="0" dirty="0">
                <a:ln>
                  <a:noFill/>
                </a:ln>
                <a:solidFill>
                  <a:schemeClr val="bg1"/>
                </a:solidFill>
                <a:effectLst/>
                <a:uLnTx/>
                <a:uFillTx/>
                <a:cs typeface="Arial" panose="020B0604020202020204" pitchFamily="34" charset="0"/>
              </a:rPr>
              <a:t>	20 mg (≤ 75 y) or 10 mg</a:t>
            </a:r>
            <a:br>
              <a:rPr kumimoji="0" lang="en-US" altLang="en-US" sz="1000" b="0" i="0" u="none" strike="noStrike" kern="1200" cap="none" spc="0" normalizeH="0" baseline="0" noProof="0" dirty="0">
                <a:ln>
                  <a:noFill/>
                </a:ln>
                <a:solidFill>
                  <a:schemeClr val="bg1"/>
                </a:solidFill>
                <a:effectLst/>
                <a:uLnTx/>
                <a:uFillTx/>
                <a:cs typeface="Arial" panose="020B0604020202020204" pitchFamily="34" charset="0"/>
              </a:rPr>
            </a:br>
            <a:r>
              <a:rPr kumimoji="0" lang="en-US" altLang="en-US" sz="1000" b="0" i="0" u="none" strike="noStrike" kern="1200" cap="none" spc="0" normalizeH="0" baseline="0" noProof="0" dirty="0">
                <a:ln>
                  <a:noFill/>
                </a:ln>
                <a:solidFill>
                  <a:schemeClr val="bg1"/>
                </a:solidFill>
                <a:effectLst/>
                <a:uLnTx/>
                <a:uFillTx/>
                <a:cs typeface="Arial" panose="020B0604020202020204" pitchFamily="34" charset="0"/>
              </a:rPr>
              <a:t>	(&gt; 75 y) day of and day after 	BORT</a:t>
            </a:r>
          </a:p>
        </p:txBody>
      </p:sp>
      <p:cxnSp>
        <p:nvCxnSpPr>
          <p:cNvPr id="96272" name="Straight Arrow Connector 54">
            <a:extLst>
              <a:ext uri="{FF2B5EF4-FFF2-40B4-BE49-F238E27FC236}">
                <a16:creationId xmlns:a16="http://schemas.microsoft.com/office/drawing/2014/main" id="{67B17BF4-A3B6-E81A-A1D7-3329586F4376}"/>
              </a:ext>
            </a:extLst>
          </p:cNvPr>
          <p:cNvCxnSpPr>
            <a:cxnSpLocks noChangeShapeType="1"/>
          </p:cNvCxnSpPr>
          <p:nvPr/>
        </p:nvCxnSpPr>
        <p:spPr bwMode="auto">
          <a:xfrm>
            <a:off x="4911719" y="1934256"/>
            <a:ext cx="136525" cy="0"/>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96273" name="Group 7">
            <a:extLst>
              <a:ext uri="{FF2B5EF4-FFF2-40B4-BE49-F238E27FC236}">
                <a16:creationId xmlns:a16="http://schemas.microsoft.com/office/drawing/2014/main" id="{0D18587B-9BCC-A273-4735-B9F45BB41C10}"/>
              </a:ext>
            </a:extLst>
          </p:cNvPr>
          <p:cNvGrpSpPr>
            <a:grpSpLocks/>
          </p:cNvGrpSpPr>
          <p:nvPr/>
        </p:nvGrpSpPr>
        <p:grpSpPr bwMode="auto">
          <a:xfrm>
            <a:off x="1681163" y="1747838"/>
            <a:ext cx="446087" cy="1331912"/>
            <a:chOff x="226252" y="2417762"/>
            <a:chExt cx="876413" cy="1773991"/>
          </a:xfrm>
        </p:grpSpPr>
        <p:cxnSp>
          <p:nvCxnSpPr>
            <p:cNvPr id="96293" name="Elbow Connector 34">
              <a:extLst>
                <a:ext uri="{FF2B5EF4-FFF2-40B4-BE49-F238E27FC236}">
                  <a16:creationId xmlns:a16="http://schemas.microsoft.com/office/drawing/2014/main" id="{4750442C-030A-99E0-094F-54976B986813}"/>
                </a:ext>
              </a:extLst>
            </p:cNvPr>
            <p:cNvCxnSpPr>
              <a:cxnSpLocks noChangeShapeType="1"/>
            </p:cNvCxnSpPr>
            <p:nvPr/>
          </p:nvCxnSpPr>
          <p:spPr bwMode="auto">
            <a:xfrm rot="16200000" flipH="1">
              <a:off x="498554" y="3601548"/>
              <a:ext cx="917370" cy="263043"/>
            </a:xfrm>
            <a:prstGeom prst="bentConnector2">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6294" name="Straight Arrow Connector 36">
              <a:extLst>
                <a:ext uri="{FF2B5EF4-FFF2-40B4-BE49-F238E27FC236}">
                  <a16:creationId xmlns:a16="http://schemas.microsoft.com/office/drawing/2014/main" id="{C5B22980-07B1-D199-25E4-09E682BA2F4E}"/>
                </a:ext>
              </a:extLst>
            </p:cNvPr>
            <p:cNvCxnSpPr>
              <a:cxnSpLocks noChangeShapeType="1"/>
            </p:cNvCxnSpPr>
            <p:nvPr/>
          </p:nvCxnSpPr>
          <p:spPr bwMode="auto">
            <a:xfrm>
              <a:off x="226252" y="3309869"/>
              <a:ext cx="606808" cy="0"/>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96295" name="Elbow Connector 34">
              <a:extLst>
                <a:ext uri="{FF2B5EF4-FFF2-40B4-BE49-F238E27FC236}">
                  <a16:creationId xmlns:a16="http://schemas.microsoft.com/office/drawing/2014/main" id="{5DEE3680-BA2F-9F4A-2112-5C006B9C0402}"/>
                </a:ext>
              </a:extLst>
            </p:cNvPr>
            <p:cNvCxnSpPr>
              <a:cxnSpLocks noChangeShapeType="1"/>
            </p:cNvCxnSpPr>
            <p:nvPr/>
          </p:nvCxnSpPr>
          <p:spPr bwMode="auto">
            <a:xfrm rot="5400000" flipH="1" flipV="1">
              <a:off x="501916" y="2741562"/>
              <a:ext cx="922022" cy="274422"/>
            </a:xfrm>
            <a:prstGeom prst="bentConnector2">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6296" name="Elbow Connector 34">
              <a:extLst>
                <a:ext uri="{FF2B5EF4-FFF2-40B4-BE49-F238E27FC236}">
                  <a16:creationId xmlns:a16="http://schemas.microsoft.com/office/drawing/2014/main" id="{B0574428-EFF5-C34D-C65E-DA97E6F1FAAA}"/>
                </a:ext>
              </a:extLst>
            </p:cNvPr>
            <p:cNvCxnSpPr>
              <a:cxnSpLocks noChangeShapeType="1"/>
            </p:cNvCxnSpPr>
            <p:nvPr/>
          </p:nvCxnSpPr>
          <p:spPr bwMode="auto">
            <a:xfrm rot="5400000" flipH="1" flipV="1">
              <a:off x="508255" y="2737753"/>
              <a:ext cx="914399" cy="274421"/>
            </a:xfrm>
            <a:prstGeom prst="bentConnector2">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grpSp>
      <p:grpSp>
        <p:nvGrpSpPr>
          <p:cNvPr id="96274" name="Group 42">
            <a:extLst>
              <a:ext uri="{FF2B5EF4-FFF2-40B4-BE49-F238E27FC236}">
                <a16:creationId xmlns:a16="http://schemas.microsoft.com/office/drawing/2014/main" id="{F62496D7-B8DD-FFD2-4929-F7D91698CD96}"/>
              </a:ext>
            </a:extLst>
          </p:cNvPr>
          <p:cNvGrpSpPr>
            <a:grpSpLocks/>
          </p:cNvGrpSpPr>
          <p:nvPr/>
        </p:nvGrpSpPr>
        <p:grpSpPr bwMode="auto">
          <a:xfrm>
            <a:off x="385763" y="1071563"/>
            <a:ext cx="1349375" cy="2536825"/>
            <a:chOff x="391996" y="1150285"/>
            <a:chExt cx="2310751" cy="2803246"/>
          </a:xfrm>
        </p:grpSpPr>
        <p:sp>
          <p:nvSpPr>
            <p:cNvPr id="44" name="Rounded Rectangle 57">
              <a:extLst>
                <a:ext uri="{FF2B5EF4-FFF2-40B4-BE49-F238E27FC236}">
                  <a16:creationId xmlns:a16="http://schemas.microsoft.com/office/drawing/2014/main" id="{2B6F64CE-C9EB-950A-9E0A-45C21A8C349D}"/>
                </a:ext>
              </a:extLst>
            </p:cNvPr>
            <p:cNvSpPr/>
            <p:nvPr/>
          </p:nvSpPr>
          <p:spPr bwMode="auto">
            <a:xfrm>
              <a:off x="391996" y="1150285"/>
              <a:ext cx="2267244" cy="2803246"/>
            </a:xfrm>
            <a:prstGeom prst="rect">
              <a:avLst/>
            </a:prstGeom>
            <a:ln/>
          </p:spPr>
          <p:style>
            <a:lnRef idx="1">
              <a:schemeClr val="dk1"/>
            </a:lnRef>
            <a:fillRef idx="3">
              <a:schemeClr val="dk1"/>
            </a:fillRef>
            <a:effectRef idx="2">
              <a:schemeClr val="dk1"/>
            </a:effectRef>
            <a:fontRef idx="minor">
              <a:schemeClr val="lt1"/>
            </a:fontRef>
          </p:style>
          <p:txBody>
            <a:bodyPr anchor="ctr"/>
            <a:lstStyle/>
            <a:p>
              <a:pPr marL="0" marR="0" lvl="0" indent="0" algn="ctr" defTabSz="685766" rtl="0" eaLnBrk="1" fontAlgn="auto" latinLnBrk="0" hangingPunct="1">
                <a:lnSpc>
                  <a:spcPct val="110000"/>
                </a:lnSpc>
                <a:spcBef>
                  <a:spcPts val="225"/>
                </a:spcBef>
                <a:spcAft>
                  <a:spcPts val="225"/>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96292" name="TextBox 44">
              <a:extLst>
                <a:ext uri="{FF2B5EF4-FFF2-40B4-BE49-F238E27FC236}">
                  <a16:creationId xmlns:a16="http://schemas.microsoft.com/office/drawing/2014/main" id="{42840868-71DF-9E38-C861-8D756035974A}"/>
                </a:ext>
              </a:extLst>
            </p:cNvPr>
            <p:cNvSpPr txBox="1">
              <a:spLocks noChangeArrowheads="1"/>
            </p:cNvSpPr>
            <p:nvPr/>
          </p:nvSpPr>
          <p:spPr bwMode="auto">
            <a:xfrm>
              <a:off x="468115" y="1153793"/>
              <a:ext cx="2234632" cy="258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defRPr>
                  <a:solidFill>
                    <a:schemeClr val="tx1"/>
                  </a:solidFill>
                  <a:latin typeface="Arial" panose="020B0604020202020204" pitchFamily="34" charset="0"/>
                  <a:ea typeface="ＭＳ Ｐゴシック" panose="020B0600070205080204" pitchFamily="34" charset="-128"/>
                </a:defRPr>
              </a:lvl1pPr>
              <a:lvl2pPr marL="742950" indent="-285750" defTabSz="684213">
                <a:defRPr>
                  <a:solidFill>
                    <a:schemeClr val="tx1"/>
                  </a:solidFill>
                  <a:latin typeface="Arial" panose="020B0604020202020204" pitchFamily="34" charset="0"/>
                  <a:ea typeface="ＭＳ Ｐゴシック" panose="020B0600070205080204" pitchFamily="34" charset="-128"/>
                </a:defRPr>
              </a:lvl2pPr>
              <a:lvl3pPr marL="1143000" indent="-228600" defTabSz="684213">
                <a:defRPr>
                  <a:solidFill>
                    <a:schemeClr val="tx1"/>
                  </a:solidFill>
                  <a:latin typeface="Arial" panose="020B0604020202020204" pitchFamily="34" charset="0"/>
                  <a:ea typeface="ＭＳ Ｐゴシック" panose="020B0600070205080204" pitchFamily="34" charset="-128"/>
                </a:defRPr>
              </a:lvl3pPr>
              <a:lvl4pPr marL="1600200" indent="-228600" defTabSz="684213">
                <a:defRPr>
                  <a:solidFill>
                    <a:schemeClr val="tx1"/>
                  </a:solidFill>
                  <a:latin typeface="Arial" panose="020B0604020202020204" pitchFamily="34" charset="0"/>
                  <a:ea typeface="ＭＳ Ｐゴシック" panose="020B0600070205080204" pitchFamily="34" charset="-128"/>
                </a:defRPr>
              </a:lvl4pPr>
              <a:lvl5pPr marL="2057400" indent="-228600" defTabSz="684213">
                <a:defRPr>
                  <a:solidFill>
                    <a:schemeClr val="tx1"/>
                  </a:solidFill>
                  <a:latin typeface="Arial" panose="020B0604020202020204" pitchFamily="34" charset="0"/>
                  <a:ea typeface="ＭＳ Ｐゴシック" panose="020B0600070205080204" pitchFamily="34" charset="-128"/>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684213" rtl="0" eaLnBrk="1" fontAlgn="base" latinLnBrk="0" hangingPunct="1">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FFFFFF"/>
                  </a:solidFill>
                  <a:effectLst/>
                  <a:uLnTx/>
                  <a:uFillTx/>
                  <a:cs typeface="Arial" panose="020B0604020202020204" pitchFamily="34" charset="0"/>
                </a:rPr>
                <a:t>RRMM</a:t>
              </a:r>
            </a:p>
            <a:p>
              <a:pPr marL="0" marR="0" lvl="0" indent="0" algn="ctr" defTabSz="684213" rtl="0" eaLnBrk="1" fontAlgn="base" latinLnBrk="0" hangingPunct="1">
                <a:lnSpc>
                  <a:spcPct val="100000"/>
                </a:lnSpc>
                <a:spcBef>
                  <a:spcPct val="0"/>
                </a:spcBef>
                <a:spcAft>
                  <a:spcPct val="0"/>
                </a:spcAft>
                <a:buClrTx/>
                <a:buSzTx/>
                <a:buFontTx/>
                <a:buNone/>
                <a:tabLst/>
                <a:defRPr/>
              </a:pPr>
              <a:endParaRPr kumimoji="0" lang="en-US" altLang="en-US" sz="1100" b="1" i="0" u="none" strike="noStrike" kern="1200" cap="none" spc="0" normalizeH="0" baseline="0" noProof="0" dirty="0">
                <a:ln>
                  <a:noFill/>
                </a:ln>
                <a:solidFill>
                  <a:srgbClr val="FFFFFF"/>
                </a:solidFill>
                <a:effectLst/>
                <a:uLnTx/>
                <a:uFillTx/>
                <a:cs typeface="Arial" panose="020B0604020202020204" pitchFamily="34" charset="0"/>
              </a:endParaRPr>
            </a:p>
            <a:p>
              <a:pPr marL="0" marR="0" lvl="0" indent="0" algn="l" defTabSz="684213" rtl="0" eaLnBrk="1" fontAlgn="base" latinLnBrk="0" hangingPunct="1">
                <a:lnSpc>
                  <a:spcPct val="100000"/>
                </a:lnSpc>
                <a:spcBef>
                  <a:spcPct val="0"/>
                </a:spcBef>
                <a:spcAft>
                  <a:spcPct val="0"/>
                </a:spcAft>
                <a:buClrTx/>
                <a:buSzTx/>
                <a:buFontTx/>
                <a:buChar char="•"/>
                <a:tabLst/>
                <a:defRPr/>
              </a:pPr>
              <a:r>
                <a:rPr kumimoji="0" lang="en-US" altLang="en-US" sz="1100" b="1" i="0" u="none" strike="noStrike" kern="1200" cap="none" spc="0" normalizeH="0" baseline="0" noProof="0" dirty="0">
                  <a:ln>
                    <a:noFill/>
                  </a:ln>
                  <a:solidFill>
                    <a:srgbClr val="FFFFFF"/>
                  </a:solidFill>
                  <a:effectLst/>
                  <a:uLnTx/>
                  <a:uFillTx/>
                  <a:cs typeface="Arial" panose="020B0604020202020204" pitchFamily="34" charset="0"/>
                </a:rPr>
                <a:t>1-3 prior regimens, ≥ 2 cycles of LEN</a:t>
              </a:r>
            </a:p>
            <a:p>
              <a:pPr marL="0" marR="0" lvl="0" indent="0" algn="l" defTabSz="684213" rtl="0" eaLnBrk="1" fontAlgn="base" latinLnBrk="0" hangingPunct="1">
                <a:lnSpc>
                  <a:spcPct val="100000"/>
                </a:lnSpc>
                <a:spcBef>
                  <a:spcPct val="0"/>
                </a:spcBef>
                <a:spcAft>
                  <a:spcPct val="0"/>
                </a:spcAft>
                <a:buClrTx/>
                <a:buSzTx/>
                <a:buFontTx/>
                <a:buChar char="•"/>
                <a:tabLst/>
                <a:defRPr/>
              </a:pPr>
              <a:r>
                <a:rPr kumimoji="0" lang="en-US" altLang="en-US" sz="1100" b="1" i="0" u="none" strike="noStrike" kern="1200" cap="none" spc="0" normalizeH="0" baseline="0" noProof="0" dirty="0">
                  <a:ln>
                    <a:noFill/>
                  </a:ln>
                  <a:solidFill>
                    <a:srgbClr val="FFFFFF"/>
                  </a:solidFill>
                  <a:effectLst/>
                  <a:uLnTx/>
                  <a:uFillTx/>
                  <a:cs typeface="Arial" panose="020B0604020202020204" pitchFamily="34" charset="0"/>
                </a:rPr>
                <a:t>ECOG PS ≤ 2</a:t>
              </a:r>
            </a:p>
            <a:p>
              <a:pPr marL="0" marR="0" lvl="0" indent="0" algn="l" defTabSz="684213" rtl="0" eaLnBrk="1" fontAlgn="base" latinLnBrk="0" hangingPunct="1">
                <a:lnSpc>
                  <a:spcPct val="100000"/>
                </a:lnSpc>
                <a:spcBef>
                  <a:spcPct val="0"/>
                </a:spcBef>
                <a:spcAft>
                  <a:spcPct val="0"/>
                </a:spcAft>
                <a:buClrTx/>
                <a:buSzTx/>
                <a:buFontTx/>
                <a:buChar char="•"/>
                <a:tabLst/>
                <a:defRPr/>
              </a:pPr>
              <a:r>
                <a:rPr kumimoji="0" lang="en-US" altLang="en-US" sz="1100" b="1" i="0" u="none" strike="noStrike" kern="1200" cap="none" spc="0" normalizeH="0" baseline="0" noProof="0" dirty="0">
                  <a:ln>
                    <a:noFill/>
                  </a:ln>
                  <a:solidFill>
                    <a:srgbClr val="FFFFFF"/>
                  </a:solidFill>
                  <a:effectLst/>
                  <a:uLnTx/>
                  <a:uFillTx/>
                  <a:cs typeface="Arial" panose="020B0604020202020204" pitchFamily="34" charset="0"/>
                </a:rPr>
                <a:t>Prior BORT allowed (PD with 1.3 mg/m</a:t>
              </a:r>
              <a:r>
                <a:rPr kumimoji="0" lang="en-US" altLang="en-US" sz="1100" b="1" i="0" u="none" strike="noStrike" kern="1200" cap="none" spc="0" normalizeH="0" baseline="30000" noProof="0" dirty="0">
                  <a:ln>
                    <a:noFill/>
                  </a:ln>
                  <a:solidFill>
                    <a:srgbClr val="FFFFFF"/>
                  </a:solidFill>
                  <a:effectLst/>
                  <a:uLnTx/>
                  <a:uFillTx/>
                  <a:cs typeface="Arial" panose="020B0604020202020204" pitchFamily="34" charset="0"/>
                </a:rPr>
                <a:t>2</a:t>
              </a:r>
              <a:r>
                <a:rPr kumimoji="0" lang="en-US" altLang="en-US" sz="1100" b="1" i="0" u="none" strike="noStrike" kern="1200" cap="none" spc="0" normalizeH="0" baseline="0" noProof="0" dirty="0">
                  <a:ln>
                    <a:noFill/>
                  </a:ln>
                  <a:solidFill>
                    <a:srgbClr val="FFFFFF"/>
                  </a:solidFill>
                  <a:effectLst/>
                  <a:uLnTx/>
                  <a:uFillTx/>
                  <a:cs typeface="Arial" panose="020B0604020202020204" pitchFamily="34" charset="0"/>
                </a:rPr>
                <a:t> twice weekly dose excluded)</a:t>
              </a:r>
            </a:p>
            <a:p>
              <a:pPr marL="0" marR="0" lvl="0" indent="0" algn="l" defTabSz="684213"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dirty="0">
                <a:ln>
                  <a:noFill/>
                </a:ln>
                <a:solidFill>
                  <a:srgbClr val="FFFFFF"/>
                </a:solidFill>
                <a:effectLst/>
                <a:uLnTx/>
                <a:uFillTx/>
                <a:cs typeface="Arial" panose="020B0604020202020204" pitchFamily="34" charset="0"/>
              </a:endParaRPr>
            </a:p>
            <a:p>
              <a:pPr marL="0" marR="0" lvl="0" indent="0" algn="ctr" defTabSz="684213"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FFFFFF"/>
                  </a:solidFill>
                  <a:effectLst/>
                  <a:uLnTx/>
                  <a:uFillTx/>
                  <a:cs typeface="Arial" panose="020B0604020202020204" pitchFamily="34" charset="0"/>
                </a:rPr>
                <a:t>N = 559</a:t>
              </a:r>
            </a:p>
          </p:txBody>
        </p:sp>
      </p:grpSp>
      <p:cxnSp>
        <p:nvCxnSpPr>
          <p:cNvPr id="96275" name="Straight Arrow Connector 56">
            <a:extLst>
              <a:ext uri="{FF2B5EF4-FFF2-40B4-BE49-F238E27FC236}">
                <a16:creationId xmlns:a16="http://schemas.microsoft.com/office/drawing/2014/main" id="{328B3210-E3EA-EA18-5788-BF14CEC8F736}"/>
              </a:ext>
            </a:extLst>
          </p:cNvPr>
          <p:cNvCxnSpPr>
            <a:cxnSpLocks noChangeShapeType="1"/>
          </p:cNvCxnSpPr>
          <p:nvPr/>
        </p:nvCxnSpPr>
        <p:spPr bwMode="auto">
          <a:xfrm>
            <a:off x="7706081" y="3103757"/>
            <a:ext cx="136525" cy="0"/>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6276" name="TextBox 4">
            <a:extLst>
              <a:ext uri="{FF2B5EF4-FFF2-40B4-BE49-F238E27FC236}">
                <a16:creationId xmlns:a16="http://schemas.microsoft.com/office/drawing/2014/main" id="{D9D968E0-4C55-BB98-B607-FB2BC4109D2D}"/>
              </a:ext>
            </a:extLst>
          </p:cNvPr>
          <p:cNvSpPr txBox="1">
            <a:spLocks noChangeArrowheads="1"/>
          </p:cNvSpPr>
          <p:nvPr/>
        </p:nvSpPr>
        <p:spPr bwMode="auto">
          <a:xfrm>
            <a:off x="7969250" y="1404938"/>
            <a:ext cx="1008410" cy="27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lvl1pPr defTabSz="684213">
              <a:defRPr>
                <a:solidFill>
                  <a:schemeClr val="tx1"/>
                </a:solidFill>
                <a:latin typeface="Arial" panose="020B0604020202020204" pitchFamily="34" charset="0"/>
                <a:ea typeface="ＭＳ Ｐゴシック" panose="020B0600070205080204" pitchFamily="34" charset="-128"/>
              </a:defRPr>
            </a:lvl1pPr>
            <a:lvl2pPr marL="742950" indent="-285750" defTabSz="684213">
              <a:defRPr>
                <a:solidFill>
                  <a:schemeClr val="tx1"/>
                </a:solidFill>
                <a:latin typeface="Arial" panose="020B0604020202020204" pitchFamily="34" charset="0"/>
                <a:ea typeface="ＭＳ Ｐゴシック" panose="020B0600070205080204" pitchFamily="34" charset="-128"/>
              </a:defRPr>
            </a:lvl2pPr>
            <a:lvl3pPr marL="1143000" indent="-228600" defTabSz="684213">
              <a:defRPr>
                <a:solidFill>
                  <a:schemeClr val="tx1"/>
                </a:solidFill>
                <a:latin typeface="Arial" panose="020B0604020202020204" pitchFamily="34" charset="0"/>
                <a:ea typeface="ＭＳ Ｐゴシック" panose="020B0600070205080204" pitchFamily="34" charset="-128"/>
              </a:defRPr>
            </a:lvl3pPr>
            <a:lvl4pPr marL="1600200" indent="-228600" defTabSz="684213">
              <a:defRPr>
                <a:solidFill>
                  <a:schemeClr val="tx1"/>
                </a:solidFill>
                <a:latin typeface="Arial" panose="020B0604020202020204" pitchFamily="34" charset="0"/>
                <a:ea typeface="ＭＳ Ｐゴシック" panose="020B0600070205080204" pitchFamily="34" charset="-128"/>
              </a:defRPr>
            </a:lvl4pPr>
            <a:lvl5pPr marL="2057400" indent="-228600" defTabSz="684213">
              <a:defRPr>
                <a:solidFill>
                  <a:schemeClr val="tx1"/>
                </a:solidFill>
                <a:latin typeface="Arial" panose="020B0604020202020204" pitchFamily="34" charset="0"/>
                <a:ea typeface="ＭＳ Ｐゴシック" panose="020B0600070205080204" pitchFamily="34" charset="-128"/>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684213" rtl="0" eaLnBrk="1" fontAlgn="base" latinLnBrk="0" hangingPunct="1">
              <a:lnSpc>
                <a:spcPct val="100000"/>
              </a:lnSpc>
              <a:spcBef>
                <a:spcPct val="0"/>
              </a:spcBef>
              <a:spcAft>
                <a:spcPct val="0"/>
              </a:spcAft>
              <a:buClrTx/>
              <a:buSzTx/>
              <a:buFontTx/>
              <a:buNone/>
              <a:tabLst/>
              <a:defRPr/>
            </a:pPr>
            <a:r>
              <a:rPr kumimoji="0" lang="en-US" altLang="en-US" sz="1200" b="0" i="1" u="none" strike="noStrike" kern="1200" cap="none" spc="0" normalizeH="0" baseline="0" noProof="0" dirty="0">
                <a:ln>
                  <a:noFill/>
                </a:ln>
                <a:solidFill>
                  <a:srgbClr val="222658"/>
                </a:solidFill>
                <a:effectLst/>
                <a:uLnTx/>
                <a:uFillTx/>
                <a:cs typeface="Arial" panose="020B0604020202020204" pitchFamily="34" charset="0"/>
              </a:rPr>
              <a:t>LT follow-up</a:t>
            </a:r>
          </a:p>
        </p:txBody>
      </p:sp>
      <p:sp>
        <p:nvSpPr>
          <p:cNvPr id="59" name="Rounded Rectangle 8">
            <a:extLst>
              <a:ext uri="{FF2B5EF4-FFF2-40B4-BE49-F238E27FC236}">
                <a16:creationId xmlns:a16="http://schemas.microsoft.com/office/drawing/2014/main" id="{1BACE6EA-71CE-F318-B856-F819DDE2CA62}"/>
              </a:ext>
            </a:extLst>
          </p:cNvPr>
          <p:cNvSpPr/>
          <p:nvPr/>
        </p:nvSpPr>
        <p:spPr>
          <a:xfrm>
            <a:off x="6353175" y="1341438"/>
            <a:ext cx="1371600" cy="685800"/>
          </a:xfrm>
          <a:prstGeom prst="rect">
            <a:avLst/>
          </a:prstGeom>
          <a:ln/>
        </p:spPr>
        <p:style>
          <a:lnRef idx="1">
            <a:schemeClr val="accent3"/>
          </a:lnRef>
          <a:fillRef idx="3">
            <a:schemeClr val="accent3"/>
          </a:fillRef>
          <a:effectRef idx="2">
            <a:schemeClr val="accent3"/>
          </a:effectRef>
          <a:fontRef idx="minor">
            <a:schemeClr val="lt1"/>
          </a:fontRef>
        </p:style>
        <p:txBody>
          <a:bodyPr lIns="91436" tIns="45718" rIns="91436" bIns="45718"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Follow-up visit </a:t>
            </a:r>
            <a:br>
              <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28 days after Tx discontinuation</a:t>
            </a:r>
          </a:p>
        </p:txBody>
      </p:sp>
      <p:sp>
        <p:nvSpPr>
          <p:cNvPr id="60" name="Rounded Rectangle 8">
            <a:extLst>
              <a:ext uri="{FF2B5EF4-FFF2-40B4-BE49-F238E27FC236}">
                <a16:creationId xmlns:a16="http://schemas.microsoft.com/office/drawing/2014/main" id="{56486E5C-94BE-0DE5-B2BF-AE28C45DA4C6}"/>
              </a:ext>
            </a:extLst>
          </p:cNvPr>
          <p:cNvSpPr/>
          <p:nvPr/>
        </p:nvSpPr>
        <p:spPr>
          <a:xfrm>
            <a:off x="6353175" y="2760663"/>
            <a:ext cx="1371600" cy="685800"/>
          </a:xfrm>
          <a:prstGeom prst="rect">
            <a:avLst/>
          </a:prstGeom>
          <a:ln/>
        </p:spPr>
        <p:style>
          <a:lnRef idx="1">
            <a:schemeClr val="accent3"/>
          </a:lnRef>
          <a:fillRef idx="3">
            <a:schemeClr val="accent3"/>
          </a:fillRef>
          <a:effectRef idx="2">
            <a:schemeClr val="accent3"/>
          </a:effectRef>
          <a:fontRef idx="minor">
            <a:schemeClr val="lt1"/>
          </a:fontRef>
        </p:style>
        <p:txBody>
          <a:bodyPr lIns="91436" tIns="45718" rIns="91436" bIns="45718"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Enter PFS </a:t>
            </a:r>
            <a:br>
              <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follow-up period</a:t>
            </a:r>
          </a:p>
        </p:txBody>
      </p:sp>
      <p:cxnSp>
        <p:nvCxnSpPr>
          <p:cNvPr id="63" name="Straight Arrow Connector 62">
            <a:extLst>
              <a:ext uri="{FF2B5EF4-FFF2-40B4-BE49-F238E27FC236}">
                <a16:creationId xmlns:a16="http://schemas.microsoft.com/office/drawing/2014/main" id="{6AD41DCB-826D-2105-013A-35AA04E74EAE}"/>
              </a:ext>
            </a:extLst>
          </p:cNvPr>
          <p:cNvCxnSpPr>
            <a:cxnSpLocks/>
          </p:cNvCxnSpPr>
          <p:nvPr/>
        </p:nvCxnSpPr>
        <p:spPr>
          <a:xfrm>
            <a:off x="6128813" y="2499685"/>
            <a:ext cx="122237" cy="0"/>
          </a:xfrm>
          <a:prstGeom prst="straightConnector1">
            <a:avLst/>
          </a:prstGeom>
          <a:ln w="25400">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sp>
        <p:nvSpPr>
          <p:cNvPr id="96283" name="TextBox 47">
            <a:extLst>
              <a:ext uri="{FF2B5EF4-FFF2-40B4-BE49-F238E27FC236}">
                <a16:creationId xmlns:a16="http://schemas.microsoft.com/office/drawing/2014/main" id="{261C2E9B-1F99-18A3-B932-7C70814F5FCC}"/>
              </a:ext>
            </a:extLst>
          </p:cNvPr>
          <p:cNvSpPr txBox="1">
            <a:spLocks noChangeArrowheads="1"/>
          </p:cNvSpPr>
          <p:nvPr/>
        </p:nvSpPr>
        <p:spPr bwMode="auto">
          <a:xfrm>
            <a:off x="3044440" y="871538"/>
            <a:ext cx="1122415" cy="27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lvl1pPr defTabSz="684213">
              <a:defRPr>
                <a:solidFill>
                  <a:schemeClr val="tx1"/>
                </a:solidFill>
                <a:latin typeface="Arial" panose="020B0604020202020204" pitchFamily="34" charset="0"/>
                <a:ea typeface="ＭＳ Ｐゴシック" panose="020B0600070205080204" pitchFamily="34" charset="-128"/>
              </a:defRPr>
            </a:lvl1pPr>
            <a:lvl2pPr marL="742950" indent="-285750" defTabSz="684213">
              <a:defRPr>
                <a:solidFill>
                  <a:schemeClr val="tx1"/>
                </a:solidFill>
                <a:latin typeface="Arial" panose="020B0604020202020204" pitchFamily="34" charset="0"/>
                <a:ea typeface="ＭＳ Ｐゴシック" panose="020B0600070205080204" pitchFamily="34" charset="-128"/>
              </a:defRPr>
            </a:lvl2pPr>
            <a:lvl3pPr marL="1143000" indent="-228600" defTabSz="684213">
              <a:defRPr>
                <a:solidFill>
                  <a:schemeClr val="tx1"/>
                </a:solidFill>
                <a:latin typeface="Arial" panose="020B0604020202020204" pitchFamily="34" charset="0"/>
                <a:ea typeface="ＭＳ Ｐゴシック" panose="020B0600070205080204" pitchFamily="34" charset="-128"/>
              </a:defRPr>
            </a:lvl3pPr>
            <a:lvl4pPr marL="1600200" indent="-228600" defTabSz="684213">
              <a:defRPr>
                <a:solidFill>
                  <a:schemeClr val="tx1"/>
                </a:solidFill>
                <a:latin typeface="Arial" panose="020B0604020202020204" pitchFamily="34" charset="0"/>
                <a:ea typeface="ＭＳ Ｐゴシック" panose="020B0600070205080204" pitchFamily="34" charset="-128"/>
              </a:defRPr>
            </a:lvl4pPr>
            <a:lvl5pPr marL="2057400" indent="-228600" defTabSz="684213">
              <a:defRPr>
                <a:solidFill>
                  <a:schemeClr val="tx1"/>
                </a:solidFill>
                <a:latin typeface="Arial" panose="020B0604020202020204" pitchFamily="34" charset="0"/>
                <a:ea typeface="ＭＳ Ｐゴシック" panose="020B0600070205080204" pitchFamily="34" charset="-128"/>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684213" rtl="0" eaLnBrk="1" fontAlgn="base" latinLnBrk="0" hangingPunct="1">
              <a:lnSpc>
                <a:spcPct val="100000"/>
              </a:lnSpc>
              <a:spcBef>
                <a:spcPct val="0"/>
              </a:spcBef>
              <a:spcAft>
                <a:spcPct val="0"/>
              </a:spcAft>
              <a:buClrTx/>
              <a:buSzTx/>
              <a:buFontTx/>
              <a:buNone/>
              <a:tabLst/>
              <a:defRPr/>
            </a:pPr>
            <a:r>
              <a:rPr kumimoji="0" lang="en-US" altLang="en-US" sz="1200" b="0" i="1" u="none" strike="noStrike" kern="1200" cap="none" spc="0" normalizeH="0" baseline="0" noProof="0" dirty="0">
                <a:ln>
                  <a:noFill/>
                </a:ln>
                <a:solidFill>
                  <a:srgbClr val="222658"/>
                </a:solidFill>
                <a:effectLst/>
                <a:uLnTx/>
                <a:uFillTx/>
                <a:cs typeface="Arial" panose="020B0604020202020204" pitchFamily="34" charset="0"/>
              </a:rPr>
              <a:t>21-day cycles</a:t>
            </a:r>
          </a:p>
        </p:txBody>
      </p:sp>
      <p:cxnSp>
        <p:nvCxnSpPr>
          <p:cNvPr id="10" name="Elbow Connector 9">
            <a:extLst>
              <a:ext uri="{FF2B5EF4-FFF2-40B4-BE49-F238E27FC236}">
                <a16:creationId xmlns:a16="http://schemas.microsoft.com/office/drawing/2014/main" id="{1740BE66-16AA-7F94-6A5F-A706A05B7897}"/>
              </a:ext>
            </a:extLst>
          </p:cNvPr>
          <p:cNvCxnSpPr>
            <a:cxnSpLocks/>
          </p:cNvCxnSpPr>
          <p:nvPr/>
        </p:nvCxnSpPr>
        <p:spPr>
          <a:xfrm rot="10800000" flipV="1">
            <a:off x="6361340" y="1739511"/>
            <a:ext cx="12700" cy="1419225"/>
          </a:xfrm>
          <a:prstGeom prst="bentConnector3">
            <a:avLst>
              <a:gd name="adj1" fmla="val 1065307"/>
            </a:avLst>
          </a:prstGeom>
          <a:ln w="28575">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ACC33A4-A6C1-FEB9-DEA8-607C6592B0BF}"/>
              </a:ext>
            </a:extLst>
          </p:cNvPr>
          <p:cNvSpPr>
            <a:spLocks noGrp="1"/>
          </p:cNvSpPr>
          <p:nvPr>
            <p:ph type="ftr" sz="quarter" idx="3"/>
          </p:nvPr>
        </p:nvSpPr>
        <p:spPr>
          <a:xfrm>
            <a:off x="457201" y="4767263"/>
            <a:ext cx="8058149" cy="331598"/>
          </a:xfrm>
        </p:spPr>
        <p:txBody>
          <a:bodyPr/>
          <a:lstStyle/>
          <a:p>
            <a:r>
              <a:rPr lang="en-US" sz="900" dirty="0" err="1"/>
              <a:t>PVd</a:t>
            </a:r>
            <a:r>
              <a:rPr lang="en-US" sz="900" dirty="0"/>
              <a:t>, pomalidomide, bortezomib, dexamethasone; </a:t>
            </a:r>
            <a:r>
              <a:rPr lang="en-US" sz="900" dirty="0" err="1"/>
              <a:t>Vd</a:t>
            </a:r>
            <a:r>
              <a:rPr lang="en-US" sz="900" dirty="0"/>
              <a:t>, bortezomib, dexamethasone</a:t>
            </a:r>
            <a:endParaRPr lang="en-US" altLang="en-US" noProof="0" dirty="0"/>
          </a:p>
          <a:p>
            <a:r>
              <a:rPr lang="en-US" altLang="en-US" noProof="0" dirty="0"/>
              <a:t>1.Richardson PG et al. </a:t>
            </a:r>
            <a:r>
              <a:rPr lang="en-US" altLang="en-US" i="1" noProof="0" dirty="0"/>
              <a:t>Lancet Oncol</a:t>
            </a:r>
            <a:r>
              <a:rPr lang="en-US" altLang="en-US" noProof="0" dirty="0"/>
              <a:t>. 2019;20:781-94. </a:t>
            </a:r>
          </a:p>
        </p:txBody>
      </p:sp>
      <p:sp>
        <p:nvSpPr>
          <p:cNvPr id="98305" name="Rectangle 2">
            <a:extLst>
              <a:ext uri="{FF2B5EF4-FFF2-40B4-BE49-F238E27FC236}">
                <a16:creationId xmlns:a16="http://schemas.microsoft.com/office/drawing/2014/main" id="{52135D98-9586-5A92-BE2E-E6B7DA386BFE}"/>
              </a:ext>
            </a:extLst>
          </p:cNvPr>
          <p:cNvSpPr txBox="1">
            <a:spLocks noGrp="1" noChangeArrowheads="1"/>
          </p:cNvSpPr>
          <p:nvPr>
            <p:ph type="title"/>
          </p:nvPr>
        </p:nvSpPr>
        <p:spPr>
          <a:xfrm>
            <a:off x="457200" y="149629"/>
            <a:ext cx="8058150" cy="889183"/>
          </a:xfrm>
        </p:spPr>
        <p:txBody>
          <a:bodyPr/>
          <a:lstStyle/>
          <a:p>
            <a:r>
              <a:rPr lang="en-US" altLang="en-US" dirty="0"/>
              <a:t>OPTIMISMM: Progression-Free Survival¹</a:t>
            </a:r>
          </a:p>
        </p:txBody>
      </p:sp>
      <p:sp>
        <p:nvSpPr>
          <p:cNvPr id="4" name="TextBox 3">
            <a:extLst>
              <a:ext uri="{FF2B5EF4-FFF2-40B4-BE49-F238E27FC236}">
                <a16:creationId xmlns:a16="http://schemas.microsoft.com/office/drawing/2014/main" id="{634A2F9E-C0FF-4AE5-9972-C0D90ADE1FCE}"/>
              </a:ext>
            </a:extLst>
          </p:cNvPr>
          <p:cNvSpPr txBox="1"/>
          <p:nvPr/>
        </p:nvSpPr>
        <p:spPr>
          <a:xfrm>
            <a:off x="6714168" y="1361077"/>
            <a:ext cx="1786066" cy="246221"/>
          </a:xfrm>
          <a:prstGeom prst="rect">
            <a:avLst/>
          </a:prstGeom>
          <a:noFill/>
        </p:spPr>
        <p:txBody>
          <a:bodyPr wrap="none" rtlCol="0">
            <a:spAutoFit/>
          </a:bodyPr>
          <a:lstStyle/>
          <a:p>
            <a:r>
              <a:rPr lang="en-US" sz="1000" dirty="0"/>
              <a:t>70% (n=391) LEN-refractory</a:t>
            </a:r>
          </a:p>
        </p:txBody>
      </p:sp>
      <p:sp>
        <p:nvSpPr>
          <p:cNvPr id="11" name="TextBox 10">
            <a:extLst>
              <a:ext uri="{FF2B5EF4-FFF2-40B4-BE49-F238E27FC236}">
                <a16:creationId xmlns:a16="http://schemas.microsoft.com/office/drawing/2014/main" id="{B44FBBFA-AEE4-2D8A-916D-50BDABEB3ED1}"/>
              </a:ext>
            </a:extLst>
          </p:cNvPr>
          <p:cNvSpPr txBox="1"/>
          <p:nvPr/>
        </p:nvSpPr>
        <p:spPr>
          <a:xfrm>
            <a:off x="2424591" y="1181220"/>
            <a:ext cx="396262" cy="261610"/>
          </a:xfrm>
          <a:prstGeom prst="rect">
            <a:avLst/>
          </a:prstGeom>
          <a:noFill/>
        </p:spPr>
        <p:txBody>
          <a:bodyPr wrap="none" rtlCol="0">
            <a:spAutoFit/>
          </a:bodyPr>
          <a:lstStyle/>
          <a:p>
            <a:r>
              <a:rPr lang="en-US" sz="1100" b="1" dirty="0"/>
              <a:t>ITT</a:t>
            </a:r>
          </a:p>
        </p:txBody>
      </p:sp>
      <p:sp>
        <p:nvSpPr>
          <p:cNvPr id="12" name="TextBox 11">
            <a:extLst>
              <a:ext uri="{FF2B5EF4-FFF2-40B4-BE49-F238E27FC236}">
                <a16:creationId xmlns:a16="http://schemas.microsoft.com/office/drawing/2014/main" id="{D2FA6B38-9B4A-D399-6403-3F51837C08FA}"/>
              </a:ext>
            </a:extLst>
          </p:cNvPr>
          <p:cNvSpPr txBox="1"/>
          <p:nvPr/>
        </p:nvSpPr>
        <p:spPr>
          <a:xfrm>
            <a:off x="7037974" y="1158142"/>
            <a:ext cx="1099981" cy="261610"/>
          </a:xfrm>
          <a:prstGeom prst="rect">
            <a:avLst/>
          </a:prstGeom>
          <a:noFill/>
        </p:spPr>
        <p:txBody>
          <a:bodyPr wrap="none" rtlCol="0">
            <a:spAutoFit/>
          </a:bodyPr>
          <a:lstStyle/>
          <a:p>
            <a:r>
              <a:rPr lang="en-US" sz="1100" dirty="0"/>
              <a:t>LEN-refractory</a:t>
            </a:r>
          </a:p>
        </p:txBody>
      </p:sp>
      <p:sp>
        <p:nvSpPr>
          <p:cNvPr id="21" name="TextBox 20">
            <a:extLst>
              <a:ext uri="{FF2B5EF4-FFF2-40B4-BE49-F238E27FC236}">
                <a16:creationId xmlns:a16="http://schemas.microsoft.com/office/drawing/2014/main" id="{DD8B9FFB-8101-6FF2-0930-EDEC6C12D3F3}"/>
              </a:ext>
            </a:extLst>
          </p:cNvPr>
          <p:cNvSpPr txBox="1"/>
          <p:nvPr/>
        </p:nvSpPr>
        <p:spPr>
          <a:xfrm>
            <a:off x="1570871" y="4301385"/>
            <a:ext cx="6165391" cy="2308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900" b="1" dirty="0"/>
              <a:t>Gr 3/4 AE: neutropenia 42%, thrombocytopenia 27%, infections 31%, peripheral sensory neuropathy 8% </a:t>
            </a:r>
          </a:p>
        </p:txBody>
      </p:sp>
      <p:pic>
        <p:nvPicPr>
          <p:cNvPr id="5" name="Picture 4">
            <a:extLst>
              <a:ext uri="{FF2B5EF4-FFF2-40B4-BE49-F238E27FC236}">
                <a16:creationId xmlns:a16="http://schemas.microsoft.com/office/drawing/2014/main" id="{F708ED0E-ACD5-2BDA-3685-74BC54FA114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37610" y="1074095"/>
            <a:ext cx="2975223" cy="392914"/>
          </a:xfrm>
          <a:prstGeom prst="rect">
            <a:avLst/>
          </a:prstGeom>
        </p:spPr>
      </p:pic>
      <p:pic>
        <p:nvPicPr>
          <p:cNvPr id="9" name="Picture 8">
            <a:extLst>
              <a:ext uri="{FF2B5EF4-FFF2-40B4-BE49-F238E27FC236}">
                <a16:creationId xmlns:a16="http://schemas.microsoft.com/office/drawing/2014/main" id="{B6D7D48A-91BA-02DC-2466-A8AA0093E25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522" t="4752" r="1522" b="4752"/>
          <a:stretch/>
        </p:blipFill>
        <p:spPr>
          <a:xfrm>
            <a:off x="131459" y="1713774"/>
            <a:ext cx="4332677" cy="2265385"/>
          </a:xfrm>
          <a:prstGeom prst="rect">
            <a:avLst/>
          </a:prstGeom>
        </p:spPr>
      </p:pic>
      <p:pic>
        <p:nvPicPr>
          <p:cNvPr id="16" name="Picture 15">
            <a:extLst>
              <a:ext uri="{FF2B5EF4-FFF2-40B4-BE49-F238E27FC236}">
                <a16:creationId xmlns:a16="http://schemas.microsoft.com/office/drawing/2014/main" id="{396C232C-E13E-66E8-6D24-532B5647BA4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784786" y="1882221"/>
            <a:ext cx="2705649" cy="253296"/>
          </a:xfrm>
          <a:prstGeom prst="rect">
            <a:avLst/>
          </a:prstGeom>
        </p:spPr>
      </p:pic>
      <p:sp>
        <p:nvSpPr>
          <p:cNvPr id="10" name="TextBox 9">
            <a:extLst>
              <a:ext uri="{FF2B5EF4-FFF2-40B4-BE49-F238E27FC236}">
                <a16:creationId xmlns:a16="http://schemas.microsoft.com/office/drawing/2014/main" id="{6FC55466-FA3A-626E-6990-B0B26D3D2599}"/>
              </a:ext>
            </a:extLst>
          </p:cNvPr>
          <p:cNvSpPr txBox="1"/>
          <p:nvPr/>
        </p:nvSpPr>
        <p:spPr>
          <a:xfrm>
            <a:off x="5951937" y="1111239"/>
            <a:ext cx="511679" cy="400110"/>
          </a:xfrm>
          <a:prstGeom prst="rect">
            <a:avLst/>
          </a:prstGeom>
          <a:noFill/>
        </p:spPr>
        <p:txBody>
          <a:bodyPr wrap="none" rtlCol="0">
            <a:spAutoFit/>
          </a:bodyPr>
          <a:lstStyle/>
          <a:p>
            <a:r>
              <a:rPr lang="en-US" sz="1000" dirty="0"/>
              <a:t>(</a:t>
            </a:r>
            <a:r>
              <a:rPr lang="en-US" sz="1000" dirty="0" err="1"/>
              <a:t>PVd</a:t>
            </a:r>
            <a:r>
              <a:rPr lang="en-US" sz="1000" dirty="0"/>
              <a:t>)</a:t>
            </a:r>
          </a:p>
          <a:p>
            <a:r>
              <a:rPr lang="en-US" sz="1000" dirty="0"/>
              <a:t>(</a:t>
            </a:r>
            <a:r>
              <a:rPr lang="en-US" sz="1000" dirty="0" err="1"/>
              <a:t>Vd</a:t>
            </a:r>
            <a:r>
              <a:rPr lang="en-US" sz="1000" dirty="0"/>
              <a:t>)</a:t>
            </a:r>
          </a:p>
        </p:txBody>
      </p:sp>
      <p:pic>
        <p:nvPicPr>
          <p:cNvPr id="15" name="Picture 14">
            <a:extLst>
              <a:ext uri="{FF2B5EF4-FFF2-40B4-BE49-F238E27FC236}">
                <a16:creationId xmlns:a16="http://schemas.microsoft.com/office/drawing/2014/main" id="{BABB415F-C616-06C2-EFEB-32A682D2F9E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886" t="4983" r="345"/>
          <a:stretch/>
        </p:blipFill>
        <p:spPr>
          <a:xfrm>
            <a:off x="4653567" y="1679428"/>
            <a:ext cx="4332677" cy="2299071"/>
          </a:xfrm>
          <a:prstGeom prst="rect">
            <a:avLst/>
          </a:prstGeom>
        </p:spPr>
      </p:pic>
      <p:pic>
        <p:nvPicPr>
          <p:cNvPr id="7" name="Picture 6">
            <a:extLst>
              <a:ext uri="{FF2B5EF4-FFF2-40B4-BE49-F238E27FC236}">
                <a16:creationId xmlns:a16="http://schemas.microsoft.com/office/drawing/2014/main" id="{B5B59C05-74D0-BA07-C3E2-5BBF5C1881D7}"/>
              </a:ext>
            </a:extLst>
          </p:cNvPr>
          <p:cNvPicPr>
            <a:picLocks noChangeAspect="1"/>
          </p:cNvPicPr>
          <p:nvPr/>
        </p:nvPicPr>
        <p:blipFill>
          <a:blip r:embed="rId7"/>
          <a:stretch>
            <a:fillRect/>
          </a:stretch>
        </p:blipFill>
        <p:spPr>
          <a:xfrm>
            <a:off x="6092793" y="1792537"/>
            <a:ext cx="2722059" cy="303414"/>
          </a:xfrm>
          <a:prstGeom prst="rect">
            <a:avLst/>
          </a:prstGeom>
        </p:spPr>
      </p:pic>
      <p:sp>
        <p:nvSpPr>
          <p:cNvPr id="17" name="TextBox 16">
            <a:extLst>
              <a:ext uri="{FF2B5EF4-FFF2-40B4-BE49-F238E27FC236}">
                <a16:creationId xmlns:a16="http://schemas.microsoft.com/office/drawing/2014/main" id="{1B0854FA-D3FB-4126-7C4B-38AF435AEE1E}"/>
              </a:ext>
            </a:extLst>
          </p:cNvPr>
          <p:cNvSpPr txBox="1"/>
          <p:nvPr/>
        </p:nvSpPr>
        <p:spPr>
          <a:xfrm>
            <a:off x="377047" y="3570863"/>
            <a:ext cx="447558" cy="338554"/>
          </a:xfrm>
          <a:prstGeom prst="rect">
            <a:avLst/>
          </a:prstGeom>
          <a:noFill/>
        </p:spPr>
        <p:txBody>
          <a:bodyPr wrap="none" rtlCol="0">
            <a:spAutoFit/>
          </a:bodyPr>
          <a:lstStyle/>
          <a:p>
            <a:r>
              <a:rPr lang="en-US" sz="800" dirty="0"/>
              <a:t>(</a:t>
            </a:r>
            <a:r>
              <a:rPr lang="en-US" sz="800" dirty="0" err="1"/>
              <a:t>PVd</a:t>
            </a:r>
            <a:r>
              <a:rPr lang="en-US" sz="800" dirty="0"/>
              <a:t>)</a:t>
            </a:r>
          </a:p>
          <a:p>
            <a:r>
              <a:rPr lang="en-US" sz="800" dirty="0"/>
              <a:t>(</a:t>
            </a:r>
            <a:r>
              <a:rPr lang="en-US" sz="800" dirty="0" err="1"/>
              <a:t>Vd</a:t>
            </a:r>
            <a:r>
              <a:rPr lang="en-US" sz="800" dirty="0"/>
              <a:t>)</a:t>
            </a:r>
          </a:p>
        </p:txBody>
      </p:sp>
      <p:sp>
        <p:nvSpPr>
          <p:cNvPr id="19" name="TextBox 18">
            <a:extLst>
              <a:ext uri="{FF2B5EF4-FFF2-40B4-BE49-F238E27FC236}">
                <a16:creationId xmlns:a16="http://schemas.microsoft.com/office/drawing/2014/main" id="{B8CC62F6-2A06-406E-8DF6-6943EFA5DECE}"/>
              </a:ext>
            </a:extLst>
          </p:cNvPr>
          <p:cNvSpPr txBox="1"/>
          <p:nvPr/>
        </p:nvSpPr>
        <p:spPr>
          <a:xfrm>
            <a:off x="4937895" y="3544137"/>
            <a:ext cx="447558" cy="338554"/>
          </a:xfrm>
          <a:prstGeom prst="rect">
            <a:avLst/>
          </a:prstGeom>
          <a:noFill/>
        </p:spPr>
        <p:txBody>
          <a:bodyPr wrap="none" rtlCol="0">
            <a:spAutoFit/>
          </a:bodyPr>
          <a:lstStyle/>
          <a:p>
            <a:r>
              <a:rPr lang="en-US" sz="800" dirty="0"/>
              <a:t>(</a:t>
            </a:r>
            <a:r>
              <a:rPr lang="en-US" sz="800" dirty="0" err="1"/>
              <a:t>PVd</a:t>
            </a:r>
            <a:r>
              <a:rPr lang="en-US" sz="800" dirty="0"/>
              <a:t>)</a:t>
            </a:r>
          </a:p>
          <a:p>
            <a:r>
              <a:rPr lang="en-US" sz="800" dirty="0"/>
              <a:t>(</a:t>
            </a:r>
            <a:r>
              <a:rPr lang="en-US" sz="800" dirty="0" err="1"/>
              <a:t>Vd</a:t>
            </a:r>
            <a:r>
              <a:rPr lang="en-US" sz="800" dirty="0"/>
              <a:t>)</a:t>
            </a:r>
          </a:p>
        </p:txBody>
      </p:sp>
    </p:spTree>
    <p:extLst>
      <p:ext uri="{BB962C8B-B14F-4D97-AF65-F5344CB8AC3E}">
        <p14:creationId xmlns:p14="http://schemas.microsoft.com/office/powerpoint/2010/main" val="1219326583"/>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E49FFEA-FE5B-4063-A67D-69BD23F5917A}"/>
              </a:ext>
            </a:extLst>
          </p:cNvPr>
          <p:cNvGrpSpPr/>
          <p:nvPr/>
        </p:nvGrpSpPr>
        <p:grpSpPr>
          <a:xfrm>
            <a:off x="341697" y="1318241"/>
            <a:ext cx="8568505" cy="2875239"/>
            <a:chOff x="402311" y="1216643"/>
            <a:chExt cx="8568505" cy="2875239"/>
          </a:xfrm>
        </p:grpSpPr>
        <p:grpSp>
          <p:nvGrpSpPr>
            <p:cNvPr id="3" name="Group 2"/>
            <p:cNvGrpSpPr/>
            <p:nvPr/>
          </p:nvGrpSpPr>
          <p:grpSpPr>
            <a:xfrm>
              <a:off x="402311" y="1216643"/>
              <a:ext cx="6864023" cy="2875239"/>
              <a:chOff x="240279" y="1210676"/>
              <a:chExt cx="6864023" cy="3166653"/>
            </a:xfrm>
          </p:grpSpPr>
          <p:cxnSp>
            <p:nvCxnSpPr>
              <p:cNvPr id="53" name="Straight Arrow Connector 52"/>
              <p:cNvCxnSpPr/>
              <p:nvPr/>
            </p:nvCxnSpPr>
            <p:spPr bwMode="auto">
              <a:xfrm>
                <a:off x="5865381" y="2068822"/>
                <a:ext cx="274320" cy="0"/>
              </a:xfrm>
              <a:prstGeom prst="straightConnector1">
                <a:avLst/>
              </a:prstGeom>
              <a:noFill/>
              <a:ln w="25400" cap="flat" cmpd="sng" algn="ctr">
                <a:solidFill>
                  <a:sysClr val="windowText" lastClr="000000"/>
                </a:solidFill>
                <a:prstDash val="solid"/>
                <a:headEnd type="none" w="med" len="med"/>
                <a:tailEnd type="triangle"/>
              </a:ln>
              <a:effectLst/>
            </p:spPr>
          </p:cxnSp>
          <p:cxnSp>
            <p:nvCxnSpPr>
              <p:cNvPr id="54" name="Straight Arrow Connector 53"/>
              <p:cNvCxnSpPr/>
              <p:nvPr/>
            </p:nvCxnSpPr>
            <p:spPr bwMode="auto">
              <a:xfrm>
                <a:off x="5861665" y="3105885"/>
                <a:ext cx="274320" cy="0"/>
              </a:xfrm>
              <a:prstGeom prst="straightConnector1">
                <a:avLst/>
              </a:prstGeom>
              <a:noFill/>
              <a:ln w="25400" cap="flat" cmpd="sng" algn="ctr">
                <a:solidFill>
                  <a:sysClr val="windowText" lastClr="000000"/>
                </a:solidFill>
                <a:prstDash val="solid"/>
                <a:headEnd type="none" w="med" len="med"/>
                <a:tailEnd type="triangle"/>
              </a:ln>
              <a:effectLst/>
            </p:spPr>
          </p:cxnSp>
          <p:cxnSp>
            <p:nvCxnSpPr>
              <p:cNvPr id="55" name="Straight Arrow Connector 54"/>
              <p:cNvCxnSpPr/>
              <p:nvPr/>
            </p:nvCxnSpPr>
            <p:spPr bwMode="auto">
              <a:xfrm>
                <a:off x="1831282" y="2050236"/>
                <a:ext cx="352716" cy="0"/>
              </a:xfrm>
              <a:prstGeom prst="straightConnector1">
                <a:avLst/>
              </a:prstGeom>
              <a:noFill/>
              <a:ln w="25400" cap="flat" cmpd="sng" algn="ctr">
                <a:solidFill>
                  <a:sysClr val="windowText" lastClr="000000"/>
                </a:solidFill>
                <a:prstDash val="solid"/>
                <a:headEnd type="none" w="med" len="med"/>
                <a:tailEnd type="triangle"/>
              </a:ln>
              <a:effectLst/>
            </p:spPr>
          </p:cxnSp>
          <p:cxnSp>
            <p:nvCxnSpPr>
              <p:cNvPr id="56" name="Straight Arrow Connector 55"/>
              <p:cNvCxnSpPr/>
              <p:nvPr/>
            </p:nvCxnSpPr>
            <p:spPr bwMode="auto">
              <a:xfrm>
                <a:off x="1841438" y="3091025"/>
                <a:ext cx="334994" cy="0"/>
              </a:xfrm>
              <a:prstGeom prst="straightConnector1">
                <a:avLst/>
              </a:prstGeom>
              <a:noFill/>
              <a:ln w="25400" cap="flat" cmpd="sng" algn="ctr">
                <a:solidFill>
                  <a:sysClr val="windowText" lastClr="000000"/>
                </a:solidFill>
                <a:prstDash val="solid"/>
                <a:headEnd type="none" w="med" len="med"/>
                <a:tailEnd type="triangle"/>
              </a:ln>
              <a:effectLst/>
            </p:spPr>
          </p:cxnSp>
          <p:cxnSp>
            <p:nvCxnSpPr>
              <p:cNvPr id="57" name="Straight Arrow Connector 56"/>
              <p:cNvCxnSpPr/>
              <p:nvPr/>
            </p:nvCxnSpPr>
            <p:spPr bwMode="auto">
              <a:xfrm>
                <a:off x="4462001" y="3104937"/>
                <a:ext cx="467314" cy="0"/>
              </a:xfrm>
              <a:prstGeom prst="straightConnector1">
                <a:avLst/>
              </a:prstGeom>
              <a:noFill/>
              <a:ln w="25400" cap="flat" cmpd="sng" algn="ctr">
                <a:solidFill>
                  <a:sysClr val="windowText" lastClr="000000"/>
                </a:solidFill>
                <a:prstDash val="solid"/>
                <a:headEnd type="none" w="med" len="med"/>
                <a:tailEnd type="triangle"/>
              </a:ln>
              <a:effectLst/>
            </p:spPr>
          </p:cxnSp>
          <p:cxnSp>
            <p:nvCxnSpPr>
              <p:cNvPr id="58" name="Straight Arrow Connector 57"/>
              <p:cNvCxnSpPr/>
              <p:nvPr/>
            </p:nvCxnSpPr>
            <p:spPr bwMode="auto">
              <a:xfrm>
                <a:off x="4368845" y="2050236"/>
                <a:ext cx="560460" cy="0"/>
              </a:xfrm>
              <a:prstGeom prst="straightConnector1">
                <a:avLst/>
              </a:prstGeom>
              <a:noFill/>
              <a:ln w="25400" cap="flat" cmpd="sng" algn="ctr">
                <a:solidFill>
                  <a:sysClr val="windowText" lastClr="000000"/>
                </a:solidFill>
                <a:prstDash val="solid"/>
                <a:headEnd type="none" w="med" len="med"/>
                <a:tailEnd type="triangle"/>
              </a:ln>
              <a:effectLst/>
            </p:spPr>
          </p:cxnSp>
          <p:sp>
            <p:nvSpPr>
              <p:cNvPr id="59" name="TextBox 65"/>
              <p:cNvSpPr txBox="1">
                <a:spLocks noChangeArrowheads="1"/>
              </p:cNvSpPr>
              <p:nvPr/>
            </p:nvSpPr>
            <p:spPr bwMode="auto">
              <a:xfrm>
                <a:off x="2206185" y="3716337"/>
                <a:ext cx="2534552" cy="660992"/>
              </a:xfrm>
              <a:prstGeom prst="rect">
                <a:avLst/>
              </a:prstGeom>
              <a:no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Cycle duration: 28 days</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Treatment until PD or</a:t>
                </a:r>
                <a:br>
                  <a:rPr kumimoji="0" lang="en-US"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US"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unacceptable toxicity</a:t>
                </a:r>
              </a:p>
            </p:txBody>
          </p:sp>
          <p:sp>
            <p:nvSpPr>
              <p:cNvPr id="60" name="Rectangle 59"/>
              <p:cNvSpPr/>
              <p:nvPr/>
            </p:nvSpPr>
            <p:spPr>
              <a:xfrm>
                <a:off x="240279" y="1221018"/>
                <a:ext cx="1431326" cy="241641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105" charset="-128"/>
                    <a:cs typeface="Arial" panose="020B0604020202020204" pitchFamily="34" charset="0"/>
                  </a:rPr>
                  <a:t>Key eligibility criteria:</a:t>
                </a:r>
              </a:p>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en-US" sz="1100" b="1" i="0"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105" charset="-128"/>
                  <a:cs typeface="Arial" panose="020B0604020202020204" pitchFamily="34" charset="0"/>
                </a:endParaRPr>
              </a:p>
              <a:p>
                <a:pPr marL="128585" marR="0" lvl="0" indent="-128585" algn="l" defTabSz="685783" rtl="0" eaLnBrk="1" fontAlgn="base" latinLnBrk="0" hangingPunct="1">
                  <a:lnSpc>
                    <a:spcPct val="100000"/>
                  </a:lnSpc>
                  <a:spcBef>
                    <a:spcPct val="0"/>
                  </a:spcBef>
                  <a:spcAft>
                    <a:spcPct val="0"/>
                  </a:spcAft>
                  <a:buClrTx/>
                  <a:buSzTx/>
                  <a:buFont typeface="Arial" charset="0"/>
                  <a:buChar char="•"/>
                  <a:tabLst/>
                  <a:defRPr/>
                </a:pPr>
                <a:r>
                  <a:rPr kumimoji="0" lang="en-US" sz="1100" b="0" i="0"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105" charset="-128"/>
                    <a:cs typeface="Arial" panose="020B0604020202020204" pitchFamily="34" charset="0"/>
                  </a:rPr>
                  <a:t>RRMM</a:t>
                </a:r>
              </a:p>
              <a:p>
                <a:pPr marL="128585" marR="0" lvl="0" indent="-128585" algn="l" defTabSz="685783" rtl="0" eaLnBrk="1" fontAlgn="base" latinLnBrk="0" hangingPunct="1">
                  <a:lnSpc>
                    <a:spcPct val="100000"/>
                  </a:lnSpc>
                  <a:spcBef>
                    <a:spcPct val="0"/>
                  </a:spcBef>
                  <a:spcAft>
                    <a:spcPct val="0"/>
                  </a:spcAft>
                  <a:buClrTx/>
                  <a:buSzTx/>
                  <a:buFont typeface="Arial" charset="0"/>
                  <a:buChar char="•"/>
                  <a:tabLst/>
                  <a:defRPr/>
                </a:pPr>
                <a:r>
                  <a:rPr kumimoji="0" lang="en-US" sz="1100" b="0" i="0"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105" charset="-128"/>
                    <a:cs typeface="Arial" panose="020B0604020202020204" pitchFamily="34" charset="0"/>
                    <a:sym typeface="Symbol" panose="05050102010706020507" pitchFamily="18" charset="2"/>
                  </a:rPr>
                  <a:t></a:t>
                </a:r>
                <a:r>
                  <a:rPr kumimoji="0" lang="en-US" sz="1100" b="0" i="0"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105" charset="-128"/>
                    <a:cs typeface="Arial" panose="020B0604020202020204" pitchFamily="34" charset="0"/>
                  </a:rPr>
                  <a:t>1 prior line with both lenalidomide and a PI</a:t>
                </a:r>
              </a:p>
              <a:p>
                <a:pPr marL="128585" marR="0" lvl="0" indent="-128585" algn="l" defTabSz="685783" rtl="0" eaLnBrk="1" fontAlgn="base" latinLnBrk="0" hangingPunct="1">
                  <a:lnSpc>
                    <a:spcPct val="100000"/>
                  </a:lnSpc>
                  <a:spcBef>
                    <a:spcPct val="0"/>
                  </a:spcBef>
                  <a:spcAft>
                    <a:spcPct val="0"/>
                  </a:spcAft>
                  <a:buClrTx/>
                  <a:buSzTx/>
                  <a:buFont typeface="Arial" charset="0"/>
                  <a:buChar char="•"/>
                  <a:tabLst/>
                  <a:defRPr/>
                </a:pPr>
                <a:r>
                  <a:rPr kumimoji="0" lang="en-US" sz="1100" b="0" i="0"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105" charset="-128"/>
                    <a:cs typeface="Arial" panose="020B0604020202020204" pitchFamily="34" charset="0"/>
                  </a:rPr>
                  <a:t>ECOG PS ≤2</a:t>
                </a:r>
              </a:p>
              <a:p>
                <a:pPr marL="128585" marR="0" lvl="0" indent="-128585" algn="l" defTabSz="685783" rtl="0" eaLnBrk="1" fontAlgn="base" latinLnBrk="0" hangingPunct="1">
                  <a:lnSpc>
                    <a:spcPct val="100000"/>
                  </a:lnSpc>
                  <a:spcBef>
                    <a:spcPct val="0"/>
                  </a:spcBef>
                  <a:spcAft>
                    <a:spcPct val="0"/>
                  </a:spcAft>
                  <a:buClrTx/>
                  <a:buSzTx/>
                  <a:buFont typeface="Arial" charset="0"/>
                  <a:buChar char="•"/>
                  <a:tabLst/>
                  <a:defRPr/>
                </a:pPr>
                <a:r>
                  <a:rPr kumimoji="0" lang="en-US" sz="1100" b="0" i="0" u="none" strike="noStrike" kern="0" cap="none" spc="0" normalizeH="0" baseline="0" noProof="0" dirty="0" err="1">
                    <a:ln>
                      <a:noFill/>
                    </a:ln>
                    <a:solidFill>
                      <a:srgbClr val="FFFFFF"/>
                    </a:solidFill>
                    <a:effectLst/>
                    <a:uLnTx/>
                    <a:uFillTx/>
                    <a:latin typeface="Arial" panose="020B0604020202020204" pitchFamily="34" charset="0"/>
                    <a:ea typeface="ＭＳ Ｐゴシック" pitchFamily="-105" charset="-128"/>
                    <a:cs typeface="Arial" panose="020B0604020202020204" pitchFamily="34" charset="0"/>
                  </a:rPr>
                  <a:t>CrCl</a:t>
                </a:r>
                <a:r>
                  <a:rPr kumimoji="0" lang="en-US" sz="1100" b="0" i="0"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105" charset="-128"/>
                    <a:cs typeface="Arial" panose="020B0604020202020204" pitchFamily="34" charset="0"/>
                  </a:rPr>
                  <a:t> ≥30 mL/min</a:t>
                </a:r>
              </a:p>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105" charset="-128"/>
                  <a:cs typeface="Arial" panose="020B0604020202020204" pitchFamily="34" charset="0"/>
                </a:endParaRPr>
              </a:p>
            </p:txBody>
          </p:sp>
          <p:sp>
            <p:nvSpPr>
              <p:cNvPr id="61" name="TextBox 60"/>
              <p:cNvSpPr txBox="1"/>
              <p:nvPr/>
            </p:nvSpPr>
            <p:spPr>
              <a:xfrm rot="16200000">
                <a:off x="696100" y="2298418"/>
                <a:ext cx="2416412" cy="261610"/>
              </a:xfrm>
              <a:prstGeom prst="rect">
                <a:avLst/>
              </a:prstGeom>
              <a:ln/>
            </p:spPr>
            <p:style>
              <a:lnRef idx="1">
                <a:schemeClr val="dk1"/>
              </a:lnRef>
              <a:fillRef idx="2">
                <a:schemeClr val="dk1"/>
              </a:fillRef>
              <a:effectRef idx="1">
                <a:schemeClr val="dk1"/>
              </a:effectRef>
              <a:fontRef idx="minor">
                <a:schemeClr val="dk1"/>
              </a:fontRef>
            </p:style>
            <p:txBody>
              <a:bodyPr wrap="square" rtlCol="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1:1 randomization</a:t>
                </a:r>
              </a:p>
            </p:txBody>
          </p:sp>
          <p:sp>
            <p:nvSpPr>
              <p:cNvPr id="62" name="Rectangle 61"/>
              <p:cNvSpPr/>
              <p:nvPr/>
            </p:nvSpPr>
            <p:spPr>
              <a:xfrm>
                <a:off x="2218074" y="1221015"/>
                <a:ext cx="2526160" cy="1361142"/>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nchorCtr="0"/>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chemeClr val="bg1"/>
                    </a:solidFill>
                    <a:effectLst/>
                    <a:uLnTx/>
                    <a:uFillTx/>
                    <a:latin typeface="Arial" panose="020B0604020202020204" pitchFamily="34" charset="0"/>
                    <a:ea typeface="Geneva" charset="0"/>
                    <a:cs typeface="Arial" panose="020B0604020202020204" pitchFamily="34" charset="0"/>
                  </a:rPr>
                  <a:t>D-</a:t>
                </a:r>
                <a:r>
                  <a:rPr kumimoji="0" lang="en-US" sz="1100" b="1" i="0" u="none" strike="noStrike" kern="0" cap="none" spc="0" normalizeH="0" baseline="0" noProof="0" dirty="0" err="1">
                    <a:ln>
                      <a:noFill/>
                    </a:ln>
                    <a:solidFill>
                      <a:schemeClr val="bg1"/>
                    </a:solidFill>
                    <a:effectLst/>
                    <a:uLnTx/>
                    <a:uFillTx/>
                    <a:latin typeface="Arial" panose="020B0604020202020204" pitchFamily="34" charset="0"/>
                    <a:ea typeface="Geneva" charset="0"/>
                    <a:cs typeface="Arial" panose="020B0604020202020204" pitchFamily="34" charset="0"/>
                  </a:rPr>
                  <a:t>Pd</a:t>
                </a:r>
                <a:endParaRPr kumimoji="0" lang="en-US" sz="1100" b="1" i="0" u="none" strike="noStrike" kern="0" cap="none" spc="0" normalizeH="0" baseline="0" noProof="0" dirty="0">
                  <a:ln>
                    <a:noFill/>
                  </a:ln>
                  <a:solidFill>
                    <a:schemeClr val="bg1"/>
                  </a:solidFill>
                  <a:effectLst/>
                  <a:uLnTx/>
                  <a:uFillTx/>
                  <a:latin typeface="Arial" panose="020B0604020202020204" pitchFamily="34" charset="0"/>
                  <a:ea typeface="Geneva" charset="0"/>
                  <a:cs typeface="Arial" panose="020B0604020202020204" pitchFamily="34" charset="0"/>
                </a:endParaRPr>
              </a:p>
              <a:p>
                <a:pPr marL="171446" marR="0" lvl="0" indent="-171446" algn="l" defTabSz="457189" rtl="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a:ln>
                      <a:noFill/>
                    </a:ln>
                    <a:solidFill>
                      <a:schemeClr val="bg1"/>
                    </a:solidFill>
                    <a:effectLst/>
                    <a:uLnTx/>
                    <a:uFillTx/>
                    <a:latin typeface="Arial" panose="020B0604020202020204" pitchFamily="34" charset="0"/>
                    <a:ea typeface="Geneva" charset="0"/>
                    <a:cs typeface="Arial" panose="020B0604020202020204" pitchFamily="34" charset="0"/>
                  </a:rPr>
                  <a:t>D: 1,800 mg </a:t>
                </a:r>
                <a:r>
                  <a:rPr kumimoji="0" lang="en-US" sz="1100" b="0" i="0" u="none" strike="noStrike" kern="0" cap="none" spc="0" normalizeH="0" baseline="0" noProof="0" dirty="0" err="1">
                    <a:ln>
                      <a:noFill/>
                    </a:ln>
                    <a:solidFill>
                      <a:schemeClr val="bg1"/>
                    </a:solidFill>
                    <a:effectLst/>
                    <a:uLnTx/>
                    <a:uFillTx/>
                    <a:latin typeface="Arial" panose="020B0604020202020204" pitchFamily="34" charset="0"/>
                    <a:ea typeface="Geneva" charset="0"/>
                    <a:cs typeface="Arial" panose="020B0604020202020204" pitchFamily="34" charset="0"/>
                  </a:rPr>
                  <a:t>SC</a:t>
                </a:r>
                <a:r>
                  <a:rPr kumimoji="0" lang="en-US" sz="1100" b="0" i="0" u="none" strike="noStrike" kern="0" cap="none" spc="0" normalizeH="0" baseline="30000" noProof="0" dirty="0" err="1">
                    <a:ln>
                      <a:noFill/>
                    </a:ln>
                    <a:solidFill>
                      <a:schemeClr val="bg1"/>
                    </a:solidFill>
                    <a:effectLst/>
                    <a:uLnTx/>
                    <a:uFillTx/>
                    <a:latin typeface="Arial" panose="020B0604020202020204" pitchFamily="34" charset="0"/>
                    <a:ea typeface="Geneva" charset="0"/>
                    <a:cs typeface="Arial" panose="020B0604020202020204" pitchFamily="34" charset="0"/>
                  </a:rPr>
                  <a:t>a</a:t>
                </a:r>
                <a:r>
                  <a:rPr kumimoji="0" lang="en-US" sz="1100" b="0" i="0" u="none" strike="noStrike" kern="0" cap="none" spc="0" normalizeH="0" baseline="0" noProof="0" dirty="0">
                    <a:ln>
                      <a:noFill/>
                    </a:ln>
                    <a:solidFill>
                      <a:schemeClr val="bg1"/>
                    </a:solidFill>
                    <a:effectLst/>
                    <a:uLnTx/>
                    <a:uFillTx/>
                    <a:latin typeface="Arial" panose="020B0604020202020204" pitchFamily="34" charset="0"/>
                    <a:ea typeface="Geneva" charset="0"/>
                    <a:cs typeface="Arial" panose="020B0604020202020204" pitchFamily="34" charset="0"/>
                  </a:rPr>
                  <a:t> QW Cycles 1-2, </a:t>
                </a:r>
                <a:br>
                  <a:rPr kumimoji="0" lang="en-US" sz="1100" b="0" i="0" u="none" strike="noStrike" kern="0" cap="none" spc="0" normalizeH="0" baseline="0" noProof="0" dirty="0">
                    <a:ln>
                      <a:noFill/>
                    </a:ln>
                    <a:solidFill>
                      <a:schemeClr val="bg1"/>
                    </a:solidFill>
                    <a:effectLst/>
                    <a:uLnTx/>
                    <a:uFillTx/>
                    <a:latin typeface="Arial" panose="020B0604020202020204" pitchFamily="34" charset="0"/>
                    <a:ea typeface="Geneva" charset="0"/>
                    <a:cs typeface="Arial" panose="020B0604020202020204" pitchFamily="34" charset="0"/>
                  </a:rPr>
                </a:br>
                <a:r>
                  <a:rPr kumimoji="0" lang="en-US" sz="1100" b="0" i="0" u="none" strike="noStrike" kern="0" cap="none" spc="0" normalizeH="0" baseline="0" noProof="0" dirty="0">
                    <a:ln>
                      <a:noFill/>
                    </a:ln>
                    <a:solidFill>
                      <a:schemeClr val="bg1"/>
                    </a:solidFill>
                    <a:effectLst/>
                    <a:uLnTx/>
                    <a:uFillTx/>
                    <a:latin typeface="Arial" panose="020B0604020202020204" pitchFamily="34" charset="0"/>
                    <a:ea typeface="Geneva" charset="0"/>
                    <a:cs typeface="Arial" panose="020B0604020202020204" pitchFamily="34" charset="0"/>
                  </a:rPr>
                  <a:t>Q2W Cycles 3-6, Q4W Cycles 7+</a:t>
                </a:r>
              </a:p>
              <a:p>
                <a:pPr marL="177796" marR="0" lvl="0" indent="-177796" algn="l" defTabSz="457189" rtl="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a:ln>
                      <a:noFill/>
                    </a:ln>
                    <a:solidFill>
                      <a:schemeClr val="bg1"/>
                    </a:solidFill>
                    <a:effectLst/>
                    <a:uLnTx/>
                    <a:uFillTx/>
                    <a:latin typeface="Arial" panose="020B0604020202020204" pitchFamily="34" charset="0"/>
                    <a:ea typeface="Geneva" charset="0"/>
                    <a:cs typeface="Arial" panose="020B0604020202020204" pitchFamily="34" charset="0"/>
                  </a:rPr>
                  <a:t>P: 4 mg PO Days 1-21</a:t>
                </a:r>
              </a:p>
              <a:p>
                <a:pPr marL="177796" marR="0" lvl="0" indent="-177796" algn="l" defTabSz="457189" rtl="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a:ln>
                      <a:noFill/>
                    </a:ln>
                    <a:solidFill>
                      <a:schemeClr val="bg1"/>
                    </a:solidFill>
                    <a:effectLst/>
                    <a:uLnTx/>
                    <a:uFillTx/>
                    <a:latin typeface="Arial" panose="020B0604020202020204" pitchFamily="34" charset="0"/>
                    <a:ea typeface="Geneva" charset="0"/>
                    <a:cs typeface="Arial" panose="020B0604020202020204" pitchFamily="34" charset="0"/>
                  </a:rPr>
                  <a:t>d: 40 </a:t>
                </a:r>
                <a:r>
                  <a:rPr kumimoji="0" lang="en-US" sz="1100" b="0" i="0" u="none" strike="noStrike" kern="0" cap="none" spc="0" normalizeH="0" baseline="0" noProof="0" dirty="0" err="1">
                    <a:ln>
                      <a:noFill/>
                    </a:ln>
                    <a:solidFill>
                      <a:schemeClr val="bg1"/>
                    </a:solidFill>
                    <a:effectLst/>
                    <a:uLnTx/>
                    <a:uFillTx/>
                    <a:latin typeface="Arial" panose="020B0604020202020204" pitchFamily="34" charset="0"/>
                    <a:ea typeface="Geneva" charset="0"/>
                    <a:cs typeface="Arial" panose="020B0604020202020204" pitchFamily="34" charset="0"/>
                  </a:rPr>
                  <a:t>mg</a:t>
                </a:r>
                <a:r>
                  <a:rPr kumimoji="0" lang="en-US" sz="1100" b="0" i="0" u="none" strike="noStrike" kern="0" cap="none" spc="0" normalizeH="0" baseline="30000" noProof="0" dirty="0" err="1">
                    <a:ln>
                      <a:noFill/>
                    </a:ln>
                    <a:solidFill>
                      <a:schemeClr val="bg1"/>
                    </a:solidFill>
                    <a:effectLst/>
                    <a:uLnTx/>
                    <a:uFillTx/>
                    <a:latin typeface="Arial" panose="020B0604020202020204" pitchFamily="34" charset="0"/>
                    <a:ea typeface="Geneva" charset="0"/>
                    <a:cs typeface="Arial" panose="020B0604020202020204" pitchFamily="34" charset="0"/>
                  </a:rPr>
                  <a:t>b</a:t>
                </a:r>
                <a:r>
                  <a:rPr kumimoji="0" lang="en-US" sz="1100" b="0" i="0" u="none" strike="noStrike" kern="0" cap="none" spc="0" normalizeH="0" baseline="0" noProof="0" dirty="0">
                    <a:ln>
                      <a:noFill/>
                    </a:ln>
                    <a:solidFill>
                      <a:schemeClr val="bg1"/>
                    </a:solidFill>
                    <a:effectLst/>
                    <a:uLnTx/>
                    <a:uFillTx/>
                    <a:latin typeface="Arial" panose="020B0604020202020204" pitchFamily="34" charset="0"/>
                    <a:ea typeface="Geneva" charset="0"/>
                    <a:cs typeface="Arial" panose="020B0604020202020204" pitchFamily="34" charset="0"/>
                  </a:rPr>
                  <a:t> PO Days 1, 8, 15, 22</a:t>
                </a:r>
              </a:p>
            </p:txBody>
          </p:sp>
          <p:sp>
            <p:nvSpPr>
              <p:cNvPr id="63" name="Rectangle 62"/>
              <p:cNvSpPr/>
              <p:nvPr/>
            </p:nvSpPr>
            <p:spPr>
              <a:xfrm>
                <a:off x="2206185" y="2640175"/>
                <a:ext cx="2534551" cy="997255"/>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nchorCtr="0"/>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err="1">
                    <a:ln>
                      <a:noFill/>
                    </a:ln>
                    <a:solidFill>
                      <a:schemeClr val="bg1"/>
                    </a:solidFill>
                    <a:effectLst/>
                    <a:uLnTx/>
                    <a:uFillTx/>
                    <a:latin typeface="Arial" panose="020B0604020202020204" pitchFamily="34" charset="0"/>
                    <a:ea typeface="Geneva" charset="0"/>
                    <a:cs typeface="Arial" panose="020B0604020202020204" pitchFamily="34" charset="0"/>
                  </a:rPr>
                  <a:t>Pd</a:t>
                </a:r>
                <a:endParaRPr kumimoji="0" lang="en-US" sz="1100" b="0" i="0" u="none" strike="noStrike" kern="0" cap="none" spc="0" normalizeH="0" baseline="0" noProof="0" dirty="0">
                  <a:ln>
                    <a:noFill/>
                  </a:ln>
                  <a:solidFill>
                    <a:schemeClr val="bg1"/>
                  </a:solidFill>
                  <a:effectLst/>
                  <a:uLnTx/>
                  <a:uFillTx/>
                  <a:latin typeface="Arial" panose="020B0604020202020204" pitchFamily="34" charset="0"/>
                  <a:ea typeface="Geneva" charset="0"/>
                  <a:cs typeface="Arial" panose="020B0604020202020204" pitchFamily="34" charset="0"/>
                </a:endParaRPr>
              </a:p>
              <a:p>
                <a:pPr marL="177796" marR="0" lvl="0" indent="-177796" algn="l" defTabSz="457189" rtl="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a:ln>
                      <a:noFill/>
                    </a:ln>
                    <a:solidFill>
                      <a:schemeClr val="bg1"/>
                    </a:solidFill>
                    <a:effectLst/>
                    <a:uLnTx/>
                    <a:uFillTx/>
                    <a:latin typeface="Arial" panose="020B0604020202020204" pitchFamily="34" charset="0"/>
                    <a:ea typeface="Geneva" charset="0"/>
                    <a:cs typeface="Arial" panose="020B0604020202020204" pitchFamily="34" charset="0"/>
                  </a:rPr>
                  <a:t>P: 4 mg PO Days 1-21</a:t>
                </a:r>
              </a:p>
              <a:p>
                <a:pPr marL="177796" marR="0" lvl="0" indent="-177796" algn="l" defTabSz="457189" rtl="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a:ln>
                      <a:noFill/>
                    </a:ln>
                    <a:solidFill>
                      <a:schemeClr val="bg1"/>
                    </a:solidFill>
                    <a:effectLst/>
                    <a:uLnTx/>
                    <a:uFillTx/>
                    <a:latin typeface="Arial" panose="020B0604020202020204" pitchFamily="34" charset="0"/>
                    <a:ea typeface="Geneva" charset="0"/>
                    <a:cs typeface="Arial" panose="020B0604020202020204" pitchFamily="34" charset="0"/>
                  </a:rPr>
                  <a:t>d: 40 </a:t>
                </a:r>
                <a:r>
                  <a:rPr kumimoji="0" lang="en-US" sz="1100" b="0" i="0" u="none" strike="noStrike" kern="0" cap="none" spc="0" normalizeH="0" baseline="0" noProof="0" dirty="0" err="1">
                    <a:ln>
                      <a:noFill/>
                    </a:ln>
                    <a:solidFill>
                      <a:schemeClr val="bg1"/>
                    </a:solidFill>
                    <a:effectLst/>
                    <a:uLnTx/>
                    <a:uFillTx/>
                    <a:latin typeface="Arial" panose="020B0604020202020204" pitchFamily="34" charset="0"/>
                    <a:ea typeface="Geneva" charset="0"/>
                    <a:cs typeface="Arial" panose="020B0604020202020204" pitchFamily="34" charset="0"/>
                  </a:rPr>
                  <a:t>mg</a:t>
                </a:r>
                <a:r>
                  <a:rPr kumimoji="0" lang="en-US" sz="1100" b="0" i="0" u="none" strike="noStrike" kern="0" cap="none" spc="0" normalizeH="0" baseline="30000" noProof="0" dirty="0" err="1">
                    <a:ln>
                      <a:noFill/>
                    </a:ln>
                    <a:solidFill>
                      <a:schemeClr val="bg1"/>
                    </a:solidFill>
                    <a:effectLst/>
                    <a:uLnTx/>
                    <a:uFillTx/>
                    <a:latin typeface="Arial" panose="020B0604020202020204" pitchFamily="34" charset="0"/>
                    <a:ea typeface="Geneva" charset="0"/>
                    <a:cs typeface="Arial" panose="020B0604020202020204" pitchFamily="34" charset="0"/>
                  </a:rPr>
                  <a:t>b</a:t>
                </a:r>
                <a:r>
                  <a:rPr kumimoji="0" lang="en-US" sz="1100" b="0" i="0" u="none" strike="noStrike" kern="0" cap="none" spc="0" normalizeH="0" baseline="0" noProof="0" dirty="0">
                    <a:ln>
                      <a:noFill/>
                    </a:ln>
                    <a:solidFill>
                      <a:schemeClr val="bg1"/>
                    </a:solidFill>
                    <a:effectLst/>
                    <a:uLnTx/>
                    <a:uFillTx/>
                    <a:latin typeface="Arial" panose="020B0604020202020204" pitchFamily="34" charset="0"/>
                    <a:ea typeface="Geneva" charset="0"/>
                    <a:cs typeface="Arial" panose="020B0604020202020204" pitchFamily="34" charset="0"/>
                  </a:rPr>
                  <a:t> PO Days 1, 8, 15, 22</a:t>
                </a:r>
              </a:p>
              <a:p>
                <a:pPr marL="177796" marR="0" lvl="0" indent="-177796" algn="l" defTabSz="457189"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dirty="0">
                  <a:ln>
                    <a:noFill/>
                  </a:ln>
                  <a:solidFill>
                    <a:schemeClr val="bg1"/>
                  </a:solidFill>
                  <a:effectLst/>
                  <a:uLnTx/>
                  <a:uFillTx/>
                  <a:latin typeface="Arial" panose="020B0604020202020204" pitchFamily="34" charset="0"/>
                  <a:ea typeface="Geneva" charset="0"/>
                  <a:cs typeface="Arial" panose="020B0604020202020204" pitchFamily="34" charset="0"/>
                </a:endParaRPr>
              </a:p>
            </p:txBody>
          </p:sp>
          <p:sp>
            <p:nvSpPr>
              <p:cNvPr id="64" name="Rectangle 63"/>
              <p:cNvSpPr/>
              <p:nvPr/>
            </p:nvSpPr>
            <p:spPr bwMode="auto">
              <a:xfrm>
                <a:off x="5004333" y="1221017"/>
                <a:ext cx="975691" cy="2416412"/>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a:ln>
                      <a:noFill/>
                    </a:ln>
                    <a:solidFill>
                      <a:prstClr val="white"/>
                    </a:solidFill>
                    <a:effectLst/>
                    <a:uLnTx/>
                    <a:uFillTx/>
                    <a:latin typeface="Arial" panose="020B0604020202020204" pitchFamily="34" charset="0"/>
                    <a:ea typeface="Arial" charset="0"/>
                    <a:cs typeface="Arial" panose="020B0604020202020204" pitchFamily="34" charset="0"/>
                  </a:rPr>
                  <a:t>Post-treatment follow-up Q4W for patients who discontinued treatment</a:t>
                </a:r>
                <a:r>
                  <a:rPr kumimoji="0" lang="en-US" sz="1100" b="0" i="0" u="none" strike="noStrike" kern="0" cap="none" spc="0" normalizeH="0" baseline="30000" noProof="0">
                    <a:ln>
                      <a:noFill/>
                    </a:ln>
                    <a:solidFill>
                      <a:prstClr val="white"/>
                    </a:solidFill>
                    <a:effectLst/>
                    <a:uLnTx/>
                    <a:uFillTx/>
                    <a:latin typeface="Arial" panose="020B0604020202020204" pitchFamily="34" charset="0"/>
                    <a:ea typeface="Arial" charset="0"/>
                    <a:cs typeface="Arial" panose="020B0604020202020204" pitchFamily="34" charset="0"/>
                  </a:rPr>
                  <a:t>c</a:t>
                </a:r>
                <a:endParaRPr kumimoji="0" lang="en-US" sz="1100" b="0" i="0" u="none" strike="noStrike" kern="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endParaRPr>
              </a:p>
            </p:txBody>
          </p:sp>
          <p:sp>
            <p:nvSpPr>
              <p:cNvPr id="65" name="Rectangle 64"/>
              <p:cNvSpPr/>
              <p:nvPr/>
            </p:nvSpPr>
            <p:spPr bwMode="auto">
              <a:xfrm>
                <a:off x="6164751" y="1210676"/>
                <a:ext cx="939551" cy="2426751"/>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a:ln>
                      <a:noFill/>
                    </a:ln>
                    <a:solidFill>
                      <a:prstClr val="white"/>
                    </a:solidFill>
                    <a:effectLst/>
                    <a:uLnTx/>
                    <a:uFillTx/>
                    <a:latin typeface="Arial" panose="020B0604020202020204" pitchFamily="34" charset="0"/>
                    <a:ea typeface="Arial" charset="0"/>
                    <a:cs typeface="Arial" panose="020B0604020202020204" pitchFamily="34" charset="0"/>
                  </a:rPr>
                  <a:t>Survival follow-up every 12 weeks following PD or start of subsequent therapy</a:t>
                </a:r>
                <a:endParaRPr kumimoji="0" lang="en-US" sz="1100" b="0" i="0" u="none" strike="noStrike" kern="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endParaRPr>
              </a:p>
            </p:txBody>
          </p:sp>
        </p:grpSp>
        <p:sp>
          <p:nvSpPr>
            <p:cNvPr id="24" name="Rectangle 23">
              <a:extLst>
                <a:ext uri="{FF2B5EF4-FFF2-40B4-BE49-F238E27FC236}">
                  <a16:creationId xmlns:a16="http://schemas.microsoft.com/office/drawing/2014/main" id="{8DFE439A-9308-4C7D-9FDE-5F7ED51CA1DC}"/>
                </a:ext>
              </a:extLst>
            </p:cNvPr>
            <p:cNvSpPr/>
            <p:nvPr/>
          </p:nvSpPr>
          <p:spPr bwMode="auto">
            <a:xfrm>
              <a:off x="7357779" y="1226031"/>
              <a:ext cx="1613037" cy="2203428"/>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l" defTabSz="457200" rtl="0" eaLnBrk="1" fontAlgn="base" latinLnBrk="0" hangingPunct="1">
                <a:lnSpc>
                  <a:spcPct val="113000"/>
                </a:lnSpc>
                <a:spcBef>
                  <a:spcPct val="0"/>
                </a:spcBef>
                <a:spcAft>
                  <a:spcPct val="0"/>
                </a:spcAft>
                <a:buClrTx/>
                <a:buSzTx/>
                <a:buFontTx/>
                <a:buNone/>
                <a:tabLst/>
                <a:defRPr/>
              </a:pPr>
              <a:endParaRPr kumimoji="0" lang="en-US" sz="1050" b="1" i="0" u="none" strike="noStrike" kern="0" cap="none" spc="0" normalizeH="0" baseline="0" noProof="0" dirty="0">
                <a:ln>
                  <a:noFill/>
                </a:ln>
                <a:solidFill>
                  <a:prstClr val="white"/>
                </a:solidFill>
                <a:effectLst/>
                <a:uLnTx/>
                <a:uFillTx/>
                <a:latin typeface="Arial" panose="020B0604020202020204" pitchFamily="34" charset="0"/>
                <a:ea typeface="ＭＳ Ｐゴシック" pitchFamily="-105" charset="-128"/>
                <a:cs typeface="Arial" panose="020B0604020202020204" pitchFamily="34" charset="0"/>
              </a:endParaRPr>
            </a:p>
            <a:p>
              <a:pPr marL="0" marR="0" lvl="0" indent="0" algn="l" defTabSz="457200" rtl="0" eaLnBrk="1" fontAlgn="base" latinLnBrk="0" hangingPunct="1">
                <a:lnSpc>
                  <a:spcPct val="113000"/>
                </a:lnSpc>
                <a:spcBef>
                  <a:spcPct val="0"/>
                </a:spcBef>
                <a:spcAft>
                  <a:spcPct val="0"/>
                </a:spcAft>
                <a:buClrTx/>
                <a:buSzTx/>
                <a:buFontTx/>
                <a:buNone/>
                <a:tabLst/>
                <a:defRPr/>
              </a:pPr>
              <a:r>
                <a:rPr kumimoji="0" lang="en-US" sz="1050" b="1" i="0" u="none" strike="noStrike" kern="0" cap="none" spc="0" normalizeH="0" baseline="0" noProof="0" dirty="0">
                  <a:ln>
                    <a:noFill/>
                  </a:ln>
                  <a:solidFill>
                    <a:prstClr val="white"/>
                  </a:solidFill>
                  <a:effectLst/>
                  <a:uLnTx/>
                  <a:uFillTx/>
                  <a:latin typeface="Arial" panose="020B0604020202020204" pitchFamily="34" charset="0"/>
                  <a:ea typeface="ＭＳ Ｐゴシック" pitchFamily="-105" charset="-128"/>
                  <a:cs typeface="Arial" panose="020B0604020202020204" pitchFamily="34" charset="0"/>
                </a:rPr>
                <a:t>Primary endpoint:</a:t>
              </a:r>
            </a:p>
            <a:p>
              <a:pPr marL="182876" marR="0" lvl="0" indent="-171446" algn="l" defTabSz="457200" rtl="0" eaLnBrk="1" fontAlgn="base" latinLnBrk="0" hangingPunct="1">
                <a:lnSpc>
                  <a:spcPct val="113000"/>
                </a:lnSpc>
                <a:spcBef>
                  <a:spcPct val="0"/>
                </a:spcBef>
                <a:spcAft>
                  <a:spcPct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prstClr val="white"/>
                  </a:solidFill>
                  <a:effectLst/>
                  <a:uLnTx/>
                  <a:uFillTx/>
                  <a:latin typeface="Arial" panose="020B0604020202020204" pitchFamily="34" charset="0"/>
                  <a:ea typeface="ＭＳ Ｐゴシック" pitchFamily="-105" charset="-128"/>
                  <a:cs typeface="Arial" panose="020B0604020202020204" pitchFamily="34" charset="0"/>
                </a:rPr>
                <a:t>PFS</a:t>
              </a:r>
            </a:p>
            <a:p>
              <a:pPr marL="0" marR="0" lvl="0" indent="0" algn="l" defTabSz="457200" rtl="0" eaLnBrk="1" fontAlgn="base" latinLnBrk="0" hangingPunct="1">
                <a:lnSpc>
                  <a:spcPct val="113000"/>
                </a:lnSpc>
                <a:spcBef>
                  <a:spcPct val="0"/>
                </a:spcBef>
                <a:spcAft>
                  <a:spcPct val="0"/>
                </a:spcAft>
                <a:buClrTx/>
                <a:buSzTx/>
                <a:buFontTx/>
                <a:buNone/>
                <a:tabLst/>
                <a:defRPr/>
              </a:pPr>
              <a:r>
                <a:rPr kumimoji="0" lang="en-US" sz="1050" b="1" i="0" u="none" strike="noStrike" kern="0" cap="none" spc="0" normalizeH="0" baseline="0" noProof="0" dirty="0">
                  <a:ln>
                    <a:noFill/>
                  </a:ln>
                  <a:solidFill>
                    <a:prstClr val="white"/>
                  </a:solidFill>
                  <a:effectLst/>
                  <a:uLnTx/>
                  <a:uFillTx/>
                  <a:latin typeface="Arial" panose="020B0604020202020204" pitchFamily="34" charset="0"/>
                  <a:ea typeface="ＭＳ Ｐゴシック" pitchFamily="-105" charset="-128"/>
                  <a:cs typeface="Arial" panose="020B0604020202020204" pitchFamily="34" charset="0"/>
                </a:rPr>
                <a:t>Secondary endpoints:</a:t>
              </a:r>
            </a:p>
            <a:p>
              <a:pPr marL="182876" marR="0" lvl="0" indent="-171446" algn="l" defTabSz="457200" rtl="0" eaLnBrk="1" fontAlgn="base" latinLnBrk="0" hangingPunct="1">
                <a:lnSpc>
                  <a:spcPct val="113000"/>
                </a:lnSpc>
                <a:spcBef>
                  <a:spcPct val="0"/>
                </a:spcBef>
                <a:spcAft>
                  <a:spcPct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prstClr val="white"/>
                  </a:solidFill>
                  <a:effectLst/>
                  <a:uLnTx/>
                  <a:uFillTx/>
                  <a:latin typeface="Arial" panose="020B0604020202020204" pitchFamily="34" charset="0"/>
                  <a:ea typeface="ＭＳ Ｐゴシック" pitchFamily="-105" charset="-128"/>
                  <a:cs typeface="Arial" panose="020B0604020202020204" pitchFamily="34" charset="0"/>
                </a:rPr>
                <a:t>ORR, ≥VGPR, ≥</a:t>
              </a:r>
              <a:r>
                <a:rPr kumimoji="0" lang="en-US" sz="1050" b="0" i="0" u="none" strike="noStrike" kern="0" cap="none" spc="0" normalizeH="0" baseline="0" noProof="0" dirty="0" err="1">
                  <a:ln>
                    <a:noFill/>
                  </a:ln>
                  <a:solidFill>
                    <a:prstClr val="white"/>
                  </a:solidFill>
                  <a:effectLst/>
                  <a:uLnTx/>
                  <a:uFillTx/>
                  <a:latin typeface="Arial" panose="020B0604020202020204" pitchFamily="34" charset="0"/>
                  <a:ea typeface="ＭＳ Ｐゴシック" pitchFamily="-105" charset="-128"/>
                  <a:cs typeface="Arial" panose="020B0604020202020204" pitchFamily="34" charset="0"/>
                </a:rPr>
                <a:t>CR</a:t>
              </a:r>
              <a:r>
                <a:rPr kumimoji="0" lang="en-US" sz="1050" b="0" i="0" u="none" strike="noStrike" kern="0" cap="none" spc="0" normalizeH="0" baseline="30000" noProof="0" dirty="0" err="1">
                  <a:ln>
                    <a:noFill/>
                  </a:ln>
                  <a:solidFill>
                    <a:prstClr val="white"/>
                  </a:solidFill>
                  <a:effectLst/>
                  <a:uLnTx/>
                  <a:uFillTx/>
                  <a:latin typeface="Arial" panose="020B0604020202020204" pitchFamily="34" charset="0"/>
                  <a:ea typeface="ＭＳ Ｐゴシック" pitchFamily="-105" charset="-128"/>
                  <a:cs typeface="Arial" panose="020B0604020202020204" pitchFamily="34" charset="0"/>
                </a:rPr>
                <a:t>d</a:t>
              </a:r>
              <a:endParaRPr kumimoji="0" lang="en-US" sz="1050" b="0" i="0" u="none" strike="noStrike" kern="0" cap="none" spc="0" normalizeH="0" baseline="0" noProof="0" dirty="0">
                <a:ln>
                  <a:noFill/>
                </a:ln>
                <a:solidFill>
                  <a:prstClr val="white"/>
                </a:solidFill>
                <a:effectLst/>
                <a:uLnTx/>
                <a:uFillTx/>
                <a:latin typeface="Arial" panose="020B0604020202020204" pitchFamily="34" charset="0"/>
                <a:ea typeface="ＭＳ Ｐゴシック" pitchFamily="-105" charset="-128"/>
                <a:cs typeface="Arial" panose="020B0604020202020204" pitchFamily="34" charset="0"/>
              </a:endParaRPr>
            </a:p>
            <a:p>
              <a:pPr marL="182876" marR="0" lvl="0" indent="-171446" algn="l" defTabSz="457200" rtl="0" eaLnBrk="1" fontAlgn="base" latinLnBrk="0" hangingPunct="1">
                <a:lnSpc>
                  <a:spcPct val="113000"/>
                </a:lnSpc>
                <a:spcBef>
                  <a:spcPct val="0"/>
                </a:spcBef>
                <a:spcAft>
                  <a:spcPct val="0"/>
                </a:spcAft>
                <a:buClrTx/>
                <a:buSzTx/>
                <a:buFont typeface="Arial" panose="020B0604020202020204" pitchFamily="34" charset="0"/>
                <a:buChar char="•"/>
                <a:tabLst/>
                <a:defRPr/>
              </a:pPr>
              <a:r>
                <a:rPr kumimoji="0" lang="en-US" sz="1050" b="0" i="0" u="none" strike="noStrike" kern="0" cap="none" spc="0" normalizeH="0" baseline="0" noProof="0" dirty="0" err="1">
                  <a:ln>
                    <a:noFill/>
                  </a:ln>
                  <a:solidFill>
                    <a:prstClr val="white"/>
                  </a:solidFill>
                  <a:effectLst/>
                  <a:uLnTx/>
                  <a:uFillTx/>
                  <a:latin typeface="Arial" panose="020B0604020202020204" pitchFamily="34" charset="0"/>
                  <a:ea typeface="ＭＳ Ｐゴシック" pitchFamily="-105" charset="-128"/>
                  <a:cs typeface="Arial" panose="020B0604020202020204" pitchFamily="34" charset="0"/>
                </a:rPr>
                <a:t>MRD</a:t>
              </a:r>
              <a:r>
                <a:rPr kumimoji="0" lang="en-US" sz="1050" b="0" i="0" u="none" strike="noStrike" kern="0" cap="none" spc="0" normalizeH="0" baseline="30000" noProof="0" dirty="0" err="1">
                  <a:ln>
                    <a:noFill/>
                  </a:ln>
                  <a:solidFill>
                    <a:prstClr val="white"/>
                  </a:solidFill>
                  <a:effectLst/>
                  <a:uLnTx/>
                  <a:uFillTx/>
                  <a:latin typeface="Arial" panose="020B0604020202020204" pitchFamily="34" charset="0"/>
                  <a:ea typeface="ＭＳ Ｐゴシック" pitchFamily="-105" charset="-128"/>
                  <a:cs typeface="Arial" panose="020B0604020202020204" pitchFamily="34" charset="0"/>
                </a:rPr>
                <a:t>e</a:t>
              </a:r>
              <a:endParaRPr kumimoji="0" lang="en-US" sz="1050" b="0" i="0" u="none" strike="noStrike" kern="0" cap="none" spc="0" normalizeH="0" baseline="0" noProof="0" dirty="0">
                <a:ln>
                  <a:noFill/>
                </a:ln>
                <a:solidFill>
                  <a:prstClr val="white"/>
                </a:solidFill>
                <a:effectLst/>
                <a:uLnTx/>
                <a:uFillTx/>
                <a:latin typeface="Arial" panose="020B0604020202020204" pitchFamily="34" charset="0"/>
                <a:ea typeface="ＭＳ Ｐゴシック" pitchFamily="-105" charset="-128"/>
                <a:cs typeface="Arial" panose="020B0604020202020204" pitchFamily="34" charset="0"/>
              </a:endParaRPr>
            </a:p>
            <a:p>
              <a:pPr marL="182876" marR="0" lvl="0" indent="-171446" algn="l" defTabSz="457200" rtl="0" eaLnBrk="1" fontAlgn="base" latinLnBrk="0" hangingPunct="1">
                <a:lnSpc>
                  <a:spcPct val="113000"/>
                </a:lnSpc>
                <a:spcBef>
                  <a:spcPct val="0"/>
                </a:spcBef>
                <a:spcAft>
                  <a:spcPct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prstClr val="white"/>
                  </a:solidFill>
                  <a:effectLst/>
                  <a:uLnTx/>
                  <a:uFillTx/>
                  <a:latin typeface="Arial" panose="020B0604020202020204" pitchFamily="34" charset="0"/>
                  <a:ea typeface="ＭＳ Ｐゴシック" pitchFamily="-105" charset="-128"/>
                  <a:cs typeface="Arial" panose="020B0604020202020204" pitchFamily="34" charset="0"/>
                </a:rPr>
                <a:t>OS</a:t>
              </a:r>
            </a:p>
            <a:p>
              <a:pPr marL="182876" marR="0" lvl="0" indent="-171446" algn="l" defTabSz="457200" rtl="0" eaLnBrk="1" fontAlgn="base" latinLnBrk="0" hangingPunct="1">
                <a:lnSpc>
                  <a:spcPct val="113000"/>
                </a:lnSpc>
                <a:spcBef>
                  <a:spcPct val="0"/>
                </a:spcBef>
                <a:spcAft>
                  <a:spcPct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prstClr val="white"/>
                  </a:solidFill>
                  <a:effectLst/>
                  <a:uLnTx/>
                  <a:uFillTx/>
                  <a:latin typeface="Arial" panose="020B0604020202020204" pitchFamily="34" charset="0"/>
                  <a:ea typeface="ＭＳ Ｐゴシック" pitchFamily="-105" charset="-128"/>
                  <a:cs typeface="Arial" panose="020B0604020202020204" pitchFamily="34" charset="0"/>
                </a:rPr>
                <a:t>Time to response</a:t>
              </a:r>
            </a:p>
            <a:p>
              <a:pPr marL="182876" marR="0" lvl="0" indent="-171446" algn="l" defTabSz="457200" rtl="0" eaLnBrk="1" fontAlgn="base" latinLnBrk="0" hangingPunct="1">
                <a:lnSpc>
                  <a:spcPct val="113000"/>
                </a:lnSpc>
                <a:spcBef>
                  <a:spcPct val="0"/>
                </a:spcBef>
                <a:spcAft>
                  <a:spcPct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prstClr val="white"/>
                  </a:solidFill>
                  <a:effectLst/>
                  <a:uLnTx/>
                  <a:uFillTx/>
                  <a:latin typeface="Arial" panose="020B0604020202020204" pitchFamily="34" charset="0"/>
                  <a:ea typeface="ＭＳ Ｐゴシック" pitchFamily="-105" charset="-128"/>
                  <a:cs typeface="Arial" panose="020B0604020202020204" pitchFamily="34" charset="0"/>
                </a:rPr>
                <a:t>Duration of response</a:t>
              </a:r>
            </a:p>
            <a:p>
              <a:pPr marL="182876" marR="0" lvl="0" indent="-171446" algn="l" defTabSz="457200" rtl="0" eaLnBrk="1" fontAlgn="base" latinLnBrk="0" hangingPunct="1">
                <a:lnSpc>
                  <a:spcPct val="113000"/>
                </a:lnSpc>
                <a:spcBef>
                  <a:spcPct val="0"/>
                </a:spcBef>
                <a:spcAft>
                  <a:spcPct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prstClr val="white"/>
                  </a:solidFill>
                  <a:effectLst/>
                  <a:uLnTx/>
                  <a:uFillTx/>
                  <a:latin typeface="Arial" panose="020B0604020202020204" pitchFamily="34" charset="0"/>
                  <a:ea typeface="ＭＳ Ｐゴシック" pitchFamily="-105" charset="-128"/>
                  <a:cs typeface="Arial" panose="020B0604020202020204" pitchFamily="34" charset="0"/>
                </a:rPr>
                <a:t>Time to next therapy</a:t>
              </a:r>
            </a:p>
            <a:p>
              <a:pPr marL="182876" marR="0" lvl="0" indent="-171446" algn="l" defTabSz="457200" rtl="0" eaLnBrk="1" fontAlgn="base" latinLnBrk="0" hangingPunct="1">
                <a:lnSpc>
                  <a:spcPct val="113000"/>
                </a:lnSpc>
                <a:spcBef>
                  <a:spcPct val="0"/>
                </a:spcBef>
                <a:spcAft>
                  <a:spcPct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prstClr val="white"/>
                  </a:solidFill>
                  <a:effectLst/>
                  <a:uLnTx/>
                  <a:uFillTx/>
                  <a:latin typeface="Arial" panose="020B0604020202020204" pitchFamily="34" charset="0"/>
                  <a:ea typeface="ＭＳ Ｐゴシック" pitchFamily="-105" charset="-128"/>
                  <a:cs typeface="Arial" panose="020B0604020202020204" pitchFamily="34" charset="0"/>
                </a:rPr>
                <a:t>Safety</a:t>
              </a:r>
            </a:p>
            <a:p>
              <a:pPr marL="182876" marR="0" lvl="0" indent="-171446" algn="l" defTabSz="457200" rtl="0" eaLnBrk="1" fontAlgn="base" latinLnBrk="0" hangingPunct="1">
                <a:lnSpc>
                  <a:spcPct val="113000"/>
                </a:lnSpc>
                <a:spcBef>
                  <a:spcPct val="0"/>
                </a:spcBef>
                <a:spcAft>
                  <a:spcPct val="0"/>
                </a:spcAft>
                <a:buClrTx/>
                <a:buSzTx/>
                <a:buFont typeface="Arial" panose="020B0604020202020204" pitchFamily="34" charset="0"/>
                <a:buChar char="•"/>
                <a:tabLst/>
                <a:defRPr/>
              </a:pPr>
              <a:r>
                <a:rPr kumimoji="0" lang="en-US" sz="1050" b="0" i="0" u="none" strike="noStrike" kern="0" cap="none" spc="0" normalizeH="0" baseline="0" noProof="0" dirty="0" err="1">
                  <a:ln>
                    <a:noFill/>
                  </a:ln>
                  <a:solidFill>
                    <a:prstClr val="white"/>
                  </a:solidFill>
                  <a:effectLst/>
                  <a:uLnTx/>
                  <a:uFillTx/>
                  <a:latin typeface="Arial" panose="020B0604020202020204" pitchFamily="34" charset="0"/>
                  <a:ea typeface="ＭＳ Ｐゴシック" pitchFamily="-105" charset="-128"/>
                  <a:cs typeface="Arial" panose="020B0604020202020204" pitchFamily="34" charset="0"/>
                </a:rPr>
                <a:t>HRQoL</a:t>
              </a:r>
              <a:endParaRPr kumimoji="0" lang="en-US" sz="1050" b="0" i="0" u="none" strike="noStrike" kern="0" cap="none" spc="0" normalizeH="0" baseline="0" noProof="0" dirty="0">
                <a:ln>
                  <a:noFill/>
                </a:ln>
                <a:solidFill>
                  <a:prstClr val="white"/>
                </a:solidFill>
                <a:effectLst/>
                <a:uLnTx/>
                <a:uFillTx/>
                <a:latin typeface="Arial" panose="020B0604020202020204" pitchFamily="34" charset="0"/>
                <a:ea typeface="ＭＳ Ｐゴシック" pitchFamily="-105" charset="-128"/>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endParaRPr>
            </a:p>
          </p:txBody>
        </p:sp>
      </p:grpSp>
      <p:sp>
        <p:nvSpPr>
          <p:cNvPr id="4" name="Footer Placeholder 3">
            <a:extLst>
              <a:ext uri="{FF2B5EF4-FFF2-40B4-BE49-F238E27FC236}">
                <a16:creationId xmlns:a16="http://schemas.microsoft.com/office/drawing/2014/main" id="{F6BB5CE9-5BE5-547C-9E17-A27B5D978762}"/>
              </a:ext>
            </a:extLst>
          </p:cNvPr>
          <p:cNvSpPr>
            <a:spLocks noGrp="1"/>
          </p:cNvSpPr>
          <p:nvPr>
            <p:ph type="ftr" sz="quarter" idx="3"/>
          </p:nvPr>
        </p:nvSpPr>
        <p:spPr>
          <a:xfrm>
            <a:off x="457201" y="4767263"/>
            <a:ext cx="8294913" cy="331598"/>
          </a:xfrm>
        </p:spPr>
        <p:txBody>
          <a:bodyPr/>
          <a:lstStyle/>
          <a:p>
            <a:r>
              <a:rPr lang="en-US" sz="600" noProof="0" dirty="0"/>
              <a:t>D, daratumumab; P, pomalidomide; d, dexamethasone; EMN, European Myeloma Network; ECOG PS, Eastern Cooperative Oncology Group Performance Status; </a:t>
            </a:r>
            <a:r>
              <a:rPr lang="en-US" sz="600" noProof="0" dirty="0" err="1"/>
              <a:t>CrCl</a:t>
            </a:r>
            <a:r>
              <a:rPr lang="en-US" sz="600" noProof="0" dirty="0"/>
              <a:t>, creatinine clearance; QW, every week; Q2W, every 2 weeks; Q4W, every 4 weeks; PO, oral; PD, progressive disease; PFS, progression-free survival; ORR, overall response rate; VGPR, very good partial response; CR, complete response, MRD, minimal residual disease, OS, overall survival; </a:t>
            </a:r>
            <a:r>
              <a:rPr lang="en-US" sz="600" noProof="0" dirty="0" err="1"/>
              <a:t>HRQoL</a:t>
            </a:r>
            <a:r>
              <a:rPr lang="en-US" sz="600" noProof="0" dirty="0"/>
              <a:t>, health-related quality of life; ISS, International Staging System; SC, subcutaneous; </a:t>
            </a:r>
            <a:r>
              <a:rPr lang="en-US" sz="600" noProof="0" dirty="0" err="1"/>
              <a:t>sCR</a:t>
            </a:r>
            <a:r>
              <a:rPr lang="en-US" sz="600" noProof="0" dirty="0"/>
              <a:t>, stringent complete response. </a:t>
            </a:r>
            <a:r>
              <a:rPr lang="en-US" sz="600" noProof="0" dirty="0" err="1"/>
              <a:t>aPatients</a:t>
            </a:r>
            <a:r>
              <a:rPr lang="en-US" sz="600" noProof="0" dirty="0"/>
              <a:t> initially were given DARA 16 mg/kg IV; following Protocol Amendment 1, new patients in the D-Pd arm received DARA SC. Patients who had already received DARA IV prior to this amendment may switch to DARA SC on Day 1 of any cycle from Cycle 3+. </a:t>
            </a:r>
            <a:r>
              <a:rPr lang="en-US" sz="600" noProof="0" dirty="0" err="1"/>
              <a:t>bPatients</a:t>
            </a:r>
            <a:r>
              <a:rPr lang="en-US" sz="600" noProof="0" dirty="0"/>
              <a:t> aged ≥75 years received 20 mg weekly. </a:t>
            </a:r>
            <a:r>
              <a:rPr lang="en-US" sz="600" noProof="0" dirty="0" err="1"/>
              <a:t>cFollow</a:t>
            </a:r>
            <a:r>
              <a:rPr lang="en-US" sz="600" noProof="0" dirty="0"/>
              <a:t>-up is for patients who discontinued treatment for reasons other than PD, death, lost to follow-up, or withdrawal of consent. </a:t>
            </a:r>
            <a:r>
              <a:rPr lang="en-US" sz="600" noProof="0" dirty="0" err="1"/>
              <a:t>dDisease</a:t>
            </a:r>
            <a:r>
              <a:rPr lang="en-US" sz="600" noProof="0" dirty="0"/>
              <a:t> assessments were collected every cycle for the first 14 months and every other month thereafter by a central laboratory. </a:t>
            </a:r>
            <a:r>
              <a:rPr lang="en-US" sz="600" noProof="0" dirty="0" err="1"/>
              <a:t>eMRD</a:t>
            </a:r>
            <a:r>
              <a:rPr lang="en-US" sz="600" noProof="0" dirty="0"/>
              <a:t> was assessed by next-generation sequencing using bone marrow aspirate samples obtained at screening, at the time of suspected CR or </a:t>
            </a:r>
            <a:r>
              <a:rPr lang="en-US" sz="600" noProof="0" dirty="0" err="1"/>
              <a:t>sCR</a:t>
            </a:r>
            <a:r>
              <a:rPr lang="en-US" sz="600" noProof="0" dirty="0"/>
              <a:t>, and at 6, 12, 18, 24, and every 12 months after achieving CR or </a:t>
            </a:r>
            <a:r>
              <a:rPr lang="en-US" sz="600" noProof="0" dirty="0" err="1"/>
              <a:t>sCR</a:t>
            </a:r>
            <a:r>
              <a:rPr lang="en-US" sz="600" noProof="0" dirty="0"/>
              <a:t>, until disease progression. </a:t>
            </a:r>
          </a:p>
          <a:p>
            <a:r>
              <a:rPr lang="en-US" sz="600" noProof="0" dirty="0"/>
              <a:t>1.</a:t>
            </a:r>
            <a:r>
              <a:rPr lang="en-US" sz="600" dirty="0" err="1"/>
              <a:t>Dimopoulos</a:t>
            </a:r>
            <a:r>
              <a:rPr lang="en-US" sz="600" dirty="0"/>
              <a:t> MA, et al. </a:t>
            </a:r>
            <a:r>
              <a:rPr lang="en-US" sz="600" i="1" dirty="0"/>
              <a:t>Lancet Oncol. </a:t>
            </a:r>
            <a:r>
              <a:rPr lang="en-US" sz="600" dirty="0"/>
              <a:t>2021;22(6):801-812;</a:t>
            </a:r>
          </a:p>
        </p:txBody>
      </p:sp>
      <p:sp>
        <p:nvSpPr>
          <p:cNvPr id="29" name="Title 3">
            <a:extLst>
              <a:ext uri="{FF2B5EF4-FFF2-40B4-BE49-F238E27FC236}">
                <a16:creationId xmlns:a16="http://schemas.microsoft.com/office/drawing/2014/main" id="{8B4953FE-68CB-41FC-BC98-F35541F131C6}"/>
              </a:ext>
            </a:extLst>
          </p:cNvPr>
          <p:cNvSpPr>
            <a:spLocks noGrp="1"/>
          </p:cNvSpPr>
          <p:nvPr>
            <p:ph type="title"/>
          </p:nvPr>
        </p:nvSpPr>
        <p:spPr>
          <a:xfrm>
            <a:off x="457200" y="149225"/>
            <a:ext cx="8058150" cy="633369"/>
          </a:xfrm>
        </p:spPr>
        <p:txBody>
          <a:bodyPr/>
          <a:lstStyle/>
          <a:p>
            <a:r>
              <a:rPr lang="en-US" dirty="0"/>
              <a:t>APOLLO - Study Design¹</a:t>
            </a:r>
          </a:p>
        </p:txBody>
      </p:sp>
      <p:sp>
        <p:nvSpPr>
          <p:cNvPr id="6" name="Content Placeholder 5"/>
          <p:cNvSpPr>
            <a:spLocks noGrp="1"/>
          </p:cNvSpPr>
          <p:nvPr>
            <p:ph idx="1"/>
          </p:nvPr>
        </p:nvSpPr>
        <p:spPr>
          <a:xfrm>
            <a:off x="457200" y="816734"/>
            <a:ext cx="8345103" cy="684792"/>
          </a:xfrm>
        </p:spPr>
        <p:txBody>
          <a:bodyPr>
            <a:normAutofit/>
          </a:bodyPr>
          <a:lstStyle/>
          <a:p>
            <a:pPr lvl="0"/>
            <a:r>
              <a:rPr lang="en-US" sz="1400" dirty="0"/>
              <a:t>Phase 3 study of D-Pd versus Pd in RRMM conducted in collaboration between EMN and Janssen¹</a:t>
            </a:r>
          </a:p>
        </p:txBody>
      </p:sp>
      <p:sp>
        <p:nvSpPr>
          <p:cNvPr id="21" name="Rectangle 20">
            <a:extLst>
              <a:ext uri="{FF2B5EF4-FFF2-40B4-BE49-F238E27FC236}">
                <a16:creationId xmlns:a16="http://schemas.microsoft.com/office/drawing/2014/main" id="{10A1FC1E-44F6-C743-BF53-6A6947F20E86}"/>
              </a:ext>
            </a:extLst>
          </p:cNvPr>
          <p:cNvSpPr/>
          <p:nvPr/>
        </p:nvSpPr>
        <p:spPr>
          <a:xfrm>
            <a:off x="191234" y="3504548"/>
            <a:ext cx="1940834" cy="646331"/>
          </a:xfrm>
          <a:prstGeom prst="rect">
            <a:avLst/>
          </a:prstGeom>
        </p:spPr>
        <p:txBody>
          <a:bodyPr wrap="square">
            <a:spAutoFit/>
          </a:bodyPr>
          <a:lstStyle/>
          <a:p>
            <a:pPr marL="44054" marR="0" lvl="0" indent="0" algn="l" defTabSz="685800" rtl="0" eaLnBrk="1" fontAlgn="base" latinLnBrk="0" hangingPunct="1">
              <a:lnSpc>
                <a:spcPct val="100000"/>
              </a:lnSpc>
              <a:spcBef>
                <a:spcPct val="0"/>
              </a:spcBef>
              <a:spcAft>
                <a:spcPts val="0"/>
              </a:spcAft>
              <a:buClrTx/>
              <a:buSzTx/>
              <a:buFontTx/>
              <a:buNone/>
              <a:tabLst/>
              <a:defRPr/>
            </a:pPr>
            <a:r>
              <a:rPr kumimoji="0" lang="en-US" sz="900" b="1" i="0" u="sng" strike="noStrike" kern="1200" cap="none" spc="0" normalizeH="0" baseline="0" noProof="0" dirty="0">
                <a:ln>
                  <a:noFill/>
                </a:ln>
                <a:solidFill>
                  <a:srgbClr val="000000"/>
                </a:solidFill>
                <a:effectLst/>
                <a:uLnTx/>
                <a:uFillTx/>
                <a:ea typeface="Arial" charset="0"/>
                <a:cs typeface="Arial" panose="020B0604020202020204" pitchFamily="34" charset="0"/>
              </a:rPr>
              <a:t>Stratification factors</a:t>
            </a:r>
          </a:p>
          <a:p>
            <a:pPr marL="133350" marR="0" lvl="0" indent="-89297" algn="l" defTabSz="685800" rtl="0" eaLnBrk="1" fontAlgn="base" latinLnBrk="0" hangingPunct="1">
              <a:lnSpc>
                <a:spcPct val="100000"/>
              </a:lnSpc>
              <a:spcBef>
                <a:spcPct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0000"/>
                </a:solidFill>
                <a:effectLst/>
                <a:uLnTx/>
                <a:uFillTx/>
                <a:ea typeface="Arial" charset="0"/>
                <a:cs typeface="Arial" panose="020B0604020202020204" pitchFamily="34" charset="0"/>
              </a:rPr>
              <a:t>Number of lines of prior therapy</a:t>
            </a:r>
            <a:br>
              <a:rPr kumimoji="0" lang="en-US" sz="900" b="0" i="0" u="none" strike="noStrike" kern="1200" cap="none" spc="0" normalizeH="0" baseline="0" noProof="0" dirty="0">
                <a:ln>
                  <a:noFill/>
                </a:ln>
                <a:solidFill>
                  <a:srgbClr val="000000"/>
                </a:solidFill>
                <a:effectLst/>
                <a:uLnTx/>
                <a:uFillTx/>
                <a:ea typeface="Arial" charset="0"/>
                <a:cs typeface="Arial" panose="020B0604020202020204" pitchFamily="34" charset="0"/>
              </a:rPr>
            </a:br>
            <a:r>
              <a:rPr kumimoji="0" lang="en-US" sz="900" b="0" i="0" u="none" strike="noStrike" kern="1200" cap="none" spc="0" normalizeH="0" baseline="0" noProof="0" dirty="0">
                <a:ln>
                  <a:noFill/>
                </a:ln>
                <a:solidFill>
                  <a:srgbClr val="000000"/>
                </a:solidFill>
                <a:effectLst/>
                <a:uLnTx/>
                <a:uFillTx/>
                <a:ea typeface="Arial" charset="0"/>
                <a:cs typeface="Arial" panose="020B0604020202020204" pitchFamily="34" charset="0"/>
              </a:rPr>
              <a:t>(1 vs 2-3 vs </a:t>
            </a:r>
            <a:r>
              <a:rPr kumimoji="0" lang="en-US" sz="900" b="0" i="0" u="none" strike="noStrike" kern="1200" cap="none" spc="0" normalizeH="0" baseline="0" noProof="0" dirty="0">
                <a:ln>
                  <a:noFill/>
                </a:ln>
                <a:solidFill>
                  <a:srgbClr val="000000"/>
                </a:solidFill>
                <a:effectLst/>
                <a:uLnTx/>
                <a:uFillTx/>
                <a:ea typeface="Arial" charset="0"/>
                <a:cs typeface="Arial" panose="020B0604020202020204" pitchFamily="34" charset="0"/>
                <a:sym typeface="Symbol" panose="05050102010706020507" pitchFamily="18" charset="2"/>
              </a:rPr>
              <a:t>4)</a:t>
            </a:r>
            <a:endParaRPr kumimoji="0" lang="en-US" sz="900" b="0" i="0" u="none" strike="noStrike" kern="1200" cap="none" spc="0" normalizeH="0" baseline="0" noProof="0" dirty="0">
              <a:ln>
                <a:noFill/>
              </a:ln>
              <a:solidFill>
                <a:srgbClr val="000000"/>
              </a:solidFill>
              <a:effectLst/>
              <a:uLnTx/>
              <a:uFillTx/>
              <a:ea typeface="Arial" charset="0"/>
              <a:cs typeface="Arial" panose="020B0604020202020204" pitchFamily="34" charset="0"/>
            </a:endParaRPr>
          </a:p>
          <a:p>
            <a:pPr marL="133350" marR="0" lvl="0" indent="-89297" algn="l" defTabSz="685800" rtl="0" eaLnBrk="1" fontAlgn="base" latinLnBrk="0" hangingPunct="1">
              <a:lnSpc>
                <a:spcPct val="100000"/>
              </a:lnSpc>
              <a:spcBef>
                <a:spcPct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0000"/>
                </a:solidFill>
                <a:effectLst/>
                <a:uLnTx/>
                <a:uFillTx/>
                <a:ea typeface="Arial" charset="0"/>
                <a:cs typeface="Arial" panose="020B0604020202020204" pitchFamily="34" charset="0"/>
              </a:rPr>
              <a:t>ISS disease stage (I vs II vs III)</a:t>
            </a:r>
          </a:p>
        </p:txBody>
      </p:sp>
      <p:sp>
        <p:nvSpPr>
          <p:cNvPr id="5" name="Rectangle 4">
            <a:extLst>
              <a:ext uri="{FF2B5EF4-FFF2-40B4-BE49-F238E27FC236}">
                <a16:creationId xmlns:a16="http://schemas.microsoft.com/office/drawing/2014/main" id="{40B7606F-874F-42DC-AB39-28728CF83268}"/>
              </a:ext>
            </a:extLst>
          </p:cNvPr>
          <p:cNvSpPr/>
          <p:nvPr/>
        </p:nvSpPr>
        <p:spPr>
          <a:xfrm>
            <a:off x="340274" y="2250210"/>
            <a:ext cx="1443199" cy="521208"/>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23592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ctangle 121">
            <a:extLst>
              <a:ext uri="{FF2B5EF4-FFF2-40B4-BE49-F238E27FC236}">
                <a16:creationId xmlns:a16="http://schemas.microsoft.com/office/drawing/2014/main" id="{D42C062D-C9BD-4934-99B2-B72D0DD22B29}"/>
              </a:ext>
            </a:extLst>
          </p:cNvPr>
          <p:cNvSpPr/>
          <p:nvPr/>
        </p:nvSpPr>
        <p:spPr>
          <a:xfrm>
            <a:off x="1806263" y="4001051"/>
            <a:ext cx="5464405" cy="46166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panose="020B0604020202020204" pitchFamily="34" charset="0"/>
                <a:ea typeface="Geneva" charset="0"/>
                <a:cs typeface="Arial" panose="020B0604020202020204" pitchFamily="34" charset="0"/>
              </a:rPr>
              <a:t>Addition of DARA SC to Pd improved PFS, with a 37% reduction </a:t>
            </a:r>
            <a:br>
              <a:rPr kumimoji="0" lang="en-US" sz="1200" b="1" i="0" u="none" strike="noStrike" kern="0" cap="none" spc="0" normalizeH="0" baseline="0" noProof="0" dirty="0">
                <a:ln>
                  <a:noFill/>
                </a:ln>
                <a:solidFill>
                  <a:srgbClr val="FFFFFF"/>
                </a:solidFill>
                <a:effectLst/>
                <a:uLnTx/>
                <a:uFillTx/>
                <a:latin typeface="Arial" panose="020B0604020202020204" pitchFamily="34" charset="0"/>
                <a:ea typeface="Geneva" charset="0"/>
                <a:cs typeface="Arial" panose="020B0604020202020204" pitchFamily="34" charset="0"/>
              </a:rPr>
            </a:br>
            <a:r>
              <a:rPr kumimoji="0" lang="en-US" sz="1200" b="1" i="0" u="none" strike="noStrike" kern="0" cap="none" spc="0" normalizeH="0" baseline="0" noProof="0" dirty="0">
                <a:ln>
                  <a:noFill/>
                </a:ln>
                <a:solidFill>
                  <a:srgbClr val="FFFFFF"/>
                </a:solidFill>
                <a:effectLst/>
                <a:uLnTx/>
                <a:uFillTx/>
                <a:latin typeface="Arial" panose="020B0604020202020204" pitchFamily="34" charset="0"/>
                <a:ea typeface="Geneva" charset="0"/>
                <a:cs typeface="Arial" panose="020B0604020202020204" pitchFamily="34" charset="0"/>
              </a:rPr>
              <a:t>in the risk of progression or death</a:t>
            </a:r>
          </a:p>
        </p:txBody>
      </p:sp>
      <p:grpSp>
        <p:nvGrpSpPr>
          <p:cNvPr id="7" name="Group 6">
            <a:extLst>
              <a:ext uri="{FF2B5EF4-FFF2-40B4-BE49-F238E27FC236}">
                <a16:creationId xmlns:a16="http://schemas.microsoft.com/office/drawing/2014/main" id="{53A61644-DB40-442A-A6A0-F3B7A931F9A2}"/>
              </a:ext>
            </a:extLst>
          </p:cNvPr>
          <p:cNvGrpSpPr/>
          <p:nvPr/>
        </p:nvGrpSpPr>
        <p:grpSpPr>
          <a:xfrm>
            <a:off x="1413391" y="1044005"/>
            <a:ext cx="5751808" cy="2397118"/>
            <a:chOff x="2265682" y="1308713"/>
            <a:chExt cx="9462372" cy="3878277"/>
          </a:xfrm>
        </p:grpSpPr>
        <p:sp>
          <p:nvSpPr>
            <p:cNvPr id="8" name="TextBox 7">
              <a:extLst>
                <a:ext uri="{FF2B5EF4-FFF2-40B4-BE49-F238E27FC236}">
                  <a16:creationId xmlns:a16="http://schemas.microsoft.com/office/drawing/2014/main" id="{FD60F1D0-D57B-4585-8545-EC6962773E06}"/>
                </a:ext>
              </a:extLst>
            </p:cNvPr>
            <p:cNvSpPr txBox="1"/>
            <p:nvPr/>
          </p:nvSpPr>
          <p:spPr>
            <a:xfrm rot="16200000">
              <a:off x="1375345" y="2781130"/>
              <a:ext cx="2409206" cy="307776"/>
            </a:xfrm>
            <a:prstGeom prst="rect">
              <a:avLst/>
            </a:prstGeom>
            <a:noFill/>
          </p:spPr>
          <p:txBody>
            <a:bodyPr wrap="non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 surviving without progression</a:t>
              </a:r>
            </a:p>
          </p:txBody>
        </p:sp>
        <p:sp>
          <p:nvSpPr>
            <p:cNvPr id="9" name="TextBox 8">
              <a:extLst>
                <a:ext uri="{FF2B5EF4-FFF2-40B4-BE49-F238E27FC236}">
                  <a16:creationId xmlns:a16="http://schemas.microsoft.com/office/drawing/2014/main" id="{8402FBE5-AFC5-42CB-84FE-E9F4F1F54A75}"/>
                </a:ext>
              </a:extLst>
            </p:cNvPr>
            <p:cNvSpPr txBox="1"/>
            <p:nvPr/>
          </p:nvSpPr>
          <p:spPr>
            <a:xfrm>
              <a:off x="2979426" y="3697899"/>
              <a:ext cx="170987" cy="184665"/>
            </a:xfrm>
            <a:prstGeom prst="rect">
              <a:avLst/>
            </a:prstGeom>
            <a:noFill/>
          </p:spPr>
          <p:txBody>
            <a:bodyPr wrap="none" lIns="0" tIns="0" rIns="0" bIns="0"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20</a:t>
              </a:r>
            </a:p>
          </p:txBody>
        </p:sp>
        <p:sp>
          <p:nvSpPr>
            <p:cNvPr id="10" name="TextBox 9">
              <a:extLst>
                <a:ext uri="{FF2B5EF4-FFF2-40B4-BE49-F238E27FC236}">
                  <a16:creationId xmlns:a16="http://schemas.microsoft.com/office/drawing/2014/main" id="{74C8EF8B-ABB4-4A62-A03E-CC759C29FB80}"/>
                </a:ext>
              </a:extLst>
            </p:cNvPr>
            <p:cNvSpPr txBox="1"/>
            <p:nvPr/>
          </p:nvSpPr>
          <p:spPr>
            <a:xfrm>
              <a:off x="2979426" y="3132326"/>
              <a:ext cx="170987" cy="184665"/>
            </a:xfrm>
            <a:prstGeom prst="rect">
              <a:avLst/>
            </a:prstGeom>
            <a:noFill/>
          </p:spPr>
          <p:txBody>
            <a:bodyPr wrap="none" lIns="0" tIns="0" rIns="0" bIns="0"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40</a:t>
              </a:r>
            </a:p>
          </p:txBody>
        </p:sp>
        <p:sp>
          <p:nvSpPr>
            <p:cNvPr id="11" name="TextBox 10">
              <a:extLst>
                <a:ext uri="{FF2B5EF4-FFF2-40B4-BE49-F238E27FC236}">
                  <a16:creationId xmlns:a16="http://schemas.microsoft.com/office/drawing/2014/main" id="{F858CBE8-381A-4326-A0AF-90FAC76D84B5}"/>
                </a:ext>
              </a:extLst>
            </p:cNvPr>
            <p:cNvSpPr txBox="1"/>
            <p:nvPr/>
          </p:nvSpPr>
          <p:spPr>
            <a:xfrm>
              <a:off x="2979426" y="2557872"/>
              <a:ext cx="170987" cy="184665"/>
            </a:xfrm>
            <a:prstGeom prst="rect">
              <a:avLst/>
            </a:prstGeom>
            <a:noFill/>
          </p:spPr>
          <p:txBody>
            <a:bodyPr wrap="none" lIns="0" tIns="0" rIns="0" bIns="0"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60</a:t>
              </a:r>
            </a:p>
          </p:txBody>
        </p:sp>
        <p:sp>
          <p:nvSpPr>
            <p:cNvPr id="12" name="TextBox 11">
              <a:extLst>
                <a:ext uri="{FF2B5EF4-FFF2-40B4-BE49-F238E27FC236}">
                  <a16:creationId xmlns:a16="http://schemas.microsoft.com/office/drawing/2014/main" id="{D769CBC9-9741-480B-84D0-C42399D1F8D9}"/>
                </a:ext>
              </a:extLst>
            </p:cNvPr>
            <p:cNvSpPr txBox="1"/>
            <p:nvPr/>
          </p:nvSpPr>
          <p:spPr>
            <a:xfrm>
              <a:off x="2974355" y="1983417"/>
              <a:ext cx="170987" cy="184665"/>
            </a:xfrm>
            <a:prstGeom prst="rect">
              <a:avLst/>
            </a:prstGeom>
            <a:noFill/>
          </p:spPr>
          <p:txBody>
            <a:bodyPr wrap="none" lIns="0" tIns="0" rIns="0" bIns="0"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80</a:t>
              </a:r>
            </a:p>
          </p:txBody>
        </p:sp>
        <p:sp>
          <p:nvSpPr>
            <p:cNvPr id="13" name="TextBox 12">
              <a:extLst>
                <a:ext uri="{FF2B5EF4-FFF2-40B4-BE49-F238E27FC236}">
                  <a16:creationId xmlns:a16="http://schemas.microsoft.com/office/drawing/2014/main" id="{C6BB96EC-8B92-4E63-8E01-813A98F91E0B}"/>
                </a:ext>
              </a:extLst>
            </p:cNvPr>
            <p:cNvSpPr txBox="1"/>
            <p:nvPr/>
          </p:nvSpPr>
          <p:spPr>
            <a:xfrm>
              <a:off x="2888858" y="1408964"/>
              <a:ext cx="256481" cy="184665"/>
            </a:xfrm>
            <a:prstGeom prst="rect">
              <a:avLst/>
            </a:prstGeom>
            <a:noFill/>
          </p:spPr>
          <p:txBody>
            <a:bodyPr wrap="none" lIns="0" tIns="0" rIns="0" bIns="0"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100</a:t>
              </a:r>
            </a:p>
          </p:txBody>
        </p:sp>
        <p:cxnSp>
          <p:nvCxnSpPr>
            <p:cNvPr id="14" name="Straight Connector 13">
              <a:extLst>
                <a:ext uri="{FF2B5EF4-FFF2-40B4-BE49-F238E27FC236}">
                  <a16:creationId xmlns:a16="http://schemas.microsoft.com/office/drawing/2014/main" id="{6BB079D0-44F5-4310-A506-1F0957F823AB}"/>
                </a:ext>
              </a:extLst>
            </p:cNvPr>
            <p:cNvCxnSpPr/>
            <p:nvPr/>
          </p:nvCxnSpPr>
          <p:spPr bwMode="auto">
            <a:xfrm flipH="1" flipV="1">
              <a:off x="3191306" y="3793945"/>
              <a:ext cx="103211" cy="1"/>
            </a:xfrm>
            <a:prstGeom prst="line">
              <a:avLst/>
            </a:prstGeom>
            <a:solidFill>
              <a:srgbClr val="6D2687"/>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a:extLst>
                <a:ext uri="{FF2B5EF4-FFF2-40B4-BE49-F238E27FC236}">
                  <a16:creationId xmlns:a16="http://schemas.microsoft.com/office/drawing/2014/main" id="{10DD7145-6647-4039-8016-A591EBF28223}"/>
                </a:ext>
              </a:extLst>
            </p:cNvPr>
            <p:cNvCxnSpPr/>
            <p:nvPr/>
          </p:nvCxnSpPr>
          <p:spPr bwMode="auto">
            <a:xfrm flipH="1" flipV="1">
              <a:off x="3191306" y="3233127"/>
              <a:ext cx="103211" cy="1"/>
            </a:xfrm>
            <a:prstGeom prst="line">
              <a:avLst/>
            </a:prstGeom>
            <a:solidFill>
              <a:srgbClr val="6D2687"/>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13D398AE-23EC-4D20-8C5D-3261184DE026}"/>
                </a:ext>
              </a:extLst>
            </p:cNvPr>
            <p:cNvCxnSpPr/>
            <p:nvPr/>
          </p:nvCxnSpPr>
          <p:spPr bwMode="auto">
            <a:xfrm flipH="1" flipV="1">
              <a:off x="3191306" y="2661094"/>
              <a:ext cx="103211" cy="1"/>
            </a:xfrm>
            <a:prstGeom prst="line">
              <a:avLst/>
            </a:prstGeom>
            <a:solidFill>
              <a:srgbClr val="6D2687"/>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a:extLst>
                <a:ext uri="{FF2B5EF4-FFF2-40B4-BE49-F238E27FC236}">
                  <a16:creationId xmlns:a16="http://schemas.microsoft.com/office/drawing/2014/main" id="{61437984-91E4-4FBD-805E-B84E693EA669}"/>
                </a:ext>
              </a:extLst>
            </p:cNvPr>
            <p:cNvCxnSpPr/>
            <p:nvPr/>
          </p:nvCxnSpPr>
          <p:spPr bwMode="auto">
            <a:xfrm flipH="1" flipV="1">
              <a:off x="3191306" y="2079630"/>
              <a:ext cx="103211" cy="1"/>
            </a:xfrm>
            <a:prstGeom prst="line">
              <a:avLst/>
            </a:prstGeom>
            <a:solidFill>
              <a:srgbClr val="6D2687"/>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a:extLst>
                <a:ext uri="{FF2B5EF4-FFF2-40B4-BE49-F238E27FC236}">
                  <a16:creationId xmlns:a16="http://schemas.microsoft.com/office/drawing/2014/main" id="{FAD76CC0-C6C9-4AD4-9C61-4DEE16466369}"/>
                </a:ext>
              </a:extLst>
            </p:cNvPr>
            <p:cNvCxnSpPr/>
            <p:nvPr/>
          </p:nvCxnSpPr>
          <p:spPr bwMode="auto">
            <a:xfrm flipH="1" flipV="1">
              <a:off x="3191306" y="1510062"/>
              <a:ext cx="103211" cy="1"/>
            </a:xfrm>
            <a:prstGeom prst="line">
              <a:avLst/>
            </a:prstGeom>
            <a:solidFill>
              <a:srgbClr val="6D2687"/>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Line 16">
              <a:extLst>
                <a:ext uri="{FF2B5EF4-FFF2-40B4-BE49-F238E27FC236}">
                  <a16:creationId xmlns:a16="http://schemas.microsoft.com/office/drawing/2014/main" id="{AB2C87F8-1EA4-45C5-90EB-559E0787C9AC}"/>
                </a:ext>
              </a:extLst>
            </p:cNvPr>
            <p:cNvSpPr>
              <a:spLocks noChangeShapeType="1"/>
            </p:cNvSpPr>
            <p:nvPr/>
          </p:nvSpPr>
          <p:spPr bwMode="auto">
            <a:xfrm>
              <a:off x="3301429" y="1509481"/>
              <a:ext cx="0" cy="285821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51435" tIns="25718" rIns="51435" bIns="25718"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FFFFFF"/>
                </a:solidFill>
                <a:effectLst/>
                <a:uLnTx/>
                <a:uFillTx/>
                <a:latin typeface="Calibri"/>
                <a:ea typeface="ＭＳ Ｐゴシック" pitchFamily="-105" charset="-128"/>
              </a:endParaRPr>
            </a:p>
          </p:txBody>
        </p:sp>
        <p:sp>
          <p:nvSpPr>
            <p:cNvPr id="20" name="TextBox 19">
              <a:extLst>
                <a:ext uri="{FF2B5EF4-FFF2-40B4-BE49-F238E27FC236}">
                  <a16:creationId xmlns:a16="http://schemas.microsoft.com/office/drawing/2014/main" id="{6DEB862E-96E9-4A87-871B-57548C216B19}"/>
                </a:ext>
              </a:extLst>
            </p:cNvPr>
            <p:cNvSpPr txBox="1"/>
            <p:nvPr/>
          </p:nvSpPr>
          <p:spPr>
            <a:xfrm>
              <a:off x="2265682" y="4706233"/>
              <a:ext cx="656163" cy="164148"/>
            </a:xfrm>
            <a:prstGeom prst="rect">
              <a:avLst/>
            </a:prstGeom>
            <a:noFill/>
          </p:spPr>
          <p:txBody>
            <a:bodyPr wrap="none" lIns="0" tIns="0" rIns="0" bIns="0"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 No. at risk</a:t>
              </a:r>
            </a:p>
          </p:txBody>
        </p:sp>
        <p:sp>
          <p:nvSpPr>
            <p:cNvPr id="21" name="TextBox 20">
              <a:extLst>
                <a:ext uri="{FF2B5EF4-FFF2-40B4-BE49-F238E27FC236}">
                  <a16:creationId xmlns:a16="http://schemas.microsoft.com/office/drawing/2014/main" id="{AC5C27F6-2075-42E9-9D0B-CF162F04F33F}"/>
                </a:ext>
              </a:extLst>
            </p:cNvPr>
            <p:cNvSpPr txBox="1"/>
            <p:nvPr/>
          </p:nvSpPr>
          <p:spPr>
            <a:xfrm>
              <a:off x="3064910" y="4297169"/>
              <a:ext cx="85493" cy="184665"/>
            </a:xfrm>
            <a:prstGeom prst="rect">
              <a:avLst/>
            </a:prstGeom>
            <a:noFill/>
          </p:spPr>
          <p:txBody>
            <a:bodyPr wrap="none" lIns="0" tIns="0" rIns="0" bIns="0"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0</a:t>
              </a:r>
            </a:p>
          </p:txBody>
        </p:sp>
        <p:sp>
          <p:nvSpPr>
            <p:cNvPr id="22" name="TextBox 21">
              <a:extLst>
                <a:ext uri="{FF2B5EF4-FFF2-40B4-BE49-F238E27FC236}">
                  <a16:creationId xmlns:a16="http://schemas.microsoft.com/office/drawing/2014/main" id="{58B18854-6FB2-4F68-9263-7F35C1EEC796}"/>
                </a:ext>
              </a:extLst>
            </p:cNvPr>
            <p:cNvSpPr txBox="1"/>
            <p:nvPr/>
          </p:nvSpPr>
          <p:spPr>
            <a:xfrm>
              <a:off x="3262554" y="4443083"/>
              <a:ext cx="85493" cy="184665"/>
            </a:xfrm>
            <a:prstGeom prst="rect">
              <a:avLst/>
            </a:prstGeom>
            <a:noFill/>
          </p:spPr>
          <p:txBody>
            <a:bodyPr wrap="none" lIns="0" tIns="0" rIns="0" bIns="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0</a:t>
              </a:r>
            </a:p>
          </p:txBody>
        </p:sp>
        <p:sp>
          <p:nvSpPr>
            <p:cNvPr id="23" name="TextBox 22">
              <a:extLst>
                <a:ext uri="{FF2B5EF4-FFF2-40B4-BE49-F238E27FC236}">
                  <a16:creationId xmlns:a16="http://schemas.microsoft.com/office/drawing/2014/main" id="{D8974495-8EAB-4B84-A04D-1C5D0C88B626}"/>
                </a:ext>
              </a:extLst>
            </p:cNvPr>
            <p:cNvSpPr txBox="1"/>
            <p:nvPr/>
          </p:nvSpPr>
          <p:spPr>
            <a:xfrm>
              <a:off x="3609976" y="4443083"/>
              <a:ext cx="85493" cy="184665"/>
            </a:xfrm>
            <a:prstGeom prst="rect">
              <a:avLst/>
            </a:prstGeom>
            <a:noFill/>
          </p:spPr>
          <p:txBody>
            <a:bodyPr wrap="none" lIns="0" tIns="0" rIns="0" bIns="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2</a:t>
              </a:r>
            </a:p>
          </p:txBody>
        </p:sp>
        <p:sp>
          <p:nvSpPr>
            <p:cNvPr id="24" name="TextBox 23">
              <a:extLst>
                <a:ext uri="{FF2B5EF4-FFF2-40B4-BE49-F238E27FC236}">
                  <a16:creationId xmlns:a16="http://schemas.microsoft.com/office/drawing/2014/main" id="{16C3FA84-CF79-46B2-9274-1349182A7460}"/>
                </a:ext>
              </a:extLst>
            </p:cNvPr>
            <p:cNvSpPr txBox="1"/>
            <p:nvPr/>
          </p:nvSpPr>
          <p:spPr>
            <a:xfrm>
              <a:off x="3957398" y="4443083"/>
              <a:ext cx="85493" cy="184665"/>
            </a:xfrm>
            <a:prstGeom prst="rect">
              <a:avLst/>
            </a:prstGeom>
            <a:noFill/>
          </p:spPr>
          <p:txBody>
            <a:bodyPr wrap="none" lIns="0" tIns="0" rIns="0" bIns="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4</a:t>
              </a:r>
            </a:p>
          </p:txBody>
        </p:sp>
        <p:sp>
          <p:nvSpPr>
            <p:cNvPr id="25" name="TextBox 24">
              <a:extLst>
                <a:ext uri="{FF2B5EF4-FFF2-40B4-BE49-F238E27FC236}">
                  <a16:creationId xmlns:a16="http://schemas.microsoft.com/office/drawing/2014/main" id="{E2B4573A-DDDE-45A3-A394-807CA8B8B577}"/>
                </a:ext>
              </a:extLst>
            </p:cNvPr>
            <p:cNvSpPr txBox="1"/>
            <p:nvPr/>
          </p:nvSpPr>
          <p:spPr>
            <a:xfrm>
              <a:off x="4304820" y="4443083"/>
              <a:ext cx="85493" cy="184665"/>
            </a:xfrm>
            <a:prstGeom prst="rect">
              <a:avLst/>
            </a:prstGeom>
            <a:noFill/>
          </p:spPr>
          <p:txBody>
            <a:bodyPr wrap="none" lIns="0" tIns="0" rIns="0" bIns="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6</a:t>
              </a:r>
            </a:p>
          </p:txBody>
        </p:sp>
        <p:sp>
          <p:nvSpPr>
            <p:cNvPr id="26" name="TextBox 25">
              <a:extLst>
                <a:ext uri="{FF2B5EF4-FFF2-40B4-BE49-F238E27FC236}">
                  <a16:creationId xmlns:a16="http://schemas.microsoft.com/office/drawing/2014/main" id="{3FD0BA08-5174-4D08-8489-55E0B4C62C59}"/>
                </a:ext>
              </a:extLst>
            </p:cNvPr>
            <p:cNvSpPr txBox="1"/>
            <p:nvPr/>
          </p:nvSpPr>
          <p:spPr>
            <a:xfrm>
              <a:off x="4652243" y="4443083"/>
              <a:ext cx="85493" cy="184665"/>
            </a:xfrm>
            <a:prstGeom prst="rect">
              <a:avLst/>
            </a:prstGeom>
            <a:noFill/>
          </p:spPr>
          <p:txBody>
            <a:bodyPr wrap="none" lIns="0" tIns="0" rIns="0" bIns="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8</a:t>
              </a:r>
            </a:p>
          </p:txBody>
        </p:sp>
        <p:sp>
          <p:nvSpPr>
            <p:cNvPr id="27" name="TextBox 26">
              <a:extLst>
                <a:ext uri="{FF2B5EF4-FFF2-40B4-BE49-F238E27FC236}">
                  <a16:creationId xmlns:a16="http://schemas.microsoft.com/office/drawing/2014/main" id="{643ADCA3-8BF6-41EF-9229-5724CAD9DFDE}"/>
                </a:ext>
              </a:extLst>
            </p:cNvPr>
            <p:cNvSpPr txBox="1"/>
            <p:nvPr/>
          </p:nvSpPr>
          <p:spPr>
            <a:xfrm>
              <a:off x="4953157" y="4443083"/>
              <a:ext cx="170987" cy="184665"/>
            </a:xfrm>
            <a:prstGeom prst="rect">
              <a:avLst/>
            </a:prstGeom>
            <a:noFill/>
          </p:spPr>
          <p:txBody>
            <a:bodyPr wrap="none" lIns="0" tIns="0" rIns="0" bIns="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10</a:t>
              </a:r>
            </a:p>
          </p:txBody>
        </p:sp>
        <p:sp>
          <p:nvSpPr>
            <p:cNvPr id="28" name="TextBox 27">
              <a:extLst>
                <a:ext uri="{FF2B5EF4-FFF2-40B4-BE49-F238E27FC236}">
                  <a16:creationId xmlns:a16="http://schemas.microsoft.com/office/drawing/2014/main" id="{CE35D52C-CCC3-445D-ADFC-7D4779D831B9}"/>
                </a:ext>
              </a:extLst>
            </p:cNvPr>
            <p:cNvSpPr txBox="1"/>
            <p:nvPr/>
          </p:nvSpPr>
          <p:spPr>
            <a:xfrm>
              <a:off x="5306192" y="4443083"/>
              <a:ext cx="170987" cy="184665"/>
            </a:xfrm>
            <a:prstGeom prst="rect">
              <a:avLst/>
            </a:prstGeom>
            <a:noFill/>
          </p:spPr>
          <p:txBody>
            <a:bodyPr wrap="none" lIns="0" tIns="0" rIns="0" bIns="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12</a:t>
              </a:r>
            </a:p>
          </p:txBody>
        </p:sp>
        <p:sp>
          <p:nvSpPr>
            <p:cNvPr id="29" name="TextBox 28">
              <a:extLst>
                <a:ext uri="{FF2B5EF4-FFF2-40B4-BE49-F238E27FC236}">
                  <a16:creationId xmlns:a16="http://schemas.microsoft.com/office/drawing/2014/main" id="{22D7A8B4-C69D-4B89-A453-BF66776E39DF}"/>
                </a:ext>
              </a:extLst>
            </p:cNvPr>
            <p:cNvSpPr txBox="1"/>
            <p:nvPr/>
          </p:nvSpPr>
          <p:spPr>
            <a:xfrm>
              <a:off x="9134531" y="4443083"/>
              <a:ext cx="170987" cy="184665"/>
            </a:xfrm>
            <a:prstGeom prst="rect">
              <a:avLst/>
            </a:prstGeom>
            <a:noFill/>
          </p:spPr>
          <p:txBody>
            <a:bodyPr wrap="none" lIns="0" tIns="0" rIns="0" bIns="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34</a:t>
              </a:r>
            </a:p>
          </p:txBody>
        </p:sp>
        <p:sp>
          <p:nvSpPr>
            <p:cNvPr id="30" name="TextBox 29">
              <a:extLst>
                <a:ext uri="{FF2B5EF4-FFF2-40B4-BE49-F238E27FC236}">
                  <a16:creationId xmlns:a16="http://schemas.microsoft.com/office/drawing/2014/main" id="{54F7A77B-FA6B-4E44-AD8B-DC193A8DB26C}"/>
                </a:ext>
              </a:extLst>
            </p:cNvPr>
            <p:cNvSpPr txBox="1"/>
            <p:nvPr/>
          </p:nvSpPr>
          <p:spPr>
            <a:xfrm>
              <a:off x="5843296" y="4584821"/>
              <a:ext cx="750633" cy="307776"/>
            </a:xfrm>
            <a:prstGeom prst="rect">
              <a:avLst/>
            </a:prstGeom>
            <a:noFill/>
          </p:spPr>
          <p:txBody>
            <a:bodyPr wrap="non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Months</a:t>
              </a:r>
            </a:p>
          </p:txBody>
        </p:sp>
        <p:sp>
          <p:nvSpPr>
            <p:cNvPr id="32" name="TextBox 31">
              <a:extLst>
                <a:ext uri="{FF2B5EF4-FFF2-40B4-BE49-F238E27FC236}">
                  <a16:creationId xmlns:a16="http://schemas.microsoft.com/office/drawing/2014/main" id="{931C33E1-ABAF-4FB5-A434-5F33446B9019}"/>
                </a:ext>
              </a:extLst>
            </p:cNvPr>
            <p:cNvSpPr txBox="1"/>
            <p:nvPr/>
          </p:nvSpPr>
          <p:spPr>
            <a:xfrm>
              <a:off x="5654222" y="4443083"/>
              <a:ext cx="170987" cy="184665"/>
            </a:xfrm>
            <a:prstGeom prst="rect">
              <a:avLst/>
            </a:prstGeom>
            <a:noFill/>
          </p:spPr>
          <p:txBody>
            <a:bodyPr wrap="none" lIns="0" tIns="0" rIns="0" bIns="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14</a:t>
              </a:r>
            </a:p>
          </p:txBody>
        </p:sp>
        <p:sp>
          <p:nvSpPr>
            <p:cNvPr id="33" name="TextBox 32">
              <a:extLst>
                <a:ext uri="{FF2B5EF4-FFF2-40B4-BE49-F238E27FC236}">
                  <a16:creationId xmlns:a16="http://schemas.microsoft.com/office/drawing/2014/main" id="{95AAA0FB-2BFA-44A3-AB1D-9151FED7A23C}"/>
                </a:ext>
              </a:extLst>
            </p:cNvPr>
            <p:cNvSpPr txBox="1"/>
            <p:nvPr/>
          </p:nvSpPr>
          <p:spPr>
            <a:xfrm>
              <a:off x="6350285" y="4443083"/>
              <a:ext cx="170987" cy="184665"/>
            </a:xfrm>
            <a:prstGeom prst="rect">
              <a:avLst/>
            </a:prstGeom>
            <a:noFill/>
          </p:spPr>
          <p:txBody>
            <a:bodyPr wrap="none" lIns="0" tIns="0" rIns="0" bIns="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18</a:t>
              </a:r>
            </a:p>
          </p:txBody>
        </p:sp>
        <p:sp>
          <p:nvSpPr>
            <p:cNvPr id="34" name="TextBox 33">
              <a:extLst>
                <a:ext uri="{FF2B5EF4-FFF2-40B4-BE49-F238E27FC236}">
                  <a16:creationId xmlns:a16="http://schemas.microsoft.com/office/drawing/2014/main" id="{BF418D74-A2CF-4B54-B6C8-A9209570EAA9}"/>
                </a:ext>
              </a:extLst>
            </p:cNvPr>
            <p:cNvSpPr txBox="1"/>
            <p:nvPr/>
          </p:nvSpPr>
          <p:spPr>
            <a:xfrm>
              <a:off x="2609800" y="4850518"/>
              <a:ext cx="312052" cy="328295"/>
            </a:xfrm>
            <a:prstGeom prst="rect">
              <a:avLst/>
            </a:prstGeom>
            <a:noFill/>
          </p:spPr>
          <p:txBody>
            <a:bodyPr wrap="none" lIns="0" tIns="0" rIns="0" bIns="0"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Pd</a:t>
              </a:r>
            </a:p>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D-Pd</a:t>
              </a:r>
            </a:p>
          </p:txBody>
        </p:sp>
        <p:sp>
          <p:nvSpPr>
            <p:cNvPr id="35" name="TextBox 34">
              <a:extLst>
                <a:ext uri="{FF2B5EF4-FFF2-40B4-BE49-F238E27FC236}">
                  <a16:creationId xmlns:a16="http://schemas.microsoft.com/office/drawing/2014/main" id="{D123CAA4-ED07-4879-859F-EA8CDD8ABD32}"/>
                </a:ext>
              </a:extLst>
            </p:cNvPr>
            <p:cNvSpPr txBox="1"/>
            <p:nvPr/>
          </p:nvSpPr>
          <p:spPr>
            <a:xfrm>
              <a:off x="3119757" y="4850519"/>
              <a:ext cx="304068" cy="336471"/>
            </a:xfrm>
            <a:prstGeom prst="rect">
              <a:avLst/>
            </a:prstGeom>
            <a:noFill/>
          </p:spPr>
          <p:txBody>
            <a:bodyPr wrap="none" lIns="0" tIns="0" rIns="0" bIns="0" rtlCol="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s-I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153</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is-I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151</a:t>
              </a: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endParaRPr>
            </a:p>
          </p:txBody>
        </p:sp>
        <p:sp>
          <p:nvSpPr>
            <p:cNvPr id="36" name="TextBox 35">
              <a:extLst>
                <a:ext uri="{FF2B5EF4-FFF2-40B4-BE49-F238E27FC236}">
                  <a16:creationId xmlns:a16="http://schemas.microsoft.com/office/drawing/2014/main" id="{F16B7522-55EA-4B27-84D7-23B0CE6BE019}"/>
                </a:ext>
              </a:extLst>
            </p:cNvPr>
            <p:cNvSpPr txBox="1"/>
            <p:nvPr/>
          </p:nvSpPr>
          <p:spPr>
            <a:xfrm>
              <a:off x="3484831" y="4850519"/>
              <a:ext cx="304068" cy="336471"/>
            </a:xfrm>
            <a:prstGeom prst="rect">
              <a:avLst/>
            </a:prstGeom>
            <a:noFill/>
          </p:spPr>
          <p:txBody>
            <a:bodyPr wrap="none" lIns="0" tIns="0" rIns="0" bIns="0" rtlCol="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s-I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121</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is-I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135</a:t>
              </a: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endParaRPr>
            </a:p>
          </p:txBody>
        </p:sp>
        <p:sp>
          <p:nvSpPr>
            <p:cNvPr id="37" name="TextBox 36">
              <a:extLst>
                <a:ext uri="{FF2B5EF4-FFF2-40B4-BE49-F238E27FC236}">
                  <a16:creationId xmlns:a16="http://schemas.microsoft.com/office/drawing/2014/main" id="{D8B782B8-71C3-4AFA-9861-D040D8FFD9FD}"/>
                </a:ext>
              </a:extLst>
            </p:cNvPr>
            <p:cNvSpPr txBox="1"/>
            <p:nvPr/>
          </p:nvSpPr>
          <p:spPr>
            <a:xfrm>
              <a:off x="3834140" y="4850519"/>
              <a:ext cx="304068" cy="336471"/>
            </a:xfrm>
            <a:prstGeom prst="rect">
              <a:avLst/>
            </a:prstGeom>
            <a:noFill/>
          </p:spPr>
          <p:txBody>
            <a:bodyPr wrap="none" lIns="0" tIns="0" rIns="0" bIns="0" rtlCol="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93</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111</a:t>
              </a:r>
            </a:p>
          </p:txBody>
        </p:sp>
        <p:sp>
          <p:nvSpPr>
            <p:cNvPr id="38" name="TextBox 37">
              <a:extLst>
                <a:ext uri="{FF2B5EF4-FFF2-40B4-BE49-F238E27FC236}">
                  <a16:creationId xmlns:a16="http://schemas.microsoft.com/office/drawing/2014/main" id="{11432FCD-9DD9-4045-B999-73A051E51EEA}"/>
                </a:ext>
              </a:extLst>
            </p:cNvPr>
            <p:cNvSpPr txBox="1"/>
            <p:nvPr/>
          </p:nvSpPr>
          <p:spPr>
            <a:xfrm>
              <a:off x="4185074" y="4850519"/>
              <a:ext cx="304068" cy="336471"/>
            </a:xfrm>
            <a:prstGeom prst="rect">
              <a:avLst/>
            </a:prstGeom>
            <a:noFill/>
          </p:spPr>
          <p:txBody>
            <a:bodyPr wrap="none" lIns="0" tIns="0" rIns="0" bIns="0" rtlCol="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79</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100</a:t>
              </a:r>
            </a:p>
          </p:txBody>
        </p:sp>
        <p:sp>
          <p:nvSpPr>
            <p:cNvPr id="39" name="TextBox 38">
              <a:extLst>
                <a:ext uri="{FF2B5EF4-FFF2-40B4-BE49-F238E27FC236}">
                  <a16:creationId xmlns:a16="http://schemas.microsoft.com/office/drawing/2014/main" id="{EE632A1E-1EAD-40F2-A8E2-D509FB371412}"/>
                </a:ext>
              </a:extLst>
            </p:cNvPr>
            <p:cNvSpPr txBox="1"/>
            <p:nvPr/>
          </p:nvSpPr>
          <p:spPr>
            <a:xfrm>
              <a:off x="4870364" y="4850519"/>
              <a:ext cx="304068" cy="336471"/>
            </a:xfrm>
            <a:prstGeom prst="rect">
              <a:avLst/>
            </a:prstGeom>
            <a:noFill/>
          </p:spPr>
          <p:txBody>
            <a:bodyPr wrap="none" lIns="0" tIns="0" rIns="0" bIns="0" rtlCol="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52</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80</a:t>
              </a:r>
            </a:p>
          </p:txBody>
        </p:sp>
        <p:sp>
          <p:nvSpPr>
            <p:cNvPr id="41" name="TextBox 40">
              <a:extLst>
                <a:ext uri="{FF2B5EF4-FFF2-40B4-BE49-F238E27FC236}">
                  <a16:creationId xmlns:a16="http://schemas.microsoft.com/office/drawing/2014/main" id="{3DA5D69E-D278-4DE8-86FC-6F2FEDFA3E95}"/>
                </a:ext>
              </a:extLst>
            </p:cNvPr>
            <p:cNvSpPr txBox="1"/>
            <p:nvPr/>
          </p:nvSpPr>
          <p:spPr>
            <a:xfrm>
              <a:off x="5570607" y="4850519"/>
              <a:ext cx="304068" cy="336471"/>
            </a:xfrm>
            <a:prstGeom prst="rect">
              <a:avLst/>
            </a:prstGeom>
            <a:noFill/>
          </p:spPr>
          <p:txBody>
            <a:bodyPr wrap="none" lIns="0" tIns="0" rIns="0" bIns="0" rtlCol="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36</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66</a:t>
              </a:r>
            </a:p>
          </p:txBody>
        </p:sp>
        <p:sp>
          <p:nvSpPr>
            <p:cNvPr id="42" name="TextBox 41">
              <a:extLst>
                <a:ext uri="{FF2B5EF4-FFF2-40B4-BE49-F238E27FC236}">
                  <a16:creationId xmlns:a16="http://schemas.microsoft.com/office/drawing/2014/main" id="{02475EF4-7DE9-4DC1-B799-30F37B9F3175}"/>
                </a:ext>
              </a:extLst>
            </p:cNvPr>
            <p:cNvSpPr txBox="1"/>
            <p:nvPr/>
          </p:nvSpPr>
          <p:spPr>
            <a:xfrm>
              <a:off x="6971091" y="4850519"/>
              <a:ext cx="304068" cy="336471"/>
            </a:xfrm>
            <a:prstGeom prst="rect">
              <a:avLst/>
            </a:prstGeom>
            <a:noFill/>
          </p:spPr>
          <p:txBody>
            <a:bodyPr wrap="none" lIns="0" tIns="0" rIns="0" bIns="0" rtlCol="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s-I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5</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is-I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12</a:t>
              </a: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endParaRPr>
            </a:p>
          </p:txBody>
        </p:sp>
        <p:sp>
          <p:nvSpPr>
            <p:cNvPr id="43" name="TextBox 42">
              <a:extLst>
                <a:ext uri="{FF2B5EF4-FFF2-40B4-BE49-F238E27FC236}">
                  <a16:creationId xmlns:a16="http://schemas.microsoft.com/office/drawing/2014/main" id="{330F9F75-5C18-43F8-989A-FAEE7161F9D5}"/>
                </a:ext>
              </a:extLst>
            </p:cNvPr>
            <p:cNvSpPr txBox="1"/>
            <p:nvPr/>
          </p:nvSpPr>
          <p:spPr>
            <a:xfrm>
              <a:off x="9071833" y="4850519"/>
              <a:ext cx="304068" cy="336471"/>
            </a:xfrm>
            <a:prstGeom prst="rect">
              <a:avLst/>
            </a:prstGeom>
            <a:noFill/>
          </p:spPr>
          <p:txBody>
            <a:bodyPr wrap="none" lIns="0" tIns="0" rIns="0" bIns="0" rtlCol="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0</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2</a:t>
              </a:r>
            </a:p>
          </p:txBody>
        </p:sp>
        <p:sp>
          <p:nvSpPr>
            <p:cNvPr id="44" name="TextBox 43">
              <a:extLst>
                <a:ext uri="{FF2B5EF4-FFF2-40B4-BE49-F238E27FC236}">
                  <a16:creationId xmlns:a16="http://schemas.microsoft.com/office/drawing/2014/main" id="{9EBC4266-0569-4ADD-BEE8-E955E89CB7AB}"/>
                </a:ext>
              </a:extLst>
            </p:cNvPr>
            <p:cNvSpPr txBox="1"/>
            <p:nvPr/>
          </p:nvSpPr>
          <p:spPr>
            <a:xfrm>
              <a:off x="8021456" y="4850519"/>
              <a:ext cx="304068" cy="336471"/>
            </a:xfrm>
            <a:prstGeom prst="rect">
              <a:avLst/>
            </a:prstGeom>
            <a:noFill/>
          </p:spPr>
          <p:txBody>
            <a:bodyPr wrap="none" lIns="0" tIns="0" rIns="0" bIns="0" rtlCol="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0</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3</a:t>
              </a:r>
            </a:p>
          </p:txBody>
        </p:sp>
        <p:sp>
          <p:nvSpPr>
            <p:cNvPr id="45" name="TextBox 44">
              <a:extLst>
                <a:ext uri="{FF2B5EF4-FFF2-40B4-BE49-F238E27FC236}">
                  <a16:creationId xmlns:a16="http://schemas.microsoft.com/office/drawing/2014/main" id="{1CB6BB74-BA3F-4347-B7A9-492BE6FC17C1}"/>
                </a:ext>
              </a:extLst>
            </p:cNvPr>
            <p:cNvSpPr txBox="1"/>
            <p:nvPr/>
          </p:nvSpPr>
          <p:spPr>
            <a:xfrm>
              <a:off x="8721698" y="4850519"/>
              <a:ext cx="304068" cy="336471"/>
            </a:xfrm>
            <a:prstGeom prst="rect">
              <a:avLst/>
            </a:prstGeom>
            <a:noFill/>
          </p:spPr>
          <p:txBody>
            <a:bodyPr wrap="none" lIns="0" tIns="0" rIns="0" bIns="0" rtlCol="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0</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2</a:t>
              </a:r>
            </a:p>
          </p:txBody>
        </p:sp>
        <p:cxnSp>
          <p:nvCxnSpPr>
            <p:cNvPr id="46" name="Straight Connector 45">
              <a:extLst>
                <a:ext uri="{FF2B5EF4-FFF2-40B4-BE49-F238E27FC236}">
                  <a16:creationId xmlns:a16="http://schemas.microsoft.com/office/drawing/2014/main" id="{1DBFE3F8-E7E6-4A78-90F4-F697C5A031FC}"/>
                </a:ext>
              </a:extLst>
            </p:cNvPr>
            <p:cNvCxnSpPr>
              <a:cxnSpLocks/>
            </p:cNvCxnSpPr>
            <p:nvPr/>
          </p:nvCxnSpPr>
          <p:spPr bwMode="auto">
            <a:xfrm>
              <a:off x="3293713" y="4370808"/>
              <a:ext cx="6272833" cy="0"/>
            </a:xfrm>
            <a:prstGeom prst="line">
              <a:avLst/>
            </a:prstGeom>
            <a:solidFill>
              <a:srgbClr val="6D2687"/>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a:extLst>
                <a:ext uri="{FF2B5EF4-FFF2-40B4-BE49-F238E27FC236}">
                  <a16:creationId xmlns:a16="http://schemas.microsoft.com/office/drawing/2014/main" id="{510F61F7-ACD4-4E7B-90D1-6C25A63837B2}"/>
                </a:ext>
              </a:extLst>
            </p:cNvPr>
            <p:cNvCxnSpPr/>
            <p:nvPr/>
          </p:nvCxnSpPr>
          <p:spPr bwMode="auto">
            <a:xfrm flipH="1" flipV="1">
              <a:off x="3191306" y="4371032"/>
              <a:ext cx="103211" cy="1"/>
            </a:xfrm>
            <a:prstGeom prst="line">
              <a:avLst/>
            </a:prstGeom>
            <a:solidFill>
              <a:srgbClr val="6D2687"/>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a:extLst>
                <a:ext uri="{FF2B5EF4-FFF2-40B4-BE49-F238E27FC236}">
                  <a16:creationId xmlns:a16="http://schemas.microsoft.com/office/drawing/2014/main" id="{E1FD98C9-528D-4F53-B176-EECE712B7A70}"/>
                </a:ext>
              </a:extLst>
            </p:cNvPr>
            <p:cNvCxnSpPr>
              <a:cxnSpLocks/>
            </p:cNvCxnSpPr>
            <p:nvPr/>
          </p:nvCxnSpPr>
          <p:spPr bwMode="auto">
            <a:xfrm flipV="1">
              <a:off x="3301429" y="4370176"/>
              <a:ext cx="0" cy="73589"/>
            </a:xfrm>
            <a:prstGeom prst="line">
              <a:avLst/>
            </a:prstGeom>
            <a:solidFill>
              <a:srgbClr val="6D2687"/>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a:extLst>
                <a:ext uri="{FF2B5EF4-FFF2-40B4-BE49-F238E27FC236}">
                  <a16:creationId xmlns:a16="http://schemas.microsoft.com/office/drawing/2014/main" id="{2EC9E3AA-A0A8-4EC2-A60E-77317CE1C5B0}"/>
                </a:ext>
              </a:extLst>
            </p:cNvPr>
            <p:cNvCxnSpPr/>
            <p:nvPr/>
          </p:nvCxnSpPr>
          <p:spPr bwMode="auto">
            <a:xfrm flipV="1">
              <a:off x="3648758" y="4370176"/>
              <a:ext cx="0" cy="73589"/>
            </a:xfrm>
            <a:prstGeom prst="line">
              <a:avLst/>
            </a:prstGeom>
            <a:solidFill>
              <a:srgbClr val="6D2687"/>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a:extLst>
                <a:ext uri="{FF2B5EF4-FFF2-40B4-BE49-F238E27FC236}">
                  <a16:creationId xmlns:a16="http://schemas.microsoft.com/office/drawing/2014/main" id="{11DB8830-D0D5-4204-9CD2-72BCDD1C9CB1}"/>
                </a:ext>
              </a:extLst>
            </p:cNvPr>
            <p:cNvCxnSpPr/>
            <p:nvPr/>
          </p:nvCxnSpPr>
          <p:spPr bwMode="auto">
            <a:xfrm flipV="1">
              <a:off x="3997002" y="4370176"/>
              <a:ext cx="0" cy="73589"/>
            </a:xfrm>
            <a:prstGeom prst="line">
              <a:avLst/>
            </a:prstGeom>
            <a:solidFill>
              <a:srgbClr val="6D2687"/>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Connector 50">
              <a:extLst>
                <a:ext uri="{FF2B5EF4-FFF2-40B4-BE49-F238E27FC236}">
                  <a16:creationId xmlns:a16="http://schemas.microsoft.com/office/drawing/2014/main" id="{2A28C5B9-7CF1-40FB-BE79-97178EECC4BE}"/>
                </a:ext>
              </a:extLst>
            </p:cNvPr>
            <p:cNvCxnSpPr/>
            <p:nvPr/>
          </p:nvCxnSpPr>
          <p:spPr bwMode="auto">
            <a:xfrm flipV="1">
              <a:off x="4345245" y="4370176"/>
              <a:ext cx="0" cy="73589"/>
            </a:xfrm>
            <a:prstGeom prst="line">
              <a:avLst/>
            </a:prstGeom>
            <a:solidFill>
              <a:srgbClr val="6D2687"/>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a:extLst>
                <a:ext uri="{FF2B5EF4-FFF2-40B4-BE49-F238E27FC236}">
                  <a16:creationId xmlns:a16="http://schemas.microsoft.com/office/drawing/2014/main" id="{12F22D3F-262E-44A3-B830-39E8594CB0F2}"/>
                </a:ext>
              </a:extLst>
            </p:cNvPr>
            <p:cNvCxnSpPr/>
            <p:nvPr/>
          </p:nvCxnSpPr>
          <p:spPr bwMode="auto">
            <a:xfrm flipV="1">
              <a:off x="4693488" y="4370176"/>
              <a:ext cx="0" cy="73589"/>
            </a:xfrm>
            <a:prstGeom prst="line">
              <a:avLst/>
            </a:prstGeom>
            <a:solidFill>
              <a:srgbClr val="6D2687"/>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a:extLst>
                <a:ext uri="{FF2B5EF4-FFF2-40B4-BE49-F238E27FC236}">
                  <a16:creationId xmlns:a16="http://schemas.microsoft.com/office/drawing/2014/main" id="{7EDCAA14-E88F-4911-B034-8EC610D9AA2E}"/>
                </a:ext>
              </a:extLst>
            </p:cNvPr>
            <p:cNvCxnSpPr/>
            <p:nvPr/>
          </p:nvCxnSpPr>
          <p:spPr bwMode="auto">
            <a:xfrm flipV="1">
              <a:off x="5041733" y="4370176"/>
              <a:ext cx="0" cy="73589"/>
            </a:xfrm>
            <a:prstGeom prst="line">
              <a:avLst/>
            </a:prstGeom>
            <a:solidFill>
              <a:srgbClr val="6D2687"/>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a:extLst>
                <a:ext uri="{FF2B5EF4-FFF2-40B4-BE49-F238E27FC236}">
                  <a16:creationId xmlns:a16="http://schemas.microsoft.com/office/drawing/2014/main" id="{DC03E52D-C4E6-4C2E-99F2-BC5EE6E41283}"/>
                </a:ext>
              </a:extLst>
            </p:cNvPr>
            <p:cNvCxnSpPr>
              <a:cxnSpLocks/>
            </p:cNvCxnSpPr>
            <p:nvPr/>
          </p:nvCxnSpPr>
          <p:spPr bwMode="auto">
            <a:xfrm flipV="1">
              <a:off x="5389976" y="4370176"/>
              <a:ext cx="0" cy="73589"/>
            </a:xfrm>
            <a:prstGeom prst="line">
              <a:avLst/>
            </a:prstGeom>
            <a:solidFill>
              <a:srgbClr val="6D2687"/>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a:extLst>
                <a:ext uri="{FF2B5EF4-FFF2-40B4-BE49-F238E27FC236}">
                  <a16:creationId xmlns:a16="http://schemas.microsoft.com/office/drawing/2014/main" id="{100DB8CE-BE0E-4E38-B3FF-BC0D7335C1D5}"/>
                </a:ext>
              </a:extLst>
            </p:cNvPr>
            <p:cNvCxnSpPr/>
            <p:nvPr/>
          </p:nvCxnSpPr>
          <p:spPr bwMode="auto">
            <a:xfrm flipV="1">
              <a:off x="9220645" y="4370176"/>
              <a:ext cx="0" cy="73589"/>
            </a:xfrm>
            <a:prstGeom prst="line">
              <a:avLst/>
            </a:prstGeom>
            <a:solidFill>
              <a:srgbClr val="6D2687"/>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a:extLst>
                <a:ext uri="{FF2B5EF4-FFF2-40B4-BE49-F238E27FC236}">
                  <a16:creationId xmlns:a16="http://schemas.microsoft.com/office/drawing/2014/main" id="{21F1F4B7-C5CA-4710-A9D8-088B55C3B6C5}"/>
                </a:ext>
              </a:extLst>
            </p:cNvPr>
            <p:cNvCxnSpPr/>
            <p:nvPr/>
          </p:nvCxnSpPr>
          <p:spPr bwMode="auto">
            <a:xfrm flipV="1">
              <a:off x="6434707" y="4370176"/>
              <a:ext cx="0" cy="73589"/>
            </a:xfrm>
            <a:prstGeom prst="line">
              <a:avLst/>
            </a:prstGeom>
            <a:solidFill>
              <a:srgbClr val="6D2687"/>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Connector 56">
              <a:extLst>
                <a:ext uri="{FF2B5EF4-FFF2-40B4-BE49-F238E27FC236}">
                  <a16:creationId xmlns:a16="http://schemas.microsoft.com/office/drawing/2014/main" id="{6E653003-D846-4828-A5BB-335A2AA964ED}"/>
                </a:ext>
              </a:extLst>
            </p:cNvPr>
            <p:cNvCxnSpPr/>
            <p:nvPr/>
          </p:nvCxnSpPr>
          <p:spPr bwMode="auto">
            <a:xfrm flipV="1">
              <a:off x="5738219" y="4370176"/>
              <a:ext cx="0" cy="73589"/>
            </a:xfrm>
            <a:prstGeom prst="line">
              <a:avLst/>
            </a:prstGeom>
            <a:solidFill>
              <a:srgbClr val="6D2687"/>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xtBox 57">
              <a:extLst>
                <a:ext uri="{FF2B5EF4-FFF2-40B4-BE49-F238E27FC236}">
                  <a16:creationId xmlns:a16="http://schemas.microsoft.com/office/drawing/2014/main" id="{EFB31235-7863-47C9-8AEE-CA14DBD37049}"/>
                </a:ext>
              </a:extLst>
            </p:cNvPr>
            <p:cNvSpPr txBox="1"/>
            <p:nvPr/>
          </p:nvSpPr>
          <p:spPr>
            <a:xfrm>
              <a:off x="6002253" y="4443083"/>
              <a:ext cx="170987" cy="184665"/>
            </a:xfrm>
            <a:prstGeom prst="rect">
              <a:avLst/>
            </a:prstGeom>
            <a:noFill/>
          </p:spPr>
          <p:txBody>
            <a:bodyPr wrap="none" lIns="0" tIns="0" rIns="0" bIns="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16</a:t>
              </a:r>
            </a:p>
          </p:txBody>
        </p:sp>
        <p:sp>
          <p:nvSpPr>
            <p:cNvPr id="59" name="TextBox 58">
              <a:extLst>
                <a:ext uri="{FF2B5EF4-FFF2-40B4-BE49-F238E27FC236}">
                  <a16:creationId xmlns:a16="http://schemas.microsoft.com/office/drawing/2014/main" id="{BF7A4706-4FB6-41C5-B605-1E079D11A098}"/>
                </a:ext>
              </a:extLst>
            </p:cNvPr>
            <p:cNvSpPr txBox="1"/>
            <p:nvPr/>
          </p:nvSpPr>
          <p:spPr>
            <a:xfrm>
              <a:off x="6698316" y="4443083"/>
              <a:ext cx="170987" cy="184665"/>
            </a:xfrm>
            <a:prstGeom prst="rect">
              <a:avLst/>
            </a:prstGeom>
            <a:noFill/>
          </p:spPr>
          <p:txBody>
            <a:bodyPr wrap="none" lIns="0" tIns="0" rIns="0" bIns="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20</a:t>
              </a:r>
            </a:p>
          </p:txBody>
        </p:sp>
        <p:sp>
          <p:nvSpPr>
            <p:cNvPr id="60" name="TextBox 59">
              <a:extLst>
                <a:ext uri="{FF2B5EF4-FFF2-40B4-BE49-F238E27FC236}">
                  <a16:creationId xmlns:a16="http://schemas.microsoft.com/office/drawing/2014/main" id="{FF285D6A-71EF-4734-8F01-F26102248C0A}"/>
                </a:ext>
              </a:extLst>
            </p:cNvPr>
            <p:cNvSpPr txBox="1"/>
            <p:nvPr/>
          </p:nvSpPr>
          <p:spPr>
            <a:xfrm>
              <a:off x="7046346" y="4443083"/>
              <a:ext cx="170987" cy="184665"/>
            </a:xfrm>
            <a:prstGeom prst="rect">
              <a:avLst/>
            </a:prstGeom>
            <a:noFill/>
          </p:spPr>
          <p:txBody>
            <a:bodyPr wrap="none" lIns="0" tIns="0" rIns="0" bIns="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22</a:t>
              </a:r>
            </a:p>
          </p:txBody>
        </p:sp>
        <p:sp>
          <p:nvSpPr>
            <p:cNvPr id="61" name="TextBox 60">
              <a:extLst>
                <a:ext uri="{FF2B5EF4-FFF2-40B4-BE49-F238E27FC236}">
                  <a16:creationId xmlns:a16="http://schemas.microsoft.com/office/drawing/2014/main" id="{DD9348E3-2B3E-4B8B-A75D-75549B46127C}"/>
                </a:ext>
              </a:extLst>
            </p:cNvPr>
            <p:cNvSpPr txBox="1"/>
            <p:nvPr/>
          </p:nvSpPr>
          <p:spPr>
            <a:xfrm>
              <a:off x="7394377" y="4443083"/>
              <a:ext cx="170987" cy="184665"/>
            </a:xfrm>
            <a:prstGeom prst="rect">
              <a:avLst/>
            </a:prstGeom>
            <a:noFill/>
          </p:spPr>
          <p:txBody>
            <a:bodyPr wrap="none" lIns="0" tIns="0" rIns="0" bIns="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24</a:t>
              </a:r>
            </a:p>
          </p:txBody>
        </p:sp>
        <p:sp>
          <p:nvSpPr>
            <p:cNvPr id="62" name="TextBox 61">
              <a:extLst>
                <a:ext uri="{FF2B5EF4-FFF2-40B4-BE49-F238E27FC236}">
                  <a16:creationId xmlns:a16="http://schemas.microsoft.com/office/drawing/2014/main" id="{7B2C4BFA-D791-4BE5-9D40-8CBE74371200}"/>
                </a:ext>
              </a:extLst>
            </p:cNvPr>
            <p:cNvSpPr txBox="1"/>
            <p:nvPr/>
          </p:nvSpPr>
          <p:spPr>
            <a:xfrm>
              <a:off x="7742407" y="4443083"/>
              <a:ext cx="170987" cy="184665"/>
            </a:xfrm>
            <a:prstGeom prst="rect">
              <a:avLst/>
            </a:prstGeom>
            <a:noFill/>
          </p:spPr>
          <p:txBody>
            <a:bodyPr wrap="none" lIns="0" tIns="0" rIns="0" bIns="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26</a:t>
              </a:r>
            </a:p>
          </p:txBody>
        </p:sp>
        <p:sp>
          <p:nvSpPr>
            <p:cNvPr id="63" name="TextBox 62">
              <a:extLst>
                <a:ext uri="{FF2B5EF4-FFF2-40B4-BE49-F238E27FC236}">
                  <a16:creationId xmlns:a16="http://schemas.microsoft.com/office/drawing/2014/main" id="{CEB9C023-575D-4B8C-B163-11FD97B06C75}"/>
                </a:ext>
              </a:extLst>
            </p:cNvPr>
            <p:cNvSpPr txBox="1"/>
            <p:nvPr/>
          </p:nvSpPr>
          <p:spPr>
            <a:xfrm>
              <a:off x="8090439" y="4443083"/>
              <a:ext cx="170987" cy="184665"/>
            </a:xfrm>
            <a:prstGeom prst="rect">
              <a:avLst/>
            </a:prstGeom>
            <a:noFill/>
          </p:spPr>
          <p:txBody>
            <a:bodyPr wrap="none" lIns="0" tIns="0" rIns="0" bIns="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28</a:t>
              </a:r>
            </a:p>
          </p:txBody>
        </p:sp>
        <p:sp>
          <p:nvSpPr>
            <p:cNvPr id="64" name="TextBox 63">
              <a:extLst>
                <a:ext uri="{FF2B5EF4-FFF2-40B4-BE49-F238E27FC236}">
                  <a16:creationId xmlns:a16="http://schemas.microsoft.com/office/drawing/2014/main" id="{D9A6957F-6E6A-4A7E-BD20-A3D83AC4637D}"/>
                </a:ext>
              </a:extLst>
            </p:cNvPr>
            <p:cNvSpPr txBox="1"/>
            <p:nvPr/>
          </p:nvSpPr>
          <p:spPr>
            <a:xfrm>
              <a:off x="8438471" y="4443083"/>
              <a:ext cx="170987" cy="184665"/>
            </a:xfrm>
            <a:prstGeom prst="rect">
              <a:avLst/>
            </a:prstGeom>
            <a:noFill/>
          </p:spPr>
          <p:txBody>
            <a:bodyPr wrap="none" lIns="0" tIns="0" rIns="0" bIns="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30</a:t>
              </a:r>
            </a:p>
          </p:txBody>
        </p:sp>
        <p:sp>
          <p:nvSpPr>
            <p:cNvPr id="65" name="TextBox 64">
              <a:extLst>
                <a:ext uri="{FF2B5EF4-FFF2-40B4-BE49-F238E27FC236}">
                  <a16:creationId xmlns:a16="http://schemas.microsoft.com/office/drawing/2014/main" id="{652310EB-A6E3-4666-A57B-51B4942738F6}"/>
                </a:ext>
              </a:extLst>
            </p:cNvPr>
            <p:cNvSpPr txBox="1"/>
            <p:nvPr/>
          </p:nvSpPr>
          <p:spPr>
            <a:xfrm>
              <a:off x="8786503" y="4443083"/>
              <a:ext cx="170987" cy="184665"/>
            </a:xfrm>
            <a:prstGeom prst="rect">
              <a:avLst/>
            </a:prstGeom>
            <a:noFill/>
          </p:spPr>
          <p:txBody>
            <a:bodyPr wrap="none" lIns="0" tIns="0" rIns="0" bIns="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32</a:t>
              </a:r>
            </a:p>
          </p:txBody>
        </p:sp>
        <p:cxnSp>
          <p:nvCxnSpPr>
            <p:cNvPr id="66" name="Straight Connector 65">
              <a:extLst>
                <a:ext uri="{FF2B5EF4-FFF2-40B4-BE49-F238E27FC236}">
                  <a16:creationId xmlns:a16="http://schemas.microsoft.com/office/drawing/2014/main" id="{83FDD8CD-9699-4B16-B590-8B53284233DF}"/>
                </a:ext>
              </a:extLst>
            </p:cNvPr>
            <p:cNvCxnSpPr/>
            <p:nvPr/>
          </p:nvCxnSpPr>
          <p:spPr bwMode="auto">
            <a:xfrm flipV="1">
              <a:off x="6086464" y="4370176"/>
              <a:ext cx="0" cy="73589"/>
            </a:xfrm>
            <a:prstGeom prst="line">
              <a:avLst/>
            </a:prstGeom>
            <a:solidFill>
              <a:srgbClr val="6D2687"/>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a:extLst>
                <a:ext uri="{FF2B5EF4-FFF2-40B4-BE49-F238E27FC236}">
                  <a16:creationId xmlns:a16="http://schemas.microsoft.com/office/drawing/2014/main" id="{78F95BE7-E88A-4B71-B6BE-AAC5F3FEA6B8}"/>
                </a:ext>
              </a:extLst>
            </p:cNvPr>
            <p:cNvCxnSpPr/>
            <p:nvPr/>
          </p:nvCxnSpPr>
          <p:spPr bwMode="auto">
            <a:xfrm flipV="1">
              <a:off x="6782950" y="4370176"/>
              <a:ext cx="0" cy="73589"/>
            </a:xfrm>
            <a:prstGeom prst="line">
              <a:avLst/>
            </a:prstGeom>
            <a:solidFill>
              <a:srgbClr val="6D2687"/>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Connector 67">
              <a:extLst>
                <a:ext uri="{FF2B5EF4-FFF2-40B4-BE49-F238E27FC236}">
                  <a16:creationId xmlns:a16="http://schemas.microsoft.com/office/drawing/2014/main" id="{235E9C33-C8BA-4B02-A4AF-22D8F1FEB7F4}"/>
                </a:ext>
              </a:extLst>
            </p:cNvPr>
            <p:cNvCxnSpPr/>
            <p:nvPr/>
          </p:nvCxnSpPr>
          <p:spPr bwMode="auto">
            <a:xfrm flipV="1">
              <a:off x="7131194" y="4370176"/>
              <a:ext cx="0" cy="73589"/>
            </a:xfrm>
            <a:prstGeom prst="line">
              <a:avLst/>
            </a:prstGeom>
            <a:solidFill>
              <a:srgbClr val="6D2687"/>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Straight Connector 68">
              <a:extLst>
                <a:ext uri="{FF2B5EF4-FFF2-40B4-BE49-F238E27FC236}">
                  <a16:creationId xmlns:a16="http://schemas.microsoft.com/office/drawing/2014/main" id="{4D7CE7EA-CF1C-4F3B-8CBB-9FD85941CA77}"/>
                </a:ext>
              </a:extLst>
            </p:cNvPr>
            <p:cNvCxnSpPr/>
            <p:nvPr/>
          </p:nvCxnSpPr>
          <p:spPr bwMode="auto">
            <a:xfrm flipV="1">
              <a:off x="7479438" y="4370176"/>
              <a:ext cx="0" cy="73589"/>
            </a:xfrm>
            <a:prstGeom prst="line">
              <a:avLst/>
            </a:prstGeom>
            <a:solidFill>
              <a:srgbClr val="6D2687"/>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Connector 69">
              <a:extLst>
                <a:ext uri="{FF2B5EF4-FFF2-40B4-BE49-F238E27FC236}">
                  <a16:creationId xmlns:a16="http://schemas.microsoft.com/office/drawing/2014/main" id="{E3B572DF-7CDF-43F6-86B4-0436C8A1D4B8}"/>
                </a:ext>
              </a:extLst>
            </p:cNvPr>
            <p:cNvCxnSpPr/>
            <p:nvPr/>
          </p:nvCxnSpPr>
          <p:spPr bwMode="auto">
            <a:xfrm flipV="1">
              <a:off x="7827681" y="4370176"/>
              <a:ext cx="0" cy="73589"/>
            </a:xfrm>
            <a:prstGeom prst="line">
              <a:avLst/>
            </a:prstGeom>
            <a:solidFill>
              <a:srgbClr val="6D2687"/>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Connector 70">
              <a:extLst>
                <a:ext uri="{FF2B5EF4-FFF2-40B4-BE49-F238E27FC236}">
                  <a16:creationId xmlns:a16="http://schemas.microsoft.com/office/drawing/2014/main" id="{0C2FEFB3-0662-48E8-8F28-638A0117B343}"/>
                </a:ext>
              </a:extLst>
            </p:cNvPr>
            <p:cNvCxnSpPr/>
            <p:nvPr/>
          </p:nvCxnSpPr>
          <p:spPr bwMode="auto">
            <a:xfrm flipV="1">
              <a:off x="8175924" y="4370176"/>
              <a:ext cx="0" cy="73589"/>
            </a:xfrm>
            <a:prstGeom prst="line">
              <a:avLst/>
            </a:prstGeom>
            <a:solidFill>
              <a:srgbClr val="6D2687"/>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Connector 71">
              <a:extLst>
                <a:ext uri="{FF2B5EF4-FFF2-40B4-BE49-F238E27FC236}">
                  <a16:creationId xmlns:a16="http://schemas.microsoft.com/office/drawing/2014/main" id="{6B77E820-54A7-4568-A67B-BC838E5E2F93}"/>
                </a:ext>
              </a:extLst>
            </p:cNvPr>
            <p:cNvCxnSpPr/>
            <p:nvPr/>
          </p:nvCxnSpPr>
          <p:spPr bwMode="auto">
            <a:xfrm flipV="1">
              <a:off x="8872412" y="4370176"/>
              <a:ext cx="0" cy="73589"/>
            </a:xfrm>
            <a:prstGeom prst="line">
              <a:avLst/>
            </a:prstGeom>
            <a:solidFill>
              <a:srgbClr val="6D2687"/>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Straight Connector 72">
              <a:extLst>
                <a:ext uri="{FF2B5EF4-FFF2-40B4-BE49-F238E27FC236}">
                  <a16:creationId xmlns:a16="http://schemas.microsoft.com/office/drawing/2014/main" id="{EF9737AB-E18B-4026-A43A-753B01116FB6}"/>
                </a:ext>
              </a:extLst>
            </p:cNvPr>
            <p:cNvCxnSpPr/>
            <p:nvPr/>
          </p:nvCxnSpPr>
          <p:spPr bwMode="auto">
            <a:xfrm flipV="1">
              <a:off x="8524168" y="4370176"/>
              <a:ext cx="0" cy="73589"/>
            </a:xfrm>
            <a:prstGeom prst="line">
              <a:avLst/>
            </a:prstGeom>
            <a:solidFill>
              <a:srgbClr val="6D2687"/>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TextBox 73">
              <a:extLst>
                <a:ext uri="{FF2B5EF4-FFF2-40B4-BE49-F238E27FC236}">
                  <a16:creationId xmlns:a16="http://schemas.microsoft.com/office/drawing/2014/main" id="{7141D2CF-D599-4D89-9C91-793087F7D1EF}"/>
                </a:ext>
              </a:extLst>
            </p:cNvPr>
            <p:cNvSpPr txBox="1"/>
            <p:nvPr/>
          </p:nvSpPr>
          <p:spPr>
            <a:xfrm>
              <a:off x="8371576" y="4850519"/>
              <a:ext cx="304068" cy="336471"/>
            </a:xfrm>
            <a:prstGeom prst="rect">
              <a:avLst/>
            </a:prstGeom>
            <a:noFill/>
          </p:spPr>
          <p:txBody>
            <a:bodyPr wrap="none" lIns="0" tIns="0" rIns="0" bIns="0" rtlCol="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i-FI"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0</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fi-FI"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2</a:t>
              </a:r>
            </a:p>
          </p:txBody>
        </p:sp>
        <p:sp>
          <p:nvSpPr>
            <p:cNvPr id="75" name="TextBox 74">
              <a:extLst>
                <a:ext uri="{FF2B5EF4-FFF2-40B4-BE49-F238E27FC236}">
                  <a16:creationId xmlns:a16="http://schemas.microsoft.com/office/drawing/2014/main" id="{51B382EA-8246-45C8-835B-68404D542EC4}"/>
                </a:ext>
              </a:extLst>
            </p:cNvPr>
            <p:cNvSpPr txBox="1"/>
            <p:nvPr/>
          </p:nvSpPr>
          <p:spPr>
            <a:xfrm>
              <a:off x="4520241" y="4850519"/>
              <a:ext cx="304068" cy="336471"/>
            </a:xfrm>
            <a:prstGeom prst="rect">
              <a:avLst/>
            </a:prstGeom>
            <a:noFill/>
          </p:spPr>
          <p:txBody>
            <a:bodyPr wrap="none" lIns="0" tIns="0" rIns="0" bIns="0" rtlCol="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tr-TR"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61</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tr-TR"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87</a:t>
              </a: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endParaRPr>
            </a:p>
          </p:txBody>
        </p:sp>
        <p:sp>
          <p:nvSpPr>
            <p:cNvPr id="76" name="TextBox 75">
              <a:extLst>
                <a:ext uri="{FF2B5EF4-FFF2-40B4-BE49-F238E27FC236}">
                  <a16:creationId xmlns:a16="http://schemas.microsoft.com/office/drawing/2014/main" id="{0A9DD90D-D842-4FF5-8C1F-06880229A06D}"/>
                </a:ext>
              </a:extLst>
            </p:cNvPr>
            <p:cNvSpPr txBox="1"/>
            <p:nvPr/>
          </p:nvSpPr>
          <p:spPr>
            <a:xfrm>
              <a:off x="5220484" y="4850519"/>
              <a:ext cx="304068" cy="336471"/>
            </a:xfrm>
            <a:prstGeom prst="rect">
              <a:avLst/>
            </a:prstGeom>
            <a:noFill/>
          </p:spPr>
          <p:txBody>
            <a:bodyPr wrap="none" lIns="0" tIns="0" rIns="0" bIns="0" rtlCol="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46</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74</a:t>
              </a:r>
            </a:p>
          </p:txBody>
        </p:sp>
        <p:sp>
          <p:nvSpPr>
            <p:cNvPr id="77" name="TextBox 76">
              <a:extLst>
                <a:ext uri="{FF2B5EF4-FFF2-40B4-BE49-F238E27FC236}">
                  <a16:creationId xmlns:a16="http://schemas.microsoft.com/office/drawing/2014/main" id="{9BE3184D-968A-4FBB-9F4A-E11DF6C68DF7}"/>
                </a:ext>
              </a:extLst>
            </p:cNvPr>
            <p:cNvSpPr txBox="1"/>
            <p:nvPr/>
          </p:nvSpPr>
          <p:spPr>
            <a:xfrm>
              <a:off x="6620970" y="4850519"/>
              <a:ext cx="304068" cy="336471"/>
            </a:xfrm>
            <a:prstGeom prst="rect">
              <a:avLst/>
            </a:prstGeom>
            <a:noFill/>
          </p:spPr>
          <p:txBody>
            <a:bodyPr wrap="none" lIns="0" tIns="0" rIns="0" bIns="0" rtlCol="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12</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20</a:t>
              </a:r>
            </a:p>
          </p:txBody>
        </p:sp>
        <p:sp>
          <p:nvSpPr>
            <p:cNvPr id="78" name="TextBox 77">
              <a:extLst>
                <a:ext uri="{FF2B5EF4-FFF2-40B4-BE49-F238E27FC236}">
                  <a16:creationId xmlns:a16="http://schemas.microsoft.com/office/drawing/2014/main" id="{60ED6537-3F0F-48E6-988D-418BB0B453DF}"/>
                </a:ext>
              </a:extLst>
            </p:cNvPr>
            <p:cNvSpPr txBox="1"/>
            <p:nvPr/>
          </p:nvSpPr>
          <p:spPr>
            <a:xfrm>
              <a:off x="7671334" y="4850519"/>
              <a:ext cx="304068" cy="336471"/>
            </a:xfrm>
            <a:prstGeom prst="rect">
              <a:avLst/>
            </a:prstGeom>
            <a:noFill/>
          </p:spPr>
          <p:txBody>
            <a:bodyPr wrap="none" lIns="0" tIns="0" rIns="0" bIns="0" rtlCol="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1</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5</a:t>
              </a:r>
            </a:p>
          </p:txBody>
        </p:sp>
        <p:sp>
          <p:nvSpPr>
            <p:cNvPr id="79" name="TextBox 78">
              <a:extLst>
                <a:ext uri="{FF2B5EF4-FFF2-40B4-BE49-F238E27FC236}">
                  <a16:creationId xmlns:a16="http://schemas.microsoft.com/office/drawing/2014/main" id="{530C3C73-32D0-47C7-9599-F7245DA5DE96}"/>
                </a:ext>
              </a:extLst>
            </p:cNvPr>
            <p:cNvSpPr txBox="1"/>
            <p:nvPr/>
          </p:nvSpPr>
          <p:spPr>
            <a:xfrm>
              <a:off x="5920727" y="4850519"/>
              <a:ext cx="304068" cy="336471"/>
            </a:xfrm>
            <a:prstGeom prst="rect">
              <a:avLst/>
            </a:prstGeom>
            <a:noFill/>
          </p:spPr>
          <p:txBody>
            <a:bodyPr wrap="none" lIns="0" tIns="0" rIns="0" bIns="0" rtlCol="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s-I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27</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is-I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48</a:t>
              </a: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endParaRPr>
            </a:p>
          </p:txBody>
        </p:sp>
        <p:sp>
          <p:nvSpPr>
            <p:cNvPr id="80" name="TextBox 79">
              <a:extLst>
                <a:ext uri="{FF2B5EF4-FFF2-40B4-BE49-F238E27FC236}">
                  <a16:creationId xmlns:a16="http://schemas.microsoft.com/office/drawing/2014/main" id="{5C963DE7-C4BD-4351-ACE9-0D6DF1121FAA}"/>
                </a:ext>
              </a:extLst>
            </p:cNvPr>
            <p:cNvSpPr txBox="1"/>
            <p:nvPr/>
          </p:nvSpPr>
          <p:spPr>
            <a:xfrm>
              <a:off x="6270848" y="4850519"/>
              <a:ext cx="304068" cy="336471"/>
            </a:xfrm>
            <a:prstGeom prst="rect">
              <a:avLst/>
            </a:prstGeom>
            <a:noFill/>
          </p:spPr>
          <p:txBody>
            <a:bodyPr wrap="none" lIns="0" tIns="0" rIns="0" bIns="0" rtlCol="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17</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30</a:t>
              </a:r>
            </a:p>
          </p:txBody>
        </p:sp>
        <p:sp>
          <p:nvSpPr>
            <p:cNvPr id="81" name="TextBox 80">
              <a:extLst>
                <a:ext uri="{FF2B5EF4-FFF2-40B4-BE49-F238E27FC236}">
                  <a16:creationId xmlns:a16="http://schemas.microsoft.com/office/drawing/2014/main" id="{E74D6815-5F31-42A8-A3FA-AED513B477A6}"/>
                </a:ext>
              </a:extLst>
            </p:cNvPr>
            <p:cNvSpPr txBox="1"/>
            <p:nvPr/>
          </p:nvSpPr>
          <p:spPr>
            <a:xfrm>
              <a:off x="7321213" y="4850519"/>
              <a:ext cx="304068" cy="336471"/>
            </a:xfrm>
            <a:prstGeom prst="rect">
              <a:avLst/>
            </a:prstGeom>
            <a:noFill/>
          </p:spPr>
          <p:txBody>
            <a:bodyPr wrap="none" lIns="0" tIns="0" rIns="0" bIns="0" rtlCol="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s-I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5</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is-I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8</a:t>
              </a: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endParaRPr>
            </a:p>
          </p:txBody>
        </p:sp>
        <p:sp>
          <p:nvSpPr>
            <p:cNvPr id="82" name="TextBox 81">
              <a:extLst>
                <a:ext uri="{FF2B5EF4-FFF2-40B4-BE49-F238E27FC236}">
                  <a16:creationId xmlns:a16="http://schemas.microsoft.com/office/drawing/2014/main" id="{FC298650-B973-41F6-B994-AF4D55FF7977}"/>
                </a:ext>
              </a:extLst>
            </p:cNvPr>
            <p:cNvSpPr txBox="1"/>
            <p:nvPr/>
          </p:nvSpPr>
          <p:spPr>
            <a:xfrm>
              <a:off x="8138542" y="3998045"/>
              <a:ext cx="1746205" cy="205184"/>
            </a:xfrm>
            <a:prstGeom prst="rect">
              <a:avLst/>
            </a:prstGeom>
            <a:noFill/>
          </p:spPr>
          <p:txBody>
            <a:bodyPr wrap="none" lIns="0" tIns="0" rIns="0" bIns="0" rtlCol="0">
              <a:spAutoFit/>
            </a:bodyPr>
            <a:lstStyle/>
            <a:p>
              <a:pPr marL="0" marR="0" lvl="0" indent="0" algn="l" defTabSz="457200" rtl="0" eaLnBrk="1" fontAlgn="base" latinLnBrk="0" hangingPunct="1">
                <a:lnSpc>
                  <a:spcPct val="100000"/>
                </a:lnSpc>
                <a:spcBef>
                  <a:spcPct val="0"/>
                </a:spcBef>
                <a:spcAft>
                  <a:spcPts val="450"/>
                </a:spcAft>
                <a:buClrTx/>
                <a:buSzTx/>
                <a:buFontTx/>
                <a:buNone/>
                <a:tabLst/>
                <a:defRPr/>
              </a:pPr>
              <a:r>
                <a:rPr kumimoji="0" lang="en-US" sz="1000" b="0" i="0" u="none" strike="noStrike" kern="1200" cap="none" spc="0" normalizeH="0" baseline="0" noProof="0" dirty="0" err="1">
                  <a:ln>
                    <a:noFill/>
                  </a:ln>
                  <a:solidFill>
                    <a:srgbClr val="000000"/>
                  </a:solidFill>
                  <a:effectLst/>
                  <a:uLnTx/>
                  <a:uFillTx/>
                  <a:latin typeface="Arial" panose="020B0604020202020204" pitchFamily="34" charset="0"/>
                  <a:ea typeface="Geneva" charset="0"/>
                  <a:cs typeface="Arial" panose="020B0604020202020204" pitchFamily="34" charset="0"/>
                </a:rPr>
                <a:t>Pd</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Geneva" charset="0"/>
                  <a:cs typeface="Arial" panose="020B0604020202020204" pitchFamily="34" charset="0"/>
                </a:rPr>
                <a:t> median: 6.9 months</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endParaRPr>
            </a:p>
          </p:txBody>
        </p:sp>
        <p:sp>
          <p:nvSpPr>
            <p:cNvPr id="83" name="TextBox 82">
              <a:extLst>
                <a:ext uri="{FF2B5EF4-FFF2-40B4-BE49-F238E27FC236}">
                  <a16:creationId xmlns:a16="http://schemas.microsoft.com/office/drawing/2014/main" id="{429EBB85-6C59-4B74-BD50-AE7423AB1718}"/>
                </a:ext>
              </a:extLst>
            </p:cNvPr>
            <p:cNvSpPr txBox="1"/>
            <p:nvPr/>
          </p:nvSpPr>
          <p:spPr>
            <a:xfrm>
              <a:off x="4632793" y="1308713"/>
              <a:ext cx="1500410" cy="205184"/>
            </a:xfrm>
            <a:prstGeom prst="rect">
              <a:avLst/>
            </a:prstGeom>
            <a:noFill/>
          </p:spPr>
          <p:txBody>
            <a:bodyPr wrap="none" lIns="0" tIns="0" rIns="0" bIns="0" rtlCol="0">
              <a:spAutoFit/>
            </a:bodyPr>
            <a:lstStyle/>
            <a:p>
              <a:pPr marL="0" marR="0" lvl="0" indent="0" algn="ctr" defTabSz="457200" rtl="0" eaLnBrk="1" fontAlgn="base" latinLnBrk="0" hangingPunct="1">
                <a:lnSpc>
                  <a:spcPct val="100000"/>
                </a:lnSpc>
                <a:spcBef>
                  <a:spcPct val="0"/>
                </a:spcBef>
                <a:spcAft>
                  <a:spcPts val="450"/>
                </a:spcAft>
                <a:buClrTx/>
                <a:buSzTx/>
                <a:buFontTx/>
                <a:buNone/>
                <a:tabLst/>
                <a:defRPr/>
              </a:pPr>
              <a:r>
                <a:rPr kumimoji="0" lang="hr-HR"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12-month PFS rate</a:t>
              </a:r>
              <a:r>
                <a:rPr kumimoji="0" lang="en-US" sz="1000" b="0"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b</a:t>
              </a:r>
              <a:endParaRPr kumimoji="0" lang="hr-HR" sz="1000" b="0"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endParaRPr>
            </a:p>
          </p:txBody>
        </p:sp>
        <p:sp>
          <p:nvSpPr>
            <p:cNvPr id="84" name="TextBox 83">
              <a:extLst>
                <a:ext uri="{FF2B5EF4-FFF2-40B4-BE49-F238E27FC236}">
                  <a16:creationId xmlns:a16="http://schemas.microsoft.com/office/drawing/2014/main" id="{181BFBE1-87E2-45E7-8F21-A3E849775270}"/>
                </a:ext>
              </a:extLst>
            </p:cNvPr>
            <p:cNvSpPr txBox="1"/>
            <p:nvPr/>
          </p:nvSpPr>
          <p:spPr>
            <a:xfrm>
              <a:off x="9706133" y="3197045"/>
              <a:ext cx="2021921" cy="205184"/>
            </a:xfrm>
            <a:prstGeom prst="rect">
              <a:avLst/>
            </a:prstGeom>
            <a:noFill/>
          </p:spPr>
          <p:txBody>
            <a:bodyPr wrap="none" lIns="0" tIns="0" rIns="0" bIns="0" rtlCol="0">
              <a:spAutoFit/>
            </a:bodyPr>
            <a:lstStyle/>
            <a:p>
              <a:pPr marL="0" marR="0" lvl="0" indent="0" algn="l" defTabSz="457200" rtl="0" eaLnBrk="1" fontAlgn="base" latinLnBrk="0" hangingPunct="1">
                <a:lnSpc>
                  <a:spcPct val="100000"/>
                </a:lnSpc>
                <a:spcBef>
                  <a:spcPct val="0"/>
                </a:spcBef>
                <a:spcAft>
                  <a:spcPts val="45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Geneva" charset="0"/>
                  <a:cs typeface="Arial" panose="020B0604020202020204" pitchFamily="34" charset="0"/>
                </a:rPr>
                <a:t>D-</a:t>
              </a:r>
              <a:r>
                <a:rPr kumimoji="0" lang="en-US" sz="1000" b="0" i="0" u="none" strike="noStrike" kern="1200" cap="none" spc="0" normalizeH="0" baseline="0" noProof="0" dirty="0" err="1">
                  <a:ln>
                    <a:noFill/>
                  </a:ln>
                  <a:solidFill>
                    <a:srgbClr val="000000"/>
                  </a:solidFill>
                  <a:effectLst/>
                  <a:uLnTx/>
                  <a:uFillTx/>
                  <a:latin typeface="Arial" panose="020B0604020202020204" pitchFamily="34" charset="0"/>
                  <a:ea typeface="Geneva" charset="0"/>
                  <a:cs typeface="Arial" panose="020B0604020202020204" pitchFamily="34" charset="0"/>
                </a:rPr>
                <a:t>Pd</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Geneva" charset="0"/>
                  <a:cs typeface="Arial" panose="020B0604020202020204" pitchFamily="34" charset="0"/>
                </a:rPr>
                <a:t> median: 12.4 months</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endParaRPr>
            </a:p>
          </p:txBody>
        </p:sp>
        <p:sp>
          <p:nvSpPr>
            <p:cNvPr id="85" name="TextBox 84">
              <a:extLst>
                <a:ext uri="{FF2B5EF4-FFF2-40B4-BE49-F238E27FC236}">
                  <a16:creationId xmlns:a16="http://schemas.microsoft.com/office/drawing/2014/main" id="{72548355-9CC6-4C3D-922D-F803E8814224}"/>
                </a:ext>
              </a:extLst>
            </p:cNvPr>
            <p:cNvSpPr txBox="1"/>
            <p:nvPr/>
          </p:nvSpPr>
          <p:spPr>
            <a:xfrm>
              <a:off x="3426074" y="3865482"/>
              <a:ext cx="2017647" cy="369332"/>
            </a:xfrm>
            <a:prstGeom prst="rect">
              <a:avLst/>
            </a:prstGeom>
            <a:noFill/>
          </p:spPr>
          <p:txBody>
            <a:bodyPr wrap="none" lIns="0" tIns="0" rIns="0" bIns="0" rtlCol="0">
              <a:spAutoFit/>
            </a:bodyPr>
            <a:lstStyle/>
            <a:p>
              <a:pPr marL="0" marR="0" lvl="0" indent="0" algn="l" defTabSz="457200" rtl="0" eaLnBrk="1" fontAlgn="base" latinLnBrk="0" hangingPunct="1">
                <a:lnSpc>
                  <a:spcPct val="100000"/>
                </a:lnSpc>
                <a:spcBef>
                  <a:spcPct val="0"/>
                </a:spcBef>
                <a:spcAft>
                  <a:spcPts val="45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HR, 0.63; 95% CI, 0.47-0.85; </a:t>
              </a:r>
              <a:b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br>
              <a:r>
                <a:rPr kumimoji="0" lang="en-US" sz="9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P</a:t>
              </a: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 = 0.0018</a:t>
              </a:r>
            </a:p>
          </p:txBody>
        </p:sp>
        <p:sp>
          <p:nvSpPr>
            <p:cNvPr id="86" name="Line 16">
              <a:extLst>
                <a:ext uri="{FF2B5EF4-FFF2-40B4-BE49-F238E27FC236}">
                  <a16:creationId xmlns:a16="http://schemas.microsoft.com/office/drawing/2014/main" id="{6843F95B-7F22-43E8-B569-206EFC12CB4C}"/>
                </a:ext>
              </a:extLst>
            </p:cNvPr>
            <p:cNvSpPr>
              <a:spLocks noChangeShapeType="1"/>
            </p:cNvSpPr>
            <p:nvPr/>
          </p:nvSpPr>
          <p:spPr bwMode="auto">
            <a:xfrm>
              <a:off x="5389976" y="1509481"/>
              <a:ext cx="0" cy="2858211"/>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51435" tIns="25718" rIns="51435" bIns="25718"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FFFFFF"/>
                </a:solidFill>
                <a:effectLst/>
                <a:uLnTx/>
                <a:uFillTx/>
                <a:latin typeface="Calibri"/>
                <a:ea typeface="ＭＳ Ｐゴシック" pitchFamily="-105" charset="-128"/>
              </a:endParaRPr>
            </a:p>
          </p:txBody>
        </p:sp>
        <p:cxnSp>
          <p:nvCxnSpPr>
            <p:cNvPr id="87" name="Straight Connector 86">
              <a:extLst>
                <a:ext uri="{FF2B5EF4-FFF2-40B4-BE49-F238E27FC236}">
                  <a16:creationId xmlns:a16="http://schemas.microsoft.com/office/drawing/2014/main" id="{E283623B-E83C-4A5C-9CEA-6362BE1075F9}"/>
                </a:ext>
              </a:extLst>
            </p:cNvPr>
            <p:cNvCxnSpPr>
              <a:cxnSpLocks/>
            </p:cNvCxnSpPr>
            <p:nvPr/>
          </p:nvCxnSpPr>
          <p:spPr bwMode="auto">
            <a:xfrm>
              <a:off x="3293713" y="2941129"/>
              <a:ext cx="6146904" cy="0"/>
            </a:xfrm>
            <a:prstGeom prst="line">
              <a:avLst/>
            </a:prstGeom>
            <a:solidFill>
              <a:srgbClr val="6D2687"/>
            </a:solidFill>
            <a:ln w="12700" cap="flat" cmpd="sng" algn="ctr">
              <a:solidFill>
                <a:srgbClr val="00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TextBox 87">
              <a:extLst>
                <a:ext uri="{FF2B5EF4-FFF2-40B4-BE49-F238E27FC236}">
                  <a16:creationId xmlns:a16="http://schemas.microsoft.com/office/drawing/2014/main" id="{3D329996-26B3-4F7D-9106-537EAFAA3831}"/>
                </a:ext>
              </a:extLst>
            </p:cNvPr>
            <p:cNvSpPr txBox="1"/>
            <p:nvPr/>
          </p:nvSpPr>
          <p:spPr>
            <a:xfrm>
              <a:off x="9482560" y="4443083"/>
              <a:ext cx="170987" cy="184665"/>
            </a:xfrm>
            <a:prstGeom prst="rect">
              <a:avLst/>
            </a:prstGeom>
            <a:noFill/>
          </p:spPr>
          <p:txBody>
            <a:bodyPr wrap="none" lIns="0" tIns="0" rIns="0" bIns="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36</a:t>
              </a:r>
            </a:p>
          </p:txBody>
        </p:sp>
        <p:sp>
          <p:nvSpPr>
            <p:cNvPr id="89" name="TextBox 88">
              <a:extLst>
                <a:ext uri="{FF2B5EF4-FFF2-40B4-BE49-F238E27FC236}">
                  <a16:creationId xmlns:a16="http://schemas.microsoft.com/office/drawing/2014/main" id="{76E0CF6D-7618-45B1-B1DD-03512C194AFF}"/>
                </a:ext>
              </a:extLst>
            </p:cNvPr>
            <p:cNvSpPr txBox="1"/>
            <p:nvPr/>
          </p:nvSpPr>
          <p:spPr>
            <a:xfrm>
              <a:off x="9418368" y="4850519"/>
              <a:ext cx="304068" cy="336471"/>
            </a:xfrm>
            <a:prstGeom prst="rect">
              <a:avLst/>
            </a:prstGeom>
            <a:noFill/>
          </p:spPr>
          <p:txBody>
            <a:bodyPr wrap="none" lIns="0" tIns="0" rIns="0" bIns="0" rtlCol="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0</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1</a:t>
              </a:r>
            </a:p>
          </p:txBody>
        </p:sp>
        <p:cxnSp>
          <p:nvCxnSpPr>
            <p:cNvPr id="90" name="Straight Connector 89">
              <a:extLst>
                <a:ext uri="{FF2B5EF4-FFF2-40B4-BE49-F238E27FC236}">
                  <a16:creationId xmlns:a16="http://schemas.microsoft.com/office/drawing/2014/main" id="{1B81E09D-EBA9-458C-A0BB-D791D7BBB4E4}"/>
                </a:ext>
              </a:extLst>
            </p:cNvPr>
            <p:cNvCxnSpPr/>
            <p:nvPr/>
          </p:nvCxnSpPr>
          <p:spPr bwMode="auto">
            <a:xfrm flipV="1">
              <a:off x="9567179" y="4370176"/>
              <a:ext cx="0" cy="73589"/>
            </a:xfrm>
            <a:prstGeom prst="line">
              <a:avLst/>
            </a:prstGeom>
            <a:solidFill>
              <a:srgbClr val="6D2687"/>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1" name="Group 90">
              <a:extLst>
                <a:ext uri="{FF2B5EF4-FFF2-40B4-BE49-F238E27FC236}">
                  <a16:creationId xmlns:a16="http://schemas.microsoft.com/office/drawing/2014/main" id="{2C2AE4B5-067D-4933-9BE5-15A5D61EA2AF}"/>
                </a:ext>
              </a:extLst>
            </p:cNvPr>
            <p:cNvGrpSpPr/>
            <p:nvPr/>
          </p:nvGrpSpPr>
          <p:grpSpPr>
            <a:xfrm>
              <a:off x="3273290" y="1481273"/>
              <a:ext cx="6343650" cy="1847850"/>
              <a:chOff x="12735924" y="1477963"/>
              <a:chExt cx="6343650" cy="1847850"/>
            </a:xfrm>
            <a:solidFill>
              <a:srgbClr val="93358D"/>
            </a:solidFill>
          </p:grpSpPr>
          <p:grpSp>
            <p:nvGrpSpPr>
              <p:cNvPr id="132" name="Group 131">
                <a:extLst>
                  <a:ext uri="{FF2B5EF4-FFF2-40B4-BE49-F238E27FC236}">
                    <a16:creationId xmlns:a16="http://schemas.microsoft.com/office/drawing/2014/main" id="{09ED7D94-758F-49BE-9C80-D86C5562D7FD}"/>
                  </a:ext>
                </a:extLst>
              </p:cNvPr>
              <p:cNvGrpSpPr/>
              <p:nvPr/>
            </p:nvGrpSpPr>
            <p:grpSpPr>
              <a:xfrm>
                <a:off x="12735924" y="1477963"/>
                <a:ext cx="6343650" cy="1847850"/>
                <a:chOff x="12735924" y="1477963"/>
                <a:chExt cx="6343650" cy="1847850"/>
              </a:xfrm>
              <a:grpFill/>
            </p:grpSpPr>
            <p:sp>
              <p:nvSpPr>
                <p:cNvPr id="134" name="Freeform 40">
                  <a:extLst>
                    <a:ext uri="{FF2B5EF4-FFF2-40B4-BE49-F238E27FC236}">
                      <a16:creationId xmlns:a16="http://schemas.microsoft.com/office/drawing/2014/main" id="{EB47FDC2-8CAC-484E-AA9B-4DF168169CCA}"/>
                    </a:ext>
                  </a:extLst>
                </p:cNvPr>
                <p:cNvSpPr>
                  <a:spLocks/>
                </p:cNvSpPr>
                <p:nvPr/>
              </p:nvSpPr>
              <p:spPr bwMode="auto">
                <a:xfrm>
                  <a:off x="19006549" y="3252788"/>
                  <a:ext cx="73025" cy="73025"/>
                </a:xfrm>
                <a:prstGeom prst="triangle">
                  <a:avLst/>
                </a:prstGeom>
                <a:grpFill/>
                <a:ln w="12700">
                  <a:solidFill>
                    <a:srgbClr val="93358D"/>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35" name="Freeform 41">
                  <a:extLst>
                    <a:ext uri="{FF2B5EF4-FFF2-40B4-BE49-F238E27FC236}">
                      <a16:creationId xmlns:a16="http://schemas.microsoft.com/office/drawing/2014/main" id="{B2B3DF05-7024-469B-93F5-8D43379CFC01}"/>
                    </a:ext>
                  </a:extLst>
                </p:cNvPr>
                <p:cNvSpPr>
                  <a:spLocks/>
                </p:cNvSpPr>
                <p:nvPr/>
              </p:nvSpPr>
              <p:spPr bwMode="auto">
                <a:xfrm>
                  <a:off x="18908124" y="3252788"/>
                  <a:ext cx="73025" cy="73025"/>
                </a:xfrm>
                <a:prstGeom prst="triangle">
                  <a:avLst/>
                </a:prstGeom>
                <a:grpFill/>
                <a:ln w="12700">
                  <a:solidFill>
                    <a:srgbClr val="93358D"/>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36" name="Freeform 42">
                  <a:extLst>
                    <a:ext uri="{FF2B5EF4-FFF2-40B4-BE49-F238E27FC236}">
                      <a16:creationId xmlns:a16="http://schemas.microsoft.com/office/drawing/2014/main" id="{B104F00C-4CDE-42AE-8B47-FBCCF45CE6F3}"/>
                    </a:ext>
                  </a:extLst>
                </p:cNvPr>
                <p:cNvSpPr>
                  <a:spLocks/>
                </p:cNvSpPr>
                <p:nvPr/>
              </p:nvSpPr>
              <p:spPr bwMode="auto">
                <a:xfrm>
                  <a:off x="17888949" y="3252788"/>
                  <a:ext cx="73025" cy="73025"/>
                </a:xfrm>
                <a:prstGeom prst="triangle">
                  <a:avLst/>
                </a:prstGeom>
                <a:grpFill/>
                <a:ln w="12700">
                  <a:solidFill>
                    <a:srgbClr val="93358D"/>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37" name="Freeform 43">
                  <a:extLst>
                    <a:ext uri="{FF2B5EF4-FFF2-40B4-BE49-F238E27FC236}">
                      <a16:creationId xmlns:a16="http://schemas.microsoft.com/office/drawing/2014/main" id="{D2E8758C-F20B-4133-9117-2046163873B6}"/>
                    </a:ext>
                  </a:extLst>
                </p:cNvPr>
                <p:cNvSpPr>
                  <a:spLocks/>
                </p:cNvSpPr>
                <p:nvPr/>
              </p:nvSpPr>
              <p:spPr bwMode="auto">
                <a:xfrm>
                  <a:off x="17536524" y="3252788"/>
                  <a:ext cx="73025" cy="73025"/>
                </a:xfrm>
                <a:prstGeom prst="triangle">
                  <a:avLst/>
                </a:prstGeom>
                <a:grpFill/>
                <a:ln w="12700">
                  <a:solidFill>
                    <a:srgbClr val="93358D"/>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38" name="Freeform 44">
                  <a:extLst>
                    <a:ext uri="{FF2B5EF4-FFF2-40B4-BE49-F238E27FC236}">
                      <a16:creationId xmlns:a16="http://schemas.microsoft.com/office/drawing/2014/main" id="{D371820F-9DAB-488A-8D1D-FCBAA575B083}"/>
                    </a:ext>
                  </a:extLst>
                </p:cNvPr>
                <p:cNvSpPr>
                  <a:spLocks/>
                </p:cNvSpPr>
                <p:nvPr/>
              </p:nvSpPr>
              <p:spPr bwMode="auto">
                <a:xfrm>
                  <a:off x="17423812" y="3252788"/>
                  <a:ext cx="73025" cy="73025"/>
                </a:xfrm>
                <a:prstGeom prst="triangle">
                  <a:avLst/>
                </a:prstGeom>
                <a:grpFill/>
                <a:ln w="12700">
                  <a:solidFill>
                    <a:srgbClr val="93358D"/>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39" name="Freeform 45">
                  <a:extLst>
                    <a:ext uri="{FF2B5EF4-FFF2-40B4-BE49-F238E27FC236}">
                      <a16:creationId xmlns:a16="http://schemas.microsoft.com/office/drawing/2014/main" id="{0BDE2C35-7610-4C3D-93B5-AA8DBAF004D4}"/>
                    </a:ext>
                  </a:extLst>
                </p:cNvPr>
                <p:cNvSpPr>
                  <a:spLocks/>
                </p:cNvSpPr>
                <p:nvPr/>
              </p:nvSpPr>
              <p:spPr bwMode="auto">
                <a:xfrm>
                  <a:off x="17080912" y="3252788"/>
                  <a:ext cx="73025" cy="73025"/>
                </a:xfrm>
                <a:prstGeom prst="triangle">
                  <a:avLst/>
                </a:prstGeom>
                <a:grpFill/>
                <a:ln w="12700">
                  <a:solidFill>
                    <a:srgbClr val="93358D"/>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40" name="Freeform 46">
                  <a:extLst>
                    <a:ext uri="{FF2B5EF4-FFF2-40B4-BE49-F238E27FC236}">
                      <a16:creationId xmlns:a16="http://schemas.microsoft.com/office/drawing/2014/main" id="{A2B6DEAD-CE06-42C6-B80A-278FC0580DDB}"/>
                    </a:ext>
                  </a:extLst>
                </p:cNvPr>
                <p:cNvSpPr>
                  <a:spLocks/>
                </p:cNvSpPr>
                <p:nvPr/>
              </p:nvSpPr>
              <p:spPr bwMode="auto">
                <a:xfrm>
                  <a:off x="17065037" y="3252788"/>
                  <a:ext cx="73025" cy="73025"/>
                </a:xfrm>
                <a:prstGeom prst="triangle">
                  <a:avLst/>
                </a:prstGeom>
                <a:grpFill/>
                <a:ln w="12700">
                  <a:solidFill>
                    <a:srgbClr val="93358D"/>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41" name="Freeform 47">
                  <a:extLst>
                    <a:ext uri="{FF2B5EF4-FFF2-40B4-BE49-F238E27FC236}">
                      <a16:creationId xmlns:a16="http://schemas.microsoft.com/office/drawing/2014/main" id="{4AF52000-DF27-4CD5-8B5F-1F20967592D4}"/>
                    </a:ext>
                  </a:extLst>
                </p:cNvPr>
                <p:cNvSpPr>
                  <a:spLocks/>
                </p:cNvSpPr>
                <p:nvPr/>
              </p:nvSpPr>
              <p:spPr bwMode="auto">
                <a:xfrm>
                  <a:off x="16969787" y="3252788"/>
                  <a:ext cx="73025" cy="73025"/>
                </a:xfrm>
                <a:prstGeom prst="triangle">
                  <a:avLst/>
                </a:prstGeom>
                <a:grpFill/>
                <a:ln w="12700">
                  <a:solidFill>
                    <a:srgbClr val="93358D"/>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42" name="Freeform 48">
                  <a:extLst>
                    <a:ext uri="{FF2B5EF4-FFF2-40B4-BE49-F238E27FC236}">
                      <a16:creationId xmlns:a16="http://schemas.microsoft.com/office/drawing/2014/main" id="{71B76F96-0BEF-499D-9465-1188E354131B}"/>
                    </a:ext>
                  </a:extLst>
                </p:cNvPr>
                <p:cNvSpPr>
                  <a:spLocks/>
                </p:cNvSpPr>
                <p:nvPr/>
              </p:nvSpPr>
              <p:spPr bwMode="auto">
                <a:xfrm>
                  <a:off x="16823737" y="3252788"/>
                  <a:ext cx="73025" cy="73025"/>
                </a:xfrm>
                <a:prstGeom prst="triangle">
                  <a:avLst/>
                </a:prstGeom>
                <a:grpFill/>
                <a:ln w="12700">
                  <a:solidFill>
                    <a:srgbClr val="93358D"/>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43" name="Freeform 49">
                  <a:extLst>
                    <a:ext uri="{FF2B5EF4-FFF2-40B4-BE49-F238E27FC236}">
                      <a16:creationId xmlns:a16="http://schemas.microsoft.com/office/drawing/2014/main" id="{1D6785EB-EF26-459C-ACFD-44C34BBF719D}"/>
                    </a:ext>
                  </a:extLst>
                </p:cNvPr>
                <p:cNvSpPr>
                  <a:spLocks/>
                </p:cNvSpPr>
                <p:nvPr/>
              </p:nvSpPr>
              <p:spPr bwMode="auto">
                <a:xfrm>
                  <a:off x="16788812" y="3252788"/>
                  <a:ext cx="73025" cy="73025"/>
                </a:xfrm>
                <a:prstGeom prst="triangle">
                  <a:avLst/>
                </a:prstGeom>
                <a:grpFill/>
                <a:ln w="12700">
                  <a:solidFill>
                    <a:srgbClr val="93358D"/>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44" name="Freeform 50">
                  <a:extLst>
                    <a:ext uri="{FF2B5EF4-FFF2-40B4-BE49-F238E27FC236}">
                      <a16:creationId xmlns:a16="http://schemas.microsoft.com/office/drawing/2014/main" id="{2A5C9312-DAE4-4322-85BF-F2E531FE3555}"/>
                    </a:ext>
                  </a:extLst>
                </p:cNvPr>
                <p:cNvSpPr>
                  <a:spLocks/>
                </p:cNvSpPr>
                <p:nvPr/>
              </p:nvSpPr>
              <p:spPr bwMode="auto">
                <a:xfrm>
                  <a:off x="16620537" y="3252788"/>
                  <a:ext cx="73025" cy="73025"/>
                </a:xfrm>
                <a:prstGeom prst="triangle">
                  <a:avLst/>
                </a:prstGeom>
                <a:grpFill/>
                <a:ln w="12700">
                  <a:solidFill>
                    <a:srgbClr val="93358D"/>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45" name="Freeform 51">
                  <a:extLst>
                    <a:ext uri="{FF2B5EF4-FFF2-40B4-BE49-F238E27FC236}">
                      <a16:creationId xmlns:a16="http://schemas.microsoft.com/office/drawing/2014/main" id="{303993A3-A1DB-49DE-92A6-4A041B626A21}"/>
                    </a:ext>
                  </a:extLst>
                </p:cNvPr>
                <p:cNvSpPr>
                  <a:spLocks/>
                </p:cNvSpPr>
                <p:nvPr/>
              </p:nvSpPr>
              <p:spPr bwMode="auto">
                <a:xfrm>
                  <a:off x="16576087" y="3252788"/>
                  <a:ext cx="73025" cy="73025"/>
                </a:xfrm>
                <a:prstGeom prst="triangle">
                  <a:avLst/>
                </a:prstGeom>
                <a:grpFill/>
                <a:ln w="12700">
                  <a:solidFill>
                    <a:srgbClr val="93358D"/>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46" name="Freeform 52">
                  <a:extLst>
                    <a:ext uri="{FF2B5EF4-FFF2-40B4-BE49-F238E27FC236}">
                      <a16:creationId xmlns:a16="http://schemas.microsoft.com/office/drawing/2014/main" id="{AC571E83-806F-4AE7-9E52-4098D22F0901}"/>
                    </a:ext>
                  </a:extLst>
                </p:cNvPr>
                <p:cNvSpPr>
                  <a:spLocks/>
                </p:cNvSpPr>
                <p:nvPr/>
              </p:nvSpPr>
              <p:spPr bwMode="auto">
                <a:xfrm>
                  <a:off x="16458612" y="3252788"/>
                  <a:ext cx="73025" cy="73025"/>
                </a:xfrm>
                <a:prstGeom prst="triangle">
                  <a:avLst/>
                </a:prstGeom>
                <a:grpFill/>
                <a:ln w="12700">
                  <a:solidFill>
                    <a:srgbClr val="93358D"/>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47" name="Freeform 53">
                  <a:extLst>
                    <a:ext uri="{FF2B5EF4-FFF2-40B4-BE49-F238E27FC236}">
                      <a16:creationId xmlns:a16="http://schemas.microsoft.com/office/drawing/2014/main" id="{C12F023D-E434-418C-998F-7B9E32606FF1}"/>
                    </a:ext>
                  </a:extLst>
                </p:cNvPr>
                <p:cNvSpPr>
                  <a:spLocks/>
                </p:cNvSpPr>
                <p:nvPr/>
              </p:nvSpPr>
              <p:spPr bwMode="auto">
                <a:xfrm>
                  <a:off x="16341137" y="3176588"/>
                  <a:ext cx="73025" cy="73025"/>
                </a:xfrm>
                <a:prstGeom prst="triangle">
                  <a:avLst/>
                </a:prstGeom>
                <a:grpFill/>
                <a:ln w="12700">
                  <a:solidFill>
                    <a:srgbClr val="93358D"/>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48" name="Freeform 54">
                  <a:extLst>
                    <a:ext uri="{FF2B5EF4-FFF2-40B4-BE49-F238E27FC236}">
                      <a16:creationId xmlns:a16="http://schemas.microsoft.com/office/drawing/2014/main" id="{BB0ABDDD-BAE2-4743-8E85-AFDEDA16D0E4}"/>
                    </a:ext>
                  </a:extLst>
                </p:cNvPr>
                <p:cNvSpPr>
                  <a:spLocks/>
                </p:cNvSpPr>
                <p:nvPr/>
              </p:nvSpPr>
              <p:spPr bwMode="auto">
                <a:xfrm>
                  <a:off x="16309387" y="3176588"/>
                  <a:ext cx="73025" cy="73025"/>
                </a:xfrm>
                <a:prstGeom prst="triangle">
                  <a:avLst/>
                </a:prstGeom>
                <a:grpFill/>
                <a:ln w="12700">
                  <a:solidFill>
                    <a:srgbClr val="93358D"/>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49" name="Freeform 55">
                  <a:extLst>
                    <a:ext uri="{FF2B5EF4-FFF2-40B4-BE49-F238E27FC236}">
                      <a16:creationId xmlns:a16="http://schemas.microsoft.com/office/drawing/2014/main" id="{2B46872D-0DFD-4F85-929E-BDF923BE66FA}"/>
                    </a:ext>
                  </a:extLst>
                </p:cNvPr>
                <p:cNvSpPr>
                  <a:spLocks/>
                </p:cNvSpPr>
                <p:nvPr/>
              </p:nvSpPr>
              <p:spPr bwMode="auto">
                <a:xfrm>
                  <a:off x="16176037" y="3176588"/>
                  <a:ext cx="73025" cy="73025"/>
                </a:xfrm>
                <a:prstGeom prst="triangle">
                  <a:avLst/>
                </a:prstGeom>
                <a:grpFill/>
                <a:ln w="12700">
                  <a:solidFill>
                    <a:srgbClr val="93358D"/>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50" name="Freeform 56">
                  <a:extLst>
                    <a:ext uri="{FF2B5EF4-FFF2-40B4-BE49-F238E27FC236}">
                      <a16:creationId xmlns:a16="http://schemas.microsoft.com/office/drawing/2014/main" id="{FD80E52A-F0A0-43E1-AA2C-74D3ACBBA392}"/>
                    </a:ext>
                  </a:extLst>
                </p:cNvPr>
                <p:cNvSpPr>
                  <a:spLocks/>
                </p:cNvSpPr>
                <p:nvPr/>
              </p:nvSpPr>
              <p:spPr bwMode="auto">
                <a:xfrm>
                  <a:off x="16163337" y="3176588"/>
                  <a:ext cx="73025" cy="73025"/>
                </a:xfrm>
                <a:prstGeom prst="triangle">
                  <a:avLst/>
                </a:prstGeom>
                <a:grpFill/>
                <a:ln w="12700">
                  <a:solidFill>
                    <a:srgbClr val="93358D"/>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51" name="Freeform 57">
                  <a:extLst>
                    <a:ext uri="{FF2B5EF4-FFF2-40B4-BE49-F238E27FC236}">
                      <a16:creationId xmlns:a16="http://schemas.microsoft.com/office/drawing/2014/main" id="{1678F2ED-C714-48AB-B632-0A36740C284A}"/>
                    </a:ext>
                  </a:extLst>
                </p:cNvPr>
                <p:cNvSpPr>
                  <a:spLocks/>
                </p:cNvSpPr>
                <p:nvPr/>
              </p:nvSpPr>
              <p:spPr bwMode="auto">
                <a:xfrm>
                  <a:off x="16074437" y="3125788"/>
                  <a:ext cx="73025" cy="73025"/>
                </a:xfrm>
                <a:prstGeom prst="triangle">
                  <a:avLst/>
                </a:prstGeom>
                <a:grpFill/>
                <a:ln w="12700">
                  <a:solidFill>
                    <a:srgbClr val="93358D"/>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52" name="Freeform 58">
                  <a:extLst>
                    <a:ext uri="{FF2B5EF4-FFF2-40B4-BE49-F238E27FC236}">
                      <a16:creationId xmlns:a16="http://schemas.microsoft.com/office/drawing/2014/main" id="{6766E257-4584-493B-BC8F-77B4A6C7C1B5}"/>
                    </a:ext>
                  </a:extLst>
                </p:cNvPr>
                <p:cNvSpPr>
                  <a:spLocks/>
                </p:cNvSpPr>
                <p:nvPr/>
              </p:nvSpPr>
              <p:spPr bwMode="auto">
                <a:xfrm>
                  <a:off x="16014112" y="3125788"/>
                  <a:ext cx="73025" cy="73025"/>
                </a:xfrm>
                <a:prstGeom prst="triangle">
                  <a:avLst/>
                </a:prstGeom>
                <a:grpFill/>
                <a:ln w="12700">
                  <a:solidFill>
                    <a:srgbClr val="93358D"/>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53" name="Freeform 59">
                  <a:extLst>
                    <a:ext uri="{FF2B5EF4-FFF2-40B4-BE49-F238E27FC236}">
                      <a16:creationId xmlns:a16="http://schemas.microsoft.com/office/drawing/2014/main" id="{BECB53B4-9EA1-41E9-AC0D-097A22239475}"/>
                    </a:ext>
                  </a:extLst>
                </p:cNvPr>
                <p:cNvSpPr>
                  <a:spLocks/>
                </p:cNvSpPr>
                <p:nvPr/>
              </p:nvSpPr>
              <p:spPr bwMode="auto">
                <a:xfrm>
                  <a:off x="15979187" y="3125788"/>
                  <a:ext cx="73025" cy="73025"/>
                </a:xfrm>
                <a:prstGeom prst="triangle">
                  <a:avLst/>
                </a:prstGeom>
                <a:grpFill/>
                <a:ln w="12700">
                  <a:solidFill>
                    <a:srgbClr val="93358D"/>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54" name="Freeform 60">
                  <a:extLst>
                    <a:ext uri="{FF2B5EF4-FFF2-40B4-BE49-F238E27FC236}">
                      <a16:creationId xmlns:a16="http://schemas.microsoft.com/office/drawing/2014/main" id="{E742484A-B64D-4743-88C1-ED0926DB2E97}"/>
                    </a:ext>
                  </a:extLst>
                </p:cNvPr>
                <p:cNvSpPr>
                  <a:spLocks/>
                </p:cNvSpPr>
                <p:nvPr/>
              </p:nvSpPr>
              <p:spPr bwMode="auto">
                <a:xfrm>
                  <a:off x="15947437" y="3125788"/>
                  <a:ext cx="73025" cy="73025"/>
                </a:xfrm>
                <a:prstGeom prst="triangle">
                  <a:avLst/>
                </a:prstGeom>
                <a:grpFill/>
                <a:ln w="12700">
                  <a:solidFill>
                    <a:srgbClr val="93358D"/>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55" name="Freeform 61">
                  <a:extLst>
                    <a:ext uri="{FF2B5EF4-FFF2-40B4-BE49-F238E27FC236}">
                      <a16:creationId xmlns:a16="http://schemas.microsoft.com/office/drawing/2014/main" id="{0746FFC3-6EA8-4BB6-9D6C-1771772328AA}"/>
                    </a:ext>
                  </a:extLst>
                </p:cNvPr>
                <p:cNvSpPr>
                  <a:spLocks/>
                </p:cNvSpPr>
                <p:nvPr/>
              </p:nvSpPr>
              <p:spPr bwMode="auto">
                <a:xfrm>
                  <a:off x="15890287" y="3125788"/>
                  <a:ext cx="73025" cy="73025"/>
                </a:xfrm>
                <a:prstGeom prst="triangle">
                  <a:avLst/>
                </a:prstGeom>
                <a:grpFill/>
                <a:ln w="12700">
                  <a:solidFill>
                    <a:srgbClr val="93358D"/>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56" name="Freeform 62">
                  <a:extLst>
                    <a:ext uri="{FF2B5EF4-FFF2-40B4-BE49-F238E27FC236}">
                      <a16:creationId xmlns:a16="http://schemas.microsoft.com/office/drawing/2014/main" id="{A81FFABC-1600-4E8D-B0E9-39CBAA40A235}"/>
                    </a:ext>
                  </a:extLst>
                </p:cNvPr>
                <p:cNvSpPr>
                  <a:spLocks/>
                </p:cNvSpPr>
                <p:nvPr/>
              </p:nvSpPr>
              <p:spPr bwMode="auto">
                <a:xfrm>
                  <a:off x="15861712" y="3125788"/>
                  <a:ext cx="73025" cy="73025"/>
                </a:xfrm>
                <a:prstGeom prst="triangle">
                  <a:avLst/>
                </a:prstGeom>
                <a:grpFill/>
                <a:ln w="12700">
                  <a:solidFill>
                    <a:srgbClr val="93358D"/>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57" name="Freeform 63">
                  <a:extLst>
                    <a:ext uri="{FF2B5EF4-FFF2-40B4-BE49-F238E27FC236}">
                      <a16:creationId xmlns:a16="http://schemas.microsoft.com/office/drawing/2014/main" id="{8C2850A7-A4C2-4C96-8590-67FD6511F941}"/>
                    </a:ext>
                  </a:extLst>
                </p:cNvPr>
                <p:cNvSpPr>
                  <a:spLocks/>
                </p:cNvSpPr>
                <p:nvPr/>
              </p:nvSpPr>
              <p:spPr bwMode="auto">
                <a:xfrm>
                  <a:off x="15798212" y="3125788"/>
                  <a:ext cx="73025" cy="73025"/>
                </a:xfrm>
                <a:prstGeom prst="triangle">
                  <a:avLst/>
                </a:prstGeom>
                <a:grpFill/>
                <a:ln w="12700">
                  <a:solidFill>
                    <a:srgbClr val="93358D"/>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58" name="Freeform 64">
                  <a:extLst>
                    <a:ext uri="{FF2B5EF4-FFF2-40B4-BE49-F238E27FC236}">
                      <a16:creationId xmlns:a16="http://schemas.microsoft.com/office/drawing/2014/main" id="{9272FDB4-469A-49DA-800A-CB595A1257E2}"/>
                    </a:ext>
                  </a:extLst>
                </p:cNvPr>
                <p:cNvSpPr>
                  <a:spLocks/>
                </p:cNvSpPr>
                <p:nvPr/>
              </p:nvSpPr>
              <p:spPr bwMode="auto">
                <a:xfrm>
                  <a:off x="15702962" y="3090863"/>
                  <a:ext cx="73025" cy="73025"/>
                </a:xfrm>
                <a:prstGeom prst="triangle">
                  <a:avLst/>
                </a:prstGeom>
                <a:grpFill/>
                <a:ln w="12700">
                  <a:solidFill>
                    <a:srgbClr val="93358D"/>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59" name="Freeform 65">
                  <a:extLst>
                    <a:ext uri="{FF2B5EF4-FFF2-40B4-BE49-F238E27FC236}">
                      <a16:creationId xmlns:a16="http://schemas.microsoft.com/office/drawing/2014/main" id="{47F08A1D-8BC9-4AF9-90FC-A6C4C801F7FD}"/>
                    </a:ext>
                  </a:extLst>
                </p:cNvPr>
                <p:cNvSpPr>
                  <a:spLocks/>
                </p:cNvSpPr>
                <p:nvPr/>
              </p:nvSpPr>
              <p:spPr bwMode="auto">
                <a:xfrm>
                  <a:off x="15648987" y="3090863"/>
                  <a:ext cx="73025" cy="73025"/>
                </a:xfrm>
                <a:prstGeom prst="triangle">
                  <a:avLst/>
                </a:prstGeom>
                <a:grpFill/>
                <a:ln w="12700">
                  <a:solidFill>
                    <a:srgbClr val="93358D"/>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60" name="Freeform 66">
                  <a:extLst>
                    <a:ext uri="{FF2B5EF4-FFF2-40B4-BE49-F238E27FC236}">
                      <a16:creationId xmlns:a16="http://schemas.microsoft.com/office/drawing/2014/main" id="{2624C9F5-E59B-4CAA-AAFB-E3046B7A2AC7}"/>
                    </a:ext>
                  </a:extLst>
                </p:cNvPr>
                <p:cNvSpPr>
                  <a:spLocks/>
                </p:cNvSpPr>
                <p:nvPr/>
              </p:nvSpPr>
              <p:spPr bwMode="auto">
                <a:xfrm>
                  <a:off x="15633112" y="3090863"/>
                  <a:ext cx="73025" cy="73025"/>
                </a:xfrm>
                <a:prstGeom prst="triangle">
                  <a:avLst/>
                </a:prstGeom>
                <a:grpFill/>
                <a:ln w="12700">
                  <a:solidFill>
                    <a:srgbClr val="93358D"/>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61" name="Freeform 67">
                  <a:extLst>
                    <a:ext uri="{FF2B5EF4-FFF2-40B4-BE49-F238E27FC236}">
                      <a16:creationId xmlns:a16="http://schemas.microsoft.com/office/drawing/2014/main" id="{266D64A2-E4F8-4A3F-ADC6-F71CB2B69ED2}"/>
                    </a:ext>
                  </a:extLst>
                </p:cNvPr>
                <p:cNvSpPr>
                  <a:spLocks/>
                </p:cNvSpPr>
                <p:nvPr/>
              </p:nvSpPr>
              <p:spPr bwMode="auto">
                <a:xfrm>
                  <a:off x="15579137" y="3090863"/>
                  <a:ext cx="73025" cy="73025"/>
                </a:xfrm>
                <a:prstGeom prst="triangle">
                  <a:avLst/>
                </a:prstGeom>
                <a:grpFill/>
                <a:ln w="12700">
                  <a:solidFill>
                    <a:srgbClr val="93358D"/>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62" name="Freeform 68">
                  <a:extLst>
                    <a:ext uri="{FF2B5EF4-FFF2-40B4-BE49-F238E27FC236}">
                      <a16:creationId xmlns:a16="http://schemas.microsoft.com/office/drawing/2014/main" id="{30EDC65D-818D-4582-BFFF-CE668DBF2AB5}"/>
                    </a:ext>
                  </a:extLst>
                </p:cNvPr>
                <p:cNvSpPr>
                  <a:spLocks/>
                </p:cNvSpPr>
                <p:nvPr/>
              </p:nvSpPr>
              <p:spPr bwMode="auto">
                <a:xfrm>
                  <a:off x="15534687" y="3062288"/>
                  <a:ext cx="73025" cy="73025"/>
                </a:xfrm>
                <a:prstGeom prst="triangle">
                  <a:avLst/>
                </a:prstGeom>
                <a:grpFill/>
                <a:ln w="12700">
                  <a:solidFill>
                    <a:srgbClr val="93358D"/>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63" name="Freeform 69">
                  <a:extLst>
                    <a:ext uri="{FF2B5EF4-FFF2-40B4-BE49-F238E27FC236}">
                      <a16:creationId xmlns:a16="http://schemas.microsoft.com/office/drawing/2014/main" id="{1AF3AF7F-0536-44F8-87A5-E16826184FF5}"/>
                    </a:ext>
                  </a:extLst>
                </p:cNvPr>
                <p:cNvSpPr>
                  <a:spLocks/>
                </p:cNvSpPr>
                <p:nvPr/>
              </p:nvSpPr>
              <p:spPr bwMode="auto">
                <a:xfrm>
                  <a:off x="15506112" y="3062288"/>
                  <a:ext cx="73025" cy="73025"/>
                </a:xfrm>
                <a:prstGeom prst="triangle">
                  <a:avLst/>
                </a:prstGeom>
                <a:grpFill/>
                <a:ln w="12700">
                  <a:solidFill>
                    <a:srgbClr val="93358D"/>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64" name="Freeform 70">
                  <a:extLst>
                    <a:ext uri="{FF2B5EF4-FFF2-40B4-BE49-F238E27FC236}">
                      <a16:creationId xmlns:a16="http://schemas.microsoft.com/office/drawing/2014/main" id="{7A92FD14-49AE-4BFF-89AB-CCFA4EA05932}"/>
                    </a:ext>
                  </a:extLst>
                </p:cNvPr>
                <p:cNvSpPr>
                  <a:spLocks/>
                </p:cNvSpPr>
                <p:nvPr/>
              </p:nvSpPr>
              <p:spPr bwMode="auto">
                <a:xfrm>
                  <a:off x="15388637" y="3062288"/>
                  <a:ext cx="73025" cy="73025"/>
                </a:xfrm>
                <a:prstGeom prst="triangle">
                  <a:avLst/>
                </a:prstGeom>
                <a:grpFill/>
                <a:ln w="12700">
                  <a:solidFill>
                    <a:srgbClr val="93358D"/>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65" name="Freeform 71">
                  <a:extLst>
                    <a:ext uri="{FF2B5EF4-FFF2-40B4-BE49-F238E27FC236}">
                      <a16:creationId xmlns:a16="http://schemas.microsoft.com/office/drawing/2014/main" id="{410B5EEB-DEB7-47CA-AEFA-9180FA1928E9}"/>
                    </a:ext>
                  </a:extLst>
                </p:cNvPr>
                <p:cNvSpPr>
                  <a:spLocks/>
                </p:cNvSpPr>
                <p:nvPr/>
              </p:nvSpPr>
              <p:spPr bwMode="auto">
                <a:xfrm>
                  <a:off x="15341012" y="3033713"/>
                  <a:ext cx="73025" cy="73025"/>
                </a:xfrm>
                <a:prstGeom prst="triangle">
                  <a:avLst/>
                </a:prstGeom>
                <a:grpFill/>
                <a:ln w="12700">
                  <a:solidFill>
                    <a:srgbClr val="93358D"/>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66" name="Freeform 72">
                  <a:extLst>
                    <a:ext uri="{FF2B5EF4-FFF2-40B4-BE49-F238E27FC236}">
                      <a16:creationId xmlns:a16="http://schemas.microsoft.com/office/drawing/2014/main" id="{8BFD3491-B8AA-45D5-9EF7-B7C25D1F8547}"/>
                    </a:ext>
                  </a:extLst>
                </p:cNvPr>
                <p:cNvSpPr>
                  <a:spLocks/>
                </p:cNvSpPr>
                <p:nvPr/>
              </p:nvSpPr>
              <p:spPr bwMode="auto">
                <a:xfrm>
                  <a:off x="15287037" y="2989263"/>
                  <a:ext cx="73025" cy="73025"/>
                </a:xfrm>
                <a:prstGeom prst="triangle">
                  <a:avLst/>
                </a:prstGeom>
                <a:grpFill/>
                <a:ln w="12700">
                  <a:solidFill>
                    <a:srgbClr val="93358D"/>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67" name="Freeform 73">
                  <a:extLst>
                    <a:ext uri="{FF2B5EF4-FFF2-40B4-BE49-F238E27FC236}">
                      <a16:creationId xmlns:a16="http://schemas.microsoft.com/office/drawing/2014/main" id="{EBB77209-5152-48F2-94F8-9AE4E495E82A}"/>
                    </a:ext>
                  </a:extLst>
                </p:cNvPr>
                <p:cNvSpPr>
                  <a:spLocks/>
                </p:cNvSpPr>
                <p:nvPr/>
              </p:nvSpPr>
              <p:spPr bwMode="auto">
                <a:xfrm>
                  <a:off x="15226712" y="2989263"/>
                  <a:ext cx="73025" cy="73025"/>
                </a:xfrm>
                <a:prstGeom prst="triangle">
                  <a:avLst/>
                </a:prstGeom>
                <a:grpFill/>
                <a:ln w="12700">
                  <a:solidFill>
                    <a:srgbClr val="93358D"/>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68" name="Freeform 74">
                  <a:extLst>
                    <a:ext uri="{FF2B5EF4-FFF2-40B4-BE49-F238E27FC236}">
                      <a16:creationId xmlns:a16="http://schemas.microsoft.com/office/drawing/2014/main" id="{75FEA360-2D66-4DC4-A47B-1112FD6E19CE}"/>
                    </a:ext>
                  </a:extLst>
                </p:cNvPr>
                <p:cNvSpPr>
                  <a:spLocks/>
                </p:cNvSpPr>
                <p:nvPr/>
              </p:nvSpPr>
              <p:spPr bwMode="auto">
                <a:xfrm>
                  <a:off x="15188612" y="2989263"/>
                  <a:ext cx="76200" cy="73025"/>
                </a:xfrm>
                <a:prstGeom prst="triangle">
                  <a:avLst/>
                </a:prstGeom>
                <a:grpFill/>
                <a:ln w="12700">
                  <a:solidFill>
                    <a:srgbClr val="93358D"/>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69" name="Freeform 75">
                  <a:extLst>
                    <a:ext uri="{FF2B5EF4-FFF2-40B4-BE49-F238E27FC236}">
                      <a16:creationId xmlns:a16="http://schemas.microsoft.com/office/drawing/2014/main" id="{54260A49-926E-473A-9AAA-0CD5E922E95B}"/>
                    </a:ext>
                  </a:extLst>
                </p:cNvPr>
                <p:cNvSpPr>
                  <a:spLocks/>
                </p:cNvSpPr>
                <p:nvPr/>
              </p:nvSpPr>
              <p:spPr bwMode="auto">
                <a:xfrm>
                  <a:off x="15172737" y="2970213"/>
                  <a:ext cx="73025" cy="73025"/>
                </a:xfrm>
                <a:prstGeom prst="triangle">
                  <a:avLst/>
                </a:prstGeom>
                <a:grpFill/>
                <a:ln w="12700">
                  <a:solidFill>
                    <a:srgbClr val="93358D"/>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70" name="Freeform 76">
                  <a:extLst>
                    <a:ext uri="{FF2B5EF4-FFF2-40B4-BE49-F238E27FC236}">
                      <a16:creationId xmlns:a16="http://schemas.microsoft.com/office/drawing/2014/main" id="{E0C7D333-808E-472C-A0DD-A5E47E6ABED5}"/>
                    </a:ext>
                  </a:extLst>
                </p:cNvPr>
                <p:cNvSpPr>
                  <a:spLocks/>
                </p:cNvSpPr>
                <p:nvPr/>
              </p:nvSpPr>
              <p:spPr bwMode="auto">
                <a:xfrm>
                  <a:off x="15112412" y="2970213"/>
                  <a:ext cx="76200" cy="73025"/>
                </a:xfrm>
                <a:prstGeom prst="triangle">
                  <a:avLst/>
                </a:prstGeom>
                <a:grpFill/>
                <a:ln w="12700">
                  <a:solidFill>
                    <a:srgbClr val="93358D"/>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71" name="Freeform 77">
                  <a:extLst>
                    <a:ext uri="{FF2B5EF4-FFF2-40B4-BE49-F238E27FC236}">
                      <a16:creationId xmlns:a16="http://schemas.microsoft.com/office/drawing/2014/main" id="{21E8FD68-18E5-4229-B95E-174106BECA51}"/>
                    </a:ext>
                  </a:extLst>
                </p:cNvPr>
                <p:cNvSpPr>
                  <a:spLocks/>
                </p:cNvSpPr>
                <p:nvPr/>
              </p:nvSpPr>
              <p:spPr bwMode="auto">
                <a:xfrm>
                  <a:off x="15080662" y="2970213"/>
                  <a:ext cx="73025" cy="73025"/>
                </a:xfrm>
                <a:prstGeom prst="triangle">
                  <a:avLst/>
                </a:prstGeom>
                <a:grpFill/>
                <a:ln w="12700">
                  <a:solidFill>
                    <a:srgbClr val="93358D"/>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72" name="Freeform 78">
                  <a:extLst>
                    <a:ext uri="{FF2B5EF4-FFF2-40B4-BE49-F238E27FC236}">
                      <a16:creationId xmlns:a16="http://schemas.microsoft.com/office/drawing/2014/main" id="{1CEAFFEE-4329-4BC7-A810-B57381DEFC94}"/>
                    </a:ext>
                  </a:extLst>
                </p:cNvPr>
                <p:cNvSpPr>
                  <a:spLocks/>
                </p:cNvSpPr>
                <p:nvPr/>
              </p:nvSpPr>
              <p:spPr bwMode="auto">
                <a:xfrm>
                  <a:off x="13472524" y="2133601"/>
                  <a:ext cx="73025" cy="73025"/>
                </a:xfrm>
                <a:prstGeom prst="triangle">
                  <a:avLst/>
                </a:prstGeom>
                <a:grpFill/>
                <a:ln w="12700">
                  <a:solidFill>
                    <a:srgbClr val="93358D"/>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73" name="Freeform 79">
                  <a:extLst>
                    <a:ext uri="{FF2B5EF4-FFF2-40B4-BE49-F238E27FC236}">
                      <a16:creationId xmlns:a16="http://schemas.microsoft.com/office/drawing/2014/main" id="{D0ABC418-D5E5-4ED9-99FA-02025F0F9E7E}"/>
                    </a:ext>
                  </a:extLst>
                </p:cNvPr>
                <p:cNvSpPr>
                  <a:spLocks/>
                </p:cNvSpPr>
                <p:nvPr/>
              </p:nvSpPr>
              <p:spPr bwMode="auto">
                <a:xfrm>
                  <a:off x="13345524" y="2057401"/>
                  <a:ext cx="73025" cy="73025"/>
                </a:xfrm>
                <a:prstGeom prst="triangle">
                  <a:avLst/>
                </a:prstGeom>
                <a:grpFill/>
                <a:ln w="12700">
                  <a:solidFill>
                    <a:srgbClr val="93358D"/>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74" name="Freeform 80">
                  <a:extLst>
                    <a:ext uri="{FF2B5EF4-FFF2-40B4-BE49-F238E27FC236}">
                      <a16:creationId xmlns:a16="http://schemas.microsoft.com/office/drawing/2014/main" id="{D6FA2E41-FB7B-4457-BB3E-4C3AAC4F39FC}"/>
                    </a:ext>
                  </a:extLst>
                </p:cNvPr>
                <p:cNvSpPr>
                  <a:spLocks/>
                </p:cNvSpPr>
                <p:nvPr/>
              </p:nvSpPr>
              <p:spPr bwMode="auto">
                <a:xfrm>
                  <a:off x="13231224" y="1933576"/>
                  <a:ext cx="73025" cy="73025"/>
                </a:xfrm>
                <a:prstGeom prst="triangle">
                  <a:avLst/>
                </a:prstGeom>
                <a:grpFill/>
                <a:ln w="12700">
                  <a:solidFill>
                    <a:srgbClr val="93358D"/>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75" name="Freeform 81">
                  <a:extLst>
                    <a:ext uri="{FF2B5EF4-FFF2-40B4-BE49-F238E27FC236}">
                      <a16:creationId xmlns:a16="http://schemas.microsoft.com/office/drawing/2014/main" id="{19A27821-29D0-4DD4-B511-477A6B060966}"/>
                    </a:ext>
                  </a:extLst>
                </p:cNvPr>
                <p:cNvSpPr>
                  <a:spLocks/>
                </p:cNvSpPr>
                <p:nvPr/>
              </p:nvSpPr>
              <p:spPr bwMode="auto">
                <a:xfrm>
                  <a:off x="13056599" y="1706563"/>
                  <a:ext cx="73025" cy="73025"/>
                </a:xfrm>
                <a:prstGeom prst="triangle">
                  <a:avLst/>
                </a:prstGeom>
                <a:grpFill/>
                <a:ln w="12700">
                  <a:solidFill>
                    <a:srgbClr val="93358D"/>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76" name="Freeform 82">
                  <a:extLst>
                    <a:ext uri="{FF2B5EF4-FFF2-40B4-BE49-F238E27FC236}">
                      <a16:creationId xmlns:a16="http://schemas.microsoft.com/office/drawing/2014/main" id="{71025197-BABD-45E4-B17F-BE5007053C5C}"/>
                    </a:ext>
                  </a:extLst>
                </p:cNvPr>
                <p:cNvSpPr>
                  <a:spLocks/>
                </p:cNvSpPr>
                <p:nvPr/>
              </p:nvSpPr>
              <p:spPr bwMode="auto">
                <a:xfrm>
                  <a:off x="12989924" y="1649413"/>
                  <a:ext cx="73025" cy="73025"/>
                </a:xfrm>
                <a:prstGeom prst="triangle">
                  <a:avLst/>
                </a:prstGeom>
                <a:grpFill/>
                <a:ln w="12700">
                  <a:solidFill>
                    <a:srgbClr val="93358D"/>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77" name="Freeform 83">
                  <a:extLst>
                    <a:ext uri="{FF2B5EF4-FFF2-40B4-BE49-F238E27FC236}">
                      <a16:creationId xmlns:a16="http://schemas.microsoft.com/office/drawing/2014/main" id="{3A15C916-9DD1-4223-B35F-693663B0F316}"/>
                    </a:ext>
                  </a:extLst>
                </p:cNvPr>
                <p:cNvSpPr>
                  <a:spLocks/>
                </p:cNvSpPr>
                <p:nvPr/>
              </p:nvSpPr>
              <p:spPr bwMode="auto">
                <a:xfrm>
                  <a:off x="12954999" y="1630363"/>
                  <a:ext cx="73025" cy="73025"/>
                </a:xfrm>
                <a:prstGeom prst="triangle">
                  <a:avLst/>
                </a:prstGeom>
                <a:grpFill/>
                <a:ln w="12700">
                  <a:solidFill>
                    <a:srgbClr val="93358D"/>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78" name="Freeform 84">
                  <a:extLst>
                    <a:ext uri="{FF2B5EF4-FFF2-40B4-BE49-F238E27FC236}">
                      <a16:creationId xmlns:a16="http://schemas.microsoft.com/office/drawing/2014/main" id="{3DEAB5E3-F6BF-41C0-93FF-68DD49438274}"/>
                    </a:ext>
                  </a:extLst>
                </p:cNvPr>
                <p:cNvSpPr>
                  <a:spLocks/>
                </p:cNvSpPr>
                <p:nvPr/>
              </p:nvSpPr>
              <p:spPr bwMode="auto">
                <a:xfrm>
                  <a:off x="12735924" y="1477963"/>
                  <a:ext cx="73025" cy="73025"/>
                </a:xfrm>
                <a:prstGeom prst="triangle">
                  <a:avLst/>
                </a:prstGeom>
                <a:grpFill/>
                <a:ln w="12700">
                  <a:solidFill>
                    <a:srgbClr val="93358D"/>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79" name="Freeform 85">
                  <a:extLst>
                    <a:ext uri="{FF2B5EF4-FFF2-40B4-BE49-F238E27FC236}">
                      <a16:creationId xmlns:a16="http://schemas.microsoft.com/office/drawing/2014/main" id="{33F5D7E6-640A-4B26-AC9A-A4664D774F36}"/>
                    </a:ext>
                  </a:extLst>
                </p:cNvPr>
                <p:cNvSpPr>
                  <a:spLocks/>
                </p:cNvSpPr>
                <p:nvPr/>
              </p:nvSpPr>
              <p:spPr bwMode="auto">
                <a:xfrm>
                  <a:off x="16141112" y="3176588"/>
                  <a:ext cx="73025" cy="73025"/>
                </a:xfrm>
                <a:prstGeom prst="triangle">
                  <a:avLst/>
                </a:prstGeom>
                <a:grpFill/>
                <a:ln w="12700">
                  <a:solidFill>
                    <a:srgbClr val="93358D"/>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grpSp>
          <p:sp>
            <p:nvSpPr>
              <p:cNvPr id="133" name="Freeform 86">
                <a:extLst>
                  <a:ext uri="{FF2B5EF4-FFF2-40B4-BE49-F238E27FC236}">
                    <a16:creationId xmlns:a16="http://schemas.microsoft.com/office/drawing/2014/main" id="{E5B5896B-718C-42A0-B55E-7BF529F3EC25}"/>
                  </a:ext>
                </a:extLst>
              </p:cNvPr>
              <p:cNvSpPr>
                <a:spLocks/>
              </p:cNvSpPr>
              <p:nvPr/>
            </p:nvSpPr>
            <p:spPr bwMode="auto">
              <a:xfrm>
                <a:off x="12770849" y="1512888"/>
                <a:ext cx="6273800" cy="1778000"/>
              </a:xfrm>
              <a:custGeom>
                <a:avLst/>
                <a:gdLst>
                  <a:gd name="T0" fmla="*/ 2295 w 3952"/>
                  <a:gd name="T1" fmla="*/ 1070 h 1120"/>
                  <a:gd name="T2" fmla="*/ 1869 w 3952"/>
                  <a:gd name="T3" fmla="*/ 1040 h 1120"/>
                  <a:gd name="T4" fmla="*/ 1787 w 3952"/>
                  <a:gd name="T5" fmla="*/ 1000 h 1120"/>
                  <a:gd name="T6" fmla="*/ 1631 w 3952"/>
                  <a:gd name="T7" fmla="*/ 980 h 1120"/>
                  <a:gd name="T8" fmla="*/ 1543 w 3952"/>
                  <a:gd name="T9" fmla="*/ 942 h 1120"/>
                  <a:gd name="T10" fmla="*/ 1407 w 3952"/>
                  <a:gd name="T11" fmla="*/ 930 h 1120"/>
                  <a:gd name="T12" fmla="*/ 1379 w 3952"/>
                  <a:gd name="T13" fmla="*/ 904 h 1120"/>
                  <a:gd name="T14" fmla="*/ 1335 w 3952"/>
                  <a:gd name="T15" fmla="*/ 888 h 1120"/>
                  <a:gd name="T16" fmla="*/ 1315 w 3952"/>
                  <a:gd name="T17" fmla="*/ 864 h 1120"/>
                  <a:gd name="T18" fmla="*/ 1197 w 3952"/>
                  <a:gd name="T19" fmla="*/ 854 h 1120"/>
                  <a:gd name="T20" fmla="*/ 1167 w 3952"/>
                  <a:gd name="T21" fmla="*/ 816 h 1120"/>
                  <a:gd name="T22" fmla="*/ 1077 w 3952"/>
                  <a:gd name="T23" fmla="*/ 790 h 1120"/>
                  <a:gd name="T24" fmla="*/ 1005 w 3952"/>
                  <a:gd name="T25" fmla="*/ 764 h 1120"/>
                  <a:gd name="T26" fmla="*/ 898 w 3952"/>
                  <a:gd name="T27" fmla="*/ 741 h 1120"/>
                  <a:gd name="T28" fmla="*/ 884 w 3952"/>
                  <a:gd name="T29" fmla="*/ 699 h 1120"/>
                  <a:gd name="T30" fmla="*/ 834 w 3952"/>
                  <a:gd name="T31" fmla="*/ 687 h 1120"/>
                  <a:gd name="T32" fmla="*/ 822 w 3952"/>
                  <a:gd name="T33" fmla="*/ 663 h 1120"/>
                  <a:gd name="T34" fmla="*/ 800 w 3952"/>
                  <a:gd name="T35" fmla="*/ 645 h 1120"/>
                  <a:gd name="T36" fmla="*/ 728 w 3952"/>
                  <a:gd name="T37" fmla="*/ 623 h 1120"/>
                  <a:gd name="T38" fmla="*/ 704 w 3952"/>
                  <a:gd name="T39" fmla="*/ 601 h 1120"/>
                  <a:gd name="T40" fmla="*/ 688 w 3952"/>
                  <a:gd name="T41" fmla="*/ 561 h 1120"/>
                  <a:gd name="T42" fmla="*/ 644 w 3952"/>
                  <a:gd name="T43" fmla="*/ 539 h 1120"/>
                  <a:gd name="T44" fmla="*/ 624 w 3952"/>
                  <a:gd name="T45" fmla="*/ 497 h 1120"/>
                  <a:gd name="T46" fmla="*/ 536 w 3952"/>
                  <a:gd name="T47" fmla="*/ 487 h 1120"/>
                  <a:gd name="T48" fmla="*/ 524 w 3952"/>
                  <a:gd name="T49" fmla="*/ 465 h 1120"/>
                  <a:gd name="T50" fmla="*/ 496 w 3952"/>
                  <a:gd name="T51" fmla="*/ 437 h 1120"/>
                  <a:gd name="T52" fmla="*/ 488 w 3952"/>
                  <a:gd name="T53" fmla="*/ 415 h 1120"/>
                  <a:gd name="T54" fmla="*/ 406 w 3952"/>
                  <a:gd name="T55" fmla="*/ 399 h 1120"/>
                  <a:gd name="T56" fmla="*/ 398 w 3952"/>
                  <a:gd name="T57" fmla="*/ 371 h 1120"/>
                  <a:gd name="T58" fmla="*/ 358 w 3952"/>
                  <a:gd name="T59" fmla="*/ 359 h 1120"/>
                  <a:gd name="T60" fmla="*/ 350 w 3952"/>
                  <a:gd name="T61" fmla="*/ 313 h 1120"/>
                  <a:gd name="T62" fmla="*/ 314 w 3952"/>
                  <a:gd name="T63" fmla="*/ 299 h 1120"/>
                  <a:gd name="T64" fmla="*/ 304 w 3952"/>
                  <a:gd name="T65" fmla="*/ 239 h 1120"/>
                  <a:gd name="T66" fmla="*/ 288 w 3952"/>
                  <a:gd name="T67" fmla="*/ 188 h 1120"/>
                  <a:gd name="T68" fmla="*/ 250 w 3952"/>
                  <a:gd name="T69" fmla="*/ 170 h 1120"/>
                  <a:gd name="T70" fmla="*/ 198 w 3952"/>
                  <a:gd name="T71" fmla="*/ 146 h 1120"/>
                  <a:gd name="T72" fmla="*/ 180 w 3952"/>
                  <a:gd name="T73" fmla="*/ 114 h 1120"/>
                  <a:gd name="T74" fmla="*/ 146 w 3952"/>
                  <a:gd name="T75" fmla="*/ 108 h 1120"/>
                  <a:gd name="T76" fmla="*/ 110 w 3952"/>
                  <a:gd name="T77" fmla="*/ 82 h 1120"/>
                  <a:gd name="T78" fmla="*/ 88 w 3952"/>
                  <a:gd name="T79" fmla="*/ 54 h 1120"/>
                  <a:gd name="T80" fmla="*/ 76 w 3952"/>
                  <a:gd name="T81" fmla="*/ 24 h 1120"/>
                  <a:gd name="T82" fmla="*/ 16 w 3952"/>
                  <a:gd name="T83" fmla="*/ 6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52" h="1120">
                    <a:moveTo>
                      <a:pt x="3952" y="1120"/>
                    </a:moveTo>
                    <a:lnTo>
                      <a:pt x="2295" y="1120"/>
                    </a:lnTo>
                    <a:lnTo>
                      <a:pt x="2295" y="1070"/>
                    </a:lnTo>
                    <a:lnTo>
                      <a:pt x="2111" y="1070"/>
                    </a:lnTo>
                    <a:lnTo>
                      <a:pt x="2111" y="1040"/>
                    </a:lnTo>
                    <a:lnTo>
                      <a:pt x="1869" y="1040"/>
                    </a:lnTo>
                    <a:lnTo>
                      <a:pt x="1869" y="1018"/>
                    </a:lnTo>
                    <a:lnTo>
                      <a:pt x="1787" y="1018"/>
                    </a:lnTo>
                    <a:lnTo>
                      <a:pt x="1787" y="1000"/>
                    </a:lnTo>
                    <a:lnTo>
                      <a:pt x="1665" y="1000"/>
                    </a:lnTo>
                    <a:lnTo>
                      <a:pt x="1665" y="980"/>
                    </a:lnTo>
                    <a:lnTo>
                      <a:pt x="1631" y="980"/>
                    </a:lnTo>
                    <a:lnTo>
                      <a:pt x="1631" y="952"/>
                    </a:lnTo>
                    <a:lnTo>
                      <a:pt x="1543" y="952"/>
                    </a:lnTo>
                    <a:lnTo>
                      <a:pt x="1543" y="942"/>
                    </a:lnTo>
                    <a:lnTo>
                      <a:pt x="1433" y="942"/>
                    </a:lnTo>
                    <a:lnTo>
                      <a:pt x="1433" y="930"/>
                    </a:lnTo>
                    <a:lnTo>
                      <a:pt x="1407" y="930"/>
                    </a:lnTo>
                    <a:lnTo>
                      <a:pt x="1407" y="916"/>
                    </a:lnTo>
                    <a:lnTo>
                      <a:pt x="1379" y="916"/>
                    </a:lnTo>
                    <a:lnTo>
                      <a:pt x="1379" y="904"/>
                    </a:lnTo>
                    <a:lnTo>
                      <a:pt x="1353" y="904"/>
                    </a:lnTo>
                    <a:lnTo>
                      <a:pt x="1353" y="888"/>
                    </a:lnTo>
                    <a:lnTo>
                      <a:pt x="1335" y="888"/>
                    </a:lnTo>
                    <a:lnTo>
                      <a:pt x="1335" y="876"/>
                    </a:lnTo>
                    <a:lnTo>
                      <a:pt x="1315" y="876"/>
                    </a:lnTo>
                    <a:lnTo>
                      <a:pt x="1315" y="864"/>
                    </a:lnTo>
                    <a:lnTo>
                      <a:pt x="1241" y="864"/>
                    </a:lnTo>
                    <a:lnTo>
                      <a:pt x="1241" y="854"/>
                    </a:lnTo>
                    <a:lnTo>
                      <a:pt x="1197" y="854"/>
                    </a:lnTo>
                    <a:lnTo>
                      <a:pt x="1197" y="838"/>
                    </a:lnTo>
                    <a:lnTo>
                      <a:pt x="1167" y="838"/>
                    </a:lnTo>
                    <a:lnTo>
                      <a:pt x="1167" y="816"/>
                    </a:lnTo>
                    <a:lnTo>
                      <a:pt x="1113" y="816"/>
                    </a:lnTo>
                    <a:lnTo>
                      <a:pt x="1113" y="790"/>
                    </a:lnTo>
                    <a:lnTo>
                      <a:pt x="1077" y="790"/>
                    </a:lnTo>
                    <a:lnTo>
                      <a:pt x="1077" y="776"/>
                    </a:lnTo>
                    <a:lnTo>
                      <a:pt x="1005" y="776"/>
                    </a:lnTo>
                    <a:lnTo>
                      <a:pt x="1005" y="764"/>
                    </a:lnTo>
                    <a:lnTo>
                      <a:pt x="910" y="764"/>
                    </a:lnTo>
                    <a:lnTo>
                      <a:pt x="910" y="741"/>
                    </a:lnTo>
                    <a:lnTo>
                      <a:pt x="898" y="741"/>
                    </a:lnTo>
                    <a:lnTo>
                      <a:pt x="898" y="727"/>
                    </a:lnTo>
                    <a:lnTo>
                      <a:pt x="884" y="727"/>
                    </a:lnTo>
                    <a:lnTo>
                      <a:pt x="884" y="699"/>
                    </a:lnTo>
                    <a:lnTo>
                      <a:pt x="848" y="699"/>
                    </a:lnTo>
                    <a:lnTo>
                      <a:pt x="848" y="687"/>
                    </a:lnTo>
                    <a:lnTo>
                      <a:pt x="834" y="687"/>
                    </a:lnTo>
                    <a:lnTo>
                      <a:pt x="834" y="673"/>
                    </a:lnTo>
                    <a:lnTo>
                      <a:pt x="822" y="673"/>
                    </a:lnTo>
                    <a:lnTo>
                      <a:pt x="822" y="663"/>
                    </a:lnTo>
                    <a:lnTo>
                      <a:pt x="812" y="663"/>
                    </a:lnTo>
                    <a:lnTo>
                      <a:pt x="812" y="645"/>
                    </a:lnTo>
                    <a:lnTo>
                      <a:pt x="800" y="645"/>
                    </a:lnTo>
                    <a:lnTo>
                      <a:pt x="800" y="641"/>
                    </a:lnTo>
                    <a:lnTo>
                      <a:pt x="728" y="641"/>
                    </a:lnTo>
                    <a:lnTo>
                      <a:pt x="728" y="623"/>
                    </a:lnTo>
                    <a:lnTo>
                      <a:pt x="708" y="623"/>
                    </a:lnTo>
                    <a:lnTo>
                      <a:pt x="708" y="601"/>
                    </a:lnTo>
                    <a:lnTo>
                      <a:pt x="704" y="601"/>
                    </a:lnTo>
                    <a:lnTo>
                      <a:pt x="704" y="575"/>
                    </a:lnTo>
                    <a:lnTo>
                      <a:pt x="688" y="575"/>
                    </a:lnTo>
                    <a:lnTo>
                      <a:pt x="688" y="561"/>
                    </a:lnTo>
                    <a:lnTo>
                      <a:pt x="658" y="561"/>
                    </a:lnTo>
                    <a:lnTo>
                      <a:pt x="658" y="539"/>
                    </a:lnTo>
                    <a:lnTo>
                      <a:pt x="644" y="539"/>
                    </a:lnTo>
                    <a:lnTo>
                      <a:pt x="644" y="511"/>
                    </a:lnTo>
                    <a:lnTo>
                      <a:pt x="624" y="511"/>
                    </a:lnTo>
                    <a:lnTo>
                      <a:pt x="624" y="497"/>
                    </a:lnTo>
                    <a:lnTo>
                      <a:pt x="604" y="497"/>
                    </a:lnTo>
                    <a:lnTo>
                      <a:pt x="604" y="487"/>
                    </a:lnTo>
                    <a:lnTo>
                      <a:pt x="536" y="487"/>
                    </a:lnTo>
                    <a:lnTo>
                      <a:pt x="536" y="477"/>
                    </a:lnTo>
                    <a:lnTo>
                      <a:pt x="524" y="477"/>
                    </a:lnTo>
                    <a:lnTo>
                      <a:pt x="524" y="465"/>
                    </a:lnTo>
                    <a:lnTo>
                      <a:pt x="506" y="465"/>
                    </a:lnTo>
                    <a:lnTo>
                      <a:pt x="506" y="437"/>
                    </a:lnTo>
                    <a:lnTo>
                      <a:pt x="496" y="437"/>
                    </a:lnTo>
                    <a:lnTo>
                      <a:pt x="496" y="425"/>
                    </a:lnTo>
                    <a:lnTo>
                      <a:pt x="488" y="425"/>
                    </a:lnTo>
                    <a:lnTo>
                      <a:pt x="488" y="415"/>
                    </a:lnTo>
                    <a:lnTo>
                      <a:pt x="418" y="415"/>
                    </a:lnTo>
                    <a:lnTo>
                      <a:pt x="418" y="399"/>
                    </a:lnTo>
                    <a:lnTo>
                      <a:pt x="406" y="399"/>
                    </a:lnTo>
                    <a:lnTo>
                      <a:pt x="406" y="381"/>
                    </a:lnTo>
                    <a:lnTo>
                      <a:pt x="398" y="381"/>
                    </a:lnTo>
                    <a:lnTo>
                      <a:pt x="398" y="371"/>
                    </a:lnTo>
                    <a:lnTo>
                      <a:pt x="386" y="371"/>
                    </a:lnTo>
                    <a:lnTo>
                      <a:pt x="386" y="359"/>
                    </a:lnTo>
                    <a:lnTo>
                      <a:pt x="358" y="359"/>
                    </a:lnTo>
                    <a:lnTo>
                      <a:pt x="358" y="335"/>
                    </a:lnTo>
                    <a:lnTo>
                      <a:pt x="350" y="335"/>
                    </a:lnTo>
                    <a:lnTo>
                      <a:pt x="350" y="313"/>
                    </a:lnTo>
                    <a:lnTo>
                      <a:pt x="334" y="313"/>
                    </a:lnTo>
                    <a:lnTo>
                      <a:pt x="334" y="299"/>
                    </a:lnTo>
                    <a:lnTo>
                      <a:pt x="314" y="299"/>
                    </a:lnTo>
                    <a:lnTo>
                      <a:pt x="314" y="261"/>
                    </a:lnTo>
                    <a:lnTo>
                      <a:pt x="304" y="261"/>
                    </a:lnTo>
                    <a:lnTo>
                      <a:pt x="304" y="239"/>
                    </a:lnTo>
                    <a:lnTo>
                      <a:pt x="296" y="239"/>
                    </a:lnTo>
                    <a:lnTo>
                      <a:pt x="296" y="188"/>
                    </a:lnTo>
                    <a:lnTo>
                      <a:pt x="288" y="188"/>
                    </a:lnTo>
                    <a:lnTo>
                      <a:pt x="288" y="176"/>
                    </a:lnTo>
                    <a:lnTo>
                      <a:pt x="250" y="176"/>
                    </a:lnTo>
                    <a:lnTo>
                      <a:pt x="250" y="170"/>
                    </a:lnTo>
                    <a:lnTo>
                      <a:pt x="226" y="170"/>
                    </a:lnTo>
                    <a:lnTo>
                      <a:pt x="226" y="146"/>
                    </a:lnTo>
                    <a:lnTo>
                      <a:pt x="198" y="146"/>
                    </a:lnTo>
                    <a:lnTo>
                      <a:pt x="198" y="126"/>
                    </a:lnTo>
                    <a:lnTo>
                      <a:pt x="180" y="126"/>
                    </a:lnTo>
                    <a:lnTo>
                      <a:pt x="180" y="114"/>
                    </a:lnTo>
                    <a:lnTo>
                      <a:pt x="172" y="114"/>
                    </a:lnTo>
                    <a:lnTo>
                      <a:pt x="172" y="108"/>
                    </a:lnTo>
                    <a:lnTo>
                      <a:pt x="146" y="108"/>
                    </a:lnTo>
                    <a:lnTo>
                      <a:pt x="146" y="96"/>
                    </a:lnTo>
                    <a:lnTo>
                      <a:pt x="110" y="96"/>
                    </a:lnTo>
                    <a:lnTo>
                      <a:pt x="110" y="82"/>
                    </a:lnTo>
                    <a:lnTo>
                      <a:pt x="102" y="82"/>
                    </a:lnTo>
                    <a:lnTo>
                      <a:pt x="102" y="54"/>
                    </a:lnTo>
                    <a:lnTo>
                      <a:pt x="88" y="54"/>
                    </a:lnTo>
                    <a:lnTo>
                      <a:pt x="88" y="40"/>
                    </a:lnTo>
                    <a:lnTo>
                      <a:pt x="76" y="40"/>
                    </a:lnTo>
                    <a:lnTo>
                      <a:pt x="76" y="24"/>
                    </a:lnTo>
                    <a:lnTo>
                      <a:pt x="32" y="24"/>
                    </a:lnTo>
                    <a:lnTo>
                      <a:pt x="32" y="6"/>
                    </a:lnTo>
                    <a:lnTo>
                      <a:pt x="16" y="6"/>
                    </a:lnTo>
                    <a:lnTo>
                      <a:pt x="16" y="0"/>
                    </a:lnTo>
                    <a:lnTo>
                      <a:pt x="0" y="0"/>
                    </a:lnTo>
                  </a:path>
                </a:pathLst>
              </a:custGeom>
              <a:noFill/>
              <a:ln w="28575">
                <a:solidFill>
                  <a:srgbClr val="93358D"/>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grpSp>
        <p:grpSp>
          <p:nvGrpSpPr>
            <p:cNvPr id="92" name="Group 91">
              <a:extLst>
                <a:ext uri="{FF2B5EF4-FFF2-40B4-BE49-F238E27FC236}">
                  <a16:creationId xmlns:a16="http://schemas.microsoft.com/office/drawing/2014/main" id="{54ED6C90-CBA3-4755-A1C7-A3FABE79CADD}"/>
                </a:ext>
              </a:extLst>
            </p:cNvPr>
            <p:cNvGrpSpPr/>
            <p:nvPr/>
          </p:nvGrpSpPr>
          <p:grpSpPr>
            <a:xfrm>
              <a:off x="3276465" y="1484288"/>
              <a:ext cx="4665663" cy="2871788"/>
              <a:chOff x="12735924" y="3632201"/>
              <a:chExt cx="4665663" cy="2871788"/>
            </a:xfrm>
          </p:grpSpPr>
          <p:sp>
            <p:nvSpPr>
              <p:cNvPr id="96" name="Freeform 39">
                <a:extLst>
                  <a:ext uri="{FF2B5EF4-FFF2-40B4-BE49-F238E27FC236}">
                    <a16:creationId xmlns:a16="http://schemas.microsoft.com/office/drawing/2014/main" id="{2F894508-1E0C-48D7-95AC-3A6027D63BAE}"/>
                  </a:ext>
                </a:extLst>
              </p:cNvPr>
              <p:cNvSpPr>
                <a:spLocks/>
              </p:cNvSpPr>
              <p:nvPr/>
            </p:nvSpPr>
            <p:spPr bwMode="auto">
              <a:xfrm>
                <a:off x="12770849" y="3667126"/>
                <a:ext cx="4630738" cy="2836863"/>
              </a:xfrm>
              <a:custGeom>
                <a:avLst/>
                <a:gdLst>
                  <a:gd name="T0" fmla="*/ 2917 w 2917"/>
                  <a:gd name="T1" fmla="*/ 1440 h 1787"/>
                  <a:gd name="T2" fmla="*/ 2195 w 2917"/>
                  <a:gd name="T3" fmla="*/ 1404 h 1787"/>
                  <a:gd name="T4" fmla="*/ 2145 w 2917"/>
                  <a:gd name="T5" fmla="*/ 1368 h 1787"/>
                  <a:gd name="T6" fmla="*/ 2099 w 2917"/>
                  <a:gd name="T7" fmla="*/ 1338 h 1787"/>
                  <a:gd name="T8" fmla="*/ 1857 w 2917"/>
                  <a:gd name="T9" fmla="*/ 1318 h 1787"/>
                  <a:gd name="T10" fmla="*/ 1841 w 2917"/>
                  <a:gd name="T11" fmla="*/ 1292 h 1787"/>
                  <a:gd name="T12" fmla="*/ 1767 w 2917"/>
                  <a:gd name="T13" fmla="*/ 1258 h 1787"/>
                  <a:gd name="T14" fmla="*/ 1515 w 2917"/>
                  <a:gd name="T15" fmla="*/ 1228 h 1787"/>
                  <a:gd name="T16" fmla="*/ 1451 w 2917"/>
                  <a:gd name="T17" fmla="*/ 1202 h 1787"/>
                  <a:gd name="T18" fmla="*/ 1367 w 2917"/>
                  <a:gd name="T19" fmla="*/ 1174 h 1787"/>
                  <a:gd name="T20" fmla="*/ 1247 w 2917"/>
                  <a:gd name="T21" fmla="*/ 1156 h 1787"/>
                  <a:gd name="T22" fmla="*/ 1209 w 2917"/>
                  <a:gd name="T23" fmla="*/ 1148 h 1787"/>
                  <a:gd name="T24" fmla="*/ 1155 w 2917"/>
                  <a:gd name="T25" fmla="*/ 1132 h 1787"/>
                  <a:gd name="T26" fmla="*/ 1105 w 2917"/>
                  <a:gd name="T27" fmla="*/ 1092 h 1787"/>
                  <a:gd name="T28" fmla="*/ 1051 w 2917"/>
                  <a:gd name="T29" fmla="*/ 1078 h 1787"/>
                  <a:gd name="T30" fmla="*/ 1031 w 2917"/>
                  <a:gd name="T31" fmla="*/ 1062 h 1787"/>
                  <a:gd name="T32" fmla="*/ 1009 w 2917"/>
                  <a:gd name="T33" fmla="*/ 1040 h 1787"/>
                  <a:gd name="T34" fmla="*/ 997 w 2917"/>
                  <a:gd name="T35" fmla="*/ 1022 h 1787"/>
                  <a:gd name="T36" fmla="*/ 975 w 2917"/>
                  <a:gd name="T37" fmla="*/ 1016 h 1787"/>
                  <a:gd name="T38" fmla="*/ 968 w 2917"/>
                  <a:gd name="T39" fmla="*/ 1004 h 1787"/>
                  <a:gd name="T40" fmla="*/ 952 w 2917"/>
                  <a:gd name="T41" fmla="*/ 994 h 1787"/>
                  <a:gd name="T42" fmla="*/ 922 w 2917"/>
                  <a:gd name="T43" fmla="*/ 981 h 1787"/>
                  <a:gd name="T44" fmla="*/ 898 w 2917"/>
                  <a:gd name="T45" fmla="*/ 971 h 1787"/>
                  <a:gd name="T46" fmla="*/ 834 w 2917"/>
                  <a:gd name="T47" fmla="*/ 959 h 1787"/>
                  <a:gd name="T48" fmla="*/ 808 w 2917"/>
                  <a:gd name="T49" fmla="*/ 919 h 1787"/>
                  <a:gd name="T50" fmla="*/ 756 w 2917"/>
                  <a:gd name="T51" fmla="*/ 897 h 1787"/>
                  <a:gd name="T52" fmla="*/ 744 w 2917"/>
                  <a:gd name="T53" fmla="*/ 879 h 1787"/>
                  <a:gd name="T54" fmla="*/ 710 w 2917"/>
                  <a:gd name="T55" fmla="*/ 825 h 1787"/>
                  <a:gd name="T56" fmla="*/ 688 w 2917"/>
                  <a:gd name="T57" fmla="*/ 797 h 1787"/>
                  <a:gd name="T58" fmla="*/ 660 w 2917"/>
                  <a:gd name="T59" fmla="*/ 777 h 1787"/>
                  <a:gd name="T60" fmla="*/ 642 w 2917"/>
                  <a:gd name="T61" fmla="*/ 763 h 1787"/>
                  <a:gd name="T62" fmla="*/ 628 w 2917"/>
                  <a:gd name="T63" fmla="*/ 749 h 1787"/>
                  <a:gd name="T64" fmla="*/ 598 w 2917"/>
                  <a:gd name="T65" fmla="*/ 725 h 1787"/>
                  <a:gd name="T66" fmla="*/ 548 w 2917"/>
                  <a:gd name="T67" fmla="*/ 707 h 1787"/>
                  <a:gd name="T68" fmla="*/ 530 w 2917"/>
                  <a:gd name="T69" fmla="*/ 691 h 1787"/>
                  <a:gd name="T70" fmla="*/ 514 w 2917"/>
                  <a:gd name="T71" fmla="*/ 659 h 1787"/>
                  <a:gd name="T72" fmla="*/ 502 w 2917"/>
                  <a:gd name="T73" fmla="*/ 635 h 1787"/>
                  <a:gd name="T74" fmla="*/ 476 w 2917"/>
                  <a:gd name="T75" fmla="*/ 609 h 1787"/>
                  <a:gd name="T76" fmla="*/ 430 w 2917"/>
                  <a:gd name="T77" fmla="*/ 559 h 1787"/>
                  <a:gd name="T78" fmla="*/ 408 w 2917"/>
                  <a:gd name="T79" fmla="*/ 543 h 1787"/>
                  <a:gd name="T80" fmla="*/ 398 w 2917"/>
                  <a:gd name="T81" fmla="*/ 519 h 1787"/>
                  <a:gd name="T82" fmla="*/ 372 w 2917"/>
                  <a:gd name="T83" fmla="*/ 505 h 1787"/>
                  <a:gd name="T84" fmla="*/ 358 w 2917"/>
                  <a:gd name="T85" fmla="*/ 469 h 1787"/>
                  <a:gd name="T86" fmla="*/ 326 w 2917"/>
                  <a:gd name="T87" fmla="*/ 454 h 1787"/>
                  <a:gd name="T88" fmla="*/ 314 w 2917"/>
                  <a:gd name="T89" fmla="*/ 410 h 1787"/>
                  <a:gd name="T90" fmla="*/ 304 w 2917"/>
                  <a:gd name="T91" fmla="*/ 382 h 1787"/>
                  <a:gd name="T92" fmla="*/ 290 w 2917"/>
                  <a:gd name="T93" fmla="*/ 368 h 1787"/>
                  <a:gd name="T94" fmla="*/ 280 w 2917"/>
                  <a:gd name="T95" fmla="*/ 344 h 1787"/>
                  <a:gd name="T96" fmla="*/ 258 w 2917"/>
                  <a:gd name="T97" fmla="*/ 330 h 1787"/>
                  <a:gd name="T98" fmla="*/ 238 w 2917"/>
                  <a:gd name="T99" fmla="*/ 290 h 1787"/>
                  <a:gd name="T100" fmla="*/ 222 w 2917"/>
                  <a:gd name="T101" fmla="*/ 268 h 1787"/>
                  <a:gd name="T102" fmla="*/ 204 w 2917"/>
                  <a:gd name="T103" fmla="*/ 234 h 1787"/>
                  <a:gd name="T104" fmla="*/ 192 w 2917"/>
                  <a:gd name="T105" fmla="*/ 218 h 1787"/>
                  <a:gd name="T106" fmla="*/ 174 w 2917"/>
                  <a:gd name="T107" fmla="*/ 184 h 1787"/>
                  <a:gd name="T108" fmla="*/ 162 w 2917"/>
                  <a:gd name="T109" fmla="*/ 170 h 1787"/>
                  <a:gd name="T110" fmla="*/ 138 w 2917"/>
                  <a:gd name="T111" fmla="*/ 150 h 1787"/>
                  <a:gd name="T112" fmla="*/ 122 w 2917"/>
                  <a:gd name="T113" fmla="*/ 94 h 1787"/>
                  <a:gd name="T114" fmla="*/ 96 w 2917"/>
                  <a:gd name="T115" fmla="*/ 48 h 1787"/>
                  <a:gd name="T116" fmla="*/ 74 w 2917"/>
                  <a:gd name="T117" fmla="*/ 32 h 1787"/>
                  <a:gd name="T118" fmla="*/ 50 w 2917"/>
                  <a:gd name="T119" fmla="*/ 24 h 1787"/>
                  <a:gd name="T120" fmla="*/ 32 w 2917"/>
                  <a:gd name="T121" fmla="*/ 12 h 1787"/>
                  <a:gd name="T122" fmla="*/ 20 w 2917"/>
                  <a:gd name="T123" fmla="*/ 0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17" h="1787">
                    <a:moveTo>
                      <a:pt x="2917" y="1787"/>
                    </a:moveTo>
                    <a:lnTo>
                      <a:pt x="2917" y="1440"/>
                    </a:lnTo>
                    <a:lnTo>
                      <a:pt x="2195" y="1440"/>
                    </a:lnTo>
                    <a:lnTo>
                      <a:pt x="2195" y="1404"/>
                    </a:lnTo>
                    <a:lnTo>
                      <a:pt x="2145" y="1404"/>
                    </a:lnTo>
                    <a:lnTo>
                      <a:pt x="2145" y="1368"/>
                    </a:lnTo>
                    <a:lnTo>
                      <a:pt x="2099" y="1368"/>
                    </a:lnTo>
                    <a:lnTo>
                      <a:pt x="2099" y="1338"/>
                    </a:lnTo>
                    <a:lnTo>
                      <a:pt x="1857" y="1338"/>
                    </a:lnTo>
                    <a:lnTo>
                      <a:pt x="1857" y="1318"/>
                    </a:lnTo>
                    <a:lnTo>
                      <a:pt x="1841" y="1318"/>
                    </a:lnTo>
                    <a:lnTo>
                      <a:pt x="1841" y="1292"/>
                    </a:lnTo>
                    <a:lnTo>
                      <a:pt x="1767" y="1292"/>
                    </a:lnTo>
                    <a:lnTo>
                      <a:pt x="1767" y="1258"/>
                    </a:lnTo>
                    <a:lnTo>
                      <a:pt x="1515" y="1258"/>
                    </a:lnTo>
                    <a:lnTo>
                      <a:pt x="1515" y="1228"/>
                    </a:lnTo>
                    <a:lnTo>
                      <a:pt x="1451" y="1228"/>
                    </a:lnTo>
                    <a:lnTo>
                      <a:pt x="1451" y="1202"/>
                    </a:lnTo>
                    <a:lnTo>
                      <a:pt x="1367" y="1202"/>
                    </a:lnTo>
                    <a:lnTo>
                      <a:pt x="1367" y="1174"/>
                    </a:lnTo>
                    <a:lnTo>
                      <a:pt x="1247" y="1174"/>
                    </a:lnTo>
                    <a:lnTo>
                      <a:pt x="1247" y="1156"/>
                    </a:lnTo>
                    <a:lnTo>
                      <a:pt x="1209" y="1156"/>
                    </a:lnTo>
                    <a:lnTo>
                      <a:pt x="1209" y="1148"/>
                    </a:lnTo>
                    <a:lnTo>
                      <a:pt x="1155" y="1148"/>
                    </a:lnTo>
                    <a:lnTo>
                      <a:pt x="1155" y="1132"/>
                    </a:lnTo>
                    <a:lnTo>
                      <a:pt x="1105" y="1132"/>
                    </a:lnTo>
                    <a:lnTo>
                      <a:pt x="1105" y="1092"/>
                    </a:lnTo>
                    <a:lnTo>
                      <a:pt x="1051" y="1092"/>
                    </a:lnTo>
                    <a:lnTo>
                      <a:pt x="1051" y="1078"/>
                    </a:lnTo>
                    <a:lnTo>
                      <a:pt x="1031" y="1078"/>
                    </a:lnTo>
                    <a:lnTo>
                      <a:pt x="1031" y="1062"/>
                    </a:lnTo>
                    <a:lnTo>
                      <a:pt x="1009" y="1062"/>
                    </a:lnTo>
                    <a:lnTo>
                      <a:pt x="1009" y="1040"/>
                    </a:lnTo>
                    <a:lnTo>
                      <a:pt x="997" y="1040"/>
                    </a:lnTo>
                    <a:lnTo>
                      <a:pt x="997" y="1022"/>
                    </a:lnTo>
                    <a:lnTo>
                      <a:pt x="975" y="1022"/>
                    </a:lnTo>
                    <a:lnTo>
                      <a:pt x="975" y="1016"/>
                    </a:lnTo>
                    <a:lnTo>
                      <a:pt x="968" y="1016"/>
                    </a:lnTo>
                    <a:lnTo>
                      <a:pt x="968" y="1004"/>
                    </a:lnTo>
                    <a:lnTo>
                      <a:pt x="952" y="1004"/>
                    </a:lnTo>
                    <a:lnTo>
                      <a:pt x="952" y="994"/>
                    </a:lnTo>
                    <a:lnTo>
                      <a:pt x="922" y="994"/>
                    </a:lnTo>
                    <a:lnTo>
                      <a:pt x="922" y="981"/>
                    </a:lnTo>
                    <a:lnTo>
                      <a:pt x="898" y="981"/>
                    </a:lnTo>
                    <a:lnTo>
                      <a:pt x="898" y="971"/>
                    </a:lnTo>
                    <a:lnTo>
                      <a:pt x="834" y="971"/>
                    </a:lnTo>
                    <a:lnTo>
                      <a:pt x="834" y="959"/>
                    </a:lnTo>
                    <a:lnTo>
                      <a:pt x="808" y="959"/>
                    </a:lnTo>
                    <a:lnTo>
                      <a:pt x="808" y="919"/>
                    </a:lnTo>
                    <a:lnTo>
                      <a:pt x="756" y="919"/>
                    </a:lnTo>
                    <a:lnTo>
                      <a:pt x="756" y="897"/>
                    </a:lnTo>
                    <a:lnTo>
                      <a:pt x="744" y="897"/>
                    </a:lnTo>
                    <a:lnTo>
                      <a:pt x="744" y="879"/>
                    </a:lnTo>
                    <a:lnTo>
                      <a:pt x="710" y="879"/>
                    </a:lnTo>
                    <a:lnTo>
                      <a:pt x="710" y="825"/>
                    </a:lnTo>
                    <a:lnTo>
                      <a:pt x="688" y="825"/>
                    </a:lnTo>
                    <a:lnTo>
                      <a:pt x="688" y="797"/>
                    </a:lnTo>
                    <a:lnTo>
                      <a:pt x="660" y="797"/>
                    </a:lnTo>
                    <a:lnTo>
                      <a:pt x="660" y="777"/>
                    </a:lnTo>
                    <a:lnTo>
                      <a:pt x="642" y="777"/>
                    </a:lnTo>
                    <a:lnTo>
                      <a:pt x="642" y="763"/>
                    </a:lnTo>
                    <a:lnTo>
                      <a:pt x="628" y="763"/>
                    </a:lnTo>
                    <a:lnTo>
                      <a:pt x="628" y="749"/>
                    </a:lnTo>
                    <a:lnTo>
                      <a:pt x="598" y="749"/>
                    </a:lnTo>
                    <a:lnTo>
                      <a:pt x="598" y="725"/>
                    </a:lnTo>
                    <a:lnTo>
                      <a:pt x="548" y="725"/>
                    </a:lnTo>
                    <a:lnTo>
                      <a:pt x="548" y="707"/>
                    </a:lnTo>
                    <a:lnTo>
                      <a:pt x="530" y="707"/>
                    </a:lnTo>
                    <a:lnTo>
                      <a:pt x="530" y="691"/>
                    </a:lnTo>
                    <a:lnTo>
                      <a:pt x="514" y="691"/>
                    </a:lnTo>
                    <a:lnTo>
                      <a:pt x="514" y="659"/>
                    </a:lnTo>
                    <a:lnTo>
                      <a:pt x="502" y="659"/>
                    </a:lnTo>
                    <a:lnTo>
                      <a:pt x="502" y="635"/>
                    </a:lnTo>
                    <a:lnTo>
                      <a:pt x="476" y="635"/>
                    </a:lnTo>
                    <a:lnTo>
                      <a:pt x="476" y="609"/>
                    </a:lnTo>
                    <a:lnTo>
                      <a:pt x="430" y="609"/>
                    </a:lnTo>
                    <a:lnTo>
                      <a:pt x="430" y="559"/>
                    </a:lnTo>
                    <a:lnTo>
                      <a:pt x="408" y="559"/>
                    </a:lnTo>
                    <a:lnTo>
                      <a:pt x="408" y="543"/>
                    </a:lnTo>
                    <a:lnTo>
                      <a:pt x="398" y="543"/>
                    </a:lnTo>
                    <a:lnTo>
                      <a:pt x="398" y="519"/>
                    </a:lnTo>
                    <a:lnTo>
                      <a:pt x="372" y="519"/>
                    </a:lnTo>
                    <a:lnTo>
                      <a:pt x="372" y="505"/>
                    </a:lnTo>
                    <a:lnTo>
                      <a:pt x="358" y="505"/>
                    </a:lnTo>
                    <a:lnTo>
                      <a:pt x="358" y="469"/>
                    </a:lnTo>
                    <a:lnTo>
                      <a:pt x="326" y="469"/>
                    </a:lnTo>
                    <a:lnTo>
                      <a:pt x="326" y="454"/>
                    </a:lnTo>
                    <a:lnTo>
                      <a:pt x="314" y="454"/>
                    </a:lnTo>
                    <a:lnTo>
                      <a:pt x="314" y="410"/>
                    </a:lnTo>
                    <a:lnTo>
                      <a:pt x="304" y="410"/>
                    </a:lnTo>
                    <a:lnTo>
                      <a:pt x="304" y="382"/>
                    </a:lnTo>
                    <a:lnTo>
                      <a:pt x="290" y="382"/>
                    </a:lnTo>
                    <a:lnTo>
                      <a:pt x="290" y="368"/>
                    </a:lnTo>
                    <a:lnTo>
                      <a:pt x="280" y="368"/>
                    </a:lnTo>
                    <a:lnTo>
                      <a:pt x="280" y="344"/>
                    </a:lnTo>
                    <a:lnTo>
                      <a:pt x="258" y="344"/>
                    </a:lnTo>
                    <a:lnTo>
                      <a:pt x="258" y="330"/>
                    </a:lnTo>
                    <a:lnTo>
                      <a:pt x="238" y="330"/>
                    </a:lnTo>
                    <a:lnTo>
                      <a:pt x="238" y="290"/>
                    </a:lnTo>
                    <a:lnTo>
                      <a:pt x="222" y="290"/>
                    </a:lnTo>
                    <a:lnTo>
                      <a:pt x="222" y="268"/>
                    </a:lnTo>
                    <a:lnTo>
                      <a:pt x="204" y="268"/>
                    </a:lnTo>
                    <a:lnTo>
                      <a:pt x="204" y="234"/>
                    </a:lnTo>
                    <a:lnTo>
                      <a:pt x="192" y="234"/>
                    </a:lnTo>
                    <a:lnTo>
                      <a:pt x="192" y="218"/>
                    </a:lnTo>
                    <a:lnTo>
                      <a:pt x="174" y="218"/>
                    </a:lnTo>
                    <a:lnTo>
                      <a:pt x="174" y="184"/>
                    </a:lnTo>
                    <a:lnTo>
                      <a:pt x="162" y="184"/>
                    </a:lnTo>
                    <a:lnTo>
                      <a:pt x="162" y="170"/>
                    </a:lnTo>
                    <a:lnTo>
                      <a:pt x="138" y="170"/>
                    </a:lnTo>
                    <a:lnTo>
                      <a:pt x="138" y="150"/>
                    </a:lnTo>
                    <a:lnTo>
                      <a:pt x="122" y="150"/>
                    </a:lnTo>
                    <a:lnTo>
                      <a:pt x="122" y="94"/>
                    </a:lnTo>
                    <a:lnTo>
                      <a:pt x="96" y="94"/>
                    </a:lnTo>
                    <a:lnTo>
                      <a:pt x="96" y="48"/>
                    </a:lnTo>
                    <a:lnTo>
                      <a:pt x="74" y="48"/>
                    </a:lnTo>
                    <a:lnTo>
                      <a:pt x="74" y="32"/>
                    </a:lnTo>
                    <a:lnTo>
                      <a:pt x="50" y="32"/>
                    </a:lnTo>
                    <a:lnTo>
                      <a:pt x="50" y="24"/>
                    </a:lnTo>
                    <a:lnTo>
                      <a:pt x="32" y="24"/>
                    </a:lnTo>
                    <a:lnTo>
                      <a:pt x="32" y="12"/>
                    </a:lnTo>
                    <a:lnTo>
                      <a:pt x="20" y="12"/>
                    </a:lnTo>
                    <a:lnTo>
                      <a:pt x="20" y="0"/>
                    </a:lnTo>
                    <a:lnTo>
                      <a:pt x="0" y="0"/>
                    </a:lnTo>
                  </a:path>
                </a:pathLst>
              </a:custGeom>
              <a:noFill/>
              <a:ln w="28575">
                <a:solidFill>
                  <a:srgbClr val="FF9015"/>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Geneva" charset="0"/>
                </a:endParaRPr>
              </a:p>
            </p:txBody>
          </p:sp>
          <p:grpSp>
            <p:nvGrpSpPr>
              <p:cNvPr id="95" name="Group 94">
                <a:extLst>
                  <a:ext uri="{FF2B5EF4-FFF2-40B4-BE49-F238E27FC236}">
                    <a16:creationId xmlns:a16="http://schemas.microsoft.com/office/drawing/2014/main" id="{95890B69-5A30-499D-8459-00E59C32B630}"/>
                  </a:ext>
                </a:extLst>
              </p:cNvPr>
              <p:cNvGrpSpPr/>
              <p:nvPr/>
            </p:nvGrpSpPr>
            <p:grpSpPr>
              <a:xfrm>
                <a:off x="12735924" y="3632201"/>
                <a:ext cx="4513263" cy="2359025"/>
                <a:chOff x="12735924" y="3632201"/>
                <a:chExt cx="4513263" cy="2359025"/>
              </a:xfrm>
            </p:grpSpPr>
            <p:sp>
              <p:nvSpPr>
                <p:cNvPr id="97" name="Freeform 5">
                  <a:extLst>
                    <a:ext uri="{FF2B5EF4-FFF2-40B4-BE49-F238E27FC236}">
                      <a16:creationId xmlns:a16="http://schemas.microsoft.com/office/drawing/2014/main" id="{D9D17B7D-D093-45FB-BE74-3DAA6F24A777}"/>
                    </a:ext>
                  </a:extLst>
                </p:cNvPr>
                <p:cNvSpPr>
                  <a:spLocks/>
                </p:cNvSpPr>
                <p:nvPr/>
              </p:nvSpPr>
              <p:spPr bwMode="auto">
                <a:xfrm>
                  <a:off x="17176162" y="5918201"/>
                  <a:ext cx="73025" cy="73025"/>
                </a:xfrm>
                <a:prstGeom prst="ellipse">
                  <a:avLst/>
                </a:prstGeom>
                <a:noFill/>
                <a:ln w="12700">
                  <a:solidFill>
                    <a:srgbClr val="FF90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98" name="Freeform 6">
                  <a:extLst>
                    <a:ext uri="{FF2B5EF4-FFF2-40B4-BE49-F238E27FC236}">
                      <a16:creationId xmlns:a16="http://schemas.microsoft.com/office/drawing/2014/main" id="{D4E69B9E-DF5E-4873-A7A6-20C80D6A0CFE}"/>
                    </a:ext>
                  </a:extLst>
                </p:cNvPr>
                <p:cNvSpPr>
                  <a:spLocks/>
                </p:cNvSpPr>
                <p:nvPr/>
              </p:nvSpPr>
              <p:spPr bwMode="auto">
                <a:xfrm>
                  <a:off x="17138062" y="5918201"/>
                  <a:ext cx="73025" cy="73025"/>
                </a:xfrm>
                <a:prstGeom prst="ellipse">
                  <a:avLst/>
                </a:prstGeom>
                <a:noFill/>
                <a:ln w="12700">
                  <a:solidFill>
                    <a:srgbClr val="FF90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99" name="Freeform 7">
                  <a:extLst>
                    <a:ext uri="{FF2B5EF4-FFF2-40B4-BE49-F238E27FC236}">
                      <a16:creationId xmlns:a16="http://schemas.microsoft.com/office/drawing/2014/main" id="{6AF881A8-64C0-4961-A160-EEACBD3DFE47}"/>
                    </a:ext>
                  </a:extLst>
                </p:cNvPr>
                <p:cNvSpPr>
                  <a:spLocks/>
                </p:cNvSpPr>
                <p:nvPr/>
              </p:nvSpPr>
              <p:spPr bwMode="auto">
                <a:xfrm>
                  <a:off x="17106312" y="5918201"/>
                  <a:ext cx="73025" cy="73025"/>
                </a:xfrm>
                <a:prstGeom prst="ellipse">
                  <a:avLst/>
                </a:prstGeom>
                <a:noFill/>
                <a:ln w="12700">
                  <a:solidFill>
                    <a:srgbClr val="FF90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00" name="Freeform 8">
                  <a:extLst>
                    <a:ext uri="{FF2B5EF4-FFF2-40B4-BE49-F238E27FC236}">
                      <a16:creationId xmlns:a16="http://schemas.microsoft.com/office/drawing/2014/main" id="{D519D151-0035-4CFE-B1F9-67F257A58C70}"/>
                    </a:ext>
                  </a:extLst>
                </p:cNvPr>
                <p:cNvSpPr>
                  <a:spLocks/>
                </p:cNvSpPr>
                <p:nvPr/>
              </p:nvSpPr>
              <p:spPr bwMode="auto">
                <a:xfrm>
                  <a:off x="16938037" y="5918201"/>
                  <a:ext cx="73025" cy="73025"/>
                </a:xfrm>
                <a:prstGeom prst="ellipse">
                  <a:avLst/>
                </a:prstGeom>
                <a:noFill/>
                <a:ln w="12700">
                  <a:solidFill>
                    <a:srgbClr val="FF90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01" name="Freeform 9">
                  <a:extLst>
                    <a:ext uri="{FF2B5EF4-FFF2-40B4-BE49-F238E27FC236}">
                      <a16:creationId xmlns:a16="http://schemas.microsoft.com/office/drawing/2014/main" id="{9B3835BA-9876-4B41-8839-C480EE1AD3EE}"/>
                    </a:ext>
                  </a:extLst>
                </p:cNvPr>
                <p:cNvSpPr>
                  <a:spLocks/>
                </p:cNvSpPr>
                <p:nvPr/>
              </p:nvSpPr>
              <p:spPr bwMode="auto">
                <a:xfrm>
                  <a:off x="16449087" y="5918201"/>
                  <a:ext cx="73025" cy="73025"/>
                </a:xfrm>
                <a:prstGeom prst="ellipse">
                  <a:avLst/>
                </a:prstGeom>
                <a:noFill/>
                <a:ln w="12700">
                  <a:solidFill>
                    <a:srgbClr val="FF90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02" name="Freeform 10">
                  <a:extLst>
                    <a:ext uri="{FF2B5EF4-FFF2-40B4-BE49-F238E27FC236}">
                      <a16:creationId xmlns:a16="http://schemas.microsoft.com/office/drawing/2014/main" id="{4D1323F7-6A0A-41A2-8C07-49965359185E}"/>
                    </a:ext>
                  </a:extLst>
                </p:cNvPr>
                <p:cNvSpPr>
                  <a:spLocks/>
                </p:cNvSpPr>
                <p:nvPr/>
              </p:nvSpPr>
              <p:spPr bwMode="auto">
                <a:xfrm>
                  <a:off x="16366537" y="5918201"/>
                  <a:ext cx="73025" cy="73025"/>
                </a:xfrm>
                <a:prstGeom prst="ellipse">
                  <a:avLst/>
                </a:prstGeom>
                <a:noFill/>
                <a:ln w="12700">
                  <a:solidFill>
                    <a:srgbClr val="FF90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03" name="Freeform 11">
                  <a:extLst>
                    <a:ext uri="{FF2B5EF4-FFF2-40B4-BE49-F238E27FC236}">
                      <a16:creationId xmlns:a16="http://schemas.microsoft.com/office/drawing/2014/main" id="{4A8AC05C-C7C4-4702-AF2D-DF3AC327C363}"/>
                    </a:ext>
                  </a:extLst>
                </p:cNvPr>
                <p:cNvSpPr>
                  <a:spLocks/>
                </p:cNvSpPr>
                <p:nvPr/>
              </p:nvSpPr>
              <p:spPr bwMode="auto">
                <a:xfrm>
                  <a:off x="16255412" y="5918201"/>
                  <a:ext cx="73025" cy="73025"/>
                </a:xfrm>
                <a:prstGeom prst="ellipse">
                  <a:avLst/>
                </a:prstGeom>
                <a:noFill/>
                <a:ln w="12700">
                  <a:solidFill>
                    <a:srgbClr val="FF90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04" name="Freeform 12">
                  <a:extLst>
                    <a:ext uri="{FF2B5EF4-FFF2-40B4-BE49-F238E27FC236}">
                      <a16:creationId xmlns:a16="http://schemas.microsoft.com/office/drawing/2014/main" id="{23E7A9E7-1C08-4296-95F6-699368B7DFDB}"/>
                    </a:ext>
                  </a:extLst>
                </p:cNvPr>
                <p:cNvSpPr>
                  <a:spLocks/>
                </p:cNvSpPr>
                <p:nvPr/>
              </p:nvSpPr>
              <p:spPr bwMode="auto">
                <a:xfrm>
                  <a:off x="16214137" y="5861051"/>
                  <a:ext cx="73025" cy="73025"/>
                </a:xfrm>
                <a:prstGeom prst="ellipse">
                  <a:avLst/>
                </a:prstGeom>
                <a:noFill/>
                <a:ln w="12700">
                  <a:solidFill>
                    <a:srgbClr val="FF90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05" name="Freeform 13">
                  <a:extLst>
                    <a:ext uri="{FF2B5EF4-FFF2-40B4-BE49-F238E27FC236}">
                      <a16:creationId xmlns:a16="http://schemas.microsoft.com/office/drawing/2014/main" id="{17C52FF2-B4C5-4039-91A1-68920C0525A1}"/>
                    </a:ext>
                  </a:extLst>
                </p:cNvPr>
                <p:cNvSpPr>
                  <a:spLocks/>
                </p:cNvSpPr>
                <p:nvPr/>
              </p:nvSpPr>
              <p:spPr bwMode="auto">
                <a:xfrm>
                  <a:off x="16087137" y="5803901"/>
                  <a:ext cx="73025" cy="73025"/>
                </a:xfrm>
                <a:prstGeom prst="ellipse">
                  <a:avLst/>
                </a:prstGeom>
                <a:noFill/>
                <a:ln w="12700">
                  <a:solidFill>
                    <a:srgbClr val="FF90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06" name="Freeform 14">
                  <a:extLst>
                    <a:ext uri="{FF2B5EF4-FFF2-40B4-BE49-F238E27FC236}">
                      <a16:creationId xmlns:a16="http://schemas.microsoft.com/office/drawing/2014/main" id="{A571008E-D971-4FBB-817E-06680C88B2CE}"/>
                    </a:ext>
                  </a:extLst>
                </p:cNvPr>
                <p:cNvSpPr>
                  <a:spLocks/>
                </p:cNvSpPr>
                <p:nvPr/>
              </p:nvSpPr>
              <p:spPr bwMode="auto">
                <a:xfrm>
                  <a:off x="16029987" y="5756276"/>
                  <a:ext cx="73025" cy="73025"/>
                </a:xfrm>
                <a:prstGeom prst="ellipse">
                  <a:avLst/>
                </a:prstGeom>
                <a:noFill/>
                <a:ln w="12700">
                  <a:solidFill>
                    <a:srgbClr val="FF90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07" name="Freeform 15">
                  <a:extLst>
                    <a:ext uri="{FF2B5EF4-FFF2-40B4-BE49-F238E27FC236}">
                      <a16:creationId xmlns:a16="http://schemas.microsoft.com/office/drawing/2014/main" id="{E9761EFE-DF7E-46A6-AAEA-849EFE437FF3}"/>
                    </a:ext>
                  </a:extLst>
                </p:cNvPr>
                <p:cNvSpPr>
                  <a:spLocks/>
                </p:cNvSpPr>
                <p:nvPr/>
              </p:nvSpPr>
              <p:spPr bwMode="auto">
                <a:xfrm>
                  <a:off x="15826787" y="5756276"/>
                  <a:ext cx="73025" cy="73025"/>
                </a:xfrm>
                <a:prstGeom prst="ellipse">
                  <a:avLst/>
                </a:prstGeom>
                <a:noFill/>
                <a:ln w="12700">
                  <a:solidFill>
                    <a:srgbClr val="FF90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08" name="Freeform 16">
                  <a:extLst>
                    <a:ext uri="{FF2B5EF4-FFF2-40B4-BE49-F238E27FC236}">
                      <a16:creationId xmlns:a16="http://schemas.microsoft.com/office/drawing/2014/main" id="{AEE38C26-2964-4E1A-BA80-341AFD12CAF3}"/>
                    </a:ext>
                  </a:extLst>
                </p:cNvPr>
                <p:cNvSpPr>
                  <a:spLocks/>
                </p:cNvSpPr>
                <p:nvPr/>
              </p:nvSpPr>
              <p:spPr bwMode="auto">
                <a:xfrm>
                  <a:off x="15814087" y="5756276"/>
                  <a:ext cx="73025" cy="73025"/>
                </a:xfrm>
                <a:prstGeom prst="ellipse">
                  <a:avLst/>
                </a:prstGeom>
                <a:noFill/>
                <a:ln w="12700">
                  <a:solidFill>
                    <a:srgbClr val="FF90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09" name="Freeform 17">
                  <a:extLst>
                    <a:ext uri="{FF2B5EF4-FFF2-40B4-BE49-F238E27FC236}">
                      <a16:creationId xmlns:a16="http://schemas.microsoft.com/office/drawing/2014/main" id="{2D23A577-8768-4B60-8FFA-D19F2E112798}"/>
                    </a:ext>
                  </a:extLst>
                </p:cNvPr>
                <p:cNvSpPr>
                  <a:spLocks/>
                </p:cNvSpPr>
                <p:nvPr/>
              </p:nvSpPr>
              <p:spPr bwMode="auto">
                <a:xfrm>
                  <a:off x="15779162" y="5756276"/>
                  <a:ext cx="73025" cy="73025"/>
                </a:xfrm>
                <a:prstGeom prst="ellipse">
                  <a:avLst/>
                </a:prstGeom>
                <a:noFill/>
                <a:ln w="12700">
                  <a:solidFill>
                    <a:srgbClr val="FF90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10" name="Freeform 18">
                  <a:extLst>
                    <a:ext uri="{FF2B5EF4-FFF2-40B4-BE49-F238E27FC236}">
                      <a16:creationId xmlns:a16="http://schemas.microsoft.com/office/drawing/2014/main" id="{CB5BFF7B-0763-461D-B494-196D68B114E2}"/>
                    </a:ext>
                  </a:extLst>
                </p:cNvPr>
                <p:cNvSpPr>
                  <a:spLocks/>
                </p:cNvSpPr>
                <p:nvPr/>
              </p:nvSpPr>
              <p:spPr bwMode="auto">
                <a:xfrm>
                  <a:off x="15728362" y="5756276"/>
                  <a:ext cx="73025" cy="73025"/>
                </a:xfrm>
                <a:prstGeom prst="ellipse">
                  <a:avLst/>
                </a:prstGeom>
                <a:noFill/>
                <a:ln w="12700">
                  <a:solidFill>
                    <a:srgbClr val="FF90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11" name="Freeform 19">
                  <a:extLst>
                    <a:ext uri="{FF2B5EF4-FFF2-40B4-BE49-F238E27FC236}">
                      <a16:creationId xmlns:a16="http://schemas.microsoft.com/office/drawing/2014/main" id="{5D1FBA83-7321-4A8B-8B8E-D65F261993B3}"/>
                    </a:ext>
                  </a:extLst>
                </p:cNvPr>
                <p:cNvSpPr>
                  <a:spLocks/>
                </p:cNvSpPr>
                <p:nvPr/>
              </p:nvSpPr>
              <p:spPr bwMode="auto">
                <a:xfrm>
                  <a:off x="15655337" y="5724526"/>
                  <a:ext cx="73025" cy="73025"/>
                </a:xfrm>
                <a:prstGeom prst="ellipse">
                  <a:avLst/>
                </a:prstGeom>
                <a:noFill/>
                <a:ln w="12700">
                  <a:solidFill>
                    <a:srgbClr val="FF90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12" name="Freeform 20">
                  <a:extLst>
                    <a:ext uri="{FF2B5EF4-FFF2-40B4-BE49-F238E27FC236}">
                      <a16:creationId xmlns:a16="http://schemas.microsoft.com/office/drawing/2014/main" id="{36E3103D-4990-45D9-A342-1D578AA69714}"/>
                    </a:ext>
                  </a:extLst>
                </p:cNvPr>
                <p:cNvSpPr>
                  <a:spLocks/>
                </p:cNvSpPr>
                <p:nvPr/>
              </p:nvSpPr>
              <p:spPr bwMode="auto">
                <a:xfrm>
                  <a:off x="15477537" y="5629276"/>
                  <a:ext cx="73025" cy="73025"/>
                </a:xfrm>
                <a:prstGeom prst="ellipse">
                  <a:avLst/>
                </a:prstGeom>
                <a:noFill/>
                <a:ln w="12700">
                  <a:solidFill>
                    <a:srgbClr val="FF90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13" name="Freeform 21">
                  <a:extLst>
                    <a:ext uri="{FF2B5EF4-FFF2-40B4-BE49-F238E27FC236}">
                      <a16:creationId xmlns:a16="http://schemas.microsoft.com/office/drawing/2014/main" id="{163E5ECD-AE97-4798-AC02-466539EC7B3F}"/>
                    </a:ext>
                  </a:extLst>
                </p:cNvPr>
                <p:cNvSpPr>
                  <a:spLocks/>
                </p:cNvSpPr>
                <p:nvPr/>
              </p:nvSpPr>
              <p:spPr bwMode="auto">
                <a:xfrm>
                  <a:off x="15410862" y="5629276"/>
                  <a:ext cx="73025" cy="73025"/>
                </a:xfrm>
                <a:prstGeom prst="ellipse">
                  <a:avLst/>
                </a:prstGeom>
                <a:noFill/>
                <a:ln w="12700">
                  <a:solidFill>
                    <a:srgbClr val="FF90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14" name="Freeform 22">
                  <a:extLst>
                    <a:ext uri="{FF2B5EF4-FFF2-40B4-BE49-F238E27FC236}">
                      <a16:creationId xmlns:a16="http://schemas.microsoft.com/office/drawing/2014/main" id="{4B8A05FD-0CEE-417F-8BF8-AAF6C53A69AA}"/>
                    </a:ext>
                  </a:extLst>
                </p:cNvPr>
                <p:cNvSpPr>
                  <a:spLocks/>
                </p:cNvSpPr>
                <p:nvPr/>
              </p:nvSpPr>
              <p:spPr bwMode="auto">
                <a:xfrm>
                  <a:off x="15341012" y="5626101"/>
                  <a:ext cx="73025" cy="73025"/>
                </a:xfrm>
                <a:prstGeom prst="ellipse">
                  <a:avLst/>
                </a:prstGeom>
                <a:noFill/>
                <a:ln w="12700">
                  <a:solidFill>
                    <a:srgbClr val="FF90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15" name="Freeform 23">
                  <a:extLst>
                    <a:ext uri="{FF2B5EF4-FFF2-40B4-BE49-F238E27FC236}">
                      <a16:creationId xmlns:a16="http://schemas.microsoft.com/office/drawing/2014/main" id="{2C8B54DA-6620-48AF-93B5-5D1B70D0C738}"/>
                    </a:ext>
                  </a:extLst>
                </p:cNvPr>
                <p:cNvSpPr>
                  <a:spLocks/>
                </p:cNvSpPr>
                <p:nvPr/>
              </p:nvSpPr>
              <p:spPr bwMode="auto">
                <a:xfrm>
                  <a:off x="15302912" y="5626101"/>
                  <a:ext cx="73025" cy="73025"/>
                </a:xfrm>
                <a:prstGeom prst="ellipse">
                  <a:avLst/>
                </a:prstGeom>
                <a:noFill/>
                <a:ln w="12700">
                  <a:solidFill>
                    <a:srgbClr val="FF90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16" name="Freeform 24">
                  <a:extLst>
                    <a:ext uri="{FF2B5EF4-FFF2-40B4-BE49-F238E27FC236}">
                      <a16:creationId xmlns:a16="http://schemas.microsoft.com/office/drawing/2014/main" id="{8FE4A35E-6F1D-4A0E-82A0-21F19E966C9E}"/>
                    </a:ext>
                  </a:extLst>
                </p:cNvPr>
                <p:cNvSpPr>
                  <a:spLocks/>
                </p:cNvSpPr>
                <p:nvPr/>
              </p:nvSpPr>
              <p:spPr bwMode="auto">
                <a:xfrm>
                  <a:off x="15287037" y="5626101"/>
                  <a:ext cx="73025" cy="73025"/>
                </a:xfrm>
                <a:prstGeom prst="ellipse">
                  <a:avLst/>
                </a:prstGeom>
                <a:noFill/>
                <a:ln w="12700">
                  <a:solidFill>
                    <a:srgbClr val="FF90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17" name="Freeform 25">
                  <a:extLst>
                    <a:ext uri="{FF2B5EF4-FFF2-40B4-BE49-F238E27FC236}">
                      <a16:creationId xmlns:a16="http://schemas.microsoft.com/office/drawing/2014/main" id="{4190B0F6-B623-4192-9BA4-80435097AC45}"/>
                    </a:ext>
                  </a:extLst>
                </p:cNvPr>
                <p:cNvSpPr>
                  <a:spLocks/>
                </p:cNvSpPr>
                <p:nvPr/>
              </p:nvSpPr>
              <p:spPr bwMode="auto">
                <a:xfrm>
                  <a:off x="15182262" y="5626101"/>
                  <a:ext cx="73025" cy="73025"/>
                </a:xfrm>
                <a:prstGeom prst="ellipse">
                  <a:avLst/>
                </a:prstGeom>
                <a:noFill/>
                <a:ln w="12700">
                  <a:solidFill>
                    <a:srgbClr val="FF90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18" name="Freeform 26">
                  <a:extLst>
                    <a:ext uri="{FF2B5EF4-FFF2-40B4-BE49-F238E27FC236}">
                      <a16:creationId xmlns:a16="http://schemas.microsoft.com/office/drawing/2014/main" id="{991A38B1-ECEE-4042-B5F7-EE7EC27CC337}"/>
                    </a:ext>
                  </a:extLst>
                </p:cNvPr>
                <p:cNvSpPr>
                  <a:spLocks/>
                </p:cNvSpPr>
                <p:nvPr/>
              </p:nvSpPr>
              <p:spPr bwMode="auto">
                <a:xfrm>
                  <a:off x="15055262" y="5581651"/>
                  <a:ext cx="73025" cy="73025"/>
                </a:xfrm>
                <a:prstGeom prst="ellipse">
                  <a:avLst/>
                </a:prstGeom>
                <a:noFill/>
                <a:ln w="12700">
                  <a:solidFill>
                    <a:srgbClr val="FF90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19" name="Freeform 27">
                  <a:extLst>
                    <a:ext uri="{FF2B5EF4-FFF2-40B4-BE49-F238E27FC236}">
                      <a16:creationId xmlns:a16="http://schemas.microsoft.com/office/drawing/2014/main" id="{124FC25E-F386-48EE-843C-AF37CA65A9A7}"/>
                    </a:ext>
                  </a:extLst>
                </p:cNvPr>
                <p:cNvSpPr>
                  <a:spLocks/>
                </p:cNvSpPr>
                <p:nvPr/>
              </p:nvSpPr>
              <p:spPr bwMode="auto">
                <a:xfrm>
                  <a:off x="15007637" y="5537201"/>
                  <a:ext cx="73025" cy="73025"/>
                </a:xfrm>
                <a:prstGeom prst="ellipse">
                  <a:avLst/>
                </a:prstGeom>
                <a:noFill/>
                <a:ln w="12700">
                  <a:solidFill>
                    <a:srgbClr val="FF90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20" name="Freeform 28">
                  <a:extLst>
                    <a:ext uri="{FF2B5EF4-FFF2-40B4-BE49-F238E27FC236}">
                      <a16:creationId xmlns:a16="http://schemas.microsoft.com/office/drawing/2014/main" id="{C701AB23-48D7-4EFA-A61C-B43169E19560}"/>
                    </a:ext>
                  </a:extLst>
                </p:cNvPr>
                <p:cNvSpPr>
                  <a:spLocks/>
                </p:cNvSpPr>
                <p:nvPr/>
              </p:nvSpPr>
              <p:spPr bwMode="auto">
                <a:xfrm>
                  <a:off x="14975887" y="5537201"/>
                  <a:ext cx="73025" cy="73025"/>
                </a:xfrm>
                <a:prstGeom prst="ellipse">
                  <a:avLst/>
                </a:prstGeom>
                <a:noFill/>
                <a:ln w="12700">
                  <a:solidFill>
                    <a:srgbClr val="FF90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21" name="Freeform 29">
                  <a:extLst>
                    <a:ext uri="{FF2B5EF4-FFF2-40B4-BE49-F238E27FC236}">
                      <a16:creationId xmlns:a16="http://schemas.microsoft.com/office/drawing/2014/main" id="{DD33C8D4-E554-4FDE-9904-05E6AB1B0272}"/>
                    </a:ext>
                  </a:extLst>
                </p:cNvPr>
                <p:cNvSpPr>
                  <a:spLocks/>
                </p:cNvSpPr>
                <p:nvPr/>
              </p:nvSpPr>
              <p:spPr bwMode="auto">
                <a:xfrm>
                  <a:off x="14094824" y="5173663"/>
                  <a:ext cx="73025" cy="71438"/>
                </a:xfrm>
                <a:prstGeom prst="ellipse">
                  <a:avLst/>
                </a:prstGeom>
                <a:noFill/>
                <a:ln w="12700">
                  <a:solidFill>
                    <a:srgbClr val="FF90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23" name="Freeform 30">
                  <a:extLst>
                    <a:ext uri="{FF2B5EF4-FFF2-40B4-BE49-F238E27FC236}">
                      <a16:creationId xmlns:a16="http://schemas.microsoft.com/office/drawing/2014/main" id="{8605B789-AA51-4041-92D9-C72055275400}"/>
                    </a:ext>
                  </a:extLst>
                </p:cNvPr>
                <p:cNvSpPr>
                  <a:spLocks/>
                </p:cNvSpPr>
                <p:nvPr/>
              </p:nvSpPr>
              <p:spPr bwMode="auto">
                <a:xfrm>
                  <a:off x="13964649" y="5091113"/>
                  <a:ext cx="73025" cy="73025"/>
                </a:xfrm>
                <a:prstGeom prst="ellipse">
                  <a:avLst/>
                </a:prstGeom>
                <a:noFill/>
                <a:ln w="12700">
                  <a:solidFill>
                    <a:srgbClr val="FF90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24" name="Freeform 31">
                  <a:extLst>
                    <a:ext uri="{FF2B5EF4-FFF2-40B4-BE49-F238E27FC236}">
                      <a16:creationId xmlns:a16="http://schemas.microsoft.com/office/drawing/2014/main" id="{DDDE9D7F-8416-4C13-915D-BF6C097F0CF8}"/>
                    </a:ext>
                  </a:extLst>
                </p:cNvPr>
                <p:cNvSpPr>
                  <a:spLocks/>
                </p:cNvSpPr>
                <p:nvPr/>
              </p:nvSpPr>
              <p:spPr bwMode="auto">
                <a:xfrm>
                  <a:off x="13951949" y="5091113"/>
                  <a:ext cx="73025" cy="73025"/>
                </a:xfrm>
                <a:prstGeom prst="ellipse">
                  <a:avLst/>
                </a:prstGeom>
                <a:noFill/>
                <a:ln w="12700">
                  <a:solidFill>
                    <a:srgbClr val="FF90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25" name="Freeform 32">
                  <a:extLst>
                    <a:ext uri="{FF2B5EF4-FFF2-40B4-BE49-F238E27FC236}">
                      <a16:creationId xmlns:a16="http://schemas.microsoft.com/office/drawing/2014/main" id="{F2C0EDB3-F1BE-4030-9926-C4D6DC9FAD69}"/>
                    </a:ext>
                  </a:extLst>
                </p:cNvPr>
                <p:cNvSpPr>
                  <a:spLocks/>
                </p:cNvSpPr>
                <p:nvPr/>
              </p:nvSpPr>
              <p:spPr bwMode="auto">
                <a:xfrm>
                  <a:off x="13628099" y="4783138"/>
                  <a:ext cx="73025" cy="73025"/>
                </a:xfrm>
                <a:prstGeom prst="ellipse">
                  <a:avLst/>
                </a:prstGeom>
                <a:noFill/>
                <a:ln w="12700">
                  <a:solidFill>
                    <a:srgbClr val="FF90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26" name="Freeform 33">
                  <a:extLst>
                    <a:ext uri="{FF2B5EF4-FFF2-40B4-BE49-F238E27FC236}">
                      <a16:creationId xmlns:a16="http://schemas.microsoft.com/office/drawing/2014/main" id="{022C8FF6-4F3F-4D02-9617-75980CC99554}"/>
                    </a:ext>
                  </a:extLst>
                </p:cNvPr>
                <p:cNvSpPr>
                  <a:spLocks/>
                </p:cNvSpPr>
                <p:nvPr/>
              </p:nvSpPr>
              <p:spPr bwMode="auto">
                <a:xfrm>
                  <a:off x="13215349" y="4279901"/>
                  <a:ext cx="73025" cy="73025"/>
                </a:xfrm>
                <a:prstGeom prst="ellipse">
                  <a:avLst/>
                </a:prstGeom>
                <a:noFill/>
                <a:ln w="12700">
                  <a:solidFill>
                    <a:srgbClr val="FF90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27" name="Freeform 34">
                  <a:extLst>
                    <a:ext uri="{FF2B5EF4-FFF2-40B4-BE49-F238E27FC236}">
                      <a16:creationId xmlns:a16="http://schemas.microsoft.com/office/drawing/2014/main" id="{B45CEA26-369D-4270-B266-7CC246ED3E2D}"/>
                    </a:ext>
                  </a:extLst>
                </p:cNvPr>
                <p:cNvSpPr>
                  <a:spLocks/>
                </p:cNvSpPr>
                <p:nvPr/>
              </p:nvSpPr>
              <p:spPr bwMode="auto">
                <a:xfrm>
                  <a:off x="13066124" y="4054476"/>
                  <a:ext cx="73025" cy="73025"/>
                </a:xfrm>
                <a:prstGeom prst="ellipse">
                  <a:avLst/>
                </a:prstGeom>
                <a:noFill/>
                <a:ln w="12700">
                  <a:solidFill>
                    <a:srgbClr val="FF90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28" name="Freeform 35">
                  <a:extLst>
                    <a:ext uri="{FF2B5EF4-FFF2-40B4-BE49-F238E27FC236}">
                      <a16:creationId xmlns:a16="http://schemas.microsoft.com/office/drawing/2014/main" id="{9D78225C-1B89-451D-9A7D-4D48214615EA}"/>
                    </a:ext>
                  </a:extLst>
                </p:cNvPr>
                <p:cNvSpPr>
                  <a:spLocks/>
                </p:cNvSpPr>
                <p:nvPr/>
              </p:nvSpPr>
              <p:spPr bwMode="auto">
                <a:xfrm>
                  <a:off x="12964524" y="3898901"/>
                  <a:ext cx="73025" cy="73025"/>
                </a:xfrm>
                <a:prstGeom prst="ellipse">
                  <a:avLst/>
                </a:prstGeom>
                <a:noFill/>
                <a:ln w="12700">
                  <a:solidFill>
                    <a:srgbClr val="FF90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29" name="Freeform 36">
                  <a:extLst>
                    <a:ext uri="{FF2B5EF4-FFF2-40B4-BE49-F238E27FC236}">
                      <a16:creationId xmlns:a16="http://schemas.microsoft.com/office/drawing/2014/main" id="{8AD1A8F1-14BC-42F4-B5B2-302CEBB821CF}"/>
                    </a:ext>
                  </a:extLst>
                </p:cNvPr>
                <p:cNvSpPr>
                  <a:spLocks/>
                </p:cNvSpPr>
                <p:nvPr/>
              </p:nvSpPr>
              <p:spPr bwMode="auto">
                <a:xfrm>
                  <a:off x="12932774" y="3867151"/>
                  <a:ext cx="73025" cy="73025"/>
                </a:xfrm>
                <a:prstGeom prst="ellipse">
                  <a:avLst/>
                </a:prstGeom>
                <a:noFill/>
                <a:ln w="12700">
                  <a:solidFill>
                    <a:srgbClr val="FF90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30" name="Freeform 37">
                  <a:extLst>
                    <a:ext uri="{FF2B5EF4-FFF2-40B4-BE49-F238E27FC236}">
                      <a16:creationId xmlns:a16="http://schemas.microsoft.com/office/drawing/2014/main" id="{974A0204-BEA6-4381-98EB-E0161B17D517}"/>
                    </a:ext>
                  </a:extLst>
                </p:cNvPr>
                <p:cNvSpPr>
                  <a:spLocks/>
                </p:cNvSpPr>
                <p:nvPr/>
              </p:nvSpPr>
              <p:spPr bwMode="auto">
                <a:xfrm>
                  <a:off x="12888324" y="3762376"/>
                  <a:ext cx="73025" cy="73025"/>
                </a:xfrm>
                <a:prstGeom prst="ellipse">
                  <a:avLst/>
                </a:prstGeom>
                <a:noFill/>
                <a:ln w="12700">
                  <a:solidFill>
                    <a:srgbClr val="FF90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sp>
              <p:nvSpPr>
                <p:cNvPr id="131" name="Freeform 38">
                  <a:extLst>
                    <a:ext uri="{FF2B5EF4-FFF2-40B4-BE49-F238E27FC236}">
                      <a16:creationId xmlns:a16="http://schemas.microsoft.com/office/drawing/2014/main" id="{D32CB76F-899D-4272-92EA-24992BB44B75}"/>
                    </a:ext>
                  </a:extLst>
                </p:cNvPr>
                <p:cNvSpPr>
                  <a:spLocks/>
                </p:cNvSpPr>
                <p:nvPr/>
              </p:nvSpPr>
              <p:spPr bwMode="auto">
                <a:xfrm>
                  <a:off x="12735924" y="3632201"/>
                  <a:ext cx="73025" cy="73025"/>
                </a:xfrm>
                <a:prstGeom prst="ellipse">
                  <a:avLst/>
                </a:prstGeom>
                <a:noFill/>
                <a:ln w="12700">
                  <a:solidFill>
                    <a:srgbClr val="FF90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Geneva" charset="0"/>
                  </a:endParaRPr>
                </a:p>
              </p:txBody>
            </p:sp>
          </p:grpSp>
        </p:grpSp>
        <p:sp>
          <p:nvSpPr>
            <p:cNvPr id="93" name="TextBox 92">
              <a:extLst>
                <a:ext uri="{FF2B5EF4-FFF2-40B4-BE49-F238E27FC236}">
                  <a16:creationId xmlns:a16="http://schemas.microsoft.com/office/drawing/2014/main" id="{4E867B9C-68A6-49FA-AC18-FF677557FABD}"/>
                </a:ext>
              </a:extLst>
            </p:cNvPr>
            <p:cNvSpPr txBox="1"/>
            <p:nvPr/>
          </p:nvSpPr>
          <p:spPr>
            <a:xfrm>
              <a:off x="5443721" y="2690992"/>
              <a:ext cx="339837" cy="205184"/>
            </a:xfrm>
            <a:prstGeom prst="rect">
              <a:avLst/>
            </a:prstGeom>
            <a:noFill/>
          </p:spPr>
          <p:txBody>
            <a:bodyPr wrap="none" lIns="0" tIns="0" rIns="0" bIns="0" rtlCol="0">
              <a:spAutoFit/>
            </a:bodyPr>
            <a:lstStyle/>
            <a:p>
              <a:pPr marL="0" marR="0" lvl="0" indent="0" algn="l" defTabSz="457200" rtl="0" eaLnBrk="1" fontAlgn="base" latinLnBrk="0" hangingPunct="1">
                <a:lnSpc>
                  <a:spcPct val="100000"/>
                </a:lnSpc>
                <a:spcBef>
                  <a:spcPct val="0"/>
                </a:spcBef>
                <a:spcAft>
                  <a:spcPts val="450"/>
                </a:spcAft>
                <a:buClrTx/>
                <a:buSzTx/>
                <a:buFontTx/>
                <a:buNone/>
                <a:tabLst/>
                <a:defRPr/>
              </a:pPr>
              <a:r>
                <a:rPr kumimoji="0" lang="hr-HR"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52%</a:t>
              </a:r>
            </a:p>
          </p:txBody>
        </p:sp>
        <p:sp>
          <p:nvSpPr>
            <p:cNvPr id="94" name="TextBox 93">
              <a:extLst>
                <a:ext uri="{FF2B5EF4-FFF2-40B4-BE49-F238E27FC236}">
                  <a16:creationId xmlns:a16="http://schemas.microsoft.com/office/drawing/2014/main" id="{4DEE4437-9750-4EDC-8E9F-A67C742DAE3D}"/>
                </a:ext>
              </a:extLst>
            </p:cNvPr>
            <p:cNvSpPr txBox="1"/>
            <p:nvPr/>
          </p:nvSpPr>
          <p:spPr>
            <a:xfrm>
              <a:off x="5443721" y="3161608"/>
              <a:ext cx="339837" cy="205184"/>
            </a:xfrm>
            <a:prstGeom prst="rect">
              <a:avLst/>
            </a:prstGeom>
            <a:noFill/>
          </p:spPr>
          <p:txBody>
            <a:bodyPr wrap="none" lIns="0" tIns="0" rIns="0" bIns="0" rtlCol="0">
              <a:spAutoFit/>
            </a:bodyPr>
            <a:lstStyle/>
            <a:p>
              <a:pPr marL="0" marR="0" lvl="0" indent="0" algn="l" defTabSz="457200" rtl="0" eaLnBrk="1" fontAlgn="base" latinLnBrk="0" hangingPunct="1">
                <a:lnSpc>
                  <a:spcPct val="100000"/>
                </a:lnSpc>
                <a:spcBef>
                  <a:spcPct val="0"/>
                </a:spcBef>
                <a:spcAft>
                  <a:spcPts val="450"/>
                </a:spcAft>
                <a:buClrTx/>
                <a:buSzTx/>
                <a:buFontTx/>
                <a:buNone/>
                <a:tabLst/>
                <a:defRPr/>
              </a:pPr>
              <a:r>
                <a:rPr kumimoji="0" lang="hr-HR"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5" charset="-128"/>
                  <a:cs typeface="Arial" panose="020B0604020202020204" pitchFamily="34" charset="0"/>
                </a:rPr>
                <a:t>35%</a:t>
              </a:r>
            </a:p>
          </p:txBody>
        </p:sp>
      </p:grpSp>
      <p:sp>
        <p:nvSpPr>
          <p:cNvPr id="180" name="Footer Placeholder 179">
            <a:extLst>
              <a:ext uri="{FF2B5EF4-FFF2-40B4-BE49-F238E27FC236}">
                <a16:creationId xmlns:a16="http://schemas.microsoft.com/office/drawing/2014/main" id="{369C1D31-C81F-280B-DC40-4D12CAB64CC4}"/>
              </a:ext>
            </a:extLst>
          </p:cNvPr>
          <p:cNvSpPr>
            <a:spLocks noGrp="1"/>
          </p:cNvSpPr>
          <p:nvPr>
            <p:ph type="ftr" sz="quarter" idx="3"/>
          </p:nvPr>
        </p:nvSpPr>
        <p:spPr>
          <a:xfrm>
            <a:off x="457201" y="4767263"/>
            <a:ext cx="8058149" cy="331598"/>
          </a:xfrm>
        </p:spPr>
        <p:txBody>
          <a:bodyPr/>
          <a:lstStyle/>
          <a:p>
            <a:r>
              <a:rPr lang="en-US" noProof="0" dirty="0"/>
              <a:t>HR, hazard ratio; CI, confidence interval. </a:t>
            </a:r>
            <a:r>
              <a:rPr lang="en-US" baseline="30000" noProof="0" dirty="0" err="1"/>
              <a:t>a</a:t>
            </a:r>
            <a:r>
              <a:rPr lang="en-US" noProof="0" dirty="0" err="1"/>
              <a:t>Intent</a:t>
            </a:r>
            <a:r>
              <a:rPr lang="en-US" noProof="0" dirty="0"/>
              <a:t>-to-treat population. </a:t>
            </a:r>
            <a:r>
              <a:rPr lang="en-US" baseline="30000" noProof="0" dirty="0" err="1"/>
              <a:t>b</a:t>
            </a:r>
            <a:r>
              <a:rPr lang="en-US" noProof="0" dirty="0" err="1"/>
              <a:t>Kaplan</a:t>
            </a:r>
            <a:r>
              <a:rPr lang="en-US" noProof="0" dirty="0"/>
              <a:t>‒Meier estimate.</a:t>
            </a:r>
            <a:endParaRPr lang="en-US" dirty="0"/>
          </a:p>
          <a:p>
            <a:r>
              <a:rPr lang="en-US" dirty="0"/>
              <a:t>D-Pd, daratumumab, pomalidomide, dexamethasone; Pd, pomalidomide, dexamethasone</a:t>
            </a:r>
          </a:p>
          <a:p>
            <a:r>
              <a:rPr lang="pt-BR" dirty="0"/>
              <a:t>1.Dimopoulos MA, et al. </a:t>
            </a:r>
            <a:r>
              <a:rPr lang="pt-BR" i="1" dirty="0"/>
              <a:t>Lancet </a:t>
            </a:r>
            <a:r>
              <a:rPr lang="pt-BR" i="1" dirty="0" err="1"/>
              <a:t>Oncol</a:t>
            </a:r>
            <a:r>
              <a:rPr lang="pt-BR" i="1" dirty="0"/>
              <a:t>. </a:t>
            </a:r>
            <a:r>
              <a:rPr lang="pt-BR" dirty="0"/>
              <a:t>2021;22(6):801-812;</a:t>
            </a:r>
            <a:endParaRPr lang="en-US" dirty="0"/>
          </a:p>
        </p:txBody>
      </p:sp>
      <p:sp>
        <p:nvSpPr>
          <p:cNvPr id="2" name="Title 1">
            <a:extLst>
              <a:ext uri="{FF2B5EF4-FFF2-40B4-BE49-F238E27FC236}">
                <a16:creationId xmlns:a16="http://schemas.microsoft.com/office/drawing/2014/main" id="{8C526401-D062-E84C-86D3-E3B7999AE8A0}"/>
              </a:ext>
            </a:extLst>
          </p:cNvPr>
          <p:cNvSpPr>
            <a:spLocks noGrp="1"/>
          </p:cNvSpPr>
          <p:nvPr>
            <p:ph type="title"/>
          </p:nvPr>
        </p:nvSpPr>
        <p:spPr>
          <a:xfrm>
            <a:off x="457199" y="149225"/>
            <a:ext cx="8249219" cy="889000"/>
          </a:xfrm>
        </p:spPr>
        <p:txBody>
          <a:bodyPr/>
          <a:lstStyle/>
          <a:p>
            <a:r>
              <a:rPr lang="en-US" dirty="0"/>
              <a:t>APOLLO: PFS at a Median Follow-Up of 16.9 Months</a:t>
            </a:r>
            <a:r>
              <a:rPr lang="en-US" baseline="30000" dirty="0"/>
              <a:t>a1</a:t>
            </a:r>
          </a:p>
        </p:txBody>
      </p:sp>
      <p:sp>
        <p:nvSpPr>
          <p:cNvPr id="181" name="Content Placeholder 2">
            <a:extLst>
              <a:ext uri="{FF2B5EF4-FFF2-40B4-BE49-F238E27FC236}">
                <a16:creationId xmlns:a16="http://schemas.microsoft.com/office/drawing/2014/main" id="{38969242-0A5A-4B44-8CBA-938C22C1BAE0}"/>
              </a:ext>
            </a:extLst>
          </p:cNvPr>
          <p:cNvSpPr txBox="1">
            <a:spLocks/>
          </p:cNvSpPr>
          <p:nvPr/>
        </p:nvSpPr>
        <p:spPr>
          <a:xfrm>
            <a:off x="383924" y="3683001"/>
            <a:ext cx="8204701" cy="413340"/>
          </a:xfrm>
          <a:prstGeom prst="rect">
            <a:avLst/>
          </a:prstGeom>
        </p:spPr>
        <p:txBody>
          <a:bodyPr>
            <a:normAutofit/>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Geneva" pitchFamily="37" charset="-128"/>
                <a:cs typeface="Geneva" pitchFamily="37" charset="-128"/>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Geneva" pitchFamily="37" charset="-128"/>
                <a:cs typeface="+mn-cs"/>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mn-lt"/>
                <a:ea typeface="Geneva" pitchFamily="37" charset="-128"/>
                <a:cs typeface="+mn-cs"/>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Geneva" pitchFamily="37"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Geneva" pitchFamily="3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0" fontAlgn="base" latinLnBrk="0" hangingPunct="0">
              <a:lnSpc>
                <a:spcPct val="100000"/>
              </a:lnSpc>
              <a:spcBef>
                <a:spcPct val="20000"/>
              </a:spcBef>
              <a:spcAft>
                <a:spcPts val="1200"/>
              </a:spcAft>
              <a:buClrTx/>
              <a:buSz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Median PFS among patients refractory to lenalidomide was 9.9 months for D-Pd and 6.5 months for Pd</a:t>
            </a:r>
          </a:p>
        </p:txBody>
      </p:sp>
      <p:sp>
        <p:nvSpPr>
          <p:cNvPr id="31" name="TextBox 30">
            <a:extLst>
              <a:ext uri="{FF2B5EF4-FFF2-40B4-BE49-F238E27FC236}">
                <a16:creationId xmlns:a16="http://schemas.microsoft.com/office/drawing/2014/main" id="{DD05A0C5-E088-95A3-C980-7719D77428CE}"/>
              </a:ext>
            </a:extLst>
          </p:cNvPr>
          <p:cNvSpPr txBox="1"/>
          <p:nvPr/>
        </p:nvSpPr>
        <p:spPr>
          <a:xfrm>
            <a:off x="6379056" y="3066737"/>
            <a:ext cx="2494388" cy="369332"/>
          </a:xfrm>
          <a:prstGeom prst="rect">
            <a:avLst/>
          </a:prstGeom>
          <a:noFill/>
        </p:spPr>
        <p:txBody>
          <a:bodyPr wrap="square" rtlCol="0">
            <a:spAutoFit/>
          </a:bodyPr>
          <a:lstStyle/>
          <a:p>
            <a:r>
              <a:rPr lang="en-US" sz="900" dirty="0"/>
              <a:t>Gr 3/4 AE: neutropenia 68%, anemia 17%, thrombocytopenia 17%, infections 70%</a:t>
            </a:r>
          </a:p>
        </p:txBody>
      </p:sp>
    </p:spTree>
    <p:extLst>
      <p:ext uri="{BB962C8B-B14F-4D97-AF65-F5344CB8AC3E}">
        <p14:creationId xmlns:p14="http://schemas.microsoft.com/office/powerpoint/2010/main" val="3564730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332612" y="1226439"/>
            <a:ext cx="3696653" cy="3481864"/>
          </a:xfrm>
          <a:custGeom>
            <a:avLst/>
            <a:gdLst/>
            <a:ahLst/>
            <a:cxnLst/>
            <a:rect l="l" t="t" r="r" b="b"/>
            <a:pathLst>
              <a:path w="4928870" h="4642485">
                <a:moveTo>
                  <a:pt x="4928616" y="0"/>
                </a:moveTo>
                <a:lnTo>
                  <a:pt x="0" y="0"/>
                </a:lnTo>
                <a:lnTo>
                  <a:pt x="0" y="4642104"/>
                </a:lnTo>
                <a:lnTo>
                  <a:pt x="4928616" y="4642104"/>
                </a:lnTo>
                <a:lnTo>
                  <a:pt x="4928616" y="0"/>
                </a:lnTo>
                <a:close/>
              </a:path>
            </a:pathLst>
          </a:custGeom>
          <a:solidFill>
            <a:srgbClr val="FFFFFF"/>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Geneva" charset="0"/>
            </a:endParaRPr>
          </a:p>
        </p:txBody>
      </p:sp>
      <p:sp>
        <p:nvSpPr>
          <p:cNvPr id="5" name="object 5"/>
          <p:cNvSpPr txBox="1"/>
          <p:nvPr/>
        </p:nvSpPr>
        <p:spPr>
          <a:xfrm>
            <a:off x="332612" y="993502"/>
            <a:ext cx="3696653" cy="187070"/>
          </a:xfrm>
          <a:prstGeom prst="rect">
            <a:avLst/>
          </a:prstGeom>
        </p:spPr>
        <p:txBody>
          <a:bodyPr vert="horz" wrap="square" lIns="0" tIns="25241" rIns="0" bIns="0" rtlCol="0">
            <a:spAutoFit/>
          </a:bodyPr>
          <a:lstStyle/>
          <a:p>
            <a:pPr marL="68580" marR="0" lvl="0" indent="0" algn="l" defTabSz="457200" rtl="0" eaLnBrk="1" fontAlgn="base" latinLnBrk="0" hangingPunct="1">
              <a:lnSpc>
                <a:spcPct val="100000"/>
              </a:lnSpc>
              <a:spcBef>
                <a:spcPts val="199"/>
              </a:spcBef>
              <a:spcAft>
                <a:spcPct val="0"/>
              </a:spcAft>
              <a:buClrTx/>
              <a:buSzTx/>
              <a:buFontTx/>
              <a:buNone/>
              <a:tabLst/>
              <a:defRPr/>
            </a:pPr>
            <a:r>
              <a:rPr kumimoji="0" sz="1050" b="1" i="0" u="none" strike="noStrike" kern="1200" cap="none" spc="0" normalizeH="0" baseline="0" noProof="0" dirty="0">
                <a:ln>
                  <a:noFill/>
                </a:ln>
                <a:solidFill>
                  <a:schemeClr val="accent1"/>
                </a:solidFill>
                <a:effectLst/>
                <a:uLnTx/>
                <a:uFillTx/>
                <a:ea typeface="Geneva" charset="0"/>
                <a:cs typeface="Arial" panose="020B0604020202020204" pitchFamily="34" charset="0"/>
              </a:rPr>
              <a:t>FIGURE</a:t>
            </a:r>
            <a:r>
              <a:rPr kumimoji="0" sz="1050" b="1" i="0" u="none" strike="noStrike" kern="1200" cap="none" spc="-30" normalizeH="0" baseline="0" noProof="0" dirty="0">
                <a:ln>
                  <a:noFill/>
                </a:ln>
                <a:solidFill>
                  <a:schemeClr val="accent1"/>
                </a:solidFill>
                <a:effectLst/>
                <a:uLnTx/>
                <a:uFillTx/>
                <a:ea typeface="Geneva" charset="0"/>
                <a:cs typeface="Arial" panose="020B0604020202020204" pitchFamily="34" charset="0"/>
              </a:rPr>
              <a:t> </a:t>
            </a:r>
            <a:r>
              <a:rPr kumimoji="0" sz="1050" b="1" i="0" u="none" strike="noStrike" kern="1200" cap="none" spc="-4" normalizeH="0" baseline="0" noProof="0" dirty="0">
                <a:ln>
                  <a:noFill/>
                </a:ln>
                <a:solidFill>
                  <a:schemeClr val="accent1"/>
                </a:solidFill>
                <a:effectLst/>
                <a:uLnTx/>
                <a:uFillTx/>
                <a:ea typeface="Geneva" charset="0"/>
                <a:cs typeface="Arial" panose="020B0604020202020204" pitchFamily="34" charset="0"/>
              </a:rPr>
              <a:t>2. </a:t>
            </a:r>
            <a:r>
              <a:rPr kumimoji="0" sz="1050" b="1" i="0" u="none" strike="noStrike" kern="1200" cap="none" spc="-8" normalizeH="0" baseline="0" noProof="0" dirty="0">
                <a:ln>
                  <a:noFill/>
                </a:ln>
                <a:solidFill>
                  <a:schemeClr val="accent1"/>
                </a:solidFill>
                <a:effectLst/>
                <a:uLnTx/>
                <a:uFillTx/>
                <a:ea typeface="Geneva" charset="0"/>
                <a:cs typeface="Arial" panose="020B0604020202020204" pitchFamily="34" charset="0"/>
              </a:rPr>
              <a:t>PFS</a:t>
            </a:r>
            <a:r>
              <a:rPr kumimoji="0" sz="1050" b="1" i="0" u="none" strike="noStrike" kern="1200" cap="none" spc="-15" normalizeH="0" baseline="0" noProof="0" dirty="0">
                <a:ln>
                  <a:noFill/>
                </a:ln>
                <a:solidFill>
                  <a:schemeClr val="accent1"/>
                </a:solidFill>
                <a:effectLst/>
                <a:uLnTx/>
                <a:uFillTx/>
                <a:ea typeface="Geneva" charset="0"/>
                <a:cs typeface="Arial" panose="020B0604020202020204" pitchFamily="34" charset="0"/>
              </a:rPr>
              <a:t> </a:t>
            </a:r>
            <a:r>
              <a:rPr kumimoji="0" sz="1050" b="1" i="0" u="none" strike="noStrike" kern="1200" cap="none" spc="0" normalizeH="0" baseline="0" noProof="0" dirty="0">
                <a:ln>
                  <a:noFill/>
                </a:ln>
                <a:solidFill>
                  <a:schemeClr val="accent1"/>
                </a:solidFill>
                <a:effectLst/>
                <a:uLnTx/>
                <a:uFillTx/>
                <a:ea typeface="Geneva" charset="0"/>
                <a:cs typeface="Arial" panose="020B0604020202020204" pitchFamily="34" charset="0"/>
              </a:rPr>
              <a:t>in</a:t>
            </a:r>
            <a:r>
              <a:rPr kumimoji="0" sz="1050" b="1" i="0" u="none" strike="noStrike" kern="1200" cap="none" spc="-8" normalizeH="0" baseline="0" noProof="0" dirty="0">
                <a:ln>
                  <a:noFill/>
                </a:ln>
                <a:solidFill>
                  <a:schemeClr val="accent1"/>
                </a:solidFill>
                <a:effectLst/>
                <a:uLnTx/>
                <a:uFillTx/>
                <a:ea typeface="Geneva" charset="0"/>
                <a:cs typeface="Arial" panose="020B0604020202020204" pitchFamily="34" charset="0"/>
              </a:rPr>
              <a:t> </a:t>
            </a:r>
            <a:r>
              <a:rPr kumimoji="0" sz="1050" b="1" i="0" u="none" strike="noStrike" kern="1200" cap="none" spc="0" normalizeH="0" baseline="0" noProof="0" dirty="0">
                <a:ln>
                  <a:noFill/>
                </a:ln>
                <a:solidFill>
                  <a:schemeClr val="accent1"/>
                </a:solidFill>
                <a:effectLst/>
                <a:uLnTx/>
                <a:uFillTx/>
                <a:ea typeface="Geneva" charset="0"/>
                <a:cs typeface="Arial" panose="020B0604020202020204" pitchFamily="34" charset="0"/>
              </a:rPr>
              <a:t>the</a:t>
            </a:r>
            <a:r>
              <a:rPr kumimoji="0" sz="1050" b="1" i="0" u="none" strike="noStrike" kern="1200" cap="none" spc="-15" normalizeH="0" baseline="0" noProof="0" dirty="0">
                <a:ln>
                  <a:noFill/>
                </a:ln>
                <a:solidFill>
                  <a:schemeClr val="accent1"/>
                </a:solidFill>
                <a:effectLst/>
                <a:uLnTx/>
                <a:uFillTx/>
                <a:ea typeface="Geneva" charset="0"/>
                <a:cs typeface="Arial" panose="020B0604020202020204" pitchFamily="34" charset="0"/>
              </a:rPr>
              <a:t> </a:t>
            </a:r>
            <a:r>
              <a:rPr kumimoji="0" sz="1050" b="1" i="0" u="none" strike="noStrike" kern="1200" cap="none" spc="0" normalizeH="0" baseline="0" noProof="0" dirty="0">
                <a:ln>
                  <a:noFill/>
                </a:ln>
                <a:solidFill>
                  <a:schemeClr val="accent1"/>
                </a:solidFill>
                <a:effectLst/>
                <a:uLnTx/>
                <a:uFillTx/>
                <a:ea typeface="Geneva" charset="0"/>
                <a:cs typeface="Arial" panose="020B0604020202020204" pitchFamily="34" charset="0"/>
              </a:rPr>
              <a:t>ITT</a:t>
            </a:r>
            <a:r>
              <a:rPr kumimoji="0" sz="1050" b="1" i="0" u="none" strike="noStrike" kern="1200" cap="none" spc="-23" normalizeH="0" baseline="0" noProof="0" dirty="0">
                <a:ln>
                  <a:noFill/>
                </a:ln>
                <a:solidFill>
                  <a:schemeClr val="accent1"/>
                </a:solidFill>
                <a:effectLst/>
                <a:uLnTx/>
                <a:uFillTx/>
                <a:ea typeface="Geneva" charset="0"/>
                <a:cs typeface="Arial" panose="020B0604020202020204" pitchFamily="34" charset="0"/>
              </a:rPr>
              <a:t> </a:t>
            </a:r>
            <a:r>
              <a:rPr kumimoji="0" sz="1050" b="1" i="0" u="none" strike="noStrike" kern="1200" cap="none" spc="0" normalizeH="0" baseline="0" noProof="0" dirty="0">
                <a:ln>
                  <a:noFill/>
                </a:ln>
                <a:solidFill>
                  <a:schemeClr val="accent1"/>
                </a:solidFill>
                <a:effectLst/>
                <a:uLnTx/>
                <a:uFillTx/>
                <a:ea typeface="Geneva" charset="0"/>
                <a:cs typeface="Arial" panose="020B0604020202020204" pitchFamily="34" charset="0"/>
              </a:rPr>
              <a:t>population.</a:t>
            </a:r>
            <a:endParaRPr kumimoji="0" sz="1050" b="0" i="0" u="none" strike="noStrike" kern="1200" cap="none" spc="0" normalizeH="0" baseline="0" noProof="0" dirty="0">
              <a:ln>
                <a:noFill/>
              </a:ln>
              <a:solidFill>
                <a:schemeClr val="accent1"/>
              </a:solidFill>
              <a:effectLst/>
              <a:uLnTx/>
              <a:uFillTx/>
              <a:ea typeface="Geneva" charset="0"/>
              <a:cs typeface="Arial" panose="020B0604020202020204" pitchFamily="34" charset="0"/>
            </a:endParaRPr>
          </a:p>
        </p:txBody>
      </p:sp>
      <p:pic>
        <p:nvPicPr>
          <p:cNvPr id="6" name="object 6"/>
          <p:cNvPicPr/>
          <p:nvPr/>
        </p:nvPicPr>
        <p:blipFill>
          <a:blip r:embed="rId2" cstate="screen">
            <a:extLst>
              <a:ext uri="{28A0092B-C50C-407E-A947-70E740481C1C}">
                <a14:useLocalDpi xmlns:a14="http://schemas.microsoft.com/office/drawing/2010/main"/>
              </a:ext>
            </a:extLst>
          </a:blip>
          <a:stretch>
            <a:fillRect/>
          </a:stretch>
        </p:blipFill>
        <p:spPr>
          <a:xfrm>
            <a:off x="448947" y="1298047"/>
            <a:ext cx="3463981" cy="3038486"/>
          </a:xfrm>
          <a:prstGeom prst="rect">
            <a:avLst/>
          </a:prstGeom>
        </p:spPr>
      </p:pic>
      <p:sp>
        <p:nvSpPr>
          <p:cNvPr id="7" name="object 7"/>
          <p:cNvSpPr txBox="1"/>
          <p:nvPr/>
        </p:nvSpPr>
        <p:spPr>
          <a:xfrm>
            <a:off x="8450035" y="4873342"/>
            <a:ext cx="76676" cy="138083"/>
          </a:xfrm>
          <a:prstGeom prst="rect">
            <a:avLst/>
          </a:prstGeom>
        </p:spPr>
        <p:txBody>
          <a:bodyPr vert="horz" wrap="square" lIns="0" tIns="16669" rIns="0" bIns="0" rtlCol="0">
            <a:spAutoFit/>
          </a:bodyPr>
          <a:lstStyle/>
          <a:p>
            <a:pPr marL="9525" marR="0" lvl="0" indent="0" algn="l" defTabSz="457200" rtl="0" eaLnBrk="1" fontAlgn="base" latinLnBrk="0" hangingPunct="1">
              <a:lnSpc>
                <a:spcPct val="100000"/>
              </a:lnSpc>
              <a:spcBef>
                <a:spcPts val="131"/>
              </a:spcBef>
              <a:spcAft>
                <a:spcPct val="0"/>
              </a:spcAft>
              <a:buClrTx/>
              <a:buSzTx/>
              <a:buFontTx/>
              <a:buNone/>
              <a:tabLst/>
              <a:defRPr/>
            </a:pPr>
            <a:r>
              <a:rPr kumimoji="0" sz="788" b="1" i="0" u="none" strike="noStrike" kern="1200" cap="none" spc="0" normalizeH="0" baseline="0" noProof="0" dirty="0">
                <a:ln>
                  <a:noFill/>
                </a:ln>
                <a:solidFill>
                  <a:srgbClr val="FFFFFF"/>
                </a:solidFill>
                <a:effectLst/>
                <a:uLnTx/>
                <a:uFillTx/>
                <a:latin typeface="Open Sans"/>
                <a:ea typeface="Geneva" charset="0"/>
                <a:cs typeface="Open Sans"/>
              </a:rPr>
              <a:t>7</a:t>
            </a:r>
            <a:endParaRPr kumimoji="0" sz="788" b="0" i="0" u="none" strike="noStrike" kern="1200" cap="none" spc="0" normalizeH="0" baseline="0" noProof="0">
              <a:ln>
                <a:noFill/>
              </a:ln>
              <a:solidFill>
                <a:prstClr val="black"/>
              </a:solidFill>
              <a:effectLst/>
              <a:uLnTx/>
              <a:uFillTx/>
              <a:latin typeface="Open Sans"/>
              <a:ea typeface="Geneva" charset="0"/>
              <a:cs typeface="Open Sans"/>
            </a:endParaRPr>
          </a:p>
        </p:txBody>
      </p:sp>
      <p:sp>
        <p:nvSpPr>
          <p:cNvPr id="12" name="Footer Placeholder 11">
            <a:extLst>
              <a:ext uri="{FF2B5EF4-FFF2-40B4-BE49-F238E27FC236}">
                <a16:creationId xmlns:a16="http://schemas.microsoft.com/office/drawing/2014/main" id="{A6287448-977E-D609-DB54-782AFF55DEF2}"/>
              </a:ext>
            </a:extLst>
          </p:cNvPr>
          <p:cNvSpPr>
            <a:spLocks noGrp="1"/>
          </p:cNvSpPr>
          <p:nvPr>
            <p:ph type="ftr" sz="quarter" idx="3"/>
          </p:nvPr>
        </p:nvSpPr>
        <p:spPr>
          <a:xfrm>
            <a:off x="457201" y="4767263"/>
            <a:ext cx="8058149" cy="331598"/>
          </a:xfrm>
        </p:spPr>
        <p:txBody>
          <a:bodyPr/>
          <a:lstStyle/>
          <a:p>
            <a:r>
              <a:rPr lang="en-US" dirty="0" err="1"/>
              <a:t>DPd</a:t>
            </a:r>
            <a:r>
              <a:rPr lang="en-US" dirty="0"/>
              <a:t>, daratumumab, pomalidomide, dexamethasone; Pd, pomalidomide, dexamethasone </a:t>
            </a:r>
            <a:r>
              <a:rPr lang="en-US" noProof="0" dirty="0"/>
              <a:t>HR, hazard ratio; CI, confidence interval.</a:t>
            </a:r>
          </a:p>
          <a:p>
            <a:pPr lvl="0"/>
            <a:r>
              <a:rPr lang="en-US" noProof="0" dirty="0"/>
              <a:t>1. Presented at the 63rd American Society of Hematology (ASH) Annual Meeting &amp; Exposition; December 11-14, 2021; Atlanta, GA/Virtual</a:t>
            </a:r>
          </a:p>
        </p:txBody>
      </p:sp>
      <p:sp>
        <p:nvSpPr>
          <p:cNvPr id="10" name="Título 9">
            <a:extLst>
              <a:ext uri="{FF2B5EF4-FFF2-40B4-BE49-F238E27FC236}">
                <a16:creationId xmlns:a16="http://schemas.microsoft.com/office/drawing/2014/main" id="{5AAB1B0C-6B55-4252-BC15-B5D62751F4F3}"/>
              </a:ext>
            </a:extLst>
          </p:cNvPr>
          <p:cNvSpPr>
            <a:spLocks noGrp="1"/>
          </p:cNvSpPr>
          <p:nvPr>
            <p:ph type="title"/>
          </p:nvPr>
        </p:nvSpPr>
        <p:spPr>
          <a:xfrm>
            <a:off x="457200" y="149629"/>
            <a:ext cx="8058150" cy="889183"/>
          </a:xfrm>
        </p:spPr>
        <p:txBody>
          <a:bodyPr/>
          <a:lstStyle/>
          <a:p>
            <a:pPr lvl="0"/>
            <a:r>
              <a:rPr lang="en-US" dirty="0"/>
              <a:t>APOLLO: PFS – Updated at ASH 2021¹</a:t>
            </a:r>
          </a:p>
        </p:txBody>
      </p:sp>
      <p:sp>
        <p:nvSpPr>
          <p:cNvPr id="15" name="Content Placeholder 14">
            <a:extLst>
              <a:ext uri="{FF2B5EF4-FFF2-40B4-BE49-F238E27FC236}">
                <a16:creationId xmlns:a16="http://schemas.microsoft.com/office/drawing/2014/main" id="{2E407A19-6D0F-4848-493D-5F703F12C12A}"/>
              </a:ext>
            </a:extLst>
          </p:cNvPr>
          <p:cNvSpPr>
            <a:spLocks noGrp="1"/>
          </p:cNvSpPr>
          <p:nvPr>
            <p:ph idx="1"/>
          </p:nvPr>
        </p:nvSpPr>
        <p:spPr>
          <a:xfrm>
            <a:off x="4029263" y="1108075"/>
            <a:ext cx="4922713" cy="3541713"/>
          </a:xfrm>
        </p:spPr>
        <p:txBody>
          <a:bodyPr>
            <a:normAutofit/>
          </a:bodyPr>
          <a:lstStyle/>
          <a:p>
            <a:pPr lvl="0"/>
            <a:r>
              <a:rPr lang="en-US" sz="1200" noProof="0" dirty="0"/>
              <a:t>With a median follow-up of 30.7 months, D-Pd provided a PFS benefit  over Pd in the ITT population</a:t>
            </a:r>
          </a:p>
          <a:p>
            <a:pPr lvl="0"/>
            <a:r>
              <a:rPr lang="en-US" sz="1200" noProof="0" dirty="0"/>
              <a:t>Among patients who were refractory to lenalidomide, the median PFS  was 9.9 months in the D-Pd group and 6.5 months in the Pd group  (HR, 0.64; 95% CI, 0.48-0.86)</a:t>
            </a:r>
          </a:p>
          <a:p>
            <a:pPr lvl="0"/>
            <a:r>
              <a:rPr lang="en-US" sz="1200" noProof="0" dirty="0"/>
              <a:t>Among patients who were refractory to lenalidomide and last received a  lenalidomide dose of 5 to 10 mg, the median PFS was 10.3 months in the  D-Pd group and 8.5 months in the Pd group</a:t>
            </a:r>
          </a:p>
          <a:p>
            <a:pPr lvl="0"/>
            <a:r>
              <a:rPr lang="en-US" sz="1200" noProof="0" dirty="0"/>
              <a:t>(HR, 0.83; 95% CI, 0.47-1.45; </a:t>
            </a:r>
            <a:r>
              <a:rPr lang="en-US" sz="1200" i="1" noProof="0" dirty="0"/>
              <a:t>P</a:t>
            </a:r>
            <a:r>
              <a:rPr lang="en-US" sz="1200" noProof="0" dirty="0"/>
              <a:t> = 0.5030)</a:t>
            </a:r>
          </a:p>
          <a:p>
            <a:pPr lvl="1"/>
            <a:r>
              <a:rPr lang="en-US" sz="1000" noProof="0" dirty="0"/>
              <a:t>The estimated 18-month PFS rates were 27.6% and 24.1%, respectively</a:t>
            </a:r>
          </a:p>
          <a:p>
            <a:pPr lvl="0"/>
            <a:r>
              <a:rPr lang="en-US" sz="1200" noProof="0" dirty="0"/>
              <a:t>Among patients who were refractory to lenalidomide and last received a  lenalidomide dose of 15 to 25 mg, the median PFS was 10.7 months in  the D-Pd group and 6.5 months in the Pd group</a:t>
            </a:r>
          </a:p>
          <a:p>
            <a:pPr lvl="0"/>
            <a:r>
              <a:rPr lang="en-US" sz="1200" noProof="0" dirty="0"/>
              <a:t>(HR, 0.56; 95% CI, 0.39-0.80; </a:t>
            </a:r>
            <a:r>
              <a:rPr lang="en-US" sz="1200" i="1" noProof="0" dirty="0"/>
              <a:t>P</a:t>
            </a:r>
            <a:r>
              <a:rPr lang="en-US" sz="1200" noProof="0" dirty="0"/>
              <a:t> = 0.0011)</a:t>
            </a:r>
          </a:p>
          <a:p>
            <a:pPr lvl="1"/>
            <a:r>
              <a:rPr lang="en-US" sz="1000" noProof="0" dirty="0"/>
              <a:t>The estimated 18-month PFS rates were 39.5% and 22.0%, respectively</a:t>
            </a:r>
          </a:p>
        </p:txBody>
      </p:sp>
    </p:spTree>
    <p:extLst>
      <p:ext uri="{BB962C8B-B14F-4D97-AF65-F5344CB8AC3E}">
        <p14:creationId xmlns:p14="http://schemas.microsoft.com/office/powerpoint/2010/main" val="32895180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emOnc22">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2" id="{BA3538A6-AECA-1347-B570-E67C3502EC63}" vid="{4890F33A-6B85-4549-A0E5-560ED3498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HemOnc22">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2" id="{BA3538A6-AECA-1347-B570-E67C3502EC63}" vid="{4890F33A-6B85-4549-A0E5-560ED34988F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16988</TotalTime>
  <Words>3121</Words>
  <Application>Microsoft Macintosh PowerPoint</Application>
  <PresentationFormat>On-screen Show (16:9)</PresentationFormat>
  <Paragraphs>434</Paragraphs>
  <Slides>19</Slides>
  <Notes>15</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19</vt:i4>
      </vt:variant>
    </vt:vector>
  </HeadingPairs>
  <TitlesOfParts>
    <vt:vector size="34" baseType="lpstr">
      <vt:lpstr>Arial</vt:lpstr>
      <vt:lpstr>Calibri</vt:lpstr>
      <vt:lpstr>Calibri Light</vt:lpstr>
      <vt:lpstr>Century Gothic</vt:lpstr>
      <vt:lpstr>Courier New</vt:lpstr>
      <vt:lpstr>Microsoft Sans Serif</vt:lpstr>
      <vt:lpstr>Open Sans</vt:lpstr>
      <vt:lpstr>Roboto</vt:lpstr>
      <vt:lpstr>Symbol</vt:lpstr>
      <vt:lpstr>Trebuchet MS</vt:lpstr>
      <vt:lpstr>Verdana</vt:lpstr>
      <vt:lpstr>HemOnc22</vt:lpstr>
      <vt:lpstr>Office Theme</vt:lpstr>
      <vt:lpstr>1_HemOnc22</vt:lpstr>
      <vt:lpstr>think-cell Slide</vt:lpstr>
      <vt:lpstr>Pomalidomide-Based Regimens in Early Relapse Multiple Myeloma </vt:lpstr>
      <vt:lpstr>PowerPoint Presentation</vt:lpstr>
      <vt:lpstr>Disclaimer</vt:lpstr>
      <vt:lpstr>Key Trials in Relapsed Disease Listed by degree of LEN-refractoriness1-11</vt:lpstr>
      <vt:lpstr>Phase 3 OPTIMISMM Study Design¹</vt:lpstr>
      <vt:lpstr>OPTIMISMM: Progression-Free Survival¹</vt:lpstr>
      <vt:lpstr>APOLLO - Study Design¹</vt:lpstr>
      <vt:lpstr>APOLLO: PFS at a Median Follow-Up of 16.9 Monthsa1</vt:lpstr>
      <vt:lpstr>APOLLO: PFS – Updated at ASH 2021¹</vt:lpstr>
      <vt:lpstr>MM-014: DPd in RRMM1,2 </vt:lpstr>
      <vt:lpstr>ICARIA: Isa-Pd vs Pd - Study Design¹</vt:lpstr>
      <vt:lpstr>ICARIA-MM: Median PFS (By IRC)1</vt:lpstr>
      <vt:lpstr>ICARIA-MM: Final OS Analysis¹</vt:lpstr>
      <vt:lpstr>ICARIA-MM: Extended Follow-Up Analysis¹</vt:lpstr>
      <vt:lpstr>ELOQUENT-3: Addition of Elotuzumab to Pomalidomide/Dexamethasone Backbone1</vt:lpstr>
      <vt:lpstr>ELOQUENT-3: PFS1</vt:lpstr>
      <vt:lpstr>ELOQUENT-3: Final Analysis of OS1</vt:lpstr>
      <vt:lpstr>Conclusions – Pomalidomide-Based Regimens in Early Relapse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Pomalidomide-Based Regimens in Early Relapse Multiple Myeloma </dc:title>
  <dc:subject/>
  <dc:creator>MedEd On The Go</dc:creator>
  <cp:keywords/>
  <dc:description/>
  <cp:lastModifiedBy>Moriah Diethorn</cp:lastModifiedBy>
  <cp:revision>112</cp:revision>
  <cp:lastPrinted>2023-07-13T16:13:14Z</cp:lastPrinted>
  <dcterms:created xsi:type="dcterms:W3CDTF">2020-02-20T18:16:37Z</dcterms:created>
  <dcterms:modified xsi:type="dcterms:W3CDTF">2023-08-14T17:08:05Z</dcterms:modified>
  <cp:category/>
</cp:coreProperties>
</file>