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14"/>
  </p:notesMasterIdLst>
  <p:sldIdLst>
    <p:sldId id="256" r:id="rId4"/>
    <p:sldId id="265" r:id="rId5"/>
    <p:sldId id="285" r:id="rId6"/>
    <p:sldId id="257" r:id="rId7"/>
    <p:sldId id="258" r:id="rId8"/>
    <p:sldId id="259" r:id="rId9"/>
    <p:sldId id="262" r:id="rId10"/>
    <p:sldId id="263" r:id="rId11"/>
    <p:sldId id="278"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B0547538-8B96-6C5E-B990-55466F9A02D9}" name="Rebecca Barraclough" initials="RB" userId="S::rbarraclough@ushealthconnect.com::2fefac7e-c711-47ad-8a3f-c5e62e1ab735" providerId="AD"/>
  <p188:author id="{00302C91-7603-249F-2A7E-E950D45AC8AC}" name="Amruta Manke" initials="AM" userId="4a6a58c94589e88f" providerId="Windows Live"/>
  <p188:author id="{D7037B9D-489D-BD61-C2A8-D798FC9BE454}" name="Robert Garris" initials="RG" userId="S::rgarris@ushealthconnect.com::2e75e808-a6ec-4b4a-8020-a0cff9079715" providerId="AD"/>
  <p188:author id="{744595F4-BB4A-02C8-6999-846833E05240}" name="Biran, Noa M.D." initials="BNM" userId="S::Noa.Biran@hackensackumc.org::1b17b80f-af71-4578-b043-757dabeb74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63" autoAdjust="0"/>
    <p:restoredTop sz="96327" autoAdjust="0"/>
  </p:normalViewPr>
  <p:slideViewPr>
    <p:cSldViewPr snapToGrid="0">
      <p:cViewPr varScale="1">
        <p:scale>
          <a:sx n="94" d="100"/>
          <a:sy n="94" d="100"/>
        </p:scale>
        <p:origin x="216" y="8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312D1-A511-4C6D-90C8-742EC2C81F36}" type="datetimeFigureOut">
              <a:rPr lang="en-US" smtClean="0"/>
              <a:t>8/14/23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90552-C2B6-4645-B94B-F43F7B1BF70B}" type="slidenum">
              <a:rPr lang="en-US" smtClean="0"/>
              <a:t>‹#›</a:t>
            </a:fld>
            <a:endParaRPr lang="en-US"/>
          </a:p>
        </p:txBody>
      </p:sp>
    </p:spTree>
    <p:extLst>
      <p:ext uri="{BB962C8B-B14F-4D97-AF65-F5344CB8AC3E}">
        <p14:creationId xmlns:p14="http://schemas.microsoft.com/office/powerpoint/2010/main" val="213011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90552-C2B6-4645-B94B-F43F7B1BF70B}" type="slidenum">
              <a:rPr lang="en-US" smtClean="0"/>
              <a:t>6</a:t>
            </a:fld>
            <a:endParaRPr lang="en-US"/>
          </a:p>
        </p:txBody>
      </p:sp>
    </p:spTree>
    <p:extLst>
      <p:ext uri="{BB962C8B-B14F-4D97-AF65-F5344CB8AC3E}">
        <p14:creationId xmlns:p14="http://schemas.microsoft.com/office/powerpoint/2010/main" val="795089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90552-C2B6-4645-B94B-F43F7B1BF70B}" type="slidenum">
              <a:rPr lang="en-US" smtClean="0"/>
              <a:t>7</a:t>
            </a:fld>
            <a:endParaRPr lang="en-US"/>
          </a:p>
        </p:txBody>
      </p:sp>
    </p:spTree>
    <p:extLst>
      <p:ext uri="{BB962C8B-B14F-4D97-AF65-F5344CB8AC3E}">
        <p14:creationId xmlns:p14="http://schemas.microsoft.com/office/powerpoint/2010/main" val="13497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90552-C2B6-4645-B94B-F43F7B1BF70B}" type="slidenum">
              <a:rPr lang="en-US" smtClean="0"/>
              <a:t>8</a:t>
            </a:fld>
            <a:endParaRPr lang="en-US"/>
          </a:p>
        </p:txBody>
      </p:sp>
    </p:spTree>
    <p:extLst>
      <p:ext uri="{BB962C8B-B14F-4D97-AF65-F5344CB8AC3E}">
        <p14:creationId xmlns:p14="http://schemas.microsoft.com/office/powerpoint/2010/main" val="142015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050410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8658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2404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84996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23189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43006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35147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36960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45095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30117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81806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78168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92469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17312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30946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35738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732644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297582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79988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42402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9541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0957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75871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882787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69395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21188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08557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341786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4844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9474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856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7068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87109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7173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30680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68051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549340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804654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7.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026"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7C4D-65E7-A158-DCD6-ECB78CEC14B9}"/>
              </a:ext>
            </a:extLst>
          </p:cNvPr>
          <p:cNvSpPr>
            <a:spLocks noGrp="1"/>
          </p:cNvSpPr>
          <p:nvPr>
            <p:ph type="title"/>
          </p:nvPr>
        </p:nvSpPr>
        <p:spPr>
          <a:xfrm>
            <a:off x="609601" y="1709738"/>
            <a:ext cx="10515600" cy="2852737"/>
          </a:xfrm>
        </p:spPr>
        <p:txBody>
          <a:bodyPr>
            <a:noAutofit/>
          </a:bodyPr>
          <a:lstStyle/>
          <a:p>
            <a:r>
              <a:rPr lang="en-US" dirty="0"/>
              <a:t>Carfilzomib-Based Regimens</a:t>
            </a:r>
            <a:br>
              <a:rPr lang="en-US" dirty="0"/>
            </a:br>
            <a:r>
              <a:rPr lang="en-US" dirty="0"/>
              <a:t>for Early Relapse Multiple Myeloma</a:t>
            </a:r>
          </a:p>
        </p:txBody>
      </p:sp>
      <p:sp>
        <p:nvSpPr>
          <p:cNvPr id="3" name="Subtitle 2">
            <a:extLst>
              <a:ext uri="{FF2B5EF4-FFF2-40B4-BE49-F238E27FC236}">
                <a16:creationId xmlns:a16="http://schemas.microsoft.com/office/drawing/2014/main" id="{81AD16AF-CB10-655C-741C-0DE57E824E07}"/>
              </a:ext>
            </a:extLst>
          </p:cNvPr>
          <p:cNvSpPr>
            <a:spLocks noGrp="1"/>
          </p:cNvSpPr>
          <p:nvPr>
            <p:ph type="body" idx="1"/>
          </p:nvPr>
        </p:nvSpPr>
        <p:spPr>
          <a:xfrm>
            <a:off x="609601" y="4589463"/>
            <a:ext cx="10515600" cy="1500187"/>
          </a:xfrm>
        </p:spPr>
        <p:txBody>
          <a:bodyPr>
            <a:normAutofit/>
          </a:bodyPr>
          <a:lstStyle/>
          <a:p>
            <a:r>
              <a:rPr lang="en-US" b="1" dirty="0">
                <a:solidFill>
                  <a:schemeClr val="accent1"/>
                </a:solidFill>
              </a:rPr>
              <a:t>Noa </a:t>
            </a:r>
            <a:r>
              <a:rPr lang="en-US" b="1" dirty="0" err="1">
                <a:solidFill>
                  <a:schemeClr val="accent1"/>
                </a:solidFill>
              </a:rPr>
              <a:t>Biran</a:t>
            </a:r>
            <a:r>
              <a:rPr lang="en-US" b="1" dirty="0">
                <a:solidFill>
                  <a:schemeClr val="accent1"/>
                </a:solidFill>
              </a:rPr>
              <a:t>, MD </a:t>
            </a:r>
            <a:br>
              <a:rPr lang="en-US" b="1" dirty="0">
                <a:solidFill>
                  <a:schemeClr val="accent1"/>
                </a:solidFill>
              </a:rPr>
            </a:br>
            <a:r>
              <a:rPr lang="en-US" dirty="0"/>
              <a:t>Associate Professor of Medicine </a:t>
            </a:r>
            <a:br>
              <a:rPr lang="en-US" dirty="0"/>
            </a:br>
            <a:r>
              <a:rPr lang="en-US" dirty="0"/>
              <a:t>Hackensack Meridian Health </a:t>
            </a:r>
            <a:br>
              <a:rPr lang="en-US" dirty="0"/>
            </a:br>
            <a:r>
              <a:rPr lang="en-US" dirty="0"/>
              <a:t>John </a:t>
            </a:r>
            <a:r>
              <a:rPr lang="en-US" dirty="0" err="1"/>
              <a:t>Theurer</a:t>
            </a:r>
            <a:r>
              <a:rPr lang="en-US" dirty="0"/>
              <a:t> Cancer Center, Multiple Myeloma Division</a:t>
            </a:r>
            <a:br>
              <a:rPr lang="en-US" dirty="0"/>
            </a:br>
            <a:r>
              <a:rPr lang="en-US" dirty="0"/>
              <a:t>Hackensack, NJ</a:t>
            </a:r>
          </a:p>
        </p:txBody>
      </p:sp>
    </p:spTree>
    <p:extLst>
      <p:ext uri="{BB962C8B-B14F-4D97-AF65-F5344CB8AC3E}">
        <p14:creationId xmlns:p14="http://schemas.microsoft.com/office/powerpoint/2010/main" val="2253347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Early Relapse in Multiple Myeloma: Modern Management Strategies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Distinguish between relapse and progression of disease in multiple myeloma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Compare the efficacy and safety of carfilzomib- and pomalidomide-based regimens in the treatment of relapsed multiple   myeloma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current and emerging treatment approaches to multiple myeloma patients in early relapse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Recognize common adverse events seen with combination regimens used to treat early relapsed multiple myeloma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0EE4-2E2E-0201-5283-4620DCBED195}"/>
              </a:ext>
            </a:extLst>
          </p:cNvPr>
          <p:cNvSpPr>
            <a:spLocks noGrp="1"/>
          </p:cNvSpPr>
          <p:nvPr>
            <p:ph type="title"/>
          </p:nvPr>
        </p:nvSpPr>
        <p:spPr>
          <a:xfrm>
            <a:off x="609600" y="199505"/>
            <a:ext cx="10744200" cy="1185577"/>
          </a:xfrm>
        </p:spPr>
        <p:txBody>
          <a:bodyPr/>
          <a:lstStyle/>
          <a:p>
            <a:r>
              <a:rPr lang="en-US" dirty="0"/>
              <a:t>Case: DT, 55-Year-Old man</a:t>
            </a:r>
          </a:p>
        </p:txBody>
      </p:sp>
      <p:sp>
        <p:nvSpPr>
          <p:cNvPr id="3" name="Content Placeholder 2">
            <a:extLst>
              <a:ext uri="{FF2B5EF4-FFF2-40B4-BE49-F238E27FC236}">
                <a16:creationId xmlns:a16="http://schemas.microsoft.com/office/drawing/2014/main" id="{5AE23810-04CE-AC4B-EF90-4E45C0E80346}"/>
              </a:ext>
            </a:extLst>
          </p:cNvPr>
          <p:cNvSpPr>
            <a:spLocks noGrp="1"/>
          </p:cNvSpPr>
          <p:nvPr>
            <p:ph sz="half" idx="1"/>
          </p:nvPr>
        </p:nvSpPr>
        <p:spPr>
          <a:xfrm>
            <a:off x="609600" y="1496291"/>
            <a:ext cx="5181600" cy="4680672"/>
          </a:xfrm>
        </p:spPr>
        <p:txBody>
          <a:bodyPr>
            <a:normAutofit/>
          </a:bodyPr>
          <a:lstStyle/>
          <a:p>
            <a:pPr>
              <a:lnSpc>
                <a:spcPct val="110000"/>
              </a:lnSpc>
            </a:pPr>
            <a:r>
              <a:rPr lang="en-US" sz="1800" dirty="0"/>
              <a:t>DT is a 55-year-old man who was diagnosed with IgA Kappa multiple myeloma. DS 2A, ISS 2, R-ISS 2. He presented with an L3 compression fracture and a corrected calcium of 10.8. Hemoglobin was 11 g/dL from baseline of 14.5 g/dL. Bone marrow evaluation revealed 50 to 60% kappa-restricted plasma cells by IHC, Congo Red negative. Aspirate flow confirmed kappa-restricted plasma cells. Normal cytogenetics. CD-138 selected FISH shows 1p deletion and 13q deletion.  </a:t>
            </a:r>
          </a:p>
          <a:p>
            <a:pPr>
              <a:lnSpc>
                <a:spcPct val="110000"/>
              </a:lnSpc>
            </a:pPr>
            <a:r>
              <a:rPr lang="en-US" sz="1800" dirty="0"/>
              <a:t>Comorbidities included type 2 DM (peripheral neuropathy and retinopathy) and well controlled hypertension</a:t>
            </a:r>
          </a:p>
        </p:txBody>
      </p:sp>
      <p:sp>
        <p:nvSpPr>
          <p:cNvPr id="7" name="Content Placeholder 6">
            <a:extLst>
              <a:ext uri="{FF2B5EF4-FFF2-40B4-BE49-F238E27FC236}">
                <a16:creationId xmlns:a16="http://schemas.microsoft.com/office/drawing/2014/main" id="{DB35E513-05AD-B348-B8CB-29F5A90DA4AF}"/>
              </a:ext>
            </a:extLst>
          </p:cNvPr>
          <p:cNvSpPr>
            <a:spLocks noGrp="1"/>
          </p:cNvSpPr>
          <p:nvPr>
            <p:ph sz="half" idx="2"/>
          </p:nvPr>
        </p:nvSpPr>
        <p:spPr>
          <a:xfrm>
            <a:off x="5943600" y="1496291"/>
            <a:ext cx="5181600" cy="4680672"/>
          </a:xfrm>
        </p:spPr>
        <p:txBody>
          <a:bodyPr>
            <a:normAutofit/>
          </a:bodyPr>
          <a:lstStyle/>
          <a:p>
            <a:pPr>
              <a:lnSpc>
                <a:spcPct val="110000"/>
              </a:lnSpc>
            </a:pPr>
            <a:r>
              <a:rPr lang="en-US" sz="1800" dirty="0"/>
              <a:t>He was treated with 4 cycles of carfilzomib, lenalidomide, and dexamethasone followed by autologous-stem cell transplantation and lenalidomide maintenance. The lenalidomide was dose reduced after 2 years because of profuse and unpredictable diarrhea. While on dose-reduced lenalidomide, the disease markers confirmed biochemical progression 2 years and 5 months after autologous-stem cell transplant </a:t>
            </a:r>
          </a:p>
          <a:p>
            <a:pPr>
              <a:lnSpc>
                <a:spcPct val="110000"/>
              </a:lnSpc>
            </a:pPr>
            <a:endParaRPr lang="en-US" sz="1800" dirty="0"/>
          </a:p>
        </p:txBody>
      </p:sp>
    </p:spTree>
    <p:extLst>
      <p:ext uri="{BB962C8B-B14F-4D97-AF65-F5344CB8AC3E}">
        <p14:creationId xmlns:p14="http://schemas.microsoft.com/office/powerpoint/2010/main" val="127466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rrow: Down 3">
            <a:extLst>
              <a:ext uri="{FF2B5EF4-FFF2-40B4-BE49-F238E27FC236}">
                <a16:creationId xmlns:a16="http://schemas.microsoft.com/office/drawing/2014/main" id="{B7E5F12F-D75C-848C-00E5-7BCC8719C597}"/>
              </a:ext>
            </a:extLst>
          </p:cNvPr>
          <p:cNvSpPr/>
          <p:nvPr/>
        </p:nvSpPr>
        <p:spPr>
          <a:xfrm>
            <a:off x="5981699" y="4218609"/>
            <a:ext cx="258183" cy="565871"/>
          </a:xfrm>
          <a:prstGeom prst="downArrow">
            <a:avLst/>
          </a:prstGeom>
          <a:solidFill>
            <a:schemeClr val="tx1">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Footer Placeholder 19">
            <a:extLst>
              <a:ext uri="{FF2B5EF4-FFF2-40B4-BE49-F238E27FC236}">
                <a16:creationId xmlns:a16="http://schemas.microsoft.com/office/drawing/2014/main" id="{E375BF7A-C0C9-3D08-E464-F24C829468A6}"/>
              </a:ext>
            </a:extLst>
          </p:cNvPr>
          <p:cNvSpPr>
            <a:spLocks noGrp="1"/>
          </p:cNvSpPr>
          <p:nvPr>
            <p:ph type="ftr" sz="quarter" idx="3"/>
          </p:nvPr>
        </p:nvSpPr>
        <p:spPr>
          <a:xfrm>
            <a:off x="609600" y="6356350"/>
            <a:ext cx="10744199" cy="442131"/>
          </a:xfrm>
        </p:spPr>
        <p:txBody>
          <a:bodyPr/>
          <a:lstStyle/>
          <a:p>
            <a:r>
              <a:rPr lang="en-US" dirty="0"/>
              <a:t>Ca, calcium; Cr, creatinine; Hgb, hemoglobin</a:t>
            </a:r>
          </a:p>
        </p:txBody>
      </p:sp>
      <p:sp>
        <p:nvSpPr>
          <p:cNvPr id="2" name="Title 1">
            <a:extLst>
              <a:ext uri="{FF2B5EF4-FFF2-40B4-BE49-F238E27FC236}">
                <a16:creationId xmlns:a16="http://schemas.microsoft.com/office/drawing/2014/main" id="{B49D2E68-AC5D-8EB7-8AAC-C668F2A18610}"/>
              </a:ext>
            </a:extLst>
          </p:cNvPr>
          <p:cNvSpPr>
            <a:spLocks noGrp="1"/>
          </p:cNvSpPr>
          <p:nvPr>
            <p:ph type="title"/>
          </p:nvPr>
        </p:nvSpPr>
        <p:spPr>
          <a:xfrm>
            <a:off x="609600" y="199505"/>
            <a:ext cx="10744200" cy="1185577"/>
          </a:xfrm>
          <a:noFill/>
        </p:spPr>
        <p:txBody>
          <a:bodyPr vert="horz" lIns="91440" tIns="45720" rIns="91440" bIns="45720" rtlCol="0" anchor="ctr">
            <a:normAutofit/>
          </a:bodyPr>
          <a:lstStyle/>
          <a:p>
            <a:r>
              <a:rPr lang="en-US" dirty="0"/>
              <a:t>Factors most important in determining therapy:</a:t>
            </a:r>
          </a:p>
        </p:txBody>
      </p:sp>
      <p:sp>
        <p:nvSpPr>
          <p:cNvPr id="13" name="Rectangle 12">
            <a:extLst>
              <a:ext uri="{FF2B5EF4-FFF2-40B4-BE49-F238E27FC236}">
                <a16:creationId xmlns:a16="http://schemas.microsoft.com/office/drawing/2014/main" id="{562F31FE-885B-8EBD-D34E-E068CC04FB12}"/>
              </a:ext>
            </a:extLst>
          </p:cNvPr>
          <p:cNvSpPr/>
          <p:nvPr/>
        </p:nvSpPr>
        <p:spPr>
          <a:xfrm>
            <a:off x="1141751" y="1527196"/>
            <a:ext cx="9908497" cy="573144"/>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236635" tIns="41790" rIns="236635" bIns="41790" numCol="1" spcCol="1270" anchor="ctr" anchorCtr="0">
            <a:noAutofit/>
          </a:bodyPr>
          <a:lstStyle/>
          <a:p>
            <a:pPr marL="0" lvl="0" indent="0" algn="ctr" defTabSz="1289050">
              <a:lnSpc>
                <a:spcPct val="90000"/>
              </a:lnSpc>
              <a:spcBef>
                <a:spcPct val="0"/>
              </a:spcBef>
              <a:spcAft>
                <a:spcPct val="35000"/>
              </a:spcAft>
              <a:buNone/>
            </a:pPr>
            <a:r>
              <a:rPr lang="en-US" sz="2400" kern="1200" dirty="0"/>
              <a:t>Biology of relapse: Timing? High-risk?</a:t>
            </a:r>
          </a:p>
        </p:txBody>
      </p:sp>
      <p:sp>
        <p:nvSpPr>
          <p:cNvPr id="15" name="Rectangle 14">
            <a:extLst>
              <a:ext uri="{FF2B5EF4-FFF2-40B4-BE49-F238E27FC236}">
                <a16:creationId xmlns:a16="http://schemas.microsoft.com/office/drawing/2014/main" id="{E6D931D3-9FCE-BE12-203F-D2BEC4428B29}"/>
              </a:ext>
            </a:extLst>
          </p:cNvPr>
          <p:cNvSpPr/>
          <p:nvPr/>
        </p:nvSpPr>
        <p:spPr>
          <a:xfrm>
            <a:off x="1141751" y="2223103"/>
            <a:ext cx="9908497" cy="573144"/>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236635" tIns="41790" rIns="236635" bIns="41790" numCol="1" spcCol="1270" anchor="ctr" anchorCtr="0">
            <a:noAutofit/>
          </a:bodyPr>
          <a:lstStyle/>
          <a:p>
            <a:pPr marL="0" lvl="0" indent="0" algn="ctr" defTabSz="1289050">
              <a:lnSpc>
                <a:spcPct val="90000"/>
              </a:lnSpc>
              <a:spcBef>
                <a:spcPct val="0"/>
              </a:spcBef>
              <a:spcAft>
                <a:spcPct val="35000"/>
              </a:spcAft>
              <a:buNone/>
            </a:pPr>
            <a:r>
              <a:rPr lang="en-US" sz="2400" kern="1200" dirty="0"/>
              <a:t>Comorbidities: Which drugs to avoid?</a:t>
            </a:r>
          </a:p>
        </p:txBody>
      </p:sp>
      <p:sp>
        <p:nvSpPr>
          <p:cNvPr id="17" name="Rectangle 16">
            <a:extLst>
              <a:ext uri="{FF2B5EF4-FFF2-40B4-BE49-F238E27FC236}">
                <a16:creationId xmlns:a16="http://schemas.microsoft.com/office/drawing/2014/main" id="{7F2CD669-AB2B-1343-3247-D139B6B2EB80}"/>
              </a:ext>
            </a:extLst>
          </p:cNvPr>
          <p:cNvSpPr/>
          <p:nvPr/>
        </p:nvSpPr>
        <p:spPr>
          <a:xfrm>
            <a:off x="1141751" y="2927052"/>
            <a:ext cx="9908498" cy="573144"/>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236635" tIns="41790" rIns="236635" bIns="41790" numCol="1" spcCol="1270" anchor="ctr" anchorCtr="0">
            <a:noAutofit/>
          </a:bodyPr>
          <a:lstStyle/>
          <a:p>
            <a:pPr marL="0" lvl="0" indent="0" algn="ctr" defTabSz="1289050">
              <a:lnSpc>
                <a:spcPct val="90000"/>
              </a:lnSpc>
              <a:spcBef>
                <a:spcPct val="0"/>
              </a:spcBef>
              <a:spcAft>
                <a:spcPct val="35000"/>
              </a:spcAft>
              <a:buNone/>
            </a:pPr>
            <a:r>
              <a:rPr lang="en-US" sz="2400" kern="1200" dirty="0"/>
              <a:t>Organ damage: Ca, Cr, Bones, Infections, Hgb?</a:t>
            </a:r>
          </a:p>
        </p:txBody>
      </p:sp>
      <p:sp>
        <p:nvSpPr>
          <p:cNvPr id="19" name="Rectangle 18">
            <a:extLst>
              <a:ext uri="{FF2B5EF4-FFF2-40B4-BE49-F238E27FC236}">
                <a16:creationId xmlns:a16="http://schemas.microsoft.com/office/drawing/2014/main" id="{DA8C0A4B-4D4E-0518-AD0D-73DE992BDFB7}"/>
              </a:ext>
            </a:extLst>
          </p:cNvPr>
          <p:cNvSpPr/>
          <p:nvPr/>
        </p:nvSpPr>
        <p:spPr>
          <a:xfrm>
            <a:off x="1141749" y="3645465"/>
            <a:ext cx="9908499" cy="573144"/>
          </a:xfrm>
          <a:prstGeom prst="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236635" tIns="41790" rIns="236635" bIns="41790" numCol="1" spcCol="1270" anchor="ctr" anchorCtr="0">
            <a:noAutofit/>
          </a:bodyPr>
          <a:lstStyle/>
          <a:p>
            <a:pPr marL="0" lvl="0" indent="0" algn="ctr" defTabSz="1289050">
              <a:lnSpc>
                <a:spcPct val="90000"/>
              </a:lnSpc>
              <a:spcBef>
                <a:spcPct val="0"/>
              </a:spcBef>
              <a:spcAft>
                <a:spcPct val="35000"/>
              </a:spcAft>
              <a:buNone/>
            </a:pPr>
            <a:r>
              <a:rPr lang="en-US" sz="2400" kern="1200" dirty="0"/>
              <a:t>Response to prior therapies: LEN-exposed vs refractory?</a:t>
            </a:r>
          </a:p>
        </p:txBody>
      </p:sp>
      <p:sp>
        <p:nvSpPr>
          <p:cNvPr id="6" name="TextBox 5">
            <a:extLst>
              <a:ext uri="{FF2B5EF4-FFF2-40B4-BE49-F238E27FC236}">
                <a16:creationId xmlns:a16="http://schemas.microsoft.com/office/drawing/2014/main" id="{FE08EFC8-8387-3D35-DEF8-B2C089B1D5E0}"/>
              </a:ext>
            </a:extLst>
          </p:cNvPr>
          <p:cNvSpPr txBox="1"/>
          <p:nvPr/>
        </p:nvSpPr>
        <p:spPr>
          <a:xfrm>
            <a:off x="2416985" y="4883880"/>
            <a:ext cx="7387609"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400" dirty="0"/>
              <a:t>Great candidate for a carfilzomib-based regimen! </a:t>
            </a:r>
          </a:p>
        </p:txBody>
      </p:sp>
    </p:spTree>
    <p:extLst>
      <p:ext uri="{BB962C8B-B14F-4D97-AF65-F5344CB8AC3E}">
        <p14:creationId xmlns:p14="http://schemas.microsoft.com/office/powerpoint/2010/main" val="814988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0CFD3A-F115-B906-3958-1695B3912AF8}"/>
              </a:ext>
            </a:extLst>
          </p:cNvPr>
          <p:cNvSpPr>
            <a:spLocks noGrp="1"/>
          </p:cNvSpPr>
          <p:nvPr>
            <p:ph type="ftr" sz="quarter" idx="3"/>
          </p:nvPr>
        </p:nvSpPr>
        <p:spPr>
          <a:xfrm>
            <a:off x="609600" y="6356350"/>
            <a:ext cx="10744199" cy="442131"/>
          </a:xfrm>
        </p:spPr>
        <p:txBody>
          <a:bodyPr/>
          <a:lstStyle/>
          <a:p>
            <a:r>
              <a:rPr lang="en-US" dirty="0" err="1"/>
              <a:t>KDd</a:t>
            </a:r>
            <a:r>
              <a:rPr lang="en-US" dirty="0"/>
              <a:t>, carfilzomib, dexamethasone, daratumumab; </a:t>
            </a:r>
            <a:r>
              <a:rPr lang="en-US" dirty="0" err="1"/>
              <a:t>Kd</a:t>
            </a:r>
            <a:r>
              <a:rPr lang="en-US" dirty="0"/>
              <a:t>, carfilzomib, dexamethasone</a:t>
            </a:r>
            <a:endParaRPr lang="de-DE" dirty="0"/>
          </a:p>
          <a:p>
            <a:r>
              <a:rPr lang="de-DE" dirty="0" err="1"/>
              <a:t>Dimopoulos</a:t>
            </a:r>
            <a:r>
              <a:rPr lang="de-DE" dirty="0"/>
              <a:t> MD, et al. ASH 2020. Abstract 2325.</a:t>
            </a:r>
            <a:endParaRPr lang="en-US" dirty="0"/>
          </a:p>
          <a:p>
            <a:r>
              <a:rPr lang="de-DE" dirty="0" err="1"/>
              <a:t>Usmani</a:t>
            </a:r>
            <a:r>
              <a:rPr lang="de-DE" dirty="0"/>
              <a:t> SZ, et al</a:t>
            </a:r>
            <a:r>
              <a:rPr lang="de-DE" i="1" dirty="0"/>
              <a:t>. Lancet </a:t>
            </a:r>
            <a:r>
              <a:rPr lang="de-DE" i="1" dirty="0" err="1"/>
              <a:t>Oncol</a:t>
            </a:r>
            <a:r>
              <a:rPr lang="de-DE" dirty="0"/>
              <a:t>. 2022;23:65-76. </a:t>
            </a:r>
          </a:p>
        </p:txBody>
      </p:sp>
      <p:sp>
        <p:nvSpPr>
          <p:cNvPr id="2" name="Title 1">
            <a:extLst>
              <a:ext uri="{FF2B5EF4-FFF2-40B4-BE49-F238E27FC236}">
                <a16:creationId xmlns:a16="http://schemas.microsoft.com/office/drawing/2014/main" id="{4C6D35DC-F9CC-1219-6ABE-FFC4D23E8622}"/>
              </a:ext>
            </a:extLst>
          </p:cNvPr>
          <p:cNvSpPr>
            <a:spLocks noGrp="1"/>
          </p:cNvSpPr>
          <p:nvPr>
            <p:ph type="title"/>
          </p:nvPr>
        </p:nvSpPr>
        <p:spPr>
          <a:xfrm>
            <a:off x="609600" y="199505"/>
            <a:ext cx="10744200" cy="1185577"/>
          </a:xfrm>
        </p:spPr>
        <p:txBody>
          <a:bodyPr vert="horz" lIns="91440" tIns="45720" rIns="91440" bIns="45720" rtlCol="0">
            <a:normAutofit/>
          </a:bodyPr>
          <a:lstStyle/>
          <a:p>
            <a:r>
              <a:rPr lang="en-US" dirty="0"/>
              <a:t>CANDOR: </a:t>
            </a:r>
            <a:r>
              <a:rPr lang="en-US" dirty="0" err="1"/>
              <a:t>KDd</a:t>
            </a:r>
            <a:r>
              <a:rPr lang="en-US" dirty="0"/>
              <a:t> Prolongs PFS vs Doublet in RRMM</a:t>
            </a:r>
          </a:p>
        </p:txBody>
      </p:sp>
      <p:pic>
        <p:nvPicPr>
          <p:cNvPr id="8" name="Content Placeholder 7">
            <a:extLst>
              <a:ext uri="{FF2B5EF4-FFF2-40B4-BE49-F238E27FC236}">
                <a16:creationId xmlns:a16="http://schemas.microsoft.com/office/drawing/2014/main" id="{2E3EF605-6B31-1C81-C6EB-3A29A5364410}"/>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24854" y="1986095"/>
            <a:ext cx="6280878" cy="3760041"/>
          </a:xfrm>
        </p:spPr>
      </p:pic>
      <p:sp>
        <p:nvSpPr>
          <p:cNvPr id="10" name="TextBox 9">
            <a:extLst>
              <a:ext uri="{FF2B5EF4-FFF2-40B4-BE49-F238E27FC236}">
                <a16:creationId xmlns:a16="http://schemas.microsoft.com/office/drawing/2014/main" id="{1FD4FF59-55F3-8053-6B37-4DA06FB23F69}"/>
              </a:ext>
            </a:extLst>
          </p:cNvPr>
          <p:cNvSpPr txBox="1"/>
          <p:nvPr/>
        </p:nvSpPr>
        <p:spPr>
          <a:xfrm>
            <a:off x="2482372" y="1698953"/>
            <a:ext cx="3146495" cy="738664"/>
          </a:xfrm>
          <a:prstGeom prst="rect">
            <a:avLst/>
          </a:prstGeom>
          <a:noFill/>
        </p:spPr>
        <p:txBody>
          <a:bodyPr wrap="square" rtlCol="0">
            <a:spAutoFit/>
          </a:bodyPr>
          <a:lstStyle/>
          <a:p>
            <a:r>
              <a:rPr lang="en-US" sz="1400" dirty="0"/>
              <a:t>LEN-refractory 39%/48% in </a:t>
            </a:r>
            <a:r>
              <a:rPr lang="en-US" sz="1400" dirty="0" err="1"/>
              <a:t>KDd</a:t>
            </a:r>
            <a:r>
              <a:rPr lang="en-US" sz="1400" dirty="0"/>
              <a:t>/</a:t>
            </a:r>
            <a:r>
              <a:rPr lang="en-US" sz="1400" dirty="0" err="1"/>
              <a:t>Kd</a:t>
            </a:r>
            <a:endParaRPr lang="en-US" sz="1400" dirty="0"/>
          </a:p>
          <a:p>
            <a:r>
              <a:rPr lang="en-US" sz="1400" dirty="0"/>
              <a:t>Pom refractory 3%/4% in </a:t>
            </a:r>
            <a:r>
              <a:rPr lang="en-US" sz="1400" dirty="0" err="1"/>
              <a:t>KDd</a:t>
            </a:r>
            <a:r>
              <a:rPr lang="en-US" sz="1400" dirty="0"/>
              <a:t>/</a:t>
            </a:r>
            <a:r>
              <a:rPr lang="en-US" sz="1400" dirty="0" err="1"/>
              <a:t>Kd</a:t>
            </a:r>
            <a:r>
              <a:rPr lang="en-US" sz="1400" dirty="0"/>
              <a:t> </a:t>
            </a:r>
          </a:p>
          <a:p>
            <a:r>
              <a:rPr lang="en-US" sz="1400" dirty="0"/>
              <a:t>High-risk by FISH 15%/17%</a:t>
            </a:r>
          </a:p>
        </p:txBody>
      </p:sp>
      <p:pic>
        <p:nvPicPr>
          <p:cNvPr id="13" name="Picture 12">
            <a:extLst>
              <a:ext uri="{FF2B5EF4-FFF2-40B4-BE49-F238E27FC236}">
                <a16:creationId xmlns:a16="http://schemas.microsoft.com/office/drawing/2014/main" id="{34F10B6B-9B91-4E1C-B6A4-DC8AA8587E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3781" y="2383843"/>
            <a:ext cx="5594942" cy="2401046"/>
          </a:xfrm>
          <a:prstGeom prst="rect">
            <a:avLst/>
          </a:prstGeom>
        </p:spPr>
      </p:pic>
      <p:sp>
        <p:nvSpPr>
          <p:cNvPr id="15" name="TextBox 14">
            <a:extLst>
              <a:ext uri="{FF2B5EF4-FFF2-40B4-BE49-F238E27FC236}">
                <a16:creationId xmlns:a16="http://schemas.microsoft.com/office/drawing/2014/main" id="{CA42BE00-DEC4-09EF-BDA6-883D1CF516D0}"/>
              </a:ext>
            </a:extLst>
          </p:cNvPr>
          <p:cNvSpPr txBox="1"/>
          <p:nvPr/>
        </p:nvSpPr>
        <p:spPr>
          <a:xfrm>
            <a:off x="6293781" y="1883619"/>
            <a:ext cx="4023360" cy="369332"/>
          </a:xfrm>
          <a:prstGeom prst="rect">
            <a:avLst/>
          </a:prstGeom>
          <a:noFill/>
        </p:spPr>
        <p:txBody>
          <a:bodyPr wrap="square" rtlCol="0">
            <a:spAutoFit/>
          </a:bodyPr>
          <a:lstStyle/>
          <a:p>
            <a:r>
              <a:rPr lang="en-US" b="1" dirty="0">
                <a:solidFill>
                  <a:schemeClr val="accent1"/>
                </a:solidFill>
              </a:rPr>
              <a:t>Efficacy Across Subgroups:</a:t>
            </a:r>
          </a:p>
        </p:txBody>
      </p:sp>
    </p:spTree>
    <p:extLst>
      <p:ext uri="{BB962C8B-B14F-4D97-AF65-F5344CB8AC3E}">
        <p14:creationId xmlns:p14="http://schemas.microsoft.com/office/powerpoint/2010/main" val="3247101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35DC-F9CC-1219-6ABE-FFC4D23E8622}"/>
              </a:ext>
            </a:extLst>
          </p:cNvPr>
          <p:cNvSpPr>
            <a:spLocks noGrp="1"/>
          </p:cNvSpPr>
          <p:nvPr>
            <p:ph type="title"/>
          </p:nvPr>
        </p:nvSpPr>
        <p:spPr>
          <a:xfrm>
            <a:off x="609600" y="199505"/>
            <a:ext cx="10744200" cy="1185577"/>
          </a:xfrm>
        </p:spPr>
        <p:txBody>
          <a:bodyPr vert="horz" lIns="91440" tIns="45720" rIns="91440" bIns="45720" rtlCol="0">
            <a:normAutofit/>
          </a:bodyPr>
          <a:lstStyle/>
          <a:p>
            <a:r>
              <a:rPr lang="en-US" dirty="0"/>
              <a:t>IKEMA: </a:t>
            </a:r>
            <a:r>
              <a:rPr lang="en-US" dirty="0" err="1"/>
              <a:t>Isatuximab</a:t>
            </a:r>
            <a:r>
              <a:rPr lang="en-US" dirty="0"/>
              <a:t>/Car/Dex versus Car/Dex in MM Patients with 1-3 Prior Lines</a:t>
            </a:r>
          </a:p>
        </p:txBody>
      </p:sp>
      <p:pic>
        <p:nvPicPr>
          <p:cNvPr id="3" name="Content Placeholder 2">
            <a:extLst>
              <a:ext uri="{FF2B5EF4-FFF2-40B4-BE49-F238E27FC236}">
                <a16:creationId xmlns:a16="http://schemas.microsoft.com/office/drawing/2014/main" id="{DA88BBC8-EEAA-AD2C-A731-A03E3F62F80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42181" y="2995396"/>
            <a:ext cx="5964390" cy="3040479"/>
          </a:xfrm>
        </p:spPr>
      </p:pic>
      <p:sp>
        <p:nvSpPr>
          <p:cNvPr id="7" name="TextBox 6">
            <a:extLst>
              <a:ext uri="{FF2B5EF4-FFF2-40B4-BE49-F238E27FC236}">
                <a16:creationId xmlns:a16="http://schemas.microsoft.com/office/drawing/2014/main" id="{3F66C94B-8867-48AB-4EA8-B30A488A2ED7}"/>
              </a:ext>
            </a:extLst>
          </p:cNvPr>
          <p:cNvSpPr txBox="1"/>
          <p:nvPr/>
        </p:nvSpPr>
        <p:spPr>
          <a:xfrm>
            <a:off x="985271" y="1620402"/>
            <a:ext cx="4287715" cy="923330"/>
          </a:xfrm>
          <a:prstGeom prst="rect">
            <a:avLst/>
          </a:prstGeom>
          <a:noFill/>
        </p:spPr>
        <p:txBody>
          <a:bodyPr wrap="square" rtlCol="0">
            <a:spAutoFit/>
          </a:bodyPr>
          <a:lstStyle/>
          <a:p>
            <a:r>
              <a:rPr lang="en-US" dirty="0"/>
              <a:t>LEN-refractory 32/34% in Isa-</a:t>
            </a:r>
            <a:r>
              <a:rPr lang="en-US" dirty="0" err="1"/>
              <a:t>Kd</a:t>
            </a:r>
            <a:r>
              <a:rPr lang="en-US" dirty="0"/>
              <a:t>/</a:t>
            </a:r>
            <a:r>
              <a:rPr lang="en-US" dirty="0" err="1"/>
              <a:t>Kd</a:t>
            </a:r>
            <a:endParaRPr lang="en-US" dirty="0"/>
          </a:p>
          <a:p>
            <a:r>
              <a:rPr lang="en-US" dirty="0" err="1"/>
              <a:t>IMiD</a:t>
            </a:r>
            <a:r>
              <a:rPr lang="en-US" dirty="0"/>
              <a:t> –refractory 44%/47% in </a:t>
            </a:r>
            <a:r>
              <a:rPr lang="en-US" dirty="0" err="1"/>
              <a:t>DKd</a:t>
            </a:r>
            <a:r>
              <a:rPr lang="en-US" dirty="0"/>
              <a:t>/</a:t>
            </a:r>
            <a:r>
              <a:rPr lang="en-US" dirty="0" err="1"/>
              <a:t>Kd</a:t>
            </a:r>
            <a:r>
              <a:rPr lang="en-US" dirty="0"/>
              <a:t> </a:t>
            </a:r>
          </a:p>
          <a:p>
            <a:r>
              <a:rPr lang="en-US" dirty="0"/>
              <a:t>High-risk by FISH 23%/25%</a:t>
            </a:r>
          </a:p>
        </p:txBody>
      </p:sp>
      <p:sp>
        <p:nvSpPr>
          <p:cNvPr id="11" name="TextBox 10">
            <a:extLst>
              <a:ext uri="{FF2B5EF4-FFF2-40B4-BE49-F238E27FC236}">
                <a16:creationId xmlns:a16="http://schemas.microsoft.com/office/drawing/2014/main" id="{77477F0A-2DE2-B8E8-CE51-236B20DC3F28}"/>
              </a:ext>
            </a:extLst>
          </p:cNvPr>
          <p:cNvSpPr txBox="1"/>
          <p:nvPr/>
        </p:nvSpPr>
        <p:spPr>
          <a:xfrm>
            <a:off x="6622015" y="1286772"/>
            <a:ext cx="4487858" cy="646331"/>
          </a:xfrm>
          <a:prstGeom prst="rect">
            <a:avLst/>
          </a:prstGeom>
          <a:noFill/>
        </p:spPr>
        <p:txBody>
          <a:bodyPr wrap="square" rtlCol="0">
            <a:spAutoFit/>
          </a:bodyPr>
          <a:lstStyle/>
          <a:p>
            <a:r>
              <a:rPr lang="en-US" b="1" dirty="0">
                <a:solidFill>
                  <a:schemeClr val="accent1"/>
                </a:solidFill>
              </a:rPr>
              <a:t>Subgroup Analysis of High-Risk</a:t>
            </a:r>
          </a:p>
          <a:p>
            <a:r>
              <a:rPr lang="en-US" b="1" dirty="0">
                <a:solidFill>
                  <a:schemeClr val="accent1"/>
                </a:solidFill>
              </a:rPr>
              <a:t>IKEMA: Progression-Free Survival</a:t>
            </a:r>
          </a:p>
        </p:txBody>
      </p:sp>
      <p:pic>
        <p:nvPicPr>
          <p:cNvPr id="15" name="Picture 14">
            <a:extLst>
              <a:ext uri="{FF2B5EF4-FFF2-40B4-BE49-F238E27FC236}">
                <a16:creationId xmlns:a16="http://schemas.microsoft.com/office/drawing/2014/main" id="{F6BA36C0-AB3E-FDBC-1BAD-16BBDC0C16A6}"/>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6622015" y="1919335"/>
            <a:ext cx="4023359" cy="4437015"/>
          </a:xfrm>
          <a:prstGeom prst="rect">
            <a:avLst/>
          </a:prstGeom>
        </p:spPr>
      </p:pic>
      <p:sp>
        <p:nvSpPr>
          <p:cNvPr id="17" name="TextBox 16">
            <a:extLst>
              <a:ext uri="{FF2B5EF4-FFF2-40B4-BE49-F238E27FC236}">
                <a16:creationId xmlns:a16="http://schemas.microsoft.com/office/drawing/2014/main" id="{9B34E06F-7D92-C30F-34DE-B60F6C56C096}"/>
              </a:ext>
            </a:extLst>
          </p:cNvPr>
          <p:cNvSpPr txBox="1"/>
          <p:nvPr/>
        </p:nvSpPr>
        <p:spPr>
          <a:xfrm>
            <a:off x="10717784" y="2606550"/>
            <a:ext cx="1272031" cy="181588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400" dirty="0"/>
              <a:t>Benefit was observed in patients with 1q21 amplification (HR 0.531; 95% CI 0.15 – 1.878</a:t>
            </a:r>
          </a:p>
        </p:txBody>
      </p:sp>
      <p:sp>
        <p:nvSpPr>
          <p:cNvPr id="5" name="TextBox 4">
            <a:extLst>
              <a:ext uri="{FF2B5EF4-FFF2-40B4-BE49-F238E27FC236}">
                <a16:creationId xmlns:a16="http://schemas.microsoft.com/office/drawing/2014/main" id="{82B28AF4-958A-1C28-A9D9-E128230132B3}"/>
              </a:ext>
            </a:extLst>
          </p:cNvPr>
          <p:cNvSpPr txBox="1"/>
          <p:nvPr/>
        </p:nvSpPr>
        <p:spPr>
          <a:xfrm>
            <a:off x="2528456" y="2759294"/>
            <a:ext cx="3818964" cy="584775"/>
          </a:xfrm>
          <a:prstGeom prst="rect">
            <a:avLst/>
          </a:prstGeom>
          <a:noFill/>
        </p:spPr>
        <p:txBody>
          <a:bodyPr wrap="square" rtlCol="0">
            <a:spAutoFit/>
          </a:bodyPr>
          <a:lstStyle/>
          <a:p>
            <a:r>
              <a:rPr lang="en-US" sz="1600" dirty="0"/>
              <a:t>Median PFS 35.7 vs 19.2 months (HR 0.58; 95.4% CI, 0.42 – 0.79)</a:t>
            </a:r>
          </a:p>
        </p:txBody>
      </p:sp>
      <p:sp>
        <p:nvSpPr>
          <p:cNvPr id="8" name="Footer Placeholder 7">
            <a:extLst>
              <a:ext uri="{FF2B5EF4-FFF2-40B4-BE49-F238E27FC236}">
                <a16:creationId xmlns:a16="http://schemas.microsoft.com/office/drawing/2014/main" id="{6A61949E-E648-EA95-64D2-A6CC8832BC0E}"/>
              </a:ext>
            </a:extLst>
          </p:cNvPr>
          <p:cNvSpPr>
            <a:spLocks noGrp="1"/>
          </p:cNvSpPr>
          <p:nvPr>
            <p:ph type="ftr" sz="quarter" idx="3"/>
          </p:nvPr>
        </p:nvSpPr>
        <p:spPr>
          <a:xfrm>
            <a:off x="609599" y="6356350"/>
            <a:ext cx="11353745" cy="442913"/>
          </a:xfrm>
        </p:spPr>
        <p:txBody>
          <a:bodyPr/>
          <a:lstStyle/>
          <a:p>
            <a:r>
              <a:rPr lang="en-US" dirty="0"/>
              <a:t>Isa-</a:t>
            </a:r>
            <a:r>
              <a:rPr lang="en-US" dirty="0" err="1"/>
              <a:t>Kd</a:t>
            </a:r>
            <a:r>
              <a:rPr lang="en-US" dirty="0"/>
              <a:t>; </a:t>
            </a:r>
            <a:r>
              <a:rPr lang="en-US" dirty="0" err="1"/>
              <a:t>isatuximab</a:t>
            </a:r>
            <a:r>
              <a:rPr lang="en-US" dirty="0"/>
              <a:t>, carfilzomib, dexamethasone; </a:t>
            </a:r>
            <a:r>
              <a:rPr lang="en-US" dirty="0" err="1"/>
              <a:t>Kd</a:t>
            </a:r>
            <a:r>
              <a:rPr lang="en-US" dirty="0"/>
              <a:t>; carfilzomib, dexamethasone; </a:t>
            </a:r>
            <a:r>
              <a:rPr lang="en-US" dirty="0" err="1"/>
              <a:t>DKd</a:t>
            </a:r>
            <a:r>
              <a:rPr lang="en-US" dirty="0"/>
              <a:t>; daratumumab, carfilzomib, dexamethasone; </a:t>
            </a:r>
            <a:r>
              <a:rPr lang="en-US" dirty="0" err="1"/>
              <a:t>IMiD</a:t>
            </a:r>
            <a:r>
              <a:rPr lang="en-US" dirty="0"/>
              <a:t>; immunomodulatory drug</a:t>
            </a:r>
            <a:endParaRPr lang="de-DE" dirty="0"/>
          </a:p>
          <a:p>
            <a:r>
              <a:rPr lang="de-DE" dirty="0"/>
              <a:t>Moreau P, et al. </a:t>
            </a:r>
            <a:r>
              <a:rPr lang="de-DE" i="1" dirty="0"/>
              <a:t>Lancet. </a:t>
            </a:r>
            <a:r>
              <a:rPr lang="de-DE" dirty="0"/>
              <a:t>2021;397:2361-71. </a:t>
            </a:r>
            <a:endParaRPr lang="en-US" dirty="0"/>
          </a:p>
        </p:txBody>
      </p:sp>
      <p:sp>
        <p:nvSpPr>
          <p:cNvPr id="4" name="Rectangle 3">
            <a:extLst>
              <a:ext uri="{FF2B5EF4-FFF2-40B4-BE49-F238E27FC236}">
                <a16:creationId xmlns:a16="http://schemas.microsoft.com/office/drawing/2014/main" id="{97FFDE4E-4A19-B548-88A8-FF8671EC0814}"/>
              </a:ext>
            </a:extLst>
          </p:cNvPr>
          <p:cNvSpPr/>
          <p:nvPr/>
        </p:nvSpPr>
        <p:spPr>
          <a:xfrm>
            <a:off x="242181" y="5964073"/>
            <a:ext cx="1027061" cy="140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446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E64BD7-F163-7259-7422-F0F2DA9F0DDD}"/>
              </a:ext>
            </a:extLst>
          </p:cNvPr>
          <p:cNvSpPr>
            <a:spLocks noGrp="1"/>
          </p:cNvSpPr>
          <p:nvPr>
            <p:ph type="ftr" sz="quarter" idx="3"/>
          </p:nvPr>
        </p:nvSpPr>
        <p:spPr>
          <a:xfrm>
            <a:off x="609600" y="6356350"/>
            <a:ext cx="10744199" cy="442131"/>
          </a:xfrm>
        </p:spPr>
        <p:txBody>
          <a:bodyPr/>
          <a:lstStyle/>
          <a:p>
            <a:r>
              <a:rPr lang="en-US" dirty="0" err="1"/>
              <a:t>Kd</a:t>
            </a:r>
            <a:r>
              <a:rPr lang="en-US" dirty="0"/>
              <a:t>; carfilzomib, dexamethasone; </a:t>
            </a:r>
            <a:r>
              <a:rPr lang="en-US" dirty="0" err="1"/>
              <a:t>Vd</a:t>
            </a:r>
            <a:r>
              <a:rPr lang="en-US" dirty="0"/>
              <a:t>; bortezomib, dexamethasone</a:t>
            </a:r>
            <a:endParaRPr lang="de-DE" dirty="0"/>
          </a:p>
          <a:p>
            <a:r>
              <a:rPr lang="de-DE" dirty="0" err="1"/>
              <a:t>Dimopoulos</a:t>
            </a:r>
            <a:r>
              <a:rPr lang="de-DE" dirty="0"/>
              <a:t> MA, et al. </a:t>
            </a:r>
            <a:r>
              <a:rPr lang="de-DE" i="1" dirty="0"/>
              <a:t>Lancet </a:t>
            </a:r>
            <a:r>
              <a:rPr lang="de-DE" i="1" dirty="0" err="1"/>
              <a:t>Oncol</a:t>
            </a:r>
            <a:r>
              <a:rPr lang="de-DE" dirty="0"/>
              <a:t>. 2017;18:1327-37.</a:t>
            </a:r>
            <a:endParaRPr lang="en-US" dirty="0"/>
          </a:p>
        </p:txBody>
      </p:sp>
      <p:sp>
        <p:nvSpPr>
          <p:cNvPr id="11" name="Title 10">
            <a:extLst>
              <a:ext uri="{FF2B5EF4-FFF2-40B4-BE49-F238E27FC236}">
                <a16:creationId xmlns:a16="http://schemas.microsoft.com/office/drawing/2014/main" id="{201ADDC2-B273-B25D-2CFC-CCEFC6F87508}"/>
              </a:ext>
            </a:extLst>
          </p:cNvPr>
          <p:cNvSpPr>
            <a:spLocks noGrp="1"/>
          </p:cNvSpPr>
          <p:nvPr>
            <p:ph type="title"/>
          </p:nvPr>
        </p:nvSpPr>
        <p:spPr>
          <a:xfrm>
            <a:off x="609600" y="199505"/>
            <a:ext cx="10744200" cy="1185577"/>
          </a:xfrm>
        </p:spPr>
        <p:txBody>
          <a:bodyPr>
            <a:normAutofit/>
          </a:bodyPr>
          <a:lstStyle/>
          <a:p>
            <a:r>
              <a:rPr lang="en-US" dirty="0"/>
              <a:t>ENDEAVOR: Carfilzomib/Dex or Bortezomib/Dex in Relapsed or Refractory Myeloma  </a:t>
            </a:r>
          </a:p>
        </p:txBody>
      </p:sp>
      <p:pic>
        <p:nvPicPr>
          <p:cNvPr id="4" name="Content Placeholder 3">
            <a:extLst>
              <a:ext uri="{FF2B5EF4-FFF2-40B4-BE49-F238E27FC236}">
                <a16:creationId xmlns:a16="http://schemas.microsoft.com/office/drawing/2014/main" id="{123C7A0D-D503-CFE8-35E0-4A140A7A79E4}"/>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94763" y="1654974"/>
            <a:ext cx="6160957" cy="2803160"/>
          </a:xfrm>
        </p:spPr>
      </p:pic>
      <p:pic>
        <p:nvPicPr>
          <p:cNvPr id="7" name="Picture 6">
            <a:extLst>
              <a:ext uri="{FF2B5EF4-FFF2-40B4-BE49-F238E27FC236}">
                <a16:creationId xmlns:a16="http://schemas.microsoft.com/office/drawing/2014/main" id="{3120DA18-C37E-9C1B-9995-A7839A7F9DE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68410" y="1453910"/>
            <a:ext cx="5228827" cy="5041773"/>
          </a:xfrm>
          <a:prstGeom prst="rect">
            <a:avLst/>
          </a:prstGeom>
        </p:spPr>
      </p:pic>
      <p:pic>
        <p:nvPicPr>
          <p:cNvPr id="20" name="Content Placeholder 3">
            <a:extLst>
              <a:ext uri="{FF2B5EF4-FFF2-40B4-BE49-F238E27FC236}">
                <a16:creationId xmlns:a16="http://schemas.microsoft.com/office/drawing/2014/main" id="{23967659-12A7-E893-0D69-95749B1B555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1236" y="4605965"/>
            <a:ext cx="6269349" cy="327055"/>
          </a:xfrm>
          <a:prstGeom prst="rect">
            <a:avLst/>
          </a:prstGeom>
        </p:spPr>
      </p:pic>
      <p:sp>
        <p:nvSpPr>
          <p:cNvPr id="13" name="TextBox 12">
            <a:extLst>
              <a:ext uri="{FF2B5EF4-FFF2-40B4-BE49-F238E27FC236}">
                <a16:creationId xmlns:a16="http://schemas.microsoft.com/office/drawing/2014/main" id="{1D37D872-8C51-BFD3-99F1-0240F2F01E26}"/>
              </a:ext>
            </a:extLst>
          </p:cNvPr>
          <p:cNvSpPr txBox="1"/>
          <p:nvPr/>
        </p:nvSpPr>
        <p:spPr>
          <a:xfrm>
            <a:off x="1984105" y="4639467"/>
            <a:ext cx="4676480" cy="1354217"/>
          </a:xfrm>
          <a:prstGeom prst="rect">
            <a:avLst/>
          </a:prstGeom>
          <a:noFill/>
        </p:spPr>
        <p:txBody>
          <a:bodyPr wrap="square" rtlCol="0">
            <a:spAutoFit/>
          </a:bodyPr>
          <a:lstStyle/>
          <a:p>
            <a:r>
              <a:rPr lang="en-US" sz="1600" dirty="0"/>
              <a:t>1-3 prior lines</a:t>
            </a:r>
          </a:p>
          <a:p>
            <a:r>
              <a:rPr lang="en-US" sz="1600" dirty="0"/>
              <a:t>Prior </a:t>
            </a:r>
            <a:r>
              <a:rPr lang="en-US" sz="1600" dirty="0" err="1"/>
              <a:t>IMiD</a:t>
            </a:r>
            <a:r>
              <a:rPr lang="en-US" sz="1600" dirty="0"/>
              <a:t> 70%/75% </a:t>
            </a:r>
            <a:r>
              <a:rPr lang="en-US" sz="1600" dirty="0" err="1"/>
              <a:t>Kd</a:t>
            </a:r>
            <a:r>
              <a:rPr lang="en-US" sz="1600" dirty="0"/>
              <a:t> vs </a:t>
            </a:r>
            <a:r>
              <a:rPr lang="en-US" sz="1600" dirty="0" err="1"/>
              <a:t>Vd</a:t>
            </a:r>
            <a:endParaRPr lang="en-US" sz="1600" dirty="0"/>
          </a:p>
          <a:p>
            <a:r>
              <a:rPr lang="en-US" sz="1600" dirty="0"/>
              <a:t>High risk 21%/24% </a:t>
            </a:r>
            <a:r>
              <a:rPr lang="en-US" sz="1600" dirty="0" err="1"/>
              <a:t>Kd</a:t>
            </a:r>
            <a:r>
              <a:rPr lang="en-US" sz="1600" dirty="0"/>
              <a:t> vs </a:t>
            </a:r>
            <a:r>
              <a:rPr lang="en-US" sz="1600" dirty="0" err="1"/>
              <a:t>Vd</a:t>
            </a:r>
            <a:endParaRPr lang="en-US" sz="1600" dirty="0"/>
          </a:p>
          <a:p>
            <a:r>
              <a:rPr lang="en-US" sz="1600" dirty="0"/>
              <a:t>Prior bortezomib 54%/54% </a:t>
            </a:r>
            <a:r>
              <a:rPr lang="en-US" sz="1600" dirty="0" err="1"/>
              <a:t>Kd</a:t>
            </a:r>
            <a:r>
              <a:rPr lang="en-US" sz="1600" dirty="0"/>
              <a:t> vs </a:t>
            </a:r>
            <a:r>
              <a:rPr lang="en-US" sz="1600" dirty="0" err="1"/>
              <a:t>Vd</a:t>
            </a:r>
            <a:endParaRPr lang="en-US" sz="1600" dirty="0"/>
          </a:p>
          <a:p>
            <a:r>
              <a:rPr lang="en-US" sz="1600" dirty="0"/>
              <a:t>Treatment-related deaths 1%/&lt;1% </a:t>
            </a:r>
            <a:r>
              <a:rPr lang="en-US" sz="1600" dirty="0" err="1"/>
              <a:t>Kd</a:t>
            </a:r>
            <a:r>
              <a:rPr lang="en-US" sz="1600" dirty="0"/>
              <a:t> vs </a:t>
            </a:r>
            <a:r>
              <a:rPr lang="en-US" sz="1600" dirty="0" err="1"/>
              <a:t>Vd</a:t>
            </a:r>
            <a:endParaRPr lang="en-US" sz="1600" dirty="0"/>
          </a:p>
        </p:txBody>
      </p:sp>
    </p:spTree>
    <p:extLst>
      <p:ext uri="{BB962C8B-B14F-4D97-AF65-F5344CB8AC3E}">
        <p14:creationId xmlns:p14="http://schemas.microsoft.com/office/powerpoint/2010/main" val="4048288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EC7-5DDE-7B76-FCB4-47C7C24D195F}"/>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49F18BE2-FB2D-2357-E7C4-B45C9CEFEC7B}"/>
              </a:ext>
            </a:extLst>
          </p:cNvPr>
          <p:cNvSpPr>
            <a:spLocks noGrp="1"/>
          </p:cNvSpPr>
          <p:nvPr>
            <p:ph idx="1"/>
          </p:nvPr>
        </p:nvSpPr>
        <p:spPr/>
        <p:txBody>
          <a:bodyPr>
            <a:normAutofit/>
          </a:bodyPr>
          <a:lstStyle/>
          <a:p>
            <a:pPr>
              <a:spcAft>
                <a:spcPts val="2400"/>
              </a:spcAft>
            </a:pPr>
            <a:r>
              <a:rPr lang="en-US" dirty="0"/>
              <a:t>When selecting therapy for a patient with relapsed myeloma, it is important to consider biology of disease, patient comorbidities, prior treatment response, and the presence of organ damage</a:t>
            </a:r>
          </a:p>
          <a:p>
            <a:pPr>
              <a:spcAft>
                <a:spcPts val="2400"/>
              </a:spcAft>
            </a:pPr>
            <a:r>
              <a:rPr lang="en-US" dirty="0"/>
              <a:t>The combination of carfilzomib with a CD-38 monoclonal antibody and dexamethasone in patients with MM and 1-3 prior lines has shown median PFS rates of 28.6 – 35.7 months</a:t>
            </a:r>
          </a:p>
          <a:p>
            <a:pPr>
              <a:spcAft>
                <a:spcPts val="2400"/>
              </a:spcAft>
            </a:pPr>
            <a:r>
              <a:rPr lang="en-US" dirty="0"/>
              <a:t>In multiple myeloma patients with 1-3 prior lines of therapy, carfilzomib/</a:t>
            </a:r>
            <a:r>
              <a:rPr lang="en-US" dirty="0" err="1"/>
              <a:t>dex</a:t>
            </a:r>
            <a:r>
              <a:rPr lang="en-US" dirty="0"/>
              <a:t> showed an OS benefit over bortezomib/</a:t>
            </a:r>
            <a:r>
              <a:rPr lang="en-US" dirty="0" err="1"/>
              <a:t>dex</a:t>
            </a:r>
            <a:r>
              <a:rPr lang="en-US" dirty="0"/>
              <a:t> </a:t>
            </a:r>
          </a:p>
        </p:txBody>
      </p:sp>
    </p:spTree>
    <p:extLst>
      <p:ext uri="{BB962C8B-B14F-4D97-AF65-F5344CB8AC3E}">
        <p14:creationId xmlns:p14="http://schemas.microsoft.com/office/powerpoint/2010/main" val="531546327"/>
      </p:ext>
    </p:extLst>
  </p:cSld>
  <p:clrMapOvr>
    <a:masterClrMapping/>
  </p:clrMapOvr>
</p:sld>
</file>

<file path=ppt/theme/theme1.xml><?xml version="1.0" encoding="utf-8"?>
<a:theme xmlns:a="http://schemas.openxmlformats.org/drawingml/2006/main" name="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HemOnc22</Template>
  <TotalTime>8801</TotalTime>
  <Words>964</Words>
  <Application>Microsoft Macintosh PowerPoint</Application>
  <PresentationFormat>Widescreen</PresentationFormat>
  <Paragraphs>75</Paragraphs>
  <Slides>10</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Calibri</vt:lpstr>
      <vt:lpstr>Calibri Light</vt:lpstr>
      <vt:lpstr>Century Gothic</vt:lpstr>
      <vt:lpstr>Trebuchet MS</vt:lpstr>
      <vt:lpstr>HemOnc22</vt:lpstr>
      <vt:lpstr>Office Theme</vt:lpstr>
      <vt:lpstr>1_HemOnc22</vt:lpstr>
      <vt:lpstr>Carfilzomib-Based Regimens for Early Relapse Multiple Myeloma</vt:lpstr>
      <vt:lpstr>PowerPoint Presentation</vt:lpstr>
      <vt:lpstr>Disclaimer</vt:lpstr>
      <vt:lpstr>Case: DT, 55-Year-Old man</vt:lpstr>
      <vt:lpstr>Factors most important in determining therapy:</vt:lpstr>
      <vt:lpstr>CANDOR: KDd Prolongs PFS vs Doublet in RRMM</vt:lpstr>
      <vt:lpstr>IKEMA: Isatuximab/Car/Dex versus Car/Dex in MM Patients with 1-3 Prior Lines</vt:lpstr>
      <vt:lpstr>ENDEAVOR: Carfilzomib/Dex or Bortezomib/Dex in Relapsed or Refractory Myeloma  </vt:lpstr>
      <vt:lpstr>Summary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Carfilzomib-Based Regimens for Early Relapse Multiple Myeloma</dc:title>
  <dc:subject/>
  <dc:creator>MedEd On The Go</dc:creator>
  <cp:keywords/>
  <dc:description/>
  <cp:lastModifiedBy>Moriah Diethorn</cp:lastModifiedBy>
  <cp:revision>34</cp:revision>
  <dcterms:created xsi:type="dcterms:W3CDTF">2023-06-08T11:57:53Z</dcterms:created>
  <dcterms:modified xsi:type="dcterms:W3CDTF">2023-08-14T17:10:25Z</dcterms:modified>
  <cp:category/>
</cp:coreProperties>
</file>