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86" r:id="rId1"/>
    <p:sldMasterId id="2147485105" r:id="rId2"/>
    <p:sldMasterId id="2147485117" r:id="rId3"/>
  </p:sldMasterIdLst>
  <p:notesMasterIdLst>
    <p:notesMasterId r:id="rId22"/>
  </p:notesMasterIdLst>
  <p:handoutMasterIdLst>
    <p:handoutMasterId r:id="rId23"/>
  </p:handoutMasterIdLst>
  <p:sldIdLst>
    <p:sldId id="256" r:id="rId4"/>
    <p:sldId id="265" r:id="rId5"/>
    <p:sldId id="285" r:id="rId6"/>
    <p:sldId id="2147471798" r:id="rId7"/>
    <p:sldId id="2147471807" r:id="rId8"/>
    <p:sldId id="2147471808" r:id="rId9"/>
    <p:sldId id="2147471809" r:id="rId10"/>
    <p:sldId id="2147470842" r:id="rId11"/>
    <p:sldId id="2147470847" r:id="rId12"/>
    <p:sldId id="2147470856" r:id="rId13"/>
    <p:sldId id="2147470852" r:id="rId14"/>
    <p:sldId id="2147471801" r:id="rId15"/>
    <p:sldId id="2147471802" r:id="rId16"/>
    <p:sldId id="2147471803" r:id="rId17"/>
    <p:sldId id="2147471799" r:id="rId18"/>
    <p:sldId id="2147471804" r:id="rId19"/>
    <p:sldId id="2147471717" r:id="rId20"/>
    <p:sldId id="264" r:id="rId21"/>
  </p:sldIdLst>
  <p:sldSz cx="9144000" cy="5143500" type="screen16x9"/>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B0547538-8B96-6C5E-B990-55466F9A02D9}" name="Rebecca Barraclough" initials="RB" userId="S::rbarraclough@ushealthconnect.com::2fefac7e-c711-47ad-8a3f-c5e62e1ab735" providerId="AD"/>
  <p188:author id="{00302C91-7603-249F-2A7E-E950D45AC8AC}" name="Amruta Manke" initials="AM" userId="4a6a58c94589e88f" providerId="Windows Live"/>
  <p188:author id="{D7037B9D-489D-BD61-C2A8-D798FC9BE454}" name="Robert Garris" initials="RG" userId="S::rgarris@ushealthconnect.com::2e75e808-a6ec-4b4a-8020-a0cff90797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C5C5"/>
    <a:srgbClr val="FEDCCA"/>
    <a:srgbClr val="FFECCD"/>
    <a:srgbClr val="EE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9" autoAdjust="0"/>
    <p:restoredTop sz="96327" autoAdjust="0"/>
  </p:normalViewPr>
  <p:slideViewPr>
    <p:cSldViewPr snapToGrid="0" snapToObjects="1">
      <p:cViewPr varScale="1">
        <p:scale>
          <a:sx n="165" d="100"/>
          <a:sy n="165" d="100"/>
        </p:scale>
        <p:origin x="776" y="184"/>
      </p:cViewPr>
      <p:guideLst>
        <p:guide orient="horz" pos="1620"/>
        <p:guide pos="2880"/>
      </p:guideLst>
    </p:cSldViewPr>
  </p:slideViewPr>
  <p:notesTextViewPr>
    <p:cViewPr>
      <p:scale>
        <a:sx n="100" d="100"/>
        <a:sy n="100" d="100"/>
      </p:scale>
      <p:origin x="0" y="0"/>
    </p:cViewPr>
  </p:notesTextViewPr>
  <p:sorterViewPr>
    <p:cViewPr>
      <p:scale>
        <a:sx n="124" d="100"/>
        <a:sy n="124" d="100"/>
      </p:scale>
      <p:origin x="0" y="0"/>
    </p:cViewPr>
  </p:sorterViewPr>
  <p:notesViewPr>
    <p:cSldViewPr snapToGrid="0" snapToObjects="1">
      <p:cViewPr varScale="1">
        <p:scale>
          <a:sx n="62" d="100"/>
          <a:sy n="62" d="100"/>
        </p:scale>
        <p:origin x="-1742" y="-91"/>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Grade 3 or 4 Adverse Events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c:spPr>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c:spPr>
            <c:extLst>
              <c:ext xmlns:c16="http://schemas.microsoft.com/office/drawing/2014/chart" uri="{C3380CC4-5D6E-409C-BE32-E72D297353CC}">
                <c16:uniqueId val="{00000001-70E8-B044-B977-D054C922BE50}"/>
              </c:ext>
            </c:extLst>
          </c:dPt>
          <c:dPt>
            <c:idx val="1"/>
            <c:invertIfNegative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c:spPr>
            <c:extLst>
              <c:ext xmlns:c16="http://schemas.microsoft.com/office/drawing/2014/chart" uri="{C3380CC4-5D6E-409C-BE32-E72D297353CC}">
                <c16:uniqueId val="{00000002-70E8-B044-B977-D054C922BE50}"/>
              </c:ext>
            </c:extLst>
          </c:dPt>
          <c:cat>
            <c:strRef>
              <c:f>Sheet1!$A$2:$A$3</c:f>
              <c:strCache>
                <c:ptCount val="2"/>
                <c:pt idx="0">
                  <c:v>Ide-cel</c:v>
                </c:pt>
                <c:pt idx="1">
                  <c:v>Standard Regimen</c:v>
                </c:pt>
              </c:strCache>
            </c:strRef>
          </c:cat>
          <c:val>
            <c:numRef>
              <c:f>Sheet1!$B$2:$B$3</c:f>
              <c:numCache>
                <c:formatCode>General</c:formatCode>
                <c:ptCount val="2"/>
                <c:pt idx="0">
                  <c:v>93</c:v>
                </c:pt>
                <c:pt idx="1">
                  <c:v>75</c:v>
                </c:pt>
              </c:numCache>
            </c:numRef>
          </c:val>
          <c:extLst>
            <c:ext xmlns:c16="http://schemas.microsoft.com/office/drawing/2014/chart" uri="{C3380CC4-5D6E-409C-BE32-E72D297353CC}">
              <c16:uniqueId val="{00000000-70E8-B044-B977-D054C922BE50}"/>
            </c:ext>
          </c:extLst>
        </c:ser>
        <c:dLbls>
          <c:showLegendKey val="0"/>
          <c:showVal val="0"/>
          <c:showCatName val="0"/>
          <c:showSerName val="0"/>
          <c:showPercent val="0"/>
          <c:showBubbleSize val="0"/>
        </c:dLbls>
        <c:gapWidth val="219"/>
        <c:overlap val="-27"/>
        <c:axId val="263782080"/>
        <c:axId val="367375232"/>
      </c:barChart>
      <c:catAx>
        <c:axId val="2637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7375232"/>
        <c:crosses val="autoZero"/>
        <c:auto val="1"/>
        <c:lblAlgn val="ctr"/>
        <c:lblOffset val="100"/>
        <c:noMultiLvlLbl val="0"/>
      </c:catAx>
      <c:valAx>
        <c:axId val="36737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378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56954078722988"/>
          <c:y val="3.3061722267236124E-2"/>
          <c:w val="0.849140658022427"/>
          <c:h val="0.85466433031764388"/>
        </c:manualLayout>
      </c:layout>
      <c:barChart>
        <c:barDir val="col"/>
        <c:grouping val="stacked"/>
        <c:varyColors val="0"/>
        <c:ser>
          <c:idx val="0"/>
          <c:order val="0"/>
          <c:tx>
            <c:strRef>
              <c:f>Sheet1!$B$1</c:f>
              <c:strCache>
                <c:ptCount val="1"/>
                <c:pt idx="0">
                  <c:v>PR</c:v>
                </c:pt>
              </c:strCache>
            </c:strRef>
          </c:tx>
          <c:spPr>
            <a:gradFill rotWithShape="1">
              <a:gsLst>
                <a:gs pos="0">
                  <a:srgbClr val="4A86D9">
                    <a:satMod val="103000"/>
                    <a:lumMod val="102000"/>
                    <a:tint val="94000"/>
                  </a:srgbClr>
                </a:gs>
                <a:gs pos="50000">
                  <a:srgbClr val="4A86D9">
                    <a:satMod val="110000"/>
                    <a:lumMod val="100000"/>
                    <a:shade val="100000"/>
                  </a:srgbClr>
                </a:gs>
                <a:gs pos="100000">
                  <a:srgbClr val="4A86D9">
                    <a:lumMod val="99000"/>
                    <a:satMod val="120000"/>
                    <a:shade val="78000"/>
                  </a:srgbClr>
                </a:gs>
              </a:gsLst>
              <a:lin ang="5400000" scaled="0"/>
            </a:gradFill>
            <a:ln w="6350" cap="flat" cmpd="sng" algn="ctr">
              <a:solidFill>
                <a:srgbClr val="4A86D9"/>
              </a:solidFill>
              <a:prstDash val="solid"/>
              <a:miter lim="800000"/>
            </a:ln>
            <a:effectLst/>
          </c:spPr>
          <c:invertIfNegative val="0"/>
          <c:dLbls>
            <c:dLbl>
              <c:idx val="0"/>
              <c:layout>
                <c:manualLayout>
                  <c:x val="0.14773096864520704"/>
                  <c:y val="-4.4863959756674836E-2"/>
                </c:manualLayout>
              </c:layout>
              <c:tx>
                <c:rich>
                  <a:bodyPr/>
                  <a:lstStyle/>
                  <a:p>
                    <a:fld id="{146A174C-7702-4AA9-B4A7-7811B6E21258}"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79-46B9-BC17-155EBE81DDB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sq" cmpd="sng" algn="ctr">
                      <a:solidFill>
                        <a:srgbClr val="333333"/>
                      </a:solidFill>
                      <a:miter lim="800000"/>
                    </a:ln>
                    <a:effectLst/>
                  </c:spPr>
                </c15:leaderLines>
              </c:ext>
            </c:extLst>
          </c:dLbls>
          <c:cat>
            <c:strRef>
              <c:f>Sheet1!$A$2:$A$3</c:f>
              <c:strCache>
                <c:ptCount val="2"/>
                <c:pt idx="0">
                  <c:v>Cilta-cel ITT</c:v>
                </c:pt>
                <c:pt idx="1">
                  <c:v>SOC ITT</c:v>
                </c:pt>
              </c:strCache>
            </c:strRef>
          </c:cat>
          <c:val>
            <c:numRef>
              <c:f>Sheet1!$B$2:$B$3</c:f>
              <c:numCache>
                <c:formatCode>General</c:formatCode>
                <c:ptCount val="2"/>
                <c:pt idx="0">
                  <c:v>3.4</c:v>
                </c:pt>
                <c:pt idx="1">
                  <c:v>21.8</c:v>
                </c:pt>
              </c:numCache>
            </c:numRef>
          </c:val>
          <c:extLst>
            <c:ext xmlns:c16="http://schemas.microsoft.com/office/drawing/2014/chart" uri="{C3380CC4-5D6E-409C-BE32-E72D297353CC}">
              <c16:uniqueId val="{00000001-A25D-4E0F-9F06-C10D2001795B}"/>
            </c:ext>
          </c:extLst>
        </c:ser>
        <c:ser>
          <c:idx val="1"/>
          <c:order val="1"/>
          <c:tx>
            <c:strRef>
              <c:f>Sheet1!$C$1</c:f>
              <c:strCache>
                <c:ptCount val="1"/>
                <c:pt idx="0">
                  <c:v>VGPR</c:v>
                </c:pt>
              </c:strCache>
            </c:strRef>
          </c:tx>
          <c:spPr>
            <a:gradFill rotWithShape="1">
              <a:gsLst>
                <a:gs pos="0">
                  <a:srgbClr val="35A696">
                    <a:satMod val="103000"/>
                    <a:lumMod val="102000"/>
                    <a:tint val="94000"/>
                  </a:srgbClr>
                </a:gs>
                <a:gs pos="50000">
                  <a:srgbClr val="35A696">
                    <a:satMod val="110000"/>
                    <a:lumMod val="100000"/>
                    <a:shade val="100000"/>
                  </a:srgbClr>
                </a:gs>
                <a:gs pos="100000">
                  <a:srgbClr val="35A696">
                    <a:lumMod val="99000"/>
                    <a:satMod val="120000"/>
                    <a:shade val="78000"/>
                  </a:srgbClr>
                </a:gs>
              </a:gsLst>
              <a:lin ang="5400000" scaled="0"/>
            </a:gradFill>
            <a:ln w="6350" cap="flat" cmpd="sng" algn="ctr">
              <a:solidFill>
                <a:srgbClr val="35A696"/>
              </a:solidFill>
              <a:prstDash val="solid"/>
              <a:miter lim="800000"/>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5D-4E0F-9F06-C10D2001795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Cilta-cel ITT</c:v>
                </c:pt>
                <c:pt idx="1">
                  <c:v>SOC ITT</c:v>
                </c:pt>
              </c:strCache>
            </c:strRef>
          </c:cat>
          <c:val>
            <c:numRef>
              <c:f>Sheet1!$C$2:$C$3</c:f>
              <c:numCache>
                <c:formatCode>General</c:formatCode>
                <c:ptCount val="2"/>
                <c:pt idx="0">
                  <c:v>8.1999999999999993</c:v>
                </c:pt>
                <c:pt idx="1">
                  <c:v>23.7</c:v>
                </c:pt>
              </c:numCache>
            </c:numRef>
          </c:val>
          <c:extLst>
            <c:ext xmlns:c16="http://schemas.microsoft.com/office/drawing/2014/chart" uri="{C3380CC4-5D6E-409C-BE32-E72D297353CC}">
              <c16:uniqueId val="{00000003-A25D-4E0F-9F06-C10D2001795B}"/>
            </c:ext>
          </c:extLst>
        </c:ser>
        <c:ser>
          <c:idx val="2"/>
          <c:order val="2"/>
          <c:tx>
            <c:strRef>
              <c:f>Sheet1!$D$1</c:f>
              <c:strCache>
                <c:ptCount val="1"/>
                <c:pt idx="0">
                  <c:v>CR</c:v>
                </c:pt>
              </c:strCache>
            </c:strRef>
          </c:tx>
          <c:spPr>
            <a:solidFill>
              <a:srgbClr val="DF504B"/>
            </a:solidFill>
            <a:ln>
              <a:solidFill>
                <a:srgbClr val="DF504B"/>
              </a:solidFill>
            </a:ln>
            <a:effectLst/>
          </c:spPr>
          <c:invertIfNegative val="0"/>
          <c:dLbls>
            <c:dLbl>
              <c:idx val="1"/>
              <c:tx>
                <c:rich>
                  <a:bodyPr/>
                  <a:lstStyle/>
                  <a:p>
                    <a:r>
                      <a:rPr lang="en-US" dirty="0"/>
                      <a:t>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25D-4E0F-9F06-C10D2001795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Cilta-cel ITT</c:v>
                </c:pt>
                <c:pt idx="1">
                  <c:v>SOC ITT</c:v>
                </c:pt>
              </c:strCache>
            </c:strRef>
          </c:cat>
          <c:val>
            <c:numRef>
              <c:f>Sheet1!$D$2:$D$3</c:f>
              <c:numCache>
                <c:formatCode>General</c:formatCode>
                <c:ptCount val="2"/>
                <c:pt idx="0">
                  <c:v>14.9</c:v>
                </c:pt>
                <c:pt idx="1">
                  <c:v>6.6</c:v>
                </c:pt>
              </c:numCache>
            </c:numRef>
          </c:val>
          <c:extLst>
            <c:ext xmlns:c16="http://schemas.microsoft.com/office/drawing/2014/chart" uri="{C3380CC4-5D6E-409C-BE32-E72D297353CC}">
              <c16:uniqueId val="{00000005-A25D-4E0F-9F06-C10D2001795B}"/>
            </c:ext>
          </c:extLst>
        </c:ser>
        <c:ser>
          <c:idx val="3"/>
          <c:order val="3"/>
          <c:tx>
            <c:strRef>
              <c:f>Sheet1!$E$1</c:f>
              <c:strCache>
                <c:ptCount val="1"/>
                <c:pt idx="0">
                  <c:v>sCR</c:v>
                </c:pt>
              </c:strCache>
            </c:strRef>
          </c:tx>
          <c:spPr>
            <a:gradFill rotWithShape="1">
              <a:gsLst>
                <a:gs pos="0">
                  <a:srgbClr val="F7931E">
                    <a:satMod val="103000"/>
                    <a:lumMod val="102000"/>
                    <a:tint val="94000"/>
                  </a:srgbClr>
                </a:gs>
                <a:gs pos="50000">
                  <a:srgbClr val="F7931E">
                    <a:satMod val="110000"/>
                    <a:lumMod val="100000"/>
                    <a:shade val="100000"/>
                  </a:srgbClr>
                </a:gs>
                <a:gs pos="100000">
                  <a:srgbClr val="F7931E">
                    <a:lumMod val="99000"/>
                    <a:satMod val="120000"/>
                    <a:shade val="78000"/>
                  </a:srgbClr>
                </a:gs>
              </a:gsLst>
              <a:lin ang="5400000" scaled="0"/>
            </a:gradFill>
            <a:ln w="6350" cap="flat" cmpd="sng" algn="ctr">
              <a:solidFill>
                <a:srgbClr val="F7931E"/>
              </a:solidFill>
              <a:prstDash val="solid"/>
              <a:miter lim="800000"/>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5D-4E0F-9F06-C10D2001795B}"/>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Cilta-cel ITT</c:v>
                </c:pt>
                <c:pt idx="1">
                  <c:v>SOC ITT</c:v>
                </c:pt>
              </c:strCache>
            </c:strRef>
          </c:cat>
          <c:val>
            <c:numRef>
              <c:f>Sheet1!$E$2:$E$3</c:f>
              <c:numCache>
                <c:formatCode>General</c:formatCode>
                <c:ptCount val="2"/>
                <c:pt idx="0">
                  <c:v>58.2</c:v>
                </c:pt>
                <c:pt idx="1">
                  <c:v>15.2</c:v>
                </c:pt>
              </c:numCache>
            </c:numRef>
          </c:val>
          <c:extLst>
            <c:ext xmlns:c16="http://schemas.microsoft.com/office/drawing/2014/chart" uri="{C3380CC4-5D6E-409C-BE32-E72D297353CC}">
              <c16:uniqueId val="{00000007-A25D-4E0F-9F06-C10D2001795B}"/>
            </c:ext>
          </c:extLst>
        </c:ser>
        <c:dLbls>
          <c:dLblPos val="ctr"/>
          <c:showLegendKey val="0"/>
          <c:showVal val="1"/>
          <c:showCatName val="0"/>
          <c:showSerName val="0"/>
          <c:showPercent val="0"/>
          <c:showBubbleSize val="0"/>
        </c:dLbls>
        <c:gapWidth val="156"/>
        <c:overlap val="100"/>
        <c:axId val="38146048"/>
        <c:axId val="38147584"/>
      </c:barChart>
      <c:catAx>
        <c:axId val="38146048"/>
        <c:scaling>
          <c:orientation val="minMax"/>
        </c:scaling>
        <c:delete val="0"/>
        <c:axPos val="b"/>
        <c:numFmt formatCode="General" sourceLinked="1"/>
        <c:majorTickMark val="out"/>
        <c:minorTickMark val="none"/>
        <c:tickLblPos val="nextTo"/>
        <c:spPr>
          <a:noFill/>
          <a:ln w="9525" cap="sq" cmpd="sng" algn="ctr">
            <a:solidFill>
              <a:srgbClr val="333333"/>
            </a:solidFill>
            <a:miter lim="800000"/>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147584"/>
        <c:crosses val="autoZero"/>
        <c:auto val="1"/>
        <c:lblAlgn val="ctr"/>
        <c:lblOffset val="0"/>
        <c:noMultiLvlLbl val="0"/>
      </c:catAx>
      <c:valAx>
        <c:axId val="38147584"/>
        <c:scaling>
          <c:orientation val="minMax"/>
          <c:max val="100"/>
          <c:min val="0"/>
        </c:scaling>
        <c:delete val="0"/>
        <c:axPos val="l"/>
        <c:numFmt formatCode="0" sourceLinked="0"/>
        <c:majorTickMark val="out"/>
        <c:minorTickMark val="none"/>
        <c:tickLblPos val="nextTo"/>
        <c:spPr>
          <a:noFill/>
          <a:ln cap="sq">
            <a:solidFill>
              <a:srgbClr val="333333"/>
            </a:solidFill>
            <a:miter lim="800000"/>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146048"/>
        <c:crosses val="autoZero"/>
        <c:crossBetween val="between"/>
        <c:majorUnit val="2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0D29B-159D-430F-923E-4468AF141535}"/>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580122C6-B472-4261-8D56-D3BFD1226D01}"/>
              </a:ext>
            </a:extLst>
          </p:cNvPr>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2CFA7F39-7E3E-4A45-9B5E-A4CCFCADD2C0}" type="datetimeFigureOut">
              <a:rPr lang="en-US" altLang="en-US"/>
              <a:pPr>
                <a:defRPr/>
              </a:pPr>
              <a:t>8/14/23</a:t>
            </a:fld>
            <a:endParaRPr lang="en-US" altLang="en-US"/>
          </a:p>
        </p:txBody>
      </p:sp>
      <p:sp>
        <p:nvSpPr>
          <p:cNvPr id="4" name="Footer Placeholder 3">
            <a:extLst>
              <a:ext uri="{FF2B5EF4-FFF2-40B4-BE49-F238E27FC236}">
                <a16:creationId xmlns:a16="http://schemas.microsoft.com/office/drawing/2014/main" id="{F57C4F60-D92C-428F-BE09-C9399B63FBE2}"/>
              </a:ext>
            </a:extLst>
          </p:cNvPr>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D9CEE0D8-22C8-43BD-83D6-2FFBD4FA77BF}"/>
              </a:ext>
            </a:extLst>
          </p:cNvPr>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456D0D0-BC33-4E33-81AD-EA4BF78D691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D3DA5B-FACB-4F15-8C5B-75A11CE75BCE}"/>
              </a:ext>
            </a:extLst>
          </p:cNvPr>
          <p:cNvSpPr>
            <a:spLocks noGrp="1"/>
          </p:cNvSpPr>
          <p:nvPr>
            <p:ph type="hdr" sz="quarter"/>
          </p:nvPr>
        </p:nvSpPr>
        <p:spPr>
          <a:xfrm>
            <a:off x="0" y="0"/>
            <a:ext cx="3077739" cy="469424"/>
          </a:xfrm>
          <a:prstGeom prst="rect">
            <a:avLst/>
          </a:prstGeom>
        </p:spPr>
        <p:txBody>
          <a:bodyPr vert="horz" lIns="94229" tIns="47114" rIns="94229" bIns="47114"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951D57EF-1E6C-4EF3-A877-4A4BB267D43E}"/>
              </a:ext>
            </a:extLst>
          </p:cNvPr>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81EEEED1-D2A2-4975-B685-827C940EEC73}" type="datetimeFigureOut">
              <a:rPr lang="en-US" altLang="en-US"/>
              <a:pPr>
                <a:defRPr/>
              </a:pPr>
              <a:t>8/14/23</a:t>
            </a:fld>
            <a:endParaRPr lang="en-US" altLang="en-US"/>
          </a:p>
        </p:txBody>
      </p:sp>
      <p:sp>
        <p:nvSpPr>
          <p:cNvPr id="4" name="Slide Image Placeholder 3">
            <a:extLst>
              <a:ext uri="{FF2B5EF4-FFF2-40B4-BE49-F238E27FC236}">
                <a16:creationId xmlns:a16="http://schemas.microsoft.com/office/drawing/2014/main" id="{82B09D2C-6157-48C7-ABB4-8EBE74F18E41}"/>
              </a:ext>
            </a:extLst>
          </p:cNvPr>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a:extLst>
              <a:ext uri="{FF2B5EF4-FFF2-40B4-BE49-F238E27FC236}">
                <a16:creationId xmlns:a16="http://schemas.microsoft.com/office/drawing/2014/main" id="{189A66AF-6717-4D92-B238-D7141682421F}"/>
              </a:ext>
            </a:extLst>
          </p:cNvPr>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854029C-7836-4C0A-8F27-B9E9EF755145}"/>
              </a:ext>
            </a:extLst>
          </p:cNvPr>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2EAB191A-BEF2-4732-B97F-0802FBDE56F6}"/>
              </a:ext>
            </a:extLst>
          </p:cNvPr>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A67FE3B-BA1E-4B76-B9FE-12EB2F8C07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34">
            <a:extLst>
              <a:ext uri="{FF2B5EF4-FFF2-40B4-BE49-F238E27FC236}">
                <a16:creationId xmlns:a16="http://schemas.microsoft.com/office/drawing/2014/main" id="{5CD88564-10AD-478C-B7CA-3A293C42F9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213" tIns="94213" rIns="94213" bIns="94213" numCol="1" anchor="t" anchorCtr="0" compatLnSpc="1">
            <a:prstTxWarp prst="textNoShape">
              <a:avLst/>
            </a:prstTxWarp>
          </a:bodyPr>
          <a:lstStyle/>
          <a:p>
            <a:pPr>
              <a:spcBef>
                <a:spcPct val="0"/>
              </a:spcBef>
            </a:pPr>
            <a:endParaRPr lang="en-US" altLang="en-US"/>
          </a:p>
        </p:txBody>
      </p:sp>
      <p:sp>
        <p:nvSpPr>
          <p:cNvPr id="20482" name="Shape 35">
            <a:extLst>
              <a:ext uri="{FF2B5EF4-FFF2-40B4-BE49-F238E27FC236}">
                <a16:creationId xmlns:a16="http://schemas.microsoft.com/office/drawing/2014/main" id="{3F7D4B3C-88DF-47EA-A59E-331B3943514F}"/>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fontAlgn="auto">
              <a:spcBef>
                <a:spcPts val="0"/>
              </a:spcBef>
              <a:spcAft>
                <a:spcPts val="0"/>
              </a:spcAft>
              <a:defRPr/>
            </a:pPr>
            <a:fld id="{8C832236-04C1-194D-9422-81657BE9589A}" type="slidenum">
              <a:rPr lang="en-US">
                <a:solidFill>
                  <a:prstClr val="black"/>
                </a:solidFill>
                <a:ea typeface="+mn-ea"/>
              </a:rPr>
              <a:pPr defTabSz="471145" fontAlgn="auto">
                <a:spcBef>
                  <a:spcPts val="0"/>
                </a:spcBef>
                <a:spcAft>
                  <a:spcPts val="0"/>
                </a:spcAft>
                <a:defRPr/>
              </a:pPr>
              <a:t>11</a:t>
            </a:fld>
            <a:endParaRPr lang="en-US" dirty="0">
              <a:solidFill>
                <a:prstClr val="black"/>
              </a:solidFill>
              <a:ea typeface="+mn-ea"/>
            </a:endParaRPr>
          </a:p>
        </p:txBody>
      </p:sp>
    </p:spTree>
    <p:extLst>
      <p:ext uri="{BB962C8B-B14F-4D97-AF65-F5344CB8AC3E}">
        <p14:creationId xmlns:p14="http://schemas.microsoft.com/office/powerpoint/2010/main" val="161975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67FE3B-BA1E-4B76-B9FE-12EB2F8C07AC}" type="slidenum">
              <a:rPr lang="en-US" altLang="en-US" smtClean="0"/>
              <a:pPr>
                <a:defRPr/>
              </a:pPr>
              <a:t>13</a:t>
            </a:fld>
            <a:endParaRPr lang="en-US" altLang="en-US"/>
          </a:p>
        </p:txBody>
      </p:sp>
    </p:spTree>
    <p:extLst>
      <p:ext uri="{BB962C8B-B14F-4D97-AF65-F5344CB8AC3E}">
        <p14:creationId xmlns:p14="http://schemas.microsoft.com/office/powerpoint/2010/main" val="3082141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E12F32-2ABC-4619-8844-23EA597DF701}"/>
              </a:ext>
            </a:extLst>
          </p:cNvPr>
          <p:cNvSpPr>
            <a:spLocks noGrp="1"/>
          </p:cNvSpPr>
          <p:nvPr>
            <p:ph type="body" idx="1"/>
          </p:nvPr>
        </p:nvSpPr>
        <p:spPr/>
        <p:txBody>
          <a:bodyPr/>
          <a:lstStyle/>
          <a:p>
            <a:pPr defTabSz="942289" eaLnBrk="1" fontAlgn="auto" hangingPunct="1">
              <a:spcBef>
                <a:spcPts val="0"/>
              </a:spcBef>
              <a:spcAft>
                <a:spcPts val="0"/>
              </a:spcAft>
              <a:defRPr/>
            </a:pP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24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67FE3B-BA1E-4B76-B9FE-12EB2F8C07AC}" type="slidenum">
              <a:rPr lang="en-US" altLang="en-US" smtClean="0"/>
              <a:pPr>
                <a:defRPr/>
              </a:pPr>
              <a:t>5</a:t>
            </a:fld>
            <a:endParaRPr lang="en-US" altLang="en-US"/>
          </a:p>
        </p:txBody>
      </p:sp>
    </p:spTree>
    <p:extLst>
      <p:ext uri="{BB962C8B-B14F-4D97-AF65-F5344CB8AC3E}">
        <p14:creationId xmlns:p14="http://schemas.microsoft.com/office/powerpoint/2010/main" val="345379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67FE3B-BA1E-4B76-B9FE-12EB2F8C07AC}" type="slidenum">
              <a:rPr lang="en-US" altLang="en-US" smtClean="0"/>
              <a:pPr>
                <a:defRPr/>
              </a:pPr>
              <a:t>6</a:t>
            </a:fld>
            <a:endParaRPr lang="en-US" altLang="en-US"/>
          </a:p>
        </p:txBody>
      </p:sp>
    </p:spTree>
    <p:extLst>
      <p:ext uri="{BB962C8B-B14F-4D97-AF65-F5344CB8AC3E}">
        <p14:creationId xmlns:p14="http://schemas.microsoft.com/office/powerpoint/2010/main" val="67706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A67FE3B-BA1E-4B76-B9FE-12EB2F8C07AC}" type="slidenum">
              <a:rPr lang="en-US" altLang="en-US" smtClean="0"/>
              <a:pPr>
                <a:defRPr/>
              </a:pPr>
              <a:t>7</a:t>
            </a:fld>
            <a:endParaRPr lang="en-US" altLang="en-US"/>
          </a:p>
        </p:txBody>
      </p:sp>
    </p:spTree>
    <p:extLst>
      <p:ext uri="{BB962C8B-B14F-4D97-AF65-F5344CB8AC3E}">
        <p14:creationId xmlns:p14="http://schemas.microsoft.com/office/powerpoint/2010/main" val="144998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defTabSz="942289" fontAlgn="auto">
              <a:spcBef>
                <a:spcPts val="0"/>
              </a:spcBef>
              <a:spcAft>
                <a:spcPts val="0"/>
              </a:spcAft>
              <a:defRPr/>
            </a:pPr>
            <a:fld id="{8C832236-04C1-194D-9422-81657BE9589A}" type="slidenum">
              <a:rPr lang="en-US">
                <a:solidFill>
                  <a:prstClr val="black"/>
                </a:solidFill>
                <a:latin typeface="Open Sans" panose="020B0606030504020204" pitchFamily="34" charset="0"/>
                <a:ea typeface="+mn-ea"/>
              </a:rPr>
              <a:pPr defTabSz="942289" fontAlgn="auto">
                <a:spcBef>
                  <a:spcPts val="0"/>
                </a:spcBef>
                <a:spcAft>
                  <a:spcPts val="0"/>
                </a:spcAft>
                <a:defRPr/>
              </a:pPr>
              <a:t>8</a:t>
            </a:fld>
            <a:endParaRPr lang="en-US" dirty="0">
              <a:solidFill>
                <a:prstClr val="black"/>
              </a:solidFill>
              <a:latin typeface="Open Sans" panose="020B0606030504020204" pitchFamily="34" charset="0"/>
              <a:ea typeface="+mn-ea"/>
            </a:endParaRPr>
          </a:p>
        </p:txBody>
      </p:sp>
    </p:spTree>
    <p:extLst>
      <p:ext uri="{BB962C8B-B14F-4D97-AF65-F5344CB8AC3E}">
        <p14:creationId xmlns:p14="http://schemas.microsoft.com/office/powerpoint/2010/main" val="190179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defTabSz="471145" fontAlgn="auto">
              <a:spcBef>
                <a:spcPts val="0"/>
              </a:spcBef>
              <a:spcAft>
                <a:spcPts val="0"/>
              </a:spcAft>
              <a:defRPr/>
            </a:pPr>
            <a:fld id="{8C832236-04C1-194D-9422-81657BE9589A}" type="slidenum">
              <a:rPr lang="en-US">
                <a:solidFill>
                  <a:prstClr val="black"/>
                </a:solidFill>
                <a:latin typeface="Open Sans" panose="020B0606030504020204" pitchFamily="34" charset="0"/>
                <a:ea typeface="+mn-ea"/>
              </a:rPr>
              <a:pPr defTabSz="471145" fontAlgn="auto">
                <a:spcBef>
                  <a:spcPts val="0"/>
                </a:spcBef>
                <a:spcAft>
                  <a:spcPts val="0"/>
                </a:spcAft>
                <a:defRPr/>
              </a:pPr>
              <a:t>9</a:t>
            </a:fld>
            <a:endParaRPr lang="en-US" dirty="0">
              <a:solidFill>
                <a:prstClr val="black"/>
              </a:solidFill>
              <a:latin typeface="Open Sans" panose="020B0606030504020204" pitchFamily="34" charset="0"/>
              <a:ea typeface="+mn-ea"/>
            </a:endParaRPr>
          </a:p>
        </p:txBody>
      </p:sp>
    </p:spTree>
    <p:extLst>
      <p:ext uri="{BB962C8B-B14F-4D97-AF65-F5344CB8AC3E}">
        <p14:creationId xmlns:p14="http://schemas.microsoft.com/office/powerpoint/2010/main" val="132192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endParaRPr lang="en-AU" b="0" dirty="0"/>
          </a:p>
        </p:txBody>
      </p:sp>
      <p:sp>
        <p:nvSpPr>
          <p:cNvPr id="4" name="Slide Number Placeholder 3"/>
          <p:cNvSpPr>
            <a:spLocks noGrp="1"/>
          </p:cNvSpPr>
          <p:nvPr>
            <p:ph type="sldNum" sz="quarter" idx="5"/>
          </p:nvPr>
        </p:nvSpPr>
        <p:spPr/>
        <p:txBody>
          <a:bodyPr/>
          <a:lstStyle/>
          <a:p>
            <a:pPr defTabSz="471145" fontAlgn="auto">
              <a:spcBef>
                <a:spcPts val="0"/>
              </a:spcBef>
              <a:spcAft>
                <a:spcPts val="0"/>
              </a:spcAft>
              <a:defRPr/>
            </a:pPr>
            <a:fld id="{8C832236-04C1-194D-9422-81657BE9589A}" type="slidenum">
              <a:rPr lang="en-US">
                <a:solidFill>
                  <a:prstClr val="black"/>
                </a:solidFill>
                <a:ea typeface="+mn-ea"/>
              </a:rPr>
              <a:pPr defTabSz="471145" fontAlgn="auto">
                <a:spcBef>
                  <a:spcPts val="0"/>
                </a:spcBef>
                <a:spcAft>
                  <a:spcPts val="0"/>
                </a:spcAft>
                <a:defRPr/>
              </a:pPr>
              <a:t>10</a:t>
            </a:fld>
            <a:endParaRPr lang="en-US" dirty="0">
              <a:solidFill>
                <a:prstClr val="black"/>
              </a:solidFill>
              <a:ea typeface="+mn-ea"/>
            </a:endParaRPr>
          </a:p>
        </p:txBody>
      </p:sp>
    </p:spTree>
    <p:extLst>
      <p:ext uri="{BB962C8B-B14F-4D97-AF65-F5344CB8AC3E}">
        <p14:creationId xmlns:p14="http://schemas.microsoft.com/office/powerpoint/2010/main" val="3004885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457201" y="1282304"/>
            <a:ext cx="7886700" cy="2139553"/>
          </a:xfrm>
        </p:spPr>
        <p:txBody>
          <a:bodyPr anchor="ctr">
            <a:normAutofit/>
          </a:bodyPr>
          <a:lstStyle>
            <a:lvl1pP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457201" y="3442098"/>
            <a:ext cx="7886700" cy="1125140"/>
          </a:xfrm>
          <a:prstGeom prst="rect">
            <a:avLst/>
          </a:prstGeom>
        </p:spPr>
        <p:txBody>
          <a:bodyPr>
            <a:normAutofit/>
          </a:bodyPr>
          <a:lstStyle>
            <a:lvl1pPr marL="0" indent="0">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7774273" y="4767263"/>
            <a:ext cx="1315388"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70390"/>
            <a:ext cx="1153310" cy="590740"/>
          </a:xfrm>
          <a:prstGeom prst="rect">
            <a:avLst/>
          </a:prstGeom>
        </p:spPr>
      </p:pic>
    </p:spTree>
    <p:extLst>
      <p:ext uri="{BB962C8B-B14F-4D97-AF65-F5344CB8AC3E}">
        <p14:creationId xmlns:p14="http://schemas.microsoft.com/office/powerpoint/2010/main" val="273800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457201"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63676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286942" y="342900"/>
            <a:ext cx="3204404" cy="3011285"/>
          </a:xfrm>
        </p:spPr>
        <p:txBody>
          <a:bodyPr anchor="ct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3887391" y="455122"/>
            <a:ext cx="4629150" cy="3940666"/>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457201"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672181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457201"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692681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2"/>
        <p:cNvGrpSpPr/>
        <p:nvPr/>
      </p:nvGrpSpPr>
      <p:grpSpPr>
        <a:xfrm>
          <a:off x="0" y="0"/>
          <a:ext cx="0" cy="0"/>
          <a:chOff x="0" y="0"/>
          <a:chExt cx="0" cy="0"/>
        </a:xfrm>
      </p:grpSpPr>
      <p:sp>
        <p:nvSpPr>
          <p:cNvPr id="17" name="Shape 17"/>
          <p:cNvSpPr txBox="1">
            <a:spLocks noGrp="1"/>
          </p:cNvSpPr>
          <p:nvPr>
            <p:ph type="title"/>
          </p:nvPr>
        </p:nvSpPr>
        <p:spPr>
          <a:xfrm>
            <a:off x="343557" y="3249473"/>
            <a:ext cx="8337760" cy="1021556"/>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27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1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1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1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10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27675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457319" y="178596"/>
            <a:ext cx="8154333" cy="827485"/>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453507" y="1134785"/>
            <a:ext cx="8158147" cy="34880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BA4F0245-FD3B-281A-0F7E-CFF1285B1A01}"/>
              </a:ext>
            </a:extLst>
          </p:cNvPr>
          <p:cNvGrpSpPr/>
          <p:nvPr userDrawn="1"/>
        </p:nvGrpSpPr>
        <p:grpSpPr>
          <a:xfrm>
            <a:off x="6652104" y="4724112"/>
            <a:ext cx="2157835" cy="295765"/>
            <a:chOff x="8869472" y="6298815"/>
            <a:chExt cx="2877113" cy="394353"/>
          </a:xfrm>
        </p:grpSpPr>
        <p:pic>
          <p:nvPicPr>
            <p:cNvPr id="5" name="Picture 4">
              <a:extLst>
                <a:ext uri="{FF2B5EF4-FFF2-40B4-BE49-F238E27FC236}">
                  <a16:creationId xmlns:a16="http://schemas.microsoft.com/office/drawing/2014/main" id="{FF43F8F9-CDC4-8C3F-C7DA-9C39815813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3D6916C4-D514-F309-E46F-AFEC69D6304E}"/>
                </a:ext>
              </a:extLst>
            </p:cNvPr>
            <p:cNvSpPr>
              <a:spLocks noChangeArrowheads="1"/>
            </p:cNvSpPr>
            <p:nvPr/>
          </p:nvSpPr>
          <p:spPr bwMode="auto">
            <a:xfrm>
              <a:off x="8869472" y="6375842"/>
              <a:ext cx="2227533" cy="30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900" b="0" dirty="0">
                  <a:solidFill>
                    <a:srgbClr val="455560"/>
                  </a:solidFill>
                  <a:latin typeface="Calibri" panose="020F0502020204030204" pitchFamily="34" charset="0"/>
                </a:rPr>
                <a:t>Slide credit: </a:t>
              </a:r>
              <a:r>
                <a:rPr lang="en-US" altLang="en-US" sz="900" b="0" dirty="0">
                  <a:solidFill>
                    <a:schemeClr val="bg2"/>
                  </a:solidFill>
                  <a:latin typeface="Calibri" panose="020F0502020204030204" pitchFamily="34" charset="0"/>
                  <a:hlinkClick r:id="rId3"/>
                </a:rPr>
                <a:t>clinicaloptions.com</a:t>
              </a:r>
              <a:endParaRPr lang="en-US" altLang="en-US" sz="9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95949250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938B-4CFA-4325-BC5E-17713FEF21B0}"/>
              </a:ext>
            </a:extLst>
          </p:cNvPr>
          <p:cNvSpPr>
            <a:spLocks noGrp="1"/>
          </p:cNvSpPr>
          <p:nvPr>
            <p:ph type="title"/>
          </p:nvPr>
        </p:nvSpPr>
        <p:spPr/>
        <p:txBody>
          <a:bodyPr/>
          <a:lstStyle>
            <a:lvl1pPr>
              <a:defRPr baseline="0"/>
            </a:lvl1pPr>
          </a:lstStyle>
          <a:p>
            <a:r>
              <a:rPr lang="en-US" dirty="0"/>
              <a:t>Click to edit Master title style</a:t>
            </a:r>
          </a:p>
        </p:txBody>
      </p:sp>
      <p:sp>
        <p:nvSpPr>
          <p:cNvPr id="7" name="Slide Number Placeholder 6">
            <a:extLst>
              <a:ext uri="{FF2B5EF4-FFF2-40B4-BE49-F238E27FC236}">
                <a16:creationId xmlns:a16="http://schemas.microsoft.com/office/drawing/2014/main" id="{77841739-0057-4B70-89DD-306580A4005A}"/>
              </a:ext>
            </a:extLst>
          </p:cNvPr>
          <p:cNvSpPr>
            <a:spLocks noGrp="1"/>
          </p:cNvSpPr>
          <p:nvPr>
            <p:ph type="sldNum" sz="quarter" idx="12"/>
          </p:nvPr>
        </p:nvSpPr>
        <p:spPr/>
        <p:txBody>
          <a:bodyPr/>
          <a:lstStyle/>
          <a:p>
            <a:fld id="{89EC47FE-8A01-4867-B742-54144C5B6A63}" type="slidenum">
              <a:rPr lang="en-US" smtClean="0"/>
              <a:t>‹#›</a:t>
            </a:fld>
            <a:endParaRPr lang="en-US" dirty="0"/>
          </a:p>
        </p:txBody>
      </p:sp>
      <p:sp>
        <p:nvSpPr>
          <p:cNvPr id="8" name="Content Placeholder 2">
            <a:extLst>
              <a:ext uri="{FF2B5EF4-FFF2-40B4-BE49-F238E27FC236}">
                <a16:creationId xmlns:a16="http://schemas.microsoft.com/office/drawing/2014/main" id="{3593CAF3-DB71-41DC-A2E8-E3C8A0C22834}"/>
              </a:ext>
            </a:extLst>
          </p:cNvPr>
          <p:cNvSpPr>
            <a:spLocks noGrp="1"/>
          </p:cNvSpPr>
          <p:nvPr>
            <p:ph idx="13" hasCustomPrompt="1"/>
          </p:nvPr>
        </p:nvSpPr>
        <p:spPr>
          <a:xfrm>
            <a:off x="266698" y="1197767"/>
            <a:ext cx="4169348"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marL="539354" indent="-134541">
              <a:lnSpc>
                <a:spcPct val="100000"/>
              </a:lnSpc>
              <a:buClr>
                <a:schemeClr val="accent1"/>
              </a:buClr>
              <a:buSzPct val="100000"/>
              <a:buFontTx/>
              <a:buChar char="◦"/>
              <a:defRPr sz="1350">
                <a:solidFill>
                  <a:schemeClr val="tx1"/>
                </a:solidFill>
              </a:defRPr>
            </a:lvl5pPr>
          </a:lstStyle>
          <a:p>
            <a:pPr lvl="0"/>
            <a:r>
              <a:rPr lang="en-US" dirty="0"/>
              <a:t>Subhead if necessary</a:t>
            </a:r>
          </a:p>
          <a:p>
            <a:pPr lvl="1"/>
            <a:r>
              <a:rPr lang="en-US" dirty="0"/>
              <a:t>First bullet</a:t>
            </a:r>
          </a:p>
          <a:p>
            <a:pPr lvl="2"/>
            <a:r>
              <a:rPr lang="en-US" dirty="0"/>
              <a:t>Second bullet</a:t>
            </a:r>
          </a:p>
          <a:p>
            <a:pPr lvl="3"/>
            <a:r>
              <a:rPr lang="en-US" dirty="0"/>
              <a:t>Third bullet</a:t>
            </a:r>
          </a:p>
          <a:p>
            <a:pPr lvl="4"/>
            <a:r>
              <a:rPr lang="en-US" dirty="0"/>
              <a:t>Fourth bullet</a:t>
            </a:r>
          </a:p>
        </p:txBody>
      </p:sp>
      <p:sp>
        <p:nvSpPr>
          <p:cNvPr id="9" name="Content Placeholder 2">
            <a:extLst>
              <a:ext uri="{FF2B5EF4-FFF2-40B4-BE49-F238E27FC236}">
                <a16:creationId xmlns:a16="http://schemas.microsoft.com/office/drawing/2014/main" id="{915F7CF3-A47E-48D9-9E98-80C5AD3A5207}"/>
              </a:ext>
            </a:extLst>
          </p:cNvPr>
          <p:cNvSpPr>
            <a:spLocks noGrp="1"/>
          </p:cNvSpPr>
          <p:nvPr>
            <p:ph idx="14" hasCustomPrompt="1"/>
          </p:nvPr>
        </p:nvSpPr>
        <p:spPr>
          <a:xfrm>
            <a:off x="4718721" y="1197767"/>
            <a:ext cx="4158000"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marL="539354" indent="-134541">
              <a:lnSpc>
                <a:spcPct val="100000"/>
              </a:lnSpc>
              <a:buClr>
                <a:schemeClr val="accent1"/>
              </a:buClr>
              <a:buSzPct val="80000"/>
              <a:buFont typeface="Courier New" panose="02070309020205020404" pitchFamily="49" charset="0"/>
              <a:buChar char="o"/>
              <a:defRPr lang="en-US" sz="1350" kern="1200" dirty="0">
                <a:solidFill>
                  <a:schemeClr val="tx1"/>
                </a:solidFill>
                <a:latin typeface="+mn-lt"/>
                <a:ea typeface="+mn-ea"/>
                <a:cs typeface="+mn-cs"/>
              </a:defRPr>
            </a:lvl5pPr>
          </a:lstStyle>
          <a:p>
            <a:pPr lvl="0"/>
            <a:r>
              <a:rPr lang="en-US" dirty="0"/>
              <a:t>Subhead if necessary</a:t>
            </a:r>
          </a:p>
          <a:p>
            <a:pPr lvl="1"/>
            <a:r>
              <a:rPr lang="en-US" dirty="0"/>
              <a:t>First bullet</a:t>
            </a:r>
          </a:p>
          <a:p>
            <a:pPr lvl="2"/>
            <a:r>
              <a:rPr lang="en-US" dirty="0"/>
              <a:t>Second bullet</a:t>
            </a:r>
          </a:p>
          <a:p>
            <a:pPr lvl="3"/>
            <a:r>
              <a:rPr lang="en-US" dirty="0"/>
              <a:t>Third bullet</a:t>
            </a:r>
          </a:p>
          <a:p>
            <a:pPr marL="539354" lvl="4" indent="-134541" algn="l" defTabSz="685797" rtl="0" eaLnBrk="1" latinLnBrk="0" hangingPunct="1">
              <a:lnSpc>
                <a:spcPts val="1575"/>
              </a:lnSpc>
              <a:spcBef>
                <a:spcPts val="450"/>
              </a:spcBef>
              <a:buClr>
                <a:schemeClr val="tx1"/>
              </a:buClr>
              <a:buSzPct val="100000"/>
              <a:buFontTx/>
              <a:buChar char="◦"/>
            </a:pPr>
            <a:r>
              <a:rPr lang="en-US" dirty="0"/>
              <a:t>Fourth bullet</a:t>
            </a:r>
          </a:p>
        </p:txBody>
      </p:sp>
      <p:sp>
        <p:nvSpPr>
          <p:cNvPr id="6" name="Footer Placeholder 3">
            <a:extLst>
              <a:ext uri="{FF2B5EF4-FFF2-40B4-BE49-F238E27FC236}">
                <a16:creationId xmlns:a16="http://schemas.microsoft.com/office/drawing/2014/main" id="{D2BAFFAD-E13A-49BD-98EC-EB65D8E510D2}"/>
              </a:ext>
            </a:extLst>
          </p:cNvPr>
          <p:cNvSpPr>
            <a:spLocks noGrp="1"/>
          </p:cNvSpPr>
          <p:nvPr>
            <p:ph type="ftr" sz="quarter" idx="3"/>
          </p:nvPr>
        </p:nvSpPr>
        <p:spPr>
          <a:xfrm>
            <a:off x="266698" y="4790350"/>
            <a:ext cx="7855310" cy="235724"/>
          </a:xfrm>
          <a:prstGeom prst="rect">
            <a:avLst/>
          </a:prstGeom>
        </p:spPr>
        <p:txBody>
          <a:bodyPr vert="horz" lIns="90000" tIns="0" rIns="90000" bIns="0" rtlCol="0" anchor="b" anchorCtr="0"/>
          <a:lstStyle>
            <a:lvl1pPr algn="l">
              <a:lnSpc>
                <a:spcPct val="100000"/>
              </a:lnSpc>
              <a:spcAft>
                <a:spcPts val="0"/>
              </a:spcAft>
              <a:defRPr sz="600">
                <a:solidFill>
                  <a:schemeClr val="tx1"/>
                </a:solidFill>
              </a:defRPr>
            </a:lvl1pPr>
          </a:lstStyle>
          <a:p>
            <a:endParaRPr lang="en-GB" dirty="0"/>
          </a:p>
        </p:txBody>
      </p:sp>
    </p:spTree>
    <p:extLst>
      <p:ext uri="{BB962C8B-B14F-4D97-AF65-F5344CB8AC3E}">
        <p14:creationId xmlns:p14="http://schemas.microsoft.com/office/powerpoint/2010/main" val="114346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938B-4CFA-4325-BC5E-17713FEF21B0}"/>
              </a:ext>
            </a:extLst>
          </p:cNvPr>
          <p:cNvSpPr>
            <a:spLocks noGrp="1"/>
          </p:cNvSpPr>
          <p:nvPr>
            <p:ph type="title"/>
          </p:nvPr>
        </p:nvSpPr>
        <p:spPr/>
        <p:txBody>
          <a:bodyPr/>
          <a:lstStyle>
            <a:lvl1pPr>
              <a:defRPr baseline="0"/>
            </a:lvl1pPr>
          </a:lstStyle>
          <a:p>
            <a:r>
              <a:rPr lang="en-US" dirty="0"/>
              <a:t>Click to edit Master title style</a:t>
            </a:r>
          </a:p>
        </p:txBody>
      </p:sp>
      <p:sp>
        <p:nvSpPr>
          <p:cNvPr id="7" name="Slide Number Placeholder 6">
            <a:extLst>
              <a:ext uri="{FF2B5EF4-FFF2-40B4-BE49-F238E27FC236}">
                <a16:creationId xmlns:a16="http://schemas.microsoft.com/office/drawing/2014/main" id="{77841739-0057-4B70-89DD-306580A4005A}"/>
              </a:ext>
            </a:extLst>
          </p:cNvPr>
          <p:cNvSpPr>
            <a:spLocks noGrp="1"/>
          </p:cNvSpPr>
          <p:nvPr>
            <p:ph type="sldNum" sz="quarter" idx="12"/>
          </p:nvPr>
        </p:nvSpPr>
        <p:spPr/>
        <p:txBody>
          <a:bodyPr/>
          <a:lstStyle/>
          <a:p>
            <a:fld id="{89EC47FE-8A01-4867-B742-54144C5B6A63}" type="slidenum">
              <a:rPr lang="en-US" smtClean="0"/>
              <a:t>‹#›</a:t>
            </a:fld>
            <a:endParaRPr lang="en-US" dirty="0"/>
          </a:p>
        </p:txBody>
      </p:sp>
      <p:sp>
        <p:nvSpPr>
          <p:cNvPr id="8" name="Content Placeholder 2">
            <a:extLst>
              <a:ext uri="{FF2B5EF4-FFF2-40B4-BE49-F238E27FC236}">
                <a16:creationId xmlns:a16="http://schemas.microsoft.com/office/drawing/2014/main" id="{3593CAF3-DB71-41DC-A2E8-E3C8A0C22834}"/>
              </a:ext>
            </a:extLst>
          </p:cNvPr>
          <p:cNvSpPr>
            <a:spLocks noGrp="1"/>
          </p:cNvSpPr>
          <p:nvPr>
            <p:ph idx="13" hasCustomPrompt="1"/>
          </p:nvPr>
        </p:nvSpPr>
        <p:spPr>
          <a:xfrm>
            <a:off x="266698" y="1197767"/>
            <a:ext cx="4169348"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marL="539354" indent="-134541">
              <a:lnSpc>
                <a:spcPct val="100000"/>
              </a:lnSpc>
              <a:buClr>
                <a:schemeClr val="accent1"/>
              </a:buClr>
              <a:buSzPct val="100000"/>
              <a:buFontTx/>
              <a:buChar char="◦"/>
              <a:defRPr sz="1350">
                <a:solidFill>
                  <a:schemeClr val="tx1"/>
                </a:solidFill>
              </a:defRPr>
            </a:lvl5pPr>
          </a:lstStyle>
          <a:p>
            <a:pPr lvl="0"/>
            <a:r>
              <a:rPr lang="en-US" dirty="0"/>
              <a:t>Subhead if necessary</a:t>
            </a:r>
          </a:p>
          <a:p>
            <a:pPr lvl="1"/>
            <a:r>
              <a:rPr lang="en-US" dirty="0"/>
              <a:t>First bullet</a:t>
            </a:r>
          </a:p>
          <a:p>
            <a:pPr lvl="2"/>
            <a:r>
              <a:rPr lang="en-US" dirty="0"/>
              <a:t>Second bullet</a:t>
            </a:r>
          </a:p>
          <a:p>
            <a:pPr lvl="3"/>
            <a:r>
              <a:rPr lang="en-US" dirty="0"/>
              <a:t>Third bullet</a:t>
            </a:r>
          </a:p>
          <a:p>
            <a:pPr lvl="4"/>
            <a:r>
              <a:rPr lang="en-US" dirty="0"/>
              <a:t>Fourth bullet</a:t>
            </a:r>
          </a:p>
        </p:txBody>
      </p:sp>
      <p:sp>
        <p:nvSpPr>
          <p:cNvPr id="9" name="Content Placeholder 2">
            <a:extLst>
              <a:ext uri="{FF2B5EF4-FFF2-40B4-BE49-F238E27FC236}">
                <a16:creationId xmlns:a16="http://schemas.microsoft.com/office/drawing/2014/main" id="{915F7CF3-A47E-48D9-9E98-80C5AD3A5207}"/>
              </a:ext>
            </a:extLst>
          </p:cNvPr>
          <p:cNvSpPr>
            <a:spLocks noGrp="1"/>
          </p:cNvSpPr>
          <p:nvPr>
            <p:ph idx="14" hasCustomPrompt="1"/>
          </p:nvPr>
        </p:nvSpPr>
        <p:spPr>
          <a:xfrm>
            <a:off x="4718721" y="1197767"/>
            <a:ext cx="4158000"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marL="539354" indent="-134541">
              <a:lnSpc>
                <a:spcPct val="100000"/>
              </a:lnSpc>
              <a:buClr>
                <a:schemeClr val="accent1"/>
              </a:buClr>
              <a:buSzPct val="80000"/>
              <a:buFont typeface="Courier New" panose="02070309020205020404" pitchFamily="49" charset="0"/>
              <a:buChar char="o"/>
              <a:defRPr lang="en-US" sz="1350" kern="1200" dirty="0">
                <a:solidFill>
                  <a:schemeClr val="tx1"/>
                </a:solidFill>
                <a:latin typeface="+mn-lt"/>
                <a:ea typeface="+mn-ea"/>
                <a:cs typeface="+mn-cs"/>
              </a:defRPr>
            </a:lvl5pPr>
          </a:lstStyle>
          <a:p>
            <a:pPr lvl="0"/>
            <a:r>
              <a:rPr lang="en-US" dirty="0"/>
              <a:t>Subhead if necessary</a:t>
            </a:r>
          </a:p>
          <a:p>
            <a:pPr lvl="1"/>
            <a:r>
              <a:rPr lang="en-US" dirty="0"/>
              <a:t>First bullet</a:t>
            </a:r>
          </a:p>
          <a:p>
            <a:pPr lvl="2"/>
            <a:r>
              <a:rPr lang="en-US" dirty="0"/>
              <a:t>Second bullet</a:t>
            </a:r>
          </a:p>
          <a:p>
            <a:pPr lvl="3"/>
            <a:r>
              <a:rPr lang="en-US" dirty="0"/>
              <a:t>Third bullet</a:t>
            </a:r>
          </a:p>
          <a:p>
            <a:pPr marL="539354" lvl="4" indent="-134541" algn="l" defTabSz="685797" rtl="0" eaLnBrk="1" latinLnBrk="0" hangingPunct="1">
              <a:lnSpc>
                <a:spcPts val="1575"/>
              </a:lnSpc>
              <a:spcBef>
                <a:spcPts val="450"/>
              </a:spcBef>
              <a:buClr>
                <a:schemeClr val="tx1"/>
              </a:buClr>
              <a:buSzPct val="100000"/>
              <a:buFontTx/>
              <a:buChar char="◦"/>
            </a:pPr>
            <a:r>
              <a:rPr lang="en-US" dirty="0"/>
              <a:t>Fourth bullet</a:t>
            </a:r>
          </a:p>
        </p:txBody>
      </p:sp>
      <p:sp>
        <p:nvSpPr>
          <p:cNvPr id="6" name="Footer Placeholder 3">
            <a:extLst>
              <a:ext uri="{FF2B5EF4-FFF2-40B4-BE49-F238E27FC236}">
                <a16:creationId xmlns:a16="http://schemas.microsoft.com/office/drawing/2014/main" id="{D2BAFFAD-E13A-49BD-98EC-EB65D8E510D2}"/>
              </a:ext>
            </a:extLst>
          </p:cNvPr>
          <p:cNvSpPr>
            <a:spLocks noGrp="1"/>
          </p:cNvSpPr>
          <p:nvPr>
            <p:ph type="ftr" sz="quarter" idx="3"/>
          </p:nvPr>
        </p:nvSpPr>
        <p:spPr>
          <a:xfrm>
            <a:off x="266698" y="4790350"/>
            <a:ext cx="7855310" cy="235724"/>
          </a:xfrm>
          <a:prstGeom prst="rect">
            <a:avLst/>
          </a:prstGeom>
        </p:spPr>
        <p:txBody>
          <a:bodyPr vert="horz" lIns="90000" tIns="0" rIns="90000" bIns="0" rtlCol="0" anchor="b" anchorCtr="0"/>
          <a:lstStyle>
            <a:lvl1pPr algn="l">
              <a:lnSpc>
                <a:spcPct val="100000"/>
              </a:lnSpc>
              <a:spcAft>
                <a:spcPts val="0"/>
              </a:spcAft>
              <a:defRPr sz="600">
                <a:solidFill>
                  <a:schemeClr val="tx1"/>
                </a:solidFill>
              </a:defRPr>
            </a:lvl1pPr>
          </a:lstStyle>
          <a:p>
            <a:endParaRPr lang="en-GB" dirty="0"/>
          </a:p>
        </p:txBody>
      </p:sp>
    </p:spTree>
    <p:extLst>
      <p:ext uri="{BB962C8B-B14F-4D97-AF65-F5344CB8AC3E}">
        <p14:creationId xmlns:p14="http://schemas.microsoft.com/office/powerpoint/2010/main" val="2380739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938B-4CFA-4325-BC5E-17713FEF21B0}"/>
              </a:ext>
            </a:extLst>
          </p:cNvPr>
          <p:cNvSpPr>
            <a:spLocks noGrp="1"/>
          </p:cNvSpPr>
          <p:nvPr>
            <p:ph type="title"/>
          </p:nvPr>
        </p:nvSpPr>
        <p:spPr/>
        <p:txBody>
          <a:bodyPr/>
          <a:lstStyle>
            <a:lvl1pPr>
              <a:defRPr baseline="0"/>
            </a:lvl1pPr>
          </a:lstStyle>
          <a:p>
            <a:r>
              <a:rPr lang="en-US" dirty="0"/>
              <a:t>Click to edit Master title style</a:t>
            </a:r>
          </a:p>
        </p:txBody>
      </p:sp>
      <p:sp>
        <p:nvSpPr>
          <p:cNvPr id="7" name="Slide Number Placeholder 6">
            <a:extLst>
              <a:ext uri="{FF2B5EF4-FFF2-40B4-BE49-F238E27FC236}">
                <a16:creationId xmlns:a16="http://schemas.microsoft.com/office/drawing/2014/main" id="{77841739-0057-4B70-89DD-306580A4005A}"/>
              </a:ext>
            </a:extLst>
          </p:cNvPr>
          <p:cNvSpPr>
            <a:spLocks noGrp="1"/>
          </p:cNvSpPr>
          <p:nvPr>
            <p:ph type="sldNum" sz="quarter" idx="12"/>
          </p:nvPr>
        </p:nvSpPr>
        <p:spPr/>
        <p:txBody>
          <a:bodyPr/>
          <a:lstStyle/>
          <a:p>
            <a:fld id="{89EC47FE-8A01-4867-B742-54144C5B6A63}" type="slidenum">
              <a:rPr lang="en-US" smtClean="0"/>
              <a:t>‹#›</a:t>
            </a:fld>
            <a:endParaRPr lang="en-US" dirty="0"/>
          </a:p>
        </p:txBody>
      </p:sp>
      <p:sp>
        <p:nvSpPr>
          <p:cNvPr id="8" name="Content Placeholder 2">
            <a:extLst>
              <a:ext uri="{FF2B5EF4-FFF2-40B4-BE49-F238E27FC236}">
                <a16:creationId xmlns:a16="http://schemas.microsoft.com/office/drawing/2014/main" id="{3593CAF3-DB71-41DC-A2E8-E3C8A0C22834}"/>
              </a:ext>
            </a:extLst>
          </p:cNvPr>
          <p:cNvSpPr>
            <a:spLocks noGrp="1"/>
          </p:cNvSpPr>
          <p:nvPr>
            <p:ph idx="13" hasCustomPrompt="1"/>
          </p:nvPr>
        </p:nvSpPr>
        <p:spPr>
          <a:xfrm>
            <a:off x="266698" y="1197767"/>
            <a:ext cx="4169348"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marL="539354" indent="-134541">
              <a:lnSpc>
                <a:spcPct val="100000"/>
              </a:lnSpc>
              <a:buClr>
                <a:schemeClr val="accent1"/>
              </a:buClr>
              <a:buSzPct val="100000"/>
              <a:buFontTx/>
              <a:buChar char="◦"/>
              <a:defRPr sz="1350">
                <a:solidFill>
                  <a:schemeClr val="tx1"/>
                </a:solidFill>
              </a:defRPr>
            </a:lvl5pPr>
          </a:lstStyle>
          <a:p>
            <a:pPr lvl="0"/>
            <a:r>
              <a:rPr lang="en-US" dirty="0"/>
              <a:t>Subhead if necessary</a:t>
            </a:r>
          </a:p>
          <a:p>
            <a:pPr lvl="1"/>
            <a:r>
              <a:rPr lang="en-US" dirty="0"/>
              <a:t>First bullet</a:t>
            </a:r>
          </a:p>
          <a:p>
            <a:pPr lvl="2"/>
            <a:r>
              <a:rPr lang="en-US" dirty="0"/>
              <a:t>Second bullet</a:t>
            </a:r>
          </a:p>
          <a:p>
            <a:pPr lvl="3"/>
            <a:r>
              <a:rPr lang="en-US" dirty="0"/>
              <a:t>Third bullet</a:t>
            </a:r>
          </a:p>
          <a:p>
            <a:pPr lvl="4"/>
            <a:r>
              <a:rPr lang="en-US" dirty="0"/>
              <a:t>Fourth bullet</a:t>
            </a:r>
          </a:p>
        </p:txBody>
      </p:sp>
      <p:sp>
        <p:nvSpPr>
          <p:cNvPr id="9" name="Content Placeholder 2">
            <a:extLst>
              <a:ext uri="{FF2B5EF4-FFF2-40B4-BE49-F238E27FC236}">
                <a16:creationId xmlns:a16="http://schemas.microsoft.com/office/drawing/2014/main" id="{915F7CF3-A47E-48D9-9E98-80C5AD3A5207}"/>
              </a:ext>
            </a:extLst>
          </p:cNvPr>
          <p:cNvSpPr>
            <a:spLocks noGrp="1"/>
          </p:cNvSpPr>
          <p:nvPr>
            <p:ph idx="14" hasCustomPrompt="1"/>
          </p:nvPr>
        </p:nvSpPr>
        <p:spPr>
          <a:xfrm>
            <a:off x="4718721" y="1197767"/>
            <a:ext cx="4158000"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marL="539354" indent="-134541">
              <a:lnSpc>
                <a:spcPct val="100000"/>
              </a:lnSpc>
              <a:buClr>
                <a:schemeClr val="accent1"/>
              </a:buClr>
              <a:buSzPct val="80000"/>
              <a:buFont typeface="Courier New" panose="02070309020205020404" pitchFamily="49" charset="0"/>
              <a:buChar char="o"/>
              <a:defRPr lang="en-US" sz="1350" kern="1200" dirty="0">
                <a:solidFill>
                  <a:schemeClr val="tx1"/>
                </a:solidFill>
                <a:latin typeface="+mn-lt"/>
                <a:ea typeface="+mn-ea"/>
                <a:cs typeface="+mn-cs"/>
              </a:defRPr>
            </a:lvl5pPr>
          </a:lstStyle>
          <a:p>
            <a:pPr lvl="0"/>
            <a:r>
              <a:rPr lang="en-US" dirty="0"/>
              <a:t>Subhead if necessary</a:t>
            </a:r>
          </a:p>
          <a:p>
            <a:pPr lvl="1"/>
            <a:r>
              <a:rPr lang="en-US" dirty="0"/>
              <a:t>First bullet</a:t>
            </a:r>
          </a:p>
          <a:p>
            <a:pPr lvl="2"/>
            <a:r>
              <a:rPr lang="en-US" dirty="0"/>
              <a:t>Second bullet</a:t>
            </a:r>
          </a:p>
          <a:p>
            <a:pPr lvl="3"/>
            <a:r>
              <a:rPr lang="en-US" dirty="0"/>
              <a:t>Third bullet</a:t>
            </a:r>
          </a:p>
          <a:p>
            <a:pPr marL="539354" lvl="4" indent="-134541" algn="l" defTabSz="685797" rtl="0" eaLnBrk="1" latinLnBrk="0" hangingPunct="1">
              <a:lnSpc>
                <a:spcPts val="1575"/>
              </a:lnSpc>
              <a:spcBef>
                <a:spcPts val="450"/>
              </a:spcBef>
              <a:buClr>
                <a:schemeClr val="tx1"/>
              </a:buClr>
              <a:buSzPct val="100000"/>
              <a:buFontTx/>
              <a:buChar char="◦"/>
            </a:pPr>
            <a:r>
              <a:rPr lang="en-US" dirty="0"/>
              <a:t>Fourth bullet</a:t>
            </a:r>
          </a:p>
        </p:txBody>
      </p:sp>
      <p:sp>
        <p:nvSpPr>
          <p:cNvPr id="6" name="Footer Placeholder 3">
            <a:extLst>
              <a:ext uri="{FF2B5EF4-FFF2-40B4-BE49-F238E27FC236}">
                <a16:creationId xmlns:a16="http://schemas.microsoft.com/office/drawing/2014/main" id="{D2BAFFAD-E13A-49BD-98EC-EB65D8E510D2}"/>
              </a:ext>
            </a:extLst>
          </p:cNvPr>
          <p:cNvSpPr>
            <a:spLocks noGrp="1"/>
          </p:cNvSpPr>
          <p:nvPr>
            <p:ph type="ftr" sz="quarter" idx="3"/>
          </p:nvPr>
        </p:nvSpPr>
        <p:spPr>
          <a:xfrm>
            <a:off x="266698" y="4790350"/>
            <a:ext cx="7855310" cy="235724"/>
          </a:xfrm>
          <a:prstGeom prst="rect">
            <a:avLst/>
          </a:prstGeom>
        </p:spPr>
        <p:txBody>
          <a:bodyPr vert="horz" lIns="90000" tIns="0" rIns="90000" bIns="0" rtlCol="0" anchor="b" anchorCtr="0"/>
          <a:lstStyle>
            <a:lvl1pPr algn="l">
              <a:lnSpc>
                <a:spcPct val="100000"/>
              </a:lnSpc>
              <a:spcAft>
                <a:spcPts val="0"/>
              </a:spcAft>
              <a:defRPr sz="600">
                <a:solidFill>
                  <a:schemeClr val="tx1"/>
                </a:solidFill>
              </a:defRPr>
            </a:lvl1pPr>
          </a:lstStyle>
          <a:p>
            <a:endParaRPr lang="en-GB" dirty="0"/>
          </a:p>
        </p:txBody>
      </p:sp>
    </p:spTree>
    <p:extLst>
      <p:ext uri="{BB962C8B-B14F-4D97-AF65-F5344CB8AC3E}">
        <p14:creationId xmlns:p14="http://schemas.microsoft.com/office/powerpoint/2010/main" val="3781680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832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0" y="1500326"/>
            <a:ext cx="9144000" cy="2148396"/>
          </a:xfrm>
          <a:prstGeom prst="rect">
            <a:avLst/>
          </a:prstGeom>
          <a:noFill/>
        </p:spPr>
        <p:txBody>
          <a:bodyPr anchor="ctr"/>
          <a:lstStyle>
            <a:lvl1pPr marL="0" indent="0" algn="ctr">
              <a:buNone/>
              <a:defRPr sz="3000">
                <a:solidFill>
                  <a:schemeClr val="accent6"/>
                </a:solidFill>
              </a:defRPr>
            </a:lvl1pPr>
          </a:lstStyle>
          <a:p>
            <a:pPr lvl="0"/>
            <a:r>
              <a:rPr lang="en-US"/>
              <a:t>Click to edit Master text styles</a:t>
            </a:r>
          </a:p>
        </p:txBody>
      </p:sp>
      <p:sp>
        <p:nvSpPr>
          <p:cNvPr id="7" name="Subtitle 3"/>
          <p:cNvSpPr>
            <a:spLocks noGrp="1"/>
          </p:cNvSpPr>
          <p:nvPr>
            <p:ph type="subTitle" idx="1"/>
          </p:nvPr>
        </p:nvSpPr>
        <p:spPr>
          <a:xfrm>
            <a:off x="457200" y="3848621"/>
            <a:ext cx="8229600" cy="323331"/>
          </a:xfrm>
          <a:prstGeom prst="rect">
            <a:avLst/>
          </a:prstGeom>
        </p:spPr>
        <p:txBody>
          <a:bodyPr anchor="ctr"/>
          <a:lstStyle>
            <a:lvl1pPr marL="0" indent="0">
              <a:buNone/>
              <a:defRPr b="1">
                <a:solidFill>
                  <a:schemeClr val="bg2"/>
                </a:solidFill>
              </a:defRPr>
            </a:lvl1pPr>
          </a:lstStyle>
          <a:p>
            <a:r>
              <a:rPr lang="en-US"/>
              <a:t>Click to edit Master subtitle style</a:t>
            </a:r>
            <a:endParaRPr lang="en-US" dirty="0"/>
          </a:p>
        </p:txBody>
      </p:sp>
      <p:sp>
        <p:nvSpPr>
          <p:cNvPr id="8" name="Text Placeholder 4"/>
          <p:cNvSpPr>
            <a:spLocks noGrp="1"/>
          </p:cNvSpPr>
          <p:nvPr>
            <p:ph type="body" sz="quarter" idx="13"/>
          </p:nvPr>
        </p:nvSpPr>
        <p:spPr>
          <a:xfrm>
            <a:off x="457200" y="4171952"/>
            <a:ext cx="8229600" cy="755157"/>
          </a:xfrm>
          <a:prstGeom prst="rect">
            <a:avLst/>
          </a:prstGeom>
        </p:spPr>
        <p:txBody>
          <a:bodyPr/>
          <a:lstStyle>
            <a:lvl1pPr marL="0" indent="0">
              <a:buNone/>
              <a:defRPr sz="1650" i="1">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8458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457201" y="1282304"/>
            <a:ext cx="7886700" cy="2139553"/>
          </a:xfrm>
        </p:spPr>
        <p:txBody>
          <a:bodyPr anchor="b">
            <a:normAutofit/>
          </a:bodyPr>
          <a:lstStyle>
            <a:lvl1pPr algn="r">
              <a:defRPr sz="27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457201" y="3442098"/>
            <a:ext cx="7886700" cy="1125140"/>
          </a:xfrm>
          <a:prstGeom prst="rect">
            <a:avLst/>
          </a:prstGeom>
        </p:spPr>
        <p:txBody>
          <a:bodyPr>
            <a:normAutofit/>
          </a:bodyPr>
          <a:lstStyle>
            <a:lvl1pPr marL="0" indent="0" algn="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7774273" y="4767263"/>
            <a:ext cx="1315388"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70390"/>
            <a:ext cx="1153310" cy="590740"/>
          </a:xfrm>
          <a:prstGeom prst="rect">
            <a:avLst/>
          </a:prstGeom>
        </p:spPr>
      </p:pic>
    </p:spTree>
    <p:extLst>
      <p:ext uri="{BB962C8B-B14F-4D97-AF65-F5344CB8AC3E}">
        <p14:creationId xmlns:p14="http://schemas.microsoft.com/office/powerpoint/2010/main" val="3106961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4"/>
          </p:nvPr>
        </p:nvSpPr>
        <p:spPr>
          <a:xfrm>
            <a:off x="0" y="1500326"/>
            <a:ext cx="9144000" cy="2148396"/>
          </a:xfrm>
          <a:prstGeom prst="rect">
            <a:avLst/>
          </a:prstGeom>
          <a:noFill/>
        </p:spPr>
        <p:txBody>
          <a:bodyPr anchor="ctr"/>
          <a:lstStyle>
            <a:lvl1pPr marL="0" indent="0" algn="ctr">
              <a:buNone/>
              <a:defRPr sz="3000">
                <a:solidFill>
                  <a:schemeClr val="accent6"/>
                </a:solidFill>
              </a:defRPr>
            </a:lvl1pPr>
          </a:lstStyle>
          <a:p>
            <a:pPr lvl="0"/>
            <a:r>
              <a:rPr lang="en-US"/>
              <a:t>Click to edit Master text styles</a:t>
            </a:r>
          </a:p>
        </p:txBody>
      </p:sp>
      <p:sp>
        <p:nvSpPr>
          <p:cNvPr id="13" name="Subtitle 3"/>
          <p:cNvSpPr>
            <a:spLocks noGrp="1"/>
          </p:cNvSpPr>
          <p:nvPr>
            <p:ph type="subTitle" idx="1"/>
          </p:nvPr>
        </p:nvSpPr>
        <p:spPr>
          <a:xfrm>
            <a:off x="457200" y="3848621"/>
            <a:ext cx="3200400" cy="323331"/>
          </a:xfrm>
          <a:prstGeom prst="rect">
            <a:avLst/>
          </a:prstGeom>
        </p:spPr>
        <p:txBody>
          <a:bodyPr anchor="ctr"/>
          <a:lstStyle>
            <a:lvl1pPr marL="0" indent="0">
              <a:buNone/>
              <a:defRPr b="1">
                <a:solidFill>
                  <a:schemeClr val="bg2"/>
                </a:solidFill>
              </a:defRPr>
            </a:lvl1pPr>
          </a:lstStyle>
          <a:p>
            <a:r>
              <a:rPr lang="en-US"/>
              <a:t>Click to edit Master subtitle style</a:t>
            </a:r>
            <a:endParaRPr lang="en-US" dirty="0"/>
          </a:p>
        </p:txBody>
      </p:sp>
      <p:sp>
        <p:nvSpPr>
          <p:cNvPr id="14" name="Text Placeholder 4"/>
          <p:cNvSpPr>
            <a:spLocks noGrp="1"/>
          </p:cNvSpPr>
          <p:nvPr>
            <p:ph type="body" sz="quarter" idx="13"/>
          </p:nvPr>
        </p:nvSpPr>
        <p:spPr>
          <a:xfrm>
            <a:off x="457200" y="4171952"/>
            <a:ext cx="3200400" cy="755157"/>
          </a:xfrm>
          <a:prstGeom prst="rect">
            <a:avLst/>
          </a:prstGeom>
        </p:spPr>
        <p:txBody>
          <a:bodyPr/>
          <a:lstStyle>
            <a:lvl1pPr marL="0" indent="0">
              <a:buNone/>
              <a:defRPr sz="1650" i="1">
                <a:solidFill>
                  <a:schemeClr val="tx1"/>
                </a:solidFill>
              </a:defRPr>
            </a:lvl1pPr>
          </a:lstStyle>
          <a:p>
            <a:pPr lvl="0"/>
            <a:r>
              <a:rPr lang="en-US"/>
              <a:t>Click to edit Master text styles</a:t>
            </a:r>
          </a:p>
        </p:txBody>
      </p:sp>
      <p:sp>
        <p:nvSpPr>
          <p:cNvPr id="8" name="Text Placeholder 4"/>
          <p:cNvSpPr>
            <a:spLocks noGrp="1"/>
          </p:cNvSpPr>
          <p:nvPr>
            <p:ph type="body" sz="quarter" idx="15"/>
          </p:nvPr>
        </p:nvSpPr>
        <p:spPr>
          <a:xfrm>
            <a:off x="4260111" y="4171952"/>
            <a:ext cx="3200400" cy="755157"/>
          </a:xfrm>
          <a:prstGeom prst="rect">
            <a:avLst/>
          </a:prstGeom>
        </p:spPr>
        <p:txBody>
          <a:bodyPr/>
          <a:lstStyle>
            <a:lvl1pPr marL="0" indent="0">
              <a:buNone/>
              <a:defRPr sz="1650" i="1">
                <a:solidFill>
                  <a:schemeClr val="tx1"/>
                </a:solidFill>
              </a:defRPr>
            </a:lvl1pPr>
          </a:lstStyle>
          <a:p>
            <a:pPr lvl="0"/>
            <a:r>
              <a:rPr lang="en-US"/>
              <a:t>Click to edit Master text styles</a:t>
            </a:r>
          </a:p>
        </p:txBody>
      </p:sp>
      <p:sp>
        <p:nvSpPr>
          <p:cNvPr id="19" name="Text Placeholder 18"/>
          <p:cNvSpPr>
            <a:spLocks noGrp="1"/>
          </p:cNvSpPr>
          <p:nvPr>
            <p:ph type="body" sz="quarter" idx="16"/>
          </p:nvPr>
        </p:nvSpPr>
        <p:spPr>
          <a:xfrm>
            <a:off x="4260111" y="3848100"/>
            <a:ext cx="3200400" cy="323850"/>
          </a:xfrm>
          <a:prstGeom prst="rect">
            <a:avLst/>
          </a:prstGeom>
        </p:spPr>
        <p:txBody>
          <a:bodyPr wrap="none"/>
          <a:lstStyle>
            <a:lvl1pPr marL="0" indent="0">
              <a:buNone/>
              <a:defRPr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219567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4"/>
          </p:nvPr>
        </p:nvSpPr>
        <p:spPr>
          <a:xfrm>
            <a:off x="0" y="1500326"/>
            <a:ext cx="9144000" cy="2148396"/>
          </a:xfrm>
          <a:prstGeom prst="rect">
            <a:avLst/>
          </a:prstGeom>
          <a:noFill/>
        </p:spPr>
        <p:txBody>
          <a:bodyPr anchor="ctr"/>
          <a:lstStyle>
            <a:lvl1pPr marL="0" indent="0" algn="ctr">
              <a:buNone/>
              <a:defRPr sz="3000">
                <a:solidFill>
                  <a:schemeClr val="accent6"/>
                </a:solidFill>
              </a:defRPr>
            </a:lvl1pPr>
          </a:lstStyle>
          <a:p>
            <a:pPr lvl="0"/>
            <a:r>
              <a:rPr lang="en-US"/>
              <a:t>Click to edit Master text styles</a:t>
            </a:r>
          </a:p>
        </p:txBody>
      </p:sp>
      <p:sp>
        <p:nvSpPr>
          <p:cNvPr id="6" name="Subtitle 3"/>
          <p:cNvSpPr>
            <a:spLocks noGrp="1"/>
          </p:cNvSpPr>
          <p:nvPr>
            <p:ph type="subTitle" idx="1"/>
          </p:nvPr>
        </p:nvSpPr>
        <p:spPr>
          <a:xfrm>
            <a:off x="457200" y="3848621"/>
            <a:ext cx="8229600" cy="723381"/>
          </a:xfrm>
          <a:prstGeom prst="rect">
            <a:avLst/>
          </a:prstGeom>
        </p:spPr>
        <p:txBody>
          <a:bodyPr anchor="ctr"/>
          <a:lstStyle>
            <a:lvl1pPr marL="0" indent="0" algn="ctr">
              <a:buNone/>
              <a:defRPr b="1">
                <a:solidFill>
                  <a:schemeClr val="bg2"/>
                </a:solidFill>
              </a:defRPr>
            </a:lvl1pPr>
          </a:lstStyle>
          <a:p>
            <a:r>
              <a:rPr lang="en-US"/>
              <a:t>Click to edit Master subtitle style</a:t>
            </a:r>
            <a:endParaRPr lang="en-US" dirty="0"/>
          </a:p>
        </p:txBody>
      </p:sp>
    </p:spTree>
    <p:extLst>
      <p:ext uri="{BB962C8B-B14F-4D97-AF65-F5344CB8AC3E}">
        <p14:creationId xmlns:p14="http://schemas.microsoft.com/office/powerpoint/2010/main" val="2883033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0" y="4743454"/>
            <a:ext cx="9144000" cy="40004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a:t>Click to edit Master text styles</a:t>
            </a:r>
          </a:p>
        </p:txBody>
      </p:sp>
      <p:sp>
        <p:nvSpPr>
          <p:cNvPr id="8" name="Content Placeholder 3"/>
          <p:cNvSpPr>
            <a:spLocks noGrp="1"/>
          </p:cNvSpPr>
          <p:nvPr>
            <p:ph sz="quarter" idx="14"/>
          </p:nvPr>
        </p:nvSpPr>
        <p:spPr>
          <a:xfrm>
            <a:off x="457200" y="1175063"/>
            <a:ext cx="8229600" cy="34798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0" y="538718"/>
            <a:ext cx="9144000" cy="524513"/>
          </a:xfrm>
          <a:prstGeom prst="rect">
            <a:avLst/>
          </a:prstGeom>
        </p:spPr>
        <p:txBody>
          <a:bodyPr anchor="ctr"/>
          <a:lstStyle>
            <a:lvl1pPr algn="ctr">
              <a:defRPr sz="3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44044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0" y="4743454"/>
            <a:ext cx="9144000" cy="40004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a:t>Click to edit Master text styles</a:t>
            </a:r>
          </a:p>
        </p:txBody>
      </p:sp>
      <p:sp>
        <p:nvSpPr>
          <p:cNvPr id="4" name="Content Placeholder 3"/>
          <p:cNvSpPr>
            <a:spLocks noGrp="1"/>
          </p:cNvSpPr>
          <p:nvPr>
            <p:ph sz="quarter" idx="14"/>
          </p:nvPr>
        </p:nvSpPr>
        <p:spPr>
          <a:xfrm>
            <a:off x="457200" y="1175065"/>
            <a:ext cx="4122892" cy="348594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quarter" idx="15"/>
          </p:nvPr>
        </p:nvSpPr>
        <p:spPr>
          <a:xfrm>
            <a:off x="4580092" y="1175065"/>
            <a:ext cx="4122892" cy="348594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795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0" y="4743454"/>
            <a:ext cx="9144000" cy="40004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a:t>Click to edit Master text styles</a:t>
            </a:r>
          </a:p>
        </p:txBody>
      </p:sp>
      <p:sp>
        <p:nvSpPr>
          <p:cNvPr id="4" name="Content Placeholder 3"/>
          <p:cNvSpPr>
            <a:spLocks noGrp="1"/>
          </p:cNvSpPr>
          <p:nvPr>
            <p:ph sz="quarter" idx="14"/>
          </p:nvPr>
        </p:nvSpPr>
        <p:spPr>
          <a:xfrm>
            <a:off x="457200" y="1644710"/>
            <a:ext cx="4122892" cy="30223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quarter" idx="15"/>
          </p:nvPr>
        </p:nvSpPr>
        <p:spPr>
          <a:xfrm>
            <a:off x="4580092" y="1644710"/>
            <a:ext cx="4122892" cy="30223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6"/>
          </p:nvPr>
        </p:nvSpPr>
        <p:spPr>
          <a:xfrm>
            <a:off x="457200" y="1117156"/>
            <a:ext cx="4122738" cy="527552"/>
          </a:xfrm>
          <a:prstGeom prst="rect">
            <a:avLst/>
          </a:prstGeom>
        </p:spPr>
        <p:txBody>
          <a:bodyPr anchor="b"/>
          <a:lstStyle>
            <a:lvl1pPr marL="0" indent="0">
              <a:buNone/>
              <a:defRPr sz="1800" b="1" baseline="0">
                <a:solidFill>
                  <a:schemeClr val="tx1"/>
                </a:solidFill>
              </a:defRPr>
            </a:lvl1pPr>
          </a:lstStyle>
          <a:p>
            <a:pPr lvl="0"/>
            <a:r>
              <a:rPr lang="en-US"/>
              <a:t>Click to edit Master text styles</a:t>
            </a:r>
          </a:p>
        </p:txBody>
      </p:sp>
      <p:sp>
        <p:nvSpPr>
          <p:cNvPr id="9" name="Text Placeholder 4"/>
          <p:cNvSpPr>
            <a:spLocks noGrp="1"/>
          </p:cNvSpPr>
          <p:nvPr>
            <p:ph type="body" sz="quarter" idx="17"/>
          </p:nvPr>
        </p:nvSpPr>
        <p:spPr>
          <a:xfrm>
            <a:off x="4580246" y="1117156"/>
            <a:ext cx="4122738" cy="527552"/>
          </a:xfrm>
          <a:prstGeom prst="rect">
            <a:avLst/>
          </a:prstGeom>
        </p:spPr>
        <p:txBody>
          <a:bodyPr anchor="b"/>
          <a:lstStyle>
            <a:lvl1pPr marL="0" indent="0">
              <a:buNone/>
              <a:defRPr sz="1800" b="1" baseline="0">
                <a:solidFill>
                  <a:schemeClr val="tx1"/>
                </a:solidFill>
              </a:defRPr>
            </a:lvl1pPr>
          </a:lstStyle>
          <a:p>
            <a:pPr lvl="0"/>
            <a:r>
              <a:rPr lang="en-US"/>
              <a:t>Click to edit Master text styles</a:t>
            </a:r>
          </a:p>
        </p:txBody>
      </p:sp>
      <p:sp>
        <p:nvSpPr>
          <p:cNvPr id="10" name="Title 1"/>
          <p:cNvSpPr>
            <a:spLocks noGrp="1"/>
          </p:cNvSpPr>
          <p:nvPr>
            <p:ph type="title"/>
          </p:nvPr>
        </p:nvSpPr>
        <p:spPr>
          <a:xfrm>
            <a:off x="0" y="538718"/>
            <a:ext cx="9144000" cy="524513"/>
          </a:xfrm>
          <a:prstGeom prst="rect">
            <a:avLst/>
          </a:prstGeom>
        </p:spPr>
        <p:txBody>
          <a:bodyPr anchor="ctr"/>
          <a:lstStyle>
            <a:lvl1pPr algn="ctr">
              <a:defRPr sz="3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420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4">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0" y="4743454"/>
            <a:ext cx="9144000" cy="40004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a:t>Click to edit Master text styles</a:t>
            </a:r>
          </a:p>
        </p:txBody>
      </p:sp>
      <p:sp>
        <p:nvSpPr>
          <p:cNvPr id="4" name="Title 1"/>
          <p:cNvSpPr>
            <a:spLocks noGrp="1"/>
          </p:cNvSpPr>
          <p:nvPr>
            <p:ph type="title"/>
          </p:nvPr>
        </p:nvSpPr>
        <p:spPr>
          <a:xfrm>
            <a:off x="0" y="538718"/>
            <a:ext cx="9144000" cy="524513"/>
          </a:xfrm>
          <a:prstGeom prst="rect">
            <a:avLst/>
          </a:prstGeom>
        </p:spPr>
        <p:txBody>
          <a:bodyPr anchor="ctr"/>
          <a:lstStyle>
            <a:lvl1pPr algn="ctr">
              <a:defRPr sz="3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3527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1">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7"/>
          <p:cNvSpPr>
            <a:spLocks noGrp="1"/>
          </p:cNvSpPr>
          <p:nvPr>
            <p:ph type="body" sz="quarter" idx="13"/>
          </p:nvPr>
        </p:nvSpPr>
        <p:spPr>
          <a:xfrm>
            <a:off x="0" y="4743454"/>
            <a:ext cx="9144000" cy="40004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a:t>Click to edit Master text styles</a:t>
            </a:r>
          </a:p>
        </p:txBody>
      </p:sp>
    </p:spTree>
    <p:extLst>
      <p:ext uri="{BB962C8B-B14F-4D97-AF65-F5344CB8AC3E}">
        <p14:creationId xmlns:p14="http://schemas.microsoft.com/office/powerpoint/2010/main" val="2624214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9828770-D4C1-47CD-9542-07DC6F1AA3FC}"/>
              </a:ext>
            </a:extLst>
          </p:cNvPr>
          <p:cNvSpPr/>
          <p:nvPr userDrawn="1"/>
        </p:nvSpPr>
        <p:spPr>
          <a:xfrm>
            <a:off x="0" y="0"/>
            <a:ext cx="9144000"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
        <p:nvSpPr>
          <p:cNvPr id="7" name="Text Placeholder 7"/>
          <p:cNvSpPr>
            <a:spLocks noGrp="1"/>
          </p:cNvSpPr>
          <p:nvPr>
            <p:ph type="body" sz="quarter" idx="13"/>
          </p:nvPr>
        </p:nvSpPr>
        <p:spPr>
          <a:xfrm>
            <a:off x="0" y="4743454"/>
            <a:ext cx="9144000" cy="40004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a:t>Click to edit Master text styles</a:t>
            </a:r>
          </a:p>
        </p:txBody>
      </p:sp>
    </p:spTree>
    <p:extLst>
      <p:ext uri="{BB962C8B-B14F-4D97-AF65-F5344CB8AC3E}">
        <p14:creationId xmlns:p14="http://schemas.microsoft.com/office/powerpoint/2010/main" val="1728201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2">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5"/>
          <p:cNvSpPr>
            <a:spLocks noGrp="1"/>
          </p:cNvSpPr>
          <p:nvPr>
            <p:ph type="body" sz="quarter" idx="14"/>
          </p:nvPr>
        </p:nvSpPr>
        <p:spPr>
          <a:xfrm>
            <a:off x="0" y="1500326"/>
            <a:ext cx="9144000" cy="2148396"/>
          </a:xfrm>
          <a:prstGeom prst="rect">
            <a:avLst/>
          </a:prstGeom>
          <a:noFill/>
        </p:spPr>
        <p:txBody>
          <a:bodyPr anchor="ctr"/>
          <a:lstStyle>
            <a:lvl1pPr marL="0" indent="0" algn="ctr">
              <a:buNone/>
              <a:defRPr sz="3000">
                <a:solidFill>
                  <a:schemeClr val="accent6"/>
                </a:solidFill>
              </a:defRPr>
            </a:lvl1pPr>
          </a:lstStyle>
          <a:p>
            <a:pPr lvl="0"/>
            <a:r>
              <a:rPr lang="en-US"/>
              <a:t>Click to edit Master text styles</a:t>
            </a:r>
          </a:p>
        </p:txBody>
      </p:sp>
    </p:spTree>
    <p:extLst>
      <p:ext uri="{BB962C8B-B14F-4D97-AF65-F5344CB8AC3E}">
        <p14:creationId xmlns:p14="http://schemas.microsoft.com/office/powerpoint/2010/main" val="913640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Content" userDrawn="1">
  <p:cSld name="One Column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249238" y="158850"/>
            <a:ext cx="8534400" cy="44529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2100" b="1"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1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1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1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100" b="1" i="0" u="none" strike="noStrike" cap="none">
                <a:solidFill>
                  <a:schemeClr val="dk1"/>
                </a:solidFill>
                <a:latin typeface="Arial"/>
                <a:ea typeface="Arial"/>
                <a:cs typeface="Arial"/>
                <a:sym typeface="Arial"/>
              </a:defRPr>
            </a:lvl9pPr>
          </a:lstStyle>
          <a:p>
            <a:endParaRPr dirty="0"/>
          </a:p>
        </p:txBody>
      </p:sp>
      <p:sp>
        <p:nvSpPr>
          <p:cNvPr id="20" name="Shape 20"/>
          <p:cNvSpPr txBox="1">
            <a:spLocks noGrp="1"/>
          </p:cNvSpPr>
          <p:nvPr>
            <p:ph type="body" idx="1"/>
          </p:nvPr>
        </p:nvSpPr>
        <p:spPr>
          <a:xfrm>
            <a:off x="249239" y="1200151"/>
            <a:ext cx="8499475" cy="3394472"/>
          </a:xfrm>
          <a:prstGeom prst="rect">
            <a:avLst/>
          </a:prstGeom>
          <a:noFill/>
          <a:ln>
            <a:noFill/>
          </a:ln>
        </p:spPr>
        <p:txBody>
          <a:bodyPr spcFirstLastPara="1" wrap="square" lIns="91425" tIns="45700" rIns="91425" bIns="45700"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76225" algn="l" rtl="0">
              <a:spcBef>
                <a:spcPts val="330"/>
              </a:spcBef>
              <a:spcAft>
                <a:spcPts val="0"/>
              </a:spcAft>
              <a:buClr>
                <a:schemeClr val="dk1"/>
              </a:buClr>
              <a:buSzPts val="2200"/>
              <a:buFont typeface="Arial"/>
              <a:buChar char="–"/>
              <a:defRPr sz="1650" b="0" i="0" u="none" strike="noStrike" cap="none">
                <a:solidFill>
                  <a:schemeClr val="dk1"/>
                </a:solidFill>
                <a:latin typeface="Arial"/>
                <a:ea typeface="Arial"/>
                <a:cs typeface="Arial"/>
                <a:sym typeface="Arial"/>
              </a:defRPr>
            </a:lvl2pPr>
            <a:lvl3pPr marL="1028700" marR="0" lvl="2"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3" name="Text Placeholder 2">
            <a:extLst>
              <a:ext uri="{FF2B5EF4-FFF2-40B4-BE49-F238E27FC236}">
                <a16:creationId xmlns:a16="http://schemas.microsoft.com/office/drawing/2014/main" id="{5F2F19A2-FBD8-4FDE-B84B-BAFB808C5F1B}"/>
              </a:ext>
            </a:extLst>
          </p:cNvPr>
          <p:cNvSpPr>
            <a:spLocks noGrp="1"/>
          </p:cNvSpPr>
          <p:nvPr>
            <p:ph type="body" sz="quarter" idx="10"/>
          </p:nvPr>
        </p:nvSpPr>
        <p:spPr>
          <a:xfrm>
            <a:off x="1730725" y="4818460"/>
            <a:ext cx="5682553" cy="211931"/>
          </a:xfrm>
        </p:spPr>
        <p:txBody>
          <a:bodyPr anchor="b"/>
          <a:lstStyle>
            <a:lvl1pPr marL="57150" indent="0">
              <a:buNone/>
              <a:defRPr sz="675">
                <a:solidFill>
                  <a:schemeClr val="tx1"/>
                </a:solidFill>
              </a:defRPr>
            </a:lvl1pPr>
          </a:lstStyle>
          <a:p>
            <a:pPr lvl="0"/>
            <a:endParaRPr lang="en-GB" dirty="0"/>
          </a:p>
        </p:txBody>
      </p:sp>
    </p:spTree>
    <p:extLst>
      <p:ext uri="{BB962C8B-B14F-4D97-AF65-F5344CB8AC3E}">
        <p14:creationId xmlns:p14="http://schemas.microsoft.com/office/powerpoint/2010/main" val="163996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269629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4" hasCustomPrompt="1"/>
          </p:nvPr>
        </p:nvSpPr>
        <p:spPr>
          <a:xfrm>
            <a:off x="0" y="1497552"/>
            <a:ext cx="9144000" cy="2148396"/>
          </a:xfrm>
          <a:prstGeom prst="rect">
            <a:avLst/>
          </a:prstGeom>
          <a:noFill/>
        </p:spPr>
        <p:txBody>
          <a:bodyPr anchor="ctr"/>
          <a:lstStyle>
            <a:lvl1pPr marL="0" indent="0" algn="ctr">
              <a:buNone/>
              <a:defRPr sz="3000">
                <a:solidFill>
                  <a:schemeClr val="accent6"/>
                </a:solidFill>
              </a:defRPr>
            </a:lvl1pPr>
          </a:lstStyle>
          <a:p>
            <a:r>
              <a:rPr lang="en-US" dirty="0"/>
              <a:t>Presentation Title Here</a:t>
            </a:r>
          </a:p>
        </p:txBody>
      </p:sp>
      <p:sp>
        <p:nvSpPr>
          <p:cNvPr id="7" name="Subtitle 3"/>
          <p:cNvSpPr>
            <a:spLocks noGrp="1"/>
          </p:cNvSpPr>
          <p:nvPr>
            <p:ph type="subTitle" idx="1" hasCustomPrompt="1"/>
          </p:nvPr>
        </p:nvSpPr>
        <p:spPr>
          <a:xfrm>
            <a:off x="457200" y="3848620"/>
            <a:ext cx="8229600" cy="323331"/>
          </a:xfrm>
          <a:prstGeom prst="rect">
            <a:avLst/>
          </a:prstGeom>
        </p:spPr>
        <p:txBody>
          <a:bodyPr anchor="ctr"/>
          <a:lstStyle>
            <a:lvl1pPr marL="0" indent="0">
              <a:buNone/>
              <a:defRPr b="1">
                <a:solidFill>
                  <a:schemeClr val="bg2"/>
                </a:solidFill>
              </a:defRPr>
            </a:lvl1pPr>
          </a:lstStyle>
          <a:p>
            <a:r>
              <a:rPr lang="en-US" dirty="0"/>
              <a:t>Presenter’s Name Here</a:t>
            </a:r>
          </a:p>
        </p:txBody>
      </p:sp>
      <p:sp>
        <p:nvSpPr>
          <p:cNvPr id="8" name="Text Placeholder 4"/>
          <p:cNvSpPr>
            <a:spLocks noGrp="1"/>
          </p:cNvSpPr>
          <p:nvPr>
            <p:ph type="body" sz="quarter" idx="13" hasCustomPrompt="1"/>
          </p:nvPr>
        </p:nvSpPr>
        <p:spPr>
          <a:xfrm>
            <a:off x="457200" y="4171951"/>
            <a:ext cx="8229600" cy="755157"/>
          </a:xfrm>
          <a:prstGeom prst="rect">
            <a:avLst/>
          </a:prstGeom>
        </p:spPr>
        <p:txBody>
          <a:bodyPr/>
          <a:lstStyle>
            <a:lvl1pPr marL="0" indent="0">
              <a:buNone/>
              <a:defRPr sz="1650" i="1">
                <a:solidFill>
                  <a:schemeClr val="tx1"/>
                </a:solidFill>
              </a:defRPr>
            </a:lvl1pPr>
          </a:lstStyle>
          <a:p>
            <a:r>
              <a:rPr lang="en-US" dirty="0"/>
              <a:t>Presenter’s Affiliation Here</a:t>
            </a:r>
          </a:p>
        </p:txBody>
      </p:sp>
    </p:spTree>
    <p:extLst>
      <p:ext uri="{BB962C8B-B14F-4D97-AF65-F5344CB8AC3E}">
        <p14:creationId xmlns:p14="http://schemas.microsoft.com/office/powerpoint/2010/main" val="202593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t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3"/>
          <p:cNvSpPr>
            <a:spLocks noGrp="1"/>
          </p:cNvSpPr>
          <p:nvPr>
            <p:ph sz="quarter" idx="14"/>
          </p:nvPr>
        </p:nvSpPr>
        <p:spPr>
          <a:xfrm>
            <a:off x="457200" y="1515035"/>
            <a:ext cx="8229600" cy="313990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1988168C-A2A7-6847-8EE9-F5D27E260C69}"/>
              </a:ext>
            </a:extLst>
          </p:cNvPr>
          <p:cNvSpPr>
            <a:spLocks noGrp="1"/>
          </p:cNvSpPr>
          <p:nvPr>
            <p:ph type="title" hasCustomPrompt="1"/>
          </p:nvPr>
        </p:nvSpPr>
        <p:spPr>
          <a:xfrm>
            <a:off x="0" y="771799"/>
            <a:ext cx="9144000" cy="524513"/>
          </a:xfrm>
          <a:prstGeom prst="rect">
            <a:avLst/>
          </a:prstGeom>
          <a:noFill/>
        </p:spPr>
        <p:txBody>
          <a:bodyPr anchor="ctr"/>
          <a:lstStyle>
            <a:lvl1pPr algn="ctr">
              <a:defRPr sz="3000" b="1">
                <a:solidFill>
                  <a:schemeClr val="bg1"/>
                </a:solidFill>
              </a:defRPr>
            </a:lvl1pPr>
          </a:lstStyle>
          <a:p>
            <a:r>
              <a:rPr lang="en-US" dirty="0"/>
              <a:t>Disclosures</a:t>
            </a:r>
          </a:p>
        </p:txBody>
      </p:sp>
    </p:spTree>
    <p:extLst>
      <p:ext uri="{BB962C8B-B14F-4D97-AF65-F5344CB8AC3E}">
        <p14:creationId xmlns:p14="http://schemas.microsoft.com/office/powerpoint/2010/main" val="1056865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ontent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0" y="4743452"/>
            <a:ext cx="9144000" cy="400049"/>
          </a:xfrm>
          <a:prstGeom prst="rect">
            <a:avLst/>
          </a:prstGeom>
        </p:spPr>
        <p:txBody>
          <a:bodyPr lIns="274320" tIns="137160" rIns="274320" bIns="137160" anchor="b">
            <a:normAutofit/>
          </a:bodyPr>
          <a:lstStyle>
            <a:lvl1pPr marL="0" indent="0">
              <a:buNone/>
              <a:defRPr sz="900" b="1" baseline="0">
                <a:solidFill>
                  <a:schemeClr val="tx1"/>
                </a:solidFill>
                <a:latin typeface="+mn-lt"/>
                <a:cs typeface="Helvetica" panose="020B0604020202020204" pitchFamily="34" charset="0"/>
              </a:defRPr>
            </a:lvl1pPr>
            <a:lvl2pPr marL="296459" indent="0">
              <a:buNone/>
              <a:defRPr sz="1050" b="1"/>
            </a:lvl2pPr>
            <a:lvl3pPr marL="601251" indent="0">
              <a:buNone/>
              <a:defRPr sz="1050" b="1"/>
            </a:lvl3pPr>
            <a:lvl4pPr marL="897709" indent="0">
              <a:buNone/>
              <a:defRPr sz="1050" b="1"/>
            </a:lvl4pPr>
            <a:lvl5pPr marL="1201310" indent="0">
              <a:buNone/>
              <a:defRPr sz="1050" b="1"/>
            </a:lvl5pPr>
          </a:lstStyle>
          <a:p>
            <a:pPr lvl="0"/>
            <a:r>
              <a:rPr lang="en-US" dirty="0"/>
              <a:t>Reference.</a:t>
            </a:r>
          </a:p>
        </p:txBody>
      </p:sp>
      <p:sp>
        <p:nvSpPr>
          <p:cNvPr id="8" name="Content Placeholder 3"/>
          <p:cNvSpPr>
            <a:spLocks noGrp="1"/>
          </p:cNvSpPr>
          <p:nvPr>
            <p:ph sz="quarter" idx="14"/>
          </p:nvPr>
        </p:nvSpPr>
        <p:spPr>
          <a:xfrm>
            <a:off x="457200" y="1175063"/>
            <a:ext cx="8229600" cy="34798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1988168C-A2A7-6847-8EE9-F5D27E260C69}"/>
              </a:ext>
            </a:extLst>
          </p:cNvPr>
          <p:cNvSpPr>
            <a:spLocks noGrp="1"/>
          </p:cNvSpPr>
          <p:nvPr>
            <p:ph type="title" hasCustomPrompt="1"/>
          </p:nvPr>
        </p:nvSpPr>
        <p:spPr>
          <a:xfrm>
            <a:off x="0" y="538716"/>
            <a:ext cx="9144000" cy="524513"/>
          </a:xfrm>
          <a:prstGeom prst="rect">
            <a:avLst/>
          </a:prstGeom>
        </p:spPr>
        <p:txBody>
          <a:bodyPr anchor="ctr"/>
          <a:lstStyle>
            <a:lvl1pPr algn="ctr">
              <a:defRPr sz="3000" b="1">
                <a:solidFill>
                  <a:schemeClr val="tx1"/>
                </a:solidFill>
              </a:defRPr>
            </a:lvl1pPr>
          </a:lstStyle>
          <a:p>
            <a:r>
              <a:rPr lang="en-US" dirty="0"/>
              <a:t>Click to add title</a:t>
            </a:r>
          </a:p>
        </p:txBody>
      </p:sp>
    </p:spTree>
    <p:extLst>
      <p:ext uri="{BB962C8B-B14F-4D97-AF65-F5344CB8AC3E}">
        <p14:creationId xmlns:p14="http://schemas.microsoft.com/office/powerpoint/2010/main" val="2108737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ext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3"/>
            <a:ext cx="2057400" cy="27384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lvl1pPr>
          </a:lstStyle>
          <a:p>
            <a:fld id="{02941447-81A8-E34A-8E29-11F044513D7E}" type="slidenum">
              <a:rPr lang="en-US"/>
              <a:pPr/>
              <a:t>‹#›</a:t>
            </a:fld>
            <a:endParaRPr lang="en-US"/>
          </a:p>
        </p:txBody>
      </p:sp>
      <p:sp>
        <p:nvSpPr>
          <p:cNvPr id="7" name="Title 1"/>
          <p:cNvSpPr>
            <a:spLocks noGrp="1"/>
          </p:cNvSpPr>
          <p:nvPr>
            <p:ph type="title"/>
          </p:nvPr>
        </p:nvSpPr>
        <p:spPr>
          <a:xfrm>
            <a:off x="457200" y="367840"/>
            <a:ext cx="8229600" cy="535154"/>
          </a:xfrm>
          <a:prstGeom prst="rect">
            <a:avLst/>
          </a:prstGeom>
        </p:spPr>
        <p:txBody>
          <a:bodyPr/>
          <a:lstStyle>
            <a:lvl1pPr>
              <a:defRPr sz="2800">
                <a:solidFill>
                  <a:srgbClr val="CD113B"/>
                </a:solidFill>
              </a:defRPr>
            </a:lvl1pPr>
          </a:lstStyle>
          <a:p>
            <a:r>
              <a:rPr lang="en-US" dirty="0"/>
              <a:t>Click to edit Master title style</a:t>
            </a:r>
          </a:p>
        </p:txBody>
      </p:sp>
    </p:spTree>
    <p:extLst>
      <p:ext uri="{BB962C8B-B14F-4D97-AF65-F5344CB8AC3E}">
        <p14:creationId xmlns:p14="http://schemas.microsoft.com/office/powerpoint/2010/main" val="2744966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538716"/>
            <a:ext cx="9144000" cy="524513"/>
          </a:xfrm>
          <a:prstGeom prst="rect">
            <a:avLst/>
          </a:prstGeom>
        </p:spPr>
        <p:txBody>
          <a:bodyPr anchor="ctr"/>
          <a:lstStyle>
            <a:lvl1pPr algn="ctr">
              <a:defRPr sz="3000" b="1">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4743452"/>
            <a:ext cx="9144000" cy="400049"/>
          </a:xfrm>
          <a:prstGeom prst="rect">
            <a:avLst/>
          </a:prstGeom>
        </p:spPr>
        <p:txBody>
          <a:bodyPr lIns="274320" tIns="137160" rIns="274320" bIns="137160" anchor="b">
            <a:normAutofit/>
          </a:bodyPr>
          <a:lstStyle>
            <a:lvl1pPr marL="0" indent="0">
              <a:buNone/>
              <a:defRPr sz="900" b="1" baseline="0">
                <a:solidFill>
                  <a:schemeClr val="tx1"/>
                </a:solidFill>
                <a:latin typeface="+mn-lt"/>
                <a:cs typeface="Helvetica" panose="020B0604020202020204" pitchFamily="34" charset="0"/>
              </a:defRPr>
            </a:lvl1pPr>
            <a:lvl2pPr marL="296459" indent="0">
              <a:buNone/>
              <a:defRPr sz="1050" b="1"/>
            </a:lvl2pPr>
            <a:lvl3pPr marL="601251" indent="0">
              <a:buNone/>
              <a:defRPr sz="1050" b="1"/>
            </a:lvl3pPr>
            <a:lvl4pPr marL="897709" indent="0">
              <a:buNone/>
              <a:defRPr sz="1050" b="1"/>
            </a:lvl4pPr>
            <a:lvl5pPr marL="1201310" indent="0">
              <a:buNone/>
              <a:defRPr sz="1050" b="1"/>
            </a:lvl5pPr>
          </a:lstStyle>
          <a:p>
            <a:pPr lvl="0"/>
            <a:r>
              <a:rPr lang="en-US" dirty="0"/>
              <a:t>Reference.</a:t>
            </a:r>
          </a:p>
        </p:txBody>
      </p:sp>
      <p:sp>
        <p:nvSpPr>
          <p:cNvPr id="4" name="Content Placeholder 3"/>
          <p:cNvSpPr>
            <a:spLocks noGrp="1"/>
          </p:cNvSpPr>
          <p:nvPr>
            <p:ph sz="quarter" idx="14"/>
          </p:nvPr>
        </p:nvSpPr>
        <p:spPr>
          <a:xfrm>
            <a:off x="457200" y="1175065"/>
            <a:ext cx="4122892" cy="348594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5"/>
          </p:nvPr>
        </p:nvSpPr>
        <p:spPr>
          <a:xfrm>
            <a:off x="4580093" y="1175065"/>
            <a:ext cx="4122892" cy="348594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214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 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0" y="4743452"/>
            <a:ext cx="9144000" cy="400049"/>
          </a:xfrm>
          <a:prstGeom prst="rect">
            <a:avLst/>
          </a:prstGeom>
        </p:spPr>
        <p:txBody>
          <a:bodyPr lIns="274320" tIns="137160" rIns="274320" bIns="137160" anchor="b">
            <a:normAutofit/>
          </a:bodyPr>
          <a:lstStyle>
            <a:lvl1pPr marL="0" indent="0">
              <a:buNone/>
              <a:defRPr sz="900" b="1" baseline="0">
                <a:solidFill>
                  <a:schemeClr val="tx1"/>
                </a:solidFill>
                <a:latin typeface="+mn-lt"/>
                <a:cs typeface="Helvetica" panose="020B0604020202020204" pitchFamily="34" charset="0"/>
              </a:defRPr>
            </a:lvl1pPr>
            <a:lvl2pPr marL="296459" indent="0">
              <a:buNone/>
              <a:defRPr sz="1050" b="1"/>
            </a:lvl2pPr>
            <a:lvl3pPr marL="601251" indent="0">
              <a:buNone/>
              <a:defRPr sz="1050" b="1"/>
            </a:lvl3pPr>
            <a:lvl4pPr marL="897709" indent="0">
              <a:buNone/>
              <a:defRPr sz="1050" b="1"/>
            </a:lvl4pPr>
            <a:lvl5pPr marL="1201310" indent="0">
              <a:buNone/>
              <a:defRPr sz="1050" b="1"/>
            </a:lvl5pPr>
          </a:lstStyle>
          <a:p>
            <a:pPr lvl="0"/>
            <a:r>
              <a:rPr lang="en-US" dirty="0"/>
              <a:t>Reference.</a:t>
            </a:r>
          </a:p>
        </p:txBody>
      </p:sp>
      <p:sp>
        <p:nvSpPr>
          <p:cNvPr id="4" name="Content Placeholder 3"/>
          <p:cNvSpPr>
            <a:spLocks noGrp="1"/>
          </p:cNvSpPr>
          <p:nvPr>
            <p:ph sz="quarter" idx="14"/>
          </p:nvPr>
        </p:nvSpPr>
        <p:spPr>
          <a:xfrm>
            <a:off x="457200" y="1644708"/>
            <a:ext cx="4122892" cy="30223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quarter" idx="15"/>
          </p:nvPr>
        </p:nvSpPr>
        <p:spPr>
          <a:xfrm>
            <a:off x="4580093" y="1644708"/>
            <a:ext cx="4122892" cy="30223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6"/>
          </p:nvPr>
        </p:nvSpPr>
        <p:spPr>
          <a:xfrm>
            <a:off x="457200" y="1117156"/>
            <a:ext cx="4122738" cy="527552"/>
          </a:xfrm>
          <a:prstGeom prst="rect">
            <a:avLst/>
          </a:prstGeom>
        </p:spPr>
        <p:txBody>
          <a:bodyPr anchor="b"/>
          <a:lstStyle>
            <a:lvl1pPr marL="0" indent="0">
              <a:buNone/>
              <a:defRPr sz="1800" b="1" baseline="0">
                <a:solidFill>
                  <a:schemeClr val="tx1"/>
                </a:solidFill>
              </a:defRPr>
            </a:lvl1pPr>
          </a:lstStyle>
          <a:p>
            <a:pPr lvl="0"/>
            <a:r>
              <a:rPr lang="en-US"/>
              <a:t>Click to edit Master text styles</a:t>
            </a:r>
          </a:p>
        </p:txBody>
      </p:sp>
      <p:sp>
        <p:nvSpPr>
          <p:cNvPr id="9" name="Text Placeholder 4"/>
          <p:cNvSpPr>
            <a:spLocks noGrp="1"/>
          </p:cNvSpPr>
          <p:nvPr>
            <p:ph type="body" sz="quarter" idx="17"/>
          </p:nvPr>
        </p:nvSpPr>
        <p:spPr>
          <a:xfrm>
            <a:off x="4580246" y="1117156"/>
            <a:ext cx="4122738" cy="527552"/>
          </a:xfrm>
          <a:prstGeom prst="rect">
            <a:avLst/>
          </a:prstGeom>
        </p:spPr>
        <p:txBody>
          <a:bodyPr anchor="b"/>
          <a:lstStyle>
            <a:lvl1pPr marL="0" indent="0">
              <a:buNone/>
              <a:defRPr sz="1800" b="1" baseline="0">
                <a:solidFill>
                  <a:schemeClr val="tx1"/>
                </a:solidFill>
              </a:defRPr>
            </a:lvl1pPr>
          </a:lstStyle>
          <a:p>
            <a:pPr lvl="0"/>
            <a:r>
              <a:rPr lang="en-US"/>
              <a:t>Click to edit Master text styles</a:t>
            </a:r>
          </a:p>
        </p:txBody>
      </p:sp>
      <p:sp>
        <p:nvSpPr>
          <p:cNvPr id="10" name="Title 1">
            <a:extLst>
              <a:ext uri="{FF2B5EF4-FFF2-40B4-BE49-F238E27FC236}">
                <a16:creationId xmlns:a16="http://schemas.microsoft.com/office/drawing/2014/main" id="{21B3FDA3-8747-0B4B-962D-6AA6290D8BEB}"/>
              </a:ext>
            </a:extLst>
          </p:cNvPr>
          <p:cNvSpPr>
            <a:spLocks noGrp="1"/>
          </p:cNvSpPr>
          <p:nvPr>
            <p:ph type="title" hasCustomPrompt="1"/>
          </p:nvPr>
        </p:nvSpPr>
        <p:spPr>
          <a:xfrm>
            <a:off x="0" y="538716"/>
            <a:ext cx="9144000" cy="524513"/>
          </a:xfrm>
          <a:prstGeom prst="rect">
            <a:avLst/>
          </a:prstGeom>
        </p:spPr>
        <p:txBody>
          <a:bodyPr anchor="ctr"/>
          <a:lstStyle>
            <a:lvl1pPr algn="ctr">
              <a:defRPr sz="3000" b="1">
                <a:solidFill>
                  <a:schemeClr val="tx1"/>
                </a:solidFill>
              </a:defRPr>
            </a:lvl1pPr>
          </a:lstStyle>
          <a:p>
            <a:r>
              <a:rPr lang="en-US" dirty="0"/>
              <a:t>Click to add title</a:t>
            </a:r>
          </a:p>
        </p:txBody>
      </p:sp>
    </p:spTree>
    <p:extLst>
      <p:ext uri="{BB962C8B-B14F-4D97-AF65-F5344CB8AC3E}">
        <p14:creationId xmlns:p14="http://schemas.microsoft.com/office/powerpoint/2010/main" val="2347157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Slide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hasCustomPrompt="1"/>
          </p:nvPr>
        </p:nvSpPr>
        <p:spPr>
          <a:xfrm>
            <a:off x="0" y="4743452"/>
            <a:ext cx="9144000" cy="400049"/>
          </a:xfrm>
          <a:prstGeom prst="rect">
            <a:avLst/>
          </a:prstGeom>
        </p:spPr>
        <p:txBody>
          <a:bodyPr lIns="274320" tIns="137160" rIns="274320" bIns="137160" anchor="b">
            <a:normAutofit/>
          </a:bodyPr>
          <a:lstStyle>
            <a:lvl1pPr marL="0" indent="0">
              <a:buNone/>
              <a:defRPr sz="900" b="1" baseline="0">
                <a:solidFill>
                  <a:schemeClr val="tx1"/>
                </a:solidFill>
                <a:latin typeface="+mn-lt"/>
                <a:cs typeface="Helvetica" panose="020B0604020202020204" pitchFamily="34" charset="0"/>
              </a:defRPr>
            </a:lvl1pPr>
            <a:lvl2pPr marL="296459" indent="0">
              <a:buNone/>
              <a:defRPr sz="1050" b="1"/>
            </a:lvl2pPr>
            <a:lvl3pPr marL="601251" indent="0">
              <a:buNone/>
              <a:defRPr sz="1050" b="1"/>
            </a:lvl3pPr>
            <a:lvl4pPr marL="897709" indent="0">
              <a:buNone/>
              <a:defRPr sz="1050" b="1"/>
            </a:lvl4pPr>
            <a:lvl5pPr marL="1201310" indent="0">
              <a:buNone/>
              <a:defRPr sz="1050" b="1"/>
            </a:lvl5pPr>
          </a:lstStyle>
          <a:p>
            <a:pPr lvl="0"/>
            <a:r>
              <a:rPr lang="en-US" dirty="0"/>
              <a:t>Reference.</a:t>
            </a:r>
          </a:p>
        </p:txBody>
      </p:sp>
      <p:sp>
        <p:nvSpPr>
          <p:cNvPr id="4" name="Title 1">
            <a:extLst>
              <a:ext uri="{FF2B5EF4-FFF2-40B4-BE49-F238E27FC236}">
                <a16:creationId xmlns:a16="http://schemas.microsoft.com/office/drawing/2014/main" id="{6599E0C4-358C-864A-A449-7A21861776B8}"/>
              </a:ext>
            </a:extLst>
          </p:cNvPr>
          <p:cNvSpPr>
            <a:spLocks noGrp="1"/>
          </p:cNvSpPr>
          <p:nvPr>
            <p:ph type="title" hasCustomPrompt="1"/>
          </p:nvPr>
        </p:nvSpPr>
        <p:spPr>
          <a:xfrm>
            <a:off x="0" y="538716"/>
            <a:ext cx="9144000" cy="524513"/>
          </a:xfrm>
          <a:prstGeom prst="rect">
            <a:avLst/>
          </a:prstGeom>
        </p:spPr>
        <p:txBody>
          <a:bodyPr anchor="ctr"/>
          <a:lstStyle>
            <a:lvl1pPr algn="ctr">
              <a:defRPr sz="3000" b="1">
                <a:solidFill>
                  <a:schemeClr val="tx1"/>
                </a:solidFill>
              </a:defRPr>
            </a:lvl1pPr>
          </a:lstStyle>
          <a:p>
            <a:r>
              <a:rPr lang="en-US" dirty="0"/>
              <a:t>Click to add title</a:t>
            </a:r>
          </a:p>
        </p:txBody>
      </p:sp>
    </p:spTree>
    <p:extLst>
      <p:ext uri="{BB962C8B-B14F-4D97-AF65-F5344CB8AC3E}">
        <p14:creationId xmlns:p14="http://schemas.microsoft.com/office/powerpoint/2010/main" val="3463878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3"/>
            <a:ext cx="2057400" cy="273844"/>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defRPr/>
            </a:lvl1pPr>
          </a:lstStyle>
          <a:p>
            <a:fld id="{02941447-81A8-E34A-8E29-11F044513D7E}" type="slidenum">
              <a:rPr lang="en-US"/>
              <a:pPr/>
              <a:t>‹#›</a:t>
            </a:fld>
            <a:endParaRPr lang="en-US"/>
          </a:p>
        </p:txBody>
      </p:sp>
      <p:sp>
        <p:nvSpPr>
          <p:cNvPr id="7" name="Title 1"/>
          <p:cNvSpPr>
            <a:spLocks noGrp="1"/>
          </p:cNvSpPr>
          <p:nvPr>
            <p:ph type="title"/>
          </p:nvPr>
        </p:nvSpPr>
        <p:spPr>
          <a:xfrm>
            <a:off x="457200" y="367841"/>
            <a:ext cx="8229600" cy="535154"/>
          </a:xfrm>
          <a:prstGeom prst="rect">
            <a:avLst/>
          </a:prstGeom>
        </p:spPr>
        <p:txBody>
          <a:bodyPr/>
          <a:lstStyle>
            <a:lvl1pPr>
              <a:defRPr>
                <a:solidFill>
                  <a:srgbClr val="CD113B"/>
                </a:solidFill>
              </a:defRPr>
            </a:lvl1pPr>
          </a:lstStyle>
          <a:p>
            <a:r>
              <a:rPr lang="en-US"/>
              <a:t>Click to edit Master title style</a:t>
            </a:r>
          </a:p>
        </p:txBody>
      </p:sp>
      <p:sp>
        <p:nvSpPr>
          <p:cNvPr id="8" name="Content Placeholder 2"/>
          <p:cNvSpPr>
            <a:spLocks noGrp="1"/>
          </p:cNvSpPr>
          <p:nvPr>
            <p:ph idx="1"/>
          </p:nvPr>
        </p:nvSpPr>
        <p:spPr>
          <a:xfrm>
            <a:off x="457200" y="1026693"/>
            <a:ext cx="8229600" cy="3710927"/>
          </a:xfrm>
          <a:prstGeom prst="rect">
            <a:avLst/>
          </a:prstGeo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993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8F8F8"/>
        </a:solidFill>
        <a:effectLst/>
      </p:bgPr>
    </p:bg>
    <p:spTree>
      <p:nvGrpSpPr>
        <p:cNvPr id="1" name=""/>
        <p:cNvGrpSpPr/>
        <p:nvPr/>
      </p:nvGrpSpPr>
      <p:grpSpPr>
        <a:xfrm>
          <a:off x="0" y="0"/>
          <a:ext cx="0" cy="0"/>
          <a:chOff x="0" y="0"/>
          <a:chExt cx="0" cy="0"/>
        </a:xfrm>
      </p:grpSpPr>
      <p:sp>
        <p:nvSpPr>
          <p:cNvPr id="8" name="Freeform 15">
            <a:extLst>
              <a:ext uri="{FF2B5EF4-FFF2-40B4-BE49-F238E27FC236}">
                <a16:creationId xmlns:a16="http://schemas.microsoft.com/office/drawing/2014/main" id="{015001B2-FF36-4C9E-9B5F-1CD85532679F}"/>
              </a:ext>
            </a:extLst>
          </p:cNvPr>
          <p:cNvSpPr/>
          <p:nvPr userDrawn="1"/>
        </p:nvSpPr>
        <p:spPr>
          <a:xfrm>
            <a:off x="7427068" y="0"/>
            <a:ext cx="1716932" cy="5143500"/>
          </a:xfrm>
          <a:custGeom>
            <a:avLst/>
            <a:gdLst>
              <a:gd name="connsiteX0" fmla="*/ -1 w 7798411"/>
              <a:gd name="connsiteY0" fmla="*/ 0 h 18527425"/>
              <a:gd name="connsiteX1" fmla="*/ 7798410 w 7798411"/>
              <a:gd name="connsiteY1" fmla="*/ 0 h 18527425"/>
              <a:gd name="connsiteX2" fmla="*/ 7798410 w 7798411"/>
              <a:gd name="connsiteY2" fmla="*/ 18527426 h 18527425"/>
              <a:gd name="connsiteX3" fmla="*/ -1 w 7798411"/>
              <a:gd name="connsiteY3" fmla="*/ 18527426 h 18527425"/>
            </a:gdLst>
            <a:ahLst/>
            <a:cxnLst>
              <a:cxn ang="0">
                <a:pos x="connsiteX0" y="connsiteY0"/>
              </a:cxn>
              <a:cxn ang="0">
                <a:pos x="connsiteX1" y="connsiteY1"/>
              </a:cxn>
              <a:cxn ang="0">
                <a:pos x="connsiteX2" y="connsiteY2"/>
              </a:cxn>
              <a:cxn ang="0">
                <a:pos x="connsiteX3" y="connsiteY3"/>
              </a:cxn>
            </a:cxnLst>
            <a:rect l="l" t="t" r="r" b="b"/>
            <a:pathLst>
              <a:path w="7798411" h="18527425">
                <a:moveTo>
                  <a:pt x="-1" y="0"/>
                </a:moveTo>
                <a:lnTo>
                  <a:pt x="7798410" y="0"/>
                </a:lnTo>
                <a:lnTo>
                  <a:pt x="7798410" y="18527426"/>
                </a:lnTo>
                <a:lnTo>
                  <a:pt x="-1" y="18527426"/>
                </a:lnTo>
                <a:close/>
              </a:path>
            </a:pathLst>
          </a:custGeom>
          <a:solidFill>
            <a:schemeClr val="bg2"/>
          </a:solidFill>
          <a:ln w="17143" cap="flat">
            <a:noFill/>
            <a:prstDash val="solid"/>
            <a:miter/>
          </a:ln>
        </p:spPr>
        <p:txBody>
          <a:bodyPr rtlCol="0" anchor="ctr"/>
          <a:lstStyle/>
          <a:p>
            <a:pPr>
              <a:lnSpc>
                <a:spcPct val="95000"/>
              </a:lnSpc>
              <a:spcAft>
                <a:spcPts val="281"/>
              </a:spcAft>
            </a:pPr>
            <a:endParaRPr lang="en-US" sz="197" dirty="0"/>
          </a:p>
        </p:txBody>
      </p:sp>
      <p:grpSp>
        <p:nvGrpSpPr>
          <p:cNvPr id="9" name="Group 8">
            <a:extLst>
              <a:ext uri="{FF2B5EF4-FFF2-40B4-BE49-F238E27FC236}">
                <a16:creationId xmlns:a16="http://schemas.microsoft.com/office/drawing/2014/main" id="{7762B99A-FB54-4704-9940-044DF8952A0F}"/>
              </a:ext>
            </a:extLst>
          </p:cNvPr>
          <p:cNvGrpSpPr/>
          <p:nvPr userDrawn="1"/>
        </p:nvGrpSpPr>
        <p:grpSpPr>
          <a:xfrm>
            <a:off x="-613" y="1"/>
            <a:ext cx="9144613" cy="2632472"/>
            <a:chOff x="-2206" y="-9497376"/>
            <a:chExt cx="32920606" cy="15362700"/>
          </a:xfrm>
          <a:gradFill>
            <a:gsLst>
              <a:gs pos="0">
                <a:schemeClr val="accent2"/>
              </a:gs>
              <a:gs pos="100000">
                <a:schemeClr val="tx1"/>
              </a:gs>
            </a:gsLst>
            <a:lin ang="5400000" scaled="1"/>
          </a:gradFill>
        </p:grpSpPr>
        <p:sp>
          <p:nvSpPr>
            <p:cNvPr id="10" name="Freeform 11">
              <a:extLst>
                <a:ext uri="{FF2B5EF4-FFF2-40B4-BE49-F238E27FC236}">
                  <a16:creationId xmlns:a16="http://schemas.microsoft.com/office/drawing/2014/main" id="{DB1978F0-7B4B-4BCF-96F5-292BEDD5630F}"/>
                </a:ext>
              </a:extLst>
            </p:cNvPr>
            <p:cNvSpPr/>
            <p:nvPr/>
          </p:nvSpPr>
          <p:spPr>
            <a:xfrm>
              <a:off x="-2206" y="5475332"/>
              <a:ext cx="32920606" cy="389992"/>
            </a:xfrm>
            <a:custGeom>
              <a:avLst/>
              <a:gdLst>
                <a:gd name="connsiteX0" fmla="*/ 0 w 32920606"/>
                <a:gd name="connsiteY0" fmla="*/ 0 h 81829"/>
                <a:gd name="connsiteX1" fmla="*/ 32920606 w 32920606"/>
                <a:gd name="connsiteY1" fmla="*/ 0 h 81829"/>
                <a:gd name="connsiteX2" fmla="*/ 32920606 w 32920606"/>
                <a:gd name="connsiteY2" fmla="*/ 81829 h 81829"/>
                <a:gd name="connsiteX3" fmla="*/ 0 w 32920606"/>
                <a:gd name="connsiteY3" fmla="*/ 81829 h 81829"/>
              </a:gdLst>
              <a:ahLst/>
              <a:cxnLst>
                <a:cxn ang="0">
                  <a:pos x="connsiteX0" y="connsiteY0"/>
                </a:cxn>
                <a:cxn ang="0">
                  <a:pos x="connsiteX1" y="connsiteY1"/>
                </a:cxn>
                <a:cxn ang="0">
                  <a:pos x="connsiteX2" y="connsiteY2"/>
                </a:cxn>
                <a:cxn ang="0">
                  <a:pos x="connsiteX3" y="connsiteY3"/>
                </a:cxn>
              </a:cxnLst>
              <a:rect l="l" t="t" r="r" b="b"/>
              <a:pathLst>
                <a:path w="32920606" h="81829">
                  <a:moveTo>
                    <a:pt x="0" y="0"/>
                  </a:moveTo>
                  <a:lnTo>
                    <a:pt x="32920606" y="0"/>
                  </a:lnTo>
                  <a:lnTo>
                    <a:pt x="32920606" y="81829"/>
                  </a:lnTo>
                  <a:lnTo>
                    <a:pt x="0" y="81829"/>
                  </a:lnTo>
                  <a:close/>
                </a:path>
              </a:pathLst>
            </a:custGeom>
            <a:solidFill>
              <a:schemeClr val="tx1">
                <a:alpha val="20000"/>
              </a:schemeClr>
            </a:solidFill>
            <a:ln w="17143" cap="flat">
              <a:noFill/>
              <a:prstDash val="solid"/>
              <a:miter/>
            </a:ln>
          </p:spPr>
          <p:txBody>
            <a:bodyPr rtlCol="0" anchor="ctr"/>
            <a:lstStyle/>
            <a:p>
              <a:pPr>
                <a:lnSpc>
                  <a:spcPct val="95000"/>
                </a:lnSpc>
                <a:spcAft>
                  <a:spcPts val="281"/>
                </a:spcAft>
              </a:pPr>
              <a:endParaRPr lang="en-US" sz="197" dirty="0"/>
            </a:p>
          </p:txBody>
        </p:sp>
        <p:sp>
          <p:nvSpPr>
            <p:cNvPr id="11" name="Freeform 10">
              <a:extLst>
                <a:ext uri="{FF2B5EF4-FFF2-40B4-BE49-F238E27FC236}">
                  <a16:creationId xmlns:a16="http://schemas.microsoft.com/office/drawing/2014/main" id="{B7F5097B-47D2-4739-AD61-C61BAF4E50FF}"/>
                </a:ext>
              </a:extLst>
            </p:cNvPr>
            <p:cNvSpPr/>
            <p:nvPr/>
          </p:nvSpPr>
          <p:spPr>
            <a:xfrm>
              <a:off x="-2206" y="-9497376"/>
              <a:ext cx="32920606" cy="15113577"/>
            </a:xfrm>
            <a:custGeom>
              <a:avLst/>
              <a:gdLst>
                <a:gd name="connsiteX0" fmla="*/ 0 w 32920606"/>
                <a:gd name="connsiteY0" fmla="*/ 0 h 4426167"/>
                <a:gd name="connsiteX1" fmla="*/ 32920606 w 32920606"/>
                <a:gd name="connsiteY1" fmla="*/ 0 h 4426167"/>
                <a:gd name="connsiteX2" fmla="*/ 32920606 w 32920606"/>
                <a:gd name="connsiteY2" fmla="*/ 4426168 h 4426167"/>
                <a:gd name="connsiteX3" fmla="*/ 0 w 32920606"/>
                <a:gd name="connsiteY3" fmla="*/ 4426168 h 4426167"/>
              </a:gdLst>
              <a:ahLst/>
              <a:cxnLst>
                <a:cxn ang="0">
                  <a:pos x="connsiteX0" y="connsiteY0"/>
                </a:cxn>
                <a:cxn ang="0">
                  <a:pos x="connsiteX1" y="connsiteY1"/>
                </a:cxn>
                <a:cxn ang="0">
                  <a:pos x="connsiteX2" y="connsiteY2"/>
                </a:cxn>
                <a:cxn ang="0">
                  <a:pos x="connsiteX3" y="connsiteY3"/>
                </a:cxn>
              </a:cxnLst>
              <a:rect l="l" t="t" r="r" b="b"/>
              <a:pathLst>
                <a:path w="32920606" h="4426167">
                  <a:moveTo>
                    <a:pt x="0" y="0"/>
                  </a:moveTo>
                  <a:lnTo>
                    <a:pt x="32920606" y="0"/>
                  </a:lnTo>
                  <a:lnTo>
                    <a:pt x="32920606" y="4426168"/>
                  </a:lnTo>
                  <a:lnTo>
                    <a:pt x="0" y="4426168"/>
                  </a:lnTo>
                  <a:close/>
                </a:path>
              </a:pathLst>
            </a:custGeom>
            <a:solidFill>
              <a:schemeClr val="accent1"/>
            </a:solidFill>
            <a:ln w="17143" cap="flat">
              <a:noFill/>
              <a:prstDash val="solid"/>
              <a:miter/>
            </a:ln>
          </p:spPr>
          <p:txBody>
            <a:bodyPr rtlCol="0" anchor="ctr"/>
            <a:lstStyle/>
            <a:p>
              <a:pPr>
                <a:lnSpc>
                  <a:spcPct val="95000"/>
                </a:lnSpc>
                <a:spcAft>
                  <a:spcPts val="281"/>
                </a:spcAft>
              </a:pPr>
              <a:endParaRPr lang="en-US" sz="150" dirty="0"/>
            </a:p>
          </p:txBody>
        </p:sp>
      </p:grpSp>
      <p:sp>
        <p:nvSpPr>
          <p:cNvPr id="2" name="Title 1">
            <a:extLst>
              <a:ext uri="{FF2B5EF4-FFF2-40B4-BE49-F238E27FC236}">
                <a16:creationId xmlns:a16="http://schemas.microsoft.com/office/drawing/2014/main" id="{E5413BE3-8B2E-426E-8DF4-C16274D58897}"/>
              </a:ext>
            </a:extLst>
          </p:cNvPr>
          <p:cNvSpPr>
            <a:spLocks noGrp="1"/>
          </p:cNvSpPr>
          <p:nvPr>
            <p:ph type="ctrTitle"/>
          </p:nvPr>
        </p:nvSpPr>
        <p:spPr>
          <a:xfrm>
            <a:off x="590550" y="593717"/>
            <a:ext cx="6723000" cy="1790700"/>
          </a:xfrm>
        </p:spPr>
        <p:txBody>
          <a:bodyPr anchor="b">
            <a:normAutofit/>
          </a:bodyPr>
          <a:lstStyle>
            <a:lvl1pPr algn="l">
              <a:defRPr sz="2400" spc="0" baseline="0">
                <a:solidFill>
                  <a:schemeClr val="bg1"/>
                </a:solidFill>
                <a:latin typeface="+mn-lt"/>
                <a:ea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36D1FD0-1253-453F-ABA3-40888EE49F98}"/>
              </a:ext>
            </a:extLst>
          </p:cNvPr>
          <p:cNvSpPr>
            <a:spLocks noGrp="1"/>
          </p:cNvSpPr>
          <p:nvPr>
            <p:ph type="subTitle" idx="1" hasCustomPrompt="1"/>
          </p:nvPr>
        </p:nvSpPr>
        <p:spPr>
          <a:xfrm>
            <a:off x="590549" y="2781785"/>
            <a:ext cx="6723000" cy="253916"/>
          </a:xfrm>
        </p:spPr>
        <p:txBody>
          <a:bodyPr>
            <a:spAutoFit/>
          </a:bodyPr>
          <a:lstStyle>
            <a:lvl1pPr marL="0" indent="0" algn="l">
              <a:lnSpc>
                <a:spcPct val="100000"/>
              </a:lnSpc>
              <a:spcBef>
                <a:spcPts val="0"/>
              </a:spcBef>
              <a:spcAft>
                <a:spcPts val="0"/>
              </a:spcAft>
              <a:buNone/>
              <a:defRPr sz="10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AUTHORS</a:t>
            </a:r>
          </a:p>
        </p:txBody>
      </p:sp>
      <p:sp>
        <p:nvSpPr>
          <p:cNvPr id="12" name="Freeform 1432">
            <a:extLst>
              <a:ext uri="{FF2B5EF4-FFF2-40B4-BE49-F238E27FC236}">
                <a16:creationId xmlns:a16="http://schemas.microsoft.com/office/drawing/2014/main" id="{37073131-49B1-4F54-A3A5-7FF34F2514FF}"/>
              </a:ext>
            </a:extLst>
          </p:cNvPr>
          <p:cNvSpPr/>
          <p:nvPr userDrawn="1"/>
        </p:nvSpPr>
        <p:spPr>
          <a:xfrm flipV="1">
            <a:off x="666054" y="2420277"/>
            <a:ext cx="514350" cy="0"/>
          </a:xfrm>
          <a:custGeom>
            <a:avLst/>
            <a:gdLst>
              <a:gd name="connsiteX0" fmla="*/ 0 w 347038"/>
              <a:gd name="connsiteY0" fmla="*/ 0 h 17155"/>
              <a:gd name="connsiteX1" fmla="*/ 347038 w 347038"/>
              <a:gd name="connsiteY1" fmla="*/ 0 h 17155"/>
            </a:gdLst>
            <a:ahLst/>
            <a:cxnLst>
              <a:cxn ang="0">
                <a:pos x="connsiteX0" y="connsiteY0"/>
              </a:cxn>
              <a:cxn ang="0">
                <a:pos x="connsiteX1" y="connsiteY1"/>
              </a:cxn>
            </a:cxnLst>
            <a:rect l="l" t="t" r="r" b="b"/>
            <a:pathLst>
              <a:path w="347038" h="17155">
                <a:moveTo>
                  <a:pt x="0" y="0"/>
                </a:moveTo>
                <a:lnTo>
                  <a:pt x="347038" y="0"/>
                </a:lnTo>
              </a:path>
            </a:pathLst>
          </a:custGeom>
          <a:ln w="38100" cap="flat">
            <a:solidFill>
              <a:schemeClr val="bg1"/>
            </a:solidFill>
            <a:prstDash val="solid"/>
            <a:miter/>
          </a:ln>
        </p:spPr>
        <p:txBody>
          <a:bodyPr rtlCol="0" anchor="ctr"/>
          <a:lstStyle/>
          <a:p>
            <a:pPr>
              <a:lnSpc>
                <a:spcPct val="95000"/>
              </a:lnSpc>
              <a:spcAft>
                <a:spcPts val="600"/>
              </a:spcAft>
            </a:pPr>
            <a:endParaRPr lang="en-US" sz="289" dirty="0"/>
          </a:p>
        </p:txBody>
      </p:sp>
      <p:sp>
        <p:nvSpPr>
          <p:cNvPr id="14" name="Content Placeholder 13">
            <a:extLst>
              <a:ext uri="{FF2B5EF4-FFF2-40B4-BE49-F238E27FC236}">
                <a16:creationId xmlns:a16="http://schemas.microsoft.com/office/drawing/2014/main" id="{2EAF8BE8-2060-4182-B96D-D8149371D68D}"/>
              </a:ext>
            </a:extLst>
          </p:cNvPr>
          <p:cNvSpPr>
            <a:spLocks noGrp="1"/>
          </p:cNvSpPr>
          <p:nvPr>
            <p:ph sz="quarter" idx="10" hasCustomPrompt="1"/>
          </p:nvPr>
        </p:nvSpPr>
        <p:spPr>
          <a:xfrm>
            <a:off x="590550" y="3621881"/>
            <a:ext cx="6723000" cy="184666"/>
          </a:xfrm>
        </p:spPr>
        <p:txBody>
          <a:bodyPr anchor="t">
            <a:spAutoFit/>
          </a:bodyPr>
          <a:lstStyle>
            <a:lvl1pPr marL="0" indent="0">
              <a:lnSpc>
                <a:spcPct val="100000"/>
              </a:lnSpc>
              <a:spcBef>
                <a:spcPts val="0"/>
              </a:spcBef>
              <a:buNone/>
              <a:defRPr sz="600" b="0">
                <a:solidFill>
                  <a:schemeClr val="tx1"/>
                </a:solidFill>
              </a:defRPr>
            </a:lvl1pPr>
          </a:lstStyle>
          <a:p>
            <a:pPr lvl="0"/>
            <a:r>
              <a:rPr lang="en-US" dirty="0"/>
              <a:t>Affiliations</a:t>
            </a:r>
          </a:p>
        </p:txBody>
      </p:sp>
      <p:sp>
        <p:nvSpPr>
          <p:cNvPr id="16" name="Rectangle 15">
            <a:extLst>
              <a:ext uri="{FF2B5EF4-FFF2-40B4-BE49-F238E27FC236}">
                <a16:creationId xmlns:a16="http://schemas.microsoft.com/office/drawing/2014/main" id="{DDDE232D-ED3C-4FBC-956B-521068C3436D}"/>
              </a:ext>
            </a:extLst>
          </p:cNvPr>
          <p:cNvSpPr/>
          <p:nvPr userDrawn="1"/>
        </p:nvSpPr>
        <p:spPr>
          <a:xfrm>
            <a:off x="7546866" y="2795919"/>
            <a:ext cx="1479332" cy="629660"/>
          </a:xfrm>
          <a:prstGeom prst="rect">
            <a:avLst/>
          </a:prstGeom>
        </p:spPr>
        <p:txBody>
          <a:bodyPr wrap="square" lIns="0" tIns="0" rIns="0" bIns="0" anchor="b" anchorCtr="0">
            <a:spAutoFit/>
          </a:bodyPr>
          <a:lstStyle/>
          <a:p>
            <a:pPr algn="r" defTabSz="104859">
              <a:lnSpc>
                <a:spcPct val="100000"/>
              </a:lnSpc>
              <a:spcAft>
                <a:spcPts val="450"/>
              </a:spcAft>
            </a:pPr>
            <a:r>
              <a:rPr lang="en-GB" sz="525" spc="-8" baseline="0" dirty="0">
                <a:solidFill>
                  <a:schemeClr val="bg1"/>
                </a:solidFill>
              </a:rPr>
              <a:t>https://www.congresshub.com/Oncology/</a:t>
            </a:r>
            <a:br>
              <a:rPr lang="en-GB" sz="525" spc="-8" baseline="0" dirty="0">
                <a:solidFill>
                  <a:schemeClr val="bg1"/>
                </a:solidFill>
              </a:rPr>
            </a:br>
            <a:r>
              <a:rPr lang="en-GB" sz="525" spc="-8" baseline="0" dirty="0">
                <a:solidFill>
                  <a:schemeClr val="bg1"/>
                </a:solidFill>
              </a:rPr>
              <a:t>AM2023/Cilta-cel/Dhakal</a:t>
            </a:r>
          </a:p>
          <a:p>
            <a:pPr algn="r" defTabSz="104859">
              <a:lnSpc>
                <a:spcPct val="100000"/>
              </a:lnSpc>
              <a:spcAft>
                <a:spcPts val="450"/>
              </a:spcAft>
            </a:pPr>
            <a:r>
              <a:rPr lang="en-GB" sz="525" spc="-8" baseline="0" dirty="0">
                <a:solidFill>
                  <a:schemeClr val="bg1"/>
                </a:solidFill>
              </a:rPr>
              <a:t>Copies of this presentation obtained </a:t>
            </a:r>
            <a:br>
              <a:rPr lang="en-GB" sz="525" spc="-8" baseline="0" dirty="0">
                <a:solidFill>
                  <a:schemeClr val="bg1"/>
                </a:solidFill>
              </a:rPr>
            </a:br>
            <a:r>
              <a:rPr lang="en-GB" sz="525" spc="-8" baseline="0" dirty="0">
                <a:solidFill>
                  <a:schemeClr val="bg1"/>
                </a:solidFill>
              </a:rPr>
              <a:t>through Quick Response (QR) Code are</a:t>
            </a:r>
            <a:br>
              <a:rPr lang="en-GB" sz="525" spc="-8" baseline="0" dirty="0">
                <a:solidFill>
                  <a:schemeClr val="bg1"/>
                </a:solidFill>
              </a:rPr>
            </a:br>
            <a:r>
              <a:rPr lang="en-GB" sz="525" spc="-8" baseline="0" dirty="0">
                <a:solidFill>
                  <a:schemeClr val="bg1"/>
                </a:solidFill>
              </a:rPr>
              <a:t> for personal use only and may not be reproduced without permission from</a:t>
            </a:r>
            <a:br>
              <a:rPr lang="en-GB" sz="525" spc="-8" baseline="0" dirty="0">
                <a:solidFill>
                  <a:schemeClr val="bg1"/>
                </a:solidFill>
              </a:rPr>
            </a:br>
            <a:r>
              <a:rPr lang="en-GB" sz="525" spc="-8" baseline="0" dirty="0">
                <a:solidFill>
                  <a:schemeClr val="bg1"/>
                </a:solidFill>
              </a:rPr>
              <a:t> ASCO</a:t>
            </a:r>
            <a:r>
              <a:rPr lang="en-GB" sz="525" spc="-8" baseline="30000" dirty="0">
                <a:solidFill>
                  <a:schemeClr val="bg1"/>
                </a:solidFill>
              </a:rPr>
              <a:t>®</a:t>
            </a:r>
            <a:r>
              <a:rPr lang="en-GB" sz="525" spc="-8" baseline="0" dirty="0">
                <a:solidFill>
                  <a:schemeClr val="bg1"/>
                </a:solidFill>
              </a:rPr>
              <a:t> or the author of this presentation. </a:t>
            </a:r>
          </a:p>
        </p:txBody>
      </p:sp>
      <p:sp>
        <p:nvSpPr>
          <p:cNvPr id="4" name="Footer Placeholder 3">
            <a:extLst>
              <a:ext uri="{FF2B5EF4-FFF2-40B4-BE49-F238E27FC236}">
                <a16:creationId xmlns:a16="http://schemas.microsoft.com/office/drawing/2014/main" id="{4CC31A0F-BCE7-4F39-A304-F0F446787014}"/>
              </a:ext>
            </a:extLst>
          </p:cNvPr>
          <p:cNvSpPr>
            <a:spLocks noGrp="1"/>
          </p:cNvSpPr>
          <p:nvPr>
            <p:ph type="ftr" sz="quarter" idx="11"/>
          </p:nvPr>
        </p:nvSpPr>
        <p:spPr>
          <a:xfrm>
            <a:off x="590550" y="4790352"/>
            <a:ext cx="6723000" cy="353149"/>
          </a:xfrm>
        </p:spPr>
        <p:txBody>
          <a:bodyPr tIns="46800" bIns="46800"/>
          <a:lstStyle>
            <a:lvl1pPr>
              <a:lnSpc>
                <a:spcPct val="100000"/>
              </a:lnSpc>
              <a:spcAft>
                <a:spcPts val="0"/>
              </a:spcAft>
              <a:defRPr lang="en-GB" sz="900" kern="1200" dirty="0">
                <a:solidFill>
                  <a:schemeClr val="accent1"/>
                </a:solidFill>
                <a:latin typeface="+mn-lt"/>
                <a:ea typeface="+mn-ea"/>
                <a:cs typeface="+mn-cs"/>
              </a:defRPr>
            </a:lvl1pPr>
          </a:lstStyle>
          <a:p>
            <a:endParaRPr lang="en-GB" dirty="0"/>
          </a:p>
        </p:txBody>
      </p:sp>
      <p:pic>
        <p:nvPicPr>
          <p:cNvPr id="13" name="Picture 12" descr="A picture containing pattern, square, pixel, design&#10;&#10;Description automatically generated">
            <a:extLst>
              <a:ext uri="{FF2B5EF4-FFF2-40B4-BE49-F238E27FC236}">
                <a16:creationId xmlns:a16="http://schemas.microsoft.com/office/drawing/2014/main" id="{5D68AF80-BA51-732D-6313-831BED57C6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4870" y="3543875"/>
            <a:ext cx="1481328" cy="1481328"/>
          </a:xfrm>
          <a:prstGeom prst="rect">
            <a:avLst/>
          </a:prstGeom>
        </p:spPr>
      </p:pic>
    </p:spTree>
    <p:extLst>
      <p:ext uri="{BB962C8B-B14F-4D97-AF65-F5344CB8AC3E}">
        <p14:creationId xmlns:p14="http://schemas.microsoft.com/office/powerpoint/2010/main" val="3015287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cience Hub">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3BE3-8B2E-426E-8DF4-C16274D58897}"/>
              </a:ext>
            </a:extLst>
          </p:cNvPr>
          <p:cNvSpPr>
            <a:spLocks noGrp="1"/>
          </p:cNvSpPr>
          <p:nvPr>
            <p:ph type="ctrTitle"/>
          </p:nvPr>
        </p:nvSpPr>
        <p:spPr>
          <a:xfrm>
            <a:off x="590550" y="593717"/>
            <a:ext cx="6723000" cy="1790700"/>
          </a:xfrm>
        </p:spPr>
        <p:txBody>
          <a:bodyPr anchor="b">
            <a:normAutofit/>
          </a:bodyPr>
          <a:lstStyle>
            <a:lvl1pPr algn="l">
              <a:defRPr sz="2400" spc="0" baseline="0">
                <a:solidFill>
                  <a:schemeClr val="bg1"/>
                </a:solidFill>
                <a:latin typeface="+mn-lt"/>
                <a:ea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36D1FD0-1253-453F-ABA3-40888EE49F98}"/>
              </a:ext>
            </a:extLst>
          </p:cNvPr>
          <p:cNvSpPr>
            <a:spLocks noGrp="1"/>
          </p:cNvSpPr>
          <p:nvPr>
            <p:ph type="subTitle" idx="1" hasCustomPrompt="1"/>
          </p:nvPr>
        </p:nvSpPr>
        <p:spPr>
          <a:xfrm>
            <a:off x="590549" y="2781785"/>
            <a:ext cx="6723000" cy="253916"/>
          </a:xfrm>
        </p:spPr>
        <p:txBody>
          <a:bodyPr>
            <a:spAutoFit/>
          </a:bodyPr>
          <a:lstStyle>
            <a:lvl1pPr marL="0" indent="0" algn="l">
              <a:lnSpc>
                <a:spcPct val="100000"/>
              </a:lnSpc>
              <a:spcBef>
                <a:spcPts val="0"/>
              </a:spcBef>
              <a:spcAft>
                <a:spcPts val="0"/>
              </a:spcAft>
              <a:buNone/>
              <a:defRPr sz="10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AUTHORS</a:t>
            </a:r>
          </a:p>
        </p:txBody>
      </p:sp>
      <p:sp>
        <p:nvSpPr>
          <p:cNvPr id="12" name="Freeform 1432">
            <a:extLst>
              <a:ext uri="{FF2B5EF4-FFF2-40B4-BE49-F238E27FC236}">
                <a16:creationId xmlns:a16="http://schemas.microsoft.com/office/drawing/2014/main" id="{37073131-49B1-4F54-A3A5-7FF34F2514FF}"/>
              </a:ext>
            </a:extLst>
          </p:cNvPr>
          <p:cNvSpPr/>
          <p:nvPr userDrawn="1"/>
        </p:nvSpPr>
        <p:spPr>
          <a:xfrm flipV="1">
            <a:off x="666054" y="2420277"/>
            <a:ext cx="514350" cy="0"/>
          </a:xfrm>
          <a:custGeom>
            <a:avLst/>
            <a:gdLst>
              <a:gd name="connsiteX0" fmla="*/ 0 w 347038"/>
              <a:gd name="connsiteY0" fmla="*/ 0 h 17155"/>
              <a:gd name="connsiteX1" fmla="*/ 347038 w 347038"/>
              <a:gd name="connsiteY1" fmla="*/ 0 h 17155"/>
            </a:gdLst>
            <a:ahLst/>
            <a:cxnLst>
              <a:cxn ang="0">
                <a:pos x="connsiteX0" y="connsiteY0"/>
              </a:cxn>
              <a:cxn ang="0">
                <a:pos x="connsiteX1" y="connsiteY1"/>
              </a:cxn>
            </a:cxnLst>
            <a:rect l="l" t="t" r="r" b="b"/>
            <a:pathLst>
              <a:path w="347038" h="17155">
                <a:moveTo>
                  <a:pt x="0" y="0"/>
                </a:moveTo>
                <a:lnTo>
                  <a:pt x="347038" y="0"/>
                </a:lnTo>
              </a:path>
            </a:pathLst>
          </a:custGeom>
          <a:ln w="38100" cap="flat">
            <a:solidFill>
              <a:schemeClr val="bg1"/>
            </a:solidFill>
            <a:prstDash val="solid"/>
            <a:miter/>
          </a:ln>
        </p:spPr>
        <p:txBody>
          <a:bodyPr rtlCol="0" anchor="ctr"/>
          <a:lstStyle/>
          <a:p>
            <a:pPr>
              <a:lnSpc>
                <a:spcPct val="95000"/>
              </a:lnSpc>
              <a:spcAft>
                <a:spcPts val="600"/>
              </a:spcAft>
            </a:pPr>
            <a:endParaRPr lang="en-US" sz="289" dirty="0"/>
          </a:p>
        </p:txBody>
      </p:sp>
      <p:sp>
        <p:nvSpPr>
          <p:cNvPr id="14" name="Content Placeholder 13">
            <a:extLst>
              <a:ext uri="{FF2B5EF4-FFF2-40B4-BE49-F238E27FC236}">
                <a16:creationId xmlns:a16="http://schemas.microsoft.com/office/drawing/2014/main" id="{2EAF8BE8-2060-4182-B96D-D8149371D68D}"/>
              </a:ext>
            </a:extLst>
          </p:cNvPr>
          <p:cNvSpPr>
            <a:spLocks noGrp="1"/>
          </p:cNvSpPr>
          <p:nvPr>
            <p:ph sz="quarter" idx="10" hasCustomPrompt="1"/>
          </p:nvPr>
        </p:nvSpPr>
        <p:spPr>
          <a:xfrm>
            <a:off x="590550" y="3621881"/>
            <a:ext cx="6723000" cy="184666"/>
          </a:xfrm>
        </p:spPr>
        <p:txBody>
          <a:bodyPr anchor="t">
            <a:spAutoFit/>
          </a:bodyPr>
          <a:lstStyle>
            <a:lvl1pPr marL="0" indent="0">
              <a:lnSpc>
                <a:spcPct val="100000"/>
              </a:lnSpc>
              <a:spcBef>
                <a:spcPts val="0"/>
              </a:spcBef>
              <a:buNone/>
              <a:defRPr sz="600" b="0">
                <a:solidFill>
                  <a:schemeClr val="bg1"/>
                </a:solidFill>
              </a:defRPr>
            </a:lvl1pPr>
          </a:lstStyle>
          <a:p>
            <a:pPr lvl="0"/>
            <a:r>
              <a:rPr lang="en-US" dirty="0"/>
              <a:t>Affiliations</a:t>
            </a:r>
          </a:p>
        </p:txBody>
      </p:sp>
      <p:sp>
        <p:nvSpPr>
          <p:cNvPr id="4" name="Footer Placeholder 3">
            <a:extLst>
              <a:ext uri="{FF2B5EF4-FFF2-40B4-BE49-F238E27FC236}">
                <a16:creationId xmlns:a16="http://schemas.microsoft.com/office/drawing/2014/main" id="{4CC31A0F-BCE7-4F39-A304-F0F446787014}"/>
              </a:ext>
            </a:extLst>
          </p:cNvPr>
          <p:cNvSpPr>
            <a:spLocks noGrp="1"/>
          </p:cNvSpPr>
          <p:nvPr>
            <p:ph type="ftr" sz="quarter" idx="11"/>
          </p:nvPr>
        </p:nvSpPr>
        <p:spPr>
          <a:xfrm>
            <a:off x="590550" y="4790349"/>
            <a:ext cx="6723000" cy="353149"/>
          </a:xfrm>
        </p:spPr>
        <p:txBody>
          <a:bodyPr tIns="46800" bIns="46800"/>
          <a:lstStyle>
            <a:lvl1pPr>
              <a:lnSpc>
                <a:spcPct val="100000"/>
              </a:lnSpc>
              <a:spcAft>
                <a:spcPts val="0"/>
              </a:spcAft>
              <a:defRPr lang="en-GB" sz="900" kern="1200" dirty="0">
                <a:solidFill>
                  <a:schemeClr val="bg1"/>
                </a:solidFill>
                <a:latin typeface="+mn-lt"/>
                <a:ea typeface="+mn-ea"/>
                <a:cs typeface="+mn-cs"/>
              </a:defRPr>
            </a:lvl1pPr>
          </a:lstStyle>
          <a:p>
            <a:endParaRPr lang="en-GB" dirty="0"/>
          </a:p>
        </p:txBody>
      </p:sp>
      <p:sp>
        <p:nvSpPr>
          <p:cNvPr id="9" name="Rectangle 8">
            <a:extLst>
              <a:ext uri="{FF2B5EF4-FFF2-40B4-BE49-F238E27FC236}">
                <a16:creationId xmlns:a16="http://schemas.microsoft.com/office/drawing/2014/main" id="{1BB77D57-5A71-4995-EF51-08CAF4B7817B}"/>
              </a:ext>
            </a:extLst>
          </p:cNvPr>
          <p:cNvSpPr/>
          <p:nvPr userDrawn="1"/>
        </p:nvSpPr>
        <p:spPr>
          <a:xfrm>
            <a:off x="7546866" y="2795919"/>
            <a:ext cx="1479332" cy="629660"/>
          </a:xfrm>
          <a:prstGeom prst="rect">
            <a:avLst/>
          </a:prstGeom>
        </p:spPr>
        <p:txBody>
          <a:bodyPr wrap="square" lIns="0" tIns="0" rIns="0" bIns="0" anchor="b" anchorCtr="0">
            <a:spAutoFit/>
          </a:bodyPr>
          <a:lstStyle/>
          <a:p>
            <a:pPr algn="r" defTabSz="104859">
              <a:lnSpc>
                <a:spcPct val="100000"/>
              </a:lnSpc>
              <a:spcAft>
                <a:spcPts val="450"/>
              </a:spcAft>
            </a:pPr>
            <a:r>
              <a:rPr lang="en-GB" sz="525" spc="-8" baseline="0" dirty="0">
                <a:solidFill>
                  <a:schemeClr val="bg1"/>
                </a:solidFill>
              </a:rPr>
              <a:t>https://www.congresshub.com/Oncology/</a:t>
            </a:r>
            <a:br>
              <a:rPr lang="en-GB" sz="525" spc="-8" baseline="0" dirty="0">
                <a:solidFill>
                  <a:schemeClr val="bg1"/>
                </a:solidFill>
              </a:rPr>
            </a:br>
            <a:r>
              <a:rPr lang="en-GB" sz="525" spc="-8" baseline="0" dirty="0">
                <a:solidFill>
                  <a:schemeClr val="bg1"/>
                </a:solidFill>
              </a:rPr>
              <a:t>CONGRESS2023/PRODUCT/AUTHOR LAST NAME</a:t>
            </a:r>
          </a:p>
          <a:p>
            <a:pPr algn="r" defTabSz="104859">
              <a:lnSpc>
                <a:spcPct val="100000"/>
              </a:lnSpc>
              <a:spcAft>
                <a:spcPts val="450"/>
              </a:spcAft>
            </a:pPr>
            <a:r>
              <a:rPr lang="en-GB" sz="525" dirty="0">
                <a:solidFill>
                  <a:schemeClr val="bg1"/>
                </a:solidFill>
              </a:rPr>
              <a:t>The QR code is intended to provide scientific information for individual reference, and the information should not be altered or reproduced in any way. </a:t>
            </a:r>
          </a:p>
        </p:txBody>
      </p:sp>
      <p:pic>
        <p:nvPicPr>
          <p:cNvPr id="6" name="Picture 5" descr="A picture containing pattern, square, pixel, design&#10;&#10;Description automatically generated">
            <a:extLst>
              <a:ext uri="{FF2B5EF4-FFF2-40B4-BE49-F238E27FC236}">
                <a16:creationId xmlns:a16="http://schemas.microsoft.com/office/drawing/2014/main" id="{47E51481-AA83-E88D-1FC5-A02B17189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4870" y="3543875"/>
            <a:ext cx="1481328" cy="1481328"/>
          </a:xfrm>
          <a:prstGeom prst="rect">
            <a:avLst/>
          </a:prstGeom>
        </p:spPr>
      </p:pic>
    </p:spTree>
    <p:extLst>
      <p:ext uri="{BB962C8B-B14F-4D97-AF65-F5344CB8AC3E}">
        <p14:creationId xmlns:p14="http://schemas.microsoft.com/office/powerpoint/2010/main" val="4026637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873769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0894-85A6-46E4-9E73-D6EBA4C4CB93}"/>
              </a:ext>
            </a:extLst>
          </p:cNvPr>
          <p:cNvSpPr>
            <a:spLocks noGrp="1"/>
          </p:cNvSpPr>
          <p:nvPr>
            <p:ph type="title"/>
          </p:nvPr>
        </p:nvSpPr>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3D67D8A1-C774-47F3-9B70-82CD6A88C88A}"/>
              </a:ext>
            </a:extLst>
          </p:cNvPr>
          <p:cNvSpPr>
            <a:spLocks noGrp="1"/>
          </p:cNvSpPr>
          <p:nvPr>
            <p:ph idx="1" hasCustomPrompt="1"/>
          </p:nvPr>
        </p:nvSpPr>
        <p:spPr>
          <a:xfrm>
            <a:off x="266699" y="1197769"/>
            <a:ext cx="8613000"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a:defRPr sz="1275"/>
            </a:lvl5pPr>
          </a:lstStyle>
          <a:p>
            <a:pPr lvl="0"/>
            <a:r>
              <a:rPr lang="en-US" dirty="0"/>
              <a:t>Subhead if necessary</a:t>
            </a:r>
          </a:p>
          <a:p>
            <a:pPr marL="128588" lvl="1"/>
            <a:r>
              <a:rPr lang="en-US" dirty="0"/>
              <a:t>First bullet</a:t>
            </a:r>
          </a:p>
          <a:p>
            <a:pPr marL="255985" lvl="2"/>
            <a:r>
              <a:rPr lang="en-US" dirty="0"/>
              <a:t>Second bullet</a:t>
            </a:r>
          </a:p>
          <a:p>
            <a:pPr marL="384572" marR="0" lvl="3" indent="-114300" algn="l" defTabSz="685797" rtl="0" eaLnBrk="1" fontAlgn="auto" latinLnBrk="0" hangingPunct="1">
              <a:lnSpc>
                <a:spcPct val="100000"/>
              </a:lnSpc>
              <a:spcBef>
                <a:spcPts val="450"/>
              </a:spcBef>
              <a:spcAft>
                <a:spcPts val="0"/>
              </a:spcAft>
              <a:buClr>
                <a:schemeClr val="accent1"/>
              </a:buClr>
              <a:buSzPct val="80000"/>
              <a:buFont typeface="Wingdings" panose="05000000000000000000" pitchFamily="2" charset="2"/>
              <a:buChar char="§"/>
              <a:tabLst/>
              <a:defRPr/>
            </a:pPr>
            <a:r>
              <a:rPr lang="en-US" dirty="0"/>
              <a:t>Third bullet</a:t>
            </a:r>
          </a:p>
          <a:p>
            <a:pPr marL="539354" marR="0" lvl="4" indent="-134541" algn="l" defTabSz="685797" rtl="0" eaLnBrk="1" fontAlgn="auto" latinLnBrk="0" hangingPunct="1">
              <a:lnSpc>
                <a:spcPct val="100000"/>
              </a:lnSpc>
              <a:spcBef>
                <a:spcPts val="450"/>
              </a:spcBef>
              <a:spcAft>
                <a:spcPts val="0"/>
              </a:spcAft>
              <a:buClr>
                <a:schemeClr val="accent1"/>
              </a:buClr>
              <a:buSzPct val="100000"/>
              <a:buFontTx/>
              <a:buChar char="◦"/>
              <a:tabLst/>
              <a:defRPr/>
            </a:pPr>
            <a:r>
              <a:rPr lang="en-US" dirty="0"/>
              <a:t>Fourth bullet</a:t>
            </a:r>
          </a:p>
        </p:txBody>
      </p:sp>
      <p:sp>
        <p:nvSpPr>
          <p:cNvPr id="6" name="Slide Number Placeholder 5">
            <a:extLst>
              <a:ext uri="{FF2B5EF4-FFF2-40B4-BE49-F238E27FC236}">
                <a16:creationId xmlns:a16="http://schemas.microsoft.com/office/drawing/2014/main" id="{3F1B4B84-CBFF-4DDA-9D19-E8730EA0D230}"/>
              </a:ext>
            </a:extLst>
          </p:cNvPr>
          <p:cNvSpPr>
            <a:spLocks noGrp="1"/>
          </p:cNvSpPr>
          <p:nvPr>
            <p:ph type="sldNum" sz="quarter" idx="12"/>
          </p:nvPr>
        </p:nvSpPr>
        <p:spPr>
          <a:xfrm>
            <a:off x="8215973" y="4790350"/>
            <a:ext cx="205740" cy="235724"/>
          </a:xfrm>
          <a:prstGeom prst="rect">
            <a:avLst/>
          </a:prstGeom>
        </p:spPr>
        <p:txBody>
          <a:bodyPr/>
          <a:lstStyle>
            <a:lvl1pPr>
              <a:defRPr>
                <a:solidFill>
                  <a:schemeClr val="tx1"/>
                </a:solidFill>
              </a:defRPr>
            </a:lvl1pPr>
          </a:lstStyle>
          <a:p>
            <a:fld id="{89EC47FE-8A01-4867-B742-54144C5B6A63}" type="slidenum">
              <a:rPr lang="en-US" smtClean="0"/>
              <a:pPr/>
              <a:t>‹#›</a:t>
            </a:fld>
            <a:endParaRPr lang="en-US" dirty="0"/>
          </a:p>
        </p:txBody>
      </p:sp>
      <p:sp>
        <p:nvSpPr>
          <p:cNvPr id="5" name="Footer Placeholder 3">
            <a:extLst>
              <a:ext uri="{FF2B5EF4-FFF2-40B4-BE49-F238E27FC236}">
                <a16:creationId xmlns:a16="http://schemas.microsoft.com/office/drawing/2014/main" id="{40E4DABB-1C4D-4079-837B-0D99D089FDF5}"/>
              </a:ext>
            </a:extLst>
          </p:cNvPr>
          <p:cNvSpPr>
            <a:spLocks noGrp="1"/>
          </p:cNvSpPr>
          <p:nvPr>
            <p:ph type="ftr" sz="quarter" idx="3"/>
          </p:nvPr>
        </p:nvSpPr>
        <p:spPr>
          <a:xfrm>
            <a:off x="266698" y="4790350"/>
            <a:ext cx="7855310" cy="235724"/>
          </a:xfrm>
          <a:prstGeom prst="rect">
            <a:avLst/>
          </a:prstGeom>
        </p:spPr>
        <p:txBody>
          <a:bodyPr vert="horz" lIns="90000" tIns="0" rIns="90000" bIns="0" rtlCol="0" anchor="b" anchorCtr="0"/>
          <a:lstStyle>
            <a:lvl1pPr algn="l">
              <a:lnSpc>
                <a:spcPct val="100000"/>
              </a:lnSpc>
              <a:spcAft>
                <a:spcPts val="0"/>
              </a:spcAft>
              <a:defRPr sz="600">
                <a:solidFill>
                  <a:schemeClr val="tx1"/>
                </a:solidFill>
              </a:defRPr>
            </a:lvl1pPr>
          </a:lstStyle>
          <a:p>
            <a:endParaRPr lang="en-GB" dirty="0"/>
          </a:p>
        </p:txBody>
      </p:sp>
    </p:spTree>
    <p:extLst>
      <p:ext uri="{BB962C8B-B14F-4D97-AF65-F5344CB8AC3E}">
        <p14:creationId xmlns:p14="http://schemas.microsoft.com/office/powerpoint/2010/main" val="965256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7CCA42F-A592-4752-8F6E-678EF2EAEDE6}"/>
              </a:ext>
            </a:extLst>
          </p:cNvPr>
          <p:cNvSpPr/>
          <p:nvPr userDrawn="1"/>
        </p:nvSpPr>
        <p:spPr>
          <a:xfrm rot="10800000">
            <a:off x="-613" y="-2"/>
            <a:ext cx="9144613" cy="5143499"/>
          </a:xfrm>
          <a:custGeom>
            <a:avLst/>
            <a:gdLst>
              <a:gd name="connsiteX0" fmla="*/ 13 w 16905417"/>
              <a:gd name="connsiteY0" fmla="*/ 0 h 18527425"/>
              <a:gd name="connsiteX1" fmla="*/ 16905432 w 16905417"/>
              <a:gd name="connsiteY1" fmla="*/ 0 h 18527425"/>
              <a:gd name="connsiteX2" fmla="*/ 16905432 w 16905417"/>
              <a:gd name="connsiteY2" fmla="*/ 18527426 h 18527425"/>
              <a:gd name="connsiteX3" fmla="*/ 14 w 16905417"/>
              <a:gd name="connsiteY3" fmla="*/ 18527426 h 18527425"/>
            </a:gdLst>
            <a:ahLst/>
            <a:cxnLst>
              <a:cxn ang="0">
                <a:pos x="connsiteX0" y="connsiteY0"/>
              </a:cxn>
              <a:cxn ang="0">
                <a:pos x="connsiteX1" y="connsiteY1"/>
              </a:cxn>
              <a:cxn ang="0">
                <a:pos x="connsiteX2" y="connsiteY2"/>
              </a:cxn>
              <a:cxn ang="0">
                <a:pos x="connsiteX3" y="connsiteY3"/>
              </a:cxn>
            </a:cxnLst>
            <a:rect l="l" t="t" r="r" b="b"/>
            <a:pathLst>
              <a:path w="16905417" h="18527425">
                <a:moveTo>
                  <a:pt x="13" y="0"/>
                </a:moveTo>
                <a:lnTo>
                  <a:pt x="16905432" y="0"/>
                </a:lnTo>
                <a:lnTo>
                  <a:pt x="16905432" y="18527426"/>
                </a:lnTo>
                <a:lnTo>
                  <a:pt x="14" y="18527426"/>
                </a:lnTo>
                <a:close/>
              </a:path>
            </a:pathLst>
          </a:custGeom>
          <a:solidFill>
            <a:srgbClr val="F2F2F2">
              <a:alpha val="50196"/>
            </a:srgbClr>
          </a:solidFill>
          <a:ln w="17143" cap="flat">
            <a:noFill/>
            <a:prstDash val="solid"/>
            <a:miter/>
          </a:ln>
        </p:spPr>
        <p:txBody>
          <a:bodyPr rtlCol="0" anchor="ctr"/>
          <a:lstStyle/>
          <a:p>
            <a:pPr>
              <a:lnSpc>
                <a:spcPct val="95000"/>
              </a:lnSpc>
              <a:spcAft>
                <a:spcPts val="281"/>
              </a:spcAft>
            </a:pPr>
            <a:endParaRPr lang="en-US" sz="197" dirty="0"/>
          </a:p>
        </p:txBody>
      </p:sp>
      <p:sp>
        <p:nvSpPr>
          <p:cNvPr id="8" name="Freeform 15">
            <a:extLst>
              <a:ext uri="{FF2B5EF4-FFF2-40B4-BE49-F238E27FC236}">
                <a16:creationId xmlns:a16="http://schemas.microsoft.com/office/drawing/2014/main" id="{2C09AFA7-CF9C-439D-B9BF-DA67D0950110}"/>
              </a:ext>
            </a:extLst>
          </p:cNvPr>
          <p:cNvSpPr/>
          <p:nvPr userDrawn="1"/>
        </p:nvSpPr>
        <p:spPr>
          <a:xfrm>
            <a:off x="2239793" y="0"/>
            <a:ext cx="6904207" cy="5143500"/>
          </a:xfrm>
          <a:custGeom>
            <a:avLst/>
            <a:gdLst>
              <a:gd name="connsiteX0" fmla="*/ -1 w 7798411"/>
              <a:gd name="connsiteY0" fmla="*/ 0 h 18527425"/>
              <a:gd name="connsiteX1" fmla="*/ 7798410 w 7798411"/>
              <a:gd name="connsiteY1" fmla="*/ 0 h 18527425"/>
              <a:gd name="connsiteX2" fmla="*/ 7798410 w 7798411"/>
              <a:gd name="connsiteY2" fmla="*/ 18527426 h 18527425"/>
              <a:gd name="connsiteX3" fmla="*/ -1 w 7798411"/>
              <a:gd name="connsiteY3" fmla="*/ 18527426 h 18527425"/>
            </a:gdLst>
            <a:ahLst/>
            <a:cxnLst>
              <a:cxn ang="0">
                <a:pos x="connsiteX0" y="connsiteY0"/>
              </a:cxn>
              <a:cxn ang="0">
                <a:pos x="connsiteX1" y="connsiteY1"/>
              </a:cxn>
              <a:cxn ang="0">
                <a:pos x="connsiteX2" y="connsiteY2"/>
              </a:cxn>
              <a:cxn ang="0">
                <a:pos x="connsiteX3" y="connsiteY3"/>
              </a:cxn>
            </a:cxnLst>
            <a:rect l="l" t="t" r="r" b="b"/>
            <a:pathLst>
              <a:path w="7798411" h="18527425">
                <a:moveTo>
                  <a:pt x="-1" y="0"/>
                </a:moveTo>
                <a:lnTo>
                  <a:pt x="7798410" y="0"/>
                </a:lnTo>
                <a:lnTo>
                  <a:pt x="7798410" y="18527426"/>
                </a:lnTo>
                <a:lnTo>
                  <a:pt x="-1" y="18527426"/>
                </a:lnTo>
                <a:close/>
              </a:path>
            </a:pathLst>
          </a:custGeom>
          <a:solidFill>
            <a:schemeClr val="bg2"/>
          </a:solidFill>
          <a:ln w="17143" cap="flat">
            <a:noFill/>
            <a:prstDash val="solid"/>
            <a:miter/>
          </a:ln>
        </p:spPr>
        <p:txBody>
          <a:bodyPr rtlCol="0" anchor="ctr"/>
          <a:lstStyle/>
          <a:p>
            <a:pPr>
              <a:lnSpc>
                <a:spcPct val="95000"/>
              </a:lnSpc>
              <a:spcAft>
                <a:spcPts val="281"/>
              </a:spcAft>
            </a:pPr>
            <a:endParaRPr lang="en-US" sz="197" dirty="0"/>
          </a:p>
        </p:txBody>
      </p:sp>
      <p:grpSp>
        <p:nvGrpSpPr>
          <p:cNvPr id="9" name="Group 8">
            <a:extLst>
              <a:ext uri="{FF2B5EF4-FFF2-40B4-BE49-F238E27FC236}">
                <a16:creationId xmlns:a16="http://schemas.microsoft.com/office/drawing/2014/main" id="{A0891A76-5D78-4891-87B3-FE0B5A174DEC}"/>
              </a:ext>
            </a:extLst>
          </p:cNvPr>
          <p:cNvGrpSpPr/>
          <p:nvPr userDrawn="1"/>
        </p:nvGrpSpPr>
        <p:grpSpPr>
          <a:xfrm>
            <a:off x="-613" y="-3"/>
            <a:ext cx="9144613" cy="767014"/>
            <a:chOff x="-2206" y="-9497404"/>
            <a:chExt cx="32920606" cy="4476176"/>
          </a:xfrm>
        </p:grpSpPr>
        <p:sp>
          <p:nvSpPr>
            <p:cNvPr id="10" name="Freeform 11">
              <a:extLst>
                <a:ext uri="{FF2B5EF4-FFF2-40B4-BE49-F238E27FC236}">
                  <a16:creationId xmlns:a16="http://schemas.microsoft.com/office/drawing/2014/main" id="{10BEB4D4-1AAF-4A2D-8E8B-6FB16CB32623}"/>
                </a:ext>
              </a:extLst>
            </p:cNvPr>
            <p:cNvSpPr/>
            <p:nvPr/>
          </p:nvSpPr>
          <p:spPr>
            <a:xfrm>
              <a:off x="-2206" y="-5411222"/>
              <a:ext cx="32920606" cy="389994"/>
            </a:xfrm>
            <a:custGeom>
              <a:avLst/>
              <a:gdLst>
                <a:gd name="connsiteX0" fmla="*/ 0 w 32920606"/>
                <a:gd name="connsiteY0" fmla="*/ 0 h 81829"/>
                <a:gd name="connsiteX1" fmla="*/ 32920606 w 32920606"/>
                <a:gd name="connsiteY1" fmla="*/ 0 h 81829"/>
                <a:gd name="connsiteX2" fmla="*/ 32920606 w 32920606"/>
                <a:gd name="connsiteY2" fmla="*/ 81829 h 81829"/>
                <a:gd name="connsiteX3" fmla="*/ 0 w 32920606"/>
                <a:gd name="connsiteY3" fmla="*/ 81829 h 81829"/>
              </a:gdLst>
              <a:ahLst/>
              <a:cxnLst>
                <a:cxn ang="0">
                  <a:pos x="connsiteX0" y="connsiteY0"/>
                </a:cxn>
                <a:cxn ang="0">
                  <a:pos x="connsiteX1" y="connsiteY1"/>
                </a:cxn>
                <a:cxn ang="0">
                  <a:pos x="connsiteX2" y="connsiteY2"/>
                </a:cxn>
                <a:cxn ang="0">
                  <a:pos x="connsiteX3" y="connsiteY3"/>
                </a:cxn>
              </a:cxnLst>
              <a:rect l="l" t="t" r="r" b="b"/>
              <a:pathLst>
                <a:path w="32920606" h="81829">
                  <a:moveTo>
                    <a:pt x="0" y="0"/>
                  </a:moveTo>
                  <a:lnTo>
                    <a:pt x="32920606" y="0"/>
                  </a:lnTo>
                  <a:lnTo>
                    <a:pt x="32920606" y="81829"/>
                  </a:lnTo>
                  <a:lnTo>
                    <a:pt x="0" y="81829"/>
                  </a:lnTo>
                  <a:close/>
                </a:path>
              </a:pathLst>
            </a:custGeom>
            <a:solidFill>
              <a:srgbClr val="003479">
                <a:alpha val="20000"/>
              </a:srgbClr>
            </a:solidFill>
            <a:ln w="17143" cap="flat">
              <a:noFill/>
              <a:prstDash val="solid"/>
              <a:miter/>
            </a:ln>
          </p:spPr>
          <p:txBody>
            <a:bodyPr rtlCol="0" anchor="ctr"/>
            <a:lstStyle/>
            <a:p>
              <a:pPr>
                <a:lnSpc>
                  <a:spcPct val="95000"/>
                </a:lnSpc>
                <a:spcAft>
                  <a:spcPts val="281"/>
                </a:spcAft>
              </a:pPr>
              <a:endParaRPr lang="en-US" sz="197" dirty="0"/>
            </a:p>
          </p:txBody>
        </p:sp>
        <p:sp>
          <p:nvSpPr>
            <p:cNvPr id="11" name="Freeform 10">
              <a:extLst>
                <a:ext uri="{FF2B5EF4-FFF2-40B4-BE49-F238E27FC236}">
                  <a16:creationId xmlns:a16="http://schemas.microsoft.com/office/drawing/2014/main" id="{C05A27FF-2D78-4884-8ED1-FB1B2CE950DB}"/>
                </a:ext>
              </a:extLst>
            </p:cNvPr>
            <p:cNvSpPr/>
            <p:nvPr/>
          </p:nvSpPr>
          <p:spPr>
            <a:xfrm>
              <a:off x="-2206" y="-9497404"/>
              <a:ext cx="32920606" cy="4086181"/>
            </a:xfrm>
            <a:custGeom>
              <a:avLst/>
              <a:gdLst>
                <a:gd name="connsiteX0" fmla="*/ 0 w 32920606"/>
                <a:gd name="connsiteY0" fmla="*/ 0 h 4426167"/>
                <a:gd name="connsiteX1" fmla="*/ 32920606 w 32920606"/>
                <a:gd name="connsiteY1" fmla="*/ 0 h 4426167"/>
                <a:gd name="connsiteX2" fmla="*/ 32920606 w 32920606"/>
                <a:gd name="connsiteY2" fmla="*/ 4426168 h 4426167"/>
                <a:gd name="connsiteX3" fmla="*/ 0 w 32920606"/>
                <a:gd name="connsiteY3" fmla="*/ 4426168 h 4426167"/>
              </a:gdLst>
              <a:ahLst/>
              <a:cxnLst>
                <a:cxn ang="0">
                  <a:pos x="connsiteX0" y="connsiteY0"/>
                </a:cxn>
                <a:cxn ang="0">
                  <a:pos x="connsiteX1" y="connsiteY1"/>
                </a:cxn>
                <a:cxn ang="0">
                  <a:pos x="connsiteX2" y="connsiteY2"/>
                </a:cxn>
                <a:cxn ang="0">
                  <a:pos x="connsiteX3" y="connsiteY3"/>
                </a:cxn>
              </a:cxnLst>
              <a:rect l="l" t="t" r="r" b="b"/>
              <a:pathLst>
                <a:path w="32920606" h="4426167">
                  <a:moveTo>
                    <a:pt x="0" y="0"/>
                  </a:moveTo>
                  <a:lnTo>
                    <a:pt x="32920606" y="0"/>
                  </a:lnTo>
                  <a:lnTo>
                    <a:pt x="32920606" y="4426168"/>
                  </a:lnTo>
                  <a:lnTo>
                    <a:pt x="0" y="4426168"/>
                  </a:lnTo>
                  <a:close/>
                </a:path>
              </a:pathLst>
            </a:custGeom>
            <a:solidFill>
              <a:srgbClr val="00A0DF"/>
            </a:solidFill>
            <a:ln w="17143" cap="flat">
              <a:noFill/>
              <a:prstDash val="solid"/>
              <a:miter/>
            </a:ln>
          </p:spPr>
          <p:txBody>
            <a:bodyPr rtlCol="0" anchor="ctr"/>
            <a:lstStyle/>
            <a:p>
              <a:pPr>
                <a:lnSpc>
                  <a:spcPct val="95000"/>
                </a:lnSpc>
                <a:spcAft>
                  <a:spcPts val="281"/>
                </a:spcAft>
              </a:pPr>
              <a:endParaRPr lang="en-US" sz="150" dirty="0"/>
            </a:p>
          </p:txBody>
        </p:sp>
      </p:grpSp>
      <p:sp>
        <p:nvSpPr>
          <p:cNvPr id="2" name="Title 1">
            <a:extLst>
              <a:ext uri="{FF2B5EF4-FFF2-40B4-BE49-F238E27FC236}">
                <a16:creationId xmlns:a16="http://schemas.microsoft.com/office/drawing/2014/main" id="{83F31318-DCD0-4FAB-97AF-463E1A8C8256}"/>
              </a:ext>
            </a:extLst>
          </p:cNvPr>
          <p:cNvSpPr>
            <a:spLocks noGrp="1"/>
          </p:cNvSpPr>
          <p:nvPr>
            <p:ph type="title"/>
          </p:nvPr>
        </p:nvSpPr>
        <p:spPr>
          <a:xfrm>
            <a:off x="2524328" y="1260416"/>
            <a:ext cx="5897386" cy="1920529"/>
          </a:xfrm>
        </p:spPr>
        <p:txBody>
          <a:bodyPr anchor="b">
            <a:normAutofit/>
          </a:bodyPr>
          <a:lstStyle>
            <a:lvl1pPr>
              <a:defRPr sz="2700"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672E529-7197-47D8-A737-068AFBD37D39}"/>
              </a:ext>
            </a:extLst>
          </p:cNvPr>
          <p:cNvSpPr>
            <a:spLocks noGrp="1"/>
          </p:cNvSpPr>
          <p:nvPr>
            <p:ph type="body" idx="1"/>
          </p:nvPr>
        </p:nvSpPr>
        <p:spPr>
          <a:xfrm>
            <a:off x="2524328" y="3442098"/>
            <a:ext cx="5897386" cy="1125140"/>
          </a:xfrm>
        </p:spPr>
        <p:txBody>
          <a:bodyPr>
            <a:normAutofit/>
          </a:bodyPr>
          <a:lstStyle>
            <a:lvl1pPr marL="0" indent="0">
              <a:spcBef>
                <a:spcPts val="0"/>
              </a:spcBef>
              <a:buNone/>
              <a:defRPr sz="135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D8CE042D-F240-45BE-9B11-CF2D9B349F57}"/>
              </a:ext>
            </a:extLst>
          </p:cNvPr>
          <p:cNvSpPr>
            <a:spLocks noGrp="1"/>
          </p:cNvSpPr>
          <p:nvPr>
            <p:ph type="sldNum" sz="quarter" idx="12"/>
          </p:nvPr>
        </p:nvSpPr>
        <p:spPr>
          <a:xfrm>
            <a:off x="8215973" y="4790350"/>
            <a:ext cx="205740" cy="235724"/>
          </a:xfrm>
          <a:prstGeom prst="rect">
            <a:avLst/>
          </a:prstGeom>
        </p:spPr>
        <p:txBody>
          <a:bodyPr/>
          <a:lstStyle>
            <a:lvl1pPr>
              <a:defRPr>
                <a:solidFill>
                  <a:schemeClr val="bg1"/>
                </a:solidFill>
              </a:defRPr>
            </a:lvl1pPr>
          </a:lstStyle>
          <a:p>
            <a:fld id="{89EC47FE-8A01-4867-B742-54144C5B6A63}" type="slidenum">
              <a:rPr lang="en-US" smtClean="0"/>
              <a:pPr/>
              <a:t>‹#›</a:t>
            </a:fld>
            <a:endParaRPr lang="en-US" dirty="0"/>
          </a:p>
        </p:txBody>
      </p:sp>
      <p:sp>
        <p:nvSpPr>
          <p:cNvPr id="12" name="Freeform 1432">
            <a:extLst>
              <a:ext uri="{FF2B5EF4-FFF2-40B4-BE49-F238E27FC236}">
                <a16:creationId xmlns:a16="http://schemas.microsoft.com/office/drawing/2014/main" id="{7935BD9D-2555-4F68-88F3-0708A47A3FAF}"/>
              </a:ext>
            </a:extLst>
          </p:cNvPr>
          <p:cNvSpPr/>
          <p:nvPr userDrawn="1"/>
        </p:nvSpPr>
        <p:spPr>
          <a:xfrm flipV="1">
            <a:off x="2634993" y="3202832"/>
            <a:ext cx="514350" cy="0"/>
          </a:xfrm>
          <a:custGeom>
            <a:avLst/>
            <a:gdLst>
              <a:gd name="connsiteX0" fmla="*/ 0 w 347038"/>
              <a:gd name="connsiteY0" fmla="*/ 0 h 17155"/>
              <a:gd name="connsiteX1" fmla="*/ 347038 w 347038"/>
              <a:gd name="connsiteY1" fmla="*/ 0 h 17155"/>
            </a:gdLst>
            <a:ahLst/>
            <a:cxnLst>
              <a:cxn ang="0">
                <a:pos x="connsiteX0" y="connsiteY0"/>
              </a:cxn>
              <a:cxn ang="0">
                <a:pos x="connsiteX1" y="connsiteY1"/>
              </a:cxn>
            </a:cxnLst>
            <a:rect l="l" t="t" r="r" b="b"/>
            <a:pathLst>
              <a:path w="347038" h="17155">
                <a:moveTo>
                  <a:pt x="0" y="0"/>
                </a:moveTo>
                <a:lnTo>
                  <a:pt x="347038" y="0"/>
                </a:lnTo>
              </a:path>
            </a:pathLst>
          </a:custGeom>
          <a:ln w="38100" cap="flat">
            <a:solidFill>
              <a:schemeClr val="bg1"/>
            </a:solidFill>
            <a:prstDash val="solid"/>
            <a:miter/>
          </a:ln>
        </p:spPr>
        <p:txBody>
          <a:bodyPr rtlCol="0" anchor="ctr"/>
          <a:lstStyle/>
          <a:p>
            <a:pPr>
              <a:lnSpc>
                <a:spcPct val="95000"/>
              </a:lnSpc>
              <a:spcAft>
                <a:spcPts val="600"/>
              </a:spcAft>
            </a:pPr>
            <a:endParaRPr lang="en-US" sz="289" dirty="0"/>
          </a:p>
        </p:txBody>
      </p:sp>
      <p:pic>
        <p:nvPicPr>
          <p:cNvPr id="4" name="Picture 3" descr="A picture containing pattern, square, pixel, design&#10;&#10;Description automatically generated">
            <a:extLst>
              <a:ext uri="{FF2B5EF4-FFF2-40B4-BE49-F238E27FC236}">
                <a16:creationId xmlns:a16="http://schemas.microsoft.com/office/drawing/2014/main" id="{359C6C62-6F02-56A9-8189-48534782F6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2978" y="4511723"/>
            <a:ext cx="514350" cy="514350"/>
          </a:xfrm>
          <a:prstGeom prst="rect">
            <a:avLst/>
          </a:prstGeom>
        </p:spPr>
      </p:pic>
    </p:spTree>
    <p:extLst>
      <p:ext uri="{BB962C8B-B14F-4D97-AF65-F5344CB8AC3E}">
        <p14:creationId xmlns:p14="http://schemas.microsoft.com/office/powerpoint/2010/main" val="2072210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C93412-0C7C-4209-8707-DA00AC6708F2}"/>
              </a:ext>
            </a:extLst>
          </p:cNvPr>
          <p:cNvSpPr>
            <a:spLocks noGrp="1"/>
          </p:cNvSpPr>
          <p:nvPr>
            <p:ph type="body" idx="1" hasCustomPrompt="1"/>
          </p:nvPr>
        </p:nvSpPr>
        <p:spPr>
          <a:xfrm>
            <a:off x="265510" y="1082279"/>
            <a:ext cx="4170536" cy="617934"/>
          </a:xfrm>
        </p:spPr>
        <p:txBody>
          <a:bodyPr anchor="b">
            <a:normAutofit/>
          </a:bodyPr>
          <a:lstStyle>
            <a:lvl1pPr marL="0" indent="0">
              <a:lnSpc>
                <a:spcPct val="100000"/>
              </a:lnSpc>
              <a:spcBef>
                <a:spcPts val="0"/>
              </a:spcBef>
              <a:buNone/>
              <a:defRPr sz="1500" b="1" cap="none" spc="0"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E2778EC5-484A-4AE0-BA8B-F023AD9E40F1}"/>
              </a:ext>
            </a:extLst>
          </p:cNvPr>
          <p:cNvSpPr>
            <a:spLocks noGrp="1"/>
          </p:cNvSpPr>
          <p:nvPr>
            <p:ph type="body" sz="quarter" idx="3" hasCustomPrompt="1"/>
          </p:nvPr>
        </p:nvSpPr>
        <p:spPr>
          <a:xfrm>
            <a:off x="4718721" y="1082279"/>
            <a:ext cx="4160978" cy="617934"/>
          </a:xfrm>
        </p:spPr>
        <p:txBody>
          <a:bodyPr anchor="b">
            <a:normAutofit/>
          </a:bodyPr>
          <a:lstStyle>
            <a:lvl1pPr marL="0" indent="0">
              <a:lnSpc>
                <a:spcPct val="100000"/>
              </a:lnSpc>
              <a:spcBef>
                <a:spcPts val="0"/>
              </a:spcBef>
              <a:buNone/>
              <a:defRPr sz="1500" b="1" cap="none" spc="0" baseline="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Slide Number Placeholder 8">
            <a:extLst>
              <a:ext uri="{FF2B5EF4-FFF2-40B4-BE49-F238E27FC236}">
                <a16:creationId xmlns:a16="http://schemas.microsoft.com/office/drawing/2014/main" id="{8E84299D-031D-46DC-87AD-A15FE77AFD88}"/>
              </a:ext>
            </a:extLst>
          </p:cNvPr>
          <p:cNvSpPr>
            <a:spLocks noGrp="1"/>
          </p:cNvSpPr>
          <p:nvPr>
            <p:ph type="sldNum" sz="quarter" idx="12"/>
          </p:nvPr>
        </p:nvSpPr>
        <p:spPr>
          <a:xfrm>
            <a:off x="8215973" y="4790350"/>
            <a:ext cx="205740" cy="235724"/>
          </a:xfrm>
          <a:prstGeom prst="rect">
            <a:avLst/>
          </a:prstGeom>
        </p:spPr>
        <p:txBody>
          <a:bodyPr/>
          <a:lstStyle/>
          <a:p>
            <a:fld id="{89EC47FE-8A01-4867-B742-54144C5B6A63}" type="slidenum">
              <a:rPr lang="en-US" smtClean="0"/>
              <a:t>‹#›</a:t>
            </a:fld>
            <a:endParaRPr lang="en-US" dirty="0"/>
          </a:p>
        </p:txBody>
      </p:sp>
      <p:sp>
        <p:nvSpPr>
          <p:cNvPr id="10" name="Title 9">
            <a:extLst>
              <a:ext uri="{FF2B5EF4-FFF2-40B4-BE49-F238E27FC236}">
                <a16:creationId xmlns:a16="http://schemas.microsoft.com/office/drawing/2014/main" id="{02A048E4-5FD8-470E-B762-7FC842416F28}"/>
              </a:ext>
            </a:extLst>
          </p:cNvPr>
          <p:cNvSpPr>
            <a:spLocks noGrp="1"/>
          </p:cNvSpPr>
          <p:nvPr>
            <p:ph type="title"/>
          </p:nvPr>
        </p:nvSpPr>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DC953DCE-4CE5-4074-A23E-1058E7E1B0E1}"/>
              </a:ext>
            </a:extLst>
          </p:cNvPr>
          <p:cNvSpPr>
            <a:spLocks noGrp="1"/>
          </p:cNvSpPr>
          <p:nvPr>
            <p:ph idx="13" hasCustomPrompt="1"/>
          </p:nvPr>
        </p:nvSpPr>
        <p:spPr>
          <a:xfrm>
            <a:off x="267462" y="1809344"/>
            <a:ext cx="4158000" cy="2674620"/>
          </a:xfrm>
        </p:spPr>
        <p:txBody>
          <a:bodyPr>
            <a:normAutofit/>
          </a:bodyPr>
          <a:lstStyle>
            <a:lvl1pPr>
              <a:lnSpc>
                <a:spcPct val="100000"/>
              </a:lnSpc>
              <a:defRPr sz="1350" b="0">
                <a:solidFill>
                  <a:schemeClr val="tx1"/>
                </a:solidFill>
              </a:defRPr>
            </a:lvl1pPr>
            <a:lvl2pPr marL="128588" indent="-128588" algn="l" defTabSz="685797" rtl="0" eaLnBrk="1" latinLnBrk="0" hangingPunct="1">
              <a:lnSpc>
                <a:spcPct val="100000"/>
              </a:lnSpc>
              <a:spcBef>
                <a:spcPts val="450"/>
              </a:spcBef>
              <a:buClr>
                <a:schemeClr val="tx1"/>
              </a:buClr>
              <a:defRPr lang="en-US" sz="1350" kern="1200" dirty="0">
                <a:solidFill>
                  <a:schemeClr val="tx1"/>
                </a:solidFill>
                <a:latin typeface="+mn-lt"/>
                <a:ea typeface="+mn-ea"/>
                <a:cs typeface="+mn-cs"/>
              </a:defRPr>
            </a:lvl2pPr>
            <a:lvl3pPr marL="255985" indent="-128588" algn="l" defTabSz="685797" rtl="0" eaLnBrk="1" latinLnBrk="0" hangingPunct="1">
              <a:lnSpc>
                <a:spcPct val="100000"/>
              </a:lnSpc>
              <a:spcBef>
                <a:spcPts val="450"/>
              </a:spcBef>
              <a:buClr>
                <a:schemeClr val="tx1"/>
              </a:buClr>
              <a:defRPr lang="en-US" sz="1350" kern="1200" dirty="0">
                <a:solidFill>
                  <a:schemeClr val="tx1"/>
                </a:solidFill>
                <a:latin typeface="+mn-lt"/>
                <a:ea typeface="+mn-ea"/>
                <a:cs typeface="+mn-cs"/>
              </a:defRPr>
            </a:lvl3pPr>
            <a:lvl4pPr marL="384572" indent="-128588" algn="l" defTabSz="685797" rtl="0" eaLnBrk="1" latinLnBrk="0" hangingPunct="1">
              <a:lnSpc>
                <a:spcPct val="100000"/>
              </a:lnSpc>
              <a:spcBef>
                <a:spcPts val="450"/>
              </a:spcBef>
              <a:buClr>
                <a:schemeClr val="accent1"/>
              </a:buClr>
              <a:buFont typeface="Wingdings" panose="05000000000000000000" pitchFamily="2" charset="2"/>
              <a:buChar char="§"/>
              <a:defRPr lang="en-US" sz="1350" kern="1200" dirty="0">
                <a:solidFill>
                  <a:schemeClr val="tx1"/>
                </a:solidFill>
                <a:latin typeface="+mn-lt"/>
                <a:ea typeface="+mn-ea"/>
                <a:cs typeface="+mn-cs"/>
              </a:defRPr>
            </a:lvl4pPr>
            <a:lvl5pPr marL="539354" indent="-134541" algn="l" defTabSz="685797" rtl="0" eaLnBrk="1" latinLnBrk="0" hangingPunct="1">
              <a:lnSpc>
                <a:spcPct val="100000"/>
              </a:lnSpc>
              <a:spcBef>
                <a:spcPts val="450"/>
              </a:spcBef>
              <a:buClr>
                <a:schemeClr val="accent1"/>
              </a:buClr>
              <a:buFont typeface="Courier New" panose="02070309020205020404" pitchFamily="49" charset="0"/>
              <a:buChar char="o"/>
              <a:defRPr lang="en-US" sz="1350" kern="1200" dirty="0">
                <a:solidFill>
                  <a:schemeClr val="tx1"/>
                </a:solidFill>
                <a:latin typeface="+mn-lt"/>
                <a:ea typeface="+mn-ea"/>
                <a:cs typeface="+mn-cs"/>
              </a:defRPr>
            </a:lvl5pPr>
          </a:lstStyle>
          <a:p>
            <a:pPr lvl="0"/>
            <a:r>
              <a:rPr lang="en-US" dirty="0"/>
              <a:t>Click to edit Master text styles</a:t>
            </a:r>
          </a:p>
          <a:p>
            <a:pPr marL="128588" lvl="1" indent="-128588" algn="l" defTabSz="685797" rtl="0" eaLnBrk="1" latinLnBrk="0" hangingPunct="1">
              <a:lnSpc>
                <a:spcPts val="1575"/>
              </a:lnSpc>
              <a:spcBef>
                <a:spcPts val="450"/>
              </a:spcBef>
              <a:buClr>
                <a:schemeClr val="accent1"/>
              </a:buClr>
              <a:buFont typeface="Arial" panose="020B0604020202020204" pitchFamily="34" charset="0"/>
              <a:buChar char="•"/>
            </a:pPr>
            <a:r>
              <a:rPr lang="en-US" dirty="0"/>
              <a:t>First bullet</a:t>
            </a:r>
          </a:p>
          <a:p>
            <a:pPr lvl="2"/>
            <a:r>
              <a:rPr lang="en-US" dirty="0"/>
              <a:t>Second bullet</a:t>
            </a:r>
          </a:p>
          <a:p>
            <a:pPr lvl="3"/>
            <a:r>
              <a:rPr lang="en-US" dirty="0"/>
              <a:t>Third bullet</a:t>
            </a:r>
          </a:p>
          <a:p>
            <a:pPr marL="539354" lvl="4" indent="-134541" algn="l" defTabSz="685797" rtl="0" eaLnBrk="1" latinLnBrk="0" hangingPunct="1">
              <a:lnSpc>
                <a:spcPts val="1575"/>
              </a:lnSpc>
              <a:spcBef>
                <a:spcPts val="450"/>
              </a:spcBef>
              <a:buClr>
                <a:schemeClr val="accent1"/>
              </a:buClr>
              <a:buSzPct val="100000"/>
              <a:buFontTx/>
              <a:buChar char="◦"/>
            </a:pPr>
            <a:r>
              <a:rPr lang="en-US" dirty="0"/>
              <a:t>Fourth bullet</a:t>
            </a:r>
          </a:p>
        </p:txBody>
      </p:sp>
      <p:sp>
        <p:nvSpPr>
          <p:cNvPr id="11" name="Content Placeholder 2">
            <a:extLst>
              <a:ext uri="{FF2B5EF4-FFF2-40B4-BE49-F238E27FC236}">
                <a16:creationId xmlns:a16="http://schemas.microsoft.com/office/drawing/2014/main" id="{5125FC2F-3604-461E-8829-58404C41750A}"/>
              </a:ext>
            </a:extLst>
          </p:cNvPr>
          <p:cNvSpPr>
            <a:spLocks noGrp="1"/>
          </p:cNvSpPr>
          <p:nvPr>
            <p:ph idx="14" hasCustomPrompt="1"/>
          </p:nvPr>
        </p:nvSpPr>
        <p:spPr>
          <a:xfrm>
            <a:off x="4718721" y="1809344"/>
            <a:ext cx="4158000" cy="2674620"/>
          </a:xfrm>
        </p:spPr>
        <p:txBody>
          <a:bodyPr>
            <a:normAutofit/>
          </a:bodyPr>
          <a:lstStyle>
            <a:lvl1pPr>
              <a:lnSpc>
                <a:spcPct val="100000"/>
              </a:lnSpc>
              <a:defRPr sz="1350" b="0">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470297" indent="-214313">
              <a:lnSpc>
                <a:spcPct val="100000"/>
              </a:lnSpc>
              <a:buClr>
                <a:schemeClr val="accent1"/>
              </a:buClr>
              <a:buFont typeface="Arial" panose="020B0604020202020204" pitchFamily="34" charset="0"/>
              <a:buChar char="•"/>
              <a:defRPr lang="en-US" sz="1350" kern="1200" dirty="0">
                <a:solidFill>
                  <a:schemeClr val="tx1"/>
                </a:solidFill>
                <a:latin typeface="+mn-lt"/>
                <a:ea typeface="+mn-ea"/>
                <a:cs typeface="+mn-cs"/>
              </a:defRPr>
            </a:lvl4pPr>
            <a:lvl5pPr marL="619125" indent="-214313">
              <a:lnSpc>
                <a:spcPct val="100000"/>
              </a:lnSpc>
              <a:buClr>
                <a:schemeClr val="accent5">
                  <a:lumMod val="60000"/>
                  <a:lumOff val="40000"/>
                </a:schemeClr>
              </a:buClr>
              <a:buFontTx/>
              <a:buChar char="–"/>
              <a:defRPr lang="en-US" sz="1350" kern="1200" dirty="0">
                <a:solidFill>
                  <a:schemeClr val="tx1"/>
                </a:solidFill>
                <a:latin typeface="+mn-lt"/>
                <a:ea typeface="+mn-ea"/>
                <a:cs typeface="+mn-cs"/>
              </a:defRPr>
            </a:lvl5pPr>
          </a:lstStyle>
          <a:p>
            <a:pPr lvl="0"/>
            <a:r>
              <a:rPr lang="en-US" dirty="0"/>
              <a:t>Click to edit Master text styles</a:t>
            </a:r>
          </a:p>
          <a:p>
            <a:pPr lvl="1"/>
            <a:r>
              <a:rPr lang="en-US" dirty="0"/>
              <a:t>First bullet</a:t>
            </a:r>
          </a:p>
          <a:p>
            <a:pPr lvl="2"/>
            <a:r>
              <a:rPr lang="en-US" dirty="0"/>
              <a:t>Second bullet</a:t>
            </a:r>
          </a:p>
          <a:p>
            <a:pPr marL="384572" lvl="3" indent="-128588" algn="l" defTabSz="685797" rtl="0" eaLnBrk="1" latinLnBrk="0" hangingPunct="1">
              <a:lnSpc>
                <a:spcPts val="1575"/>
              </a:lnSpc>
              <a:spcBef>
                <a:spcPts val="450"/>
              </a:spcBef>
              <a:buClr>
                <a:schemeClr val="accent1"/>
              </a:buClr>
              <a:buSzPct val="80000"/>
              <a:buFont typeface="Wingdings" panose="05000000000000000000" pitchFamily="2" charset="2"/>
              <a:buChar char="§"/>
            </a:pPr>
            <a:r>
              <a:rPr lang="en-US" dirty="0"/>
              <a:t>Third bullet</a:t>
            </a:r>
          </a:p>
          <a:p>
            <a:pPr marL="539354" lvl="4" indent="-134541" algn="l" defTabSz="685797" rtl="0" eaLnBrk="1" latinLnBrk="0" hangingPunct="1">
              <a:lnSpc>
                <a:spcPts val="1575"/>
              </a:lnSpc>
              <a:spcBef>
                <a:spcPts val="450"/>
              </a:spcBef>
              <a:buClr>
                <a:schemeClr val="accent1"/>
              </a:buClr>
              <a:buSzPct val="100000"/>
              <a:buFontTx/>
              <a:buChar char="◦"/>
            </a:pPr>
            <a:r>
              <a:rPr lang="en-US" dirty="0"/>
              <a:t>Fourth bullet</a:t>
            </a:r>
          </a:p>
        </p:txBody>
      </p:sp>
      <p:sp>
        <p:nvSpPr>
          <p:cNvPr id="12" name="Footer Placeholder 3">
            <a:extLst>
              <a:ext uri="{FF2B5EF4-FFF2-40B4-BE49-F238E27FC236}">
                <a16:creationId xmlns:a16="http://schemas.microsoft.com/office/drawing/2014/main" id="{0228965D-C093-4A26-9BA8-8E4FD4AF0C6D}"/>
              </a:ext>
            </a:extLst>
          </p:cNvPr>
          <p:cNvSpPr>
            <a:spLocks noGrp="1"/>
          </p:cNvSpPr>
          <p:nvPr>
            <p:ph type="ftr" sz="quarter" idx="15"/>
          </p:nvPr>
        </p:nvSpPr>
        <p:spPr>
          <a:xfrm>
            <a:off x="266698" y="4790350"/>
            <a:ext cx="7855310" cy="235724"/>
          </a:xfrm>
          <a:prstGeom prst="rect">
            <a:avLst/>
          </a:prstGeom>
        </p:spPr>
        <p:txBody>
          <a:bodyPr vert="horz" lIns="90000" tIns="0" rIns="90000" bIns="0" rtlCol="0" anchor="b" anchorCtr="0"/>
          <a:lstStyle>
            <a:lvl1pPr algn="l">
              <a:lnSpc>
                <a:spcPct val="100000"/>
              </a:lnSpc>
              <a:spcAft>
                <a:spcPts val="0"/>
              </a:spcAft>
              <a:defRPr sz="600">
                <a:solidFill>
                  <a:schemeClr val="tx1"/>
                </a:solidFill>
              </a:defRPr>
            </a:lvl1pPr>
          </a:lstStyle>
          <a:p>
            <a:endParaRPr lang="en-GB" dirty="0"/>
          </a:p>
        </p:txBody>
      </p:sp>
    </p:spTree>
    <p:extLst>
      <p:ext uri="{BB962C8B-B14F-4D97-AF65-F5344CB8AC3E}">
        <p14:creationId xmlns:p14="http://schemas.microsoft.com/office/powerpoint/2010/main" val="4232193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CB7A1-679B-4A0D-88DA-489AE3BB1C80}"/>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CA23E023-7291-47FA-B80D-FCD2A8ED045E}"/>
              </a:ext>
            </a:extLst>
          </p:cNvPr>
          <p:cNvSpPr>
            <a:spLocks noGrp="1"/>
          </p:cNvSpPr>
          <p:nvPr>
            <p:ph type="sldNum" sz="quarter" idx="12"/>
          </p:nvPr>
        </p:nvSpPr>
        <p:spPr>
          <a:xfrm>
            <a:off x="8215973" y="4790350"/>
            <a:ext cx="205740" cy="235724"/>
          </a:xfrm>
          <a:prstGeom prst="rect">
            <a:avLst/>
          </a:prstGeom>
        </p:spPr>
        <p:txBody>
          <a:bodyPr/>
          <a:lstStyle>
            <a:lvl1pPr>
              <a:defRPr>
                <a:solidFill>
                  <a:schemeClr val="tx1"/>
                </a:solidFill>
              </a:defRPr>
            </a:lvl1pPr>
          </a:lstStyle>
          <a:p>
            <a:fld id="{89EC47FE-8A01-4867-B742-54144C5B6A63}" type="slidenum">
              <a:rPr lang="en-US" smtClean="0"/>
              <a:pPr/>
              <a:t>‹#›</a:t>
            </a:fld>
            <a:endParaRPr lang="en-US" dirty="0"/>
          </a:p>
        </p:txBody>
      </p:sp>
      <p:sp>
        <p:nvSpPr>
          <p:cNvPr id="4" name="Footer Placeholder 3">
            <a:extLst>
              <a:ext uri="{FF2B5EF4-FFF2-40B4-BE49-F238E27FC236}">
                <a16:creationId xmlns:a16="http://schemas.microsoft.com/office/drawing/2014/main" id="{03850542-9129-418C-9E22-AB14812C1A75}"/>
              </a:ext>
            </a:extLst>
          </p:cNvPr>
          <p:cNvSpPr>
            <a:spLocks noGrp="1"/>
          </p:cNvSpPr>
          <p:nvPr>
            <p:ph type="ftr" sz="quarter" idx="3"/>
          </p:nvPr>
        </p:nvSpPr>
        <p:spPr>
          <a:xfrm>
            <a:off x="266698" y="4790350"/>
            <a:ext cx="7855310" cy="235724"/>
          </a:xfrm>
          <a:prstGeom prst="rect">
            <a:avLst/>
          </a:prstGeom>
        </p:spPr>
        <p:txBody>
          <a:bodyPr vert="horz" lIns="90000" tIns="0" rIns="90000" bIns="0" rtlCol="0" anchor="b" anchorCtr="0"/>
          <a:lstStyle>
            <a:lvl1pPr algn="l">
              <a:lnSpc>
                <a:spcPct val="100000"/>
              </a:lnSpc>
              <a:spcAft>
                <a:spcPts val="0"/>
              </a:spcAft>
              <a:defRPr sz="600">
                <a:solidFill>
                  <a:schemeClr val="tx1"/>
                </a:solidFill>
              </a:defRPr>
            </a:lvl1pPr>
          </a:lstStyle>
          <a:p>
            <a:endParaRPr lang="en-GB" dirty="0"/>
          </a:p>
        </p:txBody>
      </p:sp>
    </p:spTree>
    <p:extLst>
      <p:ext uri="{BB962C8B-B14F-4D97-AF65-F5344CB8AC3E}">
        <p14:creationId xmlns:p14="http://schemas.microsoft.com/office/powerpoint/2010/main" val="788118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1CE69450-2538-40C7-9286-176F3E38E61C}"/>
              </a:ext>
            </a:extLst>
          </p:cNvPr>
          <p:cNvSpPr/>
          <p:nvPr userDrawn="1"/>
        </p:nvSpPr>
        <p:spPr>
          <a:xfrm rot="10800000">
            <a:off x="-613" y="-4"/>
            <a:ext cx="9144613" cy="5143499"/>
          </a:xfrm>
          <a:custGeom>
            <a:avLst/>
            <a:gdLst>
              <a:gd name="connsiteX0" fmla="*/ 13 w 16905417"/>
              <a:gd name="connsiteY0" fmla="*/ 0 h 18527425"/>
              <a:gd name="connsiteX1" fmla="*/ 16905432 w 16905417"/>
              <a:gd name="connsiteY1" fmla="*/ 0 h 18527425"/>
              <a:gd name="connsiteX2" fmla="*/ 16905432 w 16905417"/>
              <a:gd name="connsiteY2" fmla="*/ 18527426 h 18527425"/>
              <a:gd name="connsiteX3" fmla="*/ 14 w 16905417"/>
              <a:gd name="connsiteY3" fmla="*/ 18527426 h 18527425"/>
            </a:gdLst>
            <a:ahLst/>
            <a:cxnLst>
              <a:cxn ang="0">
                <a:pos x="connsiteX0" y="connsiteY0"/>
              </a:cxn>
              <a:cxn ang="0">
                <a:pos x="connsiteX1" y="connsiteY1"/>
              </a:cxn>
              <a:cxn ang="0">
                <a:pos x="connsiteX2" y="connsiteY2"/>
              </a:cxn>
              <a:cxn ang="0">
                <a:pos x="connsiteX3" y="connsiteY3"/>
              </a:cxn>
            </a:cxnLst>
            <a:rect l="l" t="t" r="r" b="b"/>
            <a:pathLst>
              <a:path w="16905417" h="18527425">
                <a:moveTo>
                  <a:pt x="13" y="0"/>
                </a:moveTo>
                <a:lnTo>
                  <a:pt x="16905432" y="0"/>
                </a:lnTo>
                <a:lnTo>
                  <a:pt x="16905432" y="18527426"/>
                </a:lnTo>
                <a:lnTo>
                  <a:pt x="14" y="18527426"/>
                </a:lnTo>
                <a:close/>
              </a:path>
            </a:pathLst>
          </a:custGeom>
          <a:solidFill>
            <a:srgbClr val="F2F2F2"/>
          </a:solidFill>
          <a:ln w="17143" cap="flat">
            <a:noFill/>
            <a:prstDash val="solid"/>
            <a:miter/>
          </a:ln>
        </p:spPr>
        <p:txBody>
          <a:bodyPr rtlCol="0" anchor="ctr"/>
          <a:lstStyle/>
          <a:p>
            <a:pPr>
              <a:lnSpc>
                <a:spcPct val="95000"/>
              </a:lnSpc>
              <a:spcAft>
                <a:spcPts val="281"/>
              </a:spcAft>
            </a:pPr>
            <a:endParaRPr lang="en-US" sz="197" dirty="0"/>
          </a:p>
        </p:txBody>
      </p:sp>
      <p:sp>
        <p:nvSpPr>
          <p:cNvPr id="2" name="Footer Placeholder 1">
            <a:extLst>
              <a:ext uri="{FF2B5EF4-FFF2-40B4-BE49-F238E27FC236}">
                <a16:creationId xmlns:a16="http://schemas.microsoft.com/office/drawing/2014/main" id="{01472DE0-8DFB-4C31-BD91-A7B13C1DBD0B}"/>
              </a:ext>
            </a:extLst>
          </p:cNvPr>
          <p:cNvSpPr>
            <a:spLocks noGrp="1"/>
          </p:cNvSpPr>
          <p:nvPr>
            <p:ph type="ftr" sz="quarter" idx="13"/>
          </p:nvPr>
        </p:nvSpPr>
        <p:spPr/>
        <p:txBody>
          <a:bodyPr/>
          <a:lstStyle/>
          <a:p>
            <a:endParaRPr lang="en-GB" dirty="0"/>
          </a:p>
        </p:txBody>
      </p:sp>
      <p:sp>
        <p:nvSpPr>
          <p:cNvPr id="4" name="Slide Number Placeholder 3">
            <a:extLst>
              <a:ext uri="{FF2B5EF4-FFF2-40B4-BE49-F238E27FC236}">
                <a16:creationId xmlns:a16="http://schemas.microsoft.com/office/drawing/2014/main" id="{A9913658-F1A3-4166-AFBB-ECDFDC331096}"/>
              </a:ext>
            </a:extLst>
          </p:cNvPr>
          <p:cNvSpPr>
            <a:spLocks noGrp="1"/>
          </p:cNvSpPr>
          <p:nvPr>
            <p:ph type="sldNum" sz="quarter" idx="12"/>
          </p:nvPr>
        </p:nvSpPr>
        <p:spPr>
          <a:xfrm>
            <a:off x="8215973" y="4790350"/>
            <a:ext cx="205740" cy="235724"/>
          </a:xfrm>
          <a:prstGeom prst="rect">
            <a:avLst/>
          </a:prstGeom>
        </p:spPr>
        <p:txBody>
          <a:bodyPr/>
          <a:lstStyle>
            <a:lvl1pPr>
              <a:defRPr>
                <a:solidFill>
                  <a:schemeClr val="tx1"/>
                </a:solidFill>
              </a:defRPr>
            </a:lvl1pPr>
          </a:lstStyle>
          <a:p>
            <a:fld id="{89EC47FE-8A01-4867-B742-54144C5B6A63}" type="slidenum">
              <a:rPr lang="en-US" smtClean="0"/>
              <a:pPr/>
              <a:t>‹#›</a:t>
            </a:fld>
            <a:endParaRPr lang="en-US" dirty="0"/>
          </a:p>
        </p:txBody>
      </p:sp>
      <p:pic>
        <p:nvPicPr>
          <p:cNvPr id="3" name="Picture 2" descr="A picture containing pattern, square, pixel, design&#10;&#10;Description automatically generated">
            <a:extLst>
              <a:ext uri="{FF2B5EF4-FFF2-40B4-BE49-F238E27FC236}">
                <a16:creationId xmlns:a16="http://schemas.microsoft.com/office/drawing/2014/main" id="{9DB7256D-4714-DA46-C4C4-335D28AB2D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2978" y="4511723"/>
            <a:ext cx="514350" cy="514350"/>
          </a:xfrm>
          <a:prstGeom prst="rect">
            <a:avLst/>
          </a:prstGeom>
        </p:spPr>
      </p:pic>
    </p:spTree>
    <p:extLst>
      <p:ext uri="{BB962C8B-B14F-4D97-AF65-F5344CB8AC3E}">
        <p14:creationId xmlns:p14="http://schemas.microsoft.com/office/powerpoint/2010/main" val="1736632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1CE69450-2538-40C7-9286-176F3E38E61C}"/>
              </a:ext>
            </a:extLst>
          </p:cNvPr>
          <p:cNvSpPr/>
          <p:nvPr userDrawn="1"/>
        </p:nvSpPr>
        <p:spPr>
          <a:xfrm rot="10800000">
            <a:off x="-306" y="1"/>
            <a:ext cx="9144613" cy="5143499"/>
          </a:xfrm>
          <a:custGeom>
            <a:avLst/>
            <a:gdLst>
              <a:gd name="connsiteX0" fmla="*/ 13 w 16905417"/>
              <a:gd name="connsiteY0" fmla="*/ 0 h 18527425"/>
              <a:gd name="connsiteX1" fmla="*/ 16905432 w 16905417"/>
              <a:gd name="connsiteY1" fmla="*/ 0 h 18527425"/>
              <a:gd name="connsiteX2" fmla="*/ 16905432 w 16905417"/>
              <a:gd name="connsiteY2" fmla="*/ 18527426 h 18527425"/>
              <a:gd name="connsiteX3" fmla="*/ 14 w 16905417"/>
              <a:gd name="connsiteY3" fmla="*/ 18527426 h 18527425"/>
            </a:gdLst>
            <a:ahLst/>
            <a:cxnLst>
              <a:cxn ang="0">
                <a:pos x="connsiteX0" y="connsiteY0"/>
              </a:cxn>
              <a:cxn ang="0">
                <a:pos x="connsiteX1" y="connsiteY1"/>
              </a:cxn>
              <a:cxn ang="0">
                <a:pos x="connsiteX2" y="connsiteY2"/>
              </a:cxn>
              <a:cxn ang="0">
                <a:pos x="connsiteX3" y="connsiteY3"/>
              </a:cxn>
            </a:cxnLst>
            <a:rect l="l" t="t" r="r" b="b"/>
            <a:pathLst>
              <a:path w="16905417" h="18527425">
                <a:moveTo>
                  <a:pt x="13" y="0"/>
                </a:moveTo>
                <a:lnTo>
                  <a:pt x="16905432" y="0"/>
                </a:lnTo>
                <a:lnTo>
                  <a:pt x="16905432" y="18527426"/>
                </a:lnTo>
                <a:lnTo>
                  <a:pt x="14" y="18527426"/>
                </a:lnTo>
                <a:close/>
              </a:path>
            </a:pathLst>
          </a:custGeom>
          <a:solidFill>
            <a:schemeClr val="bg2"/>
          </a:solidFill>
          <a:ln w="17143" cap="flat">
            <a:noFill/>
            <a:prstDash val="solid"/>
            <a:miter/>
          </a:ln>
        </p:spPr>
        <p:txBody>
          <a:bodyPr rtlCol="0" anchor="ctr"/>
          <a:lstStyle/>
          <a:p>
            <a:pPr>
              <a:lnSpc>
                <a:spcPct val="95000"/>
              </a:lnSpc>
              <a:spcAft>
                <a:spcPts val="281"/>
              </a:spcAft>
            </a:pPr>
            <a:endParaRPr lang="en-US" sz="197" dirty="0"/>
          </a:p>
        </p:txBody>
      </p:sp>
      <p:sp>
        <p:nvSpPr>
          <p:cNvPr id="7" name="Rectangle 6">
            <a:extLst>
              <a:ext uri="{FF2B5EF4-FFF2-40B4-BE49-F238E27FC236}">
                <a16:creationId xmlns:a16="http://schemas.microsoft.com/office/drawing/2014/main" id="{C021C271-0123-7D38-2DFB-B3133FB9FDA4}"/>
              </a:ext>
            </a:extLst>
          </p:cNvPr>
          <p:cNvSpPr/>
          <p:nvPr userDrawn="1"/>
        </p:nvSpPr>
        <p:spPr>
          <a:xfrm>
            <a:off x="662940" y="850838"/>
            <a:ext cx="1920240" cy="791242"/>
          </a:xfrm>
          <a:prstGeom prst="rect">
            <a:avLst/>
          </a:prstGeom>
        </p:spPr>
        <p:txBody>
          <a:bodyPr wrap="square" lIns="0" tIns="0" rIns="0" bIns="0" anchor="b" anchorCtr="0">
            <a:spAutoFit/>
          </a:bodyPr>
          <a:lstStyle/>
          <a:p>
            <a:pPr algn="r" defTabSz="104859">
              <a:lnSpc>
                <a:spcPct val="100000"/>
              </a:lnSpc>
              <a:spcAft>
                <a:spcPts val="450"/>
              </a:spcAft>
            </a:pPr>
            <a:r>
              <a:rPr lang="en-GB" sz="675" spc="-8" baseline="0" dirty="0">
                <a:solidFill>
                  <a:schemeClr val="bg1"/>
                </a:solidFill>
              </a:rPr>
              <a:t>https://www.congresshub.com/Oncology/</a:t>
            </a:r>
            <a:br>
              <a:rPr lang="en-GB" sz="675" spc="-8" baseline="0" dirty="0">
                <a:solidFill>
                  <a:schemeClr val="bg1"/>
                </a:solidFill>
              </a:rPr>
            </a:br>
            <a:r>
              <a:rPr lang="en-GB" sz="675" spc="-8" baseline="0" dirty="0">
                <a:solidFill>
                  <a:schemeClr val="bg1"/>
                </a:solidFill>
              </a:rPr>
              <a:t>AM2023/Cilta-cel/Dhakal</a:t>
            </a:r>
          </a:p>
          <a:p>
            <a:pPr algn="r" defTabSz="104859">
              <a:lnSpc>
                <a:spcPct val="100000"/>
              </a:lnSpc>
              <a:spcAft>
                <a:spcPts val="450"/>
              </a:spcAft>
            </a:pPr>
            <a:r>
              <a:rPr lang="en-GB" sz="675" spc="-8" baseline="0" dirty="0">
                <a:solidFill>
                  <a:schemeClr val="bg1"/>
                </a:solidFill>
              </a:rPr>
              <a:t>Copies of this presentation obtained </a:t>
            </a:r>
            <a:br>
              <a:rPr lang="en-GB" sz="675" spc="-8" baseline="0" dirty="0">
                <a:solidFill>
                  <a:schemeClr val="bg1"/>
                </a:solidFill>
              </a:rPr>
            </a:br>
            <a:r>
              <a:rPr lang="en-GB" sz="675" spc="-8" baseline="0" dirty="0">
                <a:solidFill>
                  <a:schemeClr val="bg1"/>
                </a:solidFill>
              </a:rPr>
              <a:t>through Quick Response (QR) Code are</a:t>
            </a:r>
            <a:br>
              <a:rPr lang="en-GB" sz="675" spc="-8" baseline="0" dirty="0">
                <a:solidFill>
                  <a:schemeClr val="bg1"/>
                </a:solidFill>
              </a:rPr>
            </a:br>
            <a:r>
              <a:rPr lang="en-GB" sz="675" spc="-8" baseline="0" dirty="0">
                <a:solidFill>
                  <a:schemeClr val="bg1"/>
                </a:solidFill>
              </a:rPr>
              <a:t> for personal use only and may not be reproduced without permission from</a:t>
            </a:r>
            <a:br>
              <a:rPr lang="en-GB" sz="675" spc="-8" baseline="0" dirty="0">
                <a:solidFill>
                  <a:schemeClr val="bg1"/>
                </a:solidFill>
              </a:rPr>
            </a:br>
            <a:r>
              <a:rPr lang="en-GB" sz="675" spc="-8" baseline="0" dirty="0">
                <a:solidFill>
                  <a:schemeClr val="bg1"/>
                </a:solidFill>
              </a:rPr>
              <a:t> ASCO</a:t>
            </a:r>
            <a:r>
              <a:rPr lang="en-GB" sz="675" spc="-8" baseline="30000" dirty="0">
                <a:solidFill>
                  <a:schemeClr val="bg1"/>
                </a:solidFill>
              </a:rPr>
              <a:t>®</a:t>
            </a:r>
            <a:r>
              <a:rPr lang="en-GB" sz="675" spc="-8" baseline="0" dirty="0">
                <a:solidFill>
                  <a:schemeClr val="bg1"/>
                </a:solidFill>
              </a:rPr>
              <a:t> or the author of this presentation. </a:t>
            </a:r>
            <a:endParaRPr lang="en-GB" sz="675" dirty="0">
              <a:solidFill>
                <a:schemeClr val="bg1"/>
              </a:solidFill>
            </a:endParaRPr>
          </a:p>
        </p:txBody>
      </p:sp>
      <p:pic>
        <p:nvPicPr>
          <p:cNvPr id="2" name="Picture 1" descr="A picture containing pattern, square, pixel, design&#10;&#10;Description automatically generated">
            <a:extLst>
              <a:ext uri="{FF2B5EF4-FFF2-40B4-BE49-F238E27FC236}">
                <a16:creationId xmlns:a16="http://schemas.microsoft.com/office/drawing/2014/main" id="{A0231FEB-2BE8-E9A5-8358-89947F9C60D9}"/>
              </a:ext>
            </a:extLst>
          </p:cNvPr>
          <p:cNvPicPr>
            <a:picLocks noChangeAspect="1"/>
          </p:cNvPicPr>
          <p:nvPr userDrawn="1"/>
        </p:nvPicPr>
        <p:blipFill>
          <a:blip r:embed="rId2"/>
          <a:stretch>
            <a:fillRect/>
          </a:stretch>
        </p:blipFill>
        <p:spPr>
          <a:xfrm>
            <a:off x="2857500" y="857250"/>
            <a:ext cx="3429000" cy="3429000"/>
          </a:xfrm>
          <a:prstGeom prst="rect">
            <a:avLst/>
          </a:prstGeom>
        </p:spPr>
      </p:pic>
    </p:spTree>
    <p:extLst>
      <p:ext uri="{BB962C8B-B14F-4D97-AF65-F5344CB8AC3E}">
        <p14:creationId xmlns:p14="http://schemas.microsoft.com/office/powerpoint/2010/main" val="3285305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938B-4CFA-4325-BC5E-17713FEF21B0}"/>
              </a:ext>
            </a:extLst>
          </p:cNvPr>
          <p:cNvSpPr>
            <a:spLocks noGrp="1"/>
          </p:cNvSpPr>
          <p:nvPr>
            <p:ph type="title"/>
          </p:nvPr>
        </p:nvSpPr>
        <p:spPr/>
        <p:txBody>
          <a:bodyPr/>
          <a:lstStyle>
            <a:lvl1pPr>
              <a:defRPr baseline="0"/>
            </a:lvl1pPr>
          </a:lstStyle>
          <a:p>
            <a:r>
              <a:rPr lang="en-US" dirty="0"/>
              <a:t>Click to edit Master title style</a:t>
            </a:r>
          </a:p>
        </p:txBody>
      </p:sp>
      <p:sp>
        <p:nvSpPr>
          <p:cNvPr id="7" name="Slide Number Placeholder 6">
            <a:extLst>
              <a:ext uri="{FF2B5EF4-FFF2-40B4-BE49-F238E27FC236}">
                <a16:creationId xmlns:a16="http://schemas.microsoft.com/office/drawing/2014/main" id="{77841739-0057-4B70-89DD-306580A4005A}"/>
              </a:ext>
            </a:extLst>
          </p:cNvPr>
          <p:cNvSpPr>
            <a:spLocks noGrp="1"/>
          </p:cNvSpPr>
          <p:nvPr>
            <p:ph type="sldNum" sz="quarter" idx="12"/>
          </p:nvPr>
        </p:nvSpPr>
        <p:spPr/>
        <p:txBody>
          <a:bodyPr/>
          <a:lstStyle/>
          <a:p>
            <a:fld id="{89EC47FE-8A01-4867-B742-54144C5B6A63}" type="slidenum">
              <a:rPr lang="en-US" smtClean="0"/>
              <a:t>‹#›</a:t>
            </a:fld>
            <a:endParaRPr lang="en-US" dirty="0"/>
          </a:p>
        </p:txBody>
      </p:sp>
      <p:sp>
        <p:nvSpPr>
          <p:cNvPr id="8" name="Content Placeholder 2">
            <a:extLst>
              <a:ext uri="{FF2B5EF4-FFF2-40B4-BE49-F238E27FC236}">
                <a16:creationId xmlns:a16="http://schemas.microsoft.com/office/drawing/2014/main" id="{3593CAF3-DB71-41DC-A2E8-E3C8A0C22834}"/>
              </a:ext>
            </a:extLst>
          </p:cNvPr>
          <p:cNvSpPr>
            <a:spLocks noGrp="1"/>
          </p:cNvSpPr>
          <p:nvPr>
            <p:ph idx="13" hasCustomPrompt="1"/>
          </p:nvPr>
        </p:nvSpPr>
        <p:spPr>
          <a:xfrm>
            <a:off x="266698" y="1197767"/>
            <a:ext cx="4169348"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marL="539354" indent="-134541">
              <a:lnSpc>
                <a:spcPct val="100000"/>
              </a:lnSpc>
              <a:buClr>
                <a:schemeClr val="accent1"/>
              </a:buClr>
              <a:buSzPct val="100000"/>
              <a:buFontTx/>
              <a:buChar char="◦"/>
              <a:defRPr sz="1350">
                <a:solidFill>
                  <a:schemeClr val="tx1"/>
                </a:solidFill>
              </a:defRPr>
            </a:lvl5pPr>
          </a:lstStyle>
          <a:p>
            <a:pPr lvl="0"/>
            <a:r>
              <a:rPr lang="en-US" dirty="0"/>
              <a:t>Subhead if necessary</a:t>
            </a:r>
          </a:p>
          <a:p>
            <a:pPr lvl="1"/>
            <a:r>
              <a:rPr lang="en-US" dirty="0"/>
              <a:t>First bullet</a:t>
            </a:r>
          </a:p>
          <a:p>
            <a:pPr lvl="2"/>
            <a:r>
              <a:rPr lang="en-US" dirty="0"/>
              <a:t>Second bullet</a:t>
            </a:r>
          </a:p>
          <a:p>
            <a:pPr lvl="3"/>
            <a:r>
              <a:rPr lang="en-US" dirty="0"/>
              <a:t>Third bullet</a:t>
            </a:r>
          </a:p>
          <a:p>
            <a:pPr lvl="4"/>
            <a:r>
              <a:rPr lang="en-US" dirty="0"/>
              <a:t>Fourth bullet</a:t>
            </a:r>
          </a:p>
        </p:txBody>
      </p:sp>
      <p:sp>
        <p:nvSpPr>
          <p:cNvPr id="9" name="Content Placeholder 2">
            <a:extLst>
              <a:ext uri="{FF2B5EF4-FFF2-40B4-BE49-F238E27FC236}">
                <a16:creationId xmlns:a16="http://schemas.microsoft.com/office/drawing/2014/main" id="{915F7CF3-A47E-48D9-9E98-80C5AD3A5207}"/>
              </a:ext>
            </a:extLst>
          </p:cNvPr>
          <p:cNvSpPr>
            <a:spLocks noGrp="1"/>
          </p:cNvSpPr>
          <p:nvPr>
            <p:ph idx="14" hasCustomPrompt="1"/>
          </p:nvPr>
        </p:nvSpPr>
        <p:spPr>
          <a:xfrm>
            <a:off x="4718721" y="1197767"/>
            <a:ext cx="4158000" cy="3291840"/>
          </a:xfrm>
        </p:spPr>
        <p:txBody>
          <a:bodyPr>
            <a:normAutofit/>
          </a:bodyPr>
          <a:lstStyle>
            <a:lvl1pPr>
              <a:lnSpc>
                <a:spcPct val="100000"/>
              </a:lnSpc>
              <a:defRPr sz="1350" b="1">
                <a:solidFill>
                  <a:schemeClr val="tx1"/>
                </a:solidFill>
              </a:defRPr>
            </a:lvl1pPr>
            <a:lvl2pPr marL="128588" indent="-128588">
              <a:lnSpc>
                <a:spcPct val="100000"/>
              </a:lnSpc>
              <a:defRPr sz="1350">
                <a:solidFill>
                  <a:schemeClr val="tx1"/>
                </a:solidFill>
              </a:defRPr>
            </a:lvl2pPr>
            <a:lvl3pPr marL="255985" indent="-128588">
              <a:lnSpc>
                <a:spcPct val="100000"/>
              </a:lnSpc>
              <a:defRPr sz="1350">
                <a:solidFill>
                  <a:schemeClr val="tx1"/>
                </a:solidFill>
              </a:defRPr>
            </a:lvl3pPr>
            <a:lvl4pPr marL="384572" indent="-128588">
              <a:lnSpc>
                <a:spcPct val="100000"/>
              </a:lnSpc>
              <a:buClr>
                <a:schemeClr val="accent1"/>
              </a:buClr>
              <a:buFont typeface="Wingdings" panose="05000000000000000000" pitchFamily="2" charset="2"/>
              <a:buChar char="§"/>
              <a:defRPr sz="1350">
                <a:solidFill>
                  <a:schemeClr val="tx1"/>
                </a:solidFill>
              </a:defRPr>
            </a:lvl4pPr>
            <a:lvl5pPr marL="539354" indent="-134541">
              <a:lnSpc>
                <a:spcPct val="100000"/>
              </a:lnSpc>
              <a:buClr>
                <a:schemeClr val="accent1"/>
              </a:buClr>
              <a:buSzPct val="80000"/>
              <a:buFont typeface="Courier New" panose="02070309020205020404" pitchFamily="49" charset="0"/>
              <a:buChar char="o"/>
              <a:defRPr lang="en-US" sz="1350" kern="1200" dirty="0">
                <a:solidFill>
                  <a:schemeClr val="tx1"/>
                </a:solidFill>
                <a:latin typeface="+mn-lt"/>
                <a:ea typeface="+mn-ea"/>
                <a:cs typeface="+mn-cs"/>
              </a:defRPr>
            </a:lvl5pPr>
          </a:lstStyle>
          <a:p>
            <a:pPr lvl="0"/>
            <a:r>
              <a:rPr lang="en-US" dirty="0"/>
              <a:t>Subhead if necessary</a:t>
            </a:r>
          </a:p>
          <a:p>
            <a:pPr lvl="1"/>
            <a:r>
              <a:rPr lang="en-US" dirty="0"/>
              <a:t>First bullet</a:t>
            </a:r>
          </a:p>
          <a:p>
            <a:pPr lvl="2"/>
            <a:r>
              <a:rPr lang="en-US" dirty="0"/>
              <a:t>Second bullet</a:t>
            </a:r>
          </a:p>
          <a:p>
            <a:pPr lvl="3"/>
            <a:r>
              <a:rPr lang="en-US" dirty="0"/>
              <a:t>Third bullet</a:t>
            </a:r>
          </a:p>
          <a:p>
            <a:pPr marL="539354" lvl="4" indent="-134541" algn="l" defTabSz="685797" rtl="0" eaLnBrk="1" latinLnBrk="0" hangingPunct="1">
              <a:lnSpc>
                <a:spcPts val="1575"/>
              </a:lnSpc>
              <a:spcBef>
                <a:spcPts val="450"/>
              </a:spcBef>
              <a:buClr>
                <a:schemeClr val="tx1"/>
              </a:buClr>
              <a:buSzPct val="100000"/>
              <a:buFontTx/>
              <a:buChar char="◦"/>
            </a:pPr>
            <a:r>
              <a:rPr lang="en-US" dirty="0"/>
              <a:t>Fourth bullet</a:t>
            </a:r>
          </a:p>
        </p:txBody>
      </p:sp>
      <p:sp>
        <p:nvSpPr>
          <p:cNvPr id="6" name="Footer Placeholder 3">
            <a:extLst>
              <a:ext uri="{FF2B5EF4-FFF2-40B4-BE49-F238E27FC236}">
                <a16:creationId xmlns:a16="http://schemas.microsoft.com/office/drawing/2014/main" id="{D2BAFFAD-E13A-49BD-98EC-EB65D8E510D2}"/>
              </a:ext>
            </a:extLst>
          </p:cNvPr>
          <p:cNvSpPr>
            <a:spLocks noGrp="1"/>
          </p:cNvSpPr>
          <p:nvPr>
            <p:ph type="ftr" sz="quarter" idx="3"/>
          </p:nvPr>
        </p:nvSpPr>
        <p:spPr>
          <a:xfrm>
            <a:off x="266698" y="4790350"/>
            <a:ext cx="7855310" cy="235724"/>
          </a:xfrm>
          <a:prstGeom prst="rect">
            <a:avLst/>
          </a:prstGeom>
        </p:spPr>
        <p:txBody>
          <a:bodyPr vert="horz" lIns="90000" tIns="0" rIns="90000" bIns="0" rtlCol="0" anchor="b" anchorCtr="0"/>
          <a:lstStyle>
            <a:lvl1pPr algn="l">
              <a:lnSpc>
                <a:spcPct val="100000"/>
              </a:lnSpc>
              <a:spcAft>
                <a:spcPts val="0"/>
              </a:spcAft>
              <a:defRPr sz="600">
                <a:solidFill>
                  <a:schemeClr val="tx1"/>
                </a:solidFill>
              </a:defRPr>
            </a:lvl1pPr>
          </a:lstStyle>
          <a:p>
            <a:endParaRPr lang="en-GB" dirty="0"/>
          </a:p>
        </p:txBody>
      </p:sp>
    </p:spTree>
    <p:extLst>
      <p:ext uri="{BB962C8B-B14F-4D97-AF65-F5344CB8AC3E}">
        <p14:creationId xmlns:p14="http://schemas.microsoft.com/office/powerpoint/2010/main" val="1374738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90008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21562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7130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457201"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457200" y="149629"/>
            <a:ext cx="8058150" cy="88918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457200" y="1108430"/>
            <a:ext cx="8058150" cy="35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8828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41962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441676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3654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0184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84037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35618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072692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269107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457201" y="1282304"/>
            <a:ext cx="7886700" cy="2139553"/>
          </a:xfrm>
        </p:spPr>
        <p:txBody>
          <a:bodyPr anchor="ctr">
            <a:normAutofit/>
          </a:bodyPr>
          <a:lstStyle>
            <a:lvl1pP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457201" y="3442098"/>
            <a:ext cx="7886700" cy="1125140"/>
          </a:xfrm>
          <a:prstGeom prst="rect">
            <a:avLst/>
          </a:prstGeom>
        </p:spPr>
        <p:txBody>
          <a:bodyPr>
            <a:normAutofit/>
          </a:bodyPr>
          <a:lstStyle>
            <a:lvl1pPr marL="0" indent="0">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7774273" y="4767263"/>
            <a:ext cx="1315388"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70390"/>
            <a:ext cx="1153310" cy="590740"/>
          </a:xfrm>
          <a:prstGeom prst="rect">
            <a:avLst/>
          </a:prstGeom>
        </p:spPr>
      </p:pic>
    </p:spTree>
    <p:extLst>
      <p:ext uri="{BB962C8B-B14F-4D97-AF65-F5344CB8AC3E}">
        <p14:creationId xmlns:p14="http://schemas.microsoft.com/office/powerpoint/2010/main" val="2669677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457201" y="1282304"/>
            <a:ext cx="7886700" cy="2139553"/>
          </a:xfrm>
        </p:spPr>
        <p:txBody>
          <a:bodyPr anchor="b">
            <a:normAutofit/>
          </a:bodyPr>
          <a:lstStyle>
            <a:lvl1pPr algn="r">
              <a:defRPr sz="27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457201" y="3442098"/>
            <a:ext cx="7886700" cy="1125140"/>
          </a:xfrm>
          <a:prstGeom prst="rect">
            <a:avLst/>
          </a:prstGeom>
        </p:spPr>
        <p:txBody>
          <a:bodyPr>
            <a:normAutofit/>
          </a:bodyPr>
          <a:lstStyle>
            <a:lvl1pPr marL="0" indent="0" algn="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7774273" y="4767263"/>
            <a:ext cx="1315388"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73152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70390"/>
            <a:ext cx="1153310" cy="590740"/>
          </a:xfrm>
          <a:prstGeom prst="rect">
            <a:avLst/>
          </a:prstGeom>
        </p:spPr>
      </p:pic>
    </p:spTree>
    <p:extLst>
      <p:ext uri="{BB962C8B-B14F-4D97-AF65-F5344CB8AC3E}">
        <p14:creationId xmlns:p14="http://schemas.microsoft.com/office/powerpoint/2010/main" val="74994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457200" y="1122218"/>
            <a:ext cx="3886200" cy="3510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4457700" y="1122218"/>
            <a:ext cx="3886200" cy="3510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4500598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0310282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4228875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457200"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457200" y="149629"/>
            <a:ext cx="8058150" cy="88918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457200" y="1108430"/>
            <a:ext cx="8058150" cy="35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9112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457200" y="1122218"/>
            <a:ext cx="3886200" cy="3510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4457700" y="1122218"/>
            <a:ext cx="3886200" cy="3510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579193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457201" y="1094922"/>
            <a:ext cx="3868340" cy="488654"/>
          </a:xfrm>
          <a:prstGeom prst="rect">
            <a:avLst/>
          </a:prstGeo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457201" y="1583576"/>
            <a:ext cx="3868340" cy="2967642"/>
          </a:xfrm>
          <a:prstGeom prst="rect">
            <a:avLst/>
          </a:prstGeom>
        </p:spPr>
        <p:txBody>
          <a:bodyPr/>
          <a:lstStyle>
            <a:lvl1pPr marL="171450" indent="-171450">
              <a:buClr>
                <a:schemeClr val="accent4"/>
              </a:buClr>
              <a:buSzPct val="100000"/>
              <a:buFont typeface="Arial" panose="020B0604020202020204" pitchFamily="34" charset="0"/>
              <a:buChar char="•"/>
              <a:defRPr/>
            </a:lvl1pPr>
            <a:lvl2pPr marL="514350" indent="-171450">
              <a:buClr>
                <a:schemeClr val="accent4"/>
              </a:buClr>
              <a:buSzPct val="100000"/>
              <a:buFont typeface="Arial" panose="020B0604020202020204" pitchFamily="34" charset="0"/>
              <a:buChar char="•"/>
              <a:defRPr/>
            </a:lvl2pPr>
            <a:lvl3pPr marL="857250" indent="-171450">
              <a:buClr>
                <a:schemeClr val="accent4"/>
              </a:buClr>
              <a:buSzPct val="100000"/>
              <a:buFont typeface="Arial" panose="020B0604020202020204" pitchFamily="34" charset="0"/>
              <a:buChar char="•"/>
              <a:defRPr/>
            </a:lvl3pPr>
            <a:lvl4pPr marL="1200150" indent="-171450">
              <a:buClr>
                <a:schemeClr val="accent4"/>
              </a:buClr>
              <a:buSzPct val="100000"/>
              <a:buFont typeface="Arial" panose="020B0604020202020204" pitchFamily="34" charset="0"/>
              <a:buChar char="•"/>
              <a:defRPr/>
            </a:lvl4pPr>
            <a:lvl5pPr marL="1543050" indent="-17145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4456510" y="1094922"/>
            <a:ext cx="3887391" cy="488654"/>
          </a:xfrm>
          <a:prstGeom prst="rect">
            <a:avLst/>
          </a:prstGeo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4456510" y="1583576"/>
            <a:ext cx="3887391" cy="2967642"/>
          </a:xfrm>
          <a:prstGeom prst="rect">
            <a:avLst/>
          </a:prstGeom>
        </p:spPr>
        <p:txBody>
          <a:bodyPr/>
          <a:lstStyle>
            <a:lvl1pPr marL="171450" indent="-171450">
              <a:buClr>
                <a:schemeClr val="accent1"/>
              </a:buClr>
              <a:buFont typeface="Arial" panose="020B0604020202020204" pitchFamily="34" charset="0"/>
              <a:buChar char="•"/>
              <a:defRPr/>
            </a:lvl1pPr>
            <a:lvl2pPr marL="514350" indent="-171450">
              <a:buClr>
                <a:schemeClr val="accent1"/>
              </a:buClr>
              <a:buFont typeface="Arial" panose="020B0604020202020204" pitchFamily="34" charset="0"/>
              <a:buChar char="•"/>
              <a:defRPr/>
            </a:lvl2pPr>
            <a:lvl3pPr marL="857250" indent="-171450">
              <a:buClr>
                <a:schemeClr val="accent1"/>
              </a:buClr>
              <a:buFont typeface="Arial" panose="020B0604020202020204" pitchFamily="34" charset="0"/>
              <a:buChar char="•"/>
              <a:defRPr/>
            </a:lvl3pPr>
            <a:lvl4pPr marL="1200150" indent="-171450">
              <a:buClr>
                <a:schemeClr val="accent1"/>
              </a:buClr>
              <a:buFont typeface="Arial" panose="020B0604020202020204" pitchFamily="34" charset="0"/>
              <a:buChar char="•"/>
              <a:defRPr/>
            </a:lvl4pPr>
            <a:lvl5pPr marL="1543050" indent="-1714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457200" y="149629"/>
            <a:ext cx="8058150" cy="889183"/>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1112382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457200"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557790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457200"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76137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457200"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7693787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286942" y="342900"/>
            <a:ext cx="3204404" cy="3011285"/>
          </a:xfrm>
        </p:spPr>
        <p:txBody>
          <a:bodyPr anchor="ct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3887391" y="455122"/>
            <a:ext cx="4629150" cy="3940666"/>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457200"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18532038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457200" y="4767263"/>
            <a:ext cx="6765131"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75740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457201" y="1094922"/>
            <a:ext cx="3868340" cy="488654"/>
          </a:xfrm>
          <a:prstGeom prst="rect">
            <a:avLst/>
          </a:prstGeom>
        </p:spPr>
        <p:txBody>
          <a:bodyPr anchor="b"/>
          <a:lstStyle>
            <a:lvl1pPr marL="0" indent="0">
              <a:buNone/>
              <a:defRPr sz="18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457201" y="1583576"/>
            <a:ext cx="3868340" cy="2967642"/>
          </a:xfrm>
          <a:prstGeom prst="rect">
            <a:avLst/>
          </a:prstGeom>
        </p:spPr>
        <p:txBody>
          <a:bodyPr/>
          <a:lstStyle>
            <a:lvl1pPr marL="171450" indent="-171450">
              <a:buClr>
                <a:schemeClr val="accent4"/>
              </a:buClr>
              <a:buSzPct val="100000"/>
              <a:buFont typeface="Arial" panose="020B0604020202020204" pitchFamily="34" charset="0"/>
              <a:buChar char="•"/>
              <a:defRPr/>
            </a:lvl1pPr>
            <a:lvl2pPr marL="514350" indent="-171450">
              <a:buClr>
                <a:schemeClr val="accent4"/>
              </a:buClr>
              <a:buSzPct val="100000"/>
              <a:buFont typeface="Arial" panose="020B0604020202020204" pitchFamily="34" charset="0"/>
              <a:buChar char="•"/>
              <a:defRPr/>
            </a:lvl2pPr>
            <a:lvl3pPr marL="857250" indent="-171450">
              <a:buClr>
                <a:schemeClr val="accent4"/>
              </a:buClr>
              <a:buSzPct val="100000"/>
              <a:buFont typeface="Arial" panose="020B0604020202020204" pitchFamily="34" charset="0"/>
              <a:buChar char="•"/>
              <a:defRPr/>
            </a:lvl3pPr>
            <a:lvl4pPr marL="1200150" indent="-171450">
              <a:buClr>
                <a:schemeClr val="accent4"/>
              </a:buClr>
              <a:buSzPct val="100000"/>
              <a:buFont typeface="Arial" panose="020B0604020202020204" pitchFamily="34" charset="0"/>
              <a:buChar char="•"/>
              <a:defRPr/>
            </a:lvl4pPr>
            <a:lvl5pPr marL="1543050" indent="-17145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4456510" y="1094922"/>
            <a:ext cx="3887391" cy="488654"/>
          </a:xfrm>
          <a:prstGeom prst="rect">
            <a:avLst/>
          </a:prstGeo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4456510" y="1583576"/>
            <a:ext cx="3887391" cy="2967642"/>
          </a:xfrm>
          <a:prstGeom prst="rect">
            <a:avLst/>
          </a:prstGeom>
        </p:spPr>
        <p:txBody>
          <a:bodyPr/>
          <a:lstStyle>
            <a:lvl1pPr marL="171450" indent="-171450">
              <a:buClr>
                <a:schemeClr val="accent1"/>
              </a:buClr>
              <a:buFont typeface="Arial" panose="020B0604020202020204" pitchFamily="34" charset="0"/>
              <a:buChar char="•"/>
              <a:defRPr/>
            </a:lvl1pPr>
            <a:lvl2pPr marL="514350" indent="-171450">
              <a:buClr>
                <a:schemeClr val="accent1"/>
              </a:buClr>
              <a:buFont typeface="Arial" panose="020B0604020202020204" pitchFamily="34" charset="0"/>
              <a:buChar char="•"/>
              <a:defRPr/>
            </a:lvl2pPr>
            <a:lvl3pPr marL="857250" indent="-171450">
              <a:buClr>
                <a:schemeClr val="accent1"/>
              </a:buClr>
              <a:buFont typeface="Arial" panose="020B0604020202020204" pitchFamily="34" charset="0"/>
              <a:buChar char="•"/>
              <a:defRPr/>
            </a:lvl3pPr>
            <a:lvl4pPr marL="1200150" indent="-171450">
              <a:buClr>
                <a:schemeClr val="accent1"/>
              </a:buClr>
              <a:buFont typeface="Arial" panose="020B0604020202020204" pitchFamily="34" charset="0"/>
              <a:buChar char="•"/>
              <a:defRPr/>
            </a:lvl4pPr>
            <a:lvl5pPr marL="1543050" indent="-1714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457201" y="4767263"/>
            <a:ext cx="788669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457200" y="149629"/>
            <a:ext cx="8058150" cy="889183"/>
          </a:xfrm>
        </p:spPr>
        <p:txBody>
          <a:bodyPr>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61979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457201"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251254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457201"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7022381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2.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3.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48" cstate="screen">
            <a:extLst>
              <a:ext uri="{28A0092B-C50C-407E-A947-70E740481C1C}">
                <a14:useLocalDpi xmlns:a14="http://schemas.microsoft.com/office/drawing/2010/main"/>
              </a:ext>
            </a:extLst>
          </a:blip>
          <a:srcRect/>
          <a:stretch/>
        </p:blipFill>
        <p:spPr>
          <a:xfrm>
            <a:off x="0" y="0"/>
            <a:ext cx="9144000" cy="8001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457200" y="149629"/>
            <a:ext cx="8058150" cy="88918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457200" y="1108430"/>
            <a:ext cx="8058150" cy="35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457201"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3667454629"/>
      </p:ext>
    </p:extLst>
  </p:cSld>
  <p:clrMap bg1="lt1" tx1="dk1" bg2="lt2" tx2="dk2" accent1="accent1" accent2="accent2" accent3="accent3" accent4="accent4" accent5="accent5" accent6="accent6" hlink="hlink" folHlink="folHlink"/>
  <p:sldLayoutIdLst>
    <p:sldLayoutId id="2147485087" r:id="rId1"/>
    <p:sldLayoutId id="2147485088" r:id="rId2"/>
    <p:sldLayoutId id="2147485089" r:id="rId3"/>
    <p:sldLayoutId id="2147485090" r:id="rId4"/>
    <p:sldLayoutId id="2147485091" r:id="rId5"/>
    <p:sldLayoutId id="2147485092" r:id="rId6"/>
    <p:sldLayoutId id="2147485093" r:id="rId7"/>
    <p:sldLayoutId id="2147485094" r:id="rId8"/>
    <p:sldLayoutId id="2147485095" r:id="rId9"/>
    <p:sldLayoutId id="2147485096" r:id="rId10"/>
    <p:sldLayoutId id="2147485097" r:id="rId11"/>
    <p:sldLayoutId id="2147485098" r:id="rId12"/>
    <p:sldLayoutId id="2147485099" r:id="rId13"/>
    <p:sldLayoutId id="2147485100" r:id="rId14"/>
    <p:sldLayoutId id="2147485101" r:id="rId15"/>
    <p:sldLayoutId id="2147485102" r:id="rId16"/>
    <p:sldLayoutId id="2147485103" r:id="rId17"/>
    <p:sldLayoutId id="2147484811" r:id="rId18"/>
    <p:sldLayoutId id="2147484812" r:id="rId19"/>
    <p:sldLayoutId id="2147484814" r:id="rId20"/>
    <p:sldLayoutId id="2147484815" r:id="rId21"/>
    <p:sldLayoutId id="2147484816" r:id="rId22"/>
    <p:sldLayoutId id="2147484817" r:id="rId23"/>
    <p:sldLayoutId id="2147484818" r:id="rId24"/>
    <p:sldLayoutId id="2147484819" r:id="rId25"/>
    <p:sldLayoutId id="2147484820" r:id="rId26"/>
    <p:sldLayoutId id="2147484821" r:id="rId27"/>
    <p:sldLayoutId id="2147484822" r:id="rId28"/>
    <p:sldLayoutId id="2147484891" r:id="rId29"/>
    <p:sldLayoutId id="2147485051" r:id="rId30"/>
    <p:sldLayoutId id="2147485052" r:id="rId31"/>
    <p:sldLayoutId id="2147485053" r:id="rId32"/>
    <p:sldLayoutId id="2147485054" r:id="rId33"/>
    <p:sldLayoutId id="2147485055" r:id="rId34"/>
    <p:sldLayoutId id="2147485056" r:id="rId35"/>
    <p:sldLayoutId id="2147485057" r:id="rId36"/>
    <p:sldLayoutId id="2147485059" r:id="rId37"/>
    <p:sldLayoutId id="2147485061" r:id="rId38"/>
    <p:sldLayoutId id="2147485062" r:id="rId39"/>
    <p:sldLayoutId id="2147485063" r:id="rId40"/>
    <p:sldLayoutId id="2147485064" r:id="rId41"/>
    <p:sldLayoutId id="2147485066" r:id="rId42"/>
    <p:sldLayoutId id="2147485067" r:id="rId43"/>
    <p:sldLayoutId id="2147485068" r:id="rId44"/>
    <p:sldLayoutId id="2147485069" r:id="rId45"/>
    <p:sldLayoutId id="2147485104" r:id="rId46"/>
  </p:sldLayoutIdLst>
  <p:hf sldNum="0" hdr="0" dt="0"/>
  <p:txStyles>
    <p:titleStyle>
      <a:lvl1pPr algn="l" defTabSz="685800" rtl="0" eaLnBrk="1" latinLnBrk="0" hangingPunct="1">
        <a:lnSpc>
          <a:spcPct val="100000"/>
        </a:lnSpc>
        <a:spcBef>
          <a:spcPct val="0"/>
        </a:spcBef>
        <a:buNone/>
        <a:defRPr sz="2400" b="1" i="0" kern="1200">
          <a:solidFill>
            <a:srgbClr val="4D4E4D"/>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1pPr>
      <a:lvl2pPr marL="514350" indent="-171450" algn="l" defTabSz="685800" rtl="0" eaLnBrk="1" latinLnBrk="0" hangingPunct="1">
        <a:lnSpc>
          <a:spcPct val="100000"/>
        </a:lnSpc>
        <a:spcBef>
          <a:spcPts val="375"/>
        </a:spcBef>
        <a:buClr>
          <a:schemeClr val="accent4"/>
        </a:buClr>
        <a:buFont typeface="Arial" panose="020B0604020202020204" pitchFamily="34" charset="0"/>
        <a:buChar char="•"/>
        <a:defRPr sz="1500" kern="1200">
          <a:solidFill>
            <a:schemeClr val="tx1">
              <a:lumMod val="75000"/>
            </a:schemeClr>
          </a:solidFill>
          <a:latin typeface="+mn-lt"/>
          <a:ea typeface="+mn-ea"/>
          <a:cs typeface="+mn-cs"/>
        </a:defRPr>
      </a:lvl2pPr>
      <a:lvl3pPr marL="85725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350" kern="1200">
          <a:solidFill>
            <a:schemeClr val="tx1">
              <a:lumMod val="75000"/>
            </a:schemeClr>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76118588"/>
      </p:ext>
    </p:extLst>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0"/>
            <a:ext cx="9144000" cy="8001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457200" y="149629"/>
            <a:ext cx="8058150" cy="88918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457200" y="1108430"/>
            <a:ext cx="8058150" cy="3541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457200" y="4767263"/>
            <a:ext cx="8058149" cy="331598"/>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Tree>
    <p:extLst>
      <p:ext uri="{BB962C8B-B14F-4D97-AF65-F5344CB8AC3E}">
        <p14:creationId xmlns:p14="http://schemas.microsoft.com/office/powerpoint/2010/main" val="49276780"/>
      </p:ext>
    </p:extLst>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 id="2147485129" r:id="rId12"/>
  </p:sldLayoutIdLst>
  <p:hf sldNum="0" hdr="0" dt="0"/>
  <p:txStyles>
    <p:titleStyle>
      <a:lvl1pPr algn="l" defTabSz="685800" rtl="0" eaLnBrk="1" latinLnBrk="0" hangingPunct="1">
        <a:lnSpc>
          <a:spcPct val="100000"/>
        </a:lnSpc>
        <a:spcBef>
          <a:spcPct val="0"/>
        </a:spcBef>
        <a:buNone/>
        <a:defRPr sz="2400" b="1" i="0" kern="1200">
          <a:solidFill>
            <a:srgbClr val="4D4E4D"/>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1pPr>
      <a:lvl2pPr marL="514350" indent="-171450" algn="l" defTabSz="685800" rtl="0" eaLnBrk="1" latinLnBrk="0" hangingPunct="1">
        <a:lnSpc>
          <a:spcPct val="100000"/>
        </a:lnSpc>
        <a:spcBef>
          <a:spcPts val="375"/>
        </a:spcBef>
        <a:buClr>
          <a:schemeClr val="accent4"/>
        </a:buClr>
        <a:buFont typeface="Arial" panose="020B0604020202020204" pitchFamily="34" charset="0"/>
        <a:buChar char="•"/>
        <a:defRPr sz="1500" kern="1200">
          <a:solidFill>
            <a:schemeClr val="tx1">
              <a:lumMod val="75000"/>
            </a:schemeClr>
          </a:solidFill>
          <a:latin typeface="+mn-lt"/>
          <a:ea typeface="+mn-ea"/>
          <a:cs typeface="+mn-cs"/>
        </a:defRPr>
      </a:lvl2pPr>
      <a:lvl3pPr marL="85725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350" kern="1200">
          <a:solidFill>
            <a:schemeClr val="tx1">
              <a:lumMod val="75000"/>
            </a:schemeClr>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3.png"/><Relationship Id="rId7" Type="http://schemas.openxmlformats.org/officeDocument/2006/relationships/hyperlink" Target="http://www.mededonthego.com/" TargetMode="External"/><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1026" TargetMode="External"/><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5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37">
            <a:extLst>
              <a:ext uri="{FF2B5EF4-FFF2-40B4-BE49-F238E27FC236}">
                <a16:creationId xmlns:a16="http://schemas.microsoft.com/office/drawing/2014/main" id="{BD0C123B-1BE7-4076-AEDB-D9A22251B91F}"/>
              </a:ext>
            </a:extLst>
          </p:cNvPr>
          <p:cNvSpPr txBox="1">
            <a:spLocks noGrp="1" noChangeArrowheads="1"/>
          </p:cNvSpPr>
          <p:nvPr>
            <p:ph type="title"/>
          </p:nvPr>
        </p:nvSpPr>
        <p:spPr bwMode="auto">
          <a:xfrm>
            <a:off x="457201" y="1282304"/>
            <a:ext cx="7886700" cy="2139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69" tIns="34275" rIns="68569" bIns="34275" numCol="1" anchor="b" compatLnSpc="1">
            <a:prstTxWarp prst="textNoShape">
              <a:avLst/>
            </a:prstTxWarp>
            <a:normAutofit fontScale="90000"/>
          </a:bodyPr>
          <a:lstStyle/>
          <a:p>
            <a:r>
              <a:rPr lang="en-US" dirty="0"/>
              <a:t>Is There a Role for Novel BCMA-Directed Cellular Therapies in Early Relapsed Multiple Myeloma?</a:t>
            </a:r>
            <a:br>
              <a:rPr lang="en-US" altLang="en-US" dirty="0">
                <a:sym typeface="Arial" panose="020B0604020202020204" pitchFamily="34" charset="0"/>
              </a:rPr>
            </a:br>
            <a:endParaRPr lang="en-US" altLang="en-US" dirty="0">
              <a:sym typeface="Arial" panose="020B0604020202020204" pitchFamily="34" charset="0"/>
            </a:endParaRPr>
          </a:p>
        </p:txBody>
      </p:sp>
      <p:sp>
        <p:nvSpPr>
          <p:cNvPr id="5" name="Text Placeholder 4">
            <a:extLst>
              <a:ext uri="{FF2B5EF4-FFF2-40B4-BE49-F238E27FC236}">
                <a16:creationId xmlns:a16="http://schemas.microsoft.com/office/drawing/2014/main" id="{54B591BF-FB2F-DB00-606B-01A21D91518B}"/>
              </a:ext>
            </a:extLst>
          </p:cNvPr>
          <p:cNvSpPr>
            <a:spLocks noGrp="1"/>
          </p:cNvSpPr>
          <p:nvPr>
            <p:ph type="body" idx="1"/>
          </p:nvPr>
        </p:nvSpPr>
        <p:spPr>
          <a:xfrm>
            <a:off x="457201" y="3442098"/>
            <a:ext cx="7886700" cy="1125140"/>
          </a:xfrm>
        </p:spPr>
        <p:txBody>
          <a:bodyPr>
            <a:normAutofit/>
          </a:bodyPr>
          <a:lstStyle/>
          <a:p>
            <a:r>
              <a:rPr lang="en-US" altLang="en-US" b="1" dirty="0">
                <a:solidFill>
                  <a:schemeClr val="accent1"/>
                </a:solidFill>
              </a:rPr>
              <a:t>Joseph </a:t>
            </a:r>
            <a:r>
              <a:rPr lang="en-US" altLang="en-US" b="1" dirty="0" err="1">
                <a:solidFill>
                  <a:schemeClr val="accent1"/>
                </a:solidFill>
              </a:rPr>
              <a:t>Mikhael</a:t>
            </a:r>
            <a:r>
              <a:rPr lang="en-US" altLang="en-US" b="1" dirty="0">
                <a:solidFill>
                  <a:schemeClr val="accent1"/>
                </a:solidFill>
              </a:rPr>
              <a:t>, MD, MEd, FRCPC</a:t>
            </a:r>
            <a:br>
              <a:rPr lang="en-US" altLang="en-US" b="1" dirty="0">
                <a:solidFill>
                  <a:schemeClr val="accent1"/>
                </a:solidFill>
              </a:rPr>
            </a:br>
            <a:r>
              <a:rPr lang="en-US" altLang="en-US" dirty="0"/>
              <a:t>Chief Medical Officer, International Myeloma Foundation</a:t>
            </a:r>
            <a:br>
              <a:rPr lang="en-US" altLang="en-US" dirty="0"/>
            </a:br>
            <a:r>
              <a:rPr lang="en-US" altLang="en-US" dirty="0"/>
              <a:t>City of Hope Cancer Center</a:t>
            </a:r>
            <a:br>
              <a:rPr lang="en-US" altLang="en-US" dirty="0"/>
            </a:br>
            <a:r>
              <a:rPr lang="en-US" altLang="en-US" dirty="0"/>
              <a:t>Phoenix, AZ</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1BE397-ACBA-4AFB-98BC-8B39542ACC4A}"/>
              </a:ext>
            </a:extLst>
          </p:cNvPr>
          <p:cNvSpPr>
            <a:spLocks noGrp="1"/>
          </p:cNvSpPr>
          <p:nvPr>
            <p:ph type="ftr" sz="quarter" idx="3"/>
          </p:nvPr>
        </p:nvSpPr>
        <p:spPr>
          <a:xfrm>
            <a:off x="457200" y="4767263"/>
            <a:ext cx="8432276" cy="331787"/>
          </a:xfrm>
        </p:spPr>
        <p:txBody>
          <a:bodyPr/>
          <a:lstStyle/>
          <a:p>
            <a:r>
              <a:rPr lang="en-US" sz="700" baseline="30000" dirty="0" err="1"/>
              <a:t>a</a:t>
            </a:r>
            <a:r>
              <a:rPr lang="en-US" sz="700" dirty="0" err="1"/>
              <a:t>Assessed</a:t>
            </a:r>
            <a:r>
              <a:rPr lang="en-US" sz="700" dirty="0"/>
              <a:t> using a validated computerized algorithm; </a:t>
            </a:r>
            <a:r>
              <a:rPr lang="en-GB" sz="700" dirty="0"/>
              <a:t>ORR is defined as the proportion of subjects who achieve a PR or better per IMWG criteria</a:t>
            </a:r>
            <a:r>
              <a:rPr lang="en-AU" sz="700" dirty="0"/>
              <a:t>.</a:t>
            </a:r>
            <a:r>
              <a:rPr lang="en-US" sz="700" dirty="0"/>
              <a:t> </a:t>
            </a:r>
            <a:r>
              <a:rPr lang="en-US" sz="700" baseline="30000" dirty="0" err="1"/>
              <a:t>b</a:t>
            </a:r>
            <a:r>
              <a:rPr lang="en-US" sz="700" dirty="0" err="1"/>
              <a:t>P</a:t>
            </a:r>
            <a:r>
              <a:rPr lang="en-US" sz="700" dirty="0"/>
              <a:t>-value from the Cochran Mantel-Haenszel Chi-Squared test. </a:t>
            </a:r>
            <a:r>
              <a:rPr lang="en-US" sz="700" baseline="30000" dirty="0" err="1"/>
              <a:t>c</a:t>
            </a:r>
            <a:r>
              <a:rPr lang="en-US" sz="700" dirty="0" err="1"/>
              <a:t>In</a:t>
            </a:r>
            <a:r>
              <a:rPr lang="en-US" sz="700" dirty="0"/>
              <a:t> </a:t>
            </a:r>
            <a:r>
              <a:rPr lang="en-GB" sz="700" dirty="0"/>
              <a:t>176 patients who received </a:t>
            </a:r>
            <a:r>
              <a:rPr lang="en-GB" sz="700" dirty="0" err="1"/>
              <a:t>cilta-cel</a:t>
            </a:r>
            <a:r>
              <a:rPr lang="en-GB" sz="700" dirty="0"/>
              <a:t> as study treatment, ORR was 99%, ≥CR rate was 86%. </a:t>
            </a:r>
            <a:r>
              <a:rPr lang="en-US" sz="700" dirty="0"/>
              <a:t> </a:t>
            </a:r>
            <a:r>
              <a:rPr lang="en-US" sz="700" baseline="30000" dirty="0" err="1"/>
              <a:t>d</a:t>
            </a:r>
            <a:r>
              <a:rPr lang="en-US" sz="700" dirty="0" err="1"/>
              <a:t>Odds</a:t>
            </a:r>
            <a:r>
              <a:rPr lang="en-US" sz="700" dirty="0"/>
              <a:t> ratio, 10.3; P&lt;0.0001.</a:t>
            </a:r>
          </a:p>
          <a:p>
            <a:r>
              <a:rPr lang="en-US" sz="700" dirty="0"/>
              <a:t>CR, complete response; DOR, duration of response; IMWG, International Myeloma Working Group; ITT, intent-to-treat; NE, not estimable; NR, not reached; ORR, overall response rate; PR, partial response;  </a:t>
            </a:r>
            <a:r>
              <a:rPr lang="en-US" sz="700" dirty="0" err="1"/>
              <a:t>sCR</a:t>
            </a:r>
            <a:r>
              <a:rPr lang="en-US" sz="700" dirty="0"/>
              <a:t>, stringent complete response; SOC standard of care; VGPR, very good partial response.</a:t>
            </a:r>
          </a:p>
          <a:p>
            <a:r>
              <a:rPr lang="en-US" sz="700" dirty="0" err="1"/>
              <a:t>Dhakal</a:t>
            </a:r>
            <a:r>
              <a:rPr lang="en-US" sz="700" dirty="0"/>
              <a:t> B, et al. Presented at the 2023 ASCO Annual Meeting; Abstract LBA106.</a:t>
            </a:r>
          </a:p>
        </p:txBody>
      </p:sp>
      <p:sp>
        <p:nvSpPr>
          <p:cNvPr id="7" name="Title 6">
            <a:extLst>
              <a:ext uri="{FF2B5EF4-FFF2-40B4-BE49-F238E27FC236}">
                <a16:creationId xmlns:a16="http://schemas.microsoft.com/office/drawing/2014/main" id="{10731EF8-F230-4E6C-811F-5B698EBCA17A}"/>
              </a:ext>
            </a:extLst>
          </p:cNvPr>
          <p:cNvSpPr>
            <a:spLocks noGrp="1"/>
          </p:cNvSpPr>
          <p:nvPr>
            <p:ph type="title"/>
          </p:nvPr>
        </p:nvSpPr>
        <p:spPr>
          <a:xfrm>
            <a:off x="457200" y="149629"/>
            <a:ext cx="8058150" cy="889183"/>
          </a:xfrm>
        </p:spPr>
        <p:txBody>
          <a:bodyPr/>
          <a:lstStyle/>
          <a:p>
            <a:r>
              <a:rPr lang="en-US" dirty="0"/>
              <a:t>CARTITUDE-4: Secondary Endpoint (ITT) – Response</a:t>
            </a:r>
          </a:p>
        </p:txBody>
      </p:sp>
      <p:sp>
        <p:nvSpPr>
          <p:cNvPr id="9" name="Content Placeholder 2">
            <a:extLst>
              <a:ext uri="{FF2B5EF4-FFF2-40B4-BE49-F238E27FC236}">
                <a16:creationId xmlns:a16="http://schemas.microsoft.com/office/drawing/2014/main" id="{3AC9E4B6-734A-AB33-9EEC-FE028F5B83A5}"/>
              </a:ext>
            </a:extLst>
          </p:cNvPr>
          <p:cNvSpPr>
            <a:spLocks noGrp="1"/>
          </p:cNvSpPr>
          <p:nvPr>
            <p:ph idx="1"/>
          </p:nvPr>
        </p:nvSpPr>
        <p:spPr>
          <a:xfrm>
            <a:off x="457200" y="872498"/>
            <a:ext cx="8058150" cy="399605"/>
          </a:xfrm>
        </p:spPr>
        <p:txBody>
          <a:bodyPr>
            <a:normAutofit/>
          </a:bodyPr>
          <a:lstStyle/>
          <a:p>
            <a:pPr marL="0" indent="0">
              <a:buNone/>
            </a:pPr>
            <a:r>
              <a:rPr lang="en-US" sz="1600" b="1" dirty="0">
                <a:solidFill>
                  <a:schemeClr val="accent1"/>
                </a:solidFill>
                <a:sym typeface="OpenSans"/>
              </a:rPr>
              <a:t>Cilta-cel had higher ORR vs SOC</a:t>
            </a:r>
          </a:p>
        </p:txBody>
      </p:sp>
      <p:sp>
        <p:nvSpPr>
          <p:cNvPr id="18" name="Rectangle 17">
            <a:extLst>
              <a:ext uri="{FF2B5EF4-FFF2-40B4-BE49-F238E27FC236}">
                <a16:creationId xmlns:a16="http://schemas.microsoft.com/office/drawing/2014/main" id="{781F6F07-7A34-31B1-8B9F-CC6CBE6D480B}"/>
              </a:ext>
            </a:extLst>
          </p:cNvPr>
          <p:cNvSpPr/>
          <p:nvPr/>
        </p:nvSpPr>
        <p:spPr>
          <a:xfrm>
            <a:off x="393436" y="1326335"/>
            <a:ext cx="3718532" cy="3029880"/>
          </a:xfrm>
          <a:prstGeom prst="rect">
            <a:avLst/>
          </a:prstGeom>
          <a:solidFill>
            <a:srgbClr val="FFFFFF"/>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n-US" sz="900" kern="0" dirty="0">
              <a:solidFill>
                <a:srgbClr val="FFFFFF"/>
              </a:solidFill>
              <a:latin typeface="Open Sans"/>
              <a:ea typeface="Open Sans" panose="020B0606030504020204" pitchFamily="34" charset="0"/>
              <a:cs typeface="Open Sans" panose="020B0606030504020204" pitchFamily="34" charset="0"/>
            </a:endParaRPr>
          </a:p>
        </p:txBody>
      </p:sp>
      <p:graphicFrame>
        <p:nvGraphicFramePr>
          <p:cNvPr id="22" name="Chart 21">
            <a:extLst>
              <a:ext uri="{FF2B5EF4-FFF2-40B4-BE49-F238E27FC236}">
                <a16:creationId xmlns:a16="http://schemas.microsoft.com/office/drawing/2014/main" id="{97520BF8-9A04-C387-67A5-0129C9FBA4C6}"/>
              </a:ext>
            </a:extLst>
          </p:cNvPr>
          <p:cNvGraphicFramePr/>
          <p:nvPr>
            <p:extLst>
              <p:ext uri="{D42A27DB-BD31-4B8C-83A1-F6EECF244321}">
                <p14:modId xmlns:p14="http://schemas.microsoft.com/office/powerpoint/2010/main" val="3737875430"/>
              </p:ext>
            </p:extLst>
          </p:nvPr>
        </p:nvGraphicFramePr>
        <p:xfrm>
          <a:off x="603380" y="1999442"/>
          <a:ext cx="3286119" cy="2123085"/>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97C62928-C698-E599-6424-4797FC2DDF2A}"/>
              </a:ext>
            </a:extLst>
          </p:cNvPr>
          <p:cNvSpPr txBox="1"/>
          <p:nvPr/>
        </p:nvSpPr>
        <p:spPr>
          <a:xfrm>
            <a:off x="2726251" y="2322134"/>
            <a:ext cx="790901" cy="369332"/>
          </a:xfrm>
          <a:prstGeom prst="rect">
            <a:avLst/>
          </a:prstGeom>
          <a:noFill/>
        </p:spPr>
        <p:txBody>
          <a:bodyPr wrap="square" rtlCol="0">
            <a:spAutoFit/>
          </a:bodyPr>
          <a:lstStyle/>
          <a:p>
            <a:pPr algn="ctr" defTabSz="685800" eaLnBrk="1" fontAlgn="auto" hangingPunct="1">
              <a:spcBef>
                <a:spcPts val="0"/>
              </a:spcBef>
              <a:spcAft>
                <a:spcPts val="0"/>
              </a:spcAft>
              <a:defRPr/>
            </a:pPr>
            <a:r>
              <a:rPr lang="en-US" sz="900" b="1" kern="0" dirty="0">
                <a:solidFill>
                  <a:srgbClr val="333333"/>
                </a:solidFill>
                <a:ea typeface="+mn-ea"/>
                <a:cs typeface="Arial" panose="020B0604020202020204" pitchFamily="34" charset="0"/>
              </a:rPr>
              <a:t>67.3 </a:t>
            </a:r>
          </a:p>
          <a:p>
            <a:pPr algn="ctr" defTabSz="685800" eaLnBrk="1" fontAlgn="auto" hangingPunct="1">
              <a:spcBef>
                <a:spcPts val="0"/>
              </a:spcBef>
              <a:spcAft>
                <a:spcPts val="0"/>
              </a:spcAft>
              <a:defRPr/>
            </a:pPr>
            <a:r>
              <a:rPr lang="en-US" sz="900" kern="0" dirty="0">
                <a:solidFill>
                  <a:srgbClr val="333333"/>
                </a:solidFill>
                <a:ea typeface="+mn-ea"/>
                <a:cs typeface="Arial" panose="020B0604020202020204" pitchFamily="34" charset="0"/>
              </a:rPr>
              <a:t>(142/211)</a:t>
            </a:r>
          </a:p>
        </p:txBody>
      </p:sp>
      <p:sp>
        <p:nvSpPr>
          <p:cNvPr id="24" name="TextBox 23">
            <a:extLst>
              <a:ext uri="{FF2B5EF4-FFF2-40B4-BE49-F238E27FC236}">
                <a16:creationId xmlns:a16="http://schemas.microsoft.com/office/drawing/2014/main" id="{F886DD2B-B5E6-1DE1-5322-66A25D004143}"/>
              </a:ext>
            </a:extLst>
          </p:cNvPr>
          <p:cNvSpPr txBox="1"/>
          <p:nvPr/>
        </p:nvSpPr>
        <p:spPr>
          <a:xfrm rot="16200000">
            <a:off x="46142" y="2848730"/>
            <a:ext cx="1103705" cy="253916"/>
          </a:xfrm>
          <a:prstGeom prst="rect">
            <a:avLst/>
          </a:prstGeom>
          <a:noFill/>
        </p:spPr>
        <p:txBody>
          <a:bodyPr wrap="square" rtlCol="0">
            <a:spAutoFit/>
          </a:bodyPr>
          <a:lstStyle/>
          <a:p>
            <a:pPr algn="ctr" defTabSz="685800" eaLnBrk="1" fontAlgn="auto" hangingPunct="1">
              <a:spcBef>
                <a:spcPts val="0"/>
              </a:spcBef>
              <a:spcAft>
                <a:spcPts val="0"/>
              </a:spcAft>
              <a:defRPr/>
            </a:pPr>
            <a:r>
              <a:rPr lang="en-US" sz="1050" b="1" kern="0" dirty="0">
                <a:solidFill>
                  <a:srgbClr val="333333"/>
                </a:solidFill>
                <a:latin typeface="Open Sans"/>
                <a:ea typeface="+mn-ea"/>
              </a:rPr>
              <a:t>Patients, %</a:t>
            </a:r>
          </a:p>
        </p:txBody>
      </p:sp>
      <p:sp>
        <p:nvSpPr>
          <p:cNvPr id="40" name="Rectangle 39">
            <a:extLst>
              <a:ext uri="{FF2B5EF4-FFF2-40B4-BE49-F238E27FC236}">
                <a16:creationId xmlns:a16="http://schemas.microsoft.com/office/drawing/2014/main" id="{04E4C081-758C-2558-97CD-73571B27280C}"/>
              </a:ext>
            </a:extLst>
          </p:cNvPr>
          <p:cNvSpPr/>
          <p:nvPr/>
        </p:nvSpPr>
        <p:spPr>
          <a:xfrm>
            <a:off x="3391994" y="4206669"/>
            <a:ext cx="68580" cy="6858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900" kern="0" dirty="0">
              <a:solidFill>
                <a:srgbClr val="333333"/>
              </a:solidFill>
              <a:latin typeface="Open Sans"/>
              <a:ea typeface="+mn-ea"/>
            </a:endParaRPr>
          </a:p>
        </p:txBody>
      </p:sp>
      <p:sp>
        <p:nvSpPr>
          <p:cNvPr id="74" name="TextBox 73">
            <a:extLst>
              <a:ext uri="{FF2B5EF4-FFF2-40B4-BE49-F238E27FC236}">
                <a16:creationId xmlns:a16="http://schemas.microsoft.com/office/drawing/2014/main" id="{B2963098-1BBD-3C80-2941-DA76E89B8129}"/>
              </a:ext>
            </a:extLst>
          </p:cNvPr>
          <p:cNvSpPr txBox="1"/>
          <p:nvPr/>
        </p:nvSpPr>
        <p:spPr>
          <a:xfrm>
            <a:off x="3517152" y="4167840"/>
            <a:ext cx="203642" cy="138499"/>
          </a:xfrm>
          <a:prstGeom prst="rect">
            <a:avLst/>
          </a:prstGeom>
          <a:noFill/>
        </p:spPr>
        <p:txBody>
          <a:bodyPr wrap="square" lIns="0" tIns="0" rIns="0" bIns="0" rtlCol="0">
            <a:spAutoFit/>
          </a:bodyPr>
          <a:lstStyle/>
          <a:p>
            <a:pPr defTabSz="685800" eaLnBrk="1" fontAlgn="auto" hangingPunct="1">
              <a:spcBef>
                <a:spcPts val="0"/>
              </a:spcBef>
              <a:spcAft>
                <a:spcPts val="0"/>
              </a:spcAft>
              <a:defRPr/>
            </a:pPr>
            <a:r>
              <a:rPr lang="en-US" sz="900" kern="0" dirty="0">
                <a:solidFill>
                  <a:srgbClr val="333333"/>
                </a:solidFill>
                <a:latin typeface="Open Sans"/>
                <a:ea typeface="+mn-ea"/>
              </a:rPr>
              <a:t>PR</a:t>
            </a:r>
          </a:p>
        </p:txBody>
      </p:sp>
      <p:sp>
        <p:nvSpPr>
          <p:cNvPr id="38" name="Rectangle 37">
            <a:extLst>
              <a:ext uri="{FF2B5EF4-FFF2-40B4-BE49-F238E27FC236}">
                <a16:creationId xmlns:a16="http://schemas.microsoft.com/office/drawing/2014/main" id="{29E8188A-EE1B-A1EA-8A40-C9647FCD2DC5}"/>
              </a:ext>
            </a:extLst>
          </p:cNvPr>
          <p:cNvSpPr/>
          <p:nvPr/>
        </p:nvSpPr>
        <p:spPr>
          <a:xfrm>
            <a:off x="2656404" y="4206669"/>
            <a:ext cx="68580" cy="685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defTabSz="685800" eaLnBrk="1" fontAlgn="auto" hangingPunct="1">
              <a:spcBef>
                <a:spcPts val="0"/>
              </a:spcBef>
              <a:spcAft>
                <a:spcPts val="0"/>
              </a:spcAft>
              <a:defRPr/>
            </a:pPr>
            <a:endParaRPr lang="en-US" sz="900" kern="0" dirty="0">
              <a:solidFill>
                <a:srgbClr val="333333"/>
              </a:solidFill>
              <a:latin typeface="Open Sans"/>
              <a:ea typeface="+mn-ea"/>
            </a:endParaRPr>
          </a:p>
        </p:txBody>
      </p:sp>
      <p:sp>
        <p:nvSpPr>
          <p:cNvPr id="39" name="TextBox 38">
            <a:extLst>
              <a:ext uri="{FF2B5EF4-FFF2-40B4-BE49-F238E27FC236}">
                <a16:creationId xmlns:a16="http://schemas.microsoft.com/office/drawing/2014/main" id="{499605F4-2341-D51D-9339-0A7B78C6E7AF}"/>
              </a:ext>
            </a:extLst>
          </p:cNvPr>
          <p:cNvSpPr txBox="1"/>
          <p:nvPr/>
        </p:nvSpPr>
        <p:spPr>
          <a:xfrm>
            <a:off x="2775512" y="4167840"/>
            <a:ext cx="366169" cy="138499"/>
          </a:xfrm>
          <a:prstGeom prst="rect">
            <a:avLst/>
          </a:prstGeom>
          <a:noFill/>
        </p:spPr>
        <p:txBody>
          <a:bodyPr wrap="square" lIns="0" tIns="0" rIns="0" bIns="0" rtlCol="0">
            <a:spAutoFit/>
          </a:bodyPr>
          <a:lstStyle/>
          <a:p>
            <a:pPr defTabSz="685800" eaLnBrk="1" fontAlgn="auto" hangingPunct="1">
              <a:spcBef>
                <a:spcPts val="0"/>
              </a:spcBef>
              <a:spcAft>
                <a:spcPts val="0"/>
              </a:spcAft>
              <a:defRPr/>
            </a:pPr>
            <a:r>
              <a:rPr lang="en-US" sz="900" kern="0" dirty="0">
                <a:solidFill>
                  <a:srgbClr val="333333"/>
                </a:solidFill>
                <a:latin typeface="Open Sans"/>
                <a:ea typeface="+mn-ea"/>
              </a:rPr>
              <a:t>VGPR</a:t>
            </a:r>
          </a:p>
        </p:txBody>
      </p:sp>
      <p:sp>
        <p:nvSpPr>
          <p:cNvPr id="36" name="Rectangle 35">
            <a:extLst>
              <a:ext uri="{FF2B5EF4-FFF2-40B4-BE49-F238E27FC236}">
                <a16:creationId xmlns:a16="http://schemas.microsoft.com/office/drawing/2014/main" id="{75132648-0120-1BBD-EA18-285F134DE633}"/>
              </a:ext>
            </a:extLst>
          </p:cNvPr>
          <p:cNvSpPr/>
          <p:nvPr/>
        </p:nvSpPr>
        <p:spPr>
          <a:xfrm>
            <a:off x="2013413" y="4206669"/>
            <a:ext cx="68580" cy="6858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eaLnBrk="1" fontAlgn="auto" hangingPunct="1">
              <a:spcBef>
                <a:spcPts val="0"/>
              </a:spcBef>
              <a:spcAft>
                <a:spcPts val="0"/>
              </a:spcAft>
              <a:defRPr/>
            </a:pPr>
            <a:endParaRPr lang="en-US" sz="900" kern="0" dirty="0">
              <a:solidFill>
                <a:srgbClr val="333333"/>
              </a:solidFill>
              <a:latin typeface="Open Sans"/>
              <a:ea typeface="+mn-ea"/>
            </a:endParaRPr>
          </a:p>
        </p:txBody>
      </p:sp>
      <p:sp>
        <p:nvSpPr>
          <p:cNvPr id="37" name="TextBox 36">
            <a:extLst>
              <a:ext uri="{FF2B5EF4-FFF2-40B4-BE49-F238E27FC236}">
                <a16:creationId xmlns:a16="http://schemas.microsoft.com/office/drawing/2014/main" id="{ACBFD483-2DBF-03CF-E1A0-42DC22D49D45}"/>
              </a:ext>
            </a:extLst>
          </p:cNvPr>
          <p:cNvSpPr txBox="1"/>
          <p:nvPr/>
        </p:nvSpPr>
        <p:spPr>
          <a:xfrm>
            <a:off x="2173477" y="4167840"/>
            <a:ext cx="203642" cy="138499"/>
          </a:xfrm>
          <a:prstGeom prst="rect">
            <a:avLst/>
          </a:prstGeom>
          <a:noFill/>
        </p:spPr>
        <p:txBody>
          <a:bodyPr wrap="square" lIns="0" tIns="0" rIns="0" bIns="0" rtlCol="0">
            <a:spAutoFit/>
          </a:bodyPr>
          <a:lstStyle/>
          <a:p>
            <a:pPr defTabSz="685800" eaLnBrk="1" fontAlgn="auto" hangingPunct="1">
              <a:spcBef>
                <a:spcPts val="0"/>
              </a:spcBef>
              <a:spcAft>
                <a:spcPts val="0"/>
              </a:spcAft>
              <a:defRPr/>
            </a:pPr>
            <a:r>
              <a:rPr lang="en-US" sz="900" kern="0" dirty="0">
                <a:solidFill>
                  <a:srgbClr val="333333"/>
                </a:solidFill>
                <a:latin typeface="Open Sans"/>
                <a:ea typeface="+mn-ea"/>
              </a:rPr>
              <a:t>CR</a:t>
            </a:r>
          </a:p>
        </p:txBody>
      </p:sp>
      <p:sp>
        <p:nvSpPr>
          <p:cNvPr id="34" name="Rectangle 33">
            <a:extLst>
              <a:ext uri="{FF2B5EF4-FFF2-40B4-BE49-F238E27FC236}">
                <a16:creationId xmlns:a16="http://schemas.microsoft.com/office/drawing/2014/main" id="{8700F776-A4C9-1C88-005E-77DA85E53DED}"/>
              </a:ext>
            </a:extLst>
          </p:cNvPr>
          <p:cNvSpPr/>
          <p:nvPr/>
        </p:nvSpPr>
        <p:spPr>
          <a:xfrm>
            <a:off x="1263674" y="4206669"/>
            <a:ext cx="68580" cy="6858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eaLnBrk="1" fontAlgn="auto" hangingPunct="1">
              <a:spcBef>
                <a:spcPts val="0"/>
              </a:spcBef>
              <a:spcAft>
                <a:spcPts val="0"/>
              </a:spcAft>
              <a:defRPr/>
            </a:pPr>
            <a:endParaRPr lang="en-US" sz="900" kern="0" dirty="0">
              <a:solidFill>
                <a:srgbClr val="333333"/>
              </a:solidFill>
              <a:latin typeface="Open Sans"/>
              <a:ea typeface="+mn-ea"/>
            </a:endParaRPr>
          </a:p>
        </p:txBody>
      </p:sp>
      <p:sp>
        <p:nvSpPr>
          <p:cNvPr id="35" name="TextBox 34">
            <a:extLst>
              <a:ext uri="{FF2B5EF4-FFF2-40B4-BE49-F238E27FC236}">
                <a16:creationId xmlns:a16="http://schemas.microsoft.com/office/drawing/2014/main" id="{C68C8481-211E-7DA2-A53F-7EF215959977}"/>
              </a:ext>
            </a:extLst>
          </p:cNvPr>
          <p:cNvSpPr txBox="1"/>
          <p:nvPr/>
        </p:nvSpPr>
        <p:spPr>
          <a:xfrm>
            <a:off x="1416827" y="4167840"/>
            <a:ext cx="366166" cy="138499"/>
          </a:xfrm>
          <a:prstGeom prst="rect">
            <a:avLst/>
          </a:prstGeom>
          <a:noFill/>
        </p:spPr>
        <p:txBody>
          <a:bodyPr wrap="square" lIns="0" tIns="0" rIns="0" bIns="0" rtlCol="0">
            <a:spAutoFit/>
          </a:bodyPr>
          <a:lstStyle/>
          <a:p>
            <a:pPr defTabSz="685800" eaLnBrk="1" fontAlgn="auto" hangingPunct="1">
              <a:spcBef>
                <a:spcPts val="0"/>
              </a:spcBef>
              <a:spcAft>
                <a:spcPts val="0"/>
              </a:spcAft>
              <a:defRPr/>
            </a:pPr>
            <a:r>
              <a:rPr lang="en-US" sz="900" kern="0" dirty="0">
                <a:solidFill>
                  <a:srgbClr val="333333"/>
                </a:solidFill>
                <a:latin typeface="Open Sans"/>
                <a:ea typeface="+mn-ea"/>
              </a:rPr>
              <a:t>sCR</a:t>
            </a:r>
          </a:p>
        </p:txBody>
      </p:sp>
      <p:sp>
        <p:nvSpPr>
          <p:cNvPr id="26" name="TextBox 25">
            <a:extLst>
              <a:ext uri="{FF2B5EF4-FFF2-40B4-BE49-F238E27FC236}">
                <a16:creationId xmlns:a16="http://schemas.microsoft.com/office/drawing/2014/main" id="{9562EBB5-F51C-1CD8-4936-3441DF26BB56}"/>
              </a:ext>
            </a:extLst>
          </p:cNvPr>
          <p:cNvSpPr txBox="1"/>
          <p:nvPr/>
        </p:nvSpPr>
        <p:spPr>
          <a:xfrm>
            <a:off x="2123440" y="2887990"/>
            <a:ext cx="331361" cy="276999"/>
          </a:xfrm>
          <a:prstGeom prst="rect">
            <a:avLst/>
          </a:prstGeom>
          <a:noFill/>
          <a:ln>
            <a:noFill/>
          </a:ln>
        </p:spPr>
        <p:txBody>
          <a:bodyPr wrap="square" lIns="0" tIns="0" rIns="0" bIns="0">
            <a:spAutoFit/>
          </a:bodyPr>
          <a:lstStyle/>
          <a:p>
            <a:pPr algn="ctr" defTabSz="685800" eaLnBrk="1" fontAlgn="auto" hangingPunct="1">
              <a:spcBef>
                <a:spcPts val="0"/>
              </a:spcBef>
              <a:spcAft>
                <a:spcPts val="0"/>
              </a:spcAft>
              <a:defRPr/>
            </a:pPr>
            <a:r>
              <a:rPr lang="en-US" sz="900" b="1" kern="0" dirty="0">
                <a:solidFill>
                  <a:srgbClr val="333333"/>
                </a:solidFill>
                <a:ea typeface="+mn-ea"/>
                <a:cs typeface="Arial" panose="020B0604020202020204" pitchFamily="34" charset="0"/>
              </a:rPr>
              <a:t>≥</a:t>
            </a:r>
            <a:r>
              <a:rPr lang="en-US" sz="900" b="1" kern="0" dirty="0" err="1">
                <a:solidFill>
                  <a:srgbClr val="333333"/>
                </a:solidFill>
                <a:ea typeface="+mn-ea"/>
                <a:cs typeface="Arial" panose="020B0604020202020204" pitchFamily="34" charset="0"/>
              </a:rPr>
              <a:t>CR</a:t>
            </a:r>
            <a:r>
              <a:rPr lang="en-US" sz="900" b="1" kern="0" baseline="30000" dirty="0" err="1">
                <a:solidFill>
                  <a:srgbClr val="333333"/>
                </a:solidFill>
                <a:ea typeface="+mn-ea"/>
                <a:cs typeface="Arial" panose="020B0604020202020204" pitchFamily="34" charset="0"/>
              </a:rPr>
              <a:t>d</a:t>
            </a:r>
            <a:r>
              <a:rPr lang="en-US" sz="900" b="1" kern="0" dirty="0">
                <a:solidFill>
                  <a:srgbClr val="333333"/>
                </a:solidFill>
                <a:ea typeface="+mn-ea"/>
                <a:cs typeface="Arial" panose="020B0604020202020204" pitchFamily="34" charset="0"/>
              </a:rPr>
              <a:t>: </a:t>
            </a:r>
          </a:p>
          <a:p>
            <a:pPr algn="ctr" defTabSz="685800" eaLnBrk="1" fontAlgn="auto" hangingPunct="1">
              <a:spcBef>
                <a:spcPts val="0"/>
              </a:spcBef>
              <a:spcAft>
                <a:spcPts val="0"/>
              </a:spcAft>
              <a:defRPr/>
            </a:pPr>
            <a:r>
              <a:rPr lang="en-US" sz="900" b="1" kern="0" dirty="0">
                <a:solidFill>
                  <a:srgbClr val="333333"/>
                </a:solidFill>
                <a:ea typeface="+mn-ea"/>
                <a:cs typeface="Arial" panose="020B0604020202020204" pitchFamily="34" charset="0"/>
              </a:rPr>
              <a:t>73.1</a:t>
            </a:r>
          </a:p>
        </p:txBody>
      </p:sp>
      <p:sp>
        <p:nvSpPr>
          <p:cNvPr id="27" name="TextBox 26">
            <a:extLst>
              <a:ext uri="{FF2B5EF4-FFF2-40B4-BE49-F238E27FC236}">
                <a16:creationId xmlns:a16="http://schemas.microsoft.com/office/drawing/2014/main" id="{12751D13-B91D-0A56-97E4-1A5102528BDF}"/>
              </a:ext>
            </a:extLst>
          </p:cNvPr>
          <p:cNvSpPr txBox="1"/>
          <p:nvPr/>
        </p:nvSpPr>
        <p:spPr>
          <a:xfrm>
            <a:off x="3517152" y="2735374"/>
            <a:ext cx="372347" cy="276999"/>
          </a:xfrm>
          <a:prstGeom prst="rect">
            <a:avLst/>
          </a:prstGeom>
          <a:noFill/>
          <a:ln>
            <a:noFill/>
          </a:ln>
        </p:spPr>
        <p:txBody>
          <a:bodyPr wrap="square" lIns="0" tIns="0" rIns="0" bIns="0">
            <a:spAutoFit/>
          </a:bodyPr>
          <a:lstStyle/>
          <a:p>
            <a:pPr algn="ctr" defTabSz="685800" eaLnBrk="1" fontAlgn="auto" hangingPunct="1">
              <a:spcBef>
                <a:spcPts val="0"/>
              </a:spcBef>
              <a:spcAft>
                <a:spcPts val="0"/>
              </a:spcAft>
              <a:defRPr/>
            </a:pPr>
            <a:r>
              <a:rPr lang="en-US" sz="900" b="1" kern="0" dirty="0">
                <a:solidFill>
                  <a:srgbClr val="333333"/>
                </a:solidFill>
                <a:ea typeface="+mn-ea"/>
                <a:cs typeface="Arial" panose="020B0604020202020204" pitchFamily="34" charset="0"/>
              </a:rPr>
              <a:t>≥</a:t>
            </a:r>
            <a:r>
              <a:rPr lang="en-US" sz="900" b="1" kern="0" dirty="0" err="1">
                <a:solidFill>
                  <a:srgbClr val="333333"/>
                </a:solidFill>
                <a:ea typeface="+mn-ea"/>
                <a:cs typeface="Arial" panose="020B0604020202020204" pitchFamily="34" charset="0"/>
              </a:rPr>
              <a:t>CR</a:t>
            </a:r>
            <a:r>
              <a:rPr lang="en-US" sz="900" b="1" kern="0" baseline="30000" dirty="0" err="1">
                <a:solidFill>
                  <a:srgbClr val="333333"/>
                </a:solidFill>
                <a:ea typeface="+mn-ea"/>
                <a:cs typeface="Arial" panose="020B0604020202020204" pitchFamily="34" charset="0"/>
              </a:rPr>
              <a:t>d</a:t>
            </a:r>
            <a:r>
              <a:rPr lang="en-US" sz="900" b="1" kern="0" dirty="0">
                <a:solidFill>
                  <a:srgbClr val="333333"/>
                </a:solidFill>
                <a:ea typeface="+mn-ea"/>
                <a:cs typeface="Arial" panose="020B0604020202020204" pitchFamily="34" charset="0"/>
              </a:rPr>
              <a:t>: </a:t>
            </a:r>
          </a:p>
          <a:p>
            <a:pPr algn="ctr" defTabSz="685800" eaLnBrk="1" fontAlgn="auto" hangingPunct="1">
              <a:spcBef>
                <a:spcPts val="0"/>
              </a:spcBef>
              <a:spcAft>
                <a:spcPts val="0"/>
              </a:spcAft>
              <a:defRPr/>
            </a:pPr>
            <a:r>
              <a:rPr lang="en-US" sz="900" b="1" kern="0" dirty="0">
                <a:solidFill>
                  <a:srgbClr val="333333"/>
                </a:solidFill>
                <a:ea typeface="+mn-ea"/>
                <a:cs typeface="Arial" panose="020B0604020202020204" pitchFamily="34" charset="0"/>
              </a:rPr>
              <a:t>21.8</a:t>
            </a:r>
          </a:p>
        </p:txBody>
      </p:sp>
      <p:sp>
        <p:nvSpPr>
          <p:cNvPr id="28" name="Right Brace 27">
            <a:extLst>
              <a:ext uri="{FF2B5EF4-FFF2-40B4-BE49-F238E27FC236}">
                <a16:creationId xmlns:a16="http://schemas.microsoft.com/office/drawing/2014/main" id="{B8A08D01-8442-33BA-6050-BEFE94235B15}"/>
              </a:ext>
            </a:extLst>
          </p:cNvPr>
          <p:cNvSpPr/>
          <p:nvPr/>
        </p:nvSpPr>
        <p:spPr>
          <a:xfrm>
            <a:off x="3412723" y="2674427"/>
            <a:ext cx="102870" cy="386984"/>
          </a:xfrm>
          <a:prstGeom prst="rightBrace">
            <a:avLst>
              <a:gd name="adj1" fmla="val 37653"/>
              <a:gd name="adj2" fmla="val 51081"/>
            </a:avLst>
          </a:prstGeom>
          <a:noFill/>
          <a:ln w="9525" cap="sq" cmpd="sng" algn="ctr">
            <a:solidFill>
              <a:srgbClr val="333333"/>
            </a:solidFill>
            <a:prstDash val="solid"/>
            <a:miter lim="800000"/>
          </a:ln>
          <a:effectLst/>
        </p:spPr>
        <p:txBody>
          <a:bodyPr rtlCol="0" anchor="ctr"/>
          <a:lstStyle/>
          <a:p>
            <a:pPr algn="ctr" defTabSz="685800" eaLnBrk="1" fontAlgn="auto" hangingPunct="1">
              <a:spcBef>
                <a:spcPts val="0"/>
              </a:spcBef>
              <a:spcAft>
                <a:spcPts val="0"/>
              </a:spcAft>
              <a:defRPr/>
            </a:pPr>
            <a:endParaRPr lang="en-US" sz="900" kern="0" dirty="0">
              <a:solidFill>
                <a:srgbClr val="333333"/>
              </a:solidFill>
              <a:latin typeface="Open Sans"/>
              <a:ea typeface="+mn-ea"/>
            </a:endParaRPr>
          </a:p>
        </p:txBody>
      </p:sp>
      <p:sp>
        <p:nvSpPr>
          <p:cNvPr id="29" name="TextBox 28">
            <a:extLst>
              <a:ext uri="{FF2B5EF4-FFF2-40B4-BE49-F238E27FC236}">
                <a16:creationId xmlns:a16="http://schemas.microsoft.com/office/drawing/2014/main" id="{A5B0E459-6121-36E3-6ACD-B6976A23DD9B}"/>
              </a:ext>
            </a:extLst>
          </p:cNvPr>
          <p:cNvSpPr txBox="1"/>
          <p:nvPr/>
        </p:nvSpPr>
        <p:spPr>
          <a:xfrm>
            <a:off x="1337716" y="2009512"/>
            <a:ext cx="790901" cy="369332"/>
          </a:xfrm>
          <a:prstGeom prst="rect">
            <a:avLst/>
          </a:prstGeom>
          <a:noFill/>
        </p:spPr>
        <p:txBody>
          <a:bodyPr wrap="square" rtlCol="0">
            <a:spAutoFit/>
          </a:bodyPr>
          <a:lstStyle/>
          <a:p>
            <a:pPr algn="ctr" defTabSz="685800" eaLnBrk="1" fontAlgn="auto" hangingPunct="1">
              <a:spcBef>
                <a:spcPts val="0"/>
              </a:spcBef>
              <a:spcAft>
                <a:spcPts val="0"/>
              </a:spcAft>
              <a:defRPr/>
            </a:pPr>
            <a:r>
              <a:rPr lang="en-US" sz="900" b="1" kern="0" dirty="0">
                <a:solidFill>
                  <a:srgbClr val="333333"/>
                </a:solidFill>
                <a:ea typeface="+mn-ea"/>
                <a:cs typeface="Arial" panose="020B0604020202020204" pitchFamily="34" charset="0"/>
              </a:rPr>
              <a:t>84.6</a:t>
            </a:r>
          </a:p>
          <a:p>
            <a:pPr algn="ctr" defTabSz="685800" eaLnBrk="1" fontAlgn="auto" hangingPunct="1">
              <a:spcBef>
                <a:spcPts val="0"/>
              </a:spcBef>
              <a:spcAft>
                <a:spcPts val="0"/>
              </a:spcAft>
              <a:defRPr/>
            </a:pPr>
            <a:r>
              <a:rPr lang="en-US" sz="900" kern="0" dirty="0">
                <a:solidFill>
                  <a:srgbClr val="333333"/>
                </a:solidFill>
                <a:ea typeface="+mn-ea"/>
                <a:cs typeface="Arial" panose="020B0604020202020204" pitchFamily="34" charset="0"/>
              </a:rPr>
              <a:t>(176/208)</a:t>
            </a:r>
          </a:p>
        </p:txBody>
      </p:sp>
      <p:sp>
        <p:nvSpPr>
          <p:cNvPr id="20" name="TextBox 19">
            <a:extLst>
              <a:ext uri="{FF2B5EF4-FFF2-40B4-BE49-F238E27FC236}">
                <a16:creationId xmlns:a16="http://schemas.microsoft.com/office/drawing/2014/main" id="{6CF1C5EF-5EE9-6698-D0FA-3292D3647E1A}"/>
              </a:ext>
            </a:extLst>
          </p:cNvPr>
          <p:cNvSpPr txBox="1"/>
          <p:nvPr/>
        </p:nvSpPr>
        <p:spPr>
          <a:xfrm>
            <a:off x="1379890" y="1359824"/>
            <a:ext cx="2340903" cy="267766"/>
          </a:xfrm>
          <a:prstGeom prst="rect">
            <a:avLst/>
          </a:prstGeom>
          <a:noFill/>
        </p:spPr>
        <p:txBody>
          <a:bodyPr wrap="square">
            <a:spAutoFit/>
          </a:bodyPr>
          <a:lstStyle/>
          <a:p>
            <a:pPr algn="ctr" defTabSz="342900" eaLnBrk="1" fontAlgn="auto" hangingPunct="1">
              <a:lnSpc>
                <a:spcPct val="95000"/>
              </a:lnSpc>
              <a:spcBef>
                <a:spcPts val="0"/>
              </a:spcBef>
              <a:spcAft>
                <a:spcPts val="600"/>
              </a:spcAft>
              <a:defRPr/>
            </a:pPr>
            <a:r>
              <a:rPr lang="en-GB" sz="1200" b="1" dirty="0">
                <a:solidFill>
                  <a:srgbClr val="333333"/>
                </a:solidFill>
                <a:ea typeface="Open Sans" panose="020B0606030504020204" pitchFamily="34" charset="0"/>
                <a:cs typeface="Arial" panose="020B0604020202020204" pitchFamily="34" charset="0"/>
                <a:sym typeface="OpenSans-Bold"/>
                <a:rtl val="0"/>
              </a:rPr>
              <a:t>Overall response r</a:t>
            </a:r>
            <a:r>
              <a:rPr lang="en-GB" sz="1200" b="1" dirty="0" err="1">
                <a:solidFill>
                  <a:srgbClr val="333333"/>
                </a:solidFill>
                <a:ea typeface="Open Sans" panose="020B0606030504020204" pitchFamily="34" charset="0"/>
                <a:cs typeface="Arial" panose="020B0604020202020204" pitchFamily="34" charset="0"/>
                <a:sym typeface="OpenSans-Bold"/>
                <a:rtl val="0"/>
              </a:rPr>
              <a:t>ate</a:t>
            </a:r>
            <a:r>
              <a:rPr lang="en-GB" sz="1200" b="1" baseline="30000" dirty="0" err="1">
                <a:solidFill>
                  <a:srgbClr val="333333"/>
                </a:solidFill>
                <a:ea typeface="Open Sans" panose="020B0606030504020204" pitchFamily="34" charset="0"/>
                <a:cs typeface="Arial" panose="020B0604020202020204" pitchFamily="34" charset="0"/>
                <a:sym typeface="OpenSans-Bold"/>
                <a:rtl val="0"/>
              </a:rPr>
              <a:t>a,b,c</a:t>
            </a:r>
            <a:endParaRPr lang="en-GB" sz="1200" b="1" baseline="30000" dirty="0">
              <a:solidFill>
                <a:srgbClr val="333333"/>
              </a:solidFill>
              <a:ea typeface="Open Sans" panose="020B0606030504020204" pitchFamily="34" charset="0"/>
              <a:cs typeface="Arial" panose="020B0604020202020204" pitchFamily="34" charset="0"/>
              <a:sym typeface="OpenSans-Bold"/>
              <a:rtl val="0"/>
            </a:endParaRPr>
          </a:p>
        </p:txBody>
      </p:sp>
      <p:sp>
        <p:nvSpPr>
          <p:cNvPr id="12" name="Right Brace 11">
            <a:extLst>
              <a:ext uri="{FF2B5EF4-FFF2-40B4-BE49-F238E27FC236}">
                <a16:creationId xmlns:a16="http://schemas.microsoft.com/office/drawing/2014/main" id="{8D69312D-54FE-955C-8288-7C0AD7A0DD14}"/>
              </a:ext>
            </a:extLst>
          </p:cNvPr>
          <p:cNvSpPr/>
          <p:nvPr/>
        </p:nvSpPr>
        <p:spPr>
          <a:xfrm>
            <a:off x="2013412" y="2358645"/>
            <a:ext cx="102870" cy="1321594"/>
          </a:xfrm>
          <a:prstGeom prst="rightBrace">
            <a:avLst>
              <a:gd name="adj1" fmla="val 41823"/>
              <a:gd name="adj2" fmla="val 50039"/>
            </a:avLst>
          </a:prstGeom>
          <a:noFill/>
          <a:ln w="9525" cap="sq" cmpd="sng" algn="ctr">
            <a:solidFill>
              <a:schemeClr val="tx1"/>
            </a:solidFill>
            <a:prstDash val="solid"/>
            <a:miter lim="800000"/>
          </a:ln>
          <a:effectLst/>
        </p:spPr>
        <p:txBody>
          <a:bodyPr rtlCol="0" anchor="ctr"/>
          <a:lstStyle/>
          <a:p>
            <a:pPr algn="ctr" defTabSz="685800" eaLnBrk="1" fontAlgn="auto" hangingPunct="1">
              <a:spcBef>
                <a:spcPts val="0"/>
              </a:spcBef>
              <a:spcAft>
                <a:spcPts val="0"/>
              </a:spcAft>
              <a:defRPr/>
            </a:pPr>
            <a:endParaRPr lang="en-US" sz="900" kern="0" dirty="0">
              <a:solidFill>
                <a:srgbClr val="333333"/>
              </a:solidFill>
              <a:latin typeface="Open Sans"/>
              <a:ea typeface="+mn-ea"/>
            </a:endParaRPr>
          </a:p>
        </p:txBody>
      </p:sp>
      <p:sp>
        <p:nvSpPr>
          <p:cNvPr id="6" name="TextBox 5">
            <a:extLst>
              <a:ext uri="{FF2B5EF4-FFF2-40B4-BE49-F238E27FC236}">
                <a16:creationId xmlns:a16="http://schemas.microsoft.com/office/drawing/2014/main" id="{ED887F33-EAB0-5BB0-F49A-C20588E497CE}"/>
              </a:ext>
            </a:extLst>
          </p:cNvPr>
          <p:cNvSpPr txBox="1"/>
          <p:nvPr/>
        </p:nvSpPr>
        <p:spPr>
          <a:xfrm>
            <a:off x="1521604" y="1589445"/>
            <a:ext cx="1866393" cy="415498"/>
          </a:xfrm>
          <a:prstGeom prst="rect">
            <a:avLst/>
          </a:prstGeom>
          <a:noFill/>
        </p:spPr>
        <p:txBody>
          <a:bodyPr wrap="square" rtlCol="0">
            <a:spAutoFit/>
          </a:bodyPr>
          <a:lstStyle/>
          <a:p>
            <a:pPr algn="ctr" defTabSz="685800" eaLnBrk="1" fontAlgn="auto" hangingPunct="1">
              <a:spcBef>
                <a:spcPts val="0"/>
              </a:spcBef>
              <a:spcAft>
                <a:spcPts val="0"/>
              </a:spcAft>
              <a:defRPr/>
            </a:pPr>
            <a:r>
              <a:rPr lang="en-US" sz="1050" b="1" kern="0" dirty="0">
                <a:solidFill>
                  <a:srgbClr val="333333"/>
                </a:solidFill>
                <a:ea typeface="+mn-ea"/>
                <a:cs typeface="Arial" panose="020B0604020202020204" pitchFamily="34" charset="0"/>
              </a:rPr>
              <a:t>Odds ratio</a:t>
            </a:r>
            <a:r>
              <a:rPr lang="en-US" sz="900" b="1" kern="0" dirty="0">
                <a:solidFill>
                  <a:srgbClr val="333333"/>
                </a:solidFill>
                <a:ea typeface="+mn-ea"/>
                <a:cs typeface="Arial" panose="020B0604020202020204" pitchFamily="34" charset="0"/>
              </a:rPr>
              <a:t>:</a:t>
            </a:r>
          </a:p>
          <a:p>
            <a:pPr algn="ctr" defTabSz="685800" eaLnBrk="1" fontAlgn="auto" hangingPunct="1">
              <a:spcBef>
                <a:spcPts val="0"/>
              </a:spcBef>
              <a:spcAft>
                <a:spcPts val="0"/>
              </a:spcAft>
              <a:defRPr/>
            </a:pPr>
            <a:r>
              <a:rPr lang="en-US" sz="1050" dirty="0">
                <a:solidFill>
                  <a:srgbClr val="333333"/>
                </a:solidFill>
                <a:ea typeface="Open Sans" panose="020B0606030504020204" pitchFamily="34" charset="0"/>
                <a:cs typeface="Arial" panose="020B0604020202020204" pitchFamily="34" charset="0"/>
              </a:rPr>
              <a:t>3.0</a:t>
            </a:r>
            <a:r>
              <a:rPr lang="en-US" sz="1050" dirty="0">
                <a:solidFill>
                  <a:srgbClr val="FF0000"/>
                </a:solidFill>
                <a:ea typeface="Open Sans" panose="020B0606030504020204" pitchFamily="34" charset="0"/>
                <a:cs typeface="Arial" panose="020B0604020202020204" pitchFamily="34" charset="0"/>
              </a:rPr>
              <a:t> </a:t>
            </a:r>
            <a:r>
              <a:rPr lang="en-US" sz="1050" dirty="0">
                <a:solidFill>
                  <a:srgbClr val="333333"/>
                </a:solidFill>
                <a:ea typeface="Open Sans" panose="020B0606030504020204" pitchFamily="34" charset="0"/>
                <a:cs typeface="Arial" panose="020B0604020202020204" pitchFamily="34" charset="0"/>
              </a:rPr>
              <a:t>(1.8–5.0) </a:t>
            </a:r>
            <a:r>
              <a:rPr lang="en-US" sz="1050" i="1" dirty="0">
                <a:solidFill>
                  <a:srgbClr val="333333"/>
                </a:solidFill>
                <a:ea typeface="Open Sans" panose="020B0606030504020204" pitchFamily="34" charset="0"/>
                <a:cs typeface="Arial" panose="020B0604020202020204" pitchFamily="34" charset="0"/>
              </a:rPr>
              <a:t>P</a:t>
            </a:r>
            <a:r>
              <a:rPr lang="en-AU" sz="1050" dirty="0">
                <a:solidFill>
                  <a:srgbClr val="333333"/>
                </a:solidFill>
                <a:ea typeface="+mn-ea"/>
                <a:cs typeface="Arial" panose="020B0604020202020204" pitchFamily="34" charset="0"/>
              </a:rPr>
              <a:t>&lt;0.0001 </a:t>
            </a:r>
          </a:p>
        </p:txBody>
      </p:sp>
      <p:graphicFrame>
        <p:nvGraphicFramePr>
          <p:cNvPr id="5" name="Table 4">
            <a:extLst>
              <a:ext uri="{FF2B5EF4-FFF2-40B4-BE49-F238E27FC236}">
                <a16:creationId xmlns:a16="http://schemas.microsoft.com/office/drawing/2014/main" id="{C9988A1E-1EF3-897D-91F8-BC40D25F3855}"/>
              </a:ext>
            </a:extLst>
          </p:cNvPr>
          <p:cNvGraphicFramePr>
            <a:graphicFrameLocks noGrp="1"/>
          </p:cNvGraphicFramePr>
          <p:nvPr>
            <p:extLst>
              <p:ext uri="{D42A27DB-BD31-4B8C-83A1-F6EECF244321}">
                <p14:modId xmlns:p14="http://schemas.microsoft.com/office/powerpoint/2010/main" val="3814274562"/>
              </p:ext>
            </p:extLst>
          </p:nvPr>
        </p:nvGraphicFramePr>
        <p:xfrm>
          <a:off x="4807723" y="1469509"/>
          <a:ext cx="3718533" cy="1880272"/>
        </p:xfrm>
        <a:graphic>
          <a:graphicData uri="http://schemas.openxmlformats.org/drawingml/2006/table">
            <a:tbl>
              <a:tblPr firstRow="1" bandRow="1">
                <a:tableStyleId>{5C22544A-7EE6-4342-B048-85BDC9FD1C3A}</a:tableStyleId>
              </a:tblPr>
              <a:tblGrid>
                <a:gridCol w="1330955">
                  <a:extLst>
                    <a:ext uri="{9D8B030D-6E8A-4147-A177-3AD203B41FA5}">
                      <a16:colId xmlns:a16="http://schemas.microsoft.com/office/drawing/2014/main" val="1510253151"/>
                    </a:ext>
                  </a:extLst>
                </a:gridCol>
                <a:gridCol w="1193789">
                  <a:extLst>
                    <a:ext uri="{9D8B030D-6E8A-4147-A177-3AD203B41FA5}">
                      <a16:colId xmlns:a16="http://schemas.microsoft.com/office/drawing/2014/main" val="1241574132"/>
                    </a:ext>
                  </a:extLst>
                </a:gridCol>
                <a:gridCol w="1193789">
                  <a:extLst>
                    <a:ext uri="{9D8B030D-6E8A-4147-A177-3AD203B41FA5}">
                      <a16:colId xmlns:a16="http://schemas.microsoft.com/office/drawing/2014/main" val="3657427663"/>
                    </a:ext>
                  </a:extLst>
                </a:gridCol>
              </a:tblGrid>
              <a:tr h="550577">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0" marR="0" lvl="0" indent="0" algn="l" defTabSz="1341150" rtl="0" eaLnBrk="1" fontAlgn="b" latinLnBrk="0" hangingPunct="1">
                        <a:lnSpc>
                          <a:spcPct val="100000"/>
                        </a:lnSpc>
                        <a:spcBef>
                          <a:spcPts val="0"/>
                        </a:spcBef>
                        <a:spcAft>
                          <a:spcPts val="0"/>
                        </a:spcAft>
                        <a:buClrTx/>
                        <a:buSzTx/>
                        <a:buFontTx/>
                        <a:buNone/>
                        <a:tabLst/>
                        <a:defRPr/>
                      </a:pPr>
                      <a:r>
                        <a:rPr lang="en-US" sz="1100" b="1" u="none" strike="noStrike" dirty="0">
                          <a:solidFill>
                            <a:srgbClr val="FFFFFF"/>
                          </a:solidFill>
                          <a:latin typeface="Arial" panose="020B0604020202020204" pitchFamily="34" charset="0"/>
                          <a:cs typeface="Arial" panose="020B0604020202020204" pitchFamily="34" charset="0"/>
                        </a:rPr>
                        <a:t>Outcome </a:t>
                      </a:r>
                      <a:endParaRPr lang="en-US" sz="1100" b="1" u="none" strike="noStrike" dirty="0">
                        <a:solidFill>
                          <a:srgbClr val="FFFFFF"/>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0" marR="0" lvl="0" indent="0" algn="ctr" defTabSz="1341150" rtl="0" eaLnBrk="1" fontAlgn="b" latinLnBrk="0" hangingPunct="1">
                        <a:lnSpc>
                          <a:spcPct val="100000"/>
                        </a:lnSpc>
                        <a:spcBef>
                          <a:spcPts val="0"/>
                        </a:spcBef>
                        <a:spcAft>
                          <a:spcPts val="0"/>
                        </a:spcAft>
                        <a:buClrTx/>
                        <a:buSzTx/>
                        <a:buFontTx/>
                        <a:buNone/>
                        <a:tabLst/>
                        <a:defRPr/>
                      </a:pPr>
                      <a:r>
                        <a:rPr lang="en-US" sz="1100" b="1" u="none" strike="noStrike" dirty="0">
                          <a:solidFill>
                            <a:srgbClr val="FFFFFF"/>
                          </a:solidFill>
                          <a:latin typeface="Arial" panose="020B0604020202020204" pitchFamily="34" charset="0"/>
                          <a:cs typeface="Arial" panose="020B0604020202020204" pitchFamily="34" charset="0"/>
                        </a:rPr>
                        <a:t>Cilta-cel</a:t>
                      </a:r>
                    </a:p>
                    <a:p>
                      <a:pPr marL="0" marR="0" lvl="0" indent="0" algn="ctr" defTabSz="1341150" rtl="0" eaLnBrk="1" fontAlgn="b" latinLnBrk="0" hangingPunct="1">
                        <a:lnSpc>
                          <a:spcPct val="100000"/>
                        </a:lnSpc>
                        <a:spcBef>
                          <a:spcPts val="0"/>
                        </a:spcBef>
                        <a:spcAft>
                          <a:spcPts val="0"/>
                        </a:spcAft>
                        <a:buClrTx/>
                        <a:buSzTx/>
                        <a:buFontTx/>
                        <a:buNone/>
                        <a:tabLst/>
                        <a:defRPr/>
                      </a:pPr>
                      <a:r>
                        <a:rPr lang="en-US" sz="1100" b="1" u="none" strike="noStrike" dirty="0">
                          <a:solidFill>
                            <a:srgbClr val="FFFFFF"/>
                          </a:solidFill>
                          <a:latin typeface="Arial" panose="020B0604020202020204" pitchFamily="34" charset="0"/>
                          <a:cs typeface="Arial" panose="020B0604020202020204" pitchFamily="34" charset="0"/>
                        </a:rPr>
                        <a:t>(N=208)</a:t>
                      </a:r>
                      <a:endParaRPr lang="en-US" sz="1100" b="1" i="0" u="none" strike="noStrike" dirty="0">
                        <a:solidFill>
                          <a:srgbClr val="FFFFFF"/>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Open Sans"/>
                        </a:defRPr>
                      </a:lvl1pPr>
                      <a:lvl2pPr marL="457200" algn="l" defTabSz="914400" rtl="0" eaLnBrk="1" latinLnBrk="0" hangingPunct="1">
                        <a:defRPr sz="1800" kern="1200">
                          <a:solidFill>
                            <a:schemeClr val="tx1"/>
                          </a:solidFill>
                          <a:latin typeface="Open Sans"/>
                        </a:defRPr>
                      </a:lvl2pPr>
                      <a:lvl3pPr marL="914400" algn="l" defTabSz="914400" rtl="0" eaLnBrk="1" latinLnBrk="0" hangingPunct="1">
                        <a:defRPr sz="1800" kern="1200">
                          <a:solidFill>
                            <a:schemeClr val="tx1"/>
                          </a:solidFill>
                          <a:latin typeface="Open Sans"/>
                        </a:defRPr>
                      </a:lvl3pPr>
                      <a:lvl4pPr marL="1371600" algn="l" defTabSz="914400" rtl="0" eaLnBrk="1" latinLnBrk="0" hangingPunct="1">
                        <a:defRPr sz="1800" kern="1200">
                          <a:solidFill>
                            <a:schemeClr val="tx1"/>
                          </a:solidFill>
                          <a:latin typeface="Open Sans"/>
                        </a:defRPr>
                      </a:lvl4pPr>
                      <a:lvl5pPr marL="1828800" algn="l" defTabSz="914400" rtl="0" eaLnBrk="1" latinLnBrk="0" hangingPunct="1">
                        <a:defRPr sz="1800" kern="1200">
                          <a:solidFill>
                            <a:schemeClr val="tx1"/>
                          </a:solidFill>
                          <a:latin typeface="Open Sans"/>
                        </a:defRPr>
                      </a:lvl5pPr>
                      <a:lvl6pPr marL="2286000" algn="l" defTabSz="914400" rtl="0" eaLnBrk="1" latinLnBrk="0" hangingPunct="1">
                        <a:defRPr sz="1800" kern="1200">
                          <a:solidFill>
                            <a:schemeClr val="tx1"/>
                          </a:solidFill>
                          <a:latin typeface="Open Sans"/>
                        </a:defRPr>
                      </a:lvl6pPr>
                      <a:lvl7pPr marL="2743200" algn="l" defTabSz="914400" rtl="0" eaLnBrk="1" latinLnBrk="0" hangingPunct="1">
                        <a:defRPr sz="1800" kern="1200">
                          <a:solidFill>
                            <a:schemeClr val="tx1"/>
                          </a:solidFill>
                          <a:latin typeface="Open Sans"/>
                        </a:defRPr>
                      </a:lvl7pPr>
                      <a:lvl8pPr marL="3200400" algn="l" defTabSz="914400" rtl="0" eaLnBrk="1" latinLnBrk="0" hangingPunct="1">
                        <a:defRPr sz="1800" kern="1200">
                          <a:solidFill>
                            <a:schemeClr val="tx1"/>
                          </a:solidFill>
                          <a:latin typeface="Open Sans"/>
                        </a:defRPr>
                      </a:lvl8pPr>
                      <a:lvl9pPr marL="3657600" algn="l" defTabSz="914400" rtl="0" eaLnBrk="1" latinLnBrk="0" hangingPunct="1">
                        <a:defRPr sz="1800" kern="1200">
                          <a:solidFill>
                            <a:schemeClr val="tx1"/>
                          </a:solidFill>
                          <a:latin typeface="Open Sans"/>
                        </a:defRPr>
                      </a:lvl9pPr>
                    </a:lstStyle>
                    <a:p>
                      <a:pPr marL="0" marR="0" lvl="0" indent="0" algn="ctr" defTabSz="1341150" rtl="0" eaLnBrk="1" fontAlgn="b" latinLnBrk="0" hangingPunct="1">
                        <a:lnSpc>
                          <a:spcPct val="100000"/>
                        </a:lnSpc>
                        <a:spcBef>
                          <a:spcPts val="0"/>
                        </a:spcBef>
                        <a:spcAft>
                          <a:spcPts val="0"/>
                        </a:spcAft>
                        <a:buClrTx/>
                        <a:buSzTx/>
                        <a:buFontTx/>
                        <a:buNone/>
                        <a:tabLst/>
                        <a:defRPr/>
                      </a:pPr>
                      <a:r>
                        <a:rPr lang="en-US" sz="1100" b="1" u="none" strike="noStrike" dirty="0">
                          <a:solidFill>
                            <a:schemeClr val="bg1"/>
                          </a:solidFill>
                          <a:effectLst/>
                          <a:latin typeface="Arial" panose="020B0604020202020204" pitchFamily="34" charset="0"/>
                          <a:cs typeface="Arial" panose="020B0604020202020204" pitchFamily="34" charset="0"/>
                        </a:rPr>
                        <a:t>SOC</a:t>
                      </a:r>
                    </a:p>
                    <a:p>
                      <a:pPr marL="0" marR="0" lvl="0" indent="0" algn="ctr" defTabSz="1341150" rtl="0" eaLnBrk="1" fontAlgn="b" latinLnBrk="0" hangingPunct="1">
                        <a:lnSpc>
                          <a:spcPct val="100000"/>
                        </a:lnSpc>
                        <a:spcBef>
                          <a:spcPts val="0"/>
                        </a:spcBef>
                        <a:spcAft>
                          <a:spcPts val="0"/>
                        </a:spcAft>
                        <a:buClrTx/>
                        <a:buSzTx/>
                        <a:buFontTx/>
                        <a:buNone/>
                        <a:tabLst/>
                        <a:defRPr/>
                      </a:pPr>
                      <a:r>
                        <a:rPr lang="en-US" sz="1100" b="1" u="none" strike="noStrike" dirty="0">
                          <a:solidFill>
                            <a:schemeClr val="bg1"/>
                          </a:solidFill>
                          <a:effectLst/>
                          <a:latin typeface="Arial" panose="020B0604020202020204" pitchFamily="34" charset="0"/>
                          <a:cs typeface="Arial" panose="020B0604020202020204" pitchFamily="34" charset="0"/>
                        </a:rPr>
                        <a:t>(N=211)</a:t>
                      </a:r>
                      <a:endParaRPr lang="en-US" sz="1100" b="1" i="0" u="none" strike="noStrike" dirty="0">
                        <a:solidFill>
                          <a:srgbClr val="FFFFFF"/>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74139784"/>
                  </a:ext>
                </a:extLst>
              </a:tr>
              <a:tr h="550577">
                <a:tc>
                  <a:txBody>
                    <a:bodyPr/>
                    <a:lstStyle/>
                    <a:p>
                      <a:pPr>
                        <a:lnSpc>
                          <a:spcPct val="100000"/>
                        </a:lnSpc>
                      </a:pPr>
                      <a:r>
                        <a:rPr lang="en-GB" sz="1100" b="0" baseline="0" dirty="0">
                          <a:ln>
                            <a:noFill/>
                          </a:ln>
                          <a:solidFill>
                            <a:schemeClr val="tx1"/>
                          </a:solidFill>
                          <a:latin typeface="Arial" panose="020B0604020202020204" pitchFamily="34" charset="0"/>
                          <a:cs typeface="Arial" panose="020B0604020202020204" pitchFamily="34" charset="0"/>
                        </a:rPr>
                        <a:t>12-month DOR rate, % (95% CI)</a:t>
                      </a:r>
                      <a:endParaRPr lang="en-GB" sz="11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GB" sz="1100" dirty="0">
                          <a:solidFill>
                            <a:schemeClr val="tx1"/>
                          </a:solidFill>
                          <a:latin typeface="Arial" panose="020B0604020202020204" pitchFamily="34" charset="0"/>
                          <a:cs typeface="Arial" panose="020B0604020202020204" pitchFamily="34" charset="0"/>
                        </a:rPr>
                        <a:t>84.7 </a:t>
                      </a:r>
                    </a:p>
                    <a:p>
                      <a:pPr algn="ctr">
                        <a:lnSpc>
                          <a:spcPct val="100000"/>
                        </a:lnSpc>
                      </a:pPr>
                      <a:r>
                        <a:rPr lang="en-US" sz="1100" dirty="0">
                          <a:effectLst/>
                          <a:latin typeface="Arial" panose="020B0604020202020204" pitchFamily="34" charset="0"/>
                          <a:cs typeface="Arial" panose="020B0604020202020204" pitchFamily="34" charset="0"/>
                        </a:rPr>
                        <a:t>(78.1–89.4)</a:t>
                      </a:r>
                      <a:r>
                        <a:rPr lang="en-GB" sz="1100" dirty="0">
                          <a:solidFill>
                            <a:srgbClr val="FF0000"/>
                          </a:solidFill>
                          <a:latin typeface="Arial" panose="020B0604020202020204" pitchFamily="34" charset="0"/>
                          <a:cs typeface="Arial" panose="020B0604020202020204" pitchFamily="34" charset="0"/>
                        </a:rPr>
                        <a:t> </a:t>
                      </a:r>
                      <a:endParaRPr lang="en-GB" sz="11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GB" sz="1100" dirty="0">
                          <a:solidFill>
                            <a:schemeClr val="tx1"/>
                          </a:solidFill>
                          <a:latin typeface="Arial" panose="020B0604020202020204" pitchFamily="34" charset="0"/>
                          <a:cs typeface="Arial" panose="020B0604020202020204" pitchFamily="34" charset="0"/>
                        </a:rPr>
                        <a:t>63.0 </a:t>
                      </a:r>
                    </a:p>
                    <a:p>
                      <a:pPr algn="ctr">
                        <a:lnSpc>
                          <a:spcPct val="100000"/>
                        </a:lnSpc>
                      </a:pPr>
                      <a:r>
                        <a:rPr lang="en-US" sz="1100" dirty="0">
                          <a:solidFill>
                            <a:schemeClr val="tx1"/>
                          </a:solidFill>
                          <a:effectLst/>
                          <a:latin typeface="Arial" panose="020B0604020202020204" pitchFamily="34" charset="0"/>
                          <a:cs typeface="Arial" panose="020B0604020202020204" pitchFamily="34" charset="0"/>
                        </a:rPr>
                        <a:t>(54.2</a:t>
                      </a:r>
                      <a:r>
                        <a:rPr lang="en-US" sz="1100" dirty="0">
                          <a:effectLst/>
                          <a:latin typeface="Arial" panose="020B0604020202020204" pitchFamily="34" charset="0"/>
                          <a:cs typeface="Arial" panose="020B0604020202020204" pitchFamily="34" charset="0"/>
                        </a:rPr>
                        <a:t>–</a:t>
                      </a:r>
                      <a:r>
                        <a:rPr lang="en-US" sz="1100" dirty="0">
                          <a:solidFill>
                            <a:schemeClr val="tx1"/>
                          </a:solidFill>
                          <a:effectLst/>
                          <a:latin typeface="Arial" panose="020B0604020202020204" pitchFamily="34" charset="0"/>
                          <a:cs typeface="Arial" panose="020B0604020202020204" pitchFamily="34" charset="0"/>
                        </a:rPr>
                        <a:t>70.6</a:t>
                      </a:r>
                      <a:r>
                        <a:rPr lang="en-US" sz="1100" dirty="0">
                          <a:effectLst/>
                          <a:latin typeface="Arial" panose="020B0604020202020204" pitchFamily="34" charset="0"/>
                          <a:cs typeface="Arial" panose="020B0604020202020204" pitchFamily="34" charset="0"/>
                        </a:rPr>
                        <a:t>)</a:t>
                      </a:r>
                      <a:endParaRPr lang="en-GB" sz="11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76808902"/>
                  </a:ext>
                </a:extLst>
              </a:tr>
              <a:tr h="779118">
                <a:tc>
                  <a:txBody>
                    <a:bodyPr/>
                    <a:lstStyle/>
                    <a:p>
                      <a:pPr>
                        <a:lnSpc>
                          <a:spcPct val="100000"/>
                        </a:lnSpc>
                      </a:pPr>
                      <a:r>
                        <a:rPr lang="en-GB" sz="1100" b="0" baseline="0" dirty="0">
                          <a:ln>
                            <a:noFill/>
                          </a:ln>
                          <a:solidFill>
                            <a:schemeClr val="tx1"/>
                          </a:solidFill>
                          <a:latin typeface="Arial" panose="020B0604020202020204" pitchFamily="34" charset="0"/>
                          <a:cs typeface="Arial" panose="020B0604020202020204" pitchFamily="34" charset="0"/>
                        </a:rPr>
                        <a:t>Duration of response, months   median (95% CI)</a:t>
                      </a:r>
                      <a:endParaRPr lang="en-GB" sz="11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GB" sz="1100" b="0" baseline="0" dirty="0">
                          <a:ln>
                            <a:noFill/>
                          </a:ln>
                          <a:solidFill>
                            <a:schemeClr val="tx1"/>
                          </a:solidFill>
                          <a:latin typeface="Arial" panose="020B0604020202020204" pitchFamily="34" charset="0"/>
                          <a:cs typeface="Arial" panose="020B0604020202020204" pitchFamily="34" charset="0"/>
                        </a:rPr>
                        <a:t>NR</a:t>
                      </a:r>
                      <a:endParaRPr lang="en-GB" sz="11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16.6 </a:t>
                      </a:r>
                    </a:p>
                    <a:p>
                      <a:pPr marL="0" marR="0" lvl="0" indent="0" algn="ctr" defTabSz="914396"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(12.9–NE)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3798185"/>
                  </a:ext>
                </a:extLst>
              </a:tr>
            </a:tbl>
          </a:graphicData>
        </a:graphic>
      </p:graphicFrame>
    </p:spTree>
    <p:extLst>
      <p:ext uri="{BB962C8B-B14F-4D97-AF65-F5344CB8AC3E}">
        <p14:creationId xmlns:p14="http://schemas.microsoft.com/office/powerpoint/2010/main" val="310690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7513AD4-3A87-A730-A993-4EA153EA8CD5}"/>
              </a:ext>
            </a:extLst>
          </p:cNvPr>
          <p:cNvSpPr txBox="1">
            <a:spLocks/>
          </p:cNvSpPr>
          <p:nvPr/>
        </p:nvSpPr>
        <p:spPr>
          <a:xfrm>
            <a:off x="4572000" y="2819694"/>
            <a:ext cx="3946105" cy="1900446"/>
          </a:xfrm>
          <a:prstGeom prst="rect">
            <a:avLst/>
          </a:prstGeom>
        </p:spPr>
        <p:txBody>
          <a:bodyPr vert="horz" lIns="68580" tIns="34290" rIns="68580" bIns="34290" rtlCol="0">
            <a:noAutofit/>
          </a:bodyPr>
          <a:lstStyle>
            <a:lvl1pPr marL="0" indent="0" algn="l" defTabSz="914396" rtl="0" eaLnBrk="1" latinLnBrk="0" hangingPunct="1">
              <a:lnSpc>
                <a:spcPct val="100000"/>
              </a:lnSpc>
              <a:spcBef>
                <a:spcPts val="600"/>
              </a:spcBef>
              <a:buClr>
                <a:schemeClr val="accent1"/>
              </a:buClr>
              <a:buFont typeface="Arial" panose="020B0604020202020204" pitchFamily="34" charset="0"/>
              <a:buNone/>
              <a:defRPr lang="en-US" sz="1800" b="1" kern="1200">
                <a:solidFill>
                  <a:schemeClr val="tx1"/>
                </a:solidFill>
                <a:latin typeface="+mn-lt"/>
                <a:ea typeface="+mn-ea"/>
                <a:cs typeface="+mn-cs"/>
              </a:defRPr>
            </a:lvl1pPr>
            <a:lvl2pPr marL="171450" indent="-171450" algn="l" defTabSz="914396" rtl="0" eaLnBrk="1" latinLnBrk="0" hangingPunct="1">
              <a:lnSpc>
                <a:spcPct val="100000"/>
              </a:lnSpc>
              <a:spcBef>
                <a:spcPts val="600"/>
              </a:spcBef>
              <a:buClr>
                <a:schemeClr val="accent1"/>
              </a:buClr>
              <a:buFont typeface="Arial" panose="020B0604020202020204" pitchFamily="34" charset="0"/>
              <a:buChar char="•"/>
              <a:defRPr lang="en-US" sz="1800" kern="1200">
                <a:solidFill>
                  <a:schemeClr val="tx1"/>
                </a:solidFill>
                <a:latin typeface="+mn-lt"/>
                <a:ea typeface="+mn-ea"/>
                <a:cs typeface="+mn-cs"/>
              </a:defRPr>
            </a:lvl2pPr>
            <a:lvl3pPr marL="341313" indent="-171450" algn="l" defTabSz="914396" rtl="0" eaLnBrk="1" latinLnBrk="0" hangingPunct="1">
              <a:lnSpc>
                <a:spcPct val="100000"/>
              </a:lnSpc>
              <a:spcBef>
                <a:spcPts val="600"/>
              </a:spcBef>
              <a:buClr>
                <a:schemeClr val="accent1"/>
              </a:buClr>
              <a:buFont typeface="Open Sans" panose="020B0606030504020204" pitchFamily="34" charset="0"/>
              <a:buChar char="–"/>
              <a:defRPr lang="en-US" sz="1800" kern="1200">
                <a:solidFill>
                  <a:schemeClr val="tx1"/>
                </a:solidFill>
                <a:latin typeface="+mn-lt"/>
                <a:ea typeface="+mn-ea"/>
                <a:cs typeface="+mn-cs"/>
              </a:defRPr>
            </a:lvl3pPr>
            <a:lvl4pPr marL="512763" indent="-171450" algn="l" defTabSz="914396" rtl="0" eaLnBrk="1" latinLnBrk="0" hangingPunct="1">
              <a:lnSpc>
                <a:spcPct val="100000"/>
              </a:lnSpc>
              <a:spcBef>
                <a:spcPts val="600"/>
              </a:spcBef>
              <a:buClr>
                <a:schemeClr val="accent1"/>
              </a:buClr>
              <a:buSzPct val="80000"/>
              <a:buFont typeface="Wingdings" panose="05000000000000000000" pitchFamily="2" charset="2"/>
              <a:buChar char="§"/>
              <a:defRPr lang="en-US" sz="1800" kern="1200">
                <a:solidFill>
                  <a:schemeClr val="tx1"/>
                </a:solidFill>
                <a:latin typeface="+mn-lt"/>
                <a:ea typeface="+mn-ea"/>
                <a:cs typeface="+mn-cs"/>
              </a:defRPr>
            </a:lvl4pPr>
            <a:lvl5pPr marL="800100" indent="-114300" algn="l" defTabSz="914396" rtl="0" eaLnBrk="1" latinLnBrk="0" hangingPunct="1">
              <a:lnSpc>
                <a:spcPct val="95000"/>
              </a:lnSpc>
              <a:spcBef>
                <a:spcPts val="600"/>
              </a:spcBef>
              <a:buClr>
                <a:schemeClr val="accent1"/>
              </a:buClr>
              <a:buFont typeface="Courier New" panose="02070309020205020404" pitchFamily="49" charset="0"/>
              <a:buChar char="o"/>
              <a:defRPr lang="en-US" sz="1700" kern="1200">
                <a:solidFill>
                  <a:schemeClr val="tx2">
                    <a:alpha val="80000"/>
                  </a:schemeClr>
                </a:solidFill>
                <a:latin typeface="+mn-lt"/>
                <a:ea typeface="+mn-ea"/>
                <a:cs typeface="+mn-cs"/>
              </a:defRPr>
            </a:lvl5pPr>
            <a:lvl6pPr marL="2514590"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8"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6"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5" indent="-228599" algn="l" defTabSz="91439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8588" lvl="1" indent="-128588" defTabSz="685797" fontAlgn="auto">
              <a:spcBef>
                <a:spcPts val="450"/>
              </a:spcBef>
              <a:spcAft>
                <a:spcPts val="0"/>
              </a:spcAft>
              <a:buClr>
                <a:srgbClr val="00B0F0"/>
              </a:buClr>
              <a:defRPr/>
            </a:pPr>
            <a:endParaRPr lang="en-US" sz="975" dirty="0">
              <a:solidFill>
                <a:srgbClr val="333333"/>
              </a:solidFill>
              <a:latin typeface="Open Sans"/>
            </a:endParaRPr>
          </a:p>
        </p:txBody>
      </p:sp>
      <p:sp>
        <p:nvSpPr>
          <p:cNvPr id="2" name="Footer Placeholder 1">
            <a:extLst>
              <a:ext uri="{FF2B5EF4-FFF2-40B4-BE49-F238E27FC236}">
                <a16:creationId xmlns:a16="http://schemas.microsoft.com/office/drawing/2014/main" id="{AE2E1069-DB0C-4E5E-8FEC-89433FAD3406}"/>
              </a:ext>
            </a:extLst>
          </p:cNvPr>
          <p:cNvSpPr>
            <a:spLocks noGrp="1"/>
          </p:cNvSpPr>
          <p:nvPr>
            <p:ph type="ftr" sz="quarter" idx="3"/>
          </p:nvPr>
        </p:nvSpPr>
        <p:spPr>
          <a:xfrm>
            <a:off x="457200" y="4767263"/>
            <a:ext cx="8545398" cy="331787"/>
          </a:xfrm>
        </p:spPr>
        <p:txBody>
          <a:bodyPr/>
          <a:lstStyle/>
          <a:p>
            <a:r>
              <a:rPr lang="en-US" sz="800" baseline="30000" dirty="0" err="1"/>
              <a:t>a</a:t>
            </a:r>
            <a:r>
              <a:rPr lang="en-US" sz="800" dirty="0" err="1"/>
              <a:t>There</a:t>
            </a:r>
            <a:r>
              <a:rPr lang="en-US" sz="800" dirty="0"/>
              <a:t> were no fatal </a:t>
            </a:r>
            <a:r>
              <a:rPr lang="en-US" sz="800" dirty="0" err="1"/>
              <a:t>neurotoxicities</a:t>
            </a:r>
            <a:r>
              <a:rPr lang="en-US" sz="800" dirty="0"/>
              <a:t>. </a:t>
            </a:r>
            <a:r>
              <a:rPr lang="en-US" sz="800" baseline="30000" dirty="0" err="1"/>
              <a:t>b</a:t>
            </a:r>
            <a:r>
              <a:rPr lang="en-US" sz="800" dirty="0" err="1"/>
              <a:t>Grade</a:t>
            </a:r>
            <a:r>
              <a:rPr lang="en-US" sz="800" dirty="0"/>
              <a:t> 3 syncope reported as a symptom of grade 2 ICANS. </a:t>
            </a:r>
            <a:r>
              <a:rPr lang="en-US" sz="800" baseline="30000" dirty="0" err="1"/>
              <a:t>c</a:t>
            </a:r>
            <a:r>
              <a:rPr lang="en-US" sz="800" dirty="0" err="1"/>
              <a:t>Other</a:t>
            </a:r>
            <a:r>
              <a:rPr lang="en-US" sz="800" dirty="0"/>
              <a:t> </a:t>
            </a:r>
            <a:r>
              <a:rPr lang="en-US" sz="800" dirty="0" err="1"/>
              <a:t>neurotoxicities</a:t>
            </a:r>
            <a:r>
              <a:rPr lang="en-US" sz="800" dirty="0"/>
              <a:t> include AEs reported as CAR-T cell neurotoxicity that are not ICANS or associated symptoms. </a:t>
            </a:r>
            <a:r>
              <a:rPr lang="en-US" sz="800" baseline="30000" dirty="0" err="1"/>
              <a:t>d</a:t>
            </a:r>
            <a:r>
              <a:rPr lang="en-US" sz="800" dirty="0" err="1"/>
              <a:t>Cranial</a:t>
            </a:r>
            <a:r>
              <a:rPr lang="en-US" sz="800" dirty="0"/>
              <a:t> nerve palsies most commonly affected cranial nerve VII; supportive measures included corticosteroids (14 patients). No clear risk factors for cranial nerve palsies have been identified, and the mechanism is not understood. </a:t>
            </a:r>
            <a:r>
              <a:rPr lang="en-US" sz="800" baseline="30000" dirty="0" err="1"/>
              <a:t>e</a:t>
            </a:r>
            <a:r>
              <a:rPr lang="en-US" sz="800" dirty="0" err="1"/>
              <a:t>Data</a:t>
            </a:r>
            <a:r>
              <a:rPr lang="en-US" sz="800" dirty="0"/>
              <a:t> for </a:t>
            </a:r>
            <a:r>
              <a:rPr lang="en-US" sz="800" dirty="0" err="1"/>
              <a:t>cytopenias</a:t>
            </a:r>
            <a:r>
              <a:rPr lang="en-US" sz="800" dirty="0"/>
              <a:t> not shown.</a:t>
            </a:r>
          </a:p>
          <a:p>
            <a:r>
              <a:rPr lang="en-US" sz="800" dirty="0"/>
              <a:t>AE, adverse event; CAR-T, chimeric antigen receptor T cell; </a:t>
            </a:r>
            <a:r>
              <a:rPr lang="en-US" sz="800" dirty="0" err="1"/>
              <a:t>cilta-cel</a:t>
            </a:r>
            <a:r>
              <a:rPr lang="en-US" sz="800" dirty="0"/>
              <a:t>, </a:t>
            </a:r>
            <a:r>
              <a:rPr lang="en-US" sz="800" dirty="0" err="1"/>
              <a:t>ciltacabtagene</a:t>
            </a:r>
            <a:r>
              <a:rPr lang="en-US" sz="800" dirty="0"/>
              <a:t> </a:t>
            </a:r>
            <a:r>
              <a:rPr lang="en-US" sz="800" dirty="0" err="1"/>
              <a:t>autoleucel</a:t>
            </a:r>
            <a:r>
              <a:rPr lang="en-US" sz="800" dirty="0"/>
              <a:t>; CRS, cytokine release syndrome; </a:t>
            </a:r>
            <a:r>
              <a:rPr lang="en-US" sz="800" dirty="0" err="1"/>
              <a:t>DPd</a:t>
            </a:r>
            <a:r>
              <a:rPr lang="en-US" sz="800" dirty="0"/>
              <a:t>, daratumumab, pomalidomide, and dexamethasone; ICANS, </a:t>
            </a:r>
            <a:r>
              <a:rPr lang="en-GB" sz="800" dirty="0"/>
              <a:t>immune effector cell–associated neurotoxicity </a:t>
            </a:r>
            <a:r>
              <a:rPr lang="en-AU" sz="800" dirty="0"/>
              <a:t>syndrome; MNT, movement and neurocognitive treatment-emergent adverse event. </a:t>
            </a:r>
          </a:p>
          <a:p>
            <a:r>
              <a:rPr lang="en-US" sz="800" dirty="0" err="1"/>
              <a:t>Dhakal</a:t>
            </a:r>
            <a:r>
              <a:rPr lang="en-US" sz="800" dirty="0"/>
              <a:t> B, et al. Presented at the 2023 ASCO Annual Meeting; Abstract LBA106.</a:t>
            </a:r>
          </a:p>
        </p:txBody>
      </p:sp>
      <p:sp>
        <p:nvSpPr>
          <p:cNvPr id="7" name="Title 6">
            <a:extLst>
              <a:ext uri="{FF2B5EF4-FFF2-40B4-BE49-F238E27FC236}">
                <a16:creationId xmlns:a16="http://schemas.microsoft.com/office/drawing/2014/main" id="{10731EF8-F230-4E6C-811F-5B698EBCA17A}"/>
              </a:ext>
            </a:extLst>
          </p:cNvPr>
          <p:cNvSpPr>
            <a:spLocks noGrp="1"/>
          </p:cNvSpPr>
          <p:nvPr>
            <p:ph type="title"/>
          </p:nvPr>
        </p:nvSpPr>
        <p:spPr>
          <a:xfrm>
            <a:off x="457200" y="149629"/>
            <a:ext cx="8301318" cy="889183"/>
          </a:xfrm>
        </p:spPr>
        <p:txBody>
          <a:bodyPr>
            <a:normAutofit/>
          </a:bodyPr>
          <a:lstStyle/>
          <a:p>
            <a:r>
              <a:rPr lang="en-US" sz="2300" dirty="0"/>
              <a:t>CARTITUDE-4: CRS and CAR-T Cell-Related Neurotoxicity</a:t>
            </a:r>
          </a:p>
        </p:txBody>
      </p:sp>
      <p:sp>
        <p:nvSpPr>
          <p:cNvPr id="22" name="Content Placeholder 21">
            <a:extLst>
              <a:ext uri="{FF2B5EF4-FFF2-40B4-BE49-F238E27FC236}">
                <a16:creationId xmlns:a16="http://schemas.microsoft.com/office/drawing/2014/main" id="{52B9BFC2-B9A9-CEEF-F007-13CD5C9C0179}"/>
              </a:ext>
            </a:extLst>
          </p:cNvPr>
          <p:cNvSpPr>
            <a:spLocks noGrp="1"/>
          </p:cNvSpPr>
          <p:nvPr>
            <p:ph idx="1"/>
          </p:nvPr>
        </p:nvSpPr>
        <p:spPr>
          <a:xfrm>
            <a:off x="4892951" y="1038812"/>
            <a:ext cx="4109647" cy="3036729"/>
          </a:xfrm>
        </p:spPr>
        <p:txBody>
          <a:bodyPr wrap="square">
            <a:spAutoFit/>
          </a:bodyPr>
          <a:lstStyle/>
          <a:p>
            <a:pPr marL="0" indent="0">
              <a:buNone/>
            </a:pPr>
            <a:r>
              <a:rPr lang="en-GB" sz="1100" b="1" dirty="0"/>
              <a:t>In the </a:t>
            </a:r>
            <a:r>
              <a:rPr lang="en-GB" sz="1100" b="1" dirty="0" err="1"/>
              <a:t>cilta-cel</a:t>
            </a:r>
            <a:r>
              <a:rPr lang="en-GB" sz="1100" b="1" dirty="0"/>
              <a:t> as-treated population:</a:t>
            </a:r>
          </a:p>
          <a:p>
            <a:r>
              <a:rPr lang="en-GB" sz="1200" dirty="0"/>
              <a:t>30 patients had non-ICANS </a:t>
            </a:r>
            <a:r>
              <a:rPr lang="en-GB" sz="1200" dirty="0" err="1"/>
              <a:t>neurotoxicities</a:t>
            </a:r>
            <a:r>
              <a:rPr lang="en-GB" sz="1200" baseline="30000" dirty="0" err="1"/>
              <a:t>c</a:t>
            </a:r>
            <a:endParaRPr lang="en-GB" sz="1200" baseline="30000" dirty="0"/>
          </a:p>
          <a:p>
            <a:pPr lvl="1"/>
            <a:r>
              <a:rPr lang="en-GB" sz="1100" dirty="0"/>
              <a:t>16 cranial nerve palsies (14 recovered)</a:t>
            </a:r>
          </a:p>
          <a:p>
            <a:pPr lvl="1"/>
            <a:r>
              <a:rPr lang="en-GB" sz="1100" dirty="0"/>
              <a:t>5 peripheral neuropathies </a:t>
            </a:r>
          </a:p>
          <a:p>
            <a:pPr lvl="1"/>
            <a:r>
              <a:rPr lang="en-GB" sz="1100" dirty="0"/>
              <a:t>1 MNT (grade 1)</a:t>
            </a:r>
          </a:p>
          <a:p>
            <a:r>
              <a:rPr lang="en-GB" sz="1200" b="1" dirty="0"/>
              <a:t>Lower incidence and severity of CRS, ICANS, MNTs, and some cytopenias observed with CARTITUDE-4 vs CARTITUDE-1 </a:t>
            </a:r>
          </a:p>
          <a:p>
            <a:pPr lvl="1"/>
            <a:r>
              <a:rPr lang="en-GB" sz="1100" dirty="0"/>
              <a:t>Cilta-cel may be better tolerated when used earlier in treatment</a:t>
            </a:r>
          </a:p>
          <a:p>
            <a:pPr lvl="1"/>
            <a:r>
              <a:rPr lang="en-GB" sz="1100" dirty="0"/>
              <a:t>Effective bridging therapy enables better control of </a:t>
            </a:r>
            <a:r>
              <a:rPr lang="en-GB" sz="1100" dirty="0" err="1"/>
              <a:t>tumor</a:t>
            </a:r>
            <a:r>
              <a:rPr lang="en-GB" sz="1100" dirty="0"/>
              <a:t> burden prior to CAR-T infusion</a:t>
            </a:r>
          </a:p>
          <a:p>
            <a:pPr lvl="1"/>
            <a:r>
              <a:rPr lang="en-GB" sz="1100" dirty="0"/>
              <a:t>MNTs were lower likely related to patient management strategies implemented to mitigate this risk</a:t>
            </a:r>
            <a:endParaRPr lang="en-US" sz="1100" dirty="0"/>
          </a:p>
        </p:txBody>
      </p:sp>
      <p:graphicFrame>
        <p:nvGraphicFramePr>
          <p:cNvPr id="5" name="Table 4">
            <a:extLst>
              <a:ext uri="{FF2B5EF4-FFF2-40B4-BE49-F238E27FC236}">
                <a16:creationId xmlns:a16="http://schemas.microsoft.com/office/drawing/2014/main" id="{1E3C8E98-470F-4D6E-674E-AD868BDA51B9}"/>
              </a:ext>
            </a:extLst>
          </p:cNvPr>
          <p:cNvGraphicFramePr>
            <a:graphicFrameLocks noGrp="1"/>
          </p:cNvGraphicFramePr>
          <p:nvPr>
            <p:extLst>
              <p:ext uri="{D42A27DB-BD31-4B8C-83A1-F6EECF244321}">
                <p14:modId xmlns:p14="http://schemas.microsoft.com/office/powerpoint/2010/main" val="252777805"/>
              </p:ext>
            </p:extLst>
          </p:nvPr>
        </p:nvGraphicFramePr>
        <p:xfrm>
          <a:off x="228991" y="1207194"/>
          <a:ext cx="4538663" cy="2400300"/>
        </p:xfrm>
        <a:graphic>
          <a:graphicData uri="http://schemas.openxmlformats.org/drawingml/2006/table">
            <a:tbl>
              <a:tblPr firstRow="1" bandRow="1">
                <a:tableStyleId>{B301B821-A1FF-4177-AEE7-76D212191A09}</a:tableStyleId>
              </a:tblPr>
              <a:tblGrid>
                <a:gridCol w="1379477">
                  <a:extLst>
                    <a:ext uri="{9D8B030D-6E8A-4147-A177-3AD203B41FA5}">
                      <a16:colId xmlns:a16="http://schemas.microsoft.com/office/drawing/2014/main" val="1510253151"/>
                    </a:ext>
                  </a:extLst>
                </a:gridCol>
                <a:gridCol w="689738">
                  <a:extLst>
                    <a:ext uri="{9D8B030D-6E8A-4147-A177-3AD203B41FA5}">
                      <a16:colId xmlns:a16="http://schemas.microsoft.com/office/drawing/2014/main" val="1241574132"/>
                    </a:ext>
                  </a:extLst>
                </a:gridCol>
                <a:gridCol w="484671">
                  <a:extLst>
                    <a:ext uri="{9D8B030D-6E8A-4147-A177-3AD203B41FA5}">
                      <a16:colId xmlns:a16="http://schemas.microsoft.com/office/drawing/2014/main" val="3657427663"/>
                    </a:ext>
                  </a:extLst>
                </a:gridCol>
                <a:gridCol w="627222">
                  <a:extLst>
                    <a:ext uri="{9D8B030D-6E8A-4147-A177-3AD203B41FA5}">
                      <a16:colId xmlns:a16="http://schemas.microsoft.com/office/drawing/2014/main" val="1932875377"/>
                    </a:ext>
                  </a:extLst>
                </a:gridCol>
                <a:gridCol w="669988">
                  <a:extLst>
                    <a:ext uri="{9D8B030D-6E8A-4147-A177-3AD203B41FA5}">
                      <a16:colId xmlns:a16="http://schemas.microsoft.com/office/drawing/2014/main" val="2241200570"/>
                    </a:ext>
                  </a:extLst>
                </a:gridCol>
                <a:gridCol w="687567">
                  <a:extLst>
                    <a:ext uri="{9D8B030D-6E8A-4147-A177-3AD203B41FA5}">
                      <a16:colId xmlns:a16="http://schemas.microsoft.com/office/drawing/2014/main" val="2239738819"/>
                    </a:ext>
                  </a:extLst>
                </a:gridCol>
              </a:tblGrid>
              <a:tr h="205740">
                <a:tc rowSpan="2">
                  <a:txBody>
                    <a:bodyPr/>
                    <a:lstStyle/>
                    <a:p>
                      <a:pPr marL="0" marR="0" lvl="0" indent="0" algn="l" defTabSz="1341150" rtl="0" eaLnBrk="1" fontAlgn="b" latinLnBrk="0" hangingPunct="1">
                        <a:lnSpc>
                          <a:spcPct val="100000"/>
                        </a:lnSpc>
                        <a:spcBef>
                          <a:spcPts val="0"/>
                        </a:spcBef>
                        <a:spcAft>
                          <a:spcPts val="0"/>
                        </a:spcAft>
                        <a:buClrTx/>
                        <a:buSzTx/>
                        <a:buFontTx/>
                        <a:buNone/>
                        <a:tabLst/>
                        <a:defRPr/>
                      </a:pPr>
                      <a:r>
                        <a:rPr lang="en-US" sz="900" b="1" u="none" strike="noStrike" dirty="0">
                          <a:solidFill>
                            <a:srgbClr val="FFFFFF"/>
                          </a:solidFill>
                          <a:latin typeface="Arial" panose="020B0604020202020204" pitchFamily="34" charset="0"/>
                          <a:cs typeface="Arial" panose="020B0604020202020204" pitchFamily="34" charset="0"/>
                        </a:rPr>
                        <a:t>AEs, n (%)</a:t>
                      </a:r>
                      <a:endParaRPr lang="en-US" sz="900" b="1" i="0" u="none" strike="noStrike" dirty="0">
                        <a:solidFill>
                          <a:srgbClr val="FFFFFF"/>
                        </a:solidFill>
                        <a:latin typeface="Arial" panose="020B0604020202020204" pitchFamily="34" charset="0"/>
                        <a:ea typeface="Open Sans" pitchFamily="34"/>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r>
                        <a:rPr lang="en-US" sz="900" b="1" u="none" strike="noStrike">
                          <a:solidFill>
                            <a:srgbClr val="FFFFFF"/>
                          </a:solidFill>
                          <a:latin typeface="Arial" panose="020B0604020202020204" pitchFamily="34" charset="0"/>
                          <a:cs typeface="Arial" panose="020B0604020202020204" pitchFamily="34" charset="0"/>
                        </a:rPr>
                        <a:t>As-treated patients </a:t>
                      </a:r>
                      <a:r>
                        <a:rPr lang="en-US" sz="900" b="1" u="none" strike="noStrike" dirty="0">
                          <a:solidFill>
                            <a:srgbClr val="FFFFFF"/>
                          </a:solidFill>
                          <a:latin typeface="Arial" panose="020B0604020202020204" pitchFamily="34" charset="0"/>
                          <a:cs typeface="Arial" panose="020B0604020202020204" pitchFamily="34" charset="0"/>
                        </a:rPr>
                        <a:t>(n=176)</a:t>
                      </a:r>
                      <a:endParaRPr lang="en-US" sz="900" b="1" i="0" u="none" strike="noStrike" dirty="0">
                        <a:solidFill>
                          <a:srgbClr val="FFFFFF"/>
                        </a:solidFill>
                        <a:latin typeface="Arial" panose="020B0604020202020204" pitchFamily="34" charset="0"/>
                        <a:ea typeface="Open Sans" pitchFamily="34"/>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a:p>
                  </a:txBody>
                  <a:tcPr/>
                </a:tc>
                <a:tc hMerge="1">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endParaRPr lang="en-US" sz="1200" b="1" i="0" u="none" strike="noStrike">
                        <a:solidFill>
                          <a:srgbClr val="FFFFFF"/>
                        </a:solidFill>
                        <a:latin typeface="+mn-lt"/>
                        <a:ea typeface="Open Sans" pitchFamily="34"/>
                        <a:cs typeface="Open Sans" pitchFamily="3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endParaRPr lang="en-US" sz="1200" b="1" i="0" u="none" strike="noStrike">
                        <a:solidFill>
                          <a:srgbClr val="FFFFFF"/>
                        </a:solidFill>
                        <a:latin typeface="+mn-lt"/>
                        <a:ea typeface="Open Sans" pitchFamily="34"/>
                        <a:cs typeface="Open Sans" pitchFamily="3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endParaRPr lang="en-US" sz="1200" b="1" i="0" u="none" strike="noStrike">
                        <a:solidFill>
                          <a:srgbClr val="FFFFFF"/>
                        </a:solidFill>
                        <a:latin typeface="+mn-lt"/>
                        <a:ea typeface="Open Sans" pitchFamily="34"/>
                        <a:cs typeface="Open Sans" pitchFamily="3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26774563"/>
                  </a:ext>
                </a:extLst>
              </a:tr>
              <a:tr h="617220">
                <a:tc vMerge="1">
                  <a:txBody>
                    <a:bodyPr/>
                    <a:lstStyle/>
                    <a:p>
                      <a:pPr marL="0" marR="0" lvl="0" indent="0" algn="l" defTabSz="1341150" rtl="0" eaLnBrk="1" fontAlgn="b" latinLnBrk="0" hangingPunct="1">
                        <a:lnSpc>
                          <a:spcPct val="100000"/>
                        </a:lnSpc>
                        <a:spcBef>
                          <a:spcPts val="0"/>
                        </a:spcBef>
                        <a:spcAft>
                          <a:spcPts val="0"/>
                        </a:spcAft>
                        <a:buClrTx/>
                        <a:buSzTx/>
                        <a:buFontTx/>
                        <a:buNone/>
                        <a:tabLst/>
                        <a:defRPr/>
                      </a:pPr>
                      <a:r>
                        <a:rPr lang="en-US" sz="1400" b="1" i="0" u="none" strike="noStrike">
                          <a:solidFill>
                            <a:srgbClr val="FFFFFF"/>
                          </a:solidFill>
                          <a:latin typeface="+mn-lt"/>
                          <a:ea typeface="Open Sans" pitchFamily="34"/>
                          <a:cs typeface="Open Sans" pitchFamily="34"/>
                        </a:rPr>
                        <a:t>AEs, n (%)</a:t>
                      </a:r>
                    </a:p>
                  </a:txBody>
                  <a:tcPr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r>
                        <a:rPr lang="en-US" sz="900" b="1" u="none" strike="noStrike" dirty="0">
                          <a:solidFill>
                            <a:srgbClr val="FFFFFF"/>
                          </a:solidFill>
                          <a:latin typeface="Arial" panose="020B0604020202020204" pitchFamily="34" charset="0"/>
                          <a:cs typeface="Arial" panose="020B0604020202020204" pitchFamily="34" charset="0"/>
                        </a:rPr>
                        <a:t>Any grade  </a:t>
                      </a:r>
                      <a:endParaRPr lang="en-US" sz="900" b="1" i="0" u="none" strike="noStrike" dirty="0">
                        <a:solidFill>
                          <a:srgbClr val="FFFFFF"/>
                        </a:solidFill>
                        <a:latin typeface="Arial" panose="020B0604020202020204" pitchFamily="34" charset="0"/>
                        <a:ea typeface="Open Sans" pitchFamily="34"/>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r>
                        <a:rPr lang="en-US" sz="900" b="1" u="none" strike="noStrike" dirty="0">
                          <a:solidFill>
                            <a:schemeClr val="bg1"/>
                          </a:solidFill>
                          <a:effectLst/>
                          <a:latin typeface="Arial" panose="020B0604020202020204" pitchFamily="34" charset="0"/>
                          <a:cs typeface="Arial" panose="020B0604020202020204" pitchFamily="34" charset="0"/>
                        </a:rPr>
                        <a:t>Grade 3/4</a:t>
                      </a:r>
                      <a:endParaRPr lang="en-US" sz="900" b="1" i="0" u="none" strike="noStrike" dirty="0">
                        <a:solidFill>
                          <a:srgbClr val="FFFFFF"/>
                        </a:solidFill>
                        <a:latin typeface="Arial" panose="020B0604020202020204" pitchFamily="34" charset="0"/>
                        <a:ea typeface="Open Sans" pitchFamily="34"/>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r>
                        <a:rPr lang="en-US" sz="900" b="1" u="none" strike="noStrike" dirty="0">
                          <a:solidFill>
                            <a:srgbClr val="FFFFFF"/>
                          </a:solidFill>
                          <a:latin typeface="Arial" panose="020B0604020202020204" pitchFamily="34" charset="0"/>
                          <a:cs typeface="Arial" panose="020B0604020202020204" pitchFamily="34" charset="0"/>
                        </a:rPr>
                        <a:t>Median time to onset,</a:t>
                      </a:r>
                      <a:br>
                        <a:rPr lang="en-US" sz="900" b="1" u="none" strike="noStrike" dirty="0">
                          <a:solidFill>
                            <a:srgbClr val="FFFFFF"/>
                          </a:solidFill>
                          <a:latin typeface="Arial" panose="020B0604020202020204" pitchFamily="34" charset="0"/>
                          <a:cs typeface="Arial" panose="020B0604020202020204" pitchFamily="34" charset="0"/>
                        </a:rPr>
                      </a:br>
                      <a:r>
                        <a:rPr lang="en-US" sz="900" b="1" u="none" strike="noStrike" dirty="0">
                          <a:solidFill>
                            <a:srgbClr val="FFFFFF"/>
                          </a:solidFill>
                          <a:latin typeface="Arial" panose="020B0604020202020204" pitchFamily="34" charset="0"/>
                          <a:cs typeface="Arial" panose="020B0604020202020204" pitchFamily="34" charset="0"/>
                        </a:rPr>
                        <a:t>days</a:t>
                      </a:r>
                      <a:endParaRPr lang="en-US" sz="900" b="1" i="0" u="none" strike="noStrike" dirty="0">
                        <a:solidFill>
                          <a:srgbClr val="FFFFFF"/>
                        </a:solidFill>
                        <a:latin typeface="Arial" panose="020B0604020202020204" pitchFamily="34" charset="0"/>
                        <a:ea typeface="Open Sans" pitchFamily="34"/>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r>
                        <a:rPr lang="en-US" sz="900" b="1" u="none" strike="noStrike" dirty="0">
                          <a:solidFill>
                            <a:srgbClr val="FFFFFF"/>
                          </a:solidFill>
                          <a:latin typeface="Arial" panose="020B0604020202020204" pitchFamily="34" charset="0"/>
                          <a:cs typeface="Arial" panose="020B0604020202020204" pitchFamily="34" charset="0"/>
                        </a:rPr>
                        <a:t>Median duration, days</a:t>
                      </a:r>
                      <a:endParaRPr lang="en-US" sz="900" b="1" i="0" u="none" strike="noStrike" dirty="0">
                        <a:solidFill>
                          <a:srgbClr val="FFFFFF"/>
                        </a:solidFill>
                        <a:latin typeface="Arial" panose="020B0604020202020204" pitchFamily="34" charset="0"/>
                        <a:ea typeface="Open Sans" pitchFamily="34"/>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1341150" rtl="0" eaLnBrk="1" fontAlgn="b" latinLnBrk="0" hangingPunct="1">
                        <a:lnSpc>
                          <a:spcPct val="100000"/>
                        </a:lnSpc>
                        <a:spcBef>
                          <a:spcPts val="0"/>
                        </a:spcBef>
                        <a:spcAft>
                          <a:spcPts val="0"/>
                        </a:spcAft>
                        <a:buClrTx/>
                        <a:buSzTx/>
                        <a:buFontTx/>
                        <a:buNone/>
                        <a:tabLst/>
                        <a:defRPr/>
                      </a:pPr>
                      <a:r>
                        <a:rPr lang="en-US" sz="900" b="1" u="none" strike="noStrike" dirty="0">
                          <a:solidFill>
                            <a:srgbClr val="FFFFFF"/>
                          </a:solidFill>
                          <a:latin typeface="Arial" panose="020B0604020202020204" pitchFamily="34" charset="0"/>
                          <a:cs typeface="Arial" panose="020B0604020202020204" pitchFamily="34" charset="0"/>
                        </a:rPr>
                        <a:t>Resolved, n</a:t>
                      </a:r>
                      <a:endParaRPr lang="en-US" sz="900" b="1" i="0" u="none" strike="noStrike" dirty="0">
                        <a:solidFill>
                          <a:srgbClr val="FFFFFF"/>
                        </a:solidFill>
                        <a:latin typeface="Arial" panose="020B0604020202020204" pitchFamily="34" charset="0"/>
                        <a:ea typeface="Open Sans" pitchFamily="34"/>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74139784"/>
                  </a:ext>
                </a:extLst>
              </a:tr>
              <a:tr h="205740">
                <a:tc>
                  <a:txBody>
                    <a:body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Arial" panose="020B0604020202020204" pitchFamily="34" charset="0"/>
                          <a:cs typeface="Arial" panose="020B0604020202020204" pitchFamily="34" charset="0"/>
                        </a:rPr>
                        <a:t>CRS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134 (76.1)</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2 (1.1)</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8</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3</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134</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21313423"/>
                  </a:ext>
                </a:extLst>
              </a:tr>
              <a:tr h="205740">
                <a:tc>
                  <a:txBody>
                    <a:bodyPr/>
                    <a:lstStyle>
                      <a:lvl1pPr marL="0" algn="l" defTabSz="1341150" rtl="0" eaLnBrk="1" latinLnBrk="0" hangingPunct="1">
                        <a:defRPr sz="2640" kern="1200">
                          <a:solidFill>
                            <a:schemeClr val="tx1"/>
                          </a:solidFill>
                          <a:latin typeface="Open Sans"/>
                        </a:defRPr>
                      </a:lvl1pPr>
                      <a:lvl2pPr marL="670575" algn="l" defTabSz="1341150" rtl="0" eaLnBrk="1" latinLnBrk="0" hangingPunct="1">
                        <a:defRPr sz="2640" kern="1200">
                          <a:solidFill>
                            <a:schemeClr val="tx1"/>
                          </a:solidFill>
                          <a:latin typeface="Open Sans"/>
                        </a:defRPr>
                      </a:lvl2pPr>
                      <a:lvl3pPr marL="1341150" algn="l" defTabSz="1341150" rtl="0" eaLnBrk="1" latinLnBrk="0" hangingPunct="1">
                        <a:defRPr sz="2640" kern="1200">
                          <a:solidFill>
                            <a:schemeClr val="tx1"/>
                          </a:solidFill>
                          <a:latin typeface="Open Sans"/>
                        </a:defRPr>
                      </a:lvl3pPr>
                      <a:lvl4pPr marL="2011726" algn="l" defTabSz="1341150" rtl="0" eaLnBrk="1" latinLnBrk="0" hangingPunct="1">
                        <a:defRPr sz="2640" kern="1200">
                          <a:solidFill>
                            <a:schemeClr val="tx1"/>
                          </a:solidFill>
                          <a:latin typeface="Open Sans"/>
                        </a:defRPr>
                      </a:lvl4pPr>
                      <a:lvl5pPr marL="2682301" algn="l" defTabSz="1341150" rtl="0" eaLnBrk="1" latinLnBrk="0" hangingPunct="1">
                        <a:defRPr sz="2640" kern="1200">
                          <a:solidFill>
                            <a:schemeClr val="tx1"/>
                          </a:solidFill>
                          <a:latin typeface="Open Sans"/>
                        </a:defRPr>
                      </a:lvl5pPr>
                      <a:lvl6pPr marL="3352876" algn="l" defTabSz="1341150" rtl="0" eaLnBrk="1" latinLnBrk="0" hangingPunct="1">
                        <a:defRPr sz="2640" kern="1200">
                          <a:solidFill>
                            <a:schemeClr val="tx1"/>
                          </a:solidFill>
                          <a:latin typeface="Open Sans"/>
                        </a:defRPr>
                      </a:lvl6pPr>
                      <a:lvl7pPr marL="4023451" algn="l" defTabSz="1341150" rtl="0" eaLnBrk="1" latinLnBrk="0" hangingPunct="1">
                        <a:defRPr sz="2640" kern="1200">
                          <a:solidFill>
                            <a:schemeClr val="tx1"/>
                          </a:solidFill>
                          <a:latin typeface="Open Sans"/>
                        </a:defRPr>
                      </a:lvl7pPr>
                      <a:lvl8pPr marL="4694027" algn="l" defTabSz="1341150" rtl="0" eaLnBrk="1" latinLnBrk="0" hangingPunct="1">
                        <a:defRPr sz="2640" kern="1200">
                          <a:solidFill>
                            <a:schemeClr val="tx1"/>
                          </a:solidFill>
                          <a:latin typeface="Open Sans"/>
                        </a:defRPr>
                      </a:lvl8pPr>
                      <a:lvl9pPr marL="5364602" algn="l" defTabSz="1341150" rtl="0" eaLnBrk="1" latinLnBrk="0" hangingPunct="1">
                        <a:defRPr sz="2640" kern="1200">
                          <a:solidFill>
                            <a:schemeClr val="tx1"/>
                          </a:solidFill>
                          <a:latin typeface="Open Sans"/>
                        </a:defRPr>
                      </a:lvl9pPr>
                    </a:lstStyle>
                    <a:p>
                      <a:pPr marL="0" marR="0" lvl="0" indent="0" algn="l" defTabSz="1341150" rtl="0" eaLnBrk="1" fontAlgn="auto" latinLnBrk="0" hangingPunct="1">
                        <a:lnSpc>
                          <a:spcPct val="100000"/>
                        </a:lnSpc>
                        <a:spcBef>
                          <a:spcPts val="0"/>
                        </a:spcBef>
                        <a:spcAft>
                          <a:spcPts val="0"/>
                        </a:spcAft>
                        <a:buClrTx/>
                        <a:buSzTx/>
                        <a:buFontTx/>
                        <a:buNone/>
                        <a:tabLst/>
                        <a:defRPr/>
                      </a:pPr>
                      <a:r>
                        <a:rPr lang="en-GB" sz="900" b="0" baseline="0" dirty="0">
                          <a:ln>
                            <a:noFill/>
                          </a:ln>
                          <a:solidFill>
                            <a:schemeClr val="tx1"/>
                          </a:solidFill>
                          <a:latin typeface="Arial" panose="020B0604020202020204" pitchFamily="34" charset="0"/>
                          <a:cs typeface="Arial" panose="020B0604020202020204" pitchFamily="34" charset="0"/>
                        </a:rPr>
                        <a:t>Neurotoxicity</a:t>
                      </a:r>
                      <a:r>
                        <a:rPr lang="en-US" sz="900" b="0" baseline="30000" dirty="0">
                          <a:solidFill>
                            <a:schemeClr val="tx1"/>
                          </a:solidFill>
                          <a:latin typeface="Arial" panose="020B0604020202020204" pitchFamily="34" charset="0"/>
                          <a:cs typeface="Arial" panose="020B0604020202020204" pitchFamily="34" charset="0"/>
                        </a:rPr>
                        <a:t>a</a:t>
                      </a:r>
                      <a:endParaRPr lang="en-US" sz="900" b="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36 (20.5)</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5 (2.8)</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34688430"/>
                  </a:ext>
                </a:extLst>
              </a:tr>
              <a:tr h="205740">
                <a:tc>
                  <a:txBody>
                    <a:bodyPr/>
                    <a:lstStyle>
                      <a:lvl1pPr marL="0" algn="l" defTabSz="1341150" rtl="0" eaLnBrk="1" latinLnBrk="0" hangingPunct="1">
                        <a:defRPr sz="2640" kern="1200">
                          <a:solidFill>
                            <a:schemeClr val="tx1"/>
                          </a:solidFill>
                          <a:latin typeface="Open Sans"/>
                        </a:defRPr>
                      </a:lvl1pPr>
                      <a:lvl2pPr marL="670575" algn="l" defTabSz="1341150" rtl="0" eaLnBrk="1" latinLnBrk="0" hangingPunct="1">
                        <a:defRPr sz="2640" kern="1200">
                          <a:solidFill>
                            <a:schemeClr val="tx1"/>
                          </a:solidFill>
                          <a:latin typeface="Open Sans"/>
                        </a:defRPr>
                      </a:lvl2pPr>
                      <a:lvl3pPr marL="1341150" algn="l" defTabSz="1341150" rtl="0" eaLnBrk="1" latinLnBrk="0" hangingPunct="1">
                        <a:defRPr sz="2640" kern="1200">
                          <a:solidFill>
                            <a:schemeClr val="tx1"/>
                          </a:solidFill>
                          <a:latin typeface="Open Sans"/>
                        </a:defRPr>
                      </a:lvl3pPr>
                      <a:lvl4pPr marL="2011726" algn="l" defTabSz="1341150" rtl="0" eaLnBrk="1" latinLnBrk="0" hangingPunct="1">
                        <a:defRPr sz="2640" kern="1200">
                          <a:solidFill>
                            <a:schemeClr val="tx1"/>
                          </a:solidFill>
                          <a:latin typeface="Open Sans"/>
                        </a:defRPr>
                      </a:lvl4pPr>
                      <a:lvl5pPr marL="2682301" algn="l" defTabSz="1341150" rtl="0" eaLnBrk="1" latinLnBrk="0" hangingPunct="1">
                        <a:defRPr sz="2640" kern="1200">
                          <a:solidFill>
                            <a:schemeClr val="tx1"/>
                          </a:solidFill>
                          <a:latin typeface="Open Sans"/>
                        </a:defRPr>
                      </a:lvl5pPr>
                      <a:lvl6pPr marL="3352876" algn="l" defTabSz="1341150" rtl="0" eaLnBrk="1" latinLnBrk="0" hangingPunct="1">
                        <a:defRPr sz="2640" kern="1200">
                          <a:solidFill>
                            <a:schemeClr val="tx1"/>
                          </a:solidFill>
                          <a:latin typeface="Open Sans"/>
                        </a:defRPr>
                      </a:lvl6pPr>
                      <a:lvl7pPr marL="4023451" algn="l" defTabSz="1341150" rtl="0" eaLnBrk="1" latinLnBrk="0" hangingPunct="1">
                        <a:defRPr sz="2640" kern="1200">
                          <a:solidFill>
                            <a:schemeClr val="tx1"/>
                          </a:solidFill>
                          <a:latin typeface="Open Sans"/>
                        </a:defRPr>
                      </a:lvl7pPr>
                      <a:lvl8pPr marL="4694027" algn="l" defTabSz="1341150" rtl="0" eaLnBrk="1" latinLnBrk="0" hangingPunct="1">
                        <a:defRPr sz="2640" kern="1200">
                          <a:solidFill>
                            <a:schemeClr val="tx1"/>
                          </a:solidFill>
                          <a:latin typeface="Open Sans"/>
                        </a:defRPr>
                      </a:lvl8pPr>
                      <a:lvl9pPr marL="5364602" algn="l" defTabSz="1341150" rtl="0" eaLnBrk="1" latinLnBrk="0" hangingPunct="1">
                        <a:defRPr sz="2640" kern="1200">
                          <a:solidFill>
                            <a:schemeClr val="tx1"/>
                          </a:solidFill>
                          <a:latin typeface="Open Sans"/>
                        </a:defRPr>
                      </a:lvl9pPr>
                    </a:lstStyle>
                    <a:p>
                      <a:pPr marL="91440" indent="0" algn="l" defTabSz="1341150" rtl="0" eaLnBrk="1" latinLnBrk="0" hangingPunct="1"/>
                      <a:r>
                        <a:rPr lang="en-GB" sz="900" b="0" kern="1200" dirty="0">
                          <a:ln>
                            <a:noFill/>
                          </a:ln>
                          <a:solidFill>
                            <a:schemeClr val="tx1"/>
                          </a:solidFill>
                          <a:latin typeface="Arial" panose="020B0604020202020204" pitchFamily="34" charset="0"/>
                          <a:cs typeface="Arial" panose="020B0604020202020204" pitchFamily="34" charset="0"/>
                        </a:rPr>
                        <a:t>ICANS</a:t>
                      </a:r>
                      <a:endParaRPr lang="en-GB" sz="900" b="0" kern="120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dirty="0">
                          <a:solidFill>
                            <a:schemeClr val="tx1"/>
                          </a:solidFill>
                          <a:latin typeface="Arial" panose="020B0604020202020204" pitchFamily="34" charset="0"/>
                          <a:cs typeface="Arial" panose="020B0604020202020204" pitchFamily="34" charset="0"/>
                        </a:rPr>
                        <a:t>8 (4.5)</a:t>
                      </a:r>
                      <a:endParaRPr lang="en-GB" sz="9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dirty="0">
                          <a:solidFill>
                            <a:schemeClr val="tx1"/>
                          </a:solidFill>
                          <a:latin typeface="Arial" panose="020B0604020202020204" pitchFamily="34" charset="0"/>
                          <a:cs typeface="Arial" panose="020B0604020202020204" pitchFamily="34" charset="0"/>
                        </a:rPr>
                        <a:t>0</a:t>
                      </a:r>
                      <a:r>
                        <a:rPr lang="en-GB" sz="900" b="0" baseline="30000" dirty="0">
                          <a:solidFill>
                            <a:schemeClr val="tx1"/>
                          </a:solidFill>
                          <a:latin typeface="Arial" panose="020B0604020202020204" pitchFamily="34" charset="0"/>
                          <a:cs typeface="Arial" panose="020B0604020202020204" pitchFamily="34" charset="0"/>
                        </a:rPr>
                        <a:t>b</a:t>
                      </a:r>
                      <a:endParaRPr lang="en-GB" sz="900" b="0" baseline="3000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dirty="0">
                          <a:solidFill>
                            <a:schemeClr val="tx1"/>
                          </a:solidFill>
                          <a:latin typeface="Arial" panose="020B0604020202020204" pitchFamily="34" charset="0"/>
                          <a:cs typeface="Arial" panose="020B0604020202020204" pitchFamily="34" charset="0"/>
                        </a:rPr>
                        <a:t>10</a:t>
                      </a:r>
                      <a:endParaRPr lang="en-GB" sz="9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dirty="0">
                          <a:solidFill>
                            <a:schemeClr val="tx1"/>
                          </a:solidFill>
                          <a:latin typeface="Arial" panose="020B0604020202020204" pitchFamily="34" charset="0"/>
                          <a:cs typeface="Arial" panose="020B0604020202020204" pitchFamily="34" charset="0"/>
                        </a:rPr>
                        <a:t>2</a:t>
                      </a:r>
                      <a:endParaRPr lang="en-GB" sz="9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dirty="0">
                          <a:solidFill>
                            <a:schemeClr val="tx1"/>
                          </a:solidFill>
                          <a:latin typeface="Arial" panose="020B0604020202020204" pitchFamily="34" charset="0"/>
                          <a:cs typeface="Arial" panose="020B0604020202020204" pitchFamily="34" charset="0"/>
                        </a:rPr>
                        <a:t>8 </a:t>
                      </a:r>
                      <a:endParaRPr lang="en-GB" sz="900" b="0" dirty="0">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94887487"/>
                  </a:ext>
                </a:extLst>
              </a:tr>
              <a:tr h="205740">
                <a:tc>
                  <a:txBody>
                    <a:bodyPr/>
                    <a:lstStyle>
                      <a:lvl1pPr marL="0" algn="l" defTabSz="1341150" rtl="0" eaLnBrk="1" latinLnBrk="0" hangingPunct="1">
                        <a:defRPr sz="2640" kern="1200">
                          <a:solidFill>
                            <a:schemeClr val="tx1"/>
                          </a:solidFill>
                          <a:latin typeface="Open Sans"/>
                        </a:defRPr>
                      </a:lvl1pPr>
                      <a:lvl2pPr marL="670575" algn="l" defTabSz="1341150" rtl="0" eaLnBrk="1" latinLnBrk="0" hangingPunct="1">
                        <a:defRPr sz="2640" kern="1200">
                          <a:solidFill>
                            <a:schemeClr val="tx1"/>
                          </a:solidFill>
                          <a:latin typeface="Open Sans"/>
                        </a:defRPr>
                      </a:lvl2pPr>
                      <a:lvl3pPr marL="1341150" algn="l" defTabSz="1341150" rtl="0" eaLnBrk="1" latinLnBrk="0" hangingPunct="1">
                        <a:defRPr sz="2640" kern="1200">
                          <a:solidFill>
                            <a:schemeClr val="tx1"/>
                          </a:solidFill>
                          <a:latin typeface="Open Sans"/>
                        </a:defRPr>
                      </a:lvl3pPr>
                      <a:lvl4pPr marL="2011726" algn="l" defTabSz="1341150" rtl="0" eaLnBrk="1" latinLnBrk="0" hangingPunct="1">
                        <a:defRPr sz="2640" kern="1200">
                          <a:solidFill>
                            <a:schemeClr val="tx1"/>
                          </a:solidFill>
                          <a:latin typeface="Open Sans"/>
                        </a:defRPr>
                      </a:lvl4pPr>
                      <a:lvl5pPr marL="2682301" algn="l" defTabSz="1341150" rtl="0" eaLnBrk="1" latinLnBrk="0" hangingPunct="1">
                        <a:defRPr sz="2640" kern="1200">
                          <a:solidFill>
                            <a:schemeClr val="tx1"/>
                          </a:solidFill>
                          <a:latin typeface="Open Sans"/>
                        </a:defRPr>
                      </a:lvl5pPr>
                      <a:lvl6pPr marL="3352876" algn="l" defTabSz="1341150" rtl="0" eaLnBrk="1" latinLnBrk="0" hangingPunct="1">
                        <a:defRPr sz="2640" kern="1200">
                          <a:solidFill>
                            <a:schemeClr val="tx1"/>
                          </a:solidFill>
                          <a:latin typeface="Open Sans"/>
                        </a:defRPr>
                      </a:lvl6pPr>
                      <a:lvl7pPr marL="4023451" algn="l" defTabSz="1341150" rtl="0" eaLnBrk="1" latinLnBrk="0" hangingPunct="1">
                        <a:defRPr sz="2640" kern="1200">
                          <a:solidFill>
                            <a:schemeClr val="tx1"/>
                          </a:solidFill>
                          <a:latin typeface="Open Sans"/>
                        </a:defRPr>
                      </a:lvl7pPr>
                      <a:lvl8pPr marL="4694027" algn="l" defTabSz="1341150" rtl="0" eaLnBrk="1" latinLnBrk="0" hangingPunct="1">
                        <a:defRPr sz="2640" kern="1200">
                          <a:solidFill>
                            <a:schemeClr val="tx1"/>
                          </a:solidFill>
                          <a:latin typeface="Open Sans"/>
                        </a:defRPr>
                      </a:lvl8pPr>
                      <a:lvl9pPr marL="5364602" algn="l" defTabSz="1341150" rtl="0" eaLnBrk="1" latinLnBrk="0" hangingPunct="1">
                        <a:defRPr sz="2640" kern="1200">
                          <a:solidFill>
                            <a:schemeClr val="tx1"/>
                          </a:solidFill>
                          <a:latin typeface="Open Sans"/>
                        </a:defRPr>
                      </a:lvl9pPr>
                    </a:lstStyle>
                    <a:p>
                      <a:pPr marL="91440" indent="0"/>
                      <a:r>
                        <a:rPr lang="en-GB" sz="900" b="0" dirty="0">
                          <a:ln>
                            <a:noFill/>
                          </a:ln>
                          <a:solidFill>
                            <a:schemeClr val="tx1"/>
                          </a:solidFill>
                          <a:latin typeface="Arial" panose="020B0604020202020204" pitchFamily="34" charset="0"/>
                          <a:cs typeface="Arial" panose="020B0604020202020204" pitchFamily="34" charset="0"/>
                        </a:rPr>
                        <a:t>Other</a:t>
                      </a:r>
                      <a:r>
                        <a:rPr lang="en-US" sz="900" b="0" baseline="30000" dirty="0">
                          <a:solidFill>
                            <a:schemeClr val="tx1"/>
                          </a:solidFill>
                          <a:latin typeface="Arial" panose="020B0604020202020204" pitchFamily="34" charset="0"/>
                          <a:cs typeface="Arial" panose="020B0604020202020204" pitchFamily="34" charset="0"/>
                        </a:rPr>
                        <a:t>c</a:t>
                      </a:r>
                      <a:endParaRPr lang="en-GB" sz="900" b="0" baseline="3000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30 (17.0)</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4 (2.3)</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14197724"/>
                  </a:ext>
                </a:extLst>
              </a:tr>
              <a:tr h="205740">
                <a:tc>
                  <a:txBody>
                    <a:bodyPr/>
                    <a:lstStyle/>
                    <a:p>
                      <a:pPr marL="182880" indent="0"/>
                      <a:r>
                        <a:rPr lang="en-GB" sz="900" b="0" baseline="0" dirty="0">
                          <a:ln>
                            <a:noFill/>
                          </a:ln>
                          <a:solidFill>
                            <a:schemeClr val="tx1"/>
                          </a:solidFill>
                          <a:latin typeface="Arial" panose="020B0604020202020204" pitchFamily="34" charset="0"/>
                          <a:cs typeface="Arial" panose="020B0604020202020204" pitchFamily="34" charset="0"/>
                        </a:rPr>
                        <a:t>Cranial nerve </a:t>
                      </a:r>
                      <a:r>
                        <a:rPr lang="en-GB" sz="900" b="0" baseline="0" dirty="0" err="1">
                          <a:ln>
                            <a:noFill/>
                          </a:ln>
                          <a:solidFill>
                            <a:schemeClr val="tx1"/>
                          </a:solidFill>
                          <a:latin typeface="Arial" panose="020B0604020202020204" pitchFamily="34" charset="0"/>
                          <a:cs typeface="Arial" panose="020B0604020202020204" pitchFamily="34" charset="0"/>
                        </a:rPr>
                        <a:t>palsy</a:t>
                      </a:r>
                      <a:r>
                        <a:rPr lang="en-GB" sz="900" b="0" baseline="30000" dirty="0" err="1">
                          <a:ln>
                            <a:noFill/>
                          </a:ln>
                          <a:solidFill>
                            <a:schemeClr val="tx1"/>
                          </a:solidFill>
                          <a:latin typeface="Arial" panose="020B0604020202020204" pitchFamily="34" charset="0"/>
                          <a:cs typeface="Arial" panose="020B0604020202020204" pitchFamily="34" charset="0"/>
                        </a:rPr>
                        <a:t>d</a:t>
                      </a:r>
                      <a:endParaRPr lang="en-GB" sz="900" b="0" baseline="3000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16 (9.1)</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2 (1.1)</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21</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77</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14</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9893371"/>
                  </a:ext>
                </a:extLst>
              </a:tr>
              <a:tr h="342900">
                <a:tc>
                  <a:txBody>
                    <a:bodyPr/>
                    <a:lstStyle/>
                    <a:p>
                      <a:pPr marL="182880" indent="0"/>
                      <a:r>
                        <a:rPr lang="en-GB" sz="900" b="0" baseline="0" dirty="0">
                          <a:ln>
                            <a:noFill/>
                          </a:ln>
                          <a:solidFill>
                            <a:schemeClr val="tx1"/>
                          </a:solidFill>
                          <a:latin typeface="Arial" panose="020B0604020202020204" pitchFamily="34" charset="0"/>
                          <a:cs typeface="Arial" panose="020B0604020202020204" pitchFamily="34" charset="0"/>
                        </a:rPr>
                        <a:t>Peripheral neuropathy</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5 (2.8)</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1 (0.6)</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63</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201</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3</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16659869"/>
                  </a:ext>
                </a:extLst>
              </a:tr>
              <a:tr h="205740">
                <a:tc>
                  <a:txBody>
                    <a:bodyPr/>
                    <a:lstStyle/>
                    <a:p>
                      <a:pPr marL="182880" indent="0"/>
                      <a:r>
                        <a:rPr lang="en-GB" sz="900" b="0" baseline="0" dirty="0">
                          <a:ln>
                            <a:noFill/>
                          </a:ln>
                          <a:solidFill>
                            <a:schemeClr val="tx1"/>
                          </a:solidFill>
                          <a:latin typeface="Arial" panose="020B0604020202020204" pitchFamily="34" charset="0"/>
                          <a:cs typeface="Arial" panose="020B0604020202020204" pitchFamily="34" charset="0"/>
                        </a:rPr>
                        <a:t>MNT</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1 (0.6)</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0</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85</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GB" sz="900" b="0" baseline="0" dirty="0">
                          <a:ln>
                            <a:noFill/>
                          </a:ln>
                          <a:solidFill>
                            <a:schemeClr val="tx1"/>
                          </a:solidFill>
                          <a:latin typeface="Arial" panose="020B0604020202020204" pitchFamily="34" charset="0"/>
                          <a:cs typeface="Arial" panose="020B0604020202020204" pitchFamily="34" charset="0"/>
                        </a:rPr>
                        <a:t>0</a:t>
                      </a:r>
                      <a:endParaRPr lang="en-GB" sz="900" b="0" baseline="0" dirty="0">
                        <a:ln>
                          <a:noFill/>
                        </a:ln>
                        <a:solidFill>
                          <a:schemeClr val="tx1"/>
                        </a:solidFill>
                        <a:latin typeface="Arial" panose="020B0604020202020204" pitchFamily="34" charset="0"/>
                        <a:ea typeface="Open Sans" panose="020B0606030504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9413013"/>
                  </a:ext>
                </a:extLst>
              </a:tr>
            </a:tbl>
          </a:graphicData>
        </a:graphic>
      </p:graphicFrame>
    </p:spTree>
    <p:extLst>
      <p:ext uri="{BB962C8B-B14F-4D97-AF65-F5344CB8AC3E}">
        <p14:creationId xmlns:p14="http://schemas.microsoft.com/office/powerpoint/2010/main" val="138761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A870DAF-1E7A-94D0-9153-768E1D1AA13C}"/>
              </a:ext>
            </a:extLst>
          </p:cNvPr>
          <p:cNvSpPr>
            <a:spLocks noGrp="1"/>
          </p:cNvSpPr>
          <p:nvPr>
            <p:ph type="ftr" sz="quarter" idx="3"/>
          </p:nvPr>
        </p:nvSpPr>
        <p:spPr>
          <a:xfrm>
            <a:off x="457200" y="4767263"/>
            <a:ext cx="8686800" cy="331787"/>
          </a:xfrm>
        </p:spPr>
        <p:txBody>
          <a:bodyPr/>
          <a:lstStyle/>
          <a:p>
            <a:r>
              <a:rPr lang="en-US" sz="700" baseline="30000" dirty="0" err="1"/>
              <a:t>a</a:t>
            </a:r>
            <a:r>
              <a:rPr lang="en-US" sz="700" dirty="0" err="1"/>
              <a:t>AEs</a:t>
            </a:r>
            <a:r>
              <a:rPr lang="en-US" sz="700" dirty="0"/>
              <a:t> assessed per CTCAE v5.0, except for CRS and ICANS, which were graded per ASTCT guidelines. </a:t>
            </a:r>
            <a:r>
              <a:rPr lang="en-US" sz="700" baseline="30000" dirty="0" err="1"/>
              <a:t>b</a:t>
            </a:r>
            <a:r>
              <a:rPr lang="en-US" sz="700" dirty="0" err="1"/>
              <a:t>Assessed</a:t>
            </a:r>
            <a:r>
              <a:rPr lang="en-US" sz="700" dirty="0"/>
              <a:t> per IMWG 2016 criteria.</a:t>
            </a:r>
          </a:p>
          <a:p>
            <a:r>
              <a:rPr lang="en-US" sz="700" dirty="0"/>
              <a:t>≥VGPR, very good partial response or better; ≥CR, CR or better, AL, adverse event, ASTCT, American Society for Transplantation and </a:t>
            </a:r>
            <a:r>
              <a:rPr lang="en-US" sz="700" dirty="0" err="1"/>
              <a:t>Celluler</a:t>
            </a:r>
            <a:r>
              <a:rPr lang="en-US" sz="700" dirty="0"/>
              <a:t> Therapy: CR, complete response; CRS, cytokine release syndrome:</a:t>
            </a:r>
          </a:p>
          <a:p>
            <a:r>
              <a:rPr lang="en-US" sz="700" dirty="0"/>
              <a:t>CTCAE, Common Terminology Criteria for As; ICANS, immune effector cell-associated neurotoxicity syndrome; MID, immunomodulatory drug; IMWG, international Myeloma Working Group; MM, multiple myeloma; ORR, overall response rate; Pl, proteosome inhibitor; PO, by mouth; 02W, every 2 weeks; Q4W, every 4 weeks, QW, every week, SC, subcutaneous; tec-</a:t>
            </a:r>
            <a:r>
              <a:rPr lang="en-US" sz="700" dirty="0" err="1"/>
              <a:t>dara</a:t>
            </a:r>
            <a:r>
              <a:rPr lang="en-US" sz="700" dirty="0"/>
              <a:t>-</a:t>
            </a:r>
            <a:r>
              <a:rPr lang="en-US" sz="700" dirty="0" err="1"/>
              <a:t>len</a:t>
            </a:r>
            <a:r>
              <a:rPr lang="en-US" sz="700" dirty="0"/>
              <a:t>, </a:t>
            </a:r>
            <a:r>
              <a:rPr lang="en-US" sz="700" dirty="0" err="1"/>
              <a:t>teclistamab</a:t>
            </a:r>
            <a:r>
              <a:rPr lang="en-US" sz="700" dirty="0"/>
              <a:t>, daratumumab, and </a:t>
            </a:r>
            <a:r>
              <a:rPr lang="en-US" sz="700" dirty="0" err="1"/>
              <a:t>lenalidoride</a:t>
            </a:r>
            <a:r>
              <a:rPr lang="en-US" sz="700" dirty="0"/>
              <a:t>.</a:t>
            </a:r>
          </a:p>
          <a:p>
            <a:r>
              <a:rPr lang="en-US" sz="700" dirty="0"/>
              <a:t>Searle E, et al. Presented at the 2022 ASCO Annual Meeting; Abstract 160. </a:t>
            </a:r>
          </a:p>
        </p:txBody>
      </p:sp>
      <p:sp>
        <p:nvSpPr>
          <p:cNvPr id="2" name="Title 1">
            <a:extLst>
              <a:ext uri="{FF2B5EF4-FFF2-40B4-BE49-F238E27FC236}">
                <a16:creationId xmlns:a16="http://schemas.microsoft.com/office/drawing/2014/main" id="{B48AE375-C833-35AA-B313-BD740603BE9E}"/>
              </a:ext>
            </a:extLst>
          </p:cNvPr>
          <p:cNvSpPr>
            <a:spLocks noGrp="1"/>
          </p:cNvSpPr>
          <p:nvPr>
            <p:ph type="title"/>
          </p:nvPr>
        </p:nvSpPr>
        <p:spPr>
          <a:xfrm>
            <a:off x="457200" y="149225"/>
            <a:ext cx="8058150" cy="889000"/>
          </a:xfrm>
        </p:spPr>
        <p:txBody>
          <a:bodyPr/>
          <a:lstStyle/>
          <a:p>
            <a:r>
              <a:rPr lang="en-US" dirty="0"/>
              <a:t>MajesTEC-2: </a:t>
            </a:r>
            <a:r>
              <a:rPr lang="en-US" dirty="0" err="1"/>
              <a:t>Teclistamab</a:t>
            </a:r>
            <a:r>
              <a:rPr lang="en-US" dirty="0"/>
              <a:t> with Subcutaneous Daratumumab and Lenalidomide in MM</a:t>
            </a:r>
          </a:p>
        </p:txBody>
      </p:sp>
      <p:sp>
        <p:nvSpPr>
          <p:cNvPr id="13" name="Rectangle 12">
            <a:extLst>
              <a:ext uri="{FF2B5EF4-FFF2-40B4-BE49-F238E27FC236}">
                <a16:creationId xmlns:a16="http://schemas.microsoft.com/office/drawing/2014/main" id="{543F53C9-7AF9-AEB4-C67A-E7AA7296D151}"/>
              </a:ext>
            </a:extLst>
          </p:cNvPr>
          <p:cNvSpPr/>
          <p:nvPr/>
        </p:nvSpPr>
        <p:spPr>
          <a:xfrm>
            <a:off x="896982" y="1368439"/>
            <a:ext cx="2220687" cy="984068"/>
          </a:xfrm>
          <a:prstGeom prst="rect">
            <a:avLst/>
          </a:prstGeom>
        </p:spPr>
        <p:style>
          <a:lnRef idx="1">
            <a:schemeClr val="accent1"/>
          </a:lnRef>
          <a:fillRef idx="3">
            <a:schemeClr val="accent1"/>
          </a:fillRef>
          <a:effectRef idx="2">
            <a:schemeClr val="accent1"/>
          </a:effectRef>
          <a:fontRef idx="minor">
            <a:schemeClr val="lt1"/>
          </a:fontRef>
        </p:style>
        <p:txBody>
          <a:bodyPr lIns="182880" tIns="91440" rtlCol="0" anchor="t"/>
          <a:lstStyle/>
          <a:p>
            <a:r>
              <a:rPr lang="en-US" sz="1100" b="1" dirty="0"/>
              <a:t>Key eligibility criteria</a:t>
            </a:r>
          </a:p>
          <a:p>
            <a:pPr marL="171450" indent="-171450">
              <a:buFont typeface="Arial" panose="020B0604020202020204" pitchFamily="34" charset="0"/>
              <a:buChar char="•"/>
            </a:pPr>
            <a:r>
              <a:rPr lang="en-US" sz="1100" dirty="0"/>
              <a:t>Measurable MM</a:t>
            </a:r>
          </a:p>
          <a:p>
            <a:pPr marL="171450" indent="-171450">
              <a:buFont typeface="Arial" panose="020B0604020202020204" pitchFamily="34" charset="0"/>
              <a:buChar char="•"/>
            </a:pPr>
            <a:r>
              <a:rPr lang="en-US" sz="1100" dirty="0"/>
              <a:t>1–3 prior lines of therapy, including an </a:t>
            </a:r>
            <a:r>
              <a:rPr lang="en-US" sz="1100" dirty="0" err="1"/>
              <a:t>IMiD</a:t>
            </a:r>
            <a:r>
              <a:rPr lang="en-US" sz="1100" dirty="0"/>
              <a:t> and a PI</a:t>
            </a:r>
          </a:p>
        </p:txBody>
      </p:sp>
      <p:sp>
        <p:nvSpPr>
          <p:cNvPr id="14" name="Oval 13">
            <a:extLst>
              <a:ext uri="{FF2B5EF4-FFF2-40B4-BE49-F238E27FC236}">
                <a16:creationId xmlns:a16="http://schemas.microsoft.com/office/drawing/2014/main" id="{DE3E7B6A-F36B-584C-1AD0-B98496DF6BFF}"/>
              </a:ext>
            </a:extLst>
          </p:cNvPr>
          <p:cNvSpPr/>
          <p:nvPr/>
        </p:nvSpPr>
        <p:spPr>
          <a:xfrm>
            <a:off x="613956" y="1078040"/>
            <a:ext cx="439782" cy="439782"/>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Group of women with solid fill">
            <a:extLst>
              <a:ext uri="{FF2B5EF4-FFF2-40B4-BE49-F238E27FC236}">
                <a16:creationId xmlns:a16="http://schemas.microsoft.com/office/drawing/2014/main" id="{3152DD36-AB6D-DE71-F25D-0E21D95DF8B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5209" y="1153230"/>
            <a:ext cx="285918" cy="285918"/>
          </a:xfrm>
          <a:prstGeom prst="rect">
            <a:avLst/>
          </a:prstGeom>
        </p:spPr>
      </p:pic>
      <p:sp>
        <p:nvSpPr>
          <p:cNvPr id="17" name="Rectangle 16">
            <a:extLst>
              <a:ext uri="{FF2B5EF4-FFF2-40B4-BE49-F238E27FC236}">
                <a16:creationId xmlns:a16="http://schemas.microsoft.com/office/drawing/2014/main" id="{6EB98A62-9BBF-9952-3F57-E729C971CB4B}"/>
              </a:ext>
            </a:extLst>
          </p:cNvPr>
          <p:cNvSpPr/>
          <p:nvPr/>
        </p:nvSpPr>
        <p:spPr>
          <a:xfrm>
            <a:off x="3629724" y="1368439"/>
            <a:ext cx="4373453" cy="984068"/>
          </a:xfrm>
          <a:prstGeom prst="rect">
            <a:avLst/>
          </a:prstGeom>
        </p:spPr>
        <p:style>
          <a:lnRef idx="1">
            <a:schemeClr val="accent6"/>
          </a:lnRef>
          <a:fillRef idx="3">
            <a:schemeClr val="accent6"/>
          </a:fillRef>
          <a:effectRef idx="2">
            <a:schemeClr val="accent6"/>
          </a:effectRef>
          <a:fontRef idx="minor">
            <a:schemeClr val="lt1"/>
          </a:fontRef>
        </p:style>
        <p:txBody>
          <a:bodyPr lIns="182880" tIns="91440" rtlCol="0" anchor="t"/>
          <a:lstStyle/>
          <a:p>
            <a:r>
              <a:rPr lang="en-US" sz="1100" b="1" dirty="0"/>
              <a:t>Primary endpoints</a:t>
            </a:r>
          </a:p>
          <a:p>
            <a:pPr marL="171450" indent="-171450">
              <a:buFont typeface="Arial" panose="020B0604020202020204" pitchFamily="34" charset="0"/>
              <a:buChar char="•"/>
            </a:pPr>
            <a:r>
              <a:rPr lang="en-US" sz="1100" dirty="0" err="1"/>
              <a:t>Safety</a:t>
            </a:r>
            <a:r>
              <a:rPr lang="en-US" sz="1100" baseline="30000" dirty="0" err="1"/>
              <a:t>a</a:t>
            </a:r>
            <a:endParaRPr lang="en-US" sz="1100" baseline="30000" dirty="0"/>
          </a:p>
          <a:p>
            <a:pPr marL="171450" indent="-171450">
              <a:buFont typeface="Arial" panose="020B0604020202020204" pitchFamily="34" charset="0"/>
              <a:buChar char="•"/>
            </a:pPr>
            <a:r>
              <a:rPr lang="en-US" sz="1100" dirty="0"/>
              <a:t>Dose-limiting toxicities</a:t>
            </a:r>
          </a:p>
        </p:txBody>
      </p:sp>
      <p:sp>
        <p:nvSpPr>
          <p:cNvPr id="18" name="Oval 17">
            <a:extLst>
              <a:ext uri="{FF2B5EF4-FFF2-40B4-BE49-F238E27FC236}">
                <a16:creationId xmlns:a16="http://schemas.microsoft.com/office/drawing/2014/main" id="{2E66D8E4-B4FC-BC89-4869-0F4F24A004F4}"/>
              </a:ext>
            </a:extLst>
          </p:cNvPr>
          <p:cNvSpPr/>
          <p:nvPr/>
        </p:nvSpPr>
        <p:spPr>
          <a:xfrm>
            <a:off x="3346698" y="1078040"/>
            <a:ext cx="439782" cy="439782"/>
          </a:xfrm>
          <a:prstGeom prst="ellipse">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Magnifying glass with solid fill">
            <a:extLst>
              <a:ext uri="{FF2B5EF4-FFF2-40B4-BE49-F238E27FC236}">
                <a16:creationId xmlns:a16="http://schemas.microsoft.com/office/drawing/2014/main" id="{BA7F299E-0FBD-CF39-5697-67B74A2A67C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18870" y="1145193"/>
            <a:ext cx="298796" cy="298796"/>
          </a:xfrm>
          <a:prstGeom prst="rect">
            <a:avLst/>
          </a:prstGeom>
        </p:spPr>
      </p:pic>
      <p:sp>
        <p:nvSpPr>
          <p:cNvPr id="23" name="Rectangle 22">
            <a:extLst>
              <a:ext uri="{FF2B5EF4-FFF2-40B4-BE49-F238E27FC236}">
                <a16:creationId xmlns:a16="http://schemas.microsoft.com/office/drawing/2014/main" id="{D568941D-37C2-B0FD-DBBE-7EDDE2046646}"/>
              </a:ext>
            </a:extLst>
          </p:cNvPr>
          <p:cNvSpPr/>
          <p:nvPr/>
        </p:nvSpPr>
        <p:spPr>
          <a:xfrm>
            <a:off x="5469411" y="1376352"/>
            <a:ext cx="2533766" cy="98406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lIns="182880" rtlCol="0" anchor="ctr"/>
          <a:lstStyle/>
          <a:p>
            <a:r>
              <a:rPr lang="en-US" sz="1100" b="1" dirty="0"/>
              <a:t>Key secondary endpoints</a:t>
            </a:r>
          </a:p>
          <a:p>
            <a:pPr marL="171450" indent="-171450">
              <a:buFont typeface="Arial" panose="020B0604020202020204" pitchFamily="34" charset="0"/>
              <a:buChar char="•"/>
            </a:pPr>
            <a:r>
              <a:rPr lang="en-US" sz="1100" dirty="0" err="1"/>
              <a:t>ORR</a:t>
            </a:r>
            <a:r>
              <a:rPr lang="en-US" sz="1100" baseline="30000" dirty="0" err="1"/>
              <a:t>b</a:t>
            </a:r>
            <a:endParaRPr lang="en-US" sz="1100" baseline="30000" dirty="0"/>
          </a:p>
          <a:p>
            <a:pPr marL="171450" indent="-171450">
              <a:buFont typeface="Arial" panose="020B0604020202020204" pitchFamily="34" charset="0"/>
              <a:buChar char="•"/>
            </a:pPr>
            <a:r>
              <a:rPr lang="en-US" sz="1100" dirty="0"/>
              <a:t>Rate of ≥VGPR and ≥</a:t>
            </a:r>
            <a:r>
              <a:rPr lang="en-US" sz="1100" dirty="0" err="1"/>
              <a:t>CR</a:t>
            </a:r>
            <a:r>
              <a:rPr lang="en-US" sz="1100" baseline="30000" dirty="0" err="1"/>
              <a:t>b</a:t>
            </a:r>
            <a:endParaRPr lang="en-US" sz="1100" baseline="30000" dirty="0"/>
          </a:p>
          <a:p>
            <a:pPr marL="171450" indent="-171450">
              <a:buFont typeface="Arial" panose="020B0604020202020204" pitchFamily="34" charset="0"/>
              <a:buChar char="•"/>
            </a:pPr>
            <a:r>
              <a:rPr lang="en-US" sz="1100" dirty="0"/>
              <a:t>Duration of response</a:t>
            </a:r>
          </a:p>
          <a:p>
            <a:pPr marL="171450" indent="-171450">
              <a:buFont typeface="Arial" panose="020B0604020202020204" pitchFamily="34" charset="0"/>
              <a:buChar char="•"/>
            </a:pPr>
            <a:r>
              <a:rPr lang="en-US" sz="1100" dirty="0"/>
              <a:t>Time to response</a:t>
            </a:r>
          </a:p>
        </p:txBody>
      </p:sp>
      <p:sp>
        <p:nvSpPr>
          <p:cNvPr id="24" name="Rectangle 23">
            <a:extLst>
              <a:ext uri="{FF2B5EF4-FFF2-40B4-BE49-F238E27FC236}">
                <a16:creationId xmlns:a16="http://schemas.microsoft.com/office/drawing/2014/main" id="{09084DBC-FCDA-A95D-C3ED-F21298B43C8C}"/>
              </a:ext>
            </a:extLst>
          </p:cNvPr>
          <p:cNvSpPr/>
          <p:nvPr/>
        </p:nvSpPr>
        <p:spPr>
          <a:xfrm>
            <a:off x="896982" y="2971856"/>
            <a:ext cx="2521888" cy="1315318"/>
          </a:xfrm>
          <a:prstGeom prst="rect">
            <a:avLst/>
          </a:prstGeom>
        </p:spPr>
        <p:style>
          <a:lnRef idx="1">
            <a:schemeClr val="accent5"/>
          </a:lnRef>
          <a:fillRef idx="3">
            <a:schemeClr val="accent5"/>
          </a:fillRef>
          <a:effectRef idx="2">
            <a:schemeClr val="accent5"/>
          </a:effectRef>
          <a:fontRef idx="minor">
            <a:schemeClr val="lt1"/>
          </a:fontRef>
        </p:style>
        <p:txBody>
          <a:bodyPr lIns="182880" tIns="91440" rtlCol="0" anchor="t"/>
          <a:lstStyle/>
          <a:p>
            <a:pPr algn="ctr">
              <a:spcAft>
                <a:spcPts val="600"/>
              </a:spcAft>
            </a:pPr>
            <a:r>
              <a:rPr lang="en-US" sz="1400" b="1" dirty="0"/>
              <a:t>Tec</a:t>
            </a:r>
          </a:p>
          <a:p>
            <a:pPr marL="171450" indent="-171450">
              <a:buFont typeface="Arial" panose="020B0604020202020204" pitchFamily="34" charset="0"/>
              <a:buChar char="•"/>
            </a:pPr>
            <a:r>
              <a:rPr lang="en-US" sz="1100" dirty="0"/>
              <a:t>Following step-up dosing</a:t>
            </a:r>
          </a:p>
          <a:p>
            <a:pPr marL="171450" indent="-171450">
              <a:buFont typeface="Arial" panose="020B0604020202020204" pitchFamily="34" charset="0"/>
              <a:buChar char="•"/>
            </a:pPr>
            <a:r>
              <a:rPr lang="en-US" sz="1100" dirty="0"/>
              <a:t>0.72 mg/kg or 1.5 mg/kg SC QW with transition to 3 mg/kg SC Q2W starting at cycle 3</a:t>
            </a:r>
          </a:p>
        </p:txBody>
      </p:sp>
      <p:sp>
        <p:nvSpPr>
          <p:cNvPr id="25" name="Oval 24">
            <a:extLst>
              <a:ext uri="{FF2B5EF4-FFF2-40B4-BE49-F238E27FC236}">
                <a16:creationId xmlns:a16="http://schemas.microsoft.com/office/drawing/2014/main" id="{033B5683-2431-979C-9945-FFEBD5AC4F0D}"/>
              </a:ext>
            </a:extLst>
          </p:cNvPr>
          <p:cNvSpPr/>
          <p:nvPr/>
        </p:nvSpPr>
        <p:spPr>
          <a:xfrm>
            <a:off x="613956" y="2681458"/>
            <a:ext cx="439782" cy="439782"/>
          </a:xfrm>
          <a:prstGeom prst="ellipse">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Flip calendar with solid fill">
            <a:extLst>
              <a:ext uri="{FF2B5EF4-FFF2-40B4-BE49-F238E27FC236}">
                <a16:creationId xmlns:a16="http://schemas.microsoft.com/office/drawing/2014/main" id="{F23D7B01-C020-EDAA-1A19-04577E1E15B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9244" y="2718134"/>
            <a:ext cx="349206" cy="349206"/>
          </a:xfrm>
          <a:prstGeom prst="rect">
            <a:avLst/>
          </a:prstGeom>
        </p:spPr>
      </p:pic>
      <p:sp>
        <p:nvSpPr>
          <p:cNvPr id="30" name="Rectangle 29">
            <a:extLst>
              <a:ext uri="{FF2B5EF4-FFF2-40B4-BE49-F238E27FC236}">
                <a16:creationId xmlns:a16="http://schemas.microsoft.com/office/drawing/2014/main" id="{4905B8C7-1DC5-67A9-6853-D3B25818B2EE}"/>
              </a:ext>
            </a:extLst>
          </p:cNvPr>
          <p:cNvSpPr/>
          <p:nvPr/>
        </p:nvSpPr>
        <p:spPr>
          <a:xfrm>
            <a:off x="3566589" y="2965707"/>
            <a:ext cx="2521888" cy="1321959"/>
          </a:xfrm>
          <a:prstGeom prst="rect">
            <a:avLst/>
          </a:prstGeom>
        </p:spPr>
        <p:style>
          <a:lnRef idx="1">
            <a:schemeClr val="accent5"/>
          </a:lnRef>
          <a:fillRef idx="3">
            <a:schemeClr val="accent5"/>
          </a:fillRef>
          <a:effectRef idx="2">
            <a:schemeClr val="accent5"/>
          </a:effectRef>
          <a:fontRef idx="minor">
            <a:schemeClr val="lt1"/>
          </a:fontRef>
        </p:style>
        <p:txBody>
          <a:bodyPr lIns="182880" tIns="91440" rtlCol="0" anchor="t"/>
          <a:lstStyle/>
          <a:p>
            <a:pPr algn="ctr">
              <a:spcAft>
                <a:spcPts val="600"/>
              </a:spcAft>
            </a:pPr>
            <a:r>
              <a:rPr lang="en-US" sz="1400" b="1" dirty="0"/>
              <a:t>Dara</a:t>
            </a:r>
          </a:p>
          <a:p>
            <a:pPr marL="171450" indent="-171450">
              <a:buFont typeface="Arial" panose="020B0604020202020204" pitchFamily="34" charset="0"/>
              <a:buChar char="•"/>
            </a:pPr>
            <a:r>
              <a:rPr lang="en-US" sz="1100" dirty="0"/>
              <a:t>1800 mg SC (per approved schedule)</a:t>
            </a:r>
          </a:p>
          <a:p>
            <a:pPr marL="628650" lvl="1" indent="-171450">
              <a:buFont typeface="Arial" panose="020B0604020202020204" pitchFamily="34" charset="0"/>
              <a:buChar char="•"/>
            </a:pPr>
            <a:r>
              <a:rPr lang="en-US" sz="1100" dirty="0"/>
              <a:t>Cycles 1–2: QW</a:t>
            </a:r>
          </a:p>
          <a:p>
            <a:pPr marL="628650" lvl="1" indent="-171450">
              <a:buFont typeface="Arial" panose="020B0604020202020204" pitchFamily="34" charset="0"/>
              <a:buChar char="•"/>
            </a:pPr>
            <a:r>
              <a:rPr lang="en-US" sz="1100" dirty="0"/>
              <a:t>Cycles 3–6: Q2W</a:t>
            </a:r>
          </a:p>
          <a:p>
            <a:pPr marL="628650" lvl="1" indent="-171450">
              <a:buFont typeface="Arial" panose="020B0604020202020204" pitchFamily="34" charset="0"/>
              <a:buChar char="•"/>
            </a:pPr>
            <a:r>
              <a:rPr lang="en-US" sz="1100" dirty="0"/>
              <a:t>Cycles 7+: Q4W</a:t>
            </a:r>
          </a:p>
        </p:txBody>
      </p:sp>
      <p:sp>
        <p:nvSpPr>
          <p:cNvPr id="31" name="Rectangle 30">
            <a:extLst>
              <a:ext uri="{FF2B5EF4-FFF2-40B4-BE49-F238E27FC236}">
                <a16:creationId xmlns:a16="http://schemas.microsoft.com/office/drawing/2014/main" id="{BF6ACD0C-A046-9BD5-43B1-E77F7B37EA02}"/>
              </a:ext>
            </a:extLst>
          </p:cNvPr>
          <p:cNvSpPr/>
          <p:nvPr/>
        </p:nvSpPr>
        <p:spPr>
          <a:xfrm>
            <a:off x="6236196" y="2965707"/>
            <a:ext cx="2521888" cy="1321959"/>
          </a:xfrm>
          <a:prstGeom prst="rect">
            <a:avLst/>
          </a:prstGeom>
        </p:spPr>
        <p:style>
          <a:lnRef idx="1">
            <a:schemeClr val="accent5"/>
          </a:lnRef>
          <a:fillRef idx="3">
            <a:schemeClr val="accent5"/>
          </a:fillRef>
          <a:effectRef idx="2">
            <a:schemeClr val="accent5"/>
          </a:effectRef>
          <a:fontRef idx="minor">
            <a:schemeClr val="lt1"/>
          </a:fontRef>
        </p:style>
        <p:txBody>
          <a:bodyPr lIns="182880" tIns="91440" rtlCol="0" anchor="t"/>
          <a:lstStyle/>
          <a:p>
            <a:pPr algn="ctr">
              <a:spcAft>
                <a:spcPts val="600"/>
              </a:spcAft>
            </a:pPr>
            <a:r>
              <a:rPr lang="en-US" sz="1400" b="1" dirty="0"/>
              <a:t>Len</a:t>
            </a:r>
          </a:p>
          <a:p>
            <a:pPr marL="171450" indent="-171450">
              <a:buFont typeface="Arial" panose="020B0604020202020204" pitchFamily="34" charset="0"/>
              <a:buChar char="•"/>
            </a:pPr>
            <a:r>
              <a:rPr lang="en-US" sz="1100" dirty="0"/>
              <a:t>25 mg PO daily for 21 days of a</a:t>
            </a:r>
          </a:p>
          <a:p>
            <a:r>
              <a:rPr lang="en-US" sz="1100" dirty="0"/>
              <a:t>     28-day cycle, starting at cycle 2</a:t>
            </a:r>
          </a:p>
          <a:p>
            <a:pPr marL="171450" indent="-171450">
              <a:buFont typeface="Arial" panose="020B0604020202020204" pitchFamily="34" charset="0"/>
              <a:buChar char="•"/>
            </a:pPr>
            <a:r>
              <a:rPr lang="en-US" sz="1100" dirty="0"/>
              <a:t>Cycles 2–4: dexamethasone</a:t>
            </a:r>
            <a:br>
              <a:rPr lang="en-US" sz="1100" dirty="0"/>
            </a:br>
            <a:r>
              <a:rPr lang="en-US" sz="1100" dirty="0"/>
              <a:t>40 mg PO given QW</a:t>
            </a:r>
          </a:p>
        </p:txBody>
      </p:sp>
      <p:sp>
        <p:nvSpPr>
          <p:cNvPr id="32" name="TextBox 31">
            <a:extLst>
              <a:ext uri="{FF2B5EF4-FFF2-40B4-BE49-F238E27FC236}">
                <a16:creationId xmlns:a16="http://schemas.microsoft.com/office/drawing/2014/main" id="{818E3837-C6C8-6C30-6770-B31AEF8A9A21}"/>
              </a:ext>
            </a:extLst>
          </p:cNvPr>
          <p:cNvSpPr txBox="1"/>
          <p:nvPr/>
        </p:nvSpPr>
        <p:spPr>
          <a:xfrm>
            <a:off x="1098914" y="2642905"/>
            <a:ext cx="2814681" cy="307777"/>
          </a:xfrm>
          <a:prstGeom prst="rect">
            <a:avLst/>
          </a:prstGeom>
          <a:noFill/>
        </p:spPr>
        <p:txBody>
          <a:bodyPr wrap="none" rtlCol="0">
            <a:spAutoFit/>
          </a:bodyPr>
          <a:lstStyle/>
          <a:p>
            <a:r>
              <a:rPr lang="en-US" sz="1400" b="1" dirty="0">
                <a:solidFill>
                  <a:schemeClr val="accent5"/>
                </a:solidFill>
              </a:rPr>
              <a:t>Tec-Dara-Len Dosing Schedule</a:t>
            </a:r>
          </a:p>
        </p:txBody>
      </p:sp>
      <p:cxnSp>
        <p:nvCxnSpPr>
          <p:cNvPr id="4" name="Straight Connector 3">
            <a:extLst>
              <a:ext uri="{FF2B5EF4-FFF2-40B4-BE49-F238E27FC236}">
                <a16:creationId xmlns:a16="http://schemas.microsoft.com/office/drawing/2014/main" id="{2F6635F8-1A34-EA23-0FEC-30EB3499D5E0}"/>
              </a:ext>
            </a:extLst>
          </p:cNvPr>
          <p:cNvCxnSpPr/>
          <p:nvPr/>
        </p:nvCxnSpPr>
        <p:spPr>
          <a:xfrm>
            <a:off x="1140010" y="3296825"/>
            <a:ext cx="20187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C4A23C6-88EB-10A0-1C00-AB4708D10ED7}"/>
              </a:ext>
            </a:extLst>
          </p:cNvPr>
          <p:cNvCxnSpPr/>
          <p:nvPr/>
        </p:nvCxnSpPr>
        <p:spPr>
          <a:xfrm>
            <a:off x="3818155" y="3296825"/>
            <a:ext cx="20187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EA2311-2139-BBC8-DBC1-0D963E84E526}"/>
              </a:ext>
            </a:extLst>
          </p:cNvPr>
          <p:cNvCxnSpPr/>
          <p:nvPr/>
        </p:nvCxnSpPr>
        <p:spPr>
          <a:xfrm>
            <a:off x="6487762" y="3296825"/>
            <a:ext cx="20187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16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1A9203F-45E4-393B-EC47-EAB83C15D404}"/>
              </a:ext>
            </a:extLst>
          </p:cNvPr>
          <p:cNvSpPr>
            <a:spLocks noGrp="1"/>
          </p:cNvSpPr>
          <p:nvPr>
            <p:ph type="ftr" sz="quarter" idx="3"/>
          </p:nvPr>
        </p:nvSpPr>
        <p:spPr>
          <a:xfrm>
            <a:off x="457199" y="4767263"/>
            <a:ext cx="8550613" cy="331787"/>
          </a:xfrm>
        </p:spPr>
        <p:txBody>
          <a:bodyPr/>
          <a:lstStyle/>
          <a:p>
            <a:r>
              <a:rPr lang="en-US" sz="800" dirty="0">
                <a:effectLst/>
                <a:latin typeface="Helvetica" pitchFamily="2" charset="0"/>
              </a:rPr>
              <a:t>Study is still active, Data are preliminary and cleaning is ongoing Because of this, response data were manually updated based on investigator's response.</a:t>
            </a:r>
          </a:p>
          <a:p>
            <a:r>
              <a:rPr lang="en-US" sz="800" dirty="0">
                <a:effectLst/>
                <a:latin typeface="Helvetica" pitchFamily="2" charset="0"/>
              </a:rPr>
              <a:t>Response based on Investigator assessment (using MWG criteria among all patients who received ≥1 study treatment and were followed for ≥1 month or had ≥1 response evaluation.</a:t>
            </a:r>
          </a:p>
          <a:p>
            <a:r>
              <a:rPr lang="en-US" sz="800" baseline="30000" dirty="0">
                <a:effectLst/>
                <a:latin typeface="Helvetica" pitchFamily="2" charset="0"/>
              </a:rPr>
              <a:t>a</a:t>
            </a:r>
            <a:r>
              <a:rPr lang="en-US" sz="800" dirty="0">
                <a:effectLst/>
                <a:latin typeface="Helvetica" pitchFamily="2" charset="0"/>
              </a:rPr>
              <a:t>18 of the 19 patients in this dose group were response-evaluable.</a:t>
            </a:r>
          </a:p>
          <a:p>
            <a:r>
              <a:rPr lang="en-US" sz="800" dirty="0">
                <a:effectLst/>
                <a:latin typeface="Helvetica" pitchFamily="2" charset="0"/>
              </a:rPr>
              <a:t>≥CR, complete response or better; ≥very good portal response, VGPR or better; </a:t>
            </a:r>
            <a:r>
              <a:rPr lang="en-US" sz="800" dirty="0">
                <a:latin typeface="Helvetica" pitchFamily="2" charset="0"/>
              </a:rPr>
              <a:t>C</a:t>
            </a:r>
            <a:r>
              <a:rPr lang="en-US" sz="800" dirty="0">
                <a:effectLst/>
                <a:latin typeface="Helvetica" pitchFamily="2" charset="0"/>
              </a:rPr>
              <a:t>R, complete response; IMWG, International Myeloma Working Group: ORR, overall response rate, PO, oral, PR, partial response</a:t>
            </a:r>
          </a:p>
          <a:p>
            <a:r>
              <a:rPr lang="en-US" sz="800" dirty="0">
                <a:effectLst/>
                <a:latin typeface="Helvetica" pitchFamily="2" charset="0"/>
              </a:rPr>
              <a:t>SC, subcutaneous, </a:t>
            </a:r>
            <a:r>
              <a:rPr lang="en-US" sz="800" dirty="0" err="1">
                <a:effectLst/>
                <a:latin typeface="Helvetica" pitchFamily="2" charset="0"/>
              </a:rPr>
              <a:t>sCR</a:t>
            </a:r>
            <a:r>
              <a:rPr lang="en-US" sz="800" dirty="0">
                <a:effectLst/>
                <a:latin typeface="Helvetica" pitchFamily="2" charset="0"/>
              </a:rPr>
              <a:t>, stringent complete response; tec-</a:t>
            </a:r>
            <a:r>
              <a:rPr lang="en-US" sz="800" dirty="0" err="1">
                <a:effectLst/>
                <a:latin typeface="Helvetica" pitchFamily="2" charset="0"/>
              </a:rPr>
              <a:t>dara</a:t>
            </a:r>
            <a:r>
              <a:rPr lang="en-US" sz="800" dirty="0">
                <a:effectLst/>
                <a:latin typeface="Helvetica" pitchFamily="2" charset="0"/>
              </a:rPr>
              <a:t>-</a:t>
            </a:r>
            <a:r>
              <a:rPr lang="en-US" sz="800" dirty="0" err="1">
                <a:effectLst/>
                <a:latin typeface="Helvetica" pitchFamily="2" charset="0"/>
              </a:rPr>
              <a:t>len</a:t>
            </a:r>
            <a:r>
              <a:rPr lang="en-US" sz="800" dirty="0">
                <a:effectLst/>
                <a:latin typeface="Helvetica" pitchFamily="2" charset="0"/>
              </a:rPr>
              <a:t>, </a:t>
            </a:r>
            <a:r>
              <a:rPr lang="en-US" sz="800" dirty="0" err="1">
                <a:effectLst/>
                <a:latin typeface="Helvetica" pitchFamily="2" charset="0"/>
              </a:rPr>
              <a:t>teclistamab</a:t>
            </a:r>
            <a:r>
              <a:rPr lang="en-US" sz="800" dirty="0">
                <a:effectLst/>
                <a:latin typeface="Helvetica" pitchFamily="2" charset="0"/>
              </a:rPr>
              <a:t>, daratumumab, and </a:t>
            </a:r>
            <a:r>
              <a:rPr lang="en-US" sz="800" dirty="0">
                <a:latin typeface="Helvetica" pitchFamily="2" charset="0"/>
              </a:rPr>
              <a:t>l</a:t>
            </a:r>
            <a:r>
              <a:rPr lang="en-US" sz="800" dirty="0">
                <a:effectLst/>
                <a:latin typeface="Helvetica" pitchFamily="2" charset="0"/>
              </a:rPr>
              <a:t>enalidomide, VGPR, very good partial response.</a:t>
            </a:r>
            <a:endParaRPr lang="en-US" sz="800" dirty="0"/>
          </a:p>
          <a:p>
            <a:r>
              <a:rPr lang="en-US" sz="800" dirty="0"/>
              <a:t>Searle E, et al. Presented at the 2022 ASCO Annual Meeting; Abstract 160. </a:t>
            </a:r>
          </a:p>
        </p:txBody>
      </p:sp>
      <p:sp>
        <p:nvSpPr>
          <p:cNvPr id="3" name="Title 1">
            <a:extLst>
              <a:ext uri="{FF2B5EF4-FFF2-40B4-BE49-F238E27FC236}">
                <a16:creationId xmlns:a16="http://schemas.microsoft.com/office/drawing/2014/main" id="{5B0EAC1B-4291-00BE-42AE-A06EA53EEDF5}"/>
              </a:ext>
            </a:extLst>
          </p:cNvPr>
          <p:cNvSpPr>
            <a:spLocks noGrp="1"/>
          </p:cNvSpPr>
          <p:nvPr>
            <p:ph type="title"/>
          </p:nvPr>
        </p:nvSpPr>
        <p:spPr>
          <a:xfrm>
            <a:off x="457200" y="149225"/>
            <a:ext cx="8346332" cy="889000"/>
          </a:xfrm>
        </p:spPr>
        <p:txBody>
          <a:bodyPr/>
          <a:lstStyle/>
          <a:p>
            <a:r>
              <a:rPr lang="en-US" dirty="0"/>
              <a:t>MajesTEC-2: Overall Response Rate with Tec-Dara-Len</a:t>
            </a:r>
          </a:p>
        </p:txBody>
      </p:sp>
      <p:pic>
        <p:nvPicPr>
          <p:cNvPr id="6" name="Picture 5">
            <a:extLst>
              <a:ext uri="{FF2B5EF4-FFF2-40B4-BE49-F238E27FC236}">
                <a16:creationId xmlns:a16="http://schemas.microsoft.com/office/drawing/2014/main" id="{5D6D66BB-C750-6554-921D-6C579305F1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0118" y="943584"/>
            <a:ext cx="4192622" cy="2668032"/>
          </a:xfrm>
          <a:prstGeom prst="rect">
            <a:avLst/>
          </a:prstGeom>
        </p:spPr>
      </p:pic>
      <p:sp>
        <p:nvSpPr>
          <p:cNvPr id="10" name="Rectangle 9">
            <a:extLst>
              <a:ext uri="{FF2B5EF4-FFF2-40B4-BE49-F238E27FC236}">
                <a16:creationId xmlns:a16="http://schemas.microsoft.com/office/drawing/2014/main" id="{C9EECE55-12BD-3458-C359-335E9597D3D6}"/>
              </a:ext>
            </a:extLst>
          </p:cNvPr>
          <p:cNvSpPr/>
          <p:nvPr/>
        </p:nvSpPr>
        <p:spPr>
          <a:xfrm>
            <a:off x="612842" y="3724874"/>
            <a:ext cx="7762673" cy="35992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a:t>Time to first response was quick and responses deepened over time</a:t>
            </a:r>
          </a:p>
        </p:txBody>
      </p:sp>
      <p:graphicFrame>
        <p:nvGraphicFramePr>
          <p:cNvPr id="11" name="Table 11">
            <a:extLst>
              <a:ext uri="{FF2B5EF4-FFF2-40B4-BE49-F238E27FC236}">
                <a16:creationId xmlns:a16="http://schemas.microsoft.com/office/drawing/2014/main" id="{D0B8E4D7-FE0A-2110-47E9-827FC0DB3829}"/>
              </a:ext>
            </a:extLst>
          </p:cNvPr>
          <p:cNvGraphicFramePr>
            <a:graphicFrameLocks noGrp="1"/>
          </p:cNvGraphicFramePr>
          <p:nvPr>
            <p:extLst>
              <p:ext uri="{D42A27DB-BD31-4B8C-83A1-F6EECF244321}">
                <p14:modId xmlns:p14="http://schemas.microsoft.com/office/powerpoint/2010/main" val="1604667677"/>
              </p:ext>
            </p:extLst>
          </p:nvPr>
        </p:nvGraphicFramePr>
        <p:xfrm>
          <a:off x="5282119" y="1151483"/>
          <a:ext cx="3249038" cy="1483360"/>
        </p:xfrm>
        <a:graphic>
          <a:graphicData uri="http://schemas.openxmlformats.org/drawingml/2006/table">
            <a:tbl>
              <a:tblPr firstRow="1" bandRow="1">
                <a:tableStyleId>{5C22544A-7EE6-4342-B048-85BDC9FD1C3A}</a:tableStyleId>
              </a:tblPr>
              <a:tblGrid>
                <a:gridCol w="2062264">
                  <a:extLst>
                    <a:ext uri="{9D8B030D-6E8A-4147-A177-3AD203B41FA5}">
                      <a16:colId xmlns:a16="http://schemas.microsoft.com/office/drawing/2014/main" val="3694549651"/>
                    </a:ext>
                  </a:extLst>
                </a:gridCol>
                <a:gridCol w="1186774">
                  <a:extLst>
                    <a:ext uri="{9D8B030D-6E8A-4147-A177-3AD203B41FA5}">
                      <a16:colId xmlns:a16="http://schemas.microsoft.com/office/drawing/2014/main" val="2459567587"/>
                    </a:ext>
                  </a:extLst>
                </a:gridCol>
              </a:tblGrid>
              <a:tr h="370840">
                <a:tc>
                  <a:txBody>
                    <a:bodyPr/>
                    <a:lstStyle/>
                    <a:p>
                      <a:r>
                        <a:rPr lang="en-US" sz="1100" dirty="0"/>
                        <a:t>Variable</a:t>
                      </a:r>
                    </a:p>
                  </a:txBody>
                  <a:tcPr/>
                </a:tc>
                <a:tc>
                  <a:txBody>
                    <a:bodyPr/>
                    <a:lstStyle/>
                    <a:p>
                      <a:r>
                        <a:rPr lang="en-US" sz="1100" dirty="0"/>
                        <a:t>Median (range)</a:t>
                      </a:r>
                    </a:p>
                  </a:txBody>
                  <a:tcPr/>
                </a:tc>
                <a:extLst>
                  <a:ext uri="{0D108BD9-81ED-4DB2-BD59-A6C34878D82A}">
                    <a16:rowId xmlns:a16="http://schemas.microsoft.com/office/drawing/2014/main" val="637532064"/>
                  </a:ext>
                </a:extLst>
              </a:tr>
              <a:tr h="370840">
                <a:tc>
                  <a:txBody>
                    <a:bodyPr/>
                    <a:lstStyle/>
                    <a:p>
                      <a:r>
                        <a:rPr lang="en-US" sz="1100" dirty="0"/>
                        <a:t>Follow-up, months</a:t>
                      </a:r>
                    </a:p>
                  </a:txBody>
                  <a:tcPr/>
                </a:tc>
                <a:tc>
                  <a:txBody>
                    <a:bodyPr/>
                    <a:lstStyle/>
                    <a:p>
                      <a:r>
                        <a:rPr lang="en-US" sz="1100" dirty="0"/>
                        <a:t>8.4 (1.1–12.9)</a:t>
                      </a:r>
                    </a:p>
                  </a:txBody>
                  <a:tcPr/>
                </a:tc>
                <a:extLst>
                  <a:ext uri="{0D108BD9-81ED-4DB2-BD59-A6C34878D82A}">
                    <a16:rowId xmlns:a16="http://schemas.microsoft.com/office/drawing/2014/main" val="3118157699"/>
                  </a:ext>
                </a:extLst>
              </a:tr>
              <a:tr h="370840">
                <a:tc>
                  <a:txBody>
                    <a:bodyPr/>
                    <a:lstStyle/>
                    <a:p>
                      <a:r>
                        <a:rPr lang="en-US" sz="1100" dirty="0"/>
                        <a:t>Time to first response, months</a:t>
                      </a:r>
                    </a:p>
                  </a:txBody>
                  <a:tcPr/>
                </a:tc>
                <a:tc>
                  <a:txBody>
                    <a:bodyPr/>
                    <a:lstStyle/>
                    <a:p>
                      <a:r>
                        <a:rPr lang="en-US" sz="1100" dirty="0"/>
                        <a:t>1.0 (0.7–3.3)</a:t>
                      </a:r>
                    </a:p>
                  </a:txBody>
                  <a:tcPr/>
                </a:tc>
                <a:extLst>
                  <a:ext uri="{0D108BD9-81ED-4DB2-BD59-A6C34878D82A}">
                    <a16:rowId xmlns:a16="http://schemas.microsoft.com/office/drawing/2014/main" val="300842977"/>
                  </a:ext>
                </a:extLst>
              </a:tr>
              <a:tr h="370840">
                <a:tc>
                  <a:txBody>
                    <a:bodyPr/>
                    <a:lstStyle/>
                    <a:p>
                      <a:r>
                        <a:rPr lang="en-US" sz="1100" dirty="0"/>
                        <a:t>Time to ≥CR, months</a:t>
                      </a:r>
                    </a:p>
                  </a:txBody>
                  <a:tcPr/>
                </a:tc>
                <a:tc>
                  <a:txBody>
                    <a:bodyPr/>
                    <a:lstStyle/>
                    <a:p>
                      <a:r>
                        <a:rPr lang="en-US" sz="1100" dirty="0"/>
                        <a:t>3.0 (1.0–10.4)</a:t>
                      </a:r>
                    </a:p>
                  </a:txBody>
                  <a:tcPr/>
                </a:tc>
                <a:extLst>
                  <a:ext uri="{0D108BD9-81ED-4DB2-BD59-A6C34878D82A}">
                    <a16:rowId xmlns:a16="http://schemas.microsoft.com/office/drawing/2014/main" val="2932581441"/>
                  </a:ext>
                </a:extLst>
              </a:tr>
            </a:tbl>
          </a:graphicData>
        </a:graphic>
      </p:graphicFrame>
    </p:spTree>
    <p:extLst>
      <p:ext uri="{BB962C8B-B14F-4D97-AF65-F5344CB8AC3E}">
        <p14:creationId xmlns:p14="http://schemas.microsoft.com/office/powerpoint/2010/main" val="315889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0EAC1B-4291-00BE-42AE-A06EA53EEDF5}"/>
              </a:ext>
            </a:extLst>
          </p:cNvPr>
          <p:cNvSpPr>
            <a:spLocks noGrp="1"/>
          </p:cNvSpPr>
          <p:nvPr>
            <p:ph type="title"/>
          </p:nvPr>
        </p:nvSpPr>
        <p:spPr/>
        <p:txBody>
          <a:bodyPr/>
          <a:lstStyle/>
          <a:p>
            <a:r>
              <a:rPr lang="en-US" dirty="0"/>
              <a:t>MajesTEC-2: Toxicities with Tec-Dara-Len</a:t>
            </a:r>
          </a:p>
        </p:txBody>
      </p:sp>
      <p:sp>
        <p:nvSpPr>
          <p:cNvPr id="11" name="Content Placeholder 10">
            <a:extLst>
              <a:ext uri="{FF2B5EF4-FFF2-40B4-BE49-F238E27FC236}">
                <a16:creationId xmlns:a16="http://schemas.microsoft.com/office/drawing/2014/main" id="{FA4CCB4E-B1F4-A620-A5B2-E0C4AA7ABEA0}"/>
              </a:ext>
            </a:extLst>
          </p:cNvPr>
          <p:cNvSpPr>
            <a:spLocks noGrp="1"/>
          </p:cNvSpPr>
          <p:nvPr>
            <p:ph sz="half" idx="1"/>
          </p:nvPr>
        </p:nvSpPr>
        <p:spPr/>
        <p:txBody>
          <a:bodyPr>
            <a:normAutofit/>
          </a:bodyPr>
          <a:lstStyle/>
          <a:p>
            <a:r>
              <a:rPr lang="en-US" sz="1600" dirty="0"/>
              <a:t>All CRS events were low grade; no grade ≥3 events reported</a:t>
            </a:r>
          </a:p>
          <a:p>
            <a:r>
              <a:rPr lang="en-US" sz="1600" dirty="0"/>
              <a:t>97% (37/38) of CRS events occurred during cycle 1</a:t>
            </a:r>
          </a:p>
        </p:txBody>
      </p:sp>
      <p:sp>
        <p:nvSpPr>
          <p:cNvPr id="12" name="Content Placeholder 11">
            <a:extLst>
              <a:ext uri="{FF2B5EF4-FFF2-40B4-BE49-F238E27FC236}">
                <a16:creationId xmlns:a16="http://schemas.microsoft.com/office/drawing/2014/main" id="{AC0CCB9E-A33C-ED0D-9AC0-DD90FF05875C}"/>
              </a:ext>
            </a:extLst>
          </p:cNvPr>
          <p:cNvSpPr>
            <a:spLocks noGrp="1"/>
          </p:cNvSpPr>
          <p:nvPr>
            <p:ph sz="half" idx="2"/>
          </p:nvPr>
        </p:nvSpPr>
        <p:spPr>
          <a:xfrm>
            <a:off x="4457699" y="1122218"/>
            <a:ext cx="4229101" cy="3510504"/>
          </a:xfrm>
        </p:spPr>
        <p:txBody>
          <a:bodyPr>
            <a:normAutofit/>
          </a:bodyPr>
          <a:lstStyle/>
          <a:p>
            <a:pPr marL="0" indent="0">
              <a:buNone/>
            </a:pPr>
            <a:r>
              <a:rPr lang="en-US" b="1" dirty="0"/>
              <a:t>Infections were common but majority were low-grade</a:t>
            </a:r>
          </a:p>
          <a:p>
            <a:r>
              <a:rPr lang="en-US" sz="1600" dirty="0"/>
              <a:t>Most common infections were COVID-19, upper respiratory infection, and pneumonia</a:t>
            </a:r>
          </a:p>
          <a:p>
            <a:pPr lvl="1"/>
            <a:r>
              <a:rPr lang="en-US" sz="1400" dirty="0"/>
              <a:t>4 (33.3% of 12 patients who had COVID-19 were unvaccinated</a:t>
            </a:r>
          </a:p>
          <a:p>
            <a:pPr lvl="1"/>
            <a:r>
              <a:rPr lang="en-US" sz="1400" dirty="0"/>
              <a:t>2 (6.3%) patients discontinued due to an AE (COVID-19)</a:t>
            </a:r>
          </a:p>
          <a:p>
            <a:r>
              <a:rPr lang="en-US" sz="1600" dirty="0"/>
              <a:t>2 fatal AEs were reported</a:t>
            </a:r>
          </a:p>
          <a:p>
            <a:pPr lvl="1"/>
            <a:r>
              <a:rPr lang="en-US" sz="1400" dirty="0"/>
              <a:t>COVID-19 (77 days after last dose)</a:t>
            </a:r>
          </a:p>
          <a:p>
            <a:pPr lvl="1"/>
            <a:r>
              <a:rPr lang="en-US" sz="1400" dirty="0"/>
              <a:t>Multiorgan failure due to sepsis</a:t>
            </a:r>
          </a:p>
        </p:txBody>
      </p:sp>
      <p:sp>
        <p:nvSpPr>
          <p:cNvPr id="6" name="Footer Placeholder 5">
            <a:extLst>
              <a:ext uri="{FF2B5EF4-FFF2-40B4-BE49-F238E27FC236}">
                <a16:creationId xmlns:a16="http://schemas.microsoft.com/office/drawing/2014/main" id="{A3CFFFEB-4552-318A-39DF-3868B9A8A78A}"/>
              </a:ext>
            </a:extLst>
          </p:cNvPr>
          <p:cNvSpPr>
            <a:spLocks noGrp="1"/>
          </p:cNvSpPr>
          <p:nvPr>
            <p:ph type="ftr" sz="quarter" idx="3"/>
          </p:nvPr>
        </p:nvSpPr>
        <p:spPr/>
        <p:txBody>
          <a:bodyPr/>
          <a:lstStyle/>
          <a:p>
            <a:r>
              <a:rPr lang="en-US" dirty="0"/>
              <a:t>Searle E, et al. Presented at the 2022 ASCO Annual Meeting; Abstract 160. </a:t>
            </a:r>
          </a:p>
        </p:txBody>
      </p:sp>
      <p:pic>
        <p:nvPicPr>
          <p:cNvPr id="5" name="Picture 4">
            <a:extLst>
              <a:ext uri="{FF2B5EF4-FFF2-40B4-BE49-F238E27FC236}">
                <a16:creationId xmlns:a16="http://schemas.microsoft.com/office/drawing/2014/main" id="{46213B16-2E62-EA78-A3C6-1608E85654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 y="2355625"/>
            <a:ext cx="3755327" cy="2344367"/>
          </a:xfrm>
          <a:prstGeom prst="rect">
            <a:avLst/>
          </a:prstGeom>
        </p:spPr>
      </p:pic>
    </p:spTree>
    <p:extLst>
      <p:ext uri="{BB962C8B-B14F-4D97-AF65-F5344CB8AC3E}">
        <p14:creationId xmlns:p14="http://schemas.microsoft.com/office/powerpoint/2010/main" val="349124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C5132A9-7D84-2A86-F758-5ED074394026}"/>
              </a:ext>
            </a:extLst>
          </p:cNvPr>
          <p:cNvSpPr>
            <a:spLocks noGrp="1"/>
          </p:cNvSpPr>
          <p:nvPr>
            <p:ph type="ftr" sz="quarter" idx="3"/>
          </p:nvPr>
        </p:nvSpPr>
        <p:spPr>
          <a:xfrm>
            <a:off x="457199" y="4767263"/>
            <a:ext cx="8385243" cy="331787"/>
          </a:xfrm>
        </p:spPr>
        <p:txBody>
          <a:bodyPr/>
          <a:lstStyle/>
          <a:p>
            <a:r>
              <a:rPr lang="en-US" baseline="30000" dirty="0" err="1">
                <a:effectLst/>
                <a:latin typeface="Helvetica" pitchFamily="2" charset="0"/>
              </a:rPr>
              <a:t>a</a:t>
            </a:r>
            <a:r>
              <a:rPr lang="en-US" dirty="0" err="1">
                <a:effectLst/>
                <a:latin typeface="Helvetica" pitchFamily="2" charset="0"/>
              </a:rPr>
              <a:t>At</a:t>
            </a:r>
            <a:r>
              <a:rPr lang="en-US" dirty="0">
                <a:effectLst/>
                <a:latin typeface="Helvetica" pitchFamily="2" charset="0"/>
              </a:rPr>
              <a:t> randomization, patients will be stratified by investigators choice of </a:t>
            </a:r>
            <a:r>
              <a:rPr lang="en-US" dirty="0" err="1">
                <a:effectLst/>
                <a:latin typeface="Helvetica" pitchFamily="2" charset="0"/>
              </a:rPr>
              <a:t>DPd</a:t>
            </a:r>
            <a:r>
              <a:rPr lang="en-US" dirty="0">
                <a:effectLst/>
                <a:latin typeface="Helvetica" pitchFamily="2" charset="0"/>
              </a:rPr>
              <a:t> or </a:t>
            </a:r>
            <a:r>
              <a:rPr lang="en-US" dirty="0" err="1">
                <a:effectLst/>
                <a:latin typeface="Helvetica" pitchFamily="2" charset="0"/>
              </a:rPr>
              <a:t>DVd</a:t>
            </a:r>
            <a:r>
              <a:rPr lang="en-US" dirty="0">
                <a:effectLst/>
                <a:latin typeface="Helvetica" pitchFamily="2" charset="0"/>
              </a:rPr>
              <a:t>, International Staging Systems stage, number of prior LOT, and prior anti-CD38 exposure. </a:t>
            </a:r>
            <a:r>
              <a:rPr lang="en-US" baseline="30000" dirty="0" err="1">
                <a:effectLst/>
                <a:latin typeface="Helvetica" pitchFamily="2" charset="0"/>
              </a:rPr>
              <a:t>b</a:t>
            </a:r>
            <a:r>
              <a:rPr lang="en-US" dirty="0" err="1">
                <a:effectLst/>
                <a:latin typeface="Helvetica" pitchFamily="2" charset="0"/>
              </a:rPr>
              <a:t>Patients</a:t>
            </a:r>
            <a:r>
              <a:rPr lang="en-US" dirty="0">
                <a:effectLst/>
                <a:latin typeface="Helvetica" pitchFamily="2" charset="0"/>
              </a:rPr>
              <a:t> in this arm receive investigator's choice of either </a:t>
            </a:r>
            <a:r>
              <a:rPr lang="en-US" dirty="0" err="1">
                <a:effectLst/>
                <a:latin typeface="Helvetica" pitchFamily="2" charset="0"/>
              </a:rPr>
              <a:t>DPd</a:t>
            </a:r>
            <a:r>
              <a:rPr lang="en-US" dirty="0">
                <a:effectLst/>
                <a:latin typeface="Helvetica" pitchFamily="2" charset="0"/>
              </a:rPr>
              <a:t> or </a:t>
            </a:r>
            <a:r>
              <a:rPr lang="en-US" dirty="0" err="1">
                <a:effectLst/>
                <a:latin typeface="Helvetica" pitchFamily="2" charset="0"/>
              </a:rPr>
              <a:t>DVd</a:t>
            </a:r>
            <a:r>
              <a:rPr lang="en-US" dirty="0">
                <a:effectLst/>
                <a:latin typeface="Helvetica" pitchFamily="2" charset="0"/>
              </a:rPr>
              <a:t>. </a:t>
            </a:r>
            <a:r>
              <a:rPr lang="en-US" dirty="0" err="1">
                <a:effectLst/>
                <a:latin typeface="Helvetica" pitchFamily="2" charset="0"/>
              </a:rPr>
              <a:t>dara</a:t>
            </a:r>
            <a:r>
              <a:rPr lang="en-US" dirty="0">
                <a:effectLst/>
                <a:latin typeface="Helvetica" pitchFamily="2" charset="0"/>
              </a:rPr>
              <a:t>, daratumumab, </a:t>
            </a:r>
            <a:r>
              <a:rPr lang="en-US" dirty="0" err="1">
                <a:effectLst/>
                <a:latin typeface="Helvetica" pitchFamily="2" charset="0"/>
              </a:rPr>
              <a:t>DPd</a:t>
            </a:r>
            <a:r>
              <a:rPr lang="en-US" dirty="0">
                <a:effectLst/>
                <a:latin typeface="Helvetica" pitchFamily="2" charset="0"/>
              </a:rPr>
              <a:t>, </a:t>
            </a:r>
            <a:r>
              <a:rPr lang="en-US" dirty="0" err="1">
                <a:effectLst/>
                <a:latin typeface="Helvetica" pitchFamily="2" charset="0"/>
              </a:rPr>
              <a:t>dara</a:t>
            </a:r>
            <a:r>
              <a:rPr lang="en-US" dirty="0">
                <a:effectLst/>
                <a:latin typeface="Helvetica" pitchFamily="2" charset="0"/>
              </a:rPr>
              <a:t>, pomalidomide and dexamethasone</a:t>
            </a:r>
            <a:r>
              <a:rPr lang="en-US" dirty="0">
                <a:latin typeface="Helvetica" pitchFamily="2" charset="0"/>
              </a:rPr>
              <a:t>;</a:t>
            </a:r>
            <a:r>
              <a:rPr lang="en-US" dirty="0">
                <a:effectLst/>
                <a:latin typeface="Helvetica" pitchFamily="2" charset="0"/>
              </a:rPr>
              <a:t> </a:t>
            </a:r>
            <a:r>
              <a:rPr lang="en-US" dirty="0" err="1">
                <a:effectLst/>
                <a:latin typeface="Helvetica" pitchFamily="2" charset="0"/>
              </a:rPr>
              <a:t>DVd</a:t>
            </a:r>
            <a:r>
              <a:rPr lang="en-US" dirty="0">
                <a:effectLst/>
                <a:latin typeface="Helvetica" pitchFamily="2" charset="0"/>
              </a:rPr>
              <a:t>, </a:t>
            </a:r>
            <a:r>
              <a:rPr lang="en-US" dirty="0" err="1">
                <a:effectLst/>
                <a:latin typeface="Helvetica" pitchFamily="2" charset="0"/>
              </a:rPr>
              <a:t>dara</a:t>
            </a:r>
            <a:r>
              <a:rPr lang="en-US" dirty="0">
                <a:effectLst/>
                <a:latin typeface="Helvetica" pitchFamily="2" charset="0"/>
              </a:rPr>
              <a:t>, bortezomib and dexamethasone; LOT, lines of therapy: PFS, progression-free survival, RRMM, relapsed /refractory multiple myeloma, tec, </a:t>
            </a:r>
            <a:r>
              <a:rPr lang="en-US" dirty="0" err="1">
                <a:effectLst/>
                <a:latin typeface="Helvetica" pitchFamily="2" charset="0"/>
              </a:rPr>
              <a:t>teclistamab</a:t>
            </a:r>
            <a:endParaRPr lang="en-US" dirty="0"/>
          </a:p>
          <a:p>
            <a:r>
              <a:rPr lang="en-US" dirty="0" err="1"/>
              <a:t>Mateos</a:t>
            </a:r>
            <a:r>
              <a:rPr lang="en-US" dirty="0"/>
              <a:t> MV, et al. Presented at the 2022 ASCO Annual Meeting; Abstract TPS8072.</a:t>
            </a:r>
          </a:p>
        </p:txBody>
      </p:sp>
      <p:sp>
        <p:nvSpPr>
          <p:cNvPr id="5" name="Title 4">
            <a:extLst>
              <a:ext uri="{FF2B5EF4-FFF2-40B4-BE49-F238E27FC236}">
                <a16:creationId xmlns:a16="http://schemas.microsoft.com/office/drawing/2014/main" id="{59759614-32DD-EA29-9793-05669096ADFF}"/>
              </a:ext>
            </a:extLst>
          </p:cNvPr>
          <p:cNvSpPr>
            <a:spLocks noGrp="1"/>
          </p:cNvSpPr>
          <p:nvPr>
            <p:ph type="title"/>
          </p:nvPr>
        </p:nvSpPr>
        <p:spPr>
          <a:xfrm>
            <a:off x="457199" y="256228"/>
            <a:ext cx="8058150" cy="1222375"/>
          </a:xfrm>
        </p:spPr>
        <p:txBody>
          <a:bodyPr>
            <a:normAutofit/>
          </a:bodyPr>
          <a:lstStyle/>
          <a:p>
            <a:r>
              <a:rPr lang="en-US" dirty="0"/>
              <a:t>MajesTEC-3: </a:t>
            </a:r>
            <a:r>
              <a:rPr lang="en-US" dirty="0" err="1"/>
              <a:t>Teclistamab</a:t>
            </a:r>
            <a:r>
              <a:rPr lang="en-US" dirty="0"/>
              <a:t> Plus Daratumumab Vs. Investigator’s Choice of </a:t>
            </a:r>
            <a:r>
              <a:rPr lang="en-US" dirty="0" err="1"/>
              <a:t>DPd</a:t>
            </a:r>
            <a:r>
              <a:rPr lang="en-US" dirty="0"/>
              <a:t> or </a:t>
            </a:r>
            <a:r>
              <a:rPr lang="en-US" dirty="0" err="1"/>
              <a:t>DVd</a:t>
            </a:r>
            <a:r>
              <a:rPr lang="en-US" dirty="0"/>
              <a:t> in Patients with Relapsed/Refractory MM and 1-3 Prior LOT</a:t>
            </a:r>
          </a:p>
        </p:txBody>
      </p:sp>
      <p:pic>
        <p:nvPicPr>
          <p:cNvPr id="7" name="Picture 6">
            <a:extLst>
              <a:ext uri="{FF2B5EF4-FFF2-40B4-BE49-F238E27FC236}">
                <a16:creationId xmlns:a16="http://schemas.microsoft.com/office/drawing/2014/main" id="{BB455115-EACF-589A-53FD-D75B827C3C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64" t="3056" r="1763" b="4209"/>
          <a:stretch/>
        </p:blipFill>
        <p:spPr>
          <a:xfrm>
            <a:off x="741125" y="1478603"/>
            <a:ext cx="7459292" cy="2969334"/>
          </a:xfrm>
          <a:prstGeom prst="rect">
            <a:avLst/>
          </a:prstGeom>
        </p:spPr>
      </p:pic>
    </p:spTree>
    <p:extLst>
      <p:ext uri="{BB962C8B-B14F-4D97-AF65-F5344CB8AC3E}">
        <p14:creationId xmlns:p14="http://schemas.microsoft.com/office/powerpoint/2010/main" val="175330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FFC622-1048-EA28-4F4E-14E2BAB0059B}"/>
              </a:ext>
            </a:extLst>
          </p:cNvPr>
          <p:cNvSpPr>
            <a:spLocks noGrp="1"/>
          </p:cNvSpPr>
          <p:nvPr>
            <p:ph type="ftr" sz="quarter" idx="3"/>
          </p:nvPr>
        </p:nvSpPr>
        <p:spPr>
          <a:xfrm>
            <a:off x="457201" y="4767263"/>
            <a:ext cx="8058149" cy="331598"/>
          </a:xfrm>
        </p:spPr>
        <p:txBody>
          <a:bodyPr/>
          <a:lstStyle/>
          <a:p>
            <a:r>
              <a:rPr lang="en-US" dirty="0" err="1"/>
              <a:t>Elranatamab</a:t>
            </a:r>
            <a:r>
              <a:rPr lang="en-US" dirty="0"/>
              <a:t> and daratumumab are administered by SC injection.</a:t>
            </a:r>
            <a:br>
              <a:rPr lang="en-US" dirty="0"/>
            </a:br>
            <a:r>
              <a:rPr lang="en-US" dirty="0"/>
              <a:t>C=Cycle; D=Day; DL=dose level; PI=proteasome inhibitor; SC=subcutaneous</a:t>
            </a:r>
          </a:p>
          <a:p>
            <a:r>
              <a:rPr lang="en-US" dirty="0" err="1"/>
              <a:t>Grosicki</a:t>
            </a:r>
            <a:r>
              <a:rPr lang="en-US" dirty="0"/>
              <a:t> S, et al. Presented at the 2022 ASCO Annual Meeting; Abstract TPS8074. </a:t>
            </a:r>
          </a:p>
        </p:txBody>
      </p:sp>
      <p:sp>
        <p:nvSpPr>
          <p:cNvPr id="2" name="Title 1">
            <a:extLst>
              <a:ext uri="{FF2B5EF4-FFF2-40B4-BE49-F238E27FC236}">
                <a16:creationId xmlns:a16="http://schemas.microsoft.com/office/drawing/2014/main" id="{0B6A2E76-63FD-908D-D252-1ED746D4373E}"/>
              </a:ext>
            </a:extLst>
          </p:cNvPr>
          <p:cNvSpPr>
            <a:spLocks noGrp="1"/>
          </p:cNvSpPr>
          <p:nvPr>
            <p:ph type="title"/>
          </p:nvPr>
        </p:nvSpPr>
        <p:spPr>
          <a:xfrm>
            <a:off x="457200" y="149225"/>
            <a:ext cx="8686800" cy="889000"/>
          </a:xfrm>
        </p:spPr>
        <p:txBody>
          <a:bodyPr>
            <a:noAutofit/>
          </a:bodyPr>
          <a:lstStyle/>
          <a:p>
            <a:r>
              <a:rPr lang="en-US" sz="2100" dirty="0"/>
              <a:t>MagnetisMM-5: An Open-Label, Multicenter, Randomized Phase 3 Study of </a:t>
            </a:r>
            <a:r>
              <a:rPr lang="en-US" sz="2100" dirty="0" err="1"/>
              <a:t>Elranatamab</a:t>
            </a:r>
            <a:r>
              <a:rPr lang="en-US" sz="2100" dirty="0"/>
              <a:t> as Monotherapy and in Combination with Daratumumab in Patients with Relapsed/Refractory MM</a:t>
            </a:r>
          </a:p>
        </p:txBody>
      </p:sp>
      <p:pic>
        <p:nvPicPr>
          <p:cNvPr id="6" name="Picture 5">
            <a:extLst>
              <a:ext uri="{FF2B5EF4-FFF2-40B4-BE49-F238E27FC236}">
                <a16:creationId xmlns:a16="http://schemas.microsoft.com/office/drawing/2014/main" id="{E3888F9B-CE69-0394-795E-DF4B2AC23F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34064" y="1212273"/>
            <a:ext cx="3879047" cy="3564082"/>
          </a:xfrm>
          <a:prstGeom prst="rect">
            <a:avLst/>
          </a:prstGeom>
        </p:spPr>
      </p:pic>
      <p:pic>
        <p:nvPicPr>
          <p:cNvPr id="8" name="Picture 7">
            <a:extLst>
              <a:ext uri="{FF2B5EF4-FFF2-40B4-BE49-F238E27FC236}">
                <a16:creationId xmlns:a16="http://schemas.microsoft.com/office/drawing/2014/main" id="{52E9639A-09B8-ECEC-64D8-5160D8BA40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227" y="1123536"/>
            <a:ext cx="3635856" cy="3137180"/>
          </a:xfrm>
          <a:prstGeom prst="rect">
            <a:avLst/>
          </a:prstGeom>
        </p:spPr>
      </p:pic>
      <p:sp>
        <p:nvSpPr>
          <p:cNvPr id="3" name="Rectangle 2">
            <a:extLst>
              <a:ext uri="{FF2B5EF4-FFF2-40B4-BE49-F238E27FC236}">
                <a16:creationId xmlns:a16="http://schemas.microsoft.com/office/drawing/2014/main" id="{E6C29BAA-09D1-7454-9F8F-B42B0F316025}"/>
              </a:ext>
            </a:extLst>
          </p:cNvPr>
          <p:cNvSpPr/>
          <p:nvPr/>
        </p:nvSpPr>
        <p:spPr bwMode="auto">
          <a:xfrm>
            <a:off x="683226" y="2688666"/>
            <a:ext cx="3635857" cy="1662546"/>
          </a:xfrm>
          <a:prstGeom prst="rect">
            <a:avLst/>
          </a:prstGeom>
          <a:noFill/>
          <a:ln w="28575">
            <a:solidFill>
              <a:srgbClr val="FF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6860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FC76-E26E-C420-C168-EF4FB272A891}"/>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E4DA74F9-AB04-6293-386B-063215F0063F}"/>
              </a:ext>
            </a:extLst>
          </p:cNvPr>
          <p:cNvSpPr>
            <a:spLocks noGrp="1"/>
          </p:cNvSpPr>
          <p:nvPr>
            <p:ph sz="half" idx="1"/>
          </p:nvPr>
        </p:nvSpPr>
        <p:spPr/>
        <p:txBody>
          <a:bodyPr>
            <a:normAutofit/>
          </a:bodyPr>
          <a:lstStyle/>
          <a:p>
            <a:r>
              <a:rPr lang="en-US" dirty="0"/>
              <a:t>Theoretically one would expect CAR T-cell therapy to be more effective in earlier lines of therapy due to “earlier” engagement of </a:t>
            </a:r>
            <a:br>
              <a:rPr lang="en-US" dirty="0"/>
            </a:br>
            <a:r>
              <a:rPr lang="en-US" dirty="0"/>
              <a:t>T cells</a:t>
            </a:r>
          </a:p>
          <a:p>
            <a:r>
              <a:rPr lang="en-US" dirty="0"/>
              <a:t>This now has been proven with BOTH ide-</a:t>
            </a:r>
            <a:r>
              <a:rPr lang="en-US" dirty="0" err="1"/>
              <a:t>cel</a:t>
            </a:r>
            <a:r>
              <a:rPr lang="en-US" dirty="0"/>
              <a:t> and </a:t>
            </a:r>
            <a:r>
              <a:rPr lang="en-US" dirty="0" err="1"/>
              <a:t>cilta-cel</a:t>
            </a:r>
            <a:endParaRPr lang="en-US" dirty="0"/>
          </a:p>
          <a:p>
            <a:r>
              <a:rPr lang="en-US" dirty="0"/>
              <a:t>There is also a signal that CAR T-cell therapy may be less toxic</a:t>
            </a:r>
          </a:p>
        </p:txBody>
      </p:sp>
      <p:sp>
        <p:nvSpPr>
          <p:cNvPr id="4" name="Content Placeholder 3">
            <a:extLst>
              <a:ext uri="{FF2B5EF4-FFF2-40B4-BE49-F238E27FC236}">
                <a16:creationId xmlns:a16="http://schemas.microsoft.com/office/drawing/2014/main" id="{53E930C9-21A1-E218-C8B0-29F8FDF76EA0}"/>
              </a:ext>
            </a:extLst>
          </p:cNvPr>
          <p:cNvSpPr>
            <a:spLocks noGrp="1"/>
          </p:cNvSpPr>
          <p:nvPr>
            <p:ph sz="half" idx="2"/>
          </p:nvPr>
        </p:nvSpPr>
        <p:spPr/>
        <p:txBody>
          <a:bodyPr>
            <a:normAutofit/>
          </a:bodyPr>
          <a:lstStyle/>
          <a:p>
            <a:r>
              <a:rPr lang="en-US" dirty="0"/>
              <a:t>We very likely will be using CAR T-cell agents in earlier lines of therapy soon</a:t>
            </a:r>
          </a:p>
          <a:p>
            <a:r>
              <a:rPr lang="en-US" dirty="0"/>
              <a:t>The same investigation is now being done with bispecific antibodies…</a:t>
            </a:r>
          </a:p>
        </p:txBody>
      </p:sp>
    </p:spTree>
    <p:extLst>
      <p:ext uri="{BB962C8B-B14F-4D97-AF65-F5344CB8AC3E}">
        <p14:creationId xmlns:p14="http://schemas.microsoft.com/office/powerpoint/2010/main" val="200131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9144000" cy="51435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4687960" y="0"/>
            <a:ext cx="4456040" cy="2485533"/>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653234" y="413039"/>
            <a:ext cx="5845140" cy="1015663"/>
          </a:xfrm>
          <a:prstGeom prst="rect">
            <a:avLst/>
          </a:prstGeom>
          <a:noFill/>
        </p:spPr>
        <p:txBody>
          <a:bodyPr wrap="square">
            <a:spAutoFit/>
          </a:bodyPr>
          <a:lstStyle/>
          <a:p>
            <a:pPr defTabSz="685800" eaLnBrk="1" fontAlgn="auto" hangingPunct="1">
              <a:spcBef>
                <a:spcPts val="0"/>
              </a:spcBef>
              <a:spcAft>
                <a:spcPts val="0"/>
              </a:spcAft>
            </a:pPr>
            <a:r>
              <a:rPr lang="en-US" sz="3000" dirty="0">
                <a:solidFill>
                  <a:prstClr val="white"/>
                </a:solidFill>
                <a:ea typeface="+mn-ea"/>
                <a:cs typeface="Arial" panose="020B0604020202020204" pitchFamily="34" charset="0"/>
              </a:rPr>
              <a:t>Looking for more resources </a:t>
            </a:r>
            <a:br>
              <a:rPr lang="en-US" sz="3000" dirty="0">
                <a:solidFill>
                  <a:prstClr val="white"/>
                </a:solidFill>
                <a:ea typeface="+mn-ea"/>
                <a:cs typeface="Arial" panose="020B0604020202020204" pitchFamily="34" charset="0"/>
              </a:rPr>
            </a:br>
            <a:r>
              <a:rPr lang="en-US" sz="3000" dirty="0">
                <a:solidFill>
                  <a:prstClr val="white"/>
                </a:solidFill>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2657967"/>
            <a:ext cx="5211133" cy="2485533"/>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653233" y="3763882"/>
            <a:ext cx="4557899" cy="864349"/>
          </a:xfrm>
          <a:prstGeom prst="roundRect">
            <a:avLst>
              <a:gd name="adj" fmla="val 48137"/>
            </a:avLst>
          </a:prstGeom>
          <a:solidFill>
            <a:schemeClr val="bg1"/>
          </a:solidFill>
          <a:ln>
            <a:noFill/>
          </a:ln>
          <a:effectLst/>
        </p:spPr>
        <p:txBody>
          <a:bodyPr wrap="square" tIns="137160" bIns="68580" anchor="t">
            <a:spAutoFit/>
          </a:bodyPr>
          <a:lstStyle/>
          <a:p>
            <a:pPr algn="ctr" defTabSz="685800" eaLnBrk="1" fontAlgn="auto" hangingPunct="1">
              <a:spcBef>
                <a:spcPts val="0"/>
              </a:spcBef>
              <a:spcAft>
                <a:spcPts val="0"/>
              </a:spcAft>
            </a:pPr>
            <a:r>
              <a:rPr lang="en-US" sz="2700" dirty="0">
                <a:solidFill>
                  <a:srgbClr val="0098EA"/>
                </a:solidFill>
                <a:latin typeface="Century Gothic" panose="020B0502020202020204" pitchFamily="34" charset="0"/>
                <a:ea typeface="+mn-ea"/>
                <a:cs typeface="Calibri" panose="020F0502020204030204" pitchFamily="34" charset="0"/>
                <a:hlinkClick r:id="rId8" tooltip="Visit us now!"/>
              </a:rPr>
              <a:t>www.MedEdOTG.com</a:t>
            </a:r>
            <a:endParaRPr lang="en-US" sz="2700" dirty="0">
              <a:solidFill>
                <a:srgbClr val="0098EA"/>
              </a:solidFill>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653234" y="1818657"/>
            <a:ext cx="3232967" cy="1546577"/>
          </a:xfrm>
          <a:prstGeom prst="rect">
            <a:avLst/>
          </a:prstGeom>
          <a:noFill/>
        </p:spPr>
        <p:txBody>
          <a:bodyPr wrap="square">
            <a:spAutoFit/>
          </a:bodyPr>
          <a:lstStyle/>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CME/CE in minutes</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Congress highlights</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Late-breaking data</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3794098" y="1818656"/>
            <a:ext cx="3918767" cy="1154162"/>
          </a:xfrm>
          <a:prstGeom prst="rect">
            <a:avLst/>
          </a:prstGeom>
          <a:noFill/>
        </p:spPr>
        <p:txBody>
          <a:bodyPr wrap="square">
            <a:spAutoFit/>
          </a:bodyPr>
          <a:lstStyle/>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Webinars</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In-person events</a:t>
            </a:r>
          </a:p>
          <a:p>
            <a:pPr marL="342900" indent="-342900" defTabSz="685800" eaLnBrk="1" fontAlgn="auto" hangingPunct="1">
              <a:spcBef>
                <a:spcPts val="0"/>
              </a:spcBef>
              <a:spcAft>
                <a:spcPts val="900"/>
              </a:spcAft>
              <a:buFont typeface="Arial" panose="020B0604020202020204" pitchFamily="34" charset="0"/>
              <a:buChar char="•"/>
            </a:pPr>
            <a:r>
              <a:rPr lang="en-US" dirty="0">
                <a:solidFill>
                  <a:prstClr val="white"/>
                </a:solidFill>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77525" y="334547"/>
            <a:ext cx="1870681" cy="941813"/>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168129" y="4280462"/>
            <a:ext cx="1959723" cy="646331"/>
          </a:xfrm>
          <a:prstGeom prst="rect">
            <a:avLst/>
          </a:prstGeom>
          <a:noFill/>
        </p:spPr>
        <p:txBody>
          <a:bodyPr wrap="square">
            <a:spAutoFit/>
          </a:bodyPr>
          <a:lstStyle/>
          <a:p>
            <a:pPr defTabSz="685800" eaLnBrk="1" fontAlgn="auto" hangingPunct="1">
              <a:spcBef>
                <a:spcPts val="0"/>
              </a:spcBef>
              <a:spcAft>
                <a:spcPts val="0"/>
              </a:spcAft>
            </a:pPr>
            <a:r>
              <a:rPr lang="en-US" sz="900" dirty="0">
                <a:solidFill>
                  <a:srgbClr val="595959"/>
                </a:solidFill>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lang="en-US" sz="900" dirty="0">
              <a:solidFill>
                <a:prstClr val="black"/>
              </a:solidFill>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445945" y="269602"/>
            <a:ext cx="8248289" cy="519351"/>
          </a:xfrm>
          <a:prstGeom prst="roundRect">
            <a:avLst>
              <a:gd name="adj" fmla="val 50000"/>
            </a:avLst>
          </a:prstGeom>
          <a:solidFill>
            <a:srgbClr val="0098EA"/>
          </a:solidFill>
        </p:spPr>
        <p:txBody>
          <a:bodyPr wrap="square" tIns="0" bIns="0">
            <a:spAutoFit/>
          </a:bodyPr>
          <a:lstStyle/>
          <a:p>
            <a:pPr algn="ctr" defTabSz="685800" eaLnBrk="1" fontAlgn="auto" hangingPunct="1">
              <a:spcBef>
                <a:spcPts val="0"/>
              </a:spcBef>
              <a:spcAft>
                <a:spcPts val="0"/>
              </a:spcAft>
            </a:pPr>
            <a:r>
              <a:rPr lang="en-US" sz="2400" b="1" dirty="0">
                <a:solidFill>
                  <a:prstClr val="white"/>
                </a:solidFill>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445945" y="871965"/>
            <a:ext cx="8248289" cy="2712281"/>
          </a:xfrm>
          <a:prstGeom prst="rect">
            <a:avLst/>
          </a:prstGeom>
          <a:noFill/>
        </p:spPr>
        <p:txBody>
          <a:bodyPr wrap="square">
            <a:spAutoFit/>
          </a:bodyPr>
          <a:lstStyle/>
          <a:p>
            <a:pPr defTabSz="685800" eaLnBrk="1" fontAlgn="auto" hangingPunct="1">
              <a:spcBef>
                <a:spcPts val="0"/>
              </a:spcBef>
              <a:spcAft>
                <a:spcPts val="0"/>
              </a:spcAft>
            </a:pPr>
            <a:r>
              <a:rPr lang="en-US" sz="1200" b="1" dirty="0">
                <a:solidFill>
                  <a:srgbClr val="0098EA"/>
                </a:solidFill>
                <a:latin typeface="Century Gothic" panose="020B0502020202020204" pitchFamily="34" charset="0"/>
                <a:ea typeface="+mn-ea"/>
              </a:rPr>
              <a:t>About This Resource</a:t>
            </a:r>
          </a:p>
          <a:p>
            <a:pPr defTabSz="685800" eaLnBrk="1" fontAlgn="auto" hangingPunct="1">
              <a:spcBef>
                <a:spcPts val="0"/>
              </a:spcBef>
              <a:spcAft>
                <a:spcPts val="0"/>
              </a:spcAft>
            </a:pPr>
            <a:r>
              <a:rPr lang="en-US" sz="1125" dirty="0">
                <a:solidFill>
                  <a:srgbClr val="747474"/>
                </a:solidFill>
                <a:ea typeface="+mn-ea"/>
                <a:cs typeface="Arial" panose="020B0604020202020204" pitchFamily="34" charset="0"/>
              </a:rPr>
              <a:t>These slides are one component of a continuing education program available online at </a:t>
            </a:r>
            <a:r>
              <a:rPr lang="en-US" sz="1125" dirty="0" err="1">
                <a:solidFill>
                  <a:srgbClr val="747474"/>
                </a:solidFill>
                <a:ea typeface="+mn-ea"/>
                <a:cs typeface="Arial" panose="020B0604020202020204" pitchFamily="34" charset="0"/>
              </a:rPr>
              <a:t>MedEd</a:t>
            </a:r>
            <a:r>
              <a:rPr lang="en-US" sz="1125" dirty="0">
                <a:solidFill>
                  <a:srgbClr val="747474"/>
                </a:solidFill>
                <a:ea typeface="+mn-ea"/>
                <a:cs typeface="Arial" panose="020B0604020202020204" pitchFamily="34" charset="0"/>
              </a:rPr>
              <a:t> On The Go titled </a:t>
            </a:r>
            <a:r>
              <a:rPr lang="en-US" sz="1125" dirty="0">
                <a:solidFill>
                  <a:srgbClr val="747474"/>
                </a:solidFill>
                <a:ea typeface="+mn-ea"/>
                <a:cs typeface="Arial" panose="020B0604020202020204" pitchFamily="34" charset="0"/>
                <a:hlinkClick r:id="rId3"/>
              </a:rPr>
              <a:t>Early Relapse in Multiple Myeloma: Modern Management Strategies</a:t>
            </a:r>
            <a:endParaRPr lang="en-US" sz="1125" dirty="0">
              <a:solidFill>
                <a:srgbClr val="747474"/>
              </a:solidFill>
              <a:ea typeface="+mn-ea"/>
              <a:cs typeface="Arial" panose="020B0604020202020204" pitchFamily="34" charset="0"/>
            </a:endParaRPr>
          </a:p>
          <a:p>
            <a:pPr defTabSz="685800" eaLnBrk="1" fontAlgn="auto" hangingPunct="1">
              <a:spcBef>
                <a:spcPts val="0"/>
              </a:spcBef>
              <a:spcAft>
                <a:spcPts val="0"/>
              </a:spcAft>
            </a:pPr>
            <a:endParaRPr lang="en-US" sz="1125" b="1" dirty="0">
              <a:solidFill>
                <a:srgbClr val="747474"/>
              </a:solidFill>
              <a:ea typeface="+mn-ea"/>
              <a:cs typeface="Arial" panose="020B0604020202020204" pitchFamily="34" charset="0"/>
            </a:endParaRPr>
          </a:p>
          <a:p>
            <a:pPr defTabSz="685800" eaLnBrk="1" fontAlgn="auto" hangingPunct="1">
              <a:spcBef>
                <a:spcPts val="0"/>
              </a:spcBef>
              <a:spcAft>
                <a:spcPts val="0"/>
              </a:spcAft>
            </a:pPr>
            <a:r>
              <a:rPr lang="en-US" sz="1125" b="1" dirty="0">
                <a:solidFill>
                  <a:srgbClr val="747474"/>
                </a:solidFill>
                <a:ea typeface="+mn-ea"/>
                <a:cs typeface="Arial" panose="020B0604020202020204" pitchFamily="34" charset="0"/>
              </a:rPr>
              <a:t>Program Learning Objectives:</a:t>
            </a:r>
            <a:endParaRPr lang="en-US" sz="1125" dirty="0">
              <a:solidFill>
                <a:srgbClr val="747474"/>
              </a:solidFill>
              <a:ea typeface="+mn-ea"/>
              <a:cs typeface="Arial" panose="020B0604020202020204" pitchFamily="34" charset="0"/>
            </a:endParaRPr>
          </a:p>
          <a:p>
            <a:pPr marL="214313" indent="-214313" defTabSz="685800" eaLnBrk="1" fontAlgn="auto" hangingPunct="1">
              <a:spcBef>
                <a:spcPts val="0"/>
              </a:spcBef>
              <a:spcAft>
                <a:spcPts val="0"/>
              </a:spcAft>
              <a:buFont typeface="Arial" panose="020B0604020202020204" pitchFamily="34" charset="0"/>
              <a:buChar char="•"/>
            </a:pPr>
            <a:r>
              <a:rPr lang="en-US" sz="1125" dirty="0">
                <a:solidFill>
                  <a:srgbClr val="747474"/>
                </a:solidFill>
                <a:ea typeface="+mn-ea"/>
                <a:cs typeface="Arial" panose="020B0604020202020204" pitchFamily="34" charset="0"/>
              </a:rPr>
              <a:t>Distinguish between relapse and progression of disease in multiple myeloma</a:t>
            </a:r>
          </a:p>
          <a:p>
            <a:pPr marL="214313" indent="-214313" defTabSz="685800" eaLnBrk="1" fontAlgn="auto" hangingPunct="1">
              <a:spcBef>
                <a:spcPts val="0"/>
              </a:spcBef>
              <a:spcAft>
                <a:spcPts val="0"/>
              </a:spcAft>
              <a:buFont typeface="Arial" panose="020B0604020202020204" pitchFamily="34" charset="0"/>
              <a:buChar char="•"/>
            </a:pPr>
            <a:r>
              <a:rPr lang="en-US" sz="1125" dirty="0">
                <a:solidFill>
                  <a:srgbClr val="747474"/>
                </a:solidFill>
                <a:ea typeface="+mn-ea"/>
                <a:cs typeface="Arial" panose="020B0604020202020204" pitchFamily="34" charset="0"/>
              </a:rPr>
              <a:t>Compare the efficacy and safety of carfilzomib- and pomalidomide-based regimens in the treatment of relapsed multiple   myeloma</a:t>
            </a:r>
          </a:p>
          <a:p>
            <a:pPr marL="214313" indent="-214313" defTabSz="685800" eaLnBrk="1" fontAlgn="auto" hangingPunct="1">
              <a:spcBef>
                <a:spcPts val="0"/>
              </a:spcBef>
              <a:spcAft>
                <a:spcPts val="0"/>
              </a:spcAft>
              <a:buFont typeface="Arial" panose="020B0604020202020204" pitchFamily="34" charset="0"/>
              <a:buChar char="•"/>
            </a:pPr>
            <a:r>
              <a:rPr lang="en-US" sz="1125" dirty="0">
                <a:solidFill>
                  <a:srgbClr val="747474"/>
                </a:solidFill>
                <a:ea typeface="+mn-ea"/>
                <a:cs typeface="Arial" panose="020B0604020202020204" pitchFamily="34" charset="0"/>
              </a:rPr>
              <a:t>Apply current and emerging treatment approaches to multiple myeloma patients in early relapse</a:t>
            </a:r>
          </a:p>
          <a:p>
            <a:pPr marL="214313" indent="-214313" defTabSz="685800" eaLnBrk="1" fontAlgn="auto" hangingPunct="1">
              <a:spcBef>
                <a:spcPts val="0"/>
              </a:spcBef>
              <a:spcAft>
                <a:spcPts val="0"/>
              </a:spcAft>
              <a:buFont typeface="Arial" panose="020B0604020202020204" pitchFamily="34" charset="0"/>
              <a:buChar char="•"/>
            </a:pPr>
            <a:r>
              <a:rPr lang="en-US" sz="1125" dirty="0">
                <a:solidFill>
                  <a:srgbClr val="747474"/>
                </a:solidFill>
                <a:ea typeface="+mn-ea"/>
                <a:cs typeface="Arial" panose="020B0604020202020204" pitchFamily="34" charset="0"/>
              </a:rPr>
              <a:t>Recognize common adverse events seen with combination regimens used to treat early relapsed multiple myeloma</a:t>
            </a:r>
          </a:p>
          <a:p>
            <a:pPr marL="214313" indent="-214313" defTabSz="685800" eaLnBrk="1" fontAlgn="auto" hangingPunct="1">
              <a:spcBef>
                <a:spcPts val="0"/>
              </a:spcBef>
              <a:spcAft>
                <a:spcPts val="0"/>
              </a:spcAft>
              <a:buFont typeface="Arial" panose="020B0604020202020204" pitchFamily="34" charset="0"/>
              <a:buChar char="•"/>
            </a:pPr>
            <a:endParaRPr lang="en-US" sz="1125" dirty="0">
              <a:solidFill>
                <a:srgbClr val="747474"/>
              </a:solidFill>
              <a:ea typeface="+mn-ea"/>
              <a:cs typeface="Arial" panose="020B0604020202020204" pitchFamily="34" charset="0"/>
            </a:endParaRPr>
          </a:p>
          <a:p>
            <a:pPr defTabSz="685800" eaLnBrk="1" fontAlgn="auto" hangingPunct="1">
              <a:spcBef>
                <a:spcPts val="0"/>
              </a:spcBef>
              <a:spcAft>
                <a:spcPts val="0"/>
              </a:spcAft>
            </a:pPr>
            <a:endParaRPr lang="en-US" sz="1125" dirty="0">
              <a:solidFill>
                <a:srgbClr val="747474"/>
              </a:solidFill>
              <a:ea typeface="+mn-ea"/>
              <a:cs typeface="Arial" panose="020B0604020202020204" pitchFamily="34" charset="0"/>
            </a:endParaRPr>
          </a:p>
          <a:p>
            <a:pPr defTabSz="685800" eaLnBrk="1" fontAlgn="auto" hangingPunct="1">
              <a:spcBef>
                <a:spcPts val="0"/>
              </a:spcBef>
              <a:spcAft>
                <a:spcPts val="0"/>
              </a:spcAft>
            </a:pPr>
            <a:r>
              <a:rPr lang="en-US" sz="1125" b="1" dirty="0" err="1">
                <a:solidFill>
                  <a:srgbClr val="0098EA"/>
                </a:solidFill>
                <a:latin typeface="Century Gothic" panose="020B0502020202020204" pitchFamily="34" charset="0"/>
                <a:ea typeface="+mn-ea"/>
                <a:cs typeface="Arial" panose="020B0604020202020204" pitchFamily="34" charset="0"/>
              </a:rPr>
              <a:t>MedEd</a:t>
            </a:r>
            <a:r>
              <a:rPr lang="en-US" sz="1125" b="1" dirty="0">
                <a:solidFill>
                  <a:srgbClr val="0098EA"/>
                </a:solidFill>
                <a:latin typeface="Century Gothic" panose="020B0502020202020204" pitchFamily="34" charset="0"/>
                <a:ea typeface="+mn-ea"/>
                <a:cs typeface="Arial" panose="020B0604020202020204" pitchFamily="34" charset="0"/>
              </a:rPr>
              <a:t> On The Go</a:t>
            </a:r>
            <a:r>
              <a:rPr lang="en-US" sz="1125" b="1" baseline="30000" dirty="0">
                <a:solidFill>
                  <a:srgbClr val="0098EA"/>
                </a:solidFill>
                <a:latin typeface="Century Gothic" panose="020B0502020202020204" pitchFamily="34" charset="0"/>
                <a:ea typeface="+mn-ea"/>
                <a:cs typeface="Arial" panose="020B0604020202020204" pitchFamily="34" charset="0"/>
              </a:rPr>
              <a:t>®</a:t>
            </a:r>
          </a:p>
          <a:p>
            <a:pPr defTabSz="685800" eaLnBrk="1" fontAlgn="auto" hangingPunct="1">
              <a:spcBef>
                <a:spcPts val="0"/>
              </a:spcBef>
              <a:spcAft>
                <a:spcPts val="0"/>
              </a:spcAft>
            </a:pPr>
            <a:r>
              <a:rPr lang="en-US" sz="1125" dirty="0">
                <a:solidFill>
                  <a:srgbClr val="747474"/>
                </a:solidFill>
                <a:ea typeface="+mn-ea"/>
                <a:cs typeface="Arial" panose="020B0604020202020204" pitchFamily="34" charset="0"/>
                <a:hlinkClick r:id="rId4"/>
              </a:rPr>
              <a:t>www.mededonthego.com</a:t>
            </a:r>
            <a:endParaRPr lang="en-US" sz="1125" dirty="0">
              <a:solidFill>
                <a:srgbClr val="747474"/>
              </a:solidFill>
              <a:ea typeface="+mn-ea"/>
              <a:cs typeface="Arial" panose="020B0604020202020204" pitchFamily="34" charset="0"/>
            </a:endParaRPr>
          </a:p>
          <a:p>
            <a:pPr defTabSz="685800" eaLnBrk="1" fontAlgn="auto" hangingPunct="1">
              <a:spcBef>
                <a:spcPts val="0"/>
              </a:spcBef>
              <a:spcAft>
                <a:spcPts val="0"/>
              </a:spcAft>
            </a:pPr>
            <a:endParaRPr lang="en-US" sz="1200" dirty="0">
              <a:solidFill>
                <a:srgbClr val="747474"/>
              </a:solidFill>
              <a:latin typeface="Calibri" panose="020F0502020204030204"/>
              <a:ea typeface="+mn-ea"/>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450657" y="4041384"/>
            <a:ext cx="8247399"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6913455" y="4280462"/>
            <a:ext cx="1624258" cy="784830"/>
          </a:xfrm>
          <a:prstGeom prst="rect">
            <a:avLst/>
          </a:prstGeom>
          <a:noFill/>
        </p:spPr>
        <p:txBody>
          <a:bodyPr wrap="square">
            <a:spAutoFit/>
          </a:bodyPr>
          <a:lstStyle/>
          <a:p>
            <a:pPr defTabSz="685800" eaLnBrk="1" fontAlgn="auto" hangingPunct="1">
              <a:spcBef>
                <a:spcPts val="0"/>
              </a:spcBef>
              <a:spcAft>
                <a:spcPts val="0"/>
              </a:spcAft>
            </a:pPr>
            <a:r>
              <a:rPr lang="en-US" sz="900" dirty="0">
                <a:solidFill>
                  <a:srgbClr val="747474"/>
                </a:solidFill>
                <a:ea typeface="Times New Roman" panose="02020603050405020304" pitchFamily="18" charset="0"/>
                <a:cs typeface="Arial" panose="020B0604020202020204" pitchFamily="34" charset="0"/>
              </a:rPr>
              <a:t>To contact us regarding inaccuracies, omissions or permissions please email us at </a:t>
            </a:r>
            <a:r>
              <a:rPr lang="en-US" sz="900" u="sng" dirty="0">
                <a:solidFill>
                  <a:srgbClr val="3898F9"/>
                </a:solidFill>
                <a:ea typeface="Times New Roman" panose="02020603050405020304" pitchFamily="18" charset="0"/>
                <a:cs typeface="Arial" panose="020B0604020202020204" pitchFamily="34" charset="0"/>
                <a:hlinkClick r:id="rId5"/>
              </a:rPr>
              <a:t>support@MedEdOTG.com</a:t>
            </a:r>
            <a:r>
              <a:rPr lang="en-US" sz="900" dirty="0">
                <a:solidFill>
                  <a:srgbClr val="595959"/>
                </a:solidFill>
                <a:ea typeface="Times New Roman" panose="02020603050405020304" pitchFamily="18" charset="0"/>
                <a:cs typeface="Arial" panose="020B0604020202020204" pitchFamily="34" charset="0"/>
              </a:rPr>
              <a:t> </a:t>
            </a:r>
            <a:endParaRPr lang="en-US" sz="900" dirty="0">
              <a:solidFill>
                <a:prstClr val="black"/>
              </a:solidFill>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281938" y="4193032"/>
            <a:ext cx="590897" cy="590897"/>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464098" y="4298653"/>
            <a:ext cx="590897" cy="484748"/>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4024961" y="4280462"/>
            <a:ext cx="1852083" cy="646331"/>
          </a:xfrm>
          <a:prstGeom prst="rect">
            <a:avLst/>
          </a:prstGeom>
          <a:noFill/>
        </p:spPr>
        <p:txBody>
          <a:bodyPr wrap="square">
            <a:spAutoFit/>
          </a:bodyPr>
          <a:lstStyle/>
          <a:p>
            <a:pPr defTabSz="685800" eaLnBrk="1" fontAlgn="auto" hangingPunct="1">
              <a:spcBef>
                <a:spcPts val="0"/>
              </a:spcBef>
              <a:spcAft>
                <a:spcPts val="0"/>
              </a:spcAft>
            </a:pPr>
            <a:r>
              <a:rPr lang="en-US" sz="900" dirty="0">
                <a:solidFill>
                  <a:srgbClr val="595959"/>
                </a:solidFill>
                <a:ea typeface="Times New Roman" panose="02020603050405020304" pitchFamily="18" charset="0"/>
                <a:cs typeface="Arial" panose="020B0604020202020204" pitchFamily="34" charset="0"/>
              </a:rPr>
              <a:t>This content can be saved for personal use (non-commercial use only) with credit given to the resource authors.</a:t>
            </a:r>
            <a:endParaRPr lang="en-US" sz="900" dirty="0">
              <a:solidFill>
                <a:prstClr val="black"/>
              </a:solidFill>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59344" y="4219076"/>
            <a:ext cx="590897" cy="590897"/>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28650" y="1369219"/>
            <a:ext cx="7886700" cy="21349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pPr>
            <a:r>
              <a:rPr lang="en-US" sz="1200" dirty="0">
                <a:solidFill>
                  <a:prstClr val="black"/>
                </a:solidFill>
                <a:latin typeface="Calibri" panose="020F0502020204030204"/>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14">
            <a:extLst>
              <a:ext uri="{FF2B5EF4-FFF2-40B4-BE49-F238E27FC236}">
                <a16:creationId xmlns:a16="http://schemas.microsoft.com/office/drawing/2014/main" id="{CFBD1810-73D0-C915-23BF-D47947DCB6C5}"/>
              </a:ext>
            </a:extLst>
          </p:cNvPr>
          <p:cNvSpPr>
            <a:spLocks noGrp="1"/>
          </p:cNvSpPr>
          <p:nvPr>
            <p:ph type="ftr" sz="quarter" idx="3"/>
          </p:nvPr>
        </p:nvSpPr>
        <p:spPr>
          <a:xfrm>
            <a:off x="457201" y="4767263"/>
            <a:ext cx="8058149" cy="331598"/>
          </a:xfrm>
        </p:spPr>
        <p:txBody>
          <a:bodyPr/>
          <a:lstStyle/>
          <a:p>
            <a:r>
              <a:rPr lang="en-US" sz="800" dirty="0"/>
              <a:t>*SoC choices: </a:t>
            </a:r>
            <a:r>
              <a:rPr lang="en-US" sz="800" dirty="0" err="1"/>
              <a:t>dara</a:t>
            </a:r>
            <a:r>
              <a:rPr lang="en-US" sz="800" dirty="0"/>
              <a:t>/pom/</a:t>
            </a:r>
            <a:r>
              <a:rPr lang="en-US" sz="800" dirty="0" err="1"/>
              <a:t>dex</a:t>
            </a:r>
            <a:r>
              <a:rPr lang="en-US" sz="800" dirty="0"/>
              <a:t> (n = 43); </a:t>
            </a:r>
            <a:r>
              <a:rPr lang="en-US" sz="800" dirty="0" err="1"/>
              <a:t>daraVd</a:t>
            </a:r>
            <a:r>
              <a:rPr lang="en-US" sz="800" dirty="0"/>
              <a:t> (n = 7); </a:t>
            </a:r>
            <a:r>
              <a:rPr lang="en-US" sz="800" dirty="0" err="1"/>
              <a:t>ixa</a:t>
            </a:r>
            <a:r>
              <a:rPr lang="en-US" sz="800" dirty="0"/>
              <a:t>/</a:t>
            </a:r>
            <a:r>
              <a:rPr lang="en-US" sz="800" dirty="0" err="1"/>
              <a:t>len</a:t>
            </a:r>
            <a:r>
              <a:rPr lang="en-US" sz="800" dirty="0"/>
              <a:t>/</a:t>
            </a:r>
            <a:r>
              <a:rPr lang="en-US" sz="800" dirty="0" err="1"/>
              <a:t>dex</a:t>
            </a:r>
            <a:r>
              <a:rPr lang="en-US" sz="800" dirty="0"/>
              <a:t> (n = 22); </a:t>
            </a:r>
            <a:r>
              <a:rPr lang="en-US" sz="800" dirty="0" err="1"/>
              <a:t>Kd</a:t>
            </a:r>
            <a:r>
              <a:rPr lang="en-US" sz="800" dirty="0"/>
              <a:t> (n = 30); </a:t>
            </a:r>
            <a:r>
              <a:rPr lang="en-US" sz="800" dirty="0" err="1"/>
              <a:t>elo</a:t>
            </a:r>
            <a:r>
              <a:rPr lang="en-US" sz="800" dirty="0"/>
              <a:t>/pom/</a:t>
            </a:r>
            <a:r>
              <a:rPr lang="en-US" sz="800" dirty="0" err="1"/>
              <a:t>dex</a:t>
            </a:r>
            <a:r>
              <a:rPr lang="en-US" sz="800" dirty="0"/>
              <a:t> (n = 30).</a:t>
            </a:r>
          </a:p>
          <a:p>
            <a:r>
              <a:rPr lang="en-US" sz="800" dirty="0" err="1"/>
              <a:t>DoR</a:t>
            </a:r>
            <a:r>
              <a:rPr lang="en-US" sz="800" dirty="0"/>
              <a:t>, duration of response; </a:t>
            </a:r>
            <a:r>
              <a:rPr lang="en-US" sz="800" dirty="0" err="1"/>
              <a:t>dara</a:t>
            </a:r>
            <a:r>
              <a:rPr lang="en-US" sz="800" dirty="0"/>
              <a:t>, daratumumab; </a:t>
            </a:r>
            <a:r>
              <a:rPr lang="en-US" sz="800" dirty="0" err="1"/>
              <a:t>dex</a:t>
            </a:r>
            <a:r>
              <a:rPr lang="en-US" sz="800" dirty="0"/>
              <a:t>, dexamethasone; ECOG, Eastern Cooperative Oncology Group; </a:t>
            </a:r>
            <a:r>
              <a:rPr lang="en-US" sz="800" dirty="0" err="1"/>
              <a:t>elo</a:t>
            </a:r>
            <a:r>
              <a:rPr lang="en-US" sz="800" dirty="0"/>
              <a:t>, </a:t>
            </a:r>
            <a:r>
              <a:rPr lang="en-US" sz="800" dirty="0" err="1"/>
              <a:t>elotuzumab</a:t>
            </a:r>
            <a:r>
              <a:rPr lang="en-US" sz="800" dirty="0"/>
              <a:t>; ide-</a:t>
            </a:r>
            <a:r>
              <a:rPr lang="en-US" sz="800" dirty="0" err="1"/>
              <a:t>cel</a:t>
            </a:r>
            <a:r>
              <a:rPr lang="en-US" sz="800" dirty="0"/>
              <a:t>, </a:t>
            </a:r>
            <a:r>
              <a:rPr lang="en-US" sz="800" dirty="0" err="1"/>
              <a:t>idecabtagene</a:t>
            </a:r>
            <a:r>
              <a:rPr lang="en-US" sz="800" dirty="0"/>
              <a:t> </a:t>
            </a:r>
            <a:r>
              <a:rPr lang="en-US" sz="800" dirty="0" err="1"/>
              <a:t>vicleucel</a:t>
            </a:r>
            <a:r>
              <a:rPr lang="en-US" sz="800" dirty="0"/>
              <a:t>; </a:t>
            </a:r>
            <a:r>
              <a:rPr lang="en-US" sz="800" dirty="0" err="1"/>
              <a:t>IMiD</a:t>
            </a:r>
            <a:r>
              <a:rPr lang="en-US" sz="800" dirty="0"/>
              <a:t>, immunomodulatory drug; </a:t>
            </a:r>
            <a:r>
              <a:rPr lang="en-US" sz="800" dirty="0" err="1"/>
              <a:t>ixa</a:t>
            </a:r>
            <a:r>
              <a:rPr lang="en-US" sz="800" dirty="0"/>
              <a:t>, </a:t>
            </a:r>
            <a:r>
              <a:rPr lang="en-US" sz="800" dirty="0" err="1"/>
              <a:t>ixazomib</a:t>
            </a:r>
            <a:r>
              <a:rPr lang="en-US" sz="800" dirty="0"/>
              <a:t>; </a:t>
            </a:r>
            <a:r>
              <a:rPr lang="en-US" sz="800" dirty="0" err="1"/>
              <a:t>Kd</a:t>
            </a:r>
            <a:r>
              <a:rPr lang="en-US" sz="800" dirty="0"/>
              <a:t>, carfilzomib/dexamethasone; </a:t>
            </a:r>
            <a:r>
              <a:rPr lang="en-US" sz="800" dirty="0" err="1"/>
              <a:t>len</a:t>
            </a:r>
            <a:r>
              <a:rPr lang="en-US" sz="800" dirty="0"/>
              <a:t>, lenalidomide; MM, multiple myeloma; MRD, measurable residual disease; OS, overall survival; PD, progressive disease; PFS, progression-free survival; PI, proteasome inhibitor; pom, pomalidomide; PS, performance status; R/R, relapsed/refractory; SoC, standard of care; </a:t>
            </a:r>
            <a:r>
              <a:rPr lang="en-US" sz="800" dirty="0" err="1"/>
              <a:t>Vd</a:t>
            </a:r>
            <a:r>
              <a:rPr lang="en-US" sz="800" dirty="0"/>
              <a:t>, bortezomib/dexamethasone.</a:t>
            </a:r>
          </a:p>
          <a:p>
            <a:r>
              <a:rPr lang="en-US" sz="800" dirty="0"/>
              <a:t>Rodriguez-Otero P, et al. </a:t>
            </a:r>
            <a:r>
              <a:rPr lang="en-US" sz="800" i="1" dirty="0"/>
              <a:t>N </a:t>
            </a:r>
            <a:r>
              <a:rPr lang="en-US" sz="800" i="1" dirty="0" err="1"/>
              <a:t>Engl</a:t>
            </a:r>
            <a:r>
              <a:rPr lang="en-US" sz="800" i="1" dirty="0"/>
              <a:t> J Med</a:t>
            </a:r>
            <a:r>
              <a:rPr lang="en-US" sz="800" dirty="0"/>
              <a:t>. 2023;388:1002-1014.</a:t>
            </a:r>
          </a:p>
        </p:txBody>
      </p:sp>
      <p:sp>
        <p:nvSpPr>
          <p:cNvPr id="19458" name="Rectangle 2">
            <a:extLst>
              <a:ext uri="{FF2B5EF4-FFF2-40B4-BE49-F238E27FC236}">
                <a16:creationId xmlns:a16="http://schemas.microsoft.com/office/drawing/2014/main" id="{F65B5284-A016-40AE-8211-CECB2CF27933}"/>
              </a:ext>
            </a:extLst>
          </p:cNvPr>
          <p:cNvSpPr>
            <a:spLocks noGrp="1" noChangeArrowheads="1"/>
          </p:cNvSpPr>
          <p:nvPr>
            <p:ph type="title"/>
          </p:nvPr>
        </p:nvSpPr>
        <p:spPr>
          <a:xfrm>
            <a:off x="457200" y="103928"/>
            <a:ext cx="8058150" cy="889183"/>
          </a:xfrm>
        </p:spPr>
        <p:txBody>
          <a:bodyPr/>
          <a:lstStyle/>
          <a:p>
            <a:r>
              <a:rPr lang="en-US" dirty="0"/>
              <a:t>KarMMa-3: Phase III Trial of Ide-</a:t>
            </a:r>
            <a:r>
              <a:rPr lang="en-US" dirty="0" err="1"/>
              <a:t>Cel</a:t>
            </a:r>
            <a:r>
              <a:rPr lang="en-US" dirty="0"/>
              <a:t> vs SoC in R/R MM</a:t>
            </a:r>
            <a:endParaRPr lang="en-US" altLang="en-US" dirty="0"/>
          </a:p>
        </p:txBody>
      </p:sp>
      <p:sp>
        <p:nvSpPr>
          <p:cNvPr id="5" name="Content Placeholder 4">
            <a:extLst>
              <a:ext uri="{FF2B5EF4-FFF2-40B4-BE49-F238E27FC236}">
                <a16:creationId xmlns:a16="http://schemas.microsoft.com/office/drawing/2014/main" id="{E4C26CCB-1C87-49AF-B5B1-120085CBB45B}"/>
              </a:ext>
            </a:extLst>
          </p:cNvPr>
          <p:cNvSpPr>
            <a:spLocks noGrp="1"/>
          </p:cNvSpPr>
          <p:nvPr>
            <p:ph idx="1"/>
          </p:nvPr>
        </p:nvSpPr>
        <p:spPr>
          <a:xfrm>
            <a:off x="457200" y="850395"/>
            <a:ext cx="8058150" cy="377140"/>
          </a:xfrm>
        </p:spPr>
        <p:txBody>
          <a:bodyPr>
            <a:normAutofit/>
          </a:bodyPr>
          <a:lstStyle/>
          <a:p>
            <a:r>
              <a:rPr lang="en-US" sz="1600" dirty="0"/>
              <a:t>International, open-label, randomized phase III trial</a:t>
            </a:r>
          </a:p>
        </p:txBody>
      </p:sp>
      <p:sp>
        <p:nvSpPr>
          <p:cNvPr id="26" name="Rectangle 25">
            <a:extLst>
              <a:ext uri="{FF2B5EF4-FFF2-40B4-BE49-F238E27FC236}">
                <a16:creationId xmlns:a16="http://schemas.microsoft.com/office/drawing/2014/main" id="{3196EFC4-5822-4021-ACBF-090F16EA137F}"/>
              </a:ext>
            </a:extLst>
          </p:cNvPr>
          <p:cNvSpPr/>
          <p:nvPr/>
        </p:nvSpPr>
        <p:spPr>
          <a:xfrm>
            <a:off x="1069976" y="1261862"/>
            <a:ext cx="3182728" cy="577081"/>
          </a:xfrm>
          <a:prstGeom prst="rect">
            <a:avLst/>
          </a:prstGeom>
        </p:spPr>
        <p:txBody>
          <a:bodyPr wrap="square">
            <a:spAutoFit/>
          </a:bodyPr>
          <a:lstStyle/>
          <a:p>
            <a:pPr algn="ctr" defTabSz="685800">
              <a:defRPr/>
            </a:pPr>
            <a:r>
              <a:rPr lang="en-US" altLang="en-US" sz="1050" i="1" dirty="0">
                <a:solidFill>
                  <a:srgbClr val="000000"/>
                </a:solidFill>
                <a:ea typeface="+mn-ea"/>
                <a:cs typeface="Arial" panose="020B0604020202020204" pitchFamily="34" charset="0"/>
              </a:rPr>
              <a:t>Stratified by </a:t>
            </a:r>
            <a:r>
              <a:rPr lang="en-US" altLang="en-US" sz="1050" b="1" i="1" dirty="0">
                <a:solidFill>
                  <a:srgbClr val="000000"/>
                </a:solidFill>
                <a:ea typeface="+mn-ea"/>
                <a:cs typeface="Arial" panose="020B0604020202020204" pitchFamily="34" charset="0"/>
              </a:rPr>
              <a:t>age </a:t>
            </a:r>
            <a:r>
              <a:rPr lang="en-US" altLang="en-US" sz="1050" i="1" dirty="0">
                <a:solidFill>
                  <a:srgbClr val="000000"/>
                </a:solidFill>
                <a:ea typeface="+mn-ea"/>
                <a:cs typeface="Arial" panose="020B0604020202020204" pitchFamily="34" charset="0"/>
              </a:rPr>
              <a:t>(&lt;65 vs ≥65), </a:t>
            </a:r>
            <a:r>
              <a:rPr lang="en-US" altLang="en-US" sz="1050" b="1" i="1" dirty="0">
                <a:solidFill>
                  <a:srgbClr val="000000"/>
                </a:solidFill>
                <a:ea typeface="+mn-ea"/>
                <a:cs typeface="Arial" panose="020B0604020202020204" pitchFamily="34" charset="0"/>
              </a:rPr>
              <a:t>prior therapies </a:t>
            </a:r>
            <a:br>
              <a:rPr lang="en-US" altLang="en-US" sz="1050" b="1" i="1" dirty="0">
                <a:solidFill>
                  <a:srgbClr val="000000"/>
                </a:solidFill>
                <a:ea typeface="+mn-ea"/>
                <a:cs typeface="Arial" panose="020B0604020202020204" pitchFamily="34" charset="0"/>
              </a:rPr>
            </a:br>
            <a:r>
              <a:rPr lang="en-US" altLang="en-US" sz="1050" i="1" dirty="0">
                <a:solidFill>
                  <a:srgbClr val="000000"/>
                </a:solidFill>
                <a:ea typeface="+mn-ea"/>
                <a:cs typeface="Arial" panose="020B0604020202020204" pitchFamily="34" charset="0"/>
              </a:rPr>
              <a:t>(2 lines vs 3-4 lines),</a:t>
            </a:r>
            <a:r>
              <a:rPr lang="en-US" altLang="en-US" sz="1050" b="1" i="1" dirty="0">
                <a:solidFill>
                  <a:srgbClr val="000000"/>
                </a:solidFill>
                <a:ea typeface="+mn-ea"/>
                <a:cs typeface="Arial" panose="020B0604020202020204" pitchFamily="34" charset="0"/>
              </a:rPr>
              <a:t> and high-risk cytogenetics </a:t>
            </a:r>
            <a:br>
              <a:rPr lang="en-US" altLang="en-US" sz="1050" b="1" i="1" dirty="0">
                <a:solidFill>
                  <a:srgbClr val="000000"/>
                </a:solidFill>
                <a:ea typeface="+mn-ea"/>
                <a:cs typeface="Arial" panose="020B0604020202020204" pitchFamily="34" charset="0"/>
              </a:rPr>
            </a:br>
            <a:r>
              <a:rPr lang="en-US" altLang="en-US" sz="1050" i="1" dirty="0">
                <a:solidFill>
                  <a:srgbClr val="000000"/>
                </a:solidFill>
                <a:ea typeface="+mn-ea"/>
                <a:cs typeface="Arial" panose="020B0604020202020204" pitchFamily="34" charset="0"/>
              </a:rPr>
              <a:t>(present or absent)</a:t>
            </a:r>
          </a:p>
        </p:txBody>
      </p:sp>
      <p:sp>
        <p:nvSpPr>
          <p:cNvPr id="19463" name="Rectangle 49">
            <a:extLst>
              <a:ext uri="{FF2B5EF4-FFF2-40B4-BE49-F238E27FC236}">
                <a16:creationId xmlns:a16="http://schemas.microsoft.com/office/drawing/2014/main" id="{C346F25D-ABA6-46CD-940B-7C5654E371C3}"/>
              </a:ext>
            </a:extLst>
          </p:cNvPr>
          <p:cNvSpPr>
            <a:spLocks noChangeArrowheads="1"/>
          </p:cNvSpPr>
          <p:nvPr/>
        </p:nvSpPr>
        <p:spPr bwMode="auto">
          <a:xfrm>
            <a:off x="6395259" y="1991854"/>
            <a:ext cx="2476542" cy="650843"/>
          </a:xfrm>
          <a:prstGeom prst="rect">
            <a:avLst/>
          </a:prstGeom>
          <a:ln/>
        </p:spPr>
        <p:style>
          <a:lnRef idx="1">
            <a:schemeClr val="accent5"/>
          </a:lnRef>
          <a:fillRef idx="3">
            <a:schemeClr val="accent5"/>
          </a:fillRef>
          <a:effectRef idx="2">
            <a:schemeClr val="accent5"/>
          </a:effectRef>
          <a:fontRef idx="minor">
            <a:schemeClr val="lt1"/>
          </a:fontRef>
        </p:style>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685800">
              <a:spcBef>
                <a:spcPts val="750"/>
              </a:spcBef>
              <a:spcAft>
                <a:spcPts val="525"/>
              </a:spcAft>
              <a:buNone/>
              <a:defRPr/>
            </a:pPr>
            <a:r>
              <a:rPr lang="en-US" sz="1350" b="1" dirty="0" err="1">
                <a:solidFill>
                  <a:schemeClr val="bg1"/>
                </a:solidFill>
                <a:ea typeface="+mn-ea"/>
                <a:cs typeface="Arial" panose="020B0604020202020204" pitchFamily="34" charset="0"/>
              </a:rPr>
              <a:t>Idecabtagene</a:t>
            </a:r>
            <a:r>
              <a:rPr lang="en-US" sz="1350" b="1" dirty="0">
                <a:solidFill>
                  <a:schemeClr val="bg1"/>
                </a:solidFill>
                <a:ea typeface="+mn-ea"/>
                <a:cs typeface="Arial" panose="020B0604020202020204" pitchFamily="34" charset="0"/>
              </a:rPr>
              <a:t> </a:t>
            </a:r>
            <a:r>
              <a:rPr lang="en-US" sz="1350" b="1" dirty="0" err="1">
                <a:solidFill>
                  <a:schemeClr val="bg1"/>
                </a:solidFill>
                <a:ea typeface="+mn-ea"/>
                <a:cs typeface="Arial" panose="020B0604020202020204" pitchFamily="34" charset="0"/>
              </a:rPr>
              <a:t>Vicleucel</a:t>
            </a:r>
            <a:br>
              <a:rPr lang="en-US" sz="1350" dirty="0">
                <a:solidFill>
                  <a:schemeClr val="bg1"/>
                </a:solidFill>
                <a:ea typeface="+mn-ea"/>
                <a:cs typeface="Arial" panose="020B0604020202020204" pitchFamily="34" charset="0"/>
              </a:rPr>
            </a:br>
            <a:r>
              <a:rPr lang="en-US" altLang="en-US" sz="1350" dirty="0">
                <a:solidFill>
                  <a:schemeClr val="bg1"/>
                </a:solidFill>
                <a:ea typeface="+mn-ea"/>
                <a:cs typeface="Arial" panose="020B0604020202020204" pitchFamily="34" charset="0"/>
              </a:rPr>
              <a:t>150-450 x 10</a:t>
            </a:r>
            <a:r>
              <a:rPr lang="en-US" altLang="en-US" sz="1350" baseline="30000" dirty="0">
                <a:solidFill>
                  <a:schemeClr val="bg1"/>
                </a:solidFill>
                <a:ea typeface="+mn-ea"/>
                <a:cs typeface="Arial" panose="020B0604020202020204" pitchFamily="34" charset="0"/>
              </a:rPr>
              <a:t>6</a:t>
            </a:r>
            <a:r>
              <a:rPr lang="en-US" altLang="en-US" sz="1350" dirty="0">
                <a:solidFill>
                  <a:schemeClr val="bg1"/>
                </a:solidFill>
                <a:ea typeface="+mn-ea"/>
                <a:cs typeface="Arial" panose="020B0604020202020204" pitchFamily="34" charset="0"/>
              </a:rPr>
              <a:t> CAR T-cells</a:t>
            </a:r>
            <a:br>
              <a:rPr lang="en-US" altLang="en-US" sz="1350" dirty="0">
                <a:solidFill>
                  <a:schemeClr val="bg1"/>
                </a:solidFill>
                <a:ea typeface="+mn-ea"/>
                <a:cs typeface="Arial" panose="020B0604020202020204" pitchFamily="34" charset="0"/>
              </a:rPr>
            </a:br>
            <a:r>
              <a:rPr lang="en-US" sz="1350" dirty="0">
                <a:solidFill>
                  <a:schemeClr val="bg1"/>
                </a:solidFill>
                <a:ea typeface="+mn-ea"/>
                <a:cs typeface="Arial" panose="020B0604020202020204" pitchFamily="34" charset="0"/>
              </a:rPr>
              <a:t>(n = 254)</a:t>
            </a:r>
            <a:endParaRPr lang="en-US" altLang="en-US" sz="1350" dirty="0">
              <a:solidFill>
                <a:schemeClr val="bg1"/>
              </a:solidFill>
              <a:ea typeface="+mn-ea"/>
              <a:cs typeface="Arial" panose="020B0604020202020204" pitchFamily="34" charset="0"/>
            </a:endParaRPr>
          </a:p>
        </p:txBody>
      </p:sp>
      <p:sp>
        <p:nvSpPr>
          <p:cNvPr id="19464" name="Rectangle 50">
            <a:extLst>
              <a:ext uri="{FF2B5EF4-FFF2-40B4-BE49-F238E27FC236}">
                <a16:creationId xmlns:a16="http://schemas.microsoft.com/office/drawing/2014/main" id="{FD3256D1-4424-49E5-A490-F3D2F2281980}"/>
              </a:ext>
            </a:extLst>
          </p:cNvPr>
          <p:cNvSpPr>
            <a:spLocks noChangeArrowheads="1"/>
          </p:cNvSpPr>
          <p:nvPr/>
        </p:nvSpPr>
        <p:spPr bwMode="auto">
          <a:xfrm>
            <a:off x="3351406" y="2790734"/>
            <a:ext cx="2724882" cy="625536"/>
          </a:xfrm>
          <a:prstGeom prst="rect">
            <a:avLst/>
          </a:prstGeom>
          <a:ln/>
        </p:spPr>
        <p:style>
          <a:lnRef idx="1">
            <a:schemeClr val="accent3"/>
          </a:lnRef>
          <a:fillRef idx="3">
            <a:schemeClr val="accent3"/>
          </a:fillRef>
          <a:effectRef idx="2">
            <a:schemeClr val="accent3"/>
          </a:effectRef>
          <a:fontRef idx="minor">
            <a:schemeClr val="lt1"/>
          </a:fontRef>
        </p:style>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685800">
              <a:lnSpc>
                <a:spcPct val="100000"/>
              </a:lnSpc>
              <a:spcBef>
                <a:spcPct val="0"/>
              </a:spcBef>
              <a:spcAft>
                <a:spcPct val="0"/>
              </a:spcAft>
              <a:buClrTx/>
              <a:buNone/>
              <a:defRPr/>
            </a:pPr>
            <a:r>
              <a:rPr lang="en-US" altLang="en-US" sz="1350" b="1" dirty="0">
                <a:solidFill>
                  <a:schemeClr val="bg1"/>
                </a:solidFill>
                <a:ea typeface="+mn-ea"/>
                <a:cs typeface="Arial" panose="020B0604020202020204" pitchFamily="34" charset="0"/>
              </a:rPr>
              <a:t>Investigators’ Choice SoC*</a:t>
            </a:r>
            <a:endParaRPr lang="en-US" altLang="en-US" sz="1350" dirty="0">
              <a:solidFill>
                <a:schemeClr val="bg1"/>
              </a:solidFill>
              <a:ea typeface="+mn-ea"/>
              <a:cs typeface="Arial" panose="020B0604020202020204" pitchFamily="34" charset="0"/>
            </a:endParaRPr>
          </a:p>
          <a:p>
            <a:pPr algn="ctr" defTabSz="685800">
              <a:lnSpc>
                <a:spcPct val="100000"/>
              </a:lnSpc>
              <a:spcBef>
                <a:spcPct val="0"/>
              </a:spcBef>
              <a:spcAft>
                <a:spcPct val="0"/>
              </a:spcAft>
              <a:buClrTx/>
              <a:buNone/>
              <a:defRPr/>
            </a:pPr>
            <a:r>
              <a:rPr lang="en-US" altLang="en-US" sz="1350" dirty="0">
                <a:solidFill>
                  <a:schemeClr val="bg1"/>
                </a:solidFill>
                <a:ea typeface="+mn-ea"/>
                <a:cs typeface="Arial" panose="020B0604020202020204" pitchFamily="34" charset="0"/>
              </a:rPr>
              <a:t>(n = 132) </a:t>
            </a:r>
          </a:p>
        </p:txBody>
      </p:sp>
      <p:sp>
        <p:nvSpPr>
          <p:cNvPr id="19467" name="Line 53">
            <a:extLst>
              <a:ext uri="{FF2B5EF4-FFF2-40B4-BE49-F238E27FC236}">
                <a16:creationId xmlns:a16="http://schemas.microsoft.com/office/drawing/2014/main" id="{19B47B8E-7D11-46DE-BD1E-B2309FDE5C23}"/>
              </a:ext>
            </a:extLst>
          </p:cNvPr>
          <p:cNvSpPr>
            <a:spLocks noChangeShapeType="1"/>
          </p:cNvSpPr>
          <p:nvPr/>
        </p:nvSpPr>
        <p:spPr bwMode="auto">
          <a:xfrm>
            <a:off x="2661340" y="2843982"/>
            <a:ext cx="582987" cy="26312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defRPr/>
            </a:pPr>
            <a:endParaRPr lang="en-US" sz="1050" b="1" dirty="0">
              <a:solidFill>
                <a:srgbClr val="000000"/>
              </a:solidFill>
              <a:ea typeface="+mn-ea"/>
              <a:cs typeface="Arial" panose="020B0604020202020204" pitchFamily="34" charset="0"/>
            </a:endParaRPr>
          </a:p>
        </p:txBody>
      </p:sp>
      <p:sp>
        <p:nvSpPr>
          <p:cNvPr id="19468" name="Line 54">
            <a:extLst>
              <a:ext uri="{FF2B5EF4-FFF2-40B4-BE49-F238E27FC236}">
                <a16:creationId xmlns:a16="http://schemas.microsoft.com/office/drawing/2014/main" id="{D1F2E6DC-39ED-43FE-A784-E6851ADCA3EA}"/>
              </a:ext>
            </a:extLst>
          </p:cNvPr>
          <p:cNvSpPr>
            <a:spLocks noChangeShapeType="1"/>
          </p:cNvSpPr>
          <p:nvPr/>
        </p:nvSpPr>
        <p:spPr bwMode="auto">
          <a:xfrm flipV="1">
            <a:off x="2661340" y="2393925"/>
            <a:ext cx="582987" cy="26074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defRPr/>
            </a:pPr>
            <a:endParaRPr lang="en-US" sz="1050" b="1" dirty="0">
              <a:solidFill>
                <a:srgbClr val="000000"/>
              </a:solidFill>
              <a:ea typeface="+mn-ea"/>
              <a:cs typeface="Arial" panose="020B0604020202020204" pitchFamily="34" charset="0"/>
            </a:endParaRPr>
          </a:p>
        </p:txBody>
      </p:sp>
      <p:sp>
        <p:nvSpPr>
          <p:cNvPr id="25" name="Text Box 232">
            <a:extLst>
              <a:ext uri="{FF2B5EF4-FFF2-40B4-BE49-F238E27FC236}">
                <a16:creationId xmlns:a16="http://schemas.microsoft.com/office/drawing/2014/main" id="{7B32E944-3B46-4043-8555-DBF8F9C9B610}"/>
              </a:ext>
            </a:extLst>
          </p:cNvPr>
          <p:cNvSpPr txBox="1">
            <a:spLocks noChangeArrowheads="1"/>
          </p:cNvSpPr>
          <p:nvPr/>
        </p:nvSpPr>
        <p:spPr bwMode="auto">
          <a:xfrm>
            <a:off x="6327268" y="2988607"/>
            <a:ext cx="218808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spcBef>
                <a:spcPct val="20000"/>
              </a:spcBef>
              <a:buClr>
                <a:srgbClr val="00BCB5"/>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1"/>
              </a:buClr>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BCB5"/>
              </a:buClr>
              <a:buFont typeface="Arial" panose="020B0604020202020204" pitchFamily="34" charset="0"/>
              <a:buChar char="•"/>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1"/>
              </a:buClr>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00">
                <a:solidFill>
                  <a:schemeClr val="tx1"/>
                </a:solidFill>
                <a:latin typeface="Arial" panose="020B0604020202020204" pitchFamily="34" charset="0"/>
                <a:ea typeface="ＭＳ Ｐゴシック" panose="020B0600070205080204" pitchFamily="34" charset="-128"/>
              </a:defRPr>
            </a:lvl9pPr>
          </a:lstStyle>
          <a:p>
            <a:pPr defTabSz="914378">
              <a:spcBef>
                <a:spcPct val="0"/>
              </a:spcBef>
              <a:buClrTx/>
              <a:buNone/>
              <a:defRPr/>
            </a:pPr>
            <a:r>
              <a:rPr lang="en-US" altLang="en-US" sz="1050" i="1" dirty="0">
                <a:solidFill>
                  <a:srgbClr val="070605"/>
                </a:solidFill>
                <a:cs typeface="Arial" panose="020B0604020202020204" pitchFamily="34" charset="0"/>
              </a:rPr>
              <a:t>PD or unacceptable toxicity</a:t>
            </a:r>
          </a:p>
        </p:txBody>
      </p:sp>
      <p:cxnSp>
        <p:nvCxnSpPr>
          <p:cNvPr id="27" name="Straight Arrow Connector 26">
            <a:extLst>
              <a:ext uri="{FF2B5EF4-FFF2-40B4-BE49-F238E27FC236}">
                <a16:creationId xmlns:a16="http://schemas.microsoft.com/office/drawing/2014/main" id="{CF965A1C-3E90-4EC9-9C6D-2C207F117F23}"/>
              </a:ext>
            </a:extLst>
          </p:cNvPr>
          <p:cNvCxnSpPr>
            <a:cxnSpLocks/>
          </p:cNvCxnSpPr>
          <p:nvPr/>
        </p:nvCxnSpPr>
        <p:spPr bwMode="auto">
          <a:xfrm>
            <a:off x="2947962" y="1813073"/>
            <a:ext cx="0" cy="607140"/>
          </a:xfrm>
          <a:prstGeom prst="straightConnector1">
            <a:avLst/>
          </a:prstGeom>
          <a:noFill/>
          <a:ln w="28575" cap="flat" cmpd="sng" algn="ctr">
            <a:solidFill>
              <a:schemeClr val="tx1"/>
            </a:solidFill>
            <a:prstDash val="sysDash"/>
            <a:round/>
            <a:headEnd type="none" w="med" len="med"/>
            <a:tailEnd type="triangle"/>
          </a:ln>
          <a:effectLst/>
        </p:spPr>
      </p:cxnSp>
      <p:sp>
        <p:nvSpPr>
          <p:cNvPr id="2" name="TextBox 1">
            <a:extLst>
              <a:ext uri="{FF2B5EF4-FFF2-40B4-BE49-F238E27FC236}">
                <a16:creationId xmlns:a16="http://schemas.microsoft.com/office/drawing/2014/main" id="{6D1D44AD-6972-4348-A0EE-0861895DD734}"/>
              </a:ext>
            </a:extLst>
          </p:cNvPr>
          <p:cNvSpPr txBox="1"/>
          <p:nvPr/>
        </p:nvSpPr>
        <p:spPr bwMode="auto">
          <a:xfrm>
            <a:off x="2812625" y="2620114"/>
            <a:ext cx="37221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685800">
              <a:spcBef>
                <a:spcPct val="50000"/>
              </a:spcBef>
              <a:defRPr/>
            </a:pPr>
            <a:r>
              <a:rPr lang="en-US" sz="1050" dirty="0">
                <a:solidFill>
                  <a:srgbClr val="000000"/>
                </a:solidFill>
                <a:ea typeface="+mn-ea"/>
                <a:cs typeface="Arial" panose="020B0604020202020204" pitchFamily="34" charset="0"/>
              </a:rPr>
              <a:t>2:1</a:t>
            </a:r>
          </a:p>
        </p:txBody>
      </p:sp>
      <p:sp>
        <p:nvSpPr>
          <p:cNvPr id="3" name="TextBox 2">
            <a:extLst>
              <a:ext uri="{FF2B5EF4-FFF2-40B4-BE49-F238E27FC236}">
                <a16:creationId xmlns:a16="http://schemas.microsoft.com/office/drawing/2014/main" id="{C816795A-DB88-432B-BE1D-65C3B1D2CE12}"/>
              </a:ext>
            </a:extLst>
          </p:cNvPr>
          <p:cNvSpPr txBox="1"/>
          <p:nvPr/>
        </p:nvSpPr>
        <p:spPr bwMode="auto">
          <a:xfrm>
            <a:off x="841384" y="3701931"/>
            <a:ext cx="35471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685800">
              <a:spcBef>
                <a:spcPct val="50000"/>
              </a:spcBef>
              <a:defRPr/>
            </a:pPr>
            <a:endParaRPr lang="en-US" sz="1050" dirty="0">
              <a:solidFill>
                <a:srgbClr val="000000"/>
              </a:solidFill>
              <a:latin typeface="Calibri" panose="020F0502020204030204" pitchFamily="34" charset="0"/>
              <a:ea typeface="+mn-ea"/>
              <a:cs typeface="Arial" panose="020B0604020202020204" pitchFamily="34" charset="0"/>
            </a:endParaRPr>
          </a:p>
        </p:txBody>
      </p:sp>
      <p:sp>
        <p:nvSpPr>
          <p:cNvPr id="7" name="Content Placeholder 4">
            <a:extLst>
              <a:ext uri="{FF2B5EF4-FFF2-40B4-BE49-F238E27FC236}">
                <a16:creationId xmlns:a16="http://schemas.microsoft.com/office/drawing/2014/main" id="{EFDA344B-1A7A-F75B-10E2-07A20F41082C}"/>
              </a:ext>
            </a:extLst>
          </p:cNvPr>
          <p:cNvSpPr txBox="1">
            <a:spLocks/>
          </p:cNvSpPr>
          <p:nvPr/>
        </p:nvSpPr>
        <p:spPr bwMode="auto">
          <a:xfrm>
            <a:off x="541270" y="3540103"/>
            <a:ext cx="7694605" cy="610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891" indent="-342891"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32" indent="-285744"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2971"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160"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349" indent="-228594"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537"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726"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8914"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103" indent="-228594"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233363" indent="-233363" defTabSz="685800">
              <a:lnSpc>
                <a:spcPct val="100000"/>
              </a:lnSpc>
              <a:spcBef>
                <a:spcPts val="0"/>
              </a:spcBef>
              <a:spcAft>
                <a:spcPts val="0"/>
              </a:spcAft>
              <a:buClr>
                <a:schemeClr val="accent3"/>
              </a:buClr>
              <a:buSzPct val="150000"/>
              <a:buFont typeface="Arial" panose="020B0604020202020204" pitchFamily="34" charset="0"/>
              <a:buChar char="•"/>
            </a:pPr>
            <a:r>
              <a:rPr lang="en-US" sz="1400" kern="0" dirty="0">
                <a:solidFill>
                  <a:srgbClr val="000000"/>
                </a:solidFill>
                <a:latin typeface="Arial" panose="020B0604020202020204" pitchFamily="34" charset="0"/>
                <a:cs typeface="Arial" panose="020B0604020202020204" pitchFamily="34" charset="0"/>
              </a:rPr>
              <a:t>Primary endpoint: PFS</a:t>
            </a:r>
          </a:p>
          <a:p>
            <a:pPr marL="233363" indent="-233363" defTabSz="685800">
              <a:lnSpc>
                <a:spcPct val="100000"/>
              </a:lnSpc>
              <a:spcBef>
                <a:spcPts val="0"/>
              </a:spcBef>
              <a:spcAft>
                <a:spcPts val="0"/>
              </a:spcAft>
              <a:buClr>
                <a:schemeClr val="accent3"/>
              </a:buClr>
              <a:buSzPct val="150000"/>
              <a:buFont typeface="Arial" panose="020B0604020202020204" pitchFamily="34" charset="0"/>
              <a:buChar char="•"/>
            </a:pPr>
            <a:r>
              <a:rPr lang="en-US" sz="1400" kern="0" dirty="0">
                <a:solidFill>
                  <a:srgbClr val="000000"/>
                </a:solidFill>
                <a:latin typeface="Arial" panose="020B0604020202020204" pitchFamily="34" charset="0"/>
                <a:cs typeface="Arial" panose="020B0604020202020204" pitchFamily="34" charset="0"/>
              </a:rPr>
              <a:t>Key secondary endpoints: ORR, OS, </a:t>
            </a:r>
            <a:r>
              <a:rPr lang="en-US" sz="1400" kern="0" dirty="0" err="1">
                <a:solidFill>
                  <a:srgbClr val="000000"/>
                </a:solidFill>
                <a:latin typeface="Arial" panose="020B0604020202020204" pitchFamily="34" charset="0"/>
                <a:cs typeface="Arial" panose="020B0604020202020204" pitchFamily="34" charset="0"/>
              </a:rPr>
              <a:t>DoR</a:t>
            </a:r>
            <a:r>
              <a:rPr lang="en-US" sz="1400" kern="0" dirty="0">
                <a:solidFill>
                  <a:srgbClr val="000000"/>
                </a:solidFill>
                <a:latin typeface="Arial" panose="020B0604020202020204" pitchFamily="34" charset="0"/>
                <a:cs typeface="Arial" panose="020B0604020202020204" pitchFamily="34" charset="0"/>
              </a:rPr>
              <a:t>, MRD detection, safety</a:t>
            </a:r>
          </a:p>
        </p:txBody>
      </p:sp>
      <p:sp>
        <p:nvSpPr>
          <p:cNvPr id="4" name="Rectangle 49">
            <a:extLst>
              <a:ext uri="{FF2B5EF4-FFF2-40B4-BE49-F238E27FC236}">
                <a16:creationId xmlns:a16="http://schemas.microsoft.com/office/drawing/2014/main" id="{D6CEFFB1-C9B3-7658-7581-BFC41A7B4ED4}"/>
              </a:ext>
            </a:extLst>
          </p:cNvPr>
          <p:cNvSpPr>
            <a:spLocks noChangeArrowheads="1"/>
          </p:cNvSpPr>
          <p:nvPr/>
        </p:nvSpPr>
        <p:spPr bwMode="auto">
          <a:xfrm>
            <a:off x="3351404" y="1991771"/>
            <a:ext cx="2724883" cy="650843"/>
          </a:xfrm>
          <a:prstGeom prst="rect">
            <a:avLst/>
          </a:prstGeom>
          <a:ln/>
        </p:spPr>
        <p:style>
          <a:lnRef idx="1">
            <a:schemeClr val="accent6"/>
          </a:lnRef>
          <a:fillRef idx="3">
            <a:schemeClr val="accent6"/>
          </a:fillRef>
          <a:effectRef idx="2">
            <a:schemeClr val="accent6"/>
          </a:effectRef>
          <a:fontRef idx="minor">
            <a:schemeClr val="lt1"/>
          </a:fontRef>
        </p:style>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685800">
              <a:spcBef>
                <a:spcPts val="750"/>
              </a:spcBef>
              <a:spcAft>
                <a:spcPts val="525"/>
              </a:spcAft>
              <a:buNone/>
              <a:defRPr/>
            </a:pPr>
            <a:r>
              <a:rPr lang="en-US" sz="1350" b="1" dirty="0">
                <a:solidFill>
                  <a:schemeClr val="bg1"/>
                </a:solidFill>
                <a:ea typeface="+mn-ea"/>
                <a:cs typeface="Arial" panose="020B0604020202020204" pitchFamily="34" charset="0"/>
              </a:rPr>
              <a:t>Cyclophosphamide </a:t>
            </a:r>
            <a:r>
              <a:rPr lang="en-US" sz="1350" dirty="0">
                <a:solidFill>
                  <a:schemeClr val="bg1"/>
                </a:solidFill>
                <a:ea typeface="+mn-ea"/>
                <a:cs typeface="Arial" panose="020B0604020202020204" pitchFamily="34" charset="0"/>
              </a:rPr>
              <a:t>300 mg/m</a:t>
            </a:r>
            <a:r>
              <a:rPr lang="en-US" sz="1350" baseline="30000" dirty="0">
                <a:solidFill>
                  <a:schemeClr val="bg1"/>
                </a:solidFill>
                <a:ea typeface="+mn-ea"/>
                <a:cs typeface="Arial" panose="020B0604020202020204" pitchFamily="34" charset="0"/>
              </a:rPr>
              <a:t>2</a:t>
            </a:r>
            <a:r>
              <a:rPr lang="en-US" sz="1350" dirty="0">
                <a:solidFill>
                  <a:schemeClr val="bg1"/>
                </a:solidFill>
                <a:ea typeface="+mn-ea"/>
                <a:cs typeface="Arial" panose="020B0604020202020204" pitchFamily="34" charset="0"/>
              </a:rPr>
              <a:t> +</a:t>
            </a:r>
            <a:br>
              <a:rPr lang="en-US" sz="1350" baseline="30000" dirty="0">
                <a:solidFill>
                  <a:schemeClr val="bg1"/>
                </a:solidFill>
                <a:ea typeface="+mn-ea"/>
                <a:cs typeface="Arial" panose="020B0604020202020204" pitchFamily="34" charset="0"/>
              </a:rPr>
            </a:br>
            <a:r>
              <a:rPr lang="en-US" sz="1350" b="1" dirty="0">
                <a:solidFill>
                  <a:schemeClr val="bg1"/>
                </a:solidFill>
                <a:ea typeface="+mn-ea"/>
                <a:cs typeface="Arial" panose="020B0604020202020204" pitchFamily="34" charset="0"/>
              </a:rPr>
              <a:t>Fludarabine </a:t>
            </a:r>
            <a:r>
              <a:rPr lang="en-US" sz="1350" dirty="0">
                <a:solidFill>
                  <a:schemeClr val="bg1"/>
                </a:solidFill>
                <a:ea typeface="+mn-ea"/>
                <a:cs typeface="Arial" panose="020B0604020202020204" pitchFamily="34" charset="0"/>
              </a:rPr>
              <a:t>30 mg/m</a:t>
            </a:r>
            <a:r>
              <a:rPr lang="en-US" sz="1350" baseline="30000" dirty="0">
                <a:solidFill>
                  <a:schemeClr val="bg1"/>
                </a:solidFill>
                <a:ea typeface="+mn-ea"/>
                <a:cs typeface="Arial" panose="020B0604020202020204" pitchFamily="34" charset="0"/>
              </a:rPr>
              <a:t>2</a:t>
            </a:r>
            <a:r>
              <a:rPr lang="en-US" sz="1350" dirty="0">
                <a:solidFill>
                  <a:schemeClr val="bg1"/>
                </a:solidFill>
                <a:ea typeface="+mn-ea"/>
                <a:cs typeface="Arial" panose="020B0604020202020204" pitchFamily="34" charset="0"/>
              </a:rPr>
              <a:t> </a:t>
            </a:r>
          </a:p>
        </p:txBody>
      </p:sp>
      <p:sp>
        <p:nvSpPr>
          <p:cNvPr id="9" name="TextBox 8">
            <a:extLst>
              <a:ext uri="{FF2B5EF4-FFF2-40B4-BE49-F238E27FC236}">
                <a16:creationId xmlns:a16="http://schemas.microsoft.com/office/drawing/2014/main" id="{141466CA-AF01-402E-D9C1-6292980B8CEE}"/>
              </a:ext>
            </a:extLst>
          </p:cNvPr>
          <p:cNvSpPr txBox="1"/>
          <p:nvPr/>
        </p:nvSpPr>
        <p:spPr bwMode="auto">
          <a:xfrm>
            <a:off x="3441127" y="1674574"/>
            <a:ext cx="24811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defTabSz="685800">
              <a:spcBef>
                <a:spcPts val="0"/>
              </a:spcBef>
            </a:pPr>
            <a:r>
              <a:rPr lang="en-US" sz="1200" b="1" dirty="0">
                <a:ea typeface="+mn-ea"/>
                <a:cs typeface="Arial" panose="020B0604020202020204" pitchFamily="34" charset="0"/>
              </a:rPr>
              <a:t>Lymphodepletion</a:t>
            </a:r>
          </a:p>
        </p:txBody>
      </p:sp>
      <p:sp>
        <p:nvSpPr>
          <p:cNvPr id="10" name="Line 51">
            <a:extLst>
              <a:ext uri="{FF2B5EF4-FFF2-40B4-BE49-F238E27FC236}">
                <a16:creationId xmlns:a16="http://schemas.microsoft.com/office/drawing/2014/main" id="{67BAFF28-CDBD-315D-C2B5-165E49AEC94C}"/>
              </a:ext>
            </a:extLst>
          </p:cNvPr>
          <p:cNvSpPr>
            <a:spLocks noChangeShapeType="1"/>
          </p:cNvSpPr>
          <p:nvPr/>
        </p:nvSpPr>
        <p:spPr bwMode="auto">
          <a:xfrm rot="16200000">
            <a:off x="6183364" y="2248830"/>
            <a:ext cx="0" cy="21186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defRPr/>
            </a:pPr>
            <a:endParaRPr lang="en-US" sz="1350" b="1" dirty="0">
              <a:solidFill>
                <a:srgbClr val="000000"/>
              </a:solidFill>
              <a:latin typeface="Calibri" panose="020F050202020403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4D3EAA7F-A2F5-D6B5-0472-44C5D0DCF76C}"/>
              </a:ext>
            </a:extLst>
          </p:cNvPr>
          <p:cNvSpPr txBox="1"/>
          <p:nvPr/>
        </p:nvSpPr>
        <p:spPr bwMode="auto">
          <a:xfrm>
            <a:off x="6456619" y="1650843"/>
            <a:ext cx="24811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defTabSz="685800">
              <a:spcBef>
                <a:spcPts val="0"/>
              </a:spcBef>
            </a:pPr>
            <a:r>
              <a:rPr lang="en-US" sz="1200" b="1" dirty="0">
                <a:ea typeface="+mn-ea"/>
                <a:cs typeface="Arial" panose="020B0604020202020204" pitchFamily="34" charset="0"/>
              </a:rPr>
              <a:t>CAR T-Cell Infusion (Day 0)</a:t>
            </a:r>
            <a:endParaRPr lang="en-US" sz="1200" b="1" baseline="30000" dirty="0">
              <a:ea typeface="+mn-ea"/>
              <a:cs typeface="Arial" panose="020B0604020202020204" pitchFamily="34" charset="0"/>
            </a:endParaRPr>
          </a:p>
        </p:txBody>
      </p:sp>
      <p:sp>
        <p:nvSpPr>
          <p:cNvPr id="14" name="Line 51">
            <a:extLst>
              <a:ext uri="{FF2B5EF4-FFF2-40B4-BE49-F238E27FC236}">
                <a16:creationId xmlns:a16="http://schemas.microsoft.com/office/drawing/2014/main" id="{A654EA11-2C02-D1FD-9739-A01EA136C138}"/>
              </a:ext>
            </a:extLst>
          </p:cNvPr>
          <p:cNvSpPr>
            <a:spLocks noChangeShapeType="1"/>
          </p:cNvSpPr>
          <p:nvPr/>
        </p:nvSpPr>
        <p:spPr bwMode="auto">
          <a:xfrm rot="16200000">
            <a:off x="6191730" y="3001176"/>
            <a:ext cx="0" cy="21186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685800">
              <a:defRPr/>
            </a:pPr>
            <a:endParaRPr lang="en-US" sz="1350" b="1" dirty="0">
              <a:solidFill>
                <a:srgbClr val="000000"/>
              </a:solidFill>
              <a:latin typeface="Calibri" panose="020F050202020403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AC3781E5-CAA3-22E4-0E22-9ABFD8797FFC}"/>
              </a:ext>
            </a:extLst>
          </p:cNvPr>
          <p:cNvSpPr txBox="1"/>
          <p:nvPr/>
        </p:nvSpPr>
        <p:spPr bwMode="auto">
          <a:xfrm>
            <a:off x="6242851" y="3416270"/>
            <a:ext cx="25603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685800" eaLnBrk="1" fontAlgn="auto" hangingPunct="1">
              <a:spcBef>
                <a:spcPts val="0"/>
              </a:spcBef>
              <a:spcAft>
                <a:spcPts val="0"/>
              </a:spcAft>
            </a:pPr>
            <a:r>
              <a:rPr lang="en-US" sz="900" dirty="0">
                <a:solidFill>
                  <a:prstClr val="black"/>
                </a:solidFill>
                <a:cs typeface="Arial" panose="020B0604020202020204" pitchFamily="34" charset="0"/>
              </a:rPr>
              <a:t>Key Pt Characteristics</a:t>
            </a:r>
          </a:p>
          <a:p>
            <a:pPr marL="214313" indent="-214313" defTabSz="685800" eaLnBrk="1" fontAlgn="auto" hangingPunct="1">
              <a:spcBef>
                <a:spcPts val="0"/>
              </a:spcBef>
              <a:spcAft>
                <a:spcPts val="0"/>
              </a:spcAft>
              <a:buFontTx/>
              <a:buChar char="-"/>
            </a:pPr>
            <a:r>
              <a:rPr lang="en-US" sz="900" dirty="0">
                <a:solidFill>
                  <a:prstClr val="black"/>
                </a:solidFill>
                <a:cs typeface="Arial" panose="020B0604020202020204" pitchFamily="34" charset="0"/>
              </a:rPr>
              <a:t>Median PLT		   3</a:t>
            </a:r>
          </a:p>
          <a:p>
            <a:pPr marL="214313" indent="-214313" defTabSz="685800" eaLnBrk="1" fontAlgn="auto" hangingPunct="1">
              <a:spcBef>
                <a:spcPts val="0"/>
              </a:spcBef>
              <a:spcAft>
                <a:spcPts val="0"/>
              </a:spcAft>
              <a:buFontTx/>
              <a:buChar char="-"/>
            </a:pPr>
            <a:r>
              <a:rPr lang="en-US" sz="900" dirty="0">
                <a:solidFill>
                  <a:prstClr val="black"/>
                </a:solidFill>
                <a:cs typeface="Arial" panose="020B0604020202020204" pitchFamily="34" charset="0"/>
              </a:rPr>
              <a:t>HR cytogenetics		~45%</a:t>
            </a:r>
          </a:p>
          <a:p>
            <a:pPr marL="214313" indent="-214313" defTabSz="685800" eaLnBrk="1" fontAlgn="auto" hangingPunct="1">
              <a:spcBef>
                <a:spcPts val="0"/>
              </a:spcBef>
              <a:spcAft>
                <a:spcPts val="0"/>
              </a:spcAft>
              <a:buFontTx/>
              <a:buChar char="-"/>
            </a:pPr>
            <a:r>
              <a:rPr lang="en-US" sz="900" dirty="0">
                <a:solidFill>
                  <a:prstClr val="black"/>
                </a:solidFill>
                <a:cs typeface="Arial" panose="020B0604020202020204" pitchFamily="34" charset="0"/>
              </a:rPr>
              <a:t>Extramedullary disease	~25%</a:t>
            </a:r>
          </a:p>
          <a:p>
            <a:pPr marL="214313" indent="-214313" defTabSz="685800" eaLnBrk="1" fontAlgn="auto" hangingPunct="1">
              <a:spcBef>
                <a:spcPts val="0"/>
              </a:spcBef>
              <a:spcAft>
                <a:spcPts val="0"/>
              </a:spcAft>
              <a:buFontTx/>
              <a:buChar char="-"/>
            </a:pPr>
            <a:r>
              <a:rPr lang="en-US" sz="900" dirty="0">
                <a:solidFill>
                  <a:prstClr val="black"/>
                </a:solidFill>
                <a:cs typeface="Arial" panose="020B0604020202020204" pitchFamily="34" charset="0"/>
              </a:rPr>
              <a:t>Triple-Class-Refractory	~65%</a:t>
            </a:r>
          </a:p>
          <a:p>
            <a:pPr marL="214313" indent="-214313" defTabSz="685800" eaLnBrk="1" fontAlgn="auto" hangingPunct="1">
              <a:spcBef>
                <a:spcPts val="0"/>
              </a:spcBef>
              <a:spcAft>
                <a:spcPts val="0"/>
              </a:spcAft>
              <a:buFontTx/>
              <a:buChar char="-"/>
            </a:pPr>
            <a:r>
              <a:rPr lang="en-US" sz="900" dirty="0">
                <a:solidFill>
                  <a:prstClr val="black"/>
                </a:solidFill>
                <a:cs typeface="Arial" panose="020B0604020202020204" pitchFamily="34" charset="0"/>
              </a:rPr>
              <a:t>Transplant		~85%</a:t>
            </a:r>
          </a:p>
        </p:txBody>
      </p:sp>
      <p:sp>
        <p:nvSpPr>
          <p:cNvPr id="19460" name="Text Box 45">
            <a:extLst>
              <a:ext uri="{FF2B5EF4-FFF2-40B4-BE49-F238E27FC236}">
                <a16:creationId xmlns:a16="http://schemas.microsoft.com/office/drawing/2014/main" id="{73BB8788-EA93-4F80-B091-B8486BEE8697}"/>
              </a:ext>
            </a:extLst>
          </p:cNvPr>
          <p:cNvSpPr txBox="1">
            <a:spLocks noChangeArrowheads="1"/>
          </p:cNvSpPr>
          <p:nvPr/>
        </p:nvSpPr>
        <p:spPr bwMode="auto">
          <a:xfrm>
            <a:off x="272199" y="2068498"/>
            <a:ext cx="2406310" cy="1223412"/>
          </a:xfrm>
          <a:prstGeom prst="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defTabSz="685800">
              <a:lnSpc>
                <a:spcPct val="100000"/>
              </a:lnSpc>
              <a:spcBef>
                <a:spcPct val="0"/>
              </a:spcBef>
              <a:spcAft>
                <a:spcPct val="0"/>
              </a:spcAft>
              <a:buClrTx/>
              <a:buNone/>
              <a:defRPr/>
            </a:pPr>
            <a:r>
              <a:rPr lang="en-US" altLang="en-US" sz="1050" dirty="0">
                <a:solidFill>
                  <a:schemeClr val="bg1"/>
                </a:solidFill>
                <a:ea typeface="+mn-ea"/>
                <a:cs typeface="Arial" panose="020B0604020202020204" pitchFamily="34" charset="0"/>
              </a:rPr>
              <a:t>Patients with R/R MM after </a:t>
            </a:r>
            <a:r>
              <a:rPr lang="en-US" altLang="en-US" sz="1050" b="1" dirty="0">
                <a:solidFill>
                  <a:schemeClr val="bg1"/>
                </a:solidFill>
                <a:ea typeface="+mn-ea"/>
                <a:cs typeface="Arial" panose="020B0604020202020204" pitchFamily="34" charset="0"/>
              </a:rPr>
              <a:t>2-4</a:t>
            </a:r>
            <a:r>
              <a:rPr lang="en-US" altLang="en-US" sz="1050" dirty="0">
                <a:solidFill>
                  <a:schemeClr val="bg1"/>
                </a:solidFill>
                <a:ea typeface="+mn-ea"/>
                <a:cs typeface="Arial" panose="020B0604020202020204" pitchFamily="34" charset="0"/>
              </a:rPr>
              <a:t> prior </a:t>
            </a:r>
            <a:br>
              <a:rPr lang="en-US" altLang="en-US" sz="1050" dirty="0">
                <a:solidFill>
                  <a:schemeClr val="bg1"/>
                </a:solidFill>
                <a:ea typeface="+mn-ea"/>
                <a:cs typeface="Arial" panose="020B0604020202020204" pitchFamily="34" charset="0"/>
              </a:rPr>
            </a:br>
            <a:r>
              <a:rPr lang="en-US" altLang="en-US" sz="1050" dirty="0">
                <a:solidFill>
                  <a:schemeClr val="bg1"/>
                </a:solidFill>
                <a:ea typeface="+mn-ea"/>
                <a:cs typeface="Arial" panose="020B0604020202020204" pitchFamily="34" charset="0"/>
              </a:rPr>
              <a:t>lines of therapy; including a PI, an </a:t>
            </a:r>
            <a:r>
              <a:rPr lang="en-US" altLang="en-US" sz="1050" dirty="0" err="1">
                <a:solidFill>
                  <a:schemeClr val="bg1"/>
                </a:solidFill>
                <a:ea typeface="+mn-ea"/>
                <a:cs typeface="Arial" panose="020B0604020202020204" pitchFamily="34" charset="0"/>
              </a:rPr>
              <a:t>IMiD</a:t>
            </a:r>
            <a:r>
              <a:rPr lang="en-US" altLang="en-US" sz="1050" dirty="0">
                <a:solidFill>
                  <a:schemeClr val="bg1"/>
                </a:solidFill>
                <a:ea typeface="+mn-ea"/>
                <a:cs typeface="Arial" panose="020B0604020202020204" pitchFamily="34" charset="0"/>
              </a:rPr>
              <a:t>, and </a:t>
            </a:r>
            <a:r>
              <a:rPr lang="en-US" altLang="en-US" sz="1050" b="1" dirty="0">
                <a:solidFill>
                  <a:schemeClr val="bg1"/>
                </a:solidFill>
                <a:ea typeface="+mn-ea"/>
                <a:cs typeface="Arial" panose="020B0604020202020204" pitchFamily="34" charset="0"/>
              </a:rPr>
              <a:t>daratumumab</a:t>
            </a:r>
            <a:r>
              <a:rPr lang="en-US" altLang="en-US" sz="1050" dirty="0">
                <a:solidFill>
                  <a:schemeClr val="bg1"/>
                </a:solidFill>
                <a:ea typeface="+mn-ea"/>
                <a:cs typeface="Arial" panose="020B0604020202020204" pitchFamily="34" charset="0"/>
              </a:rPr>
              <a:t>; disease progression in ≤60 days after last therapy</a:t>
            </a:r>
          </a:p>
          <a:p>
            <a:pPr algn="ctr" defTabSz="685800">
              <a:lnSpc>
                <a:spcPct val="100000"/>
              </a:lnSpc>
              <a:spcBef>
                <a:spcPct val="0"/>
              </a:spcBef>
              <a:spcAft>
                <a:spcPct val="0"/>
              </a:spcAft>
              <a:buClrTx/>
              <a:buNone/>
              <a:defRPr/>
            </a:pPr>
            <a:r>
              <a:rPr lang="en-US" altLang="en-US" sz="1050" dirty="0">
                <a:solidFill>
                  <a:schemeClr val="bg1"/>
                </a:solidFill>
                <a:ea typeface="+mn-ea"/>
                <a:cs typeface="Arial" panose="020B0604020202020204" pitchFamily="34" charset="0"/>
              </a:rPr>
              <a:t>ECOG PS ≤1</a:t>
            </a:r>
          </a:p>
          <a:p>
            <a:pPr algn="ctr" defTabSz="685800">
              <a:lnSpc>
                <a:spcPct val="100000"/>
              </a:lnSpc>
              <a:spcBef>
                <a:spcPct val="0"/>
              </a:spcBef>
              <a:spcAft>
                <a:spcPct val="0"/>
              </a:spcAft>
              <a:buClrTx/>
              <a:buNone/>
              <a:defRPr/>
            </a:pPr>
            <a:r>
              <a:rPr lang="en-US" altLang="en-US" sz="1050" dirty="0">
                <a:solidFill>
                  <a:schemeClr val="bg1"/>
                </a:solidFill>
                <a:ea typeface="+mn-ea"/>
                <a:cs typeface="Arial" panose="020B0604020202020204" pitchFamily="34" charset="0"/>
              </a:rPr>
              <a:t>(N = 386)</a:t>
            </a:r>
          </a:p>
        </p:txBody>
      </p:sp>
    </p:spTree>
    <p:extLst>
      <p:ext uri="{BB962C8B-B14F-4D97-AF65-F5344CB8AC3E}">
        <p14:creationId xmlns:p14="http://schemas.microsoft.com/office/powerpoint/2010/main" val="1270902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9D66EB-7164-5FF8-CD32-757AC3B1F334}"/>
              </a:ext>
            </a:extLst>
          </p:cNvPr>
          <p:cNvSpPr>
            <a:spLocks noGrp="1"/>
          </p:cNvSpPr>
          <p:nvPr>
            <p:ph type="ftr" sz="quarter" idx="3"/>
          </p:nvPr>
        </p:nvSpPr>
        <p:spPr>
          <a:xfrm>
            <a:off x="457201" y="4767263"/>
            <a:ext cx="8058149" cy="331598"/>
          </a:xfrm>
        </p:spPr>
        <p:txBody>
          <a:bodyPr/>
          <a:lstStyle/>
          <a:p>
            <a:r>
              <a:rPr lang="en-GB" dirty="0"/>
              <a:t>Rodriguez-Otero P, et al. </a:t>
            </a:r>
            <a:r>
              <a:rPr lang="en-GB" i="1" dirty="0"/>
              <a:t>N </a:t>
            </a:r>
            <a:r>
              <a:rPr lang="en-GB" i="1" dirty="0" err="1"/>
              <a:t>Engl</a:t>
            </a:r>
            <a:r>
              <a:rPr lang="en-GB" i="1" dirty="0"/>
              <a:t> J Med</a:t>
            </a:r>
            <a:r>
              <a:rPr lang="en-GB" dirty="0"/>
              <a:t>. 2023;388:1002-1014.</a:t>
            </a:r>
          </a:p>
        </p:txBody>
      </p:sp>
      <p:sp>
        <p:nvSpPr>
          <p:cNvPr id="3" name="Title 2">
            <a:extLst>
              <a:ext uri="{FF2B5EF4-FFF2-40B4-BE49-F238E27FC236}">
                <a16:creationId xmlns:a16="http://schemas.microsoft.com/office/drawing/2014/main" id="{1D4607FD-9FCE-6886-3CA7-F3806EA8576C}"/>
              </a:ext>
            </a:extLst>
          </p:cNvPr>
          <p:cNvSpPr>
            <a:spLocks noGrp="1"/>
          </p:cNvSpPr>
          <p:nvPr>
            <p:ph type="title"/>
          </p:nvPr>
        </p:nvSpPr>
        <p:spPr>
          <a:xfrm>
            <a:off x="457200" y="149629"/>
            <a:ext cx="8058150" cy="889183"/>
          </a:xfrm>
        </p:spPr>
        <p:txBody>
          <a:bodyPr/>
          <a:lstStyle/>
          <a:p>
            <a:r>
              <a:rPr lang="en-US" dirty="0" err="1"/>
              <a:t>KarMMa</a:t>
            </a:r>
            <a:r>
              <a:rPr lang="en-US" dirty="0"/>
              <a:t> 3 Study Results: PFS (Primary Endpoint) </a:t>
            </a:r>
          </a:p>
        </p:txBody>
      </p:sp>
      <p:sp>
        <p:nvSpPr>
          <p:cNvPr id="4" name="Content Placeholder 3">
            <a:extLst>
              <a:ext uri="{FF2B5EF4-FFF2-40B4-BE49-F238E27FC236}">
                <a16:creationId xmlns:a16="http://schemas.microsoft.com/office/drawing/2014/main" id="{DFA66A1B-A93E-58BE-E045-C978A218C0A5}"/>
              </a:ext>
            </a:extLst>
          </p:cNvPr>
          <p:cNvSpPr>
            <a:spLocks noGrp="1"/>
          </p:cNvSpPr>
          <p:nvPr>
            <p:ph idx="1"/>
          </p:nvPr>
        </p:nvSpPr>
        <p:spPr>
          <a:xfrm>
            <a:off x="457200" y="933077"/>
            <a:ext cx="8058150" cy="543069"/>
          </a:xfrm>
        </p:spPr>
        <p:txBody>
          <a:bodyPr>
            <a:normAutofit/>
          </a:bodyPr>
          <a:lstStyle/>
          <a:p>
            <a:pPr marL="0" indent="0" algn="ctr">
              <a:buNone/>
            </a:pPr>
            <a:r>
              <a:rPr lang="en-GB" sz="1400" b="1" dirty="0"/>
              <a:t>Progression-free Survival (Intention-to-Treat Population)</a:t>
            </a:r>
          </a:p>
          <a:p>
            <a:pPr marL="0" indent="0" algn="ctr">
              <a:buNone/>
            </a:pPr>
            <a:endParaRPr lang="en-US" sz="1400" b="1" dirty="0"/>
          </a:p>
        </p:txBody>
      </p:sp>
      <p:pic>
        <p:nvPicPr>
          <p:cNvPr id="5" name="Picture 4">
            <a:extLst>
              <a:ext uri="{FF2B5EF4-FFF2-40B4-BE49-F238E27FC236}">
                <a16:creationId xmlns:a16="http://schemas.microsoft.com/office/drawing/2014/main" id="{785A39AE-E0C0-9F1B-1C3C-940EE4B2E88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257"/>
          <a:stretch/>
        </p:blipFill>
        <p:spPr>
          <a:xfrm>
            <a:off x="1553645" y="1337013"/>
            <a:ext cx="6036710" cy="2847202"/>
          </a:xfrm>
          <a:prstGeom prst="rect">
            <a:avLst/>
          </a:prstGeom>
        </p:spPr>
      </p:pic>
      <p:sp>
        <p:nvSpPr>
          <p:cNvPr id="9" name="TextBox 8">
            <a:extLst>
              <a:ext uri="{FF2B5EF4-FFF2-40B4-BE49-F238E27FC236}">
                <a16:creationId xmlns:a16="http://schemas.microsoft.com/office/drawing/2014/main" id="{857E3550-9D14-7DCE-E57A-198BEBD27351}"/>
              </a:ext>
            </a:extLst>
          </p:cNvPr>
          <p:cNvSpPr txBox="1"/>
          <p:nvPr/>
        </p:nvSpPr>
        <p:spPr>
          <a:xfrm>
            <a:off x="628650" y="4367153"/>
            <a:ext cx="7788993" cy="40011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000" dirty="0">
                <a:solidFill>
                  <a:schemeClr val="bg1"/>
                </a:solidFill>
              </a:rPr>
              <a:t>PFS benefit consistently observed across prespecified subgroups including age, race, number of previous regimens, presence/absence</a:t>
            </a:r>
            <a:br>
              <a:rPr lang="en-US" sz="1000" dirty="0">
                <a:solidFill>
                  <a:schemeClr val="bg1"/>
                </a:solidFill>
              </a:rPr>
            </a:br>
            <a:r>
              <a:rPr lang="en-US" sz="1000" dirty="0">
                <a:solidFill>
                  <a:schemeClr val="bg1"/>
                </a:solidFill>
              </a:rPr>
              <a:t>of high-risk cytogenetic abnormalities, extramedullary disease, high tumor burden, or triple-class-refractory status</a:t>
            </a:r>
          </a:p>
        </p:txBody>
      </p:sp>
    </p:spTree>
    <p:extLst>
      <p:ext uri="{BB962C8B-B14F-4D97-AF65-F5344CB8AC3E}">
        <p14:creationId xmlns:p14="http://schemas.microsoft.com/office/powerpoint/2010/main" val="205567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AC650ED-76AC-2581-B18D-8252C4301B27}"/>
              </a:ext>
            </a:extLst>
          </p:cNvPr>
          <p:cNvSpPr/>
          <p:nvPr/>
        </p:nvSpPr>
        <p:spPr>
          <a:xfrm>
            <a:off x="4930220" y="1508412"/>
            <a:ext cx="3846136" cy="348668"/>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FB31603-4486-764B-3E23-AE9AF400D87E}"/>
              </a:ext>
            </a:extLst>
          </p:cNvPr>
          <p:cNvSpPr/>
          <p:nvPr/>
        </p:nvSpPr>
        <p:spPr>
          <a:xfrm>
            <a:off x="4930220" y="2200799"/>
            <a:ext cx="3846136" cy="348668"/>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2351A9-FBFB-F531-E93B-2925204DD707}"/>
              </a:ext>
            </a:extLst>
          </p:cNvPr>
          <p:cNvSpPr/>
          <p:nvPr/>
        </p:nvSpPr>
        <p:spPr>
          <a:xfrm>
            <a:off x="4930220" y="2893186"/>
            <a:ext cx="3846136" cy="348668"/>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3C7630D-9250-3DD5-A209-CBA20CE76A6A}"/>
              </a:ext>
            </a:extLst>
          </p:cNvPr>
          <p:cNvSpPr>
            <a:spLocks noGrp="1"/>
          </p:cNvSpPr>
          <p:nvPr>
            <p:ph type="ftr" sz="quarter" idx="3"/>
          </p:nvPr>
        </p:nvSpPr>
        <p:spPr>
          <a:xfrm>
            <a:off x="457201" y="4767263"/>
            <a:ext cx="8058149" cy="331598"/>
          </a:xfrm>
        </p:spPr>
        <p:txBody>
          <a:bodyPr/>
          <a:lstStyle/>
          <a:p>
            <a:r>
              <a:rPr lang="en-GB" dirty="0"/>
              <a:t>Rodriguez-Otero P, et al. </a:t>
            </a:r>
            <a:r>
              <a:rPr lang="en-GB" i="1" dirty="0"/>
              <a:t>N </a:t>
            </a:r>
            <a:r>
              <a:rPr lang="en-GB" i="1" dirty="0" err="1"/>
              <a:t>Engl</a:t>
            </a:r>
            <a:r>
              <a:rPr lang="en-GB" i="1" dirty="0"/>
              <a:t> J Med</a:t>
            </a:r>
            <a:r>
              <a:rPr lang="en-GB" dirty="0"/>
              <a:t>. 2023;388:1002-1014.</a:t>
            </a:r>
          </a:p>
        </p:txBody>
      </p:sp>
      <p:sp>
        <p:nvSpPr>
          <p:cNvPr id="3" name="Title 2">
            <a:extLst>
              <a:ext uri="{FF2B5EF4-FFF2-40B4-BE49-F238E27FC236}">
                <a16:creationId xmlns:a16="http://schemas.microsoft.com/office/drawing/2014/main" id="{6433C5D0-DA3D-6DC9-AD02-F625F4578614}"/>
              </a:ext>
            </a:extLst>
          </p:cNvPr>
          <p:cNvSpPr>
            <a:spLocks noGrp="1"/>
          </p:cNvSpPr>
          <p:nvPr>
            <p:ph type="title"/>
          </p:nvPr>
        </p:nvSpPr>
        <p:spPr>
          <a:xfrm>
            <a:off x="457199" y="149225"/>
            <a:ext cx="8488837" cy="814837"/>
          </a:xfrm>
        </p:spPr>
        <p:txBody>
          <a:bodyPr>
            <a:normAutofit/>
          </a:bodyPr>
          <a:lstStyle/>
          <a:p>
            <a:r>
              <a:rPr lang="en-US" dirty="0" err="1"/>
              <a:t>KarMMa</a:t>
            </a:r>
            <a:r>
              <a:rPr lang="en-US" dirty="0"/>
              <a:t> 3 Study Results: Key Secondary Endpoints (ITT) </a:t>
            </a:r>
          </a:p>
        </p:txBody>
      </p:sp>
      <p:sp>
        <p:nvSpPr>
          <p:cNvPr id="4" name="Content Placeholder 3">
            <a:extLst>
              <a:ext uri="{FF2B5EF4-FFF2-40B4-BE49-F238E27FC236}">
                <a16:creationId xmlns:a16="http://schemas.microsoft.com/office/drawing/2014/main" id="{72B3B6BD-B8F8-04A1-9FE9-5292CD91EBF9}"/>
              </a:ext>
            </a:extLst>
          </p:cNvPr>
          <p:cNvSpPr>
            <a:spLocks noGrp="1"/>
          </p:cNvSpPr>
          <p:nvPr>
            <p:ph idx="1"/>
          </p:nvPr>
        </p:nvSpPr>
        <p:spPr>
          <a:xfrm>
            <a:off x="542925" y="4111083"/>
            <a:ext cx="8058150" cy="660960"/>
          </a:xfrm>
        </p:spPr>
        <p:style>
          <a:lnRef idx="1">
            <a:schemeClr val="accent3"/>
          </a:lnRef>
          <a:fillRef idx="3">
            <a:schemeClr val="accent3"/>
          </a:fillRef>
          <a:effectRef idx="2">
            <a:schemeClr val="accent3"/>
          </a:effectRef>
          <a:fontRef idx="minor">
            <a:schemeClr val="lt1"/>
          </a:fontRef>
        </p:style>
        <p:txBody>
          <a:bodyPr>
            <a:normAutofit/>
          </a:bodyPr>
          <a:lstStyle/>
          <a:p>
            <a:pPr marL="0" indent="0">
              <a:buNone/>
            </a:pPr>
            <a:r>
              <a:rPr lang="en-US" sz="1100" b="1" dirty="0"/>
              <a:t>Conclusions</a:t>
            </a:r>
            <a:br>
              <a:rPr lang="en-US" sz="1100" b="1" dirty="0"/>
            </a:br>
            <a:r>
              <a:rPr lang="en-US" sz="1100" dirty="0"/>
              <a:t>Among adults with heavily pretreated relapsed and refractory multiple myeloma who had received 2 to 4 lines of therapy previously, the CAR T-cell therapy ide-</a:t>
            </a:r>
            <a:r>
              <a:rPr lang="en-US" sz="1100" dirty="0" err="1"/>
              <a:t>cel</a:t>
            </a:r>
            <a:r>
              <a:rPr lang="en-US" sz="1100" dirty="0"/>
              <a:t> led to significantly longer progression-free survival than standard regimens. </a:t>
            </a:r>
          </a:p>
        </p:txBody>
      </p:sp>
      <p:pic>
        <p:nvPicPr>
          <p:cNvPr id="9" name="Picture 8">
            <a:extLst>
              <a:ext uri="{FF2B5EF4-FFF2-40B4-BE49-F238E27FC236}">
                <a16:creationId xmlns:a16="http://schemas.microsoft.com/office/drawing/2014/main" id="{FBF529B4-490E-754E-BD65-B025D536DF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 y="1038084"/>
            <a:ext cx="3413598" cy="2932249"/>
          </a:xfrm>
          <a:prstGeom prst="rect">
            <a:avLst/>
          </a:prstGeom>
        </p:spPr>
      </p:pic>
      <p:sp>
        <p:nvSpPr>
          <p:cNvPr id="10" name="TextBox 9">
            <a:extLst>
              <a:ext uri="{FF2B5EF4-FFF2-40B4-BE49-F238E27FC236}">
                <a16:creationId xmlns:a16="http://schemas.microsoft.com/office/drawing/2014/main" id="{FF870D18-B787-CC2D-84E3-00951574877F}"/>
              </a:ext>
            </a:extLst>
          </p:cNvPr>
          <p:cNvSpPr txBox="1"/>
          <p:nvPr/>
        </p:nvSpPr>
        <p:spPr>
          <a:xfrm>
            <a:off x="5082704" y="3570615"/>
            <a:ext cx="3326552" cy="461665"/>
          </a:xfrm>
          <a:prstGeom prst="rect">
            <a:avLst/>
          </a:prstGeom>
          <a:noFill/>
        </p:spPr>
        <p:txBody>
          <a:bodyPr wrap="none" rtlCol="0">
            <a:spAutoFit/>
          </a:bodyPr>
          <a:lstStyle/>
          <a:p>
            <a:r>
              <a:rPr lang="en-US" sz="1200" dirty="0"/>
              <a:t>Cytokine release syndrome Gr 3/4:  4% vs 0%</a:t>
            </a:r>
          </a:p>
          <a:p>
            <a:r>
              <a:rPr lang="en-US" sz="1200" dirty="0"/>
              <a:t>Neurotoxic event Gr 3/4: 3% vs 0% </a:t>
            </a:r>
          </a:p>
        </p:txBody>
      </p:sp>
      <p:graphicFrame>
        <p:nvGraphicFramePr>
          <p:cNvPr id="12" name="Chart 11">
            <a:extLst>
              <a:ext uri="{FF2B5EF4-FFF2-40B4-BE49-F238E27FC236}">
                <a16:creationId xmlns:a16="http://schemas.microsoft.com/office/drawing/2014/main" id="{96EB633A-53BC-A826-AD7E-90F8B5C53647}"/>
              </a:ext>
            </a:extLst>
          </p:cNvPr>
          <p:cNvGraphicFramePr/>
          <p:nvPr>
            <p:extLst>
              <p:ext uri="{D42A27DB-BD31-4B8C-83A1-F6EECF244321}">
                <p14:modId xmlns:p14="http://schemas.microsoft.com/office/powerpoint/2010/main" val="2501545274"/>
              </p:ext>
            </p:extLst>
          </p:nvPr>
        </p:nvGraphicFramePr>
        <p:xfrm>
          <a:off x="4465114" y="1102564"/>
          <a:ext cx="4442383" cy="246805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D166F26A-64AC-9719-1D4E-4624CF80D41A}"/>
              </a:ext>
            </a:extLst>
          </p:cNvPr>
          <p:cNvSpPr txBox="1"/>
          <p:nvPr/>
        </p:nvSpPr>
        <p:spPr>
          <a:xfrm rot="16200000">
            <a:off x="3457626" y="2292463"/>
            <a:ext cx="1737976" cy="276999"/>
          </a:xfrm>
          <a:prstGeom prst="rect">
            <a:avLst/>
          </a:prstGeom>
          <a:noFill/>
        </p:spPr>
        <p:txBody>
          <a:bodyPr wrap="none" rtlCol="0">
            <a:spAutoFit/>
          </a:bodyPr>
          <a:lstStyle/>
          <a:p>
            <a:r>
              <a:rPr lang="en-US" sz="1200" dirty="0"/>
              <a:t>Percentage of Patients</a:t>
            </a:r>
          </a:p>
        </p:txBody>
      </p:sp>
      <p:sp>
        <p:nvSpPr>
          <p:cNvPr id="14" name="TextBox 13">
            <a:extLst>
              <a:ext uri="{FF2B5EF4-FFF2-40B4-BE49-F238E27FC236}">
                <a16:creationId xmlns:a16="http://schemas.microsoft.com/office/drawing/2014/main" id="{65C90F37-3E52-E64F-0AE9-E498434261B5}"/>
              </a:ext>
            </a:extLst>
          </p:cNvPr>
          <p:cNvSpPr txBox="1"/>
          <p:nvPr/>
        </p:nvSpPr>
        <p:spPr>
          <a:xfrm>
            <a:off x="5544787" y="1708467"/>
            <a:ext cx="742194" cy="261610"/>
          </a:xfrm>
          <a:prstGeom prst="rect">
            <a:avLst/>
          </a:prstGeom>
          <a:noFill/>
        </p:spPr>
        <p:txBody>
          <a:bodyPr wrap="square" rtlCol="0">
            <a:spAutoFit/>
          </a:bodyPr>
          <a:lstStyle/>
          <a:p>
            <a:r>
              <a:rPr lang="en-US" sz="1100" b="1" dirty="0">
                <a:solidFill>
                  <a:schemeClr val="bg1"/>
                </a:solidFill>
              </a:rPr>
              <a:t>233/250</a:t>
            </a:r>
          </a:p>
        </p:txBody>
      </p:sp>
      <p:sp>
        <p:nvSpPr>
          <p:cNvPr id="15" name="TextBox 14">
            <a:extLst>
              <a:ext uri="{FF2B5EF4-FFF2-40B4-BE49-F238E27FC236}">
                <a16:creationId xmlns:a16="http://schemas.microsoft.com/office/drawing/2014/main" id="{79BC3043-995A-4F4C-925E-5780DA9616AC}"/>
              </a:ext>
            </a:extLst>
          </p:cNvPr>
          <p:cNvSpPr txBox="1"/>
          <p:nvPr/>
        </p:nvSpPr>
        <p:spPr>
          <a:xfrm>
            <a:off x="7497707" y="1970077"/>
            <a:ext cx="615874" cy="261610"/>
          </a:xfrm>
          <a:prstGeom prst="rect">
            <a:avLst/>
          </a:prstGeom>
          <a:noFill/>
        </p:spPr>
        <p:txBody>
          <a:bodyPr wrap="none" rtlCol="0">
            <a:spAutoFit/>
          </a:bodyPr>
          <a:lstStyle/>
          <a:p>
            <a:r>
              <a:rPr lang="en-US" sz="1100" b="1" dirty="0">
                <a:solidFill>
                  <a:schemeClr val="bg1"/>
                </a:solidFill>
              </a:rPr>
              <a:t>94/126</a:t>
            </a:r>
          </a:p>
        </p:txBody>
      </p:sp>
    </p:spTree>
    <p:extLst>
      <p:ext uri="{BB962C8B-B14F-4D97-AF65-F5344CB8AC3E}">
        <p14:creationId xmlns:p14="http://schemas.microsoft.com/office/powerpoint/2010/main" val="3966035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0BF4-C5AC-9EA2-2B2F-F189F202C755}"/>
              </a:ext>
            </a:extLst>
          </p:cNvPr>
          <p:cNvSpPr>
            <a:spLocks noGrp="1"/>
          </p:cNvSpPr>
          <p:nvPr>
            <p:ph type="title"/>
          </p:nvPr>
        </p:nvSpPr>
        <p:spPr/>
        <p:txBody>
          <a:bodyPr anchor="t">
            <a:normAutofit/>
          </a:bodyPr>
          <a:lstStyle/>
          <a:p>
            <a:r>
              <a:rPr lang="en-US" sz="2000" dirty="0"/>
              <a:t>Progression-free Survival (ITT and High-risk Subgroups)</a:t>
            </a:r>
          </a:p>
        </p:txBody>
      </p:sp>
      <p:sp>
        <p:nvSpPr>
          <p:cNvPr id="4" name="Content Placeholder 3">
            <a:extLst>
              <a:ext uri="{FF2B5EF4-FFF2-40B4-BE49-F238E27FC236}">
                <a16:creationId xmlns:a16="http://schemas.microsoft.com/office/drawing/2014/main" id="{EBB71D99-1093-A2C3-46D0-182EB50F5121}"/>
              </a:ext>
            </a:extLst>
          </p:cNvPr>
          <p:cNvSpPr txBox="1">
            <a:spLocks/>
          </p:cNvSpPr>
          <p:nvPr/>
        </p:nvSpPr>
        <p:spPr>
          <a:xfrm>
            <a:off x="542925" y="3943721"/>
            <a:ext cx="8058150" cy="451490"/>
          </a:xfrm>
          <a:prstGeom prst="rect">
            <a:avLst/>
          </a:prstGeom>
        </p:spPr>
        <p:style>
          <a:lnRef idx="1">
            <a:schemeClr val="accent3"/>
          </a:lnRef>
          <a:fillRef idx="3">
            <a:schemeClr val="accent3"/>
          </a:fillRef>
          <a:effectRef idx="2">
            <a:schemeClr val="accent3"/>
          </a:effectRef>
          <a:fontRef idx="minor">
            <a:schemeClr val="lt1"/>
          </a:fontRef>
        </p:style>
        <p:txBody>
          <a:bodyPr anchor="ctr">
            <a:normAutofit/>
          </a:bodyPr>
          <a:lstStyle>
            <a:lvl1pPr marL="171450" indent="-171450" algn="l" defTabSz="685800" rtl="0" eaLnBrk="1" latinLnBrk="0" hangingPunct="1">
              <a:lnSpc>
                <a:spcPct val="100000"/>
              </a:lnSpc>
              <a:spcBef>
                <a:spcPts val="750"/>
              </a:spcBef>
              <a:buClr>
                <a:schemeClr val="accent3"/>
              </a:buClr>
              <a:buFont typeface="Arial" panose="020B0604020202020204" pitchFamily="34" charset="0"/>
              <a:buChar char="•"/>
              <a:defRPr sz="1800" kern="1200">
                <a:solidFill>
                  <a:schemeClr val="lt1"/>
                </a:solidFill>
                <a:latin typeface="+mn-lt"/>
                <a:ea typeface="+mn-ea"/>
                <a:cs typeface="+mn-cs"/>
              </a:defRPr>
            </a:lvl1pPr>
            <a:lvl2pPr marL="514350" indent="-171450" algn="l" defTabSz="685800" rtl="0" eaLnBrk="1" latinLnBrk="0" hangingPunct="1">
              <a:lnSpc>
                <a:spcPct val="100000"/>
              </a:lnSpc>
              <a:spcBef>
                <a:spcPts val="375"/>
              </a:spcBef>
              <a:buClr>
                <a:schemeClr val="accent4"/>
              </a:buClr>
              <a:buFont typeface="Arial" panose="020B0604020202020204" pitchFamily="34" charset="0"/>
              <a:buChar char="•"/>
              <a:defRPr sz="1500" kern="1200">
                <a:solidFill>
                  <a:schemeClr val="lt1"/>
                </a:solidFill>
                <a:latin typeface="+mn-lt"/>
                <a:ea typeface="+mn-ea"/>
                <a:cs typeface="+mn-cs"/>
              </a:defRPr>
            </a:lvl2pPr>
            <a:lvl3pPr marL="85725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350" kern="1200">
                <a:solidFill>
                  <a:schemeClr val="lt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lt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fontAlgn="auto">
              <a:spcAft>
                <a:spcPts val="0"/>
              </a:spcAft>
              <a:buFont typeface="Arial" panose="020B0604020202020204" pitchFamily="34" charset="0"/>
              <a:buNone/>
            </a:pPr>
            <a:r>
              <a:rPr lang="en-US" sz="1100" b="1" dirty="0"/>
              <a:t>Median PFS was longer in patients treated with ide-</a:t>
            </a:r>
            <a:r>
              <a:rPr lang="en-US" sz="1100" b="1" dirty="0" err="1"/>
              <a:t>cel</a:t>
            </a:r>
            <a:r>
              <a:rPr lang="en-US" sz="1100" b="1" dirty="0"/>
              <a:t> vs standard regimens in the overall population and high-risk subgroups; interpretation in patients with R-ISS stage III disease was limited due to small subgroup size</a:t>
            </a:r>
            <a:endParaRPr lang="en-US" sz="1100" dirty="0"/>
          </a:p>
        </p:txBody>
      </p:sp>
      <p:sp>
        <p:nvSpPr>
          <p:cNvPr id="5" name="Footer Placeholder 4">
            <a:extLst>
              <a:ext uri="{FF2B5EF4-FFF2-40B4-BE49-F238E27FC236}">
                <a16:creationId xmlns:a16="http://schemas.microsoft.com/office/drawing/2014/main" id="{651A12F2-88DF-FB02-A13F-55D572D8D6B8}"/>
              </a:ext>
            </a:extLst>
          </p:cNvPr>
          <p:cNvSpPr>
            <a:spLocks noGrp="1"/>
          </p:cNvSpPr>
          <p:nvPr>
            <p:ph type="ftr" sz="quarter" idx="3"/>
          </p:nvPr>
        </p:nvSpPr>
        <p:spPr/>
        <p:txBody>
          <a:bodyPr/>
          <a:lstStyle/>
          <a:p>
            <a:r>
              <a:rPr lang="en-US" sz="800" dirty="0"/>
              <a:t>PFS was analyzed in the ITT population of all randomized patients in both arms and included early PFS events occurring between randomization and ide-</a:t>
            </a:r>
            <a:r>
              <a:rPr lang="en-US" sz="800" dirty="0" err="1"/>
              <a:t>cel</a:t>
            </a:r>
            <a:r>
              <a:rPr lang="en-US" sz="800" dirty="0"/>
              <a:t> infusion.</a:t>
            </a:r>
          </a:p>
          <a:p>
            <a:r>
              <a:rPr lang="en-US" sz="800" dirty="0"/>
              <a:t>PFS based on IMWH criteria per IRC. </a:t>
            </a:r>
            <a:r>
              <a:rPr lang="en-US" sz="800" baseline="30000" dirty="0" err="1"/>
              <a:t>a</a:t>
            </a:r>
            <a:r>
              <a:rPr lang="en-US" sz="800" dirty="0" err="1"/>
              <a:t>Based</a:t>
            </a:r>
            <a:r>
              <a:rPr lang="en-US" sz="800" dirty="0"/>
              <a:t> on Kaplan-Meier approach; </a:t>
            </a:r>
            <a:r>
              <a:rPr lang="en-US" sz="800" baseline="30000" dirty="0" err="1"/>
              <a:t>b</a:t>
            </a:r>
            <a:r>
              <a:rPr lang="en-US" sz="800" dirty="0" err="1"/>
              <a:t>Unstratified</a:t>
            </a:r>
            <a:r>
              <a:rPr lang="en-US" sz="800" dirty="0"/>
              <a:t> HR based on univariate Cox proportional hazard model. CI is two-sided; </a:t>
            </a:r>
            <a:r>
              <a:rPr lang="en-US" sz="800" baseline="30000" dirty="0" err="1"/>
              <a:t>c</a:t>
            </a:r>
            <a:r>
              <a:rPr lang="en-US" sz="800" dirty="0" err="1"/>
              <a:t>Based</a:t>
            </a:r>
            <a:r>
              <a:rPr lang="en-US" sz="800" dirty="0"/>
              <a:t> on stratified log-rank test. IMWG, International Myeloma Working Group. </a:t>
            </a:r>
          </a:p>
          <a:p>
            <a:r>
              <a:rPr lang="en-US" sz="800" dirty="0"/>
              <a:t>1. Rodríguez-Otero P, et al. </a:t>
            </a:r>
            <a:r>
              <a:rPr lang="en-US" sz="800" i="1" dirty="0"/>
              <a:t>N </a:t>
            </a:r>
            <a:r>
              <a:rPr lang="en-US" sz="800" i="1" dirty="0" err="1"/>
              <a:t>Engl</a:t>
            </a:r>
            <a:r>
              <a:rPr lang="en-US" sz="800" i="1" dirty="0"/>
              <a:t> J Med </a:t>
            </a:r>
            <a:r>
              <a:rPr lang="en-US" sz="800" dirty="0"/>
              <a:t>2023;388:1002-1014</a:t>
            </a:r>
          </a:p>
        </p:txBody>
      </p:sp>
      <p:grpSp>
        <p:nvGrpSpPr>
          <p:cNvPr id="8" name="Group 7">
            <a:extLst>
              <a:ext uri="{FF2B5EF4-FFF2-40B4-BE49-F238E27FC236}">
                <a16:creationId xmlns:a16="http://schemas.microsoft.com/office/drawing/2014/main" id="{B7AF6084-4298-9341-DD2F-6707F5231A03}"/>
              </a:ext>
            </a:extLst>
          </p:cNvPr>
          <p:cNvGrpSpPr/>
          <p:nvPr/>
        </p:nvGrpSpPr>
        <p:grpSpPr>
          <a:xfrm>
            <a:off x="77052" y="716566"/>
            <a:ext cx="8866608" cy="2978391"/>
            <a:chOff x="184935" y="833321"/>
            <a:chExt cx="8416140" cy="2827074"/>
          </a:xfrm>
        </p:grpSpPr>
        <p:pic>
          <p:nvPicPr>
            <p:cNvPr id="3" name="Picture 2">
              <a:extLst>
                <a:ext uri="{FF2B5EF4-FFF2-40B4-BE49-F238E27FC236}">
                  <a16:creationId xmlns:a16="http://schemas.microsoft.com/office/drawing/2014/main" id="{03362D65-ED79-560B-4D13-D02202306B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4935" y="833321"/>
              <a:ext cx="8416140" cy="1455151"/>
            </a:xfrm>
            <a:prstGeom prst="rect">
              <a:avLst/>
            </a:prstGeom>
          </p:spPr>
        </p:pic>
        <p:pic>
          <p:nvPicPr>
            <p:cNvPr id="7" name="Picture 6">
              <a:extLst>
                <a:ext uri="{FF2B5EF4-FFF2-40B4-BE49-F238E27FC236}">
                  <a16:creationId xmlns:a16="http://schemas.microsoft.com/office/drawing/2014/main" id="{4B9495F2-621D-B38F-5586-8C3B2102C9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4935" y="2288472"/>
              <a:ext cx="8416140" cy="1371923"/>
            </a:xfrm>
            <a:prstGeom prst="rect">
              <a:avLst/>
            </a:prstGeom>
          </p:spPr>
        </p:pic>
      </p:grpSp>
    </p:spTree>
    <p:extLst>
      <p:ext uri="{BB962C8B-B14F-4D97-AF65-F5344CB8AC3E}">
        <p14:creationId xmlns:p14="http://schemas.microsoft.com/office/powerpoint/2010/main" val="3262298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762839E0-5C38-01AE-FF54-A4348948057A}"/>
              </a:ext>
            </a:extLst>
          </p:cNvPr>
          <p:cNvSpPr>
            <a:spLocks noGrp="1"/>
          </p:cNvSpPr>
          <p:nvPr>
            <p:ph type="ftr" sz="quarter" idx="3"/>
          </p:nvPr>
        </p:nvSpPr>
        <p:spPr>
          <a:xfrm>
            <a:off x="457201" y="4767263"/>
            <a:ext cx="8058149" cy="331598"/>
          </a:xfrm>
        </p:spPr>
        <p:txBody>
          <a:bodyPr/>
          <a:lstStyle/>
          <a:p>
            <a:r>
              <a:rPr lang="en-US" sz="700" baseline="30000" dirty="0" err="1"/>
              <a:t>a</a:t>
            </a:r>
            <a:r>
              <a:rPr lang="en-US" sz="700" dirty="0" err="1"/>
              <a:t>Physicians</a:t>
            </a:r>
            <a:r>
              <a:rPr lang="en-US" sz="700" dirty="0"/>
              <a:t>’ choice. </a:t>
            </a:r>
            <a:r>
              <a:rPr lang="en-US" sz="700" baseline="30000" dirty="0" err="1"/>
              <a:t>b</a:t>
            </a:r>
            <a:r>
              <a:rPr lang="en-US" sz="700" dirty="0" err="1"/>
              <a:t>Administered</a:t>
            </a:r>
            <a:r>
              <a:rPr lang="en-US" sz="700" dirty="0"/>
              <a:t> until disease progression. </a:t>
            </a:r>
            <a:r>
              <a:rPr lang="en-US" sz="700" baseline="30000" dirty="0" err="1"/>
              <a:t>c</a:t>
            </a:r>
            <a:r>
              <a:rPr lang="en-US" sz="700" dirty="0" err="1"/>
              <a:t>Time</a:t>
            </a:r>
            <a:r>
              <a:rPr lang="en-US" sz="700" dirty="0"/>
              <a:t> from randomization to disease progression/death. </a:t>
            </a:r>
          </a:p>
          <a:p>
            <a:r>
              <a:rPr lang="en-US" sz="700" dirty="0"/>
              <a:t>BCMA, B-cell maturation antigen; CAR-T, chimeric antigen receptor T cell; </a:t>
            </a:r>
            <a:r>
              <a:rPr lang="en-US" sz="700" dirty="0" err="1"/>
              <a:t>cilta-cel</a:t>
            </a:r>
            <a:r>
              <a:rPr lang="en-US" sz="700" dirty="0"/>
              <a:t>, </a:t>
            </a:r>
            <a:r>
              <a:rPr lang="en-US" sz="700" dirty="0" err="1"/>
              <a:t>ciltacabtagene</a:t>
            </a:r>
            <a:r>
              <a:rPr lang="en-US" sz="700" dirty="0"/>
              <a:t> </a:t>
            </a:r>
            <a:r>
              <a:rPr lang="en-US" sz="700" dirty="0" err="1"/>
              <a:t>autoleucel</a:t>
            </a:r>
            <a:r>
              <a:rPr lang="en-US" sz="700" dirty="0"/>
              <a:t>; CR, complete response; </a:t>
            </a:r>
            <a:r>
              <a:rPr lang="en-US" sz="700" dirty="0" err="1"/>
              <a:t>DPd</a:t>
            </a:r>
            <a:r>
              <a:rPr lang="en-US" sz="700" dirty="0"/>
              <a:t>, daratumumab, pomalidomide, and dexamethasone; ECOG PS, Eastern Cooperative Oncology Group performance status; </a:t>
            </a:r>
            <a:r>
              <a:rPr lang="en-US" sz="700" dirty="0" err="1"/>
              <a:t>IMiD</a:t>
            </a:r>
            <a:r>
              <a:rPr lang="en-US" sz="700" dirty="0"/>
              <a:t>, immunomodulatory drug; ISS, International Staging System; Len, lenalidomide; LOT, line of therapy; MM, multiple myeloma; MRD, minimal residual disease; ORR, overall response rate; OS, overall survival; PD, pharmacodynamics; PFS, progression-free survival; PI, proteasome inhibitor; PK, pharmacokinetics; PRO, patient-reported outcome; </a:t>
            </a:r>
            <a:r>
              <a:rPr lang="en-US" sz="700" dirty="0" err="1"/>
              <a:t>PVd</a:t>
            </a:r>
            <a:r>
              <a:rPr lang="en-US" sz="700" dirty="0"/>
              <a:t>, pomalidomide, bortezomib, and dexamethasone; SOC, standard of care.</a:t>
            </a:r>
          </a:p>
          <a:p>
            <a:r>
              <a:rPr lang="en-US" sz="700" dirty="0" err="1"/>
              <a:t>Dhakal</a:t>
            </a:r>
            <a:r>
              <a:rPr lang="en-US" sz="700" dirty="0"/>
              <a:t> B, et al. Presented at the 2023 ASCO Annual Meeting; Abstract LBA106.</a:t>
            </a:r>
          </a:p>
        </p:txBody>
      </p:sp>
      <p:sp>
        <p:nvSpPr>
          <p:cNvPr id="7" name="Title 6">
            <a:extLst>
              <a:ext uri="{FF2B5EF4-FFF2-40B4-BE49-F238E27FC236}">
                <a16:creationId xmlns:a16="http://schemas.microsoft.com/office/drawing/2014/main" id="{10731EF8-F230-4E6C-811F-5B698EBCA17A}"/>
              </a:ext>
            </a:extLst>
          </p:cNvPr>
          <p:cNvSpPr>
            <a:spLocks noGrp="1"/>
          </p:cNvSpPr>
          <p:nvPr>
            <p:ph type="title"/>
          </p:nvPr>
        </p:nvSpPr>
        <p:spPr>
          <a:xfrm>
            <a:off x="457200" y="149629"/>
            <a:ext cx="8058150" cy="889183"/>
          </a:xfrm>
        </p:spPr>
        <p:txBody>
          <a:bodyPr/>
          <a:lstStyle/>
          <a:p>
            <a:r>
              <a:rPr lang="en-US" dirty="0"/>
              <a:t>CARTITUDE-4: Study Design and Endpoints </a:t>
            </a:r>
          </a:p>
        </p:txBody>
      </p:sp>
      <p:sp>
        <p:nvSpPr>
          <p:cNvPr id="3" name="Content Placeholder 2">
            <a:extLst>
              <a:ext uri="{FF2B5EF4-FFF2-40B4-BE49-F238E27FC236}">
                <a16:creationId xmlns:a16="http://schemas.microsoft.com/office/drawing/2014/main" id="{CED01E33-66BF-0112-AB9E-CF2DB406ED35}"/>
              </a:ext>
            </a:extLst>
          </p:cNvPr>
          <p:cNvSpPr>
            <a:spLocks noGrp="1"/>
          </p:cNvSpPr>
          <p:nvPr/>
        </p:nvSpPr>
        <p:spPr>
          <a:xfrm>
            <a:off x="223950" y="3775161"/>
            <a:ext cx="4348051" cy="904750"/>
          </a:xfrm>
          <a:prstGeom prst="rect">
            <a:avLst/>
          </a:prstGeom>
        </p:spPr>
        <p:txBody>
          <a:bodyPr vert="horz" lIns="0" tIns="34290" rIns="68580" bIns="34290" rtlCol="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685800" fontAlgn="auto">
              <a:spcBef>
                <a:spcPts val="450"/>
              </a:spcBef>
              <a:spcAft>
                <a:spcPts val="0"/>
              </a:spcAft>
              <a:buSzPct val="125000"/>
              <a:defRPr/>
            </a:pPr>
            <a:endParaRPr lang="en-AU" sz="1200" strike="sngStrike" dirty="0">
              <a:solidFill>
                <a:srgbClr val="FF0000"/>
              </a:solidFill>
              <a:latin typeface="Open Sans"/>
              <a:sym typeface="OpenSans"/>
            </a:endParaRPr>
          </a:p>
        </p:txBody>
      </p:sp>
      <p:sp>
        <p:nvSpPr>
          <p:cNvPr id="2" name="Content Placeholder 2">
            <a:extLst>
              <a:ext uri="{FF2B5EF4-FFF2-40B4-BE49-F238E27FC236}">
                <a16:creationId xmlns:a16="http://schemas.microsoft.com/office/drawing/2014/main" id="{DB2D159E-EB0C-F198-61EA-46CC11FAD79E}"/>
              </a:ext>
            </a:extLst>
          </p:cNvPr>
          <p:cNvSpPr>
            <a:spLocks noGrp="1"/>
          </p:cNvSpPr>
          <p:nvPr/>
        </p:nvSpPr>
        <p:spPr>
          <a:xfrm>
            <a:off x="3041069" y="3777593"/>
            <a:ext cx="3625268" cy="816164"/>
          </a:xfrm>
          <a:prstGeom prst="rect">
            <a:avLst/>
          </a:prstGeom>
        </p:spPr>
        <p:txBody>
          <a:bodyPr vert="horz" lIns="0" tIns="34290" rIns="68580" bIns="34290" rtlCol="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685800" fontAlgn="auto">
              <a:spcBef>
                <a:spcPts val="0"/>
              </a:spcBef>
              <a:spcAft>
                <a:spcPts val="0"/>
              </a:spcAft>
              <a:buSzPct val="125000"/>
              <a:defRPr/>
            </a:pPr>
            <a:endParaRPr lang="en-AU" sz="1200" dirty="0">
              <a:solidFill>
                <a:srgbClr val="333333"/>
              </a:solidFill>
              <a:latin typeface="Open Sans"/>
              <a:sym typeface="OpenSans"/>
            </a:endParaRPr>
          </a:p>
        </p:txBody>
      </p:sp>
      <p:sp>
        <p:nvSpPr>
          <p:cNvPr id="9" name="Rectangle 8">
            <a:extLst>
              <a:ext uri="{FF2B5EF4-FFF2-40B4-BE49-F238E27FC236}">
                <a16:creationId xmlns:a16="http://schemas.microsoft.com/office/drawing/2014/main" id="{8E8AA912-5A9F-4C03-B62D-76264E994D41}"/>
              </a:ext>
            </a:extLst>
          </p:cNvPr>
          <p:cNvSpPr/>
          <p:nvPr/>
        </p:nvSpPr>
        <p:spPr>
          <a:xfrm>
            <a:off x="223950" y="931581"/>
            <a:ext cx="8696101" cy="2539835"/>
          </a:xfrm>
          <a:prstGeom prst="rect">
            <a:avLst/>
          </a:prstGeom>
          <a:solidFill>
            <a:srgbClr val="FFFFFF"/>
          </a:solidFill>
          <a:ln w="12700" cap="flat" cmpd="sng" algn="ctr">
            <a:noFill/>
            <a:prstDash val="solid"/>
            <a:miter lim="800000"/>
          </a:ln>
          <a:effectLst/>
        </p:spPr>
        <p:txBody>
          <a:bodyPr rtlCol="0" anchor="ctr"/>
          <a:lstStyle/>
          <a:p>
            <a:pPr algn="ctr" defTabSz="685800" eaLnBrk="1" fontAlgn="auto" hangingPunct="1">
              <a:spcBef>
                <a:spcPts val="0"/>
              </a:spcBef>
              <a:spcAft>
                <a:spcPts val="0"/>
              </a:spcAft>
              <a:defRPr/>
            </a:pPr>
            <a:endParaRPr lang="en-US" sz="900" kern="0" dirty="0">
              <a:solidFill>
                <a:srgbClr val="FFFFFF"/>
              </a:solidFill>
              <a:ea typeface="Open Sans" panose="020B0606030504020204" pitchFamily="34" charset="0"/>
              <a:cs typeface="Arial" panose="020B0604020202020204" pitchFamily="34" charset="0"/>
            </a:endParaRPr>
          </a:p>
        </p:txBody>
      </p:sp>
      <p:sp>
        <p:nvSpPr>
          <p:cNvPr id="11" name="Freeform 49">
            <a:extLst>
              <a:ext uri="{FF2B5EF4-FFF2-40B4-BE49-F238E27FC236}">
                <a16:creationId xmlns:a16="http://schemas.microsoft.com/office/drawing/2014/main" id="{D0B56D4F-0ACA-D7E4-28E5-784FB4689159}"/>
              </a:ext>
            </a:extLst>
          </p:cNvPr>
          <p:cNvSpPr/>
          <p:nvPr/>
        </p:nvSpPr>
        <p:spPr>
          <a:xfrm>
            <a:off x="2956984" y="2389317"/>
            <a:ext cx="1523539" cy="848735"/>
          </a:xfrm>
          <a:custGeom>
            <a:avLst/>
            <a:gdLst>
              <a:gd name="connsiteX0" fmla="*/ 0 w 5012988"/>
              <a:gd name="connsiteY0" fmla="*/ 32426 h 1238655"/>
              <a:gd name="connsiteX1" fmla="*/ 0 w 5012988"/>
              <a:gd name="connsiteY1" fmla="*/ 1238655 h 1238655"/>
              <a:gd name="connsiteX2" fmla="*/ 155643 w 5012988"/>
              <a:gd name="connsiteY2" fmla="*/ 1238655 h 1238655"/>
              <a:gd name="connsiteX3" fmla="*/ 4935166 w 5012988"/>
              <a:gd name="connsiteY3" fmla="*/ 1238655 h 1238655"/>
              <a:gd name="connsiteX4" fmla="*/ 4935166 w 5012988"/>
              <a:gd name="connsiteY4" fmla="*/ 0 h 1238655"/>
              <a:gd name="connsiteX5" fmla="*/ 5012988 w 5012988"/>
              <a:gd name="connsiteY5" fmla="*/ 0 h 1238655"/>
              <a:gd name="connsiteX6" fmla="*/ 395592 w 5012988"/>
              <a:gd name="connsiteY6" fmla="*/ 201038 h 1238655"/>
              <a:gd name="connsiteX7" fmla="*/ 0 w 5012988"/>
              <a:gd name="connsiteY7" fmla="*/ 32426 h 1238655"/>
              <a:gd name="connsiteX0" fmla="*/ 395592 w 5012988"/>
              <a:gd name="connsiteY0" fmla="*/ 201038 h 1238655"/>
              <a:gd name="connsiteX1" fmla="*/ 0 w 5012988"/>
              <a:gd name="connsiteY1" fmla="*/ 32426 h 1238655"/>
              <a:gd name="connsiteX2" fmla="*/ 0 w 5012988"/>
              <a:gd name="connsiteY2" fmla="*/ 1238655 h 1238655"/>
              <a:gd name="connsiteX3" fmla="*/ 155643 w 5012988"/>
              <a:gd name="connsiteY3" fmla="*/ 1238655 h 1238655"/>
              <a:gd name="connsiteX4" fmla="*/ 4935166 w 5012988"/>
              <a:gd name="connsiteY4" fmla="*/ 1238655 h 1238655"/>
              <a:gd name="connsiteX5" fmla="*/ 4935166 w 5012988"/>
              <a:gd name="connsiteY5" fmla="*/ 0 h 1238655"/>
              <a:gd name="connsiteX6" fmla="*/ 5012988 w 5012988"/>
              <a:gd name="connsiteY6" fmla="*/ 0 h 1238655"/>
              <a:gd name="connsiteX7" fmla="*/ 487032 w 5012988"/>
              <a:gd name="connsiteY7" fmla="*/ 292478 h 1238655"/>
              <a:gd name="connsiteX0" fmla="*/ 395592 w 5012988"/>
              <a:gd name="connsiteY0" fmla="*/ 201038 h 1238655"/>
              <a:gd name="connsiteX1" fmla="*/ 0 w 5012988"/>
              <a:gd name="connsiteY1" fmla="*/ 32426 h 1238655"/>
              <a:gd name="connsiteX2" fmla="*/ 0 w 5012988"/>
              <a:gd name="connsiteY2" fmla="*/ 1238655 h 1238655"/>
              <a:gd name="connsiteX3" fmla="*/ 155643 w 5012988"/>
              <a:gd name="connsiteY3" fmla="*/ 1238655 h 1238655"/>
              <a:gd name="connsiteX4" fmla="*/ 4935166 w 5012988"/>
              <a:gd name="connsiteY4" fmla="*/ 1238655 h 1238655"/>
              <a:gd name="connsiteX5" fmla="*/ 4935166 w 5012988"/>
              <a:gd name="connsiteY5" fmla="*/ 0 h 1238655"/>
              <a:gd name="connsiteX6" fmla="*/ 5012988 w 5012988"/>
              <a:gd name="connsiteY6" fmla="*/ 0 h 1238655"/>
              <a:gd name="connsiteX0" fmla="*/ 0 w 5012988"/>
              <a:gd name="connsiteY0" fmla="*/ 32426 h 1238655"/>
              <a:gd name="connsiteX1" fmla="*/ 0 w 5012988"/>
              <a:gd name="connsiteY1" fmla="*/ 1238655 h 1238655"/>
              <a:gd name="connsiteX2" fmla="*/ 155643 w 5012988"/>
              <a:gd name="connsiteY2" fmla="*/ 1238655 h 1238655"/>
              <a:gd name="connsiteX3" fmla="*/ 4935166 w 5012988"/>
              <a:gd name="connsiteY3" fmla="*/ 1238655 h 1238655"/>
              <a:gd name="connsiteX4" fmla="*/ 4935166 w 5012988"/>
              <a:gd name="connsiteY4" fmla="*/ 0 h 1238655"/>
              <a:gd name="connsiteX5" fmla="*/ 5012988 w 5012988"/>
              <a:gd name="connsiteY5" fmla="*/ 0 h 1238655"/>
              <a:gd name="connsiteX0" fmla="*/ 0 w 4935166"/>
              <a:gd name="connsiteY0" fmla="*/ 32426 h 1238655"/>
              <a:gd name="connsiteX1" fmla="*/ 0 w 4935166"/>
              <a:gd name="connsiteY1" fmla="*/ 1238655 h 1238655"/>
              <a:gd name="connsiteX2" fmla="*/ 155643 w 4935166"/>
              <a:gd name="connsiteY2" fmla="*/ 1238655 h 1238655"/>
              <a:gd name="connsiteX3" fmla="*/ 4935166 w 4935166"/>
              <a:gd name="connsiteY3" fmla="*/ 1238655 h 1238655"/>
              <a:gd name="connsiteX4" fmla="*/ 4935166 w 4935166"/>
              <a:gd name="connsiteY4" fmla="*/ 0 h 1238655"/>
              <a:gd name="connsiteX0" fmla="*/ 0 w 4935166"/>
              <a:gd name="connsiteY0" fmla="*/ 32426 h 1238655"/>
              <a:gd name="connsiteX1" fmla="*/ 0 w 4935166"/>
              <a:gd name="connsiteY1" fmla="*/ 1238655 h 1238655"/>
              <a:gd name="connsiteX2" fmla="*/ 4935166 w 4935166"/>
              <a:gd name="connsiteY2" fmla="*/ 1238655 h 1238655"/>
              <a:gd name="connsiteX3" fmla="*/ 4935166 w 4935166"/>
              <a:gd name="connsiteY3" fmla="*/ 0 h 1238655"/>
              <a:gd name="connsiteX0" fmla="*/ 0 w 4935166"/>
              <a:gd name="connsiteY0" fmla="*/ 118998 h 1238655"/>
              <a:gd name="connsiteX1" fmla="*/ 0 w 4935166"/>
              <a:gd name="connsiteY1" fmla="*/ 1238655 h 1238655"/>
              <a:gd name="connsiteX2" fmla="*/ 4935166 w 4935166"/>
              <a:gd name="connsiteY2" fmla="*/ 1238655 h 1238655"/>
              <a:gd name="connsiteX3" fmla="*/ 4935166 w 4935166"/>
              <a:gd name="connsiteY3" fmla="*/ 0 h 1238655"/>
              <a:gd name="connsiteX0" fmla="*/ 0 w 4935166"/>
              <a:gd name="connsiteY0" fmla="*/ 0 h 1638053"/>
              <a:gd name="connsiteX1" fmla="*/ 0 w 4935166"/>
              <a:gd name="connsiteY1" fmla="*/ 1638053 h 1638053"/>
              <a:gd name="connsiteX2" fmla="*/ 4935166 w 4935166"/>
              <a:gd name="connsiteY2" fmla="*/ 1638053 h 1638053"/>
              <a:gd name="connsiteX3" fmla="*/ 4935166 w 4935166"/>
              <a:gd name="connsiteY3" fmla="*/ 399398 h 1638053"/>
            </a:gdLst>
            <a:ahLst/>
            <a:cxnLst>
              <a:cxn ang="0">
                <a:pos x="connsiteX0" y="connsiteY0"/>
              </a:cxn>
              <a:cxn ang="0">
                <a:pos x="connsiteX1" y="connsiteY1"/>
              </a:cxn>
              <a:cxn ang="0">
                <a:pos x="connsiteX2" y="connsiteY2"/>
              </a:cxn>
              <a:cxn ang="0">
                <a:pos x="connsiteX3" y="connsiteY3"/>
              </a:cxn>
            </a:cxnLst>
            <a:rect l="l" t="t" r="r" b="b"/>
            <a:pathLst>
              <a:path w="4935166" h="1638053">
                <a:moveTo>
                  <a:pt x="0" y="0"/>
                </a:moveTo>
                <a:lnTo>
                  <a:pt x="0" y="1638053"/>
                </a:lnTo>
                <a:lnTo>
                  <a:pt x="4935166" y="1638053"/>
                </a:lnTo>
                <a:lnTo>
                  <a:pt x="4935166" y="399398"/>
                </a:lnTo>
              </a:path>
            </a:pathLst>
          </a:custGeom>
          <a:ln w="9525" cap="flat" cmpd="sng" algn="ctr">
            <a:solidFill>
              <a:srgbClr val="878787"/>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685800" fontAlgn="auto">
              <a:spcBef>
                <a:spcPts val="0"/>
              </a:spcBef>
              <a:spcAft>
                <a:spcPts val="0"/>
              </a:spcAft>
              <a:defRPr/>
            </a:pPr>
            <a:endParaRPr lang="en-US" sz="900" kern="0" dirty="0">
              <a:solidFill>
                <a:srgbClr val="FFFFFF"/>
              </a:solidFill>
              <a:latin typeface="Open Sans"/>
            </a:endParaRPr>
          </a:p>
        </p:txBody>
      </p:sp>
      <p:sp>
        <p:nvSpPr>
          <p:cNvPr id="15" name="Rounded Rectangle 52">
            <a:extLst>
              <a:ext uri="{FF2B5EF4-FFF2-40B4-BE49-F238E27FC236}">
                <a16:creationId xmlns:a16="http://schemas.microsoft.com/office/drawing/2014/main" id="{EE7D65E2-EF9F-639D-D016-1BD2AA9FE706}"/>
              </a:ext>
            </a:extLst>
          </p:cNvPr>
          <p:cNvSpPr/>
          <p:nvPr/>
        </p:nvSpPr>
        <p:spPr>
          <a:xfrm>
            <a:off x="3006926" y="2887028"/>
            <a:ext cx="1245041" cy="274824"/>
          </a:xfrm>
          <a:prstGeom prst="roundRect">
            <a:avLst>
              <a:gd name="adj" fmla="val 0"/>
            </a:avLst>
          </a:prstGeom>
          <a:noFill/>
          <a:ln w="9525" cap="flat" cmpd="sng" algn="ctr">
            <a:noFill/>
            <a:prstDash val="solid"/>
          </a:ln>
          <a:effectLst/>
        </p:spPr>
        <p:txBody>
          <a:bodyPr lIns="0" tIns="0" rIns="0" bIns="0"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685800" fontAlgn="auto">
              <a:spcBef>
                <a:spcPts val="0"/>
              </a:spcBef>
              <a:spcAft>
                <a:spcPts val="0"/>
              </a:spcAft>
              <a:defRPr/>
            </a:pPr>
            <a:r>
              <a:rPr lang="en-US" sz="800" kern="0" dirty="0">
                <a:latin typeface="Arial" panose="020B0604020202020204" pitchFamily="34" charset="0"/>
                <a:cs typeface="Arial" panose="020B0604020202020204" pitchFamily="34" charset="0"/>
              </a:rPr>
              <a:t>Apheresis </a:t>
            </a:r>
            <a:br>
              <a:rPr lang="en-US" sz="800" kern="0" dirty="0">
                <a:latin typeface="Arial" panose="020B0604020202020204" pitchFamily="34" charset="0"/>
                <a:cs typeface="Arial" panose="020B0604020202020204" pitchFamily="34" charset="0"/>
              </a:rPr>
            </a:br>
            <a:r>
              <a:rPr lang="en-US" sz="800" kern="0" dirty="0">
                <a:latin typeface="Arial" panose="020B0604020202020204" pitchFamily="34" charset="0"/>
                <a:cs typeface="Arial" panose="020B0604020202020204" pitchFamily="34" charset="0"/>
              </a:rPr>
              <a:t>(start of study treatment)</a:t>
            </a:r>
            <a:endParaRPr lang="en-US" sz="800" strike="sngStrike" kern="0" dirty="0">
              <a:latin typeface="Arial" panose="020B0604020202020204" pitchFamily="34" charset="0"/>
              <a:cs typeface="Arial" panose="020B0604020202020204" pitchFamily="34" charset="0"/>
            </a:endParaRPr>
          </a:p>
        </p:txBody>
      </p:sp>
      <p:sp>
        <p:nvSpPr>
          <p:cNvPr id="16" name="Triangle 7">
            <a:extLst>
              <a:ext uri="{FF2B5EF4-FFF2-40B4-BE49-F238E27FC236}">
                <a16:creationId xmlns:a16="http://schemas.microsoft.com/office/drawing/2014/main" id="{8F0CAD1A-A9E2-A7BF-CD88-CC86AFF57E6E}"/>
              </a:ext>
            </a:extLst>
          </p:cNvPr>
          <p:cNvSpPr/>
          <p:nvPr/>
        </p:nvSpPr>
        <p:spPr>
          <a:xfrm rot="5400000">
            <a:off x="2764651" y="2129112"/>
            <a:ext cx="279705" cy="96062"/>
          </a:xfrm>
          <a:prstGeom prst="triangle">
            <a:avLst/>
          </a:prstGeom>
          <a:solidFill>
            <a:schemeClr val="bg1">
              <a:lumMod val="75000"/>
            </a:schemeClr>
          </a:solidFill>
          <a:ln w="9525" cap="flat" cmpd="sng" algn="ctr">
            <a:noFill/>
            <a:prstDash val="solid"/>
          </a:ln>
          <a:effectLst/>
        </p:spPr>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68" fontAlgn="auto">
              <a:spcBef>
                <a:spcPts val="0"/>
              </a:spcBef>
              <a:spcAft>
                <a:spcPts val="0"/>
              </a:spcAft>
              <a:defRPr/>
            </a:pPr>
            <a:endParaRPr lang="en-US" sz="900" kern="0" dirty="0">
              <a:solidFill>
                <a:srgbClr val="FFFFFF"/>
              </a:solidFill>
              <a:latin typeface="Open Sans"/>
            </a:endParaRPr>
          </a:p>
        </p:txBody>
      </p:sp>
      <p:sp>
        <p:nvSpPr>
          <p:cNvPr id="41" name="Triangle 7">
            <a:extLst>
              <a:ext uri="{FF2B5EF4-FFF2-40B4-BE49-F238E27FC236}">
                <a16:creationId xmlns:a16="http://schemas.microsoft.com/office/drawing/2014/main" id="{1D446E54-511B-DE3A-BAD5-3E17F319E25F}"/>
              </a:ext>
            </a:extLst>
          </p:cNvPr>
          <p:cNvSpPr/>
          <p:nvPr/>
        </p:nvSpPr>
        <p:spPr>
          <a:xfrm rot="5400000">
            <a:off x="1624572" y="2113016"/>
            <a:ext cx="286032" cy="120463"/>
          </a:xfrm>
          <a:prstGeom prst="triangle">
            <a:avLst/>
          </a:prstGeom>
          <a:solidFill>
            <a:schemeClr val="bg1">
              <a:lumMod val="75000"/>
            </a:schemeClr>
          </a:solidFill>
          <a:ln w="9525" cap="flat" cmpd="sng" algn="ctr">
            <a:noFill/>
            <a:prstDash val="solid"/>
          </a:ln>
          <a:effectLst/>
        </p:spPr>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68" fontAlgn="auto">
              <a:spcBef>
                <a:spcPts val="0"/>
              </a:spcBef>
              <a:spcAft>
                <a:spcPts val="0"/>
              </a:spcAft>
              <a:defRPr/>
            </a:pPr>
            <a:endParaRPr lang="en-US" sz="900" kern="0" dirty="0">
              <a:solidFill>
                <a:srgbClr val="FFFFFF"/>
              </a:solidFill>
              <a:latin typeface="Open Sans"/>
            </a:endParaRPr>
          </a:p>
        </p:txBody>
      </p:sp>
      <p:sp>
        <p:nvSpPr>
          <p:cNvPr id="42" name="Rectangle 41">
            <a:extLst>
              <a:ext uri="{FF2B5EF4-FFF2-40B4-BE49-F238E27FC236}">
                <a16:creationId xmlns:a16="http://schemas.microsoft.com/office/drawing/2014/main" id="{38592AFC-67E1-6A4F-7166-A8B118608571}"/>
              </a:ext>
            </a:extLst>
          </p:cNvPr>
          <p:cNvSpPr/>
          <p:nvPr/>
        </p:nvSpPr>
        <p:spPr>
          <a:xfrm>
            <a:off x="8100539" y="1038225"/>
            <a:ext cx="708179" cy="2199827"/>
          </a:xfrm>
          <a:prstGeom prst="rect">
            <a:avLst/>
          </a:prstGeom>
          <a:ln/>
        </p:spPr>
        <p:style>
          <a:lnRef idx="1">
            <a:schemeClr val="dk1"/>
          </a:lnRef>
          <a:fillRef idx="3">
            <a:schemeClr val="dk1"/>
          </a:fillRef>
          <a:effectRef idx="2">
            <a:schemeClr val="dk1"/>
          </a:effectRef>
          <a:fontRef idx="minor">
            <a:schemeClr val="lt1"/>
          </a:fontRef>
        </p:style>
        <p:txBody>
          <a:bodyPr lIns="68580" tIns="0" rIns="68580" bIns="0"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46" fontAlgn="auto">
              <a:spcBef>
                <a:spcPts val="0"/>
              </a:spcBef>
              <a:spcAft>
                <a:spcPts val="0"/>
              </a:spcAft>
              <a:defRPr/>
            </a:pPr>
            <a:r>
              <a:rPr lang="en-US" sz="1200" b="1" kern="0" dirty="0">
                <a:solidFill>
                  <a:schemeClr val="bg1"/>
                </a:solidFill>
                <a:latin typeface="Arial" panose="020B0604020202020204" pitchFamily="34" charset="0"/>
                <a:ea typeface="Verdana" panose="020B0604030504040204" pitchFamily="34" charset="0"/>
                <a:cs typeface="Arial" panose="020B0604020202020204" pitchFamily="34" charset="0"/>
              </a:rPr>
              <a:t>Follow-up</a:t>
            </a:r>
            <a:endParaRPr lang="en-US" sz="1200" b="1" strike="sngStrike" kern="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43" name="Triangle 7">
            <a:extLst>
              <a:ext uri="{FF2B5EF4-FFF2-40B4-BE49-F238E27FC236}">
                <a16:creationId xmlns:a16="http://schemas.microsoft.com/office/drawing/2014/main" id="{934564DE-66A8-9AF0-178B-39410C02F875}"/>
              </a:ext>
            </a:extLst>
          </p:cNvPr>
          <p:cNvSpPr/>
          <p:nvPr/>
        </p:nvSpPr>
        <p:spPr>
          <a:xfrm rot="5400000">
            <a:off x="7894418" y="1323874"/>
            <a:ext cx="280800" cy="97200"/>
          </a:xfrm>
          <a:prstGeom prst="triangle">
            <a:avLst/>
          </a:prstGeom>
          <a:solidFill>
            <a:schemeClr val="bg1">
              <a:lumMod val="75000"/>
            </a:schemeClr>
          </a:solidFill>
          <a:ln w="9525" cap="flat" cmpd="sng" algn="ctr">
            <a:noFill/>
            <a:prstDash val="solid"/>
          </a:ln>
          <a:effectLst/>
        </p:spPr>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68" fontAlgn="auto">
              <a:spcBef>
                <a:spcPts val="0"/>
              </a:spcBef>
              <a:spcAft>
                <a:spcPts val="0"/>
              </a:spcAft>
              <a:defRPr/>
            </a:pPr>
            <a:endParaRPr lang="en-US" sz="900" kern="0" dirty="0">
              <a:solidFill>
                <a:srgbClr val="FFFFFF"/>
              </a:solidFill>
              <a:latin typeface="Open Sans"/>
            </a:endParaRPr>
          </a:p>
        </p:txBody>
      </p:sp>
      <p:sp>
        <p:nvSpPr>
          <p:cNvPr id="44" name="Triangle 7">
            <a:extLst>
              <a:ext uri="{FF2B5EF4-FFF2-40B4-BE49-F238E27FC236}">
                <a16:creationId xmlns:a16="http://schemas.microsoft.com/office/drawing/2014/main" id="{1D96DCB4-D19E-30E7-1D0E-3F8E58FC049D}"/>
              </a:ext>
            </a:extLst>
          </p:cNvPr>
          <p:cNvSpPr/>
          <p:nvPr/>
        </p:nvSpPr>
        <p:spPr>
          <a:xfrm rot="5400000">
            <a:off x="2764651" y="1324443"/>
            <a:ext cx="279705" cy="96062"/>
          </a:xfrm>
          <a:prstGeom prst="triangle">
            <a:avLst/>
          </a:prstGeom>
          <a:solidFill>
            <a:schemeClr val="bg1">
              <a:lumMod val="75000"/>
            </a:schemeClr>
          </a:solidFill>
          <a:ln w="9525" cap="flat" cmpd="sng" algn="ctr">
            <a:noFill/>
            <a:prstDash val="solid"/>
          </a:ln>
          <a:effectLst/>
        </p:spPr>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68" fontAlgn="auto">
              <a:spcBef>
                <a:spcPts val="0"/>
              </a:spcBef>
              <a:spcAft>
                <a:spcPts val="0"/>
              </a:spcAft>
              <a:defRPr/>
            </a:pPr>
            <a:endParaRPr lang="en-US" sz="900" kern="0" dirty="0">
              <a:solidFill>
                <a:srgbClr val="FFFFFF"/>
              </a:solidFill>
              <a:latin typeface="Open Sans"/>
            </a:endParaRPr>
          </a:p>
        </p:txBody>
      </p:sp>
      <p:sp>
        <p:nvSpPr>
          <p:cNvPr id="46" name="Rectangle 45">
            <a:extLst>
              <a:ext uri="{FF2B5EF4-FFF2-40B4-BE49-F238E27FC236}">
                <a16:creationId xmlns:a16="http://schemas.microsoft.com/office/drawing/2014/main" id="{8C54CAFC-ADC9-5E15-1203-9514B800B36F}"/>
              </a:ext>
            </a:extLst>
          </p:cNvPr>
          <p:cNvSpPr/>
          <p:nvPr/>
        </p:nvSpPr>
        <p:spPr bwMode="auto">
          <a:xfrm>
            <a:off x="292275" y="1034328"/>
            <a:ext cx="1415792" cy="2199827"/>
          </a:xfrm>
          <a:prstGeom prst="rect">
            <a:avLst/>
          </a:prstGeom>
          <a:ln/>
        </p:spPr>
        <p:style>
          <a:lnRef idx="1">
            <a:schemeClr val="dk1"/>
          </a:lnRef>
          <a:fillRef idx="2">
            <a:schemeClr val="dk1"/>
          </a:fillRef>
          <a:effectRef idx="1">
            <a:schemeClr val="dk1"/>
          </a:effectRef>
          <a:fontRef idx="minor">
            <a:schemeClr val="dk1"/>
          </a:fontRef>
        </p:style>
        <p:txBody>
          <a:bodyPr vert="horz" wrap="square" lIns="51435" tIns="25718" rIns="51435" bIns="25718" numCol="1" rtlCol="0" anchor="ctr" anchorCtr="0" compatLnSpc="1">
            <a:prstTxWarp prst="textNoShape">
              <a:avLst/>
            </a:prstTxWarp>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514313" fontAlgn="auto">
              <a:spcBef>
                <a:spcPts val="0"/>
              </a:spcBef>
              <a:spcAft>
                <a:spcPts val="338"/>
              </a:spcAft>
              <a:defRPr/>
            </a:pPr>
            <a:r>
              <a:rPr lang="en-US" sz="900" b="1" kern="0" dirty="0">
                <a:solidFill>
                  <a:schemeClr val="bg1"/>
                </a:solidFill>
                <a:latin typeface="Arial" panose="020B0604020202020204" pitchFamily="34" charset="0"/>
                <a:ea typeface="Open Sans" panose="020B0606030504020204" pitchFamily="34" charset="0"/>
                <a:cs typeface="Arial" panose="020B0604020202020204" pitchFamily="34" charset="0"/>
              </a:rPr>
              <a:t>Screening</a:t>
            </a:r>
          </a:p>
          <a:p>
            <a:pPr algn="ctr" defTabSz="514313" fontAlgn="auto">
              <a:spcBef>
                <a:spcPts val="0"/>
              </a:spcBef>
              <a:spcAft>
                <a:spcPts val="338"/>
              </a:spcAft>
              <a:defRPr/>
            </a:pPr>
            <a:r>
              <a:rPr lang="en-US" sz="900" b="1" kern="0" dirty="0">
                <a:solidFill>
                  <a:schemeClr val="bg1"/>
                </a:solidFill>
                <a:latin typeface="Arial" panose="020B0604020202020204" pitchFamily="34" charset="0"/>
                <a:ea typeface="Open Sans" panose="020B0606030504020204" pitchFamily="34" charset="0"/>
                <a:cs typeface="Arial" panose="020B0604020202020204" pitchFamily="34" charset="0"/>
              </a:rPr>
              <a:t>Key inclusion criteria: </a:t>
            </a:r>
          </a:p>
          <a:p>
            <a:pPr marL="128588" indent="-128588" defTabSz="514313" fontAlgn="auto">
              <a:spcBef>
                <a:spcPts val="0"/>
              </a:spcBef>
              <a:spcAft>
                <a:spcPts val="338"/>
              </a:spcAft>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Age ≥18 years </a:t>
            </a:r>
            <a:br>
              <a:rPr lang="en-US" sz="900" dirty="0">
                <a:solidFill>
                  <a:schemeClr val="bg1"/>
                </a:solidFill>
                <a:latin typeface="Arial" panose="020B0604020202020204" pitchFamily="34" charset="0"/>
                <a:cs typeface="Arial" panose="020B0604020202020204" pitchFamily="34" charset="0"/>
              </a:rPr>
            </a:br>
            <a:r>
              <a:rPr lang="en-US" sz="900" dirty="0">
                <a:solidFill>
                  <a:schemeClr val="bg1"/>
                </a:solidFill>
                <a:latin typeface="Arial" panose="020B0604020202020204" pitchFamily="34" charset="0"/>
                <a:cs typeface="Arial" panose="020B0604020202020204" pitchFamily="34" charset="0"/>
              </a:rPr>
              <a:t>with MM </a:t>
            </a:r>
          </a:p>
          <a:p>
            <a:pPr marL="128588" indent="-128588" defTabSz="514313" fontAlgn="auto">
              <a:spcBef>
                <a:spcPts val="0"/>
              </a:spcBef>
              <a:spcAft>
                <a:spcPts val="338"/>
              </a:spcAft>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1–3 prior LOT (including PI + IMiD)</a:t>
            </a:r>
          </a:p>
          <a:p>
            <a:pPr marL="128588" indent="-128588" defTabSz="514313" fontAlgn="auto">
              <a:spcBef>
                <a:spcPts val="0"/>
              </a:spcBef>
              <a:spcAft>
                <a:spcPts val="338"/>
              </a:spcAft>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LEN-refractory </a:t>
            </a:r>
          </a:p>
          <a:p>
            <a:pPr marL="128588" indent="-128588" defTabSz="514313" fontAlgn="auto">
              <a:spcBef>
                <a:spcPts val="0"/>
              </a:spcBef>
              <a:spcAft>
                <a:spcPts val="338"/>
              </a:spcAft>
              <a:buFont typeface="Arial" panose="020B0604020202020204" pitchFamily="34" charset="0"/>
              <a:buChar char="•"/>
              <a:defRPr/>
            </a:pPr>
            <a:r>
              <a:rPr lang="en-AU" sz="900" kern="0" spc="-15" dirty="0">
                <a:solidFill>
                  <a:schemeClr val="bg1"/>
                </a:solidFill>
                <a:latin typeface="Arial" panose="020B0604020202020204" pitchFamily="34" charset="0"/>
                <a:ea typeface="Open Sans" panose="020B0606030504020204" pitchFamily="34" charset="0"/>
                <a:cs typeface="Arial" panose="020B0604020202020204" pitchFamily="34" charset="0"/>
              </a:rPr>
              <a:t>ECOG PS ≤1</a:t>
            </a:r>
          </a:p>
          <a:p>
            <a:pPr algn="ctr" defTabSz="685800" fontAlgn="auto">
              <a:spcBef>
                <a:spcPts val="0"/>
              </a:spcBef>
              <a:spcAft>
                <a:spcPts val="338"/>
              </a:spcAft>
              <a:buSzPct val="125000"/>
              <a:defRPr/>
            </a:pPr>
            <a:r>
              <a:rPr lang="en-AU" sz="900" b="1" kern="0" spc="-15" dirty="0">
                <a:solidFill>
                  <a:schemeClr val="bg1"/>
                </a:solidFill>
                <a:latin typeface="Arial" panose="020B0604020202020204" pitchFamily="34" charset="0"/>
                <a:ea typeface="Open Sans" panose="020B0606030504020204" pitchFamily="34" charset="0"/>
                <a:cs typeface="Arial" panose="020B0604020202020204" pitchFamily="34" charset="0"/>
              </a:rPr>
              <a:t>Key exclusion criteria: </a:t>
            </a:r>
          </a:p>
          <a:p>
            <a:pPr marL="128588" indent="-128588" defTabSz="514313" fontAlgn="auto">
              <a:spcBef>
                <a:spcPts val="0"/>
              </a:spcBef>
              <a:spcAft>
                <a:spcPts val="338"/>
              </a:spcAft>
              <a:buFont typeface="Arial" panose="020B0604020202020204" pitchFamily="34" charset="0"/>
              <a:buChar char="•"/>
              <a:defRPr/>
            </a:pPr>
            <a:r>
              <a:rPr lang="en-US" sz="900" dirty="0">
                <a:solidFill>
                  <a:schemeClr val="bg1"/>
                </a:solidFill>
                <a:latin typeface="Arial" panose="020B0604020202020204" pitchFamily="34" charset="0"/>
                <a:cs typeface="Arial" panose="020B0604020202020204" pitchFamily="34" charset="0"/>
              </a:rPr>
              <a:t>Prior CAR-T or </a:t>
            </a:r>
            <a:br>
              <a:rPr lang="en-US" sz="900" dirty="0">
                <a:solidFill>
                  <a:schemeClr val="bg1"/>
                </a:solidFill>
                <a:latin typeface="Arial" panose="020B0604020202020204" pitchFamily="34" charset="0"/>
                <a:cs typeface="Arial" panose="020B0604020202020204" pitchFamily="34" charset="0"/>
              </a:rPr>
            </a:br>
            <a:r>
              <a:rPr lang="en-US" sz="900" dirty="0">
                <a:solidFill>
                  <a:schemeClr val="bg1"/>
                </a:solidFill>
                <a:latin typeface="Arial" panose="020B0604020202020204" pitchFamily="34" charset="0"/>
                <a:cs typeface="Arial" panose="020B0604020202020204" pitchFamily="34" charset="0"/>
              </a:rPr>
              <a:t>BCMA-targeting therapy</a:t>
            </a:r>
            <a:endParaRPr lang="en-AU" sz="900" dirty="0">
              <a:solidFill>
                <a:schemeClr val="bg1"/>
              </a:solidFill>
              <a:latin typeface="Arial" panose="020B0604020202020204" pitchFamily="34" charset="0"/>
              <a:cs typeface="Arial" panose="020B0604020202020204" pitchFamily="34" charset="0"/>
            </a:endParaRPr>
          </a:p>
        </p:txBody>
      </p:sp>
      <p:sp>
        <p:nvSpPr>
          <p:cNvPr id="47" name="TextBox 45">
            <a:extLst>
              <a:ext uri="{FF2B5EF4-FFF2-40B4-BE49-F238E27FC236}">
                <a16:creationId xmlns:a16="http://schemas.microsoft.com/office/drawing/2014/main" id="{0490A10D-01A8-C900-E016-BDA9200C2546}"/>
              </a:ext>
            </a:extLst>
          </p:cNvPr>
          <p:cNvSpPr txBox="1"/>
          <p:nvPr/>
        </p:nvSpPr>
        <p:spPr>
          <a:xfrm>
            <a:off x="1789313" y="1038225"/>
            <a:ext cx="1065136" cy="219982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514313" fontAlgn="auto">
              <a:spcBef>
                <a:spcPts val="0"/>
              </a:spcBef>
              <a:spcAft>
                <a:spcPts val="0"/>
              </a:spcAft>
              <a:defRPr/>
            </a:pPr>
            <a:r>
              <a:rPr lang="en-US" sz="900" b="1" kern="0" dirty="0">
                <a:solidFill>
                  <a:schemeClr val="bg1"/>
                </a:solidFill>
                <a:latin typeface="Arial" panose="020B0604020202020204" pitchFamily="34" charset="0"/>
                <a:ea typeface="Open Sans" panose="020B0606030504020204" pitchFamily="34" charset="0"/>
                <a:cs typeface="Arial" panose="020B0604020202020204" pitchFamily="34" charset="0"/>
              </a:rPr>
              <a:t>Randomization</a:t>
            </a:r>
          </a:p>
          <a:p>
            <a:pPr algn="ctr" defTabSz="514313" fontAlgn="auto">
              <a:spcBef>
                <a:spcPts val="0"/>
              </a:spcBef>
              <a:spcAft>
                <a:spcPts val="0"/>
              </a:spcAft>
              <a:defRPr/>
            </a:pPr>
            <a:endParaRPr lang="en-US" sz="900" kern="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algn="ctr" defTabSz="514313" fontAlgn="auto">
              <a:spcBef>
                <a:spcPts val="0"/>
              </a:spcBef>
              <a:spcAft>
                <a:spcPts val="0"/>
              </a:spcAft>
              <a:defRPr/>
            </a:pPr>
            <a:r>
              <a:rPr lang="en-US" sz="900" kern="0" dirty="0">
                <a:solidFill>
                  <a:schemeClr val="bg1"/>
                </a:solidFill>
                <a:latin typeface="Arial" panose="020B0604020202020204" pitchFamily="34" charset="0"/>
                <a:ea typeface="Open Sans" panose="020B0606030504020204" pitchFamily="34" charset="0"/>
                <a:cs typeface="Arial" panose="020B0604020202020204" pitchFamily="34" charset="0"/>
              </a:rPr>
              <a:t>1:1 randomization</a:t>
            </a:r>
          </a:p>
          <a:p>
            <a:pPr algn="ctr" defTabSz="514313" fontAlgn="auto">
              <a:spcBef>
                <a:spcPts val="0"/>
              </a:spcBef>
              <a:spcAft>
                <a:spcPts val="0"/>
              </a:spcAft>
              <a:defRPr/>
            </a:pPr>
            <a:endParaRPr lang="en-US" sz="900" kern="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algn="ctr" defTabSz="514313" fontAlgn="auto">
              <a:spcBef>
                <a:spcPts val="0"/>
              </a:spcBef>
              <a:spcAft>
                <a:spcPts val="0"/>
              </a:spcAft>
              <a:defRPr/>
            </a:pPr>
            <a:endParaRPr lang="en-US" sz="900" b="1" kern="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algn="ctr" defTabSz="514313" fontAlgn="auto">
              <a:spcBef>
                <a:spcPts val="0"/>
              </a:spcBef>
              <a:spcAft>
                <a:spcPts val="0"/>
              </a:spcAft>
              <a:defRPr/>
            </a:pPr>
            <a:r>
              <a:rPr lang="en-US" sz="900" b="1" kern="0" dirty="0">
                <a:solidFill>
                  <a:schemeClr val="bg1"/>
                </a:solidFill>
                <a:latin typeface="Arial" panose="020B0604020202020204" pitchFamily="34" charset="0"/>
                <a:ea typeface="Open Sans" panose="020B0606030504020204" pitchFamily="34" charset="0"/>
                <a:cs typeface="Arial" panose="020B0604020202020204" pitchFamily="34" charset="0"/>
              </a:rPr>
              <a:t>Stratified by: </a:t>
            </a:r>
          </a:p>
          <a:p>
            <a:pPr marL="128588" indent="-128588" defTabSz="514313" fontAlgn="auto">
              <a:spcBef>
                <a:spcPts val="0"/>
              </a:spcBef>
              <a:spcAft>
                <a:spcPts val="0"/>
              </a:spcAft>
              <a:buFont typeface="Arial" panose="020B0604020202020204" pitchFamily="34" charset="0"/>
              <a:buChar char="•"/>
              <a:defRPr/>
            </a:pPr>
            <a:r>
              <a:rPr lang="en-US" sz="900" kern="0" dirty="0">
                <a:solidFill>
                  <a:schemeClr val="bg1"/>
                </a:solidFill>
                <a:latin typeface="Arial" panose="020B0604020202020204" pitchFamily="34" charset="0"/>
                <a:ea typeface="Open Sans" panose="020B0606030504020204" pitchFamily="34" charset="0"/>
                <a:cs typeface="Arial" panose="020B0604020202020204" pitchFamily="34" charset="0"/>
              </a:rPr>
              <a:t>Choice of PVd/DPd</a:t>
            </a:r>
          </a:p>
          <a:p>
            <a:pPr marL="128588" indent="-128588" defTabSz="514313" fontAlgn="auto">
              <a:spcBef>
                <a:spcPts val="0"/>
              </a:spcBef>
              <a:spcAft>
                <a:spcPts val="0"/>
              </a:spcAft>
              <a:buFont typeface="Arial" panose="020B0604020202020204" pitchFamily="34" charset="0"/>
              <a:buChar char="•"/>
              <a:defRPr/>
            </a:pPr>
            <a:r>
              <a:rPr lang="en-US" sz="900" kern="0" dirty="0">
                <a:solidFill>
                  <a:schemeClr val="bg1"/>
                </a:solidFill>
                <a:latin typeface="Arial" panose="020B0604020202020204" pitchFamily="34" charset="0"/>
                <a:ea typeface="Open Sans" panose="020B0606030504020204" pitchFamily="34" charset="0"/>
                <a:cs typeface="Arial" panose="020B0604020202020204" pitchFamily="34" charset="0"/>
              </a:rPr>
              <a:t>ISS stage</a:t>
            </a:r>
          </a:p>
          <a:p>
            <a:pPr marL="128588" indent="-128588" defTabSz="514313" fontAlgn="auto">
              <a:spcBef>
                <a:spcPts val="0"/>
              </a:spcBef>
              <a:spcAft>
                <a:spcPts val="0"/>
              </a:spcAft>
              <a:buFont typeface="Arial" panose="020B0604020202020204" pitchFamily="34" charset="0"/>
              <a:buChar char="•"/>
              <a:defRPr/>
            </a:pPr>
            <a:r>
              <a:rPr lang="en-US" sz="900" kern="0" dirty="0">
                <a:solidFill>
                  <a:schemeClr val="bg1"/>
                </a:solidFill>
                <a:latin typeface="Arial" panose="020B0604020202020204" pitchFamily="34" charset="0"/>
                <a:ea typeface="Open Sans" panose="020B0606030504020204" pitchFamily="34" charset="0"/>
                <a:cs typeface="Arial" panose="020B0604020202020204" pitchFamily="34" charset="0"/>
              </a:rPr>
              <a:t>Number of prior LOT</a:t>
            </a:r>
          </a:p>
        </p:txBody>
      </p:sp>
      <p:sp>
        <p:nvSpPr>
          <p:cNvPr id="17" name="Triangle 7">
            <a:extLst>
              <a:ext uri="{FF2B5EF4-FFF2-40B4-BE49-F238E27FC236}">
                <a16:creationId xmlns:a16="http://schemas.microsoft.com/office/drawing/2014/main" id="{70C5D324-4CEC-58E4-4AAE-99AE6D7FCD67}"/>
              </a:ext>
            </a:extLst>
          </p:cNvPr>
          <p:cNvSpPr/>
          <p:nvPr/>
        </p:nvSpPr>
        <p:spPr>
          <a:xfrm rot="5400000">
            <a:off x="3375542" y="2128543"/>
            <a:ext cx="279705" cy="97200"/>
          </a:xfrm>
          <a:prstGeom prst="triangle">
            <a:avLst/>
          </a:prstGeom>
          <a:solidFill>
            <a:schemeClr val="bg1">
              <a:lumMod val="75000"/>
            </a:schemeClr>
          </a:solidFill>
          <a:ln w="9525" cap="flat" cmpd="sng" algn="ctr">
            <a:noFill/>
            <a:prstDash val="solid"/>
          </a:ln>
          <a:effectLst/>
        </p:spPr>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68" fontAlgn="auto">
              <a:spcBef>
                <a:spcPts val="0"/>
              </a:spcBef>
              <a:spcAft>
                <a:spcPts val="0"/>
              </a:spcAft>
              <a:defRPr/>
            </a:pPr>
            <a:endParaRPr lang="en-US" sz="900" kern="0" dirty="0">
              <a:solidFill>
                <a:srgbClr val="FFFFFF"/>
              </a:solidFill>
              <a:latin typeface="Open Sans"/>
            </a:endParaRPr>
          </a:p>
        </p:txBody>
      </p:sp>
      <p:sp>
        <p:nvSpPr>
          <p:cNvPr id="40" name="Triangle 7">
            <a:extLst>
              <a:ext uri="{FF2B5EF4-FFF2-40B4-BE49-F238E27FC236}">
                <a16:creationId xmlns:a16="http://schemas.microsoft.com/office/drawing/2014/main" id="{2723A262-7113-B499-BBD3-B289741D3D91}"/>
              </a:ext>
            </a:extLst>
          </p:cNvPr>
          <p:cNvSpPr/>
          <p:nvPr/>
        </p:nvSpPr>
        <p:spPr>
          <a:xfrm rot="5400000">
            <a:off x="4594196" y="2128543"/>
            <a:ext cx="280800" cy="97200"/>
          </a:xfrm>
          <a:prstGeom prst="triangle">
            <a:avLst/>
          </a:prstGeom>
          <a:solidFill>
            <a:schemeClr val="bg1">
              <a:lumMod val="75000"/>
            </a:schemeClr>
          </a:solidFill>
          <a:ln w="9525" cap="flat" cmpd="sng" algn="ctr">
            <a:noFill/>
            <a:prstDash val="solid"/>
          </a:ln>
          <a:effectLst/>
        </p:spPr>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68" fontAlgn="auto">
              <a:spcBef>
                <a:spcPts val="0"/>
              </a:spcBef>
              <a:spcAft>
                <a:spcPts val="0"/>
              </a:spcAft>
              <a:defRPr/>
            </a:pPr>
            <a:endParaRPr lang="en-US" sz="900" kern="0" dirty="0">
              <a:solidFill>
                <a:srgbClr val="FFFFFF"/>
              </a:solidFill>
              <a:latin typeface="Open Sans"/>
            </a:endParaRPr>
          </a:p>
        </p:txBody>
      </p:sp>
      <p:sp>
        <p:nvSpPr>
          <p:cNvPr id="45" name="Triangle 7">
            <a:extLst>
              <a:ext uri="{FF2B5EF4-FFF2-40B4-BE49-F238E27FC236}">
                <a16:creationId xmlns:a16="http://schemas.microsoft.com/office/drawing/2014/main" id="{59E853AE-51FC-1798-E696-04A2EEEBFB1F}"/>
              </a:ext>
            </a:extLst>
          </p:cNvPr>
          <p:cNvSpPr/>
          <p:nvPr/>
        </p:nvSpPr>
        <p:spPr>
          <a:xfrm rot="5400000">
            <a:off x="7891068" y="2128543"/>
            <a:ext cx="279705" cy="97200"/>
          </a:xfrm>
          <a:prstGeom prst="triangle">
            <a:avLst/>
          </a:prstGeom>
          <a:solidFill>
            <a:schemeClr val="bg1">
              <a:lumMod val="75000"/>
            </a:schemeClr>
          </a:solidFill>
          <a:ln w="9525" cap="flat" cmpd="sng" algn="ctr">
            <a:noFill/>
            <a:prstDash val="solid"/>
          </a:ln>
          <a:effectLst/>
        </p:spPr>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68" fontAlgn="auto">
              <a:spcBef>
                <a:spcPts val="0"/>
              </a:spcBef>
              <a:spcAft>
                <a:spcPts val="0"/>
              </a:spcAft>
              <a:defRPr/>
            </a:pPr>
            <a:endParaRPr lang="en-US" sz="900" kern="0" dirty="0">
              <a:solidFill>
                <a:srgbClr val="FFFFFF"/>
              </a:solidFill>
              <a:latin typeface="Open Sans"/>
            </a:endParaRPr>
          </a:p>
        </p:txBody>
      </p:sp>
      <p:sp>
        <p:nvSpPr>
          <p:cNvPr id="52" name="Rectangle 51">
            <a:extLst>
              <a:ext uri="{FF2B5EF4-FFF2-40B4-BE49-F238E27FC236}">
                <a16:creationId xmlns:a16="http://schemas.microsoft.com/office/drawing/2014/main" id="{B84BF130-8BE3-AAC5-1BAC-E808D74CD381}"/>
              </a:ext>
            </a:extLst>
          </p:cNvPr>
          <p:cNvSpPr/>
          <p:nvPr/>
        </p:nvSpPr>
        <p:spPr>
          <a:xfrm>
            <a:off x="3583045" y="1740716"/>
            <a:ext cx="1105835" cy="874449"/>
          </a:xfrm>
          <a:prstGeom prst="rect">
            <a:avLst/>
          </a:prstGeom>
          <a:ln/>
        </p:spPr>
        <p:style>
          <a:lnRef idx="1">
            <a:schemeClr val="accent4"/>
          </a:lnRef>
          <a:fillRef idx="3">
            <a:schemeClr val="accent4"/>
          </a:fillRef>
          <a:effectRef idx="2">
            <a:schemeClr val="accent4"/>
          </a:effectRef>
          <a:fontRef idx="minor">
            <a:schemeClr val="lt1"/>
          </a:fontRef>
        </p:style>
        <p:txBody>
          <a:bodyPr lIns="0" tIns="0" rIns="0" bIns="0"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46" fontAlgn="auto">
              <a:spcBef>
                <a:spcPts val="0"/>
              </a:spcBef>
              <a:spcAft>
                <a:spcPts val="0"/>
              </a:spcAft>
              <a:defRPr/>
            </a:pPr>
            <a:r>
              <a:rPr lang="en-US" sz="900" b="1" kern="0" dirty="0">
                <a:solidFill>
                  <a:srgbClr val="FFFFFF"/>
                </a:solidFill>
                <a:latin typeface="Arial" panose="020B0604020202020204" pitchFamily="34" charset="0"/>
                <a:ea typeface="Verdana"/>
                <a:cs typeface="Arial" panose="020B0604020202020204" pitchFamily="34" charset="0"/>
              </a:rPr>
              <a:t>Day 1:</a:t>
            </a:r>
          </a:p>
          <a:p>
            <a:pPr algn="ctr" defTabSz="914246" fontAlgn="auto">
              <a:spcBef>
                <a:spcPts val="0"/>
              </a:spcBef>
              <a:spcAft>
                <a:spcPts val="0"/>
              </a:spcAft>
              <a:defRPr/>
            </a:pPr>
            <a:r>
              <a:rPr lang="en-US" sz="900" kern="0" dirty="0">
                <a:solidFill>
                  <a:srgbClr val="FFFFFF"/>
                </a:solidFill>
                <a:latin typeface="Arial" panose="020B0604020202020204" pitchFamily="34" charset="0"/>
                <a:ea typeface="Verdana"/>
                <a:cs typeface="Arial" panose="020B0604020202020204" pitchFamily="34" charset="0"/>
              </a:rPr>
              <a:t>Cilta-cel </a:t>
            </a:r>
            <a:br>
              <a:rPr lang="en-US" sz="900" kern="0" dirty="0">
                <a:solidFill>
                  <a:srgbClr val="FFFFFF"/>
                </a:solidFill>
                <a:latin typeface="Arial" panose="020B0604020202020204" pitchFamily="34" charset="0"/>
                <a:ea typeface="Verdana"/>
                <a:cs typeface="Arial" panose="020B0604020202020204" pitchFamily="34" charset="0"/>
              </a:rPr>
            </a:br>
            <a:r>
              <a:rPr lang="en-US" sz="900" kern="0" dirty="0">
                <a:solidFill>
                  <a:srgbClr val="FFFFFF"/>
                </a:solidFill>
                <a:latin typeface="Arial" panose="020B0604020202020204" pitchFamily="34" charset="0"/>
                <a:ea typeface="Verdana"/>
                <a:cs typeface="Arial" panose="020B0604020202020204" pitchFamily="34" charset="0"/>
              </a:rPr>
              <a:t>infusion</a:t>
            </a:r>
          </a:p>
          <a:p>
            <a:pPr algn="ctr" defTabSz="914246" fontAlgn="auto">
              <a:spcBef>
                <a:spcPts val="0"/>
              </a:spcBef>
              <a:spcAft>
                <a:spcPts val="0"/>
              </a:spcAft>
              <a:defRPr/>
            </a:pPr>
            <a:r>
              <a:rPr lang="en-GB" sz="900" kern="0" dirty="0">
                <a:solidFill>
                  <a:srgbClr val="FFFFFF"/>
                </a:solidFill>
                <a:latin typeface="Arial" panose="020B0604020202020204" pitchFamily="34" charset="0"/>
                <a:cs typeface="Arial" panose="020B0604020202020204" pitchFamily="34" charset="0"/>
              </a:rPr>
              <a:t>(Target: </a:t>
            </a:r>
            <a:r>
              <a:rPr lang="de-DE" sz="900" kern="0" dirty="0">
                <a:solidFill>
                  <a:srgbClr val="FFFFFF"/>
                </a:solidFill>
                <a:latin typeface="Arial" panose="020B0604020202020204" pitchFamily="34" charset="0"/>
                <a:cs typeface="Arial" panose="020B0604020202020204" pitchFamily="34" charset="0"/>
              </a:rPr>
              <a:t>0.75×10</a:t>
            </a:r>
            <a:r>
              <a:rPr lang="de-DE" sz="900" kern="0" baseline="30000" dirty="0">
                <a:solidFill>
                  <a:srgbClr val="FFFFFF"/>
                </a:solidFill>
                <a:latin typeface="Arial" panose="020B0604020202020204" pitchFamily="34" charset="0"/>
                <a:cs typeface="Arial" panose="020B0604020202020204" pitchFamily="34" charset="0"/>
              </a:rPr>
              <a:t>6</a:t>
            </a:r>
            <a:r>
              <a:rPr lang="de-DE" sz="900" kern="0" dirty="0">
                <a:solidFill>
                  <a:srgbClr val="FFFFFF"/>
                </a:solidFill>
                <a:latin typeface="Arial" panose="020B0604020202020204" pitchFamily="34" charset="0"/>
                <a:cs typeface="Arial" panose="020B0604020202020204" pitchFamily="34" charset="0"/>
              </a:rPr>
              <a:t> </a:t>
            </a:r>
          </a:p>
          <a:p>
            <a:pPr algn="ctr" defTabSz="914246" fontAlgn="auto">
              <a:spcBef>
                <a:spcPts val="0"/>
              </a:spcBef>
              <a:spcAft>
                <a:spcPts val="0"/>
              </a:spcAft>
              <a:defRPr/>
            </a:pPr>
            <a:r>
              <a:rPr lang="de-DE" sz="900" kern="0" dirty="0">
                <a:solidFill>
                  <a:srgbClr val="FFFFFF"/>
                </a:solidFill>
                <a:latin typeface="Arial" panose="020B0604020202020204" pitchFamily="34" charset="0"/>
                <a:cs typeface="Arial" panose="020B0604020202020204" pitchFamily="34" charset="0"/>
              </a:rPr>
              <a:t>CAR+ T cells/kg)</a:t>
            </a:r>
            <a:endParaRPr lang="en-US" sz="900" kern="0" dirty="0">
              <a:solidFill>
                <a:srgbClr val="FFFFFF"/>
              </a:solidFill>
              <a:latin typeface="Arial" panose="020B0604020202020204" pitchFamily="34" charset="0"/>
              <a:ea typeface="Verdana"/>
              <a:cs typeface="Arial" panose="020B0604020202020204" pitchFamily="34" charset="0"/>
            </a:endParaRPr>
          </a:p>
        </p:txBody>
      </p:sp>
      <p:sp>
        <p:nvSpPr>
          <p:cNvPr id="53" name="Rectangle 52">
            <a:extLst>
              <a:ext uri="{FF2B5EF4-FFF2-40B4-BE49-F238E27FC236}">
                <a16:creationId xmlns:a16="http://schemas.microsoft.com/office/drawing/2014/main" id="{EC2DF60E-4662-BCFF-6686-7F05C1610653}"/>
              </a:ext>
            </a:extLst>
          </p:cNvPr>
          <p:cNvSpPr/>
          <p:nvPr/>
        </p:nvSpPr>
        <p:spPr>
          <a:xfrm>
            <a:off x="4810471" y="1740716"/>
            <a:ext cx="3170081" cy="874449"/>
          </a:xfrm>
          <a:prstGeom prst="rect">
            <a:avLst/>
          </a:prstGeom>
          <a:ln/>
        </p:spPr>
        <p:style>
          <a:lnRef idx="1">
            <a:schemeClr val="accent5"/>
          </a:lnRef>
          <a:fillRef idx="3">
            <a:schemeClr val="accent5"/>
          </a:fillRef>
          <a:effectRef idx="2">
            <a:schemeClr val="accent5"/>
          </a:effectRef>
          <a:fontRef idx="minor">
            <a:schemeClr val="lt1"/>
          </a:fontRef>
        </p:style>
        <p:txBody>
          <a:bodyPr lIns="0" tIns="0" rIns="0" bIns="0"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914246" fontAlgn="auto">
              <a:spcBef>
                <a:spcPts val="0"/>
              </a:spcBef>
              <a:spcAft>
                <a:spcPts val="0"/>
              </a:spcAft>
              <a:defRPr/>
            </a:pPr>
            <a:r>
              <a:rPr lang="en-US" sz="1050" b="1" kern="0" dirty="0">
                <a:solidFill>
                  <a:srgbClr val="FFFFFF"/>
                </a:solidFill>
                <a:latin typeface="Arial" panose="020B0604020202020204" pitchFamily="34" charset="0"/>
                <a:ea typeface="Verdana" panose="020B0604030504040204" pitchFamily="34" charset="0"/>
                <a:cs typeface="Arial" panose="020B0604020202020204" pitchFamily="34" charset="0"/>
              </a:rPr>
              <a:t>Day 1–112:</a:t>
            </a:r>
          </a:p>
          <a:p>
            <a:pPr algn="ctr" defTabSz="914246" fontAlgn="auto">
              <a:spcBef>
                <a:spcPts val="0"/>
              </a:spcBef>
              <a:spcAft>
                <a:spcPts val="0"/>
              </a:spcAft>
              <a:defRPr/>
            </a:pPr>
            <a:r>
              <a:rPr lang="en-US" sz="1050" kern="0" dirty="0">
                <a:solidFill>
                  <a:srgbClr val="FFFFFF"/>
                </a:solidFill>
                <a:latin typeface="Arial" panose="020B0604020202020204" pitchFamily="34" charset="0"/>
                <a:cs typeface="Arial" panose="020B0604020202020204" pitchFamily="34" charset="0"/>
              </a:rPr>
              <a:t>Collect safety, </a:t>
            </a:r>
            <a:r>
              <a:rPr lang="en-US" altLang="zh-CN" sz="1050" kern="0" dirty="0">
                <a:solidFill>
                  <a:srgbClr val="FFFFFF"/>
                </a:solidFill>
                <a:latin typeface="Arial" panose="020B0604020202020204" pitchFamily="34" charset="0"/>
                <a:cs typeface="Arial" panose="020B0604020202020204" pitchFamily="34" charset="0"/>
              </a:rPr>
              <a:t>efficacy, PK/PD </a:t>
            </a:r>
            <a:r>
              <a:rPr lang="en-US" sz="1050" kern="0" dirty="0">
                <a:solidFill>
                  <a:srgbClr val="FFFFFF"/>
                </a:solidFill>
                <a:latin typeface="Arial" panose="020B0604020202020204" pitchFamily="34" charset="0"/>
                <a:cs typeface="Arial" panose="020B0604020202020204" pitchFamily="34" charset="0"/>
              </a:rPr>
              <a:t>data</a:t>
            </a:r>
            <a:br>
              <a:rPr lang="en-US" sz="1050" kern="0" dirty="0">
                <a:solidFill>
                  <a:srgbClr val="FFFFFF"/>
                </a:solidFill>
                <a:latin typeface="Arial" panose="020B0604020202020204" pitchFamily="34" charset="0"/>
                <a:cs typeface="Arial" panose="020B0604020202020204" pitchFamily="34" charset="0"/>
              </a:rPr>
            </a:br>
            <a:r>
              <a:rPr lang="en-US" sz="1050" kern="0" dirty="0">
                <a:solidFill>
                  <a:srgbClr val="FFFFFF"/>
                </a:solidFill>
                <a:latin typeface="Arial" panose="020B0604020202020204" pitchFamily="34" charset="0"/>
                <a:cs typeface="Arial" panose="020B0604020202020204" pitchFamily="34" charset="0"/>
              </a:rPr>
              <a:t>every 28 days</a:t>
            </a:r>
          </a:p>
        </p:txBody>
      </p:sp>
      <p:sp>
        <p:nvSpPr>
          <p:cNvPr id="54" name="Rectangle 53">
            <a:extLst>
              <a:ext uri="{FF2B5EF4-FFF2-40B4-BE49-F238E27FC236}">
                <a16:creationId xmlns:a16="http://schemas.microsoft.com/office/drawing/2014/main" id="{9DB55C52-1594-0AEC-4C7B-FD6B3CAACB93}"/>
              </a:ext>
            </a:extLst>
          </p:cNvPr>
          <p:cNvSpPr/>
          <p:nvPr/>
        </p:nvSpPr>
        <p:spPr>
          <a:xfrm>
            <a:off x="2953360" y="1740716"/>
            <a:ext cx="515033" cy="874449"/>
          </a:xfrm>
          <a:prstGeom prst="rect">
            <a:avLst/>
          </a:prstGeom>
          <a:ln/>
        </p:spPr>
        <p:style>
          <a:lnRef idx="1">
            <a:schemeClr val="accent2"/>
          </a:lnRef>
          <a:fillRef idx="3">
            <a:schemeClr val="accent2"/>
          </a:fillRef>
          <a:effectRef idx="2">
            <a:schemeClr val="accent2"/>
          </a:effectRef>
          <a:fontRef idx="minor">
            <a:schemeClr val="lt1"/>
          </a:fontRef>
        </p:style>
        <p:txBody>
          <a:bodyPr lIns="0" tIns="0" rIns="0" bIns="0"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514313" fontAlgn="auto">
              <a:spcBef>
                <a:spcPts val="0"/>
              </a:spcBef>
              <a:spcAft>
                <a:spcPts val="0"/>
              </a:spcAft>
              <a:defRPr/>
            </a:pPr>
            <a:r>
              <a:rPr lang="en-GB" sz="900" b="1" kern="0" dirty="0">
                <a:solidFill>
                  <a:schemeClr val="bg1"/>
                </a:solidFill>
                <a:latin typeface="Arial" panose="020B0604020202020204" pitchFamily="34" charset="0"/>
                <a:ea typeface="Open Sans" panose="020B0606030504020204" pitchFamily="34" charset="0"/>
                <a:cs typeface="Arial" panose="020B0604020202020204" pitchFamily="34" charset="0"/>
              </a:rPr>
              <a:t>Bridging</a:t>
            </a:r>
          </a:p>
          <a:p>
            <a:pPr algn="ctr" defTabSz="514313" fontAlgn="auto">
              <a:spcBef>
                <a:spcPts val="0"/>
              </a:spcBef>
              <a:spcAft>
                <a:spcPts val="0"/>
              </a:spcAft>
              <a:defRPr/>
            </a:pPr>
            <a:r>
              <a:rPr lang="en-GB" sz="900" b="1" kern="0" dirty="0" err="1">
                <a:solidFill>
                  <a:schemeClr val="bg1"/>
                </a:solidFill>
                <a:latin typeface="Arial" panose="020B0604020202020204" pitchFamily="34" charset="0"/>
                <a:ea typeface="Open Sans" panose="020B0606030504020204" pitchFamily="34" charset="0"/>
                <a:cs typeface="Arial" panose="020B0604020202020204" pitchFamily="34" charset="0"/>
              </a:rPr>
              <a:t>PVd</a:t>
            </a:r>
            <a:r>
              <a:rPr lang="en-GB" sz="900" b="1" kern="0" dirty="0">
                <a:solidFill>
                  <a:schemeClr val="bg1"/>
                </a:solidFill>
                <a:latin typeface="Arial" panose="020B0604020202020204" pitchFamily="34" charset="0"/>
                <a:ea typeface="Open Sans" panose="020B0606030504020204" pitchFamily="34" charset="0"/>
                <a:cs typeface="Arial" panose="020B0604020202020204" pitchFamily="34" charset="0"/>
              </a:rPr>
              <a:t> or </a:t>
            </a:r>
            <a:r>
              <a:rPr lang="en-GB" sz="900" b="1" kern="0" dirty="0" err="1">
                <a:solidFill>
                  <a:schemeClr val="bg1"/>
                </a:solidFill>
                <a:latin typeface="Arial" panose="020B0604020202020204" pitchFamily="34" charset="0"/>
                <a:ea typeface="Open Sans" panose="020B0606030504020204" pitchFamily="34" charset="0"/>
                <a:cs typeface="Arial" panose="020B0604020202020204" pitchFamily="34" charset="0"/>
              </a:rPr>
              <a:t>DPd</a:t>
            </a:r>
            <a:r>
              <a:rPr lang="en-US" sz="900" b="1" kern="0" baseline="30000" dirty="0">
                <a:solidFill>
                  <a:schemeClr val="bg1"/>
                </a:solidFill>
                <a:latin typeface="Arial" panose="020B0604020202020204" pitchFamily="34" charset="0"/>
                <a:cs typeface="Arial" panose="020B0604020202020204" pitchFamily="34" charset="0"/>
              </a:rPr>
              <a:t>a</a:t>
            </a:r>
            <a:endParaRPr lang="en-GB" sz="900" b="1" kern="0" dirty="0">
              <a:solidFill>
                <a:schemeClr val="bg1"/>
              </a:solidFill>
              <a:latin typeface="Arial" panose="020B0604020202020204" pitchFamily="34" charset="0"/>
              <a:ea typeface="Open Sans" panose="020B0606030504020204" pitchFamily="34" charset="0"/>
              <a:cs typeface="Arial" panose="020B0604020202020204" pitchFamily="34" charset="0"/>
            </a:endParaRPr>
          </a:p>
          <a:p>
            <a:pPr algn="ctr" defTabSz="514313" fontAlgn="auto">
              <a:spcBef>
                <a:spcPts val="0"/>
              </a:spcBef>
              <a:spcAft>
                <a:spcPts val="0"/>
              </a:spcAft>
              <a:defRPr/>
            </a:pPr>
            <a:r>
              <a:rPr lang="en-GB" sz="900" kern="0" dirty="0">
                <a:solidFill>
                  <a:schemeClr val="bg1"/>
                </a:solidFill>
                <a:latin typeface="Arial" panose="020B0604020202020204" pitchFamily="34" charset="0"/>
                <a:ea typeface="Open Sans" panose="020B0606030504020204" pitchFamily="34" charset="0"/>
                <a:cs typeface="Arial" panose="020B0604020202020204" pitchFamily="34" charset="0"/>
              </a:rPr>
              <a:t>≥1 cycle</a:t>
            </a:r>
          </a:p>
        </p:txBody>
      </p:sp>
      <p:grpSp>
        <p:nvGrpSpPr>
          <p:cNvPr id="25" name="Group 24">
            <a:extLst>
              <a:ext uri="{FF2B5EF4-FFF2-40B4-BE49-F238E27FC236}">
                <a16:creationId xmlns:a16="http://schemas.microsoft.com/office/drawing/2014/main" id="{BD2FB95E-9022-048E-2E61-B93A86B91A1E}"/>
              </a:ext>
            </a:extLst>
          </p:cNvPr>
          <p:cNvGrpSpPr/>
          <p:nvPr/>
        </p:nvGrpSpPr>
        <p:grpSpPr>
          <a:xfrm>
            <a:off x="2953360" y="1034328"/>
            <a:ext cx="5035599" cy="638744"/>
            <a:chOff x="4190339" y="1669226"/>
            <a:chExt cx="6034286" cy="851659"/>
          </a:xfrm>
        </p:grpSpPr>
        <p:sp>
          <p:nvSpPr>
            <p:cNvPr id="48" name="Rectangle 47">
              <a:extLst>
                <a:ext uri="{FF2B5EF4-FFF2-40B4-BE49-F238E27FC236}">
                  <a16:creationId xmlns:a16="http://schemas.microsoft.com/office/drawing/2014/main" id="{F743D440-DBE1-DDE3-9B54-BFBB690263F5}"/>
                </a:ext>
              </a:extLst>
            </p:cNvPr>
            <p:cNvSpPr/>
            <p:nvPr/>
          </p:nvSpPr>
          <p:spPr bwMode="auto">
            <a:xfrm>
              <a:off x="4190339" y="1669226"/>
              <a:ext cx="6034286" cy="851659"/>
            </a:xfrm>
            <a:prstGeom prst="rect">
              <a:avLst/>
            </a:prstGeom>
            <a:ln/>
          </p:spPr>
          <p:style>
            <a:lnRef idx="1">
              <a:schemeClr val="accent6"/>
            </a:lnRef>
            <a:fillRef idx="3">
              <a:schemeClr val="accent6"/>
            </a:fillRef>
            <a:effectRef idx="2">
              <a:schemeClr val="accent6"/>
            </a:effectRef>
            <a:fontRef idx="minor">
              <a:schemeClr val="lt1"/>
            </a:fontRef>
          </p:style>
          <p:txBody>
            <a:bodyPr vert="horz" wrap="square" lIns="51435" tIns="108000" rIns="51435" bIns="25718" numCol="1" rtlCol="0" anchor="ctr" anchorCtr="0" compatLnSpc="1">
              <a:prstTxWarp prst="textNoShape">
                <a:avLst/>
              </a:prstTxWarp>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514313" fontAlgn="auto">
                <a:spcBef>
                  <a:spcPts val="0"/>
                </a:spcBef>
                <a:spcAft>
                  <a:spcPts val="0"/>
                </a:spcAft>
                <a:defRPr/>
              </a:pPr>
              <a:endParaRPr lang="en-GB" sz="1100" kern="0" dirty="0">
                <a:solidFill>
                  <a:srgbClr val="FFFFFF"/>
                </a:solidFill>
                <a:latin typeface="Arial" panose="020B0604020202020204" pitchFamily="34" charset="0"/>
                <a:ea typeface="Open Sans" panose="020B0606030504020204" pitchFamily="34" charset="0"/>
                <a:cs typeface="Arial" panose="020B0604020202020204" pitchFamily="34" charset="0"/>
              </a:endParaRPr>
            </a:p>
            <a:p>
              <a:pPr algn="ctr" defTabSz="514313" fontAlgn="auto">
                <a:spcBef>
                  <a:spcPts val="0"/>
                </a:spcBef>
                <a:spcAft>
                  <a:spcPts val="0"/>
                </a:spcAft>
                <a:defRPr/>
              </a:pPr>
              <a:r>
                <a:rPr lang="en-GB" sz="1100" b="1" kern="0" dirty="0">
                  <a:solidFill>
                    <a:schemeClr val="bg1"/>
                  </a:solidFill>
                  <a:latin typeface="Arial" panose="020B0604020202020204" pitchFamily="34" charset="0"/>
                  <a:ea typeface="Open Sans" panose="020B0606030504020204" pitchFamily="34" charset="0"/>
                  <a:cs typeface="Arial" panose="020B0604020202020204" pitchFamily="34" charset="0"/>
                </a:rPr>
                <a:t>PVd or </a:t>
              </a:r>
              <a:r>
                <a:rPr lang="en-GB" sz="1100" b="1" kern="0" dirty="0" err="1">
                  <a:solidFill>
                    <a:schemeClr val="bg1"/>
                  </a:solidFill>
                  <a:latin typeface="Arial" panose="020B0604020202020204" pitchFamily="34" charset="0"/>
                  <a:ea typeface="Open Sans" panose="020B0606030504020204" pitchFamily="34" charset="0"/>
                  <a:cs typeface="Arial" panose="020B0604020202020204" pitchFamily="34" charset="0"/>
                </a:rPr>
                <a:t>DPd</a:t>
              </a:r>
              <a:r>
                <a:rPr lang="en-US" sz="1100" b="1" kern="0" baseline="30000" dirty="0" err="1">
                  <a:solidFill>
                    <a:schemeClr val="bg1"/>
                  </a:solidFill>
                  <a:latin typeface="Arial" panose="020B0604020202020204" pitchFamily="34" charset="0"/>
                  <a:cs typeface="Arial" panose="020B0604020202020204" pitchFamily="34" charset="0"/>
                </a:rPr>
                <a:t>a,b</a:t>
              </a:r>
              <a:endParaRPr lang="en-GB" sz="1100" b="1" kern="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CF14EBD-F2EC-93E5-60B1-6AA6C445EB27}"/>
                </a:ext>
              </a:extLst>
            </p:cNvPr>
            <p:cNvSpPr/>
            <p:nvPr/>
          </p:nvSpPr>
          <p:spPr>
            <a:xfrm>
              <a:off x="4194682" y="1870813"/>
              <a:ext cx="5996804" cy="154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defRPr/>
              </a:pPr>
              <a:r>
                <a:rPr lang="en-US" sz="1400" b="1" dirty="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SOC arm </a:t>
              </a:r>
              <a:endParaRPr lang="en-AU" sz="1400" b="1" dirty="0">
                <a:ln w="0"/>
                <a:solidFill>
                  <a:srgbClr val="FFFF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0FF00226-01DC-E6AF-D304-A5D02193D612}"/>
              </a:ext>
            </a:extLst>
          </p:cNvPr>
          <p:cNvSpPr/>
          <p:nvPr/>
        </p:nvSpPr>
        <p:spPr>
          <a:xfrm>
            <a:off x="4783195" y="2674970"/>
            <a:ext cx="2405107" cy="212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eaLnBrk="1" fontAlgn="auto" hangingPunct="1">
              <a:spcBef>
                <a:spcPts val="0"/>
              </a:spcBef>
              <a:spcAft>
                <a:spcPts val="0"/>
              </a:spcAft>
              <a:defRPr/>
            </a:pPr>
            <a:r>
              <a:rPr lang="en-US" sz="1000" dirty="0">
                <a:ln w="0"/>
                <a:solidFill>
                  <a:srgbClr val="333333"/>
                </a:solidFill>
                <a:latin typeface="Arial" panose="020B0604020202020204" pitchFamily="34" charset="0"/>
                <a:cs typeface="Arial" panose="020B0604020202020204" pitchFamily="34" charset="0"/>
              </a:rPr>
              <a:t>Cilta-cel arm</a:t>
            </a:r>
            <a:endParaRPr lang="en-AU" sz="1000" dirty="0">
              <a:ln w="0"/>
              <a:solidFill>
                <a:srgbClr val="333333"/>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CAC9B322-8C9D-5339-8405-BC5D181852F1}"/>
              </a:ext>
            </a:extLst>
          </p:cNvPr>
          <p:cNvCxnSpPr>
            <a:cxnSpLocks/>
          </p:cNvCxnSpPr>
          <p:nvPr/>
        </p:nvCxnSpPr>
        <p:spPr>
          <a:xfrm flipV="1">
            <a:off x="2957394" y="2615165"/>
            <a:ext cx="3624" cy="2251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5D7C9676-466B-50E4-F444-AFD8EEEB5CBD}"/>
              </a:ext>
            </a:extLst>
          </p:cNvPr>
          <p:cNvCxnSpPr/>
          <p:nvPr/>
        </p:nvCxnSpPr>
        <p:spPr>
          <a:xfrm flipV="1">
            <a:off x="3583045" y="2615165"/>
            <a:ext cx="0" cy="1707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ounded Rectangle 52">
            <a:extLst>
              <a:ext uri="{FF2B5EF4-FFF2-40B4-BE49-F238E27FC236}">
                <a16:creationId xmlns:a16="http://schemas.microsoft.com/office/drawing/2014/main" id="{3F1CD1D7-0956-AE86-3E30-5DCC51754014}"/>
              </a:ext>
            </a:extLst>
          </p:cNvPr>
          <p:cNvSpPr/>
          <p:nvPr/>
        </p:nvSpPr>
        <p:spPr>
          <a:xfrm>
            <a:off x="3628173" y="2646552"/>
            <a:ext cx="845102" cy="374810"/>
          </a:xfrm>
          <a:prstGeom prst="roundRect">
            <a:avLst>
              <a:gd name="adj" fmla="val 0"/>
            </a:avLst>
          </a:prstGeom>
          <a:noFill/>
          <a:ln w="9525" cap="flat" cmpd="sng" algn="ctr">
            <a:noFill/>
            <a:prstDash val="solid"/>
          </a:ln>
          <a:effectLst/>
        </p:spPr>
        <p:txBody>
          <a:bodyPr lIns="0" tIns="0" rIns="0" bIns="0"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685800" fontAlgn="auto">
              <a:spcBef>
                <a:spcPts val="0"/>
              </a:spcBef>
              <a:spcAft>
                <a:spcPts val="0"/>
              </a:spcAft>
              <a:defRPr/>
            </a:pPr>
            <a:r>
              <a:rPr lang="en-US" sz="800" kern="0" dirty="0">
                <a:latin typeface="Arial" panose="020B0604020202020204" pitchFamily="34" charset="0"/>
                <a:cs typeface="Arial" panose="020B0604020202020204" pitchFamily="34" charset="0"/>
              </a:rPr>
              <a:t>Lymphodepletion</a:t>
            </a:r>
            <a:endParaRPr lang="en-US" sz="700" strike="sngStrike" kern="0" dirty="0">
              <a:latin typeface="Arial" panose="020B0604020202020204" pitchFamily="34" charset="0"/>
              <a:cs typeface="Arial" panose="020B0604020202020204" pitchFamily="34" charset="0"/>
            </a:endParaRPr>
          </a:p>
        </p:txBody>
      </p:sp>
      <p:sp>
        <p:nvSpPr>
          <p:cNvPr id="31" name="Rounded Rectangle 52">
            <a:extLst>
              <a:ext uri="{FF2B5EF4-FFF2-40B4-BE49-F238E27FC236}">
                <a16:creationId xmlns:a16="http://schemas.microsoft.com/office/drawing/2014/main" id="{30C772EE-3B6F-8B07-1385-E2BEDFD43A6D}"/>
              </a:ext>
            </a:extLst>
          </p:cNvPr>
          <p:cNvSpPr/>
          <p:nvPr/>
        </p:nvSpPr>
        <p:spPr>
          <a:xfrm>
            <a:off x="2976043" y="3153687"/>
            <a:ext cx="1546178" cy="374810"/>
          </a:xfrm>
          <a:prstGeom prst="roundRect">
            <a:avLst>
              <a:gd name="adj" fmla="val 0"/>
            </a:avLst>
          </a:prstGeom>
          <a:noFill/>
          <a:ln w="9525" cap="flat" cmpd="sng" algn="ctr">
            <a:noFill/>
            <a:prstDash val="solid"/>
          </a:ln>
          <a:effectLst/>
        </p:spPr>
        <p:txBody>
          <a:bodyPr lIns="0" tIns="0" rIns="0" bIns="0"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685800" fontAlgn="auto">
              <a:spcBef>
                <a:spcPts val="0"/>
              </a:spcBef>
              <a:spcAft>
                <a:spcPts val="0"/>
              </a:spcAft>
              <a:defRPr/>
            </a:pPr>
            <a:r>
              <a:rPr lang="en-US" sz="800" kern="0" dirty="0">
                <a:latin typeface="Arial" panose="020B0604020202020204" pitchFamily="34" charset="0"/>
                <a:cs typeface="Arial" panose="020B0604020202020204" pitchFamily="34" charset="0"/>
              </a:rPr>
              <a:t>T-cell transduction and expansion</a:t>
            </a:r>
            <a:endParaRPr lang="en-US" sz="800" strike="sngStrike" kern="0" dirty="0">
              <a:latin typeface="Arial" panose="020B0604020202020204" pitchFamily="34" charset="0"/>
              <a:cs typeface="Arial" panose="020B0604020202020204" pitchFamily="34" charset="0"/>
            </a:endParaRPr>
          </a:p>
        </p:txBody>
      </p:sp>
      <p:sp>
        <p:nvSpPr>
          <p:cNvPr id="24" name="Content Placeholder 3">
            <a:extLst>
              <a:ext uri="{FF2B5EF4-FFF2-40B4-BE49-F238E27FC236}">
                <a16:creationId xmlns:a16="http://schemas.microsoft.com/office/drawing/2014/main" id="{7A289EF6-0187-CCBF-7D06-686103BFDE0E}"/>
              </a:ext>
            </a:extLst>
          </p:cNvPr>
          <p:cNvSpPr txBox="1">
            <a:spLocks/>
          </p:cNvSpPr>
          <p:nvPr/>
        </p:nvSpPr>
        <p:spPr>
          <a:xfrm>
            <a:off x="640119" y="3474886"/>
            <a:ext cx="1581148" cy="487313"/>
          </a:xfrm>
          <a:prstGeom prst="rect">
            <a:avLst/>
          </a:prstGeom>
        </p:spPr>
        <p:txBody>
          <a:bodyPr wrap="square">
            <a:spAutoFit/>
          </a:bodyPr>
          <a:lstStyle>
            <a:lvl1pPr marL="171450" indent="-171450" algn="l" defTabSz="685800" rtl="0" eaLnBrk="1" latinLnBrk="0" hangingPunct="1">
              <a:lnSpc>
                <a:spcPct val="100000"/>
              </a:lnSpc>
              <a:spcBef>
                <a:spcPts val="75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1pPr>
            <a:lvl2pPr marL="514350" indent="-171450" algn="l" defTabSz="685800" rtl="0" eaLnBrk="1" latinLnBrk="0" hangingPunct="1">
              <a:lnSpc>
                <a:spcPct val="100000"/>
              </a:lnSpc>
              <a:spcBef>
                <a:spcPts val="375"/>
              </a:spcBef>
              <a:buClr>
                <a:schemeClr val="accent4"/>
              </a:buClr>
              <a:buFont typeface="Arial" panose="020B0604020202020204" pitchFamily="34" charset="0"/>
              <a:buChar char="•"/>
              <a:defRPr sz="1500" kern="1200">
                <a:solidFill>
                  <a:schemeClr val="tx1">
                    <a:lumMod val="75000"/>
                  </a:schemeClr>
                </a:solidFill>
                <a:latin typeface="+mn-lt"/>
                <a:ea typeface="+mn-ea"/>
                <a:cs typeface="+mn-cs"/>
              </a:defRPr>
            </a:lvl2pPr>
            <a:lvl3pPr marL="85725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350" kern="1200">
                <a:solidFill>
                  <a:schemeClr val="tx1">
                    <a:lumMod val="75000"/>
                  </a:schemeClr>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225"/>
              </a:spcBef>
              <a:spcAft>
                <a:spcPts val="0"/>
              </a:spcAft>
            </a:pPr>
            <a:r>
              <a:rPr lang="en-US" sz="1200"/>
              <a:t>Primary endpoint</a:t>
            </a:r>
          </a:p>
          <a:p>
            <a:pPr lvl="1" fontAlgn="auto">
              <a:spcBef>
                <a:spcPts val="225"/>
              </a:spcBef>
              <a:spcAft>
                <a:spcPts val="0"/>
              </a:spcAft>
            </a:pPr>
            <a:r>
              <a:rPr lang="en-US" sz="1200"/>
              <a:t>PFS</a:t>
            </a:r>
            <a:r>
              <a:rPr lang="en-US" sz="1200" baseline="30000"/>
              <a:t>c</a:t>
            </a:r>
            <a:endParaRPr lang="en-US" sz="1200" baseline="30000" dirty="0"/>
          </a:p>
        </p:txBody>
      </p:sp>
      <p:sp>
        <p:nvSpPr>
          <p:cNvPr id="26" name="Content Placeholder 5">
            <a:extLst>
              <a:ext uri="{FF2B5EF4-FFF2-40B4-BE49-F238E27FC236}">
                <a16:creationId xmlns:a16="http://schemas.microsoft.com/office/drawing/2014/main" id="{A5111F7D-E71F-CA4D-C9E0-0CA8824225F6}"/>
              </a:ext>
            </a:extLst>
          </p:cNvPr>
          <p:cNvSpPr txBox="1">
            <a:spLocks/>
          </p:cNvSpPr>
          <p:nvPr/>
        </p:nvSpPr>
        <p:spPr>
          <a:xfrm>
            <a:off x="3277923" y="3474886"/>
            <a:ext cx="4158000" cy="907941"/>
          </a:xfrm>
          <a:prstGeom prst="rect">
            <a:avLst/>
          </a:prstGeom>
        </p:spPr>
        <p:txBody>
          <a:bodyPr>
            <a:spAutoFit/>
          </a:bodyPr>
          <a:lstStyle>
            <a:lvl1pPr marL="171450" indent="-171450" algn="l" defTabSz="685800" rtl="0" eaLnBrk="1" latinLnBrk="0" hangingPunct="1">
              <a:lnSpc>
                <a:spcPct val="100000"/>
              </a:lnSpc>
              <a:spcBef>
                <a:spcPts val="75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1pPr>
            <a:lvl2pPr marL="514350" indent="-171450" algn="l" defTabSz="685800" rtl="0" eaLnBrk="1" latinLnBrk="0" hangingPunct="1">
              <a:lnSpc>
                <a:spcPct val="100000"/>
              </a:lnSpc>
              <a:spcBef>
                <a:spcPts val="375"/>
              </a:spcBef>
              <a:buClr>
                <a:schemeClr val="accent4"/>
              </a:buClr>
              <a:buFont typeface="Arial" panose="020B0604020202020204" pitchFamily="34" charset="0"/>
              <a:buChar char="•"/>
              <a:defRPr sz="1500" kern="1200">
                <a:solidFill>
                  <a:schemeClr val="tx1">
                    <a:lumMod val="75000"/>
                  </a:schemeClr>
                </a:solidFill>
                <a:latin typeface="+mn-lt"/>
                <a:ea typeface="+mn-ea"/>
                <a:cs typeface="+mn-cs"/>
              </a:defRPr>
            </a:lvl2pPr>
            <a:lvl3pPr marL="857250" indent="-171450" algn="l" defTabSz="685800" rtl="0" eaLnBrk="1" latinLnBrk="0" hangingPunct="1">
              <a:lnSpc>
                <a:spcPct val="100000"/>
              </a:lnSpc>
              <a:spcBef>
                <a:spcPts val="375"/>
              </a:spcBef>
              <a:buClr>
                <a:schemeClr val="tx2">
                  <a:lumMod val="60000"/>
                  <a:lumOff val="40000"/>
                </a:schemeClr>
              </a:buClr>
              <a:buFont typeface="Arial" panose="020B0604020202020204" pitchFamily="34" charset="0"/>
              <a:buChar char="–"/>
              <a:defRPr sz="1350" kern="1200">
                <a:solidFill>
                  <a:schemeClr val="tx1">
                    <a:lumMod val="75000"/>
                  </a:schemeClr>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200" kern="1200">
                <a:solidFill>
                  <a:schemeClr val="tx1">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Bef>
                <a:spcPts val="225"/>
              </a:spcBef>
              <a:spcAft>
                <a:spcPts val="0"/>
              </a:spcAft>
            </a:pPr>
            <a:r>
              <a:rPr lang="en-GB" sz="1200" dirty="0"/>
              <a:t>Secondary endpoints</a:t>
            </a:r>
          </a:p>
          <a:p>
            <a:pPr lvl="1" fontAlgn="auto">
              <a:spcBef>
                <a:spcPts val="225"/>
              </a:spcBef>
              <a:spcAft>
                <a:spcPts val="0"/>
              </a:spcAft>
            </a:pPr>
            <a:r>
              <a:rPr lang="en-GB" sz="1200" dirty="0"/>
              <a:t>Efficacy: ≥CR, ORR, MRD negativity, OS</a:t>
            </a:r>
          </a:p>
          <a:p>
            <a:pPr lvl="1" fontAlgn="auto">
              <a:spcBef>
                <a:spcPts val="225"/>
              </a:spcBef>
              <a:spcAft>
                <a:spcPts val="0"/>
              </a:spcAft>
            </a:pPr>
            <a:r>
              <a:rPr lang="en-GB" sz="1200" dirty="0"/>
              <a:t>Safety </a:t>
            </a:r>
          </a:p>
          <a:p>
            <a:pPr lvl="1" fontAlgn="auto">
              <a:spcBef>
                <a:spcPts val="225"/>
              </a:spcBef>
              <a:spcAft>
                <a:spcPts val="0"/>
              </a:spcAft>
            </a:pPr>
            <a:r>
              <a:rPr lang="en-GB" sz="1200" dirty="0"/>
              <a:t>PROs</a:t>
            </a:r>
          </a:p>
        </p:txBody>
      </p:sp>
    </p:spTree>
    <p:extLst>
      <p:ext uri="{BB962C8B-B14F-4D97-AF65-F5344CB8AC3E}">
        <p14:creationId xmlns:p14="http://schemas.microsoft.com/office/powerpoint/2010/main" val="385266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1BE397-ACBA-4AFB-98BC-8B39542ACC4A}"/>
              </a:ext>
            </a:extLst>
          </p:cNvPr>
          <p:cNvSpPr>
            <a:spLocks noGrp="1"/>
          </p:cNvSpPr>
          <p:nvPr>
            <p:ph type="ftr" sz="quarter" idx="3"/>
          </p:nvPr>
        </p:nvSpPr>
        <p:spPr>
          <a:xfrm>
            <a:off x="457199" y="4767263"/>
            <a:ext cx="8460557" cy="331787"/>
          </a:xfrm>
        </p:spPr>
        <p:txBody>
          <a:bodyPr/>
          <a:lstStyle/>
          <a:p>
            <a:r>
              <a:rPr lang="en-US" sz="800" baseline="30000" dirty="0" err="1"/>
              <a:t>a</a:t>
            </a:r>
            <a:r>
              <a:rPr lang="en-US" sz="800" dirty="0" err="1"/>
              <a:t>Median</a:t>
            </a:r>
            <a:r>
              <a:rPr lang="en-US" sz="800" dirty="0"/>
              <a:t> follow-up, 15.9 months. </a:t>
            </a:r>
            <a:r>
              <a:rPr lang="en-US" sz="800" baseline="30000" dirty="0" err="1"/>
              <a:t>b</a:t>
            </a:r>
            <a:r>
              <a:rPr lang="en-US" sz="800" dirty="0" err="1"/>
              <a:t>Constant</a:t>
            </a:r>
            <a:r>
              <a:rPr lang="en-US" sz="800" dirty="0"/>
              <a:t> piecewise weighted log-rank test. </a:t>
            </a:r>
            <a:r>
              <a:rPr lang="en-US" sz="800" baseline="30000" dirty="0" err="1"/>
              <a:t>c</a:t>
            </a:r>
            <a:r>
              <a:rPr lang="en-US" sz="800" dirty="0" err="1"/>
              <a:t>Hazard</a:t>
            </a:r>
            <a:r>
              <a:rPr lang="en-US" sz="800" dirty="0"/>
              <a:t> ratio and 95% CI from a Cox proportional hazards model with treatment as the sole explanatory variable, including only progression-free survival events that occurred &gt;8 weeks post randomization. </a:t>
            </a:r>
          </a:p>
          <a:p>
            <a:r>
              <a:rPr lang="en-US" sz="800" dirty="0" err="1"/>
              <a:t>cilta-cel</a:t>
            </a:r>
            <a:r>
              <a:rPr lang="en-US" sz="800" dirty="0"/>
              <a:t>, </a:t>
            </a:r>
            <a:r>
              <a:rPr lang="en-US" sz="800" dirty="0" err="1"/>
              <a:t>ciltacabtagene</a:t>
            </a:r>
            <a:r>
              <a:rPr lang="en-US" sz="800" dirty="0"/>
              <a:t> </a:t>
            </a:r>
            <a:r>
              <a:rPr lang="en-US" sz="800" dirty="0" err="1"/>
              <a:t>autoleucel</a:t>
            </a:r>
            <a:r>
              <a:rPr lang="en-US" sz="800" dirty="0"/>
              <a:t>; HR, hazard ratio; ITT, intent-to-treat; </a:t>
            </a:r>
            <a:r>
              <a:rPr lang="en-US" sz="800" dirty="0" err="1"/>
              <a:t>mPFS</a:t>
            </a:r>
            <a:r>
              <a:rPr lang="en-US" sz="800" dirty="0"/>
              <a:t>, median progression-free survival; NE, not estimable; SOC, standard of care.</a:t>
            </a:r>
          </a:p>
          <a:p>
            <a:r>
              <a:rPr lang="en-US" sz="800" dirty="0" err="1"/>
              <a:t>Dhakal</a:t>
            </a:r>
            <a:r>
              <a:rPr lang="en-US" sz="800" dirty="0"/>
              <a:t> B, et al. Presented at the 2023 ASCO Annual Meeting; Abstract LBA106.</a:t>
            </a:r>
          </a:p>
        </p:txBody>
      </p:sp>
      <p:sp>
        <p:nvSpPr>
          <p:cNvPr id="7" name="Title 6">
            <a:extLst>
              <a:ext uri="{FF2B5EF4-FFF2-40B4-BE49-F238E27FC236}">
                <a16:creationId xmlns:a16="http://schemas.microsoft.com/office/drawing/2014/main" id="{10731EF8-F230-4E6C-811F-5B698EBCA17A}"/>
              </a:ext>
            </a:extLst>
          </p:cNvPr>
          <p:cNvSpPr>
            <a:spLocks noGrp="1"/>
          </p:cNvSpPr>
          <p:nvPr>
            <p:ph type="title"/>
          </p:nvPr>
        </p:nvSpPr>
        <p:spPr>
          <a:xfrm>
            <a:off x="457200" y="149225"/>
            <a:ext cx="8460556" cy="889000"/>
          </a:xfrm>
        </p:spPr>
        <p:txBody>
          <a:bodyPr>
            <a:normAutofit/>
          </a:bodyPr>
          <a:lstStyle/>
          <a:p>
            <a:r>
              <a:rPr lang="en-US" dirty="0"/>
              <a:t>CARTITUDE-4: Primary Endpoint – PFS (ITT Population)</a:t>
            </a:r>
          </a:p>
        </p:txBody>
      </p:sp>
      <p:sp>
        <p:nvSpPr>
          <p:cNvPr id="8" name="Content Placeholder 7">
            <a:extLst>
              <a:ext uri="{FF2B5EF4-FFF2-40B4-BE49-F238E27FC236}">
                <a16:creationId xmlns:a16="http://schemas.microsoft.com/office/drawing/2014/main" id="{559DE943-16D5-7FA7-29D6-C5C5B791AC55}"/>
              </a:ext>
            </a:extLst>
          </p:cNvPr>
          <p:cNvSpPr>
            <a:spLocks noGrp="1"/>
          </p:cNvSpPr>
          <p:nvPr>
            <p:ph idx="1"/>
          </p:nvPr>
        </p:nvSpPr>
        <p:spPr>
          <a:xfrm>
            <a:off x="457200" y="1108076"/>
            <a:ext cx="2269634" cy="1891382"/>
          </a:xfrm>
        </p:spPr>
        <p:txBody>
          <a:bodyPr/>
          <a:lstStyle/>
          <a:p>
            <a:r>
              <a:rPr lang="en-GB" b="1" dirty="0"/>
              <a:t>Cilta-cel vs SOC</a:t>
            </a:r>
          </a:p>
          <a:p>
            <a:pPr lvl="1"/>
            <a:r>
              <a:rPr lang="en-GB" dirty="0"/>
              <a:t>12-month PFS rate: 76% vs 49%</a:t>
            </a:r>
          </a:p>
          <a:p>
            <a:pPr lvl="1"/>
            <a:r>
              <a:rPr lang="en-GB" dirty="0"/>
              <a:t>SOC performed </a:t>
            </a:r>
            <a:br>
              <a:rPr lang="en-GB" dirty="0"/>
            </a:br>
            <a:r>
              <a:rPr lang="en-GB" dirty="0"/>
              <a:t>as expected</a:t>
            </a:r>
          </a:p>
        </p:txBody>
      </p:sp>
      <p:grpSp>
        <p:nvGrpSpPr>
          <p:cNvPr id="9" name="Group 8">
            <a:extLst>
              <a:ext uri="{FF2B5EF4-FFF2-40B4-BE49-F238E27FC236}">
                <a16:creationId xmlns:a16="http://schemas.microsoft.com/office/drawing/2014/main" id="{4AD6460C-003E-5221-25D2-8C27203D652E}"/>
              </a:ext>
            </a:extLst>
          </p:cNvPr>
          <p:cNvGrpSpPr/>
          <p:nvPr/>
        </p:nvGrpSpPr>
        <p:grpSpPr>
          <a:xfrm>
            <a:off x="3006510" y="1009527"/>
            <a:ext cx="5772618" cy="3421250"/>
            <a:chOff x="2104709" y="609455"/>
            <a:chExt cx="6657279" cy="3945561"/>
          </a:xfrm>
        </p:grpSpPr>
        <p:sp>
          <p:nvSpPr>
            <p:cNvPr id="10" name="TextBox 9">
              <a:extLst>
                <a:ext uri="{FF2B5EF4-FFF2-40B4-BE49-F238E27FC236}">
                  <a16:creationId xmlns:a16="http://schemas.microsoft.com/office/drawing/2014/main" id="{A93DD289-C06E-F920-CB45-C30D93C3CD30}"/>
                </a:ext>
              </a:extLst>
            </p:cNvPr>
            <p:cNvSpPr txBox="1"/>
            <p:nvPr/>
          </p:nvSpPr>
          <p:spPr>
            <a:xfrm>
              <a:off x="2711164" y="609455"/>
              <a:ext cx="5381802" cy="319449"/>
            </a:xfrm>
            <a:prstGeom prst="rect">
              <a:avLst/>
            </a:prstGeom>
            <a:noFill/>
          </p:spPr>
          <p:txBody>
            <a:bodyPr wrap="square" rtlCol="0">
              <a:spAutoFit/>
            </a:bodyPr>
            <a:lstStyle/>
            <a:p>
              <a:pPr algn="ctr" defTabSz="342900" eaLnBrk="1" fontAlgn="auto" hangingPunct="1">
                <a:spcBef>
                  <a:spcPts val="0"/>
                </a:spcBef>
                <a:spcAft>
                  <a:spcPts val="0"/>
                </a:spcAft>
                <a:defRPr/>
              </a:pPr>
              <a:r>
                <a:rPr lang="en-US" sz="1200" b="1" dirty="0">
                  <a:solidFill>
                    <a:schemeClr val="accent1"/>
                  </a:solidFill>
                  <a:ea typeface="+mn-ea"/>
                  <a:cs typeface="Arial" panose="020B0604020202020204" pitchFamily="34" charset="0"/>
                </a:rPr>
                <a:t>Progression-free survival</a:t>
              </a:r>
              <a:r>
                <a:rPr lang="en-US" sz="1200" b="1" baseline="30000" dirty="0">
                  <a:solidFill>
                    <a:schemeClr val="accent1"/>
                  </a:solidFill>
                  <a:ea typeface="+mn-ea"/>
                  <a:cs typeface="Arial" panose="020B0604020202020204" pitchFamily="34" charset="0"/>
                </a:rPr>
                <a:t>a</a:t>
              </a:r>
              <a:endParaRPr lang="en-US" sz="1200" b="1" strike="sngStrike" baseline="30000" dirty="0">
                <a:solidFill>
                  <a:schemeClr val="accent1"/>
                </a:solidFill>
                <a:ea typeface="+mn-ea"/>
                <a:cs typeface="Arial" panose="020B0604020202020204" pitchFamily="34" charset="0"/>
              </a:endParaRPr>
            </a:p>
          </p:txBody>
        </p:sp>
        <p:sp>
          <p:nvSpPr>
            <p:cNvPr id="17" name="TextBox 16">
              <a:extLst>
                <a:ext uri="{FF2B5EF4-FFF2-40B4-BE49-F238E27FC236}">
                  <a16:creationId xmlns:a16="http://schemas.microsoft.com/office/drawing/2014/main" id="{EF59059D-DAF6-57C6-6F5F-1190CCF1B667}"/>
                </a:ext>
              </a:extLst>
            </p:cNvPr>
            <p:cNvSpPr txBox="1"/>
            <p:nvPr/>
          </p:nvSpPr>
          <p:spPr>
            <a:xfrm rot="16200000">
              <a:off x="1354001" y="2538441"/>
              <a:ext cx="2003954"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b="1" dirty="0">
                  <a:ln/>
                  <a:solidFill>
                    <a:srgbClr val="000000"/>
                  </a:solidFill>
                  <a:ea typeface="+mn-ea"/>
                  <a:cs typeface="Arial" panose="020B0604020202020204" pitchFamily="34" charset="0"/>
                  <a:sym typeface="Arial"/>
                  <a:rtl val="0"/>
                </a:rPr>
                <a:t>Patients progression free and alive, %</a:t>
              </a:r>
            </a:p>
          </p:txBody>
        </p:sp>
        <p:sp>
          <p:nvSpPr>
            <p:cNvPr id="18" name="TextBox 17">
              <a:extLst>
                <a:ext uri="{FF2B5EF4-FFF2-40B4-BE49-F238E27FC236}">
                  <a16:creationId xmlns:a16="http://schemas.microsoft.com/office/drawing/2014/main" id="{E811AFD0-87C8-B682-FC6E-F65F7BFDAAFC}"/>
                </a:ext>
              </a:extLst>
            </p:cNvPr>
            <p:cNvSpPr txBox="1"/>
            <p:nvPr/>
          </p:nvSpPr>
          <p:spPr>
            <a:xfrm>
              <a:off x="4778253" y="3930316"/>
              <a:ext cx="1798751"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b="1" dirty="0">
                  <a:ln/>
                  <a:solidFill>
                    <a:srgbClr val="000000"/>
                  </a:solidFill>
                  <a:ea typeface="+mn-ea"/>
                  <a:cs typeface="Arial" panose="020B0604020202020204" pitchFamily="34" charset="0"/>
                  <a:sym typeface="Arial"/>
                  <a:rtl val="0"/>
                </a:rPr>
                <a:t>Progression-free survival, months</a:t>
              </a:r>
            </a:p>
          </p:txBody>
        </p:sp>
        <p:sp>
          <p:nvSpPr>
            <p:cNvPr id="19" name="TextBox 18">
              <a:extLst>
                <a:ext uri="{FF2B5EF4-FFF2-40B4-BE49-F238E27FC236}">
                  <a16:creationId xmlns:a16="http://schemas.microsoft.com/office/drawing/2014/main" id="{9F020F49-6C16-6402-77A1-FFAA68B7700D}"/>
                </a:ext>
              </a:extLst>
            </p:cNvPr>
            <p:cNvSpPr txBox="1"/>
            <p:nvPr/>
          </p:nvSpPr>
          <p:spPr>
            <a:xfrm>
              <a:off x="2372840" y="3971055"/>
              <a:ext cx="536113" cy="133104"/>
            </a:xfrm>
            <a:prstGeom prst="rect">
              <a:avLst/>
            </a:prstGeom>
            <a:noFill/>
          </p:spPr>
          <p:txBody>
            <a:bodyPr wrap="none" lIns="0" tIns="0" rIns="0" bIns="0" rtlCol="0">
              <a:spAutoFit/>
            </a:bodyPr>
            <a:lstStyle/>
            <a:p>
              <a:pPr algn="r" defTabSz="342900" eaLnBrk="1" fontAlgn="auto" hangingPunct="1">
                <a:spcBef>
                  <a:spcPts val="0"/>
                </a:spcBef>
                <a:spcAft>
                  <a:spcPts val="0"/>
                </a:spcAft>
                <a:defRPr/>
              </a:pPr>
              <a:r>
                <a:rPr lang="en-US" sz="750" b="1" dirty="0">
                  <a:ln/>
                  <a:solidFill>
                    <a:srgbClr val="000000"/>
                  </a:solidFill>
                  <a:ea typeface="+mn-ea"/>
                  <a:cs typeface="Arial" panose="020B0604020202020204" pitchFamily="34" charset="0"/>
                  <a:sym typeface="Arial"/>
                  <a:rtl val="0"/>
                </a:rPr>
                <a:t>No. at risk</a:t>
              </a:r>
            </a:p>
          </p:txBody>
        </p:sp>
        <p:sp>
          <p:nvSpPr>
            <p:cNvPr id="21" name="TextBox 20">
              <a:extLst>
                <a:ext uri="{FF2B5EF4-FFF2-40B4-BE49-F238E27FC236}">
                  <a16:creationId xmlns:a16="http://schemas.microsoft.com/office/drawing/2014/main" id="{C7E7914A-2D5A-FEEF-7C93-9ACDE546CFA0}"/>
                </a:ext>
              </a:extLst>
            </p:cNvPr>
            <p:cNvSpPr txBox="1"/>
            <p:nvPr/>
          </p:nvSpPr>
          <p:spPr>
            <a:xfrm>
              <a:off x="2104709" y="4114314"/>
              <a:ext cx="804242" cy="133104"/>
            </a:xfrm>
            <a:prstGeom prst="rect">
              <a:avLst/>
            </a:prstGeom>
            <a:noFill/>
          </p:spPr>
          <p:txBody>
            <a:bodyPr wrap="square" lIns="0" tIns="0" rIns="0" bIns="0" rtlCol="0">
              <a:spAutoFit/>
            </a:bodyPr>
            <a:lstStyle/>
            <a:p>
              <a:pPr algn="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Cilta-cel arm</a:t>
              </a:r>
            </a:p>
          </p:txBody>
        </p:sp>
        <p:sp>
          <p:nvSpPr>
            <p:cNvPr id="22" name="TextBox 21">
              <a:extLst>
                <a:ext uri="{FF2B5EF4-FFF2-40B4-BE49-F238E27FC236}">
                  <a16:creationId xmlns:a16="http://schemas.microsoft.com/office/drawing/2014/main" id="{08DBF058-6EFC-CB28-F44F-C6CDA724F109}"/>
                </a:ext>
              </a:extLst>
            </p:cNvPr>
            <p:cNvSpPr txBox="1"/>
            <p:nvPr/>
          </p:nvSpPr>
          <p:spPr>
            <a:xfrm>
              <a:off x="2446789" y="4257573"/>
              <a:ext cx="462167" cy="133104"/>
            </a:xfrm>
            <a:prstGeom prst="rect">
              <a:avLst/>
            </a:prstGeom>
            <a:noFill/>
          </p:spPr>
          <p:txBody>
            <a:bodyPr wrap="none" lIns="0" tIns="0" rIns="0" bIns="0" rtlCol="0">
              <a:spAutoFit/>
            </a:bodyPr>
            <a:lstStyle/>
            <a:p>
              <a:pPr algn="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SOC arm</a:t>
              </a:r>
            </a:p>
          </p:txBody>
        </p:sp>
        <p:sp>
          <p:nvSpPr>
            <p:cNvPr id="29" name="TextBox 28">
              <a:extLst>
                <a:ext uri="{FF2B5EF4-FFF2-40B4-BE49-F238E27FC236}">
                  <a16:creationId xmlns:a16="http://schemas.microsoft.com/office/drawing/2014/main" id="{66F61B83-0066-67DA-E897-16EEDD0051DA}"/>
                </a:ext>
              </a:extLst>
            </p:cNvPr>
            <p:cNvSpPr txBox="1"/>
            <p:nvPr/>
          </p:nvSpPr>
          <p:spPr>
            <a:xfrm>
              <a:off x="3133335" y="4114314"/>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208</a:t>
              </a:r>
            </a:p>
          </p:txBody>
        </p:sp>
        <p:sp>
          <p:nvSpPr>
            <p:cNvPr id="30" name="TextBox 29">
              <a:extLst>
                <a:ext uri="{FF2B5EF4-FFF2-40B4-BE49-F238E27FC236}">
                  <a16:creationId xmlns:a16="http://schemas.microsoft.com/office/drawing/2014/main" id="{FBE1FCDE-7C88-B922-DFEB-676796306530}"/>
                </a:ext>
              </a:extLst>
            </p:cNvPr>
            <p:cNvSpPr txBox="1"/>
            <p:nvPr/>
          </p:nvSpPr>
          <p:spPr>
            <a:xfrm>
              <a:off x="3133335" y="4257573"/>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211</a:t>
              </a:r>
            </a:p>
          </p:txBody>
        </p:sp>
        <p:sp>
          <p:nvSpPr>
            <p:cNvPr id="36" name="TextBox 35">
              <a:extLst>
                <a:ext uri="{FF2B5EF4-FFF2-40B4-BE49-F238E27FC236}">
                  <a16:creationId xmlns:a16="http://schemas.microsoft.com/office/drawing/2014/main" id="{DEE07046-9018-2784-3F72-1C5EE28295FD}"/>
                </a:ext>
              </a:extLst>
            </p:cNvPr>
            <p:cNvSpPr txBox="1"/>
            <p:nvPr/>
          </p:nvSpPr>
          <p:spPr>
            <a:xfrm>
              <a:off x="3626704" y="4114314"/>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177</a:t>
              </a:r>
            </a:p>
          </p:txBody>
        </p:sp>
        <p:sp>
          <p:nvSpPr>
            <p:cNvPr id="60" name="TextBox 59">
              <a:extLst>
                <a:ext uri="{FF2B5EF4-FFF2-40B4-BE49-F238E27FC236}">
                  <a16:creationId xmlns:a16="http://schemas.microsoft.com/office/drawing/2014/main" id="{BB7B4676-8E82-614F-EE88-0D8CDF9923C4}"/>
                </a:ext>
              </a:extLst>
            </p:cNvPr>
            <p:cNvSpPr txBox="1"/>
            <p:nvPr/>
          </p:nvSpPr>
          <p:spPr>
            <a:xfrm>
              <a:off x="3626704" y="4257573"/>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176</a:t>
              </a:r>
            </a:p>
          </p:txBody>
        </p:sp>
        <p:sp>
          <p:nvSpPr>
            <p:cNvPr id="61" name="TextBox 60">
              <a:extLst>
                <a:ext uri="{FF2B5EF4-FFF2-40B4-BE49-F238E27FC236}">
                  <a16:creationId xmlns:a16="http://schemas.microsoft.com/office/drawing/2014/main" id="{4C794033-BC54-43AF-FA5E-EC9E18922AA0}"/>
                </a:ext>
              </a:extLst>
            </p:cNvPr>
            <p:cNvSpPr txBox="1"/>
            <p:nvPr/>
          </p:nvSpPr>
          <p:spPr>
            <a:xfrm>
              <a:off x="4111162" y="4114314"/>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172</a:t>
              </a:r>
            </a:p>
          </p:txBody>
        </p:sp>
        <p:sp>
          <p:nvSpPr>
            <p:cNvPr id="90" name="TextBox 89">
              <a:extLst>
                <a:ext uri="{FF2B5EF4-FFF2-40B4-BE49-F238E27FC236}">
                  <a16:creationId xmlns:a16="http://schemas.microsoft.com/office/drawing/2014/main" id="{ECB94F80-3C06-6267-C42B-3972C684DF9C}"/>
                </a:ext>
              </a:extLst>
            </p:cNvPr>
            <p:cNvSpPr txBox="1"/>
            <p:nvPr/>
          </p:nvSpPr>
          <p:spPr>
            <a:xfrm>
              <a:off x="4111162" y="4257573"/>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133</a:t>
              </a:r>
            </a:p>
          </p:txBody>
        </p:sp>
        <p:sp>
          <p:nvSpPr>
            <p:cNvPr id="91" name="TextBox 90">
              <a:extLst>
                <a:ext uri="{FF2B5EF4-FFF2-40B4-BE49-F238E27FC236}">
                  <a16:creationId xmlns:a16="http://schemas.microsoft.com/office/drawing/2014/main" id="{BB7B5C9A-D972-D73A-64C9-CE7FC9799395}"/>
                </a:ext>
              </a:extLst>
            </p:cNvPr>
            <p:cNvSpPr txBox="1"/>
            <p:nvPr/>
          </p:nvSpPr>
          <p:spPr>
            <a:xfrm>
              <a:off x="4596088" y="4114314"/>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166</a:t>
              </a:r>
            </a:p>
          </p:txBody>
        </p:sp>
        <p:sp>
          <p:nvSpPr>
            <p:cNvPr id="94" name="TextBox 93">
              <a:extLst>
                <a:ext uri="{FF2B5EF4-FFF2-40B4-BE49-F238E27FC236}">
                  <a16:creationId xmlns:a16="http://schemas.microsoft.com/office/drawing/2014/main" id="{30F395AF-F7CC-1CEE-AB02-1B9771C40B9C}"/>
                </a:ext>
              </a:extLst>
            </p:cNvPr>
            <p:cNvSpPr txBox="1"/>
            <p:nvPr/>
          </p:nvSpPr>
          <p:spPr>
            <a:xfrm>
              <a:off x="4596088" y="4257573"/>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116</a:t>
              </a:r>
            </a:p>
          </p:txBody>
        </p:sp>
        <p:sp>
          <p:nvSpPr>
            <p:cNvPr id="97" name="TextBox 96">
              <a:extLst>
                <a:ext uri="{FF2B5EF4-FFF2-40B4-BE49-F238E27FC236}">
                  <a16:creationId xmlns:a16="http://schemas.microsoft.com/office/drawing/2014/main" id="{7748F71F-4453-9A6A-FFF5-2317A97CAC49}"/>
                </a:ext>
              </a:extLst>
            </p:cNvPr>
            <p:cNvSpPr txBox="1"/>
            <p:nvPr/>
          </p:nvSpPr>
          <p:spPr>
            <a:xfrm>
              <a:off x="5087755" y="4114314"/>
              <a:ext cx="183019"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146</a:t>
              </a:r>
            </a:p>
          </p:txBody>
        </p:sp>
        <p:sp>
          <p:nvSpPr>
            <p:cNvPr id="98" name="TextBox 97">
              <a:extLst>
                <a:ext uri="{FF2B5EF4-FFF2-40B4-BE49-F238E27FC236}">
                  <a16:creationId xmlns:a16="http://schemas.microsoft.com/office/drawing/2014/main" id="{9D4C40E1-6B52-E974-A293-1964ABFB4AC8}"/>
                </a:ext>
              </a:extLst>
            </p:cNvPr>
            <p:cNvSpPr txBox="1"/>
            <p:nvPr/>
          </p:nvSpPr>
          <p:spPr>
            <a:xfrm>
              <a:off x="5118260" y="4257573"/>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88</a:t>
              </a:r>
            </a:p>
          </p:txBody>
        </p:sp>
        <p:sp>
          <p:nvSpPr>
            <p:cNvPr id="99" name="TextBox 98">
              <a:extLst>
                <a:ext uri="{FF2B5EF4-FFF2-40B4-BE49-F238E27FC236}">
                  <a16:creationId xmlns:a16="http://schemas.microsoft.com/office/drawing/2014/main" id="{41727D32-0765-B710-57B1-378F8002B663}"/>
                </a:ext>
              </a:extLst>
            </p:cNvPr>
            <p:cNvSpPr txBox="1"/>
            <p:nvPr/>
          </p:nvSpPr>
          <p:spPr>
            <a:xfrm>
              <a:off x="5602599" y="4114314"/>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94</a:t>
              </a:r>
            </a:p>
          </p:txBody>
        </p:sp>
        <p:sp>
          <p:nvSpPr>
            <p:cNvPr id="100" name="TextBox 99">
              <a:extLst>
                <a:ext uri="{FF2B5EF4-FFF2-40B4-BE49-F238E27FC236}">
                  <a16:creationId xmlns:a16="http://schemas.microsoft.com/office/drawing/2014/main" id="{A432BF18-8669-F977-5FA2-FC71E403EE39}"/>
                </a:ext>
              </a:extLst>
            </p:cNvPr>
            <p:cNvSpPr txBox="1"/>
            <p:nvPr/>
          </p:nvSpPr>
          <p:spPr>
            <a:xfrm>
              <a:off x="5602599" y="4257573"/>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46</a:t>
              </a:r>
            </a:p>
          </p:txBody>
        </p:sp>
        <p:sp>
          <p:nvSpPr>
            <p:cNvPr id="512" name="TextBox 511">
              <a:extLst>
                <a:ext uri="{FF2B5EF4-FFF2-40B4-BE49-F238E27FC236}">
                  <a16:creationId xmlns:a16="http://schemas.microsoft.com/office/drawing/2014/main" id="{4DDDB1BE-3D9D-6AD4-9B1D-0607188FF822}"/>
                </a:ext>
              </a:extLst>
            </p:cNvPr>
            <p:cNvSpPr txBox="1"/>
            <p:nvPr/>
          </p:nvSpPr>
          <p:spPr>
            <a:xfrm>
              <a:off x="6089561" y="4114314"/>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45</a:t>
              </a:r>
            </a:p>
          </p:txBody>
        </p:sp>
        <p:sp>
          <p:nvSpPr>
            <p:cNvPr id="514" name="TextBox 513">
              <a:extLst>
                <a:ext uri="{FF2B5EF4-FFF2-40B4-BE49-F238E27FC236}">
                  <a16:creationId xmlns:a16="http://schemas.microsoft.com/office/drawing/2014/main" id="{EA7A7CA5-9C32-7571-410C-7A5E4921F262}"/>
                </a:ext>
              </a:extLst>
            </p:cNvPr>
            <p:cNvSpPr txBox="1"/>
            <p:nvPr/>
          </p:nvSpPr>
          <p:spPr>
            <a:xfrm>
              <a:off x="6089561" y="4257573"/>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20</a:t>
              </a:r>
            </a:p>
          </p:txBody>
        </p:sp>
        <p:sp>
          <p:nvSpPr>
            <p:cNvPr id="515" name="TextBox 514">
              <a:extLst>
                <a:ext uri="{FF2B5EF4-FFF2-40B4-BE49-F238E27FC236}">
                  <a16:creationId xmlns:a16="http://schemas.microsoft.com/office/drawing/2014/main" id="{2EA47D20-217F-7A45-0F5E-618710DD88B9}"/>
                </a:ext>
              </a:extLst>
            </p:cNvPr>
            <p:cNvSpPr txBox="1"/>
            <p:nvPr/>
          </p:nvSpPr>
          <p:spPr>
            <a:xfrm>
              <a:off x="6579191" y="4114314"/>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22</a:t>
              </a:r>
            </a:p>
          </p:txBody>
        </p:sp>
        <p:sp>
          <p:nvSpPr>
            <p:cNvPr id="516" name="TextBox 515">
              <a:extLst>
                <a:ext uri="{FF2B5EF4-FFF2-40B4-BE49-F238E27FC236}">
                  <a16:creationId xmlns:a16="http://schemas.microsoft.com/office/drawing/2014/main" id="{6E330B20-DC9D-6079-D77D-E98705441987}"/>
                </a:ext>
              </a:extLst>
            </p:cNvPr>
            <p:cNvSpPr txBox="1"/>
            <p:nvPr/>
          </p:nvSpPr>
          <p:spPr>
            <a:xfrm>
              <a:off x="6609697" y="4257573"/>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4</a:t>
              </a:r>
            </a:p>
          </p:txBody>
        </p:sp>
        <p:sp>
          <p:nvSpPr>
            <p:cNvPr id="517" name="TextBox 516">
              <a:extLst>
                <a:ext uri="{FF2B5EF4-FFF2-40B4-BE49-F238E27FC236}">
                  <a16:creationId xmlns:a16="http://schemas.microsoft.com/office/drawing/2014/main" id="{38A50898-B463-1946-E93F-099911F6E5F8}"/>
                </a:ext>
              </a:extLst>
            </p:cNvPr>
            <p:cNvSpPr txBox="1"/>
            <p:nvPr/>
          </p:nvSpPr>
          <p:spPr>
            <a:xfrm>
              <a:off x="7091688" y="4114314"/>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9</a:t>
              </a:r>
            </a:p>
          </p:txBody>
        </p:sp>
        <p:sp>
          <p:nvSpPr>
            <p:cNvPr id="518" name="TextBox 517">
              <a:extLst>
                <a:ext uri="{FF2B5EF4-FFF2-40B4-BE49-F238E27FC236}">
                  <a16:creationId xmlns:a16="http://schemas.microsoft.com/office/drawing/2014/main" id="{3E930CE0-8817-8A6E-681A-D72C3570AA1C}"/>
                </a:ext>
              </a:extLst>
            </p:cNvPr>
            <p:cNvSpPr txBox="1"/>
            <p:nvPr/>
          </p:nvSpPr>
          <p:spPr>
            <a:xfrm>
              <a:off x="7091688" y="4257573"/>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a:t>
              </a:r>
            </a:p>
          </p:txBody>
        </p:sp>
        <p:sp>
          <p:nvSpPr>
            <p:cNvPr id="519" name="TextBox 518">
              <a:extLst>
                <a:ext uri="{FF2B5EF4-FFF2-40B4-BE49-F238E27FC236}">
                  <a16:creationId xmlns:a16="http://schemas.microsoft.com/office/drawing/2014/main" id="{A04A2068-EE7D-0C90-AE92-86124E5917ED}"/>
                </a:ext>
              </a:extLst>
            </p:cNvPr>
            <p:cNvSpPr txBox="1"/>
            <p:nvPr/>
          </p:nvSpPr>
          <p:spPr>
            <a:xfrm>
              <a:off x="7581320" y="4114314"/>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a:t>
              </a:r>
            </a:p>
          </p:txBody>
        </p:sp>
        <p:sp>
          <p:nvSpPr>
            <p:cNvPr id="520" name="TextBox 519">
              <a:extLst>
                <a:ext uri="{FF2B5EF4-FFF2-40B4-BE49-F238E27FC236}">
                  <a16:creationId xmlns:a16="http://schemas.microsoft.com/office/drawing/2014/main" id="{28AA297B-8D88-40DF-0233-E11778F8BE88}"/>
                </a:ext>
              </a:extLst>
            </p:cNvPr>
            <p:cNvSpPr txBox="1"/>
            <p:nvPr/>
          </p:nvSpPr>
          <p:spPr>
            <a:xfrm>
              <a:off x="7581320" y="4257573"/>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0</a:t>
              </a:r>
            </a:p>
          </p:txBody>
        </p:sp>
        <p:sp>
          <p:nvSpPr>
            <p:cNvPr id="521" name="TextBox 520">
              <a:extLst>
                <a:ext uri="{FF2B5EF4-FFF2-40B4-BE49-F238E27FC236}">
                  <a16:creationId xmlns:a16="http://schemas.microsoft.com/office/drawing/2014/main" id="{D5BF7415-3B65-FC35-6A85-F70F276658E0}"/>
                </a:ext>
              </a:extLst>
            </p:cNvPr>
            <p:cNvSpPr txBox="1"/>
            <p:nvPr/>
          </p:nvSpPr>
          <p:spPr>
            <a:xfrm>
              <a:off x="8068279" y="4114314"/>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0</a:t>
              </a:r>
            </a:p>
          </p:txBody>
        </p:sp>
        <p:sp>
          <p:nvSpPr>
            <p:cNvPr id="522" name="TextBox 521">
              <a:extLst>
                <a:ext uri="{FF2B5EF4-FFF2-40B4-BE49-F238E27FC236}">
                  <a16:creationId xmlns:a16="http://schemas.microsoft.com/office/drawing/2014/main" id="{F55F2089-06D1-7C1C-3618-2AB5C833E056}"/>
                </a:ext>
              </a:extLst>
            </p:cNvPr>
            <p:cNvSpPr txBox="1"/>
            <p:nvPr/>
          </p:nvSpPr>
          <p:spPr>
            <a:xfrm>
              <a:off x="8068279" y="4257573"/>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0</a:t>
              </a:r>
            </a:p>
          </p:txBody>
        </p:sp>
        <p:sp>
          <p:nvSpPr>
            <p:cNvPr id="523" name="TextBox 522">
              <a:extLst>
                <a:ext uri="{FF2B5EF4-FFF2-40B4-BE49-F238E27FC236}">
                  <a16:creationId xmlns:a16="http://schemas.microsoft.com/office/drawing/2014/main" id="{D8CB18BF-B130-B171-1C7E-8B8109565093}"/>
                </a:ext>
              </a:extLst>
            </p:cNvPr>
            <p:cNvSpPr txBox="1"/>
            <p:nvPr/>
          </p:nvSpPr>
          <p:spPr>
            <a:xfrm>
              <a:off x="3194344" y="3784910"/>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0</a:t>
              </a:r>
            </a:p>
          </p:txBody>
        </p:sp>
        <p:sp>
          <p:nvSpPr>
            <p:cNvPr id="524" name="TextBox 523">
              <a:extLst>
                <a:ext uri="{FF2B5EF4-FFF2-40B4-BE49-F238E27FC236}">
                  <a16:creationId xmlns:a16="http://schemas.microsoft.com/office/drawing/2014/main" id="{C27CD260-09F5-BDAA-4CE3-F6DC3768DCD2}"/>
                </a:ext>
              </a:extLst>
            </p:cNvPr>
            <p:cNvSpPr txBox="1"/>
            <p:nvPr/>
          </p:nvSpPr>
          <p:spPr>
            <a:xfrm>
              <a:off x="2760247" y="3624884"/>
              <a:ext cx="61007" cy="133104"/>
            </a:xfrm>
            <a:prstGeom prst="rect">
              <a:avLst/>
            </a:prstGeom>
            <a:noFill/>
          </p:spPr>
          <p:txBody>
            <a:bodyPr wrap="none" lIns="0" tIns="0" rIns="0" bIns="0" rtlCol="0">
              <a:spAutoFit/>
            </a:bodyPr>
            <a:lstStyle/>
            <a:p>
              <a:pPr algn="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0</a:t>
              </a:r>
            </a:p>
          </p:txBody>
        </p:sp>
        <p:sp>
          <p:nvSpPr>
            <p:cNvPr id="525" name="TextBox 524">
              <a:extLst>
                <a:ext uri="{FF2B5EF4-FFF2-40B4-BE49-F238E27FC236}">
                  <a16:creationId xmlns:a16="http://schemas.microsoft.com/office/drawing/2014/main" id="{80172DFE-F1FC-6D4D-E8D4-F6801E9A6245}"/>
                </a:ext>
              </a:extLst>
            </p:cNvPr>
            <p:cNvSpPr txBox="1"/>
            <p:nvPr/>
          </p:nvSpPr>
          <p:spPr>
            <a:xfrm>
              <a:off x="2699240" y="3199406"/>
              <a:ext cx="122013" cy="133104"/>
            </a:xfrm>
            <a:prstGeom prst="rect">
              <a:avLst/>
            </a:prstGeom>
            <a:noFill/>
          </p:spPr>
          <p:txBody>
            <a:bodyPr wrap="none" lIns="0" tIns="0" rIns="0" bIns="0" rtlCol="0">
              <a:spAutoFit/>
            </a:bodyPr>
            <a:lstStyle/>
            <a:p>
              <a:pPr algn="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20</a:t>
              </a:r>
            </a:p>
          </p:txBody>
        </p:sp>
        <p:sp>
          <p:nvSpPr>
            <p:cNvPr id="526" name="TextBox 525">
              <a:extLst>
                <a:ext uri="{FF2B5EF4-FFF2-40B4-BE49-F238E27FC236}">
                  <a16:creationId xmlns:a16="http://schemas.microsoft.com/office/drawing/2014/main" id="{15077EF8-5D76-6DED-CC39-78C9F074AC8D}"/>
                </a:ext>
              </a:extLst>
            </p:cNvPr>
            <p:cNvSpPr txBox="1"/>
            <p:nvPr/>
          </p:nvSpPr>
          <p:spPr>
            <a:xfrm>
              <a:off x="2699242" y="2771241"/>
              <a:ext cx="122013" cy="133104"/>
            </a:xfrm>
            <a:prstGeom prst="rect">
              <a:avLst/>
            </a:prstGeom>
            <a:noFill/>
          </p:spPr>
          <p:txBody>
            <a:bodyPr wrap="none" lIns="0" tIns="0" rIns="0" bIns="0" rtlCol="0">
              <a:spAutoFit/>
            </a:bodyPr>
            <a:lstStyle/>
            <a:p>
              <a:pPr algn="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40</a:t>
              </a:r>
            </a:p>
          </p:txBody>
        </p:sp>
        <p:sp>
          <p:nvSpPr>
            <p:cNvPr id="527" name="TextBox 526">
              <a:extLst>
                <a:ext uri="{FF2B5EF4-FFF2-40B4-BE49-F238E27FC236}">
                  <a16:creationId xmlns:a16="http://schemas.microsoft.com/office/drawing/2014/main" id="{A84AFF7D-6A76-DB8C-3B78-BABD2FDEF1A4}"/>
                </a:ext>
              </a:extLst>
            </p:cNvPr>
            <p:cNvSpPr txBox="1"/>
            <p:nvPr/>
          </p:nvSpPr>
          <p:spPr>
            <a:xfrm>
              <a:off x="2699240" y="2345763"/>
              <a:ext cx="122013" cy="133104"/>
            </a:xfrm>
            <a:prstGeom prst="rect">
              <a:avLst/>
            </a:prstGeom>
            <a:noFill/>
          </p:spPr>
          <p:txBody>
            <a:bodyPr wrap="none" lIns="0" tIns="0" rIns="0" bIns="0" rtlCol="0">
              <a:spAutoFit/>
            </a:bodyPr>
            <a:lstStyle/>
            <a:p>
              <a:pPr algn="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60</a:t>
              </a:r>
            </a:p>
          </p:txBody>
        </p:sp>
        <p:sp>
          <p:nvSpPr>
            <p:cNvPr id="528" name="TextBox 527">
              <a:extLst>
                <a:ext uri="{FF2B5EF4-FFF2-40B4-BE49-F238E27FC236}">
                  <a16:creationId xmlns:a16="http://schemas.microsoft.com/office/drawing/2014/main" id="{405C35DD-C901-BE0D-6F6A-BC73FD217241}"/>
                </a:ext>
              </a:extLst>
            </p:cNvPr>
            <p:cNvSpPr txBox="1"/>
            <p:nvPr/>
          </p:nvSpPr>
          <p:spPr>
            <a:xfrm>
              <a:off x="2699240" y="1917151"/>
              <a:ext cx="122013" cy="133104"/>
            </a:xfrm>
            <a:prstGeom prst="rect">
              <a:avLst/>
            </a:prstGeom>
            <a:noFill/>
          </p:spPr>
          <p:txBody>
            <a:bodyPr wrap="none" lIns="0" tIns="0" rIns="0" bIns="0" rtlCol="0">
              <a:spAutoFit/>
            </a:bodyPr>
            <a:lstStyle/>
            <a:p>
              <a:pPr algn="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80</a:t>
              </a:r>
            </a:p>
          </p:txBody>
        </p:sp>
        <p:sp>
          <p:nvSpPr>
            <p:cNvPr id="529" name="TextBox 528">
              <a:extLst>
                <a:ext uri="{FF2B5EF4-FFF2-40B4-BE49-F238E27FC236}">
                  <a16:creationId xmlns:a16="http://schemas.microsoft.com/office/drawing/2014/main" id="{0E3646ED-01F1-64FA-2900-58EEDAB3A05D}"/>
                </a:ext>
              </a:extLst>
            </p:cNvPr>
            <p:cNvSpPr txBox="1"/>
            <p:nvPr/>
          </p:nvSpPr>
          <p:spPr>
            <a:xfrm>
              <a:off x="2638231" y="1491671"/>
              <a:ext cx="183019" cy="133104"/>
            </a:xfrm>
            <a:prstGeom prst="rect">
              <a:avLst/>
            </a:prstGeom>
            <a:noFill/>
          </p:spPr>
          <p:txBody>
            <a:bodyPr wrap="none" lIns="0" tIns="0" rIns="0" bIns="0" rtlCol="0">
              <a:spAutoFit/>
            </a:bodyPr>
            <a:lstStyle/>
            <a:p>
              <a:pPr algn="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100</a:t>
              </a:r>
            </a:p>
          </p:txBody>
        </p:sp>
        <p:sp>
          <p:nvSpPr>
            <p:cNvPr id="530" name="TextBox 529">
              <a:extLst>
                <a:ext uri="{FF2B5EF4-FFF2-40B4-BE49-F238E27FC236}">
                  <a16:creationId xmlns:a16="http://schemas.microsoft.com/office/drawing/2014/main" id="{0E226526-98C5-80F0-C7E8-9FE6761D6119}"/>
                </a:ext>
              </a:extLst>
            </p:cNvPr>
            <p:cNvSpPr txBox="1"/>
            <p:nvPr/>
          </p:nvSpPr>
          <p:spPr>
            <a:xfrm>
              <a:off x="3687714" y="3784910"/>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3</a:t>
              </a:r>
            </a:p>
          </p:txBody>
        </p:sp>
        <p:sp>
          <p:nvSpPr>
            <p:cNvPr id="531" name="TextBox 530">
              <a:extLst>
                <a:ext uri="{FF2B5EF4-FFF2-40B4-BE49-F238E27FC236}">
                  <a16:creationId xmlns:a16="http://schemas.microsoft.com/office/drawing/2014/main" id="{FBEDA1D2-9FFF-E91D-15FB-195E4B74D841}"/>
                </a:ext>
              </a:extLst>
            </p:cNvPr>
            <p:cNvSpPr txBox="1"/>
            <p:nvPr/>
          </p:nvSpPr>
          <p:spPr>
            <a:xfrm>
              <a:off x="3601976" y="1417412"/>
              <a:ext cx="375280" cy="133104"/>
            </a:xfrm>
            <a:prstGeom prst="rect">
              <a:avLst/>
            </a:prstGeom>
            <a:noFill/>
          </p:spPr>
          <p:txBody>
            <a:bodyPr wrap="none" lIns="0" tIns="0" rIns="0" bIns="0" rtlCol="0">
              <a:spAutoFit/>
            </a:bodyPr>
            <a:lstStyle/>
            <a:p>
              <a:pP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Week 8</a:t>
              </a:r>
            </a:p>
          </p:txBody>
        </p:sp>
        <p:sp>
          <p:nvSpPr>
            <p:cNvPr id="532" name="TextBox 531">
              <a:extLst>
                <a:ext uri="{FF2B5EF4-FFF2-40B4-BE49-F238E27FC236}">
                  <a16:creationId xmlns:a16="http://schemas.microsoft.com/office/drawing/2014/main" id="{E48AB892-BE88-13AD-0010-C03AB18036EF}"/>
                </a:ext>
              </a:extLst>
            </p:cNvPr>
            <p:cNvSpPr txBox="1"/>
            <p:nvPr/>
          </p:nvSpPr>
          <p:spPr>
            <a:xfrm>
              <a:off x="4172170" y="3784910"/>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6</a:t>
              </a:r>
            </a:p>
          </p:txBody>
        </p:sp>
        <p:sp>
          <p:nvSpPr>
            <p:cNvPr id="533" name="TextBox 532">
              <a:extLst>
                <a:ext uri="{FF2B5EF4-FFF2-40B4-BE49-F238E27FC236}">
                  <a16:creationId xmlns:a16="http://schemas.microsoft.com/office/drawing/2014/main" id="{4932835E-E70D-8F75-E2A3-D33E62E01363}"/>
                </a:ext>
              </a:extLst>
            </p:cNvPr>
            <p:cNvSpPr txBox="1"/>
            <p:nvPr/>
          </p:nvSpPr>
          <p:spPr>
            <a:xfrm>
              <a:off x="4657091" y="3784910"/>
              <a:ext cx="61007"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9</a:t>
              </a:r>
            </a:p>
          </p:txBody>
        </p:sp>
        <p:sp>
          <p:nvSpPr>
            <p:cNvPr id="534" name="TextBox 533">
              <a:extLst>
                <a:ext uri="{FF2B5EF4-FFF2-40B4-BE49-F238E27FC236}">
                  <a16:creationId xmlns:a16="http://schemas.microsoft.com/office/drawing/2014/main" id="{14499F29-86F6-3F30-5E1C-4AE356378141}"/>
                </a:ext>
              </a:extLst>
            </p:cNvPr>
            <p:cNvSpPr txBox="1"/>
            <p:nvPr/>
          </p:nvSpPr>
          <p:spPr>
            <a:xfrm>
              <a:off x="5118260" y="3784910"/>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12</a:t>
              </a:r>
            </a:p>
          </p:txBody>
        </p:sp>
        <p:sp>
          <p:nvSpPr>
            <p:cNvPr id="535" name="TextBox 534">
              <a:extLst>
                <a:ext uri="{FF2B5EF4-FFF2-40B4-BE49-F238E27FC236}">
                  <a16:creationId xmlns:a16="http://schemas.microsoft.com/office/drawing/2014/main" id="{F52AB321-E61F-5816-9567-8FD34DBD0C48}"/>
                </a:ext>
              </a:extLst>
            </p:cNvPr>
            <p:cNvSpPr txBox="1"/>
            <p:nvPr/>
          </p:nvSpPr>
          <p:spPr>
            <a:xfrm>
              <a:off x="5602599" y="3784910"/>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15</a:t>
              </a:r>
            </a:p>
          </p:txBody>
        </p:sp>
        <p:sp>
          <p:nvSpPr>
            <p:cNvPr id="536" name="TextBox 535">
              <a:extLst>
                <a:ext uri="{FF2B5EF4-FFF2-40B4-BE49-F238E27FC236}">
                  <a16:creationId xmlns:a16="http://schemas.microsoft.com/office/drawing/2014/main" id="{6C0757D8-FC78-4F59-4A11-0DFEE537D30F}"/>
                </a:ext>
              </a:extLst>
            </p:cNvPr>
            <p:cNvSpPr txBox="1"/>
            <p:nvPr/>
          </p:nvSpPr>
          <p:spPr>
            <a:xfrm>
              <a:off x="6089561" y="3784910"/>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18</a:t>
              </a:r>
            </a:p>
          </p:txBody>
        </p:sp>
        <p:sp>
          <p:nvSpPr>
            <p:cNvPr id="537" name="TextBox 536">
              <a:extLst>
                <a:ext uri="{FF2B5EF4-FFF2-40B4-BE49-F238E27FC236}">
                  <a16:creationId xmlns:a16="http://schemas.microsoft.com/office/drawing/2014/main" id="{514E1FF9-F356-02CC-2BF2-C3F8F5CCA509}"/>
                </a:ext>
              </a:extLst>
            </p:cNvPr>
            <p:cNvSpPr txBox="1"/>
            <p:nvPr/>
          </p:nvSpPr>
          <p:spPr>
            <a:xfrm>
              <a:off x="6579191" y="3784910"/>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21</a:t>
              </a:r>
            </a:p>
          </p:txBody>
        </p:sp>
        <p:sp>
          <p:nvSpPr>
            <p:cNvPr id="538" name="TextBox 537">
              <a:extLst>
                <a:ext uri="{FF2B5EF4-FFF2-40B4-BE49-F238E27FC236}">
                  <a16:creationId xmlns:a16="http://schemas.microsoft.com/office/drawing/2014/main" id="{3B35F480-20F8-DA8E-787E-1A3ABD32C576}"/>
                </a:ext>
              </a:extLst>
            </p:cNvPr>
            <p:cNvSpPr txBox="1"/>
            <p:nvPr/>
          </p:nvSpPr>
          <p:spPr>
            <a:xfrm>
              <a:off x="7061184" y="3784910"/>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24</a:t>
              </a:r>
            </a:p>
          </p:txBody>
        </p:sp>
        <p:sp>
          <p:nvSpPr>
            <p:cNvPr id="539" name="TextBox 538">
              <a:extLst>
                <a:ext uri="{FF2B5EF4-FFF2-40B4-BE49-F238E27FC236}">
                  <a16:creationId xmlns:a16="http://schemas.microsoft.com/office/drawing/2014/main" id="{3B95C857-183B-C5F3-3A7C-7657DF15B68F}"/>
                </a:ext>
              </a:extLst>
            </p:cNvPr>
            <p:cNvSpPr txBox="1"/>
            <p:nvPr/>
          </p:nvSpPr>
          <p:spPr>
            <a:xfrm>
              <a:off x="7550820" y="3784910"/>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27</a:t>
              </a:r>
            </a:p>
          </p:txBody>
        </p:sp>
        <p:sp>
          <p:nvSpPr>
            <p:cNvPr id="540" name="TextBox 539">
              <a:extLst>
                <a:ext uri="{FF2B5EF4-FFF2-40B4-BE49-F238E27FC236}">
                  <a16:creationId xmlns:a16="http://schemas.microsoft.com/office/drawing/2014/main" id="{6D121C6A-B9C1-A592-95D3-9C0D83D5610E}"/>
                </a:ext>
              </a:extLst>
            </p:cNvPr>
            <p:cNvSpPr txBox="1"/>
            <p:nvPr/>
          </p:nvSpPr>
          <p:spPr>
            <a:xfrm>
              <a:off x="8037778" y="3784910"/>
              <a:ext cx="122013" cy="133104"/>
            </a:xfrm>
            <a:prstGeom prst="rect">
              <a:avLst/>
            </a:prstGeom>
            <a:noFill/>
          </p:spPr>
          <p:txBody>
            <a:bodyPr wrap="none" lIns="0" tIns="0" rIns="0" bIns="0" rtlCol="0">
              <a:spAutoFit/>
            </a:bodyPr>
            <a:lstStyle/>
            <a:p>
              <a:pPr algn="ct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30</a:t>
              </a:r>
            </a:p>
          </p:txBody>
        </p:sp>
        <p:sp>
          <p:nvSpPr>
            <p:cNvPr id="541" name="Freeform: Shape 540">
              <a:extLst>
                <a:ext uri="{FF2B5EF4-FFF2-40B4-BE49-F238E27FC236}">
                  <a16:creationId xmlns:a16="http://schemas.microsoft.com/office/drawing/2014/main" id="{AFDBB210-8CE8-7000-3A87-3CFB6201FF9B}"/>
                </a:ext>
              </a:extLst>
            </p:cNvPr>
            <p:cNvSpPr/>
            <p:nvPr/>
          </p:nvSpPr>
          <p:spPr>
            <a:xfrm>
              <a:off x="2938028" y="1406006"/>
              <a:ext cx="5442698" cy="2322224"/>
            </a:xfrm>
            <a:custGeom>
              <a:avLst/>
              <a:gdLst>
                <a:gd name="connsiteX0" fmla="*/ 0 w 3238500"/>
                <a:gd name="connsiteY0" fmla="*/ 0 h 2470403"/>
                <a:gd name="connsiteX1" fmla="*/ 0 w 3238500"/>
                <a:gd name="connsiteY1" fmla="*/ 2470404 h 2470403"/>
                <a:gd name="connsiteX2" fmla="*/ 3238500 w 3238500"/>
                <a:gd name="connsiteY2" fmla="*/ 2470404 h 2470403"/>
              </a:gdLst>
              <a:ahLst/>
              <a:cxnLst>
                <a:cxn ang="0">
                  <a:pos x="connsiteX0" y="connsiteY0"/>
                </a:cxn>
                <a:cxn ang="0">
                  <a:pos x="connsiteX1" y="connsiteY1"/>
                </a:cxn>
                <a:cxn ang="0">
                  <a:pos x="connsiteX2" y="connsiteY2"/>
                </a:cxn>
              </a:cxnLst>
              <a:rect l="l" t="t" r="r" b="b"/>
              <a:pathLst>
                <a:path w="3238500" h="2470403">
                  <a:moveTo>
                    <a:pt x="0" y="0"/>
                  </a:moveTo>
                  <a:lnTo>
                    <a:pt x="0" y="2470404"/>
                  </a:lnTo>
                  <a:lnTo>
                    <a:pt x="3238500" y="2470404"/>
                  </a:lnTo>
                </a:path>
              </a:pathLst>
            </a:custGeom>
            <a:noFill/>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42" name="Freeform: Shape 541">
              <a:extLst>
                <a:ext uri="{FF2B5EF4-FFF2-40B4-BE49-F238E27FC236}">
                  <a16:creationId xmlns:a16="http://schemas.microsoft.com/office/drawing/2014/main" id="{C1D239CF-C65E-3C49-92FB-DCC17B705883}"/>
                </a:ext>
              </a:extLst>
            </p:cNvPr>
            <p:cNvSpPr/>
            <p:nvPr/>
          </p:nvSpPr>
          <p:spPr>
            <a:xfrm>
              <a:off x="2858788" y="3677821"/>
              <a:ext cx="79238" cy="8954"/>
            </a:xfrm>
            <a:custGeom>
              <a:avLst/>
              <a:gdLst>
                <a:gd name="connsiteX0" fmla="*/ 0 w 47148"/>
                <a:gd name="connsiteY0" fmla="*/ 0 h 9525"/>
                <a:gd name="connsiteX1" fmla="*/ 47149 w 47148"/>
                <a:gd name="connsiteY1" fmla="*/ 0 h 9525"/>
              </a:gdLst>
              <a:ahLst/>
              <a:cxnLst>
                <a:cxn ang="0">
                  <a:pos x="connsiteX0" y="connsiteY0"/>
                </a:cxn>
                <a:cxn ang="0">
                  <a:pos x="connsiteX1" y="connsiteY1"/>
                </a:cxn>
              </a:cxnLst>
              <a:rect l="l" t="t" r="r" b="b"/>
              <a:pathLst>
                <a:path w="47148" h="9525">
                  <a:moveTo>
                    <a:pt x="0" y="0"/>
                  </a:moveTo>
                  <a:lnTo>
                    <a:pt x="47149"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43" name="Freeform: Shape 542">
              <a:extLst>
                <a:ext uri="{FF2B5EF4-FFF2-40B4-BE49-F238E27FC236}">
                  <a16:creationId xmlns:a16="http://schemas.microsoft.com/office/drawing/2014/main" id="{C4FCE5E3-5CEF-92E9-0120-EEBDC031F47E}"/>
                </a:ext>
              </a:extLst>
            </p:cNvPr>
            <p:cNvSpPr/>
            <p:nvPr/>
          </p:nvSpPr>
          <p:spPr>
            <a:xfrm>
              <a:off x="2858788" y="3250910"/>
              <a:ext cx="79238" cy="8954"/>
            </a:xfrm>
            <a:custGeom>
              <a:avLst/>
              <a:gdLst>
                <a:gd name="connsiteX0" fmla="*/ 0 w 47148"/>
                <a:gd name="connsiteY0" fmla="*/ 0 h 9525"/>
                <a:gd name="connsiteX1" fmla="*/ 47149 w 47148"/>
                <a:gd name="connsiteY1" fmla="*/ 0 h 9525"/>
              </a:gdLst>
              <a:ahLst/>
              <a:cxnLst>
                <a:cxn ang="0">
                  <a:pos x="connsiteX0" y="connsiteY0"/>
                </a:cxn>
                <a:cxn ang="0">
                  <a:pos x="connsiteX1" y="connsiteY1"/>
                </a:cxn>
              </a:cxnLst>
              <a:rect l="l" t="t" r="r" b="b"/>
              <a:pathLst>
                <a:path w="47148" h="9525">
                  <a:moveTo>
                    <a:pt x="0" y="0"/>
                  </a:moveTo>
                  <a:lnTo>
                    <a:pt x="47149"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44" name="Freeform: Shape 543">
              <a:extLst>
                <a:ext uri="{FF2B5EF4-FFF2-40B4-BE49-F238E27FC236}">
                  <a16:creationId xmlns:a16="http://schemas.microsoft.com/office/drawing/2014/main" id="{AE9B0713-BF86-AD64-C165-59F50157238D}"/>
                </a:ext>
              </a:extLst>
            </p:cNvPr>
            <p:cNvSpPr/>
            <p:nvPr/>
          </p:nvSpPr>
          <p:spPr>
            <a:xfrm>
              <a:off x="2858788" y="2824088"/>
              <a:ext cx="79238" cy="8954"/>
            </a:xfrm>
            <a:custGeom>
              <a:avLst/>
              <a:gdLst>
                <a:gd name="connsiteX0" fmla="*/ 0 w 47148"/>
                <a:gd name="connsiteY0" fmla="*/ 0 h 9525"/>
                <a:gd name="connsiteX1" fmla="*/ 47149 w 47148"/>
                <a:gd name="connsiteY1" fmla="*/ 0 h 9525"/>
              </a:gdLst>
              <a:ahLst/>
              <a:cxnLst>
                <a:cxn ang="0">
                  <a:pos x="connsiteX0" y="connsiteY0"/>
                </a:cxn>
                <a:cxn ang="0">
                  <a:pos x="connsiteX1" y="connsiteY1"/>
                </a:cxn>
              </a:cxnLst>
              <a:rect l="l" t="t" r="r" b="b"/>
              <a:pathLst>
                <a:path w="47148" h="9525">
                  <a:moveTo>
                    <a:pt x="0" y="0"/>
                  </a:moveTo>
                  <a:lnTo>
                    <a:pt x="47149"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45" name="Freeform: Shape 544">
              <a:extLst>
                <a:ext uri="{FF2B5EF4-FFF2-40B4-BE49-F238E27FC236}">
                  <a16:creationId xmlns:a16="http://schemas.microsoft.com/office/drawing/2014/main" id="{E45C1A53-888E-AFDC-EBB9-5C516BDB3556}"/>
                </a:ext>
              </a:extLst>
            </p:cNvPr>
            <p:cNvSpPr/>
            <p:nvPr/>
          </p:nvSpPr>
          <p:spPr>
            <a:xfrm>
              <a:off x="2858788" y="2397177"/>
              <a:ext cx="79238" cy="8954"/>
            </a:xfrm>
            <a:custGeom>
              <a:avLst/>
              <a:gdLst>
                <a:gd name="connsiteX0" fmla="*/ 0 w 47148"/>
                <a:gd name="connsiteY0" fmla="*/ 0 h 9525"/>
                <a:gd name="connsiteX1" fmla="*/ 47149 w 47148"/>
                <a:gd name="connsiteY1" fmla="*/ 0 h 9525"/>
              </a:gdLst>
              <a:ahLst/>
              <a:cxnLst>
                <a:cxn ang="0">
                  <a:pos x="connsiteX0" y="connsiteY0"/>
                </a:cxn>
                <a:cxn ang="0">
                  <a:pos x="connsiteX1" y="connsiteY1"/>
                </a:cxn>
              </a:cxnLst>
              <a:rect l="l" t="t" r="r" b="b"/>
              <a:pathLst>
                <a:path w="47148" h="9525">
                  <a:moveTo>
                    <a:pt x="0" y="0"/>
                  </a:moveTo>
                  <a:lnTo>
                    <a:pt x="47149"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46" name="Freeform: Shape 545">
              <a:extLst>
                <a:ext uri="{FF2B5EF4-FFF2-40B4-BE49-F238E27FC236}">
                  <a16:creationId xmlns:a16="http://schemas.microsoft.com/office/drawing/2014/main" id="{3A041368-1E1E-BDF2-CD95-0EAD9A8BFAFF}"/>
                </a:ext>
              </a:extLst>
            </p:cNvPr>
            <p:cNvSpPr/>
            <p:nvPr/>
          </p:nvSpPr>
          <p:spPr>
            <a:xfrm>
              <a:off x="2858788" y="1970266"/>
              <a:ext cx="79238" cy="8954"/>
            </a:xfrm>
            <a:custGeom>
              <a:avLst/>
              <a:gdLst>
                <a:gd name="connsiteX0" fmla="*/ 0 w 47148"/>
                <a:gd name="connsiteY0" fmla="*/ 0 h 9525"/>
                <a:gd name="connsiteX1" fmla="*/ 47149 w 47148"/>
                <a:gd name="connsiteY1" fmla="*/ 0 h 9525"/>
              </a:gdLst>
              <a:ahLst/>
              <a:cxnLst>
                <a:cxn ang="0">
                  <a:pos x="connsiteX0" y="connsiteY0"/>
                </a:cxn>
                <a:cxn ang="0">
                  <a:pos x="connsiteX1" y="connsiteY1"/>
                </a:cxn>
              </a:cxnLst>
              <a:rect l="l" t="t" r="r" b="b"/>
              <a:pathLst>
                <a:path w="47148" h="9525">
                  <a:moveTo>
                    <a:pt x="0" y="0"/>
                  </a:moveTo>
                  <a:lnTo>
                    <a:pt x="47149"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47" name="Freeform: Shape 546">
              <a:extLst>
                <a:ext uri="{FF2B5EF4-FFF2-40B4-BE49-F238E27FC236}">
                  <a16:creationId xmlns:a16="http://schemas.microsoft.com/office/drawing/2014/main" id="{5825B830-A51A-2CFC-51C2-6768F8751A34}"/>
                </a:ext>
              </a:extLst>
            </p:cNvPr>
            <p:cNvSpPr/>
            <p:nvPr/>
          </p:nvSpPr>
          <p:spPr>
            <a:xfrm>
              <a:off x="2858788" y="1543444"/>
              <a:ext cx="79238" cy="8954"/>
            </a:xfrm>
            <a:custGeom>
              <a:avLst/>
              <a:gdLst>
                <a:gd name="connsiteX0" fmla="*/ 0 w 47148"/>
                <a:gd name="connsiteY0" fmla="*/ 0 h 9525"/>
                <a:gd name="connsiteX1" fmla="*/ 47149 w 47148"/>
                <a:gd name="connsiteY1" fmla="*/ 0 h 9525"/>
              </a:gdLst>
              <a:ahLst/>
              <a:cxnLst>
                <a:cxn ang="0">
                  <a:pos x="connsiteX0" y="connsiteY0"/>
                </a:cxn>
                <a:cxn ang="0">
                  <a:pos x="connsiteX1" y="connsiteY1"/>
                </a:cxn>
              </a:cxnLst>
              <a:rect l="l" t="t" r="r" b="b"/>
              <a:pathLst>
                <a:path w="47148" h="9525">
                  <a:moveTo>
                    <a:pt x="0" y="0"/>
                  </a:moveTo>
                  <a:lnTo>
                    <a:pt x="47149"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48" name="Freeform: Shape 547">
              <a:extLst>
                <a:ext uri="{FF2B5EF4-FFF2-40B4-BE49-F238E27FC236}">
                  <a16:creationId xmlns:a16="http://schemas.microsoft.com/office/drawing/2014/main" id="{47FEE529-69BA-593A-93C1-33BEEC13BB63}"/>
                </a:ext>
              </a:extLst>
            </p:cNvPr>
            <p:cNvSpPr/>
            <p:nvPr/>
          </p:nvSpPr>
          <p:spPr>
            <a:xfrm>
              <a:off x="8095304"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49" name="Freeform: Shape 548">
              <a:extLst>
                <a:ext uri="{FF2B5EF4-FFF2-40B4-BE49-F238E27FC236}">
                  <a16:creationId xmlns:a16="http://schemas.microsoft.com/office/drawing/2014/main" id="{6B77383B-1915-35C7-0751-84889F2EED99}"/>
                </a:ext>
              </a:extLst>
            </p:cNvPr>
            <p:cNvSpPr/>
            <p:nvPr/>
          </p:nvSpPr>
          <p:spPr>
            <a:xfrm>
              <a:off x="5174816"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0" name="Freeform: Shape 549">
              <a:extLst>
                <a:ext uri="{FF2B5EF4-FFF2-40B4-BE49-F238E27FC236}">
                  <a16:creationId xmlns:a16="http://schemas.microsoft.com/office/drawing/2014/main" id="{09375CBE-0D32-C52B-C1FE-F463DBE234C5}"/>
                </a:ext>
              </a:extLst>
            </p:cNvPr>
            <p:cNvSpPr/>
            <p:nvPr/>
          </p:nvSpPr>
          <p:spPr>
            <a:xfrm>
              <a:off x="4688015"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1" name="Freeform: Shape 550">
              <a:extLst>
                <a:ext uri="{FF2B5EF4-FFF2-40B4-BE49-F238E27FC236}">
                  <a16:creationId xmlns:a16="http://schemas.microsoft.com/office/drawing/2014/main" id="{DACF7F6E-363D-64E3-267A-40B5935B2F08}"/>
                </a:ext>
              </a:extLst>
            </p:cNvPr>
            <p:cNvSpPr/>
            <p:nvPr/>
          </p:nvSpPr>
          <p:spPr>
            <a:xfrm>
              <a:off x="4201374"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2" name="Freeform: Shape 551">
              <a:extLst>
                <a:ext uri="{FF2B5EF4-FFF2-40B4-BE49-F238E27FC236}">
                  <a16:creationId xmlns:a16="http://schemas.microsoft.com/office/drawing/2014/main" id="{B94B3938-9D96-217A-0931-B254368512D3}"/>
                </a:ext>
              </a:extLst>
            </p:cNvPr>
            <p:cNvSpPr/>
            <p:nvPr/>
          </p:nvSpPr>
          <p:spPr>
            <a:xfrm>
              <a:off x="3714573"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3" name="Freeform: Shape 552">
              <a:extLst>
                <a:ext uri="{FF2B5EF4-FFF2-40B4-BE49-F238E27FC236}">
                  <a16:creationId xmlns:a16="http://schemas.microsoft.com/office/drawing/2014/main" id="{931B0C4D-C77F-DF18-536E-C716F56E2555}"/>
                </a:ext>
              </a:extLst>
            </p:cNvPr>
            <p:cNvSpPr/>
            <p:nvPr/>
          </p:nvSpPr>
          <p:spPr>
            <a:xfrm>
              <a:off x="3227932"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4" name="Freeform: Shape 553">
              <a:extLst>
                <a:ext uri="{FF2B5EF4-FFF2-40B4-BE49-F238E27FC236}">
                  <a16:creationId xmlns:a16="http://schemas.microsoft.com/office/drawing/2014/main" id="{CCD2E375-504F-F58B-7B94-930DA698429E}"/>
                </a:ext>
              </a:extLst>
            </p:cNvPr>
            <p:cNvSpPr/>
            <p:nvPr/>
          </p:nvSpPr>
          <p:spPr>
            <a:xfrm>
              <a:off x="3526960"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5" name="Freeform: Shape 554">
              <a:extLst>
                <a:ext uri="{FF2B5EF4-FFF2-40B4-BE49-F238E27FC236}">
                  <a16:creationId xmlns:a16="http://schemas.microsoft.com/office/drawing/2014/main" id="{658DFCE5-1177-C7FB-373C-0916653F0A60}"/>
                </a:ext>
              </a:extLst>
            </p:cNvPr>
            <p:cNvSpPr/>
            <p:nvPr/>
          </p:nvSpPr>
          <p:spPr>
            <a:xfrm>
              <a:off x="7608503"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6" name="Freeform: Shape 555">
              <a:extLst>
                <a:ext uri="{FF2B5EF4-FFF2-40B4-BE49-F238E27FC236}">
                  <a16:creationId xmlns:a16="http://schemas.microsoft.com/office/drawing/2014/main" id="{EAD4DFB3-FFA4-3142-C9B0-0F79DA8FDFD5}"/>
                </a:ext>
              </a:extLst>
            </p:cNvPr>
            <p:cNvSpPr/>
            <p:nvPr/>
          </p:nvSpPr>
          <p:spPr>
            <a:xfrm>
              <a:off x="7121702"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7" name="Freeform: Shape 556">
              <a:extLst>
                <a:ext uri="{FF2B5EF4-FFF2-40B4-BE49-F238E27FC236}">
                  <a16:creationId xmlns:a16="http://schemas.microsoft.com/office/drawing/2014/main" id="{B4A5540D-5223-F0DF-155A-83E4FAFB89DA}"/>
                </a:ext>
              </a:extLst>
            </p:cNvPr>
            <p:cNvSpPr/>
            <p:nvPr/>
          </p:nvSpPr>
          <p:spPr>
            <a:xfrm>
              <a:off x="6635061"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8" name="Freeform: Shape 557">
              <a:extLst>
                <a:ext uri="{FF2B5EF4-FFF2-40B4-BE49-F238E27FC236}">
                  <a16:creationId xmlns:a16="http://schemas.microsoft.com/office/drawing/2014/main" id="{DCC0F6D2-C8C7-02C8-994B-72057106D72F}"/>
                </a:ext>
              </a:extLst>
            </p:cNvPr>
            <p:cNvSpPr/>
            <p:nvPr/>
          </p:nvSpPr>
          <p:spPr>
            <a:xfrm>
              <a:off x="6148259"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59" name="Freeform: Shape 558">
              <a:extLst>
                <a:ext uri="{FF2B5EF4-FFF2-40B4-BE49-F238E27FC236}">
                  <a16:creationId xmlns:a16="http://schemas.microsoft.com/office/drawing/2014/main" id="{42A61747-F6BA-3B80-EC3D-867E83A9D908}"/>
                </a:ext>
              </a:extLst>
            </p:cNvPr>
            <p:cNvSpPr/>
            <p:nvPr/>
          </p:nvSpPr>
          <p:spPr>
            <a:xfrm>
              <a:off x="5661617" y="3728230"/>
              <a:ext cx="16008" cy="44321"/>
            </a:xfrm>
            <a:custGeom>
              <a:avLst/>
              <a:gdLst>
                <a:gd name="connsiteX0" fmla="*/ 0 w 9525"/>
                <a:gd name="connsiteY0" fmla="*/ 47149 h 47148"/>
                <a:gd name="connsiteX1" fmla="*/ 0 w 9525"/>
                <a:gd name="connsiteY1" fmla="*/ 0 h 47148"/>
              </a:gdLst>
              <a:ahLst/>
              <a:cxnLst>
                <a:cxn ang="0">
                  <a:pos x="connsiteX0" y="connsiteY0"/>
                </a:cxn>
                <a:cxn ang="0">
                  <a:pos x="connsiteX1" y="connsiteY1"/>
                </a:cxn>
              </a:cxnLst>
              <a:rect l="l" t="t" r="r" b="b"/>
              <a:pathLst>
                <a:path w="9525" h="47148">
                  <a:moveTo>
                    <a:pt x="0" y="47149"/>
                  </a:moveTo>
                  <a:lnTo>
                    <a:pt x="0" y="0"/>
                  </a:lnTo>
                </a:path>
              </a:pathLst>
            </a:custGeom>
            <a:ln w="9525" cap="flat">
              <a:solidFill>
                <a:schemeClr val="tx1"/>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0" name="Freeform: Shape 559">
              <a:extLst>
                <a:ext uri="{FF2B5EF4-FFF2-40B4-BE49-F238E27FC236}">
                  <a16:creationId xmlns:a16="http://schemas.microsoft.com/office/drawing/2014/main" id="{FF3559CD-613D-5D69-7E88-80118369A7AD}"/>
                </a:ext>
              </a:extLst>
            </p:cNvPr>
            <p:cNvSpPr/>
            <p:nvPr/>
          </p:nvSpPr>
          <p:spPr>
            <a:xfrm>
              <a:off x="3526960" y="3723753"/>
              <a:ext cx="16008" cy="4476"/>
            </a:xfrm>
            <a:custGeom>
              <a:avLst/>
              <a:gdLst>
                <a:gd name="connsiteX0" fmla="*/ 0 w 9525"/>
                <a:gd name="connsiteY0" fmla="*/ 0 h 4762"/>
                <a:gd name="connsiteX1" fmla="*/ 0 w 9525"/>
                <a:gd name="connsiteY1" fmla="*/ 4762 h 4762"/>
              </a:gdLst>
              <a:ahLst/>
              <a:cxnLst>
                <a:cxn ang="0">
                  <a:pos x="connsiteX0" y="connsiteY0"/>
                </a:cxn>
                <a:cxn ang="0">
                  <a:pos x="connsiteX1" y="connsiteY1"/>
                </a:cxn>
              </a:cxnLst>
              <a:rect l="l" t="t" r="r" b="b"/>
              <a:pathLst>
                <a:path w="9525" h="4762">
                  <a:moveTo>
                    <a:pt x="0" y="0"/>
                  </a:moveTo>
                  <a:lnTo>
                    <a:pt x="0" y="4762"/>
                  </a:lnTo>
                </a:path>
              </a:pathLst>
            </a:custGeom>
            <a:ln w="9525" cap="rnd">
              <a:solidFill>
                <a:schemeClr val="tx1"/>
              </a:solidFill>
              <a:prstDash val="solid"/>
              <a:round/>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2" name="Freeform: Shape 561">
              <a:extLst>
                <a:ext uri="{FF2B5EF4-FFF2-40B4-BE49-F238E27FC236}">
                  <a16:creationId xmlns:a16="http://schemas.microsoft.com/office/drawing/2014/main" id="{71D2B3E0-E068-45C9-D487-8F08F45A6911}"/>
                </a:ext>
              </a:extLst>
            </p:cNvPr>
            <p:cNvSpPr/>
            <p:nvPr/>
          </p:nvSpPr>
          <p:spPr>
            <a:xfrm>
              <a:off x="3192075" y="1506824"/>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59"/>
                    <a:pt x="37260" y="48006"/>
                    <a:pt x="24003" y="48006"/>
                  </a:cubicBezTo>
                  <a:cubicBezTo>
                    <a:pt x="10747" y="48006"/>
                    <a:pt x="0" y="37259"/>
                    <a:pt x="0" y="24003"/>
                  </a:cubicBezTo>
                  <a:cubicBezTo>
                    <a:pt x="0" y="10747"/>
                    <a:pt x="10747" y="0"/>
                    <a:pt x="24003" y="0"/>
                  </a:cubicBezTo>
                  <a:cubicBezTo>
                    <a:pt x="37260"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3" name="Freeform: Shape 562">
              <a:extLst>
                <a:ext uri="{FF2B5EF4-FFF2-40B4-BE49-F238E27FC236}">
                  <a16:creationId xmlns:a16="http://schemas.microsoft.com/office/drawing/2014/main" id="{26C7085F-7751-410B-F6DF-0EA9ADB41479}"/>
                </a:ext>
              </a:extLst>
            </p:cNvPr>
            <p:cNvSpPr/>
            <p:nvPr/>
          </p:nvSpPr>
          <p:spPr>
            <a:xfrm>
              <a:off x="3201679" y="1518463"/>
              <a:ext cx="75997" cy="77129"/>
            </a:xfrm>
            <a:custGeom>
              <a:avLst/>
              <a:gdLst>
                <a:gd name="connsiteX0" fmla="*/ 48006 w 48005"/>
                <a:gd name="connsiteY0" fmla="*/ 24003 h 48005"/>
                <a:gd name="connsiteX1" fmla="*/ 24003 w 48005"/>
                <a:gd name="connsiteY1" fmla="*/ 48006 h 48005"/>
                <a:gd name="connsiteX2" fmla="*/ 0 w 48005"/>
                <a:gd name="connsiteY2" fmla="*/ 24003 h 48005"/>
                <a:gd name="connsiteX3" fmla="*/ 24003 w 48005"/>
                <a:gd name="connsiteY3" fmla="*/ 0 h 48005"/>
                <a:gd name="connsiteX4" fmla="*/ 48006 w 48005"/>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5">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4" name="Freeform: Shape 563">
              <a:extLst>
                <a:ext uri="{FF2B5EF4-FFF2-40B4-BE49-F238E27FC236}">
                  <a16:creationId xmlns:a16="http://schemas.microsoft.com/office/drawing/2014/main" id="{FC8D20A0-7E5E-464B-4D68-2953827D9586}"/>
                </a:ext>
              </a:extLst>
            </p:cNvPr>
            <p:cNvSpPr/>
            <p:nvPr/>
          </p:nvSpPr>
          <p:spPr>
            <a:xfrm>
              <a:off x="3339508" y="1526700"/>
              <a:ext cx="75997" cy="77129"/>
            </a:xfrm>
            <a:custGeom>
              <a:avLst/>
              <a:gdLst>
                <a:gd name="connsiteX0" fmla="*/ 48006 w 48005"/>
                <a:gd name="connsiteY0" fmla="*/ 24003 h 48005"/>
                <a:gd name="connsiteX1" fmla="*/ 24003 w 48005"/>
                <a:gd name="connsiteY1" fmla="*/ 48006 h 48005"/>
                <a:gd name="connsiteX2" fmla="*/ 0 w 48005"/>
                <a:gd name="connsiteY2" fmla="*/ 24003 h 48005"/>
                <a:gd name="connsiteX3" fmla="*/ 24003 w 48005"/>
                <a:gd name="connsiteY3" fmla="*/ 0 h 48005"/>
                <a:gd name="connsiteX4" fmla="*/ 48006 w 48005"/>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5">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5" name="Freeform: Shape 564">
              <a:extLst>
                <a:ext uri="{FF2B5EF4-FFF2-40B4-BE49-F238E27FC236}">
                  <a16:creationId xmlns:a16="http://schemas.microsoft.com/office/drawing/2014/main" id="{6FF6C2A0-5468-F3E8-58DD-3AB0FF19B78F}"/>
                </a:ext>
              </a:extLst>
            </p:cNvPr>
            <p:cNvSpPr/>
            <p:nvPr/>
          </p:nvSpPr>
          <p:spPr>
            <a:xfrm>
              <a:off x="3319818" y="1526700"/>
              <a:ext cx="75997" cy="77129"/>
            </a:xfrm>
            <a:custGeom>
              <a:avLst/>
              <a:gdLst>
                <a:gd name="connsiteX0" fmla="*/ 48006 w 48005"/>
                <a:gd name="connsiteY0" fmla="*/ 24003 h 48005"/>
                <a:gd name="connsiteX1" fmla="*/ 24003 w 48005"/>
                <a:gd name="connsiteY1" fmla="*/ 48006 h 48005"/>
                <a:gd name="connsiteX2" fmla="*/ 0 w 48005"/>
                <a:gd name="connsiteY2" fmla="*/ 24003 h 48005"/>
                <a:gd name="connsiteX3" fmla="*/ 24003 w 48005"/>
                <a:gd name="connsiteY3" fmla="*/ 0 h 48005"/>
                <a:gd name="connsiteX4" fmla="*/ 48006 w 48005"/>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5">
                  <a:moveTo>
                    <a:pt x="48006" y="24003"/>
                  </a:moveTo>
                  <a:cubicBezTo>
                    <a:pt x="48006" y="37260"/>
                    <a:pt x="37259" y="48006"/>
                    <a:pt x="24003" y="48006"/>
                  </a:cubicBezTo>
                  <a:cubicBezTo>
                    <a:pt x="10747" y="48006"/>
                    <a:pt x="0" y="37260"/>
                    <a:pt x="0" y="24003"/>
                  </a:cubicBezTo>
                  <a:cubicBezTo>
                    <a:pt x="0" y="10747"/>
                    <a:pt x="10747" y="0"/>
                    <a:pt x="24003" y="0"/>
                  </a:cubicBezTo>
                  <a:cubicBezTo>
                    <a:pt x="37259"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6" name="Freeform: Shape 565">
              <a:extLst>
                <a:ext uri="{FF2B5EF4-FFF2-40B4-BE49-F238E27FC236}">
                  <a16:creationId xmlns:a16="http://schemas.microsoft.com/office/drawing/2014/main" id="{4FEC239E-70B0-E83A-B7F6-F4876830E1AD}"/>
                </a:ext>
              </a:extLst>
            </p:cNvPr>
            <p:cNvSpPr/>
            <p:nvPr/>
          </p:nvSpPr>
          <p:spPr>
            <a:xfrm>
              <a:off x="3408181" y="1555890"/>
              <a:ext cx="75997" cy="77129"/>
            </a:xfrm>
            <a:custGeom>
              <a:avLst/>
              <a:gdLst>
                <a:gd name="connsiteX0" fmla="*/ 48006 w 48005"/>
                <a:gd name="connsiteY0" fmla="*/ 24003 h 48005"/>
                <a:gd name="connsiteX1" fmla="*/ 24003 w 48005"/>
                <a:gd name="connsiteY1" fmla="*/ 48006 h 48005"/>
                <a:gd name="connsiteX2" fmla="*/ 0 w 48005"/>
                <a:gd name="connsiteY2" fmla="*/ 24003 h 48005"/>
                <a:gd name="connsiteX3" fmla="*/ 24003 w 48005"/>
                <a:gd name="connsiteY3" fmla="*/ 0 h 48005"/>
                <a:gd name="connsiteX4" fmla="*/ 48006 w 48005"/>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5">
                  <a:moveTo>
                    <a:pt x="48006" y="24003"/>
                  </a:moveTo>
                  <a:cubicBezTo>
                    <a:pt x="48006" y="37259"/>
                    <a:pt x="37260" y="48006"/>
                    <a:pt x="24003" y="48006"/>
                  </a:cubicBezTo>
                  <a:cubicBezTo>
                    <a:pt x="10747" y="48006"/>
                    <a:pt x="0" y="37259"/>
                    <a:pt x="0" y="24003"/>
                  </a:cubicBezTo>
                  <a:cubicBezTo>
                    <a:pt x="0" y="10746"/>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7" name="Freeform: Shape 566">
              <a:extLst>
                <a:ext uri="{FF2B5EF4-FFF2-40B4-BE49-F238E27FC236}">
                  <a16:creationId xmlns:a16="http://schemas.microsoft.com/office/drawing/2014/main" id="{9230A258-5E02-D90E-A742-C322A21DD226}"/>
                </a:ext>
              </a:extLst>
            </p:cNvPr>
            <p:cNvSpPr/>
            <p:nvPr/>
          </p:nvSpPr>
          <p:spPr>
            <a:xfrm>
              <a:off x="3665429" y="1786447"/>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8" name="Freeform: Shape 567">
              <a:extLst>
                <a:ext uri="{FF2B5EF4-FFF2-40B4-BE49-F238E27FC236}">
                  <a16:creationId xmlns:a16="http://schemas.microsoft.com/office/drawing/2014/main" id="{25DED99A-282B-8005-A3A9-19695D4E0E76}"/>
                </a:ext>
              </a:extLst>
            </p:cNvPr>
            <p:cNvSpPr/>
            <p:nvPr/>
          </p:nvSpPr>
          <p:spPr>
            <a:xfrm>
              <a:off x="4295341" y="2275049"/>
              <a:ext cx="75997" cy="77129"/>
            </a:xfrm>
            <a:custGeom>
              <a:avLst/>
              <a:gdLst>
                <a:gd name="connsiteX0" fmla="*/ 48006 w 48006"/>
                <a:gd name="connsiteY0" fmla="*/ 24003 h 48005"/>
                <a:gd name="connsiteX1" fmla="*/ 24003 w 48006"/>
                <a:gd name="connsiteY1" fmla="*/ 48006 h 48005"/>
                <a:gd name="connsiteX2" fmla="*/ 0 w 48006"/>
                <a:gd name="connsiteY2" fmla="*/ 24003 h 48005"/>
                <a:gd name="connsiteX3" fmla="*/ 24003 w 48006"/>
                <a:gd name="connsiteY3" fmla="*/ 0 h 48005"/>
                <a:gd name="connsiteX4" fmla="*/ 48006 w 48006"/>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5">
                  <a:moveTo>
                    <a:pt x="48006" y="24003"/>
                  </a:moveTo>
                  <a:cubicBezTo>
                    <a:pt x="48006" y="37259"/>
                    <a:pt x="37260" y="48006"/>
                    <a:pt x="24003" y="48006"/>
                  </a:cubicBezTo>
                  <a:cubicBezTo>
                    <a:pt x="10746" y="48006"/>
                    <a:pt x="0" y="37259"/>
                    <a:pt x="0" y="24003"/>
                  </a:cubicBezTo>
                  <a:cubicBezTo>
                    <a:pt x="0" y="10747"/>
                    <a:pt x="10746" y="0"/>
                    <a:pt x="24003" y="0"/>
                  </a:cubicBezTo>
                  <a:cubicBezTo>
                    <a:pt x="37259"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69" name="Freeform: Shape 568">
              <a:extLst>
                <a:ext uri="{FF2B5EF4-FFF2-40B4-BE49-F238E27FC236}">
                  <a16:creationId xmlns:a16="http://schemas.microsoft.com/office/drawing/2014/main" id="{671056B0-6663-84D3-D92E-82E14662C0BB}"/>
                </a:ext>
              </a:extLst>
            </p:cNvPr>
            <p:cNvSpPr/>
            <p:nvPr/>
          </p:nvSpPr>
          <p:spPr>
            <a:xfrm>
              <a:off x="4159594" y="2219983"/>
              <a:ext cx="75997" cy="77129"/>
            </a:xfrm>
            <a:custGeom>
              <a:avLst/>
              <a:gdLst>
                <a:gd name="connsiteX0" fmla="*/ 48006 w 48006"/>
                <a:gd name="connsiteY0" fmla="*/ 24003 h 48005"/>
                <a:gd name="connsiteX1" fmla="*/ 24003 w 48006"/>
                <a:gd name="connsiteY1" fmla="*/ 48006 h 48005"/>
                <a:gd name="connsiteX2" fmla="*/ 0 w 48006"/>
                <a:gd name="connsiteY2" fmla="*/ 24003 h 48005"/>
                <a:gd name="connsiteX3" fmla="*/ 24003 w 48006"/>
                <a:gd name="connsiteY3" fmla="*/ 0 h 48005"/>
                <a:gd name="connsiteX4" fmla="*/ 48006 w 48006"/>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5">
                  <a:moveTo>
                    <a:pt x="48006" y="24003"/>
                  </a:moveTo>
                  <a:cubicBezTo>
                    <a:pt x="48006" y="37259"/>
                    <a:pt x="37260" y="48006"/>
                    <a:pt x="24003" y="48006"/>
                  </a:cubicBezTo>
                  <a:cubicBezTo>
                    <a:pt x="10746" y="48006"/>
                    <a:pt x="0" y="37259"/>
                    <a:pt x="0" y="24003"/>
                  </a:cubicBezTo>
                  <a:cubicBezTo>
                    <a:pt x="0" y="10747"/>
                    <a:pt x="10746" y="0"/>
                    <a:pt x="24003" y="0"/>
                  </a:cubicBezTo>
                  <a:cubicBezTo>
                    <a:pt x="37259"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0" name="Freeform: Shape 569">
              <a:extLst>
                <a:ext uri="{FF2B5EF4-FFF2-40B4-BE49-F238E27FC236}">
                  <a16:creationId xmlns:a16="http://schemas.microsoft.com/office/drawing/2014/main" id="{A805FAEA-FE04-A078-370C-E5F0C60227B8}"/>
                </a:ext>
              </a:extLst>
            </p:cNvPr>
            <p:cNvSpPr/>
            <p:nvPr/>
          </p:nvSpPr>
          <p:spPr>
            <a:xfrm>
              <a:off x="4078914" y="2187571"/>
              <a:ext cx="75997" cy="77129"/>
            </a:xfrm>
            <a:custGeom>
              <a:avLst/>
              <a:gdLst>
                <a:gd name="connsiteX0" fmla="*/ 48006 w 48006"/>
                <a:gd name="connsiteY0" fmla="*/ 24003 h 48005"/>
                <a:gd name="connsiteX1" fmla="*/ 24003 w 48006"/>
                <a:gd name="connsiteY1" fmla="*/ 48006 h 48005"/>
                <a:gd name="connsiteX2" fmla="*/ 0 w 48006"/>
                <a:gd name="connsiteY2" fmla="*/ 24003 h 48005"/>
                <a:gd name="connsiteX3" fmla="*/ 24003 w 48006"/>
                <a:gd name="connsiteY3" fmla="*/ 0 h 48005"/>
                <a:gd name="connsiteX4" fmla="*/ 48006 w 48006"/>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5">
                  <a:moveTo>
                    <a:pt x="48006" y="24003"/>
                  </a:moveTo>
                  <a:cubicBezTo>
                    <a:pt x="48006" y="37259"/>
                    <a:pt x="37260" y="48006"/>
                    <a:pt x="24003" y="48006"/>
                  </a:cubicBezTo>
                  <a:cubicBezTo>
                    <a:pt x="10747" y="48006"/>
                    <a:pt x="0" y="37259"/>
                    <a:pt x="0" y="24003"/>
                  </a:cubicBezTo>
                  <a:cubicBezTo>
                    <a:pt x="0" y="10747"/>
                    <a:pt x="10746" y="0"/>
                    <a:pt x="24003" y="0"/>
                  </a:cubicBezTo>
                  <a:cubicBezTo>
                    <a:pt x="37259"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1" name="Freeform: Shape 570">
              <a:extLst>
                <a:ext uri="{FF2B5EF4-FFF2-40B4-BE49-F238E27FC236}">
                  <a16:creationId xmlns:a16="http://schemas.microsoft.com/office/drawing/2014/main" id="{34B012DD-5787-94FF-EC66-68D3B5A0898F}"/>
                </a:ext>
              </a:extLst>
            </p:cNvPr>
            <p:cNvSpPr/>
            <p:nvPr/>
          </p:nvSpPr>
          <p:spPr>
            <a:xfrm>
              <a:off x="3821345" y="2018794"/>
              <a:ext cx="75997" cy="77129"/>
            </a:xfrm>
            <a:custGeom>
              <a:avLst/>
              <a:gdLst>
                <a:gd name="connsiteX0" fmla="*/ 48006 w 48006"/>
                <a:gd name="connsiteY0" fmla="*/ 24003 h 48005"/>
                <a:gd name="connsiteX1" fmla="*/ 24003 w 48006"/>
                <a:gd name="connsiteY1" fmla="*/ 48006 h 48005"/>
                <a:gd name="connsiteX2" fmla="*/ 0 w 48006"/>
                <a:gd name="connsiteY2" fmla="*/ 24003 h 48005"/>
                <a:gd name="connsiteX3" fmla="*/ 24003 w 48006"/>
                <a:gd name="connsiteY3" fmla="*/ 0 h 48005"/>
                <a:gd name="connsiteX4" fmla="*/ 48006 w 48006"/>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5">
                  <a:moveTo>
                    <a:pt x="48006" y="24003"/>
                  </a:moveTo>
                  <a:cubicBezTo>
                    <a:pt x="48006" y="37259"/>
                    <a:pt x="37260" y="48006"/>
                    <a:pt x="24003" y="48006"/>
                  </a:cubicBezTo>
                  <a:cubicBezTo>
                    <a:pt x="10746" y="48006"/>
                    <a:pt x="0" y="37259"/>
                    <a:pt x="0" y="24003"/>
                  </a:cubicBezTo>
                  <a:cubicBezTo>
                    <a:pt x="0" y="10747"/>
                    <a:pt x="10746" y="0"/>
                    <a:pt x="24003" y="0"/>
                  </a:cubicBezTo>
                  <a:cubicBezTo>
                    <a:pt x="37259"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2" name="Freeform: Shape 571">
              <a:extLst>
                <a:ext uri="{FF2B5EF4-FFF2-40B4-BE49-F238E27FC236}">
                  <a16:creationId xmlns:a16="http://schemas.microsoft.com/office/drawing/2014/main" id="{6D825BB9-B54C-9D25-B648-32AEB75B401D}"/>
                </a:ext>
              </a:extLst>
            </p:cNvPr>
            <p:cNvSpPr/>
            <p:nvPr/>
          </p:nvSpPr>
          <p:spPr>
            <a:xfrm>
              <a:off x="7315719" y="3238017"/>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59"/>
                    <a:pt x="37259" y="48006"/>
                    <a:pt x="24003" y="48006"/>
                  </a:cubicBezTo>
                  <a:cubicBezTo>
                    <a:pt x="10747" y="48006"/>
                    <a:pt x="0" y="37260"/>
                    <a:pt x="0" y="24003"/>
                  </a:cubicBezTo>
                  <a:cubicBezTo>
                    <a:pt x="0" y="10747"/>
                    <a:pt x="10747"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3" name="Freeform: Shape 572">
              <a:extLst>
                <a:ext uri="{FF2B5EF4-FFF2-40B4-BE49-F238E27FC236}">
                  <a16:creationId xmlns:a16="http://schemas.microsoft.com/office/drawing/2014/main" id="{F3D54730-A20A-DB30-B057-49E040C440E4}"/>
                </a:ext>
              </a:extLst>
            </p:cNvPr>
            <p:cNvSpPr/>
            <p:nvPr/>
          </p:nvSpPr>
          <p:spPr>
            <a:xfrm>
              <a:off x="7007406" y="3238017"/>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59"/>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4" name="Freeform: Shape 573">
              <a:extLst>
                <a:ext uri="{FF2B5EF4-FFF2-40B4-BE49-F238E27FC236}">
                  <a16:creationId xmlns:a16="http://schemas.microsoft.com/office/drawing/2014/main" id="{622E6149-AF15-BF72-E006-F630B592E9E9}"/>
                </a:ext>
              </a:extLst>
            </p:cNvPr>
            <p:cNvSpPr/>
            <p:nvPr/>
          </p:nvSpPr>
          <p:spPr>
            <a:xfrm>
              <a:off x="6919041" y="3238017"/>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59"/>
                    <a:pt x="37259" y="48006"/>
                    <a:pt x="24003" y="48006"/>
                  </a:cubicBezTo>
                  <a:cubicBezTo>
                    <a:pt x="10747" y="48006"/>
                    <a:pt x="0" y="37260"/>
                    <a:pt x="0" y="24003"/>
                  </a:cubicBezTo>
                  <a:cubicBezTo>
                    <a:pt x="0" y="10747"/>
                    <a:pt x="10747"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5" name="Freeform: Shape 574">
              <a:extLst>
                <a:ext uri="{FF2B5EF4-FFF2-40B4-BE49-F238E27FC236}">
                  <a16:creationId xmlns:a16="http://schemas.microsoft.com/office/drawing/2014/main" id="{A468D521-0ED8-AB46-0265-550DD0166191}"/>
                </a:ext>
              </a:extLst>
            </p:cNvPr>
            <p:cNvSpPr/>
            <p:nvPr/>
          </p:nvSpPr>
          <p:spPr>
            <a:xfrm>
              <a:off x="6561264" y="2971824"/>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6" name="Freeform: Shape 575">
              <a:extLst>
                <a:ext uri="{FF2B5EF4-FFF2-40B4-BE49-F238E27FC236}">
                  <a16:creationId xmlns:a16="http://schemas.microsoft.com/office/drawing/2014/main" id="{0EB9278B-A6F0-6782-6783-A846320814C5}"/>
                </a:ext>
              </a:extLst>
            </p:cNvPr>
            <p:cNvSpPr/>
            <p:nvPr/>
          </p:nvSpPr>
          <p:spPr>
            <a:xfrm>
              <a:off x="6539814" y="2971824"/>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59" y="48006"/>
                    <a:pt x="24003" y="48006"/>
                  </a:cubicBezTo>
                  <a:cubicBezTo>
                    <a:pt x="10747" y="48006"/>
                    <a:pt x="0" y="37260"/>
                    <a:pt x="0" y="24003"/>
                  </a:cubicBezTo>
                  <a:cubicBezTo>
                    <a:pt x="0" y="10747"/>
                    <a:pt x="10747"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7" name="Freeform: Shape 576">
              <a:extLst>
                <a:ext uri="{FF2B5EF4-FFF2-40B4-BE49-F238E27FC236}">
                  <a16:creationId xmlns:a16="http://schemas.microsoft.com/office/drawing/2014/main" id="{B470B529-8DCF-ED35-C679-C34BA8D7C890}"/>
                </a:ext>
              </a:extLst>
            </p:cNvPr>
            <p:cNvSpPr/>
            <p:nvPr/>
          </p:nvSpPr>
          <p:spPr>
            <a:xfrm>
              <a:off x="6499473"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8" name="Freeform: Shape 577">
              <a:extLst>
                <a:ext uri="{FF2B5EF4-FFF2-40B4-BE49-F238E27FC236}">
                  <a16:creationId xmlns:a16="http://schemas.microsoft.com/office/drawing/2014/main" id="{58F43C8A-6FA3-8512-5FC1-83F59110D9D4}"/>
                </a:ext>
              </a:extLst>
            </p:cNvPr>
            <p:cNvSpPr/>
            <p:nvPr/>
          </p:nvSpPr>
          <p:spPr>
            <a:xfrm>
              <a:off x="6451129"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79" name="Freeform: Shape 578">
              <a:extLst>
                <a:ext uri="{FF2B5EF4-FFF2-40B4-BE49-F238E27FC236}">
                  <a16:creationId xmlns:a16="http://schemas.microsoft.com/office/drawing/2014/main" id="{E086CCC4-B75A-3E40-93CC-B96231C49D80}"/>
                </a:ext>
              </a:extLst>
            </p:cNvPr>
            <p:cNvSpPr/>
            <p:nvPr/>
          </p:nvSpPr>
          <p:spPr>
            <a:xfrm>
              <a:off x="6398623"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0" name="Freeform: Shape 579">
              <a:extLst>
                <a:ext uri="{FF2B5EF4-FFF2-40B4-BE49-F238E27FC236}">
                  <a16:creationId xmlns:a16="http://schemas.microsoft.com/office/drawing/2014/main" id="{4CF74B35-E9B5-3B39-9CE8-52B3A62BD840}"/>
                </a:ext>
              </a:extLst>
            </p:cNvPr>
            <p:cNvSpPr/>
            <p:nvPr/>
          </p:nvSpPr>
          <p:spPr>
            <a:xfrm>
              <a:off x="6257753"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59" y="48006"/>
                    <a:pt x="24003" y="48006"/>
                  </a:cubicBezTo>
                  <a:cubicBezTo>
                    <a:pt x="10747" y="48006"/>
                    <a:pt x="0" y="37260"/>
                    <a:pt x="0" y="24003"/>
                  </a:cubicBezTo>
                  <a:cubicBezTo>
                    <a:pt x="0" y="10747"/>
                    <a:pt x="10747"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1" name="Freeform: Shape 580">
              <a:extLst>
                <a:ext uri="{FF2B5EF4-FFF2-40B4-BE49-F238E27FC236}">
                  <a16:creationId xmlns:a16="http://schemas.microsoft.com/office/drawing/2014/main" id="{EA258B53-F2C3-105B-02D2-D2F7803FCC6D}"/>
                </a:ext>
              </a:extLst>
            </p:cNvPr>
            <p:cNvSpPr/>
            <p:nvPr/>
          </p:nvSpPr>
          <p:spPr>
            <a:xfrm>
              <a:off x="6245268"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59" y="48006"/>
                    <a:pt x="24003" y="48006"/>
                  </a:cubicBezTo>
                  <a:cubicBezTo>
                    <a:pt x="10747" y="48006"/>
                    <a:pt x="0" y="37260"/>
                    <a:pt x="0" y="24003"/>
                  </a:cubicBezTo>
                  <a:cubicBezTo>
                    <a:pt x="0" y="10747"/>
                    <a:pt x="10747"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2" name="Freeform: Shape 581">
              <a:extLst>
                <a:ext uri="{FF2B5EF4-FFF2-40B4-BE49-F238E27FC236}">
                  <a16:creationId xmlns:a16="http://schemas.microsoft.com/office/drawing/2014/main" id="{9C9FAD9F-396B-335D-8A73-6E09E1EE7C69}"/>
                </a:ext>
              </a:extLst>
            </p:cNvPr>
            <p:cNvSpPr/>
            <p:nvPr/>
          </p:nvSpPr>
          <p:spPr>
            <a:xfrm>
              <a:off x="6210531"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3" name="Freeform: Shape 582">
              <a:extLst>
                <a:ext uri="{FF2B5EF4-FFF2-40B4-BE49-F238E27FC236}">
                  <a16:creationId xmlns:a16="http://schemas.microsoft.com/office/drawing/2014/main" id="{9928F6AF-65B8-5937-9477-EDA30A97CE9B}"/>
                </a:ext>
              </a:extLst>
            </p:cNvPr>
            <p:cNvSpPr/>
            <p:nvPr/>
          </p:nvSpPr>
          <p:spPr>
            <a:xfrm>
              <a:off x="6111120"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59" y="48006"/>
                    <a:pt x="24003" y="48006"/>
                  </a:cubicBezTo>
                  <a:cubicBezTo>
                    <a:pt x="10747" y="48006"/>
                    <a:pt x="0" y="37260"/>
                    <a:pt x="0" y="24003"/>
                  </a:cubicBezTo>
                  <a:cubicBezTo>
                    <a:pt x="0" y="10747"/>
                    <a:pt x="10747"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4" name="Freeform: Shape 583">
              <a:extLst>
                <a:ext uri="{FF2B5EF4-FFF2-40B4-BE49-F238E27FC236}">
                  <a16:creationId xmlns:a16="http://schemas.microsoft.com/office/drawing/2014/main" id="{1CEFB56E-02BF-5297-A5FD-FCDCE4169AF3}"/>
                </a:ext>
              </a:extLst>
            </p:cNvPr>
            <p:cNvSpPr/>
            <p:nvPr/>
          </p:nvSpPr>
          <p:spPr>
            <a:xfrm>
              <a:off x="6087909"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5" name="Freeform: Shape 584">
              <a:extLst>
                <a:ext uri="{FF2B5EF4-FFF2-40B4-BE49-F238E27FC236}">
                  <a16:creationId xmlns:a16="http://schemas.microsoft.com/office/drawing/2014/main" id="{322A5BB7-20D8-5699-749E-85CD3B1EF88A}"/>
                </a:ext>
              </a:extLst>
            </p:cNvPr>
            <p:cNvSpPr/>
            <p:nvPr/>
          </p:nvSpPr>
          <p:spPr>
            <a:xfrm>
              <a:off x="6062297"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6" name="Freeform: Shape 585">
              <a:extLst>
                <a:ext uri="{FF2B5EF4-FFF2-40B4-BE49-F238E27FC236}">
                  <a16:creationId xmlns:a16="http://schemas.microsoft.com/office/drawing/2014/main" id="{EF21F91E-5D4C-645B-CE13-2847095AFFC1}"/>
                </a:ext>
              </a:extLst>
            </p:cNvPr>
            <p:cNvSpPr/>
            <p:nvPr/>
          </p:nvSpPr>
          <p:spPr>
            <a:xfrm>
              <a:off x="6021957" y="2845219"/>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7" name="Freeform: Shape 586">
              <a:extLst>
                <a:ext uri="{FF2B5EF4-FFF2-40B4-BE49-F238E27FC236}">
                  <a16:creationId xmlns:a16="http://schemas.microsoft.com/office/drawing/2014/main" id="{43DFD3CC-0732-C085-F705-CDDC2A34ED1E}"/>
                </a:ext>
              </a:extLst>
            </p:cNvPr>
            <p:cNvSpPr/>
            <p:nvPr/>
          </p:nvSpPr>
          <p:spPr>
            <a:xfrm>
              <a:off x="6015394" y="2845219"/>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8" name="Freeform: Shape 587">
              <a:extLst>
                <a:ext uri="{FF2B5EF4-FFF2-40B4-BE49-F238E27FC236}">
                  <a16:creationId xmlns:a16="http://schemas.microsoft.com/office/drawing/2014/main" id="{F447FBAE-8B3E-7A61-A0B9-D33EDEFB389D}"/>
                </a:ext>
              </a:extLst>
            </p:cNvPr>
            <p:cNvSpPr/>
            <p:nvPr/>
          </p:nvSpPr>
          <p:spPr>
            <a:xfrm>
              <a:off x="5962888" y="2819074"/>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89" name="Freeform: Shape 588">
              <a:extLst>
                <a:ext uri="{FF2B5EF4-FFF2-40B4-BE49-F238E27FC236}">
                  <a16:creationId xmlns:a16="http://schemas.microsoft.com/office/drawing/2014/main" id="{8F1B2B03-4172-B39B-B870-92BF5B4B6BC8}"/>
                </a:ext>
              </a:extLst>
            </p:cNvPr>
            <p:cNvSpPr/>
            <p:nvPr/>
          </p:nvSpPr>
          <p:spPr>
            <a:xfrm>
              <a:off x="5913103" y="2819074"/>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59" y="48006"/>
                    <a:pt x="24003" y="48006"/>
                  </a:cubicBezTo>
                  <a:cubicBezTo>
                    <a:pt x="10747" y="48006"/>
                    <a:pt x="0" y="37260"/>
                    <a:pt x="0" y="24003"/>
                  </a:cubicBezTo>
                  <a:cubicBezTo>
                    <a:pt x="0" y="10747"/>
                    <a:pt x="10747"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0" name="Freeform: Shape 589">
              <a:extLst>
                <a:ext uri="{FF2B5EF4-FFF2-40B4-BE49-F238E27FC236}">
                  <a16:creationId xmlns:a16="http://schemas.microsoft.com/office/drawing/2014/main" id="{C7A41F23-14EC-3B8B-3465-E1365A2F3BBF}"/>
                </a:ext>
              </a:extLst>
            </p:cNvPr>
            <p:cNvSpPr/>
            <p:nvPr/>
          </p:nvSpPr>
          <p:spPr>
            <a:xfrm>
              <a:off x="5907340" y="2819074"/>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1" name="Freeform: Shape 590">
              <a:extLst>
                <a:ext uri="{FF2B5EF4-FFF2-40B4-BE49-F238E27FC236}">
                  <a16:creationId xmlns:a16="http://schemas.microsoft.com/office/drawing/2014/main" id="{0E55DBA2-285A-2494-EC4F-FF3F1CB8E5B5}"/>
                </a:ext>
              </a:extLst>
            </p:cNvPr>
            <p:cNvSpPr/>
            <p:nvPr/>
          </p:nvSpPr>
          <p:spPr>
            <a:xfrm>
              <a:off x="5772073" y="2793199"/>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60"/>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2" name="Freeform: Shape 591">
              <a:extLst>
                <a:ext uri="{FF2B5EF4-FFF2-40B4-BE49-F238E27FC236}">
                  <a16:creationId xmlns:a16="http://schemas.microsoft.com/office/drawing/2014/main" id="{4DA95DF3-F3AE-34C8-1E98-5E8D331246FB}"/>
                </a:ext>
              </a:extLst>
            </p:cNvPr>
            <p:cNvSpPr/>
            <p:nvPr/>
          </p:nvSpPr>
          <p:spPr>
            <a:xfrm>
              <a:off x="5534195" y="273920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6"/>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3" name="Freeform: Shape 592">
              <a:extLst>
                <a:ext uri="{FF2B5EF4-FFF2-40B4-BE49-F238E27FC236}">
                  <a16:creationId xmlns:a16="http://schemas.microsoft.com/office/drawing/2014/main" id="{03085AD6-9C2A-558E-68EA-10215336AA66}"/>
                </a:ext>
              </a:extLst>
            </p:cNvPr>
            <p:cNvSpPr/>
            <p:nvPr/>
          </p:nvSpPr>
          <p:spPr>
            <a:xfrm>
              <a:off x="5501378" y="273920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6"/>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4" name="Freeform: Shape 593">
              <a:extLst>
                <a:ext uri="{FF2B5EF4-FFF2-40B4-BE49-F238E27FC236}">
                  <a16:creationId xmlns:a16="http://schemas.microsoft.com/office/drawing/2014/main" id="{E17EDA93-9A50-9117-34BA-23554C7C4AB7}"/>
                </a:ext>
              </a:extLst>
            </p:cNvPr>
            <p:cNvSpPr/>
            <p:nvPr/>
          </p:nvSpPr>
          <p:spPr>
            <a:xfrm>
              <a:off x="5466801" y="273920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6"/>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5" name="Freeform: Shape 594">
              <a:extLst>
                <a:ext uri="{FF2B5EF4-FFF2-40B4-BE49-F238E27FC236}">
                  <a16:creationId xmlns:a16="http://schemas.microsoft.com/office/drawing/2014/main" id="{8859CAD8-FE5D-7325-57C9-ABD0CF21648C}"/>
                </a:ext>
              </a:extLst>
            </p:cNvPr>
            <p:cNvSpPr/>
            <p:nvPr/>
          </p:nvSpPr>
          <p:spPr>
            <a:xfrm>
              <a:off x="5382120" y="2694082"/>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6" name="Freeform: Shape 595">
              <a:extLst>
                <a:ext uri="{FF2B5EF4-FFF2-40B4-BE49-F238E27FC236}">
                  <a16:creationId xmlns:a16="http://schemas.microsoft.com/office/drawing/2014/main" id="{2809B5BA-2A19-0E21-CD34-6B95E2EF9B84}"/>
                </a:ext>
              </a:extLst>
            </p:cNvPr>
            <p:cNvSpPr/>
            <p:nvPr/>
          </p:nvSpPr>
          <p:spPr>
            <a:xfrm>
              <a:off x="5355386" y="2694082"/>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7" name="Freeform: Shape 596">
              <a:extLst>
                <a:ext uri="{FF2B5EF4-FFF2-40B4-BE49-F238E27FC236}">
                  <a16:creationId xmlns:a16="http://schemas.microsoft.com/office/drawing/2014/main" id="{7493F0C5-CECD-74FA-5B95-973DE03D67C7}"/>
                </a:ext>
              </a:extLst>
            </p:cNvPr>
            <p:cNvSpPr/>
            <p:nvPr/>
          </p:nvSpPr>
          <p:spPr>
            <a:xfrm>
              <a:off x="5341779" y="2694082"/>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8" name="Freeform: Shape 597">
              <a:extLst>
                <a:ext uri="{FF2B5EF4-FFF2-40B4-BE49-F238E27FC236}">
                  <a16:creationId xmlns:a16="http://schemas.microsoft.com/office/drawing/2014/main" id="{E35E04F5-9E9A-394E-01B9-546A869DEF5F}"/>
                </a:ext>
              </a:extLst>
            </p:cNvPr>
            <p:cNvSpPr/>
            <p:nvPr/>
          </p:nvSpPr>
          <p:spPr>
            <a:xfrm>
              <a:off x="5307203" y="267912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599" name="Freeform: Shape 598">
              <a:extLst>
                <a:ext uri="{FF2B5EF4-FFF2-40B4-BE49-F238E27FC236}">
                  <a16:creationId xmlns:a16="http://schemas.microsoft.com/office/drawing/2014/main" id="{8ACCC372-5E23-A6FC-07FE-E4A703FAD239}"/>
                </a:ext>
              </a:extLst>
            </p:cNvPr>
            <p:cNvSpPr/>
            <p:nvPr/>
          </p:nvSpPr>
          <p:spPr>
            <a:xfrm>
              <a:off x="5291994" y="267912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0" name="Freeform: Shape 599">
              <a:extLst>
                <a:ext uri="{FF2B5EF4-FFF2-40B4-BE49-F238E27FC236}">
                  <a16:creationId xmlns:a16="http://schemas.microsoft.com/office/drawing/2014/main" id="{1F24C1CE-BAEE-B4EF-C86D-D9094CB8A298}"/>
                </a:ext>
              </a:extLst>
            </p:cNvPr>
            <p:cNvSpPr/>
            <p:nvPr/>
          </p:nvSpPr>
          <p:spPr>
            <a:xfrm>
              <a:off x="5286072" y="267912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1" name="Freeform: Shape 600">
              <a:extLst>
                <a:ext uri="{FF2B5EF4-FFF2-40B4-BE49-F238E27FC236}">
                  <a16:creationId xmlns:a16="http://schemas.microsoft.com/office/drawing/2014/main" id="{58251AB2-AC35-93F8-2BA3-7B8E21127BEA}"/>
                </a:ext>
              </a:extLst>
            </p:cNvPr>
            <p:cNvSpPr/>
            <p:nvPr/>
          </p:nvSpPr>
          <p:spPr>
            <a:xfrm>
              <a:off x="5231486" y="2663459"/>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2" name="Freeform: Shape 601">
              <a:extLst>
                <a:ext uri="{FF2B5EF4-FFF2-40B4-BE49-F238E27FC236}">
                  <a16:creationId xmlns:a16="http://schemas.microsoft.com/office/drawing/2014/main" id="{249643A5-65DC-24E3-F370-0C4BE3CDB45C}"/>
                </a:ext>
              </a:extLst>
            </p:cNvPr>
            <p:cNvSpPr/>
            <p:nvPr/>
          </p:nvSpPr>
          <p:spPr>
            <a:xfrm>
              <a:off x="5211315" y="2648955"/>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60"/>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3" name="Freeform: Shape 602">
              <a:extLst>
                <a:ext uri="{FF2B5EF4-FFF2-40B4-BE49-F238E27FC236}">
                  <a16:creationId xmlns:a16="http://schemas.microsoft.com/office/drawing/2014/main" id="{17E71D42-DB1A-0629-5457-CDDBAADB2EBB}"/>
                </a:ext>
              </a:extLst>
            </p:cNvPr>
            <p:cNvSpPr/>
            <p:nvPr/>
          </p:nvSpPr>
          <p:spPr>
            <a:xfrm>
              <a:off x="5191146" y="2640896"/>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4" name="Freeform: Shape 603">
              <a:extLst>
                <a:ext uri="{FF2B5EF4-FFF2-40B4-BE49-F238E27FC236}">
                  <a16:creationId xmlns:a16="http://schemas.microsoft.com/office/drawing/2014/main" id="{860CE24E-7CC8-8A5E-0577-4496AED557FD}"/>
                </a:ext>
              </a:extLst>
            </p:cNvPr>
            <p:cNvSpPr/>
            <p:nvPr/>
          </p:nvSpPr>
          <p:spPr>
            <a:xfrm>
              <a:off x="5170975" y="2640896"/>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5" name="Freeform: Shape 604">
              <a:extLst>
                <a:ext uri="{FF2B5EF4-FFF2-40B4-BE49-F238E27FC236}">
                  <a16:creationId xmlns:a16="http://schemas.microsoft.com/office/drawing/2014/main" id="{C2E476A3-0104-C805-8617-A883F49D0587}"/>
                </a:ext>
              </a:extLst>
            </p:cNvPr>
            <p:cNvSpPr/>
            <p:nvPr/>
          </p:nvSpPr>
          <p:spPr>
            <a:xfrm>
              <a:off x="5167773" y="2610006"/>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6" name="Freeform: Shape 605">
              <a:extLst>
                <a:ext uri="{FF2B5EF4-FFF2-40B4-BE49-F238E27FC236}">
                  <a16:creationId xmlns:a16="http://schemas.microsoft.com/office/drawing/2014/main" id="{68D26DF9-15A2-403D-CF4F-4995AB65B012}"/>
                </a:ext>
              </a:extLst>
            </p:cNvPr>
            <p:cNvSpPr/>
            <p:nvPr/>
          </p:nvSpPr>
          <p:spPr>
            <a:xfrm>
              <a:off x="5162651" y="2606514"/>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7" name="Freeform: Shape 606">
              <a:extLst>
                <a:ext uri="{FF2B5EF4-FFF2-40B4-BE49-F238E27FC236}">
                  <a16:creationId xmlns:a16="http://schemas.microsoft.com/office/drawing/2014/main" id="{87A57381-C0D0-3CD7-C875-E7DD77E36193}"/>
                </a:ext>
              </a:extLst>
            </p:cNvPr>
            <p:cNvSpPr/>
            <p:nvPr/>
          </p:nvSpPr>
          <p:spPr>
            <a:xfrm>
              <a:off x="5170975" y="2614393"/>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60"/>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8" name="Freeform: Shape 607">
              <a:extLst>
                <a:ext uri="{FF2B5EF4-FFF2-40B4-BE49-F238E27FC236}">
                  <a16:creationId xmlns:a16="http://schemas.microsoft.com/office/drawing/2014/main" id="{ABE556B2-1CAD-1625-389C-DB408CCAAA41}"/>
                </a:ext>
              </a:extLst>
            </p:cNvPr>
            <p:cNvSpPr/>
            <p:nvPr/>
          </p:nvSpPr>
          <p:spPr>
            <a:xfrm>
              <a:off x="5127433" y="2591830"/>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09" name="Freeform: Shape 608">
              <a:extLst>
                <a:ext uri="{FF2B5EF4-FFF2-40B4-BE49-F238E27FC236}">
                  <a16:creationId xmlns:a16="http://schemas.microsoft.com/office/drawing/2014/main" id="{33EA5D07-394D-B796-F24A-75CEB3BE6E09}"/>
                </a:ext>
              </a:extLst>
            </p:cNvPr>
            <p:cNvSpPr/>
            <p:nvPr/>
          </p:nvSpPr>
          <p:spPr>
            <a:xfrm>
              <a:off x="5090295" y="2569267"/>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0" name="Freeform: Shape 609">
              <a:extLst>
                <a:ext uri="{FF2B5EF4-FFF2-40B4-BE49-F238E27FC236}">
                  <a16:creationId xmlns:a16="http://schemas.microsoft.com/office/drawing/2014/main" id="{BF3D91DC-BCC0-ED29-98B5-B05EC9746087}"/>
                </a:ext>
              </a:extLst>
            </p:cNvPr>
            <p:cNvSpPr/>
            <p:nvPr/>
          </p:nvSpPr>
          <p:spPr>
            <a:xfrm>
              <a:off x="5081970" y="2569267"/>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1" name="Freeform: Shape 610">
              <a:extLst>
                <a:ext uri="{FF2B5EF4-FFF2-40B4-BE49-F238E27FC236}">
                  <a16:creationId xmlns:a16="http://schemas.microsoft.com/office/drawing/2014/main" id="{2594DBF6-D60F-09C7-2FAE-98D259248C96}"/>
                </a:ext>
              </a:extLst>
            </p:cNvPr>
            <p:cNvSpPr/>
            <p:nvPr/>
          </p:nvSpPr>
          <p:spPr>
            <a:xfrm>
              <a:off x="5041631" y="2556284"/>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2" name="Freeform: Shape 611">
              <a:extLst>
                <a:ext uri="{FF2B5EF4-FFF2-40B4-BE49-F238E27FC236}">
                  <a16:creationId xmlns:a16="http://schemas.microsoft.com/office/drawing/2014/main" id="{58581AB4-B36B-1D9F-F883-4603A53ED541}"/>
                </a:ext>
              </a:extLst>
            </p:cNvPr>
            <p:cNvSpPr/>
            <p:nvPr/>
          </p:nvSpPr>
          <p:spPr>
            <a:xfrm>
              <a:off x="5001291" y="2546704"/>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6"/>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3" name="Freeform: Shape 612">
              <a:extLst>
                <a:ext uri="{FF2B5EF4-FFF2-40B4-BE49-F238E27FC236}">
                  <a16:creationId xmlns:a16="http://schemas.microsoft.com/office/drawing/2014/main" id="{71508DB4-E1E4-1E94-420B-774E5D7F3FD2}"/>
                </a:ext>
              </a:extLst>
            </p:cNvPr>
            <p:cNvSpPr/>
            <p:nvPr/>
          </p:nvSpPr>
          <p:spPr>
            <a:xfrm>
              <a:off x="4983362" y="2533721"/>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4" name="Freeform: Shape 613">
              <a:extLst>
                <a:ext uri="{FF2B5EF4-FFF2-40B4-BE49-F238E27FC236}">
                  <a16:creationId xmlns:a16="http://schemas.microsoft.com/office/drawing/2014/main" id="{D6A45307-5EAC-EB05-7823-0BBA1A4FAA0F}"/>
                </a:ext>
              </a:extLst>
            </p:cNvPr>
            <p:cNvSpPr/>
            <p:nvPr/>
          </p:nvSpPr>
          <p:spPr>
            <a:xfrm>
              <a:off x="5073006" y="2565685"/>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5" name="Freeform: Shape 614">
              <a:extLst>
                <a:ext uri="{FF2B5EF4-FFF2-40B4-BE49-F238E27FC236}">
                  <a16:creationId xmlns:a16="http://schemas.microsoft.com/office/drawing/2014/main" id="{75C9CEE3-A75F-6980-7648-3F8A26450454}"/>
                </a:ext>
              </a:extLst>
            </p:cNvPr>
            <p:cNvSpPr/>
            <p:nvPr/>
          </p:nvSpPr>
          <p:spPr>
            <a:xfrm>
              <a:off x="5090295" y="2565685"/>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6" name="Freeform: Shape 615">
              <a:extLst>
                <a:ext uri="{FF2B5EF4-FFF2-40B4-BE49-F238E27FC236}">
                  <a16:creationId xmlns:a16="http://schemas.microsoft.com/office/drawing/2014/main" id="{83ECA2F6-4928-750A-51AD-576988DC4A22}"/>
                </a:ext>
              </a:extLst>
            </p:cNvPr>
            <p:cNvSpPr/>
            <p:nvPr/>
          </p:nvSpPr>
          <p:spPr>
            <a:xfrm>
              <a:off x="5436066" y="2724255"/>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6"/>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7" name="Freeform: Shape 616">
              <a:extLst>
                <a:ext uri="{FF2B5EF4-FFF2-40B4-BE49-F238E27FC236}">
                  <a16:creationId xmlns:a16="http://schemas.microsoft.com/office/drawing/2014/main" id="{B18C4122-2077-6633-3164-92C1DD9843C1}"/>
                </a:ext>
              </a:extLst>
            </p:cNvPr>
            <p:cNvSpPr/>
            <p:nvPr/>
          </p:nvSpPr>
          <p:spPr>
            <a:xfrm>
              <a:off x="5453514" y="2724255"/>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6"/>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8" name="Freeform: Shape 617">
              <a:extLst>
                <a:ext uri="{FF2B5EF4-FFF2-40B4-BE49-F238E27FC236}">
                  <a16:creationId xmlns:a16="http://schemas.microsoft.com/office/drawing/2014/main" id="{E1748B3F-EF6E-18E3-422C-EC0B5C1F367C}"/>
                </a:ext>
              </a:extLst>
            </p:cNvPr>
            <p:cNvSpPr/>
            <p:nvPr/>
          </p:nvSpPr>
          <p:spPr>
            <a:xfrm>
              <a:off x="5757986" y="2793199"/>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60"/>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19" name="Freeform: Shape 618">
              <a:extLst>
                <a:ext uri="{FF2B5EF4-FFF2-40B4-BE49-F238E27FC236}">
                  <a16:creationId xmlns:a16="http://schemas.microsoft.com/office/drawing/2014/main" id="{A4906B27-8540-CAE9-1795-8EF959075F8B}"/>
                </a:ext>
              </a:extLst>
            </p:cNvPr>
            <p:cNvSpPr/>
            <p:nvPr/>
          </p:nvSpPr>
          <p:spPr>
            <a:xfrm>
              <a:off x="5677306" y="277394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20" name="Freeform: Shape 619">
              <a:extLst>
                <a:ext uri="{FF2B5EF4-FFF2-40B4-BE49-F238E27FC236}">
                  <a16:creationId xmlns:a16="http://schemas.microsoft.com/office/drawing/2014/main" id="{142B71AF-24FC-4612-A5A0-382702260243}"/>
                </a:ext>
              </a:extLst>
            </p:cNvPr>
            <p:cNvSpPr/>
            <p:nvPr/>
          </p:nvSpPr>
          <p:spPr>
            <a:xfrm>
              <a:off x="5641127" y="277394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7"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24" name="Freeform: Shape 623">
              <a:extLst>
                <a:ext uri="{FF2B5EF4-FFF2-40B4-BE49-F238E27FC236}">
                  <a16:creationId xmlns:a16="http://schemas.microsoft.com/office/drawing/2014/main" id="{8508582B-6FBE-B3AC-4DE9-A12DD760A841}"/>
                </a:ext>
              </a:extLst>
            </p:cNvPr>
            <p:cNvSpPr/>
            <p:nvPr/>
          </p:nvSpPr>
          <p:spPr>
            <a:xfrm>
              <a:off x="5600787" y="277394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25" name="Freeform: Shape 624">
              <a:extLst>
                <a:ext uri="{FF2B5EF4-FFF2-40B4-BE49-F238E27FC236}">
                  <a16:creationId xmlns:a16="http://schemas.microsoft.com/office/drawing/2014/main" id="{F3DC0285-AABD-EDA6-0258-174D877F4AEF}"/>
                </a:ext>
              </a:extLst>
            </p:cNvPr>
            <p:cNvSpPr/>
            <p:nvPr/>
          </p:nvSpPr>
          <p:spPr>
            <a:xfrm>
              <a:off x="5587981" y="277394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26" name="Freeform: Shape 625">
              <a:extLst>
                <a:ext uri="{FF2B5EF4-FFF2-40B4-BE49-F238E27FC236}">
                  <a16:creationId xmlns:a16="http://schemas.microsoft.com/office/drawing/2014/main" id="{B6B7B50F-4C1B-6543-2BDF-4767B0F0B427}"/>
                </a:ext>
              </a:extLst>
            </p:cNvPr>
            <p:cNvSpPr/>
            <p:nvPr/>
          </p:nvSpPr>
          <p:spPr>
            <a:xfrm>
              <a:off x="5582058" y="2773948"/>
              <a:ext cx="75997" cy="77129"/>
            </a:xfrm>
            <a:custGeom>
              <a:avLst/>
              <a:gdLst>
                <a:gd name="connsiteX0" fmla="*/ 48006 w 48006"/>
                <a:gd name="connsiteY0" fmla="*/ 24003 h 48006"/>
                <a:gd name="connsiteX1" fmla="*/ 24003 w 48006"/>
                <a:gd name="connsiteY1" fmla="*/ 48006 h 48006"/>
                <a:gd name="connsiteX2" fmla="*/ 0 w 48006"/>
                <a:gd name="connsiteY2" fmla="*/ 24003 h 48006"/>
                <a:gd name="connsiteX3" fmla="*/ 24003 w 48006"/>
                <a:gd name="connsiteY3" fmla="*/ 0 h 48006"/>
                <a:gd name="connsiteX4" fmla="*/ 48006 w 48006"/>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6">
                  <a:moveTo>
                    <a:pt x="48006" y="24003"/>
                  </a:moveTo>
                  <a:cubicBezTo>
                    <a:pt x="48006" y="37259"/>
                    <a:pt x="37260"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27" name="Freeform: Shape 626">
              <a:extLst>
                <a:ext uri="{FF2B5EF4-FFF2-40B4-BE49-F238E27FC236}">
                  <a16:creationId xmlns:a16="http://schemas.microsoft.com/office/drawing/2014/main" id="{888842C1-C733-D2ED-8BED-3FE8412D85D7}"/>
                </a:ext>
              </a:extLst>
            </p:cNvPr>
            <p:cNvSpPr/>
            <p:nvPr/>
          </p:nvSpPr>
          <p:spPr>
            <a:xfrm>
              <a:off x="5859796" y="2819074"/>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28" name="Freeform: Shape 627">
              <a:extLst>
                <a:ext uri="{FF2B5EF4-FFF2-40B4-BE49-F238E27FC236}">
                  <a16:creationId xmlns:a16="http://schemas.microsoft.com/office/drawing/2014/main" id="{88C49F4A-44BA-9094-BF05-54B561B58CFD}"/>
                </a:ext>
              </a:extLst>
            </p:cNvPr>
            <p:cNvSpPr/>
            <p:nvPr/>
          </p:nvSpPr>
          <p:spPr>
            <a:xfrm>
              <a:off x="5806010" y="2815762"/>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59"/>
                    <a:pt x="37259" y="48006"/>
                    <a:pt x="24003" y="48006"/>
                  </a:cubicBezTo>
                  <a:cubicBezTo>
                    <a:pt x="10746" y="48006"/>
                    <a:pt x="0" y="37260"/>
                    <a:pt x="0" y="24003"/>
                  </a:cubicBezTo>
                  <a:cubicBezTo>
                    <a:pt x="0" y="10747"/>
                    <a:pt x="10746" y="0"/>
                    <a:pt x="24003" y="0"/>
                  </a:cubicBezTo>
                  <a:cubicBezTo>
                    <a:pt x="37259"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30" name="Freeform: Shape 629">
              <a:extLst>
                <a:ext uri="{FF2B5EF4-FFF2-40B4-BE49-F238E27FC236}">
                  <a16:creationId xmlns:a16="http://schemas.microsoft.com/office/drawing/2014/main" id="{E1C26AAB-9A20-69C4-98DA-F62E3D274897}"/>
                </a:ext>
              </a:extLst>
            </p:cNvPr>
            <p:cNvSpPr/>
            <p:nvPr/>
          </p:nvSpPr>
          <p:spPr>
            <a:xfrm>
              <a:off x="6386619"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32" name="Freeform: Shape 631">
              <a:extLst>
                <a:ext uri="{FF2B5EF4-FFF2-40B4-BE49-F238E27FC236}">
                  <a16:creationId xmlns:a16="http://schemas.microsoft.com/office/drawing/2014/main" id="{A79C2082-0173-81BC-B964-3DC4479513E9}"/>
                </a:ext>
              </a:extLst>
            </p:cNvPr>
            <p:cNvSpPr/>
            <p:nvPr/>
          </p:nvSpPr>
          <p:spPr>
            <a:xfrm>
              <a:off x="6317943"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33" name="Freeform: Shape 632">
              <a:extLst>
                <a:ext uri="{FF2B5EF4-FFF2-40B4-BE49-F238E27FC236}">
                  <a16:creationId xmlns:a16="http://schemas.microsoft.com/office/drawing/2014/main" id="{92B004E8-A2D7-0E28-8972-9B611E3C5A26}"/>
                </a:ext>
              </a:extLst>
            </p:cNvPr>
            <p:cNvSpPr/>
            <p:nvPr/>
          </p:nvSpPr>
          <p:spPr>
            <a:xfrm>
              <a:off x="6370449" y="2877541"/>
              <a:ext cx="75997" cy="77129"/>
            </a:xfrm>
            <a:custGeom>
              <a:avLst/>
              <a:gdLst>
                <a:gd name="connsiteX0" fmla="*/ 48006 w 48005"/>
                <a:gd name="connsiteY0" fmla="*/ 24003 h 48006"/>
                <a:gd name="connsiteX1" fmla="*/ 24003 w 48005"/>
                <a:gd name="connsiteY1" fmla="*/ 48006 h 48006"/>
                <a:gd name="connsiteX2" fmla="*/ 0 w 48005"/>
                <a:gd name="connsiteY2" fmla="*/ 24003 h 48006"/>
                <a:gd name="connsiteX3" fmla="*/ 24003 w 48005"/>
                <a:gd name="connsiteY3" fmla="*/ 0 h 48006"/>
                <a:gd name="connsiteX4" fmla="*/ 48006 w 48005"/>
                <a:gd name="connsiteY4" fmla="*/ 24003 h 4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5" h="48006">
                  <a:moveTo>
                    <a:pt x="48006" y="24003"/>
                  </a:moveTo>
                  <a:cubicBezTo>
                    <a:pt x="48006" y="37260"/>
                    <a:pt x="37260" y="48006"/>
                    <a:pt x="24003" y="48006"/>
                  </a:cubicBezTo>
                  <a:cubicBezTo>
                    <a:pt x="10747" y="48006"/>
                    <a:pt x="0" y="37260"/>
                    <a:pt x="0" y="24003"/>
                  </a:cubicBezTo>
                  <a:cubicBezTo>
                    <a:pt x="0" y="10747"/>
                    <a:pt x="10747" y="0"/>
                    <a:pt x="24003" y="0"/>
                  </a:cubicBezTo>
                  <a:cubicBezTo>
                    <a:pt x="37260" y="0"/>
                    <a:pt x="48006" y="10746"/>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35" name="Freeform: Shape 634">
              <a:extLst>
                <a:ext uri="{FF2B5EF4-FFF2-40B4-BE49-F238E27FC236}">
                  <a16:creationId xmlns:a16="http://schemas.microsoft.com/office/drawing/2014/main" id="{E5158DC8-95DF-1000-23D2-D7EDFEE67B93}"/>
                </a:ext>
              </a:extLst>
            </p:cNvPr>
            <p:cNvSpPr/>
            <p:nvPr/>
          </p:nvSpPr>
          <p:spPr>
            <a:xfrm>
              <a:off x="3227932" y="1543444"/>
              <a:ext cx="4128125" cy="1733879"/>
            </a:xfrm>
            <a:custGeom>
              <a:avLst/>
              <a:gdLst>
                <a:gd name="connsiteX0" fmla="*/ 2456307 w 2456306"/>
                <a:gd name="connsiteY0" fmla="*/ 1844516 h 1844516"/>
                <a:gd name="connsiteX1" fmla="*/ 2165699 w 2456306"/>
                <a:gd name="connsiteY1" fmla="*/ 1844516 h 1844516"/>
                <a:gd name="connsiteX2" fmla="*/ 2165699 w 2456306"/>
                <a:gd name="connsiteY2" fmla="*/ 1704213 h 1844516"/>
                <a:gd name="connsiteX3" fmla="*/ 2023491 w 2456306"/>
                <a:gd name="connsiteY3" fmla="*/ 1704213 h 1844516"/>
                <a:gd name="connsiteX4" fmla="*/ 2023491 w 2456306"/>
                <a:gd name="connsiteY4" fmla="*/ 1561338 h 1844516"/>
                <a:gd name="connsiteX5" fmla="*/ 1991868 w 2456306"/>
                <a:gd name="connsiteY5" fmla="*/ 1561338 h 1844516"/>
                <a:gd name="connsiteX6" fmla="*/ 1991868 w 2456306"/>
                <a:gd name="connsiteY6" fmla="*/ 1461897 h 1844516"/>
                <a:gd name="connsiteX7" fmla="*/ 1700594 w 2456306"/>
                <a:gd name="connsiteY7" fmla="*/ 1461897 h 1844516"/>
                <a:gd name="connsiteX8" fmla="*/ 1700594 w 2456306"/>
                <a:gd name="connsiteY8" fmla="*/ 1427512 h 1844516"/>
                <a:gd name="connsiteX9" fmla="*/ 1681734 w 2456306"/>
                <a:gd name="connsiteY9" fmla="*/ 1427512 h 1844516"/>
                <a:gd name="connsiteX10" fmla="*/ 1681734 w 2456306"/>
                <a:gd name="connsiteY10" fmla="*/ 1397984 h 1844516"/>
                <a:gd name="connsiteX11" fmla="*/ 1548765 w 2456306"/>
                <a:gd name="connsiteY11" fmla="*/ 1397984 h 1844516"/>
                <a:gd name="connsiteX12" fmla="*/ 1548765 w 2456306"/>
                <a:gd name="connsiteY12" fmla="*/ 1373410 h 1844516"/>
                <a:gd name="connsiteX13" fmla="*/ 1494282 w 2456306"/>
                <a:gd name="connsiteY13" fmla="*/ 1373410 h 1844516"/>
                <a:gd name="connsiteX14" fmla="*/ 1494282 w 2456306"/>
                <a:gd name="connsiteY14" fmla="*/ 1349407 h 1844516"/>
                <a:gd name="connsiteX15" fmla="*/ 1421321 w 2456306"/>
                <a:gd name="connsiteY15" fmla="*/ 1349407 h 1844516"/>
                <a:gd name="connsiteX16" fmla="*/ 1421321 w 2456306"/>
                <a:gd name="connsiteY16" fmla="*/ 1312355 h 1844516"/>
                <a:gd name="connsiteX17" fmla="*/ 1355027 w 2456306"/>
                <a:gd name="connsiteY17" fmla="*/ 1312355 h 1844516"/>
                <a:gd name="connsiteX18" fmla="*/ 1355027 w 2456306"/>
                <a:gd name="connsiteY18" fmla="*/ 1295686 h 1844516"/>
                <a:gd name="connsiteX19" fmla="*/ 1329023 w 2456306"/>
                <a:gd name="connsiteY19" fmla="*/ 1295686 h 1844516"/>
                <a:gd name="connsiteX20" fmla="*/ 1329023 w 2456306"/>
                <a:gd name="connsiteY20" fmla="*/ 1280160 h 1844516"/>
                <a:gd name="connsiteX21" fmla="*/ 1303115 w 2456306"/>
                <a:gd name="connsiteY21" fmla="*/ 1280160 h 1844516"/>
                <a:gd name="connsiteX22" fmla="*/ 1303115 w 2456306"/>
                <a:gd name="connsiteY22" fmla="*/ 1265492 h 1844516"/>
                <a:gd name="connsiteX23" fmla="*/ 1270254 w 2456306"/>
                <a:gd name="connsiteY23" fmla="*/ 1265492 h 1844516"/>
                <a:gd name="connsiteX24" fmla="*/ 1270254 w 2456306"/>
                <a:gd name="connsiteY24" fmla="*/ 1249871 h 1844516"/>
                <a:gd name="connsiteX25" fmla="*/ 1245108 w 2456306"/>
                <a:gd name="connsiteY25" fmla="*/ 1249871 h 1844516"/>
                <a:gd name="connsiteX26" fmla="*/ 1245108 w 2456306"/>
                <a:gd name="connsiteY26" fmla="*/ 1236059 h 1844516"/>
                <a:gd name="connsiteX27" fmla="*/ 1210532 w 2456306"/>
                <a:gd name="connsiteY27" fmla="*/ 1236059 h 1844516"/>
                <a:gd name="connsiteX28" fmla="*/ 1210532 w 2456306"/>
                <a:gd name="connsiteY28" fmla="*/ 1220438 h 1844516"/>
                <a:gd name="connsiteX29" fmla="*/ 1203579 w 2456306"/>
                <a:gd name="connsiteY29" fmla="*/ 1220438 h 1844516"/>
                <a:gd name="connsiteX30" fmla="*/ 1203579 w 2456306"/>
                <a:gd name="connsiteY30" fmla="*/ 1206627 h 1844516"/>
                <a:gd name="connsiteX31" fmla="*/ 1179386 w 2456306"/>
                <a:gd name="connsiteY31" fmla="*/ 1206627 h 1844516"/>
                <a:gd name="connsiteX32" fmla="*/ 1179386 w 2456306"/>
                <a:gd name="connsiteY32" fmla="*/ 1181576 h 1844516"/>
                <a:gd name="connsiteX33" fmla="*/ 1175766 w 2456306"/>
                <a:gd name="connsiteY33" fmla="*/ 1181576 h 1844516"/>
                <a:gd name="connsiteX34" fmla="*/ 1175766 w 2456306"/>
                <a:gd name="connsiteY34" fmla="*/ 1170337 h 1844516"/>
                <a:gd name="connsiteX35" fmla="*/ 1154240 w 2456306"/>
                <a:gd name="connsiteY35" fmla="*/ 1170337 h 1844516"/>
                <a:gd name="connsiteX36" fmla="*/ 1154240 w 2456306"/>
                <a:gd name="connsiteY36" fmla="*/ 1156716 h 1844516"/>
                <a:gd name="connsiteX37" fmla="*/ 1149096 w 2456306"/>
                <a:gd name="connsiteY37" fmla="*/ 1156716 h 1844516"/>
                <a:gd name="connsiteX38" fmla="*/ 1149096 w 2456306"/>
                <a:gd name="connsiteY38" fmla="*/ 1130046 h 1844516"/>
                <a:gd name="connsiteX39" fmla="*/ 1126427 w 2456306"/>
                <a:gd name="connsiteY39" fmla="*/ 1130046 h 1844516"/>
                <a:gd name="connsiteX40" fmla="*/ 1126427 w 2456306"/>
                <a:gd name="connsiteY40" fmla="*/ 1114520 h 1844516"/>
                <a:gd name="connsiteX41" fmla="*/ 1082326 w 2456306"/>
                <a:gd name="connsiteY41" fmla="*/ 1114520 h 1844516"/>
                <a:gd name="connsiteX42" fmla="*/ 1082326 w 2456306"/>
                <a:gd name="connsiteY42" fmla="*/ 1108043 h 1844516"/>
                <a:gd name="connsiteX43" fmla="*/ 1071277 w 2456306"/>
                <a:gd name="connsiteY43" fmla="*/ 1108043 h 1844516"/>
                <a:gd name="connsiteX44" fmla="*/ 1071277 w 2456306"/>
                <a:gd name="connsiteY44" fmla="*/ 1095661 h 1844516"/>
                <a:gd name="connsiteX45" fmla="*/ 1034986 w 2456306"/>
                <a:gd name="connsiteY45" fmla="*/ 1095661 h 1844516"/>
                <a:gd name="connsiteX46" fmla="*/ 1034986 w 2456306"/>
                <a:gd name="connsiteY46" fmla="*/ 1085278 h 1844516"/>
                <a:gd name="connsiteX47" fmla="*/ 1013936 w 2456306"/>
                <a:gd name="connsiteY47" fmla="*/ 1085278 h 1844516"/>
                <a:gd name="connsiteX48" fmla="*/ 1013936 w 2456306"/>
                <a:gd name="connsiteY48" fmla="*/ 1073182 h 1844516"/>
                <a:gd name="connsiteX49" fmla="*/ 1011365 w 2456306"/>
                <a:gd name="connsiteY49" fmla="*/ 1073182 h 1844516"/>
                <a:gd name="connsiteX50" fmla="*/ 1011365 w 2456306"/>
                <a:gd name="connsiteY50" fmla="*/ 1062228 h 1844516"/>
                <a:gd name="connsiteX51" fmla="*/ 1001840 w 2456306"/>
                <a:gd name="connsiteY51" fmla="*/ 1062228 h 1844516"/>
                <a:gd name="connsiteX52" fmla="*/ 1001840 w 2456306"/>
                <a:gd name="connsiteY52" fmla="*/ 1050322 h 1844516"/>
                <a:gd name="connsiteX53" fmla="*/ 997553 w 2456306"/>
                <a:gd name="connsiteY53" fmla="*/ 1050322 h 1844516"/>
                <a:gd name="connsiteX54" fmla="*/ 997553 w 2456306"/>
                <a:gd name="connsiteY54" fmla="*/ 1039273 h 1844516"/>
                <a:gd name="connsiteX55" fmla="*/ 993457 w 2456306"/>
                <a:gd name="connsiteY55" fmla="*/ 1039273 h 1844516"/>
                <a:gd name="connsiteX56" fmla="*/ 993457 w 2456306"/>
                <a:gd name="connsiteY56" fmla="*/ 1013936 h 1844516"/>
                <a:gd name="connsiteX57" fmla="*/ 989076 w 2456306"/>
                <a:gd name="connsiteY57" fmla="*/ 1013936 h 1844516"/>
                <a:gd name="connsiteX58" fmla="*/ 989076 w 2456306"/>
                <a:gd name="connsiteY58" fmla="*/ 1002030 h 1844516"/>
                <a:gd name="connsiteX59" fmla="*/ 981551 w 2456306"/>
                <a:gd name="connsiteY59" fmla="*/ 1002030 h 1844516"/>
                <a:gd name="connsiteX60" fmla="*/ 981551 w 2456306"/>
                <a:gd name="connsiteY60" fmla="*/ 991076 h 1844516"/>
                <a:gd name="connsiteX61" fmla="*/ 940403 w 2456306"/>
                <a:gd name="connsiteY61" fmla="*/ 991076 h 1844516"/>
                <a:gd name="connsiteX62" fmla="*/ 940403 w 2456306"/>
                <a:gd name="connsiteY62" fmla="*/ 979361 h 1844516"/>
                <a:gd name="connsiteX63" fmla="*/ 931545 w 2456306"/>
                <a:gd name="connsiteY63" fmla="*/ 979361 h 1844516"/>
                <a:gd name="connsiteX64" fmla="*/ 931545 w 2456306"/>
                <a:gd name="connsiteY64" fmla="*/ 967931 h 1844516"/>
                <a:gd name="connsiteX65" fmla="*/ 925068 w 2456306"/>
                <a:gd name="connsiteY65" fmla="*/ 967931 h 1844516"/>
                <a:gd name="connsiteX66" fmla="*/ 925068 w 2456306"/>
                <a:gd name="connsiteY66" fmla="*/ 956691 h 1844516"/>
                <a:gd name="connsiteX67" fmla="*/ 878777 w 2456306"/>
                <a:gd name="connsiteY67" fmla="*/ 956691 h 1844516"/>
                <a:gd name="connsiteX68" fmla="*/ 878777 w 2456306"/>
                <a:gd name="connsiteY68" fmla="*/ 933926 h 1844516"/>
                <a:gd name="connsiteX69" fmla="*/ 835343 w 2456306"/>
                <a:gd name="connsiteY69" fmla="*/ 933926 h 1844516"/>
                <a:gd name="connsiteX70" fmla="*/ 835343 w 2456306"/>
                <a:gd name="connsiteY70" fmla="*/ 922496 h 1844516"/>
                <a:gd name="connsiteX71" fmla="*/ 814578 w 2456306"/>
                <a:gd name="connsiteY71" fmla="*/ 922496 h 1844516"/>
                <a:gd name="connsiteX72" fmla="*/ 814578 w 2456306"/>
                <a:gd name="connsiteY72" fmla="*/ 911257 h 1844516"/>
                <a:gd name="connsiteX73" fmla="*/ 794004 w 2456306"/>
                <a:gd name="connsiteY73" fmla="*/ 911257 h 1844516"/>
                <a:gd name="connsiteX74" fmla="*/ 794004 w 2456306"/>
                <a:gd name="connsiteY74" fmla="*/ 899541 h 1844516"/>
                <a:gd name="connsiteX75" fmla="*/ 775621 w 2456306"/>
                <a:gd name="connsiteY75" fmla="*/ 899541 h 1844516"/>
                <a:gd name="connsiteX76" fmla="*/ 775621 w 2456306"/>
                <a:gd name="connsiteY76" fmla="*/ 888492 h 1844516"/>
                <a:gd name="connsiteX77" fmla="*/ 752570 w 2456306"/>
                <a:gd name="connsiteY77" fmla="*/ 888492 h 1844516"/>
                <a:gd name="connsiteX78" fmla="*/ 752570 w 2456306"/>
                <a:gd name="connsiteY78" fmla="*/ 876872 h 1844516"/>
                <a:gd name="connsiteX79" fmla="*/ 747998 w 2456306"/>
                <a:gd name="connsiteY79" fmla="*/ 876872 h 1844516"/>
                <a:gd name="connsiteX80" fmla="*/ 747998 w 2456306"/>
                <a:gd name="connsiteY80" fmla="*/ 864775 h 1844516"/>
                <a:gd name="connsiteX81" fmla="*/ 734568 w 2456306"/>
                <a:gd name="connsiteY81" fmla="*/ 864775 h 1844516"/>
                <a:gd name="connsiteX82" fmla="*/ 734568 w 2456306"/>
                <a:gd name="connsiteY82" fmla="*/ 853916 h 1844516"/>
                <a:gd name="connsiteX83" fmla="*/ 728091 w 2456306"/>
                <a:gd name="connsiteY83" fmla="*/ 853916 h 1844516"/>
                <a:gd name="connsiteX84" fmla="*/ 728091 w 2456306"/>
                <a:gd name="connsiteY84" fmla="*/ 842296 h 1844516"/>
                <a:gd name="connsiteX85" fmla="*/ 720947 w 2456306"/>
                <a:gd name="connsiteY85" fmla="*/ 842296 h 1844516"/>
                <a:gd name="connsiteX86" fmla="*/ 720947 w 2456306"/>
                <a:gd name="connsiteY86" fmla="*/ 830771 h 1844516"/>
                <a:gd name="connsiteX87" fmla="*/ 684181 w 2456306"/>
                <a:gd name="connsiteY87" fmla="*/ 830771 h 1844516"/>
                <a:gd name="connsiteX88" fmla="*/ 684181 w 2456306"/>
                <a:gd name="connsiteY88" fmla="*/ 820007 h 1844516"/>
                <a:gd name="connsiteX89" fmla="*/ 646176 w 2456306"/>
                <a:gd name="connsiteY89" fmla="*/ 820007 h 1844516"/>
                <a:gd name="connsiteX90" fmla="*/ 646176 w 2456306"/>
                <a:gd name="connsiteY90" fmla="*/ 807625 h 1844516"/>
                <a:gd name="connsiteX91" fmla="*/ 633984 w 2456306"/>
                <a:gd name="connsiteY91" fmla="*/ 807625 h 1844516"/>
                <a:gd name="connsiteX92" fmla="*/ 633984 w 2456306"/>
                <a:gd name="connsiteY92" fmla="*/ 796195 h 1844516"/>
                <a:gd name="connsiteX93" fmla="*/ 620363 w 2456306"/>
                <a:gd name="connsiteY93" fmla="*/ 796195 h 1844516"/>
                <a:gd name="connsiteX94" fmla="*/ 620363 w 2456306"/>
                <a:gd name="connsiteY94" fmla="*/ 785432 h 1844516"/>
                <a:gd name="connsiteX95" fmla="*/ 597884 w 2456306"/>
                <a:gd name="connsiteY95" fmla="*/ 785432 h 1844516"/>
                <a:gd name="connsiteX96" fmla="*/ 597884 w 2456306"/>
                <a:gd name="connsiteY96" fmla="*/ 774097 h 1844516"/>
                <a:gd name="connsiteX97" fmla="*/ 592741 w 2456306"/>
                <a:gd name="connsiteY97" fmla="*/ 774097 h 1844516"/>
                <a:gd name="connsiteX98" fmla="*/ 592741 w 2456306"/>
                <a:gd name="connsiteY98" fmla="*/ 762667 h 1844516"/>
                <a:gd name="connsiteX99" fmla="*/ 565690 w 2456306"/>
                <a:gd name="connsiteY99" fmla="*/ 762667 h 1844516"/>
                <a:gd name="connsiteX100" fmla="*/ 565690 w 2456306"/>
                <a:gd name="connsiteY100" fmla="*/ 750761 h 1844516"/>
                <a:gd name="connsiteX101" fmla="*/ 554260 w 2456306"/>
                <a:gd name="connsiteY101" fmla="*/ 750761 h 1844516"/>
                <a:gd name="connsiteX102" fmla="*/ 554260 w 2456306"/>
                <a:gd name="connsiteY102" fmla="*/ 738664 h 1844516"/>
                <a:gd name="connsiteX103" fmla="*/ 531495 w 2456306"/>
                <a:gd name="connsiteY103" fmla="*/ 738664 h 1844516"/>
                <a:gd name="connsiteX104" fmla="*/ 531495 w 2456306"/>
                <a:gd name="connsiteY104" fmla="*/ 728282 h 1844516"/>
                <a:gd name="connsiteX105" fmla="*/ 524637 w 2456306"/>
                <a:gd name="connsiteY105" fmla="*/ 728282 h 1844516"/>
                <a:gd name="connsiteX106" fmla="*/ 524637 w 2456306"/>
                <a:gd name="connsiteY106" fmla="*/ 716661 h 1844516"/>
                <a:gd name="connsiteX107" fmla="*/ 512731 w 2456306"/>
                <a:gd name="connsiteY107" fmla="*/ 716661 h 1844516"/>
                <a:gd name="connsiteX108" fmla="*/ 512731 w 2456306"/>
                <a:gd name="connsiteY108" fmla="*/ 693706 h 1844516"/>
                <a:gd name="connsiteX109" fmla="*/ 492347 w 2456306"/>
                <a:gd name="connsiteY109" fmla="*/ 693706 h 1844516"/>
                <a:gd name="connsiteX110" fmla="*/ 492347 w 2456306"/>
                <a:gd name="connsiteY110" fmla="*/ 682657 h 1844516"/>
                <a:gd name="connsiteX111" fmla="*/ 478536 w 2456306"/>
                <a:gd name="connsiteY111" fmla="*/ 682657 h 1844516"/>
                <a:gd name="connsiteX112" fmla="*/ 478536 w 2456306"/>
                <a:gd name="connsiteY112" fmla="*/ 670370 h 1844516"/>
                <a:gd name="connsiteX113" fmla="*/ 472059 w 2456306"/>
                <a:gd name="connsiteY113" fmla="*/ 670370 h 1844516"/>
                <a:gd name="connsiteX114" fmla="*/ 472059 w 2456306"/>
                <a:gd name="connsiteY114" fmla="*/ 659130 h 1844516"/>
                <a:gd name="connsiteX115" fmla="*/ 456057 w 2456306"/>
                <a:gd name="connsiteY115" fmla="*/ 659130 h 1844516"/>
                <a:gd name="connsiteX116" fmla="*/ 456057 w 2456306"/>
                <a:gd name="connsiteY116" fmla="*/ 647414 h 1844516"/>
                <a:gd name="connsiteX117" fmla="*/ 451771 w 2456306"/>
                <a:gd name="connsiteY117" fmla="*/ 647414 h 1844516"/>
                <a:gd name="connsiteX118" fmla="*/ 451771 w 2456306"/>
                <a:gd name="connsiteY118" fmla="*/ 615887 h 1844516"/>
                <a:gd name="connsiteX119" fmla="*/ 435483 w 2456306"/>
                <a:gd name="connsiteY119" fmla="*/ 615887 h 1844516"/>
                <a:gd name="connsiteX120" fmla="*/ 435483 w 2456306"/>
                <a:gd name="connsiteY120" fmla="*/ 604647 h 1844516"/>
                <a:gd name="connsiteX121" fmla="*/ 423005 w 2456306"/>
                <a:gd name="connsiteY121" fmla="*/ 604647 h 1844516"/>
                <a:gd name="connsiteX122" fmla="*/ 423005 w 2456306"/>
                <a:gd name="connsiteY122" fmla="*/ 593122 h 1844516"/>
                <a:gd name="connsiteX123" fmla="*/ 409765 w 2456306"/>
                <a:gd name="connsiteY123" fmla="*/ 593122 h 1844516"/>
                <a:gd name="connsiteX124" fmla="*/ 409765 w 2456306"/>
                <a:gd name="connsiteY124" fmla="*/ 581025 h 1844516"/>
                <a:gd name="connsiteX125" fmla="*/ 394240 w 2456306"/>
                <a:gd name="connsiteY125" fmla="*/ 581025 h 1844516"/>
                <a:gd name="connsiteX126" fmla="*/ 394240 w 2456306"/>
                <a:gd name="connsiteY126" fmla="*/ 558546 h 1844516"/>
                <a:gd name="connsiteX127" fmla="*/ 389191 w 2456306"/>
                <a:gd name="connsiteY127" fmla="*/ 558546 h 1844516"/>
                <a:gd name="connsiteX128" fmla="*/ 389191 w 2456306"/>
                <a:gd name="connsiteY128" fmla="*/ 547116 h 1844516"/>
                <a:gd name="connsiteX129" fmla="*/ 374332 w 2456306"/>
                <a:gd name="connsiteY129" fmla="*/ 547116 h 1844516"/>
                <a:gd name="connsiteX130" fmla="*/ 374332 w 2456306"/>
                <a:gd name="connsiteY130" fmla="*/ 536067 h 1844516"/>
                <a:gd name="connsiteX131" fmla="*/ 369094 w 2456306"/>
                <a:gd name="connsiteY131" fmla="*/ 536067 h 1844516"/>
                <a:gd name="connsiteX132" fmla="*/ 369094 w 2456306"/>
                <a:gd name="connsiteY132" fmla="*/ 501206 h 1844516"/>
                <a:gd name="connsiteX133" fmla="*/ 366712 w 2456306"/>
                <a:gd name="connsiteY133" fmla="*/ 501206 h 1844516"/>
                <a:gd name="connsiteX134" fmla="*/ 366712 w 2456306"/>
                <a:gd name="connsiteY134" fmla="*/ 480917 h 1844516"/>
                <a:gd name="connsiteX135" fmla="*/ 364617 w 2456306"/>
                <a:gd name="connsiteY135" fmla="*/ 480917 h 1844516"/>
                <a:gd name="connsiteX136" fmla="*/ 364617 w 2456306"/>
                <a:gd name="connsiteY136" fmla="*/ 469487 h 1844516"/>
                <a:gd name="connsiteX137" fmla="*/ 348139 w 2456306"/>
                <a:gd name="connsiteY137" fmla="*/ 469487 h 1844516"/>
                <a:gd name="connsiteX138" fmla="*/ 348139 w 2456306"/>
                <a:gd name="connsiteY138" fmla="*/ 458438 h 1844516"/>
                <a:gd name="connsiteX139" fmla="*/ 334994 w 2456306"/>
                <a:gd name="connsiteY139" fmla="*/ 458438 h 1844516"/>
                <a:gd name="connsiteX140" fmla="*/ 334994 w 2456306"/>
                <a:gd name="connsiteY140" fmla="*/ 446532 h 1844516"/>
                <a:gd name="connsiteX141" fmla="*/ 332613 w 2456306"/>
                <a:gd name="connsiteY141" fmla="*/ 446532 h 1844516"/>
                <a:gd name="connsiteX142" fmla="*/ 332613 w 2456306"/>
                <a:gd name="connsiteY142" fmla="*/ 434816 h 1844516"/>
                <a:gd name="connsiteX143" fmla="*/ 326041 w 2456306"/>
                <a:gd name="connsiteY143" fmla="*/ 434816 h 1844516"/>
                <a:gd name="connsiteX144" fmla="*/ 326041 w 2456306"/>
                <a:gd name="connsiteY144" fmla="*/ 423862 h 1844516"/>
                <a:gd name="connsiteX145" fmla="*/ 307277 w 2456306"/>
                <a:gd name="connsiteY145" fmla="*/ 423862 h 1844516"/>
                <a:gd name="connsiteX146" fmla="*/ 307277 w 2456306"/>
                <a:gd name="connsiteY146" fmla="*/ 412528 h 1844516"/>
                <a:gd name="connsiteX147" fmla="*/ 299942 w 2456306"/>
                <a:gd name="connsiteY147" fmla="*/ 412528 h 1844516"/>
                <a:gd name="connsiteX148" fmla="*/ 299942 w 2456306"/>
                <a:gd name="connsiteY148" fmla="*/ 377761 h 1844516"/>
                <a:gd name="connsiteX149" fmla="*/ 293465 w 2456306"/>
                <a:gd name="connsiteY149" fmla="*/ 377761 h 1844516"/>
                <a:gd name="connsiteX150" fmla="*/ 293465 w 2456306"/>
                <a:gd name="connsiteY150" fmla="*/ 345948 h 1844516"/>
                <a:gd name="connsiteX151" fmla="*/ 291465 w 2456306"/>
                <a:gd name="connsiteY151" fmla="*/ 345948 h 1844516"/>
                <a:gd name="connsiteX152" fmla="*/ 291465 w 2456306"/>
                <a:gd name="connsiteY152" fmla="*/ 300133 h 1844516"/>
                <a:gd name="connsiteX153" fmla="*/ 284321 w 2456306"/>
                <a:gd name="connsiteY153" fmla="*/ 300133 h 1844516"/>
                <a:gd name="connsiteX154" fmla="*/ 284321 w 2456306"/>
                <a:gd name="connsiteY154" fmla="*/ 276797 h 1844516"/>
                <a:gd name="connsiteX155" fmla="*/ 277463 w 2456306"/>
                <a:gd name="connsiteY155" fmla="*/ 276797 h 1844516"/>
                <a:gd name="connsiteX156" fmla="*/ 277463 w 2456306"/>
                <a:gd name="connsiteY156" fmla="*/ 267938 h 1844516"/>
                <a:gd name="connsiteX157" fmla="*/ 270986 w 2456306"/>
                <a:gd name="connsiteY157" fmla="*/ 267938 h 1844516"/>
                <a:gd name="connsiteX158" fmla="*/ 270986 w 2456306"/>
                <a:gd name="connsiteY158" fmla="*/ 257080 h 1844516"/>
                <a:gd name="connsiteX159" fmla="*/ 267938 w 2456306"/>
                <a:gd name="connsiteY159" fmla="*/ 257080 h 1844516"/>
                <a:gd name="connsiteX160" fmla="*/ 267938 w 2456306"/>
                <a:gd name="connsiteY160" fmla="*/ 244983 h 1844516"/>
                <a:gd name="connsiteX161" fmla="*/ 245840 w 2456306"/>
                <a:gd name="connsiteY161" fmla="*/ 244983 h 1844516"/>
                <a:gd name="connsiteX162" fmla="*/ 245840 w 2456306"/>
                <a:gd name="connsiteY162" fmla="*/ 233267 h 1844516"/>
                <a:gd name="connsiteX163" fmla="*/ 238982 w 2456306"/>
                <a:gd name="connsiteY163" fmla="*/ 233267 h 1844516"/>
                <a:gd name="connsiteX164" fmla="*/ 238982 w 2456306"/>
                <a:gd name="connsiteY164" fmla="*/ 199168 h 1844516"/>
                <a:gd name="connsiteX165" fmla="*/ 236792 w 2456306"/>
                <a:gd name="connsiteY165" fmla="*/ 199168 h 1844516"/>
                <a:gd name="connsiteX166" fmla="*/ 236792 w 2456306"/>
                <a:gd name="connsiteY166" fmla="*/ 188500 h 1844516"/>
                <a:gd name="connsiteX167" fmla="*/ 220599 w 2456306"/>
                <a:gd name="connsiteY167" fmla="*/ 188500 h 1844516"/>
                <a:gd name="connsiteX168" fmla="*/ 220599 w 2456306"/>
                <a:gd name="connsiteY168" fmla="*/ 167831 h 1844516"/>
                <a:gd name="connsiteX169" fmla="*/ 218408 w 2456306"/>
                <a:gd name="connsiteY169" fmla="*/ 167831 h 1844516"/>
                <a:gd name="connsiteX170" fmla="*/ 218408 w 2456306"/>
                <a:gd name="connsiteY170" fmla="*/ 156496 h 1844516"/>
                <a:gd name="connsiteX171" fmla="*/ 206502 w 2456306"/>
                <a:gd name="connsiteY171" fmla="*/ 156496 h 1844516"/>
                <a:gd name="connsiteX172" fmla="*/ 206502 w 2456306"/>
                <a:gd name="connsiteY172" fmla="*/ 144018 h 1844516"/>
                <a:gd name="connsiteX173" fmla="*/ 204597 w 2456306"/>
                <a:gd name="connsiteY173" fmla="*/ 144018 h 1844516"/>
                <a:gd name="connsiteX174" fmla="*/ 204597 w 2456306"/>
                <a:gd name="connsiteY174" fmla="*/ 133636 h 1844516"/>
                <a:gd name="connsiteX175" fmla="*/ 197167 w 2456306"/>
                <a:gd name="connsiteY175" fmla="*/ 133636 h 1844516"/>
                <a:gd name="connsiteX176" fmla="*/ 197167 w 2456306"/>
                <a:gd name="connsiteY176" fmla="*/ 122587 h 1844516"/>
                <a:gd name="connsiteX177" fmla="*/ 194786 w 2456306"/>
                <a:gd name="connsiteY177" fmla="*/ 122587 h 1844516"/>
                <a:gd name="connsiteX178" fmla="*/ 194786 w 2456306"/>
                <a:gd name="connsiteY178" fmla="*/ 111157 h 1844516"/>
                <a:gd name="connsiteX179" fmla="*/ 186404 w 2456306"/>
                <a:gd name="connsiteY179" fmla="*/ 111157 h 1844516"/>
                <a:gd name="connsiteX180" fmla="*/ 186404 w 2456306"/>
                <a:gd name="connsiteY180" fmla="*/ 101155 h 1844516"/>
                <a:gd name="connsiteX181" fmla="*/ 182309 w 2456306"/>
                <a:gd name="connsiteY181" fmla="*/ 101155 h 1844516"/>
                <a:gd name="connsiteX182" fmla="*/ 182309 w 2456306"/>
                <a:gd name="connsiteY182" fmla="*/ 90392 h 1844516"/>
                <a:gd name="connsiteX183" fmla="*/ 163640 w 2456306"/>
                <a:gd name="connsiteY183" fmla="*/ 90392 h 1844516"/>
                <a:gd name="connsiteX184" fmla="*/ 163640 w 2456306"/>
                <a:gd name="connsiteY184" fmla="*/ 78295 h 1844516"/>
                <a:gd name="connsiteX185" fmla="*/ 157163 w 2456306"/>
                <a:gd name="connsiteY185" fmla="*/ 78295 h 1844516"/>
                <a:gd name="connsiteX186" fmla="*/ 157163 w 2456306"/>
                <a:gd name="connsiteY186" fmla="*/ 67628 h 1844516"/>
                <a:gd name="connsiteX187" fmla="*/ 150304 w 2456306"/>
                <a:gd name="connsiteY187" fmla="*/ 67628 h 1844516"/>
                <a:gd name="connsiteX188" fmla="*/ 150304 w 2456306"/>
                <a:gd name="connsiteY188" fmla="*/ 56197 h 1844516"/>
                <a:gd name="connsiteX189" fmla="*/ 113538 w 2456306"/>
                <a:gd name="connsiteY189" fmla="*/ 56197 h 1844516"/>
                <a:gd name="connsiteX190" fmla="*/ 113538 w 2456306"/>
                <a:gd name="connsiteY190" fmla="*/ 43243 h 1844516"/>
                <a:gd name="connsiteX191" fmla="*/ 104394 w 2456306"/>
                <a:gd name="connsiteY191" fmla="*/ 43243 h 1844516"/>
                <a:gd name="connsiteX192" fmla="*/ 104394 w 2456306"/>
                <a:gd name="connsiteY192" fmla="*/ 33052 h 1844516"/>
                <a:gd name="connsiteX193" fmla="*/ 100775 w 2456306"/>
                <a:gd name="connsiteY193" fmla="*/ 33052 h 1844516"/>
                <a:gd name="connsiteX194" fmla="*/ 100775 w 2456306"/>
                <a:gd name="connsiteY194" fmla="*/ 24003 h 1844516"/>
                <a:gd name="connsiteX195" fmla="*/ 46482 w 2456306"/>
                <a:gd name="connsiteY195" fmla="*/ 24003 h 1844516"/>
                <a:gd name="connsiteX196" fmla="*/ 46482 w 2456306"/>
                <a:gd name="connsiteY196" fmla="*/ 12764 h 1844516"/>
                <a:gd name="connsiteX197" fmla="*/ 5620 w 2456306"/>
                <a:gd name="connsiteY197" fmla="*/ 12764 h 1844516"/>
                <a:gd name="connsiteX198" fmla="*/ 5620 w 2456306"/>
                <a:gd name="connsiteY198" fmla="*/ 0 h 1844516"/>
                <a:gd name="connsiteX199" fmla="*/ 0 w 2456306"/>
                <a:gd name="connsiteY199" fmla="*/ 0 h 184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456306" h="1844516">
                  <a:moveTo>
                    <a:pt x="2456307" y="1844516"/>
                  </a:moveTo>
                  <a:lnTo>
                    <a:pt x="2165699" y="1844516"/>
                  </a:lnTo>
                  <a:lnTo>
                    <a:pt x="2165699" y="1704213"/>
                  </a:lnTo>
                  <a:lnTo>
                    <a:pt x="2023491" y="1704213"/>
                  </a:lnTo>
                  <a:lnTo>
                    <a:pt x="2023491" y="1561338"/>
                  </a:lnTo>
                  <a:lnTo>
                    <a:pt x="1991868" y="1561338"/>
                  </a:lnTo>
                  <a:lnTo>
                    <a:pt x="1991868" y="1461897"/>
                  </a:lnTo>
                  <a:lnTo>
                    <a:pt x="1700594" y="1461897"/>
                  </a:lnTo>
                  <a:lnTo>
                    <a:pt x="1700594" y="1427512"/>
                  </a:lnTo>
                  <a:lnTo>
                    <a:pt x="1681734" y="1427512"/>
                  </a:lnTo>
                  <a:lnTo>
                    <a:pt x="1681734" y="1397984"/>
                  </a:lnTo>
                  <a:lnTo>
                    <a:pt x="1548765" y="1397984"/>
                  </a:lnTo>
                  <a:lnTo>
                    <a:pt x="1548765" y="1373410"/>
                  </a:lnTo>
                  <a:lnTo>
                    <a:pt x="1494282" y="1373410"/>
                  </a:lnTo>
                  <a:lnTo>
                    <a:pt x="1494282" y="1349407"/>
                  </a:lnTo>
                  <a:lnTo>
                    <a:pt x="1421321" y="1349407"/>
                  </a:lnTo>
                  <a:lnTo>
                    <a:pt x="1421321" y="1312355"/>
                  </a:lnTo>
                  <a:lnTo>
                    <a:pt x="1355027" y="1312355"/>
                  </a:lnTo>
                  <a:lnTo>
                    <a:pt x="1355027" y="1295686"/>
                  </a:lnTo>
                  <a:lnTo>
                    <a:pt x="1329023" y="1295686"/>
                  </a:lnTo>
                  <a:lnTo>
                    <a:pt x="1329023" y="1280160"/>
                  </a:lnTo>
                  <a:lnTo>
                    <a:pt x="1303115" y="1280160"/>
                  </a:lnTo>
                  <a:lnTo>
                    <a:pt x="1303115" y="1265492"/>
                  </a:lnTo>
                  <a:lnTo>
                    <a:pt x="1270254" y="1265492"/>
                  </a:lnTo>
                  <a:lnTo>
                    <a:pt x="1270254" y="1249871"/>
                  </a:lnTo>
                  <a:lnTo>
                    <a:pt x="1245108" y="1249871"/>
                  </a:lnTo>
                  <a:lnTo>
                    <a:pt x="1245108" y="1236059"/>
                  </a:lnTo>
                  <a:lnTo>
                    <a:pt x="1210532" y="1236059"/>
                  </a:lnTo>
                  <a:lnTo>
                    <a:pt x="1210532" y="1220438"/>
                  </a:lnTo>
                  <a:lnTo>
                    <a:pt x="1203579" y="1220438"/>
                  </a:lnTo>
                  <a:lnTo>
                    <a:pt x="1203579" y="1206627"/>
                  </a:lnTo>
                  <a:lnTo>
                    <a:pt x="1179386" y="1206627"/>
                  </a:lnTo>
                  <a:lnTo>
                    <a:pt x="1179386" y="1181576"/>
                  </a:lnTo>
                  <a:lnTo>
                    <a:pt x="1175766" y="1181576"/>
                  </a:lnTo>
                  <a:lnTo>
                    <a:pt x="1175766" y="1170337"/>
                  </a:lnTo>
                  <a:lnTo>
                    <a:pt x="1154240" y="1170337"/>
                  </a:lnTo>
                  <a:lnTo>
                    <a:pt x="1154240" y="1156716"/>
                  </a:lnTo>
                  <a:lnTo>
                    <a:pt x="1149096" y="1156716"/>
                  </a:lnTo>
                  <a:lnTo>
                    <a:pt x="1149096" y="1130046"/>
                  </a:lnTo>
                  <a:lnTo>
                    <a:pt x="1126427" y="1130046"/>
                  </a:lnTo>
                  <a:lnTo>
                    <a:pt x="1126427" y="1114520"/>
                  </a:lnTo>
                  <a:lnTo>
                    <a:pt x="1082326" y="1114520"/>
                  </a:lnTo>
                  <a:lnTo>
                    <a:pt x="1082326" y="1108043"/>
                  </a:lnTo>
                  <a:lnTo>
                    <a:pt x="1071277" y="1108043"/>
                  </a:lnTo>
                  <a:lnTo>
                    <a:pt x="1071277" y="1095661"/>
                  </a:lnTo>
                  <a:lnTo>
                    <a:pt x="1034986" y="1095661"/>
                  </a:lnTo>
                  <a:lnTo>
                    <a:pt x="1034986" y="1085278"/>
                  </a:lnTo>
                  <a:lnTo>
                    <a:pt x="1013936" y="1085278"/>
                  </a:lnTo>
                  <a:lnTo>
                    <a:pt x="1013936" y="1073182"/>
                  </a:lnTo>
                  <a:lnTo>
                    <a:pt x="1011365" y="1073182"/>
                  </a:lnTo>
                  <a:lnTo>
                    <a:pt x="1011365" y="1062228"/>
                  </a:lnTo>
                  <a:lnTo>
                    <a:pt x="1001840" y="1062228"/>
                  </a:lnTo>
                  <a:lnTo>
                    <a:pt x="1001840" y="1050322"/>
                  </a:lnTo>
                  <a:lnTo>
                    <a:pt x="997553" y="1050322"/>
                  </a:lnTo>
                  <a:lnTo>
                    <a:pt x="997553" y="1039273"/>
                  </a:lnTo>
                  <a:lnTo>
                    <a:pt x="993457" y="1039273"/>
                  </a:lnTo>
                  <a:lnTo>
                    <a:pt x="993457" y="1013936"/>
                  </a:lnTo>
                  <a:lnTo>
                    <a:pt x="989076" y="1013936"/>
                  </a:lnTo>
                  <a:lnTo>
                    <a:pt x="989076" y="1002030"/>
                  </a:lnTo>
                  <a:lnTo>
                    <a:pt x="981551" y="1002030"/>
                  </a:lnTo>
                  <a:lnTo>
                    <a:pt x="981551" y="991076"/>
                  </a:lnTo>
                  <a:lnTo>
                    <a:pt x="940403" y="991076"/>
                  </a:lnTo>
                  <a:lnTo>
                    <a:pt x="940403" y="979361"/>
                  </a:lnTo>
                  <a:lnTo>
                    <a:pt x="931545" y="979361"/>
                  </a:lnTo>
                  <a:lnTo>
                    <a:pt x="931545" y="967931"/>
                  </a:lnTo>
                  <a:lnTo>
                    <a:pt x="925068" y="967931"/>
                  </a:lnTo>
                  <a:lnTo>
                    <a:pt x="925068" y="956691"/>
                  </a:lnTo>
                  <a:lnTo>
                    <a:pt x="878777" y="956691"/>
                  </a:lnTo>
                  <a:lnTo>
                    <a:pt x="878777" y="933926"/>
                  </a:lnTo>
                  <a:lnTo>
                    <a:pt x="835343" y="933926"/>
                  </a:lnTo>
                  <a:lnTo>
                    <a:pt x="835343" y="922496"/>
                  </a:lnTo>
                  <a:lnTo>
                    <a:pt x="814578" y="922496"/>
                  </a:lnTo>
                  <a:lnTo>
                    <a:pt x="814578" y="911257"/>
                  </a:lnTo>
                  <a:lnTo>
                    <a:pt x="794004" y="911257"/>
                  </a:lnTo>
                  <a:lnTo>
                    <a:pt x="794004" y="899541"/>
                  </a:lnTo>
                  <a:lnTo>
                    <a:pt x="775621" y="899541"/>
                  </a:lnTo>
                  <a:lnTo>
                    <a:pt x="775621" y="888492"/>
                  </a:lnTo>
                  <a:lnTo>
                    <a:pt x="752570" y="888492"/>
                  </a:lnTo>
                  <a:lnTo>
                    <a:pt x="752570" y="876872"/>
                  </a:lnTo>
                  <a:lnTo>
                    <a:pt x="747998" y="876872"/>
                  </a:lnTo>
                  <a:lnTo>
                    <a:pt x="747998" y="864775"/>
                  </a:lnTo>
                  <a:lnTo>
                    <a:pt x="734568" y="864775"/>
                  </a:lnTo>
                  <a:lnTo>
                    <a:pt x="734568" y="853916"/>
                  </a:lnTo>
                  <a:lnTo>
                    <a:pt x="728091" y="853916"/>
                  </a:lnTo>
                  <a:lnTo>
                    <a:pt x="728091" y="842296"/>
                  </a:lnTo>
                  <a:lnTo>
                    <a:pt x="720947" y="842296"/>
                  </a:lnTo>
                  <a:lnTo>
                    <a:pt x="720947" y="830771"/>
                  </a:lnTo>
                  <a:lnTo>
                    <a:pt x="684181" y="830771"/>
                  </a:lnTo>
                  <a:lnTo>
                    <a:pt x="684181" y="820007"/>
                  </a:lnTo>
                  <a:lnTo>
                    <a:pt x="646176" y="820007"/>
                  </a:lnTo>
                  <a:lnTo>
                    <a:pt x="646176" y="807625"/>
                  </a:lnTo>
                  <a:lnTo>
                    <a:pt x="633984" y="807625"/>
                  </a:lnTo>
                  <a:lnTo>
                    <a:pt x="633984" y="796195"/>
                  </a:lnTo>
                  <a:lnTo>
                    <a:pt x="620363" y="796195"/>
                  </a:lnTo>
                  <a:lnTo>
                    <a:pt x="620363" y="785432"/>
                  </a:lnTo>
                  <a:lnTo>
                    <a:pt x="597884" y="785432"/>
                  </a:lnTo>
                  <a:lnTo>
                    <a:pt x="597884" y="774097"/>
                  </a:lnTo>
                  <a:lnTo>
                    <a:pt x="592741" y="774097"/>
                  </a:lnTo>
                  <a:lnTo>
                    <a:pt x="592741" y="762667"/>
                  </a:lnTo>
                  <a:lnTo>
                    <a:pt x="565690" y="762667"/>
                  </a:lnTo>
                  <a:lnTo>
                    <a:pt x="565690" y="750761"/>
                  </a:lnTo>
                  <a:lnTo>
                    <a:pt x="554260" y="750761"/>
                  </a:lnTo>
                  <a:lnTo>
                    <a:pt x="554260" y="738664"/>
                  </a:lnTo>
                  <a:lnTo>
                    <a:pt x="531495" y="738664"/>
                  </a:lnTo>
                  <a:lnTo>
                    <a:pt x="531495" y="728282"/>
                  </a:lnTo>
                  <a:lnTo>
                    <a:pt x="524637" y="728282"/>
                  </a:lnTo>
                  <a:lnTo>
                    <a:pt x="524637" y="716661"/>
                  </a:lnTo>
                  <a:lnTo>
                    <a:pt x="512731" y="716661"/>
                  </a:lnTo>
                  <a:lnTo>
                    <a:pt x="512731" y="693706"/>
                  </a:lnTo>
                  <a:lnTo>
                    <a:pt x="492347" y="693706"/>
                  </a:lnTo>
                  <a:lnTo>
                    <a:pt x="492347" y="682657"/>
                  </a:lnTo>
                  <a:lnTo>
                    <a:pt x="478536" y="682657"/>
                  </a:lnTo>
                  <a:lnTo>
                    <a:pt x="478536" y="670370"/>
                  </a:lnTo>
                  <a:lnTo>
                    <a:pt x="472059" y="670370"/>
                  </a:lnTo>
                  <a:lnTo>
                    <a:pt x="472059" y="659130"/>
                  </a:lnTo>
                  <a:lnTo>
                    <a:pt x="456057" y="659130"/>
                  </a:lnTo>
                  <a:lnTo>
                    <a:pt x="456057" y="647414"/>
                  </a:lnTo>
                  <a:lnTo>
                    <a:pt x="451771" y="647414"/>
                  </a:lnTo>
                  <a:lnTo>
                    <a:pt x="451771" y="615887"/>
                  </a:lnTo>
                  <a:lnTo>
                    <a:pt x="435483" y="615887"/>
                  </a:lnTo>
                  <a:lnTo>
                    <a:pt x="435483" y="604647"/>
                  </a:lnTo>
                  <a:lnTo>
                    <a:pt x="423005" y="604647"/>
                  </a:lnTo>
                  <a:lnTo>
                    <a:pt x="423005" y="593122"/>
                  </a:lnTo>
                  <a:lnTo>
                    <a:pt x="409765" y="593122"/>
                  </a:lnTo>
                  <a:lnTo>
                    <a:pt x="409765" y="581025"/>
                  </a:lnTo>
                  <a:lnTo>
                    <a:pt x="394240" y="581025"/>
                  </a:lnTo>
                  <a:lnTo>
                    <a:pt x="394240" y="558546"/>
                  </a:lnTo>
                  <a:lnTo>
                    <a:pt x="389191" y="558546"/>
                  </a:lnTo>
                  <a:lnTo>
                    <a:pt x="389191" y="547116"/>
                  </a:lnTo>
                  <a:lnTo>
                    <a:pt x="374332" y="547116"/>
                  </a:lnTo>
                  <a:lnTo>
                    <a:pt x="374332" y="536067"/>
                  </a:lnTo>
                  <a:lnTo>
                    <a:pt x="369094" y="536067"/>
                  </a:lnTo>
                  <a:lnTo>
                    <a:pt x="369094" y="501206"/>
                  </a:lnTo>
                  <a:lnTo>
                    <a:pt x="366712" y="501206"/>
                  </a:lnTo>
                  <a:lnTo>
                    <a:pt x="366712" y="480917"/>
                  </a:lnTo>
                  <a:lnTo>
                    <a:pt x="364617" y="480917"/>
                  </a:lnTo>
                  <a:lnTo>
                    <a:pt x="364617" y="469487"/>
                  </a:lnTo>
                  <a:lnTo>
                    <a:pt x="348139" y="469487"/>
                  </a:lnTo>
                  <a:lnTo>
                    <a:pt x="348139" y="458438"/>
                  </a:lnTo>
                  <a:lnTo>
                    <a:pt x="334994" y="458438"/>
                  </a:lnTo>
                  <a:lnTo>
                    <a:pt x="334994" y="446532"/>
                  </a:lnTo>
                  <a:lnTo>
                    <a:pt x="332613" y="446532"/>
                  </a:lnTo>
                  <a:lnTo>
                    <a:pt x="332613" y="434816"/>
                  </a:lnTo>
                  <a:lnTo>
                    <a:pt x="326041" y="434816"/>
                  </a:lnTo>
                  <a:lnTo>
                    <a:pt x="326041" y="423862"/>
                  </a:lnTo>
                  <a:lnTo>
                    <a:pt x="307277" y="423862"/>
                  </a:lnTo>
                  <a:lnTo>
                    <a:pt x="307277" y="412528"/>
                  </a:lnTo>
                  <a:lnTo>
                    <a:pt x="299942" y="412528"/>
                  </a:lnTo>
                  <a:lnTo>
                    <a:pt x="299942" y="377761"/>
                  </a:lnTo>
                  <a:lnTo>
                    <a:pt x="293465" y="377761"/>
                  </a:lnTo>
                  <a:lnTo>
                    <a:pt x="293465" y="345948"/>
                  </a:lnTo>
                  <a:lnTo>
                    <a:pt x="291465" y="345948"/>
                  </a:lnTo>
                  <a:lnTo>
                    <a:pt x="291465" y="300133"/>
                  </a:lnTo>
                  <a:lnTo>
                    <a:pt x="284321" y="300133"/>
                  </a:lnTo>
                  <a:lnTo>
                    <a:pt x="284321" y="276797"/>
                  </a:lnTo>
                  <a:lnTo>
                    <a:pt x="277463" y="276797"/>
                  </a:lnTo>
                  <a:lnTo>
                    <a:pt x="277463" y="267938"/>
                  </a:lnTo>
                  <a:lnTo>
                    <a:pt x="270986" y="267938"/>
                  </a:lnTo>
                  <a:lnTo>
                    <a:pt x="270986" y="257080"/>
                  </a:lnTo>
                  <a:lnTo>
                    <a:pt x="267938" y="257080"/>
                  </a:lnTo>
                  <a:lnTo>
                    <a:pt x="267938" y="244983"/>
                  </a:lnTo>
                  <a:lnTo>
                    <a:pt x="245840" y="244983"/>
                  </a:lnTo>
                  <a:lnTo>
                    <a:pt x="245840" y="233267"/>
                  </a:lnTo>
                  <a:lnTo>
                    <a:pt x="238982" y="233267"/>
                  </a:lnTo>
                  <a:lnTo>
                    <a:pt x="238982" y="199168"/>
                  </a:lnTo>
                  <a:lnTo>
                    <a:pt x="236792" y="199168"/>
                  </a:lnTo>
                  <a:lnTo>
                    <a:pt x="236792" y="188500"/>
                  </a:lnTo>
                  <a:lnTo>
                    <a:pt x="220599" y="188500"/>
                  </a:lnTo>
                  <a:lnTo>
                    <a:pt x="220599" y="167831"/>
                  </a:lnTo>
                  <a:lnTo>
                    <a:pt x="218408" y="167831"/>
                  </a:lnTo>
                  <a:lnTo>
                    <a:pt x="218408" y="156496"/>
                  </a:lnTo>
                  <a:lnTo>
                    <a:pt x="206502" y="156496"/>
                  </a:lnTo>
                  <a:lnTo>
                    <a:pt x="206502" y="144018"/>
                  </a:lnTo>
                  <a:lnTo>
                    <a:pt x="204597" y="144018"/>
                  </a:lnTo>
                  <a:lnTo>
                    <a:pt x="204597" y="133636"/>
                  </a:lnTo>
                  <a:lnTo>
                    <a:pt x="197167" y="133636"/>
                  </a:lnTo>
                  <a:lnTo>
                    <a:pt x="197167" y="122587"/>
                  </a:lnTo>
                  <a:lnTo>
                    <a:pt x="194786" y="122587"/>
                  </a:lnTo>
                  <a:lnTo>
                    <a:pt x="194786" y="111157"/>
                  </a:lnTo>
                  <a:lnTo>
                    <a:pt x="186404" y="111157"/>
                  </a:lnTo>
                  <a:lnTo>
                    <a:pt x="186404" y="101155"/>
                  </a:lnTo>
                  <a:lnTo>
                    <a:pt x="182309" y="101155"/>
                  </a:lnTo>
                  <a:lnTo>
                    <a:pt x="182309" y="90392"/>
                  </a:lnTo>
                  <a:lnTo>
                    <a:pt x="163640" y="90392"/>
                  </a:lnTo>
                  <a:lnTo>
                    <a:pt x="163640" y="78295"/>
                  </a:lnTo>
                  <a:lnTo>
                    <a:pt x="157163" y="78295"/>
                  </a:lnTo>
                  <a:lnTo>
                    <a:pt x="157163" y="67628"/>
                  </a:lnTo>
                  <a:lnTo>
                    <a:pt x="150304" y="67628"/>
                  </a:lnTo>
                  <a:lnTo>
                    <a:pt x="150304" y="56197"/>
                  </a:lnTo>
                  <a:lnTo>
                    <a:pt x="113538" y="56197"/>
                  </a:lnTo>
                  <a:lnTo>
                    <a:pt x="113538" y="43243"/>
                  </a:lnTo>
                  <a:lnTo>
                    <a:pt x="104394" y="43243"/>
                  </a:lnTo>
                  <a:lnTo>
                    <a:pt x="104394" y="33052"/>
                  </a:lnTo>
                  <a:lnTo>
                    <a:pt x="100775" y="33052"/>
                  </a:lnTo>
                  <a:lnTo>
                    <a:pt x="100775" y="24003"/>
                  </a:lnTo>
                  <a:lnTo>
                    <a:pt x="46482" y="24003"/>
                  </a:lnTo>
                  <a:lnTo>
                    <a:pt x="46482" y="12764"/>
                  </a:lnTo>
                  <a:lnTo>
                    <a:pt x="5620" y="12764"/>
                  </a:lnTo>
                  <a:lnTo>
                    <a:pt x="5620" y="0"/>
                  </a:lnTo>
                  <a:lnTo>
                    <a:pt x="0" y="0"/>
                  </a:lnTo>
                </a:path>
              </a:pathLst>
            </a:custGeom>
            <a:noFill/>
            <a:ln w="9525" cap="sq">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grpSp>
          <p:nvGrpSpPr>
            <p:cNvPr id="170" name="Group 169">
              <a:extLst>
                <a:ext uri="{FF2B5EF4-FFF2-40B4-BE49-F238E27FC236}">
                  <a16:creationId xmlns:a16="http://schemas.microsoft.com/office/drawing/2014/main" id="{E244BEFE-8A31-62D2-CE4E-73683A22C6BF}"/>
                </a:ext>
              </a:extLst>
            </p:cNvPr>
            <p:cNvGrpSpPr/>
            <p:nvPr/>
          </p:nvGrpSpPr>
          <p:grpSpPr>
            <a:xfrm>
              <a:off x="4648954" y="1934134"/>
              <a:ext cx="3039476" cy="574907"/>
              <a:chOff x="5441211" y="2617175"/>
              <a:chExt cx="4388556" cy="817903"/>
            </a:xfrm>
          </p:grpSpPr>
          <p:sp>
            <p:nvSpPr>
              <p:cNvPr id="171" name="Freeform: Shape 170">
                <a:extLst>
                  <a:ext uri="{FF2B5EF4-FFF2-40B4-BE49-F238E27FC236}">
                    <a16:creationId xmlns:a16="http://schemas.microsoft.com/office/drawing/2014/main" id="{193FB1E7-8762-B8CE-8481-BA70D474F967}"/>
                  </a:ext>
                </a:extLst>
              </p:cNvPr>
              <p:cNvSpPr/>
              <p:nvPr/>
            </p:nvSpPr>
            <p:spPr>
              <a:xfrm>
                <a:off x="9710895" y="3326178"/>
                <a:ext cx="118872" cy="108900"/>
              </a:xfrm>
              <a:custGeom>
                <a:avLst/>
                <a:gdLst>
                  <a:gd name="connsiteX0" fmla="*/ 29242 w 58388"/>
                  <a:gd name="connsiteY0" fmla="*/ 56483 h 56483"/>
                  <a:gd name="connsiteX1" fmla="*/ 0 w 58388"/>
                  <a:gd name="connsiteY1" fmla="*/ 56483 h 56483"/>
                  <a:gd name="connsiteX2" fmla="*/ 14669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669"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72" name="Freeform: Shape 171">
                <a:extLst>
                  <a:ext uri="{FF2B5EF4-FFF2-40B4-BE49-F238E27FC236}">
                    <a16:creationId xmlns:a16="http://schemas.microsoft.com/office/drawing/2014/main" id="{503D0F37-7317-5FCA-F277-B2A7D746D4A8}"/>
                  </a:ext>
                </a:extLst>
              </p:cNvPr>
              <p:cNvSpPr/>
              <p:nvPr/>
            </p:nvSpPr>
            <p:spPr>
              <a:xfrm>
                <a:off x="9579843" y="3326178"/>
                <a:ext cx="118872" cy="108900"/>
              </a:xfrm>
              <a:custGeom>
                <a:avLst/>
                <a:gdLst>
                  <a:gd name="connsiteX0" fmla="*/ 29146 w 58388"/>
                  <a:gd name="connsiteY0" fmla="*/ 56483 h 56483"/>
                  <a:gd name="connsiteX1" fmla="*/ 0 w 58388"/>
                  <a:gd name="connsiteY1" fmla="*/ 56483 h 56483"/>
                  <a:gd name="connsiteX2" fmla="*/ 14573 w 58388"/>
                  <a:gd name="connsiteY2" fmla="*/ 28289 h 56483"/>
                  <a:gd name="connsiteX3" fmla="*/ 29146 w 58388"/>
                  <a:gd name="connsiteY3" fmla="*/ 0 h 56483"/>
                  <a:gd name="connsiteX4" fmla="*/ 43815 w 58388"/>
                  <a:gd name="connsiteY4" fmla="*/ 28289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289"/>
                    </a:lnTo>
                    <a:lnTo>
                      <a:pt x="29146" y="0"/>
                    </a:lnTo>
                    <a:lnTo>
                      <a:pt x="43815" y="28289"/>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73" name="Freeform: Shape 172">
                <a:extLst>
                  <a:ext uri="{FF2B5EF4-FFF2-40B4-BE49-F238E27FC236}">
                    <a16:creationId xmlns:a16="http://schemas.microsoft.com/office/drawing/2014/main" id="{F0C769DD-82FA-A0A3-DAC0-E3C2DD77F6F7}"/>
                  </a:ext>
                </a:extLst>
              </p:cNvPr>
              <p:cNvSpPr/>
              <p:nvPr/>
            </p:nvSpPr>
            <p:spPr>
              <a:xfrm>
                <a:off x="9459655" y="3326178"/>
                <a:ext cx="118872" cy="108900"/>
              </a:xfrm>
              <a:custGeom>
                <a:avLst/>
                <a:gdLst>
                  <a:gd name="connsiteX0" fmla="*/ 29146 w 58388"/>
                  <a:gd name="connsiteY0" fmla="*/ 56483 h 56483"/>
                  <a:gd name="connsiteX1" fmla="*/ 0 w 58388"/>
                  <a:gd name="connsiteY1" fmla="*/ 56483 h 56483"/>
                  <a:gd name="connsiteX2" fmla="*/ 14573 w 58388"/>
                  <a:gd name="connsiteY2" fmla="*/ 28289 h 56483"/>
                  <a:gd name="connsiteX3" fmla="*/ 29146 w 58388"/>
                  <a:gd name="connsiteY3" fmla="*/ 0 h 56483"/>
                  <a:gd name="connsiteX4" fmla="*/ 43815 w 58388"/>
                  <a:gd name="connsiteY4" fmla="*/ 28289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289"/>
                    </a:lnTo>
                    <a:lnTo>
                      <a:pt x="29146" y="0"/>
                    </a:lnTo>
                    <a:lnTo>
                      <a:pt x="43815" y="28289"/>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74" name="Freeform: Shape 173">
                <a:extLst>
                  <a:ext uri="{FF2B5EF4-FFF2-40B4-BE49-F238E27FC236}">
                    <a16:creationId xmlns:a16="http://schemas.microsoft.com/office/drawing/2014/main" id="{E408B788-80DA-EE91-049B-2375C9971D6B}"/>
                  </a:ext>
                </a:extLst>
              </p:cNvPr>
              <p:cNvSpPr/>
              <p:nvPr/>
            </p:nvSpPr>
            <p:spPr>
              <a:xfrm>
                <a:off x="9246553" y="3326178"/>
                <a:ext cx="118872" cy="108900"/>
              </a:xfrm>
              <a:custGeom>
                <a:avLst/>
                <a:gdLst>
                  <a:gd name="connsiteX0" fmla="*/ 29242 w 58388"/>
                  <a:gd name="connsiteY0" fmla="*/ 56483 h 56483"/>
                  <a:gd name="connsiteX1" fmla="*/ 0 w 58388"/>
                  <a:gd name="connsiteY1" fmla="*/ 56483 h 56483"/>
                  <a:gd name="connsiteX2" fmla="*/ 14573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75" name="Freeform: Shape 174">
                <a:extLst>
                  <a:ext uri="{FF2B5EF4-FFF2-40B4-BE49-F238E27FC236}">
                    <a16:creationId xmlns:a16="http://schemas.microsoft.com/office/drawing/2014/main" id="{7246DA9E-7B61-0571-3C52-83A9F57A9DA6}"/>
                  </a:ext>
                </a:extLst>
              </p:cNvPr>
              <p:cNvSpPr/>
              <p:nvPr/>
            </p:nvSpPr>
            <p:spPr>
              <a:xfrm>
                <a:off x="9197321" y="3326178"/>
                <a:ext cx="118872" cy="108900"/>
              </a:xfrm>
              <a:custGeom>
                <a:avLst/>
                <a:gdLst>
                  <a:gd name="connsiteX0" fmla="*/ 29146 w 58388"/>
                  <a:gd name="connsiteY0" fmla="*/ 56483 h 56483"/>
                  <a:gd name="connsiteX1" fmla="*/ 0 w 58388"/>
                  <a:gd name="connsiteY1" fmla="*/ 56483 h 56483"/>
                  <a:gd name="connsiteX2" fmla="*/ 14573 w 58388"/>
                  <a:gd name="connsiteY2" fmla="*/ 28289 h 56483"/>
                  <a:gd name="connsiteX3" fmla="*/ 29146 w 58388"/>
                  <a:gd name="connsiteY3" fmla="*/ 0 h 56483"/>
                  <a:gd name="connsiteX4" fmla="*/ 43720 w 58388"/>
                  <a:gd name="connsiteY4" fmla="*/ 28289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289"/>
                    </a:lnTo>
                    <a:lnTo>
                      <a:pt x="29146" y="0"/>
                    </a:lnTo>
                    <a:lnTo>
                      <a:pt x="43720" y="28289"/>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76" name="Freeform: Shape 175">
                <a:extLst>
                  <a:ext uri="{FF2B5EF4-FFF2-40B4-BE49-F238E27FC236}">
                    <a16:creationId xmlns:a16="http://schemas.microsoft.com/office/drawing/2014/main" id="{F821910A-EE9F-67B4-9CF7-1E312DE5B44F}"/>
                  </a:ext>
                </a:extLst>
              </p:cNvPr>
              <p:cNvSpPr/>
              <p:nvPr/>
            </p:nvSpPr>
            <p:spPr>
              <a:xfrm>
                <a:off x="9007332" y="3326178"/>
                <a:ext cx="118872" cy="108900"/>
              </a:xfrm>
              <a:custGeom>
                <a:avLst/>
                <a:gdLst>
                  <a:gd name="connsiteX0" fmla="*/ 29146 w 58388"/>
                  <a:gd name="connsiteY0" fmla="*/ 56483 h 56483"/>
                  <a:gd name="connsiteX1" fmla="*/ 0 w 58388"/>
                  <a:gd name="connsiteY1" fmla="*/ 56483 h 56483"/>
                  <a:gd name="connsiteX2" fmla="*/ 14573 w 58388"/>
                  <a:gd name="connsiteY2" fmla="*/ 28289 h 56483"/>
                  <a:gd name="connsiteX3" fmla="*/ 29146 w 58388"/>
                  <a:gd name="connsiteY3" fmla="*/ 0 h 56483"/>
                  <a:gd name="connsiteX4" fmla="*/ 43815 w 58388"/>
                  <a:gd name="connsiteY4" fmla="*/ 28289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289"/>
                    </a:lnTo>
                    <a:lnTo>
                      <a:pt x="29146" y="0"/>
                    </a:lnTo>
                    <a:lnTo>
                      <a:pt x="43815" y="28289"/>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77" name="Freeform: Shape 176">
                <a:extLst>
                  <a:ext uri="{FF2B5EF4-FFF2-40B4-BE49-F238E27FC236}">
                    <a16:creationId xmlns:a16="http://schemas.microsoft.com/office/drawing/2014/main" id="{413EE314-D6DC-2250-8193-368DE6DBF0EC}"/>
                  </a:ext>
                </a:extLst>
              </p:cNvPr>
              <p:cNvSpPr/>
              <p:nvPr/>
            </p:nvSpPr>
            <p:spPr>
              <a:xfrm>
                <a:off x="8986299" y="3326178"/>
                <a:ext cx="118872" cy="108900"/>
              </a:xfrm>
              <a:custGeom>
                <a:avLst/>
                <a:gdLst>
                  <a:gd name="connsiteX0" fmla="*/ 29242 w 58388"/>
                  <a:gd name="connsiteY0" fmla="*/ 56483 h 56483"/>
                  <a:gd name="connsiteX1" fmla="*/ 0 w 58388"/>
                  <a:gd name="connsiteY1" fmla="*/ 56483 h 56483"/>
                  <a:gd name="connsiteX2" fmla="*/ 14573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78" name="Freeform: Shape 177">
                <a:extLst>
                  <a:ext uri="{FF2B5EF4-FFF2-40B4-BE49-F238E27FC236}">
                    <a16:creationId xmlns:a16="http://schemas.microsoft.com/office/drawing/2014/main" id="{40ED50C9-A626-C9C4-1CA7-205D72F0A6FF}"/>
                  </a:ext>
                </a:extLst>
              </p:cNvPr>
              <p:cNvSpPr/>
              <p:nvPr/>
            </p:nvSpPr>
            <p:spPr>
              <a:xfrm>
                <a:off x="8959487" y="3326178"/>
                <a:ext cx="118872" cy="108900"/>
              </a:xfrm>
              <a:custGeom>
                <a:avLst/>
                <a:gdLst>
                  <a:gd name="connsiteX0" fmla="*/ 29146 w 58388"/>
                  <a:gd name="connsiteY0" fmla="*/ 56483 h 56483"/>
                  <a:gd name="connsiteX1" fmla="*/ 0 w 58388"/>
                  <a:gd name="connsiteY1" fmla="*/ 56483 h 56483"/>
                  <a:gd name="connsiteX2" fmla="*/ 14573 w 58388"/>
                  <a:gd name="connsiteY2" fmla="*/ 28289 h 56483"/>
                  <a:gd name="connsiteX3" fmla="*/ 29146 w 58388"/>
                  <a:gd name="connsiteY3" fmla="*/ 0 h 56483"/>
                  <a:gd name="connsiteX4" fmla="*/ 43815 w 58388"/>
                  <a:gd name="connsiteY4" fmla="*/ 28289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289"/>
                    </a:lnTo>
                    <a:lnTo>
                      <a:pt x="29146" y="0"/>
                    </a:lnTo>
                    <a:lnTo>
                      <a:pt x="43815" y="28289"/>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79" name="Freeform: Shape 178">
                <a:extLst>
                  <a:ext uri="{FF2B5EF4-FFF2-40B4-BE49-F238E27FC236}">
                    <a16:creationId xmlns:a16="http://schemas.microsoft.com/office/drawing/2014/main" id="{2B100DA8-F8B5-7C8F-937E-C8FF332A984D}"/>
                  </a:ext>
                </a:extLst>
              </p:cNvPr>
              <p:cNvSpPr/>
              <p:nvPr/>
            </p:nvSpPr>
            <p:spPr>
              <a:xfrm>
                <a:off x="8852243" y="3326178"/>
                <a:ext cx="118872" cy="108900"/>
              </a:xfrm>
              <a:custGeom>
                <a:avLst/>
                <a:gdLst>
                  <a:gd name="connsiteX0" fmla="*/ 29242 w 58483"/>
                  <a:gd name="connsiteY0" fmla="*/ 56483 h 56483"/>
                  <a:gd name="connsiteX1" fmla="*/ 0 w 58483"/>
                  <a:gd name="connsiteY1" fmla="*/ 56483 h 56483"/>
                  <a:gd name="connsiteX2" fmla="*/ 14669 w 58483"/>
                  <a:gd name="connsiteY2" fmla="*/ 28289 h 56483"/>
                  <a:gd name="connsiteX3" fmla="*/ 29242 w 58483"/>
                  <a:gd name="connsiteY3" fmla="*/ 0 h 56483"/>
                  <a:gd name="connsiteX4" fmla="*/ 43815 w 58483"/>
                  <a:gd name="connsiteY4" fmla="*/ 28289 h 56483"/>
                  <a:gd name="connsiteX5" fmla="*/ 58484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9" y="28289"/>
                    </a:lnTo>
                    <a:lnTo>
                      <a:pt x="29242" y="0"/>
                    </a:lnTo>
                    <a:lnTo>
                      <a:pt x="43815" y="28289"/>
                    </a:lnTo>
                    <a:lnTo>
                      <a:pt x="58484"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0" name="Freeform: Shape 179">
                <a:extLst>
                  <a:ext uri="{FF2B5EF4-FFF2-40B4-BE49-F238E27FC236}">
                    <a16:creationId xmlns:a16="http://schemas.microsoft.com/office/drawing/2014/main" id="{2F8AC0FB-3D49-8A05-A26F-99F4F10D1B3B}"/>
                  </a:ext>
                </a:extLst>
              </p:cNvPr>
              <p:cNvSpPr/>
              <p:nvPr/>
            </p:nvSpPr>
            <p:spPr>
              <a:xfrm>
                <a:off x="8726507" y="3326178"/>
                <a:ext cx="118872" cy="108900"/>
              </a:xfrm>
              <a:custGeom>
                <a:avLst/>
                <a:gdLst>
                  <a:gd name="connsiteX0" fmla="*/ 29146 w 58388"/>
                  <a:gd name="connsiteY0" fmla="*/ 56483 h 56483"/>
                  <a:gd name="connsiteX1" fmla="*/ 0 w 58388"/>
                  <a:gd name="connsiteY1" fmla="*/ 56483 h 56483"/>
                  <a:gd name="connsiteX2" fmla="*/ 14573 w 58388"/>
                  <a:gd name="connsiteY2" fmla="*/ 28289 h 56483"/>
                  <a:gd name="connsiteX3" fmla="*/ 29146 w 58388"/>
                  <a:gd name="connsiteY3" fmla="*/ 0 h 56483"/>
                  <a:gd name="connsiteX4" fmla="*/ 43815 w 58388"/>
                  <a:gd name="connsiteY4" fmla="*/ 28289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289"/>
                    </a:lnTo>
                    <a:lnTo>
                      <a:pt x="29146" y="0"/>
                    </a:lnTo>
                    <a:lnTo>
                      <a:pt x="43815" y="28289"/>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1" name="Freeform: Shape 180">
                <a:extLst>
                  <a:ext uri="{FF2B5EF4-FFF2-40B4-BE49-F238E27FC236}">
                    <a16:creationId xmlns:a16="http://schemas.microsoft.com/office/drawing/2014/main" id="{83EAADD9-3E32-389A-1214-AA4F56810140}"/>
                  </a:ext>
                </a:extLst>
              </p:cNvPr>
              <p:cNvSpPr/>
              <p:nvPr/>
            </p:nvSpPr>
            <p:spPr>
              <a:xfrm>
                <a:off x="8710560" y="3326178"/>
                <a:ext cx="118872" cy="108900"/>
              </a:xfrm>
              <a:custGeom>
                <a:avLst/>
                <a:gdLst>
                  <a:gd name="connsiteX0" fmla="*/ 29242 w 58388"/>
                  <a:gd name="connsiteY0" fmla="*/ 56483 h 56483"/>
                  <a:gd name="connsiteX1" fmla="*/ 0 w 58388"/>
                  <a:gd name="connsiteY1" fmla="*/ 56483 h 56483"/>
                  <a:gd name="connsiteX2" fmla="*/ 14669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669"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2" name="Freeform: Shape 181">
                <a:extLst>
                  <a:ext uri="{FF2B5EF4-FFF2-40B4-BE49-F238E27FC236}">
                    <a16:creationId xmlns:a16="http://schemas.microsoft.com/office/drawing/2014/main" id="{9A036E76-696A-205D-BF01-6A8A58993906}"/>
                  </a:ext>
                </a:extLst>
              </p:cNvPr>
              <p:cNvSpPr/>
              <p:nvPr/>
            </p:nvSpPr>
            <p:spPr>
              <a:xfrm>
                <a:off x="8700160" y="3326178"/>
                <a:ext cx="118872" cy="108900"/>
              </a:xfrm>
              <a:custGeom>
                <a:avLst/>
                <a:gdLst>
                  <a:gd name="connsiteX0" fmla="*/ 29146 w 58388"/>
                  <a:gd name="connsiteY0" fmla="*/ 56483 h 56483"/>
                  <a:gd name="connsiteX1" fmla="*/ 0 w 58388"/>
                  <a:gd name="connsiteY1" fmla="*/ 56483 h 56483"/>
                  <a:gd name="connsiteX2" fmla="*/ 14573 w 58388"/>
                  <a:gd name="connsiteY2" fmla="*/ 28289 h 56483"/>
                  <a:gd name="connsiteX3" fmla="*/ 29146 w 58388"/>
                  <a:gd name="connsiteY3" fmla="*/ 0 h 56483"/>
                  <a:gd name="connsiteX4" fmla="*/ 43815 w 58388"/>
                  <a:gd name="connsiteY4" fmla="*/ 28289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289"/>
                    </a:lnTo>
                    <a:lnTo>
                      <a:pt x="29146" y="0"/>
                    </a:lnTo>
                    <a:lnTo>
                      <a:pt x="43815" y="28289"/>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3" name="Freeform: Shape 182">
                <a:extLst>
                  <a:ext uri="{FF2B5EF4-FFF2-40B4-BE49-F238E27FC236}">
                    <a16:creationId xmlns:a16="http://schemas.microsoft.com/office/drawing/2014/main" id="{D39E4EA3-1352-95A1-33CC-7C6946DAA849}"/>
                  </a:ext>
                </a:extLst>
              </p:cNvPr>
              <p:cNvSpPr/>
              <p:nvPr/>
            </p:nvSpPr>
            <p:spPr>
              <a:xfrm>
                <a:off x="8533282" y="319433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4" name="Freeform: Shape 183">
                <a:extLst>
                  <a:ext uri="{FF2B5EF4-FFF2-40B4-BE49-F238E27FC236}">
                    <a16:creationId xmlns:a16="http://schemas.microsoft.com/office/drawing/2014/main" id="{2FC5E015-A9E2-EAED-D834-383FEBB7FD6D}"/>
                  </a:ext>
                </a:extLst>
              </p:cNvPr>
              <p:cNvSpPr/>
              <p:nvPr/>
            </p:nvSpPr>
            <p:spPr>
              <a:xfrm>
                <a:off x="8490292" y="319433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5" name="Freeform: Shape 184">
                <a:extLst>
                  <a:ext uri="{FF2B5EF4-FFF2-40B4-BE49-F238E27FC236}">
                    <a16:creationId xmlns:a16="http://schemas.microsoft.com/office/drawing/2014/main" id="{B5622324-B7A8-13E0-9EBE-FC58C9EB5C4F}"/>
                  </a:ext>
                </a:extLst>
              </p:cNvPr>
              <p:cNvSpPr/>
              <p:nvPr/>
            </p:nvSpPr>
            <p:spPr>
              <a:xfrm>
                <a:off x="8362245" y="3194338"/>
                <a:ext cx="118872" cy="108900"/>
              </a:xfrm>
              <a:custGeom>
                <a:avLst/>
                <a:gdLst>
                  <a:gd name="connsiteX0" fmla="*/ 29147 w 58388"/>
                  <a:gd name="connsiteY0" fmla="*/ 56483 h 56483"/>
                  <a:gd name="connsiteX1" fmla="*/ 0 w 58388"/>
                  <a:gd name="connsiteY1" fmla="*/ 56483 h 56483"/>
                  <a:gd name="connsiteX2" fmla="*/ 14573 w 58388"/>
                  <a:gd name="connsiteY2" fmla="*/ 28194 h 56483"/>
                  <a:gd name="connsiteX3" fmla="*/ 29147 w 58388"/>
                  <a:gd name="connsiteY3" fmla="*/ 0 h 56483"/>
                  <a:gd name="connsiteX4" fmla="*/ 43815 w 58388"/>
                  <a:gd name="connsiteY4" fmla="*/ 28194 h 56483"/>
                  <a:gd name="connsiteX5" fmla="*/ 58388 w 58388"/>
                  <a:gd name="connsiteY5" fmla="*/ 56483 h 56483"/>
                  <a:gd name="connsiteX6" fmla="*/ 29147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7" y="56483"/>
                    </a:moveTo>
                    <a:lnTo>
                      <a:pt x="0" y="56483"/>
                    </a:lnTo>
                    <a:lnTo>
                      <a:pt x="14573" y="28194"/>
                    </a:lnTo>
                    <a:lnTo>
                      <a:pt x="29147" y="0"/>
                    </a:lnTo>
                    <a:lnTo>
                      <a:pt x="43815" y="28194"/>
                    </a:lnTo>
                    <a:lnTo>
                      <a:pt x="58388" y="56483"/>
                    </a:lnTo>
                    <a:lnTo>
                      <a:pt x="29147"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6" name="Freeform: Shape 185">
                <a:extLst>
                  <a:ext uri="{FF2B5EF4-FFF2-40B4-BE49-F238E27FC236}">
                    <a16:creationId xmlns:a16="http://schemas.microsoft.com/office/drawing/2014/main" id="{E469A85F-A258-6A56-6DCD-CD9C312653B2}"/>
                  </a:ext>
                </a:extLst>
              </p:cNvPr>
              <p:cNvSpPr/>
              <p:nvPr/>
            </p:nvSpPr>
            <p:spPr>
              <a:xfrm>
                <a:off x="8314863" y="3194338"/>
                <a:ext cx="118872" cy="108900"/>
              </a:xfrm>
              <a:custGeom>
                <a:avLst/>
                <a:gdLst>
                  <a:gd name="connsiteX0" fmla="*/ 29242 w 58483"/>
                  <a:gd name="connsiteY0" fmla="*/ 56483 h 56483"/>
                  <a:gd name="connsiteX1" fmla="*/ 0 w 58483"/>
                  <a:gd name="connsiteY1" fmla="*/ 56483 h 56483"/>
                  <a:gd name="connsiteX2" fmla="*/ 14669 w 58483"/>
                  <a:gd name="connsiteY2" fmla="*/ 28194 h 56483"/>
                  <a:gd name="connsiteX3" fmla="*/ 29242 w 58483"/>
                  <a:gd name="connsiteY3" fmla="*/ 0 h 56483"/>
                  <a:gd name="connsiteX4" fmla="*/ 43815 w 58483"/>
                  <a:gd name="connsiteY4" fmla="*/ 28194 h 56483"/>
                  <a:gd name="connsiteX5" fmla="*/ 58484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9" y="28194"/>
                    </a:lnTo>
                    <a:lnTo>
                      <a:pt x="29242" y="0"/>
                    </a:lnTo>
                    <a:lnTo>
                      <a:pt x="43815" y="28194"/>
                    </a:lnTo>
                    <a:lnTo>
                      <a:pt x="58484"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7" name="Freeform: Shape 186">
                <a:extLst>
                  <a:ext uri="{FF2B5EF4-FFF2-40B4-BE49-F238E27FC236}">
                    <a16:creationId xmlns:a16="http://schemas.microsoft.com/office/drawing/2014/main" id="{893D56CF-264A-6B39-8BEE-771E82C439DC}"/>
                  </a:ext>
                </a:extLst>
              </p:cNvPr>
              <p:cNvSpPr/>
              <p:nvPr/>
            </p:nvSpPr>
            <p:spPr>
              <a:xfrm>
                <a:off x="8285509" y="3194338"/>
                <a:ext cx="118872" cy="108900"/>
              </a:xfrm>
              <a:custGeom>
                <a:avLst/>
                <a:gdLst>
                  <a:gd name="connsiteX0" fmla="*/ 29242 w 58483"/>
                  <a:gd name="connsiteY0" fmla="*/ 56483 h 56483"/>
                  <a:gd name="connsiteX1" fmla="*/ 0 w 58483"/>
                  <a:gd name="connsiteY1" fmla="*/ 56483 h 56483"/>
                  <a:gd name="connsiteX2" fmla="*/ 14668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8"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8" name="Freeform: Shape 187">
                <a:extLst>
                  <a:ext uri="{FF2B5EF4-FFF2-40B4-BE49-F238E27FC236}">
                    <a16:creationId xmlns:a16="http://schemas.microsoft.com/office/drawing/2014/main" id="{F690FAC4-5DB6-1AE1-34C3-CE7AD9CAB699}"/>
                  </a:ext>
                </a:extLst>
              </p:cNvPr>
              <p:cNvSpPr/>
              <p:nvPr/>
            </p:nvSpPr>
            <p:spPr>
              <a:xfrm>
                <a:off x="8273029" y="319433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89" name="Freeform: Shape 188">
                <a:extLst>
                  <a:ext uri="{FF2B5EF4-FFF2-40B4-BE49-F238E27FC236}">
                    <a16:creationId xmlns:a16="http://schemas.microsoft.com/office/drawing/2014/main" id="{52E04BB5-9674-8B14-410C-85BE22A48A50}"/>
                  </a:ext>
                </a:extLst>
              </p:cNvPr>
              <p:cNvSpPr/>
              <p:nvPr/>
            </p:nvSpPr>
            <p:spPr>
              <a:xfrm>
                <a:off x="8214784" y="319433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90" name="Freeform: Shape 189">
                <a:extLst>
                  <a:ext uri="{FF2B5EF4-FFF2-40B4-BE49-F238E27FC236}">
                    <a16:creationId xmlns:a16="http://schemas.microsoft.com/office/drawing/2014/main" id="{A8DC4F8D-18CF-6307-95D2-47971867F77D}"/>
                  </a:ext>
                </a:extLst>
              </p:cNvPr>
              <p:cNvSpPr/>
              <p:nvPr/>
            </p:nvSpPr>
            <p:spPr>
              <a:xfrm>
                <a:off x="8017397" y="319433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191" name="Freeform: Shape 190">
                <a:extLst>
                  <a:ext uri="{FF2B5EF4-FFF2-40B4-BE49-F238E27FC236}">
                    <a16:creationId xmlns:a16="http://schemas.microsoft.com/office/drawing/2014/main" id="{A81F8087-B6B8-8C44-AF6E-D021ADF61936}"/>
                  </a:ext>
                </a:extLst>
              </p:cNvPr>
              <p:cNvSpPr/>
              <p:nvPr/>
            </p:nvSpPr>
            <p:spPr>
              <a:xfrm>
                <a:off x="7995439" y="319433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1" name="Freeform: Shape 640">
                <a:extLst>
                  <a:ext uri="{FF2B5EF4-FFF2-40B4-BE49-F238E27FC236}">
                    <a16:creationId xmlns:a16="http://schemas.microsoft.com/office/drawing/2014/main" id="{3489BCB9-CDA2-ED57-5814-FD080F77C2E1}"/>
                  </a:ext>
                </a:extLst>
              </p:cNvPr>
              <p:cNvSpPr/>
              <p:nvPr/>
            </p:nvSpPr>
            <p:spPr>
              <a:xfrm>
                <a:off x="7958691" y="319433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2" name="Freeform: Shape 641">
                <a:extLst>
                  <a:ext uri="{FF2B5EF4-FFF2-40B4-BE49-F238E27FC236}">
                    <a16:creationId xmlns:a16="http://schemas.microsoft.com/office/drawing/2014/main" id="{51B767E4-922E-19D5-EAFF-E5A587EEA626}"/>
                  </a:ext>
                </a:extLst>
              </p:cNvPr>
              <p:cNvSpPr/>
              <p:nvPr/>
            </p:nvSpPr>
            <p:spPr>
              <a:xfrm>
                <a:off x="7911310" y="3194338"/>
                <a:ext cx="118872" cy="108900"/>
              </a:xfrm>
              <a:custGeom>
                <a:avLst/>
                <a:gdLst>
                  <a:gd name="connsiteX0" fmla="*/ 29242 w 58483"/>
                  <a:gd name="connsiteY0" fmla="*/ 56483 h 56483"/>
                  <a:gd name="connsiteX1" fmla="*/ 0 w 58483"/>
                  <a:gd name="connsiteY1" fmla="*/ 56483 h 56483"/>
                  <a:gd name="connsiteX2" fmla="*/ 14668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8"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3" name="Freeform: Shape 642">
                <a:extLst>
                  <a:ext uri="{FF2B5EF4-FFF2-40B4-BE49-F238E27FC236}">
                    <a16:creationId xmlns:a16="http://schemas.microsoft.com/office/drawing/2014/main" id="{F7139453-AF08-E7B4-3070-03D9CC04B4AF}"/>
                  </a:ext>
                </a:extLst>
              </p:cNvPr>
              <p:cNvSpPr/>
              <p:nvPr/>
            </p:nvSpPr>
            <p:spPr>
              <a:xfrm>
                <a:off x="7875714" y="319433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4" name="Freeform: Shape 643">
                <a:extLst>
                  <a:ext uri="{FF2B5EF4-FFF2-40B4-BE49-F238E27FC236}">
                    <a16:creationId xmlns:a16="http://schemas.microsoft.com/office/drawing/2014/main" id="{B80078F6-9158-297E-B841-91AB6AEA92AF}"/>
                  </a:ext>
                </a:extLst>
              </p:cNvPr>
              <p:cNvSpPr/>
              <p:nvPr/>
            </p:nvSpPr>
            <p:spPr>
              <a:xfrm>
                <a:off x="7796899" y="3075746"/>
                <a:ext cx="118872" cy="108900"/>
              </a:xfrm>
              <a:custGeom>
                <a:avLst/>
                <a:gdLst>
                  <a:gd name="connsiteX0" fmla="*/ 29242 w 58483"/>
                  <a:gd name="connsiteY0" fmla="*/ 56483 h 56483"/>
                  <a:gd name="connsiteX1" fmla="*/ 0 w 58483"/>
                  <a:gd name="connsiteY1" fmla="*/ 56483 h 56483"/>
                  <a:gd name="connsiteX2" fmla="*/ 14669 w 58483"/>
                  <a:gd name="connsiteY2" fmla="*/ 28289 h 56483"/>
                  <a:gd name="connsiteX3" fmla="*/ 29242 w 58483"/>
                  <a:gd name="connsiteY3" fmla="*/ 0 h 56483"/>
                  <a:gd name="connsiteX4" fmla="*/ 43815 w 58483"/>
                  <a:gd name="connsiteY4" fmla="*/ 28289 h 56483"/>
                  <a:gd name="connsiteX5" fmla="*/ 58484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9" y="28289"/>
                    </a:lnTo>
                    <a:lnTo>
                      <a:pt x="29242" y="0"/>
                    </a:lnTo>
                    <a:lnTo>
                      <a:pt x="43815" y="28289"/>
                    </a:lnTo>
                    <a:lnTo>
                      <a:pt x="58484"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5" name="Freeform: Shape 644">
                <a:extLst>
                  <a:ext uri="{FF2B5EF4-FFF2-40B4-BE49-F238E27FC236}">
                    <a16:creationId xmlns:a16="http://schemas.microsoft.com/office/drawing/2014/main" id="{883D0769-C2C0-8BDC-47D3-9D3A356FC5B5}"/>
                  </a:ext>
                </a:extLst>
              </p:cNvPr>
              <p:cNvSpPr/>
              <p:nvPr/>
            </p:nvSpPr>
            <p:spPr>
              <a:xfrm>
                <a:off x="7779103" y="3075746"/>
                <a:ext cx="118872" cy="108900"/>
              </a:xfrm>
              <a:custGeom>
                <a:avLst/>
                <a:gdLst>
                  <a:gd name="connsiteX0" fmla="*/ 29242 w 58388"/>
                  <a:gd name="connsiteY0" fmla="*/ 56483 h 56483"/>
                  <a:gd name="connsiteX1" fmla="*/ 0 w 58388"/>
                  <a:gd name="connsiteY1" fmla="*/ 56483 h 56483"/>
                  <a:gd name="connsiteX2" fmla="*/ 14573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6" name="Freeform: Shape 645">
                <a:extLst>
                  <a:ext uri="{FF2B5EF4-FFF2-40B4-BE49-F238E27FC236}">
                    <a16:creationId xmlns:a16="http://schemas.microsoft.com/office/drawing/2014/main" id="{BC2A0629-FF5B-8CA3-A93A-0314B48A43D9}"/>
                  </a:ext>
                </a:extLst>
              </p:cNvPr>
              <p:cNvSpPr/>
              <p:nvPr/>
            </p:nvSpPr>
            <p:spPr>
              <a:xfrm>
                <a:off x="7668851" y="3075746"/>
                <a:ext cx="118872" cy="108900"/>
              </a:xfrm>
              <a:custGeom>
                <a:avLst/>
                <a:gdLst>
                  <a:gd name="connsiteX0" fmla="*/ 29242 w 58483"/>
                  <a:gd name="connsiteY0" fmla="*/ 56483 h 56483"/>
                  <a:gd name="connsiteX1" fmla="*/ 0 w 58483"/>
                  <a:gd name="connsiteY1" fmla="*/ 56483 h 56483"/>
                  <a:gd name="connsiteX2" fmla="*/ 14669 w 58483"/>
                  <a:gd name="connsiteY2" fmla="*/ 28289 h 56483"/>
                  <a:gd name="connsiteX3" fmla="*/ 29242 w 58483"/>
                  <a:gd name="connsiteY3" fmla="*/ 0 h 56483"/>
                  <a:gd name="connsiteX4" fmla="*/ 43815 w 58483"/>
                  <a:gd name="connsiteY4" fmla="*/ 28289 h 56483"/>
                  <a:gd name="connsiteX5" fmla="*/ 58484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9" y="28289"/>
                    </a:lnTo>
                    <a:lnTo>
                      <a:pt x="29242" y="0"/>
                    </a:lnTo>
                    <a:lnTo>
                      <a:pt x="43815" y="28289"/>
                    </a:lnTo>
                    <a:lnTo>
                      <a:pt x="58484"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7" name="Freeform: Shape 646">
                <a:extLst>
                  <a:ext uri="{FF2B5EF4-FFF2-40B4-BE49-F238E27FC236}">
                    <a16:creationId xmlns:a16="http://schemas.microsoft.com/office/drawing/2014/main" id="{92551E02-0B4F-706D-7BEF-7294373EE737}"/>
                  </a:ext>
                </a:extLst>
              </p:cNvPr>
              <p:cNvSpPr/>
              <p:nvPr/>
            </p:nvSpPr>
            <p:spPr>
              <a:xfrm>
                <a:off x="7631179" y="3075746"/>
                <a:ext cx="118872" cy="108900"/>
              </a:xfrm>
              <a:custGeom>
                <a:avLst/>
                <a:gdLst>
                  <a:gd name="connsiteX0" fmla="*/ 29242 w 58388"/>
                  <a:gd name="connsiteY0" fmla="*/ 56483 h 56483"/>
                  <a:gd name="connsiteX1" fmla="*/ 0 w 58388"/>
                  <a:gd name="connsiteY1" fmla="*/ 56483 h 56483"/>
                  <a:gd name="connsiteX2" fmla="*/ 14573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8" name="Freeform: Shape 647">
                <a:extLst>
                  <a:ext uri="{FF2B5EF4-FFF2-40B4-BE49-F238E27FC236}">
                    <a16:creationId xmlns:a16="http://schemas.microsoft.com/office/drawing/2014/main" id="{3A7E05E2-97DE-4682-EC1E-33945A84C91E}"/>
                  </a:ext>
                </a:extLst>
              </p:cNvPr>
              <p:cNvSpPr/>
              <p:nvPr/>
            </p:nvSpPr>
            <p:spPr>
              <a:xfrm>
                <a:off x="7615459" y="3023596"/>
                <a:ext cx="118872" cy="109083"/>
              </a:xfrm>
              <a:custGeom>
                <a:avLst/>
                <a:gdLst>
                  <a:gd name="connsiteX0" fmla="*/ 29146 w 58388"/>
                  <a:gd name="connsiteY0" fmla="*/ 56579 h 56578"/>
                  <a:gd name="connsiteX1" fmla="*/ 0 w 58388"/>
                  <a:gd name="connsiteY1" fmla="*/ 56579 h 56578"/>
                  <a:gd name="connsiteX2" fmla="*/ 14573 w 58388"/>
                  <a:gd name="connsiteY2" fmla="*/ 28289 h 56578"/>
                  <a:gd name="connsiteX3" fmla="*/ 29146 w 58388"/>
                  <a:gd name="connsiteY3" fmla="*/ 0 h 56578"/>
                  <a:gd name="connsiteX4" fmla="*/ 43815 w 58388"/>
                  <a:gd name="connsiteY4" fmla="*/ 28289 h 56578"/>
                  <a:gd name="connsiteX5" fmla="*/ 58388 w 58388"/>
                  <a:gd name="connsiteY5" fmla="*/ 56579 h 56578"/>
                  <a:gd name="connsiteX6" fmla="*/ 29146 w 58388"/>
                  <a:gd name="connsiteY6" fmla="*/ 56579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146" y="56579"/>
                    </a:moveTo>
                    <a:lnTo>
                      <a:pt x="0" y="56579"/>
                    </a:lnTo>
                    <a:lnTo>
                      <a:pt x="14573" y="28289"/>
                    </a:lnTo>
                    <a:lnTo>
                      <a:pt x="29146" y="0"/>
                    </a:lnTo>
                    <a:lnTo>
                      <a:pt x="43815" y="28289"/>
                    </a:lnTo>
                    <a:lnTo>
                      <a:pt x="58388" y="56579"/>
                    </a:lnTo>
                    <a:lnTo>
                      <a:pt x="29146" y="56579"/>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49" name="Freeform: Shape 648">
                <a:extLst>
                  <a:ext uri="{FF2B5EF4-FFF2-40B4-BE49-F238E27FC236}">
                    <a16:creationId xmlns:a16="http://schemas.microsoft.com/office/drawing/2014/main" id="{E47C940E-D26B-6443-06A9-BE9807D5B093}"/>
                  </a:ext>
                </a:extLst>
              </p:cNvPr>
              <p:cNvSpPr/>
              <p:nvPr/>
            </p:nvSpPr>
            <p:spPr>
              <a:xfrm>
                <a:off x="7598126" y="3023596"/>
                <a:ext cx="118872" cy="109083"/>
              </a:xfrm>
              <a:custGeom>
                <a:avLst/>
                <a:gdLst>
                  <a:gd name="connsiteX0" fmla="*/ 29146 w 58388"/>
                  <a:gd name="connsiteY0" fmla="*/ 56579 h 56578"/>
                  <a:gd name="connsiteX1" fmla="*/ 0 w 58388"/>
                  <a:gd name="connsiteY1" fmla="*/ 56579 h 56578"/>
                  <a:gd name="connsiteX2" fmla="*/ 14573 w 58388"/>
                  <a:gd name="connsiteY2" fmla="*/ 28289 h 56578"/>
                  <a:gd name="connsiteX3" fmla="*/ 29146 w 58388"/>
                  <a:gd name="connsiteY3" fmla="*/ 0 h 56578"/>
                  <a:gd name="connsiteX4" fmla="*/ 43815 w 58388"/>
                  <a:gd name="connsiteY4" fmla="*/ 28289 h 56578"/>
                  <a:gd name="connsiteX5" fmla="*/ 58388 w 58388"/>
                  <a:gd name="connsiteY5" fmla="*/ 56579 h 56578"/>
                  <a:gd name="connsiteX6" fmla="*/ 29146 w 58388"/>
                  <a:gd name="connsiteY6" fmla="*/ 56579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146" y="56579"/>
                    </a:moveTo>
                    <a:lnTo>
                      <a:pt x="0" y="56579"/>
                    </a:lnTo>
                    <a:lnTo>
                      <a:pt x="14573" y="28289"/>
                    </a:lnTo>
                    <a:lnTo>
                      <a:pt x="29146" y="0"/>
                    </a:lnTo>
                    <a:lnTo>
                      <a:pt x="43815" y="28289"/>
                    </a:lnTo>
                    <a:lnTo>
                      <a:pt x="58388" y="56579"/>
                    </a:lnTo>
                    <a:lnTo>
                      <a:pt x="29146" y="56579"/>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0" name="Freeform: Shape 649">
                <a:extLst>
                  <a:ext uri="{FF2B5EF4-FFF2-40B4-BE49-F238E27FC236}">
                    <a16:creationId xmlns:a16="http://schemas.microsoft.com/office/drawing/2014/main" id="{19327142-B13B-C88C-EC49-98E0FE79C5FB}"/>
                  </a:ext>
                </a:extLst>
              </p:cNvPr>
              <p:cNvSpPr/>
              <p:nvPr/>
            </p:nvSpPr>
            <p:spPr>
              <a:xfrm>
                <a:off x="7538263" y="3023596"/>
                <a:ext cx="118872" cy="109083"/>
              </a:xfrm>
              <a:custGeom>
                <a:avLst/>
                <a:gdLst>
                  <a:gd name="connsiteX0" fmla="*/ 29242 w 58388"/>
                  <a:gd name="connsiteY0" fmla="*/ 56579 h 56578"/>
                  <a:gd name="connsiteX1" fmla="*/ 0 w 58388"/>
                  <a:gd name="connsiteY1" fmla="*/ 56579 h 56578"/>
                  <a:gd name="connsiteX2" fmla="*/ 14573 w 58388"/>
                  <a:gd name="connsiteY2" fmla="*/ 28289 h 56578"/>
                  <a:gd name="connsiteX3" fmla="*/ 29242 w 58388"/>
                  <a:gd name="connsiteY3" fmla="*/ 0 h 56578"/>
                  <a:gd name="connsiteX4" fmla="*/ 43815 w 58388"/>
                  <a:gd name="connsiteY4" fmla="*/ 28289 h 56578"/>
                  <a:gd name="connsiteX5" fmla="*/ 58388 w 58388"/>
                  <a:gd name="connsiteY5" fmla="*/ 56579 h 56578"/>
                  <a:gd name="connsiteX6" fmla="*/ 29242 w 58388"/>
                  <a:gd name="connsiteY6" fmla="*/ 56579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242" y="56579"/>
                    </a:moveTo>
                    <a:lnTo>
                      <a:pt x="0" y="56579"/>
                    </a:lnTo>
                    <a:lnTo>
                      <a:pt x="14573" y="28289"/>
                    </a:lnTo>
                    <a:lnTo>
                      <a:pt x="29242" y="0"/>
                    </a:lnTo>
                    <a:lnTo>
                      <a:pt x="43815" y="28289"/>
                    </a:lnTo>
                    <a:lnTo>
                      <a:pt x="58388" y="56579"/>
                    </a:lnTo>
                    <a:lnTo>
                      <a:pt x="29242" y="56579"/>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1" name="Freeform: Shape 650">
                <a:extLst>
                  <a:ext uri="{FF2B5EF4-FFF2-40B4-BE49-F238E27FC236}">
                    <a16:creationId xmlns:a16="http://schemas.microsoft.com/office/drawing/2014/main" id="{1BC79076-ED4A-BCF1-3CC6-BB63583477A5}"/>
                  </a:ext>
                </a:extLst>
              </p:cNvPr>
              <p:cNvSpPr/>
              <p:nvPr/>
            </p:nvSpPr>
            <p:spPr>
              <a:xfrm>
                <a:off x="7532946" y="2978555"/>
                <a:ext cx="118872" cy="108900"/>
              </a:xfrm>
              <a:custGeom>
                <a:avLst/>
                <a:gdLst>
                  <a:gd name="connsiteX0" fmla="*/ 29242 w 58388"/>
                  <a:gd name="connsiteY0" fmla="*/ 56483 h 56483"/>
                  <a:gd name="connsiteX1" fmla="*/ 0 w 58388"/>
                  <a:gd name="connsiteY1" fmla="*/ 56483 h 56483"/>
                  <a:gd name="connsiteX2" fmla="*/ 14668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668"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2" name="Freeform: Shape 651">
                <a:extLst>
                  <a:ext uri="{FF2B5EF4-FFF2-40B4-BE49-F238E27FC236}">
                    <a16:creationId xmlns:a16="http://schemas.microsoft.com/office/drawing/2014/main" id="{21C72700-358C-EC2B-1607-D2D1AD100C4A}"/>
                  </a:ext>
                </a:extLst>
              </p:cNvPr>
              <p:cNvSpPr/>
              <p:nvPr/>
            </p:nvSpPr>
            <p:spPr>
              <a:xfrm>
                <a:off x="7501512" y="2935067"/>
                <a:ext cx="118872" cy="109083"/>
              </a:xfrm>
              <a:custGeom>
                <a:avLst/>
                <a:gdLst>
                  <a:gd name="connsiteX0" fmla="*/ 29242 w 58388"/>
                  <a:gd name="connsiteY0" fmla="*/ 56578 h 56578"/>
                  <a:gd name="connsiteX1" fmla="*/ 0 w 58388"/>
                  <a:gd name="connsiteY1" fmla="*/ 56578 h 56578"/>
                  <a:gd name="connsiteX2" fmla="*/ 14573 w 58388"/>
                  <a:gd name="connsiteY2" fmla="*/ 28289 h 56578"/>
                  <a:gd name="connsiteX3" fmla="*/ 29242 w 58388"/>
                  <a:gd name="connsiteY3" fmla="*/ 0 h 56578"/>
                  <a:gd name="connsiteX4" fmla="*/ 43815 w 58388"/>
                  <a:gd name="connsiteY4" fmla="*/ 28289 h 56578"/>
                  <a:gd name="connsiteX5" fmla="*/ 58388 w 58388"/>
                  <a:gd name="connsiteY5" fmla="*/ 56578 h 56578"/>
                  <a:gd name="connsiteX6" fmla="*/ 29242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242" y="56578"/>
                    </a:moveTo>
                    <a:lnTo>
                      <a:pt x="0" y="56578"/>
                    </a:lnTo>
                    <a:lnTo>
                      <a:pt x="14573" y="28289"/>
                    </a:lnTo>
                    <a:lnTo>
                      <a:pt x="29242" y="0"/>
                    </a:lnTo>
                    <a:lnTo>
                      <a:pt x="43815" y="28289"/>
                    </a:lnTo>
                    <a:lnTo>
                      <a:pt x="58388" y="56578"/>
                    </a:lnTo>
                    <a:lnTo>
                      <a:pt x="29242"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3" name="Freeform: Shape 652">
                <a:extLst>
                  <a:ext uri="{FF2B5EF4-FFF2-40B4-BE49-F238E27FC236}">
                    <a16:creationId xmlns:a16="http://schemas.microsoft.com/office/drawing/2014/main" id="{7FF4965A-830B-48CC-5EDA-80BBA7BF41FC}"/>
                  </a:ext>
                </a:extLst>
              </p:cNvPr>
              <p:cNvSpPr/>
              <p:nvPr/>
            </p:nvSpPr>
            <p:spPr>
              <a:xfrm>
                <a:off x="7456444" y="2935067"/>
                <a:ext cx="118872" cy="109083"/>
              </a:xfrm>
              <a:custGeom>
                <a:avLst/>
                <a:gdLst>
                  <a:gd name="connsiteX0" fmla="*/ 29146 w 58388"/>
                  <a:gd name="connsiteY0" fmla="*/ 56578 h 56578"/>
                  <a:gd name="connsiteX1" fmla="*/ 0 w 58388"/>
                  <a:gd name="connsiteY1" fmla="*/ 56578 h 56578"/>
                  <a:gd name="connsiteX2" fmla="*/ 14573 w 58388"/>
                  <a:gd name="connsiteY2" fmla="*/ 28289 h 56578"/>
                  <a:gd name="connsiteX3" fmla="*/ 29146 w 58388"/>
                  <a:gd name="connsiteY3" fmla="*/ 0 h 56578"/>
                  <a:gd name="connsiteX4" fmla="*/ 43815 w 58388"/>
                  <a:gd name="connsiteY4" fmla="*/ 28289 h 56578"/>
                  <a:gd name="connsiteX5" fmla="*/ 58388 w 58388"/>
                  <a:gd name="connsiteY5" fmla="*/ 56578 h 56578"/>
                  <a:gd name="connsiteX6" fmla="*/ 29146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146" y="56578"/>
                    </a:moveTo>
                    <a:lnTo>
                      <a:pt x="0" y="56578"/>
                    </a:lnTo>
                    <a:lnTo>
                      <a:pt x="14573" y="28289"/>
                    </a:lnTo>
                    <a:lnTo>
                      <a:pt x="29146" y="0"/>
                    </a:lnTo>
                    <a:lnTo>
                      <a:pt x="43815" y="28289"/>
                    </a:lnTo>
                    <a:lnTo>
                      <a:pt x="58388" y="56578"/>
                    </a:lnTo>
                    <a:lnTo>
                      <a:pt x="29146"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4" name="Freeform: Shape 653">
                <a:extLst>
                  <a:ext uri="{FF2B5EF4-FFF2-40B4-BE49-F238E27FC236}">
                    <a16:creationId xmlns:a16="http://schemas.microsoft.com/office/drawing/2014/main" id="{A351183B-CB3B-0B88-E8D1-78AA624FDA9D}"/>
                  </a:ext>
                </a:extLst>
              </p:cNvPr>
              <p:cNvSpPr/>
              <p:nvPr/>
            </p:nvSpPr>
            <p:spPr>
              <a:xfrm>
                <a:off x="7438414" y="2935067"/>
                <a:ext cx="118872" cy="109083"/>
              </a:xfrm>
              <a:custGeom>
                <a:avLst/>
                <a:gdLst>
                  <a:gd name="connsiteX0" fmla="*/ 29242 w 58483"/>
                  <a:gd name="connsiteY0" fmla="*/ 56578 h 56578"/>
                  <a:gd name="connsiteX1" fmla="*/ 0 w 58483"/>
                  <a:gd name="connsiteY1" fmla="*/ 56578 h 56578"/>
                  <a:gd name="connsiteX2" fmla="*/ 14669 w 58483"/>
                  <a:gd name="connsiteY2" fmla="*/ 28289 h 56578"/>
                  <a:gd name="connsiteX3" fmla="*/ 29242 w 58483"/>
                  <a:gd name="connsiteY3" fmla="*/ 0 h 56578"/>
                  <a:gd name="connsiteX4" fmla="*/ 43815 w 58483"/>
                  <a:gd name="connsiteY4" fmla="*/ 28289 h 56578"/>
                  <a:gd name="connsiteX5" fmla="*/ 58484 w 58483"/>
                  <a:gd name="connsiteY5" fmla="*/ 56578 h 56578"/>
                  <a:gd name="connsiteX6" fmla="*/ 29242 w 58483"/>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578">
                    <a:moveTo>
                      <a:pt x="29242" y="56578"/>
                    </a:moveTo>
                    <a:lnTo>
                      <a:pt x="0" y="56578"/>
                    </a:lnTo>
                    <a:lnTo>
                      <a:pt x="14669" y="28289"/>
                    </a:lnTo>
                    <a:lnTo>
                      <a:pt x="29242" y="0"/>
                    </a:lnTo>
                    <a:lnTo>
                      <a:pt x="43815" y="28289"/>
                    </a:lnTo>
                    <a:lnTo>
                      <a:pt x="58484" y="56578"/>
                    </a:lnTo>
                    <a:lnTo>
                      <a:pt x="29242"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5" name="Freeform: Shape 654">
                <a:extLst>
                  <a:ext uri="{FF2B5EF4-FFF2-40B4-BE49-F238E27FC236}">
                    <a16:creationId xmlns:a16="http://schemas.microsoft.com/office/drawing/2014/main" id="{AF74659F-D21F-6131-9073-76FF70975FE6}"/>
                  </a:ext>
                </a:extLst>
              </p:cNvPr>
              <p:cNvSpPr/>
              <p:nvPr/>
            </p:nvSpPr>
            <p:spPr>
              <a:xfrm>
                <a:off x="7423852" y="2935067"/>
                <a:ext cx="118872" cy="109083"/>
              </a:xfrm>
              <a:custGeom>
                <a:avLst/>
                <a:gdLst>
                  <a:gd name="connsiteX0" fmla="*/ 29146 w 58388"/>
                  <a:gd name="connsiteY0" fmla="*/ 56578 h 56578"/>
                  <a:gd name="connsiteX1" fmla="*/ 0 w 58388"/>
                  <a:gd name="connsiteY1" fmla="*/ 56578 h 56578"/>
                  <a:gd name="connsiteX2" fmla="*/ 14573 w 58388"/>
                  <a:gd name="connsiteY2" fmla="*/ 28289 h 56578"/>
                  <a:gd name="connsiteX3" fmla="*/ 29146 w 58388"/>
                  <a:gd name="connsiteY3" fmla="*/ 0 h 56578"/>
                  <a:gd name="connsiteX4" fmla="*/ 43815 w 58388"/>
                  <a:gd name="connsiteY4" fmla="*/ 28289 h 56578"/>
                  <a:gd name="connsiteX5" fmla="*/ 58388 w 58388"/>
                  <a:gd name="connsiteY5" fmla="*/ 56578 h 56578"/>
                  <a:gd name="connsiteX6" fmla="*/ 29146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146" y="56578"/>
                    </a:moveTo>
                    <a:lnTo>
                      <a:pt x="0" y="56578"/>
                    </a:lnTo>
                    <a:lnTo>
                      <a:pt x="14573" y="28289"/>
                    </a:lnTo>
                    <a:lnTo>
                      <a:pt x="29146" y="0"/>
                    </a:lnTo>
                    <a:lnTo>
                      <a:pt x="43815" y="28289"/>
                    </a:lnTo>
                    <a:lnTo>
                      <a:pt x="58388" y="56578"/>
                    </a:lnTo>
                    <a:lnTo>
                      <a:pt x="29146"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6" name="Freeform: Shape 655">
                <a:extLst>
                  <a:ext uri="{FF2B5EF4-FFF2-40B4-BE49-F238E27FC236}">
                    <a16:creationId xmlns:a16="http://schemas.microsoft.com/office/drawing/2014/main" id="{9746520E-386E-7F84-B2FF-142A8E094E24}"/>
                  </a:ext>
                </a:extLst>
              </p:cNvPr>
              <p:cNvSpPr/>
              <p:nvPr/>
            </p:nvSpPr>
            <p:spPr>
              <a:xfrm>
                <a:off x="7317765" y="2935067"/>
                <a:ext cx="118872" cy="109083"/>
              </a:xfrm>
              <a:custGeom>
                <a:avLst/>
                <a:gdLst>
                  <a:gd name="connsiteX0" fmla="*/ 29242 w 58388"/>
                  <a:gd name="connsiteY0" fmla="*/ 56578 h 56578"/>
                  <a:gd name="connsiteX1" fmla="*/ 0 w 58388"/>
                  <a:gd name="connsiteY1" fmla="*/ 56578 h 56578"/>
                  <a:gd name="connsiteX2" fmla="*/ 14668 w 58388"/>
                  <a:gd name="connsiteY2" fmla="*/ 28289 h 56578"/>
                  <a:gd name="connsiteX3" fmla="*/ 29242 w 58388"/>
                  <a:gd name="connsiteY3" fmla="*/ 0 h 56578"/>
                  <a:gd name="connsiteX4" fmla="*/ 43815 w 58388"/>
                  <a:gd name="connsiteY4" fmla="*/ 28289 h 56578"/>
                  <a:gd name="connsiteX5" fmla="*/ 58388 w 58388"/>
                  <a:gd name="connsiteY5" fmla="*/ 56578 h 56578"/>
                  <a:gd name="connsiteX6" fmla="*/ 29242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242" y="56578"/>
                    </a:moveTo>
                    <a:lnTo>
                      <a:pt x="0" y="56578"/>
                    </a:lnTo>
                    <a:lnTo>
                      <a:pt x="14668" y="28289"/>
                    </a:lnTo>
                    <a:lnTo>
                      <a:pt x="29242" y="0"/>
                    </a:lnTo>
                    <a:lnTo>
                      <a:pt x="43815" y="28289"/>
                    </a:lnTo>
                    <a:lnTo>
                      <a:pt x="58388" y="56578"/>
                    </a:lnTo>
                    <a:lnTo>
                      <a:pt x="29242"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7" name="Freeform: Shape 656">
                <a:extLst>
                  <a:ext uri="{FF2B5EF4-FFF2-40B4-BE49-F238E27FC236}">
                    <a16:creationId xmlns:a16="http://schemas.microsoft.com/office/drawing/2014/main" id="{79FAB36C-80E7-F4CB-E25F-902140E436A7}"/>
                  </a:ext>
                </a:extLst>
              </p:cNvPr>
              <p:cNvSpPr/>
              <p:nvPr/>
            </p:nvSpPr>
            <p:spPr>
              <a:xfrm>
                <a:off x="7259057" y="2935067"/>
                <a:ext cx="118872" cy="109083"/>
              </a:xfrm>
              <a:custGeom>
                <a:avLst/>
                <a:gdLst>
                  <a:gd name="connsiteX0" fmla="*/ 29242 w 58388"/>
                  <a:gd name="connsiteY0" fmla="*/ 56578 h 56578"/>
                  <a:gd name="connsiteX1" fmla="*/ 0 w 58388"/>
                  <a:gd name="connsiteY1" fmla="*/ 56578 h 56578"/>
                  <a:gd name="connsiteX2" fmla="*/ 14573 w 58388"/>
                  <a:gd name="connsiteY2" fmla="*/ 28289 h 56578"/>
                  <a:gd name="connsiteX3" fmla="*/ 29242 w 58388"/>
                  <a:gd name="connsiteY3" fmla="*/ 0 h 56578"/>
                  <a:gd name="connsiteX4" fmla="*/ 43815 w 58388"/>
                  <a:gd name="connsiteY4" fmla="*/ 28289 h 56578"/>
                  <a:gd name="connsiteX5" fmla="*/ 58388 w 58388"/>
                  <a:gd name="connsiteY5" fmla="*/ 56578 h 56578"/>
                  <a:gd name="connsiteX6" fmla="*/ 29242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242" y="56578"/>
                    </a:moveTo>
                    <a:lnTo>
                      <a:pt x="0" y="56578"/>
                    </a:lnTo>
                    <a:lnTo>
                      <a:pt x="14573" y="28289"/>
                    </a:lnTo>
                    <a:lnTo>
                      <a:pt x="29242" y="0"/>
                    </a:lnTo>
                    <a:lnTo>
                      <a:pt x="43815" y="28289"/>
                    </a:lnTo>
                    <a:lnTo>
                      <a:pt x="58388" y="56578"/>
                    </a:lnTo>
                    <a:lnTo>
                      <a:pt x="29242"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8" name="Freeform: Shape 657">
                <a:extLst>
                  <a:ext uri="{FF2B5EF4-FFF2-40B4-BE49-F238E27FC236}">
                    <a16:creationId xmlns:a16="http://schemas.microsoft.com/office/drawing/2014/main" id="{6FB49255-CDE1-0D5F-0FF8-DDE6AB2BA22F}"/>
                  </a:ext>
                </a:extLst>
              </p:cNvPr>
              <p:cNvSpPr/>
              <p:nvPr/>
            </p:nvSpPr>
            <p:spPr>
              <a:xfrm>
                <a:off x="7241260" y="2935067"/>
                <a:ext cx="118872" cy="109083"/>
              </a:xfrm>
              <a:custGeom>
                <a:avLst/>
                <a:gdLst>
                  <a:gd name="connsiteX0" fmla="*/ 29147 w 58388"/>
                  <a:gd name="connsiteY0" fmla="*/ 56578 h 56578"/>
                  <a:gd name="connsiteX1" fmla="*/ 0 w 58388"/>
                  <a:gd name="connsiteY1" fmla="*/ 56578 h 56578"/>
                  <a:gd name="connsiteX2" fmla="*/ 14573 w 58388"/>
                  <a:gd name="connsiteY2" fmla="*/ 28289 h 56578"/>
                  <a:gd name="connsiteX3" fmla="*/ 29147 w 58388"/>
                  <a:gd name="connsiteY3" fmla="*/ 0 h 56578"/>
                  <a:gd name="connsiteX4" fmla="*/ 43815 w 58388"/>
                  <a:gd name="connsiteY4" fmla="*/ 28289 h 56578"/>
                  <a:gd name="connsiteX5" fmla="*/ 58388 w 58388"/>
                  <a:gd name="connsiteY5" fmla="*/ 56578 h 56578"/>
                  <a:gd name="connsiteX6" fmla="*/ 29147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147" y="56578"/>
                    </a:moveTo>
                    <a:lnTo>
                      <a:pt x="0" y="56578"/>
                    </a:lnTo>
                    <a:lnTo>
                      <a:pt x="14573" y="28289"/>
                    </a:lnTo>
                    <a:lnTo>
                      <a:pt x="29147" y="0"/>
                    </a:lnTo>
                    <a:lnTo>
                      <a:pt x="43815" y="28289"/>
                    </a:lnTo>
                    <a:lnTo>
                      <a:pt x="58388" y="56578"/>
                    </a:lnTo>
                    <a:lnTo>
                      <a:pt x="29147"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59" name="Freeform: Shape 658">
                <a:extLst>
                  <a:ext uri="{FF2B5EF4-FFF2-40B4-BE49-F238E27FC236}">
                    <a16:creationId xmlns:a16="http://schemas.microsoft.com/office/drawing/2014/main" id="{D16FB485-0ECA-9AFE-1FA3-499B943BA5DD}"/>
                  </a:ext>
                </a:extLst>
              </p:cNvPr>
              <p:cNvSpPr/>
              <p:nvPr/>
            </p:nvSpPr>
            <p:spPr>
              <a:xfrm>
                <a:off x="7224388" y="2935067"/>
                <a:ext cx="118872" cy="109083"/>
              </a:xfrm>
              <a:custGeom>
                <a:avLst/>
                <a:gdLst>
                  <a:gd name="connsiteX0" fmla="*/ 29242 w 58388"/>
                  <a:gd name="connsiteY0" fmla="*/ 56578 h 56578"/>
                  <a:gd name="connsiteX1" fmla="*/ 0 w 58388"/>
                  <a:gd name="connsiteY1" fmla="*/ 56578 h 56578"/>
                  <a:gd name="connsiteX2" fmla="*/ 14573 w 58388"/>
                  <a:gd name="connsiteY2" fmla="*/ 28289 h 56578"/>
                  <a:gd name="connsiteX3" fmla="*/ 29242 w 58388"/>
                  <a:gd name="connsiteY3" fmla="*/ 0 h 56578"/>
                  <a:gd name="connsiteX4" fmla="*/ 43815 w 58388"/>
                  <a:gd name="connsiteY4" fmla="*/ 28289 h 56578"/>
                  <a:gd name="connsiteX5" fmla="*/ 58388 w 58388"/>
                  <a:gd name="connsiteY5" fmla="*/ 56578 h 56578"/>
                  <a:gd name="connsiteX6" fmla="*/ 29242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242" y="56578"/>
                    </a:moveTo>
                    <a:lnTo>
                      <a:pt x="0" y="56578"/>
                    </a:lnTo>
                    <a:lnTo>
                      <a:pt x="14573" y="28289"/>
                    </a:lnTo>
                    <a:lnTo>
                      <a:pt x="29242" y="0"/>
                    </a:lnTo>
                    <a:lnTo>
                      <a:pt x="43815" y="28289"/>
                    </a:lnTo>
                    <a:lnTo>
                      <a:pt x="58388" y="56578"/>
                    </a:lnTo>
                    <a:lnTo>
                      <a:pt x="29242"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0" name="Freeform: Shape 659">
                <a:extLst>
                  <a:ext uri="{FF2B5EF4-FFF2-40B4-BE49-F238E27FC236}">
                    <a16:creationId xmlns:a16="http://schemas.microsoft.com/office/drawing/2014/main" id="{E41EF7A2-910C-031C-B50C-8A6867EE5438}"/>
                  </a:ext>
                </a:extLst>
              </p:cNvPr>
              <p:cNvSpPr/>
              <p:nvPr/>
            </p:nvSpPr>
            <p:spPr>
              <a:xfrm>
                <a:off x="7148808" y="2935067"/>
                <a:ext cx="118872" cy="109083"/>
              </a:xfrm>
              <a:custGeom>
                <a:avLst/>
                <a:gdLst>
                  <a:gd name="connsiteX0" fmla="*/ 29242 w 58388"/>
                  <a:gd name="connsiteY0" fmla="*/ 56578 h 56578"/>
                  <a:gd name="connsiteX1" fmla="*/ 0 w 58388"/>
                  <a:gd name="connsiteY1" fmla="*/ 56578 h 56578"/>
                  <a:gd name="connsiteX2" fmla="*/ 14668 w 58388"/>
                  <a:gd name="connsiteY2" fmla="*/ 28289 h 56578"/>
                  <a:gd name="connsiteX3" fmla="*/ 29242 w 58388"/>
                  <a:gd name="connsiteY3" fmla="*/ 0 h 56578"/>
                  <a:gd name="connsiteX4" fmla="*/ 43815 w 58388"/>
                  <a:gd name="connsiteY4" fmla="*/ 28289 h 56578"/>
                  <a:gd name="connsiteX5" fmla="*/ 58388 w 58388"/>
                  <a:gd name="connsiteY5" fmla="*/ 56578 h 56578"/>
                  <a:gd name="connsiteX6" fmla="*/ 29242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242" y="56578"/>
                    </a:moveTo>
                    <a:lnTo>
                      <a:pt x="0" y="56578"/>
                    </a:lnTo>
                    <a:lnTo>
                      <a:pt x="14668" y="28289"/>
                    </a:lnTo>
                    <a:lnTo>
                      <a:pt x="29242" y="0"/>
                    </a:lnTo>
                    <a:lnTo>
                      <a:pt x="43815" y="28289"/>
                    </a:lnTo>
                    <a:lnTo>
                      <a:pt x="58388" y="56578"/>
                    </a:lnTo>
                    <a:lnTo>
                      <a:pt x="29242"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1" name="Freeform: Shape 660">
                <a:extLst>
                  <a:ext uri="{FF2B5EF4-FFF2-40B4-BE49-F238E27FC236}">
                    <a16:creationId xmlns:a16="http://schemas.microsoft.com/office/drawing/2014/main" id="{E2EBA55C-CF60-B1F3-7B91-78B10C878F60}"/>
                  </a:ext>
                </a:extLst>
              </p:cNvPr>
              <p:cNvSpPr/>
              <p:nvPr/>
            </p:nvSpPr>
            <p:spPr>
              <a:xfrm>
                <a:off x="7099575" y="2897412"/>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720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720"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2" name="Freeform: Shape 661">
                <a:extLst>
                  <a:ext uri="{FF2B5EF4-FFF2-40B4-BE49-F238E27FC236}">
                    <a16:creationId xmlns:a16="http://schemas.microsoft.com/office/drawing/2014/main" id="{1D0938EF-2A75-3774-3DBC-ACDC17565E0A}"/>
                  </a:ext>
                </a:extLst>
              </p:cNvPr>
              <p:cNvSpPr/>
              <p:nvPr/>
            </p:nvSpPr>
            <p:spPr>
              <a:xfrm>
                <a:off x="7082703" y="2897412"/>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3" name="Freeform: Shape 662">
                <a:extLst>
                  <a:ext uri="{FF2B5EF4-FFF2-40B4-BE49-F238E27FC236}">
                    <a16:creationId xmlns:a16="http://schemas.microsoft.com/office/drawing/2014/main" id="{788EFB6F-DDC8-6CA7-E9C4-083B22FD6815}"/>
                  </a:ext>
                </a:extLst>
              </p:cNvPr>
              <p:cNvSpPr/>
              <p:nvPr/>
            </p:nvSpPr>
            <p:spPr>
              <a:xfrm>
                <a:off x="7078080" y="2897412"/>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4" name="Freeform: Shape 663">
                <a:extLst>
                  <a:ext uri="{FF2B5EF4-FFF2-40B4-BE49-F238E27FC236}">
                    <a16:creationId xmlns:a16="http://schemas.microsoft.com/office/drawing/2014/main" id="{D7D0D403-B94D-459F-F771-C9A10F841497}"/>
                  </a:ext>
                </a:extLst>
              </p:cNvPr>
              <p:cNvSpPr/>
              <p:nvPr/>
            </p:nvSpPr>
            <p:spPr>
              <a:xfrm>
                <a:off x="7064443" y="2897412"/>
                <a:ext cx="118872" cy="108900"/>
              </a:xfrm>
              <a:custGeom>
                <a:avLst/>
                <a:gdLst>
                  <a:gd name="connsiteX0" fmla="*/ 29147 w 58388"/>
                  <a:gd name="connsiteY0" fmla="*/ 56483 h 56483"/>
                  <a:gd name="connsiteX1" fmla="*/ 0 w 58388"/>
                  <a:gd name="connsiteY1" fmla="*/ 56483 h 56483"/>
                  <a:gd name="connsiteX2" fmla="*/ 14573 w 58388"/>
                  <a:gd name="connsiteY2" fmla="*/ 28194 h 56483"/>
                  <a:gd name="connsiteX3" fmla="*/ 29147 w 58388"/>
                  <a:gd name="connsiteY3" fmla="*/ 0 h 56483"/>
                  <a:gd name="connsiteX4" fmla="*/ 43720 w 58388"/>
                  <a:gd name="connsiteY4" fmla="*/ 28194 h 56483"/>
                  <a:gd name="connsiteX5" fmla="*/ 58388 w 58388"/>
                  <a:gd name="connsiteY5" fmla="*/ 56483 h 56483"/>
                  <a:gd name="connsiteX6" fmla="*/ 29147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7" y="56483"/>
                    </a:moveTo>
                    <a:lnTo>
                      <a:pt x="0" y="56483"/>
                    </a:lnTo>
                    <a:lnTo>
                      <a:pt x="14573" y="28194"/>
                    </a:lnTo>
                    <a:lnTo>
                      <a:pt x="29147" y="0"/>
                    </a:lnTo>
                    <a:lnTo>
                      <a:pt x="43720" y="28194"/>
                    </a:lnTo>
                    <a:lnTo>
                      <a:pt x="58388" y="56483"/>
                    </a:lnTo>
                    <a:lnTo>
                      <a:pt x="29147"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5" name="Freeform: Shape 664">
                <a:extLst>
                  <a:ext uri="{FF2B5EF4-FFF2-40B4-BE49-F238E27FC236}">
                    <a16:creationId xmlns:a16="http://schemas.microsoft.com/office/drawing/2014/main" id="{9DDB52FE-7A1D-9C71-CDEA-7C8D5412F1E5}"/>
                  </a:ext>
                </a:extLst>
              </p:cNvPr>
              <p:cNvSpPr/>
              <p:nvPr/>
            </p:nvSpPr>
            <p:spPr>
              <a:xfrm>
                <a:off x="7044336" y="2897412"/>
                <a:ext cx="118872" cy="108900"/>
              </a:xfrm>
              <a:custGeom>
                <a:avLst/>
                <a:gdLst>
                  <a:gd name="connsiteX0" fmla="*/ 29242 w 58483"/>
                  <a:gd name="connsiteY0" fmla="*/ 56483 h 56483"/>
                  <a:gd name="connsiteX1" fmla="*/ 0 w 58483"/>
                  <a:gd name="connsiteY1" fmla="*/ 56483 h 56483"/>
                  <a:gd name="connsiteX2" fmla="*/ 14669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9"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6" name="Freeform: Shape 665">
                <a:extLst>
                  <a:ext uri="{FF2B5EF4-FFF2-40B4-BE49-F238E27FC236}">
                    <a16:creationId xmlns:a16="http://schemas.microsoft.com/office/drawing/2014/main" id="{756A4000-0E5C-7D07-48E7-1C1F7EC1C1E0}"/>
                  </a:ext>
                </a:extLst>
              </p:cNvPr>
              <p:cNvSpPr/>
              <p:nvPr/>
            </p:nvSpPr>
            <p:spPr>
              <a:xfrm>
                <a:off x="7023303" y="2897412"/>
                <a:ext cx="118872" cy="108900"/>
              </a:xfrm>
              <a:custGeom>
                <a:avLst/>
                <a:gdLst>
                  <a:gd name="connsiteX0" fmla="*/ 29242 w 58483"/>
                  <a:gd name="connsiteY0" fmla="*/ 56483 h 56483"/>
                  <a:gd name="connsiteX1" fmla="*/ 0 w 58483"/>
                  <a:gd name="connsiteY1" fmla="*/ 56483 h 56483"/>
                  <a:gd name="connsiteX2" fmla="*/ 14669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9"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7" name="Freeform: Shape 666">
                <a:extLst>
                  <a:ext uri="{FF2B5EF4-FFF2-40B4-BE49-F238E27FC236}">
                    <a16:creationId xmlns:a16="http://schemas.microsoft.com/office/drawing/2014/main" id="{11811BE1-EA56-994C-86FA-A05B3B394525}"/>
                  </a:ext>
                </a:extLst>
              </p:cNvPr>
              <p:cNvSpPr/>
              <p:nvPr/>
            </p:nvSpPr>
            <p:spPr>
              <a:xfrm>
                <a:off x="6990250" y="2870790"/>
                <a:ext cx="118872" cy="108900"/>
              </a:xfrm>
              <a:custGeom>
                <a:avLst/>
                <a:gdLst>
                  <a:gd name="connsiteX0" fmla="*/ 29242 w 58388"/>
                  <a:gd name="connsiteY0" fmla="*/ 56483 h 56483"/>
                  <a:gd name="connsiteX1" fmla="*/ 0 w 58388"/>
                  <a:gd name="connsiteY1" fmla="*/ 56483 h 56483"/>
                  <a:gd name="connsiteX2" fmla="*/ 14668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668"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8" name="Freeform: Shape 667">
                <a:extLst>
                  <a:ext uri="{FF2B5EF4-FFF2-40B4-BE49-F238E27FC236}">
                    <a16:creationId xmlns:a16="http://schemas.microsoft.com/office/drawing/2014/main" id="{EBF2FF66-0740-2E6F-2ABA-F6E42C8E0B72}"/>
                  </a:ext>
                </a:extLst>
              </p:cNvPr>
              <p:cNvSpPr/>
              <p:nvPr/>
            </p:nvSpPr>
            <p:spPr>
              <a:xfrm>
                <a:off x="6984009" y="2870790"/>
                <a:ext cx="118872" cy="108900"/>
              </a:xfrm>
              <a:custGeom>
                <a:avLst/>
                <a:gdLst>
                  <a:gd name="connsiteX0" fmla="*/ 29242 w 58388"/>
                  <a:gd name="connsiteY0" fmla="*/ 56483 h 56483"/>
                  <a:gd name="connsiteX1" fmla="*/ 0 w 58388"/>
                  <a:gd name="connsiteY1" fmla="*/ 56483 h 56483"/>
                  <a:gd name="connsiteX2" fmla="*/ 14573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69" name="Freeform: Shape 668">
                <a:extLst>
                  <a:ext uri="{FF2B5EF4-FFF2-40B4-BE49-F238E27FC236}">
                    <a16:creationId xmlns:a16="http://schemas.microsoft.com/office/drawing/2014/main" id="{C212112A-F039-5387-637B-8F4A73A55443}"/>
                  </a:ext>
                </a:extLst>
              </p:cNvPr>
              <p:cNvSpPr/>
              <p:nvPr/>
            </p:nvSpPr>
            <p:spPr>
              <a:xfrm>
                <a:off x="6978695" y="2847098"/>
                <a:ext cx="118872" cy="108900"/>
              </a:xfrm>
              <a:custGeom>
                <a:avLst/>
                <a:gdLst>
                  <a:gd name="connsiteX0" fmla="*/ 29242 w 58483"/>
                  <a:gd name="connsiteY0" fmla="*/ 56483 h 56483"/>
                  <a:gd name="connsiteX1" fmla="*/ 0 w 58483"/>
                  <a:gd name="connsiteY1" fmla="*/ 56483 h 56483"/>
                  <a:gd name="connsiteX2" fmla="*/ 14668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8"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0" name="Freeform: Shape 669">
                <a:extLst>
                  <a:ext uri="{FF2B5EF4-FFF2-40B4-BE49-F238E27FC236}">
                    <a16:creationId xmlns:a16="http://schemas.microsoft.com/office/drawing/2014/main" id="{ED0AD4E4-34C4-3744-7C0A-A33C16E94B1A}"/>
                  </a:ext>
                </a:extLst>
              </p:cNvPr>
              <p:cNvSpPr/>
              <p:nvPr/>
            </p:nvSpPr>
            <p:spPr>
              <a:xfrm>
                <a:off x="6946567"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1" name="Freeform: Shape 670">
                <a:extLst>
                  <a:ext uri="{FF2B5EF4-FFF2-40B4-BE49-F238E27FC236}">
                    <a16:creationId xmlns:a16="http://schemas.microsoft.com/office/drawing/2014/main" id="{53603AAB-734F-6FC1-09EC-7E6AE4DB867C}"/>
                  </a:ext>
                </a:extLst>
              </p:cNvPr>
              <p:cNvSpPr/>
              <p:nvPr/>
            </p:nvSpPr>
            <p:spPr>
              <a:xfrm>
                <a:off x="6965058" y="284709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2" name="Freeform: Shape 671">
                <a:extLst>
                  <a:ext uri="{FF2B5EF4-FFF2-40B4-BE49-F238E27FC236}">
                    <a16:creationId xmlns:a16="http://schemas.microsoft.com/office/drawing/2014/main" id="{CD7E6A32-A69F-A8AC-A106-FFDE054FDF3B}"/>
                  </a:ext>
                </a:extLst>
              </p:cNvPr>
              <p:cNvSpPr/>
              <p:nvPr/>
            </p:nvSpPr>
            <p:spPr>
              <a:xfrm>
                <a:off x="6928307" y="2847098"/>
                <a:ext cx="118872" cy="108900"/>
              </a:xfrm>
              <a:custGeom>
                <a:avLst/>
                <a:gdLst>
                  <a:gd name="connsiteX0" fmla="*/ 29242 w 58388"/>
                  <a:gd name="connsiteY0" fmla="*/ 56483 h 56483"/>
                  <a:gd name="connsiteX1" fmla="*/ 0 w 58388"/>
                  <a:gd name="connsiteY1" fmla="*/ 56483 h 56483"/>
                  <a:gd name="connsiteX2" fmla="*/ 14669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669"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3" name="Freeform: Shape 672">
                <a:extLst>
                  <a:ext uri="{FF2B5EF4-FFF2-40B4-BE49-F238E27FC236}">
                    <a16:creationId xmlns:a16="http://schemas.microsoft.com/office/drawing/2014/main" id="{FA62EBA1-2420-A3F3-C261-45FCB1CA92ED}"/>
                  </a:ext>
                </a:extLst>
              </p:cNvPr>
              <p:cNvSpPr/>
              <p:nvPr/>
            </p:nvSpPr>
            <p:spPr>
              <a:xfrm>
                <a:off x="6913054" y="2847098"/>
                <a:ext cx="118872" cy="108900"/>
              </a:xfrm>
              <a:custGeom>
                <a:avLst/>
                <a:gdLst>
                  <a:gd name="connsiteX0" fmla="*/ 29242 w 58483"/>
                  <a:gd name="connsiteY0" fmla="*/ 56483 h 56483"/>
                  <a:gd name="connsiteX1" fmla="*/ 0 w 58483"/>
                  <a:gd name="connsiteY1" fmla="*/ 56483 h 56483"/>
                  <a:gd name="connsiteX2" fmla="*/ 14668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8"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4" name="Freeform: Shape 673">
                <a:extLst>
                  <a:ext uri="{FF2B5EF4-FFF2-40B4-BE49-F238E27FC236}">
                    <a16:creationId xmlns:a16="http://schemas.microsoft.com/office/drawing/2014/main" id="{B1DE096B-8BB4-F389-7AE3-E14F8A2DD55C}"/>
                  </a:ext>
                </a:extLst>
              </p:cNvPr>
              <p:cNvSpPr/>
              <p:nvPr/>
            </p:nvSpPr>
            <p:spPr>
              <a:xfrm>
                <a:off x="6906813" y="284709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5" name="Freeform: Shape 674">
                <a:extLst>
                  <a:ext uri="{FF2B5EF4-FFF2-40B4-BE49-F238E27FC236}">
                    <a16:creationId xmlns:a16="http://schemas.microsoft.com/office/drawing/2014/main" id="{F6F44353-04AA-420B-D6FF-1CE41EEC1F30}"/>
                  </a:ext>
                </a:extLst>
              </p:cNvPr>
              <p:cNvSpPr/>
              <p:nvPr/>
            </p:nvSpPr>
            <p:spPr>
              <a:xfrm>
                <a:off x="6889247"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720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720"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6" name="Freeform: Shape 675">
                <a:extLst>
                  <a:ext uri="{FF2B5EF4-FFF2-40B4-BE49-F238E27FC236}">
                    <a16:creationId xmlns:a16="http://schemas.microsoft.com/office/drawing/2014/main" id="{3E813C6D-170E-95AB-03B2-8C6F23ABB7B0}"/>
                  </a:ext>
                </a:extLst>
              </p:cNvPr>
              <p:cNvSpPr/>
              <p:nvPr/>
            </p:nvSpPr>
            <p:spPr>
              <a:xfrm>
                <a:off x="6866134"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7" name="Freeform: Shape 676">
                <a:extLst>
                  <a:ext uri="{FF2B5EF4-FFF2-40B4-BE49-F238E27FC236}">
                    <a16:creationId xmlns:a16="http://schemas.microsoft.com/office/drawing/2014/main" id="{D06FABAF-9B96-C904-FE7A-64A50919C803}"/>
                  </a:ext>
                </a:extLst>
              </p:cNvPr>
              <p:cNvSpPr/>
              <p:nvPr/>
            </p:nvSpPr>
            <p:spPr>
              <a:xfrm>
                <a:off x="6861972"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720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720"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8" name="Freeform: Shape 677">
                <a:extLst>
                  <a:ext uri="{FF2B5EF4-FFF2-40B4-BE49-F238E27FC236}">
                    <a16:creationId xmlns:a16="http://schemas.microsoft.com/office/drawing/2014/main" id="{BDBF97F9-0D3E-E7E9-AB92-4F2A930B837F}"/>
                  </a:ext>
                </a:extLst>
              </p:cNvPr>
              <p:cNvSpPr/>
              <p:nvPr/>
            </p:nvSpPr>
            <p:spPr>
              <a:xfrm>
                <a:off x="6836088"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720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720"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79" name="Freeform: Shape 678">
                <a:extLst>
                  <a:ext uri="{FF2B5EF4-FFF2-40B4-BE49-F238E27FC236}">
                    <a16:creationId xmlns:a16="http://schemas.microsoft.com/office/drawing/2014/main" id="{61F95818-47E4-79EF-D840-C1EF3EA21850}"/>
                  </a:ext>
                </a:extLst>
              </p:cNvPr>
              <p:cNvSpPr/>
              <p:nvPr/>
            </p:nvSpPr>
            <p:spPr>
              <a:xfrm>
                <a:off x="6807658" y="284709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0" name="Freeform: Shape 679">
                <a:extLst>
                  <a:ext uri="{FF2B5EF4-FFF2-40B4-BE49-F238E27FC236}">
                    <a16:creationId xmlns:a16="http://schemas.microsoft.com/office/drawing/2014/main" id="{F49ECE5B-FE5F-74CA-3F0E-CC15358D85D8}"/>
                  </a:ext>
                </a:extLst>
              </p:cNvPr>
              <p:cNvSpPr/>
              <p:nvPr/>
            </p:nvSpPr>
            <p:spPr>
              <a:xfrm>
                <a:off x="6780383" y="284709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1" name="Freeform: Shape 680">
                <a:extLst>
                  <a:ext uri="{FF2B5EF4-FFF2-40B4-BE49-F238E27FC236}">
                    <a16:creationId xmlns:a16="http://schemas.microsoft.com/office/drawing/2014/main" id="{80E7BE9C-28AD-F61A-035E-9D326D5AE262}"/>
                  </a:ext>
                </a:extLst>
              </p:cNvPr>
              <p:cNvSpPr/>
              <p:nvPr/>
            </p:nvSpPr>
            <p:spPr>
              <a:xfrm>
                <a:off x="6742478" y="2847098"/>
                <a:ext cx="118872" cy="108900"/>
              </a:xfrm>
              <a:custGeom>
                <a:avLst/>
                <a:gdLst>
                  <a:gd name="connsiteX0" fmla="*/ 29242 w 58483"/>
                  <a:gd name="connsiteY0" fmla="*/ 56483 h 56483"/>
                  <a:gd name="connsiteX1" fmla="*/ 0 w 58483"/>
                  <a:gd name="connsiteY1" fmla="*/ 56483 h 56483"/>
                  <a:gd name="connsiteX2" fmla="*/ 14668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8"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2" name="Freeform: Shape 681">
                <a:extLst>
                  <a:ext uri="{FF2B5EF4-FFF2-40B4-BE49-F238E27FC236}">
                    <a16:creationId xmlns:a16="http://schemas.microsoft.com/office/drawing/2014/main" id="{42DBB4E2-329E-4301-1AD2-3C51542D7770}"/>
                  </a:ext>
                </a:extLst>
              </p:cNvPr>
              <p:cNvSpPr/>
              <p:nvPr/>
            </p:nvSpPr>
            <p:spPr>
              <a:xfrm>
                <a:off x="6729998" y="284709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3" name="Freeform: Shape 682">
                <a:extLst>
                  <a:ext uri="{FF2B5EF4-FFF2-40B4-BE49-F238E27FC236}">
                    <a16:creationId xmlns:a16="http://schemas.microsoft.com/office/drawing/2014/main" id="{B322E3F1-021D-CCDA-9E34-1F2190FC5A00}"/>
                  </a:ext>
                </a:extLst>
              </p:cNvPr>
              <p:cNvSpPr/>
              <p:nvPr/>
            </p:nvSpPr>
            <p:spPr>
              <a:xfrm>
                <a:off x="6724220" y="2847098"/>
                <a:ext cx="118872" cy="108900"/>
              </a:xfrm>
              <a:custGeom>
                <a:avLst/>
                <a:gdLst>
                  <a:gd name="connsiteX0" fmla="*/ 29242 w 58483"/>
                  <a:gd name="connsiteY0" fmla="*/ 56483 h 56483"/>
                  <a:gd name="connsiteX1" fmla="*/ 0 w 58483"/>
                  <a:gd name="connsiteY1" fmla="*/ 56483 h 56483"/>
                  <a:gd name="connsiteX2" fmla="*/ 14668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8"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4" name="Freeform: Shape 683">
                <a:extLst>
                  <a:ext uri="{FF2B5EF4-FFF2-40B4-BE49-F238E27FC236}">
                    <a16:creationId xmlns:a16="http://schemas.microsoft.com/office/drawing/2014/main" id="{AB61A94C-B36B-BB6B-31F5-668441999A80}"/>
                  </a:ext>
                </a:extLst>
              </p:cNvPr>
              <p:cNvSpPr/>
              <p:nvPr/>
            </p:nvSpPr>
            <p:spPr>
              <a:xfrm>
                <a:off x="6631998" y="284709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5" name="Freeform: Shape 684">
                <a:extLst>
                  <a:ext uri="{FF2B5EF4-FFF2-40B4-BE49-F238E27FC236}">
                    <a16:creationId xmlns:a16="http://schemas.microsoft.com/office/drawing/2014/main" id="{7A352289-A461-1DE3-10C5-1FE318A7775F}"/>
                  </a:ext>
                </a:extLst>
              </p:cNvPr>
              <p:cNvSpPr/>
              <p:nvPr/>
            </p:nvSpPr>
            <p:spPr>
              <a:xfrm>
                <a:off x="6621598"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720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720"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6" name="Freeform: Shape 685">
                <a:extLst>
                  <a:ext uri="{FF2B5EF4-FFF2-40B4-BE49-F238E27FC236}">
                    <a16:creationId xmlns:a16="http://schemas.microsoft.com/office/drawing/2014/main" id="{5172E7A3-2FDA-EF8C-0F9B-F0D5BB3523EE}"/>
                  </a:ext>
                </a:extLst>
              </p:cNvPr>
              <p:cNvSpPr/>
              <p:nvPr/>
            </p:nvSpPr>
            <p:spPr>
              <a:xfrm>
                <a:off x="6592474" y="2847098"/>
                <a:ext cx="118872" cy="108900"/>
              </a:xfrm>
              <a:custGeom>
                <a:avLst/>
                <a:gdLst>
                  <a:gd name="connsiteX0" fmla="*/ 29147 w 58388"/>
                  <a:gd name="connsiteY0" fmla="*/ 56483 h 56483"/>
                  <a:gd name="connsiteX1" fmla="*/ 0 w 58388"/>
                  <a:gd name="connsiteY1" fmla="*/ 56483 h 56483"/>
                  <a:gd name="connsiteX2" fmla="*/ 14573 w 58388"/>
                  <a:gd name="connsiteY2" fmla="*/ 28194 h 56483"/>
                  <a:gd name="connsiteX3" fmla="*/ 29147 w 58388"/>
                  <a:gd name="connsiteY3" fmla="*/ 0 h 56483"/>
                  <a:gd name="connsiteX4" fmla="*/ 43815 w 58388"/>
                  <a:gd name="connsiteY4" fmla="*/ 28194 h 56483"/>
                  <a:gd name="connsiteX5" fmla="*/ 58388 w 58388"/>
                  <a:gd name="connsiteY5" fmla="*/ 56483 h 56483"/>
                  <a:gd name="connsiteX6" fmla="*/ 29147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7" y="56483"/>
                    </a:moveTo>
                    <a:lnTo>
                      <a:pt x="0" y="56483"/>
                    </a:lnTo>
                    <a:lnTo>
                      <a:pt x="14573" y="28194"/>
                    </a:lnTo>
                    <a:lnTo>
                      <a:pt x="29147" y="0"/>
                    </a:lnTo>
                    <a:lnTo>
                      <a:pt x="43815" y="28194"/>
                    </a:lnTo>
                    <a:lnTo>
                      <a:pt x="58388" y="56483"/>
                    </a:lnTo>
                    <a:lnTo>
                      <a:pt x="29147"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7" name="Freeform: Shape 686">
                <a:extLst>
                  <a:ext uri="{FF2B5EF4-FFF2-40B4-BE49-F238E27FC236}">
                    <a16:creationId xmlns:a16="http://schemas.microsoft.com/office/drawing/2014/main" id="{3DCED5F0-862E-9902-1432-647773AA5A82}"/>
                  </a:ext>
                </a:extLst>
              </p:cNvPr>
              <p:cNvSpPr/>
              <p:nvPr/>
            </p:nvSpPr>
            <p:spPr>
              <a:xfrm>
                <a:off x="6582535" y="2847098"/>
                <a:ext cx="118872" cy="108900"/>
              </a:xfrm>
              <a:custGeom>
                <a:avLst/>
                <a:gdLst>
                  <a:gd name="connsiteX0" fmla="*/ 29242 w 58388"/>
                  <a:gd name="connsiteY0" fmla="*/ 56483 h 56483"/>
                  <a:gd name="connsiteX1" fmla="*/ 0 w 58388"/>
                  <a:gd name="connsiteY1" fmla="*/ 56483 h 56483"/>
                  <a:gd name="connsiteX2" fmla="*/ 14668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668"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8" name="Freeform: Shape 687">
                <a:extLst>
                  <a:ext uri="{FF2B5EF4-FFF2-40B4-BE49-F238E27FC236}">
                    <a16:creationId xmlns:a16="http://schemas.microsoft.com/office/drawing/2014/main" id="{4CA2CF82-E9CD-1A23-F747-187917CA6551}"/>
                  </a:ext>
                </a:extLst>
              </p:cNvPr>
              <p:cNvSpPr/>
              <p:nvPr/>
            </p:nvSpPr>
            <p:spPr>
              <a:xfrm>
                <a:off x="6567973"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89" name="Freeform: Shape 688">
                <a:extLst>
                  <a:ext uri="{FF2B5EF4-FFF2-40B4-BE49-F238E27FC236}">
                    <a16:creationId xmlns:a16="http://schemas.microsoft.com/office/drawing/2014/main" id="{EB682632-2230-B23A-3D5A-F3237F38E8A7}"/>
                  </a:ext>
                </a:extLst>
              </p:cNvPr>
              <p:cNvSpPr/>
              <p:nvPr/>
            </p:nvSpPr>
            <p:spPr>
              <a:xfrm>
                <a:off x="6542781"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0" name="Freeform: Shape 689">
                <a:extLst>
                  <a:ext uri="{FF2B5EF4-FFF2-40B4-BE49-F238E27FC236}">
                    <a16:creationId xmlns:a16="http://schemas.microsoft.com/office/drawing/2014/main" id="{9F10F657-B7B8-DA49-21EB-C9DDBAC95197}"/>
                  </a:ext>
                </a:extLst>
              </p:cNvPr>
              <p:cNvSpPr/>
              <p:nvPr/>
            </p:nvSpPr>
            <p:spPr>
              <a:xfrm>
                <a:off x="6531225" y="284709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1" name="Freeform: Shape 690">
                <a:extLst>
                  <a:ext uri="{FF2B5EF4-FFF2-40B4-BE49-F238E27FC236}">
                    <a16:creationId xmlns:a16="http://schemas.microsoft.com/office/drawing/2014/main" id="{0553B08D-F781-8D75-2D4C-85C4B78993DA}"/>
                  </a:ext>
                </a:extLst>
              </p:cNvPr>
              <p:cNvSpPr/>
              <p:nvPr/>
            </p:nvSpPr>
            <p:spPr>
              <a:xfrm>
                <a:off x="6503951" y="2824552"/>
                <a:ext cx="118872" cy="108900"/>
              </a:xfrm>
              <a:custGeom>
                <a:avLst/>
                <a:gdLst>
                  <a:gd name="connsiteX0" fmla="*/ 29147 w 58388"/>
                  <a:gd name="connsiteY0" fmla="*/ 56483 h 56483"/>
                  <a:gd name="connsiteX1" fmla="*/ 0 w 58388"/>
                  <a:gd name="connsiteY1" fmla="*/ 56483 h 56483"/>
                  <a:gd name="connsiteX2" fmla="*/ 14573 w 58388"/>
                  <a:gd name="connsiteY2" fmla="*/ 28194 h 56483"/>
                  <a:gd name="connsiteX3" fmla="*/ 29147 w 58388"/>
                  <a:gd name="connsiteY3" fmla="*/ 0 h 56483"/>
                  <a:gd name="connsiteX4" fmla="*/ 43815 w 58388"/>
                  <a:gd name="connsiteY4" fmla="*/ 28194 h 56483"/>
                  <a:gd name="connsiteX5" fmla="*/ 58388 w 58388"/>
                  <a:gd name="connsiteY5" fmla="*/ 56483 h 56483"/>
                  <a:gd name="connsiteX6" fmla="*/ 29147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7" y="56483"/>
                    </a:moveTo>
                    <a:lnTo>
                      <a:pt x="0" y="56483"/>
                    </a:lnTo>
                    <a:lnTo>
                      <a:pt x="14573" y="28194"/>
                    </a:lnTo>
                    <a:lnTo>
                      <a:pt x="29147" y="0"/>
                    </a:lnTo>
                    <a:lnTo>
                      <a:pt x="43815" y="28194"/>
                    </a:lnTo>
                    <a:lnTo>
                      <a:pt x="58388" y="56483"/>
                    </a:lnTo>
                    <a:lnTo>
                      <a:pt x="29147"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2" name="Freeform: Shape 691">
                <a:extLst>
                  <a:ext uri="{FF2B5EF4-FFF2-40B4-BE49-F238E27FC236}">
                    <a16:creationId xmlns:a16="http://schemas.microsoft.com/office/drawing/2014/main" id="{185736BE-3B5C-7BAC-8043-34B55656F8F2}"/>
                  </a:ext>
                </a:extLst>
              </p:cNvPr>
              <p:cNvSpPr/>
              <p:nvPr/>
            </p:nvSpPr>
            <p:spPr>
              <a:xfrm>
                <a:off x="6484999" y="2824552"/>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3" name="Freeform: Shape 692">
                <a:extLst>
                  <a:ext uri="{FF2B5EF4-FFF2-40B4-BE49-F238E27FC236}">
                    <a16:creationId xmlns:a16="http://schemas.microsoft.com/office/drawing/2014/main" id="{0DD633DD-FF12-0AEC-E25F-E9E705FB8E65}"/>
                  </a:ext>
                </a:extLst>
              </p:cNvPr>
              <p:cNvSpPr/>
              <p:nvPr/>
            </p:nvSpPr>
            <p:spPr>
              <a:xfrm>
                <a:off x="6490313" y="2824552"/>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4" name="Freeform: Shape 693">
                <a:extLst>
                  <a:ext uri="{FF2B5EF4-FFF2-40B4-BE49-F238E27FC236}">
                    <a16:creationId xmlns:a16="http://schemas.microsoft.com/office/drawing/2014/main" id="{4F9DA20B-4376-2AC5-7146-80935D372FF1}"/>
                  </a:ext>
                </a:extLst>
              </p:cNvPr>
              <p:cNvSpPr/>
              <p:nvPr/>
            </p:nvSpPr>
            <p:spPr>
              <a:xfrm>
                <a:off x="6374748" y="2769013"/>
                <a:ext cx="118872" cy="108900"/>
              </a:xfrm>
              <a:custGeom>
                <a:avLst/>
                <a:gdLst>
                  <a:gd name="connsiteX0" fmla="*/ 29242 w 58388"/>
                  <a:gd name="connsiteY0" fmla="*/ 56483 h 56483"/>
                  <a:gd name="connsiteX1" fmla="*/ 0 w 58388"/>
                  <a:gd name="connsiteY1" fmla="*/ 56483 h 56483"/>
                  <a:gd name="connsiteX2" fmla="*/ 14573 w 58388"/>
                  <a:gd name="connsiteY2" fmla="*/ 28289 h 56483"/>
                  <a:gd name="connsiteX3" fmla="*/ 29242 w 58388"/>
                  <a:gd name="connsiteY3" fmla="*/ 0 h 56483"/>
                  <a:gd name="connsiteX4" fmla="*/ 43815 w 58388"/>
                  <a:gd name="connsiteY4" fmla="*/ 28289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289"/>
                    </a:lnTo>
                    <a:lnTo>
                      <a:pt x="29242" y="0"/>
                    </a:lnTo>
                    <a:lnTo>
                      <a:pt x="43815" y="28289"/>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5" name="Freeform: Shape 694">
                <a:extLst>
                  <a:ext uri="{FF2B5EF4-FFF2-40B4-BE49-F238E27FC236}">
                    <a16:creationId xmlns:a16="http://schemas.microsoft.com/office/drawing/2014/main" id="{587BAD02-A2AD-3BB9-D5FF-630729F71F5C}"/>
                  </a:ext>
                </a:extLst>
              </p:cNvPr>
              <p:cNvSpPr/>
              <p:nvPr/>
            </p:nvSpPr>
            <p:spPr>
              <a:xfrm>
                <a:off x="6385150" y="2769013"/>
                <a:ext cx="118872" cy="108900"/>
              </a:xfrm>
              <a:custGeom>
                <a:avLst/>
                <a:gdLst>
                  <a:gd name="connsiteX0" fmla="*/ 29242 w 58483"/>
                  <a:gd name="connsiteY0" fmla="*/ 56483 h 56483"/>
                  <a:gd name="connsiteX1" fmla="*/ 0 w 58483"/>
                  <a:gd name="connsiteY1" fmla="*/ 56483 h 56483"/>
                  <a:gd name="connsiteX2" fmla="*/ 14669 w 58483"/>
                  <a:gd name="connsiteY2" fmla="*/ 28289 h 56483"/>
                  <a:gd name="connsiteX3" fmla="*/ 29242 w 58483"/>
                  <a:gd name="connsiteY3" fmla="*/ 0 h 56483"/>
                  <a:gd name="connsiteX4" fmla="*/ 43815 w 58483"/>
                  <a:gd name="connsiteY4" fmla="*/ 28289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9" y="28289"/>
                    </a:lnTo>
                    <a:lnTo>
                      <a:pt x="29242" y="0"/>
                    </a:lnTo>
                    <a:lnTo>
                      <a:pt x="43815" y="28289"/>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6" name="Freeform: Shape 695">
                <a:extLst>
                  <a:ext uri="{FF2B5EF4-FFF2-40B4-BE49-F238E27FC236}">
                    <a16:creationId xmlns:a16="http://schemas.microsoft.com/office/drawing/2014/main" id="{188CBFC9-F581-FB2C-A153-4C0058602DAD}"/>
                  </a:ext>
                </a:extLst>
              </p:cNvPr>
              <p:cNvSpPr/>
              <p:nvPr/>
            </p:nvSpPr>
            <p:spPr>
              <a:xfrm>
                <a:off x="6284608" y="2752147"/>
                <a:ext cx="118872" cy="109083"/>
              </a:xfrm>
              <a:custGeom>
                <a:avLst/>
                <a:gdLst>
                  <a:gd name="connsiteX0" fmla="*/ 29146 w 58388"/>
                  <a:gd name="connsiteY0" fmla="*/ 56578 h 56578"/>
                  <a:gd name="connsiteX1" fmla="*/ 0 w 58388"/>
                  <a:gd name="connsiteY1" fmla="*/ 56578 h 56578"/>
                  <a:gd name="connsiteX2" fmla="*/ 14573 w 58388"/>
                  <a:gd name="connsiteY2" fmla="*/ 28289 h 56578"/>
                  <a:gd name="connsiteX3" fmla="*/ 29146 w 58388"/>
                  <a:gd name="connsiteY3" fmla="*/ 0 h 56578"/>
                  <a:gd name="connsiteX4" fmla="*/ 43720 w 58388"/>
                  <a:gd name="connsiteY4" fmla="*/ 28289 h 56578"/>
                  <a:gd name="connsiteX5" fmla="*/ 58388 w 58388"/>
                  <a:gd name="connsiteY5" fmla="*/ 56578 h 56578"/>
                  <a:gd name="connsiteX6" fmla="*/ 29146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146" y="56578"/>
                    </a:moveTo>
                    <a:lnTo>
                      <a:pt x="0" y="56578"/>
                    </a:lnTo>
                    <a:lnTo>
                      <a:pt x="14573" y="28289"/>
                    </a:lnTo>
                    <a:lnTo>
                      <a:pt x="29146" y="0"/>
                    </a:lnTo>
                    <a:lnTo>
                      <a:pt x="43720" y="28289"/>
                    </a:lnTo>
                    <a:lnTo>
                      <a:pt x="58388" y="56578"/>
                    </a:lnTo>
                    <a:lnTo>
                      <a:pt x="29146"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7" name="Freeform: Shape 696">
                <a:extLst>
                  <a:ext uri="{FF2B5EF4-FFF2-40B4-BE49-F238E27FC236}">
                    <a16:creationId xmlns:a16="http://schemas.microsoft.com/office/drawing/2014/main" id="{1867706D-A8D2-D049-7148-3BBEF4C55A72}"/>
                  </a:ext>
                </a:extLst>
              </p:cNvPr>
              <p:cNvSpPr/>
              <p:nvPr/>
            </p:nvSpPr>
            <p:spPr>
              <a:xfrm>
                <a:off x="6271895" y="2752147"/>
                <a:ext cx="118872" cy="109083"/>
              </a:xfrm>
              <a:custGeom>
                <a:avLst/>
                <a:gdLst>
                  <a:gd name="connsiteX0" fmla="*/ 29242 w 58388"/>
                  <a:gd name="connsiteY0" fmla="*/ 56578 h 56578"/>
                  <a:gd name="connsiteX1" fmla="*/ 0 w 58388"/>
                  <a:gd name="connsiteY1" fmla="*/ 56578 h 56578"/>
                  <a:gd name="connsiteX2" fmla="*/ 14573 w 58388"/>
                  <a:gd name="connsiteY2" fmla="*/ 28289 h 56578"/>
                  <a:gd name="connsiteX3" fmla="*/ 29242 w 58388"/>
                  <a:gd name="connsiteY3" fmla="*/ 0 h 56578"/>
                  <a:gd name="connsiteX4" fmla="*/ 43815 w 58388"/>
                  <a:gd name="connsiteY4" fmla="*/ 28289 h 56578"/>
                  <a:gd name="connsiteX5" fmla="*/ 58388 w 58388"/>
                  <a:gd name="connsiteY5" fmla="*/ 56578 h 56578"/>
                  <a:gd name="connsiteX6" fmla="*/ 29242 w 58388"/>
                  <a:gd name="connsiteY6" fmla="*/ 56578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242" y="56578"/>
                    </a:moveTo>
                    <a:lnTo>
                      <a:pt x="0" y="56578"/>
                    </a:lnTo>
                    <a:lnTo>
                      <a:pt x="14573" y="28289"/>
                    </a:lnTo>
                    <a:lnTo>
                      <a:pt x="29242" y="0"/>
                    </a:lnTo>
                    <a:lnTo>
                      <a:pt x="43815" y="28289"/>
                    </a:lnTo>
                    <a:lnTo>
                      <a:pt x="58388" y="56578"/>
                    </a:lnTo>
                    <a:lnTo>
                      <a:pt x="29242" y="56578"/>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8" name="Freeform: Shape 697">
                <a:extLst>
                  <a:ext uri="{FF2B5EF4-FFF2-40B4-BE49-F238E27FC236}">
                    <a16:creationId xmlns:a16="http://schemas.microsoft.com/office/drawing/2014/main" id="{412EB7E9-4A11-2FA0-2527-A38CA834762F}"/>
                  </a:ext>
                </a:extLst>
              </p:cNvPr>
              <p:cNvSpPr/>
              <p:nvPr/>
            </p:nvSpPr>
            <p:spPr>
              <a:xfrm>
                <a:off x="6213650" y="273665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699" name="Freeform: Shape 698">
                <a:extLst>
                  <a:ext uri="{FF2B5EF4-FFF2-40B4-BE49-F238E27FC236}">
                    <a16:creationId xmlns:a16="http://schemas.microsoft.com/office/drawing/2014/main" id="{A3032346-DB01-E698-46A2-AE83176E3710}"/>
                  </a:ext>
                </a:extLst>
              </p:cNvPr>
              <p:cNvSpPr/>
              <p:nvPr/>
            </p:nvSpPr>
            <p:spPr>
              <a:xfrm>
                <a:off x="6190306" y="273665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700" name="Freeform: Shape 699">
                <a:extLst>
                  <a:ext uri="{FF2B5EF4-FFF2-40B4-BE49-F238E27FC236}">
                    <a16:creationId xmlns:a16="http://schemas.microsoft.com/office/drawing/2014/main" id="{635AD522-4F11-246A-D0BA-1046D1880F51}"/>
                  </a:ext>
                </a:extLst>
              </p:cNvPr>
              <p:cNvSpPr/>
              <p:nvPr/>
            </p:nvSpPr>
            <p:spPr>
              <a:xfrm>
                <a:off x="6169273" y="2736658"/>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701" name="Freeform: Shape 700">
                <a:extLst>
                  <a:ext uri="{FF2B5EF4-FFF2-40B4-BE49-F238E27FC236}">
                    <a16:creationId xmlns:a16="http://schemas.microsoft.com/office/drawing/2014/main" id="{401024F1-E21B-51CB-D6DB-15A716276A38}"/>
                  </a:ext>
                </a:extLst>
              </p:cNvPr>
              <p:cNvSpPr/>
              <p:nvPr/>
            </p:nvSpPr>
            <p:spPr>
              <a:xfrm>
                <a:off x="6153556" y="2736658"/>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702" name="Freeform: Shape 701">
                <a:extLst>
                  <a:ext uri="{FF2B5EF4-FFF2-40B4-BE49-F238E27FC236}">
                    <a16:creationId xmlns:a16="http://schemas.microsoft.com/office/drawing/2014/main" id="{57B0464B-DD26-134E-00EF-0EB9C1DE3FB0}"/>
                  </a:ext>
                </a:extLst>
              </p:cNvPr>
              <p:cNvSpPr/>
              <p:nvPr/>
            </p:nvSpPr>
            <p:spPr>
              <a:xfrm>
                <a:off x="6114726" y="2717551"/>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703" name="Freeform: Shape 702">
                <a:extLst>
                  <a:ext uri="{FF2B5EF4-FFF2-40B4-BE49-F238E27FC236}">
                    <a16:creationId xmlns:a16="http://schemas.microsoft.com/office/drawing/2014/main" id="{E15BAAC1-8618-2299-3EEA-CD19B5026511}"/>
                  </a:ext>
                </a:extLst>
              </p:cNvPr>
              <p:cNvSpPr/>
              <p:nvPr/>
            </p:nvSpPr>
            <p:spPr>
              <a:xfrm>
                <a:off x="6071967" y="2717551"/>
                <a:ext cx="118872" cy="108900"/>
              </a:xfrm>
              <a:custGeom>
                <a:avLst/>
                <a:gdLst>
                  <a:gd name="connsiteX0" fmla="*/ 29146 w 58388"/>
                  <a:gd name="connsiteY0" fmla="*/ 56483 h 56483"/>
                  <a:gd name="connsiteX1" fmla="*/ 0 w 58388"/>
                  <a:gd name="connsiteY1" fmla="*/ 56483 h 56483"/>
                  <a:gd name="connsiteX2" fmla="*/ 14573 w 58388"/>
                  <a:gd name="connsiteY2" fmla="*/ 28194 h 56483"/>
                  <a:gd name="connsiteX3" fmla="*/ 29146 w 58388"/>
                  <a:gd name="connsiteY3" fmla="*/ 0 h 56483"/>
                  <a:gd name="connsiteX4" fmla="*/ 43815 w 58388"/>
                  <a:gd name="connsiteY4" fmla="*/ 28194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194"/>
                    </a:lnTo>
                    <a:lnTo>
                      <a:pt x="29146" y="0"/>
                    </a:lnTo>
                    <a:lnTo>
                      <a:pt x="43815" y="28194"/>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256" name="Freeform: Shape 255">
                <a:extLst>
                  <a:ext uri="{FF2B5EF4-FFF2-40B4-BE49-F238E27FC236}">
                    <a16:creationId xmlns:a16="http://schemas.microsoft.com/office/drawing/2014/main" id="{DB5EEB89-5E81-AEE3-FAFA-3310A92E612B}"/>
                  </a:ext>
                </a:extLst>
              </p:cNvPr>
              <p:cNvSpPr/>
              <p:nvPr/>
            </p:nvSpPr>
            <p:spPr>
              <a:xfrm>
                <a:off x="6018345" y="2702902"/>
                <a:ext cx="118872" cy="108900"/>
              </a:xfrm>
              <a:custGeom>
                <a:avLst/>
                <a:gdLst>
                  <a:gd name="connsiteX0" fmla="*/ 29242 w 58388"/>
                  <a:gd name="connsiteY0" fmla="*/ 56483 h 56483"/>
                  <a:gd name="connsiteX1" fmla="*/ 0 w 58388"/>
                  <a:gd name="connsiteY1" fmla="*/ 56483 h 56483"/>
                  <a:gd name="connsiteX2" fmla="*/ 14573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573"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257" name="Freeform: Shape 256">
                <a:extLst>
                  <a:ext uri="{FF2B5EF4-FFF2-40B4-BE49-F238E27FC236}">
                    <a16:creationId xmlns:a16="http://schemas.microsoft.com/office/drawing/2014/main" id="{F90079D0-A538-AE23-B387-73D482464CD4}"/>
                  </a:ext>
                </a:extLst>
              </p:cNvPr>
              <p:cNvSpPr/>
              <p:nvPr/>
            </p:nvSpPr>
            <p:spPr>
              <a:xfrm>
                <a:off x="5993152" y="2702902"/>
                <a:ext cx="118872" cy="108900"/>
              </a:xfrm>
              <a:custGeom>
                <a:avLst/>
                <a:gdLst>
                  <a:gd name="connsiteX0" fmla="*/ 29242 w 58388"/>
                  <a:gd name="connsiteY0" fmla="*/ 56483 h 56483"/>
                  <a:gd name="connsiteX1" fmla="*/ 0 w 58388"/>
                  <a:gd name="connsiteY1" fmla="*/ 56483 h 56483"/>
                  <a:gd name="connsiteX2" fmla="*/ 14668 w 58388"/>
                  <a:gd name="connsiteY2" fmla="*/ 28194 h 56483"/>
                  <a:gd name="connsiteX3" fmla="*/ 29242 w 58388"/>
                  <a:gd name="connsiteY3" fmla="*/ 0 h 56483"/>
                  <a:gd name="connsiteX4" fmla="*/ 43815 w 58388"/>
                  <a:gd name="connsiteY4" fmla="*/ 28194 h 56483"/>
                  <a:gd name="connsiteX5" fmla="*/ 58388 w 58388"/>
                  <a:gd name="connsiteY5" fmla="*/ 56483 h 56483"/>
                  <a:gd name="connsiteX6" fmla="*/ 29242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242" y="56483"/>
                    </a:moveTo>
                    <a:lnTo>
                      <a:pt x="0" y="56483"/>
                    </a:lnTo>
                    <a:lnTo>
                      <a:pt x="14668" y="28194"/>
                    </a:lnTo>
                    <a:lnTo>
                      <a:pt x="29242" y="0"/>
                    </a:lnTo>
                    <a:lnTo>
                      <a:pt x="43815" y="28194"/>
                    </a:lnTo>
                    <a:lnTo>
                      <a:pt x="58388"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258" name="Freeform: Shape 257">
                <a:extLst>
                  <a:ext uri="{FF2B5EF4-FFF2-40B4-BE49-F238E27FC236}">
                    <a16:creationId xmlns:a16="http://schemas.microsoft.com/office/drawing/2014/main" id="{032F708A-10BC-FB49-3FEE-D180BDCE99B9}"/>
                  </a:ext>
                </a:extLst>
              </p:cNvPr>
              <p:cNvSpPr/>
              <p:nvPr/>
            </p:nvSpPr>
            <p:spPr>
              <a:xfrm>
                <a:off x="5952240" y="2692660"/>
                <a:ext cx="118872" cy="109083"/>
              </a:xfrm>
              <a:custGeom>
                <a:avLst/>
                <a:gdLst>
                  <a:gd name="connsiteX0" fmla="*/ 29242 w 58388"/>
                  <a:gd name="connsiteY0" fmla="*/ 56579 h 56578"/>
                  <a:gd name="connsiteX1" fmla="*/ 0 w 58388"/>
                  <a:gd name="connsiteY1" fmla="*/ 56579 h 56578"/>
                  <a:gd name="connsiteX2" fmla="*/ 14573 w 58388"/>
                  <a:gd name="connsiteY2" fmla="*/ 28289 h 56578"/>
                  <a:gd name="connsiteX3" fmla="*/ 29242 w 58388"/>
                  <a:gd name="connsiteY3" fmla="*/ 0 h 56578"/>
                  <a:gd name="connsiteX4" fmla="*/ 43815 w 58388"/>
                  <a:gd name="connsiteY4" fmla="*/ 28289 h 56578"/>
                  <a:gd name="connsiteX5" fmla="*/ 58388 w 58388"/>
                  <a:gd name="connsiteY5" fmla="*/ 56579 h 56578"/>
                  <a:gd name="connsiteX6" fmla="*/ 29242 w 58388"/>
                  <a:gd name="connsiteY6" fmla="*/ 56579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242" y="56579"/>
                    </a:moveTo>
                    <a:lnTo>
                      <a:pt x="0" y="56579"/>
                    </a:lnTo>
                    <a:lnTo>
                      <a:pt x="14573" y="28289"/>
                    </a:lnTo>
                    <a:lnTo>
                      <a:pt x="29242" y="0"/>
                    </a:lnTo>
                    <a:lnTo>
                      <a:pt x="43815" y="28289"/>
                    </a:lnTo>
                    <a:lnTo>
                      <a:pt x="58388" y="56579"/>
                    </a:lnTo>
                    <a:lnTo>
                      <a:pt x="29242" y="56579"/>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259" name="Freeform: Shape 258">
                <a:extLst>
                  <a:ext uri="{FF2B5EF4-FFF2-40B4-BE49-F238E27FC236}">
                    <a16:creationId xmlns:a16="http://schemas.microsoft.com/office/drawing/2014/main" id="{B23BCF8D-0016-1B4D-C613-7AA9BAC7FFB3}"/>
                  </a:ext>
                </a:extLst>
              </p:cNvPr>
              <p:cNvSpPr/>
              <p:nvPr/>
            </p:nvSpPr>
            <p:spPr>
              <a:xfrm>
                <a:off x="5958481" y="2702902"/>
                <a:ext cx="118872" cy="108900"/>
              </a:xfrm>
              <a:custGeom>
                <a:avLst/>
                <a:gdLst>
                  <a:gd name="connsiteX0" fmla="*/ 29242 w 58483"/>
                  <a:gd name="connsiteY0" fmla="*/ 56483 h 56483"/>
                  <a:gd name="connsiteX1" fmla="*/ 0 w 58483"/>
                  <a:gd name="connsiteY1" fmla="*/ 56483 h 56483"/>
                  <a:gd name="connsiteX2" fmla="*/ 14668 w 58483"/>
                  <a:gd name="connsiteY2" fmla="*/ 28194 h 56483"/>
                  <a:gd name="connsiteX3" fmla="*/ 29242 w 58483"/>
                  <a:gd name="connsiteY3" fmla="*/ 0 h 56483"/>
                  <a:gd name="connsiteX4" fmla="*/ 43815 w 58483"/>
                  <a:gd name="connsiteY4" fmla="*/ 28194 h 56483"/>
                  <a:gd name="connsiteX5" fmla="*/ 58483 w 58483"/>
                  <a:gd name="connsiteY5" fmla="*/ 56483 h 56483"/>
                  <a:gd name="connsiteX6" fmla="*/ 29242 w 58483"/>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83" h="56483">
                    <a:moveTo>
                      <a:pt x="29242" y="56483"/>
                    </a:moveTo>
                    <a:lnTo>
                      <a:pt x="0" y="56483"/>
                    </a:lnTo>
                    <a:lnTo>
                      <a:pt x="14668" y="28194"/>
                    </a:lnTo>
                    <a:lnTo>
                      <a:pt x="29242" y="0"/>
                    </a:lnTo>
                    <a:lnTo>
                      <a:pt x="43815" y="28194"/>
                    </a:lnTo>
                    <a:lnTo>
                      <a:pt x="58483" y="56483"/>
                    </a:lnTo>
                    <a:lnTo>
                      <a:pt x="29242"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260" name="Freeform: Shape 259">
                <a:extLst>
                  <a:ext uri="{FF2B5EF4-FFF2-40B4-BE49-F238E27FC236}">
                    <a16:creationId xmlns:a16="http://schemas.microsoft.com/office/drawing/2014/main" id="{6017226F-C8E9-0BAB-6889-8167CA9A9BA9}"/>
                  </a:ext>
                </a:extLst>
              </p:cNvPr>
              <p:cNvSpPr/>
              <p:nvPr/>
            </p:nvSpPr>
            <p:spPr>
              <a:xfrm>
                <a:off x="5761327" y="2660941"/>
                <a:ext cx="118872" cy="109083"/>
              </a:xfrm>
              <a:custGeom>
                <a:avLst/>
                <a:gdLst>
                  <a:gd name="connsiteX0" fmla="*/ 29146 w 58388"/>
                  <a:gd name="connsiteY0" fmla="*/ 56579 h 56578"/>
                  <a:gd name="connsiteX1" fmla="*/ 0 w 58388"/>
                  <a:gd name="connsiteY1" fmla="*/ 56579 h 56578"/>
                  <a:gd name="connsiteX2" fmla="*/ 14573 w 58388"/>
                  <a:gd name="connsiteY2" fmla="*/ 28289 h 56578"/>
                  <a:gd name="connsiteX3" fmla="*/ 29146 w 58388"/>
                  <a:gd name="connsiteY3" fmla="*/ 0 h 56578"/>
                  <a:gd name="connsiteX4" fmla="*/ 43815 w 58388"/>
                  <a:gd name="connsiteY4" fmla="*/ 28289 h 56578"/>
                  <a:gd name="connsiteX5" fmla="*/ 58388 w 58388"/>
                  <a:gd name="connsiteY5" fmla="*/ 56579 h 56578"/>
                  <a:gd name="connsiteX6" fmla="*/ 29146 w 58388"/>
                  <a:gd name="connsiteY6" fmla="*/ 56579 h 5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578">
                    <a:moveTo>
                      <a:pt x="29146" y="56579"/>
                    </a:moveTo>
                    <a:lnTo>
                      <a:pt x="0" y="56579"/>
                    </a:lnTo>
                    <a:lnTo>
                      <a:pt x="14573" y="28289"/>
                    </a:lnTo>
                    <a:lnTo>
                      <a:pt x="29146" y="0"/>
                    </a:lnTo>
                    <a:lnTo>
                      <a:pt x="43815" y="28289"/>
                    </a:lnTo>
                    <a:lnTo>
                      <a:pt x="58388" y="56579"/>
                    </a:lnTo>
                    <a:lnTo>
                      <a:pt x="29146" y="56579"/>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sp>
            <p:nvSpPr>
              <p:cNvPr id="261" name="Freeform: Shape 260">
                <a:extLst>
                  <a:ext uri="{FF2B5EF4-FFF2-40B4-BE49-F238E27FC236}">
                    <a16:creationId xmlns:a16="http://schemas.microsoft.com/office/drawing/2014/main" id="{DDF191AF-EC76-1B11-0BB2-99186DAFFC8A}"/>
                  </a:ext>
                </a:extLst>
              </p:cNvPr>
              <p:cNvSpPr/>
              <p:nvPr/>
            </p:nvSpPr>
            <p:spPr>
              <a:xfrm>
                <a:off x="5441211" y="2617175"/>
                <a:ext cx="118872" cy="108900"/>
              </a:xfrm>
              <a:custGeom>
                <a:avLst/>
                <a:gdLst>
                  <a:gd name="connsiteX0" fmla="*/ 29146 w 58388"/>
                  <a:gd name="connsiteY0" fmla="*/ 56483 h 56483"/>
                  <a:gd name="connsiteX1" fmla="*/ 0 w 58388"/>
                  <a:gd name="connsiteY1" fmla="*/ 56483 h 56483"/>
                  <a:gd name="connsiteX2" fmla="*/ 14573 w 58388"/>
                  <a:gd name="connsiteY2" fmla="*/ 28289 h 56483"/>
                  <a:gd name="connsiteX3" fmla="*/ 29146 w 58388"/>
                  <a:gd name="connsiteY3" fmla="*/ 0 h 56483"/>
                  <a:gd name="connsiteX4" fmla="*/ 43815 w 58388"/>
                  <a:gd name="connsiteY4" fmla="*/ 28289 h 56483"/>
                  <a:gd name="connsiteX5" fmla="*/ 58388 w 58388"/>
                  <a:gd name="connsiteY5" fmla="*/ 56483 h 56483"/>
                  <a:gd name="connsiteX6" fmla="*/ 29146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6" y="56483"/>
                    </a:moveTo>
                    <a:lnTo>
                      <a:pt x="0" y="56483"/>
                    </a:lnTo>
                    <a:lnTo>
                      <a:pt x="14573" y="28289"/>
                    </a:lnTo>
                    <a:lnTo>
                      <a:pt x="29146" y="0"/>
                    </a:lnTo>
                    <a:lnTo>
                      <a:pt x="43815" y="28289"/>
                    </a:lnTo>
                    <a:lnTo>
                      <a:pt x="58388" y="56483"/>
                    </a:lnTo>
                    <a:lnTo>
                      <a:pt x="29146"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grpSp>
        <p:sp>
          <p:nvSpPr>
            <p:cNvPr id="262" name="Freeform: Shape 261">
              <a:extLst>
                <a:ext uri="{FF2B5EF4-FFF2-40B4-BE49-F238E27FC236}">
                  <a16:creationId xmlns:a16="http://schemas.microsoft.com/office/drawing/2014/main" id="{1C296DB1-5E83-19D3-8876-1FF5D7F83F5E}"/>
                </a:ext>
              </a:extLst>
            </p:cNvPr>
            <p:cNvSpPr/>
            <p:nvPr/>
          </p:nvSpPr>
          <p:spPr>
            <a:xfrm>
              <a:off x="3238574" y="1543621"/>
              <a:ext cx="4417869" cy="929392"/>
            </a:xfrm>
            <a:custGeom>
              <a:avLst/>
              <a:gdLst>
                <a:gd name="connsiteX0" fmla="*/ 2628710 w 2628709"/>
                <a:gd name="connsiteY0" fmla="*/ 988695 h 988695"/>
                <a:gd name="connsiteX1" fmla="*/ 2198751 w 2628709"/>
                <a:gd name="connsiteY1" fmla="*/ 988695 h 988695"/>
                <a:gd name="connsiteX2" fmla="*/ 2198751 w 2628709"/>
                <a:gd name="connsiteY2" fmla="*/ 891826 h 988695"/>
                <a:gd name="connsiteX3" fmla="*/ 1858899 w 2628709"/>
                <a:gd name="connsiteY3" fmla="*/ 891826 h 988695"/>
                <a:gd name="connsiteX4" fmla="*/ 1858899 w 2628709"/>
                <a:gd name="connsiteY4" fmla="*/ 845915 h 988695"/>
                <a:gd name="connsiteX5" fmla="*/ 1844993 w 2628709"/>
                <a:gd name="connsiteY5" fmla="*/ 845915 h 988695"/>
                <a:gd name="connsiteX6" fmla="*/ 1844993 w 2628709"/>
                <a:gd name="connsiteY6" fmla="*/ 797528 h 988695"/>
                <a:gd name="connsiteX7" fmla="*/ 1772317 w 2628709"/>
                <a:gd name="connsiteY7" fmla="*/ 797528 h 988695"/>
                <a:gd name="connsiteX8" fmla="*/ 1772317 w 2628709"/>
                <a:gd name="connsiteY8" fmla="*/ 755999 h 988695"/>
                <a:gd name="connsiteX9" fmla="*/ 1727359 w 2628709"/>
                <a:gd name="connsiteY9" fmla="*/ 755999 h 988695"/>
                <a:gd name="connsiteX10" fmla="*/ 1727359 w 2628709"/>
                <a:gd name="connsiteY10" fmla="*/ 697992 h 988695"/>
                <a:gd name="connsiteX11" fmla="*/ 1568196 w 2628709"/>
                <a:gd name="connsiteY11" fmla="*/ 697992 h 988695"/>
                <a:gd name="connsiteX12" fmla="*/ 1568196 w 2628709"/>
                <a:gd name="connsiteY12" fmla="*/ 677227 h 988695"/>
                <a:gd name="connsiteX13" fmla="*/ 1548289 w 2628709"/>
                <a:gd name="connsiteY13" fmla="*/ 677227 h 988695"/>
                <a:gd name="connsiteX14" fmla="*/ 1548289 w 2628709"/>
                <a:gd name="connsiteY14" fmla="*/ 658273 h 988695"/>
                <a:gd name="connsiteX15" fmla="*/ 1505903 w 2628709"/>
                <a:gd name="connsiteY15" fmla="*/ 658273 h 988695"/>
                <a:gd name="connsiteX16" fmla="*/ 1505903 w 2628709"/>
                <a:gd name="connsiteY16" fmla="*/ 623602 h 988695"/>
                <a:gd name="connsiteX17" fmla="*/ 1281875 w 2628709"/>
                <a:gd name="connsiteY17" fmla="*/ 623602 h 988695"/>
                <a:gd name="connsiteX18" fmla="*/ 1281875 w 2628709"/>
                <a:gd name="connsiteY18" fmla="*/ 588169 h 988695"/>
                <a:gd name="connsiteX19" fmla="*/ 1249013 w 2628709"/>
                <a:gd name="connsiteY19" fmla="*/ 588169 h 988695"/>
                <a:gd name="connsiteX20" fmla="*/ 1249013 w 2628709"/>
                <a:gd name="connsiteY20" fmla="*/ 564833 h 988695"/>
                <a:gd name="connsiteX21" fmla="*/ 1195388 w 2628709"/>
                <a:gd name="connsiteY21" fmla="*/ 564833 h 988695"/>
                <a:gd name="connsiteX22" fmla="*/ 1171194 w 2628709"/>
                <a:gd name="connsiteY22" fmla="*/ 564833 h 988695"/>
                <a:gd name="connsiteX23" fmla="*/ 1171194 w 2628709"/>
                <a:gd name="connsiteY23" fmla="*/ 544925 h 988695"/>
                <a:gd name="connsiteX24" fmla="*/ 1148620 w 2628709"/>
                <a:gd name="connsiteY24" fmla="*/ 544925 h 988695"/>
                <a:gd name="connsiteX25" fmla="*/ 1148620 w 2628709"/>
                <a:gd name="connsiteY25" fmla="*/ 531971 h 988695"/>
                <a:gd name="connsiteX26" fmla="*/ 1076897 w 2628709"/>
                <a:gd name="connsiteY26" fmla="*/ 531971 h 988695"/>
                <a:gd name="connsiteX27" fmla="*/ 1076897 w 2628709"/>
                <a:gd name="connsiteY27" fmla="*/ 505111 h 988695"/>
                <a:gd name="connsiteX28" fmla="*/ 1037939 w 2628709"/>
                <a:gd name="connsiteY28" fmla="*/ 505111 h 988695"/>
                <a:gd name="connsiteX29" fmla="*/ 1037939 w 2628709"/>
                <a:gd name="connsiteY29" fmla="*/ 493014 h 988695"/>
                <a:gd name="connsiteX30" fmla="*/ 972217 w 2628709"/>
                <a:gd name="connsiteY30" fmla="*/ 493014 h 988695"/>
                <a:gd name="connsiteX31" fmla="*/ 972217 w 2628709"/>
                <a:gd name="connsiteY31" fmla="*/ 480917 h 988695"/>
                <a:gd name="connsiteX32" fmla="*/ 930307 w 2628709"/>
                <a:gd name="connsiteY32" fmla="*/ 480917 h 988695"/>
                <a:gd name="connsiteX33" fmla="*/ 930307 w 2628709"/>
                <a:gd name="connsiteY33" fmla="*/ 469202 h 988695"/>
                <a:gd name="connsiteX34" fmla="*/ 859346 w 2628709"/>
                <a:gd name="connsiteY34" fmla="*/ 469202 h 988695"/>
                <a:gd name="connsiteX35" fmla="*/ 859346 w 2628709"/>
                <a:gd name="connsiteY35" fmla="*/ 457105 h 988695"/>
                <a:gd name="connsiteX36" fmla="*/ 814769 w 2628709"/>
                <a:gd name="connsiteY36" fmla="*/ 457105 h 988695"/>
                <a:gd name="connsiteX37" fmla="*/ 814769 w 2628709"/>
                <a:gd name="connsiteY37" fmla="*/ 448056 h 988695"/>
                <a:gd name="connsiteX38" fmla="*/ 759047 w 2628709"/>
                <a:gd name="connsiteY38" fmla="*/ 448056 h 988695"/>
                <a:gd name="connsiteX39" fmla="*/ 759047 w 2628709"/>
                <a:gd name="connsiteY39" fmla="*/ 436817 h 988695"/>
                <a:gd name="connsiteX40" fmla="*/ 703231 w 2628709"/>
                <a:gd name="connsiteY40" fmla="*/ 436817 h 988695"/>
                <a:gd name="connsiteX41" fmla="*/ 703231 w 2628709"/>
                <a:gd name="connsiteY41" fmla="*/ 425958 h 988695"/>
                <a:gd name="connsiteX42" fmla="*/ 681609 w 2628709"/>
                <a:gd name="connsiteY42" fmla="*/ 425958 h 988695"/>
                <a:gd name="connsiteX43" fmla="*/ 681609 w 2628709"/>
                <a:gd name="connsiteY43" fmla="*/ 413861 h 988695"/>
                <a:gd name="connsiteX44" fmla="*/ 626650 w 2628709"/>
                <a:gd name="connsiteY44" fmla="*/ 413861 h 988695"/>
                <a:gd name="connsiteX45" fmla="*/ 626650 w 2628709"/>
                <a:gd name="connsiteY45" fmla="*/ 403955 h 988695"/>
                <a:gd name="connsiteX46" fmla="*/ 582168 w 2628709"/>
                <a:gd name="connsiteY46" fmla="*/ 403955 h 988695"/>
                <a:gd name="connsiteX47" fmla="*/ 582168 w 2628709"/>
                <a:gd name="connsiteY47" fmla="*/ 393097 h 988695"/>
                <a:gd name="connsiteX48" fmla="*/ 532829 w 2628709"/>
                <a:gd name="connsiteY48" fmla="*/ 393097 h 988695"/>
                <a:gd name="connsiteX49" fmla="*/ 532829 w 2628709"/>
                <a:gd name="connsiteY49" fmla="*/ 381857 h 988695"/>
                <a:gd name="connsiteX50" fmla="*/ 408718 w 2628709"/>
                <a:gd name="connsiteY50" fmla="*/ 381857 h 988695"/>
                <a:gd name="connsiteX51" fmla="*/ 408718 w 2628709"/>
                <a:gd name="connsiteY51" fmla="*/ 370618 h 988695"/>
                <a:gd name="connsiteX52" fmla="*/ 401765 w 2628709"/>
                <a:gd name="connsiteY52" fmla="*/ 370618 h 988695"/>
                <a:gd name="connsiteX53" fmla="*/ 401765 w 2628709"/>
                <a:gd name="connsiteY53" fmla="*/ 362807 h 988695"/>
                <a:gd name="connsiteX54" fmla="*/ 338233 w 2628709"/>
                <a:gd name="connsiteY54" fmla="*/ 362807 h 988695"/>
                <a:gd name="connsiteX55" fmla="*/ 338233 w 2628709"/>
                <a:gd name="connsiteY55" fmla="*/ 349472 h 988695"/>
                <a:gd name="connsiteX56" fmla="*/ 288893 w 2628709"/>
                <a:gd name="connsiteY56" fmla="*/ 349472 h 988695"/>
                <a:gd name="connsiteX57" fmla="*/ 288893 w 2628709"/>
                <a:gd name="connsiteY57" fmla="*/ 339090 h 988695"/>
                <a:gd name="connsiteX58" fmla="*/ 279845 w 2628709"/>
                <a:gd name="connsiteY58" fmla="*/ 339090 h 988695"/>
                <a:gd name="connsiteX59" fmla="*/ 279845 w 2628709"/>
                <a:gd name="connsiteY59" fmla="*/ 325184 h 988695"/>
                <a:gd name="connsiteX60" fmla="*/ 261652 w 2628709"/>
                <a:gd name="connsiteY60" fmla="*/ 325184 h 988695"/>
                <a:gd name="connsiteX61" fmla="*/ 261652 w 2628709"/>
                <a:gd name="connsiteY61" fmla="*/ 316992 h 988695"/>
                <a:gd name="connsiteX62" fmla="*/ 239554 w 2628709"/>
                <a:gd name="connsiteY62" fmla="*/ 316992 h 988695"/>
                <a:gd name="connsiteX63" fmla="*/ 239554 w 2628709"/>
                <a:gd name="connsiteY63" fmla="*/ 305276 h 988695"/>
                <a:gd name="connsiteX64" fmla="*/ 217932 w 2628709"/>
                <a:gd name="connsiteY64" fmla="*/ 305276 h 988695"/>
                <a:gd name="connsiteX65" fmla="*/ 217932 w 2628709"/>
                <a:gd name="connsiteY65" fmla="*/ 284131 h 988695"/>
                <a:gd name="connsiteX66" fmla="*/ 195453 w 2628709"/>
                <a:gd name="connsiteY66" fmla="*/ 284131 h 988695"/>
                <a:gd name="connsiteX67" fmla="*/ 190691 w 2628709"/>
                <a:gd name="connsiteY67" fmla="*/ 284131 h 988695"/>
                <a:gd name="connsiteX68" fmla="*/ 190691 w 2628709"/>
                <a:gd name="connsiteY68" fmla="*/ 252508 h 988695"/>
                <a:gd name="connsiteX69" fmla="*/ 172307 w 2628709"/>
                <a:gd name="connsiteY69" fmla="*/ 252508 h 988695"/>
                <a:gd name="connsiteX70" fmla="*/ 172307 w 2628709"/>
                <a:gd name="connsiteY70" fmla="*/ 236125 h 988695"/>
                <a:gd name="connsiteX71" fmla="*/ 166973 w 2628709"/>
                <a:gd name="connsiteY71" fmla="*/ 236125 h 988695"/>
                <a:gd name="connsiteX72" fmla="*/ 166973 w 2628709"/>
                <a:gd name="connsiteY72" fmla="*/ 227933 h 988695"/>
                <a:gd name="connsiteX73" fmla="*/ 166973 w 2628709"/>
                <a:gd name="connsiteY73" fmla="*/ 214884 h 988695"/>
                <a:gd name="connsiteX74" fmla="*/ 153067 w 2628709"/>
                <a:gd name="connsiteY74" fmla="*/ 214884 h 988695"/>
                <a:gd name="connsiteX75" fmla="*/ 153067 w 2628709"/>
                <a:gd name="connsiteY75" fmla="*/ 207550 h 988695"/>
                <a:gd name="connsiteX76" fmla="*/ 107252 w 2628709"/>
                <a:gd name="connsiteY76" fmla="*/ 207550 h 988695"/>
                <a:gd name="connsiteX77" fmla="*/ 107252 w 2628709"/>
                <a:gd name="connsiteY77" fmla="*/ 141446 h 988695"/>
                <a:gd name="connsiteX78" fmla="*/ 100298 w 2628709"/>
                <a:gd name="connsiteY78" fmla="*/ 141446 h 988695"/>
                <a:gd name="connsiteX79" fmla="*/ 100298 w 2628709"/>
                <a:gd name="connsiteY79" fmla="*/ 115919 h 988695"/>
                <a:gd name="connsiteX80" fmla="*/ 94298 w 2628709"/>
                <a:gd name="connsiteY80" fmla="*/ 115919 h 988695"/>
                <a:gd name="connsiteX81" fmla="*/ 94298 w 2628709"/>
                <a:gd name="connsiteY81" fmla="*/ 87725 h 988695"/>
                <a:gd name="connsiteX82" fmla="*/ 84296 w 2628709"/>
                <a:gd name="connsiteY82" fmla="*/ 87725 h 988695"/>
                <a:gd name="connsiteX83" fmla="*/ 84296 w 2628709"/>
                <a:gd name="connsiteY83" fmla="*/ 55340 h 988695"/>
                <a:gd name="connsiteX84" fmla="*/ 76581 w 2628709"/>
                <a:gd name="connsiteY84" fmla="*/ 55340 h 988695"/>
                <a:gd name="connsiteX85" fmla="*/ 76581 w 2628709"/>
                <a:gd name="connsiteY85" fmla="*/ 24003 h 988695"/>
                <a:gd name="connsiteX86" fmla="*/ 41910 w 2628709"/>
                <a:gd name="connsiteY86" fmla="*/ 24003 h 988695"/>
                <a:gd name="connsiteX87" fmla="*/ 41910 w 2628709"/>
                <a:gd name="connsiteY87" fmla="*/ 20288 h 988695"/>
                <a:gd name="connsiteX88" fmla="*/ 19050 w 2628709"/>
                <a:gd name="connsiteY88" fmla="*/ 20288 h 988695"/>
                <a:gd name="connsiteX89" fmla="*/ 14288 w 2628709"/>
                <a:gd name="connsiteY89" fmla="*/ 20288 h 988695"/>
                <a:gd name="connsiteX90" fmla="*/ 14288 w 2628709"/>
                <a:gd name="connsiteY90" fmla="*/ 0 h 988695"/>
                <a:gd name="connsiteX91" fmla="*/ 0 w 2628709"/>
                <a:gd name="connsiteY91" fmla="*/ 0 h 98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2628709" h="988695">
                  <a:moveTo>
                    <a:pt x="2628710" y="988695"/>
                  </a:moveTo>
                  <a:lnTo>
                    <a:pt x="2198751" y="988695"/>
                  </a:lnTo>
                  <a:lnTo>
                    <a:pt x="2198751" y="891826"/>
                  </a:lnTo>
                  <a:lnTo>
                    <a:pt x="1858899" y="891826"/>
                  </a:lnTo>
                  <a:lnTo>
                    <a:pt x="1858899" y="845915"/>
                  </a:lnTo>
                  <a:lnTo>
                    <a:pt x="1844993" y="845915"/>
                  </a:lnTo>
                  <a:lnTo>
                    <a:pt x="1844993" y="797528"/>
                  </a:lnTo>
                  <a:lnTo>
                    <a:pt x="1772317" y="797528"/>
                  </a:lnTo>
                  <a:lnTo>
                    <a:pt x="1772317" y="755999"/>
                  </a:lnTo>
                  <a:lnTo>
                    <a:pt x="1727359" y="755999"/>
                  </a:lnTo>
                  <a:lnTo>
                    <a:pt x="1727359" y="697992"/>
                  </a:lnTo>
                  <a:lnTo>
                    <a:pt x="1568196" y="697992"/>
                  </a:lnTo>
                  <a:lnTo>
                    <a:pt x="1568196" y="677227"/>
                  </a:lnTo>
                  <a:lnTo>
                    <a:pt x="1548289" y="677227"/>
                  </a:lnTo>
                  <a:lnTo>
                    <a:pt x="1548289" y="658273"/>
                  </a:lnTo>
                  <a:lnTo>
                    <a:pt x="1505903" y="658273"/>
                  </a:lnTo>
                  <a:lnTo>
                    <a:pt x="1505903" y="623602"/>
                  </a:lnTo>
                  <a:lnTo>
                    <a:pt x="1281875" y="623602"/>
                  </a:lnTo>
                  <a:lnTo>
                    <a:pt x="1281875" y="588169"/>
                  </a:lnTo>
                  <a:lnTo>
                    <a:pt x="1249013" y="588169"/>
                  </a:lnTo>
                  <a:lnTo>
                    <a:pt x="1249013" y="564833"/>
                  </a:lnTo>
                  <a:lnTo>
                    <a:pt x="1195388" y="564833"/>
                  </a:lnTo>
                  <a:lnTo>
                    <a:pt x="1171194" y="564833"/>
                  </a:lnTo>
                  <a:lnTo>
                    <a:pt x="1171194" y="544925"/>
                  </a:lnTo>
                  <a:lnTo>
                    <a:pt x="1148620" y="544925"/>
                  </a:lnTo>
                  <a:lnTo>
                    <a:pt x="1148620" y="531971"/>
                  </a:lnTo>
                  <a:lnTo>
                    <a:pt x="1076897" y="531971"/>
                  </a:lnTo>
                  <a:lnTo>
                    <a:pt x="1076897" y="505111"/>
                  </a:lnTo>
                  <a:lnTo>
                    <a:pt x="1037939" y="505111"/>
                  </a:lnTo>
                  <a:lnTo>
                    <a:pt x="1037939" y="493014"/>
                  </a:lnTo>
                  <a:lnTo>
                    <a:pt x="972217" y="493014"/>
                  </a:lnTo>
                  <a:lnTo>
                    <a:pt x="972217" y="480917"/>
                  </a:lnTo>
                  <a:lnTo>
                    <a:pt x="930307" y="480917"/>
                  </a:lnTo>
                  <a:lnTo>
                    <a:pt x="930307" y="469202"/>
                  </a:lnTo>
                  <a:lnTo>
                    <a:pt x="859346" y="469202"/>
                  </a:lnTo>
                  <a:lnTo>
                    <a:pt x="859346" y="457105"/>
                  </a:lnTo>
                  <a:lnTo>
                    <a:pt x="814769" y="457105"/>
                  </a:lnTo>
                  <a:lnTo>
                    <a:pt x="814769" y="448056"/>
                  </a:lnTo>
                  <a:lnTo>
                    <a:pt x="759047" y="448056"/>
                  </a:lnTo>
                  <a:lnTo>
                    <a:pt x="759047" y="436817"/>
                  </a:lnTo>
                  <a:lnTo>
                    <a:pt x="703231" y="436817"/>
                  </a:lnTo>
                  <a:lnTo>
                    <a:pt x="703231" y="425958"/>
                  </a:lnTo>
                  <a:lnTo>
                    <a:pt x="681609" y="425958"/>
                  </a:lnTo>
                  <a:lnTo>
                    <a:pt x="681609" y="413861"/>
                  </a:lnTo>
                  <a:lnTo>
                    <a:pt x="626650" y="413861"/>
                  </a:lnTo>
                  <a:lnTo>
                    <a:pt x="626650" y="403955"/>
                  </a:lnTo>
                  <a:lnTo>
                    <a:pt x="582168" y="403955"/>
                  </a:lnTo>
                  <a:lnTo>
                    <a:pt x="582168" y="393097"/>
                  </a:lnTo>
                  <a:lnTo>
                    <a:pt x="532829" y="393097"/>
                  </a:lnTo>
                  <a:lnTo>
                    <a:pt x="532829" y="381857"/>
                  </a:lnTo>
                  <a:lnTo>
                    <a:pt x="408718" y="381857"/>
                  </a:lnTo>
                  <a:lnTo>
                    <a:pt x="408718" y="370618"/>
                  </a:lnTo>
                  <a:lnTo>
                    <a:pt x="401765" y="370618"/>
                  </a:lnTo>
                  <a:lnTo>
                    <a:pt x="401765" y="362807"/>
                  </a:lnTo>
                  <a:lnTo>
                    <a:pt x="338233" y="362807"/>
                  </a:lnTo>
                  <a:lnTo>
                    <a:pt x="338233" y="349472"/>
                  </a:lnTo>
                  <a:lnTo>
                    <a:pt x="288893" y="349472"/>
                  </a:lnTo>
                  <a:lnTo>
                    <a:pt x="288893" y="339090"/>
                  </a:lnTo>
                  <a:lnTo>
                    <a:pt x="279845" y="339090"/>
                  </a:lnTo>
                  <a:lnTo>
                    <a:pt x="279845" y="325184"/>
                  </a:lnTo>
                  <a:lnTo>
                    <a:pt x="261652" y="325184"/>
                  </a:lnTo>
                  <a:lnTo>
                    <a:pt x="261652" y="316992"/>
                  </a:lnTo>
                  <a:lnTo>
                    <a:pt x="239554" y="316992"/>
                  </a:lnTo>
                  <a:lnTo>
                    <a:pt x="239554" y="305276"/>
                  </a:lnTo>
                  <a:lnTo>
                    <a:pt x="217932" y="305276"/>
                  </a:lnTo>
                  <a:lnTo>
                    <a:pt x="217932" y="284131"/>
                  </a:lnTo>
                  <a:lnTo>
                    <a:pt x="195453" y="284131"/>
                  </a:lnTo>
                  <a:lnTo>
                    <a:pt x="190691" y="284131"/>
                  </a:lnTo>
                  <a:lnTo>
                    <a:pt x="190691" y="252508"/>
                  </a:lnTo>
                  <a:lnTo>
                    <a:pt x="172307" y="252508"/>
                  </a:lnTo>
                  <a:lnTo>
                    <a:pt x="172307" y="236125"/>
                  </a:lnTo>
                  <a:lnTo>
                    <a:pt x="166973" y="236125"/>
                  </a:lnTo>
                  <a:lnTo>
                    <a:pt x="166973" y="227933"/>
                  </a:lnTo>
                  <a:lnTo>
                    <a:pt x="166973" y="214884"/>
                  </a:lnTo>
                  <a:lnTo>
                    <a:pt x="153067" y="214884"/>
                  </a:lnTo>
                  <a:lnTo>
                    <a:pt x="153067" y="207550"/>
                  </a:lnTo>
                  <a:lnTo>
                    <a:pt x="107252" y="207550"/>
                  </a:lnTo>
                  <a:lnTo>
                    <a:pt x="107252" y="141446"/>
                  </a:lnTo>
                  <a:lnTo>
                    <a:pt x="100298" y="141446"/>
                  </a:lnTo>
                  <a:lnTo>
                    <a:pt x="100298" y="115919"/>
                  </a:lnTo>
                  <a:lnTo>
                    <a:pt x="94298" y="115919"/>
                  </a:lnTo>
                  <a:lnTo>
                    <a:pt x="94298" y="87725"/>
                  </a:lnTo>
                  <a:lnTo>
                    <a:pt x="84296" y="87725"/>
                  </a:lnTo>
                  <a:lnTo>
                    <a:pt x="84296" y="55340"/>
                  </a:lnTo>
                  <a:lnTo>
                    <a:pt x="76581" y="55340"/>
                  </a:lnTo>
                  <a:lnTo>
                    <a:pt x="76581" y="24003"/>
                  </a:lnTo>
                  <a:lnTo>
                    <a:pt x="41910" y="24003"/>
                  </a:lnTo>
                  <a:lnTo>
                    <a:pt x="41910" y="20288"/>
                  </a:lnTo>
                  <a:lnTo>
                    <a:pt x="19050" y="20288"/>
                  </a:lnTo>
                  <a:lnTo>
                    <a:pt x="14288" y="20288"/>
                  </a:lnTo>
                  <a:lnTo>
                    <a:pt x="14288" y="0"/>
                  </a:lnTo>
                  <a:lnTo>
                    <a:pt x="0" y="0"/>
                  </a:lnTo>
                </a:path>
              </a:pathLst>
            </a:custGeom>
            <a:noFill/>
            <a:ln w="9525" cap="sq">
              <a:solidFill>
                <a:schemeClr val="tx2"/>
              </a:solidFill>
              <a:prstDash val="sysDot"/>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cxnSp>
          <p:nvCxnSpPr>
            <p:cNvPr id="263" name="Straight Connector 262">
              <a:extLst>
                <a:ext uri="{FF2B5EF4-FFF2-40B4-BE49-F238E27FC236}">
                  <a16:creationId xmlns:a16="http://schemas.microsoft.com/office/drawing/2014/main" id="{41088898-3C24-350C-8E9A-A87E4EF14CC7}"/>
                </a:ext>
              </a:extLst>
            </p:cNvPr>
            <p:cNvCxnSpPr>
              <a:cxnSpLocks/>
            </p:cNvCxnSpPr>
            <p:nvPr/>
          </p:nvCxnSpPr>
          <p:spPr>
            <a:xfrm>
              <a:off x="3526960" y="1417411"/>
              <a:ext cx="0" cy="231077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65" name="Group 264">
              <a:extLst>
                <a:ext uri="{FF2B5EF4-FFF2-40B4-BE49-F238E27FC236}">
                  <a16:creationId xmlns:a16="http://schemas.microsoft.com/office/drawing/2014/main" id="{377432F7-E6E1-4BE3-5FA3-10E14BE3E807}"/>
                </a:ext>
              </a:extLst>
            </p:cNvPr>
            <p:cNvGrpSpPr/>
            <p:nvPr/>
          </p:nvGrpSpPr>
          <p:grpSpPr>
            <a:xfrm>
              <a:off x="3780246" y="4421911"/>
              <a:ext cx="2871992" cy="133105"/>
              <a:chOff x="4186922" y="6156444"/>
              <a:chExt cx="4146735" cy="189364"/>
            </a:xfrm>
          </p:grpSpPr>
          <p:grpSp>
            <p:nvGrpSpPr>
              <p:cNvPr id="266" name="Group 265">
                <a:extLst>
                  <a:ext uri="{FF2B5EF4-FFF2-40B4-BE49-F238E27FC236}">
                    <a16:creationId xmlns:a16="http://schemas.microsoft.com/office/drawing/2014/main" id="{664A53DB-08EE-387F-8D55-C70ED7016187}"/>
                  </a:ext>
                </a:extLst>
              </p:cNvPr>
              <p:cNvGrpSpPr/>
              <p:nvPr/>
            </p:nvGrpSpPr>
            <p:grpSpPr>
              <a:xfrm>
                <a:off x="4186922" y="6156445"/>
                <a:ext cx="1806229" cy="189363"/>
                <a:chOff x="4186922" y="6156445"/>
                <a:chExt cx="1806229" cy="189363"/>
              </a:xfrm>
            </p:grpSpPr>
            <p:sp>
              <p:nvSpPr>
                <p:cNvPr id="272" name="TextBox 271">
                  <a:extLst>
                    <a:ext uri="{FF2B5EF4-FFF2-40B4-BE49-F238E27FC236}">
                      <a16:creationId xmlns:a16="http://schemas.microsoft.com/office/drawing/2014/main" id="{042ED80F-066D-854F-5376-E425BA1F879C}"/>
                    </a:ext>
                  </a:extLst>
                </p:cNvPr>
                <p:cNvSpPr txBox="1"/>
                <p:nvPr/>
              </p:nvSpPr>
              <p:spPr>
                <a:xfrm>
                  <a:off x="5007913" y="6156445"/>
                  <a:ext cx="985238" cy="189363"/>
                </a:xfrm>
                <a:prstGeom prst="rect">
                  <a:avLst/>
                </a:prstGeom>
                <a:noFill/>
              </p:spPr>
              <p:txBody>
                <a:bodyPr wrap="square" lIns="0" tIns="0" rIns="0" bIns="0" rtlCol="0">
                  <a:spAutoFit/>
                </a:bodyPr>
                <a:lstStyle/>
                <a:p>
                  <a:pP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Cilta-cel arm</a:t>
                  </a:r>
                </a:p>
              </p:txBody>
            </p:sp>
            <p:grpSp>
              <p:nvGrpSpPr>
                <p:cNvPr id="363" name="Group 362">
                  <a:extLst>
                    <a:ext uri="{FF2B5EF4-FFF2-40B4-BE49-F238E27FC236}">
                      <a16:creationId xmlns:a16="http://schemas.microsoft.com/office/drawing/2014/main" id="{467BFA6E-658C-6A27-8635-9FA2D374CE1E}"/>
                    </a:ext>
                  </a:extLst>
                </p:cNvPr>
                <p:cNvGrpSpPr/>
                <p:nvPr/>
              </p:nvGrpSpPr>
              <p:grpSpPr>
                <a:xfrm>
                  <a:off x="4186922" y="6175131"/>
                  <a:ext cx="684726" cy="109728"/>
                  <a:chOff x="4186922" y="6175131"/>
                  <a:chExt cx="684726" cy="109728"/>
                </a:xfrm>
              </p:grpSpPr>
              <p:sp>
                <p:nvSpPr>
                  <p:cNvPr id="364" name="Freeform: Shape 363">
                    <a:extLst>
                      <a:ext uri="{FF2B5EF4-FFF2-40B4-BE49-F238E27FC236}">
                        <a16:creationId xmlns:a16="http://schemas.microsoft.com/office/drawing/2014/main" id="{384F4E72-F27A-A418-F609-863775E49F6A}"/>
                      </a:ext>
                    </a:extLst>
                  </p:cNvPr>
                  <p:cNvSpPr/>
                  <p:nvPr/>
                </p:nvSpPr>
                <p:spPr>
                  <a:xfrm>
                    <a:off x="4458444" y="6175131"/>
                    <a:ext cx="118872" cy="109728"/>
                  </a:xfrm>
                  <a:custGeom>
                    <a:avLst/>
                    <a:gdLst>
                      <a:gd name="connsiteX0" fmla="*/ 29147 w 58388"/>
                      <a:gd name="connsiteY0" fmla="*/ 56483 h 56483"/>
                      <a:gd name="connsiteX1" fmla="*/ 0 w 58388"/>
                      <a:gd name="connsiteY1" fmla="*/ 56483 h 56483"/>
                      <a:gd name="connsiteX2" fmla="*/ 14573 w 58388"/>
                      <a:gd name="connsiteY2" fmla="*/ 28194 h 56483"/>
                      <a:gd name="connsiteX3" fmla="*/ 29147 w 58388"/>
                      <a:gd name="connsiteY3" fmla="*/ 0 h 56483"/>
                      <a:gd name="connsiteX4" fmla="*/ 43815 w 58388"/>
                      <a:gd name="connsiteY4" fmla="*/ 28194 h 56483"/>
                      <a:gd name="connsiteX5" fmla="*/ 58388 w 58388"/>
                      <a:gd name="connsiteY5" fmla="*/ 56483 h 56483"/>
                      <a:gd name="connsiteX6" fmla="*/ 29147 w 58388"/>
                      <a:gd name="connsiteY6" fmla="*/ 56483 h 5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56483">
                        <a:moveTo>
                          <a:pt x="29147" y="56483"/>
                        </a:moveTo>
                        <a:lnTo>
                          <a:pt x="0" y="56483"/>
                        </a:lnTo>
                        <a:lnTo>
                          <a:pt x="14573" y="28194"/>
                        </a:lnTo>
                        <a:lnTo>
                          <a:pt x="29147" y="0"/>
                        </a:lnTo>
                        <a:lnTo>
                          <a:pt x="43815" y="28194"/>
                        </a:lnTo>
                        <a:lnTo>
                          <a:pt x="58388" y="56483"/>
                        </a:lnTo>
                        <a:lnTo>
                          <a:pt x="29147" y="56483"/>
                        </a:lnTo>
                        <a:close/>
                      </a:path>
                    </a:pathLst>
                  </a:custGeom>
                  <a:solidFill>
                    <a:schemeClr val="tx2"/>
                  </a:solidFill>
                  <a:ln w="9525" cap="flat">
                    <a:no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cxnSp>
                <p:nvCxnSpPr>
                  <p:cNvPr id="365" name="Straight Connector 364">
                    <a:extLst>
                      <a:ext uri="{FF2B5EF4-FFF2-40B4-BE49-F238E27FC236}">
                        <a16:creationId xmlns:a16="http://schemas.microsoft.com/office/drawing/2014/main" id="{43C9A479-FF21-37A7-A23A-78A0007BDF4B}"/>
                      </a:ext>
                    </a:extLst>
                  </p:cNvPr>
                  <p:cNvCxnSpPr>
                    <a:cxnSpLocks/>
                  </p:cNvCxnSpPr>
                  <p:nvPr/>
                </p:nvCxnSpPr>
                <p:spPr>
                  <a:xfrm>
                    <a:off x="4186922" y="6229995"/>
                    <a:ext cx="684726" cy="0"/>
                  </a:xfrm>
                  <a:prstGeom prst="line">
                    <a:avLst/>
                  </a:prstGeom>
                  <a:ln w="95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67" name="Group 266">
                <a:extLst>
                  <a:ext uri="{FF2B5EF4-FFF2-40B4-BE49-F238E27FC236}">
                    <a16:creationId xmlns:a16="http://schemas.microsoft.com/office/drawing/2014/main" id="{565FC85E-4BAA-BA8C-4EB5-E8E7FF79272F}"/>
                  </a:ext>
                </a:extLst>
              </p:cNvPr>
              <p:cNvGrpSpPr/>
              <p:nvPr/>
            </p:nvGrpSpPr>
            <p:grpSpPr>
              <a:xfrm>
                <a:off x="6626684" y="6156444"/>
                <a:ext cx="1706973" cy="189362"/>
                <a:chOff x="6626684" y="6156444"/>
                <a:chExt cx="1706973" cy="189362"/>
              </a:xfrm>
            </p:grpSpPr>
            <p:sp>
              <p:nvSpPr>
                <p:cNvPr id="268" name="TextBox 267">
                  <a:extLst>
                    <a:ext uri="{FF2B5EF4-FFF2-40B4-BE49-F238E27FC236}">
                      <a16:creationId xmlns:a16="http://schemas.microsoft.com/office/drawing/2014/main" id="{E3054D5E-3DEE-3F2A-865E-1DC8D8FEC391}"/>
                    </a:ext>
                  </a:extLst>
                </p:cNvPr>
                <p:cNvSpPr txBox="1"/>
                <p:nvPr/>
              </p:nvSpPr>
              <p:spPr>
                <a:xfrm>
                  <a:off x="7425086" y="6156444"/>
                  <a:ext cx="908571" cy="189362"/>
                </a:xfrm>
                <a:prstGeom prst="rect">
                  <a:avLst/>
                </a:prstGeom>
                <a:noFill/>
              </p:spPr>
              <p:txBody>
                <a:bodyPr wrap="square" lIns="0" tIns="0" rIns="0" bIns="0" rtlCol="0">
                  <a:spAutoFit/>
                </a:bodyPr>
                <a:lstStyle/>
                <a:p>
                  <a:pPr defTabSz="342900" eaLnBrk="1" fontAlgn="auto" hangingPunct="1">
                    <a:spcBef>
                      <a:spcPts val="0"/>
                    </a:spcBef>
                    <a:spcAft>
                      <a:spcPts val="0"/>
                    </a:spcAft>
                    <a:defRPr/>
                  </a:pPr>
                  <a:r>
                    <a:rPr lang="en-US" sz="750" dirty="0">
                      <a:ln/>
                      <a:solidFill>
                        <a:srgbClr val="000000"/>
                      </a:solidFill>
                      <a:ea typeface="+mn-ea"/>
                      <a:cs typeface="Arial" panose="020B0604020202020204" pitchFamily="34" charset="0"/>
                      <a:sym typeface="Arial"/>
                      <a:rtl val="0"/>
                    </a:rPr>
                    <a:t>SOC arm</a:t>
                  </a:r>
                </a:p>
              </p:txBody>
            </p:sp>
            <p:grpSp>
              <p:nvGrpSpPr>
                <p:cNvPr id="269" name="Group 268">
                  <a:extLst>
                    <a:ext uri="{FF2B5EF4-FFF2-40B4-BE49-F238E27FC236}">
                      <a16:creationId xmlns:a16="http://schemas.microsoft.com/office/drawing/2014/main" id="{A3281401-45F3-5281-0E2A-5D80137912C4}"/>
                    </a:ext>
                  </a:extLst>
                </p:cNvPr>
                <p:cNvGrpSpPr/>
                <p:nvPr/>
              </p:nvGrpSpPr>
              <p:grpSpPr>
                <a:xfrm>
                  <a:off x="6626684" y="6170559"/>
                  <a:ext cx="684726" cy="118872"/>
                  <a:chOff x="6626684" y="6179032"/>
                  <a:chExt cx="684726" cy="118872"/>
                </a:xfrm>
              </p:grpSpPr>
              <p:sp>
                <p:nvSpPr>
                  <p:cNvPr id="270" name="Freeform: Shape 269">
                    <a:extLst>
                      <a:ext uri="{FF2B5EF4-FFF2-40B4-BE49-F238E27FC236}">
                        <a16:creationId xmlns:a16="http://schemas.microsoft.com/office/drawing/2014/main" id="{90F3742A-ACF0-7AA4-CAEF-AEC4CF523EC9}"/>
                      </a:ext>
                    </a:extLst>
                  </p:cNvPr>
                  <p:cNvSpPr/>
                  <p:nvPr/>
                </p:nvSpPr>
                <p:spPr>
                  <a:xfrm>
                    <a:off x="6915535" y="6179032"/>
                    <a:ext cx="116490" cy="118872"/>
                  </a:xfrm>
                  <a:custGeom>
                    <a:avLst/>
                    <a:gdLst>
                      <a:gd name="connsiteX0" fmla="*/ 48006 w 48006"/>
                      <a:gd name="connsiteY0" fmla="*/ 24003 h 48005"/>
                      <a:gd name="connsiteX1" fmla="*/ 24003 w 48006"/>
                      <a:gd name="connsiteY1" fmla="*/ 48006 h 48005"/>
                      <a:gd name="connsiteX2" fmla="*/ 0 w 48006"/>
                      <a:gd name="connsiteY2" fmla="*/ 24003 h 48005"/>
                      <a:gd name="connsiteX3" fmla="*/ 24003 w 48006"/>
                      <a:gd name="connsiteY3" fmla="*/ 0 h 48005"/>
                      <a:gd name="connsiteX4" fmla="*/ 48006 w 48006"/>
                      <a:gd name="connsiteY4" fmla="*/ 24003 h 4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 h="48005">
                        <a:moveTo>
                          <a:pt x="48006" y="24003"/>
                        </a:moveTo>
                        <a:cubicBezTo>
                          <a:pt x="48006" y="37259"/>
                          <a:pt x="37260" y="48006"/>
                          <a:pt x="24003" y="48006"/>
                        </a:cubicBezTo>
                        <a:cubicBezTo>
                          <a:pt x="10746" y="48006"/>
                          <a:pt x="0" y="37259"/>
                          <a:pt x="0" y="24003"/>
                        </a:cubicBezTo>
                        <a:cubicBezTo>
                          <a:pt x="0" y="10747"/>
                          <a:pt x="10746" y="0"/>
                          <a:pt x="24003" y="0"/>
                        </a:cubicBezTo>
                        <a:cubicBezTo>
                          <a:pt x="37259" y="0"/>
                          <a:pt x="48006" y="10747"/>
                          <a:pt x="48006" y="24003"/>
                        </a:cubicBezTo>
                        <a:close/>
                      </a:path>
                    </a:pathLst>
                  </a:custGeom>
                  <a:noFill/>
                  <a:ln w="9525" cap="flat">
                    <a:solidFill>
                      <a:schemeClr val="accent2"/>
                    </a:solidFill>
                    <a:prstDash val="solid"/>
                    <a:miter/>
                  </a:ln>
                </p:spPr>
                <p:txBody>
                  <a:bodyPr rtlCol="0" anchor="ctr"/>
                  <a:lstStyle/>
                  <a:p>
                    <a:pPr defTabSz="342900" eaLnBrk="1" fontAlgn="auto" hangingPunct="1">
                      <a:spcBef>
                        <a:spcPts val="0"/>
                      </a:spcBef>
                      <a:spcAft>
                        <a:spcPts val="0"/>
                      </a:spcAft>
                      <a:defRPr/>
                    </a:pPr>
                    <a:endParaRPr lang="en-US" sz="750" dirty="0">
                      <a:solidFill>
                        <a:srgbClr val="333333"/>
                      </a:solidFill>
                      <a:ea typeface="+mn-ea"/>
                      <a:cs typeface="Arial" panose="020B0604020202020204" pitchFamily="34" charset="0"/>
                    </a:endParaRPr>
                  </a:p>
                </p:txBody>
              </p:sp>
              <p:cxnSp>
                <p:nvCxnSpPr>
                  <p:cNvPr id="271" name="Straight Connector 270">
                    <a:extLst>
                      <a:ext uri="{FF2B5EF4-FFF2-40B4-BE49-F238E27FC236}">
                        <a16:creationId xmlns:a16="http://schemas.microsoft.com/office/drawing/2014/main" id="{1EBCF541-1CB2-0C65-A679-1437ED4C121E}"/>
                      </a:ext>
                    </a:extLst>
                  </p:cNvPr>
                  <p:cNvCxnSpPr/>
                  <p:nvPr/>
                </p:nvCxnSpPr>
                <p:spPr>
                  <a:xfrm>
                    <a:off x="6626684" y="6234660"/>
                    <a:ext cx="684726" cy="0"/>
                  </a:xfrm>
                  <a:prstGeom prst="line">
                    <a:avLst/>
                  </a:prstGeom>
                  <a:ln w="9525">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66" name="TextBox 365">
              <a:extLst>
                <a:ext uri="{FF2B5EF4-FFF2-40B4-BE49-F238E27FC236}">
                  <a16:creationId xmlns:a16="http://schemas.microsoft.com/office/drawing/2014/main" id="{CBF7729F-AE5C-D4CC-5ED5-8F2F34FD5A3D}"/>
                </a:ext>
              </a:extLst>
            </p:cNvPr>
            <p:cNvSpPr txBox="1"/>
            <p:nvPr/>
          </p:nvSpPr>
          <p:spPr>
            <a:xfrm>
              <a:off x="6450830" y="1994391"/>
              <a:ext cx="2311158" cy="159724"/>
            </a:xfrm>
            <a:prstGeom prst="rect">
              <a:avLst/>
            </a:prstGeom>
            <a:noFill/>
          </p:spPr>
          <p:txBody>
            <a:bodyPr wrap="square" lIns="0" tIns="0" rIns="0" bIns="0" rtlCol="0">
              <a:spAutoFit/>
            </a:bodyPr>
            <a:lstStyle/>
            <a:p>
              <a:pPr defTabSz="342900" eaLnBrk="1" fontAlgn="auto" hangingPunct="1">
                <a:spcBef>
                  <a:spcPts val="0"/>
                </a:spcBef>
                <a:spcAft>
                  <a:spcPts val="0"/>
                </a:spcAft>
                <a:defRPr/>
              </a:pPr>
              <a:r>
                <a:rPr lang="en-US" sz="900" dirty="0">
                  <a:ea typeface="+mn-ea"/>
                  <a:cs typeface="Arial" panose="020B0604020202020204" pitchFamily="34" charset="0"/>
                </a:rPr>
                <a:t>mPFS: not reached (</a:t>
              </a:r>
              <a:r>
                <a:rPr lang="en-GB" sz="900" dirty="0">
                  <a:ea typeface="+mn-ea"/>
                  <a:cs typeface="Arial" panose="020B0604020202020204" pitchFamily="34" charset="0"/>
                </a:rPr>
                <a:t>95% CI, 22.8</a:t>
              </a:r>
              <a:r>
                <a:rPr lang="en-US" sz="900" dirty="0">
                  <a:ea typeface="+mn-ea"/>
                  <a:cs typeface="Arial" panose="020B0604020202020204" pitchFamily="34" charset="0"/>
                </a:rPr>
                <a:t>–</a:t>
              </a:r>
              <a:r>
                <a:rPr lang="en-GB" sz="900" dirty="0">
                  <a:ea typeface="+mn-ea"/>
                  <a:cs typeface="Arial" panose="020B0604020202020204" pitchFamily="34" charset="0"/>
                </a:rPr>
                <a:t>NE)</a:t>
              </a:r>
              <a:endParaRPr lang="en-US" sz="900" dirty="0">
                <a:ea typeface="+mn-ea"/>
                <a:cs typeface="Arial" panose="020B0604020202020204" pitchFamily="34" charset="0"/>
              </a:endParaRPr>
            </a:p>
          </p:txBody>
        </p:sp>
        <p:sp>
          <p:nvSpPr>
            <p:cNvPr id="367" name="TextBox 366">
              <a:extLst>
                <a:ext uri="{FF2B5EF4-FFF2-40B4-BE49-F238E27FC236}">
                  <a16:creationId xmlns:a16="http://schemas.microsoft.com/office/drawing/2014/main" id="{DAC6A0DF-8ADA-5D58-9885-7F5CDB0E2C78}"/>
                </a:ext>
              </a:extLst>
            </p:cNvPr>
            <p:cNvSpPr txBox="1"/>
            <p:nvPr/>
          </p:nvSpPr>
          <p:spPr>
            <a:xfrm>
              <a:off x="6359724" y="3383395"/>
              <a:ext cx="2320024" cy="159724"/>
            </a:xfrm>
            <a:prstGeom prst="rect">
              <a:avLst/>
            </a:prstGeom>
            <a:noFill/>
          </p:spPr>
          <p:txBody>
            <a:bodyPr wrap="square" lIns="0" tIns="0" rIns="0" bIns="0" rtlCol="0">
              <a:spAutoFit/>
            </a:bodyPr>
            <a:lstStyle/>
            <a:p>
              <a:pPr defTabSz="342900" eaLnBrk="1" fontAlgn="auto" hangingPunct="1">
                <a:spcBef>
                  <a:spcPts val="0"/>
                </a:spcBef>
                <a:spcAft>
                  <a:spcPts val="0"/>
                </a:spcAft>
                <a:defRPr/>
              </a:pPr>
              <a:r>
                <a:rPr lang="en-US" sz="900" dirty="0">
                  <a:solidFill>
                    <a:schemeClr val="accent2"/>
                  </a:solidFill>
                  <a:ea typeface="+mn-ea"/>
                  <a:cs typeface="Arial" panose="020B0604020202020204" pitchFamily="34" charset="0"/>
                </a:rPr>
                <a:t>mPFS: </a:t>
              </a:r>
              <a:r>
                <a:rPr lang="en-GB" sz="900" dirty="0">
                  <a:solidFill>
                    <a:schemeClr val="accent2"/>
                  </a:solidFill>
                  <a:ea typeface="+mn-ea"/>
                  <a:cs typeface="Arial" panose="020B0604020202020204" pitchFamily="34" charset="0"/>
                </a:rPr>
                <a:t>11.8 months (95% CI, 9.7</a:t>
              </a:r>
              <a:r>
                <a:rPr lang="en-US" sz="900" dirty="0">
                  <a:solidFill>
                    <a:schemeClr val="accent2"/>
                  </a:solidFill>
                  <a:ea typeface="+mn-ea"/>
                  <a:cs typeface="Arial" panose="020B0604020202020204" pitchFamily="34" charset="0"/>
                </a:rPr>
                <a:t>–</a:t>
              </a:r>
              <a:r>
                <a:rPr lang="en-GB" sz="900" dirty="0">
                  <a:solidFill>
                    <a:schemeClr val="accent2"/>
                  </a:solidFill>
                  <a:ea typeface="+mn-ea"/>
                  <a:cs typeface="Arial" panose="020B0604020202020204" pitchFamily="34" charset="0"/>
                </a:rPr>
                <a:t>13.8) </a:t>
              </a:r>
              <a:endParaRPr lang="en-US" sz="900" dirty="0">
                <a:solidFill>
                  <a:schemeClr val="accent2"/>
                </a:solidFill>
                <a:ea typeface="+mn-ea"/>
                <a:cs typeface="Arial" panose="020B0604020202020204" pitchFamily="34" charset="0"/>
              </a:endParaRPr>
            </a:p>
          </p:txBody>
        </p:sp>
        <p:sp>
          <p:nvSpPr>
            <p:cNvPr id="368" name="Graphic 632">
              <a:extLst>
                <a:ext uri="{FF2B5EF4-FFF2-40B4-BE49-F238E27FC236}">
                  <a16:creationId xmlns:a16="http://schemas.microsoft.com/office/drawing/2014/main" id="{6F592901-33F4-39A3-C327-8FE6668EDB1E}"/>
                </a:ext>
              </a:extLst>
            </p:cNvPr>
            <p:cNvSpPr/>
            <p:nvPr/>
          </p:nvSpPr>
          <p:spPr>
            <a:xfrm>
              <a:off x="3238404" y="1543621"/>
              <a:ext cx="288557" cy="238221"/>
            </a:xfrm>
            <a:custGeom>
              <a:avLst/>
              <a:gdLst>
                <a:gd name="connsiteX0" fmla="*/ 423504 w 423503"/>
                <a:gd name="connsiteY0" fmla="*/ 343450 h 343449"/>
                <a:gd name="connsiteX1" fmla="*/ 423504 w 423503"/>
                <a:gd name="connsiteY1" fmla="*/ 321045 h 343449"/>
                <a:gd name="connsiteX2" fmla="*/ 410394 w 423503"/>
                <a:gd name="connsiteY2" fmla="*/ 321045 h 343449"/>
                <a:gd name="connsiteX3" fmla="*/ 410394 w 423503"/>
                <a:gd name="connsiteY3" fmla="*/ 309908 h 343449"/>
                <a:gd name="connsiteX4" fmla="*/ 410394 w 423503"/>
                <a:gd name="connsiteY4" fmla="*/ 292295 h 343449"/>
                <a:gd name="connsiteX5" fmla="*/ 376214 w 423503"/>
                <a:gd name="connsiteY5" fmla="*/ 292295 h 343449"/>
                <a:gd name="connsiteX6" fmla="*/ 376214 w 423503"/>
                <a:gd name="connsiteY6" fmla="*/ 282323 h 343449"/>
                <a:gd name="connsiteX7" fmla="*/ 263607 w 423503"/>
                <a:gd name="connsiteY7" fmla="*/ 282323 h 343449"/>
                <a:gd name="connsiteX8" fmla="*/ 263607 w 423503"/>
                <a:gd name="connsiteY8" fmla="*/ 192316 h 343449"/>
                <a:gd name="connsiteX9" fmla="*/ 246517 w 423503"/>
                <a:gd name="connsiteY9" fmla="*/ 192316 h 343449"/>
                <a:gd name="connsiteX10" fmla="*/ 246517 w 423503"/>
                <a:gd name="connsiteY10" fmla="*/ 157609 h 343449"/>
                <a:gd name="connsiteX11" fmla="*/ 231768 w 423503"/>
                <a:gd name="connsiteY11" fmla="*/ 157609 h 343449"/>
                <a:gd name="connsiteX12" fmla="*/ 231768 w 423503"/>
                <a:gd name="connsiteY12" fmla="*/ 119404 h 343449"/>
                <a:gd name="connsiteX13" fmla="*/ 207187 w 423503"/>
                <a:gd name="connsiteY13" fmla="*/ 119404 h 343449"/>
                <a:gd name="connsiteX14" fmla="*/ 207187 w 423503"/>
                <a:gd name="connsiteY14" fmla="*/ 75243 h 343449"/>
                <a:gd name="connsiteX15" fmla="*/ 188224 w 423503"/>
                <a:gd name="connsiteY15" fmla="*/ 75243 h 343449"/>
                <a:gd name="connsiteX16" fmla="*/ 188224 w 423503"/>
                <a:gd name="connsiteY16" fmla="*/ 32635 h 343449"/>
                <a:gd name="connsiteX17" fmla="*/ 103008 w 423503"/>
                <a:gd name="connsiteY17" fmla="*/ 32635 h 343449"/>
                <a:gd name="connsiteX18" fmla="*/ 103008 w 423503"/>
                <a:gd name="connsiteY18" fmla="*/ 27585 h 343449"/>
                <a:gd name="connsiteX19" fmla="*/ 46822 w 423503"/>
                <a:gd name="connsiteY19" fmla="*/ 27585 h 343449"/>
                <a:gd name="connsiteX20" fmla="*/ 35116 w 423503"/>
                <a:gd name="connsiteY20" fmla="*/ 27585 h 343449"/>
                <a:gd name="connsiteX21" fmla="*/ 35116 w 423503"/>
                <a:gd name="connsiteY21" fmla="*/ 0 h 343449"/>
                <a:gd name="connsiteX22" fmla="*/ 0 w 423503"/>
                <a:gd name="connsiteY22" fmla="*/ 0 h 34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3503" h="343449">
                  <a:moveTo>
                    <a:pt x="423504" y="343450"/>
                  </a:moveTo>
                  <a:lnTo>
                    <a:pt x="423504" y="321045"/>
                  </a:lnTo>
                  <a:lnTo>
                    <a:pt x="410394" y="321045"/>
                  </a:lnTo>
                  <a:lnTo>
                    <a:pt x="410394" y="309908"/>
                  </a:lnTo>
                  <a:lnTo>
                    <a:pt x="410394" y="292295"/>
                  </a:lnTo>
                  <a:lnTo>
                    <a:pt x="376214" y="292295"/>
                  </a:lnTo>
                  <a:lnTo>
                    <a:pt x="376214" y="282323"/>
                  </a:lnTo>
                  <a:lnTo>
                    <a:pt x="263607" y="282323"/>
                  </a:lnTo>
                  <a:lnTo>
                    <a:pt x="263607" y="192316"/>
                  </a:lnTo>
                  <a:lnTo>
                    <a:pt x="246517" y="192316"/>
                  </a:lnTo>
                  <a:lnTo>
                    <a:pt x="246517" y="157609"/>
                  </a:lnTo>
                  <a:lnTo>
                    <a:pt x="231768" y="157609"/>
                  </a:lnTo>
                  <a:lnTo>
                    <a:pt x="231768" y="119404"/>
                  </a:lnTo>
                  <a:lnTo>
                    <a:pt x="207187" y="119404"/>
                  </a:lnTo>
                  <a:lnTo>
                    <a:pt x="207187" y="75243"/>
                  </a:lnTo>
                  <a:lnTo>
                    <a:pt x="188224" y="75243"/>
                  </a:lnTo>
                  <a:lnTo>
                    <a:pt x="188224" y="32635"/>
                  </a:lnTo>
                  <a:lnTo>
                    <a:pt x="103008" y="32635"/>
                  </a:lnTo>
                  <a:lnTo>
                    <a:pt x="103008" y="27585"/>
                  </a:lnTo>
                  <a:lnTo>
                    <a:pt x="46822" y="27585"/>
                  </a:lnTo>
                  <a:lnTo>
                    <a:pt x="35116" y="27585"/>
                  </a:lnTo>
                  <a:lnTo>
                    <a:pt x="35116" y="0"/>
                  </a:lnTo>
                  <a:lnTo>
                    <a:pt x="0" y="0"/>
                  </a:lnTo>
                </a:path>
              </a:pathLst>
            </a:custGeom>
            <a:noFill/>
            <a:ln w="28575" cap="flat">
              <a:solidFill>
                <a:schemeClr val="accent5"/>
              </a:solidFill>
              <a:prstDash val="sysDot"/>
              <a:miter/>
            </a:ln>
          </p:spPr>
          <p:txBody>
            <a:bodyPr rtlCol="0" anchor="ctr"/>
            <a:lstStyle/>
            <a:p>
              <a:pPr defTabSz="342900" eaLnBrk="1" fontAlgn="auto" hangingPunct="1">
                <a:spcBef>
                  <a:spcPts val="0"/>
                </a:spcBef>
                <a:spcAft>
                  <a:spcPts val="0"/>
                </a:spcAft>
                <a:defRPr/>
              </a:pPr>
              <a:endParaRPr lang="en-US" sz="1350" dirty="0">
                <a:solidFill>
                  <a:srgbClr val="333333"/>
                </a:solidFill>
                <a:ea typeface="+mn-ea"/>
                <a:cs typeface="Arial" panose="020B0604020202020204" pitchFamily="34" charset="0"/>
              </a:endParaRPr>
            </a:p>
          </p:txBody>
        </p:sp>
        <p:grpSp>
          <p:nvGrpSpPr>
            <p:cNvPr id="369" name="Group 368">
              <a:extLst>
                <a:ext uri="{FF2B5EF4-FFF2-40B4-BE49-F238E27FC236}">
                  <a16:creationId xmlns:a16="http://schemas.microsoft.com/office/drawing/2014/main" id="{1D241969-EF83-D555-AA9F-462293608690}"/>
                </a:ext>
              </a:extLst>
            </p:cNvPr>
            <p:cNvGrpSpPr/>
            <p:nvPr/>
          </p:nvGrpSpPr>
          <p:grpSpPr>
            <a:xfrm>
              <a:off x="2124711" y="891438"/>
              <a:ext cx="2112673" cy="585137"/>
              <a:chOff x="1796575" y="1133764"/>
              <a:chExt cx="3050389" cy="832457"/>
            </a:xfrm>
          </p:grpSpPr>
          <p:sp>
            <p:nvSpPr>
              <p:cNvPr id="370" name="TextBox 369">
                <a:extLst>
                  <a:ext uri="{FF2B5EF4-FFF2-40B4-BE49-F238E27FC236}">
                    <a16:creationId xmlns:a16="http://schemas.microsoft.com/office/drawing/2014/main" id="{9E18E457-7EF7-317E-4312-0FE13F43A17C}"/>
                  </a:ext>
                </a:extLst>
              </p:cNvPr>
              <p:cNvSpPr txBox="1"/>
              <p:nvPr/>
            </p:nvSpPr>
            <p:spPr>
              <a:xfrm>
                <a:off x="1796575" y="1133764"/>
                <a:ext cx="3050389" cy="757453"/>
              </a:xfrm>
              <a:prstGeom prst="rect">
                <a:avLst/>
              </a:prstGeom>
              <a:noFill/>
            </p:spPr>
            <p:txBody>
              <a:bodyPr wrap="square" rtlCol="0">
                <a:spAutoFit/>
              </a:bodyPr>
              <a:lstStyle/>
              <a:p>
                <a:pPr defTabSz="342900" eaLnBrk="1" fontAlgn="auto" hangingPunct="1">
                  <a:spcBef>
                    <a:spcPts val="0"/>
                  </a:spcBef>
                  <a:spcAft>
                    <a:spcPts val="0"/>
                  </a:spcAft>
                  <a:defRPr/>
                </a:pPr>
                <a:r>
                  <a:rPr lang="en-GB" sz="800" b="1" dirty="0">
                    <a:solidFill>
                      <a:schemeClr val="accent5"/>
                    </a:solidFill>
                    <a:ea typeface="+mn-ea"/>
                    <a:cs typeface="Arial" panose="020B0604020202020204" pitchFamily="34" charset="0"/>
                  </a:rPr>
                  <a:t>Bridging phase, patients in cilta-cel arm were receiving the same treatment as the SOC arm</a:t>
                </a:r>
                <a:endParaRPr lang="en-US" sz="800" b="1" dirty="0">
                  <a:solidFill>
                    <a:schemeClr val="accent5"/>
                  </a:solidFill>
                  <a:ea typeface="+mn-ea"/>
                  <a:cs typeface="Arial" panose="020B0604020202020204" pitchFamily="34" charset="0"/>
                </a:endParaRPr>
              </a:p>
            </p:txBody>
          </p:sp>
          <p:cxnSp>
            <p:nvCxnSpPr>
              <p:cNvPr id="371" name="Straight Arrow Connector 370">
                <a:extLst>
                  <a:ext uri="{FF2B5EF4-FFF2-40B4-BE49-F238E27FC236}">
                    <a16:creationId xmlns:a16="http://schemas.microsoft.com/office/drawing/2014/main" id="{D91F8220-115A-B79A-8EC6-FBE48000BA39}"/>
                  </a:ext>
                </a:extLst>
              </p:cNvPr>
              <p:cNvCxnSpPr>
                <a:cxnSpLocks/>
              </p:cNvCxnSpPr>
              <p:nvPr/>
            </p:nvCxnSpPr>
            <p:spPr>
              <a:xfrm>
                <a:off x="3412576" y="1785131"/>
                <a:ext cx="103001" cy="181090"/>
              </a:xfrm>
              <a:prstGeom prst="straightConnector1">
                <a:avLst/>
              </a:prstGeom>
              <a:ln w="95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372" name="Graphic 9">
              <a:extLst>
                <a:ext uri="{FF2B5EF4-FFF2-40B4-BE49-F238E27FC236}">
                  <a16:creationId xmlns:a16="http://schemas.microsoft.com/office/drawing/2014/main" id="{DA6D7A61-24E1-6D3B-B3C3-01FA6773520C}"/>
                </a:ext>
              </a:extLst>
            </p:cNvPr>
            <p:cNvSpPr/>
            <p:nvPr/>
          </p:nvSpPr>
          <p:spPr>
            <a:xfrm>
              <a:off x="3229267" y="1541151"/>
              <a:ext cx="295035" cy="87660"/>
            </a:xfrm>
            <a:custGeom>
              <a:avLst/>
              <a:gdLst>
                <a:gd name="connsiteX0" fmla="*/ 453373 w 453373"/>
                <a:gd name="connsiteY0" fmla="*/ 128024 h 128023"/>
                <a:gd name="connsiteX1" fmla="*/ 406904 w 453373"/>
                <a:gd name="connsiteY1" fmla="*/ 128024 h 128023"/>
                <a:gd name="connsiteX2" fmla="*/ 406904 w 453373"/>
                <a:gd name="connsiteY2" fmla="*/ 110927 h 128023"/>
                <a:gd name="connsiteX3" fmla="*/ 390763 w 453373"/>
                <a:gd name="connsiteY3" fmla="*/ 110927 h 128023"/>
                <a:gd name="connsiteX4" fmla="*/ 390763 w 453373"/>
                <a:gd name="connsiteY4" fmla="*/ 95849 h 128023"/>
                <a:gd name="connsiteX5" fmla="*/ 373711 w 453373"/>
                <a:gd name="connsiteY5" fmla="*/ 95849 h 128023"/>
                <a:gd name="connsiteX6" fmla="*/ 373711 w 453373"/>
                <a:gd name="connsiteY6" fmla="*/ 79695 h 128023"/>
                <a:gd name="connsiteX7" fmla="*/ 282333 w 453373"/>
                <a:gd name="connsiteY7" fmla="*/ 79695 h 128023"/>
                <a:gd name="connsiteX8" fmla="*/ 282333 w 453373"/>
                <a:gd name="connsiteY8" fmla="*/ 61387 h 128023"/>
                <a:gd name="connsiteX9" fmla="*/ 259554 w 453373"/>
                <a:gd name="connsiteY9" fmla="*/ 61387 h 128023"/>
                <a:gd name="connsiteX10" fmla="*/ 259554 w 453373"/>
                <a:gd name="connsiteY10" fmla="*/ 46982 h 128023"/>
                <a:gd name="connsiteX11" fmla="*/ 250572 w 453373"/>
                <a:gd name="connsiteY11" fmla="*/ 46982 h 128023"/>
                <a:gd name="connsiteX12" fmla="*/ 250572 w 453373"/>
                <a:gd name="connsiteY12" fmla="*/ 34193 h 128023"/>
                <a:gd name="connsiteX13" fmla="*/ 115589 w 453373"/>
                <a:gd name="connsiteY13" fmla="*/ 34193 h 128023"/>
                <a:gd name="connsiteX14" fmla="*/ 115589 w 453373"/>
                <a:gd name="connsiteY14" fmla="*/ 18308 h 128023"/>
                <a:gd name="connsiteX15" fmla="*/ 13928 w 453373"/>
                <a:gd name="connsiteY15" fmla="*/ 18308 h 128023"/>
                <a:gd name="connsiteX16" fmla="*/ 13928 w 453373"/>
                <a:gd name="connsiteY16" fmla="*/ 0 h 128023"/>
                <a:gd name="connsiteX17" fmla="*/ 0 w 453373"/>
                <a:gd name="connsiteY17" fmla="*/ 0 h 128023"/>
                <a:gd name="connsiteX0" fmla="*/ 444791 w 444791"/>
                <a:gd name="connsiteY0" fmla="*/ 128024 h 128024"/>
                <a:gd name="connsiteX1" fmla="*/ 406904 w 444791"/>
                <a:gd name="connsiteY1" fmla="*/ 128024 h 128024"/>
                <a:gd name="connsiteX2" fmla="*/ 406904 w 444791"/>
                <a:gd name="connsiteY2" fmla="*/ 110927 h 128024"/>
                <a:gd name="connsiteX3" fmla="*/ 390763 w 444791"/>
                <a:gd name="connsiteY3" fmla="*/ 110927 h 128024"/>
                <a:gd name="connsiteX4" fmla="*/ 390763 w 444791"/>
                <a:gd name="connsiteY4" fmla="*/ 95849 h 128024"/>
                <a:gd name="connsiteX5" fmla="*/ 373711 w 444791"/>
                <a:gd name="connsiteY5" fmla="*/ 95849 h 128024"/>
                <a:gd name="connsiteX6" fmla="*/ 373711 w 444791"/>
                <a:gd name="connsiteY6" fmla="*/ 79695 h 128024"/>
                <a:gd name="connsiteX7" fmla="*/ 282333 w 444791"/>
                <a:gd name="connsiteY7" fmla="*/ 79695 h 128024"/>
                <a:gd name="connsiteX8" fmla="*/ 282333 w 444791"/>
                <a:gd name="connsiteY8" fmla="*/ 61387 h 128024"/>
                <a:gd name="connsiteX9" fmla="*/ 259554 w 444791"/>
                <a:gd name="connsiteY9" fmla="*/ 61387 h 128024"/>
                <a:gd name="connsiteX10" fmla="*/ 259554 w 444791"/>
                <a:gd name="connsiteY10" fmla="*/ 46982 h 128024"/>
                <a:gd name="connsiteX11" fmla="*/ 250572 w 444791"/>
                <a:gd name="connsiteY11" fmla="*/ 46982 h 128024"/>
                <a:gd name="connsiteX12" fmla="*/ 250572 w 444791"/>
                <a:gd name="connsiteY12" fmla="*/ 34193 h 128024"/>
                <a:gd name="connsiteX13" fmla="*/ 115589 w 444791"/>
                <a:gd name="connsiteY13" fmla="*/ 34193 h 128024"/>
                <a:gd name="connsiteX14" fmla="*/ 115589 w 444791"/>
                <a:gd name="connsiteY14" fmla="*/ 18308 h 128024"/>
                <a:gd name="connsiteX15" fmla="*/ 13928 w 444791"/>
                <a:gd name="connsiteY15" fmla="*/ 18308 h 128024"/>
                <a:gd name="connsiteX16" fmla="*/ 13928 w 444791"/>
                <a:gd name="connsiteY16" fmla="*/ 0 h 128024"/>
                <a:gd name="connsiteX17" fmla="*/ 0 w 444791"/>
                <a:gd name="connsiteY17" fmla="*/ 0 h 128024"/>
                <a:gd name="connsiteX0" fmla="*/ 438661 w 438661"/>
                <a:gd name="connsiteY0" fmla="*/ 128024 h 128024"/>
                <a:gd name="connsiteX1" fmla="*/ 406904 w 438661"/>
                <a:gd name="connsiteY1" fmla="*/ 128024 h 128024"/>
                <a:gd name="connsiteX2" fmla="*/ 406904 w 438661"/>
                <a:gd name="connsiteY2" fmla="*/ 110927 h 128024"/>
                <a:gd name="connsiteX3" fmla="*/ 390763 w 438661"/>
                <a:gd name="connsiteY3" fmla="*/ 110927 h 128024"/>
                <a:gd name="connsiteX4" fmla="*/ 390763 w 438661"/>
                <a:gd name="connsiteY4" fmla="*/ 95849 h 128024"/>
                <a:gd name="connsiteX5" fmla="*/ 373711 w 438661"/>
                <a:gd name="connsiteY5" fmla="*/ 95849 h 128024"/>
                <a:gd name="connsiteX6" fmla="*/ 373711 w 438661"/>
                <a:gd name="connsiteY6" fmla="*/ 79695 h 128024"/>
                <a:gd name="connsiteX7" fmla="*/ 282333 w 438661"/>
                <a:gd name="connsiteY7" fmla="*/ 79695 h 128024"/>
                <a:gd name="connsiteX8" fmla="*/ 282333 w 438661"/>
                <a:gd name="connsiteY8" fmla="*/ 61387 h 128024"/>
                <a:gd name="connsiteX9" fmla="*/ 259554 w 438661"/>
                <a:gd name="connsiteY9" fmla="*/ 61387 h 128024"/>
                <a:gd name="connsiteX10" fmla="*/ 259554 w 438661"/>
                <a:gd name="connsiteY10" fmla="*/ 46982 h 128024"/>
                <a:gd name="connsiteX11" fmla="*/ 250572 w 438661"/>
                <a:gd name="connsiteY11" fmla="*/ 46982 h 128024"/>
                <a:gd name="connsiteX12" fmla="*/ 250572 w 438661"/>
                <a:gd name="connsiteY12" fmla="*/ 34193 h 128024"/>
                <a:gd name="connsiteX13" fmla="*/ 115589 w 438661"/>
                <a:gd name="connsiteY13" fmla="*/ 34193 h 128024"/>
                <a:gd name="connsiteX14" fmla="*/ 115589 w 438661"/>
                <a:gd name="connsiteY14" fmla="*/ 18308 h 128024"/>
                <a:gd name="connsiteX15" fmla="*/ 13928 w 438661"/>
                <a:gd name="connsiteY15" fmla="*/ 18308 h 128024"/>
                <a:gd name="connsiteX16" fmla="*/ 13928 w 438661"/>
                <a:gd name="connsiteY16" fmla="*/ 0 h 128024"/>
                <a:gd name="connsiteX17" fmla="*/ 0 w 438661"/>
                <a:gd name="connsiteY17" fmla="*/ 0 h 12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661" h="128024">
                  <a:moveTo>
                    <a:pt x="438661" y="128024"/>
                  </a:moveTo>
                  <a:lnTo>
                    <a:pt x="406904" y="128024"/>
                  </a:lnTo>
                  <a:lnTo>
                    <a:pt x="406904" y="110927"/>
                  </a:lnTo>
                  <a:lnTo>
                    <a:pt x="390763" y="110927"/>
                  </a:lnTo>
                  <a:lnTo>
                    <a:pt x="390763" y="95849"/>
                  </a:lnTo>
                  <a:lnTo>
                    <a:pt x="373711" y="95849"/>
                  </a:lnTo>
                  <a:lnTo>
                    <a:pt x="373711" y="79695"/>
                  </a:lnTo>
                  <a:lnTo>
                    <a:pt x="282333" y="79695"/>
                  </a:lnTo>
                  <a:lnTo>
                    <a:pt x="282333" y="61387"/>
                  </a:lnTo>
                  <a:lnTo>
                    <a:pt x="259554" y="61387"/>
                  </a:lnTo>
                  <a:lnTo>
                    <a:pt x="259554" y="46982"/>
                  </a:lnTo>
                  <a:lnTo>
                    <a:pt x="250572" y="46982"/>
                  </a:lnTo>
                  <a:lnTo>
                    <a:pt x="250572" y="34193"/>
                  </a:lnTo>
                  <a:lnTo>
                    <a:pt x="115589" y="34193"/>
                  </a:lnTo>
                  <a:lnTo>
                    <a:pt x="115589" y="18308"/>
                  </a:lnTo>
                  <a:lnTo>
                    <a:pt x="13928" y="18308"/>
                  </a:lnTo>
                  <a:lnTo>
                    <a:pt x="13928" y="0"/>
                  </a:lnTo>
                  <a:lnTo>
                    <a:pt x="0" y="0"/>
                  </a:lnTo>
                </a:path>
              </a:pathLst>
            </a:custGeom>
            <a:noFill/>
            <a:ln w="28575" cap="sq">
              <a:solidFill>
                <a:schemeClr val="accent5"/>
              </a:solidFill>
              <a:prstDash val="solid"/>
              <a:miter/>
            </a:ln>
          </p:spPr>
          <p:txBody>
            <a:bodyPr rtlCol="0" anchor="ctr"/>
            <a:lstStyle/>
            <a:p>
              <a:pPr defTabSz="342900" eaLnBrk="1" fontAlgn="auto" hangingPunct="1">
                <a:spcBef>
                  <a:spcPts val="0"/>
                </a:spcBef>
                <a:spcAft>
                  <a:spcPts val="0"/>
                </a:spcAft>
                <a:defRPr/>
              </a:pPr>
              <a:endParaRPr lang="en-GB" sz="1350" dirty="0">
                <a:solidFill>
                  <a:srgbClr val="333333"/>
                </a:solidFill>
                <a:ea typeface="+mn-ea"/>
                <a:cs typeface="Arial" panose="020B0604020202020204" pitchFamily="34" charset="0"/>
              </a:endParaRPr>
            </a:p>
          </p:txBody>
        </p:sp>
        <p:sp>
          <p:nvSpPr>
            <p:cNvPr id="5" name="TextBox 4">
              <a:extLst>
                <a:ext uri="{FF2B5EF4-FFF2-40B4-BE49-F238E27FC236}">
                  <a16:creationId xmlns:a16="http://schemas.microsoft.com/office/drawing/2014/main" id="{61BA9D04-781D-7842-64BB-4E3BED5DCB31}"/>
                </a:ext>
              </a:extLst>
            </p:cNvPr>
            <p:cNvSpPr txBox="1"/>
            <p:nvPr/>
          </p:nvSpPr>
          <p:spPr>
            <a:xfrm>
              <a:off x="4279643" y="1543620"/>
              <a:ext cx="3866509" cy="186346"/>
            </a:xfrm>
            <a:prstGeom prst="rect">
              <a:avLst/>
            </a:prstGeom>
            <a:noFill/>
          </p:spPr>
          <p:txBody>
            <a:bodyPr wrap="square" lIns="0" tIns="0" rIns="0" bIns="0" rtlCol="0">
              <a:spAutoFit/>
            </a:bodyPr>
            <a:lstStyle/>
            <a:p>
              <a:pPr defTabSz="342900" eaLnBrk="1" fontAlgn="auto" hangingPunct="1">
                <a:spcBef>
                  <a:spcPts val="900"/>
                </a:spcBef>
                <a:spcAft>
                  <a:spcPts val="0"/>
                </a:spcAft>
                <a:buClr>
                  <a:srgbClr val="003479"/>
                </a:buClr>
                <a:defRPr/>
              </a:pPr>
              <a:r>
                <a:rPr lang="en-US" sz="1050" dirty="0">
                  <a:solidFill>
                    <a:srgbClr val="333333"/>
                  </a:solidFill>
                  <a:ea typeface="+mn-ea"/>
                  <a:cs typeface="Arial" panose="020B0604020202020204" pitchFamily="34" charset="0"/>
                </a:rPr>
                <a:t>Hazard ratio, </a:t>
              </a:r>
              <a:r>
                <a:rPr lang="en-US" sz="1050" b="1" dirty="0">
                  <a:solidFill>
                    <a:srgbClr val="333333"/>
                  </a:solidFill>
                  <a:ea typeface="Open Sans" panose="020B0606030504020204" pitchFamily="34" charset="0"/>
                  <a:cs typeface="Arial" panose="020B0604020202020204" pitchFamily="34" charset="0"/>
                </a:rPr>
                <a:t>0.26 (95% CI, 0.18–0.38); </a:t>
              </a:r>
              <a:r>
                <a:rPr lang="en-US" sz="1050" b="1" i="1" dirty="0">
                  <a:solidFill>
                    <a:srgbClr val="333333"/>
                  </a:solidFill>
                  <a:ea typeface="Open Sans" panose="020B0606030504020204" pitchFamily="34" charset="0"/>
                  <a:cs typeface="Arial" panose="020B0604020202020204" pitchFamily="34" charset="0"/>
                </a:rPr>
                <a:t>P</a:t>
              </a:r>
              <a:r>
                <a:rPr lang="en-US" sz="1050" b="1" dirty="0">
                  <a:solidFill>
                    <a:srgbClr val="333333"/>
                  </a:solidFill>
                  <a:ea typeface="Open Sans" panose="020B0606030504020204" pitchFamily="34" charset="0"/>
                  <a:cs typeface="Arial" panose="020B0604020202020204" pitchFamily="34" charset="0"/>
                </a:rPr>
                <a:t>&lt;0.0001</a:t>
              </a:r>
              <a:r>
                <a:rPr lang="en-US" sz="1050" baseline="30000" dirty="0">
                  <a:solidFill>
                    <a:srgbClr val="333333"/>
                  </a:solidFill>
                  <a:ea typeface="Open Sans" panose="020B0606030504020204" pitchFamily="34" charset="0"/>
                  <a:cs typeface="Arial" panose="020B0604020202020204" pitchFamily="34" charset="0"/>
                </a:rPr>
                <a:t>b,c</a:t>
              </a:r>
            </a:p>
          </p:txBody>
        </p:sp>
        <p:cxnSp>
          <p:nvCxnSpPr>
            <p:cNvPr id="13" name="Straight Connector 12">
              <a:extLst>
                <a:ext uri="{FF2B5EF4-FFF2-40B4-BE49-F238E27FC236}">
                  <a16:creationId xmlns:a16="http://schemas.microsoft.com/office/drawing/2014/main" id="{AC00C5FA-5DCB-5CDF-6E05-033DB5F9FC2F}"/>
                </a:ext>
              </a:extLst>
            </p:cNvPr>
            <p:cNvCxnSpPr>
              <a:cxnSpLocks/>
            </p:cNvCxnSpPr>
            <p:nvPr/>
          </p:nvCxnSpPr>
          <p:spPr>
            <a:xfrm flipH="1">
              <a:off x="2937216" y="2615111"/>
              <a:ext cx="5443511"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3074199"/>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llboard v2">
    <a:dk1>
      <a:srgbClr val="333333"/>
    </a:dk1>
    <a:lt1>
      <a:srgbClr val="FFFFFF"/>
    </a:lt1>
    <a:dk2>
      <a:srgbClr val="003479"/>
    </a:dk2>
    <a:lt2>
      <a:srgbClr val="1C75BC"/>
    </a:lt2>
    <a:accent1>
      <a:srgbClr val="00A0DF"/>
    </a:accent1>
    <a:accent2>
      <a:srgbClr val="359942"/>
    </a:accent2>
    <a:accent3>
      <a:srgbClr val="6EBD44"/>
    </a:accent3>
    <a:accent4>
      <a:srgbClr val="7E2E7A"/>
    </a:accent4>
    <a:accent5>
      <a:srgbClr val="F37820"/>
    </a:accent5>
    <a:accent6>
      <a:srgbClr val="00A99D"/>
    </a:accent6>
    <a:hlink>
      <a:srgbClr val="1C75BC"/>
    </a:hlink>
    <a:folHlink>
      <a:srgbClr val="333333"/>
    </a:folHlink>
  </a:clrScheme>
  <a:fontScheme name="Janssen Brand">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16002</TotalTime>
  <Words>3054</Words>
  <Application>Microsoft Macintosh PowerPoint</Application>
  <PresentationFormat>On-screen Show (16:9)</PresentationFormat>
  <Paragraphs>348</Paragraphs>
  <Slides>18</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Calibri</vt:lpstr>
      <vt:lpstr>Calibri Light</vt:lpstr>
      <vt:lpstr>Century Gothic</vt:lpstr>
      <vt:lpstr>Courier New</vt:lpstr>
      <vt:lpstr>Helvetica</vt:lpstr>
      <vt:lpstr>Open Sans</vt:lpstr>
      <vt:lpstr>Trebuchet MS</vt:lpstr>
      <vt:lpstr>Wingdings</vt:lpstr>
      <vt:lpstr>HemOnc22</vt:lpstr>
      <vt:lpstr>Office Theme</vt:lpstr>
      <vt:lpstr>1_HemOnc22</vt:lpstr>
      <vt:lpstr>Is There a Role for Novel BCMA-Directed Cellular Therapies in Early Relapsed Multiple Myeloma? </vt:lpstr>
      <vt:lpstr>PowerPoint Presentation</vt:lpstr>
      <vt:lpstr>Disclaimer</vt:lpstr>
      <vt:lpstr>KarMMa-3: Phase III Trial of Ide-Cel vs SoC in R/R MM</vt:lpstr>
      <vt:lpstr>KarMMa 3 Study Results: PFS (Primary Endpoint) </vt:lpstr>
      <vt:lpstr>KarMMa 3 Study Results: Key Secondary Endpoints (ITT) </vt:lpstr>
      <vt:lpstr>Progression-free Survival (ITT and High-risk Subgroups)</vt:lpstr>
      <vt:lpstr>CARTITUDE-4: Study Design and Endpoints </vt:lpstr>
      <vt:lpstr>CARTITUDE-4: Primary Endpoint – PFS (ITT Population)</vt:lpstr>
      <vt:lpstr>CARTITUDE-4: Secondary Endpoint (ITT) – Response</vt:lpstr>
      <vt:lpstr>CARTITUDE-4: CRS and CAR-T Cell-Related Neurotoxicity</vt:lpstr>
      <vt:lpstr>MajesTEC-2: Teclistamab with Subcutaneous Daratumumab and Lenalidomide in MM</vt:lpstr>
      <vt:lpstr>MajesTEC-2: Overall Response Rate with Tec-Dara-Len</vt:lpstr>
      <vt:lpstr>MajesTEC-2: Toxicities with Tec-Dara-Len</vt:lpstr>
      <vt:lpstr>MajesTEC-3: Teclistamab Plus Daratumumab Vs. Investigator’s Choice of DPd or DVd in Patients with Relapsed/Refractory MM and 1-3 Prior LOT</vt:lpstr>
      <vt:lpstr>MagnetisMM-5: An Open-Label, Multicenter, Randomized Phase 3 Study of Elranatamab as Monotherapy and in Combination with Daratumumab in Patients with Relapsed/Refractory MM</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Role for Novel BCMA-Directed Cellular Therapies in Early Relapsed Multiple Myeloma? </dc:title>
  <dc:subject/>
  <dc:creator>MedEd On The Go</dc:creator>
  <cp:keywords/>
  <dc:description/>
  <cp:lastModifiedBy>Moriah Diethorn</cp:lastModifiedBy>
  <cp:revision>102</cp:revision>
  <cp:lastPrinted>2023-07-11T18:28:25Z</cp:lastPrinted>
  <dcterms:created xsi:type="dcterms:W3CDTF">2020-02-20T18:16:37Z</dcterms:created>
  <dcterms:modified xsi:type="dcterms:W3CDTF">2023-08-14T17:12:32Z</dcterms:modified>
  <cp:category/>
</cp:coreProperties>
</file>