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4"/>
  </p:notesMasterIdLst>
  <p:sldIdLst>
    <p:sldId id="256" r:id="rId4"/>
    <p:sldId id="265" r:id="rId5"/>
    <p:sldId id="285" r:id="rId6"/>
    <p:sldId id="257" r:id="rId7"/>
    <p:sldId id="277" r:id="rId8"/>
    <p:sldId id="280" r:id="rId9"/>
    <p:sldId id="282" r:id="rId10"/>
    <p:sldId id="264"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B0547538-8B96-6C5E-B990-55466F9A02D9}" name="Rebecca Barraclough" initials="RB" userId="S::rbarraclough@ushealthconnect.com::2fefac7e-c711-47ad-8a3f-c5e62e1ab735" providerId="AD"/>
  <p188:author id="{00302C91-7603-249F-2A7E-E950D45AC8AC}" name="Amruta Manke" initials="AM" userId="4a6a58c94589e88f" providerId="Windows Live"/>
  <p188:author id="{D7037B9D-489D-BD61-C2A8-D798FC9BE454}" name="Robert Garris" initials="RG" userId="S::rgarris@ushealthconnect.com::2e75e808-a6ec-4b4a-8020-a0cff9079715" providerId="AD"/>
  <p188:author id="{52C4C9BB-C807-8705-0B08-A3DF41A8D64B}" name="Moriah Diethorn" initials="MD" userId="Moriah Diethorn" providerId="None"/>
  <p188:author id="{744595F4-BB4A-02C8-6999-846833E05240}" name="Biran, Noa M.D." initials="BNM" userId="S::Noa.Biran@hackensackumc.org::1b17b80f-af71-4578-b043-757dabeb74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6327" autoAdjust="0"/>
  </p:normalViewPr>
  <p:slideViewPr>
    <p:cSldViewPr snapToGrid="0">
      <p:cViewPr varScale="1">
        <p:scale>
          <a:sx n="124" d="100"/>
          <a:sy n="124" d="100"/>
        </p:scale>
        <p:origin x="592"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312D1-A511-4C6D-90C8-742EC2C81F36}"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90552-C2B6-4645-B94B-F43F7B1BF70B}" type="slidenum">
              <a:rPr lang="en-US" smtClean="0"/>
              <a:t>‹#›</a:t>
            </a:fld>
            <a:endParaRPr lang="en-US"/>
          </a:p>
        </p:txBody>
      </p:sp>
    </p:spTree>
    <p:extLst>
      <p:ext uri="{BB962C8B-B14F-4D97-AF65-F5344CB8AC3E}">
        <p14:creationId xmlns:p14="http://schemas.microsoft.com/office/powerpoint/2010/main" val="213011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90552-C2B6-4645-B94B-F43F7B1BF70B}" type="slidenum">
              <a:rPr lang="en-US" smtClean="0"/>
              <a:t>5</a:t>
            </a:fld>
            <a:endParaRPr lang="en-US"/>
          </a:p>
        </p:txBody>
      </p:sp>
    </p:spTree>
    <p:extLst>
      <p:ext uri="{BB962C8B-B14F-4D97-AF65-F5344CB8AC3E}">
        <p14:creationId xmlns:p14="http://schemas.microsoft.com/office/powerpoint/2010/main" val="149357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90552-C2B6-4645-B94B-F43F7B1BF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424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890552-C2B6-4645-B94B-F43F7B1BF7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34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90552-C2B6-4645-B94B-F43F7B1BF70B}" type="slidenum">
              <a:rPr lang="en-US" smtClean="0"/>
              <a:t>8</a:t>
            </a:fld>
            <a:endParaRPr lang="en-US"/>
          </a:p>
        </p:txBody>
      </p:sp>
    </p:spTree>
    <p:extLst>
      <p:ext uri="{BB962C8B-B14F-4D97-AF65-F5344CB8AC3E}">
        <p14:creationId xmlns:p14="http://schemas.microsoft.com/office/powerpoint/2010/main" val="3520580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446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7666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9583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45998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226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4373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6815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718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17531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88697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6272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736439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8261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99947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69642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54395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580363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68049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43067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93983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3500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2152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15916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78715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995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6382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83997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70714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5307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2913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14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7165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0448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8738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35423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93902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022362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939220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6.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26"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7C4D-65E7-A158-DCD6-ECB78CEC14B9}"/>
              </a:ext>
            </a:extLst>
          </p:cNvPr>
          <p:cNvSpPr>
            <a:spLocks noGrp="1"/>
          </p:cNvSpPr>
          <p:nvPr>
            <p:ph type="title"/>
          </p:nvPr>
        </p:nvSpPr>
        <p:spPr>
          <a:xfrm>
            <a:off x="609601" y="1709738"/>
            <a:ext cx="10515600" cy="2852737"/>
          </a:xfrm>
        </p:spPr>
        <p:txBody>
          <a:bodyPr>
            <a:normAutofit/>
          </a:bodyPr>
          <a:lstStyle/>
          <a:p>
            <a:r>
              <a:rPr lang="en-US" dirty="0"/>
              <a:t>Monoclonal Antibody-Based Regimens for Early Relapse Multiple Myeloma</a:t>
            </a:r>
          </a:p>
        </p:txBody>
      </p:sp>
      <p:sp>
        <p:nvSpPr>
          <p:cNvPr id="3" name="Subtitle 2">
            <a:extLst>
              <a:ext uri="{FF2B5EF4-FFF2-40B4-BE49-F238E27FC236}">
                <a16:creationId xmlns:a16="http://schemas.microsoft.com/office/drawing/2014/main" id="{81AD16AF-CB10-655C-741C-0DE57E824E07}"/>
              </a:ext>
            </a:extLst>
          </p:cNvPr>
          <p:cNvSpPr>
            <a:spLocks noGrp="1"/>
          </p:cNvSpPr>
          <p:nvPr>
            <p:ph type="body" idx="1"/>
          </p:nvPr>
        </p:nvSpPr>
        <p:spPr>
          <a:xfrm>
            <a:off x="609601" y="4589463"/>
            <a:ext cx="10515600" cy="1500187"/>
          </a:xfrm>
        </p:spPr>
        <p:txBody>
          <a:bodyPr>
            <a:normAutofit/>
          </a:bodyPr>
          <a:lstStyle/>
          <a:p>
            <a:r>
              <a:rPr lang="en-US" b="1" dirty="0">
                <a:solidFill>
                  <a:schemeClr val="accent1"/>
                </a:solidFill>
              </a:rPr>
              <a:t>Noa </a:t>
            </a:r>
            <a:r>
              <a:rPr lang="en-US" b="1" dirty="0" err="1">
                <a:solidFill>
                  <a:schemeClr val="accent1"/>
                </a:solidFill>
              </a:rPr>
              <a:t>Biran</a:t>
            </a:r>
            <a:r>
              <a:rPr lang="en-US" b="1" dirty="0">
                <a:solidFill>
                  <a:schemeClr val="accent1"/>
                </a:solidFill>
              </a:rPr>
              <a:t>, MD </a:t>
            </a:r>
            <a:br>
              <a:rPr lang="en-US" dirty="0"/>
            </a:br>
            <a:r>
              <a:rPr lang="en-US" dirty="0"/>
              <a:t>Associate Professor of Medicine </a:t>
            </a:r>
            <a:br>
              <a:rPr lang="en-US" dirty="0"/>
            </a:br>
            <a:r>
              <a:rPr lang="en-US" dirty="0"/>
              <a:t>Hackensack Meridian Health </a:t>
            </a:r>
            <a:br>
              <a:rPr lang="en-US" dirty="0"/>
            </a:br>
            <a:r>
              <a:rPr lang="en-US" dirty="0"/>
              <a:t>John </a:t>
            </a:r>
            <a:r>
              <a:rPr lang="en-US" dirty="0" err="1"/>
              <a:t>Theurer</a:t>
            </a:r>
            <a:r>
              <a:rPr lang="en-US" dirty="0"/>
              <a:t> Cancer Center, Multiple Myeloma Division</a:t>
            </a:r>
            <a:br>
              <a:rPr lang="en-US" dirty="0"/>
            </a:br>
            <a:r>
              <a:rPr lang="en-US" dirty="0"/>
              <a:t>Hackensack, NJ</a:t>
            </a:r>
          </a:p>
        </p:txBody>
      </p:sp>
    </p:spTree>
    <p:extLst>
      <p:ext uri="{BB962C8B-B14F-4D97-AF65-F5344CB8AC3E}">
        <p14:creationId xmlns:p14="http://schemas.microsoft.com/office/powerpoint/2010/main" val="2253347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Early Relapse in Multiple Myeloma: Modern Management Strategies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relapse and progression of disease in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Compare the efficacy and safety of carfilzomib- and pomalidomide-based regimens in the treatment of relapsed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current and emerging treatment approaches to multiple myeloma patients in early relapse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common adverse events seen with combination regimens used to treat early relapsed multiple myeloma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46">
            <a:extLst>
              <a:ext uri="{FF2B5EF4-FFF2-40B4-BE49-F238E27FC236}">
                <a16:creationId xmlns:a16="http://schemas.microsoft.com/office/drawing/2014/main" id="{07291273-4771-F26B-07C6-783E14D0531C}"/>
              </a:ext>
            </a:extLst>
          </p:cNvPr>
          <p:cNvSpPr>
            <a:spLocks noGrp="1"/>
          </p:cNvSpPr>
          <p:nvPr>
            <p:ph type="ftr" sz="quarter" idx="3"/>
          </p:nvPr>
        </p:nvSpPr>
        <p:spPr>
          <a:xfrm>
            <a:off x="609600" y="6356350"/>
            <a:ext cx="10744199" cy="442131"/>
          </a:xfrm>
        </p:spPr>
        <p:txBody>
          <a:bodyPr/>
          <a:lstStyle/>
          <a:p>
            <a:r>
              <a:rPr lang="en-US" dirty="0"/>
              <a:t>ADCC, Antibody-dependent cytotoxicity; ADCP, antibody-dependent cellular phagocytosis; CDC, complement-dependent cytotoxicity</a:t>
            </a:r>
          </a:p>
          <a:p>
            <a:r>
              <a:rPr lang="en-US" dirty="0" err="1"/>
              <a:t>Dimopoulos</a:t>
            </a:r>
            <a:r>
              <a:rPr lang="en-US" dirty="0"/>
              <a:t> MA, et al. ASH 2020. Abstract 2325. Moreau P, et al. ASH 2020. Abstract 2316.</a:t>
            </a:r>
          </a:p>
          <a:p>
            <a:r>
              <a:rPr lang="en-US" dirty="0"/>
              <a:t>Ritchie D, et al. </a:t>
            </a:r>
            <a:r>
              <a:rPr lang="en-US" i="1" dirty="0"/>
              <a:t>Clin </a:t>
            </a:r>
            <a:r>
              <a:rPr lang="en-US" i="1" dirty="0" err="1"/>
              <a:t>Transl</a:t>
            </a:r>
            <a:r>
              <a:rPr lang="en-US" i="1" dirty="0"/>
              <a:t> Sci. </a:t>
            </a:r>
            <a:r>
              <a:rPr lang="en-US" dirty="0"/>
              <a:t>2018;11:261-66..</a:t>
            </a:r>
          </a:p>
        </p:txBody>
      </p:sp>
      <p:sp>
        <p:nvSpPr>
          <p:cNvPr id="2" name="Title 1">
            <a:extLst>
              <a:ext uri="{FF2B5EF4-FFF2-40B4-BE49-F238E27FC236}">
                <a16:creationId xmlns:a16="http://schemas.microsoft.com/office/drawing/2014/main" id="{B9CE0EE4-2E2E-0201-5283-4620DCBED195}"/>
              </a:ext>
            </a:extLst>
          </p:cNvPr>
          <p:cNvSpPr>
            <a:spLocks noGrp="1"/>
          </p:cNvSpPr>
          <p:nvPr>
            <p:ph type="title"/>
          </p:nvPr>
        </p:nvSpPr>
        <p:spPr>
          <a:xfrm>
            <a:off x="609600" y="199505"/>
            <a:ext cx="10744200" cy="1185577"/>
          </a:xfrm>
        </p:spPr>
        <p:txBody>
          <a:bodyPr/>
          <a:lstStyle/>
          <a:p>
            <a:r>
              <a:rPr lang="en-US" dirty="0"/>
              <a:t>Monoclonal Antibodies Have Myeloma-Directed and Immunomodulatory Effects</a:t>
            </a:r>
          </a:p>
        </p:txBody>
      </p:sp>
      <p:grpSp>
        <p:nvGrpSpPr>
          <p:cNvPr id="7" name="Group 6">
            <a:extLst>
              <a:ext uri="{FF2B5EF4-FFF2-40B4-BE49-F238E27FC236}">
                <a16:creationId xmlns:a16="http://schemas.microsoft.com/office/drawing/2014/main" id="{940B9089-0155-D006-EBE8-C6E25C9A1FD0}"/>
              </a:ext>
            </a:extLst>
          </p:cNvPr>
          <p:cNvGrpSpPr/>
          <p:nvPr/>
        </p:nvGrpSpPr>
        <p:grpSpPr>
          <a:xfrm>
            <a:off x="978946" y="1940474"/>
            <a:ext cx="4443332" cy="1722369"/>
            <a:chOff x="1526565" y="938915"/>
            <a:chExt cx="4422986" cy="1779253"/>
          </a:xfrm>
        </p:grpSpPr>
        <p:sp>
          <p:nvSpPr>
            <p:cNvPr id="8" name="Freeform 4">
              <a:extLst>
                <a:ext uri="{FF2B5EF4-FFF2-40B4-BE49-F238E27FC236}">
                  <a16:creationId xmlns:a16="http://schemas.microsoft.com/office/drawing/2014/main" id="{E4FC42AB-257C-D2F5-A7B9-0E765ECECAAA}"/>
                </a:ext>
              </a:extLst>
            </p:cNvPr>
            <p:cNvSpPr/>
            <p:nvPr/>
          </p:nvSpPr>
          <p:spPr>
            <a:xfrm>
              <a:off x="1526565" y="938915"/>
              <a:ext cx="1690687" cy="1690687"/>
            </a:xfrm>
            <a:custGeom>
              <a:avLst/>
              <a:gdLst>
                <a:gd name="connsiteX0" fmla="*/ 0 w 1690687"/>
                <a:gd name="connsiteY0" fmla="*/ 845344 h 1690687"/>
                <a:gd name="connsiteX1" fmla="*/ 845344 w 1690687"/>
                <a:gd name="connsiteY1" fmla="*/ 0 h 1690687"/>
                <a:gd name="connsiteX2" fmla="*/ 1690688 w 1690687"/>
                <a:gd name="connsiteY2" fmla="*/ 845344 h 1690687"/>
                <a:gd name="connsiteX3" fmla="*/ 845344 w 1690687"/>
                <a:gd name="connsiteY3" fmla="*/ 1690688 h 1690687"/>
                <a:gd name="connsiteX4" fmla="*/ 0 w 1690687"/>
                <a:gd name="connsiteY4" fmla="*/ 845344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0" y="845344"/>
                  </a:moveTo>
                  <a:cubicBezTo>
                    <a:pt x="0" y="378473"/>
                    <a:pt x="378473" y="0"/>
                    <a:pt x="845344" y="0"/>
                  </a:cubicBezTo>
                  <a:cubicBezTo>
                    <a:pt x="1312215" y="0"/>
                    <a:pt x="1690688" y="378473"/>
                    <a:pt x="1690688" y="845344"/>
                  </a:cubicBezTo>
                  <a:cubicBezTo>
                    <a:pt x="1690688" y="1312215"/>
                    <a:pt x="1312215" y="1690688"/>
                    <a:pt x="845344" y="1690688"/>
                  </a:cubicBezTo>
                  <a:cubicBezTo>
                    <a:pt x="378473" y="1690688"/>
                    <a:pt x="0" y="1312215"/>
                    <a:pt x="0" y="845344"/>
                  </a:cubicBez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247595" tIns="247595" rIns="247595" bIns="247595"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Daratumumab binds to CD38</a:t>
              </a:r>
            </a:p>
          </p:txBody>
        </p:sp>
        <p:sp>
          <p:nvSpPr>
            <p:cNvPr id="9" name="Freeform 5">
              <a:extLst>
                <a:ext uri="{FF2B5EF4-FFF2-40B4-BE49-F238E27FC236}">
                  <a16:creationId xmlns:a16="http://schemas.microsoft.com/office/drawing/2014/main" id="{1442C25C-881C-8C18-F3EA-888159D4605F}"/>
                </a:ext>
              </a:extLst>
            </p:cNvPr>
            <p:cNvSpPr/>
            <p:nvPr/>
          </p:nvSpPr>
          <p:spPr>
            <a:xfrm rot="19041445">
              <a:off x="3194450" y="1550944"/>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6">
              <a:extLst>
                <a:ext uri="{FF2B5EF4-FFF2-40B4-BE49-F238E27FC236}">
                  <a16:creationId xmlns:a16="http://schemas.microsoft.com/office/drawing/2014/main" id="{33B09025-F9DB-F8A5-56F2-148749D50347}"/>
                </a:ext>
              </a:extLst>
            </p:cNvPr>
            <p:cNvSpPr/>
            <p:nvPr/>
          </p:nvSpPr>
          <p:spPr>
            <a:xfrm rot="13358555">
              <a:off x="5397246" y="1550944"/>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Straight Connector 10">
              <a:extLst>
                <a:ext uri="{FF2B5EF4-FFF2-40B4-BE49-F238E27FC236}">
                  <a16:creationId xmlns:a16="http://schemas.microsoft.com/office/drawing/2014/main" id="{76CEF331-1286-B1F9-A5AE-B08A5F008943}"/>
                </a:ext>
              </a:extLst>
            </p:cNvPr>
            <p:cNvSpPr/>
            <p:nvPr/>
          </p:nvSpPr>
          <p:spPr>
            <a:xfrm>
              <a:off x="3673738" y="1363872"/>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8">
              <a:extLst>
                <a:ext uri="{FF2B5EF4-FFF2-40B4-BE49-F238E27FC236}">
                  <a16:creationId xmlns:a16="http://schemas.microsoft.com/office/drawing/2014/main" id="{5C89AAF2-D1D1-5825-2CFC-05EA758008B3}"/>
                </a:ext>
              </a:extLst>
            </p:cNvPr>
            <p:cNvSpPr/>
            <p:nvPr/>
          </p:nvSpPr>
          <p:spPr>
            <a:xfrm>
              <a:off x="3871356" y="965341"/>
              <a:ext cx="1401289" cy="840773"/>
            </a:xfrm>
            <a:custGeom>
              <a:avLst/>
              <a:gdLst>
                <a:gd name="connsiteX0" fmla="*/ 0 w 1401289"/>
                <a:gd name="connsiteY0" fmla="*/ 0 h 840773"/>
                <a:gd name="connsiteX1" fmla="*/ 1401289 w 1401289"/>
                <a:gd name="connsiteY1" fmla="*/ 0 h 840773"/>
                <a:gd name="connsiteX2" fmla="*/ 1401289 w 1401289"/>
                <a:gd name="connsiteY2" fmla="*/ 840773 h 840773"/>
                <a:gd name="connsiteX3" fmla="*/ 0 w 1401289"/>
                <a:gd name="connsiteY3" fmla="*/ 840773 h 840773"/>
                <a:gd name="connsiteX4" fmla="*/ 0 w 1401289"/>
                <a:gd name="connsiteY4" fmla="*/ 0 h 84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9" h="840773">
                  <a:moveTo>
                    <a:pt x="0" y="0"/>
                  </a:moveTo>
                  <a:lnTo>
                    <a:pt x="1401289" y="0"/>
                  </a:lnTo>
                  <a:lnTo>
                    <a:pt x="1401289" y="840773"/>
                  </a:lnTo>
                  <a:lnTo>
                    <a:pt x="0" y="84077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1" i="1"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On-tumor effects</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CDC, ADCC, ADCP, apoptosis</a:t>
              </a:r>
            </a:p>
          </p:txBody>
        </p:sp>
        <p:sp>
          <p:nvSpPr>
            <p:cNvPr id="13" name="Straight Connector 12">
              <a:extLst>
                <a:ext uri="{FF2B5EF4-FFF2-40B4-BE49-F238E27FC236}">
                  <a16:creationId xmlns:a16="http://schemas.microsoft.com/office/drawing/2014/main" id="{D6249092-52CC-4FD1-696C-E0D521ADB2AE}"/>
                </a:ext>
              </a:extLst>
            </p:cNvPr>
            <p:cNvSpPr/>
            <p:nvPr/>
          </p:nvSpPr>
          <p:spPr>
            <a:xfrm>
              <a:off x="5272645" y="1363872"/>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10">
              <a:extLst>
                <a:ext uri="{FF2B5EF4-FFF2-40B4-BE49-F238E27FC236}">
                  <a16:creationId xmlns:a16="http://schemas.microsoft.com/office/drawing/2014/main" id="{3B9C5C35-D819-8853-6041-669997D960CF}"/>
                </a:ext>
              </a:extLst>
            </p:cNvPr>
            <p:cNvSpPr/>
            <p:nvPr/>
          </p:nvSpPr>
          <p:spPr>
            <a:xfrm rot="2558555">
              <a:off x="3194450" y="2017573"/>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11">
              <a:extLst>
                <a:ext uri="{FF2B5EF4-FFF2-40B4-BE49-F238E27FC236}">
                  <a16:creationId xmlns:a16="http://schemas.microsoft.com/office/drawing/2014/main" id="{BBEC7BD8-9A9E-0C1C-B494-243B13429459}"/>
                </a:ext>
              </a:extLst>
            </p:cNvPr>
            <p:cNvSpPr/>
            <p:nvPr/>
          </p:nvSpPr>
          <p:spPr>
            <a:xfrm rot="8241445">
              <a:off x="5397246" y="2017573"/>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Straight Connector 15">
              <a:extLst>
                <a:ext uri="{FF2B5EF4-FFF2-40B4-BE49-F238E27FC236}">
                  <a16:creationId xmlns:a16="http://schemas.microsoft.com/office/drawing/2014/main" id="{1CF982BE-8F7F-551C-1917-16F1D18CCC80}"/>
                </a:ext>
              </a:extLst>
            </p:cNvPr>
            <p:cNvSpPr/>
            <p:nvPr/>
          </p:nvSpPr>
          <p:spPr>
            <a:xfrm>
              <a:off x="3673738" y="2204645"/>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13">
              <a:extLst>
                <a:ext uri="{FF2B5EF4-FFF2-40B4-BE49-F238E27FC236}">
                  <a16:creationId xmlns:a16="http://schemas.microsoft.com/office/drawing/2014/main" id="{A65D5027-31EA-7189-A220-6C43AE7A0913}"/>
                </a:ext>
              </a:extLst>
            </p:cNvPr>
            <p:cNvSpPr/>
            <p:nvPr/>
          </p:nvSpPr>
          <p:spPr>
            <a:xfrm>
              <a:off x="3871356" y="1877395"/>
              <a:ext cx="1401289" cy="840773"/>
            </a:xfrm>
            <a:custGeom>
              <a:avLst/>
              <a:gdLst>
                <a:gd name="connsiteX0" fmla="*/ 0 w 1401289"/>
                <a:gd name="connsiteY0" fmla="*/ 0 h 840773"/>
                <a:gd name="connsiteX1" fmla="*/ 1401289 w 1401289"/>
                <a:gd name="connsiteY1" fmla="*/ 0 h 840773"/>
                <a:gd name="connsiteX2" fmla="*/ 1401289 w 1401289"/>
                <a:gd name="connsiteY2" fmla="*/ 840773 h 840773"/>
                <a:gd name="connsiteX3" fmla="*/ 0 w 1401289"/>
                <a:gd name="connsiteY3" fmla="*/ 840773 h 840773"/>
                <a:gd name="connsiteX4" fmla="*/ 0 w 1401289"/>
                <a:gd name="connsiteY4" fmla="*/ 0 h 84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9" h="840773">
                  <a:moveTo>
                    <a:pt x="0" y="0"/>
                  </a:moveTo>
                  <a:lnTo>
                    <a:pt x="1401289" y="0"/>
                  </a:lnTo>
                  <a:lnTo>
                    <a:pt x="1401289" y="840773"/>
                  </a:lnTo>
                  <a:lnTo>
                    <a:pt x="0" y="84077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Depletes CD38+ immunosuppressive regulatory cells; promotes T-cell expansion, activation</a:t>
              </a:r>
            </a:p>
          </p:txBody>
        </p:sp>
        <p:sp>
          <p:nvSpPr>
            <p:cNvPr id="18" name="Straight Connector 17">
              <a:extLst>
                <a:ext uri="{FF2B5EF4-FFF2-40B4-BE49-F238E27FC236}">
                  <a16:creationId xmlns:a16="http://schemas.microsoft.com/office/drawing/2014/main" id="{6622BB4F-2A22-7BC5-3A24-5ACD886CF77F}"/>
                </a:ext>
              </a:extLst>
            </p:cNvPr>
            <p:cNvSpPr/>
            <p:nvPr/>
          </p:nvSpPr>
          <p:spPr>
            <a:xfrm>
              <a:off x="5272645" y="2204645"/>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grpSp>
        <p:nvGrpSpPr>
          <p:cNvPr id="19" name="Group 18">
            <a:extLst>
              <a:ext uri="{FF2B5EF4-FFF2-40B4-BE49-F238E27FC236}">
                <a16:creationId xmlns:a16="http://schemas.microsoft.com/office/drawing/2014/main" id="{69323F52-F580-B767-A7D8-30EAAA046023}"/>
              </a:ext>
            </a:extLst>
          </p:cNvPr>
          <p:cNvGrpSpPr/>
          <p:nvPr/>
        </p:nvGrpSpPr>
        <p:grpSpPr>
          <a:xfrm>
            <a:off x="978946" y="3906356"/>
            <a:ext cx="4370661" cy="1849391"/>
            <a:chOff x="1526565" y="3071253"/>
            <a:chExt cx="4422986" cy="1681546"/>
          </a:xfrm>
        </p:grpSpPr>
        <p:sp>
          <p:nvSpPr>
            <p:cNvPr id="20" name="Freeform 19">
              <a:extLst>
                <a:ext uri="{FF2B5EF4-FFF2-40B4-BE49-F238E27FC236}">
                  <a16:creationId xmlns:a16="http://schemas.microsoft.com/office/drawing/2014/main" id="{ACE28B1E-1CB1-DF23-E7E1-4F5BD6EB85AD}"/>
                </a:ext>
              </a:extLst>
            </p:cNvPr>
            <p:cNvSpPr/>
            <p:nvPr/>
          </p:nvSpPr>
          <p:spPr>
            <a:xfrm>
              <a:off x="1526565" y="3136276"/>
              <a:ext cx="1690687" cy="1488091"/>
            </a:xfrm>
            <a:custGeom>
              <a:avLst/>
              <a:gdLst>
                <a:gd name="connsiteX0" fmla="*/ 0 w 1690687"/>
                <a:gd name="connsiteY0" fmla="*/ 845344 h 1690687"/>
                <a:gd name="connsiteX1" fmla="*/ 845344 w 1690687"/>
                <a:gd name="connsiteY1" fmla="*/ 0 h 1690687"/>
                <a:gd name="connsiteX2" fmla="*/ 1690688 w 1690687"/>
                <a:gd name="connsiteY2" fmla="*/ 845344 h 1690687"/>
                <a:gd name="connsiteX3" fmla="*/ 845344 w 1690687"/>
                <a:gd name="connsiteY3" fmla="*/ 1690688 h 1690687"/>
                <a:gd name="connsiteX4" fmla="*/ 0 w 1690687"/>
                <a:gd name="connsiteY4" fmla="*/ 845344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0" y="845344"/>
                  </a:moveTo>
                  <a:cubicBezTo>
                    <a:pt x="0" y="378473"/>
                    <a:pt x="378473" y="0"/>
                    <a:pt x="845344" y="0"/>
                  </a:cubicBezTo>
                  <a:cubicBezTo>
                    <a:pt x="1312215" y="0"/>
                    <a:pt x="1690688" y="378473"/>
                    <a:pt x="1690688" y="845344"/>
                  </a:cubicBezTo>
                  <a:cubicBezTo>
                    <a:pt x="1690688" y="1312215"/>
                    <a:pt x="1312215" y="1690688"/>
                    <a:pt x="845344" y="1690688"/>
                  </a:cubicBezTo>
                  <a:cubicBezTo>
                    <a:pt x="378473" y="1690688"/>
                    <a:pt x="0" y="1312215"/>
                    <a:pt x="0" y="845344"/>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247595" tIns="247595" rIns="247595" bIns="247595"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Isatuximab binds to CD38</a:t>
              </a:r>
            </a:p>
          </p:txBody>
        </p:sp>
        <p:sp>
          <p:nvSpPr>
            <p:cNvPr id="21" name="Freeform 20">
              <a:extLst>
                <a:ext uri="{FF2B5EF4-FFF2-40B4-BE49-F238E27FC236}">
                  <a16:creationId xmlns:a16="http://schemas.microsoft.com/office/drawing/2014/main" id="{544A1878-5376-C8BA-3D2D-522A007AFAA1}"/>
                </a:ext>
              </a:extLst>
            </p:cNvPr>
            <p:cNvSpPr/>
            <p:nvPr/>
          </p:nvSpPr>
          <p:spPr>
            <a:xfrm rot="19041445">
              <a:off x="3194450" y="3678712"/>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Freeform 21">
              <a:extLst>
                <a:ext uri="{FF2B5EF4-FFF2-40B4-BE49-F238E27FC236}">
                  <a16:creationId xmlns:a16="http://schemas.microsoft.com/office/drawing/2014/main" id="{A4481FBC-EB16-BCA9-7598-0B38524B5B60}"/>
                </a:ext>
              </a:extLst>
            </p:cNvPr>
            <p:cNvSpPr/>
            <p:nvPr/>
          </p:nvSpPr>
          <p:spPr>
            <a:xfrm rot="13358555">
              <a:off x="5397246" y="3678712"/>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Straight Connector 22">
              <a:extLst>
                <a:ext uri="{FF2B5EF4-FFF2-40B4-BE49-F238E27FC236}">
                  <a16:creationId xmlns:a16="http://schemas.microsoft.com/office/drawing/2014/main" id="{7C68187D-0A9F-507D-C750-E4B60BD15B87}"/>
                </a:ext>
              </a:extLst>
            </p:cNvPr>
            <p:cNvSpPr/>
            <p:nvPr/>
          </p:nvSpPr>
          <p:spPr>
            <a:xfrm>
              <a:off x="3673738" y="3491640"/>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Freeform 23">
              <a:extLst>
                <a:ext uri="{FF2B5EF4-FFF2-40B4-BE49-F238E27FC236}">
                  <a16:creationId xmlns:a16="http://schemas.microsoft.com/office/drawing/2014/main" id="{E4F776DF-B71F-F61E-4537-E72F96FC704C}"/>
                </a:ext>
              </a:extLst>
            </p:cNvPr>
            <p:cNvSpPr/>
            <p:nvPr/>
          </p:nvSpPr>
          <p:spPr>
            <a:xfrm>
              <a:off x="3871356" y="3071253"/>
              <a:ext cx="1401289" cy="840773"/>
            </a:xfrm>
            <a:custGeom>
              <a:avLst/>
              <a:gdLst>
                <a:gd name="connsiteX0" fmla="*/ 0 w 1401289"/>
                <a:gd name="connsiteY0" fmla="*/ 0 h 840773"/>
                <a:gd name="connsiteX1" fmla="*/ 1401289 w 1401289"/>
                <a:gd name="connsiteY1" fmla="*/ 0 h 840773"/>
                <a:gd name="connsiteX2" fmla="*/ 1401289 w 1401289"/>
                <a:gd name="connsiteY2" fmla="*/ 840773 h 840773"/>
                <a:gd name="connsiteX3" fmla="*/ 0 w 1401289"/>
                <a:gd name="connsiteY3" fmla="*/ 840773 h 840773"/>
                <a:gd name="connsiteX4" fmla="*/ 0 w 1401289"/>
                <a:gd name="connsiteY4" fmla="*/ 0 h 84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9" h="840773">
                  <a:moveTo>
                    <a:pt x="0" y="0"/>
                  </a:moveTo>
                  <a:lnTo>
                    <a:pt x="1401289" y="0"/>
                  </a:lnTo>
                  <a:lnTo>
                    <a:pt x="1401289" y="840773"/>
                  </a:lnTo>
                  <a:lnTo>
                    <a:pt x="0" y="84077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1" i="1"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On-tumor effects</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CDC, ADCC, ADCP, apoptosis</a:t>
              </a:r>
            </a:p>
          </p:txBody>
        </p:sp>
        <p:sp>
          <p:nvSpPr>
            <p:cNvPr id="25" name="Straight Connector 24">
              <a:extLst>
                <a:ext uri="{FF2B5EF4-FFF2-40B4-BE49-F238E27FC236}">
                  <a16:creationId xmlns:a16="http://schemas.microsoft.com/office/drawing/2014/main" id="{9D2B117F-254A-213B-09E2-DB094B47BD1F}"/>
                </a:ext>
              </a:extLst>
            </p:cNvPr>
            <p:cNvSpPr/>
            <p:nvPr/>
          </p:nvSpPr>
          <p:spPr>
            <a:xfrm>
              <a:off x="5272645" y="3491640"/>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Freeform 25">
              <a:extLst>
                <a:ext uri="{FF2B5EF4-FFF2-40B4-BE49-F238E27FC236}">
                  <a16:creationId xmlns:a16="http://schemas.microsoft.com/office/drawing/2014/main" id="{9D38FF8F-05AD-BC99-3123-0B35B00E1B37}"/>
                </a:ext>
              </a:extLst>
            </p:cNvPr>
            <p:cNvSpPr/>
            <p:nvPr/>
          </p:nvSpPr>
          <p:spPr>
            <a:xfrm rot="2558555">
              <a:off x="3194450" y="4145341"/>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Freeform 26">
              <a:extLst>
                <a:ext uri="{FF2B5EF4-FFF2-40B4-BE49-F238E27FC236}">
                  <a16:creationId xmlns:a16="http://schemas.microsoft.com/office/drawing/2014/main" id="{F57335A1-5381-C3DC-3D02-3591AB304B2D}"/>
                </a:ext>
              </a:extLst>
            </p:cNvPr>
            <p:cNvSpPr/>
            <p:nvPr/>
          </p:nvSpPr>
          <p:spPr>
            <a:xfrm rot="8241445">
              <a:off x="5397246" y="4145341"/>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8" name="Straight Connector 27">
              <a:extLst>
                <a:ext uri="{FF2B5EF4-FFF2-40B4-BE49-F238E27FC236}">
                  <a16:creationId xmlns:a16="http://schemas.microsoft.com/office/drawing/2014/main" id="{6B8B47FD-E4A1-3BF3-36D5-9878BDF2492E}"/>
                </a:ext>
              </a:extLst>
            </p:cNvPr>
            <p:cNvSpPr/>
            <p:nvPr/>
          </p:nvSpPr>
          <p:spPr>
            <a:xfrm>
              <a:off x="3673738" y="4332413"/>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9" name="Freeform 28">
              <a:extLst>
                <a:ext uri="{FF2B5EF4-FFF2-40B4-BE49-F238E27FC236}">
                  <a16:creationId xmlns:a16="http://schemas.microsoft.com/office/drawing/2014/main" id="{2A5A57FC-F4BC-0168-C92C-492E58A2A552}"/>
                </a:ext>
              </a:extLst>
            </p:cNvPr>
            <p:cNvSpPr/>
            <p:nvPr/>
          </p:nvSpPr>
          <p:spPr>
            <a:xfrm>
              <a:off x="3871356" y="3912026"/>
              <a:ext cx="1401289" cy="840773"/>
            </a:xfrm>
            <a:custGeom>
              <a:avLst/>
              <a:gdLst>
                <a:gd name="connsiteX0" fmla="*/ 0 w 1401289"/>
                <a:gd name="connsiteY0" fmla="*/ 0 h 840773"/>
                <a:gd name="connsiteX1" fmla="*/ 1401289 w 1401289"/>
                <a:gd name="connsiteY1" fmla="*/ 0 h 840773"/>
                <a:gd name="connsiteX2" fmla="*/ 1401289 w 1401289"/>
                <a:gd name="connsiteY2" fmla="*/ 840773 h 840773"/>
                <a:gd name="connsiteX3" fmla="*/ 0 w 1401289"/>
                <a:gd name="connsiteY3" fmla="*/ 840773 h 840773"/>
                <a:gd name="connsiteX4" fmla="*/ 0 w 1401289"/>
                <a:gd name="connsiteY4" fmla="*/ 0 h 84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9" h="840773">
                  <a:moveTo>
                    <a:pt x="0" y="0"/>
                  </a:moveTo>
                  <a:lnTo>
                    <a:pt x="1401289" y="0"/>
                  </a:lnTo>
                  <a:lnTo>
                    <a:pt x="1401289" y="840773"/>
                  </a:lnTo>
                  <a:lnTo>
                    <a:pt x="0" y="84077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Immunomodulation, inhibition of ectoenzyme activity</a:t>
              </a:r>
            </a:p>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Straight Connector 29">
              <a:extLst>
                <a:ext uri="{FF2B5EF4-FFF2-40B4-BE49-F238E27FC236}">
                  <a16:creationId xmlns:a16="http://schemas.microsoft.com/office/drawing/2014/main" id="{E0EC1ED9-103A-7A7C-5A80-D64FC9A85618}"/>
                </a:ext>
              </a:extLst>
            </p:cNvPr>
            <p:cNvSpPr/>
            <p:nvPr/>
          </p:nvSpPr>
          <p:spPr>
            <a:xfrm>
              <a:off x="5272645" y="4332413"/>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cxnSp>
        <p:nvCxnSpPr>
          <p:cNvPr id="32" name="Straight Arrow Connector 31">
            <a:extLst>
              <a:ext uri="{FF2B5EF4-FFF2-40B4-BE49-F238E27FC236}">
                <a16:creationId xmlns:a16="http://schemas.microsoft.com/office/drawing/2014/main" id="{DF98E72E-40BD-21BE-2E26-B78C0C6FC98D}"/>
              </a:ext>
            </a:extLst>
          </p:cNvPr>
          <p:cNvCxnSpPr/>
          <p:nvPr/>
        </p:nvCxnSpPr>
        <p:spPr>
          <a:xfrm>
            <a:off x="5205502" y="2355101"/>
            <a:ext cx="522515" cy="335627"/>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CE28FA0-CB02-B11D-9BA3-69EA9DCE7B3A}"/>
              </a:ext>
            </a:extLst>
          </p:cNvPr>
          <p:cNvCxnSpPr/>
          <p:nvPr/>
        </p:nvCxnSpPr>
        <p:spPr>
          <a:xfrm flipV="1">
            <a:off x="5240457" y="4928328"/>
            <a:ext cx="522515" cy="344186"/>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6CBD4E7-A160-131C-974E-34E49AB74362}"/>
              </a:ext>
            </a:extLst>
          </p:cNvPr>
          <p:cNvGrpSpPr/>
          <p:nvPr/>
        </p:nvGrpSpPr>
        <p:grpSpPr>
          <a:xfrm>
            <a:off x="7877281" y="2839185"/>
            <a:ext cx="4192152" cy="1920122"/>
            <a:chOff x="1282347" y="3071253"/>
            <a:chExt cx="4667204" cy="1770677"/>
          </a:xfrm>
        </p:grpSpPr>
        <p:sp>
          <p:nvSpPr>
            <p:cNvPr id="36" name="Freeform 19">
              <a:extLst>
                <a:ext uri="{FF2B5EF4-FFF2-40B4-BE49-F238E27FC236}">
                  <a16:creationId xmlns:a16="http://schemas.microsoft.com/office/drawing/2014/main" id="{E6476B55-9BF8-9F3B-EA5A-92BAC09F4E9F}"/>
                </a:ext>
              </a:extLst>
            </p:cNvPr>
            <p:cNvSpPr/>
            <p:nvPr/>
          </p:nvSpPr>
          <p:spPr>
            <a:xfrm>
              <a:off x="1282347" y="3107960"/>
              <a:ext cx="1944926" cy="1608131"/>
            </a:xfrm>
            <a:custGeom>
              <a:avLst/>
              <a:gdLst>
                <a:gd name="connsiteX0" fmla="*/ 0 w 1690687"/>
                <a:gd name="connsiteY0" fmla="*/ 845344 h 1690687"/>
                <a:gd name="connsiteX1" fmla="*/ 845344 w 1690687"/>
                <a:gd name="connsiteY1" fmla="*/ 0 h 1690687"/>
                <a:gd name="connsiteX2" fmla="*/ 1690688 w 1690687"/>
                <a:gd name="connsiteY2" fmla="*/ 845344 h 1690687"/>
                <a:gd name="connsiteX3" fmla="*/ 845344 w 1690687"/>
                <a:gd name="connsiteY3" fmla="*/ 1690688 h 1690687"/>
                <a:gd name="connsiteX4" fmla="*/ 0 w 1690687"/>
                <a:gd name="connsiteY4" fmla="*/ 845344 h 1690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687" h="1690687">
                  <a:moveTo>
                    <a:pt x="0" y="845344"/>
                  </a:moveTo>
                  <a:cubicBezTo>
                    <a:pt x="0" y="378473"/>
                    <a:pt x="378473" y="0"/>
                    <a:pt x="845344" y="0"/>
                  </a:cubicBezTo>
                  <a:cubicBezTo>
                    <a:pt x="1312215" y="0"/>
                    <a:pt x="1690688" y="378473"/>
                    <a:pt x="1690688" y="845344"/>
                  </a:cubicBezTo>
                  <a:cubicBezTo>
                    <a:pt x="1690688" y="1312215"/>
                    <a:pt x="1312215" y="1690688"/>
                    <a:pt x="845344" y="1690688"/>
                  </a:cubicBezTo>
                  <a:cubicBezTo>
                    <a:pt x="378473" y="1690688"/>
                    <a:pt x="0" y="1312215"/>
                    <a:pt x="0" y="845344"/>
                  </a:cubicBez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247595" tIns="247595" rIns="247595" bIns="247595"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err="1">
                  <a:ln>
                    <a:noFill/>
                  </a:ln>
                  <a:solidFill>
                    <a:prstClr val="white"/>
                  </a:solidFill>
                  <a:effectLst/>
                  <a:uLnTx/>
                  <a:uFillTx/>
                  <a:latin typeface="Arial"/>
                  <a:ea typeface="+mn-ea"/>
                  <a:cs typeface="+mn-cs"/>
                </a:rPr>
                <a:t>Elotuzumab</a:t>
              </a:r>
              <a:r>
                <a:rPr kumimoji="0" lang="en-US" sz="1400" b="1" i="0" u="none" strike="noStrike" kern="1200" cap="none" spc="0" normalizeH="0" baseline="0" noProof="0" dirty="0">
                  <a:ln>
                    <a:noFill/>
                  </a:ln>
                  <a:solidFill>
                    <a:prstClr val="white"/>
                  </a:solidFill>
                  <a:effectLst/>
                  <a:uLnTx/>
                  <a:uFillTx/>
                  <a:latin typeface="Arial"/>
                  <a:ea typeface="+mn-ea"/>
                  <a:cs typeface="+mn-cs"/>
                </a:rPr>
                <a:t> binds to </a:t>
              </a:r>
              <a:r>
                <a:rPr lang="en-US" sz="1400" b="1" dirty="0">
                  <a:solidFill>
                    <a:prstClr val="white"/>
                  </a:solidFill>
                  <a:latin typeface="Arial"/>
                </a:rPr>
                <a:t>SLAMF7/CS1</a:t>
              </a: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37" name="Freeform 20">
              <a:extLst>
                <a:ext uri="{FF2B5EF4-FFF2-40B4-BE49-F238E27FC236}">
                  <a16:creationId xmlns:a16="http://schemas.microsoft.com/office/drawing/2014/main" id="{26ED3ECB-84AF-4241-6836-9DE3FD773B39}"/>
                </a:ext>
              </a:extLst>
            </p:cNvPr>
            <p:cNvSpPr/>
            <p:nvPr/>
          </p:nvSpPr>
          <p:spPr>
            <a:xfrm rot="19041445">
              <a:off x="3194450" y="3678712"/>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21">
              <a:extLst>
                <a:ext uri="{FF2B5EF4-FFF2-40B4-BE49-F238E27FC236}">
                  <a16:creationId xmlns:a16="http://schemas.microsoft.com/office/drawing/2014/main" id="{3E1051AF-8E5B-3644-1EBB-980F5EA86F5F}"/>
                </a:ext>
              </a:extLst>
            </p:cNvPr>
            <p:cNvSpPr/>
            <p:nvPr/>
          </p:nvSpPr>
          <p:spPr>
            <a:xfrm rot="13358555">
              <a:off x="5397246" y="3678712"/>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9" name="Straight Connector 38">
              <a:extLst>
                <a:ext uri="{FF2B5EF4-FFF2-40B4-BE49-F238E27FC236}">
                  <a16:creationId xmlns:a16="http://schemas.microsoft.com/office/drawing/2014/main" id="{A2C15605-67C5-5C0C-85B0-5C9612F3D571}"/>
                </a:ext>
              </a:extLst>
            </p:cNvPr>
            <p:cNvSpPr/>
            <p:nvPr/>
          </p:nvSpPr>
          <p:spPr>
            <a:xfrm>
              <a:off x="3673738" y="3491640"/>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0" name="Freeform 23">
              <a:extLst>
                <a:ext uri="{FF2B5EF4-FFF2-40B4-BE49-F238E27FC236}">
                  <a16:creationId xmlns:a16="http://schemas.microsoft.com/office/drawing/2014/main" id="{B6A20309-D2DF-12F2-02DF-6B19B4F8FE62}"/>
                </a:ext>
              </a:extLst>
            </p:cNvPr>
            <p:cNvSpPr/>
            <p:nvPr/>
          </p:nvSpPr>
          <p:spPr>
            <a:xfrm>
              <a:off x="3871356" y="3071253"/>
              <a:ext cx="1401289" cy="840773"/>
            </a:xfrm>
            <a:custGeom>
              <a:avLst/>
              <a:gdLst>
                <a:gd name="connsiteX0" fmla="*/ 0 w 1401289"/>
                <a:gd name="connsiteY0" fmla="*/ 0 h 840773"/>
                <a:gd name="connsiteX1" fmla="*/ 1401289 w 1401289"/>
                <a:gd name="connsiteY1" fmla="*/ 0 h 840773"/>
                <a:gd name="connsiteX2" fmla="*/ 1401289 w 1401289"/>
                <a:gd name="connsiteY2" fmla="*/ 840773 h 840773"/>
                <a:gd name="connsiteX3" fmla="*/ 0 w 1401289"/>
                <a:gd name="connsiteY3" fmla="*/ 840773 h 840773"/>
                <a:gd name="connsiteX4" fmla="*/ 0 w 1401289"/>
                <a:gd name="connsiteY4" fmla="*/ 0 h 84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9" h="840773">
                  <a:moveTo>
                    <a:pt x="0" y="0"/>
                  </a:moveTo>
                  <a:lnTo>
                    <a:pt x="1401289" y="0"/>
                  </a:lnTo>
                  <a:lnTo>
                    <a:pt x="1401289" y="840773"/>
                  </a:lnTo>
                  <a:lnTo>
                    <a:pt x="0" y="84077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1" i="1"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On-tumor effects</a:t>
              </a:r>
            </a:p>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CDC, ADCC, ADCP, apoptosis</a:t>
              </a:r>
            </a:p>
          </p:txBody>
        </p:sp>
        <p:sp>
          <p:nvSpPr>
            <p:cNvPr id="41" name="Straight Connector 40">
              <a:extLst>
                <a:ext uri="{FF2B5EF4-FFF2-40B4-BE49-F238E27FC236}">
                  <a16:creationId xmlns:a16="http://schemas.microsoft.com/office/drawing/2014/main" id="{E383118E-249F-3296-29F3-C96797C1D87E}"/>
                </a:ext>
              </a:extLst>
            </p:cNvPr>
            <p:cNvSpPr/>
            <p:nvPr/>
          </p:nvSpPr>
          <p:spPr>
            <a:xfrm>
              <a:off x="5272645" y="3491640"/>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2" name="Freeform 25">
              <a:extLst>
                <a:ext uri="{FF2B5EF4-FFF2-40B4-BE49-F238E27FC236}">
                  <a16:creationId xmlns:a16="http://schemas.microsoft.com/office/drawing/2014/main" id="{562E2B37-4AA9-0856-BF30-90B19E77BF59}"/>
                </a:ext>
              </a:extLst>
            </p:cNvPr>
            <p:cNvSpPr/>
            <p:nvPr/>
          </p:nvSpPr>
          <p:spPr>
            <a:xfrm rot="2558555">
              <a:off x="3194450" y="4145341"/>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3" name="Freeform 26">
              <a:extLst>
                <a:ext uri="{FF2B5EF4-FFF2-40B4-BE49-F238E27FC236}">
                  <a16:creationId xmlns:a16="http://schemas.microsoft.com/office/drawing/2014/main" id="{0D59D1A5-B759-4DBF-4342-A22371D89CFE}"/>
                </a:ext>
              </a:extLst>
            </p:cNvPr>
            <p:cNvSpPr/>
            <p:nvPr/>
          </p:nvSpPr>
          <p:spPr>
            <a:xfrm rot="8241445">
              <a:off x="5397246" y="4145341"/>
              <a:ext cx="552305" cy="0"/>
            </a:xfrm>
            <a:custGeom>
              <a:avLst/>
              <a:gdLst/>
              <a:ahLst/>
              <a:cxnLst/>
              <a:rect l="0" t="0" r="0" b="0"/>
              <a:pathLst>
                <a:path>
                  <a:moveTo>
                    <a:pt x="0" y="0"/>
                  </a:moveTo>
                  <a:lnTo>
                    <a:pt x="552305"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4" name="Straight Connector 43">
              <a:extLst>
                <a:ext uri="{FF2B5EF4-FFF2-40B4-BE49-F238E27FC236}">
                  <a16:creationId xmlns:a16="http://schemas.microsoft.com/office/drawing/2014/main" id="{90DEAF52-54F4-AE97-F944-83B95E68902C}"/>
                </a:ext>
              </a:extLst>
            </p:cNvPr>
            <p:cNvSpPr/>
            <p:nvPr/>
          </p:nvSpPr>
          <p:spPr>
            <a:xfrm>
              <a:off x="3673738" y="4332413"/>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45" name="Freeform 28">
              <a:extLst>
                <a:ext uri="{FF2B5EF4-FFF2-40B4-BE49-F238E27FC236}">
                  <a16:creationId xmlns:a16="http://schemas.microsoft.com/office/drawing/2014/main" id="{90A8A5EA-43DC-9CB6-64A5-038F8915C96F}"/>
                </a:ext>
              </a:extLst>
            </p:cNvPr>
            <p:cNvSpPr/>
            <p:nvPr/>
          </p:nvSpPr>
          <p:spPr>
            <a:xfrm>
              <a:off x="3871354" y="4001157"/>
              <a:ext cx="1401289" cy="840773"/>
            </a:xfrm>
            <a:custGeom>
              <a:avLst/>
              <a:gdLst>
                <a:gd name="connsiteX0" fmla="*/ 0 w 1401289"/>
                <a:gd name="connsiteY0" fmla="*/ 0 h 840773"/>
                <a:gd name="connsiteX1" fmla="*/ 1401289 w 1401289"/>
                <a:gd name="connsiteY1" fmla="*/ 0 h 840773"/>
                <a:gd name="connsiteX2" fmla="*/ 1401289 w 1401289"/>
                <a:gd name="connsiteY2" fmla="*/ 840773 h 840773"/>
                <a:gd name="connsiteX3" fmla="*/ 0 w 1401289"/>
                <a:gd name="connsiteY3" fmla="*/ 840773 h 840773"/>
                <a:gd name="connsiteX4" fmla="*/ 0 w 1401289"/>
                <a:gd name="connsiteY4" fmla="*/ 0 h 840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1289" h="840773">
                  <a:moveTo>
                    <a:pt x="0" y="0"/>
                  </a:moveTo>
                  <a:lnTo>
                    <a:pt x="1401289" y="0"/>
                  </a:lnTo>
                  <a:lnTo>
                    <a:pt x="1401289" y="840773"/>
                  </a:lnTo>
                  <a:lnTo>
                    <a:pt x="0" y="840773"/>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1120" tIns="71120" rIns="71120" bIns="7112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lang="en-US" sz="1050" dirty="0">
                  <a:solidFill>
                    <a:srgbClr val="000000"/>
                  </a:solidFill>
                  <a:latin typeface="Arial"/>
                </a:rPr>
                <a:t>Direct NK cell activation, CD16-mediated ADCC independent</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44500"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Straight Connector 45">
              <a:extLst>
                <a:ext uri="{FF2B5EF4-FFF2-40B4-BE49-F238E27FC236}">
                  <a16:creationId xmlns:a16="http://schemas.microsoft.com/office/drawing/2014/main" id="{9A5E24F8-A8C8-7C40-5C62-B7A3D383D070}"/>
                </a:ext>
              </a:extLst>
            </p:cNvPr>
            <p:cNvSpPr/>
            <p:nvPr/>
          </p:nvSpPr>
          <p:spPr>
            <a:xfrm>
              <a:off x="5272645" y="4332413"/>
              <a:ext cx="197617"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pic>
        <p:nvPicPr>
          <p:cNvPr id="5" name="Picture 4" descr="A purple cell with small balls&#10;&#10;Description automatically generated">
            <a:extLst>
              <a:ext uri="{FF2B5EF4-FFF2-40B4-BE49-F238E27FC236}">
                <a16:creationId xmlns:a16="http://schemas.microsoft.com/office/drawing/2014/main" id="{8D30ADBA-0B73-586A-4DA0-C292634C90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9308" y="2594924"/>
            <a:ext cx="2180470" cy="2333403"/>
          </a:xfrm>
          <a:prstGeom prst="rect">
            <a:avLst/>
          </a:prstGeom>
        </p:spPr>
      </p:pic>
      <p:sp>
        <p:nvSpPr>
          <p:cNvPr id="6" name="TextBox 5">
            <a:extLst>
              <a:ext uri="{FF2B5EF4-FFF2-40B4-BE49-F238E27FC236}">
                <a16:creationId xmlns:a16="http://schemas.microsoft.com/office/drawing/2014/main" id="{B6AF2711-FEAB-00E9-4298-C834254CA74A}"/>
              </a:ext>
            </a:extLst>
          </p:cNvPr>
          <p:cNvSpPr txBox="1"/>
          <p:nvPr/>
        </p:nvSpPr>
        <p:spPr>
          <a:xfrm>
            <a:off x="5859840" y="3533359"/>
            <a:ext cx="1497526" cy="338554"/>
          </a:xfrm>
          <a:prstGeom prst="rect">
            <a:avLst/>
          </a:prstGeom>
          <a:noFill/>
        </p:spPr>
        <p:txBody>
          <a:bodyPr wrap="none" rtlCol="0">
            <a:spAutoFit/>
          </a:bodyPr>
          <a:lstStyle/>
          <a:p>
            <a:r>
              <a:rPr lang="en-US" sz="1600" b="1" dirty="0">
                <a:solidFill>
                  <a:schemeClr val="bg1"/>
                </a:solidFill>
                <a:effectLst>
                  <a:outerShdw blurRad="50800" dist="38100" dir="18900000" algn="bl" rotWithShape="0">
                    <a:prstClr val="black">
                      <a:alpha val="40000"/>
                    </a:prstClr>
                  </a:outerShdw>
                </a:effectLst>
              </a:rPr>
              <a:t>Myeloma Cell</a:t>
            </a:r>
          </a:p>
        </p:txBody>
      </p:sp>
    </p:spTree>
    <p:extLst>
      <p:ext uri="{BB962C8B-B14F-4D97-AF65-F5344CB8AC3E}">
        <p14:creationId xmlns:p14="http://schemas.microsoft.com/office/powerpoint/2010/main" val="127466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FA40F-94CE-989D-107F-7EFEE713B142}"/>
              </a:ext>
            </a:extLst>
          </p:cNvPr>
          <p:cNvSpPr>
            <a:spLocks noGrp="1"/>
          </p:cNvSpPr>
          <p:nvPr>
            <p:ph type="ftr" sz="quarter" idx="3"/>
          </p:nvPr>
        </p:nvSpPr>
        <p:spPr>
          <a:xfrm>
            <a:off x="609600" y="5980376"/>
            <a:ext cx="10744200" cy="818887"/>
          </a:xfrm>
        </p:spPr>
        <p:txBody>
          <a:bodyPr/>
          <a:lstStyle/>
          <a:p>
            <a:r>
              <a:rPr lang="en-US" sz="1200" dirty="0" err="1"/>
              <a:t>DPd</a:t>
            </a:r>
            <a:r>
              <a:rPr lang="en-US" sz="1200" dirty="0"/>
              <a:t>; daratumumab, pomalidomide, dexamethasone; </a:t>
            </a:r>
            <a:r>
              <a:rPr lang="en-US" sz="1200" dirty="0" err="1"/>
              <a:t>DRd</a:t>
            </a:r>
            <a:r>
              <a:rPr lang="en-US" sz="1200" dirty="0"/>
              <a:t>; daratumumab, lenalidomide, dexamethasone; Pd; pomalidomide, dexamethasone;</a:t>
            </a:r>
            <a:br>
              <a:rPr lang="en-US" sz="1200" dirty="0"/>
            </a:br>
            <a:r>
              <a:rPr lang="en-US" sz="1200" dirty="0"/>
              <a:t>Rd; lenalidomide, dexamethasone </a:t>
            </a:r>
            <a:endParaRPr lang="en-US" dirty="0"/>
          </a:p>
          <a:p>
            <a:r>
              <a:rPr lang="en-US" dirty="0"/>
              <a:t>1. </a:t>
            </a:r>
            <a:r>
              <a:rPr lang="en-US" dirty="0" err="1"/>
              <a:t>Dimopoulos</a:t>
            </a:r>
            <a:r>
              <a:rPr lang="en-US" dirty="0"/>
              <a:t> MA, et al. </a:t>
            </a:r>
            <a:r>
              <a:rPr lang="en-US" i="1" dirty="0"/>
              <a:t>J Clin Oncol. </a:t>
            </a:r>
            <a:r>
              <a:rPr lang="en-US" dirty="0"/>
              <a:t>2023;41:1590-99.</a:t>
            </a:r>
          </a:p>
          <a:p>
            <a:r>
              <a:rPr lang="en-US" dirty="0"/>
              <a:t>2. </a:t>
            </a:r>
            <a:r>
              <a:rPr lang="en-US" dirty="0" err="1"/>
              <a:t>Dimopoulos</a:t>
            </a:r>
            <a:r>
              <a:rPr lang="en-US" dirty="0"/>
              <a:t> MA, et al. </a:t>
            </a:r>
            <a:r>
              <a:rPr lang="en-US" i="1" dirty="0"/>
              <a:t>Lancet Oncol. </a:t>
            </a:r>
            <a:r>
              <a:rPr lang="en-US" dirty="0"/>
              <a:t>2021;22:801-12.</a:t>
            </a:r>
          </a:p>
        </p:txBody>
      </p:sp>
      <p:sp>
        <p:nvSpPr>
          <p:cNvPr id="2" name="Title 1">
            <a:extLst>
              <a:ext uri="{FF2B5EF4-FFF2-40B4-BE49-F238E27FC236}">
                <a16:creationId xmlns:a16="http://schemas.microsoft.com/office/drawing/2014/main" id="{4C6D35DC-F9CC-1219-6ABE-FFC4D23E8622}"/>
              </a:ext>
            </a:extLst>
          </p:cNvPr>
          <p:cNvSpPr>
            <a:spLocks noGrp="1"/>
          </p:cNvSpPr>
          <p:nvPr>
            <p:ph type="title"/>
          </p:nvPr>
        </p:nvSpPr>
        <p:spPr>
          <a:xfrm>
            <a:off x="609600" y="199505"/>
            <a:ext cx="10744200" cy="1185577"/>
          </a:xfrm>
        </p:spPr>
        <p:txBody>
          <a:bodyPr vert="horz" lIns="91440" tIns="45720" rIns="91440" bIns="45720" rtlCol="0">
            <a:normAutofit/>
          </a:bodyPr>
          <a:lstStyle/>
          <a:p>
            <a:r>
              <a:rPr lang="en-US" dirty="0"/>
              <a:t>Daratumumab +</a:t>
            </a:r>
            <a:r>
              <a:rPr lang="en-US" dirty="0" err="1"/>
              <a:t>IMiD</a:t>
            </a:r>
            <a:r>
              <a:rPr lang="en-US" dirty="0"/>
              <a:t> + Dex in Early Relapsed MM</a:t>
            </a:r>
          </a:p>
        </p:txBody>
      </p:sp>
      <p:sp>
        <p:nvSpPr>
          <p:cNvPr id="19" name="Content Placeholder 18">
            <a:extLst>
              <a:ext uri="{FF2B5EF4-FFF2-40B4-BE49-F238E27FC236}">
                <a16:creationId xmlns:a16="http://schemas.microsoft.com/office/drawing/2014/main" id="{6BF9B01D-32CB-5212-B454-077BCCC8B3D2}"/>
              </a:ext>
            </a:extLst>
          </p:cNvPr>
          <p:cNvSpPr>
            <a:spLocks noGrp="1"/>
          </p:cNvSpPr>
          <p:nvPr>
            <p:ph idx="1"/>
          </p:nvPr>
        </p:nvSpPr>
        <p:spPr>
          <a:xfrm>
            <a:off x="609600" y="1268964"/>
            <a:ext cx="5264525" cy="721603"/>
          </a:xfrm>
        </p:spPr>
        <p:txBody>
          <a:bodyPr>
            <a:normAutofit/>
          </a:bodyPr>
          <a:lstStyle/>
          <a:p>
            <a:pPr marL="0" indent="0">
              <a:buNone/>
            </a:pPr>
            <a:r>
              <a:rPr lang="en-US" sz="1800" b="1" dirty="0">
                <a:solidFill>
                  <a:schemeClr val="accent1"/>
                </a:solidFill>
              </a:rPr>
              <a:t>POLLUX</a:t>
            </a:r>
            <a:r>
              <a:rPr lang="en-US" sz="1800" b="1" baseline="30000" dirty="0">
                <a:solidFill>
                  <a:schemeClr val="accent1"/>
                </a:solidFill>
              </a:rPr>
              <a:t>1</a:t>
            </a:r>
            <a:r>
              <a:rPr lang="en-US" sz="1800" b="1" dirty="0">
                <a:solidFill>
                  <a:schemeClr val="accent1"/>
                </a:solidFill>
              </a:rPr>
              <a:t>: &gt; 6.5-year follow-up – median PFS with </a:t>
            </a:r>
            <a:r>
              <a:rPr lang="en-US" sz="1800" b="1" dirty="0" err="1">
                <a:solidFill>
                  <a:schemeClr val="accent1"/>
                </a:solidFill>
              </a:rPr>
              <a:t>DRd</a:t>
            </a:r>
            <a:r>
              <a:rPr lang="en-US" sz="1800" b="1" dirty="0">
                <a:solidFill>
                  <a:schemeClr val="accent1"/>
                </a:solidFill>
              </a:rPr>
              <a:t> vs Rd 38.8 vs 18.6 months</a:t>
            </a:r>
          </a:p>
        </p:txBody>
      </p:sp>
      <p:sp>
        <p:nvSpPr>
          <p:cNvPr id="30" name="Content Placeholder 18">
            <a:extLst>
              <a:ext uri="{FF2B5EF4-FFF2-40B4-BE49-F238E27FC236}">
                <a16:creationId xmlns:a16="http://schemas.microsoft.com/office/drawing/2014/main" id="{8767C042-8BBD-6F96-B783-1831573C6D0C}"/>
              </a:ext>
            </a:extLst>
          </p:cNvPr>
          <p:cNvSpPr txBox="1">
            <a:spLocks/>
          </p:cNvSpPr>
          <p:nvPr/>
        </p:nvSpPr>
        <p:spPr>
          <a:xfrm>
            <a:off x="6502743" y="1324455"/>
            <a:ext cx="5264525" cy="492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1"/>
                </a:solidFill>
              </a:rPr>
              <a:t>APOLLO</a:t>
            </a:r>
            <a:r>
              <a:rPr lang="en-US" sz="1800" b="1" baseline="30000" dirty="0">
                <a:solidFill>
                  <a:schemeClr val="accent1"/>
                </a:solidFill>
              </a:rPr>
              <a:t>2</a:t>
            </a:r>
            <a:r>
              <a:rPr lang="en-US" sz="1800" b="1" dirty="0">
                <a:solidFill>
                  <a:schemeClr val="accent1"/>
                </a:solidFill>
              </a:rPr>
              <a:t>: Phase III </a:t>
            </a:r>
            <a:r>
              <a:rPr lang="en-US" sz="1800" b="1" dirty="0" err="1">
                <a:solidFill>
                  <a:schemeClr val="accent1"/>
                </a:solidFill>
              </a:rPr>
              <a:t>DPd</a:t>
            </a:r>
            <a:r>
              <a:rPr lang="en-US" sz="1800" b="1" dirty="0">
                <a:solidFill>
                  <a:schemeClr val="accent1"/>
                </a:solidFill>
              </a:rPr>
              <a:t> vs Pd</a:t>
            </a:r>
          </a:p>
        </p:txBody>
      </p:sp>
      <p:sp>
        <p:nvSpPr>
          <p:cNvPr id="32" name="TextBox 31">
            <a:extLst>
              <a:ext uri="{FF2B5EF4-FFF2-40B4-BE49-F238E27FC236}">
                <a16:creationId xmlns:a16="http://schemas.microsoft.com/office/drawing/2014/main" id="{7304A6A3-BEA1-FA08-13EC-2E046F776DAA}"/>
              </a:ext>
            </a:extLst>
          </p:cNvPr>
          <p:cNvSpPr txBox="1"/>
          <p:nvPr/>
        </p:nvSpPr>
        <p:spPr>
          <a:xfrm>
            <a:off x="5515527" y="4871849"/>
            <a:ext cx="2629639" cy="461665"/>
          </a:xfrm>
          <a:prstGeom prst="rect">
            <a:avLst/>
          </a:prstGeom>
          <a:noFill/>
        </p:spPr>
        <p:txBody>
          <a:bodyPr wrap="square" rtlCol="0">
            <a:spAutoFit/>
          </a:bodyPr>
          <a:lstStyle/>
          <a:p>
            <a:r>
              <a:rPr lang="en-US" sz="1200" dirty="0"/>
              <a:t>1 prior LOT 11%, 2-3 LOT 75%  </a:t>
            </a:r>
          </a:p>
          <a:p>
            <a:r>
              <a:rPr lang="en-US" sz="1200" dirty="0"/>
              <a:t>79% LEN-refractory!</a:t>
            </a:r>
          </a:p>
        </p:txBody>
      </p:sp>
      <p:sp>
        <p:nvSpPr>
          <p:cNvPr id="34" name="TextBox 33">
            <a:extLst>
              <a:ext uri="{FF2B5EF4-FFF2-40B4-BE49-F238E27FC236}">
                <a16:creationId xmlns:a16="http://schemas.microsoft.com/office/drawing/2014/main" id="{8326B0AC-002D-6DDB-C148-4FAEFCB9B30D}"/>
              </a:ext>
            </a:extLst>
          </p:cNvPr>
          <p:cNvSpPr txBox="1"/>
          <p:nvPr/>
        </p:nvSpPr>
        <p:spPr>
          <a:xfrm>
            <a:off x="5515527" y="5406081"/>
            <a:ext cx="6251741" cy="307777"/>
          </a:xfrm>
          <a:prstGeom prst="rect">
            <a:avLst/>
          </a:prstGeom>
          <a:noFill/>
        </p:spPr>
        <p:txBody>
          <a:bodyPr wrap="square">
            <a:spAutoFit/>
          </a:bodyPr>
          <a:lstStyle/>
          <a:p>
            <a:r>
              <a:rPr lang="en-US" sz="1400" b="1" u="sng" dirty="0" err="1"/>
              <a:t>DPd</a:t>
            </a:r>
            <a:r>
              <a:rPr lang="en-US" sz="1400" b="1" u="sng" dirty="0"/>
              <a:t> is effective in RRMM regardless of prior exposure to lenalidomide  </a:t>
            </a:r>
          </a:p>
        </p:txBody>
      </p:sp>
      <p:pic>
        <p:nvPicPr>
          <p:cNvPr id="4" name="Picture 3">
            <a:extLst>
              <a:ext uri="{FF2B5EF4-FFF2-40B4-BE49-F238E27FC236}">
                <a16:creationId xmlns:a16="http://schemas.microsoft.com/office/drawing/2014/main" id="{B94D8F45-B65B-E971-B202-523603B2B3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31" t="6518" b="4432"/>
          <a:stretch/>
        </p:blipFill>
        <p:spPr>
          <a:xfrm>
            <a:off x="574837" y="2029615"/>
            <a:ext cx="4596317" cy="3348511"/>
          </a:xfrm>
          <a:prstGeom prst="rect">
            <a:avLst/>
          </a:prstGeom>
        </p:spPr>
      </p:pic>
      <p:pic>
        <p:nvPicPr>
          <p:cNvPr id="7" name="Picture 6">
            <a:extLst>
              <a:ext uri="{FF2B5EF4-FFF2-40B4-BE49-F238E27FC236}">
                <a16:creationId xmlns:a16="http://schemas.microsoft.com/office/drawing/2014/main" id="{ED138BBA-5B6E-2189-A5BC-7BFC20AB821A}"/>
              </a:ext>
            </a:extLst>
          </p:cNvPr>
          <p:cNvPicPr>
            <a:picLocks noChangeAspect="1"/>
          </p:cNvPicPr>
          <p:nvPr/>
        </p:nvPicPr>
        <p:blipFill>
          <a:blip r:embed="rId4"/>
          <a:stretch>
            <a:fillRect/>
          </a:stretch>
        </p:blipFill>
        <p:spPr>
          <a:xfrm>
            <a:off x="5515527" y="2072318"/>
            <a:ext cx="6364501" cy="2717780"/>
          </a:xfrm>
          <a:prstGeom prst="rect">
            <a:avLst/>
          </a:prstGeom>
        </p:spPr>
      </p:pic>
    </p:spTree>
    <p:extLst>
      <p:ext uri="{BB962C8B-B14F-4D97-AF65-F5344CB8AC3E}">
        <p14:creationId xmlns:p14="http://schemas.microsoft.com/office/powerpoint/2010/main" val="387285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10829FC0-0BFC-BED4-16E3-1D990DE62774}"/>
              </a:ext>
            </a:extLst>
          </p:cNvPr>
          <p:cNvSpPr>
            <a:spLocks noGrp="1"/>
          </p:cNvSpPr>
          <p:nvPr>
            <p:ph type="ftr" sz="quarter" idx="3"/>
          </p:nvPr>
        </p:nvSpPr>
        <p:spPr>
          <a:xfrm>
            <a:off x="609600" y="5968314"/>
            <a:ext cx="10289059" cy="830949"/>
          </a:xfrm>
        </p:spPr>
        <p:txBody>
          <a:bodyPr/>
          <a:lstStyle/>
          <a:p>
            <a:r>
              <a:rPr lang="en-US" sz="1200" dirty="0" err="1">
                <a:cs typeface="Arial" panose="020B0604020202020204" pitchFamily="34" charset="0"/>
              </a:rPr>
              <a:t>DKd</a:t>
            </a:r>
            <a:r>
              <a:rPr lang="en-US" sz="1200" dirty="0">
                <a:cs typeface="Arial" panose="020B0604020202020204" pitchFamily="34" charset="0"/>
              </a:rPr>
              <a:t>, daratumumab/carfilzomib/dexamethasone; </a:t>
            </a:r>
            <a:r>
              <a:rPr lang="en-US" sz="1200" dirty="0" err="1">
                <a:cs typeface="Arial" panose="020B0604020202020204" pitchFamily="34" charset="0"/>
              </a:rPr>
              <a:t>DVd</a:t>
            </a:r>
            <a:r>
              <a:rPr lang="en-US" sz="1200" dirty="0">
                <a:cs typeface="Arial" panose="020B0604020202020204" pitchFamily="34" charset="0"/>
              </a:rPr>
              <a:t>, daratumumab/bortezomib/dexamethasone; </a:t>
            </a:r>
            <a:r>
              <a:rPr lang="en-US" sz="1200" dirty="0" err="1">
                <a:cs typeface="Arial" panose="020B0604020202020204" pitchFamily="34" charset="0"/>
              </a:rPr>
              <a:t>Kd</a:t>
            </a:r>
            <a:r>
              <a:rPr lang="en-US" sz="1200" dirty="0">
                <a:cs typeface="Arial" panose="020B0604020202020204" pitchFamily="34" charset="0"/>
              </a:rPr>
              <a:t>, carfilzomib/dexamethasone; </a:t>
            </a:r>
            <a:r>
              <a:rPr lang="en-US" sz="1200" dirty="0"/>
              <a:t>NR; not reached; </a:t>
            </a:r>
            <a:r>
              <a:rPr lang="en-US" sz="1200" dirty="0" err="1">
                <a:cs typeface="Arial" panose="020B0604020202020204" pitchFamily="34" charset="0"/>
              </a:rPr>
              <a:t>Vd</a:t>
            </a:r>
            <a:r>
              <a:rPr lang="en-US" sz="1200" dirty="0">
                <a:cs typeface="Arial" panose="020B0604020202020204" pitchFamily="34" charset="0"/>
              </a:rPr>
              <a:t>, bortezomib/dexamethasone</a:t>
            </a:r>
          </a:p>
          <a:p>
            <a:pPr>
              <a:defRPr/>
            </a:pPr>
            <a:r>
              <a:rPr lang="en-US" sz="1200" dirty="0">
                <a:latin typeface="Arial" panose="020B0604020202020204" pitchFamily="34" charset="0"/>
                <a:cs typeface="Arial" panose="020B0604020202020204" pitchFamily="34" charset="0"/>
              </a:rPr>
              <a:t>1. Usmani S, et al. </a:t>
            </a:r>
            <a:r>
              <a:rPr lang="en-US" sz="1200" i="1" dirty="0">
                <a:latin typeface="Arial" panose="020B0604020202020204" pitchFamily="34" charset="0"/>
                <a:cs typeface="Arial" panose="020B0604020202020204" pitchFamily="34" charset="0"/>
              </a:rPr>
              <a:t>Blood Adv</a:t>
            </a:r>
            <a:r>
              <a:rPr lang="en-US" sz="1200" dirty="0">
                <a:latin typeface="Arial" panose="020B0604020202020204" pitchFamily="34" charset="0"/>
                <a:cs typeface="Arial" panose="020B0604020202020204" pitchFamily="34" charset="0"/>
              </a:rPr>
              <a:t>.</a:t>
            </a:r>
            <a:r>
              <a:rPr lang="en-US" sz="1200" dirty="0">
                <a:latin typeface="Segoe UI" panose="020B0502040204020203" pitchFamily="34" charset="0"/>
              </a:rPr>
              <a:t> 2023 May 10;2023010026.</a:t>
            </a:r>
            <a:endParaRPr lang="en-US" sz="1200" dirty="0">
              <a:latin typeface="Arial" panose="020B0604020202020204" pitchFamily="34" charset="0"/>
              <a:cs typeface="Arial" panose="020B0604020202020204" pitchFamily="34" charset="0"/>
            </a:endParaRPr>
          </a:p>
          <a:p>
            <a:pPr>
              <a:defRPr/>
            </a:pPr>
            <a:r>
              <a:rPr lang="en-US" sz="1200" dirty="0">
                <a:latin typeface="Arial" panose="020B0604020202020204" pitchFamily="34" charset="0"/>
                <a:cs typeface="Arial" panose="020B0604020202020204" pitchFamily="34" charset="0"/>
              </a:rPr>
              <a:t>2. </a:t>
            </a:r>
            <a:r>
              <a:rPr lang="en-US" sz="1200" dirty="0" err="1">
                <a:latin typeface="Arial" panose="020B0604020202020204" pitchFamily="34" charset="0"/>
                <a:cs typeface="Arial" panose="020B0604020202020204" pitchFamily="34" charset="0"/>
              </a:rPr>
              <a:t>Mateos</a:t>
            </a:r>
            <a:r>
              <a:rPr lang="en-US" sz="1200" dirty="0">
                <a:latin typeface="Arial" panose="020B0604020202020204" pitchFamily="34" charset="0"/>
                <a:cs typeface="Arial" panose="020B0604020202020204" pitchFamily="34" charset="0"/>
              </a:rPr>
              <a:t> MV, et al</a:t>
            </a:r>
            <a:r>
              <a:rPr lang="en-US" sz="1200" i="1" dirty="0">
                <a:latin typeface="Arial" panose="020B0604020202020204" pitchFamily="34" charset="0"/>
                <a:cs typeface="Arial" panose="020B0604020202020204" pitchFamily="34" charset="0"/>
              </a:rPr>
              <a:t>. Clin Lymphoma Myeloma Leuk</a:t>
            </a:r>
            <a:r>
              <a:rPr lang="en-US" sz="1200" dirty="0">
                <a:latin typeface="Arial" panose="020B0604020202020204" pitchFamily="34" charset="0"/>
                <a:cs typeface="Arial" panose="020B0604020202020204" pitchFamily="34" charset="0"/>
              </a:rPr>
              <a:t>. 2019;20:509-18.</a:t>
            </a:r>
          </a:p>
        </p:txBody>
      </p:sp>
      <p:sp>
        <p:nvSpPr>
          <p:cNvPr id="2" name="Title 1">
            <a:extLst>
              <a:ext uri="{FF2B5EF4-FFF2-40B4-BE49-F238E27FC236}">
                <a16:creationId xmlns:a16="http://schemas.microsoft.com/office/drawing/2014/main" id="{4C6D35DC-F9CC-1219-6ABE-FFC4D23E8622}"/>
              </a:ext>
            </a:extLst>
          </p:cNvPr>
          <p:cNvSpPr>
            <a:spLocks noGrp="1"/>
          </p:cNvSpPr>
          <p:nvPr>
            <p:ph type="title"/>
          </p:nvPr>
        </p:nvSpPr>
        <p:spPr>
          <a:xfrm>
            <a:off x="609600" y="199505"/>
            <a:ext cx="10744200" cy="1185577"/>
          </a:xfrm>
        </p:spPr>
        <p:txBody>
          <a:bodyPr vert="horz" lIns="91440" tIns="45720" rIns="91440" bIns="45720" rtlCol="0">
            <a:normAutofit/>
          </a:bodyPr>
          <a:lstStyle/>
          <a:p>
            <a:r>
              <a:rPr lang="en-US" dirty="0"/>
              <a:t>Daratumumab + PI + Dex in Early Relapsed MM</a:t>
            </a:r>
          </a:p>
        </p:txBody>
      </p:sp>
      <p:graphicFrame>
        <p:nvGraphicFramePr>
          <p:cNvPr id="24" name="Table 24">
            <a:extLst>
              <a:ext uri="{FF2B5EF4-FFF2-40B4-BE49-F238E27FC236}">
                <a16:creationId xmlns:a16="http://schemas.microsoft.com/office/drawing/2014/main" id="{7723ED82-D769-1CD0-2717-BD36093B5D88}"/>
              </a:ext>
            </a:extLst>
          </p:cNvPr>
          <p:cNvGraphicFramePr>
            <a:graphicFrameLocks noGrp="1"/>
          </p:cNvGraphicFramePr>
          <p:nvPr>
            <p:ph idx="1"/>
            <p:extLst>
              <p:ext uri="{D42A27DB-BD31-4B8C-83A1-F6EECF244321}">
                <p14:modId xmlns:p14="http://schemas.microsoft.com/office/powerpoint/2010/main" val="137886364"/>
              </p:ext>
            </p:extLst>
          </p:nvPr>
        </p:nvGraphicFramePr>
        <p:xfrm>
          <a:off x="4147201" y="1770344"/>
          <a:ext cx="7615833" cy="1418219"/>
        </p:xfrm>
        <a:graphic>
          <a:graphicData uri="http://schemas.openxmlformats.org/drawingml/2006/table">
            <a:tbl>
              <a:tblPr firstRow="1" bandRow="1">
                <a:tableStyleId>{5C22544A-7EE6-4342-B048-85BDC9FD1C3A}</a:tableStyleId>
              </a:tblPr>
              <a:tblGrid>
                <a:gridCol w="2538611">
                  <a:extLst>
                    <a:ext uri="{9D8B030D-6E8A-4147-A177-3AD203B41FA5}">
                      <a16:colId xmlns:a16="http://schemas.microsoft.com/office/drawing/2014/main" val="257251807"/>
                    </a:ext>
                  </a:extLst>
                </a:gridCol>
                <a:gridCol w="2538611">
                  <a:extLst>
                    <a:ext uri="{9D8B030D-6E8A-4147-A177-3AD203B41FA5}">
                      <a16:colId xmlns:a16="http://schemas.microsoft.com/office/drawing/2014/main" val="3212897343"/>
                    </a:ext>
                  </a:extLst>
                </a:gridCol>
                <a:gridCol w="2538611">
                  <a:extLst>
                    <a:ext uri="{9D8B030D-6E8A-4147-A177-3AD203B41FA5}">
                      <a16:colId xmlns:a16="http://schemas.microsoft.com/office/drawing/2014/main" val="3039929556"/>
                    </a:ext>
                  </a:extLst>
                </a:gridCol>
              </a:tblGrid>
              <a:tr h="464634">
                <a:tc>
                  <a:txBody>
                    <a:bodyPr/>
                    <a:lstStyle/>
                    <a:p>
                      <a:r>
                        <a:rPr lang="en-US" sz="1800" dirty="0"/>
                        <a:t>CANDOR </a:t>
                      </a:r>
                    </a:p>
                  </a:txBody>
                  <a:tcPr anchor="ctr"/>
                </a:tc>
                <a:tc>
                  <a:txBody>
                    <a:bodyPr/>
                    <a:lstStyle/>
                    <a:p>
                      <a:pPr algn="ctr"/>
                      <a:r>
                        <a:rPr lang="en-US" sz="1800" dirty="0" err="1"/>
                        <a:t>DKd</a:t>
                      </a:r>
                      <a:r>
                        <a:rPr lang="en-US" sz="1800" dirty="0"/>
                        <a:t> (N=312)</a:t>
                      </a:r>
                    </a:p>
                  </a:txBody>
                  <a:tcPr anchor="ctr"/>
                </a:tc>
                <a:tc>
                  <a:txBody>
                    <a:bodyPr/>
                    <a:lstStyle/>
                    <a:p>
                      <a:pPr algn="ctr"/>
                      <a:r>
                        <a:rPr lang="en-US" sz="1800" dirty="0" err="1"/>
                        <a:t>Kd</a:t>
                      </a:r>
                      <a:r>
                        <a:rPr lang="en-US" sz="1800" dirty="0"/>
                        <a:t> (N=154)</a:t>
                      </a:r>
                    </a:p>
                  </a:txBody>
                  <a:tcPr anchor="ctr"/>
                </a:tc>
                <a:extLst>
                  <a:ext uri="{0D108BD9-81ED-4DB2-BD59-A6C34878D82A}">
                    <a16:rowId xmlns:a16="http://schemas.microsoft.com/office/drawing/2014/main" val="1169734710"/>
                  </a:ext>
                </a:extLst>
              </a:tr>
              <a:tr h="488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Median PFS (</a:t>
                      </a:r>
                      <a:r>
                        <a:rPr lang="en-US" sz="1800" b="1" dirty="0" err="1"/>
                        <a:t>mo</a:t>
                      </a:r>
                      <a:r>
                        <a:rPr lang="en-US" sz="1800" b="1" dirty="0"/>
                        <a:t>)</a:t>
                      </a:r>
                    </a:p>
                  </a:txBody>
                  <a:tcPr anchor="ctr"/>
                </a:tc>
                <a:tc>
                  <a:txBody>
                    <a:bodyPr/>
                    <a:lstStyle/>
                    <a:p>
                      <a:pPr algn="ctr"/>
                      <a:r>
                        <a:rPr lang="en-US" sz="1800" strike="noStrike" dirty="0"/>
                        <a:t>28.4</a:t>
                      </a:r>
                      <a:endParaRPr lang="en-US" sz="1800" strike="sngStrike" dirty="0"/>
                    </a:p>
                  </a:txBody>
                  <a:tcPr anchor="ctr"/>
                </a:tc>
                <a:tc>
                  <a:txBody>
                    <a:bodyPr/>
                    <a:lstStyle/>
                    <a:p>
                      <a:pPr algn="ctr"/>
                      <a:r>
                        <a:rPr lang="en-US" sz="1800" dirty="0"/>
                        <a:t>15.2</a:t>
                      </a:r>
                    </a:p>
                  </a:txBody>
                  <a:tcPr anchor="ctr"/>
                </a:tc>
                <a:extLst>
                  <a:ext uri="{0D108BD9-81ED-4DB2-BD59-A6C34878D82A}">
                    <a16:rowId xmlns:a16="http://schemas.microsoft.com/office/drawing/2014/main" val="3781801302"/>
                  </a:ext>
                </a:extLst>
              </a:tr>
              <a:tr h="464634">
                <a:tc>
                  <a:txBody>
                    <a:bodyPr/>
                    <a:lstStyle/>
                    <a:p>
                      <a:r>
                        <a:rPr lang="en-US" sz="1800" b="1" dirty="0"/>
                        <a:t>HR for </a:t>
                      </a:r>
                      <a:r>
                        <a:rPr lang="en-US" sz="1800" b="1" dirty="0" err="1"/>
                        <a:t>DKd</a:t>
                      </a:r>
                      <a:r>
                        <a:rPr lang="en-US" sz="1800" b="1" dirty="0"/>
                        <a:t> vs </a:t>
                      </a:r>
                      <a:r>
                        <a:rPr lang="en-US" sz="1800" b="1" dirty="0" err="1"/>
                        <a:t>Kd</a:t>
                      </a:r>
                      <a:endParaRPr lang="en-US" sz="1800" b="1" dirty="0"/>
                    </a:p>
                  </a:txBody>
                  <a:tcPr anchor="ctr"/>
                </a:tc>
                <a:tc gridSpan="2">
                  <a:txBody>
                    <a:bodyPr/>
                    <a:lstStyle/>
                    <a:p>
                      <a:pPr algn="ctr"/>
                      <a:r>
                        <a:rPr lang="en-US" sz="1800" dirty="0"/>
                        <a:t>0.64 (0.49 – 0.83), P&lt;0.001</a:t>
                      </a:r>
                    </a:p>
                  </a:txBody>
                  <a:tcPr anchor="ctr"/>
                </a:tc>
                <a:tc hMerge="1">
                  <a:txBody>
                    <a:bodyPr/>
                    <a:lstStyle/>
                    <a:p>
                      <a:endParaRPr lang="en-US" dirty="0"/>
                    </a:p>
                  </a:txBody>
                  <a:tcPr/>
                </a:tc>
                <a:extLst>
                  <a:ext uri="{0D108BD9-81ED-4DB2-BD59-A6C34878D82A}">
                    <a16:rowId xmlns:a16="http://schemas.microsoft.com/office/drawing/2014/main" val="2956627654"/>
                  </a:ext>
                </a:extLst>
              </a:tr>
            </a:tbl>
          </a:graphicData>
        </a:graphic>
      </p:graphicFrame>
      <p:sp>
        <p:nvSpPr>
          <p:cNvPr id="25" name="TextBox 24">
            <a:extLst>
              <a:ext uri="{FF2B5EF4-FFF2-40B4-BE49-F238E27FC236}">
                <a16:creationId xmlns:a16="http://schemas.microsoft.com/office/drawing/2014/main" id="{4B38DAD1-5A9A-243E-179C-B2A9B658CA2F}"/>
              </a:ext>
            </a:extLst>
          </p:cNvPr>
          <p:cNvSpPr txBox="1"/>
          <p:nvPr/>
        </p:nvSpPr>
        <p:spPr>
          <a:xfrm>
            <a:off x="446993" y="1717404"/>
            <a:ext cx="3765177" cy="1015663"/>
          </a:xfrm>
          <a:prstGeom prst="rect">
            <a:avLst/>
          </a:prstGeom>
          <a:noFill/>
        </p:spPr>
        <p:txBody>
          <a:bodyPr wrap="square" rtlCol="0">
            <a:spAutoFit/>
          </a:bodyPr>
          <a:lstStyle/>
          <a:p>
            <a:r>
              <a:rPr lang="en-US" sz="2000" b="1" dirty="0">
                <a:solidFill>
                  <a:schemeClr val="accent1"/>
                </a:solidFill>
              </a:rPr>
              <a:t>CANDOR Phase 3</a:t>
            </a:r>
            <a:r>
              <a:rPr lang="en-US" sz="2000" b="1" baseline="30000" dirty="0">
                <a:solidFill>
                  <a:schemeClr val="accent1"/>
                </a:solidFill>
              </a:rPr>
              <a:t>1</a:t>
            </a:r>
            <a:endParaRPr lang="en-US" sz="2000" b="1" dirty="0">
              <a:solidFill>
                <a:schemeClr val="accent1"/>
              </a:solidFill>
            </a:endParaRPr>
          </a:p>
          <a:p>
            <a:r>
              <a:rPr lang="en-US" sz="2000" dirty="0" err="1"/>
              <a:t>Dara+carfilzomib+dex</a:t>
            </a:r>
            <a:r>
              <a:rPr lang="en-US" sz="2000" dirty="0"/>
              <a:t> vs</a:t>
            </a:r>
          </a:p>
          <a:p>
            <a:r>
              <a:rPr lang="en-US" sz="2000" dirty="0" err="1"/>
              <a:t>Carfilzomib+dex</a:t>
            </a:r>
            <a:endParaRPr lang="en-US" sz="2000" dirty="0"/>
          </a:p>
        </p:txBody>
      </p:sp>
      <p:sp>
        <p:nvSpPr>
          <p:cNvPr id="26" name="TextBox 25">
            <a:extLst>
              <a:ext uri="{FF2B5EF4-FFF2-40B4-BE49-F238E27FC236}">
                <a16:creationId xmlns:a16="http://schemas.microsoft.com/office/drawing/2014/main" id="{D657631E-4EE4-7F82-5A33-FF095D57E052}"/>
              </a:ext>
            </a:extLst>
          </p:cNvPr>
          <p:cNvSpPr txBox="1"/>
          <p:nvPr/>
        </p:nvSpPr>
        <p:spPr>
          <a:xfrm>
            <a:off x="506159" y="3669437"/>
            <a:ext cx="3765177" cy="1015663"/>
          </a:xfrm>
          <a:prstGeom prst="rect">
            <a:avLst/>
          </a:prstGeom>
          <a:noFill/>
        </p:spPr>
        <p:txBody>
          <a:bodyPr wrap="square" rtlCol="0">
            <a:spAutoFit/>
          </a:bodyPr>
          <a:lstStyle/>
          <a:p>
            <a:r>
              <a:rPr lang="en-US" sz="2000" b="1" dirty="0">
                <a:solidFill>
                  <a:schemeClr val="accent1"/>
                </a:solidFill>
              </a:rPr>
              <a:t>CASTOR Phase 3</a:t>
            </a:r>
            <a:r>
              <a:rPr lang="en-US" sz="2000" b="1" baseline="30000" dirty="0">
                <a:solidFill>
                  <a:schemeClr val="accent1"/>
                </a:solidFill>
              </a:rPr>
              <a:t>2</a:t>
            </a:r>
            <a:endParaRPr lang="en-US" sz="2000" b="1" dirty="0">
              <a:solidFill>
                <a:schemeClr val="accent1"/>
              </a:solidFill>
            </a:endParaRPr>
          </a:p>
          <a:p>
            <a:r>
              <a:rPr lang="en-US" sz="2000" dirty="0" err="1"/>
              <a:t>Dara+bortezomib+dex</a:t>
            </a:r>
            <a:r>
              <a:rPr lang="en-US" sz="2000" dirty="0"/>
              <a:t> vs</a:t>
            </a:r>
          </a:p>
          <a:p>
            <a:r>
              <a:rPr lang="en-US" sz="2000" dirty="0" err="1"/>
              <a:t>Bortezomib+dex</a:t>
            </a:r>
            <a:endParaRPr lang="en-US" sz="2000" dirty="0"/>
          </a:p>
        </p:txBody>
      </p:sp>
      <p:graphicFrame>
        <p:nvGraphicFramePr>
          <p:cNvPr id="27" name="Table 24">
            <a:extLst>
              <a:ext uri="{FF2B5EF4-FFF2-40B4-BE49-F238E27FC236}">
                <a16:creationId xmlns:a16="http://schemas.microsoft.com/office/drawing/2014/main" id="{7171683D-7DC4-0162-AC71-5B88B3D28FEE}"/>
              </a:ext>
            </a:extLst>
          </p:cNvPr>
          <p:cNvGraphicFramePr>
            <a:graphicFrameLocks/>
          </p:cNvGraphicFramePr>
          <p:nvPr>
            <p:extLst>
              <p:ext uri="{D42A27DB-BD31-4B8C-83A1-F6EECF244321}">
                <p14:modId xmlns:p14="http://schemas.microsoft.com/office/powerpoint/2010/main" val="1458057465"/>
              </p:ext>
            </p:extLst>
          </p:nvPr>
        </p:nvGraphicFramePr>
        <p:xfrm>
          <a:off x="4147201" y="3760649"/>
          <a:ext cx="7615833" cy="1402185"/>
        </p:xfrm>
        <a:graphic>
          <a:graphicData uri="http://schemas.openxmlformats.org/drawingml/2006/table">
            <a:tbl>
              <a:tblPr firstRow="1" bandRow="1">
                <a:tableStyleId>{5C22544A-7EE6-4342-B048-85BDC9FD1C3A}</a:tableStyleId>
              </a:tblPr>
              <a:tblGrid>
                <a:gridCol w="2538611">
                  <a:extLst>
                    <a:ext uri="{9D8B030D-6E8A-4147-A177-3AD203B41FA5}">
                      <a16:colId xmlns:a16="http://schemas.microsoft.com/office/drawing/2014/main" val="257251807"/>
                    </a:ext>
                  </a:extLst>
                </a:gridCol>
                <a:gridCol w="2538611">
                  <a:extLst>
                    <a:ext uri="{9D8B030D-6E8A-4147-A177-3AD203B41FA5}">
                      <a16:colId xmlns:a16="http://schemas.microsoft.com/office/drawing/2014/main" val="3212897343"/>
                    </a:ext>
                  </a:extLst>
                </a:gridCol>
                <a:gridCol w="2538611">
                  <a:extLst>
                    <a:ext uri="{9D8B030D-6E8A-4147-A177-3AD203B41FA5}">
                      <a16:colId xmlns:a16="http://schemas.microsoft.com/office/drawing/2014/main" val="3039929556"/>
                    </a:ext>
                  </a:extLst>
                </a:gridCol>
              </a:tblGrid>
              <a:tr h="467395">
                <a:tc>
                  <a:txBody>
                    <a:bodyPr/>
                    <a:lstStyle/>
                    <a:p>
                      <a:r>
                        <a:rPr lang="en-US" sz="1800" dirty="0"/>
                        <a:t>CASTOR</a:t>
                      </a:r>
                    </a:p>
                  </a:txBody>
                  <a:tcPr anchor="ctr"/>
                </a:tc>
                <a:tc>
                  <a:txBody>
                    <a:bodyPr/>
                    <a:lstStyle/>
                    <a:p>
                      <a:pPr algn="ctr"/>
                      <a:r>
                        <a:rPr lang="en-US" sz="1800" dirty="0" err="1"/>
                        <a:t>DVd</a:t>
                      </a:r>
                      <a:r>
                        <a:rPr lang="en-US" sz="1800" dirty="0"/>
                        <a:t> (N=251)</a:t>
                      </a:r>
                    </a:p>
                  </a:txBody>
                  <a:tcPr anchor="ctr"/>
                </a:tc>
                <a:tc>
                  <a:txBody>
                    <a:bodyPr/>
                    <a:lstStyle/>
                    <a:p>
                      <a:pPr algn="ctr"/>
                      <a:r>
                        <a:rPr lang="en-US" sz="1800" dirty="0" err="1"/>
                        <a:t>Vd</a:t>
                      </a:r>
                      <a:r>
                        <a:rPr lang="en-US" sz="1800" dirty="0"/>
                        <a:t> (N=247)</a:t>
                      </a:r>
                    </a:p>
                  </a:txBody>
                  <a:tcPr anchor="ctr"/>
                </a:tc>
                <a:extLst>
                  <a:ext uri="{0D108BD9-81ED-4DB2-BD59-A6C34878D82A}">
                    <a16:rowId xmlns:a16="http://schemas.microsoft.com/office/drawing/2014/main" val="1169734710"/>
                  </a:ext>
                </a:extLst>
              </a:tr>
              <a:tr h="46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Median PFS (</a:t>
                      </a:r>
                      <a:r>
                        <a:rPr lang="en-US" sz="1800" b="1" dirty="0" err="1"/>
                        <a:t>mo</a:t>
                      </a:r>
                      <a:r>
                        <a:rPr lang="en-US" sz="1800" b="1" dirty="0"/>
                        <a:t>)</a:t>
                      </a:r>
                    </a:p>
                  </a:txBody>
                  <a:tcPr anchor="ctr"/>
                </a:tc>
                <a:tc>
                  <a:txBody>
                    <a:bodyPr/>
                    <a:lstStyle/>
                    <a:p>
                      <a:pPr algn="ctr"/>
                      <a:r>
                        <a:rPr lang="en-US" sz="1800" dirty="0"/>
                        <a:t>16.7</a:t>
                      </a:r>
                    </a:p>
                  </a:txBody>
                  <a:tcPr anchor="ctr"/>
                </a:tc>
                <a:tc>
                  <a:txBody>
                    <a:bodyPr/>
                    <a:lstStyle/>
                    <a:p>
                      <a:pPr algn="ctr"/>
                      <a:r>
                        <a:rPr lang="en-US" sz="1800" dirty="0"/>
                        <a:t>7.1</a:t>
                      </a:r>
                    </a:p>
                  </a:txBody>
                  <a:tcPr anchor="ctr"/>
                </a:tc>
                <a:extLst>
                  <a:ext uri="{0D108BD9-81ED-4DB2-BD59-A6C34878D82A}">
                    <a16:rowId xmlns:a16="http://schemas.microsoft.com/office/drawing/2014/main" val="3781801302"/>
                  </a:ext>
                </a:extLst>
              </a:tr>
              <a:tr h="467395">
                <a:tc>
                  <a:txBody>
                    <a:bodyPr/>
                    <a:lstStyle/>
                    <a:p>
                      <a:r>
                        <a:rPr lang="en-US" sz="1800" b="1" dirty="0"/>
                        <a:t>HR for </a:t>
                      </a:r>
                      <a:r>
                        <a:rPr lang="en-US" sz="1800" b="1" dirty="0" err="1"/>
                        <a:t>DVd</a:t>
                      </a:r>
                      <a:r>
                        <a:rPr lang="en-US" sz="1800" b="1" dirty="0"/>
                        <a:t> vs </a:t>
                      </a:r>
                      <a:r>
                        <a:rPr lang="en-US" sz="1800" b="1" dirty="0" err="1"/>
                        <a:t>Vd</a:t>
                      </a:r>
                      <a:endParaRPr lang="en-US" sz="1800" b="1" dirty="0"/>
                    </a:p>
                  </a:txBody>
                  <a:tcPr anchor="ctr"/>
                </a:tc>
                <a:tc gridSpan="2">
                  <a:txBody>
                    <a:bodyPr/>
                    <a:lstStyle/>
                    <a:p>
                      <a:pPr algn="ctr"/>
                      <a:r>
                        <a:rPr lang="en-US" sz="1800" b="0" dirty="0"/>
                        <a:t>0.31</a:t>
                      </a:r>
                      <a:r>
                        <a:rPr lang="en-US" sz="1800" b="1" dirty="0"/>
                        <a:t> </a:t>
                      </a:r>
                      <a:r>
                        <a:rPr lang="en-US" sz="1800" dirty="0"/>
                        <a:t> (95% CI, 0.25 – 0.40), P&lt;0.0001</a:t>
                      </a:r>
                    </a:p>
                  </a:txBody>
                  <a:tcPr anchor="ctr"/>
                </a:tc>
                <a:tc hMerge="1">
                  <a:txBody>
                    <a:bodyPr/>
                    <a:lstStyle/>
                    <a:p>
                      <a:endParaRPr lang="en-US" dirty="0"/>
                    </a:p>
                  </a:txBody>
                  <a:tcPr/>
                </a:tc>
                <a:extLst>
                  <a:ext uri="{0D108BD9-81ED-4DB2-BD59-A6C34878D82A}">
                    <a16:rowId xmlns:a16="http://schemas.microsoft.com/office/drawing/2014/main" val="2956627654"/>
                  </a:ext>
                </a:extLst>
              </a:tr>
            </a:tbl>
          </a:graphicData>
        </a:graphic>
      </p:graphicFrame>
      <p:sp>
        <p:nvSpPr>
          <p:cNvPr id="5" name="TextBox 4">
            <a:extLst>
              <a:ext uri="{FF2B5EF4-FFF2-40B4-BE49-F238E27FC236}">
                <a16:creationId xmlns:a16="http://schemas.microsoft.com/office/drawing/2014/main" id="{A956C190-2843-405F-F17B-11FA1ECB000D}"/>
              </a:ext>
            </a:extLst>
          </p:cNvPr>
          <p:cNvSpPr txBox="1"/>
          <p:nvPr/>
        </p:nvSpPr>
        <p:spPr>
          <a:xfrm>
            <a:off x="446799" y="2758799"/>
            <a:ext cx="2646878" cy="338554"/>
          </a:xfrm>
          <a:prstGeom prst="rect">
            <a:avLst/>
          </a:prstGeom>
          <a:noFill/>
        </p:spPr>
        <p:txBody>
          <a:bodyPr wrap="none" rtlCol="0">
            <a:spAutoFit/>
          </a:bodyPr>
          <a:lstStyle/>
          <a:p>
            <a:r>
              <a:rPr lang="en-US" sz="1600" dirty="0"/>
              <a:t>Median follow-up 50 month</a:t>
            </a:r>
          </a:p>
        </p:txBody>
      </p:sp>
      <p:sp>
        <p:nvSpPr>
          <p:cNvPr id="6" name="TextBox 5">
            <a:extLst>
              <a:ext uri="{FF2B5EF4-FFF2-40B4-BE49-F238E27FC236}">
                <a16:creationId xmlns:a16="http://schemas.microsoft.com/office/drawing/2014/main" id="{1A3D71AB-CB1D-52E3-E3A6-1382B1738873}"/>
              </a:ext>
            </a:extLst>
          </p:cNvPr>
          <p:cNvSpPr txBox="1"/>
          <p:nvPr/>
        </p:nvSpPr>
        <p:spPr>
          <a:xfrm>
            <a:off x="554266" y="4827945"/>
            <a:ext cx="2646878" cy="338554"/>
          </a:xfrm>
          <a:prstGeom prst="rect">
            <a:avLst/>
          </a:prstGeom>
          <a:noFill/>
        </p:spPr>
        <p:txBody>
          <a:bodyPr wrap="none" rtlCol="0">
            <a:spAutoFit/>
          </a:bodyPr>
          <a:lstStyle/>
          <a:p>
            <a:r>
              <a:rPr lang="en-US" sz="1600" dirty="0"/>
              <a:t>Median follow-up 40 month</a:t>
            </a:r>
          </a:p>
        </p:txBody>
      </p:sp>
    </p:spTree>
    <p:extLst>
      <p:ext uri="{BB962C8B-B14F-4D97-AF65-F5344CB8AC3E}">
        <p14:creationId xmlns:p14="http://schemas.microsoft.com/office/powerpoint/2010/main" val="19696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F40578A-6EEB-C730-BA56-0474A5AC6420}"/>
              </a:ext>
            </a:extLst>
          </p:cNvPr>
          <p:cNvSpPr>
            <a:spLocks noGrp="1"/>
          </p:cNvSpPr>
          <p:nvPr>
            <p:ph type="ftr" sz="quarter" idx="3"/>
          </p:nvPr>
        </p:nvSpPr>
        <p:spPr>
          <a:xfrm>
            <a:off x="609600" y="6356350"/>
            <a:ext cx="11582400" cy="442913"/>
          </a:xfrm>
        </p:spPr>
        <p:txBody>
          <a:bodyPr/>
          <a:lstStyle/>
          <a:p>
            <a:r>
              <a:rPr lang="en-US" sz="1100" baseline="30000" dirty="0" err="1"/>
              <a:t>a</a:t>
            </a:r>
            <a:r>
              <a:rPr lang="en-US" sz="1100" dirty="0" err="1"/>
              <a:t>Investigator</a:t>
            </a:r>
            <a:r>
              <a:rPr lang="en-US" sz="1100" dirty="0"/>
              <a:t> reported</a:t>
            </a:r>
          </a:p>
          <a:p>
            <a:r>
              <a:rPr lang="en-US" sz="1100" dirty="0"/>
              <a:t>Isa-Pd, </a:t>
            </a:r>
            <a:r>
              <a:rPr lang="en-US" sz="1100" dirty="0" err="1"/>
              <a:t>isatuximab</a:t>
            </a:r>
            <a:r>
              <a:rPr lang="en-US" sz="1100" dirty="0"/>
              <a:t>, pomalidomide, dexamethasone; Isa-</a:t>
            </a:r>
            <a:r>
              <a:rPr lang="en-US" sz="1100" dirty="0" err="1"/>
              <a:t>Kd</a:t>
            </a:r>
            <a:r>
              <a:rPr lang="en-US" sz="1100" dirty="0"/>
              <a:t>, </a:t>
            </a:r>
            <a:r>
              <a:rPr lang="en-US" sz="1100" dirty="0" err="1"/>
              <a:t>isatuximab</a:t>
            </a:r>
            <a:r>
              <a:rPr lang="en-US" sz="1100" dirty="0"/>
              <a:t>, carfilzomib, dexamethasone; </a:t>
            </a:r>
            <a:r>
              <a:rPr lang="en-US" sz="1100" dirty="0" err="1"/>
              <a:t>Kd</a:t>
            </a:r>
            <a:r>
              <a:rPr lang="en-US" sz="1100" dirty="0"/>
              <a:t>, carfilzomib, dexamethasone; Pd, pomalidomide, dexamethasone</a:t>
            </a:r>
          </a:p>
          <a:p>
            <a:r>
              <a:rPr lang="en-US" sz="1100" dirty="0"/>
              <a:t>Richardson P, et al. ASCO 2021; Abstract 8017. Moreau P et al. ASH 2020. Abstract 2316.</a:t>
            </a:r>
          </a:p>
        </p:txBody>
      </p:sp>
      <p:sp>
        <p:nvSpPr>
          <p:cNvPr id="2" name="Title 1">
            <a:extLst>
              <a:ext uri="{FF2B5EF4-FFF2-40B4-BE49-F238E27FC236}">
                <a16:creationId xmlns:a16="http://schemas.microsoft.com/office/drawing/2014/main" id="{4C6D35DC-F9CC-1219-6ABE-FFC4D23E8622}"/>
              </a:ext>
            </a:extLst>
          </p:cNvPr>
          <p:cNvSpPr>
            <a:spLocks noGrp="1"/>
          </p:cNvSpPr>
          <p:nvPr>
            <p:ph type="title"/>
          </p:nvPr>
        </p:nvSpPr>
        <p:spPr>
          <a:xfrm>
            <a:off x="609600" y="199505"/>
            <a:ext cx="10744200" cy="1185577"/>
          </a:xfrm>
        </p:spPr>
        <p:txBody>
          <a:bodyPr vert="horz" lIns="91440" tIns="45720" rIns="91440" bIns="45720" rtlCol="0">
            <a:normAutofit/>
          </a:bodyPr>
          <a:lstStyle/>
          <a:p>
            <a:r>
              <a:rPr lang="en-US" dirty="0" err="1"/>
              <a:t>Isatuximab</a:t>
            </a:r>
            <a:r>
              <a:rPr lang="en-US" dirty="0"/>
              <a:t> in Early Relapsed MM</a:t>
            </a:r>
          </a:p>
        </p:txBody>
      </p:sp>
      <p:sp>
        <p:nvSpPr>
          <p:cNvPr id="19" name="Content Placeholder 18">
            <a:extLst>
              <a:ext uri="{FF2B5EF4-FFF2-40B4-BE49-F238E27FC236}">
                <a16:creationId xmlns:a16="http://schemas.microsoft.com/office/drawing/2014/main" id="{6BF9B01D-32CB-5212-B454-077BCCC8B3D2}"/>
              </a:ext>
            </a:extLst>
          </p:cNvPr>
          <p:cNvSpPr>
            <a:spLocks noGrp="1"/>
          </p:cNvSpPr>
          <p:nvPr>
            <p:ph idx="1"/>
          </p:nvPr>
        </p:nvSpPr>
        <p:spPr>
          <a:xfrm>
            <a:off x="767366" y="1290755"/>
            <a:ext cx="4704270" cy="464558"/>
          </a:xfrm>
        </p:spPr>
        <p:txBody>
          <a:bodyPr>
            <a:normAutofit/>
          </a:bodyPr>
          <a:lstStyle/>
          <a:p>
            <a:pPr marL="0" indent="0" algn="ctr">
              <a:buNone/>
            </a:pPr>
            <a:r>
              <a:rPr lang="en-US" sz="2000" b="1" dirty="0">
                <a:solidFill>
                  <a:schemeClr val="accent1"/>
                </a:solidFill>
              </a:rPr>
              <a:t>ICARIA-MM Phase III Isa-Pd vs Pd </a:t>
            </a:r>
          </a:p>
        </p:txBody>
      </p:sp>
      <p:sp>
        <p:nvSpPr>
          <p:cNvPr id="30" name="Content Placeholder 18">
            <a:extLst>
              <a:ext uri="{FF2B5EF4-FFF2-40B4-BE49-F238E27FC236}">
                <a16:creationId xmlns:a16="http://schemas.microsoft.com/office/drawing/2014/main" id="{8767C042-8BBD-6F96-B783-1831573C6D0C}"/>
              </a:ext>
            </a:extLst>
          </p:cNvPr>
          <p:cNvSpPr txBox="1">
            <a:spLocks/>
          </p:cNvSpPr>
          <p:nvPr/>
        </p:nvSpPr>
        <p:spPr>
          <a:xfrm>
            <a:off x="6666851" y="1290755"/>
            <a:ext cx="4984826" cy="457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IKEMA: Phase III Isa-</a:t>
            </a:r>
            <a:r>
              <a:rPr kumimoji="0" lang="en-US" sz="2000" b="1" i="0" u="none" strike="noStrike" kern="1200" cap="none" spc="0" normalizeH="0" baseline="0" noProof="0" dirty="0" err="1">
                <a:ln>
                  <a:noFill/>
                </a:ln>
                <a:solidFill>
                  <a:schemeClr val="accent1"/>
                </a:solidFill>
                <a:effectLst/>
                <a:uLnTx/>
                <a:uFillTx/>
                <a:latin typeface="Arial" panose="020B0604020202020204" pitchFamily="34" charset="0"/>
                <a:cs typeface="Arial" panose="020B0604020202020204" pitchFamily="34" charset="0"/>
              </a:rPr>
              <a:t>Kd</a:t>
            </a: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 vs </a:t>
            </a:r>
            <a:r>
              <a:rPr kumimoji="0" lang="en-US" sz="2000" b="1" i="0" u="none" strike="noStrike" kern="1200" cap="none" spc="0" normalizeH="0" baseline="0" noProof="0" dirty="0" err="1">
                <a:ln>
                  <a:noFill/>
                </a:ln>
                <a:solidFill>
                  <a:schemeClr val="accent1"/>
                </a:solidFill>
                <a:effectLst/>
                <a:uLnTx/>
                <a:uFillTx/>
                <a:latin typeface="Arial" panose="020B0604020202020204" pitchFamily="34" charset="0"/>
                <a:cs typeface="Arial" panose="020B0604020202020204" pitchFamily="34" charset="0"/>
              </a:rPr>
              <a:t>Kd</a:t>
            </a:r>
            <a:endParaRPr kumimoji="0" lang="en-US" sz="200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70059FEE-F628-100C-4855-B7A12E3FA241}"/>
              </a:ext>
            </a:extLst>
          </p:cNvPr>
          <p:cNvSpPr txBox="1"/>
          <p:nvPr/>
        </p:nvSpPr>
        <p:spPr>
          <a:xfrm>
            <a:off x="986264" y="1715194"/>
            <a:ext cx="4378362" cy="523220"/>
          </a:xfrm>
          <a:prstGeom prst="rect">
            <a:avLst/>
          </a:prstGeom>
          <a:noFill/>
        </p:spPr>
        <p:txBody>
          <a:bodyPr wrap="square" rtlCol="0">
            <a:spAutoFit/>
          </a:bodyPr>
          <a:lstStyle/>
          <a:p>
            <a:pPr algn="ctr"/>
            <a:r>
              <a:rPr lang="en-US" sz="1400" dirty="0"/>
              <a:t>&gt;2 prior lines including lenalidomide and PI </a:t>
            </a:r>
          </a:p>
          <a:p>
            <a:pPr algn="ctr"/>
            <a:r>
              <a:rPr lang="en-US" sz="1400" dirty="0"/>
              <a:t>LEN-refractory 94% vs 92% in Isa-Pd vs Pd</a:t>
            </a:r>
          </a:p>
        </p:txBody>
      </p:sp>
      <p:pic>
        <p:nvPicPr>
          <p:cNvPr id="4" name="Picture 3">
            <a:extLst>
              <a:ext uri="{FF2B5EF4-FFF2-40B4-BE49-F238E27FC236}">
                <a16:creationId xmlns:a16="http://schemas.microsoft.com/office/drawing/2014/main" id="{79297485-7B8A-17EB-D7E7-FB67A84663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5163" y="2980549"/>
            <a:ext cx="3940565" cy="3300550"/>
          </a:xfrm>
          <a:prstGeom prst="rect">
            <a:avLst/>
          </a:prstGeom>
        </p:spPr>
      </p:pic>
      <p:pic>
        <p:nvPicPr>
          <p:cNvPr id="8" name="Picture 7">
            <a:extLst>
              <a:ext uri="{FF2B5EF4-FFF2-40B4-BE49-F238E27FC236}">
                <a16:creationId xmlns:a16="http://schemas.microsoft.com/office/drawing/2014/main" id="{F3E1F7F4-8372-F96A-842E-1BF3185F734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16004" t="33607" r="22998" b="7459"/>
          <a:stretch/>
        </p:blipFill>
        <p:spPr>
          <a:xfrm>
            <a:off x="6444458" y="2943864"/>
            <a:ext cx="5485482" cy="2981206"/>
          </a:xfrm>
          <a:prstGeom prst="rect">
            <a:avLst/>
          </a:prstGeom>
        </p:spPr>
      </p:pic>
      <p:sp>
        <p:nvSpPr>
          <p:cNvPr id="17" name="TextBox 16">
            <a:extLst>
              <a:ext uri="{FF2B5EF4-FFF2-40B4-BE49-F238E27FC236}">
                <a16:creationId xmlns:a16="http://schemas.microsoft.com/office/drawing/2014/main" id="{D38CB880-B670-97BE-849C-2C2F14E07357}"/>
              </a:ext>
            </a:extLst>
          </p:cNvPr>
          <p:cNvSpPr txBox="1"/>
          <p:nvPr/>
        </p:nvSpPr>
        <p:spPr>
          <a:xfrm>
            <a:off x="6618227" y="1976804"/>
            <a:ext cx="5137943" cy="738664"/>
          </a:xfrm>
          <a:prstGeom prst="rect">
            <a:avLst/>
          </a:prstGeom>
          <a:noFill/>
        </p:spPr>
        <p:txBody>
          <a:bodyPr wrap="square" rtlCol="0">
            <a:spAutoFit/>
          </a:bodyPr>
          <a:lstStyle/>
          <a:p>
            <a:pPr algn="ctr"/>
            <a:r>
              <a:rPr lang="en-US" sz="1400" dirty="0"/>
              <a:t>1-3 prior therapies, Median 2 prior lines, 93% prior PI, 76% prior </a:t>
            </a:r>
            <a:r>
              <a:rPr lang="en-US" sz="1400" dirty="0" err="1"/>
              <a:t>len</a:t>
            </a:r>
            <a:r>
              <a:rPr lang="en-US" sz="1400" dirty="0"/>
              <a:t>, 20% refractory to </a:t>
            </a:r>
            <a:r>
              <a:rPr lang="en-US" sz="1400" dirty="0" err="1"/>
              <a:t>IMiD</a:t>
            </a:r>
            <a:r>
              <a:rPr lang="en-US" sz="1400" dirty="0"/>
              <a:t> and PI.</a:t>
            </a:r>
          </a:p>
          <a:p>
            <a:pPr algn="ctr"/>
            <a:r>
              <a:rPr lang="en-US" sz="1400" dirty="0"/>
              <a:t>Median PFS NR v 19.15 months, HR = 0.53, median f/u 20.7</a:t>
            </a:r>
          </a:p>
        </p:txBody>
      </p:sp>
      <p:sp>
        <p:nvSpPr>
          <p:cNvPr id="21" name="TextBox 20">
            <a:extLst>
              <a:ext uri="{FF2B5EF4-FFF2-40B4-BE49-F238E27FC236}">
                <a16:creationId xmlns:a16="http://schemas.microsoft.com/office/drawing/2014/main" id="{D13434D2-D734-D6A5-4770-1F4F41407641}"/>
              </a:ext>
            </a:extLst>
          </p:cNvPr>
          <p:cNvSpPr txBox="1"/>
          <p:nvPr/>
        </p:nvSpPr>
        <p:spPr>
          <a:xfrm>
            <a:off x="612569" y="2363260"/>
            <a:ext cx="5377791" cy="49244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400" b="1" dirty="0"/>
              <a:t>With prolonged follow-up, Isa-Pd continues to improve </a:t>
            </a:r>
            <a:r>
              <a:rPr lang="en-US" sz="1400" b="1" dirty="0" err="1"/>
              <a:t>PFS</a:t>
            </a:r>
            <a:r>
              <a:rPr lang="en-US" sz="1400" b="1" baseline="30000" dirty="0" err="1"/>
              <a:t>a</a:t>
            </a:r>
            <a:r>
              <a:rPr lang="en-US" sz="1400" b="1" dirty="0"/>
              <a:t>:</a:t>
            </a:r>
          </a:p>
          <a:p>
            <a:pPr algn="ctr"/>
            <a:r>
              <a:rPr lang="en-US" sz="1200" dirty="0" err="1"/>
              <a:t>mPFS</a:t>
            </a:r>
            <a:r>
              <a:rPr lang="en-US" sz="1200" dirty="0"/>
              <a:t> 11.1 months vs 5.8 months with Pd alone (HR 0.599, p&lt;0.0001)</a:t>
            </a:r>
          </a:p>
        </p:txBody>
      </p:sp>
    </p:spTree>
    <p:extLst>
      <p:ext uri="{BB962C8B-B14F-4D97-AF65-F5344CB8AC3E}">
        <p14:creationId xmlns:p14="http://schemas.microsoft.com/office/powerpoint/2010/main" val="142288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772111DB-3AF2-277A-DF2F-C3E84B878A47}"/>
              </a:ext>
            </a:extLst>
          </p:cNvPr>
          <p:cNvSpPr>
            <a:spLocks noGrp="1"/>
          </p:cNvSpPr>
          <p:nvPr>
            <p:ph type="ftr" sz="quarter" idx="3"/>
          </p:nvPr>
        </p:nvSpPr>
        <p:spPr>
          <a:xfrm>
            <a:off x="609600" y="6356350"/>
            <a:ext cx="11098491" cy="442913"/>
          </a:xfrm>
        </p:spPr>
        <p:txBody>
          <a:bodyPr/>
          <a:lstStyle/>
          <a:p>
            <a:r>
              <a:rPr lang="en-US" sz="1100" dirty="0" err="1"/>
              <a:t>ERd</a:t>
            </a:r>
            <a:r>
              <a:rPr lang="en-US" sz="1100" dirty="0"/>
              <a:t>; </a:t>
            </a:r>
            <a:r>
              <a:rPr lang="en-US" sz="1100" dirty="0" err="1"/>
              <a:t>elotuzumab</a:t>
            </a:r>
            <a:r>
              <a:rPr lang="en-US" sz="1100" dirty="0"/>
              <a:t>, lenalidomide, dexamethasone; </a:t>
            </a:r>
            <a:r>
              <a:rPr lang="en-US" sz="1100" dirty="0" err="1"/>
              <a:t>EPd</a:t>
            </a:r>
            <a:r>
              <a:rPr lang="en-US" sz="1100" dirty="0"/>
              <a:t>; </a:t>
            </a:r>
            <a:r>
              <a:rPr lang="en-US" sz="1100" dirty="0" err="1"/>
              <a:t>elotuzumab</a:t>
            </a:r>
            <a:r>
              <a:rPr lang="en-US" sz="1100" dirty="0"/>
              <a:t>, pomalidomide, dexamethasone; Pd; pomalidomide, dexamethasone; Rd; lenalidomide, dexamethasone</a:t>
            </a:r>
          </a:p>
          <a:p>
            <a:r>
              <a:rPr lang="en-US" sz="1100" dirty="0"/>
              <a:t>1. </a:t>
            </a:r>
            <a:r>
              <a:rPr lang="en-US" sz="1100" dirty="0" err="1"/>
              <a:t>Lonial</a:t>
            </a:r>
            <a:r>
              <a:rPr lang="en-US" sz="1100" dirty="0"/>
              <a:t> S, et al. </a:t>
            </a:r>
            <a:r>
              <a:rPr lang="en-US" sz="1100" i="1" dirty="0"/>
              <a:t>N </a:t>
            </a:r>
            <a:r>
              <a:rPr lang="en-US" sz="1100" i="1" dirty="0" err="1"/>
              <a:t>Engl</a:t>
            </a:r>
            <a:r>
              <a:rPr lang="en-US" sz="1100" i="1" dirty="0"/>
              <a:t> J Med. </a:t>
            </a:r>
            <a:r>
              <a:rPr lang="en-US" sz="1100" dirty="0"/>
              <a:t>2015;373:621-31. 2. </a:t>
            </a:r>
            <a:r>
              <a:rPr lang="en-US" sz="1100" dirty="0" err="1"/>
              <a:t>Dimopoulos</a:t>
            </a:r>
            <a:r>
              <a:rPr lang="en-US" sz="1100" dirty="0"/>
              <a:t> MA, et al. </a:t>
            </a:r>
            <a:r>
              <a:rPr lang="en-US" sz="1100" i="1" dirty="0"/>
              <a:t>Blood Cancer J. </a:t>
            </a:r>
            <a:r>
              <a:rPr lang="en-US" sz="1100" dirty="0"/>
              <a:t>2020;10:91. 3. </a:t>
            </a:r>
            <a:r>
              <a:rPr lang="en-US" sz="1100" dirty="0" err="1"/>
              <a:t>Dimopoulos</a:t>
            </a:r>
            <a:r>
              <a:rPr lang="en-US" sz="1100" dirty="0"/>
              <a:t> MA, et al. </a:t>
            </a:r>
            <a:r>
              <a:rPr lang="en-US" sz="1100" i="1" dirty="0"/>
              <a:t>N </a:t>
            </a:r>
            <a:r>
              <a:rPr lang="en-US" sz="1100" i="1" dirty="0" err="1"/>
              <a:t>Engl</a:t>
            </a:r>
            <a:r>
              <a:rPr lang="en-US" sz="1100" i="1" dirty="0"/>
              <a:t> J Med. </a:t>
            </a:r>
            <a:r>
              <a:rPr lang="en-US" sz="1100" dirty="0"/>
              <a:t>2018;379:1811-22. </a:t>
            </a:r>
            <a:br>
              <a:rPr lang="en-US" sz="1100" dirty="0"/>
            </a:br>
            <a:r>
              <a:rPr lang="en-US" sz="1100" dirty="0"/>
              <a:t>4. </a:t>
            </a:r>
            <a:r>
              <a:rPr lang="en-US" sz="1100" dirty="0" err="1"/>
              <a:t>Dimopoulos</a:t>
            </a:r>
            <a:r>
              <a:rPr lang="en-US" sz="1100" dirty="0"/>
              <a:t> MA, et al. </a:t>
            </a:r>
            <a:r>
              <a:rPr lang="en-US" sz="1100" i="1" dirty="0"/>
              <a:t>J Clin Oncol. </a:t>
            </a:r>
            <a:r>
              <a:rPr lang="en-US" sz="1100" dirty="0"/>
              <a:t>2023;41:568-78.</a:t>
            </a:r>
          </a:p>
        </p:txBody>
      </p:sp>
      <p:sp>
        <p:nvSpPr>
          <p:cNvPr id="2" name="Title 1">
            <a:extLst>
              <a:ext uri="{FF2B5EF4-FFF2-40B4-BE49-F238E27FC236}">
                <a16:creationId xmlns:a16="http://schemas.microsoft.com/office/drawing/2014/main" id="{FCD92C68-59C2-D41C-E784-1BAD18048F4F}"/>
              </a:ext>
            </a:extLst>
          </p:cNvPr>
          <p:cNvSpPr>
            <a:spLocks noGrp="1"/>
          </p:cNvSpPr>
          <p:nvPr>
            <p:ph type="title"/>
          </p:nvPr>
        </p:nvSpPr>
        <p:spPr>
          <a:xfrm>
            <a:off x="609600" y="199505"/>
            <a:ext cx="10744200" cy="1185577"/>
          </a:xfrm>
        </p:spPr>
        <p:txBody>
          <a:bodyPr>
            <a:normAutofit/>
          </a:bodyPr>
          <a:lstStyle/>
          <a:p>
            <a:r>
              <a:rPr lang="en-US" dirty="0" err="1"/>
              <a:t>Elotuzumab</a:t>
            </a:r>
            <a:r>
              <a:rPr lang="en-US" dirty="0"/>
              <a:t> in RRMM </a:t>
            </a:r>
          </a:p>
        </p:txBody>
      </p:sp>
      <p:sp>
        <p:nvSpPr>
          <p:cNvPr id="4" name="Content Placeholder 18">
            <a:extLst>
              <a:ext uri="{FF2B5EF4-FFF2-40B4-BE49-F238E27FC236}">
                <a16:creationId xmlns:a16="http://schemas.microsoft.com/office/drawing/2014/main" id="{E3D946D8-9F78-0117-140F-4820250E276E}"/>
              </a:ext>
            </a:extLst>
          </p:cNvPr>
          <p:cNvSpPr>
            <a:spLocks noGrp="1"/>
          </p:cNvSpPr>
          <p:nvPr>
            <p:ph idx="1"/>
          </p:nvPr>
        </p:nvSpPr>
        <p:spPr>
          <a:xfrm>
            <a:off x="609600" y="1352709"/>
            <a:ext cx="5185719" cy="442913"/>
          </a:xfrm>
        </p:spPr>
        <p:txBody>
          <a:bodyPr>
            <a:normAutofit/>
          </a:bodyPr>
          <a:lstStyle/>
          <a:p>
            <a:pPr marL="0" indent="0">
              <a:buNone/>
            </a:pPr>
            <a:r>
              <a:rPr lang="en-US" sz="2000" b="1" dirty="0">
                <a:solidFill>
                  <a:schemeClr val="accent1"/>
                </a:solidFill>
              </a:rPr>
              <a:t>ELOQUENT-2: Phase 3  </a:t>
            </a:r>
            <a:r>
              <a:rPr lang="en-US" sz="2000" b="1" dirty="0" err="1">
                <a:solidFill>
                  <a:schemeClr val="accent1"/>
                </a:solidFill>
              </a:rPr>
              <a:t>ERd</a:t>
            </a:r>
            <a:r>
              <a:rPr lang="en-US" sz="2000" b="1" dirty="0">
                <a:solidFill>
                  <a:schemeClr val="accent1"/>
                </a:solidFill>
              </a:rPr>
              <a:t> vs Rd</a:t>
            </a:r>
            <a:r>
              <a:rPr lang="en-US" sz="2000" b="1" baseline="30000" dirty="0">
                <a:solidFill>
                  <a:schemeClr val="accent1"/>
                </a:solidFill>
              </a:rPr>
              <a:t>1,2</a:t>
            </a:r>
          </a:p>
        </p:txBody>
      </p:sp>
      <p:sp>
        <p:nvSpPr>
          <p:cNvPr id="5" name="Content Placeholder 18">
            <a:extLst>
              <a:ext uri="{FF2B5EF4-FFF2-40B4-BE49-F238E27FC236}">
                <a16:creationId xmlns:a16="http://schemas.microsoft.com/office/drawing/2014/main" id="{1269FCCE-97A3-2819-0BAB-D0528B29FDA5}"/>
              </a:ext>
            </a:extLst>
          </p:cNvPr>
          <p:cNvSpPr txBox="1">
            <a:spLocks/>
          </p:cNvSpPr>
          <p:nvPr/>
        </p:nvSpPr>
        <p:spPr>
          <a:xfrm>
            <a:off x="8389563" y="1646754"/>
            <a:ext cx="2964237" cy="397161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400" dirty="0">
                <a:solidFill>
                  <a:schemeClr val="bg1"/>
                </a:solidFill>
                <a:latin typeface="Arial" panose="020B0604020202020204" pitchFamily="34" charset="0"/>
                <a:cs typeface="Arial" panose="020B0604020202020204" pitchFamily="34" charset="0"/>
              </a:rPr>
              <a:t>ELOQUENT-3</a:t>
            </a:r>
            <a:r>
              <a:rPr lang="en-US" sz="2400" baseline="30000" dirty="0">
                <a:solidFill>
                  <a:schemeClr val="bg1"/>
                </a:solidFill>
                <a:latin typeface="Arial" panose="020B0604020202020204" pitchFamily="34" charset="0"/>
                <a:cs typeface="Arial" panose="020B0604020202020204" pitchFamily="34" charset="0"/>
              </a:rPr>
              <a:t>3</a:t>
            </a:r>
            <a:r>
              <a:rPr lang="en-US" sz="2400"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Phase 2 </a:t>
            </a:r>
            <a:r>
              <a:rPr lang="en-US" sz="2000" dirty="0" err="1">
                <a:solidFill>
                  <a:schemeClr val="bg1"/>
                </a:solidFill>
                <a:latin typeface="Arial" panose="020B0604020202020204" pitchFamily="34" charset="0"/>
                <a:cs typeface="Arial" panose="020B0604020202020204" pitchFamily="34" charset="0"/>
              </a:rPr>
              <a:t>EPd</a:t>
            </a:r>
            <a:r>
              <a:rPr lang="en-US" sz="2000" dirty="0">
                <a:solidFill>
                  <a:schemeClr val="bg1"/>
                </a:solidFill>
                <a:latin typeface="Arial" panose="020B0604020202020204" pitchFamily="34" charset="0"/>
                <a:cs typeface="Arial" panose="020B0604020202020204" pitchFamily="34" charset="0"/>
              </a:rPr>
              <a:t> (N=60) vs Pd (N=57)</a:t>
            </a:r>
          </a:p>
          <a:p>
            <a:pPr marR="0" lvl="0" algn="l" defTabSz="914400" rtl="0" eaLnBrk="1" fontAlgn="auto" latinLnBrk="0" hangingPunct="1">
              <a:lnSpc>
                <a:spcPct val="120000"/>
              </a:lnSpc>
              <a:spcBef>
                <a:spcPts val="1000"/>
              </a:spcBef>
              <a:spcAft>
                <a:spcPts val="0"/>
              </a:spcAft>
              <a:buClrTx/>
              <a:buSzTx/>
              <a:buFontTx/>
              <a:buChar char="-"/>
              <a:tabLst/>
              <a:defRPr/>
            </a:pP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90%</a:t>
            </a:r>
            <a:r>
              <a:rPr lang="en-US" sz="2000" dirty="0">
                <a:solidFill>
                  <a:schemeClr val="bg1"/>
                </a:solidFill>
                <a:latin typeface="Arial" panose="020B0604020202020204" pitchFamily="34" charset="0"/>
                <a:cs typeface="Arial" panose="020B0604020202020204" pitchFamily="34" charset="0"/>
              </a:rPr>
              <a:t> and 84% LEN</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-refractory in </a:t>
            </a:r>
            <a:r>
              <a:rPr kumimoji="0" lang="en-US" sz="2000" b="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EPd</a:t>
            </a:r>
            <a:r>
              <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vs Pd</a:t>
            </a:r>
          </a:p>
          <a:p>
            <a:pPr marR="0" lvl="0" algn="l" defTabSz="914400" rtl="0" eaLnBrk="1" fontAlgn="auto" latinLnBrk="0" hangingPunct="1">
              <a:lnSpc>
                <a:spcPct val="120000"/>
              </a:lnSpc>
              <a:spcBef>
                <a:spcPts val="1000"/>
              </a:spcBef>
              <a:spcAft>
                <a:spcPts val="0"/>
              </a:spcAft>
              <a:buClrTx/>
              <a:buSzTx/>
              <a:buFontTx/>
              <a:buChar char="-"/>
              <a:tabLst/>
              <a:defRPr/>
            </a:pPr>
            <a:r>
              <a:rPr lang="en-US" sz="2000" dirty="0">
                <a:solidFill>
                  <a:schemeClr val="bg1"/>
                </a:solidFill>
                <a:latin typeface="Arial" panose="020B0604020202020204" pitchFamily="34" charset="0"/>
                <a:cs typeface="Arial" panose="020B0604020202020204" pitchFamily="34" charset="0"/>
              </a:rPr>
              <a:t>Median PFS 10.3 vs 4.7 months (</a:t>
            </a:r>
            <a:r>
              <a:rPr lang="en-US" sz="2000" b="1" dirty="0">
                <a:solidFill>
                  <a:schemeClr val="bg1"/>
                </a:solidFill>
                <a:latin typeface="Arial" panose="020B0604020202020204" pitchFamily="34" charset="0"/>
                <a:cs typeface="Arial" panose="020B0604020202020204" pitchFamily="34" charset="0"/>
              </a:rPr>
              <a:t>HR 0.54</a:t>
            </a:r>
            <a:r>
              <a:rPr lang="en-US" sz="2000" dirty="0">
                <a:solidFill>
                  <a:schemeClr val="bg1"/>
                </a:solidFill>
                <a:latin typeface="Arial" panose="020B0604020202020204" pitchFamily="34" charset="0"/>
                <a:cs typeface="Arial" panose="020B0604020202020204" pitchFamily="34" charset="0"/>
              </a:rPr>
              <a:t>, 95% CI 0.34 – 0.86, </a:t>
            </a:r>
            <a:r>
              <a:rPr lang="en-US" sz="2000" i="1" dirty="0">
                <a:solidFill>
                  <a:schemeClr val="bg1"/>
                </a:solidFill>
                <a:latin typeface="Arial" panose="020B0604020202020204" pitchFamily="34" charset="0"/>
                <a:cs typeface="Arial" panose="020B0604020202020204" pitchFamily="34" charset="0"/>
              </a:rPr>
              <a:t>P</a:t>
            </a:r>
            <a:r>
              <a:rPr lang="en-US" sz="2000" dirty="0">
                <a:solidFill>
                  <a:schemeClr val="bg1"/>
                </a:solidFill>
                <a:latin typeface="Arial" panose="020B0604020202020204" pitchFamily="34" charset="0"/>
                <a:cs typeface="Arial" panose="020B0604020202020204" pitchFamily="34" charset="0"/>
              </a:rPr>
              <a:t>=0.008)</a:t>
            </a: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20000"/>
              </a:lnSpc>
              <a:spcBef>
                <a:spcPts val="1000"/>
              </a:spcBef>
              <a:spcAft>
                <a:spcPts val="0"/>
              </a:spcAft>
              <a:buClrTx/>
              <a:buSzTx/>
              <a:buFontTx/>
              <a:buChar char="-"/>
              <a:tabLst/>
              <a:defRPr/>
            </a:pPr>
            <a:r>
              <a:rPr lang="en-US" sz="2000" dirty="0">
                <a:solidFill>
                  <a:schemeClr val="bg1"/>
                </a:solidFill>
                <a:latin typeface="Arial" panose="020B0604020202020204" pitchFamily="34" charset="0"/>
                <a:cs typeface="Arial" panose="020B0604020202020204" pitchFamily="34" charset="0"/>
              </a:rPr>
              <a:t>After minimum follow-up of 45 months, median OS 29.8 vs 17.4 months, </a:t>
            </a:r>
            <a:r>
              <a:rPr lang="en-US" sz="2000" dirty="0" err="1">
                <a:solidFill>
                  <a:schemeClr val="bg1"/>
                </a:solidFill>
                <a:latin typeface="Arial" panose="020B0604020202020204" pitchFamily="34" charset="0"/>
                <a:cs typeface="Arial" panose="020B0604020202020204" pitchFamily="34" charset="0"/>
              </a:rPr>
              <a:t>EPd</a:t>
            </a:r>
            <a:r>
              <a:rPr lang="en-US" sz="2000" dirty="0">
                <a:solidFill>
                  <a:schemeClr val="bg1"/>
                </a:solidFill>
                <a:latin typeface="Arial" panose="020B0604020202020204" pitchFamily="34" charset="0"/>
                <a:cs typeface="Arial" panose="020B0604020202020204" pitchFamily="34" charset="0"/>
              </a:rPr>
              <a:t> vs Pd (HR 0.59, 95% CI, 0.37-0.93, </a:t>
            </a:r>
            <a:r>
              <a:rPr lang="en-US" sz="2000" i="1" dirty="0">
                <a:solidFill>
                  <a:schemeClr val="bg1"/>
                </a:solidFill>
                <a:latin typeface="Arial" panose="020B0604020202020204" pitchFamily="34" charset="0"/>
                <a:cs typeface="Arial" panose="020B0604020202020204" pitchFamily="34" charset="0"/>
              </a:rPr>
              <a:t>P</a:t>
            </a:r>
            <a:r>
              <a:rPr lang="en-US" sz="2000" dirty="0">
                <a:solidFill>
                  <a:schemeClr val="bg1"/>
                </a:solidFill>
                <a:latin typeface="Arial" panose="020B0604020202020204" pitchFamily="34" charset="0"/>
                <a:cs typeface="Arial" panose="020B0604020202020204" pitchFamily="34" charset="0"/>
              </a:rPr>
              <a:t>=.0217)</a:t>
            </a:r>
            <a:r>
              <a:rPr lang="en-US" sz="2000" baseline="30000" dirty="0">
                <a:solidFill>
                  <a:schemeClr val="bg1"/>
                </a:solidFill>
                <a:latin typeface="Arial" panose="020B0604020202020204" pitchFamily="34" charset="0"/>
                <a:cs typeface="Arial" panose="020B0604020202020204" pitchFamily="34" charset="0"/>
              </a:rPr>
              <a:t>4</a:t>
            </a:r>
            <a:r>
              <a:rPr lang="en-US" sz="2000" dirty="0">
                <a:solidFill>
                  <a:schemeClr val="bg1"/>
                </a:solidFill>
                <a:latin typeface="Arial" panose="020B0604020202020204" pitchFamily="34" charset="0"/>
                <a:cs typeface="Arial" panose="020B0604020202020204" pitchFamily="34" charset="0"/>
              </a:rPr>
              <a:t> </a:t>
            </a: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C67CBE-FB8D-7E79-41CC-BE63E4CA79DD}"/>
              </a:ext>
            </a:extLst>
          </p:cNvPr>
          <p:cNvSpPr txBox="1"/>
          <p:nvPr/>
        </p:nvSpPr>
        <p:spPr>
          <a:xfrm>
            <a:off x="838200" y="5433359"/>
            <a:ext cx="4528970" cy="369332"/>
          </a:xfrm>
          <a:prstGeom prst="rect">
            <a:avLst/>
          </a:prstGeom>
          <a:noFill/>
        </p:spPr>
        <p:txBody>
          <a:bodyPr wrap="square" rtlCol="0">
            <a:spAutoFit/>
          </a:bodyPr>
          <a:lstStyle/>
          <a:p>
            <a:r>
              <a:rPr lang="en-US" b="1" dirty="0"/>
              <a:t>5%/6% prior lenalidomide in </a:t>
            </a:r>
            <a:r>
              <a:rPr lang="en-US" b="1" dirty="0" err="1"/>
              <a:t>ERd</a:t>
            </a:r>
            <a:r>
              <a:rPr lang="en-US" b="1" dirty="0"/>
              <a:t>/Rd</a:t>
            </a:r>
          </a:p>
        </p:txBody>
      </p:sp>
      <p:pic>
        <p:nvPicPr>
          <p:cNvPr id="13" name="Picture 12">
            <a:extLst>
              <a:ext uri="{FF2B5EF4-FFF2-40B4-BE49-F238E27FC236}">
                <a16:creationId xmlns:a16="http://schemas.microsoft.com/office/drawing/2014/main" id="{9447AF21-E08A-1DCD-DCE2-F724AB0759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819" t="3225" r="9606" b="1804"/>
          <a:stretch/>
        </p:blipFill>
        <p:spPr>
          <a:xfrm>
            <a:off x="609600" y="1848164"/>
            <a:ext cx="7261394" cy="3408018"/>
          </a:xfrm>
          <a:prstGeom prst="rect">
            <a:avLst/>
          </a:prstGeom>
        </p:spPr>
      </p:pic>
    </p:spTree>
    <p:extLst>
      <p:ext uri="{BB962C8B-B14F-4D97-AF65-F5344CB8AC3E}">
        <p14:creationId xmlns:p14="http://schemas.microsoft.com/office/powerpoint/2010/main" val="333005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EF67-FB10-ABC5-79DC-1F480528FF1F}"/>
              </a:ext>
            </a:extLst>
          </p:cNvPr>
          <p:cNvSpPr>
            <a:spLocks noGrp="1"/>
          </p:cNvSpPr>
          <p:nvPr>
            <p:ph type="title"/>
          </p:nvPr>
        </p:nvSpPr>
        <p:spPr>
          <a:xfrm>
            <a:off x="609600" y="199505"/>
            <a:ext cx="10744200" cy="1185577"/>
          </a:xfrm>
        </p:spPr>
        <p:txBody>
          <a:bodyPr/>
          <a:lstStyle/>
          <a:p>
            <a:r>
              <a:rPr lang="en-US" dirty="0"/>
              <a:t>Summary</a:t>
            </a:r>
          </a:p>
        </p:txBody>
      </p:sp>
      <p:sp>
        <p:nvSpPr>
          <p:cNvPr id="3" name="Content Placeholder 2">
            <a:extLst>
              <a:ext uri="{FF2B5EF4-FFF2-40B4-BE49-F238E27FC236}">
                <a16:creationId xmlns:a16="http://schemas.microsoft.com/office/drawing/2014/main" id="{397F15B9-08BA-F0CD-85FA-AB75A45E25AE}"/>
              </a:ext>
            </a:extLst>
          </p:cNvPr>
          <p:cNvSpPr>
            <a:spLocks noGrp="1"/>
          </p:cNvSpPr>
          <p:nvPr>
            <p:ph sz="half" idx="1"/>
          </p:nvPr>
        </p:nvSpPr>
        <p:spPr>
          <a:xfrm>
            <a:off x="609600" y="1497013"/>
            <a:ext cx="5486400" cy="4679950"/>
          </a:xfrm>
        </p:spPr>
        <p:txBody>
          <a:bodyPr>
            <a:normAutofit lnSpcReduction="10000"/>
          </a:bodyPr>
          <a:lstStyle/>
          <a:p>
            <a:r>
              <a:rPr lang="en-US" dirty="0" err="1"/>
              <a:t>Isatuximab</a:t>
            </a:r>
            <a:r>
              <a:rPr lang="en-US" dirty="0"/>
              <a:t> or daratumumab with carfilzomib and dexamethasone have demonstrated impressive median progression-free-survival to date in patients with early relapsed multiple myeloma</a:t>
            </a:r>
          </a:p>
          <a:p>
            <a:r>
              <a:rPr lang="en-US" dirty="0"/>
              <a:t>The POLLUX trial has one of the longest median follow-ups of all studies evaluating monoclonal antibody combinations in early relapsed myeloma. With &gt;6.4 year follow-up, median PFS with </a:t>
            </a:r>
            <a:r>
              <a:rPr lang="en-US" dirty="0" err="1"/>
              <a:t>DRd</a:t>
            </a:r>
            <a:br>
              <a:rPr lang="en-US" dirty="0"/>
            </a:br>
            <a:r>
              <a:rPr lang="en-US" dirty="0"/>
              <a:t>vs Rd 38.8 vs 18.6 months</a:t>
            </a:r>
          </a:p>
          <a:p>
            <a:endParaRPr lang="en-US" dirty="0"/>
          </a:p>
        </p:txBody>
      </p:sp>
      <p:sp>
        <p:nvSpPr>
          <p:cNvPr id="5" name="Content Placeholder 4">
            <a:extLst>
              <a:ext uri="{FF2B5EF4-FFF2-40B4-BE49-F238E27FC236}">
                <a16:creationId xmlns:a16="http://schemas.microsoft.com/office/drawing/2014/main" id="{B9CA6D0F-020C-17A3-EACE-13BD756BE059}"/>
              </a:ext>
            </a:extLst>
          </p:cNvPr>
          <p:cNvSpPr>
            <a:spLocks noGrp="1"/>
          </p:cNvSpPr>
          <p:nvPr>
            <p:ph sz="half" idx="2"/>
          </p:nvPr>
        </p:nvSpPr>
        <p:spPr>
          <a:xfrm>
            <a:off x="6400802" y="1497013"/>
            <a:ext cx="4724398" cy="4679950"/>
          </a:xfrm>
        </p:spPr>
        <p:txBody>
          <a:bodyPr>
            <a:normAutofit lnSpcReduction="10000"/>
          </a:bodyPr>
          <a:lstStyle/>
          <a:p>
            <a:r>
              <a:rPr lang="en-US" dirty="0"/>
              <a:t>The phase 2 ELOQUENT-3 study which included &gt;85% lenalidomide-refractory patients, demonstrated a 2-year PFS of 41% versus 27% with </a:t>
            </a:r>
            <a:r>
              <a:rPr lang="en-US" dirty="0" err="1"/>
              <a:t>elotuzumab</a:t>
            </a:r>
            <a:r>
              <a:rPr lang="en-US" dirty="0"/>
              <a:t>, pomalidomide,</a:t>
            </a:r>
            <a:br>
              <a:rPr lang="en-US" dirty="0"/>
            </a:br>
            <a:r>
              <a:rPr lang="en-US" dirty="0" err="1"/>
              <a:t>dex</a:t>
            </a:r>
            <a:r>
              <a:rPr lang="en-US" dirty="0"/>
              <a:t> versus pomalidomide and </a:t>
            </a:r>
            <a:r>
              <a:rPr lang="en-US" dirty="0" err="1"/>
              <a:t>dex</a:t>
            </a:r>
            <a:r>
              <a:rPr lang="en-US" dirty="0"/>
              <a:t> alone  </a:t>
            </a:r>
            <a:r>
              <a:rPr lang="en-US" noProof="0" dirty="0"/>
              <a:t> </a:t>
            </a:r>
            <a:endParaRPr lang="en-US" dirty="0"/>
          </a:p>
          <a:p>
            <a:endParaRPr lang="en-US" dirty="0"/>
          </a:p>
        </p:txBody>
      </p:sp>
    </p:spTree>
    <p:extLst>
      <p:ext uri="{BB962C8B-B14F-4D97-AF65-F5344CB8AC3E}">
        <p14:creationId xmlns:p14="http://schemas.microsoft.com/office/powerpoint/2010/main" val="1049332360"/>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14416</TotalTime>
  <Words>1229</Words>
  <Application>Microsoft Macintosh PowerPoint</Application>
  <PresentationFormat>Widescreen</PresentationFormat>
  <Paragraphs>114</Paragraphs>
  <Slides>10</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Century Gothic</vt:lpstr>
      <vt:lpstr>Segoe UI</vt:lpstr>
      <vt:lpstr>Trebuchet MS</vt:lpstr>
      <vt:lpstr>HemOnc22</vt:lpstr>
      <vt:lpstr>Office Theme</vt:lpstr>
      <vt:lpstr>1_HemOnc22</vt:lpstr>
      <vt:lpstr>Monoclonal Antibody-Based Regimens for Early Relapse Multiple Myeloma</vt:lpstr>
      <vt:lpstr>PowerPoint Presentation</vt:lpstr>
      <vt:lpstr>Disclaimer</vt:lpstr>
      <vt:lpstr>Monoclonal Antibodies Have Myeloma-Directed and Immunomodulatory Effects</vt:lpstr>
      <vt:lpstr>Daratumumab +IMiD + Dex in Early Relapsed MM</vt:lpstr>
      <vt:lpstr>Daratumumab + PI + Dex in Early Relapsed MM</vt:lpstr>
      <vt:lpstr>Isatuximab in Early Relapsed MM</vt:lpstr>
      <vt:lpstr>Elotuzumab in RRMM </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Monoclonal Antibody-Based Regimens for Early Relapse Multiple Myeloma</dc:title>
  <dc:subject/>
  <dc:creator>MedEd On The Go</dc:creator>
  <cp:keywords/>
  <dc:description/>
  <cp:lastModifiedBy>Moriah Diethorn</cp:lastModifiedBy>
  <cp:revision>50</cp:revision>
  <dcterms:created xsi:type="dcterms:W3CDTF">2023-06-08T11:57:53Z</dcterms:created>
  <dcterms:modified xsi:type="dcterms:W3CDTF">2023-08-14T17:13:51Z</dcterms:modified>
  <cp:category/>
</cp:coreProperties>
</file>