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5094" r:id="rId1"/>
    <p:sldMasterId id="2147485109" r:id="rId2"/>
    <p:sldMasterId id="2147485121" r:id="rId3"/>
  </p:sldMasterIdLst>
  <p:notesMasterIdLst>
    <p:notesMasterId r:id="rId15"/>
  </p:notesMasterIdLst>
  <p:handoutMasterIdLst>
    <p:handoutMasterId r:id="rId16"/>
  </p:handoutMasterIdLst>
  <p:sldIdLst>
    <p:sldId id="256" r:id="rId4"/>
    <p:sldId id="265" r:id="rId5"/>
    <p:sldId id="285" r:id="rId6"/>
    <p:sldId id="2145706072" r:id="rId7"/>
    <p:sldId id="2147469642" r:id="rId8"/>
    <p:sldId id="2147471718" r:id="rId9"/>
    <p:sldId id="2147471719" r:id="rId10"/>
    <p:sldId id="286" r:id="rId11"/>
    <p:sldId id="287" r:id="rId12"/>
    <p:sldId id="2147471721" r:id="rId13"/>
    <p:sldId id="264" r:id="rId14"/>
  </p:sldIdLst>
  <p:sldSz cx="9144000" cy="5143500" type="screen16x9"/>
  <p:notesSz cx="7102475" cy="9388475"/>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4D3200-C06E-2CFC-969A-908DB7228B22}" name="Patti Repetto" initials="PR" userId="S::prepetto@ushealthconnect.com::29a62dfc-181e-481e-a0bd-97f9faffa5d7" providerId="AD"/>
  <p188:author id="{15C45F34-9731-03E2-CAF7-AEFC20169243}" name="Joseph Mikhael" initials="JM" userId="S::jmikhael@myeloma.org::73335c2d-36d1-4946-ad07-cba8285cab2d" providerId="AD"/>
  <p188:author id="{B0547538-8B96-6C5E-B990-55466F9A02D9}" name="Rebecca Barraclough" initials="RB" userId="S::rbarraclough@ushealthconnect.com::2fefac7e-c711-47ad-8a3f-c5e62e1ab735" providerId="AD"/>
  <p188:author id="{D7037B9D-489D-BD61-C2A8-D798FC9BE454}" name="Robert Garris" initials="RG" userId="S::rgarris@ushealthconnect.com::2e75e808-a6ec-4b4a-8020-a0cff9079715" providerId="AD"/>
  <p188:author id="{52C4C9BB-C807-8705-0B08-A3DF41A8D64B}" name="Moriah Diethorn" initials="MD" userId="Moriah Diethor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C5C5"/>
    <a:srgbClr val="FEDCCA"/>
    <a:srgbClr val="FFECCD"/>
    <a:srgbClr val="EEE7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68" autoAdjust="0"/>
    <p:restoredTop sz="95374" autoAdjust="0"/>
  </p:normalViewPr>
  <p:slideViewPr>
    <p:cSldViewPr snapToGrid="0" snapToObjects="1">
      <p:cViewPr varScale="1">
        <p:scale>
          <a:sx n="157" d="100"/>
          <a:sy n="157" d="100"/>
        </p:scale>
        <p:origin x="816" y="160"/>
      </p:cViewPr>
      <p:guideLst>
        <p:guide orient="horz" pos="1620"/>
        <p:guide pos="2880"/>
      </p:guideLst>
    </p:cSldViewPr>
  </p:slideViewPr>
  <p:notesTextViewPr>
    <p:cViewPr>
      <p:scale>
        <a:sx n="100" d="100"/>
        <a:sy n="100" d="100"/>
      </p:scale>
      <p:origin x="0" y="0"/>
    </p:cViewPr>
  </p:notesTextViewPr>
  <p:sorterViewPr>
    <p:cViewPr>
      <p:scale>
        <a:sx n="124" d="100"/>
        <a:sy n="124" d="100"/>
      </p:scale>
      <p:origin x="0" y="0"/>
    </p:cViewPr>
  </p:sorterViewPr>
  <p:notesViewPr>
    <p:cSldViewPr snapToGrid="0" snapToObjects="1">
      <p:cViewPr varScale="1">
        <p:scale>
          <a:sx n="62" d="100"/>
          <a:sy n="62" d="100"/>
        </p:scale>
        <p:origin x="-1742" y="-91"/>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21" Type="http://schemas.microsoft.com/office/2018/10/relationships/authors" Targe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380D29B-159D-430F-923E-4468AF141535}"/>
              </a:ext>
            </a:extLst>
          </p:cNvPr>
          <p:cNvSpPr>
            <a:spLocks noGrp="1"/>
          </p:cNvSpPr>
          <p:nvPr>
            <p:ph type="hdr" sz="quarter"/>
          </p:nvPr>
        </p:nvSpPr>
        <p:spPr>
          <a:xfrm>
            <a:off x="0" y="0"/>
            <a:ext cx="3077739" cy="469424"/>
          </a:xfrm>
          <a:prstGeom prst="rect">
            <a:avLst/>
          </a:prstGeom>
        </p:spPr>
        <p:txBody>
          <a:bodyPr vert="horz" lIns="94229" tIns="47114" rIns="94229" bIns="47114" rtlCol="0"/>
          <a:lstStyle>
            <a:lvl1pPr algn="l" eaLnBrk="1" fontAlgn="auto" hangingPunct="1">
              <a:spcBef>
                <a:spcPts val="0"/>
              </a:spcBef>
              <a:spcAft>
                <a:spcPts val="0"/>
              </a:spcAft>
              <a:defRPr sz="1200">
                <a:latin typeface="+mn-lt"/>
                <a:ea typeface="+mn-ea"/>
              </a:defRPr>
            </a:lvl1pPr>
          </a:lstStyle>
          <a:p>
            <a:pPr>
              <a:defRPr/>
            </a:pPr>
            <a:endParaRPr lang="en-US"/>
          </a:p>
        </p:txBody>
      </p:sp>
      <p:sp>
        <p:nvSpPr>
          <p:cNvPr id="3" name="Date Placeholder 2">
            <a:extLst>
              <a:ext uri="{FF2B5EF4-FFF2-40B4-BE49-F238E27FC236}">
                <a16:creationId xmlns:a16="http://schemas.microsoft.com/office/drawing/2014/main" id="{580122C6-B472-4261-8D56-D3BFD1226D01}"/>
              </a:ext>
            </a:extLst>
          </p:cNvPr>
          <p:cNvSpPr>
            <a:spLocks noGrp="1"/>
          </p:cNvSpPr>
          <p:nvPr>
            <p:ph type="dt" sz="quarter" idx="1"/>
          </p:nvPr>
        </p:nvSpPr>
        <p:spPr>
          <a:xfrm>
            <a:off x="4023092" y="0"/>
            <a:ext cx="3077739" cy="469424"/>
          </a:xfrm>
          <a:prstGeom prst="rect">
            <a:avLst/>
          </a:prstGeom>
        </p:spPr>
        <p:txBody>
          <a:bodyPr vert="horz" wrap="square" lIns="94229" tIns="47114" rIns="94229" bIns="47114"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2CFA7F39-7E3E-4A45-9B5E-A4CCFCADD2C0}" type="datetimeFigureOut">
              <a:rPr lang="en-US" altLang="en-US"/>
              <a:pPr>
                <a:defRPr/>
              </a:pPr>
              <a:t>8/14/23</a:t>
            </a:fld>
            <a:endParaRPr lang="en-US" altLang="en-US"/>
          </a:p>
        </p:txBody>
      </p:sp>
      <p:sp>
        <p:nvSpPr>
          <p:cNvPr id="4" name="Footer Placeholder 3">
            <a:extLst>
              <a:ext uri="{FF2B5EF4-FFF2-40B4-BE49-F238E27FC236}">
                <a16:creationId xmlns:a16="http://schemas.microsoft.com/office/drawing/2014/main" id="{F57C4F60-D92C-428F-BE09-C9399B63FBE2}"/>
              </a:ext>
            </a:extLst>
          </p:cNvPr>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eaLnBrk="1" fontAlgn="auto" hangingPunct="1">
              <a:spcBef>
                <a:spcPts val="0"/>
              </a:spcBef>
              <a:spcAft>
                <a:spcPts val="0"/>
              </a:spcAft>
              <a:defRPr sz="1200">
                <a:latin typeface="+mn-lt"/>
                <a:ea typeface="+mn-ea"/>
              </a:defRPr>
            </a:lvl1pPr>
          </a:lstStyle>
          <a:p>
            <a:pPr>
              <a:defRPr/>
            </a:pPr>
            <a:endParaRPr lang="en-US"/>
          </a:p>
        </p:txBody>
      </p:sp>
      <p:sp>
        <p:nvSpPr>
          <p:cNvPr id="5" name="Slide Number Placeholder 4">
            <a:extLst>
              <a:ext uri="{FF2B5EF4-FFF2-40B4-BE49-F238E27FC236}">
                <a16:creationId xmlns:a16="http://schemas.microsoft.com/office/drawing/2014/main" id="{D9CEE0D8-22C8-43BD-83D6-2FFBD4FA77BF}"/>
              </a:ext>
            </a:extLst>
          </p:cNvPr>
          <p:cNvSpPr>
            <a:spLocks noGrp="1"/>
          </p:cNvSpPr>
          <p:nvPr>
            <p:ph type="sldNum" sz="quarter" idx="3"/>
          </p:nvPr>
        </p:nvSpPr>
        <p:spPr>
          <a:xfrm>
            <a:off x="4023092" y="8917422"/>
            <a:ext cx="3077739" cy="469424"/>
          </a:xfrm>
          <a:prstGeom prst="rect">
            <a:avLst/>
          </a:prstGeom>
        </p:spPr>
        <p:txBody>
          <a:bodyPr vert="horz" wrap="square" lIns="94229" tIns="47114" rIns="94229" bIns="47114"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456D0D0-BC33-4E33-81AD-EA4BF78D6910}"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DD3DA5B-FACB-4F15-8C5B-75A11CE75BCE}"/>
              </a:ext>
            </a:extLst>
          </p:cNvPr>
          <p:cNvSpPr>
            <a:spLocks noGrp="1"/>
          </p:cNvSpPr>
          <p:nvPr>
            <p:ph type="hdr" sz="quarter"/>
          </p:nvPr>
        </p:nvSpPr>
        <p:spPr>
          <a:xfrm>
            <a:off x="0" y="0"/>
            <a:ext cx="3077739" cy="469424"/>
          </a:xfrm>
          <a:prstGeom prst="rect">
            <a:avLst/>
          </a:prstGeom>
        </p:spPr>
        <p:txBody>
          <a:bodyPr vert="horz" lIns="94229" tIns="47114" rIns="94229" bIns="47114" rtlCol="0"/>
          <a:lstStyle>
            <a:lvl1pPr algn="l" eaLnBrk="1" fontAlgn="auto" hangingPunct="1">
              <a:spcBef>
                <a:spcPts val="0"/>
              </a:spcBef>
              <a:spcAft>
                <a:spcPts val="0"/>
              </a:spcAft>
              <a:defRPr sz="1200">
                <a:latin typeface="+mn-lt"/>
                <a:ea typeface="+mn-ea"/>
              </a:defRPr>
            </a:lvl1pPr>
          </a:lstStyle>
          <a:p>
            <a:pPr>
              <a:defRPr/>
            </a:pPr>
            <a:endParaRPr lang="en-US"/>
          </a:p>
        </p:txBody>
      </p:sp>
      <p:sp>
        <p:nvSpPr>
          <p:cNvPr id="3" name="Date Placeholder 2">
            <a:extLst>
              <a:ext uri="{FF2B5EF4-FFF2-40B4-BE49-F238E27FC236}">
                <a16:creationId xmlns:a16="http://schemas.microsoft.com/office/drawing/2014/main" id="{951D57EF-1E6C-4EF3-A877-4A4BB267D43E}"/>
              </a:ext>
            </a:extLst>
          </p:cNvPr>
          <p:cNvSpPr>
            <a:spLocks noGrp="1"/>
          </p:cNvSpPr>
          <p:nvPr>
            <p:ph type="dt" idx="1"/>
          </p:nvPr>
        </p:nvSpPr>
        <p:spPr>
          <a:xfrm>
            <a:off x="4023092" y="0"/>
            <a:ext cx="3077739" cy="469424"/>
          </a:xfrm>
          <a:prstGeom prst="rect">
            <a:avLst/>
          </a:prstGeom>
        </p:spPr>
        <p:txBody>
          <a:bodyPr vert="horz" wrap="square" lIns="94229" tIns="47114" rIns="94229" bIns="47114"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81EEEED1-D2A2-4975-B685-827C940EEC73}" type="datetimeFigureOut">
              <a:rPr lang="en-US" altLang="en-US"/>
              <a:pPr>
                <a:defRPr/>
              </a:pPr>
              <a:t>8/14/23</a:t>
            </a:fld>
            <a:endParaRPr lang="en-US" altLang="en-US"/>
          </a:p>
        </p:txBody>
      </p:sp>
      <p:sp>
        <p:nvSpPr>
          <p:cNvPr id="4" name="Slide Image Placeholder 3">
            <a:extLst>
              <a:ext uri="{FF2B5EF4-FFF2-40B4-BE49-F238E27FC236}">
                <a16:creationId xmlns:a16="http://schemas.microsoft.com/office/drawing/2014/main" id="{82B09D2C-6157-48C7-ABB4-8EBE74F18E41}"/>
              </a:ext>
            </a:extLst>
          </p:cNvPr>
          <p:cNvSpPr>
            <a:spLocks noGrp="1" noRot="1" noChangeAspect="1"/>
          </p:cNvSpPr>
          <p:nvPr>
            <p:ph type="sldImg" idx="2"/>
          </p:nvPr>
        </p:nvSpPr>
        <p:spPr>
          <a:xfrm>
            <a:off x="422275" y="704850"/>
            <a:ext cx="6257925" cy="3519488"/>
          </a:xfrm>
          <a:prstGeom prst="rect">
            <a:avLst/>
          </a:prstGeom>
          <a:noFill/>
          <a:ln w="12700">
            <a:solidFill>
              <a:prstClr val="black"/>
            </a:solidFill>
          </a:ln>
        </p:spPr>
        <p:txBody>
          <a:bodyPr vert="horz" lIns="94229" tIns="47114" rIns="94229" bIns="47114" rtlCol="0" anchor="ctr"/>
          <a:lstStyle/>
          <a:p>
            <a:pPr lvl="0"/>
            <a:endParaRPr lang="en-US" noProof="0"/>
          </a:p>
        </p:txBody>
      </p:sp>
      <p:sp>
        <p:nvSpPr>
          <p:cNvPr id="5" name="Notes Placeholder 4">
            <a:extLst>
              <a:ext uri="{FF2B5EF4-FFF2-40B4-BE49-F238E27FC236}">
                <a16:creationId xmlns:a16="http://schemas.microsoft.com/office/drawing/2014/main" id="{189A66AF-6717-4D92-B238-D7141682421F}"/>
              </a:ext>
            </a:extLst>
          </p:cNvPr>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854029C-7836-4C0A-8F27-B9E9EF755145}"/>
              </a:ext>
            </a:extLst>
          </p:cNvPr>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eaLnBrk="1" fontAlgn="auto" hangingPunct="1">
              <a:spcBef>
                <a:spcPts val="0"/>
              </a:spcBef>
              <a:spcAft>
                <a:spcPts val="0"/>
              </a:spcAft>
              <a:defRPr sz="1200">
                <a:latin typeface="+mn-lt"/>
                <a:ea typeface="+mn-ea"/>
              </a:defRPr>
            </a:lvl1pPr>
          </a:lstStyle>
          <a:p>
            <a:pPr>
              <a:defRPr/>
            </a:pPr>
            <a:endParaRPr lang="en-US"/>
          </a:p>
        </p:txBody>
      </p:sp>
      <p:sp>
        <p:nvSpPr>
          <p:cNvPr id="7" name="Slide Number Placeholder 6">
            <a:extLst>
              <a:ext uri="{FF2B5EF4-FFF2-40B4-BE49-F238E27FC236}">
                <a16:creationId xmlns:a16="http://schemas.microsoft.com/office/drawing/2014/main" id="{2EAB191A-BEF2-4732-B97F-0802FBDE56F6}"/>
              </a:ext>
            </a:extLst>
          </p:cNvPr>
          <p:cNvSpPr>
            <a:spLocks noGrp="1"/>
          </p:cNvSpPr>
          <p:nvPr>
            <p:ph type="sldNum" sz="quarter" idx="5"/>
          </p:nvPr>
        </p:nvSpPr>
        <p:spPr>
          <a:xfrm>
            <a:off x="4023092" y="8917422"/>
            <a:ext cx="3077739" cy="469424"/>
          </a:xfrm>
          <a:prstGeom prst="rect">
            <a:avLst/>
          </a:prstGeom>
        </p:spPr>
        <p:txBody>
          <a:bodyPr vert="horz" wrap="square" lIns="94229" tIns="47114" rIns="94229" bIns="47114"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8A67FE3B-BA1E-4B76-B9FE-12EB2F8C07A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1" name="Shape 34">
            <a:extLst>
              <a:ext uri="{FF2B5EF4-FFF2-40B4-BE49-F238E27FC236}">
                <a16:creationId xmlns:a16="http://schemas.microsoft.com/office/drawing/2014/main" id="{5CD88564-10AD-478C-B7CA-3A293C42F9D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13" tIns="94213" rIns="94213" bIns="94213" numCol="1" anchor="t" anchorCtr="0" compatLnSpc="1">
            <a:prstTxWarp prst="textNoShape">
              <a:avLst/>
            </a:prstTxWarp>
          </a:bodyPr>
          <a:lstStyle/>
          <a:p>
            <a:pPr>
              <a:spcBef>
                <a:spcPct val="0"/>
              </a:spcBef>
            </a:pPr>
            <a:endParaRPr lang="en-US" altLang="en-US"/>
          </a:p>
        </p:txBody>
      </p:sp>
      <p:sp>
        <p:nvSpPr>
          <p:cNvPr id="20482" name="Shape 35">
            <a:extLst>
              <a:ext uri="{FF2B5EF4-FFF2-40B4-BE49-F238E27FC236}">
                <a16:creationId xmlns:a16="http://schemas.microsoft.com/office/drawing/2014/main" id="{3F7D4B3C-88DF-47EA-A59E-331B3943514F}"/>
              </a:ext>
            </a:extLst>
          </p:cNvPr>
          <p:cNvSpPr>
            <a:spLocks noGrp="1" noRot="1" noChangeAspect="1" noTextEdit="1"/>
          </p:cNvSpPr>
          <p:nvPr>
            <p:ph type="sldImg" idx="2"/>
          </p:nvPr>
        </p:nvSpPr>
        <p:spPr bwMode="auto">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A67FE3B-BA1E-4B76-B9FE-12EB2F8C07AC}" type="slidenum">
              <a:rPr lang="en-US" altLang="en-US" smtClean="0"/>
              <a:pPr>
                <a:defRPr/>
              </a:pPr>
              <a:t>6</a:t>
            </a:fld>
            <a:endParaRPr lang="en-US" altLang="en-US"/>
          </a:p>
        </p:txBody>
      </p:sp>
    </p:spTree>
    <p:extLst>
      <p:ext uri="{BB962C8B-B14F-4D97-AF65-F5344CB8AC3E}">
        <p14:creationId xmlns:p14="http://schemas.microsoft.com/office/powerpoint/2010/main" val="4123696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ctr">
            <a:normAutofit/>
          </a:bodyPr>
          <a:lstStyle>
            <a:lvl1pP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buNone/>
              <a:defRPr sz="135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7774273" y="4767263"/>
            <a:ext cx="1315388" cy="273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73152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457200" y="70390"/>
            <a:ext cx="1153310" cy="590740"/>
          </a:xfrm>
          <a:prstGeom prst="rect">
            <a:avLst/>
          </a:prstGeom>
        </p:spPr>
      </p:pic>
    </p:spTree>
    <p:extLst>
      <p:ext uri="{BB962C8B-B14F-4D97-AF65-F5344CB8AC3E}">
        <p14:creationId xmlns:p14="http://schemas.microsoft.com/office/powerpoint/2010/main" val="475542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3887391" y="740569"/>
            <a:ext cx="4629150"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dirty="0"/>
          </a:p>
        </p:txBody>
      </p:sp>
    </p:spTree>
    <p:extLst>
      <p:ext uri="{BB962C8B-B14F-4D97-AF65-F5344CB8AC3E}">
        <p14:creationId xmlns:p14="http://schemas.microsoft.com/office/powerpoint/2010/main" val="2984038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286942" y="342900"/>
            <a:ext cx="3204404" cy="3011285"/>
          </a:xfrm>
        </p:spPr>
        <p:txBody>
          <a:bodyPr anchor="ctr"/>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3887391" y="455122"/>
            <a:ext cx="4629150" cy="3940666"/>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2166164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3887391" y="740569"/>
            <a:ext cx="4629150"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457201" y="4767263"/>
            <a:ext cx="6765131"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762794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PAGE">
  <p:cSld name="TITLE PAGE">
    <p:spTree>
      <p:nvGrpSpPr>
        <p:cNvPr id="1" name="Shape 12"/>
        <p:cNvGrpSpPr/>
        <p:nvPr/>
      </p:nvGrpSpPr>
      <p:grpSpPr>
        <a:xfrm>
          <a:off x="0" y="0"/>
          <a:ext cx="0" cy="0"/>
          <a:chOff x="0" y="0"/>
          <a:chExt cx="0" cy="0"/>
        </a:xfrm>
      </p:grpSpPr>
      <p:sp>
        <p:nvSpPr>
          <p:cNvPr id="17" name="Shape 17"/>
          <p:cNvSpPr txBox="1">
            <a:spLocks noGrp="1"/>
          </p:cNvSpPr>
          <p:nvPr>
            <p:ph type="title"/>
          </p:nvPr>
        </p:nvSpPr>
        <p:spPr>
          <a:xfrm>
            <a:off x="343557" y="3249473"/>
            <a:ext cx="8337760" cy="1021556"/>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2700" b="1"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1"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1"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1"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1"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2100"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100"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100"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100" b="1"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21510802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e Column Content" type="obj">
  <p:cSld name="One Column Content">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249238" y="319088"/>
            <a:ext cx="8534400" cy="44529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800" b="1"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1"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1"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1"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1"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2100" b="1"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100" b="1"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100" b="1"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100" b="1" i="0" u="none" strike="noStrike" cap="none">
                <a:solidFill>
                  <a:schemeClr val="dk1"/>
                </a:solidFill>
                <a:latin typeface="Arial"/>
                <a:ea typeface="Arial"/>
                <a:cs typeface="Arial"/>
                <a:sym typeface="Arial"/>
              </a:defRPr>
            </a:lvl9pPr>
          </a:lstStyle>
          <a:p>
            <a:endParaRPr/>
          </a:p>
        </p:txBody>
      </p:sp>
      <p:sp>
        <p:nvSpPr>
          <p:cNvPr id="20" name="Shape 20"/>
          <p:cNvSpPr txBox="1">
            <a:spLocks noGrp="1"/>
          </p:cNvSpPr>
          <p:nvPr>
            <p:ph type="body" idx="1"/>
          </p:nvPr>
        </p:nvSpPr>
        <p:spPr>
          <a:xfrm>
            <a:off x="249239" y="1200151"/>
            <a:ext cx="8499475" cy="3394472"/>
          </a:xfrm>
          <a:prstGeom prst="rect">
            <a:avLst/>
          </a:prstGeom>
          <a:noFill/>
          <a:ln>
            <a:noFill/>
          </a:ln>
        </p:spPr>
        <p:txBody>
          <a:bodyPr spcFirstLastPara="1" wrap="square" lIns="91425" tIns="45700" rIns="91425" bIns="45700" anchor="t" anchorCtr="0"/>
          <a:lstStyle>
            <a:lvl1pPr marL="342900" marR="0" lvl="0" indent="-285750" algn="l" rtl="0">
              <a:spcBef>
                <a:spcPts val="360"/>
              </a:spcBef>
              <a:spcAft>
                <a:spcPts val="0"/>
              </a:spcAft>
              <a:buClr>
                <a:schemeClr val="dk1"/>
              </a:buClr>
              <a:buSzPts val="2400"/>
              <a:buFont typeface="Arial"/>
              <a:buChar char="•"/>
              <a:defRPr sz="1800" b="0" i="0" u="none" strike="noStrike" cap="none">
                <a:solidFill>
                  <a:schemeClr val="dk1"/>
                </a:solidFill>
                <a:latin typeface="Arial"/>
                <a:ea typeface="Arial"/>
                <a:cs typeface="Arial"/>
                <a:sym typeface="Arial"/>
              </a:defRPr>
            </a:lvl1pPr>
            <a:lvl2pPr marL="685800" marR="0" lvl="1" indent="-276225" algn="l" rtl="0">
              <a:spcBef>
                <a:spcPts val="330"/>
              </a:spcBef>
              <a:spcAft>
                <a:spcPts val="0"/>
              </a:spcAft>
              <a:buClr>
                <a:schemeClr val="dk1"/>
              </a:buClr>
              <a:buSzPts val="2200"/>
              <a:buFont typeface="Arial"/>
              <a:buChar char="–"/>
              <a:defRPr sz="1650" b="0" i="0" u="none" strike="noStrike" cap="none">
                <a:solidFill>
                  <a:schemeClr val="dk1"/>
                </a:solidFill>
                <a:latin typeface="Arial"/>
                <a:ea typeface="Arial"/>
                <a:cs typeface="Arial"/>
                <a:sym typeface="Arial"/>
              </a:defRPr>
            </a:lvl2pPr>
            <a:lvl3pPr marL="1028700" marR="0" lvl="2" indent="-266700"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3pPr>
            <a:lvl4pPr marL="1371600" marR="0" lvl="3" indent="-257175" algn="l" rtl="0">
              <a:spcBef>
                <a:spcPts val="270"/>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4pPr>
            <a:lvl5pPr marL="1714500" marR="0" lvl="4" indent="-257175" algn="l" rtl="0">
              <a:spcBef>
                <a:spcPts val="270"/>
              </a:spcBef>
              <a:spcAft>
                <a:spcPts val="0"/>
              </a:spcAft>
              <a:buClr>
                <a:schemeClr val="dk1"/>
              </a:buClr>
              <a:buSzPts val="1800"/>
              <a:buFont typeface="Arial"/>
              <a:buChar char="»"/>
              <a:defRPr sz="1350" b="0" i="0" u="none" strike="noStrike" cap="none">
                <a:solidFill>
                  <a:schemeClr val="dk1"/>
                </a:solidFill>
                <a:latin typeface="Arial"/>
                <a:ea typeface="Arial"/>
                <a:cs typeface="Arial"/>
                <a:sym typeface="Arial"/>
              </a:defRPr>
            </a:lvl5pPr>
            <a:lvl6pPr marL="2057400" marR="0" lvl="5" indent="-266700"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6pPr>
            <a:lvl7pPr marL="2400300" marR="0" lvl="6" indent="-266700"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7pPr>
            <a:lvl8pPr marL="2743200" marR="0" lvl="7" indent="-266700"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8pPr>
            <a:lvl9pPr marL="3086100" marR="0" lvl="8" indent="-266700" algn="l" rtl="0">
              <a:spcBef>
                <a:spcPts val="300"/>
              </a:spcBef>
              <a:spcAft>
                <a:spcPts val="0"/>
              </a:spcAft>
              <a:buClr>
                <a:schemeClr val="dk1"/>
              </a:buClr>
              <a:buSzPts val="2000"/>
              <a:buFont typeface="Arial"/>
              <a:buChar char="»"/>
              <a:defRPr sz="15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1299971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846422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5243305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623887"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623887"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537089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628650" y="1369218"/>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4629150" y="1369218"/>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8700777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155155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b">
            <a:normAutofit/>
          </a:bodyPr>
          <a:lstStyle>
            <a:lvl1pPr algn="r">
              <a:defRPr sz="27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lgn="r">
              <a:buNone/>
              <a:defRPr sz="12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7774273" y="4767263"/>
            <a:ext cx="1315388" cy="273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73152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457200" y="70390"/>
            <a:ext cx="1153310" cy="590740"/>
          </a:xfrm>
          <a:prstGeom prst="rect">
            <a:avLst/>
          </a:prstGeom>
        </p:spPr>
      </p:pic>
    </p:spTree>
    <p:extLst>
      <p:ext uri="{BB962C8B-B14F-4D97-AF65-F5344CB8AC3E}">
        <p14:creationId xmlns:p14="http://schemas.microsoft.com/office/powerpoint/2010/main" val="25840471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0197430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6967260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0855201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5234521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5538262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6543675" y="273843"/>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628650" y="273843"/>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573033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ctr">
            <a:normAutofit/>
          </a:bodyPr>
          <a:lstStyle>
            <a:lvl1pP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buNone/>
              <a:defRPr sz="135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7774273" y="4767263"/>
            <a:ext cx="1315388" cy="273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73152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457200" y="70390"/>
            <a:ext cx="1153310" cy="590740"/>
          </a:xfrm>
          <a:prstGeom prst="rect">
            <a:avLst/>
          </a:prstGeom>
        </p:spPr>
      </p:pic>
    </p:spTree>
    <p:extLst>
      <p:ext uri="{BB962C8B-B14F-4D97-AF65-F5344CB8AC3E}">
        <p14:creationId xmlns:p14="http://schemas.microsoft.com/office/powerpoint/2010/main" val="6222952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457201" y="1282304"/>
            <a:ext cx="7886700" cy="2139553"/>
          </a:xfrm>
        </p:spPr>
        <p:txBody>
          <a:bodyPr anchor="b">
            <a:normAutofit/>
          </a:bodyPr>
          <a:lstStyle>
            <a:lvl1pPr algn="r">
              <a:defRPr sz="27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457201" y="3442098"/>
            <a:ext cx="7886700" cy="1125140"/>
          </a:xfrm>
          <a:prstGeom prst="rect">
            <a:avLst/>
          </a:prstGeom>
        </p:spPr>
        <p:txBody>
          <a:bodyPr>
            <a:normAutofit/>
          </a:bodyPr>
          <a:lstStyle>
            <a:lvl1pPr marL="0" indent="0" algn="r">
              <a:buNone/>
              <a:defRPr sz="12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7774273" y="4767263"/>
            <a:ext cx="1315388" cy="273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9144000" cy="73152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457200" y="70390"/>
            <a:ext cx="1153310" cy="590740"/>
          </a:xfrm>
          <a:prstGeom prst="rect">
            <a:avLst/>
          </a:prstGeom>
        </p:spPr>
      </p:pic>
    </p:spTree>
    <p:extLst>
      <p:ext uri="{BB962C8B-B14F-4D97-AF65-F5344CB8AC3E}">
        <p14:creationId xmlns:p14="http://schemas.microsoft.com/office/powerpoint/2010/main" val="17473106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28400039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18239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6526380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457200"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045602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4572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44577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6443416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457201" y="1094922"/>
            <a:ext cx="3868340" cy="488654"/>
          </a:xfrm>
          <a:prstGeom prst="rect">
            <a:avLst/>
          </a:prstGeom>
        </p:spPr>
        <p:txBody>
          <a:bodyPr anchor="b"/>
          <a:lstStyle>
            <a:lvl1pPr marL="0" indent="0">
              <a:buNone/>
              <a:defRPr sz="1800" b="1">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457201" y="1583576"/>
            <a:ext cx="3868340" cy="2967642"/>
          </a:xfrm>
          <a:prstGeom prst="rect">
            <a:avLst/>
          </a:prstGeom>
        </p:spPr>
        <p:txBody>
          <a:bodyPr/>
          <a:lstStyle>
            <a:lvl1pPr marL="171450" indent="-171450">
              <a:buClr>
                <a:schemeClr val="accent4"/>
              </a:buClr>
              <a:buSzPct val="100000"/>
              <a:buFont typeface="Arial" panose="020B0604020202020204" pitchFamily="34" charset="0"/>
              <a:buChar char="•"/>
              <a:defRPr/>
            </a:lvl1pPr>
            <a:lvl2pPr marL="514350" indent="-171450">
              <a:buClr>
                <a:schemeClr val="accent4"/>
              </a:buClr>
              <a:buSzPct val="100000"/>
              <a:buFont typeface="Arial" panose="020B0604020202020204" pitchFamily="34" charset="0"/>
              <a:buChar char="•"/>
              <a:defRPr/>
            </a:lvl2pPr>
            <a:lvl3pPr marL="857250" indent="-171450">
              <a:buClr>
                <a:schemeClr val="accent4"/>
              </a:buClr>
              <a:buSzPct val="100000"/>
              <a:buFont typeface="Arial" panose="020B0604020202020204" pitchFamily="34" charset="0"/>
              <a:buChar char="•"/>
              <a:defRPr/>
            </a:lvl3pPr>
            <a:lvl4pPr marL="1200150" indent="-171450">
              <a:buClr>
                <a:schemeClr val="accent4"/>
              </a:buClr>
              <a:buSzPct val="100000"/>
              <a:buFont typeface="Arial" panose="020B0604020202020204" pitchFamily="34" charset="0"/>
              <a:buChar char="•"/>
              <a:defRPr/>
            </a:lvl4pPr>
            <a:lvl5pPr marL="1543050" indent="-17145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4456510" y="1094922"/>
            <a:ext cx="3887391" cy="488654"/>
          </a:xfrm>
          <a:prstGeom prst="rect">
            <a:avLst/>
          </a:prstGeom>
        </p:spPr>
        <p:txBody>
          <a:bodyPr anchor="b"/>
          <a:lstStyle>
            <a:lvl1pPr marL="0" indent="0">
              <a:buNone/>
              <a:defRPr sz="1800" b="1">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4456510" y="1583576"/>
            <a:ext cx="3887391" cy="2967642"/>
          </a:xfrm>
          <a:prstGeom prst="rect">
            <a:avLst/>
          </a:prstGeom>
        </p:spPr>
        <p:txBody>
          <a:bodyPr/>
          <a:lstStyle>
            <a:lvl1pPr marL="171450" indent="-171450">
              <a:buClr>
                <a:schemeClr val="accent1"/>
              </a:buClr>
              <a:buFont typeface="Arial" panose="020B0604020202020204" pitchFamily="34" charset="0"/>
              <a:buChar char="•"/>
              <a:defRPr/>
            </a:lvl1pPr>
            <a:lvl2pPr marL="514350" indent="-171450">
              <a:buClr>
                <a:schemeClr val="accent1"/>
              </a:buClr>
              <a:buFont typeface="Arial" panose="020B0604020202020204" pitchFamily="34" charset="0"/>
              <a:buChar char="•"/>
              <a:defRPr/>
            </a:lvl2pPr>
            <a:lvl3pPr marL="857250" indent="-171450">
              <a:buClr>
                <a:schemeClr val="accent1"/>
              </a:buClr>
              <a:buFont typeface="Arial" panose="020B0604020202020204" pitchFamily="34" charset="0"/>
              <a:buChar char="•"/>
              <a:defRPr/>
            </a:lvl3pPr>
            <a:lvl4pPr marL="1200150" indent="-171450">
              <a:buClr>
                <a:schemeClr val="accent1"/>
              </a:buClr>
              <a:buFont typeface="Arial" panose="020B0604020202020204" pitchFamily="34" charset="0"/>
              <a:buChar char="•"/>
              <a:defRPr/>
            </a:lvl4pPr>
            <a:lvl5pPr marL="1543050" indent="-17145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457200" y="149629"/>
            <a:ext cx="8058150" cy="889183"/>
          </a:xfrm>
        </p:spPr>
        <p:txBody>
          <a:bodyPr>
            <a:normAutofit/>
          </a:bodyPr>
          <a:lstStyle>
            <a:lvl1pPr>
              <a:defRPr sz="2400"/>
            </a:lvl1pPr>
          </a:lstStyle>
          <a:p>
            <a:r>
              <a:rPr lang="en-US"/>
              <a:t>Click to edit Master title style</a:t>
            </a:r>
          </a:p>
        </p:txBody>
      </p:sp>
    </p:spTree>
    <p:extLst>
      <p:ext uri="{BB962C8B-B14F-4D97-AF65-F5344CB8AC3E}">
        <p14:creationId xmlns:p14="http://schemas.microsoft.com/office/powerpoint/2010/main" val="8782613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457200"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5282829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457200"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4981500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3887391" y="740569"/>
            <a:ext cx="4629150" cy="3655219"/>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457200" y="4767263"/>
            <a:ext cx="6765131"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675430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286942" y="342900"/>
            <a:ext cx="3204404" cy="3011285"/>
          </a:xfrm>
        </p:spPr>
        <p:txBody>
          <a:bodyPr anchor="ctr"/>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3887391" y="455122"/>
            <a:ext cx="4629150" cy="3940666"/>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457200" y="4767263"/>
            <a:ext cx="6765131"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42381235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3887391" y="740569"/>
            <a:ext cx="4629150"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629841" y="1543050"/>
            <a:ext cx="2949178" cy="2858691"/>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457200" y="4767263"/>
            <a:ext cx="6765131"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2377751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596906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88366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4572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4457700" y="1122218"/>
            <a:ext cx="3886200" cy="3510504"/>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702099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457201" y="1094922"/>
            <a:ext cx="3868340" cy="488654"/>
          </a:xfrm>
          <a:prstGeom prst="rect">
            <a:avLst/>
          </a:prstGeom>
        </p:spPr>
        <p:txBody>
          <a:bodyPr anchor="b"/>
          <a:lstStyle>
            <a:lvl1pPr marL="0" indent="0">
              <a:buNone/>
              <a:defRPr sz="1800" b="1">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457201" y="1583576"/>
            <a:ext cx="3868340" cy="2967642"/>
          </a:xfrm>
          <a:prstGeom prst="rect">
            <a:avLst/>
          </a:prstGeom>
        </p:spPr>
        <p:txBody>
          <a:bodyPr/>
          <a:lstStyle>
            <a:lvl1pPr marL="171450" indent="-171450">
              <a:buClr>
                <a:schemeClr val="accent4"/>
              </a:buClr>
              <a:buSzPct val="100000"/>
              <a:buFont typeface="Arial" panose="020B0604020202020204" pitchFamily="34" charset="0"/>
              <a:buChar char="•"/>
              <a:defRPr/>
            </a:lvl1pPr>
            <a:lvl2pPr marL="514350" indent="-171450">
              <a:buClr>
                <a:schemeClr val="accent4"/>
              </a:buClr>
              <a:buSzPct val="100000"/>
              <a:buFont typeface="Arial" panose="020B0604020202020204" pitchFamily="34" charset="0"/>
              <a:buChar char="•"/>
              <a:defRPr/>
            </a:lvl2pPr>
            <a:lvl3pPr marL="857250" indent="-171450">
              <a:buClr>
                <a:schemeClr val="accent4"/>
              </a:buClr>
              <a:buSzPct val="100000"/>
              <a:buFont typeface="Arial" panose="020B0604020202020204" pitchFamily="34" charset="0"/>
              <a:buChar char="•"/>
              <a:defRPr/>
            </a:lvl3pPr>
            <a:lvl4pPr marL="1200150" indent="-171450">
              <a:buClr>
                <a:schemeClr val="accent4"/>
              </a:buClr>
              <a:buSzPct val="100000"/>
              <a:buFont typeface="Arial" panose="020B0604020202020204" pitchFamily="34" charset="0"/>
              <a:buChar char="•"/>
              <a:defRPr/>
            </a:lvl4pPr>
            <a:lvl5pPr marL="1543050" indent="-17145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4456510" y="1094922"/>
            <a:ext cx="3887391" cy="488654"/>
          </a:xfrm>
          <a:prstGeom prst="rect">
            <a:avLst/>
          </a:prstGeom>
        </p:spPr>
        <p:txBody>
          <a:bodyPr anchor="b"/>
          <a:lstStyle>
            <a:lvl1pPr marL="0" indent="0">
              <a:buNone/>
              <a:defRPr sz="1800" b="1">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4456510" y="1583576"/>
            <a:ext cx="3887391" cy="2967642"/>
          </a:xfrm>
          <a:prstGeom prst="rect">
            <a:avLst/>
          </a:prstGeom>
        </p:spPr>
        <p:txBody>
          <a:bodyPr/>
          <a:lstStyle>
            <a:lvl1pPr marL="171450" indent="-171450">
              <a:buClr>
                <a:schemeClr val="accent1"/>
              </a:buClr>
              <a:buFont typeface="Arial" panose="020B0604020202020204" pitchFamily="34" charset="0"/>
              <a:buChar char="•"/>
              <a:defRPr/>
            </a:lvl1pPr>
            <a:lvl2pPr marL="514350" indent="-171450">
              <a:buClr>
                <a:schemeClr val="accent1"/>
              </a:buClr>
              <a:buFont typeface="Arial" panose="020B0604020202020204" pitchFamily="34" charset="0"/>
              <a:buChar char="•"/>
              <a:defRPr/>
            </a:lvl2pPr>
            <a:lvl3pPr marL="857250" indent="-171450">
              <a:buClr>
                <a:schemeClr val="accent1"/>
              </a:buClr>
              <a:buFont typeface="Arial" panose="020B0604020202020204" pitchFamily="34" charset="0"/>
              <a:buChar char="•"/>
              <a:defRPr/>
            </a:lvl3pPr>
            <a:lvl4pPr marL="1200150" indent="-171450">
              <a:buClr>
                <a:schemeClr val="accent1"/>
              </a:buClr>
              <a:buFont typeface="Arial" panose="020B0604020202020204" pitchFamily="34" charset="0"/>
              <a:buChar char="•"/>
              <a:defRPr/>
            </a:lvl4pPr>
            <a:lvl5pPr marL="1543050" indent="-17145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457201" y="4767263"/>
            <a:ext cx="788669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457200" y="149629"/>
            <a:ext cx="8058150" cy="889183"/>
          </a:xfrm>
        </p:spPr>
        <p:txBody>
          <a:bodyPr>
            <a:normAutofit/>
          </a:bodyPr>
          <a:lstStyle>
            <a:lvl1pPr>
              <a:defRPr sz="2400"/>
            </a:lvl1pPr>
          </a:lstStyle>
          <a:p>
            <a:r>
              <a:rPr lang="en-US"/>
              <a:t>Click to edit Master title style</a:t>
            </a:r>
          </a:p>
        </p:txBody>
      </p:sp>
    </p:spTree>
    <p:extLst>
      <p:ext uri="{BB962C8B-B14F-4D97-AF65-F5344CB8AC3E}">
        <p14:creationId xmlns:p14="http://schemas.microsoft.com/office/powerpoint/2010/main" val="660262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pPr>
              <a:defRPr/>
            </a:pPr>
            <a:endParaRPr lang="en-US" dirty="0"/>
          </a:p>
        </p:txBody>
      </p:sp>
    </p:spTree>
    <p:extLst>
      <p:ext uri="{BB962C8B-B14F-4D97-AF65-F5344CB8AC3E}">
        <p14:creationId xmlns:p14="http://schemas.microsoft.com/office/powerpoint/2010/main" val="213532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1545615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6">
            <a:extLst>
              <a:ext uri="{28A0092B-C50C-407E-A947-70E740481C1C}">
                <a14:useLocalDpi xmlns:a14="http://schemas.microsoft.com/office/drawing/2010/main" val="0"/>
              </a:ext>
            </a:extLst>
          </a:blip>
          <a:srcRect/>
          <a:stretch/>
        </p:blipFill>
        <p:spPr>
          <a:xfrm>
            <a:off x="0" y="0"/>
            <a:ext cx="9144000" cy="8001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457201"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226654711"/>
      </p:ext>
    </p:extLst>
  </p:cSld>
  <p:clrMap bg1="lt1" tx1="dk1" bg2="lt2" tx2="dk2" accent1="accent1" accent2="accent2" accent3="accent3" accent4="accent4" accent5="accent5" accent6="accent6" hlink="hlink" folHlink="folHlink"/>
  <p:sldLayoutIdLst>
    <p:sldLayoutId id="2147485095" r:id="rId1"/>
    <p:sldLayoutId id="2147485096" r:id="rId2"/>
    <p:sldLayoutId id="2147485097" r:id="rId3"/>
    <p:sldLayoutId id="2147485098" r:id="rId4"/>
    <p:sldLayoutId id="2147485099" r:id="rId5"/>
    <p:sldLayoutId id="2147485100" r:id="rId6"/>
    <p:sldLayoutId id="2147485101" r:id="rId7"/>
    <p:sldLayoutId id="2147485102" r:id="rId8"/>
    <p:sldLayoutId id="2147485103" r:id="rId9"/>
    <p:sldLayoutId id="2147485104" r:id="rId10"/>
    <p:sldLayoutId id="2147485105" r:id="rId11"/>
    <p:sldLayoutId id="2147485106" r:id="rId12"/>
    <p:sldLayoutId id="2147485107" r:id="rId13"/>
    <p:sldLayoutId id="2147485108" r:id="rId14"/>
  </p:sldLayoutIdLst>
  <p:hf sldNum="0" hdr="0" dt="0"/>
  <p:txStyles>
    <p:titleStyle>
      <a:lvl1pPr algn="l" defTabSz="685800" rtl="0" eaLnBrk="1" latinLnBrk="0" hangingPunct="1">
        <a:lnSpc>
          <a:spcPct val="100000"/>
        </a:lnSpc>
        <a:spcBef>
          <a:spcPct val="0"/>
        </a:spcBef>
        <a:buNone/>
        <a:defRPr sz="2400" b="1" i="0" kern="1200">
          <a:solidFill>
            <a:srgbClr val="4D4E4D"/>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3"/>
        </a:buClr>
        <a:buFont typeface="Arial" panose="020B0604020202020204" pitchFamily="34" charset="0"/>
        <a:buChar char="•"/>
        <a:defRPr sz="1800" kern="1200">
          <a:solidFill>
            <a:schemeClr val="tx1">
              <a:lumMod val="75000"/>
            </a:schemeClr>
          </a:solidFill>
          <a:latin typeface="+mn-lt"/>
          <a:ea typeface="+mn-ea"/>
          <a:cs typeface="+mn-cs"/>
        </a:defRPr>
      </a:lvl1pPr>
      <a:lvl2pPr marL="514350" indent="-171450" algn="l" defTabSz="685800" rtl="0" eaLnBrk="1" latinLnBrk="0" hangingPunct="1">
        <a:lnSpc>
          <a:spcPct val="100000"/>
        </a:lnSpc>
        <a:spcBef>
          <a:spcPts val="375"/>
        </a:spcBef>
        <a:buClr>
          <a:schemeClr val="accent4"/>
        </a:buClr>
        <a:buFont typeface="Arial" panose="020B0604020202020204" pitchFamily="34" charset="0"/>
        <a:buChar char="•"/>
        <a:defRPr sz="1500" kern="1200">
          <a:solidFill>
            <a:schemeClr val="tx1">
              <a:lumMod val="75000"/>
            </a:schemeClr>
          </a:solidFill>
          <a:latin typeface="+mn-lt"/>
          <a:ea typeface="+mn-ea"/>
          <a:cs typeface="+mn-cs"/>
        </a:defRPr>
      </a:lvl2pPr>
      <a:lvl3pPr marL="857250" indent="-171450" algn="l" defTabSz="685800" rtl="0" eaLnBrk="1" latinLnBrk="0" hangingPunct="1">
        <a:lnSpc>
          <a:spcPct val="100000"/>
        </a:lnSpc>
        <a:spcBef>
          <a:spcPts val="375"/>
        </a:spcBef>
        <a:buClr>
          <a:schemeClr val="tx2">
            <a:lumMod val="60000"/>
            <a:lumOff val="40000"/>
          </a:schemeClr>
        </a:buClr>
        <a:buFont typeface="Arial" panose="020B0604020202020204" pitchFamily="34" charset="0"/>
        <a:buChar char="–"/>
        <a:defRPr sz="1350" kern="1200">
          <a:solidFill>
            <a:schemeClr val="tx1">
              <a:lumMod val="75000"/>
            </a:schemeClr>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628650" y="1369218"/>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1736375424"/>
      </p:ext>
    </p:extLst>
  </p:cSld>
  <p:clrMap bg1="lt1" tx1="dk1" bg2="lt2" tx2="dk2" accent1="accent1" accent2="accent2" accent3="accent3" accent4="accent4" accent5="accent5" accent6="accent6" hlink="hlink" folHlink="folHlink"/>
  <p:sldLayoutIdLst>
    <p:sldLayoutId id="2147485110" r:id="rId1"/>
    <p:sldLayoutId id="2147485111" r:id="rId2"/>
    <p:sldLayoutId id="2147485112" r:id="rId3"/>
    <p:sldLayoutId id="2147485113" r:id="rId4"/>
    <p:sldLayoutId id="2147485114" r:id="rId5"/>
    <p:sldLayoutId id="2147485115" r:id="rId6"/>
    <p:sldLayoutId id="2147485116" r:id="rId7"/>
    <p:sldLayoutId id="2147485117" r:id="rId8"/>
    <p:sldLayoutId id="2147485118" r:id="rId9"/>
    <p:sldLayoutId id="2147485119" r:id="rId10"/>
    <p:sldLayoutId id="21474851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a:ext>
            </a:extLst>
          </a:blip>
          <a:srcRect/>
          <a:stretch/>
        </p:blipFill>
        <p:spPr>
          <a:xfrm>
            <a:off x="0" y="0"/>
            <a:ext cx="9144000" cy="8001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457200" y="149629"/>
            <a:ext cx="8058150" cy="889183"/>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457200" y="1108430"/>
            <a:ext cx="8058150" cy="354185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457200" y="4767263"/>
            <a:ext cx="8058149" cy="331598"/>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Tree>
    <p:extLst>
      <p:ext uri="{BB962C8B-B14F-4D97-AF65-F5344CB8AC3E}">
        <p14:creationId xmlns:p14="http://schemas.microsoft.com/office/powerpoint/2010/main" val="3381020057"/>
      </p:ext>
    </p:extLst>
  </p:cSld>
  <p:clrMap bg1="lt1" tx1="dk1" bg2="lt2" tx2="dk2" accent1="accent1" accent2="accent2" accent3="accent3" accent4="accent4" accent5="accent5" accent6="accent6" hlink="hlink" folHlink="folHlink"/>
  <p:sldLayoutIdLst>
    <p:sldLayoutId id="2147485122" r:id="rId1"/>
    <p:sldLayoutId id="2147485123" r:id="rId2"/>
    <p:sldLayoutId id="2147485124" r:id="rId3"/>
    <p:sldLayoutId id="2147485125" r:id="rId4"/>
    <p:sldLayoutId id="2147485126" r:id="rId5"/>
    <p:sldLayoutId id="2147485127" r:id="rId6"/>
    <p:sldLayoutId id="2147485128" r:id="rId7"/>
    <p:sldLayoutId id="2147485129" r:id="rId8"/>
    <p:sldLayoutId id="2147485130" r:id="rId9"/>
    <p:sldLayoutId id="2147485131" r:id="rId10"/>
    <p:sldLayoutId id="2147485132" r:id="rId11"/>
    <p:sldLayoutId id="2147485133" r:id="rId12"/>
  </p:sldLayoutIdLst>
  <p:hf sldNum="0" hdr="0" dt="0"/>
  <p:txStyles>
    <p:titleStyle>
      <a:lvl1pPr algn="l" defTabSz="685800" rtl="0" eaLnBrk="1" latinLnBrk="0" hangingPunct="1">
        <a:lnSpc>
          <a:spcPct val="100000"/>
        </a:lnSpc>
        <a:spcBef>
          <a:spcPct val="0"/>
        </a:spcBef>
        <a:buNone/>
        <a:defRPr sz="2400" b="1" i="0" kern="1200">
          <a:solidFill>
            <a:srgbClr val="4D4E4D"/>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3"/>
        </a:buClr>
        <a:buFont typeface="Arial" panose="020B0604020202020204" pitchFamily="34" charset="0"/>
        <a:buChar char="•"/>
        <a:defRPr sz="1800" kern="1200">
          <a:solidFill>
            <a:schemeClr val="tx1">
              <a:lumMod val="75000"/>
            </a:schemeClr>
          </a:solidFill>
          <a:latin typeface="+mn-lt"/>
          <a:ea typeface="+mn-ea"/>
          <a:cs typeface="+mn-cs"/>
        </a:defRPr>
      </a:lvl1pPr>
      <a:lvl2pPr marL="514350" indent="-171450" algn="l" defTabSz="685800" rtl="0" eaLnBrk="1" latinLnBrk="0" hangingPunct="1">
        <a:lnSpc>
          <a:spcPct val="100000"/>
        </a:lnSpc>
        <a:spcBef>
          <a:spcPts val="375"/>
        </a:spcBef>
        <a:buClr>
          <a:schemeClr val="accent4"/>
        </a:buClr>
        <a:buFont typeface="Arial" panose="020B0604020202020204" pitchFamily="34" charset="0"/>
        <a:buChar char="•"/>
        <a:defRPr sz="1500" kern="1200">
          <a:solidFill>
            <a:schemeClr val="tx1">
              <a:lumMod val="75000"/>
            </a:schemeClr>
          </a:solidFill>
          <a:latin typeface="+mn-lt"/>
          <a:ea typeface="+mn-ea"/>
          <a:cs typeface="+mn-cs"/>
        </a:defRPr>
      </a:lvl2pPr>
      <a:lvl3pPr marL="857250" indent="-171450" algn="l" defTabSz="685800" rtl="0" eaLnBrk="1" latinLnBrk="0" hangingPunct="1">
        <a:lnSpc>
          <a:spcPct val="100000"/>
        </a:lnSpc>
        <a:spcBef>
          <a:spcPts val="375"/>
        </a:spcBef>
        <a:buClr>
          <a:schemeClr val="tx2">
            <a:lumMod val="60000"/>
            <a:lumOff val="40000"/>
          </a:schemeClr>
        </a:buClr>
        <a:buFont typeface="Arial" panose="020B0604020202020204" pitchFamily="34" charset="0"/>
        <a:buChar char="–"/>
        <a:defRPr sz="1350" kern="1200">
          <a:solidFill>
            <a:schemeClr val="tx1">
              <a:lumMod val="75000"/>
            </a:schemeClr>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200" kern="1200">
          <a:solidFill>
            <a:schemeClr val="tx1">
              <a:lumMod val="7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1.png"/><Relationship Id="rId7" Type="http://schemas.openxmlformats.org/officeDocument/2006/relationships/hyperlink" Target="http://www.mededonthego.com/" TargetMode="External"/><Relationship Id="rId2" Type="http://schemas.openxmlformats.org/officeDocument/2006/relationships/notesSlide" Target="../notesSlides/notesSlide4.xml"/><Relationship Id="rId1" Type="http://schemas.openxmlformats.org/officeDocument/2006/relationships/slideLayout" Target="../slideLayouts/slideLayout21.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6.svg"/><Relationship Id="rId4" Type="http://schemas.openxmlformats.org/officeDocument/2006/relationships/image" Target="../media/image12.svg"/><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mededonthego.com/Video/program/1026" TargetMode="External"/><Relationship Id="rId7" Type="http://schemas.openxmlformats.org/officeDocument/2006/relationships/image" Target="../media/image6.svg"/><Relationship Id="rId2" Type="http://schemas.openxmlformats.org/officeDocument/2006/relationships/notesSlide" Target="../notesSlides/notesSlide2.xml"/><Relationship Id="rId1" Type="http://schemas.openxmlformats.org/officeDocument/2006/relationships/slideLayout" Target="../slideLayouts/slideLayout21.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hyperlink" Target="mailto:support@MedEdOTG.com" TargetMode="External"/><Relationship Id="rId10" Type="http://schemas.openxmlformats.org/officeDocument/2006/relationships/image" Target="../media/image9.png"/><Relationship Id="rId4" Type="http://schemas.openxmlformats.org/officeDocument/2006/relationships/hyperlink" Target="http://www.mededonthego.com/" TargetMode="External"/><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hape 37">
            <a:extLst>
              <a:ext uri="{FF2B5EF4-FFF2-40B4-BE49-F238E27FC236}">
                <a16:creationId xmlns:a16="http://schemas.microsoft.com/office/drawing/2014/main" id="{BD0C123B-1BE7-4076-AEDB-D9A22251B91F}"/>
              </a:ext>
            </a:extLst>
          </p:cNvPr>
          <p:cNvSpPr txBox="1">
            <a:spLocks noGrp="1" noChangeArrowheads="1"/>
          </p:cNvSpPr>
          <p:nvPr>
            <p:ph type="title"/>
          </p:nvPr>
        </p:nvSpPr>
        <p:spPr bwMode="auto">
          <a:xfrm>
            <a:off x="457201" y="1282304"/>
            <a:ext cx="7886700" cy="213955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69" tIns="34275" rIns="68569" bIns="34275" numCol="1" anchor="b" compatLnSpc="1">
            <a:prstTxWarp prst="textNoShape">
              <a:avLst/>
            </a:prstTxWarp>
            <a:normAutofit fontScale="90000"/>
          </a:bodyPr>
          <a:lstStyle/>
          <a:p>
            <a:r>
              <a:rPr lang="en-US" dirty="0"/>
              <a:t>Managing AE and Patient Intolerance With Combination Therapy in Early Relapse Multiple Myeloma</a:t>
            </a:r>
            <a:endParaRPr lang="en-US" altLang="en-US" dirty="0">
              <a:sym typeface="Arial" panose="020B0604020202020204" pitchFamily="34" charset="0"/>
            </a:endParaRPr>
          </a:p>
        </p:txBody>
      </p:sp>
      <p:sp>
        <p:nvSpPr>
          <p:cNvPr id="6" name="Text Placeholder 5">
            <a:extLst>
              <a:ext uri="{FF2B5EF4-FFF2-40B4-BE49-F238E27FC236}">
                <a16:creationId xmlns:a16="http://schemas.microsoft.com/office/drawing/2014/main" id="{F209C5BB-6D2E-B54D-79DD-8AF6D72095AA}"/>
              </a:ext>
            </a:extLst>
          </p:cNvPr>
          <p:cNvSpPr>
            <a:spLocks noGrp="1"/>
          </p:cNvSpPr>
          <p:nvPr>
            <p:ph type="body" idx="1"/>
          </p:nvPr>
        </p:nvSpPr>
        <p:spPr>
          <a:xfrm>
            <a:off x="457201" y="3442098"/>
            <a:ext cx="7886700" cy="1125140"/>
          </a:xfrm>
        </p:spPr>
        <p:txBody>
          <a:bodyPr>
            <a:normAutofit/>
          </a:bodyPr>
          <a:lstStyle/>
          <a:p>
            <a:r>
              <a:rPr lang="en-US" altLang="en-US" b="1" dirty="0">
                <a:solidFill>
                  <a:schemeClr val="accent1"/>
                </a:solidFill>
              </a:rPr>
              <a:t>Joseph </a:t>
            </a:r>
            <a:r>
              <a:rPr lang="en-US" altLang="en-US" b="1" dirty="0" err="1">
                <a:solidFill>
                  <a:schemeClr val="accent1"/>
                </a:solidFill>
              </a:rPr>
              <a:t>Mikhael</a:t>
            </a:r>
            <a:r>
              <a:rPr lang="en-US" altLang="en-US" b="1" dirty="0">
                <a:solidFill>
                  <a:schemeClr val="accent1"/>
                </a:solidFill>
              </a:rPr>
              <a:t>, MD, MEd, FRCPC</a:t>
            </a:r>
            <a:br>
              <a:rPr lang="en-US" altLang="en-US" dirty="0"/>
            </a:br>
            <a:r>
              <a:rPr lang="en-US" altLang="en-US" dirty="0"/>
              <a:t>Chief Medical Officer, International Myeloma Foundation</a:t>
            </a:r>
            <a:br>
              <a:rPr lang="en-US" altLang="en-US" dirty="0"/>
            </a:br>
            <a:r>
              <a:rPr lang="en-US" altLang="en-US" dirty="0"/>
              <a:t>Professor, Translational Genomics Research Institute (TGen) </a:t>
            </a:r>
            <a:br>
              <a:rPr lang="en-US" altLang="en-US" dirty="0"/>
            </a:br>
            <a:r>
              <a:rPr lang="en-US" altLang="en-US" dirty="0"/>
              <a:t>City of Hope Cancer Center</a:t>
            </a:r>
            <a:br>
              <a:rPr lang="en-US" altLang="en-US" dirty="0"/>
            </a:br>
            <a:r>
              <a:rPr lang="en-US" altLang="en-US" dirty="0"/>
              <a:t>Phoenix, AZ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60330-A26F-F790-BAF2-20C39E63B889}"/>
              </a:ext>
            </a:extLst>
          </p:cNvPr>
          <p:cNvSpPr>
            <a:spLocks noGrp="1"/>
          </p:cNvSpPr>
          <p:nvPr>
            <p:ph type="title"/>
          </p:nvPr>
        </p:nvSpPr>
        <p:spPr/>
        <p:txBody>
          <a:bodyPr/>
          <a:lstStyle/>
          <a:p>
            <a:r>
              <a:rPr lang="en-US" dirty="0"/>
              <a:t>Summary</a:t>
            </a:r>
          </a:p>
        </p:txBody>
      </p:sp>
      <p:sp>
        <p:nvSpPr>
          <p:cNvPr id="3" name="Text Placeholder 2">
            <a:extLst>
              <a:ext uri="{FF2B5EF4-FFF2-40B4-BE49-F238E27FC236}">
                <a16:creationId xmlns:a16="http://schemas.microsoft.com/office/drawing/2014/main" id="{980AC79A-1D3F-2713-9FE8-0948F4324BAB}"/>
              </a:ext>
            </a:extLst>
          </p:cNvPr>
          <p:cNvSpPr>
            <a:spLocks noGrp="1"/>
          </p:cNvSpPr>
          <p:nvPr>
            <p:ph idx="1"/>
          </p:nvPr>
        </p:nvSpPr>
        <p:spPr/>
        <p:txBody>
          <a:bodyPr>
            <a:normAutofit/>
          </a:bodyPr>
          <a:lstStyle/>
          <a:p>
            <a:pPr>
              <a:spcAft>
                <a:spcPts val="1200"/>
              </a:spcAft>
            </a:pPr>
            <a:r>
              <a:rPr lang="en-US" sz="2000" dirty="0">
                <a:solidFill>
                  <a:schemeClr val="tx1"/>
                </a:solidFill>
              </a:rPr>
              <a:t>Knowing and understanding data from trials is only part of our role as providers, we have to practically use them in the clinic</a:t>
            </a:r>
          </a:p>
          <a:p>
            <a:pPr>
              <a:spcAft>
                <a:spcPts val="1200"/>
              </a:spcAft>
            </a:pPr>
            <a:r>
              <a:rPr lang="en-US" sz="2000" dirty="0">
                <a:solidFill>
                  <a:schemeClr val="tx1"/>
                </a:solidFill>
              </a:rPr>
              <a:t>Specific strategies can be employed to enhance efficacy and reduce toxicity of the agents we use</a:t>
            </a:r>
          </a:p>
          <a:p>
            <a:pPr>
              <a:spcAft>
                <a:spcPts val="1200"/>
              </a:spcAft>
            </a:pPr>
            <a:r>
              <a:rPr lang="en-US" sz="2000" dirty="0">
                <a:solidFill>
                  <a:schemeClr val="tx1"/>
                </a:solidFill>
              </a:rPr>
              <a:t>Engaging patients in a shared decision-making model is critical for achieving best outcomes</a:t>
            </a:r>
          </a:p>
        </p:txBody>
      </p:sp>
    </p:spTree>
    <p:extLst>
      <p:ext uri="{BB962C8B-B14F-4D97-AF65-F5344CB8AC3E}">
        <p14:creationId xmlns:p14="http://schemas.microsoft.com/office/powerpoint/2010/main" val="1285837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9144000" cy="51435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endParaRPr lang="en-US" sz="1350" dirty="0">
              <a:solidFill>
                <a:prstClr val="white"/>
              </a:solidFill>
              <a:latin typeface="Calibri" panose="020F0502020204030204"/>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4687960" y="0"/>
            <a:ext cx="4456040" cy="2485533"/>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653234" y="413039"/>
            <a:ext cx="5845140" cy="1015663"/>
          </a:xfrm>
          <a:prstGeom prst="rect">
            <a:avLst/>
          </a:prstGeom>
          <a:noFill/>
        </p:spPr>
        <p:txBody>
          <a:bodyPr wrap="square">
            <a:spAutoFit/>
          </a:bodyPr>
          <a:lstStyle/>
          <a:p>
            <a:pPr defTabSz="685800" eaLnBrk="1" fontAlgn="auto" hangingPunct="1">
              <a:spcBef>
                <a:spcPts val="0"/>
              </a:spcBef>
              <a:spcAft>
                <a:spcPts val="0"/>
              </a:spcAft>
            </a:pPr>
            <a:r>
              <a:rPr lang="en-US" sz="3000" dirty="0">
                <a:solidFill>
                  <a:prstClr val="white"/>
                </a:solidFill>
                <a:ea typeface="+mn-ea"/>
                <a:cs typeface="Arial" panose="020B0604020202020204" pitchFamily="34" charset="0"/>
              </a:rPr>
              <a:t>Looking for more resources </a:t>
            </a:r>
            <a:br>
              <a:rPr lang="en-US" sz="3000" dirty="0">
                <a:solidFill>
                  <a:prstClr val="white"/>
                </a:solidFill>
                <a:ea typeface="+mn-ea"/>
                <a:cs typeface="Arial" panose="020B0604020202020204" pitchFamily="34" charset="0"/>
              </a:rPr>
            </a:br>
            <a:r>
              <a:rPr lang="en-US" sz="3000" dirty="0">
                <a:solidFill>
                  <a:prstClr val="white"/>
                </a:solidFill>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2657967"/>
            <a:ext cx="5211133" cy="2485533"/>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653233" y="3763882"/>
            <a:ext cx="4557899" cy="864349"/>
          </a:xfrm>
          <a:prstGeom prst="roundRect">
            <a:avLst>
              <a:gd name="adj" fmla="val 48137"/>
            </a:avLst>
          </a:prstGeom>
          <a:solidFill>
            <a:schemeClr val="bg1"/>
          </a:solidFill>
          <a:ln>
            <a:noFill/>
          </a:ln>
          <a:effectLst/>
        </p:spPr>
        <p:txBody>
          <a:bodyPr wrap="square" tIns="137160" bIns="68580" anchor="t">
            <a:spAutoFit/>
          </a:bodyPr>
          <a:lstStyle/>
          <a:p>
            <a:pPr algn="ctr" defTabSz="685800" eaLnBrk="1" fontAlgn="auto" hangingPunct="1">
              <a:spcBef>
                <a:spcPts val="0"/>
              </a:spcBef>
              <a:spcAft>
                <a:spcPts val="0"/>
              </a:spcAft>
            </a:pPr>
            <a:r>
              <a:rPr lang="en-US" sz="2700" dirty="0">
                <a:solidFill>
                  <a:srgbClr val="0098EA"/>
                </a:solidFill>
                <a:latin typeface="Century Gothic" panose="020B0502020202020204" pitchFamily="34" charset="0"/>
                <a:ea typeface="+mn-ea"/>
                <a:cs typeface="Calibri" panose="020F0502020204030204" pitchFamily="34" charset="0"/>
                <a:hlinkClick r:id="rId8" tooltip="Visit us now!"/>
              </a:rPr>
              <a:t>www.MedEdOTG.com</a:t>
            </a:r>
            <a:endParaRPr lang="en-US" sz="2700" dirty="0">
              <a:solidFill>
                <a:srgbClr val="0098EA"/>
              </a:solidFill>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653234" y="1818657"/>
            <a:ext cx="3232967" cy="1546577"/>
          </a:xfrm>
          <a:prstGeom prst="rect">
            <a:avLst/>
          </a:prstGeom>
          <a:noFill/>
        </p:spPr>
        <p:txBody>
          <a:bodyPr wrap="square">
            <a:spAutoFit/>
          </a:bodyPr>
          <a:lstStyle/>
          <a:p>
            <a:pPr marL="342900" indent="-342900" defTabSz="685800" eaLnBrk="1" fontAlgn="auto" hangingPunct="1">
              <a:spcBef>
                <a:spcPts val="0"/>
              </a:spcBef>
              <a:spcAft>
                <a:spcPts val="900"/>
              </a:spcAft>
              <a:buFont typeface="Arial" panose="020B0604020202020204" pitchFamily="34" charset="0"/>
              <a:buChar char="•"/>
            </a:pPr>
            <a:r>
              <a:rPr lang="en-US" dirty="0">
                <a:solidFill>
                  <a:prstClr val="white"/>
                </a:solidFill>
                <a:ea typeface="+mn-ea"/>
                <a:cs typeface="Arial" panose="020B0604020202020204" pitchFamily="34" charset="0"/>
              </a:rPr>
              <a:t>CME/CE in minutes</a:t>
            </a:r>
          </a:p>
          <a:p>
            <a:pPr marL="342900" indent="-342900" defTabSz="685800" eaLnBrk="1" fontAlgn="auto" hangingPunct="1">
              <a:spcBef>
                <a:spcPts val="0"/>
              </a:spcBef>
              <a:spcAft>
                <a:spcPts val="900"/>
              </a:spcAft>
              <a:buFont typeface="Arial" panose="020B0604020202020204" pitchFamily="34" charset="0"/>
              <a:buChar char="•"/>
            </a:pPr>
            <a:r>
              <a:rPr lang="en-US" dirty="0">
                <a:solidFill>
                  <a:prstClr val="white"/>
                </a:solidFill>
                <a:ea typeface="+mn-ea"/>
                <a:cs typeface="Arial" panose="020B0604020202020204" pitchFamily="34" charset="0"/>
              </a:rPr>
              <a:t>Congress highlights</a:t>
            </a:r>
          </a:p>
          <a:p>
            <a:pPr marL="342900" indent="-342900" defTabSz="685800" eaLnBrk="1" fontAlgn="auto" hangingPunct="1">
              <a:spcBef>
                <a:spcPts val="0"/>
              </a:spcBef>
              <a:spcAft>
                <a:spcPts val="900"/>
              </a:spcAft>
              <a:buFont typeface="Arial" panose="020B0604020202020204" pitchFamily="34" charset="0"/>
              <a:buChar char="•"/>
            </a:pPr>
            <a:r>
              <a:rPr lang="en-US" dirty="0">
                <a:solidFill>
                  <a:prstClr val="white"/>
                </a:solidFill>
                <a:ea typeface="+mn-ea"/>
                <a:cs typeface="Arial" panose="020B0604020202020204" pitchFamily="34" charset="0"/>
              </a:rPr>
              <a:t>Late-breaking data</a:t>
            </a:r>
          </a:p>
          <a:p>
            <a:pPr marL="342900" indent="-342900" defTabSz="685800" eaLnBrk="1" fontAlgn="auto" hangingPunct="1">
              <a:spcBef>
                <a:spcPts val="0"/>
              </a:spcBef>
              <a:spcAft>
                <a:spcPts val="900"/>
              </a:spcAft>
              <a:buFont typeface="Arial" panose="020B0604020202020204" pitchFamily="34" charset="0"/>
              <a:buChar char="•"/>
            </a:pPr>
            <a:r>
              <a:rPr lang="en-US" dirty="0">
                <a:solidFill>
                  <a:prstClr val="white"/>
                </a:solidFill>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3794098" y="1818656"/>
            <a:ext cx="3918767" cy="1154162"/>
          </a:xfrm>
          <a:prstGeom prst="rect">
            <a:avLst/>
          </a:prstGeom>
          <a:noFill/>
        </p:spPr>
        <p:txBody>
          <a:bodyPr wrap="square">
            <a:spAutoFit/>
          </a:bodyPr>
          <a:lstStyle/>
          <a:p>
            <a:pPr marL="342900" indent="-342900" defTabSz="685800" eaLnBrk="1" fontAlgn="auto" hangingPunct="1">
              <a:spcBef>
                <a:spcPts val="0"/>
              </a:spcBef>
              <a:spcAft>
                <a:spcPts val="900"/>
              </a:spcAft>
              <a:buFont typeface="Arial" panose="020B0604020202020204" pitchFamily="34" charset="0"/>
              <a:buChar char="•"/>
            </a:pPr>
            <a:r>
              <a:rPr lang="en-US" dirty="0">
                <a:solidFill>
                  <a:prstClr val="white"/>
                </a:solidFill>
                <a:ea typeface="+mn-ea"/>
                <a:cs typeface="Arial" panose="020B0604020202020204" pitchFamily="34" charset="0"/>
              </a:rPr>
              <a:t>Webinars</a:t>
            </a:r>
          </a:p>
          <a:p>
            <a:pPr marL="342900" indent="-342900" defTabSz="685800" eaLnBrk="1" fontAlgn="auto" hangingPunct="1">
              <a:spcBef>
                <a:spcPts val="0"/>
              </a:spcBef>
              <a:spcAft>
                <a:spcPts val="900"/>
              </a:spcAft>
              <a:buFont typeface="Arial" panose="020B0604020202020204" pitchFamily="34" charset="0"/>
              <a:buChar char="•"/>
            </a:pPr>
            <a:r>
              <a:rPr lang="en-US" dirty="0">
                <a:solidFill>
                  <a:prstClr val="white"/>
                </a:solidFill>
                <a:ea typeface="+mn-ea"/>
                <a:cs typeface="Arial" panose="020B0604020202020204" pitchFamily="34" charset="0"/>
              </a:rPr>
              <a:t>In-person events</a:t>
            </a:r>
          </a:p>
          <a:p>
            <a:pPr marL="342900" indent="-342900" defTabSz="685800" eaLnBrk="1" fontAlgn="auto" hangingPunct="1">
              <a:spcBef>
                <a:spcPts val="0"/>
              </a:spcBef>
              <a:spcAft>
                <a:spcPts val="900"/>
              </a:spcAft>
              <a:buFont typeface="Arial" panose="020B0604020202020204" pitchFamily="34" charset="0"/>
              <a:buChar char="•"/>
            </a:pPr>
            <a:r>
              <a:rPr lang="en-US" dirty="0">
                <a:solidFill>
                  <a:prstClr val="white"/>
                </a:solidFill>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6777525" y="334547"/>
            <a:ext cx="1870681" cy="941813"/>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168129" y="4280462"/>
            <a:ext cx="1959723" cy="646331"/>
          </a:xfrm>
          <a:prstGeom prst="rect">
            <a:avLst/>
          </a:prstGeom>
          <a:noFill/>
        </p:spPr>
        <p:txBody>
          <a:bodyPr wrap="square">
            <a:spAutoFit/>
          </a:bodyPr>
          <a:lstStyle/>
          <a:p>
            <a:pPr defTabSz="685800" eaLnBrk="1" fontAlgn="auto" hangingPunct="1">
              <a:spcBef>
                <a:spcPts val="0"/>
              </a:spcBef>
              <a:spcAft>
                <a:spcPts val="0"/>
              </a:spcAft>
            </a:pPr>
            <a:r>
              <a:rPr lang="en-US" sz="900" dirty="0">
                <a:solidFill>
                  <a:srgbClr val="595959"/>
                </a:solidFill>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lang="en-US" sz="900" dirty="0">
              <a:solidFill>
                <a:prstClr val="black"/>
              </a:solidFill>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445945" y="269602"/>
            <a:ext cx="8248289" cy="519351"/>
          </a:xfrm>
          <a:prstGeom prst="roundRect">
            <a:avLst>
              <a:gd name="adj" fmla="val 50000"/>
            </a:avLst>
          </a:prstGeom>
          <a:solidFill>
            <a:srgbClr val="0098EA"/>
          </a:solidFill>
        </p:spPr>
        <p:txBody>
          <a:bodyPr wrap="square" tIns="0" bIns="0">
            <a:spAutoFit/>
          </a:bodyPr>
          <a:lstStyle/>
          <a:p>
            <a:pPr algn="ctr" defTabSz="685800" eaLnBrk="1" fontAlgn="auto" hangingPunct="1">
              <a:spcBef>
                <a:spcPts val="0"/>
              </a:spcBef>
              <a:spcAft>
                <a:spcPts val="0"/>
              </a:spcAft>
            </a:pPr>
            <a:r>
              <a:rPr lang="en-US" sz="2400" b="1" dirty="0">
                <a:solidFill>
                  <a:prstClr val="white"/>
                </a:solidFill>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445945" y="871965"/>
            <a:ext cx="8248289" cy="2712281"/>
          </a:xfrm>
          <a:prstGeom prst="rect">
            <a:avLst/>
          </a:prstGeom>
          <a:noFill/>
        </p:spPr>
        <p:txBody>
          <a:bodyPr wrap="square">
            <a:spAutoFit/>
          </a:bodyPr>
          <a:lstStyle/>
          <a:p>
            <a:pPr defTabSz="685800" eaLnBrk="1" fontAlgn="auto" hangingPunct="1">
              <a:spcBef>
                <a:spcPts val="0"/>
              </a:spcBef>
              <a:spcAft>
                <a:spcPts val="0"/>
              </a:spcAft>
            </a:pPr>
            <a:r>
              <a:rPr lang="en-US" sz="1200" b="1" dirty="0">
                <a:solidFill>
                  <a:srgbClr val="0098EA"/>
                </a:solidFill>
                <a:latin typeface="Century Gothic" panose="020B0502020202020204" pitchFamily="34" charset="0"/>
                <a:ea typeface="+mn-ea"/>
              </a:rPr>
              <a:t>About This Resource</a:t>
            </a:r>
          </a:p>
          <a:p>
            <a:pPr defTabSz="685800" eaLnBrk="1" fontAlgn="auto" hangingPunct="1">
              <a:spcBef>
                <a:spcPts val="0"/>
              </a:spcBef>
              <a:spcAft>
                <a:spcPts val="0"/>
              </a:spcAft>
            </a:pPr>
            <a:r>
              <a:rPr lang="en-US" sz="1125" dirty="0">
                <a:solidFill>
                  <a:srgbClr val="747474"/>
                </a:solidFill>
                <a:ea typeface="+mn-ea"/>
                <a:cs typeface="Arial" panose="020B0604020202020204" pitchFamily="34" charset="0"/>
              </a:rPr>
              <a:t>These slides are one component of a continuing education program available online at </a:t>
            </a:r>
            <a:r>
              <a:rPr lang="en-US" sz="1125" dirty="0" err="1">
                <a:solidFill>
                  <a:srgbClr val="747474"/>
                </a:solidFill>
                <a:ea typeface="+mn-ea"/>
                <a:cs typeface="Arial" panose="020B0604020202020204" pitchFamily="34" charset="0"/>
              </a:rPr>
              <a:t>MedEd</a:t>
            </a:r>
            <a:r>
              <a:rPr lang="en-US" sz="1125" dirty="0">
                <a:solidFill>
                  <a:srgbClr val="747474"/>
                </a:solidFill>
                <a:ea typeface="+mn-ea"/>
                <a:cs typeface="Arial" panose="020B0604020202020204" pitchFamily="34" charset="0"/>
              </a:rPr>
              <a:t> On The Go titled </a:t>
            </a:r>
            <a:r>
              <a:rPr lang="en-US" sz="1125" dirty="0">
                <a:solidFill>
                  <a:srgbClr val="747474"/>
                </a:solidFill>
                <a:ea typeface="+mn-ea"/>
                <a:cs typeface="Arial" panose="020B0604020202020204" pitchFamily="34" charset="0"/>
                <a:hlinkClick r:id="rId3"/>
              </a:rPr>
              <a:t>Early Relapse in Multiple Myeloma: Modern Management Strategies</a:t>
            </a:r>
            <a:endParaRPr lang="en-US" sz="1125" dirty="0">
              <a:solidFill>
                <a:srgbClr val="747474"/>
              </a:solidFill>
              <a:ea typeface="+mn-ea"/>
              <a:cs typeface="Arial" panose="020B0604020202020204" pitchFamily="34" charset="0"/>
            </a:endParaRPr>
          </a:p>
          <a:p>
            <a:pPr defTabSz="685800" eaLnBrk="1" fontAlgn="auto" hangingPunct="1">
              <a:spcBef>
                <a:spcPts val="0"/>
              </a:spcBef>
              <a:spcAft>
                <a:spcPts val="0"/>
              </a:spcAft>
            </a:pPr>
            <a:endParaRPr lang="en-US" sz="1125" b="1" dirty="0">
              <a:solidFill>
                <a:srgbClr val="747474"/>
              </a:solidFill>
              <a:ea typeface="+mn-ea"/>
              <a:cs typeface="Arial" panose="020B0604020202020204" pitchFamily="34" charset="0"/>
            </a:endParaRPr>
          </a:p>
          <a:p>
            <a:pPr defTabSz="685800" eaLnBrk="1" fontAlgn="auto" hangingPunct="1">
              <a:spcBef>
                <a:spcPts val="0"/>
              </a:spcBef>
              <a:spcAft>
                <a:spcPts val="0"/>
              </a:spcAft>
            </a:pPr>
            <a:r>
              <a:rPr lang="en-US" sz="1125" b="1" dirty="0">
                <a:solidFill>
                  <a:srgbClr val="747474"/>
                </a:solidFill>
                <a:ea typeface="+mn-ea"/>
                <a:cs typeface="Arial" panose="020B0604020202020204" pitchFamily="34" charset="0"/>
              </a:rPr>
              <a:t>Program Learning Objectives:</a:t>
            </a:r>
            <a:endParaRPr lang="en-US" sz="1125" dirty="0">
              <a:solidFill>
                <a:srgbClr val="747474"/>
              </a:solidFill>
              <a:ea typeface="+mn-ea"/>
              <a:cs typeface="Arial" panose="020B0604020202020204" pitchFamily="34" charset="0"/>
            </a:endParaRPr>
          </a:p>
          <a:p>
            <a:pPr marL="214313" indent="-214313" defTabSz="685800" eaLnBrk="1" fontAlgn="auto" hangingPunct="1">
              <a:spcBef>
                <a:spcPts val="0"/>
              </a:spcBef>
              <a:spcAft>
                <a:spcPts val="0"/>
              </a:spcAft>
              <a:buFont typeface="Arial" panose="020B0604020202020204" pitchFamily="34" charset="0"/>
              <a:buChar char="•"/>
            </a:pPr>
            <a:r>
              <a:rPr lang="en-US" sz="1125" dirty="0">
                <a:solidFill>
                  <a:srgbClr val="747474"/>
                </a:solidFill>
                <a:ea typeface="+mn-ea"/>
                <a:cs typeface="Arial" panose="020B0604020202020204" pitchFamily="34" charset="0"/>
              </a:rPr>
              <a:t>Distinguish between relapse and progression of disease in multiple myeloma</a:t>
            </a:r>
          </a:p>
          <a:p>
            <a:pPr marL="214313" indent="-214313" defTabSz="685800" eaLnBrk="1" fontAlgn="auto" hangingPunct="1">
              <a:spcBef>
                <a:spcPts val="0"/>
              </a:spcBef>
              <a:spcAft>
                <a:spcPts val="0"/>
              </a:spcAft>
              <a:buFont typeface="Arial" panose="020B0604020202020204" pitchFamily="34" charset="0"/>
              <a:buChar char="•"/>
            </a:pPr>
            <a:r>
              <a:rPr lang="en-US" sz="1125" dirty="0">
                <a:solidFill>
                  <a:srgbClr val="747474"/>
                </a:solidFill>
                <a:ea typeface="+mn-ea"/>
                <a:cs typeface="Arial" panose="020B0604020202020204" pitchFamily="34" charset="0"/>
              </a:rPr>
              <a:t>Compare the efficacy and safety of carfilzomib- and pomalidomide-based regimens in the treatment of relapsed multiple   myeloma</a:t>
            </a:r>
          </a:p>
          <a:p>
            <a:pPr marL="214313" indent="-214313" defTabSz="685800" eaLnBrk="1" fontAlgn="auto" hangingPunct="1">
              <a:spcBef>
                <a:spcPts val="0"/>
              </a:spcBef>
              <a:spcAft>
                <a:spcPts val="0"/>
              </a:spcAft>
              <a:buFont typeface="Arial" panose="020B0604020202020204" pitchFamily="34" charset="0"/>
              <a:buChar char="•"/>
            </a:pPr>
            <a:r>
              <a:rPr lang="en-US" sz="1125" dirty="0">
                <a:solidFill>
                  <a:srgbClr val="747474"/>
                </a:solidFill>
                <a:ea typeface="+mn-ea"/>
                <a:cs typeface="Arial" panose="020B0604020202020204" pitchFamily="34" charset="0"/>
              </a:rPr>
              <a:t>Apply current and emerging treatment approaches to multiple myeloma patients in early relapse</a:t>
            </a:r>
          </a:p>
          <a:p>
            <a:pPr marL="214313" indent="-214313" defTabSz="685800" eaLnBrk="1" fontAlgn="auto" hangingPunct="1">
              <a:spcBef>
                <a:spcPts val="0"/>
              </a:spcBef>
              <a:spcAft>
                <a:spcPts val="0"/>
              </a:spcAft>
              <a:buFont typeface="Arial" panose="020B0604020202020204" pitchFamily="34" charset="0"/>
              <a:buChar char="•"/>
            </a:pPr>
            <a:r>
              <a:rPr lang="en-US" sz="1125" dirty="0">
                <a:solidFill>
                  <a:srgbClr val="747474"/>
                </a:solidFill>
                <a:ea typeface="+mn-ea"/>
                <a:cs typeface="Arial" panose="020B0604020202020204" pitchFamily="34" charset="0"/>
              </a:rPr>
              <a:t>Recognize common adverse events seen with combination regimens used to treat early relapsed multiple myeloma</a:t>
            </a:r>
          </a:p>
          <a:p>
            <a:pPr marL="214313" indent="-214313" defTabSz="685800" eaLnBrk="1" fontAlgn="auto" hangingPunct="1">
              <a:spcBef>
                <a:spcPts val="0"/>
              </a:spcBef>
              <a:spcAft>
                <a:spcPts val="0"/>
              </a:spcAft>
              <a:buFont typeface="Arial" panose="020B0604020202020204" pitchFamily="34" charset="0"/>
              <a:buChar char="•"/>
            </a:pPr>
            <a:endParaRPr lang="en-US" sz="1125" dirty="0">
              <a:solidFill>
                <a:srgbClr val="747474"/>
              </a:solidFill>
              <a:ea typeface="+mn-ea"/>
              <a:cs typeface="Arial" panose="020B0604020202020204" pitchFamily="34" charset="0"/>
            </a:endParaRPr>
          </a:p>
          <a:p>
            <a:pPr defTabSz="685800" eaLnBrk="1" fontAlgn="auto" hangingPunct="1">
              <a:spcBef>
                <a:spcPts val="0"/>
              </a:spcBef>
              <a:spcAft>
                <a:spcPts val="0"/>
              </a:spcAft>
            </a:pPr>
            <a:endParaRPr lang="en-US" sz="1125" dirty="0">
              <a:solidFill>
                <a:srgbClr val="747474"/>
              </a:solidFill>
              <a:ea typeface="+mn-ea"/>
              <a:cs typeface="Arial" panose="020B0604020202020204" pitchFamily="34" charset="0"/>
            </a:endParaRPr>
          </a:p>
          <a:p>
            <a:pPr defTabSz="685800" eaLnBrk="1" fontAlgn="auto" hangingPunct="1">
              <a:spcBef>
                <a:spcPts val="0"/>
              </a:spcBef>
              <a:spcAft>
                <a:spcPts val="0"/>
              </a:spcAft>
            </a:pPr>
            <a:r>
              <a:rPr lang="en-US" sz="1125" b="1" dirty="0" err="1">
                <a:solidFill>
                  <a:srgbClr val="0098EA"/>
                </a:solidFill>
                <a:latin typeface="Century Gothic" panose="020B0502020202020204" pitchFamily="34" charset="0"/>
                <a:ea typeface="+mn-ea"/>
                <a:cs typeface="Arial" panose="020B0604020202020204" pitchFamily="34" charset="0"/>
              </a:rPr>
              <a:t>MedEd</a:t>
            </a:r>
            <a:r>
              <a:rPr lang="en-US" sz="1125" b="1" dirty="0">
                <a:solidFill>
                  <a:srgbClr val="0098EA"/>
                </a:solidFill>
                <a:latin typeface="Century Gothic" panose="020B0502020202020204" pitchFamily="34" charset="0"/>
                <a:ea typeface="+mn-ea"/>
                <a:cs typeface="Arial" panose="020B0604020202020204" pitchFamily="34" charset="0"/>
              </a:rPr>
              <a:t> On The Go</a:t>
            </a:r>
            <a:r>
              <a:rPr lang="en-US" sz="1125" b="1" baseline="30000" dirty="0">
                <a:solidFill>
                  <a:srgbClr val="0098EA"/>
                </a:solidFill>
                <a:latin typeface="Century Gothic" panose="020B0502020202020204" pitchFamily="34" charset="0"/>
                <a:ea typeface="+mn-ea"/>
                <a:cs typeface="Arial" panose="020B0604020202020204" pitchFamily="34" charset="0"/>
              </a:rPr>
              <a:t>®</a:t>
            </a:r>
          </a:p>
          <a:p>
            <a:pPr defTabSz="685800" eaLnBrk="1" fontAlgn="auto" hangingPunct="1">
              <a:spcBef>
                <a:spcPts val="0"/>
              </a:spcBef>
              <a:spcAft>
                <a:spcPts val="0"/>
              </a:spcAft>
            </a:pPr>
            <a:r>
              <a:rPr lang="en-US" sz="1125" dirty="0">
                <a:solidFill>
                  <a:srgbClr val="747474"/>
                </a:solidFill>
                <a:ea typeface="+mn-ea"/>
                <a:cs typeface="Arial" panose="020B0604020202020204" pitchFamily="34" charset="0"/>
                <a:hlinkClick r:id="rId4"/>
              </a:rPr>
              <a:t>www.mededonthego.com</a:t>
            </a:r>
            <a:endParaRPr lang="en-US" sz="1125" dirty="0">
              <a:solidFill>
                <a:srgbClr val="747474"/>
              </a:solidFill>
              <a:ea typeface="+mn-ea"/>
              <a:cs typeface="Arial" panose="020B0604020202020204" pitchFamily="34" charset="0"/>
            </a:endParaRPr>
          </a:p>
          <a:p>
            <a:pPr defTabSz="685800" eaLnBrk="1" fontAlgn="auto" hangingPunct="1">
              <a:spcBef>
                <a:spcPts val="0"/>
              </a:spcBef>
              <a:spcAft>
                <a:spcPts val="0"/>
              </a:spcAft>
            </a:pPr>
            <a:endParaRPr lang="en-US" sz="1200" dirty="0">
              <a:solidFill>
                <a:srgbClr val="747474"/>
              </a:solidFill>
              <a:latin typeface="Calibri" panose="020F0502020204030204"/>
              <a:ea typeface="+mn-ea"/>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450657" y="4041384"/>
            <a:ext cx="8247399"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6913455" y="4280462"/>
            <a:ext cx="1624258" cy="784830"/>
          </a:xfrm>
          <a:prstGeom prst="rect">
            <a:avLst/>
          </a:prstGeom>
          <a:noFill/>
        </p:spPr>
        <p:txBody>
          <a:bodyPr wrap="square">
            <a:spAutoFit/>
          </a:bodyPr>
          <a:lstStyle/>
          <a:p>
            <a:pPr defTabSz="685800" eaLnBrk="1" fontAlgn="auto" hangingPunct="1">
              <a:spcBef>
                <a:spcPts val="0"/>
              </a:spcBef>
              <a:spcAft>
                <a:spcPts val="0"/>
              </a:spcAft>
            </a:pPr>
            <a:r>
              <a:rPr lang="en-US" sz="900" dirty="0">
                <a:solidFill>
                  <a:srgbClr val="747474"/>
                </a:solidFill>
                <a:ea typeface="Times New Roman" panose="02020603050405020304" pitchFamily="18" charset="0"/>
                <a:cs typeface="Arial" panose="020B0604020202020204" pitchFamily="34" charset="0"/>
              </a:rPr>
              <a:t>To contact us regarding inaccuracies, omissions or permissions please email us at </a:t>
            </a:r>
            <a:r>
              <a:rPr lang="en-US" sz="900" u="sng" dirty="0">
                <a:solidFill>
                  <a:srgbClr val="3898F9"/>
                </a:solidFill>
                <a:ea typeface="Times New Roman" panose="02020603050405020304" pitchFamily="18" charset="0"/>
                <a:cs typeface="Arial" panose="020B0604020202020204" pitchFamily="34" charset="0"/>
                <a:hlinkClick r:id="rId5"/>
              </a:rPr>
              <a:t>support@MedEdOTG.com</a:t>
            </a:r>
            <a:r>
              <a:rPr lang="en-US" sz="900" dirty="0">
                <a:solidFill>
                  <a:srgbClr val="595959"/>
                </a:solidFill>
                <a:ea typeface="Times New Roman" panose="02020603050405020304" pitchFamily="18" charset="0"/>
                <a:cs typeface="Arial" panose="020B0604020202020204" pitchFamily="34" charset="0"/>
              </a:rPr>
              <a:t> </a:t>
            </a:r>
            <a:endParaRPr lang="en-US" sz="900" dirty="0">
              <a:solidFill>
                <a:prstClr val="black"/>
              </a:solidFill>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6281938" y="4193032"/>
            <a:ext cx="590897" cy="590897"/>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464098" y="4298653"/>
            <a:ext cx="590897" cy="484748"/>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4024961" y="4280462"/>
            <a:ext cx="1852083" cy="646331"/>
          </a:xfrm>
          <a:prstGeom prst="rect">
            <a:avLst/>
          </a:prstGeom>
          <a:noFill/>
        </p:spPr>
        <p:txBody>
          <a:bodyPr wrap="square">
            <a:spAutoFit/>
          </a:bodyPr>
          <a:lstStyle/>
          <a:p>
            <a:pPr defTabSz="685800" eaLnBrk="1" fontAlgn="auto" hangingPunct="1">
              <a:spcBef>
                <a:spcPts val="0"/>
              </a:spcBef>
              <a:spcAft>
                <a:spcPts val="0"/>
              </a:spcAft>
            </a:pPr>
            <a:r>
              <a:rPr lang="en-US" sz="900" dirty="0">
                <a:solidFill>
                  <a:srgbClr val="595959"/>
                </a:solidFill>
                <a:ea typeface="Times New Roman" panose="02020603050405020304" pitchFamily="18" charset="0"/>
                <a:cs typeface="Arial" panose="020B0604020202020204" pitchFamily="34" charset="0"/>
              </a:rPr>
              <a:t>This content can be saved for personal use (non-commercial use only) with credit given to the resource authors.</a:t>
            </a:r>
            <a:endParaRPr lang="en-US" sz="900" dirty="0">
              <a:solidFill>
                <a:prstClr val="black"/>
              </a:solidFill>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359344" y="4219076"/>
            <a:ext cx="590897" cy="590897"/>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628650" y="1369219"/>
            <a:ext cx="7886700" cy="21349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685800" fontAlgn="auto">
              <a:spcBef>
                <a:spcPts val="750"/>
              </a:spcBef>
              <a:spcAft>
                <a:spcPts val="0"/>
              </a:spcAft>
              <a:buNone/>
            </a:pPr>
            <a:r>
              <a:rPr lang="en-US" sz="1200" dirty="0">
                <a:solidFill>
                  <a:prstClr val="black"/>
                </a:solidFill>
                <a:latin typeface="Calibri" panose="020F0502020204030204"/>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58A041D8-CE64-447D-9DC1-712C15E932F3}"/>
              </a:ext>
            </a:extLst>
          </p:cNvPr>
          <p:cNvSpPr>
            <a:spLocks noGrp="1"/>
          </p:cNvSpPr>
          <p:nvPr>
            <p:ph type="ftr" sz="quarter" idx="3"/>
          </p:nvPr>
        </p:nvSpPr>
        <p:spPr/>
        <p:txBody>
          <a:bodyPr/>
          <a:lstStyle/>
          <a:p>
            <a:r>
              <a:rPr lang="en-US" dirty="0" err="1"/>
              <a:t>dex</a:t>
            </a:r>
            <a:r>
              <a:rPr lang="en-US" dirty="0"/>
              <a:t>, dexamethasone; </a:t>
            </a:r>
            <a:r>
              <a:rPr lang="en-US" dirty="0" err="1"/>
              <a:t>len</a:t>
            </a:r>
            <a:r>
              <a:rPr lang="en-US" dirty="0"/>
              <a:t>, lenalidomide; VRD, bortezomib-lenalidomide-dexamethasone.</a:t>
            </a:r>
          </a:p>
        </p:txBody>
      </p:sp>
      <p:sp>
        <p:nvSpPr>
          <p:cNvPr id="2" name="Title 1">
            <a:extLst>
              <a:ext uri="{FF2B5EF4-FFF2-40B4-BE49-F238E27FC236}">
                <a16:creationId xmlns:a16="http://schemas.microsoft.com/office/drawing/2014/main" id="{53FFE185-CFE8-1C4F-A9FA-0E8724EFFF01}"/>
              </a:ext>
            </a:extLst>
          </p:cNvPr>
          <p:cNvSpPr>
            <a:spLocks noGrp="1"/>
          </p:cNvSpPr>
          <p:nvPr>
            <p:ph type="title"/>
          </p:nvPr>
        </p:nvSpPr>
        <p:spPr/>
        <p:txBody>
          <a:bodyPr/>
          <a:lstStyle/>
          <a:p>
            <a:r>
              <a:rPr lang="en-US" dirty="0"/>
              <a:t>Early Relapse </a:t>
            </a:r>
          </a:p>
        </p:txBody>
      </p:sp>
      <p:sp>
        <p:nvSpPr>
          <p:cNvPr id="3" name="Text Placeholder 2">
            <a:extLst>
              <a:ext uri="{FF2B5EF4-FFF2-40B4-BE49-F238E27FC236}">
                <a16:creationId xmlns:a16="http://schemas.microsoft.com/office/drawing/2014/main" id="{C5EEECB3-0F5A-134F-ADA6-08D846A90454}"/>
              </a:ext>
            </a:extLst>
          </p:cNvPr>
          <p:cNvSpPr>
            <a:spLocks noGrp="1"/>
          </p:cNvSpPr>
          <p:nvPr>
            <p:ph idx="1"/>
          </p:nvPr>
        </p:nvSpPr>
        <p:spPr>
          <a:xfrm>
            <a:off x="457200" y="942393"/>
            <a:ext cx="8058150" cy="3824870"/>
          </a:xfrm>
        </p:spPr>
        <p:txBody>
          <a:bodyPr>
            <a:normAutofit/>
          </a:bodyPr>
          <a:lstStyle/>
          <a:p>
            <a:r>
              <a:rPr lang="en-US" b="1" dirty="0"/>
              <a:t>General Principles</a:t>
            </a:r>
          </a:p>
          <a:p>
            <a:pPr lvl="1"/>
            <a:r>
              <a:rPr lang="en-US" dirty="0"/>
              <a:t>Use mechanisms of action not previously used</a:t>
            </a:r>
          </a:p>
          <a:p>
            <a:pPr lvl="1"/>
            <a:r>
              <a:rPr lang="en-US" dirty="0"/>
              <a:t>Do not continue to use lenalidomide (</a:t>
            </a:r>
            <a:r>
              <a:rPr lang="en-US" dirty="0" err="1"/>
              <a:t>len</a:t>
            </a:r>
            <a:r>
              <a:rPr lang="en-US" dirty="0"/>
              <a:t>) if progressing on </a:t>
            </a:r>
            <a:r>
              <a:rPr lang="en-US" dirty="0" err="1"/>
              <a:t>len</a:t>
            </a:r>
            <a:r>
              <a:rPr lang="en-US" dirty="0"/>
              <a:t> maintenance</a:t>
            </a:r>
          </a:p>
          <a:p>
            <a:pPr lvl="1"/>
            <a:r>
              <a:rPr lang="en-US" dirty="0"/>
              <a:t>Triplets are preferred over doublets</a:t>
            </a:r>
          </a:p>
          <a:p>
            <a:pPr lvl="1"/>
            <a:endParaRPr lang="en-US" b="1" dirty="0"/>
          </a:p>
          <a:p>
            <a:r>
              <a:rPr lang="en-US" b="1" dirty="0"/>
              <a:t>In real practice: </a:t>
            </a:r>
            <a:r>
              <a:rPr lang="en-US" dirty="0"/>
              <a:t>most patients receiving VRD-like regimens (bortezomib-lenalidomide-</a:t>
            </a:r>
            <a:r>
              <a:rPr lang="en-US" dirty="0" err="1"/>
              <a:t>dex</a:t>
            </a:r>
            <a:r>
              <a:rPr lang="en-US" dirty="0"/>
              <a:t>), 1</a:t>
            </a:r>
            <a:r>
              <a:rPr lang="en-US" baseline="30000" dirty="0"/>
              <a:t>st</a:t>
            </a:r>
            <a:r>
              <a:rPr lang="en-US" dirty="0"/>
              <a:t> relapse is typically:</a:t>
            </a:r>
          </a:p>
          <a:p>
            <a:pPr lvl="1"/>
            <a:r>
              <a:rPr lang="en-US" dirty="0"/>
              <a:t>Daratumumab + pomalidomide + </a:t>
            </a:r>
            <a:r>
              <a:rPr lang="en-US" dirty="0" err="1"/>
              <a:t>dex</a:t>
            </a:r>
            <a:r>
              <a:rPr lang="en-US" dirty="0"/>
              <a:t> (APOLLO)</a:t>
            </a:r>
          </a:p>
          <a:p>
            <a:pPr lvl="1"/>
            <a:r>
              <a:rPr lang="en-US" dirty="0" err="1"/>
              <a:t>Isatuximab</a:t>
            </a:r>
            <a:r>
              <a:rPr lang="en-US" dirty="0"/>
              <a:t> + pomalidomide + </a:t>
            </a:r>
            <a:r>
              <a:rPr lang="en-US" dirty="0" err="1"/>
              <a:t>dex</a:t>
            </a:r>
            <a:r>
              <a:rPr lang="en-US" dirty="0"/>
              <a:t> (ICARIA)</a:t>
            </a:r>
          </a:p>
          <a:p>
            <a:pPr lvl="1"/>
            <a:r>
              <a:rPr lang="en-US" dirty="0"/>
              <a:t>Daratumumab + carfilzomib + </a:t>
            </a:r>
            <a:r>
              <a:rPr lang="en-US" dirty="0" err="1"/>
              <a:t>dex</a:t>
            </a:r>
            <a:r>
              <a:rPr lang="en-US" dirty="0"/>
              <a:t> (CANDOR)</a:t>
            </a:r>
          </a:p>
          <a:p>
            <a:pPr lvl="1"/>
            <a:r>
              <a:rPr lang="en-US" dirty="0" err="1"/>
              <a:t>Isatuximab</a:t>
            </a:r>
            <a:r>
              <a:rPr lang="en-US" dirty="0"/>
              <a:t> + carfilzomib + </a:t>
            </a:r>
            <a:r>
              <a:rPr lang="en-US" dirty="0" err="1"/>
              <a:t>dex</a:t>
            </a:r>
            <a:r>
              <a:rPr lang="en-US" dirty="0"/>
              <a:t> (IKEMA)</a:t>
            </a:r>
          </a:p>
          <a:p>
            <a:pPr lvl="1"/>
            <a:r>
              <a:rPr lang="en-US" dirty="0"/>
              <a:t>Selinexor + bortezomib + </a:t>
            </a:r>
            <a:r>
              <a:rPr lang="en-US" dirty="0" err="1"/>
              <a:t>dex</a:t>
            </a:r>
            <a:r>
              <a:rPr lang="en-US" dirty="0"/>
              <a:t> (BOSTON)</a:t>
            </a:r>
          </a:p>
          <a:p>
            <a:pPr lvl="1"/>
            <a:r>
              <a:rPr lang="en-US" dirty="0"/>
              <a:t>Pomalidomide + bortezomib + </a:t>
            </a:r>
            <a:r>
              <a:rPr lang="en-US" dirty="0" err="1"/>
              <a:t>dex</a:t>
            </a:r>
            <a:r>
              <a:rPr lang="en-US" dirty="0"/>
              <a:t> (OPTIMISMM)</a:t>
            </a:r>
          </a:p>
          <a:p>
            <a:endParaRPr lang="en-US" dirty="0"/>
          </a:p>
          <a:p>
            <a:pPr lvl="1"/>
            <a:endParaRPr lang="en-US" dirty="0"/>
          </a:p>
        </p:txBody>
      </p:sp>
    </p:spTree>
    <p:extLst>
      <p:ext uri="{BB962C8B-B14F-4D97-AF65-F5344CB8AC3E}">
        <p14:creationId xmlns:p14="http://schemas.microsoft.com/office/powerpoint/2010/main" val="2798510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5BDD5-1A16-3171-5491-62611FE46560}"/>
              </a:ext>
            </a:extLst>
          </p:cNvPr>
          <p:cNvSpPr>
            <a:spLocks noGrp="1"/>
          </p:cNvSpPr>
          <p:nvPr>
            <p:ph type="title"/>
          </p:nvPr>
        </p:nvSpPr>
        <p:spPr>
          <a:xfrm>
            <a:off x="457200" y="149629"/>
            <a:ext cx="8058150" cy="889183"/>
          </a:xfrm>
        </p:spPr>
        <p:txBody>
          <a:bodyPr/>
          <a:lstStyle/>
          <a:p>
            <a:r>
              <a:rPr lang="en-US" dirty="0"/>
              <a:t>A Few Practical Tips for Pomalidomide</a:t>
            </a:r>
          </a:p>
        </p:txBody>
      </p:sp>
      <p:sp>
        <p:nvSpPr>
          <p:cNvPr id="3" name="Text Placeholder 2">
            <a:extLst>
              <a:ext uri="{FF2B5EF4-FFF2-40B4-BE49-F238E27FC236}">
                <a16:creationId xmlns:a16="http://schemas.microsoft.com/office/drawing/2014/main" id="{8FC9AEA3-A292-CAA6-65DB-E989078142C9}"/>
              </a:ext>
            </a:extLst>
          </p:cNvPr>
          <p:cNvSpPr>
            <a:spLocks noGrp="1"/>
          </p:cNvSpPr>
          <p:nvPr>
            <p:ph sz="half" idx="1"/>
          </p:nvPr>
        </p:nvSpPr>
        <p:spPr>
          <a:xfrm>
            <a:off x="457200" y="1122218"/>
            <a:ext cx="3886200" cy="3510504"/>
          </a:xfrm>
        </p:spPr>
        <p:txBody>
          <a:bodyPr>
            <a:normAutofit/>
          </a:bodyPr>
          <a:lstStyle/>
          <a:p>
            <a:pPr marL="457200" indent="-457200">
              <a:spcAft>
                <a:spcPts val="600"/>
              </a:spcAft>
              <a:buFont typeface="+mj-lt"/>
              <a:buAutoNum type="arabicPeriod"/>
            </a:pPr>
            <a:r>
              <a:rPr lang="en-US" sz="2000" dirty="0"/>
              <a:t>It has a very similar toxicity profile to lenalidomide</a:t>
            </a:r>
          </a:p>
          <a:p>
            <a:pPr lvl="2">
              <a:spcAft>
                <a:spcPts val="600"/>
              </a:spcAft>
            </a:pPr>
            <a:r>
              <a:rPr lang="en-US" sz="1450" b="1" dirty="0"/>
              <a:t>Need thromboprophylaxis </a:t>
            </a:r>
            <a:r>
              <a:rPr lang="en-US" sz="1450" dirty="0"/>
              <a:t>– ASA or full anticoagulation if higher risk</a:t>
            </a:r>
          </a:p>
          <a:p>
            <a:pPr lvl="2">
              <a:spcAft>
                <a:spcPts val="600"/>
              </a:spcAft>
            </a:pPr>
            <a:r>
              <a:rPr lang="en-US" sz="1450" b="1" dirty="0" err="1"/>
              <a:t>Cytopenias</a:t>
            </a:r>
            <a:r>
              <a:rPr lang="en-US" sz="1450" dirty="0"/>
              <a:t> – growth factors, dose delays and reductions</a:t>
            </a:r>
          </a:p>
          <a:p>
            <a:pPr lvl="2">
              <a:spcAft>
                <a:spcPts val="600"/>
              </a:spcAft>
            </a:pPr>
            <a:r>
              <a:rPr lang="en-US" sz="1450" b="1" dirty="0"/>
              <a:t>Fatigue/weakness </a:t>
            </a:r>
            <a:r>
              <a:rPr lang="en-US" sz="1450" dirty="0"/>
              <a:t>– dose reduction</a:t>
            </a:r>
          </a:p>
          <a:p>
            <a:pPr lvl="2">
              <a:spcAft>
                <a:spcPts val="600"/>
              </a:spcAft>
            </a:pPr>
            <a:r>
              <a:rPr lang="en-US" sz="1450" b="1" dirty="0"/>
              <a:t>Diarrhea</a:t>
            </a:r>
            <a:r>
              <a:rPr lang="en-US" sz="1450" dirty="0"/>
              <a:t> – supportive care, dose reductions</a:t>
            </a:r>
          </a:p>
        </p:txBody>
      </p:sp>
      <p:sp>
        <p:nvSpPr>
          <p:cNvPr id="4" name="Content Placeholder 3">
            <a:extLst>
              <a:ext uri="{FF2B5EF4-FFF2-40B4-BE49-F238E27FC236}">
                <a16:creationId xmlns:a16="http://schemas.microsoft.com/office/drawing/2014/main" id="{3896B2D9-7D38-ACE2-694B-6A908F396705}"/>
              </a:ext>
            </a:extLst>
          </p:cNvPr>
          <p:cNvSpPr>
            <a:spLocks noGrp="1"/>
          </p:cNvSpPr>
          <p:nvPr>
            <p:ph sz="half" idx="2"/>
          </p:nvPr>
        </p:nvSpPr>
        <p:spPr>
          <a:xfrm>
            <a:off x="4800600" y="1122218"/>
            <a:ext cx="3886200" cy="3510504"/>
          </a:xfrm>
        </p:spPr>
        <p:txBody>
          <a:bodyPr>
            <a:normAutofit/>
          </a:bodyPr>
          <a:lstStyle/>
          <a:p>
            <a:pPr marL="457200" indent="-457200">
              <a:spcAft>
                <a:spcPts val="600"/>
              </a:spcAft>
              <a:buFont typeface="+mj-lt"/>
              <a:buAutoNum type="arabicPeriod" startAt="2"/>
            </a:pPr>
            <a:r>
              <a:rPr lang="en-US" sz="2000" dirty="0"/>
              <a:t>Initial dosing is 4mg daily 21/28 days</a:t>
            </a:r>
          </a:p>
          <a:p>
            <a:pPr lvl="2">
              <a:spcAft>
                <a:spcPts val="600"/>
              </a:spcAft>
            </a:pPr>
            <a:r>
              <a:rPr lang="en-US" sz="1450" dirty="0"/>
              <a:t>I often use 2mg in combination therapies</a:t>
            </a:r>
          </a:p>
          <a:p>
            <a:pPr marL="457200" indent="-457200">
              <a:spcAft>
                <a:spcPts val="600"/>
              </a:spcAft>
              <a:buFont typeface="+mj-lt"/>
              <a:buAutoNum type="arabicPeriod" startAt="2"/>
            </a:pPr>
            <a:r>
              <a:rPr lang="en-US" sz="2000" dirty="0"/>
              <a:t>Pomalidomide can clearly overcome lenalidomide resistance – as seen in previous trials with lenalidomide refractory patients</a:t>
            </a:r>
          </a:p>
          <a:p>
            <a:pPr marL="457200" indent="-457200">
              <a:spcAft>
                <a:spcPts val="600"/>
              </a:spcAft>
              <a:buFont typeface="+mj-lt"/>
              <a:buAutoNum type="arabicPeriod" startAt="2"/>
            </a:pPr>
            <a:endParaRPr lang="en-US" sz="2000" dirty="0"/>
          </a:p>
        </p:txBody>
      </p:sp>
    </p:spTree>
    <p:extLst>
      <p:ext uri="{BB962C8B-B14F-4D97-AF65-F5344CB8AC3E}">
        <p14:creationId xmlns:p14="http://schemas.microsoft.com/office/powerpoint/2010/main" val="424285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944320BF-2064-DF8E-7FBA-3DBE598B661B}"/>
              </a:ext>
            </a:extLst>
          </p:cNvPr>
          <p:cNvSpPr>
            <a:spLocks noGrp="1"/>
          </p:cNvSpPr>
          <p:nvPr>
            <p:ph type="ftr" sz="quarter" idx="3"/>
          </p:nvPr>
        </p:nvSpPr>
        <p:spPr/>
        <p:txBody>
          <a:bodyPr/>
          <a:lstStyle/>
          <a:p>
            <a:r>
              <a:rPr lang="en-US" dirty="0"/>
              <a:t>BP, blood pressure; CHF, congestive heart failure; PI, proteasome inhibitor. </a:t>
            </a:r>
          </a:p>
        </p:txBody>
      </p:sp>
      <p:sp>
        <p:nvSpPr>
          <p:cNvPr id="2" name="Title 1">
            <a:extLst>
              <a:ext uri="{FF2B5EF4-FFF2-40B4-BE49-F238E27FC236}">
                <a16:creationId xmlns:a16="http://schemas.microsoft.com/office/drawing/2014/main" id="{4346F073-13F5-935B-D218-BE66DB4FB07E}"/>
              </a:ext>
            </a:extLst>
          </p:cNvPr>
          <p:cNvSpPr>
            <a:spLocks noGrp="1"/>
          </p:cNvSpPr>
          <p:nvPr>
            <p:ph type="title"/>
          </p:nvPr>
        </p:nvSpPr>
        <p:spPr/>
        <p:txBody>
          <a:bodyPr/>
          <a:lstStyle/>
          <a:p>
            <a:r>
              <a:rPr lang="en-US" dirty="0"/>
              <a:t>A Few Practical Tips for Carfilzomib</a:t>
            </a:r>
          </a:p>
        </p:txBody>
      </p:sp>
      <p:sp>
        <p:nvSpPr>
          <p:cNvPr id="3" name="Text Placeholder 2">
            <a:extLst>
              <a:ext uri="{FF2B5EF4-FFF2-40B4-BE49-F238E27FC236}">
                <a16:creationId xmlns:a16="http://schemas.microsoft.com/office/drawing/2014/main" id="{23A32C8D-365E-FD3E-B586-86415BAD134B}"/>
              </a:ext>
            </a:extLst>
          </p:cNvPr>
          <p:cNvSpPr>
            <a:spLocks noGrp="1"/>
          </p:cNvSpPr>
          <p:nvPr>
            <p:ph idx="1"/>
          </p:nvPr>
        </p:nvSpPr>
        <p:spPr/>
        <p:txBody>
          <a:bodyPr>
            <a:normAutofit/>
          </a:bodyPr>
          <a:lstStyle/>
          <a:p>
            <a:pPr marL="342900" indent="-342900">
              <a:spcAft>
                <a:spcPts val="600"/>
              </a:spcAft>
              <a:buFont typeface="+mj-lt"/>
              <a:buAutoNum type="arabicPeriod"/>
            </a:pPr>
            <a:r>
              <a:rPr lang="en-US" b="1" dirty="0"/>
              <a:t>Cardiac Adverse Events</a:t>
            </a:r>
          </a:p>
          <a:p>
            <a:pPr lvl="1">
              <a:spcAft>
                <a:spcPts val="600"/>
              </a:spcAft>
            </a:pPr>
            <a:r>
              <a:rPr lang="en-US" dirty="0"/>
              <a:t>Mostly when patients are hypertensive or in CHF already – so OPTIMALLY 	manage BP and CHF in advance</a:t>
            </a:r>
          </a:p>
          <a:p>
            <a:pPr lvl="1">
              <a:spcAft>
                <a:spcPts val="600"/>
              </a:spcAft>
            </a:pPr>
            <a:r>
              <a:rPr lang="en-US" dirty="0"/>
              <a:t>Monitor closely, especially during the first month</a:t>
            </a:r>
          </a:p>
          <a:p>
            <a:pPr marL="342900" indent="-342900">
              <a:spcAft>
                <a:spcPts val="600"/>
              </a:spcAft>
              <a:buFont typeface="+mj-lt"/>
              <a:buAutoNum type="arabicPeriod"/>
            </a:pPr>
            <a:r>
              <a:rPr lang="en-US" b="1" dirty="0" err="1"/>
              <a:t>Cytopenias</a:t>
            </a:r>
            <a:r>
              <a:rPr lang="en-US" dirty="0"/>
              <a:t> – as with others, growth factors and dose reduction</a:t>
            </a:r>
          </a:p>
          <a:p>
            <a:pPr marL="342900" indent="-342900">
              <a:spcAft>
                <a:spcPts val="600"/>
              </a:spcAft>
              <a:buFont typeface="+mj-lt"/>
              <a:buAutoNum type="arabicPeriod"/>
            </a:pPr>
            <a:r>
              <a:rPr lang="en-US" b="1" dirty="0"/>
              <a:t>Viral Prophylaxis </a:t>
            </a:r>
            <a:r>
              <a:rPr lang="en-US" dirty="0"/>
              <a:t>– as with all proteasome inhibitors (PIs)</a:t>
            </a:r>
          </a:p>
          <a:p>
            <a:pPr marL="342900" indent="-342900">
              <a:spcAft>
                <a:spcPts val="600"/>
              </a:spcAft>
              <a:buFont typeface="+mj-lt"/>
              <a:buAutoNum type="arabicPeriod"/>
            </a:pPr>
            <a:r>
              <a:rPr lang="en-US" b="1" dirty="0"/>
              <a:t>Weekly Dosing </a:t>
            </a:r>
            <a:r>
              <a:rPr lang="en-US" dirty="0"/>
              <a:t>– has become standard in most centers</a:t>
            </a:r>
          </a:p>
          <a:p>
            <a:pPr lvl="1">
              <a:spcAft>
                <a:spcPts val="600"/>
              </a:spcAft>
            </a:pPr>
            <a:r>
              <a:rPr lang="en-US" dirty="0"/>
              <a:t>De-escalate to every other week in THE long term</a:t>
            </a:r>
          </a:p>
        </p:txBody>
      </p:sp>
    </p:spTree>
    <p:extLst>
      <p:ext uri="{BB962C8B-B14F-4D97-AF65-F5344CB8AC3E}">
        <p14:creationId xmlns:p14="http://schemas.microsoft.com/office/powerpoint/2010/main" val="2716275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F1DC9-0128-2991-B1A0-28FC2AD62DFA}"/>
              </a:ext>
            </a:extLst>
          </p:cNvPr>
          <p:cNvSpPr>
            <a:spLocks noGrp="1"/>
          </p:cNvSpPr>
          <p:nvPr>
            <p:ph type="title"/>
          </p:nvPr>
        </p:nvSpPr>
        <p:spPr>
          <a:xfrm>
            <a:off x="457200" y="149629"/>
            <a:ext cx="8058150" cy="889183"/>
          </a:xfrm>
        </p:spPr>
        <p:txBody>
          <a:bodyPr/>
          <a:lstStyle/>
          <a:p>
            <a:r>
              <a:rPr lang="en-US" dirty="0"/>
              <a:t>Down with Dexamethasone (</a:t>
            </a:r>
            <a:r>
              <a:rPr lang="en-US" dirty="0" err="1"/>
              <a:t>Dex</a:t>
            </a:r>
            <a:r>
              <a:rPr lang="en-US" dirty="0"/>
              <a:t>)!</a:t>
            </a:r>
          </a:p>
        </p:txBody>
      </p:sp>
      <p:sp>
        <p:nvSpPr>
          <p:cNvPr id="3" name="Text Placeholder 2">
            <a:extLst>
              <a:ext uri="{FF2B5EF4-FFF2-40B4-BE49-F238E27FC236}">
                <a16:creationId xmlns:a16="http://schemas.microsoft.com/office/drawing/2014/main" id="{647677F7-79F7-33DC-736C-F4ABA34592E9}"/>
              </a:ext>
            </a:extLst>
          </p:cNvPr>
          <p:cNvSpPr>
            <a:spLocks noGrp="1"/>
          </p:cNvSpPr>
          <p:nvPr>
            <p:ph sz="half" idx="1"/>
          </p:nvPr>
        </p:nvSpPr>
        <p:spPr>
          <a:xfrm>
            <a:off x="457200" y="1122218"/>
            <a:ext cx="3886200" cy="3510504"/>
          </a:xfrm>
        </p:spPr>
        <p:txBody>
          <a:bodyPr>
            <a:normAutofit/>
          </a:bodyPr>
          <a:lstStyle/>
          <a:p>
            <a:pPr>
              <a:spcAft>
                <a:spcPts val="1200"/>
              </a:spcAft>
            </a:pPr>
            <a:r>
              <a:rPr lang="en-US" dirty="0"/>
              <a:t>Recall the role of </a:t>
            </a:r>
            <a:r>
              <a:rPr lang="en-US" dirty="0" err="1"/>
              <a:t>dex</a:t>
            </a:r>
            <a:r>
              <a:rPr lang="en-US" dirty="0"/>
              <a:t> in boosting the effect of nearly all multiple myeloma meds</a:t>
            </a:r>
          </a:p>
          <a:p>
            <a:pPr>
              <a:spcAft>
                <a:spcPts val="1200"/>
              </a:spcAft>
            </a:pPr>
            <a:r>
              <a:rPr lang="en-US" dirty="0"/>
              <a:t>But the short- and long-term toxicity is considerable</a:t>
            </a:r>
          </a:p>
          <a:p>
            <a:pPr lvl="1">
              <a:spcAft>
                <a:spcPts val="1200"/>
              </a:spcAft>
            </a:pPr>
            <a:r>
              <a:rPr lang="en-US" dirty="0"/>
              <a:t>BP, blood sugar, insomnia, mood changes, skin changes, bone, cataracts…</a:t>
            </a:r>
          </a:p>
        </p:txBody>
      </p:sp>
      <p:sp>
        <p:nvSpPr>
          <p:cNvPr id="4" name="Content Placeholder 3">
            <a:extLst>
              <a:ext uri="{FF2B5EF4-FFF2-40B4-BE49-F238E27FC236}">
                <a16:creationId xmlns:a16="http://schemas.microsoft.com/office/drawing/2014/main" id="{137C4A1B-7389-097C-AFCC-84BE3BC6EA71}"/>
              </a:ext>
            </a:extLst>
          </p:cNvPr>
          <p:cNvSpPr>
            <a:spLocks noGrp="1"/>
          </p:cNvSpPr>
          <p:nvPr>
            <p:ph sz="half" idx="2"/>
          </p:nvPr>
        </p:nvSpPr>
        <p:spPr>
          <a:xfrm>
            <a:off x="4457700" y="1122218"/>
            <a:ext cx="3886200" cy="3510504"/>
          </a:xfrm>
        </p:spPr>
        <p:txBody>
          <a:bodyPr>
            <a:normAutofit/>
          </a:bodyPr>
          <a:lstStyle/>
          <a:p>
            <a:pPr>
              <a:spcAft>
                <a:spcPts val="1200"/>
              </a:spcAft>
            </a:pPr>
            <a:r>
              <a:rPr lang="en-US" dirty="0"/>
              <a:t>My suggested strategy:</a:t>
            </a:r>
          </a:p>
          <a:p>
            <a:pPr lvl="1">
              <a:spcAft>
                <a:spcPts val="1200"/>
              </a:spcAft>
            </a:pPr>
            <a:r>
              <a:rPr lang="en-US" dirty="0"/>
              <a:t>Choose carefully starting dose (usually 20-40mg weekly)</a:t>
            </a:r>
          </a:p>
          <a:p>
            <a:pPr lvl="1">
              <a:spcAft>
                <a:spcPts val="1200"/>
              </a:spcAft>
            </a:pPr>
            <a:r>
              <a:rPr lang="en-US" dirty="0"/>
              <a:t>Use that starting dose for maximal effect in first 2 months</a:t>
            </a:r>
          </a:p>
          <a:p>
            <a:pPr lvl="1">
              <a:spcAft>
                <a:spcPts val="1200"/>
              </a:spcAft>
            </a:pPr>
            <a:r>
              <a:rPr lang="en-US" dirty="0"/>
              <a:t>Begin tapering with plan to discontinue by 6-9 months</a:t>
            </a:r>
          </a:p>
          <a:p>
            <a:pPr>
              <a:spcAft>
                <a:spcPts val="1200"/>
              </a:spcAft>
            </a:pPr>
            <a:endParaRPr lang="en-US" dirty="0"/>
          </a:p>
        </p:txBody>
      </p:sp>
    </p:spTree>
    <p:extLst>
      <p:ext uri="{BB962C8B-B14F-4D97-AF65-F5344CB8AC3E}">
        <p14:creationId xmlns:p14="http://schemas.microsoft.com/office/powerpoint/2010/main" val="2035472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9629"/>
            <a:ext cx="8058150" cy="889183"/>
          </a:xfrm>
        </p:spPr>
        <p:txBody>
          <a:bodyPr>
            <a:normAutofit/>
          </a:bodyPr>
          <a:lstStyle/>
          <a:p>
            <a:r>
              <a:rPr lang="en-US" dirty="0"/>
              <a:t>Shared Decision-Making (SDM) Model</a:t>
            </a:r>
          </a:p>
        </p:txBody>
      </p:sp>
      <p:sp>
        <p:nvSpPr>
          <p:cNvPr id="4" name="Content Placeholder 3"/>
          <p:cNvSpPr>
            <a:spLocks noGrp="1"/>
          </p:cNvSpPr>
          <p:nvPr>
            <p:ph sz="half" idx="1"/>
          </p:nvPr>
        </p:nvSpPr>
        <p:spPr>
          <a:xfrm>
            <a:off x="457199" y="1122217"/>
            <a:ext cx="4114795" cy="3776353"/>
          </a:xfrm>
        </p:spPr>
        <p:txBody>
          <a:bodyPr>
            <a:normAutofit/>
          </a:bodyPr>
          <a:lstStyle/>
          <a:p>
            <a:pPr>
              <a:spcAft>
                <a:spcPts val="600"/>
              </a:spcAft>
            </a:pPr>
            <a:r>
              <a:rPr lang="en-US" altLang="ja-JP" dirty="0"/>
              <a:t>Shared decision-making is a model of treatment decision-making </a:t>
            </a:r>
          </a:p>
          <a:p>
            <a:pPr>
              <a:spcAft>
                <a:spcPts val="600"/>
              </a:spcAft>
            </a:pPr>
            <a:r>
              <a:rPr lang="en-US" altLang="ja-JP" b="1" dirty="0"/>
              <a:t>4 essential elements:</a:t>
            </a:r>
          </a:p>
          <a:p>
            <a:pPr marL="685800" lvl="1" indent="-342900">
              <a:spcAft>
                <a:spcPts val="600"/>
              </a:spcAft>
              <a:buFont typeface="+mj-lt"/>
              <a:buAutoNum type="arabicPeriod"/>
            </a:pPr>
            <a:r>
              <a:rPr lang="en-US" altLang="ja-JP" dirty="0"/>
              <a:t>2 parties: healthcare providers (MD/APP/RNs) and patient/caregiver</a:t>
            </a:r>
          </a:p>
          <a:p>
            <a:pPr marL="685800" lvl="1" indent="-342900">
              <a:spcAft>
                <a:spcPts val="600"/>
              </a:spcAft>
              <a:buFont typeface="+mj-lt"/>
              <a:buAutoNum type="arabicPeriod"/>
            </a:pPr>
            <a:r>
              <a:rPr lang="en-US" altLang="ja-JP" dirty="0"/>
              <a:t>Both share information</a:t>
            </a:r>
          </a:p>
          <a:p>
            <a:pPr marL="685800" lvl="1" indent="-342900">
              <a:spcAft>
                <a:spcPts val="600"/>
              </a:spcAft>
              <a:buFont typeface="+mj-lt"/>
              <a:buAutoNum type="arabicPeriod"/>
            </a:pPr>
            <a:r>
              <a:rPr lang="en-US" altLang="ja-JP" dirty="0"/>
              <a:t>Both take steps to build consensus about preferred treatment</a:t>
            </a:r>
          </a:p>
          <a:p>
            <a:pPr marL="685800" lvl="1" indent="-342900">
              <a:spcAft>
                <a:spcPts val="600"/>
              </a:spcAft>
              <a:buFont typeface="+mj-lt"/>
              <a:buAutoNum type="arabicPeriod"/>
            </a:pPr>
            <a:r>
              <a:rPr lang="en-US" altLang="ja-JP" dirty="0"/>
              <a:t>Mutual agreement is reached between the patient and healthcare member on treatment approach</a:t>
            </a:r>
          </a:p>
          <a:p>
            <a:pPr>
              <a:spcAft>
                <a:spcPts val="600"/>
              </a:spcAft>
            </a:pPr>
            <a:endParaRPr lang="en-US" dirty="0"/>
          </a:p>
        </p:txBody>
      </p:sp>
      <p:sp>
        <p:nvSpPr>
          <p:cNvPr id="3" name="Footer Placeholder 2">
            <a:extLst>
              <a:ext uri="{FF2B5EF4-FFF2-40B4-BE49-F238E27FC236}">
                <a16:creationId xmlns:a16="http://schemas.microsoft.com/office/drawing/2014/main" id="{1DDDEB4A-AE9B-C013-E441-303D6DFE03E1}"/>
              </a:ext>
            </a:extLst>
          </p:cNvPr>
          <p:cNvSpPr>
            <a:spLocks noGrp="1"/>
          </p:cNvSpPr>
          <p:nvPr>
            <p:ph type="ftr" sz="quarter" idx="3"/>
          </p:nvPr>
        </p:nvSpPr>
        <p:spPr>
          <a:xfrm>
            <a:off x="457201" y="4767263"/>
            <a:ext cx="7886699" cy="331598"/>
          </a:xfrm>
        </p:spPr>
        <p:txBody>
          <a:bodyPr/>
          <a:lstStyle/>
          <a:p>
            <a:r>
              <a:rPr lang="en-US" altLang="en-US" dirty="0"/>
              <a:t>APP, advanced practice provider</a:t>
            </a:r>
          </a:p>
          <a:p>
            <a:r>
              <a:rPr lang="en-US" altLang="en-US" dirty="0"/>
              <a:t>Kane HL, et al. </a:t>
            </a:r>
            <a:r>
              <a:rPr lang="en-US" altLang="en-US" i="1" dirty="0"/>
              <a:t>CA Cancer J Clin</a:t>
            </a:r>
            <a:r>
              <a:rPr lang="en-US" altLang="en-US" dirty="0"/>
              <a:t>. 2014;64(6):377-88</a:t>
            </a:r>
          </a:p>
        </p:txBody>
      </p:sp>
      <p:sp>
        <p:nvSpPr>
          <p:cNvPr id="12" name="Freeform 11">
            <a:extLst>
              <a:ext uri="{FF2B5EF4-FFF2-40B4-BE49-F238E27FC236}">
                <a16:creationId xmlns:a16="http://schemas.microsoft.com/office/drawing/2014/main" id="{3AD6F358-7984-304D-D27E-23C2F4BF35AC}"/>
              </a:ext>
            </a:extLst>
          </p:cNvPr>
          <p:cNvSpPr/>
          <p:nvPr/>
        </p:nvSpPr>
        <p:spPr>
          <a:xfrm>
            <a:off x="4572000" y="1116093"/>
            <a:ext cx="2574548" cy="2574548"/>
          </a:xfrm>
          <a:custGeom>
            <a:avLst/>
            <a:gdLst>
              <a:gd name="connsiteX0" fmla="*/ 0 w 3383280"/>
              <a:gd name="connsiteY0" fmla="*/ 1691640 h 3383280"/>
              <a:gd name="connsiteX1" fmla="*/ 1691640 w 3383280"/>
              <a:gd name="connsiteY1" fmla="*/ 0 h 3383280"/>
              <a:gd name="connsiteX2" fmla="*/ 3383280 w 3383280"/>
              <a:gd name="connsiteY2" fmla="*/ 1691640 h 3383280"/>
              <a:gd name="connsiteX3" fmla="*/ 1691640 w 3383280"/>
              <a:gd name="connsiteY3" fmla="*/ 3383280 h 3383280"/>
              <a:gd name="connsiteX4" fmla="*/ 0 w 3383280"/>
              <a:gd name="connsiteY4" fmla="*/ 1691640 h 3383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3280" h="3383280">
                <a:moveTo>
                  <a:pt x="0" y="1691640"/>
                </a:moveTo>
                <a:cubicBezTo>
                  <a:pt x="0" y="757373"/>
                  <a:pt x="757373" y="0"/>
                  <a:pt x="1691640" y="0"/>
                </a:cubicBezTo>
                <a:cubicBezTo>
                  <a:pt x="2625907" y="0"/>
                  <a:pt x="3383280" y="757373"/>
                  <a:pt x="3383280" y="1691640"/>
                </a:cubicBezTo>
                <a:cubicBezTo>
                  <a:pt x="3383280" y="2625907"/>
                  <a:pt x="2625907" y="3383280"/>
                  <a:pt x="1691640" y="3383280"/>
                </a:cubicBezTo>
                <a:cubicBezTo>
                  <a:pt x="757373" y="3383280"/>
                  <a:pt x="0" y="2625907"/>
                  <a:pt x="0" y="1691640"/>
                </a:cubicBezTo>
                <a:close/>
              </a:path>
            </a:pathLst>
          </a:custGeom>
          <a:solidFill>
            <a:schemeClr val="accent6">
              <a:alpha val="57491"/>
            </a:scheme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spcFirstLastPara="0" vert="horz" wrap="square" lIns="472440" tIns="398962" rIns="960120" bIns="398961" numCol="1" spcCol="1270" anchor="ctr" anchorCtr="0">
            <a:noAutofit/>
          </a:bodyPr>
          <a:lstStyle/>
          <a:p>
            <a:pPr marL="0" lvl="0" indent="0" algn="ctr" defTabSz="1778000">
              <a:lnSpc>
                <a:spcPct val="90000"/>
              </a:lnSpc>
              <a:spcBef>
                <a:spcPct val="0"/>
              </a:spcBef>
              <a:spcAft>
                <a:spcPct val="35000"/>
              </a:spcAft>
              <a:buNone/>
            </a:pPr>
            <a:r>
              <a:rPr lang="en-US" sz="2000" b="1" kern="1200" dirty="0">
                <a:solidFill>
                  <a:schemeClr val="bg1"/>
                </a:solidFill>
              </a:rPr>
              <a:t>HCP Decision</a:t>
            </a:r>
          </a:p>
        </p:txBody>
      </p:sp>
      <p:sp>
        <p:nvSpPr>
          <p:cNvPr id="13" name="Freeform 12">
            <a:extLst>
              <a:ext uri="{FF2B5EF4-FFF2-40B4-BE49-F238E27FC236}">
                <a16:creationId xmlns:a16="http://schemas.microsoft.com/office/drawing/2014/main" id="{937D46C0-B344-529D-322C-18D634B4311E}"/>
              </a:ext>
            </a:extLst>
          </p:cNvPr>
          <p:cNvSpPr/>
          <p:nvPr/>
        </p:nvSpPr>
        <p:spPr>
          <a:xfrm>
            <a:off x="6381749" y="1105694"/>
            <a:ext cx="2574548" cy="2574548"/>
          </a:xfrm>
          <a:custGeom>
            <a:avLst/>
            <a:gdLst>
              <a:gd name="connsiteX0" fmla="*/ 0 w 3383280"/>
              <a:gd name="connsiteY0" fmla="*/ 1691640 h 3383280"/>
              <a:gd name="connsiteX1" fmla="*/ 1691640 w 3383280"/>
              <a:gd name="connsiteY1" fmla="*/ 0 h 3383280"/>
              <a:gd name="connsiteX2" fmla="*/ 3383280 w 3383280"/>
              <a:gd name="connsiteY2" fmla="*/ 1691640 h 3383280"/>
              <a:gd name="connsiteX3" fmla="*/ 1691640 w 3383280"/>
              <a:gd name="connsiteY3" fmla="*/ 3383280 h 3383280"/>
              <a:gd name="connsiteX4" fmla="*/ 0 w 3383280"/>
              <a:gd name="connsiteY4" fmla="*/ 1691640 h 3383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83280" h="3383280">
                <a:moveTo>
                  <a:pt x="0" y="1691640"/>
                </a:moveTo>
                <a:cubicBezTo>
                  <a:pt x="0" y="757373"/>
                  <a:pt x="757373" y="0"/>
                  <a:pt x="1691640" y="0"/>
                </a:cubicBezTo>
                <a:cubicBezTo>
                  <a:pt x="2625907" y="0"/>
                  <a:pt x="3383280" y="757373"/>
                  <a:pt x="3383280" y="1691640"/>
                </a:cubicBezTo>
                <a:cubicBezTo>
                  <a:pt x="3383280" y="2625907"/>
                  <a:pt x="2625907" y="3383280"/>
                  <a:pt x="1691640" y="3383280"/>
                </a:cubicBezTo>
                <a:cubicBezTo>
                  <a:pt x="757373" y="3383280"/>
                  <a:pt x="0" y="2625907"/>
                  <a:pt x="0" y="1691640"/>
                </a:cubicBezTo>
                <a:close/>
              </a:path>
            </a:pathLst>
          </a:custGeom>
          <a:solidFill>
            <a:schemeClr val="accent2">
              <a:alpha val="61819"/>
            </a:schemeClr>
          </a:solidFill>
        </p:spPr>
        <p:style>
          <a:lnRef idx="1">
            <a:schemeClr val="accent2"/>
          </a:lnRef>
          <a:fillRef idx="3">
            <a:schemeClr val="accent2"/>
          </a:fillRef>
          <a:effectRef idx="2">
            <a:schemeClr val="accent2"/>
          </a:effectRef>
          <a:fontRef idx="minor">
            <a:schemeClr val="lt1"/>
          </a:fontRef>
        </p:style>
        <p:txBody>
          <a:bodyPr spcFirstLastPara="0" vert="horz" wrap="square" lIns="960121" tIns="398962" rIns="472439" bIns="398961" numCol="1" spcCol="1270" anchor="ctr" anchorCtr="0">
            <a:noAutofit/>
          </a:bodyPr>
          <a:lstStyle/>
          <a:p>
            <a:pPr marL="0" lvl="0" indent="0" algn="ctr" defTabSz="1778000">
              <a:lnSpc>
                <a:spcPct val="90000"/>
              </a:lnSpc>
              <a:spcBef>
                <a:spcPct val="0"/>
              </a:spcBef>
              <a:spcAft>
                <a:spcPct val="35000"/>
              </a:spcAft>
              <a:buNone/>
            </a:pPr>
            <a:r>
              <a:rPr lang="en-US" sz="2000" b="1" kern="1200" dirty="0"/>
              <a:t>Patient Decision</a:t>
            </a:r>
          </a:p>
        </p:txBody>
      </p:sp>
      <p:cxnSp>
        <p:nvCxnSpPr>
          <p:cNvPr id="18" name="Straight Connector 17">
            <a:extLst>
              <a:ext uri="{FF2B5EF4-FFF2-40B4-BE49-F238E27FC236}">
                <a16:creationId xmlns:a16="http://schemas.microsoft.com/office/drawing/2014/main" id="{71C0FED0-59EA-C83E-3C6E-0D3EB3FF83F7}"/>
              </a:ext>
            </a:extLst>
          </p:cNvPr>
          <p:cNvCxnSpPr>
            <a:cxnSpLocks/>
          </p:cNvCxnSpPr>
          <p:nvPr/>
        </p:nvCxnSpPr>
        <p:spPr>
          <a:xfrm>
            <a:off x="6774024" y="2769038"/>
            <a:ext cx="0" cy="1047183"/>
          </a:xfrm>
          <a:prstGeom prst="line">
            <a:avLst/>
          </a:prstGeom>
          <a:ln>
            <a:solidFill>
              <a:schemeClr val="tx1"/>
            </a:solidFill>
            <a:headEnd type="oval" w="med" len="med"/>
            <a:tailEnd type="oval" w="med" len="med"/>
          </a:ln>
        </p:spPr>
        <p:style>
          <a:lnRef idx="1">
            <a:schemeClr val="dk1"/>
          </a:lnRef>
          <a:fillRef idx="0">
            <a:schemeClr val="dk1"/>
          </a:fillRef>
          <a:effectRef idx="0">
            <a:schemeClr val="dk1"/>
          </a:effectRef>
          <a:fontRef idx="minor">
            <a:schemeClr val="tx1"/>
          </a:fontRef>
        </p:style>
      </p:cxnSp>
      <p:sp>
        <p:nvSpPr>
          <p:cNvPr id="20" name="TextBox 19">
            <a:extLst>
              <a:ext uri="{FF2B5EF4-FFF2-40B4-BE49-F238E27FC236}">
                <a16:creationId xmlns:a16="http://schemas.microsoft.com/office/drawing/2014/main" id="{8F389D59-F07D-25A1-2691-4D2ACF093C0A}"/>
              </a:ext>
            </a:extLst>
          </p:cNvPr>
          <p:cNvSpPr txBox="1"/>
          <p:nvPr/>
        </p:nvSpPr>
        <p:spPr>
          <a:xfrm>
            <a:off x="5828893" y="3951159"/>
            <a:ext cx="1890261" cy="646331"/>
          </a:xfrm>
          <a:prstGeom prst="rect">
            <a:avLst/>
          </a:prstGeom>
          <a:noFill/>
        </p:spPr>
        <p:txBody>
          <a:bodyPr wrap="none" rtlCol="0">
            <a:spAutoFit/>
          </a:bodyPr>
          <a:lstStyle/>
          <a:p>
            <a:pPr algn="ctr"/>
            <a:r>
              <a:rPr lang="en-US" dirty="0"/>
              <a:t>Shared</a:t>
            </a:r>
            <a:br>
              <a:rPr lang="en-US" dirty="0"/>
            </a:br>
            <a:r>
              <a:rPr lang="en-US" dirty="0"/>
              <a:t>Decision-Making</a:t>
            </a:r>
          </a:p>
        </p:txBody>
      </p:sp>
    </p:spTree>
    <p:extLst>
      <p:ext uri="{BB962C8B-B14F-4D97-AF65-F5344CB8AC3E}">
        <p14:creationId xmlns:p14="http://schemas.microsoft.com/office/powerpoint/2010/main" val="1996495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Benefits of SDM in Decision-Making</a:t>
            </a:r>
          </a:p>
        </p:txBody>
      </p:sp>
      <p:graphicFrame>
        <p:nvGraphicFramePr>
          <p:cNvPr id="7" name="Table 6"/>
          <p:cNvGraphicFramePr>
            <a:graphicFrameLocks noGrp="1"/>
          </p:cNvGraphicFramePr>
          <p:nvPr>
            <p:extLst>
              <p:ext uri="{D42A27DB-BD31-4B8C-83A1-F6EECF244321}">
                <p14:modId xmlns:p14="http://schemas.microsoft.com/office/powerpoint/2010/main" val="2686661704"/>
              </p:ext>
            </p:extLst>
          </p:nvPr>
        </p:nvGraphicFramePr>
        <p:xfrm>
          <a:off x="516714" y="1100853"/>
          <a:ext cx="8110572" cy="3246997"/>
        </p:xfrm>
        <a:graphic>
          <a:graphicData uri="http://schemas.openxmlformats.org/drawingml/2006/table">
            <a:tbl>
              <a:tblPr firstRow="1" bandRow="1">
                <a:tableStyleId>{B301B821-A1FF-4177-AEE7-76D212191A09}</a:tableStyleId>
              </a:tblPr>
              <a:tblGrid>
                <a:gridCol w="8110572">
                  <a:extLst>
                    <a:ext uri="{9D8B030D-6E8A-4147-A177-3AD203B41FA5}">
                      <a16:colId xmlns:a16="http://schemas.microsoft.com/office/drawing/2014/main" val="20000"/>
                    </a:ext>
                  </a:extLst>
                </a:gridCol>
              </a:tblGrid>
              <a:tr h="357353">
                <a:tc>
                  <a:txBody>
                    <a:bodyPr/>
                    <a:lstStyle/>
                    <a:p>
                      <a:pPr algn="ctr"/>
                      <a:r>
                        <a:rPr lang="en-US" sz="1400" dirty="0">
                          <a:solidFill>
                            <a:schemeClr val="bg1"/>
                          </a:solidFill>
                        </a:rPr>
                        <a:t>Short-Term</a:t>
                      </a:r>
                      <a:r>
                        <a:rPr lang="en-US" sz="1400" baseline="0" dirty="0">
                          <a:solidFill>
                            <a:schemeClr val="bg1"/>
                          </a:solidFill>
                        </a:rPr>
                        <a:t> Benefits</a:t>
                      </a:r>
                      <a:endParaRPr lang="en-US" sz="1400" b="1"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1682572">
                <a:tc>
                  <a:txBody>
                    <a:bodyPr/>
                    <a:lstStyle/>
                    <a:p>
                      <a:pPr marL="401637" indent="-285750">
                        <a:buClr>
                          <a:srgbClr val="4B8DCA"/>
                        </a:buClr>
                        <a:buFont typeface="Arial" panose="020B0604020202020204" pitchFamily="34" charset="0"/>
                        <a:buChar char="•"/>
                      </a:pPr>
                      <a:r>
                        <a:rPr lang="en-US" sz="1400" dirty="0"/>
                        <a:t>Increased confidence with treatment decisions</a:t>
                      </a:r>
                    </a:p>
                    <a:p>
                      <a:pPr marL="401637" indent="-285750">
                        <a:buClr>
                          <a:srgbClr val="4B8DCA"/>
                        </a:buClr>
                        <a:buFont typeface="Arial" panose="020B0604020202020204" pitchFamily="34" charset="0"/>
                        <a:buChar char="•"/>
                      </a:pPr>
                      <a:r>
                        <a:rPr lang="en-US" sz="1400" dirty="0"/>
                        <a:t>Higher</a:t>
                      </a:r>
                      <a:r>
                        <a:rPr lang="en-US" sz="1400" baseline="0" dirty="0"/>
                        <a:t> satisfaction with treatment decisions</a:t>
                      </a:r>
                      <a:endParaRPr lang="en-US" sz="1400" dirty="0"/>
                    </a:p>
                    <a:p>
                      <a:pPr marL="401637" indent="-285750">
                        <a:buClr>
                          <a:srgbClr val="4B8DCA"/>
                        </a:buClr>
                        <a:buFont typeface="Arial" panose="020B0604020202020204" pitchFamily="34" charset="0"/>
                        <a:buChar char="•"/>
                      </a:pPr>
                      <a:r>
                        <a:rPr lang="en-US" sz="1400" dirty="0"/>
                        <a:t>Enhanced</a:t>
                      </a:r>
                      <a:r>
                        <a:rPr lang="en-US" sz="1400" baseline="0" dirty="0"/>
                        <a:t> trust in healthcare team</a:t>
                      </a:r>
                      <a:endParaRPr lang="en-US" sz="1400" dirty="0"/>
                    </a:p>
                    <a:p>
                      <a:pPr marL="401637" indent="-285750">
                        <a:buClr>
                          <a:srgbClr val="4B8DCA"/>
                        </a:buClr>
                        <a:buFont typeface="Arial" panose="020B0604020202020204" pitchFamily="34" charset="0"/>
                        <a:buChar char="•"/>
                      </a:pPr>
                      <a:r>
                        <a:rPr lang="en-US" sz="1400" dirty="0"/>
                        <a:t>Improved self-efficacy</a:t>
                      </a:r>
                    </a:p>
                    <a:p>
                      <a:pPr marL="401637" indent="-285750">
                        <a:buClr>
                          <a:srgbClr val="4B8DCA"/>
                        </a:buClr>
                        <a:buFont typeface="Arial" panose="020B0604020202020204" pitchFamily="34" charset="0"/>
                        <a:buChar char="•"/>
                      </a:pPr>
                      <a:r>
                        <a:rPr lang="en-US" sz="1400" dirty="0"/>
                        <a:t>Avoidance of decisional regrets</a:t>
                      </a:r>
                    </a:p>
                    <a:p>
                      <a:pPr marL="401637" indent="-285750">
                        <a:buClr>
                          <a:srgbClr val="4B8DCA"/>
                        </a:buClr>
                        <a:buFont typeface="Arial" panose="020B0604020202020204" pitchFamily="34" charset="0"/>
                        <a:buChar char="•"/>
                      </a:pPr>
                      <a:r>
                        <a:rPr lang="en-US" sz="1400" dirty="0"/>
                        <a:t>Decreased patient/caregiver stress and anxiety related to cancer treatment decisions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1"/>
                  </a:ext>
                </a:extLst>
              </a:tr>
              <a:tr h="363073">
                <a:tc>
                  <a:txBody>
                    <a:bodyPr/>
                    <a:lstStyle/>
                    <a:p>
                      <a:pPr marL="0" algn="ctr" defTabSz="914400" rtl="0" eaLnBrk="1" latinLnBrk="0" hangingPunct="1"/>
                      <a:r>
                        <a:rPr lang="en-US" sz="1400" b="1" kern="1200" dirty="0">
                          <a:solidFill>
                            <a:schemeClr val="bg1"/>
                          </a:solidFill>
                        </a:rPr>
                        <a:t>Long-Term Outcomes</a:t>
                      </a:r>
                      <a:endParaRPr lang="en-US" sz="1400" b="1" kern="1200" dirty="0">
                        <a:solidFill>
                          <a:schemeClr val="bg1"/>
                        </a:solidFill>
                        <a:latin typeface="+mn-lt"/>
                        <a:ea typeface="+mn-ea"/>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10002"/>
                  </a:ext>
                </a:extLst>
              </a:tr>
              <a:tr h="843999">
                <a:tc>
                  <a:txBody>
                    <a:bodyPr/>
                    <a:lstStyle/>
                    <a:p>
                      <a:pPr marL="401637" indent="-285750">
                        <a:buClr>
                          <a:srgbClr val="4B8DCA"/>
                        </a:buClr>
                        <a:buFont typeface="Arial" panose="020B0604020202020204" pitchFamily="34" charset="0"/>
                        <a:buChar char="•"/>
                      </a:pPr>
                      <a:r>
                        <a:rPr lang="en-US" sz="1400" b="1" dirty="0"/>
                        <a:t>Treatment</a:t>
                      </a:r>
                      <a:r>
                        <a:rPr lang="en-US" sz="1400" b="1" baseline="0" dirty="0"/>
                        <a:t> adherence</a:t>
                      </a:r>
                      <a:endParaRPr lang="en-US" sz="1400" b="1" dirty="0"/>
                    </a:p>
                    <a:p>
                      <a:pPr marL="401637" indent="-285750">
                        <a:buClr>
                          <a:srgbClr val="4B8DCA"/>
                        </a:buClr>
                        <a:buFont typeface="Arial" panose="020B0604020202020204" pitchFamily="34" charset="0"/>
                        <a:buChar char="•"/>
                      </a:pPr>
                      <a:r>
                        <a:rPr lang="en-US" sz="1400" dirty="0"/>
                        <a:t>Better quality of life</a:t>
                      </a:r>
                    </a:p>
                    <a:p>
                      <a:pPr marL="401637" indent="-285750">
                        <a:buClr>
                          <a:srgbClr val="4B8DCA"/>
                        </a:buClr>
                        <a:buFont typeface="Arial" panose="020B0604020202020204" pitchFamily="34" charset="0"/>
                        <a:buChar char="•"/>
                      </a:pPr>
                      <a:r>
                        <a:rPr lang="en-US" sz="1400" dirty="0"/>
                        <a:t>Improved</a:t>
                      </a:r>
                      <a:r>
                        <a:rPr lang="en-US" sz="1400" baseline="0" dirty="0"/>
                        <a:t> treatment outcomes: disease remission</a:t>
                      </a:r>
                      <a:endParaRPr lang="en-US" sz="14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 name="Footer Placeholder 7">
            <a:extLst>
              <a:ext uri="{FF2B5EF4-FFF2-40B4-BE49-F238E27FC236}">
                <a16:creationId xmlns:a16="http://schemas.microsoft.com/office/drawing/2014/main" id="{1C329E7D-A3F9-4B82-188F-BF1014096CA7}"/>
              </a:ext>
            </a:extLst>
          </p:cNvPr>
          <p:cNvSpPr>
            <a:spLocks noGrp="1"/>
          </p:cNvSpPr>
          <p:nvPr>
            <p:ph type="ftr" sz="quarter" idx="3"/>
          </p:nvPr>
        </p:nvSpPr>
        <p:spPr/>
        <p:txBody>
          <a:bodyPr/>
          <a:lstStyle/>
          <a:p>
            <a:r>
              <a:rPr lang="en-US" altLang="en-US" sz="900" b="0" kern="0" dirty="0"/>
              <a:t>Kane HL, et al. </a:t>
            </a:r>
            <a:r>
              <a:rPr lang="en-US" altLang="en-US" sz="900" b="0" i="1" kern="0" dirty="0"/>
              <a:t>CA Cancer J Clin</a:t>
            </a:r>
            <a:r>
              <a:rPr lang="en-US" altLang="en-US" sz="900" b="0" kern="0" dirty="0"/>
              <a:t>. 2014;64(6):377-88.</a:t>
            </a:r>
          </a:p>
        </p:txBody>
      </p:sp>
    </p:spTree>
    <p:extLst>
      <p:ext uri="{BB962C8B-B14F-4D97-AF65-F5344CB8AC3E}">
        <p14:creationId xmlns:p14="http://schemas.microsoft.com/office/powerpoint/2010/main" val="2296306964"/>
      </p:ext>
    </p:extLst>
  </p:cSld>
  <p:clrMapOvr>
    <a:masterClrMapping/>
  </p:clrMapOvr>
</p:sld>
</file>

<file path=ppt/theme/theme1.xml><?xml version="1.0" encoding="utf-8"?>
<a:theme xmlns:a="http://schemas.openxmlformats.org/drawingml/2006/main" name="HemOnc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 id="{BA3538A6-AECA-1347-B570-E67C3502EC63}" vid="{4890F33A-6B85-4549-A0E5-560ED34988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HemOnc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 id="{BA3538A6-AECA-1347-B570-E67C3502EC63}" vid="{4890F33A-6B85-4549-A0E5-560ED34988F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15717</TotalTime>
  <Words>953</Words>
  <Application>Microsoft Macintosh PowerPoint</Application>
  <PresentationFormat>On-screen Show (16:9)</PresentationFormat>
  <Paragraphs>101</Paragraphs>
  <Slides>11</Slides>
  <Notes>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Arial</vt:lpstr>
      <vt:lpstr>Calibri</vt:lpstr>
      <vt:lpstr>Calibri Light</vt:lpstr>
      <vt:lpstr>Century Gothic</vt:lpstr>
      <vt:lpstr>Trebuchet MS</vt:lpstr>
      <vt:lpstr>HemOnc22</vt:lpstr>
      <vt:lpstr>Office Theme</vt:lpstr>
      <vt:lpstr>1_HemOnc22</vt:lpstr>
      <vt:lpstr>Managing AE and Patient Intolerance With Combination Therapy in Early Relapse Multiple Myeloma</vt:lpstr>
      <vt:lpstr>PowerPoint Presentation</vt:lpstr>
      <vt:lpstr>Disclaimer</vt:lpstr>
      <vt:lpstr>Early Relapse </vt:lpstr>
      <vt:lpstr>A Few Practical Tips for Pomalidomide</vt:lpstr>
      <vt:lpstr>A Few Practical Tips for Carfilzomib</vt:lpstr>
      <vt:lpstr>Down with Dexamethasone (Dex)!</vt:lpstr>
      <vt:lpstr>Shared Decision-Making (SDM) Model</vt:lpstr>
      <vt:lpstr>Benefits of SDM in Decision-Making</vt:lpstr>
      <vt:lpstr>Summary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AE and Patient Intolerance With Combination Therapy in Early Relapse Multiple Myeloma</dc:title>
  <dc:subject/>
  <dc:creator>MedEd On The Go</dc:creator>
  <cp:keywords/>
  <dc:description/>
  <cp:lastModifiedBy>Moriah Diethorn</cp:lastModifiedBy>
  <cp:revision>97</cp:revision>
  <cp:lastPrinted>2023-07-11T18:30:16Z</cp:lastPrinted>
  <dcterms:created xsi:type="dcterms:W3CDTF">2020-02-20T18:16:37Z</dcterms:created>
  <dcterms:modified xsi:type="dcterms:W3CDTF">2023-08-14T17:15:37Z</dcterms:modified>
  <cp:category/>
</cp:coreProperties>
</file>