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 id="2147483698" r:id="rId2"/>
    <p:sldMasterId id="2147483710" r:id="rId3"/>
  </p:sldMasterIdLst>
  <p:notesMasterIdLst>
    <p:notesMasterId r:id="rId15"/>
  </p:notesMasterIdLst>
  <p:sldIdLst>
    <p:sldId id="256" r:id="rId4"/>
    <p:sldId id="265" r:id="rId5"/>
    <p:sldId id="285" r:id="rId6"/>
    <p:sldId id="2134959015" r:id="rId7"/>
    <p:sldId id="2134959033" r:id="rId8"/>
    <p:sldId id="268" r:id="rId9"/>
    <p:sldId id="2134959034" r:id="rId10"/>
    <p:sldId id="2134959035" r:id="rId11"/>
    <p:sldId id="2134959036" r:id="rId12"/>
    <p:sldId id="2134959038" r:id="rId13"/>
    <p:sldId id="26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0547538-8B96-6C5E-B990-55466F9A02D9}" name="Rebecca Barraclough" initials="RB" userId="S::rbarraclough@ushealthconnect.com::2fefac7e-c711-47ad-8a3f-c5e62e1ab735" providerId="AD"/>
  <p188:author id="{D7037B9D-489D-BD61-C2A8-D798FC9BE454}" name="Robert Garris" initials="RG" userId="S::rgarris@ushealthconnect.com::2e75e808-a6ec-4b4a-8020-a0cff9079715" providerId="AD"/>
  <p188:author id="{52C4C9BB-C807-8705-0B08-A3DF41A8D64B}" name="Moriah Diethorn" initials="MD" userId="Moriah Diethorn"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4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2245" autoAdjust="0"/>
  </p:normalViewPr>
  <p:slideViewPr>
    <p:cSldViewPr snapToGrid="0">
      <p:cViewPr varScale="1">
        <p:scale>
          <a:sx n="103" d="100"/>
          <a:sy n="103" d="100"/>
        </p:scale>
        <p:origin x="176" y="4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D312D1-A511-4C6D-90C8-742EC2C81F36}" type="datetimeFigureOut">
              <a:rPr lang="en-US" smtClean="0"/>
              <a:t>8/14/23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890552-C2B6-4645-B94B-F43F7B1BF70B}" type="slidenum">
              <a:rPr lang="en-US" smtClean="0"/>
              <a:t>‹#›</a:t>
            </a:fld>
            <a:endParaRPr lang="en-US"/>
          </a:p>
        </p:txBody>
      </p:sp>
    </p:spTree>
    <p:extLst>
      <p:ext uri="{BB962C8B-B14F-4D97-AF65-F5344CB8AC3E}">
        <p14:creationId xmlns:p14="http://schemas.microsoft.com/office/powerpoint/2010/main" val="2130110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3444B1-158A-4BF6-99BF-61DE2EB2E352}"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45184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890552-C2B6-4645-B94B-F43F7B1BF70B}" type="slidenum">
              <a:rPr lang="en-US" smtClean="0"/>
              <a:t>7</a:t>
            </a:fld>
            <a:endParaRPr lang="en-US"/>
          </a:p>
        </p:txBody>
      </p:sp>
    </p:spTree>
    <p:extLst>
      <p:ext uri="{BB962C8B-B14F-4D97-AF65-F5344CB8AC3E}">
        <p14:creationId xmlns:p14="http://schemas.microsoft.com/office/powerpoint/2010/main" val="1022748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24E1EB27-17AD-41F7-8E9B-817073D87F9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1469234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036895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7423285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3865727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5" name="Content Placeholder 2"/>
          <p:cNvSpPr>
            <a:spLocks noGrp="1"/>
          </p:cNvSpPr>
          <p:nvPr>
            <p:ph idx="1"/>
          </p:nvPr>
        </p:nvSpPr>
        <p:spPr>
          <a:xfrm>
            <a:off x="304800" y="1253037"/>
            <a:ext cx="11582400" cy="4830763"/>
          </a:xfrm>
          <a:prstGeom prst="rect">
            <a:avLst/>
          </a:prstGeom>
        </p:spPr>
        <p:txBody>
          <a:bodyPr>
            <a:noAutofit/>
          </a:bodyPr>
          <a:lstStyle>
            <a:lvl1pPr marL="315376" indent="-315376">
              <a:lnSpc>
                <a:spcPct val="100000"/>
              </a:lnSpc>
              <a:buFont typeface="Arial" panose="020B0604020202020204" pitchFamily="34" charset="0"/>
              <a:buChar char="•"/>
              <a:defRPr sz="3200" baseline="0"/>
            </a:lvl1pPr>
            <a:lvl2pPr marL="920728" indent="-311143">
              <a:lnSpc>
                <a:spcPct val="100000"/>
              </a:lnSpc>
              <a:buFont typeface="Arial" panose="020B0604020202020204" pitchFamily="34" charset="0"/>
              <a:buChar char="–"/>
              <a:defRPr sz="3200"/>
            </a:lvl2pPr>
            <a:lvl3pPr marL="1530312" indent="-311143">
              <a:lnSpc>
                <a:spcPct val="100000"/>
              </a:lnSpc>
              <a:buSzPct val="70000"/>
              <a:buFont typeface="Wingdings" panose="05000000000000000000" pitchFamily="2" charset="2"/>
              <a:buChar char="Ø"/>
              <a:defRPr sz="3200"/>
            </a:lvl3pPr>
            <a:lvl4pPr>
              <a:defRPr sz="3200"/>
            </a:lvl4pPr>
            <a:lvl5pPr>
              <a:defRPr sz="3200"/>
            </a:lvl5pPr>
          </a:lstStyle>
          <a:p>
            <a:pPr lvl="0"/>
            <a:r>
              <a:rPr lang="en-US" dirty="0"/>
              <a:t>Click to edit Master text styles</a:t>
            </a:r>
          </a:p>
          <a:p>
            <a:pPr lvl="1"/>
            <a:r>
              <a:rPr lang="en-US" dirty="0"/>
              <a:t>Second level</a:t>
            </a:r>
          </a:p>
          <a:p>
            <a:pPr lvl="2"/>
            <a:r>
              <a:rPr lang="en-US" dirty="0"/>
              <a:t>Third level</a:t>
            </a:r>
          </a:p>
        </p:txBody>
      </p:sp>
      <p:sp>
        <p:nvSpPr>
          <p:cNvPr id="18" name="Footer Placeholder 6"/>
          <p:cNvSpPr>
            <a:spLocks noGrp="1"/>
          </p:cNvSpPr>
          <p:nvPr>
            <p:ph type="ftr" sz="quarter" idx="13"/>
          </p:nvPr>
        </p:nvSpPr>
        <p:spPr>
          <a:xfrm>
            <a:off x="126568" y="6419014"/>
            <a:ext cx="10265664" cy="365125"/>
          </a:xfrm>
        </p:spPr>
        <p:txBody>
          <a:bodyPr lIns="45720" tIns="45720" bIns="45720"/>
          <a:lstStyle/>
          <a:p>
            <a:endParaRPr lang="en-US" dirty="0">
              <a:solidFill>
                <a:srgbClr val="000000"/>
              </a:solidFill>
            </a:endParaRPr>
          </a:p>
        </p:txBody>
      </p:sp>
      <p:sp>
        <p:nvSpPr>
          <p:cNvPr id="7" name="Title 1"/>
          <p:cNvSpPr>
            <a:spLocks noGrp="1"/>
          </p:cNvSpPr>
          <p:nvPr>
            <p:ph type="title"/>
          </p:nvPr>
        </p:nvSpPr>
        <p:spPr>
          <a:xfrm>
            <a:off x="121920" y="35787"/>
            <a:ext cx="11948160" cy="990600"/>
          </a:xfrm>
          <a:prstGeom prst="rect">
            <a:avLst/>
          </a:prstGeom>
          <a:ln>
            <a:noFill/>
          </a:ln>
        </p:spPr>
        <p:txBody>
          <a:bodyPr>
            <a:noAutofit/>
          </a:bodyPr>
          <a:lstStyle>
            <a:lvl1pPr>
              <a:defRPr sz="3200">
                <a:solidFill>
                  <a:schemeClr val="accent1"/>
                </a:solidFill>
              </a:defRPr>
            </a:lvl1pPr>
          </a:lstStyle>
          <a:p>
            <a:r>
              <a:rPr lang="en-US" dirty="0"/>
              <a:t>Click to edit Master title style</a:t>
            </a:r>
          </a:p>
        </p:txBody>
      </p:sp>
      <p:cxnSp>
        <p:nvCxnSpPr>
          <p:cNvPr id="9" name="Straight Connector 8"/>
          <p:cNvCxnSpPr/>
          <p:nvPr userDrawn="1"/>
        </p:nvCxnSpPr>
        <p:spPr>
          <a:xfrm>
            <a:off x="0" y="1062633"/>
            <a:ext cx="12192000" cy="0"/>
          </a:xfrm>
          <a:prstGeom prst="line">
            <a:avLst/>
          </a:prstGeom>
          <a:ln>
            <a:solidFill>
              <a:srgbClr val="09345A"/>
            </a:solidFill>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1864349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7" name="Footer Placeholder 6"/>
          <p:cNvSpPr>
            <a:spLocks noGrp="1"/>
          </p:cNvSpPr>
          <p:nvPr>
            <p:ph type="ftr" sz="quarter" idx="13"/>
          </p:nvPr>
        </p:nvSpPr>
        <p:spPr>
          <a:xfrm>
            <a:off x="126568" y="6419014"/>
            <a:ext cx="10265664" cy="365125"/>
          </a:xfrm>
        </p:spPr>
        <p:txBody>
          <a:bodyPr lIns="45720" tIns="45720" bIns="45720"/>
          <a:lstStyle/>
          <a:p>
            <a:endParaRPr lang="en-US" dirty="0">
              <a:solidFill>
                <a:srgbClr val="000000"/>
              </a:solidFill>
            </a:endParaRPr>
          </a:p>
        </p:txBody>
      </p:sp>
      <p:sp>
        <p:nvSpPr>
          <p:cNvPr id="6" name="Title 1"/>
          <p:cNvSpPr>
            <a:spLocks noGrp="1"/>
          </p:cNvSpPr>
          <p:nvPr>
            <p:ph type="title"/>
          </p:nvPr>
        </p:nvSpPr>
        <p:spPr>
          <a:xfrm>
            <a:off x="121920" y="35787"/>
            <a:ext cx="11948160" cy="990600"/>
          </a:xfrm>
          <a:prstGeom prst="rect">
            <a:avLst/>
          </a:prstGeom>
          <a:ln>
            <a:noFill/>
          </a:ln>
        </p:spPr>
        <p:txBody>
          <a:bodyPr>
            <a:noAutofit/>
          </a:bodyPr>
          <a:lstStyle>
            <a:lvl1pPr>
              <a:defRPr sz="3200">
                <a:solidFill>
                  <a:schemeClr val="accent1"/>
                </a:solidFill>
              </a:defRPr>
            </a:lvl1pPr>
          </a:lstStyle>
          <a:p>
            <a:r>
              <a:rPr lang="en-US" dirty="0"/>
              <a:t>Click to edit Master title style</a:t>
            </a:r>
          </a:p>
        </p:txBody>
      </p:sp>
      <p:cxnSp>
        <p:nvCxnSpPr>
          <p:cNvPr id="9" name="Straight Connector 8"/>
          <p:cNvCxnSpPr/>
          <p:nvPr userDrawn="1"/>
        </p:nvCxnSpPr>
        <p:spPr>
          <a:xfrm>
            <a:off x="0" y="1062633"/>
            <a:ext cx="12192000" cy="0"/>
          </a:xfrm>
          <a:prstGeom prst="line">
            <a:avLst/>
          </a:prstGeom>
          <a:ln>
            <a:solidFill>
              <a:srgbClr val="09345A"/>
            </a:solidFill>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631961705"/>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1260767"/>
            <a:ext cx="5608320" cy="4754563"/>
          </a:xfrm>
          <a:prstGeom prst="rect">
            <a:avLst/>
          </a:prstGeom>
        </p:spPr>
        <p:txBody>
          <a:bodyPr>
            <a:noAutofit/>
          </a:bodyPr>
          <a:lstStyle>
            <a:lvl1pPr>
              <a:defRPr sz="3200"/>
            </a:lvl1pPr>
            <a:lvl2pPr>
              <a:defRPr sz="2667"/>
            </a:lvl2pPr>
            <a:lvl3pPr>
              <a:defRPr sz="2400"/>
            </a:lvl3pPr>
            <a:lvl4pPr>
              <a:defRPr sz="2133"/>
            </a:lvl4pPr>
            <a:lvl5pPr>
              <a:defRPr sz="2133"/>
            </a:lvl5pPr>
            <a:lvl6pPr>
              <a:defRPr sz="2400"/>
            </a:lvl6pPr>
            <a:lvl7pPr>
              <a:defRPr sz="2400"/>
            </a:lvl7pPr>
            <a:lvl8pPr>
              <a:defRPr sz="2400"/>
            </a:lvl8pPr>
            <a:lvl9pPr>
              <a:defRPr sz="2400"/>
            </a:lvl9pPr>
          </a:lstStyle>
          <a:p>
            <a:pPr lvl="0"/>
            <a:r>
              <a:rPr lang="en-US" dirty="0"/>
              <a:t>Click to edit Master text styles</a:t>
            </a:r>
          </a:p>
        </p:txBody>
      </p:sp>
      <p:sp>
        <p:nvSpPr>
          <p:cNvPr id="4" name="Content Placeholder 3"/>
          <p:cNvSpPr>
            <a:spLocks noGrp="1"/>
          </p:cNvSpPr>
          <p:nvPr>
            <p:ph sz="half" idx="2"/>
          </p:nvPr>
        </p:nvSpPr>
        <p:spPr>
          <a:xfrm>
            <a:off x="6278880" y="1260767"/>
            <a:ext cx="5608320" cy="4754563"/>
          </a:xfrm>
          <a:prstGeom prst="rect">
            <a:avLst/>
          </a:prstGeom>
        </p:spPr>
        <p:txBody>
          <a:bodyPr>
            <a:noAutofit/>
          </a:bodyPr>
          <a:lstStyle>
            <a:lvl1pPr>
              <a:defRPr sz="3200"/>
            </a:lvl1pPr>
            <a:lvl2pPr>
              <a:defRPr sz="2667"/>
            </a:lvl2pPr>
            <a:lvl3pPr>
              <a:defRPr sz="2400"/>
            </a:lvl3pPr>
            <a:lvl4pPr>
              <a:defRPr sz="2133"/>
            </a:lvl4pPr>
            <a:lvl5pPr>
              <a:defRPr sz="2133"/>
            </a:lvl5pPr>
            <a:lvl6pPr>
              <a:defRPr sz="2400"/>
            </a:lvl6pPr>
            <a:lvl7pPr>
              <a:defRPr sz="2400"/>
            </a:lvl7pPr>
            <a:lvl8pPr>
              <a:defRPr sz="2400"/>
            </a:lvl8pPr>
            <a:lvl9pPr>
              <a:defRPr sz="2400"/>
            </a:lvl9pPr>
          </a:lstStyle>
          <a:p>
            <a:pPr lvl="0"/>
            <a:r>
              <a:rPr lang="en-US" dirty="0"/>
              <a:t>Click to edit Master text styles</a:t>
            </a:r>
          </a:p>
        </p:txBody>
      </p:sp>
      <p:sp>
        <p:nvSpPr>
          <p:cNvPr id="10" name="Footer Placeholder 6"/>
          <p:cNvSpPr>
            <a:spLocks noGrp="1"/>
          </p:cNvSpPr>
          <p:nvPr>
            <p:ph type="ftr" sz="quarter" idx="13"/>
          </p:nvPr>
        </p:nvSpPr>
        <p:spPr>
          <a:xfrm>
            <a:off x="126568" y="6419014"/>
            <a:ext cx="10265664" cy="365125"/>
          </a:xfrm>
        </p:spPr>
        <p:txBody>
          <a:bodyPr lIns="45720" tIns="45720" bIns="45720"/>
          <a:lstStyle/>
          <a:p>
            <a:endParaRPr lang="en-US" dirty="0">
              <a:solidFill>
                <a:srgbClr val="000000"/>
              </a:solidFill>
            </a:endParaRPr>
          </a:p>
        </p:txBody>
      </p:sp>
      <p:cxnSp>
        <p:nvCxnSpPr>
          <p:cNvPr id="7" name="Straight Connector 6"/>
          <p:cNvCxnSpPr/>
          <p:nvPr userDrawn="1"/>
        </p:nvCxnSpPr>
        <p:spPr>
          <a:xfrm>
            <a:off x="0" y="1062633"/>
            <a:ext cx="12192000" cy="0"/>
          </a:xfrm>
          <a:prstGeom prst="line">
            <a:avLst/>
          </a:prstGeom>
          <a:ln>
            <a:solidFill>
              <a:schemeClr val="accent1"/>
            </a:solidFill>
          </a:ln>
        </p:spPr>
        <p:style>
          <a:lnRef idx="2">
            <a:schemeClr val="accent2"/>
          </a:lnRef>
          <a:fillRef idx="0">
            <a:schemeClr val="accent2"/>
          </a:fillRef>
          <a:effectRef idx="1">
            <a:schemeClr val="accent2"/>
          </a:effectRef>
          <a:fontRef idx="minor">
            <a:schemeClr val="tx1"/>
          </a:fontRef>
        </p:style>
      </p:cxnSp>
      <p:sp>
        <p:nvSpPr>
          <p:cNvPr id="9" name="Title 1"/>
          <p:cNvSpPr>
            <a:spLocks noGrp="1"/>
          </p:cNvSpPr>
          <p:nvPr>
            <p:ph type="title"/>
          </p:nvPr>
        </p:nvSpPr>
        <p:spPr>
          <a:xfrm>
            <a:off x="121920" y="35787"/>
            <a:ext cx="11948160" cy="990600"/>
          </a:xfrm>
          <a:prstGeom prst="rect">
            <a:avLst/>
          </a:prstGeom>
          <a:ln>
            <a:noFill/>
          </a:ln>
        </p:spPr>
        <p:txBody>
          <a:bodyPr>
            <a:noAutofit/>
          </a:bodyPr>
          <a:lstStyle>
            <a:lvl1pPr>
              <a:defRPr sz="3200">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37944017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1345113"/>
            <a:ext cx="5608320" cy="639763"/>
          </a:xfrm>
          <a:prstGeom prst="rect">
            <a:avLst/>
          </a:prstGeom>
        </p:spPr>
        <p:txBody>
          <a:bodyPr anchor="b">
            <a:noAutofit/>
          </a:bodyPr>
          <a:lstStyle>
            <a:lvl1pPr marL="0" indent="0">
              <a:buNone/>
              <a:defRPr sz="2667" b="1">
                <a:solidFill>
                  <a:schemeClr val="accent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4" name="Content Placeholder 3"/>
          <p:cNvSpPr>
            <a:spLocks noGrp="1"/>
          </p:cNvSpPr>
          <p:nvPr>
            <p:ph sz="half" idx="2"/>
          </p:nvPr>
        </p:nvSpPr>
        <p:spPr>
          <a:xfrm>
            <a:off x="304800" y="1984875"/>
            <a:ext cx="5608320" cy="3951288"/>
          </a:xfrm>
          <a:prstGeom prst="rect">
            <a:avLst/>
          </a:prstGeom>
        </p:spPr>
        <p:txBody>
          <a:bodyPr>
            <a:noAutofit/>
          </a:bodyPr>
          <a:lstStyle>
            <a:lvl1pPr marL="311143" indent="-311143">
              <a:buFont typeface="Arial" panose="020B0604020202020204" pitchFamily="34" charset="0"/>
              <a:buChar char="•"/>
              <a:defRPr sz="2667"/>
            </a:lvl1pPr>
            <a:lvl2pPr marL="920728" indent="-311143">
              <a:defRPr sz="2400"/>
            </a:lvl2pPr>
            <a:lvl3pPr marL="1530312" indent="-311143">
              <a:buFont typeface="Wingdings" panose="05000000000000000000" pitchFamily="2" charset="2"/>
              <a:buChar char="Ø"/>
              <a:defRPr sz="2133"/>
            </a:lvl3pPr>
            <a:lvl4pPr>
              <a:defRPr sz="1867"/>
            </a:lvl4pPr>
            <a:lvl5pPr>
              <a:defRPr sz="1867"/>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78880" y="1345113"/>
            <a:ext cx="5608320" cy="639763"/>
          </a:xfrm>
          <a:prstGeom prst="rect">
            <a:avLst/>
          </a:prstGeom>
        </p:spPr>
        <p:txBody>
          <a:bodyPr anchor="b">
            <a:noAutofit/>
          </a:bodyPr>
          <a:lstStyle>
            <a:lvl1pPr marL="0" indent="0">
              <a:buNone/>
              <a:defRPr sz="2667" b="1">
                <a:solidFill>
                  <a:schemeClr val="accent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278880" y="1984875"/>
            <a:ext cx="5608320" cy="3951288"/>
          </a:xfrm>
          <a:prstGeom prst="rect">
            <a:avLst/>
          </a:prstGeom>
        </p:spPr>
        <p:txBody>
          <a:bodyPr>
            <a:noAutofit/>
          </a:bodyPr>
          <a:lstStyle>
            <a:lvl1pPr marL="311143" indent="-311143">
              <a:buFont typeface="Arial" panose="020B0604020202020204" pitchFamily="34" charset="0"/>
              <a:buChar char="•"/>
              <a:defRPr sz="2667"/>
            </a:lvl1pPr>
            <a:lvl2pPr marL="920728" indent="-311143">
              <a:defRPr sz="2400"/>
            </a:lvl2pPr>
            <a:lvl3pPr marL="1530312" indent="-311143">
              <a:buFont typeface="Wingdings" panose="05000000000000000000" pitchFamily="2" charset="2"/>
              <a:buChar char="Ø"/>
              <a:defRPr sz="2133"/>
            </a:lvl3pPr>
            <a:lvl4pPr>
              <a:defRPr sz="1867"/>
            </a:lvl4pPr>
            <a:lvl5pPr>
              <a:defRPr sz="1867"/>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Footer Placeholder 6"/>
          <p:cNvSpPr>
            <a:spLocks noGrp="1"/>
          </p:cNvSpPr>
          <p:nvPr>
            <p:ph type="ftr" sz="quarter" idx="13"/>
          </p:nvPr>
        </p:nvSpPr>
        <p:spPr>
          <a:xfrm>
            <a:off x="126568" y="6419014"/>
            <a:ext cx="10265664" cy="365125"/>
          </a:xfrm>
        </p:spPr>
        <p:txBody>
          <a:bodyPr lIns="45720" tIns="45720" bIns="45720"/>
          <a:lstStyle/>
          <a:p>
            <a:endParaRPr lang="en-US" dirty="0">
              <a:solidFill>
                <a:srgbClr val="000000"/>
              </a:solidFill>
            </a:endParaRPr>
          </a:p>
        </p:txBody>
      </p:sp>
      <p:cxnSp>
        <p:nvCxnSpPr>
          <p:cNvPr id="9" name="Straight Connector 8"/>
          <p:cNvCxnSpPr/>
          <p:nvPr userDrawn="1"/>
        </p:nvCxnSpPr>
        <p:spPr>
          <a:xfrm>
            <a:off x="0" y="1062633"/>
            <a:ext cx="12192000" cy="0"/>
          </a:xfrm>
          <a:prstGeom prst="line">
            <a:avLst/>
          </a:prstGeom>
          <a:ln>
            <a:solidFill>
              <a:schemeClr val="accent1"/>
            </a:solidFill>
          </a:ln>
        </p:spPr>
        <p:style>
          <a:lnRef idx="2">
            <a:schemeClr val="accent2"/>
          </a:lnRef>
          <a:fillRef idx="0">
            <a:schemeClr val="accent2"/>
          </a:fillRef>
          <a:effectRef idx="1">
            <a:schemeClr val="accent2"/>
          </a:effectRef>
          <a:fontRef idx="minor">
            <a:schemeClr val="tx1"/>
          </a:fontRef>
        </p:style>
      </p:cxnSp>
      <p:sp>
        <p:nvSpPr>
          <p:cNvPr id="12" name="Title 1"/>
          <p:cNvSpPr>
            <a:spLocks noGrp="1"/>
          </p:cNvSpPr>
          <p:nvPr>
            <p:ph type="title"/>
          </p:nvPr>
        </p:nvSpPr>
        <p:spPr>
          <a:xfrm>
            <a:off x="121920" y="35787"/>
            <a:ext cx="11948160" cy="990600"/>
          </a:xfrm>
          <a:prstGeom prst="rect">
            <a:avLst/>
          </a:prstGeom>
          <a:ln>
            <a:noFill/>
          </a:ln>
        </p:spPr>
        <p:txBody>
          <a:bodyPr>
            <a:noAutofit/>
          </a:bodyPr>
          <a:lstStyle>
            <a:lvl1pPr>
              <a:defRPr sz="3200">
                <a:solidFill>
                  <a:srgbClr val="09345A"/>
                </a:solidFill>
              </a:defRPr>
            </a:lvl1pPr>
          </a:lstStyle>
          <a:p>
            <a:r>
              <a:rPr lang="en-US" dirty="0"/>
              <a:t>Click to edit Master title style</a:t>
            </a:r>
          </a:p>
        </p:txBody>
      </p:sp>
    </p:spTree>
    <p:extLst>
      <p:ext uri="{BB962C8B-B14F-4D97-AF65-F5344CB8AC3E}">
        <p14:creationId xmlns:p14="http://schemas.microsoft.com/office/powerpoint/2010/main" val="9520846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Footer Placeholder 6"/>
          <p:cNvSpPr>
            <a:spLocks noGrp="1"/>
          </p:cNvSpPr>
          <p:nvPr>
            <p:ph type="ftr" sz="quarter" idx="13"/>
          </p:nvPr>
        </p:nvSpPr>
        <p:spPr>
          <a:xfrm>
            <a:off x="126568" y="6419014"/>
            <a:ext cx="10265664" cy="365125"/>
          </a:xfrm>
        </p:spPr>
        <p:txBody>
          <a:bodyPr lIns="45720" tIns="45720" bIns="45720"/>
          <a:lstStyle/>
          <a:p>
            <a:endParaRPr lang="en-US" dirty="0">
              <a:solidFill>
                <a:srgbClr val="000000"/>
              </a:solidFill>
            </a:endParaRPr>
          </a:p>
        </p:txBody>
      </p:sp>
    </p:spTree>
    <p:extLst>
      <p:ext uri="{BB962C8B-B14F-4D97-AF65-F5344CB8AC3E}">
        <p14:creationId xmlns:p14="http://schemas.microsoft.com/office/powerpoint/2010/main" val="24128860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eme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5942745" y="0"/>
            <a:ext cx="6249256" cy="6878651"/>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userDrawn="1"/>
        </p:nvSpPr>
        <p:spPr>
          <a:xfrm>
            <a:off x="0" y="-9113"/>
            <a:ext cx="9448800" cy="690067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endParaRPr>
          </a:p>
        </p:txBody>
      </p:sp>
      <p:sp>
        <p:nvSpPr>
          <p:cNvPr id="4" name="Text Placeholder 3"/>
          <p:cNvSpPr>
            <a:spLocks noGrp="1"/>
          </p:cNvSpPr>
          <p:nvPr>
            <p:ph type="body" sz="quarter" idx="10" hasCustomPrompt="1"/>
          </p:nvPr>
        </p:nvSpPr>
        <p:spPr>
          <a:xfrm>
            <a:off x="709615" y="533401"/>
            <a:ext cx="8029575" cy="5101815"/>
          </a:xfrm>
          <a:prstGeom prst="rect">
            <a:avLst/>
          </a:prstGeom>
        </p:spPr>
        <p:txBody>
          <a:bodyPr anchor="ctr"/>
          <a:lstStyle>
            <a:lvl1pPr algn="ctr">
              <a:spcBef>
                <a:spcPts val="0"/>
              </a:spcBef>
              <a:spcAft>
                <a:spcPts val="800"/>
              </a:spcAft>
              <a:defRPr lang="en-US" sz="2133" b="1" i="0" smtClean="0">
                <a:solidFill>
                  <a:prstClr val="white"/>
                </a:solidFill>
                <a:latin typeface="Arial" panose="020B0604020202020204" pitchFamily="34" charset="0"/>
                <a:cs typeface="Arial" panose="020B0604020202020204" pitchFamily="34" charset="0"/>
              </a:defRPr>
            </a:lvl1pPr>
          </a:lstStyle>
          <a:p>
            <a:r>
              <a:rPr lang="en-US" sz="6400" b="1" dirty="0">
                <a:solidFill>
                  <a:prstClr val="white"/>
                </a:solidFill>
                <a:latin typeface="Arial" panose="020B0604020202020204" pitchFamily="34" charset="0"/>
                <a:ea typeface="+mj-ea"/>
                <a:cs typeface="Arial" panose="020B0604020202020204" pitchFamily="34" charset="0"/>
              </a:rPr>
              <a:t>Theme/Title (Can be on 3 lines)</a:t>
            </a:r>
          </a:p>
          <a:p>
            <a:r>
              <a:rPr lang="en-US" sz="4800" b="1" i="1" dirty="0">
                <a:solidFill>
                  <a:prstClr val="white"/>
                </a:solidFill>
                <a:latin typeface="Arial" panose="020B0604020202020204" pitchFamily="34" charset="0"/>
                <a:ea typeface="+mj-ea"/>
                <a:cs typeface="Arial" panose="020B0604020202020204" pitchFamily="34" charset="0"/>
              </a:rPr>
              <a:t>Subtitle (Can be on 3 Lines)</a:t>
            </a:r>
            <a:endParaRPr lang="en-US" dirty="0"/>
          </a:p>
        </p:txBody>
      </p:sp>
    </p:spTree>
    <p:extLst>
      <p:ext uri="{BB962C8B-B14F-4D97-AF65-F5344CB8AC3E}">
        <p14:creationId xmlns:p14="http://schemas.microsoft.com/office/powerpoint/2010/main" val="36002080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OnD_Theme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5942745" y="0"/>
            <a:ext cx="6249256" cy="687865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userDrawn="1"/>
        </p:nvSpPr>
        <p:spPr>
          <a:xfrm>
            <a:off x="0" y="-9113"/>
            <a:ext cx="9448800" cy="690067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endParaRPr>
          </a:p>
        </p:txBody>
      </p:sp>
    </p:spTree>
    <p:extLst>
      <p:ext uri="{BB962C8B-B14F-4D97-AF65-F5344CB8AC3E}">
        <p14:creationId xmlns:p14="http://schemas.microsoft.com/office/powerpoint/2010/main" val="227737341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4A365CF6-C114-48A1-87C0-B85E6A74BBC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3046204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sclosure slides">
    <p:spTree>
      <p:nvGrpSpPr>
        <p:cNvPr id="1" name=""/>
        <p:cNvGrpSpPr/>
        <p:nvPr/>
      </p:nvGrpSpPr>
      <p:grpSpPr>
        <a:xfrm>
          <a:off x="0" y="0"/>
          <a:ext cx="0" cy="0"/>
          <a:chOff x="0" y="0"/>
          <a:chExt cx="0" cy="0"/>
        </a:xfrm>
      </p:grpSpPr>
      <p:sp>
        <p:nvSpPr>
          <p:cNvPr id="7" name="Rectangle 6"/>
          <p:cNvSpPr/>
          <p:nvPr userDrawn="1"/>
        </p:nvSpPr>
        <p:spPr>
          <a:xfrm>
            <a:off x="0" y="-9113"/>
            <a:ext cx="12192000" cy="690067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endParaRPr>
          </a:p>
        </p:txBody>
      </p:sp>
      <p:sp>
        <p:nvSpPr>
          <p:cNvPr id="3" name="Content Placeholder 2"/>
          <p:cNvSpPr>
            <a:spLocks noGrp="1"/>
          </p:cNvSpPr>
          <p:nvPr>
            <p:ph sz="half" idx="1"/>
          </p:nvPr>
        </p:nvSpPr>
        <p:spPr>
          <a:xfrm>
            <a:off x="304800" y="1371600"/>
            <a:ext cx="5608320" cy="4754563"/>
          </a:xfrm>
          <a:prstGeom prst="rect">
            <a:avLst/>
          </a:prstGeom>
        </p:spPr>
        <p:txBody>
          <a:bodyPr>
            <a:noAutofit/>
          </a:bodyPr>
          <a:lstStyle>
            <a:lvl1pPr>
              <a:defRPr sz="3200"/>
            </a:lvl1pPr>
            <a:lvl2pPr>
              <a:defRPr sz="2667"/>
            </a:lvl2pPr>
            <a:lvl3pPr>
              <a:defRPr sz="2400"/>
            </a:lvl3pPr>
            <a:lvl4pPr>
              <a:defRPr sz="2133"/>
            </a:lvl4pPr>
            <a:lvl5pPr>
              <a:defRPr sz="2133"/>
            </a:lvl5pPr>
            <a:lvl6pPr>
              <a:defRPr sz="2400"/>
            </a:lvl6pPr>
            <a:lvl7pPr>
              <a:defRPr sz="2400"/>
            </a:lvl7pPr>
            <a:lvl8pPr>
              <a:defRPr sz="2400"/>
            </a:lvl8pPr>
            <a:lvl9pPr>
              <a:defRPr sz="2400"/>
            </a:lvl9pPr>
          </a:lstStyle>
          <a:p>
            <a:pPr lvl="0"/>
            <a:r>
              <a:rPr lang="en-US" dirty="0"/>
              <a:t>Click to edit Master text styles</a:t>
            </a:r>
          </a:p>
        </p:txBody>
      </p:sp>
      <p:sp>
        <p:nvSpPr>
          <p:cNvPr id="4" name="Content Placeholder 3"/>
          <p:cNvSpPr>
            <a:spLocks noGrp="1"/>
          </p:cNvSpPr>
          <p:nvPr>
            <p:ph sz="half" idx="2"/>
          </p:nvPr>
        </p:nvSpPr>
        <p:spPr>
          <a:xfrm>
            <a:off x="6278880" y="1371600"/>
            <a:ext cx="5608320" cy="4754563"/>
          </a:xfrm>
          <a:prstGeom prst="rect">
            <a:avLst/>
          </a:prstGeom>
        </p:spPr>
        <p:txBody>
          <a:bodyPr>
            <a:noAutofit/>
          </a:bodyPr>
          <a:lstStyle>
            <a:lvl1pPr>
              <a:defRPr sz="3200"/>
            </a:lvl1pPr>
            <a:lvl2pPr>
              <a:defRPr sz="2667"/>
            </a:lvl2pPr>
            <a:lvl3pPr>
              <a:defRPr sz="2400"/>
            </a:lvl3pPr>
            <a:lvl4pPr>
              <a:defRPr sz="2133"/>
            </a:lvl4pPr>
            <a:lvl5pPr>
              <a:defRPr sz="2133"/>
            </a:lvl5pPr>
            <a:lvl6pPr>
              <a:defRPr sz="2400"/>
            </a:lvl6pPr>
            <a:lvl7pPr>
              <a:defRPr sz="2400"/>
            </a:lvl7pPr>
            <a:lvl8pPr>
              <a:defRPr sz="2400"/>
            </a:lvl8pPr>
            <a:lvl9pPr>
              <a:defRPr sz="2400"/>
            </a:lvl9pPr>
          </a:lstStyle>
          <a:p>
            <a:pPr lvl="0"/>
            <a:r>
              <a:rPr lang="en-US" dirty="0"/>
              <a:t>Click to edit Master text styles</a:t>
            </a:r>
          </a:p>
        </p:txBody>
      </p:sp>
      <p:sp>
        <p:nvSpPr>
          <p:cNvPr id="13" name="Title 1"/>
          <p:cNvSpPr>
            <a:spLocks noGrp="1"/>
          </p:cNvSpPr>
          <p:nvPr>
            <p:ph type="title"/>
          </p:nvPr>
        </p:nvSpPr>
        <p:spPr>
          <a:xfrm>
            <a:off x="243840" y="57151"/>
            <a:ext cx="11704320" cy="990600"/>
          </a:xfrm>
          <a:prstGeom prst="rect">
            <a:avLst/>
          </a:prstGeom>
        </p:spPr>
        <p:txBody>
          <a:bodyPr>
            <a:noAutofit/>
          </a:bodyPr>
          <a:lstStyle>
            <a:lvl1pPr>
              <a:defRPr sz="3200" baseline="0"/>
            </a:lvl1pPr>
          </a:lstStyle>
          <a:p>
            <a:r>
              <a:rPr lang="en-US" dirty="0"/>
              <a:t>Click to edit Master title style</a:t>
            </a:r>
          </a:p>
        </p:txBody>
      </p:sp>
      <p:sp>
        <p:nvSpPr>
          <p:cNvPr id="9" name="Footer Placeholder 6"/>
          <p:cNvSpPr>
            <a:spLocks noGrp="1"/>
          </p:cNvSpPr>
          <p:nvPr>
            <p:ph type="ftr" sz="quarter" idx="13"/>
          </p:nvPr>
        </p:nvSpPr>
        <p:spPr>
          <a:xfrm>
            <a:off x="243840" y="6356351"/>
            <a:ext cx="9997440" cy="365125"/>
          </a:xfrm>
        </p:spPr>
        <p:txBody>
          <a:bodyPr lIns="45720" bIns="0"/>
          <a:lstStyle/>
          <a:p>
            <a:endParaRPr lang="en-US" dirty="0">
              <a:solidFill>
                <a:srgbClr val="000000"/>
              </a:solidFill>
            </a:endParaRPr>
          </a:p>
        </p:txBody>
      </p:sp>
    </p:spTree>
    <p:extLst>
      <p:ext uri="{BB962C8B-B14F-4D97-AF65-F5344CB8AC3E}">
        <p14:creationId xmlns:p14="http://schemas.microsoft.com/office/powerpoint/2010/main" val="41642471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resentation Title Slide">
    <p:spTree>
      <p:nvGrpSpPr>
        <p:cNvPr id="1" name=""/>
        <p:cNvGrpSpPr/>
        <p:nvPr/>
      </p:nvGrpSpPr>
      <p:grpSpPr>
        <a:xfrm>
          <a:off x="0" y="0"/>
          <a:ext cx="0" cy="0"/>
          <a:chOff x="0" y="0"/>
          <a:chExt cx="0" cy="0"/>
        </a:xfrm>
      </p:grpSpPr>
      <p:sp>
        <p:nvSpPr>
          <p:cNvPr id="5" name="Rectangle 4"/>
          <p:cNvSpPr/>
          <p:nvPr userDrawn="1"/>
        </p:nvSpPr>
        <p:spPr>
          <a:xfrm>
            <a:off x="0" y="-9113"/>
            <a:ext cx="12192000" cy="687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endParaRPr>
          </a:p>
        </p:txBody>
      </p:sp>
      <p:sp>
        <p:nvSpPr>
          <p:cNvPr id="12" name="Rectangle 11"/>
          <p:cNvSpPr/>
          <p:nvPr userDrawn="1"/>
        </p:nvSpPr>
        <p:spPr>
          <a:xfrm>
            <a:off x="0" y="3585"/>
            <a:ext cx="12192000" cy="690067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endParaRPr>
          </a:p>
        </p:txBody>
      </p:sp>
      <p:sp>
        <p:nvSpPr>
          <p:cNvPr id="2" name="Title 1"/>
          <p:cNvSpPr>
            <a:spLocks noGrp="1"/>
          </p:cNvSpPr>
          <p:nvPr>
            <p:ph type="title" hasCustomPrompt="1"/>
          </p:nvPr>
        </p:nvSpPr>
        <p:spPr>
          <a:xfrm>
            <a:off x="1414272" y="914400"/>
            <a:ext cx="9363456" cy="4038600"/>
          </a:xfrm>
          <a:prstGeom prst="rect">
            <a:avLst/>
          </a:prstGeom>
          <a:noFill/>
          <a:ln>
            <a:noFill/>
          </a:ln>
        </p:spPr>
        <p:style>
          <a:lnRef idx="1">
            <a:schemeClr val="accent5"/>
          </a:lnRef>
          <a:fillRef idx="2">
            <a:schemeClr val="accent5"/>
          </a:fillRef>
          <a:effectRef idx="1">
            <a:schemeClr val="accent5"/>
          </a:effectRef>
          <a:fontRef idx="none"/>
        </p:style>
        <p:txBody>
          <a:bodyPr anchor="t">
            <a:noAutofit/>
          </a:bodyPr>
          <a:lstStyle>
            <a:lvl1pPr>
              <a:defRPr sz="5333" b="1">
                <a:solidFill>
                  <a:schemeClr val="bg1"/>
                </a:solidFill>
              </a:defRPr>
            </a:lvl1pPr>
          </a:lstStyle>
          <a:p>
            <a:r>
              <a:rPr lang="en-US" dirty="0"/>
              <a:t>Click to edit Master title style</a:t>
            </a:r>
            <a:br>
              <a:rPr lang="en-US" dirty="0"/>
            </a:br>
            <a:br>
              <a:rPr lang="en-US" dirty="0"/>
            </a:br>
            <a:endParaRPr lang="en-US" dirty="0"/>
          </a:p>
        </p:txBody>
      </p:sp>
    </p:spTree>
    <p:extLst>
      <p:ext uri="{BB962C8B-B14F-4D97-AF65-F5344CB8AC3E}">
        <p14:creationId xmlns:p14="http://schemas.microsoft.com/office/powerpoint/2010/main" val="41489020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Midpresentation/Subsection Title Slide ">
    <p:spTree>
      <p:nvGrpSpPr>
        <p:cNvPr id="1" name=""/>
        <p:cNvGrpSpPr/>
        <p:nvPr/>
      </p:nvGrpSpPr>
      <p:grpSpPr>
        <a:xfrm>
          <a:off x="0" y="0"/>
          <a:ext cx="0" cy="0"/>
          <a:chOff x="0" y="0"/>
          <a:chExt cx="0" cy="0"/>
        </a:xfrm>
      </p:grpSpPr>
      <p:sp>
        <p:nvSpPr>
          <p:cNvPr id="6" name="Rectangle 5"/>
          <p:cNvSpPr/>
          <p:nvPr userDrawn="1"/>
        </p:nvSpPr>
        <p:spPr>
          <a:xfrm>
            <a:off x="0" y="-9113"/>
            <a:ext cx="12192000" cy="687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endParaRPr>
          </a:p>
        </p:txBody>
      </p:sp>
      <p:sp>
        <p:nvSpPr>
          <p:cNvPr id="5" name="Rectangle 4"/>
          <p:cNvSpPr/>
          <p:nvPr userDrawn="1"/>
        </p:nvSpPr>
        <p:spPr>
          <a:xfrm>
            <a:off x="0" y="3584"/>
            <a:ext cx="12192000" cy="690067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endParaRPr>
          </a:p>
        </p:txBody>
      </p:sp>
      <p:sp>
        <p:nvSpPr>
          <p:cNvPr id="2" name="Title 1"/>
          <p:cNvSpPr>
            <a:spLocks noGrp="1"/>
          </p:cNvSpPr>
          <p:nvPr>
            <p:ph type="title"/>
          </p:nvPr>
        </p:nvSpPr>
        <p:spPr>
          <a:xfrm>
            <a:off x="2387600" y="2362200"/>
            <a:ext cx="7416800" cy="566739"/>
          </a:xfrm>
          <a:prstGeom prst="rect">
            <a:avLst/>
          </a:prstGeom>
        </p:spPr>
        <p:txBody>
          <a:bodyPr anchor="b">
            <a:noAutofit/>
          </a:bodyPr>
          <a:lstStyle>
            <a:lvl1pPr algn="l">
              <a:defRPr sz="3200" b="1">
                <a:solidFill>
                  <a:schemeClr val="bg1"/>
                </a:solidFill>
              </a:defRPr>
            </a:lvl1pPr>
          </a:lstStyle>
          <a:p>
            <a:r>
              <a:rPr lang="en-US" dirty="0"/>
              <a:t>Click to edit Master title style</a:t>
            </a:r>
          </a:p>
        </p:txBody>
      </p:sp>
      <p:sp>
        <p:nvSpPr>
          <p:cNvPr id="4" name="Text Placeholder 3"/>
          <p:cNvSpPr>
            <a:spLocks noGrp="1"/>
          </p:cNvSpPr>
          <p:nvPr>
            <p:ph type="body" sz="half" idx="2"/>
          </p:nvPr>
        </p:nvSpPr>
        <p:spPr>
          <a:xfrm>
            <a:off x="2387600" y="3140870"/>
            <a:ext cx="7416800" cy="804863"/>
          </a:xfrm>
          <a:prstGeom prst="rect">
            <a:avLst/>
          </a:prstGeom>
        </p:spPr>
        <p:txBody>
          <a:bodyPr/>
          <a:lstStyle>
            <a:lvl1pPr marL="0" indent="0">
              <a:buNone/>
              <a:defRPr sz="1867">
                <a:solidFill>
                  <a:schemeClr val="bg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Click to edit Master text styles</a:t>
            </a:r>
          </a:p>
        </p:txBody>
      </p:sp>
    </p:spTree>
    <p:extLst>
      <p:ext uri="{BB962C8B-B14F-4D97-AF65-F5344CB8AC3E}">
        <p14:creationId xmlns:p14="http://schemas.microsoft.com/office/powerpoint/2010/main" val="21306583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ousekeeping Slide">
    <p:spTree>
      <p:nvGrpSpPr>
        <p:cNvPr id="1" name=""/>
        <p:cNvGrpSpPr/>
        <p:nvPr/>
      </p:nvGrpSpPr>
      <p:grpSpPr>
        <a:xfrm>
          <a:off x="0" y="0"/>
          <a:ext cx="0" cy="0"/>
          <a:chOff x="0" y="0"/>
          <a:chExt cx="0" cy="0"/>
        </a:xfrm>
      </p:grpSpPr>
      <p:sp>
        <p:nvSpPr>
          <p:cNvPr id="5" name="Rectangle 4"/>
          <p:cNvSpPr/>
          <p:nvPr userDrawn="1"/>
        </p:nvSpPr>
        <p:spPr>
          <a:xfrm>
            <a:off x="0" y="-9113"/>
            <a:ext cx="12192000" cy="690067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endParaRPr>
          </a:p>
        </p:txBody>
      </p:sp>
      <p:sp>
        <p:nvSpPr>
          <p:cNvPr id="8" name="Text Placeholder 7"/>
          <p:cNvSpPr>
            <a:spLocks noGrp="1"/>
          </p:cNvSpPr>
          <p:nvPr>
            <p:ph type="body" sz="quarter" idx="10"/>
          </p:nvPr>
        </p:nvSpPr>
        <p:spPr>
          <a:xfrm>
            <a:off x="1625600" y="1371600"/>
            <a:ext cx="9245600" cy="2971800"/>
          </a:xfrm>
          <a:prstGeom prst="rect">
            <a:avLst/>
          </a:prstGeom>
        </p:spPr>
        <p:txBody>
          <a:bodyPr/>
          <a:lstStyle>
            <a:lvl1pPr>
              <a:defRPr b="1">
                <a:solidFill>
                  <a:schemeClr val="accent1"/>
                </a:solidFill>
              </a:defRPr>
            </a:lvl1pPr>
            <a:lvl2pPr marL="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Text</a:t>
            </a:r>
          </a:p>
        </p:txBody>
      </p:sp>
    </p:spTree>
    <p:extLst>
      <p:ext uri="{BB962C8B-B14F-4D97-AF65-F5344CB8AC3E}">
        <p14:creationId xmlns:p14="http://schemas.microsoft.com/office/powerpoint/2010/main" val="27513381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8/14/23</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4860383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8/14/23</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0334364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8/14/23</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2185042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8/14/23</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2891920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8/14/23</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5215468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8/14/23</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809061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3705710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8/14/23</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5645478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8/14/23</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4385780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8/14/23</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9020827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8/14/23</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5058482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8/14/23</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5576867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24E1EB27-17AD-41F7-8E9B-817073D87F9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26598412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4A365CF6-C114-48A1-87C0-B85E6A74BBC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115252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5726126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7461998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8741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6149205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5052662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4"/>
              </a:buClr>
              <a:buSzPct val="100000"/>
              <a:buFont typeface="Arial" panose="020B0604020202020204" pitchFamily="34" charset="0"/>
              <a:buChar char="•"/>
              <a:defRPr/>
            </a:lvl1pPr>
            <a:lvl2pPr marL="685800" indent="-228600">
              <a:buClr>
                <a:schemeClr val="accent4"/>
              </a:buClr>
              <a:buSzPct val="100000"/>
              <a:buFont typeface="Arial" panose="020B0604020202020204" pitchFamily="34" charset="0"/>
              <a:buChar char="•"/>
              <a:defRPr/>
            </a:lvl2pPr>
            <a:lvl3pPr marL="1143000" indent="-228600">
              <a:buClr>
                <a:schemeClr val="accent4"/>
              </a:buClr>
              <a:buSzPct val="100000"/>
              <a:buFont typeface="Arial" panose="020B0604020202020204" pitchFamily="34" charset="0"/>
              <a:buChar char="•"/>
              <a:defRPr/>
            </a:lvl3pPr>
            <a:lvl4pPr marL="1600200" indent="-228600">
              <a:buClr>
                <a:schemeClr val="accent4"/>
              </a:buClr>
              <a:buSzPct val="100000"/>
              <a:buFont typeface="Arial" panose="020B0604020202020204" pitchFamily="34" charset="0"/>
              <a:buChar char="•"/>
              <a:defRPr/>
            </a:lvl4pPr>
            <a:lvl5pPr marL="2057400" indent="-228600">
              <a:buClr>
                <a:schemeClr val="accent4"/>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5098505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4560898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2156670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9810345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2196396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152893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20805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705704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4"/>
              </a:buClr>
              <a:buSzPct val="100000"/>
              <a:buFont typeface="Arial" panose="020B0604020202020204" pitchFamily="34" charset="0"/>
              <a:buChar char="•"/>
              <a:defRPr/>
            </a:lvl1pPr>
            <a:lvl2pPr marL="685800" indent="-228600">
              <a:buClr>
                <a:schemeClr val="accent4"/>
              </a:buClr>
              <a:buSzPct val="100000"/>
              <a:buFont typeface="Arial" panose="020B0604020202020204" pitchFamily="34" charset="0"/>
              <a:buChar char="•"/>
              <a:defRPr/>
            </a:lvl2pPr>
            <a:lvl3pPr marL="1143000" indent="-228600">
              <a:buClr>
                <a:schemeClr val="accent4"/>
              </a:buClr>
              <a:buSzPct val="100000"/>
              <a:buFont typeface="Arial" panose="020B0604020202020204" pitchFamily="34" charset="0"/>
              <a:buChar char="•"/>
              <a:defRPr/>
            </a:lvl3pPr>
            <a:lvl4pPr marL="1600200" indent="-228600">
              <a:buClr>
                <a:schemeClr val="accent4"/>
              </a:buClr>
              <a:buSzPct val="100000"/>
              <a:buFont typeface="Arial" panose="020B0604020202020204" pitchFamily="34" charset="0"/>
              <a:buChar char="•"/>
              <a:defRPr/>
            </a:lvl4pPr>
            <a:lvl5pPr marL="2057400" indent="-228600">
              <a:buClr>
                <a:schemeClr val="accent4"/>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3527605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037843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331073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2.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3.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888D9C-325D-4873-A0A3-7A5D86C65088}"/>
              </a:ext>
            </a:extLst>
          </p:cNvPr>
          <p:cNvPicPr>
            <a:picLocks noChangeAspect="1"/>
          </p:cNvPicPr>
          <p:nvPr/>
        </p:nvPicPr>
        <p:blipFill rotWithShape="1">
          <a:blip r:embed="rId25">
            <a:extLst>
              <a:ext uri="{28A0092B-C50C-407E-A947-70E740481C1C}">
                <a14:useLocalDpi xmlns:a14="http://schemas.microsoft.com/office/drawing/2010/main"/>
              </a:ext>
            </a:extLst>
          </a:blip>
          <a:srcRect/>
          <a:stretch/>
        </p:blipFill>
        <p:spPr>
          <a:xfrm>
            <a:off x="0" y="0"/>
            <a:ext cx="12192000" cy="106681"/>
          </a:xfrm>
          <a:prstGeom prst="rect">
            <a:avLst/>
          </a:prstGeom>
        </p:spPr>
      </p:pic>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01488087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Lst>
  <p:hf sldNum="0" hdr="0" dt="0"/>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8/14/23</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2448105222"/>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888D9C-325D-4873-A0A3-7A5D86C65088}"/>
              </a:ext>
            </a:extLst>
          </p:cNvPr>
          <p:cNvPicPr>
            <a:picLocks noChangeAspect="1"/>
          </p:cNvPicPr>
          <p:nvPr/>
        </p:nvPicPr>
        <p:blipFill rotWithShape="1">
          <a:blip r:embed="rId14">
            <a:extLst>
              <a:ext uri="{28A0092B-C50C-407E-A947-70E740481C1C}">
                <a14:useLocalDpi xmlns:a14="http://schemas.microsoft.com/office/drawing/2010/main"/>
              </a:ext>
            </a:extLst>
          </a:blip>
          <a:srcRect/>
          <a:stretch/>
        </p:blipFill>
        <p:spPr>
          <a:xfrm>
            <a:off x="0" y="0"/>
            <a:ext cx="12192000" cy="106681"/>
          </a:xfrm>
          <a:prstGeom prst="rect">
            <a:avLst/>
          </a:prstGeom>
        </p:spPr>
      </p:pic>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613397440"/>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Lst>
  <p:hf sldNum="0" hdr="0" dt="0"/>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17.png"/><Relationship Id="rId7" Type="http://schemas.openxmlformats.org/officeDocument/2006/relationships/hyperlink" Target="http://www.mededonthego.com/" TargetMode="External"/><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2.svg"/><Relationship Id="rId4" Type="http://schemas.openxmlformats.org/officeDocument/2006/relationships/image" Target="../media/image18.svg"/><Relationship Id="rId9" Type="http://schemas.openxmlformats.org/officeDocument/2006/relationships/image" Target="../media/image21.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mededonthego.com/Video/program/1026" TargetMode="External"/><Relationship Id="rId7" Type="http://schemas.openxmlformats.org/officeDocument/2006/relationships/image" Target="../media/image6.svg"/><Relationship Id="rId2" Type="http://schemas.openxmlformats.org/officeDocument/2006/relationships/notesSlide" Target="../notesSlides/notesSlide1.xml"/><Relationship Id="rId1" Type="http://schemas.openxmlformats.org/officeDocument/2006/relationships/slideLayout" Target="../slideLayouts/slideLayout30.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hyperlink" Target="mailto:support@MedEdOTG.com" TargetMode="External"/><Relationship Id="rId10" Type="http://schemas.openxmlformats.org/officeDocument/2006/relationships/image" Target="../media/image9.png"/><Relationship Id="rId4" Type="http://schemas.openxmlformats.org/officeDocument/2006/relationships/hyperlink" Target="http://www.mededonthego.com/" TargetMode="External"/><Relationship Id="rId9" Type="http://schemas.openxmlformats.org/officeDocument/2006/relationships/image" Target="../media/image8.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microsoft.com/office/2007/relationships/hdphoto" Target="../media/hdphoto1.wdp"/><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17C4D-65E7-A158-DCD6-ECB78CEC14B9}"/>
              </a:ext>
            </a:extLst>
          </p:cNvPr>
          <p:cNvSpPr>
            <a:spLocks noGrp="1"/>
          </p:cNvSpPr>
          <p:nvPr>
            <p:ph type="title"/>
          </p:nvPr>
        </p:nvSpPr>
        <p:spPr/>
        <p:txBody>
          <a:bodyPr>
            <a:normAutofit/>
          </a:bodyPr>
          <a:lstStyle/>
          <a:p>
            <a:r>
              <a:rPr lang="en-US" dirty="0"/>
              <a:t>Are There Other Novel Approaches or Targeted Therapies for Early Relapse Myeloma?</a:t>
            </a:r>
          </a:p>
        </p:txBody>
      </p:sp>
      <p:sp>
        <p:nvSpPr>
          <p:cNvPr id="3" name="Subtitle 2">
            <a:extLst>
              <a:ext uri="{FF2B5EF4-FFF2-40B4-BE49-F238E27FC236}">
                <a16:creationId xmlns:a16="http://schemas.microsoft.com/office/drawing/2014/main" id="{81AD16AF-CB10-655C-741C-0DE57E824E07}"/>
              </a:ext>
            </a:extLst>
          </p:cNvPr>
          <p:cNvSpPr>
            <a:spLocks noGrp="1"/>
          </p:cNvSpPr>
          <p:nvPr>
            <p:ph type="body" idx="1"/>
          </p:nvPr>
        </p:nvSpPr>
        <p:spPr/>
        <p:txBody>
          <a:bodyPr>
            <a:normAutofit/>
          </a:bodyPr>
          <a:lstStyle/>
          <a:p>
            <a:r>
              <a:rPr lang="en-US" b="1" dirty="0">
                <a:solidFill>
                  <a:schemeClr val="accent1"/>
                </a:solidFill>
              </a:rPr>
              <a:t>Noa Biran, MD </a:t>
            </a:r>
            <a:br>
              <a:rPr lang="en-US" dirty="0"/>
            </a:br>
            <a:r>
              <a:rPr lang="en-US" dirty="0"/>
              <a:t>Associate Professor of Medicine </a:t>
            </a:r>
            <a:br>
              <a:rPr lang="en-US" dirty="0"/>
            </a:br>
            <a:r>
              <a:rPr lang="en-US" dirty="0"/>
              <a:t>Hackensack Meridian Health </a:t>
            </a:r>
            <a:br>
              <a:rPr lang="en-US" dirty="0"/>
            </a:br>
            <a:r>
              <a:rPr lang="en-US" dirty="0"/>
              <a:t>John </a:t>
            </a:r>
            <a:r>
              <a:rPr lang="en-US" dirty="0" err="1"/>
              <a:t>Theurer</a:t>
            </a:r>
            <a:r>
              <a:rPr lang="en-US" dirty="0"/>
              <a:t> Cancer Center, Multiple Myeloma Division</a:t>
            </a:r>
            <a:br>
              <a:rPr lang="en-US" dirty="0"/>
            </a:br>
            <a:r>
              <a:rPr lang="en-US" dirty="0"/>
              <a:t>Hackensack, NJ</a:t>
            </a:r>
          </a:p>
        </p:txBody>
      </p:sp>
    </p:spTree>
    <p:extLst>
      <p:ext uri="{BB962C8B-B14F-4D97-AF65-F5344CB8AC3E}">
        <p14:creationId xmlns:p14="http://schemas.microsoft.com/office/powerpoint/2010/main" val="22533478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CA9A5-C67B-1BF5-6E33-9658B5E5DBB7}"/>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E7007BF9-DF3D-E501-FBF7-E1BB5955C689}"/>
              </a:ext>
            </a:extLst>
          </p:cNvPr>
          <p:cNvSpPr>
            <a:spLocks noGrp="1"/>
          </p:cNvSpPr>
          <p:nvPr>
            <p:ph idx="1"/>
          </p:nvPr>
        </p:nvSpPr>
        <p:spPr/>
        <p:txBody>
          <a:bodyPr>
            <a:normAutofit/>
          </a:bodyPr>
          <a:lstStyle/>
          <a:p>
            <a:r>
              <a:rPr lang="en-US" sz="2800" dirty="0"/>
              <a:t>The combination of </a:t>
            </a:r>
            <a:r>
              <a:rPr lang="en-US" sz="2800" dirty="0" err="1"/>
              <a:t>selinexor</a:t>
            </a:r>
            <a:r>
              <a:rPr lang="en-US" sz="2800" dirty="0"/>
              <a:t> with bortezomib and dexamethasone in patients with multiple myeloma who resulted in median PFS of 13.9 versus 9.4 months</a:t>
            </a:r>
          </a:p>
          <a:p>
            <a:endParaRPr lang="en-US" sz="2800" dirty="0"/>
          </a:p>
          <a:p>
            <a:r>
              <a:rPr lang="en-US" sz="2800" dirty="0"/>
              <a:t>A progression-free survival benefit was seen with </a:t>
            </a:r>
            <a:r>
              <a:rPr lang="en-US" sz="2800" dirty="0" err="1"/>
              <a:t>ixazomib</a:t>
            </a:r>
            <a:r>
              <a:rPr lang="en-US" sz="2800" dirty="0"/>
              <a:t>-lenalidomide-</a:t>
            </a:r>
            <a:r>
              <a:rPr lang="en-US" sz="2800" dirty="0" err="1"/>
              <a:t>dex</a:t>
            </a:r>
            <a:r>
              <a:rPr lang="en-US" sz="2800" dirty="0"/>
              <a:t> compared to lenalidomide-</a:t>
            </a:r>
            <a:r>
              <a:rPr lang="en-US" sz="2800" dirty="0" err="1"/>
              <a:t>dex</a:t>
            </a:r>
            <a:r>
              <a:rPr lang="en-US" sz="2800" dirty="0"/>
              <a:t> in patients with early relapsed myeloma of 20.4 versus 14.7 months</a:t>
            </a:r>
          </a:p>
          <a:p>
            <a:endParaRPr lang="en-US" sz="2800" dirty="0"/>
          </a:p>
        </p:txBody>
      </p:sp>
    </p:spTree>
    <p:extLst>
      <p:ext uri="{BB962C8B-B14F-4D97-AF65-F5344CB8AC3E}">
        <p14:creationId xmlns:p14="http://schemas.microsoft.com/office/powerpoint/2010/main" val="4005826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35855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3"/>
              </a:rPr>
              <a:t>Early Relapse in Multiple Myeloma: Modern Management Strategies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Distinguish between relapse and progression of disease in multiple myeloma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Compare the efficacy and safety of carfilzomib- and pomalidomide-based regimens in the treatment of relapsed multiple   myeloma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Apply current and emerging treatment approaches to multiple myeloma patients in early relapse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Recognize common adverse events seen with combination regimens used to treat early relapsed multiple myeloma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199505"/>
            <a:ext cx="10744200" cy="877515"/>
          </a:xfrm>
        </p:spPr>
        <p:txBody>
          <a:bodyPr/>
          <a:lstStyle/>
          <a:p>
            <a:pPr algn="l"/>
            <a:r>
              <a:rPr lang="en-US" dirty="0"/>
              <a:t>Principles of Therapy in RRMM</a:t>
            </a:r>
          </a:p>
        </p:txBody>
      </p:sp>
      <p:sp>
        <p:nvSpPr>
          <p:cNvPr id="2" name="TextBox 1">
            <a:extLst>
              <a:ext uri="{FF2B5EF4-FFF2-40B4-BE49-F238E27FC236}">
                <a16:creationId xmlns:a16="http://schemas.microsoft.com/office/drawing/2014/main" id="{14905750-6167-4F21-BF82-2EDB3C20CA50}"/>
              </a:ext>
            </a:extLst>
          </p:cNvPr>
          <p:cNvSpPr txBox="1"/>
          <p:nvPr/>
        </p:nvSpPr>
        <p:spPr>
          <a:xfrm>
            <a:off x="10179698" y="6251510"/>
            <a:ext cx="2012302" cy="532629"/>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6" name="Freeform 5">
            <a:extLst>
              <a:ext uri="{FF2B5EF4-FFF2-40B4-BE49-F238E27FC236}">
                <a16:creationId xmlns:a16="http://schemas.microsoft.com/office/drawing/2014/main" id="{4F840171-91E5-A2EA-E677-8E668BDEC540}"/>
              </a:ext>
            </a:extLst>
          </p:cNvPr>
          <p:cNvSpPr/>
          <p:nvPr/>
        </p:nvSpPr>
        <p:spPr>
          <a:xfrm>
            <a:off x="709272" y="1250017"/>
            <a:ext cx="3344146" cy="3344555"/>
          </a:xfrm>
          <a:custGeom>
            <a:avLst/>
            <a:gdLst>
              <a:gd name="connsiteX0" fmla="*/ 0 w 3344146"/>
              <a:gd name="connsiteY0" fmla="*/ 1672278 h 3344555"/>
              <a:gd name="connsiteX1" fmla="*/ 1672073 w 3344146"/>
              <a:gd name="connsiteY1" fmla="*/ 0 h 3344555"/>
              <a:gd name="connsiteX2" fmla="*/ 3344146 w 3344146"/>
              <a:gd name="connsiteY2" fmla="*/ 1672278 h 3344555"/>
              <a:gd name="connsiteX3" fmla="*/ 1672073 w 3344146"/>
              <a:gd name="connsiteY3" fmla="*/ 3344556 h 3344555"/>
              <a:gd name="connsiteX4" fmla="*/ 0 w 3344146"/>
              <a:gd name="connsiteY4" fmla="*/ 1672278 h 3344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4146" h="3344555">
                <a:moveTo>
                  <a:pt x="0" y="1672278"/>
                </a:moveTo>
                <a:cubicBezTo>
                  <a:pt x="0" y="748704"/>
                  <a:pt x="748613" y="0"/>
                  <a:pt x="1672073" y="0"/>
                </a:cubicBezTo>
                <a:cubicBezTo>
                  <a:pt x="2595533" y="0"/>
                  <a:pt x="3344146" y="748704"/>
                  <a:pt x="3344146" y="1672278"/>
                </a:cubicBezTo>
                <a:cubicBezTo>
                  <a:pt x="3344146" y="2595852"/>
                  <a:pt x="2595533" y="3344556"/>
                  <a:pt x="1672073" y="3344556"/>
                </a:cubicBezTo>
                <a:cubicBezTo>
                  <a:pt x="748613" y="3344556"/>
                  <a:pt x="0" y="2595852"/>
                  <a:pt x="0" y="1672278"/>
                </a:cubicBezTo>
                <a:close/>
              </a:path>
            </a:pathLst>
          </a:custGeom>
          <a:ln>
            <a:noFill/>
          </a:ln>
        </p:spPr>
        <p:style>
          <a:lnRef idx="3">
            <a:schemeClr val="lt1">
              <a:hueOff val="0"/>
              <a:satOff val="0"/>
              <a:lumOff val="0"/>
              <a:alphaOff val="0"/>
            </a:schemeClr>
          </a:lnRef>
          <a:fillRef idx="1">
            <a:schemeClr val="accent2">
              <a:shade val="80000"/>
              <a:alpha val="50000"/>
              <a:hueOff val="0"/>
              <a:satOff val="0"/>
              <a:lumOff val="0"/>
              <a:alphaOff val="0"/>
            </a:schemeClr>
          </a:fillRef>
          <a:effectRef idx="0">
            <a:schemeClr val="accent2">
              <a:shade val="80000"/>
              <a:alpha val="50000"/>
              <a:hueOff val="0"/>
              <a:satOff val="0"/>
              <a:lumOff val="0"/>
              <a:alphaOff val="0"/>
            </a:schemeClr>
          </a:effectRef>
          <a:fontRef idx="minor">
            <a:schemeClr val="tx1"/>
          </a:fontRef>
        </p:style>
        <p:txBody>
          <a:bodyPr spcFirstLastPara="0" vert="horz" wrap="square" lIns="577369" tIns="577429" rIns="577369" bIns="577429" numCol="1" spcCol="1270" anchor="ctr" anchorCtr="0">
            <a:noAutofit/>
          </a:bodyPr>
          <a:lstStyle/>
          <a:p>
            <a:pPr marL="0" lvl="0" indent="0" algn="ctr" defTabSz="1022350">
              <a:lnSpc>
                <a:spcPct val="90000"/>
              </a:lnSpc>
              <a:spcBef>
                <a:spcPct val="0"/>
              </a:spcBef>
              <a:spcAft>
                <a:spcPct val="35000"/>
              </a:spcAft>
              <a:buNone/>
            </a:pPr>
            <a:r>
              <a:rPr lang="en-US" sz="2300" b="1" u="none" kern="1200" dirty="0"/>
              <a:t>Timing of Relapse</a:t>
            </a:r>
          </a:p>
        </p:txBody>
      </p:sp>
      <p:sp>
        <p:nvSpPr>
          <p:cNvPr id="7" name="Freeform 6">
            <a:extLst>
              <a:ext uri="{FF2B5EF4-FFF2-40B4-BE49-F238E27FC236}">
                <a16:creationId xmlns:a16="http://schemas.microsoft.com/office/drawing/2014/main" id="{3D129C39-5A6A-6C97-E8BB-59D519AB7FEB}"/>
              </a:ext>
            </a:extLst>
          </p:cNvPr>
          <p:cNvSpPr/>
          <p:nvPr/>
        </p:nvSpPr>
        <p:spPr>
          <a:xfrm>
            <a:off x="3138758" y="3313940"/>
            <a:ext cx="3344146" cy="3344555"/>
          </a:xfrm>
          <a:custGeom>
            <a:avLst/>
            <a:gdLst>
              <a:gd name="connsiteX0" fmla="*/ 0 w 3344146"/>
              <a:gd name="connsiteY0" fmla="*/ 1672278 h 3344555"/>
              <a:gd name="connsiteX1" fmla="*/ 1672073 w 3344146"/>
              <a:gd name="connsiteY1" fmla="*/ 0 h 3344555"/>
              <a:gd name="connsiteX2" fmla="*/ 3344146 w 3344146"/>
              <a:gd name="connsiteY2" fmla="*/ 1672278 h 3344555"/>
              <a:gd name="connsiteX3" fmla="*/ 1672073 w 3344146"/>
              <a:gd name="connsiteY3" fmla="*/ 3344556 h 3344555"/>
              <a:gd name="connsiteX4" fmla="*/ 0 w 3344146"/>
              <a:gd name="connsiteY4" fmla="*/ 1672278 h 3344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4146" h="3344555">
                <a:moveTo>
                  <a:pt x="0" y="1672278"/>
                </a:moveTo>
                <a:cubicBezTo>
                  <a:pt x="0" y="748704"/>
                  <a:pt x="748613" y="0"/>
                  <a:pt x="1672073" y="0"/>
                </a:cubicBezTo>
                <a:cubicBezTo>
                  <a:pt x="2595533" y="0"/>
                  <a:pt x="3344146" y="748704"/>
                  <a:pt x="3344146" y="1672278"/>
                </a:cubicBezTo>
                <a:cubicBezTo>
                  <a:pt x="3344146" y="2595852"/>
                  <a:pt x="2595533" y="3344556"/>
                  <a:pt x="1672073" y="3344556"/>
                </a:cubicBezTo>
                <a:cubicBezTo>
                  <a:pt x="748613" y="3344556"/>
                  <a:pt x="0" y="2595852"/>
                  <a:pt x="0" y="1672278"/>
                </a:cubicBezTo>
                <a:close/>
              </a:path>
            </a:pathLst>
          </a:custGeom>
          <a:solidFill>
            <a:schemeClr val="accent1">
              <a:alpha val="40000"/>
            </a:schemeClr>
          </a:solidFill>
          <a:ln>
            <a:noFill/>
          </a:ln>
        </p:spPr>
        <p:style>
          <a:lnRef idx="3">
            <a:schemeClr val="lt1">
              <a:hueOff val="0"/>
              <a:satOff val="0"/>
              <a:lumOff val="0"/>
              <a:alphaOff val="0"/>
            </a:schemeClr>
          </a:lnRef>
          <a:fillRef idx="1">
            <a:scrgbClr r="0" g="0" b="0"/>
          </a:fillRef>
          <a:effectRef idx="0">
            <a:schemeClr val="accent2">
              <a:shade val="80000"/>
              <a:alpha val="50000"/>
              <a:hueOff val="-24"/>
              <a:satOff val="4669"/>
              <a:lumOff val="1771"/>
              <a:alphaOff val="-10000"/>
            </a:schemeClr>
          </a:effectRef>
          <a:fontRef idx="minor">
            <a:schemeClr val="tx1"/>
          </a:fontRef>
        </p:style>
        <p:txBody>
          <a:bodyPr spcFirstLastPara="0" vert="horz" wrap="square" lIns="640080" tIns="822960" rIns="457200" bIns="577429" numCol="1" spcCol="1270" anchor="t" anchorCtr="0">
            <a:noAutofit/>
          </a:bodyPr>
          <a:lstStyle/>
          <a:p>
            <a:pPr marL="0" lvl="0" indent="0" algn="l" defTabSz="1022350">
              <a:lnSpc>
                <a:spcPct val="90000"/>
              </a:lnSpc>
              <a:spcBef>
                <a:spcPct val="0"/>
              </a:spcBef>
              <a:spcAft>
                <a:spcPct val="35000"/>
              </a:spcAft>
              <a:buNone/>
            </a:pPr>
            <a:endParaRPr lang="en-US" sz="2300" b="1" kern="1200" dirty="0"/>
          </a:p>
          <a:p>
            <a:pPr marL="0" lvl="0" indent="0" algn="l" defTabSz="1022350">
              <a:lnSpc>
                <a:spcPct val="90000"/>
              </a:lnSpc>
              <a:spcBef>
                <a:spcPct val="0"/>
              </a:spcBef>
              <a:spcAft>
                <a:spcPct val="35000"/>
              </a:spcAft>
              <a:buNone/>
            </a:pPr>
            <a:r>
              <a:rPr lang="en-US" sz="2300" b="1" kern="1200" dirty="0"/>
              <a:t>Response to prior therapy</a:t>
            </a:r>
          </a:p>
          <a:p>
            <a:pPr marL="171450" lvl="1" indent="-171450" algn="l" defTabSz="800100">
              <a:lnSpc>
                <a:spcPct val="90000"/>
              </a:lnSpc>
              <a:spcBef>
                <a:spcPct val="0"/>
              </a:spcBef>
              <a:spcAft>
                <a:spcPct val="15000"/>
              </a:spcAft>
              <a:buChar char="•"/>
            </a:pPr>
            <a:r>
              <a:rPr lang="en-US" sz="1800" kern="1200" dirty="0"/>
              <a:t>Sensitive/refractory</a:t>
            </a:r>
          </a:p>
        </p:txBody>
      </p:sp>
      <p:sp>
        <p:nvSpPr>
          <p:cNvPr id="8" name="Freeform 7">
            <a:extLst>
              <a:ext uri="{FF2B5EF4-FFF2-40B4-BE49-F238E27FC236}">
                <a16:creationId xmlns:a16="http://schemas.microsoft.com/office/drawing/2014/main" id="{D17B44ED-4723-1A2E-C71E-25F1672D5234}"/>
              </a:ext>
            </a:extLst>
          </p:cNvPr>
          <p:cNvSpPr/>
          <p:nvPr/>
        </p:nvSpPr>
        <p:spPr>
          <a:xfrm>
            <a:off x="5530957" y="1250016"/>
            <a:ext cx="3344146" cy="3344555"/>
          </a:xfrm>
          <a:custGeom>
            <a:avLst/>
            <a:gdLst>
              <a:gd name="connsiteX0" fmla="*/ 0 w 3344146"/>
              <a:gd name="connsiteY0" fmla="*/ 1672278 h 3344555"/>
              <a:gd name="connsiteX1" fmla="*/ 1672073 w 3344146"/>
              <a:gd name="connsiteY1" fmla="*/ 0 h 3344555"/>
              <a:gd name="connsiteX2" fmla="*/ 3344146 w 3344146"/>
              <a:gd name="connsiteY2" fmla="*/ 1672278 h 3344555"/>
              <a:gd name="connsiteX3" fmla="*/ 1672073 w 3344146"/>
              <a:gd name="connsiteY3" fmla="*/ 3344556 h 3344555"/>
              <a:gd name="connsiteX4" fmla="*/ 0 w 3344146"/>
              <a:gd name="connsiteY4" fmla="*/ 1672278 h 3344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4146" h="3344555">
                <a:moveTo>
                  <a:pt x="0" y="1672278"/>
                </a:moveTo>
                <a:cubicBezTo>
                  <a:pt x="0" y="748704"/>
                  <a:pt x="748613" y="0"/>
                  <a:pt x="1672073" y="0"/>
                </a:cubicBezTo>
                <a:cubicBezTo>
                  <a:pt x="2595533" y="0"/>
                  <a:pt x="3344146" y="748704"/>
                  <a:pt x="3344146" y="1672278"/>
                </a:cubicBezTo>
                <a:cubicBezTo>
                  <a:pt x="3344146" y="2595852"/>
                  <a:pt x="2595533" y="3344556"/>
                  <a:pt x="1672073" y="3344556"/>
                </a:cubicBezTo>
                <a:cubicBezTo>
                  <a:pt x="748613" y="3344556"/>
                  <a:pt x="0" y="2595852"/>
                  <a:pt x="0" y="1672278"/>
                </a:cubicBezTo>
                <a:close/>
              </a:path>
            </a:pathLst>
          </a:custGeom>
          <a:solidFill>
            <a:schemeClr val="accent6">
              <a:alpha val="30000"/>
            </a:schemeClr>
          </a:solidFill>
          <a:ln>
            <a:noFill/>
          </a:ln>
        </p:spPr>
        <p:style>
          <a:lnRef idx="3">
            <a:schemeClr val="lt1">
              <a:hueOff val="0"/>
              <a:satOff val="0"/>
              <a:lumOff val="0"/>
              <a:alphaOff val="0"/>
            </a:schemeClr>
          </a:lnRef>
          <a:fillRef idx="1">
            <a:scrgbClr r="0" g="0" b="0"/>
          </a:fillRef>
          <a:effectRef idx="0">
            <a:schemeClr val="accent2">
              <a:shade val="80000"/>
              <a:alpha val="50000"/>
              <a:hueOff val="-47"/>
              <a:satOff val="9337"/>
              <a:lumOff val="3541"/>
              <a:alphaOff val="-20000"/>
            </a:schemeClr>
          </a:effectRef>
          <a:fontRef idx="minor">
            <a:schemeClr val="tx1"/>
          </a:fontRef>
        </p:style>
        <p:txBody>
          <a:bodyPr spcFirstLastPara="0" vert="horz" wrap="square" lIns="731520" tIns="577429" rIns="365760" bIns="577429" numCol="1" spcCol="1270" anchor="t" anchorCtr="0">
            <a:noAutofit/>
          </a:bodyPr>
          <a:lstStyle/>
          <a:p>
            <a:pPr marL="0" lvl="0" indent="0" algn="l" defTabSz="1022350">
              <a:lnSpc>
                <a:spcPct val="90000"/>
              </a:lnSpc>
              <a:spcBef>
                <a:spcPct val="0"/>
              </a:spcBef>
              <a:spcAft>
                <a:spcPct val="35000"/>
              </a:spcAft>
              <a:buNone/>
            </a:pPr>
            <a:r>
              <a:rPr lang="en-US" sz="2300" b="1" u="none" kern="1200" dirty="0"/>
              <a:t>Biology of Relapse</a:t>
            </a:r>
          </a:p>
          <a:p>
            <a:pPr marL="171450" lvl="1" indent="-171450" algn="l" defTabSz="800100">
              <a:lnSpc>
                <a:spcPct val="90000"/>
              </a:lnSpc>
              <a:spcBef>
                <a:spcPct val="0"/>
              </a:spcBef>
              <a:spcAft>
                <a:spcPct val="15000"/>
              </a:spcAft>
              <a:buChar char="•"/>
            </a:pPr>
            <a:r>
              <a:rPr lang="en-US" sz="1800" kern="1200" dirty="0"/>
              <a:t>Hypercalcemia</a:t>
            </a:r>
          </a:p>
          <a:p>
            <a:pPr marL="171450" lvl="1" indent="-171450" algn="l" defTabSz="800100">
              <a:lnSpc>
                <a:spcPct val="90000"/>
              </a:lnSpc>
              <a:spcBef>
                <a:spcPct val="0"/>
              </a:spcBef>
              <a:spcAft>
                <a:spcPct val="15000"/>
              </a:spcAft>
              <a:buChar char="•"/>
            </a:pPr>
            <a:r>
              <a:rPr lang="en-US" sz="1800" kern="1200" dirty="0"/>
              <a:t>Renal failure</a:t>
            </a:r>
          </a:p>
          <a:p>
            <a:pPr marL="171450" lvl="1" indent="-171450" algn="l" defTabSz="800100">
              <a:lnSpc>
                <a:spcPct val="90000"/>
              </a:lnSpc>
              <a:spcBef>
                <a:spcPct val="0"/>
              </a:spcBef>
              <a:spcAft>
                <a:spcPct val="15000"/>
              </a:spcAft>
              <a:buChar char="•"/>
            </a:pPr>
            <a:r>
              <a:rPr lang="en-US" sz="1800" kern="1200" dirty="0" err="1"/>
              <a:t>Cytopenias</a:t>
            </a:r>
            <a:endParaRPr lang="en-US" sz="1800" kern="1200" dirty="0"/>
          </a:p>
          <a:p>
            <a:pPr marL="171450" lvl="1" indent="-171450" algn="l" defTabSz="800100">
              <a:lnSpc>
                <a:spcPct val="90000"/>
              </a:lnSpc>
              <a:spcBef>
                <a:spcPct val="0"/>
              </a:spcBef>
              <a:spcAft>
                <a:spcPct val="15000"/>
              </a:spcAft>
              <a:buChar char="•"/>
            </a:pPr>
            <a:r>
              <a:rPr lang="en-US" sz="1800" kern="1200" dirty="0"/>
              <a:t>NGS/High-risk FISH</a:t>
            </a:r>
          </a:p>
        </p:txBody>
      </p:sp>
      <p:sp>
        <p:nvSpPr>
          <p:cNvPr id="9" name="Freeform 8">
            <a:extLst>
              <a:ext uri="{FF2B5EF4-FFF2-40B4-BE49-F238E27FC236}">
                <a16:creationId xmlns:a16="http://schemas.microsoft.com/office/drawing/2014/main" id="{C0BF2DF0-6E3F-79E9-53B9-D26253163CAF}"/>
              </a:ext>
            </a:extLst>
          </p:cNvPr>
          <p:cNvSpPr/>
          <p:nvPr/>
        </p:nvSpPr>
        <p:spPr>
          <a:xfrm>
            <a:off x="7947264" y="3313940"/>
            <a:ext cx="3535463" cy="3344555"/>
          </a:xfrm>
          <a:custGeom>
            <a:avLst/>
            <a:gdLst>
              <a:gd name="connsiteX0" fmla="*/ 0 w 3344146"/>
              <a:gd name="connsiteY0" fmla="*/ 1672278 h 3344555"/>
              <a:gd name="connsiteX1" fmla="*/ 1672073 w 3344146"/>
              <a:gd name="connsiteY1" fmla="*/ 0 h 3344555"/>
              <a:gd name="connsiteX2" fmla="*/ 3344146 w 3344146"/>
              <a:gd name="connsiteY2" fmla="*/ 1672278 h 3344555"/>
              <a:gd name="connsiteX3" fmla="*/ 1672073 w 3344146"/>
              <a:gd name="connsiteY3" fmla="*/ 3344556 h 3344555"/>
              <a:gd name="connsiteX4" fmla="*/ 0 w 3344146"/>
              <a:gd name="connsiteY4" fmla="*/ 1672278 h 3344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4146" h="3344555">
                <a:moveTo>
                  <a:pt x="0" y="1672278"/>
                </a:moveTo>
                <a:cubicBezTo>
                  <a:pt x="0" y="748704"/>
                  <a:pt x="748613" y="0"/>
                  <a:pt x="1672073" y="0"/>
                </a:cubicBezTo>
                <a:cubicBezTo>
                  <a:pt x="2595533" y="0"/>
                  <a:pt x="3344146" y="748704"/>
                  <a:pt x="3344146" y="1672278"/>
                </a:cubicBezTo>
                <a:cubicBezTo>
                  <a:pt x="3344146" y="2595852"/>
                  <a:pt x="2595533" y="3344556"/>
                  <a:pt x="1672073" y="3344556"/>
                </a:cubicBezTo>
                <a:cubicBezTo>
                  <a:pt x="748613" y="3344556"/>
                  <a:pt x="0" y="2595852"/>
                  <a:pt x="0" y="1672278"/>
                </a:cubicBezTo>
                <a:close/>
              </a:path>
            </a:pathLst>
          </a:custGeom>
          <a:solidFill>
            <a:schemeClr val="accent5">
              <a:alpha val="20000"/>
            </a:schemeClr>
          </a:solidFill>
          <a:ln>
            <a:noFill/>
          </a:ln>
        </p:spPr>
        <p:style>
          <a:lnRef idx="3">
            <a:schemeClr val="lt1">
              <a:hueOff val="0"/>
              <a:satOff val="0"/>
              <a:lumOff val="0"/>
              <a:alphaOff val="0"/>
            </a:schemeClr>
          </a:lnRef>
          <a:fillRef idx="1">
            <a:scrgbClr r="0" g="0" b="0"/>
          </a:fillRef>
          <a:effectRef idx="0">
            <a:schemeClr val="accent2">
              <a:shade val="80000"/>
              <a:alpha val="50000"/>
              <a:hueOff val="-71"/>
              <a:satOff val="14006"/>
              <a:lumOff val="5312"/>
              <a:alphaOff val="-30000"/>
            </a:schemeClr>
          </a:effectRef>
          <a:fontRef idx="minor">
            <a:schemeClr val="tx1"/>
          </a:fontRef>
        </p:style>
        <p:txBody>
          <a:bodyPr spcFirstLastPara="0" vert="horz" wrap="square" lIns="731520" tIns="640080" rIns="577369" bIns="577429" numCol="1" spcCol="1270" anchor="t" anchorCtr="0">
            <a:noAutofit/>
          </a:bodyPr>
          <a:lstStyle/>
          <a:p>
            <a:pPr marL="0" lvl="0" indent="0" algn="l" defTabSz="1022350">
              <a:lnSpc>
                <a:spcPct val="90000"/>
              </a:lnSpc>
              <a:spcBef>
                <a:spcPct val="0"/>
              </a:spcBef>
              <a:spcAft>
                <a:spcPct val="35000"/>
              </a:spcAft>
              <a:buNone/>
            </a:pPr>
            <a:r>
              <a:rPr lang="en-US" sz="2300" b="1" u="none" kern="1200" dirty="0"/>
              <a:t>Performance Status and Comorbidities</a:t>
            </a:r>
          </a:p>
          <a:p>
            <a:pPr marL="171450" lvl="1" indent="-171450" algn="l" defTabSz="800100">
              <a:lnSpc>
                <a:spcPct val="90000"/>
              </a:lnSpc>
              <a:spcBef>
                <a:spcPct val="0"/>
              </a:spcBef>
              <a:spcAft>
                <a:spcPct val="15000"/>
              </a:spcAft>
              <a:buChar char="•"/>
            </a:pPr>
            <a:r>
              <a:rPr lang="en-US" sz="1800" kern="1200" dirty="0"/>
              <a:t>Intolerance</a:t>
            </a:r>
          </a:p>
          <a:p>
            <a:pPr marL="171450" lvl="1" indent="-171450" algn="l" defTabSz="800100">
              <a:lnSpc>
                <a:spcPct val="90000"/>
              </a:lnSpc>
              <a:spcBef>
                <a:spcPct val="0"/>
              </a:spcBef>
              <a:spcAft>
                <a:spcPct val="15000"/>
              </a:spcAft>
              <a:buChar char="•"/>
            </a:pPr>
            <a:r>
              <a:rPr lang="en-US" sz="1800" kern="1200" dirty="0"/>
              <a:t>Diabetes/Peripheral neuropathy</a:t>
            </a:r>
          </a:p>
          <a:p>
            <a:pPr marL="171450" lvl="1" indent="-171450" algn="l" defTabSz="800100">
              <a:lnSpc>
                <a:spcPct val="90000"/>
              </a:lnSpc>
              <a:spcBef>
                <a:spcPct val="0"/>
              </a:spcBef>
              <a:spcAft>
                <a:spcPct val="15000"/>
              </a:spcAft>
              <a:buChar char="•"/>
            </a:pPr>
            <a:r>
              <a:rPr lang="en-US" sz="1800" kern="1200" dirty="0"/>
              <a:t>Support network</a:t>
            </a:r>
          </a:p>
        </p:txBody>
      </p:sp>
    </p:spTree>
    <p:extLst>
      <p:ext uri="{BB962C8B-B14F-4D97-AF65-F5344CB8AC3E}">
        <p14:creationId xmlns:p14="http://schemas.microsoft.com/office/powerpoint/2010/main" val="908366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EAC47F5-0BFF-47B3-B36D-D17E36A3EE9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485395" y="1935330"/>
            <a:ext cx="9221209" cy="4421020"/>
          </a:xfrm>
          <a:prstGeom prst="rect">
            <a:avLst/>
          </a:prstGeom>
        </p:spPr>
      </p:pic>
      <p:sp>
        <p:nvSpPr>
          <p:cNvPr id="3" name="Footer Placeholder 2">
            <a:extLst>
              <a:ext uri="{FF2B5EF4-FFF2-40B4-BE49-F238E27FC236}">
                <a16:creationId xmlns:a16="http://schemas.microsoft.com/office/drawing/2014/main" id="{A5B8FBB8-B557-8AD5-32AE-FA0DCBB334D6}"/>
              </a:ext>
            </a:extLst>
          </p:cNvPr>
          <p:cNvSpPr>
            <a:spLocks noGrp="1"/>
          </p:cNvSpPr>
          <p:nvPr>
            <p:ph type="ftr" sz="quarter" idx="3"/>
          </p:nvPr>
        </p:nvSpPr>
        <p:spPr/>
        <p:txBody>
          <a:bodyPr/>
          <a:lstStyle/>
          <a:p>
            <a:r>
              <a:rPr lang="en-US" sz="1200" dirty="0" err="1"/>
              <a:t>Groscki</a:t>
            </a:r>
            <a:r>
              <a:rPr lang="en-US" sz="1200" dirty="0"/>
              <a:t>  S, et al. </a:t>
            </a:r>
            <a:r>
              <a:rPr lang="en-US" sz="1200" i="1" dirty="0"/>
              <a:t>Lancet. </a:t>
            </a:r>
            <a:r>
              <a:rPr lang="en-US" sz="1200" dirty="0"/>
              <a:t>2020;396:1563-73.</a:t>
            </a:r>
          </a:p>
        </p:txBody>
      </p:sp>
      <p:sp>
        <p:nvSpPr>
          <p:cNvPr id="4" name="Title 3">
            <a:extLst>
              <a:ext uri="{FF2B5EF4-FFF2-40B4-BE49-F238E27FC236}">
                <a16:creationId xmlns:a16="http://schemas.microsoft.com/office/drawing/2014/main" id="{C74D6CA6-048C-D726-54B0-0F9AB0B6247C}"/>
              </a:ext>
            </a:extLst>
          </p:cNvPr>
          <p:cNvSpPr>
            <a:spLocks noGrp="1"/>
          </p:cNvSpPr>
          <p:nvPr>
            <p:ph type="title"/>
          </p:nvPr>
        </p:nvSpPr>
        <p:spPr/>
        <p:txBody>
          <a:bodyPr>
            <a:normAutofit/>
          </a:bodyPr>
          <a:lstStyle/>
          <a:p>
            <a:r>
              <a:rPr lang="en-US" sz="3200" dirty="0">
                <a:latin typeface="Arial" charset="0"/>
                <a:ea typeface="+mn-ea"/>
                <a:cs typeface="+mn-cs"/>
              </a:rPr>
              <a:t>BOSTON Trial: Selinexor + Bortezomib + </a:t>
            </a:r>
            <a:r>
              <a:rPr lang="en-US" sz="3200" dirty="0" err="1">
                <a:latin typeface="Arial" charset="0"/>
                <a:ea typeface="+mn-ea"/>
                <a:cs typeface="+mn-cs"/>
              </a:rPr>
              <a:t>Dex</a:t>
            </a:r>
            <a:r>
              <a:rPr lang="en-US" sz="3200" dirty="0">
                <a:latin typeface="Arial" charset="0"/>
                <a:ea typeface="+mn-ea"/>
                <a:cs typeface="+mn-cs"/>
              </a:rPr>
              <a:t> in Early Relapsed Myeloma</a:t>
            </a:r>
            <a:endParaRPr lang="en-US" dirty="0"/>
          </a:p>
        </p:txBody>
      </p:sp>
      <p:sp>
        <p:nvSpPr>
          <p:cNvPr id="7" name="Content Placeholder 6">
            <a:extLst>
              <a:ext uri="{FF2B5EF4-FFF2-40B4-BE49-F238E27FC236}">
                <a16:creationId xmlns:a16="http://schemas.microsoft.com/office/drawing/2014/main" id="{792E47B1-242B-CD0B-B10D-303FA7A6A634}"/>
              </a:ext>
            </a:extLst>
          </p:cNvPr>
          <p:cNvSpPr>
            <a:spLocks noGrp="1"/>
          </p:cNvSpPr>
          <p:nvPr>
            <p:ph idx="1"/>
          </p:nvPr>
        </p:nvSpPr>
        <p:spPr>
          <a:xfrm>
            <a:off x="609599" y="1432540"/>
            <a:ext cx="10744200" cy="502790"/>
          </a:xfrm>
        </p:spPr>
        <p:txBody>
          <a:bodyPr>
            <a:normAutofit/>
          </a:bodyPr>
          <a:lstStyle/>
          <a:p>
            <a:pPr marL="0" indent="0">
              <a:buNone/>
            </a:pPr>
            <a:r>
              <a:rPr lang="en-US" sz="2000" b="1" dirty="0">
                <a:solidFill>
                  <a:schemeClr val="accent1"/>
                </a:solidFill>
              </a:rPr>
              <a:t>Patient and Disease Characteristics Well Balanced Between Treatment Arms</a:t>
            </a:r>
          </a:p>
        </p:txBody>
      </p:sp>
    </p:spTree>
    <p:extLst>
      <p:ext uri="{BB962C8B-B14F-4D97-AF65-F5344CB8AC3E}">
        <p14:creationId xmlns:p14="http://schemas.microsoft.com/office/powerpoint/2010/main" val="546579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93664BB-9C05-9301-0A8D-37F5275758D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95" t="8769" r="1746" b="1961"/>
          <a:stretch/>
        </p:blipFill>
        <p:spPr>
          <a:xfrm>
            <a:off x="698157" y="1757731"/>
            <a:ext cx="10865198" cy="3977552"/>
          </a:xfrm>
          <a:prstGeom prst="rect">
            <a:avLst/>
          </a:prstGeom>
        </p:spPr>
      </p:pic>
      <p:sp>
        <p:nvSpPr>
          <p:cNvPr id="6" name="Title 5">
            <a:extLst>
              <a:ext uri="{FF2B5EF4-FFF2-40B4-BE49-F238E27FC236}">
                <a16:creationId xmlns:a16="http://schemas.microsoft.com/office/drawing/2014/main" id="{A1441899-2B59-2D50-A541-5A32A16AA685}"/>
              </a:ext>
            </a:extLst>
          </p:cNvPr>
          <p:cNvSpPr>
            <a:spLocks noGrp="1"/>
          </p:cNvSpPr>
          <p:nvPr>
            <p:ph type="title"/>
          </p:nvPr>
        </p:nvSpPr>
        <p:spPr/>
        <p:txBody>
          <a:bodyPr>
            <a:normAutofit/>
          </a:bodyPr>
          <a:lstStyle/>
          <a:p>
            <a:r>
              <a:rPr lang="en-US" sz="3200" dirty="0">
                <a:latin typeface="Arial" charset="0"/>
                <a:ea typeface="+mn-ea"/>
                <a:cs typeface="+mn-cs"/>
              </a:rPr>
              <a:t>BOSTON Trial: Selinexor + Bortezomib + </a:t>
            </a:r>
            <a:r>
              <a:rPr lang="en-US" sz="3200" dirty="0" err="1">
                <a:latin typeface="Arial" charset="0"/>
                <a:ea typeface="+mn-ea"/>
                <a:cs typeface="+mn-cs"/>
              </a:rPr>
              <a:t>Dex</a:t>
            </a:r>
            <a:r>
              <a:rPr lang="en-US" sz="3200" dirty="0">
                <a:latin typeface="Arial" charset="0"/>
                <a:ea typeface="+mn-ea"/>
                <a:cs typeface="+mn-cs"/>
              </a:rPr>
              <a:t> in Early Relapsed Myeloma</a:t>
            </a:r>
            <a:endParaRPr lang="en-US" dirty="0"/>
          </a:p>
        </p:txBody>
      </p:sp>
      <p:sp>
        <p:nvSpPr>
          <p:cNvPr id="2" name="Footer Placeholder 1">
            <a:extLst>
              <a:ext uri="{FF2B5EF4-FFF2-40B4-BE49-F238E27FC236}">
                <a16:creationId xmlns:a16="http://schemas.microsoft.com/office/drawing/2014/main" id="{9D94977B-A2DB-88D8-7CEE-EDC806631B37}"/>
              </a:ext>
            </a:extLst>
          </p:cNvPr>
          <p:cNvSpPr>
            <a:spLocks noGrp="1"/>
          </p:cNvSpPr>
          <p:nvPr>
            <p:ph type="ftr" sz="quarter" idx="3"/>
          </p:nvPr>
        </p:nvSpPr>
        <p:spPr>
          <a:xfrm>
            <a:off x="609600" y="6356350"/>
            <a:ext cx="10744199" cy="442131"/>
          </a:xfrm>
        </p:spPr>
        <p:txBody>
          <a:bodyPr/>
          <a:lstStyle/>
          <a:p>
            <a:r>
              <a:rPr lang="en-US" dirty="0" err="1"/>
              <a:t>Groscki</a:t>
            </a:r>
            <a:r>
              <a:rPr lang="en-US" dirty="0"/>
              <a:t>  S, et al. </a:t>
            </a:r>
            <a:r>
              <a:rPr lang="en-US" i="1" dirty="0"/>
              <a:t>Lancet</a:t>
            </a:r>
            <a:r>
              <a:rPr lang="en-US" dirty="0"/>
              <a:t>. 2020;396:1563-73.</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A2C58A70-C1C5-0014-5D33-C2BBD8070B98}"/>
              </a:ext>
            </a:extLst>
          </p:cNvPr>
          <p:cNvSpPr>
            <a:spLocks noGrp="1"/>
          </p:cNvSpPr>
          <p:nvPr>
            <p:ph type="ftr" sz="quarter" idx="3"/>
          </p:nvPr>
        </p:nvSpPr>
        <p:spPr>
          <a:xfrm>
            <a:off x="609600" y="6356350"/>
            <a:ext cx="10744199" cy="442131"/>
          </a:xfrm>
        </p:spPr>
        <p:txBody>
          <a:bodyPr/>
          <a:lstStyle/>
          <a:p>
            <a:r>
              <a:rPr lang="en-US" dirty="0"/>
              <a:t>1. Moreau P, et al. ASH 2015. Abstract 727.</a:t>
            </a:r>
          </a:p>
          <a:p>
            <a:r>
              <a:rPr lang="en-US" dirty="0"/>
              <a:t>2. Rajkumar SV, et al. </a:t>
            </a:r>
            <a:r>
              <a:rPr lang="en-US" i="1" dirty="0"/>
              <a:t>Blood</a:t>
            </a:r>
            <a:r>
              <a:rPr lang="en-US" dirty="0"/>
              <a:t>. 2011; 117:4691-4695</a:t>
            </a:r>
          </a:p>
        </p:txBody>
      </p:sp>
      <p:sp>
        <p:nvSpPr>
          <p:cNvPr id="10" name="Title 9">
            <a:extLst>
              <a:ext uri="{FF2B5EF4-FFF2-40B4-BE49-F238E27FC236}">
                <a16:creationId xmlns:a16="http://schemas.microsoft.com/office/drawing/2014/main" id="{F4ED06FF-A10C-DC68-467F-DC8E7AAFB8F4}"/>
              </a:ext>
            </a:extLst>
          </p:cNvPr>
          <p:cNvSpPr>
            <a:spLocks noGrp="1"/>
          </p:cNvSpPr>
          <p:nvPr>
            <p:ph type="title"/>
          </p:nvPr>
        </p:nvSpPr>
        <p:spPr>
          <a:xfrm>
            <a:off x="609600" y="212381"/>
            <a:ext cx="10744200" cy="1184275"/>
          </a:xfrm>
        </p:spPr>
        <p:txBody>
          <a:bodyPr/>
          <a:lstStyle/>
          <a:p>
            <a:r>
              <a:rPr lang="en-US" dirty="0"/>
              <a:t>TOURMALINE-MM1: Study Design and Baseline Characteristics</a:t>
            </a:r>
          </a:p>
        </p:txBody>
      </p:sp>
      <p:pic>
        <p:nvPicPr>
          <p:cNvPr id="5" name="Picture 4">
            <a:extLst>
              <a:ext uri="{FF2B5EF4-FFF2-40B4-BE49-F238E27FC236}">
                <a16:creationId xmlns:a16="http://schemas.microsoft.com/office/drawing/2014/main" id="{F4085D39-2F3B-233A-D6CD-A3138683005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89" r="6779" b="-10"/>
          <a:stretch/>
        </p:blipFill>
        <p:spPr>
          <a:xfrm>
            <a:off x="6288991" y="1833211"/>
            <a:ext cx="5535843" cy="3191577"/>
          </a:xfrm>
          <a:prstGeom prst="rect">
            <a:avLst/>
          </a:prstGeom>
        </p:spPr>
      </p:pic>
      <p:pic>
        <p:nvPicPr>
          <p:cNvPr id="16" name="Picture 15">
            <a:extLst>
              <a:ext uri="{FF2B5EF4-FFF2-40B4-BE49-F238E27FC236}">
                <a16:creationId xmlns:a16="http://schemas.microsoft.com/office/drawing/2014/main" id="{9C0F6A53-5FEB-98FD-4F4D-747BA4798B17}"/>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a:ext>
            </a:extLst>
          </a:blip>
          <a:stretch>
            <a:fillRect/>
          </a:stretch>
        </p:blipFill>
        <p:spPr>
          <a:xfrm>
            <a:off x="510746" y="1833211"/>
            <a:ext cx="5580118" cy="3084873"/>
          </a:xfrm>
          <a:prstGeom prst="rect">
            <a:avLst/>
          </a:prstGeom>
        </p:spPr>
      </p:pic>
      <p:sp>
        <p:nvSpPr>
          <p:cNvPr id="3" name="TextBox 2">
            <a:extLst>
              <a:ext uri="{FF2B5EF4-FFF2-40B4-BE49-F238E27FC236}">
                <a16:creationId xmlns:a16="http://schemas.microsoft.com/office/drawing/2014/main" id="{4C599E0F-7A0D-C306-BC6D-0288EDD53866}"/>
              </a:ext>
            </a:extLst>
          </p:cNvPr>
          <p:cNvSpPr txBox="1"/>
          <p:nvPr/>
        </p:nvSpPr>
        <p:spPr>
          <a:xfrm>
            <a:off x="6288991" y="5083219"/>
            <a:ext cx="3697758" cy="261610"/>
          </a:xfrm>
          <a:prstGeom prst="rect">
            <a:avLst/>
          </a:prstGeom>
          <a:noFill/>
        </p:spPr>
        <p:txBody>
          <a:bodyPr wrap="square">
            <a:spAutoFit/>
          </a:bodyPr>
          <a:lstStyle/>
          <a:p>
            <a:r>
              <a:rPr lang="en-US" altLang="en-US" sz="1100" b="0" dirty="0"/>
              <a:t>*t(4;14), t(14;16), del(17p).</a:t>
            </a:r>
            <a:endParaRPr lang="en-US" sz="1100" dirty="0"/>
          </a:p>
        </p:txBody>
      </p:sp>
    </p:spTree>
    <p:extLst>
      <p:ext uri="{BB962C8B-B14F-4D97-AF65-F5344CB8AC3E}">
        <p14:creationId xmlns:p14="http://schemas.microsoft.com/office/powerpoint/2010/main" val="21932163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C408B6E-925A-B232-58CB-59BD63FFE75A}"/>
              </a:ext>
            </a:extLst>
          </p:cNvPr>
          <p:cNvSpPr/>
          <p:nvPr/>
        </p:nvSpPr>
        <p:spPr>
          <a:xfrm>
            <a:off x="1767016" y="1237603"/>
            <a:ext cx="8348534" cy="3917168"/>
          </a:xfrm>
          <a:prstGeom prst="rect">
            <a:avLst/>
          </a:prstGeom>
          <a:solidFill>
            <a:srgbClr val="24242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C6DE95A4-5473-17CB-8F1F-F450850EAC78}"/>
              </a:ext>
            </a:extLst>
          </p:cNvPr>
          <p:cNvSpPr>
            <a:spLocks noGrp="1"/>
          </p:cNvSpPr>
          <p:nvPr>
            <p:ph type="ftr" sz="quarter" idx="3"/>
          </p:nvPr>
        </p:nvSpPr>
        <p:spPr/>
        <p:txBody>
          <a:bodyPr/>
          <a:lstStyle/>
          <a:p>
            <a:r>
              <a:rPr lang="en-US" dirty="0"/>
              <a:t>HR, hazard ratio; </a:t>
            </a:r>
            <a:r>
              <a:rPr lang="en-US" dirty="0" err="1"/>
              <a:t>IMiD</a:t>
            </a:r>
            <a:r>
              <a:rPr lang="en-US" dirty="0"/>
              <a:t>, immunomodulatory drug; </a:t>
            </a:r>
            <a:r>
              <a:rPr lang="en-US" dirty="0" err="1"/>
              <a:t>IRd</a:t>
            </a:r>
            <a:r>
              <a:rPr lang="en-US" dirty="0"/>
              <a:t>, </a:t>
            </a:r>
            <a:r>
              <a:rPr lang="en-US" dirty="0" err="1"/>
              <a:t>ixazomib</a:t>
            </a:r>
            <a:r>
              <a:rPr lang="en-US" dirty="0"/>
              <a:t>-lenalidomide-dexamethasone.</a:t>
            </a:r>
          </a:p>
          <a:p>
            <a:r>
              <a:rPr lang="en-US" dirty="0"/>
              <a:t>Moreau P, et al. ASH 2015. Abstract 727.</a:t>
            </a:r>
          </a:p>
        </p:txBody>
      </p:sp>
      <p:sp>
        <p:nvSpPr>
          <p:cNvPr id="2" name="Title 1">
            <a:extLst>
              <a:ext uri="{FF2B5EF4-FFF2-40B4-BE49-F238E27FC236}">
                <a16:creationId xmlns:a16="http://schemas.microsoft.com/office/drawing/2014/main" id="{DF207363-6864-7B7D-E737-EDE261C00C43}"/>
              </a:ext>
            </a:extLst>
          </p:cNvPr>
          <p:cNvSpPr>
            <a:spLocks noGrp="1"/>
          </p:cNvSpPr>
          <p:nvPr>
            <p:ph type="title"/>
          </p:nvPr>
        </p:nvSpPr>
        <p:spPr/>
        <p:txBody>
          <a:bodyPr/>
          <a:lstStyle/>
          <a:p>
            <a:r>
              <a:rPr lang="en-US" dirty="0"/>
              <a:t>TOURMALINE-MM1: PFS</a:t>
            </a:r>
          </a:p>
        </p:txBody>
      </p:sp>
      <p:sp>
        <p:nvSpPr>
          <p:cNvPr id="7" name="Content Placeholder 6">
            <a:extLst>
              <a:ext uri="{FF2B5EF4-FFF2-40B4-BE49-F238E27FC236}">
                <a16:creationId xmlns:a16="http://schemas.microsoft.com/office/drawing/2014/main" id="{9700EEBF-F331-4AE9-84D8-7735906BF754}"/>
              </a:ext>
            </a:extLst>
          </p:cNvPr>
          <p:cNvSpPr>
            <a:spLocks noGrp="1"/>
          </p:cNvSpPr>
          <p:nvPr>
            <p:ph idx="1"/>
          </p:nvPr>
        </p:nvSpPr>
        <p:spPr>
          <a:xfrm>
            <a:off x="609600" y="5348626"/>
            <a:ext cx="10744200" cy="883432"/>
          </a:xfrm>
        </p:spPr>
        <p:txBody>
          <a:bodyPr>
            <a:normAutofit lnSpcReduction="10000"/>
          </a:bodyPr>
          <a:lstStyle/>
          <a:p>
            <a:pPr>
              <a:lnSpc>
                <a:spcPct val="120000"/>
              </a:lnSpc>
            </a:pPr>
            <a:r>
              <a:rPr lang="en-US" dirty="0"/>
              <a:t>PFS benefit with </a:t>
            </a:r>
            <a:r>
              <a:rPr lang="en-US" dirty="0" err="1"/>
              <a:t>ixazomib</a:t>
            </a:r>
            <a:r>
              <a:rPr lang="en-US" dirty="0"/>
              <a:t> seen in all prespecified subgroups, including cytogenetic high risk, PI and </a:t>
            </a:r>
            <a:r>
              <a:rPr lang="en-US" dirty="0" err="1"/>
              <a:t>IMiD</a:t>
            </a:r>
            <a:r>
              <a:rPr lang="en-US" dirty="0"/>
              <a:t> exposed</a:t>
            </a:r>
          </a:p>
        </p:txBody>
      </p:sp>
      <p:pic>
        <p:nvPicPr>
          <p:cNvPr id="10" name="Picture 9" descr="A graph showing the number of events&#10;&#10;Description automatically generated">
            <a:extLst>
              <a:ext uri="{FF2B5EF4-FFF2-40B4-BE49-F238E27FC236}">
                <a16:creationId xmlns:a16="http://schemas.microsoft.com/office/drawing/2014/main" id="{9F342AEA-9C86-1B5E-0F65-075DB428D18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076450" y="1408270"/>
            <a:ext cx="7772400" cy="3622208"/>
          </a:xfrm>
          <a:prstGeom prst="rect">
            <a:avLst/>
          </a:prstGeom>
        </p:spPr>
      </p:pic>
    </p:spTree>
    <p:extLst>
      <p:ext uri="{BB962C8B-B14F-4D97-AF65-F5344CB8AC3E}">
        <p14:creationId xmlns:p14="http://schemas.microsoft.com/office/powerpoint/2010/main" val="743008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DCCCF-2B4C-6D3E-AEC9-4753F03FC390}"/>
              </a:ext>
            </a:extLst>
          </p:cNvPr>
          <p:cNvSpPr>
            <a:spLocks noGrp="1"/>
          </p:cNvSpPr>
          <p:nvPr>
            <p:ph type="title"/>
          </p:nvPr>
        </p:nvSpPr>
        <p:spPr>
          <a:xfrm>
            <a:off x="609600" y="200025"/>
            <a:ext cx="11252886" cy="1307499"/>
          </a:xfrm>
        </p:spPr>
        <p:txBody>
          <a:bodyPr>
            <a:normAutofit/>
          </a:bodyPr>
          <a:lstStyle/>
          <a:p>
            <a:r>
              <a:rPr lang="en-US" dirty="0"/>
              <a:t>Addition of </a:t>
            </a:r>
            <a:r>
              <a:rPr lang="en-US" dirty="0" err="1"/>
              <a:t>Ixazomib</a:t>
            </a:r>
            <a:r>
              <a:rPr lang="en-US" dirty="0"/>
              <a:t> to Lenalidomide/Dexamethasone Significantly Prolonged PFS with Tolerable Safety Profile</a:t>
            </a:r>
          </a:p>
        </p:txBody>
      </p:sp>
      <p:sp>
        <p:nvSpPr>
          <p:cNvPr id="6" name="Footer Placeholder 5">
            <a:extLst>
              <a:ext uri="{FF2B5EF4-FFF2-40B4-BE49-F238E27FC236}">
                <a16:creationId xmlns:a16="http://schemas.microsoft.com/office/drawing/2014/main" id="{51862331-BB83-CCD7-61D5-663DB7AECF56}"/>
              </a:ext>
            </a:extLst>
          </p:cNvPr>
          <p:cNvSpPr>
            <a:spLocks noGrp="1"/>
          </p:cNvSpPr>
          <p:nvPr>
            <p:ph type="ftr" sz="quarter" idx="3"/>
          </p:nvPr>
        </p:nvSpPr>
        <p:spPr>
          <a:xfrm>
            <a:off x="609600" y="6356350"/>
            <a:ext cx="10744199" cy="442131"/>
          </a:xfrm>
        </p:spPr>
        <p:txBody>
          <a:bodyPr/>
          <a:lstStyle/>
          <a:p>
            <a:r>
              <a:rPr lang="en-US" dirty="0"/>
              <a:t>AE, adverse event.</a:t>
            </a:r>
          </a:p>
          <a:p>
            <a:r>
              <a:rPr lang="en-US" dirty="0"/>
              <a:t>Moreau P, et al. ASH 2015. Abstract 727</a:t>
            </a:r>
          </a:p>
        </p:txBody>
      </p:sp>
      <p:pic>
        <p:nvPicPr>
          <p:cNvPr id="3" name="Picture 2">
            <a:extLst>
              <a:ext uri="{FF2B5EF4-FFF2-40B4-BE49-F238E27FC236}">
                <a16:creationId xmlns:a16="http://schemas.microsoft.com/office/drawing/2014/main" id="{04CCB7AF-A10D-D152-CB76-69A200A3B30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43769" y="1728916"/>
            <a:ext cx="7539650" cy="4439183"/>
          </a:xfrm>
          <a:prstGeom prst="rect">
            <a:avLst/>
          </a:prstGeom>
        </p:spPr>
      </p:pic>
      <p:sp>
        <p:nvSpPr>
          <p:cNvPr id="5" name="Rectangle 4">
            <a:extLst>
              <a:ext uri="{FF2B5EF4-FFF2-40B4-BE49-F238E27FC236}">
                <a16:creationId xmlns:a16="http://schemas.microsoft.com/office/drawing/2014/main" id="{84541BDF-4BE6-089A-0540-8B71CE89955D}"/>
              </a:ext>
            </a:extLst>
          </p:cNvPr>
          <p:cNvSpPr/>
          <p:nvPr/>
        </p:nvSpPr>
        <p:spPr>
          <a:xfrm>
            <a:off x="2304172" y="4790057"/>
            <a:ext cx="7479247" cy="26385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highlight>
                <a:srgbClr val="FFFF00"/>
              </a:highlight>
            </a:endParaRPr>
          </a:p>
        </p:txBody>
      </p:sp>
    </p:spTree>
    <p:extLst>
      <p:ext uri="{BB962C8B-B14F-4D97-AF65-F5344CB8AC3E}">
        <p14:creationId xmlns:p14="http://schemas.microsoft.com/office/powerpoint/2010/main" val="3340040656"/>
      </p:ext>
    </p:extLst>
  </p:cSld>
  <p:clrMapOvr>
    <a:masterClrMapping/>
  </p:clrMapOvr>
</p:sld>
</file>

<file path=ppt/theme/theme1.xml><?xml version="1.0" encoding="utf-8"?>
<a:theme xmlns:a="http://schemas.openxmlformats.org/drawingml/2006/main" name="HemOnc22">
  <a:themeElements>
    <a:clrScheme name="HemOnc 22 New New">
      <a:dk1>
        <a:srgbClr val="4D4D4D"/>
      </a:dk1>
      <a:lt1>
        <a:srgbClr val="FFFFFF"/>
      </a:lt1>
      <a:dk2>
        <a:srgbClr val="4D4D4D"/>
      </a:dk2>
      <a:lt2>
        <a:srgbClr val="FFFFFF"/>
      </a:lt2>
      <a:accent1>
        <a:srgbClr val="4A86D9"/>
      </a:accent1>
      <a:accent2>
        <a:srgbClr val="F7931E"/>
      </a:accent2>
      <a:accent3>
        <a:srgbClr val="DF504B"/>
      </a:accent3>
      <a:accent4>
        <a:srgbClr val="FF7F40"/>
      </a:accent4>
      <a:accent5>
        <a:srgbClr val="AD337F"/>
      </a:accent5>
      <a:accent6>
        <a:srgbClr val="35A696"/>
      </a:accent6>
      <a:hlink>
        <a:srgbClr val="FF7F40"/>
      </a:hlink>
      <a:folHlink>
        <a:srgbClr val="B7B7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mOnc22" id="{BA3538A6-AECA-1347-B570-E67C3502EC63}" vid="{4890F33A-6B85-4549-A0E5-560ED34988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HemOnc22">
  <a:themeElements>
    <a:clrScheme name="HemOnc 22 New New">
      <a:dk1>
        <a:srgbClr val="4D4D4D"/>
      </a:dk1>
      <a:lt1>
        <a:srgbClr val="FFFFFF"/>
      </a:lt1>
      <a:dk2>
        <a:srgbClr val="4D4D4D"/>
      </a:dk2>
      <a:lt2>
        <a:srgbClr val="FFFFFF"/>
      </a:lt2>
      <a:accent1>
        <a:srgbClr val="4A86D9"/>
      </a:accent1>
      <a:accent2>
        <a:srgbClr val="F7931E"/>
      </a:accent2>
      <a:accent3>
        <a:srgbClr val="DF504B"/>
      </a:accent3>
      <a:accent4>
        <a:srgbClr val="FF7F40"/>
      </a:accent4>
      <a:accent5>
        <a:srgbClr val="AD337F"/>
      </a:accent5>
      <a:accent6>
        <a:srgbClr val="35A696"/>
      </a:accent6>
      <a:hlink>
        <a:srgbClr val="FF7F40"/>
      </a:hlink>
      <a:folHlink>
        <a:srgbClr val="B7B7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mOnc22" id="{BA3538A6-AECA-1347-B570-E67C3502EC63}" vid="{4890F33A-6B85-4549-A0E5-560ED34988F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HemOnc22</Template>
  <TotalTime>13195</TotalTime>
  <Words>642</Words>
  <Application>Microsoft Macintosh PowerPoint</Application>
  <PresentationFormat>Widescreen</PresentationFormat>
  <Paragraphs>67</Paragraphs>
  <Slides>11</Slides>
  <Notes>4</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11</vt:i4>
      </vt:variant>
    </vt:vector>
  </HeadingPairs>
  <TitlesOfParts>
    <vt:vector size="20" baseType="lpstr">
      <vt:lpstr>Arial</vt:lpstr>
      <vt:lpstr>Calibri</vt:lpstr>
      <vt:lpstr>Calibri Light</vt:lpstr>
      <vt:lpstr>Century Gothic</vt:lpstr>
      <vt:lpstr>Trebuchet MS</vt:lpstr>
      <vt:lpstr>Wingdings</vt:lpstr>
      <vt:lpstr>HemOnc22</vt:lpstr>
      <vt:lpstr>Office Theme</vt:lpstr>
      <vt:lpstr>1_HemOnc22</vt:lpstr>
      <vt:lpstr>Are There Other Novel Approaches or Targeted Therapies for Early Relapse Myeloma?</vt:lpstr>
      <vt:lpstr>PowerPoint Presentation</vt:lpstr>
      <vt:lpstr>Disclaimer</vt:lpstr>
      <vt:lpstr>Principles of Therapy in RRMM</vt:lpstr>
      <vt:lpstr>BOSTON Trial: Selinexor + Bortezomib + Dex in Early Relapsed Myeloma</vt:lpstr>
      <vt:lpstr>BOSTON Trial: Selinexor + Bortezomib + Dex in Early Relapsed Myeloma</vt:lpstr>
      <vt:lpstr>TOURMALINE-MM1: Study Design and Baseline Characteristics</vt:lpstr>
      <vt:lpstr>TOURMALINE-MM1: PFS</vt:lpstr>
      <vt:lpstr>Addition of Ixazomib to Lenalidomide/Dexamethasone Significantly Prolonged PFS with Tolerable Safety Profile</vt:lpstr>
      <vt:lpstr>Summary</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Are There Other Novel Approaches or Targeted Therapies for Early Relapse Myeloma?</dc:title>
  <dc:subject/>
  <dc:creator>MedEd On The Go</dc:creator>
  <cp:keywords/>
  <dc:description/>
  <cp:lastModifiedBy>Moriah Diethorn</cp:lastModifiedBy>
  <cp:revision>39</cp:revision>
  <dcterms:created xsi:type="dcterms:W3CDTF">2023-06-08T11:57:53Z</dcterms:created>
  <dcterms:modified xsi:type="dcterms:W3CDTF">2023-08-14T17:20:54Z</dcterms:modified>
  <cp:category/>
</cp:coreProperties>
</file>