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Lst>
  <p:notesMasterIdLst>
    <p:notesMasterId r:id="rId20"/>
  </p:notesMasterIdLst>
  <p:sldIdLst>
    <p:sldId id="257" r:id="rId3"/>
    <p:sldId id="265" r:id="rId4"/>
    <p:sldId id="256" r:id="rId5"/>
    <p:sldId id="372" r:id="rId6"/>
    <p:sldId id="1125" r:id="rId7"/>
    <p:sldId id="1100" r:id="rId8"/>
    <p:sldId id="1101" r:id="rId9"/>
    <p:sldId id="1108" r:id="rId10"/>
    <p:sldId id="1104" r:id="rId11"/>
    <p:sldId id="1105" r:id="rId12"/>
    <p:sldId id="1110" r:id="rId13"/>
    <p:sldId id="1117" r:id="rId14"/>
    <p:sldId id="2147470665" r:id="rId15"/>
    <p:sldId id="1119" r:id="rId16"/>
    <p:sldId id="1106" r:id="rId17"/>
    <p:sldId id="2147470666"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2AE8A2-9C36-844F-AA13-DBE32EC7C616}" name="Leticia Samaras" initials="LS" userId="S::lsamaras@ushealthconnect.com::87a3a337-ec96-4281-937c-72cbce62bff0" providerId="AD"/>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2"/>
    <p:restoredTop sz="96327"/>
  </p:normalViewPr>
  <p:slideViewPr>
    <p:cSldViewPr snapToGrid="0">
      <p:cViewPr varScale="1">
        <p:scale>
          <a:sx n="119" d="100"/>
          <a:sy n="119" d="100"/>
        </p:scale>
        <p:origin x="9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9005D-FBCF-0441-960F-DCA12D0E6045}"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BB7A9-B7A5-6B46-AF53-9747BB12840A}" type="slidenum">
              <a:rPr lang="en-US" smtClean="0"/>
              <a:t>‹#›</a:t>
            </a:fld>
            <a:endParaRPr lang="en-US"/>
          </a:p>
        </p:txBody>
      </p:sp>
    </p:spTree>
    <p:extLst>
      <p:ext uri="{BB962C8B-B14F-4D97-AF65-F5344CB8AC3E}">
        <p14:creationId xmlns:p14="http://schemas.microsoft.com/office/powerpoint/2010/main" val="18380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43794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78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52884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3224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374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14958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1092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00366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1924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4589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0032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558075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18645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23120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43522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5341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41986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91199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605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2773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5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7968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7830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1618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70940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631312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6.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8.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86"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a:bodyPr>
          <a:lstStyle/>
          <a:p>
            <a:r>
              <a:rPr lang="en-US" altLang="en-US" dirty="0"/>
              <a:t>Case Study:</a:t>
            </a:r>
            <a:br>
              <a:rPr lang="en-US" altLang="en-US" dirty="0"/>
            </a:br>
            <a:r>
              <a:rPr lang="en-US" altLang="en-US" dirty="0"/>
              <a:t>Treatment Sequencing in Platinum-Resistant Relapse of ES-SCLC</a:t>
            </a:r>
            <a:endParaRPr lang="en-US" dirty="0"/>
          </a:p>
        </p:txBody>
      </p:sp>
      <p:sp>
        <p:nvSpPr>
          <p:cNvPr id="3" name="Subtitle 2"/>
          <p:cNvSpPr>
            <a:spLocks noGrp="1"/>
          </p:cNvSpPr>
          <p:nvPr>
            <p:ph type="body" idx="1"/>
          </p:nvPr>
        </p:nvSpPr>
        <p:spPr>
          <a:xfrm>
            <a:off x="609601" y="4589463"/>
            <a:ext cx="10515600" cy="1500187"/>
          </a:xfrm>
        </p:spPr>
        <p:txBody>
          <a:bodyPr>
            <a:normAutofit fontScale="92500" lnSpcReduction="10000"/>
          </a:bodyPr>
          <a:lstStyle/>
          <a:p>
            <a:r>
              <a:rPr lang="sv-SE" dirty="0"/>
              <a:t>Jacob Sands, MD</a:t>
            </a:r>
          </a:p>
          <a:p>
            <a:r>
              <a:rPr lang="sv-SE" dirty="0" err="1"/>
              <a:t>Thoracic</a:t>
            </a:r>
            <a:r>
              <a:rPr lang="sv-SE" dirty="0"/>
              <a:t> Medical </a:t>
            </a:r>
            <a:r>
              <a:rPr lang="sv-SE" dirty="0" err="1"/>
              <a:t>Oncologist</a:t>
            </a:r>
            <a:r>
              <a:rPr lang="sv-SE" dirty="0"/>
              <a:t>, Dana-</a:t>
            </a:r>
            <a:r>
              <a:rPr lang="sv-SE" dirty="0" err="1"/>
              <a:t>Farber</a:t>
            </a:r>
            <a:r>
              <a:rPr lang="sv-SE" dirty="0"/>
              <a:t> Cancer </a:t>
            </a:r>
            <a:r>
              <a:rPr lang="sv-SE" dirty="0" err="1"/>
              <a:t>Institute</a:t>
            </a:r>
            <a:endParaRPr lang="sv-SE" dirty="0"/>
          </a:p>
          <a:p>
            <a:r>
              <a:rPr lang="sv-SE" dirty="0"/>
              <a:t>Assistant Professor, Harvard Medical </a:t>
            </a:r>
            <a:r>
              <a:rPr lang="sv-SE" dirty="0" err="1"/>
              <a:t>School</a:t>
            </a:r>
            <a:endParaRPr lang="sv-SE" dirty="0"/>
          </a:p>
          <a:p>
            <a:r>
              <a:rPr lang="sv-SE" dirty="0"/>
              <a:t>Boston, MA</a:t>
            </a:r>
            <a:endParaRPr lang="en-US" dirty="0"/>
          </a:p>
        </p:txBody>
      </p:sp>
    </p:spTree>
    <p:extLst>
      <p:ext uri="{BB962C8B-B14F-4D97-AF65-F5344CB8AC3E}">
        <p14:creationId xmlns:p14="http://schemas.microsoft.com/office/powerpoint/2010/main" val="62646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2668D07-DEC0-4D44-86A1-D84F2ECA245A}"/>
              </a:ext>
            </a:extLst>
          </p:cNvPr>
          <p:cNvSpPr>
            <a:spLocks noGrp="1" noChangeArrowheads="1"/>
          </p:cNvSpPr>
          <p:nvPr>
            <p:ph type="title"/>
          </p:nvPr>
        </p:nvSpPr>
        <p:spPr>
          <a:xfrm>
            <a:off x="609600" y="199505"/>
            <a:ext cx="10744200" cy="1185577"/>
          </a:xfrm>
        </p:spPr>
        <p:txBody>
          <a:bodyPr/>
          <a:lstStyle/>
          <a:p>
            <a:r>
              <a:rPr lang="en-US" altLang="en-US" dirty="0"/>
              <a:t>Lurbinectedin Efficacy and Side Effects Profile</a:t>
            </a:r>
          </a:p>
        </p:txBody>
      </p:sp>
      <p:pic>
        <p:nvPicPr>
          <p:cNvPr id="2" name="Picture 1">
            <a:extLst>
              <a:ext uri="{FF2B5EF4-FFF2-40B4-BE49-F238E27FC236}">
                <a16:creationId xmlns:a16="http://schemas.microsoft.com/office/drawing/2014/main" id="{184A4B45-D2DE-4B29-93C2-430076F5AE6E}"/>
              </a:ext>
            </a:extLst>
          </p:cNvPr>
          <p:cNvPicPr>
            <a:picLocks noChangeAspect="1"/>
          </p:cNvPicPr>
          <p:nvPr/>
        </p:nvPicPr>
        <p:blipFill>
          <a:blip r:embed="rId2"/>
          <a:stretch>
            <a:fillRect/>
          </a:stretch>
        </p:blipFill>
        <p:spPr>
          <a:xfrm>
            <a:off x="547950" y="1477906"/>
            <a:ext cx="6076647" cy="4751485"/>
          </a:xfrm>
          <a:prstGeom prst="rect">
            <a:avLst/>
          </a:prstGeom>
        </p:spPr>
      </p:pic>
      <p:pic>
        <p:nvPicPr>
          <p:cNvPr id="14" name="Picture 13">
            <a:extLst>
              <a:ext uri="{FF2B5EF4-FFF2-40B4-BE49-F238E27FC236}">
                <a16:creationId xmlns:a16="http://schemas.microsoft.com/office/drawing/2014/main" id="{E948DB86-0635-4D41-BF71-E55581038723}"/>
              </a:ext>
            </a:extLst>
          </p:cNvPr>
          <p:cNvPicPr>
            <a:picLocks noChangeAspect="1"/>
          </p:cNvPicPr>
          <p:nvPr/>
        </p:nvPicPr>
        <p:blipFill>
          <a:blip r:embed="rId3"/>
          <a:stretch>
            <a:fillRect/>
          </a:stretch>
        </p:blipFill>
        <p:spPr>
          <a:xfrm>
            <a:off x="7457233" y="1477907"/>
            <a:ext cx="3063930" cy="4761348"/>
          </a:xfrm>
          <a:prstGeom prst="rect">
            <a:avLst/>
          </a:prstGeom>
        </p:spPr>
      </p:pic>
      <p:sp>
        <p:nvSpPr>
          <p:cNvPr id="6" name="Footer Placeholder 5">
            <a:extLst>
              <a:ext uri="{FF2B5EF4-FFF2-40B4-BE49-F238E27FC236}">
                <a16:creationId xmlns:a16="http://schemas.microsoft.com/office/drawing/2014/main" id="{2AFB3377-D655-EE49-B76D-FE8A46A6C6DB}"/>
              </a:ext>
            </a:extLst>
          </p:cNvPr>
          <p:cNvSpPr>
            <a:spLocks noGrp="1"/>
          </p:cNvSpPr>
          <p:nvPr>
            <p:ph type="ftr" sz="quarter" idx="3"/>
          </p:nvPr>
        </p:nvSpPr>
        <p:spPr/>
        <p:txBody>
          <a:bodyPr/>
          <a:lstStyle/>
          <a:p>
            <a:r>
              <a:rPr lang="en-US" dirty="0"/>
              <a:t>NCI-CTCAE, National Cancer Institute-Common Terminology Criteria for Adverse Events. </a:t>
            </a:r>
          </a:p>
          <a:p>
            <a:r>
              <a:rPr lang="en-US" dirty="0"/>
              <a:t>Trigo J, et al. </a:t>
            </a:r>
            <a:r>
              <a:rPr lang="en-US" i="1" dirty="0"/>
              <a:t>Lancet Oncol</a:t>
            </a:r>
            <a:r>
              <a:rPr lang="en-US" dirty="0"/>
              <a:t>. 2020;21(5):645-54.</a:t>
            </a:r>
          </a:p>
        </p:txBody>
      </p:sp>
    </p:spTree>
    <p:extLst>
      <p:ext uri="{BB962C8B-B14F-4D97-AF65-F5344CB8AC3E}">
        <p14:creationId xmlns:p14="http://schemas.microsoft.com/office/powerpoint/2010/main" val="312728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2668D07-DEC0-4D44-86A1-D84F2ECA245A}"/>
              </a:ext>
            </a:extLst>
          </p:cNvPr>
          <p:cNvSpPr>
            <a:spLocks noGrp="1" noChangeArrowheads="1"/>
          </p:cNvSpPr>
          <p:nvPr>
            <p:ph type="title"/>
          </p:nvPr>
        </p:nvSpPr>
        <p:spPr>
          <a:xfrm>
            <a:off x="609600" y="199505"/>
            <a:ext cx="10744200" cy="1185577"/>
          </a:xfrm>
        </p:spPr>
        <p:txBody>
          <a:bodyPr/>
          <a:lstStyle/>
          <a:p>
            <a:r>
              <a:rPr lang="en-US" altLang="en-US"/>
              <a:t>Paclitaxel Efficacy in SCLC</a:t>
            </a:r>
            <a:endParaRPr lang="en-US" altLang="en-US" dirty="0"/>
          </a:p>
        </p:txBody>
      </p:sp>
      <p:sp>
        <p:nvSpPr>
          <p:cNvPr id="10" name="Content Placeholder 9">
            <a:extLst>
              <a:ext uri="{FF2B5EF4-FFF2-40B4-BE49-F238E27FC236}">
                <a16:creationId xmlns:a16="http://schemas.microsoft.com/office/drawing/2014/main" id="{6DC062A2-80BF-80C2-D14A-40BB75986B63}"/>
              </a:ext>
            </a:extLst>
          </p:cNvPr>
          <p:cNvSpPr>
            <a:spLocks noGrp="1"/>
          </p:cNvSpPr>
          <p:nvPr>
            <p:ph sz="half" idx="1"/>
          </p:nvPr>
        </p:nvSpPr>
        <p:spPr>
          <a:xfrm>
            <a:off x="609600" y="1497013"/>
            <a:ext cx="5941326" cy="459046"/>
          </a:xfrm>
        </p:spPr>
        <p:txBody>
          <a:bodyPr>
            <a:normAutofit/>
          </a:bodyPr>
          <a:lstStyle/>
          <a:p>
            <a:pPr marL="0" indent="0">
              <a:buNone/>
            </a:pPr>
            <a:r>
              <a:rPr lang="en-US" sz="2000"/>
              <a:t>Paclitaxel 175 mg/m2 Q3 weeks (n=21)</a:t>
            </a:r>
            <a:r>
              <a:rPr lang="en-US" sz="2000" baseline="30000"/>
              <a:t>1</a:t>
            </a:r>
            <a:endParaRPr lang="en-US" sz="2000" baseline="30000" dirty="0"/>
          </a:p>
        </p:txBody>
      </p:sp>
      <p:sp>
        <p:nvSpPr>
          <p:cNvPr id="11" name="Content Placeholder 10">
            <a:extLst>
              <a:ext uri="{FF2B5EF4-FFF2-40B4-BE49-F238E27FC236}">
                <a16:creationId xmlns:a16="http://schemas.microsoft.com/office/drawing/2014/main" id="{DD1AE289-2153-FFC1-80D0-3C5B2CCF42AE}"/>
              </a:ext>
            </a:extLst>
          </p:cNvPr>
          <p:cNvSpPr>
            <a:spLocks noGrp="1"/>
          </p:cNvSpPr>
          <p:nvPr>
            <p:ph sz="half" idx="2"/>
          </p:nvPr>
        </p:nvSpPr>
        <p:spPr>
          <a:xfrm>
            <a:off x="6888944" y="684477"/>
            <a:ext cx="4464856" cy="812536"/>
          </a:xfrm>
        </p:spPr>
        <p:txBody>
          <a:bodyPr>
            <a:normAutofit/>
          </a:bodyPr>
          <a:lstStyle/>
          <a:p>
            <a:pPr marL="0" indent="0">
              <a:buNone/>
            </a:pPr>
            <a:r>
              <a:rPr lang="en-US" sz="2000"/>
              <a:t>Paclitaxel 80 mg/m2 weekly x6 weeks for 8-week cycles (n=21)</a:t>
            </a:r>
            <a:r>
              <a:rPr lang="en-US" sz="2000" baseline="30000"/>
              <a:t>2</a:t>
            </a:r>
            <a:endParaRPr lang="en-US" sz="2000" baseline="30000" dirty="0"/>
          </a:p>
        </p:txBody>
      </p:sp>
      <p:pic>
        <p:nvPicPr>
          <p:cNvPr id="2" name="Picture 1">
            <a:extLst>
              <a:ext uri="{FF2B5EF4-FFF2-40B4-BE49-F238E27FC236}">
                <a16:creationId xmlns:a16="http://schemas.microsoft.com/office/drawing/2014/main" id="{BFD2ED9F-915E-417F-8E57-B2BB6E28790F}"/>
              </a:ext>
            </a:extLst>
          </p:cNvPr>
          <p:cNvPicPr>
            <a:picLocks noChangeAspect="1"/>
          </p:cNvPicPr>
          <p:nvPr/>
        </p:nvPicPr>
        <p:blipFill rotWithShape="1">
          <a:blip r:embed="rId2"/>
          <a:srcRect t="9780"/>
          <a:stretch/>
        </p:blipFill>
        <p:spPr>
          <a:xfrm>
            <a:off x="609600" y="2492875"/>
            <a:ext cx="5941325" cy="2183141"/>
          </a:xfrm>
          <a:prstGeom prst="rect">
            <a:avLst/>
          </a:prstGeom>
        </p:spPr>
      </p:pic>
      <p:pic>
        <p:nvPicPr>
          <p:cNvPr id="4" name="Picture 3">
            <a:extLst>
              <a:ext uri="{FF2B5EF4-FFF2-40B4-BE49-F238E27FC236}">
                <a16:creationId xmlns:a16="http://schemas.microsoft.com/office/drawing/2014/main" id="{FF0C1896-49D3-4CBE-90A3-E7D38868F5C8}"/>
              </a:ext>
            </a:extLst>
          </p:cNvPr>
          <p:cNvPicPr>
            <a:picLocks noChangeAspect="1"/>
          </p:cNvPicPr>
          <p:nvPr/>
        </p:nvPicPr>
        <p:blipFill rotWithShape="1">
          <a:blip r:embed="rId3"/>
          <a:srcRect b="9350"/>
          <a:stretch/>
        </p:blipFill>
        <p:spPr>
          <a:xfrm>
            <a:off x="6888944" y="1956059"/>
            <a:ext cx="3524250" cy="2452168"/>
          </a:xfrm>
          <a:prstGeom prst="rect">
            <a:avLst/>
          </a:prstGeom>
        </p:spPr>
      </p:pic>
      <p:pic>
        <p:nvPicPr>
          <p:cNvPr id="6" name="Picture 5">
            <a:extLst>
              <a:ext uri="{FF2B5EF4-FFF2-40B4-BE49-F238E27FC236}">
                <a16:creationId xmlns:a16="http://schemas.microsoft.com/office/drawing/2014/main" id="{8F62CBA6-E78F-4B45-915E-C3759187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12528" b="27415"/>
          <a:stretch/>
        </p:blipFill>
        <p:spPr>
          <a:xfrm>
            <a:off x="7058566" y="4817660"/>
            <a:ext cx="4489622" cy="1538690"/>
          </a:xfrm>
          <a:prstGeom prst="rect">
            <a:avLst/>
          </a:prstGeom>
        </p:spPr>
      </p:pic>
      <p:sp>
        <p:nvSpPr>
          <p:cNvPr id="12" name="TextBox 11">
            <a:extLst>
              <a:ext uri="{FF2B5EF4-FFF2-40B4-BE49-F238E27FC236}">
                <a16:creationId xmlns:a16="http://schemas.microsoft.com/office/drawing/2014/main" id="{03D0846D-7504-9157-BF80-0898359C4320}"/>
              </a:ext>
            </a:extLst>
          </p:cNvPr>
          <p:cNvSpPr txBox="1"/>
          <p:nvPr/>
        </p:nvSpPr>
        <p:spPr>
          <a:xfrm>
            <a:off x="609600" y="2123543"/>
            <a:ext cx="5941325" cy="369332"/>
          </a:xfrm>
          <a:prstGeom prst="rect">
            <a:avLst/>
          </a:prstGeom>
          <a:noFill/>
        </p:spPr>
        <p:txBody>
          <a:bodyPr wrap="square" rtlCol="0">
            <a:spAutoFit/>
          </a:bodyPr>
          <a:lstStyle/>
          <a:p>
            <a:r>
              <a:rPr lang="en-US" dirty="0"/>
              <a:t>Response, time to progression and survival</a:t>
            </a:r>
          </a:p>
        </p:txBody>
      </p:sp>
      <p:sp>
        <p:nvSpPr>
          <p:cNvPr id="17" name="Footer Placeholder 16">
            <a:extLst>
              <a:ext uri="{FF2B5EF4-FFF2-40B4-BE49-F238E27FC236}">
                <a16:creationId xmlns:a16="http://schemas.microsoft.com/office/drawing/2014/main" id="{2A4E2154-BF34-016B-EF8A-E1D2A594B455}"/>
              </a:ext>
            </a:extLst>
          </p:cNvPr>
          <p:cNvSpPr>
            <a:spLocks noGrp="1"/>
          </p:cNvSpPr>
          <p:nvPr>
            <p:ph type="ftr" sz="quarter" idx="3"/>
          </p:nvPr>
        </p:nvSpPr>
        <p:spPr/>
        <p:txBody>
          <a:bodyPr/>
          <a:lstStyle/>
          <a:p>
            <a:r>
              <a:rPr lang="en-US" dirty="0"/>
              <a:t>ED, effective dose; NC, no change; NE, not evaluable; PD, progressive disease; TD, toxic dose.
1. Smit EF, et al. </a:t>
            </a:r>
            <a:r>
              <a:rPr lang="en-US" i="1" dirty="0"/>
              <a:t>British Journal of Cancer</a:t>
            </a:r>
            <a:r>
              <a:rPr lang="en-US" dirty="0"/>
              <a:t>. 1998:77(2):347-351; 2. Yamamoto N, et al. </a:t>
            </a:r>
            <a:r>
              <a:rPr lang="en-US" i="1" dirty="0"/>
              <a:t>Anticancer Res</a:t>
            </a:r>
            <a:r>
              <a:rPr lang="en-US" dirty="0"/>
              <a:t>. 2006;26:777-82. </a:t>
            </a:r>
          </a:p>
        </p:txBody>
      </p:sp>
      <p:sp>
        <p:nvSpPr>
          <p:cNvPr id="18" name="TextBox 17">
            <a:extLst>
              <a:ext uri="{FF2B5EF4-FFF2-40B4-BE49-F238E27FC236}">
                <a16:creationId xmlns:a16="http://schemas.microsoft.com/office/drawing/2014/main" id="{135AD916-7F2B-A843-2EED-92AF5A3DECD0}"/>
              </a:ext>
            </a:extLst>
          </p:cNvPr>
          <p:cNvSpPr txBox="1"/>
          <p:nvPr/>
        </p:nvSpPr>
        <p:spPr>
          <a:xfrm>
            <a:off x="6888945" y="1586727"/>
            <a:ext cx="4464855" cy="369332"/>
          </a:xfrm>
          <a:prstGeom prst="rect">
            <a:avLst/>
          </a:prstGeom>
          <a:noFill/>
        </p:spPr>
        <p:txBody>
          <a:bodyPr wrap="square" rtlCol="0">
            <a:spAutoFit/>
          </a:bodyPr>
          <a:lstStyle/>
          <a:p>
            <a:r>
              <a:rPr lang="en-US" dirty="0"/>
              <a:t>Overall Survival</a:t>
            </a:r>
          </a:p>
        </p:txBody>
      </p:sp>
      <p:sp>
        <p:nvSpPr>
          <p:cNvPr id="19" name="TextBox 18">
            <a:extLst>
              <a:ext uri="{FF2B5EF4-FFF2-40B4-BE49-F238E27FC236}">
                <a16:creationId xmlns:a16="http://schemas.microsoft.com/office/drawing/2014/main" id="{175E8AE2-1EED-5768-BA4E-5272AC7EB98A}"/>
              </a:ext>
            </a:extLst>
          </p:cNvPr>
          <p:cNvSpPr txBox="1"/>
          <p:nvPr/>
        </p:nvSpPr>
        <p:spPr>
          <a:xfrm>
            <a:off x="7058566" y="4466405"/>
            <a:ext cx="4295234" cy="369332"/>
          </a:xfrm>
          <a:prstGeom prst="rect">
            <a:avLst/>
          </a:prstGeom>
          <a:noFill/>
        </p:spPr>
        <p:txBody>
          <a:bodyPr wrap="square" rtlCol="0">
            <a:spAutoFit/>
          </a:bodyPr>
          <a:lstStyle/>
          <a:p>
            <a:r>
              <a:rPr lang="en-US" dirty="0"/>
              <a:t>Response Data</a:t>
            </a:r>
          </a:p>
        </p:txBody>
      </p:sp>
    </p:spTree>
    <p:extLst>
      <p:ext uri="{BB962C8B-B14F-4D97-AF65-F5344CB8AC3E}">
        <p14:creationId xmlns:p14="http://schemas.microsoft.com/office/powerpoint/2010/main" val="214945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0A23AF-5AE6-83C3-26F1-06950B0B0935}"/>
              </a:ext>
            </a:extLst>
          </p:cNvPr>
          <p:cNvPicPr>
            <a:picLocks noChangeAspect="1"/>
          </p:cNvPicPr>
          <p:nvPr/>
        </p:nvPicPr>
        <p:blipFill>
          <a:blip r:embed="rId2"/>
          <a:stretch>
            <a:fillRect/>
          </a:stretch>
        </p:blipFill>
        <p:spPr>
          <a:xfrm>
            <a:off x="609600" y="3284735"/>
            <a:ext cx="4677053" cy="2987025"/>
          </a:xfrm>
          <a:prstGeom prst="rect">
            <a:avLst/>
          </a:prstGeom>
          <a:ln>
            <a:noFill/>
          </a:ln>
        </p:spPr>
      </p:pic>
      <p:sp>
        <p:nvSpPr>
          <p:cNvPr id="2" name="Title 1"/>
          <p:cNvSpPr>
            <a:spLocks noGrp="1"/>
          </p:cNvSpPr>
          <p:nvPr>
            <p:ph type="title"/>
          </p:nvPr>
        </p:nvSpPr>
        <p:spPr>
          <a:xfrm>
            <a:off x="609600" y="199505"/>
            <a:ext cx="10744200" cy="1185577"/>
          </a:xfrm>
        </p:spPr>
        <p:txBody>
          <a:bodyPr>
            <a:normAutofit/>
          </a:bodyPr>
          <a:lstStyle/>
          <a:p>
            <a:r>
              <a:rPr lang="en-US" dirty="0"/>
              <a:t>KEYNOTE-028 and KEYNOTE-158: SCLC</a:t>
            </a:r>
          </a:p>
        </p:txBody>
      </p:sp>
      <p:grpSp>
        <p:nvGrpSpPr>
          <p:cNvPr id="11" name="Group 10">
            <a:extLst>
              <a:ext uri="{FF2B5EF4-FFF2-40B4-BE49-F238E27FC236}">
                <a16:creationId xmlns:a16="http://schemas.microsoft.com/office/drawing/2014/main" id="{9AEAA146-AFC3-FB2B-9633-27760339BC13}"/>
              </a:ext>
            </a:extLst>
          </p:cNvPr>
          <p:cNvGrpSpPr/>
          <p:nvPr/>
        </p:nvGrpSpPr>
        <p:grpSpPr>
          <a:xfrm>
            <a:off x="2985955" y="1157324"/>
            <a:ext cx="6131855" cy="2019347"/>
            <a:chOff x="2985955" y="1055724"/>
            <a:chExt cx="6131855" cy="2019347"/>
          </a:xfrm>
        </p:grpSpPr>
        <p:pic>
          <p:nvPicPr>
            <p:cNvPr id="7" name="Picture 6"/>
            <p:cNvPicPr>
              <a:picLocks noChangeAspect="1"/>
            </p:cNvPicPr>
            <p:nvPr/>
          </p:nvPicPr>
          <p:blipFill>
            <a:blip r:embed="rId3"/>
            <a:stretch>
              <a:fillRect/>
            </a:stretch>
          </p:blipFill>
          <p:spPr>
            <a:xfrm>
              <a:off x="2985955" y="1055724"/>
              <a:ext cx="6131855" cy="2019347"/>
            </a:xfrm>
            <a:prstGeom prst="rect">
              <a:avLst/>
            </a:prstGeom>
            <a:ln>
              <a:noFill/>
            </a:ln>
          </p:spPr>
        </p:pic>
        <p:sp>
          <p:nvSpPr>
            <p:cNvPr id="9" name="Rectangle 8"/>
            <p:cNvSpPr/>
            <p:nvPr/>
          </p:nvSpPr>
          <p:spPr>
            <a:xfrm>
              <a:off x="3161500" y="1879045"/>
              <a:ext cx="862794" cy="2961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61500" y="2580276"/>
              <a:ext cx="673013" cy="2961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D652968-8E31-77A4-8871-761527924704}"/>
              </a:ext>
            </a:extLst>
          </p:cNvPr>
          <p:cNvPicPr>
            <a:picLocks noChangeAspect="1"/>
          </p:cNvPicPr>
          <p:nvPr/>
        </p:nvPicPr>
        <p:blipFill>
          <a:blip r:embed="rId4"/>
          <a:stretch>
            <a:fillRect/>
          </a:stretch>
        </p:blipFill>
        <p:spPr>
          <a:xfrm>
            <a:off x="6446641" y="3300063"/>
            <a:ext cx="4688720" cy="2879874"/>
          </a:xfrm>
          <a:prstGeom prst="rect">
            <a:avLst/>
          </a:prstGeom>
          <a:ln>
            <a:noFill/>
          </a:ln>
        </p:spPr>
      </p:pic>
      <p:sp>
        <p:nvSpPr>
          <p:cNvPr id="6" name="Footer Placeholder 5">
            <a:extLst>
              <a:ext uri="{FF2B5EF4-FFF2-40B4-BE49-F238E27FC236}">
                <a16:creationId xmlns:a16="http://schemas.microsoft.com/office/drawing/2014/main" id="{4148C3CB-D600-68BF-011F-E7DCD471DEF0}"/>
              </a:ext>
            </a:extLst>
          </p:cNvPr>
          <p:cNvSpPr>
            <a:spLocks noGrp="1"/>
          </p:cNvSpPr>
          <p:nvPr>
            <p:ph type="ftr" sz="quarter" idx="3"/>
          </p:nvPr>
        </p:nvSpPr>
        <p:spPr/>
        <p:txBody>
          <a:bodyPr/>
          <a:lstStyle/>
          <a:p>
            <a:r>
              <a:rPr lang="en-US" dirty="0"/>
              <a:t>DOR, duration of response; NR, not reportable; OS, overall survival; ORR, objective response rate; PD-L1, programmed death ligand 1; PFS, progression-free survival.</a:t>
            </a:r>
          </a:p>
          <a:p>
            <a:r>
              <a:rPr lang="en-US" dirty="0"/>
              <a:t>Chung HC, et al. </a:t>
            </a:r>
            <a:r>
              <a:rPr lang="en-US" i="1" dirty="0"/>
              <a:t>Cancer Research</a:t>
            </a:r>
            <a:r>
              <a:rPr lang="en-US" dirty="0"/>
              <a:t>. 2019;79(13_Suplement). Abstract CT03.</a:t>
            </a:r>
          </a:p>
        </p:txBody>
      </p:sp>
    </p:spTree>
    <p:extLst>
      <p:ext uri="{BB962C8B-B14F-4D97-AF65-F5344CB8AC3E}">
        <p14:creationId xmlns:p14="http://schemas.microsoft.com/office/powerpoint/2010/main" val="311470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37D716-9F5A-BE6F-91A4-C9529EC7164F}"/>
              </a:ext>
            </a:extLst>
          </p:cNvPr>
          <p:cNvSpPr>
            <a:spLocks noGrp="1"/>
          </p:cNvSpPr>
          <p:nvPr>
            <p:ph type="title"/>
          </p:nvPr>
        </p:nvSpPr>
        <p:spPr>
          <a:xfrm>
            <a:off x="609600" y="199505"/>
            <a:ext cx="10744200" cy="1185577"/>
          </a:xfrm>
        </p:spPr>
        <p:txBody>
          <a:bodyPr>
            <a:normAutofit/>
          </a:bodyPr>
          <a:lstStyle/>
          <a:p>
            <a:r>
              <a:rPr lang="en-US" dirty="0"/>
              <a:t>Clinical Case  </a:t>
            </a:r>
          </a:p>
        </p:txBody>
      </p:sp>
      <p:sp>
        <p:nvSpPr>
          <p:cNvPr id="4" name="Content Placeholder 2">
            <a:extLst>
              <a:ext uri="{FF2B5EF4-FFF2-40B4-BE49-F238E27FC236}">
                <a16:creationId xmlns:a16="http://schemas.microsoft.com/office/drawing/2014/main" id="{DBABF981-C580-8504-9BC5-1B87CBECC28D}"/>
              </a:ext>
            </a:extLst>
          </p:cNvPr>
          <p:cNvSpPr>
            <a:spLocks noGrp="1"/>
          </p:cNvSpPr>
          <p:nvPr>
            <p:ph idx="1"/>
          </p:nvPr>
        </p:nvSpPr>
        <p:spPr>
          <a:xfrm>
            <a:off x="609600" y="1477906"/>
            <a:ext cx="10744200" cy="4722477"/>
          </a:xfrm>
        </p:spPr>
        <p:txBody>
          <a:bodyPr>
            <a:normAutofit/>
          </a:bodyPr>
          <a:lstStyle/>
          <a:p>
            <a:pPr lvl="0"/>
            <a:r>
              <a:rPr lang="en-US" dirty="0">
                <a:sym typeface="Arial"/>
              </a:rPr>
              <a:t>68</a:t>
            </a:r>
            <a:r>
              <a:rPr lang="en-US" noProof="0" dirty="0">
                <a:sym typeface="Arial"/>
              </a:rPr>
              <a:t>-year-old </a:t>
            </a:r>
            <a:r>
              <a:rPr lang="en-US" dirty="0"/>
              <a:t>m</a:t>
            </a:r>
            <a:r>
              <a:rPr lang="en-US" noProof="0" dirty="0">
                <a:sym typeface="Arial"/>
              </a:rPr>
              <a:t>an with a PMHx of COPD </a:t>
            </a:r>
            <a:r>
              <a:rPr lang="en-US" dirty="0">
                <a:sym typeface="Arial"/>
              </a:rPr>
              <a:t>and 50-pack year smoking history (quit 10 years ago) presented to his primary with an increasing cough </a:t>
            </a:r>
          </a:p>
          <a:p>
            <a:pPr lvl="0"/>
            <a:r>
              <a:rPr lang="en-US" noProof="0" dirty="0">
                <a:sym typeface="Arial"/>
              </a:rPr>
              <a:t>Chest x-ray showed a large right lung mass, leading to CT scan imaging that showed metastatic disease in right adrenal, liver, and bone</a:t>
            </a:r>
          </a:p>
          <a:p>
            <a:pPr lvl="0"/>
            <a:r>
              <a:rPr lang="en-US" noProof="0" dirty="0">
                <a:sym typeface="Arial"/>
              </a:rPr>
              <a:t>MRI brain showed no evidence of any metastatic disease </a:t>
            </a:r>
          </a:p>
          <a:p>
            <a:pPr lvl="0"/>
            <a:r>
              <a:rPr lang="en-US" noProof="0" dirty="0">
                <a:sym typeface="Arial"/>
              </a:rPr>
              <a:t>First-line treatment with carboplatin, etoposide, and atezolizumab x 4 cycles followed by atezolizumab maintenance</a:t>
            </a:r>
          </a:p>
          <a:p>
            <a:pPr lvl="0"/>
            <a:r>
              <a:rPr lang="en-US" b="1" u="sng" noProof="0" dirty="0">
                <a:solidFill>
                  <a:schemeClr val="accent1"/>
                </a:solidFill>
                <a:sym typeface="Arial"/>
              </a:rPr>
              <a:t>~7</a:t>
            </a:r>
            <a:r>
              <a:rPr lang="en-US" b="1" noProof="0" dirty="0">
                <a:solidFill>
                  <a:schemeClr val="accent1"/>
                </a:solidFill>
                <a:sym typeface="Arial"/>
              </a:rPr>
              <a:t> </a:t>
            </a:r>
            <a:r>
              <a:rPr lang="en-US" noProof="0" dirty="0">
                <a:sym typeface="Arial"/>
              </a:rPr>
              <a:t>months of chemotherapy free-interval before scans showed progression</a:t>
            </a:r>
          </a:p>
        </p:txBody>
      </p:sp>
    </p:spTree>
    <p:extLst>
      <p:ext uri="{BB962C8B-B14F-4D97-AF65-F5344CB8AC3E}">
        <p14:creationId xmlns:p14="http://schemas.microsoft.com/office/powerpoint/2010/main" val="301368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lstStyle/>
          <a:p>
            <a:r>
              <a:rPr lang="es-MX" dirty="0"/>
              <a:t>Platinum Etoposide Versus Topotecan Re-Treatment</a:t>
            </a:r>
          </a:p>
        </p:txBody>
      </p:sp>
      <p:sp>
        <p:nvSpPr>
          <p:cNvPr id="3" name="Marcador de contenido 2">
            <a:extLst>
              <a:ext uri="{FF2B5EF4-FFF2-40B4-BE49-F238E27FC236}">
                <a16:creationId xmlns:a16="http://schemas.microsoft.com/office/drawing/2014/main" id="{ED86AC2B-2CCE-49DF-B1D8-3613A3964B4A}"/>
              </a:ext>
            </a:extLst>
          </p:cNvPr>
          <p:cNvSpPr>
            <a:spLocks noGrp="1"/>
          </p:cNvSpPr>
          <p:nvPr>
            <p:ph idx="1"/>
          </p:nvPr>
        </p:nvSpPr>
        <p:spPr>
          <a:xfrm>
            <a:off x="609600" y="1477906"/>
            <a:ext cx="10744200" cy="4722477"/>
          </a:xfrm>
        </p:spPr>
        <p:txBody>
          <a:bodyPr>
            <a:normAutofit/>
          </a:bodyPr>
          <a:lstStyle/>
          <a:p>
            <a:r>
              <a:rPr lang="es-MX" sz="1800" dirty="0"/>
              <a:t>Chemotherapy-free interval ≥3 months</a:t>
            </a:r>
          </a:p>
          <a:p>
            <a:r>
              <a:rPr lang="es-MX" sz="1800" dirty="0"/>
              <a:t>Randomized topotecan versus platinum/etoposide</a:t>
            </a:r>
          </a:p>
        </p:txBody>
      </p:sp>
      <p:pic>
        <p:nvPicPr>
          <p:cNvPr id="11" name="Picture 10">
            <a:extLst>
              <a:ext uri="{FF2B5EF4-FFF2-40B4-BE49-F238E27FC236}">
                <a16:creationId xmlns:a16="http://schemas.microsoft.com/office/drawing/2014/main" id="{89DA7A40-D39B-1946-5F1C-1CA905AD0FCA}"/>
              </a:ext>
            </a:extLst>
          </p:cNvPr>
          <p:cNvPicPr>
            <a:picLocks noChangeAspect="1"/>
          </p:cNvPicPr>
          <p:nvPr/>
        </p:nvPicPr>
        <p:blipFill>
          <a:blip r:embed="rId2"/>
          <a:stretch>
            <a:fillRect/>
          </a:stretch>
        </p:blipFill>
        <p:spPr>
          <a:xfrm>
            <a:off x="609600" y="3684833"/>
            <a:ext cx="3850640" cy="2370894"/>
          </a:xfrm>
          <a:prstGeom prst="rect">
            <a:avLst/>
          </a:prstGeom>
          <a:ln>
            <a:solidFill>
              <a:schemeClr val="tx1"/>
            </a:solidFill>
          </a:ln>
        </p:spPr>
      </p:pic>
      <p:pic>
        <p:nvPicPr>
          <p:cNvPr id="5" name="Picture 4">
            <a:extLst>
              <a:ext uri="{FF2B5EF4-FFF2-40B4-BE49-F238E27FC236}">
                <a16:creationId xmlns:a16="http://schemas.microsoft.com/office/drawing/2014/main" id="{66183FB3-C780-EF57-56CF-44532164EC0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07746" y="2464076"/>
            <a:ext cx="3494920" cy="2084952"/>
          </a:xfrm>
          <a:prstGeom prst="rect">
            <a:avLst/>
          </a:prstGeom>
          <a:ln>
            <a:solidFill>
              <a:schemeClr val="tx1"/>
            </a:solidFill>
          </a:ln>
        </p:spPr>
      </p:pic>
      <p:grpSp>
        <p:nvGrpSpPr>
          <p:cNvPr id="9" name="Group 8">
            <a:extLst>
              <a:ext uri="{FF2B5EF4-FFF2-40B4-BE49-F238E27FC236}">
                <a16:creationId xmlns:a16="http://schemas.microsoft.com/office/drawing/2014/main" id="{F981D169-F586-6FDE-9750-54FE56788173}"/>
              </a:ext>
            </a:extLst>
          </p:cNvPr>
          <p:cNvGrpSpPr/>
          <p:nvPr/>
        </p:nvGrpSpPr>
        <p:grpSpPr>
          <a:xfrm>
            <a:off x="6189271" y="1742536"/>
            <a:ext cx="5393129" cy="4483883"/>
            <a:chOff x="6445068" y="1742536"/>
            <a:chExt cx="5393129" cy="4483883"/>
          </a:xfrm>
        </p:grpSpPr>
        <p:pic>
          <p:nvPicPr>
            <p:cNvPr id="13" name="Picture 12">
              <a:extLst>
                <a:ext uri="{FF2B5EF4-FFF2-40B4-BE49-F238E27FC236}">
                  <a16:creationId xmlns:a16="http://schemas.microsoft.com/office/drawing/2014/main" id="{476308D0-2619-830E-ABB8-9E2774998DC0}"/>
                </a:ext>
              </a:extLst>
            </p:cNvPr>
            <p:cNvPicPr>
              <a:picLocks noChangeAspect="1"/>
            </p:cNvPicPr>
            <p:nvPr/>
          </p:nvPicPr>
          <p:blipFill>
            <a:blip r:embed="rId5"/>
            <a:stretch>
              <a:fillRect/>
            </a:stretch>
          </p:blipFill>
          <p:spPr>
            <a:xfrm>
              <a:off x="6445068" y="1742536"/>
              <a:ext cx="5393129" cy="4483883"/>
            </a:xfrm>
            <a:prstGeom prst="rect">
              <a:avLst/>
            </a:prstGeom>
          </p:spPr>
        </p:pic>
        <p:sp>
          <p:nvSpPr>
            <p:cNvPr id="14" name="Rectangle 13">
              <a:extLst>
                <a:ext uri="{FF2B5EF4-FFF2-40B4-BE49-F238E27FC236}">
                  <a16:creationId xmlns:a16="http://schemas.microsoft.com/office/drawing/2014/main" id="{6D782D5B-8F81-9659-B8B4-16080566521C}"/>
                </a:ext>
              </a:extLst>
            </p:cNvPr>
            <p:cNvSpPr/>
            <p:nvPr/>
          </p:nvSpPr>
          <p:spPr>
            <a:xfrm>
              <a:off x="6456584" y="2067656"/>
              <a:ext cx="5351134" cy="4399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ooter Placeholder 7">
            <a:extLst>
              <a:ext uri="{FF2B5EF4-FFF2-40B4-BE49-F238E27FC236}">
                <a16:creationId xmlns:a16="http://schemas.microsoft.com/office/drawing/2014/main" id="{37268B61-C756-4A6A-66DF-0135DE274880}"/>
              </a:ext>
            </a:extLst>
          </p:cNvPr>
          <p:cNvSpPr>
            <a:spLocks noGrp="1"/>
          </p:cNvSpPr>
          <p:nvPr>
            <p:ph type="ftr" sz="quarter" idx="3"/>
          </p:nvPr>
        </p:nvSpPr>
        <p:spPr/>
        <p:txBody>
          <a:bodyPr/>
          <a:lstStyle/>
          <a:p>
            <a:r>
              <a:rPr lang="en-US" dirty="0"/>
              <a:t>ECOG, Eastern Cooperative Oncology Group; HR, hazard ratio.</a:t>
            </a:r>
          </a:p>
          <a:p>
            <a:r>
              <a:rPr lang="en-US" dirty="0"/>
              <a:t>Baize N, et al. </a:t>
            </a:r>
            <a:r>
              <a:rPr lang="en-US" i="1" dirty="0"/>
              <a:t>Lancet Oncol</a:t>
            </a:r>
            <a:r>
              <a:rPr lang="en-US" dirty="0"/>
              <a:t>. 2020;21:1224-33.</a:t>
            </a:r>
          </a:p>
        </p:txBody>
      </p:sp>
    </p:spTree>
    <p:extLst>
      <p:ext uri="{BB962C8B-B14F-4D97-AF65-F5344CB8AC3E}">
        <p14:creationId xmlns:p14="http://schemas.microsoft.com/office/powerpoint/2010/main" val="394566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2E2554-5B91-4E92-B642-3ED88C8DCD52}"/>
              </a:ext>
            </a:extLst>
          </p:cNvPr>
          <p:cNvSpPr>
            <a:spLocks noGrp="1"/>
          </p:cNvSpPr>
          <p:nvPr>
            <p:ph type="title"/>
          </p:nvPr>
        </p:nvSpPr>
        <p:spPr>
          <a:xfrm>
            <a:off x="609600" y="199505"/>
            <a:ext cx="10744200" cy="1185577"/>
          </a:xfrm>
        </p:spPr>
        <p:txBody>
          <a:bodyPr/>
          <a:lstStyle/>
          <a:p>
            <a:r>
              <a:rPr lang="en-US"/>
              <a:t>Lurbinectedin Efficacy in SCLC</a:t>
            </a:r>
            <a:endParaRPr lang="en-US" dirty="0"/>
          </a:p>
        </p:txBody>
      </p:sp>
      <p:sp>
        <p:nvSpPr>
          <p:cNvPr id="13" name="Content Placeholder 2">
            <a:extLst>
              <a:ext uri="{FF2B5EF4-FFF2-40B4-BE49-F238E27FC236}">
                <a16:creationId xmlns:a16="http://schemas.microsoft.com/office/drawing/2014/main" id="{752827B7-0D70-4FCD-A30F-41C587C0CDDB}"/>
              </a:ext>
            </a:extLst>
          </p:cNvPr>
          <p:cNvSpPr>
            <a:spLocks noGrp="1"/>
          </p:cNvSpPr>
          <p:nvPr>
            <p:ph sz="half" idx="1"/>
          </p:nvPr>
        </p:nvSpPr>
        <p:spPr>
          <a:xfrm>
            <a:off x="609600" y="1496291"/>
            <a:ext cx="5181600" cy="4680672"/>
          </a:xfrm>
        </p:spPr>
        <p:txBody>
          <a:bodyPr/>
          <a:lstStyle/>
          <a:p>
            <a:endParaRPr lang="en-US"/>
          </a:p>
          <a:p>
            <a:r>
              <a:rPr lang="en-US"/>
              <a:t>CTFI ≥180 days</a:t>
            </a:r>
          </a:p>
          <a:p>
            <a:r>
              <a:rPr lang="en-US"/>
              <a:t>Only 20 individuals</a:t>
            </a:r>
          </a:p>
          <a:p>
            <a:r>
              <a:rPr lang="en-US"/>
              <a:t>ORR: 60%</a:t>
            </a:r>
          </a:p>
          <a:p>
            <a:r>
              <a:rPr lang="en-US"/>
              <a:t>Median PFS: 4.6 months</a:t>
            </a:r>
          </a:p>
          <a:p>
            <a:r>
              <a:rPr lang="en-US"/>
              <a:t>Median OS: 16.2 months</a:t>
            </a:r>
            <a:endParaRPr lang="en-US" dirty="0"/>
          </a:p>
        </p:txBody>
      </p:sp>
      <p:pic>
        <p:nvPicPr>
          <p:cNvPr id="8" name="Picture 7">
            <a:extLst>
              <a:ext uri="{FF2B5EF4-FFF2-40B4-BE49-F238E27FC236}">
                <a16:creationId xmlns:a16="http://schemas.microsoft.com/office/drawing/2014/main" id="{A3578892-C964-44EF-96E6-CF0B312EFEB0}"/>
              </a:ext>
            </a:extLst>
          </p:cNvPr>
          <p:cNvPicPr>
            <a:picLocks noChangeAspect="1"/>
          </p:cNvPicPr>
          <p:nvPr/>
        </p:nvPicPr>
        <p:blipFill rotWithShape="1">
          <a:blip r:embed="rId2"/>
          <a:srcRect t="6683"/>
          <a:stretch/>
        </p:blipFill>
        <p:spPr>
          <a:xfrm>
            <a:off x="4764547" y="1960880"/>
            <a:ext cx="6360652" cy="3809243"/>
          </a:xfrm>
          <a:prstGeom prst="rect">
            <a:avLst/>
          </a:prstGeom>
          <a:ln>
            <a:noFill/>
          </a:ln>
        </p:spPr>
      </p:pic>
      <p:sp>
        <p:nvSpPr>
          <p:cNvPr id="7" name="Footer Placeholder 6">
            <a:extLst>
              <a:ext uri="{FF2B5EF4-FFF2-40B4-BE49-F238E27FC236}">
                <a16:creationId xmlns:a16="http://schemas.microsoft.com/office/drawing/2014/main" id="{D14F8DDF-B02E-5B06-AEF1-B388A4631901}"/>
              </a:ext>
            </a:extLst>
          </p:cNvPr>
          <p:cNvSpPr>
            <a:spLocks noGrp="1"/>
          </p:cNvSpPr>
          <p:nvPr>
            <p:ph type="ftr" sz="quarter" idx="3"/>
          </p:nvPr>
        </p:nvSpPr>
        <p:spPr/>
        <p:txBody>
          <a:bodyPr/>
          <a:lstStyle/>
          <a:p>
            <a:r>
              <a:rPr lang="en-US"/>
              <a:t>SD, stable disease.</a:t>
            </a:r>
          </a:p>
          <a:p>
            <a:r>
              <a:rPr lang="en-US"/>
              <a:t>Subbiah V, et al. </a:t>
            </a:r>
            <a:r>
              <a:rPr lang="en-US" i="1"/>
              <a:t>Lung Cancer</a:t>
            </a:r>
            <a:r>
              <a:rPr lang="en-US"/>
              <a:t>. 2020;150:90-6.</a:t>
            </a:r>
            <a:endParaRPr lang="en-US" dirty="0"/>
          </a:p>
        </p:txBody>
      </p:sp>
    </p:spTree>
    <p:extLst>
      <p:ext uri="{BB962C8B-B14F-4D97-AF65-F5344CB8AC3E}">
        <p14:creationId xmlns:p14="http://schemas.microsoft.com/office/powerpoint/2010/main" val="222771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F31E-4B77-5486-94CF-49B764EC5E64}"/>
              </a:ext>
            </a:extLst>
          </p:cNvPr>
          <p:cNvSpPr>
            <a:spLocks noGrp="1"/>
          </p:cNvSpPr>
          <p:nvPr>
            <p:ph type="title"/>
          </p:nvPr>
        </p:nvSpPr>
        <p:spPr>
          <a:xfrm>
            <a:off x="609600" y="199505"/>
            <a:ext cx="10744200" cy="1185577"/>
          </a:xfrm>
        </p:spPr>
        <p:txBody>
          <a:bodyPr/>
          <a:lstStyle/>
          <a:p>
            <a:r>
              <a:rPr lang="en-US"/>
              <a:t>Summary</a:t>
            </a:r>
            <a:endParaRPr lang="en-US" dirty="0"/>
          </a:p>
        </p:txBody>
      </p:sp>
      <p:sp>
        <p:nvSpPr>
          <p:cNvPr id="3" name="Content Placeholder 2">
            <a:extLst>
              <a:ext uri="{FF2B5EF4-FFF2-40B4-BE49-F238E27FC236}">
                <a16:creationId xmlns:a16="http://schemas.microsoft.com/office/drawing/2014/main" id="{4E143317-7057-CE8B-984E-CCA8581C179F}"/>
              </a:ext>
            </a:extLst>
          </p:cNvPr>
          <p:cNvSpPr>
            <a:spLocks noGrp="1"/>
          </p:cNvSpPr>
          <p:nvPr>
            <p:ph idx="1"/>
          </p:nvPr>
        </p:nvSpPr>
        <p:spPr>
          <a:xfrm>
            <a:off x="609600" y="1477906"/>
            <a:ext cx="10744200" cy="4722477"/>
          </a:xfrm>
        </p:spPr>
        <p:txBody>
          <a:bodyPr/>
          <a:lstStyle/>
          <a:p>
            <a:r>
              <a:rPr lang="en-US"/>
              <a:t>Clinical trial enrollment continues to be an important option for treatment of small cell lung cancer in the 2</a:t>
            </a:r>
            <a:r>
              <a:rPr lang="en-US" baseline="30000"/>
              <a:t>nd</a:t>
            </a:r>
            <a:r>
              <a:rPr lang="en-US"/>
              <a:t> line and beyond</a:t>
            </a:r>
          </a:p>
          <a:p>
            <a:r>
              <a:rPr lang="en-US"/>
              <a:t>Lurbinectedin represents a 2</a:t>
            </a:r>
            <a:r>
              <a:rPr lang="en-US" baseline="30000"/>
              <a:t>nd</a:t>
            </a:r>
            <a:r>
              <a:rPr lang="en-US"/>
              <a:t> line treatment option of Q3 week dosing that is well tolerated</a:t>
            </a:r>
          </a:p>
          <a:p>
            <a:r>
              <a:rPr lang="en-US"/>
              <a:t>Topotecan (FDA approved) or irinotecan represent additional </a:t>
            </a:r>
            <a:br>
              <a:rPr lang="en-US"/>
            </a:br>
            <a:r>
              <a:rPr lang="en-US"/>
              <a:t>2</a:t>
            </a:r>
            <a:r>
              <a:rPr lang="en-US" baseline="30000"/>
              <a:t>nd</a:t>
            </a:r>
            <a:r>
              <a:rPr lang="en-US"/>
              <a:t> line options</a:t>
            </a:r>
          </a:p>
          <a:p>
            <a:r>
              <a:rPr lang="en-US"/>
              <a:t>Paclitaxel is commonly utilized and NCCN supported</a:t>
            </a:r>
          </a:p>
          <a:p>
            <a:r>
              <a:rPr lang="en-US"/>
              <a:t>Temozolomide is an option with good CNS penetration</a:t>
            </a:r>
            <a:endParaRPr lang="en-US" dirty="0"/>
          </a:p>
        </p:txBody>
      </p:sp>
    </p:spTree>
    <p:extLst>
      <p:ext uri="{BB962C8B-B14F-4D97-AF65-F5344CB8AC3E}">
        <p14:creationId xmlns:p14="http://schemas.microsoft.com/office/powerpoint/2010/main" val="301964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ES-SCLC: Sequencing Strategies in Previously Treated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and guidelines to individualize second-line treatment plans for patients with extensive-stage small-cell lung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prevent, monitor, and manage adverse effects in patients receiving second-line treatment for extensive-stage small-cell lung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AD534C3-C5BA-05D5-782D-31E34D09D1B1}"/>
              </a:ext>
            </a:extLst>
          </p:cNvPr>
          <p:cNvSpPr>
            <a:spLocks noGrp="1"/>
          </p:cNvSpPr>
          <p:nvPr>
            <p:ph type="ftr" sz="quarter" idx="3"/>
          </p:nvPr>
        </p:nvSpPr>
        <p:spPr/>
        <p:txBody>
          <a:bodyPr/>
          <a:lstStyle/>
          <a:p>
            <a:r>
              <a:rPr lang="en-US" dirty="0"/>
              <a:t>COPD, chronic obstructive pulmonary disease; CT, computed tomography; MRI, magnetic resonance imaging; PMHx, past medical history.</a:t>
            </a:r>
          </a:p>
        </p:txBody>
      </p:sp>
      <p:sp>
        <p:nvSpPr>
          <p:cNvPr id="5" name="Title 1">
            <a:extLst>
              <a:ext uri="{FF2B5EF4-FFF2-40B4-BE49-F238E27FC236}">
                <a16:creationId xmlns:a16="http://schemas.microsoft.com/office/drawing/2014/main" id="{D437D716-9F5A-BE6F-91A4-C9529EC7164F}"/>
              </a:ext>
            </a:extLst>
          </p:cNvPr>
          <p:cNvSpPr>
            <a:spLocks noGrp="1"/>
          </p:cNvSpPr>
          <p:nvPr>
            <p:ph type="title"/>
          </p:nvPr>
        </p:nvSpPr>
        <p:spPr/>
        <p:txBody>
          <a:bodyPr>
            <a:normAutofit/>
          </a:bodyPr>
          <a:lstStyle/>
          <a:p>
            <a:r>
              <a:rPr lang="en-US" dirty="0"/>
              <a:t>Clinical Case </a:t>
            </a:r>
          </a:p>
        </p:txBody>
      </p:sp>
      <p:sp>
        <p:nvSpPr>
          <p:cNvPr id="4" name="Content Placeholder 2">
            <a:extLst>
              <a:ext uri="{FF2B5EF4-FFF2-40B4-BE49-F238E27FC236}">
                <a16:creationId xmlns:a16="http://schemas.microsoft.com/office/drawing/2014/main" id="{DBABF981-C580-8504-9BC5-1B87CBECC28D}"/>
              </a:ext>
            </a:extLst>
          </p:cNvPr>
          <p:cNvSpPr>
            <a:spLocks noGrp="1"/>
          </p:cNvSpPr>
          <p:nvPr>
            <p:ph idx="1"/>
          </p:nvPr>
        </p:nvSpPr>
        <p:spPr/>
        <p:txBody>
          <a:bodyPr>
            <a:normAutofit/>
          </a:bodyPr>
          <a:lstStyle/>
          <a:p>
            <a:pPr lvl="0"/>
            <a:r>
              <a:rPr lang="en-US" dirty="0">
                <a:sym typeface="Arial"/>
              </a:rPr>
              <a:t>68</a:t>
            </a:r>
            <a:r>
              <a:rPr lang="en-US" noProof="0" dirty="0">
                <a:sym typeface="Arial"/>
              </a:rPr>
              <a:t>-year-old </a:t>
            </a:r>
            <a:r>
              <a:rPr lang="en-US" dirty="0"/>
              <a:t>m</a:t>
            </a:r>
            <a:r>
              <a:rPr lang="en-US" noProof="0" dirty="0">
                <a:sym typeface="Arial"/>
              </a:rPr>
              <a:t>an with a PMHx of COPD </a:t>
            </a:r>
            <a:r>
              <a:rPr lang="en-US" dirty="0">
                <a:sym typeface="Arial"/>
              </a:rPr>
              <a:t>and 50-pack year smoking history (quit 10 years ago) presented to his primary with an increasing cough </a:t>
            </a:r>
          </a:p>
          <a:p>
            <a:pPr lvl="0"/>
            <a:r>
              <a:rPr lang="en-US" noProof="0" dirty="0">
                <a:sym typeface="Arial"/>
              </a:rPr>
              <a:t>Chest x-ray showed a large right lung mass, leading to CT scan imaging that showed metastatic disease in right adrenal, liver, and bone</a:t>
            </a:r>
          </a:p>
          <a:p>
            <a:pPr lvl="0"/>
            <a:r>
              <a:rPr lang="en-US" noProof="0" dirty="0">
                <a:sym typeface="Arial"/>
              </a:rPr>
              <a:t>MRI brain showed no evidence of any metastatic disease </a:t>
            </a:r>
          </a:p>
          <a:p>
            <a:pPr lvl="0"/>
            <a:r>
              <a:rPr lang="en-US" noProof="0" dirty="0">
                <a:sym typeface="Arial"/>
              </a:rPr>
              <a:t>First-line treatment with carboplatin, etoposide, and atezolizumab x 4 cycles followed by atezolizumab maintenance</a:t>
            </a:r>
          </a:p>
          <a:p>
            <a:pPr lvl="0"/>
            <a:r>
              <a:rPr lang="en-US" noProof="0" dirty="0">
                <a:sym typeface="Arial"/>
              </a:rPr>
              <a:t>~5 months of chemotherapy-free interval before scans showed progression</a:t>
            </a:r>
          </a:p>
          <a:p>
            <a:endParaRPr lang="en-US" dirty="0"/>
          </a:p>
        </p:txBody>
      </p:sp>
    </p:spTree>
    <p:extLst>
      <p:ext uri="{BB962C8B-B14F-4D97-AF65-F5344CB8AC3E}">
        <p14:creationId xmlns:p14="http://schemas.microsoft.com/office/powerpoint/2010/main" val="25338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A1EDC28E-EAC9-34D1-E11C-8E4A0585F137}"/>
              </a:ext>
            </a:extLst>
          </p:cNvPr>
          <p:cNvGraphicFramePr>
            <a:graphicFrameLocks noGrp="1"/>
          </p:cNvGraphicFramePr>
          <p:nvPr>
            <p:extLst>
              <p:ext uri="{D42A27DB-BD31-4B8C-83A1-F6EECF244321}">
                <p14:modId xmlns:p14="http://schemas.microsoft.com/office/powerpoint/2010/main" val="4271868103"/>
              </p:ext>
            </p:extLst>
          </p:nvPr>
        </p:nvGraphicFramePr>
        <p:xfrm>
          <a:off x="2881763" y="1477905"/>
          <a:ext cx="6087234" cy="4796870"/>
        </p:xfrm>
        <a:graphic>
          <a:graphicData uri="http://schemas.openxmlformats.org/drawingml/2006/table">
            <a:tbl>
              <a:tblPr firstRow="1" bandRow="1">
                <a:tableStyleId>{5C22544A-7EE6-4342-B048-85BDC9FD1C3A}</a:tableStyleId>
              </a:tblPr>
              <a:tblGrid>
                <a:gridCol w="6087234">
                  <a:extLst>
                    <a:ext uri="{9D8B030D-6E8A-4147-A177-3AD203B41FA5}">
                      <a16:colId xmlns:a16="http://schemas.microsoft.com/office/drawing/2014/main" val="1202333594"/>
                    </a:ext>
                  </a:extLst>
                </a:gridCol>
              </a:tblGrid>
              <a:tr h="389023">
                <a:tc>
                  <a:txBody>
                    <a:bodyPr/>
                    <a:lstStyle/>
                    <a:p>
                      <a:pPr algn="ctr"/>
                      <a:r>
                        <a:rPr lang="en-US" sz="1000" b="1" kern="1200" dirty="0">
                          <a:solidFill>
                            <a:schemeClr val="lt1"/>
                          </a:solidFill>
                          <a:effectLst/>
                          <a:latin typeface="+mn-lt"/>
                          <a:ea typeface="+mn-ea"/>
                          <a:cs typeface="+mn-cs"/>
                        </a:rPr>
                        <a:t>SCLC SUBSEQUENT SYSTEMIC THERAPY (PS 0-2)</a:t>
                      </a:r>
                    </a:p>
                    <a:p>
                      <a:pPr algn="ctr"/>
                      <a:r>
                        <a:rPr lang="en-US" sz="1000" b="1" kern="1200" dirty="0">
                          <a:solidFill>
                            <a:schemeClr val="lt1"/>
                          </a:solidFill>
                          <a:effectLst/>
                          <a:latin typeface="+mn-lt"/>
                          <a:ea typeface="+mn-ea"/>
                          <a:cs typeface="+mn-cs"/>
                        </a:rPr>
                        <a:t>Consider dose reduction or growth factor support for patients with PS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737270"/>
                  </a:ext>
                </a:extLst>
              </a:tr>
              <a:tr h="356275">
                <a:tc>
                  <a:txBody>
                    <a:bodyPr/>
                    <a:lstStyle/>
                    <a:p>
                      <a:pPr algn="ctr"/>
                      <a:r>
                        <a:rPr lang="en-US" sz="1000" b="1" kern="1200" dirty="0">
                          <a:solidFill>
                            <a:schemeClr val="dk1"/>
                          </a:solidFill>
                          <a:effectLst/>
                          <a:latin typeface="+mn-lt"/>
                          <a:ea typeface="+mn-ea"/>
                          <a:cs typeface="+mn-cs"/>
                        </a:rPr>
                        <a:t>CHEMOTHERAPY-FREE INTERVAL (CTFI) &gt;6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021574"/>
                  </a:ext>
                </a:extLst>
              </a:tr>
              <a:tr h="1286767">
                <a:tc>
                  <a:txBody>
                    <a:bodyPr/>
                    <a:lstStyle/>
                    <a:p>
                      <a:r>
                        <a:rPr lang="en-US" sz="1000" u="sng" kern="1200" dirty="0">
                          <a:solidFill>
                            <a:schemeClr val="dk1"/>
                          </a:solidFill>
                          <a:effectLst/>
                          <a:latin typeface="+mn-lt"/>
                          <a:ea typeface="+mn-ea"/>
                          <a:cs typeface="+mn-cs"/>
                        </a:rPr>
                        <a:t>Preferred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Clinical trial enrollment</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Re-treatment with platinum-based doublet</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endParaRPr lang="en-US" sz="1000" u="sng" kern="1200" dirty="0">
                        <a:solidFill>
                          <a:schemeClr val="dk1"/>
                        </a:solidFill>
                        <a:effectLst/>
                        <a:latin typeface="+mn-lt"/>
                        <a:ea typeface="+mn-ea"/>
                        <a:cs typeface="+mn-cs"/>
                      </a:endParaRPr>
                    </a:p>
                    <a:p>
                      <a:r>
                        <a:rPr lang="en-US" sz="1000" u="sng" kern="1200" dirty="0">
                          <a:solidFill>
                            <a:schemeClr val="dk1"/>
                          </a:solidFill>
                          <a:effectLst/>
                          <a:latin typeface="+mn-lt"/>
                          <a:ea typeface="+mn-ea"/>
                          <a:cs typeface="+mn-cs"/>
                        </a:rPr>
                        <a:t>Other Recommended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Lurbinectedin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Topotecan oral (PO) or intravenous (IV)</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Irinotecan</a:t>
                      </a:r>
                      <a:endParaRPr lang="en-US" sz="1000" kern="1200" baseline="300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9996345"/>
                  </a:ext>
                </a:extLst>
              </a:tr>
              <a:tr h="356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2"/>
                          </a:solidFill>
                          <a:effectLst/>
                          <a:latin typeface="+mn-lt"/>
                          <a:ea typeface="+mn-ea"/>
                          <a:cs typeface="+mn-cs"/>
                        </a:rPr>
                        <a:t>CTFI ≤6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68977772"/>
                  </a:ext>
                </a:extLst>
              </a:tr>
              <a:tr h="2334136">
                <a:tc>
                  <a:txBody>
                    <a:bodyPr/>
                    <a:lstStyle/>
                    <a:p>
                      <a:r>
                        <a:rPr lang="en-US" sz="1000" u="sng" kern="1200" dirty="0">
                          <a:solidFill>
                            <a:schemeClr val="dk1"/>
                          </a:solidFill>
                          <a:effectLst/>
                          <a:latin typeface="+mn-lt"/>
                          <a:ea typeface="+mn-ea"/>
                          <a:cs typeface="+mn-cs"/>
                        </a:rPr>
                        <a:t>Preferred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Clinical trial enrollment</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Lurbinectedin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Topotecan oral (PO) or intravenous (IV)</a:t>
                      </a:r>
                      <a:r>
                        <a:rPr lang="en-US" sz="1000" kern="1200" baseline="30000" dirty="0">
                          <a:solidFill>
                            <a:schemeClr val="dk1"/>
                          </a:solidFill>
                          <a:effectLst/>
                          <a:latin typeface="+mn-lt"/>
                          <a:ea typeface="+mn-ea"/>
                          <a:cs typeface="+mn-cs"/>
                        </a:rPr>
                        <a:t> </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Irinotecan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Re-treatment with platinum-based doublet may be considered for CTFI 3-6 months</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endParaRPr lang="en-US" sz="1000" kern="1200" dirty="0">
                        <a:solidFill>
                          <a:schemeClr val="dk1"/>
                        </a:solidFill>
                        <a:effectLst/>
                        <a:latin typeface="+mn-lt"/>
                        <a:ea typeface="+mn-ea"/>
                        <a:cs typeface="+mn-cs"/>
                      </a:endParaRPr>
                    </a:p>
                    <a:p>
                      <a:r>
                        <a:rPr lang="en-US" sz="1000" u="sng" kern="1200" dirty="0">
                          <a:solidFill>
                            <a:schemeClr val="dk1"/>
                          </a:solidFill>
                          <a:effectLst/>
                          <a:latin typeface="+mn-lt"/>
                          <a:ea typeface="+mn-ea"/>
                          <a:cs typeface="+mn-cs"/>
                        </a:rPr>
                        <a:t>Other Recommended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Nivolumab or pembrolizumab (if not previously treated with an ICI)</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baseline="0" dirty="0">
                          <a:solidFill>
                            <a:schemeClr val="dk1"/>
                          </a:solidFill>
                          <a:effectLst/>
                          <a:latin typeface="+mn-lt"/>
                          <a:ea typeface="+mn-ea"/>
                          <a:cs typeface="+mn-cs"/>
                        </a:rPr>
                        <a:t>Paclitaxel</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Temozolomide</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Cyclophosphamide/doxorubicin/vincristine (CAV)</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Docetaxel</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Gemcitabine</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Oral etoposide</a:t>
                      </a:r>
                      <a:endParaRPr lang="en-US" sz="1000" kern="1200" baseline="300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232321"/>
                  </a:ext>
                </a:extLst>
              </a:tr>
            </a:tbl>
          </a:graphicData>
        </a:graphic>
      </p:graphicFrame>
      <p:sp>
        <p:nvSpPr>
          <p:cNvPr id="4" name="TextBox 3">
            <a:extLst>
              <a:ext uri="{FF2B5EF4-FFF2-40B4-BE49-F238E27FC236}">
                <a16:creationId xmlns:a16="http://schemas.microsoft.com/office/drawing/2014/main" id="{9C7153FE-90C4-4D89-A7B0-58EC1135F667}"/>
              </a:ext>
            </a:extLst>
          </p:cNvPr>
          <p:cNvSpPr txBox="1"/>
          <p:nvPr/>
        </p:nvSpPr>
        <p:spPr>
          <a:xfrm>
            <a:off x="708998" y="3824297"/>
            <a:ext cx="1516284" cy="954107"/>
          </a:xfrm>
          <a:prstGeom prst="rect">
            <a:avLst/>
          </a:prstGeom>
          <a:noFill/>
          <a:ln>
            <a:solidFill>
              <a:schemeClr val="tx1"/>
            </a:solidFill>
          </a:ln>
        </p:spPr>
        <p:txBody>
          <a:bodyPr wrap="square" rtlCol="0">
            <a:spAutoFit/>
          </a:bodyPr>
          <a:lstStyle/>
          <a:p>
            <a:r>
              <a:rPr lang="en-US" sz="1400" dirty="0"/>
              <a:t>Newer second-line option (independent of CTFI) </a:t>
            </a:r>
          </a:p>
        </p:txBody>
      </p:sp>
      <p:cxnSp>
        <p:nvCxnSpPr>
          <p:cNvPr id="5" name="Straight Arrow Connector 4">
            <a:extLst>
              <a:ext uri="{FF2B5EF4-FFF2-40B4-BE49-F238E27FC236}">
                <a16:creationId xmlns:a16="http://schemas.microsoft.com/office/drawing/2014/main" id="{DA35DF24-B01A-A3BC-D966-4683D019C35E}"/>
              </a:ext>
            </a:extLst>
          </p:cNvPr>
          <p:cNvCxnSpPr>
            <a:cxnSpLocks/>
            <a:stCxn id="4" idx="3"/>
          </p:cNvCxnSpPr>
          <p:nvPr/>
        </p:nvCxnSpPr>
        <p:spPr>
          <a:xfrm>
            <a:off x="2225282" y="4301351"/>
            <a:ext cx="868438" cy="268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B54AEEF-BBC9-8FCE-B325-5DA267628EB5}"/>
              </a:ext>
            </a:extLst>
          </p:cNvPr>
          <p:cNvCxnSpPr>
            <a:cxnSpLocks/>
            <a:stCxn id="4" idx="3"/>
          </p:cNvCxnSpPr>
          <p:nvPr/>
        </p:nvCxnSpPr>
        <p:spPr>
          <a:xfrm flipV="1">
            <a:off x="2225282" y="3124200"/>
            <a:ext cx="868438" cy="11771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EE5B7-1B5B-5483-4C58-6307F7F6D22C}"/>
              </a:ext>
            </a:extLst>
          </p:cNvPr>
          <p:cNvSpPr txBox="1"/>
          <p:nvPr/>
        </p:nvSpPr>
        <p:spPr>
          <a:xfrm>
            <a:off x="9310238" y="3071816"/>
            <a:ext cx="2043562" cy="1169551"/>
          </a:xfrm>
          <a:prstGeom prst="rect">
            <a:avLst/>
          </a:prstGeom>
          <a:solidFill>
            <a:schemeClr val="bg1"/>
          </a:solidFill>
          <a:ln>
            <a:solidFill>
              <a:schemeClr val="tx1"/>
            </a:solidFill>
          </a:ln>
        </p:spPr>
        <p:txBody>
          <a:bodyPr wrap="square" rtlCol="0">
            <a:spAutoFit/>
          </a:bodyPr>
          <a:lstStyle/>
          <a:p>
            <a:r>
              <a:rPr lang="en-US" sz="1400" dirty="0"/>
              <a:t>Approved in individuals with chemotherapy-free interval (CTFI) of &gt;45 days after 1</a:t>
            </a:r>
            <a:r>
              <a:rPr lang="en-US" sz="1400" baseline="30000" dirty="0"/>
              <a:t>st</a:t>
            </a:r>
            <a:r>
              <a:rPr lang="en-US" sz="1400" dirty="0"/>
              <a:t> line chemotherapy</a:t>
            </a:r>
          </a:p>
        </p:txBody>
      </p:sp>
      <p:cxnSp>
        <p:nvCxnSpPr>
          <p:cNvPr id="8" name="Straight Arrow Connector 7">
            <a:extLst>
              <a:ext uri="{FF2B5EF4-FFF2-40B4-BE49-F238E27FC236}">
                <a16:creationId xmlns:a16="http://schemas.microsoft.com/office/drawing/2014/main" id="{EB340EBA-5892-8986-9912-6D494237CE50}"/>
              </a:ext>
            </a:extLst>
          </p:cNvPr>
          <p:cNvCxnSpPr>
            <a:cxnSpLocks/>
            <a:stCxn id="7" idx="1"/>
          </p:cNvCxnSpPr>
          <p:nvPr/>
        </p:nvCxnSpPr>
        <p:spPr>
          <a:xfrm flipH="1">
            <a:off x="5284033" y="3656592"/>
            <a:ext cx="4026205" cy="7505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269425-AE1E-E2ED-2E70-590945ADCF57}"/>
              </a:ext>
            </a:extLst>
          </p:cNvPr>
          <p:cNvCxnSpPr>
            <a:cxnSpLocks/>
            <a:stCxn id="7" idx="1"/>
          </p:cNvCxnSpPr>
          <p:nvPr/>
        </p:nvCxnSpPr>
        <p:spPr>
          <a:xfrm flipH="1" flipV="1">
            <a:off x="5338618" y="3296385"/>
            <a:ext cx="3971620" cy="360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2107E64-6901-8EFB-3760-E46CB2D709B0}"/>
              </a:ext>
            </a:extLst>
          </p:cNvPr>
          <p:cNvSpPr/>
          <p:nvPr/>
        </p:nvSpPr>
        <p:spPr>
          <a:xfrm>
            <a:off x="5338618" y="3541907"/>
            <a:ext cx="1163782" cy="360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AE0BD8-9412-790E-C331-0A70459758E6}"/>
              </a:ext>
            </a:extLst>
          </p:cNvPr>
          <p:cNvSpPr txBox="1"/>
          <p:nvPr/>
        </p:nvSpPr>
        <p:spPr>
          <a:xfrm>
            <a:off x="9310237" y="5032326"/>
            <a:ext cx="2043562" cy="523220"/>
          </a:xfrm>
          <a:prstGeom prst="rect">
            <a:avLst/>
          </a:prstGeom>
          <a:noFill/>
          <a:ln>
            <a:solidFill>
              <a:schemeClr val="tx1"/>
            </a:solidFill>
          </a:ln>
        </p:spPr>
        <p:txBody>
          <a:bodyPr wrap="square" rtlCol="0">
            <a:spAutoFit/>
          </a:bodyPr>
          <a:lstStyle/>
          <a:p>
            <a:r>
              <a:rPr lang="en-US" sz="1400" dirty="0"/>
              <a:t>Only if no prior immunotherapy</a:t>
            </a:r>
          </a:p>
        </p:txBody>
      </p:sp>
      <p:cxnSp>
        <p:nvCxnSpPr>
          <p:cNvPr id="12" name="Straight Arrow Connector 11">
            <a:extLst>
              <a:ext uri="{FF2B5EF4-FFF2-40B4-BE49-F238E27FC236}">
                <a16:creationId xmlns:a16="http://schemas.microsoft.com/office/drawing/2014/main" id="{5338E3D3-9B6B-CBF3-4B47-0F774E01567A}"/>
              </a:ext>
            </a:extLst>
          </p:cNvPr>
          <p:cNvCxnSpPr>
            <a:cxnSpLocks/>
            <a:stCxn id="11" idx="1"/>
          </p:cNvCxnSpPr>
          <p:nvPr/>
        </p:nvCxnSpPr>
        <p:spPr>
          <a:xfrm flipH="1" flipV="1">
            <a:off x="7495082" y="5209082"/>
            <a:ext cx="1815155" cy="848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Footer Placeholder 47">
            <a:extLst>
              <a:ext uri="{FF2B5EF4-FFF2-40B4-BE49-F238E27FC236}">
                <a16:creationId xmlns:a16="http://schemas.microsoft.com/office/drawing/2014/main" id="{EBE3494E-D696-F081-18CA-3BFD95C2896B}"/>
              </a:ext>
            </a:extLst>
          </p:cNvPr>
          <p:cNvSpPr>
            <a:spLocks noGrp="1"/>
          </p:cNvSpPr>
          <p:nvPr>
            <p:ph type="ftr" sz="quarter" idx="3"/>
          </p:nvPr>
        </p:nvSpPr>
        <p:spPr>
          <a:xfrm>
            <a:off x="609600" y="6356350"/>
            <a:ext cx="10744199" cy="442131"/>
          </a:xfrm>
        </p:spPr>
        <p:txBody>
          <a:bodyPr/>
          <a:lstStyle/>
          <a:p>
            <a:r>
              <a:rPr lang="en-US" dirty="0"/>
              <a:t>CTFI, chemotherapy-free interval; ICI, immune checkpoint inhibitor; IV, intravenous; NCCN, National Comprehensive Cancer Network; PO, per </a:t>
            </a:r>
            <a:r>
              <a:rPr lang="en-US" dirty="0" err="1"/>
              <a:t>os</a:t>
            </a:r>
            <a:r>
              <a:rPr lang="en-US" dirty="0"/>
              <a:t>; SCLC, small-cell lung cancer.</a:t>
            </a:r>
          </a:p>
          <a:p>
            <a:r>
              <a:rPr lang="en-US" dirty="0" err="1"/>
              <a:t>Ganti</a:t>
            </a:r>
            <a:r>
              <a:rPr lang="en-US" dirty="0"/>
              <a:t> AP, et al. J Natl </a:t>
            </a:r>
            <a:r>
              <a:rPr lang="en-US" i="1" dirty="0" err="1"/>
              <a:t>Compr</a:t>
            </a:r>
            <a:r>
              <a:rPr lang="en-US" i="1" dirty="0"/>
              <a:t> </a:t>
            </a:r>
            <a:r>
              <a:rPr lang="en-US" i="1" dirty="0" err="1"/>
              <a:t>Canc</a:t>
            </a:r>
            <a:r>
              <a:rPr lang="en-US" i="1" dirty="0"/>
              <a:t> </a:t>
            </a:r>
            <a:r>
              <a:rPr lang="en-US" i="1" dirty="0" err="1"/>
              <a:t>Netw</a:t>
            </a:r>
            <a:r>
              <a:rPr lang="en-US" dirty="0"/>
              <a:t>. 2021;19(12):1441-464; Modified NCCN Guidelines Version 1.2024 https://</a:t>
            </a:r>
            <a:r>
              <a:rPr lang="en-US" dirty="0" err="1"/>
              <a:t>www.nccn.org</a:t>
            </a:r>
            <a:r>
              <a:rPr lang="en-US" dirty="0"/>
              <a:t>/professionals/</a:t>
            </a:r>
            <a:r>
              <a:rPr lang="en-US" dirty="0" err="1"/>
              <a:t>physician_gls</a:t>
            </a:r>
            <a:r>
              <a:rPr lang="en-US" dirty="0"/>
              <a:t>/pdf/</a:t>
            </a:r>
            <a:r>
              <a:rPr lang="en-US" dirty="0" err="1"/>
              <a:t>sclc.pdf</a:t>
            </a:r>
            <a:r>
              <a:rPr lang="en-US" dirty="0"/>
              <a:t>.</a:t>
            </a:r>
          </a:p>
        </p:txBody>
      </p:sp>
      <p:sp>
        <p:nvSpPr>
          <p:cNvPr id="2" name="Título 1">
            <a:extLst>
              <a:ext uri="{FF2B5EF4-FFF2-40B4-BE49-F238E27FC236}">
                <a16:creationId xmlns:a16="http://schemas.microsoft.com/office/drawing/2014/main" id="{73C51745-48C1-410D-AB76-E8772D7393C7}"/>
              </a:ext>
            </a:extLst>
          </p:cNvPr>
          <p:cNvSpPr>
            <a:spLocks noGrp="1"/>
          </p:cNvSpPr>
          <p:nvPr>
            <p:ph type="title"/>
          </p:nvPr>
        </p:nvSpPr>
        <p:spPr>
          <a:xfrm>
            <a:off x="609600" y="199505"/>
            <a:ext cx="10744200" cy="1185577"/>
          </a:xfrm>
        </p:spPr>
        <p:txBody>
          <a:bodyPr>
            <a:normAutofit/>
          </a:bodyPr>
          <a:lstStyle/>
          <a:p>
            <a:r>
              <a:rPr lang="es-MX" dirty="0"/>
              <a:t>NCCN Guidelines</a:t>
            </a:r>
            <a:br>
              <a:rPr lang="es-MX" dirty="0"/>
            </a:br>
            <a:r>
              <a:rPr lang="es-MX" dirty="0"/>
              <a:t>Subsequent Systemic Therapy for SCLC</a:t>
            </a:r>
          </a:p>
        </p:txBody>
      </p:sp>
      <p:sp>
        <p:nvSpPr>
          <p:cNvPr id="39" name="Rectangle 38">
            <a:extLst>
              <a:ext uri="{FF2B5EF4-FFF2-40B4-BE49-F238E27FC236}">
                <a16:creationId xmlns:a16="http://schemas.microsoft.com/office/drawing/2014/main" id="{C08ECC92-CB7F-A611-2653-BDC82D223496}"/>
              </a:ext>
            </a:extLst>
          </p:cNvPr>
          <p:cNvSpPr/>
          <p:nvPr/>
        </p:nvSpPr>
        <p:spPr>
          <a:xfrm>
            <a:off x="3075142" y="4251817"/>
            <a:ext cx="864616" cy="147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375E01A-EFFF-16BB-8F93-7029D0E67238}"/>
              </a:ext>
            </a:extLst>
          </p:cNvPr>
          <p:cNvSpPr/>
          <p:nvPr/>
        </p:nvSpPr>
        <p:spPr>
          <a:xfrm>
            <a:off x="3075142" y="4398121"/>
            <a:ext cx="678711" cy="147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306A43C-4259-58B5-F69D-8879A307E4ED}"/>
              </a:ext>
            </a:extLst>
          </p:cNvPr>
          <p:cNvSpPr/>
          <p:nvPr/>
        </p:nvSpPr>
        <p:spPr>
          <a:xfrm>
            <a:off x="3075142" y="4549650"/>
            <a:ext cx="678711" cy="147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0449BCE-52C9-08F0-448A-84FADAEBEDDD}"/>
              </a:ext>
            </a:extLst>
          </p:cNvPr>
          <p:cNvSpPr/>
          <p:nvPr/>
        </p:nvSpPr>
        <p:spPr>
          <a:xfrm>
            <a:off x="3075141" y="4701180"/>
            <a:ext cx="5039505" cy="147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587D0D3-0A66-0940-2700-6BBAED31E5C0}"/>
              </a:ext>
            </a:extLst>
          </p:cNvPr>
          <p:cNvSpPr/>
          <p:nvPr/>
        </p:nvSpPr>
        <p:spPr>
          <a:xfrm>
            <a:off x="3075141" y="5171442"/>
            <a:ext cx="1747115" cy="147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B299A46-F561-71A7-2426-C8D8CA7A3D26}"/>
              </a:ext>
            </a:extLst>
          </p:cNvPr>
          <p:cNvSpPr/>
          <p:nvPr/>
        </p:nvSpPr>
        <p:spPr>
          <a:xfrm>
            <a:off x="3075142" y="5322971"/>
            <a:ext cx="678711" cy="147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18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Topotecan Efficacy</a:t>
            </a:r>
            <a:br>
              <a:rPr lang="en-US" dirty="0"/>
            </a:br>
            <a:r>
              <a:rPr lang="en-US" dirty="0"/>
              <a:t>Cumulative Proportion Alive</a:t>
            </a:r>
          </a:p>
        </p:txBody>
      </p:sp>
      <p:sp>
        <p:nvSpPr>
          <p:cNvPr id="3" name="Content Placeholder 2"/>
          <p:cNvSpPr>
            <a:spLocks noGrp="1"/>
          </p:cNvSpPr>
          <p:nvPr>
            <p:ph sz="half" idx="1"/>
          </p:nvPr>
        </p:nvSpPr>
        <p:spPr>
          <a:xfrm>
            <a:off x="609600" y="1496291"/>
            <a:ext cx="5181600" cy="4680672"/>
          </a:xfrm>
        </p:spPr>
        <p:txBody>
          <a:bodyPr>
            <a:normAutofit/>
          </a:bodyPr>
          <a:lstStyle/>
          <a:p>
            <a:r>
              <a:rPr lang="en-US" sz="1600" dirty="0"/>
              <a:t>Topotecan 2.3 mg/m2/d PO for days 1-5 every </a:t>
            </a:r>
            <a:br>
              <a:rPr lang="en-US" sz="1600" dirty="0"/>
            </a:br>
            <a:r>
              <a:rPr lang="en-US" sz="1600" dirty="0"/>
              <a:t>21 days</a:t>
            </a:r>
            <a:r>
              <a:rPr lang="en-US" sz="1600" baseline="30000" dirty="0"/>
              <a:t>1</a:t>
            </a:r>
          </a:p>
          <a:p>
            <a:pPr lvl="1"/>
            <a:r>
              <a:rPr lang="en-US" sz="1400" dirty="0"/>
              <a:t>Eligibility included chemotherapy-free interval of at least 45 days after 1</a:t>
            </a:r>
            <a:r>
              <a:rPr lang="en-US" sz="1400" baseline="30000" dirty="0"/>
              <a:t>st</a:t>
            </a:r>
            <a:r>
              <a:rPr lang="en-US" sz="1400" dirty="0"/>
              <a:t> line therapy</a:t>
            </a:r>
          </a:p>
        </p:txBody>
      </p:sp>
      <p:sp>
        <p:nvSpPr>
          <p:cNvPr id="19" name="Content Placeholder 18">
            <a:extLst>
              <a:ext uri="{FF2B5EF4-FFF2-40B4-BE49-F238E27FC236}">
                <a16:creationId xmlns:a16="http://schemas.microsoft.com/office/drawing/2014/main" id="{20E3AACE-9FC5-0501-8319-37D3BD3DB493}"/>
              </a:ext>
            </a:extLst>
          </p:cNvPr>
          <p:cNvSpPr>
            <a:spLocks noGrp="1"/>
          </p:cNvSpPr>
          <p:nvPr>
            <p:ph sz="half" idx="2"/>
          </p:nvPr>
        </p:nvSpPr>
        <p:spPr>
          <a:xfrm>
            <a:off x="5943600" y="1496291"/>
            <a:ext cx="5181600" cy="4680672"/>
          </a:xfrm>
        </p:spPr>
        <p:txBody>
          <a:bodyPr>
            <a:normAutofit/>
          </a:bodyPr>
          <a:lstStyle/>
          <a:p>
            <a:r>
              <a:rPr lang="en-US" sz="1600" dirty="0"/>
              <a:t>Topotecan 1.5 mg/m2/d IV for days 1-5 every </a:t>
            </a:r>
            <a:br>
              <a:rPr lang="en-US" sz="1600" dirty="0"/>
            </a:br>
            <a:r>
              <a:rPr lang="en-US" sz="1600" dirty="0"/>
              <a:t>21 days versus cyclophosphamide, </a:t>
            </a:r>
            <a:r>
              <a:rPr lang="en-US" sz="1600" dirty="0" err="1"/>
              <a:t>adriamycin</a:t>
            </a:r>
            <a:r>
              <a:rPr lang="en-US" sz="1600" dirty="0"/>
              <a:t>, </a:t>
            </a:r>
            <a:br>
              <a:rPr lang="en-US" sz="1600" dirty="0"/>
            </a:br>
            <a:r>
              <a:rPr lang="en-US" sz="1600" dirty="0"/>
              <a:t>and vincristine</a:t>
            </a:r>
            <a:r>
              <a:rPr lang="en-US" sz="1600" baseline="30000" dirty="0"/>
              <a:t>2</a:t>
            </a:r>
          </a:p>
          <a:p>
            <a:pPr lvl="1"/>
            <a:r>
              <a:rPr lang="en-US" sz="1400" dirty="0"/>
              <a:t>Eligibility included chemotherapy-free interval of at least 60 days after 1</a:t>
            </a:r>
            <a:r>
              <a:rPr lang="en-US" sz="1400" baseline="30000" dirty="0"/>
              <a:t>st</a:t>
            </a:r>
            <a:r>
              <a:rPr lang="en-US" sz="1400" dirty="0"/>
              <a:t> line therapy</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96" y="2884588"/>
            <a:ext cx="5181600" cy="32137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8" name="Footer Placeholder 47">
            <a:extLst>
              <a:ext uri="{FF2B5EF4-FFF2-40B4-BE49-F238E27FC236}">
                <a16:creationId xmlns:a16="http://schemas.microsoft.com/office/drawing/2014/main" id="{531C30B1-599D-D2CC-C020-BF9F87F25191}"/>
              </a:ext>
            </a:extLst>
          </p:cNvPr>
          <p:cNvSpPr txBox="1">
            <a:spLocks/>
          </p:cNvSpPr>
          <p:nvPr/>
        </p:nvSpPr>
        <p:spPr>
          <a:xfrm>
            <a:off x="609296" y="6356350"/>
            <a:ext cx="10744503" cy="442913"/>
          </a:xfrm>
          <a:prstGeom prst="rect">
            <a:avLst/>
          </a:prstGeom>
        </p:spPr>
        <p:txBody>
          <a:bodyPr vert="horz" lIns="91440" tIns="45720" rIns="91440" bIns="45720" rtlCol="0" anchor="b"/>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1. O’Brien MER, et al. </a:t>
            </a:r>
            <a:r>
              <a:rPr lang="en-US" sz="1000" i="1" dirty="0"/>
              <a:t>J Clin Oncol</a:t>
            </a:r>
            <a:r>
              <a:rPr lang="en-US" sz="1000" dirty="0"/>
              <a:t>. 2006;4(34):5441-7; 2. Pawel JV, et al. </a:t>
            </a:r>
            <a:r>
              <a:rPr lang="en-US" sz="1000" i="1" dirty="0"/>
              <a:t>Clin Oncol</a:t>
            </a:r>
            <a:r>
              <a:rPr lang="en-US" sz="1000" dirty="0"/>
              <a:t>. 1999;17(2):658-67.</a:t>
            </a:r>
          </a:p>
        </p:txBody>
      </p:sp>
      <p:grpSp>
        <p:nvGrpSpPr>
          <p:cNvPr id="30" name="Group 29">
            <a:extLst>
              <a:ext uri="{FF2B5EF4-FFF2-40B4-BE49-F238E27FC236}">
                <a16:creationId xmlns:a16="http://schemas.microsoft.com/office/drawing/2014/main" id="{D1705248-7923-D300-8F83-63EB188E3E3F}"/>
              </a:ext>
            </a:extLst>
          </p:cNvPr>
          <p:cNvGrpSpPr/>
          <p:nvPr/>
        </p:nvGrpSpPr>
        <p:grpSpPr>
          <a:xfrm>
            <a:off x="5871964" y="3273415"/>
            <a:ext cx="5405637" cy="3161607"/>
            <a:chOff x="5871964" y="3273415"/>
            <a:chExt cx="5405637" cy="3161607"/>
          </a:xfrm>
        </p:grpSpPr>
        <p:pic>
          <p:nvPicPr>
            <p:cNvPr id="5" name="Picture 4">
              <a:extLst>
                <a:ext uri="{FF2B5EF4-FFF2-40B4-BE49-F238E27FC236}">
                  <a16:creationId xmlns:a16="http://schemas.microsoft.com/office/drawing/2014/main" id="{71494B6E-93EA-4CE7-92B6-E503EFC2103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972"/>
            <a:stretch/>
          </p:blipFill>
          <p:spPr>
            <a:xfrm>
              <a:off x="6155473" y="3273415"/>
              <a:ext cx="5122128" cy="3161607"/>
            </a:xfrm>
            <a:prstGeom prst="rect">
              <a:avLst/>
            </a:prstGeom>
          </p:spPr>
        </p:pic>
        <p:sp>
          <p:nvSpPr>
            <p:cNvPr id="29" name="TextBox 28">
              <a:extLst>
                <a:ext uri="{FF2B5EF4-FFF2-40B4-BE49-F238E27FC236}">
                  <a16:creationId xmlns:a16="http://schemas.microsoft.com/office/drawing/2014/main" id="{225D4356-118D-0BB3-74DE-5EA8D1091917}"/>
                </a:ext>
              </a:extLst>
            </p:cNvPr>
            <p:cNvSpPr txBox="1"/>
            <p:nvPr/>
          </p:nvSpPr>
          <p:spPr>
            <a:xfrm rot="16200000">
              <a:off x="4858100" y="4364438"/>
              <a:ext cx="2289338" cy="261610"/>
            </a:xfrm>
            <a:prstGeom prst="rect">
              <a:avLst/>
            </a:prstGeom>
            <a:noFill/>
          </p:spPr>
          <p:txBody>
            <a:bodyPr wrap="square" rtlCol="0">
              <a:spAutoFit/>
            </a:bodyPr>
            <a:lstStyle/>
            <a:p>
              <a:pPr algn="ctr"/>
              <a:r>
                <a:rPr lang="en-US" sz="1100" dirty="0"/>
                <a:t>Proportion</a:t>
              </a:r>
            </a:p>
          </p:txBody>
        </p:sp>
      </p:grpSp>
    </p:spTree>
    <p:extLst>
      <p:ext uri="{BB962C8B-B14F-4D97-AF65-F5344CB8AC3E}">
        <p14:creationId xmlns:p14="http://schemas.microsoft.com/office/powerpoint/2010/main" val="61477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67A785-C8BC-4173-A10E-9149BD44A543}"/>
              </a:ext>
            </a:extLst>
          </p:cNvPr>
          <p:cNvPicPr>
            <a:picLocks noChangeAspect="1"/>
          </p:cNvPicPr>
          <p:nvPr/>
        </p:nvPicPr>
        <p:blipFill>
          <a:blip r:embed="rId2"/>
          <a:stretch>
            <a:fillRect/>
          </a:stretch>
        </p:blipFill>
        <p:spPr>
          <a:xfrm>
            <a:off x="7500640" y="1496291"/>
            <a:ext cx="3853160" cy="2308128"/>
          </a:xfrm>
          <a:prstGeom prst="rect">
            <a:avLst/>
          </a:prstGeom>
        </p:spPr>
      </p:pic>
      <p:sp>
        <p:nvSpPr>
          <p:cNvPr id="11" name="Título 1">
            <a:extLst>
              <a:ext uri="{FF2B5EF4-FFF2-40B4-BE49-F238E27FC236}">
                <a16:creationId xmlns:a16="http://schemas.microsoft.com/office/drawing/2014/main" id="{25957E5B-9A53-4894-9795-224CF3D34E39}"/>
              </a:ext>
            </a:extLst>
          </p:cNvPr>
          <p:cNvSpPr>
            <a:spLocks noGrp="1"/>
          </p:cNvSpPr>
          <p:nvPr>
            <p:ph type="title"/>
          </p:nvPr>
        </p:nvSpPr>
        <p:spPr/>
        <p:txBody>
          <a:bodyPr/>
          <a:lstStyle/>
          <a:p>
            <a:r>
              <a:rPr lang="en-US" dirty="0"/>
              <a:t>Topotecan Toxicities </a:t>
            </a:r>
          </a:p>
        </p:txBody>
      </p:sp>
      <p:sp>
        <p:nvSpPr>
          <p:cNvPr id="3" name="Content Placeholder 2"/>
          <p:cNvSpPr>
            <a:spLocks noGrp="1"/>
          </p:cNvSpPr>
          <p:nvPr>
            <p:ph sz="half" idx="1"/>
          </p:nvPr>
        </p:nvSpPr>
        <p:spPr>
          <a:xfrm>
            <a:off x="609601" y="1496291"/>
            <a:ext cx="1932878" cy="4680672"/>
          </a:xfrm>
        </p:spPr>
        <p:txBody>
          <a:bodyPr>
            <a:normAutofit/>
          </a:bodyPr>
          <a:lstStyle/>
          <a:p>
            <a:r>
              <a:rPr lang="en-US" sz="1600" dirty="0"/>
              <a:t>Topotecan 2.3 mg/m2/d PO for days 1-5 every 21 days</a:t>
            </a:r>
            <a:r>
              <a:rPr lang="en-US" sz="1600" baseline="30000" dirty="0"/>
              <a:t>1</a:t>
            </a:r>
          </a:p>
        </p:txBody>
      </p:sp>
      <p:sp>
        <p:nvSpPr>
          <p:cNvPr id="9" name="Content Placeholder 8">
            <a:extLst>
              <a:ext uri="{FF2B5EF4-FFF2-40B4-BE49-F238E27FC236}">
                <a16:creationId xmlns:a16="http://schemas.microsoft.com/office/drawing/2014/main" id="{4DB04325-FFCE-A915-6D39-114ECF58611C}"/>
              </a:ext>
            </a:extLst>
          </p:cNvPr>
          <p:cNvSpPr>
            <a:spLocks noGrp="1"/>
          </p:cNvSpPr>
          <p:nvPr>
            <p:ph sz="half" idx="2"/>
          </p:nvPr>
        </p:nvSpPr>
        <p:spPr>
          <a:xfrm>
            <a:off x="5580786" y="1496291"/>
            <a:ext cx="1757747" cy="4680672"/>
          </a:xfrm>
        </p:spPr>
        <p:txBody>
          <a:bodyPr>
            <a:normAutofit/>
          </a:bodyPr>
          <a:lstStyle/>
          <a:p>
            <a:r>
              <a:rPr lang="en-US" sz="1600" dirty="0"/>
              <a:t>Topotecan 1.5 mg/m2/d IV for days 1-5 every 21 days</a:t>
            </a:r>
            <a:r>
              <a:rPr lang="en-US" sz="1600" baseline="30000" dirty="0"/>
              <a:t>2</a:t>
            </a:r>
          </a:p>
        </p:txBody>
      </p:sp>
      <p:sp>
        <p:nvSpPr>
          <p:cNvPr id="6" name="Footer Placeholder 5">
            <a:extLst>
              <a:ext uri="{FF2B5EF4-FFF2-40B4-BE49-F238E27FC236}">
                <a16:creationId xmlns:a16="http://schemas.microsoft.com/office/drawing/2014/main" id="{B3B39634-90F8-537B-8885-4C1E79EF2080}"/>
              </a:ext>
            </a:extLst>
          </p:cNvPr>
          <p:cNvSpPr>
            <a:spLocks noGrp="1"/>
          </p:cNvSpPr>
          <p:nvPr>
            <p:ph type="ftr" sz="quarter" idx="3"/>
          </p:nvPr>
        </p:nvSpPr>
        <p:spPr/>
        <p:txBody>
          <a:bodyPr/>
          <a:lstStyle/>
          <a:p>
            <a:r>
              <a:rPr lang="en-US" dirty="0"/>
              <a:t>1. O’Brien MER, et al. </a:t>
            </a:r>
            <a:r>
              <a:rPr lang="en-US" i="1" dirty="0"/>
              <a:t>J Clin Oncol</a:t>
            </a:r>
            <a:r>
              <a:rPr lang="en-US" dirty="0"/>
              <a:t>. 2006;4(34):5441-7; 2. Pawel JV, et al. </a:t>
            </a:r>
            <a:r>
              <a:rPr lang="en-US" i="1" dirty="0"/>
              <a:t>J Clin Oncol</a:t>
            </a:r>
            <a:r>
              <a:rPr lang="en-US" dirty="0"/>
              <a:t>. 1999;17(2):658-67.</a:t>
            </a:r>
          </a:p>
        </p:txBody>
      </p:sp>
      <p:pic>
        <p:nvPicPr>
          <p:cNvPr id="7" name="Picture 6">
            <a:extLst>
              <a:ext uri="{FF2B5EF4-FFF2-40B4-BE49-F238E27FC236}">
                <a16:creationId xmlns:a16="http://schemas.microsoft.com/office/drawing/2014/main" id="{37DBC388-9DC3-4568-98BF-FDD0D5B25748}"/>
              </a:ext>
            </a:extLst>
          </p:cNvPr>
          <p:cNvPicPr>
            <a:picLocks noChangeAspect="1"/>
          </p:cNvPicPr>
          <p:nvPr/>
        </p:nvPicPr>
        <p:blipFill>
          <a:blip r:embed="rId3"/>
          <a:stretch>
            <a:fillRect/>
          </a:stretch>
        </p:blipFill>
        <p:spPr>
          <a:xfrm>
            <a:off x="7516268" y="3923888"/>
            <a:ext cx="3837532" cy="2111177"/>
          </a:xfrm>
          <a:prstGeom prst="rect">
            <a:avLst/>
          </a:prstGeom>
          <a:ln>
            <a:solidFill>
              <a:schemeClr val="tx1"/>
            </a:solidFill>
          </a:ln>
        </p:spPr>
      </p:pic>
      <p:pic>
        <p:nvPicPr>
          <p:cNvPr id="16" name="Picture 15">
            <a:extLst>
              <a:ext uri="{FF2B5EF4-FFF2-40B4-BE49-F238E27FC236}">
                <a16:creationId xmlns:a16="http://schemas.microsoft.com/office/drawing/2014/main" id="{CC0384C3-5894-4087-B50C-7C1A2A871B7C}"/>
              </a:ext>
            </a:extLst>
          </p:cNvPr>
          <p:cNvPicPr>
            <a:picLocks noChangeAspect="1"/>
          </p:cNvPicPr>
          <p:nvPr/>
        </p:nvPicPr>
        <p:blipFill>
          <a:blip r:embed="rId4"/>
          <a:stretch>
            <a:fillRect/>
          </a:stretch>
        </p:blipFill>
        <p:spPr>
          <a:xfrm>
            <a:off x="2542479" y="1166558"/>
            <a:ext cx="2945721" cy="5189792"/>
          </a:xfrm>
          <a:prstGeom prst="rect">
            <a:avLst/>
          </a:prstGeom>
        </p:spPr>
      </p:pic>
    </p:spTree>
    <p:extLst>
      <p:ext uri="{BB962C8B-B14F-4D97-AF65-F5344CB8AC3E}">
        <p14:creationId xmlns:p14="http://schemas.microsoft.com/office/powerpoint/2010/main" val="58821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54B2BA-2698-822F-66DD-6C34E72CAD03}"/>
              </a:ext>
            </a:extLst>
          </p:cNvPr>
          <p:cNvSpPr>
            <a:spLocks noGrp="1"/>
          </p:cNvSpPr>
          <p:nvPr>
            <p:ph type="ftr" sz="quarter" idx="3"/>
          </p:nvPr>
        </p:nvSpPr>
        <p:spPr>
          <a:xfrm>
            <a:off x="609600" y="6356350"/>
            <a:ext cx="10744199" cy="442131"/>
          </a:xfr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CPT-11, irinotecan; CR, complete response; ECG, electrocardiogram; PR, partial response; WHO, World Health Organization. 
Masuda N, et al. </a:t>
            </a:r>
            <a:r>
              <a:rPr lang="en-US" sz="1000" i="1" dirty="0"/>
              <a:t>J Clin Oncol</a:t>
            </a:r>
            <a:r>
              <a:rPr lang="en-US" sz="1000" dirty="0"/>
              <a:t>. 1992;10(8):1225-9.</a:t>
            </a:r>
          </a:p>
        </p:txBody>
      </p:sp>
      <p:sp>
        <p:nvSpPr>
          <p:cNvPr id="23554" name="Title 1">
            <a:extLst>
              <a:ext uri="{FF2B5EF4-FFF2-40B4-BE49-F238E27FC236}">
                <a16:creationId xmlns:a16="http://schemas.microsoft.com/office/drawing/2014/main" id="{52668D07-DEC0-4D44-86A1-D84F2ECA245A}"/>
              </a:ext>
            </a:extLst>
          </p:cNvPr>
          <p:cNvSpPr>
            <a:spLocks noGrp="1" noChangeArrowheads="1"/>
          </p:cNvSpPr>
          <p:nvPr>
            <p:ph type="title"/>
          </p:nvPr>
        </p:nvSpPr>
        <p:spPr>
          <a:xfrm>
            <a:off x="609600" y="199505"/>
            <a:ext cx="10744200" cy="1185577"/>
          </a:xfrm>
        </p:spPr>
        <p:txBody>
          <a:bodyPr/>
          <a:lstStyle/>
          <a:p>
            <a:r>
              <a:rPr lang="en-US" altLang="en-US" dirty="0"/>
              <a:t>Irinotecan Efficacy and Toxicity Profile</a:t>
            </a:r>
          </a:p>
        </p:txBody>
      </p:sp>
      <p:sp>
        <p:nvSpPr>
          <p:cNvPr id="23555" name="Content Placeholder 2">
            <a:extLst>
              <a:ext uri="{FF2B5EF4-FFF2-40B4-BE49-F238E27FC236}">
                <a16:creationId xmlns:a16="http://schemas.microsoft.com/office/drawing/2014/main" id="{FE6E164B-9858-487E-AE73-8E83F977201C}"/>
              </a:ext>
            </a:extLst>
          </p:cNvPr>
          <p:cNvSpPr>
            <a:spLocks noGrp="1" noChangeArrowheads="1"/>
          </p:cNvSpPr>
          <p:nvPr>
            <p:ph idx="1"/>
          </p:nvPr>
        </p:nvSpPr>
        <p:spPr>
          <a:xfrm>
            <a:off x="609600" y="1477963"/>
            <a:ext cx="5018809" cy="4722812"/>
          </a:xfrm>
        </p:spPr>
        <p:txBody>
          <a:bodyPr/>
          <a:lstStyle/>
          <a:p>
            <a:r>
              <a:rPr lang="en-US" altLang="en-US" dirty="0"/>
              <a:t>15 patients (5 limited stage, </a:t>
            </a:r>
            <a:br>
              <a:rPr lang="en-US" altLang="en-US" dirty="0"/>
            </a:br>
            <a:r>
              <a:rPr lang="en-US" altLang="en-US" dirty="0"/>
              <a:t>10 extensive stage): </a:t>
            </a:r>
          </a:p>
          <a:p>
            <a:pPr lvl="1"/>
            <a:r>
              <a:rPr lang="en-US" altLang="en-US" dirty="0"/>
              <a:t>0 CR (0%), 7 PR (47%)</a:t>
            </a:r>
          </a:p>
          <a:p>
            <a:pPr lvl="2"/>
            <a:r>
              <a:rPr lang="en-US" altLang="en-US" dirty="0"/>
              <a:t>3 responses in limited disease</a:t>
            </a:r>
          </a:p>
          <a:p>
            <a:pPr lvl="2"/>
            <a:r>
              <a:rPr lang="en-US" altLang="en-US" dirty="0"/>
              <a:t>4 responses in extensive disease</a:t>
            </a:r>
          </a:p>
          <a:p>
            <a:r>
              <a:rPr lang="en-US" altLang="en-US" dirty="0"/>
              <a:t>Median duration of response: </a:t>
            </a:r>
          </a:p>
          <a:p>
            <a:pPr lvl="1"/>
            <a:r>
              <a:rPr lang="en-US" altLang="en-US" dirty="0"/>
              <a:t>58 days (28-156)</a:t>
            </a:r>
          </a:p>
          <a:p>
            <a:r>
              <a:rPr lang="en-US" altLang="en-US" dirty="0"/>
              <a:t>Median overall survival</a:t>
            </a:r>
          </a:p>
          <a:p>
            <a:pPr lvl="1"/>
            <a:r>
              <a:rPr lang="en-US" altLang="en-US" dirty="0"/>
              <a:t>187 days</a:t>
            </a:r>
          </a:p>
          <a:p>
            <a:endParaRPr lang="en-US" altLang="en-US" dirty="0"/>
          </a:p>
        </p:txBody>
      </p:sp>
      <p:graphicFrame>
        <p:nvGraphicFramePr>
          <p:cNvPr id="10" name="Table 9">
            <a:extLst>
              <a:ext uri="{FF2B5EF4-FFF2-40B4-BE49-F238E27FC236}">
                <a16:creationId xmlns:a16="http://schemas.microsoft.com/office/drawing/2014/main" id="{B9774DED-A2E2-6D48-5693-A0158B590CC7}"/>
              </a:ext>
            </a:extLst>
          </p:cNvPr>
          <p:cNvGraphicFramePr>
            <a:graphicFrameLocks noGrp="1"/>
          </p:cNvGraphicFramePr>
          <p:nvPr>
            <p:extLst>
              <p:ext uri="{D42A27DB-BD31-4B8C-83A1-F6EECF244321}">
                <p14:modId xmlns:p14="http://schemas.microsoft.com/office/powerpoint/2010/main" val="2701617225"/>
              </p:ext>
            </p:extLst>
          </p:nvPr>
        </p:nvGraphicFramePr>
        <p:xfrm>
          <a:off x="6334991" y="1660123"/>
          <a:ext cx="5018809" cy="4141689"/>
        </p:xfrm>
        <a:graphic>
          <a:graphicData uri="http://schemas.openxmlformats.org/drawingml/2006/table">
            <a:tbl>
              <a:tblPr firstRow="1" bandRow="1">
                <a:tableStyleId>{5C22544A-7EE6-4342-B048-85BDC9FD1C3A}</a:tableStyleId>
              </a:tblPr>
              <a:tblGrid>
                <a:gridCol w="1894609">
                  <a:extLst>
                    <a:ext uri="{9D8B030D-6E8A-4147-A177-3AD203B41FA5}">
                      <a16:colId xmlns:a16="http://schemas.microsoft.com/office/drawing/2014/main" val="703853389"/>
                    </a:ext>
                  </a:extLst>
                </a:gridCol>
                <a:gridCol w="307571">
                  <a:extLst>
                    <a:ext uri="{9D8B030D-6E8A-4147-A177-3AD203B41FA5}">
                      <a16:colId xmlns:a16="http://schemas.microsoft.com/office/drawing/2014/main" val="4148400207"/>
                    </a:ext>
                  </a:extLst>
                </a:gridCol>
                <a:gridCol w="307571">
                  <a:extLst>
                    <a:ext uri="{9D8B030D-6E8A-4147-A177-3AD203B41FA5}">
                      <a16:colId xmlns:a16="http://schemas.microsoft.com/office/drawing/2014/main" val="1161758354"/>
                    </a:ext>
                  </a:extLst>
                </a:gridCol>
                <a:gridCol w="307571">
                  <a:extLst>
                    <a:ext uri="{9D8B030D-6E8A-4147-A177-3AD203B41FA5}">
                      <a16:colId xmlns:a16="http://schemas.microsoft.com/office/drawing/2014/main" val="4049553425"/>
                    </a:ext>
                  </a:extLst>
                </a:gridCol>
                <a:gridCol w="324196">
                  <a:extLst>
                    <a:ext uri="{9D8B030D-6E8A-4147-A177-3AD203B41FA5}">
                      <a16:colId xmlns:a16="http://schemas.microsoft.com/office/drawing/2014/main" val="2701022956"/>
                    </a:ext>
                  </a:extLst>
                </a:gridCol>
                <a:gridCol w="1175327">
                  <a:extLst>
                    <a:ext uri="{9D8B030D-6E8A-4147-A177-3AD203B41FA5}">
                      <a16:colId xmlns:a16="http://schemas.microsoft.com/office/drawing/2014/main" val="1084702894"/>
                    </a:ext>
                  </a:extLst>
                </a:gridCol>
                <a:gridCol w="701964">
                  <a:extLst>
                    <a:ext uri="{9D8B030D-6E8A-4147-A177-3AD203B41FA5}">
                      <a16:colId xmlns:a16="http://schemas.microsoft.com/office/drawing/2014/main" val="3235347096"/>
                    </a:ext>
                  </a:extLst>
                </a:gridCol>
              </a:tblGrid>
              <a:tr h="647640">
                <a:tc>
                  <a:txBody>
                    <a:bodyPr/>
                    <a:lstStyle/>
                    <a:p>
                      <a:pPr algn="ctr"/>
                      <a:r>
                        <a:rPr lang="en-US" sz="1000" dirty="0">
                          <a:solidFill>
                            <a:sysClr val="windowText" lastClr="000000"/>
                          </a:solidFill>
                        </a:rPr>
                        <a:t>Toxicity</a:t>
                      </a:r>
                    </a:p>
                  </a:txBody>
                  <a:tcPr anchor="ctr">
                    <a:lnB w="12700" cap="flat" cmpd="sng" algn="ctr">
                      <a:solidFill>
                        <a:schemeClr val="tx1"/>
                      </a:solidFill>
                      <a:prstDash val="solid"/>
                      <a:round/>
                      <a:headEnd type="none" w="med" len="med"/>
                      <a:tailEnd type="none" w="med" len="med"/>
                    </a:lnB>
                    <a:noFill/>
                  </a:tcPr>
                </a:tc>
                <a:tc gridSpan="4">
                  <a:txBody>
                    <a:bodyPr/>
                    <a:lstStyle/>
                    <a:p>
                      <a:pPr algn="ctr"/>
                      <a:r>
                        <a:rPr lang="en-US" sz="1000" dirty="0">
                          <a:solidFill>
                            <a:sysClr val="windowText" lastClr="000000"/>
                          </a:solidFill>
                        </a:rPr>
                        <a:t>WHO Grade</a:t>
                      </a:r>
                      <a:br>
                        <a:rPr lang="en-US" sz="1000" dirty="0">
                          <a:solidFill>
                            <a:sysClr val="windowText" lastClr="000000"/>
                          </a:solidFill>
                        </a:rPr>
                      </a:br>
                      <a:endParaRPr lang="en-US" sz="1000" dirty="0">
                        <a:solidFill>
                          <a:sysClr val="windowText" lastClr="000000"/>
                        </a:solidFill>
                      </a:endParaRPr>
                    </a:p>
                    <a:p>
                      <a:pPr algn="ctr"/>
                      <a:r>
                        <a:rPr lang="en-US" sz="1000" b="1" dirty="0">
                          <a:solidFill>
                            <a:sysClr val="windowText" lastClr="000000"/>
                          </a:solidFill>
                        </a:rPr>
                        <a:t>1       2       3      4</a:t>
                      </a:r>
                    </a:p>
                  </a:txBody>
                  <a:tcPr anchor="ctr">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sz="1000" dirty="0">
                          <a:solidFill>
                            <a:sysClr val="windowText" lastClr="000000"/>
                          </a:solidFill>
                        </a:rPr>
                        <a:t>No. of Patients</a:t>
                      </a:r>
                    </a:p>
                    <a:p>
                      <a:pPr algn="ctr"/>
                      <a:r>
                        <a:rPr lang="en-US" sz="1000" dirty="0">
                          <a:solidFill>
                            <a:sysClr val="windowText" lastClr="000000"/>
                          </a:solidFill>
                        </a:rPr>
                        <a:t>With Grade ≥ 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000" dirty="0">
                          <a:solidFill>
                            <a:sysClr val="windowText" lastClr="000000"/>
                          </a:solidFill>
                        </a:rPr>
                        <a:t>%</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666141"/>
                  </a:ext>
                </a:extLst>
              </a:tr>
              <a:tr h="268773">
                <a:tc>
                  <a:txBody>
                    <a:bodyPr/>
                    <a:lstStyle/>
                    <a:p>
                      <a:r>
                        <a:rPr lang="en-US" sz="1000">
                          <a:solidFill>
                            <a:sysClr val="windowText" lastClr="000000"/>
                          </a:solidFill>
                          <a:effectLst/>
                        </a:rPr>
                        <a:t>Leukopenia</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000" dirty="0">
                          <a:solidFill>
                            <a:sysClr val="windowText" lastClr="000000"/>
                          </a:solidFill>
                          <a:effectLst/>
                        </a:rPr>
                        <a:t>4</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000" dirty="0">
                          <a:solidFill>
                            <a:sysClr val="windowText" lastClr="000000"/>
                          </a:solidFill>
                          <a:effectLst/>
                        </a:rPr>
                        <a:t>5</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000" dirty="0">
                          <a:solidFill>
                            <a:sysClr val="windowText" lastClr="000000"/>
                          </a:solidFill>
                          <a:effectLst/>
                        </a:rPr>
                        <a:t>4</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000" dirty="0">
                          <a:solidFill>
                            <a:sysClr val="windowText" lastClr="000000"/>
                          </a:solidFill>
                          <a:effectLst/>
                        </a:rPr>
                        <a:t>1</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000" dirty="0">
                          <a:solidFill>
                            <a:sysClr val="windowText" lastClr="000000"/>
                          </a:solidFill>
                          <a:effectLst/>
                        </a:rPr>
                        <a:t>5</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000" dirty="0">
                          <a:solidFill>
                            <a:sysClr val="windowText" lastClr="000000"/>
                          </a:solidFill>
                          <a:effectLst/>
                        </a:rPr>
                        <a:t>33</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352021188"/>
                  </a:ext>
                </a:extLst>
              </a:tr>
              <a:tr h="268773">
                <a:tc>
                  <a:txBody>
                    <a:bodyPr/>
                    <a:lstStyle/>
                    <a:p>
                      <a:r>
                        <a:rPr lang="en-US" sz="1000" dirty="0">
                          <a:solidFill>
                            <a:sysClr val="windowText" lastClr="000000"/>
                          </a:solidFill>
                          <a:effectLst/>
                        </a:rPr>
                        <a:t>Thrombocytopenia</a:t>
                      </a:r>
                    </a:p>
                  </a:txBody>
                  <a:tcPr anchor="ctr">
                    <a:noFill/>
                  </a:tcPr>
                </a:tc>
                <a:tc>
                  <a:txBody>
                    <a:bodyPr/>
                    <a:lstStyle/>
                    <a:p>
                      <a:pPr algn="ctr"/>
                      <a:r>
                        <a:rPr lang="en-US" sz="100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extLst>
                  <a:ext uri="{0D108BD9-81ED-4DB2-BD59-A6C34878D82A}">
                    <a16:rowId xmlns:a16="http://schemas.microsoft.com/office/drawing/2014/main" val="1613526254"/>
                  </a:ext>
                </a:extLst>
              </a:tr>
              <a:tr h="268773">
                <a:tc>
                  <a:txBody>
                    <a:bodyPr/>
                    <a:lstStyle/>
                    <a:p>
                      <a:r>
                        <a:rPr lang="en-US" sz="1000">
                          <a:solidFill>
                            <a:sysClr val="windowText" lastClr="000000"/>
                          </a:solidFill>
                          <a:effectLst/>
                        </a:rPr>
                        <a:t>Anemia</a:t>
                      </a:r>
                    </a:p>
                  </a:txBody>
                  <a:tcPr anchor="ctr">
                    <a:noFill/>
                  </a:tcPr>
                </a:tc>
                <a:tc>
                  <a:txBody>
                    <a:bodyPr/>
                    <a:lstStyle/>
                    <a:p>
                      <a:pPr algn="ctr"/>
                      <a:r>
                        <a:rPr lang="en-US" sz="1000">
                          <a:solidFill>
                            <a:sysClr val="windowText" lastClr="000000"/>
                          </a:solidFill>
                          <a:effectLst/>
                        </a:rPr>
                        <a:t>6</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3</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3</a:t>
                      </a:r>
                    </a:p>
                  </a:txBody>
                  <a:tcPr anchor="ctr">
                    <a:noFill/>
                  </a:tcPr>
                </a:tc>
                <a:tc>
                  <a:txBody>
                    <a:bodyPr/>
                    <a:lstStyle/>
                    <a:p>
                      <a:pPr algn="ctr"/>
                      <a:r>
                        <a:rPr lang="en-US" sz="1000" dirty="0">
                          <a:solidFill>
                            <a:sysClr val="windowText" lastClr="000000"/>
                          </a:solidFill>
                          <a:effectLst/>
                        </a:rPr>
                        <a:t>20</a:t>
                      </a:r>
                    </a:p>
                  </a:txBody>
                  <a:tcPr anchor="ctr">
                    <a:noFill/>
                  </a:tcPr>
                </a:tc>
                <a:extLst>
                  <a:ext uri="{0D108BD9-81ED-4DB2-BD59-A6C34878D82A}">
                    <a16:rowId xmlns:a16="http://schemas.microsoft.com/office/drawing/2014/main" val="1147639987"/>
                  </a:ext>
                </a:extLst>
              </a:tr>
              <a:tr h="268773">
                <a:tc>
                  <a:txBody>
                    <a:bodyPr/>
                    <a:lstStyle/>
                    <a:p>
                      <a:r>
                        <a:rPr lang="en-US" sz="1000">
                          <a:solidFill>
                            <a:sysClr val="windowText" lastClr="000000"/>
                          </a:solidFill>
                          <a:effectLst/>
                        </a:rPr>
                        <a:t>Nausea/vomiting</a:t>
                      </a:r>
                    </a:p>
                  </a:txBody>
                  <a:tcPr anchor="ctr">
                    <a:noFill/>
                  </a:tcPr>
                </a:tc>
                <a:tc>
                  <a:txBody>
                    <a:bodyPr/>
                    <a:lstStyle/>
                    <a:p>
                      <a:pPr algn="ctr"/>
                      <a:r>
                        <a:rPr lang="en-US" sz="1000" dirty="0">
                          <a:solidFill>
                            <a:sysClr val="windowText" lastClr="000000"/>
                          </a:solidFill>
                          <a:effectLst/>
                        </a:rPr>
                        <a:t>5</a:t>
                      </a:r>
                    </a:p>
                  </a:txBody>
                  <a:tcPr anchor="ctr">
                    <a:noFill/>
                  </a:tcPr>
                </a:tc>
                <a:tc>
                  <a:txBody>
                    <a:bodyPr/>
                    <a:lstStyle/>
                    <a:p>
                      <a:pPr algn="ctr"/>
                      <a:r>
                        <a:rPr lang="en-US" sz="1000" dirty="0">
                          <a:solidFill>
                            <a:sysClr val="windowText" lastClr="000000"/>
                          </a:solidFill>
                          <a:effectLst/>
                        </a:rPr>
                        <a:t>2</a:t>
                      </a:r>
                    </a:p>
                  </a:txBody>
                  <a:tcPr anchor="ctr">
                    <a:noFill/>
                  </a:tcPr>
                </a:tc>
                <a:tc>
                  <a:txBody>
                    <a:bodyPr/>
                    <a:lstStyle/>
                    <a:p>
                      <a:pPr algn="ctr"/>
                      <a:r>
                        <a:rPr lang="en-US" sz="1000" dirty="0">
                          <a:solidFill>
                            <a:sysClr val="windowText" lastClr="000000"/>
                          </a:solidFill>
                          <a:effectLst/>
                        </a:rPr>
                        <a:t>2</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2</a:t>
                      </a:r>
                    </a:p>
                  </a:txBody>
                  <a:tcPr anchor="ctr">
                    <a:noFill/>
                  </a:tcPr>
                </a:tc>
                <a:tc>
                  <a:txBody>
                    <a:bodyPr/>
                    <a:lstStyle/>
                    <a:p>
                      <a:pPr algn="ctr"/>
                      <a:r>
                        <a:rPr lang="en-US" sz="1000" dirty="0">
                          <a:solidFill>
                            <a:sysClr val="windowText" lastClr="000000"/>
                          </a:solidFill>
                          <a:effectLst/>
                        </a:rPr>
                        <a:t>13</a:t>
                      </a:r>
                    </a:p>
                  </a:txBody>
                  <a:tcPr anchor="ctr">
                    <a:noFill/>
                  </a:tcPr>
                </a:tc>
                <a:extLst>
                  <a:ext uri="{0D108BD9-81ED-4DB2-BD59-A6C34878D82A}">
                    <a16:rowId xmlns:a16="http://schemas.microsoft.com/office/drawing/2014/main" val="2497709095"/>
                  </a:ext>
                </a:extLst>
              </a:tr>
              <a:tr h="268773">
                <a:tc>
                  <a:txBody>
                    <a:bodyPr/>
                    <a:lstStyle/>
                    <a:p>
                      <a:r>
                        <a:rPr lang="en-US" sz="1000">
                          <a:solidFill>
                            <a:sysClr val="windowText" lastClr="000000"/>
                          </a:solidFill>
                          <a:effectLst/>
                        </a:rPr>
                        <a:t>Diarrhea</a:t>
                      </a:r>
                    </a:p>
                  </a:txBody>
                  <a:tcPr anchor="ctr">
                    <a:noFill/>
                  </a:tcPr>
                </a:tc>
                <a:tc>
                  <a:txBody>
                    <a:bodyPr/>
                    <a:lstStyle/>
                    <a:p>
                      <a:pPr algn="ctr"/>
                      <a:r>
                        <a:rPr lang="en-US" sz="1000" dirty="0">
                          <a:solidFill>
                            <a:sysClr val="windowText" lastClr="000000"/>
                          </a:solidFill>
                          <a:effectLst/>
                        </a:rPr>
                        <a:t>7</a:t>
                      </a:r>
                    </a:p>
                  </a:txBody>
                  <a:tcPr anchor="ctr">
                    <a:noFill/>
                  </a:tcPr>
                </a:tc>
                <a:tc>
                  <a:txBody>
                    <a:bodyPr/>
                    <a:lstStyle/>
                    <a:p>
                      <a:pPr algn="ctr"/>
                      <a:r>
                        <a:rPr lang="en-US" sz="1000" dirty="0">
                          <a:solidFill>
                            <a:sysClr val="windowText" lastClr="000000"/>
                          </a:solidFill>
                          <a:effectLst/>
                        </a:rPr>
                        <a:t>3</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7</a:t>
                      </a:r>
                    </a:p>
                  </a:txBody>
                  <a:tcPr anchor="ctr">
                    <a:noFill/>
                  </a:tcPr>
                </a:tc>
                <a:extLst>
                  <a:ext uri="{0D108BD9-81ED-4DB2-BD59-A6C34878D82A}">
                    <a16:rowId xmlns:a16="http://schemas.microsoft.com/office/drawing/2014/main" val="1938038428"/>
                  </a:ext>
                </a:extLst>
              </a:tr>
              <a:tr h="268773">
                <a:tc>
                  <a:txBody>
                    <a:bodyPr/>
                    <a:lstStyle/>
                    <a:p>
                      <a:r>
                        <a:rPr lang="en-US" sz="1000">
                          <a:solidFill>
                            <a:sysClr val="windowText" lastClr="000000"/>
                          </a:solidFill>
                          <a:effectLst/>
                        </a:rPr>
                        <a:t>Constipation</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7</a:t>
                      </a:r>
                    </a:p>
                  </a:txBody>
                  <a:tcPr anchor="ctr">
                    <a:noFill/>
                  </a:tcPr>
                </a:tc>
                <a:extLst>
                  <a:ext uri="{0D108BD9-81ED-4DB2-BD59-A6C34878D82A}">
                    <a16:rowId xmlns:a16="http://schemas.microsoft.com/office/drawing/2014/main" val="293997082"/>
                  </a:ext>
                </a:extLst>
              </a:tr>
              <a:tr h="268773">
                <a:tc>
                  <a:txBody>
                    <a:bodyPr/>
                    <a:lstStyle/>
                    <a:p>
                      <a:r>
                        <a:rPr lang="en-US" sz="1000">
                          <a:solidFill>
                            <a:sysClr val="windowText" lastClr="000000"/>
                          </a:solidFill>
                          <a:effectLst/>
                        </a:rPr>
                        <a:t>Alopecia*</a:t>
                      </a:r>
                    </a:p>
                  </a:txBody>
                  <a:tcPr anchor="ctr">
                    <a:noFill/>
                  </a:tcPr>
                </a:tc>
                <a:tc>
                  <a:txBody>
                    <a:bodyPr/>
                    <a:lstStyle/>
                    <a:p>
                      <a:pPr algn="ctr"/>
                      <a:r>
                        <a:rPr lang="en-US" sz="1000" dirty="0">
                          <a:solidFill>
                            <a:sysClr val="windowText" lastClr="000000"/>
                          </a:solidFill>
                          <a:effectLst/>
                        </a:rPr>
                        <a:t>2</a:t>
                      </a:r>
                    </a:p>
                  </a:txBody>
                  <a:tcPr anchor="ctr">
                    <a:noFill/>
                  </a:tcPr>
                </a:tc>
                <a:tc>
                  <a:txBody>
                    <a:bodyPr/>
                    <a:lstStyle/>
                    <a:p>
                      <a:pPr algn="ctr"/>
                      <a:r>
                        <a:rPr lang="en-US" sz="1000" dirty="0">
                          <a:solidFill>
                            <a:sysClr val="windowText" lastClr="000000"/>
                          </a:solidFill>
                          <a:effectLst/>
                        </a:rPr>
                        <a:t>2</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extLst>
                  <a:ext uri="{0D108BD9-81ED-4DB2-BD59-A6C34878D82A}">
                    <a16:rowId xmlns:a16="http://schemas.microsoft.com/office/drawing/2014/main" val="1813223868"/>
                  </a:ext>
                </a:extLst>
              </a:tr>
              <a:tr h="268773">
                <a:tc>
                  <a:txBody>
                    <a:bodyPr/>
                    <a:lstStyle/>
                    <a:p>
                      <a:r>
                        <a:rPr lang="en-US" sz="1000">
                          <a:solidFill>
                            <a:sysClr val="windowText" lastClr="000000"/>
                          </a:solidFill>
                          <a:effectLst/>
                        </a:rPr>
                        <a:t>Pulmonary toxicity</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2</a:t>
                      </a:r>
                    </a:p>
                  </a:txBody>
                  <a:tcPr anchor="ctr">
                    <a:noFill/>
                  </a:tcPr>
                </a:tc>
                <a:tc>
                  <a:txBody>
                    <a:bodyPr/>
                    <a:lstStyle/>
                    <a:p>
                      <a:pPr algn="ctr"/>
                      <a:r>
                        <a:rPr lang="en-US" sz="1000" dirty="0">
                          <a:solidFill>
                            <a:sysClr val="windowText" lastClr="000000"/>
                          </a:solidFill>
                          <a:effectLst/>
                        </a:rPr>
                        <a:t>13</a:t>
                      </a:r>
                    </a:p>
                  </a:txBody>
                  <a:tcPr anchor="ctr">
                    <a:noFill/>
                  </a:tcPr>
                </a:tc>
                <a:extLst>
                  <a:ext uri="{0D108BD9-81ED-4DB2-BD59-A6C34878D82A}">
                    <a16:rowId xmlns:a16="http://schemas.microsoft.com/office/drawing/2014/main" val="1946331794"/>
                  </a:ext>
                </a:extLst>
              </a:tr>
              <a:tr h="268773">
                <a:tc>
                  <a:txBody>
                    <a:bodyPr/>
                    <a:lstStyle/>
                    <a:p>
                      <a:r>
                        <a:rPr lang="en-US" sz="1000">
                          <a:solidFill>
                            <a:sysClr val="windowText" lastClr="000000"/>
                          </a:solidFill>
                          <a:effectLst/>
                        </a:rPr>
                        <a:t>ECG abnormality</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1</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extLst>
                  <a:ext uri="{0D108BD9-81ED-4DB2-BD59-A6C34878D82A}">
                    <a16:rowId xmlns:a16="http://schemas.microsoft.com/office/drawing/2014/main" val="45040510"/>
                  </a:ext>
                </a:extLst>
              </a:tr>
              <a:tr h="268773">
                <a:tc>
                  <a:txBody>
                    <a:bodyPr/>
                    <a:lstStyle/>
                    <a:p>
                      <a:r>
                        <a:rPr lang="en-US" sz="1000">
                          <a:solidFill>
                            <a:sysClr val="windowText" lastClr="000000"/>
                          </a:solidFill>
                          <a:effectLst/>
                        </a:rPr>
                        <a:t>Fever</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extLst>
                  <a:ext uri="{0D108BD9-81ED-4DB2-BD59-A6C34878D82A}">
                    <a16:rowId xmlns:a16="http://schemas.microsoft.com/office/drawing/2014/main" val="2267121376"/>
                  </a:ext>
                </a:extLst>
              </a:tr>
              <a:tr h="268773">
                <a:tc>
                  <a:txBody>
                    <a:bodyPr/>
                    <a:lstStyle/>
                    <a:p>
                      <a:r>
                        <a:rPr lang="en-US" sz="1000" dirty="0">
                          <a:solidFill>
                            <a:sysClr val="windowText" lastClr="000000"/>
                          </a:solidFill>
                          <a:effectLst/>
                        </a:rPr>
                        <a:t>Elevation of serum creatinine</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tc>
                  <a:txBody>
                    <a:bodyPr/>
                    <a:lstStyle/>
                    <a:p>
                      <a:pPr algn="ctr"/>
                      <a:r>
                        <a:rPr lang="en-US" sz="1000" dirty="0">
                          <a:solidFill>
                            <a:sysClr val="windowText" lastClr="000000"/>
                          </a:solidFill>
                          <a:effectLst/>
                        </a:rPr>
                        <a:t>0</a:t>
                      </a:r>
                    </a:p>
                  </a:txBody>
                  <a:tcPr anchor="ctr">
                    <a:noFill/>
                  </a:tcPr>
                </a:tc>
                <a:extLst>
                  <a:ext uri="{0D108BD9-81ED-4DB2-BD59-A6C34878D82A}">
                    <a16:rowId xmlns:a16="http://schemas.microsoft.com/office/drawing/2014/main" val="474310380"/>
                  </a:ext>
                </a:extLst>
              </a:tr>
              <a:tr h="268773">
                <a:tc>
                  <a:txBody>
                    <a:bodyPr/>
                    <a:lstStyle/>
                    <a:p>
                      <a:r>
                        <a:rPr lang="en-US" sz="1000" dirty="0">
                          <a:solidFill>
                            <a:sysClr val="windowText" lastClr="000000"/>
                          </a:solidFill>
                          <a:effectLst/>
                        </a:rPr>
                        <a:t>Elevation of transaminases</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000" dirty="0">
                          <a:solidFill>
                            <a:sysClr val="windowText" lastClr="000000"/>
                          </a:solidFill>
                          <a:effectLst/>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000" dirty="0">
                          <a:solidFill>
                            <a:sysClr val="windowText" lastClr="000000"/>
                          </a:solidFill>
                          <a:effectLst/>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000" dirty="0">
                          <a:solidFill>
                            <a:sysClr val="windowText" lastClr="000000"/>
                          </a:solidFill>
                          <a:effectLst/>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000" dirty="0">
                          <a:solidFill>
                            <a:sysClr val="windowText" lastClr="000000"/>
                          </a:solidFill>
                          <a:effectLst/>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000" dirty="0">
                          <a:solidFill>
                            <a:sysClr val="windowText" lastClr="000000"/>
                          </a:solidFill>
                          <a:effectLst/>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000" dirty="0">
                          <a:solidFill>
                            <a:sysClr val="windowText" lastClr="000000"/>
                          </a:solidFill>
                          <a:effectLst/>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962688"/>
                  </a:ext>
                </a:extLst>
              </a:tr>
              <a:tr h="268773">
                <a:tc>
                  <a:txBody>
                    <a:bodyPr/>
                    <a:lstStyle/>
                    <a:p>
                      <a:r>
                        <a:rPr lang="en-US" sz="1000" dirty="0">
                          <a:solidFill>
                            <a:sysClr val="windowText" lastClr="000000"/>
                          </a:solidFill>
                          <a:effectLst/>
                        </a:rPr>
                        <a:t>*N = 14.</a:t>
                      </a:r>
                    </a:p>
                  </a:txBody>
                  <a:tcPr anchor="ctr">
                    <a:lnT w="12700" cap="flat" cmpd="sng" algn="ctr">
                      <a:solidFill>
                        <a:schemeClr val="tx1"/>
                      </a:solidFill>
                      <a:prstDash val="solid"/>
                      <a:round/>
                      <a:headEnd type="none" w="med" len="med"/>
                      <a:tailEnd type="none" w="med" len="med"/>
                    </a:lnT>
                    <a:noFill/>
                  </a:tcPr>
                </a:tc>
                <a:tc>
                  <a:txBody>
                    <a:bodyPr/>
                    <a:lstStyle/>
                    <a:p>
                      <a:endParaRPr lang="en-US" sz="1000" dirty="0">
                        <a:solidFill>
                          <a:sysClr val="windowText" lastClr="000000"/>
                        </a:solidFill>
                        <a:effectLst/>
                      </a:endParaRPr>
                    </a:p>
                  </a:txBody>
                  <a:tcPr anchor="ctr">
                    <a:lnT w="12700" cap="flat" cmpd="sng" algn="ctr">
                      <a:solidFill>
                        <a:schemeClr val="tx1"/>
                      </a:solidFill>
                      <a:prstDash val="solid"/>
                      <a:round/>
                      <a:headEnd type="none" w="med" len="med"/>
                      <a:tailEnd type="none" w="med" len="med"/>
                    </a:lnT>
                    <a:noFill/>
                  </a:tcPr>
                </a:tc>
                <a:tc>
                  <a:txBody>
                    <a:bodyPr/>
                    <a:lstStyle/>
                    <a:p>
                      <a:endParaRPr lang="en-US" sz="1000" dirty="0">
                        <a:solidFill>
                          <a:sysClr val="windowText" lastClr="000000"/>
                        </a:solidFill>
                        <a:effectLst/>
                      </a:endParaRPr>
                    </a:p>
                  </a:txBody>
                  <a:tcPr anchor="ctr">
                    <a:lnT w="12700" cap="flat" cmpd="sng" algn="ctr">
                      <a:solidFill>
                        <a:schemeClr val="tx1"/>
                      </a:solidFill>
                      <a:prstDash val="solid"/>
                      <a:round/>
                      <a:headEnd type="none" w="med" len="med"/>
                      <a:tailEnd type="none" w="med" len="med"/>
                    </a:lnT>
                    <a:noFill/>
                  </a:tcPr>
                </a:tc>
                <a:tc>
                  <a:txBody>
                    <a:bodyPr/>
                    <a:lstStyle/>
                    <a:p>
                      <a:endParaRPr lang="en-US" sz="1000" dirty="0">
                        <a:solidFill>
                          <a:sysClr val="windowText" lastClr="000000"/>
                        </a:solidFill>
                        <a:effectLst/>
                      </a:endParaRPr>
                    </a:p>
                  </a:txBody>
                  <a:tcPr anchor="ctr">
                    <a:lnT w="12700" cap="flat" cmpd="sng" algn="ctr">
                      <a:solidFill>
                        <a:schemeClr val="tx1"/>
                      </a:solidFill>
                      <a:prstDash val="solid"/>
                      <a:round/>
                      <a:headEnd type="none" w="med" len="med"/>
                      <a:tailEnd type="none" w="med" len="med"/>
                    </a:lnT>
                    <a:noFill/>
                  </a:tcPr>
                </a:tc>
                <a:tc>
                  <a:txBody>
                    <a:bodyPr/>
                    <a:lstStyle/>
                    <a:p>
                      <a:endParaRPr lang="en-US" sz="1000" dirty="0">
                        <a:solidFill>
                          <a:sysClr val="windowText" lastClr="000000"/>
                        </a:solidFill>
                        <a:effectLst/>
                      </a:endParaRPr>
                    </a:p>
                  </a:txBody>
                  <a:tcPr anchor="ctr">
                    <a:lnT w="12700" cap="flat" cmpd="sng" algn="ctr">
                      <a:solidFill>
                        <a:schemeClr val="tx1"/>
                      </a:solidFill>
                      <a:prstDash val="solid"/>
                      <a:round/>
                      <a:headEnd type="none" w="med" len="med"/>
                      <a:tailEnd type="none" w="med" len="med"/>
                    </a:lnT>
                    <a:noFill/>
                  </a:tcPr>
                </a:tc>
                <a:tc>
                  <a:txBody>
                    <a:bodyPr/>
                    <a:lstStyle/>
                    <a:p>
                      <a:endParaRPr lang="en-US" sz="1000" dirty="0">
                        <a:solidFill>
                          <a:sysClr val="windowText" lastClr="000000"/>
                        </a:solidFill>
                        <a:effectLst/>
                      </a:endParaRPr>
                    </a:p>
                  </a:txBody>
                  <a:tcPr anchor="ctr">
                    <a:lnT w="12700" cap="flat" cmpd="sng" algn="ctr">
                      <a:solidFill>
                        <a:schemeClr val="tx1"/>
                      </a:solidFill>
                      <a:prstDash val="solid"/>
                      <a:round/>
                      <a:headEnd type="none" w="med" len="med"/>
                      <a:tailEnd type="none" w="med" len="med"/>
                    </a:lnT>
                    <a:noFill/>
                  </a:tcPr>
                </a:tc>
                <a:tc>
                  <a:txBody>
                    <a:bodyPr/>
                    <a:lstStyle/>
                    <a:p>
                      <a:endParaRPr lang="en-US" sz="1000" dirty="0">
                        <a:solidFill>
                          <a:sysClr val="windowText" lastClr="000000"/>
                        </a:solidFill>
                        <a:effectLst/>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09173626"/>
                  </a:ext>
                </a:extLst>
              </a:tr>
            </a:tbl>
          </a:graphicData>
        </a:graphic>
      </p:graphicFrame>
      <p:cxnSp>
        <p:nvCxnSpPr>
          <p:cNvPr id="20" name="Straight Connector 19">
            <a:extLst>
              <a:ext uri="{FF2B5EF4-FFF2-40B4-BE49-F238E27FC236}">
                <a16:creationId xmlns:a16="http://schemas.microsoft.com/office/drawing/2014/main" id="{A0A59151-3A01-202D-9012-D46AFBE79FB3}"/>
              </a:ext>
            </a:extLst>
          </p:cNvPr>
          <p:cNvCxnSpPr>
            <a:cxnSpLocks/>
          </p:cNvCxnSpPr>
          <p:nvPr/>
        </p:nvCxnSpPr>
        <p:spPr>
          <a:xfrm>
            <a:off x="8289223" y="1985334"/>
            <a:ext cx="11103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E72F4C8-386D-F28E-654A-618A3C2F4352}"/>
              </a:ext>
            </a:extLst>
          </p:cNvPr>
          <p:cNvSpPr txBox="1"/>
          <p:nvPr/>
        </p:nvSpPr>
        <p:spPr>
          <a:xfrm>
            <a:off x="6334991" y="1260629"/>
            <a:ext cx="5018808" cy="307777"/>
          </a:xfrm>
          <a:prstGeom prst="rect">
            <a:avLst/>
          </a:prstGeom>
          <a:noFill/>
        </p:spPr>
        <p:txBody>
          <a:bodyPr wrap="square" rtlCol="0">
            <a:spAutoFit/>
          </a:bodyPr>
          <a:lstStyle/>
          <a:p>
            <a:pPr algn="ctr"/>
            <a:r>
              <a:rPr lang="en-US" sz="1400" dirty="0"/>
              <a:t>Worst Toxicity by 15 Patients on CPT-11</a:t>
            </a:r>
          </a:p>
        </p:txBody>
      </p:sp>
    </p:spTree>
    <p:extLst>
      <p:ext uri="{BB962C8B-B14F-4D97-AF65-F5344CB8AC3E}">
        <p14:creationId xmlns:p14="http://schemas.microsoft.com/office/powerpoint/2010/main" val="97797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D87820B-A656-4607-B807-8F7CB2CD3997}"/>
              </a:ext>
            </a:extLst>
          </p:cNvPr>
          <p:cNvSpPr>
            <a:spLocks noGrp="1"/>
          </p:cNvSpPr>
          <p:nvPr>
            <p:ph type="title"/>
          </p:nvPr>
        </p:nvSpPr>
        <p:spPr>
          <a:xfrm>
            <a:off x="609600" y="199505"/>
            <a:ext cx="10744200" cy="1185577"/>
          </a:xfrm>
        </p:spPr>
        <p:txBody>
          <a:bodyPr/>
          <a:lstStyle/>
          <a:p>
            <a:r>
              <a:rPr lang="en-US" dirty="0"/>
              <a:t>Lurbinectedin Phase 2 in </a:t>
            </a:r>
            <a:r>
              <a:rPr lang="en-US"/>
              <a:t>Second-Line SCLC*</a:t>
            </a:r>
            <a:endParaRPr lang="en-US" dirty="0"/>
          </a:p>
        </p:txBody>
      </p:sp>
      <p:sp>
        <p:nvSpPr>
          <p:cNvPr id="13" name="Content Placeholder 2">
            <a:extLst>
              <a:ext uri="{FF2B5EF4-FFF2-40B4-BE49-F238E27FC236}">
                <a16:creationId xmlns:a16="http://schemas.microsoft.com/office/drawing/2014/main" id="{752827B7-0D70-4FCD-A30F-41C587C0CDDB}"/>
              </a:ext>
            </a:extLst>
          </p:cNvPr>
          <p:cNvSpPr>
            <a:spLocks noGrp="1"/>
          </p:cNvSpPr>
          <p:nvPr>
            <p:ph sz="half" idx="1"/>
          </p:nvPr>
        </p:nvSpPr>
        <p:spPr>
          <a:xfrm>
            <a:off x="609600" y="1497013"/>
            <a:ext cx="3881120" cy="4679950"/>
          </a:xfrm>
        </p:spPr>
        <p:txBody>
          <a:bodyPr>
            <a:normAutofit/>
          </a:bodyPr>
          <a:lstStyle/>
          <a:p>
            <a:endParaRPr lang="en-US" dirty="0"/>
          </a:p>
          <a:p>
            <a:r>
              <a:rPr lang="en-US" dirty="0"/>
              <a:t>Single arm Phase 2 in second-line small cell lung cancer </a:t>
            </a:r>
          </a:p>
          <a:p>
            <a:r>
              <a:rPr lang="en-US" dirty="0"/>
              <a:t>Patient randomization</a:t>
            </a:r>
          </a:p>
          <a:p>
            <a:pPr lvl="1"/>
            <a:r>
              <a:rPr lang="en-US" dirty="0"/>
              <a:t>Sensitive disease: </a:t>
            </a:r>
            <a:br>
              <a:rPr lang="en-US" dirty="0"/>
            </a:br>
            <a:r>
              <a:rPr lang="en-US" dirty="0"/>
              <a:t>CFTI ≥90 days</a:t>
            </a:r>
          </a:p>
          <a:p>
            <a:pPr lvl="1"/>
            <a:r>
              <a:rPr lang="en-US" dirty="0"/>
              <a:t>Resistant disease: </a:t>
            </a:r>
            <a:br>
              <a:rPr lang="en-US" dirty="0"/>
            </a:br>
            <a:r>
              <a:rPr lang="en-US" dirty="0"/>
              <a:t>CFTI ≤90 days</a:t>
            </a:r>
          </a:p>
        </p:txBody>
      </p:sp>
      <p:grpSp>
        <p:nvGrpSpPr>
          <p:cNvPr id="9" name="Group 8">
            <a:extLst>
              <a:ext uri="{FF2B5EF4-FFF2-40B4-BE49-F238E27FC236}">
                <a16:creationId xmlns:a16="http://schemas.microsoft.com/office/drawing/2014/main" id="{55871F93-4043-BB1A-F0C4-EE866355D1E6}"/>
              </a:ext>
            </a:extLst>
          </p:cNvPr>
          <p:cNvGrpSpPr/>
          <p:nvPr/>
        </p:nvGrpSpPr>
        <p:grpSpPr>
          <a:xfrm>
            <a:off x="4904513" y="1310468"/>
            <a:ext cx="6449287" cy="4881225"/>
            <a:chOff x="4904513" y="1310468"/>
            <a:chExt cx="6449287" cy="4881225"/>
          </a:xfrm>
        </p:grpSpPr>
        <p:pic>
          <p:nvPicPr>
            <p:cNvPr id="12" name="Picture 11">
              <a:extLst>
                <a:ext uri="{FF2B5EF4-FFF2-40B4-BE49-F238E27FC236}">
                  <a16:creationId xmlns:a16="http://schemas.microsoft.com/office/drawing/2014/main" id="{3688D22E-386A-4ED7-A648-97C0B1DB902E}"/>
                </a:ext>
              </a:extLst>
            </p:cNvPr>
            <p:cNvPicPr>
              <a:picLocks noChangeAspect="1"/>
            </p:cNvPicPr>
            <p:nvPr/>
          </p:nvPicPr>
          <p:blipFill>
            <a:blip r:embed="rId2"/>
            <a:stretch>
              <a:fillRect/>
            </a:stretch>
          </p:blipFill>
          <p:spPr>
            <a:xfrm>
              <a:off x="4904513" y="1310468"/>
              <a:ext cx="6449287" cy="4881225"/>
            </a:xfrm>
            <a:prstGeom prst="rect">
              <a:avLst/>
            </a:prstGeom>
          </p:spPr>
        </p:pic>
        <p:sp>
          <p:nvSpPr>
            <p:cNvPr id="2" name="Rectangle 1">
              <a:extLst>
                <a:ext uri="{FF2B5EF4-FFF2-40B4-BE49-F238E27FC236}">
                  <a16:creationId xmlns:a16="http://schemas.microsoft.com/office/drawing/2014/main" id="{4AD89A77-E5F2-4F5B-A98A-F1916E12E1AC}"/>
                </a:ext>
              </a:extLst>
            </p:cNvPr>
            <p:cNvSpPr/>
            <p:nvPr/>
          </p:nvSpPr>
          <p:spPr>
            <a:xfrm>
              <a:off x="5005010" y="4114800"/>
              <a:ext cx="5655733" cy="1862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CECB0E-9EBF-409C-AEEC-3EC09A3C3993}"/>
                </a:ext>
              </a:extLst>
            </p:cNvPr>
            <p:cNvSpPr/>
            <p:nvPr/>
          </p:nvSpPr>
          <p:spPr>
            <a:xfrm>
              <a:off x="5005010" y="4467344"/>
              <a:ext cx="5655733" cy="1862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13D16C-7AF2-4C01-90B2-B005C28C2FCA}"/>
                </a:ext>
              </a:extLst>
            </p:cNvPr>
            <p:cNvSpPr/>
            <p:nvPr/>
          </p:nvSpPr>
          <p:spPr>
            <a:xfrm>
              <a:off x="5005010" y="5236384"/>
              <a:ext cx="5655733" cy="1862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0">
            <a:extLst>
              <a:ext uri="{FF2B5EF4-FFF2-40B4-BE49-F238E27FC236}">
                <a16:creationId xmlns:a16="http://schemas.microsoft.com/office/drawing/2014/main" id="{EA699CE8-06F3-1096-DD3F-0B49DDEC2314}"/>
              </a:ext>
            </a:extLst>
          </p:cNvPr>
          <p:cNvSpPr>
            <a:spLocks noGrp="1"/>
          </p:cNvSpPr>
          <p:nvPr>
            <p:ph type="ftr" sz="quarter" idx="3"/>
          </p:nvPr>
        </p:nvSpPr>
        <p:spPr/>
        <p:txBody>
          <a:bodyPr/>
          <a:lstStyle/>
          <a:p>
            <a:r>
              <a:rPr lang="en-US" dirty="0"/>
              <a:t>*CFI, chemotherapy-free interval.</a:t>
            </a:r>
          </a:p>
          <a:p>
            <a:r>
              <a:rPr lang="en-US" dirty="0"/>
              <a:t>CI, confidence interval; RECIST, response evaluation criteria in solid tumors.</a:t>
            </a:r>
          </a:p>
          <a:p>
            <a:r>
              <a:rPr lang="en-US" dirty="0"/>
              <a:t>Trigo J, et al. </a:t>
            </a:r>
            <a:r>
              <a:rPr lang="en-US" i="1" dirty="0"/>
              <a:t>Lancet Oncol</a:t>
            </a:r>
            <a:r>
              <a:rPr lang="en-US" dirty="0"/>
              <a:t>. 2020;21(5):645-54.</a:t>
            </a:r>
          </a:p>
        </p:txBody>
      </p:sp>
    </p:spTree>
    <p:extLst>
      <p:ext uri="{BB962C8B-B14F-4D97-AF65-F5344CB8AC3E}">
        <p14:creationId xmlns:p14="http://schemas.microsoft.com/office/powerpoint/2010/main" val="3086488793"/>
      </p:ext>
    </p:extLst>
  </p:cSld>
  <p:clrMapOvr>
    <a:masterClrMapping/>
  </p:clrMapOvr>
</p:sld>
</file>

<file path=ppt/theme/theme1.xml><?xml version="1.0" encoding="utf-8"?>
<a:theme xmlns:a="http://schemas.openxmlformats.org/drawingml/2006/main" name="HemOnc22-NewThe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NewTheme" id="{75273B38-2007-9A44-B81C-EC0D52226506}" vid="{B1AEC722-9818-1640-BA22-17CE98A107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HemOnc22-NewTheme</Template>
  <TotalTime>295</TotalTime>
  <Words>1557</Words>
  <Application>Microsoft Macintosh PowerPoint</Application>
  <PresentationFormat>Widescreen</PresentationFormat>
  <Paragraphs>232</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Trebuchet MS</vt:lpstr>
      <vt:lpstr>HemOnc22-NewTheme</vt:lpstr>
      <vt:lpstr>Office Theme</vt:lpstr>
      <vt:lpstr>Case Study: Treatment Sequencing in Platinum-Resistant Relapse of ES-SCLC</vt:lpstr>
      <vt:lpstr>PowerPoint Presentation</vt:lpstr>
      <vt:lpstr>Disclaimer</vt:lpstr>
      <vt:lpstr>Clinical Case </vt:lpstr>
      <vt:lpstr>NCCN Guidelines Subsequent Systemic Therapy for SCLC</vt:lpstr>
      <vt:lpstr>Topotecan Efficacy Cumulative Proportion Alive</vt:lpstr>
      <vt:lpstr>Topotecan Toxicities </vt:lpstr>
      <vt:lpstr>Irinotecan Efficacy and Toxicity Profile</vt:lpstr>
      <vt:lpstr>Lurbinectedin Phase 2 in Second-Line SCLC*</vt:lpstr>
      <vt:lpstr>Lurbinectedin Efficacy and Side Effects Profile</vt:lpstr>
      <vt:lpstr>Paclitaxel Efficacy in SCLC</vt:lpstr>
      <vt:lpstr>KEYNOTE-028 and KEYNOTE-158: SCLC</vt:lpstr>
      <vt:lpstr>Clinical Case  </vt:lpstr>
      <vt:lpstr>Platinum Etoposide Versus Topotecan Re-Treatment</vt:lpstr>
      <vt:lpstr>Lurbinectedin Efficacy in SCLC</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Treatment Sequencing in Platinum-Resistant Relapse of ES-SCLC</dc:title>
  <dc:subject/>
  <dc:creator/>
  <cp:keywords/>
  <dc:description/>
  <cp:lastModifiedBy>Moriah Diethorn</cp:lastModifiedBy>
  <cp:revision>50</cp:revision>
  <dcterms:created xsi:type="dcterms:W3CDTF">2023-11-14T01:14:53Z</dcterms:created>
  <dcterms:modified xsi:type="dcterms:W3CDTF">2023-11-28T17:49:03Z</dcterms:modified>
  <cp:category/>
</cp:coreProperties>
</file>