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2" r:id="rId1"/>
    <p:sldMasterId id="2147483725" r:id="rId2"/>
    <p:sldMasterId id="2147483737" r:id="rId3"/>
  </p:sldMasterIdLst>
  <p:notesMasterIdLst>
    <p:notesMasterId r:id="rId17"/>
  </p:notesMasterIdLst>
  <p:sldIdLst>
    <p:sldId id="256" r:id="rId4"/>
    <p:sldId id="272" r:id="rId5"/>
    <p:sldId id="273" r:id="rId6"/>
    <p:sldId id="257" r:id="rId7"/>
    <p:sldId id="265" r:id="rId8"/>
    <p:sldId id="258" r:id="rId9"/>
    <p:sldId id="266" r:id="rId10"/>
    <p:sldId id="267" r:id="rId11"/>
    <p:sldId id="268" r:id="rId12"/>
    <p:sldId id="269" r:id="rId13"/>
    <p:sldId id="270" r:id="rId14"/>
    <p:sldId id="271" r:id="rId15"/>
    <p:sldId id="26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5" autoAdjust="0"/>
    <p:restoredTop sz="96327"/>
  </p:normalViewPr>
  <p:slideViewPr>
    <p:cSldViewPr snapToGrid="0">
      <p:cViewPr varScale="1">
        <p:scale>
          <a:sx n="98" d="100"/>
          <a:sy n="98" d="100"/>
        </p:scale>
        <p:origin x="200" y="7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2E6ABF-B141-4D32-AABF-4D8C94CCE321}" type="datetimeFigureOut">
              <a:rPr lang="en-US" smtClean="0"/>
              <a:t>10/5/23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AFEBA6-2550-406C-9B44-A3A6BB51E3D9}" type="slidenum">
              <a:rPr lang="en-US" smtClean="0"/>
              <a:t>‹#›</a:t>
            </a:fld>
            <a:endParaRPr lang="en-US"/>
          </a:p>
        </p:txBody>
      </p:sp>
    </p:spTree>
    <p:extLst>
      <p:ext uri="{BB962C8B-B14F-4D97-AF65-F5344CB8AC3E}">
        <p14:creationId xmlns:p14="http://schemas.microsoft.com/office/powerpoint/2010/main" val="664369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7A70323-14AD-144A-8650-E4D3BF076B28}" type="slidenum">
              <a:rPr lang="en-US" smtClean="0"/>
              <a:t>7</a:t>
            </a:fld>
            <a:endParaRPr lang="en-US"/>
          </a:p>
        </p:txBody>
      </p:sp>
    </p:spTree>
    <p:extLst>
      <p:ext uri="{BB962C8B-B14F-4D97-AF65-F5344CB8AC3E}">
        <p14:creationId xmlns:p14="http://schemas.microsoft.com/office/powerpoint/2010/main" val="29528094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24E1EB27-17AD-41F7-8E9B-817073D87F9B}"/>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2929422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4216716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9224104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3225615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10/5/23</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1787231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10/5/23</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0112095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10/5/23</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4796550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10/5/23</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0360226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10/5/23</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7742688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10/5/23</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5450099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10/5/23</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580013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4A365CF6-C114-48A1-87C0-B85E6A74BBC8}"/>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40628387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10/5/23</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0407729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10/5/23</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627173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10/5/23</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3401350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10/5/23</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2949289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24E1EB27-17AD-41F7-8E9B-817073D87F9B}"/>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22899170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4A365CF6-C114-48A1-87C0-B85E6A74BBC8}"/>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35721263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8FA194F-9E80-4991-A301-2D14D459B8B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8283364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d 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4E47-6B81-4DA6-BC35-65E2DCA474B0}"/>
              </a:ext>
            </a:extLst>
          </p:cNvPr>
          <p:cNvSpPr>
            <a:spLocks noGrp="1"/>
          </p:cNvSpPr>
          <p:nvPr>
            <p:ph type="title"/>
          </p:nvPr>
        </p:nvSpPr>
        <p:spPr/>
        <p:txBody>
          <a:bodyPr/>
          <a:lstStyle/>
          <a:p>
            <a:r>
              <a:rPr lang="en-US"/>
              <a:t>Click to edit Master title style</a:t>
            </a:r>
          </a:p>
        </p:txBody>
      </p:sp>
      <p:sp>
        <p:nvSpPr>
          <p:cNvPr id="3" name="Footer Placeholder 4">
            <a:extLst>
              <a:ext uri="{FF2B5EF4-FFF2-40B4-BE49-F238E27FC236}">
                <a16:creationId xmlns:a16="http://schemas.microsoft.com/office/drawing/2014/main" id="{2F70BFC7-62AB-4097-AE5E-3ACB64158A6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36749404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7692790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779845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8FA194F-9E80-4991-A301-2D14D459B8B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98322611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4"/>
              </a:buClr>
              <a:buSzPct val="100000"/>
              <a:buFont typeface="Arial" panose="020B0604020202020204" pitchFamily="34" charset="0"/>
              <a:buChar char="•"/>
              <a:defRPr/>
            </a:lvl1pPr>
            <a:lvl2pPr marL="685800" indent="-228600">
              <a:buClr>
                <a:schemeClr val="accent4"/>
              </a:buClr>
              <a:buSzPct val="100000"/>
              <a:buFont typeface="Arial" panose="020B0604020202020204" pitchFamily="34" charset="0"/>
              <a:buChar char="•"/>
              <a:defRPr/>
            </a:lvl2pPr>
            <a:lvl3pPr marL="1143000" indent="-228600">
              <a:buClr>
                <a:schemeClr val="accent4"/>
              </a:buClr>
              <a:buSzPct val="100000"/>
              <a:buFont typeface="Arial" panose="020B0604020202020204" pitchFamily="34" charset="0"/>
              <a:buChar char="•"/>
              <a:defRPr/>
            </a:lvl3pPr>
            <a:lvl4pPr marL="1600200" indent="-228600">
              <a:buClr>
                <a:schemeClr val="accent4"/>
              </a:buClr>
              <a:buSzPct val="100000"/>
              <a:buFont typeface="Arial" panose="020B0604020202020204" pitchFamily="34" charset="0"/>
              <a:buChar char="•"/>
              <a:defRPr/>
            </a:lvl4pPr>
            <a:lvl5pPr marL="2057400" indent="-228600">
              <a:buClr>
                <a:schemeClr val="accent4"/>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1"/>
              </a:buClr>
              <a:buFont typeface="Arial" panose="020B0604020202020204" pitchFamily="34" charset="0"/>
              <a:buChar char="•"/>
              <a:defRPr/>
            </a:lvl1pPr>
            <a:lvl2pPr marL="685800" indent="-228600">
              <a:buClr>
                <a:schemeClr val="accent1"/>
              </a:buClr>
              <a:buFont typeface="Arial" panose="020B0604020202020204" pitchFamily="34" charset="0"/>
              <a:buChar char="•"/>
              <a:defRPr/>
            </a:lvl2pPr>
            <a:lvl3pPr marL="1143000" indent="-228600">
              <a:buClr>
                <a:schemeClr val="accent1"/>
              </a:buClr>
              <a:buFont typeface="Arial" panose="020B0604020202020204" pitchFamily="34" charset="0"/>
              <a:buChar char="•"/>
              <a:defRPr/>
            </a:lvl3pPr>
            <a:lvl4pPr marL="1600200" indent="-228600">
              <a:buClr>
                <a:schemeClr val="accent1"/>
              </a:buClr>
              <a:buFont typeface="Arial" panose="020B0604020202020204" pitchFamily="34" charset="0"/>
              <a:buChar char="•"/>
              <a:defRPr/>
            </a:lvl4pPr>
            <a:lvl5pPr marL="2057400" indent="-228600">
              <a:buClr>
                <a:schemeClr val="accent1"/>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321056141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2476411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96602561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325832185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4986559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18191266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Cover_Short Titl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ECC7049-9E85-6D47-8947-FB81F614D76A}"/>
              </a:ext>
            </a:extLst>
          </p:cNvPr>
          <p:cNvSpPr/>
          <p:nvPr userDrawn="1"/>
        </p:nvSpPr>
        <p:spPr>
          <a:xfrm>
            <a:off x="8419583" y="5596469"/>
            <a:ext cx="3772417" cy="12615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US" dirty="0"/>
          </a:p>
        </p:txBody>
      </p:sp>
      <p:sp>
        <p:nvSpPr>
          <p:cNvPr id="2" name="Title 1">
            <a:extLst>
              <a:ext uri="{FF2B5EF4-FFF2-40B4-BE49-F238E27FC236}">
                <a16:creationId xmlns:a16="http://schemas.microsoft.com/office/drawing/2014/main" id="{5FEA74E7-9D58-484C-A8F3-83EE1732E3D9}"/>
              </a:ext>
            </a:extLst>
          </p:cNvPr>
          <p:cNvSpPr>
            <a:spLocks noGrp="1"/>
          </p:cNvSpPr>
          <p:nvPr>
            <p:ph type="ctrTitle" hasCustomPrompt="1"/>
          </p:nvPr>
        </p:nvSpPr>
        <p:spPr>
          <a:xfrm>
            <a:off x="4359728" y="544707"/>
            <a:ext cx="6933112" cy="2983353"/>
          </a:xfrm>
          <a:prstGeom prst="rect">
            <a:avLst/>
          </a:prstGeom>
        </p:spPr>
        <p:txBody>
          <a:bodyPr anchor="b" anchorCtr="0">
            <a:normAutofit/>
          </a:bodyPr>
          <a:lstStyle>
            <a:lvl1pPr algn="l">
              <a:defRPr sz="4600" b="1">
                <a:solidFill>
                  <a:schemeClr val="accent1"/>
                </a:solidFill>
              </a:defRPr>
            </a:lvl1pPr>
          </a:lstStyle>
          <a:p>
            <a:r>
              <a:rPr lang="en-US" dirty="0"/>
              <a:t>Arial Bold 46pt Title</a:t>
            </a:r>
          </a:p>
        </p:txBody>
      </p:sp>
      <p:sp>
        <p:nvSpPr>
          <p:cNvPr id="3" name="Subtitle 2">
            <a:extLst>
              <a:ext uri="{FF2B5EF4-FFF2-40B4-BE49-F238E27FC236}">
                <a16:creationId xmlns:a16="http://schemas.microsoft.com/office/drawing/2014/main" id="{A38C6541-C4A5-0F4E-B98F-CDF4FAE065A6}"/>
              </a:ext>
            </a:extLst>
          </p:cNvPr>
          <p:cNvSpPr>
            <a:spLocks noGrp="1"/>
          </p:cNvSpPr>
          <p:nvPr>
            <p:ph type="subTitle" idx="1" hasCustomPrompt="1"/>
          </p:nvPr>
        </p:nvSpPr>
        <p:spPr>
          <a:xfrm>
            <a:off x="4359728" y="3736655"/>
            <a:ext cx="6308272" cy="1535965"/>
          </a:xfrm>
          <a:prstGeom prst="rect">
            <a:avLst/>
          </a:prstGeom>
        </p:spPr>
        <p:txBody>
          <a:bodyPr anchor="t">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 TITLE ARIAL BOLD UPPERCASE</a:t>
            </a:r>
          </a:p>
        </p:txBody>
      </p:sp>
      <p:pic>
        <p:nvPicPr>
          <p:cNvPr id="7" name="Picture 6">
            <a:extLst>
              <a:ext uri="{FF2B5EF4-FFF2-40B4-BE49-F238E27FC236}">
                <a16:creationId xmlns:a16="http://schemas.microsoft.com/office/drawing/2014/main" id="{A1DA1996-2071-8E4C-958D-33900DD39C1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3975100" cy="6858000"/>
          </a:xfrm>
          <a:prstGeom prst="rect">
            <a:avLst/>
          </a:prstGeom>
        </p:spPr>
      </p:pic>
      <p:pic>
        <p:nvPicPr>
          <p:cNvPr id="8" name="Picture 7">
            <a:extLst>
              <a:ext uri="{FF2B5EF4-FFF2-40B4-BE49-F238E27FC236}">
                <a16:creationId xmlns:a16="http://schemas.microsoft.com/office/drawing/2014/main" id="{7D000F65-2584-844D-818D-54FE4FF009C1}"/>
              </a:ext>
            </a:extLst>
          </p:cNvPr>
          <p:cNvPicPr>
            <a:picLocks noChangeAspect="1"/>
          </p:cNvPicPr>
          <p:nvPr userDrawn="1"/>
        </p:nvPicPr>
        <p:blipFill>
          <a:blip r:embed="rId3"/>
          <a:stretch>
            <a:fillRect/>
          </a:stretch>
        </p:blipFill>
        <p:spPr>
          <a:xfrm>
            <a:off x="8419583" y="5596469"/>
            <a:ext cx="3273665" cy="937683"/>
          </a:xfrm>
          <a:prstGeom prst="rect">
            <a:avLst/>
          </a:prstGeom>
        </p:spPr>
      </p:pic>
      <p:sp>
        <p:nvSpPr>
          <p:cNvPr id="14" name="Text Placeholder 13">
            <a:extLst>
              <a:ext uri="{FF2B5EF4-FFF2-40B4-BE49-F238E27FC236}">
                <a16:creationId xmlns:a16="http://schemas.microsoft.com/office/drawing/2014/main" id="{13369D8A-0780-064F-916B-8C1A23055899}"/>
              </a:ext>
            </a:extLst>
          </p:cNvPr>
          <p:cNvSpPr>
            <a:spLocks noGrp="1"/>
          </p:cNvSpPr>
          <p:nvPr>
            <p:ph type="body" sz="quarter" idx="10" hasCustomPrompt="1"/>
          </p:nvPr>
        </p:nvSpPr>
        <p:spPr>
          <a:xfrm>
            <a:off x="4359729" y="5720834"/>
            <a:ext cx="3458392" cy="554359"/>
          </a:xfrm>
          <a:prstGeom prst="rect">
            <a:avLst/>
          </a:prstGeom>
        </p:spPr>
        <p:txBody>
          <a:bodyPr anchor="ctr">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dirty="0"/>
              <a:t>Date Here</a:t>
            </a:r>
          </a:p>
        </p:txBody>
      </p:sp>
    </p:spTree>
    <p:extLst>
      <p:ext uri="{BB962C8B-B14F-4D97-AF65-F5344CB8AC3E}">
        <p14:creationId xmlns:p14="http://schemas.microsoft.com/office/powerpoint/2010/main" val="322337479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7" name="Footer Placeholder 6"/>
          <p:cNvSpPr>
            <a:spLocks noGrp="1"/>
          </p:cNvSpPr>
          <p:nvPr>
            <p:ph type="ftr" sz="quarter" idx="13"/>
          </p:nvPr>
        </p:nvSpPr>
        <p:spPr>
          <a:xfrm>
            <a:off x="126568" y="6419014"/>
            <a:ext cx="10265664" cy="365125"/>
          </a:xfrm>
        </p:spPr>
        <p:txBody>
          <a:bodyPr lIns="45720" tIns="45720" bIns="45720"/>
          <a:lstStyle/>
          <a:p>
            <a:endParaRPr lang="en-US" dirty="0">
              <a:solidFill>
                <a:srgbClr val="000000"/>
              </a:solidFill>
            </a:endParaRPr>
          </a:p>
        </p:txBody>
      </p:sp>
      <p:sp>
        <p:nvSpPr>
          <p:cNvPr id="6" name="Title 1"/>
          <p:cNvSpPr>
            <a:spLocks noGrp="1"/>
          </p:cNvSpPr>
          <p:nvPr>
            <p:ph type="title"/>
          </p:nvPr>
        </p:nvSpPr>
        <p:spPr>
          <a:xfrm>
            <a:off x="121920" y="35787"/>
            <a:ext cx="11948160" cy="990600"/>
          </a:xfrm>
          <a:prstGeom prst="rect">
            <a:avLst/>
          </a:prstGeom>
          <a:ln>
            <a:noFill/>
          </a:ln>
        </p:spPr>
        <p:txBody>
          <a:bodyPr>
            <a:noAutofit/>
          </a:bodyPr>
          <a:lstStyle>
            <a:lvl1pPr>
              <a:defRPr sz="3200">
                <a:solidFill>
                  <a:schemeClr val="accent1"/>
                </a:solidFill>
              </a:defRPr>
            </a:lvl1pPr>
          </a:lstStyle>
          <a:p>
            <a:r>
              <a:rPr lang="en-US" dirty="0"/>
              <a:t>Click to edit Master title style</a:t>
            </a:r>
          </a:p>
        </p:txBody>
      </p:sp>
      <p:cxnSp>
        <p:nvCxnSpPr>
          <p:cNvPr id="9" name="Straight Connector 8"/>
          <p:cNvCxnSpPr/>
          <p:nvPr userDrawn="1"/>
        </p:nvCxnSpPr>
        <p:spPr>
          <a:xfrm>
            <a:off x="0" y="1062633"/>
            <a:ext cx="12192000" cy="0"/>
          </a:xfrm>
          <a:prstGeom prst="line">
            <a:avLst/>
          </a:prstGeom>
          <a:ln>
            <a:solidFill>
              <a:srgbClr val="09345A"/>
            </a:solidFill>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296104604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d 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4E47-6B81-4DA6-BC35-65E2DCA474B0}"/>
              </a:ext>
            </a:extLst>
          </p:cNvPr>
          <p:cNvSpPr>
            <a:spLocks noGrp="1"/>
          </p:cNvSpPr>
          <p:nvPr>
            <p:ph type="title"/>
          </p:nvPr>
        </p:nvSpPr>
        <p:spPr/>
        <p:txBody>
          <a:bodyPr/>
          <a:lstStyle/>
          <a:p>
            <a:r>
              <a:rPr lang="en-US"/>
              <a:t>Click to edit Master title style</a:t>
            </a:r>
          </a:p>
        </p:txBody>
      </p:sp>
      <p:sp>
        <p:nvSpPr>
          <p:cNvPr id="3" name="Footer Placeholder 4">
            <a:extLst>
              <a:ext uri="{FF2B5EF4-FFF2-40B4-BE49-F238E27FC236}">
                <a16:creationId xmlns:a16="http://schemas.microsoft.com/office/drawing/2014/main" id="{2F70BFC7-62AB-4097-AE5E-3ACB64158A6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646079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12690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028026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4"/>
              </a:buClr>
              <a:buSzPct val="100000"/>
              <a:buFont typeface="Arial" panose="020B0604020202020204" pitchFamily="34" charset="0"/>
              <a:buChar char="•"/>
              <a:defRPr/>
            </a:lvl1pPr>
            <a:lvl2pPr marL="685800" indent="-228600">
              <a:buClr>
                <a:schemeClr val="accent4"/>
              </a:buClr>
              <a:buSzPct val="100000"/>
              <a:buFont typeface="Arial" panose="020B0604020202020204" pitchFamily="34" charset="0"/>
              <a:buChar char="•"/>
              <a:defRPr/>
            </a:lvl2pPr>
            <a:lvl3pPr marL="1143000" indent="-228600">
              <a:buClr>
                <a:schemeClr val="accent4"/>
              </a:buClr>
              <a:buSzPct val="100000"/>
              <a:buFont typeface="Arial" panose="020B0604020202020204" pitchFamily="34" charset="0"/>
              <a:buChar char="•"/>
              <a:defRPr/>
            </a:lvl3pPr>
            <a:lvl4pPr marL="1600200" indent="-228600">
              <a:buClr>
                <a:schemeClr val="accent4"/>
              </a:buClr>
              <a:buSzPct val="100000"/>
              <a:buFont typeface="Arial" panose="020B0604020202020204" pitchFamily="34" charset="0"/>
              <a:buChar char="•"/>
              <a:defRPr/>
            </a:lvl4pPr>
            <a:lvl5pPr marL="2057400" indent="-228600">
              <a:buClr>
                <a:schemeClr val="accent4"/>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1"/>
              </a:buClr>
              <a:buFont typeface="Arial" panose="020B0604020202020204" pitchFamily="34" charset="0"/>
              <a:buChar char="•"/>
              <a:defRPr/>
            </a:lvl1pPr>
            <a:lvl2pPr marL="685800" indent="-228600">
              <a:buClr>
                <a:schemeClr val="accent1"/>
              </a:buClr>
              <a:buFont typeface="Arial" panose="020B0604020202020204" pitchFamily="34" charset="0"/>
              <a:buChar char="•"/>
              <a:defRPr/>
            </a:lvl2pPr>
            <a:lvl3pPr marL="1143000" indent="-228600">
              <a:buClr>
                <a:schemeClr val="accent1"/>
              </a:buClr>
              <a:buFont typeface="Arial" panose="020B0604020202020204" pitchFamily="34" charset="0"/>
              <a:buChar char="•"/>
              <a:defRPr/>
            </a:lvl3pPr>
            <a:lvl4pPr marL="1600200" indent="-228600">
              <a:buClr>
                <a:schemeClr val="accent1"/>
              </a:buClr>
              <a:buFont typeface="Arial" panose="020B0604020202020204" pitchFamily="34" charset="0"/>
              <a:buChar char="•"/>
              <a:defRPr/>
            </a:lvl4pPr>
            <a:lvl5pPr marL="2057400" indent="-228600">
              <a:buClr>
                <a:schemeClr val="accent1"/>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2762196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74323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02621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6" Type="http://schemas.openxmlformats.org/officeDocument/2006/relationships/image" Target="../media/image1.png"/><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theme" Target="../theme/theme3.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4888D9C-325D-4873-A0A3-7A5D86C65088}"/>
              </a:ext>
            </a:extLst>
          </p:cNvPr>
          <p:cNvPicPr>
            <a:picLocks noChangeAspect="1"/>
          </p:cNvPicPr>
          <p:nvPr/>
        </p:nvPicPr>
        <p:blipFill rotWithShape="1">
          <a:blip r:embed="rId14">
            <a:extLst>
              <a:ext uri="{28A0092B-C50C-407E-A947-70E740481C1C}">
                <a14:useLocalDpi xmlns:a14="http://schemas.microsoft.com/office/drawing/2010/main" val="0"/>
              </a:ext>
            </a:extLst>
          </a:blip>
          <a:srcRect/>
          <a:stretch/>
        </p:blipFill>
        <p:spPr>
          <a:xfrm>
            <a:off x="0" y="0"/>
            <a:ext cx="12192000" cy="106681"/>
          </a:xfrm>
          <a:prstGeom prst="rect">
            <a:avLst/>
          </a:prstGeom>
        </p:spPr>
      </p:pic>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213860416"/>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Lst>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3"/>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10/5/23</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2880754587"/>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4888D9C-325D-4873-A0A3-7A5D86C65088}"/>
              </a:ext>
            </a:extLst>
          </p:cNvPr>
          <p:cNvPicPr>
            <a:picLocks noChangeAspect="1"/>
          </p:cNvPicPr>
          <p:nvPr/>
        </p:nvPicPr>
        <p:blipFill rotWithShape="1">
          <a:blip r:embed="rId16">
            <a:extLst>
              <a:ext uri="{28A0092B-C50C-407E-A947-70E740481C1C}">
                <a14:useLocalDpi xmlns:a14="http://schemas.microsoft.com/office/drawing/2010/main"/>
              </a:ext>
            </a:extLst>
          </a:blip>
          <a:srcRect/>
          <a:stretch/>
        </p:blipFill>
        <p:spPr>
          <a:xfrm>
            <a:off x="0" y="0"/>
            <a:ext cx="12192000" cy="106681"/>
          </a:xfrm>
          <a:prstGeom prst="rect">
            <a:avLst/>
          </a:prstGeom>
        </p:spPr>
      </p:pic>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493036970"/>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 id="2147483751" r:id="rId14"/>
  </p:sldLayoutIdLst>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3"/>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hyperlink" Target="https://www.ivcanceredsheets.com/index.php" TargetMode="External"/><Relationship Id="rId2" Type="http://schemas.openxmlformats.org/officeDocument/2006/relationships/hyperlink" Target="https://www.oralchemoedsheets.com/index.php"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3.png"/><Relationship Id="rId7" Type="http://schemas.openxmlformats.org/officeDocument/2006/relationships/hyperlink" Target="http://www.mededonthego.com/" TargetMode="External"/><Relationship Id="rId2" Type="http://schemas.openxmlformats.org/officeDocument/2006/relationships/notesSlide" Target="../notesSlides/notesSlide3.xml"/><Relationship Id="rId1" Type="http://schemas.openxmlformats.org/officeDocument/2006/relationships/slideLayout" Target="../slideLayouts/slideLayout19.xml"/><Relationship Id="rId6" Type="http://schemas.openxmlformats.org/officeDocument/2006/relationships/image" Target="../media/image16.svg"/><Relationship Id="rId5" Type="http://schemas.openxmlformats.org/officeDocument/2006/relationships/image" Target="../media/image15.png"/><Relationship Id="rId10" Type="http://schemas.openxmlformats.org/officeDocument/2006/relationships/image" Target="../media/image18.svg"/><Relationship Id="rId4" Type="http://schemas.openxmlformats.org/officeDocument/2006/relationships/image" Target="../media/image14.svg"/><Relationship Id="rId9" Type="http://schemas.openxmlformats.org/officeDocument/2006/relationships/image" Target="../media/image17.png"/></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hyperlink" Target="https://www.mededonthego.com/Video/program/1046" TargetMode="External"/><Relationship Id="rId7" Type="http://schemas.openxmlformats.org/officeDocument/2006/relationships/image" Target="../media/image8.sv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hyperlink" Target="mailto:support@MedEdOTG.com" TargetMode="External"/><Relationship Id="rId10" Type="http://schemas.openxmlformats.org/officeDocument/2006/relationships/image" Target="../media/image11.png"/><Relationship Id="rId4" Type="http://schemas.openxmlformats.org/officeDocument/2006/relationships/hyperlink" Target="http://www.mededonthego.com/" TargetMode="External"/><Relationship Id="rId9" Type="http://schemas.openxmlformats.org/officeDocument/2006/relationships/image" Target="../media/image10.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E6E4D-FDFD-8EAB-B52D-7C4B5E5B3184}"/>
              </a:ext>
            </a:extLst>
          </p:cNvPr>
          <p:cNvSpPr>
            <a:spLocks noGrp="1"/>
          </p:cNvSpPr>
          <p:nvPr>
            <p:ph type="title"/>
          </p:nvPr>
        </p:nvSpPr>
        <p:spPr/>
        <p:txBody>
          <a:bodyPr>
            <a:normAutofit fontScale="90000"/>
          </a:bodyPr>
          <a:lstStyle/>
          <a:p>
            <a:br>
              <a:rPr lang="en-US" dirty="0"/>
            </a:br>
            <a:r>
              <a:rPr lang="en-US" dirty="0"/>
              <a:t>What Is the Pharmacist’s Role in Managing </a:t>
            </a:r>
            <a:r>
              <a:rPr lang="en-US" dirty="0" err="1"/>
              <a:t>mHSPC</a:t>
            </a:r>
            <a:r>
              <a:rPr lang="en-US" dirty="0"/>
              <a:t> Doublet and Triplet Regimens?</a:t>
            </a:r>
          </a:p>
        </p:txBody>
      </p:sp>
      <p:sp>
        <p:nvSpPr>
          <p:cNvPr id="3" name="Subtitle 2">
            <a:extLst>
              <a:ext uri="{FF2B5EF4-FFF2-40B4-BE49-F238E27FC236}">
                <a16:creationId xmlns:a16="http://schemas.microsoft.com/office/drawing/2014/main" id="{7873DDA0-3026-2FD4-9885-DABACAE95BEA}"/>
              </a:ext>
            </a:extLst>
          </p:cNvPr>
          <p:cNvSpPr>
            <a:spLocks noGrp="1"/>
          </p:cNvSpPr>
          <p:nvPr>
            <p:ph type="body" idx="1"/>
          </p:nvPr>
        </p:nvSpPr>
        <p:spPr/>
        <p:txBody>
          <a:bodyPr>
            <a:normAutofit fontScale="77500" lnSpcReduction="20000"/>
          </a:bodyPr>
          <a:lstStyle/>
          <a:p>
            <a:r>
              <a:rPr lang="en-US" dirty="0"/>
              <a:t>Lisa Holle, PharmD, BCOP, FHOPA, FISOPP</a:t>
            </a:r>
          </a:p>
          <a:p>
            <a:r>
              <a:rPr lang="en-US" dirty="0"/>
              <a:t>Clinical Professor</a:t>
            </a:r>
          </a:p>
          <a:p>
            <a:r>
              <a:rPr lang="en-US" dirty="0"/>
              <a:t>University of Connecticut</a:t>
            </a:r>
          </a:p>
          <a:p>
            <a:r>
              <a:rPr lang="en-US" dirty="0"/>
              <a:t>School of Pharmacy</a:t>
            </a:r>
          </a:p>
          <a:p>
            <a:r>
              <a:rPr lang="en-US" dirty="0"/>
              <a:t>Storrs, CT</a:t>
            </a:r>
          </a:p>
        </p:txBody>
      </p:sp>
    </p:spTree>
    <p:extLst>
      <p:ext uri="{BB962C8B-B14F-4D97-AF65-F5344CB8AC3E}">
        <p14:creationId xmlns:p14="http://schemas.microsoft.com/office/powerpoint/2010/main" val="2905206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052F6-E5CE-CDDA-429A-10ECAEA735A5}"/>
              </a:ext>
            </a:extLst>
          </p:cNvPr>
          <p:cNvSpPr>
            <a:spLocks noGrp="1"/>
          </p:cNvSpPr>
          <p:nvPr>
            <p:ph type="title"/>
          </p:nvPr>
        </p:nvSpPr>
        <p:spPr>
          <a:xfrm>
            <a:off x="609600" y="199505"/>
            <a:ext cx="10744200" cy="1185577"/>
          </a:xfrm>
        </p:spPr>
        <p:txBody>
          <a:bodyPr>
            <a:normAutofit/>
          </a:bodyPr>
          <a:lstStyle/>
          <a:p>
            <a:r>
              <a:rPr lang="en-US" dirty="0"/>
              <a:t>Doublet and Triplet Regimens for </a:t>
            </a:r>
            <a:r>
              <a:rPr lang="en-US" dirty="0" err="1"/>
              <a:t>mHSPC</a:t>
            </a:r>
            <a:r>
              <a:rPr lang="en-US" dirty="0"/>
              <a:t> – </a:t>
            </a:r>
            <a:br>
              <a:rPr lang="en-US" dirty="0"/>
            </a:br>
            <a:r>
              <a:rPr lang="en-US" dirty="0"/>
              <a:t>Side Effect Management</a:t>
            </a:r>
          </a:p>
        </p:txBody>
      </p:sp>
      <p:sp>
        <p:nvSpPr>
          <p:cNvPr id="3" name="Content Placeholder 2">
            <a:extLst>
              <a:ext uri="{FF2B5EF4-FFF2-40B4-BE49-F238E27FC236}">
                <a16:creationId xmlns:a16="http://schemas.microsoft.com/office/drawing/2014/main" id="{03ECF73B-A2AD-0630-224D-7F0EF32EEBA3}"/>
              </a:ext>
            </a:extLst>
          </p:cNvPr>
          <p:cNvSpPr>
            <a:spLocks noGrp="1"/>
          </p:cNvSpPr>
          <p:nvPr>
            <p:ph idx="1"/>
          </p:nvPr>
        </p:nvSpPr>
        <p:spPr>
          <a:xfrm>
            <a:off x="609600" y="1477906"/>
            <a:ext cx="10744200" cy="4722477"/>
          </a:xfrm>
        </p:spPr>
        <p:txBody>
          <a:bodyPr>
            <a:normAutofit fontScale="77500" lnSpcReduction="20000"/>
          </a:bodyPr>
          <a:lstStyle/>
          <a:p>
            <a:pPr lvl="0"/>
            <a:r>
              <a:rPr lang="en-US" dirty="0"/>
              <a:t>Hot flashes</a:t>
            </a:r>
          </a:p>
          <a:p>
            <a:r>
              <a:rPr lang="en-US" dirty="0"/>
              <a:t>Use of nonpharmacologic treatments (i.e., layered clothing and bedding, avoidance of caffeine, alcohol, and hot or spicy food)</a:t>
            </a:r>
          </a:p>
          <a:p>
            <a:r>
              <a:rPr lang="en-US" dirty="0"/>
              <a:t>Venlafaxine (37.5 mg by mouth daily) reduces number and intensity of hot flashes</a:t>
            </a:r>
          </a:p>
          <a:p>
            <a:r>
              <a:rPr lang="en-US" dirty="0"/>
              <a:t>Gabapentin moderately decreases hot flashes in a dose-dependent manner</a:t>
            </a:r>
          </a:p>
          <a:p>
            <a:r>
              <a:rPr lang="en-US" dirty="0"/>
              <a:t>Acupuncture</a:t>
            </a:r>
          </a:p>
          <a:p>
            <a:pPr lvl="0"/>
            <a:r>
              <a:rPr lang="en-US" dirty="0"/>
              <a:t>Loss of libido, erectile dysfunction, shrinkage of penis or testes</a:t>
            </a:r>
          </a:p>
          <a:p>
            <a:r>
              <a:rPr lang="en-US" dirty="0"/>
              <a:t>Educate patient and refer to sexual health counseling</a:t>
            </a:r>
          </a:p>
          <a:p>
            <a:r>
              <a:rPr lang="en-US" dirty="0"/>
              <a:t>Phosphodiesterase type 5 inhibitors have variable efficacy</a:t>
            </a:r>
          </a:p>
          <a:p>
            <a:r>
              <a:rPr lang="en-US" dirty="0"/>
              <a:t>Mechanical devices and penile injections have been used to improve function</a:t>
            </a:r>
          </a:p>
          <a:p>
            <a:pPr lvl="0"/>
            <a:r>
              <a:rPr lang="en-US" dirty="0"/>
              <a:t>Loss of muscle mass and fatigue – encourage regular resistance and weight-bearing exercise</a:t>
            </a:r>
          </a:p>
          <a:p>
            <a:pPr lvl="0"/>
            <a:r>
              <a:rPr lang="en-US" dirty="0"/>
              <a:t>Diabetes, hypertension, hyperlipidemia, cardiovascular disease </a:t>
            </a:r>
          </a:p>
          <a:p>
            <a:pPr lvl="1"/>
            <a:r>
              <a:rPr lang="en-US" dirty="0"/>
              <a:t>Screen patients for and intervene with typical treatment and risk-reduction options for general population</a:t>
            </a:r>
          </a:p>
          <a:p>
            <a:pPr lvl="1"/>
            <a:r>
              <a:rPr lang="en-US" dirty="0"/>
              <a:t>Encourage healthful eating, smoking cessation, appropriate alcohol consumption, exercise</a:t>
            </a:r>
          </a:p>
          <a:p>
            <a:endParaRPr lang="en-US" dirty="0"/>
          </a:p>
          <a:p>
            <a:endParaRPr lang="en-US" dirty="0"/>
          </a:p>
          <a:p>
            <a:pPr lvl="0"/>
            <a:endParaRPr lang="en-US" dirty="0"/>
          </a:p>
        </p:txBody>
      </p:sp>
      <p:sp>
        <p:nvSpPr>
          <p:cNvPr id="4" name="TextBox 3">
            <a:extLst>
              <a:ext uri="{FF2B5EF4-FFF2-40B4-BE49-F238E27FC236}">
                <a16:creationId xmlns:a16="http://schemas.microsoft.com/office/drawing/2014/main" id="{F2CBC8E8-F7C4-8DC7-94BE-B1D01476D3A0}"/>
              </a:ext>
            </a:extLst>
          </p:cNvPr>
          <p:cNvSpPr txBox="1"/>
          <p:nvPr/>
        </p:nvSpPr>
        <p:spPr>
          <a:xfrm>
            <a:off x="609600" y="6380976"/>
            <a:ext cx="11257808" cy="276999"/>
          </a:xfrm>
          <a:prstGeom prst="rect">
            <a:avLst/>
          </a:prstGeom>
          <a:noFill/>
        </p:spPr>
        <p:txBody>
          <a:bodyPr wrap="square" rtlCol="0">
            <a:spAutoFit/>
          </a:bodyPr>
          <a:lstStyle/>
          <a:p>
            <a:r>
              <a:rPr lang="en-US" sz="1200" dirty="0" err="1">
                <a:solidFill>
                  <a:schemeClr val="bg1">
                    <a:lumMod val="50000"/>
                  </a:schemeClr>
                </a:solidFill>
                <a:effectLst/>
                <a:ea typeface="Times New Roman" panose="02020603050405020304" pitchFamily="18" charset="0"/>
              </a:rPr>
              <a:t>Sountoulides</a:t>
            </a:r>
            <a:r>
              <a:rPr lang="en-US" sz="1200" dirty="0">
                <a:solidFill>
                  <a:schemeClr val="bg1">
                    <a:lumMod val="50000"/>
                  </a:schemeClr>
                </a:solidFill>
                <a:effectLst/>
                <a:ea typeface="Times New Roman" panose="02020603050405020304" pitchFamily="18" charset="0"/>
              </a:rPr>
              <a:t> P, et al. </a:t>
            </a:r>
            <a:r>
              <a:rPr lang="en-US" sz="1200" i="1" dirty="0">
                <a:solidFill>
                  <a:schemeClr val="bg1">
                    <a:lumMod val="50000"/>
                  </a:schemeClr>
                </a:solidFill>
                <a:effectLst/>
                <a:ea typeface="Times New Roman" panose="02020603050405020304" pitchFamily="18" charset="0"/>
              </a:rPr>
              <a:t>ISRN Urol</a:t>
            </a:r>
            <a:r>
              <a:rPr lang="en-US" sz="1200" dirty="0">
                <a:solidFill>
                  <a:schemeClr val="bg1">
                    <a:lumMod val="50000"/>
                  </a:schemeClr>
                </a:solidFill>
                <a:effectLst/>
                <a:ea typeface="Times New Roman" panose="02020603050405020304" pitchFamily="18" charset="0"/>
              </a:rPr>
              <a:t>. 2013;2013:1-8.</a:t>
            </a:r>
            <a:r>
              <a:rPr lang="en-US" sz="1200" dirty="0">
                <a:solidFill>
                  <a:schemeClr val="bg1">
                    <a:lumMod val="50000"/>
                  </a:schemeClr>
                </a:solidFill>
                <a:effectLst/>
              </a:rPr>
              <a:t> </a:t>
            </a:r>
            <a:endParaRPr lang="en-US" sz="1200" dirty="0">
              <a:solidFill>
                <a:schemeClr val="bg1">
                  <a:lumMod val="50000"/>
                </a:schemeClr>
              </a:solidFill>
            </a:endParaRPr>
          </a:p>
        </p:txBody>
      </p:sp>
    </p:spTree>
    <p:extLst>
      <p:ext uri="{BB962C8B-B14F-4D97-AF65-F5344CB8AC3E}">
        <p14:creationId xmlns:p14="http://schemas.microsoft.com/office/powerpoint/2010/main" val="26247245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052F6-E5CE-CDDA-429A-10ECAEA735A5}"/>
              </a:ext>
            </a:extLst>
          </p:cNvPr>
          <p:cNvSpPr>
            <a:spLocks noGrp="1"/>
          </p:cNvSpPr>
          <p:nvPr>
            <p:ph type="title"/>
          </p:nvPr>
        </p:nvSpPr>
        <p:spPr>
          <a:xfrm>
            <a:off x="609600" y="199505"/>
            <a:ext cx="10744200" cy="1185577"/>
          </a:xfrm>
        </p:spPr>
        <p:txBody>
          <a:bodyPr>
            <a:normAutofit/>
          </a:bodyPr>
          <a:lstStyle/>
          <a:p>
            <a:r>
              <a:rPr lang="en-US" dirty="0"/>
              <a:t>Doublet and Triplet Regimens for </a:t>
            </a:r>
            <a:r>
              <a:rPr lang="en-US" dirty="0" err="1"/>
              <a:t>mHSPC</a:t>
            </a:r>
            <a:r>
              <a:rPr lang="en-US" dirty="0"/>
              <a:t> – </a:t>
            </a:r>
            <a:br>
              <a:rPr lang="en-US" dirty="0"/>
            </a:br>
            <a:r>
              <a:rPr lang="en-US" dirty="0"/>
              <a:t>Side Effect Management</a:t>
            </a:r>
          </a:p>
        </p:txBody>
      </p:sp>
      <p:sp>
        <p:nvSpPr>
          <p:cNvPr id="3" name="Content Placeholder 2">
            <a:extLst>
              <a:ext uri="{FF2B5EF4-FFF2-40B4-BE49-F238E27FC236}">
                <a16:creationId xmlns:a16="http://schemas.microsoft.com/office/drawing/2014/main" id="{03ECF73B-A2AD-0630-224D-7F0EF32EEBA3}"/>
              </a:ext>
            </a:extLst>
          </p:cNvPr>
          <p:cNvSpPr>
            <a:spLocks noGrp="1"/>
          </p:cNvSpPr>
          <p:nvPr>
            <p:ph idx="1"/>
          </p:nvPr>
        </p:nvSpPr>
        <p:spPr>
          <a:xfrm>
            <a:off x="609600" y="1477906"/>
            <a:ext cx="10744200" cy="4722477"/>
          </a:xfrm>
        </p:spPr>
        <p:txBody>
          <a:bodyPr>
            <a:normAutofit lnSpcReduction="10000"/>
          </a:bodyPr>
          <a:lstStyle/>
          <a:p>
            <a:pPr lvl="0"/>
            <a:r>
              <a:rPr lang="en-US" dirty="0"/>
              <a:t>Rash (apalutamide) – oral antihistamines, topical corticosteroids, systemic corticosteroids if need; 80% of patient's rash resolves</a:t>
            </a:r>
          </a:p>
          <a:p>
            <a:pPr lvl="0"/>
            <a:r>
              <a:rPr lang="en-US" dirty="0"/>
              <a:t>Hypothyroidism (apalutamide) – thyroid replacement</a:t>
            </a:r>
          </a:p>
          <a:p>
            <a:pPr lvl="0"/>
            <a:r>
              <a:rPr lang="en-US" dirty="0"/>
              <a:t>Edema and hypersensitivity (docetaxel) </a:t>
            </a:r>
          </a:p>
          <a:p>
            <a:pPr lvl="1"/>
            <a:r>
              <a:rPr lang="en-US" dirty="0"/>
              <a:t>Ensure patient takes dexamethasone 8 mg po BID day before, day of, and day after docetaxel</a:t>
            </a:r>
          </a:p>
          <a:p>
            <a:pPr lvl="1"/>
            <a:r>
              <a:rPr lang="en-US" dirty="0"/>
              <a:t>Hypersensitivity reaction – consider adding in premeds (antihistamine, H2 blocker and steroids) 30 minute before infusion and/or desensitization</a:t>
            </a:r>
          </a:p>
          <a:p>
            <a:r>
              <a:rPr lang="en-US" dirty="0"/>
              <a:t>Febrile neutropenia (docetaxel) – assess risk and consider prophylactic </a:t>
            </a:r>
            <a:r>
              <a:rPr lang="en-US" dirty="0" err="1"/>
              <a:t>pegfilgrastim</a:t>
            </a:r>
            <a:r>
              <a:rPr lang="en-US" dirty="0"/>
              <a:t> or filgrastim if occurs, include or dose reduce next cycle</a:t>
            </a:r>
          </a:p>
          <a:p>
            <a:r>
              <a:rPr lang="en-US" dirty="0"/>
              <a:t>Neuropathy (docetaxel) – dose reduce, if painful can consider duloxetine (only drug shown to be beneficial for CIPN)</a:t>
            </a:r>
          </a:p>
          <a:p>
            <a:endParaRPr lang="en-US" dirty="0"/>
          </a:p>
          <a:p>
            <a:pPr lvl="0"/>
            <a:endParaRPr lang="en-US" dirty="0"/>
          </a:p>
        </p:txBody>
      </p:sp>
      <p:sp>
        <p:nvSpPr>
          <p:cNvPr id="4" name="TextBox 3">
            <a:extLst>
              <a:ext uri="{FF2B5EF4-FFF2-40B4-BE49-F238E27FC236}">
                <a16:creationId xmlns:a16="http://schemas.microsoft.com/office/drawing/2014/main" id="{EB460906-C0B3-3A7B-38F3-FC729B3B17A2}"/>
              </a:ext>
            </a:extLst>
          </p:cNvPr>
          <p:cNvSpPr txBox="1"/>
          <p:nvPr/>
        </p:nvSpPr>
        <p:spPr>
          <a:xfrm>
            <a:off x="609600" y="6194459"/>
            <a:ext cx="9588500" cy="461665"/>
          </a:xfrm>
          <a:prstGeom prst="rect">
            <a:avLst/>
          </a:prstGeom>
          <a:noFill/>
        </p:spPr>
        <p:txBody>
          <a:bodyPr wrap="square" rtlCol="0">
            <a:spAutoFit/>
          </a:bodyPr>
          <a:lstStyle/>
          <a:p>
            <a:r>
              <a:rPr lang="en-US" sz="1200" dirty="0">
                <a:solidFill>
                  <a:schemeClr val="bg1">
                    <a:lumMod val="50000"/>
                  </a:schemeClr>
                </a:solidFill>
              </a:rPr>
              <a:t>Apalutamide [package insert]. Horsham, PA: Janssen Biotech, Inc; 2023; Docetaxel [package insert]. Bridgewater, NJ: Sanofi-Aventis, US, Inc; 2023; </a:t>
            </a:r>
            <a:r>
              <a:rPr lang="en-US" sz="1200" dirty="0" err="1">
                <a:solidFill>
                  <a:schemeClr val="bg1">
                    <a:lumMod val="50000"/>
                  </a:schemeClr>
                </a:solidFill>
              </a:rPr>
              <a:t>Lopriniz</a:t>
            </a:r>
            <a:r>
              <a:rPr lang="en-US" sz="1200" dirty="0">
                <a:solidFill>
                  <a:schemeClr val="bg1">
                    <a:lumMod val="50000"/>
                  </a:schemeClr>
                </a:solidFill>
              </a:rPr>
              <a:t> CL, et al. </a:t>
            </a:r>
            <a:r>
              <a:rPr lang="en-US" sz="1200" i="1" dirty="0">
                <a:solidFill>
                  <a:schemeClr val="bg1">
                    <a:lumMod val="50000"/>
                  </a:schemeClr>
                </a:solidFill>
              </a:rPr>
              <a:t>J Clin Oncol. </a:t>
            </a:r>
            <a:r>
              <a:rPr lang="en-US" sz="1200" dirty="0">
                <a:solidFill>
                  <a:schemeClr val="bg1">
                    <a:lumMod val="50000"/>
                  </a:schemeClr>
                </a:solidFill>
              </a:rPr>
              <a:t>2020;38:3325-3348.</a:t>
            </a:r>
          </a:p>
        </p:txBody>
      </p:sp>
    </p:spTree>
    <p:extLst>
      <p:ext uri="{BB962C8B-B14F-4D97-AF65-F5344CB8AC3E}">
        <p14:creationId xmlns:p14="http://schemas.microsoft.com/office/powerpoint/2010/main" val="1179862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052F6-E5CE-CDDA-429A-10ECAEA735A5}"/>
              </a:ext>
            </a:extLst>
          </p:cNvPr>
          <p:cNvSpPr>
            <a:spLocks noGrp="1"/>
          </p:cNvSpPr>
          <p:nvPr>
            <p:ph type="title"/>
          </p:nvPr>
        </p:nvSpPr>
        <p:spPr>
          <a:xfrm>
            <a:off x="609600" y="199505"/>
            <a:ext cx="10744200" cy="1185577"/>
          </a:xfrm>
        </p:spPr>
        <p:txBody>
          <a:bodyPr>
            <a:normAutofit/>
          </a:bodyPr>
          <a:lstStyle/>
          <a:p>
            <a:r>
              <a:rPr lang="en-US" dirty="0"/>
              <a:t>Doublet and Triplet Regimens for </a:t>
            </a:r>
            <a:r>
              <a:rPr lang="en-US" dirty="0" err="1"/>
              <a:t>mHSPC</a:t>
            </a:r>
            <a:r>
              <a:rPr lang="en-US" dirty="0"/>
              <a:t> – </a:t>
            </a:r>
            <a:br>
              <a:rPr lang="en-US" dirty="0"/>
            </a:br>
            <a:r>
              <a:rPr lang="en-US" dirty="0"/>
              <a:t>Patient Education</a:t>
            </a:r>
          </a:p>
        </p:txBody>
      </p:sp>
      <p:sp>
        <p:nvSpPr>
          <p:cNvPr id="3" name="Content Placeholder 2">
            <a:extLst>
              <a:ext uri="{FF2B5EF4-FFF2-40B4-BE49-F238E27FC236}">
                <a16:creationId xmlns:a16="http://schemas.microsoft.com/office/drawing/2014/main" id="{03ECF73B-A2AD-0630-224D-7F0EF32EEBA3}"/>
              </a:ext>
            </a:extLst>
          </p:cNvPr>
          <p:cNvSpPr>
            <a:spLocks noGrp="1"/>
          </p:cNvSpPr>
          <p:nvPr>
            <p:ph sz="half" idx="1"/>
          </p:nvPr>
        </p:nvSpPr>
        <p:spPr>
          <a:xfrm>
            <a:off x="609600" y="1496291"/>
            <a:ext cx="5181600" cy="5068896"/>
          </a:xfrm>
        </p:spPr>
        <p:txBody>
          <a:bodyPr>
            <a:normAutofit fontScale="85000" lnSpcReduction="10000"/>
          </a:bodyPr>
          <a:lstStyle/>
          <a:p>
            <a:r>
              <a:rPr lang="en-US" dirty="0"/>
              <a:t>Treatment doses and schedule</a:t>
            </a:r>
          </a:p>
          <a:p>
            <a:r>
              <a:rPr lang="en-US" dirty="0"/>
              <a:t>Supportive medications (</a:t>
            </a:r>
            <a:r>
              <a:rPr lang="en-US" dirty="0" err="1"/>
              <a:t>eg</a:t>
            </a:r>
            <a:r>
              <a:rPr lang="en-US" dirty="0"/>
              <a:t>, antiemetics, dexamethasone for docetaxel)</a:t>
            </a:r>
          </a:p>
          <a:p>
            <a:r>
              <a:rPr lang="en-US" dirty="0"/>
              <a:t>Drug and food interactions</a:t>
            </a:r>
          </a:p>
          <a:p>
            <a:r>
              <a:rPr lang="en-US" dirty="0"/>
              <a:t>Storage and handling</a:t>
            </a:r>
          </a:p>
          <a:p>
            <a:r>
              <a:rPr lang="en-US" dirty="0"/>
              <a:t>Side effects (common and how to manage; serious and when/whom to call)</a:t>
            </a:r>
          </a:p>
          <a:p>
            <a:r>
              <a:rPr lang="en-US" dirty="0"/>
              <a:t>Contraception/intimacy</a:t>
            </a:r>
          </a:p>
          <a:p>
            <a:r>
              <a:rPr lang="en-US" dirty="0"/>
              <a:t>Obtaining medication</a:t>
            </a:r>
          </a:p>
          <a:p>
            <a:r>
              <a:rPr lang="en-US" dirty="0"/>
              <a:t>Dietary counseling</a:t>
            </a:r>
          </a:p>
          <a:p>
            <a:r>
              <a:rPr lang="en-US" dirty="0"/>
              <a:t>Calcium and vitamin D supplementation</a:t>
            </a:r>
          </a:p>
          <a:p>
            <a:r>
              <a:rPr lang="en-US" dirty="0"/>
              <a:t>Importance of diet and weight bearing/resistance exercise</a:t>
            </a:r>
          </a:p>
          <a:p>
            <a:pPr lvl="0"/>
            <a:endParaRPr lang="en-US" dirty="0"/>
          </a:p>
        </p:txBody>
      </p:sp>
      <p:sp>
        <p:nvSpPr>
          <p:cNvPr id="4" name="Content Placeholder 3">
            <a:extLst>
              <a:ext uri="{FF2B5EF4-FFF2-40B4-BE49-F238E27FC236}">
                <a16:creationId xmlns:a16="http://schemas.microsoft.com/office/drawing/2014/main" id="{13F6E9F9-D59A-6921-8268-B04DAF16F5A9}"/>
              </a:ext>
            </a:extLst>
          </p:cNvPr>
          <p:cNvSpPr>
            <a:spLocks noGrp="1"/>
          </p:cNvSpPr>
          <p:nvPr>
            <p:ph sz="half" idx="2"/>
          </p:nvPr>
        </p:nvSpPr>
        <p:spPr>
          <a:xfrm>
            <a:off x="5943600" y="1497013"/>
            <a:ext cx="5821680" cy="4679950"/>
          </a:xfrm>
        </p:spPr>
        <p:txBody>
          <a:bodyPr>
            <a:normAutofit fontScale="85000" lnSpcReduction="10000"/>
          </a:bodyPr>
          <a:lstStyle/>
          <a:p>
            <a:pPr marL="0" indent="0">
              <a:buNone/>
            </a:pPr>
            <a:r>
              <a:rPr lang="en-US" b="1" dirty="0"/>
              <a:t>Oral Chemotherapy Education</a:t>
            </a:r>
          </a:p>
          <a:p>
            <a:r>
              <a:rPr lang="en-US" dirty="0">
                <a:solidFill>
                  <a:schemeClr val="accent1"/>
                </a:solidFill>
                <a:hlinkClick r:id="rId2">
                  <a:extLst>
                    <a:ext uri="{A12FA001-AC4F-418D-AE19-62706E023703}">
                      <ahyp:hlinkClr xmlns:ahyp="http://schemas.microsoft.com/office/drawing/2018/hyperlinkcolor" val="tx"/>
                    </a:ext>
                  </a:extLst>
                </a:hlinkClick>
              </a:rPr>
              <a:t>https://www.oralchemoedsheets.com/index.php</a:t>
            </a:r>
            <a:endParaRPr lang="en-US" dirty="0">
              <a:solidFill>
                <a:schemeClr val="accent1"/>
              </a:solidFill>
            </a:endParaRPr>
          </a:p>
          <a:p>
            <a:endParaRPr lang="en-US" dirty="0"/>
          </a:p>
          <a:p>
            <a:pPr marL="0" indent="0">
              <a:buNone/>
            </a:pPr>
            <a:r>
              <a:rPr lang="en-US" b="1" dirty="0"/>
              <a:t>Intravenous Cancer Treatment Education</a:t>
            </a:r>
          </a:p>
          <a:p>
            <a:r>
              <a:rPr lang="en-US" dirty="0">
                <a:solidFill>
                  <a:schemeClr val="accent1"/>
                </a:solidFill>
                <a:hlinkClick r:id="rId3">
                  <a:extLst>
                    <a:ext uri="{A12FA001-AC4F-418D-AE19-62706E023703}">
                      <ahyp:hlinkClr xmlns:ahyp="http://schemas.microsoft.com/office/drawing/2018/hyperlinkcolor" val="tx"/>
                    </a:ext>
                  </a:extLst>
                </a:hlinkClick>
              </a:rPr>
              <a:t>https://www.ivcanceredsheets.com/index.php</a:t>
            </a:r>
            <a:endParaRPr lang="en-US" dirty="0">
              <a:solidFill>
                <a:schemeClr val="accent1"/>
              </a:solidFill>
            </a:endParaRPr>
          </a:p>
          <a:p>
            <a:endParaRPr lang="en-US" dirty="0"/>
          </a:p>
          <a:p>
            <a:endParaRPr lang="en-US" dirty="0"/>
          </a:p>
        </p:txBody>
      </p:sp>
    </p:spTree>
    <p:extLst>
      <p:ext uri="{BB962C8B-B14F-4D97-AF65-F5344CB8AC3E}">
        <p14:creationId xmlns:p14="http://schemas.microsoft.com/office/powerpoint/2010/main" val="654845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427809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sng" strike="noStrike" kern="1200" cap="none" spc="0" normalizeH="0" baseline="0" noProof="0" dirty="0">
                <a:ln>
                  <a:noFill/>
                </a:ln>
                <a:solidFill>
                  <a:srgbClr val="0078D7"/>
                </a:solidFill>
                <a:effectLst/>
                <a:uLnTx/>
                <a:uFillTx/>
                <a:latin typeface="Arial" panose="020B0604020202020204" pitchFamily="34" charset="0"/>
                <a:ea typeface="+mn-ea"/>
                <a:cs typeface="Arial" panose="020B0604020202020204" pitchFamily="34" charset="0"/>
                <a:hlinkClick r:id="rId3"/>
              </a:rPr>
              <a:t>Intensifying ADT in mHSPC: How to Improve Patient Outcomes and Adherence</a:t>
            </a:r>
            <a:endParaRPr kumimoji="0" lang="en-US" sz="1500" b="0" i="0" u="sng" strike="noStrike" kern="1200" cap="none" spc="0" normalizeH="0" baseline="0" noProof="0" dirty="0">
              <a:ln>
                <a:noFill/>
              </a:ln>
              <a:solidFill>
                <a:srgbClr val="0078D7"/>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Evaluate recent practice-changing clinical trial data and guideline recommendations for ADT intensification in the treatment of patients with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mHSPC</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Implement a shared-decision making approach in practice to inform treatment selection and sequencing to maximize exposure to life-prolonging therapies for patients with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mHSPC</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Explain the roles and responsibilities of oncology pharmacists and nurses in an interdisciplinary care model for patients with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mHSPC</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Incorporate interdisciplinary strategies to reduce barriers to access, care, and treatment that contribute to racial and ethnic disparities in prostate cancer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cstate="screen">
            <a:extLst>
              <a:ext uri="{28A0092B-C50C-407E-A947-70E740481C1C}">
                <a14:useLocalDpi xmlns:a14="http://schemas.microsoft.com/office/drawing/2010/main"/>
              </a:ex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052F6-E5CE-CDDA-429A-10ECAEA735A5}"/>
              </a:ext>
            </a:extLst>
          </p:cNvPr>
          <p:cNvSpPr>
            <a:spLocks noGrp="1"/>
          </p:cNvSpPr>
          <p:nvPr>
            <p:ph type="title"/>
          </p:nvPr>
        </p:nvSpPr>
        <p:spPr>
          <a:xfrm>
            <a:off x="609600" y="223878"/>
            <a:ext cx="10744200" cy="1185577"/>
          </a:xfrm>
        </p:spPr>
        <p:txBody>
          <a:bodyPr>
            <a:normAutofit/>
          </a:bodyPr>
          <a:lstStyle/>
          <a:p>
            <a:r>
              <a:rPr lang="en-US" dirty="0"/>
              <a:t>Doublet and Triplet Regimens for </a:t>
            </a:r>
            <a:r>
              <a:rPr lang="en-US" dirty="0" err="1"/>
              <a:t>mHSPC</a:t>
            </a:r>
            <a:endParaRPr lang="en-US" dirty="0"/>
          </a:p>
        </p:txBody>
      </p:sp>
      <p:grpSp>
        <p:nvGrpSpPr>
          <p:cNvPr id="6" name="Group 5">
            <a:extLst>
              <a:ext uri="{FF2B5EF4-FFF2-40B4-BE49-F238E27FC236}">
                <a16:creationId xmlns:a16="http://schemas.microsoft.com/office/drawing/2014/main" id="{B286E3AE-843D-6320-7E73-E1C7D3F796F7}"/>
              </a:ext>
            </a:extLst>
          </p:cNvPr>
          <p:cNvGrpSpPr/>
          <p:nvPr/>
        </p:nvGrpSpPr>
        <p:grpSpPr>
          <a:xfrm>
            <a:off x="609600" y="1409455"/>
            <a:ext cx="10434320" cy="4486161"/>
            <a:chOff x="609600" y="1409455"/>
            <a:chExt cx="10434320" cy="4486161"/>
          </a:xfrm>
        </p:grpSpPr>
        <p:sp>
          <p:nvSpPr>
            <p:cNvPr id="7" name="Freeform 6">
              <a:extLst>
                <a:ext uri="{FF2B5EF4-FFF2-40B4-BE49-F238E27FC236}">
                  <a16:creationId xmlns:a16="http://schemas.microsoft.com/office/drawing/2014/main" id="{7F2C1D37-6985-B73D-C674-BC617C51B7AF}"/>
                </a:ext>
              </a:extLst>
            </p:cNvPr>
            <p:cNvSpPr/>
            <p:nvPr/>
          </p:nvSpPr>
          <p:spPr>
            <a:xfrm>
              <a:off x="609600" y="1409455"/>
              <a:ext cx="10434320" cy="898560"/>
            </a:xfrm>
            <a:custGeom>
              <a:avLst/>
              <a:gdLst>
                <a:gd name="connsiteX0" fmla="*/ 0 w 10434320"/>
                <a:gd name="connsiteY0" fmla="*/ 149763 h 898560"/>
                <a:gd name="connsiteX1" fmla="*/ 149763 w 10434320"/>
                <a:gd name="connsiteY1" fmla="*/ 0 h 898560"/>
                <a:gd name="connsiteX2" fmla="*/ 10284557 w 10434320"/>
                <a:gd name="connsiteY2" fmla="*/ 0 h 898560"/>
                <a:gd name="connsiteX3" fmla="*/ 10434320 w 10434320"/>
                <a:gd name="connsiteY3" fmla="*/ 149763 h 898560"/>
                <a:gd name="connsiteX4" fmla="*/ 10434320 w 10434320"/>
                <a:gd name="connsiteY4" fmla="*/ 748797 h 898560"/>
                <a:gd name="connsiteX5" fmla="*/ 10284557 w 10434320"/>
                <a:gd name="connsiteY5" fmla="*/ 898560 h 898560"/>
                <a:gd name="connsiteX6" fmla="*/ 149763 w 10434320"/>
                <a:gd name="connsiteY6" fmla="*/ 898560 h 898560"/>
                <a:gd name="connsiteX7" fmla="*/ 0 w 10434320"/>
                <a:gd name="connsiteY7" fmla="*/ 748797 h 898560"/>
                <a:gd name="connsiteX8" fmla="*/ 0 w 10434320"/>
                <a:gd name="connsiteY8" fmla="*/ 149763 h 898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34320" h="898560">
                  <a:moveTo>
                    <a:pt x="0" y="149763"/>
                  </a:moveTo>
                  <a:cubicBezTo>
                    <a:pt x="0" y="67051"/>
                    <a:pt x="67051" y="0"/>
                    <a:pt x="149763" y="0"/>
                  </a:cubicBezTo>
                  <a:lnTo>
                    <a:pt x="10284557" y="0"/>
                  </a:lnTo>
                  <a:cubicBezTo>
                    <a:pt x="10367269" y="0"/>
                    <a:pt x="10434320" y="67051"/>
                    <a:pt x="10434320" y="149763"/>
                  </a:cubicBezTo>
                  <a:lnTo>
                    <a:pt x="10434320" y="748797"/>
                  </a:lnTo>
                  <a:cubicBezTo>
                    <a:pt x="10434320" y="831509"/>
                    <a:pt x="10367269" y="898560"/>
                    <a:pt x="10284557" y="898560"/>
                  </a:cubicBezTo>
                  <a:lnTo>
                    <a:pt x="149763" y="898560"/>
                  </a:lnTo>
                  <a:cubicBezTo>
                    <a:pt x="67051" y="898560"/>
                    <a:pt x="0" y="831509"/>
                    <a:pt x="0" y="748797"/>
                  </a:cubicBezTo>
                  <a:lnTo>
                    <a:pt x="0" y="149763"/>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81024" tIns="181024" rIns="181024" bIns="181024" numCol="1" spcCol="1270" anchor="ctr" anchorCtr="0">
              <a:noAutofit/>
            </a:bodyPr>
            <a:lstStyle/>
            <a:p>
              <a:pPr marL="0" lvl="0" indent="0" algn="l" defTabSz="1600200">
                <a:lnSpc>
                  <a:spcPct val="100000"/>
                </a:lnSpc>
                <a:spcBef>
                  <a:spcPct val="0"/>
                </a:spcBef>
                <a:spcAft>
                  <a:spcPct val="35000"/>
                </a:spcAft>
                <a:buNone/>
              </a:pPr>
              <a:r>
                <a:rPr lang="en-US" sz="3200" b="1" kern="1200" dirty="0"/>
                <a:t>Doublet Regimens</a:t>
              </a:r>
            </a:p>
          </p:txBody>
        </p:sp>
        <p:sp>
          <p:nvSpPr>
            <p:cNvPr id="8" name="Freeform 7">
              <a:extLst>
                <a:ext uri="{FF2B5EF4-FFF2-40B4-BE49-F238E27FC236}">
                  <a16:creationId xmlns:a16="http://schemas.microsoft.com/office/drawing/2014/main" id="{B7429C13-EF84-B46A-489E-D1F9BB79DEBE}"/>
                </a:ext>
              </a:extLst>
            </p:cNvPr>
            <p:cNvSpPr/>
            <p:nvPr/>
          </p:nvSpPr>
          <p:spPr>
            <a:xfrm>
              <a:off x="609600" y="2296788"/>
              <a:ext cx="10434320" cy="1465560"/>
            </a:xfrm>
            <a:custGeom>
              <a:avLst/>
              <a:gdLst>
                <a:gd name="connsiteX0" fmla="*/ 0 w 10434320"/>
                <a:gd name="connsiteY0" fmla="*/ 0 h 1465560"/>
                <a:gd name="connsiteX1" fmla="*/ 10434320 w 10434320"/>
                <a:gd name="connsiteY1" fmla="*/ 0 h 1465560"/>
                <a:gd name="connsiteX2" fmla="*/ 10434320 w 10434320"/>
                <a:gd name="connsiteY2" fmla="*/ 1465560 h 1465560"/>
                <a:gd name="connsiteX3" fmla="*/ 0 w 10434320"/>
                <a:gd name="connsiteY3" fmla="*/ 1465560 h 1465560"/>
                <a:gd name="connsiteX4" fmla="*/ 0 w 10434320"/>
                <a:gd name="connsiteY4" fmla="*/ 0 h 1465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34320" h="1465560">
                  <a:moveTo>
                    <a:pt x="0" y="0"/>
                  </a:moveTo>
                  <a:lnTo>
                    <a:pt x="10434320" y="0"/>
                  </a:lnTo>
                  <a:lnTo>
                    <a:pt x="10434320" y="1465560"/>
                  </a:lnTo>
                  <a:lnTo>
                    <a:pt x="0" y="146556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31290" tIns="35560" rIns="199136" bIns="35560" numCol="1" spcCol="1270" anchor="t" anchorCtr="0">
              <a:noAutofit/>
            </a:bodyPr>
            <a:lstStyle/>
            <a:p>
              <a:pPr marL="285750" lvl="1" indent="-285750" algn="l" defTabSz="1244600">
                <a:lnSpc>
                  <a:spcPct val="100000"/>
                </a:lnSpc>
                <a:spcBef>
                  <a:spcPct val="0"/>
                </a:spcBef>
                <a:spcAft>
                  <a:spcPct val="20000"/>
                </a:spcAft>
                <a:buChar char="•"/>
              </a:pPr>
              <a:r>
                <a:rPr lang="en-US" sz="2800" kern="1200" dirty="0"/>
                <a:t>ADT + abiraterone acetate</a:t>
              </a:r>
            </a:p>
            <a:p>
              <a:pPr marL="285750" lvl="1" indent="-285750" algn="l" defTabSz="1244600">
                <a:lnSpc>
                  <a:spcPct val="100000"/>
                </a:lnSpc>
                <a:spcBef>
                  <a:spcPct val="0"/>
                </a:spcBef>
                <a:spcAft>
                  <a:spcPct val="20000"/>
                </a:spcAft>
                <a:buChar char="•"/>
              </a:pPr>
              <a:r>
                <a:rPr lang="en-US" sz="2800" kern="1200" dirty="0"/>
                <a:t>ADT + apalutamide</a:t>
              </a:r>
            </a:p>
            <a:p>
              <a:pPr marL="285750" lvl="1" indent="-285750" algn="l" defTabSz="1244600">
                <a:lnSpc>
                  <a:spcPct val="100000"/>
                </a:lnSpc>
                <a:spcBef>
                  <a:spcPct val="0"/>
                </a:spcBef>
                <a:spcAft>
                  <a:spcPct val="20000"/>
                </a:spcAft>
                <a:buChar char="•"/>
              </a:pPr>
              <a:r>
                <a:rPr lang="en-US" sz="2800" kern="1200" dirty="0"/>
                <a:t>ADT + enzalutamide</a:t>
              </a:r>
            </a:p>
          </p:txBody>
        </p:sp>
        <p:sp>
          <p:nvSpPr>
            <p:cNvPr id="9" name="Freeform 8">
              <a:extLst>
                <a:ext uri="{FF2B5EF4-FFF2-40B4-BE49-F238E27FC236}">
                  <a16:creationId xmlns:a16="http://schemas.microsoft.com/office/drawing/2014/main" id="{D53ADB1C-5E3F-B43E-E2AF-5A33A3DF47A7}"/>
                </a:ext>
              </a:extLst>
            </p:cNvPr>
            <p:cNvSpPr/>
            <p:nvPr/>
          </p:nvSpPr>
          <p:spPr>
            <a:xfrm>
              <a:off x="609600" y="4003457"/>
              <a:ext cx="10434320" cy="898560"/>
            </a:xfrm>
            <a:custGeom>
              <a:avLst/>
              <a:gdLst>
                <a:gd name="connsiteX0" fmla="*/ 0 w 10434320"/>
                <a:gd name="connsiteY0" fmla="*/ 149763 h 898560"/>
                <a:gd name="connsiteX1" fmla="*/ 149763 w 10434320"/>
                <a:gd name="connsiteY1" fmla="*/ 0 h 898560"/>
                <a:gd name="connsiteX2" fmla="*/ 10284557 w 10434320"/>
                <a:gd name="connsiteY2" fmla="*/ 0 h 898560"/>
                <a:gd name="connsiteX3" fmla="*/ 10434320 w 10434320"/>
                <a:gd name="connsiteY3" fmla="*/ 149763 h 898560"/>
                <a:gd name="connsiteX4" fmla="*/ 10434320 w 10434320"/>
                <a:gd name="connsiteY4" fmla="*/ 748797 h 898560"/>
                <a:gd name="connsiteX5" fmla="*/ 10284557 w 10434320"/>
                <a:gd name="connsiteY5" fmla="*/ 898560 h 898560"/>
                <a:gd name="connsiteX6" fmla="*/ 149763 w 10434320"/>
                <a:gd name="connsiteY6" fmla="*/ 898560 h 898560"/>
                <a:gd name="connsiteX7" fmla="*/ 0 w 10434320"/>
                <a:gd name="connsiteY7" fmla="*/ 748797 h 898560"/>
                <a:gd name="connsiteX8" fmla="*/ 0 w 10434320"/>
                <a:gd name="connsiteY8" fmla="*/ 149763 h 898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34320" h="898560">
                  <a:moveTo>
                    <a:pt x="0" y="149763"/>
                  </a:moveTo>
                  <a:cubicBezTo>
                    <a:pt x="0" y="67051"/>
                    <a:pt x="67051" y="0"/>
                    <a:pt x="149763" y="0"/>
                  </a:cubicBezTo>
                  <a:lnTo>
                    <a:pt x="10284557" y="0"/>
                  </a:lnTo>
                  <a:cubicBezTo>
                    <a:pt x="10367269" y="0"/>
                    <a:pt x="10434320" y="67051"/>
                    <a:pt x="10434320" y="149763"/>
                  </a:cubicBezTo>
                  <a:lnTo>
                    <a:pt x="10434320" y="748797"/>
                  </a:lnTo>
                  <a:cubicBezTo>
                    <a:pt x="10434320" y="831509"/>
                    <a:pt x="10367269" y="898560"/>
                    <a:pt x="10284557" y="898560"/>
                  </a:cubicBezTo>
                  <a:lnTo>
                    <a:pt x="149763" y="898560"/>
                  </a:lnTo>
                  <a:cubicBezTo>
                    <a:pt x="67051" y="898560"/>
                    <a:pt x="0" y="831509"/>
                    <a:pt x="0" y="748797"/>
                  </a:cubicBezTo>
                  <a:lnTo>
                    <a:pt x="0" y="149763"/>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81024" tIns="181024" rIns="181024" bIns="181024" numCol="1" spcCol="1270" anchor="ctr" anchorCtr="0">
              <a:noAutofit/>
            </a:bodyPr>
            <a:lstStyle/>
            <a:p>
              <a:pPr marL="0" lvl="0" indent="0" algn="l" defTabSz="1600200">
                <a:lnSpc>
                  <a:spcPct val="100000"/>
                </a:lnSpc>
                <a:spcBef>
                  <a:spcPct val="0"/>
                </a:spcBef>
                <a:spcAft>
                  <a:spcPct val="35000"/>
                </a:spcAft>
                <a:buNone/>
              </a:pPr>
              <a:r>
                <a:rPr lang="en-US" sz="3200" b="1" kern="1200" dirty="0"/>
                <a:t>Triplet Regimens</a:t>
              </a:r>
            </a:p>
          </p:txBody>
        </p:sp>
        <p:sp>
          <p:nvSpPr>
            <p:cNvPr id="10" name="Freeform 9">
              <a:extLst>
                <a:ext uri="{FF2B5EF4-FFF2-40B4-BE49-F238E27FC236}">
                  <a16:creationId xmlns:a16="http://schemas.microsoft.com/office/drawing/2014/main" id="{8F72373C-EE69-49C0-07CE-BD2BF777C136}"/>
                </a:ext>
              </a:extLst>
            </p:cNvPr>
            <p:cNvSpPr/>
            <p:nvPr/>
          </p:nvSpPr>
          <p:spPr>
            <a:xfrm>
              <a:off x="609600" y="4902016"/>
              <a:ext cx="10434320" cy="993600"/>
            </a:xfrm>
            <a:custGeom>
              <a:avLst/>
              <a:gdLst>
                <a:gd name="connsiteX0" fmla="*/ 0 w 10434320"/>
                <a:gd name="connsiteY0" fmla="*/ 0 h 993600"/>
                <a:gd name="connsiteX1" fmla="*/ 10434320 w 10434320"/>
                <a:gd name="connsiteY1" fmla="*/ 0 h 993600"/>
                <a:gd name="connsiteX2" fmla="*/ 10434320 w 10434320"/>
                <a:gd name="connsiteY2" fmla="*/ 993600 h 993600"/>
                <a:gd name="connsiteX3" fmla="*/ 0 w 10434320"/>
                <a:gd name="connsiteY3" fmla="*/ 993600 h 993600"/>
                <a:gd name="connsiteX4" fmla="*/ 0 w 10434320"/>
                <a:gd name="connsiteY4" fmla="*/ 0 h 993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34320" h="993600">
                  <a:moveTo>
                    <a:pt x="0" y="0"/>
                  </a:moveTo>
                  <a:lnTo>
                    <a:pt x="10434320" y="0"/>
                  </a:lnTo>
                  <a:lnTo>
                    <a:pt x="10434320" y="993600"/>
                  </a:lnTo>
                  <a:lnTo>
                    <a:pt x="0" y="9936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31290" tIns="35560" rIns="199136" bIns="35560" numCol="1" spcCol="1270" anchor="t" anchorCtr="0">
              <a:noAutofit/>
            </a:bodyPr>
            <a:lstStyle/>
            <a:p>
              <a:pPr marL="285750" lvl="1" indent="-285750" algn="l" defTabSz="1244600">
                <a:lnSpc>
                  <a:spcPct val="100000"/>
                </a:lnSpc>
                <a:spcBef>
                  <a:spcPct val="0"/>
                </a:spcBef>
                <a:spcAft>
                  <a:spcPct val="20000"/>
                </a:spcAft>
                <a:buChar char="•"/>
              </a:pPr>
              <a:r>
                <a:rPr lang="en-US" sz="2800" kern="1200" dirty="0"/>
                <a:t>ADT + docetaxel + abiraterone</a:t>
              </a:r>
            </a:p>
            <a:p>
              <a:pPr marL="285750" lvl="1" indent="-285750" algn="l" defTabSz="1244600">
                <a:lnSpc>
                  <a:spcPct val="100000"/>
                </a:lnSpc>
                <a:spcBef>
                  <a:spcPct val="0"/>
                </a:spcBef>
                <a:spcAft>
                  <a:spcPct val="20000"/>
                </a:spcAft>
                <a:buChar char="•"/>
              </a:pPr>
              <a:r>
                <a:rPr lang="en-US" sz="2800" kern="1200" dirty="0"/>
                <a:t>ADT + docetaxel + </a:t>
              </a:r>
              <a:r>
                <a:rPr lang="en-US" sz="2800" kern="1200" dirty="0" err="1"/>
                <a:t>darolutamide</a:t>
              </a:r>
              <a:endParaRPr lang="en-US" sz="2800" kern="1200" dirty="0"/>
            </a:p>
          </p:txBody>
        </p:sp>
      </p:grpSp>
      <p:sp>
        <p:nvSpPr>
          <p:cNvPr id="5" name="Footer Placeholder 4">
            <a:extLst>
              <a:ext uri="{FF2B5EF4-FFF2-40B4-BE49-F238E27FC236}">
                <a16:creationId xmlns:a16="http://schemas.microsoft.com/office/drawing/2014/main" id="{957362E9-F2ED-90E2-9444-77B9F15DCF65}"/>
              </a:ext>
            </a:extLst>
          </p:cNvPr>
          <p:cNvSpPr>
            <a:spLocks noGrp="1"/>
          </p:cNvSpPr>
          <p:nvPr>
            <p:ph type="ftr" sz="quarter" idx="3"/>
          </p:nvPr>
        </p:nvSpPr>
        <p:spPr/>
        <p:txBody>
          <a:bodyPr/>
          <a:lstStyle/>
          <a:p>
            <a:r>
              <a:rPr lang="en-US" dirty="0" err="1"/>
              <a:t>Fizazi</a:t>
            </a:r>
            <a:r>
              <a:rPr lang="en-US" dirty="0"/>
              <a:t> K, et al. </a:t>
            </a:r>
            <a:r>
              <a:rPr lang="en-US" i="1" dirty="0"/>
              <a:t>N </a:t>
            </a:r>
            <a:r>
              <a:rPr lang="en-US" i="1" dirty="0" err="1"/>
              <a:t>Engl</a:t>
            </a:r>
            <a:r>
              <a:rPr lang="en-US" i="1" dirty="0"/>
              <a:t> J Med. </a:t>
            </a:r>
            <a:r>
              <a:rPr lang="en-US" dirty="0"/>
              <a:t>2017;377:352-360; James ND, et al. </a:t>
            </a:r>
            <a:r>
              <a:rPr lang="en-US" i="1" dirty="0"/>
              <a:t>N </a:t>
            </a:r>
            <a:r>
              <a:rPr lang="en-US" i="1" dirty="0" err="1"/>
              <a:t>Engl</a:t>
            </a:r>
            <a:r>
              <a:rPr lang="en-US" i="1" dirty="0"/>
              <a:t> J Med, </a:t>
            </a:r>
            <a:r>
              <a:rPr lang="en-US" dirty="0"/>
              <a:t>2017;377:338-351; Chi KN, et al. </a:t>
            </a:r>
            <a:r>
              <a:rPr lang="en-US" i="1" dirty="0"/>
              <a:t>N </a:t>
            </a:r>
            <a:r>
              <a:rPr lang="en-US" i="1" dirty="0" err="1"/>
              <a:t>Engl</a:t>
            </a:r>
            <a:r>
              <a:rPr lang="en-US" i="1" dirty="0"/>
              <a:t> J Med. </a:t>
            </a:r>
            <a:r>
              <a:rPr lang="en-US" dirty="0"/>
              <a:t>2019;381:13-24; Chi KN, et al. </a:t>
            </a:r>
            <a:r>
              <a:rPr lang="en-US" i="1" dirty="0"/>
              <a:t>J Clin Oncol. </a:t>
            </a:r>
            <a:r>
              <a:rPr lang="en-US" dirty="0"/>
              <a:t>2021;39:2294-2303; Davis ID, et al. </a:t>
            </a:r>
            <a:r>
              <a:rPr lang="en-US" i="1" dirty="0"/>
              <a:t>N </a:t>
            </a:r>
            <a:r>
              <a:rPr lang="en-US" i="1" dirty="0" err="1"/>
              <a:t>Engl</a:t>
            </a:r>
            <a:r>
              <a:rPr lang="en-US" i="1" dirty="0"/>
              <a:t> J Med. </a:t>
            </a:r>
            <a:r>
              <a:rPr lang="en-US" dirty="0"/>
              <a:t>2019; 381:121-131; </a:t>
            </a:r>
            <a:r>
              <a:rPr lang="en-US" dirty="0" err="1"/>
              <a:t>Fizazi</a:t>
            </a:r>
            <a:r>
              <a:rPr lang="en-US" dirty="0"/>
              <a:t> K, et al. </a:t>
            </a:r>
            <a:r>
              <a:rPr lang="en-US" i="1" dirty="0"/>
              <a:t>The Lancet. </a:t>
            </a:r>
            <a:r>
              <a:rPr lang="en-US" dirty="0"/>
              <a:t>2022;399:1695-1707; Smith MR, et al. </a:t>
            </a:r>
            <a:r>
              <a:rPr lang="en-US" i="1" dirty="0"/>
              <a:t>N </a:t>
            </a:r>
            <a:r>
              <a:rPr lang="en-US" i="1" dirty="0" err="1"/>
              <a:t>Engl</a:t>
            </a:r>
            <a:r>
              <a:rPr lang="en-US" i="1" dirty="0"/>
              <a:t> J Med</a:t>
            </a:r>
            <a:r>
              <a:rPr lang="en-US" dirty="0"/>
              <a:t>. 2022;386:1132-1142.</a:t>
            </a:r>
          </a:p>
        </p:txBody>
      </p:sp>
    </p:spTree>
    <p:extLst>
      <p:ext uri="{BB962C8B-B14F-4D97-AF65-F5344CB8AC3E}">
        <p14:creationId xmlns:p14="http://schemas.microsoft.com/office/powerpoint/2010/main" val="3653390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052F6-E5CE-CDDA-429A-10ECAEA735A5}"/>
              </a:ext>
            </a:extLst>
          </p:cNvPr>
          <p:cNvSpPr>
            <a:spLocks noGrp="1"/>
          </p:cNvSpPr>
          <p:nvPr>
            <p:ph type="title"/>
          </p:nvPr>
        </p:nvSpPr>
        <p:spPr>
          <a:xfrm>
            <a:off x="609600" y="199505"/>
            <a:ext cx="10744200" cy="1185577"/>
          </a:xfrm>
        </p:spPr>
        <p:txBody>
          <a:bodyPr>
            <a:normAutofit/>
          </a:bodyPr>
          <a:lstStyle/>
          <a:p>
            <a:r>
              <a:rPr lang="en-US" dirty="0"/>
              <a:t>Doublet and Triplet Regimens for </a:t>
            </a:r>
            <a:r>
              <a:rPr lang="en-US" dirty="0" err="1"/>
              <a:t>mHSPC</a:t>
            </a:r>
            <a:r>
              <a:rPr lang="en-US" dirty="0"/>
              <a:t> – </a:t>
            </a:r>
            <a:br>
              <a:rPr lang="en-US" dirty="0"/>
            </a:br>
            <a:r>
              <a:rPr lang="en-US" dirty="0"/>
              <a:t>Evaluating for Drug Interactions</a:t>
            </a:r>
          </a:p>
        </p:txBody>
      </p:sp>
      <p:sp>
        <p:nvSpPr>
          <p:cNvPr id="5" name="Content Placeholder 4">
            <a:extLst>
              <a:ext uri="{FF2B5EF4-FFF2-40B4-BE49-F238E27FC236}">
                <a16:creationId xmlns:a16="http://schemas.microsoft.com/office/drawing/2014/main" id="{B1F2DDD4-FFFB-4AEF-CACD-BDA01305A86C}"/>
              </a:ext>
            </a:extLst>
          </p:cNvPr>
          <p:cNvSpPr>
            <a:spLocks noGrp="1"/>
          </p:cNvSpPr>
          <p:nvPr>
            <p:ph idx="1"/>
          </p:nvPr>
        </p:nvSpPr>
        <p:spPr>
          <a:xfrm>
            <a:off x="609600" y="1477906"/>
            <a:ext cx="10744200" cy="4722477"/>
          </a:xfrm>
        </p:spPr>
        <p:txBody>
          <a:bodyPr>
            <a:normAutofit/>
          </a:bodyPr>
          <a:lstStyle/>
          <a:p>
            <a:r>
              <a:rPr lang="en-US" dirty="0"/>
              <a:t>Drug/drug interactions are common with these regimens</a:t>
            </a:r>
          </a:p>
          <a:p>
            <a:r>
              <a:rPr lang="en-US" dirty="0"/>
              <a:t>Evaluation of home medications and any supportive medications prescribed along with these doublet and triplet regimens should be reviewed before treatment begins</a:t>
            </a:r>
          </a:p>
          <a:p>
            <a:r>
              <a:rPr lang="en-US" dirty="0"/>
              <a:t>Also, important to consider food interactions:</a:t>
            </a:r>
          </a:p>
          <a:p>
            <a:pPr lvl="1"/>
            <a:r>
              <a:rPr lang="en-US" dirty="0"/>
              <a:t>Abiraterone must be taken on an empty stomach – with food can cause significant and variable increases in the concentration of abiraterone leading to side effects</a:t>
            </a:r>
          </a:p>
          <a:p>
            <a:pPr lvl="1"/>
            <a:r>
              <a:rPr lang="en-US" dirty="0" err="1"/>
              <a:t>Darolutamide</a:t>
            </a:r>
            <a:r>
              <a:rPr lang="en-US" dirty="0"/>
              <a:t> must be taken with food – its </a:t>
            </a:r>
            <a:r>
              <a:rPr lang="en-US" dirty="0" err="1"/>
              <a:t>bioavailabilty</a:t>
            </a:r>
            <a:r>
              <a:rPr lang="en-US" dirty="0"/>
              <a:t> is improved and dosing based on this interaction</a:t>
            </a:r>
          </a:p>
          <a:p>
            <a:pPr lvl="1"/>
            <a:r>
              <a:rPr lang="en-US" dirty="0"/>
              <a:t>Apalutamide and enzalutamide (and </a:t>
            </a:r>
            <a:r>
              <a:rPr lang="en-US" dirty="0" err="1"/>
              <a:t>relugolix</a:t>
            </a:r>
            <a:r>
              <a:rPr lang="en-US" dirty="0"/>
              <a:t>) can be taken with or without food</a:t>
            </a:r>
          </a:p>
        </p:txBody>
      </p:sp>
      <p:sp>
        <p:nvSpPr>
          <p:cNvPr id="3" name="TextBox 2">
            <a:extLst>
              <a:ext uri="{FF2B5EF4-FFF2-40B4-BE49-F238E27FC236}">
                <a16:creationId xmlns:a16="http://schemas.microsoft.com/office/drawing/2014/main" id="{8C17208C-F9CE-09BF-B606-D4FF9354E50F}"/>
              </a:ext>
            </a:extLst>
          </p:cNvPr>
          <p:cNvSpPr txBox="1"/>
          <p:nvPr/>
        </p:nvSpPr>
        <p:spPr>
          <a:xfrm>
            <a:off x="609600" y="6011644"/>
            <a:ext cx="10322560" cy="646331"/>
          </a:xfrm>
          <a:prstGeom prst="rect">
            <a:avLst/>
          </a:prstGeom>
          <a:noFill/>
        </p:spPr>
        <p:txBody>
          <a:bodyPr wrap="square" rtlCol="0">
            <a:spAutoFit/>
          </a:bodyPr>
          <a:lstStyle/>
          <a:p>
            <a:r>
              <a:rPr lang="en-US" sz="1200" dirty="0">
                <a:solidFill>
                  <a:schemeClr val="bg1">
                    <a:lumMod val="50000"/>
                  </a:schemeClr>
                </a:solidFill>
              </a:rPr>
              <a:t>Abiraterone acetate [package insert]. Horsham, PA: Janssen Biotech, Inc; 2021; Apalutamide [package insert]. Horsham, PA: Janssen Biotech, Inc; 2023; </a:t>
            </a:r>
            <a:r>
              <a:rPr lang="en-US" sz="1200" dirty="0" err="1">
                <a:solidFill>
                  <a:schemeClr val="bg1">
                    <a:lumMod val="50000"/>
                  </a:schemeClr>
                </a:solidFill>
              </a:rPr>
              <a:t>Darolutamide</a:t>
            </a:r>
            <a:r>
              <a:rPr lang="en-US" sz="1200" dirty="0">
                <a:solidFill>
                  <a:schemeClr val="bg1">
                    <a:lumMod val="50000"/>
                  </a:schemeClr>
                </a:solidFill>
              </a:rPr>
              <a:t> [package insert]. Whippany, NJ: Bayer HealthCare Pharmaceuticals, Inc; 2022; Enzalutamide [package insert]. Northbrook, IL; Astellas Pharma US, Inc; Pfizer, Inc; 2022; </a:t>
            </a:r>
            <a:r>
              <a:rPr lang="en-US" sz="1200" dirty="0" err="1">
                <a:solidFill>
                  <a:schemeClr val="bg1">
                    <a:lumMod val="50000"/>
                  </a:schemeClr>
                </a:solidFill>
              </a:rPr>
              <a:t>Relugolix</a:t>
            </a:r>
            <a:r>
              <a:rPr lang="en-US" sz="1200" dirty="0">
                <a:solidFill>
                  <a:schemeClr val="bg1">
                    <a:lumMod val="50000"/>
                  </a:schemeClr>
                </a:solidFill>
              </a:rPr>
              <a:t> [package insert]. Brisbane, CA: </a:t>
            </a:r>
            <a:r>
              <a:rPr lang="en-US" sz="1200" dirty="0" err="1">
                <a:solidFill>
                  <a:schemeClr val="bg1">
                    <a:lumMod val="50000"/>
                  </a:schemeClr>
                </a:solidFill>
              </a:rPr>
              <a:t>Myovant</a:t>
            </a:r>
            <a:r>
              <a:rPr lang="en-US" sz="1200" dirty="0">
                <a:solidFill>
                  <a:schemeClr val="bg1">
                    <a:lumMod val="50000"/>
                  </a:schemeClr>
                </a:solidFill>
              </a:rPr>
              <a:t> Sciences, Inc; Pfizer, Inc; 2023.</a:t>
            </a:r>
          </a:p>
        </p:txBody>
      </p:sp>
    </p:spTree>
    <p:extLst>
      <p:ext uri="{BB962C8B-B14F-4D97-AF65-F5344CB8AC3E}">
        <p14:creationId xmlns:p14="http://schemas.microsoft.com/office/powerpoint/2010/main" val="3827490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052F6-E5CE-CDDA-429A-10ECAEA735A5}"/>
              </a:ext>
            </a:extLst>
          </p:cNvPr>
          <p:cNvSpPr>
            <a:spLocks noGrp="1"/>
          </p:cNvSpPr>
          <p:nvPr>
            <p:ph type="title"/>
          </p:nvPr>
        </p:nvSpPr>
        <p:spPr/>
        <p:txBody>
          <a:bodyPr>
            <a:normAutofit/>
          </a:bodyPr>
          <a:lstStyle/>
          <a:p>
            <a:r>
              <a:rPr lang="en-US" sz="2800" b="1" dirty="0">
                <a:effectLst/>
                <a:latin typeface="+mn-lt"/>
                <a:ea typeface="Calibri" panose="020F0502020204030204" pitchFamily="34" charset="0"/>
                <a:cs typeface="Times New Roman" panose="02020603050405020304" pitchFamily="18" charset="0"/>
              </a:rPr>
              <a:t>Doublet and Triplet Regimens for </a:t>
            </a:r>
            <a:r>
              <a:rPr lang="en-US" sz="2800" b="1" dirty="0" err="1">
                <a:effectLst/>
                <a:latin typeface="+mn-lt"/>
                <a:ea typeface="Calibri" panose="020F0502020204030204" pitchFamily="34" charset="0"/>
                <a:cs typeface="Times New Roman" panose="02020603050405020304" pitchFamily="18" charset="0"/>
              </a:rPr>
              <a:t>mHSPC</a:t>
            </a:r>
            <a:r>
              <a:rPr lang="en-US" sz="2800" b="1" dirty="0">
                <a:effectLst/>
                <a:latin typeface="+mn-lt"/>
                <a:ea typeface="Calibri" panose="020F0502020204030204" pitchFamily="34" charset="0"/>
                <a:cs typeface="Times New Roman" panose="02020603050405020304" pitchFamily="18" charset="0"/>
              </a:rPr>
              <a:t> – </a:t>
            </a:r>
            <a:br>
              <a:rPr lang="en-US" sz="2800" b="1" dirty="0">
                <a:effectLst/>
                <a:latin typeface="+mn-lt"/>
                <a:ea typeface="Calibri" panose="020F0502020204030204" pitchFamily="34" charset="0"/>
                <a:cs typeface="Times New Roman" panose="02020603050405020304" pitchFamily="18" charset="0"/>
              </a:rPr>
            </a:br>
            <a:r>
              <a:rPr lang="en-US" sz="2800" b="1" dirty="0">
                <a:effectLst/>
                <a:latin typeface="+mn-lt"/>
                <a:ea typeface="Calibri" panose="020F0502020204030204" pitchFamily="34" charset="0"/>
                <a:cs typeface="Times New Roman" panose="02020603050405020304" pitchFamily="18" charset="0"/>
              </a:rPr>
              <a:t>Evaluating for Drug Interactions</a:t>
            </a:r>
            <a:endParaRPr lang="en-US" sz="2800" b="1" dirty="0">
              <a:latin typeface="+mn-lt"/>
            </a:endParaRPr>
          </a:p>
        </p:txBody>
      </p:sp>
      <p:graphicFrame>
        <p:nvGraphicFramePr>
          <p:cNvPr id="4" name="Table 4">
            <a:extLst>
              <a:ext uri="{FF2B5EF4-FFF2-40B4-BE49-F238E27FC236}">
                <a16:creationId xmlns:a16="http://schemas.microsoft.com/office/drawing/2014/main" id="{AF9D5321-A97E-0FDF-5E81-408F97A74D9B}"/>
              </a:ext>
            </a:extLst>
          </p:cNvPr>
          <p:cNvGraphicFramePr>
            <a:graphicFrameLocks noGrp="1"/>
          </p:cNvGraphicFramePr>
          <p:nvPr>
            <p:ph idx="1"/>
            <p:extLst>
              <p:ext uri="{D42A27DB-BD31-4B8C-83A1-F6EECF244321}">
                <p14:modId xmlns:p14="http://schemas.microsoft.com/office/powerpoint/2010/main" val="2284035771"/>
              </p:ext>
            </p:extLst>
          </p:nvPr>
        </p:nvGraphicFramePr>
        <p:xfrm>
          <a:off x="609600" y="1385082"/>
          <a:ext cx="10744200" cy="4783074"/>
        </p:xfrm>
        <a:graphic>
          <a:graphicData uri="http://schemas.openxmlformats.org/drawingml/2006/table">
            <a:tbl>
              <a:tblPr firstRow="1" bandRow="1">
                <a:tableStyleId>{5C22544A-7EE6-4342-B048-85BDC9FD1C3A}</a:tableStyleId>
              </a:tblPr>
              <a:tblGrid>
                <a:gridCol w="2686050">
                  <a:extLst>
                    <a:ext uri="{9D8B030D-6E8A-4147-A177-3AD203B41FA5}">
                      <a16:colId xmlns:a16="http://schemas.microsoft.com/office/drawing/2014/main" val="1585999975"/>
                    </a:ext>
                  </a:extLst>
                </a:gridCol>
                <a:gridCol w="2686050">
                  <a:extLst>
                    <a:ext uri="{9D8B030D-6E8A-4147-A177-3AD203B41FA5}">
                      <a16:colId xmlns:a16="http://schemas.microsoft.com/office/drawing/2014/main" val="4230562790"/>
                    </a:ext>
                  </a:extLst>
                </a:gridCol>
                <a:gridCol w="2686050">
                  <a:extLst>
                    <a:ext uri="{9D8B030D-6E8A-4147-A177-3AD203B41FA5}">
                      <a16:colId xmlns:a16="http://schemas.microsoft.com/office/drawing/2014/main" val="4224931627"/>
                    </a:ext>
                  </a:extLst>
                </a:gridCol>
                <a:gridCol w="2686050">
                  <a:extLst>
                    <a:ext uri="{9D8B030D-6E8A-4147-A177-3AD203B41FA5}">
                      <a16:colId xmlns:a16="http://schemas.microsoft.com/office/drawing/2014/main" val="2650646600"/>
                    </a:ext>
                  </a:extLst>
                </a:gridCol>
              </a:tblGrid>
              <a:tr h="370840">
                <a:tc>
                  <a:txBody>
                    <a:bodyPr/>
                    <a:lstStyle/>
                    <a:p>
                      <a:r>
                        <a:rPr lang="en-US" sz="1400" dirty="0"/>
                        <a:t>Abiraterone Acetate</a:t>
                      </a:r>
                    </a:p>
                  </a:txBody>
                  <a:tcPr/>
                </a:tc>
                <a:tc>
                  <a:txBody>
                    <a:bodyPr/>
                    <a:lstStyle/>
                    <a:p>
                      <a:r>
                        <a:rPr lang="en-US" sz="1400" dirty="0"/>
                        <a:t>Apalutamide</a:t>
                      </a:r>
                    </a:p>
                  </a:txBody>
                  <a:tcPr/>
                </a:tc>
                <a:tc>
                  <a:txBody>
                    <a:bodyPr/>
                    <a:lstStyle/>
                    <a:p>
                      <a:r>
                        <a:rPr lang="en-US" sz="1400" dirty="0" err="1"/>
                        <a:t>Darolutamide</a:t>
                      </a:r>
                      <a:endParaRPr lang="en-US" sz="1400" dirty="0"/>
                    </a:p>
                  </a:txBody>
                  <a:tcPr/>
                </a:tc>
                <a:tc>
                  <a:txBody>
                    <a:bodyPr/>
                    <a:lstStyle/>
                    <a:p>
                      <a:r>
                        <a:rPr lang="en-US" sz="1400" dirty="0"/>
                        <a:t>Enzalutamide</a:t>
                      </a:r>
                    </a:p>
                  </a:txBody>
                  <a:tcPr/>
                </a:tc>
                <a:extLst>
                  <a:ext uri="{0D108BD9-81ED-4DB2-BD59-A6C34878D82A}">
                    <a16:rowId xmlns:a16="http://schemas.microsoft.com/office/drawing/2014/main" val="3236290640"/>
                  </a:ext>
                </a:extLst>
              </a:tr>
              <a:tr h="370840">
                <a:tc>
                  <a:txBody>
                    <a:bodyPr/>
                    <a:lstStyle/>
                    <a:p>
                      <a:pPr marL="285750" marR="0" lvl="0" indent="-285750" algn="l" rtl="0">
                        <a:spcBef>
                          <a:spcPts val="0"/>
                        </a:spcBef>
                        <a:spcAft>
                          <a:spcPts val="0"/>
                        </a:spcAft>
                        <a:buFont typeface="Arial" panose="020B0604020202020204" pitchFamily="34" charset="0"/>
                        <a:buChar char="•"/>
                      </a:pPr>
                      <a:r>
                        <a:rPr lang="en-US" sz="1400" dirty="0">
                          <a:solidFill>
                            <a:schemeClr val="tx1">
                              <a:lumMod val="50000"/>
                            </a:schemeClr>
                          </a:solidFill>
                          <a:latin typeface="+mn-lt"/>
                          <a:ea typeface="Times New Roman"/>
                          <a:cs typeface="Calibri"/>
                          <a:sym typeface="Times New Roman"/>
                        </a:rPr>
                        <a:t>CYP3A4 inducers</a:t>
                      </a:r>
                    </a:p>
                    <a:p>
                      <a:pPr marL="520700" marR="0" lvl="1" indent="-285750" algn="l" rtl="0">
                        <a:spcBef>
                          <a:spcPts val="0"/>
                        </a:spcBef>
                        <a:spcAft>
                          <a:spcPts val="0"/>
                        </a:spcAft>
                        <a:buFont typeface="Courier New" panose="02070309020205020404" pitchFamily="49" charset="0"/>
                        <a:buChar char="o"/>
                      </a:pPr>
                      <a:r>
                        <a:rPr lang="en-US" sz="1400" dirty="0">
                          <a:solidFill>
                            <a:schemeClr val="tx1">
                              <a:lumMod val="50000"/>
                            </a:schemeClr>
                          </a:solidFill>
                          <a:latin typeface="+mn-lt"/>
                          <a:ea typeface="Times New Roman"/>
                          <a:cs typeface="Calibri"/>
                          <a:sym typeface="Times New Roman"/>
                        </a:rPr>
                        <a:t>Avoid</a:t>
                      </a:r>
                      <a:r>
                        <a:rPr lang="en-US" sz="1400" dirty="0">
                          <a:solidFill>
                            <a:schemeClr val="tx1">
                              <a:lumMod val="50000"/>
                            </a:schemeClr>
                          </a:solidFill>
                          <a:latin typeface="+mn-lt"/>
                          <a:ea typeface="Times New Roman"/>
                          <a:cs typeface="Calibri"/>
                        </a:rPr>
                        <a:t> </a:t>
                      </a:r>
                      <a:endParaRPr lang="en-US" sz="1400" dirty="0">
                        <a:solidFill>
                          <a:schemeClr val="tx1">
                            <a:lumMod val="50000"/>
                          </a:schemeClr>
                        </a:solidFill>
                        <a:latin typeface="+mn-lt"/>
                        <a:ea typeface="Times New Roman"/>
                        <a:cs typeface="Calibri"/>
                        <a:sym typeface="Times New Roman"/>
                      </a:endParaRPr>
                    </a:p>
                    <a:p>
                      <a:pPr marL="520700" marR="0" lvl="1" indent="-285750" algn="l" rtl="0">
                        <a:spcBef>
                          <a:spcPts val="0"/>
                        </a:spcBef>
                        <a:spcAft>
                          <a:spcPts val="0"/>
                        </a:spcAft>
                        <a:buFont typeface="Courier New" panose="02070309020205020404" pitchFamily="49" charset="0"/>
                        <a:buChar char="o"/>
                        <a:tabLst/>
                      </a:pPr>
                      <a:r>
                        <a:rPr lang="en-US" sz="1400" dirty="0">
                          <a:solidFill>
                            <a:schemeClr val="tx1">
                              <a:lumMod val="50000"/>
                            </a:schemeClr>
                          </a:solidFill>
                          <a:latin typeface="+mn-lt"/>
                          <a:ea typeface="Times New Roman"/>
                          <a:cs typeface="Calibri"/>
                          <a:sym typeface="Times New Roman"/>
                        </a:rPr>
                        <a:t>Increase abiraterone frequency</a:t>
                      </a:r>
                    </a:p>
                    <a:p>
                      <a:pPr marL="285750" marR="0" lvl="0" indent="-285750" algn="l" rtl="0">
                        <a:spcBef>
                          <a:spcPts val="0"/>
                        </a:spcBef>
                        <a:spcAft>
                          <a:spcPts val="0"/>
                        </a:spcAft>
                        <a:buFont typeface="Arial" panose="020B0604020202020204" pitchFamily="34" charset="0"/>
                        <a:buChar char="•"/>
                      </a:pPr>
                      <a:r>
                        <a:rPr lang="en-US" sz="1400" dirty="0">
                          <a:solidFill>
                            <a:schemeClr val="tx1">
                              <a:lumMod val="50000"/>
                            </a:schemeClr>
                          </a:solidFill>
                          <a:latin typeface="+mn-lt"/>
                          <a:ea typeface="Times New Roman"/>
                          <a:cs typeface="Calibri"/>
                          <a:sym typeface="Times New Roman"/>
                        </a:rPr>
                        <a:t>CYP2D6 substrates</a:t>
                      </a:r>
                    </a:p>
                    <a:p>
                      <a:pPr marL="515620" marR="0" lvl="0" indent="-280670" algn="l" rtl="0">
                        <a:spcBef>
                          <a:spcPts val="0"/>
                        </a:spcBef>
                        <a:spcAft>
                          <a:spcPts val="0"/>
                        </a:spcAft>
                        <a:buFont typeface="Courier New" panose="02070309020205020404" pitchFamily="49" charset="0"/>
                        <a:buChar char="o"/>
                        <a:tabLst/>
                      </a:pPr>
                      <a:r>
                        <a:rPr lang="en-US" sz="1400" dirty="0">
                          <a:solidFill>
                            <a:schemeClr val="tx1">
                              <a:lumMod val="50000"/>
                            </a:schemeClr>
                          </a:solidFill>
                          <a:latin typeface="+mn-lt"/>
                          <a:ea typeface="Times New Roman"/>
                          <a:cs typeface="Calibri"/>
                          <a:sym typeface="Times New Roman"/>
                        </a:rPr>
                        <a:t>Avoid if narrow therapeutic index</a:t>
                      </a:r>
                    </a:p>
                    <a:p>
                      <a:pPr marL="515620" marR="0" lvl="0" indent="-280670" algn="l" rtl="0">
                        <a:spcBef>
                          <a:spcPts val="0"/>
                        </a:spcBef>
                        <a:spcAft>
                          <a:spcPts val="0"/>
                        </a:spcAft>
                        <a:buFont typeface="Courier New" panose="02070309020205020404" pitchFamily="49" charset="0"/>
                        <a:buChar char="o"/>
                        <a:tabLst/>
                      </a:pPr>
                      <a:r>
                        <a:rPr lang="en-US" sz="1400" dirty="0">
                          <a:solidFill>
                            <a:schemeClr val="tx1">
                              <a:lumMod val="50000"/>
                            </a:schemeClr>
                          </a:solidFill>
                          <a:latin typeface="+mn-lt"/>
                          <a:ea typeface="Times New Roman"/>
                          <a:cs typeface="Calibri"/>
                          <a:sym typeface="Times New Roman"/>
                        </a:rPr>
                        <a:t>Consider dose reduction of substrate</a:t>
                      </a:r>
                    </a:p>
                    <a:p>
                      <a:endParaRPr lang="en-US" sz="1400" dirty="0">
                        <a:solidFill>
                          <a:schemeClr val="tx1">
                            <a:lumMod val="50000"/>
                          </a:schemeClr>
                        </a:solidFill>
                      </a:endParaRPr>
                    </a:p>
                  </a:txBody>
                  <a:tcPr/>
                </a:tc>
                <a:tc>
                  <a:txBody>
                    <a:bodyPr/>
                    <a:lstStyle/>
                    <a:p>
                      <a:pPr marL="229870" marR="0" lvl="0" indent="-229870" algn="l" rtl="0">
                        <a:spcBef>
                          <a:spcPts val="0"/>
                        </a:spcBef>
                        <a:spcAft>
                          <a:spcPts val="0"/>
                        </a:spcAft>
                        <a:buFont typeface="Arial" panose="020B0604020202020204" pitchFamily="34" charset="0"/>
                        <a:buChar char="•"/>
                        <a:tabLst/>
                      </a:pPr>
                      <a:r>
                        <a:rPr lang="en-US" sz="1400" dirty="0">
                          <a:solidFill>
                            <a:schemeClr val="tx1">
                              <a:lumMod val="50000"/>
                            </a:schemeClr>
                          </a:solidFill>
                          <a:latin typeface="+mn-lt"/>
                          <a:ea typeface="Calibri"/>
                          <a:cs typeface="Calibri"/>
                          <a:sym typeface="Calibri"/>
                        </a:rPr>
                        <a:t>Sensitive substrates of CYP3A4, CYP2C19, UGT, PGP, BRCP, or OATP1B2 </a:t>
                      </a:r>
                    </a:p>
                    <a:p>
                      <a:pPr marL="520700" marR="0" lvl="1" indent="-280988" algn="l" rtl="0">
                        <a:spcBef>
                          <a:spcPts val="0"/>
                        </a:spcBef>
                        <a:spcAft>
                          <a:spcPts val="0"/>
                        </a:spcAft>
                        <a:buFont typeface="Courier New" panose="02070309020205020404" pitchFamily="49" charset="0"/>
                        <a:buChar char="o"/>
                        <a:tabLst/>
                      </a:pPr>
                      <a:r>
                        <a:rPr lang="en-US" sz="1400" dirty="0">
                          <a:solidFill>
                            <a:schemeClr val="tx1">
                              <a:lumMod val="50000"/>
                            </a:schemeClr>
                          </a:solidFill>
                          <a:latin typeface="+mn-lt"/>
                          <a:ea typeface="Calibri"/>
                          <a:cs typeface="Calibri"/>
                          <a:sym typeface="Calibri"/>
                        </a:rPr>
                        <a:t>May result in loss of activity of these medications</a:t>
                      </a:r>
                    </a:p>
                    <a:p>
                      <a:pPr marL="518795" marR="0" lvl="0" indent="-288925" algn="l" rtl="0">
                        <a:spcBef>
                          <a:spcPts val="0"/>
                        </a:spcBef>
                        <a:spcAft>
                          <a:spcPts val="0"/>
                        </a:spcAft>
                        <a:buFont typeface="Courier New" panose="02070309020205020404" pitchFamily="49" charset="0"/>
                        <a:buChar char="o"/>
                        <a:tabLst/>
                      </a:pPr>
                      <a:r>
                        <a:rPr lang="en-US" sz="1400" dirty="0">
                          <a:solidFill>
                            <a:schemeClr val="tx1">
                              <a:lumMod val="50000"/>
                            </a:schemeClr>
                          </a:solidFill>
                          <a:latin typeface="+mn-lt"/>
                          <a:ea typeface="Calibri"/>
                          <a:cs typeface="Calibri"/>
                          <a:sym typeface="Calibri"/>
                        </a:rPr>
                        <a:t>Avoid if possible</a:t>
                      </a:r>
                    </a:p>
                    <a:p>
                      <a:endParaRPr lang="en-US" sz="1400" dirty="0">
                        <a:solidFill>
                          <a:schemeClr val="tx1">
                            <a:lumMod val="50000"/>
                          </a:schemeClr>
                        </a:solidFill>
                      </a:endParaRPr>
                    </a:p>
                  </a:txBody>
                  <a:tcPr/>
                </a:tc>
                <a:tc>
                  <a:txBody>
                    <a:bodyPr/>
                    <a:lstStyle/>
                    <a:p>
                      <a:pPr marL="121920" marR="0" lvl="0" indent="-121920" algn="l" rtl="0">
                        <a:lnSpc>
                          <a:spcPct val="107000"/>
                        </a:lnSpc>
                        <a:spcBef>
                          <a:spcPts val="0"/>
                        </a:spcBef>
                        <a:spcAft>
                          <a:spcPts val="0"/>
                        </a:spcAft>
                        <a:buClr>
                          <a:schemeClr val="dk1"/>
                        </a:buClr>
                        <a:buSzPts val="1800"/>
                        <a:buFont typeface="Arial" panose="020B0604020202020204" pitchFamily="34" charset="0"/>
                        <a:buChar char="•"/>
                        <a:tabLst/>
                      </a:pPr>
                      <a:r>
                        <a:rPr lang="en-US" sz="1400" dirty="0">
                          <a:solidFill>
                            <a:schemeClr val="tx1">
                              <a:lumMod val="50000"/>
                            </a:schemeClr>
                          </a:solidFill>
                          <a:latin typeface="+mn-lt"/>
                          <a:ea typeface="Calibri"/>
                          <a:cs typeface="Calibri"/>
                          <a:sym typeface="Calibri"/>
                        </a:rPr>
                        <a:t>Combined P-</a:t>
                      </a:r>
                      <a:r>
                        <a:rPr lang="en-US" sz="1400" dirty="0" err="1">
                          <a:solidFill>
                            <a:schemeClr val="tx1">
                              <a:lumMod val="50000"/>
                            </a:schemeClr>
                          </a:solidFill>
                          <a:latin typeface="+mn-lt"/>
                          <a:ea typeface="Calibri"/>
                          <a:cs typeface="Calibri"/>
                          <a:sym typeface="Calibri"/>
                        </a:rPr>
                        <a:t>gP</a:t>
                      </a:r>
                      <a:r>
                        <a:rPr lang="en-US" sz="1400" dirty="0">
                          <a:solidFill>
                            <a:schemeClr val="tx1">
                              <a:lumMod val="50000"/>
                            </a:schemeClr>
                          </a:solidFill>
                          <a:latin typeface="+mn-lt"/>
                          <a:ea typeface="Calibri"/>
                          <a:cs typeface="Calibri"/>
                          <a:sym typeface="Calibri"/>
                        </a:rPr>
                        <a:t> and strong/moderate CYP3A4 inducers</a:t>
                      </a:r>
                    </a:p>
                    <a:p>
                      <a:pPr marL="401320" marR="0" lvl="0" indent="-226695" algn="l" rtl="0">
                        <a:lnSpc>
                          <a:spcPct val="107000"/>
                        </a:lnSpc>
                        <a:spcBef>
                          <a:spcPts val="0"/>
                        </a:spcBef>
                        <a:spcAft>
                          <a:spcPts val="0"/>
                        </a:spcAft>
                        <a:buClr>
                          <a:schemeClr val="dk1"/>
                        </a:buClr>
                        <a:buSzPts val="1800"/>
                        <a:buFont typeface="Courier New" panose="02070309020205020404" pitchFamily="49" charset="0"/>
                        <a:buChar char="o"/>
                        <a:tabLst/>
                      </a:pPr>
                      <a:r>
                        <a:rPr lang="en-US" sz="1400" dirty="0">
                          <a:solidFill>
                            <a:schemeClr val="tx1">
                              <a:lumMod val="50000"/>
                            </a:schemeClr>
                          </a:solidFill>
                          <a:latin typeface="+mn-lt"/>
                          <a:ea typeface="Calibri"/>
                          <a:cs typeface="Calibri"/>
                          <a:sym typeface="Calibri"/>
                        </a:rPr>
                        <a:t>Decreases </a:t>
                      </a:r>
                      <a:r>
                        <a:rPr lang="en-US" sz="1400" dirty="0" err="1">
                          <a:solidFill>
                            <a:schemeClr val="tx1">
                              <a:lumMod val="50000"/>
                            </a:schemeClr>
                          </a:solidFill>
                          <a:latin typeface="+mn-lt"/>
                          <a:ea typeface="Calibri"/>
                          <a:cs typeface="Calibri"/>
                          <a:sym typeface="Calibri"/>
                        </a:rPr>
                        <a:t>darolutamide</a:t>
                      </a:r>
                      <a:r>
                        <a:rPr lang="en-US" sz="1400" dirty="0">
                          <a:solidFill>
                            <a:schemeClr val="tx1">
                              <a:lumMod val="50000"/>
                            </a:schemeClr>
                          </a:solidFill>
                          <a:latin typeface="+mn-lt"/>
                          <a:ea typeface="Calibri"/>
                          <a:cs typeface="Calibri"/>
                          <a:sym typeface="Calibri"/>
                        </a:rPr>
                        <a:t> activity</a:t>
                      </a:r>
                    </a:p>
                    <a:p>
                      <a:pPr marL="401320" marR="0" lvl="0" indent="-226695" algn="l" rtl="0">
                        <a:lnSpc>
                          <a:spcPct val="107000"/>
                        </a:lnSpc>
                        <a:spcBef>
                          <a:spcPts val="0"/>
                        </a:spcBef>
                        <a:spcAft>
                          <a:spcPts val="0"/>
                        </a:spcAft>
                        <a:buClr>
                          <a:schemeClr val="dk1"/>
                        </a:buClr>
                        <a:buSzPts val="1800"/>
                        <a:buFont typeface="Courier New" panose="02070309020205020404" pitchFamily="49" charset="0"/>
                        <a:buChar char="o"/>
                        <a:tabLst/>
                      </a:pPr>
                      <a:r>
                        <a:rPr lang="en-US" sz="1400" dirty="0">
                          <a:solidFill>
                            <a:schemeClr val="tx1">
                              <a:lumMod val="50000"/>
                            </a:schemeClr>
                          </a:solidFill>
                          <a:latin typeface="+mn-lt"/>
                          <a:ea typeface="Calibri"/>
                          <a:cs typeface="Calibri"/>
                          <a:sym typeface="Calibri"/>
                        </a:rPr>
                        <a:t>Avoid</a:t>
                      </a:r>
                    </a:p>
                    <a:p>
                      <a:pPr marL="121920" marR="0" lvl="0" indent="-121920" algn="l" rtl="0">
                        <a:lnSpc>
                          <a:spcPct val="107000"/>
                        </a:lnSpc>
                        <a:spcBef>
                          <a:spcPts val="0"/>
                        </a:spcBef>
                        <a:spcAft>
                          <a:spcPts val="0"/>
                        </a:spcAft>
                        <a:buClr>
                          <a:schemeClr val="dk1"/>
                        </a:buClr>
                        <a:buSzPts val="1800"/>
                        <a:buFont typeface="Arial" panose="020B0604020202020204" pitchFamily="34" charset="0"/>
                        <a:buChar char="•"/>
                        <a:tabLst/>
                      </a:pPr>
                      <a:r>
                        <a:rPr lang="en-US" sz="1400" dirty="0">
                          <a:solidFill>
                            <a:schemeClr val="tx1">
                              <a:lumMod val="50000"/>
                            </a:schemeClr>
                          </a:solidFill>
                          <a:latin typeface="+mn-lt"/>
                          <a:ea typeface="Calibri"/>
                          <a:cs typeface="Calibri"/>
                          <a:sym typeface="Calibri"/>
                        </a:rPr>
                        <a:t>Combined P-</a:t>
                      </a:r>
                      <a:r>
                        <a:rPr lang="en-US" sz="1400" dirty="0" err="1">
                          <a:solidFill>
                            <a:schemeClr val="tx1">
                              <a:lumMod val="50000"/>
                            </a:schemeClr>
                          </a:solidFill>
                          <a:latin typeface="+mn-lt"/>
                          <a:ea typeface="Calibri"/>
                          <a:cs typeface="Calibri"/>
                          <a:sym typeface="Calibri"/>
                        </a:rPr>
                        <a:t>gP</a:t>
                      </a:r>
                      <a:r>
                        <a:rPr lang="en-US" sz="1400" dirty="0">
                          <a:solidFill>
                            <a:schemeClr val="tx1">
                              <a:lumMod val="50000"/>
                            </a:schemeClr>
                          </a:solidFill>
                          <a:latin typeface="+mn-lt"/>
                          <a:ea typeface="Calibri"/>
                          <a:cs typeface="Calibri"/>
                          <a:sym typeface="Calibri"/>
                        </a:rPr>
                        <a:t> and strong CYP3A4 inhibitor</a:t>
                      </a:r>
                    </a:p>
                    <a:p>
                      <a:pPr marL="458788" marR="0" lvl="1" indent="-285750" algn="l" rtl="0">
                        <a:lnSpc>
                          <a:spcPct val="107000"/>
                        </a:lnSpc>
                        <a:spcBef>
                          <a:spcPts val="0"/>
                        </a:spcBef>
                        <a:spcAft>
                          <a:spcPts val="0"/>
                        </a:spcAft>
                        <a:buClr>
                          <a:schemeClr val="dk1"/>
                        </a:buClr>
                        <a:buSzPts val="1800"/>
                        <a:buFont typeface="Courier New" panose="02070309020205020404" pitchFamily="49" charset="0"/>
                        <a:buChar char="o"/>
                        <a:tabLst/>
                      </a:pPr>
                      <a:r>
                        <a:rPr lang="en-US" sz="1400" dirty="0">
                          <a:solidFill>
                            <a:schemeClr val="tx1">
                              <a:lumMod val="50000"/>
                            </a:schemeClr>
                          </a:solidFill>
                          <a:latin typeface="+mn-lt"/>
                          <a:ea typeface="Calibri"/>
                          <a:cs typeface="Calibri"/>
                          <a:sym typeface="Calibri"/>
                        </a:rPr>
                        <a:t>Increase </a:t>
                      </a:r>
                      <a:r>
                        <a:rPr lang="en-US" sz="1400" dirty="0" err="1">
                          <a:solidFill>
                            <a:schemeClr val="tx1">
                              <a:lumMod val="50000"/>
                            </a:schemeClr>
                          </a:solidFill>
                          <a:latin typeface="+mn-lt"/>
                          <a:ea typeface="Calibri"/>
                          <a:cs typeface="Calibri"/>
                          <a:sym typeface="Calibri"/>
                        </a:rPr>
                        <a:t>darolutamide</a:t>
                      </a:r>
                      <a:r>
                        <a:rPr lang="en-US" sz="1400" dirty="0">
                          <a:solidFill>
                            <a:schemeClr val="tx1">
                              <a:lumMod val="50000"/>
                            </a:schemeClr>
                          </a:solidFill>
                          <a:latin typeface="+mn-lt"/>
                          <a:ea typeface="Calibri"/>
                          <a:cs typeface="Calibri"/>
                          <a:sym typeface="Calibri"/>
                        </a:rPr>
                        <a:t> toxicity</a:t>
                      </a:r>
                    </a:p>
                    <a:p>
                      <a:pPr marL="458788" marR="0" lvl="1" indent="-285750" algn="l" rtl="0">
                        <a:lnSpc>
                          <a:spcPct val="107000"/>
                        </a:lnSpc>
                        <a:spcBef>
                          <a:spcPts val="0"/>
                        </a:spcBef>
                        <a:spcAft>
                          <a:spcPts val="0"/>
                        </a:spcAft>
                        <a:buClr>
                          <a:schemeClr val="dk1"/>
                        </a:buClr>
                        <a:buSzPts val="1800"/>
                        <a:buFont typeface="Courier New" panose="02070309020205020404" pitchFamily="49" charset="0"/>
                        <a:buChar char="o"/>
                        <a:tabLst/>
                      </a:pPr>
                      <a:r>
                        <a:rPr lang="en-US" sz="1400" dirty="0">
                          <a:solidFill>
                            <a:schemeClr val="tx1">
                              <a:lumMod val="50000"/>
                            </a:schemeClr>
                          </a:solidFill>
                          <a:latin typeface="+mn-lt"/>
                          <a:ea typeface="Calibri"/>
                          <a:cs typeface="Calibri"/>
                          <a:sym typeface="Calibri"/>
                        </a:rPr>
                        <a:t>Monitor more frequently and adjust </a:t>
                      </a:r>
                      <a:r>
                        <a:rPr lang="en-US" sz="1400" dirty="0" err="1">
                          <a:solidFill>
                            <a:schemeClr val="tx1">
                              <a:lumMod val="50000"/>
                            </a:schemeClr>
                          </a:solidFill>
                          <a:latin typeface="+mn-lt"/>
                          <a:ea typeface="Calibri"/>
                          <a:cs typeface="Calibri"/>
                          <a:sym typeface="Calibri"/>
                        </a:rPr>
                        <a:t>darolutamide</a:t>
                      </a:r>
                      <a:r>
                        <a:rPr lang="en-US" sz="1400" dirty="0">
                          <a:solidFill>
                            <a:schemeClr val="tx1">
                              <a:lumMod val="50000"/>
                            </a:schemeClr>
                          </a:solidFill>
                          <a:latin typeface="+mn-lt"/>
                          <a:ea typeface="Calibri"/>
                          <a:cs typeface="Calibri"/>
                          <a:sym typeface="Calibri"/>
                        </a:rPr>
                        <a:t> dose if necessary</a:t>
                      </a:r>
                    </a:p>
                    <a:p>
                      <a:pPr marL="121920" marR="0" lvl="0" indent="-121920" algn="l" rtl="0">
                        <a:lnSpc>
                          <a:spcPct val="107000"/>
                        </a:lnSpc>
                        <a:spcBef>
                          <a:spcPts val="0"/>
                        </a:spcBef>
                        <a:spcAft>
                          <a:spcPts val="0"/>
                        </a:spcAft>
                        <a:buClr>
                          <a:schemeClr val="dk1"/>
                        </a:buClr>
                        <a:buSzPts val="1800"/>
                        <a:buFont typeface="Arial" panose="020B0604020202020204" pitchFamily="34" charset="0"/>
                        <a:buChar char="•"/>
                        <a:tabLst/>
                      </a:pPr>
                      <a:r>
                        <a:rPr lang="en-US" sz="1400" dirty="0">
                          <a:solidFill>
                            <a:schemeClr val="tx1">
                              <a:lumMod val="50000"/>
                            </a:schemeClr>
                          </a:solidFill>
                          <a:latin typeface="+mn-lt"/>
                          <a:ea typeface="Calibri"/>
                          <a:cs typeface="Calibri"/>
                          <a:sym typeface="Calibri"/>
                        </a:rPr>
                        <a:t>BCRP, OATP1B1 and 1B3 substrates</a:t>
                      </a:r>
                    </a:p>
                    <a:p>
                      <a:pPr marL="466725" marR="0" lvl="1" indent="-293688" algn="l" rtl="0">
                        <a:lnSpc>
                          <a:spcPct val="107000"/>
                        </a:lnSpc>
                        <a:spcBef>
                          <a:spcPts val="0"/>
                        </a:spcBef>
                        <a:spcAft>
                          <a:spcPts val="0"/>
                        </a:spcAft>
                        <a:buClr>
                          <a:schemeClr val="dk1"/>
                        </a:buClr>
                        <a:buSzPts val="1800"/>
                        <a:buFont typeface="Courier New" panose="02070309020205020404" pitchFamily="49" charset="0"/>
                        <a:buChar char="o"/>
                        <a:tabLst/>
                      </a:pPr>
                      <a:r>
                        <a:rPr lang="en-US" sz="1400" dirty="0" err="1">
                          <a:solidFill>
                            <a:schemeClr val="tx1">
                              <a:lumMod val="50000"/>
                            </a:schemeClr>
                          </a:solidFill>
                          <a:latin typeface="+mn-lt"/>
                          <a:ea typeface="Calibri"/>
                          <a:cs typeface="Calibri"/>
                          <a:sym typeface="Calibri"/>
                        </a:rPr>
                        <a:t>Darolutamide</a:t>
                      </a:r>
                      <a:r>
                        <a:rPr lang="en-US" sz="1400" dirty="0">
                          <a:solidFill>
                            <a:schemeClr val="tx1">
                              <a:lumMod val="50000"/>
                            </a:schemeClr>
                          </a:solidFill>
                          <a:latin typeface="+mn-lt"/>
                          <a:ea typeface="Calibri"/>
                          <a:cs typeface="Calibri"/>
                          <a:sym typeface="Calibri"/>
                        </a:rPr>
                        <a:t> increases other drug toxicities</a:t>
                      </a:r>
                    </a:p>
                    <a:p>
                      <a:pPr marL="466725" marR="0" lvl="1" indent="-293688" algn="l" rtl="0">
                        <a:lnSpc>
                          <a:spcPct val="107000"/>
                        </a:lnSpc>
                        <a:spcBef>
                          <a:spcPts val="0"/>
                        </a:spcBef>
                        <a:spcAft>
                          <a:spcPts val="0"/>
                        </a:spcAft>
                        <a:buClr>
                          <a:schemeClr val="dk1"/>
                        </a:buClr>
                        <a:buSzPts val="1800"/>
                        <a:buFont typeface="Courier New" panose="02070309020205020404" pitchFamily="49" charset="0"/>
                        <a:buChar char="o"/>
                        <a:tabLst/>
                      </a:pPr>
                      <a:r>
                        <a:rPr lang="en-US" sz="1400" dirty="0">
                          <a:solidFill>
                            <a:schemeClr val="tx1">
                              <a:lumMod val="50000"/>
                            </a:schemeClr>
                          </a:solidFill>
                          <a:latin typeface="+mn-lt"/>
                          <a:ea typeface="Calibri"/>
                          <a:cs typeface="Calibri"/>
                          <a:sym typeface="Calibri"/>
                        </a:rPr>
                        <a:t>Avoid or monitor more frequently</a:t>
                      </a:r>
                    </a:p>
                  </a:txBody>
                  <a:tcPr/>
                </a:tc>
                <a:tc>
                  <a:txBody>
                    <a:bodyPr/>
                    <a:lstStyle/>
                    <a:p>
                      <a:pPr marL="121920" marR="0" lvl="0" indent="-121920" algn="l" rtl="0">
                        <a:lnSpc>
                          <a:spcPct val="107000"/>
                        </a:lnSpc>
                        <a:spcBef>
                          <a:spcPts val="0"/>
                        </a:spcBef>
                        <a:spcAft>
                          <a:spcPts val="0"/>
                        </a:spcAft>
                        <a:buClr>
                          <a:schemeClr val="dk1"/>
                        </a:buClr>
                        <a:buSzPts val="1800"/>
                        <a:buFont typeface="Arial" panose="020B0604020202020204" pitchFamily="34" charset="0"/>
                        <a:buChar char="•"/>
                        <a:tabLst/>
                      </a:pPr>
                      <a:r>
                        <a:rPr lang="en-US" sz="1400" dirty="0">
                          <a:solidFill>
                            <a:schemeClr val="tx1">
                              <a:lumMod val="50000"/>
                            </a:schemeClr>
                          </a:solidFill>
                          <a:latin typeface="+mn-lt"/>
                          <a:ea typeface="Calibri"/>
                          <a:cs typeface="Calibri"/>
                          <a:sym typeface="Calibri"/>
                        </a:rPr>
                        <a:t>CYP2C8 inhibitors</a:t>
                      </a:r>
                    </a:p>
                    <a:p>
                      <a:pPr marL="401320" marR="0" lvl="0" indent="-226695" algn="l" rtl="0">
                        <a:lnSpc>
                          <a:spcPct val="107000"/>
                        </a:lnSpc>
                        <a:spcBef>
                          <a:spcPts val="0"/>
                        </a:spcBef>
                        <a:spcAft>
                          <a:spcPts val="0"/>
                        </a:spcAft>
                        <a:buClr>
                          <a:schemeClr val="dk1"/>
                        </a:buClr>
                        <a:buSzPts val="1800"/>
                        <a:buFont typeface="Courier New" panose="02070309020205020404" pitchFamily="49" charset="0"/>
                        <a:buChar char="o"/>
                        <a:tabLst/>
                      </a:pPr>
                      <a:r>
                        <a:rPr lang="en-US" sz="1400" dirty="0">
                          <a:solidFill>
                            <a:schemeClr val="tx1">
                              <a:lumMod val="50000"/>
                            </a:schemeClr>
                          </a:solidFill>
                          <a:latin typeface="+mn-lt"/>
                          <a:ea typeface="Calibri"/>
                          <a:cs typeface="Calibri"/>
                          <a:sym typeface="Calibri"/>
                        </a:rPr>
                        <a:t>Avoid</a:t>
                      </a:r>
                    </a:p>
                    <a:p>
                      <a:pPr marL="401320" marR="0" lvl="0" indent="-226695" algn="l" rtl="0">
                        <a:lnSpc>
                          <a:spcPct val="107000"/>
                        </a:lnSpc>
                        <a:spcBef>
                          <a:spcPts val="0"/>
                        </a:spcBef>
                        <a:spcAft>
                          <a:spcPts val="0"/>
                        </a:spcAft>
                        <a:buClr>
                          <a:schemeClr val="dk1"/>
                        </a:buClr>
                        <a:buSzPts val="1800"/>
                        <a:buFont typeface="Courier New" panose="02070309020205020404" pitchFamily="49" charset="0"/>
                        <a:buChar char="o"/>
                        <a:tabLst/>
                      </a:pPr>
                      <a:r>
                        <a:rPr lang="en-US" sz="1400" dirty="0">
                          <a:solidFill>
                            <a:schemeClr val="tx1">
                              <a:lumMod val="50000"/>
                            </a:schemeClr>
                          </a:solidFill>
                          <a:latin typeface="+mn-lt"/>
                          <a:ea typeface="Calibri"/>
                          <a:cs typeface="Calibri"/>
                          <a:sym typeface="Calibri"/>
                        </a:rPr>
                        <a:t>Reduce enzalutamide dose</a:t>
                      </a:r>
                      <a:endParaRPr lang="en-US" sz="1400" dirty="0">
                        <a:solidFill>
                          <a:schemeClr val="tx1">
                            <a:lumMod val="50000"/>
                          </a:schemeClr>
                        </a:solidFill>
                        <a:latin typeface="Times New Roman"/>
                        <a:ea typeface="Times New Roman"/>
                        <a:cs typeface="Times New Roman"/>
                        <a:sym typeface="Times New Roman"/>
                      </a:endParaRPr>
                    </a:p>
                    <a:p>
                      <a:pPr marL="121920" marR="0" lvl="0" indent="-121920" algn="l" rtl="0">
                        <a:lnSpc>
                          <a:spcPct val="107000"/>
                        </a:lnSpc>
                        <a:spcBef>
                          <a:spcPts val="0"/>
                        </a:spcBef>
                        <a:spcAft>
                          <a:spcPts val="0"/>
                        </a:spcAft>
                        <a:buClr>
                          <a:schemeClr val="dk1"/>
                        </a:buClr>
                        <a:buSzPts val="1800"/>
                        <a:buFont typeface="Arial" panose="020B0604020202020204" pitchFamily="34" charset="0"/>
                        <a:buChar char="•"/>
                        <a:tabLst/>
                      </a:pPr>
                      <a:r>
                        <a:rPr lang="en-US" sz="1400" dirty="0">
                          <a:solidFill>
                            <a:schemeClr val="tx1">
                              <a:lumMod val="50000"/>
                            </a:schemeClr>
                          </a:solidFill>
                          <a:latin typeface="+mn-lt"/>
                          <a:ea typeface="Calibri"/>
                          <a:cs typeface="Calibri"/>
                          <a:sym typeface="Calibri"/>
                        </a:rPr>
                        <a:t>CYP3A4 inducers</a:t>
                      </a:r>
                    </a:p>
                    <a:p>
                      <a:pPr marL="401320" marR="0" lvl="0" indent="-226695" algn="l" rtl="0">
                        <a:lnSpc>
                          <a:spcPct val="107000"/>
                        </a:lnSpc>
                        <a:spcBef>
                          <a:spcPts val="0"/>
                        </a:spcBef>
                        <a:spcAft>
                          <a:spcPts val="0"/>
                        </a:spcAft>
                        <a:buClr>
                          <a:schemeClr val="dk1"/>
                        </a:buClr>
                        <a:buSzPts val="1800"/>
                        <a:buFont typeface="Courier New" panose="02070309020205020404" pitchFamily="49" charset="0"/>
                        <a:buChar char="o"/>
                        <a:tabLst/>
                      </a:pPr>
                      <a:r>
                        <a:rPr lang="en-US" sz="1400" dirty="0">
                          <a:solidFill>
                            <a:schemeClr val="tx1">
                              <a:lumMod val="50000"/>
                            </a:schemeClr>
                          </a:solidFill>
                          <a:latin typeface="+mn-lt"/>
                          <a:ea typeface="Calibri"/>
                          <a:cs typeface="Calibri"/>
                          <a:sym typeface="Calibri"/>
                        </a:rPr>
                        <a:t>Avoid</a:t>
                      </a:r>
                    </a:p>
                    <a:p>
                      <a:pPr marL="401320" marR="0" lvl="0" indent="-226695" algn="l" rtl="0">
                        <a:lnSpc>
                          <a:spcPct val="107000"/>
                        </a:lnSpc>
                        <a:spcBef>
                          <a:spcPts val="0"/>
                        </a:spcBef>
                        <a:spcAft>
                          <a:spcPts val="0"/>
                        </a:spcAft>
                        <a:buClr>
                          <a:schemeClr val="dk1"/>
                        </a:buClr>
                        <a:buSzPts val="1800"/>
                        <a:buFont typeface="Courier New" panose="02070309020205020404" pitchFamily="49" charset="0"/>
                        <a:buChar char="o"/>
                        <a:tabLst/>
                      </a:pPr>
                      <a:r>
                        <a:rPr lang="en-US" sz="1400" dirty="0">
                          <a:solidFill>
                            <a:schemeClr val="tx1">
                              <a:lumMod val="50000"/>
                            </a:schemeClr>
                          </a:solidFill>
                          <a:latin typeface="+mn-lt"/>
                          <a:ea typeface="Calibri"/>
                          <a:cs typeface="Calibri"/>
                          <a:sym typeface="Calibri"/>
                        </a:rPr>
                        <a:t>Increase enzalutamide dose</a:t>
                      </a:r>
                      <a:endParaRPr lang="en-US" sz="1400" dirty="0">
                        <a:solidFill>
                          <a:schemeClr val="tx1">
                            <a:lumMod val="50000"/>
                          </a:schemeClr>
                        </a:solidFill>
                        <a:latin typeface="Times New Roman"/>
                        <a:ea typeface="Times New Roman"/>
                        <a:cs typeface="Times New Roman"/>
                        <a:sym typeface="Times New Roman"/>
                      </a:endParaRPr>
                    </a:p>
                    <a:p>
                      <a:pPr marL="121920" marR="0" lvl="0" indent="-121920" algn="l" rtl="0">
                        <a:lnSpc>
                          <a:spcPct val="107000"/>
                        </a:lnSpc>
                        <a:spcBef>
                          <a:spcPts val="0"/>
                        </a:spcBef>
                        <a:spcAft>
                          <a:spcPts val="0"/>
                        </a:spcAft>
                        <a:buClr>
                          <a:schemeClr val="dk1"/>
                        </a:buClr>
                        <a:buSzPts val="1800"/>
                        <a:buFont typeface="Arial" panose="020B0604020202020204" pitchFamily="34" charset="0"/>
                        <a:buChar char="•"/>
                        <a:tabLst/>
                      </a:pPr>
                      <a:r>
                        <a:rPr lang="en-US" sz="1400" dirty="0">
                          <a:solidFill>
                            <a:schemeClr val="tx1">
                              <a:lumMod val="50000"/>
                            </a:schemeClr>
                          </a:solidFill>
                          <a:latin typeface="+mn-lt"/>
                          <a:ea typeface="Calibri"/>
                          <a:cs typeface="Calibri"/>
                          <a:sym typeface="Calibri"/>
                        </a:rPr>
                        <a:t>CYP3A4, CYP2C9, CYP2C19 substrates with narrow therapeutic index</a:t>
                      </a:r>
                    </a:p>
                    <a:p>
                      <a:pPr marL="401320" marR="0" lvl="0" indent="-226695" algn="l" defTabSz="914400" rtl="0" eaLnBrk="1" fontAlgn="auto" latinLnBrk="0" hangingPunct="1">
                        <a:lnSpc>
                          <a:spcPct val="107000"/>
                        </a:lnSpc>
                        <a:spcBef>
                          <a:spcPts val="0"/>
                        </a:spcBef>
                        <a:spcAft>
                          <a:spcPts val="0"/>
                        </a:spcAft>
                        <a:buClr>
                          <a:schemeClr val="dk1"/>
                        </a:buClr>
                        <a:buSzPts val="1800"/>
                        <a:buFont typeface="Courier New" panose="02070309020205020404" pitchFamily="49" charset="0"/>
                        <a:buChar char="o"/>
                        <a:tabLst/>
                        <a:defRPr/>
                      </a:pPr>
                      <a:r>
                        <a:rPr lang="en-US" sz="1400" dirty="0">
                          <a:solidFill>
                            <a:schemeClr val="tx1">
                              <a:lumMod val="50000"/>
                            </a:schemeClr>
                          </a:solidFill>
                          <a:latin typeface="+mn-lt"/>
                          <a:ea typeface="Calibri"/>
                          <a:cs typeface="Calibri"/>
                          <a:sym typeface="Calibri"/>
                        </a:rPr>
                        <a:t>Avoid</a:t>
                      </a:r>
                    </a:p>
                    <a:p>
                      <a:pPr marL="121920" marR="0" lvl="0" indent="-121920" algn="l" rtl="0">
                        <a:lnSpc>
                          <a:spcPct val="107000"/>
                        </a:lnSpc>
                        <a:spcBef>
                          <a:spcPts val="0"/>
                        </a:spcBef>
                        <a:spcAft>
                          <a:spcPts val="0"/>
                        </a:spcAft>
                        <a:buClr>
                          <a:schemeClr val="dk1"/>
                        </a:buClr>
                        <a:buSzPts val="1800"/>
                        <a:buFont typeface="Arial" panose="020B0604020202020204" pitchFamily="34" charset="0"/>
                        <a:buChar char="•"/>
                        <a:tabLst/>
                      </a:pPr>
                      <a:r>
                        <a:rPr lang="en-US" sz="1400" dirty="0">
                          <a:solidFill>
                            <a:schemeClr val="tx1">
                              <a:lumMod val="50000"/>
                            </a:schemeClr>
                          </a:solidFill>
                          <a:latin typeface="+mn-lt"/>
                          <a:ea typeface="Times New Roman"/>
                          <a:cs typeface="Calibri"/>
                          <a:sym typeface="Calibri"/>
                        </a:rPr>
                        <a:t>Warfarin</a:t>
                      </a:r>
                    </a:p>
                    <a:p>
                      <a:pPr marL="401320" marR="0" lvl="0" indent="-226695" algn="l" defTabSz="914400" rtl="0" eaLnBrk="1" fontAlgn="auto" latinLnBrk="0" hangingPunct="1">
                        <a:lnSpc>
                          <a:spcPct val="107000"/>
                        </a:lnSpc>
                        <a:spcBef>
                          <a:spcPts val="0"/>
                        </a:spcBef>
                        <a:spcAft>
                          <a:spcPts val="0"/>
                        </a:spcAft>
                        <a:buClr>
                          <a:schemeClr val="dk1"/>
                        </a:buClr>
                        <a:buSzPts val="1800"/>
                        <a:buFont typeface="Courier New" panose="02070309020205020404" pitchFamily="49" charset="0"/>
                        <a:buChar char="o"/>
                        <a:tabLst/>
                        <a:defRPr/>
                      </a:pPr>
                      <a:r>
                        <a:rPr lang="en-US" sz="1400" dirty="0">
                          <a:solidFill>
                            <a:schemeClr val="tx1">
                              <a:lumMod val="50000"/>
                            </a:schemeClr>
                          </a:solidFill>
                          <a:latin typeface="+mn-lt"/>
                          <a:ea typeface="Calibri"/>
                          <a:cs typeface="Calibri"/>
                          <a:sym typeface="Calibri"/>
                        </a:rPr>
                        <a:t>Additional INR monitoring</a:t>
                      </a:r>
                      <a:endParaRPr lang="en-US" sz="1400" dirty="0">
                        <a:solidFill>
                          <a:schemeClr val="tx1">
                            <a:lumMod val="50000"/>
                          </a:schemeClr>
                        </a:solidFill>
                      </a:endParaRPr>
                    </a:p>
                  </a:txBody>
                  <a:tcPr/>
                </a:tc>
                <a:extLst>
                  <a:ext uri="{0D108BD9-81ED-4DB2-BD59-A6C34878D82A}">
                    <a16:rowId xmlns:a16="http://schemas.microsoft.com/office/drawing/2014/main" val="4104684242"/>
                  </a:ext>
                </a:extLst>
              </a:tr>
            </a:tbl>
          </a:graphicData>
        </a:graphic>
      </p:graphicFrame>
      <p:sp>
        <p:nvSpPr>
          <p:cNvPr id="3" name="TextBox 2">
            <a:extLst>
              <a:ext uri="{FF2B5EF4-FFF2-40B4-BE49-F238E27FC236}">
                <a16:creationId xmlns:a16="http://schemas.microsoft.com/office/drawing/2014/main" id="{33AE09FC-17B5-BA7C-8B49-3C911E3F3CE6}"/>
              </a:ext>
            </a:extLst>
          </p:cNvPr>
          <p:cNvSpPr txBox="1"/>
          <p:nvPr/>
        </p:nvSpPr>
        <p:spPr>
          <a:xfrm>
            <a:off x="609601" y="6168156"/>
            <a:ext cx="10515600" cy="646331"/>
          </a:xfrm>
          <a:prstGeom prst="rect">
            <a:avLst/>
          </a:prstGeom>
          <a:noFill/>
        </p:spPr>
        <p:txBody>
          <a:bodyPr wrap="square" rtlCol="0">
            <a:spAutoFit/>
          </a:bodyPr>
          <a:lstStyle/>
          <a:p>
            <a:r>
              <a:rPr lang="en-US" sz="1200" dirty="0">
                <a:solidFill>
                  <a:schemeClr val="bg1">
                    <a:lumMod val="50000"/>
                  </a:schemeClr>
                </a:solidFill>
              </a:rPr>
              <a:t>Abiraterone acetate [package insert]. Horsham, PA: Janssen Biotech, Inc; 2021; Apalutamide [package insert]. Horsham, PA: Janssen Biotech, Inc; 2023;</a:t>
            </a:r>
          </a:p>
          <a:p>
            <a:r>
              <a:rPr lang="en-US" sz="1200" dirty="0" err="1">
                <a:solidFill>
                  <a:schemeClr val="bg1">
                    <a:lumMod val="50000"/>
                  </a:schemeClr>
                </a:solidFill>
              </a:rPr>
              <a:t>Darolutamide</a:t>
            </a:r>
            <a:r>
              <a:rPr lang="en-US" sz="1200" dirty="0">
                <a:solidFill>
                  <a:schemeClr val="bg1">
                    <a:lumMod val="50000"/>
                  </a:schemeClr>
                </a:solidFill>
              </a:rPr>
              <a:t> [package insert]. Whippany, NJ: Bayer HealthCare Pharmaceuticals, Inc; 2022; Enzalutamide [package insert]. Northbrook, IL; Astellas Pharma US, Inc; Pfizer, Inc; 2022;</a:t>
            </a:r>
          </a:p>
        </p:txBody>
      </p:sp>
    </p:spTree>
    <p:extLst>
      <p:ext uri="{BB962C8B-B14F-4D97-AF65-F5344CB8AC3E}">
        <p14:creationId xmlns:p14="http://schemas.microsoft.com/office/powerpoint/2010/main" val="1192584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052F6-E5CE-CDDA-429A-10ECAEA735A5}"/>
              </a:ext>
            </a:extLst>
          </p:cNvPr>
          <p:cNvSpPr>
            <a:spLocks noGrp="1"/>
          </p:cNvSpPr>
          <p:nvPr>
            <p:ph type="title"/>
          </p:nvPr>
        </p:nvSpPr>
        <p:spPr>
          <a:xfrm>
            <a:off x="609600" y="2645393"/>
            <a:ext cx="5422900" cy="1185577"/>
          </a:xfrm>
        </p:spPr>
        <p:txBody>
          <a:bodyPr>
            <a:noAutofit/>
          </a:bodyPr>
          <a:lstStyle/>
          <a:p>
            <a:r>
              <a:rPr lang="en-US" sz="3600" b="1" dirty="0">
                <a:effectLst/>
                <a:latin typeface="+mn-lt"/>
                <a:ea typeface="Calibri" panose="020F0502020204030204" pitchFamily="34" charset="0"/>
                <a:cs typeface="Times New Roman" panose="02020603050405020304" pitchFamily="18" charset="0"/>
              </a:rPr>
              <a:t>Doublet and Triplet Regimens for </a:t>
            </a:r>
            <a:r>
              <a:rPr lang="en-US" sz="3600" b="1" dirty="0" err="1">
                <a:effectLst/>
                <a:latin typeface="+mn-lt"/>
                <a:ea typeface="Calibri" panose="020F0502020204030204" pitchFamily="34" charset="0"/>
                <a:cs typeface="Times New Roman" panose="02020603050405020304" pitchFamily="18" charset="0"/>
              </a:rPr>
              <a:t>mHSPC</a:t>
            </a:r>
            <a:r>
              <a:rPr lang="en-US" sz="3600" b="1" dirty="0">
                <a:effectLst/>
                <a:latin typeface="+mn-lt"/>
                <a:ea typeface="Calibri" panose="020F0502020204030204" pitchFamily="34" charset="0"/>
                <a:cs typeface="Times New Roman" panose="02020603050405020304" pitchFamily="18" charset="0"/>
              </a:rPr>
              <a:t> – Evaluating for Drug Interactions</a:t>
            </a:r>
            <a:endParaRPr lang="en-US" sz="3600" b="1" dirty="0">
              <a:latin typeface="+mn-lt"/>
            </a:endParaRPr>
          </a:p>
        </p:txBody>
      </p:sp>
      <p:graphicFrame>
        <p:nvGraphicFramePr>
          <p:cNvPr id="4" name="Table 4">
            <a:extLst>
              <a:ext uri="{FF2B5EF4-FFF2-40B4-BE49-F238E27FC236}">
                <a16:creationId xmlns:a16="http://schemas.microsoft.com/office/drawing/2014/main" id="{AF9D5321-A97E-0FDF-5E81-408F97A74D9B}"/>
              </a:ext>
            </a:extLst>
          </p:cNvPr>
          <p:cNvGraphicFramePr>
            <a:graphicFrameLocks noGrp="1"/>
          </p:cNvGraphicFramePr>
          <p:nvPr>
            <p:ph idx="1"/>
            <p:extLst>
              <p:ext uri="{D42A27DB-BD31-4B8C-83A1-F6EECF244321}">
                <p14:modId xmlns:p14="http://schemas.microsoft.com/office/powerpoint/2010/main" val="2898772325"/>
              </p:ext>
            </p:extLst>
          </p:nvPr>
        </p:nvGraphicFramePr>
        <p:xfrm>
          <a:off x="6208542" y="1407976"/>
          <a:ext cx="5422900" cy="3660412"/>
        </p:xfrm>
        <a:graphic>
          <a:graphicData uri="http://schemas.openxmlformats.org/drawingml/2006/table">
            <a:tbl>
              <a:tblPr firstRow="1" bandRow="1">
                <a:tableStyleId>{5C22544A-7EE6-4342-B048-85BDC9FD1C3A}</a:tableStyleId>
              </a:tblPr>
              <a:tblGrid>
                <a:gridCol w="5422900">
                  <a:extLst>
                    <a:ext uri="{9D8B030D-6E8A-4147-A177-3AD203B41FA5}">
                      <a16:colId xmlns:a16="http://schemas.microsoft.com/office/drawing/2014/main" val="2650646600"/>
                    </a:ext>
                  </a:extLst>
                </a:gridCol>
              </a:tblGrid>
              <a:tr h="851835">
                <a:tc>
                  <a:txBody>
                    <a:bodyPr/>
                    <a:lstStyle/>
                    <a:p>
                      <a:pPr marL="0" indent="0" algn="ctr">
                        <a:buFont typeface="Arial" panose="020B0604020202020204" pitchFamily="34" charset="0"/>
                        <a:buNone/>
                      </a:pPr>
                      <a:r>
                        <a:rPr lang="en-US" sz="2800" dirty="0"/>
                        <a:t>Docetaxel</a:t>
                      </a:r>
                    </a:p>
                  </a:txBody>
                  <a:tcPr anchor="ctr"/>
                </a:tc>
                <a:extLst>
                  <a:ext uri="{0D108BD9-81ED-4DB2-BD59-A6C34878D82A}">
                    <a16:rowId xmlns:a16="http://schemas.microsoft.com/office/drawing/2014/main" val="3236290640"/>
                  </a:ext>
                </a:extLst>
              </a:tr>
              <a:tr h="2808577">
                <a:tc>
                  <a:txBody>
                    <a:bodyPr/>
                    <a:lstStyle/>
                    <a:p>
                      <a:pPr marL="0" marR="0" lvl="0" indent="0" algn="ctr" rtl="0">
                        <a:lnSpc>
                          <a:spcPct val="107000"/>
                        </a:lnSpc>
                        <a:spcBef>
                          <a:spcPts val="0"/>
                        </a:spcBef>
                        <a:spcAft>
                          <a:spcPts val="0"/>
                        </a:spcAft>
                        <a:buClr>
                          <a:schemeClr val="dk1"/>
                        </a:buClr>
                        <a:buSzPts val="1800"/>
                        <a:buFont typeface="Arial" panose="020B0604020202020204" pitchFamily="34" charset="0"/>
                        <a:buNone/>
                        <a:tabLst/>
                      </a:pPr>
                      <a:r>
                        <a:rPr lang="en-US" sz="2800" dirty="0">
                          <a:solidFill>
                            <a:schemeClr val="tx1">
                              <a:lumMod val="50000"/>
                            </a:schemeClr>
                          </a:solidFill>
                        </a:rPr>
                        <a:t>CYP3A4 inhibitors</a:t>
                      </a:r>
                      <a:br>
                        <a:rPr lang="en-US" sz="2800" dirty="0">
                          <a:solidFill>
                            <a:schemeClr val="tx1">
                              <a:lumMod val="50000"/>
                            </a:schemeClr>
                          </a:solidFill>
                        </a:rPr>
                      </a:br>
                      <a:endParaRPr lang="en-US" sz="1000" dirty="0">
                        <a:solidFill>
                          <a:schemeClr val="tx1">
                            <a:lumMod val="50000"/>
                          </a:schemeClr>
                        </a:solidFill>
                      </a:endParaRPr>
                    </a:p>
                    <a:p>
                      <a:pPr marL="0" marR="0" lvl="0" indent="0" algn="ctr" rtl="0">
                        <a:lnSpc>
                          <a:spcPct val="107000"/>
                        </a:lnSpc>
                        <a:spcBef>
                          <a:spcPts val="0"/>
                        </a:spcBef>
                        <a:spcAft>
                          <a:spcPts val="0"/>
                        </a:spcAft>
                        <a:buClr>
                          <a:schemeClr val="dk1"/>
                        </a:buClr>
                        <a:buSzPts val="1800"/>
                        <a:buFont typeface="Arial" panose="020B0604020202020204" pitchFamily="34" charset="0"/>
                        <a:buNone/>
                        <a:tabLst/>
                      </a:pPr>
                      <a:r>
                        <a:rPr lang="en-US" sz="2800" dirty="0">
                          <a:solidFill>
                            <a:schemeClr val="tx1">
                              <a:lumMod val="50000"/>
                            </a:schemeClr>
                          </a:solidFill>
                        </a:rPr>
                        <a:t>Increase docetaxel toxicity</a:t>
                      </a:r>
                      <a:br>
                        <a:rPr lang="en-US" sz="2800" dirty="0">
                          <a:solidFill>
                            <a:schemeClr val="tx1">
                              <a:lumMod val="50000"/>
                            </a:schemeClr>
                          </a:solidFill>
                        </a:rPr>
                      </a:br>
                      <a:endParaRPr lang="en-US" sz="1000" dirty="0">
                        <a:solidFill>
                          <a:schemeClr val="tx1">
                            <a:lumMod val="50000"/>
                          </a:schemeClr>
                        </a:solidFill>
                      </a:endParaRPr>
                    </a:p>
                    <a:p>
                      <a:pPr marL="0" marR="0" lvl="0" indent="0" algn="ctr" rtl="0">
                        <a:lnSpc>
                          <a:spcPct val="107000"/>
                        </a:lnSpc>
                        <a:spcBef>
                          <a:spcPts val="0"/>
                        </a:spcBef>
                        <a:spcAft>
                          <a:spcPts val="0"/>
                        </a:spcAft>
                        <a:buClr>
                          <a:schemeClr val="dk1"/>
                        </a:buClr>
                        <a:buSzPts val="1800"/>
                        <a:buFont typeface="Arial" panose="020B0604020202020204" pitchFamily="34" charset="0"/>
                        <a:buNone/>
                        <a:tabLst/>
                      </a:pPr>
                      <a:r>
                        <a:rPr lang="en-US" sz="2800" dirty="0">
                          <a:solidFill>
                            <a:schemeClr val="tx1">
                              <a:lumMod val="50000"/>
                            </a:schemeClr>
                          </a:solidFill>
                        </a:rPr>
                        <a:t>Avoid if possible or close monitoring if cannot be avoided</a:t>
                      </a:r>
                    </a:p>
                  </a:txBody>
                  <a:tcPr anchor="ctr"/>
                </a:tc>
                <a:extLst>
                  <a:ext uri="{0D108BD9-81ED-4DB2-BD59-A6C34878D82A}">
                    <a16:rowId xmlns:a16="http://schemas.microsoft.com/office/drawing/2014/main" val="4104684242"/>
                  </a:ext>
                </a:extLst>
              </a:tr>
            </a:tbl>
          </a:graphicData>
        </a:graphic>
      </p:graphicFrame>
      <p:sp>
        <p:nvSpPr>
          <p:cNvPr id="5" name="TextBox 4">
            <a:extLst>
              <a:ext uri="{FF2B5EF4-FFF2-40B4-BE49-F238E27FC236}">
                <a16:creationId xmlns:a16="http://schemas.microsoft.com/office/drawing/2014/main" id="{0622AFF1-A091-D58A-98AA-D6B3D7E8C758}"/>
              </a:ext>
            </a:extLst>
          </p:cNvPr>
          <p:cNvSpPr txBox="1"/>
          <p:nvPr/>
        </p:nvSpPr>
        <p:spPr>
          <a:xfrm>
            <a:off x="609599" y="6304002"/>
            <a:ext cx="11401865" cy="276999"/>
          </a:xfrm>
          <a:prstGeom prst="rect">
            <a:avLst/>
          </a:prstGeom>
          <a:noFill/>
        </p:spPr>
        <p:txBody>
          <a:bodyPr wrap="square" rtlCol="0">
            <a:spAutoFit/>
          </a:bodyPr>
          <a:lstStyle/>
          <a:p>
            <a:r>
              <a:rPr lang="en-US" sz="1200" dirty="0">
                <a:solidFill>
                  <a:schemeClr val="bg1">
                    <a:lumMod val="50000"/>
                  </a:schemeClr>
                </a:solidFill>
              </a:rPr>
              <a:t>Docetaxel [package insert]. Bridgewater, NJ: Sanofi-Aventis, US, Inc; 2023.</a:t>
            </a:r>
          </a:p>
        </p:txBody>
      </p:sp>
    </p:spTree>
    <p:extLst>
      <p:ext uri="{BB962C8B-B14F-4D97-AF65-F5344CB8AC3E}">
        <p14:creationId xmlns:p14="http://schemas.microsoft.com/office/powerpoint/2010/main" val="3201661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052F6-E5CE-CDDA-429A-10ECAEA735A5}"/>
              </a:ext>
            </a:extLst>
          </p:cNvPr>
          <p:cNvSpPr>
            <a:spLocks noGrp="1"/>
          </p:cNvSpPr>
          <p:nvPr>
            <p:ph type="title"/>
          </p:nvPr>
        </p:nvSpPr>
        <p:spPr>
          <a:xfrm>
            <a:off x="609600" y="199505"/>
            <a:ext cx="10744200" cy="1185577"/>
          </a:xfrm>
        </p:spPr>
        <p:txBody>
          <a:bodyPr>
            <a:normAutofit/>
          </a:bodyPr>
          <a:lstStyle/>
          <a:p>
            <a:r>
              <a:rPr lang="en-US" dirty="0"/>
              <a:t>Doublet and Triplet Regimens for </a:t>
            </a:r>
            <a:r>
              <a:rPr lang="en-US" dirty="0" err="1"/>
              <a:t>mHSPC</a:t>
            </a:r>
            <a:r>
              <a:rPr lang="en-US" dirty="0"/>
              <a:t> – Monitoring</a:t>
            </a:r>
          </a:p>
        </p:txBody>
      </p:sp>
      <p:graphicFrame>
        <p:nvGraphicFramePr>
          <p:cNvPr id="4" name="Table 4">
            <a:extLst>
              <a:ext uri="{FF2B5EF4-FFF2-40B4-BE49-F238E27FC236}">
                <a16:creationId xmlns:a16="http://schemas.microsoft.com/office/drawing/2014/main" id="{6A798370-963A-5FEB-C8CE-FAD6288C5161}"/>
              </a:ext>
            </a:extLst>
          </p:cNvPr>
          <p:cNvGraphicFramePr>
            <a:graphicFrameLocks noGrp="1"/>
          </p:cNvGraphicFramePr>
          <p:nvPr>
            <p:ph idx="1"/>
            <p:extLst>
              <p:ext uri="{D42A27DB-BD31-4B8C-83A1-F6EECF244321}">
                <p14:modId xmlns:p14="http://schemas.microsoft.com/office/powerpoint/2010/main" val="3147345577"/>
              </p:ext>
            </p:extLst>
          </p:nvPr>
        </p:nvGraphicFramePr>
        <p:xfrm>
          <a:off x="589280" y="1229587"/>
          <a:ext cx="11013440" cy="4602480"/>
        </p:xfrm>
        <a:graphic>
          <a:graphicData uri="http://schemas.openxmlformats.org/drawingml/2006/table">
            <a:tbl>
              <a:tblPr firstRow="1" bandRow="1">
                <a:tableStyleId>{5C22544A-7EE6-4342-B048-85BDC9FD1C3A}</a:tableStyleId>
              </a:tblPr>
              <a:tblGrid>
                <a:gridCol w="2753360">
                  <a:extLst>
                    <a:ext uri="{9D8B030D-6E8A-4147-A177-3AD203B41FA5}">
                      <a16:colId xmlns:a16="http://schemas.microsoft.com/office/drawing/2014/main" val="265389620"/>
                    </a:ext>
                  </a:extLst>
                </a:gridCol>
                <a:gridCol w="2753360">
                  <a:extLst>
                    <a:ext uri="{9D8B030D-6E8A-4147-A177-3AD203B41FA5}">
                      <a16:colId xmlns:a16="http://schemas.microsoft.com/office/drawing/2014/main" val="3461513140"/>
                    </a:ext>
                  </a:extLst>
                </a:gridCol>
                <a:gridCol w="2753360">
                  <a:extLst>
                    <a:ext uri="{9D8B030D-6E8A-4147-A177-3AD203B41FA5}">
                      <a16:colId xmlns:a16="http://schemas.microsoft.com/office/drawing/2014/main" val="2709721530"/>
                    </a:ext>
                  </a:extLst>
                </a:gridCol>
                <a:gridCol w="2753360">
                  <a:extLst>
                    <a:ext uri="{9D8B030D-6E8A-4147-A177-3AD203B41FA5}">
                      <a16:colId xmlns:a16="http://schemas.microsoft.com/office/drawing/2014/main" val="2977794980"/>
                    </a:ext>
                  </a:extLst>
                </a:gridCol>
              </a:tblGrid>
              <a:tr h="370840">
                <a:tc>
                  <a:txBody>
                    <a:bodyPr/>
                    <a:lstStyle/>
                    <a:p>
                      <a:r>
                        <a:rPr lang="en-US" sz="1400" dirty="0"/>
                        <a:t>Abiraterone Acetate</a:t>
                      </a:r>
                    </a:p>
                  </a:txBody>
                  <a:tcPr marL="137160" marR="137160" marT="137160" marB="137160"/>
                </a:tc>
                <a:tc>
                  <a:txBody>
                    <a:bodyPr/>
                    <a:lstStyle/>
                    <a:p>
                      <a:r>
                        <a:rPr lang="en-US" sz="1400" dirty="0"/>
                        <a:t>Apalutamide</a:t>
                      </a:r>
                    </a:p>
                  </a:txBody>
                  <a:tcPr marL="137160" marR="137160" marT="137160" marB="137160"/>
                </a:tc>
                <a:tc>
                  <a:txBody>
                    <a:bodyPr/>
                    <a:lstStyle/>
                    <a:p>
                      <a:r>
                        <a:rPr lang="en-US" sz="1400" dirty="0" err="1"/>
                        <a:t>Darolutamide</a:t>
                      </a:r>
                      <a:endParaRPr lang="en-US" sz="1400" dirty="0"/>
                    </a:p>
                  </a:txBody>
                  <a:tcPr marL="137160" marR="137160" marT="137160" marB="137160"/>
                </a:tc>
                <a:tc>
                  <a:txBody>
                    <a:bodyPr/>
                    <a:lstStyle/>
                    <a:p>
                      <a:r>
                        <a:rPr lang="en-US" sz="1400" dirty="0"/>
                        <a:t>Enzalutamide</a:t>
                      </a:r>
                    </a:p>
                  </a:txBody>
                  <a:tcPr marL="137160" marR="137160" marT="137160" marB="137160"/>
                </a:tc>
                <a:extLst>
                  <a:ext uri="{0D108BD9-81ED-4DB2-BD59-A6C34878D82A}">
                    <a16:rowId xmlns:a16="http://schemas.microsoft.com/office/drawing/2014/main" val="2374150828"/>
                  </a:ext>
                </a:extLst>
              </a:tr>
              <a:tr h="370840">
                <a:tc>
                  <a:txBody>
                    <a:bodyPr/>
                    <a:lstStyle/>
                    <a:p>
                      <a:pPr marL="285750" indent="-285750">
                        <a:buFont typeface="Arial" panose="020B0604020202020204" pitchFamily="34" charset="0"/>
                        <a:buChar char="•"/>
                      </a:pPr>
                      <a:r>
                        <a:rPr lang="en-US" sz="1400" dirty="0">
                          <a:solidFill>
                            <a:schemeClr val="tx1">
                              <a:lumMod val="50000"/>
                            </a:schemeClr>
                          </a:solidFill>
                        </a:rPr>
                        <a:t>Hepatotoxicity: AST/ALT/Bilirubin – prior to treatment and q 2 </a:t>
                      </a:r>
                      <a:r>
                        <a:rPr lang="en-US" sz="1400" dirty="0" err="1">
                          <a:solidFill>
                            <a:schemeClr val="tx1">
                              <a:lumMod val="50000"/>
                            </a:schemeClr>
                          </a:solidFill>
                        </a:rPr>
                        <a:t>wk</a:t>
                      </a:r>
                      <a:r>
                        <a:rPr lang="en-US" sz="1400" dirty="0">
                          <a:solidFill>
                            <a:schemeClr val="tx1">
                              <a:lumMod val="50000"/>
                            </a:schemeClr>
                          </a:solidFill>
                        </a:rPr>
                        <a:t> x 3 months, then monthly (note different schedule if baseline liver dysfunction)</a:t>
                      </a:r>
                    </a:p>
                    <a:p>
                      <a:pPr marL="285750" indent="-285750">
                        <a:buFont typeface="Arial" panose="020B0604020202020204" pitchFamily="34" charset="0"/>
                        <a:buChar char="•"/>
                      </a:pPr>
                      <a:r>
                        <a:rPr lang="en-US" sz="1400" dirty="0">
                          <a:solidFill>
                            <a:schemeClr val="tx1">
                              <a:lumMod val="50000"/>
                            </a:schemeClr>
                          </a:solidFill>
                        </a:rPr>
                        <a:t>Blood pressure and fluid retention – baseline and monthly</a:t>
                      </a:r>
                    </a:p>
                    <a:p>
                      <a:pPr marL="285750" indent="-285750">
                        <a:buFont typeface="Arial" panose="020B0604020202020204" pitchFamily="34" charset="0"/>
                        <a:buChar char="•"/>
                      </a:pPr>
                      <a:r>
                        <a:rPr lang="en-US" sz="1400" dirty="0">
                          <a:solidFill>
                            <a:schemeClr val="tx1">
                              <a:lumMod val="50000"/>
                            </a:schemeClr>
                          </a:solidFill>
                        </a:rPr>
                        <a:t>Potassium – baseline and monthly</a:t>
                      </a:r>
                    </a:p>
                    <a:p>
                      <a:pPr marL="285750" indent="-285750">
                        <a:buFont typeface="Arial" panose="020B0604020202020204" pitchFamily="34" charset="0"/>
                        <a:buChar char="•"/>
                      </a:pPr>
                      <a:r>
                        <a:rPr lang="en-US" sz="1400" dirty="0">
                          <a:solidFill>
                            <a:schemeClr val="tx1">
                              <a:lumMod val="50000"/>
                            </a:schemeClr>
                          </a:solidFill>
                        </a:rPr>
                        <a:t>Blood glucose regularly in patients with diabetes</a:t>
                      </a:r>
                    </a:p>
                    <a:p>
                      <a:pPr marL="285750" indent="-285750">
                        <a:buFont typeface="Arial" panose="020B0604020202020204" pitchFamily="34" charset="0"/>
                        <a:buChar char="•"/>
                      </a:pPr>
                      <a:r>
                        <a:rPr lang="en-US" sz="1400" dirty="0">
                          <a:solidFill>
                            <a:schemeClr val="tx1">
                              <a:lumMod val="50000"/>
                            </a:schemeClr>
                          </a:solidFill>
                        </a:rPr>
                        <a:t>S/S of adrenal insufficiency (muscle weakness, mood changes, weight loss, vomiting)</a:t>
                      </a:r>
                    </a:p>
                    <a:p>
                      <a:pPr marL="285750" indent="-285750">
                        <a:buFont typeface="Arial" panose="020B0604020202020204" pitchFamily="34" charset="0"/>
                        <a:buChar char="•"/>
                      </a:pPr>
                      <a:r>
                        <a:rPr lang="en-US" sz="1400" dirty="0">
                          <a:solidFill>
                            <a:schemeClr val="tx1">
                              <a:lumMod val="50000"/>
                            </a:schemeClr>
                          </a:solidFill>
                        </a:rPr>
                        <a:t>Adherence</a:t>
                      </a:r>
                    </a:p>
                  </a:txBody>
                  <a:tcPr marL="137160" marR="137160" marT="137160" marB="137160"/>
                </a:tc>
                <a:tc>
                  <a:txBody>
                    <a:bodyPr/>
                    <a:lstStyle/>
                    <a:p>
                      <a:pPr marL="285750" indent="-285750">
                        <a:buFont typeface="Arial" panose="020B0604020202020204" pitchFamily="34" charset="0"/>
                        <a:buChar char="•"/>
                      </a:pPr>
                      <a:r>
                        <a:rPr lang="en-US" sz="1600" dirty="0">
                          <a:solidFill>
                            <a:schemeClr val="tx1">
                              <a:lumMod val="50000"/>
                            </a:schemeClr>
                          </a:solidFill>
                        </a:rPr>
                        <a:t>TSH baseline and q 4 months</a:t>
                      </a:r>
                    </a:p>
                    <a:p>
                      <a:pPr marL="285750" indent="-285750">
                        <a:buFont typeface="Arial" panose="020B0604020202020204" pitchFamily="34" charset="0"/>
                        <a:buChar char="•"/>
                      </a:pPr>
                      <a:r>
                        <a:rPr lang="en-US" sz="1600" dirty="0">
                          <a:solidFill>
                            <a:schemeClr val="tx1">
                              <a:lumMod val="50000"/>
                            </a:schemeClr>
                          </a:solidFill>
                        </a:rPr>
                        <a:t>S/S of CV disease, stroke, seizure</a:t>
                      </a:r>
                    </a:p>
                    <a:p>
                      <a:pPr marL="285750" indent="-285750">
                        <a:buFont typeface="Arial" panose="020B0604020202020204" pitchFamily="34" charset="0"/>
                        <a:buChar char="•"/>
                      </a:pPr>
                      <a:r>
                        <a:rPr lang="en-US" sz="1600" dirty="0">
                          <a:solidFill>
                            <a:schemeClr val="tx1">
                              <a:lumMod val="50000"/>
                            </a:schemeClr>
                          </a:solidFill>
                        </a:rPr>
                        <a:t>Rash </a:t>
                      </a:r>
                    </a:p>
                    <a:p>
                      <a:pPr marL="285750" indent="-285750">
                        <a:buFont typeface="Arial" panose="020B0604020202020204" pitchFamily="34" charset="0"/>
                        <a:buChar char="•"/>
                      </a:pPr>
                      <a:r>
                        <a:rPr lang="en-US" sz="1600" dirty="0">
                          <a:solidFill>
                            <a:schemeClr val="tx1">
                              <a:lumMod val="50000"/>
                            </a:schemeClr>
                          </a:solidFill>
                        </a:rPr>
                        <a:t>Rarely severe cutaneous reactions (fever, flu-like symptoms, mucosal lesions, LAN)</a:t>
                      </a:r>
                    </a:p>
                    <a:p>
                      <a:pPr marL="285750" indent="-285750">
                        <a:buFont typeface="Arial" panose="020B0604020202020204" pitchFamily="34" charset="0"/>
                        <a:buChar char="•"/>
                      </a:pPr>
                      <a:r>
                        <a:rPr lang="en-US" sz="1600" dirty="0">
                          <a:solidFill>
                            <a:schemeClr val="tx1">
                              <a:lumMod val="50000"/>
                            </a:schemeClr>
                          </a:solidFill>
                        </a:rPr>
                        <a:t>Assess for fall/fracture risk</a:t>
                      </a:r>
                    </a:p>
                    <a:p>
                      <a:pPr marL="285750" indent="-285750">
                        <a:buFont typeface="Arial" panose="020B0604020202020204" pitchFamily="34" charset="0"/>
                        <a:buChar char="•"/>
                      </a:pPr>
                      <a:r>
                        <a:rPr lang="en-US" sz="1600" dirty="0">
                          <a:solidFill>
                            <a:schemeClr val="tx1">
                              <a:lumMod val="50000"/>
                            </a:schemeClr>
                          </a:solidFill>
                        </a:rPr>
                        <a:t>Adherence</a:t>
                      </a:r>
                    </a:p>
                    <a:p>
                      <a:pPr marL="285750" indent="-285750">
                        <a:buFont typeface="Arial" panose="020B0604020202020204" pitchFamily="34" charset="0"/>
                        <a:buChar char="•"/>
                      </a:pPr>
                      <a:endParaRPr lang="en-US" sz="1600" dirty="0">
                        <a:solidFill>
                          <a:schemeClr val="tx1">
                            <a:lumMod val="50000"/>
                          </a:schemeClr>
                        </a:solidFill>
                      </a:endParaRPr>
                    </a:p>
                  </a:txBody>
                  <a:tcPr marL="137160" marR="137160" marT="137160" marB="137160"/>
                </a:tc>
                <a:tc>
                  <a:txBody>
                    <a:bodyPr/>
                    <a:lstStyle/>
                    <a:p>
                      <a:pPr marL="285750" indent="-285750">
                        <a:buFont typeface="Arial" panose="020B0604020202020204" pitchFamily="34" charset="0"/>
                        <a:buChar char="•"/>
                      </a:pPr>
                      <a:r>
                        <a:rPr lang="en-US" sz="1600" dirty="0">
                          <a:solidFill>
                            <a:schemeClr val="tx1">
                              <a:lumMod val="50000"/>
                            </a:schemeClr>
                          </a:solidFill>
                        </a:rPr>
                        <a:t>Hepatic and renal function baseline and periodically</a:t>
                      </a:r>
                    </a:p>
                    <a:p>
                      <a:pPr marL="285750" indent="-285750">
                        <a:buFont typeface="Arial" panose="020B0604020202020204" pitchFamily="34" charset="0"/>
                        <a:buChar char="•"/>
                      </a:pPr>
                      <a:r>
                        <a:rPr lang="en-US" sz="1600" dirty="0">
                          <a:solidFill>
                            <a:schemeClr val="tx1">
                              <a:lumMod val="50000"/>
                            </a:schemeClr>
                          </a:solidFill>
                        </a:rPr>
                        <a:t>Assess for CV risk factors (</a:t>
                      </a:r>
                      <a:r>
                        <a:rPr lang="en-US" sz="1600" dirty="0" err="1">
                          <a:solidFill>
                            <a:schemeClr val="tx1">
                              <a:lumMod val="50000"/>
                            </a:schemeClr>
                          </a:solidFill>
                        </a:rPr>
                        <a:t>eg</a:t>
                      </a:r>
                      <a:r>
                        <a:rPr lang="en-US" sz="1600" dirty="0">
                          <a:solidFill>
                            <a:schemeClr val="tx1">
                              <a:lumMod val="50000"/>
                            </a:schemeClr>
                          </a:solidFill>
                        </a:rPr>
                        <a:t>, diabetes, HTN, HLP)</a:t>
                      </a:r>
                    </a:p>
                    <a:p>
                      <a:pPr marL="285750" indent="-285750">
                        <a:buFont typeface="Arial" panose="020B0604020202020204" pitchFamily="34" charset="0"/>
                        <a:buChar char="•"/>
                      </a:pPr>
                      <a:r>
                        <a:rPr lang="en-US" sz="1600" dirty="0">
                          <a:solidFill>
                            <a:schemeClr val="tx1">
                              <a:lumMod val="50000"/>
                            </a:schemeClr>
                          </a:solidFill>
                        </a:rPr>
                        <a:t>S/S CV disease, seizure</a:t>
                      </a:r>
                    </a:p>
                    <a:p>
                      <a:pPr marL="285750" indent="-285750">
                        <a:buFont typeface="Arial" panose="020B0604020202020204" pitchFamily="34" charset="0"/>
                        <a:buChar char="•"/>
                      </a:pPr>
                      <a:r>
                        <a:rPr lang="en-US" sz="1600" dirty="0">
                          <a:solidFill>
                            <a:schemeClr val="tx1">
                              <a:lumMod val="50000"/>
                            </a:schemeClr>
                          </a:solidFill>
                        </a:rPr>
                        <a:t>Adherence</a:t>
                      </a:r>
                    </a:p>
                  </a:txBody>
                  <a:tcPr marL="137160" marR="137160" marT="137160" marB="137160"/>
                </a:tc>
                <a:tc>
                  <a:txBody>
                    <a:bodyPr/>
                    <a:lstStyle/>
                    <a:p>
                      <a:pPr marL="285750" indent="-285750">
                        <a:buFont typeface="Arial" panose="020B0604020202020204" pitchFamily="34" charset="0"/>
                        <a:buChar char="•"/>
                      </a:pPr>
                      <a:r>
                        <a:rPr lang="en-US" sz="1600" dirty="0">
                          <a:solidFill>
                            <a:schemeClr val="tx1">
                              <a:lumMod val="50000"/>
                            </a:schemeClr>
                          </a:solidFill>
                        </a:rPr>
                        <a:t>CBC with differential baseline and periodically</a:t>
                      </a:r>
                    </a:p>
                    <a:p>
                      <a:pPr marL="285750" indent="-285750">
                        <a:buFont typeface="Arial" panose="020B0604020202020204" pitchFamily="34" charset="0"/>
                        <a:buChar char="•"/>
                      </a:pPr>
                      <a:r>
                        <a:rPr lang="en-US" sz="1600" dirty="0">
                          <a:solidFill>
                            <a:schemeClr val="tx1">
                              <a:lumMod val="50000"/>
                            </a:schemeClr>
                          </a:solidFill>
                        </a:rPr>
                        <a:t>LFTs baseline and periodically</a:t>
                      </a:r>
                    </a:p>
                    <a:p>
                      <a:pPr marL="285750" indent="-285750">
                        <a:buFont typeface="Arial" panose="020B0604020202020204" pitchFamily="34" charset="0"/>
                        <a:buChar char="•"/>
                      </a:pPr>
                      <a:r>
                        <a:rPr lang="en-US" sz="1600" dirty="0">
                          <a:solidFill>
                            <a:schemeClr val="tx1">
                              <a:lumMod val="50000"/>
                            </a:schemeClr>
                          </a:solidFill>
                        </a:rPr>
                        <a:t>S/S CV disease, seizure, posterior reversible encephalopathy</a:t>
                      </a:r>
                    </a:p>
                    <a:p>
                      <a:pPr marL="285750" indent="-285750">
                        <a:buFont typeface="Arial" panose="020B0604020202020204" pitchFamily="34" charset="0"/>
                        <a:buChar char="•"/>
                      </a:pPr>
                      <a:r>
                        <a:rPr lang="en-US" sz="1600" dirty="0">
                          <a:solidFill>
                            <a:schemeClr val="tx1">
                              <a:lumMod val="50000"/>
                            </a:schemeClr>
                          </a:solidFill>
                        </a:rPr>
                        <a:t>Assess fall/fracture risk</a:t>
                      </a:r>
                    </a:p>
                    <a:p>
                      <a:pPr marL="285750" indent="-285750">
                        <a:buFont typeface="Arial" panose="020B0604020202020204" pitchFamily="34" charset="0"/>
                        <a:buChar char="•"/>
                      </a:pPr>
                      <a:r>
                        <a:rPr lang="en-US" sz="1600" dirty="0">
                          <a:solidFill>
                            <a:schemeClr val="tx1">
                              <a:lumMod val="50000"/>
                            </a:schemeClr>
                          </a:solidFill>
                        </a:rPr>
                        <a:t>Adherence</a:t>
                      </a:r>
                    </a:p>
                  </a:txBody>
                  <a:tcPr marL="137160" marR="137160" marT="137160" marB="137160"/>
                </a:tc>
                <a:extLst>
                  <a:ext uri="{0D108BD9-81ED-4DB2-BD59-A6C34878D82A}">
                    <a16:rowId xmlns:a16="http://schemas.microsoft.com/office/drawing/2014/main" val="89164362"/>
                  </a:ext>
                </a:extLst>
              </a:tr>
            </a:tbl>
          </a:graphicData>
        </a:graphic>
      </p:graphicFrame>
      <p:sp>
        <p:nvSpPr>
          <p:cNvPr id="5" name="TextBox 4">
            <a:extLst>
              <a:ext uri="{FF2B5EF4-FFF2-40B4-BE49-F238E27FC236}">
                <a16:creationId xmlns:a16="http://schemas.microsoft.com/office/drawing/2014/main" id="{F7645FF9-AF65-E9BD-B4DB-56485794363B}"/>
              </a:ext>
            </a:extLst>
          </p:cNvPr>
          <p:cNvSpPr txBox="1"/>
          <p:nvPr/>
        </p:nvSpPr>
        <p:spPr>
          <a:xfrm>
            <a:off x="589280" y="5835866"/>
            <a:ext cx="10348913" cy="369332"/>
          </a:xfrm>
          <a:prstGeom prst="rect">
            <a:avLst/>
          </a:prstGeom>
          <a:noFill/>
        </p:spPr>
        <p:txBody>
          <a:bodyPr wrap="square" rtlCol="0">
            <a:spAutoFit/>
          </a:bodyPr>
          <a:lstStyle/>
          <a:p>
            <a:r>
              <a:rPr lang="en-US" dirty="0"/>
              <a:t>Hepatitis B serologies at baseline</a:t>
            </a:r>
          </a:p>
        </p:txBody>
      </p:sp>
      <p:sp>
        <p:nvSpPr>
          <p:cNvPr id="3" name="TextBox 2">
            <a:extLst>
              <a:ext uri="{FF2B5EF4-FFF2-40B4-BE49-F238E27FC236}">
                <a16:creationId xmlns:a16="http://schemas.microsoft.com/office/drawing/2014/main" id="{C9F4D3EE-6FA9-289C-8F18-F9B3098264C8}"/>
              </a:ext>
            </a:extLst>
          </p:cNvPr>
          <p:cNvSpPr txBox="1"/>
          <p:nvPr/>
        </p:nvSpPr>
        <p:spPr>
          <a:xfrm>
            <a:off x="589280" y="6201399"/>
            <a:ext cx="10668000" cy="646331"/>
          </a:xfrm>
          <a:prstGeom prst="rect">
            <a:avLst/>
          </a:prstGeom>
          <a:noFill/>
        </p:spPr>
        <p:txBody>
          <a:bodyPr wrap="square" rtlCol="0">
            <a:spAutoFit/>
          </a:bodyPr>
          <a:lstStyle/>
          <a:p>
            <a:r>
              <a:rPr lang="en-US" sz="1200" dirty="0">
                <a:solidFill>
                  <a:schemeClr val="bg1">
                    <a:lumMod val="50000"/>
                  </a:schemeClr>
                </a:solidFill>
              </a:rPr>
              <a:t>Abiraterone acetate [package insert]. Horsham, PA: Janssen Biotech, Inc; 2021; Apalutamide [package insert]. Horsham, PA: Janssen Biotech, Inc; 2023;</a:t>
            </a:r>
          </a:p>
          <a:p>
            <a:r>
              <a:rPr lang="en-US" sz="1200" dirty="0" err="1">
                <a:solidFill>
                  <a:schemeClr val="bg1">
                    <a:lumMod val="50000"/>
                  </a:schemeClr>
                </a:solidFill>
              </a:rPr>
              <a:t>Darolutamide</a:t>
            </a:r>
            <a:r>
              <a:rPr lang="en-US" sz="1200" dirty="0">
                <a:solidFill>
                  <a:schemeClr val="bg1">
                    <a:lumMod val="50000"/>
                  </a:schemeClr>
                </a:solidFill>
              </a:rPr>
              <a:t> [package insert]. Whippany, NJ: Bayer HealthCare Pharmaceuticals, Inc; 2022; Enzalutamide [package insert]. Northbrook, IL; Astellas Pharma US, Inc; Pfizer, Inc; 2022;</a:t>
            </a:r>
          </a:p>
        </p:txBody>
      </p:sp>
    </p:spTree>
    <p:extLst>
      <p:ext uri="{BB962C8B-B14F-4D97-AF65-F5344CB8AC3E}">
        <p14:creationId xmlns:p14="http://schemas.microsoft.com/office/powerpoint/2010/main" val="13795511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8F3A5ED-CFF6-E2F9-73BB-A66B07FB6651}"/>
              </a:ext>
            </a:extLst>
          </p:cNvPr>
          <p:cNvSpPr txBox="1"/>
          <p:nvPr/>
        </p:nvSpPr>
        <p:spPr>
          <a:xfrm>
            <a:off x="609600" y="6305490"/>
            <a:ext cx="11605846" cy="276999"/>
          </a:xfrm>
          <a:prstGeom prst="rect">
            <a:avLst/>
          </a:prstGeom>
          <a:noFill/>
        </p:spPr>
        <p:txBody>
          <a:bodyPr wrap="square" rtlCol="0">
            <a:spAutoFit/>
          </a:bodyPr>
          <a:lstStyle/>
          <a:p>
            <a:r>
              <a:rPr lang="en-US" sz="1200" dirty="0">
                <a:solidFill>
                  <a:schemeClr val="bg1">
                    <a:lumMod val="50000"/>
                  </a:schemeClr>
                </a:solidFill>
              </a:rPr>
              <a:t>Docetaxel [package insert]. Bridgewater, NJ: Sanofi-Aventis, US, Inc; 2023.</a:t>
            </a:r>
          </a:p>
        </p:txBody>
      </p:sp>
      <p:graphicFrame>
        <p:nvGraphicFramePr>
          <p:cNvPr id="5" name="Table 4">
            <a:extLst>
              <a:ext uri="{FF2B5EF4-FFF2-40B4-BE49-F238E27FC236}">
                <a16:creationId xmlns:a16="http://schemas.microsoft.com/office/drawing/2014/main" id="{DB879B2D-E742-ACB9-4BBB-B729252034A5}"/>
              </a:ext>
            </a:extLst>
          </p:cNvPr>
          <p:cNvGraphicFramePr>
            <a:graphicFrameLocks/>
          </p:cNvGraphicFramePr>
          <p:nvPr>
            <p:extLst>
              <p:ext uri="{D42A27DB-BD31-4B8C-83A1-F6EECF244321}">
                <p14:modId xmlns:p14="http://schemas.microsoft.com/office/powerpoint/2010/main" val="1575627159"/>
              </p:ext>
            </p:extLst>
          </p:nvPr>
        </p:nvGraphicFramePr>
        <p:xfrm>
          <a:off x="6159502" y="523871"/>
          <a:ext cx="5422900" cy="5535060"/>
        </p:xfrm>
        <a:graphic>
          <a:graphicData uri="http://schemas.openxmlformats.org/drawingml/2006/table">
            <a:tbl>
              <a:tblPr firstRow="1" bandRow="1">
                <a:tableStyleId>{5C22544A-7EE6-4342-B048-85BDC9FD1C3A}</a:tableStyleId>
              </a:tblPr>
              <a:tblGrid>
                <a:gridCol w="5422900">
                  <a:extLst>
                    <a:ext uri="{9D8B030D-6E8A-4147-A177-3AD203B41FA5}">
                      <a16:colId xmlns:a16="http://schemas.microsoft.com/office/drawing/2014/main" val="2650646600"/>
                    </a:ext>
                  </a:extLst>
                </a:gridCol>
              </a:tblGrid>
              <a:tr h="734460">
                <a:tc>
                  <a:txBody>
                    <a:bodyPr/>
                    <a:lstStyle/>
                    <a:p>
                      <a:r>
                        <a:rPr lang="en-US" sz="2800" dirty="0"/>
                        <a:t>Docetaxel</a:t>
                      </a:r>
                    </a:p>
                  </a:txBody>
                  <a:tcPr anchor="ctr"/>
                </a:tc>
                <a:extLst>
                  <a:ext uri="{0D108BD9-81ED-4DB2-BD59-A6C34878D82A}">
                    <a16:rowId xmlns:a16="http://schemas.microsoft.com/office/drawing/2014/main" val="3236290640"/>
                  </a:ext>
                </a:extLst>
              </a:tr>
              <a:tr h="2421581">
                <a:tc>
                  <a:txBody>
                    <a:bodyPr/>
                    <a:lstStyle/>
                    <a:p>
                      <a:pPr marL="285750" indent="-285750">
                        <a:buFont typeface="Arial" panose="020B0604020202020204" pitchFamily="34" charset="0"/>
                        <a:buChar char="•"/>
                      </a:pPr>
                      <a:r>
                        <a:rPr lang="en-US" sz="2400" dirty="0"/>
                        <a:t>CBC with differential baseline and before each cycle</a:t>
                      </a:r>
                      <a:br>
                        <a:rPr lang="en-US" sz="2400" dirty="0"/>
                      </a:br>
                      <a:endParaRPr lang="en-US" sz="900" dirty="0"/>
                    </a:p>
                    <a:p>
                      <a:pPr marL="285750" indent="-285750">
                        <a:buFont typeface="Arial" panose="020B0604020202020204" pitchFamily="34" charset="0"/>
                        <a:buChar char="•"/>
                      </a:pPr>
                      <a:r>
                        <a:rPr lang="en-US" sz="2400" dirty="0"/>
                        <a:t>LFTs (AST/ALT/</a:t>
                      </a:r>
                      <a:r>
                        <a:rPr lang="en-US" sz="2400" dirty="0" err="1"/>
                        <a:t>Alk</a:t>
                      </a:r>
                      <a:r>
                        <a:rPr lang="en-US" sz="2400" dirty="0"/>
                        <a:t> </a:t>
                      </a:r>
                      <a:r>
                        <a:rPr lang="en-US" sz="2400" dirty="0" err="1"/>
                        <a:t>phos</a:t>
                      </a:r>
                      <a:r>
                        <a:rPr lang="en-US" sz="2400" dirty="0"/>
                        <a:t>, </a:t>
                      </a:r>
                      <a:r>
                        <a:rPr lang="en-US" sz="2400" dirty="0" err="1"/>
                        <a:t>bili</a:t>
                      </a:r>
                      <a:r>
                        <a:rPr lang="en-US" sz="2400" dirty="0"/>
                        <a:t>) baseline and before each cycle</a:t>
                      </a:r>
                      <a:br>
                        <a:rPr lang="en-US" sz="2400" dirty="0"/>
                      </a:br>
                      <a:endParaRPr lang="en-US" sz="900" dirty="0"/>
                    </a:p>
                    <a:p>
                      <a:pPr marL="285750" indent="-285750">
                        <a:buFont typeface="Arial" panose="020B0604020202020204" pitchFamily="34" charset="0"/>
                        <a:buChar char="•"/>
                      </a:pPr>
                      <a:r>
                        <a:rPr lang="en-US" sz="2400" dirty="0"/>
                        <a:t>Renal function baseline and before each cycle</a:t>
                      </a:r>
                      <a:br>
                        <a:rPr lang="en-US" sz="2400" dirty="0"/>
                      </a:br>
                      <a:endParaRPr lang="en-US" sz="900" dirty="0"/>
                    </a:p>
                    <a:p>
                      <a:pPr marL="285750" indent="-285750">
                        <a:buFont typeface="Arial" panose="020B0604020202020204" pitchFamily="34" charset="0"/>
                        <a:buChar char="•"/>
                      </a:pPr>
                      <a:r>
                        <a:rPr lang="en-US" sz="2400" dirty="0"/>
                        <a:t>S/</a:t>
                      </a:r>
                      <a:r>
                        <a:rPr lang="en-US" sz="2400" dirty="0" err="1"/>
                        <a:t>sx</a:t>
                      </a:r>
                      <a:r>
                        <a:rPr lang="en-US" sz="2400" dirty="0"/>
                        <a:t> HSR (1</a:t>
                      </a:r>
                      <a:r>
                        <a:rPr lang="en-US" sz="2400" baseline="30000" dirty="0"/>
                        <a:t>st</a:t>
                      </a:r>
                      <a:r>
                        <a:rPr lang="en-US" sz="2400" dirty="0"/>
                        <a:t> and 2</a:t>
                      </a:r>
                      <a:r>
                        <a:rPr lang="en-US" sz="2400" baseline="30000" dirty="0"/>
                        <a:t>nd</a:t>
                      </a:r>
                      <a:r>
                        <a:rPr lang="en-US" sz="2400" dirty="0"/>
                        <a:t> infusions most common)</a:t>
                      </a:r>
                      <a:br>
                        <a:rPr lang="en-US" sz="2400" dirty="0"/>
                      </a:br>
                      <a:endParaRPr lang="en-US" sz="900" dirty="0"/>
                    </a:p>
                    <a:p>
                      <a:pPr marL="285750" indent="-285750">
                        <a:buFont typeface="Arial" panose="020B0604020202020204" pitchFamily="34" charset="0"/>
                        <a:buChar char="•"/>
                      </a:pPr>
                      <a:r>
                        <a:rPr lang="en-US" sz="2400" dirty="0"/>
                        <a:t>S/</a:t>
                      </a:r>
                      <a:r>
                        <a:rPr lang="en-US" sz="2400" dirty="0" err="1"/>
                        <a:t>sx</a:t>
                      </a:r>
                      <a:r>
                        <a:rPr lang="en-US" sz="2400" dirty="0"/>
                        <a:t> neuropathy, diarrhea, stomatitis, FN, fluid retention</a:t>
                      </a:r>
                      <a:br>
                        <a:rPr lang="en-US" sz="2400" dirty="0"/>
                      </a:br>
                      <a:endParaRPr lang="en-US" sz="900" dirty="0"/>
                    </a:p>
                    <a:p>
                      <a:pPr marL="285750" indent="-285750">
                        <a:buFont typeface="Arial" panose="020B0604020202020204" pitchFamily="34" charset="0"/>
                        <a:buChar char="•"/>
                      </a:pPr>
                      <a:r>
                        <a:rPr lang="en-US" sz="2400" dirty="0"/>
                        <a:t>Hepatitis B serologies baseline</a:t>
                      </a:r>
                    </a:p>
                  </a:txBody>
                  <a:tcPr anchor="ctr"/>
                </a:tc>
                <a:extLst>
                  <a:ext uri="{0D108BD9-81ED-4DB2-BD59-A6C34878D82A}">
                    <a16:rowId xmlns:a16="http://schemas.microsoft.com/office/drawing/2014/main" val="4104684242"/>
                  </a:ext>
                </a:extLst>
              </a:tr>
            </a:tbl>
          </a:graphicData>
        </a:graphic>
      </p:graphicFrame>
      <p:sp>
        <p:nvSpPr>
          <p:cNvPr id="8" name="Title 1">
            <a:extLst>
              <a:ext uri="{FF2B5EF4-FFF2-40B4-BE49-F238E27FC236}">
                <a16:creationId xmlns:a16="http://schemas.microsoft.com/office/drawing/2014/main" id="{C90F1751-9CAF-40DA-08B3-4A2CF04FF6A2}"/>
              </a:ext>
            </a:extLst>
          </p:cNvPr>
          <p:cNvSpPr txBox="1">
            <a:spLocks/>
          </p:cNvSpPr>
          <p:nvPr/>
        </p:nvSpPr>
        <p:spPr>
          <a:xfrm>
            <a:off x="609600" y="2223390"/>
            <a:ext cx="5422900" cy="1185577"/>
          </a:xfrm>
          <a:prstGeom prst="rect">
            <a:avLst/>
          </a:prstGeom>
        </p:spPr>
        <p:txBody>
          <a:bodyPr vert="horz" lIns="91440" tIns="45720" rIns="91440" bIns="45720" rtlCol="0" anchor="ctr" anchorCtr="0">
            <a:noAutofit/>
          </a:bodyPr>
          <a:lst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a:lstStyle>
          <a:p>
            <a:r>
              <a:rPr lang="en-US" sz="3600" dirty="0">
                <a:latin typeface="+mn-lt"/>
                <a:ea typeface="Calibri" panose="020F0502020204030204" pitchFamily="34" charset="0"/>
                <a:cs typeface="Times New Roman" panose="02020603050405020304" pitchFamily="18" charset="0"/>
              </a:rPr>
              <a:t>Doublet and Triplet Regimens for </a:t>
            </a:r>
            <a:r>
              <a:rPr lang="en-US" sz="3600" dirty="0" err="1">
                <a:latin typeface="+mn-lt"/>
                <a:ea typeface="Calibri" panose="020F0502020204030204" pitchFamily="34" charset="0"/>
                <a:cs typeface="Times New Roman" panose="02020603050405020304" pitchFamily="18" charset="0"/>
              </a:rPr>
              <a:t>mHSPC</a:t>
            </a:r>
            <a:r>
              <a:rPr lang="en-US" sz="3600" dirty="0">
                <a:latin typeface="+mn-lt"/>
                <a:ea typeface="Calibri" panose="020F0502020204030204" pitchFamily="34" charset="0"/>
                <a:cs typeface="Times New Roman" panose="02020603050405020304" pitchFamily="18" charset="0"/>
              </a:rPr>
              <a:t> – </a:t>
            </a:r>
            <a:r>
              <a:rPr lang="en-US" sz="3600" b="1" dirty="0">
                <a:effectLst/>
                <a:latin typeface="+mn-lt"/>
                <a:ea typeface="Calibri" panose="020F0502020204030204" pitchFamily="34" charset="0"/>
                <a:cs typeface="Times New Roman" panose="02020603050405020304" pitchFamily="18" charset="0"/>
              </a:rPr>
              <a:t>Monitoring</a:t>
            </a:r>
            <a:endParaRPr lang="en-US" sz="3600" dirty="0">
              <a:latin typeface="+mn-lt"/>
            </a:endParaRPr>
          </a:p>
        </p:txBody>
      </p:sp>
    </p:spTree>
    <p:extLst>
      <p:ext uri="{BB962C8B-B14F-4D97-AF65-F5344CB8AC3E}">
        <p14:creationId xmlns:p14="http://schemas.microsoft.com/office/powerpoint/2010/main" val="3862491023"/>
      </p:ext>
    </p:extLst>
  </p:cSld>
  <p:clrMapOvr>
    <a:masterClrMapping/>
  </p:clrMapOvr>
</p:sld>
</file>

<file path=ppt/theme/theme1.xml><?xml version="1.0" encoding="utf-8"?>
<a:theme xmlns:a="http://schemas.openxmlformats.org/drawingml/2006/main" name="2022 Hem Onc">
  <a:themeElements>
    <a:clrScheme name="HemOnc 22 New New">
      <a:dk1>
        <a:srgbClr val="4D4D4D"/>
      </a:dk1>
      <a:lt1>
        <a:srgbClr val="FFFFFF"/>
      </a:lt1>
      <a:dk2>
        <a:srgbClr val="4D4D4D"/>
      </a:dk2>
      <a:lt2>
        <a:srgbClr val="FFFFFF"/>
      </a:lt2>
      <a:accent1>
        <a:srgbClr val="4A86D9"/>
      </a:accent1>
      <a:accent2>
        <a:srgbClr val="F7931E"/>
      </a:accent2>
      <a:accent3>
        <a:srgbClr val="DF504B"/>
      </a:accent3>
      <a:accent4>
        <a:srgbClr val="FF7F40"/>
      </a:accent4>
      <a:accent5>
        <a:srgbClr val="AD337F"/>
      </a:accent5>
      <a:accent6>
        <a:srgbClr val="35A696"/>
      </a:accent6>
      <a:hlink>
        <a:srgbClr val="FF7F40"/>
      </a:hlink>
      <a:folHlink>
        <a:srgbClr val="B7B7B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2 Hem Onc" id="{1BD2C11B-1E1D-4714-A12C-2D116F31C9E6}" vid="{7C79B49B-5FF8-488B-985C-FF1AF5D36A6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2022 Hem Onc">
  <a:themeElements>
    <a:clrScheme name="HemOnc 22 New New">
      <a:dk1>
        <a:srgbClr val="4D4D4D"/>
      </a:dk1>
      <a:lt1>
        <a:srgbClr val="FFFFFF"/>
      </a:lt1>
      <a:dk2>
        <a:srgbClr val="4D4D4D"/>
      </a:dk2>
      <a:lt2>
        <a:srgbClr val="FFFFFF"/>
      </a:lt2>
      <a:accent1>
        <a:srgbClr val="4A86D9"/>
      </a:accent1>
      <a:accent2>
        <a:srgbClr val="F7931E"/>
      </a:accent2>
      <a:accent3>
        <a:srgbClr val="DF504B"/>
      </a:accent3>
      <a:accent4>
        <a:srgbClr val="FF7F40"/>
      </a:accent4>
      <a:accent5>
        <a:srgbClr val="AD337F"/>
      </a:accent5>
      <a:accent6>
        <a:srgbClr val="35A696"/>
      </a:accent6>
      <a:hlink>
        <a:srgbClr val="FF7F40"/>
      </a:hlink>
      <a:folHlink>
        <a:srgbClr val="B7B7B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2 Hem Onc" id="{1BD2C11B-1E1D-4714-A12C-2D116F31C9E6}" vid="{7C79B49B-5FF8-488B-985C-FF1AF5D36A6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2022 Hem Onc</Template>
  <TotalTime>0</TotalTime>
  <Words>1761</Words>
  <Application>Microsoft Macintosh PowerPoint</Application>
  <PresentationFormat>Widescreen</PresentationFormat>
  <Paragraphs>173</Paragraphs>
  <Slides>13</Slides>
  <Notes>3</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13</vt:i4>
      </vt:variant>
    </vt:vector>
  </HeadingPairs>
  <TitlesOfParts>
    <vt:vector size="23" baseType="lpstr">
      <vt:lpstr>Arial</vt:lpstr>
      <vt:lpstr>Calibri</vt:lpstr>
      <vt:lpstr>Calibri Light</vt:lpstr>
      <vt:lpstr>Century Gothic</vt:lpstr>
      <vt:lpstr>Courier New</vt:lpstr>
      <vt:lpstr>Times New Roman</vt:lpstr>
      <vt:lpstr>Trebuchet MS</vt:lpstr>
      <vt:lpstr>2022 Hem Onc</vt:lpstr>
      <vt:lpstr>Office Theme</vt:lpstr>
      <vt:lpstr>1_2022 Hem Onc</vt:lpstr>
      <vt:lpstr> What Is the Pharmacist’s Role in Managing mHSPC Doublet and Triplet Regimens?</vt:lpstr>
      <vt:lpstr>PowerPoint Presentation</vt:lpstr>
      <vt:lpstr>Disclaimer</vt:lpstr>
      <vt:lpstr>Doublet and Triplet Regimens for mHSPC</vt:lpstr>
      <vt:lpstr>Doublet and Triplet Regimens for mHSPC –  Evaluating for Drug Interactions</vt:lpstr>
      <vt:lpstr>Doublet and Triplet Regimens for mHSPC –  Evaluating for Drug Interactions</vt:lpstr>
      <vt:lpstr>Doublet and Triplet Regimens for mHSPC – Evaluating for Drug Interactions</vt:lpstr>
      <vt:lpstr>Doublet and Triplet Regimens for mHSPC – Monitoring</vt:lpstr>
      <vt:lpstr>PowerPoint Presentation</vt:lpstr>
      <vt:lpstr>Doublet and Triplet Regimens for mHSPC –  Side Effect Management</vt:lpstr>
      <vt:lpstr>Doublet and Triplet Regimens for mHSPC –  Side Effect Management</vt:lpstr>
      <vt:lpstr>Doublet and Triplet Regimens for mHSPC –  Patient Education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2019-05-10T15:34:56Z</dcterms:created>
  <dcterms:modified xsi:type="dcterms:W3CDTF">2023-10-05T21:15:56Z</dcterms:modified>
  <cp:category/>
</cp:coreProperties>
</file>