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8"/>
  </p:notesMasterIdLst>
  <p:sldIdLst>
    <p:sldId id="266" r:id="rId3"/>
    <p:sldId id="265" r:id="rId4"/>
    <p:sldId id="256" r:id="rId5"/>
    <p:sldId id="257"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Garris" initials="RG" lastIdx="1" clrIdx="0">
    <p:extLst>
      <p:ext uri="{19B8F6BF-5375-455C-9EA6-DF929625EA0E}">
        <p15:presenceInfo xmlns:p15="http://schemas.microsoft.com/office/powerpoint/2012/main" userId="S::rgarris@ushealthconnect.com::2e75e808-a6ec-4b4a-8020-a0cff90797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94"/>
  </p:normalViewPr>
  <p:slideViewPr>
    <p:cSldViewPr snapToGrid="0">
      <p:cViewPr varScale="1">
        <p:scale>
          <a:sx n="103" d="100"/>
          <a:sy n="103" d="100"/>
        </p:scale>
        <p:origin x="176"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95FD4C-7E92-A04C-AEED-539E12E1A5CC}" type="datetimeFigureOut">
              <a:rPr lang="en-US" smtClean="0"/>
              <a:t>9/25/23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A26152-475D-DB43-B538-2CB84942B840}" type="slidenum">
              <a:rPr lang="en-US" smtClean="0"/>
              <a:t>‹#›</a:t>
            </a:fld>
            <a:endParaRPr lang="en-US"/>
          </a:p>
        </p:txBody>
      </p:sp>
    </p:spTree>
    <p:extLst>
      <p:ext uri="{BB962C8B-B14F-4D97-AF65-F5344CB8AC3E}">
        <p14:creationId xmlns:p14="http://schemas.microsoft.com/office/powerpoint/2010/main" val="2257178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77042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76844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7368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7708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452825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01495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94596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72569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238569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3597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664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297171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321137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234269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272734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2435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136177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7207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801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9910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200360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0480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95079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876963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9/25/23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29525227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9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21220C-2820-8FAE-F493-48426ABC7EEB}"/>
              </a:ext>
            </a:extLst>
          </p:cNvPr>
          <p:cNvSpPr>
            <a:spLocks noGrp="1"/>
          </p:cNvSpPr>
          <p:nvPr>
            <p:ph type="title"/>
          </p:nvPr>
        </p:nvSpPr>
        <p:spPr/>
        <p:txBody>
          <a:bodyPr/>
          <a:lstStyle/>
          <a:p>
            <a:r>
              <a:rPr lang="en-US" dirty="0"/>
              <a:t>Highlights from Singapore on Targeted Therapies in NSCLC</a:t>
            </a:r>
          </a:p>
        </p:txBody>
      </p:sp>
      <p:sp>
        <p:nvSpPr>
          <p:cNvPr id="5" name="Text Placeholder 4">
            <a:extLst>
              <a:ext uri="{FF2B5EF4-FFF2-40B4-BE49-F238E27FC236}">
                <a16:creationId xmlns:a16="http://schemas.microsoft.com/office/drawing/2014/main" id="{AB258D8C-8FE5-77F9-E874-CAA0A183A537}"/>
              </a:ext>
            </a:extLst>
          </p:cNvPr>
          <p:cNvSpPr>
            <a:spLocks noGrp="1"/>
          </p:cNvSpPr>
          <p:nvPr>
            <p:ph type="body" idx="1"/>
          </p:nvPr>
        </p:nvSpPr>
        <p:spPr>
          <a:xfrm>
            <a:off x="609601" y="4589463"/>
            <a:ext cx="10515600" cy="1885478"/>
          </a:xfrm>
        </p:spPr>
        <p:txBody>
          <a:bodyPr>
            <a:normAutofit fontScale="92500" lnSpcReduction="10000"/>
          </a:bodyPr>
          <a:lstStyle/>
          <a:p>
            <a:r>
              <a:rPr lang="en-US" sz="1600" dirty="0" err="1"/>
              <a:t>Charu</a:t>
            </a:r>
            <a:r>
              <a:rPr lang="en-US" sz="1600" dirty="0"/>
              <a:t> Aggarwal, MD, MPH</a:t>
            </a:r>
            <a:br>
              <a:rPr lang="en-US" sz="1600" dirty="0"/>
            </a:br>
            <a:r>
              <a:rPr lang="en-US" sz="1600" dirty="0"/>
              <a:t>University of Pennsylvania</a:t>
            </a:r>
            <a:br>
              <a:rPr lang="en-US" sz="1600" dirty="0"/>
            </a:br>
            <a:r>
              <a:rPr lang="en-US" sz="1600" dirty="0"/>
              <a:t>Philadelphia, PA</a:t>
            </a:r>
            <a:br>
              <a:rPr lang="en-US" sz="1600" dirty="0"/>
            </a:br>
            <a:br>
              <a:rPr lang="en-US" sz="1600" dirty="0"/>
            </a:br>
            <a:r>
              <a:rPr lang="en-US" sz="1600" dirty="0"/>
              <a:t>Patrick Forde MD</a:t>
            </a:r>
            <a:br>
              <a:rPr lang="en-US" sz="1600" dirty="0"/>
            </a:br>
            <a:r>
              <a:rPr lang="en-US" sz="1600" dirty="0"/>
              <a:t>Co-Director, Division of Upper Aerodigestive Malignancies</a:t>
            </a:r>
            <a:br>
              <a:rPr lang="en-US" sz="1600" dirty="0"/>
            </a:br>
            <a:r>
              <a:rPr lang="en-US" sz="1600" dirty="0"/>
              <a:t>Johns Hopkins University</a:t>
            </a:r>
            <a:br>
              <a:rPr lang="en-US" sz="1600" dirty="0"/>
            </a:br>
            <a:r>
              <a:rPr lang="en-US" sz="1600" dirty="0"/>
              <a:t>Baltimore, MD</a:t>
            </a:r>
          </a:p>
        </p:txBody>
      </p:sp>
    </p:spTree>
    <p:extLst>
      <p:ext uri="{BB962C8B-B14F-4D97-AF65-F5344CB8AC3E}">
        <p14:creationId xmlns:p14="http://schemas.microsoft.com/office/powerpoint/2010/main" val="145957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43143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Key NSCLC Data from Singapore and Madrid: Implications to Practice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NSCLC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46E7E-7277-7CA4-9F31-3222ECDDE1A4}"/>
              </a:ext>
            </a:extLst>
          </p:cNvPr>
          <p:cNvSpPr>
            <a:spLocks noGrp="1"/>
          </p:cNvSpPr>
          <p:nvPr>
            <p:ph type="title"/>
          </p:nvPr>
        </p:nvSpPr>
        <p:spPr/>
        <p:txBody>
          <a:bodyPr>
            <a:normAutofit/>
          </a:bodyPr>
          <a:lstStyle/>
          <a:p>
            <a:r>
              <a:rPr lang="en-US" sz="2400" dirty="0"/>
              <a:t>Targeted Therapies in NSCLC</a:t>
            </a:r>
          </a:p>
        </p:txBody>
      </p:sp>
      <p:sp>
        <p:nvSpPr>
          <p:cNvPr id="3" name="Content Placeholder 2">
            <a:extLst>
              <a:ext uri="{FF2B5EF4-FFF2-40B4-BE49-F238E27FC236}">
                <a16:creationId xmlns:a16="http://schemas.microsoft.com/office/drawing/2014/main" id="{04AAD567-AC98-9F05-A021-36EE26BEDACE}"/>
              </a:ext>
            </a:extLst>
          </p:cNvPr>
          <p:cNvSpPr>
            <a:spLocks noGrp="1"/>
          </p:cNvSpPr>
          <p:nvPr>
            <p:ph idx="1"/>
          </p:nvPr>
        </p:nvSpPr>
        <p:spPr>
          <a:xfrm>
            <a:off x="782541" y="1162661"/>
            <a:ext cx="10436839" cy="4351338"/>
          </a:xfrm>
        </p:spPr>
        <p:txBody>
          <a:bodyPr>
            <a:noAutofit/>
          </a:bodyPr>
          <a:lstStyle/>
          <a:p>
            <a:pPr>
              <a:spcBef>
                <a:spcPts val="400"/>
              </a:spcBef>
              <a:spcAft>
                <a:spcPts val="600"/>
              </a:spcAft>
            </a:pPr>
            <a:r>
              <a:rPr lang="en-US" sz="1400" dirty="0"/>
              <a:t>Janne PA, et al. Osimertinib With /Without Platinum-based Chemotherapy As First-line Treatment Of Patients With EGFRm Advanced NSCLC (FLAURA2). PL03.13.</a:t>
            </a:r>
          </a:p>
          <a:p>
            <a:pPr>
              <a:spcBef>
                <a:spcPts val="400"/>
              </a:spcBef>
              <a:spcAft>
                <a:spcPts val="600"/>
              </a:spcAft>
            </a:pPr>
            <a:r>
              <a:rPr lang="en-US" sz="1400" dirty="0"/>
              <a:t>Cho BC, et al. </a:t>
            </a:r>
            <a:r>
              <a:rPr lang="en-US" sz="1400" dirty="0" err="1"/>
              <a:t>Repotrectinib</a:t>
            </a:r>
            <a:r>
              <a:rPr lang="en-US" sz="1400" dirty="0"/>
              <a:t> in patients with ROS1 fusion positive non small cell lung cancer: update from the pivotal phase 1/2 TRIDENT 1 trial. OA03.06.</a:t>
            </a:r>
          </a:p>
          <a:p>
            <a:pPr>
              <a:spcBef>
                <a:spcPts val="400"/>
              </a:spcBef>
              <a:spcAft>
                <a:spcPts val="600"/>
              </a:spcAft>
            </a:pPr>
            <a:r>
              <a:rPr lang="en-US" sz="1400" dirty="0"/>
              <a:t>Lee SH, et al. Amivantamab, Lazertinib Plus Platinum-based Chemotherapy in Post TKI EGFR mutated Advanced NSCLC: Updated Results From CHRYSALIS 2. MA13.06.</a:t>
            </a:r>
          </a:p>
          <a:p>
            <a:pPr>
              <a:spcBef>
                <a:spcPts val="400"/>
              </a:spcBef>
              <a:spcAft>
                <a:spcPts val="600"/>
              </a:spcAft>
            </a:pPr>
            <a:r>
              <a:rPr lang="en-US" sz="1400" dirty="0" err="1"/>
              <a:t>Leighl</a:t>
            </a:r>
            <a:r>
              <a:rPr lang="en-US" sz="1400" dirty="0"/>
              <a:t> NB, et al. Amivantamab in Patients With Advanced NSCLC and MET Exon 14 Skipping Mutation: Results From the CHRYSALIS Study. OA21.04.</a:t>
            </a:r>
          </a:p>
          <a:p>
            <a:pPr>
              <a:spcBef>
                <a:spcPts val="400"/>
              </a:spcBef>
              <a:spcAft>
                <a:spcPts val="600"/>
              </a:spcAft>
            </a:pPr>
            <a:r>
              <a:rPr lang="en-US" sz="1400" dirty="0" err="1"/>
              <a:t>Gadgeel</a:t>
            </a:r>
            <a:r>
              <a:rPr lang="en-US" sz="1400" dirty="0"/>
              <a:t> S, et al. KRYSTAL-1: Two-Year Follow-Up of </a:t>
            </a:r>
            <a:r>
              <a:rPr lang="en-US" sz="1400" dirty="0" err="1"/>
              <a:t>Adagrasib</a:t>
            </a:r>
            <a:r>
              <a:rPr lang="en-US" sz="1400" dirty="0"/>
              <a:t> (MRTX849) Monotherapy in Patients with Advanced/Metastatic KRASG12C-Mutated NSCLC. MA06.04.</a:t>
            </a:r>
          </a:p>
          <a:p>
            <a:pPr>
              <a:spcBef>
                <a:spcPts val="400"/>
              </a:spcBef>
              <a:spcAft>
                <a:spcPts val="600"/>
              </a:spcAft>
            </a:pPr>
            <a:r>
              <a:rPr lang="en-US" sz="1400" dirty="0"/>
              <a:t>Clarke JM, et al. </a:t>
            </a:r>
            <a:r>
              <a:rPr lang="en-US" sz="1400" dirty="0" err="1"/>
              <a:t>CodeBreaK</a:t>
            </a:r>
            <a:r>
              <a:rPr lang="en-US" sz="1400" dirty="0"/>
              <a:t> 101: Safety and Efficacy of </a:t>
            </a:r>
            <a:r>
              <a:rPr lang="en-US" sz="1400" dirty="0" err="1"/>
              <a:t>Sotorasib</a:t>
            </a:r>
            <a:r>
              <a:rPr lang="en-US" sz="1400" dirty="0"/>
              <a:t> with Carboplatin and Pemetrexed in KRAS G12C Mutated Advanced NSCLC. MA06.05.</a:t>
            </a:r>
          </a:p>
          <a:p>
            <a:pPr>
              <a:spcBef>
                <a:spcPts val="400"/>
              </a:spcBef>
              <a:spcAft>
                <a:spcPts val="600"/>
              </a:spcAft>
            </a:pPr>
            <a:r>
              <a:rPr lang="en-US" sz="1400" dirty="0"/>
              <a:t>Janne PA, et al. Trastuzumab </a:t>
            </a:r>
            <a:r>
              <a:rPr lang="en-US" sz="1400" dirty="0" err="1"/>
              <a:t>Deruxtecan</a:t>
            </a:r>
            <a:r>
              <a:rPr lang="en-US" sz="1400" dirty="0"/>
              <a:t> in Patients With HER2 Mutant Metastatic Non-Small Cell Lung Cancer: Primary Results of DESTINY Lung02. MA13.10.</a:t>
            </a:r>
          </a:p>
          <a:p>
            <a:pPr>
              <a:spcBef>
                <a:spcPts val="400"/>
              </a:spcBef>
              <a:spcAft>
                <a:spcPts val="600"/>
              </a:spcAft>
            </a:pPr>
            <a:r>
              <a:rPr lang="en-US" sz="1400" dirty="0"/>
              <a:t>Yu HA, et al. </a:t>
            </a:r>
            <a:r>
              <a:rPr lang="en-US" sz="1400" dirty="0" err="1"/>
              <a:t>Patritumab</a:t>
            </a:r>
            <a:r>
              <a:rPr lang="en-US" sz="1400" dirty="0"/>
              <a:t> </a:t>
            </a:r>
            <a:r>
              <a:rPr lang="en-US" sz="1400" dirty="0" err="1"/>
              <a:t>Deruxtecan</a:t>
            </a:r>
            <a:r>
              <a:rPr lang="en-US" sz="1400" dirty="0"/>
              <a:t> (HER3-DXd) in EGFR Mutated NSCLC Following EGFR TKI and Platinum Based Chemotherapy: HERTHENA Lung01. OA05.03.</a:t>
            </a:r>
          </a:p>
          <a:p>
            <a:pPr>
              <a:spcBef>
                <a:spcPts val="400"/>
              </a:spcBef>
              <a:spcAft>
                <a:spcPts val="600"/>
              </a:spcAft>
            </a:pPr>
            <a:r>
              <a:rPr lang="en-US" sz="1400" dirty="0"/>
              <a:t>Papadopoulos KP, et al. </a:t>
            </a:r>
            <a:r>
              <a:rPr lang="en-US" sz="1400" dirty="0" err="1"/>
              <a:t>Datopotamab</a:t>
            </a:r>
            <a:r>
              <a:rPr lang="en-US" sz="1400" dirty="0"/>
              <a:t> </a:t>
            </a:r>
            <a:r>
              <a:rPr lang="en-US" sz="1400" dirty="0" err="1"/>
              <a:t>Deruxtecan</a:t>
            </a:r>
            <a:r>
              <a:rPr lang="en-US" sz="1400" dirty="0"/>
              <a:t> (Dato-</a:t>
            </a:r>
            <a:r>
              <a:rPr lang="en-US" sz="1400" dirty="0" err="1"/>
              <a:t>DXd</a:t>
            </a:r>
            <a:r>
              <a:rPr lang="en-US" sz="1400" dirty="0"/>
              <a:t>) + Durvalumab Carboplatin in Advanced/Metastatic NSCLC: Initial Results from the Phase 1b TROPION Lung04 Study. OA05.06.</a:t>
            </a:r>
          </a:p>
          <a:p>
            <a:pPr>
              <a:spcBef>
                <a:spcPts val="400"/>
              </a:spcBef>
              <a:spcAft>
                <a:spcPts val="600"/>
              </a:spcAft>
            </a:pPr>
            <a:r>
              <a:rPr lang="en-US" sz="1400" dirty="0"/>
              <a:t>Cho BC, et al. Sacituzumab </a:t>
            </a:r>
            <a:r>
              <a:rPr lang="en-US" sz="1400" dirty="0" err="1"/>
              <a:t>Govitecan</a:t>
            </a:r>
            <a:r>
              <a:rPr lang="en-US" sz="1400" dirty="0"/>
              <a:t> + Pembrolizumab in 1L Metastatic Non-Small Cell Lung Cancer: Preliminary Results of the EVOKE 02 Study. OA05.04.</a:t>
            </a:r>
          </a:p>
          <a:p>
            <a:pPr>
              <a:spcBef>
                <a:spcPts val="400"/>
              </a:spcBef>
              <a:spcAft>
                <a:spcPts val="600"/>
              </a:spcAft>
            </a:pPr>
            <a:endParaRPr lang="en-US" sz="1400" dirty="0"/>
          </a:p>
          <a:p>
            <a:pPr>
              <a:spcBef>
                <a:spcPts val="400"/>
              </a:spcBef>
              <a:spcAft>
                <a:spcPts val="600"/>
              </a:spcAft>
            </a:pPr>
            <a:endParaRPr lang="en-US" sz="1400" dirty="0"/>
          </a:p>
          <a:p>
            <a:pPr>
              <a:spcBef>
                <a:spcPts val="400"/>
              </a:spcBef>
              <a:spcAft>
                <a:spcPts val="600"/>
              </a:spcAft>
            </a:pPr>
            <a:endParaRPr lang="en-US" sz="1400" dirty="0"/>
          </a:p>
          <a:p>
            <a:pPr>
              <a:spcBef>
                <a:spcPts val="400"/>
              </a:spcBef>
              <a:spcAft>
                <a:spcPts val="600"/>
              </a:spcAft>
            </a:pPr>
            <a:endParaRPr lang="en-US" sz="1400" dirty="0"/>
          </a:p>
        </p:txBody>
      </p:sp>
    </p:spTree>
    <p:extLst>
      <p:ext uri="{BB962C8B-B14F-4D97-AF65-F5344CB8AC3E}">
        <p14:creationId xmlns:p14="http://schemas.microsoft.com/office/powerpoint/2010/main" val="356434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6</TotalTime>
  <Words>627</Words>
  <Application>Microsoft Macintosh PowerPoint</Application>
  <PresentationFormat>Widescreen</PresentationFormat>
  <Paragraphs>40</Paragraphs>
  <Slides>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Century Gothic</vt:lpstr>
      <vt:lpstr>Trebuchet MS</vt:lpstr>
      <vt:lpstr>Hem-Onc 22</vt:lpstr>
      <vt:lpstr>Office Theme</vt:lpstr>
      <vt:lpstr>Highlights from Singapore on Targeted Therapies in NSCLC</vt:lpstr>
      <vt:lpstr>PowerPoint Presentation</vt:lpstr>
      <vt:lpstr>Disclaimer</vt:lpstr>
      <vt:lpstr>Targeted Therapies in NSCLC</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Targeted Therapies in NSCLC</dc:title>
  <dc:subject/>
  <dc:creator>MedEd On The Go</dc:creator>
  <cp:keywords/>
  <dc:description/>
  <cp:lastModifiedBy>Moriah Diethorn</cp:lastModifiedBy>
  <cp:revision>3</cp:revision>
  <dcterms:created xsi:type="dcterms:W3CDTF">2023-09-21T16:40:18Z</dcterms:created>
  <dcterms:modified xsi:type="dcterms:W3CDTF">2023-09-25T15:16:47Z</dcterms:modified>
  <cp:category/>
</cp:coreProperties>
</file>