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8"/>
  </p:notesMasterIdLst>
  <p:sldIdLst>
    <p:sldId id="266" r:id="rId3"/>
    <p:sldId id="265" r:id="rId4"/>
    <p:sldId id="256" r:id="rId5"/>
    <p:sldId id="258"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Garris" initials="RG" lastIdx="1" clrIdx="0">
    <p:extLst>
      <p:ext uri="{19B8F6BF-5375-455C-9EA6-DF929625EA0E}">
        <p15:presenceInfo xmlns:p15="http://schemas.microsoft.com/office/powerpoint/2012/main" userId="S::rgarris@ushealthconnect.com::2e75e808-a6ec-4b4a-8020-a0cff90797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9" autoAdjust="0"/>
    <p:restoredTop sz="94694"/>
  </p:normalViewPr>
  <p:slideViewPr>
    <p:cSldViewPr snapToGrid="0">
      <p:cViewPr varScale="1">
        <p:scale>
          <a:sx n="117" d="100"/>
          <a:sy n="117" d="100"/>
        </p:scale>
        <p:origin x="5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58CBB-3229-1A47-A306-434A13744CAA}" type="datetimeFigureOut">
              <a:rPr lang="en-US" smtClean="0"/>
              <a:t>9/25/23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E99769-E297-9D43-BFA4-E81DFB479D9F}" type="slidenum">
              <a:rPr lang="en-US" smtClean="0"/>
              <a:t>‹#›</a:t>
            </a:fld>
            <a:endParaRPr lang="en-US"/>
          </a:p>
        </p:txBody>
      </p:sp>
    </p:spTree>
    <p:extLst>
      <p:ext uri="{BB962C8B-B14F-4D97-AF65-F5344CB8AC3E}">
        <p14:creationId xmlns:p14="http://schemas.microsoft.com/office/powerpoint/2010/main" val="499852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80636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11498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75537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11052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58073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86554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57742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36955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078629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959926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37020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9702149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8457354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774576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639729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6660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60041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99855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5936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90407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293499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79787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233215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33329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65939227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094"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21220C-2820-8FAE-F493-48426ABC7EEB}"/>
              </a:ext>
            </a:extLst>
          </p:cNvPr>
          <p:cNvSpPr>
            <a:spLocks noGrp="1"/>
          </p:cNvSpPr>
          <p:nvPr>
            <p:ph type="title"/>
          </p:nvPr>
        </p:nvSpPr>
        <p:spPr/>
        <p:txBody>
          <a:bodyPr/>
          <a:lstStyle/>
          <a:p>
            <a:r>
              <a:rPr lang="en-US" dirty="0"/>
              <a:t>Highlights from Singapore on Immunotherapies in Early-Stage NSCLC</a:t>
            </a:r>
          </a:p>
        </p:txBody>
      </p:sp>
      <p:sp>
        <p:nvSpPr>
          <p:cNvPr id="5" name="Text Placeholder 4">
            <a:extLst>
              <a:ext uri="{FF2B5EF4-FFF2-40B4-BE49-F238E27FC236}">
                <a16:creationId xmlns:a16="http://schemas.microsoft.com/office/drawing/2014/main" id="{AB258D8C-8FE5-77F9-E874-CAA0A183A537}"/>
              </a:ext>
            </a:extLst>
          </p:cNvPr>
          <p:cNvSpPr>
            <a:spLocks noGrp="1"/>
          </p:cNvSpPr>
          <p:nvPr>
            <p:ph type="body" idx="1"/>
          </p:nvPr>
        </p:nvSpPr>
        <p:spPr>
          <a:xfrm>
            <a:off x="609601" y="4589463"/>
            <a:ext cx="10515600" cy="1885478"/>
          </a:xfrm>
        </p:spPr>
        <p:txBody>
          <a:bodyPr>
            <a:normAutofit fontScale="92500" lnSpcReduction="10000"/>
          </a:bodyPr>
          <a:lstStyle/>
          <a:p>
            <a:r>
              <a:rPr lang="en-US" sz="1600" dirty="0" err="1"/>
              <a:t>Charu</a:t>
            </a:r>
            <a:r>
              <a:rPr lang="en-US" sz="1600" dirty="0"/>
              <a:t> Aggarwal, MD, MPH</a:t>
            </a:r>
            <a:br>
              <a:rPr lang="en-US" sz="1600" dirty="0"/>
            </a:br>
            <a:r>
              <a:rPr lang="en-US" sz="1600" dirty="0"/>
              <a:t>University of Pennsylvania</a:t>
            </a:r>
            <a:br>
              <a:rPr lang="en-US" sz="1600" dirty="0"/>
            </a:br>
            <a:r>
              <a:rPr lang="en-US" sz="1600" dirty="0"/>
              <a:t>Philadelphia, PA</a:t>
            </a:r>
            <a:br>
              <a:rPr lang="en-US" sz="1600" dirty="0"/>
            </a:br>
            <a:br>
              <a:rPr lang="en-US" sz="1600" dirty="0"/>
            </a:br>
            <a:r>
              <a:rPr lang="en-US" sz="1600" dirty="0"/>
              <a:t>Patrick Forde MD</a:t>
            </a:r>
            <a:br>
              <a:rPr lang="en-US" sz="1600" dirty="0"/>
            </a:br>
            <a:r>
              <a:rPr lang="en-US" sz="1600" dirty="0"/>
              <a:t>Co-Director, Division of Upper Aerodigestive Malignancies</a:t>
            </a:r>
            <a:br>
              <a:rPr lang="en-US" sz="1600" dirty="0"/>
            </a:br>
            <a:r>
              <a:rPr lang="en-US" sz="1600" dirty="0"/>
              <a:t>Johns Hopkins University</a:t>
            </a:r>
            <a:br>
              <a:rPr lang="en-US" sz="1600" dirty="0"/>
            </a:br>
            <a:r>
              <a:rPr lang="en-US" sz="1600" dirty="0"/>
              <a:t>Baltimore, MD</a:t>
            </a:r>
          </a:p>
        </p:txBody>
      </p:sp>
    </p:spTree>
    <p:extLst>
      <p:ext uri="{BB962C8B-B14F-4D97-AF65-F5344CB8AC3E}">
        <p14:creationId xmlns:p14="http://schemas.microsoft.com/office/powerpoint/2010/main" val="145957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43143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Key NSCLC Data from Singapore and Madrid: Implications to Practice</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data to inform treatment strategies for patients with NSCLC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7E4E4-6649-4422-4968-5E4BE7ADAEA5}"/>
              </a:ext>
            </a:extLst>
          </p:cNvPr>
          <p:cNvSpPr>
            <a:spLocks noGrp="1"/>
          </p:cNvSpPr>
          <p:nvPr>
            <p:ph type="title"/>
          </p:nvPr>
        </p:nvSpPr>
        <p:spPr/>
        <p:txBody>
          <a:bodyPr/>
          <a:lstStyle/>
          <a:p>
            <a:r>
              <a:rPr lang="en-US" dirty="0"/>
              <a:t>Immunotherapy in Early-Stage NSCLC</a:t>
            </a:r>
          </a:p>
        </p:txBody>
      </p:sp>
      <p:sp>
        <p:nvSpPr>
          <p:cNvPr id="3" name="Content Placeholder 2">
            <a:extLst>
              <a:ext uri="{FF2B5EF4-FFF2-40B4-BE49-F238E27FC236}">
                <a16:creationId xmlns:a16="http://schemas.microsoft.com/office/drawing/2014/main" id="{F423AF7C-B345-A9F6-3F20-B219FC0640C5}"/>
              </a:ext>
            </a:extLst>
          </p:cNvPr>
          <p:cNvSpPr>
            <a:spLocks noGrp="1"/>
          </p:cNvSpPr>
          <p:nvPr>
            <p:ph idx="1"/>
          </p:nvPr>
        </p:nvSpPr>
        <p:spPr>
          <a:xfrm>
            <a:off x="609600" y="1231327"/>
            <a:ext cx="10744200" cy="5532494"/>
          </a:xfrm>
        </p:spPr>
        <p:txBody>
          <a:bodyPr>
            <a:normAutofit/>
          </a:bodyPr>
          <a:lstStyle/>
          <a:p>
            <a:pPr>
              <a:spcAft>
                <a:spcPts val="600"/>
              </a:spcAft>
            </a:pPr>
            <a:r>
              <a:rPr lang="en-US" sz="2000" dirty="0"/>
              <a:t>Dorn P, et al. SAKK 16/18: Neoadjuvant chemotherapy, durvalumab and immune-modulatory radiotherapy in stage III(N2) NSCLC – Surgical interim analysis. MA11.09.</a:t>
            </a:r>
          </a:p>
          <a:p>
            <a:pPr>
              <a:spcAft>
                <a:spcPts val="600"/>
              </a:spcAft>
            </a:pPr>
            <a:r>
              <a:rPr lang="en-US" sz="2000" dirty="0" err="1"/>
              <a:t>Felip</a:t>
            </a:r>
            <a:r>
              <a:rPr lang="en-US" sz="2000" dirty="0"/>
              <a:t> E, et al. IMpower010: exploratory analysis of </a:t>
            </a:r>
            <a:r>
              <a:rPr lang="en-US" sz="2000" dirty="0" err="1"/>
              <a:t>tumour</a:t>
            </a:r>
            <a:r>
              <a:rPr lang="en-US" sz="2000" dirty="0"/>
              <a:t> mutational burden and disease-free survival with adjuvant atezolizumab in NSCLC. MA11.08.</a:t>
            </a:r>
          </a:p>
          <a:p>
            <a:pPr>
              <a:spcAft>
                <a:spcPts val="600"/>
              </a:spcAft>
            </a:pPr>
            <a:r>
              <a:rPr lang="en-US" sz="2000" dirty="0" err="1"/>
              <a:t>Dickhoff</a:t>
            </a:r>
            <a:r>
              <a:rPr lang="en-US" sz="2000" dirty="0"/>
              <a:t> C, et al. Surgery after Neoadjuvant Immuno-Chemoradiotherapy in (Borderline) Resectable NSCLC: Results from the INCREASE Trial. OA06.04.</a:t>
            </a:r>
          </a:p>
          <a:p>
            <a:pPr>
              <a:spcAft>
                <a:spcPts val="600"/>
              </a:spcAft>
            </a:pPr>
            <a:r>
              <a:rPr lang="en-US" sz="2000" dirty="0" err="1"/>
              <a:t>Mitsudomi</a:t>
            </a:r>
            <a:r>
              <a:rPr lang="en-US" sz="2000" dirty="0"/>
              <a:t> T, et al. Surgical Outcomes with Neoadjuvant Durvalumab + Chemotherapy Followed by Adjuvant Durvalumab in Resectable NSCLC (AEGEAN). OA12.05.</a:t>
            </a:r>
          </a:p>
          <a:p>
            <a:pPr>
              <a:spcAft>
                <a:spcPts val="600"/>
              </a:spcAft>
            </a:pPr>
            <a:r>
              <a:rPr lang="en-US" sz="2000" dirty="0"/>
              <a:t>He J, et al. Neoadjuvant Durvalumab + Chemotherapy Followed by Adjuvant Durvalumab in Resectable EGFR-mutated NSCLC (AEGEAN). OA12.06.</a:t>
            </a:r>
          </a:p>
          <a:p>
            <a:pPr>
              <a:spcAft>
                <a:spcPts val="600"/>
              </a:spcAft>
            </a:pPr>
            <a:r>
              <a:rPr lang="en-US" sz="2000" dirty="0"/>
              <a:t>Chang JY, et al. Stereotactic Ablative Radiotherapy With or Without Immunotherapy for Early Stage or Isolated Lung Parenchymal Recurrent Node Negative NSCLC: An Open Label, Randomized, Phase 2 Trial (I-SABR). OA12.04. </a:t>
            </a:r>
          </a:p>
          <a:p>
            <a:pPr>
              <a:spcAft>
                <a:spcPts val="600"/>
              </a:spcAft>
            </a:pPr>
            <a:endParaRPr lang="en-US" sz="2000" dirty="0"/>
          </a:p>
          <a:p>
            <a:pPr>
              <a:spcAft>
                <a:spcPts val="600"/>
              </a:spcAft>
            </a:pPr>
            <a:endParaRPr lang="en-US" sz="2000" dirty="0"/>
          </a:p>
        </p:txBody>
      </p:sp>
    </p:spTree>
    <p:extLst>
      <p:ext uri="{BB962C8B-B14F-4D97-AF65-F5344CB8AC3E}">
        <p14:creationId xmlns:p14="http://schemas.microsoft.com/office/powerpoint/2010/main" val="4006293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Hem-Onc 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 22" id="{E12A7785-9153-754E-BFF8-B70BEB47CB96}" vid="{C525A16D-7D79-E74D-B882-BC89E4B70C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 22</Template>
  <TotalTime>7</TotalTime>
  <Words>513</Words>
  <Application>Microsoft Macintosh PowerPoint</Application>
  <PresentationFormat>Widescreen</PresentationFormat>
  <Paragraphs>34</Paragraphs>
  <Slides>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Century Gothic</vt:lpstr>
      <vt:lpstr>Trebuchet MS</vt:lpstr>
      <vt:lpstr>Hem-Onc 22</vt:lpstr>
      <vt:lpstr>Office Theme</vt:lpstr>
      <vt:lpstr>Highlights from Singapore on Immunotherapies in Early-Stage NSCLC</vt:lpstr>
      <vt:lpstr>PowerPoint Presentation</vt:lpstr>
      <vt:lpstr>Disclaimer</vt:lpstr>
      <vt:lpstr>Immunotherapy in Early-Stage NSCLC</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Immunotherapy in Early-Stage NSCLC</dc:title>
  <dc:subject/>
  <dc:creator>MedEd On The Go</dc:creator>
  <cp:keywords/>
  <dc:description/>
  <cp:lastModifiedBy>Moriah Diethorn</cp:lastModifiedBy>
  <cp:revision>3</cp:revision>
  <dcterms:created xsi:type="dcterms:W3CDTF">2023-09-21T16:41:44Z</dcterms:created>
  <dcterms:modified xsi:type="dcterms:W3CDTF">2023-09-25T15:18:03Z</dcterms:modified>
  <cp:category/>
</cp:coreProperties>
</file>