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76" r:id="rId5"/>
    <p:sldMasterId id="2147483682" r:id="rId6"/>
    <p:sldMasterId id="2147483697" r:id="rId7"/>
  </p:sldMasterIdLst>
  <p:notesMasterIdLst>
    <p:notesMasterId r:id="rId30"/>
  </p:notesMasterIdLst>
  <p:handoutMasterIdLst>
    <p:handoutMasterId r:id="rId31"/>
  </p:handoutMasterIdLst>
  <p:sldIdLst>
    <p:sldId id="3778" r:id="rId8"/>
    <p:sldId id="265" r:id="rId9"/>
    <p:sldId id="256" r:id="rId10"/>
    <p:sldId id="260" r:id="rId11"/>
    <p:sldId id="268" r:id="rId12"/>
    <p:sldId id="3784" r:id="rId13"/>
    <p:sldId id="269" r:id="rId14"/>
    <p:sldId id="270" r:id="rId15"/>
    <p:sldId id="3756" r:id="rId16"/>
    <p:sldId id="3757" r:id="rId17"/>
    <p:sldId id="3758" r:id="rId18"/>
    <p:sldId id="3761" r:id="rId19"/>
    <p:sldId id="3763" r:id="rId20"/>
    <p:sldId id="3764" r:id="rId21"/>
    <p:sldId id="3781" r:id="rId22"/>
    <p:sldId id="3782" r:id="rId23"/>
    <p:sldId id="3783" r:id="rId24"/>
    <p:sldId id="3779" r:id="rId25"/>
    <p:sldId id="3780" r:id="rId26"/>
    <p:sldId id="3772" r:id="rId27"/>
    <p:sldId id="3775" r:id="rId28"/>
    <p:sldId id="264"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E4D3200-C06E-2CFC-969A-908DB7228B22}" name="Patti Repetto" initials="PR" userId="S::prepetto@ushealthconnect.com::29a62dfc-181e-481e-a0bd-97f9faffa5d7" providerId="AD"/>
  <p188:author id="{87551934-1EED-109D-8469-49CE7051BEDC}" name="Megan Reimann, PharmD, BCOP" initials="MR" userId="S::mreimann@ushealthconnect.com::551785c5-e18e-4f20-8abf-31b115b8a49a" providerId="AD"/>
  <p188:author id="{B2634391-5F65-7D45-FB3F-D1EF4E8F513D}" name="Caitlin Roat" initials="CR" userId="0dad00d9dd685b97" providerId="Windows Live"/>
  <p188:author id="{7D2AE8A2-9C36-844F-AA13-DBE32EC7C616}" name="Leticia Samaras" initials="LS" userId="S::lsamaras@ushealthconnect.com::87a3a337-ec96-4281-937c-72cbce62bff0" providerId="AD"/>
  <p188:author id="{ED06ABED-A05C-63D9-D63F-AC90D2E8514B}" name="Harley Kidner" initials="" userId="S::HKidner@ushealthconnect.com::5b13863f-857f-45ba-b29d-d3555fa5f842" providerId="AD"/>
  <p188:author id="{D47A32F2-A097-A01D-F7FF-2E045A3A27AA}" name="Olivia Marshall" initials="OM" userId="S::omarshall@ushealthconnect.com::ff4eb11f-1293-460e-bc55-670f617c422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3A5A"/>
    <a:srgbClr val="167AB8"/>
    <a:srgbClr val="0A3A59"/>
    <a:srgbClr val="45C1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6E84222-DC6A-7C46-94EB-947B2E608F7D}" v="1" dt="2024-04-25T19:26:10.69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398" autoAdjust="0"/>
    <p:restoredTop sz="96327"/>
  </p:normalViewPr>
  <p:slideViewPr>
    <p:cSldViewPr snapToGrid="0">
      <p:cViewPr varScale="1">
        <p:scale>
          <a:sx n="119" d="100"/>
          <a:sy n="119" d="100"/>
        </p:scale>
        <p:origin x="1280" y="18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70" d="100"/>
        <a:sy n="170" d="100"/>
      </p:scale>
      <p:origin x="0" y="-4218"/>
    </p:cViewPr>
  </p:sorterViewPr>
  <p:notesViewPr>
    <p:cSldViewPr snapToGrid="0">
      <p:cViewPr varScale="1">
        <p:scale>
          <a:sx n="97" d="100"/>
          <a:sy n="97" d="100"/>
        </p:scale>
        <p:origin x="4456" y="20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21" Type="http://schemas.openxmlformats.org/officeDocument/2006/relationships/slide" Target="slides/slide14.xml"/><Relationship Id="rId34"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presProps" Target="presProps.xml"/><Relationship Id="rId37"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microsoft.com/office/2015/10/relationships/revisionInfo" Target="revisionInfo.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1.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C5EB48B-405F-A339-9327-CE46CC40E60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3FE1172-1765-CA13-3B50-FEE6AE2F2A9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3503652-A4F2-EA44-9236-DE1518A175AE}" type="datetimeFigureOut">
              <a:rPr lang="en-US" smtClean="0"/>
              <a:t>4/25/24</a:t>
            </a:fld>
            <a:endParaRPr lang="en-US"/>
          </a:p>
        </p:txBody>
      </p:sp>
      <p:sp>
        <p:nvSpPr>
          <p:cNvPr id="4" name="Footer Placeholder 3">
            <a:extLst>
              <a:ext uri="{FF2B5EF4-FFF2-40B4-BE49-F238E27FC236}">
                <a16:creationId xmlns:a16="http://schemas.microsoft.com/office/drawing/2014/main" id="{5E343682-1225-FC5D-4B82-37C5ADEBD6F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3D81DE9-3993-4796-A779-769B386D735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54074C-6720-554B-A424-9FAEA10DEDAE}" type="slidenum">
              <a:rPr lang="en-US" smtClean="0"/>
              <a:t>‹#›</a:t>
            </a:fld>
            <a:endParaRPr lang="en-US"/>
          </a:p>
        </p:txBody>
      </p:sp>
    </p:spTree>
    <p:extLst>
      <p:ext uri="{BB962C8B-B14F-4D97-AF65-F5344CB8AC3E}">
        <p14:creationId xmlns:p14="http://schemas.microsoft.com/office/powerpoint/2010/main" val="32701698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1887B2-3E7C-CB42-B4BE-A2F096EE94E5}" type="datetimeFigureOut">
              <a:rPr lang="en-US" smtClean="0"/>
              <a:t>4/25/24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FF46ED-BE36-A54E-8550-751080A4D46A}" type="slidenum">
              <a:rPr lang="en-US" smtClean="0"/>
              <a:t>‹#›</a:t>
            </a:fld>
            <a:endParaRPr lang="en-US"/>
          </a:p>
        </p:txBody>
      </p:sp>
    </p:spTree>
    <p:extLst>
      <p:ext uri="{BB962C8B-B14F-4D97-AF65-F5344CB8AC3E}">
        <p14:creationId xmlns:p14="http://schemas.microsoft.com/office/powerpoint/2010/main" val="28285266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5154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94770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2.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3.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71592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79BB4ED-43A7-FF5E-826E-B59E7B5A548B}"/>
              </a:ext>
            </a:extLst>
          </p:cNvPr>
          <p:cNvSpPr/>
          <p:nvPr userDrawn="1"/>
        </p:nvSpPr>
        <p:spPr>
          <a:xfrm>
            <a:off x="0" y="6508988"/>
            <a:ext cx="12192000" cy="369332"/>
          </a:xfrm>
          <a:prstGeom prst="rect">
            <a:avLst/>
          </a:prstGeom>
          <a:solidFill>
            <a:srgbClr val="063A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568D611-C5AB-8A88-0891-139C1276C7AC}"/>
              </a:ext>
            </a:extLst>
          </p:cNvPr>
          <p:cNvSpPr>
            <a:spLocks noGrp="1"/>
          </p:cNvSpPr>
          <p:nvPr>
            <p:ph type="title" hasCustomPrompt="1"/>
          </p:nvPr>
        </p:nvSpPr>
        <p:spPr>
          <a:xfrm>
            <a:off x="838200" y="982932"/>
            <a:ext cx="10515600" cy="461295"/>
          </a:xfrm>
          <a:prstGeom prst="rect">
            <a:avLst/>
          </a:prstGeom>
        </p:spPr>
        <p:txBody>
          <a:bodyPr/>
          <a:lstStyle>
            <a:lvl1pPr>
              <a:defRPr sz="2800" b="1">
                <a:solidFill>
                  <a:srgbClr val="167AB8"/>
                </a:solidFill>
              </a:defRPr>
            </a:lvl1pPr>
          </a:lstStyle>
          <a:p>
            <a:r>
              <a:rPr lang="en-US" dirty="0"/>
              <a:t>DISCLOSURE SLIDE</a:t>
            </a:r>
            <a:endParaRPr lang="en-CA" dirty="0"/>
          </a:p>
        </p:txBody>
      </p:sp>
      <p:sp>
        <p:nvSpPr>
          <p:cNvPr id="3" name="Content Placeholder 2">
            <a:extLst>
              <a:ext uri="{FF2B5EF4-FFF2-40B4-BE49-F238E27FC236}">
                <a16:creationId xmlns:a16="http://schemas.microsoft.com/office/drawing/2014/main" id="{2536EC9F-E42A-A501-EBA9-48484D654252}"/>
              </a:ext>
            </a:extLst>
          </p:cNvPr>
          <p:cNvSpPr>
            <a:spLocks noGrp="1"/>
          </p:cNvSpPr>
          <p:nvPr>
            <p:ph idx="1"/>
          </p:nvPr>
        </p:nvSpPr>
        <p:spPr>
          <a:xfrm>
            <a:off x="838200" y="1551103"/>
            <a:ext cx="10515600" cy="4496261"/>
          </a:xfrm>
          <a:prstGeom prst="rect">
            <a:avLst/>
          </a:prstGeom>
        </p:spPr>
        <p:txBody>
          <a:bodyPr/>
          <a:lstStyle>
            <a:lvl1pPr>
              <a:defRPr sz="2400"/>
            </a:lvl1pPr>
          </a:lstStyle>
          <a:p>
            <a:endParaRPr lang="en-CA" dirty="0"/>
          </a:p>
        </p:txBody>
      </p:sp>
      <p:sp>
        <p:nvSpPr>
          <p:cNvPr id="13" name="Rectangle 12">
            <a:extLst>
              <a:ext uri="{FF2B5EF4-FFF2-40B4-BE49-F238E27FC236}">
                <a16:creationId xmlns:a16="http://schemas.microsoft.com/office/drawing/2014/main" id="{41785048-777B-3507-AAD1-50FFF2FB1987}"/>
              </a:ext>
            </a:extLst>
          </p:cNvPr>
          <p:cNvSpPr/>
          <p:nvPr userDrawn="1"/>
        </p:nvSpPr>
        <p:spPr>
          <a:xfrm>
            <a:off x="0" y="-11920"/>
            <a:ext cx="12192000" cy="485384"/>
          </a:xfrm>
          <a:prstGeom prst="rect">
            <a:avLst/>
          </a:prstGeom>
          <a:solidFill>
            <a:srgbClr val="063A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 picture containing logo&#10;&#10;Description automatically generated">
            <a:extLst>
              <a:ext uri="{FF2B5EF4-FFF2-40B4-BE49-F238E27FC236}">
                <a16:creationId xmlns:a16="http://schemas.microsoft.com/office/drawing/2014/main" id="{90527B5A-C5DC-BF59-0E65-9B71F014943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07129" y="58941"/>
            <a:ext cx="1788543" cy="319917"/>
          </a:xfrm>
          <a:prstGeom prst="rect">
            <a:avLst/>
          </a:prstGeom>
        </p:spPr>
      </p:pic>
      <p:sp>
        <p:nvSpPr>
          <p:cNvPr id="14" name="TextBox 13">
            <a:extLst>
              <a:ext uri="{FF2B5EF4-FFF2-40B4-BE49-F238E27FC236}">
                <a16:creationId xmlns:a16="http://schemas.microsoft.com/office/drawing/2014/main" id="{62F86175-7874-AD7C-900A-F822E24291FD}"/>
              </a:ext>
            </a:extLst>
          </p:cNvPr>
          <p:cNvSpPr txBox="1"/>
          <p:nvPr userDrawn="1"/>
        </p:nvSpPr>
        <p:spPr>
          <a:xfrm>
            <a:off x="10791103" y="6508988"/>
            <a:ext cx="1630008" cy="369332"/>
          </a:xfrm>
          <a:prstGeom prst="rect">
            <a:avLst/>
          </a:prstGeom>
          <a:noFill/>
        </p:spPr>
        <p:txBody>
          <a:bodyPr wrap="square" rtlCol="0">
            <a:spAutoFit/>
          </a:bodyPr>
          <a:lstStyle/>
          <a:p>
            <a:r>
              <a:rPr lang="en-CA" dirty="0">
                <a:solidFill>
                  <a:schemeClr val="bg1"/>
                </a:solidFill>
                <a:effectLst>
                  <a:outerShdw blurRad="38100" dist="38100" dir="2700000" algn="tl">
                    <a:srgbClr val="000000">
                      <a:alpha val="43137"/>
                    </a:srgbClr>
                  </a:outerShdw>
                </a:effectLst>
                <a:latin typeface="Nunito Sans Black" panose="00000A00000000000000" pitchFamily="2" charset="0"/>
              </a:rPr>
              <a:t>#CMC2024</a:t>
            </a:r>
          </a:p>
        </p:txBody>
      </p:sp>
      <p:pic>
        <p:nvPicPr>
          <p:cNvPr id="12" name="Picture 11" descr="A white text on a white background&#10;&#10;Description automatically generated">
            <a:extLst>
              <a:ext uri="{FF2B5EF4-FFF2-40B4-BE49-F238E27FC236}">
                <a16:creationId xmlns:a16="http://schemas.microsoft.com/office/drawing/2014/main" id="{54C597C2-3920-E830-F743-BBD3E2940F2C}"/>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96328" y="0"/>
            <a:ext cx="1190445" cy="437801"/>
          </a:xfrm>
          <a:prstGeom prst="rect">
            <a:avLst/>
          </a:prstGeom>
        </p:spPr>
      </p:pic>
    </p:spTree>
    <p:extLst>
      <p:ext uri="{BB962C8B-B14F-4D97-AF65-F5344CB8AC3E}">
        <p14:creationId xmlns:p14="http://schemas.microsoft.com/office/powerpoint/2010/main" val="29965469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8D611-C5AB-8A88-0891-139C1276C7AC}"/>
              </a:ext>
            </a:extLst>
          </p:cNvPr>
          <p:cNvSpPr>
            <a:spLocks noGrp="1"/>
          </p:cNvSpPr>
          <p:nvPr>
            <p:ph type="title" hasCustomPrompt="1"/>
          </p:nvPr>
        </p:nvSpPr>
        <p:spPr>
          <a:xfrm>
            <a:off x="838200" y="982932"/>
            <a:ext cx="10515600" cy="461295"/>
          </a:xfrm>
          <a:prstGeom prst="rect">
            <a:avLst/>
          </a:prstGeom>
        </p:spPr>
        <p:txBody>
          <a:bodyPr/>
          <a:lstStyle>
            <a:lvl1pPr>
              <a:defRPr sz="2800" b="1">
                <a:solidFill>
                  <a:srgbClr val="167AB8"/>
                </a:solidFill>
              </a:defRPr>
            </a:lvl1pPr>
          </a:lstStyle>
          <a:p>
            <a:r>
              <a:rPr lang="en-US" dirty="0"/>
              <a:t>CONTENT SLIDE</a:t>
            </a:r>
            <a:endParaRPr lang="en-CA" dirty="0"/>
          </a:p>
        </p:txBody>
      </p:sp>
      <p:sp>
        <p:nvSpPr>
          <p:cNvPr id="3" name="Content Placeholder 2">
            <a:extLst>
              <a:ext uri="{FF2B5EF4-FFF2-40B4-BE49-F238E27FC236}">
                <a16:creationId xmlns:a16="http://schemas.microsoft.com/office/drawing/2014/main" id="{2536EC9F-E42A-A501-EBA9-48484D654252}"/>
              </a:ext>
            </a:extLst>
          </p:cNvPr>
          <p:cNvSpPr>
            <a:spLocks noGrp="1"/>
          </p:cNvSpPr>
          <p:nvPr>
            <p:ph idx="1"/>
          </p:nvPr>
        </p:nvSpPr>
        <p:spPr>
          <a:xfrm>
            <a:off x="838200" y="1551103"/>
            <a:ext cx="10515600" cy="4496261"/>
          </a:xfrm>
          <a:prstGeom prst="rect">
            <a:avLst/>
          </a:prstGeom>
        </p:spPr>
        <p:txBody>
          <a:bodyPr/>
          <a:lstStyle>
            <a:lvl1pPr>
              <a:defRPr sz="2400"/>
            </a:lvl1pPr>
          </a:lstStyle>
          <a:p>
            <a:endParaRPr lang="en-CA"/>
          </a:p>
        </p:txBody>
      </p:sp>
      <p:pic>
        <p:nvPicPr>
          <p:cNvPr id="6" name="Picture 5" descr="A picture containing logo&#10;&#10;Description automatically generated">
            <a:extLst>
              <a:ext uri="{FF2B5EF4-FFF2-40B4-BE49-F238E27FC236}">
                <a16:creationId xmlns:a16="http://schemas.microsoft.com/office/drawing/2014/main" id="{20E26E7F-3E27-BDDA-2CE3-D843E2EA991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07129" y="58941"/>
            <a:ext cx="1788543" cy="319917"/>
          </a:xfrm>
          <a:prstGeom prst="rect">
            <a:avLst/>
          </a:prstGeom>
        </p:spPr>
      </p:pic>
    </p:spTree>
    <p:extLst>
      <p:ext uri="{BB962C8B-B14F-4D97-AF65-F5344CB8AC3E}">
        <p14:creationId xmlns:p14="http://schemas.microsoft.com/office/powerpoint/2010/main" val="36823345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998463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3" name="Picture 2">
            <a:extLst>
              <a:ext uri="{FF2B5EF4-FFF2-40B4-BE49-F238E27FC236}">
                <a16:creationId xmlns:a16="http://schemas.microsoft.com/office/drawing/2014/main" id="{62A409AE-194B-4AB6-B881-2B3D424F4FE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8" name="Picture 7">
            <a:extLst>
              <a:ext uri="{FF2B5EF4-FFF2-40B4-BE49-F238E27FC236}">
                <a16:creationId xmlns:a16="http://schemas.microsoft.com/office/drawing/2014/main" id="{24E1EB27-17AD-41F7-8E9B-817073D87F9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13185040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Episode 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3" name="Picture 2">
            <a:extLst>
              <a:ext uri="{FF2B5EF4-FFF2-40B4-BE49-F238E27FC236}">
                <a16:creationId xmlns:a16="http://schemas.microsoft.com/office/drawing/2014/main" id="{62A409AE-194B-4AB6-B881-2B3D424F4FE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8" name="Picture 7">
            <a:extLst>
              <a:ext uri="{FF2B5EF4-FFF2-40B4-BE49-F238E27FC236}">
                <a16:creationId xmlns:a16="http://schemas.microsoft.com/office/drawing/2014/main" id="{4A365CF6-C114-48A1-87C0-B85E6A74BBC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29170285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iagram Layout">
    <p:bg>
      <p:bgPr>
        <a:gradFill flip="none" rotWithShape="1">
          <a:gsLst>
            <a:gs pos="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8FA194F-9E80-4991-A301-2D14D459B8B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5263049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d Diagram Layout">
    <p:bg>
      <p:bgPr>
        <a:gradFill flip="none" rotWithShape="1">
          <a:gsLst>
            <a:gs pos="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4E47-6B81-4DA6-BC35-65E2DCA474B0}"/>
              </a:ext>
            </a:extLst>
          </p:cNvPr>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2F70BFC7-62AB-4097-AE5E-3ACB64158A6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0094934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and Content">
    <p:bg>
      <p:bgPr>
        <a:solidFill>
          <a:schemeClr val="bg1"/>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700520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420684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4"/>
              </a:buClr>
              <a:buSzPct val="100000"/>
              <a:buFont typeface="Arial" panose="020B0604020202020204" pitchFamily="34" charset="0"/>
              <a:buChar char="•"/>
              <a:defRPr/>
            </a:lvl1pPr>
            <a:lvl2pPr marL="685800" indent="-228600">
              <a:buClr>
                <a:schemeClr val="accent4"/>
              </a:buClr>
              <a:buSzPct val="100000"/>
              <a:buFont typeface="Arial" panose="020B0604020202020204" pitchFamily="34" charset="0"/>
              <a:buChar char="•"/>
              <a:defRPr/>
            </a:lvl2pPr>
            <a:lvl3pPr marL="1143000" indent="-228600">
              <a:buClr>
                <a:schemeClr val="accent4"/>
              </a:buClr>
              <a:buSzPct val="100000"/>
              <a:buFont typeface="Arial" panose="020B0604020202020204" pitchFamily="34" charset="0"/>
              <a:buChar char="•"/>
              <a:defRPr/>
            </a:lvl3pPr>
            <a:lvl4pPr marL="1600200" indent="-228600">
              <a:buClr>
                <a:schemeClr val="accent4"/>
              </a:buClr>
              <a:buSzPct val="100000"/>
              <a:buFont typeface="Arial" panose="020B0604020202020204" pitchFamily="34" charset="0"/>
              <a:buChar char="•"/>
              <a:defRPr/>
            </a:lvl4pPr>
            <a:lvl5pPr marL="2057400" indent="-228600">
              <a:buClr>
                <a:schemeClr val="accent4"/>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1"/>
              </a:buClr>
              <a:buFont typeface="Arial" panose="020B0604020202020204" pitchFamily="34" charset="0"/>
              <a:buChar char="•"/>
              <a:defRPr/>
            </a:lvl1pPr>
            <a:lvl2pPr marL="685800" indent="-228600">
              <a:buClr>
                <a:schemeClr val="accent1"/>
              </a:buClr>
              <a:buFont typeface="Arial" panose="020B0604020202020204" pitchFamily="34" charset="0"/>
              <a:buChar char="•"/>
              <a:defRPr/>
            </a:lvl2pPr>
            <a:lvl3pPr marL="1143000" indent="-228600">
              <a:buClr>
                <a:schemeClr val="accent1"/>
              </a:buClr>
              <a:buFont typeface="Arial" panose="020B0604020202020204" pitchFamily="34" charset="0"/>
              <a:buChar char="•"/>
              <a:defRPr/>
            </a:lvl3pPr>
            <a:lvl4pPr marL="1600200" indent="-228600">
              <a:buClr>
                <a:schemeClr val="accent1"/>
              </a:buClr>
              <a:buFont typeface="Arial" panose="020B0604020202020204" pitchFamily="34" charset="0"/>
              <a:buChar char="•"/>
              <a:defRPr/>
            </a:lvl4pPr>
            <a:lvl5pPr marL="2057400" indent="-228600">
              <a:buClr>
                <a:schemeClr val="accent1"/>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1955540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21FAB85-79BB-AA64-3055-7C1FA9698855}"/>
              </a:ext>
            </a:extLst>
          </p:cNvPr>
          <p:cNvSpPr/>
          <p:nvPr userDrawn="1"/>
        </p:nvSpPr>
        <p:spPr>
          <a:xfrm>
            <a:off x="0" y="6508988"/>
            <a:ext cx="12192000" cy="369332"/>
          </a:xfrm>
          <a:prstGeom prst="rect">
            <a:avLst/>
          </a:prstGeom>
          <a:solidFill>
            <a:srgbClr val="063A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807DAEAA-3530-1B72-ED20-BEA5C7C2590C}"/>
              </a:ext>
            </a:extLst>
          </p:cNvPr>
          <p:cNvSpPr/>
          <p:nvPr userDrawn="1"/>
        </p:nvSpPr>
        <p:spPr>
          <a:xfrm>
            <a:off x="0" y="-11920"/>
            <a:ext cx="12192000" cy="485384"/>
          </a:xfrm>
          <a:prstGeom prst="rect">
            <a:avLst/>
          </a:prstGeom>
          <a:solidFill>
            <a:srgbClr val="063A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A picture containing logo&#10;&#10;Description automatically generated">
            <a:extLst>
              <a:ext uri="{FF2B5EF4-FFF2-40B4-BE49-F238E27FC236}">
                <a16:creationId xmlns:a16="http://schemas.microsoft.com/office/drawing/2014/main" id="{3B221676-D865-5724-28BF-3A46C46FFD7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07129" y="58941"/>
            <a:ext cx="1788543" cy="319917"/>
          </a:xfrm>
          <a:prstGeom prst="rect">
            <a:avLst/>
          </a:prstGeom>
        </p:spPr>
      </p:pic>
      <p:sp>
        <p:nvSpPr>
          <p:cNvPr id="5" name="TextBox 4">
            <a:extLst>
              <a:ext uri="{FF2B5EF4-FFF2-40B4-BE49-F238E27FC236}">
                <a16:creationId xmlns:a16="http://schemas.microsoft.com/office/drawing/2014/main" id="{ABFE04D0-E3CC-CD06-B431-03993DE0C106}"/>
              </a:ext>
            </a:extLst>
          </p:cNvPr>
          <p:cNvSpPr txBox="1"/>
          <p:nvPr userDrawn="1"/>
        </p:nvSpPr>
        <p:spPr>
          <a:xfrm>
            <a:off x="10791103" y="6508988"/>
            <a:ext cx="1630008" cy="369332"/>
          </a:xfrm>
          <a:prstGeom prst="rect">
            <a:avLst/>
          </a:prstGeom>
          <a:noFill/>
        </p:spPr>
        <p:txBody>
          <a:bodyPr wrap="square" rtlCol="0">
            <a:spAutoFit/>
          </a:bodyPr>
          <a:lstStyle/>
          <a:p>
            <a:r>
              <a:rPr lang="en-CA" dirty="0">
                <a:solidFill>
                  <a:schemeClr val="bg1"/>
                </a:solidFill>
                <a:effectLst>
                  <a:outerShdw blurRad="38100" dist="38100" dir="2700000" algn="tl">
                    <a:srgbClr val="000000">
                      <a:alpha val="43137"/>
                    </a:srgbClr>
                  </a:outerShdw>
                </a:effectLst>
                <a:latin typeface="Nunito Sans Black" panose="00000A00000000000000" pitchFamily="2" charset="0"/>
              </a:rPr>
              <a:t>#CMC2024</a:t>
            </a:r>
          </a:p>
        </p:txBody>
      </p:sp>
      <p:pic>
        <p:nvPicPr>
          <p:cNvPr id="6" name="Picture 5" descr="A white text on a white background&#10;&#10;Description automatically generated">
            <a:extLst>
              <a:ext uri="{FF2B5EF4-FFF2-40B4-BE49-F238E27FC236}">
                <a16:creationId xmlns:a16="http://schemas.microsoft.com/office/drawing/2014/main" id="{819EF36E-90AD-7E02-030B-D2F8E6B7B49A}"/>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96328" y="0"/>
            <a:ext cx="1190445" cy="437801"/>
          </a:xfrm>
          <a:prstGeom prst="rect">
            <a:avLst/>
          </a:prstGeom>
        </p:spPr>
      </p:pic>
    </p:spTree>
    <p:extLst>
      <p:ext uri="{BB962C8B-B14F-4D97-AF65-F5344CB8AC3E}">
        <p14:creationId xmlns:p14="http://schemas.microsoft.com/office/powerpoint/2010/main" val="9120301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3575045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1217917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4123100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6931697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541064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Title Slide Oral or Poster">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55600" y="1877082"/>
            <a:ext cx="103632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4800" tIns="46038" rIns="45720" bIns="46038" numCol="1" anchor="b" anchorCtr="0" compatLnSpc="1">
            <a:prstTxWarp prst="textNoShape">
              <a:avLst/>
            </a:prstTxWarp>
          </a:bodyPr>
          <a:lstStyle>
            <a:lvl1pPr algn="l">
              <a:defRPr lang="en-US" sz="3700" b="0" dirty="0">
                <a:solidFill>
                  <a:schemeClr val="tx2"/>
                </a:solidFill>
              </a:defRPr>
            </a:lvl1pPr>
          </a:lstStyle>
          <a:p>
            <a:pPr lvl="0"/>
            <a:r>
              <a:rPr lang="en-US" dirty="0"/>
              <a:t>Click to add title</a:t>
            </a:r>
          </a:p>
        </p:txBody>
      </p:sp>
      <p:sp>
        <p:nvSpPr>
          <p:cNvPr id="3" name="Subtitle 2"/>
          <p:cNvSpPr>
            <a:spLocks noGrp="1"/>
          </p:cNvSpPr>
          <p:nvPr>
            <p:ph type="subTitle" idx="1" hasCustomPrompt="1"/>
          </p:nvPr>
        </p:nvSpPr>
        <p:spPr>
          <a:xfrm>
            <a:off x="355600" y="3428213"/>
            <a:ext cx="10363200" cy="419616"/>
          </a:xfrm>
        </p:spPr>
        <p:txBody>
          <a:bodyPr lIns="64800">
            <a:noAutofit/>
          </a:bodyPr>
          <a:lstStyle>
            <a:lvl1pPr marL="0" indent="0" algn="l">
              <a:spcBef>
                <a:spcPts val="0"/>
              </a:spcBef>
              <a:spcAft>
                <a:spcPts val="0"/>
              </a:spcAft>
              <a:buNone/>
              <a:defRPr sz="2100" b="0">
                <a:solidFill>
                  <a:schemeClr val="accent1"/>
                </a:solidFill>
              </a:defRPr>
            </a:lvl1pPr>
            <a:lvl2pPr marL="457178" indent="0" algn="ctr">
              <a:buNone/>
              <a:defRPr>
                <a:solidFill>
                  <a:schemeClr val="tx1">
                    <a:tint val="75000"/>
                  </a:schemeClr>
                </a:solidFill>
              </a:defRPr>
            </a:lvl2pPr>
            <a:lvl3pPr marL="914354"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2"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US" dirty="0"/>
              <a:t>Click to add authors</a:t>
            </a:r>
          </a:p>
        </p:txBody>
      </p:sp>
      <p:cxnSp>
        <p:nvCxnSpPr>
          <p:cNvPr id="9" name="Straight Connector 8">
            <a:extLst>
              <a:ext uri="{FF2B5EF4-FFF2-40B4-BE49-F238E27FC236}">
                <a16:creationId xmlns:a16="http://schemas.microsoft.com/office/drawing/2014/main" id="{E9ED57D8-0216-4E00-A170-28372EC4083A}"/>
              </a:ext>
            </a:extLst>
          </p:cNvPr>
          <p:cNvCxnSpPr>
            <a:cxnSpLocks/>
          </p:cNvCxnSpPr>
          <p:nvPr userDrawn="1"/>
        </p:nvCxnSpPr>
        <p:spPr>
          <a:xfrm>
            <a:off x="164291" y="6415343"/>
            <a:ext cx="11742365"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70C96920-974E-4924-9A66-A625F1502062}"/>
              </a:ext>
            </a:extLst>
          </p:cNvPr>
          <p:cNvSpPr>
            <a:spLocks noGrp="1"/>
          </p:cNvSpPr>
          <p:nvPr>
            <p:ph type="body" sz="quarter" idx="12" hasCustomPrompt="1"/>
          </p:nvPr>
        </p:nvSpPr>
        <p:spPr>
          <a:xfrm>
            <a:off x="355600" y="3916152"/>
            <a:ext cx="10363200" cy="353043"/>
          </a:xfrm>
        </p:spPr>
        <p:txBody>
          <a:bodyPr lIns="64800"/>
          <a:lstStyle>
            <a:lvl1pPr>
              <a:defRPr sz="1800"/>
            </a:lvl1pPr>
          </a:lstStyle>
          <a:p>
            <a:pPr lvl="0"/>
            <a:r>
              <a:rPr lang="en-US" dirty="0"/>
              <a:t>Click to add affiliations</a:t>
            </a:r>
            <a:endParaRPr lang="en-GB" dirty="0"/>
          </a:p>
        </p:txBody>
      </p:sp>
      <p:sp>
        <p:nvSpPr>
          <p:cNvPr id="7" name="Text Placeholder 7">
            <a:extLst>
              <a:ext uri="{FF2B5EF4-FFF2-40B4-BE49-F238E27FC236}">
                <a16:creationId xmlns:a16="http://schemas.microsoft.com/office/drawing/2014/main" id="{32E15140-B098-49AE-BCCA-87C2B0C5732F}"/>
              </a:ext>
            </a:extLst>
          </p:cNvPr>
          <p:cNvSpPr>
            <a:spLocks noGrp="1"/>
          </p:cNvSpPr>
          <p:nvPr>
            <p:ph type="body" sz="quarter" idx="11" hasCustomPrompt="1"/>
          </p:nvPr>
        </p:nvSpPr>
        <p:spPr>
          <a:xfrm>
            <a:off x="9851136" y="2"/>
            <a:ext cx="2340864" cy="267175"/>
          </a:xfrm>
        </p:spPr>
        <p:txBody>
          <a:bodyPr lIns="72000" tIns="61200" rIns="97200"/>
          <a:lstStyle>
            <a:lvl1pPr algn="r">
              <a:defRPr sz="1400" b="0">
                <a:solidFill>
                  <a:schemeClr val="bg2"/>
                </a:solidFill>
              </a:defRPr>
            </a:lvl1pPr>
          </a:lstStyle>
          <a:p>
            <a:pPr lvl="0"/>
            <a:r>
              <a:rPr lang="en-US" dirty="0"/>
              <a:t>HIGHLY CONFIDENTIAL</a:t>
            </a:r>
          </a:p>
        </p:txBody>
      </p:sp>
    </p:spTree>
    <p:custDataLst>
      <p:tags r:id="rId1"/>
    </p:custDataLst>
    <p:extLst>
      <p:ext uri="{BB962C8B-B14F-4D97-AF65-F5344CB8AC3E}">
        <p14:creationId xmlns:p14="http://schemas.microsoft.com/office/powerpoint/2010/main" val="9387939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8D611-C5AB-8A88-0891-139C1276C7AC}"/>
              </a:ext>
            </a:extLst>
          </p:cNvPr>
          <p:cNvSpPr>
            <a:spLocks noGrp="1"/>
          </p:cNvSpPr>
          <p:nvPr>
            <p:ph type="title" hasCustomPrompt="1"/>
          </p:nvPr>
        </p:nvSpPr>
        <p:spPr>
          <a:xfrm>
            <a:off x="838200" y="982932"/>
            <a:ext cx="10515600" cy="461295"/>
          </a:xfrm>
          <a:prstGeom prst="rect">
            <a:avLst/>
          </a:prstGeom>
        </p:spPr>
        <p:txBody>
          <a:bodyPr/>
          <a:lstStyle>
            <a:lvl1pPr>
              <a:defRPr sz="2800" b="1">
                <a:solidFill>
                  <a:srgbClr val="167AB8"/>
                </a:solidFill>
              </a:defRPr>
            </a:lvl1pPr>
          </a:lstStyle>
          <a:p>
            <a:r>
              <a:rPr lang="en-US" dirty="0"/>
              <a:t>CONTENT SLIDE</a:t>
            </a:r>
            <a:endParaRPr lang="en-CA" dirty="0"/>
          </a:p>
        </p:txBody>
      </p:sp>
      <p:sp>
        <p:nvSpPr>
          <p:cNvPr id="3" name="Content Placeholder 2">
            <a:extLst>
              <a:ext uri="{FF2B5EF4-FFF2-40B4-BE49-F238E27FC236}">
                <a16:creationId xmlns:a16="http://schemas.microsoft.com/office/drawing/2014/main" id="{2536EC9F-E42A-A501-EBA9-48484D654252}"/>
              </a:ext>
            </a:extLst>
          </p:cNvPr>
          <p:cNvSpPr>
            <a:spLocks noGrp="1"/>
          </p:cNvSpPr>
          <p:nvPr>
            <p:ph idx="1"/>
          </p:nvPr>
        </p:nvSpPr>
        <p:spPr>
          <a:xfrm>
            <a:off x="838200" y="1551103"/>
            <a:ext cx="10515600" cy="4496261"/>
          </a:xfrm>
          <a:prstGeom prst="rect">
            <a:avLst/>
          </a:prstGeom>
        </p:spPr>
        <p:txBody>
          <a:bodyPr/>
          <a:lstStyle>
            <a:lvl1pPr>
              <a:defRPr sz="2400"/>
            </a:lvl1pPr>
          </a:lstStyle>
          <a:p>
            <a:endParaRPr lang="en-CA"/>
          </a:p>
        </p:txBody>
      </p:sp>
      <p:pic>
        <p:nvPicPr>
          <p:cNvPr id="6" name="Picture 5" descr="A picture containing logo&#10;&#10;Description automatically generated">
            <a:extLst>
              <a:ext uri="{FF2B5EF4-FFF2-40B4-BE49-F238E27FC236}">
                <a16:creationId xmlns:a16="http://schemas.microsoft.com/office/drawing/2014/main" id="{20E26E7F-3E27-BDDA-2CE3-D843E2EA991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07129" y="58941"/>
            <a:ext cx="1788543" cy="319917"/>
          </a:xfrm>
          <a:prstGeom prst="rect">
            <a:avLst/>
          </a:prstGeom>
        </p:spPr>
      </p:pic>
    </p:spTree>
    <p:extLst>
      <p:ext uri="{BB962C8B-B14F-4D97-AF65-F5344CB8AC3E}">
        <p14:creationId xmlns:p14="http://schemas.microsoft.com/office/powerpoint/2010/main" val="29056032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sp>
        <p:nvSpPr>
          <p:cNvPr id="7" name="Text Placeholder 7"/>
          <p:cNvSpPr>
            <a:spLocks noGrp="1"/>
          </p:cNvSpPr>
          <p:nvPr>
            <p:ph type="body" sz="quarter" idx="11" hasCustomPrompt="1"/>
          </p:nvPr>
        </p:nvSpPr>
        <p:spPr>
          <a:xfrm>
            <a:off x="9851136" y="2"/>
            <a:ext cx="2340864" cy="267175"/>
          </a:xfrm>
        </p:spPr>
        <p:txBody>
          <a:bodyPr lIns="72000" tIns="61200" rIns="97200"/>
          <a:lstStyle>
            <a:lvl1pPr algn="r">
              <a:defRPr sz="1400" b="0">
                <a:solidFill>
                  <a:schemeClr val="bg2"/>
                </a:solidFill>
              </a:defRPr>
            </a:lvl1pPr>
          </a:lstStyle>
          <a:p>
            <a:pPr lvl="0"/>
            <a:r>
              <a:rPr lang="en-US" dirty="0"/>
              <a:t>HIGHLY CONFIDENTIAL</a:t>
            </a:r>
          </a:p>
        </p:txBody>
      </p:sp>
      <p:cxnSp>
        <p:nvCxnSpPr>
          <p:cNvPr id="8" name="Straight Connector 7">
            <a:extLst>
              <a:ext uri="{FF2B5EF4-FFF2-40B4-BE49-F238E27FC236}">
                <a16:creationId xmlns:a16="http://schemas.microsoft.com/office/drawing/2014/main" id="{F72FE6E3-A06C-45E8-B6D7-98992BE91393}"/>
              </a:ext>
            </a:extLst>
          </p:cNvPr>
          <p:cNvCxnSpPr>
            <a:cxnSpLocks/>
          </p:cNvCxnSpPr>
          <p:nvPr userDrawn="1"/>
        </p:nvCxnSpPr>
        <p:spPr>
          <a:xfrm>
            <a:off x="164291" y="6415343"/>
            <a:ext cx="11742365"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CD64E7F1-99DF-44BC-AB1D-46A6A8CDB9C2}"/>
              </a:ext>
            </a:extLst>
          </p:cNvPr>
          <p:cNvSpPr>
            <a:spLocks noGrp="1"/>
          </p:cNvSpPr>
          <p:nvPr>
            <p:ph type="ctrTitle" hasCustomPrompt="1"/>
          </p:nvPr>
        </p:nvSpPr>
        <p:spPr>
          <a:xfrm>
            <a:off x="355600" y="2062806"/>
            <a:ext cx="103632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6038" rIns="45720" bIns="46038" numCol="1" anchor="b" anchorCtr="0" compatLnSpc="1">
            <a:prstTxWarp prst="textNoShape">
              <a:avLst/>
            </a:prstTxWarp>
          </a:bodyPr>
          <a:lstStyle>
            <a:lvl1pPr algn="l">
              <a:defRPr lang="en-US" sz="3700" b="0" dirty="0">
                <a:solidFill>
                  <a:schemeClr val="tx2"/>
                </a:solidFill>
              </a:defRPr>
            </a:lvl1pPr>
          </a:lstStyle>
          <a:p>
            <a:pPr lvl="0"/>
            <a:r>
              <a:rPr lang="en-US" dirty="0"/>
              <a:t>Click to add title</a:t>
            </a:r>
          </a:p>
        </p:txBody>
      </p:sp>
      <p:sp>
        <p:nvSpPr>
          <p:cNvPr id="10" name="Subtitle 2">
            <a:extLst>
              <a:ext uri="{FF2B5EF4-FFF2-40B4-BE49-F238E27FC236}">
                <a16:creationId xmlns:a16="http://schemas.microsoft.com/office/drawing/2014/main" id="{D8BF6F45-2C4D-4D26-B263-FD2054C3548D}"/>
              </a:ext>
            </a:extLst>
          </p:cNvPr>
          <p:cNvSpPr>
            <a:spLocks noGrp="1"/>
          </p:cNvSpPr>
          <p:nvPr>
            <p:ph type="subTitle" idx="1" hasCustomPrompt="1"/>
          </p:nvPr>
        </p:nvSpPr>
        <p:spPr>
          <a:xfrm>
            <a:off x="355600" y="3601149"/>
            <a:ext cx="10363200" cy="419616"/>
          </a:xfrm>
        </p:spPr>
        <p:txBody>
          <a:bodyPr>
            <a:noAutofit/>
          </a:bodyPr>
          <a:lstStyle>
            <a:lvl1pPr marL="0" indent="0" algn="l">
              <a:spcBef>
                <a:spcPts val="0"/>
              </a:spcBef>
              <a:spcAft>
                <a:spcPts val="0"/>
              </a:spcAft>
              <a:buNone/>
              <a:defRPr sz="2100" b="0">
                <a:solidFill>
                  <a:schemeClr val="accent1"/>
                </a:solidFill>
              </a:defRPr>
            </a:lvl1pPr>
            <a:lvl2pPr marL="457178" indent="0" algn="ctr">
              <a:buNone/>
              <a:defRPr>
                <a:solidFill>
                  <a:schemeClr val="tx1">
                    <a:tint val="75000"/>
                  </a:schemeClr>
                </a:solidFill>
              </a:defRPr>
            </a:lvl2pPr>
            <a:lvl3pPr marL="914354"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2"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US" dirty="0"/>
              <a:t>Click to add authors</a:t>
            </a:r>
          </a:p>
        </p:txBody>
      </p:sp>
    </p:spTree>
    <p:custDataLst>
      <p:tags r:id="rId1"/>
    </p:custDataLst>
    <p:extLst>
      <p:ext uri="{BB962C8B-B14F-4D97-AF65-F5344CB8AC3E}">
        <p14:creationId xmlns:p14="http://schemas.microsoft.com/office/powerpoint/2010/main" val="88823813"/>
      </p:ext>
    </p:extLst>
  </p:cSld>
  <p:clrMapOvr>
    <a:masterClrMapping/>
  </p:clrMapOvr>
  <p:extLst>
    <p:ext uri="{DCECCB84-F9BA-43D5-87BE-67443E8EF086}">
      <p15:sldGuideLst xmlns:p15="http://schemas.microsoft.com/office/powerpoint/2012/main">
        <p15:guide id="1" orient="horz" pos="673">
          <p15:clr>
            <a:srgbClr val="FBAE40"/>
          </p15:clr>
        </p15:guide>
        <p15:guide id="2" pos="611">
          <p15:clr>
            <a:srgbClr val="FBAE40"/>
          </p15:clr>
        </p15:guide>
        <p15:guide id="3" pos="1075">
          <p15:clr>
            <a:srgbClr val="FBAE40"/>
          </p15:clr>
        </p15:guide>
        <p15:guide id="4" orient="horz" pos="433">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7" name="Slide Number Placeholder 5"/>
          <p:cNvSpPr>
            <a:spLocks noGrp="1"/>
          </p:cNvSpPr>
          <p:nvPr>
            <p:ph type="sldNum" sz="quarter" idx="4"/>
          </p:nvPr>
        </p:nvSpPr>
        <p:spPr>
          <a:xfrm>
            <a:off x="11334443" y="6413120"/>
            <a:ext cx="662940" cy="365125"/>
          </a:xfrm>
          <a:prstGeom prst="rect">
            <a:avLst/>
          </a:prstGeom>
        </p:spPr>
        <p:txBody>
          <a:bodyPr vert="horz" lIns="91440" tIns="45720" rIns="91440" bIns="45720" rtlCol="0" anchor="ctr"/>
          <a:lstStyle>
            <a:lvl1pPr algn="r">
              <a:defRPr lang="en-US" sz="1400" smtClean="0"/>
            </a:lvl1pPr>
          </a:lstStyle>
          <a:p>
            <a:fld id="{AF1AFCDA-ABCC-4704-AB71-48FDE4F2FA4C}" type="slidenum">
              <a:rPr lang="en-US" smtClean="0"/>
              <a:pPr/>
              <a:t>‹#›</a:t>
            </a:fld>
            <a:endParaRPr lang="en-US" dirty="0"/>
          </a:p>
        </p:txBody>
      </p:sp>
      <p:sp>
        <p:nvSpPr>
          <p:cNvPr id="6" name="Content Placeholder 5">
            <a:extLst>
              <a:ext uri="{FF2B5EF4-FFF2-40B4-BE49-F238E27FC236}">
                <a16:creationId xmlns:a16="http://schemas.microsoft.com/office/drawing/2014/main" id="{E6C95D4A-3CC5-4C27-823A-CAA475AFD2E8}"/>
              </a:ext>
            </a:extLst>
          </p:cNvPr>
          <p:cNvSpPr>
            <a:spLocks noGrp="1"/>
          </p:cNvSpPr>
          <p:nvPr>
            <p:ph sz="quarter" idx="13"/>
          </p:nvPr>
        </p:nvSpPr>
        <p:spPr>
          <a:xfrm>
            <a:off x="378000" y="1396800"/>
            <a:ext cx="11433600" cy="4622400"/>
          </a:xfrm>
        </p:spPr>
        <p:txBody>
          <a:bodyPr/>
          <a:lstStyle>
            <a:lvl2pPr>
              <a:defRPr/>
            </a:lvl2pPr>
            <a:lvl3pPr>
              <a:defRPr/>
            </a:lvl3pPr>
            <a:lvl4pP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ustDataLst>
      <p:tags r:id="rId1"/>
    </p:custDataLst>
    <p:extLst>
      <p:ext uri="{BB962C8B-B14F-4D97-AF65-F5344CB8AC3E}">
        <p14:creationId xmlns:p14="http://schemas.microsoft.com/office/powerpoint/2010/main" val="2893979795"/>
      </p:ext>
    </p:extLst>
  </p:cSld>
  <p:clrMapOvr>
    <a:masterClrMapping/>
  </p:clrMapOvr>
  <p:extLst>
    <p:ext uri="{DCECCB84-F9BA-43D5-87BE-67443E8EF086}">
      <p15:sldGuideLst xmlns:p15="http://schemas.microsoft.com/office/powerpoint/2012/main">
        <p15:guide id="1" orient="horz" pos="88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6" name="Slide Number Placeholder 5"/>
          <p:cNvSpPr>
            <a:spLocks noGrp="1"/>
          </p:cNvSpPr>
          <p:nvPr>
            <p:ph type="sldNum" sz="quarter" idx="4"/>
          </p:nvPr>
        </p:nvSpPr>
        <p:spPr>
          <a:xfrm>
            <a:off x="11334443" y="6413120"/>
            <a:ext cx="662940" cy="365125"/>
          </a:xfrm>
          <a:prstGeom prst="rect">
            <a:avLst/>
          </a:prstGeom>
        </p:spPr>
        <p:txBody>
          <a:bodyPr vert="horz" lIns="91440" tIns="45720" rIns="91440" bIns="45720" rtlCol="0" anchor="ctr"/>
          <a:lstStyle>
            <a:lvl1pPr algn="r">
              <a:defRPr lang="en-US" sz="1400" smtClean="0"/>
            </a:lvl1pPr>
          </a:lstStyle>
          <a:p>
            <a:fld id="{AF1AFCDA-ABCC-4704-AB71-48FDE4F2FA4C}" type="slidenum">
              <a:rPr lang="en-US" smtClean="0"/>
              <a:pPr/>
              <a:t>‹#›</a:t>
            </a:fld>
            <a:endParaRPr lang="en-US" dirty="0"/>
          </a:p>
        </p:txBody>
      </p:sp>
    </p:spTree>
    <p:custDataLst>
      <p:tags r:id="rId1"/>
    </p:custDataLst>
    <p:extLst>
      <p:ext uri="{BB962C8B-B14F-4D97-AF65-F5344CB8AC3E}">
        <p14:creationId xmlns:p14="http://schemas.microsoft.com/office/powerpoint/2010/main" val="9255673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79BB4ED-43A7-FF5E-826E-B59E7B5A548B}"/>
              </a:ext>
            </a:extLst>
          </p:cNvPr>
          <p:cNvSpPr/>
          <p:nvPr userDrawn="1"/>
        </p:nvSpPr>
        <p:spPr>
          <a:xfrm>
            <a:off x="0" y="6508988"/>
            <a:ext cx="12192000" cy="369332"/>
          </a:xfrm>
          <a:prstGeom prst="rect">
            <a:avLst/>
          </a:prstGeom>
          <a:solidFill>
            <a:srgbClr val="063A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568D611-C5AB-8A88-0891-139C1276C7AC}"/>
              </a:ext>
            </a:extLst>
          </p:cNvPr>
          <p:cNvSpPr>
            <a:spLocks noGrp="1"/>
          </p:cNvSpPr>
          <p:nvPr>
            <p:ph type="title" hasCustomPrompt="1"/>
          </p:nvPr>
        </p:nvSpPr>
        <p:spPr>
          <a:xfrm>
            <a:off x="838200" y="982932"/>
            <a:ext cx="10515600" cy="461295"/>
          </a:xfrm>
          <a:prstGeom prst="rect">
            <a:avLst/>
          </a:prstGeom>
        </p:spPr>
        <p:txBody>
          <a:bodyPr/>
          <a:lstStyle>
            <a:lvl1pPr>
              <a:defRPr sz="2800" b="1">
                <a:solidFill>
                  <a:srgbClr val="167AB8"/>
                </a:solidFill>
              </a:defRPr>
            </a:lvl1pPr>
          </a:lstStyle>
          <a:p>
            <a:r>
              <a:rPr lang="en-US" dirty="0"/>
              <a:t>DISCLOSURE SLIDE</a:t>
            </a:r>
            <a:endParaRPr lang="en-CA" dirty="0"/>
          </a:p>
        </p:txBody>
      </p:sp>
      <p:sp>
        <p:nvSpPr>
          <p:cNvPr id="3" name="Content Placeholder 2">
            <a:extLst>
              <a:ext uri="{FF2B5EF4-FFF2-40B4-BE49-F238E27FC236}">
                <a16:creationId xmlns:a16="http://schemas.microsoft.com/office/drawing/2014/main" id="{2536EC9F-E42A-A501-EBA9-48484D654252}"/>
              </a:ext>
            </a:extLst>
          </p:cNvPr>
          <p:cNvSpPr>
            <a:spLocks noGrp="1"/>
          </p:cNvSpPr>
          <p:nvPr>
            <p:ph idx="1"/>
          </p:nvPr>
        </p:nvSpPr>
        <p:spPr>
          <a:xfrm>
            <a:off x="838200" y="1551103"/>
            <a:ext cx="10515600" cy="4496261"/>
          </a:xfrm>
          <a:prstGeom prst="rect">
            <a:avLst/>
          </a:prstGeom>
        </p:spPr>
        <p:txBody>
          <a:bodyPr/>
          <a:lstStyle>
            <a:lvl1pPr>
              <a:defRPr sz="2400"/>
            </a:lvl1pPr>
          </a:lstStyle>
          <a:p>
            <a:endParaRPr lang="en-CA" dirty="0"/>
          </a:p>
        </p:txBody>
      </p:sp>
      <p:sp>
        <p:nvSpPr>
          <p:cNvPr id="13" name="Rectangle 12">
            <a:extLst>
              <a:ext uri="{FF2B5EF4-FFF2-40B4-BE49-F238E27FC236}">
                <a16:creationId xmlns:a16="http://schemas.microsoft.com/office/drawing/2014/main" id="{41785048-777B-3507-AAD1-50FFF2FB1987}"/>
              </a:ext>
            </a:extLst>
          </p:cNvPr>
          <p:cNvSpPr/>
          <p:nvPr userDrawn="1"/>
        </p:nvSpPr>
        <p:spPr>
          <a:xfrm>
            <a:off x="0" y="-11920"/>
            <a:ext cx="12192000" cy="485384"/>
          </a:xfrm>
          <a:prstGeom prst="rect">
            <a:avLst/>
          </a:prstGeom>
          <a:solidFill>
            <a:srgbClr val="063A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 picture containing logo&#10;&#10;Description automatically generated">
            <a:extLst>
              <a:ext uri="{FF2B5EF4-FFF2-40B4-BE49-F238E27FC236}">
                <a16:creationId xmlns:a16="http://schemas.microsoft.com/office/drawing/2014/main" id="{90527B5A-C5DC-BF59-0E65-9B71F014943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07129" y="58941"/>
            <a:ext cx="1788543" cy="319917"/>
          </a:xfrm>
          <a:prstGeom prst="rect">
            <a:avLst/>
          </a:prstGeom>
        </p:spPr>
      </p:pic>
      <p:sp>
        <p:nvSpPr>
          <p:cNvPr id="14" name="TextBox 13">
            <a:extLst>
              <a:ext uri="{FF2B5EF4-FFF2-40B4-BE49-F238E27FC236}">
                <a16:creationId xmlns:a16="http://schemas.microsoft.com/office/drawing/2014/main" id="{62F86175-7874-AD7C-900A-F822E24291FD}"/>
              </a:ext>
            </a:extLst>
          </p:cNvPr>
          <p:cNvSpPr txBox="1"/>
          <p:nvPr userDrawn="1"/>
        </p:nvSpPr>
        <p:spPr>
          <a:xfrm>
            <a:off x="10791103" y="6508988"/>
            <a:ext cx="1630008" cy="369332"/>
          </a:xfrm>
          <a:prstGeom prst="rect">
            <a:avLst/>
          </a:prstGeom>
          <a:noFill/>
        </p:spPr>
        <p:txBody>
          <a:bodyPr wrap="square" rtlCol="0">
            <a:spAutoFit/>
          </a:bodyPr>
          <a:lstStyle/>
          <a:p>
            <a:r>
              <a:rPr lang="en-CA" dirty="0">
                <a:solidFill>
                  <a:schemeClr val="bg1"/>
                </a:solidFill>
                <a:effectLst>
                  <a:outerShdw blurRad="38100" dist="38100" dir="2700000" algn="tl">
                    <a:srgbClr val="000000">
                      <a:alpha val="43137"/>
                    </a:srgbClr>
                  </a:outerShdw>
                </a:effectLst>
                <a:latin typeface="Nunito Sans Black" panose="00000A00000000000000" pitchFamily="2" charset="0"/>
              </a:rPr>
              <a:t>#CMC2024</a:t>
            </a:r>
          </a:p>
        </p:txBody>
      </p:sp>
      <p:pic>
        <p:nvPicPr>
          <p:cNvPr id="12" name="Picture 11" descr="A white text on a white background&#10;&#10;Description automatically generated">
            <a:extLst>
              <a:ext uri="{FF2B5EF4-FFF2-40B4-BE49-F238E27FC236}">
                <a16:creationId xmlns:a16="http://schemas.microsoft.com/office/drawing/2014/main" id="{54C597C2-3920-E830-F743-BBD3E2940F2C}"/>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96328" y="0"/>
            <a:ext cx="1190445" cy="437801"/>
          </a:xfrm>
          <a:prstGeom prst="rect">
            <a:avLst/>
          </a:prstGeom>
        </p:spPr>
      </p:pic>
    </p:spTree>
    <p:extLst>
      <p:ext uri="{BB962C8B-B14F-4D97-AF65-F5344CB8AC3E}">
        <p14:creationId xmlns:p14="http://schemas.microsoft.com/office/powerpoint/2010/main" val="47064075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11334443" y="6413120"/>
            <a:ext cx="662940" cy="365125"/>
          </a:xfrm>
          <a:prstGeom prst="rect">
            <a:avLst/>
          </a:prstGeom>
        </p:spPr>
        <p:txBody>
          <a:bodyPr vert="horz" lIns="91440" tIns="45720" rIns="91440" bIns="45720" rtlCol="0" anchor="ctr"/>
          <a:lstStyle>
            <a:lvl1pPr algn="r">
              <a:defRPr lang="en-US" sz="1400" smtClean="0"/>
            </a:lvl1pPr>
          </a:lstStyle>
          <a:p>
            <a:fld id="{AF1AFCDA-ABCC-4704-AB71-48FDE4F2FA4C}" type="slidenum">
              <a:rPr lang="en-US" smtClean="0"/>
              <a:pPr/>
              <a:t>‹#›</a:t>
            </a:fld>
            <a:endParaRPr lang="en-US" dirty="0"/>
          </a:p>
        </p:txBody>
      </p:sp>
    </p:spTree>
    <p:custDataLst>
      <p:tags r:id="rId1"/>
    </p:custDataLst>
    <p:extLst>
      <p:ext uri="{BB962C8B-B14F-4D97-AF65-F5344CB8AC3E}">
        <p14:creationId xmlns:p14="http://schemas.microsoft.com/office/powerpoint/2010/main" val="312326063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D250C-6EEA-B1A1-B491-10422548427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BBD3599-E485-39AC-03C7-74F93F01CE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F96DE3-09DA-C553-4E03-25C8490BF4CE}"/>
              </a:ext>
            </a:extLst>
          </p:cNvPr>
          <p:cNvSpPr>
            <a:spLocks noGrp="1"/>
          </p:cNvSpPr>
          <p:nvPr>
            <p:ph type="dt" sz="half" idx="10"/>
          </p:nvPr>
        </p:nvSpPr>
        <p:spPr/>
        <p:txBody>
          <a:bodyPr/>
          <a:lstStyle/>
          <a:p>
            <a:fld id="{68607845-940D-AF42-90E6-0A3F0004BE78}" type="datetimeFigureOut">
              <a:rPr lang="en-US" smtClean="0"/>
              <a:t>4/25/24</a:t>
            </a:fld>
            <a:endParaRPr lang="en-US"/>
          </a:p>
        </p:txBody>
      </p:sp>
      <p:sp>
        <p:nvSpPr>
          <p:cNvPr id="5" name="Footer Placeholder 4">
            <a:extLst>
              <a:ext uri="{FF2B5EF4-FFF2-40B4-BE49-F238E27FC236}">
                <a16:creationId xmlns:a16="http://schemas.microsoft.com/office/drawing/2014/main" id="{EFA9A60E-868C-52C6-C825-19BA338FF8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21579E-803B-BD28-2DBB-13250B0CA552}"/>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0032709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4FC08-534A-8154-8815-A5BFFB686E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84B8B7-FC0D-4F40-EC2B-62E119F7C5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17CCE6-3E70-D9AF-F696-4DDE3281A5DF}"/>
              </a:ext>
            </a:extLst>
          </p:cNvPr>
          <p:cNvSpPr>
            <a:spLocks noGrp="1"/>
          </p:cNvSpPr>
          <p:nvPr>
            <p:ph type="dt" sz="half" idx="10"/>
          </p:nvPr>
        </p:nvSpPr>
        <p:spPr/>
        <p:txBody>
          <a:bodyPr/>
          <a:lstStyle/>
          <a:p>
            <a:fld id="{68607845-940D-AF42-90E6-0A3F0004BE78}" type="datetimeFigureOut">
              <a:rPr lang="en-US" smtClean="0"/>
              <a:t>4/25/24</a:t>
            </a:fld>
            <a:endParaRPr lang="en-US"/>
          </a:p>
        </p:txBody>
      </p:sp>
      <p:sp>
        <p:nvSpPr>
          <p:cNvPr id="5" name="Footer Placeholder 4">
            <a:extLst>
              <a:ext uri="{FF2B5EF4-FFF2-40B4-BE49-F238E27FC236}">
                <a16:creationId xmlns:a16="http://schemas.microsoft.com/office/drawing/2014/main" id="{3693B666-A55A-067A-E47A-F4A087A8B2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18EFF9-3F62-FFA8-F4BC-890344B8B66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6855549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025A2-2765-239F-A15A-3F2C72B2AC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DEDEC4F-96BF-9190-2B7F-6CE6BF4214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A41C397-E997-3E50-0FFF-FB8BD85539E4}"/>
              </a:ext>
            </a:extLst>
          </p:cNvPr>
          <p:cNvSpPr>
            <a:spLocks noGrp="1"/>
          </p:cNvSpPr>
          <p:nvPr>
            <p:ph type="dt" sz="half" idx="10"/>
          </p:nvPr>
        </p:nvSpPr>
        <p:spPr/>
        <p:txBody>
          <a:bodyPr/>
          <a:lstStyle/>
          <a:p>
            <a:fld id="{68607845-940D-AF42-90E6-0A3F0004BE78}" type="datetimeFigureOut">
              <a:rPr lang="en-US" smtClean="0"/>
              <a:t>4/25/24</a:t>
            </a:fld>
            <a:endParaRPr lang="en-US"/>
          </a:p>
        </p:txBody>
      </p:sp>
      <p:sp>
        <p:nvSpPr>
          <p:cNvPr id="5" name="Footer Placeholder 4">
            <a:extLst>
              <a:ext uri="{FF2B5EF4-FFF2-40B4-BE49-F238E27FC236}">
                <a16:creationId xmlns:a16="http://schemas.microsoft.com/office/drawing/2014/main" id="{54973FE1-6DFF-CDB4-7A32-D3D242B7AD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9263AC-E06E-CCF8-C678-2295416D6BF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40210510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22703-6067-83C5-B7B3-BFB8744510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87963D-72B5-EAAA-B532-937561249D6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0478CC-A6AE-5BA5-0C93-2ABD2CB91B2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2BF93BF-43F9-E86C-2186-7EE4544814C4}"/>
              </a:ext>
            </a:extLst>
          </p:cNvPr>
          <p:cNvSpPr>
            <a:spLocks noGrp="1"/>
          </p:cNvSpPr>
          <p:nvPr>
            <p:ph type="dt" sz="half" idx="10"/>
          </p:nvPr>
        </p:nvSpPr>
        <p:spPr/>
        <p:txBody>
          <a:bodyPr/>
          <a:lstStyle/>
          <a:p>
            <a:fld id="{68607845-940D-AF42-90E6-0A3F0004BE78}" type="datetimeFigureOut">
              <a:rPr lang="en-US" smtClean="0"/>
              <a:t>4/25/24</a:t>
            </a:fld>
            <a:endParaRPr lang="en-US"/>
          </a:p>
        </p:txBody>
      </p:sp>
      <p:sp>
        <p:nvSpPr>
          <p:cNvPr id="6" name="Footer Placeholder 5">
            <a:extLst>
              <a:ext uri="{FF2B5EF4-FFF2-40B4-BE49-F238E27FC236}">
                <a16:creationId xmlns:a16="http://schemas.microsoft.com/office/drawing/2014/main" id="{42E5678A-92ED-3CA8-25E7-1697F7B109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AA367E-BEF6-76B2-B494-82E3A4FFFA0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283554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5067C-F02F-CA51-C76E-9AFAA77F467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7DFFB7-D356-0068-C081-0037355B3B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F46DE1-B636-ED1B-AB2F-C49A63505C1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EE0272-F65F-ED84-720C-CA73A9D148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850EF4-AE51-FB58-8AAB-D7B6106A863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D4A651-BC82-2322-E0B4-F301EE08EC72}"/>
              </a:ext>
            </a:extLst>
          </p:cNvPr>
          <p:cNvSpPr>
            <a:spLocks noGrp="1"/>
          </p:cNvSpPr>
          <p:nvPr>
            <p:ph type="dt" sz="half" idx="10"/>
          </p:nvPr>
        </p:nvSpPr>
        <p:spPr/>
        <p:txBody>
          <a:bodyPr/>
          <a:lstStyle/>
          <a:p>
            <a:fld id="{68607845-940D-AF42-90E6-0A3F0004BE78}" type="datetimeFigureOut">
              <a:rPr lang="en-US" smtClean="0"/>
              <a:t>4/25/24</a:t>
            </a:fld>
            <a:endParaRPr lang="en-US"/>
          </a:p>
        </p:txBody>
      </p:sp>
      <p:sp>
        <p:nvSpPr>
          <p:cNvPr id="8" name="Footer Placeholder 7">
            <a:extLst>
              <a:ext uri="{FF2B5EF4-FFF2-40B4-BE49-F238E27FC236}">
                <a16:creationId xmlns:a16="http://schemas.microsoft.com/office/drawing/2014/main" id="{36DE80AA-357E-6C98-0356-40E44CEA86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DAEBF76-C709-17B1-7646-653B310FA635}"/>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36842261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A9F76-DC18-5638-D2F2-A8C5E27ACA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492889F-0B2E-7251-3AFB-6AE4AC334F59}"/>
              </a:ext>
            </a:extLst>
          </p:cNvPr>
          <p:cNvSpPr>
            <a:spLocks noGrp="1"/>
          </p:cNvSpPr>
          <p:nvPr>
            <p:ph type="dt" sz="half" idx="10"/>
          </p:nvPr>
        </p:nvSpPr>
        <p:spPr/>
        <p:txBody>
          <a:bodyPr/>
          <a:lstStyle/>
          <a:p>
            <a:fld id="{68607845-940D-AF42-90E6-0A3F0004BE78}" type="datetimeFigureOut">
              <a:rPr lang="en-US" smtClean="0"/>
              <a:t>4/25/24</a:t>
            </a:fld>
            <a:endParaRPr lang="en-US"/>
          </a:p>
        </p:txBody>
      </p:sp>
      <p:sp>
        <p:nvSpPr>
          <p:cNvPr id="4" name="Footer Placeholder 3">
            <a:extLst>
              <a:ext uri="{FF2B5EF4-FFF2-40B4-BE49-F238E27FC236}">
                <a16:creationId xmlns:a16="http://schemas.microsoft.com/office/drawing/2014/main" id="{7303151B-2399-38C2-5A12-67FB2C4937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D54789-EB7D-63FF-798A-50C671590E5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38855440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FAC998-1345-0A1E-D969-E2343D24E5B0}"/>
              </a:ext>
            </a:extLst>
          </p:cNvPr>
          <p:cNvSpPr>
            <a:spLocks noGrp="1"/>
          </p:cNvSpPr>
          <p:nvPr>
            <p:ph type="dt" sz="half" idx="10"/>
          </p:nvPr>
        </p:nvSpPr>
        <p:spPr/>
        <p:txBody>
          <a:bodyPr/>
          <a:lstStyle/>
          <a:p>
            <a:fld id="{68607845-940D-AF42-90E6-0A3F0004BE78}" type="datetimeFigureOut">
              <a:rPr lang="en-US" smtClean="0"/>
              <a:t>4/25/24</a:t>
            </a:fld>
            <a:endParaRPr lang="en-US"/>
          </a:p>
        </p:txBody>
      </p:sp>
      <p:sp>
        <p:nvSpPr>
          <p:cNvPr id="3" name="Footer Placeholder 2">
            <a:extLst>
              <a:ext uri="{FF2B5EF4-FFF2-40B4-BE49-F238E27FC236}">
                <a16:creationId xmlns:a16="http://schemas.microsoft.com/office/drawing/2014/main" id="{24CBE583-98EF-E399-09BA-BD0061BEF4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234487-D257-CCB4-7728-4674E825B93B}"/>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19269387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06936-E1B0-0DD5-1952-04504CECDC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EED911E-6386-4271-B6E9-40C5066E25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FE8560E-7E00-2A07-7AE0-12A12B7093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0F7A04-C019-9FFD-A565-15FD384B2CBA}"/>
              </a:ext>
            </a:extLst>
          </p:cNvPr>
          <p:cNvSpPr>
            <a:spLocks noGrp="1"/>
          </p:cNvSpPr>
          <p:nvPr>
            <p:ph type="dt" sz="half" idx="10"/>
          </p:nvPr>
        </p:nvSpPr>
        <p:spPr/>
        <p:txBody>
          <a:bodyPr/>
          <a:lstStyle/>
          <a:p>
            <a:fld id="{68607845-940D-AF42-90E6-0A3F0004BE78}" type="datetimeFigureOut">
              <a:rPr lang="en-US" smtClean="0"/>
              <a:t>4/25/24</a:t>
            </a:fld>
            <a:endParaRPr lang="en-US"/>
          </a:p>
        </p:txBody>
      </p:sp>
      <p:sp>
        <p:nvSpPr>
          <p:cNvPr id="6" name="Footer Placeholder 5">
            <a:extLst>
              <a:ext uri="{FF2B5EF4-FFF2-40B4-BE49-F238E27FC236}">
                <a16:creationId xmlns:a16="http://schemas.microsoft.com/office/drawing/2014/main" id="{3C619466-C547-5950-58EE-EE1847F6B7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BF1FB8-9D79-225C-2626-783076682BD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40553145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E1F79-9E23-3848-6F69-35488B4C97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EC5418-1A70-E059-01EC-1D72186415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BA7CE12-2BFD-3001-A50F-144325830B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FFDA66-E22F-675F-FEB8-63150CF7F0F3}"/>
              </a:ext>
            </a:extLst>
          </p:cNvPr>
          <p:cNvSpPr>
            <a:spLocks noGrp="1"/>
          </p:cNvSpPr>
          <p:nvPr>
            <p:ph type="dt" sz="half" idx="10"/>
          </p:nvPr>
        </p:nvSpPr>
        <p:spPr/>
        <p:txBody>
          <a:bodyPr/>
          <a:lstStyle/>
          <a:p>
            <a:fld id="{68607845-940D-AF42-90E6-0A3F0004BE78}" type="datetimeFigureOut">
              <a:rPr lang="en-US" smtClean="0"/>
              <a:t>4/25/24</a:t>
            </a:fld>
            <a:endParaRPr lang="en-US"/>
          </a:p>
        </p:txBody>
      </p:sp>
      <p:sp>
        <p:nvSpPr>
          <p:cNvPr id="6" name="Footer Placeholder 5">
            <a:extLst>
              <a:ext uri="{FF2B5EF4-FFF2-40B4-BE49-F238E27FC236}">
                <a16:creationId xmlns:a16="http://schemas.microsoft.com/office/drawing/2014/main" id="{10C83DCB-B75E-E3B9-1D31-F97DD2D654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41B311-4B71-A04A-F24B-8930E95E38DC}"/>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5057828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8D611-C5AB-8A88-0891-139C1276C7AC}"/>
              </a:ext>
            </a:extLst>
          </p:cNvPr>
          <p:cNvSpPr>
            <a:spLocks noGrp="1"/>
          </p:cNvSpPr>
          <p:nvPr>
            <p:ph type="title" hasCustomPrompt="1"/>
          </p:nvPr>
        </p:nvSpPr>
        <p:spPr>
          <a:xfrm>
            <a:off x="838200" y="982932"/>
            <a:ext cx="10515600" cy="461295"/>
          </a:xfrm>
          <a:prstGeom prst="rect">
            <a:avLst/>
          </a:prstGeom>
        </p:spPr>
        <p:txBody>
          <a:bodyPr/>
          <a:lstStyle>
            <a:lvl1pPr>
              <a:defRPr sz="2800" b="1">
                <a:solidFill>
                  <a:srgbClr val="167AB8"/>
                </a:solidFill>
              </a:defRPr>
            </a:lvl1pPr>
          </a:lstStyle>
          <a:p>
            <a:r>
              <a:rPr lang="en-US" dirty="0"/>
              <a:t>CONTENT SLIDE</a:t>
            </a:r>
            <a:endParaRPr lang="en-CA" dirty="0"/>
          </a:p>
        </p:txBody>
      </p:sp>
      <p:sp>
        <p:nvSpPr>
          <p:cNvPr id="3" name="Content Placeholder 2">
            <a:extLst>
              <a:ext uri="{FF2B5EF4-FFF2-40B4-BE49-F238E27FC236}">
                <a16:creationId xmlns:a16="http://schemas.microsoft.com/office/drawing/2014/main" id="{2536EC9F-E42A-A501-EBA9-48484D654252}"/>
              </a:ext>
            </a:extLst>
          </p:cNvPr>
          <p:cNvSpPr>
            <a:spLocks noGrp="1"/>
          </p:cNvSpPr>
          <p:nvPr>
            <p:ph idx="1"/>
          </p:nvPr>
        </p:nvSpPr>
        <p:spPr>
          <a:xfrm>
            <a:off x="838200" y="1551103"/>
            <a:ext cx="10515600" cy="4496261"/>
          </a:xfrm>
          <a:prstGeom prst="rect">
            <a:avLst/>
          </a:prstGeom>
        </p:spPr>
        <p:txBody>
          <a:bodyPr/>
          <a:lstStyle>
            <a:lvl1pPr>
              <a:defRPr sz="2400"/>
            </a:lvl1pPr>
          </a:lstStyle>
          <a:p>
            <a:endParaRPr lang="en-CA"/>
          </a:p>
        </p:txBody>
      </p:sp>
      <p:pic>
        <p:nvPicPr>
          <p:cNvPr id="6" name="Picture 5" descr="A picture containing logo&#10;&#10;Description automatically generated">
            <a:extLst>
              <a:ext uri="{FF2B5EF4-FFF2-40B4-BE49-F238E27FC236}">
                <a16:creationId xmlns:a16="http://schemas.microsoft.com/office/drawing/2014/main" id="{20E26E7F-3E27-BDDA-2CE3-D843E2EA991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07129" y="58941"/>
            <a:ext cx="1788543" cy="319917"/>
          </a:xfrm>
          <a:prstGeom prst="rect">
            <a:avLst/>
          </a:prstGeom>
        </p:spPr>
      </p:pic>
    </p:spTree>
    <p:extLst>
      <p:ext uri="{BB962C8B-B14F-4D97-AF65-F5344CB8AC3E}">
        <p14:creationId xmlns:p14="http://schemas.microsoft.com/office/powerpoint/2010/main" val="152363282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774C5-0A9B-18F3-9CAF-A2B1A25B925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5D017D1-B693-49B4-3D5E-A85798E9371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AF5442-7CBE-77D1-A385-C70394651352}"/>
              </a:ext>
            </a:extLst>
          </p:cNvPr>
          <p:cNvSpPr>
            <a:spLocks noGrp="1"/>
          </p:cNvSpPr>
          <p:nvPr>
            <p:ph type="dt" sz="half" idx="10"/>
          </p:nvPr>
        </p:nvSpPr>
        <p:spPr/>
        <p:txBody>
          <a:bodyPr/>
          <a:lstStyle/>
          <a:p>
            <a:fld id="{68607845-940D-AF42-90E6-0A3F0004BE78}" type="datetimeFigureOut">
              <a:rPr lang="en-US" smtClean="0"/>
              <a:t>4/25/24</a:t>
            </a:fld>
            <a:endParaRPr lang="en-US"/>
          </a:p>
        </p:txBody>
      </p:sp>
      <p:sp>
        <p:nvSpPr>
          <p:cNvPr id="5" name="Footer Placeholder 4">
            <a:extLst>
              <a:ext uri="{FF2B5EF4-FFF2-40B4-BE49-F238E27FC236}">
                <a16:creationId xmlns:a16="http://schemas.microsoft.com/office/drawing/2014/main" id="{D87A6695-506E-F21D-883F-09C59CE1C5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CE03CC-E804-AE4F-BC35-01C4F6A9E24A}"/>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40680108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70CF5B-1288-5AE1-2A77-4AA7451944B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B6E1E66-A92E-A10E-28AA-282CAF2696D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66E619-06E1-63C2-881D-5EC5E6E70BD2}"/>
              </a:ext>
            </a:extLst>
          </p:cNvPr>
          <p:cNvSpPr>
            <a:spLocks noGrp="1"/>
          </p:cNvSpPr>
          <p:nvPr>
            <p:ph type="dt" sz="half" idx="10"/>
          </p:nvPr>
        </p:nvSpPr>
        <p:spPr/>
        <p:txBody>
          <a:bodyPr/>
          <a:lstStyle/>
          <a:p>
            <a:fld id="{68607845-940D-AF42-90E6-0A3F0004BE78}" type="datetimeFigureOut">
              <a:rPr lang="en-US" smtClean="0"/>
              <a:t>4/25/24</a:t>
            </a:fld>
            <a:endParaRPr lang="en-US"/>
          </a:p>
        </p:txBody>
      </p:sp>
      <p:sp>
        <p:nvSpPr>
          <p:cNvPr id="5" name="Footer Placeholder 4">
            <a:extLst>
              <a:ext uri="{FF2B5EF4-FFF2-40B4-BE49-F238E27FC236}">
                <a16:creationId xmlns:a16="http://schemas.microsoft.com/office/drawing/2014/main" id="{F76803AB-03EE-7B44-B956-081B88BE25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01B24F-3185-E413-DA86-85FF758C4669}"/>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8036535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478431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5741F-4FB2-9DDF-6231-D7AF5FD581D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CE6A203-08B3-9C5C-DB75-1DADCAAE379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4AE923D-0B44-03D5-771D-56C51ED7B8DE}"/>
              </a:ext>
            </a:extLst>
          </p:cNvPr>
          <p:cNvSpPr>
            <a:spLocks noGrp="1"/>
          </p:cNvSpPr>
          <p:nvPr>
            <p:ph type="dt" sz="half" idx="10"/>
          </p:nvPr>
        </p:nvSpPr>
        <p:spPr/>
        <p:txBody>
          <a:bodyPr/>
          <a:lstStyle/>
          <a:p>
            <a:fld id="{A868FF4B-0334-43F5-A14E-9CC468523DA4}" type="datetimeFigureOut">
              <a:rPr lang="en-US" smtClean="0"/>
              <a:t>4/25/24</a:t>
            </a:fld>
            <a:endParaRPr lang="en-US"/>
          </a:p>
        </p:txBody>
      </p:sp>
      <p:sp>
        <p:nvSpPr>
          <p:cNvPr id="5" name="Footer Placeholder 4">
            <a:extLst>
              <a:ext uri="{FF2B5EF4-FFF2-40B4-BE49-F238E27FC236}">
                <a16:creationId xmlns:a16="http://schemas.microsoft.com/office/drawing/2014/main" id="{0B72923A-E427-F4B1-D51D-98B173E1AC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9F25B6-EBE6-A3EA-21E8-3F235DD17047}"/>
              </a:ext>
            </a:extLst>
          </p:cNvPr>
          <p:cNvSpPr>
            <a:spLocks noGrp="1"/>
          </p:cNvSpPr>
          <p:nvPr>
            <p:ph type="sldNum" sz="quarter" idx="12"/>
          </p:nvPr>
        </p:nvSpPr>
        <p:spPr/>
        <p:txBody>
          <a:bodyPr/>
          <a:lstStyle/>
          <a:p>
            <a:fld id="{113B392D-E573-442F-9447-E05D3AE7D224}" type="slidenum">
              <a:rPr lang="en-US" smtClean="0"/>
              <a:t>‹#›</a:t>
            </a:fld>
            <a:endParaRPr lang="en-US"/>
          </a:p>
        </p:txBody>
      </p:sp>
    </p:spTree>
    <p:extLst>
      <p:ext uri="{BB962C8B-B14F-4D97-AF65-F5344CB8AC3E}">
        <p14:creationId xmlns:p14="http://schemas.microsoft.com/office/powerpoint/2010/main" val="2729531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C2EB619-7437-42AA-154F-82644C52E7E3}"/>
              </a:ext>
            </a:extLst>
          </p:cNvPr>
          <p:cNvSpPr>
            <a:spLocks noGrp="1"/>
          </p:cNvSpPr>
          <p:nvPr>
            <p:ph type="dt" sz="half" idx="10"/>
          </p:nvPr>
        </p:nvSpPr>
        <p:spPr/>
        <p:txBody>
          <a:bodyPr/>
          <a:lstStyle/>
          <a:p>
            <a:endParaRPr lang="en-US" dirty="0"/>
          </a:p>
        </p:txBody>
      </p:sp>
      <p:sp>
        <p:nvSpPr>
          <p:cNvPr id="3" name="Footer Placeholder 2">
            <a:extLst>
              <a:ext uri="{FF2B5EF4-FFF2-40B4-BE49-F238E27FC236}">
                <a16:creationId xmlns:a16="http://schemas.microsoft.com/office/drawing/2014/main" id="{A917A77E-B973-1142-34D0-B899C19FAE31}"/>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C5BBE43-EE1D-3F66-7386-F3B2EE1F4DA5}"/>
              </a:ext>
            </a:extLst>
          </p:cNvPr>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38202099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66959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21FAB85-79BB-AA64-3055-7C1FA9698855}"/>
              </a:ext>
            </a:extLst>
          </p:cNvPr>
          <p:cNvSpPr/>
          <p:nvPr userDrawn="1"/>
        </p:nvSpPr>
        <p:spPr>
          <a:xfrm>
            <a:off x="0" y="6508988"/>
            <a:ext cx="12192000" cy="369332"/>
          </a:xfrm>
          <a:prstGeom prst="rect">
            <a:avLst/>
          </a:prstGeom>
          <a:solidFill>
            <a:srgbClr val="063A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807DAEAA-3530-1B72-ED20-BEA5C7C2590C}"/>
              </a:ext>
            </a:extLst>
          </p:cNvPr>
          <p:cNvSpPr/>
          <p:nvPr userDrawn="1"/>
        </p:nvSpPr>
        <p:spPr>
          <a:xfrm>
            <a:off x="0" y="-11920"/>
            <a:ext cx="12192000" cy="485384"/>
          </a:xfrm>
          <a:prstGeom prst="rect">
            <a:avLst/>
          </a:prstGeom>
          <a:solidFill>
            <a:srgbClr val="063A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A picture containing logo&#10;&#10;Description automatically generated">
            <a:extLst>
              <a:ext uri="{FF2B5EF4-FFF2-40B4-BE49-F238E27FC236}">
                <a16:creationId xmlns:a16="http://schemas.microsoft.com/office/drawing/2014/main" id="{3B221676-D865-5724-28BF-3A46C46FFD7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07129" y="58941"/>
            <a:ext cx="1788543" cy="319917"/>
          </a:xfrm>
          <a:prstGeom prst="rect">
            <a:avLst/>
          </a:prstGeom>
        </p:spPr>
      </p:pic>
      <p:sp>
        <p:nvSpPr>
          <p:cNvPr id="5" name="TextBox 4">
            <a:extLst>
              <a:ext uri="{FF2B5EF4-FFF2-40B4-BE49-F238E27FC236}">
                <a16:creationId xmlns:a16="http://schemas.microsoft.com/office/drawing/2014/main" id="{ABFE04D0-E3CC-CD06-B431-03993DE0C106}"/>
              </a:ext>
            </a:extLst>
          </p:cNvPr>
          <p:cNvSpPr txBox="1"/>
          <p:nvPr userDrawn="1"/>
        </p:nvSpPr>
        <p:spPr>
          <a:xfrm>
            <a:off x="10791103" y="6508988"/>
            <a:ext cx="1630008" cy="369332"/>
          </a:xfrm>
          <a:prstGeom prst="rect">
            <a:avLst/>
          </a:prstGeom>
          <a:noFill/>
        </p:spPr>
        <p:txBody>
          <a:bodyPr wrap="square" rtlCol="0">
            <a:spAutoFit/>
          </a:bodyPr>
          <a:lstStyle/>
          <a:p>
            <a:r>
              <a:rPr lang="en-CA" dirty="0">
                <a:solidFill>
                  <a:schemeClr val="bg1"/>
                </a:solidFill>
                <a:effectLst>
                  <a:outerShdw blurRad="38100" dist="38100" dir="2700000" algn="tl">
                    <a:srgbClr val="000000">
                      <a:alpha val="43137"/>
                    </a:srgbClr>
                  </a:outerShdw>
                </a:effectLst>
                <a:latin typeface="Nunito Sans Black" panose="00000A00000000000000" pitchFamily="2" charset="0"/>
              </a:rPr>
              <a:t>#CMC2024</a:t>
            </a:r>
          </a:p>
        </p:txBody>
      </p:sp>
      <p:pic>
        <p:nvPicPr>
          <p:cNvPr id="6" name="Picture 5" descr="A white text on a white background&#10;&#10;Description automatically generated">
            <a:extLst>
              <a:ext uri="{FF2B5EF4-FFF2-40B4-BE49-F238E27FC236}">
                <a16:creationId xmlns:a16="http://schemas.microsoft.com/office/drawing/2014/main" id="{819EF36E-90AD-7E02-030B-D2F8E6B7B49A}"/>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96328" y="0"/>
            <a:ext cx="1190445" cy="437801"/>
          </a:xfrm>
          <a:prstGeom prst="rect">
            <a:avLst/>
          </a:prstGeom>
        </p:spPr>
      </p:pic>
    </p:spTree>
    <p:extLst>
      <p:ext uri="{BB962C8B-B14F-4D97-AF65-F5344CB8AC3E}">
        <p14:creationId xmlns:p14="http://schemas.microsoft.com/office/powerpoint/2010/main" val="11566316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theme" Target="../theme/theme2.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image" Target="../media/image3.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19" Type="http://schemas.openxmlformats.org/officeDocument/2006/relationships/theme" Target="../theme/theme3.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theme" Target="../theme/theme4.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9069275"/>
      </p:ext>
    </p:extLst>
  </p:cSld>
  <p:clrMap bg1="lt1" tx1="dk1" bg2="lt2" tx2="dk2" accent1="accent1" accent2="accent2" accent3="accent3" accent4="accent4" accent5="accent5" accent6="accent6" hlink="hlink" folHlink="folHlink"/>
  <p:sldLayoutIdLst>
    <p:sldLayoutId id="2147483653" r:id="rId1"/>
    <p:sldLayoutId id="2147483649" r:id="rId2"/>
    <p:sldLayoutId id="2147483652" r:id="rId3"/>
    <p:sldLayoutId id="2147483651" r:id="rId4"/>
    <p:sldLayoutId id="2147483660" r:id="rId5"/>
    <p:sldLayoutId id="2147483661" r:id="rId6"/>
    <p:sldLayoutId id="2147483662"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7251548"/>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4888D9C-325D-4873-A0A3-7A5D86C65088}"/>
              </a:ext>
            </a:extLst>
          </p:cNvPr>
          <p:cNvPicPr>
            <a:picLocks noChangeAspect="1"/>
          </p:cNvPicPr>
          <p:nvPr/>
        </p:nvPicPr>
        <p:blipFill rotWithShape="1">
          <a:blip r:embed="rId20">
            <a:extLst>
              <a:ext uri="{28A0092B-C50C-407E-A947-70E740481C1C}">
                <a14:useLocalDpi xmlns:a14="http://schemas.microsoft.com/office/drawing/2010/main"/>
              </a:ext>
            </a:extLst>
          </a:blip>
          <a:srcRect/>
          <a:stretch/>
        </p:blipFill>
        <p:spPr>
          <a:xfrm>
            <a:off x="0" y="0"/>
            <a:ext cx="12192000" cy="106681"/>
          </a:xfrm>
          <a:prstGeom prst="rect">
            <a:avLst/>
          </a:prstGeom>
        </p:spPr>
      </p:pic>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044924441"/>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 id="2147483655" r:id="rId15"/>
    <p:sldLayoutId id="2147483657" r:id="rId16"/>
    <p:sldLayoutId id="2147483658" r:id="rId17"/>
    <p:sldLayoutId id="2147483659" r:id="rId18"/>
  </p:sldLayoutIdLst>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3"/>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4"/>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864">
          <p15:clr>
            <a:srgbClr val="F26B43"/>
          </p15:clr>
        </p15:guide>
        <p15:guide id="4" orient="horz" pos="1056">
          <p15:clr>
            <a:srgbClr val="F26B43"/>
          </p15:clr>
        </p15:guide>
        <p15:guide id="5" pos="6168">
          <p15:clr>
            <a:srgbClr val="F26B43"/>
          </p15:clr>
        </p15:guide>
        <p15:guide id="6" pos="6072">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BC1509-97F9-9AC9-3004-0444397C1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283713C-9A88-4E7F-B7F0-88A5DDA067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762F71-44E5-6941-7F1B-4DA15FB3D9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607845-940D-AF42-90E6-0A3F0004BE78}" type="datetimeFigureOut">
              <a:rPr lang="en-US" smtClean="0"/>
              <a:t>4/25/24</a:t>
            </a:fld>
            <a:endParaRPr lang="en-US"/>
          </a:p>
        </p:txBody>
      </p:sp>
      <p:sp>
        <p:nvSpPr>
          <p:cNvPr id="5" name="Footer Placeholder 4">
            <a:extLst>
              <a:ext uri="{FF2B5EF4-FFF2-40B4-BE49-F238E27FC236}">
                <a16:creationId xmlns:a16="http://schemas.microsoft.com/office/drawing/2014/main" id="{2D5F44EC-2508-285C-261A-6C6D471B16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8461F35-DC72-C444-9401-DB6D236197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3C78B3-0045-9547-874D-082F52276EB6}" type="slidenum">
              <a:rPr lang="en-US" smtClean="0"/>
              <a:t>‹#›</a:t>
            </a:fld>
            <a:endParaRPr lang="en-US"/>
          </a:p>
        </p:txBody>
      </p:sp>
    </p:spTree>
    <p:extLst>
      <p:ext uri="{BB962C8B-B14F-4D97-AF65-F5344CB8AC3E}">
        <p14:creationId xmlns:p14="http://schemas.microsoft.com/office/powerpoint/2010/main" val="2232166368"/>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hyperlink" Target="https://www.mededonthego.com/Video/program/1155" TargetMode="External"/><Relationship Id="rId7" Type="http://schemas.openxmlformats.org/officeDocument/2006/relationships/image" Target="../media/image7.svg"/><Relationship Id="rId2" Type="http://schemas.openxmlformats.org/officeDocument/2006/relationships/notesSlide" Target="../notesSlides/notesSlide1.xml"/><Relationship Id="rId1" Type="http://schemas.openxmlformats.org/officeDocument/2006/relationships/slideLayout" Target="../slideLayouts/slideLayout37.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hyperlink" Target="mailto:support@MedEdOTG.com" TargetMode="External"/><Relationship Id="rId10" Type="http://schemas.openxmlformats.org/officeDocument/2006/relationships/image" Target="../media/image10.png"/><Relationship Id="rId4" Type="http://schemas.openxmlformats.org/officeDocument/2006/relationships/hyperlink" Target="http://www.mededonthego.com/" TargetMode="External"/><Relationship Id="rId9" Type="http://schemas.openxmlformats.org/officeDocument/2006/relationships/image" Target="../media/image9.svg"/></Relationships>
</file>

<file path=ppt/slides/_rels/slide2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8" Type="http://schemas.openxmlformats.org/officeDocument/2006/relationships/hyperlink" Target="http://www.mededotg.com/" TargetMode="External"/><Relationship Id="rId3" Type="http://schemas.openxmlformats.org/officeDocument/2006/relationships/image" Target="../media/image28.png"/><Relationship Id="rId7" Type="http://schemas.openxmlformats.org/officeDocument/2006/relationships/hyperlink" Target="http://www.mededonthego.com/" TargetMode="External"/><Relationship Id="rId2" Type="http://schemas.openxmlformats.org/officeDocument/2006/relationships/notesSlide" Target="../notesSlides/notesSlide2.xml"/><Relationship Id="rId1" Type="http://schemas.openxmlformats.org/officeDocument/2006/relationships/slideLayout" Target="../slideLayouts/slideLayout37.xml"/><Relationship Id="rId6" Type="http://schemas.openxmlformats.org/officeDocument/2006/relationships/image" Target="../media/image31.svg"/><Relationship Id="rId5" Type="http://schemas.openxmlformats.org/officeDocument/2006/relationships/image" Target="../media/image30.png"/><Relationship Id="rId10" Type="http://schemas.openxmlformats.org/officeDocument/2006/relationships/image" Target="../media/image33.svg"/><Relationship Id="rId4" Type="http://schemas.openxmlformats.org/officeDocument/2006/relationships/image" Target="../media/image29.svg"/><Relationship Id="rId9" Type="http://schemas.openxmlformats.org/officeDocument/2006/relationships/image" Target="../media/image3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AF2B8-CAD1-70A6-9567-66D46EE35E46}"/>
              </a:ext>
            </a:extLst>
          </p:cNvPr>
          <p:cNvSpPr>
            <a:spLocks noGrp="1"/>
          </p:cNvSpPr>
          <p:nvPr>
            <p:ph type="title"/>
          </p:nvPr>
        </p:nvSpPr>
        <p:spPr>
          <a:xfrm>
            <a:off x="609601" y="1709738"/>
            <a:ext cx="10515600" cy="2852737"/>
          </a:xfrm>
        </p:spPr>
        <p:txBody>
          <a:bodyPr/>
          <a:lstStyle/>
          <a:p>
            <a:r>
              <a:rPr lang="en-US" dirty="0"/>
              <a:t>Analyzing Key Data from LAG-3 Combinations in the Treatment of Metastatic Melanoma</a:t>
            </a:r>
          </a:p>
        </p:txBody>
      </p:sp>
      <p:sp>
        <p:nvSpPr>
          <p:cNvPr id="5" name="Text Placeholder 4">
            <a:extLst>
              <a:ext uri="{FF2B5EF4-FFF2-40B4-BE49-F238E27FC236}">
                <a16:creationId xmlns:a16="http://schemas.microsoft.com/office/drawing/2014/main" id="{B0ECF743-E888-A611-1017-47BE9AEBA8D5}"/>
              </a:ext>
            </a:extLst>
          </p:cNvPr>
          <p:cNvSpPr>
            <a:spLocks noGrp="1"/>
          </p:cNvSpPr>
          <p:nvPr>
            <p:ph type="body" idx="1"/>
          </p:nvPr>
        </p:nvSpPr>
        <p:spPr>
          <a:xfrm>
            <a:off x="609600" y="4445085"/>
            <a:ext cx="10515600" cy="1500187"/>
          </a:xfrm>
        </p:spPr>
        <p:txBody>
          <a:bodyPr>
            <a:noAutofit/>
          </a:bodyPr>
          <a:lstStyle/>
          <a:p>
            <a:r>
              <a:rPr lang="en-US" sz="1600"/>
              <a:t>Hussein </a:t>
            </a:r>
            <a:r>
              <a:rPr lang="en-US" sz="1600" dirty="0" err="1"/>
              <a:t>Tawbi</a:t>
            </a:r>
            <a:r>
              <a:rPr lang="en-US" sz="1600" dirty="0"/>
              <a:t>, MD, PhD</a:t>
            </a:r>
          </a:p>
          <a:p>
            <a:r>
              <a:rPr lang="en-US" sz="1600" dirty="0"/>
              <a:t>Professor</a:t>
            </a:r>
          </a:p>
          <a:p>
            <a:r>
              <a:rPr lang="en-US" sz="1600" dirty="0"/>
              <a:t>Deputy Chair, Department of Melanoma Medical Oncology</a:t>
            </a:r>
          </a:p>
          <a:p>
            <a:r>
              <a:rPr lang="en-US" sz="1600" dirty="0"/>
              <a:t>Co-Director, Andrew M. McDougall Brain Metastasis Clinic &amp; Program</a:t>
            </a:r>
          </a:p>
          <a:p>
            <a:r>
              <a:rPr lang="en-US" sz="1600" dirty="0"/>
              <a:t>Melanoma Medical Oncology, Investigational Cancer Therapeutics</a:t>
            </a:r>
          </a:p>
          <a:p>
            <a:r>
              <a:rPr lang="en-US" sz="1600" dirty="0"/>
              <a:t>Houston, TX</a:t>
            </a:r>
          </a:p>
        </p:txBody>
      </p:sp>
    </p:spTree>
    <p:extLst>
      <p:ext uri="{BB962C8B-B14F-4D97-AF65-F5344CB8AC3E}">
        <p14:creationId xmlns:p14="http://schemas.microsoft.com/office/powerpoint/2010/main" val="23922359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86765-CC5A-8AA4-38FE-849CA7097906}"/>
              </a:ext>
            </a:extLst>
          </p:cNvPr>
          <p:cNvSpPr>
            <a:spLocks noGrp="1"/>
          </p:cNvSpPr>
          <p:nvPr>
            <p:ph type="title"/>
          </p:nvPr>
        </p:nvSpPr>
        <p:spPr/>
        <p:txBody>
          <a:bodyPr>
            <a:normAutofit/>
          </a:bodyPr>
          <a:lstStyle/>
          <a:p>
            <a:r>
              <a:rPr lang="en-US" sz="3200" b="1" dirty="0"/>
              <a:t>RELATIVITY-020: Monotherapy Versus Combination with Anti-PD-1</a:t>
            </a:r>
            <a:endParaRPr lang="en-US" sz="3200" dirty="0"/>
          </a:p>
        </p:txBody>
      </p:sp>
      <p:sp>
        <p:nvSpPr>
          <p:cNvPr id="4" name="Content Placeholder 2">
            <a:extLst>
              <a:ext uri="{FF2B5EF4-FFF2-40B4-BE49-F238E27FC236}">
                <a16:creationId xmlns:a16="http://schemas.microsoft.com/office/drawing/2014/main" id="{9D6B267C-1447-74BA-E732-360E57A476C9}"/>
              </a:ext>
            </a:extLst>
          </p:cNvPr>
          <p:cNvSpPr>
            <a:spLocks noGrp="1"/>
          </p:cNvSpPr>
          <p:nvPr>
            <p:ph idx="1"/>
          </p:nvPr>
        </p:nvSpPr>
        <p:spPr>
          <a:xfrm>
            <a:off x="609600" y="5359258"/>
            <a:ext cx="10744200" cy="841125"/>
          </a:xfrm>
        </p:spPr>
        <p:txBody>
          <a:bodyPr>
            <a:normAutofit fontScale="92500" lnSpcReduction="10000"/>
          </a:bodyPr>
          <a:lstStyle/>
          <a:p>
            <a:r>
              <a:rPr lang="en-US" dirty="0"/>
              <a:t>No activity in PD-1 refractory pts for single agent</a:t>
            </a:r>
          </a:p>
          <a:p>
            <a:r>
              <a:rPr lang="en-US" dirty="0"/>
              <a:t>Pharmacodynamic effects also indicating combo carries the impact</a:t>
            </a:r>
          </a:p>
          <a:p>
            <a:endParaRPr lang="en-US" dirty="0"/>
          </a:p>
        </p:txBody>
      </p:sp>
      <p:pic>
        <p:nvPicPr>
          <p:cNvPr id="5" name="Picture 4">
            <a:extLst>
              <a:ext uri="{FF2B5EF4-FFF2-40B4-BE49-F238E27FC236}">
                <a16:creationId xmlns:a16="http://schemas.microsoft.com/office/drawing/2014/main" id="{D5F2D0FA-42CB-BF2A-7800-D406F63A0B11}"/>
              </a:ext>
            </a:extLst>
          </p:cNvPr>
          <p:cNvPicPr>
            <a:picLocks noChangeAspect="1"/>
          </p:cNvPicPr>
          <p:nvPr/>
        </p:nvPicPr>
        <p:blipFill>
          <a:blip r:embed="rId2"/>
          <a:stretch>
            <a:fillRect/>
          </a:stretch>
        </p:blipFill>
        <p:spPr>
          <a:xfrm>
            <a:off x="112564" y="1396858"/>
            <a:ext cx="6580532" cy="3962400"/>
          </a:xfrm>
          <a:prstGeom prst="rect">
            <a:avLst/>
          </a:prstGeom>
        </p:spPr>
      </p:pic>
      <p:pic>
        <p:nvPicPr>
          <p:cNvPr id="7" name="Picture 6">
            <a:extLst>
              <a:ext uri="{FF2B5EF4-FFF2-40B4-BE49-F238E27FC236}">
                <a16:creationId xmlns:a16="http://schemas.microsoft.com/office/drawing/2014/main" id="{0E61B6ED-FCC6-D09D-D99A-C4D3A3639BD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3096" y="1732701"/>
            <a:ext cx="5346425" cy="3462130"/>
          </a:xfrm>
          <a:prstGeom prst="rect">
            <a:avLst/>
          </a:prstGeom>
        </p:spPr>
      </p:pic>
      <p:sp>
        <p:nvSpPr>
          <p:cNvPr id="3" name="Footer Placeholder 2">
            <a:extLst>
              <a:ext uri="{FF2B5EF4-FFF2-40B4-BE49-F238E27FC236}">
                <a16:creationId xmlns:a16="http://schemas.microsoft.com/office/drawing/2014/main" id="{998138C0-734A-1EDE-7605-8C43C2791BFF}"/>
              </a:ext>
            </a:extLst>
          </p:cNvPr>
          <p:cNvSpPr>
            <a:spLocks noGrp="1"/>
          </p:cNvSpPr>
          <p:nvPr>
            <p:ph type="ftr" sz="quarter" idx="3"/>
          </p:nvPr>
        </p:nvSpPr>
        <p:spPr/>
        <p:txBody>
          <a:bodyPr/>
          <a:lstStyle/>
          <a:p>
            <a:r>
              <a:rPr lang="en-US"/>
              <a:t>Lipson E, et al. SITC 2016. Abstract P232.</a:t>
            </a:r>
          </a:p>
        </p:txBody>
      </p:sp>
    </p:spTree>
    <p:extLst>
      <p:ext uri="{BB962C8B-B14F-4D97-AF65-F5344CB8AC3E}">
        <p14:creationId xmlns:p14="http://schemas.microsoft.com/office/powerpoint/2010/main" val="22274993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78FB8-AE8A-D6D4-5F2C-C30062BD2897}"/>
              </a:ext>
            </a:extLst>
          </p:cNvPr>
          <p:cNvSpPr>
            <a:spLocks noGrp="1"/>
          </p:cNvSpPr>
          <p:nvPr>
            <p:ph type="title"/>
          </p:nvPr>
        </p:nvSpPr>
        <p:spPr/>
        <p:txBody>
          <a:bodyPr>
            <a:normAutofit/>
          </a:bodyPr>
          <a:lstStyle/>
          <a:p>
            <a:r>
              <a:rPr lang="en-US" sz="3200" b="1" dirty="0"/>
              <a:t>RELATIVITY-020: </a:t>
            </a:r>
            <a:r>
              <a:rPr lang="en-US" sz="3200" dirty="0"/>
              <a:t>E</a:t>
            </a:r>
            <a:r>
              <a:rPr lang="en-US" sz="3200" b="1" dirty="0"/>
              <a:t>fficacy in PD-1 Refractory Patients</a:t>
            </a:r>
            <a:endParaRPr lang="en-US" sz="3200" dirty="0"/>
          </a:p>
        </p:txBody>
      </p:sp>
      <p:sp>
        <p:nvSpPr>
          <p:cNvPr id="3" name="Content Placeholder 2">
            <a:extLst>
              <a:ext uri="{FF2B5EF4-FFF2-40B4-BE49-F238E27FC236}">
                <a16:creationId xmlns:a16="http://schemas.microsoft.com/office/drawing/2014/main" id="{14275F80-B6D6-5FE4-7B83-4F6F555B0521}"/>
              </a:ext>
            </a:extLst>
          </p:cNvPr>
          <p:cNvSpPr>
            <a:spLocks noGrp="1"/>
          </p:cNvSpPr>
          <p:nvPr>
            <p:ph idx="1"/>
          </p:nvPr>
        </p:nvSpPr>
        <p:spPr>
          <a:xfrm>
            <a:off x="7512586" y="1477906"/>
            <a:ext cx="3841213" cy="4722477"/>
          </a:xfrm>
        </p:spPr>
        <p:txBody>
          <a:bodyPr>
            <a:normAutofit fontScale="92500"/>
          </a:bodyPr>
          <a:lstStyle/>
          <a:p>
            <a:pPr>
              <a:lnSpc>
                <a:spcPct val="90000"/>
              </a:lnSpc>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Responses were more likely in patients with LAG-3 expression 1% or greater </a:t>
            </a:r>
          </a:p>
          <a:p>
            <a:pPr>
              <a:lnSpc>
                <a:spcPct val="90000"/>
              </a:lnSpc>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PD-L1 expression did not appear to enrich for response</a:t>
            </a:r>
          </a:p>
          <a:p>
            <a:pPr>
              <a:lnSpc>
                <a:spcPct val="90000"/>
              </a:lnSpc>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Among the overall study population, any-grade and grade 3 to 4 TRAEs were reported in 51% and 10% of patients, respectively</a:t>
            </a:r>
          </a:p>
          <a:p>
            <a:pPr>
              <a:lnSpc>
                <a:spcPct val="90000"/>
              </a:lnSpc>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The safety profile of the melanoma prior PD-1 / PD-L1 cohort was similar to that of the overall population</a:t>
            </a:r>
          </a:p>
        </p:txBody>
      </p:sp>
      <p:grpSp>
        <p:nvGrpSpPr>
          <p:cNvPr id="5" name="Group 4">
            <a:extLst>
              <a:ext uri="{FF2B5EF4-FFF2-40B4-BE49-F238E27FC236}">
                <a16:creationId xmlns:a16="http://schemas.microsoft.com/office/drawing/2014/main" id="{2542427F-2FF6-C189-BFFA-7E924F928AEA}"/>
              </a:ext>
            </a:extLst>
          </p:cNvPr>
          <p:cNvGrpSpPr/>
          <p:nvPr/>
        </p:nvGrpSpPr>
        <p:grpSpPr>
          <a:xfrm>
            <a:off x="566835" y="1632032"/>
            <a:ext cx="7053166" cy="4730668"/>
            <a:chOff x="4988109" y="1158721"/>
            <a:chExt cx="6840952" cy="4429410"/>
          </a:xfrm>
        </p:grpSpPr>
        <p:sp>
          <p:nvSpPr>
            <p:cNvPr id="6" name="Rectangle 5">
              <a:extLst>
                <a:ext uri="{FF2B5EF4-FFF2-40B4-BE49-F238E27FC236}">
                  <a16:creationId xmlns:a16="http://schemas.microsoft.com/office/drawing/2014/main" id="{9115E72D-34B5-C950-0DDE-5D9C7825BC37}"/>
                </a:ext>
              </a:extLst>
            </p:cNvPr>
            <p:cNvSpPr/>
            <p:nvPr/>
          </p:nvSpPr>
          <p:spPr>
            <a:xfrm>
              <a:off x="6016333" y="4313314"/>
              <a:ext cx="26269" cy="20001"/>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7" name="Rectangle 6">
              <a:extLst>
                <a:ext uri="{FF2B5EF4-FFF2-40B4-BE49-F238E27FC236}">
                  <a16:creationId xmlns:a16="http://schemas.microsoft.com/office/drawing/2014/main" id="{F2F1D8D2-4CC5-FAE1-DDE7-10EA012E8A8E}"/>
                </a:ext>
              </a:extLst>
            </p:cNvPr>
            <p:cNvSpPr/>
            <p:nvPr/>
          </p:nvSpPr>
          <p:spPr>
            <a:xfrm>
              <a:off x="6026659" y="4412284"/>
              <a:ext cx="26269" cy="20001"/>
            </a:xfrm>
            <a:prstGeom prst="rect">
              <a:avLst/>
            </a:prstGeom>
            <a:solidFill>
              <a:srgbClr val="A5A5A5"/>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8" name="Rectangle 7">
              <a:extLst>
                <a:ext uri="{FF2B5EF4-FFF2-40B4-BE49-F238E27FC236}">
                  <a16:creationId xmlns:a16="http://schemas.microsoft.com/office/drawing/2014/main" id="{39609C89-BF3C-2837-98C4-15AA46C1DA32}"/>
                </a:ext>
              </a:extLst>
            </p:cNvPr>
            <p:cNvSpPr/>
            <p:nvPr/>
          </p:nvSpPr>
          <p:spPr>
            <a:xfrm>
              <a:off x="6011592" y="4352364"/>
              <a:ext cx="26269" cy="20001"/>
            </a:xfrm>
            <a:prstGeom prst="rect">
              <a:avLst/>
            </a:prstGeom>
            <a:solidFill>
              <a:srgbClr val="70AD47"/>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9" name="Rectangle 8">
              <a:extLst>
                <a:ext uri="{FF2B5EF4-FFF2-40B4-BE49-F238E27FC236}">
                  <a16:creationId xmlns:a16="http://schemas.microsoft.com/office/drawing/2014/main" id="{BE23C819-A2E1-E066-1D44-5191B3BB7619}"/>
                </a:ext>
              </a:extLst>
            </p:cNvPr>
            <p:cNvSpPr/>
            <p:nvPr/>
          </p:nvSpPr>
          <p:spPr>
            <a:xfrm>
              <a:off x="6255831" y="4241727"/>
              <a:ext cx="26269" cy="20001"/>
            </a:xfrm>
            <a:prstGeom prst="rect">
              <a:avLst/>
            </a:prstGeom>
            <a:solidFill>
              <a:srgbClr val="D60093"/>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10" name="Rectangle 9">
              <a:extLst>
                <a:ext uri="{FF2B5EF4-FFF2-40B4-BE49-F238E27FC236}">
                  <a16:creationId xmlns:a16="http://schemas.microsoft.com/office/drawing/2014/main" id="{9A3FE414-5BEA-1DE7-6CC0-F3BD9D15354F}"/>
                </a:ext>
              </a:extLst>
            </p:cNvPr>
            <p:cNvSpPr/>
            <p:nvPr/>
          </p:nvSpPr>
          <p:spPr>
            <a:xfrm>
              <a:off x="7427513" y="4335940"/>
              <a:ext cx="26269" cy="20002"/>
            </a:xfrm>
            <a:prstGeom prst="rect">
              <a:avLst/>
            </a:prstGeom>
            <a:solidFill>
              <a:srgbClr val="D60093"/>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11" name="TextBox 10">
              <a:extLst>
                <a:ext uri="{FF2B5EF4-FFF2-40B4-BE49-F238E27FC236}">
                  <a16:creationId xmlns:a16="http://schemas.microsoft.com/office/drawing/2014/main" id="{D8C0831B-E10A-7C55-5F8C-95183C2E056A}"/>
                </a:ext>
              </a:extLst>
            </p:cNvPr>
            <p:cNvSpPr txBox="1">
              <a:spLocks noChangeAspect="1"/>
            </p:cNvSpPr>
            <p:nvPr/>
          </p:nvSpPr>
          <p:spPr>
            <a:xfrm>
              <a:off x="5810460" y="3211645"/>
              <a:ext cx="1324962" cy="384721"/>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srgbClr val="595454"/>
                  </a:solidFill>
                  <a:effectLst/>
                  <a:uLnTx/>
                  <a:uFillTx/>
                  <a:latin typeface="Trebuchet MS" panose="020B0603020202020204"/>
                  <a:ea typeface="+mn-ea"/>
                  <a:cs typeface="Arial" charset="0"/>
                </a:rPr>
                <a:t>LAG-3 </a:t>
              </a:r>
              <a:r>
                <a:rPr kumimoji="0" lang="en-US" sz="1000" b="1" i="0" u="none" strike="noStrike" kern="0" cap="none" spc="0" normalizeH="0" baseline="0" noProof="0" dirty="0">
                  <a:ln>
                    <a:noFill/>
                  </a:ln>
                  <a:solidFill>
                    <a:srgbClr val="595454"/>
                  </a:solidFill>
                  <a:effectLst/>
                  <a:uLnTx/>
                  <a:uFillTx/>
                  <a:latin typeface="Trebuchet MS" panose="020B0603020202020204"/>
                  <a:ea typeface="+mn-ea"/>
                  <a:cs typeface="Arial" charset="0"/>
                </a:rPr>
                <a:t>≥ 1%</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595454"/>
                  </a:solidFill>
                  <a:effectLst/>
                  <a:uLnTx/>
                  <a:uFillTx/>
                  <a:latin typeface="Trebuchet MS" panose="020B0603020202020204"/>
                  <a:ea typeface="+mn-ea"/>
                  <a:cs typeface="Arial" charset="0"/>
                </a:rPr>
                <a:t>n = 29</a:t>
              </a:r>
            </a:p>
          </p:txBody>
        </p:sp>
        <p:sp>
          <p:nvSpPr>
            <p:cNvPr id="12" name="TextBox 11">
              <a:extLst>
                <a:ext uri="{FF2B5EF4-FFF2-40B4-BE49-F238E27FC236}">
                  <a16:creationId xmlns:a16="http://schemas.microsoft.com/office/drawing/2014/main" id="{034901DE-8261-8DBF-2B03-5A7B358B02CF}"/>
                </a:ext>
              </a:extLst>
            </p:cNvPr>
            <p:cNvSpPr txBox="1">
              <a:spLocks noChangeAspect="1"/>
            </p:cNvSpPr>
            <p:nvPr/>
          </p:nvSpPr>
          <p:spPr>
            <a:xfrm>
              <a:off x="7188768" y="3211645"/>
              <a:ext cx="1330660" cy="384721"/>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srgbClr val="595454"/>
                  </a:solidFill>
                  <a:effectLst/>
                  <a:uLnTx/>
                  <a:uFillTx/>
                  <a:latin typeface="Trebuchet MS" panose="020B0603020202020204"/>
                  <a:ea typeface="+mn-ea"/>
                  <a:cs typeface="Arial" charset="0"/>
                </a:rPr>
                <a:t>LAG-3 </a:t>
              </a:r>
              <a:r>
                <a:rPr kumimoji="0" lang="en-US" sz="1000" b="1" i="0" u="none" strike="noStrike" kern="0" cap="none" spc="0" normalizeH="0" baseline="0" noProof="0" dirty="0">
                  <a:ln>
                    <a:noFill/>
                  </a:ln>
                  <a:solidFill>
                    <a:srgbClr val="595454"/>
                  </a:solidFill>
                  <a:effectLst/>
                  <a:uLnTx/>
                  <a:uFillTx/>
                  <a:latin typeface="Trebuchet MS" panose="020B0603020202020204"/>
                  <a:ea typeface="+mn-ea"/>
                  <a:cs typeface="Arial" charset="0"/>
                </a:rPr>
                <a:t>&lt; 1%</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595454"/>
                  </a:solidFill>
                  <a:effectLst/>
                  <a:uLnTx/>
                  <a:uFillTx/>
                  <a:latin typeface="Trebuchet MS" panose="020B0603020202020204"/>
                  <a:ea typeface="+mn-ea"/>
                  <a:cs typeface="Arial" charset="0"/>
                </a:rPr>
                <a:t>n = 17</a:t>
              </a:r>
            </a:p>
          </p:txBody>
        </p:sp>
        <p:sp>
          <p:nvSpPr>
            <p:cNvPr id="13" name="TextBox 12">
              <a:extLst>
                <a:ext uri="{FF2B5EF4-FFF2-40B4-BE49-F238E27FC236}">
                  <a16:creationId xmlns:a16="http://schemas.microsoft.com/office/drawing/2014/main" id="{AF08E99E-5EC1-8446-030D-F8419D5C9A14}"/>
                </a:ext>
              </a:extLst>
            </p:cNvPr>
            <p:cNvSpPr txBox="1">
              <a:spLocks noChangeAspect="1"/>
            </p:cNvSpPr>
            <p:nvPr/>
          </p:nvSpPr>
          <p:spPr>
            <a:xfrm>
              <a:off x="8563135" y="3211645"/>
              <a:ext cx="1371614" cy="384721"/>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srgbClr val="595454"/>
                  </a:solidFill>
                  <a:effectLst/>
                  <a:uLnTx/>
                  <a:uFillTx/>
                  <a:latin typeface="Trebuchet MS" panose="020B0603020202020204"/>
                  <a:ea typeface="+mn-ea"/>
                  <a:cs typeface="Arial" charset="0"/>
                </a:rPr>
                <a:t>LAG-3 </a:t>
              </a:r>
              <a:r>
                <a:rPr kumimoji="0" lang="en-US" sz="1000" b="1" i="0" u="none" strike="noStrike" kern="0" cap="none" spc="0" normalizeH="0" baseline="0" noProof="0" dirty="0">
                  <a:ln>
                    <a:noFill/>
                  </a:ln>
                  <a:solidFill>
                    <a:srgbClr val="595454"/>
                  </a:solidFill>
                  <a:effectLst/>
                  <a:uLnTx/>
                  <a:uFillTx/>
                  <a:latin typeface="Trebuchet MS" panose="020B0603020202020204"/>
                  <a:ea typeface="+mn-ea"/>
                  <a:cs typeface="Arial" charset="0"/>
                </a:rPr>
                <a:t>unknown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595454"/>
                  </a:solidFill>
                  <a:effectLst/>
                  <a:uLnTx/>
                  <a:uFillTx/>
                  <a:latin typeface="Trebuchet MS" panose="020B0603020202020204"/>
                  <a:ea typeface="+mn-ea"/>
                  <a:cs typeface="Arial" charset="0"/>
                </a:rPr>
                <a:t>n = 8</a:t>
              </a:r>
            </a:p>
          </p:txBody>
        </p:sp>
        <p:sp>
          <p:nvSpPr>
            <p:cNvPr id="14" name="TextBox 13">
              <a:extLst>
                <a:ext uri="{FF2B5EF4-FFF2-40B4-BE49-F238E27FC236}">
                  <a16:creationId xmlns:a16="http://schemas.microsoft.com/office/drawing/2014/main" id="{82231F80-E275-7D69-DBDE-17180868A3BC}"/>
                </a:ext>
              </a:extLst>
            </p:cNvPr>
            <p:cNvSpPr txBox="1"/>
            <p:nvPr/>
          </p:nvSpPr>
          <p:spPr>
            <a:xfrm rot="16200000">
              <a:off x="4339975" y="4154583"/>
              <a:ext cx="1771834" cy="358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rgbClr val="595454"/>
                  </a:solidFill>
                  <a:effectLst/>
                  <a:uLnTx/>
                  <a:uFillTx/>
                  <a:latin typeface="Trebuchet MS" panose="020B0603020202020204"/>
                  <a:ea typeface="+mn-ea"/>
                  <a:cs typeface="Arial" panose="020B0604020202020204" pitchFamily="34" charset="0"/>
                </a:rPr>
                <a:t>Best % change in sum of target lesion diameters from baseline</a:t>
              </a:r>
              <a:endParaRPr kumimoji="0" lang="en-US" sz="900" b="1" i="0" u="none" strike="noStrike" kern="0" cap="none" spc="0" normalizeH="0" baseline="30000" noProof="0" dirty="0">
                <a:ln>
                  <a:noFill/>
                </a:ln>
                <a:solidFill>
                  <a:srgbClr val="595454"/>
                </a:solidFill>
                <a:effectLst/>
                <a:uLnTx/>
                <a:uFillTx/>
                <a:latin typeface="Trebuchet MS" panose="020B0603020202020204"/>
                <a:ea typeface="+mn-ea"/>
                <a:cs typeface="Arial" panose="020B0604020202020204" pitchFamily="34" charset="0"/>
              </a:endParaRPr>
            </a:p>
          </p:txBody>
        </p:sp>
        <p:sp>
          <p:nvSpPr>
            <p:cNvPr id="15" name="TextBox 14">
              <a:extLst>
                <a:ext uri="{FF2B5EF4-FFF2-40B4-BE49-F238E27FC236}">
                  <a16:creationId xmlns:a16="http://schemas.microsoft.com/office/drawing/2014/main" id="{6241A9F0-3382-159F-33ED-D1DC8D4BDC41}"/>
                </a:ext>
              </a:extLst>
            </p:cNvPr>
            <p:cNvSpPr txBox="1"/>
            <p:nvPr/>
          </p:nvSpPr>
          <p:spPr>
            <a:xfrm>
              <a:off x="5534182" y="3495239"/>
              <a:ext cx="182742" cy="138499"/>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595454"/>
                  </a:solidFill>
                  <a:effectLst/>
                  <a:uLnTx/>
                  <a:uFillTx/>
                  <a:latin typeface="Trebuchet MS" panose="020B0603020202020204"/>
                  <a:ea typeface="Arial" charset="0"/>
                  <a:cs typeface="Arial" charset="0"/>
                </a:rPr>
                <a:t>100</a:t>
              </a:r>
            </a:p>
          </p:txBody>
        </p:sp>
        <p:sp>
          <p:nvSpPr>
            <p:cNvPr id="16" name="TextBox 15">
              <a:extLst>
                <a:ext uri="{FF2B5EF4-FFF2-40B4-BE49-F238E27FC236}">
                  <a16:creationId xmlns:a16="http://schemas.microsoft.com/office/drawing/2014/main" id="{AD71611F-6632-7683-3BDE-79C4A5E9FF93}"/>
                </a:ext>
              </a:extLst>
            </p:cNvPr>
            <p:cNvSpPr txBox="1"/>
            <p:nvPr/>
          </p:nvSpPr>
          <p:spPr>
            <a:xfrm>
              <a:off x="5595096" y="3662509"/>
              <a:ext cx="121828" cy="138499"/>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595454"/>
                  </a:solidFill>
                  <a:effectLst/>
                  <a:uLnTx/>
                  <a:uFillTx/>
                  <a:latin typeface="Trebuchet MS" panose="020B0603020202020204"/>
                  <a:ea typeface="Arial" charset="0"/>
                  <a:cs typeface="Arial" charset="0"/>
                </a:rPr>
                <a:t>80</a:t>
              </a:r>
            </a:p>
          </p:txBody>
        </p:sp>
        <p:sp>
          <p:nvSpPr>
            <p:cNvPr id="17" name="TextBox 16">
              <a:extLst>
                <a:ext uri="{FF2B5EF4-FFF2-40B4-BE49-F238E27FC236}">
                  <a16:creationId xmlns:a16="http://schemas.microsoft.com/office/drawing/2014/main" id="{AFD13C37-953A-C5AE-002A-5CFDB9F37580}"/>
                </a:ext>
              </a:extLst>
            </p:cNvPr>
            <p:cNvSpPr txBox="1"/>
            <p:nvPr/>
          </p:nvSpPr>
          <p:spPr>
            <a:xfrm>
              <a:off x="5595096" y="3829779"/>
              <a:ext cx="121828" cy="138499"/>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595454"/>
                  </a:solidFill>
                  <a:effectLst/>
                  <a:uLnTx/>
                  <a:uFillTx/>
                  <a:latin typeface="Trebuchet MS" panose="020B0603020202020204"/>
                  <a:ea typeface="Arial" charset="0"/>
                  <a:cs typeface="Arial" charset="0"/>
                </a:rPr>
                <a:t>60</a:t>
              </a:r>
            </a:p>
          </p:txBody>
        </p:sp>
        <p:sp>
          <p:nvSpPr>
            <p:cNvPr id="18" name="TextBox 17">
              <a:extLst>
                <a:ext uri="{FF2B5EF4-FFF2-40B4-BE49-F238E27FC236}">
                  <a16:creationId xmlns:a16="http://schemas.microsoft.com/office/drawing/2014/main" id="{CDE60EA5-5D97-D1FD-36F2-5DC5FE98E252}"/>
                </a:ext>
              </a:extLst>
            </p:cNvPr>
            <p:cNvSpPr txBox="1"/>
            <p:nvPr/>
          </p:nvSpPr>
          <p:spPr>
            <a:xfrm>
              <a:off x="5595096" y="3997049"/>
              <a:ext cx="121828" cy="138499"/>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595454"/>
                  </a:solidFill>
                  <a:effectLst/>
                  <a:uLnTx/>
                  <a:uFillTx/>
                  <a:latin typeface="Trebuchet MS" panose="020B0603020202020204"/>
                  <a:ea typeface="Arial" charset="0"/>
                  <a:cs typeface="Arial" charset="0"/>
                </a:rPr>
                <a:t>40</a:t>
              </a:r>
            </a:p>
          </p:txBody>
        </p:sp>
        <p:sp>
          <p:nvSpPr>
            <p:cNvPr id="19" name="TextBox 18">
              <a:extLst>
                <a:ext uri="{FF2B5EF4-FFF2-40B4-BE49-F238E27FC236}">
                  <a16:creationId xmlns:a16="http://schemas.microsoft.com/office/drawing/2014/main" id="{5B9F734A-5D43-9CF1-281D-419D3BAA25BD}"/>
                </a:ext>
              </a:extLst>
            </p:cNvPr>
            <p:cNvSpPr txBox="1"/>
            <p:nvPr/>
          </p:nvSpPr>
          <p:spPr>
            <a:xfrm>
              <a:off x="5595096" y="4164319"/>
              <a:ext cx="121828" cy="138499"/>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595454"/>
                  </a:solidFill>
                  <a:effectLst/>
                  <a:uLnTx/>
                  <a:uFillTx/>
                  <a:latin typeface="Trebuchet MS" panose="020B0603020202020204"/>
                  <a:ea typeface="Arial" charset="0"/>
                  <a:cs typeface="Arial" charset="0"/>
                </a:rPr>
                <a:t>20</a:t>
              </a:r>
            </a:p>
          </p:txBody>
        </p:sp>
        <p:sp>
          <p:nvSpPr>
            <p:cNvPr id="20" name="TextBox 19">
              <a:extLst>
                <a:ext uri="{FF2B5EF4-FFF2-40B4-BE49-F238E27FC236}">
                  <a16:creationId xmlns:a16="http://schemas.microsoft.com/office/drawing/2014/main" id="{7ADF990D-E8A3-7641-9F17-51D78E5E7BA3}"/>
                </a:ext>
              </a:extLst>
            </p:cNvPr>
            <p:cNvSpPr txBox="1"/>
            <p:nvPr/>
          </p:nvSpPr>
          <p:spPr>
            <a:xfrm>
              <a:off x="5656011" y="4331589"/>
              <a:ext cx="60914" cy="138499"/>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595454"/>
                  </a:solidFill>
                  <a:effectLst/>
                  <a:uLnTx/>
                  <a:uFillTx/>
                  <a:latin typeface="Trebuchet MS" panose="020B0603020202020204"/>
                  <a:ea typeface="Arial" charset="0"/>
                  <a:cs typeface="Arial" charset="0"/>
                </a:rPr>
                <a:t>0</a:t>
              </a:r>
            </a:p>
          </p:txBody>
        </p:sp>
        <p:sp>
          <p:nvSpPr>
            <p:cNvPr id="21" name="TextBox 20">
              <a:extLst>
                <a:ext uri="{FF2B5EF4-FFF2-40B4-BE49-F238E27FC236}">
                  <a16:creationId xmlns:a16="http://schemas.microsoft.com/office/drawing/2014/main" id="{50ADE555-850F-A85B-5ED3-93356C1702A6}"/>
                </a:ext>
              </a:extLst>
            </p:cNvPr>
            <p:cNvSpPr txBox="1"/>
            <p:nvPr/>
          </p:nvSpPr>
          <p:spPr>
            <a:xfrm>
              <a:off x="5553419" y="4498859"/>
              <a:ext cx="163506" cy="138499"/>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595454"/>
                  </a:solidFill>
                  <a:effectLst/>
                  <a:uLnTx/>
                  <a:uFillTx/>
                  <a:latin typeface="Trebuchet MS" panose="020B0603020202020204"/>
                  <a:ea typeface="Arial" charset="0"/>
                  <a:cs typeface="Arial" charset="0"/>
                </a:rPr>
                <a:t>-20</a:t>
              </a:r>
            </a:p>
          </p:txBody>
        </p:sp>
        <p:sp>
          <p:nvSpPr>
            <p:cNvPr id="22" name="TextBox 21">
              <a:extLst>
                <a:ext uri="{FF2B5EF4-FFF2-40B4-BE49-F238E27FC236}">
                  <a16:creationId xmlns:a16="http://schemas.microsoft.com/office/drawing/2014/main" id="{A2885223-258C-CA4A-4921-7BEA5F5090D9}"/>
                </a:ext>
              </a:extLst>
            </p:cNvPr>
            <p:cNvSpPr txBox="1"/>
            <p:nvPr/>
          </p:nvSpPr>
          <p:spPr>
            <a:xfrm>
              <a:off x="5553419" y="4666129"/>
              <a:ext cx="163506" cy="138499"/>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595454"/>
                  </a:solidFill>
                  <a:effectLst/>
                  <a:uLnTx/>
                  <a:uFillTx/>
                  <a:latin typeface="Trebuchet MS" panose="020B0603020202020204"/>
                  <a:ea typeface="Arial" charset="0"/>
                  <a:cs typeface="Arial" charset="0"/>
                </a:rPr>
                <a:t>-40</a:t>
              </a:r>
            </a:p>
          </p:txBody>
        </p:sp>
        <p:sp>
          <p:nvSpPr>
            <p:cNvPr id="23" name="TextBox 22">
              <a:extLst>
                <a:ext uri="{FF2B5EF4-FFF2-40B4-BE49-F238E27FC236}">
                  <a16:creationId xmlns:a16="http://schemas.microsoft.com/office/drawing/2014/main" id="{F8A18FBB-3909-6C4F-C463-8F1661BC38CE}"/>
                </a:ext>
              </a:extLst>
            </p:cNvPr>
            <p:cNvSpPr txBox="1"/>
            <p:nvPr/>
          </p:nvSpPr>
          <p:spPr>
            <a:xfrm>
              <a:off x="5553419" y="4833399"/>
              <a:ext cx="163506" cy="138499"/>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595454"/>
                  </a:solidFill>
                  <a:effectLst/>
                  <a:uLnTx/>
                  <a:uFillTx/>
                  <a:latin typeface="Trebuchet MS" panose="020B0603020202020204"/>
                  <a:ea typeface="Arial" charset="0"/>
                  <a:cs typeface="Arial" charset="0"/>
                </a:rPr>
                <a:t>-60</a:t>
              </a:r>
            </a:p>
          </p:txBody>
        </p:sp>
        <p:sp>
          <p:nvSpPr>
            <p:cNvPr id="24" name="TextBox 23">
              <a:extLst>
                <a:ext uri="{FF2B5EF4-FFF2-40B4-BE49-F238E27FC236}">
                  <a16:creationId xmlns:a16="http://schemas.microsoft.com/office/drawing/2014/main" id="{E408DF69-643B-1DBF-E7FC-E31953A6B0ED}"/>
                </a:ext>
              </a:extLst>
            </p:cNvPr>
            <p:cNvSpPr txBox="1"/>
            <p:nvPr/>
          </p:nvSpPr>
          <p:spPr>
            <a:xfrm>
              <a:off x="5492505" y="5167935"/>
              <a:ext cx="224420" cy="138499"/>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595454"/>
                  </a:solidFill>
                  <a:effectLst/>
                  <a:uLnTx/>
                  <a:uFillTx/>
                  <a:latin typeface="Trebuchet MS" panose="020B0603020202020204"/>
                  <a:ea typeface="Arial" charset="0"/>
                  <a:cs typeface="Arial" charset="0"/>
                </a:rPr>
                <a:t>-100</a:t>
              </a:r>
            </a:p>
          </p:txBody>
        </p:sp>
        <p:sp>
          <p:nvSpPr>
            <p:cNvPr id="25" name="TextBox 24">
              <a:extLst>
                <a:ext uri="{FF2B5EF4-FFF2-40B4-BE49-F238E27FC236}">
                  <a16:creationId xmlns:a16="http://schemas.microsoft.com/office/drawing/2014/main" id="{65F4DD7C-6E06-CDF9-CCDF-58A84CB92F70}"/>
                </a:ext>
              </a:extLst>
            </p:cNvPr>
            <p:cNvSpPr txBox="1"/>
            <p:nvPr/>
          </p:nvSpPr>
          <p:spPr>
            <a:xfrm>
              <a:off x="5553419" y="5000669"/>
              <a:ext cx="163506" cy="138499"/>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595454"/>
                  </a:solidFill>
                  <a:effectLst/>
                  <a:uLnTx/>
                  <a:uFillTx/>
                  <a:latin typeface="Trebuchet MS" panose="020B0603020202020204"/>
                  <a:ea typeface="Arial" charset="0"/>
                  <a:cs typeface="Arial" charset="0"/>
                </a:rPr>
                <a:t>-80</a:t>
              </a:r>
            </a:p>
          </p:txBody>
        </p:sp>
        <p:sp>
          <p:nvSpPr>
            <p:cNvPr id="26" name="TextBox 25">
              <a:extLst>
                <a:ext uri="{FF2B5EF4-FFF2-40B4-BE49-F238E27FC236}">
                  <a16:creationId xmlns:a16="http://schemas.microsoft.com/office/drawing/2014/main" id="{0653385B-2D68-48F2-EF90-D65DE20937FF}"/>
                </a:ext>
              </a:extLst>
            </p:cNvPr>
            <p:cNvSpPr txBox="1"/>
            <p:nvPr/>
          </p:nvSpPr>
          <p:spPr>
            <a:xfrm>
              <a:off x="5804726" y="5325881"/>
              <a:ext cx="60914" cy="138499"/>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rgbClr val="595454"/>
                  </a:solidFill>
                  <a:effectLst/>
                  <a:uLnTx/>
                  <a:uFillTx/>
                  <a:latin typeface="Trebuchet MS" panose="020B0603020202020204"/>
                  <a:ea typeface="Arial" charset="0"/>
                  <a:cs typeface="Arial" charset="0"/>
                </a:rPr>
                <a:t>0</a:t>
              </a:r>
              <a:endParaRPr kumimoji="0" lang="en-US" sz="900" b="0" i="0" u="none" strike="noStrike" kern="0" cap="none" spc="0" normalizeH="0" baseline="0" noProof="0" dirty="0">
                <a:ln>
                  <a:noFill/>
                </a:ln>
                <a:solidFill>
                  <a:srgbClr val="595454"/>
                </a:solidFill>
                <a:effectLst/>
                <a:uLnTx/>
                <a:uFillTx/>
                <a:latin typeface="Trebuchet MS" panose="020B0603020202020204"/>
                <a:ea typeface="Arial" charset="0"/>
                <a:cs typeface="Arial" charset="0"/>
              </a:endParaRPr>
            </a:p>
          </p:txBody>
        </p:sp>
        <p:sp>
          <p:nvSpPr>
            <p:cNvPr id="27" name="TextBox 26">
              <a:extLst>
                <a:ext uri="{FF2B5EF4-FFF2-40B4-BE49-F238E27FC236}">
                  <a16:creationId xmlns:a16="http://schemas.microsoft.com/office/drawing/2014/main" id="{8ED137CA-3585-A992-DAD1-0B1F4482D9F2}"/>
                </a:ext>
              </a:extLst>
            </p:cNvPr>
            <p:cNvSpPr txBox="1"/>
            <p:nvPr/>
          </p:nvSpPr>
          <p:spPr>
            <a:xfrm>
              <a:off x="5940528" y="5325881"/>
              <a:ext cx="60914" cy="138499"/>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595454"/>
                  </a:solidFill>
                  <a:effectLst/>
                  <a:uLnTx/>
                  <a:uFillTx/>
                  <a:latin typeface="Trebuchet MS" panose="020B0603020202020204"/>
                  <a:ea typeface="Arial" charset="0"/>
                  <a:cs typeface="Arial" charset="0"/>
                </a:rPr>
                <a:t>5</a:t>
              </a:r>
            </a:p>
          </p:txBody>
        </p:sp>
        <p:sp>
          <p:nvSpPr>
            <p:cNvPr id="28" name="TextBox 27">
              <a:extLst>
                <a:ext uri="{FF2B5EF4-FFF2-40B4-BE49-F238E27FC236}">
                  <a16:creationId xmlns:a16="http://schemas.microsoft.com/office/drawing/2014/main" id="{DCD77A4E-12AE-B225-9BB1-04855FD6F1D5}"/>
                </a:ext>
              </a:extLst>
            </p:cNvPr>
            <p:cNvSpPr txBox="1"/>
            <p:nvPr/>
          </p:nvSpPr>
          <p:spPr>
            <a:xfrm>
              <a:off x="6045873" y="5325881"/>
              <a:ext cx="121828" cy="138499"/>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595454"/>
                  </a:solidFill>
                  <a:effectLst/>
                  <a:uLnTx/>
                  <a:uFillTx/>
                  <a:latin typeface="Trebuchet MS" panose="020B0603020202020204"/>
                  <a:ea typeface="Arial" charset="0"/>
                  <a:cs typeface="Arial" charset="0"/>
                </a:rPr>
                <a:t>10</a:t>
              </a:r>
            </a:p>
          </p:txBody>
        </p:sp>
        <p:sp>
          <p:nvSpPr>
            <p:cNvPr id="29" name="TextBox 28">
              <a:extLst>
                <a:ext uri="{FF2B5EF4-FFF2-40B4-BE49-F238E27FC236}">
                  <a16:creationId xmlns:a16="http://schemas.microsoft.com/office/drawing/2014/main" id="{685773AD-3D5D-1424-442E-CB4AB9207A22}"/>
                </a:ext>
              </a:extLst>
            </p:cNvPr>
            <p:cNvSpPr txBox="1"/>
            <p:nvPr/>
          </p:nvSpPr>
          <p:spPr>
            <a:xfrm>
              <a:off x="6181676" y="5325881"/>
              <a:ext cx="121828" cy="138499"/>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595454"/>
                  </a:solidFill>
                  <a:effectLst/>
                  <a:uLnTx/>
                  <a:uFillTx/>
                  <a:latin typeface="Trebuchet MS" panose="020B0603020202020204"/>
                  <a:ea typeface="Arial" charset="0"/>
                  <a:cs typeface="Arial" charset="0"/>
                </a:rPr>
                <a:t>15</a:t>
              </a:r>
            </a:p>
          </p:txBody>
        </p:sp>
        <p:sp>
          <p:nvSpPr>
            <p:cNvPr id="30" name="TextBox 29">
              <a:extLst>
                <a:ext uri="{FF2B5EF4-FFF2-40B4-BE49-F238E27FC236}">
                  <a16:creationId xmlns:a16="http://schemas.microsoft.com/office/drawing/2014/main" id="{924C3B9A-10E5-FB59-69B5-494C8CAF9085}"/>
                </a:ext>
              </a:extLst>
            </p:cNvPr>
            <p:cNvSpPr txBox="1"/>
            <p:nvPr/>
          </p:nvSpPr>
          <p:spPr>
            <a:xfrm>
              <a:off x="6317479" y="5325881"/>
              <a:ext cx="121828" cy="138499"/>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595454"/>
                  </a:solidFill>
                  <a:effectLst/>
                  <a:uLnTx/>
                  <a:uFillTx/>
                  <a:latin typeface="Trebuchet MS" panose="020B0603020202020204"/>
                  <a:ea typeface="Arial" charset="0"/>
                  <a:cs typeface="Arial" charset="0"/>
                </a:rPr>
                <a:t>20</a:t>
              </a:r>
            </a:p>
          </p:txBody>
        </p:sp>
        <p:sp>
          <p:nvSpPr>
            <p:cNvPr id="31" name="TextBox 30">
              <a:extLst>
                <a:ext uri="{FF2B5EF4-FFF2-40B4-BE49-F238E27FC236}">
                  <a16:creationId xmlns:a16="http://schemas.microsoft.com/office/drawing/2014/main" id="{CB2F0630-61E8-08CF-5706-42C0824B90B0}"/>
                </a:ext>
              </a:extLst>
            </p:cNvPr>
            <p:cNvSpPr txBox="1"/>
            <p:nvPr/>
          </p:nvSpPr>
          <p:spPr>
            <a:xfrm>
              <a:off x="6453281" y="5325881"/>
              <a:ext cx="121828" cy="138499"/>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595454"/>
                  </a:solidFill>
                  <a:effectLst/>
                  <a:uLnTx/>
                  <a:uFillTx/>
                  <a:latin typeface="Trebuchet MS" panose="020B0603020202020204"/>
                  <a:ea typeface="Arial" charset="0"/>
                  <a:cs typeface="Arial" charset="0"/>
                </a:rPr>
                <a:t>25</a:t>
              </a:r>
            </a:p>
          </p:txBody>
        </p:sp>
        <p:sp>
          <p:nvSpPr>
            <p:cNvPr id="32" name="TextBox 31">
              <a:extLst>
                <a:ext uri="{FF2B5EF4-FFF2-40B4-BE49-F238E27FC236}">
                  <a16:creationId xmlns:a16="http://schemas.microsoft.com/office/drawing/2014/main" id="{C1098B5F-B98C-A98B-82CD-291DA3FDF3B2}"/>
                </a:ext>
              </a:extLst>
            </p:cNvPr>
            <p:cNvSpPr txBox="1"/>
            <p:nvPr/>
          </p:nvSpPr>
          <p:spPr>
            <a:xfrm>
              <a:off x="6589083" y="5325881"/>
              <a:ext cx="121828" cy="138499"/>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595454"/>
                  </a:solidFill>
                  <a:effectLst/>
                  <a:uLnTx/>
                  <a:uFillTx/>
                  <a:latin typeface="Trebuchet MS" panose="020B0603020202020204"/>
                  <a:ea typeface="Arial" charset="0"/>
                  <a:cs typeface="Arial" charset="0"/>
                </a:rPr>
                <a:t>30</a:t>
              </a:r>
            </a:p>
          </p:txBody>
        </p:sp>
        <p:sp>
          <p:nvSpPr>
            <p:cNvPr id="33" name="TextBox 32">
              <a:extLst>
                <a:ext uri="{FF2B5EF4-FFF2-40B4-BE49-F238E27FC236}">
                  <a16:creationId xmlns:a16="http://schemas.microsoft.com/office/drawing/2014/main" id="{64DCE8F2-0976-D513-BC71-6EB5F65601DA}"/>
                </a:ext>
              </a:extLst>
            </p:cNvPr>
            <p:cNvSpPr txBox="1"/>
            <p:nvPr/>
          </p:nvSpPr>
          <p:spPr>
            <a:xfrm>
              <a:off x="6724886" y="5325881"/>
              <a:ext cx="121828" cy="138499"/>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595454"/>
                  </a:solidFill>
                  <a:effectLst/>
                  <a:uLnTx/>
                  <a:uFillTx/>
                  <a:latin typeface="Trebuchet MS" panose="020B0603020202020204"/>
                  <a:ea typeface="Arial" charset="0"/>
                  <a:cs typeface="Arial" charset="0"/>
                </a:rPr>
                <a:t>35</a:t>
              </a:r>
            </a:p>
          </p:txBody>
        </p:sp>
        <p:sp>
          <p:nvSpPr>
            <p:cNvPr id="34" name="TextBox 33">
              <a:extLst>
                <a:ext uri="{FF2B5EF4-FFF2-40B4-BE49-F238E27FC236}">
                  <a16:creationId xmlns:a16="http://schemas.microsoft.com/office/drawing/2014/main" id="{078B8567-D289-81BC-AEFA-4C31F21F3D99}"/>
                </a:ext>
              </a:extLst>
            </p:cNvPr>
            <p:cNvSpPr txBox="1"/>
            <p:nvPr/>
          </p:nvSpPr>
          <p:spPr>
            <a:xfrm>
              <a:off x="6860688" y="5325881"/>
              <a:ext cx="121828" cy="138499"/>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595454"/>
                  </a:solidFill>
                  <a:effectLst/>
                  <a:uLnTx/>
                  <a:uFillTx/>
                  <a:latin typeface="Trebuchet MS" panose="020B0603020202020204"/>
                  <a:ea typeface="Arial" charset="0"/>
                  <a:cs typeface="Arial" charset="0"/>
                </a:rPr>
                <a:t>40</a:t>
              </a:r>
            </a:p>
          </p:txBody>
        </p:sp>
        <p:sp>
          <p:nvSpPr>
            <p:cNvPr id="35" name="TextBox 34">
              <a:extLst>
                <a:ext uri="{FF2B5EF4-FFF2-40B4-BE49-F238E27FC236}">
                  <a16:creationId xmlns:a16="http://schemas.microsoft.com/office/drawing/2014/main" id="{DC538C06-CFAB-2609-3BE3-EAAF3CFC9FD3}"/>
                </a:ext>
              </a:extLst>
            </p:cNvPr>
            <p:cNvSpPr txBox="1"/>
            <p:nvPr/>
          </p:nvSpPr>
          <p:spPr>
            <a:xfrm>
              <a:off x="6996490" y="5325881"/>
              <a:ext cx="121828" cy="138499"/>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595454"/>
                  </a:solidFill>
                  <a:effectLst/>
                  <a:uLnTx/>
                  <a:uFillTx/>
                  <a:latin typeface="Trebuchet MS" panose="020B0603020202020204"/>
                  <a:ea typeface="Arial" charset="0"/>
                  <a:cs typeface="Arial" charset="0"/>
                </a:rPr>
                <a:t>45</a:t>
              </a:r>
            </a:p>
          </p:txBody>
        </p:sp>
        <p:sp>
          <p:nvSpPr>
            <p:cNvPr id="36" name="TextBox 35">
              <a:extLst>
                <a:ext uri="{FF2B5EF4-FFF2-40B4-BE49-F238E27FC236}">
                  <a16:creationId xmlns:a16="http://schemas.microsoft.com/office/drawing/2014/main" id="{31FAB070-5DA9-09F6-0F69-129918ED995C}"/>
                </a:ext>
              </a:extLst>
            </p:cNvPr>
            <p:cNvSpPr txBox="1"/>
            <p:nvPr/>
          </p:nvSpPr>
          <p:spPr>
            <a:xfrm>
              <a:off x="7200249" y="5325881"/>
              <a:ext cx="60914" cy="138499"/>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rgbClr val="595454"/>
                  </a:solidFill>
                  <a:effectLst/>
                  <a:uLnTx/>
                  <a:uFillTx/>
                  <a:latin typeface="Trebuchet MS" panose="020B0603020202020204"/>
                  <a:ea typeface="Arial" charset="0"/>
                  <a:cs typeface="Arial" charset="0"/>
                </a:rPr>
                <a:t>0</a:t>
              </a:r>
              <a:endParaRPr kumimoji="0" lang="en-US" sz="900" b="0" i="0" u="none" strike="noStrike" kern="0" cap="none" spc="0" normalizeH="0" baseline="0" noProof="0" dirty="0">
                <a:ln>
                  <a:noFill/>
                </a:ln>
                <a:solidFill>
                  <a:srgbClr val="595454"/>
                </a:solidFill>
                <a:effectLst/>
                <a:uLnTx/>
                <a:uFillTx/>
                <a:latin typeface="Trebuchet MS" panose="020B0603020202020204"/>
                <a:ea typeface="Arial" charset="0"/>
                <a:cs typeface="Arial" charset="0"/>
              </a:endParaRPr>
            </a:p>
          </p:txBody>
        </p:sp>
        <p:sp>
          <p:nvSpPr>
            <p:cNvPr id="37" name="TextBox 36">
              <a:extLst>
                <a:ext uri="{FF2B5EF4-FFF2-40B4-BE49-F238E27FC236}">
                  <a16:creationId xmlns:a16="http://schemas.microsoft.com/office/drawing/2014/main" id="{3CA4544C-3501-F596-B63E-CFBD2021D23C}"/>
                </a:ext>
              </a:extLst>
            </p:cNvPr>
            <p:cNvSpPr txBox="1"/>
            <p:nvPr/>
          </p:nvSpPr>
          <p:spPr>
            <a:xfrm>
              <a:off x="7336052" y="5325881"/>
              <a:ext cx="60914" cy="138499"/>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595454"/>
                  </a:solidFill>
                  <a:effectLst/>
                  <a:uLnTx/>
                  <a:uFillTx/>
                  <a:latin typeface="Trebuchet MS" panose="020B0603020202020204"/>
                  <a:ea typeface="Arial" charset="0"/>
                  <a:cs typeface="Arial" charset="0"/>
                </a:rPr>
                <a:t>5</a:t>
              </a:r>
            </a:p>
          </p:txBody>
        </p:sp>
        <p:sp>
          <p:nvSpPr>
            <p:cNvPr id="38" name="TextBox 37">
              <a:extLst>
                <a:ext uri="{FF2B5EF4-FFF2-40B4-BE49-F238E27FC236}">
                  <a16:creationId xmlns:a16="http://schemas.microsoft.com/office/drawing/2014/main" id="{C5A1399A-BB07-2EA5-A5DD-4FC8A8E75C9C}"/>
                </a:ext>
              </a:extLst>
            </p:cNvPr>
            <p:cNvSpPr txBox="1"/>
            <p:nvPr/>
          </p:nvSpPr>
          <p:spPr>
            <a:xfrm>
              <a:off x="7441397" y="5325881"/>
              <a:ext cx="121828" cy="138499"/>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595454"/>
                  </a:solidFill>
                  <a:effectLst/>
                  <a:uLnTx/>
                  <a:uFillTx/>
                  <a:latin typeface="Trebuchet MS" panose="020B0603020202020204"/>
                  <a:ea typeface="Arial" charset="0"/>
                  <a:cs typeface="Arial" charset="0"/>
                </a:rPr>
                <a:t>10</a:t>
              </a:r>
            </a:p>
          </p:txBody>
        </p:sp>
        <p:sp>
          <p:nvSpPr>
            <p:cNvPr id="39" name="TextBox 38">
              <a:extLst>
                <a:ext uri="{FF2B5EF4-FFF2-40B4-BE49-F238E27FC236}">
                  <a16:creationId xmlns:a16="http://schemas.microsoft.com/office/drawing/2014/main" id="{F6FAAC35-68AF-B091-6770-1C7CBD40550E}"/>
                </a:ext>
              </a:extLst>
            </p:cNvPr>
            <p:cNvSpPr txBox="1"/>
            <p:nvPr/>
          </p:nvSpPr>
          <p:spPr>
            <a:xfrm>
              <a:off x="7577198" y="5325881"/>
              <a:ext cx="121828" cy="138499"/>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595454"/>
                  </a:solidFill>
                  <a:effectLst/>
                  <a:uLnTx/>
                  <a:uFillTx/>
                  <a:latin typeface="Trebuchet MS" panose="020B0603020202020204"/>
                  <a:ea typeface="Arial" charset="0"/>
                  <a:cs typeface="Arial" charset="0"/>
                </a:rPr>
                <a:t>15</a:t>
              </a:r>
            </a:p>
          </p:txBody>
        </p:sp>
        <p:sp>
          <p:nvSpPr>
            <p:cNvPr id="40" name="TextBox 39">
              <a:extLst>
                <a:ext uri="{FF2B5EF4-FFF2-40B4-BE49-F238E27FC236}">
                  <a16:creationId xmlns:a16="http://schemas.microsoft.com/office/drawing/2014/main" id="{1FCF00BD-731F-DA71-6AF2-5584F9EFD24E}"/>
                </a:ext>
              </a:extLst>
            </p:cNvPr>
            <p:cNvSpPr txBox="1"/>
            <p:nvPr/>
          </p:nvSpPr>
          <p:spPr>
            <a:xfrm>
              <a:off x="7713001" y="5325881"/>
              <a:ext cx="121828" cy="138499"/>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595454"/>
                  </a:solidFill>
                  <a:effectLst/>
                  <a:uLnTx/>
                  <a:uFillTx/>
                  <a:latin typeface="Trebuchet MS" panose="020B0603020202020204"/>
                  <a:ea typeface="Arial" charset="0"/>
                  <a:cs typeface="Arial" charset="0"/>
                </a:rPr>
                <a:t>20</a:t>
              </a:r>
            </a:p>
          </p:txBody>
        </p:sp>
        <p:sp>
          <p:nvSpPr>
            <p:cNvPr id="41" name="TextBox 40">
              <a:extLst>
                <a:ext uri="{FF2B5EF4-FFF2-40B4-BE49-F238E27FC236}">
                  <a16:creationId xmlns:a16="http://schemas.microsoft.com/office/drawing/2014/main" id="{854924E8-19FB-5C3B-FD71-9DA4FF55CEF2}"/>
                </a:ext>
              </a:extLst>
            </p:cNvPr>
            <p:cNvSpPr txBox="1"/>
            <p:nvPr/>
          </p:nvSpPr>
          <p:spPr>
            <a:xfrm>
              <a:off x="7848804" y="5325881"/>
              <a:ext cx="121828" cy="138499"/>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595454"/>
                  </a:solidFill>
                  <a:effectLst/>
                  <a:uLnTx/>
                  <a:uFillTx/>
                  <a:latin typeface="Trebuchet MS" panose="020B0603020202020204"/>
                  <a:ea typeface="Arial" charset="0"/>
                  <a:cs typeface="Arial" charset="0"/>
                </a:rPr>
                <a:t>25</a:t>
              </a:r>
            </a:p>
          </p:txBody>
        </p:sp>
        <p:sp>
          <p:nvSpPr>
            <p:cNvPr id="42" name="TextBox 41">
              <a:extLst>
                <a:ext uri="{FF2B5EF4-FFF2-40B4-BE49-F238E27FC236}">
                  <a16:creationId xmlns:a16="http://schemas.microsoft.com/office/drawing/2014/main" id="{9D4429B7-FA93-7206-018F-FAD8A8CE897A}"/>
                </a:ext>
              </a:extLst>
            </p:cNvPr>
            <p:cNvSpPr txBox="1"/>
            <p:nvPr/>
          </p:nvSpPr>
          <p:spPr>
            <a:xfrm>
              <a:off x="7984605" y="5325881"/>
              <a:ext cx="121828" cy="138499"/>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595454"/>
                  </a:solidFill>
                  <a:effectLst/>
                  <a:uLnTx/>
                  <a:uFillTx/>
                  <a:latin typeface="Trebuchet MS" panose="020B0603020202020204"/>
                  <a:ea typeface="Arial" charset="0"/>
                  <a:cs typeface="Arial" charset="0"/>
                </a:rPr>
                <a:t>30</a:t>
              </a:r>
            </a:p>
          </p:txBody>
        </p:sp>
        <p:sp>
          <p:nvSpPr>
            <p:cNvPr id="43" name="TextBox 42">
              <a:extLst>
                <a:ext uri="{FF2B5EF4-FFF2-40B4-BE49-F238E27FC236}">
                  <a16:creationId xmlns:a16="http://schemas.microsoft.com/office/drawing/2014/main" id="{26BE65D3-2843-10EC-1627-F54E38CD2D76}"/>
                </a:ext>
              </a:extLst>
            </p:cNvPr>
            <p:cNvSpPr txBox="1"/>
            <p:nvPr/>
          </p:nvSpPr>
          <p:spPr>
            <a:xfrm>
              <a:off x="8120409" y="5325881"/>
              <a:ext cx="121828" cy="138499"/>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595454"/>
                  </a:solidFill>
                  <a:effectLst/>
                  <a:uLnTx/>
                  <a:uFillTx/>
                  <a:latin typeface="Trebuchet MS" panose="020B0603020202020204"/>
                  <a:ea typeface="Arial" charset="0"/>
                  <a:cs typeface="Arial" charset="0"/>
                </a:rPr>
                <a:t>35</a:t>
              </a:r>
            </a:p>
          </p:txBody>
        </p:sp>
        <p:sp>
          <p:nvSpPr>
            <p:cNvPr id="44" name="TextBox 43">
              <a:extLst>
                <a:ext uri="{FF2B5EF4-FFF2-40B4-BE49-F238E27FC236}">
                  <a16:creationId xmlns:a16="http://schemas.microsoft.com/office/drawing/2014/main" id="{96075C47-CD15-D96D-8F24-9E6CA4DB9C5B}"/>
                </a:ext>
              </a:extLst>
            </p:cNvPr>
            <p:cNvSpPr txBox="1"/>
            <p:nvPr/>
          </p:nvSpPr>
          <p:spPr>
            <a:xfrm>
              <a:off x="8256211" y="5325881"/>
              <a:ext cx="121828" cy="138499"/>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595454"/>
                  </a:solidFill>
                  <a:effectLst/>
                  <a:uLnTx/>
                  <a:uFillTx/>
                  <a:latin typeface="Trebuchet MS" panose="020B0603020202020204"/>
                  <a:ea typeface="Arial" charset="0"/>
                  <a:cs typeface="Arial" charset="0"/>
                </a:rPr>
                <a:t>40</a:t>
              </a:r>
            </a:p>
          </p:txBody>
        </p:sp>
        <p:sp>
          <p:nvSpPr>
            <p:cNvPr id="45" name="TextBox 44">
              <a:extLst>
                <a:ext uri="{FF2B5EF4-FFF2-40B4-BE49-F238E27FC236}">
                  <a16:creationId xmlns:a16="http://schemas.microsoft.com/office/drawing/2014/main" id="{4317A70E-EDE5-95C3-6A63-D0E210C2A1A1}"/>
                </a:ext>
              </a:extLst>
            </p:cNvPr>
            <p:cNvSpPr txBox="1"/>
            <p:nvPr/>
          </p:nvSpPr>
          <p:spPr>
            <a:xfrm>
              <a:off x="8392014" y="5325881"/>
              <a:ext cx="121828" cy="138499"/>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595454"/>
                  </a:solidFill>
                  <a:effectLst/>
                  <a:uLnTx/>
                  <a:uFillTx/>
                  <a:latin typeface="Trebuchet MS" panose="020B0603020202020204"/>
                  <a:ea typeface="Arial" charset="0"/>
                  <a:cs typeface="Arial" charset="0"/>
                </a:rPr>
                <a:t>45</a:t>
              </a:r>
            </a:p>
          </p:txBody>
        </p:sp>
        <p:sp>
          <p:nvSpPr>
            <p:cNvPr id="46" name="TextBox 45">
              <a:extLst>
                <a:ext uri="{FF2B5EF4-FFF2-40B4-BE49-F238E27FC236}">
                  <a16:creationId xmlns:a16="http://schemas.microsoft.com/office/drawing/2014/main" id="{238440E2-393B-4793-273C-CCEFC703F33C}"/>
                </a:ext>
              </a:extLst>
            </p:cNvPr>
            <p:cNvSpPr txBox="1"/>
            <p:nvPr/>
          </p:nvSpPr>
          <p:spPr>
            <a:xfrm>
              <a:off x="8595771" y="5325881"/>
              <a:ext cx="60914" cy="138499"/>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rgbClr val="595454"/>
                  </a:solidFill>
                  <a:effectLst/>
                  <a:uLnTx/>
                  <a:uFillTx/>
                  <a:latin typeface="Trebuchet MS" panose="020B0603020202020204"/>
                  <a:ea typeface="Arial" charset="0"/>
                  <a:cs typeface="Arial" charset="0"/>
                </a:rPr>
                <a:t>0</a:t>
              </a:r>
              <a:endParaRPr kumimoji="0" lang="en-US" sz="900" b="0" i="0" u="none" strike="noStrike" kern="0" cap="none" spc="0" normalizeH="0" baseline="0" noProof="0" dirty="0">
                <a:ln>
                  <a:noFill/>
                </a:ln>
                <a:solidFill>
                  <a:srgbClr val="595454"/>
                </a:solidFill>
                <a:effectLst/>
                <a:uLnTx/>
                <a:uFillTx/>
                <a:latin typeface="Trebuchet MS" panose="020B0603020202020204"/>
                <a:ea typeface="Arial" charset="0"/>
                <a:cs typeface="Arial" charset="0"/>
              </a:endParaRPr>
            </a:p>
          </p:txBody>
        </p:sp>
        <p:sp>
          <p:nvSpPr>
            <p:cNvPr id="47" name="TextBox 46">
              <a:extLst>
                <a:ext uri="{FF2B5EF4-FFF2-40B4-BE49-F238E27FC236}">
                  <a16:creationId xmlns:a16="http://schemas.microsoft.com/office/drawing/2014/main" id="{55330B18-F185-694A-FA8D-49605AC8F819}"/>
                </a:ext>
              </a:extLst>
            </p:cNvPr>
            <p:cNvSpPr txBox="1"/>
            <p:nvPr/>
          </p:nvSpPr>
          <p:spPr>
            <a:xfrm>
              <a:off x="8731574" y="5325881"/>
              <a:ext cx="60914" cy="138499"/>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595454"/>
                  </a:solidFill>
                  <a:effectLst/>
                  <a:uLnTx/>
                  <a:uFillTx/>
                  <a:latin typeface="Trebuchet MS" panose="020B0603020202020204"/>
                  <a:ea typeface="Arial" charset="0"/>
                  <a:cs typeface="Arial" charset="0"/>
                </a:rPr>
                <a:t>5</a:t>
              </a:r>
            </a:p>
          </p:txBody>
        </p:sp>
        <p:sp>
          <p:nvSpPr>
            <p:cNvPr id="48" name="TextBox 47">
              <a:extLst>
                <a:ext uri="{FF2B5EF4-FFF2-40B4-BE49-F238E27FC236}">
                  <a16:creationId xmlns:a16="http://schemas.microsoft.com/office/drawing/2014/main" id="{246BA078-0061-4742-C1B9-48D1524BF18F}"/>
                </a:ext>
              </a:extLst>
            </p:cNvPr>
            <p:cNvSpPr txBox="1"/>
            <p:nvPr/>
          </p:nvSpPr>
          <p:spPr>
            <a:xfrm>
              <a:off x="8836919" y="5325881"/>
              <a:ext cx="121828" cy="138499"/>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595454"/>
                  </a:solidFill>
                  <a:effectLst/>
                  <a:uLnTx/>
                  <a:uFillTx/>
                  <a:latin typeface="Trebuchet MS" panose="020B0603020202020204"/>
                  <a:ea typeface="Arial" charset="0"/>
                  <a:cs typeface="Arial" charset="0"/>
                </a:rPr>
                <a:t>10</a:t>
              </a:r>
            </a:p>
          </p:txBody>
        </p:sp>
        <p:sp>
          <p:nvSpPr>
            <p:cNvPr id="49" name="TextBox 48">
              <a:extLst>
                <a:ext uri="{FF2B5EF4-FFF2-40B4-BE49-F238E27FC236}">
                  <a16:creationId xmlns:a16="http://schemas.microsoft.com/office/drawing/2014/main" id="{6DA7F9E3-364D-0A07-9ACE-34C4EC0261FF}"/>
                </a:ext>
              </a:extLst>
            </p:cNvPr>
            <p:cNvSpPr txBox="1"/>
            <p:nvPr/>
          </p:nvSpPr>
          <p:spPr>
            <a:xfrm>
              <a:off x="8972721" y="5325881"/>
              <a:ext cx="121828" cy="138499"/>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595454"/>
                  </a:solidFill>
                  <a:effectLst/>
                  <a:uLnTx/>
                  <a:uFillTx/>
                  <a:latin typeface="Trebuchet MS" panose="020B0603020202020204"/>
                  <a:ea typeface="Arial" charset="0"/>
                  <a:cs typeface="Arial" charset="0"/>
                </a:rPr>
                <a:t>15</a:t>
              </a:r>
            </a:p>
          </p:txBody>
        </p:sp>
        <p:sp>
          <p:nvSpPr>
            <p:cNvPr id="50" name="TextBox 49">
              <a:extLst>
                <a:ext uri="{FF2B5EF4-FFF2-40B4-BE49-F238E27FC236}">
                  <a16:creationId xmlns:a16="http://schemas.microsoft.com/office/drawing/2014/main" id="{6037C110-4B7D-0778-D32F-407093094D94}"/>
                </a:ext>
              </a:extLst>
            </p:cNvPr>
            <p:cNvSpPr txBox="1"/>
            <p:nvPr/>
          </p:nvSpPr>
          <p:spPr>
            <a:xfrm>
              <a:off x="9108525" y="5325881"/>
              <a:ext cx="121828" cy="138499"/>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595454"/>
                  </a:solidFill>
                  <a:effectLst/>
                  <a:uLnTx/>
                  <a:uFillTx/>
                  <a:latin typeface="Trebuchet MS" panose="020B0603020202020204"/>
                  <a:ea typeface="Arial" charset="0"/>
                  <a:cs typeface="Arial" charset="0"/>
                </a:rPr>
                <a:t>20</a:t>
              </a:r>
            </a:p>
          </p:txBody>
        </p:sp>
        <p:sp>
          <p:nvSpPr>
            <p:cNvPr id="51" name="TextBox 50">
              <a:extLst>
                <a:ext uri="{FF2B5EF4-FFF2-40B4-BE49-F238E27FC236}">
                  <a16:creationId xmlns:a16="http://schemas.microsoft.com/office/drawing/2014/main" id="{EE0CBD9F-F1EB-4249-9041-2C47B97DD8CB}"/>
                </a:ext>
              </a:extLst>
            </p:cNvPr>
            <p:cNvSpPr txBox="1"/>
            <p:nvPr/>
          </p:nvSpPr>
          <p:spPr>
            <a:xfrm>
              <a:off x="9244326" y="5325881"/>
              <a:ext cx="121828" cy="138499"/>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595454"/>
                  </a:solidFill>
                  <a:effectLst/>
                  <a:uLnTx/>
                  <a:uFillTx/>
                  <a:latin typeface="Trebuchet MS" panose="020B0603020202020204"/>
                  <a:ea typeface="Arial" charset="0"/>
                  <a:cs typeface="Arial" charset="0"/>
                </a:rPr>
                <a:t>25</a:t>
              </a:r>
            </a:p>
          </p:txBody>
        </p:sp>
        <p:sp>
          <p:nvSpPr>
            <p:cNvPr id="52" name="TextBox 51">
              <a:extLst>
                <a:ext uri="{FF2B5EF4-FFF2-40B4-BE49-F238E27FC236}">
                  <a16:creationId xmlns:a16="http://schemas.microsoft.com/office/drawing/2014/main" id="{2675DB8D-3F2C-9CF7-5463-68D088586BC1}"/>
                </a:ext>
              </a:extLst>
            </p:cNvPr>
            <p:cNvSpPr txBox="1"/>
            <p:nvPr/>
          </p:nvSpPr>
          <p:spPr>
            <a:xfrm>
              <a:off x="9380129" y="5325881"/>
              <a:ext cx="121828" cy="138499"/>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595454"/>
                  </a:solidFill>
                  <a:effectLst/>
                  <a:uLnTx/>
                  <a:uFillTx/>
                  <a:latin typeface="Trebuchet MS" panose="020B0603020202020204"/>
                  <a:ea typeface="Arial" charset="0"/>
                  <a:cs typeface="Arial" charset="0"/>
                </a:rPr>
                <a:t>30</a:t>
              </a:r>
            </a:p>
          </p:txBody>
        </p:sp>
        <p:sp>
          <p:nvSpPr>
            <p:cNvPr id="53" name="TextBox 52">
              <a:extLst>
                <a:ext uri="{FF2B5EF4-FFF2-40B4-BE49-F238E27FC236}">
                  <a16:creationId xmlns:a16="http://schemas.microsoft.com/office/drawing/2014/main" id="{A6F2A7D0-448F-A6D9-0B62-36FFC3A50D8F}"/>
                </a:ext>
              </a:extLst>
            </p:cNvPr>
            <p:cNvSpPr txBox="1"/>
            <p:nvPr/>
          </p:nvSpPr>
          <p:spPr>
            <a:xfrm>
              <a:off x="9515932" y="5325881"/>
              <a:ext cx="121828" cy="138499"/>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595454"/>
                  </a:solidFill>
                  <a:effectLst/>
                  <a:uLnTx/>
                  <a:uFillTx/>
                  <a:latin typeface="Trebuchet MS" panose="020B0603020202020204"/>
                  <a:ea typeface="Arial" charset="0"/>
                  <a:cs typeface="Arial" charset="0"/>
                </a:rPr>
                <a:t>35</a:t>
              </a:r>
            </a:p>
          </p:txBody>
        </p:sp>
        <p:sp>
          <p:nvSpPr>
            <p:cNvPr id="54" name="TextBox 53">
              <a:extLst>
                <a:ext uri="{FF2B5EF4-FFF2-40B4-BE49-F238E27FC236}">
                  <a16:creationId xmlns:a16="http://schemas.microsoft.com/office/drawing/2014/main" id="{A64DDBE0-C5AD-DC85-9CFA-9501F5FC7A32}"/>
                </a:ext>
              </a:extLst>
            </p:cNvPr>
            <p:cNvSpPr txBox="1"/>
            <p:nvPr/>
          </p:nvSpPr>
          <p:spPr>
            <a:xfrm>
              <a:off x="9651733" y="5325881"/>
              <a:ext cx="121828" cy="138499"/>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595454"/>
                  </a:solidFill>
                  <a:effectLst/>
                  <a:uLnTx/>
                  <a:uFillTx/>
                  <a:latin typeface="Trebuchet MS" panose="020B0603020202020204"/>
                  <a:ea typeface="Arial" charset="0"/>
                  <a:cs typeface="Arial" charset="0"/>
                </a:rPr>
                <a:t>40</a:t>
              </a:r>
            </a:p>
          </p:txBody>
        </p:sp>
        <p:sp>
          <p:nvSpPr>
            <p:cNvPr id="55" name="TextBox 54">
              <a:extLst>
                <a:ext uri="{FF2B5EF4-FFF2-40B4-BE49-F238E27FC236}">
                  <a16:creationId xmlns:a16="http://schemas.microsoft.com/office/drawing/2014/main" id="{E3F800AD-1BB1-E7D0-5D98-E82BA1356646}"/>
                </a:ext>
              </a:extLst>
            </p:cNvPr>
            <p:cNvSpPr txBox="1"/>
            <p:nvPr/>
          </p:nvSpPr>
          <p:spPr>
            <a:xfrm>
              <a:off x="9787536" y="5325881"/>
              <a:ext cx="121828" cy="138499"/>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595454"/>
                  </a:solidFill>
                  <a:effectLst/>
                  <a:uLnTx/>
                  <a:uFillTx/>
                  <a:latin typeface="Trebuchet MS" panose="020B0603020202020204"/>
                  <a:ea typeface="Arial" charset="0"/>
                  <a:cs typeface="Arial" charset="0"/>
                </a:rPr>
                <a:t>45</a:t>
              </a:r>
            </a:p>
          </p:txBody>
        </p:sp>
        <p:grpSp>
          <p:nvGrpSpPr>
            <p:cNvPr id="56" name="Group 55">
              <a:extLst>
                <a:ext uri="{FF2B5EF4-FFF2-40B4-BE49-F238E27FC236}">
                  <a16:creationId xmlns:a16="http://schemas.microsoft.com/office/drawing/2014/main" id="{2756BE29-1DD6-FDD5-953A-DBEAAC660230}"/>
                </a:ext>
              </a:extLst>
            </p:cNvPr>
            <p:cNvGrpSpPr/>
            <p:nvPr/>
          </p:nvGrpSpPr>
          <p:grpSpPr>
            <a:xfrm>
              <a:off x="7220161" y="4389095"/>
              <a:ext cx="1168682" cy="641559"/>
              <a:chOff x="5248275" y="3270250"/>
              <a:chExt cx="1627251" cy="1173226"/>
            </a:xfrm>
          </p:grpSpPr>
          <p:sp>
            <p:nvSpPr>
              <p:cNvPr id="510" name="Freeform 245">
                <a:extLst>
                  <a:ext uri="{FF2B5EF4-FFF2-40B4-BE49-F238E27FC236}">
                    <a16:creationId xmlns:a16="http://schemas.microsoft.com/office/drawing/2014/main" id="{582BC63D-4D97-F118-6B5D-8414DC8701BA}"/>
                  </a:ext>
                </a:extLst>
              </p:cNvPr>
              <p:cNvSpPr/>
              <p:nvPr/>
            </p:nvSpPr>
            <p:spPr>
              <a:xfrm>
                <a:off x="5264150" y="3286125"/>
                <a:ext cx="1603375" cy="1139825"/>
              </a:xfrm>
              <a:custGeom>
                <a:avLst/>
                <a:gdLst>
                  <a:gd name="connsiteX0" fmla="*/ 0 w 1603375"/>
                  <a:gd name="connsiteY0" fmla="*/ 0 h 1139825"/>
                  <a:gd name="connsiteX1" fmla="*/ 307975 w 1603375"/>
                  <a:gd name="connsiteY1" fmla="*/ 444500 h 1139825"/>
                  <a:gd name="connsiteX2" fmla="*/ 641350 w 1603375"/>
                  <a:gd name="connsiteY2" fmla="*/ 1098550 h 1139825"/>
                  <a:gd name="connsiteX3" fmla="*/ 968375 w 1603375"/>
                  <a:gd name="connsiteY3" fmla="*/ 1139825 h 1139825"/>
                  <a:gd name="connsiteX4" fmla="*/ 1308100 w 1603375"/>
                  <a:gd name="connsiteY4" fmla="*/ 949325 h 1139825"/>
                  <a:gd name="connsiteX5" fmla="*/ 1603375 w 1603375"/>
                  <a:gd name="connsiteY5" fmla="*/ 876300 h 1139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3375" h="1139825">
                    <a:moveTo>
                      <a:pt x="0" y="0"/>
                    </a:moveTo>
                    <a:lnTo>
                      <a:pt x="307975" y="444500"/>
                    </a:lnTo>
                    <a:lnTo>
                      <a:pt x="641350" y="1098550"/>
                    </a:lnTo>
                    <a:lnTo>
                      <a:pt x="968375" y="1139825"/>
                    </a:lnTo>
                    <a:lnTo>
                      <a:pt x="1308100" y="949325"/>
                    </a:lnTo>
                    <a:lnTo>
                      <a:pt x="1603375" y="876300"/>
                    </a:lnTo>
                  </a:path>
                </a:pathLst>
              </a:custGeom>
              <a:noFill/>
              <a:ln w="12700" cap="flat" cmpd="sng" algn="ctr">
                <a:solidFill>
                  <a:srgbClr val="4472C4"/>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511" name="Rectangle 510">
                <a:extLst>
                  <a:ext uri="{FF2B5EF4-FFF2-40B4-BE49-F238E27FC236}">
                    <a16:creationId xmlns:a16="http://schemas.microsoft.com/office/drawing/2014/main" id="{60ADFBD0-E184-AF82-8853-BC7EE07EF474}"/>
                  </a:ext>
                </a:extLst>
              </p:cNvPr>
              <p:cNvSpPr/>
              <p:nvPr/>
            </p:nvSpPr>
            <p:spPr>
              <a:xfrm>
                <a:off x="5248275" y="3270250"/>
                <a:ext cx="36576" cy="36576"/>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512" name="Rectangle 511">
                <a:extLst>
                  <a:ext uri="{FF2B5EF4-FFF2-40B4-BE49-F238E27FC236}">
                    <a16:creationId xmlns:a16="http://schemas.microsoft.com/office/drawing/2014/main" id="{A4AD69B4-6992-7673-44E6-F42362A66ED3}"/>
                  </a:ext>
                </a:extLst>
              </p:cNvPr>
              <p:cNvSpPr/>
              <p:nvPr/>
            </p:nvSpPr>
            <p:spPr>
              <a:xfrm>
                <a:off x="5549900" y="3711575"/>
                <a:ext cx="36576" cy="36576"/>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513" name="Rectangle 512">
                <a:extLst>
                  <a:ext uri="{FF2B5EF4-FFF2-40B4-BE49-F238E27FC236}">
                    <a16:creationId xmlns:a16="http://schemas.microsoft.com/office/drawing/2014/main" id="{A90CA503-E75B-E146-402A-58C9D5EE0D45}"/>
                  </a:ext>
                </a:extLst>
              </p:cNvPr>
              <p:cNvSpPr/>
              <p:nvPr/>
            </p:nvSpPr>
            <p:spPr>
              <a:xfrm>
                <a:off x="5886450" y="4362450"/>
                <a:ext cx="36576" cy="36576"/>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514" name="Rectangle 513">
                <a:extLst>
                  <a:ext uri="{FF2B5EF4-FFF2-40B4-BE49-F238E27FC236}">
                    <a16:creationId xmlns:a16="http://schemas.microsoft.com/office/drawing/2014/main" id="{A88CF16C-8C19-860B-8E18-1AB2445E8310}"/>
                  </a:ext>
                </a:extLst>
              </p:cNvPr>
              <p:cNvSpPr/>
              <p:nvPr/>
            </p:nvSpPr>
            <p:spPr>
              <a:xfrm>
                <a:off x="6210300" y="4406900"/>
                <a:ext cx="36576" cy="36576"/>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515" name="Rectangle 514">
                <a:extLst>
                  <a:ext uri="{FF2B5EF4-FFF2-40B4-BE49-F238E27FC236}">
                    <a16:creationId xmlns:a16="http://schemas.microsoft.com/office/drawing/2014/main" id="{D3661187-E453-957C-03F3-CBBE49A0373F}"/>
                  </a:ext>
                </a:extLst>
              </p:cNvPr>
              <p:cNvSpPr/>
              <p:nvPr/>
            </p:nvSpPr>
            <p:spPr>
              <a:xfrm>
                <a:off x="6556375" y="4216400"/>
                <a:ext cx="36576" cy="36576"/>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516" name="Rectangle 515">
                <a:extLst>
                  <a:ext uri="{FF2B5EF4-FFF2-40B4-BE49-F238E27FC236}">
                    <a16:creationId xmlns:a16="http://schemas.microsoft.com/office/drawing/2014/main" id="{483CDE85-6DA7-9380-A7EB-A277F6E851E8}"/>
                  </a:ext>
                </a:extLst>
              </p:cNvPr>
              <p:cNvSpPr/>
              <p:nvPr/>
            </p:nvSpPr>
            <p:spPr>
              <a:xfrm>
                <a:off x="6838950" y="4143375"/>
                <a:ext cx="36576" cy="36576"/>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grpSp>
        <p:grpSp>
          <p:nvGrpSpPr>
            <p:cNvPr id="57" name="Group 56">
              <a:extLst>
                <a:ext uri="{FF2B5EF4-FFF2-40B4-BE49-F238E27FC236}">
                  <a16:creationId xmlns:a16="http://schemas.microsoft.com/office/drawing/2014/main" id="{A5F47CB5-6F73-277F-19A9-183B44913FEB}"/>
                </a:ext>
              </a:extLst>
            </p:cNvPr>
            <p:cNvGrpSpPr/>
            <p:nvPr/>
          </p:nvGrpSpPr>
          <p:grpSpPr>
            <a:xfrm>
              <a:off x="7217881" y="4385622"/>
              <a:ext cx="694387" cy="252651"/>
              <a:chOff x="5245100" y="3263900"/>
              <a:chExt cx="966851" cy="462026"/>
            </a:xfrm>
          </p:grpSpPr>
          <p:sp>
            <p:nvSpPr>
              <p:cNvPr id="505" name="Freeform 253">
                <a:extLst>
                  <a:ext uri="{FF2B5EF4-FFF2-40B4-BE49-F238E27FC236}">
                    <a16:creationId xmlns:a16="http://schemas.microsoft.com/office/drawing/2014/main" id="{1F68B3C3-D987-7FCA-EF04-A58D75AE87D6}"/>
                  </a:ext>
                </a:extLst>
              </p:cNvPr>
              <p:cNvSpPr/>
              <p:nvPr/>
            </p:nvSpPr>
            <p:spPr>
              <a:xfrm>
                <a:off x="5260975" y="3276600"/>
                <a:ext cx="942975" cy="434975"/>
              </a:xfrm>
              <a:custGeom>
                <a:avLst/>
                <a:gdLst>
                  <a:gd name="connsiteX0" fmla="*/ 0 w 942975"/>
                  <a:gd name="connsiteY0" fmla="*/ 0 h 434975"/>
                  <a:gd name="connsiteX1" fmla="*/ 292100 w 942975"/>
                  <a:gd name="connsiteY1" fmla="*/ 339725 h 434975"/>
                  <a:gd name="connsiteX2" fmla="*/ 688975 w 942975"/>
                  <a:gd name="connsiteY2" fmla="*/ 434975 h 434975"/>
                  <a:gd name="connsiteX3" fmla="*/ 942975 w 942975"/>
                  <a:gd name="connsiteY3" fmla="*/ 288925 h 434975"/>
                </a:gdLst>
                <a:ahLst/>
                <a:cxnLst>
                  <a:cxn ang="0">
                    <a:pos x="connsiteX0" y="connsiteY0"/>
                  </a:cxn>
                  <a:cxn ang="0">
                    <a:pos x="connsiteX1" y="connsiteY1"/>
                  </a:cxn>
                  <a:cxn ang="0">
                    <a:pos x="connsiteX2" y="connsiteY2"/>
                  </a:cxn>
                  <a:cxn ang="0">
                    <a:pos x="connsiteX3" y="connsiteY3"/>
                  </a:cxn>
                </a:cxnLst>
                <a:rect l="l" t="t" r="r" b="b"/>
                <a:pathLst>
                  <a:path w="942975" h="434975">
                    <a:moveTo>
                      <a:pt x="0" y="0"/>
                    </a:moveTo>
                    <a:lnTo>
                      <a:pt x="292100" y="339725"/>
                    </a:lnTo>
                    <a:lnTo>
                      <a:pt x="688975" y="434975"/>
                    </a:lnTo>
                    <a:lnTo>
                      <a:pt x="942975" y="288925"/>
                    </a:lnTo>
                  </a:path>
                </a:pathLst>
              </a:custGeom>
              <a:noFill/>
              <a:ln w="12700" cap="flat" cmpd="sng" algn="ctr">
                <a:solidFill>
                  <a:srgbClr val="4472C4"/>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506" name="Rectangle 505">
                <a:extLst>
                  <a:ext uri="{FF2B5EF4-FFF2-40B4-BE49-F238E27FC236}">
                    <a16:creationId xmlns:a16="http://schemas.microsoft.com/office/drawing/2014/main" id="{26627EFA-0C42-A48C-88DA-7B5072FCF69A}"/>
                  </a:ext>
                </a:extLst>
              </p:cNvPr>
              <p:cNvSpPr/>
              <p:nvPr/>
            </p:nvSpPr>
            <p:spPr>
              <a:xfrm>
                <a:off x="5245100" y="3263900"/>
                <a:ext cx="36576" cy="36576"/>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507" name="Rectangle 506">
                <a:extLst>
                  <a:ext uri="{FF2B5EF4-FFF2-40B4-BE49-F238E27FC236}">
                    <a16:creationId xmlns:a16="http://schemas.microsoft.com/office/drawing/2014/main" id="{035CA7F7-5CAF-CAC5-63F2-FC1E3D9C2608}"/>
                  </a:ext>
                </a:extLst>
              </p:cNvPr>
              <p:cNvSpPr/>
              <p:nvPr/>
            </p:nvSpPr>
            <p:spPr>
              <a:xfrm>
                <a:off x="5534025" y="3597275"/>
                <a:ext cx="36576" cy="36576"/>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508" name="Rectangle 507">
                <a:extLst>
                  <a:ext uri="{FF2B5EF4-FFF2-40B4-BE49-F238E27FC236}">
                    <a16:creationId xmlns:a16="http://schemas.microsoft.com/office/drawing/2014/main" id="{8F1EE692-6722-28F9-7FF2-5D4A3C983DBC}"/>
                  </a:ext>
                </a:extLst>
              </p:cNvPr>
              <p:cNvSpPr/>
              <p:nvPr/>
            </p:nvSpPr>
            <p:spPr>
              <a:xfrm>
                <a:off x="5927725" y="3689350"/>
                <a:ext cx="36576" cy="36576"/>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509" name="Rectangle 508">
                <a:extLst>
                  <a:ext uri="{FF2B5EF4-FFF2-40B4-BE49-F238E27FC236}">
                    <a16:creationId xmlns:a16="http://schemas.microsoft.com/office/drawing/2014/main" id="{37A7C6BD-380E-B9B2-6AEA-A753CB1DB0FD}"/>
                  </a:ext>
                </a:extLst>
              </p:cNvPr>
              <p:cNvSpPr/>
              <p:nvPr/>
            </p:nvSpPr>
            <p:spPr>
              <a:xfrm>
                <a:off x="6175375" y="3546475"/>
                <a:ext cx="36576" cy="36576"/>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grpSp>
        <p:grpSp>
          <p:nvGrpSpPr>
            <p:cNvPr id="58" name="Group 57">
              <a:extLst>
                <a:ext uri="{FF2B5EF4-FFF2-40B4-BE49-F238E27FC236}">
                  <a16:creationId xmlns:a16="http://schemas.microsoft.com/office/drawing/2014/main" id="{ED9D082A-D69A-45B3-3CBF-6EFF01519688}"/>
                </a:ext>
              </a:extLst>
            </p:cNvPr>
            <p:cNvGrpSpPr/>
            <p:nvPr/>
          </p:nvGrpSpPr>
          <p:grpSpPr>
            <a:xfrm>
              <a:off x="7220161" y="3922058"/>
              <a:ext cx="429876" cy="568638"/>
              <a:chOff x="5248275" y="2416175"/>
              <a:chExt cx="598551" cy="1039876"/>
            </a:xfrm>
          </p:grpSpPr>
          <p:sp>
            <p:nvSpPr>
              <p:cNvPr id="501" name="Freeform 259">
                <a:extLst>
                  <a:ext uri="{FF2B5EF4-FFF2-40B4-BE49-F238E27FC236}">
                    <a16:creationId xmlns:a16="http://schemas.microsoft.com/office/drawing/2014/main" id="{E354D9C4-7244-AC5A-6898-699B3CAFC1C6}"/>
                  </a:ext>
                </a:extLst>
              </p:cNvPr>
              <p:cNvSpPr/>
              <p:nvPr/>
            </p:nvSpPr>
            <p:spPr>
              <a:xfrm>
                <a:off x="5264150" y="2425701"/>
                <a:ext cx="561975" cy="1016000"/>
              </a:xfrm>
              <a:custGeom>
                <a:avLst/>
                <a:gdLst>
                  <a:gd name="connsiteX0" fmla="*/ 0 w 568325"/>
                  <a:gd name="connsiteY0" fmla="*/ 854075 h 1012825"/>
                  <a:gd name="connsiteX1" fmla="*/ 301625 w 568325"/>
                  <a:gd name="connsiteY1" fmla="*/ 1012825 h 1012825"/>
                  <a:gd name="connsiteX2" fmla="*/ 568325 w 568325"/>
                  <a:gd name="connsiteY2" fmla="*/ 0 h 1012825"/>
                </a:gdLst>
                <a:ahLst/>
                <a:cxnLst>
                  <a:cxn ang="0">
                    <a:pos x="connsiteX0" y="connsiteY0"/>
                  </a:cxn>
                  <a:cxn ang="0">
                    <a:pos x="connsiteX1" y="connsiteY1"/>
                  </a:cxn>
                  <a:cxn ang="0">
                    <a:pos x="connsiteX2" y="connsiteY2"/>
                  </a:cxn>
                </a:cxnLst>
                <a:rect l="l" t="t" r="r" b="b"/>
                <a:pathLst>
                  <a:path w="568325" h="1012825">
                    <a:moveTo>
                      <a:pt x="0" y="854075"/>
                    </a:moveTo>
                    <a:lnTo>
                      <a:pt x="301625" y="1012825"/>
                    </a:lnTo>
                    <a:lnTo>
                      <a:pt x="568325" y="0"/>
                    </a:lnTo>
                  </a:path>
                </a:pathLst>
              </a:custGeom>
              <a:noFill/>
              <a:ln w="12700" cap="flat" cmpd="sng" algn="ctr">
                <a:solidFill>
                  <a:srgbClr val="4472C4"/>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502" name="Rectangle 501">
                <a:extLst>
                  <a:ext uri="{FF2B5EF4-FFF2-40B4-BE49-F238E27FC236}">
                    <a16:creationId xmlns:a16="http://schemas.microsoft.com/office/drawing/2014/main" id="{03950BB8-3BA5-38D0-EA27-B7AAF7FD3B66}"/>
                  </a:ext>
                </a:extLst>
              </p:cNvPr>
              <p:cNvSpPr/>
              <p:nvPr/>
            </p:nvSpPr>
            <p:spPr>
              <a:xfrm>
                <a:off x="5248275" y="3267075"/>
                <a:ext cx="36576" cy="36576"/>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503" name="Rectangle 502">
                <a:extLst>
                  <a:ext uri="{FF2B5EF4-FFF2-40B4-BE49-F238E27FC236}">
                    <a16:creationId xmlns:a16="http://schemas.microsoft.com/office/drawing/2014/main" id="{C9B9EE58-6DE8-7F1E-490B-63C5CBE197C1}"/>
                  </a:ext>
                </a:extLst>
              </p:cNvPr>
              <p:cNvSpPr/>
              <p:nvPr/>
            </p:nvSpPr>
            <p:spPr>
              <a:xfrm>
                <a:off x="5540375" y="3419475"/>
                <a:ext cx="36576" cy="36576"/>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504" name="Rectangle 503">
                <a:extLst>
                  <a:ext uri="{FF2B5EF4-FFF2-40B4-BE49-F238E27FC236}">
                    <a16:creationId xmlns:a16="http://schemas.microsoft.com/office/drawing/2014/main" id="{FBA3435C-0CDE-96C8-CF6D-370FE2B7241F}"/>
                  </a:ext>
                </a:extLst>
              </p:cNvPr>
              <p:cNvSpPr/>
              <p:nvPr/>
            </p:nvSpPr>
            <p:spPr>
              <a:xfrm>
                <a:off x="5810250" y="2416175"/>
                <a:ext cx="36576" cy="36576"/>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grpSp>
        <p:grpSp>
          <p:nvGrpSpPr>
            <p:cNvPr id="59" name="Group 58">
              <a:extLst>
                <a:ext uri="{FF2B5EF4-FFF2-40B4-BE49-F238E27FC236}">
                  <a16:creationId xmlns:a16="http://schemas.microsoft.com/office/drawing/2014/main" id="{36411E21-8876-AF67-1D7E-EC8791351194}"/>
                </a:ext>
              </a:extLst>
            </p:cNvPr>
            <p:cNvGrpSpPr/>
            <p:nvPr/>
          </p:nvGrpSpPr>
          <p:grpSpPr>
            <a:xfrm>
              <a:off x="7217881" y="4284923"/>
              <a:ext cx="904171" cy="146743"/>
              <a:chOff x="5245100" y="3079750"/>
              <a:chExt cx="1258951" cy="268351"/>
            </a:xfrm>
          </p:grpSpPr>
          <p:sp>
            <p:nvSpPr>
              <p:cNvPr id="495" name="Rectangle 494">
                <a:extLst>
                  <a:ext uri="{FF2B5EF4-FFF2-40B4-BE49-F238E27FC236}">
                    <a16:creationId xmlns:a16="http://schemas.microsoft.com/office/drawing/2014/main" id="{E798D026-B47B-DAC9-BC55-0B49CD03D789}"/>
                  </a:ext>
                </a:extLst>
              </p:cNvPr>
              <p:cNvSpPr/>
              <p:nvPr/>
            </p:nvSpPr>
            <p:spPr>
              <a:xfrm>
                <a:off x="5245100" y="3263900"/>
                <a:ext cx="36576" cy="36576"/>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496" name="Rectangle 495">
                <a:extLst>
                  <a:ext uri="{FF2B5EF4-FFF2-40B4-BE49-F238E27FC236}">
                    <a16:creationId xmlns:a16="http://schemas.microsoft.com/office/drawing/2014/main" id="{CEC5BE40-197F-A576-7DAA-46803DFC4F01}"/>
                  </a:ext>
                </a:extLst>
              </p:cNvPr>
              <p:cNvSpPr/>
              <p:nvPr/>
            </p:nvSpPr>
            <p:spPr>
              <a:xfrm>
                <a:off x="5543550" y="3190875"/>
                <a:ext cx="36576" cy="36576"/>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497" name="Rectangle 496">
                <a:extLst>
                  <a:ext uri="{FF2B5EF4-FFF2-40B4-BE49-F238E27FC236}">
                    <a16:creationId xmlns:a16="http://schemas.microsoft.com/office/drawing/2014/main" id="{B7F9FA07-AE85-EFE5-0D91-80EABFB88541}"/>
                  </a:ext>
                </a:extLst>
              </p:cNvPr>
              <p:cNvSpPr/>
              <p:nvPr/>
            </p:nvSpPr>
            <p:spPr>
              <a:xfrm>
                <a:off x="5864225" y="3311525"/>
                <a:ext cx="36576" cy="36576"/>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498" name="Rectangle 497">
                <a:extLst>
                  <a:ext uri="{FF2B5EF4-FFF2-40B4-BE49-F238E27FC236}">
                    <a16:creationId xmlns:a16="http://schemas.microsoft.com/office/drawing/2014/main" id="{214C5499-8D58-B187-14F0-155D71506E98}"/>
                  </a:ext>
                </a:extLst>
              </p:cNvPr>
              <p:cNvSpPr/>
              <p:nvPr/>
            </p:nvSpPr>
            <p:spPr>
              <a:xfrm>
                <a:off x="6146800" y="3079750"/>
                <a:ext cx="36576" cy="36576"/>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499" name="Oval 498">
                <a:extLst>
                  <a:ext uri="{FF2B5EF4-FFF2-40B4-BE49-F238E27FC236}">
                    <a16:creationId xmlns:a16="http://schemas.microsoft.com/office/drawing/2014/main" id="{EDCC76AD-3101-A712-9A00-3E3C15B177DF}"/>
                  </a:ext>
                </a:extLst>
              </p:cNvPr>
              <p:cNvSpPr/>
              <p:nvPr/>
            </p:nvSpPr>
            <p:spPr>
              <a:xfrm>
                <a:off x="6467475" y="3092450"/>
                <a:ext cx="36576" cy="36576"/>
              </a:xfrm>
              <a:prstGeom prst="ellipse">
                <a:avLst/>
              </a:prstGeom>
              <a:solidFill>
                <a:srgbClr val="4472C4"/>
              </a:solidFill>
              <a:ln w="12700" cap="flat" cmpd="sng" algn="ctr">
                <a:solidFill>
                  <a:schemeClr val="tx2">
                    <a:lumMod val="75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500" name="Freeform 264">
                <a:extLst>
                  <a:ext uri="{FF2B5EF4-FFF2-40B4-BE49-F238E27FC236}">
                    <a16:creationId xmlns:a16="http://schemas.microsoft.com/office/drawing/2014/main" id="{68174F1D-6DDB-5338-CFBC-08846287FAB8}"/>
                  </a:ext>
                </a:extLst>
              </p:cNvPr>
              <p:cNvSpPr/>
              <p:nvPr/>
            </p:nvSpPr>
            <p:spPr>
              <a:xfrm>
                <a:off x="5254625" y="3095625"/>
                <a:ext cx="1241425" cy="238125"/>
              </a:xfrm>
              <a:custGeom>
                <a:avLst/>
                <a:gdLst>
                  <a:gd name="connsiteX0" fmla="*/ 0 w 1241425"/>
                  <a:gd name="connsiteY0" fmla="*/ 187325 h 238125"/>
                  <a:gd name="connsiteX1" fmla="*/ 307975 w 1241425"/>
                  <a:gd name="connsiteY1" fmla="*/ 111125 h 238125"/>
                  <a:gd name="connsiteX2" fmla="*/ 625475 w 1241425"/>
                  <a:gd name="connsiteY2" fmla="*/ 238125 h 238125"/>
                  <a:gd name="connsiteX3" fmla="*/ 904875 w 1241425"/>
                  <a:gd name="connsiteY3" fmla="*/ 0 h 238125"/>
                  <a:gd name="connsiteX4" fmla="*/ 1241425 w 1241425"/>
                  <a:gd name="connsiteY4" fmla="*/ 19050 h 238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1425" h="238125">
                    <a:moveTo>
                      <a:pt x="0" y="187325"/>
                    </a:moveTo>
                    <a:lnTo>
                      <a:pt x="307975" y="111125"/>
                    </a:lnTo>
                    <a:lnTo>
                      <a:pt x="625475" y="238125"/>
                    </a:lnTo>
                    <a:lnTo>
                      <a:pt x="904875" y="0"/>
                    </a:lnTo>
                    <a:lnTo>
                      <a:pt x="1241425" y="19050"/>
                    </a:lnTo>
                  </a:path>
                </a:pathLst>
              </a:custGeom>
              <a:noFill/>
              <a:ln w="12700" cap="flat" cmpd="sng" algn="ctr">
                <a:solidFill>
                  <a:srgbClr val="4472C4"/>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grpSp>
        <p:grpSp>
          <p:nvGrpSpPr>
            <p:cNvPr id="60" name="Group 59">
              <a:extLst>
                <a:ext uri="{FF2B5EF4-FFF2-40B4-BE49-F238E27FC236}">
                  <a16:creationId xmlns:a16="http://schemas.microsoft.com/office/drawing/2014/main" id="{69A11BAC-5D7A-165B-4DCC-DF012B137840}"/>
                </a:ext>
              </a:extLst>
            </p:cNvPr>
            <p:cNvGrpSpPr/>
            <p:nvPr/>
          </p:nvGrpSpPr>
          <p:grpSpPr>
            <a:xfrm>
              <a:off x="7224721" y="4191168"/>
              <a:ext cx="673864" cy="216191"/>
              <a:chOff x="5254625" y="2908300"/>
              <a:chExt cx="938276" cy="395351"/>
            </a:xfrm>
          </p:grpSpPr>
          <p:sp>
            <p:nvSpPr>
              <p:cNvPr id="490" name="Freeform 271">
                <a:extLst>
                  <a:ext uri="{FF2B5EF4-FFF2-40B4-BE49-F238E27FC236}">
                    <a16:creationId xmlns:a16="http://schemas.microsoft.com/office/drawing/2014/main" id="{B4ECA4AE-7DDD-3CC1-BEBA-F4EB38FA5EE3}"/>
                  </a:ext>
                </a:extLst>
              </p:cNvPr>
              <p:cNvSpPr/>
              <p:nvPr/>
            </p:nvSpPr>
            <p:spPr>
              <a:xfrm>
                <a:off x="5267325" y="2921000"/>
                <a:ext cx="911225" cy="361950"/>
              </a:xfrm>
              <a:custGeom>
                <a:avLst/>
                <a:gdLst>
                  <a:gd name="connsiteX0" fmla="*/ 0 w 911225"/>
                  <a:gd name="connsiteY0" fmla="*/ 361950 h 361950"/>
                  <a:gd name="connsiteX1" fmla="*/ 298450 w 911225"/>
                  <a:gd name="connsiteY1" fmla="*/ 292100 h 361950"/>
                  <a:gd name="connsiteX2" fmla="*/ 587375 w 911225"/>
                  <a:gd name="connsiteY2" fmla="*/ 212725 h 361950"/>
                  <a:gd name="connsiteX3" fmla="*/ 911225 w 911225"/>
                  <a:gd name="connsiteY3" fmla="*/ 0 h 361950"/>
                </a:gdLst>
                <a:ahLst/>
                <a:cxnLst>
                  <a:cxn ang="0">
                    <a:pos x="connsiteX0" y="connsiteY0"/>
                  </a:cxn>
                  <a:cxn ang="0">
                    <a:pos x="connsiteX1" y="connsiteY1"/>
                  </a:cxn>
                  <a:cxn ang="0">
                    <a:pos x="connsiteX2" y="connsiteY2"/>
                  </a:cxn>
                  <a:cxn ang="0">
                    <a:pos x="connsiteX3" y="connsiteY3"/>
                  </a:cxn>
                </a:cxnLst>
                <a:rect l="l" t="t" r="r" b="b"/>
                <a:pathLst>
                  <a:path w="911225" h="361950">
                    <a:moveTo>
                      <a:pt x="0" y="361950"/>
                    </a:moveTo>
                    <a:lnTo>
                      <a:pt x="298450" y="292100"/>
                    </a:lnTo>
                    <a:lnTo>
                      <a:pt x="587375" y="212725"/>
                    </a:lnTo>
                    <a:lnTo>
                      <a:pt x="911225" y="0"/>
                    </a:lnTo>
                  </a:path>
                </a:pathLst>
              </a:custGeom>
              <a:noFill/>
              <a:ln w="12700" cap="flat" cmpd="sng" algn="ctr">
                <a:solidFill>
                  <a:srgbClr val="D60093"/>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491" name="Rectangle 490">
                <a:extLst>
                  <a:ext uri="{FF2B5EF4-FFF2-40B4-BE49-F238E27FC236}">
                    <a16:creationId xmlns:a16="http://schemas.microsoft.com/office/drawing/2014/main" id="{905D6D76-03C2-E8EF-2B66-060747604317}"/>
                  </a:ext>
                </a:extLst>
              </p:cNvPr>
              <p:cNvSpPr/>
              <p:nvPr/>
            </p:nvSpPr>
            <p:spPr>
              <a:xfrm>
                <a:off x="5254625" y="3267075"/>
                <a:ext cx="36576" cy="36576"/>
              </a:xfrm>
              <a:prstGeom prst="rect">
                <a:avLst/>
              </a:prstGeom>
              <a:solidFill>
                <a:srgbClr val="70AD47"/>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492" name="Rectangle 491">
                <a:extLst>
                  <a:ext uri="{FF2B5EF4-FFF2-40B4-BE49-F238E27FC236}">
                    <a16:creationId xmlns:a16="http://schemas.microsoft.com/office/drawing/2014/main" id="{5AF70A6E-A4EC-7D80-9523-C17AAD6B2D8D}"/>
                  </a:ext>
                </a:extLst>
              </p:cNvPr>
              <p:cNvSpPr/>
              <p:nvPr/>
            </p:nvSpPr>
            <p:spPr>
              <a:xfrm>
                <a:off x="5549423" y="3200972"/>
                <a:ext cx="36576" cy="36578"/>
              </a:xfrm>
              <a:prstGeom prst="rect">
                <a:avLst/>
              </a:prstGeom>
              <a:solidFill>
                <a:srgbClr val="D60093"/>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493" name="Rectangle 492">
                <a:extLst>
                  <a:ext uri="{FF2B5EF4-FFF2-40B4-BE49-F238E27FC236}">
                    <a16:creationId xmlns:a16="http://schemas.microsoft.com/office/drawing/2014/main" id="{AE97852E-8448-C0A1-EDBF-43A8161C6387}"/>
                  </a:ext>
                </a:extLst>
              </p:cNvPr>
              <p:cNvSpPr/>
              <p:nvPr/>
            </p:nvSpPr>
            <p:spPr>
              <a:xfrm>
                <a:off x="5826125" y="3114675"/>
                <a:ext cx="36576" cy="36576"/>
              </a:xfrm>
              <a:prstGeom prst="rect">
                <a:avLst/>
              </a:prstGeom>
              <a:solidFill>
                <a:srgbClr val="D60093"/>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494" name="Rectangle 493">
                <a:extLst>
                  <a:ext uri="{FF2B5EF4-FFF2-40B4-BE49-F238E27FC236}">
                    <a16:creationId xmlns:a16="http://schemas.microsoft.com/office/drawing/2014/main" id="{735884E1-8CB2-9CE8-9559-B274C2137436}"/>
                  </a:ext>
                </a:extLst>
              </p:cNvPr>
              <p:cNvSpPr/>
              <p:nvPr/>
            </p:nvSpPr>
            <p:spPr>
              <a:xfrm>
                <a:off x="6156325" y="2908300"/>
                <a:ext cx="36576" cy="36576"/>
              </a:xfrm>
              <a:prstGeom prst="rect">
                <a:avLst/>
              </a:prstGeom>
              <a:solidFill>
                <a:srgbClr val="D60093"/>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grpSp>
        <p:grpSp>
          <p:nvGrpSpPr>
            <p:cNvPr id="61" name="Group 60">
              <a:extLst>
                <a:ext uri="{FF2B5EF4-FFF2-40B4-BE49-F238E27FC236}">
                  <a16:creationId xmlns:a16="http://schemas.microsoft.com/office/drawing/2014/main" id="{F985A397-80E0-105A-191A-6390A5D4F975}"/>
                </a:ext>
              </a:extLst>
            </p:cNvPr>
            <p:cNvGrpSpPr/>
            <p:nvPr/>
          </p:nvGrpSpPr>
          <p:grpSpPr>
            <a:xfrm>
              <a:off x="7217881" y="4291868"/>
              <a:ext cx="245174" cy="110283"/>
              <a:chOff x="5245100" y="3092450"/>
              <a:chExt cx="341376" cy="201676"/>
            </a:xfrm>
          </p:grpSpPr>
          <p:sp>
            <p:nvSpPr>
              <p:cNvPr id="487" name="Freeform 277">
                <a:extLst>
                  <a:ext uri="{FF2B5EF4-FFF2-40B4-BE49-F238E27FC236}">
                    <a16:creationId xmlns:a16="http://schemas.microsoft.com/office/drawing/2014/main" id="{F273F6EB-EE8E-433D-6EAE-11549E358F49}"/>
                  </a:ext>
                </a:extLst>
              </p:cNvPr>
              <p:cNvSpPr/>
              <p:nvPr/>
            </p:nvSpPr>
            <p:spPr>
              <a:xfrm>
                <a:off x="5267325" y="3111500"/>
                <a:ext cx="304800" cy="165100"/>
              </a:xfrm>
              <a:custGeom>
                <a:avLst/>
                <a:gdLst>
                  <a:gd name="connsiteX0" fmla="*/ 0 w 304800"/>
                  <a:gd name="connsiteY0" fmla="*/ 165100 h 165100"/>
                  <a:gd name="connsiteX1" fmla="*/ 304800 w 304800"/>
                  <a:gd name="connsiteY1" fmla="*/ 0 h 165100"/>
                </a:gdLst>
                <a:ahLst/>
                <a:cxnLst>
                  <a:cxn ang="0">
                    <a:pos x="connsiteX0" y="connsiteY0"/>
                  </a:cxn>
                  <a:cxn ang="0">
                    <a:pos x="connsiteX1" y="connsiteY1"/>
                  </a:cxn>
                </a:cxnLst>
                <a:rect l="l" t="t" r="r" b="b"/>
                <a:pathLst>
                  <a:path w="304800" h="165100">
                    <a:moveTo>
                      <a:pt x="0" y="165100"/>
                    </a:moveTo>
                    <a:lnTo>
                      <a:pt x="304800" y="0"/>
                    </a:lnTo>
                  </a:path>
                </a:pathLst>
              </a:custGeom>
              <a:noFill/>
              <a:ln w="12700" cap="flat" cmpd="sng" algn="ctr">
                <a:solidFill>
                  <a:srgbClr val="D60093"/>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488" name="Rectangle 487">
                <a:extLst>
                  <a:ext uri="{FF2B5EF4-FFF2-40B4-BE49-F238E27FC236}">
                    <a16:creationId xmlns:a16="http://schemas.microsoft.com/office/drawing/2014/main" id="{E5D07DD6-A5C9-1126-B59B-CB918EACB8DC}"/>
                  </a:ext>
                </a:extLst>
              </p:cNvPr>
              <p:cNvSpPr/>
              <p:nvPr/>
            </p:nvSpPr>
            <p:spPr>
              <a:xfrm>
                <a:off x="5245100" y="3257550"/>
                <a:ext cx="36576" cy="36576"/>
              </a:xfrm>
              <a:prstGeom prst="rect">
                <a:avLst/>
              </a:prstGeom>
              <a:solidFill>
                <a:srgbClr val="70AD47"/>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489" name="Oval 488">
                <a:extLst>
                  <a:ext uri="{FF2B5EF4-FFF2-40B4-BE49-F238E27FC236}">
                    <a16:creationId xmlns:a16="http://schemas.microsoft.com/office/drawing/2014/main" id="{EAD405F6-381A-751B-9C23-5BBD4B4BBC0D}"/>
                  </a:ext>
                </a:extLst>
              </p:cNvPr>
              <p:cNvSpPr/>
              <p:nvPr/>
            </p:nvSpPr>
            <p:spPr>
              <a:xfrm>
                <a:off x="5549900" y="3092450"/>
                <a:ext cx="36576" cy="36576"/>
              </a:xfrm>
              <a:prstGeom prst="ellipse">
                <a:avLst/>
              </a:prstGeom>
              <a:solidFill>
                <a:srgbClr val="D60093"/>
              </a:solidFill>
              <a:ln w="12700" cap="flat" cmpd="sng" algn="ctr">
                <a:solidFill>
                  <a:srgbClr val="990099"/>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grpSp>
        <p:grpSp>
          <p:nvGrpSpPr>
            <p:cNvPr id="62" name="Group 61">
              <a:extLst>
                <a:ext uri="{FF2B5EF4-FFF2-40B4-BE49-F238E27FC236}">
                  <a16:creationId xmlns:a16="http://schemas.microsoft.com/office/drawing/2014/main" id="{F7617D11-5E78-DD93-8DDC-F79EBD95D1FC}"/>
                </a:ext>
              </a:extLst>
            </p:cNvPr>
            <p:cNvGrpSpPr/>
            <p:nvPr/>
          </p:nvGrpSpPr>
          <p:grpSpPr>
            <a:xfrm>
              <a:off x="7222441" y="4206794"/>
              <a:ext cx="240613" cy="197093"/>
              <a:chOff x="5248275" y="2943225"/>
              <a:chExt cx="335026" cy="360426"/>
            </a:xfrm>
          </p:grpSpPr>
          <p:sp>
            <p:nvSpPr>
              <p:cNvPr id="484" name="Freeform 281">
                <a:extLst>
                  <a:ext uri="{FF2B5EF4-FFF2-40B4-BE49-F238E27FC236}">
                    <a16:creationId xmlns:a16="http://schemas.microsoft.com/office/drawing/2014/main" id="{165B68F7-E89B-B845-DDD2-369942F50EF8}"/>
                  </a:ext>
                </a:extLst>
              </p:cNvPr>
              <p:cNvSpPr/>
              <p:nvPr/>
            </p:nvSpPr>
            <p:spPr>
              <a:xfrm>
                <a:off x="5267325" y="2959100"/>
                <a:ext cx="301625" cy="333375"/>
              </a:xfrm>
              <a:custGeom>
                <a:avLst/>
                <a:gdLst>
                  <a:gd name="connsiteX0" fmla="*/ 0 w 301625"/>
                  <a:gd name="connsiteY0" fmla="*/ 333375 h 333375"/>
                  <a:gd name="connsiteX1" fmla="*/ 301625 w 301625"/>
                  <a:gd name="connsiteY1" fmla="*/ 0 h 333375"/>
                </a:gdLst>
                <a:ahLst/>
                <a:cxnLst>
                  <a:cxn ang="0">
                    <a:pos x="connsiteX0" y="connsiteY0"/>
                  </a:cxn>
                  <a:cxn ang="0">
                    <a:pos x="connsiteX1" y="connsiteY1"/>
                  </a:cxn>
                </a:cxnLst>
                <a:rect l="l" t="t" r="r" b="b"/>
                <a:pathLst>
                  <a:path w="301625" h="333375">
                    <a:moveTo>
                      <a:pt x="0" y="333375"/>
                    </a:moveTo>
                    <a:lnTo>
                      <a:pt x="301625" y="0"/>
                    </a:lnTo>
                  </a:path>
                </a:pathLst>
              </a:custGeom>
              <a:noFill/>
              <a:ln w="12700" cap="flat" cmpd="sng" algn="ctr">
                <a:solidFill>
                  <a:srgbClr val="4472C4"/>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485" name="Rectangle 484">
                <a:extLst>
                  <a:ext uri="{FF2B5EF4-FFF2-40B4-BE49-F238E27FC236}">
                    <a16:creationId xmlns:a16="http://schemas.microsoft.com/office/drawing/2014/main" id="{6F03DBD5-C9CF-9267-7A8A-527ED35E27C6}"/>
                  </a:ext>
                </a:extLst>
              </p:cNvPr>
              <p:cNvSpPr/>
              <p:nvPr/>
            </p:nvSpPr>
            <p:spPr>
              <a:xfrm>
                <a:off x="5248275" y="3267075"/>
                <a:ext cx="36576" cy="36576"/>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486" name="Oval 485">
                <a:extLst>
                  <a:ext uri="{FF2B5EF4-FFF2-40B4-BE49-F238E27FC236}">
                    <a16:creationId xmlns:a16="http://schemas.microsoft.com/office/drawing/2014/main" id="{DE202EFE-2F20-4C8A-590C-84476FB0C8F9}"/>
                  </a:ext>
                </a:extLst>
              </p:cNvPr>
              <p:cNvSpPr/>
              <p:nvPr/>
            </p:nvSpPr>
            <p:spPr>
              <a:xfrm>
                <a:off x="5546725" y="2943225"/>
                <a:ext cx="36576" cy="36576"/>
              </a:xfrm>
              <a:prstGeom prst="ellipse">
                <a:avLst/>
              </a:prstGeom>
              <a:solidFill>
                <a:srgbClr val="4472C4"/>
              </a:solidFill>
              <a:ln w="12700" cap="flat" cmpd="sng" algn="ctr">
                <a:solidFill>
                  <a:schemeClr val="tx2">
                    <a:lumMod val="75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grpSp>
        <p:grpSp>
          <p:nvGrpSpPr>
            <p:cNvPr id="63" name="Group 62">
              <a:extLst>
                <a:ext uri="{FF2B5EF4-FFF2-40B4-BE49-F238E27FC236}">
                  <a16:creationId xmlns:a16="http://schemas.microsoft.com/office/drawing/2014/main" id="{2A62E28E-D69F-003F-DFC4-3BF67E693BA0}"/>
                </a:ext>
              </a:extLst>
            </p:cNvPr>
            <p:cNvGrpSpPr/>
            <p:nvPr/>
          </p:nvGrpSpPr>
          <p:grpSpPr>
            <a:xfrm>
              <a:off x="7215624" y="4195482"/>
              <a:ext cx="220125" cy="210141"/>
              <a:chOff x="5241925" y="2916189"/>
              <a:chExt cx="306497" cy="384287"/>
            </a:xfrm>
          </p:grpSpPr>
          <p:sp>
            <p:nvSpPr>
              <p:cNvPr id="481" name="Rectangle 480">
                <a:extLst>
                  <a:ext uri="{FF2B5EF4-FFF2-40B4-BE49-F238E27FC236}">
                    <a16:creationId xmlns:a16="http://schemas.microsoft.com/office/drawing/2014/main" id="{C22CF2EC-4EF0-CE3A-148F-760CF78E2282}"/>
                  </a:ext>
                </a:extLst>
              </p:cNvPr>
              <p:cNvSpPr/>
              <p:nvPr/>
            </p:nvSpPr>
            <p:spPr>
              <a:xfrm>
                <a:off x="5511846" y="2916189"/>
                <a:ext cx="36576" cy="36576"/>
              </a:xfrm>
              <a:prstGeom prst="rect">
                <a:avLst/>
              </a:prstGeom>
              <a:solidFill>
                <a:srgbClr val="A5A5A5"/>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482" name="Freeform 285">
                <a:extLst>
                  <a:ext uri="{FF2B5EF4-FFF2-40B4-BE49-F238E27FC236}">
                    <a16:creationId xmlns:a16="http://schemas.microsoft.com/office/drawing/2014/main" id="{E40066E1-6852-4783-7C32-1D522DAE7E86}"/>
                  </a:ext>
                </a:extLst>
              </p:cNvPr>
              <p:cNvSpPr/>
              <p:nvPr/>
            </p:nvSpPr>
            <p:spPr>
              <a:xfrm>
                <a:off x="5257800" y="2933700"/>
                <a:ext cx="279400" cy="349250"/>
              </a:xfrm>
              <a:custGeom>
                <a:avLst/>
                <a:gdLst>
                  <a:gd name="connsiteX0" fmla="*/ 0 w 279400"/>
                  <a:gd name="connsiteY0" fmla="*/ 349250 h 349250"/>
                  <a:gd name="connsiteX1" fmla="*/ 279400 w 279400"/>
                  <a:gd name="connsiteY1" fmla="*/ 0 h 349250"/>
                </a:gdLst>
                <a:ahLst/>
                <a:cxnLst>
                  <a:cxn ang="0">
                    <a:pos x="connsiteX0" y="connsiteY0"/>
                  </a:cxn>
                  <a:cxn ang="0">
                    <a:pos x="connsiteX1" y="connsiteY1"/>
                  </a:cxn>
                </a:cxnLst>
                <a:rect l="l" t="t" r="r" b="b"/>
                <a:pathLst>
                  <a:path w="279400" h="349250">
                    <a:moveTo>
                      <a:pt x="0" y="349250"/>
                    </a:moveTo>
                    <a:lnTo>
                      <a:pt x="279400" y="0"/>
                    </a:lnTo>
                  </a:path>
                </a:pathLst>
              </a:custGeom>
              <a:noFill/>
              <a:ln w="12700" cap="flat" cmpd="sng" algn="ctr">
                <a:solidFill>
                  <a:srgbClr val="A5A5A5"/>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483" name="Rectangle 482">
                <a:extLst>
                  <a:ext uri="{FF2B5EF4-FFF2-40B4-BE49-F238E27FC236}">
                    <a16:creationId xmlns:a16="http://schemas.microsoft.com/office/drawing/2014/main" id="{09B78692-F92E-3307-EE19-71FF8E7D8F80}"/>
                  </a:ext>
                </a:extLst>
              </p:cNvPr>
              <p:cNvSpPr/>
              <p:nvPr/>
            </p:nvSpPr>
            <p:spPr>
              <a:xfrm>
                <a:off x="5241925" y="3263900"/>
                <a:ext cx="36576" cy="36576"/>
              </a:xfrm>
              <a:prstGeom prst="rect">
                <a:avLst/>
              </a:prstGeom>
              <a:solidFill>
                <a:srgbClr val="A5A5A5"/>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grpSp>
        <p:grpSp>
          <p:nvGrpSpPr>
            <p:cNvPr id="64" name="Group 63">
              <a:extLst>
                <a:ext uri="{FF2B5EF4-FFF2-40B4-BE49-F238E27FC236}">
                  <a16:creationId xmlns:a16="http://schemas.microsoft.com/office/drawing/2014/main" id="{ED1A8A62-1FBD-DBD6-6052-7A7F306E5463}"/>
                </a:ext>
              </a:extLst>
            </p:cNvPr>
            <p:cNvGrpSpPr/>
            <p:nvPr/>
          </p:nvGrpSpPr>
          <p:grpSpPr>
            <a:xfrm>
              <a:off x="7215600" y="4116512"/>
              <a:ext cx="450398" cy="287375"/>
              <a:chOff x="5241925" y="2771775"/>
              <a:chExt cx="627126" cy="525526"/>
            </a:xfrm>
          </p:grpSpPr>
          <p:sp>
            <p:nvSpPr>
              <p:cNvPr id="476" name="Freeform 289">
                <a:extLst>
                  <a:ext uri="{FF2B5EF4-FFF2-40B4-BE49-F238E27FC236}">
                    <a16:creationId xmlns:a16="http://schemas.microsoft.com/office/drawing/2014/main" id="{20D8B3EA-47AB-4F82-B70E-DE170B4832D5}"/>
                  </a:ext>
                </a:extLst>
              </p:cNvPr>
              <p:cNvSpPr/>
              <p:nvPr/>
            </p:nvSpPr>
            <p:spPr>
              <a:xfrm>
                <a:off x="5257800" y="2787650"/>
                <a:ext cx="596900" cy="488950"/>
              </a:xfrm>
              <a:custGeom>
                <a:avLst/>
                <a:gdLst>
                  <a:gd name="connsiteX0" fmla="*/ 0 w 596900"/>
                  <a:gd name="connsiteY0" fmla="*/ 488950 h 488950"/>
                  <a:gd name="connsiteX1" fmla="*/ 263525 w 596900"/>
                  <a:gd name="connsiteY1" fmla="*/ 92075 h 488950"/>
                  <a:gd name="connsiteX2" fmla="*/ 330200 w 596900"/>
                  <a:gd name="connsiteY2" fmla="*/ 0 h 488950"/>
                  <a:gd name="connsiteX3" fmla="*/ 596900 w 596900"/>
                  <a:gd name="connsiteY3" fmla="*/ 158750 h 488950"/>
                </a:gdLst>
                <a:ahLst/>
                <a:cxnLst>
                  <a:cxn ang="0">
                    <a:pos x="connsiteX0" y="connsiteY0"/>
                  </a:cxn>
                  <a:cxn ang="0">
                    <a:pos x="connsiteX1" y="connsiteY1"/>
                  </a:cxn>
                  <a:cxn ang="0">
                    <a:pos x="connsiteX2" y="connsiteY2"/>
                  </a:cxn>
                  <a:cxn ang="0">
                    <a:pos x="connsiteX3" y="connsiteY3"/>
                  </a:cxn>
                </a:cxnLst>
                <a:rect l="l" t="t" r="r" b="b"/>
                <a:pathLst>
                  <a:path w="596900" h="488950">
                    <a:moveTo>
                      <a:pt x="0" y="488950"/>
                    </a:moveTo>
                    <a:lnTo>
                      <a:pt x="263525" y="92075"/>
                    </a:lnTo>
                    <a:lnTo>
                      <a:pt x="330200" y="0"/>
                    </a:lnTo>
                    <a:lnTo>
                      <a:pt x="596900" y="158750"/>
                    </a:lnTo>
                  </a:path>
                </a:pathLst>
              </a:custGeom>
              <a:noFill/>
              <a:ln w="12700" cap="flat" cmpd="sng" algn="ctr">
                <a:solidFill>
                  <a:srgbClr val="4472C4"/>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rgbClr val="595454"/>
                  </a:solidFill>
                  <a:effectLst/>
                  <a:uLnTx/>
                  <a:uFillTx/>
                  <a:latin typeface="Trebuchet MS" panose="020B0603020202020204"/>
                  <a:ea typeface="+mn-ea"/>
                  <a:cs typeface="Arial" charset="0"/>
                </a:endParaRPr>
              </a:p>
            </p:txBody>
          </p:sp>
          <p:sp>
            <p:nvSpPr>
              <p:cNvPr id="477" name="Rectangle 476">
                <a:extLst>
                  <a:ext uri="{FF2B5EF4-FFF2-40B4-BE49-F238E27FC236}">
                    <a16:creationId xmlns:a16="http://schemas.microsoft.com/office/drawing/2014/main" id="{DE302720-B899-81B1-834A-E53D3D197208}"/>
                  </a:ext>
                </a:extLst>
              </p:cNvPr>
              <p:cNvSpPr/>
              <p:nvPr/>
            </p:nvSpPr>
            <p:spPr>
              <a:xfrm>
                <a:off x="5241925" y="3260725"/>
                <a:ext cx="36576" cy="36576"/>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478" name="Rectangle 477">
                <a:extLst>
                  <a:ext uri="{FF2B5EF4-FFF2-40B4-BE49-F238E27FC236}">
                    <a16:creationId xmlns:a16="http://schemas.microsoft.com/office/drawing/2014/main" id="{ED616D1A-8B13-C160-0FA6-FD8C7E83360A}"/>
                  </a:ext>
                </a:extLst>
              </p:cNvPr>
              <p:cNvSpPr/>
              <p:nvPr/>
            </p:nvSpPr>
            <p:spPr>
              <a:xfrm>
                <a:off x="5502275" y="2863850"/>
                <a:ext cx="36576" cy="36576"/>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479" name="Oval 478">
                <a:extLst>
                  <a:ext uri="{FF2B5EF4-FFF2-40B4-BE49-F238E27FC236}">
                    <a16:creationId xmlns:a16="http://schemas.microsoft.com/office/drawing/2014/main" id="{F1D6D07B-64EF-CEED-1C66-26C4943F91A4}"/>
                  </a:ext>
                </a:extLst>
              </p:cNvPr>
              <p:cNvSpPr/>
              <p:nvPr/>
            </p:nvSpPr>
            <p:spPr>
              <a:xfrm>
                <a:off x="5572125" y="2771775"/>
                <a:ext cx="36576" cy="36576"/>
              </a:xfrm>
              <a:prstGeom prst="ellipse">
                <a:avLst/>
              </a:prstGeom>
              <a:solidFill>
                <a:srgbClr val="4472C4"/>
              </a:solidFill>
              <a:ln w="12700" cap="flat" cmpd="sng" algn="ctr">
                <a:solidFill>
                  <a:schemeClr val="tx2">
                    <a:lumMod val="75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480" name="Oval 479">
                <a:extLst>
                  <a:ext uri="{FF2B5EF4-FFF2-40B4-BE49-F238E27FC236}">
                    <a16:creationId xmlns:a16="http://schemas.microsoft.com/office/drawing/2014/main" id="{5F6E0524-5801-6C8C-8F7E-2A49A6F381D6}"/>
                  </a:ext>
                </a:extLst>
              </p:cNvPr>
              <p:cNvSpPr/>
              <p:nvPr/>
            </p:nvSpPr>
            <p:spPr>
              <a:xfrm>
                <a:off x="5832475" y="2927350"/>
                <a:ext cx="36576" cy="36576"/>
              </a:xfrm>
              <a:prstGeom prst="ellipse">
                <a:avLst/>
              </a:prstGeom>
              <a:solidFill>
                <a:srgbClr val="4472C4"/>
              </a:solidFill>
              <a:ln w="12700" cap="flat" cmpd="sng" algn="ctr">
                <a:solidFill>
                  <a:schemeClr val="tx2">
                    <a:lumMod val="75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grpSp>
        <p:grpSp>
          <p:nvGrpSpPr>
            <p:cNvPr id="65" name="Group 64">
              <a:extLst>
                <a:ext uri="{FF2B5EF4-FFF2-40B4-BE49-F238E27FC236}">
                  <a16:creationId xmlns:a16="http://schemas.microsoft.com/office/drawing/2014/main" id="{FB92DB34-EF5D-093B-765C-910BFB34363A}"/>
                </a:ext>
              </a:extLst>
            </p:cNvPr>
            <p:cNvGrpSpPr/>
            <p:nvPr/>
          </p:nvGrpSpPr>
          <p:grpSpPr>
            <a:xfrm>
              <a:off x="7215600" y="4057481"/>
              <a:ext cx="272538" cy="351614"/>
              <a:chOff x="5241925" y="2663825"/>
              <a:chExt cx="379476" cy="643001"/>
            </a:xfrm>
          </p:grpSpPr>
          <p:sp>
            <p:nvSpPr>
              <p:cNvPr id="473" name="Freeform 295">
                <a:extLst>
                  <a:ext uri="{FF2B5EF4-FFF2-40B4-BE49-F238E27FC236}">
                    <a16:creationId xmlns:a16="http://schemas.microsoft.com/office/drawing/2014/main" id="{AAF29370-CDEC-3E62-046F-ABBC8355BA70}"/>
                  </a:ext>
                </a:extLst>
              </p:cNvPr>
              <p:cNvSpPr/>
              <p:nvPr/>
            </p:nvSpPr>
            <p:spPr>
              <a:xfrm>
                <a:off x="5264150" y="2676525"/>
                <a:ext cx="339725" cy="606425"/>
              </a:xfrm>
              <a:custGeom>
                <a:avLst/>
                <a:gdLst>
                  <a:gd name="connsiteX0" fmla="*/ 0 w 339725"/>
                  <a:gd name="connsiteY0" fmla="*/ 606425 h 606425"/>
                  <a:gd name="connsiteX1" fmla="*/ 339725 w 339725"/>
                  <a:gd name="connsiteY1" fmla="*/ 0 h 606425"/>
                </a:gdLst>
                <a:ahLst/>
                <a:cxnLst>
                  <a:cxn ang="0">
                    <a:pos x="connsiteX0" y="connsiteY0"/>
                  </a:cxn>
                  <a:cxn ang="0">
                    <a:pos x="connsiteX1" y="connsiteY1"/>
                  </a:cxn>
                </a:cxnLst>
                <a:rect l="l" t="t" r="r" b="b"/>
                <a:pathLst>
                  <a:path w="339725" h="606425">
                    <a:moveTo>
                      <a:pt x="0" y="606425"/>
                    </a:moveTo>
                    <a:lnTo>
                      <a:pt x="339725" y="0"/>
                    </a:lnTo>
                  </a:path>
                </a:pathLst>
              </a:custGeom>
              <a:noFill/>
              <a:ln w="12700" cap="flat" cmpd="sng" algn="ctr">
                <a:solidFill>
                  <a:srgbClr val="4472C4"/>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474" name="Rectangle 473">
                <a:extLst>
                  <a:ext uri="{FF2B5EF4-FFF2-40B4-BE49-F238E27FC236}">
                    <a16:creationId xmlns:a16="http://schemas.microsoft.com/office/drawing/2014/main" id="{1B1FD078-CA43-D12A-5FB2-58907BB203EF}"/>
                  </a:ext>
                </a:extLst>
              </p:cNvPr>
              <p:cNvSpPr/>
              <p:nvPr/>
            </p:nvSpPr>
            <p:spPr>
              <a:xfrm>
                <a:off x="5241925" y="3270250"/>
                <a:ext cx="36576" cy="36576"/>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475" name="Oval 474">
                <a:extLst>
                  <a:ext uri="{FF2B5EF4-FFF2-40B4-BE49-F238E27FC236}">
                    <a16:creationId xmlns:a16="http://schemas.microsoft.com/office/drawing/2014/main" id="{A3D4E93E-6D19-6BB3-8E32-1D9EA48C536B}"/>
                  </a:ext>
                </a:extLst>
              </p:cNvPr>
              <p:cNvSpPr/>
              <p:nvPr/>
            </p:nvSpPr>
            <p:spPr>
              <a:xfrm>
                <a:off x="5584825" y="2663825"/>
                <a:ext cx="36576" cy="36576"/>
              </a:xfrm>
              <a:prstGeom prst="ellipse">
                <a:avLst/>
              </a:prstGeom>
              <a:solidFill>
                <a:srgbClr val="4472C4"/>
              </a:solidFill>
              <a:ln w="12700" cap="flat" cmpd="sng" algn="ctr">
                <a:solidFill>
                  <a:schemeClr val="tx2">
                    <a:lumMod val="75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grpSp>
        <p:grpSp>
          <p:nvGrpSpPr>
            <p:cNvPr id="66" name="Group 65">
              <a:extLst>
                <a:ext uri="{FF2B5EF4-FFF2-40B4-BE49-F238E27FC236}">
                  <a16:creationId xmlns:a16="http://schemas.microsoft.com/office/drawing/2014/main" id="{D3F94358-B72E-3DA9-645A-E235687801B7}"/>
                </a:ext>
              </a:extLst>
            </p:cNvPr>
            <p:cNvGrpSpPr/>
            <p:nvPr/>
          </p:nvGrpSpPr>
          <p:grpSpPr>
            <a:xfrm>
              <a:off x="7220161" y="4097414"/>
              <a:ext cx="220091" cy="306474"/>
              <a:chOff x="5248275" y="2736850"/>
              <a:chExt cx="306451" cy="560451"/>
            </a:xfrm>
          </p:grpSpPr>
          <p:sp>
            <p:nvSpPr>
              <p:cNvPr id="470" name="Freeform 299">
                <a:extLst>
                  <a:ext uri="{FF2B5EF4-FFF2-40B4-BE49-F238E27FC236}">
                    <a16:creationId xmlns:a16="http://schemas.microsoft.com/office/drawing/2014/main" id="{36CC20F7-0FC8-74ED-096C-CAFDE012C7F6}"/>
                  </a:ext>
                </a:extLst>
              </p:cNvPr>
              <p:cNvSpPr/>
              <p:nvPr/>
            </p:nvSpPr>
            <p:spPr>
              <a:xfrm>
                <a:off x="5264150" y="2755900"/>
                <a:ext cx="276225" cy="533400"/>
              </a:xfrm>
              <a:custGeom>
                <a:avLst/>
                <a:gdLst>
                  <a:gd name="connsiteX0" fmla="*/ 0 w 276225"/>
                  <a:gd name="connsiteY0" fmla="*/ 533400 h 533400"/>
                  <a:gd name="connsiteX1" fmla="*/ 276225 w 276225"/>
                  <a:gd name="connsiteY1" fmla="*/ 0 h 533400"/>
                </a:gdLst>
                <a:ahLst/>
                <a:cxnLst>
                  <a:cxn ang="0">
                    <a:pos x="connsiteX0" y="connsiteY0"/>
                  </a:cxn>
                  <a:cxn ang="0">
                    <a:pos x="connsiteX1" y="connsiteY1"/>
                  </a:cxn>
                </a:cxnLst>
                <a:rect l="l" t="t" r="r" b="b"/>
                <a:pathLst>
                  <a:path w="276225" h="533400">
                    <a:moveTo>
                      <a:pt x="0" y="533400"/>
                    </a:moveTo>
                    <a:lnTo>
                      <a:pt x="276225" y="0"/>
                    </a:lnTo>
                  </a:path>
                </a:pathLst>
              </a:custGeom>
              <a:noFill/>
              <a:ln w="12700" cap="flat" cmpd="sng" algn="ctr">
                <a:solidFill>
                  <a:srgbClr val="4472C4"/>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471" name="Rectangle 470">
                <a:extLst>
                  <a:ext uri="{FF2B5EF4-FFF2-40B4-BE49-F238E27FC236}">
                    <a16:creationId xmlns:a16="http://schemas.microsoft.com/office/drawing/2014/main" id="{7E491A23-6D0C-4571-3D01-87D7A08C1DA9}"/>
                  </a:ext>
                </a:extLst>
              </p:cNvPr>
              <p:cNvSpPr/>
              <p:nvPr/>
            </p:nvSpPr>
            <p:spPr>
              <a:xfrm>
                <a:off x="5248275" y="3260725"/>
                <a:ext cx="36576" cy="36576"/>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472" name="Oval 471">
                <a:extLst>
                  <a:ext uri="{FF2B5EF4-FFF2-40B4-BE49-F238E27FC236}">
                    <a16:creationId xmlns:a16="http://schemas.microsoft.com/office/drawing/2014/main" id="{1AA1FA6A-E6ED-2AAB-EB79-EA1004F3BCB5}"/>
                  </a:ext>
                </a:extLst>
              </p:cNvPr>
              <p:cNvSpPr/>
              <p:nvPr/>
            </p:nvSpPr>
            <p:spPr>
              <a:xfrm>
                <a:off x="5518150" y="2736850"/>
                <a:ext cx="36576" cy="36576"/>
              </a:xfrm>
              <a:prstGeom prst="ellipse">
                <a:avLst/>
              </a:prstGeom>
              <a:solidFill>
                <a:srgbClr val="4472C4"/>
              </a:solidFill>
              <a:ln w="12700" cap="flat" cmpd="sng" algn="ctr">
                <a:solidFill>
                  <a:schemeClr val="tx2">
                    <a:lumMod val="75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grpSp>
        <p:grpSp>
          <p:nvGrpSpPr>
            <p:cNvPr id="67" name="Group 66">
              <a:extLst>
                <a:ext uri="{FF2B5EF4-FFF2-40B4-BE49-F238E27FC236}">
                  <a16:creationId xmlns:a16="http://schemas.microsoft.com/office/drawing/2014/main" id="{B27612D6-8751-E143-7E00-DAB9ED51729F}"/>
                </a:ext>
              </a:extLst>
            </p:cNvPr>
            <p:cNvGrpSpPr/>
            <p:nvPr/>
          </p:nvGrpSpPr>
          <p:grpSpPr>
            <a:xfrm>
              <a:off x="7220161" y="4015813"/>
              <a:ext cx="245174" cy="388074"/>
              <a:chOff x="5248275" y="2587625"/>
              <a:chExt cx="341376" cy="709676"/>
            </a:xfrm>
          </p:grpSpPr>
          <p:sp>
            <p:nvSpPr>
              <p:cNvPr id="467" name="Freeform 303">
                <a:extLst>
                  <a:ext uri="{FF2B5EF4-FFF2-40B4-BE49-F238E27FC236}">
                    <a16:creationId xmlns:a16="http://schemas.microsoft.com/office/drawing/2014/main" id="{8488BC4C-F880-FF0A-A8F9-4691EA93334D}"/>
                  </a:ext>
                </a:extLst>
              </p:cNvPr>
              <p:cNvSpPr/>
              <p:nvPr/>
            </p:nvSpPr>
            <p:spPr>
              <a:xfrm>
                <a:off x="5264150" y="2606675"/>
                <a:ext cx="304800" cy="676275"/>
              </a:xfrm>
              <a:custGeom>
                <a:avLst/>
                <a:gdLst>
                  <a:gd name="connsiteX0" fmla="*/ 0 w 304800"/>
                  <a:gd name="connsiteY0" fmla="*/ 676275 h 676275"/>
                  <a:gd name="connsiteX1" fmla="*/ 304800 w 304800"/>
                  <a:gd name="connsiteY1" fmla="*/ 0 h 676275"/>
                </a:gdLst>
                <a:ahLst/>
                <a:cxnLst>
                  <a:cxn ang="0">
                    <a:pos x="connsiteX0" y="connsiteY0"/>
                  </a:cxn>
                  <a:cxn ang="0">
                    <a:pos x="connsiteX1" y="connsiteY1"/>
                  </a:cxn>
                </a:cxnLst>
                <a:rect l="l" t="t" r="r" b="b"/>
                <a:pathLst>
                  <a:path w="304800" h="676275">
                    <a:moveTo>
                      <a:pt x="0" y="676275"/>
                    </a:moveTo>
                    <a:lnTo>
                      <a:pt x="304800" y="0"/>
                    </a:lnTo>
                  </a:path>
                </a:pathLst>
              </a:custGeom>
              <a:noFill/>
              <a:ln w="12700" cap="flat" cmpd="sng" algn="ctr">
                <a:solidFill>
                  <a:srgbClr val="A5A5A5"/>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468" name="Rectangle 467">
                <a:extLst>
                  <a:ext uri="{FF2B5EF4-FFF2-40B4-BE49-F238E27FC236}">
                    <a16:creationId xmlns:a16="http://schemas.microsoft.com/office/drawing/2014/main" id="{6EFB6C02-F597-03DC-6CFB-1E0E25F0D9C0}"/>
                  </a:ext>
                </a:extLst>
              </p:cNvPr>
              <p:cNvSpPr/>
              <p:nvPr/>
            </p:nvSpPr>
            <p:spPr>
              <a:xfrm>
                <a:off x="5248275" y="3260725"/>
                <a:ext cx="36576" cy="36576"/>
              </a:xfrm>
              <a:prstGeom prst="rect">
                <a:avLst/>
              </a:prstGeom>
              <a:solidFill>
                <a:srgbClr val="A5A5A5"/>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469" name="Rectangle 468">
                <a:extLst>
                  <a:ext uri="{FF2B5EF4-FFF2-40B4-BE49-F238E27FC236}">
                    <a16:creationId xmlns:a16="http://schemas.microsoft.com/office/drawing/2014/main" id="{2FEEF1ED-B54B-982D-E35E-D0CDADC02B68}"/>
                  </a:ext>
                </a:extLst>
              </p:cNvPr>
              <p:cNvSpPr/>
              <p:nvPr/>
            </p:nvSpPr>
            <p:spPr>
              <a:xfrm>
                <a:off x="5553075" y="2587625"/>
                <a:ext cx="36576" cy="36576"/>
              </a:xfrm>
              <a:prstGeom prst="rect">
                <a:avLst/>
              </a:prstGeom>
              <a:solidFill>
                <a:srgbClr val="A5A5A5"/>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grpSp>
        <p:grpSp>
          <p:nvGrpSpPr>
            <p:cNvPr id="68" name="Group 67">
              <a:extLst>
                <a:ext uri="{FF2B5EF4-FFF2-40B4-BE49-F238E27FC236}">
                  <a16:creationId xmlns:a16="http://schemas.microsoft.com/office/drawing/2014/main" id="{1DD1200E-EF6A-6220-6DA0-86A7B1C1E231}"/>
                </a:ext>
              </a:extLst>
            </p:cNvPr>
            <p:cNvGrpSpPr/>
            <p:nvPr/>
          </p:nvGrpSpPr>
          <p:grpSpPr>
            <a:xfrm>
              <a:off x="7217881" y="3817887"/>
              <a:ext cx="247454" cy="587737"/>
              <a:chOff x="5245100" y="2225675"/>
              <a:chExt cx="344551" cy="1074801"/>
            </a:xfrm>
          </p:grpSpPr>
          <p:sp>
            <p:nvSpPr>
              <p:cNvPr id="464" name="Freeform 307">
                <a:extLst>
                  <a:ext uri="{FF2B5EF4-FFF2-40B4-BE49-F238E27FC236}">
                    <a16:creationId xmlns:a16="http://schemas.microsoft.com/office/drawing/2014/main" id="{65D371E6-9207-7E00-0220-DD05EA41BA5C}"/>
                  </a:ext>
                </a:extLst>
              </p:cNvPr>
              <p:cNvSpPr/>
              <p:nvPr/>
            </p:nvSpPr>
            <p:spPr>
              <a:xfrm>
                <a:off x="5264150" y="2241550"/>
                <a:ext cx="307975" cy="1041400"/>
              </a:xfrm>
              <a:custGeom>
                <a:avLst/>
                <a:gdLst>
                  <a:gd name="connsiteX0" fmla="*/ 0 w 307975"/>
                  <a:gd name="connsiteY0" fmla="*/ 1041400 h 1041400"/>
                  <a:gd name="connsiteX1" fmla="*/ 307975 w 307975"/>
                  <a:gd name="connsiteY1" fmla="*/ 0 h 1041400"/>
                </a:gdLst>
                <a:ahLst/>
                <a:cxnLst>
                  <a:cxn ang="0">
                    <a:pos x="connsiteX0" y="connsiteY0"/>
                  </a:cxn>
                  <a:cxn ang="0">
                    <a:pos x="connsiteX1" y="connsiteY1"/>
                  </a:cxn>
                </a:cxnLst>
                <a:rect l="l" t="t" r="r" b="b"/>
                <a:pathLst>
                  <a:path w="307975" h="1041400">
                    <a:moveTo>
                      <a:pt x="0" y="1041400"/>
                    </a:moveTo>
                    <a:lnTo>
                      <a:pt x="307975" y="0"/>
                    </a:lnTo>
                  </a:path>
                </a:pathLst>
              </a:custGeom>
              <a:noFill/>
              <a:ln w="12700" cap="flat" cmpd="sng" algn="ctr">
                <a:solidFill>
                  <a:srgbClr val="4472C4"/>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465" name="Rectangle 464">
                <a:extLst>
                  <a:ext uri="{FF2B5EF4-FFF2-40B4-BE49-F238E27FC236}">
                    <a16:creationId xmlns:a16="http://schemas.microsoft.com/office/drawing/2014/main" id="{8D244D78-565C-E3F5-9CB2-AD7DE197DC2D}"/>
                  </a:ext>
                </a:extLst>
              </p:cNvPr>
              <p:cNvSpPr/>
              <p:nvPr/>
            </p:nvSpPr>
            <p:spPr>
              <a:xfrm>
                <a:off x="5245100" y="3263900"/>
                <a:ext cx="36576" cy="36576"/>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466" name="Oval 465">
                <a:extLst>
                  <a:ext uri="{FF2B5EF4-FFF2-40B4-BE49-F238E27FC236}">
                    <a16:creationId xmlns:a16="http://schemas.microsoft.com/office/drawing/2014/main" id="{65ADCC25-4B6C-A4ED-1AA8-3DF4A9354072}"/>
                  </a:ext>
                </a:extLst>
              </p:cNvPr>
              <p:cNvSpPr/>
              <p:nvPr/>
            </p:nvSpPr>
            <p:spPr>
              <a:xfrm>
                <a:off x="5553075" y="2225675"/>
                <a:ext cx="36576" cy="36576"/>
              </a:xfrm>
              <a:prstGeom prst="ellipse">
                <a:avLst/>
              </a:prstGeom>
              <a:solidFill>
                <a:srgbClr val="4472C4"/>
              </a:solidFill>
              <a:ln w="12700" cap="flat" cmpd="sng" algn="ctr">
                <a:solidFill>
                  <a:schemeClr val="tx2">
                    <a:lumMod val="75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grpSp>
        <p:grpSp>
          <p:nvGrpSpPr>
            <p:cNvPr id="69" name="Group 68">
              <a:extLst>
                <a:ext uri="{FF2B5EF4-FFF2-40B4-BE49-F238E27FC236}">
                  <a16:creationId xmlns:a16="http://schemas.microsoft.com/office/drawing/2014/main" id="{8186FDFA-C9C9-82E4-E040-D74DE6798795}"/>
                </a:ext>
              </a:extLst>
            </p:cNvPr>
            <p:cNvGrpSpPr/>
            <p:nvPr/>
          </p:nvGrpSpPr>
          <p:grpSpPr>
            <a:xfrm>
              <a:off x="7213320" y="3489746"/>
              <a:ext cx="405887" cy="915877"/>
              <a:chOff x="5238750" y="1625600"/>
              <a:chExt cx="565150" cy="1674876"/>
            </a:xfrm>
          </p:grpSpPr>
          <p:sp>
            <p:nvSpPr>
              <p:cNvPr id="461" name="Freeform 311">
                <a:extLst>
                  <a:ext uri="{FF2B5EF4-FFF2-40B4-BE49-F238E27FC236}">
                    <a16:creationId xmlns:a16="http://schemas.microsoft.com/office/drawing/2014/main" id="{A25888B1-51FF-4859-7323-EE4B1FD47145}"/>
                  </a:ext>
                </a:extLst>
              </p:cNvPr>
              <p:cNvSpPr/>
              <p:nvPr/>
            </p:nvSpPr>
            <p:spPr>
              <a:xfrm>
                <a:off x="5264150" y="1625600"/>
                <a:ext cx="539750" cy="1654175"/>
              </a:xfrm>
              <a:custGeom>
                <a:avLst/>
                <a:gdLst>
                  <a:gd name="connsiteX0" fmla="*/ 0 w 539750"/>
                  <a:gd name="connsiteY0" fmla="*/ 1654175 h 1654175"/>
                  <a:gd name="connsiteX1" fmla="*/ 304800 w 539750"/>
                  <a:gd name="connsiteY1" fmla="*/ 295275 h 1654175"/>
                  <a:gd name="connsiteX2" fmla="*/ 539750 w 539750"/>
                  <a:gd name="connsiteY2" fmla="*/ 0 h 1654175"/>
                </a:gdLst>
                <a:ahLst/>
                <a:cxnLst>
                  <a:cxn ang="0">
                    <a:pos x="connsiteX0" y="connsiteY0"/>
                  </a:cxn>
                  <a:cxn ang="0">
                    <a:pos x="connsiteX1" y="connsiteY1"/>
                  </a:cxn>
                  <a:cxn ang="0">
                    <a:pos x="connsiteX2" y="connsiteY2"/>
                  </a:cxn>
                </a:cxnLst>
                <a:rect l="l" t="t" r="r" b="b"/>
                <a:pathLst>
                  <a:path w="539750" h="1654175">
                    <a:moveTo>
                      <a:pt x="0" y="1654175"/>
                    </a:moveTo>
                    <a:lnTo>
                      <a:pt x="304800" y="295275"/>
                    </a:lnTo>
                    <a:lnTo>
                      <a:pt x="539750" y="0"/>
                    </a:lnTo>
                  </a:path>
                </a:pathLst>
              </a:custGeom>
              <a:noFill/>
              <a:ln w="12700" cap="flat" cmpd="sng" algn="ctr">
                <a:solidFill>
                  <a:srgbClr val="4472C4"/>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462" name="Rectangle 461">
                <a:extLst>
                  <a:ext uri="{FF2B5EF4-FFF2-40B4-BE49-F238E27FC236}">
                    <a16:creationId xmlns:a16="http://schemas.microsoft.com/office/drawing/2014/main" id="{901EC674-013E-4DCD-45D5-03F6416A88D7}"/>
                  </a:ext>
                </a:extLst>
              </p:cNvPr>
              <p:cNvSpPr/>
              <p:nvPr/>
            </p:nvSpPr>
            <p:spPr>
              <a:xfrm>
                <a:off x="5238750" y="3263900"/>
                <a:ext cx="36576" cy="36576"/>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463" name="Oval 462">
                <a:extLst>
                  <a:ext uri="{FF2B5EF4-FFF2-40B4-BE49-F238E27FC236}">
                    <a16:creationId xmlns:a16="http://schemas.microsoft.com/office/drawing/2014/main" id="{95A5AB4A-2B9C-7C38-CF6B-32A78020EABF}"/>
                  </a:ext>
                </a:extLst>
              </p:cNvPr>
              <p:cNvSpPr/>
              <p:nvPr/>
            </p:nvSpPr>
            <p:spPr>
              <a:xfrm>
                <a:off x="5549900" y="1898650"/>
                <a:ext cx="36576" cy="36576"/>
              </a:xfrm>
              <a:prstGeom prst="ellipse">
                <a:avLst/>
              </a:prstGeom>
              <a:solidFill>
                <a:srgbClr val="4472C4"/>
              </a:solidFill>
              <a:ln w="12700" cap="flat" cmpd="sng" algn="ctr">
                <a:solidFill>
                  <a:schemeClr val="tx2">
                    <a:lumMod val="75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grpSp>
        <p:grpSp>
          <p:nvGrpSpPr>
            <p:cNvPr id="70" name="Group 69">
              <a:extLst>
                <a:ext uri="{FF2B5EF4-FFF2-40B4-BE49-F238E27FC236}">
                  <a16:creationId xmlns:a16="http://schemas.microsoft.com/office/drawing/2014/main" id="{27FDA51B-8717-A3CC-A7CF-96A9E988FB3C}"/>
                </a:ext>
              </a:extLst>
            </p:cNvPr>
            <p:cNvGrpSpPr/>
            <p:nvPr/>
          </p:nvGrpSpPr>
          <p:grpSpPr>
            <a:xfrm>
              <a:off x="7215600" y="4206847"/>
              <a:ext cx="147123" cy="198776"/>
              <a:chOff x="5241925" y="2936972"/>
              <a:chExt cx="204851" cy="363504"/>
            </a:xfrm>
          </p:grpSpPr>
          <p:sp>
            <p:nvSpPr>
              <p:cNvPr id="458" name="Freeform 315">
                <a:extLst>
                  <a:ext uri="{FF2B5EF4-FFF2-40B4-BE49-F238E27FC236}">
                    <a16:creationId xmlns:a16="http://schemas.microsoft.com/office/drawing/2014/main" id="{5354117A-5F5E-009F-98BF-3441D386B62B}"/>
                  </a:ext>
                </a:extLst>
              </p:cNvPr>
              <p:cNvSpPr/>
              <p:nvPr/>
            </p:nvSpPr>
            <p:spPr>
              <a:xfrm>
                <a:off x="5257800" y="2949575"/>
                <a:ext cx="171450" cy="330200"/>
              </a:xfrm>
              <a:custGeom>
                <a:avLst/>
                <a:gdLst>
                  <a:gd name="connsiteX0" fmla="*/ 0 w 171450"/>
                  <a:gd name="connsiteY0" fmla="*/ 330200 h 330200"/>
                  <a:gd name="connsiteX1" fmla="*/ 171450 w 171450"/>
                  <a:gd name="connsiteY1" fmla="*/ 0 h 330200"/>
                </a:gdLst>
                <a:ahLst/>
                <a:cxnLst>
                  <a:cxn ang="0">
                    <a:pos x="connsiteX0" y="connsiteY0"/>
                  </a:cxn>
                  <a:cxn ang="0">
                    <a:pos x="connsiteX1" y="connsiteY1"/>
                  </a:cxn>
                </a:cxnLst>
                <a:rect l="l" t="t" r="r" b="b"/>
                <a:pathLst>
                  <a:path w="171450" h="330200">
                    <a:moveTo>
                      <a:pt x="0" y="330200"/>
                    </a:moveTo>
                    <a:lnTo>
                      <a:pt x="171450" y="0"/>
                    </a:lnTo>
                  </a:path>
                </a:pathLst>
              </a:custGeom>
              <a:noFill/>
              <a:ln w="6350" cap="flat" cmpd="sng" algn="ctr">
                <a:solidFill>
                  <a:srgbClr val="4472C4"/>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459" name="Rectangle 458">
                <a:extLst>
                  <a:ext uri="{FF2B5EF4-FFF2-40B4-BE49-F238E27FC236}">
                    <a16:creationId xmlns:a16="http://schemas.microsoft.com/office/drawing/2014/main" id="{C19AF9A1-DD47-7CBB-9E27-429265D7C050}"/>
                  </a:ext>
                </a:extLst>
              </p:cNvPr>
              <p:cNvSpPr/>
              <p:nvPr/>
            </p:nvSpPr>
            <p:spPr>
              <a:xfrm>
                <a:off x="5241925" y="3263900"/>
                <a:ext cx="36576" cy="36576"/>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460" name="Rectangle 459">
                <a:extLst>
                  <a:ext uri="{FF2B5EF4-FFF2-40B4-BE49-F238E27FC236}">
                    <a16:creationId xmlns:a16="http://schemas.microsoft.com/office/drawing/2014/main" id="{C2FC4A35-5445-778D-5C0D-17EFF37A92F4}"/>
                  </a:ext>
                </a:extLst>
              </p:cNvPr>
              <p:cNvSpPr/>
              <p:nvPr/>
            </p:nvSpPr>
            <p:spPr>
              <a:xfrm>
                <a:off x="5410200" y="2936972"/>
                <a:ext cx="36576" cy="36575"/>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grpSp>
        <p:grpSp>
          <p:nvGrpSpPr>
            <p:cNvPr id="71" name="Group 70">
              <a:extLst>
                <a:ext uri="{FF2B5EF4-FFF2-40B4-BE49-F238E27FC236}">
                  <a16:creationId xmlns:a16="http://schemas.microsoft.com/office/drawing/2014/main" id="{24E9641F-ED2A-0759-753F-5F5927CF6C42}"/>
                </a:ext>
              </a:extLst>
            </p:cNvPr>
            <p:cNvGrpSpPr/>
            <p:nvPr/>
          </p:nvGrpSpPr>
          <p:grpSpPr>
            <a:xfrm>
              <a:off x="8617964" y="3994978"/>
              <a:ext cx="224652" cy="410645"/>
              <a:chOff x="7194550" y="2549525"/>
              <a:chExt cx="312801" cy="750951"/>
            </a:xfrm>
          </p:grpSpPr>
          <p:sp>
            <p:nvSpPr>
              <p:cNvPr id="455" name="Freeform 353">
                <a:extLst>
                  <a:ext uri="{FF2B5EF4-FFF2-40B4-BE49-F238E27FC236}">
                    <a16:creationId xmlns:a16="http://schemas.microsoft.com/office/drawing/2014/main" id="{171285F8-3A84-0DEF-0A02-593709E58F5A}"/>
                  </a:ext>
                </a:extLst>
              </p:cNvPr>
              <p:cNvSpPr/>
              <p:nvPr/>
            </p:nvSpPr>
            <p:spPr>
              <a:xfrm>
                <a:off x="7207250" y="2559050"/>
                <a:ext cx="282575" cy="723900"/>
              </a:xfrm>
              <a:custGeom>
                <a:avLst/>
                <a:gdLst>
                  <a:gd name="connsiteX0" fmla="*/ 0 w 282575"/>
                  <a:gd name="connsiteY0" fmla="*/ 723900 h 723900"/>
                  <a:gd name="connsiteX1" fmla="*/ 282575 w 282575"/>
                  <a:gd name="connsiteY1" fmla="*/ 0 h 723900"/>
                </a:gdLst>
                <a:ahLst/>
                <a:cxnLst>
                  <a:cxn ang="0">
                    <a:pos x="connsiteX0" y="connsiteY0"/>
                  </a:cxn>
                  <a:cxn ang="0">
                    <a:pos x="connsiteX1" y="connsiteY1"/>
                  </a:cxn>
                </a:cxnLst>
                <a:rect l="l" t="t" r="r" b="b"/>
                <a:pathLst>
                  <a:path w="282575" h="723900">
                    <a:moveTo>
                      <a:pt x="0" y="723900"/>
                    </a:moveTo>
                    <a:lnTo>
                      <a:pt x="282575" y="0"/>
                    </a:lnTo>
                  </a:path>
                </a:pathLst>
              </a:custGeom>
              <a:noFill/>
              <a:ln w="12700" cap="flat" cmpd="sng" algn="ctr">
                <a:solidFill>
                  <a:srgbClr val="A5A5A5"/>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456" name="Rectangle 455">
                <a:extLst>
                  <a:ext uri="{FF2B5EF4-FFF2-40B4-BE49-F238E27FC236}">
                    <a16:creationId xmlns:a16="http://schemas.microsoft.com/office/drawing/2014/main" id="{11760356-C8EE-13CA-878D-6026AE47909F}"/>
                  </a:ext>
                </a:extLst>
              </p:cNvPr>
              <p:cNvSpPr/>
              <p:nvPr/>
            </p:nvSpPr>
            <p:spPr>
              <a:xfrm>
                <a:off x="7194550" y="3263900"/>
                <a:ext cx="36576" cy="36576"/>
              </a:xfrm>
              <a:prstGeom prst="rect">
                <a:avLst/>
              </a:prstGeom>
              <a:solidFill>
                <a:srgbClr val="A5A5A5"/>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457" name="Rectangle 456">
                <a:extLst>
                  <a:ext uri="{FF2B5EF4-FFF2-40B4-BE49-F238E27FC236}">
                    <a16:creationId xmlns:a16="http://schemas.microsoft.com/office/drawing/2014/main" id="{15C40B51-226C-DD3D-518E-B439297098BA}"/>
                  </a:ext>
                </a:extLst>
              </p:cNvPr>
              <p:cNvSpPr/>
              <p:nvPr/>
            </p:nvSpPr>
            <p:spPr>
              <a:xfrm>
                <a:off x="7470775" y="2549525"/>
                <a:ext cx="36576" cy="36576"/>
              </a:xfrm>
              <a:prstGeom prst="rect">
                <a:avLst/>
              </a:prstGeom>
              <a:solidFill>
                <a:srgbClr val="A5A5A5"/>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grpSp>
        <p:grpSp>
          <p:nvGrpSpPr>
            <p:cNvPr id="72" name="Group 71">
              <a:extLst>
                <a:ext uri="{FF2B5EF4-FFF2-40B4-BE49-F238E27FC236}">
                  <a16:creationId xmlns:a16="http://schemas.microsoft.com/office/drawing/2014/main" id="{A905BCFF-E13F-F49E-52F0-18640442A4D5}"/>
                </a:ext>
              </a:extLst>
            </p:cNvPr>
            <p:cNvGrpSpPr/>
            <p:nvPr/>
          </p:nvGrpSpPr>
          <p:grpSpPr>
            <a:xfrm>
              <a:off x="8613403" y="4387358"/>
              <a:ext cx="236053" cy="20001"/>
              <a:chOff x="7188200" y="3267075"/>
              <a:chExt cx="328676" cy="36576"/>
            </a:xfrm>
          </p:grpSpPr>
          <p:sp>
            <p:nvSpPr>
              <p:cNvPr id="452" name="Freeform 358">
                <a:extLst>
                  <a:ext uri="{FF2B5EF4-FFF2-40B4-BE49-F238E27FC236}">
                    <a16:creationId xmlns:a16="http://schemas.microsoft.com/office/drawing/2014/main" id="{3EFAEFCE-D946-D535-D940-37E9A08FBAFB}"/>
                  </a:ext>
                </a:extLst>
              </p:cNvPr>
              <p:cNvSpPr/>
              <p:nvPr/>
            </p:nvSpPr>
            <p:spPr>
              <a:xfrm>
                <a:off x="7200900" y="3279775"/>
                <a:ext cx="311150" cy="3175"/>
              </a:xfrm>
              <a:custGeom>
                <a:avLst/>
                <a:gdLst>
                  <a:gd name="connsiteX0" fmla="*/ 0 w 311150"/>
                  <a:gd name="connsiteY0" fmla="*/ 0 h 3175"/>
                  <a:gd name="connsiteX1" fmla="*/ 311150 w 311150"/>
                  <a:gd name="connsiteY1" fmla="*/ 3175 h 3175"/>
                </a:gdLst>
                <a:ahLst/>
                <a:cxnLst>
                  <a:cxn ang="0">
                    <a:pos x="connsiteX0" y="connsiteY0"/>
                  </a:cxn>
                  <a:cxn ang="0">
                    <a:pos x="connsiteX1" y="connsiteY1"/>
                  </a:cxn>
                </a:cxnLst>
                <a:rect l="l" t="t" r="r" b="b"/>
                <a:pathLst>
                  <a:path w="311150" h="3175">
                    <a:moveTo>
                      <a:pt x="0" y="0"/>
                    </a:moveTo>
                    <a:lnTo>
                      <a:pt x="311150" y="3175"/>
                    </a:lnTo>
                  </a:path>
                </a:pathLst>
              </a:custGeom>
              <a:noFill/>
              <a:ln w="12700" cap="flat" cmpd="sng" algn="ctr">
                <a:solidFill>
                  <a:srgbClr val="A5A5A5"/>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453" name="Rectangle 452">
                <a:extLst>
                  <a:ext uri="{FF2B5EF4-FFF2-40B4-BE49-F238E27FC236}">
                    <a16:creationId xmlns:a16="http://schemas.microsoft.com/office/drawing/2014/main" id="{38680A02-C7E7-F10B-343E-7712B1155472}"/>
                  </a:ext>
                </a:extLst>
              </p:cNvPr>
              <p:cNvSpPr/>
              <p:nvPr/>
            </p:nvSpPr>
            <p:spPr>
              <a:xfrm>
                <a:off x="7188200" y="3267075"/>
                <a:ext cx="36576" cy="36576"/>
              </a:xfrm>
              <a:prstGeom prst="rect">
                <a:avLst/>
              </a:prstGeom>
              <a:solidFill>
                <a:srgbClr val="A5A5A5"/>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454" name="Rectangle 453">
                <a:extLst>
                  <a:ext uri="{FF2B5EF4-FFF2-40B4-BE49-F238E27FC236}">
                    <a16:creationId xmlns:a16="http://schemas.microsoft.com/office/drawing/2014/main" id="{9202DB7F-4B4D-27F5-33F8-F59467EC411E}"/>
                  </a:ext>
                </a:extLst>
              </p:cNvPr>
              <p:cNvSpPr/>
              <p:nvPr/>
            </p:nvSpPr>
            <p:spPr>
              <a:xfrm>
                <a:off x="7480300" y="3267075"/>
                <a:ext cx="36576" cy="36576"/>
              </a:xfrm>
              <a:prstGeom prst="rect">
                <a:avLst/>
              </a:prstGeom>
              <a:solidFill>
                <a:srgbClr val="A5A5A5"/>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grpSp>
        <p:grpSp>
          <p:nvGrpSpPr>
            <p:cNvPr id="73" name="Group 72">
              <a:extLst>
                <a:ext uri="{FF2B5EF4-FFF2-40B4-BE49-F238E27FC236}">
                  <a16:creationId xmlns:a16="http://schemas.microsoft.com/office/drawing/2014/main" id="{760CB84A-A094-4AD3-1B4F-5E62ECFB1FC2}"/>
                </a:ext>
              </a:extLst>
            </p:cNvPr>
            <p:cNvGrpSpPr/>
            <p:nvPr/>
          </p:nvGrpSpPr>
          <p:grpSpPr>
            <a:xfrm>
              <a:off x="8615684" y="4326592"/>
              <a:ext cx="924694" cy="315154"/>
              <a:chOff x="7191375" y="3155950"/>
              <a:chExt cx="1287526" cy="576326"/>
            </a:xfrm>
          </p:grpSpPr>
          <p:sp>
            <p:nvSpPr>
              <p:cNvPr id="446" name="Freeform 362">
                <a:extLst>
                  <a:ext uri="{FF2B5EF4-FFF2-40B4-BE49-F238E27FC236}">
                    <a16:creationId xmlns:a16="http://schemas.microsoft.com/office/drawing/2014/main" id="{011E19BE-D953-9594-9026-D24C4A5D3F47}"/>
                  </a:ext>
                </a:extLst>
              </p:cNvPr>
              <p:cNvSpPr/>
              <p:nvPr/>
            </p:nvSpPr>
            <p:spPr>
              <a:xfrm>
                <a:off x="7204075" y="3171825"/>
                <a:ext cx="1260475" cy="546100"/>
              </a:xfrm>
              <a:custGeom>
                <a:avLst/>
                <a:gdLst>
                  <a:gd name="connsiteX0" fmla="*/ 0 w 1260475"/>
                  <a:gd name="connsiteY0" fmla="*/ 107950 h 546100"/>
                  <a:gd name="connsiteX1" fmla="*/ 320675 w 1260475"/>
                  <a:gd name="connsiteY1" fmla="*/ 3175 h 546100"/>
                  <a:gd name="connsiteX2" fmla="*/ 619125 w 1260475"/>
                  <a:gd name="connsiteY2" fmla="*/ 3175 h 546100"/>
                  <a:gd name="connsiteX3" fmla="*/ 898525 w 1260475"/>
                  <a:gd name="connsiteY3" fmla="*/ 546100 h 546100"/>
                  <a:gd name="connsiteX4" fmla="*/ 1260475 w 1260475"/>
                  <a:gd name="connsiteY4" fmla="*/ 0 h 546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0475" h="546100">
                    <a:moveTo>
                      <a:pt x="0" y="107950"/>
                    </a:moveTo>
                    <a:lnTo>
                      <a:pt x="320675" y="3175"/>
                    </a:lnTo>
                    <a:lnTo>
                      <a:pt x="619125" y="3175"/>
                    </a:lnTo>
                    <a:lnTo>
                      <a:pt x="898525" y="546100"/>
                    </a:lnTo>
                    <a:lnTo>
                      <a:pt x="1260475" y="0"/>
                    </a:lnTo>
                  </a:path>
                </a:pathLst>
              </a:custGeom>
              <a:noFill/>
              <a:ln w="12700" cap="flat" cmpd="sng" algn="ctr">
                <a:solidFill>
                  <a:srgbClr val="A5A5A5"/>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447" name="Rectangle 446">
                <a:extLst>
                  <a:ext uri="{FF2B5EF4-FFF2-40B4-BE49-F238E27FC236}">
                    <a16:creationId xmlns:a16="http://schemas.microsoft.com/office/drawing/2014/main" id="{05D272F5-105E-FC46-355A-D9ABB8EB082A}"/>
                  </a:ext>
                </a:extLst>
              </p:cNvPr>
              <p:cNvSpPr/>
              <p:nvPr/>
            </p:nvSpPr>
            <p:spPr>
              <a:xfrm>
                <a:off x="7191375" y="3267075"/>
                <a:ext cx="36576" cy="36576"/>
              </a:xfrm>
              <a:prstGeom prst="rect">
                <a:avLst/>
              </a:prstGeom>
              <a:solidFill>
                <a:srgbClr val="A5A5A5"/>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448" name="Rectangle 447">
                <a:extLst>
                  <a:ext uri="{FF2B5EF4-FFF2-40B4-BE49-F238E27FC236}">
                    <a16:creationId xmlns:a16="http://schemas.microsoft.com/office/drawing/2014/main" id="{D2D5DE37-49B6-8672-F082-2F26F877EF4F}"/>
                  </a:ext>
                </a:extLst>
              </p:cNvPr>
              <p:cNvSpPr/>
              <p:nvPr/>
            </p:nvSpPr>
            <p:spPr>
              <a:xfrm>
                <a:off x="7508875" y="3155950"/>
                <a:ext cx="36576" cy="36576"/>
              </a:xfrm>
              <a:prstGeom prst="rect">
                <a:avLst/>
              </a:prstGeom>
              <a:solidFill>
                <a:srgbClr val="A5A5A5"/>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449" name="Rectangle 448">
                <a:extLst>
                  <a:ext uri="{FF2B5EF4-FFF2-40B4-BE49-F238E27FC236}">
                    <a16:creationId xmlns:a16="http://schemas.microsoft.com/office/drawing/2014/main" id="{51A418E1-6152-F70B-466C-685F16BAD725}"/>
                  </a:ext>
                </a:extLst>
              </p:cNvPr>
              <p:cNvSpPr/>
              <p:nvPr/>
            </p:nvSpPr>
            <p:spPr>
              <a:xfrm>
                <a:off x="7800975" y="3159125"/>
                <a:ext cx="36576" cy="36576"/>
              </a:xfrm>
              <a:prstGeom prst="rect">
                <a:avLst/>
              </a:prstGeom>
              <a:solidFill>
                <a:srgbClr val="A5A5A5"/>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450" name="Rectangle 449">
                <a:extLst>
                  <a:ext uri="{FF2B5EF4-FFF2-40B4-BE49-F238E27FC236}">
                    <a16:creationId xmlns:a16="http://schemas.microsoft.com/office/drawing/2014/main" id="{0A6329D0-47FA-8229-4235-DD4993082011}"/>
                  </a:ext>
                </a:extLst>
              </p:cNvPr>
              <p:cNvSpPr/>
              <p:nvPr/>
            </p:nvSpPr>
            <p:spPr>
              <a:xfrm>
                <a:off x="8086725" y="3695700"/>
                <a:ext cx="36576" cy="36576"/>
              </a:xfrm>
              <a:prstGeom prst="rect">
                <a:avLst/>
              </a:prstGeom>
              <a:solidFill>
                <a:srgbClr val="A5A5A5"/>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451" name="Rectangle 450">
                <a:extLst>
                  <a:ext uri="{FF2B5EF4-FFF2-40B4-BE49-F238E27FC236}">
                    <a16:creationId xmlns:a16="http://schemas.microsoft.com/office/drawing/2014/main" id="{EF6B91CA-1AC6-D7E2-7C0C-23849FAB7A98}"/>
                  </a:ext>
                </a:extLst>
              </p:cNvPr>
              <p:cNvSpPr/>
              <p:nvPr/>
            </p:nvSpPr>
            <p:spPr>
              <a:xfrm>
                <a:off x="8442325" y="3159125"/>
                <a:ext cx="36576" cy="36576"/>
              </a:xfrm>
              <a:prstGeom prst="rect">
                <a:avLst/>
              </a:prstGeom>
              <a:solidFill>
                <a:srgbClr val="A5A5A5"/>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grpSp>
        <p:grpSp>
          <p:nvGrpSpPr>
            <p:cNvPr id="74" name="Group 73">
              <a:extLst>
                <a:ext uri="{FF2B5EF4-FFF2-40B4-BE49-F238E27FC236}">
                  <a16:creationId xmlns:a16="http://schemas.microsoft.com/office/drawing/2014/main" id="{72588071-F286-26E0-C315-A5E1E072800A}"/>
                </a:ext>
              </a:extLst>
            </p:cNvPr>
            <p:cNvGrpSpPr/>
            <p:nvPr/>
          </p:nvGrpSpPr>
          <p:grpSpPr>
            <a:xfrm>
              <a:off x="8613403" y="4066162"/>
              <a:ext cx="662463" cy="341197"/>
              <a:chOff x="7188200" y="2679700"/>
              <a:chExt cx="922401" cy="623951"/>
            </a:xfrm>
          </p:grpSpPr>
          <p:sp>
            <p:nvSpPr>
              <p:cNvPr id="442" name="Freeform 369">
                <a:extLst>
                  <a:ext uri="{FF2B5EF4-FFF2-40B4-BE49-F238E27FC236}">
                    <a16:creationId xmlns:a16="http://schemas.microsoft.com/office/drawing/2014/main" id="{1FD6A223-C64A-8B10-A99D-7B011A114140}"/>
                  </a:ext>
                </a:extLst>
              </p:cNvPr>
              <p:cNvSpPr/>
              <p:nvPr/>
            </p:nvSpPr>
            <p:spPr>
              <a:xfrm>
                <a:off x="7200900" y="2698750"/>
                <a:ext cx="892175" cy="587375"/>
              </a:xfrm>
              <a:custGeom>
                <a:avLst/>
                <a:gdLst>
                  <a:gd name="connsiteX0" fmla="*/ 0 w 892175"/>
                  <a:gd name="connsiteY0" fmla="*/ 587375 h 587375"/>
                  <a:gd name="connsiteX1" fmla="*/ 301625 w 892175"/>
                  <a:gd name="connsiteY1" fmla="*/ 419100 h 587375"/>
                  <a:gd name="connsiteX2" fmla="*/ 892175 w 892175"/>
                  <a:gd name="connsiteY2" fmla="*/ 0 h 587375"/>
                </a:gdLst>
                <a:ahLst/>
                <a:cxnLst>
                  <a:cxn ang="0">
                    <a:pos x="connsiteX0" y="connsiteY0"/>
                  </a:cxn>
                  <a:cxn ang="0">
                    <a:pos x="connsiteX1" y="connsiteY1"/>
                  </a:cxn>
                  <a:cxn ang="0">
                    <a:pos x="connsiteX2" y="connsiteY2"/>
                  </a:cxn>
                </a:cxnLst>
                <a:rect l="l" t="t" r="r" b="b"/>
                <a:pathLst>
                  <a:path w="892175" h="587375">
                    <a:moveTo>
                      <a:pt x="0" y="587375"/>
                    </a:moveTo>
                    <a:lnTo>
                      <a:pt x="301625" y="419100"/>
                    </a:lnTo>
                    <a:lnTo>
                      <a:pt x="892175" y="0"/>
                    </a:lnTo>
                  </a:path>
                </a:pathLst>
              </a:custGeom>
              <a:noFill/>
              <a:ln w="12700" cap="flat" cmpd="sng" algn="ctr">
                <a:solidFill>
                  <a:srgbClr val="A5A5A5"/>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rgbClr val="595454"/>
                  </a:solidFill>
                  <a:effectLst/>
                  <a:uLnTx/>
                  <a:uFillTx/>
                  <a:latin typeface="Trebuchet MS" panose="020B0603020202020204"/>
                  <a:ea typeface="+mn-ea"/>
                  <a:cs typeface="Arial" charset="0"/>
                </a:endParaRPr>
              </a:p>
            </p:txBody>
          </p:sp>
          <p:sp>
            <p:nvSpPr>
              <p:cNvPr id="443" name="Rectangle 442">
                <a:extLst>
                  <a:ext uri="{FF2B5EF4-FFF2-40B4-BE49-F238E27FC236}">
                    <a16:creationId xmlns:a16="http://schemas.microsoft.com/office/drawing/2014/main" id="{65EC7C54-F315-B9DE-0862-25E96EAEE654}"/>
                  </a:ext>
                </a:extLst>
              </p:cNvPr>
              <p:cNvSpPr/>
              <p:nvPr/>
            </p:nvSpPr>
            <p:spPr>
              <a:xfrm>
                <a:off x="7188200" y="3267075"/>
                <a:ext cx="36576" cy="36576"/>
              </a:xfrm>
              <a:prstGeom prst="rect">
                <a:avLst/>
              </a:prstGeom>
              <a:solidFill>
                <a:srgbClr val="A5A5A5"/>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444" name="Rectangle 443">
                <a:extLst>
                  <a:ext uri="{FF2B5EF4-FFF2-40B4-BE49-F238E27FC236}">
                    <a16:creationId xmlns:a16="http://schemas.microsoft.com/office/drawing/2014/main" id="{2D818AC5-458E-3100-8876-03268B1172E7}"/>
                  </a:ext>
                </a:extLst>
              </p:cNvPr>
              <p:cNvSpPr/>
              <p:nvPr/>
            </p:nvSpPr>
            <p:spPr>
              <a:xfrm>
                <a:off x="8074025" y="2679700"/>
                <a:ext cx="36576" cy="36576"/>
              </a:xfrm>
              <a:prstGeom prst="rect">
                <a:avLst/>
              </a:prstGeom>
              <a:solidFill>
                <a:srgbClr val="A5A5A5"/>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445" name="Oval 444">
                <a:extLst>
                  <a:ext uri="{FF2B5EF4-FFF2-40B4-BE49-F238E27FC236}">
                    <a16:creationId xmlns:a16="http://schemas.microsoft.com/office/drawing/2014/main" id="{F58C48D1-1551-52E1-6709-4E59FA2EDD70}"/>
                  </a:ext>
                </a:extLst>
              </p:cNvPr>
              <p:cNvSpPr/>
              <p:nvPr/>
            </p:nvSpPr>
            <p:spPr>
              <a:xfrm>
                <a:off x="7489825" y="3092450"/>
                <a:ext cx="36576" cy="36576"/>
              </a:xfrm>
              <a:prstGeom prst="ellipse">
                <a:avLst/>
              </a:prstGeom>
              <a:solidFill>
                <a:srgbClr val="A5A5A5"/>
              </a:solidFill>
              <a:ln w="12700" cap="flat" cmpd="sng" algn="ctr">
                <a:solidFill>
                  <a:schemeClr val="tx1">
                    <a:lumMod val="65000"/>
                    <a:lumOff val="35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grpSp>
        <p:grpSp>
          <p:nvGrpSpPr>
            <p:cNvPr id="75" name="Group 74">
              <a:extLst>
                <a:ext uri="{FF2B5EF4-FFF2-40B4-BE49-F238E27FC236}">
                  <a16:creationId xmlns:a16="http://schemas.microsoft.com/office/drawing/2014/main" id="{78F0F927-C674-7600-4640-1A8E0374C27B}"/>
                </a:ext>
              </a:extLst>
            </p:cNvPr>
            <p:cNvGrpSpPr/>
            <p:nvPr/>
          </p:nvGrpSpPr>
          <p:grpSpPr>
            <a:xfrm>
              <a:off x="8613403" y="4305757"/>
              <a:ext cx="224652" cy="101602"/>
              <a:chOff x="7188200" y="3117850"/>
              <a:chExt cx="312801" cy="185801"/>
            </a:xfrm>
          </p:grpSpPr>
          <p:sp>
            <p:nvSpPr>
              <p:cNvPr id="439" name="Freeform 374">
                <a:extLst>
                  <a:ext uri="{FF2B5EF4-FFF2-40B4-BE49-F238E27FC236}">
                    <a16:creationId xmlns:a16="http://schemas.microsoft.com/office/drawing/2014/main" id="{26B4CC1D-FE73-2A70-AC74-142A002F5CF2}"/>
                  </a:ext>
                </a:extLst>
              </p:cNvPr>
              <p:cNvSpPr/>
              <p:nvPr/>
            </p:nvSpPr>
            <p:spPr>
              <a:xfrm>
                <a:off x="7200900" y="3133725"/>
                <a:ext cx="282575" cy="149225"/>
              </a:xfrm>
              <a:custGeom>
                <a:avLst/>
                <a:gdLst>
                  <a:gd name="connsiteX0" fmla="*/ 0 w 282575"/>
                  <a:gd name="connsiteY0" fmla="*/ 149225 h 149225"/>
                  <a:gd name="connsiteX1" fmla="*/ 282575 w 282575"/>
                  <a:gd name="connsiteY1" fmla="*/ 0 h 149225"/>
                </a:gdLst>
                <a:ahLst/>
                <a:cxnLst>
                  <a:cxn ang="0">
                    <a:pos x="connsiteX0" y="connsiteY0"/>
                  </a:cxn>
                  <a:cxn ang="0">
                    <a:pos x="connsiteX1" y="connsiteY1"/>
                  </a:cxn>
                </a:cxnLst>
                <a:rect l="l" t="t" r="r" b="b"/>
                <a:pathLst>
                  <a:path w="282575" h="149225">
                    <a:moveTo>
                      <a:pt x="0" y="149225"/>
                    </a:moveTo>
                    <a:lnTo>
                      <a:pt x="282575" y="0"/>
                    </a:lnTo>
                  </a:path>
                </a:pathLst>
              </a:custGeom>
              <a:noFill/>
              <a:ln w="6350" cap="flat" cmpd="sng" algn="ctr">
                <a:solidFill>
                  <a:srgbClr val="A5A5A5"/>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440" name="Rectangle 439">
                <a:extLst>
                  <a:ext uri="{FF2B5EF4-FFF2-40B4-BE49-F238E27FC236}">
                    <a16:creationId xmlns:a16="http://schemas.microsoft.com/office/drawing/2014/main" id="{FC90BE60-83A1-3C9E-E275-CA1B2ADD6D07}"/>
                  </a:ext>
                </a:extLst>
              </p:cNvPr>
              <p:cNvSpPr/>
              <p:nvPr/>
            </p:nvSpPr>
            <p:spPr>
              <a:xfrm>
                <a:off x="7188200" y="3267075"/>
                <a:ext cx="36576" cy="36576"/>
              </a:xfrm>
              <a:prstGeom prst="rect">
                <a:avLst/>
              </a:prstGeom>
              <a:solidFill>
                <a:srgbClr val="A5A5A5"/>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441" name="Oval 440">
                <a:extLst>
                  <a:ext uri="{FF2B5EF4-FFF2-40B4-BE49-F238E27FC236}">
                    <a16:creationId xmlns:a16="http://schemas.microsoft.com/office/drawing/2014/main" id="{0CD8DC7B-BF0A-214B-8047-AC9EF8492A70}"/>
                  </a:ext>
                </a:extLst>
              </p:cNvPr>
              <p:cNvSpPr/>
              <p:nvPr/>
            </p:nvSpPr>
            <p:spPr>
              <a:xfrm>
                <a:off x="7464425" y="3117850"/>
                <a:ext cx="36576" cy="36576"/>
              </a:xfrm>
              <a:prstGeom prst="ellipse">
                <a:avLst/>
              </a:prstGeom>
              <a:solidFill>
                <a:srgbClr val="A5A5A5"/>
              </a:solidFill>
              <a:ln w="12700" cap="flat" cmpd="sng" algn="ctr">
                <a:solidFill>
                  <a:schemeClr val="tx1">
                    <a:lumMod val="65000"/>
                    <a:lumOff val="35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grpSp>
        <p:grpSp>
          <p:nvGrpSpPr>
            <p:cNvPr id="76" name="Group 75">
              <a:extLst>
                <a:ext uri="{FF2B5EF4-FFF2-40B4-BE49-F238E27FC236}">
                  <a16:creationId xmlns:a16="http://schemas.microsoft.com/office/drawing/2014/main" id="{470D84A5-A7A5-FA6C-C223-C6ADEF106064}"/>
                </a:ext>
              </a:extLst>
            </p:cNvPr>
            <p:cNvGrpSpPr/>
            <p:nvPr/>
          </p:nvGrpSpPr>
          <p:grpSpPr>
            <a:xfrm>
              <a:off x="8613403" y="4258880"/>
              <a:ext cx="238333" cy="148479"/>
              <a:chOff x="7188200" y="3032125"/>
              <a:chExt cx="331851" cy="271526"/>
            </a:xfrm>
          </p:grpSpPr>
          <p:sp>
            <p:nvSpPr>
              <p:cNvPr id="436" name="Freeform 378">
                <a:extLst>
                  <a:ext uri="{FF2B5EF4-FFF2-40B4-BE49-F238E27FC236}">
                    <a16:creationId xmlns:a16="http://schemas.microsoft.com/office/drawing/2014/main" id="{80825712-A033-DD24-CCA5-6232A9C81C0A}"/>
                  </a:ext>
                </a:extLst>
              </p:cNvPr>
              <p:cNvSpPr/>
              <p:nvPr/>
            </p:nvSpPr>
            <p:spPr>
              <a:xfrm>
                <a:off x="7213600" y="3051175"/>
                <a:ext cx="298450" cy="228600"/>
              </a:xfrm>
              <a:custGeom>
                <a:avLst/>
                <a:gdLst>
                  <a:gd name="connsiteX0" fmla="*/ 0 w 298450"/>
                  <a:gd name="connsiteY0" fmla="*/ 228600 h 228600"/>
                  <a:gd name="connsiteX1" fmla="*/ 298450 w 298450"/>
                  <a:gd name="connsiteY1" fmla="*/ 0 h 228600"/>
                </a:gdLst>
                <a:ahLst/>
                <a:cxnLst>
                  <a:cxn ang="0">
                    <a:pos x="connsiteX0" y="connsiteY0"/>
                  </a:cxn>
                  <a:cxn ang="0">
                    <a:pos x="connsiteX1" y="connsiteY1"/>
                  </a:cxn>
                </a:cxnLst>
                <a:rect l="l" t="t" r="r" b="b"/>
                <a:pathLst>
                  <a:path w="298450" h="228600">
                    <a:moveTo>
                      <a:pt x="0" y="228600"/>
                    </a:moveTo>
                    <a:lnTo>
                      <a:pt x="298450" y="0"/>
                    </a:lnTo>
                  </a:path>
                </a:pathLst>
              </a:custGeom>
              <a:noFill/>
              <a:ln w="12700" cap="flat" cmpd="sng" algn="ctr">
                <a:solidFill>
                  <a:srgbClr val="A5A5A5"/>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437" name="Rectangle 436">
                <a:extLst>
                  <a:ext uri="{FF2B5EF4-FFF2-40B4-BE49-F238E27FC236}">
                    <a16:creationId xmlns:a16="http://schemas.microsoft.com/office/drawing/2014/main" id="{DCCA93F5-E4EC-A1E0-3716-93872831F9B5}"/>
                  </a:ext>
                </a:extLst>
              </p:cNvPr>
              <p:cNvSpPr/>
              <p:nvPr/>
            </p:nvSpPr>
            <p:spPr>
              <a:xfrm>
                <a:off x="7188200" y="3267075"/>
                <a:ext cx="36576" cy="36576"/>
              </a:xfrm>
              <a:prstGeom prst="rect">
                <a:avLst/>
              </a:prstGeom>
              <a:solidFill>
                <a:srgbClr val="A5A5A5"/>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438" name="Rectangle 437">
                <a:extLst>
                  <a:ext uri="{FF2B5EF4-FFF2-40B4-BE49-F238E27FC236}">
                    <a16:creationId xmlns:a16="http://schemas.microsoft.com/office/drawing/2014/main" id="{C01A0AD5-A60E-DD97-F23A-DF3819FB55E5}"/>
                  </a:ext>
                </a:extLst>
              </p:cNvPr>
              <p:cNvSpPr/>
              <p:nvPr/>
            </p:nvSpPr>
            <p:spPr>
              <a:xfrm>
                <a:off x="7483475" y="3032125"/>
                <a:ext cx="36576" cy="36576"/>
              </a:xfrm>
              <a:prstGeom prst="rect">
                <a:avLst/>
              </a:prstGeom>
              <a:solidFill>
                <a:srgbClr val="A5A5A5"/>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grpSp>
        <p:grpSp>
          <p:nvGrpSpPr>
            <p:cNvPr id="77" name="Group 76">
              <a:extLst>
                <a:ext uri="{FF2B5EF4-FFF2-40B4-BE49-F238E27FC236}">
                  <a16:creationId xmlns:a16="http://schemas.microsoft.com/office/drawing/2014/main" id="{73BD483C-73B1-4498-82C5-47985252D3EB}"/>
                </a:ext>
              </a:extLst>
            </p:cNvPr>
            <p:cNvGrpSpPr/>
            <p:nvPr/>
          </p:nvGrpSpPr>
          <p:grpSpPr>
            <a:xfrm>
              <a:off x="8611123" y="4248463"/>
              <a:ext cx="226932" cy="158897"/>
              <a:chOff x="7185025" y="3013075"/>
              <a:chExt cx="315976" cy="290576"/>
            </a:xfrm>
          </p:grpSpPr>
          <p:sp>
            <p:nvSpPr>
              <p:cNvPr id="433" name="Freeform 382">
                <a:extLst>
                  <a:ext uri="{FF2B5EF4-FFF2-40B4-BE49-F238E27FC236}">
                    <a16:creationId xmlns:a16="http://schemas.microsoft.com/office/drawing/2014/main" id="{17E86400-71F4-3DCF-B0AC-E8B95F1B4C1D}"/>
                  </a:ext>
                </a:extLst>
              </p:cNvPr>
              <p:cNvSpPr/>
              <p:nvPr/>
            </p:nvSpPr>
            <p:spPr>
              <a:xfrm>
                <a:off x="7200900" y="3035300"/>
                <a:ext cx="279400" cy="250825"/>
              </a:xfrm>
              <a:custGeom>
                <a:avLst/>
                <a:gdLst>
                  <a:gd name="connsiteX0" fmla="*/ 0 w 279400"/>
                  <a:gd name="connsiteY0" fmla="*/ 250825 h 250825"/>
                  <a:gd name="connsiteX1" fmla="*/ 279400 w 279400"/>
                  <a:gd name="connsiteY1" fmla="*/ 0 h 250825"/>
                </a:gdLst>
                <a:ahLst/>
                <a:cxnLst>
                  <a:cxn ang="0">
                    <a:pos x="connsiteX0" y="connsiteY0"/>
                  </a:cxn>
                  <a:cxn ang="0">
                    <a:pos x="connsiteX1" y="connsiteY1"/>
                  </a:cxn>
                </a:cxnLst>
                <a:rect l="l" t="t" r="r" b="b"/>
                <a:pathLst>
                  <a:path w="279400" h="250825">
                    <a:moveTo>
                      <a:pt x="0" y="250825"/>
                    </a:moveTo>
                    <a:lnTo>
                      <a:pt x="279400" y="0"/>
                    </a:lnTo>
                  </a:path>
                </a:pathLst>
              </a:custGeom>
              <a:noFill/>
              <a:ln w="12700" cap="flat" cmpd="sng" algn="ctr">
                <a:solidFill>
                  <a:srgbClr val="A5A5A5"/>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434" name="Oval 433">
                <a:extLst>
                  <a:ext uri="{FF2B5EF4-FFF2-40B4-BE49-F238E27FC236}">
                    <a16:creationId xmlns:a16="http://schemas.microsoft.com/office/drawing/2014/main" id="{57C58B3F-2DA7-9DDF-A87F-EC5F2BEB1A52}"/>
                  </a:ext>
                </a:extLst>
              </p:cNvPr>
              <p:cNvSpPr/>
              <p:nvPr/>
            </p:nvSpPr>
            <p:spPr>
              <a:xfrm>
                <a:off x="7464425" y="3013075"/>
                <a:ext cx="36576" cy="36576"/>
              </a:xfrm>
              <a:prstGeom prst="ellipse">
                <a:avLst/>
              </a:prstGeom>
              <a:solidFill>
                <a:srgbClr val="A5A5A5"/>
              </a:solidFill>
              <a:ln w="12700" cap="flat" cmpd="sng" algn="ctr">
                <a:solidFill>
                  <a:schemeClr val="tx1">
                    <a:lumMod val="65000"/>
                    <a:lumOff val="35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435" name="Rectangle 434">
                <a:extLst>
                  <a:ext uri="{FF2B5EF4-FFF2-40B4-BE49-F238E27FC236}">
                    <a16:creationId xmlns:a16="http://schemas.microsoft.com/office/drawing/2014/main" id="{FB17D0F3-3085-F521-8EE7-694BDFF1D2E1}"/>
                  </a:ext>
                </a:extLst>
              </p:cNvPr>
              <p:cNvSpPr/>
              <p:nvPr/>
            </p:nvSpPr>
            <p:spPr>
              <a:xfrm>
                <a:off x="7185025" y="3267075"/>
                <a:ext cx="36576" cy="36576"/>
              </a:xfrm>
              <a:prstGeom prst="rect">
                <a:avLst/>
              </a:prstGeom>
              <a:solidFill>
                <a:srgbClr val="A5A5A5"/>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grpSp>
        <p:grpSp>
          <p:nvGrpSpPr>
            <p:cNvPr id="78" name="Group 77">
              <a:extLst>
                <a:ext uri="{FF2B5EF4-FFF2-40B4-BE49-F238E27FC236}">
                  <a16:creationId xmlns:a16="http://schemas.microsoft.com/office/drawing/2014/main" id="{4420F2BD-ECDE-AEC5-2DFA-37AACF7D8A81}"/>
                </a:ext>
              </a:extLst>
            </p:cNvPr>
            <p:cNvGrpSpPr/>
            <p:nvPr/>
          </p:nvGrpSpPr>
          <p:grpSpPr>
            <a:xfrm>
              <a:off x="8615684" y="4137346"/>
              <a:ext cx="226932" cy="271749"/>
              <a:chOff x="7191375" y="2809875"/>
              <a:chExt cx="315976" cy="496951"/>
            </a:xfrm>
          </p:grpSpPr>
          <p:sp>
            <p:nvSpPr>
              <p:cNvPr id="430" name="Freeform 386">
                <a:extLst>
                  <a:ext uri="{FF2B5EF4-FFF2-40B4-BE49-F238E27FC236}">
                    <a16:creationId xmlns:a16="http://schemas.microsoft.com/office/drawing/2014/main" id="{A668EAFD-12C7-1764-D68B-325AC41ED2ED}"/>
                  </a:ext>
                </a:extLst>
              </p:cNvPr>
              <p:cNvSpPr/>
              <p:nvPr/>
            </p:nvSpPr>
            <p:spPr>
              <a:xfrm>
                <a:off x="7207250" y="2832100"/>
                <a:ext cx="285750" cy="450850"/>
              </a:xfrm>
              <a:custGeom>
                <a:avLst/>
                <a:gdLst>
                  <a:gd name="connsiteX0" fmla="*/ 0 w 285750"/>
                  <a:gd name="connsiteY0" fmla="*/ 450850 h 450850"/>
                  <a:gd name="connsiteX1" fmla="*/ 285750 w 285750"/>
                  <a:gd name="connsiteY1" fmla="*/ 0 h 450850"/>
                </a:gdLst>
                <a:ahLst/>
                <a:cxnLst>
                  <a:cxn ang="0">
                    <a:pos x="connsiteX0" y="connsiteY0"/>
                  </a:cxn>
                  <a:cxn ang="0">
                    <a:pos x="connsiteX1" y="connsiteY1"/>
                  </a:cxn>
                </a:cxnLst>
                <a:rect l="l" t="t" r="r" b="b"/>
                <a:pathLst>
                  <a:path w="285750" h="450850">
                    <a:moveTo>
                      <a:pt x="0" y="450850"/>
                    </a:moveTo>
                    <a:lnTo>
                      <a:pt x="285750" y="0"/>
                    </a:lnTo>
                  </a:path>
                </a:pathLst>
              </a:custGeom>
              <a:noFill/>
              <a:ln w="12700" cap="flat" cmpd="sng" algn="ctr">
                <a:solidFill>
                  <a:srgbClr val="A5A5A5"/>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431" name="Rectangle 430">
                <a:extLst>
                  <a:ext uri="{FF2B5EF4-FFF2-40B4-BE49-F238E27FC236}">
                    <a16:creationId xmlns:a16="http://schemas.microsoft.com/office/drawing/2014/main" id="{066D6102-4734-A343-A664-95FA5C4F12F9}"/>
                  </a:ext>
                </a:extLst>
              </p:cNvPr>
              <p:cNvSpPr/>
              <p:nvPr/>
            </p:nvSpPr>
            <p:spPr>
              <a:xfrm>
                <a:off x="7191375" y="3270250"/>
                <a:ext cx="36576" cy="36576"/>
              </a:xfrm>
              <a:prstGeom prst="rect">
                <a:avLst/>
              </a:prstGeom>
              <a:solidFill>
                <a:srgbClr val="A5A5A5"/>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432" name="Rectangle 431">
                <a:extLst>
                  <a:ext uri="{FF2B5EF4-FFF2-40B4-BE49-F238E27FC236}">
                    <a16:creationId xmlns:a16="http://schemas.microsoft.com/office/drawing/2014/main" id="{D2DB47B4-52D6-2E52-8915-61613AB29F22}"/>
                  </a:ext>
                </a:extLst>
              </p:cNvPr>
              <p:cNvSpPr/>
              <p:nvPr/>
            </p:nvSpPr>
            <p:spPr>
              <a:xfrm>
                <a:off x="7470775" y="2809875"/>
                <a:ext cx="36576" cy="36576"/>
              </a:xfrm>
              <a:prstGeom prst="rect">
                <a:avLst/>
              </a:prstGeom>
              <a:solidFill>
                <a:srgbClr val="A5A5A5"/>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grpSp>
        <p:grpSp>
          <p:nvGrpSpPr>
            <p:cNvPr id="79" name="Group 78">
              <a:extLst>
                <a:ext uri="{FF2B5EF4-FFF2-40B4-BE49-F238E27FC236}">
                  <a16:creationId xmlns:a16="http://schemas.microsoft.com/office/drawing/2014/main" id="{61961B8D-1C76-78C5-0EFC-3D78B1A5BFD9}"/>
                </a:ext>
              </a:extLst>
            </p:cNvPr>
            <p:cNvGrpSpPr/>
            <p:nvPr/>
          </p:nvGrpSpPr>
          <p:grpSpPr>
            <a:xfrm>
              <a:off x="5822358" y="4389095"/>
              <a:ext cx="443557" cy="551277"/>
              <a:chOff x="3302000" y="3270250"/>
              <a:chExt cx="617601" cy="1008126"/>
            </a:xfrm>
          </p:grpSpPr>
          <p:sp>
            <p:nvSpPr>
              <p:cNvPr id="426" name="Freeform 537">
                <a:extLst>
                  <a:ext uri="{FF2B5EF4-FFF2-40B4-BE49-F238E27FC236}">
                    <a16:creationId xmlns:a16="http://schemas.microsoft.com/office/drawing/2014/main" id="{AAC87BFE-F2E4-D452-9DE8-F62F4B7BEB52}"/>
                  </a:ext>
                </a:extLst>
              </p:cNvPr>
              <p:cNvSpPr/>
              <p:nvPr/>
            </p:nvSpPr>
            <p:spPr>
              <a:xfrm>
                <a:off x="3314700" y="3286125"/>
                <a:ext cx="593725" cy="977900"/>
              </a:xfrm>
              <a:custGeom>
                <a:avLst/>
                <a:gdLst>
                  <a:gd name="connsiteX0" fmla="*/ 0 w 593725"/>
                  <a:gd name="connsiteY0" fmla="*/ 0 h 977900"/>
                  <a:gd name="connsiteX1" fmla="*/ 282575 w 593725"/>
                  <a:gd name="connsiteY1" fmla="*/ 857250 h 977900"/>
                  <a:gd name="connsiteX2" fmla="*/ 593725 w 593725"/>
                  <a:gd name="connsiteY2" fmla="*/ 977900 h 977900"/>
                </a:gdLst>
                <a:ahLst/>
                <a:cxnLst>
                  <a:cxn ang="0">
                    <a:pos x="connsiteX0" y="connsiteY0"/>
                  </a:cxn>
                  <a:cxn ang="0">
                    <a:pos x="connsiteX1" y="connsiteY1"/>
                  </a:cxn>
                  <a:cxn ang="0">
                    <a:pos x="connsiteX2" y="connsiteY2"/>
                  </a:cxn>
                </a:cxnLst>
                <a:rect l="l" t="t" r="r" b="b"/>
                <a:pathLst>
                  <a:path w="593725" h="977900">
                    <a:moveTo>
                      <a:pt x="0" y="0"/>
                    </a:moveTo>
                    <a:lnTo>
                      <a:pt x="282575" y="857250"/>
                    </a:lnTo>
                    <a:lnTo>
                      <a:pt x="593725" y="977900"/>
                    </a:lnTo>
                  </a:path>
                </a:pathLst>
              </a:custGeom>
              <a:noFill/>
              <a:ln w="12700" cap="flat" cmpd="sng" algn="ctr">
                <a:solidFill>
                  <a:srgbClr val="D60093"/>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427" name="Rectangle 426">
                <a:extLst>
                  <a:ext uri="{FF2B5EF4-FFF2-40B4-BE49-F238E27FC236}">
                    <a16:creationId xmlns:a16="http://schemas.microsoft.com/office/drawing/2014/main" id="{1A8E109C-D3AC-EA47-4532-89875E206D2A}"/>
                  </a:ext>
                </a:extLst>
              </p:cNvPr>
              <p:cNvSpPr/>
              <p:nvPr/>
            </p:nvSpPr>
            <p:spPr>
              <a:xfrm>
                <a:off x="3302000" y="3270250"/>
                <a:ext cx="36576" cy="36576"/>
              </a:xfrm>
              <a:prstGeom prst="rect">
                <a:avLst/>
              </a:prstGeom>
              <a:solidFill>
                <a:srgbClr val="70AD47"/>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428" name="Rectangle 427">
                <a:extLst>
                  <a:ext uri="{FF2B5EF4-FFF2-40B4-BE49-F238E27FC236}">
                    <a16:creationId xmlns:a16="http://schemas.microsoft.com/office/drawing/2014/main" id="{4BDA42CB-5AA8-512C-1BD7-23F16C95D39B}"/>
                  </a:ext>
                </a:extLst>
              </p:cNvPr>
              <p:cNvSpPr/>
              <p:nvPr/>
            </p:nvSpPr>
            <p:spPr>
              <a:xfrm>
                <a:off x="3578225" y="4121150"/>
                <a:ext cx="36576" cy="36576"/>
              </a:xfrm>
              <a:prstGeom prst="rect">
                <a:avLst/>
              </a:prstGeom>
              <a:solidFill>
                <a:srgbClr val="D60093"/>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429" name="Rectangle 428">
                <a:extLst>
                  <a:ext uri="{FF2B5EF4-FFF2-40B4-BE49-F238E27FC236}">
                    <a16:creationId xmlns:a16="http://schemas.microsoft.com/office/drawing/2014/main" id="{B8272AD0-BF32-DAAA-8AAC-F23330220088}"/>
                  </a:ext>
                </a:extLst>
              </p:cNvPr>
              <p:cNvSpPr/>
              <p:nvPr/>
            </p:nvSpPr>
            <p:spPr>
              <a:xfrm>
                <a:off x="3883025" y="4241800"/>
                <a:ext cx="36576" cy="36576"/>
              </a:xfrm>
              <a:prstGeom prst="rect">
                <a:avLst/>
              </a:prstGeom>
              <a:solidFill>
                <a:srgbClr val="D60093"/>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grpSp>
        <p:grpSp>
          <p:nvGrpSpPr>
            <p:cNvPr id="80" name="Group 79">
              <a:extLst>
                <a:ext uri="{FF2B5EF4-FFF2-40B4-BE49-F238E27FC236}">
                  <a16:creationId xmlns:a16="http://schemas.microsoft.com/office/drawing/2014/main" id="{C8626959-AC6D-5DBC-FD21-6EE4B6DEAE6D}"/>
                </a:ext>
              </a:extLst>
            </p:cNvPr>
            <p:cNvGrpSpPr/>
            <p:nvPr/>
          </p:nvGrpSpPr>
          <p:grpSpPr>
            <a:xfrm>
              <a:off x="5817797" y="4387358"/>
              <a:ext cx="920133" cy="853374"/>
              <a:chOff x="3295650" y="3267075"/>
              <a:chExt cx="1281176" cy="1560576"/>
            </a:xfrm>
          </p:grpSpPr>
          <p:sp>
            <p:nvSpPr>
              <p:cNvPr id="421" name="Freeform 542">
                <a:extLst>
                  <a:ext uri="{FF2B5EF4-FFF2-40B4-BE49-F238E27FC236}">
                    <a16:creationId xmlns:a16="http://schemas.microsoft.com/office/drawing/2014/main" id="{16EF857F-FA5A-8A41-6333-AA850F2C5EF3}"/>
                  </a:ext>
                </a:extLst>
              </p:cNvPr>
              <p:cNvSpPr/>
              <p:nvPr/>
            </p:nvSpPr>
            <p:spPr>
              <a:xfrm>
                <a:off x="3311525" y="3279775"/>
                <a:ext cx="1250950" cy="1530350"/>
              </a:xfrm>
              <a:custGeom>
                <a:avLst/>
                <a:gdLst>
                  <a:gd name="connsiteX0" fmla="*/ 0 w 1250950"/>
                  <a:gd name="connsiteY0" fmla="*/ 0 h 1530350"/>
                  <a:gd name="connsiteX1" fmla="*/ 311150 w 1250950"/>
                  <a:gd name="connsiteY1" fmla="*/ 676275 h 1530350"/>
                  <a:gd name="connsiteX2" fmla="*/ 615950 w 1250950"/>
                  <a:gd name="connsiteY2" fmla="*/ 676275 h 1530350"/>
                  <a:gd name="connsiteX3" fmla="*/ 911225 w 1250950"/>
                  <a:gd name="connsiteY3" fmla="*/ 1530350 h 1530350"/>
                  <a:gd name="connsiteX4" fmla="*/ 1250950 w 1250950"/>
                  <a:gd name="connsiteY4" fmla="*/ 1527175 h 1530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0950" h="1530350">
                    <a:moveTo>
                      <a:pt x="0" y="0"/>
                    </a:moveTo>
                    <a:lnTo>
                      <a:pt x="311150" y="676275"/>
                    </a:lnTo>
                    <a:lnTo>
                      <a:pt x="615950" y="676275"/>
                    </a:lnTo>
                    <a:lnTo>
                      <a:pt x="911225" y="1530350"/>
                    </a:lnTo>
                    <a:lnTo>
                      <a:pt x="1250950" y="1527175"/>
                    </a:lnTo>
                  </a:path>
                </a:pathLst>
              </a:custGeom>
              <a:noFill/>
              <a:ln w="12700" cap="flat" cmpd="sng" algn="ctr">
                <a:solidFill>
                  <a:srgbClr val="4472C4"/>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422" name="Rectangle 421">
                <a:extLst>
                  <a:ext uri="{FF2B5EF4-FFF2-40B4-BE49-F238E27FC236}">
                    <a16:creationId xmlns:a16="http://schemas.microsoft.com/office/drawing/2014/main" id="{D9A9C4E2-FDDA-DBEC-A40F-3BA99CD00493}"/>
                  </a:ext>
                </a:extLst>
              </p:cNvPr>
              <p:cNvSpPr/>
              <p:nvPr/>
            </p:nvSpPr>
            <p:spPr>
              <a:xfrm>
                <a:off x="3295650" y="3267075"/>
                <a:ext cx="36576" cy="36576"/>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423" name="Rectangle 422">
                <a:extLst>
                  <a:ext uri="{FF2B5EF4-FFF2-40B4-BE49-F238E27FC236}">
                    <a16:creationId xmlns:a16="http://schemas.microsoft.com/office/drawing/2014/main" id="{45733880-38A1-DAFC-959A-5EA2EEA7C0EC}"/>
                  </a:ext>
                </a:extLst>
              </p:cNvPr>
              <p:cNvSpPr/>
              <p:nvPr/>
            </p:nvSpPr>
            <p:spPr>
              <a:xfrm>
                <a:off x="3606800" y="3930650"/>
                <a:ext cx="36576" cy="36576"/>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424" name="Rectangle 423">
                <a:extLst>
                  <a:ext uri="{FF2B5EF4-FFF2-40B4-BE49-F238E27FC236}">
                    <a16:creationId xmlns:a16="http://schemas.microsoft.com/office/drawing/2014/main" id="{89322E32-4ED2-D5BF-5258-C033531BFB1A}"/>
                  </a:ext>
                </a:extLst>
              </p:cNvPr>
              <p:cNvSpPr/>
              <p:nvPr/>
            </p:nvSpPr>
            <p:spPr>
              <a:xfrm>
                <a:off x="4206875" y="4791075"/>
                <a:ext cx="36576" cy="36576"/>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425" name="Rectangle 424">
                <a:extLst>
                  <a:ext uri="{FF2B5EF4-FFF2-40B4-BE49-F238E27FC236}">
                    <a16:creationId xmlns:a16="http://schemas.microsoft.com/office/drawing/2014/main" id="{EFEF531F-6C64-ACB9-437D-19A6CE6D1813}"/>
                  </a:ext>
                </a:extLst>
              </p:cNvPr>
              <p:cNvSpPr/>
              <p:nvPr/>
            </p:nvSpPr>
            <p:spPr>
              <a:xfrm>
                <a:off x="4540250" y="4787900"/>
                <a:ext cx="36576" cy="36576"/>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grpSp>
        <p:grpSp>
          <p:nvGrpSpPr>
            <p:cNvPr id="81" name="Group 80">
              <a:extLst>
                <a:ext uri="{FF2B5EF4-FFF2-40B4-BE49-F238E27FC236}">
                  <a16:creationId xmlns:a16="http://schemas.microsoft.com/office/drawing/2014/main" id="{25C868B1-6C5B-D0FB-4AD1-F64C9D778552}"/>
                </a:ext>
              </a:extLst>
            </p:cNvPr>
            <p:cNvGrpSpPr/>
            <p:nvPr/>
          </p:nvGrpSpPr>
          <p:grpSpPr>
            <a:xfrm>
              <a:off x="5826918" y="4389095"/>
              <a:ext cx="1296377" cy="476620"/>
              <a:chOff x="3308350" y="3270250"/>
              <a:chExt cx="1805051" cy="871601"/>
            </a:xfrm>
          </p:grpSpPr>
          <p:sp>
            <p:nvSpPr>
              <p:cNvPr id="413" name="Freeform 549">
                <a:extLst>
                  <a:ext uri="{FF2B5EF4-FFF2-40B4-BE49-F238E27FC236}">
                    <a16:creationId xmlns:a16="http://schemas.microsoft.com/office/drawing/2014/main" id="{8CDF1B33-4BD6-9570-2779-A091F30D27F3}"/>
                  </a:ext>
                </a:extLst>
              </p:cNvPr>
              <p:cNvSpPr/>
              <p:nvPr/>
            </p:nvSpPr>
            <p:spPr>
              <a:xfrm>
                <a:off x="3317875" y="3282950"/>
                <a:ext cx="1790700" cy="841375"/>
              </a:xfrm>
              <a:custGeom>
                <a:avLst/>
                <a:gdLst>
                  <a:gd name="connsiteX0" fmla="*/ 0 w 1790700"/>
                  <a:gd name="connsiteY0" fmla="*/ 0 h 841375"/>
                  <a:gd name="connsiteX1" fmla="*/ 301625 w 1790700"/>
                  <a:gd name="connsiteY1" fmla="*/ 606425 h 841375"/>
                  <a:gd name="connsiteX2" fmla="*/ 609600 w 1790700"/>
                  <a:gd name="connsiteY2" fmla="*/ 615950 h 841375"/>
                  <a:gd name="connsiteX3" fmla="*/ 901700 w 1790700"/>
                  <a:gd name="connsiteY3" fmla="*/ 685800 h 841375"/>
                  <a:gd name="connsiteX4" fmla="*/ 1247775 w 1790700"/>
                  <a:gd name="connsiteY4" fmla="*/ 682625 h 841375"/>
                  <a:gd name="connsiteX5" fmla="*/ 1511300 w 1790700"/>
                  <a:gd name="connsiteY5" fmla="*/ 841375 h 841375"/>
                  <a:gd name="connsiteX6" fmla="*/ 1790700 w 1790700"/>
                  <a:gd name="connsiteY6" fmla="*/ 838200 h 841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90700" h="841375">
                    <a:moveTo>
                      <a:pt x="0" y="0"/>
                    </a:moveTo>
                    <a:lnTo>
                      <a:pt x="301625" y="606425"/>
                    </a:lnTo>
                    <a:lnTo>
                      <a:pt x="609600" y="615950"/>
                    </a:lnTo>
                    <a:lnTo>
                      <a:pt x="901700" y="685800"/>
                    </a:lnTo>
                    <a:lnTo>
                      <a:pt x="1247775" y="682625"/>
                    </a:lnTo>
                    <a:lnTo>
                      <a:pt x="1511300" y="841375"/>
                    </a:lnTo>
                    <a:lnTo>
                      <a:pt x="1790700" y="838200"/>
                    </a:lnTo>
                  </a:path>
                </a:pathLst>
              </a:custGeom>
              <a:noFill/>
              <a:ln w="12700" cap="flat" cmpd="sng" algn="ctr">
                <a:solidFill>
                  <a:srgbClr val="4472C4"/>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414" name="Rectangle 413">
                <a:extLst>
                  <a:ext uri="{FF2B5EF4-FFF2-40B4-BE49-F238E27FC236}">
                    <a16:creationId xmlns:a16="http://schemas.microsoft.com/office/drawing/2014/main" id="{B2BDCB00-F0C6-33DC-240E-9571ECF5C6C4}"/>
                  </a:ext>
                </a:extLst>
              </p:cNvPr>
              <p:cNvSpPr/>
              <p:nvPr/>
            </p:nvSpPr>
            <p:spPr>
              <a:xfrm>
                <a:off x="3308350" y="3270250"/>
                <a:ext cx="36576" cy="36576"/>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415" name="Rectangle 414">
                <a:extLst>
                  <a:ext uri="{FF2B5EF4-FFF2-40B4-BE49-F238E27FC236}">
                    <a16:creationId xmlns:a16="http://schemas.microsoft.com/office/drawing/2014/main" id="{DE696FFE-7087-9DDE-4349-EB99812DF90F}"/>
                  </a:ext>
                </a:extLst>
              </p:cNvPr>
              <p:cNvSpPr/>
              <p:nvPr/>
            </p:nvSpPr>
            <p:spPr>
              <a:xfrm>
                <a:off x="3600450" y="3873500"/>
                <a:ext cx="36576" cy="36576"/>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416" name="Rectangle 415">
                <a:extLst>
                  <a:ext uri="{FF2B5EF4-FFF2-40B4-BE49-F238E27FC236}">
                    <a16:creationId xmlns:a16="http://schemas.microsoft.com/office/drawing/2014/main" id="{643CCC84-37F1-2860-4EC2-1AA496931A10}"/>
                  </a:ext>
                </a:extLst>
              </p:cNvPr>
              <p:cNvSpPr/>
              <p:nvPr/>
            </p:nvSpPr>
            <p:spPr>
              <a:xfrm>
                <a:off x="3908449" y="3883025"/>
                <a:ext cx="36576" cy="36576"/>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417" name="Rectangle 416">
                <a:extLst>
                  <a:ext uri="{FF2B5EF4-FFF2-40B4-BE49-F238E27FC236}">
                    <a16:creationId xmlns:a16="http://schemas.microsoft.com/office/drawing/2014/main" id="{4664EAA6-ABB2-8206-638F-E663DC227349}"/>
                  </a:ext>
                </a:extLst>
              </p:cNvPr>
              <p:cNvSpPr/>
              <p:nvPr/>
            </p:nvSpPr>
            <p:spPr>
              <a:xfrm>
                <a:off x="4203700" y="3949700"/>
                <a:ext cx="36576" cy="36576"/>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418" name="Rectangle 417">
                <a:extLst>
                  <a:ext uri="{FF2B5EF4-FFF2-40B4-BE49-F238E27FC236}">
                    <a16:creationId xmlns:a16="http://schemas.microsoft.com/office/drawing/2014/main" id="{4652C606-8769-3C24-3666-1F84CBD25542}"/>
                  </a:ext>
                </a:extLst>
              </p:cNvPr>
              <p:cNvSpPr/>
              <p:nvPr/>
            </p:nvSpPr>
            <p:spPr>
              <a:xfrm>
                <a:off x="4540250" y="3946525"/>
                <a:ext cx="36576" cy="36576"/>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419" name="Rectangle 418">
                <a:extLst>
                  <a:ext uri="{FF2B5EF4-FFF2-40B4-BE49-F238E27FC236}">
                    <a16:creationId xmlns:a16="http://schemas.microsoft.com/office/drawing/2014/main" id="{6B16C3F1-01E7-CED5-49CE-F93D49248495}"/>
                  </a:ext>
                </a:extLst>
              </p:cNvPr>
              <p:cNvSpPr/>
              <p:nvPr/>
            </p:nvSpPr>
            <p:spPr>
              <a:xfrm>
                <a:off x="4806950" y="4105275"/>
                <a:ext cx="36576" cy="36576"/>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420" name="Rectangle 419">
                <a:extLst>
                  <a:ext uri="{FF2B5EF4-FFF2-40B4-BE49-F238E27FC236}">
                    <a16:creationId xmlns:a16="http://schemas.microsoft.com/office/drawing/2014/main" id="{ED1512F5-9B40-0424-65AC-8E37E03FAAC9}"/>
                  </a:ext>
                </a:extLst>
              </p:cNvPr>
              <p:cNvSpPr/>
              <p:nvPr/>
            </p:nvSpPr>
            <p:spPr>
              <a:xfrm>
                <a:off x="5076825" y="4105275"/>
                <a:ext cx="36576" cy="36576"/>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grpSp>
        <p:grpSp>
          <p:nvGrpSpPr>
            <p:cNvPr id="82" name="Group 81">
              <a:extLst>
                <a:ext uri="{FF2B5EF4-FFF2-40B4-BE49-F238E27FC236}">
                  <a16:creationId xmlns:a16="http://schemas.microsoft.com/office/drawing/2014/main" id="{20CDC89F-B943-0939-DDAD-549DDCD13980}"/>
                </a:ext>
              </a:extLst>
            </p:cNvPr>
            <p:cNvGrpSpPr/>
            <p:nvPr/>
          </p:nvGrpSpPr>
          <p:grpSpPr>
            <a:xfrm>
              <a:off x="5815517" y="4385622"/>
              <a:ext cx="922413" cy="855111"/>
              <a:chOff x="3292475" y="3263900"/>
              <a:chExt cx="1284351" cy="1563751"/>
            </a:xfrm>
          </p:grpSpPr>
          <p:sp>
            <p:nvSpPr>
              <p:cNvPr id="407" name="Freeform 558">
                <a:extLst>
                  <a:ext uri="{FF2B5EF4-FFF2-40B4-BE49-F238E27FC236}">
                    <a16:creationId xmlns:a16="http://schemas.microsoft.com/office/drawing/2014/main" id="{7EB035F3-5F14-9A2B-E33B-1B89E1892ECA}"/>
                  </a:ext>
                </a:extLst>
              </p:cNvPr>
              <p:cNvSpPr/>
              <p:nvPr/>
            </p:nvSpPr>
            <p:spPr>
              <a:xfrm>
                <a:off x="3311525" y="3286125"/>
                <a:ext cx="1254125" cy="1520825"/>
              </a:xfrm>
              <a:custGeom>
                <a:avLst/>
                <a:gdLst>
                  <a:gd name="connsiteX0" fmla="*/ 0 w 1254125"/>
                  <a:gd name="connsiteY0" fmla="*/ 0 h 1520825"/>
                  <a:gd name="connsiteX1" fmla="*/ 301625 w 1254125"/>
                  <a:gd name="connsiteY1" fmla="*/ 508000 h 1520825"/>
                  <a:gd name="connsiteX2" fmla="*/ 622300 w 1254125"/>
                  <a:gd name="connsiteY2" fmla="*/ 508000 h 1520825"/>
                  <a:gd name="connsiteX3" fmla="*/ 930275 w 1254125"/>
                  <a:gd name="connsiteY3" fmla="*/ 504825 h 1520825"/>
                  <a:gd name="connsiteX4" fmla="*/ 1254125 w 1254125"/>
                  <a:gd name="connsiteY4" fmla="*/ 1520825 h 1520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4125" h="1520825">
                    <a:moveTo>
                      <a:pt x="0" y="0"/>
                    </a:moveTo>
                    <a:lnTo>
                      <a:pt x="301625" y="508000"/>
                    </a:lnTo>
                    <a:lnTo>
                      <a:pt x="622300" y="508000"/>
                    </a:lnTo>
                    <a:lnTo>
                      <a:pt x="930275" y="504825"/>
                    </a:lnTo>
                    <a:lnTo>
                      <a:pt x="1254125" y="1520825"/>
                    </a:lnTo>
                  </a:path>
                </a:pathLst>
              </a:custGeom>
              <a:noFill/>
              <a:ln w="12700" cap="flat" cmpd="sng" algn="ctr">
                <a:solidFill>
                  <a:srgbClr val="4472C4"/>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408" name="Rectangle 407">
                <a:extLst>
                  <a:ext uri="{FF2B5EF4-FFF2-40B4-BE49-F238E27FC236}">
                    <a16:creationId xmlns:a16="http://schemas.microsoft.com/office/drawing/2014/main" id="{53AC918D-FCD9-1DB7-8C55-4E55A5B0C9A0}"/>
                  </a:ext>
                </a:extLst>
              </p:cNvPr>
              <p:cNvSpPr/>
              <p:nvPr/>
            </p:nvSpPr>
            <p:spPr>
              <a:xfrm>
                <a:off x="3292475" y="3263900"/>
                <a:ext cx="36576" cy="36576"/>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409" name="Rectangle 408">
                <a:extLst>
                  <a:ext uri="{FF2B5EF4-FFF2-40B4-BE49-F238E27FC236}">
                    <a16:creationId xmlns:a16="http://schemas.microsoft.com/office/drawing/2014/main" id="{DD78C451-A843-A632-1ADB-2136EA1109BD}"/>
                  </a:ext>
                </a:extLst>
              </p:cNvPr>
              <p:cNvSpPr/>
              <p:nvPr/>
            </p:nvSpPr>
            <p:spPr>
              <a:xfrm>
                <a:off x="3600450" y="3775075"/>
                <a:ext cx="36576" cy="36576"/>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410" name="Rectangle 409">
                <a:extLst>
                  <a:ext uri="{FF2B5EF4-FFF2-40B4-BE49-F238E27FC236}">
                    <a16:creationId xmlns:a16="http://schemas.microsoft.com/office/drawing/2014/main" id="{16EAADAD-905B-E05D-B1EC-0C1542FDB6B2}"/>
                  </a:ext>
                </a:extLst>
              </p:cNvPr>
              <p:cNvSpPr/>
              <p:nvPr/>
            </p:nvSpPr>
            <p:spPr>
              <a:xfrm>
                <a:off x="3911600" y="3771900"/>
                <a:ext cx="36576" cy="36576"/>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411" name="Rectangle 410">
                <a:extLst>
                  <a:ext uri="{FF2B5EF4-FFF2-40B4-BE49-F238E27FC236}">
                    <a16:creationId xmlns:a16="http://schemas.microsoft.com/office/drawing/2014/main" id="{E9ADB80F-BB72-690F-5638-205964184951}"/>
                  </a:ext>
                </a:extLst>
              </p:cNvPr>
              <p:cNvSpPr/>
              <p:nvPr/>
            </p:nvSpPr>
            <p:spPr>
              <a:xfrm>
                <a:off x="4225925" y="3771900"/>
                <a:ext cx="36576" cy="36576"/>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412" name="Rectangle 411">
                <a:extLst>
                  <a:ext uri="{FF2B5EF4-FFF2-40B4-BE49-F238E27FC236}">
                    <a16:creationId xmlns:a16="http://schemas.microsoft.com/office/drawing/2014/main" id="{A4AA7100-F7D5-E063-9B6E-674AF77765F7}"/>
                  </a:ext>
                </a:extLst>
              </p:cNvPr>
              <p:cNvSpPr/>
              <p:nvPr/>
            </p:nvSpPr>
            <p:spPr>
              <a:xfrm>
                <a:off x="4540250" y="4791075"/>
                <a:ext cx="36576" cy="36576"/>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grpSp>
        <p:grpSp>
          <p:nvGrpSpPr>
            <p:cNvPr id="83" name="Group 82">
              <a:extLst>
                <a:ext uri="{FF2B5EF4-FFF2-40B4-BE49-F238E27FC236}">
                  <a16:creationId xmlns:a16="http://schemas.microsoft.com/office/drawing/2014/main" id="{350B1C4E-8999-EB99-CE09-FFAB86574EF4}"/>
                </a:ext>
              </a:extLst>
            </p:cNvPr>
            <p:cNvGrpSpPr/>
            <p:nvPr/>
          </p:nvGrpSpPr>
          <p:grpSpPr>
            <a:xfrm>
              <a:off x="5824638" y="4316174"/>
              <a:ext cx="865407" cy="423746"/>
              <a:chOff x="3305175" y="3136900"/>
              <a:chExt cx="1204976" cy="774909"/>
            </a:xfrm>
          </p:grpSpPr>
          <p:sp>
            <p:nvSpPr>
              <p:cNvPr id="401" name="Freeform 565">
                <a:extLst>
                  <a:ext uri="{FF2B5EF4-FFF2-40B4-BE49-F238E27FC236}">
                    <a16:creationId xmlns:a16="http://schemas.microsoft.com/office/drawing/2014/main" id="{CD7806C7-B639-6771-0C04-2EEB9213D6A3}"/>
                  </a:ext>
                </a:extLst>
              </p:cNvPr>
              <p:cNvSpPr/>
              <p:nvPr/>
            </p:nvSpPr>
            <p:spPr>
              <a:xfrm>
                <a:off x="3317875" y="3155950"/>
                <a:ext cx="1177925" cy="736600"/>
              </a:xfrm>
              <a:custGeom>
                <a:avLst/>
                <a:gdLst>
                  <a:gd name="connsiteX0" fmla="*/ 0 w 1177925"/>
                  <a:gd name="connsiteY0" fmla="*/ 127000 h 736600"/>
                  <a:gd name="connsiteX1" fmla="*/ 276225 w 1177925"/>
                  <a:gd name="connsiteY1" fmla="*/ 558800 h 736600"/>
                  <a:gd name="connsiteX2" fmla="*/ 584200 w 1177925"/>
                  <a:gd name="connsiteY2" fmla="*/ 736600 h 736600"/>
                  <a:gd name="connsiteX3" fmla="*/ 885825 w 1177925"/>
                  <a:gd name="connsiteY3" fmla="*/ 555625 h 736600"/>
                  <a:gd name="connsiteX4" fmla="*/ 1177925 w 1177925"/>
                  <a:gd name="connsiteY4" fmla="*/ 0 h 736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7925" h="736600">
                    <a:moveTo>
                      <a:pt x="0" y="127000"/>
                    </a:moveTo>
                    <a:lnTo>
                      <a:pt x="276225" y="558800"/>
                    </a:lnTo>
                    <a:lnTo>
                      <a:pt x="584200" y="736600"/>
                    </a:lnTo>
                    <a:lnTo>
                      <a:pt x="885825" y="555625"/>
                    </a:lnTo>
                    <a:lnTo>
                      <a:pt x="1177925" y="0"/>
                    </a:lnTo>
                  </a:path>
                </a:pathLst>
              </a:custGeom>
              <a:noFill/>
              <a:ln w="12700" cap="flat" cmpd="sng" algn="ctr">
                <a:solidFill>
                  <a:srgbClr val="D60093"/>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402" name="Rectangle 401">
                <a:extLst>
                  <a:ext uri="{FF2B5EF4-FFF2-40B4-BE49-F238E27FC236}">
                    <a16:creationId xmlns:a16="http://schemas.microsoft.com/office/drawing/2014/main" id="{898E1BE2-5864-F0F1-4017-931B5DF1798B}"/>
                  </a:ext>
                </a:extLst>
              </p:cNvPr>
              <p:cNvSpPr/>
              <p:nvPr/>
            </p:nvSpPr>
            <p:spPr>
              <a:xfrm>
                <a:off x="3305175" y="3270250"/>
                <a:ext cx="36576" cy="36576"/>
              </a:xfrm>
              <a:prstGeom prst="rect">
                <a:avLst/>
              </a:prstGeom>
              <a:solidFill>
                <a:srgbClr val="70AD47"/>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403" name="Rectangle 402">
                <a:extLst>
                  <a:ext uri="{FF2B5EF4-FFF2-40B4-BE49-F238E27FC236}">
                    <a16:creationId xmlns:a16="http://schemas.microsoft.com/office/drawing/2014/main" id="{FB6A9C9B-10C4-43D9-A1F0-07BD8F36BFF5}"/>
                  </a:ext>
                </a:extLst>
              </p:cNvPr>
              <p:cNvSpPr/>
              <p:nvPr/>
            </p:nvSpPr>
            <p:spPr>
              <a:xfrm>
                <a:off x="3571875" y="3690791"/>
                <a:ext cx="36576" cy="36576"/>
              </a:xfrm>
              <a:prstGeom prst="rect">
                <a:avLst/>
              </a:prstGeom>
              <a:solidFill>
                <a:srgbClr val="D60093"/>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404" name="Rectangle 403">
                <a:extLst>
                  <a:ext uri="{FF2B5EF4-FFF2-40B4-BE49-F238E27FC236}">
                    <a16:creationId xmlns:a16="http://schemas.microsoft.com/office/drawing/2014/main" id="{0C2A0770-97FE-B6A1-AE6B-9573F2E91ECE}"/>
                  </a:ext>
                </a:extLst>
              </p:cNvPr>
              <p:cNvSpPr/>
              <p:nvPr/>
            </p:nvSpPr>
            <p:spPr>
              <a:xfrm>
                <a:off x="3886200" y="3875233"/>
                <a:ext cx="36576" cy="36576"/>
              </a:xfrm>
              <a:prstGeom prst="rect">
                <a:avLst/>
              </a:prstGeom>
              <a:solidFill>
                <a:srgbClr val="D60093"/>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405" name="Rectangle 404">
                <a:extLst>
                  <a:ext uri="{FF2B5EF4-FFF2-40B4-BE49-F238E27FC236}">
                    <a16:creationId xmlns:a16="http://schemas.microsoft.com/office/drawing/2014/main" id="{FC81F7E2-A4EE-A448-46DC-8170CCEF5E34}"/>
                  </a:ext>
                </a:extLst>
              </p:cNvPr>
              <p:cNvSpPr/>
              <p:nvPr/>
            </p:nvSpPr>
            <p:spPr>
              <a:xfrm>
                <a:off x="4187825" y="3689350"/>
                <a:ext cx="36576" cy="36576"/>
              </a:xfrm>
              <a:prstGeom prst="rect">
                <a:avLst/>
              </a:prstGeom>
              <a:solidFill>
                <a:srgbClr val="D60093"/>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406" name="Rectangle 405">
                <a:extLst>
                  <a:ext uri="{FF2B5EF4-FFF2-40B4-BE49-F238E27FC236}">
                    <a16:creationId xmlns:a16="http://schemas.microsoft.com/office/drawing/2014/main" id="{AA5A63F1-E6E8-06D7-BE06-1485F854A72E}"/>
                  </a:ext>
                </a:extLst>
              </p:cNvPr>
              <p:cNvSpPr/>
              <p:nvPr/>
            </p:nvSpPr>
            <p:spPr>
              <a:xfrm>
                <a:off x="4473575" y="3136900"/>
                <a:ext cx="36576" cy="36576"/>
              </a:xfrm>
              <a:prstGeom prst="rect">
                <a:avLst/>
              </a:prstGeom>
              <a:solidFill>
                <a:srgbClr val="D60093"/>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grpSp>
        <p:grpSp>
          <p:nvGrpSpPr>
            <p:cNvPr id="84" name="Group 83">
              <a:extLst>
                <a:ext uri="{FF2B5EF4-FFF2-40B4-BE49-F238E27FC236}">
                  <a16:creationId xmlns:a16="http://schemas.microsoft.com/office/drawing/2014/main" id="{17420AAC-E546-9D24-B76A-0DC3A37DE017}"/>
                </a:ext>
              </a:extLst>
            </p:cNvPr>
            <p:cNvGrpSpPr/>
            <p:nvPr/>
          </p:nvGrpSpPr>
          <p:grpSpPr>
            <a:xfrm>
              <a:off x="5822358" y="4385622"/>
              <a:ext cx="881369" cy="228344"/>
              <a:chOff x="3302000" y="3263900"/>
              <a:chExt cx="1227201" cy="417576"/>
            </a:xfrm>
          </p:grpSpPr>
          <p:sp>
            <p:nvSpPr>
              <p:cNvPr id="395" name="Freeform 572">
                <a:extLst>
                  <a:ext uri="{FF2B5EF4-FFF2-40B4-BE49-F238E27FC236}">
                    <a16:creationId xmlns:a16="http://schemas.microsoft.com/office/drawing/2014/main" id="{9401BCB1-86C5-4FB1-A453-84BF3F4AE138}"/>
                  </a:ext>
                </a:extLst>
              </p:cNvPr>
              <p:cNvSpPr/>
              <p:nvPr/>
            </p:nvSpPr>
            <p:spPr>
              <a:xfrm>
                <a:off x="3314700" y="3279775"/>
                <a:ext cx="1206500" cy="384175"/>
              </a:xfrm>
              <a:custGeom>
                <a:avLst/>
                <a:gdLst>
                  <a:gd name="connsiteX0" fmla="*/ 0 w 1206500"/>
                  <a:gd name="connsiteY0" fmla="*/ 0 h 384175"/>
                  <a:gd name="connsiteX1" fmla="*/ 282575 w 1206500"/>
                  <a:gd name="connsiteY1" fmla="*/ 82550 h 384175"/>
                  <a:gd name="connsiteX2" fmla="*/ 600075 w 1206500"/>
                  <a:gd name="connsiteY2" fmla="*/ 152400 h 384175"/>
                  <a:gd name="connsiteX3" fmla="*/ 901700 w 1206500"/>
                  <a:gd name="connsiteY3" fmla="*/ 304800 h 384175"/>
                  <a:gd name="connsiteX4" fmla="*/ 1206500 w 1206500"/>
                  <a:gd name="connsiteY4" fmla="*/ 384175 h 384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6500" h="384175">
                    <a:moveTo>
                      <a:pt x="0" y="0"/>
                    </a:moveTo>
                    <a:lnTo>
                      <a:pt x="282575" y="82550"/>
                    </a:lnTo>
                    <a:lnTo>
                      <a:pt x="600075" y="152400"/>
                    </a:lnTo>
                    <a:lnTo>
                      <a:pt x="901700" y="304800"/>
                    </a:lnTo>
                    <a:lnTo>
                      <a:pt x="1206500" y="384175"/>
                    </a:lnTo>
                  </a:path>
                </a:pathLst>
              </a:custGeom>
              <a:noFill/>
              <a:ln w="12700" cap="flat" cmpd="sng" algn="ctr">
                <a:solidFill>
                  <a:srgbClr val="A5A5A5"/>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396" name="Rectangle 395">
                <a:extLst>
                  <a:ext uri="{FF2B5EF4-FFF2-40B4-BE49-F238E27FC236}">
                    <a16:creationId xmlns:a16="http://schemas.microsoft.com/office/drawing/2014/main" id="{214166D6-285E-81BF-0799-0545A5DF63CA}"/>
                  </a:ext>
                </a:extLst>
              </p:cNvPr>
              <p:cNvSpPr/>
              <p:nvPr/>
            </p:nvSpPr>
            <p:spPr>
              <a:xfrm>
                <a:off x="3302000" y="3263900"/>
                <a:ext cx="36576" cy="36576"/>
              </a:xfrm>
              <a:prstGeom prst="rect">
                <a:avLst/>
              </a:prstGeom>
              <a:solidFill>
                <a:srgbClr val="A5A5A5"/>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397" name="Rectangle 396">
                <a:extLst>
                  <a:ext uri="{FF2B5EF4-FFF2-40B4-BE49-F238E27FC236}">
                    <a16:creationId xmlns:a16="http://schemas.microsoft.com/office/drawing/2014/main" id="{628ED0E5-4308-A5FF-1AF3-68700DB015D7}"/>
                  </a:ext>
                </a:extLst>
              </p:cNvPr>
              <p:cNvSpPr/>
              <p:nvPr/>
            </p:nvSpPr>
            <p:spPr>
              <a:xfrm>
                <a:off x="3584575" y="3340100"/>
                <a:ext cx="36576" cy="36576"/>
              </a:xfrm>
              <a:prstGeom prst="rect">
                <a:avLst/>
              </a:prstGeom>
              <a:solidFill>
                <a:srgbClr val="A5A5A5"/>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398" name="Rectangle 397">
                <a:extLst>
                  <a:ext uri="{FF2B5EF4-FFF2-40B4-BE49-F238E27FC236}">
                    <a16:creationId xmlns:a16="http://schemas.microsoft.com/office/drawing/2014/main" id="{2A181539-0B7B-C746-2134-91CD1373902C}"/>
                  </a:ext>
                </a:extLst>
              </p:cNvPr>
              <p:cNvSpPr/>
              <p:nvPr/>
            </p:nvSpPr>
            <p:spPr>
              <a:xfrm>
                <a:off x="3889375" y="3416300"/>
                <a:ext cx="36576" cy="36576"/>
              </a:xfrm>
              <a:prstGeom prst="rect">
                <a:avLst/>
              </a:prstGeom>
              <a:solidFill>
                <a:srgbClr val="A5A5A5"/>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399" name="Rectangle 398">
                <a:extLst>
                  <a:ext uri="{FF2B5EF4-FFF2-40B4-BE49-F238E27FC236}">
                    <a16:creationId xmlns:a16="http://schemas.microsoft.com/office/drawing/2014/main" id="{D9282E60-FF13-C7B2-BD23-BAEA50C11775}"/>
                  </a:ext>
                </a:extLst>
              </p:cNvPr>
              <p:cNvSpPr/>
              <p:nvPr/>
            </p:nvSpPr>
            <p:spPr>
              <a:xfrm>
                <a:off x="4191000" y="3568700"/>
                <a:ext cx="36576" cy="36576"/>
              </a:xfrm>
              <a:prstGeom prst="rect">
                <a:avLst/>
              </a:prstGeom>
              <a:solidFill>
                <a:srgbClr val="A5A5A5"/>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400" name="Rectangle 399">
                <a:extLst>
                  <a:ext uri="{FF2B5EF4-FFF2-40B4-BE49-F238E27FC236}">
                    <a16:creationId xmlns:a16="http://schemas.microsoft.com/office/drawing/2014/main" id="{24BB9600-3002-1155-3E58-F55D649747D4}"/>
                  </a:ext>
                </a:extLst>
              </p:cNvPr>
              <p:cNvSpPr/>
              <p:nvPr/>
            </p:nvSpPr>
            <p:spPr>
              <a:xfrm>
                <a:off x="4492625" y="3644900"/>
                <a:ext cx="36576" cy="36576"/>
              </a:xfrm>
              <a:prstGeom prst="rect">
                <a:avLst/>
              </a:prstGeom>
              <a:solidFill>
                <a:srgbClr val="A5A5A5"/>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grpSp>
        <p:grpSp>
          <p:nvGrpSpPr>
            <p:cNvPr id="85" name="Group 84">
              <a:extLst>
                <a:ext uri="{FF2B5EF4-FFF2-40B4-BE49-F238E27FC236}">
                  <a16:creationId xmlns:a16="http://schemas.microsoft.com/office/drawing/2014/main" id="{FE3BF775-88E0-FE3E-C1AE-DD0BF14C1551}"/>
                </a:ext>
              </a:extLst>
            </p:cNvPr>
            <p:cNvGrpSpPr/>
            <p:nvPr/>
          </p:nvGrpSpPr>
          <p:grpSpPr>
            <a:xfrm>
              <a:off x="5826918" y="4390831"/>
              <a:ext cx="897330" cy="315154"/>
              <a:chOff x="3308350" y="3273425"/>
              <a:chExt cx="1249426" cy="576326"/>
            </a:xfrm>
          </p:grpSpPr>
          <p:sp>
            <p:nvSpPr>
              <p:cNvPr id="389" name="Freeform 579">
                <a:extLst>
                  <a:ext uri="{FF2B5EF4-FFF2-40B4-BE49-F238E27FC236}">
                    <a16:creationId xmlns:a16="http://schemas.microsoft.com/office/drawing/2014/main" id="{253BDCF7-0A1A-183B-F1A5-DE0DCF20EFC6}"/>
                  </a:ext>
                </a:extLst>
              </p:cNvPr>
              <p:cNvSpPr/>
              <p:nvPr/>
            </p:nvSpPr>
            <p:spPr>
              <a:xfrm>
                <a:off x="3321050" y="3273425"/>
                <a:ext cx="1219200" cy="558800"/>
              </a:xfrm>
              <a:custGeom>
                <a:avLst/>
                <a:gdLst>
                  <a:gd name="connsiteX0" fmla="*/ 0 w 1219200"/>
                  <a:gd name="connsiteY0" fmla="*/ 0 h 558800"/>
                  <a:gd name="connsiteX1" fmla="*/ 266700 w 1219200"/>
                  <a:gd name="connsiteY1" fmla="*/ 393700 h 558800"/>
                  <a:gd name="connsiteX2" fmla="*/ 631825 w 1219200"/>
                  <a:gd name="connsiteY2" fmla="*/ 393700 h 558800"/>
                  <a:gd name="connsiteX3" fmla="*/ 917575 w 1219200"/>
                  <a:gd name="connsiteY3" fmla="*/ 539750 h 558800"/>
                  <a:gd name="connsiteX4" fmla="*/ 1219200 w 1219200"/>
                  <a:gd name="connsiteY4" fmla="*/ 558800 h 55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 h="558800">
                    <a:moveTo>
                      <a:pt x="0" y="0"/>
                    </a:moveTo>
                    <a:lnTo>
                      <a:pt x="266700" y="393700"/>
                    </a:lnTo>
                    <a:lnTo>
                      <a:pt x="631825" y="393700"/>
                    </a:lnTo>
                    <a:lnTo>
                      <a:pt x="917575" y="539750"/>
                    </a:lnTo>
                    <a:lnTo>
                      <a:pt x="1219200" y="558800"/>
                    </a:lnTo>
                  </a:path>
                </a:pathLst>
              </a:custGeom>
              <a:noFill/>
              <a:ln w="12700" cap="flat" cmpd="sng" algn="ctr">
                <a:solidFill>
                  <a:srgbClr val="A5A5A5"/>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390" name="Rectangle 389">
                <a:extLst>
                  <a:ext uri="{FF2B5EF4-FFF2-40B4-BE49-F238E27FC236}">
                    <a16:creationId xmlns:a16="http://schemas.microsoft.com/office/drawing/2014/main" id="{96223199-971E-109B-077A-4CC53150900D}"/>
                  </a:ext>
                </a:extLst>
              </p:cNvPr>
              <p:cNvSpPr/>
              <p:nvPr/>
            </p:nvSpPr>
            <p:spPr>
              <a:xfrm>
                <a:off x="3308350" y="3273425"/>
                <a:ext cx="36576" cy="36576"/>
              </a:xfrm>
              <a:prstGeom prst="rect">
                <a:avLst/>
              </a:prstGeom>
              <a:solidFill>
                <a:srgbClr val="A5A5A5"/>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391" name="Rectangle 390">
                <a:extLst>
                  <a:ext uri="{FF2B5EF4-FFF2-40B4-BE49-F238E27FC236}">
                    <a16:creationId xmlns:a16="http://schemas.microsoft.com/office/drawing/2014/main" id="{56214630-212A-A86F-DEDF-6EE557DC5DCB}"/>
                  </a:ext>
                </a:extLst>
              </p:cNvPr>
              <p:cNvSpPr/>
              <p:nvPr/>
            </p:nvSpPr>
            <p:spPr>
              <a:xfrm>
                <a:off x="3571875" y="3648173"/>
                <a:ext cx="36576" cy="36576"/>
              </a:xfrm>
              <a:prstGeom prst="rect">
                <a:avLst/>
              </a:prstGeom>
              <a:solidFill>
                <a:srgbClr val="A5A5A5"/>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392" name="Rectangle 391">
                <a:extLst>
                  <a:ext uri="{FF2B5EF4-FFF2-40B4-BE49-F238E27FC236}">
                    <a16:creationId xmlns:a16="http://schemas.microsoft.com/office/drawing/2014/main" id="{0BD643FB-15AC-400A-25DB-AB3C86ECD15C}"/>
                  </a:ext>
                </a:extLst>
              </p:cNvPr>
              <p:cNvSpPr/>
              <p:nvPr/>
            </p:nvSpPr>
            <p:spPr>
              <a:xfrm>
                <a:off x="3933825" y="3648075"/>
                <a:ext cx="36576" cy="36576"/>
              </a:xfrm>
              <a:prstGeom prst="rect">
                <a:avLst/>
              </a:prstGeom>
              <a:solidFill>
                <a:srgbClr val="A5A5A5"/>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393" name="Rectangle 392">
                <a:extLst>
                  <a:ext uri="{FF2B5EF4-FFF2-40B4-BE49-F238E27FC236}">
                    <a16:creationId xmlns:a16="http://schemas.microsoft.com/office/drawing/2014/main" id="{C6CA336E-073D-7B2E-EFDA-2993C71099EC}"/>
                  </a:ext>
                </a:extLst>
              </p:cNvPr>
              <p:cNvSpPr/>
              <p:nvPr/>
            </p:nvSpPr>
            <p:spPr>
              <a:xfrm>
                <a:off x="4222750" y="3797300"/>
                <a:ext cx="36576" cy="36576"/>
              </a:xfrm>
              <a:prstGeom prst="rect">
                <a:avLst/>
              </a:prstGeom>
              <a:solidFill>
                <a:srgbClr val="A5A5A5"/>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394" name="Rectangle 393">
                <a:extLst>
                  <a:ext uri="{FF2B5EF4-FFF2-40B4-BE49-F238E27FC236}">
                    <a16:creationId xmlns:a16="http://schemas.microsoft.com/office/drawing/2014/main" id="{68CED3A2-61FD-6E6E-F841-66C3AB78479A}"/>
                  </a:ext>
                </a:extLst>
              </p:cNvPr>
              <p:cNvSpPr/>
              <p:nvPr/>
            </p:nvSpPr>
            <p:spPr>
              <a:xfrm>
                <a:off x="4521200" y="3813175"/>
                <a:ext cx="36576" cy="36576"/>
              </a:xfrm>
              <a:prstGeom prst="rect">
                <a:avLst/>
              </a:prstGeom>
              <a:solidFill>
                <a:srgbClr val="A5A5A5"/>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grpSp>
        <p:grpSp>
          <p:nvGrpSpPr>
            <p:cNvPr id="86" name="Group 85">
              <a:extLst>
                <a:ext uri="{FF2B5EF4-FFF2-40B4-BE49-F238E27FC236}">
                  <a16:creationId xmlns:a16="http://schemas.microsoft.com/office/drawing/2014/main" id="{5665DA60-5CE6-4FF6-4283-7249330245BE}"/>
                </a:ext>
              </a:extLst>
            </p:cNvPr>
            <p:cNvGrpSpPr/>
            <p:nvPr/>
          </p:nvGrpSpPr>
          <p:grpSpPr>
            <a:xfrm>
              <a:off x="5820078" y="4356329"/>
              <a:ext cx="450398" cy="415631"/>
              <a:chOff x="3298825" y="3210331"/>
              <a:chExt cx="627126" cy="760070"/>
            </a:xfrm>
          </p:grpSpPr>
          <p:sp>
            <p:nvSpPr>
              <p:cNvPr id="385" name="Freeform 586">
                <a:extLst>
                  <a:ext uri="{FF2B5EF4-FFF2-40B4-BE49-F238E27FC236}">
                    <a16:creationId xmlns:a16="http://schemas.microsoft.com/office/drawing/2014/main" id="{9ED6495F-3AA2-2C30-5A44-32366029BDC1}"/>
                  </a:ext>
                </a:extLst>
              </p:cNvPr>
              <p:cNvSpPr/>
              <p:nvPr/>
            </p:nvSpPr>
            <p:spPr>
              <a:xfrm>
                <a:off x="3314700" y="3282950"/>
                <a:ext cx="590550" cy="676275"/>
              </a:xfrm>
              <a:custGeom>
                <a:avLst/>
                <a:gdLst>
                  <a:gd name="connsiteX0" fmla="*/ 0 w 590550"/>
                  <a:gd name="connsiteY0" fmla="*/ 0 h 676275"/>
                  <a:gd name="connsiteX1" fmla="*/ 292100 w 590550"/>
                  <a:gd name="connsiteY1" fmla="*/ 79375 h 676275"/>
                  <a:gd name="connsiteX2" fmla="*/ 590550 w 590550"/>
                  <a:gd name="connsiteY2" fmla="*/ 676275 h 676275"/>
                </a:gdLst>
                <a:ahLst/>
                <a:cxnLst>
                  <a:cxn ang="0">
                    <a:pos x="connsiteX0" y="connsiteY0"/>
                  </a:cxn>
                  <a:cxn ang="0">
                    <a:pos x="connsiteX1" y="connsiteY1"/>
                  </a:cxn>
                  <a:cxn ang="0">
                    <a:pos x="connsiteX2" y="connsiteY2"/>
                  </a:cxn>
                </a:cxnLst>
                <a:rect l="l" t="t" r="r" b="b"/>
                <a:pathLst>
                  <a:path w="590550" h="676275">
                    <a:moveTo>
                      <a:pt x="0" y="0"/>
                    </a:moveTo>
                    <a:lnTo>
                      <a:pt x="292100" y="79375"/>
                    </a:lnTo>
                    <a:lnTo>
                      <a:pt x="590550" y="676275"/>
                    </a:lnTo>
                  </a:path>
                </a:pathLst>
              </a:custGeom>
              <a:noFill/>
              <a:ln w="12700" cap="flat" cmpd="sng" algn="ctr">
                <a:solidFill>
                  <a:srgbClr val="A5A5A5"/>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386" name="Rectangle 385">
                <a:extLst>
                  <a:ext uri="{FF2B5EF4-FFF2-40B4-BE49-F238E27FC236}">
                    <a16:creationId xmlns:a16="http://schemas.microsoft.com/office/drawing/2014/main" id="{6472304D-3DD7-9760-82BD-836EBB94B24D}"/>
                  </a:ext>
                </a:extLst>
              </p:cNvPr>
              <p:cNvSpPr/>
              <p:nvPr/>
            </p:nvSpPr>
            <p:spPr>
              <a:xfrm>
                <a:off x="3298825" y="3263900"/>
                <a:ext cx="36576" cy="36576"/>
              </a:xfrm>
              <a:prstGeom prst="rect">
                <a:avLst/>
              </a:prstGeom>
              <a:solidFill>
                <a:srgbClr val="A5A5A5"/>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387" name="Rectangle 386">
                <a:extLst>
                  <a:ext uri="{FF2B5EF4-FFF2-40B4-BE49-F238E27FC236}">
                    <a16:creationId xmlns:a16="http://schemas.microsoft.com/office/drawing/2014/main" id="{C447DF12-90DC-49C5-9428-2728F9B4FB23}"/>
                  </a:ext>
                </a:extLst>
              </p:cNvPr>
              <p:cNvSpPr/>
              <p:nvPr/>
            </p:nvSpPr>
            <p:spPr>
              <a:xfrm>
                <a:off x="3889375" y="3933825"/>
                <a:ext cx="36576" cy="36576"/>
              </a:xfrm>
              <a:prstGeom prst="rect">
                <a:avLst/>
              </a:prstGeom>
              <a:solidFill>
                <a:srgbClr val="A5A5A5"/>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388" name="Rectangle 387">
                <a:extLst>
                  <a:ext uri="{FF2B5EF4-FFF2-40B4-BE49-F238E27FC236}">
                    <a16:creationId xmlns:a16="http://schemas.microsoft.com/office/drawing/2014/main" id="{D60B717F-BF65-ED43-2080-EA5E792F4441}"/>
                  </a:ext>
                </a:extLst>
              </p:cNvPr>
              <p:cNvSpPr/>
              <p:nvPr/>
            </p:nvSpPr>
            <p:spPr>
              <a:xfrm>
                <a:off x="3578210" y="3210331"/>
                <a:ext cx="36576" cy="36576"/>
              </a:xfrm>
              <a:prstGeom prst="rect">
                <a:avLst/>
              </a:prstGeom>
              <a:solidFill>
                <a:srgbClr val="A5A5A5"/>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grpSp>
        <p:grpSp>
          <p:nvGrpSpPr>
            <p:cNvPr id="87" name="Group 86">
              <a:extLst>
                <a:ext uri="{FF2B5EF4-FFF2-40B4-BE49-F238E27FC236}">
                  <a16:creationId xmlns:a16="http://schemas.microsoft.com/office/drawing/2014/main" id="{76355056-BB8E-9B49-F068-DF29FCF67D58}"/>
                </a:ext>
              </a:extLst>
            </p:cNvPr>
            <p:cNvGrpSpPr/>
            <p:nvPr/>
          </p:nvGrpSpPr>
          <p:grpSpPr>
            <a:xfrm>
              <a:off x="5824638" y="4340428"/>
              <a:ext cx="434437" cy="158950"/>
              <a:chOff x="3305175" y="3181253"/>
              <a:chExt cx="604901" cy="290673"/>
            </a:xfrm>
          </p:grpSpPr>
          <p:sp>
            <p:nvSpPr>
              <p:cNvPr id="381" name="Freeform 591">
                <a:extLst>
                  <a:ext uri="{FF2B5EF4-FFF2-40B4-BE49-F238E27FC236}">
                    <a16:creationId xmlns:a16="http://schemas.microsoft.com/office/drawing/2014/main" id="{DDD24061-B2FC-6D6F-569F-C43BAF49E01B}"/>
                  </a:ext>
                </a:extLst>
              </p:cNvPr>
              <p:cNvSpPr/>
              <p:nvPr/>
            </p:nvSpPr>
            <p:spPr>
              <a:xfrm>
                <a:off x="3311525" y="3194050"/>
                <a:ext cx="587375" cy="263525"/>
              </a:xfrm>
              <a:custGeom>
                <a:avLst/>
                <a:gdLst>
                  <a:gd name="connsiteX0" fmla="*/ 0 w 587375"/>
                  <a:gd name="connsiteY0" fmla="*/ 88900 h 263525"/>
                  <a:gd name="connsiteX1" fmla="*/ 314325 w 587375"/>
                  <a:gd name="connsiteY1" fmla="*/ 0 h 263525"/>
                  <a:gd name="connsiteX2" fmla="*/ 587375 w 587375"/>
                  <a:gd name="connsiteY2" fmla="*/ 263525 h 263525"/>
                </a:gdLst>
                <a:ahLst/>
                <a:cxnLst>
                  <a:cxn ang="0">
                    <a:pos x="connsiteX0" y="connsiteY0"/>
                  </a:cxn>
                  <a:cxn ang="0">
                    <a:pos x="connsiteX1" y="connsiteY1"/>
                  </a:cxn>
                  <a:cxn ang="0">
                    <a:pos x="connsiteX2" y="connsiteY2"/>
                  </a:cxn>
                </a:cxnLst>
                <a:rect l="l" t="t" r="r" b="b"/>
                <a:pathLst>
                  <a:path w="587375" h="263525">
                    <a:moveTo>
                      <a:pt x="0" y="88900"/>
                    </a:moveTo>
                    <a:lnTo>
                      <a:pt x="314325" y="0"/>
                    </a:lnTo>
                    <a:lnTo>
                      <a:pt x="587375" y="263525"/>
                    </a:lnTo>
                  </a:path>
                </a:pathLst>
              </a:custGeom>
              <a:noFill/>
              <a:ln w="12700" cap="flat" cmpd="sng" algn="ctr">
                <a:solidFill>
                  <a:srgbClr val="D60093"/>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382" name="Rectangle 381">
                <a:extLst>
                  <a:ext uri="{FF2B5EF4-FFF2-40B4-BE49-F238E27FC236}">
                    <a16:creationId xmlns:a16="http://schemas.microsoft.com/office/drawing/2014/main" id="{BB99E5CA-96A0-E031-5DA1-54667CEDDCCD}"/>
                  </a:ext>
                </a:extLst>
              </p:cNvPr>
              <p:cNvSpPr/>
              <p:nvPr/>
            </p:nvSpPr>
            <p:spPr>
              <a:xfrm>
                <a:off x="3305175" y="3267075"/>
                <a:ext cx="36576" cy="36576"/>
              </a:xfrm>
              <a:prstGeom prst="rect">
                <a:avLst/>
              </a:prstGeom>
              <a:solidFill>
                <a:srgbClr val="70AD47"/>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383" name="Oval 382">
                <a:extLst>
                  <a:ext uri="{FF2B5EF4-FFF2-40B4-BE49-F238E27FC236}">
                    <a16:creationId xmlns:a16="http://schemas.microsoft.com/office/drawing/2014/main" id="{C9745684-C6E6-4311-B400-32F8BC210509}"/>
                  </a:ext>
                </a:extLst>
              </p:cNvPr>
              <p:cNvSpPr/>
              <p:nvPr/>
            </p:nvSpPr>
            <p:spPr>
              <a:xfrm>
                <a:off x="3873500" y="3435350"/>
                <a:ext cx="36576" cy="36576"/>
              </a:xfrm>
              <a:prstGeom prst="ellipse">
                <a:avLst/>
              </a:prstGeom>
              <a:solidFill>
                <a:srgbClr val="D60093"/>
              </a:solidFill>
              <a:ln w="12700" cap="flat" cmpd="sng" algn="ctr">
                <a:solidFill>
                  <a:srgbClr val="990099"/>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384" name="Rectangle 383">
                <a:extLst>
                  <a:ext uri="{FF2B5EF4-FFF2-40B4-BE49-F238E27FC236}">
                    <a16:creationId xmlns:a16="http://schemas.microsoft.com/office/drawing/2014/main" id="{94867BA7-C327-6625-54E0-50DBE2198899}"/>
                  </a:ext>
                </a:extLst>
              </p:cNvPr>
              <p:cNvSpPr/>
              <p:nvPr/>
            </p:nvSpPr>
            <p:spPr>
              <a:xfrm>
                <a:off x="3603625" y="3181253"/>
                <a:ext cx="36576" cy="36576"/>
              </a:xfrm>
              <a:prstGeom prst="rect">
                <a:avLst/>
              </a:prstGeom>
              <a:solidFill>
                <a:srgbClr val="D60093"/>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grpSp>
        <p:grpSp>
          <p:nvGrpSpPr>
            <p:cNvPr id="88" name="Group 87">
              <a:extLst>
                <a:ext uri="{FF2B5EF4-FFF2-40B4-BE49-F238E27FC236}">
                  <a16:creationId xmlns:a16="http://schemas.microsoft.com/office/drawing/2014/main" id="{9E3CAB41-DE5D-1113-E278-F7FD992F735C}"/>
                </a:ext>
              </a:extLst>
            </p:cNvPr>
            <p:cNvGrpSpPr/>
            <p:nvPr/>
          </p:nvGrpSpPr>
          <p:grpSpPr>
            <a:xfrm>
              <a:off x="5822358" y="4387358"/>
              <a:ext cx="249735" cy="122436"/>
              <a:chOff x="3302000" y="3267075"/>
              <a:chExt cx="347726" cy="223901"/>
            </a:xfrm>
          </p:grpSpPr>
          <p:sp>
            <p:nvSpPr>
              <p:cNvPr id="378" name="Freeform 596">
                <a:extLst>
                  <a:ext uri="{FF2B5EF4-FFF2-40B4-BE49-F238E27FC236}">
                    <a16:creationId xmlns:a16="http://schemas.microsoft.com/office/drawing/2014/main" id="{CEB9EC91-8A62-49A0-1443-156E03C76EDD}"/>
                  </a:ext>
                </a:extLst>
              </p:cNvPr>
              <p:cNvSpPr/>
              <p:nvPr/>
            </p:nvSpPr>
            <p:spPr>
              <a:xfrm>
                <a:off x="3321050" y="3279775"/>
                <a:ext cx="307975" cy="203200"/>
              </a:xfrm>
              <a:custGeom>
                <a:avLst/>
                <a:gdLst>
                  <a:gd name="connsiteX0" fmla="*/ 0 w 307975"/>
                  <a:gd name="connsiteY0" fmla="*/ 0 h 203200"/>
                  <a:gd name="connsiteX1" fmla="*/ 307975 w 307975"/>
                  <a:gd name="connsiteY1" fmla="*/ 203200 h 203200"/>
                </a:gdLst>
                <a:ahLst/>
                <a:cxnLst>
                  <a:cxn ang="0">
                    <a:pos x="connsiteX0" y="connsiteY0"/>
                  </a:cxn>
                  <a:cxn ang="0">
                    <a:pos x="connsiteX1" y="connsiteY1"/>
                  </a:cxn>
                </a:cxnLst>
                <a:rect l="l" t="t" r="r" b="b"/>
                <a:pathLst>
                  <a:path w="307975" h="203200">
                    <a:moveTo>
                      <a:pt x="0" y="0"/>
                    </a:moveTo>
                    <a:lnTo>
                      <a:pt x="307975" y="203200"/>
                    </a:lnTo>
                  </a:path>
                </a:pathLst>
              </a:custGeom>
              <a:noFill/>
              <a:ln w="12700" cap="flat" cmpd="sng" algn="ctr">
                <a:solidFill>
                  <a:srgbClr val="D60093"/>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379" name="Rectangle 378">
                <a:extLst>
                  <a:ext uri="{FF2B5EF4-FFF2-40B4-BE49-F238E27FC236}">
                    <a16:creationId xmlns:a16="http://schemas.microsoft.com/office/drawing/2014/main" id="{05A02C15-AECA-9A63-7407-B1F152E075C6}"/>
                  </a:ext>
                </a:extLst>
              </p:cNvPr>
              <p:cNvSpPr/>
              <p:nvPr/>
            </p:nvSpPr>
            <p:spPr>
              <a:xfrm>
                <a:off x="3302000" y="3267075"/>
                <a:ext cx="36576" cy="36576"/>
              </a:xfrm>
              <a:prstGeom prst="rect">
                <a:avLst/>
              </a:prstGeom>
              <a:solidFill>
                <a:srgbClr val="70AD47"/>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380" name="Rectangle 379">
                <a:extLst>
                  <a:ext uri="{FF2B5EF4-FFF2-40B4-BE49-F238E27FC236}">
                    <a16:creationId xmlns:a16="http://schemas.microsoft.com/office/drawing/2014/main" id="{7D90A281-309F-5E17-7CB4-E6E9284B1ABE}"/>
                  </a:ext>
                </a:extLst>
              </p:cNvPr>
              <p:cNvSpPr/>
              <p:nvPr/>
            </p:nvSpPr>
            <p:spPr>
              <a:xfrm>
                <a:off x="3613150" y="3454400"/>
                <a:ext cx="36576" cy="36576"/>
              </a:xfrm>
              <a:prstGeom prst="rect">
                <a:avLst/>
              </a:prstGeom>
              <a:solidFill>
                <a:srgbClr val="D60093"/>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grpSp>
        <p:grpSp>
          <p:nvGrpSpPr>
            <p:cNvPr id="89" name="Group 88">
              <a:extLst>
                <a:ext uri="{FF2B5EF4-FFF2-40B4-BE49-F238E27FC236}">
                  <a16:creationId xmlns:a16="http://schemas.microsoft.com/office/drawing/2014/main" id="{8446A449-3C25-000C-0583-C0EA0CC31785}"/>
                </a:ext>
              </a:extLst>
            </p:cNvPr>
            <p:cNvGrpSpPr/>
            <p:nvPr/>
          </p:nvGrpSpPr>
          <p:grpSpPr>
            <a:xfrm>
              <a:off x="5817797" y="3574819"/>
              <a:ext cx="261136" cy="830804"/>
              <a:chOff x="3295650" y="1781175"/>
              <a:chExt cx="363601" cy="1519301"/>
            </a:xfrm>
          </p:grpSpPr>
          <p:sp>
            <p:nvSpPr>
              <p:cNvPr id="375" name="Freeform 600">
                <a:extLst>
                  <a:ext uri="{FF2B5EF4-FFF2-40B4-BE49-F238E27FC236}">
                    <a16:creationId xmlns:a16="http://schemas.microsoft.com/office/drawing/2014/main" id="{4E333B4A-4DB0-F48F-7F3D-B9F03B36BF4B}"/>
                  </a:ext>
                </a:extLst>
              </p:cNvPr>
              <p:cNvSpPr/>
              <p:nvPr/>
            </p:nvSpPr>
            <p:spPr>
              <a:xfrm>
                <a:off x="3317875" y="1793875"/>
                <a:ext cx="314325" cy="1489075"/>
              </a:xfrm>
              <a:custGeom>
                <a:avLst/>
                <a:gdLst>
                  <a:gd name="connsiteX0" fmla="*/ 0 w 314325"/>
                  <a:gd name="connsiteY0" fmla="*/ 1489075 h 1489075"/>
                  <a:gd name="connsiteX1" fmla="*/ 314325 w 314325"/>
                  <a:gd name="connsiteY1" fmla="*/ 0 h 1489075"/>
                </a:gdLst>
                <a:ahLst/>
                <a:cxnLst>
                  <a:cxn ang="0">
                    <a:pos x="connsiteX0" y="connsiteY0"/>
                  </a:cxn>
                  <a:cxn ang="0">
                    <a:pos x="connsiteX1" y="connsiteY1"/>
                  </a:cxn>
                </a:cxnLst>
                <a:rect l="l" t="t" r="r" b="b"/>
                <a:pathLst>
                  <a:path w="314325" h="1489075">
                    <a:moveTo>
                      <a:pt x="0" y="1489075"/>
                    </a:moveTo>
                    <a:lnTo>
                      <a:pt x="314325" y="0"/>
                    </a:lnTo>
                  </a:path>
                </a:pathLst>
              </a:custGeom>
              <a:noFill/>
              <a:ln w="12700" cap="flat" cmpd="sng" algn="ctr">
                <a:solidFill>
                  <a:srgbClr val="D60093"/>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376" name="Rectangle 375">
                <a:extLst>
                  <a:ext uri="{FF2B5EF4-FFF2-40B4-BE49-F238E27FC236}">
                    <a16:creationId xmlns:a16="http://schemas.microsoft.com/office/drawing/2014/main" id="{C72FBDB7-F8A1-2C94-F8F3-F1C2F7275724}"/>
                  </a:ext>
                </a:extLst>
              </p:cNvPr>
              <p:cNvSpPr/>
              <p:nvPr/>
            </p:nvSpPr>
            <p:spPr>
              <a:xfrm>
                <a:off x="3295650" y="3263900"/>
                <a:ext cx="36576" cy="36576"/>
              </a:xfrm>
              <a:prstGeom prst="rect">
                <a:avLst/>
              </a:prstGeom>
              <a:solidFill>
                <a:srgbClr val="70AD47"/>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377" name="Rectangle 376">
                <a:extLst>
                  <a:ext uri="{FF2B5EF4-FFF2-40B4-BE49-F238E27FC236}">
                    <a16:creationId xmlns:a16="http://schemas.microsoft.com/office/drawing/2014/main" id="{1692545C-1A1A-5ABA-18D2-8CB0DC606D39}"/>
                  </a:ext>
                </a:extLst>
              </p:cNvPr>
              <p:cNvSpPr/>
              <p:nvPr/>
            </p:nvSpPr>
            <p:spPr>
              <a:xfrm>
                <a:off x="3622675" y="1781175"/>
                <a:ext cx="36576" cy="36576"/>
              </a:xfrm>
              <a:prstGeom prst="rect">
                <a:avLst/>
              </a:prstGeom>
              <a:solidFill>
                <a:srgbClr val="D60093"/>
              </a:solidFill>
              <a:ln w="12700" cap="flat" cmpd="sng" algn="ctr">
                <a:solidFill>
                  <a:srgbClr val="D60093"/>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grpSp>
        <p:grpSp>
          <p:nvGrpSpPr>
            <p:cNvPr id="90" name="Group 89">
              <a:extLst>
                <a:ext uri="{FF2B5EF4-FFF2-40B4-BE49-F238E27FC236}">
                  <a16:creationId xmlns:a16="http://schemas.microsoft.com/office/drawing/2014/main" id="{F3C959A7-6650-277D-FDD4-66B13EA9728C}"/>
                </a:ext>
              </a:extLst>
            </p:cNvPr>
            <p:cNvGrpSpPr/>
            <p:nvPr/>
          </p:nvGrpSpPr>
          <p:grpSpPr>
            <a:xfrm>
              <a:off x="5820078" y="3791844"/>
              <a:ext cx="240613" cy="615516"/>
              <a:chOff x="3298825" y="2178050"/>
              <a:chExt cx="335026" cy="1125601"/>
            </a:xfrm>
          </p:grpSpPr>
          <p:sp>
            <p:nvSpPr>
              <p:cNvPr id="372" name="Freeform 604">
                <a:extLst>
                  <a:ext uri="{FF2B5EF4-FFF2-40B4-BE49-F238E27FC236}">
                    <a16:creationId xmlns:a16="http://schemas.microsoft.com/office/drawing/2014/main" id="{46B4EEE6-A5B6-0C42-8C3B-98971AB5AD5E}"/>
                  </a:ext>
                </a:extLst>
              </p:cNvPr>
              <p:cNvSpPr/>
              <p:nvPr/>
            </p:nvSpPr>
            <p:spPr>
              <a:xfrm>
                <a:off x="3317875" y="2190750"/>
                <a:ext cx="295275" cy="1092200"/>
              </a:xfrm>
              <a:custGeom>
                <a:avLst/>
                <a:gdLst>
                  <a:gd name="connsiteX0" fmla="*/ 0 w 295275"/>
                  <a:gd name="connsiteY0" fmla="*/ 1092200 h 1092200"/>
                  <a:gd name="connsiteX1" fmla="*/ 295275 w 295275"/>
                  <a:gd name="connsiteY1" fmla="*/ 0 h 1092200"/>
                </a:gdLst>
                <a:ahLst/>
                <a:cxnLst>
                  <a:cxn ang="0">
                    <a:pos x="connsiteX0" y="connsiteY0"/>
                  </a:cxn>
                  <a:cxn ang="0">
                    <a:pos x="connsiteX1" y="connsiteY1"/>
                  </a:cxn>
                </a:cxnLst>
                <a:rect l="l" t="t" r="r" b="b"/>
                <a:pathLst>
                  <a:path w="295275" h="1092200">
                    <a:moveTo>
                      <a:pt x="0" y="1092200"/>
                    </a:moveTo>
                    <a:lnTo>
                      <a:pt x="295275" y="0"/>
                    </a:lnTo>
                  </a:path>
                </a:pathLst>
              </a:custGeom>
              <a:noFill/>
              <a:ln w="12700" cap="flat" cmpd="sng" algn="ctr">
                <a:solidFill>
                  <a:srgbClr val="A5A5A5"/>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373" name="Rectangle 372">
                <a:extLst>
                  <a:ext uri="{FF2B5EF4-FFF2-40B4-BE49-F238E27FC236}">
                    <a16:creationId xmlns:a16="http://schemas.microsoft.com/office/drawing/2014/main" id="{B71A111E-72FB-D72D-2817-2B8A1FD56100}"/>
                  </a:ext>
                </a:extLst>
              </p:cNvPr>
              <p:cNvSpPr/>
              <p:nvPr/>
            </p:nvSpPr>
            <p:spPr>
              <a:xfrm>
                <a:off x="3298825" y="3267075"/>
                <a:ext cx="36576" cy="36576"/>
              </a:xfrm>
              <a:prstGeom prst="rect">
                <a:avLst/>
              </a:prstGeom>
              <a:solidFill>
                <a:srgbClr val="A5A5A5"/>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374" name="Oval 373">
                <a:extLst>
                  <a:ext uri="{FF2B5EF4-FFF2-40B4-BE49-F238E27FC236}">
                    <a16:creationId xmlns:a16="http://schemas.microsoft.com/office/drawing/2014/main" id="{B5B86C1D-87AF-5061-D61D-741064F7237C}"/>
                  </a:ext>
                </a:extLst>
              </p:cNvPr>
              <p:cNvSpPr/>
              <p:nvPr/>
            </p:nvSpPr>
            <p:spPr>
              <a:xfrm>
                <a:off x="3597275" y="2178050"/>
                <a:ext cx="36576" cy="36576"/>
              </a:xfrm>
              <a:prstGeom prst="ellipse">
                <a:avLst/>
              </a:prstGeom>
              <a:solidFill>
                <a:srgbClr val="A5A5A5"/>
              </a:solidFill>
              <a:ln w="12700" cap="flat" cmpd="sng" algn="ctr">
                <a:solidFill>
                  <a:schemeClr val="tx1">
                    <a:lumMod val="65000"/>
                    <a:lumOff val="35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grpSp>
        <p:grpSp>
          <p:nvGrpSpPr>
            <p:cNvPr id="91" name="Group 90">
              <a:extLst>
                <a:ext uri="{FF2B5EF4-FFF2-40B4-BE49-F238E27FC236}">
                  <a16:creationId xmlns:a16="http://schemas.microsoft.com/office/drawing/2014/main" id="{C4546425-EC55-4F53-3889-2646B35C1630}"/>
                </a:ext>
              </a:extLst>
            </p:cNvPr>
            <p:cNvGrpSpPr/>
            <p:nvPr/>
          </p:nvGrpSpPr>
          <p:grpSpPr>
            <a:xfrm>
              <a:off x="5820078" y="3877129"/>
              <a:ext cx="238333" cy="530230"/>
              <a:chOff x="3298825" y="2334013"/>
              <a:chExt cx="331851" cy="969638"/>
            </a:xfrm>
          </p:grpSpPr>
          <p:sp>
            <p:nvSpPr>
              <p:cNvPr id="369" name="Freeform 608">
                <a:extLst>
                  <a:ext uri="{FF2B5EF4-FFF2-40B4-BE49-F238E27FC236}">
                    <a16:creationId xmlns:a16="http://schemas.microsoft.com/office/drawing/2014/main" id="{81A71758-0422-AFC5-8AD1-47D148B21BE5}"/>
                  </a:ext>
                </a:extLst>
              </p:cNvPr>
              <p:cNvSpPr/>
              <p:nvPr/>
            </p:nvSpPr>
            <p:spPr>
              <a:xfrm>
                <a:off x="3317875" y="2339975"/>
                <a:ext cx="292100" cy="942975"/>
              </a:xfrm>
              <a:custGeom>
                <a:avLst/>
                <a:gdLst>
                  <a:gd name="connsiteX0" fmla="*/ 0 w 292100"/>
                  <a:gd name="connsiteY0" fmla="*/ 942975 h 942975"/>
                  <a:gd name="connsiteX1" fmla="*/ 292100 w 292100"/>
                  <a:gd name="connsiteY1" fmla="*/ 0 h 942975"/>
                </a:gdLst>
                <a:ahLst/>
                <a:cxnLst>
                  <a:cxn ang="0">
                    <a:pos x="connsiteX0" y="connsiteY0"/>
                  </a:cxn>
                  <a:cxn ang="0">
                    <a:pos x="connsiteX1" y="connsiteY1"/>
                  </a:cxn>
                </a:cxnLst>
                <a:rect l="l" t="t" r="r" b="b"/>
                <a:pathLst>
                  <a:path w="292100" h="942975">
                    <a:moveTo>
                      <a:pt x="0" y="942975"/>
                    </a:moveTo>
                    <a:lnTo>
                      <a:pt x="292100" y="0"/>
                    </a:lnTo>
                  </a:path>
                </a:pathLst>
              </a:custGeom>
              <a:noFill/>
              <a:ln w="12700" cap="flat" cmpd="sng" algn="ctr">
                <a:solidFill>
                  <a:srgbClr val="4472C4"/>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370" name="Rectangle 369">
                <a:extLst>
                  <a:ext uri="{FF2B5EF4-FFF2-40B4-BE49-F238E27FC236}">
                    <a16:creationId xmlns:a16="http://schemas.microsoft.com/office/drawing/2014/main" id="{58E7F47B-EE4E-3474-97EF-B214F0E962CC}"/>
                  </a:ext>
                </a:extLst>
              </p:cNvPr>
              <p:cNvSpPr/>
              <p:nvPr/>
            </p:nvSpPr>
            <p:spPr>
              <a:xfrm>
                <a:off x="3298825" y="3267075"/>
                <a:ext cx="36576" cy="36576"/>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371" name="Rectangle 370">
                <a:extLst>
                  <a:ext uri="{FF2B5EF4-FFF2-40B4-BE49-F238E27FC236}">
                    <a16:creationId xmlns:a16="http://schemas.microsoft.com/office/drawing/2014/main" id="{287E9AFE-6413-6FD7-6B01-F05348AF636C}"/>
                  </a:ext>
                </a:extLst>
              </p:cNvPr>
              <p:cNvSpPr/>
              <p:nvPr/>
            </p:nvSpPr>
            <p:spPr>
              <a:xfrm>
                <a:off x="3594100" y="2334013"/>
                <a:ext cx="36576" cy="36576"/>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grpSp>
        <p:grpSp>
          <p:nvGrpSpPr>
            <p:cNvPr id="92" name="Group 91">
              <a:extLst>
                <a:ext uri="{FF2B5EF4-FFF2-40B4-BE49-F238E27FC236}">
                  <a16:creationId xmlns:a16="http://schemas.microsoft.com/office/drawing/2014/main" id="{2BEB649A-0DA7-20B8-9862-0DD091425FDD}"/>
                </a:ext>
              </a:extLst>
            </p:cNvPr>
            <p:cNvGrpSpPr/>
            <p:nvPr/>
          </p:nvGrpSpPr>
          <p:grpSpPr>
            <a:xfrm>
              <a:off x="5817797" y="4033281"/>
              <a:ext cx="908731" cy="375815"/>
              <a:chOff x="3295650" y="2619569"/>
              <a:chExt cx="1265301" cy="687257"/>
            </a:xfrm>
          </p:grpSpPr>
          <p:sp>
            <p:nvSpPr>
              <p:cNvPr id="363" name="Freeform 612">
                <a:extLst>
                  <a:ext uri="{FF2B5EF4-FFF2-40B4-BE49-F238E27FC236}">
                    <a16:creationId xmlns:a16="http://schemas.microsoft.com/office/drawing/2014/main" id="{6CDFE05F-1296-AD65-D67C-C26443996DE3}"/>
                  </a:ext>
                </a:extLst>
              </p:cNvPr>
              <p:cNvSpPr/>
              <p:nvPr/>
            </p:nvSpPr>
            <p:spPr>
              <a:xfrm>
                <a:off x="3314700" y="2632075"/>
                <a:ext cx="1235075" cy="647700"/>
              </a:xfrm>
              <a:custGeom>
                <a:avLst/>
                <a:gdLst>
                  <a:gd name="connsiteX0" fmla="*/ 0 w 1235075"/>
                  <a:gd name="connsiteY0" fmla="*/ 647700 h 647700"/>
                  <a:gd name="connsiteX1" fmla="*/ 282575 w 1235075"/>
                  <a:gd name="connsiteY1" fmla="*/ 107950 h 647700"/>
                  <a:gd name="connsiteX2" fmla="*/ 603250 w 1235075"/>
                  <a:gd name="connsiteY2" fmla="*/ 9525 h 647700"/>
                  <a:gd name="connsiteX3" fmla="*/ 889000 w 1235075"/>
                  <a:gd name="connsiteY3" fmla="*/ 0 h 647700"/>
                  <a:gd name="connsiteX4" fmla="*/ 1235075 w 1235075"/>
                  <a:gd name="connsiteY4" fmla="*/ 57150 h 647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5075" h="647700">
                    <a:moveTo>
                      <a:pt x="0" y="647700"/>
                    </a:moveTo>
                    <a:lnTo>
                      <a:pt x="282575" y="107950"/>
                    </a:lnTo>
                    <a:lnTo>
                      <a:pt x="603250" y="9525"/>
                    </a:lnTo>
                    <a:lnTo>
                      <a:pt x="889000" y="0"/>
                    </a:lnTo>
                    <a:lnTo>
                      <a:pt x="1235075" y="57150"/>
                    </a:lnTo>
                  </a:path>
                </a:pathLst>
              </a:custGeom>
              <a:noFill/>
              <a:ln w="12700" cap="flat" cmpd="sng" algn="ctr">
                <a:solidFill>
                  <a:srgbClr val="D60093"/>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364" name="Rectangle 363">
                <a:extLst>
                  <a:ext uri="{FF2B5EF4-FFF2-40B4-BE49-F238E27FC236}">
                    <a16:creationId xmlns:a16="http://schemas.microsoft.com/office/drawing/2014/main" id="{C27AA130-2187-8599-3BB5-ED01F927BD88}"/>
                  </a:ext>
                </a:extLst>
              </p:cNvPr>
              <p:cNvSpPr/>
              <p:nvPr/>
            </p:nvSpPr>
            <p:spPr>
              <a:xfrm>
                <a:off x="3295650" y="3270250"/>
                <a:ext cx="36576" cy="36576"/>
              </a:xfrm>
              <a:prstGeom prst="rect">
                <a:avLst/>
              </a:prstGeom>
              <a:solidFill>
                <a:srgbClr val="70AD47"/>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365" name="Rectangle 364">
                <a:extLst>
                  <a:ext uri="{FF2B5EF4-FFF2-40B4-BE49-F238E27FC236}">
                    <a16:creationId xmlns:a16="http://schemas.microsoft.com/office/drawing/2014/main" id="{F116C5FA-E50C-10EA-84DF-5F08165B977F}"/>
                  </a:ext>
                </a:extLst>
              </p:cNvPr>
              <p:cNvSpPr/>
              <p:nvPr/>
            </p:nvSpPr>
            <p:spPr>
              <a:xfrm>
                <a:off x="3584575" y="2720975"/>
                <a:ext cx="36576" cy="36576"/>
              </a:xfrm>
              <a:prstGeom prst="rect">
                <a:avLst/>
              </a:prstGeom>
              <a:solidFill>
                <a:srgbClr val="D60093"/>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366" name="Rectangle 365">
                <a:extLst>
                  <a:ext uri="{FF2B5EF4-FFF2-40B4-BE49-F238E27FC236}">
                    <a16:creationId xmlns:a16="http://schemas.microsoft.com/office/drawing/2014/main" id="{8FE82B76-EE45-F926-347E-4AFDA75298F1}"/>
                  </a:ext>
                </a:extLst>
              </p:cNvPr>
              <p:cNvSpPr/>
              <p:nvPr/>
            </p:nvSpPr>
            <p:spPr>
              <a:xfrm>
                <a:off x="3902075" y="2624284"/>
                <a:ext cx="36576" cy="36576"/>
              </a:xfrm>
              <a:prstGeom prst="rect">
                <a:avLst/>
              </a:prstGeom>
              <a:solidFill>
                <a:srgbClr val="D60093"/>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367" name="Rectangle 366">
                <a:extLst>
                  <a:ext uri="{FF2B5EF4-FFF2-40B4-BE49-F238E27FC236}">
                    <a16:creationId xmlns:a16="http://schemas.microsoft.com/office/drawing/2014/main" id="{C6892DAD-F685-98FD-9D37-EED76A4F4D0D}"/>
                  </a:ext>
                </a:extLst>
              </p:cNvPr>
              <p:cNvSpPr/>
              <p:nvPr/>
            </p:nvSpPr>
            <p:spPr>
              <a:xfrm>
                <a:off x="4194175" y="2619569"/>
                <a:ext cx="36576" cy="36576"/>
              </a:xfrm>
              <a:prstGeom prst="rect">
                <a:avLst/>
              </a:prstGeom>
              <a:solidFill>
                <a:srgbClr val="D60093"/>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368" name="Rectangle 367">
                <a:extLst>
                  <a:ext uri="{FF2B5EF4-FFF2-40B4-BE49-F238E27FC236}">
                    <a16:creationId xmlns:a16="http://schemas.microsoft.com/office/drawing/2014/main" id="{73FEE9DF-D041-A836-E1B2-75D6BCC49E7D}"/>
                  </a:ext>
                </a:extLst>
              </p:cNvPr>
              <p:cNvSpPr/>
              <p:nvPr/>
            </p:nvSpPr>
            <p:spPr>
              <a:xfrm>
                <a:off x="4524375" y="2673643"/>
                <a:ext cx="36576" cy="36576"/>
              </a:xfrm>
              <a:prstGeom prst="rect">
                <a:avLst/>
              </a:prstGeom>
              <a:solidFill>
                <a:srgbClr val="D60093"/>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grpSp>
        <p:grpSp>
          <p:nvGrpSpPr>
            <p:cNvPr id="93" name="Group 92">
              <a:extLst>
                <a:ext uri="{FF2B5EF4-FFF2-40B4-BE49-F238E27FC236}">
                  <a16:creationId xmlns:a16="http://schemas.microsoft.com/office/drawing/2014/main" id="{5C9B083B-7886-ADF3-FADA-9980C32FA21B}"/>
                </a:ext>
              </a:extLst>
            </p:cNvPr>
            <p:cNvGrpSpPr/>
            <p:nvPr/>
          </p:nvGrpSpPr>
          <p:grpSpPr>
            <a:xfrm>
              <a:off x="5822358" y="4194641"/>
              <a:ext cx="238333" cy="209246"/>
              <a:chOff x="3302000" y="2914650"/>
              <a:chExt cx="331851" cy="382651"/>
            </a:xfrm>
          </p:grpSpPr>
          <p:sp>
            <p:nvSpPr>
              <p:cNvPr id="360" name="Freeform 619">
                <a:extLst>
                  <a:ext uri="{FF2B5EF4-FFF2-40B4-BE49-F238E27FC236}">
                    <a16:creationId xmlns:a16="http://schemas.microsoft.com/office/drawing/2014/main" id="{D761D314-F226-782F-17C5-8A69C3C23AA5}"/>
                  </a:ext>
                </a:extLst>
              </p:cNvPr>
              <p:cNvSpPr/>
              <p:nvPr/>
            </p:nvSpPr>
            <p:spPr>
              <a:xfrm>
                <a:off x="3317875" y="2933700"/>
                <a:ext cx="298450" cy="346075"/>
              </a:xfrm>
              <a:custGeom>
                <a:avLst/>
                <a:gdLst>
                  <a:gd name="connsiteX0" fmla="*/ 0 w 298450"/>
                  <a:gd name="connsiteY0" fmla="*/ 346075 h 346075"/>
                  <a:gd name="connsiteX1" fmla="*/ 298450 w 298450"/>
                  <a:gd name="connsiteY1" fmla="*/ 0 h 346075"/>
                </a:gdLst>
                <a:ahLst/>
                <a:cxnLst>
                  <a:cxn ang="0">
                    <a:pos x="connsiteX0" y="connsiteY0"/>
                  </a:cxn>
                  <a:cxn ang="0">
                    <a:pos x="connsiteX1" y="connsiteY1"/>
                  </a:cxn>
                </a:cxnLst>
                <a:rect l="l" t="t" r="r" b="b"/>
                <a:pathLst>
                  <a:path w="298450" h="346075">
                    <a:moveTo>
                      <a:pt x="0" y="346075"/>
                    </a:moveTo>
                    <a:lnTo>
                      <a:pt x="298450" y="0"/>
                    </a:lnTo>
                  </a:path>
                </a:pathLst>
              </a:custGeom>
              <a:noFill/>
              <a:ln w="12700" cap="flat" cmpd="sng" algn="ctr">
                <a:solidFill>
                  <a:srgbClr val="4472C4"/>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361" name="Rectangle 360">
                <a:extLst>
                  <a:ext uri="{FF2B5EF4-FFF2-40B4-BE49-F238E27FC236}">
                    <a16:creationId xmlns:a16="http://schemas.microsoft.com/office/drawing/2014/main" id="{C0C24680-B2B7-A61F-2830-18B624B8E75D}"/>
                  </a:ext>
                </a:extLst>
              </p:cNvPr>
              <p:cNvSpPr/>
              <p:nvPr/>
            </p:nvSpPr>
            <p:spPr>
              <a:xfrm>
                <a:off x="3302000" y="3260725"/>
                <a:ext cx="36576" cy="36576"/>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362" name="Rectangle 361">
                <a:extLst>
                  <a:ext uri="{FF2B5EF4-FFF2-40B4-BE49-F238E27FC236}">
                    <a16:creationId xmlns:a16="http://schemas.microsoft.com/office/drawing/2014/main" id="{D2D35013-825A-5FE2-99AE-F0BD5723AAD9}"/>
                  </a:ext>
                </a:extLst>
              </p:cNvPr>
              <p:cNvSpPr/>
              <p:nvPr/>
            </p:nvSpPr>
            <p:spPr>
              <a:xfrm>
                <a:off x="3597275" y="2914650"/>
                <a:ext cx="36576" cy="36576"/>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grpSp>
        <p:grpSp>
          <p:nvGrpSpPr>
            <p:cNvPr id="94" name="Group 93">
              <a:extLst>
                <a:ext uri="{FF2B5EF4-FFF2-40B4-BE49-F238E27FC236}">
                  <a16:creationId xmlns:a16="http://schemas.microsoft.com/office/drawing/2014/main" id="{5B28224C-36D6-3A8B-AFCD-98527C799869}"/>
                </a:ext>
              </a:extLst>
            </p:cNvPr>
            <p:cNvGrpSpPr/>
            <p:nvPr/>
          </p:nvGrpSpPr>
          <p:grpSpPr>
            <a:xfrm>
              <a:off x="5826918" y="4385622"/>
              <a:ext cx="231492" cy="40835"/>
              <a:chOff x="3308350" y="3263900"/>
              <a:chExt cx="322326" cy="74676"/>
            </a:xfrm>
          </p:grpSpPr>
          <p:sp>
            <p:nvSpPr>
              <p:cNvPr id="357" name="Freeform 623">
                <a:extLst>
                  <a:ext uri="{FF2B5EF4-FFF2-40B4-BE49-F238E27FC236}">
                    <a16:creationId xmlns:a16="http://schemas.microsoft.com/office/drawing/2014/main" id="{019CF215-5C34-D08B-E112-E94AF80DAEFE}"/>
                  </a:ext>
                </a:extLst>
              </p:cNvPr>
              <p:cNvSpPr/>
              <p:nvPr/>
            </p:nvSpPr>
            <p:spPr>
              <a:xfrm>
                <a:off x="3317875" y="3279775"/>
                <a:ext cx="295275" cy="38100"/>
              </a:xfrm>
              <a:custGeom>
                <a:avLst/>
                <a:gdLst>
                  <a:gd name="connsiteX0" fmla="*/ 0 w 295275"/>
                  <a:gd name="connsiteY0" fmla="*/ 0 h 38100"/>
                  <a:gd name="connsiteX1" fmla="*/ 295275 w 295275"/>
                  <a:gd name="connsiteY1" fmla="*/ 38100 h 38100"/>
                </a:gdLst>
                <a:ahLst/>
                <a:cxnLst>
                  <a:cxn ang="0">
                    <a:pos x="connsiteX0" y="connsiteY0"/>
                  </a:cxn>
                  <a:cxn ang="0">
                    <a:pos x="connsiteX1" y="connsiteY1"/>
                  </a:cxn>
                </a:cxnLst>
                <a:rect l="l" t="t" r="r" b="b"/>
                <a:pathLst>
                  <a:path w="295275" h="38100">
                    <a:moveTo>
                      <a:pt x="0" y="0"/>
                    </a:moveTo>
                    <a:lnTo>
                      <a:pt x="295275" y="38100"/>
                    </a:lnTo>
                  </a:path>
                </a:pathLst>
              </a:custGeom>
              <a:noFill/>
              <a:ln w="12700" cap="flat" cmpd="sng" algn="ctr">
                <a:solidFill>
                  <a:srgbClr val="D60093"/>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358" name="Rectangle 357">
                <a:extLst>
                  <a:ext uri="{FF2B5EF4-FFF2-40B4-BE49-F238E27FC236}">
                    <a16:creationId xmlns:a16="http://schemas.microsoft.com/office/drawing/2014/main" id="{8C231E0C-D3B0-FF19-C430-7FE459ADF907}"/>
                  </a:ext>
                </a:extLst>
              </p:cNvPr>
              <p:cNvSpPr/>
              <p:nvPr/>
            </p:nvSpPr>
            <p:spPr>
              <a:xfrm>
                <a:off x="3308350" y="3263900"/>
                <a:ext cx="36576" cy="36576"/>
              </a:xfrm>
              <a:prstGeom prst="rect">
                <a:avLst/>
              </a:prstGeom>
              <a:solidFill>
                <a:srgbClr val="70AD47"/>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359" name="Oval 358">
                <a:extLst>
                  <a:ext uri="{FF2B5EF4-FFF2-40B4-BE49-F238E27FC236}">
                    <a16:creationId xmlns:a16="http://schemas.microsoft.com/office/drawing/2014/main" id="{083615D0-B1BC-BAC4-D6AC-2042C778C25E}"/>
                  </a:ext>
                </a:extLst>
              </p:cNvPr>
              <p:cNvSpPr/>
              <p:nvPr/>
            </p:nvSpPr>
            <p:spPr>
              <a:xfrm>
                <a:off x="3594100" y="3302000"/>
                <a:ext cx="36576" cy="36576"/>
              </a:xfrm>
              <a:prstGeom prst="ellipse">
                <a:avLst/>
              </a:prstGeom>
              <a:solidFill>
                <a:srgbClr val="D60093"/>
              </a:solidFill>
              <a:ln w="12700" cap="flat" cmpd="sng" algn="ctr">
                <a:solidFill>
                  <a:srgbClr val="990099"/>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grpSp>
        <p:grpSp>
          <p:nvGrpSpPr>
            <p:cNvPr id="95" name="Group 94">
              <a:extLst>
                <a:ext uri="{FF2B5EF4-FFF2-40B4-BE49-F238E27FC236}">
                  <a16:creationId xmlns:a16="http://schemas.microsoft.com/office/drawing/2014/main" id="{2557A164-BBF5-1482-CA1C-09C39B19AB05}"/>
                </a:ext>
              </a:extLst>
            </p:cNvPr>
            <p:cNvGrpSpPr/>
            <p:nvPr/>
          </p:nvGrpSpPr>
          <p:grpSpPr>
            <a:xfrm>
              <a:off x="5815517" y="4321383"/>
              <a:ext cx="466360" cy="85976"/>
              <a:chOff x="3292475" y="3146425"/>
              <a:chExt cx="649351" cy="157226"/>
            </a:xfrm>
          </p:grpSpPr>
          <p:sp>
            <p:nvSpPr>
              <p:cNvPr id="353" name="Freeform 627">
                <a:extLst>
                  <a:ext uri="{FF2B5EF4-FFF2-40B4-BE49-F238E27FC236}">
                    <a16:creationId xmlns:a16="http://schemas.microsoft.com/office/drawing/2014/main" id="{AD0E8309-2FC7-4B1C-09A8-FD7E91E998FD}"/>
                  </a:ext>
                </a:extLst>
              </p:cNvPr>
              <p:cNvSpPr/>
              <p:nvPr/>
            </p:nvSpPr>
            <p:spPr>
              <a:xfrm>
                <a:off x="3311525" y="3165475"/>
                <a:ext cx="612775" cy="117475"/>
              </a:xfrm>
              <a:custGeom>
                <a:avLst/>
                <a:gdLst>
                  <a:gd name="connsiteX0" fmla="*/ 0 w 612775"/>
                  <a:gd name="connsiteY0" fmla="*/ 117475 h 117475"/>
                  <a:gd name="connsiteX1" fmla="*/ 314325 w 612775"/>
                  <a:gd name="connsiteY1" fmla="*/ 0 h 117475"/>
                  <a:gd name="connsiteX2" fmla="*/ 612775 w 612775"/>
                  <a:gd name="connsiteY2" fmla="*/ 0 h 117475"/>
                </a:gdLst>
                <a:ahLst/>
                <a:cxnLst>
                  <a:cxn ang="0">
                    <a:pos x="connsiteX0" y="connsiteY0"/>
                  </a:cxn>
                  <a:cxn ang="0">
                    <a:pos x="connsiteX1" y="connsiteY1"/>
                  </a:cxn>
                  <a:cxn ang="0">
                    <a:pos x="connsiteX2" y="connsiteY2"/>
                  </a:cxn>
                </a:cxnLst>
                <a:rect l="l" t="t" r="r" b="b"/>
                <a:pathLst>
                  <a:path w="612775" h="117475">
                    <a:moveTo>
                      <a:pt x="0" y="117475"/>
                    </a:moveTo>
                    <a:lnTo>
                      <a:pt x="314325" y="0"/>
                    </a:lnTo>
                    <a:lnTo>
                      <a:pt x="612775" y="0"/>
                    </a:lnTo>
                  </a:path>
                </a:pathLst>
              </a:custGeom>
              <a:noFill/>
              <a:ln w="12700" cap="flat" cmpd="sng" algn="ctr">
                <a:solidFill>
                  <a:srgbClr val="D60093"/>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354" name="Rectangle 353">
                <a:extLst>
                  <a:ext uri="{FF2B5EF4-FFF2-40B4-BE49-F238E27FC236}">
                    <a16:creationId xmlns:a16="http://schemas.microsoft.com/office/drawing/2014/main" id="{D71B8518-1C42-072E-4BCE-670AE376395E}"/>
                  </a:ext>
                </a:extLst>
              </p:cNvPr>
              <p:cNvSpPr/>
              <p:nvPr/>
            </p:nvSpPr>
            <p:spPr>
              <a:xfrm>
                <a:off x="3292475" y="3267075"/>
                <a:ext cx="36576" cy="36576"/>
              </a:xfrm>
              <a:prstGeom prst="rect">
                <a:avLst/>
              </a:prstGeom>
              <a:solidFill>
                <a:srgbClr val="70AD47"/>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355" name="Rectangle 354">
                <a:extLst>
                  <a:ext uri="{FF2B5EF4-FFF2-40B4-BE49-F238E27FC236}">
                    <a16:creationId xmlns:a16="http://schemas.microsoft.com/office/drawing/2014/main" id="{1534B322-A12E-0A62-C361-EC840B88CCDE}"/>
                  </a:ext>
                </a:extLst>
              </p:cNvPr>
              <p:cNvSpPr/>
              <p:nvPr/>
            </p:nvSpPr>
            <p:spPr>
              <a:xfrm>
                <a:off x="3605248" y="3146425"/>
                <a:ext cx="36576" cy="36576"/>
              </a:xfrm>
              <a:prstGeom prst="rect">
                <a:avLst/>
              </a:prstGeom>
              <a:solidFill>
                <a:srgbClr val="D60093"/>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356" name="Rectangle 355">
                <a:extLst>
                  <a:ext uri="{FF2B5EF4-FFF2-40B4-BE49-F238E27FC236}">
                    <a16:creationId xmlns:a16="http://schemas.microsoft.com/office/drawing/2014/main" id="{301A65C6-06C1-1CF1-687E-AD1E24B5C547}"/>
                  </a:ext>
                </a:extLst>
              </p:cNvPr>
              <p:cNvSpPr/>
              <p:nvPr/>
            </p:nvSpPr>
            <p:spPr>
              <a:xfrm>
                <a:off x="3905250" y="3146425"/>
                <a:ext cx="36576" cy="36576"/>
              </a:xfrm>
              <a:prstGeom prst="rect">
                <a:avLst/>
              </a:prstGeom>
              <a:solidFill>
                <a:srgbClr val="D60093"/>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grpSp>
        <p:grpSp>
          <p:nvGrpSpPr>
            <p:cNvPr id="96" name="Group 95">
              <a:extLst>
                <a:ext uri="{FF2B5EF4-FFF2-40B4-BE49-F238E27FC236}">
                  <a16:creationId xmlns:a16="http://schemas.microsoft.com/office/drawing/2014/main" id="{41208394-C398-5876-BB63-DADFB73BD5F6}"/>
                </a:ext>
              </a:extLst>
            </p:cNvPr>
            <p:cNvGrpSpPr/>
            <p:nvPr/>
          </p:nvGrpSpPr>
          <p:grpSpPr>
            <a:xfrm>
              <a:off x="5822358" y="4282345"/>
              <a:ext cx="1141319" cy="227450"/>
              <a:chOff x="3302000" y="3075036"/>
              <a:chExt cx="1589151" cy="415940"/>
            </a:xfrm>
          </p:grpSpPr>
          <p:sp>
            <p:nvSpPr>
              <p:cNvPr id="346" name="Freeform 632">
                <a:extLst>
                  <a:ext uri="{FF2B5EF4-FFF2-40B4-BE49-F238E27FC236}">
                    <a16:creationId xmlns:a16="http://schemas.microsoft.com/office/drawing/2014/main" id="{0FBCCC79-09D1-A351-3B71-9C34C79BBA8D}"/>
                  </a:ext>
                </a:extLst>
              </p:cNvPr>
              <p:cNvSpPr/>
              <p:nvPr/>
            </p:nvSpPr>
            <p:spPr>
              <a:xfrm>
                <a:off x="3317875" y="3086100"/>
                <a:ext cx="1558925" cy="387350"/>
              </a:xfrm>
              <a:custGeom>
                <a:avLst/>
                <a:gdLst>
                  <a:gd name="connsiteX0" fmla="*/ 0 w 1558925"/>
                  <a:gd name="connsiteY0" fmla="*/ 196850 h 387350"/>
                  <a:gd name="connsiteX1" fmla="*/ 314325 w 1558925"/>
                  <a:gd name="connsiteY1" fmla="*/ 0 h 387350"/>
                  <a:gd name="connsiteX2" fmla="*/ 615950 w 1558925"/>
                  <a:gd name="connsiteY2" fmla="*/ 41275 h 387350"/>
                  <a:gd name="connsiteX3" fmla="*/ 949325 w 1558925"/>
                  <a:gd name="connsiteY3" fmla="*/ 387350 h 387350"/>
                  <a:gd name="connsiteX4" fmla="*/ 1257300 w 1558925"/>
                  <a:gd name="connsiteY4" fmla="*/ 114300 h 387350"/>
                  <a:gd name="connsiteX5" fmla="*/ 1558925 w 1558925"/>
                  <a:gd name="connsiteY5" fmla="*/ 114300 h 387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8925" h="387350">
                    <a:moveTo>
                      <a:pt x="0" y="196850"/>
                    </a:moveTo>
                    <a:lnTo>
                      <a:pt x="314325" y="0"/>
                    </a:lnTo>
                    <a:lnTo>
                      <a:pt x="615950" y="41275"/>
                    </a:lnTo>
                    <a:lnTo>
                      <a:pt x="949325" y="387350"/>
                    </a:lnTo>
                    <a:lnTo>
                      <a:pt x="1257300" y="114300"/>
                    </a:lnTo>
                    <a:lnTo>
                      <a:pt x="1558925" y="114300"/>
                    </a:lnTo>
                  </a:path>
                </a:pathLst>
              </a:custGeom>
              <a:noFill/>
              <a:ln w="12700" cap="flat" cmpd="sng" algn="ctr">
                <a:solidFill>
                  <a:srgbClr val="D60093"/>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347" name="Rectangle 346">
                <a:extLst>
                  <a:ext uri="{FF2B5EF4-FFF2-40B4-BE49-F238E27FC236}">
                    <a16:creationId xmlns:a16="http://schemas.microsoft.com/office/drawing/2014/main" id="{15ECC41A-80F7-2B57-7195-0D54F5BBDEFF}"/>
                  </a:ext>
                </a:extLst>
              </p:cNvPr>
              <p:cNvSpPr/>
              <p:nvPr/>
            </p:nvSpPr>
            <p:spPr>
              <a:xfrm>
                <a:off x="3302000" y="3260725"/>
                <a:ext cx="36576" cy="36576"/>
              </a:xfrm>
              <a:prstGeom prst="rect">
                <a:avLst/>
              </a:prstGeom>
              <a:solidFill>
                <a:srgbClr val="70AD47"/>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348" name="Rectangle 347">
                <a:extLst>
                  <a:ext uri="{FF2B5EF4-FFF2-40B4-BE49-F238E27FC236}">
                    <a16:creationId xmlns:a16="http://schemas.microsoft.com/office/drawing/2014/main" id="{E811457D-AE2A-17BE-8331-CB674FFBD36A}"/>
                  </a:ext>
                </a:extLst>
              </p:cNvPr>
              <p:cNvSpPr/>
              <p:nvPr/>
            </p:nvSpPr>
            <p:spPr>
              <a:xfrm>
                <a:off x="3600569" y="3075036"/>
                <a:ext cx="36576" cy="36577"/>
              </a:xfrm>
              <a:prstGeom prst="rect">
                <a:avLst/>
              </a:prstGeom>
              <a:solidFill>
                <a:srgbClr val="70AD47"/>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349" name="Rectangle 348">
                <a:extLst>
                  <a:ext uri="{FF2B5EF4-FFF2-40B4-BE49-F238E27FC236}">
                    <a16:creationId xmlns:a16="http://schemas.microsoft.com/office/drawing/2014/main" id="{A9381533-6B46-65AE-E825-60994E34E534}"/>
                  </a:ext>
                </a:extLst>
              </p:cNvPr>
              <p:cNvSpPr/>
              <p:nvPr/>
            </p:nvSpPr>
            <p:spPr>
              <a:xfrm>
                <a:off x="3911600" y="3111500"/>
                <a:ext cx="36576" cy="36576"/>
              </a:xfrm>
              <a:prstGeom prst="rect">
                <a:avLst/>
              </a:prstGeom>
              <a:solidFill>
                <a:srgbClr val="D60093"/>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350" name="Rectangle 349">
                <a:extLst>
                  <a:ext uri="{FF2B5EF4-FFF2-40B4-BE49-F238E27FC236}">
                    <a16:creationId xmlns:a16="http://schemas.microsoft.com/office/drawing/2014/main" id="{A0C0FC80-AC77-1766-5722-390A36E6AA7C}"/>
                  </a:ext>
                </a:extLst>
              </p:cNvPr>
              <p:cNvSpPr/>
              <p:nvPr/>
            </p:nvSpPr>
            <p:spPr>
              <a:xfrm>
                <a:off x="4244975" y="3454400"/>
                <a:ext cx="36576" cy="36576"/>
              </a:xfrm>
              <a:prstGeom prst="rect">
                <a:avLst/>
              </a:prstGeom>
              <a:solidFill>
                <a:srgbClr val="D60093"/>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351" name="Rectangle 350">
                <a:extLst>
                  <a:ext uri="{FF2B5EF4-FFF2-40B4-BE49-F238E27FC236}">
                    <a16:creationId xmlns:a16="http://schemas.microsoft.com/office/drawing/2014/main" id="{B5B148CA-AE7C-2744-7A0D-46E1FB6D5119}"/>
                  </a:ext>
                </a:extLst>
              </p:cNvPr>
              <p:cNvSpPr/>
              <p:nvPr/>
            </p:nvSpPr>
            <p:spPr>
              <a:xfrm>
                <a:off x="4546600" y="3187700"/>
                <a:ext cx="36576" cy="36576"/>
              </a:xfrm>
              <a:prstGeom prst="rect">
                <a:avLst/>
              </a:prstGeom>
              <a:solidFill>
                <a:srgbClr val="D60093"/>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352" name="Rectangle 351">
                <a:extLst>
                  <a:ext uri="{FF2B5EF4-FFF2-40B4-BE49-F238E27FC236}">
                    <a16:creationId xmlns:a16="http://schemas.microsoft.com/office/drawing/2014/main" id="{5E634A39-0E74-C65D-8449-3160C839DFAB}"/>
                  </a:ext>
                </a:extLst>
              </p:cNvPr>
              <p:cNvSpPr/>
              <p:nvPr/>
            </p:nvSpPr>
            <p:spPr>
              <a:xfrm>
                <a:off x="4854575" y="3181350"/>
                <a:ext cx="36576" cy="36576"/>
              </a:xfrm>
              <a:prstGeom prst="rect">
                <a:avLst/>
              </a:prstGeom>
              <a:solidFill>
                <a:srgbClr val="D60093"/>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grpSp>
        <p:grpSp>
          <p:nvGrpSpPr>
            <p:cNvPr id="97" name="Group 96">
              <a:extLst>
                <a:ext uri="{FF2B5EF4-FFF2-40B4-BE49-F238E27FC236}">
                  <a16:creationId xmlns:a16="http://schemas.microsoft.com/office/drawing/2014/main" id="{BA6BB81D-A80E-AA2F-0F88-B6E816512308}"/>
                </a:ext>
              </a:extLst>
            </p:cNvPr>
            <p:cNvGrpSpPr/>
            <p:nvPr/>
          </p:nvGrpSpPr>
          <p:grpSpPr>
            <a:xfrm>
              <a:off x="5824638" y="4356107"/>
              <a:ext cx="913292" cy="49516"/>
              <a:chOff x="3305175" y="3209925"/>
              <a:chExt cx="1271651" cy="90551"/>
            </a:xfrm>
          </p:grpSpPr>
          <p:sp>
            <p:nvSpPr>
              <p:cNvPr id="340" name="Freeform 640">
                <a:extLst>
                  <a:ext uri="{FF2B5EF4-FFF2-40B4-BE49-F238E27FC236}">
                    <a16:creationId xmlns:a16="http://schemas.microsoft.com/office/drawing/2014/main" id="{DFAA1D32-2222-A24F-112B-B05962476E24}"/>
                  </a:ext>
                </a:extLst>
              </p:cNvPr>
              <p:cNvSpPr/>
              <p:nvPr/>
            </p:nvSpPr>
            <p:spPr>
              <a:xfrm>
                <a:off x="3317875" y="3228975"/>
                <a:ext cx="1247775" cy="53975"/>
              </a:xfrm>
              <a:custGeom>
                <a:avLst/>
                <a:gdLst>
                  <a:gd name="connsiteX0" fmla="*/ 0 w 1247775"/>
                  <a:gd name="connsiteY0" fmla="*/ 53975 h 53975"/>
                  <a:gd name="connsiteX1" fmla="*/ 307975 w 1247775"/>
                  <a:gd name="connsiteY1" fmla="*/ 3175 h 53975"/>
                  <a:gd name="connsiteX2" fmla="*/ 949325 w 1247775"/>
                  <a:gd name="connsiteY2" fmla="*/ 3175 h 53975"/>
                  <a:gd name="connsiteX3" fmla="*/ 1247775 w 1247775"/>
                  <a:gd name="connsiteY3" fmla="*/ 0 h 53975"/>
                </a:gdLst>
                <a:ahLst/>
                <a:cxnLst>
                  <a:cxn ang="0">
                    <a:pos x="connsiteX0" y="connsiteY0"/>
                  </a:cxn>
                  <a:cxn ang="0">
                    <a:pos x="connsiteX1" y="connsiteY1"/>
                  </a:cxn>
                  <a:cxn ang="0">
                    <a:pos x="connsiteX2" y="connsiteY2"/>
                  </a:cxn>
                  <a:cxn ang="0">
                    <a:pos x="connsiteX3" y="connsiteY3"/>
                  </a:cxn>
                </a:cxnLst>
                <a:rect l="l" t="t" r="r" b="b"/>
                <a:pathLst>
                  <a:path w="1247775" h="53975">
                    <a:moveTo>
                      <a:pt x="0" y="53975"/>
                    </a:moveTo>
                    <a:lnTo>
                      <a:pt x="307975" y="3175"/>
                    </a:lnTo>
                    <a:lnTo>
                      <a:pt x="949325" y="3175"/>
                    </a:lnTo>
                    <a:lnTo>
                      <a:pt x="1247775" y="0"/>
                    </a:lnTo>
                  </a:path>
                </a:pathLst>
              </a:custGeom>
              <a:noFill/>
              <a:ln w="12700" cap="flat" cmpd="sng" algn="ctr">
                <a:solidFill>
                  <a:srgbClr val="D60093"/>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341" name="Rectangle 340">
                <a:extLst>
                  <a:ext uri="{FF2B5EF4-FFF2-40B4-BE49-F238E27FC236}">
                    <a16:creationId xmlns:a16="http://schemas.microsoft.com/office/drawing/2014/main" id="{B47730AB-E3C1-B9FC-60BA-FB3E220AAF1E}"/>
                  </a:ext>
                </a:extLst>
              </p:cNvPr>
              <p:cNvSpPr/>
              <p:nvPr/>
            </p:nvSpPr>
            <p:spPr>
              <a:xfrm>
                <a:off x="3305175" y="3263900"/>
                <a:ext cx="36576" cy="36576"/>
              </a:xfrm>
              <a:prstGeom prst="rect">
                <a:avLst/>
              </a:prstGeom>
              <a:solidFill>
                <a:srgbClr val="70AD47"/>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342" name="Rectangle 341">
                <a:extLst>
                  <a:ext uri="{FF2B5EF4-FFF2-40B4-BE49-F238E27FC236}">
                    <a16:creationId xmlns:a16="http://schemas.microsoft.com/office/drawing/2014/main" id="{AC971AD8-5F43-6606-9E9C-B43C593C0140}"/>
                  </a:ext>
                </a:extLst>
              </p:cNvPr>
              <p:cNvSpPr/>
              <p:nvPr/>
            </p:nvSpPr>
            <p:spPr>
              <a:xfrm>
                <a:off x="3603625" y="3213100"/>
                <a:ext cx="36576" cy="36576"/>
              </a:xfrm>
              <a:prstGeom prst="rect">
                <a:avLst/>
              </a:prstGeom>
              <a:solidFill>
                <a:srgbClr val="D60093"/>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343" name="Rectangle 342">
                <a:extLst>
                  <a:ext uri="{FF2B5EF4-FFF2-40B4-BE49-F238E27FC236}">
                    <a16:creationId xmlns:a16="http://schemas.microsoft.com/office/drawing/2014/main" id="{F84847AD-6C94-E878-6232-0F69ECEEF2FB}"/>
                  </a:ext>
                </a:extLst>
              </p:cNvPr>
              <p:cNvSpPr/>
              <p:nvPr/>
            </p:nvSpPr>
            <p:spPr>
              <a:xfrm>
                <a:off x="3908472" y="3217655"/>
                <a:ext cx="36576" cy="36576"/>
              </a:xfrm>
              <a:prstGeom prst="rect">
                <a:avLst/>
              </a:prstGeom>
              <a:solidFill>
                <a:srgbClr val="D60093"/>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344" name="Rectangle 343">
                <a:extLst>
                  <a:ext uri="{FF2B5EF4-FFF2-40B4-BE49-F238E27FC236}">
                    <a16:creationId xmlns:a16="http://schemas.microsoft.com/office/drawing/2014/main" id="{24F12852-5922-BDAA-A431-A16ED6C74813}"/>
                  </a:ext>
                </a:extLst>
              </p:cNvPr>
              <p:cNvSpPr/>
              <p:nvPr/>
            </p:nvSpPr>
            <p:spPr>
              <a:xfrm>
                <a:off x="4241800" y="3213100"/>
                <a:ext cx="36576" cy="36576"/>
              </a:xfrm>
              <a:prstGeom prst="rect">
                <a:avLst/>
              </a:prstGeom>
              <a:solidFill>
                <a:srgbClr val="D60093"/>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345" name="Rectangle 344">
                <a:extLst>
                  <a:ext uri="{FF2B5EF4-FFF2-40B4-BE49-F238E27FC236}">
                    <a16:creationId xmlns:a16="http://schemas.microsoft.com/office/drawing/2014/main" id="{5D178D85-1C43-EC8D-2190-D93AD51238C7}"/>
                  </a:ext>
                </a:extLst>
              </p:cNvPr>
              <p:cNvSpPr/>
              <p:nvPr/>
            </p:nvSpPr>
            <p:spPr>
              <a:xfrm>
                <a:off x="4540250" y="3209925"/>
                <a:ext cx="36576" cy="36576"/>
              </a:xfrm>
              <a:prstGeom prst="rect">
                <a:avLst/>
              </a:prstGeom>
              <a:solidFill>
                <a:srgbClr val="D60093"/>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grpSp>
        <p:grpSp>
          <p:nvGrpSpPr>
            <p:cNvPr id="98" name="Group 97">
              <a:extLst>
                <a:ext uri="{FF2B5EF4-FFF2-40B4-BE49-F238E27FC236}">
                  <a16:creationId xmlns:a16="http://schemas.microsoft.com/office/drawing/2014/main" id="{6838C8C0-0A40-D220-3AA2-73F299B21967}"/>
                </a:ext>
              </a:extLst>
            </p:cNvPr>
            <p:cNvGrpSpPr/>
            <p:nvPr/>
          </p:nvGrpSpPr>
          <p:grpSpPr>
            <a:xfrm>
              <a:off x="5817797" y="4272770"/>
              <a:ext cx="249735" cy="129381"/>
              <a:chOff x="3292475" y="3063875"/>
              <a:chExt cx="347726" cy="236601"/>
            </a:xfrm>
          </p:grpSpPr>
          <p:sp>
            <p:nvSpPr>
              <p:cNvPr id="337" name="Freeform 647">
                <a:extLst>
                  <a:ext uri="{FF2B5EF4-FFF2-40B4-BE49-F238E27FC236}">
                    <a16:creationId xmlns:a16="http://schemas.microsoft.com/office/drawing/2014/main" id="{65D8277C-CCC5-A2E4-1C95-D106ADFE88D1}"/>
                  </a:ext>
                </a:extLst>
              </p:cNvPr>
              <p:cNvSpPr/>
              <p:nvPr/>
            </p:nvSpPr>
            <p:spPr>
              <a:xfrm>
                <a:off x="3311525" y="3076575"/>
                <a:ext cx="317500" cy="203200"/>
              </a:xfrm>
              <a:custGeom>
                <a:avLst/>
                <a:gdLst>
                  <a:gd name="connsiteX0" fmla="*/ 0 w 317500"/>
                  <a:gd name="connsiteY0" fmla="*/ 203200 h 203200"/>
                  <a:gd name="connsiteX1" fmla="*/ 317500 w 317500"/>
                  <a:gd name="connsiteY1" fmla="*/ 0 h 203200"/>
                </a:gdLst>
                <a:ahLst/>
                <a:cxnLst>
                  <a:cxn ang="0">
                    <a:pos x="connsiteX0" y="connsiteY0"/>
                  </a:cxn>
                  <a:cxn ang="0">
                    <a:pos x="connsiteX1" y="connsiteY1"/>
                  </a:cxn>
                </a:cxnLst>
                <a:rect l="l" t="t" r="r" b="b"/>
                <a:pathLst>
                  <a:path w="317500" h="203200">
                    <a:moveTo>
                      <a:pt x="0" y="203200"/>
                    </a:moveTo>
                    <a:lnTo>
                      <a:pt x="317500" y="0"/>
                    </a:lnTo>
                  </a:path>
                </a:pathLst>
              </a:custGeom>
              <a:noFill/>
              <a:ln w="12700" cap="flat" cmpd="sng" algn="ctr">
                <a:solidFill>
                  <a:srgbClr val="4472C4"/>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338" name="Rectangle 337">
                <a:extLst>
                  <a:ext uri="{FF2B5EF4-FFF2-40B4-BE49-F238E27FC236}">
                    <a16:creationId xmlns:a16="http://schemas.microsoft.com/office/drawing/2014/main" id="{34BD4A15-2165-CCE6-ED40-E5F76A0029BC}"/>
                  </a:ext>
                </a:extLst>
              </p:cNvPr>
              <p:cNvSpPr/>
              <p:nvPr/>
            </p:nvSpPr>
            <p:spPr>
              <a:xfrm>
                <a:off x="3292475" y="3263900"/>
                <a:ext cx="36576" cy="36576"/>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339" name="Oval 338">
                <a:extLst>
                  <a:ext uri="{FF2B5EF4-FFF2-40B4-BE49-F238E27FC236}">
                    <a16:creationId xmlns:a16="http://schemas.microsoft.com/office/drawing/2014/main" id="{F729D16F-AC92-3488-5500-61E23F7B3C59}"/>
                  </a:ext>
                </a:extLst>
              </p:cNvPr>
              <p:cNvSpPr/>
              <p:nvPr/>
            </p:nvSpPr>
            <p:spPr>
              <a:xfrm>
                <a:off x="3603625" y="3063875"/>
                <a:ext cx="36576" cy="36576"/>
              </a:xfrm>
              <a:prstGeom prst="ellipse">
                <a:avLst/>
              </a:prstGeom>
              <a:solidFill>
                <a:srgbClr val="4472C4"/>
              </a:solidFill>
              <a:ln w="12700" cap="flat" cmpd="sng" algn="ctr">
                <a:solidFill>
                  <a:srgbClr val="00457C"/>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grpSp>
        <p:grpSp>
          <p:nvGrpSpPr>
            <p:cNvPr id="99" name="Group 98">
              <a:extLst>
                <a:ext uri="{FF2B5EF4-FFF2-40B4-BE49-F238E27FC236}">
                  <a16:creationId xmlns:a16="http://schemas.microsoft.com/office/drawing/2014/main" id="{D81F96DE-E0AC-D442-7B27-0ACEFF39DB85}"/>
                </a:ext>
              </a:extLst>
            </p:cNvPr>
            <p:cNvGrpSpPr/>
            <p:nvPr/>
          </p:nvGrpSpPr>
          <p:grpSpPr>
            <a:xfrm>
              <a:off x="5822360" y="4251935"/>
              <a:ext cx="458334" cy="150216"/>
              <a:chOff x="3302000" y="3019425"/>
              <a:chExt cx="638175" cy="274701"/>
            </a:xfrm>
          </p:grpSpPr>
          <p:sp>
            <p:nvSpPr>
              <p:cNvPr id="334" name="Freeform 651">
                <a:extLst>
                  <a:ext uri="{FF2B5EF4-FFF2-40B4-BE49-F238E27FC236}">
                    <a16:creationId xmlns:a16="http://schemas.microsoft.com/office/drawing/2014/main" id="{85C2D051-5F3C-87D0-D45D-8E55D9178942}"/>
                  </a:ext>
                </a:extLst>
              </p:cNvPr>
              <p:cNvSpPr/>
              <p:nvPr/>
            </p:nvSpPr>
            <p:spPr>
              <a:xfrm>
                <a:off x="3321050" y="3019425"/>
                <a:ext cx="619125" cy="257175"/>
              </a:xfrm>
              <a:custGeom>
                <a:avLst/>
                <a:gdLst>
                  <a:gd name="connsiteX0" fmla="*/ 0 w 619125"/>
                  <a:gd name="connsiteY0" fmla="*/ 257175 h 257175"/>
                  <a:gd name="connsiteX1" fmla="*/ 301625 w 619125"/>
                  <a:gd name="connsiteY1" fmla="*/ 114300 h 257175"/>
                  <a:gd name="connsiteX2" fmla="*/ 619125 w 619125"/>
                  <a:gd name="connsiteY2" fmla="*/ 0 h 257175"/>
                </a:gdLst>
                <a:ahLst/>
                <a:cxnLst>
                  <a:cxn ang="0">
                    <a:pos x="connsiteX0" y="connsiteY0"/>
                  </a:cxn>
                  <a:cxn ang="0">
                    <a:pos x="connsiteX1" y="connsiteY1"/>
                  </a:cxn>
                  <a:cxn ang="0">
                    <a:pos x="connsiteX2" y="connsiteY2"/>
                  </a:cxn>
                </a:cxnLst>
                <a:rect l="l" t="t" r="r" b="b"/>
                <a:pathLst>
                  <a:path w="619125" h="257175">
                    <a:moveTo>
                      <a:pt x="0" y="257175"/>
                    </a:moveTo>
                    <a:lnTo>
                      <a:pt x="301625" y="114300"/>
                    </a:lnTo>
                    <a:lnTo>
                      <a:pt x="619125" y="0"/>
                    </a:lnTo>
                  </a:path>
                </a:pathLst>
              </a:custGeom>
              <a:noFill/>
              <a:ln w="12700" cap="flat" cmpd="sng" algn="ctr">
                <a:solidFill>
                  <a:srgbClr val="4472C4"/>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335" name="Rectangle 334">
                <a:extLst>
                  <a:ext uri="{FF2B5EF4-FFF2-40B4-BE49-F238E27FC236}">
                    <a16:creationId xmlns:a16="http://schemas.microsoft.com/office/drawing/2014/main" id="{4C696C88-9DEE-6CE8-9BC0-D6D8F9D1C34D}"/>
                  </a:ext>
                </a:extLst>
              </p:cNvPr>
              <p:cNvSpPr/>
              <p:nvPr/>
            </p:nvSpPr>
            <p:spPr>
              <a:xfrm>
                <a:off x="3302000" y="3257550"/>
                <a:ext cx="36576" cy="36576"/>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336" name="Rectangle 335">
                <a:extLst>
                  <a:ext uri="{FF2B5EF4-FFF2-40B4-BE49-F238E27FC236}">
                    <a16:creationId xmlns:a16="http://schemas.microsoft.com/office/drawing/2014/main" id="{E34210E6-9F18-642A-667E-E429B09D3365}"/>
                  </a:ext>
                </a:extLst>
              </p:cNvPr>
              <p:cNvSpPr/>
              <p:nvPr/>
            </p:nvSpPr>
            <p:spPr>
              <a:xfrm>
                <a:off x="3603625" y="3117850"/>
                <a:ext cx="36576" cy="36576"/>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grpSp>
        <p:grpSp>
          <p:nvGrpSpPr>
            <p:cNvPr id="100" name="Group 99">
              <a:extLst>
                <a:ext uri="{FF2B5EF4-FFF2-40B4-BE49-F238E27FC236}">
                  <a16:creationId xmlns:a16="http://schemas.microsoft.com/office/drawing/2014/main" id="{6D3DC767-A546-9B46-5591-26B2F2AA450B}"/>
                </a:ext>
              </a:extLst>
            </p:cNvPr>
            <p:cNvGrpSpPr/>
            <p:nvPr/>
          </p:nvGrpSpPr>
          <p:grpSpPr>
            <a:xfrm>
              <a:off x="5822358" y="4286659"/>
              <a:ext cx="436717" cy="120700"/>
              <a:chOff x="3302000" y="3082925"/>
              <a:chExt cx="608076" cy="220726"/>
            </a:xfrm>
          </p:grpSpPr>
          <p:sp>
            <p:nvSpPr>
              <p:cNvPr id="330" name="Freeform 656">
                <a:extLst>
                  <a:ext uri="{FF2B5EF4-FFF2-40B4-BE49-F238E27FC236}">
                    <a16:creationId xmlns:a16="http://schemas.microsoft.com/office/drawing/2014/main" id="{DE74CE43-B25F-5659-7270-21F62E085EBB}"/>
                  </a:ext>
                </a:extLst>
              </p:cNvPr>
              <p:cNvSpPr/>
              <p:nvPr/>
            </p:nvSpPr>
            <p:spPr>
              <a:xfrm>
                <a:off x="3324225" y="3098800"/>
                <a:ext cx="577850" cy="184150"/>
              </a:xfrm>
              <a:custGeom>
                <a:avLst/>
                <a:gdLst>
                  <a:gd name="connsiteX0" fmla="*/ 0 w 577850"/>
                  <a:gd name="connsiteY0" fmla="*/ 177800 h 184150"/>
                  <a:gd name="connsiteX1" fmla="*/ 301625 w 577850"/>
                  <a:gd name="connsiteY1" fmla="*/ 184150 h 184150"/>
                  <a:gd name="connsiteX2" fmla="*/ 577850 w 577850"/>
                  <a:gd name="connsiteY2" fmla="*/ 0 h 184150"/>
                </a:gdLst>
                <a:ahLst/>
                <a:cxnLst>
                  <a:cxn ang="0">
                    <a:pos x="connsiteX0" y="connsiteY0"/>
                  </a:cxn>
                  <a:cxn ang="0">
                    <a:pos x="connsiteX1" y="connsiteY1"/>
                  </a:cxn>
                  <a:cxn ang="0">
                    <a:pos x="connsiteX2" y="connsiteY2"/>
                  </a:cxn>
                </a:cxnLst>
                <a:rect l="l" t="t" r="r" b="b"/>
                <a:pathLst>
                  <a:path w="577850" h="184150">
                    <a:moveTo>
                      <a:pt x="0" y="177800"/>
                    </a:moveTo>
                    <a:lnTo>
                      <a:pt x="301625" y="184150"/>
                    </a:lnTo>
                    <a:lnTo>
                      <a:pt x="577850" y="0"/>
                    </a:lnTo>
                  </a:path>
                </a:pathLst>
              </a:custGeom>
              <a:noFill/>
              <a:ln w="12700" cap="flat" cmpd="sng" algn="ctr">
                <a:solidFill>
                  <a:srgbClr val="4472C4"/>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331" name="Rectangle 330">
                <a:extLst>
                  <a:ext uri="{FF2B5EF4-FFF2-40B4-BE49-F238E27FC236}">
                    <a16:creationId xmlns:a16="http://schemas.microsoft.com/office/drawing/2014/main" id="{05E98F9F-1789-B8AA-9B01-B4C3005DFFF8}"/>
                  </a:ext>
                </a:extLst>
              </p:cNvPr>
              <p:cNvSpPr/>
              <p:nvPr/>
            </p:nvSpPr>
            <p:spPr>
              <a:xfrm>
                <a:off x="3302000" y="3260725"/>
                <a:ext cx="36576" cy="36576"/>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332" name="Rectangle 331">
                <a:extLst>
                  <a:ext uri="{FF2B5EF4-FFF2-40B4-BE49-F238E27FC236}">
                    <a16:creationId xmlns:a16="http://schemas.microsoft.com/office/drawing/2014/main" id="{808D473F-A0FC-3051-3AB9-EE906A02C886}"/>
                  </a:ext>
                </a:extLst>
              </p:cNvPr>
              <p:cNvSpPr/>
              <p:nvPr/>
            </p:nvSpPr>
            <p:spPr>
              <a:xfrm>
                <a:off x="3606800" y="3267075"/>
                <a:ext cx="36576" cy="36576"/>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333" name="Rectangle 332">
                <a:extLst>
                  <a:ext uri="{FF2B5EF4-FFF2-40B4-BE49-F238E27FC236}">
                    <a16:creationId xmlns:a16="http://schemas.microsoft.com/office/drawing/2014/main" id="{81012B68-4D47-2A70-6106-D6C381F9D238}"/>
                  </a:ext>
                </a:extLst>
              </p:cNvPr>
              <p:cNvSpPr/>
              <p:nvPr/>
            </p:nvSpPr>
            <p:spPr>
              <a:xfrm>
                <a:off x="3873500" y="3082925"/>
                <a:ext cx="36576" cy="36576"/>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grpSp>
        <p:grpSp>
          <p:nvGrpSpPr>
            <p:cNvPr id="101" name="Group 100">
              <a:extLst>
                <a:ext uri="{FF2B5EF4-FFF2-40B4-BE49-F238E27FC236}">
                  <a16:creationId xmlns:a16="http://schemas.microsoft.com/office/drawing/2014/main" id="{AC1E9D1A-6233-1062-3966-2641147D56AE}"/>
                </a:ext>
              </a:extLst>
            </p:cNvPr>
            <p:cNvGrpSpPr/>
            <p:nvPr/>
          </p:nvGrpSpPr>
          <p:grpSpPr>
            <a:xfrm>
              <a:off x="5817797" y="4213739"/>
              <a:ext cx="464080" cy="191884"/>
              <a:chOff x="3295650" y="2949575"/>
              <a:chExt cx="646176" cy="350901"/>
            </a:xfrm>
          </p:grpSpPr>
          <p:sp>
            <p:nvSpPr>
              <p:cNvPr id="327" name="Freeform 661">
                <a:extLst>
                  <a:ext uri="{FF2B5EF4-FFF2-40B4-BE49-F238E27FC236}">
                    <a16:creationId xmlns:a16="http://schemas.microsoft.com/office/drawing/2014/main" id="{7FE21EBF-D65B-58CA-2672-B073DC4B72E7}"/>
                  </a:ext>
                </a:extLst>
              </p:cNvPr>
              <p:cNvSpPr/>
              <p:nvPr/>
            </p:nvSpPr>
            <p:spPr>
              <a:xfrm>
                <a:off x="3317875" y="2965449"/>
                <a:ext cx="609600" cy="320675"/>
              </a:xfrm>
              <a:custGeom>
                <a:avLst/>
                <a:gdLst>
                  <a:gd name="connsiteX0" fmla="*/ 609600 w 609600"/>
                  <a:gd name="connsiteY0" fmla="*/ 0 h 320675"/>
                  <a:gd name="connsiteX1" fmla="*/ 301625 w 609600"/>
                  <a:gd name="connsiteY1" fmla="*/ 200025 h 320675"/>
                  <a:gd name="connsiteX2" fmla="*/ 0 w 609600"/>
                  <a:gd name="connsiteY2" fmla="*/ 320675 h 320675"/>
                </a:gdLst>
                <a:ahLst/>
                <a:cxnLst>
                  <a:cxn ang="0">
                    <a:pos x="connsiteX0" y="connsiteY0"/>
                  </a:cxn>
                  <a:cxn ang="0">
                    <a:pos x="connsiteX1" y="connsiteY1"/>
                  </a:cxn>
                  <a:cxn ang="0">
                    <a:pos x="connsiteX2" y="connsiteY2"/>
                  </a:cxn>
                </a:cxnLst>
                <a:rect l="l" t="t" r="r" b="b"/>
                <a:pathLst>
                  <a:path w="609600" h="320675">
                    <a:moveTo>
                      <a:pt x="609600" y="0"/>
                    </a:moveTo>
                    <a:lnTo>
                      <a:pt x="301625" y="200025"/>
                    </a:lnTo>
                    <a:lnTo>
                      <a:pt x="0" y="320675"/>
                    </a:lnTo>
                  </a:path>
                </a:pathLst>
              </a:custGeom>
              <a:noFill/>
              <a:ln w="12700" cap="flat" cmpd="sng" algn="ctr">
                <a:solidFill>
                  <a:srgbClr val="D60093"/>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328" name="Rectangle 327">
                <a:extLst>
                  <a:ext uri="{FF2B5EF4-FFF2-40B4-BE49-F238E27FC236}">
                    <a16:creationId xmlns:a16="http://schemas.microsoft.com/office/drawing/2014/main" id="{E40A20CF-40C9-4DFB-A228-327CCC25B698}"/>
                  </a:ext>
                </a:extLst>
              </p:cNvPr>
              <p:cNvSpPr/>
              <p:nvPr/>
            </p:nvSpPr>
            <p:spPr>
              <a:xfrm>
                <a:off x="3295650" y="3263900"/>
                <a:ext cx="36576" cy="36576"/>
              </a:xfrm>
              <a:prstGeom prst="rect">
                <a:avLst/>
              </a:prstGeom>
              <a:solidFill>
                <a:srgbClr val="70AD47"/>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329" name="Rectangle 328">
                <a:extLst>
                  <a:ext uri="{FF2B5EF4-FFF2-40B4-BE49-F238E27FC236}">
                    <a16:creationId xmlns:a16="http://schemas.microsoft.com/office/drawing/2014/main" id="{8B3B6A25-A4A6-4D23-FE31-D754BA768A2C}"/>
                  </a:ext>
                </a:extLst>
              </p:cNvPr>
              <p:cNvSpPr/>
              <p:nvPr/>
            </p:nvSpPr>
            <p:spPr>
              <a:xfrm>
                <a:off x="3905250" y="2949575"/>
                <a:ext cx="36576" cy="36576"/>
              </a:xfrm>
              <a:prstGeom prst="rect">
                <a:avLst/>
              </a:prstGeom>
              <a:solidFill>
                <a:srgbClr val="D60093"/>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grpSp>
        <p:grpSp>
          <p:nvGrpSpPr>
            <p:cNvPr id="102" name="Group 101">
              <a:extLst>
                <a:ext uri="{FF2B5EF4-FFF2-40B4-BE49-F238E27FC236}">
                  <a16:creationId xmlns:a16="http://schemas.microsoft.com/office/drawing/2014/main" id="{5028A6A1-330C-C71F-C3A0-6CE3B109E7E6}"/>
                </a:ext>
              </a:extLst>
            </p:cNvPr>
            <p:cNvGrpSpPr/>
            <p:nvPr/>
          </p:nvGrpSpPr>
          <p:grpSpPr>
            <a:xfrm>
              <a:off x="5822358" y="4364788"/>
              <a:ext cx="461799" cy="42571"/>
              <a:chOff x="3302000" y="3225800"/>
              <a:chExt cx="643001" cy="77851"/>
            </a:xfrm>
          </p:grpSpPr>
          <p:sp>
            <p:nvSpPr>
              <p:cNvPr id="323" name="Freeform 666">
                <a:extLst>
                  <a:ext uri="{FF2B5EF4-FFF2-40B4-BE49-F238E27FC236}">
                    <a16:creationId xmlns:a16="http://schemas.microsoft.com/office/drawing/2014/main" id="{32987C9C-17FA-471A-AF2E-842E10B65A26}"/>
                  </a:ext>
                </a:extLst>
              </p:cNvPr>
              <p:cNvSpPr/>
              <p:nvPr/>
            </p:nvSpPr>
            <p:spPr>
              <a:xfrm>
                <a:off x="3314700" y="3241675"/>
                <a:ext cx="619125" cy="34925"/>
              </a:xfrm>
              <a:custGeom>
                <a:avLst/>
                <a:gdLst>
                  <a:gd name="connsiteX0" fmla="*/ 0 w 619125"/>
                  <a:gd name="connsiteY0" fmla="*/ 34925 h 34925"/>
                  <a:gd name="connsiteX1" fmla="*/ 307975 w 619125"/>
                  <a:gd name="connsiteY1" fmla="*/ 0 h 34925"/>
                  <a:gd name="connsiteX2" fmla="*/ 619125 w 619125"/>
                  <a:gd name="connsiteY2" fmla="*/ 9525 h 34925"/>
                </a:gdLst>
                <a:ahLst/>
                <a:cxnLst>
                  <a:cxn ang="0">
                    <a:pos x="connsiteX0" y="connsiteY0"/>
                  </a:cxn>
                  <a:cxn ang="0">
                    <a:pos x="connsiteX1" y="connsiteY1"/>
                  </a:cxn>
                  <a:cxn ang="0">
                    <a:pos x="connsiteX2" y="connsiteY2"/>
                  </a:cxn>
                </a:cxnLst>
                <a:rect l="l" t="t" r="r" b="b"/>
                <a:pathLst>
                  <a:path w="619125" h="34925">
                    <a:moveTo>
                      <a:pt x="0" y="34925"/>
                    </a:moveTo>
                    <a:lnTo>
                      <a:pt x="307975" y="0"/>
                    </a:lnTo>
                    <a:lnTo>
                      <a:pt x="619125" y="9525"/>
                    </a:lnTo>
                  </a:path>
                </a:pathLst>
              </a:custGeom>
              <a:noFill/>
              <a:ln w="12700" cap="flat" cmpd="sng" algn="ctr">
                <a:solidFill>
                  <a:srgbClr val="D60093"/>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324" name="Rectangle 323">
                <a:extLst>
                  <a:ext uri="{FF2B5EF4-FFF2-40B4-BE49-F238E27FC236}">
                    <a16:creationId xmlns:a16="http://schemas.microsoft.com/office/drawing/2014/main" id="{F101AACC-7E11-BA08-3409-87322477ABA0}"/>
                  </a:ext>
                </a:extLst>
              </p:cNvPr>
              <p:cNvSpPr/>
              <p:nvPr/>
            </p:nvSpPr>
            <p:spPr>
              <a:xfrm>
                <a:off x="3908425" y="3228975"/>
                <a:ext cx="36576" cy="36576"/>
              </a:xfrm>
              <a:prstGeom prst="rect">
                <a:avLst/>
              </a:prstGeom>
              <a:solidFill>
                <a:srgbClr val="D60093"/>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325" name="Rectangle 324">
                <a:extLst>
                  <a:ext uri="{FF2B5EF4-FFF2-40B4-BE49-F238E27FC236}">
                    <a16:creationId xmlns:a16="http://schemas.microsoft.com/office/drawing/2014/main" id="{DCBF51EB-A1E8-63AB-F65A-A0EDC7EC21ED}"/>
                  </a:ext>
                </a:extLst>
              </p:cNvPr>
              <p:cNvSpPr/>
              <p:nvPr/>
            </p:nvSpPr>
            <p:spPr>
              <a:xfrm>
                <a:off x="3600450" y="3225800"/>
                <a:ext cx="36576" cy="36576"/>
              </a:xfrm>
              <a:prstGeom prst="rect">
                <a:avLst/>
              </a:prstGeom>
              <a:solidFill>
                <a:srgbClr val="D60093"/>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326" name="Rectangle 325">
                <a:extLst>
                  <a:ext uri="{FF2B5EF4-FFF2-40B4-BE49-F238E27FC236}">
                    <a16:creationId xmlns:a16="http://schemas.microsoft.com/office/drawing/2014/main" id="{95100721-342F-71FB-5201-8B9A4AC6A949}"/>
                  </a:ext>
                </a:extLst>
              </p:cNvPr>
              <p:cNvSpPr/>
              <p:nvPr/>
            </p:nvSpPr>
            <p:spPr>
              <a:xfrm>
                <a:off x="3302000" y="3267075"/>
                <a:ext cx="36576" cy="36576"/>
              </a:xfrm>
              <a:prstGeom prst="rect">
                <a:avLst/>
              </a:prstGeom>
              <a:solidFill>
                <a:srgbClr val="70AD47"/>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grpSp>
        <p:grpSp>
          <p:nvGrpSpPr>
            <p:cNvPr id="103" name="Group 102">
              <a:extLst>
                <a:ext uri="{FF2B5EF4-FFF2-40B4-BE49-F238E27FC236}">
                  <a16:creationId xmlns:a16="http://schemas.microsoft.com/office/drawing/2014/main" id="{AB0F76CF-9138-7D5D-736D-EB07EDAA614A}"/>
                </a:ext>
              </a:extLst>
            </p:cNvPr>
            <p:cNvGrpSpPr/>
            <p:nvPr/>
          </p:nvGrpSpPr>
          <p:grpSpPr>
            <a:xfrm>
              <a:off x="5822356" y="4364788"/>
              <a:ext cx="437831" cy="46097"/>
              <a:chOff x="3302000" y="3225800"/>
              <a:chExt cx="609628" cy="84299"/>
            </a:xfrm>
          </p:grpSpPr>
          <p:sp>
            <p:nvSpPr>
              <p:cNvPr id="319" name="Freeform 671">
                <a:extLst>
                  <a:ext uri="{FF2B5EF4-FFF2-40B4-BE49-F238E27FC236}">
                    <a16:creationId xmlns:a16="http://schemas.microsoft.com/office/drawing/2014/main" id="{96999B41-E8DD-38EE-B345-806A7B5D0082}"/>
                  </a:ext>
                </a:extLst>
              </p:cNvPr>
              <p:cNvSpPr/>
              <p:nvPr/>
            </p:nvSpPr>
            <p:spPr>
              <a:xfrm>
                <a:off x="3308350" y="3241675"/>
                <a:ext cx="581025" cy="44450"/>
              </a:xfrm>
              <a:custGeom>
                <a:avLst/>
                <a:gdLst>
                  <a:gd name="connsiteX0" fmla="*/ 581025 w 581025"/>
                  <a:gd name="connsiteY0" fmla="*/ 44450 h 44450"/>
                  <a:gd name="connsiteX1" fmla="*/ 301625 w 581025"/>
                  <a:gd name="connsiteY1" fmla="*/ 0 h 44450"/>
                  <a:gd name="connsiteX2" fmla="*/ 0 w 581025"/>
                  <a:gd name="connsiteY2" fmla="*/ 41275 h 44450"/>
                </a:gdLst>
                <a:ahLst/>
                <a:cxnLst>
                  <a:cxn ang="0">
                    <a:pos x="connsiteX0" y="connsiteY0"/>
                  </a:cxn>
                  <a:cxn ang="0">
                    <a:pos x="connsiteX1" y="connsiteY1"/>
                  </a:cxn>
                  <a:cxn ang="0">
                    <a:pos x="connsiteX2" y="connsiteY2"/>
                  </a:cxn>
                </a:cxnLst>
                <a:rect l="l" t="t" r="r" b="b"/>
                <a:pathLst>
                  <a:path w="581025" h="44450">
                    <a:moveTo>
                      <a:pt x="581025" y="44450"/>
                    </a:moveTo>
                    <a:lnTo>
                      <a:pt x="301625" y="0"/>
                    </a:lnTo>
                    <a:lnTo>
                      <a:pt x="0" y="41275"/>
                    </a:lnTo>
                  </a:path>
                </a:pathLst>
              </a:custGeom>
              <a:noFill/>
              <a:ln w="6350" cap="flat" cmpd="sng" algn="ctr">
                <a:solidFill>
                  <a:srgbClr val="4472C4"/>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320" name="Rectangle 319">
                <a:extLst>
                  <a:ext uri="{FF2B5EF4-FFF2-40B4-BE49-F238E27FC236}">
                    <a16:creationId xmlns:a16="http://schemas.microsoft.com/office/drawing/2014/main" id="{CCDCFACF-FCA8-EDFA-881A-94760EEC1B3A}"/>
                  </a:ext>
                </a:extLst>
              </p:cNvPr>
              <p:cNvSpPr/>
              <p:nvPr/>
            </p:nvSpPr>
            <p:spPr>
              <a:xfrm>
                <a:off x="3302000" y="3267075"/>
                <a:ext cx="36576" cy="36576"/>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321" name="Rectangle 320">
                <a:extLst>
                  <a:ext uri="{FF2B5EF4-FFF2-40B4-BE49-F238E27FC236}">
                    <a16:creationId xmlns:a16="http://schemas.microsoft.com/office/drawing/2014/main" id="{94DB4BB7-9E30-E2A8-7335-2FF7D97F54D1}"/>
                  </a:ext>
                </a:extLst>
              </p:cNvPr>
              <p:cNvSpPr/>
              <p:nvPr/>
            </p:nvSpPr>
            <p:spPr>
              <a:xfrm>
                <a:off x="3590925" y="3225800"/>
                <a:ext cx="36576" cy="36576"/>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322" name="Rectangle 321">
                <a:extLst>
                  <a:ext uri="{FF2B5EF4-FFF2-40B4-BE49-F238E27FC236}">
                    <a16:creationId xmlns:a16="http://schemas.microsoft.com/office/drawing/2014/main" id="{A84DD188-535C-64DB-EA96-111F1F3A19D0}"/>
                  </a:ext>
                </a:extLst>
              </p:cNvPr>
              <p:cNvSpPr/>
              <p:nvPr/>
            </p:nvSpPr>
            <p:spPr>
              <a:xfrm>
                <a:off x="3875052" y="3273524"/>
                <a:ext cx="36576" cy="36575"/>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grpSp>
        <p:grpSp>
          <p:nvGrpSpPr>
            <p:cNvPr id="104" name="Group 103">
              <a:extLst>
                <a:ext uri="{FF2B5EF4-FFF2-40B4-BE49-F238E27FC236}">
                  <a16:creationId xmlns:a16="http://schemas.microsoft.com/office/drawing/2014/main" id="{CDF27909-F1FE-01C9-1678-4D37754FFD31}"/>
                </a:ext>
              </a:extLst>
            </p:cNvPr>
            <p:cNvGrpSpPr/>
            <p:nvPr/>
          </p:nvGrpSpPr>
          <p:grpSpPr>
            <a:xfrm>
              <a:off x="5820078" y="4371785"/>
              <a:ext cx="468640" cy="39013"/>
              <a:chOff x="3298825" y="3238597"/>
              <a:chExt cx="652526" cy="71343"/>
            </a:xfrm>
          </p:grpSpPr>
          <p:sp>
            <p:nvSpPr>
              <p:cNvPr id="315" name="Freeform 676">
                <a:extLst>
                  <a:ext uri="{FF2B5EF4-FFF2-40B4-BE49-F238E27FC236}">
                    <a16:creationId xmlns:a16="http://schemas.microsoft.com/office/drawing/2014/main" id="{473D9880-0611-A6EF-29F2-9F14404040F3}"/>
                  </a:ext>
                </a:extLst>
              </p:cNvPr>
              <p:cNvSpPr/>
              <p:nvPr/>
            </p:nvSpPr>
            <p:spPr>
              <a:xfrm>
                <a:off x="3317875" y="3251200"/>
                <a:ext cx="619125" cy="34925"/>
              </a:xfrm>
              <a:custGeom>
                <a:avLst/>
                <a:gdLst>
                  <a:gd name="connsiteX0" fmla="*/ 619125 w 619125"/>
                  <a:gd name="connsiteY0" fmla="*/ 25400 h 34925"/>
                  <a:gd name="connsiteX1" fmla="*/ 288925 w 619125"/>
                  <a:gd name="connsiteY1" fmla="*/ 0 h 34925"/>
                  <a:gd name="connsiteX2" fmla="*/ 0 w 619125"/>
                  <a:gd name="connsiteY2" fmla="*/ 34925 h 34925"/>
                </a:gdLst>
                <a:ahLst/>
                <a:cxnLst>
                  <a:cxn ang="0">
                    <a:pos x="connsiteX0" y="connsiteY0"/>
                  </a:cxn>
                  <a:cxn ang="0">
                    <a:pos x="connsiteX1" y="connsiteY1"/>
                  </a:cxn>
                  <a:cxn ang="0">
                    <a:pos x="connsiteX2" y="connsiteY2"/>
                  </a:cxn>
                </a:cxnLst>
                <a:rect l="l" t="t" r="r" b="b"/>
                <a:pathLst>
                  <a:path w="619125" h="34925">
                    <a:moveTo>
                      <a:pt x="619125" y="25400"/>
                    </a:moveTo>
                    <a:lnTo>
                      <a:pt x="288925" y="0"/>
                    </a:lnTo>
                    <a:lnTo>
                      <a:pt x="0" y="34925"/>
                    </a:lnTo>
                  </a:path>
                </a:pathLst>
              </a:custGeom>
              <a:noFill/>
              <a:ln w="12700" cap="flat" cmpd="sng" algn="ctr">
                <a:solidFill>
                  <a:srgbClr val="D60093"/>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316" name="Rectangle 315">
                <a:extLst>
                  <a:ext uri="{FF2B5EF4-FFF2-40B4-BE49-F238E27FC236}">
                    <a16:creationId xmlns:a16="http://schemas.microsoft.com/office/drawing/2014/main" id="{CDF24171-48DB-BD55-591B-E4FC7A16B4AD}"/>
                  </a:ext>
                </a:extLst>
              </p:cNvPr>
              <p:cNvSpPr/>
              <p:nvPr/>
            </p:nvSpPr>
            <p:spPr>
              <a:xfrm>
                <a:off x="3298825" y="3267075"/>
                <a:ext cx="36576" cy="36576"/>
              </a:xfrm>
              <a:prstGeom prst="rect">
                <a:avLst/>
              </a:prstGeom>
              <a:solidFill>
                <a:srgbClr val="D60093"/>
              </a:solidFill>
              <a:ln w="12700" cap="flat" cmpd="sng" algn="ctr">
                <a:solidFill>
                  <a:srgbClr val="D60093"/>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317" name="Rectangle 316">
                <a:extLst>
                  <a:ext uri="{FF2B5EF4-FFF2-40B4-BE49-F238E27FC236}">
                    <a16:creationId xmlns:a16="http://schemas.microsoft.com/office/drawing/2014/main" id="{DF387498-B76F-F7D7-0606-DA01EEA43E56}"/>
                  </a:ext>
                </a:extLst>
              </p:cNvPr>
              <p:cNvSpPr/>
              <p:nvPr/>
            </p:nvSpPr>
            <p:spPr>
              <a:xfrm>
                <a:off x="3597275" y="3238597"/>
                <a:ext cx="36576" cy="36576"/>
              </a:xfrm>
              <a:prstGeom prst="rect">
                <a:avLst/>
              </a:prstGeom>
              <a:solidFill>
                <a:srgbClr val="D60093"/>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318" name="Rectangle 317">
                <a:extLst>
                  <a:ext uri="{FF2B5EF4-FFF2-40B4-BE49-F238E27FC236}">
                    <a16:creationId xmlns:a16="http://schemas.microsoft.com/office/drawing/2014/main" id="{6A2F5BAA-E016-BA9B-056C-0EB7BA231BA8}"/>
                  </a:ext>
                </a:extLst>
              </p:cNvPr>
              <p:cNvSpPr/>
              <p:nvPr/>
            </p:nvSpPr>
            <p:spPr>
              <a:xfrm>
                <a:off x="3914775" y="3273364"/>
                <a:ext cx="36576" cy="36576"/>
              </a:xfrm>
              <a:prstGeom prst="rect">
                <a:avLst/>
              </a:prstGeom>
              <a:solidFill>
                <a:srgbClr val="D60093"/>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grpSp>
        <p:sp>
          <p:nvSpPr>
            <p:cNvPr id="105" name="TextBox 104">
              <a:extLst>
                <a:ext uri="{FF2B5EF4-FFF2-40B4-BE49-F238E27FC236}">
                  <a16:creationId xmlns:a16="http://schemas.microsoft.com/office/drawing/2014/main" id="{B8739248-DB44-7BD6-49EB-7FB7DE5448A5}"/>
                </a:ext>
              </a:extLst>
            </p:cNvPr>
            <p:cNvSpPr txBox="1"/>
            <p:nvPr/>
          </p:nvSpPr>
          <p:spPr>
            <a:xfrm>
              <a:off x="7390090" y="5449632"/>
              <a:ext cx="841891" cy="13849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rgbClr val="595454"/>
                  </a:solidFill>
                  <a:effectLst/>
                  <a:uLnTx/>
                  <a:uFillTx/>
                  <a:latin typeface="Trebuchet MS" panose="020B0603020202020204"/>
                  <a:ea typeface="+mn-ea"/>
                  <a:cs typeface="Arial" charset="0"/>
                </a:rPr>
                <a:t>Weeks</a:t>
              </a:r>
            </a:p>
          </p:txBody>
        </p:sp>
        <p:sp>
          <p:nvSpPr>
            <p:cNvPr id="106" name="Title 1">
              <a:extLst>
                <a:ext uri="{FF2B5EF4-FFF2-40B4-BE49-F238E27FC236}">
                  <a16:creationId xmlns:a16="http://schemas.microsoft.com/office/drawing/2014/main" id="{8B074110-AD56-A5D7-C609-0C5582DAA8FF}"/>
                </a:ext>
              </a:extLst>
            </p:cNvPr>
            <p:cNvSpPr txBox="1">
              <a:spLocks/>
            </p:cNvSpPr>
            <p:nvPr/>
          </p:nvSpPr>
          <p:spPr bwMode="auto">
            <a:xfrm>
              <a:off x="10255134" y="3285023"/>
              <a:ext cx="1573927" cy="546303"/>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l" rtl="0" eaLnBrk="0" fontAlgn="base" hangingPunct="0">
                <a:lnSpc>
                  <a:spcPct val="85000"/>
                </a:lnSpc>
                <a:spcBef>
                  <a:spcPct val="0"/>
                </a:spcBef>
                <a:spcAft>
                  <a:spcPct val="0"/>
                </a:spcAft>
                <a:defRPr sz="2700" b="1">
                  <a:solidFill>
                    <a:srgbClr val="0066CC"/>
                  </a:solidFill>
                  <a:effectLst>
                    <a:outerShdw blurRad="38100" dist="38100" dir="2700000" algn="tl">
                      <a:srgbClr val="C0C0C0"/>
                    </a:outerShdw>
                  </a:effectLst>
                  <a:latin typeface="+mj-lt"/>
                  <a:ea typeface="+mj-ea"/>
                  <a:cs typeface="+mj-cs"/>
                </a:defRPr>
              </a:lvl1pPr>
              <a:lvl2pPr algn="l" rtl="0" eaLnBrk="0" fontAlgn="base" hangingPunct="0">
                <a:lnSpc>
                  <a:spcPct val="85000"/>
                </a:lnSpc>
                <a:spcBef>
                  <a:spcPct val="0"/>
                </a:spcBef>
                <a:spcAft>
                  <a:spcPct val="0"/>
                </a:spcAft>
                <a:defRPr sz="2700" b="1">
                  <a:solidFill>
                    <a:srgbClr val="0066CC"/>
                  </a:solidFill>
                  <a:effectLst>
                    <a:outerShdw blurRad="38100" dist="38100" dir="2700000" algn="tl">
                      <a:srgbClr val="C0C0C0"/>
                    </a:outerShdw>
                  </a:effectLst>
                  <a:latin typeface="Arial Narrow" pitchFamily="34" charset="0"/>
                </a:defRPr>
              </a:lvl2pPr>
              <a:lvl3pPr algn="l" rtl="0" eaLnBrk="0" fontAlgn="base" hangingPunct="0">
                <a:lnSpc>
                  <a:spcPct val="85000"/>
                </a:lnSpc>
                <a:spcBef>
                  <a:spcPct val="0"/>
                </a:spcBef>
                <a:spcAft>
                  <a:spcPct val="0"/>
                </a:spcAft>
                <a:defRPr sz="2700" b="1">
                  <a:solidFill>
                    <a:srgbClr val="0066CC"/>
                  </a:solidFill>
                  <a:effectLst>
                    <a:outerShdw blurRad="38100" dist="38100" dir="2700000" algn="tl">
                      <a:srgbClr val="C0C0C0"/>
                    </a:outerShdw>
                  </a:effectLst>
                  <a:latin typeface="Arial Narrow" pitchFamily="34" charset="0"/>
                </a:defRPr>
              </a:lvl3pPr>
              <a:lvl4pPr algn="l" rtl="0" eaLnBrk="0" fontAlgn="base" hangingPunct="0">
                <a:lnSpc>
                  <a:spcPct val="85000"/>
                </a:lnSpc>
                <a:spcBef>
                  <a:spcPct val="0"/>
                </a:spcBef>
                <a:spcAft>
                  <a:spcPct val="0"/>
                </a:spcAft>
                <a:defRPr sz="2700" b="1">
                  <a:solidFill>
                    <a:srgbClr val="0066CC"/>
                  </a:solidFill>
                  <a:effectLst>
                    <a:outerShdw blurRad="38100" dist="38100" dir="2700000" algn="tl">
                      <a:srgbClr val="C0C0C0"/>
                    </a:outerShdw>
                  </a:effectLst>
                  <a:latin typeface="Arial Narrow" pitchFamily="34" charset="0"/>
                </a:defRPr>
              </a:lvl4pPr>
              <a:lvl5pPr algn="l" rtl="0" eaLnBrk="0" fontAlgn="base" hangingPunct="0">
                <a:lnSpc>
                  <a:spcPct val="85000"/>
                </a:lnSpc>
                <a:spcBef>
                  <a:spcPct val="0"/>
                </a:spcBef>
                <a:spcAft>
                  <a:spcPct val="0"/>
                </a:spcAft>
                <a:defRPr sz="2700" b="1">
                  <a:solidFill>
                    <a:srgbClr val="0066CC"/>
                  </a:solidFill>
                  <a:effectLst>
                    <a:outerShdw blurRad="38100" dist="38100" dir="2700000" algn="tl">
                      <a:srgbClr val="C0C0C0"/>
                    </a:outerShdw>
                  </a:effectLst>
                  <a:latin typeface="Arial Narrow" pitchFamily="34" charset="0"/>
                </a:defRPr>
              </a:lvl5pPr>
              <a:lvl6pPr marL="342900" algn="l" rtl="0" eaLnBrk="0" fontAlgn="base" hangingPunct="0">
                <a:lnSpc>
                  <a:spcPct val="85000"/>
                </a:lnSpc>
                <a:spcBef>
                  <a:spcPct val="0"/>
                </a:spcBef>
                <a:spcAft>
                  <a:spcPct val="0"/>
                </a:spcAft>
                <a:defRPr sz="2700" b="1">
                  <a:solidFill>
                    <a:srgbClr val="0066CC"/>
                  </a:solidFill>
                  <a:effectLst>
                    <a:outerShdw blurRad="38100" dist="38100" dir="2700000" algn="tl">
                      <a:srgbClr val="C0C0C0"/>
                    </a:outerShdw>
                  </a:effectLst>
                  <a:latin typeface="Arial Narrow" pitchFamily="34" charset="0"/>
                </a:defRPr>
              </a:lvl6pPr>
              <a:lvl7pPr marL="685800" algn="l" rtl="0" eaLnBrk="0" fontAlgn="base" hangingPunct="0">
                <a:lnSpc>
                  <a:spcPct val="85000"/>
                </a:lnSpc>
                <a:spcBef>
                  <a:spcPct val="0"/>
                </a:spcBef>
                <a:spcAft>
                  <a:spcPct val="0"/>
                </a:spcAft>
                <a:defRPr sz="2700" b="1">
                  <a:solidFill>
                    <a:srgbClr val="0066CC"/>
                  </a:solidFill>
                  <a:effectLst>
                    <a:outerShdw blurRad="38100" dist="38100" dir="2700000" algn="tl">
                      <a:srgbClr val="C0C0C0"/>
                    </a:outerShdw>
                  </a:effectLst>
                  <a:latin typeface="Arial Narrow" pitchFamily="34" charset="0"/>
                </a:defRPr>
              </a:lvl7pPr>
              <a:lvl8pPr marL="1028700" algn="l" rtl="0" eaLnBrk="0" fontAlgn="base" hangingPunct="0">
                <a:lnSpc>
                  <a:spcPct val="85000"/>
                </a:lnSpc>
                <a:spcBef>
                  <a:spcPct val="0"/>
                </a:spcBef>
                <a:spcAft>
                  <a:spcPct val="0"/>
                </a:spcAft>
                <a:defRPr sz="2700" b="1">
                  <a:solidFill>
                    <a:srgbClr val="0066CC"/>
                  </a:solidFill>
                  <a:effectLst>
                    <a:outerShdw blurRad="38100" dist="38100" dir="2700000" algn="tl">
                      <a:srgbClr val="C0C0C0"/>
                    </a:outerShdw>
                  </a:effectLst>
                  <a:latin typeface="Arial Narrow" pitchFamily="34" charset="0"/>
                </a:defRPr>
              </a:lvl8pPr>
              <a:lvl9pPr marL="1371600" algn="l" rtl="0" eaLnBrk="0" fontAlgn="base" hangingPunct="0">
                <a:lnSpc>
                  <a:spcPct val="85000"/>
                </a:lnSpc>
                <a:spcBef>
                  <a:spcPct val="0"/>
                </a:spcBef>
                <a:spcAft>
                  <a:spcPct val="0"/>
                </a:spcAft>
                <a:defRPr sz="2700" b="1">
                  <a:solidFill>
                    <a:srgbClr val="0066CC"/>
                  </a:solidFill>
                  <a:effectLst>
                    <a:outerShdw blurRad="38100" dist="38100" dir="2700000" algn="tl">
                      <a:srgbClr val="C0C0C0"/>
                    </a:outerShdw>
                  </a:effectLst>
                  <a:latin typeface="Arial Narrow" pitchFamily="34" charset="0"/>
                </a:defRPr>
              </a:lvl9pPr>
            </a:lstStyle>
            <a:p>
              <a:pPr marL="0" marR="0" lvl="0" indent="0" algn="l" defTabSz="914400" rtl="0" eaLnBrk="0" fontAlgn="base" latinLnBrk="0" hangingPunct="0">
                <a:lnSpc>
                  <a:spcPct val="85000"/>
                </a:lnSpc>
                <a:spcBef>
                  <a:spcPct val="0"/>
                </a:spcBef>
                <a:spcAft>
                  <a:spcPts val="600"/>
                </a:spcAft>
                <a:buClrTx/>
                <a:buSzTx/>
                <a:buFontTx/>
                <a:buNone/>
                <a:tabLst/>
                <a:defRPr/>
              </a:pPr>
              <a:r>
                <a:rPr kumimoji="0" lang="en-US" sz="1000" b="1" i="0" u="none" strike="noStrike" kern="0" cap="none" spc="0" normalizeH="0" baseline="0" noProof="0" dirty="0">
                  <a:ln>
                    <a:noFill/>
                  </a:ln>
                  <a:solidFill>
                    <a:srgbClr val="D70093"/>
                  </a:solidFill>
                  <a:effectLst/>
                  <a:uLnTx/>
                  <a:uFillTx/>
                  <a:latin typeface="Trebuchet MS" panose="020B0603020202020204"/>
                  <a:ea typeface="+mj-ea"/>
                  <a:cs typeface="+mj-cs"/>
                </a:rPr>
                <a:t>Pink</a:t>
              </a:r>
              <a:r>
                <a:rPr kumimoji="0" lang="en-US" sz="1000" b="0" i="0" u="none" strike="noStrike" kern="0" cap="none" spc="0" normalizeH="0" baseline="0" noProof="0" dirty="0">
                  <a:ln>
                    <a:noFill/>
                  </a:ln>
                  <a:solidFill>
                    <a:srgbClr val="595454"/>
                  </a:solidFill>
                  <a:effectLst/>
                  <a:uLnTx/>
                  <a:uFillTx/>
                  <a:latin typeface="Trebuchet MS" panose="020B0603020202020204"/>
                  <a:ea typeface="+mj-ea"/>
                  <a:cs typeface="+mj-cs"/>
                </a:rPr>
                <a:t>: PD-L1 ≥ 1%</a:t>
              </a:r>
            </a:p>
            <a:p>
              <a:pPr marL="0" marR="0" lvl="0" indent="0" algn="l" defTabSz="914400" rtl="0" eaLnBrk="0" fontAlgn="base" latinLnBrk="0" hangingPunct="0">
                <a:lnSpc>
                  <a:spcPct val="85000"/>
                </a:lnSpc>
                <a:spcBef>
                  <a:spcPct val="0"/>
                </a:spcBef>
                <a:spcAft>
                  <a:spcPts val="600"/>
                </a:spcAft>
                <a:buClrTx/>
                <a:buSzTx/>
                <a:buFontTx/>
                <a:buNone/>
                <a:tabLst/>
                <a:defRPr/>
              </a:pPr>
              <a:r>
                <a:rPr kumimoji="0" lang="en-US" sz="1000" b="1" i="0" u="none" strike="noStrike" kern="0" cap="none" spc="0" normalizeH="0" baseline="0" noProof="0" dirty="0">
                  <a:ln>
                    <a:noFill/>
                  </a:ln>
                  <a:solidFill>
                    <a:srgbClr val="406BB8"/>
                  </a:solidFill>
                  <a:effectLst/>
                  <a:uLnTx/>
                  <a:uFillTx/>
                  <a:latin typeface="Trebuchet MS" panose="020B0603020202020204"/>
                  <a:ea typeface="+mj-ea"/>
                  <a:cs typeface="+mj-cs"/>
                </a:rPr>
                <a:t>Blue</a:t>
              </a:r>
              <a:r>
                <a:rPr kumimoji="0" lang="en-US" sz="1000" b="0" i="0" u="none" strike="noStrike" kern="0" cap="none" spc="0" normalizeH="0" baseline="0" noProof="0" dirty="0">
                  <a:ln>
                    <a:noFill/>
                  </a:ln>
                  <a:solidFill>
                    <a:srgbClr val="595454"/>
                  </a:solidFill>
                  <a:effectLst/>
                  <a:uLnTx/>
                  <a:uFillTx/>
                  <a:latin typeface="Trebuchet MS" panose="020B0603020202020204"/>
                  <a:ea typeface="+mj-ea"/>
                  <a:cs typeface="+mj-cs"/>
                </a:rPr>
                <a:t>: PD-L1 &lt; 1%</a:t>
              </a:r>
            </a:p>
            <a:p>
              <a:pPr marL="0" marR="0" lvl="0" indent="0" algn="l" defTabSz="914400" rtl="0" eaLnBrk="0" fontAlgn="base" latinLnBrk="0" hangingPunct="0">
                <a:lnSpc>
                  <a:spcPct val="85000"/>
                </a:lnSpc>
                <a:spcBef>
                  <a:spcPct val="0"/>
                </a:spcBef>
                <a:spcAft>
                  <a:spcPts val="600"/>
                </a:spcAft>
                <a:buClrTx/>
                <a:buSzTx/>
                <a:buFontTx/>
                <a:buNone/>
                <a:tabLst/>
                <a:defRPr/>
              </a:pPr>
              <a:r>
                <a:rPr kumimoji="0" lang="en-US" sz="1000" b="1" i="0" u="none" strike="noStrike" kern="0" cap="none" spc="0" normalizeH="0" baseline="0" noProof="0" dirty="0">
                  <a:ln>
                    <a:noFill/>
                  </a:ln>
                  <a:solidFill>
                    <a:srgbClr val="A69F9F"/>
                  </a:solidFill>
                  <a:effectLst/>
                  <a:uLnTx/>
                  <a:uFillTx/>
                  <a:latin typeface="Trebuchet MS" panose="020B0603020202020204"/>
                  <a:ea typeface="+mj-ea"/>
                  <a:cs typeface="+mj-cs"/>
                </a:rPr>
                <a:t>Gray</a:t>
              </a:r>
              <a:r>
                <a:rPr kumimoji="0" lang="en-US" sz="1000" b="0" i="0" u="none" strike="noStrike" kern="0" cap="none" spc="0" normalizeH="0" baseline="0" noProof="0" dirty="0">
                  <a:ln>
                    <a:noFill/>
                  </a:ln>
                  <a:solidFill>
                    <a:srgbClr val="595454"/>
                  </a:solidFill>
                  <a:effectLst/>
                  <a:uLnTx/>
                  <a:uFillTx/>
                  <a:latin typeface="Trebuchet MS" panose="020B0603020202020204"/>
                  <a:ea typeface="+mj-ea"/>
                  <a:cs typeface="+mj-cs"/>
                </a:rPr>
                <a:t>: PD-L1 unknown </a:t>
              </a:r>
            </a:p>
          </p:txBody>
        </p:sp>
        <p:grpSp>
          <p:nvGrpSpPr>
            <p:cNvPr id="107" name="Group 106">
              <a:extLst>
                <a:ext uri="{FF2B5EF4-FFF2-40B4-BE49-F238E27FC236}">
                  <a16:creationId xmlns:a16="http://schemas.microsoft.com/office/drawing/2014/main" id="{D81EED6C-20F0-EE52-57C3-3AC58A1CB31B}"/>
                </a:ext>
              </a:extLst>
            </p:cNvPr>
            <p:cNvGrpSpPr/>
            <p:nvPr/>
          </p:nvGrpSpPr>
          <p:grpSpPr>
            <a:xfrm>
              <a:off x="10258557" y="3843507"/>
              <a:ext cx="1385689" cy="400110"/>
              <a:chOff x="10270309" y="5209302"/>
              <a:chExt cx="1385689" cy="400110"/>
            </a:xfrm>
          </p:grpSpPr>
          <p:sp>
            <p:nvSpPr>
              <p:cNvPr id="313" name="TextBox 312">
                <a:extLst>
                  <a:ext uri="{FF2B5EF4-FFF2-40B4-BE49-F238E27FC236}">
                    <a16:creationId xmlns:a16="http://schemas.microsoft.com/office/drawing/2014/main" id="{D384B2E8-7654-416A-1C2B-7EDFAD115C0D}"/>
                  </a:ext>
                </a:extLst>
              </p:cNvPr>
              <p:cNvSpPr txBox="1"/>
              <p:nvPr/>
            </p:nvSpPr>
            <p:spPr>
              <a:xfrm>
                <a:off x="10270309" y="5209302"/>
                <a:ext cx="1385689" cy="4001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0" cap="none" spc="0" normalizeH="0" baseline="0" noProof="0" dirty="0">
                    <a:ln>
                      <a:noFill/>
                    </a:ln>
                    <a:solidFill>
                      <a:srgbClr val="595454"/>
                    </a:solidFill>
                    <a:effectLst/>
                    <a:uLnTx/>
                    <a:uFillTx/>
                    <a:latin typeface="Trebuchet MS" panose="020B0603020202020204"/>
                    <a:ea typeface="+mn-ea"/>
                    <a:cs typeface="Arial" panose="020B0604020202020204" pitchFamily="34" charset="0"/>
                  </a:rPr>
                  <a:t>: appearance of new lesions</a:t>
                </a:r>
                <a:endParaRPr kumimoji="0" lang="en-US" sz="1000" b="0" i="0" u="none" strike="noStrike" kern="0" cap="none" spc="0" normalizeH="0" baseline="30000" noProof="0" dirty="0">
                  <a:ln>
                    <a:noFill/>
                  </a:ln>
                  <a:solidFill>
                    <a:srgbClr val="595454"/>
                  </a:solidFill>
                  <a:effectLst/>
                  <a:uLnTx/>
                  <a:uFillTx/>
                  <a:latin typeface="Trebuchet MS" panose="020B0603020202020204"/>
                  <a:ea typeface="+mn-ea"/>
                  <a:cs typeface="Arial" panose="020B0604020202020204" pitchFamily="34" charset="0"/>
                </a:endParaRPr>
              </a:p>
            </p:txBody>
          </p:sp>
          <p:sp>
            <p:nvSpPr>
              <p:cNvPr id="314" name="Oval 313">
                <a:extLst>
                  <a:ext uri="{FF2B5EF4-FFF2-40B4-BE49-F238E27FC236}">
                    <a16:creationId xmlns:a16="http://schemas.microsoft.com/office/drawing/2014/main" id="{C9D70EE9-E56D-C8FD-96A0-727DA242D14A}"/>
                  </a:ext>
                </a:extLst>
              </p:cNvPr>
              <p:cNvSpPr>
                <a:spLocks/>
              </p:cNvSpPr>
              <p:nvPr/>
            </p:nvSpPr>
            <p:spPr>
              <a:xfrm>
                <a:off x="10284330" y="5312804"/>
                <a:ext cx="45720" cy="45720"/>
              </a:xfrm>
              <a:prstGeom prst="ellipse">
                <a:avLst/>
              </a:prstGeom>
              <a:solidFill>
                <a:schemeClr val="bg1"/>
              </a:solidFill>
              <a:ln w="12700" cap="flat" cmpd="sng" algn="ctr">
                <a:solidFill>
                  <a:schemeClr val="tx1"/>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grpSp>
        <p:sp>
          <p:nvSpPr>
            <p:cNvPr id="108" name="Oval 107">
              <a:extLst>
                <a:ext uri="{FF2B5EF4-FFF2-40B4-BE49-F238E27FC236}">
                  <a16:creationId xmlns:a16="http://schemas.microsoft.com/office/drawing/2014/main" id="{CF52A130-CF4A-309D-C915-69BD09CD576D}"/>
                </a:ext>
              </a:extLst>
            </p:cNvPr>
            <p:cNvSpPr/>
            <p:nvPr/>
          </p:nvSpPr>
          <p:spPr>
            <a:xfrm>
              <a:off x="6024179" y="4343930"/>
              <a:ext cx="26269" cy="20001"/>
            </a:xfrm>
            <a:prstGeom prst="ellipse">
              <a:avLst/>
            </a:prstGeom>
            <a:solidFill>
              <a:srgbClr val="D60093"/>
            </a:solidFill>
            <a:ln w="12700" cap="flat" cmpd="sng" algn="ctr">
              <a:solidFill>
                <a:srgbClr val="990099"/>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109" name="Rectangle 108">
              <a:extLst>
                <a:ext uri="{FF2B5EF4-FFF2-40B4-BE49-F238E27FC236}">
                  <a16:creationId xmlns:a16="http://schemas.microsoft.com/office/drawing/2014/main" id="{AB06A3B2-F861-395D-BEA2-397274E0EAE4}"/>
                </a:ext>
              </a:extLst>
            </p:cNvPr>
            <p:cNvSpPr/>
            <p:nvPr/>
          </p:nvSpPr>
          <p:spPr>
            <a:xfrm>
              <a:off x="6020689" y="4379100"/>
              <a:ext cx="26269" cy="20001"/>
            </a:xfrm>
            <a:prstGeom prst="rect">
              <a:avLst/>
            </a:prstGeom>
            <a:solidFill>
              <a:srgbClr val="D60093"/>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110" name="Rectangle 109">
              <a:extLst>
                <a:ext uri="{FF2B5EF4-FFF2-40B4-BE49-F238E27FC236}">
                  <a16:creationId xmlns:a16="http://schemas.microsoft.com/office/drawing/2014/main" id="{72E608AA-7357-FA69-808F-D3A6874B5B3F}"/>
                </a:ext>
              </a:extLst>
            </p:cNvPr>
            <p:cNvSpPr/>
            <p:nvPr/>
          </p:nvSpPr>
          <p:spPr>
            <a:xfrm>
              <a:off x="6022059" y="4319419"/>
              <a:ext cx="26269" cy="20001"/>
            </a:xfrm>
            <a:prstGeom prst="rect">
              <a:avLst/>
            </a:prstGeom>
            <a:solidFill>
              <a:srgbClr val="D60093"/>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111" name="Rectangle 110">
              <a:extLst>
                <a:ext uri="{FF2B5EF4-FFF2-40B4-BE49-F238E27FC236}">
                  <a16:creationId xmlns:a16="http://schemas.microsoft.com/office/drawing/2014/main" id="{3EA8F930-7FD6-018B-ED73-1F7EB0948B3C}"/>
                </a:ext>
              </a:extLst>
            </p:cNvPr>
            <p:cNvSpPr/>
            <p:nvPr/>
          </p:nvSpPr>
          <p:spPr>
            <a:xfrm>
              <a:off x="6256966" y="4743488"/>
              <a:ext cx="26269" cy="20001"/>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grpSp>
          <p:nvGrpSpPr>
            <p:cNvPr id="112" name="Group 111">
              <a:extLst>
                <a:ext uri="{FF2B5EF4-FFF2-40B4-BE49-F238E27FC236}">
                  <a16:creationId xmlns:a16="http://schemas.microsoft.com/office/drawing/2014/main" id="{2BBCAD01-4C7F-AF33-CC76-00168F0019CD}"/>
                </a:ext>
              </a:extLst>
            </p:cNvPr>
            <p:cNvGrpSpPr/>
            <p:nvPr/>
          </p:nvGrpSpPr>
          <p:grpSpPr>
            <a:xfrm>
              <a:off x="5739750" y="3439698"/>
              <a:ext cx="4223571" cy="1886782"/>
              <a:chOff x="5871877" y="3439698"/>
              <a:chExt cx="4223571" cy="1886782"/>
            </a:xfrm>
          </p:grpSpPr>
          <p:cxnSp>
            <p:nvCxnSpPr>
              <p:cNvPr id="265" name="Straight Connector 264">
                <a:extLst>
                  <a:ext uri="{FF2B5EF4-FFF2-40B4-BE49-F238E27FC236}">
                    <a16:creationId xmlns:a16="http://schemas.microsoft.com/office/drawing/2014/main" id="{4816B566-4927-FFBB-32F9-D6A6D882B7DA}"/>
                  </a:ext>
                </a:extLst>
              </p:cNvPr>
              <p:cNvCxnSpPr/>
              <p:nvPr/>
            </p:nvCxnSpPr>
            <p:spPr>
              <a:xfrm>
                <a:off x="7298405" y="3447777"/>
                <a:ext cx="0" cy="1851094"/>
              </a:xfrm>
              <a:prstGeom prst="line">
                <a:avLst/>
              </a:prstGeom>
              <a:noFill/>
              <a:ln w="12700" cap="flat" cmpd="sng" algn="ctr">
                <a:solidFill>
                  <a:schemeClr val="tx2"/>
                </a:solidFill>
                <a:prstDash val="solid"/>
                <a:miter lim="800000"/>
              </a:ln>
              <a:effectLst/>
            </p:spPr>
          </p:cxnSp>
          <p:cxnSp>
            <p:nvCxnSpPr>
              <p:cNvPr id="266" name="Straight Connector 265">
                <a:extLst>
                  <a:ext uri="{FF2B5EF4-FFF2-40B4-BE49-F238E27FC236}">
                    <a16:creationId xmlns:a16="http://schemas.microsoft.com/office/drawing/2014/main" id="{2C145BCC-352D-8054-73A5-0ECB81489388}"/>
                  </a:ext>
                </a:extLst>
              </p:cNvPr>
              <p:cNvCxnSpPr/>
              <p:nvPr/>
            </p:nvCxnSpPr>
            <p:spPr>
              <a:xfrm flipH="1">
                <a:off x="5906129" y="4231257"/>
                <a:ext cx="4185665" cy="0"/>
              </a:xfrm>
              <a:prstGeom prst="line">
                <a:avLst/>
              </a:prstGeom>
              <a:noFill/>
              <a:ln w="12700" cap="flat" cmpd="sng" algn="ctr">
                <a:solidFill>
                  <a:schemeClr val="tx2"/>
                </a:solidFill>
                <a:prstDash val="sysDash"/>
                <a:miter lim="800000"/>
              </a:ln>
              <a:effectLst/>
            </p:spPr>
          </p:cxnSp>
          <p:cxnSp>
            <p:nvCxnSpPr>
              <p:cNvPr id="267" name="Straight Connector 266">
                <a:extLst>
                  <a:ext uri="{FF2B5EF4-FFF2-40B4-BE49-F238E27FC236}">
                    <a16:creationId xmlns:a16="http://schemas.microsoft.com/office/drawing/2014/main" id="{9D3DF343-0D48-BE51-D174-E713018AA4BA}"/>
                  </a:ext>
                </a:extLst>
              </p:cNvPr>
              <p:cNvCxnSpPr/>
              <p:nvPr/>
            </p:nvCxnSpPr>
            <p:spPr>
              <a:xfrm flipH="1">
                <a:off x="5909782" y="4644017"/>
                <a:ext cx="4185666" cy="0"/>
              </a:xfrm>
              <a:prstGeom prst="line">
                <a:avLst/>
              </a:prstGeom>
              <a:noFill/>
              <a:ln w="12700" cap="flat" cmpd="sng" algn="ctr">
                <a:solidFill>
                  <a:schemeClr val="tx2"/>
                </a:solidFill>
                <a:prstDash val="sysDash"/>
                <a:miter lim="800000"/>
              </a:ln>
              <a:effectLst/>
            </p:spPr>
          </p:cxnSp>
          <p:cxnSp>
            <p:nvCxnSpPr>
              <p:cNvPr id="268" name="Straight Connector 267">
                <a:extLst>
                  <a:ext uri="{FF2B5EF4-FFF2-40B4-BE49-F238E27FC236}">
                    <a16:creationId xmlns:a16="http://schemas.microsoft.com/office/drawing/2014/main" id="{5D45CF7C-05FA-D1E5-2679-48DF47FD7082}"/>
                  </a:ext>
                </a:extLst>
              </p:cNvPr>
              <p:cNvCxnSpPr/>
              <p:nvPr/>
            </p:nvCxnSpPr>
            <p:spPr>
              <a:xfrm flipH="1">
                <a:off x="5871877" y="3562923"/>
                <a:ext cx="35390" cy="0"/>
              </a:xfrm>
              <a:prstGeom prst="line">
                <a:avLst/>
              </a:prstGeom>
              <a:noFill/>
              <a:ln w="12700" cap="flat" cmpd="sng" algn="ctr">
                <a:solidFill>
                  <a:schemeClr val="tx2"/>
                </a:solidFill>
                <a:prstDash val="solid"/>
                <a:miter lim="800000"/>
              </a:ln>
              <a:effectLst/>
            </p:spPr>
          </p:cxnSp>
          <p:cxnSp>
            <p:nvCxnSpPr>
              <p:cNvPr id="269" name="Straight Connector 268">
                <a:extLst>
                  <a:ext uri="{FF2B5EF4-FFF2-40B4-BE49-F238E27FC236}">
                    <a16:creationId xmlns:a16="http://schemas.microsoft.com/office/drawing/2014/main" id="{F7614392-5B0C-4E79-4BFC-9214FB5D2455}"/>
                  </a:ext>
                </a:extLst>
              </p:cNvPr>
              <p:cNvCxnSpPr/>
              <p:nvPr/>
            </p:nvCxnSpPr>
            <p:spPr>
              <a:xfrm flipH="1">
                <a:off x="5871877" y="3730023"/>
                <a:ext cx="35390" cy="0"/>
              </a:xfrm>
              <a:prstGeom prst="line">
                <a:avLst/>
              </a:prstGeom>
              <a:noFill/>
              <a:ln w="12700" cap="flat" cmpd="sng" algn="ctr">
                <a:solidFill>
                  <a:schemeClr val="tx2"/>
                </a:solidFill>
                <a:prstDash val="solid"/>
                <a:miter lim="800000"/>
              </a:ln>
              <a:effectLst/>
            </p:spPr>
          </p:cxnSp>
          <p:cxnSp>
            <p:nvCxnSpPr>
              <p:cNvPr id="270" name="Straight Connector 269">
                <a:extLst>
                  <a:ext uri="{FF2B5EF4-FFF2-40B4-BE49-F238E27FC236}">
                    <a16:creationId xmlns:a16="http://schemas.microsoft.com/office/drawing/2014/main" id="{2A8698AF-5996-46AE-3BA3-23FFB4FA1ADC}"/>
                  </a:ext>
                </a:extLst>
              </p:cNvPr>
              <p:cNvCxnSpPr/>
              <p:nvPr/>
            </p:nvCxnSpPr>
            <p:spPr>
              <a:xfrm flipH="1">
                <a:off x="5871877" y="3897122"/>
                <a:ext cx="35390" cy="0"/>
              </a:xfrm>
              <a:prstGeom prst="line">
                <a:avLst/>
              </a:prstGeom>
              <a:noFill/>
              <a:ln w="12700" cap="flat" cmpd="sng" algn="ctr">
                <a:solidFill>
                  <a:schemeClr val="tx2"/>
                </a:solidFill>
                <a:prstDash val="solid"/>
                <a:miter lim="800000"/>
              </a:ln>
              <a:effectLst/>
            </p:spPr>
          </p:cxnSp>
          <p:cxnSp>
            <p:nvCxnSpPr>
              <p:cNvPr id="271" name="Straight Connector 270">
                <a:extLst>
                  <a:ext uri="{FF2B5EF4-FFF2-40B4-BE49-F238E27FC236}">
                    <a16:creationId xmlns:a16="http://schemas.microsoft.com/office/drawing/2014/main" id="{B30C2CA3-7151-A3E6-235D-A284BD475DA0}"/>
                  </a:ext>
                </a:extLst>
              </p:cNvPr>
              <p:cNvCxnSpPr/>
              <p:nvPr/>
            </p:nvCxnSpPr>
            <p:spPr>
              <a:xfrm flipH="1">
                <a:off x="5871877" y="4064222"/>
                <a:ext cx="35390" cy="0"/>
              </a:xfrm>
              <a:prstGeom prst="line">
                <a:avLst/>
              </a:prstGeom>
              <a:noFill/>
              <a:ln w="12700" cap="flat" cmpd="sng" algn="ctr">
                <a:solidFill>
                  <a:schemeClr val="tx2"/>
                </a:solidFill>
                <a:prstDash val="solid"/>
                <a:miter lim="800000"/>
              </a:ln>
              <a:effectLst/>
            </p:spPr>
          </p:cxnSp>
          <p:cxnSp>
            <p:nvCxnSpPr>
              <p:cNvPr id="272" name="Straight Connector 271">
                <a:extLst>
                  <a:ext uri="{FF2B5EF4-FFF2-40B4-BE49-F238E27FC236}">
                    <a16:creationId xmlns:a16="http://schemas.microsoft.com/office/drawing/2014/main" id="{D39EB9F9-5D48-699C-90D7-F19B97468100}"/>
                  </a:ext>
                </a:extLst>
              </p:cNvPr>
              <p:cNvCxnSpPr/>
              <p:nvPr/>
            </p:nvCxnSpPr>
            <p:spPr>
              <a:xfrm flipH="1">
                <a:off x="5871877" y="4231322"/>
                <a:ext cx="35390" cy="0"/>
              </a:xfrm>
              <a:prstGeom prst="line">
                <a:avLst/>
              </a:prstGeom>
              <a:noFill/>
              <a:ln w="12700" cap="flat" cmpd="sng" algn="ctr">
                <a:solidFill>
                  <a:schemeClr val="tx2"/>
                </a:solidFill>
                <a:prstDash val="solid"/>
                <a:miter lim="800000"/>
              </a:ln>
              <a:effectLst/>
            </p:spPr>
          </p:cxnSp>
          <p:cxnSp>
            <p:nvCxnSpPr>
              <p:cNvPr id="273" name="Straight Connector 272">
                <a:extLst>
                  <a:ext uri="{FF2B5EF4-FFF2-40B4-BE49-F238E27FC236}">
                    <a16:creationId xmlns:a16="http://schemas.microsoft.com/office/drawing/2014/main" id="{891DC79A-EB57-9902-C73C-4CB6403F4BE0}"/>
                  </a:ext>
                </a:extLst>
              </p:cNvPr>
              <p:cNvCxnSpPr/>
              <p:nvPr/>
            </p:nvCxnSpPr>
            <p:spPr>
              <a:xfrm flipH="1">
                <a:off x="5871877" y="4398421"/>
                <a:ext cx="35390" cy="0"/>
              </a:xfrm>
              <a:prstGeom prst="line">
                <a:avLst/>
              </a:prstGeom>
              <a:noFill/>
              <a:ln w="12700" cap="flat" cmpd="sng" algn="ctr">
                <a:solidFill>
                  <a:schemeClr val="tx2"/>
                </a:solidFill>
                <a:prstDash val="solid"/>
                <a:miter lim="800000"/>
              </a:ln>
              <a:effectLst/>
            </p:spPr>
          </p:cxnSp>
          <p:cxnSp>
            <p:nvCxnSpPr>
              <p:cNvPr id="274" name="Straight Connector 273">
                <a:extLst>
                  <a:ext uri="{FF2B5EF4-FFF2-40B4-BE49-F238E27FC236}">
                    <a16:creationId xmlns:a16="http://schemas.microsoft.com/office/drawing/2014/main" id="{D9655CFF-C134-1415-E9F9-66E75FDE46F9}"/>
                  </a:ext>
                </a:extLst>
              </p:cNvPr>
              <p:cNvCxnSpPr/>
              <p:nvPr/>
            </p:nvCxnSpPr>
            <p:spPr>
              <a:xfrm flipH="1">
                <a:off x="5871877" y="4565522"/>
                <a:ext cx="35390" cy="0"/>
              </a:xfrm>
              <a:prstGeom prst="line">
                <a:avLst/>
              </a:prstGeom>
              <a:noFill/>
              <a:ln w="12700" cap="flat" cmpd="sng" algn="ctr">
                <a:solidFill>
                  <a:schemeClr val="tx2"/>
                </a:solidFill>
                <a:prstDash val="solid"/>
                <a:miter lim="800000"/>
              </a:ln>
              <a:effectLst/>
            </p:spPr>
          </p:cxnSp>
          <p:cxnSp>
            <p:nvCxnSpPr>
              <p:cNvPr id="275" name="Straight Connector 274">
                <a:extLst>
                  <a:ext uri="{FF2B5EF4-FFF2-40B4-BE49-F238E27FC236}">
                    <a16:creationId xmlns:a16="http://schemas.microsoft.com/office/drawing/2014/main" id="{813641B3-BB19-66C2-5403-2431C8E7A3DE}"/>
                  </a:ext>
                </a:extLst>
              </p:cNvPr>
              <p:cNvCxnSpPr/>
              <p:nvPr/>
            </p:nvCxnSpPr>
            <p:spPr>
              <a:xfrm flipH="1">
                <a:off x="5871877" y="4732621"/>
                <a:ext cx="35390" cy="0"/>
              </a:xfrm>
              <a:prstGeom prst="line">
                <a:avLst/>
              </a:prstGeom>
              <a:noFill/>
              <a:ln w="12700" cap="flat" cmpd="sng" algn="ctr">
                <a:solidFill>
                  <a:schemeClr val="tx2"/>
                </a:solidFill>
                <a:prstDash val="solid"/>
                <a:miter lim="800000"/>
              </a:ln>
              <a:effectLst/>
            </p:spPr>
          </p:cxnSp>
          <p:cxnSp>
            <p:nvCxnSpPr>
              <p:cNvPr id="276" name="Straight Connector 275">
                <a:extLst>
                  <a:ext uri="{FF2B5EF4-FFF2-40B4-BE49-F238E27FC236}">
                    <a16:creationId xmlns:a16="http://schemas.microsoft.com/office/drawing/2014/main" id="{8FF8C920-7269-CB7F-8CD5-2BCA4C538905}"/>
                  </a:ext>
                </a:extLst>
              </p:cNvPr>
              <p:cNvCxnSpPr/>
              <p:nvPr/>
            </p:nvCxnSpPr>
            <p:spPr>
              <a:xfrm flipH="1">
                <a:off x="5871877" y="4899721"/>
                <a:ext cx="35390" cy="0"/>
              </a:xfrm>
              <a:prstGeom prst="line">
                <a:avLst/>
              </a:prstGeom>
              <a:noFill/>
              <a:ln w="12700" cap="flat" cmpd="sng" algn="ctr">
                <a:solidFill>
                  <a:schemeClr val="tx2"/>
                </a:solidFill>
                <a:prstDash val="solid"/>
                <a:miter lim="800000"/>
              </a:ln>
              <a:effectLst/>
            </p:spPr>
          </p:cxnSp>
          <p:cxnSp>
            <p:nvCxnSpPr>
              <p:cNvPr id="277" name="Straight Connector 276">
                <a:extLst>
                  <a:ext uri="{FF2B5EF4-FFF2-40B4-BE49-F238E27FC236}">
                    <a16:creationId xmlns:a16="http://schemas.microsoft.com/office/drawing/2014/main" id="{FAA844FB-A48A-D1A2-F662-CA852E857B52}"/>
                  </a:ext>
                </a:extLst>
              </p:cNvPr>
              <p:cNvCxnSpPr/>
              <p:nvPr/>
            </p:nvCxnSpPr>
            <p:spPr>
              <a:xfrm flipH="1">
                <a:off x="5871877" y="5066821"/>
                <a:ext cx="35390" cy="0"/>
              </a:xfrm>
              <a:prstGeom prst="line">
                <a:avLst/>
              </a:prstGeom>
              <a:noFill/>
              <a:ln w="12700" cap="flat" cmpd="sng" algn="ctr">
                <a:solidFill>
                  <a:schemeClr val="tx2"/>
                </a:solidFill>
                <a:prstDash val="solid"/>
                <a:miter lim="800000"/>
              </a:ln>
              <a:effectLst/>
            </p:spPr>
          </p:cxnSp>
          <p:cxnSp>
            <p:nvCxnSpPr>
              <p:cNvPr id="278" name="Straight Connector 277">
                <a:extLst>
                  <a:ext uri="{FF2B5EF4-FFF2-40B4-BE49-F238E27FC236}">
                    <a16:creationId xmlns:a16="http://schemas.microsoft.com/office/drawing/2014/main" id="{90D21C5C-40C3-3FA6-61F6-A32C09B599D4}"/>
                  </a:ext>
                </a:extLst>
              </p:cNvPr>
              <p:cNvCxnSpPr/>
              <p:nvPr/>
            </p:nvCxnSpPr>
            <p:spPr>
              <a:xfrm flipH="1">
                <a:off x="5871877" y="5233921"/>
                <a:ext cx="35390" cy="0"/>
              </a:xfrm>
              <a:prstGeom prst="line">
                <a:avLst/>
              </a:prstGeom>
              <a:noFill/>
              <a:ln w="12700" cap="flat" cmpd="sng" algn="ctr">
                <a:solidFill>
                  <a:schemeClr val="tx2"/>
                </a:solidFill>
                <a:prstDash val="solid"/>
                <a:miter lim="800000"/>
              </a:ln>
              <a:effectLst/>
            </p:spPr>
          </p:cxnSp>
          <p:cxnSp>
            <p:nvCxnSpPr>
              <p:cNvPr id="279" name="Straight Connector 278">
                <a:extLst>
                  <a:ext uri="{FF2B5EF4-FFF2-40B4-BE49-F238E27FC236}">
                    <a16:creationId xmlns:a16="http://schemas.microsoft.com/office/drawing/2014/main" id="{ABA45B1F-2A73-249D-929D-ED51460A868F}"/>
                  </a:ext>
                </a:extLst>
              </p:cNvPr>
              <p:cNvCxnSpPr/>
              <p:nvPr/>
            </p:nvCxnSpPr>
            <p:spPr>
              <a:xfrm>
                <a:off x="5910745" y="3439698"/>
                <a:ext cx="0" cy="1860899"/>
              </a:xfrm>
              <a:prstGeom prst="line">
                <a:avLst/>
              </a:prstGeom>
              <a:noFill/>
              <a:ln w="12700" cap="flat" cmpd="sng" algn="ctr">
                <a:solidFill>
                  <a:schemeClr val="tx2"/>
                </a:solidFill>
                <a:prstDash val="solid"/>
                <a:miter lim="800000"/>
              </a:ln>
              <a:effectLst/>
            </p:spPr>
          </p:cxnSp>
          <p:cxnSp>
            <p:nvCxnSpPr>
              <p:cNvPr id="280" name="Straight Connector 279">
                <a:extLst>
                  <a:ext uri="{FF2B5EF4-FFF2-40B4-BE49-F238E27FC236}">
                    <a16:creationId xmlns:a16="http://schemas.microsoft.com/office/drawing/2014/main" id="{F0F7837B-CDDB-7331-6DE7-FFFCCA061C6B}"/>
                  </a:ext>
                </a:extLst>
              </p:cNvPr>
              <p:cNvCxnSpPr/>
              <p:nvPr/>
            </p:nvCxnSpPr>
            <p:spPr>
              <a:xfrm flipH="1">
                <a:off x="5904770" y="4398110"/>
                <a:ext cx="4185666" cy="0"/>
              </a:xfrm>
              <a:prstGeom prst="line">
                <a:avLst/>
              </a:prstGeom>
              <a:noFill/>
              <a:ln w="12700" cap="flat" cmpd="sng" algn="ctr">
                <a:solidFill>
                  <a:schemeClr val="tx2"/>
                </a:solidFill>
                <a:prstDash val="solid"/>
                <a:miter lim="800000"/>
              </a:ln>
              <a:effectLst/>
            </p:spPr>
          </p:cxnSp>
          <p:cxnSp>
            <p:nvCxnSpPr>
              <p:cNvPr id="281" name="Straight Connector 280">
                <a:extLst>
                  <a:ext uri="{FF2B5EF4-FFF2-40B4-BE49-F238E27FC236}">
                    <a16:creationId xmlns:a16="http://schemas.microsoft.com/office/drawing/2014/main" id="{ABAA23E3-2F2E-38D8-2B47-4766D7357DBC}"/>
                  </a:ext>
                </a:extLst>
              </p:cNvPr>
              <p:cNvCxnSpPr/>
              <p:nvPr/>
            </p:nvCxnSpPr>
            <p:spPr>
              <a:xfrm flipH="1">
                <a:off x="5908522" y="5302333"/>
                <a:ext cx="4186926" cy="0"/>
              </a:xfrm>
              <a:prstGeom prst="line">
                <a:avLst/>
              </a:prstGeom>
              <a:noFill/>
              <a:ln w="12700" cap="flat" cmpd="sng" algn="ctr">
                <a:solidFill>
                  <a:schemeClr val="tx2"/>
                </a:solidFill>
                <a:prstDash val="solid"/>
                <a:miter lim="800000"/>
              </a:ln>
              <a:effectLst/>
            </p:spPr>
          </p:cxnSp>
          <p:cxnSp>
            <p:nvCxnSpPr>
              <p:cNvPr id="282" name="Straight Connector 281">
                <a:extLst>
                  <a:ext uri="{FF2B5EF4-FFF2-40B4-BE49-F238E27FC236}">
                    <a16:creationId xmlns:a16="http://schemas.microsoft.com/office/drawing/2014/main" id="{F3283E69-A9B4-4ED5-C4FD-E9D51761AB54}"/>
                  </a:ext>
                </a:extLst>
              </p:cNvPr>
              <p:cNvCxnSpPr/>
              <p:nvPr/>
            </p:nvCxnSpPr>
            <p:spPr>
              <a:xfrm rot="5400000" flipH="1">
                <a:off x="5949067" y="5313007"/>
                <a:ext cx="26946" cy="0"/>
              </a:xfrm>
              <a:prstGeom prst="line">
                <a:avLst/>
              </a:prstGeom>
              <a:noFill/>
              <a:ln w="12700" cap="flat" cmpd="sng" algn="ctr">
                <a:solidFill>
                  <a:schemeClr val="tx2"/>
                </a:solidFill>
                <a:prstDash val="solid"/>
                <a:miter lim="800000"/>
              </a:ln>
              <a:effectLst/>
            </p:spPr>
          </p:cxnSp>
          <p:cxnSp>
            <p:nvCxnSpPr>
              <p:cNvPr id="283" name="Straight Connector 282">
                <a:extLst>
                  <a:ext uri="{FF2B5EF4-FFF2-40B4-BE49-F238E27FC236}">
                    <a16:creationId xmlns:a16="http://schemas.microsoft.com/office/drawing/2014/main" id="{C0683C35-71E8-499A-443D-60C4CFAEB9A9}"/>
                  </a:ext>
                </a:extLst>
              </p:cNvPr>
              <p:cNvCxnSpPr/>
              <p:nvPr/>
            </p:nvCxnSpPr>
            <p:spPr>
              <a:xfrm rot="5400000" flipH="1">
                <a:off x="6084870" y="5313007"/>
                <a:ext cx="26946" cy="0"/>
              </a:xfrm>
              <a:prstGeom prst="line">
                <a:avLst/>
              </a:prstGeom>
              <a:noFill/>
              <a:ln w="12700" cap="flat" cmpd="sng" algn="ctr">
                <a:solidFill>
                  <a:schemeClr val="tx2"/>
                </a:solidFill>
                <a:prstDash val="solid"/>
                <a:miter lim="800000"/>
              </a:ln>
              <a:effectLst/>
            </p:spPr>
          </p:cxnSp>
          <p:cxnSp>
            <p:nvCxnSpPr>
              <p:cNvPr id="284" name="Straight Connector 283">
                <a:extLst>
                  <a:ext uri="{FF2B5EF4-FFF2-40B4-BE49-F238E27FC236}">
                    <a16:creationId xmlns:a16="http://schemas.microsoft.com/office/drawing/2014/main" id="{79B78A42-F717-3895-FBDE-922B660C7140}"/>
                  </a:ext>
                </a:extLst>
              </p:cNvPr>
              <p:cNvCxnSpPr/>
              <p:nvPr/>
            </p:nvCxnSpPr>
            <p:spPr>
              <a:xfrm rot="5400000" flipH="1">
                <a:off x="6220672" y="5313007"/>
                <a:ext cx="26946" cy="0"/>
              </a:xfrm>
              <a:prstGeom prst="line">
                <a:avLst/>
              </a:prstGeom>
              <a:noFill/>
              <a:ln w="12700" cap="flat" cmpd="sng" algn="ctr">
                <a:solidFill>
                  <a:schemeClr val="tx2"/>
                </a:solidFill>
                <a:prstDash val="solid"/>
                <a:miter lim="800000"/>
              </a:ln>
              <a:effectLst/>
            </p:spPr>
          </p:cxnSp>
          <p:cxnSp>
            <p:nvCxnSpPr>
              <p:cNvPr id="285" name="Straight Connector 284">
                <a:extLst>
                  <a:ext uri="{FF2B5EF4-FFF2-40B4-BE49-F238E27FC236}">
                    <a16:creationId xmlns:a16="http://schemas.microsoft.com/office/drawing/2014/main" id="{62636262-5EAF-8E77-C9E9-9F29A737A565}"/>
                  </a:ext>
                </a:extLst>
              </p:cNvPr>
              <p:cNvCxnSpPr/>
              <p:nvPr/>
            </p:nvCxnSpPr>
            <p:spPr>
              <a:xfrm rot="5400000" flipH="1">
                <a:off x="6356475" y="5313007"/>
                <a:ext cx="26946" cy="0"/>
              </a:xfrm>
              <a:prstGeom prst="line">
                <a:avLst/>
              </a:prstGeom>
              <a:noFill/>
              <a:ln w="12700" cap="flat" cmpd="sng" algn="ctr">
                <a:solidFill>
                  <a:schemeClr val="tx2"/>
                </a:solidFill>
                <a:prstDash val="solid"/>
                <a:miter lim="800000"/>
              </a:ln>
              <a:effectLst/>
            </p:spPr>
          </p:cxnSp>
          <p:cxnSp>
            <p:nvCxnSpPr>
              <p:cNvPr id="286" name="Straight Connector 285">
                <a:extLst>
                  <a:ext uri="{FF2B5EF4-FFF2-40B4-BE49-F238E27FC236}">
                    <a16:creationId xmlns:a16="http://schemas.microsoft.com/office/drawing/2014/main" id="{349A42FA-300B-30C5-A359-8CE0AF043FAF}"/>
                  </a:ext>
                </a:extLst>
              </p:cNvPr>
              <p:cNvCxnSpPr/>
              <p:nvPr/>
            </p:nvCxnSpPr>
            <p:spPr>
              <a:xfrm rot="5400000" flipH="1">
                <a:off x="6492278" y="5313007"/>
                <a:ext cx="26946" cy="0"/>
              </a:xfrm>
              <a:prstGeom prst="line">
                <a:avLst/>
              </a:prstGeom>
              <a:noFill/>
              <a:ln w="12700" cap="flat" cmpd="sng" algn="ctr">
                <a:solidFill>
                  <a:schemeClr val="tx2"/>
                </a:solidFill>
                <a:prstDash val="solid"/>
                <a:miter lim="800000"/>
              </a:ln>
              <a:effectLst/>
            </p:spPr>
          </p:cxnSp>
          <p:cxnSp>
            <p:nvCxnSpPr>
              <p:cNvPr id="287" name="Straight Connector 286">
                <a:extLst>
                  <a:ext uri="{FF2B5EF4-FFF2-40B4-BE49-F238E27FC236}">
                    <a16:creationId xmlns:a16="http://schemas.microsoft.com/office/drawing/2014/main" id="{0646CB46-6865-C4AA-CFB5-15A53362CCE3}"/>
                  </a:ext>
                </a:extLst>
              </p:cNvPr>
              <p:cNvCxnSpPr/>
              <p:nvPr/>
            </p:nvCxnSpPr>
            <p:spPr>
              <a:xfrm rot="5400000" flipH="1">
                <a:off x="6628080" y="5313007"/>
                <a:ext cx="26946" cy="0"/>
              </a:xfrm>
              <a:prstGeom prst="line">
                <a:avLst/>
              </a:prstGeom>
              <a:noFill/>
              <a:ln w="12700" cap="flat" cmpd="sng" algn="ctr">
                <a:solidFill>
                  <a:schemeClr val="tx2"/>
                </a:solidFill>
                <a:prstDash val="solid"/>
                <a:miter lim="800000"/>
              </a:ln>
              <a:effectLst/>
            </p:spPr>
          </p:cxnSp>
          <p:cxnSp>
            <p:nvCxnSpPr>
              <p:cNvPr id="288" name="Straight Connector 287">
                <a:extLst>
                  <a:ext uri="{FF2B5EF4-FFF2-40B4-BE49-F238E27FC236}">
                    <a16:creationId xmlns:a16="http://schemas.microsoft.com/office/drawing/2014/main" id="{45D77371-FFBC-7A27-CEFD-DBA202041DF6}"/>
                  </a:ext>
                </a:extLst>
              </p:cNvPr>
              <p:cNvCxnSpPr/>
              <p:nvPr/>
            </p:nvCxnSpPr>
            <p:spPr>
              <a:xfrm rot="5400000" flipH="1">
                <a:off x="6763883" y="5313007"/>
                <a:ext cx="26946" cy="0"/>
              </a:xfrm>
              <a:prstGeom prst="line">
                <a:avLst/>
              </a:prstGeom>
              <a:noFill/>
              <a:ln w="12700" cap="flat" cmpd="sng" algn="ctr">
                <a:solidFill>
                  <a:schemeClr val="tx2"/>
                </a:solidFill>
                <a:prstDash val="solid"/>
                <a:miter lim="800000"/>
              </a:ln>
              <a:effectLst/>
            </p:spPr>
          </p:cxnSp>
          <p:cxnSp>
            <p:nvCxnSpPr>
              <p:cNvPr id="289" name="Straight Connector 288">
                <a:extLst>
                  <a:ext uri="{FF2B5EF4-FFF2-40B4-BE49-F238E27FC236}">
                    <a16:creationId xmlns:a16="http://schemas.microsoft.com/office/drawing/2014/main" id="{A69D9B6A-D810-1BD5-9671-EF3836CD102F}"/>
                  </a:ext>
                </a:extLst>
              </p:cNvPr>
              <p:cNvCxnSpPr/>
              <p:nvPr/>
            </p:nvCxnSpPr>
            <p:spPr>
              <a:xfrm rot="5400000" flipH="1">
                <a:off x="6899685" y="5313007"/>
                <a:ext cx="26946" cy="0"/>
              </a:xfrm>
              <a:prstGeom prst="line">
                <a:avLst/>
              </a:prstGeom>
              <a:noFill/>
              <a:ln w="12700" cap="flat" cmpd="sng" algn="ctr">
                <a:solidFill>
                  <a:schemeClr val="tx2"/>
                </a:solidFill>
                <a:prstDash val="solid"/>
                <a:miter lim="800000"/>
              </a:ln>
              <a:effectLst/>
            </p:spPr>
          </p:cxnSp>
          <p:cxnSp>
            <p:nvCxnSpPr>
              <p:cNvPr id="290" name="Straight Connector 289">
                <a:extLst>
                  <a:ext uri="{FF2B5EF4-FFF2-40B4-BE49-F238E27FC236}">
                    <a16:creationId xmlns:a16="http://schemas.microsoft.com/office/drawing/2014/main" id="{E2D7C736-CFFF-C05A-B43B-5F969053A323}"/>
                  </a:ext>
                </a:extLst>
              </p:cNvPr>
              <p:cNvCxnSpPr/>
              <p:nvPr/>
            </p:nvCxnSpPr>
            <p:spPr>
              <a:xfrm rot="5400000" flipH="1">
                <a:off x="7035488" y="5313007"/>
                <a:ext cx="26946" cy="0"/>
              </a:xfrm>
              <a:prstGeom prst="line">
                <a:avLst/>
              </a:prstGeom>
              <a:noFill/>
              <a:ln w="12700" cap="flat" cmpd="sng" algn="ctr">
                <a:solidFill>
                  <a:schemeClr val="tx2"/>
                </a:solidFill>
                <a:prstDash val="solid"/>
                <a:miter lim="800000"/>
              </a:ln>
              <a:effectLst/>
            </p:spPr>
          </p:cxnSp>
          <p:cxnSp>
            <p:nvCxnSpPr>
              <p:cNvPr id="291" name="Straight Connector 290">
                <a:extLst>
                  <a:ext uri="{FF2B5EF4-FFF2-40B4-BE49-F238E27FC236}">
                    <a16:creationId xmlns:a16="http://schemas.microsoft.com/office/drawing/2014/main" id="{48BCBD0D-0104-187B-9A05-7D57149FEE1D}"/>
                  </a:ext>
                </a:extLst>
              </p:cNvPr>
              <p:cNvCxnSpPr/>
              <p:nvPr/>
            </p:nvCxnSpPr>
            <p:spPr>
              <a:xfrm rot="5400000" flipH="1">
                <a:off x="7171290" y="5313007"/>
                <a:ext cx="26946" cy="0"/>
              </a:xfrm>
              <a:prstGeom prst="line">
                <a:avLst/>
              </a:prstGeom>
              <a:noFill/>
              <a:ln w="12700" cap="flat" cmpd="sng" algn="ctr">
                <a:solidFill>
                  <a:schemeClr val="tx2"/>
                </a:solidFill>
                <a:prstDash val="solid"/>
                <a:miter lim="800000"/>
              </a:ln>
              <a:effectLst/>
            </p:spPr>
          </p:cxnSp>
          <p:cxnSp>
            <p:nvCxnSpPr>
              <p:cNvPr id="292" name="Straight Connector 291">
                <a:extLst>
                  <a:ext uri="{FF2B5EF4-FFF2-40B4-BE49-F238E27FC236}">
                    <a16:creationId xmlns:a16="http://schemas.microsoft.com/office/drawing/2014/main" id="{9712D6EA-9859-EE9D-644F-F397F2A9DCE5}"/>
                  </a:ext>
                </a:extLst>
              </p:cNvPr>
              <p:cNvCxnSpPr/>
              <p:nvPr/>
            </p:nvCxnSpPr>
            <p:spPr>
              <a:xfrm rot="5400000" flipH="1">
                <a:off x="7344590" y="5313007"/>
                <a:ext cx="26946" cy="0"/>
              </a:xfrm>
              <a:prstGeom prst="line">
                <a:avLst/>
              </a:prstGeom>
              <a:noFill/>
              <a:ln w="12700" cap="flat" cmpd="sng" algn="ctr">
                <a:solidFill>
                  <a:schemeClr val="tx2"/>
                </a:solidFill>
                <a:prstDash val="solid"/>
                <a:miter lim="800000"/>
              </a:ln>
              <a:effectLst/>
            </p:spPr>
          </p:cxnSp>
          <p:cxnSp>
            <p:nvCxnSpPr>
              <p:cNvPr id="293" name="Straight Connector 292">
                <a:extLst>
                  <a:ext uri="{FF2B5EF4-FFF2-40B4-BE49-F238E27FC236}">
                    <a16:creationId xmlns:a16="http://schemas.microsoft.com/office/drawing/2014/main" id="{488B2BFD-CAD5-A7F7-33A5-F9FAF1ED0EA6}"/>
                  </a:ext>
                </a:extLst>
              </p:cNvPr>
              <p:cNvCxnSpPr/>
              <p:nvPr/>
            </p:nvCxnSpPr>
            <p:spPr>
              <a:xfrm rot="5400000" flipH="1">
                <a:off x="7480393" y="5313007"/>
                <a:ext cx="26946" cy="0"/>
              </a:xfrm>
              <a:prstGeom prst="line">
                <a:avLst/>
              </a:prstGeom>
              <a:noFill/>
              <a:ln w="12700" cap="flat" cmpd="sng" algn="ctr">
                <a:solidFill>
                  <a:schemeClr val="tx2"/>
                </a:solidFill>
                <a:prstDash val="solid"/>
                <a:miter lim="800000"/>
              </a:ln>
              <a:effectLst/>
            </p:spPr>
          </p:cxnSp>
          <p:cxnSp>
            <p:nvCxnSpPr>
              <p:cNvPr id="294" name="Straight Connector 293">
                <a:extLst>
                  <a:ext uri="{FF2B5EF4-FFF2-40B4-BE49-F238E27FC236}">
                    <a16:creationId xmlns:a16="http://schemas.microsoft.com/office/drawing/2014/main" id="{FC59470B-4A8B-3CF7-F0DE-534A0FF0849C}"/>
                  </a:ext>
                </a:extLst>
              </p:cNvPr>
              <p:cNvCxnSpPr/>
              <p:nvPr/>
            </p:nvCxnSpPr>
            <p:spPr>
              <a:xfrm rot="5400000" flipH="1">
                <a:off x="7616195" y="5313007"/>
                <a:ext cx="26946" cy="0"/>
              </a:xfrm>
              <a:prstGeom prst="line">
                <a:avLst/>
              </a:prstGeom>
              <a:noFill/>
              <a:ln w="12700" cap="flat" cmpd="sng" algn="ctr">
                <a:solidFill>
                  <a:schemeClr val="tx2"/>
                </a:solidFill>
                <a:prstDash val="solid"/>
                <a:miter lim="800000"/>
              </a:ln>
              <a:effectLst/>
            </p:spPr>
          </p:cxnSp>
          <p:cxnSp>
            <p:nvCxnSpPr>
              <p:cNvPr id="295" name="Straight Connector 294">
                <a:extLst>
                  <a:ext uri="{FF2B5EF4-FFF2-40B4-BE49-F238E27FC236}">
                    <a16:creationId xmlns:a16="http://schemas.microsoft.com/office/drawing/2014/main" id="{C263547C-AC56-891F-0A38-53A12A38F1DC}"/>
                  </a:ext>
                </a:extLst>
              </p:cNvPr>
              <p:cNvCxnSpPr/>
              <p:nvPr/>
            </p:nvCxnSpPr>
            <p:spPr>
              <a:xfrm rot="5400000" flipH="1">
                <a:off x="7751998" y="5313007"/>
                <a:ext cx="26946" cy="0"/>
              </a:xfrm>
              <a:prstGeom prst="line">
                <a:avLst/>
              </a:prstGeom>
              <a:noFill/>
              <a:ln w="12700" cap="flat" cmpd="sng" algn="ctr">
                <a:solidFill>
                  <a:schemeClr val="tx2"/>
                </a:solidFill>
                <a:prstDash val="solid"/>
                <a:miter lim="800000"/>
              </a:ln>
              <a:effectLst/>
            </p:spPr>
          </p:cxnSp>
          <p:cxnSp>
            <p:nvCxnSpPr>
              <p:cNvPr id="296" name="Straight Connector 295">
                <a:extLst>
                  <a:ext uri="{FF2B5EF4-FFF2-40B4-BE49-F238E27FC236}">
                    <a16:creationId xmlns:a16="http://schemas.microsoft.com/office/drawing/2014/main" id="{3BE86E7B-F572-4E90-C1DE-1C2AEF609D7F}"/>
                  </a:ext>
                </a:extLst>
              </p:cNvPr>
              <p:cNvCxnSpPr/>
              <p:nvPr/>
            </p:nvCxnSpPr>
            <p:spPr>
              <a:xfrm rot="5400000" flipH="1">
                <a:off x="7887800" y="5313007"/>
                <a:ext cx="26946" cy="0"/>
              </a:xfrm>
              <a:prstGeom prst="line">
                <a:avLst/>
              </a:prstGeom>
              <a:noFill/>
              <a:ln w="12700" cap="flat" cmpd="sng" algn="ctr">
                <a:solidFill>
                  <a:schemeClr val="tx2"/>
                </a:solidFill>
                <a:prstDash val="solid"/>
                <a:miter lim="800000"/>
              </a:ln>
              <a:effectLst/>
            </p:spPr>
          </p:cxnSp>
          <p:cxnSp>
            <p:nvCxnSpPr>
              <p:cNvPr id="297" name="Straight Connector 296">
                <a:extLst>
                  <a:ext uri="{FF2B5EF4-FFF2-40B4-BE49-F238E27FC236}">
                    <a16:creationId xmlns:a16="http://schemas.microsoft.com/office/drawing/2014/main" id="{0047A441-F957-40F1-C63B-E6B2ED27BF32}"/>
                  </a:ext>
                </a:extLst>
              </p:cNvPr>
              <p:cNvCxnSpPr/>
              <p:nvPr/>
            </p:nvCxnSpPr>
            <p:spPr>
              <a:xfrm rot="5400000" flipH="1">
                <a:off x="8023603" y="5313007"/>
                <a:ext cx="26946" cy="0"/>
              </a:xfrm>
              <a:prstGeom prst="line">
                <a:avLst/>
              </a:prstGeom>
              <a:noFill/>
              <a:ln w="12700" cap="flat" cmpd="sng" algn="ctr">
                <a:solidFill>
                  <a:schemeClr val="tx2"/>
                </a:solidFill>
                <a:prstDash val="solid"/>
                <a:miter lim="800000"/>
              </a:ln>
              <a:effectLst/>
            </p:spPr>
          </p:cxnSp>
          <p:cxnSp>
            <p:nvCxnSpPr>
              <p:cNvPr id="298" name="Straight Connector 297">
                <a:extLst>
                  <a:ext uri="{FF2B5EF4-FFF2-40B4-BE49-F238E27FC236}">
                    <a16:creationId xmlns:a16="http://schemas.microsoft.com/office/drawing/2014/main" id="{CF8C28BC-9A83-6C3F-E112-D5574E5A1F07}"/>
                  </a:ext>
                </a:extLst>
              </p:cNvPr>
              <p:cNvCxnSpPr/>
              <p:nvPr/>
            </p:nvCxnSpPr>
            <p:spPr>
              <a:xfrm rot="5400000" flipH="1">
                <a:off x="8159406" y="5313007"/>
                <a:ext cx="26946" cy="0"/>
              </a:xfrm>
              <a:prstGeom prst="line">
                <a:avLst/>
              </a:prstGeom>
              <a:noFill/>
              <a:ln w="12700" cap="flat" cmpd="sng" algn="ctr">
                <a:solidFill>
                  <a:schemeClr val="tx2"/>
                </a:solidFill>
                <a:prstDash val="solid"/>
                <a:miter lim="800000"/>
              </a:ln>
              <a:effectLst/>
            </p:spPr>
          </p:cxnSp>
          <p:cxnSp>
            <p:nvCxnSpPr>
              <p:cNvPr id="299" name="Straight Connector 298">
                <a:extLst>
                  <a:ext uri="{FF2B5EF4-FFF2-40B4-BE49-F238E27FC236}">
                    <a16:creationId xmlns:a16="http://schemas.microsoft.com/office/drawing/2014/main" id="{A1C165C7-9080-9437-9CD0-571343EF893B}"/>
                  </a:ext>
                </a:extLst>
              </p:cNvPr>
              <p:cNvCxnSpPr/>
              <p:nvPr/>
            </p:nvCxnSpPr>
            <p:spPr>
              <a:xfrm rot="5400000" flipH="1">
                <a:off x="8295208" y="5313007"/>
                <a:ext cx="26946" cy="0"/>
              </a:xfrm>
              <a:prstGeom prst="line">
                <a:avLst/>
              </a:prstGeom>
              <a:noFill/>
              <a:ln w="12700" cap="flat" cmpd="sng" algn="ctr">
                <a:solidFill>
                  <a:schemeClr val="tx2"/>
                </a:solidFill>
                <a:prstDash val="solid"/>
                <a:miter lim="800000"/>
              </a:ln>
              <a:effectLst/>
            </p:spPr>
          </p:cxnSp>
          <p:cxnSp>
            <p:nvCxnSpPr>
              <p:cNvPr id="300" name="Straight Connector 299">
                <a:extLst>
                  <a:ext uri="{FF2B5EF4-FFF2-40B4-BE49-F238E27FC236}">
                    <a16:creationId xmlns:a16="http://schemas.microsoft.com/office/drawing/2014/main" id="{5F476A2D-C4F1-FCBC-A381-444CD0BA3A9E}"/>
                  </a:ext>
                </a:extLst>
              </p:cNvPr>
              <p:cNvCxnSpPr/>
              <p:nvPr/>
            </p:nvCxnSpPr>
            <p:spPr>
              <a:xfrm rot="5400000" flipH="1">
                <a:off x="8431011" y="5313007"/>
                <a:ext cx="26946" cy="0"/>
              </a:xfrm>
              <a:prstGeom prst="line">
                <a:avLst/>
              </a:prstGeom>
              <a:noFill/>
              <a:ln w="12700" cap="flat" cmpd="sng" algn="ctr">
                <a:solidFill>
                  <a:schemeClr val="tx2"/>
                </a:solidFill>
                <a:prstDash val="solid"/>
                <a:miter lim="800000"/>
              </a:ln>
              <a:effectLst/>
            </p:spPr>
          </p:cxnSp>
          <p:cxnSp>
            <p:nvCxnSpPr>
              <p:cNvPr id="301" name="Straight Connector 300">
                <a:extLst>
                  <a:ext uri="{FF2B5EF4-FFF2-40B4-BE49-F238E27FC236}">
                    <a16:creationId xmlns:a16="http://schemas.microsoft.com/office/drawing/2014/main" id="{08837CCB-8467-119B-645F-D6910A44247B}"/>
                  </a:ext>
                </a:extLst>
              </p:cNvPr>
              <p:cNvCxnSpPr/>
              <p:nvPr/>
            </p:nvCxnSpPr>
            <p:spPr>
              <a:xfrm rot="5400000" flipH="1">
                <a:off x="8566813" y="5313007"/>
                <a:ext cx="26946" cy="0"/>
              </a:xfrm>
              <a:prstGeom prst="line">
                <a:avLst/>
              </a:prstGeom>
              <a:noFill/>
              <a:ln w="12700" cap="flat" cmpd="sng" algn="ctr">
                <a:solidFill>
                  <a:schemeClr val="tx2"/>
                </a:solidFill>
                <a:prstDash val="solid"/>
                <a:miter lim="800000"/>
              </a:ln>
              <a:effectLst/>
            </p:spPr>
          </p:cxnSp>
          <p:cxnSp>
            <p:nvCxnSpPr>
              <p:cNvPr id="302" name="Straight Connector 301">
                <a:extLst>
                  <a:ext uri="{FF2B5EF4-FFF2-40B4-BE49-F238E27FC236}">
                    <a16:creationId xmlns:a16="http://schemas.microsoft.com/office/drawing/2014/main" id="{37E6C04F-C8F9-1E0A-E6EE-8B1B93E66EA5}"/>
                  </a:ext>
                </a:extLst>
              </p:cNvPr>
              <p:cNvCxnSpPr/>
              <p:nvPr/>
            </p:nvCxnSpPr>
            <p:spPr>
              <a:xfrm rot="5400000" flipH="1">
                <a:off x="8740113" y="5313007"/>
                <a:ext cx="26946" cy="0"/>
              </a:xfrm>
              <a:prstGeom prst="line">
                <a:avLst/>
              </a:prstGeom>
              <a:noFill/>
              <a:ln w="12700" cap="flat" cmpd="sng" algn="ctr">
                <a:solidFill>
                  <a:schemeClr val="tx2"/>
                </a:solidFill>
                <a:prstDash val="solid"/>
                <a:miter lim="800000"/>
              </a:ln>
              <a:effectLst/>
            </p:spPr>
          </p:cxnSp>
          <p:cxnSp>
            <p:nvCxnSpPr>
              <p:cNvPr id="303" name="Straight Connector 302">
                <a:extLst>
                  <a:ext uri="{FF2B5EF4-FFF2-40B4-BE49-F238E27FC236}">
                    <a16:creationId xmlns:a16="http://schemas.microsoft.com/office/drawing/2014/main" id="{8894EE76-D5C0-1C16-255F-CB154544423F}"/>
                  </a:ext>
                </a:extLst>
              </p:cNvPr>
              <p:cNvCxnSpPr/>
              <p:nvPr/>
            </p:nvCxnSpPr>
            <p:spPr>
              <a:xfrm rot="5400000" flipH="1">
                <a:off x="8875916" y="5313007"/>
                <a:ext cx="26946" cy="0"/>
              </a:xfrm>
              <a:prstGeom prst="line">
                <a:avLst/>
              </a:prstGeom>
              <a:noFill/>
              <a:ln w="12700" cap="flat" cmpd="sng" algn="ctr">
                <a:solidFill>
                  <a:schemeClr val="tx2"/>
                </a:solidFill>
                <a:prstDash val="solid"/>
                <a:miter lim="800000"/>
              </a:ln>
              <a:effectLst/>
            </p:spPr>
          </p:cxnSp>
          <p:cxnSp>
            <p:nvCxnSpPr>
              <p:cNvPr id="304" name="Straight Connector 303">
                <a:extLst>
                  <a:ext uri="{FF2B5EF4-FFF2-40B4-BE49-F238E27FC236}">
                    <a16:creationId xmlns:a16="http://schemas.microsoft.com/office/drawing/2014/main" id="{708BC9EC-E364-7E65-D42F-11858033DAF9}"/>
                  </a:ext>
                </a:extLst>
              </p:cNvPr>
              <p:cNvCxnSpPr/>
              <p:nvPr/>
            </p:nvCxnSpPr>
            <p:spPr>
              <a:xfrm rot="5400000" flipH="1">
                <a:off x="9011718" y="5313007"/>
                <a:ext cx="26946" cy="0"/>
              </a:xfrm>
              <a:prstGeom prst="line">
                <a:avLst/>
              </a:prstGeom>
              <a:noFill/>
              <a:ln w="12700" cap="flat" cmpd="sng" algn="ctr">
                <a:solidFill>
                  <a:schemeClr val="tx2"/>
                </a:solidFill>
                <a:prstDash val="solid"/>
                <a:miter lim="800000"/>
              </a:ln>
              <a:effectLst/>
            </p:spPr>
          </p:cxnSp>
          <p:cxnSp>
            <p:nvCxnSpPr>
              <p:cNvPr id="305" name="Straight Connector 304">
                <a:extLst>
                  <a:ext uri="{FF2B5EF4-FFF2-40B4-BE49-F238E27FC236}">
                    <a16:creationId xmlns:a16="http://schemas.microsoft.com/office/drawing/2014/main" id="{C11B5AB9-B8E0-EEF0-0B5F-968ADF7D60CD}"/>
                  </a:ext>
                </a:extLst>
              </p:cNvPr>
              <p:cNvCxnSpPr/>
              <p:nvPr/>
            </p:nvCxnSpPr>
            <p:spPr>
              <a:xfrm rot="5400000" flipH="1">
                <a:off x="9147521" y="5313007"/>
                <a:ext cx="26946" cy="0"/>
              </a:xfrm>
              <a:prstGeom prst="line">
                <a:avLst/>
              </a:prstGeom>
              <a:noFill/>
              <a:ln w="12700" cap="flat" cmpd="sng" algn="ctr">
                <a:solidFill>
                  <a:schemeClr val="tx2"/>
                </a:solidFill>
                <a:prstDash val="solid"/>
                <a:miter lim="800000"/>
              </a:ln>
              <a:effectLst/>
            </p:spPr>
          </p:cxnSp>
          <p:cxnSp>
            <p:nvCxnSpPr>
              <p:cNvPr id="306" name="Straight Connector 305">
                <a:extLst>
                  <a:ext uri="{FF2B5EF4-FFF2-40B4-BE49-F238E27FC236}">
                    <a16:creationId xmlns:a16="http://schemas.microsoft.com/office/drawing/2014/main" id="{18C75B71-A3F8-1913-0670-53C2EFC52F1D}"/>
                  </a:ext>
                </a:extLst>
              </p:cNvPr>
              <p:cNvCxnSpPr/>
              <p:nvPr/>
            </p:nvCxnSpPr>
            <p:spPr>
              <a:xfrm rot="5400000" flipH="1">
                <a:off x="9283323" y="5313007"/>
                <a:ext cx="26946" cy="0"/>
              </a:xfrm>
              <a:prstGeom prst="line">
                <a:avLst/>
              </a:prstGeom>
              <a:noFill/>
              <a:ln w="12700" cap="flat" cmpd="sng" algn="ctr">
                <a:solidFill>
                  <a:schemeClr val="tx2"/>
                </a:solidFill>
                <a:prstDash val="solid"/>
                <a:miter lim="800000"/>
              </a:ln>
              <a:effectLst/>
            </p:spPr>
          </p:cxnSp>
          <p:cxnSp>
            <p:nvCxnSpPr>
              <p:cNvPr id="307" name="Straight Connector 306">
                <a:extLst>
                  <a:ext uri="{FF2B5EF4-FFF2-40B4-BE49-F238E27FC236}">
                    <a16:creationId xmlns:a16="http://schemas.microsoft.com/office/drawing/2014/main" id="{30F5FD5F-0643-3006-D32E-38965149C399}"/>
                  </a:ext>
                </a:extLst>
              </p:cNvPr>
              <p:cNvCxnSpPr/>
              <p:nvPr/>
            </p:nvCxnSpPr>
            <p:spPr>
              <a:xfrm rot="5400000" flipH="1">
                <a:off x="9419126" y="5313007"/>
                <a:ext cx="26946" cy="0"/>
              </a:xfrm>
              <a:prstGeom prst="line">
                <a:avLst/>
              </a:prstGeom>
              <a:noFill/>
              <a:ln w="12700" cap="flat" cmpd="sng" algn="ctr">
                <a:solidFill>
                  <a:schemeClr val="tx2"/>
                </a:solidFill>
                <a:prstDash val="solid"/>
                <a:miter lim="800000"/>
              </a:ln>
              <a:effectLst/>
            </p:spPr>
          </p:cxnSp>
          <p:cxnSp>
            <p:nvCxnSpPr>
              <p:cNvPr id="308" name="Straight Connector 307">
                <a:extLst>
                  <a:ext uri="{FF2B5EF4-FFF2-40B4-BE49-F238E27FC236}">
                    <a16:creationId xmlns:a16="http://schemas.microsoft.com/office/drawing/2014/main" id="{49C35F9A-96DE-4165-FE34-35355A8FC68E}"/>
                  </a:ext>
                </a:extLst>
              </p:cNvPr>
              <p:cNvCxnSpPr/>
              <p:nvPr/>
            </p:nvCxnSpPr>
            <p:spPr>
              <a:xfrm rot="5400000" flipH="1">
                <a:off x="9554929" y="5313007"/>
                <a:ext cx="26946" cy="0"/>
              </a:xfrm>
              <a:prstGeom prst="line">
                <a:avLst/>
              </a:prstGeom>
              <a:noFill/>
              <a:ln w="12700" cap="flat" cmpd="sng" algn="ctr">
                <a:solidFill>
                  <a:schemeClr val="tx2"/>
                </a:solidFill>
                <a:prstDash val="solid"/>
                <a:miter lim="800000"/>
              </a:ln>
              <a:effectLst/>
            </p:spPr>
          </p:cxnSp>
          <p:cxnSp>
            <p:nvCxnSpPr>
              <p:cNvPr id="309" name="Straight Connector 308">
                <a:extLst>
                  <a:ext uri="{FF2B5EF4-FFF2-40B4-BE49-F238E27FC236}">
                    <a16:creationId xmlns:a16="http://schemas.microsoft.com/office/drawing/2014/main" id="{A7C6C817-16E5-D082-A881-5662819E2C1F}"/>
                  </a:ext>
                </a:extLst>
              </p:cNvPr>
              <p:cNvCxnSpPr/>
              <p:nvPr/>
            </p:nvCxnSpPr>
            <p:spPr>
              <a:xfrm rot="5400000" flipH="1">
                <a:off x="9690731" y="5313007"/>
                <a:ext cx="26946" cy="0"/>
              </a:xfrm>
              <a:prstGeom prst="line">
                <a:avLst/>
              </a:prstGeom>
              <a:noFill/>
              <a:ln w="12700" cap="flat" cmpd="sng" algn="ctr">
                <a:solidFill>
                  <a:schemeClr val="tx2"/>
                </a:solidFill>
                <a:prstDash val="solid"/>
                <a:miter lim="800000"/>
              </a:ln>
              <a:effectLst/>
            </p:spPr>
          </p:cxnSp>
          <p:cxnSp>
            <p:nvCxnSpPr>
              <p:cNvPr id="310" name="Straight Connector 309">
                <a:extLst>
                  <a:ext uri="{FF2B5EF4-FFF2-40B4-BE49-F238E27FC236}">
                    <a16:creationId xmlns:a16="http://schemas.microsoft.com/office/drawing/2014/main" id="{9BE40942-DB26-2552-642F-64FECB41BEB3}"/>
                  </a:ext>
                </a:extLst>
              </p:cNvPr>
              <p:cNvCxnSpPr/>
              <p:nvPr/>
            </p:nvCxnSpPr>
            <p:spPr>
              <a:xfrm rot="5400000" flipH="1">
                <a:off x="9826534" y="5313007"/>
                <a:ext cx="26946" cy="0"/>
              </a:xfrm>
              <a:prstGeom prst="line">
                <a:avLst/>
              </a:prstGeom>
              <a:noFill/>
              <a:ln w="12700" cap="flat" cmpd="sng" algn="ctr">
                <a:solidFill>
                  <a:schemeClr val="tx2"/>
                </a:solidFill>
                <a:prstDash val="solid"/>
                <a:miter lim="800000"/>
              </a:ln>
              <a:effectLst/>
            </p:spPr>
          </p:cxnSp>
          <p:cxnSp>
            <p:nvCxnSpPr>
              <p:cNvPr id="311" name="Straight Connector 310">
                <a:extLst>
                  <a:ext uri="{FF2B5EF4-FFF2-40B4-BE49-F238E27FC236}">
                    <a16:creationId xmlns:a16="http://schemas.microsoft.com/office/drawing/2014/main" id="{1BF8CF9E-5427-CE44-2EDA-64E7D0384AA0}"/>
                  </a:ext>
                </a:extLst>
              </p:cNvPr>
              <p:cNvCxnSpPr/>
              <p:nvPr/>
            </p:nvCxnSpPr>
            <p:spPr>
              <a:xfrm rot="5400000" flipH="1">
                <a:off x="9962336" y="5313007"/>
                <a:ext cx="26946" cy="0"/>
              </a:xfrm>
              <a:prstGeom prst="line">
                <a:avLst/>
              </a:prstGeom>
              <a:noFill/>
              <a:ln w="12700" cap="flat" cmpd="sng" algn="ctr">
                <a:solidFill>
                  <a:schemeClr val="tx2"/>
                </a:solidFill>
                <a:prstDash val="solid"/>
                <a:miter lim="800000"/>
              </a:ln>
              <a:effectLst/>
            </p:spPr>
          </p:cxnSp>
          <p:cxnSp>
            <p:nvCxnSpPr>
              <p:cNvPr id="312" name="Straight Connector 311">
                <a:extLst>
                  <a:ext uri="{FF2B5EF4-FFF2-40B4-BE49-F238E27FC236}">
                    <a16:creationId xmlns:a16="http://schemas.microsoft.com/office/drawing/2014/main" id="{92F05183-C9BB-474C-7227-A2E6C1CEF8AA}"/>
                  </a:ext>
                </a:extLst>
              </p:cNvPr>
              <p:cNvCxnSpPr/>
              <p:nvPr/>
            </p:nvCxnSpPr>
            <p:spPr>
              <a:xfrm>
                <a:off x="8672099" y="3449478"/>
                <a:ext cx="0" cy="1851094"/>
              </a:xfrm>
              <a:prstGeom prst="line">
                <a:avLst/>
              </a:prstGeom>
              <a:noFill/>
              <a:ln w="12700" cap="flat" cmpd="sng" algn="ctr">
                <a:solidFill>
                  <a:schemeClr val="tx2"/>
                </a:solidFill>
                <a:prstDash val="solid"/>
                <a:miter lim="800000"/>
              </a:ln>
              <a:effectLst/>
            </p:spPr>
          </p:cxnSp>
        </p:grpSp>
        <p:sp>
          <p:nvSpPr>
            <p:cNvPr id="113" name="Rectangle 112">
              <a:extLst>
                <a:ext uri="{FF2B5EF4-FFF2-40B4-BE49-F238E27FC236}">
                  <a16:creationId xmlns:a16="http://schemas.microsoft.com/office/drawing/2014/main" id="{8E0E9D7B-8C29-C1BA-E5A9-55FE59BDE53F}"/>
                </a:ext>
              </a:extLst>
            </p:cNvPr>
            <p:cNvSpPr/>
            <p:nvPr/>
          </p:nvSpPr>
          <p:spPr>
            <a:xfrm>
              <a:off x="6708434" y="5207578"/>
              <a:ext cx="26269" cy="20001"/>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114" name="Rectangle 113">
              <a:extLst>
                <a:ext uri="{FF2B5EF4-FFF2-40B4-BE49-F238E27FC236}">
                  <a16:creationId xmlns:a16="http://schemas.microsoft.com/office/drawing/2014/main" id="{B118E1AE-38D2-12EB-0AF3-13D7F26A2789}"/>
                </a:ext>
              </a:extLst>
            </p:cNvPr>
            <p:cNvSpPr/>
            <p:nvPr/>
          </p:nvSpPr>
          <p:spPr>
            <a:xfrm>
              <a:off x="6039226" y="4284834"/>
              <a:ext cx="26269" cy="20001"/>
            </a:xfrm>
            <a:prstGeom prst="rect">
              <a:avLst/>
            </a:prstGeom>
            <a:solidFill>
              <a:srgbClr val="D60093"/>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115" name="Freeform 596">
              <a:extLst>
                <a:ext uri="{FF2B5EF4-FFF2-40B4-BE49-F238E27FC236}">
                  <a16:creationId xmlns:a16="http://schemas.microsoft.com/office/drawing/2014/main" id="{144F8E5A-0745-A882-F73B-A41DD80F9230}"/>
                </a:ext>
              </a:extLst>
            </p:cNvPr>
            <p:cNvSpPr/>
            <p:nvPr/>
          </p:nvSpPr>
          <p:spPr>
            <a:xfrm flipH="1">
              <a:off x="6040340" y="4250862"/>
              <a:ext cx="233794" cy="43173"/>
            </a:xfrm>
            <a:custGeom>
              <a:avLst/>
              <a:gdLst>
                <a:gd name="connsiteX0" fmla="*/ 0 w 307975"/>
                <a:gd name="connsiteY0" fmla="*/ 0 h 203200"/>
                <a:gd name="connsiteX1" fmla="*/ 307975 w 307975"/>
                <a:gd name="connsiteY1" fmla="*/ 203200 h 203200"/>
              </a:gdLst>
              <a:ahLst/>
              <a:cxnLst>
                <a:cxn ang="0">
                  <a:pos x="connsiteX0" y="connsiteY0"/>
                </a:cxn>
                <a:cxn ang="0">
                  <a:pos x="connsiteX1" y="connsiteY1"/>
                </a:cxn>
              </a:cxnLst>
              <a:rect l="l" t="t" r="r" b="b"/>
              <a:pathLst>
                <a:path w="307975" h="203200">
                  <a:moveTo>
                    <a:pt x="0" y="0"/>
                  </a:moveTo>
                  <a:lnTo>
                    <a:pt x="307975" y="203200"/>
                  </a:lnTo>
                </a:path>
              </a:pathLst>
            </a:custGeom>
            <a:noFill/>
            <a:ln w="12700" cap="flat" cmpd="sng" algn="ctr">
              <a:solidFill>
                <a:srgbClr val="D60093"/>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116" name="Rectangle 115">
              <a:extLst>
                <a:ext uri="{FF2B5EF4-FFF2-40B4-BE49-F238E27FC236}">
                  <a16:creationId xmlns:a16="http://schemas.microsoft.com/office/drawing/2014/main" id="{51B5D3FE-EEBB-D635-FFF1-4E1B223D6DF7}"/>
                </a:ext>
              </a:extLst>
            </p:cNvPr>
            <p:cNvSpPr/>
            <p:nvPr/>
          </p:nvSpPr>
          <p:spPr>
            <a:xfrm>
              <a:off x="6266107" y="4236518"/>
              <a:ext cx="26269" cy="20001"/>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117" name="Freeform 596">
              <a:extLst>
                <a:ext uri="{FF2B5EF4-FFF2-40B4-BE49-F238E27FC236}">
                  <a16:creationId xmlns:a16="http://schemas.microsoft.com/office/drawing/2014/main" id="{6A1E99DF-E9A9-DFF0-9CFC-6D1C29ECADD3}"/>
                </a:ext>
              </a:extLst>
            </p:cNvPr>
            <p:cNvSpPr/>
            <p:nvPr/>
          </p:nvSpPr>
          <p:spPr>
            <a:xfrm flipH="1">
              <a:off x="5832789" y="4293040"/>
              <a:ext cx="221233" cy="91045"/>
            </a:xfrm>
            <a:custGeom>
              <a:avLst/>
              <a:gdLst>
                <a:gd name="connsiteX0" fmla="*/ 0 w 307975"/>
                <a:gd name="connsiteY0" fmla="*/ 0 h 203200"/>
                <a:gd name="connsiteX1" fmla="*/ 307975 w 307975"/>
                <a:gd name="connsiteY1" fmla="*/ 203200 h 203200"/>
              </a:gdLst>
              <a:ahLst/>
              <a:cxnLst>
                <a:cxn ang="0">
                  <a:pos x="connsiteX0" y="connsiteY0"/>
                </a:cxn>
                <a:cxn ang="0">
                  <a:pos x="connsiteX1" y="connsiteY1"/>
                </a:cxn>
              </a:cxnLst>
              <a:rect l="l" t="t" r="r" b="b"/>
              <a:pathLst>
                <a:path w="307975" h="203200">
                  <a:moveTo>
                    <a:pt x="0" y="0"/>
                  </a:moveTo>
                  <a:lnTo>
                    <a:pt x="307975" y="203200"/>
                  </a:lnTo>
                </a:path>
              </a:pathLst>
            </a:custGeom>
            <a:noFill/>
            <a:ln w="12700" cap="flat" cmpd="sng" algn="ctr">
              <a:solidFill>
                <a:srgbClr val="D60093"/>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sp>
          <p:nvSpPr>
            <p:cNvPr id="118" name="Rectangle 117">
              <a:extLst>
                <a:ext uri="{FF2B5EF4-FFF2-40B4-BE49-F238E27FC236}">
                  <a16:creationId xmlns:a16="http://schemas.microsoft.com/office/drawing/2014/main" id="{142B413F-C365-D030-5F27-7FAC6BA4BCE1}"/>
                </a:ext>
              </a:extLst>
            </p:cNvPr>
            <p:cNvSpPr/>
            <p:nvPr/>
          </p:nvSpPr>
          <p:spPr>
            <a:xfrm>
              <a:off x="6007603" y="4358990"/>
              <a:ext cx="26269" cy="20001"/>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grpSp>
          <p:nvGrpSpPr>
            <p:cNvPr id="119" name="Group 118">
              <a:extLst>
                <a:ext uri="{FF2B5EF4-FFF2-40B4-BE49-F238E27FC236}">
                  <a16:creationId xmlns:a16="http://schemas.microsoft.com/office/drawing/2014/main" id="{77294DCA-A9EE-22BB-050F-E9D0C6C18662}"/>
                </a:ext>
              </a:extLst>
            </p:cNvPr>
            <p:cNvGrpSpPr/>
            <p:nvPr/>
          </p:nvGrpSpPr>
          <p:grpSpPr>
            <a:xfrm>
              <a:off x="8113221" y="1158721"/>
              <a:ext cx="1901174" cy="1883402"/>
              <a:chOff x="8100426" y="1158721"/>
              <a:chExt cx="1901174" cy="1883402"/>
            </a:xfrm>
          </p:grpSpPr>
          <p:cxnSp>
            <p:nvCxnSpPr>
              <p:cNvPr id="219" name="Straight Connector 218">
                <a:extLst>
                  <a:ext uri="{FF2B5EF4-FFF2-40B4-BE49-F238E27FC236}">
                    <a16:creationId xmlns:a16="http://schemas.microsoft.com/office/drawing/2014/main" id="{C889A8EE-64B3-1D94-937D-29FF03E37CF4}"/>
                  </a:ext>
                </a:extLst>
              </p:cNvPr>
              <p:cNvCxnSpPr>
                <a:cxnSpLocks noChangeAspect="1"/>
              </p:cNvCxnSpPr>
              <p:nvPr/>
            </p:nvCxnSpPr>
            <p:spPr>
              <a:xfrm flipV="1">
                <a:off x="8475216" y="1508125"/>
                <a:ext cx="0" cy="680762"/>
              </a:xfrm>
              <a:prstGeom prst="line">
                <a:avLst/>
              </a:prstGeom>
              <a:noFill/>
              <a:ln w="63500" cap="flat" cmpd="sng" algn="ctr">
                <a:solidFill>
                  <a:srgbClr val="4472C4"/>
                </a:solidFill>
                <a:prstDash val="solid"/>
                <a:miter lim="800000"/>
              </a:ln>
              <a:effectLst/>
            </p:spPr>
          </p:cxnSp>
          <p:cxnSp>
            <p:nvCxnSpPr>
              <p:cNvPr id="220" name="Straight Connector 219">
                <a:extLst>
                  <a:ext uri="{FF2B5EF4-FFF2-40B4-BE49-F238E27FC236}">
                    <a16:creationId xmlns:a16="http://schemas.microsoft.com/office/drawing/2014/main" id="{2648298C-6A57-16DE-6489-4868FD96CA64}"/>
                  </a:ext>
                </a:extLst>
              </p:cNvPr>
              <p:cNvCxnSpPr>
                <a:cxnSpLocks noChangeAspect="1"/>
              </p:cNvCxnSpPr>
              <p:nvPr/>
            </p:nvCxnSpPr>
            <p:spPr>
              <a:xfrm flipV="1">
                <a:off x="8554665" y="1668175"/>
                <a:ext cx="0" cy="520711"/>
              </a:xfrm>
              <a:prstGeom prst="line">
                <a:avLst/>
              </a:prstGeom>
              <a:noFill/>
              <a:ln w="63500" cap="flat" cmpd="sng" algn="ctr">
                <a:solidFill>
                  <a:srgbClr val="4472C4"/>
                </a:solidFill>
                <a:prstDash val="solid"/>
                <a:miter lim="800000"/>
              </a:ln>
              <a:effectLst/>
            </p:spPr>
          </p:cxnSp>
          <p:cxnSp>
            <p:nvCxnSpPr>
              <p:cNvPr id="221" name="Straight Connector 220">
                <a:extLst>
                  <a:ext uri="{FF2B5EF4-FFF2-40B4-BE49-F238E27FC236}">
                    <a16:creationId xmlns:a16="http://schemas.microsoft.com/office/drawing/2014/main" id="{02934FE7-E1B3-F547-516D-2205F55BAB1F}"/>
                  </a:ext>
                </a:extLst>
              </p:cNvPr>
              <p:cNvCxnSpPr>
                <a:cxnSpLocks noChangeAspect="1"/>
              </p:cNvCxnSpPr>
              <p:nvPr/>
            </p:nvCxnSpPr>
            <p:spPr>
              <a:xfrm flipV="1">
                <a:off x="8634115" y="1847957"/>
                <a:ext cx="0" cy="340929"/>
              </a:xfrm>
              <a:prstGeom prst="line">
                <a:avLst/>
              </a:prstGeom>
              <a:noFill/>
              <a:ln w="63500" cap="flat" cmpd="sng" algn="ctr">
                <a:solidFill>
                  <a:srgbClr val="A5A5A5"/>
                </a:solidFill>
                <a:prstDash val="solid"/>
                <a:miter lim="800000"/>
              </a:ln>
              <a:effectLst/>
            </p:spPr>
          </p:cxnSp>
          <p:cxnSp>
            <p:nvCxnSpPr>
              <p:cNvPr id="222" name="Straight Connector 221">
                <a:extLst>
                  <a:ext uri="{FF2B5EF4-FFF2-40B4-BE49-F238E27FC236}">
                    <a16:creationId xmlns:a16="http://schemas.microsoft.com/office/drawing/2014/main" id="{EE78EDA9-E0E3-1FBB-C974-C8027E910F8E}"/>
                  </a:ext>
                </a:extLst>
              </p:cNvPr>
              <p:cNvCxnSpPr>
                <a:cxnSpLocks noChangeAspect="1"/>
              </p:cNvCxnSpPr>
              <p:nvPr/>
            </p:nvCxnSpPr>
            <p:spPr>
              <a:xfrm flipV="1">
                <a:off x="8713564" y="1887422"/>
                <a:ext cx="0" cy="301464"/>
              </a:xfrm>
              <a:prstGeom prst="line">
                <a:avLst/>
              </a:prstGeom>
              <a:noFill/>
              <a:ln w="63500" cap="flat" cmpd="sng" algn="ctr">
                <a:solidFill>
                  <a:srgbClr val="4472C4"/>
                </a:solidFill>
                <a:prstDash val="solid"/>
                <a:miter lim="800000"/>
              </a:ln>
              <a:effectLst/>
            </p:spPr>
          </p:cxnSp>
          <p:cxnSp>
            <p:nvCxnSpPr>
              <p:cNvPr id="223" name="Straight Connector 222">
                <a:extLst>
                  <a:ext uri="{FF2B5EF4-FFF2-40B4-BE49-F238E27FC236}">
                    <a16:creationId xmlns:a16="http://schemas.microsoft.com/office/drawing/2014/main" id="{57C00AD6-F312-0571-47AD-ECE582A3849F}"/>
                  </a:ext>
                </a:extLst>
              </p:cNvPr>
              <p:cNvCxnSpPr>
                <a:cxnSpLocks noChangeAspect="1"/>
              </p:cNvCxnSpPr>
              <p:nvPr/>
            </p:nvCxnSpPr>
            <p:spPr>
              <a:xfrm flipV="1">
                <a:off x="8951912" y="1988276"/>
                <a:ext cx="0" cy="200611"/>
              </a:xfrm>
              <a:prstGeom prst="line">
                <a:avLst/>
              </a:prstGeom>
              <a:noFill/>
              <a:ln w="63500" cap="flat" cmpd="sng" algn="ctr">
                <a:solidFill>
                  <a:srgbClr val="4472C4"/>
                </a:solidFill>
                <a:prstDash val="solid"/>
                <a:miter lim="800000"/>
              </a:ln>
              <a:effectLst/>
            </p:spPr>
          </p:cxnSp>
          <p:cxnSp>
            <p:nvCxnSpPr>
              <p:cNvPr id="224" name="Straight Connector 223">
                <a:extLst>
                  <a:ext uri="{FF2B5EF4-FFF2-40B4-BE49-F238E27FC236}">
                    <a16:creationId xmlns:a16="http://schemas.microsoft.com/office/drawing/2014/main" id="{479506E1-A7CE-0975-FA7C-DAEDD732EB76}"/>
                  </a:ext>
                </a:extLst>
              </p:cNvPr>
              <p:cNvCxnSpPr>
                <a:cxnSpLocks noChangeAspect="1"/>
              </p:cNvCxnSpPr>
              <p:nvPr/>
            </p:nvCxnSpPr>
            <p:spPr>
              <a:xfrm flipV="1">
                <a:off x="9190259" y="2025548"/>
                <a:ext cx="0" cy="163339"/>
              </a:xfrm>
              <a:prstGeom prst="line">
                <a:avLst/>
              </a:prstGeom>
              <a:noFill/>
              <a:ln w="63500" cap="flat" cmpd="sng" algn="ctr">
                <a:solidFill>
                  <a:srgbClr val="4472C4"/>
                </a:solidFill>
                <a:prstDash val="solid"/>
                <a:miter lim="800000"/>
              </a:ln>
              <a:effectLst/>
            </p:spPr>
          </p:cxnSp>
          <p:cxnSp>
            <p:nvCxnSpPr>
              <p:cNvPr id="225" name="Straight Connector 224">
                <a:extLst>
                  <a:ext uri="{FF2B5EF4-FFF2-40B4-BE49-F238E27FC236}">
                    <a16:creationId xmlns:a16="http://schemas.microsoft.com/office/drawing/2014/main" id="{15A06045-61F9-1E78-DB67-DA0C2AE5A0DE}"/>
                  </a:ext>
                </a:extLst>
              </p:cNvPr>
              <p:cNvCxnSpPr>
                <a:cxnSpLocks noChangeAspect="1"/>
              </p:cNvCxnSpPr>
              <p:nvPr/>
            </p:nvCxnSpPr>
            <p:spPr>
              <a:xfrm flipV="1">
                <a:off x="8793013" y="1922502"/>
                <a:ext cx="0" cy="266385"/>
              </a:xfrm>
              <a:prstGeom prst="line">
                <a:avLst/>
              </a:prstGeom>
              <a:noFill/>
              <a:ln w="63500" cap="flat" cmpd="sng" algn="ctr">
                <a:solidFill>
                  <a:srgbClr val="4472C4"/>
                </a:solidFill>
                <a:prstDash val="solid"/>
                <a:miter lim="800000"/>
              </a:ln>
              <a:effectLst/>
            </p:spPr>
          </p:cxnSp>
          <p:cxnSp>
            <p:nvCxnSpPr>
              <p:cNvPr id="226" name="Straight Connector 225">
                <a:extLst>
                  <a:ext uri="{FF2B5EF4-FFF2-40B4-BE49-F238E27FC236}">
                    <a16:creationId xmlns:a16="http://schemas.microsoft.com/office/drawing/2014/main" id="{D1A547A9-C6EB-76C5-2051-9105D36A229A}"/>
                  </a:ext>
                </a:extLst>
              </p:cNvPr>
              <p:cNvCxnSpPr>
                <a:cxnSpLocks noChangeAspect="1"/>
              </p:cNvCxnSpPr>
              <p:nvPr/>
            </p:nvCxnSpPr>
            <p:spPr>
              <a:xfrm flipV="1">
                <a:off x="9031361" y="2014585"/>
                <a:ext cx="0" cy="174302"/>
              </a:xfrm>
              <a:prstGeom prst="line">
                <a:avLst/>
              </a:prstGeom>
              <a:noFill/>
              <a:ln w="63500" cap="flat" cmpd="sng" algn="ctr">
                <a:solidFill>
                  <a:srgbClr val="A5A5A5"/>
                </a:solidFill>
                <a:prstDash val="solid"/>
                <a:miter lim="800000"/>
              </a:ln>
              <a:effectLst/>
            </p:spPr>
          </p:cxnSp>
          <p:cxnSp>
            <p:nvCxnSpPr>
              <p:cNvPr id="227" name="Straight Connector 226">
                <a:extLst>
                  <a:ext uri="{FF2B5EF4-FFF2-40B4-BE49-F238E27FC236}">
                    <a16:creationId xmlns:a16="http://schemas.microsoft.com/office/drawing/2014/main" id="{30C7F7B5-5438-5587-14F5-3CE75C85B9A5}"/>
                  </a:ext>
                </a:extLst>
              </p:cNvPr>
              <p:cNvCxnSpPr>
                <a:cxnSpLocks noChangeAspect="1"/>
              </p:cNvCxnSpPr>
              <p:nvPr/>
            </p:nvCxnSpPr>
            <p:spPr>
              <a:xfrm flipV="1">
                <a:off x="9110810" y="2025548"/>
                <a:ext cx="0" cy="163339"/>
              </a:xfrm>
              <a:prstGeom prst="line">
                <a:avLst/>
              </a:prstGeom>
              <a:noFill/>
              <a:ln w="63500" cap="flat" cmpd="sng" algn="ctr">
                <a:solidFill>
                  <a:srgbClr val="4472C4"/>
                </a:solidFill>
                <a:prstDash val="solid"/>
                <a:miter lim="800000"/>
              </a:ln>
              <a:effectLst/>
            </p:spPr>
          </p:cxnSp>
          <p:cxnSp>
            <p:nvCxnSpPr>
              <p:cNvPr id="228" name="Straight Connector 227">
                <a:extLst>
                  <a:ext uri="{FF2B5EF4-FFF2-40B4-BE49-F238E27FC236}">
                    <a16:creationId xmlns:a16="http://schemas.microsoft.com/office/drawing/2014/main" id="{48AB7DE6-767A-9FB0-82D8-8111F6BCE2C9}"/>
                  </a:ext>
                </a:extLst>
              </p:cNvPr>
              <p:cNvCxnSpPr>
                <a:cxnSpLocks noChangeAspect="1"/>
              </p:cNvCxnSpPr>
              <p:nvPr/>
            </p:nvCxnSpPr>
            <p:spPr>
              <a:xfrm flipV="1">
                <a:off x="9269709" y="2102284"/>
                <a:ext cx="0" cy="86602"/>
              </a:xfrm>
              <a:prstGeom prst="line">
                <a:avLst/>
              </a:prstGeom>
              <a:noFill/>
              <a:ln w="63500" cap="flat" cmpd="sng" algn="ctr">
                <a:solidFill>
                  <a:srgbClr val="D60093"/>
                </a:solidFill>
                <a:prstDash val="solid"/>
                <a:miter lim="800000"/>
              </a:ln>
              <a:effectLst/>
            </p:spPr>
          </p:cxnSp>
          <p:cxnSp>
            <p:nvCxnSpPr>
              <p:cNvPr id="229" name="Straight Connector 228">
                <a:extLst>
                  <a:ext uri="{FF2B5EF4-FFF2-40B4-BE49-F238E27FC236}">
                    <a16:creationId xmlns:a16="http://schemas.microsoft.com/office/drawing/2014/main" id="{ED8BBBB9-5744-742F-A7FC-946916475462}"/>
                  </a:ext>
                </a:extLst>
              </p:cNvPr>
              <p:cNvCxnSpPr>
                <a:cxnSpLocks noChangeAspect="1"/>
              </p:cNvCxnSpPr>
              <p:nvPr/>
            </p:nvCxnSpPr>
            <p:spPr>
              <a:xfrm flipV="1">
                <a:off x="9349158" y="2154903"/>
                <a:ext cx="0" cy="33984"/>
              </a:xfrm>
              <a:prstGeom prst="line">
                <a:avLst/>
              </a:prstGeom>
              <a:noFill/>
              <a:ln w="63500" cap="flat" cmpd="sng" algn="ctr">
                <a:solidFill>
                  <a:srgbClr val="D60093"/>
                </a:solidFill>
                <a:prstDash val="solid"/>
                <a:miter lim="800000"/>
              </a:ln>
              <a:effectLst/>
            </p:spPr>
          </p:cxnSp>
          <p:cxnSp>
            <p:nvCxnSpPr>
              <p:cNvPr id="230" name="Straight Connector 229">
                <a:extLst>
                  <a:ext uri="{FF2B5EF4-FFF2-40B4-BE49-F238E27FC236}">
                    <a16:creationId xmlns:a16="http://schemas.microsoft.com/office/drawing/2014/main" id="{181A169E-FB20-57A7-4335-F432CBFDFD72}"/>
                  </a:ext>
                </a:extLst>
              </p:cNvPr>
              <p:cNvCxnSpPr>
                <a:cxnSpLocks noChangeAspect="1"/>
              </p:cNvCxnSpPr>
              <p:nvPr/>
            </p:nvCxnSpPr>
            <p:spPr>
              <a:xfrm flipV="1">
                <a:off x="9428607" y="2154903"/>
                <a:ext cx="0" cy="33984"/>
              </a:xfrm>
              <a:prstGeom prst="line">
                <a:avLst/>
              </a:prstGeom>
              <a:noFill/>
              <a:ln w="63500" cap="flat" cmpd="sng" algn="ctr">
                <a:solidFill>
                  <a:srgbClr val="D60093"/>
                </a:solidFill>
                <a:prstDash val="solid"/>
                <a:miter lim="800000"/>
              </a:ln>
              <a:effectLst/>
            </p:spPr>
          </p:cxnSp>
          <p:cxnSp>
            <p:nvCxnSpPr>
              <p:cNvPr id="231" name="Straight Connector 230">
                <a:extLst>
                  <a:ext uri="{FF2B5EF4-FFF2-40B4-BE49-F238E27FC236}">
                    <a16:creationId xmlns:a16="http://schemas.microsoft.com/office/drawing/2014/main" id="{D41ACEA0-C780-48CC-00BA-5C53744EE78D}"/>
                  </a:ext>
                </a:extLst>
              </p:cNvPr>
              <p:cNvCxnSpPr>
                <a:cxnSpLocks noChangeAspect="1"/>
              </p:cNvCxnSpPr>
              <p:nvPr/>
            </p:nvCxnSpPr>
            <p:spPr>
              <a:xfrm>
                <a:off x="9508056" y="2188887"/>
                <a:ext cx="0" cy="23020"/>
              </a:xfrm>
              <a:prstGeom prst="line">
                <a:avLst/>
              </a:prstGeom>
              <a:noFill/>
              <a:ln w="63500" cap="flat" cmpd="sng" algn="ctr">
                <a:solidFill>
                  <a:srgbClr val="4472C4"/>
                </a:solidFill>
                <a:prstDash val="solid"/>
                <a:miter lim="800000"/>
              </a:ln>
              <a:effectLst/>
            </p:spPr>
          </p:cxnSp>
          <p:cxnSp>
            <p:nvCxnSpPr>
              <p:cNvPr id="232" name="Straight Connector 231">
                <a:extLst>
                  <a:ext uri="{FF2B5EF4-FFF2-40B4-BE49-F238E27FC236}">
                    <a16:creationId xmlns:a16="http://schemas.microsoft.com/office/drawing/2014/main" id="{3894D33C-39D8-0895-0A6C-C50526239E31}"/>
                  </a:ext>
                </a:extLst>
              </p:cNvPr>
              <p:cNvCxnSpPr>
                <a:cxnSpLocks noChangeAspect="1"/>
              </p:cNvCxnSpPr>
              <p:nvPr/>
            </p:nvCxnSpPr>
            <p:spPr>
              <a:xfrm>
                <a:off x="9666955" y="2188887"/>
                <a:ext cx="0" cy="211573"/>
              </a:xfrm>
              <a:prstGeom prst="line">
                <a:avLst/>
              </a:prstGeom>
              <a:noFill/>
              <a:ln w="63500" cap="flat" cmpd="sng" algn="ctr">
                <a:solidFill>
                  <a:srgbClr val="4472C4"/>
                </a:solidFill>
                <a:prstDash val="solid"/>
                <a:miter lim="800000"/>
              </a:ln>
              <a:effectLst/>
            </p:spPr>
          </p:cxnSp>
          <p:cxnSp>
            <p:nvCxnSpPr>
              <p:cNvPr id="233" name="Straight Connector 232">
                <a:extLst>
                  <a:ext uri="{FF2B5EF4-FFF2-40B4-BE49-F238E27FC236}">
                    <a16:creationId xmlns:a16="http://schemas.microsoft.com/office/drawing/2014/main" id="{1912DC9A-E574-61FD-6379-D008CD501ABE}"/>
                  </a:ext>
                </a:extLst>
              </p:cNvPr>
              <p:cNvCxnSpPr>
                <a:cxnSpLocks noChangeAspect="1"/>
              </p:cNvCxnSpPr>
              <p:nvPr/>
            </p:nvCxnSpPr>
            <p:spPr>
              <a:xfrm>
                <a:off x="9587506" y="2188887"/>
                <a:ext cx="0" cy="75640"/>
              </a:xfrm>
              <a:prstGeom prst="line">
                <a:avLst/>
              </a:prstGeom>
              <a:noFill/>
              <a:ln w="63500" cap="flat" cmpd="sng" algn="ctr">
                <a:solidFill>
                  <a:srgbClr val="4472C4"/>
                </a:solidFill>
                <a:prstDash val="solid"/>
                <a:miter lim="800000"/>
              </a:ln>
              <a:effectLst/>
            </p:spPr>
          </p:cxnSp>
          <p:cxnSp>
            <p:nvCxnSpPr>
              <p:cNvPr id="234" name="Straight Connector 233">
                <a:extLst>
                  <a:ext uri="{FF2B5EF4-FFF2-40B4-BE49-F238E27FC236}">
                    <a16:creationId xmlns:a16="http://schemas.microsoft.com/office/drawing/2014/main" id="{9FE8E0AB-1D20-E885-D9B1-A701337D4AAF}"/>
                  </a:ext>
                </a:extLst>
              </p:cNvPr>
              <p:cNvCxnSpPr>
                <a:cxnSpLocks noChangeAspect="1"/>
              </p:cNvCxnSpPr>
              <p:nvPr/>
            </p:nvCxnSpPr>
            <p:spPr>
              <a:xfrm>
                <a:off x="9746402" y="2188887"/>
                <a:ext cx="0" cy="568945"/>
              </a:xfrm>
              <a:prstGeom prst="line">
                <a:avLst/>
              </a:prstGeom>
              <a:noFill/>
              <a:ln w="63500" cap="flat" cmpd="sng" algn="ctr">
                <a:solidFill>
                  <a:srgbClr val="4472C4"/>
                </a:solidFill>
                <a:prstDash val="solid"/>
                <a:miter lim="800000"/>
              </a:ln>
              <a:effectLst/>
            </p:spPr>
          </p:cxnSp>
          <p:sp>
            <p:nvSpPr>
              <p:cNvPr id="235" name="TextBox 234">
                <a:extLst>
                  <a:ext uri="{FF2B5EF4-FFF2-40B4-BE49-F238E27FC236}">
                    <a16:creationId xmlns:a16="http://schemas.microsoft.com/office/drawing/2014/main" id="{6CAA0518-52DB-B028-99F5-1262AB866E4F}"/>
                  </a:ext>
                </a:extLst>
              </p:cNvPr>
              <p:cNvSpPr txBox="1"/>
              <p:nvPr/>
            </p:nvSpPr>
            <p:spPr>
              <a:xfrm>
                <a:off x="8142104" y="1386044"/>
                <a:ext cx="182742" cy="138499"/>
              </a:xfrm>
              <a:prstGeom prst="rect">
                <a:avLst/>
              </a:prstGeom>
              <a:noFill/>
            </p:spPr>
            <p:txBody>
              <a:bodyPr wrap="none" lIns="0" tIns="0" rIns="0" bIns="0" rtlCol="0">
                <a:spAutoFit/>
              </a:bodyPr>
              <a:lstStyle/>
              <a:p>
                <a:pPr marL="0" marR="0" lvl="0" indent="0" algn="r" defTabSz="914378"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595454"/>
                    </a:solidFill>
                    <a:effectLst/>
                    <a:uLnTx/>
                    <a:uFillTx/>
                    <a:latin typeface="Trebuchet MS" panose="020B0603020202020204"/>
                    <a:ea typeface="Arial" charset="0"/>
                    <a:cs typeface="Arial" charset="0"/>
                  </a:rPr>
                  <a:t>100</a:t>
                </a:r>
              </a:p>
            </p:txBody>
          </p:sp>
          <p:sp>
            <p:nvSpPr>
              <p:cNvPr id="236" name="TextBox 235">
                <a:extLst>
                  <a:ext uri="{FF2B5EF4-FFF2-40B4-BE49-F238E27FC236}">
                    <a16:creationId xmlns:a16="http://schemas.microsoft.com/office/drawing/2014/main" id="{FB89C13F-574C-4C4E-5100-4DBCC91468F4}"/>
                  </a:ext>
                </a:extLst>
              </p:cNvPr>
              <p:cNvSpPr txBox="1"/>
              <p:nvPr/>
            </p:nvSpPr>
            <p:spPr>
              <a:xfrm>
                <a:off x="8203017" y="1537802"/>
                <a:ext cx="121828" cy="138499"/>
              </a:xfrm>
              <a:prstGeom prst="rect">
                <a:avLst/>
              </a:prstGeom>
              <a:noFill/>
            </p:spPr>
            <p:txBody>
              <a:bodyPr wrap="none" lIns="0" tIns="0" rIns="0" bIns="0" rtlCol="0">
                <a:spAutoFit/>
              </a:bodyPr>
              <a:lstStyle/>
              <a:p>
                <a:pPr marL="0" marR="0" lvl="0" indent="0" algn="r" defTabSz="914378"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595454"/>
                    </a:solidFill>
                    <a:effectLst/>
                    <a:uLnTx/>
                    <a:uFillTx/>
                    <a:latin typeface="Trebuchet MS" panose="020B0603020202020204"/>
                    <a:ea typeface="Arial" charset="0"/>
                    <a:cs typeface="Arial" charset="0"/>
                  </a:rPr>
                  <a:t>80</a:t>
                </a:r>
              </a:p>
            </p:txBody>
          </p:sp>
          <p:sp>
            <p:nvSpPr>
              <p:cNvPr id="237" name="TextBox 236">
                <a:extLst>
                  <a:ext uri="{FF2B5EF4-FFF2-40B4-BE49-F238E27FC236}">
                    <a16:creationId xmlns:a16="http://schemas.microsoft.com/office/drawing/2014/main" id="{0DA37289-3D56-377E-B1E5-B645DE8B5ED2}"/>
                  </a:ext>
                </a:extLst>
              </p:cNvPr>
              <p:cNvSpPr txBox="1"/>
              <p:nvPr/>
            </p:nvSpPr>
            <p:spPr>
              <a:xfrm>
                <a:off x="8203017" y="1689560"/>
                <a:ext cx="121828" cy="138499"/>
              </a:xfrm>
              <a:prstGeom prst="rect">
                <a:avLst/>
              </a:prstGeom>
              <a:noFill/>
            </p:spPr>
            <p:txBody>
              <a:bodyPr wrap="none" lIns="0" tIns="0" rIns="0" bIns="0" rtlCol="0">
                <a:spAutoFit/>
              </a:bodyPr>
              <a:lstStyle/>
              <a:p>
                <a:pPr marL="0" marR="0" lvl="0" indent="0" algn="r" defTabSz="914378"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595454"/>
                    </a:solidFill>
                    <a:effectLst/>
                    <a:uLnTx/>
                    <a:uFillTx/>
                    <a:latin typeface="Trebuchet MS" panose="020B0603020202020204"/>
                    <a:ea typeface="Arial" charset="0"/>
                    <a:cs typeface="Arial" charset="0"/>
                  </a:rPr>
                  <a:t>60</a:t>
                </a:r>
              </a:p>
            </p:txBody>
          </p:sp>
          <p:sp>
            <p:nvSpPr>
              <p:cNvPr id="238" name="TextBox 237">
                <a:extLst>
                  <a:ext uri="{FF2B5EF4-FFF2-40B4-BE49-F238E27FC236}">
                    <a16:creationId xmlns:a16="http://schemas.microsoft.com/office/drawing/2014/main" id="{DCE7C3C3-1D1C-0EA8-75C2-CEBCD21986AB}"/>
                  </a:ext>
                </a:extLst>
              </p:cNvPr>
              <p:cNvSpPr txBox="1"/>
              <p:nvPr/>
            </p:nvSpPr>
            <p:spPr>
              <a:xfrm>
                <a:off x="8203017" y="1841318"/>
                <a:ext cx="121828" cy="138499"/>
              </a:xfrm>
              <a:prstGeom prst="rect">
                <a:avLst/>
              </a:prstGeom>
              <a:noFill/>
            </p:spPr>
            <p:txBody>
              <a:bodyPr wrap="none" lIns="0" tIns="0" rIns="0" bIns="0" rtlCol="0">
                <a:spAutoFit/>
              </a:bodyPr>
              <a:lstStyle/>
              <a:p>
                <a:pPr marL="0" marR="0" lvl="0" indent="0" algn="r" defTabSz="914378"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595454"/>
                    </a:solidFill>
                    <a:effectLst/>
                    <a:uLnTx/>
                    <a:uFillTx/>
                    <a:latin typeface="Trebuchet MS" panose="020B0603020202020204"/>
                    <a:ea typeface="Arial" charset="0"/>
                    <a:cs typeface="Arial" charset="0"/>
                  </a:rPr>
                  <a:t>40</a:t>
                </a:r>
              </a:p>
            </p:txBody>
          </p:sp>
          <p:sp>
            <p:nvSpPr>
              <p:cNvPr id="239" name="TextBox 238">
                <a:extLst>
                  <a:ext uri="{FF2B5EF4-FFF2-40B4-BE49-F238E27FC236}">
                    <a16:creationId xmlns:a16="http://schemas.microsoft.com/office/drawing/2014/main" id="{261A2579-3FF0-8A04-6F65-7F8ED62E3004}"/>
                  </a:ext>
                </a:extLst>
              </p:cNvPr>
              <p:cNvSpPr txBox="1"/>
              <p:nvPr/>
            </p:nvSpPr>
            <p:spPr>
              <a:xfrm>
                <a:off x="8203017" y="1993076"/>
                <a:ext cx="121828" cy="138499"/>
              </a:xfrm>
              <a:prstGeom prst="rect">
                <a:avLst/>
              </a:prstGeom>
              <a:noFill/>
            </p:spPr>
            <p:txBody>
              <a:bodyPr wrap="none" lIns="0" tIns="0" rIns="0" bIns="0" rtlCol="0">
                <a:spAutoFit/>
              </a:bodyPr>
              <a:lstStyle/>
              <a:p>
                <a:pPr marL="0" marR="0" lvl="0" indent="0" algn="r" defTabSz="914378"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595454"/>
                    </a:solidFill>
                    <a:effectLst/>
                    <a:uLnTx/>
                    <a:uFillTx/>
                    <a:latin typeface="Trebuchet MS" panose="020B0603020202020204"/>
                    <a:ea typeface="Arial" charset="0"/>
                    <a:cs typeface="Arial" charset="0"/>
                  </a:rPr>
                  <a:t>20</a:t>
                </a:r>
              </a:p>
            </p:txBody>
          </p:sp>
          <p:sp>
            <p:nvSpPr>
              <p:cNvPr id="240" name="TextBox 239">
                <a:extLst>
                  <a:ext uri="{FF2B5EF4-FFF2-40B4-BE49-F238E27FC236}">
                    <a16:creationId xmlns:a16="http://schemas.microsoft.com/office/drawing/2014/main" id="{674E5F2A-05D5-E438-91EC-523232171F8D}"/>
                  </a:ext>
                </a:extLst>
              </p:cNvPr>
              <p:cNvSpPr txBox="1"/>
              <p:nvPr/>
            </p:nvSpPr>
            <p:spPr>
              <a:xfrm>
                <a:off x="8263932" y="2144833"/>
                <a:ext cx="60914" cy="138499"/>
              </a:xfrm>
              <a:prstGeom prst="rect">
                <a:avLst/>
              </a:prstGeom>
              <a:noFill/>
            </p:spPr>
            <p:txBody>
              <a:bodyPr wrap="none" lIns="0" tIns="0" rIns="0" bIns="0" rtlCol="0">
                <a:spAutoFit/>
              </a:bodyPr>
              <a:lstStyle/>
              <a:p>
                <a:pPr marL="0" marR="0" lvl="0" indent="0" algn="r" defTabSz="914378"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595454"/>
                    </a:solidFill>
                    <a:effectLst/>
                    <a:uLnTx/>
                    <a:uFillTx/>
                    <a:latin typeface="Trebuchet MS" panose="020B0603020202020204"/>
                    <a:ea typeface="Arial" charset="0"/>
                    <a:cs typeface="Arial" charset="0"/>
                  </a:rPr>
                  <a:t>0</a:t>
                </a:r>
              </a:p>
            </p:txBody>
          </p:sp>
          <p:sp>
            <p:nvSpPr>
              <p:cNvPr id="241" name="TextBox 240">
                <a:extLst>
                  <a:ext uri="{FF2B5EF4-FFF2-40B4-BE49-F238E27FC236}">
                    <a16:creationId xmlns:a16="http://schemas.microsoft.com/office/drawing/2014/main" id="{23C59610-7130-166A-89D5-B162EE7CA309}"/>
                  </a:ext>
                </a:extLst>
              </p:cNvPr>
              <p:cNvSpPr txBox="1"/>
              <p:nvPr/>
            </p:nvSpPr>
            <p:spPr>
              <a:xfrm>
                <a:off x="8161339" y="2296591"/>
                <a:ext cx="163506" cy="138499"/>
              </a:xfrm>
              <a:prstGeom prst="rect">
                <a:avLst/>
              </a:prstGeom>
              <a:noFill/>
            </p:spPr>
            <p:txBody>
              <a:bodyPr wrap="none" lIns="0" tIns="0" rIns="0" bIns="0" rtlCol="0">
                <a:spAutoFit/>
              </a:bodyPr>
              <a:lstStyle/>
              <a:p>
                <a:pPr marL="0" marR="0" lvl="0" indent="0" algn="r" defTabSz="914378"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595454"/>
                    </a:solidFill>
                    <a:effectLst/>
                    <a:uLnTx/>
                    <a:uFillTx/>
                    <a:latin typeface="Trebuchet MS" panose="020B0603020202020204"/>
                    <a:ea typeface="Arial" charset="0"/>
                    <a:cs typeface="Arial" charset="0"/>
                  </a:rPr>
                  <a:t>-20</a:t>
                </a:r>
              </a:p>
            </p:txBody>
          </p:sp>
          <p:sp>
            <p:nvSpPr>
              <p:cNvPr id="242" name="TextBox 241">
                <a:extLst>
                  <a:ext uri="{FF2B5EF4-FFF2-40B4-BE49-F238E27FC236}">
                    <a16:creationId xmlns:a16="http://schemas.microsoft.com/office/drawing/2014/main" id="{D3BFE6DC-5FB9-5138-4CE1-623741BB0355}"/>
                  </a:ext>
                </a:extLst>
              </p:cNvPr>
              <p:cNvSpPr txBox="1"/>
              <p:nvPr/>
            </p:nvSpPr>
            <p:spPr>
              <a:xfrm>
                <a:off x="8161339" y="2448349"/>
                <a:ext cx="163506" cy="138499"/>
              </a:xfrm>
              <a:prstGeom prst="rect">
                <a:avLst/>
              </a:prstGeom>
              <a:noFill/>
            </p:spPr>
            <p:txBody>
              <a:bodyPr wrap="none" lIns="0" tIns="0" rIns="0" bIns="0" rtlCol="0">
                <a:spAutoFit/>
              </a:bodyPr>
              <a:lstStyle/>
              <a:p>
                <a:pPr marL="0" marR="0" lvl="0" indent="0" algn="r" defTabSz="914378"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595454"/>
                    </a:solidFill>
                    <a:effectLst/>
                    <a:uLnTx/>
                    <a:uFillTx/>
                    <a:latin typeface="Trebuchet MS" panose="020B0603020202020204"/>
                    <a:ea typeface="Arial" charset="0"/>
                    <a:cs typeface="Arial" charset="0"/>
                  </a:rPr>
                  <a:t>-40</a:t>
                </a:r>
              </a:p>
            </p:txBody>
          </p:sp>
          <p:sp>
            <p:nvSpPr>
              <p:cNvPr id="243" name="TextBox 242">
                <a:extLst>
                  <a:ext uri="{FF2B5EF4-FFF2-40B4-BE49-F238E27FC236}">
                    <a16:creationId xmlns:a16="http://schemas.microsoft.com/office/drawing/2014/main" id="{D3227D04-1E42-9BD6-3054-4994EBCB9AE1}"/>
                  </a:ext>
                </a:extLst>
              </p:cNvPr>
              <p:cNvSpPr txBox="1"/>
              <p:nvPr/>
            </p:nvSpPr>
            <p:spPr>
              <a:xfrm>
                <a:off x="8161339" y="2600107"/>
                <a:ext cx="163506" cy="138499"/>
              </a:xfrm>
              <a:prstGeom prst="rect">
                <a:avLst/>
              </a:prstGeom>
              <a:noFill/>
            </p:spPr>
            <p:txBody>
              <a:bodyPr wrap="none" lIns="0" tIns="0" rIns="0" bIns="0" rtlCol="0">
                <a:spAutoFit/>
              </a:bodyPr>
              <a:lstStyle/>
              <a:p>
                <a:pPr marL="0" marR="0" lvl="0" indent="0" algn="r" defTabSz="914378"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595454"/>
                    </a:solidFill>
                    <a:effectLst/>
                    <a:uLnTx/>
                    <a:uFillTx/>
                    <a:latin typeface="Trebuchet MS" panose="020B0603020202020204"/>
                    <a:ea typeface="Arial" charset="0"/>
                    <a:cs typeface="Arial" charset="0"/>
                  </a:rPr>
                  <a:t>-60</a:t>
                </a:r>
              </a:p>
            </p:txBody>
          </p:sp>
          <p:sp>
            <p:nvSpPr>
              <p:cNvPr id="244" name="TextBox 243">
                <a:extLst>
                  <a:ext uri="{FF2B5EF4-FFF2-40B4-BE49-F238E27FC236}">
                    <a16:creationId xmlns:a16="http://schemas.microsoft.com/office/drawing/2014/main" id="{08FCE09D-9796-45A4-BCFC-CD3FE745E08F}"/>
                  </a:ext>
                </a:extLst>
              </p:cNvPr>
              <p:cNvSpPr txBox="1"/>
              <p:nvPr/>
            </p:nvSpPr>
            <p:spPr>
              <a:xfrm>
                <a:off x="8100426" y="2903624"/>
                <a:ext cx="224420" cy="138499"/>
              </a:xfrm>
              <a:prstGeom prst="rect">
                <a:avLst/>
              </a:prstGeom>
              <a:noFill/>
            </p:spPr>
            <p:txBody>
              <a:bodyPr wrap="none" lIns="0" tIns="0" rIns="0" bIns="0" rtlCol="0">
                <a:spAutoFit/>
              </a:bodyPr>
              <a:lstStyle/>
              <a:p>
                <a:pPr marL="0" marR="0" lvl="0" indent="0" algn="r" defTabSz="914378"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595454"/>
                    </a:solidFill>
                    <a:effectLst/>
                    <a:uLnTx/>
                    <a:uFillTx/>
                    <a:latin typeface="Trebuchet MS" panose="020B0603020202020204"/>
                    <a:ea typeface="Arial" charset="0"/>
                    <a:cs typeface="Arial" charset="0"/>
                  </a:rPr>
                  <a:t>-100</a:t>
                </a:r>
              </a:p>
            </p:txBody>
          </p:sp>
          <p:sp>
            <p:nvSpPr>
              <p:cNvPr id="245" name="TextBox 244">
                <a:extLst>
                  <a:ext uri="{FF2B5EF4-FFF2-40B4-BE49-F238E27FC236}">
                    <a16:creationId xmlns:a16="http://schemas.microsoft.com/office/drawing/2014/main" id="{AF21DF43-5A66-AD5F-BC7A-C62F17029490}"/>
                  </a:ext>
                </a:extLst>
              </p:cNvPr>
              <p:cNvSpPr txBox="1"/>
              <p:nvPr/>
            </p:nvSpPr>
            <p:spPr>
              <a:xfrm>
                <a:off x="8161339" y="2751865"/>
                <a:ext cx="163506" cy="138499"/>
              </a:xfrm>
              <a:prstGeom prst="rect">
                <a:avLst/>
              </a:prstGeom>
              <a:noFill/>
            </p:spPr>
            <p:txBody>
              <a:bodyPr wrap="none" lIns="0" tIns="0" rIns="0" bIns="0" rtlCol="0">
                <a:spAutoFit/>
              </a:bodyPr>
              <a:lstStyle/>
              <a:p>
                <a:pPr marL="0" marR="0" lvl="0" indent="0" algn="r" defTabSz="914378"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595454"/>
                    </a:solidFill>
                    <a:effectLst/>
                    <a:uLnTx/>
                    <a:uFillTx/>
                    <a:latin typeface="Trebuchet MS" panose="020B0603020202020204"/>
                    <a:ea typeface="Arial" charset="0"/>
                    <a:cs typeface="Arial" charset="0"/>
                  </a:rPr>
                  <a:t>-80</a:t>
                </a:r>
              </a:p>
            </p:txBody>
          </p:sp>
          <p:sp>
            <p:nvSpPr>
              <p:cNvPr id="246" name="TextBox 245">
                <a:extLst>
                  <a:ext uri="{FF2B5EF4-FFF2-40B4-BE49-F238E27FC236}">
                    <a16:creationId xmlns:a16="http://schemas.microsoft.com/office/drawing/2014/main" id="{4D0B5016-E149-99AB-8924-B54F8E3F665E}"/>
                  </a:ext>
                </a:extLst>
              </p:cNvPr>
              <p:cNvSpPr txBox="1"/>
              <p:nvPr/>
            </p:nvSpPr>
            <p:spPr>
              <a:xfrm>
                <a:off x="8941047" y="1612033"/>
                <a:ext cx="1060553"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rgbClr val="595454"/>
                    </a:solidFill>
                    <a:effectLst/>
                    <a:uLnTx/>
                    <a:uFillTx/>
                    <a:latin typeface="Trebuchet MS" panose="020B0603020202020204"/>
                    <a:ea typeface="+mn-ea"/>
                    <a:cs typeface="Arial" panose="020B0604020202020204" pitchFamily="34" charset="0"/>
                  </a:rPr>
                  <a:t>24% with tumor reduction</a:t>
                </a:r>
              </a:p>
            </p:txBody>
          </p:sp>
          <p:sp>
            <p:nvSpPr>
              <p:cNvPr id="247" name="TextBox 246">
                <a:extLst>
                  <a:ext uri="{FF2B5EF4-FFF2-40B4-BE49-F238E27FC236}">
                    <a16:creationId xmlns:a16="http://schemas.microsoft.com/office/drawing/2014/main" id="{A8CC3918-DC0F-8E6B-9D1F-834B34DA673A}"/>
                  </a:ext>
                </a:extLst>
              </p:cNvPr>
              <p:cNvSpPr txBox="1"/>
              <p:nvPr/>
            </p:nvSpPr>
            <p:spPr>
              <a:xfrm>
                <a:off x="8382609" y="1158721"/>
                <a:ext cx="1446813" cy="3847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595454"/>
                    </a:solidFill>
                    <a:effectLst/>
                    <a:uLnTx/>
                    <a:uFillTx/>
                    <a:latin typeface="Trebuchet MS" panose="020B0603020202020204"/>
                    <a:ea typeface="+mn-ea"/>
                    <a:cs typeface="Arial" charset="0"/>
                  </a:rPr>
                  <a:t>LAG-3 &lt; 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595454"/>
                    </a:solidFill>
                    <a:effectLst/>
                    <a:uLnTx/>
                    <a:uFillTx/>
                    <a:latin typeface="Trebuchet MS" panose="020B0603020202020204"/>
                    <a:ea typeface="+mn-ea"/>
                    <a:cs typeface="Arial" charset="0"/>
                  </a:rPr>
                  <a:t>n = 17</a:t>
                </a:r>
              </a:p>
            </p:txBody>
          </p:sp>
          <p:cxnSp>
            <p:nvCxnSpPr>
              <p:cNvPr id="248" name="Straight Connector 247">
                <a:extLst>
                  <a:ext uri="{FF2B5EF4-FFF2-40B4-BE49-F238E27FC236}">
                    <a16:creationId xmlns:a16="http://schemas.microsoft.com/office/drawing/2014/main" id="{9B69DFFF-747D-6CBC-0579-8989F5AE9069}"/>
                  </a:ext>
                </a:extLst>
              </p:cNvPr>
              <p:cNvCxnSpPr>
                <a:cxnSpLocks noChangeAspect="1"/>
              </p:cNvCxnSpPr>
              <p:nvPr/>
            </p:nvCxnSpPr>
            <p:spPr>
              <a:xfrm flipV="1">
                <a:off x="8872462" y="1949485"/>
                <a:ext cx="0" cy="239402"/>
              </a:xfrm>
              <a:prstGeom prst="line">
                <a:avLst/>
              </a:prstGeom>
              <a:noFill/>
              <a:ln w="63500" cap="flat" cmpd="sng" algn="ctr">
                <a:solidFill>
                  <a:srgbClr val="4472C4"/>
                </a:solidFill>
                <a:prstDash val="solid"/>
                <a:miter lim="800000"/>
              </a:ln>
              <a:effectLst/>
            </p:spPr>
          </p:cxnSp>
          <p:sp>
            <p:nvSpPr>
              <p:cNvPr id="249" name="Arrow: Down 1240">
                <a:extLst>
                  <a:ext uri="{FF2B5EF4-FFF2-40B4-BE49-F238E27FC236}">
                    <a16:creationId xmlns:a16="http://schemas.microsoft.com/office/drawing/2014/main" id="{CBB1A574-519E-E235-354D-CF437C1B848B}"/>
                  </a:ext>
                </a:extLst>
              </p:cNvPr>
              <p:cNvSpPr>
                <a:spLocks/>
              </p:cNvSpPr>
              <p:nvPr/>
            </p:nvSpPr>
            <p:spPr>
              <a:xfrm>
                <a:off x="9406613" y="1955401"/>
                <a:ext cx="130325" cy="190774"/>
              </a:xfrm>
              <a:prstGeom prst="downArrow">
                <a:avLst/>
              </a:prstGeom>
              <a:solidFill>
                <a:srgbClr val="00457C"/>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grpSp>
            <p:nvGrpSpPr>
              <p:cNvPr id="250" name="Group 249">
                <a:extLst>
                  <a:ext uri="{FF2B5EF4-FFF2-40B4-BE49-F238E27FC236}">
                    <a16:creationId xmlns:a16="http://schemas.microsoft.com/office/drawing/2014/main" id="{86B36E73-0F0F-55B4-E5E6-059E0C551363}"/>
                  </a:ext>
                </a:extLst>
              </p:cNvPr>
              <p:cNvGrpSpPr/>
              <p:nvPr/>
            </p:nvGrpSpPr>
            <p:grpSpPr>
              <a:xfrm>
                <a:off x="8347493" y="1390666"/>
                <a:ext cx="1485967" cy="1601141"/>
                <a:chOff x="8347493" y="1390666"/>
                <a:chExt cx="1485967" cy="1601141"/>
              </a:xfrm>
            </p:grpSpPr>
            <p:cxnSp>
              <p:nvCxnSpPr>
                <p:cNvPr id="251" name="Straight Connector 250">
                  <a:extLst>
                    <a:ext uri="{FF2B5EF4-FFF2-40B4-BE49-F238E27FC236}">
                      <a16:creationId xmlns:a16="http://schemas.microsoft.com/office/drawing/2014/main" id="{20C5C1AE-2837-129D-43EF-E1690CB22D81}"/>
                    </a:ext>
                  </a:extLst>
                </p:cNvPr>
                <p:cNvCxnSpPr>
                  <a:cxnSpLocks noChangeAspect="1"/>
                </p:cNvCxnSpPr>
                <p:nvPr/>
              </p:nvCxnSpPr>
              <p:spPr>
                <a:xfrm flipH="1">
                  <a:off x="8385106" y="2413809"/>
                  <a:ext cx="1448354" cy="0"/>
                </a:xfrm>
                <a:prstGeom prst="line">
                  <a:avLst/>
                </a:prstGeom>
                <a:noFill/>
                <a:ln w="12700" cap="flat" cmpd="sng" algn="ctr">
                  <a:solidFill>
                    <a:schemeClr val="tx1"/>
                  </a:solidFill>
                  <a:prstDash val="sysDash"/>
                  <a:miter lim="800000"/>
                </a:ln>
                <a:effectLst/>
              </p:spPr>
            </p:cxnSp>
            <p:cxnSp>
              <p:nvCxnSpPr>
                <p:cNvPr id="252" name="Straight Connector 251">
                  <a:extLst>
                    <a:ext uri="{FF2B5EF4-FFF2-40B4-BE49-F238E27FC236}">
                      <a16:creationId xmlns:a16="http://schemas.microsoft.com/office/drawing/2014/main" id="{D0F9CC89-0216-B254-0651-5FCA3CCB593C}"/>
                    </a:ext>
                  </a:extLst>
                </p:cNvPr>
                <p:cNvCxnSpPr/>
                <p:nvPr/>
              </p:nvCxnSpPr>
              <p:spPr>
                <a:xfrm>
                  <a:off x="8385591" y="1390666"/>
                  <a:ext cx="0" cy="1601141"/>
                </a:xfrm>
                <a:prstGeom prst="line">
                  <a:avLst/>
                </a:prstGeom>
                <a:noFill/>
                <a:ln w="12700" cap="flat" cmpd="sng" algn="ctr">
                  <a:solidFill>
                    <a:schemeClr val="tx1"/>
                  </a:solidFill>
                  <a:prstDash val="solid"/>
                  <a:miter lim="800000"/>
                </a:ln>
                <a:effectLst/>
              </p:spPr>
            </p:cxnSp>
            <p:cxnSp>
              <p:nvCxnSpPr>
                <p:cNvPr id="253" name="Straight Connector 252">
                  <a:extLst>
                    <a:ext uri="{FF2B5EF4-FFF2-40B4-BE49-F238E27FC236}">
                      <a16:creationId xmlns:a16="http://schemas.microsoft.com/office/drawing/2014/main" id="{2943E979-8004-25C8-8B0A-0139CA943196}"/>
                    </a:ext>
                  </a:extLst>
                </p:cNvPr>
                <p:cNvCxnSpPr/>
                <p:nvPr/>
              </p:nvCxnSpPr>
              <p:spPr>
                <a:xfrm flipH="1">
                  <a:off x="8347493" y="1424553"/>
                  <a:ext cx="35116" cy="0"/>
                </a:xfrm>
                <a:prstGeom prst="line">
                  <a:avLst/>
                </a:prstGeom>
                <a:noFill/>
                <a:ln w="12700" cap="flat" cmpd="sng" algn="ctr">
                  <a:solidFill>
                    <a:schemeClr val="tx1"/>
                  </a:solidFill>
                  <a:prstDash val="solid"/>
                  <a:miter lim="800000"/>
                </a:ln>
                <a:effectLst/>
              </p:spPr>
            </p:cxnSp>
            <p:cxnSp>
              <p:nvCxnSpPr>
                <p:cNvPr id="254" name="Straight Connector 253">
                  <a:extLst>
                    <a:ext uri="{FF2B5EF4-FFF2-40B4-BE49-F238E27FC236}">
                      <a16:creationId xmlns:a16="http://schemas.microsoft.com/office/drawing/2014/main" id="{65073E89-8F70-791B-C64A-5FFB5454C88B}"/>
                    </a:ext>
                  </a:extLst>
                </p:cNvPr>
                <p:cNvCxnSpPr/>
                <p:nvPr/>
              </p:nvCxnSpPr>
              <p:spPr>
                <a:xfrm flipH="1">
                  <a:off x="8347493" y="1576734"/>
                  <a:ext cx="35116" cy="0"/>
                </a:xfrm>
                <a:prstGeom prst="line">
                  <a:avLst/>
                </a:prstGeom>
                <a:noFill/>
                <a:ln w="12700" cap="flat" cmpd="sng" algn="ctr">
                  <a:solidFill>
                    <a:schemeClr val="tx1"/>
                  </a:solidFill>
                  <a:prstDash val="solid"/>
                  <a:miter lim="800000"/>
                </a:ln>
                <a:effectLst/>
              </p:spPr>
            </p:cxnSp>
            <p:cxnSp>
              <p:nvCxnSpPr>
                <p:cNvPr id="255" name="Straight Connector 254">
                  <a:extLst>
                    <a:ext uri="{FF2B5EF4-FFF2-40B4-BE49-F238E27FC236}">
                      <a16:creationId xmlns:a16="http://schemas.microsoft.com/office/drawing/2014/main" id="{4323B2D9-82E0-0774-7A48-03103818B7C1}"/>
                    </a:ext>
                  </a:extLst>
                </p:cNvPr>
                <p:cNvCxnSpPr/>
                <p:nvPr/>
              </p:nvCxnSpPr>
              <p:spPr>
                <a:xfrm flipH="1">
                  <a:off x="8347493" y="1728916"/>
                  <a:ext cx="35116" cy="0"/>
                </a:xfrm>
                <a:prstGeom prst="line">
                  <a:avLst/>
                </a:prstGeom>
                <a:noFill/>
                <a:ln w="12700" cap="flat" cmpd="sng" algn="ctr">
                  <a:solidFill>
                    <a:schemeClr val="tx1"/>
                  </a:solidFill>
                  <a:prstDash val="solid"/>
                  <a:miter lim="800000"/>
                </a:ln>
                <a:effectLst/>
              </p:spPr>
            </p:cxnSp>
            <p:cxnSp>
              <p:nvCxnSpPr>
                <p:cNvPr id="256" name="Straight Connector 255">
                  <a:extLst>
                    <a:ext uri="{FF2B5EF4-FFF2-40B4-BE49-F238E27FC236}">
                      <a16:creationId xmlns:a16="http://schemas.microsoft.com/office/drawing/2014/main" id="{EF54C6A9-1DF4-6180-41AC-2AD99620D334}"/>
                    </a:ext>
                  </a:extLst>
                </p:cNvPr>
                <p:cNvCxnSpPr/>
                <p:nvPr/>
              </p:nvCxnSpPr>
              <p:spPr>
                <a:xfrm flipH="1">
                  <a:off x="8347493" y="1881098"/>
                  <a:ext cx="35116" cy="0"/>
                </a:xfrm>
                <a:prstGeom prst="line">
                  <a:avLst/>
                </a:prstGeom>
                <a:noFill/>
                <a:ln w="12700" cap="flat" cmpd="sng" algn="ctr">
                  <a:solidFill>
                    <a:schemeClr val="tx1"/>
                  </a:solidFill>
                  <a:prstDash val="solid"/>
                  <a:miter lim="800000"/>
                </a:ln>
                <a:effectLst/>
              </p:spPr>
            </p:cxnSp>
            <p:cxnSp>
              <p:nvCxnSpPr>
                <p:cNvPr id="257" name="Straight Connector 256">
                  <a:extLst>
                    <a:ext uri="{FF2B5EF4-FFF2-40B4-BE49-F238E27FC236}">
                      <a16:creationId xmlns:a16="http://schemas.microsoft.com/office/drawing/2014/main" id="{4A170FCB-3281-EE89-E990-F466A30BF684}"/>
                    </a:ext>
                  </a:extLst>
                </p:cNvPr>
                <p:cNvCxnSpPr/>
                <p:nvPr/>
              </p:nvCxnSpPr>
              <p:spPr>
                <a:xfrm flipH="1">
                  <a:off x="8347493" y="2033279"/>
                  <a:ext cx="35116" cy="0"/>
                </a:xfrm>
                <a:prstGeom prst="line">
                  <a:avLst/>
                </a:prstGeom>
                <a:noFill/>
                <a:ln w="12700" cap="flat" cmpd="sng" algn="ctr">
                  <a:solidFill>
                    <a:schemeClr val="tx1"/>
                  </a:solidFill>
                  <a:prstDash val="solid"/>
                  <a:miter lim="800000"/>
                </a:ln>
                <a:effectLst/>
              </p:spPr>
            </p:cxnSp>
            <p:cxnSp>
              <p:nvCxnSpPr>
                <p:cNvPr id="258" name="Straight Connector 257">
                  <a:extLst>
                    <a:ext uri="{FF2B5EF4-FFF2-40B4-BE49-F238E27FC236}">
                      <a16:creationId xmlns:a16="http://schemas.microsoft.com/office/drawing/2014/main" id="{3D5447E0-C9B8-C82A-AAA0-024419F44F42}"/>
                    </a:ext>
                  </a:extLst>
                </p:cNvPr>
                <p:cNvCxnSpPr/>
                <p:nvPr/>
              </p:nvCxnSpPr>
              <p:spPr>
                <a:xfrm flipH="1">
                  <a:off x="8347493" y="2185461"/>
                  <a:ext cx="35116" cy="0"/>
                </a:xfrm>
                <a:prstGeom prst="line">
                  <a:avLst/>
                </a:prstGeom>
                <a:noFill/>
                <a:ln w="12700" cap="flat" cmpd="sng" algn="ctr">
                  <a:solidFill>
                    <a:schemeClr val="tx1"/>
                  </a:solidFill>
                  <a:prstDash val="solid"/>
                  <a:miter lim="800000"/>
                </a:ln>
                <a:effectLst/>
              </p:spPr>
            </p:cxnSp>
            <p:cxnSp>
              <p:nvCxnSpPr>
                <p:cNvPr id="259" name="Straight Connector 258">
                  <a:extLst>
                    <a:ext uri="{FF2B5EF4-FFF2-40B4-BE49-F238E27FC236}">
                      <a16:creationId xmlns:a16="http://schemas.microsoft.com/office/drawing/2014/main" id="{46CFE1B1-FB68-3B16-84F3-4138A6745D04}"/>
                    </a:ext>
                  </a:extLst>
                </p:cNvPr>
                <p:cNvCxnSpPr/>
                <p:nvPr/>
              </p:nvCxnSpPr>
              <p:spPr>
                <a:xfrm flipH="1">
                  <a:off x="8347493" y="2337642"/>
                  <a:ext cx="35116" cy="0"/>
                </a:xfrm>
                <a:prstGeom prst="line">
                  <a:avLst/>
                </a:prstGeom>
                <a:noFill/>
                <a:ln w="12700" cap="flat" cmpd="sng" algn="ctr">
                  <a:solidFill>
                    <a:schemeClr val="tx1"/>
                  </a:solidFill>
                  <a:prstDash val="solid"/>
                  <a:miter lim="800000"/>
                </a:ln>
                <a:effectLst/>
              </p:spPr>
            </p:cxnSp>
            <p:cxnSp>
              <p:nvCxnSpPr>
                <p:cNvPr id="260" name="Straight Connector 259">
                  <a:extLst>
                    <a:ext uri="{FF2B5EF4-FFF2-40B4-BE49-F238E27FC236}">
                      <a16:creationId xmlns:a16="http://schemas.microsoft.com/office/drawing/2014/main" id="{7FEBC2E9-6C39-FC8D-AC22-DCD41912E10E}"/>
                    </a:ext>
                  </a:extLst>
                </p:cNvPr>
                <p:cNvCxnSpPr/>
                <p:nvPr/>
              </p:nvCxnSpPr>
              <p:spPr>
                <a:xfrm flipH="1">
                  <a:off x="8347493" y="2489824"/>
                  <a:ext cx="35116" cy="0"/>
                </a:xfrm>
                <a:prstGeom prst="line">
                  <a:avLst/>
                </a:prstGeom>
                <a:noFill/>
                <a:ln w="12700" cap="flat" cmpd="sng" algn="ctr">
                  <a:solidFill>
                    <a:schemeClr val="tx1"/>
                  </a:solidFill>
                  <a:prstDash val="solid"/>
                  <a:miter lim="800000"/>
                </a:ln>
                <a:effectLst/>
              </p:spPr>
            </p:cxnSp>
            <p:cxnSp>
              <p:nvCxnSpPr>
                <p:cNvPr id="261" name="Straight Connector 260">
                  <a:extLst>
                    <a:ext uri="{FF2B5EF4-FFF2-40B4-BE49-F238E27FC236}">
                      <a16:creationId xmlns:a16="http://schemas.microsoft.com/office/drawing/2014/main" id="{8559BA0E-6E05-74DD-7FE3-079D106317DB}"/>
                    </a:ext>
                  </a:extLst>
                </p:cNvPr>
                <p:cNvCxnSpPr/>
                <p:nvPr/>
              </p:nvCxnSpPr>
              <p:spPr>
                <a:xfrm flipH="1">
                  <a:off x="8347493" y="2642006"/>
                  <a:ext cx="35116" cy="0"/>
                </a:xfrm>
                <a:prstGeom prst="line">
                  <a:avLst/>
                </a:prstGeom>
                <a:noFill/>
                <a:ln w="12700" cap="flat" cmpd="sng" algn="ctr">
                  <a:solidFill>
                    <a:schemeClr val="tx1"/>
                  </a:solidFill>
                  <a:prstDash val="solid"/>
                  <a:miter lim="800000"/>
                </a:ln>
                <a:effectLst/>
              </p:spPr>
            </p:cxnSp>
            <p:cxnSp>
              <p:nvCxnSpPr>
                <p:cNvPr id="262" name="Straight Connector 261">
                  <a:extLst>
                    <a:ext uri="{FF2B5EF4-FFF2-40B4-BE49-F238E27FC236}">
                      <a16:creationId xmlns:a16="http://schemas.microsoft.com/office/drawing/2014/main" id="{806DD5A1-ED5C-E7BC-5615-BA1F8F003197}"/>
                    </a:ext>
                  </a:extLst>
                </p:cNvPr>
                <p:cNvCxnSpPr/>
                <p:nvPr/>
              </p:nvCxnSpPr>
              <p:spPr>
                <a:xfrm flipH="1">
                  <a:off x="8347493" y="2794187"/>
                  <a:ext cx="35116" cy="0"/>
                </a:xfrm>
                <a:prstGeom prst="line">
                  <a:avLst/>
                </a:prstGeom>
                <a:noFill/>
                <a:ln w="12700" cap="flat" cmpd="sng" algn="ctr">
                  <a:solidFill>
                    <a:schemeClr val="tx1"/>
                  </a:solidFill>
                  <a:prstDash val="solid"/>
                  <a:miter lim="800000"/>
                </a:ln>
                <a:effectLst/>
              </p:spPr>
            </p:cxnSp>
            <p:cxnSp>
              <p:nvCxnSpPr>
                <p:cNvPr id="263" name="Straight Connector 262">
                  <a:extLst>
                    <a:ext uri="{FF2B5EF4-FFF2-40B4-BE49-F238E27FC236}">
                      <a16:creationId xmlns:a16="http://schemas.microsoft.com/office/drawing/2014/main" id="{A5C778F1-3C33-356E-0A56-6C70215A872E}"/>
                    </a:ext>
                  </a:extLst>
                </p:cNvPr>
                <p:cNvCxnSpPr/>
                <p:nvPr/>
              </p:nvCxnSpPr>
              <p:spPr>
                <a:xfrm flipH="1">
                  <a:off x="8347493" y="2946369"/>
                  <a:ext cx="35116" cy="0"/>
                </a:xfrm>
                <a:prstGeom prst="line">
                  <a:avLst/>
                </a:prstGeom>
                <a:noFill/>
                <a:ln w="12700" cap="flat" cmpd="sng" algn="ctr">
                  <a:solidFill>
                    <a:schemeClr val="tx1"/>
                  </a:solidFill>
                  <a:prstDash val="solid"/>
                  <a:miter lim="800000"/>
                </a:ln>
                <a:effectLst/>
              </p:spPr>
            </p:cxnSp>
            <p:cxnSp>
              <p:nvCxnSpPr>
                <p:cNvPr id="264" name="Straight Connector 263">
                  <a:extLst>
                    <a:ext uri="{FF2B5EF4-FFF2-40B4-BE49-F238E27FC236}">
                      <a16:creationId xmlns:a16="http://schemas.microsoft.com/office/drawing/2014/main" id="{EE959940-49B8-97DC-5009-AF70783E594D}"/>
                    </a:ext>
                  </a:extLst>
                </p:cNvPr>
                <p:cNvCxnSpPr/>
                <p:nvPr/>
              </p:nvCxnSpPr>
              <p:spPr>
                <a:xfrm flipH="1">
                  <a:off x="8385106" y="2186616"/>
                  <a:ext cx="1448354" cy="0"/>
                </a:xfrm>
                <a:prstGeom prst="line">
                  <a:avLst/>
                </a:prstGeom>
                <a:noFill/>
                <a:ln w="12700" cap="flat" cmpd="sng" algn="ctr">
                  <a:solidFill>
                    <a:schemeClr val="tx1"/>
                  </a:solidFill>
                  <a:prstDash val="solid"/>
                  <a:miter lim="800000"/>
                </a:ln>
                <a:effectLst/>
              </p:spPr>
            </p:cxnSp>
          </p:grpSp>
        </p:grpSp>
        <p:grpSp>
          <p:nvGrpSpPr>
            <p:cNvPr id="120" name="Group 119">
              <a:extLst>
                <a:ext uri="{FF2B5EF4-FFF2-40B4-BE49-F238E27FC236}">
                  <a16:creationId xmlns:a16="http://schemas.microsoft.com/office/drawing/2014/main" id="{7C7B28E1-331A-DD3E-CE45-8B02896F8877}"/>
                </a:ext>
              </a:extLst>
            </p:cNvPr>
            <p:cNvGrpSpPr/>
            <p:nvPr/>
          </p:nvGrpSpPr>
          <p:grpSpPr>
            <a:xfrm>
              <a:off x="10231008" y="1158721"/>
              <a:ext cx="1440393" cy="1883402"/>
              <a:chOff x="9886615" y="1158721"/>
              <a:chExt cx="1440393" cy="1883402"/>
            </a:xfrm>
          </p:grpSpPr>
          <p:cxnSp>
            <p:nvCxnSpPr>
              <p:cNvPr id="182" name="Straight Connector 181">
                <a:extLst>
                  <a:ext uri="{FF2B5EF4-FFF2-40B4-BE49-F238E27FC236}">
                    <a16:creationId xmlns:a16="http://schemas.microsoft.com/office/drawing/2014/main" id="{FD88B862-17D8-71F7-7822-C2FA5E7258E9}"/>
                  </a:ext>
                </a:extLst>
              </p:cNvPr>
              <p:cNvCxnSpPr>
                <a:cxnSpLocks noChangeAspect="1"/>
              </p:cNvCxnSpPr>
              <p:nvPr/>
            </p:nvCxnSpPr>
            <p:spPr>
              <a:xfrm flipV="1">
                <a:off x="10782729" y="2187425"/>
                <a:ext cx="0" cy="215227"/>
              </a:xfrm>
              <a:prstGeom prst="line">
                <a:avLst/>
              </a:prstGeom>
              <a:noFill/>
              <a:ln w="63500" cap="flat" cmpd="sng" algn="ctr">
                <a:solidFill>
                  <a:srgbClr val="A5A5A5"/>
                </a:solidFill>
                <a:prstDash val="solid"/>
                <a:miter lim="800000"/>
              </a:ln>
              <a:effectLst/>
            </p:spPr>
          </p:cxnSp>
          <p:cxnSp>
            <p:nvCxnSpPr>
              <p:cNvPr id="183" name="Straight Connector 182">
                <a:extLst>
                  <a:ext uri="{FF2B5EF4-FFF2-40B4-BE49-F238E27FC236}">
                    <a16:creationId xmlns:a16="http://schemas.microsoft.com/office/drawing/2014/main" id="{DFC68DAE-7F81-9A74-7F60-298F292C7A05}"/>
                  </a:ext>
                </a:extLst>
              </p:cNvPr>
              <p:cNvCxnSpPr>
                <a:cxnSpLocks noChangeAspect="1"/>
              </p:cNvCxnSpPr>
              <p:nvPr/>
            </p:nvCxnSpPr>
            <p:spPr>
              <a:xfrm flipV="1">
                <a:off x="10699260" y="2179678"/>
                <a:ext cx="0" cy="5481"/>
              </a:xfrm>
              <a:prstGeom prst="line">
                <a:avLst/>
              </a:prstGeom>
              <a:noFill/>
              <a:ln w="63500" cap="flat" cmpd="sng" algn="ctr">
                <a:solidFill>
                  <a:srgbClr val="A5A5A5"/>
                </a:solidFill>
                <a:prstDash val="solid"/>
                <a:miter lim="800000"/>
              </a:ln>
              <a:effectLst/>
            </p:spPr>
          </p:cxnSp>
          <p:cxnSp>
            <p:nvCxnSpPr>
              <p:cNvPr id="184" name="Straight Connector 183">
                <a:extLst>
                  <a:ext uri="{FF2B5EF4-FFF2-40B4-BE49-F238E27FC236}">
                    <a16:creationId xmlns:a16="http://schemas.microsoft.com/office/drawing/2014/main" id="{6B70D022-ACBC-E3BD-FCF8-CF739DA0D6BC}"/>
                  </a:ext>
                </a:extLst>
              </p:cNvPr>
              <p:cNvCxnSpPr>
                <a:cxnSpLocks noChangeAspect="1"/>
              </p:cNvCxnSpPr>
              <p:nvPr/>
            </p:nvCxnSpPr>
            <p:spPr>
              <a:xfrm flipV="1">
                <a:off x="10468194" y="2073782"/>
                <a:ext cx="0" cy="113278"/>
              </a:xfrm>
              <a:prstGeom prst="line">
                <a:avLst/>
              </a:prstGeom>
              <a:noFill/>
              <a:ln w="63500" cap="flat" cmpd="sng" algn="ctr">
                <a:solidFill>
                  <a:srgbClr val="A5A5A5"/>
                </a:solidFill>
                <a:prstDash val="solid"/>
                <a:miter lim="800000"/>
              </a:ln>
              <a:effectLst/>
            </p:spPr>
          </p:cxnSp>
          <p:cxnSp>
            <p:nvCxnSpPr>
              <p:cNvPr id="185" name="Straight Connector 184">
                <a:extLst>
                  <a:ext uri="{FF2B5EF4-FFF2-40B4-BE49-F238E27FC236}">
                    <a16:creationId xmlns:a16="http://schemas.microsoft.com/office/drawing/2014/main" id="{D21631C1-EC9F-4827-6E6D-E6B6EFAAE20B}"/>
                  </a:ext>
                </a:extLst>
              </p:cNvPr>
              <p:cNvCxnSpPr>
                <a:cxnSpLocks noChangeAspect="1"/>
              </p:cNvCxnSpPr>
              <p:nvPr/>
            </p:nvCxnSpPr>
            <p:spPr>
              <a:xfrm flipV="1">
                <a:off x="10546204" y="2102284"/>
                <a:ext cx="0" cy="84776"/>
              </a:xfrm>
              <a:prstGeom prst="line">
                <a:avLst/>
              </a:prstGeom>
              <a:noFill/>
              <a:ln w="63500" cap="flat" cmpd="sng" algn="ctr">
                <a:solidFill>
                  <a:srgbClr val="A5A5A5"/>
                </a:solidFill>
                <a:prstDash val="solid"/>
                <a:miter lim="800000"/>
              </a:ln>
              <a:effectLst/>
            </p:spPr>
          </p:cxnSp>
          <p:cxnSp>
            <p:nvCxnSpPr>
              <p:cNvPr id="186" name="Straight Connector 185">
                <a:extLst>
                  <a:ext uri="{FF2B5EF4-FFF2-40B4-BE49-F238E27FC236}">
                    <a16:creationId xmlns:a16="http://schemas.microsoft.com/office/drawing/2014/main" id="{DED8287A-8F1A-89DF-7B71-86459865D298}"/>
                  </a:ext>
                </a:extLst>
              </p:cNvPr>
              <p:cNvCxnSpPr>
                <a:cxnSpLocks noChangeAspect="1"/>
              </p:cNvCxnSpPr>
              <p:nvPr/>
            </p:nvCxnSpPr>
            <p:spPr>
              <a:xfrm flipV="1">
                <a:off x="10624213" y="2109668"/>
                <a:ext cx="0" cy="78199"/>
              </a:xfrm>
              <a:prstGeom prst="line">
                <a:avLst/>
              </a:prstGeom>
              <a:noFill/>
              <a:ln w="63500" cap="flat" cmpd="sng" algn="ctr">
                <a:solidFill>
                  <a:srgbClr val="A5A5A5"/>
                </a:solidFill>
                <a:prstDash val="solid"/>
                <a:miter lim="800000"/>
              </a:ln>
              <a:effectLst/>
            </p:spPr>
          </p:cxnSp>
          <p:cxnSp>
            <p:nvCxnSpPr>
              <p:cNvPr id="187" name="Straight Connector 186">
                <a:extLst>
                  <a:ext uri="{FF2B5EF4-FFF2-40B4-BE49-F238E27FC236}">
                    <a16:creationId xmlns:a16="http://schemas.microsoft.com/office/drawing/2014/main" id="{B4DE4377-A8B7-58D5-A498-75CA708AB0A7}"/>
                  </a:ext>
                </a:extLst>
              </p:cNvPr>
              <p:cNvCxnSpPr>
                <a:cxnSpLocks noChangeAspect="1"/>
              </p:cNvCxnSpPr>
              <p:nvPr/>
            </p:nvCxnSpPr>
            <p:spPr>
              <a:xfrm flipV="1">
                <a:off x="10390184" y="2060627"/>
                <a:ext cx="0" cy="126433"/>
              </a:xfrm>
              <a:prstGeom prst="line">
                <a:avLst/>
              </a:prstGeom>
              <a:noFill/>
              <a:ln w="63500" cap="flat" cmpd="sng" algn="ctr">
                <a:solidFill>
                  <a:srgbClr val="A5A5A5"/>
                </a:solidFill>
                <a:prstDash val="solid"/>
                <a:miter lim="800000"/>
              </a:ln>
              <a:effectLst/>
            </p:spPr>
          </p:cxnSp>
          <p:sp>
            <p:nvSpPr>
              <p:cNvPr id="188" name="TextBox 187">
                <a:extLst>
                  <a:ext uri="{FF2B5EF4-FFF2-40B4-BE49-F238E27FC236}">
                    <a16:creationId xmlns:a16="http://schemas.microsoft.com/office/drawing/2014/main" id="{223326E2-D195-BA53-ED07-D1C3675BAB0B}"/>
                  </a:ext>
                </a:extLst>
              </p:cNvPr>
              <p:cNvSpPr txBox="1"/>
              <p:nvPr/>
            </p:nvSpPr>
            <p:spPr>
              <a:xfrm>
                <a:off x="9928292" y="1386044"/>
                <a:ext cx="182742" cy="138499"/>
              </a:xfrm>
              <a:prstGeom prst="rect">
                <a:avLst/>
              </a:prstGeom>
              <a:noFill/>
            </p:spPr>
            <p:txBody>
              <a:bodyPr wrap="none" lIns="0" tIns="0" rIns="0" bIns="0" rtlCol="0">
                <a:spAutoFit/>
              </a:bodyPr>
              <a:lstStyle/>
              <a:p>
                <a:pPr marL="0" marR="0" lvl="0" indent="0" algn="r" defTabSz="914378"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595454"/>
                    </a:solidFill>
                    <a:effectLst/>
                    <a:uLnTx/>
                    <a:uFillTx/>
                    <a:latin typeface="Trebuchet MS" panose="020B0603020202020204"/>
                    <a:ea typeface="Arial" charset="0"/>
                    <a:cs typeface="Arial" charset="0"/>
                  </a:rPr>
                  <a:t>100</a:t>
                </a:r>
              </a:p>
            </p:txBody>
          </p:sp>
          <p:sp>
            <p:nvSpPr>
              <p:cNvPr id="189" name="TextBox 188">
                <a:extLst>
                  <a:ext uri="{FF2B5EF4-FFF2-40B4-BE49-F238E27FC236}">
                    <a16:creationId xmlns:a16="http://schemas.microsoft.com/office/drawing/2014/main" id="{1F002277-84A7-8F43-3FCB-1E36F97225C2}"/>
                  </a:ext>
                </a:extLst>
              </p:cNvPr>
              <p:cNvSpPr txBox="1"/>
              <p:nvPr/>
            </p:nvSpPr>
            <p:spPr>
              <a:xfrm>
                <a:off x="9989208" y="1537802"/>
                <a:ext cx="121828" cy="138499"/>
              </a:xfrm>
              <a:prstGeom prst="rect">
                <a:avLst/>
              </a:prstGeom>
              <a:noFill/>
            </p:spPr>
            <p:txBody>
              <a:bodyPr wrap="none" lIns="0" tIns="0" rIns="0" bIns="0" rtlCol="0">
                <a:spAutoFit/>
              </a:bodyPr>
              <a:lstStyle/>
              <a:p>
                <a:pPr marL="0" marR="0" lvl="0" indent="0" algn="r" defTabSz="914378"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595454"/>
                    </a:solidFill>
                    <a:effectLst/>
                    <a:uLnTx/>
                    <a:uFillTx/>
                    <a:latin typeface="Trebuchet MS" panose="020B0603020202020204"/>
                    <a:ea typeface="Arial" charset="0"/>
                    <a:cs typeface="Arial" charset="0"/>
                  </a:rPr>
                  <a:t>80</a:t>
                </a:r>
              </a:p>
            </p:txBody>
          </p:sp>
          <p:sp>
            <p:nvSpPr>
              <p:cNvPr id="190" name="TextBox 189">
                <a:extLst>
                  <a:ext uri="{FF2B5EF4-FFF2-40B4-BE49-F238E27FC236}">
                    <a16:creationId xmlns:a16="http://schemas.microsoft.com/office/drawing/2014/main" id="{0D10B890-F8F3-6628-D0C7-2A0CEEF64062}"/>
                  </a:ext>
                </a:extLst>
              </p:cNvPr>
              <p:cNvSpPr txBox="1"/>
              <p:nvPr/>
            </p:nvSpPr>
            <p:spPr>
              <a:xfrm>
                <a:off x="9989208" y="1689560"/>
                <a:ext cx="121828" cy="138499"/>
              </a:xfrm>
              <a:prstGeom prst="rect">
                <a:avLst/>
              </a:prstGeom>
              <a:noFill/>
            </p:spPr>
            <p:txBody>
              <a:bodyPr wrap="none" lIns="0" tIns="0" rIns="0" bIns="0" rtlCol="0">
                <a:spAutoFit/>
              </a:bodyPr>
              <a:lstStyle/>
              <a:p>
                <a:pPr marL="0" marR="0" lvl="0" indent="0" algn="r" defTabSz="914378"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595454"/>
                    </a:solidFill>
                    <a:effectLst/>
                    <a:uLnTx/>
                    <a:uFillTx/>
                    <a:latin typeface="Trebuchet MS" panose="020B0603020202020204"/>
                    <a:ea typeface="Arial" charset="0"/>
                    <a:cs typeface="Arial" charset="0"/>
                  </a:rPr>
                  <a:t>60</a:t>
                </a:r>
              </a:p>
            </p:txBody>
          </p:sp>
          <p:sp>
            <p:nvSpPr>
              <p:cNvPr id="191" name="TextBox 190">
                <a:extLst>
                  <a:ext uri="{FF2B5EF4-FFF2-40B4-BE49-F238E27FC236}">
                    <a16:creationId xmlns:a16="http://schemas.microsoft.com/office/drawing/2014/main" id="{62279C09-EBF4-0008-423E-676D148D59BC}"/>
                  </a:ext>
                </a:extLst>
              </p:cNvPr>
              <p:cNvSpPr txBox="1"/>
              <p:nvPr/>
            </p:nvSpPr>
            <p:spPr>
              <a:xfrm>
                <a:off x="9989208" y="1841318"/>
                <a:ext cx="121828" cy="138499"/>
              </a:xfrm>
              <a:prstGeom prst="rect">
                <a:avLst/>
              </a:prstGeom>
              <a:noFill/>
            </p:spPr>
            <p:txBody>
              <a:bodyPr wrap="none" lIns="0" tIns="0" rIns="0" bIns="0" rtlCol="0">
                <a:spAutoFit/>
              </a:bodyPr>
              <a:lstStyle/>
              <a:p>
                <a:pPr marL="0" marR="0" lvl="0" indent="0" algn="r" defTabSz="914378"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595454"/>
                    </a:solidFill>
                    <a:effectLst/>
                    <a:uLnTx/>
                    <a:uFillTx/>
                    <a:latin typeface="Trebuchet MS" panose="020B0603020202020204"/>
                    <a:ea typeface="Arial" charset="0"/>
                    <a:cs typeface="Arial" charset="0"/>
                  </a:rPr>
                  <a:t>40</a:t>
                </a:r>
              </a:p>
            </p:txBody>
          </p:sp>
          <p:sp>
            <p:nvSpPr>
              <p:cNvPr id="192" name="TextBox 191">
                <a:extLst>
                  <a:ext uri="{FF2B5EF4-FFF2-40B4-BE49-F238E27FC236}">
                    <a16:creationId xmlns:a16="http://schemas.microsoft.com/office/drawing/2014/main" id="{9518C307-37E3-2AA4-72B0-BBD0679B0DCE}"/>
                  </a:ext>
                </a:extLst>
              </p:cNvPr>
              <p:cNvSpPr txBox="1"/>
              <p:nvPr/>
            </p:nvSpPr>
            <p:spPr>
              <a:xfrm>
                <a:off x="9989208" y="1993076"/>
                <a:ext cx="121828" cy="138499"/>
              </a:xfrm>
              <a:prstGeom prst="rect">
                <a:avLst/>
              </a:prstGeom>
              <a:noFill/>
            </p:spPr>
            <p:txBody>
              <a:bodyPr wrap="none" lIns="0" tIns="0" rIns="0" bIns="0" rtlCol="0">
                <a:spAutoFit/>
              </a:bodyPr>
              <a:lstStyle/>
              <a:p>
                <a:pPr marL="0" marR="0" lvl="0" indent="0" algn="r" defTabSz="914378"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595454"/>
                    </a:solidFill>
                    <a:effectLst/>
                    <a:uLnTx/>
                    <a:uFillTx/>
                    <a:latin typeface="Trebuchet MS" panose="020B0603020202020204"/>
                    <a:ea typeface="Arial" charset="0"/>
                    <a:cs typeface="Arial" charset="0"/>
                  </a:rPr>
                  <a:t>20</a:t>
                </a:r>
              </a:p>
            </p:txBody>
          </p:sp>
          <p:sp>
            <p:nvSpPr>
              <p:cNvPr id="193" name="TextBox 192">
                <a:extLst>
                  <a:ext uri="{FF2B5EF4-FFF2-40B4-BE49-F238E27FC236}">
                    <a16:creationId xmlns:a16="http://schemas.microsoft.com/office/drawing/2014/main" id="{2103B2CF-E9DD-05FB-CCCC-FEBFD0B67EC5}"/>
                  </a:ext>
                </a:extLst>
              </p:cNvPr>
              <p:cNvSpPr txBox="1"/>
              <p:nvPr/>
            </p:nvSpPr>
            <p:spPr>
              <a:xfrm>
                <a:off x="10050120" y="2144833"/>
                <a:ext cx="60914" cy="138499"/>
              </a:xfrm>
              <a:prstGeom prst="rect">
                <a:avLst/>
              </a:prstGeom>
              <a:noFill/>
            </p:spPr>
            <p:txBody>
              <a:bodyPr wrap="none" lIns="0" tIns="0" rIns="0" bIns="0" rtlCol="0">
                <a:spAutoFit/>
              </a:bodyPr>
              <a:lstStyle/>
              <a:p>
                <a:pPr marL="0" marR="0" lvl="0" indent="0" algn="r" defTabSz="914378"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595454"/>
                    </a:solidFill>
                    <a:effectLst/>
                    <a:uLnTx/>
                    <a:uFillTx/>
                    <a:latin typeface="Trebuchet MS" panose="020B0603020202020204"/>
                    <a:ea typeface="Arial" charset="0"/>
                    <a:cs typeface="Arial" charset="0"/>
                  </a:rPr>
                  <a:t>0</a:t>
                </a:r>
              </a:p>
            </p:txBody>
          </p:sp>
          <p:sp>
            <p:nvSpPr>
              <p:cNvPr id="194" name="TextBox 193">
                <a:extLst>
                  <a:ext uri="{FF2B5EF4-FFF2-40B4-BE49-F238E27FC236}">
                    <a16:creationId xmlns:a16="http://schemas.microsoft.com/office/drawing/2014/main" id="{4607960B-FBF7-0577-50AA-EE96B94B2770}"/>
                  </a:ext>
                </a:extLst>
              </p:cNvPr>
              <p:cNvSpPr txBox="1"/>
              <p:nvPr/>
            </p:nvSpPr>
            <p:spPr>
              <a:xfrm>
                <a:off x="9947528" y="2296591"/>
                <a:ext cx="163506" cy="138499"/>
              </a:xfrm>
              <a:prstGeom prst="rect">
                <a:avLst/>
              </a:prstGeom>
              <a:noFill/>
            </p:spPr>
            <p:txBody>
              <a:bodyPr wrap="none" lIns="0" tIns="0" rIns="0" bIns="0" rtlCol="0">
                <a:spAutoFit/>
              </a:bodyPr>
              <a:lstStyle/>
              <a:p>
                <a:pPr marL="0" marR="0" lvl="0" indent="0" algn="r" defTabSz="914378"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595454"/>
                    </a:solidFill>
                    <a:effectLst/>
                    <a:uLnTx/>
                    <a:uFillTx/>
                    <a:latin typeface="Trebuchet MS" panose="020B0603020202020204"/>
                    <a:ea typeface="Arial" charset="0"/>
                    <a:cs typeface="Arial" charset="0"/>
                  </a:rPr>
                  <a:t>-20</a:t>
                </a:r>
              </a:p>
            </p:txBody>
          </p:sp>
          <p:sp>
            <p:nvSpPr>
              <p:cNvPr id="195" name="TextBox 194">
                <a:extLst>
                  <a:ext uri="{FF2B5EF4-FFF2-40B4-BE49-F238E27FC236}">
                    <a16:creationId xmlns:a16="http://schemas.microsoft.com/office/drawing/2014/main" id="{2783C246-CE7B-8E1D-6FFB-34ED87F7228D}"/>
                  </a:ext>
                </a:extLst>
              </p:cNvPr>
              <p:cNvSpPr txBox="1"/>
              <p:nvPr/>
            </p:nvSpPr>
            <p:spPr>
              <a:xfrm>
                <a:off x="9947528" y="2448349"/>
                <a:ext cx="163506" cy="138499"/>
              </a:xfrm>
              <a:prstGeom prst="rect">
                <a:avLst/>
              </a:prstGeom>
              <a:noFill/>
            </p:spPr>
            <p:txBody>
              <a:bodyPr wrap="none" lIns="0" tIns="0" rIns="0" bIns="0" rtlCol="0">
                <a:spAutoFit/>
              </a:bodyPr>
              <a:lstStyle/>
              <a:p>
                <a:pPr marL="0" marR="0" lvl="0" indent="0" algn="r" defTabSz="914378"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595454"/>
                    </a:solidFill>
                    <a:effectLst/>
                    <a:uLnTx/>
                    <a:uFillTx/>
                    <a:latin typeface="Trebuchet MS" panose="020B0603020202020204"/>
                    <a:ea typeface="Arial" charset="0"/>
                    <a:cs typeface="Arial" charset="0"/>
                  </a:rPr>
                  <a:t>-40</a:t>
                </a:r>
              </a:p>
            </p:txBody>
          </p:sp>
          <p:sp>
            <p:nvSpPr>
              <p:cNvPr id="196" name="TextBox 195">
                <a:extLst>
                  <a:ext uri="{FF2B5EF4-FFF2-40B4-BE49-F238E27FC236}">
                    <a16:creationId xmlns:a16="http://schemas.microsoft.com/office/drawing/2014/main" id="{3A5F5FB7-DD22-E0AC-BD91-BF7018275EBB}"/>
                  </a:ext>
                </a:extLst>
              </p:cNvPr>
              <p:cNvSpPr txBox="1"/>
              <p:nvPr/>
            </p:nvSpPr>
            <p:spPr>
              <a:xfrm>
                <a:off x="9947528" y="2600107"/>
                <a:ext cx="163506" cy="138499"/>
              </a:xfrm>
              <a:prstGeom prst="rect">
                <a:avLst/>
              </a:prstGeom>
              <a:noFill/>
            </p:spPr>
            <p:txBody>
              <a:bodyPr wrap="none" lIns="0" tIns="0" rIns="0" bIns="0" rtlCol="0">
                <a:spAutoFit/>
              </a:bodyPr>
              <a:lstStyle/>
              <a:p>
                <a:pPr marL="0" marR="0" lvl="0" indent="0" algn="r" defTabSz="914378"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595454"/>
                    </a:solidFill>
                    <a:effectLst/>
                    <a:uLnTx/>
                    <a:uFillTx/>
                    <a:latin typeface="Trebuchet MS" panose="020B0603020202020204"/>
                    <a:ea typeface="Arial" charset="0"/>
                    <a:cs typeface="Arial" charset="0"/>
                  </a:rPr>
                  <a:t>-60</a:t>
                </a:r>
              </a:p>
            </p:txBody>
          </p:sp>
          <p:sp>
            <p:nvSpPr>
              <p:cNvPr id="197" name="TextBox 196">
                <a:extLst>
                  <a:ext uri="{FF2B5EF4-FFF2-40B4-BE49-F238E27FC236}">
                    <a16:creationId xmlns:a16="http://schemas.microsoft.com/office/drawing/2014/main" id="{B495C36A-063F-B745-DB28-A14D03E52253}"/>
                  </a:ext>
                </a:extLst>
              </p:cNvPr>
              <p:cNvSpPr txBox="1"/>
              <p:nvPr/>
            </p:nvSpPr>
            <p:spPr>
              <a:xfrm>
                <a:off x="9886615" y="2903624"/>
                <a:ext cx="224420" cy="138499"/>
              </a:xfrm>
              <a:prstGeom prst="rect">
                <a:avLst/>
              </a:prstGeom>
              <a:noFill/>
            </p:spPr>
            <p:txBody>
              <a:bodyPr wrap="none" lIns="0" tIns="0" rIns="0" bIns="0" rtlCol="0">
                <a:spAutoFit/>
              </a:bodyPr>
              <a:lstStyle/>
              <a:p>
                <a:pPr marL="0" marR="0" lvl="0" indent="0" algn="r" defTabSz="914378"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595454"/>
                    </a:solidFill>
                    <a:effectLst/>
                    <a:uLnTx/>
                    <a:uFillTx/>
                    <a:latin typeface="Trebuchet MS" panose="020B0603020202020204"/>
                    <a:ea typeface="Arial" charset="0"/>
                    <a:cs typeface="Arial" charset="0"/>
                  </a:rPr>
                  <a:t>-100</a:t>
                </a:r>
              </a:p>
            </p:txBody>
          </p:sp>
          <p:sp>
            <p:nvSpPr>
              <p:cNvPr id="198" name="TextBox 197">
                <a:extLst>
                  <a:ext uri="{FF2B5EF4-FFF2-40B4-BE49-F238E27FC236}">
                    <a16:creationId xmlns:a16="http://schemas.microsoft.com/office/drawing/2014/main" id="{9743B2E3-99C0-F2A7-5A0A-7F629320644C}"/>
                  </a:ext>
                </a:extLst>
              </p:cNvPr>
              <p:cNvSpPr txBox="1"/>
              <p:nvPr/>
            </p:nvSpPr>
            <p:spPr>
              <a:xfrm>
                <a:off x="9947528" y="2751865"/>
                <a:ext cx="163506" cy="138499"/>
              </a:xfrm>
              <a:prstGeom prst="rect">
                <a:avLst/>
              </a:prstGeom>
              <a:noFill/>
            </p:spPr>
            <p:txBody>
              <a:bodyPr wrap="none" lIns="0" tIns="0" rIns="0" bIns="0" rtlCol="0">
                <a:spAutoFit/>
              </a:bodyPr>
              <a:lstStyle/>
              <a:p>
                <a:pPr marL="0" marR="0" lvl="0" indent="0" algn="r" defTabSz="914378"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595454"/>
                    </a:solidFill>
                    <a:effectLst/>
                    <a:uLnTx/>
                    <a:uFillTx/>
                    <a:latin typeface="Trebuchet MS" panose="020B0603020202020204"/>
                    <a:ea typeface="Arial" charset="0"/>
                    <a:cs typeface="Arial" charset="0"/>
                  </a:rPr>
                  <a:t>-80</a:t>
                </a:r>
              </a:p>
            </p:txBody>
          </p:sp>
          <p:sp>
            <p:nvSpPr>
              <p:cNvPr id="199" name="TextBox 198">
                <a:extLst>
                  <a:ext uri="{FF2B5EF4-FFF2-40B4-BE49-F238E27FC236}">
                    <a16:creationId xmlns:a16="http://schemas.microsoft.com/office/drawing/2014/main" id="{E67A4CCF-CEBE-36F6-29F8-EACB44791559}"/>
                  </a:ext>
                </a:extLst>
              </p:cNvPr>
              <p:cNvSpPr txBox="1"/>
              <p:nvPr/>
            </p:nvSpPr>
            <p:spPr>
              <a:xfrm>
                <a:off x="10162362" y="1603989"/>
                <a:ext cx="1164646"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rgbClr val="595454"/>
                    </a:solidFill>
                    <a:effectLst/>
                    <a:uLnTx/>
                    <a:uFillTx/>
                    <a:latin typeface="Trebuchet MS" panose="020B0603020202020204"/>
                    <a:ea typeface="+mn-ea"/>
                    <a:cs typeface="Arial" panose="020B0604020202020204" pitchFamily="34" charset="0"/>
                  </a:rPr>
                  <a:t>13% with tumor reduction</a:t>
                </a:r>
              </a:p>
            </p:txBody>
          </p:sp>
          <p:sp>
            <p:nvSpPr>
              <p:cNvPr id="200" name="TextBox 199">
                <a:extLst>
                  <a:ext uri="{FF2B5EF4-FFF2-40B4-BE49-F238E27FC236}">
                    <a16:creationId xmlns:a16="http://schemas.microsoft.com/office/drawing/2014/main" id="{46F1497C-6943-13E5-1EE6-BAD3346BFDE0}"/>
                  </a:ext>
                </a:extLst>
              </p:cNvPr>
              <p:cNvSpPr txBox="1"/>
              <p:nvPr/>
            </p:nvSpPr>
            <p:spPr>
              <a:xfrm>
                <a:off x="10107438" y="1158721"/>
                <a:ext cx="1138647" cy="3847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595454"/>
                    </a:solidFill>
                    <a:effectLst/>
                    <a:uLnTx/>
                    <a:uFillTx/>
                    <a:latin typeface="Trebuchet MS" panose="020B0603020202020204"/>
                    <a:ea typeface="+mn-ea"/>
                    <a:cs typeface="Arial" charset="0"/>
                  </a:rPr>
                  <a:t>LAG-3 unknown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595454"/>
                    </a:solidFill>
                    <a:effectLst/>
                    <a:uLnTx/>
                    <a:uFillTx/>
                    <a:latin typeface="Trebuchet MS" panose="020B0603020202020204"/>
                    <a:ea typeface="+mn-ea"/>
                    <a:cs typeface="Arial" charset="0"/>
                  </a:rPr>
                  <a:t>n = 8</a:t>
                </a:r>
              </a:p>
            </p:txBody>
          </p:sp>
          <p:sp>
            <p:nvSpPr>
              <p:cNvPr id="201" name="Arrow: Down 1237">
                <a:extLst>
                  <a:ext uri="{FF2B5EF4-FFF2-40B4-BE49-F238E27FC236}">
                    <a16:creationId xmlns:a16="http://schemas.microsoft.com/office/drawing/2014/main" id="{F65B7541-A637-A5F2-370D-A54D3162A096}"/>
                  </a:ext>
                </a:extLst>
              </p:cNvPr>
              <p:cNvSpPr>
                <a:spLocks/>
              </p:cNvSpPr>
              <p:nvPr/>
            </p:nvSpPr>
            <p:spPr>
              <a:xfrm>
                <a:off x="10680605" y="1955401"/>
                <a:ext cx="130325" cy="190774"/>
              </a:xfrm>
              <a:prstGeom prst="downArrow">
                <a:avLst/>
              </a:prstGeom>
              <a:solidFill>
                <a:srgbClr val="00457C"/>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cxnSp>
            <p:nvCxnSpPr>
              <p:cNvPr id="202" name="Straight Connector 201">
                <a:extLst>
                  <a:ext uri="{FF2B5EF4-FFF2-40B4-BE49-F238E27FC236}">
                    <a16:creationId xmlns:a16="http://schemas.microsoft.com/office/drawing/2014/main" id="{D047BCCF-4D96-3A0C-2BE0-4E25B7F45C20}"/>
                  </a:ext>
                </a:extLst>
              </p:cNvPr>
              <p:cNvCxnSpPr>
                <a:cxnSpLocks noChangeAspect="1"/>
              </p:cNvCxnSpPr>
              <p:nvPr/>
            </p:nvCxnSpPr>
            <p:spPr>
              <a:xfrm flipV="1">
                <a:off x="10234163" y="1830418"/>
                <a:ext cx="0" cy="356642"/>
              </a:xfrm>
              <a:prstGeom prst="line">
                <a:avLst/>
              </a:prstGeom>
              <a:noFill/>
              <a:ln w="63500" cap="flat" cmpd="sng" algn="ctr">
                <a:solidFill>
                  <a:srgbClr val="A5A5A5"/>
                </a:solidFill>
                <a:prstDash val="solid"/>
                <a:miter lim="800000"/>
              </a:ln>
              <a:effectLst/>
            </p:spPr>
          </p:cxnSp>
          <p:cxnSp>
            <p:nvCxnSpPr>
              <p:cNvPr id="203" name="Straight Connector 202">
                <a:extLst>
                  <a:ext uri="{FF2B5EF4-FFF2-40B4-BE49-F238E27FC236}">
                    <a16:creationId xmlns:a16="http://schemas.microsoft.com/office/drawing/2014/main" id="{718FD1E3-4DA5-B7CA-5688-3092857AD2DD}"/>
                  </a:ext>
                </a:extLst>
              </p:cNvPr>
              <p:cNvCxnSpPr>
                <a:cxnSpLocks noChangeAspect="1"/>
              </p:cNvCxnSpPr>
              <p:nvPr/>
            </p:nvCxnSpPr>
            <p:spPr>
              <a:xfrm flipV="1">
                <a:off x="10312173" y="1964159"/>
                <a:ext cx="0" cy="222902"/>
              </a:xfrm>
              <a:prstGeom prst="line">
                <a:avLst/>
              </a:prstGeom>
              <a:noFill/>
              <a:ln w="63500" cap="flat" cmpd="sng" algn="ctr">
                <a:solidFill>
                  <a:srgbClr val="A5A5A5"/>
                </a:solidFill>
                <a:prstDash val="solid"/>
                <a:miter lim="800000"/>
              </a:ln>
              <a:effectLst/>
            </p:spPr>
          </p:cxnSp>
          <p:grpSp>
            <p:nvGrpSpPr>
              <p:cNvPr id="204" name="Group 203">
                <a:extLst>
                  <a:ext uri="{FF2B5EF4-FFF2-40B4-BE49-F238E27FC236}">
                    <a16:creationId xmlns:a16="http://schemas.microsoft.com/office/drawing/2014/main" id="{074E7ECF-6787-73D8-D4AA-AE6BFAAF32D5}"/>
                  </a:ext>
                </a:extLst>
              </p:cNvPr>
              <p:cNvGrpSpPr/>
              <p:nvPr/>
            </p:nvGrpSpPr>
            <p:grpSpPr>
              <a:xfrm>
                <a:off x="10133683" y="1390666"/>
                <a:ext cx="709101" cy="1601141"/>
                <a:chOff x="10133683" y="1390666"/>
                <a:chExt cx="709101" cy="1601141"/>
              </a:xfrm>
            </p:grpSpPr>
            <p:cxnSp>
              <p:nvCxnSpPr>
                <p:cNvPr id="205" name="Straight Connector 204">
                  <a:extLst>
                    <a:ext uri="{FF2B5EF4-FFF2-40B4-BE49-F238E27FC236}">
                      <a16:creationId xmlns:a16="http://schemas.microsoft.com/office/drawing/2014/main" id="{D603BF9E-5C1F-54F8-55B4-B3CF8EADF2F3}"/>
                    </a:ext>
                  </a:extLst>
                </p:cNvPr>
                <p:cNvCxnSpPr>
                  <a:cxnSpLocks noChangeAspect="1"/>
                </p:cNvCxnSpPr>
                <p:nvPr/>
              </p:nvCxnSpPr>
              <p:spPr>
                <a:xfrm flipH="1">
                  <a:off x="10171296" y="2413809"/>
                  <a:ext cx="671488" cy="0"/>
                </a:xfrm>
                <a:prstGeom prst="line">
                  <a:avLst/>
                </a:prstGeom>
                <a:noFill/>
                <a:ln w="12700" cap="flat" cmpd="sng" algn="ctr">
                  <a:solidFill>
                    <a:schemeClr val="tx1"/>
                  </a:solidFill>
                  <a:prstDash val="sysDash"/>
                  <a:miter lim="800000"/>
                </a:ln>
                <a:effectLst/>
              </p:spPr>
            </p:cxnSp>
            <p:cxnSp>
              <p:nvCxnSpPr>
                <p:cNvPr id="206" name="Straight Connector 205">
                  <a:extLst>
                    <a:ext uri="{FF2B5EF4-FFF2-40B4-BE49-F238E27FC236}">
                      <a16:creationId xmlns:a16="http://schemas.microsoft.com/office/drawing/2014/main" id="{8F064323-21F5-BEF6-504C-17781B5944EC}"/>
                    </a:ext>
                  </a:extLst>
                </p:cNvPr>
                <p:cNvCxnSpPr/>
                <p:nvPr/>
              </p:nvCxnSpPr>
              <p:spPr>
                <a:xfrm flipH="1">
                  <a:off x="10133683" y="1424553"/>
                  <a:ext cx="35116" cy="0"/>
                </a:xfrm>
                <a:prstGeom prst="line">
                  <a:avLst/>
                </a:prstGeom>
                <a:noFill/>
                <a:ln w="12700" cap="flat" cmpd="sng" algn="ctr">
                  <a:solidFill>
                    <a:schemeClr val="tx1"/>
                  </a:solidFill>
                  <a:prstDash val="solid"/>
                  <a:miter lim="800000"/>
                </a:ln>
                <a:effectLst/>
              </p:spPr>
            </p:cxnSp>
            <p:cxnSp>
              <p:nvCxnSpPr>
                <p:cNvPr id="207" name="Straight Connector 206">
                  <a:extLst>
                    <a:ext uri="{FF2B5EF4-FFF2-40B4-BE49-F238E27FC236}">
                      <a16:creationId xmlns:a16="http://schemas.microsoft.com/office/drawing/2014/main" id="{7F54E74F-9677-AF02-8210-56AE9723C764}"/>
                    </a:ext>
                  </a:extLst>
                </p:cNvPr>
                <p:cNvCxnSpPr/>
                <p:nvPr/>
              </p:nvCxnSpPr>
              <p:spPr>
                <a:xfrm flipH="1">
                  <a:off x="10133683" y="1576734"/>
                  <a:ext cx="35116" cy="0"/>
                </a:xfrm>
                <a:prstGeom prst="line">
                  <a:avLst/>
                </a:prstGeom>
                <a:noFill/>
                <a:ln w="12700" cap="flat" cmpd="sng" algn="ctr">
                  <a:solidFill>
                    <a:schemeClr val="tx1"/>
                  </a:solidFill>
                  <a:prstDash val="solid"/>
                  <a:miter lim="800000"/>
                </a:ln>
                <a:effectLst/>
              </p:spPr>
            </p:cxnSp>
            <p:cxnSp>
              <p:nvCxnSpPr>
                <p:cNvPr id="208" name="Straight Connector 207">
                  <a:extLst>
                    <a:ext uri="{FF2B5EF4-FFF2-40B4-BE49-F238E27FC236}">
                      <a16:creationId xmlns:a16="http://schemas.microsoft.com/office/drawing/2014/main" id="{9F98B424-67BD-EFDE-0B90-2B014D18EDF9}"/>
                    </a:ext>
                  </a:extLst>
                </p:cNvPr>
                <p:cNvCxnSpPr/>
                <p:nvPr/>
              </p:nvCxnSpPr>
              <p:spPr>
                <a:xfrm flipH="1">
                  <a:off x="10133683" y="1728916"/>
                  <a:ext cx="35116" cy="0"/>
                </a:xfrm>
                <a:prstGeom prst="line">
                  <a:avLst/>
                </a:prstGeom>
                <a:noFill/>
                <a:ln w="12700" cap="flat" cmpd="sng" algn="ctr">
                  <a:solidFill>
                    <a:schemeClr val="tx1"/>
                  </a:solidFill>
                  <a:prstDash val="solid"/>
                  <a:miter lim="800000"/>
                </a:ln>
                <a:effectLst/>
              </p:spPr>
            </p:cxnSp>
            <p:cxnSp>
              <p:nvCxnSpPr>
                <p:cNvPr id="209" name="Straight Connector 208">
                  <a:extLst>
                    <a:ext uri="{FF2B5EF4-FFF2-40B4-BE49-F238E27FC236}">
                      <a16:creationId xmlns:a16="http://schemas.microsoft.com/office/drawing/2014/main" id="{7F109620-6777-B6B7-6861-380B485E5EC7}"/>
                    </a:ext>
                  </a:extLst>
                </p:cNvPr>
                <p:cNvCxnSpPr/>
                <p:nvPr/>
              </p:nvCxnSpPr>
              <p:spPr>
                <a:xfrm flipH="1">
                  <a:off x="10133683" y="1881098"/>
                  <a:ext cx="35116" cy="0"/>
                </a:xfrm>
                <a:prstGeom prst="line">
                  <a:avLst/>
                </a:prstGeom>
                <a:noFill/>
                <a:ln w="12700" cap="flat" cmpd="sng" algn="ctr">
                  <a:solidFill>
                    <a:schemeClr val="tx1"/>
                  </a:solidFill>
                  <a:prstDash val="solid"/>
                  <a:miter lim="800000"/>
                </a:ln>
                <a:effectLst/>
              </p:spPr>
            </p:cxnSp>
            <p:cxnSp>
              <p:nvCxnSpPr>
                <p:cNvPr id="210" name="Straight Connector 209">
                  <a:extLst>
                    <a:ext uri="{FF2B5EF4-FFF2-40B4-BE49-F238E27FC236}">
                      <a16:creationId xmlns:a16="http://schemas.microsoft.com/office/drawing/2014/main" id="{C60094E1-46C2-2687-E69D-1A9E6B1A2EEB}"/>
                    </a:ext>
                  </a:extLst>
                </p:cNvPr>
                <p:cNvCxnSpPr/>
                <p:nvPr/>
              </p:nvCxnSpPr>
              <p:spPr>
                <a:xfrm flipH="1">
                  <a:off x="10133683" y="2033279"/>
                  <a:ext cx="35116" cy="0"/>
                </a:xfrm>
                <a:prstGeom prst="line">
                  <a:avLst/>
                </a:prstGeom>
                <a:noFill/>
                <a:ln w="12700" cap="flat" cmpd="sng" algn="ctr">
                  <a:solidFill>
                    <a:schemeClr val="tx1"/>
                  </a:solidFill>
                  <a:prstDash val="solid"/>
                  <a:miter lim="800000"/>
                </a:ln>
                <a:effectLst/>
              </p:spPr>
            </p:cxnSp>
            <p:cxnSp>
              <p:nvCxnSpPr>
                <p:cNvPr id="211" name="Straight Connector 210">
                  <a:extLst>
                    <a:ext uri="{FF2B5EF4-FFF2-40B4-BE49-F238E27FC236}">
                      <a16:creationId xmlns:a16="http://schemas.microsoft.com/office/drawing/2014/main" id="{D8DBF60F-D884-3F0F-4F90-6BC3AD1A237C}"/>
                    </a:ext>
                  </a:extLst>
                </p:cNvPr>
                <p:cNvCxnSpPr/>
                <p:nvPr/>
              </p:nvCxnSpPr>
              <p:spPr>
                <a:xfrm flipH="1">
                  <a:off x="10133683" y="2185461"/>
                  <a:ext cx="35116" cy="0"/>
                </a:xfrm>
                <a:prstGeom prst="line">
                  <a:avLst/>
                </a:prstGeom>
                <a:noFill/>
                <a:ln w="12700" cap="flat" cmpd="sng" algn="ctr">
                  <a:solidFill>
                    <a:schemeClr val="tx1"/>
                  </a:solidFill>
                  <a:prstDash val="solid"/>
                  <a:miter lim="800000"/>
                </a:ln>
                <a:effectLst/>
              </p:spPr>
            </p:cxnSp>
            <p:cxnSp>
              <p:nvCxnSpPr>
                <p:cNvPr id="212" name="Straight Connector 211">
                  <a:extLst>
                    <a:ext uri="{FF2B5EF4-FFF2-40B4-BE49-F238E27FC236}">
                      <a16:creationId xmlns:a16="http://schemas.microsoft.com/office/drawing/2014/main" id="{BDBF9E63-D40D-8B7C-04D3-1230380F6682}"/>
                    </a:ext>
                  </a:extLst>
                </p:cNvPr>
                <p:cNvCxnSpPr/>
                <p:nvPr/>
              </p:nvCxnSpPr>
              <p:spPr>
                <a:xfrm flipH="1">
                  <a:off x="10133683" y="2337642"/>
                  <a:ext cx="35116" cy="0"/>
                </a:xfrm>
                <a:prstGeom prst="line">
                  <a:avLst/>
                </a:prstGeom>
                <a:noFill/>
                <a:ln w="12700" cap="flat" cmpd="sng" algn="ctr">
                  <a:solidFill>
                    <a:schemeClr val="tx1"/>
                  </a:solidFill>
                  <a:prstDash val="solid"/>
                  <a:miter lim="800000"/>
                </a:ln>
                <a:effectLst/>
              </p:spPr>
            </p:cxnSp>
            <p:cxnSp>
              <p:nvCxnSpPr>
                <p:cNvPr id="213" name="Straight Connector 212">
                  <a:extLst>
                    <a:ext uri="{FF2B5EF4-FFF2-40B4-BE49-F238E27FC236}">
                      <a16:creationId xmlns:a16="http://schemas.microsoft.com/office/drawing/2014/main" id="{DF9AC712-A848-7BEA-7B4A-EC239E2A2B9D}"/>
                    </a:ext>
                  </a:extLst>
                </p:cNvPr>
                <p:cNvCxnSpPr/>
                <p:nvPr/>
              </p:nvCxnSpPr>
              <p:spPr>
                <a:xfrm flipH="1">
                  <a:off x="10133683" y="2489824"/>
                  <a:ext cx="35116" cy="0"/>
                </a:xfrm>
                <a:prstGeom prst="line">
                  <a:avLst/>
                </a:prstGeom>
                <a:noFill/>
                <a:ln w="12700" cap="flat" cmpd="sng" algn="ctr">
                  <a:solidFill>
                    <a:schemeClr val="tx1"/>
                  </a:solidFill>
                  <a:prstDash val="solid"/>
                  <a:miter lim="800000"/>
                </a:ln>
                <a:effectLst/>
              </p:spPr>
            </p:cxnSp>
            <p:cxnSp>
              <p:nvCxnSpPr>
                <p:cNvPr id="214" name="Straight Connector 213">
                  <a:extLst>
                    <a:ext uri="{FF2B5EF4-FFF2-40B4-BE49-F238E27FC236}">
                      <a16:creationId xmlns:a16="http://schemas.microsoft.com/office/drawing/2014/main" id="{015EDAE0-787B-5C6A-4702-13D6459175BE}"/>
                    </a:ext>
                  </a:extLst>
                </p:cNvPr>
                <p:cNvCxnSpPr/>
                <p:nvPr/>
              </p:nvCxnSpPr>
              <p:spPr>
                <a:xfrm flipH="1">
                  <a:off x="10133683" y="2642006"/>
                  <a:ext cx="35116" cy="0"/>
                </a:xfrm>
                <a:prstGeom prst="line">
                  <a:avLst/>
                </a:prstGeom>
                <a:noFill/>
                <a:ln w="12700" cap="flat" cmpd="sng" algn="ctr">
                  <a:solidFill>
                    <a:schemeClr val="tx1"/>
                  </a:solidFill>
                  <a:prstDash val="solid"/>
                  <a:miter lim="800000"/>
                </a:ln>
                <a:effectLst/>
              </p:spPr>
            </p:cxnSp>
            <p:cxnSp>
              <p:nvCxnSpPr>
                <p:cNvPr id="215" name="Straight Connector 214">
                  <a:extLst>
                    <a:ext uri="{FF2B5EF4-FFF2-40B4-BE49-F238E27FC236}">
                      <a16:creationId xmlns:a16="http://schemas.microsoft.com/office/drawing/2014/main" id="{76F8D6AD-DB0B-591B-C8E6-E35AECB818A8}"/>
                    </a:ext>
                  </a:extLst>
                </p:cNvPr>
                <p:cNvCxnSpPr/>
                <p:nvPr/>
              </p:nvCxnSpPr>
              <p:spPr>
                <a:xfrm flipH="1">
                  <a:off x="10133683" y="2794187"/>
                  <a:ext cx="35116" cy="0"/>
                </a:xfrm>
                <a:prstGeom prst="line">
                  <a:avLst/>
                </a:prstGeom>
                <a:noFill/>
                <a:ln w="12700" cap="flat" cmpd="sng" algn="ctr">
                  <a:solidFill>
                    <a:schemeClr val="tx1"/>
                  </a:solidFill>
                  <a:prstDash val="solid"/>
                  <a:miter lim="800000"/>
                </a:ln>
                <a:effectLst/>
              </p:spPr>
            </p:cxnSp>
            <p:cxnSp>
              <p:nvCxnSpPr>
                <p:cNvPr id="216" name="Straight Connector 215">
                  <a:extLst>
                    <a:ext uri="{FF2B5EF4-FFF2-40B4-BE49-F238E27FC236}">
                      <a16:creationId xmlns:a16="http://schemas.microsoft.com/office/drawing/2014/main" id="{1AC4529A-D7EB-00A6-CB85-F9E5D3B6F622}"/>
                    </a:ext>
                  </a:extLst>
                </p:cNvPr>
                <p:cNvCxnSpPr/>
                <p:nvPr/>
              </p:nvCxnSpPr>
              <p:spPr>
                <a:xfrm flipH="1">
                  <a:off x="10133683" y="2946369"/>
                  <a:ext cx="35116" cy="0"/>
                </a:xfrm>
                <a:prstGeom prst="line">
                  <a:avLst/>
                </a:prstGeom>
                <a:noFill/>
                <a:ln w="12700" cap="flat" cmpd="sng" algn="ctr">
                  <a:solidFill>
                    <a:schemeClr val="tx1"/>
                  </a:solidFill>
                  <a:prstDash val="solid"/>
                  <a:miter lim="800000"/>
                </a:ln>
                <a:effectLst/>
              </p:spPr>
            </p:cxnSp>
            <p:cxnSp>
              <p:nvCxnSpPr>
                <p:cNvPr id="217" name="Straight Connector 216">
                  <a:extLst>
                    <a:ext uri="{FF2B5EF4-FFF2-40B4-BE49-F238E27FC236}">
                      <a16:creationId xmlns:a16="http://schemas.microsoft.com/office/drawing/2014/main" id="{43E2ACEB-F305-9195-4D91-A6F77CBB944B}"/>
                    </a:ext>
                  </a:extLst>
                </p:cNvPr>
                <p:cNvCxnSpPr/>
                <p:nvPr/>
              </p:nvCxnSpPr>
              <p:spPr>
                <a:xfrm>
                  <a:off x="10171520" y="1390666"/>
                  <a:ext cx="0" cy="1601141"/>
                </a:xfrm>
                <a:prstGeom prst="line">
                  <a:avLst/>
                </a:prstGeom>
                <a:noFill/>
                <a:ln w="12700" cap="flat" cmpd="sng" algn="ctr">
                  <a:solidFill>
                    <a:schemeClr val="tx1"/>
                  </a:solidFill>
                  <a:prstDash val="solid"/>
                  <a:miter lim="800000"/>
                </a:ln>
                <a:effectLst/>
              </p:spPr>
            </p:cxnSp>
            <p:cxnSp>
              <p:nvCxnSpPr>
                <p:cNvPr id="218" name="Straight Connector 217">
                  <a:extLst>
                    <a:ext uri="{FF2B5EF4-FFF2-40B4-BE49-F238E27FC236}">
                      <a16:creationId xmlns:a16="http://schemas.microsoft.com/office/drawing/2014/main" id="{B095F341-96FD-4A55-E372-62285C2BA402}"/>
                    </a:ext>
                  </a:extLst>
                </p:cNvPr>
                <p:cNvCxnSpPr/>
                <p:nvPr/>
              </p:nvCxnSpPr>
              <p:spPr>
                <a:xfrm flipH="1">
                  <a:off x="10171295" y="2185692"/>
                  <a:ext cx="671488" cy="0"/>
                </a:xfrm>
                <a:prstGeom prst="line">
                  <a:avLst/>
                </a:prstGeom>
                <a:noFill/>
                <a:ln w="12700" cap="flat" cmpd="sng" algn="ctr">
                  <a:solidFill>
                    <a:schemeClr val="tx1"/>
                  </a:solidFill>
                  <a:prstDash val="solid"/>
                  <a:miter lim="800000"/>
                </a:ln>
                <a:effectLst/>
              </p:spPr>
            </p:cxnSp>
          </p:grpSp>
        </p:grpSp>
        <p:grpSp>
          <p:nvGrpSpPr>
            <p:cNvPr id="121" name="Group 120">
              <a:extLst>
                <a:ext uri="{FF2B5EF4-FFF2-40B4-BE49-F238E27FC236}">
                  <a16:creationId xmlns:a16="http://schemas.microsoft.com/office/drawing/2014/main" id="{BBD25C79-254E-2A7A-C42D-7BA363615D1A}"/>
                </a:ext>
              </a:extLst>
            </p:cNvPr>
            <p:cNvGrpSpPr/>
            <p:nvPr/>
          </p:nvGrpSpPr>
          <p:grpSpPr>
            <a:xfrm>
              <a:off x="4988109" y="1158721"/>
              <a:ext cx="2908498" cy="1883819"/>
              <a:chOff x="5120236" y="1158721"/>
              <a:chExt cx="2908498" cy="1883819"/>
            </a:xfrm>
          </p:grpSpPr>
          <p:grpSp>
            <p:nvGrpSpPr>
              <p:cNvPr id="122" name="Group 121">
                <a:extLst>
                  <a:ext uri="{FF2B5EF4-FFF2-40B4-BE49-F238E27FC236}">
                    <a16:creationId xmlns:a16="http://schemas.microsoft.com/office/drawing/2014/main" id="{C914CA96-51A3-56F6-59EE-2B91B75471DF}"/>
                  </a:ext>
                </a:extLst>
              </p:cNvPr>
              <p:cNvGrpSpPr/>
              <p:nvPr/>
            </p:nvGrpSpPr>
            <p:grpSpPr>
              <a:xfrm>
                <a:off x="5120236" y="1351017"/>
                <a:ext cx="2908498" cy="1691523"/>
                <a:chOff x="5120236" y="1351017"/>
                <a:chExt cx="2908498" cy="1691523"/>
              </a:xfrm>
            </p:grpSpPr>
            <p:sp>
              <p:nvSpPr>
                <p:cNvPr id="155" name="TextBox 154">
                  <a:extLst>
                    <a:ext uri="{FF2B5EF4-FFF2-40B4-BE49-F238E27FC236}">
                      <a16:creationId xmlns:a16="http://schemas.microsoft.com/office/drawing/2014/main" id="{EBABBEC1-83D3-7355-E8AC-AB26896BAD72}"/>
                    </a:ext>
                  </a:extLst>
                </p:cNvPr>
                <p:cNvSpPr txBox="1"/>
                <p:nvPr/>
              </p:nvSpPr>
              <p:spPr>
                <a:xfrm>
                  <a:off x="5666613" y="1386456"/>
                  <a:ext cx="182742" cy="138499"/>
                </a:xfrm>
                <a:prstGeom prst="rect">
                  <a:avLst/>
                </a:prstGeom>
                <a:noFill/>
              </p:spPr>
              <p:txBody>
                <a:bodyPr wrap="none" lIns="0" tIns="0" rIns="0" bIns="0" rtlCol="0">
                  <a:spAutoFit/>
                </a:bodyPr>
                <a:lstStyle/>
                <a:p>
                  <a:pPr marL="0" marR="0" lvl="0" indent="0" algn="r" defTabSz="914378"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595454"/>
                      </a:solidFill>
                      <a:effectLst/>
                      <a:uLnTx/>
                      <a:uFillTx/>
                      <a:latin typeface="Trebuchet MS" panose="020B0603020202020204"/>
                      <a:ea typeface="Arial" charset="0"/>
                      <a:cs typeface="Arial" charset="0"/>
                    </a:rPr>
                    <a:t>100</a:t>
                  </a:r>
                </a:p>
              </p:txBody>
            </p:sp>
            <p:sp>
              <p:nvSpPr>
                <p:cNvPr id="156" name="TextBox 155">
                  <a:extLst>
                    <a:ext uri="{FF2B5EF4-FFF2-40B4-BE49-F238E27FC236}">
                      <a16:creationId xmlns:a16="http://schemas.microsoft.com/office/drawing/2014/main" id="{B18E7299-684B-17F9-FB46-5935EB1CA702}"/>
                    </a:ext>
                  </a:extLst>
                </p:cNvPr>
                <p:cNvSpPr txBox="1"/>
                <p:nvPr/>
              </p:nvSpPr>
              <p:spPr>
                <a:xfrm>
                  <a:off x="5727527" y="1538215"/>
                  <a:ext cx="121828" cy="138499"/>
                </a:xfrm>
                <a:prstGeom prst="rect">
                  <a:avLst/>
                </a:prstGeom>
                <a:noFill/>
              </p:spPr>
              <p:txBody>
                <a:bodyPr wrap="none" lIns="0" tIns="0" rIns="0" bIns="0" rtlCol="0">
                  <a:spAutoFit/>
                </a:bodyPr>
                <a:lstStyle/>
                <a:p>
                  <a:pPr marL="0" marR="0" lvl="0" indent="0" algn="r" defTabSz="914378"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595454"/>
                      </a:solidFill>
                      <a:effectLst/>
                      <a:uLnTx/>
                      <a:uFillTx/>
                      <a:latin typeface="Trebuchet MS" panose="020B0603020202020204"/>
                      <a:ea typeface="Arial" charset="0"/>
                      <a:cs typeface="Arial" charset="0"/>
                    </a:rPr>
                    <a:t>80</a:t>
                  </a:r>
                </a:p>
              </p:txBody>
            </p:sp>
            <p:sp>
              <p:nvSpPr>
                <p:cNvPr id="157" name="TextBox 156">
                  <a:extLst>
                    <a:ext uri="{FF2B5EF4-FFF2-40B4-BE49-F238E27FC236}">
                      <a16:creationId xmlns:a16="http://schemas.microsoft.com/office/drawing/2014/main" id="{9B8B755A-0B2C-D2A8-ABBC-416D0C98ABE2}"/>
                    </a:ext>
                  </a:extLst>
                </p:cNvPr>
                <p:cNvSpPr txBox="1"/>
                <p:nvPr/>
              </p:nvSpPr>
              <p:spPr>
                <a:xfrm>
                  <a:off x="5727527" y="1689973"/>
                  <a:ext cx="121828" cy="138499"/>
                </a:xfrm>
                <a:prstGeom prst="rect">
                  <a:avLst/>
                </a:prstGeom>
                <a:noFill/>
              </p:spPr>
              <p:txBody>
                <a:bodyPr wrap="none" lIns="0" tIns="0" rIns="0" bIns="0" rtlCol="0">
                  <a:spAutoFit/>
                </a:bodyPr>
                <a:lstStyle/>
                <a:p>
                  <a:pPr marL="0" marR="0" lvl="0" indent="0" algn="r" defTabSz="914378"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595454"/>
                      </a:solidFill>
                      <a:effectLst/>
                      <a:uLnTx/>
                      <a:uFillTx/>
                      <a:latin typeface="Trebuchet MS" panose="020B0603020202020204"/>
                      <a:ea typeface="Arial" charset="0"/>
                      <a:cs typeface="Arial" charset="0"/>
                    </a:rPr>
                    <a:t>60</a:t>
                  </a:r>
                </a:p>
              </p:txBody>
            </p:sp>
            <p:sp>
              <p:nvSpPr>
                <p:cNvPr id="158" name="TextBox 157">
                  <a:extLst>
                    <a:ext uri="{FF2B5EF4-FFF2-40B4-BE49-F238E27FC236}">
                      <a16:creationId xmlns:a16="http://schemas.microsoft.com/office/drawing/2014/main" id="{460A195F-8A52-DB89-62D6-954F9F1D41BE}"/>
                    </a:ext>
                  </a:extLst>
                </p:cNvPr>
                <p:cNvSpPr txBox="1"/>
                <p:nvPr/>
              </p:nvSpPr>
              <p:spPr>
                <a:xfrm>
                  <a:off x="5727527" y="1841732"/>
                  <a:ext cx="121828" cy="138499"/>
                </a:xfrm>
                <a:prstGeom prst="rect">
                  <a:avLst/>
                </a:prstGeom>
                <a:noFill/>
              </p:spPr>
              <p:txBody>
                <a:bodyPr wrap="none" lIns="0" tIns="0" rIns="0" bIns="0" rtlCol="0">
                  <a:spAutoFit/>
                </a:bodyPr>
                <a:lstStyle/>
                <a:p>
                  <a:pPr marL="0" marR="0" lvl="0" indent="0" algn="r" defTabSz="914378"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595454"/>
                      </a:solidFill>
                      <a:effectLst/>
                      <a:uLnTx/>
                      <a:uFillTx/>
                      <a:latin typeface="Trebuchet MS" panose="020B0603020202020204"/>
                      <a:ea typeface="Arial" charset="0"/>
                      <a:cs typeface="Arial" charset="0"/>
                    </a:rPr>
                    <a:t>40</a:t>
                  </a:r>
                </a:p>
              </p:txBody>
            </p:sp>
            <p:sp>
              <p:nvSpPr>
                <p:cNvPr id="159" name="TextBox 158">
                  <a:extLst>
                    <a:ext uri="{FF2B5EF4-FFF2-40B4-BE49-F238E27FC236}">
                      <a16:creationId xmlns:a16="http://schemas.microsoft.com/office/drawing/2014/main" id="{E66B6F4F-0B2A-0B49-67FF-423CF073280B}"/>
                    </a:ext>
                  </a:extLst>
                </p:cNvPr>
                <p:cNvSpPr txBox="1"/>
                <p:nvPr/>
              </p:nvSpPr>
              <p:spPr>
                <a:xfrm>
                  <a:off x="5727527" y="1993490"/>
                  <a:ext cx="121828" cy="138499"/>
                </a:xfrm>
                <a:prstGeom prst="rect">
                  <a:avLst/>
                </a:prstGeom>
                <a:noFill/>
              </p:spPr>
              <p:txBody>
                <a:bodyPr wrap="none" lIns="0" tIns="0" rIns="0" bIns="0" rtlCol="0">
                  <a:spAutoFit/>
                </a:bodyPr>
                <a:lstStyle/>
                <a:p>
                  <a:pPr marL="0" marR="0" lvl="0" indent="0" algn="r" defTabSz="914378"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595454"/>
                      </a:solidFill>
                      <a:effectLst/>
                      <a:uLnTx/>
                      <a:uFillTx/>
                      <a:latin typeface="Trebuchet MS" panose="020B0603020202020204"/>
                      <a:ea typeface="Arial" charset="0"/>
                      <a:cs typeface="Arial" charset="0"/>
                    </a:rPr>
                    <a:t>20</a:t>
                  </a:r>
                </a:p>
              </p:txBody>
            </p:sp>
            <p:grpSp>
              <p:nvGrpSpPr>
                <p:cNvPr id="160" name="Group 159">
                  <a:extLst>
                    <a:ext uri="{FF2B5EF4-FFF2-40B4-BE49-F238E27FC236}">
                      <a16:creationId xmlns:a16="http://schemas.microsoft.com/office/drawing/2014/main" id="{526836CD-F28D-36D7-64CE-DD2BBB9D98AC}"/>
                    </a:ext>
                  </a:extLst>
                </p:cNvPr>
                <p:cNvGrpSpPr/>
                <p:nvPr/>
              </p:nvGrpSpPr>
              <p:grpSpPr>
                <a:xfrm>
                  <a:off x="5872004" y="1391067"/>
                  <a:ext cx="2156730" cy="1601141"/>
                  <a:chOff x="5872004" y="1391067"/>
                  <a:chExt cx="2156730" cy="1601141"/>
                </a:xfrm>
              </p:grpSpPr>
              <p:cxnSp>
                <p:nvCxnSpPr>
                  <p:cNvPr id="168" name="Straight Connector 167">
                    <a:extLst>
                      <a:ext uri="{FF2B5EF4-FFF2-40B4-BE49-F238E27FC236}">
                        <a16:creationId xmlns:a16="http://schemas.microsoft.com/office/drawing/2014/main" id="{B5B79FC9-A1A5-822A-8C52-74DBA807A526}"/>
                      </a:ext>
                    </a:extLst>
                  </p:cNvPr>
                  <p:cNvCxnSpPr>
                    <a:cxnSpLocks noChangeAspect="1"/>
                  </p:cNvCxnSpPr>
                  <p:nvPr/>
                </p:nvCxnSpPr>
                <p:spPr>
                  <a:xfrm flipH="1">
                    <a:off x="5909616" y="2413809"/>
                    <a:ext cx="2115413" cy="0"/>
                  </a:xfrm>
                  <a:prstGeom prst="line">
                    <a:avLst/>
                  </a:prstGeom>
                  <a:noFill/>
                  <a:ln w="12700" cap="flat" cmpd="sng" algn="ctr">
                    <a:solidFill>
                      <a:schemeClr val="tx1"/>
                    </a:solidFill>
                    <a:prstDash val="sysDash"/>
                    <a:miter lim="800000"/>
                  </a:ln>
                  <a:effectLst/>
                </p:spPr>
              </p:cxnSp>
              <p:cxnSp>
                <p:nvCxnSpPr>
                  <p:cNvPr id="169" name="Straight Connector 168">
                    <a:extLst>
                      <a:ext uri="{FF2B5EF4-FFF2-40B4-BE49-F238E27FC236}">
                        <a16:creationId xmlns:a16="http://schemas.microsoft.com/office/drawing/2014/main" id="{4365DC53-C541-947B-3F87-71D7B4384C51}"/>
                      </a:ext>
                    </a:extLst>
                  </p:cNvPr>
                  <p:cNvCxnSpPr/>
                  <p:nvPr/>
                </p:nvCxnSpPr>
                <p:spPr>
                  <a:xfrm>
                    <a:off x="5910103" y="1391067"/>
                    <a:ext cx="0" cy="1601141"/>
                  </a:xfrm>
                  <a:prstGeom prst="line">
                    <a:avLst/>
                  </a:prstGeom>
                  <a:noFill/>
                  <a:ln w="12700" cap="flat" cmpd="sng" algn="ctr">
                    <a:solidFill>
                      <a:schemeClr val="tx1"/>
                    </a:solidFill>
                    <a:prstDash val="solid"/>
                    <a:miter lim="800000"/>
                  </a:ln>
                  <a:effectLst/>
                </p:spPr>
              </p:cxnSp>
              <p:cxnSp>
                <p:nvCxnSpPr>
                  <p:cNvPr id="170" name="Straight Connector 169">
                    <a:extLst>
                      <a:ext uri="{FF2B5EF4-FFF2-40B4-BE49-F238E27FC236}">
                        <a16:creationId xmlns:a16="http://schemas.microsoft.com/office/drawing/2014/main" id="{0B4927F9-548B-FE31-2456-BC61718DCC82}"/>
                      </a:ext>
                    </a:extLst>
                  </p:cNvPr>
                  <p:cNvCxnSpPr/>
                  <p:nvPr/>
                </p:nvCxnSpPr>
                <p:spPr>
                  <a:xfrm flipH="1">
                    <a:off x="5913321" y="2184892"/>
                    <a:ext cx="2115413" cy="0"/>
                  </a:xfrm>
                  <a:prstGeom prst="line">
                    <a:avLst/>
                  </a:prstGeom>
                  <a:noFill/>
                  <a:ln w="12700" cap="flat" cmpd="sng" algn="ctr">
                    <a:solidFill>
                      <a:schemeClr val="tx1"/>
                    </a:solidFill>
                    <a:prstDash val="solid"/>
                    <a:miter lim="800000"/>
                  </a:ln>
                  <a:effectLst/>
                </p:spPr>
              </p:cxnSp>
              <p:cxnSp>
                <p:nvCxnSpPr>
                  <p:cNvPr id="171" name="Straight Connector 170">
                    <a:extLst>
                      <a:ext uri="{FF2B5EF4-FFF2-40B4-BE49-F238E27FC236}">
                        <a16:creationId xmlns:a16="http://schemas.microsoft.com/office/drawing/2014/main" id="{459EB26D-4627-A584-6CAA-D2A6A38C87FB}"/>
                      </a:ext>
                    </a:extLst>
                  </p:cNvPr>
                  <p:cNvCxnSpPr/>
                  <p:nvPr/>
                </p:nvCxnSpPr>
                <p:spPr>
                  <a:xfrm flipH="1">
                    <a:off x="5872004" y="1424965"/>
                    <a:ext cx="35116" cy="0"/>
                  </a:xfrm>
                  <a:prstGeom prst="line">
                    <a:avLst/>
                  </a:prstGeom>
                  <a:noFill/>
                  <a:ln w="12700" cap="flat" cmpd="sng" algn="ctr">
                    <a:solidFill>
                      <a:schemeClr val="tx1"/>
                    </a:solidFill>
                    <a:prstDash val="solid"/>
                    <a:miter lim="800000"/>
                  </a:ln>
                  <a:effectLst/>
                </p:spPr>
              </p:cxnSp>
              <p:cxnSp>
                <p:nvCxnSpPr>
                  <p:cNvPr id="172" name="Straight Connector 171">
                    <a:extLst>
                      <a:ext uri="{FF2B5EF4-FFF2-40B4-BE49-F238E27FC236}">
                        <a16:creationId xmlns:a16="http://schemas.microsoft.com/office/drawing/2014/main" id="{A9C082F0-BA76-BE95-01D0-FCBD2C499674}"/>
                      </a:ext>
                    </a:extLst>
                  </p:cNvPr>
                  <p:cNvCxnSpPr/>
                  <p:nvPr/>
                </p:nvCxnSpPr>
                <p:spPr>
                  <a:xfrm flipH="1">
                    <a:off x="5872004" y="1577147"/>
                    <a:ext cx="35116" cy="0"/>
                  </a:xfrm>
                  <a:prstGeom prst="line">
                    <a:avLst/>
                  </a:prstGeom>
                  <a:noFill/>
                  <a:ln w="12700" cap="flat" cmpd="sng" algn="ctr">
                    <a:solidFill>
                      <a:schemeClr val="tx1"/>
                    </a:solidFill>
                    <a:prstDash val="solid"/>
                    <a:miter lim="800000"/>
                  </a:ln>
                  <a:effectLst/>
                </p:spPr>
              </p:cxnSp>
              <p:cxnSp>
                <p:nvCxnSpPr>
                  <p:cNvPr id="173" name="Straight Connector 172">
                    <a:extLst>
                      <a:ext uri="{FF2B5EF4-FFF2-40B4-BE49-F238E27FC236}">
                        <a16:creationId xmlns:a16="http://schemas.microsoft.com/office/drawing/2014/main" id="{8C4DB668-086D-9D52-5455-C751668A6223}"/>
                      </a:ext>
                    </a:extLst>
                  </p:cNvPr>
                  <p:cNvCxnSpPr/>
                  <p:nvPr/>
                </p:nvCxnSpPr>
                <p:spPr>
                  <a:xfrm flipH="1">
                    <a:off x="5872004" y="1729329"/>
                    <a:ext cx="35116" cy="0"/>
                  </a:xfrm>
                  <a:prstGeom prst="line">
                    <a:avLst/>
                  </a:prstGeom>
                  <a:noFill/>
                  <a:ln w="12700" cap="flat" cmpd="sng" algn="ctr">
                    <a:solidFill>
                      <a:schemeClr val="tx1"/>
                    </a:solidFill>
                    <a:prstDash val="solid"/>
                    <a:miter lim="800000"/>
                  </a:ln>
                  <a:effectLst/>
                </p:spPr>
              </p:cxnSp>
              <p:cxnSp>
                <p:nvCxnSpPr>
                  <p:cNvPr id="174" name="Straight Connector 173">
                    <a:extLst>
                      <a:ext uri="{FF2B5EF4-FFF2-40B4-BE49-F238E27FC236}">
                        <a16:creationId xmlns:a16="http://schemas.microsoft.com/office/drawing/2014/main" id="{3858A72F-BAED-2497-2904-918CCB498471}"/>
                      </a:ext>
                    </a:extLst>
                  </p:cNvPr>
                  <p:cNvCxnSpPr/>
                  <p:nvPr/>
                </p:nvCxnSpPr>
                <p:spPr>
                  <a:xfrm flipH="1">
                    <a:off x="5872004" y="1881512"/>
                    <a:ext cx="35116" cy="0"/>
                  </a:xfrm>
                  <a:prstGeom prst="line">
                    <a:avLst/>
                  </a:prstGeom>
                  <a:noFill/>
                  <a:ln w="12700" cap="flat" cmpd="sng" algn="ctr">
                    <a:solidFill>
                      <a:schemeClr val="tx1"/>
                    </a:solidFill>
                    <a:prstDash val="solid"/>
                    <a:miter lim="800000"/>
                  </a:ln>
                  <a:effectLst/>
                </p:spPr>
              </p:cxnSp>
              <p:cxnSp>
                <p:nvCxnSpPr>
                  <p:cNvPr id="175" name="Straight Connector 174">
                    <a:extLst>
                      <a:ext uri="{FF2B5EF4-FFF2-40B4-BE49-F238E27FC236}">
                        <a16:creationId xmlns:a16="http://schemas.microsoft.com/office/drawing/2014/main" id="{29550831-90C8-5212-20E9-723581436C23}"/>
                      </a:ext>
                    </a:extLst>
                  </p:cNvPr>
                  <p:cNvCxnSpPr/>
                  <p:nvPr/>
                </p:nvCxnSpPr>
                <p:spPr>
                  <a:xfrm flipH="1">
                    <a:off x="5872004" y="2033694"/>
                    <a:ext cx="35116" cy="0"/>
                  </a:xfrm>
                  <a:prstGeom prst="line">
                    <a:avLst/>
                  </a:prstGeom>
                  <a:noFill/>
                  <a:ln w="12700" cap="flat" cmpd="sng" algn="ctr">
                    <a:solidFill>
                      <a:schemeClr val="tx1"/>
                    </a:solidFill>
                    <a:prstDash val="solid"/>
                    <a:miter lim="800000"/>
                  </a:ln>
                  <a:effectLst/>
                </p:spPr>
              </p:cxnSp>
              <p:cxnSp>
                <p:nvCxnSpPr>
                  <p:cNvPr id="176" name="Straight Connector 175">
                    <a:extLst>
                      <a:ext uri="{FF2B5EF4-FFF2-40B4-BE49-F238E27FC236}">
                        <a16:creationId xmlns:a16="http://schemas.microsoft.com/office/drawing/2014/main" id="{EC684BA3-E1C1-996F-90C7-E9EA95F608B4}"/>
                      </a:ext>
                    </a:extLst>
                  </p:cNvPr>
                  <p:cNvCxnSpPr/>
                  <p:nvPr/>
                </p:nvCxnSpPr>
                <p:spPr>
                  <a:xfrm flipH="1">
                    <a:off x="5872004" y="2185876"/>
                    <a:ext cx="35116" cy="0"/>
                  </a:xfrm>
                  <a:prstGeom prst="line">
                    <a:avLst/>
                  </a:prstGeom>
                  <a:noFill/>
                  <a:ln w="12700" cap="flat" cmpd="sng" algn="ctr">
                    <a:solidFill>
                      <a:schemeClr val="tx1"/>
                    </a:solidFill>
                    <a:prstDash val="solid"/>
                    <a:miter lim="800000"/>
                  </a:ln>
                  <a:effectLst/>
                </p:spPr>
              </p:cxnSp>
              <p:cxnSp>
                <p:nvCxnSpPr>
                  <p:cNvPr id="177" name="Straight Connector 176">
                    <a:extLst>
                      <a:ext uri="{FF2B5EF4-FFF2-40B4-BE49-F238E27FC236}">
                        <a16:creationId xmlns:a16="http://schemas.microsoft.com/office/drawing/2014/main" id="{511DF5C2-4AAB-CA03-DAFE-DF7252494D92}"/>
                      </a:ext>
                    </a:extLst>
                  </p:cNvPr>
                  <p:cNvCxnSpPr/>
                  <p:nvPr/>
                </p:nvCxnSpPr>
                <p:spPr>
                  <a:xfrm flipH="1">
                    <a:off x="5872004" y="2338058"/>
                    <a:ext cx="35116" cy="0"/>
                  </a:xfrm>
                  <a:prstGeom prst="line">
                    <a:avLst/>
                  </a:prstGeom>
                  <a:noFill/>
                  <a:ln w="12700" cap="flat" cmpd="sng" algn="ctr">
                    <a:solidFill>
                      <a:schemeClr val="tx1"/>
                    </a:solidFill>
                    <a:prstDash val="solid"/>
                    <a:miter lim="800000"/>
                  </a:ln>
                  <a:effectLst/>
                </p:spPr>
              </p:cxnSp>
              <p:cxnSp>
                <p:nvCxnSpPr>
                  <p:cNvPr id="178" name="Straight Connector 177">
                    <a:extLst>
                      <a:ext uri="{FF2B5EF4-FFF2-40B4-BE49-F238E27FC236}">
                        <a16:creationId xmlns:a16="http://schemas.microsoft.com/office/drawing/2014/main" id="{47E47439-A7A9-414D-6187-EB3E6591A937}"/>
                      </a:ext>
                    </a:extLst>
                  </p:cNvPr>
                  <p:cNvCxnSpPr/>
                  <p:nvPr/>
                </p:nvCxnSpPr>
                <p:spPr>
                  <a:xfrm flipH="1">
                    <a:off x="5872004" y="2490240"/>
                    <a:ext cx="35116" cy="0"/>
                  </a:xfrm>
                  <a:prstGeom prst="line">
                    <a:avLst/>
                  </a:prstGeom>
                  <a:noFill/>
                  <a:ln w="12700" cap="flat" cmpd="sng" algn="ctr">
                    <a:solidFill>
                      <a:schemeClr val="tx1"/>
                    </a:solidFill>
                    <a:prstDash val="solid"/>
                    <a:miter lim="800000"/>
                  </a:ln>
                  <a:effectLst/>
                </p:spPr>
              </p:cxnSp>
              <p:cxnSp>
                <p:nvCxnSpPr>
                  <p:cNvPr id="179" name="Straight Connector 178">
                    <a:extLst>
                      <a:ext uri="{FF2B5EF4-FFF2-40B4-BE49-F238E27FC236}">
                        <a16:creationId xmlns:a16="http://schemas.microsoft.com/office/drawing/2014/main" id="{11525CED-AE90-4063-ACBC-F8CD4547E854}"/>
                      </a:ext>
                    </a:extLst>
                  </p:cNvPr>
                  <p:cNvCxnSpPr/>
                  <p:nvPr/>
                </p:nvCxnSpPr>
                <p:spPr>
                  <a:xfrm flipH="1">
                    <a:off x="5872004" y="2642422"/>
                    <a:ext cx="35116" cy="0"/>
                  </a:xfrm>
                  <a:prstGeom prst="line">
                    <a:avLst/>
                  </a:prstGeom>
                  <a:noFill/>
                  <a:ln w="12700" cap="flat" cmpd="sng" algn="ctr">
                    <a:solidFill>
                      <a:schemeClr val="tx1"/>
                    </a:solidFill>
                    <a:prstDash val="solid"/>
                    <a:miter lim="800000"/>
                  </a:ln>
                  <a:effectLst/>
                </p:spPr>
              </p:cxnSp>
              <p:cxnSp>
                <p:nvCxnSpPr>
                  <p:cNvPr id="180" name="Straight Connector 179">
                    <a:extLst>
                      <a:ext uri="{FF2B5EF4-FFF2-40B4-BE49-F238E27FC236}">
                        <a16:creationId xmlns:a16="http://schemas.microsoft.com/office/drawing/2014/main" id="{5F188BAA-FAE2-725E-6F70-461E1ED1DDA9}"/>
                      </a:ext>
                    </a:extLst>
                  </p:cNvPr>
                  <p:cNvCxnSpPr/>
                  <p:nvPr/>
                </p:nvCxnSpPr>
                <p:spPr>
                  <a:xfrm flipH="1">
                    <a:off x="5872004" y="2794605"/>
                    <a:ext cx="35116" cy="0"/>
                  </a:xfrm>
                  <a:prstGeom prst="line">
                    <a:avLst/>
                  </a:prstGeom>
                  <a:noFill/>
                  <a:ln w="12700" cap="flat" cmpd="sng" algn="ctr">
                    <a:solidFill>
                      <a:schemeClr val="tx1"/>
                    </a:solidFill>
                    <a:prstDash val="solid"/>
                    <a:miter lim="800000"/>
                  </a:ln>
                  <a:effectLst/>
                </p:spPr>
              </p:cxnSp>
              <p:cxnSp>
                <p:nvCxnSpPr>
                  <p:cNvPr id="181" name="Straight Connector 180">
                    <a:extLst>
                      <a:ext uri="{FF2B5EF4-FFF2-40B4-BE49-F238E27FC236}">
                        <a16:creationId xmlns:a16="http://schemas.microsoft.com/office/drawing/2014/main" id="{5E080DD5-6E51-FB5C-1A82-E83FB84549FF}"/>
                      </a:ext>
                    </a:extLst>
                  </p:cNvPr>
                  <p:cNvCxnSpPr/>
                  <p:nvPr/>
                </p:nvCxnSpPr>
                <p:spPr>
                  <a:xfrm flipH="1">
                    <a:off x="5872004" y="2946787"/>
                    <a:ext cx="35116" cy="0"/>
                  </a:xfrm>
                  <a:prstGeom prst="line">
                    <a:avLst/>
                  </a:prstGeom>
                  <a:noFill/>
                  <a:ln w="12700" cap="flat" cmpd="sng" algn="ctr">
                    <a:solidFill>
                      <a:schemeClr val="tx1"/>
                    </a:solidFill>
                    <a:prstDash val="solid"/>
                    <a:miter lim="800000"/>
                  </a:ln>
                  <a:effectLst/>
                </p:spPr>
              </p:cxnSp>
            </p:grpSp>
            <p:sp>
              <p:nvSpPr>
                <p:cNvPr id="161" name="TextBox 160">
                  <a:extLst>
                    <a:ext uri="{FF2B5EF4-FFF2-40B4-BE49-F238E27FC236}">
                      <a16:creationId xmlns:a16="http://schemas.microsoft.com/office/drawing/2014/main" id="{2299934C-2F7B-936F-156E-6A875FFFB3BF}"/>
                    </a:ext>
                  </a:extLst>
                </p:cNvPr>
                <p:cNvSpPr txBox="1"/>
                <p:nvPr/>
              </p:nvSpPr>
              <p:spPr>
                <a:xfrm>
                  <a:off x="5788443" y="2145249"/>
                  <a:ext cx="60914" cy="138499"/>
                </a:xfrm>
                <a:prstGeom prst="rect">
                  <a:avLst/>
                </a:prstGeom>
                <a:noFill/>
              </p:spPr>
              <p:txBody>
                <a:bodyPr wrap="none" lIns="0" tIns="0" rIns="0" bIns="0" rtlCol="0">
                  <a:spAutoFit/>
                </a:bodyPr>
                <a:lstStyle/>
                <a:p>
                  <a:pPr marL="0" marR="0" lvl="0" indent="0" algn="r" defTabSz="914378"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595454"/>
                      </a:solidFill>
                      <a:effectLst/>
                      <a:uLnTx/>
                      <a:uFillTx/>
                      <a:latin typeface="Trebuchet MS" panose="020B0603020202020204"/>
                      <a:ea typeface="Arial" charset="0"/>
                      <a:cs typeface="Arial" charset="0"/>
                    </a:rPr>
                    <a:t>0</a:t>
                  </a:r>
                </a:p>
              </p:txBody>
            </p:sp>
            <p:sp>
              <p:nvSpPr>
                <p:cNvPr id="162" name="TextBox 161">
                  <a:extLst>
                    <a:ext uri="{FF2B5EF4-FFF2-40B4-BE49-F238E27FC236}">
                      <a16:creationId xmlns:a16="http://schemas.microsoft.com/office/drawing/2014/main" id="{E425F84A-7A98-CEC8-FEF8-D552047F20FF}"/>
                    </a:ext>
                  </a:extLst>
                </p:cNvPr>
                <p:cNvSpPr txBox="1"/>
                <p:nvPr/>
              </p:nvSpPr>
              <p:spPr>
                <a:xfrm>
                  <a:off x="5685849" y="2297007"/>
                  <a:ext cx="163506" cy="138499"/>
                </a:xfrm>
                <a:prstGeom prst="rect">
                  <a:avLst/>
                </a:prstGeom>
                <a:noFill/>
              </p:spPr>
              <p:txBody>
                <a:bodyPr wrap="none" lIns="0" tIns="0" rIns="0" bIns="0" rtlCol="0">
                  <a:spAutoFit/>
                </a:bodyPr>
                <a:lstStyle/>
                <a:p>
                  <a:pPr marL="0" marR="0" lvl="0" indent="0" algn="r" defTabSz="914378"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595454"/>
                      </a:solidFill>
                      <a:effectLst/>
                      <a:uLnTx/>
                      <a:uFillTx/>
                      <a:latin typeface="Trebuchet MS" panose="020B0603020202020204"/>
                      <a:ea typeface="Arial" charset="0"/>
                      <a:cs typeface="Arial" charset="0"/>
                    </a:rPr>
                    <a:t>-20</a:t>
                  </a:r>
                </a:p>
              </p:txBody>
            </p:sp>
            <p:sp>
              <p:nvSpPr>
                <p:cNvPr id="163" name="TextBox 162">
                  <a:extLst>
                    <a:ext uri="{FF2B5EF4-FFF2-40B4-BE49-F238E27FC236}">
                      <a16:creationId xmlns:a16="http://schemas.microsoft.com/office/drawing/2014/main" id="{FE7611ED-E67D-9379-CE76-598F74F851E6}"/>
                    </a:ext>
                  </a:extLst>
                </p:cNvPr>
                <p:cNvSpPr txBox="1"/>
                <p:nvPr/>
              </p:nvSpPr>
              <p:spPr>
                <a:xfrm>
                  <a:off x="5685849" y="2448766"/>
                  <a:ext cx="163506" cy="138499"/>
                </a:xfrm>
                <a:prstGeom prst="rect">
                  <a:avLst/>
                </a:prstGeom>
                <a:noFill/>
              </p:spPr>
              <p:txBody>
                <a:bodyPr wrap="none" lIns="0" tIns="0" rIns="0" bIns="0" rtlCol="0">
                  <a:spAutoFit/>
                </a:bodyPr>
                <a:lstStyle/>
                <a:p>
                  <a:pPr marL="0" marR="0" lvl="0" indent="0" algn="r" defTabSz="914378"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595454"/>
                      </a:solidFill>
                      <a:effectLst/>
                      <a:uLnTx/>
                      <a:uFillTx/>
                      <a:latin typeface="Trebuchet MS" panose="020B0603020202020204"/>
                      <a:ea typeface="Arial" charset="0"/>
                      <a:cs typeface="Arial" charset="0"/>
                    </a:rPr>
                    <a:t>-40</a:t>
                  </a:r>
                </a:p>
              </p:txBody>
            </p:sp>
            <p:sp>
              <p:nvSpPr>
                <p:cNvPr id="164" name="TextBox 163">
                  <a:extLst>
                    <a:ext uri="{FF2B5EF4-FFF2-40B4-BE49-F238E27FC236}">
                      <a16:creationId xmlns:a16="http://schemas.microsoft.com/office/drawing/2014/main" id="{DBD3BF7D-4B58-8629-8E23-D82AC3617FE0}"/>
                    </a:ext>
                  </a:extLst>
                </p:cNvPr>
                <p:cNvSpPr txBox="1"/>
                <p:nvPr/>
              </p:nvSpPr>
              <p:spPr>
                <a:xfrm>
                  <a:off x="5685849" y="2600524"/>
                  <a:ext cx="163506" cy="138499"/>
                </a:xfrm>
                <a:prstGeom prst="rect">
                  <a:avLst/>
                </a:prstGeom>
                <a:noFill/>
              </p:spPr>
              <p:txBody>
                <a:bodyPr wrap="none" lIns="0" tIns="0" rIns="0" bIns="0" rtlCol="0">
                  <a:spAutoFit/>
                </a:bodyPr>
                <a:lstStyle/>
                <a:p>
                  <a:pPr marL="0" marR="0" lvl="0" indent="0" algn="r" defTabSz="914378"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595454"/>
                      </a:solidFill>
                      <a:effectLst/>
                      <a:uLnTx/>
                      <a:uFillTx/>
                      <a:latin typeface="Trebuchet MS" panose="020B0603020202020204"/>
                      <a:ea typeface="Arial" charset="0"/>
                      <a:cs typeface="Arial" charset="0"/>
                    </a:rPr>
                    <a:t>-60</a:t>
                  </a:r>
                </a:p>
              </p:txBody>
            </p:sp>
            <p:sp>
              <p:nvSpPr>
                <p:cNvPr id="165" name="TextBox 164">
                  <a:extLst>
                    <a:ext uri="{FF2B5EF4-FFF2-40B4-BE49-F238E27FC236}">
                      <a16:creationId xmlns:a16="http://schemas.microsoft.com/office/drawing/2014/main" id="{9A27FA30-DA65-D571-EB86-AF78C102FFBF}"/>
                    </a:ext>
                  </a:extLst>
                </p:cNvPr>
                <p:cNvSpPr txBox="1"/>
                <p:nvPr/>
              </p:nvSpPr>
              <p:spPr>
                <a:xfrm>
                  <a:off x="5624936" y="2904041"/>
                  <a:ext cx="224420" cy="138499"/>
                </a:xfrm>
                <a:prstGeom prst="rect">
                  <a:avLst/>
                </a:prstGeom>
                <a:noFill/>
              </p:spPr>
              <p:txBody>
                <a:bodyPr wrap="none" lIns="0" tIns="0" rIns="0" bIns="0" rtlCol="0">
                  <a:spAutoFit/>
                </a:bodyPr>
                <a:lstStyle/>
                <a:p>
                  <a:pPr marL="0" marR="0" lvl="0" indent="0" algn="r" defTabSz="914378"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595454"/>
                      </a:solidFill>
                      <a:effectLst/>
                      <a:uLnTx/>
                      <a:uFillTx/>
                      <a:latin typeface="Trebuchet MS" panose="020B0603020202020204"/>
                      <a:ea typeface="Arial" charset="0"/>
                      <a:cs typeface="Arial" charset="0"/>
                    </a:rPr>
                    <a:t>-100</a:t>
                  </a:r>
                </a:p>
              </p:txBody>
            </p:sp>
            <p:sp>
              <p:nvSpPr>
                <p:cNvPr id="166" name="TextBox 165">
                  <a:extLst>
                    <a:ext uri="{FF2B5EF4-FFF2-40B4-BE49-F238E27FC236}">
                      <a16:creationId xmlns:a16="http://schemas.microsoft.com/office/drawing/2014/main" id="{071D96D9-44F7-7D26-AFE8-E90A9468E19F}"/>
                    </a:ext>
                  </a:extLst>
                </p:cNvPr>
                <p:cNvSpPr txBox="1"/>
                <p:nvPr/>
              </p:nvSpPr>
              <p:spPr>
                <a:xfrm>
                  <a:off x="5685849" y="2752282"/>
                  <a:ext cx="163506" cy="138499"/>
                </a:xfrm>
                <a:prstGeom prst="rect">
                  <a:avLst/>
                </a:prstGeom>
                <a:noFill/>
              </p:spPr>
              <p:txBody>
                <a:bodyPr wrap="none" lIns="0" tIns="0" rIns="0" bIns="0" rtlCol="0">
                  <a:spAutoFit/>
                </a:bodyPr>
                <a:lstStyle/>
                <a:p>
                  <a:pPr marL="0" marR="0" lvl="0" indent="0" algn="r" defTabSz="914378"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595454"/>
                      </a:solidFill>
                      <a:effectLst/>
                      <a:uLnTx/>
                      <a:uFillTx/>
                      <a:latin typeface="Trebuchet MS" panose="020B0603020202020204"/>
                      <a:ea typeface="Arial" charset="0"/>
                      <a:cs typeface="Arial" charset="0"/>
                    </a:rPr>
                    <a:t>-80</a:t>
                  </a:r>
                </a:p>
              </p:txBody>
            </p:sp>
            <p:sp>
              <p:nvSpPr>
                <p:cNvPr id="167" name="TextBox 166">
                  <a:extLst>
                    <a:ext uri="{FF2B5EF4-FFF2-40B4-BE49-F238E27FC236}">
                      <a16:creationId xmlns:a16="http://schemas.microsoft.com/office/drawing/2014/main" id="{718F9CC5-E6AE-2A29-DF3F-7AD1DBD812BD}"/>
                    </a:ext>
                  </a:extLst>
                </p:cNvPr>
                <p:cNvSpPr txBox="1"/>
                <p:nvPr/>
              </p:nvSpPr>
              <p:spPr>
                <a:xfrm rot="16200000">
                  <a:off x="4534525" y="1936728"/>
                  <a:ext cx="1679253" cy="5078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rgbClr val="595454"/>
                      </a:solidFill>
                      <a:effectLst/>
                      <a:uLnTx/>
                      <a:uFillTx/>
                      <a:latin typeface="Trebuchet MS" panose="020B0603020202020204"/>
                      <a:ea typeface="+mn-ea"/>
                      <a:cs typeface="Arial" panose="020B0604020202020204" pitchFamily="34" charset="0"/>
                    </a:rPr>
                    <a:t>Best % change in sum of target lesion diameters from baseline</a:t>
                  </a:r>
                  <a:endParaRPr kumimoji="0" lang="en-US" sz="900" b="1" i="0" u="none" strike="noStrike" kern="0" cap="none" spc="0" normalizeH="0" baseline="30000" noProof="0" dirty="0">
                    <a:ln>
                      <a:noFill/>
                    </a:ln>
                    <a:solidFill>
                      <a:srgbClr val="595454"/>
                    </a:solidFill>
                    <a:effectLst/>
                    <a:uLnTx/>
                    <a:uFillTx/>
                    <a:latin typeface="Trebuchet MS" panose="020B0603020202020204"/>
                    <a:ea typeface="+mn-ea"/>
                    <a:cs typeface="Arial" panose="020B0604020202020204" pitchFamily="34" charset="0"/>
                  </a:endParaRPr>
                </a:p>
              </p:txBody>
            </p:sp>
          </p:grpSp>
          <p:cxnSp>
            <p:nvCxnSpPr>
              <p:cNvPr id="123" name="Straight Connector 122">
                <a:extLst>
                  <a:ext uri="{FF2B5EF4-FFF2-40B4-BE49-F238E27FC236}">
                    <a16:creationId xmlns:a16="http://schemas.microsoft.com/office/drawing/2014/main" id="{3FEE7F2E-57B9-CC37-303E-5FF5492A284C}"/>
                  </a:ext>
                </a:extLst>
              </p:cNvPr>
              <p:cNvCxnSpPr>
                <a:cxnSpLocks noChangeAspect="1"/>
              </p:cNvCxnSpPr>
              <p:nvPr/>
            </p:nvCxnSpPr>
            <p:spPr>
              <a:xfrm flipV="1">
                <a:off x="6969548" y="2180015"/>
                <a:ext cx="0" cy="5481"/>
              </a:xfrm>
              <a:prstGeom prst="line">
                <a:avLst/>
              </a:prstGeom>
              <a:noFill/>
              <a:ln w="63500" cap="flat" cmpd="sng" algn="ctr">
                <a:solidFill>
                  <a:srgbClr val="D60093"/>
                </a:solidFill>
                <a:prstDash val="solid"/>
                <a:miter lim="800000"/>
              </a:ln>
              <a:effectLst/>
            </p:spPr>
          </p:cxnSp>
          <p:cxnSp>
            <p:nvCxnSpPr>
              <p:cNvPr id="124" name="Straight Connector 123">
                <a:extLst>
                  <a:ext uri="{FF2B5EF4-FFF2-40B4-BE49-F238E27FC236}">
                    <a16:creationId xmlns:a16="http://schemas.microsoft.com/office/drawing/2014/main" id="{6E3EA7BB-1CF0-8924-1B63-24FC6E732A95}"/>
                  </a:ext>
                </a:extLst>
              </p:cNvPr>
              <p:cNvCxnSpPr>
                <a:cxnSpLocks noChangeAspect="1"/>
              </p:cNvCxnSpPr>
              <p:nvPr/>
            </p:nvCxnSpPr>
            <p:spPr>
              <a:xfrm flipV="1">
                <a:off x="6081164" y="1644058"/>
                <a:ext cx="0" cy="542270"/>
              </a:xfrm>
              <a:prstGeom prst="line">
                <a:avLst/>
              </a:prstGeom>
              <a:noFill/>
              <a:ln w="63500" cap="flat" cmpd="sng" algn="ctr">
                <a:solidFill>
                  <a:srgbClr val="A5A5A5"/>
                </a:solidFill>
                <a:prstDash val="solid"/>
                <a:miter lim="800000"/>
              </a:ln>
              <a:effectLst/>
            </p:spPr>
          </p:cxnSp>
          <p:cxnSp>
            <p:nvCxnSpPr>
              <p:cNvPr id="125" name="Straight Connector 124">
                <a:extLst>
                  <a:ext uri="{FF2B5EF4-FFF2-40B4-BE49-F238E27FC236}">
                    <a16:creationId xmlns:a16="http://schemas.microsoft.com/office/drawing/2014/main" id="{93B99B39-D510-5893-3DB2-62629E1444FE}"/>
                  </a:ext>
                </a:extLst>
              </p:cNvPr>
              <p:cNvCxnSpPr>
                <a:cxnSpLocks noChangeAspect="1"/>
              </p:cNvCxnSpPr>
              <p:nvPr/>
            </p:nvCxnSpPr>
            <p:spPr>
              <a:xfrm flipV="1">
                <a:off x="6149882" y="1716410"/>
                <a:ext cx="0" cy="469919"/>
              </a:xfrm>
              <a:prstGeom prst="line">
                <a:avLst/>
              </a:prstGeom>
              <a:noFill/>
              <a:ln w="63500" cap="flat" cmpd="sng" algn="ctr">
                <a:solidFill>
                  <a:srgbClr val="4472C4"/>
                </a:solidFill>
                <a:prstDash val="solid"/>
                <a:miter lim="800000"/>
              </a:ln>
              <a:effectLst/>
            </p:spPr>
          </p:cxnSp>
          <p:cxnSp>
            <p:nvCxnSpPr>
              <p:cNvPr id="126" name="Straight Connector 125">
                <a:extLst>
                  <a:ext uri="{FF2B5EF4-FFF2-40B4-BE49-F238E27FC236}">
                    <a16:creationId xmlns:a16="http://schemas.microsoft.com/office/drawing/2014/main" id="{A11588F4-8EAC-B69E-FCD9-504BD4ADB6B9}"/>
                  </a:ext>
                </a:extLst>
              </p:cNvPr>
              <p:cNvCxnSpPr>
                <a:cxnSpLocks noChangeAspect="1"/>
              </p:cNvCxnSpPr>
              <p:nvPr/>
            </p:nvCxnSpPr>
            <p:spPr>
              <a:xfrm flipV="1">
                <a:off x="6218600" y="1915925"/>
                <a:ext cx="0" cy="270404"/>
              </a:xfrm>
              <a:prstGeom prst="line">
                <a:avLst/>
              </a:prstGeom>
              <a:noFill/>
              <a:ln w="63500" cap="flat" cmpd="sng" algn="ctr">
                <a:solidFill>
                  <a:srgbClr val="D60093"/>
                </a:solidFill>
                <a:prstDash val="solid"/>
                <a:miter lim="800000"/>
              </a:ln>
              <a:effectLst/>
            </p:spPr>
          </p:cxnSp>
          <p:cxnSp>
            <p:nvCxnSpPr>
              <p:cNvPr id="127" name="Straight Connector 126">
                <a:extLst>
                  <a:ext uri="{FF2B5EF4-FFF2-40B4-BE49-F238E27FC236}">
                    <a16:creationId xmlns:a16="http://schemas.microsoft.com/office/drawing/2014/main" id="{9EEFF6C1-1987-B475-C3A5-21CC2B40789F}"/>
                  </a:ext>
                </a:extLst>
              </p:cNvPr>
              <p:cNvCxnSpPr>
                <a:cxnSpLocks noChangeAspect="1"/>
              </p:cNvCxnSpPr>
              <p:nvPr/>
            </p:nvCxnSpPr>
            <p:spPr>
              <a:xfrm flipV="1">
                <a:off x="6356035" y="2078167"/>
                <a:ext cx="0" cy="108162"/>
              </a:xfrm>
              <a:prstGeom prst="line">
                <a:avLst/>
              </a:prstGeom>
              <a:noFill/>
              <a:ln w="63500" cap="flat" cmpd="sng" algn="ctr">
                <a:solidFill>
                  <a:srgbClr val="4472C4"/>
                </a:solidFill>
                <a:prstDash val="solid"/>
                <a:miter lim="800000"/>
              </a:ln>
              <a:effectLst/>
            </p:spPr>
          </p:cxnSp>
          <p:cxnSp>
            <p:nvCxnSpPr>
              <p:cNvPr id="128" name="Straight Connector 127">
                <a:extLst>
                  <a:ext uri="{FF2B5EF4-FFF2-40B4-BE49-F238E27FC236}">
                    <a16:creationId xmlns:a16="http://schemas.microsoft.com/office/drawing/2014/main" id="{2B0624E9-4BA5-C156-C0C8-E22D2F16929B}"/>
                  </a:ext>
                </a:extLst>
              </p:cNvPr>
              <p:cNvCxnSpPr>
                <a:cxnSpLocks noChangeAspect="1"/>
              </p:cNvCxnSpPr>
              <p:nvPr/>
            </p:nvCxnSpPr>
            <p:spPr>
              <a:xfrm flipV="1">
                <a:off x="6493471" y="2113246"/>
                <a:ext cx="0" cy="73083"/>
              </a:xfrm>
              <a:prstGeom prst="line">
                <a:avLst/>
              </a:prstGeom>
              <a:noFill/>
              <a:ln w="63500" cap="flat" cmpd="sng" algn="ctr">
                <a:solidFill>
                  <a:srgbClr val="4472C4"/>
                </a:solidFill>
                <a:prstDash val="solid"/>
                <a:miter lim="800000"/>
              </a:ln>
              <a:effectLst/>
            </p:spPr>
          </p:cxnSp>
          <p:cxnSp>
            <p:nvCxnSpPr>
              <p:cNvPr id="129" name="Straight Connector 128">
                <a:extLst>
                  <a:ext uri="{FF2B5EF4-FFF2-40B4-BE49-F238E27FC236}">
                    <a16:creationId xmlns:a16="http://schemas.microsoft.com/office/drawing/2014/main" id="{0A26593E-C753-CE7C-1C09-DD16FF909003}"/>
                  </a:ext>
                </a:extLst>
              </p:cNvPr>
              <p:cNvCxnSpPr>
                <a:cxnSpLocks noChangeAspect="1"/>
              </p:cNvCxnSpPr>
              <p:nvPr/>
            </p:nvCxnSpPr>
            <p:spPr>
              <a:xfrm flipV="1">
                <a:off x="6630906" y="2128594"/>
                <a:ext cx="0" cy="57735"/>
              </a:xfrm>
              <a:prstGeom prst="line">
                <a:avLst/>
              </a:prstGeom>
              <a:noFill/>
              <a:ln w="63500" cap="flat" cmpd="sng" algn="ctr">
                <a:solidFill>
                  <a:srgbClr val="D60093"/>
                </a:solidFill>
                <a:prstDash val="solid"/>
                <a:miter lim="800000"/>
              </a:ln>
              <a:effectLst/>
            </p:spPr>
          </p:cxnSp>
          <p:cxnSp>
            <p:nvCxnSpPr>
              <p:cNvPr id="130" name="Straight Connector 129">
                <a:extLst>
                  <a:ext uri="{FF2B5EF4-FFF2-40B4-BE49-F238E27FC236}">
                    <a16:creationId xmlns:a16="http://schemas.microsoft.com/office/drawing/2014/main" id="{DABBE9FF-6917-82CE-2843-2EE70755325A}"/>
                  </a:ext>
                </a:extLst>
              </p:cNvPr>
              <p:cNvCxnSpPr>
                <a:cxnSpLocks noChangeAspect="1"/>
              </p:cNvCxnSpPr>
              <p:nvPr/>
            </p:nvCxnSpPr>
            <p:spPr>
              <a:xfrm flipV="1">
                <a:off x="6768341" y="2157096"/>
                <a:ext cx="0" cy="29233"/>
              </a:xfrm>
              <a:prstGeom prst="line">
                <a:avLst/>
              </a:prstGeom>
              <a:noFill/>
              <a:ln w="63500" cap="flat" cmpd="sng" algn="ctr">
                <a:solidFill>
                  <a:srgbClr val="D60093"/>
                </a:solidFill>
                <a:prstDash val="solid"/>
                <a:miter lim="800000"/>
              </a:ln>
              <a:effectLst/>
            </p:spPr>
          </p:cxnSp>
          <p:cxnSp>
            <p:nvCxnSpPr>
              <p:cNvPr id="131" name="Straight Connector 130">
                <a:extLst>
                  <a:ext uri="{FF2B5EF4-FFF2-40B4-BE49-F238E27FC236}">
                    <a16:creationId xmlns:a16="http://schemas.microsoft.com/office/drawing/2014/main" id="{F43E189C-1F91-EF71-931C-F0956939B44E}"/>
                  </a:ext>
                </a:extLst>
              </p:cNvPr>
              <p:cNvCxnSpPr>
                <a:cxnSpLocks noChangeAspect="1"/>
              </p:cNvCxnSpPr>
              <p:nvPr/>
            </p:nvCxnSpPr>
            <p:spPr>
              <a:xfrm flipV="1">
                <a:off x="6287318" y="2014585"/>
                <a:ext cx="0" cy="171744"/>
              </a:xfrm>
              <a:prstGeom prst="line">
                <a:avLst/>
              </a:prstGeom>
              <a:noFill/>
              <a:ln w="63500" cap="flat" cmpd="sng" algn="ctr">
                <a:solidFill>
                  <a:srgbClr val="4472C4"/>
                </a:solidFill>
                <a:prstDash val="solid"/>
                <a:miter lim="800000"/>
              </a:ln>
              <a:effectLst/>
            </p:spPr>
          </p:cxnSp>
          <p:cxnSp>
            <p:nvCxnSpPr>
              <p:cNvPr id="132" name="Straight Connector 131">
                <a:extLst>
                  <a:ext uri="{FF2B5EF4-FFF2-40B4-BE49-F238E27FC236}">
                    <a16:creationId xmlns:a16="http://schemas.microsoft.com/office/drawing/2014/main" id="{EBBC254E-5C72-D15A-3E8D-560C4B0D0EB9}"/>
                  </a:ext>
                </a:extLst>
              </p:cNvPr>
              <p:cNvCxnSpPr>
                <a:cxnSpLocks noChangeAspect="1"/>
              </p:cNvCxnSpPr>
              <p:nvPr/>
            </p:nvCxnSpPr>
            <p:spPr>
              <a:xfrm flipV="1">
                <a:off x="6424753" y="2100092"/>
                <a:ext cx="0" cy="86237"/>
              </a:xfrm>
              <a:prstGeom prst="line">
                <a:avLst/>
              </a:prstGeom>
              <a:noFill/>
              <a:ln w="63500" cap="flat" cmpd="sng" algn="ctr">
                <a:solidFill>
                  <a:srgbClr val="D60093"/>
                </a:solidFill>
                <a:prstDash val="solid"/>
                <a:miter lim="800000"/>
              </a:ln>
              <a:effectLst/>
            </p:spPr>
          </p:cxnSp>
          <p:cxnSp>
            <p:nvCxnSpPr>
              <p:cNvPr id="133" name="Straight Connector 132">
                <a:extLst>
                  <a:ext uri="{FF2B5EF4-FFF2-40B4-BE49-F238E27FC236}">
                    <a16:creationId xmlns:a16="http://schemas.microsoft.com/office/drawing/2014/main" id="{162A0014-65AB-FDAC-F4F6-1236DF442C43}"/>
                  </a:ext>
                </a:extLst>
              </p:cNvPr>
              <p:cNvCxnSpPr>
                <a:cxnSpLocks noChangeAspect="1"/>
              </p:cNvCxnSpPr>
              <p:nvPr/>
            </p:nvCxnSpPr>
            <p:spPr>
              <a:xfrm flipV="1">
                <a:off x="6562188" y="2124209"/>
                <a:ext cx="0" cy="62120"/>
              </a:xfrm>
              <a:prstGeom prst="line">
                <a:avLst/>
              </a:prstGeom>
              <a:noFill/>
              <a:ln w="63500" cap="flat" cmpd="sng" algn="ctr">
                <a:solidFill>
                  <a:srgbClr val="D60093"/>
                </a:solidFill>
                <a:prstDash val="solid"/>
                <a:miter lim="800000"/>
              </a:ln>
              <a:effectLst/>
            </p:spPr>
          </p:cxnSp>
          <p:cxnSp>
            <p:nvCxnSpPr>
              <p:cNvPr id="134" name="Straight Connector 133">
                <a:extLst>
                  <a:ext uri="{FF2B5EF4-FFF2-40B4-BE49-F238E27FC236}">
                    <a16:creationId xmlns:a16="http://schemas.microsoft.com/office/drawing/2014/main" id="{209E514E-863D-24FA-36F0-81A988E0C350}"/>
                  </a:ext>
                </a:extLst>
              </p:cNvPr>
              <p:cNvCxnSpPr>
                <a:cxnSpLocks noChangeAspect="1"/>
              </p:cNvCxnSpPr>
              <p:nvPr/>
            </p:nvCxnSpPr>
            <p:spPr>
              <a:xfrm flipV="1">
                <a:off x="6699624" y="2152711"/>
                <a:ext cx="0" cy="33618"/>
              </a:xfrm>
              <a:prstGeom prst="line">
                <a:avLst/>
              </a:prstGeom>
              <a:noFill/>
              <a:ln w="63500" cap="flat" cmpd="sng" algn="ctr">
                <a:solidFill>
                  <a:srgbClr val="D60093"/>
                </a:solidFill>
                <a:prstDash val="solid"/>
                <a:miter lim="800000"/>
              </a:ln>
              <a:effectLst/>
            </p:spPr>
          </p:cxnSp>
          <p:cxnSp>
            <p:nvCxnSpPr>
              <p:cNvPr id="135" name="Straight Connector 134">
                <a:extLst>
                  <a:ext uri="{FF2B5EF4-FFF2-40B4-BE49-F238E27FC236}">
                    <a16:creationId xmlns:a16="http://schemas.microsoft.com/office/drawing/2014/main" id="{66B2459C-7F5E-F5E3-E174-B58F3A75CC50}"/>
                  </a:ext>
                </a:extLst>
              </p:cNvPr>
              <p:cNvCxnSpPr>
                <a:cxnSpLocks noChangeAspect="1"/>
              </p:cNvCxnSpPr>
              <p:nvPr/>
            </p:nvCxnSpPr>
            <p:spPr>
              <a:xfrm flipV="1">
                <a:off x="6837059" y="2170251"/>
                <a:ext cx="0" cy="16078"/>
              </a:xfrm>
              <a:prstGeom prst="line">
                <a:avLst/>
              </a:prstGeom>
              <a:noFill/>
              <a:ln w="63500" cap="flat" cmpd="sng" algn="ctr">
                <a:solidFill>
                  <a:srgbClr val="D60093"/>
                </a:solidFill>
                <a:prstDash val="solid"/>
                <a:miter lim="800000"/>
              </a:ln>
              <a:effectLst/>
            </p:spPr>
          </p:cxnSp>
          <p:cxnSp>
            <p:nvCxnSpPr>
              <p:cNvPr id="136" name="Straight Connector 135">
                <a:extLst>
                  <a:ext uri="{FF2B5EF4-FFF2-40B4-BE49-F238E27FC236}">
                    <a16:creationId xmlns:a16="http://schemas.microsoft.com/office/drawing/2014/main" id="{71DE4593-3A1C-3AB1-444A-E946CB5FE419}"/>
                  </a:ext>
                </a:extLst>
              </p:cNvPr>
              <p:cNvCxnSpPr>
                <a:cxnSpLocks noChangeAspect="1"/>
              </p:cNvCxnSpPr>
              <p:nvPr/>
            </p:nvCxnSpPr>
            <p:spPr>
              <a:xfrm flipV="1">
                <a:off x="6905772" y="2172443"/>
                <a:ext cx="0" cy="13886"/>
              </a:xfrm>
              <a:prstGeom prst="line">
                <a:avLst/>
              </a:prstGeom>
              <a:noFill/>
              <a:ln w="63500" cap="flat" cmpd="sng" algn="ctr">
                <a:solidFill>
                  <a:srgbClr val="A5A5A5"/>
                </a:solidFill>
                <a:prstDash val="solid"/>
                <a:miter lim="800000"/>
              </a:ln>
              <a:effectLst/>
            </p:spPr>
          </p:cxnSp>
          <p:cxnSp>
            <p:nvCxnSpPr>
              <p:cNvPr id="137" name="Straight Connector 136">
                <a:extLst>
                  <a:ext uri="{FF2B5EF4-FFF2-40B4-BE49-F238E27FC236}">
                    <a16:creationId xmlns:a16="http://schemas.microsoft.com/office/drawing/2014/main" id="{96D7CA85-DF20-D125-6B3B-6B005CC0ED9F}"/>
                  </a:ext>
                </a:extLst>
              </p:cNvPr>
              <p:cNvCxnSpPr>
                <a:cxnSpLocks noChangeAspect="1"/>
              </p:cNvCxnSpPr>
              <p:nvPr/>
            </p:nvCxnSpPr>
            <p:spPr>
              <a:xfrm flipV="1">
                <a:off x="7038266" y="2179645"/>
                <a:ext cx="0" cy="5481"/>
              </a:xfrm>
              <a:prstGeom prst="line">
                <a:avLst/>
              </a:prstGeom>
              <a:noFill/>
              <a:ln w="63500" cap="flat" cmpd="sng" algn="ctr">
                <a:solidFill>
                  <a:srgbClr val="4472C4"/>
                </a:solidFill>
                <a:prstDash val="solid"/>
                <a:miter lim="800000"/>
              </a:ln>
              <a:effectLst/>
            </p:spPr>
          </p:cxnSp>
          <p:cxnSp>
            <p:nvCxnSpPr>
              <p:cNvPr id="138" name="Straight Connector 137">
                <a:extLst>
                  <a:ext uri="{FF2B5EF4-FFF2-40B4-BE49-F238E27FC236}">
                    <a16:creationId xmlns:a16="http://schemas.microsoft.com/office/drawing/2014/main" id="{E59DD491-E5AE-87A1-0489-75782BB826F5}"/>
                  </a:ext>
                </a:extLst>
              </p:cNvPr>
              <p:cNvCxnSpPr>
                <a:cxnSpLocks noChangeAspect="1"/>
              </p:cNvCxnSpPr>
              <p:nvPr/>
            </p:nvCxnSpPr>
            <p:spPr>
              <a:xfrm flipV="1">
                <a:off x="7106983" y="2187073"/>
                <a:ext cx="0" cy="7728"/>
              </a:xfrm>
              <a:prstGeom prst="line">
                <a:avLst/>
              </a:prstGeom>
              <a:noFill/>
              <a:ln w="63500" cap="flat" cmpd="sng" algn="ctr">
                <a:solidFill>
                  <a:srgbClr val="4472C4"/>
                </a:solidFill>
                <a:prstDash val="solid"/>
                <a:miter lim="800000"/>
              </a:ln>
              <a:effectLst/>
            </p:spPr>
          </p:cxnSp>
          <p:cxnSp>
            <p:nvCxnSpPr>
              <p:cNvPr id="139" name="Straight Connector 138">
                <a:extLst>
                  <a:ext uri="{FF2B5EF4-FFF2-40B4-BE49-F238E27FC236}">
                    <a16:creationId xmlns:a16="http://schemas.microsoft.com/office/drawing/2014/main" id="{D3E96B86-7C7E-B9AF-D18B-A2F1372198AC}"/>
                  </a:ext>
                </a:extLst>
              </p:cNvPr>
              <p:cNvCxnSpPr>
                <a:cxnSpLocks noChangeAspect="1"/>
              </p:cNvCxnSpPr>
              <p:nvPr/>
            </p:nvCxnSpPr>
            <p:spPr>
              <a:xfrm>
                <a:off x="7175701" y="2184502"/>
                <a:ext cx="0" cy="18636"/>
              </a:xfrm>
              <a:prstGeom prst="line">
                <a:avLst/>
              </a:prstGeom>
              <a:noFill/>
              <a:ln w="63500" cap="flat" cmpd="sng" algn="ctr">
                <a:solidFill>
                  <a:srgbClr val="D60093"/>
                </a:solidFill>
                <a:prstDash val="solid"/>
                <a:miter lim="800000"/>
              </a:ln>
              <a:effectLst/>
            </p:spPr>
          </p:cxnSp>
          <p:cxnSp>
            <p:nvCxnSpPr>
              <p:cNvPr id="140" name="Straight Connector 139">
                <a:extLst>
                  <a:ext uri="{FF2B5EF4-FFF2-40B4-BE49-F238E27FC236}">
                    <a16:creationId xmlns:a16="http://schemas.microsoft.com/office/drawing/2014/main" id="{1E19DCF2-E3CD-D9B4-4244-DC32FF4CD9B2}"/>
                  </a:ext>
                </a:extLst>
              </p:cNvPr>
              <p:cNvCxnSpPr>
                <a:cxnSpLocks noChangeAspect="1"/>
              </p:cNvCxnSpPr>
              <p:nvPr/>
            </p:nvCxnSpPr>
            <p:spPr>
              <a:xfrm>
                <a:off x="7313137" y="2184502"/>
                <a:ext cx="0" cy="101949"/>
              </a:xfrm>
              <a:prstGeom prst="line">
                <a:avLst/>
              </a:prstGeom>
              <a:noFill/>
              <a:ln w="63500" cap="flat" cmpd="sng" algn="ctr">
                <a:solidFill>
                  <a:srgbClr val="D60093"/>
                </a:solidFill>
                <a:prstDash val="solid"/>
                <a:miter lim="800000"/>
              </a:ln>
              <a:effectLst/>
            </p:spPr>
          </p:cxnSp>
          <p:cxnSp>
            <p:nvCxnSpPr>
              <p:cNvPr id="141" name="Straight Connector 140">
                <a:extLst>
                  <a:ext uri="{FF2B5EF4-FFF2-40B4-BE49-F238E27FC236}">
                    <a16:creationId xmlns:a16="http://schemas.microsoft.com/office/drawing/2014/main" id="{7EF59884-CE1E-76BB-D03E-A5E6A6DFB766}"/>
                  </a:ext>
                </a:extLst>
              </p:cNvPr>
              <p:cNvCxnSpPr>
                <a:cxnSpLocks noChangeAspect="1"/>
              </p:cNvCxnSpPr>
              <p:nvPr/>
            </p:nvCxnSpPr>
            <p:spPr>
              <a:xfrm>
                <a:off x="7450572" y="2184502"/>
                <a:ext cx="0" cy="191841"/>
              </a:xfrm>
              <a:prstGeom prst="line">
                <a:avLst/>
              </a:prstGeom>
              <a:noFill/>
              <a:ln w="63500" cap="flat" cmpd="sng" algn="ctr">
                <a:solidFill>
                  <a:srgbClr val="A5A5A5"/>
                </a:solidFill>
                <a:prstDash val="solid"/>
                <a:miter lim="800000"/>
              </a:ln>
              <a:effectLst/>
            </p:spPr>
          </p:cxnSp>
          <p:cxnSp>
            <p:nvCxnSpPr>
              <p:cNvPr id="142" name="Straight Connector 141">
                <a:extLst>
                  <a:ext uri="{FF2B5EF4-FFF2-40B4-BE49-F238E27FC236}">
                    <a16:creationId xmlns:a16="http://schemas.microsoft.com/office/drawing/2014/main" id="{A45B6056-4068-AE04-E54F-3686B4E3B6CE}"/>
                  </a:ext>
                </a:extLst>
              </p:cNvPr>
              <p:cNvCxnSpPr>
                <a:cxnSpLocks noChangeAspect="1"/>
              </p:cNvCxnSpPr>
              <p:nvPr/>
            </p:nvCxnSpPr>
            <p:spPr>
              <a:xfrm>
                <a:off x="7588007" y="2184502"/>
                <a:ext cx="0" cy="305849"/>
              </a:xfrm>
              <a:prstGeom prst="line">
                <a:avLst/>
              </a:prstGeom>
              <a:noFill/>
              <a:ln w="63500" cap="flat" cmpd="sng" algn="ctr">
                <a:solidFill>
                  <a:srgbClr val="D60093"/>
                </a:solidFill>
                <a:prstDash val="solid"/>
                <a:miter lim="800000"/>
              </a:ln>
              <a:effectLst/>
            </p:spPr>
          </p:cxnSp>
          <p:cxnSp>
            <p:nvCxnSpPr>
              <p:cNvPr id="143" name="Straight Connector 142">
                <a:extLst>
                  <a:ext uri="{FF2B5EF4-FFF2-40B4-BE49-F238E27FC236}">
                    <a16:creationId xmlns:a16="http://schemas.microsoft.com/office/drawing/2014/main" id="{47061CA6-8ED1-F5C9-7F63-F642205AE877}"/>
                  </a:ext>
                </a:extLst>
              </p:cNvPr>
              <p:cNvCxnSpPr>
                <a:cxnSpLocks noChangeAspect="1"/>
              </p:cNvCxnSpPr>
              <p:nvPr/>
            </p:nvCxnSpPr>
            <p:spPr>
              <a:xfrm>
                <a:off x="7725443" y="2184502"/>
                <a:ext cx="0" cy="424243"/>
              </a:xfrm>
              <a:prstGeom prst="line">
                <a:avLst/>
              </a:prstGeom>
              <a:noFill/>
              <a:ln w="63500" cap="flat" cmpd="sng" algn="ctr">
                <a:solidFill>
                  <a:srgbClr val="4472C4"/>
                </a:solidFill>
                <a:prstDash val="solid"/>
                <a:miter lim="800000"/>
              </a:ln>
              <a:effectLst/>
            </p:spPr>
          </p:cxnSp>
          <p:cxnSp>
            <p:nvCxnSpPr>
              <p:cNvPr id="144" name="Straight Connector 143">
                <a:extLst>
                  <a:ext uri="{FF2B5EF4-FFF2-40B4-BE49-F238E27FC236}">
                    <a16:creationId xmlns:a16="http://schemas.microsoft.com/office/drawing/2014/main" id="{6BE79954-9249-CCFE-C086-84DD6446AB7B}"/>
                  </a:ext>
                </a:extLst>
              </p:cNvPr>
              <p:cNvCxnSpPr>
                <a:cxnSpLocks noChangeAspect="1"/>
              </p:cNvCxnSpPr>
              <p:nvPr/>
            </p:nvCxnSpPr>
            <p:spPr>
              <a:xfrm>
                <a:off x="7244419" y="2184502"/>
                <a:ext cx="0" cy="86602"/>
              </a:xfrm>
              <a:prstGeom prst="line">
                <a:avLst/>
              </a:prstGeom>
              <a:noFill/>
              <a:ln w="63500" cap="flat" cmpd="sng" algn="ctr">
                <a:solidFill>
                  <a:srgbClr val="D60093"/>
                </a:solidFill>
                <a:prstDash val="solid"/>
                <a:miter lim="800000"/>
              </a:ln>
              <a:effectLst/>
            </p:spPr>
          </p:cxnSp>
          <p:cxnSp>
            <p:nvCxnSpPr>
              <p:cNvPr id="145" name="Straight Connector 144">
                <a:extLst>
                  <a:ext uri="{FF2B5EF4-FFF2-40B4-BE49-F238E27FC236}">
                    <a16:creationId xmlns:a16="http://schemas.microsoft.com/office/drawing/2014/main" id="{DA0569A2-0570-89A9-E9BD-0CF37DFFBFB6}"/>
                  </a:ext>
                </a:extLst>
              </p:cNvPr>
              <p:cNvCxnSpPr>
                <a:cxnSpLocks noChangeAspect="1"/>
              </p:cNvCxnSpPr>
              <p:nvPr/>
            </p:nvCxnSpPr>
            <p:spPr>
              <a:xfrm>
                <a:off x="7381854" y="2184502"/>
                <a:ext cx="0" cy="101949"/>
              </a:xfrm>
              <a:prstGeom prst="line">
                <a:avLst/>
              </a:prstGeom>
              <a:noFill/>
              <a:ln w="63500" cap="flat" cmpd="sng" algn="ctr">
                <a:solidFill>
                  <a:srgbClr val="D60093"/>
                </a:solidFill>
                <a:prstDash val="solid"/>
                <a:miter lim="800000"/>
              </a:ln>
              <a:effectLst/>
            </p:spPr>
          </p:cxnSp>
          <p:cxnSp>
            <p:nvCxnSpPr>
              <p:cNvPr id="146" name="Straight Connector 145">
                <a:extLst>
                  <a:ext uri="{FF2B5EF4-FFF2-40B4-BE49-F238E27FC236}">
                    <a16:creationId xmlns:a16="http://schemas.microsoft.com/office/drawing/2014/main" id="{4421139D-B411-2A71-CDB4-0A82F29014CA}"/>
                  </a:ext>
                </a:extLst>
              </p:cNvPr>
              <p:cNvCxnSpPr>
                <a:cxnSpLocks noChangeAspect="1"/>
              </p:cNvCxnSpPr>
              <p:nvPr/>
            </p:nvCxnSpPr>
            <p:spPr>
              <a:xfrm>
                <a:off x="7519290" y="2184502"/>
                <a:ext cx="0" cy="277347"/>
              </a:xfrm>
              <a:prstGeom prst="line">
                <a:avLst/>
              </a:prstGeom>
              <a:noFill/>
              <a:ln w="63500" cap="flat" cmpd="sng" algn="ctr">
                <a:solidFill>
                  <a:srgbClr val="A5A5A5"/>
                </a:solidFill>
                <a:prstDash val="solid"/>
                <a:miter lim="800000"/>
              </a:ln>
              <a:effectLst/>
            </p:spPr>
          </p:cxnSp>
          <p:cxnSp>
            <p:nvCxnSpPr>
              <p:cNvPr id="147" name="Straight Connector 146">
                <a:extLst>
                  <a:ext uri="{FF2B5EF4-FFF2-40B4-BE49-F238E27FC236}">
                    <a16:creationId xmlns:a16="http://schemas.microsoft.com/office/drawing/2014/main" id="{BE84964F-2438-3A56-0F8C-7490E4C0EB33}"/>
                  </a:ext>
                </a:extLst>
              </p:cNvPr>
              <p:cNvCxnSpPr>
                <a:cxnSpLocks noChangeAspect="1"/>
              </p:cNvCxnSpPr>
              <p:nvPr/>
            </p:nvCxnSpPr>
            <p:spPr>
              <a:xfrm>
                <a:off x="7656725" y="2184502"/>
                <a:ext cx="0" cy="343121"/>
              </a:xfrm>
              <a:prstGeom prst="line">
                <a:avLst/>
              </a:prstGeom>
              <a:noFill/>
              <a:ln w="63500" cap="flat" cmpd="sng" algn="ctr">
                <a:solidFill>
                  <a:srgbClr val="A5A5A5"/>
                </a:solidFill>
                <a:prstDash val="solid"/>
                <a:miter lim="800000"/>
              </a:ln>
              <a:effectLst/>
            </p:spPr>
          </p:cxnSp>
          <p:cxnSp>
            <p:nvCxnSpPr>
              <p:cNvPr id="148" name="Straight Connector 147">
                <a:extLst>
                  <a:ext uri="{FF2B5EF4-FFF2-40B4-BE49-F238E27FC236}">
                    <a16:creationId xmlns:a16="http://schemas.microsoft.com/office/drawing/2014/main" id="{85E57E30-0A07-8C56-5D65-6A8255CF23B8}"/>
                  </a:ext>
                </a:extLst>
              </p:cNvPr>
              <p:cNvCxnSpPr>
                <a:cxnSpLocks noChangeAspect="1"/>
              </p:cNvCxnSpPr>
              <p:nvPr/>
            </p:nvCxnSpPr>
            <p:spPr>
              <a:xfrm>
                <a:off x="7794160" y="2184502"/>
                <a:ext cx="0" cy="490017"/>
              </a:xfrm>
              <a:prstGeom prst="line">
                <a:avLst/>
              </a:prstGeom>
              <a:noFill/>
              <a:ln w="63500" cap="flat" cmpd="sng" algn="ctr">
                <a:solidFill>
                  <a:srgbClr val="D60093"/>
                </a:solidFill>
                <a:prstDash val="solid"/>
                <a:miter lim="800000"/>
              </a:ln>
              <a:effectLst/>
            </p:spPr>
          </p:cxnSp>
          <p:cxnSp>
            <p:nvCxnSpPr>
              <p:cNvPr id="149" name="Straight Connector 148">
                <a:extLst>
                  <a:ext uri="{FF2B5EF4-FFF2-40B4-BE49-F238E27FC236}">
                    <a16:creationId xmlns:a16="http://schemas.microsoft.com/office/drawing/2014/main" id="{1D460D6E-66D3-7AF6-C36D-DCF29EBC967B}"/>
                  </a:ext>
                </a:extLst>
              </p:cNvPr>
              <p:cNvCxnSpPr>
                <a:cxnSpLocks noChangeAspect="1"/>
              </p:cNvCxnSpPr>
              <p:nvPr/>
            </p:nvCxnSpPr>
            <p:spPr>
              <a:xfrm>
                <a:off x="7862874" y="2184502"/>
                <a:ext cx="0" cy="761883"/>
              </a:xfrm>
              <a:prstGeom prst="line">
                <a:avLst/>
              </a:prstGeom>
              <a:noFill/>
              <a:ln w="63500" cap="flat" cmpd="sng" algn="ctr">
                <a:solidFill>
                  <a:srgbClr val="4472C4"/>
                </a:solidFill>
                <a:prstDash val="solid"/>
                <a:miter lim="800000"/>
              </a:ln>
              <a:effectLst/>
            </p:spPr>
          </p:cxnSp>
          <p:cxnSp>
            <p:nvCxnSpPr>
              <p:cNvPr id="150" name="Straight Connector 149">
                <a:extLst>
                  <a:ext uri="{FF2B5EF4-FFF2-40B4-BE49-F238E27FC236}">
                    <a16:creationId xmlns:a16="http://schemas.microsoft.com/office/drawing/2014/main" id="{0AD69DA2-5364-6F09-3778-B1671A36732C}"/>
                  </a:ext>
                </a:extLst>
              </p:cNvPr>
              <p:cNvCxnSpPr>
                <a:cxnSpLocks noChangeAspect="1"/>
              </p:cNvCxnSpPr>
              <p:nvPr/>
            </p:nvCxnSpPr>
            <p:spPr>
              <a:xfrm>
                <a:off x="7929423" y="2182675"/>
                <a:ext cx="0" cy="763709"/>
              </a:xfrm>
              <a:prstGeom prst="line">
                <a:avLst/>
              </a:prstGeom>
              <a:noFill/>
              <a:ln w="63500" cap="flat" cmpd="sng" algn="ctr">
                <a:solidFill>
                  <a:srgbClr val="4472C4"/>
                </a:solidFill>
                <a:prstDash val="solid"/>
                <a:miter lim="800000"/>
              </a:ln>
              <a:effectLst/>
            </p:spPr>
          </p:cxnSp>
          <p:cxnSp>
            <p:nvCxnSpPr>
              <p:cNvPr id="151" name="Straight Connector 150">
                <a:extLst>
                  <a:ext uri="{FF2B5EF4-FFF2-40B4-BE49-F238E27FC236}">
                    <a16:creationId xmlns:a16="http://schemas.microsoft.com/office/drawing/2014/main" id="{E850C6D0-3586-93AF-5E61-D08A6D81A562}"/>
                  </a:ext>
                </a:extLst>
              </p:cNvPr>
              <p:cNvCxnSpPr>
                <a:cxnSpLocks noChangeAspect="1"/>
              </p:cNvCxnSpPr>
              <p:nvPr/>
            </p:nvCxnSpPr>
            <p:spPr>
              <a:xfrm flipV="1">
                <a:off x="6012447" y="1444544"/>
                <a:ext cx="0" cy="741785"/>
              </a:xfrm>
              <a:prstGeom prst="line">
                <a:avLst/>
              </a:prstGeom>
              <a:noFill/>
              <a:ln w="63500" cap="flat" cmpd="sng" algn="ctr">
                <a:solidFill>
                  <a:srgbClr val="D60093"/>
                </a:solidFill>
                <a:prstDash val="solid"/>
                <a:miter lim="800000"/>
              </a:ln>
              <a:effectLst/>
            </p:spPr>
          </p:cxnSp>
          <p:sp>
            <p:nvSpPr>
              <p:cNvPr id="152" name="TextBox 151">
                <a:extLst>
                  <a:ext uri="{FF2B5EF4-FFF2-40B4-BE49-F238E27FC236}">
                    <a16:creationId xmlns:a16="http://schemas.microsoft.com/office/drawing/2014/main" id="{90835859-70FE-FD02-1176-06849C7436F7}"/>
                  </a:ext>
                </a:extLst>
              </p:cNvPr>
              <p:cNvSpPr txBox="1"/>
              <p:nvPr/>
            </p:nvSpPr>
            <p:spPr>
              <a:xfrm>
                <a:off x="6610479" y="1655237"/>
                <a:ext cx="929225" cy="27699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rgbClr val="595454"/>
                    </a:solidFill>
                    <a:effectLst/>
                    <a:uLnTx/>
                    <a:uFillTx/>
                    <a:latin typeface="Trebuchet MS" panose="020B0603020202020204"/>
                    <a:ea typeface="+mn-ea"/>
                    <a:cs typeface="Arial" panose="020B0604020202020204" pitchFamily="34" charset="0"/>
                  </a:rPr>
                  <a:t>45% with tumor reduction</a:t>
                </a:r>
              </a:p>
            </p:txBody>
          </p:sp>
          <p:sp>
            <p:nvSpPr>
              <p:cNvPr id="153" name="TextBox 152">
                <a:extLst>
                  <a:ext uri="{FF2B5EF4-FFF2-40B4-BE49-F238E27FC236}">
                    <a16:creationId xmlns:a16="http://schemas.microsoft.com/office/drawing/2014/main" id="{DDDDAFB6-07C2-B07A-7A7F-703DF6E9C788}"/>
                  </a:ext>
                </a:extLst>
              </p:cNvPr>
              <p:cNvSpPr txBox="1"/>
              <p:nvPr/>
            </p:nvSpPr>
            <p:spPr>
              <a:xfrm>
                <a:off x="5903024" y="1158721"/>
                <a:ext cx="2107846" cy="3847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595454"/>
                    </a:solidFill>
                    <a:effectLst/>
                    <a:uLnTx/>
                    <a:uFillTx/>
                    <a:latin typeface="Trebuchet MS" panose="020B0603020202020204"/>
                    <a:ea typeface="+mn-ea"/>
                    <a:cs typeface="Arial" charset="0"/>
                  </a:rPr>
                  <a:t>LAG-3 ≥ 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595454"/>
                    </a:solidFill>
                    <a:effectLst/>
                    <a:uLnTx/>
                    <a:uFillTx/>
                    <a:latin typeface="Trebuchet MS" panose="020B0603020202020204"/>
                    <a:ea typeface="+mn-ea"/>
                    <a:cs typeface="Arial" charset="0"/>
                  </a:rPr>
                  <a:t>n = 29</a:t>
                </a:r>
              </a:p>
            </p:txBody>
          </p:sp>
          <p:sp>
            <p:nvSpPr>
              <p:cNvPr id="154" name="Arrow: Down 1238">
                <a:extLst>
                  <a:ext uri="{FF2B5EF4-FFF2-40B4-BE49-F238E27FC236}">
                    <a16:creationId xmlns:a16="http://schemas.microsoft.com/office/drawing/2014/main" id="{1B6D3B4C-BB4C-A655-E15B-E8AA62715D9A}"/>
                  </a:ext>
                </a:extLst>
              </p:cNvPr>
              <p:cNvSpPr>
                <a:spLocks/>
              </p:cNvSpPr>
              <p:nvPr/>
            </p:nvSpPr>
            <p:spPr>
              <a:xfrm>
                <a:off x="7009929" y="1955401"/>
                <a:ext cx="130325" cy="190774"/>
              </a:xfrm>
              <a:prstGeom prst="downArrow">
                <a:avLst/>
              </a:prstGeom>
              <a:solidFill>
                <a:srgbClr val="00457C"/>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595454"/>
                  </a:solidFill>
                  <a:effectLst/>
                  <a:uLnTx/>
                  <a:uFillTx/>
                  <a:latin typeface="Trebuchet MS" panose="020B0603020202020204"/>
                  <a:ea typeface="+mn-ea"/>
                  <a:cs typeface="Arial" charset="0"/>
                </a:endParaRPr>
              </a:p>
            </p:txBody>
          </p:sp>
        </p:grpSp>
      </p:grpSp>
      <p:sp>
        <p:nvSpPr>
          <p:cNvPr id="520" name="Footer Placeholder 519">
            <a:extLst>
              <a:ext uri="{FF2B5EF4-FFF2-40B4-BE49-F238E27FC236}">
                <a16:creationId xmlns:a16="http://schemas.microsoft.com/office/drawing/2014/main" id="{ED575213-746A-63E1-BBAA-E3C69BCECFEF}"/>
              </a:ext>
            </a:extLst>
          </p:cNvPr>
          <p:cNvSpPr>
            <a:spLocks noGrp="1"/>
          </p:cNvSpPr>
          <p:nvPr>
            <p:ph type="ftr" sz="quarter" idx="3"/>
          </p:nvPr>
        </p:nvSpPr>
        <p:spPr/>
        <p:txBody>
          <a:bodyPr/>
          <a:lstStyle/>
          <a:p>
            <a:r>
              <a:rPr lang="en-US" dirty="0"/>
              <a:t>TRAE, Treatment related adverse effect</a:t>
            </a:r>
          </a:p>
          <a:p>
            <a:r>
              <a:rPr lang="en-US" dirty="0" err="1"/>
              <a:t>Ascierto</a:t>
            </a:r>
            <a:r>
              <a:rPr lang="en-US" dirty="0"/>
              <a:t> PA, et al. ASCO 2017. Abstract 9520.</a:t>
            </a:r>
          </a:p>
        </p:txBody>
      </p:sp>
    </p:spTree>
    <p:extLst>
      <p:ext uri="{BB962C8B-B14F-4D97-AF65-F5344CB8AC3E}">
        <p14:creationId xmlns:p14="http://schemas.microsoft.com/office/powerpoint/2010/main" val="17834686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A222D89-F9B9-0951-9E22-290F5BF4AB51}"/>
              </a:ext>
            </a:extLst>
          </p:cNvPr>
          <p:cNvSpPr>
            <a:spLocks noGrp="1"/>
          </p:cNvSpPr>
          <p:nvPr>
            <p:ph type="title"/>
          </p:nvPr>
        </p:nvSpPr>
        <p:spPr/>
        <p:txBody>
          <a:bodyPr/>
          <a:lstStyle/>
          <a:p>
            <a:r>
              <a:rPr lang="en-US"/>
              <a:t>Study Design</a:t>
            </a:r>
          </a:p>
        </p:txBody>
      </p:sp>
      <p:sp>
        <p:nvSpPr>
          <p:cNvPr id="6" name="Footer Placeholder 5">
            <a:extLst>
              <a:ext uri="{FF2B5EF4-FFF2-40B4-BE49-F238E27FC236}">
                <a16:creationId xmlns:a16="http://schemas.microsoft.com/office/drawing/2014/main" id="{0E6CAE40-2BD0-AAC4-F6AB-C0956C4465E9}"/>
              </a:ext>
            </a:extLst>
          </p:cNvPr>
          <p:cNvSpPr>
            <a:spLocks noGrp="1"/>
          </p:cNvSpPr>
          <p:nvPr>
            <p:ph type="ftr" sz="quarter" idx="3"/>
          </p:nvPr>
        </p:nvSpPr>
        <p:spPr/>
        <p:txBody>
          <a:bodyPr/>
          <a:lstStyle/>
          <a:p>
            <a:r>
              <a:rPr lang="en-US" dirty="0" err="1"/>
              <a:t>Tawbi</a:t>
            </a:r>
            <a:r>
              <a:rPr lang="en-US" dirty="0"/>
              <a:t> HA, et al. ASCO 2023. Abstract 9502.</a:t>
            </a:r>
          </a:p>
        </p:txBody>
      </p:sp>
      <p:pic>
        <p:nvPicPr>
          <p:cNvPr id="8" name="Picture 7" descr="A screenshot of a medical report&#10;&#10;Description automatically generated">
            <a:extLst>
              <a:ext uri="{FF2B5EF4-FFF2-40B4-BE49-F238E27FC236}">
                <a16:creationId xmlns:a16="http://schemas.microsoft.com/office/drawing/2014/main" id="{91E8A56F-4420-7291-E57D-1567041798F0}"/>
              </a:ext>
            </a:extLst>
          </p:cNvPr>
          <p:cNvPicPr>
            <a:picLocks noChangeAspect="1"/>
          </p:cNvPicPr>
          <p:nvPr/>
        </p:nvPicPr>
        <p:blipFill>
          <a:blip r:embed="rId2"/>
          <a:stretch>
            <a:fillRect/>
          </a:stretch>
        </p:blipFill>
        <p:spPr>
          <a:xfrm>
            <a:off x="723900" y="1182965"/>
            <a:ext cx="10744199" cy="5247167"/>
          </a:xfrm>
          <a:prstGeom prst="rect">
            <a:avLst/>
          </a:prstGeom>
        </p:spPr>
      </p:pic>
    </p:spTree>
    <p:extLst>
      <p:ext uri="{BB962C8B-B14F-4D97-AF65-F5344CB8AC3E}">
        <p14:creationId xmlns:p14="http://schemas.microsoft.com/office/powerpoint/2010/main" val="1146225230"/>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095930D-75BA-C691-3ED9-B8411C53BB1F}"/>
              </a:ext>
            </a:extLst>
          </p:cNvPr>
          <p:cNvSpPr>
            <a:spLocks noGrp="1"/>
          </p:cNvSpPr>
          <p:nvPr>
            <p:ph type="title"/>
          </p:nvPr>
        </p:nvSpPr>
        <p:spPr>
          <a:xfrm>
            <a:off x="609600" y="199505"/>
            <a:ext cx="10744200" cy="1185577"/>
          </a:xfrm>
        </p:spPr>
        <p:txBody>
          <a:bodyPr/>
          <a:lstStyle/>
          <a:p>
            <a:r>
              <a:rPr lang="en-US" dirty="0"/>
              <a:t>PFS by BICR</a:t>
            </a:r>
            <a:endParaRPr lang="en-US"/>
          </a:p>
        </p:txBody>
      </p:sp>
      <p:sp>
        <p:nvSpPr>
          <p:cNvPr id="9" name="Footer Placeholder 8">
            <a:extLst>
              <a:ext uri="{FF2B5EF4-FFF2-40B4-BE49-F238E27FC236}">
                <a16:creationId xmlns:a16="http://schemas.microsoft.com/office/drawing/2014/main" id="{0F912EEE-DB57-4E2A-C6AF-ECAD2528B457}"/>
              </a:ext>
            </a:extLst>
          </p:cNvPr>
          <p:cNvSpPr>
            <a:spLocks noGrp="1"/>
          </p:cNvSpPr>
          <p:nvPr>
            <p:ph type="ftr" sz="quarter" idx="3"/>
          </p:nvPr>
        </p:nvSpPr>
        <p:spPr/>
        <p:txBody>
          <a:bodyPr/>
          <a:lstStyle/>
          <a:p>
            <a:r>
              <a:rPr lang="en-US"/>
              <a:t>BICR, blinded, independent central review; PFS, progression-free survival.
Tawbi HA, et al. ASCO 2023. Abstract 9502.</a:t>
            </a:r>
          </a:p>
        </p:txBody>
      </p:sp>
      <p:pic>
        <p:nvPicPr>
          <p:cNvPr id="11" name="Picture 10" descr="A graph of a number of patients&#10;&#10;Description automatically generated with medium confidence">
            <a:extLst>
              <a:ext uri="{FF2B5EF4-FFF2-40B4-BE49-F238E27FC236}">
                <a16:creationId xmlns:a16="http://schemas.microsoft.com/office/drawing/2014/main" id="{A7BD5ECF-43A9-E6CD-5176-81A94677E262}"/>
              </a:ext>
            </a:extLst>
          </p:cNvPr>
          <p:cNvPicPr>
            <a:picLocks noChangeAspect="1"/>
          </p:cNvPicPr>
          <p:nvPr/>
        </p:nvPicPr>
        <p:blipFill>
          <a:blip r:embed="rId2"/>
          <a:stretch>
            <a:fillRect/>
          </a:stretch>
        </p:blipFill>
        <p:spPr>
          <a:xfrm>
            <a:off x="776522" y="1057443"/>
            <a:ext cx="10410354" cy="5298907"/>
          </a:xfrm>
          <a:prstGeom prst="rect">
            <a:avLst/>
          </a:prstGeom>
        </p:spPr>
      </p:pic>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99505"/>
            <a:ext cx="10744200" cy="1185577"/>
          </a:xfrm>
        </p:spPr>
        <p:txBody>
          <a:bodyPr/>
          <a:lstStyle/>
          <a:p>
            <a:r>
              <a:rPr lang="en-US" dirty="0"/>
              <a:t>OS</a:t>
            </a:r>
          </a:p>
        </p:txBody>
      </p:sp>
      <p:sp>
        <p:nvSpPr>
          <p:cNvPr id="7" name="Footer Placeholder 6">
            <a:extLst>
              <a:ext uri="{FF2B5EF4-FFF2-40B4-BE49-F238E27FC236}">
                <a16:creationId xmlns:a16="http://schemas.microsoft.com/office/drawing/2014/main" id="{5676AA87-44CB-625D-33E6-4CE71AF75F49}"/>
              </a:ext>
            </a:extLst>
          </p:cNvPr>
          <p:cNvSpPr>
            <a:spLocks noGrp="1"/>
          </p:cNvSpPr>
          <p:nvPr>
            <p:ph type="ftr" sz="quarter" idx="3"/>
          </p:nvPr>
        </p:nvSpPr>
        <p:spPr/>
        <p:txBody>
          <a:bodyPr/>
          <a:lstStyle/>
          <a:p>
            <a:r>
              <a:rPr lang="en-US"/>
              <a:t>OS, overall survival.
Tawbi HA, et al. ASCO 2023. Abstract 9502.</a:t>
            </a:r>
          </a:p>
        </p:txBody>
      </p:sp>
      <p:pic>
        <p:nvPicPr>
          <p:cNvPr id="9" name="Picture 8" descr="A graph with numbers and a line&#10;&#10;Description automatically generated">
            <a:extLst>
              <a:ext uri="{FF2B5EF4-FFF2-40B4-BE49-F238E27FC236}">
                <a16:creationId xmlns:a16="http://schemas.microsoft.com/office/drawing/2014/main" id="{6946AD31-4336-79D7-C181-15F4A0B16297}"/>
              </a:ext>
            </a:extLst>
          </p:cNvPr>
          <p:cNvPicPr>
            <a:picLocks noChangeAspect="1"/>
          </p:cNvPicPr>
          <p:nvPr/>
        </p:nvPicPr>
        <p:blipFill>
          <a:blip r:embed="rId2"/>
          <a:stretch>
            <a:fillRect/>
          </a:stretch>
        </p:blipFill>
        <p:spPr>
          <a:xfrm>
            <a:off x="723900" y="1051315"/>
            <a:ext cx="10744199" cy="5353161"/>
          </a:xfrm>
          <a:prstGeom prst="rect">
            <a:avLst/>
          </a:prstGeom>
        </p:spPr>
      </p:pic>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99505"/>
            <a:ext cx="10744200" cy="1185577"/>
          </a:xfrm>
        </p:spPr>
        <p:txBody>
          <a:bodyPr/>
          <a:lstStyle/>
          <a:p>
            <a:r>
              <a:rPr lang="en-US" dirty="0"/>
              <a:t>Melanoma-Specific Survival </a:t>
            </a:r>
          </a:p>
        </p:txBody>
      </p:sp>
      <p:sp>
        <p:nvSpPr>
          <p:cNvPr id="9" name="Footer Placeholder 8">
            <a:extLst>
              <a:ext uri="{FF2B5EF4-FFF2-40B4-BE49-F238E27FC236}">
                <a16:creationId xmlns:a16="http://schemas.microsoft.com/office/drawing/2014/main" id="{0A08059B-559E-F9EE-D60F-DF31D4A8B635}"/>
              </a:ext>
            </a:extLst>
          </p:cNvPr>
          <p:cNvSpPr>
            <a:spLocks noGrp="1"/>
          </p:cNvSpPr>
          <p:nvPr>
            <p:ph type="ftr" sz="quarter" idx="3"/>
          </p:nvPr>
        </p:nvSpPr>
        <p:spPr/>
        <p:txBody>
          <a:bodyPr/>
          <a:lstStyle/>
          <a:p>
            <a:r>
              <a:rPr lang="en-US"/>
              <a:t>Tawbi HA, et al. ASCO 2023. Abstract 9502.</a:t>
            </a:r>
          </a:p>
        </p:txBody>
      </p:sp>
      <p:pic>
        <p:nvPicPr>
          <p:cNvPr id="11" name="Picture 10" descr="A graph of death and death&#10;&#10;Description automatically generated with medium confidence">
            <a:extLst>
              <a:ext uri="{FF2B5EF4-FFF2-40B4-BE49-F238E27FC236}">
                <a16:creationId xmlns:a16="http://schemas.microsoft.com/office/drawing/2014/main" id="{57831025-8CDF-97F2-2CBB-4CA15305B716}"/>
              </a:ext>
            </a:extLst>
          </p:cNvPr>
          <p:cNvPicPr>
            <a:picLocks noChangeAspect="1"/>
          </p:cNvPicPr>
          <p:nvPr/>
        </p:nvPicPr>
        <p:blipFill>
          <a:blip r:embed="rId2"/>
          <a:stretch>
            <a:fillRect/>
          </a:stretch>
        </p:blipFill>
        <p:spPr>
          <a:xfrm>
            <a:off x="441158" y="1110225"/>
            <a:ext cx="11309684" cy="5403372"/>
          </a:xfrm>
          <a:prstGeom prst="rect">
            <a:avLst/>
          </a:prstGeom>
        </p:spPr>
      </p:pic>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screenshot of a graph&#10;&#10;Description automatically generated">
            <a:extLst>
              <a:ext uri="{FF2B5EF4-FFF2-40B4-BE49-F238E27FC236}">
                <a16:creationId xmlns:a16="http://schemas.microsoft.com/office/drawing/2014/main" id="{16FFCF30-A1BF-A80C-A7D9-DB789AB8A3F4}"/>
              </a:ext>
            </a:extLst>
          </p:cNvPr>
          <p:cNvPicPr>
            <a:picLocks noChangeAspect="1"/>
          </p:cNvPicPr>
          <p:nvPr/>
        </p:nvPicPr>
        <p:blipFill>
          <a:blip r:embed="rId2"/>
          <a:stretch>
            <a:fillRect/>
          </a:stretch>
        </p:blipFill>
        <p:spPr>
          <a:xfrm>
            <a:off x="609600" y="1060450"/>
            <a:ext cx="10972800" cy="5328199"/>
          </a:xfrm>
          <a:prstGeom prst="rect">
            <a:avLst/>
          </a:prstGeom>
        </p:spPr>
      </p:pic>
      <p:sp>
        <p:nvSpPr>
          <p:cNvPr id="2" name="Title 1"/>
          <p:cNvSpPr>
            <a:spLocks noGrp="1"/>
          </p:cNvSpPr>
          <p:nvPr>
            <p:ph type="title"/>
          </p:nvPr>
        </p:nvSpPr>
        <p:spPr>
          <a:xfrm>
            <a:off x="609600" y="199505"/>
            <a:ext cx="10744200" cy="1185577"/>
          </a:xfrm>
        </p:spPr>
        <p:txBody>
          <a:bodyPr/>
          <a:lstStyle/>
          <a:p>
            <a:r>
              <a:rPr lang="en-US" dirty="0"/>
              <a:t>PFS, OS, and ORR by Stratification Factors</a:t>
            </a:r>
          </a:p>
        </p:txBody>
      </p:sp>
      <p:sp>
        <p:nvSpPr>
          <p:cNvPr id="7" name="Footer Placeholder 6">
            <a:extLst>
              <a:ext uri="{FF2B5EF4-FFF2-40B4-BE49-F238E27FC236}">
                <a16:creationId xmlns:a16="http://schemas.microsoft.com/office/drawing/2014/main" id="{245D0193-EDDB-2925-751E-A16946A3265C}"/>
              </a:ext>
            </a:extLst>
          </p:cNvPr>
          <p:cNvSpPr>
            <a:spLocks noGrp="1"/>
          </p:cNvSpPr>
          <p:nvPr>
            <p:ph type="ftr" sz="quarter" idx="3"/>
          </p:nvPr>
        </p:nvSpPr>
        <p:spPr/>
        <p:txBody>
          <a:bodyPr/>
          <a:lstStyle/>
          <a:p>
            <a:r>
              <a:rPr lang="en-US"/>
              <a:t>ORR, overall response rate.
Tawbi HA, et al. ASCO 2023. Abstract 9502.</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99505"/>
            <a:ext cx="10744200" cy="1185577"/>
          </a:xfrm>
        </p:spPr>
        <p:txBody>
          <a:bodyPr/>
          <a:lstStyle/>
          <a:p>
            <a:r>
              <a:rPr lang="en-US" dirty="0"/>
              <a:t>Safety Summary</a:t>
            </a:r>
          </a:p>
        </p:txBody>
      </p:sp>
      <p:sp>
        <p:nvSpPr>
          <p:cNvPr id="8" name="Footer Placeholder 7">
            <a:extLst>
              <a:ext uri="{FF2B5EF4-FFF2-40B4-BE49-F238E27FC236}">
                <a16:creationId xmlns:a16="http://schemas.microsoft.com/office/drawing/2014/main" id="{704254C2-216E-5DEB-9ADA-ACBCBDB8AE01}"/>
              </a:ext>
            </a:extLst>
          </p:cNvPr>
          <p:cNvSpPr>
            <a:spLocks noGrp="1"/>
          </p:cNvSpPr>
          <p:nvPr>
            <p:ph type="ftr" sz="quarter" idx="3"/>
          </p:nvPr>
        </p:nvSpPr>
        <p:spPr/>
        <p:txBody>
          <a:bodyPr/>
          <a:lstStyle/>
          <a:p>
            <a:r>
              <a:rPr lang="en-US"/>
              <a:t>Tawbi HA, et al. ASCO 2023. Abstract 9502.</a:t>
            </a:r>
          </a:p>
        </p:txBody>
      </p:sp>
      <p:pic>
        <p:nvPicPr>
          <p:cNvPr id="10" name="Picture 9" descr="A screenshot of a graph&#10;&#10;Description automatically generated">
            <a:extLst>
              <a:ext uri="{FF2B5EF4-FFF2-40B4-BE49-F238E27FC236}">
                <a16:creationId xmlns:a16="http://schemas.microsoft.com/office/drawing/2014/main" id="{AC9C2027-9D80-547C-7260-14CEB17688E8}"/>
              </a:ext>
            </a:extLst>
          </p:cNvPr>
          <p:cNvPicPr>
            <a:picLocks noChangeAspect="1"/>
          </p:cNvPicPr>
          <p:nvPr/>
        </p:nvPicPr>
        <p:blipFill>
          <a:blip r:embed="rId2"/>
          <a:stretch>
            <a:fillRect/>
          </a:stretch>
        </p:blipFill>
        <p:spPr>
          <a:xfrm>
            <a:off x="579754" y="1109756"/>
            <a:ext cx="10996393" cy="5435575"/>
          </a:xfrm>
          <a:prstGeom prst="rect">
            <a:avLst/>
          </a:prstGeom>
        </p:spPr>
      </p:pic>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7060" y="2571751"/>
            <a:ext cx="7317878" cy="322957"/>
          </a:xfrm>
        </p:spPr>
        <p:txBody>
          <a:bodyPr/>
          <a:lstStyle/>
          <a:p>
            <a:r>
              <a:rPr lang="en-US" sz="656" b="1" kern="1200" dirty="0">
                <a:solidFill>
                  <a:schemeClr val="tx1"/>
                </a:solidFill>
                <a:latin typeface="Arial" charset="0"/>
                <a:ea typeface="+mn-ea"/>
                <a:cs typeface="+mn-cs"/>
              </a:rPr>
              <a:t>Significant durable response with fianlimab &lt;br /&gt;(anti-LAG-3) and cemiplimab (anti-PD-1) in advanced melanoma: post adjuvant PD-1 analysis </a:t>
            </a:r>
          </a:p>
        </p:txBody>
      </p:sp>
      <p:pic>
        <p:nvPicPr>
          <p:cNvPr id="1026"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67733" y="932329"/>
            <a:ext cx="12056533" cy="4724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a:extLst>
              <a:ext uri="{FF2B5EF4-FFF2-40B4-BE49-F238E27FC236}">
                <a16:creationId xmlns:a16="http://schemas.microsoft.com/office/drawing/2014/main" id="{81CC8DB2-4611-1360-CD88-E507C3A0DCF9}"/>
              </a:ext>
            </a:extLst>
          </p:cNvPr>
          <p:cNvSpPr>
            <a:spLocks noGrp="1"/>
          </p:cNvSpPr>
          <p:nvPr>
            <p:ph type="ftr" sz="quarter" idx="3"/>
          </p:nvPr>
        </p:nvSpPr>
        <p:spPr/>
        <p:txBody>
          <a:bodyPr/>
          <a:lstStyle/>
          <a:p>
            <a:r>
              <a:rPr lang="en-US"/>
              <a:t>Hamid O, et al. ASCO 2023. Abstract 9501.</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7060" y="2571751"/>
            <a:ext cx="7317878" cy="322957"/>
          </a:xfrm>
        </p:spPr>
        <p:txBody>
          <a:bodyPr/>
          <a:lstStyle/>
          <a:p>
            <a:r>
              <a:rPr lang="en-US" sz="656" b="1" kern="1200" dirty="0">
                <a:solidFill>
                  <a:schemeClr val="tx1"/>
                </a:solidFill>
                <a:latin typeface="Arial" charset="0"/>
                <a:ea typeface="+mn-ea"/>
                <a:cs typeface="+mn-cs"/>
              </a:rPr>
              <a:t>Tumor response: combined cohorts</a:t>
            </a:r>
          </a:p>
        </p:txBody>
      </p:sp>
      <p:pic>
        <p:nvPicPr>
          <p:cNvPr id="1026"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31079" y="222825"/>
            <a:ext cx="12128502" cy="620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a:extLst>
              <a:ext uri="{FF2B5EF4-FFF2-40B4-BE49-F238E27FC236}">
                <a16:creationId xmlns:a16="http://schemas.microsoft.com/office/drawing/2014/main" id="{881F7B8D-34EC-52AA-6ACB-FFAB97076926}"/>
              </a:ext>
            </a:extLst>
          </p:cNvPr>
          <p:cNvSpPr>
            <a:spLocks noGrp="1"/>
          </p:cNvSpPr>
          <p:nvPr>
            <p:ph type="ftr" sz="quarter" idx="3"/>
          </p:nvPr>
        </p:nvSpPr>
        <p:spPr/>
        <p:txBody>
          <a:bodyPr/>
          <a:lstStyle/>
          <a:p>
            <a:r>
              <a:rPr lang="en-US"/>
              <a:t>Hamid O, et al. ASCO 2023. Abstract 9501.</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2183204-970A-B111-5DCA-6C0B2E08FD03}"/>
              </a:ext>
            </a:extLst>
          </p:cNvPr>
          <p:cNvSpPr txBox="1"/>
          <p:nvPr/>
        </p:nvSpPr>
        <p:spPr>
          <a:xfrm>
            <a:off x="1557505" y="5707282"/>
            <a:ext cx="261296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or portions thereof may not be published, posted online or used in presentations without permission.</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0EE13496-F6DC-B1E6-63D7-6A65639436E6}"/>
              </a:ext>
            </a:extLst>
          </p:cNvPr>
          <p:cNvSpPr txBox="1"/>
          <p:nvPr/>
        </p:nvSpPr>
        <p:spPr>
          <a:xfrm>
            <a:off x="594592" y="359469"/>
            <a:ext cx="10997719" cy="692468"/>
          </a:xfrm>
          <a:prstGeom prst="roundRect">
            <a:avLst>
              <a:gd name="adj" fmla="val 50000"/>
            </a:avLst>
          </a:prstGeom>
          <a:solidFill>
            <a:srgbClr val="0098EA"/>
          </a:solidFill>
        </p:spPr>
        <p:txBody>
          <a:bodyPr wrap="square" t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Trebuchet MS" panose="020B0703020202090204" pitchFamily="34" charset="0"/>
                <a:ea typeface="+mn-ea"/>
                <a:cs typeface="Calibri" panose="020F0502020204030204" pitchFamily="34" charset="0"/>
              </a:rPr>
              <a:t>Resource Information</a:t>
            </a:r>
          </a:p>
        </p:txBody>
      </p:sp>
      <p:sp>
        <p:nvSpPr>
          <p:cNvPr id="4" name="TextBox 3">
            <a:extLst>
              <a:ext uri="{FF2B5EF4-FFF2-40B4-BE49-F238E27FC236}">
                <a16:creationId xmlns:a16="http://schemas.microsoft.com/office/drawing/2014/main" id="{821270A0-01CF-6D78-64D3-D2393CA1DB1B}"/>
              </a:ext>
            </a:extLst>
          </p:cNvPr>
          <p:cNvSpPr txBox="1"/>
          <p:nvPr/>
        </p:nvSpPr>
        <p:spPr>
          <a:xfrm>
            <a:off x="594592" y="1162619"/>
            <a:ext cx="10997719" cy="33547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mn-cs"/>
              </a:rPr>
              <a:t>About This Resource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These slides are one component of a continuing education program available online at </a:t>
            </a:r>
            <a:r>
              <a:rPr kumimoji="0" lang="en-US" sz="1500" b="0" i="0" u="none" strike="noStrike" kern="1200" cap="none" spc="0" normalizeH="0" baseline="0" noProof="0" dirty="0" err="1">
                <a:ln>
                  <a:noFill/>
                </a:ln>
                <a:solidFill>
                  <a:srgbClr val="747474"/>
                </a:solidFill>
                <a:effectLst/>
                <a:uLnTx/>
                <a:uFillTx/>
                <a:latin typeface="Arial" panose="020B0604020202020204" pitchFamily="34" charset="0"/>
                <a:ea typeface="+mn-ea"/>
                <a:cs typeface="Arial" panose="020B0604020202020204" pitchFamily="34" charset="0"/>
              </a:rPr>
              <a:t>MedEd</a:t>
            </a: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 On The Go titled </a:t>
            </a:r>
            <a:r>
              <a:rPr kumimoji="0" lang="en-US" sz="1500" b="0" i="0" u="none" strike="noStrike" kern="1200" cap="none" spc="0" normalizeH="0" baseline="0" noProof="0">
                <a:ln>
                  <a:noFill/>
                </a:ln>
                <a:solidFill>
                  <a:srgbClr val="747474"/>
                </a:solidFill>
                <a:effectLst/>
                <a:uLnTx/>
                <a:uFillTx/>
                <a:latin typeface="Arial" panose="020B0604020202020204" pitchFamily="34" charset="0"/>
                <a:ea typeface="+mn-ea"/>
                <a:cs typeface="Arial" panose="020B0604020202020204" pitchFamily="34" charset="0"/>
                <a:hlinkClick r:id="rId3"/>
              </a:rPr>
              <a:t>Leveraging LAG-3: Innovative Immunotherapy Combinations for First-Line Metastatic Melanoma Treatment</a:t>
            </a:r>
            <a:endParaRPr kumimoji="0" lang="en-US" sz="1500" b="0" i="0" u="none" strike="noStrike" kern="1200" cap="none" spc="0" normalizeH="0" baseline="0" noProof="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Program Learning Objectives:</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a:ln>
                  <a:noFill/>
                </a:ln>
                <a:solidFill>
                  <a:srgbClr val="747474"/>
                </a:solidFill>
                <a:effectLst/>
                <a:uLnTx/>
                <a:uFillTx/>
                <a:latin typeface="Arial" panose="020B0604020202020204" pitchFamily="34" charset="0"/>
                <a:ea typeface="+mn-ea"/>
                <a:cs typeface="Arial" panose="020B0604020202020204" pitchFamily="34" charset="0"/>
              </a:rPr>
              <a:t>Describe the synergistic interaction between LAG-3 and other immune checkpoints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a:ln>
                  <a:noFill/>
                </a:ln>
                <a:solidFill>
                  <a:srgbClr val="747474"/>
                </a:solidFill>
                <a:effectLst/>
                <a:uLnTx/>
                <a:uFillTx/>
                <a:latin typeface="Arial" panose="020B0604020202020204" pitchFamily="34" charset="0"/>
                <a:ea typeface="+mn-ea"/>
                <a:cs typeface="Arial" panose="020B0604020202020204" pitchFamily="34" charset="0"/>
              </a:rPr>
              <a:t>Evaluate recent practice-changing data on the use of LAG-3/PD-1 combination ICI therapy in patients with </a:t>
            </a:r>
            <a:br>
              <a:rPr kumimoji="0" lang="en-US" sz="1500" b="0" i="0" u="none" strike="noStrike" kern="1200" cap="none" spc="0" normalizeH="0" baseline="0" noProof="0">
                <a:ln>
                  <a:noFill/>
                </a:ln>
                <a:solidFill>
                  <a:srgbClr val="747474"/>
                </a:solidFill>
                <a:effectLst/>
                <a:uLnTx/>
                <a:uFillTx/>
                <a:latin typeface="Arial" panose="020B0604020202020204" pitchFamily="34" charset="0"/>
                <a:ea typeface="+mn-ea"/>
                <a:cs typeface="Arial" panose="020B0604020202020204" pitchFamily="34" charset="0"/>
              </a:rPr>
            </a:br>
            <a:r>
              <a:rPr kumimoji="0" lang="en-US" sz="1500" b="0" i="0" u="none" strike="noStrike" kern="1200" cap="none" spc="0" normalizeH="0" baseline="0" noProof="0">
                <a:ln>
                  <a:noFill/>
                </a:ln>
                <a:solidFill>
                  <a:srgbClr val="747474"/>
                </a:solidFill>
                <a:effectLst/>
                <a:uLnTx/>
                <a:uFillTx/>
                <a:latin typeface="Arial" panose="020B0604020202020204" pitchFamily="34" charset="0"/>
                <a:ea typeface="+mn-ea"/>
                <a:cs typeface="Arial" panose="020B0604020202020204" pitchFamily="34" charset="0"/>
              </a:rPr>
              <a:t>metastatic melanoma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a:ln>
                  <a:noFill/>
                </a:ln>
                <a:solidFill>
                  <a:srgbClr val="747474"/>
                </a:solidFill>
                <a:effectLst/>
                <a:uLnTx/>
                <a:uFillTx/>
                <a:latin typeface="Arial" panose="020B0604020202020204" pitchFamily="34" charset="0"/>
                <a:ea typeface="+mn-ea"/>
                <a:cs typeface="Arial" panose="020B0604020202020204" pitchFamily="34" charset="0"/>
              </a:rPr>
              <a:t>Select appropriate evidence-based dual ICI treatment regimens for newly diagnosed patients with metastatic melanoma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a:ln>
                  <a:noFill/>
                </a:ln>
                <a:solidFill>
                  <a:srgbClr val="747474"/>
                </a:solidFill>
                <a:effectLst/>
                <a:uLnTx/>
                <a:uFillTx/>
                <a:latin typeface="Arial" panose="020B0604020202020204" pitchFamily="34" charset="0"/>
                <a:ea typeface="+mn-ea"/>
                <a:cs typeface="Arial" panose="020B0604020202020204" pitchFamily="34" charset="0"/>
              </a:rPr>
              <a:t>Recognize and manage treatment-related adverse events associated with the use of LAG-3/PD-1 combination ICI regimens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err="1">
                <a:ln>
                  <a:noFill/>
                </a:ln>
                <a:solidFill>
                  <a:srgbClr val="0098EA"/>
                </a:solidFill>
                <a:effectLst/>
                <a:uLnTx/>
                <a:uFillTx/>
                <a:latin typeface="Century Gothic" panose="020B0502020202020204" pitchFamily="34" charset="0"/>
                <a:ea typeface="+mn-ea"/>
                <a:cs typeface="Arial" panose="020B0604020202020204" pitchFamily="34" charset="0"/>
              </a:rPr>
              <a:t>MedEd</a:t>
            </a:r>
            <a:r>
              <a:rPr kumimoji="0" lang="en-US" sz="15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Arial" panose="020B0604020202020204" pitchFamily="34" charset="0"/>
              </a:rPr>
              <a:t> On The Go</a:t>
            </a:r>
            <a:r>
              <a:rPr kumimoji="0" lang="en-US" sz="1500" b="1" i="0" u="none" strike="noStrike" kern="1200" cap="none" spc="0" normalizeH="0" baseline="30000" noProof="0" dirty="0">
                <a:ln>
                  <a:noFill/>
                </a:ln>
                <a:solidFill>
                  <a:srgbClr val="0098EA"/>
                </a:solidFill>
                <a:effectLst/>
                <a:uLnTx/>
                <a:uFillTx/>
                <a:latin typeface="Century Gothic" panose="020B0502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hlinkClick r:id="rId4"/>
              </a:rPr>
              <a:t>www.mededonthego.com</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747474"/>
              </a:solidFill>
              <a:effectLst/>
              <a:uLnTx/>
              <a:uFillTx/>
              <a:latin typeface="Calibri" panose="020F0502020204030204"/>
              <a:ea typeface="+mn-ea"/>
              <a:cs typeface="+mn-cs"/>
            </a:endParaRPr>
          </a:p>
        </p:txBody>
      </p:sp>
      <p:cxnSp>
        <p:nvCxnSpPr>
          <p:cNvPr id="25" name="Straight Connector 24">
            <a:extLst>
              <a:ext uri="{FF2B5EF4-FFF2-40B4-BE49-F238E27FC236}">
                <a16:creationId xmlns:a16="http://schemas.microsoft.com/office/drawing/2014/main" id="{6D57FF65-33DE-661D-FDBA-12500FF6E05A}"/>
              </a:ext>
            </a:extLst>
          </p:cNvPr>
          <p:cNvCxnSpPr>
            <a:cxnSpLocks/>
          </p:cNvCxnSpPr>
          <p:nvPr/>
        </p:nvCxnSpPr>
        <p:spPr>
          <a:xfrm>
            <a:off x="600876" y="5388512"/>
            <a:ext cx="10996532" cy="0"/>
          </a:xfrm>
          <a:prstGeom prst="line">
            <a:avLst/>
          </a:prstGeom>
          <a:ln>
            <a:solidFill>
              <a:srgbClr val="0098EA"/>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2187CAD-40DF-359C-4264-683025719B57}"/>
              </a:ext>
            </a:extLst>
          </p:cNvPr>
          <p:cNvSpPr txBox="1"/>
          <p:nvPr/>
        </p:nvSpPr>
        <p:spPr>
          <a:xfrm>
            <a:off x="9217940" y="5707282"/>
            <a:ext cx="2165677"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747474"/>
                </a:solidFill>
                <a:effectLst/>
                <a:uLnTx/>
                <a:uFillTx/>
                <a:latin typeface="Arial" panose="020B0604020202020204" pitchFamily="34" charset="0"/>
                <a:ea typeface="Times New Roman" panose="02020603050405020304" pitchFamily="18" charset="0"/>
                <a:cs typeface="Arial" panose="020B0604020202020204" pitchFamily="34" charset="0"/>
              </a:rPr>
              <a:t>To contact us regarding inaccuracies, omissions or permissions please email us at </a:t>
            </a:r>
            <a:r>
              <a:rPr kumimoji="0" lang="en-US" sz="1200" b="0" i="0" u="sng" strike="noStrike" kern="1200" cap="none" spc="0" normalizeH="0" baseline="0" noProof="0" dirty="0">
                <a:ln>
                  <a:noFill/>
                </a:ln>
                <a:solidFill>
                  <a:srgbClr val="3898F9"/>
                </a:solidFill>
                <a:effectLst/>
                <a:uLnTx/>
                <a:uFillTx/>
                <a:latin typeface="Arial" panose="020B0604020202020204" pitchFamily="34" charset="0"/>
                <a:ea typeface="Times New Roman" panose="02020603050405020304" pitchFamily="18" charset="0"/>
                <a:cs typeface="Arial" panose="020B0604020202020204" pitchFamily="34" charset="0"/>
                <a:hlinkClick r:id="rId5"/>
              </a:rPr>
              <a:t>support@MedEdOTG.com</a:t>
            </a: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8" name="Graphic 7" descr="Chat bubble outline">
            <a:extLst>
              <a:ext uri="{FF2B5EF4-FFF2-40B4-BE49-F238E27FC236}">
                <a16:creationId xmlns:a16="http://schemas.microsoft.com/office/drawing/2014/main" id="{06F4C142-8867-0F42-B3B7-D4F09FB224B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8375917" y="5590710"/>
            <a:ext cx="787862" cy="787862"/>
          </a:xfrm>
          <a:prstGeom prst="rect">
            <a:avLst/>
          </a:prstGeom>
        </p:spPr>
      </p:pic>
      <p:pic>
        <p:nvPicPr>
          <p:cNvPr id="20" name="Graphic 19">
            <a:extLst>
              <a:ext uri="{FF2B5EF4-FFF2-40B4-BE49-F238E27FC236}">
                <a16:creationId xmlns:a16="http://schemas.microsoft.com/office/drawing/2014/main" id="{9D6FF3C3-E8EB-6F75-281D-7EC60CF26BB5}"/>
              </a:ext>
            </a:extLst>
          </p:cNvPr>
          <p:cNvPicPr>
            <a:picLocks noChangeAspect="1"/>
          </p:cNvPicPr>
          <p:nvPr/>
        </p:nvPicPr>
        <p:blipFill rotWithShape="1">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rcRect b="17964"/>
          <a:stretch/>
        </p:blipFill>
        <p:spPr>
          <a:xfrm>
            <a:off x="618797" y="5731536"/>
            <a:ext cx="787862" cy="646331"/>
          </a:xfrm>
          <a:prstGeom prst="rect">
            <a:avLst/>
          </a:prstGeom>
        </p:spPr>
      </p:pic>
      <p:sp>
        <p:nvSpPr>
          <p:cNvPr id="2" name="TextBox 1">
            <a:extLst>
              <a:ext uri="{FF2B5EF4-FFF2-40B4-BE49-F238E27FC236}">
                <a16:creationId xmlns:a16="http://schemas.microsoft.com/office/drawing/2014/main" id="{6CFC2CE5-F394-6990-63F0-E857AC5C3519}"/>
              </a:ext>
            </a:extLst>
          </p:cNvPr>
          <p:cNvSpPr txBox="1"/>
          <p:nvPr/>
        </p:nvSpPr>
        <p:spPr>
          <a:xfrm>
            <a:off x="5366615" y="5707282"/>
            <a:ext cx="246944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can be saved for personal use (non-commercial use only) with credit given to the resource authors.</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6" name="Graphic 5" descr="Download from cloud outline">
            <a:extLst>
              <a:ext uri="{FF2B5EF4-FFF2-40B4-BE49-F238E27FC236}">
                <a16:creationId xmlns:a16="http://schemas.microsoft.com/office/drawing/2014/main" id="{2D69C189-75F0-6840-CF40-7D57A5931DA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479126" y="5625435"/>
            <a:ext cx="787862" cy="787862"/>
          </a:xfrm>
          <a:prstGeom prst="rect">
            <a:avLst/>
          </a:prstGeom>
        </p:spPr>
      </p:pic>
    </p:spTree>
    <p:extLst>
      <p:ext uri="{BB962C8B-B14F-4D97-AF65-F5344CB8AC3E}">
        <p14:creationId xmlns:p14="http://schemas.microsoft.com/office/powerpoint/2010/main" val="26007701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6463A-BD9C-0448-6E6B-11C7A5BAEACF}"/>
              </a:ext>
            </a:extLst>
          </p:cNvPr>
          <p:cNvSpPr>
            <a:spLocks noGrp="1"/>
          </p:cNvSpPr>
          <p:nvPr>
            <p:ph type="title"/>
          </p:nvPr>
        </p:nvSpPr>
        <p:spPr>
          <a:xfrm>
            <a:off x="609600" y="199505"/>
            <a:ext cx="10744200" cy="1185577"/>
          </a:xfrm>
        </p:spPr>
        <p:txBody>
          <a:bodyPr>
            <a:normAutofit/>
          </a:bodyPr>
          <a:lstStyle/>
          <a:p>
            <a:r>
              <a:rPr lang="en-US" dirty="0"/>
              <a:t>Agents in Development Targeting LAG-3</a:t>
            </a:r>
          </a:p>
        </p:txBody>
      </p:sp>
      <p:pic>
        <p:nvPicPr>
          <p:cNvPr id="4" name="Picture 3">
            <a:extLst>
              <a:ext uri="{FF2B5EF4-FFF2-40B4-BE49-F238E27FC236}">
                <a16:creationId xmlns:a16="http://schemas.microsoft.com/office/drawing/2014/main" id="{10C6D552-82E3-06B7-A2C7-96214159240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44832" y="1220472"/>
            <a:ext cx="8459774" cy="5155901"/>
          </a:xfrm>
          <a:prstGeom prst="rect">
            <a:avLst/>
          </a:prstGeom>
        </p:spPr>
      </p:pic>
      <p:sp>
        <p:nvSpPr>
          <p:cNvPr id="7" name="Footer Placeholder 6">
            <a:extLst>
              <a:ext uri="{FF2B5EF4-FFF2-40B4-BE49-F238E27FC236}">
                <a16:creationId xmlns:a16="http://schemas.microsoft.com/office/drawing/2014/main" id="{EA579DED-2F0D-DCF0-900D-4FA728D3446F}"/>
              </a:ext>
            </a:extLst>
          </p:cNvPr>
          <p:cNvSpPr>
            <a:spLocks noGrp="1"/>
          </p:cNvSpPr>
          <p:nvPr>
            <p:ph type="ftr" sz="quarter" idx="3"/>
          </p:nvPr>
        </p:nvSpPr>
        <p:spPr/>
        <p:txBody>
          <a:bodyPr/>
          <a:lstStyle/>
          <a:p>
            <a:r>
              <a:rPr lang="en-US"/>
              <a:t>Andrews LP, et al. </a:t>
            </a:r>
            <a:r>
              <a:rPr lang="en-US" i="1"/>
              <a:t>Clin Cancer Res</a:t>
            </a:r>
            <a:r>
              <a:rPr lang="en-US"/>
              <a:t>. 2022;28(23):5030-5039. </a:t>
            </a:r>
          </a:p>
        </p:txBody>
      </p:sp>
    </p:spTree>
    <p:extLst>
      <p:ext uri="{BB962C8B-B14F-4D97-AF65-F5344CB8AC3E}">
        <p14:creationId xmlns:p14="http://schemas.microsoft.com/office/powerpoint/2010/main" val="35424484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CC567-8AED-2333-10AB-876701F58B1B}"/>
              </a:ext>
            </a:extLst>
          </p:cNvPr>
          <p:cNvSpPr>
            <a:spLocks noGrp="1"/>
          </p:cNvSpPr>
          <p:nvPr>
            <p:ph type="title"/>
          </p:nvPr>
        </p:nvSpPr>
        <p:spPr>
          <a:xfrm>
            <a:off x="609600" y="199505"/>
            <a:ext cx="10744200" cy="1185577"/>
          </a:xfrm>
        </p:spPr>
        <p:txBody>
          <a:bodyPr>
            <a:normAutofit/>
          </a:bodyPr>
          <a:lstStyle/>
          <a:p>
            <a:r>
              <a:rPr lang="en-US" dirty="0"/>
              <a:t>Summary</a:t>
            </a:r>
          </a:p>
        </p:txBody>
      </p:sp>
      <p:sp>
        <p:nvSpPr>
          <p:cNvPr id="3" name="Content Placeholder 2">
            <a:extLst>
              <a:ext uri="{FF2B5EF4-FFF2-40B4-BE49-F238E27FC236}">
                <a16:creationId xmlns:a16="http://schemas.microsoft.com/office/drawing/2014/main" id="{ABA4384C-B226-4A43-4DD5-BCDE0943F72F}"/>
              </a:ext>
            </a:extLst>
          </p:cNvPr>
          <p:cNvSpPr>
            <a:spLocks noGrp="1"/>
          </p:cNvSpPr>
          <p:nvPr>
            <p:ph idx="1"/>
          </p:nvPr>
        </p:nvSpPr>
        <p:spPr>
          <a:xfrm>
            <a:off x="609600" y="1477906"/>
            <a:ext cx="10744200" cy="4722477"/>
          </a:xfrm>
        </p:spPr>
        <p:txBody>
          <a:bodyPr>
            <a:normAutofit/>
          </a:bodyPr>
          <a:lstStyle/>
          <a:p>
            <a:r>
              <a:rPr lang="en-US" dirty="0"/>
              <a:t>LAG-3 is a novel checkpoint with unique immune suppressive properties</a:t>
            </a:r>
          </a:p>
          <a:p>
            <a:r>
              <a:rPr lang="en-US" dirty="0"/>
              <a:t>LAG-3 blockade is now validated as a therapeutic target in combination with anti-PD-1</a:t>
            </a:r>
          </a:p>
          <a:p>
            <a:r>
              <a:rPr lang="en-US" dirty="0"/>
              <a:t>The relatlimab/nivolumab combination significantly improved PFS and ORR compared to nivolumab monotherapy</a:t>
            </a:r>
          </a:p>
          <a:p>
            <a:r>
              <a:rPr lang="en-US" dirty="0"/>
              <a:t>FDA approval in melanoma starts a new era of melanoma treatment</a:t>
            </a:r>
          </a:p>
        </p:txBody>
      </p:sp>
    </p:spTree>
    <p:extLst>
      <p:ext uri="{BB962C8B-B14F-4D97-AF65-F5344CB8AC3E}">
        <p14:creationId xmlns:p14="http://schemas.microsoft.com/office/powerpoint/2010/main" val="13551799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C52CB23-A893-F3BC-7EE2-D977C82AA838}"/>
              </a:ext>
            </a:extLst>
          </p:cNvPr>
          <p:cNvSpPr/>
          <p:nvPr/>
        </p:nvSpPr>
        <p:spPr>
          <a:xfrm>
            <a:off x="-1" y="0"/>
            <a:ext cx="12192000" cy="6858000"/>
          </a:xfrm>
          <a:prstGeom prst="rect">
            <a:avLst/>
          </a:prstGeom>
          <a:solidFill>
            <a:srgbClr val="009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7" name="Graphic 16" descr="User with solid fill">
            <a:extLst>
              <a:ext uri="{FF2B5EF4-FFF2-40B4-BE49-F238E27FC236}">
                <a16:creationId xmlns:a16="http://schemas.microsoft.com/office/drawing/2014/main" id="{74847793-B893-A93A-FFCC-6C95F2C9FE22}"/>
              </a:ext>
            </a:extLst>
          </p:cNvPr>
          <p:cNvPicPr>
            <a:picLocks noChangeAspect="1"/>
          </p:cNvPicPr>
          <p:nvPr/>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28418" t="35016" r="44861" b="50079"/>
          <a:stretch/>
        </p:blipFill>
        <p:spPr>
          <a:xfrm>
            <a:off x="6250613" y="0"/>
            <a:ext cx="5941387" cy="3314044"/>
          </a:xfrm>
          <a:prstGeom prst="rect">
            <a:avLst/>
          </a:prstGeom>
        </p:spPr>
      </p:pic>
      <p:sp>
        <p:nvSpPr>
          <p:cNvPr id="7" name="TextBox 6">
            <a:extLst>
              <a:ext uri="{FF2B5EF4-FFF2-40B4-BE49-F238E27FC236}">
                <a16:creationId xmlns:a16="http://schemas.microsoft.com/office/drawing/2014/main" id="{FD65D34E-012D-57F2-01D9-E33429ED2AC6}"/>
              </a:ext>
            </a:extLst>
          </p:cNvPr>
          <p:cNvSpPr txBox="1"/>
          <p:nvPr/>
        </p:nvSpPr>
        <p:spPr>
          <a:xfrm>
            <a:off x="870978" y="550718"/>
            <a:ext cx="7793520"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Looking for more resources </a:t>
            </a:r>
            <a:b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on this topic?</a:t>
            </a:r>
          </a:p>
        </p:txBody>
      </p:sp>
      <p:pic>
        <p:nvPicPr>
          <p:cNvPr id="18" name="Graphic 17" descr="User with solid fill">
            <a:extLst>
              <a:ext uri="{FF2B5EF4-FFF2-40B4-BE49-F238E27FC236}">
                <a16:creationId xmlns:a16="http://schemas.microsoft.com/office/drawing/2014/main" id="{5C24E54E-14AB-F843-0853-616E04BAE910}"/>
              </a:ext>
            </a:extLst>
          </p:cNvPr>
          <p:cNvPicPr>
            <a:picLocks noChangeAspect="1"/>
          </p:cNvPicPr>
          <p:nvPr/>
        </p:nvPicPr>
        <p:blipFill rotWithShape="1">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l="28418" t="41261" r="53427" b="50079"/>
          <a:stretch/>
        </p:blipFill>
        <p:spPr>
          <a:xfrm flipH="1" flipV="1">
            <a:off x="-1" y="3543956"/>
            <a:ext cx="6948177" cy="3314044"/>
          </a:xfrm>
          <a:prstGeom prst="rect">
            <a:avLst/>
          </a:prstGeom>
        </p:spPr>
      </p:pic>
      <p:sp>
        <p:nvSpPr>
          <p:cNvPr id="2" name="TextBox 1">
            <a:hlinkClick r:id="rId7" tooltip="MedEd On The Go"/>
            <a:extLst>
              <a:ext uri="{FF2B5EF4-FFF2-40B4-BE49-F238E27FC236}">
                <a16:creationId xmlns:a16="http://schemas.microsoft.com/office/drawing/2014/main" id="{624C7CEC-6FAA-E8C2-47BA-84734D0A035F}"/>
              </a:ext>
            </a:extLst>
          </p:cNvPr>
          <p:cNvSpPr txBox="1"/>
          <p:nvPr/>
        </p:nvSpPr>
        <p:spPr>
          <a:xfrm>
            <a:off x="870978" y="5018509"/>
            <a:ext cx="6077198" cy="1152465"/>
          </a:xfrm>
          <a:prstGeom prst="roundRect">
            <a:avLst>
              <a:gd name="adj" fmla="val 48137"/>
            </a:avLst>
          </a:prstGeom>
          <a:solidFill>
            <a:schemeClr val="bg1"/>
          </a:solidFill>
          <a:ln>
            <a:noFill/>
          </a:ln>
          <a:effectLst/>
        </p:spPr>
        <p:txBody>
          <a:bodyPr wrap="square" tIns="182880" bIns="9144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hlinkClick r:id="rId8" tooltip="Visit us now!"/>
              </a:rPr>
              <a:t>www.MedEdOTG.com</a:t>
            </a:r>
            <a:endPar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C54A7D02-C060-E473-59D6-ABDD4DCC19A6}"/>
              </a:ext>
            </a:extLst>
          </p:cNvPr>
          <p:cNvSpPr txBox="1"/>
          <p:nvPr/>
        </p:nvSpPr>
        <p:spPr>
          <a:xfrm>
            <a:off x="870979" y="2424875"/>
            <a:ext cx="4310622" cy="203132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CME/CE in minutes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Congress highlights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Late-breaking data</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Quizzes</a:t>
            </a:r>
          </a:p>
        </p:txBody>
      </p:sp>
      <p:sp>
        <p:nvSpPr>
          <p:cNvPr id="8" name="TextBox 7">
            <a:extLst>
              <a:ext uri="{FF2B5EF4-FFF2-40B4-BE49-F238E27FC236}">
                <a16:creationId xmlns:a16="http://schemas.microsoft.com/office/drawing/2014/main" id="{531AC232-9957-4A51-B937-C4AB6A46FA92}"/>
              </a:ext>
            </a:extLst>
          </p:cNvPr>
          <p:cNvSpPr txBox="1"/>
          <p:nvPr/>
        </p:nvSpPr>
        <p:spPr>
          <a:xfrm>
            <a:off x="5058796" y="2424875"/>
            <a:ext cx="5225023" cy="150810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Webinars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In-person events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Slides &amp; resources</a:t>
            </a:r>
          </a:p>
        </p:txBody>
      </p:sp>
      <p:pic>
        <p:nvPicPr>
          <p:cNvPr id="10" name="Graphic 9">
            <a:extLst>
              <a:ext uri="{FF2B5EF4-FFF2-40B4-BE49-F238E27FC236}">
                <a16:creationId xmlns:a16="http://schemas.microsoft.com/office/drawing/2014/main" id="{93E4D248-876E-0145-581A-20C841F43DE5}"/>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9036699" y="446062"/>
            <a:ext cx="2494241" cy="1255751"/>
          </a:xfrm>
          <a:prstGeom prst="rect">
            <a:avLst/>
          </a:prstGeom>
        </p:spPr>
      </p:pic>
    </p:spTree>
    <p:extLst>
      <p:ext uri="{BB962C8B-B14F-4D97-AF65-F5344CB8AC3E}">
        <p14:creationId xmlns:p14="http://schemas.microsoft.com/office/powerpoint/2010/main" val="24058161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284658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The views and opinions expressed in this educational activity are those of the faculty and do not necessarily represent the views of Total CME, LLC,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2CFD5-560C-9D16-8C9F-9E4FA3D39827}"/>
              </a:ext>
            </a:extLst>
          </p:cNvPr>
          <p:cNvSpPr>
            <a:spLocks noGrp="1"/>
          </p:cNvSpPr>
          <p:nvPr>
            <p:ph type="title"/>
          </p:nvPr>
        </p:nvSpPr>
        <p:spPr>
          <a:xfrm>
            <a:off x="609600" y="199505"/>
            <a:ext cx="10744200" cy="1185577"/>
          </a:xfrm>
        </p:spPr>
        <p:txBody>
          <a:bodyPr>
            <a:normAutofit/>
          </a:bodyPr>
          <a:lstStyle/>
          <a:p>
            <a:r>
              <a:rPr lang="en-US" dirty="0" err="1"/>
              <a:t>CheckMate</a:t>
            </a:r>
            <a:r>
              <a:rPr lang="en-US" dirty="0"/>
              <a:t> 067: 7.5-Year Overall Survival</a:t>
            </a:r>
            <a:endParaRPr lang="en-CA" dirty="0"/>
          </a:p>
        </p:txBody>
      </p:sp>
      <p:sp>
        <p:nvSpPr>
          <p:cNvPr id="3" name="Footer Placeholder 2">
            <a:extLst>
              <a:ext uri="{FF2B5EF4-FFF2-40B4-BE49-F238E27FC236}">
                <a16:creationId xmlns:a16="http://schemas.microsoft.com/office/drawing/2014/main" id="{5545318D-D237-BFFF-A22D-28882ACEB855}"/>
              </a:ext>
            </a:extLst>
          </p:cNvPr>
          <p:cNvSpPr>
            <a:spLocks noGrp="1"/>
          </p:cNvSpPr>
          <p:nvPr>
            <p:ph type="ftr" sz="quarter" idx="3"/>
          </p:nvPr>
        </p:nvSpPr>
        <p:spPr>
          <a:xfrm>
            <a:off x="609600" y="6356350"/>
            <a:ext cx="10744199" cy="442131"/>
          </a:xfrm>
        </p:spPr>
        <p:txBody>
          <a:bodyPr/>
          <a:lstStyle/>
          <a:p>
            <a:r>
              <a:rPr lang="en-US"/>
              <a:t>Hodi FS, et al. ASCO 2022. Abstract 9522. </a:t>
            </a:r>
          </a:p>
        </p:txBody>
      </p:sp>
      <p:pic>
        <p:nvPicPr>
          <p:cNvPr id="5" name="Imagen 16">
            <a:extLst>
              <a:ext uri="{FF2B5EF4-FFF2-40B4-BE49-F238E27FC236}">
                <a16:creationId xmlns:a16="http://schemas.microsoft.com/office/drawing/2014/main" id="{1E6C120F-545B-1323-511F-3E0FEB28A769}"/>
              </a:ext>
            </a:extLst>
          </p:cNvPr>
          <p:cNvPicPr>
            <a:picLocks noChangeAspect="1"/>
          </p:cNvPicPr>
          <p:nvPr/>
        </p:nvPicPr>
        <p:blipFill>
          <a:blip r:embed="rId2"/>
          <a:stretch>
            <a:fillRect/>
          </a:stretch>
        </p:blipFill>
        <p:spPr>
          <a:xfrm>
            <a:off x="1912620" y="1207919"/>
            <a:ext cx="8138160" cy="5148431"/>
          </a:xfrm>
          <a:prstGeom prst="rect">
            <a:avLst/>
          </a:prstGeom>
        </p:spPr>
      </p:pic>
    </p:spTree>
    <p:extLst>
      <p:ext uri="{BB962C8B-B14F-4D97-AF65-F5344CB8AC3E}">
        <p14:creationId xmlns:p14="http://schemas.microsoft.com/office/powerpoint/2010/main" val="22655173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2A5F19E-A51E-CF7D-DF8F-FC83F0786726}"/>
              </a:ext>
            </a:extLst>
          </p:cNvPr>
          <p:cNvSpPr>
            <a:spLocks noGrp="1"/>
          </p:cNvSpPr>
          <p:nvPr>
            <p:ph type="ftr" sz="quarter" idx="3"/>
          </p:nvPr>
        </p:nvSpPr>
        <p:spPr>
          <a:xfrm>
            <a:off x="609600" y="6356350"/>
            <a:ext cx="10744199" cy="442131"/>
          </a:xfrm>
        </p:spPr>
        <p:txBody>
          <a:bodyPr/>
          <a:lstStyle/>
          <a:p>
            <a:r>
              <a:rPr lang="en-US"/>
              <a:t>HCC, hepatocellular carcinoma; MSI-H CRC, high microsatellite instability colorectal cancer; NSCLC, non-small cell lung cancer; RCC, renal cell carcinoma.</a:t>
            </a:r>
          </a:p>
        </p:txBody>
      </p:sp>
      <p:sp>
        <p:nvSpPr>
          <p:cNvPr id="2" name="Title 1">
            <a:extLst>
              <a:ext uri="{FF2B5EF4-FFF2-40B4-BE49-F238E27FC236}">
                <a16:creationId xmlns:a16="http://schemas.microsoft.com/office/drawing/2014/main" id="{99AF4748-FF9A-E6F6-9205-8A11BDE9685B}"/>
              </a:ext>
            </a:extLst>
          </p:cNvPr>
          <p:cNvSpPr>
            <a:spLocks noGrp="1"/>
          </p:cNvSpPr>
          <p:nvPr>
            <p:ph type="title"/>
          </p:nvPr>
        </p:nvSpPr>
        <p:spPr>
          <a:xfrm>
            <a:off x="609600" y="199505"/>
            <a:ext cx="10744200" cy="1185577"/>
          </a:xfrm>
        </p:spPr>
        <p:txBody>
          <a:bodyPr>
            <a:normAutofit/>
          </a:bodyPr>
          <a:lstStyle/>
          <a:p>
            <a:r>
              <a:rPr lang="en-US" dirty="0"/>
              <a:t>Combination CTLA-4 + PD-1 Blockade</a:t>
            </a:r>
          </a:p>
        </p:txBody>
      </p:sp>
      <p:sp>
        <p:nvSpPr>
          <p:cNvPr id="3" name="Content Placeholder 2">
            <a:extLst>
              <a:ext uri="{FF2B5EF4-FFF2-40B4-BE49-F238E27FC236}">
                <a16:creationId xmlns:a16="http://schemas.microsoft.com/office/drawing/2014/main" id="{83CFB90B-83F8-B828-F763-C7093A5AB82C}"/>
              </a:ext>
            </a:extLst>
          </p:cNvPr>
          <p:cNvSpPr>
            <a:spLocks noGrp="1"/>
          </p:cNvSpPr>
          <p:nvPr>
            <p:ph idx="1"/>
          </p:nvPr>
        </p:nvSpPr>
        <p:spPr>
          <a:xfrm>
            <a:off x="609600" y="1477906"/>
            <a:ext cx="10744200" cy="4722477"/>
          </a:xfrm>
        </p:spPr>
        <p:txBody>
          <a:bodyPr/>
          <a:lstStyle/>
          <a:p>
            <a:r>
              <a:rPr lang="en-US" dirty="0"/>
              <a:t>Improved activity in several settings: Brain metastases, neo-adjuvant, rate melanoma subtypes (mucosal, acral, uveal)</a:t>
            </a:r>
          </a:p>
          <a:p>
            <a:r>
              <a:rPr lang="en-US" dirty="0"/>
              <a:t>Role in other malignancies: </a:t>
            </a:r>
          </a:p>
          <a:p>
            <a:pPr lvl="1"/>
            <a:r>
              <a:rPr lang="en-US" dirty="0"/>
              <a:t>NSCLC</a:t>
            </a:r>
          </a:p>
          <a:p>
            <a:pPr lvl="1"/>
            <a:r>
              <a:rPr lang="en-US" dirty="0"/>
              <a:t>RCC</a:t>
            </a:r>
          </a:p>
          <a:p>
            <a:pPr lvl="1"/>
            <a:r>
              <a:rPr lang="en-US" dirty="0"/>
              <a:t>MSI-H CRC</a:t>
            </a:r>
          </a:p>
          <a:p>
            <a:pPr lvl="1"/>
            <a:r>
              <a:rPr lang="en-US" dirty="0"/>
              <a:t>Durvalumab + </a:t>
            </a:r>
            <a:r>
              <a:rPr lang="en-US" dirty="0" err="1"/>
              <a:t>tremelimumab</a:t>
            </a:r>
            <a:r>
              <a:rPr lang="en-US" dirty="0"/>
              <a:t> in HCC</a:t>
            </a:r>
          </a:p>
          <a:p>
            <a:pPr lvl="1"/>
            <a:endParaRPr lang="en-US" dirty="0"/>
          </a:p>
          <a:p>
            <a:r>
              <a:rPr lang="en-US" dirty="0"/>
              <a:t>At the cost of </a:t>
            </a:r>
            <a:r>
              <a:rPr lang="en-US" b="1" u="sng" dirty="0"/>
              <a:t>increased toxicity: ~60% grade 3 to 4 </a:t>
            </a:r>
            <a:r>
              <a:rPr lang="en-US" b="1" u="sng" dirty="0" err="1"/>
              <a:t>irAEs</a:t>
            </a:r>
            <a:endParaRPr lang="en-US" b="1" u="sng" dirty="0"/>
          </a:p>
        </p:txBody>
      </p:sp>
    </p:spTree>
    <p:extLst>
      <p:ext uri="{BB962C8B-B14F-4D97-AF65-F5344CB8AC3E}">
        <p14:creationId xmlns:p14="http://schemas.microsoft.com/office/powerpoint/2010/main" val="42344955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90C49-096B-2F4A-4317-8BF0A58C15C6}"/>
              </a:ext>
            </a:extLst>
          </p:cNvPr>
          <p:cNvSpPr>
            <a:spLocks noGrp="1"/>
          </p:cNvSpPr>
          <p:nvPr>
            <p:ph type="title"/>
          </p:nvPr>
        </p:nvSpPr>
        <p:spPr>
          <a:xfrm>
            <a:off x="609600" y="199505"/>
            <a:ext cx="10744200" cy="1185577"/>
          </a:xfrm>
        </p:spPr>
        <p:txBody>
          <a:bodyPr>
            <a:normAutofit/>
          </a:bodyPr>
          <a:lstStyle/>
          <a:p>
            <a:r>
              <a:rPr lang="en-US" dirty="0" err="1"/>
              <a:t>CheckMate</a:t>
            </a:r>
            <a:r>
              <a:rPr lang="en-US" dirty="0"/>
              <a:t> 067: 7.5-Year Overall Survival</a:t>
            </a:r>
          </a:p>
        </p:txBody>
      </p:sp>
      <p:sp>
        <p:nvSpPr>
          <p:cNvPr id="5" name="Footer Placeholder 4">
            <a:extLst>
              <a:ext uri="{FF2B5EF4-FFF2-40B4-BE49-F238E27FC236}">
                <a16:creationId xmlns:a16="http://schemas.microsoft.com/office/drawing/2014/main" id="{565D036E-5539-5B29-0E3D-3F377EEC7913}"/>
              </a:ext>
            </a:extLst>
          </p:cNvPr>
          <p:cNvSpPr>
            <a:spLocks noGrp="1"/>
          </p:cNvSpPr>
          <p:nvPr>
            <p:ph type="ftr" sz="quarter" idx="3"/>
          </p:nvPr>
        </p:nvSpPr>
        <p:spPr/>
        <p:txBody>
          <a:bodyPr/>
          <a:lstStyle/>
          <a:p>
            <a:r>
              <a:rPr lang="en-US"/>
              <a:t>Hodi FS, et al. ASCO 2022. Abstract 9522. </a:t>
            </a:r>
          </a:p>
        </p:txBody>
      </p:sp>
      <p:grpSp>
        <p:nvGrpSpPr>
          <p:cNvPr id="3" name="Group 4">
            <a:extLst>
              <a:ext uri="{FF2B5EF4-FFF2-40B4-BE49-F238E27FC236}">
                <a16:creationId xmlns:a16="http://schemas.microsoft.com/office/drawing/2014/main" id="{E905E018-F088-6D06-F9D8-F3792D9A11E5}"/>
              </a:ext>
            </a:extLst>
          </p:cNvPr>
          <p:cNvGrpSpPr>
            <a:grpSpLocks noChangeAspect="1"/>
          </p:cNvGrpSpPr>
          <p:nvPr/>
        </p:nvGrpSpPr>
        <p:grpSpPr bwMode="auto">
          <a:xfrm>
            <a:off x="1500188" y="1219200"/>
            <a:ext cx="8910637" cy="4419600"/>
            <a:chOff x="945" y="768"/>
            <a:chExt cx="5613" cy="2784"/>
          </a:xfrm>
        </p:grpSpPr>
        <p:sp>
          <p:nvSpPr>
            <p:cNvPr id="4" name="AutoShape 3">
              <a:extLst>
                <a:ext uri="{FF2B5EF4-FFF2-40B4-BE49-F238E27FC236}">
                  <a16:creationId xmlns:a16="http://schemas.microsoft.com/office/drawing/2014/main" id="{855ED426-E065-FFDE-5B7A-02666ABD8BF6}"/>
                </a:ext>
              </a:extLst>
            </p:cNvPr>
            <p:cNvSpPr>
              <a:spLocks noChangeAspect="1" noChangeArrowheads="1" noTextEdit="1"/>
            </p:cNvSpPr>
            <p:nvPr/>
          </p:nvSpPr>
          <p:spPr bwMode="auto">
            <a:xfrm>
              <a:off x="945" y="768"/>
              <a:ext cx="5610" cy="2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6" name="Group 205">
              <a:extLst>
                <a:ext uri="{FF2B5EF4-FFF2-40B4-BE49-F238E27FC236}">
                  <a16:creationId xmlns:a16="http://schemas.microsoft.com/office/drawing/2014/main" id="{D09AA489-7171-E3EA-191D-CA40B886344B}"/>
                </a:ext>
              </a:extLst>
            </p:cNvPr>
            <p:cNvGrpSpPr>
              <a:grpSpLocks/>
            </p:cNvGrpSpPr>
            <p:nvPr/>
          </p:nvGrpSpPr>
          <p:grpSpPr bwMode="auto">
            <a:xfrm>
              <a:off x="1491" y="768"/>
              <a:ext cx="5067" cy="2119"/>
              <a:chOff x="1491" y="768"/>
              <a:chExt cx="5067" cy="2119"/>
            </a:xfrm>
          </p:grpSpPr>
          <p:sp>
            <p:nvSpPr>
              <p:cNvPr id="1090" name="Freeform 5">
                <a:extLst>
                  <a:ext uri="{FF2B5EF4-FFF2-40B4-BE49-F238E27FC236}">
                    <a16:creationId xmlns:a16="http://schemas.microsoft.com/office/drawing/2014/main" id="{2E100F90-0724-DF6C-ED37-AE25F5517438}"/>
                  </a:ext>
                </a:extLst>
              </p:cNvPr>
              <p:cNvSpPr>
                <a:spLocks/>
              </p:cNvSpPr>
              <p:nvPr/>
            </p:nvSpPr>
            <p:spPr bwMode="auto">
              <a:xfrm>
                <a:off x="3087" y="768"/>
                <a:ext cx="1005" cy="169"/>
              </a:xfrm>
              <a:custGeom>
                <a:avLst/>
                <a:gdLst>
                  <a:gd name="T0" fmla="*/ 0 w 1350"/>
                  <a:gd name="T1" fmla="*/ 227 h 227"/>
                  <a:gd name="T2" fmla="*/ 0 w 1350"/>
                  <a:gd name="T3" fmla="*/ 227 h 227"/>
                  <a:gd name="T4" fmla="*/ 1350 w 1350"/>
                  <a:gd name="T5" fmla="*/ 227 h 227"/>
                  <a:gd name="T6" fmla="*/ 1350 w 1350"/>
                  <a:gd name="T7" fmla="*/ 0 h 227"/>
                  <a:gd name="T8" fmla="*/ 0 w 1350"/>
                  <a:gd name="T9" fmla="*/ 0 h 227"/>
                  <a:gd name="T10" fmla="*/ 0 w 1350"/>
                  <a:gd name="T11" fmla="*/ 227 h 227"/>
                </a:gdLst>
                <a:ahLst/>
                <a:cxnLst>
                  <a:cxn ang="0">
                    <a:pos x="T0" y="T1"/>
                  </a:cxn>
                  <a:cxn ang="0">
                    <a:pos x="T2" y="T3"/>
                  </a:cxn>
                  <a:cxn ang="0">
                    <a:pos x="T4" y="T5"/>
                  </a:cxn>
                  <a:cxn ang="0">
                    <a:pos x="T6" y="T7"/>
                  </a:cxn>
                  <a:cxn ang="0">
                    <a:pos x="T8" y="T9"/>
                  </a:cxn>
                  <a:cxn ang="0">
                    <a:pos x="T10" y="T11"/>
                  </a:cxn>
                </a:cxnLst>
                <a:rect l="0" t="0" r="r" b="b"/>
                <a:pathLst>
                  <a:path w="1350" h="227">
                    <a:moveTo>
                      <a:pt x="0" y="227"/>
                    </a:moveTo>
                    <a:lnTo>
                      <a:pt x="0" y="227"/>
                    </a:lnTo>
                    <a:lnTo>
                      <a:pt x="1350" y="227"/>
                    </a:lnTo>
                    <a:lnTo>
                      <a:pt x="1350" y="0"/>
                    </a:lnTo>
                    <a:lnTo>
                      <a:pt x="0" y="0"/>
                    </a:lnTo>
                    <a:lnTo>
                      <a:pt x="0" y="227"/>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1" name="Freeform 6">
                <a:extLst>
                  <a:ext uri="{FF2B5EF4-FFF2-40B4-BE49-F238E27FC236}">
                    <a16:creationId xmlns:a16="http://schemas.microsoft.com/office/drawing/2014/main" id="{82C6C44C-F55F-41DE-FACF-4037EE9C4763}"/>
                  </a:ext>
                </a:extLst>
              </p:cNvPr>
              <p:cNvSpPr>
                <a:spLocks/>
              </p:cNvSpPr>
              <p:nvPr/>
            </p:nvSpPr>
            <p:spPr bwMode="auto">
              <a:xfrm>
                <a:off x="4092" y="768"/>
                <a:ext cx="945" cy="169"/>
              </a:xfrm>
              <a:custGeom>
                <a:avLst/>
                <a:gdLst>
                  <a:gd name="T0" fmla="*/ 0 w 1269"/>
                  <a:gd name="T1" fmla="*/ 227 h 227"/>
                  <a:gd name="T2" fmla="*/ 0 w 1269"/>
                  <a:gd name="T3" fmla="*/ 227 h 227"/>
                  <a:gd name="T4" fmla="*/ 1269 w 1269"/>
                  <a:gd name="T5" fmla="*/ 227 h 227"/>
                  <a:gd name="T6" fmla="*/ 1269 w 1269"/>
                  <a:gd name="T7" fmla="*/ 0 h 227"/>
                  <a:gd name="T8" fmla="*/ 0 w 1269"/>
                  <a:gd name="T9" fmla="*/ 0 h 227"/>
                  <a:gd name="T10" fmla="*/ 0 w 1269"/>
                  <a:gd name="T11" fmla="*/ 227 h 227"/>
                </a:gdLst>
                <a:ahLst/>
                <a:cxnLst>
                  <a:cxn ang="0">
                    <a:pos x="T0" y="T1"/>
                  </a:cxn>
                  <a:cxn ang="0">
                    <a:pos x="T2" y="T3"/>
                  </a:cxn>
                  <a:cxn ang="0">
                    <a:pos x="T4" y="T5"/>
                  </a:cxn>
                  <a:cxn ang="0">
                    <a:pos x="T6" y="T7"/>
                  </a:cxn>
                  <a:cxn ang="0">
                    <a:pos x="T8" y="T9"/>
                  </a:cxn>
                  <a:cxn ang="0">
                    <a:pos x="T10" y="T11"/>
                  </a:cxn>
                </a:cxnLst>
                <a:rect l="0" t="0" r="r" b="b"/>
                <a:pathLst>
                  <a:path w="1269" h="227">
                    <a:moveTo>
                      <a:pt x="0" y="227"/>
                    </a:moveTo>
                    <a:lnTo>
                      <a:pt x="0" y="227"/>
                    </a:lnTo>
                    <a:lnTo>
                      <a:pt x="1269" y="227"/>
                    </a:lnTo>
                    <a:lnTo>
                      <a:pt x="1269" y="0"/>
                    </a:lnTo>
                    <a:lnTo>
                      <a:pt x="0" y="0"/>
                    </a:lnTo>
                    <a:lnTo>
                      <a:pt x="0" y="227"/>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2" name="Freeform 7">
                <a:extLst>
                  <a:ext uri="{FF2B5EF4-FFF2-40B4-BE49-F238E27FC236}">
                    <a16:creationId xmlns:a16="http://schemas.microsoft.com/office/drawing/2014/main" id="{1D18F778-00A5-0DDA-CF79-E217A4E76083}"/>
                  </a:ext>
                </a:extLst>
              </p:cNvPr>
              <p:cNvSpPr>
                <a:spLocks/>
              </p:cNvSpPr>
              <p:nvPr/>
            </p:nvSpPr>
            <p:spPr bwMode="auto">
              <a:xfrm>
                <a:off x="5037" y="768"/>
                <a:ext cx="758" cy="169"/>
              </a:xfrm>
              <a:custGeom>
                <a:avLst/>
                <a:gdLst>
                  <a:gd name="T0" fmla="*/ 0 w 1017"/>
                  <a:gd name="T1" fmla="*/ 227 h 227"/>
                  <a:gd name="T2" fmla="*/ 0 w 1017"/>
                  <a:gd name="T3" fmla="*/ 227 h 227"/>
                  <a:gd name="T4" fmla="*/ 1017 w 1017"/>
                  <a:gd name="T5" fmla="*/ 227 h 227"/>
                  <a:gd name="T6" fmla="*/ 1017 w 1017"/>
                  <a:gd name="T7" fmla="*/ 0 h 227"/>
                  <a:gd name="T8" fmla="*/ 0 w 1017"/>
                  <a:gd name="T9" fmla="*/ 0 h 227"/>
                  <a:gd name="T10" fmla="*/ 0 w 1017"/>
                  <a:gd name="T11" fmla="*/ 227 h 227"/>
                </a:gdLst>
                <a:ahLst/>
                <a:cxnLst>
                  <a:cxn ang="0">
                    <a:pos x="T0" y="T1"/>
                  </a:cxn>
                  <a:cxn ang="0">
                    <a:pos x="T2" y="T3"/>
                  </a:cxn>
                  <a:cxn ang="0">
                    <a:pos x="T4" y="T5"/>
                  </a:cxn>
                  <a:cxn ang="0">
                    <a:pos x="T6" y="T7"/>
                  </a:cxn>
                  <a:cxn ang="0">
                    <a:pos x="T8" y="T9"/>
                  </a:cxn>
                  <a:cxn ang="0">
                    <a:pos x="T10" y="T11"/>
                  </a:cxn>
                </a:cxnLst>
                <a:rect l="0" t="0" r="r" b="b"/>
                <a:pathLst>
                  <a:path w="1017" h="227">
                    <a:moveTo>
                      <a:pt x="0" y="227"/>
                    </a:moveTo>
                    <a:lnTo>
                      <a:pt x="0" y="227"/>
                    </a:lnTo>
                    <a:lnTo>
                      <a:pt x="1017" y="227"/>
                    </a:lnTo>
                    <a:lnTo>
                      <a:pt x="1017" y="0"/>
                    </a:lnTo>
                    <a:lnTo>
                      <a:pt x="0" y="0"/>
                    </a:lnTo>
                    <a:lnTo>
                      <a:pt x="0" y="227"/>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3" name="Freeform 8">
                <a:extLst>
                  <a:ext uri="{FF2B5EF4-FFF2-40B4-BE49-F238E27FC236}">
                    <a16:creationId xmlns:a16="http://schemas.microsoft.com/office/drawing/2014/main" id="{71BA4339-D790-514D-5510-2EB15E323514}"/>
                  </a:ext>
                </a:extLst>
              </p:cNvPr>
              <p:cNvSpPr>
                <a:spLocks/>
              </p:cNvSpPr>
              <p:nvPr/>
            </p:nvSpPr>
            <p:spPr bwMode="auto">
              <a:xfrm>
                <a:off x="5795" y="768"/>
                <a:ext cx="763" cy="169"/>
              </a:xfrm>
              <a:custGeom>
                <a:avLst/>
                <a:gdLst>
                  <a:gd name="T0" fmla="*/ 0 w 1025"/>
                  <a:gd name="T1" fmla="*/ 227 h 227"/>
                  <a:gd name="T2" fmla="*/ 0 w 1025"/>
                  <a:gd name="T3" fmla="*/ 227 h 227"/>
                  <a:gd name="T4" fmla="*/ 1025 w 1025"/>
                  <a:gd name="T5" fmla="*/ 227 h 227"/>
                  <a:gd name="T6" fmla="*/ 1025 w 1025"/>
                  <a:gd name="T7" fmla="*/ 0 h 227"/>
                  <a:gd name="T8" fmla="*/ 0 w 1025"/>
                  <a:gd name="T9" fmla="*/ 0 h 227"/>
                  <a:gd name="T10" fmla="*/ 0 w 1025"/>
                  <a:gd name="T11" fmla="*/ 227 h 227"/>
                </a:gdLst>
                <a:ahLst/>
                <a:cxnLst>
                  <a:cxn ang="0">
                    <a:pos x="T0" y="T1"/>
                  </a:cxn>
                  <a:cxn ang="0">
                    <a:pos x="T2" y="T3"/>
                  </a:cxn>
                  <a:cxn ang="0">
                    <a:pos x="T4" y="T5"/>
                  </a:cxn>
                  <a:cxn ang="0">
                    <a:pos x="T6" y="T7"/>
                  </a:cxn>
                  <a:cxn ang="0">
                    <a:pos x="T8" y="T9"/>
                  </a:cxn>
                  <a:cxn ang="0">
                    <a:pos x="T10" y="T11"/>
                  </a:cxn>
                </a:cxnLst>
                <a:rect l="0" t="0" r="r" b="b"/>
                <a:pathLst>
                  <a:path w="1025" h="227">
                    <a:moveTo>
                      <a:pt x="0" y="227"/>
                    </a:moveTo>
                    <a:lnTo>
                      <a:pt x="0" y="227"/>
                    </a:lnTo>
                    <a:lnTo>
                      <a:pt x="1025" y="227"/>
                    </a:lnTo>
                    <a:lnTo>
                      <a:pt x="1025" y="0"/>
                    </a:lnTo>
                    <a:lnTo>
                      <a:pt x="0" y="0"/>
                    </a:lnTo>
                    <a:lnTo>
                      <a:pt x="0" y="227"/>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4" name="Freeform 9">
                <a:extLst>
                  <a:ext uri="{FF2B5EF4-FFF2-40B4-BE49-F238E27FC236}">
                    <a16:creationId xmlns:a16="http://schemas.microsoft.com/office/drawing/2014/main" id="{AF504E69-4F4C-6018-CD8B-2994A69433C2}"/>
                  </a:ext>
                </a:extLst>
              </p:cNvPr>
              <p:cNvSpPr>
                <a:spLocks/>
              </p:cNvSpPr>
              <p:nvPr/>
            </p:nvSpPr>
            <p:spPr bwMode="auto">
              <a:xfrm>
                <a:off x="3087" y="937"/>
                <a:ext cx="3471" cy="0"/>
              </a:xfrm>
              <a:custGeom>
                <a:avLst/>
                <a:gdLst>
                  <a:gd name="T0" fmla="*/ 0 w 4661"/>
                  <a:gd name="T1" fmla="*/ 0 w 4661"/>
                  <a:gd name="T2" fmla="*/ 4661 w 4661"/>
                </a:gdLst>
                <a:ahLst/>
                <a:cxnLst>
                  <a:cxn ang="0">
                    <a:pos x="T0" y="0"/>
                  </a:cxn>
                  <a:cxn ang="0">
                    <a:pos x="T1" y="0"/>
                  </a:cxn>
                  <a:cxn ang="0">
                    <a:pos x="T2" y="0"/>
                  </a:cxn>
                </a:cxnLst>
                <a:rect l="0" t="0" r="r" b="b"/>
                <a:pathLst>
                  <a:path w="4661">
                    <a:moveTo>
                      <a:pt x="0" y="0"/>
                    </a:moveTo>
                    <a:lnTo>
                      <a:pt x="0" y="0"/>
                    </a:lnTo>
                    <a:lnTo>
                      <a:pt x="4661" y="0"/>
                    </a:lnTo>
                  </a:path>
                </a:pathLst>
              </a:custGeom>
              <a:noFill/>
              <a:ln w="15875" cap="flat">
                <a:solidFill>
                  <a:srgbClr val="59545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95" name="Freeform 10">
                <a:extLst>
                  <a:ext uri="{FF2B5EF4-FFF2-40B4-BE49-F238E27FC236}">
                    <a16:creationId xmlns:a16="http://schemas.microsoft.com/office/drawing/2014/main" id="{D9B9E196-5225-6E93-CA36-2601CF16A2B3}"/>
                  </a:ext>
                </a:extLst>
              </p:cNvPr>
              <p:cNvSpPr>
                <a:spLocks/>
              </p:cNvSpPr>
              <p:nvPr/>
            </p:nvSpPr>
            <p:spPr bwMode="auto">
              <a:xfrm>
                <a:off x="3087" y="1385"/>
                <a:ext cx="3471" cy="0"/>
              </a:xfrm>
              <a:custGeom>
                <a:avLst/>
                <a:gdLst>
                  <a:gd name="T0" fmla="*/ 0 w 4661"/>
                  <a:gd name="T1" fmla="*/ 0 w 4661"/>
                  <a:gd name="T2" fmla="*/ 4661 w 4661"/>
                </a:gdLst>
                <a:ahLst/>
                <a:cxnLst>
                  <a:cxn ang="0">
                    <a:pos x="T0" y="0"/>
                  </a:cxn>
                  <a:cxn ang="0">
                    <a:pos x="T1" y="0"/>
                  </a:cxn>
                  <a:cxn ang="0">
                    <a:pos x="T2" y="0"/>
                  </a:cxn>
                </a:cxnLst>
                <a:rect l="0" t="0" r="r" b="b"/>
                <a:pathLst>
                  <a:path w="4661">
                    <a:moveTo>
                      <a:pt x="0" y="0"/>
                    </a:moveTo>
                    <a:lnTo>
                      <a:pt x="0" y="0"/>
                    </a:lnTo>
                    <a:lnTo>
                      <a:pt x="4661" y="0"/>
                    </a:lnTo>
                  </a:path>
                </a:pathLst>
              </a:custGeom>
              <a:noFill/>
              <a:ln w="15875" cap="flat">
                <a:solidFill>
                  <a:srgbClr val="59545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96" name="Rectangle 11">
                <a:extLst>
                  <a:ext uri="{FF2B5EF4-FFF2-40B4-BE49-F238E27FC236}">
                    <a16:creationId xmlns:a16="http://schemas.microsoft.com/office/drawing/2014/main" id="{2E91E476-703A-E26E-F94F-22EB4AA315CD}"/>
                  </a:ext>
                </a:extLst>
              </p:cNvPr>
              <p:cNvSpPr>
                <a:spLocks noChangeArrowheads="1"/>
              </p:cNvSpPr>
              <p:nvPr/>
            </p:nvSpPr>
            <p:spPr bwMode="auto">
              <a:xfrm>
                <a:off x="5921" y="803"/>
                <a:ext cx="128"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595454"/>
                    </a:solidFill>
                    <a:effectLst/>
                    <a:latin typeface="Trebuchet MS Bold" panose="020B0703020202020204" pitchFamily="34" charset="0"/>
                  </a:rPr>
                  <a:t>IP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97" name="Rectangle 12">
                <a:extLst>
                  <a:ext uri="{FF2B5EF4-FFF2-40B4-BE49-F238E27FC236}">
                    <a16:creationId xmlns:a16="http://schemas.microsoft.com/office/drawing/2014/main" id="{85D730BD-613F-E421-A758-81D7ABC161E9}"/>
                  </a:ext>
                </a:extLst>
              </p:cNvPr>
              <p:cNvSpPr>
                <a:spLocks noChangeArrowheads="1"/>
              </p:cNvSpPr>
              <p:nvPr/>
            </p:nvSpPr>
            <p:spPr bwMode="auto">
              <a:xfrm>
                <a:off x="5999" y="803"/>
                <a:ext cx="101"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595454"/>
                    </a:solidFill>
                    <a:effectLst/>
                    <a:latin typeface="Trebuchet MS Bold" panose="020B0703020202020204" pitchFamily="34" charset="0"/>
                  </a:rPr>
                  <a:t>I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98" name="Rectangle 13">
                <a:extLst>
                  <a:ext uri="{FF2B5EF4-FFF2-40B4-BE49-F238E27FC236}">
                    <a16:creationId xmlns:a16="http://schemas.microsoft.com/office/drawing/2014/main" id="{4A700F47-85E0-2824-E003-519DD7D2935F}"/>
                  </a:ext>
                </a:extLst>
              </p:cNvPr>
              <p:cNvSpPr>
                <a:spLocks noChangeArrowheads="1"/>
              </p:cNvSpPr>
              <p:nvPr/>
            </p:nvSpPr>
            <p:spPr bwMode="auto">
              <a:xfrm>
                <a:off x="6051" y="803"/>
                <a:ext cx="80"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595454"/>
                    </a:solidFill>
                    <a:effectLst/>
                    <a:latin typeface="Trebuchet MS Bold" panose="020B070302020202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99" name="Rectangle 14">
                <a:extLst>
                  <a:ext uri="{FF2B5EF4-FFF2-40B4-BE49-F238E27FC236}">
                    <a16:creationId xmlns:a16="http://schemas.microsoft.com/office/drawing/2014/main" id="{87570E50-CEFA-9D16-075E-FDA36D7329E1}"/>
                  </a:ext>
                </a:extLst>
              </p:cNvPr>
              <p:cNvSpPr>
                <a:spLocks noChangeArrowheads="1"/>
              </p:cNvSpPr>
              <p:nvPr/>
            </p:nvSpPr>
            <p:spPr bwMode="auto">
              <a:xfrm>
                <a:off x="6083" y="803"/>
                <a:ext cx="103"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595454"/>
                    </a:solidFill>
                    <a:effectLst/>
                    <a:latin typeface="Trebuchet MS Bold" panose="020B0703020202020204" pitchFamily="34" charset="0"/>
                  </a:rPr>
                  <a:t>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00" name="Rectangle 15">
                <a:extLst>
                  <a:ext uri="{FF2B5EF4-FFF2-40B4-BE49-F238E27FC236}">
                    <a16:creationId xmlns:a16="http://schemas.microsoft.com/office/drawing/2014/main" id="{CF8B0436-8A1A-C783-434E-F3458B6E2DA4}"/>
                  </a:ext>
                </a:extLst>
              </p:cNvPr>
              <p:cNvSpPr>
                <a:spLocks noChangeArrowheads="1"/>
              </p:cNvSpPr>
              <p:nvPr/>
            </p:nvSpPr>
            <p:spPr bwMode="auto">
              <a:xfrm>
                <a:off x="6136" y="803"/>
                <a:ext cx="74"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595454"/>
                    </a:solidFill>
                    <a:effectLst/>
                    <a:latin typeface="Trebuchet MS Bold" panose="020B0703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01" name="Rectangle 16">
                <a:extLst>
                  <a:ext uri="{FF2B5EF4-FFF2-40B4-BE49-F238E27FC236}">
                    <a16:creationId xmlns:a16="http://schemas.microsoft.com/office/drawing/2014/main" id="{573B54CF-AD66-D5B7-343E-A69F8216269B}"/>
                  </a:ext>
                </a:extLst>
              </p:cNvPr>
              <p:cNvSpPr>
                <a:spLocks noChangeArrowheads="1"/>
              </p:cNvSpPr>
              <p:nvPr/>
            </p:nvSpPr>
            <p:spPr bwMode="auto">
              <a:xfrm>
                <a:off x="6163" y="803"/>
                <a:ext cx="101"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595454"/>
                    </a:solidFill>
                    <a:effectLst/>
                    <a:latin typeface="Trebuchet MS Bold" panose="020B070302020202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02" name="Rectangle 17">
                <a:extLst>
                  <a:ext uri="{FF2B5EF4-FFF2-40B4-BE49-F238E27FC236}">
                    <a16:creationId xmlns:a16="http://schemas.microsoft.com/office/drawing/2014/main" id="{04C50A26-7000-8D9A-1429-4BCA3F134AB7}"/>
                  </a:ext>
                </a:extLst>
              </p:cNvPr>
              <p:cNvSpPr>
                <a:spLocks noChangeArrowheads="1"/>
              </p:cNvSpPr>
              <p:nvPr/>
            </p:nvSpPr>
            <p:spPr bwMode="auto">
              <a:xfrm>
                <a:off x="6215" y="803"/>
                <a:ext cx="74"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595454"/>
                    </a:solidFill>
                    <a:effectLst/>
                    <a:latin typeface="Trebuchet MS Bold" panose="020B0703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03" name="Rectangle 18">
                <a:extLst>
                  <a:ext uri="{FF2B5EF4-FFF2-40B4-BE49-F238E27FC236}">
                    <a16:creationId xmlns:a16="http://schemas.microsoft.com/office/drawing/2014/main" id="{3319B48F-3B6E-7761-4739-655312DD36A0}"/>
                  </a:ext>
                </a:extLst>
              </p:cNvPr>
              <p:cNvSpPr>
                <a:spLocks noChangeArrowheads="1"/>
              </p:cNvSpPr>
              <p:nvPr/>
            </p:nvSpPr>
            <p:spPr bwMode="auto">
              <a:xfrm>
                <a:off x="6243" y="803"/>
                <a:ext cx="101"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595454"/>
                    </a:solidFill>
                    <a:effectLst/>
                    <a:latin typeface="Trebuchet MS Bold" panose="020B0703020202020204" pitchFamily="34" charset="0"/>
                  </a:rPr>
                  <a:t>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04" name="Rectangle 19">
                <a:extLst>
                  <a:ext uri="{FF2B5EF4-FFF2-40B4-BE49-F238E27FC236}">
                    <a16:creationId xmlns:a16="http://schemas.microsoft.com/office/drawing/2014/main" id="{97BFF29B-A19E-D1F7-0F36-287F3D602400}"/>
                  </a:ext>
                </a:extLst>
              </p:cNvPr>
              <p:cNvSpPr>
                <a:spLocks noChangeArrowheads="1"/>
              </p:cNvSpPr>
              <p:nvPr/>
            </p:nvSpPr>
            <p:spPr bwMode="auto">
              <a:xfrm>
                <a:off x="6295" y="803"/>
                <a:ext cx="101"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595454"/>
                    </a:solidFill>
                    <a:effectLst/>
                    <a:latin typeface="Trebuchet MS Bold" panose="020B0703020202020204" pitchFamily="34" charset="0"/>
                  </a:rPr>
                  <a:t>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05" name="Rectangle 20">
                <a:extLst>
                  <a:ext uri="{FF2B5EF4-FFF2-40B4-BE49-F238E27FC236}">
                    <a16:creationId xmlns:a16="http://schemas.microsoft.com/office/drawing/2014/main" id="{DAC72C15-D632-D02B-FA0A-D68274C4991D}"/>
                  </a:ext>
                </a:extLst>
              </p:cNvPr>
              <p:cNvSpPr>
                <a:spLocks noChangeArrowheads="1"/>
              </p:cNvSpPr>
              <p:nvPr/>
            </p:nvSpPr>
            <p:spPr bwMode="auto">
              <a:xfrm>
                <a:off x="6347" y="803"/>
                <a:ext cx="101"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595454"/>
                    </a:solidFill>
                    <a:effectLst/>
                    <a:latin typeface="Trebuchet MS Bold" panose="020B0703020202020204" pitchFamily="34" charset="0"/>
                  </a:rPr>
                  <a:t>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06" name="Rectangle 21">
                <a:extLst>
                  <a:ext uri="{FF2B5EF4-FFF2-40B4-BE49-F238E27FC236}">
                    <a16:creationId xmlns:a16="http://schemas.microsoft.com/office/drawing/2014/main" id="{871A116E-AC9A-1F39-AC6C-199F89937A21}"/>
                  </a:ext>
                </a:extLst>
              </p:cNvPr>
              <p:cNvSpPr>
                <a:spLocks noChangeArrowheads="1"/>
              </p:cNvSpPr>
              <p:nvPr/>
            </p:nvSpPr>
            <p:spPr bwMode="auto">
              <a:xfrm>
                <a:off x="6399" y="803"/>
                <a:ext cx="80"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595454"/>
                    </a:solidFill>
                    <a:effectLst/>
                    <a:latin typeface="Trebuchet MS Bold" panose="020B070302020202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07" name="Rectangle 22">
                <a:extLst>
                  <a:ext uri="{FF2B5EF4-FFF2-40B4-BE49-F238E27FC236}">
                    <a16:creationId xmlns:a16="http://schemas.microsoft.com/office/drawing/2014/main" id="{6363020C-2143-45D6-6080-75C442348DA5}"/>
                  </a:ext>
                </a:extLst>
              </p:cNvPr>
              <p:cNvSpPr>
                <a:spLocks noChangeArrowheads="1"/>
              </p:cNvSpPr>
              <p:nvPr/>
            </p:nvSpPr>
            <p:spPr bwMode="auto">
              <a:xfrm>
                <a:off x="5110" y="803"/>
                <a:ext cx="197"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1DCE9B"/>
                    </a:solidFill>
                    <a:effectLst/>
                    <a:latin typeface="Trebuchet MS Bold" panose="020B0703020202020204" pitchFamily="34" charset="0"/>
                  </a:rPr>
                  <a:t>NIV</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08" name="Rectangle 23">
                <a:extLst>
                  <a:ext uri="{FF2B5EF4-FFF2-40B4-BE49-F238E27FC236}">
                    <a16:creationId xmlns:a16="http://schemas.microsoft.com/office/drawing/2014/main" id="{CB26EA20-5281-267D-DC40-EFB7A310A955}"/>
                  </a:ext>
                </a:extLst>
              </p:cNvPr>
              <p:cNvSpPr>
                <a:spLocks noChangeArrowheads="1"/>
              </p:cNvSpPr>
              <p:nvPr/>
            </p:nvSpPr>
            <p:spPr bwMode="auto">
              <a:xfrm>
                <a:off x="5250" y="803"/>
                <a:ext cx="113"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1DCE9B"/>
                    </a:solidFill>
                    <a:effectLst/>
                    <a:latin typeface="Trebuchet MS Bold" panose="020B0703020202020204" pitchFamily="34" charset="0"/>
                  </a:rPr>
                  <a:t>O</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09" name="Rectangle 24">
                <a:extLst>
                  <a:ext uri="{FF2B5EF4-FFF2-40B4-BE49-F238E27FC236}">
                    <a16:creationId xmlns:a16="http://schemas.microsoft.com/office/drawing/2014/main" id="{9C986A39-2EBB-DE58-584F-B222C53B16B7}"/>
                  </a:ext>
                </a:extLst>
              </p:cNvPr>
              <p:cNvSpPr>
                <a:spLocks noChangeArrowheads="1"/>
              </p:cNvSpPr>
              <p:nvPr/>
            </p:nvSpPr>
            <p:spPr bwMode="auto">
              <a:xfrm>
                <a:off x="5314" y="803"/>
                <a:ext cx="74"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1DCE9B"/>
                    </a:solidFill>
                    <a:effectLst/>
                    <a:latin typeface="Trebuchet MS Bold" panose="020B0703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10" name="Rectangle 25">
                <a:extLst>
                  <a:ext uri="{FF2B5EF4-FFF2-40B4-BE49-F238E27FC236}">
                    <a16:creationId xmlns:a16="http://schemas.microsoft.com/office/drawing/2014/main" id="{C7A87615-1E54-313C-24E3-0D50DB38DF58}"/>
                  </a:ext>
                </a:extLst>
              </p:cNvPr>
              <p:cNvSpPr>
                <a:spLocks noChangeArrowheads="1"/>
              </p:cNvSpPr>
              <p:nvPr/>
            </p:nvSpPr>
            <p:spPr bwMode="auto">
              <a:xfrm>
                <a:off x="5341" y="803"/>
                <a:ext cx="80"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1DCE9B"/>
                    </a:solidFill>
                    <a:effectLst/>
                    <a:latin typeface="Trebuchet MS Bold" panose="020B070302020202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11" name="Rectangle 26">
                <a:extLst>
                  <a:ext uri="{FF2B5EF4-FFF2-40B4-BE49-F238E27FC236}">
                    <a16:creationId xmlns:a16="http://schemas.microsoft.com/office/drawing/2014/main" id="{28417937-92F6-3510-4CED-3A172DFF3C4E}"/>
                  </a:ext>
                </a:extLst>
              </p:cNvPr>
              <p:cNvSpPr>
                <a:spLocks noChangeArrowheads="1"/>
              </p:cNvSpPr>
              <p:nvPr/>
            </p:nvSpPr>
            <p:spPr bwMode="auto">
              <a:xfrm>
                <a:off x="5373" y="803"/>
                <a:ext cx="103"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1DCE9B"/>
                    </a:solidFill>
                    <a:effectLst/>
                    <a:latin typeface="Trebuchet MS Bold" panose="020B0703020202020204" pitchFamily="34" charset="0"/>
                  </a:rPr>
                  <a:t>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12" name="Rectangle 27">
                <a:extLst>
                  <a:ext uri="{FF2B5EF4-FFF2-40B4-BE49-F238E27FC236}">
                    <a16:creationId xmlns:a16="http://schemas.microsoft.com/office/drawing/2014/main" id="{9B7CBCAD-7F8F-402C-0995-A98368B3F360}"/>
                  </a:ext>
                </a:extLst>
              </p:cNvPr>
              <p:cNvSpPr>
                <a:spLocks noChangeArrowheads="1"/>
              </p:cNvSpPr>
              <p:nvPr/>
            </p:nvSpPr>
            <p:spPr bwMode="auto">
              <a:xfrm>
                <a:off x="5427" y="803"/>
                <a:ext cx="74"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1DCE9B"/>
                    </a:solidFill>
                    <a:effectLst/>
                    <a:latin typeface="Trebuchet MS Bold" panose="020B0703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13" name="Rectangle 28">
                <a:extLst>
                  <a:ext uri="{FF2B5EF4-FFF2-40B4-BE49-F238E27FC236}">
                    <a16:creationId xmlns:a16="http://schemas.microsoft.com/office/drawing/2014/main" id="{87265B80-BF3D-90C1-05C2-763475FACF3E}"/>
                  </a:ext>
                </a:extLst>
              </p:cNvPr>
              <p:cNvSpPr>
                <a:spLocks noChangeArrowheads="1"/>
              </p:cNvSpPr>
              <p:nvPr/>
            </p:nvSpPr>
            <p:spPr bwMode="auto">
              <a:xfrm>
                <a:off x="5454" y="803"/>
                <a:ext cx="101"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1DCE9B"/>
                    </a:solidFill>
                    <a:effectLst/>
                    <a:latin typeface="Trebuchet MS Bold" panose="020B070302020202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14" name="Rectangle 29">
                <a:extLst>
                  <a:ext uri="{FF2B5EF4-FFF2-40B4-BE49-F238E27FC236}">
                    <a16:creationId xmlns:a16="http://schemas.microsoft.com/office/drawing/2014/main" id="{0BC21EA5-9DC9-97B2-8870-727C5CBE3C4E}"/>
                  </a:ext>
                </a:extLst>
              </p:cNvPr>
              <p:cNvSpPr>
                <a:spLocks noChangeArrowheads="1"/>
              </p:cNvSpPr>
              <p:nvPr/>
            </p:nvSpPr>
            <p:spPr bwMode="auto">
              <a:xfrm>
                <a:off x="5506" y="803"/>
                <a:ext cx="74"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1DCE9B"/>
                    </a:solidFill>
                    <a:effectLst/>
                    <a:latin typeface="Trebuchet MS Bold" panose="020B0703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15" name="Rectangle 30">
                <a:extLst>
                  <a:ext uri="{FF2B5EF4-FFF2-40B4-BE49-F238E27FC236}">
                    <a16:creationId xmlns:a16="http://schemas.microsoft.com/office/drawing/2014/main" id="{7AA474AA-4F33-D2D3-0B9F-C7BB168AEC50}"/>
                  </a:ext>
                </a:extLst>
              </p:cNvPr>
              <p:cNvSpPr>
                <a:spLocks noChangeArrowheads="1"/>
              </p:cNvSpPr>
              <p:nvPr/>
            </p:nvSpPr>
            <p:spPr bwMode="auto">
              <a:xfrm>
                <a:off x="5533" y="803"/>
                <a:ext cx="101"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1DCE9B"/>
                    </a:solidFill>
                    <a:effectLst/>
                    <a:latin typeface="Trebuchet MS Bold" panose="020B0703020202020204" pitchFamily="34" charset="0"/>
                  </a:rPr>
                  <a:t>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16" name="Rectangle 31">
                <a:extLst>
                  <a:ext uri="{FF2B5EF4-FFF2-40B4-BE49-F238E27FC236}">
                    <a16:creationId xmlns:a16="http://schemas.microsoft.com/office/drawing/2014/main" id="{48A4244C-E711-78B9-B6AF-D10436029E44}"/>
                  </a:ext>
                </a:extLst>
              </p:cNvPr>
              <p:cNvSpPr>
                <a:spLocks noChangeArrowheads="1"/>
              </p:cNvSpPr>
              <p:nvPr/>
            </p:nvSpPr>
            <p:spPr bwMode="auto">
              <a:xfrm>
                <a:off x="5586" y="803"/>
                <a:ext cx="101"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1DCE9B"/>
                    </a:solidFill>
                    <a:effectLst/>
                    <a:latin typeface="Trebuchet MS Bold" panose="020B0703020202020204" pitchFamily="34" charset="0"/>
                  </a:rPr>
                  <a:t>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17" name="Rectangle 32">
                <a:extLst>
                  <a:ext uri="{FF2B5EF4-FFF2-40B4-BE49-F238E27FC236}">
                    <a16:creationId xmlns:a16="http://schemas.microsoft.com/office/drawing/2014/main" id="{A6C064CE-92EB-F52A-E351-578B600719E2}"/>
                  </a:ext>
                </a:extLst>
              </p:cNvPr>
              <p:cNvSpPr>
                <a:spLocks noChangeArrowheads="1"/>
              </p:cNvSpPr>
              <p:nvPr/>
            </p:nvSpPr>
            <p:spPr bwMode="auto">
              <a:xfrm>
                <a:off x="5638" y="803"/>
                <a:ext cx="101"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1DCE9B"/>
                    </a:solidFill>
                    <a:effectLst/>
                    <a:latin typeface="Trebuchet MS Bold" panose="020B0703020202020204" pitchFamily="34" charset="0"/>
                  </a:rPr>
                  <a:t>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18" name="Rectangle 33">
                <a:extLst>
                  <a:ext uri="{FF2B5EF4-FFF2-40B4-BE49-F238E27FC236}">
                    <a16:creationId xmlns:a16="http://schemas.microsoft.com/office/drawing/2014/main" id="{B5BDDBEC-E58B-A895-9EE8-6215E0B291FD}"/>
                  </a:ext>
                </a:extLst>
              </p:cNvPr>
              <p:cNvSpPr>
                <a:spLocks noChangeArrowheads="1"/>
              </p:cNvSpPr>
              <p:nvPr/>
            </p:nvSpPr>
            <p:spPr bwMode="auto">
              <a:xfrm>
                <a:off x="5690" y="803"/>
                <a:ext cx="80"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1DCE9B"/>
                    </a:solidFill>
                    <a:effectLst/>
                    <a:latin typeface="Trebuchet MS Bold" panose="020B070302020202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19" name="Rectangle 34">
                <a:extLst>
                  <a:ext uri="{FF2B5EF4-FFF2-40B4-BE49-F238E27FC236}">
                    <a16:creationId xmlns:a16="http://schemas.microsoft.com/office/drawing/2014/main" id="{07B0166E-BF4B-276C-0418-A0D0D6076C66}"/>
                  </a:ext>
                </a:extLst>
              </p:cNvPr>
              <p:cNvSpPr>
                <a:spLocks noChangeArrowheads="1"/>
              </p:cNvSpPr>
              <p:nvPr/>
            </p:nvSpPr>
            <p:spPr bwMode="auto">
              <a:xfrm>
                <a:off x="4155" y="803"/>
                <a:ext cx="197"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BA4422"/>
                    </a:solidFill>
                    <a:effectLst/>
                    <a:latin typeface="Trebuchet MS Bold" panose="020B0703020202020204" pitchFamily="34" charset="0"/>
                  </a:rPr>
                  <a:t>NIV</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20" name="Rectangle 35">
                <a:extLst>
                  <a:ext uri="{FF2B5EF4-FFF2-40B4-BE49-F238E27FC236}">
                    <a16:creationId xmlns:a16="http://schemas.microsoft.com/office/drawing/2014/main" id="{22B8EA03-1BBF-2663-542C-60D752948362}"/>
                  </a:ext>
                </a:extLst>
              </p:cNvPr>
              <p:cNvSpPr>
                <a:spLocks noChangeArrowheads="1"/>
              </p:cNvSpPr>
              <p:nvPr/>
            </p:nvSpPr>
            <p:spPr bwMode="auto">
              <a:xfrm>
                <a:off x="4296" y="803"/>
                <a:ext cx="113"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BA4422"/>
                    </a:solidFill>
                    <a:effectLst/>
                    <a:latin typeface="Trebuchet MS Bold" panose="020B0703020202020204" pitchFamily="34" charset="0"/>
                  </a:rPr>
                  <a:t>O</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21" name="Rectangle 36">
                <a:extLst>
                  <a:ext uri="{FF2B5EF4-FFF2-40B4-BE49-F238E27FC236}">
                    <a16:creationId xmlns:a16="http://schemas.microsoft.com/office/drawing/2014/main" id="{6175E458-2ACB-5240-0AEF-D88E8C81868A}"/>
                  </a:ext>
                </a:extLst>
              </p:cNvPr>
              <p:cNvSpPr>
                <a:spLocks noChangeArrowheads="1"/>
              </p:cNvSpPr>
              <p:nvPr/>
            </p:nvSpPr>
            <p:spPr bwMode="auto">
              <a:xfrm>
                <a:off x="4359" y="803"/>
                <a:ext cx="74"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BA4422"/>
                    </a:solidFill>
                    <a:effectLst/>
                    <a:latin typeface="Trebuchet MS Bold" panose="020B0703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22" name="Rectangle 37">
                <a:extLst>
                  <a:ext uri="{FF2B5EF4-FFF2-40B4-BE49-F238E27FC236}">
                    <a16:creationId xmlns:a16="http://schemas.microsoft.com/office/drawing/2014/main" id="{E33BB53E-C808-811F-1D2C-0A12427F4C57}"/>
                  </a:ext>
                </a:extLst>
              </p:cNvPr>
              <p:cNvSpPr>
                <a:spLocks noChangeArrowheads="1"/>
              </p:cNvSpPr>
              <p:nvPr/>
            </p:nvSpPr>
            <p:spPr bwMode="auto">
              <a:xfrm>
                <a:off x="4386" y="803"/>
                <a:ext cx="101"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BA4422"/>
                    </a:solidFill>
                    <a:effectLst/>
                    <a:latin typeface="Trebuchet MS Bold" panose="020B070302020202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23" name="Rectangle 38">
                <a:extLst>
                  <a:ext uri="{FF2B5EF4-FFF2-40B4-BE49-F238E27FC236}">
                    <a16:creationId xmlns:a16="http://schemas.microsoft.com/office/drawing/2014/main" id="{D79F3C9D-E95F-D9C0-AB5E-F147897179C8}"/>
                  </a:ext>
                </a:extLst>
              </p:cNvPr>
              <p:cNvSpPr>
                <a:spLocks noChangeArrowheads="1"/>
              </p:cNvSpPr>
              <p:nvPr/>
            </p:nvSpPr>
            <p:spPr bwMode="auto">
              <a:xfrm>
                <a:off x="4438" y="803"/>
                <a:ext cx="74"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BA4422"/>
                    </a:solidFill>
                    <a:effectLst/>
                    <a:latin typeface="Trebuchet MS Bold" panose="020B0703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24" name="Rectangle 39">
                <a:extLst>
                  <a:ext uri="{FF2B5EF4-FFF2-40B4-BE49-F238E27FC236}">
                    <a16:creationId xmlns:a16="http://schemas.microsoft.com/office/drawing/2014/main" id="{72BAD651-4737-AF41-70C6-71F4883BC9FC}"/>
                  </a:ext>
                </a:extLst>
              </p:cNvPr>
              <p:cNvSpPr>
                <a:spLocks noChangeArrowheads="1"/>
              </p:cNvSpPr>
              <p:nvPr/>
            </p:nvSpPr>
            <p:spPr bwMode="auto">
              <a:xfrm>
                <a:off x="4466" y="803"/>
                <a:ext cx="128"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BA4422"/>
                    </a:solidFill>
                    <a:effectLst/>
                    <a:latin typeface="Trebuchet MS Bold" panose="020B0703020202020204" pitchFamily="34" charset="0"/>
                  </a:rPr>
                  <a:t>IP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25" name="Rectangle 40">
                <a:extLst>
                  <a:ext uri="{FF2B5EF4-FFF2-40B4-BE49-F238E27FC236}">
                    <a16:creationId xmlns:a16="http://schemas.microsoft.com/office/drawing/2014/main" id="{9BEB64F7-D82A-0040-4FA4-A68031C2922D}"/>
                  </a:ext>
                </a:extLst>
              </p:cNvPr>
              <p:cNvSpPr>
                <a:spLocks noChangeArrowheads="1"/>
              </p:cNvSpPr>
              <p:nvPr/>
            </p:nvSpPr>
            <p:spPr bwMode="auto">
              <a:xfrm>
                <a:off x="4542" y="803"/>
                <a:ext cx="101"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BA4422"/>
                    </a:solidFill>
                    <a:effectLst/>
                    <a:latin typeface="Trebuchet MS Bold" panose="020B0703020202020204" pitchFamily="34" charset="0"/>
                  </a:rPr>
                  <a:t>I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26" name="Rectangle 41">
                <a:extLst>
                  <a:ext uri="{FF2B5EF4-FFF2-40B4-BE49-F238E27FC236}">
                    <a16:creationId xmlns:a16="http://schemas.microsoft.com/office/drawing/2014/main" id="{801BC57E-A09B-0E09-852A-DA923FCD80A9}"/>
                  </a:ext>
                </a:extLst>
              </p:cNvPr>
              <p:cNvSpPr>
                <a:spLocks noChangeArrowheads="1"/>
              </p:cNvSpPr>
              <p:nvPr/>
            </p:nvSpPr>
            <p:spPr bwMode="auto">
              <a:xfrm>
                <a:off x="4594" y="803"/>
                <a:ext cx="80"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BA4422"/>
                    </a:solidFill>
                    <a:effectLst/>
                    <a:latin typeface="Trebuchet MS Bold" panose="020B070302020202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27" name="Rectangle 42">
                <a:extLst>
                  <a:ext uri="{FF2B5EF4-FFF2-40B4-BE49-F238E27FC236}">
                    <a16:creationId xmlns:a16="http://schemas.microsoft.com/office/drawing/2014/main" id="{390C6A73-0446-09C3-E71B-E33933EA6303}"/>
                  </a:ext>
                </a:extLst>
              </p:cNvPr>
              <p:cNvSpPr>
                <a:spLocks noChangeArrowheads="1"/>
              </p:cNvSpPr>
              <p:nvPr/>
            </p:nvSpPr>
            <p:spPr bwMode="auto">
              <a:xfrm>
                <a:off x="4627" y="803"/>
                <a:ext cx="103"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BA4422"/>
                    </a:solidFill>
                    <a:effectLst/>
                    <a:latin typeface="Trebuchet MS Bold" panose="020B0703020202020204" pitchFamily="34" charset="0"/>
                  </a:rPr>
                  <a:t>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28" name="Rectangle 43">
                <a:extLst>
                  <a:ext uri="{FF2B5EF4-FFF2-40B4-BE49-F238E27FC236}">
                    <a16:creationId xmlns:a16="http://schemas.microsoft.com/office/drawing/2014/main" id="{5553F5AC-F4BE-FB09-A82B-63557E8C6E78}"/>
                  </a:ext>
                </a:extLst>
              </p:cNvPr>
              <p:cNvSpPr>
                <a:spLocks noChangeArrowheads="1"/>
              </p:cNvSpPr>
              <p:nvPr/>
            </p:nvSpPr>
            <p:spPr bwMode="auto">
              <a:xfrm>
                <a:off x="4680" y="803"/>
                <a:ext cx="74"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BA4422"/>
                    </a:solidFill>
                    <a:effectLst/>
                    <a:latin typeface="Trebuchet MS Bold" panose="020B0703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29" name="Rectangle 44">
                <a:extLst>
                  <a:ext uri="{FF2B5EF4-FFF2-40B4-BE49-F238E27FC236}">
                    <a16:creationId xmlns:a16="http://schemas.microsoft.com/office/drawing/2014/main" id="{1B030B85-B142-596B-37CC-E0AC29C8ED0A}"/>
                  </a:ext>
                </a:extLst>
              </p:cNvPr>
              <p:cNvSpPr>
                <a:spLocks noChangeArrowheads="1"/>
              </p:cNvSpPr>
              <p:nvPr/>
            </p:nvSpPr>
            <p:spPr bwMode="auto">
              <a:xfrm>
                <a:off x="4708" y="803"/>
                <a:ext cx="101"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BA4422"/>
                    </a:solidFill>
                    <a:effectLst/>
                    <a:latin typeface="Trebuchet MS Bold" panose="020B070302020202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30" name="Rectangle 45">
                <a:extLst>
                  <a:ext uri="{FF2B5EF4-FFF2-40B4-BE49-F238E27FC236}">
                    <a16:creationId xmlns:a16="http://schemas.microsoft.com/office/drawing/2014/main" id="{A6613107-357B-CF07-7251-E6DE7DDCCB5D}"/>
                  </a:ext>
                </a:extLst>
              </p:cNvPr>
              <p:cNvSpPr>
                <a:spLocks noChangeArrowheads="1"/>
              </p:cNvSpPr>
              <p:nvPr/>
            </p:nvSpPr>
            <p:spPr bwMode="auto">
              <a:xfrm>
                <a:off x="4760" y="803"/>
                <a:ext cx="74"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BA4422"/>
                    </a:solidFill>
                    <a:effectLst/>
                    <a:latin typeface="Trebuchet MS Bold" panose="020B0703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31" name="Rectangle 46">
                <a:extLst>
                  <a:ext uri="{FF2B5EF4-FFF2-40B4-BE49-F238E27FC236}">
                    <a16:creationId xmlns:a16="http://schemas.microsoft.com/office/drawing/2014/main" id="{BADDCFD1-E2F3-7ABC-6A66-E636763A185B}"/>
                  </a:ext>
                </a:extLst>
              </p:cNvPr>
              <p:cNvSpPr>
                <a:spLocks noChangeArrowheads="1"/>
              </p:cNvSpPr>
              <p:nvPr/>
            </p:nvSpPr>
            <p:spPr bwMode="auto">
              <a:xfrm>
                <a:off x="4787" y="803"/>
                <a:ext cx="101"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BA4422"/>
                    </a:solidFill>
                    <a:effectLst/>
                    <a:latin typeface="Trebuchet MS Bold" panose="020B0703020202020204" pitchFamily="34" charset="0"/>
                  </a:rPr>
                  <a:t>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32" name="Rectangle 47">
                <a:extLst>
                  <a:ext uri="{FF2B5EF4-FFF2-40B4-BE49-F238E27FC236}">
                    <a16:creationId xmlns:a16="http://schemas.microsoft.com/office/drawing/2014/main" id="{7D0E14A3-1B25-4200-AE76-5E7A092260EA}"/>
                  </a:ext>
                </a:extLst>
              </p:cNvPr>
              <p:cNvSpPr>
                <a:spLocks noChangeArrowheads="1"/>
              </p:cNvSpPr>
              <p:nvPr/>
            </p:nvSpPr>
            <p:spPr bwMode="auto">
              <a:xfrm>
                <a:off x="4839" y="803"/>
                <a:ext cx="101"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BA4422"/>
                    </a:solidFill>
                    <a:effectLst/>
                    <a:latin typeface="Trebuchet MS Bold" panose="020B0703020202020204" pitchFamily="34" charset="0"/>
                  </a:rPr>
                  <a:t>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33" name="Rectangle 48">
                <a:extLst>
                  <a:ext uri="{FF2B5EF4-FFF2-40B4-BE49-F238E27FC236}">
                    <a16:creationId xmlns:a16="http://schemas.microsoft.com/office/drawing/2014/main" id="{761750BB-062F-C77B-47CD-AADF3782DBBD}"/>
                  </a:ext>
                </a:extLst>
              </p:cNvPr>
              <p:cNvSpPr>
                <a:spLocks noChangeArrowheads="1"/>
              </p:cNvSpPr>
              <p:nvPr/>
            </p:nvSpPr>
            <p:spPr bwMode="auto">
              <a:xfrm>
                <a:off x="4891" y="803"/>
                <a:ext cx="101"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BA4422"/>
                    </a:solidFill>
                    <a:effectLst/>
                    <a:latin typeface="Trebuchet MS Bold" panose="020B0703020202020204" pitchFamily="34" charset="0"/>
                  </a:rPr>
                  <a:t>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34" name="Rectangle 49">
                <a:extLst>
                  <a:ext uri="{FF2B5EF4-FFF2-40B4-BE49-F238E27FC236}">
                    <a16:creationId xmlns:a16="http://schemas.microsoft.com/office/drawing/2014/main" id="{A5F6E1DF-15C9-D2D6-2A0B-66FA0CF6DCFB}"/>
                  </a:ext>
                </a:extLst>
              </p:cNvPr>
              <p:cNvSpPr>
                <a:spLocks noChangeArrowheads="1"/>
              </p:cNvSpPr>
              <p:nvPr/>
            </p:nvSpPr>
            <p:spPr bwMode="auto">
              <a:xfrm>
                <a:off x="4944" y="803"/>
                <a:ext cx="80"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BA4422"/>
                    </a:solidFill>
                    <a:effectLst/>
                    <a:latin typeface="Trebuchet MS Bold" panose="020B070302020202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35" name="Rectangle 50">
                <a:extLst>
                  <a:ext uri="{FF2B5EF4-FFF2-40B4-BE49-F238E27FC236}">
                    <a16:creationId xmlns:a16="http://schemas.microsoft.com/office/drawing/2014/main" id="{9CABF02E-1386-9547-41BF-BB71CAB632ED}"/>
                  </a:ext>
                </a:extLst>
              </p:cNvPr>
              <p:cNvSpPr>
                <a:spLocks noChangeArrowheads="1"/>
              </p:cNvSpPr>
              <p:nvPr/>
            </p:nvSpPr>
            <p:spPr bwMode="auto">
              <a:xfrm>
                <a:off x="5853" y="957"/>
                <a:ext cx="178"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595454"/>
                    </a:solidFill>
                    <a:effectLst/>
                    <a:latin typeface="Trebuchet MS" panose="020B0603020202020204" pitchFamily="34" charset="0"/>
                  </a:rPr>
                  <a:t>19.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36" name="Rectangle 51">
                <a:extLst>
                  <a:ext uri="{FF2B5EF4-FFF2-40B4-BE49-F238E27FC236}">
                    <a16:creationId xmlns:a16="http://schemas.microsoft.com/office/drawing/2014/main" id="{C0B14D27-B223-566A-21FA-B563CD5A5894}"/>
                  </a:ext>
                </a:extLst>
              </p:cNvPr>
              <p:cNvSpPr>
                <a:spLocks noChangeArrowheads="1"/>
              </p:cNvSpPr>
              <p:nvPr/>
            </p:nvSpPr>
            <p:spPr bwMode="auto">
              <a:xfrm>
                <a:off x="5980" y="957"/>
                <a:ext cx="122"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595454"/>
                    </a:solidFill>
                    <a:effectLst/>
                    <a:latin typeface="Trebuchet MS" panose="020B0603020202020204" pitchFamily="34" charset="0"/>
                  </a:rPr>
                  <a:t>9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37" name="Rectangle 52">
                <a:extLst>
                  <a:ext uri="{FF2B5EF4-FFF2-40B4-BE49-F238E27FC236}">
                    <a16:creationId xmlns:a16="http://schemas.microsoft.com/office/drawing/2014/main" id="{37065124-F2FE-19D1-7ACB-396B0067CB86}"/>
                  </a:ext>
                </a:extLst>
              </p:cNvPr>
              <p:cNvSpPr>
                <a:spLocks noChangeArrowheads="1"/>
              </p:cNvSpPr>
              <p:nvPr/>
            </p:nvSpPr>
            <p:spPr bwMode="auto">
              <a:xfrm>
                <a:off x="6055" y="957"/>
                <a:ext cx="78"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595454"/>
                    </a:solidFill>
                    <a:effectLst/>
                    <a:latin typeface="Trebuchet MS" panose="020B060302020202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38" name="Rectangle 53">
                <a:extLst>
                  <a:ext uri="{FF2B5EF4-FFF2-40B4-BE49-F238E27FC236}">
                    <a16:creationId xmlns:a16="http://schemas.microsoft.com/office/drawing/2014/main" id="{A12E4458-EBB8-3A2F-2632-BF5B953A855D}"/>
                  </a:ext>
                </a:extLst>
              </p:cNvPr>
              <p:cNvSpPr>
                <a:spLocks noChangeArrowheads="1"/>
              </p:cNvSpPr>
              <p:nvPr/>
            </p:nvSpPr>
            <p:spPr bwMode="auto">
              <a:xfrm>
                <a:off x="6087" y="957"/>
                <a:ext cx="178"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595454"/>
                    </a:solidFill>
                    <a:effectLst/>
                    <a:latin typeface="Trebuchet MS" panose="020B0603020202020204" pitchFamily="34" charset="0"/>
                  </a:rPr>
                  <a:t>16.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39" name="Rectangle 54">
                <a:extLst>
                  <a:ext uri="{FF2B5EF4-FFF2-40B4-BE49-F238E27FC236}">
                    <a16:creationId xmlns:a16="http://schemas.microsoft.com/office/drawing/2014/main" id="{39E8990B-4D2B-FCED-D353-AE49B1A70DA9}"/>
                  </a:ext>
                </a:extLst>
              </p:cNvPr>
              <p:cNvSpPr>
                <a:spLocks noChangeArrowheads="1"/>
              </p:cNvSpPr>
              <p:nvPr/>
            </p:nvSpPr>
            <p:spPr bwMode="auto">
              <a:xfrm>
                <a:off x="6214" y="957"/>
                <a:ext cx="93"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595454"/>
                    </a:solidFill>
                    <a:effectLst/>
                    <a:latin typeface="Trebuchet MS" panose="020B0603020202020204" pitchFamily="34" charset="0"/>
                  </a:rPr>
                  <a:t>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40" name="Rectangle 55">
                <a:extLst>
                  <a:ext uri="{FF2B5EF4-FFF2-40B4-BE49-F238E27FC236}">
                    <a16:creationId xmlns:a16="http://schemas.microsoft.com/office/drawing/2014/main" id="{3A0DF65F-60EE-E4F8-AC56-288A9BDF1CD5}"/>
                  </a:ext>
                </a:extLst>
              </p:cNvPr>
              <p:cNvSpPr>
                <a:spLocks noChangeArrowheads="1"/>
              </p:cNvSpPr>
              <p:nvPr/>
            </p:nvSpPr>
            <p:spPr bwMode="auto">
              <a:xfrm>
                <a:off x="6261" y="957"/>
                <a:ext cx="78"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595454"/>
                    </a:solidFill>
                    <a:effectLst/>
                    <a:latin typeface="Trebuchet MS" panose="020B060302020202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41" name="Rectangle 56">
                <a:extLst>
                  <a:ext uri="{FF2B5EF4-FFF2-40B4-BE49-F238E27FC236}">
                    <a16:creationId xmlns:a16="http://schemas.microsoft.com/office/drawing/2014/main" id="{F623D0FB-69C8-EAB9-081B-92FBA1373526}"/>
                  </a:ext>
                </a:extLst>
              </p:cNvPr>
              <p:cNvSpPr>
                <a:spLocks noChangeArrowheads="1"/>
              </p:cNvSpPr>
              <p:nvPr/>
            </p:nvSpPr>
            <p:spPr bwMode="auto">
              <a:xfrm>
                <a:off x="6293" y="957"/>
                <a:ext cx="178"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595454"/>
                    </a:solidFill>
                    <a:effectLst/>
                    <a:latin typeface="Trebuchet MS" panose="020B0603020202020204" pitchFamily="34" charset="0"/>
                  </a:rPr>
                  <a:t>24.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42" name="Rectangle 57">
                <a:extLst>
                  <a:ext uri="{FF2B5EF4-FFF2-40B4-BE49-F238E27FC236}">
                    <a16:creationId xmlns:a16="http://schemas.microsoft.com/office/drawing/2014/main" id="{EEFC7C2E-1314-1E6C-0001-2EEC7AD55CAC}"/>
                  </a:ext>
                </a:extLst>
              </p:cNvPr>
              <p:cNvSpPr>
                <a:spLocks noChangeArrowheads="1"/>
              </p:cNvSpPr>
              <p:nvPr/>
            </p:nvSpPr>
            <p:spPr bwMode="auto">
              <a:xfrm>
                <a:off x="6419" y="957"/>
                <a:ext cx="128"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595454"/>
                    </a:solidFill>
                    <a:effectLst/>
                    <a:latin typeface="Trebuchet MS" panose="020B0603020202020204" pitchFamily="34" charset="0"/>
                  </a:rPr>
                  <a:t>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43" name="Rectangle 58">
                <a:extLst>
                  <a:ext uri="{FF2B5EF4-FFF2-40B4-BE49-F238E27FC236}">
                    <a16:creationId xmlns:a16="http://schemas.microsoft.com/office/drawing/2014/main" id="{F9082FFF-4D50-C1A3-7EC4-F78A25158AF6}"/>
                  </a:ext>
                </a:extLst>
              </p:cNvPr>
              <p:cNvSpPr>
                <a:spLocks noChangeArrowheads="1"/>
              </p:cNvSpPr>
              <p:nvPr/>
            </p:nvSpPr>
            <p:spPr bwMode="auto">
              <a:xfrm>
                <a:off x="5094" y="957"/>
                <a:ext cx="178"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595454"/>
                    </a:solidFill>
                    <a:effectLst/>
                    <a:latin typeface="Trebuchet MS" panose="020B0603020202020204" pitchFamily="34" charset="0"/>
                  </a:rPr>
                  <a:t>36.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44" name="Rectangle 59">
                <a:extLst>
                  <a:ext uri="{FF2B5EF4-FFF2-40B4-BE49-F238E27FC236}">
                    <a16:creationId xmlns:a16="http://schemas.microsoft.com/office/drawing/2014/main" id="{27C9FFB2-DFCA-5DBF-19AE-A84EFBA320AC}"/>
                  </a:ext>
                </a:extLst>
              </p:cNvPr>
              <p:cNvSpPr>
                <a:spLocks noChangeArrowheads="1"/>
              </p:cNvSpPr>
              <p:nvPr/>
            </p:nvSpPr>
            <p:spPr bwMode="auto">
              <a:xfrm>
                <a:off x="5221" y="957"/>
                <a:ext cx="122"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595454"/>
                    </a:solidFill>
                    <a:effectLst/>
                    <a:latin typeface="Trebuchet MS" panose="020B0603020202020204" pitchFamily="34" charset="0"/>
                  </a:rPr>
                  <a:t>9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45" name="Rectangle 60">
                <a:extLst>
                  <a:ext uri="{FF2B5EF4-FFF2-40B4-BE49-F238E27FC236}">
                    <a16:creationId xmlns:a16="http://schemas.microsoft.com/office/drawing/2014/main" id="{73134739-37C9-7438-BEC8-E9D43BB997BD}"/>
                  </a:ext>
                </a:extLst>
              </p:cNvPr>
              <p:cNvSpPr>
                <a:spLocks noChangeArrowheads="1"/>
              </p:cNvSpPr>
              <p:nvPr/>
            </p:nvSpPr>
            <p:spPr bwMode="auto">
              <a:xfrm>
                <a:off x="5295" y="957"/>
                <a:ext cx="78"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595454"/>
                    </a:solidFill>
                    <a:effectLst/>
                    <a:latin typeface="Trebuchet MS" panose="020B060302020202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46" name="Rectangle 61">
                <a:extLst>
                  <a:ext uri="{FF2B5EF4-FFF2-40B4-BE49-F238E27FC236}">
                    <a16:creationId xmlns:a16="http://schemas.microsoft.com/office/drawing/2014/main" id="{50398B35-26FC-D8B2-8D2B-86D01D5A7B51}"/>
                  </a:ext>
                </a:extLst>
              </p:cNvPr>
              <p:cNvSpPr>
                <a:spLocks noChangeArrowheads="1"/>
              </p:cNvSpPr>
              <p:nvPr/>
            </p:nvSpPr>
            <p:spPr bwMode="auto">
              <a:xfrm>
                <a:off x="5327" y="957"/>
                <a:ext cx="178"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595454"/>
                    </a:solidFill>
                    <a:effectLst/>
                    <a:latin typeface="Trebuchet MS" panose="020B0603020202020204" pitchFamily="34" charset="0"/>
                  </a:rPr>
                  <a:t>28.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47" name="Rectangle 62">
                <a:extLst>
                  <a:ext uri="{FF2B5EF4-FFF2-40B4-BE49-F238E27FC236}">
                    <a16:creationId xmlns:a16="http://schemas.microsoft.com/office/drawing/2014/main" id="{84063DF1-4544-9A61-19AE-2F747D8E64F2}"/>
                  </a:ext>
                </a:extLst>
              </p:cNvPr>
              <p:cNvSpPr>
                <a:spLocks noChangeArrowheads="1"/>
              </p:cNvSpPr>
              <p:nvPr/>
            </p:nvSpPr>
            <p:spPr bwMode="auto">
              <a:xfrm>
                <a:off x="5454" y="957"/>
                <a:ext cx="93"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595454"/>
                    </a:solidFill>
                    <a:effectLst/>
                    <a:latin typeface="Trebuchet MS" panose="020B0603020202020204" pitchFamily="34" charset="0"/>
                  </a:rPr>
                  <a:t>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48" name="Rectangle 63">
                <a:extLst>
                  <a:ext uri="{FF2B5EF4-FFF2-40B4-BE49-F238E27FC236}">
                    <a16:creationId xmlns:a16="http://schemas.microsoft.com/office/drawing/2014/main" id="{3FD29993-8082-C6BC-2A10-B29A7879EB03}"/>
                  </a:ext>
                </a:extLst>
              </p:cNvPr>
              <p:cNvSpPr>
                <a:spLocks noChangeArrowheads="1"/>
              </p:cNvSpPr>
              <p:nvPr/>
            </p:nvSpPr>
            <p:spPr bwMode="auto">
              <a:xfrm>
                <a:off x="5501" y="957"/>
                <a:ext cx="78"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595454"/>
                    </a:solidFill>
                    <a:effectLst/>
                    <a:latin typeface="Trebuchet MS" panose="020B060302020202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49" name="Rectangle 64">
                <a:extLst>
                  <a:ext uri="{FF2B5EF4-FFF2-40B4-BE49-F238E27FC236}">
                    <a16:creationId xmlns:a16="http://schemas.microsoft.com/office/drawing/2014/main" id="{4BB80E63-922C-CC92-98DC-693337A9BEDF}"/>
                  </a:ext>
                </a:extLst>
              </p:cNvPr>
              <p:cNvSpPr>
                <a:spLocks noChangeArrowheads="1"/>
              </p:cNvSpPr>
              <p:nvPr/>
            </p:nvSpPr>
            <p:spPr bwMode="auto">
              <a:xfrm>
                <a:off x="5533" y="957"/>
                <a:ext cx="178"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595454"/>
                    </a:solidFill>
                    <a:effectLst/>
                    <a:latin typeface="Trebuchet MS" panose="020B0603020202020204" pitchFamily="34" charset="0"/>
                  </a:rPr>
                  <a:t>58.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50" name="Rectangle 65">
                <a:extLst>
                  <a:ext uri="{FF2B5EF4-FFF2-40B4-BE49-F238E27FC236}">
                    <a16:creationId xmlns:a16="http://schemas.microsoft.com/office/drawing/2014/main" id="{5DCA3BD8-7068-A725-C6F9-BCE31B988E71}"/>
                  </a:ext>
                </a:extLst>
              </p:cNvPr>
              <p:cNvSpPr>
                <a:spLocks noChangeArrowheads="1"/>
              </p:cNvSpPr>
              <p:nvPr/>
            </p:nvSpPr>
            <p:spPr bwMode="auto">
              <a:xfrm>
                <a:off x="5660" y="957"/>
                <a:ext cx="128"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595454"/>
                    </a:solidFill>
                    <a:effectLst/>
                    <a:latin typeface="Trebuchet MS" panose="020B0603020202020204" pitchFamily="34" charset="0"/>
                  </a:rPr>
                  <a:t>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51" name="Rectangle 66">
                <a:extLst>
                  <a:ext uri="{FF2B5EF4-FFF2-40B4-BE49-F238E27FC236}">
                    <a16:creationId xmlns:a16="http://schemas.microsoft.com/office/drawing/2014/main" id="{F0019291-8DB8-9D2A-4AEC-8725B003D72A}"/>
                  </a:ext>
                </a:extLst>
              </p:cNvPr>
              <p:cNvSpPr>
                <a:spLocks noChangeArrowheads="1"/>
              </p:cNvSpPr>
              <p:nvPr/>
            </p:nvSpPr>
            <p:spPr bwMode="auto">
              <a:xfrm>
                <a:off x="4275" y="957"/>
                <a:ext cx="178"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595454"/>
                    </a:solidFill>
                    <a:effectLst/>
                    <a:latin typeface="Trebuchet MS" panose="020B0603020202020204" pitchFamily="34" charset="0"/>
                  </a:rPr>
                  <a:t>72.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52" name="Rectangle 67">
                <a:extLst>
                  <a:ext uri="{FF2B5EF4-FFF2-40B4-BE49-F238E27FC236}">
                    <a16:creationId xmlns:a16="http://schemas.microsoft.com/office/drawing/2014/main" id="{0BA35B6B-32E4-78D2-2063-912AD86A574D}"/>
                  </a:ext>
                </a:extLst>
              </p:cNvPr>
              <p:cNvSpPr>
                <a:spLocks noChangeArrowheads="1"/>
              </p:cNvSpPr>
              <p:nvPr/>
            </p:nvSpPr>
            <p:spPr bwMode="auto">
              <a:xfrm>
                <a:off x="4401" y="957"/>
                <a:ext cx="122"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595454"/>
                    </a:solidFill>
                    <a:effectLst/>
                    <a:latin typeface="Trebuchet MS" panose="020B0603020202020204" pitchFamily="34" charset="0"/>
                  </a:rPr>
                  <a:t>1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53" name="Rectangle 68">
                <a:extLst>
                  <a:ext uri="{FF2B5EF4-FFF2-40B4-BE49-F238E27FC236}">
                    <a16:creationId xmlns:a16="http://schemas.microsoft.com/office/drawing/2014/main" id="{DAD6938D-7CEF-3C4A-AF87-08F096770D5F}"/>
                  </a:ext>
                </a:extLst>
              </p:cNvPr>
              <p:cNvSpPr>
                <a:spLocks noChangeArrowheads="1"/>
              </p:cNvSpPr>
              <p:nvPr/>
            </p:nvSpPr>
            <p:spPr bwMode="auto">
              <a:xfrm>
                <a:off x="4476" y="957"/>
                <a:ext cx="78"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595454"/>
                    </a:solidFill>
                    <a:effectLst/>
                    <a:latin typeface="Trebuchet MS" panose="020B060302020202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54" name="Rectangle 69">
                <a:extLst>
                  <a:ext uri="{FF2B5EF4-FFF2-40B4-BE49-F238E27FC236}">
                    <a16:creationId xmlns:a16="http://schemas.microsoft.com/office/drawing/2014/main" id="{6BE6BE13-A02B-5815-5C92-71254D709F36}"/>
                  </a:ext>
                </a:extLst>
              </p:cNvPr>
              <p:cNvSpPr>
                <a:spLocks noChangeArrowheads="1"/>
              </p:cNvSpPr>
              <p:nvPr/>
            </p:nvSpPr>
            <p:spPr bwMode="auto">
              <a:xfrm>
                <a:off x="4508" y="957"/>
                <a:ext cx="178"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595454"/>
                    </a:solidFill>
                    <a:effectLst/>
                    <a:latin typeface="Trebuchet MS" panose="020B0603020202020204" pitchFamily="34" charset="0"/>
                  </a:rPr>
                  <a:t>38.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55" name="Rectangle 70">
                <a:extLst>
                  <a:ext uri="{FF2B5EF4-FFF2-40B4-BE49-F238E27FC236}">
                    <a16:creationId xmlns:a16="http://schemas.microsoft.com/office/drawing/2014/main" id="{FD1F7E63-A25C-06AE-A249-1A6C9AEF77ED}"/>
                  </a:ext>
                </a:extLst>
              </p:cNvPr>
              <p:cNvSpPr>
                <a:spLocks noChangeArrowheads="1"/>
              </p:cNvSpPr>
              <p:nvPr/>
            </p:nvSpPr>
            <p:spPr bwMode="auto">
              <a:xfrm>
                <a:off x="4635" y="957"/>
                <a:ext cx="93"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595454"/>
                    </a:solidFill>
                    <a:effectLst/>
                    <a:latin typeface="Trebuchet MS" panose="020B0603020202020204" pitchFamily="34" charset="0"/>
                  </a:rPr>
                  <a:t>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56" name="Rectangle 71">
                <a:extLst>
                  <a:ext uri="{FF2B5EF4-FFF2-40B4-BE49-F238E27FC236}">
                    <a16:creationId xmlns:a16="http://schemas.microsoft.com/office/drawing/2014/main" id="{C77E8E1C-810D-F7B3-1D25-82AA8323385C}"/>
                  </a:ext>
                </a:extLst>
              </p:cNvPr>
              <p:cNvSpPr>
                <a:spLocks noChangeArrowheads="1"/>
              </p:cNvSpPr>
              <p:nvPr/>
            </p:nvSpPr>
            <p:spPr bwMode="auto">
              <a:xfrm>
                <a:off x="4682" y="957"/>
                <a:ext cx="78"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595454"/>
                    </a:solidFill>
                    <a:effectLst/>
                    <a:latin typeface="Trebuchet MS" panose="020B060302020202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57" name="Rectangle 72">
                <a:extLst>
                  <a:ext uri="{FF2B5EF4-FFF2-40B4-BE49-F238E27FC236}">
                    <a16:creationId xmlns:a16="http://schemas.microsoft.com/office/drawing/2014/main" id="{5A811183-DC00-FFBA-9D9C-70B189A10E62}"/>
                  </a:ext>
                </a:extLst>
              </p:cNvPr>
              <p:cNvSpPr>
                <a:spLocks noChangeArrowheads="1"/>
              </p:cNvSpPr>
              <p:nvPr/>
            </p:nvSpPr>
            <p:spPr bwMode="auto">
              <a:xfrm>
                <a:off x="4714" y="957"/>
                <a:ext cx="195"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595454"/>
                    </a:solidFill>
                    <a:effectLst/>
                    <a:latin typeface="Trebuchet MS" panose="020B0603020202020204" pitchFamily="34" charset="0"/>
                  </a:rPr>
                  <a:t>NR)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58" name="Rectangle 73">
                <a:extLst>
                  <a:ext uri="{FF2B5EF4-FFF2-40B4-BE49-F238E27FC236}">
                    <a16:creationId xmlns:a16="http://schemas.microsoft.com/office/drawing/2014/main" id="{D877CB78-B11C-DDC0-D036-43D7ED18B7DC}"/>
                  </a:ext>
                </a:extLst>
              </p:cNvPr>
              <p:cNvSpPr>
                <a:spLocks noChangeArrowheads="1"/>
              </p:cNvSpPr>
              <p:nvPr/>
            </p:nvSpPr>
            <p:spPr bwMode="auto">
              <a:xfrm>
                <a:off x="3141" y="957"/>
                <a:ext cx="173"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595454"/>
                    </a:solidFill>
                    <a:effectLst/>
                    <a:latin typeface="Trebuchet MS Bold" panose="020B0703020202020204" pitchFamily="34" charset="0"/>
                  </a:rPr>
                  <a:t>Me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59" name="Rectangle 74">
                <a:extLst>
                  <a:ext uri="{FF2B5EF4-FFF2-40B4-BE49-F238E27FC236}">
                    <a16:creationId xmlns:a16="http://schemas.microsoft.com/office/drawing/2014/main" id="{BD1C29F7-E2F9-2A06-7046-52975DAF1D52}"/>
                  </a:ext>
                </a:extLst>
              </p:cNvPr>
              <p:cNvSpPr>
                <a:spLocks noChangeArrowheads="1"/>
              </p:cNvSpPr>
              <p:nvPr/>
            </p:nvSpPr>
            <p:spPr bwMode="auto">
              <a:xfrm>
                <a:off x="3259" y="957"/>
                <a:ext cx="101"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595454"/>
                    </a:solidFill>
                    <a:effectLst/>
                    <a:latin typeface="Trebuchet MS Bold" panose="020B0703020202020204" pitchFamily="34" charset="0"/>
                  </a:rPr>
                  <a:t>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60" name="Rectangle 75">
                <a:extLst>
                  <a:ext uri="{FF2B5EF4-FFF2-40B4-BE49-F238E27FC236}">
                    <a16:creationId xmlns:a16="http://schemas.microsoft.com/office/drawing/2014/main" id="{AAB3C01E-23CF-3F5F-F42A-6B025BF31CE2}"/>
                  </a:ext>
                </a:extLst>
              </p:cNvPr>
              <p:cNvSpPr>
                <a:spLocks noChangeArrowheads="1"/>
              </p:cNvSpPr>
              <p:nvPr/>
            </p:nvSpPr>
            <p:spPr bwMode="auto">
              <a:xfrm>
                <a:off x="3311" y="957"/>
                <a:ext cx="74"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595454"/>
                    </a:solidFill>
                    <a:effectLst/>
                    <a:latin typeface="Trebuchet MS Bold" panose="020B0703020202020204" pitchFamily="34" charset="0"/>
                  </a:rPr>
                  <a:t>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61" name="Rectangle 76">
                <a:extLst>
                  <a:ext uri="{FF2B5EF4-FFF2-40B4-BE49-F238E27FC236}">
                    <a16:creationId xmlns:a16="http://schemas.microsoft.com/office/drawing/2014/main" id="{00011384-DF93-1CAD-5A6A-B35EED2817E4}"/>
                  </a:ext>
                </a:extLst>
              </p:cNvPr>
              <p:cNvSpPr>
                <a:spLocks noChangeArrowheads="1"/>
              </p:cNvSpPr>
              <p:nvPr/>
            </p:nvSpPr>
            <p:spPr bwMode="auto">
              <a:xfrm>
                <a:off x="3337" y="957"/>
                <a:ext cx="96"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595454"/>
                    </a:solidFill>
                    <a:effectLst/>
                    <a:latin typeface="Trebuchet MS Bold" panose="020B0703020202020204" pitchFamily="34" charset="0"/>
                  </a:rPr>
                  <a:t>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62" name="Rectangle 77">
                <a:extLst>
                  <a:ext uri="{FF2B5EF4-FFF2-40B4-BE49-F238E27FC236}">
                    <a16:creationId xmlns:a16="http://schemas.microsoft.com/office/drawing/2014/main" id="{CD7E42C8-8637-C1FE-F4A5-046DC1248887}"/>
                  </a:ext>
                </a:extLst>
              </p:cNvPr>
              <p:cNvSpPr>
                <a:spLocks noChangeArrowheads="1"/>
              </p:cNvSpPr>
              <p:nvPr/>
            </p:nvSpPr>
            <p:spPr bwMode="auto">
              <a:xfrm>
                <a:off x="3384" y="957"/>
                <a:ext cx="103"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595454"/>
                    </a:solidFill>
                    <a:effectLst/>
                    <a:latin typeface="Trebuchet MS Bold" panose="020B0703020202020204" pitchFamily="34" charset="0"/>
                  </a:rPr>
                  <a:t>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63" name="Rectangle 78">
                <a:extLst>
                  <a:ext uri="{FF2B5EF4-FFF2-40B4-BE49-F238E27FC236}">
                    <a16:creationId xmlns:a16="http://schemas.microsoft.com/office/drawing/2014/main" id="{01167E2C-9990-B146-02F8-1A5ACA2C3FEA}"/>
                  </a:ext>
                </a:extLst>
              </p:cNvPr>
              <p:cNvSpPr>
                <a:spLocks noChangeArrowheads="1"/>
              </p:cNvSpPr>
              <p:nvPr/>
            </p:nvSpPr>
            <p:spPr bwMode="auto">
              <a:xfrm>
                <a:off x="3438" y="957"/>
                <a:ext cx="109"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595454"/>
                    </a:solidFill>
                    <a:effectLst/>
                    <a:latin typeface="Trebuchet MS Bold" panose="020B0703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64" name="Rectangle 79">
                <a:extLst>
                  <a:ext uri="{FF2B5EF4-FFF2-40B4-BE49-F238E27FC236}">
                    <a16:creationId xmlns:a16="http://schemas.microsoft.com/office/drawing/2014/main" id="{0F8E1F5C-A33E-5ECD-9FB3-F2C3106D9133}"/>
                  </a:ext>
                </a:extLst>
              </p:cNvPr>
              <p:cNvSpPr>
                <a:spLocks noChangeArrowheads="1"/>
              </p:cNvSpPr>
              <p:nvPr/>
            </p:nvSpPr>
            <p:spPr bwMode="auto">
              <a:xfrm>
                <a:off x="3498" y="957"/>
                <a:ext cx="101"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595454"/>
                    </a:solidFill>
                    <a:effectLst/>
                    <a:latin typeface="Trebuchet MS Bold" panose="020B0703020202020204" pitchFamily="34" charset="0"/>
                  </a:rPr>
                  <a:t>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65" name="Rectangle 80">
                <a:extLst>
                  <a:ext uri="{FF2B5EF4-FFF2-40B4-BE49-F238E27FC236}">
                    <a16:creationId xmlns:a16="http://schemas.microsoft.com/office/drawing/2014/main" id="{947F0A43-8FD9-3B4D-F77B-C33E3B3B6181}"/>
                  </a:ext>
                </a:extLst>
              </p:cNvPr>
              <p:cNvSpPr>
                <a:spLocks noChangeArrowheads="1"/>
              </p:cNvSpPr>
              <p:nvPr/>
            </p:nvSpPr>
            <p:spPr bwMode="auto">
              <a:xfrm>
                <a:off x="3550" y="957"/>
                <a:ext cx="101"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595454"/>
                    </a:solidFill>
                    <a:effectLst/>
                    <a:latin typeface="Trebuchet MS Bold" panose="020B0703020202020204" pitchFamily="34" charset="0"/>
                  </a:rPr>
                  <a:t>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66" name="Rectangle 81">
                <a:extLst>
                  <a:ext uri="{FF2B5EF4-FFF2-40B4-BE49-F238E27FC236}">
                    <a16:creationId xmlns:a16="http://schemas.microsoft.com/office/drawing/2014/main" id="{1D861134-473C-1CF6-DDFF-A8DCFA8E31A7}"/>
                  </a:ext>
                </a:extLst>
              </p:cNvPr>
              <p:cNvSpPr>
                <a:spLocks noChangeArrowheads="1"/>
              </p:cNvSpPr>
              <p:nvPr/>
            </p:nvSpPr>
            <p:spPr bwMode="auto">
              <a:xfrm>
                <a:off x="3602" y="957"/>
                <a:ext cx="112"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595454"/>
                    </a:solidFill>
                    <a:effectLst/>
                    <a:latin typeface="Trebuchet MS Bold" panose="020B070302020202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67" name="Rectangle 82">
                <a:extLst>
                  <a:ext uri="{FF2B5EF4-FFF2-40B4-BE49-F238E27FC236}">
                    <a16:creationId xmlns:a16="http://schemas.microsoft.com/office/drawing/2014/main" id="{8A962C31-04AF-9ABD-31B6-D3313A848184}"/>
                  </a:ext>
                </a:extLst>
              </p:cNvPr>
              <p:cNvSpPr>
                <a:spLocks noChangeArrowheads="1"/>
              </p:cNvSpPr>
              <p:nvPr/>
            </p:nvSpPr>
            <p:spPr bwMode="auto">
              <a:xfrm>
                <a:off x="3662" y="957"/>
                <a:ext cx="133"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595454"/>
                    </a:solidFill>
                    <a:effectLst/>
                    <a:latin typeface="Trebuchet MS Bold" panose="020B0703020202020204" pitchFamily="34" charset="0"/>
                  </a:rPr>
                  <a:t> C</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68" name="Rectangle 83">
                <a:extLst>
                  <a:ext uri="{FF2B5EF4-FFF2-40B4-BE49-F238E27FC236}">
                    <a16:creationId xmlns:a16="http://schemas.microsoft.com/office/drawing/2014/main" id="{7ADC5194-F5ED-8646-83EF-182DF167EF3D}"/>
                  </a:ext>
                </a:extLst>
              </p:cNvPr>
              <p:cNvSpPr>
                <a:spLocks noChangeArrowheads="1"/>
              </p:cNvSpPr>
              <p:nvPr/>
            </p:nvSpPr>
            <p:spPr bwMode="auto">
              <a:xfrm>
                <a:off x="3744" y="957"/>
                <a:ext cx="72"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595454"/>
                    </a:solidFill>
                    <a:effectLst/>
                    <a:latin typeface="Trebuchet MS Bold" panose="020B0703020202020204" pitchFamily="34" charset="0"/>
                  </a:rPr>
                  <a:t>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69" name="Rectangle 84">
                <a:extLst>
                  <a:ext uri="{FF2B5EF4-FFF2-40B4-BE49-F238E27FC236}">
                    <a16:creationId xmlns:a16="http://schemas.microsoft.com/office/drawing/2014/main" id="{9D831FE9-93C6-482B-D700-9299F61FD9E6}"/>
                  </a:ext>
                </a:extLst>
              </p:cNvPr>
              <p:cNvSpPr>
                <a:spLocks noChangeArrowheads="1"/>
              </p:cNvSpPr>
              <p:nvPr/>
            </p:nvSpPr>
            <p:spPr bwMode="auto">
              <a:xfrm>
                <a:off x="3769" y="957"/>
                <a:ext cx="80"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595454"/>
                    </a:solidFill>
                    <a:effectLst/>
                    <a:latin typeface="Trebuchet MS Bold" panose="020B070302020202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70" name="Rectangle 85">
                <a:extLst>
                  <a:ext uri="{FF2B5EF4-FFF2-40B4-BE49-F238E27FC236}">
                    <a16:creationId xmlns:a16="http://schemas.microsoft.com/office/drawing/2014/main" id="{0F69C361-70BB-3A92-3AF3-5F16465A7B59}"/>
                  </a:ext>
                </a:extLst>
              </p:cNvPr>
              <p:cNvSpPr>
                <a:spLocks noChangeArrowheads="1"/>
              </p:cNvSpPr>
              <p:nvPr/>
            </p:nvSpPr>
            <p:spPr bwMode="auto">
              <a:xfrm>
                <a:off x="3801" y="957"/>
                <a:ext cx="80"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595454"/>
                    </a:solidFill>
                    <a:effectLst/>
                    <a:latin typeface="Trebuchet MS Bold" panose="020B070302020202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71" name="Rectangle 86">
                <a:extLst>
                  <a:ext uri="{FF2B5EF4-FFF2-40B4-BE49-F238E27FC236}">
                    <a16:creationId xmlns:a16="http://schemas.microsoft.com/office/drawing/2014/main" id="{78367301-7090-36A2-24F3-3281772765AC}"/>
                  </a:ext>
                </a:extLst>
              </p:cNvPr>
              <p:cNvSpPr>
                <a:spLocks noChangeArrowheads="1"/>
              </p:cNvSpPr>
              <p:nvPr/>
            </p:nvSpPr>
            <p:spPr bwMode="auto">
              <a:xfrm>
                <a:off x="3833" y="957"/>
                <a:ext cx="74"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595454"/>
                    </a:solidFill>
                    <a:effectLst/>
                    <a:latin typeface="Trebuchet MS Bold" panose="020B0703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72" name="Rectangle 87">
                <a:extLst>
                  <a:ext uri="{FF2B5EF4-FFF2-40B4-BE49-F238E27FC236}">
                    <a16:creationId xmlns:a16="http://schemas.microsoft.com/office/drawing/2014/main" id="{F3A66A91-3DC7-A0FE-8C93-9D6FFA7D96DB}"/>
                  </a:ext>
                </a:extLst>
              </p:cNvPr>
              <p:cNvSpPr>
                <a:spLocks noChangeArrowheads="1"/>
              </p:cNvSpPr>
              <p:nvPr/>
            </p:nvSpPr>
            <p:spPr bwMode="auto">
              <a:xfrm>
                <a:off x="3861" y="957"/>
                <a:ext cx="182"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595454"/>
                    </a:solidFill>
                    <a:effectLst/>
                    <a:latin typeface="Trebuchet MS Bold" panose="020B0703020202020204" pitchFamily="34" charset="0"/>
                  </a:rPr>
                  <a:t>mo</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73" name="Rectangle 88">
                <a:extLst>
                  <a:ext uri="{FF2B5EF4-FFF2-40B4-BE49-F238E27FC236}">
                    <a16:creationId xmlns:a16="http://schemas.microsoft.com/office/drawing/2014/main" id="{E1D9B97B-084A-2E5C-2DFB-CCA6D9A18081}"/>
                  </a:ext>
                </a:extLst>
              </p:cNvPr>
              <p:cNvSpPr>
                <a:spLocks noChangeArrowheads="1"/>
              </p:cNvSpPr>
              <p:nvPr/>
            </p:nvSpPr>
            <p:spPr bwMode="auto">
              <a:xfrm>
                <a:off x="6160" y="1101"/>
                <a:ext cx="78"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595454"/>
                    </a:solidFill>
                    <a:effectLst/>
                    <a:latin typeface="Trebuchet MS" panose="020B060302020202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74" name="Rectangle 89">
                <a:extLst>
                  <a:ext uri="{FF2B5EF4-FFF2-40B4-BE49-F238E27FC236}">
                    <a16:creationId xmlns:a16="http://schemas.microsoft.com/office/drawing/2014/main" id="{06B96E9D-D577-9A8E-42C2-D64FDF8A670E}"/>
                  </a:ext>
                </a:extLst>
              </p:cNvPr>
              <p:cNvSpPr>
                <a:spLocks noChangeArrowheads="1"/>
              </p:cNvSpPr>
              <p:nvPr/>
            </p:nvSpPr>
            <p:spPr bwMode="auto">
              <a:xfrm>
                <a:off x="5094" y="1101"/>
                <a:ext cx="128"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595454"/>
                    </a:solidFill>
                    <a:effectLst/>
                    <a:latin typeface="Trebuchet MS" panose="020B0603020202020204" pitchFamily="34" charset="0"/>
                  </a:rPr>
                  <a:t>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75" name="Rectangle 90">
                <a:extLst>
                  <a:ext uri="{FF2B5EF4-FFF2-40B4-BE49-F238E27FC236}">
                    <a16:creationId xmlns:a16="http://schemas.microsoft.com/office/drawing/2014/main" id="{F5229A9F-9954-C9C8-B870-7496AB35C551}"/>
                  </a:ext>
                </a:extLst>
              </p:cNvPr>
              <p:cNvSpPr>
                <a:spLocks noChangeArrowheads="1"/>
              </p:cNvSpPr>
              <p:nvPr/>
            </p:nvSpPr>
            <p:spPr bwMode="auto">
              <a:xfrm>
                <a:off x="5173" y="1101"/>
                <a:ext cx="172"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595454"/>
                    </a:solidFill>
                    <a:effectLst/>
                    <a:latin typeface="Trebuchet MS" panose="020B0603020202020204" pitchFamily="34" charset="0"/>
                  </a:rPr>
                  <a:t>63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76" name="Rectangle 91">
                <a:extLst>
                  <a:ext uri="{FF2B5EF4-FFF2-40B4-BE49-F238E27FC236}">
                    <a16:creationId xmlns:a16="http://schemas.microsoft.com/office/drawing/2014/main" id="{D08FDF03-8F23-D36C-326E-E1502AD2474C}"/>
                  </a:ext>
                </a:extLst>
              </p:cNvPr>
              <p:cNvSpPr>
                <a:spLocks noChangeArrowheads="1"/>
              </p:cNvSpPr>
              <p:nvPr/>
            </p:nvSpPr>
            <p:spPr bwMode="auto">
              <a:xfrm>
                <a:off x="5295" y="1101"/>
                <a:ext cx="78"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595454"/>
                    </a:solidFill>
                    <a:effectLst/>
                    <a:latin typeface="Trebuchet MS" panose="020B060302020202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77" name="Rectangle 92">
                <a:extLst>
                  <a:ext uri="{FF2B5EF4-FFF2-40B4-BE49-F238E27FC236}">
                    <a16:creationId xmlns:a16="http://schemas.microsoft.com/office/drawing/2014/main" id="{0615B546-5D51-F199-0B03-FF89515CB8B6}"/>
                  </a:ext>
                </a:extLst>
              </p:cNvPr>
              <p:cNvSpPr>
                <a:spLocks noChangeArrowheads="1"/>
              </p:cNvSpPr>
              <p:nvPr/>
            </p:nvSpPr>
            <p:spPr bwMode="auto">
              <a:xfrm>
                <a:off x="5327" y="1101"/>
                <a:ext cx="128"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595454"/>
                    </a:solidFill>
                    <a:effectLst/>
                    <a:latin typeface="Trebuchet MS" panose="020B0603020202020204" pitchFamily="34" charset="0"/>
                  </a:rPr>
                  <a:t>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78" name="Rectangle 93">
                <a:extLst>
                  <a:ext uri="{FF2B5EF4-FFF2-40B4-BE49-F238E27FC236}">
                    <a16:creationId xmlns:a16="http://schemas.microsoft.com/office/drawing/2014/main" id="{6A4473CD-AEC1-AD11-CDDE-4C356F0E56F7}"/>
                  </a:ext>
                </a:extLst>
              </p:cNvPr>
              <p:cNvSpPr>
                <a:spLocks noChangeArrowheads="1"/>
              </p:cNvSpPr>
              <p:nvPr/>
            </p:nvSpPr>
            <p:spPr bwMode="auto">
              <a:xfrm>
                <a:off x="5406" y="1101"/>
                <a:ext cx="143"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595454"/>
                    </a:solidFill>
                    <a:effectLst/>
                    <a:latin typeface="Trebuchet MS" panose="020B0603020202020204" pitchFamily="34" charset="0"/>
                  </a:rPr>
                  <a:t>52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79" name="Rectangle 94">
                <a:extLst>
                  <a:ext uri="{FF2B5EF4-FFF2-40B4-BE49-F238E27FC236}">
                    <a16:creationId xmlns:a16="http://schemas.microsoft.com/office/drawing/2014/main" id="{E9D4D931-9D12-D0DD-4066-246F9192A5CB}"/>
                  </a:ext>
                </a:extLst>
              </p:cNvPr>
              <p:cNvSpPr>
                <a:spLocks noChangeArrowheads="1"/>
              </p:cNvSpPr>
              <p:nvPr/>
            </p:nvSpPr>
            <p:spPr bwMode="auto">
              <a:xfrm>
                <a:off x="5501" y="1101"/>
                <a:ext cx="78"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595454"/>
                    </a:solidFill>
                    <a:effectLst/>
                    <a:latin typeface="Trebuchet MS" panose="020B060302020202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80" name="Rectangle 95">
                <a:extLst>
                  <a:ext uri="{FF2B5EF4-FFF2-40B4-BE49-F238E27FC236}">
                    <a16:creationId xmlns:a16="http://schemas.microsoft.com/office/drawing/2014/main" id="{18B2842C-56F2-6D71-0565-0809D237154F}"/>
                  </a:ext>
                </a:extLst>
              </p:cNvPr>
              <p:cNvSpPr>
                <a:spLocks noChangeArrowheads="1"/>
              </p:cNvSpPr>
              <p:nvPr/>
            </p:nvSpPr>
            <p:spPr bwMode="auto">
              <a:xfrm>
                <a:off x="5533" y="1101"/>
                <a:ext cx="128"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595454"/>
                    </a:solidFill>
                    <a:effectLst/>
                    <a:latin typeface="Trebuchet MS" panose="020B0603020202020204" pitchFamily="34" charset="0"/>
                  </a:rPr>
                  <a:t>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81" name="Rectangle 96">
                <a:extLst>
                  <a:ext uri="{FF2B5EF4-FFF2-40B4-BE49-F238E27FC236}">
                    <a16:creationId xmlns:a16="http://schemas.microsoft.com/office/drawing/2014/main" id="{B13C4FBA-8BE5-51EF-C5BE-F1D0E0527204}"/>
                  </a:ext>
                </a:extLst>
              </p:cNvPr>
              <p:cNvSpPr>
                <a:spLocks noChangeArrowheads="1"/>
              </p:cNvSpPr>
              <p:nvPr/>
            </p:nvSpPr>
            <p:spPr bwMode="auto">
              <a:xfrm>
                <a:off x="5612" y="1101"/>
                <a:ext cx="178"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595454"/>
                    </a:solidFill>
                    <a:effectLst/>
                    <a:latin typeface="Trebuchet MS" panose="020B0603020202020204" pitchFamily="34" charset="0"/>
                  </a:rPr>
                  <a:t>76)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82" name="Rectangle 97">
                <a:extLst>
                  <a:ext uri="{FF2B5EF4-FFF2-40B4-BE49-F238E27FC236}">
                    <a16:creationId xmlns:a16="http://schemas.microsoft.com/office/drawing/2014/main" id="{BBA5684B-A345-8290-D9A2-D257DA4D18CC}"/>
                  </a:ext>
                </a:extLst>
              </p:cNvPr>
              <p:cNvSpPr>
                <a:spLocks noChangeArrowheads="1"/>
              </p:cNvSpPr>
              <p:nvPr/>
            </p:nvSpPr>
            <p:spPr bwMode="auto">
              <a:xfrm>
                <a:off x="4243" y="1101"/>
                <a:ext cx="128"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595454"/>
                    </a:solidFill>
                    <a:effectLst/>
                    <a:latin typeface="Trebuchet MS" panose="020B0603020202020204" pitchFamily="34" charset="0"/>
                  </a:rPr>
                  <a:t>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83" name="Rectangle 98">
                <a:extLst>
                  <a:ext uri="{FF2B5EF4-FFF2-40B4-BE49-F238E27FC236}">
                    <a16:creationId xmlns:a16="http://schemas.microsoft.com/office/drawing/2014/main" id="{417D03AE-65E3-18C7-989D-EDC2BBF4895C}"/>
                  </a:ext>
                </a:extLst>
              </p:cNvPr>
              <p:cNvSpPr>
                <a:spLocks noChangeArrowheads="1"/>
              </p:cNvSpPr>
              <p:nvPr/>
            </p:nvSpPr>
            <p:spPr bwMode="auto">
              <a:xfrm>
                <a:off x="4322" y="1101"/>
                <a:ext cx="172"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595454"/>
                    </a:solidFill>
                    <a:effectLst/>
                    <a:latin typeface="Trebuchet MS" panose="020B0603020202020204" pitchFamily="34" charset="0"/>
                  </a:rPr>
                  <a:t>52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84" name="Rectangle 99">
                <a:extLst>
                  <a:ext uri="{FF2B5EF4-FFF2-40B4-BE49-F238E27FC236}">
                    <a16:creationId xmlns:a16="http://schemas.microsoft.com/office/drawing/2014/main" id="{D75939E2-4FF4-C656-EC88-7B77ACCD8DD8}"/>
                  </a:ext>
                </a:extLst>
              </p:cNvPr>
              <p:cNvSpPr>
                <a:spLocks noChangeArrowheads="1"/>
              </p:cNvSpPr>
              <p:nvPr/>
            </p:nvSpPr>
            <p:spPr bwMode="auto">
              <a:xfrm>
                <a:off x="4444" y="1101"/>
                <a:ext cx="78"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595454"/>
                    </a:solidFill>
                    <a:effectLst/>
                    <a:latin typeface="Trebuchet MS" panose="020B060302020202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85" name="Rectangle 100">
                <a:extLst>
                  <a:ext uri="{FF2B5EF4-FFF2-40B4-BE49-F238E27FC236}">
                    <a16:creationId xmlns:a16="http://schemas.microsoft.com/office/drawing/2014/main" id="{BBD5441A-1AB8-8BF1-9982-E5618C43A708}"/>
                  </a:ext>
                </a:extLst>
              </p:cNvPr>
              <p:cNvSpPr>
                <a:spLocks noChangeArrowheads="1"/>
              </p:cNvSpPr>
              <p:nvPr/>
            </p:nvSpPr>
            <p:spPr bwMode="auto">
              <a:xfrm>
                <a:off x="4476" y="1101"/>
                <a:ext cx="128"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595454"/>
                    </a:solidFill>
                    <a:effectLst/>
                    <a:latin typeface="Trebuchet MS" panose="020B0603020202020204" pitchFamily="34" charset="0"/>
                  </a:rPr>
                  <a:t>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86" name="Rectangle 101">
                <a:extLst>
                  <a:ext uri="{FF2B5EF4-FFF2-40B4-BE49-F238E27FC236}">
                    <a16:creationId xmlns:a16="http://schemas.microsoft.com/office/drawing/2014/main" id="{E14DFF8E-45E1-50A2-AE03-9D65815C7CBD}"/>
                  </a:ext>
                </a:extLst>
              </p:cNvPr>
              <p:cNvSpPr>
                <a:spLocks noChangeArrowheads="1"/>
              </p:cNvSpPr>
              <p:nvPr/>
            </p:nvSpPr>
            <p:spPr bwMode="auto">
              <a:xfrm>
                <a:off x="4556" y="1101"/>
                <a:ext cx="143"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595454"/>
                    </a:solidFill>
                    <a:effectLst/>
                    <a:latin typeface="Trebuchet MS" panose="020B0603020202020204" pitchFamily="34" charset="0"/>
                  </a:rPr>
                  <a:t>43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87" name="Rectangle 102">
                <a:extLst>
                  <a:ext uri="{FF2B5EF4-FFF2-40B4-BE49-F238E27FC236}">
                    <a16:creationId xmlns:a16="http://schemas.microsoft.com/office/drawing/2014/main" id="{C485020B-9B51-DC5D-BE7A-CD4F62F1EE84}"/>
                  </a:ext>
                </a:extLst>
              </p:cNvPr>
              <p:cNvSpPr>
                <a:spLocks noChangeArrowheads="1"/>
              </p:cNvSpPr>
              <p:nvPr/>
            </p:nvSpPr>
            <p:spPr bwMode="auto">
              <a:xfrm>
                <a:off x="4649" y="1101"/>
                <a:ext cx="78"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595454"/>
                    </a:solidFill>
                    <a:effectLst/>
                    <a:latin typeface="Trebuchet MS" panose="020B060302020202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88" name="Rectangle 103">
                <a:extLst>
                  <a:ext uri="{FF2B5EF4-FFF2-40B4-BE49-F238E27FC236}">
                    <a16:creationId xmlns:a16="http://schemas.microsoft.com/office/drawing/2014/main" id="{71CA7BE1-9B7D-198C-69FC-8F80EE619298}"/>
                  </a:ext>
                </a:extLst>
              </p:cNvPr>
              <p:cNvSpPr>
                <a:spLocks noChangeArrowheads="1"/>
              </p:cNvSpPr>
              <p:nvPr/>
            </p:nvSpPr>
            <p:spPr bwMode="auto">
              <a:xfrm>
                <a:off x="4682" y="1101"/>
                <a:ext cx="128"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595454"/>
                    </a:solidFill>
                    <a:effectLst/>
                    <a:latin typeface="Trebuchet MS" panose="020B0603020202020204" pitchFamily="34" charset="0"/>
                  </a:rPr>
                  <a:t>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89" name="Rectangle 104">
                <a:extLst>
                  <a:ext uri="{FF2B5EF4-FFF2-40B4-BE49-F238E27FC236}">
                    <a16:creationId xmlns:a16="http://schemas.microsoft.com/office/drawing/2014/main" id="{131E3920-90A5-1374-97A9-B6D17CA8BEA9}"/>
                  </a:ext>
                </a:extLst>
              </p:cNvPr>
              <p:cNvSpPr>
                <a:spLocks noChangeArrowheads="1"/>
              </p:cNvSpPr>
              <p:nvPr/>
            </p:nvSpPr>
            <p:spPr bwMode="auto">
              <a:xfrm>
                <a:off x="4761" y="1101"/>
                <a:ext cx="178"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595454"/>
                    </a:solidFill>
                    <a:effectLst/>
                    <a:latin typeface="Trebuchet MS" panose="020B0603020202020204" pitchFamily="34" charset="0"/>
                  </a:rPr>
                  <a:t>64)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90" name="Rectangle 105">
                <a:extLst>
                  <a:ext uri="{FF2B5EF4-FFF2-40B4-BE49-F238E27FC236}">
                    <a16:creationId xmlns:a16="http://schemas.microsoft.com/office/drawing/2014/main" id="{23E21938-5774-915E-140B-D6E75DCA8D31}"/>
                  </a:ext>
                </a:extLst>
              </p:cNvPr>
              <p:cNvSpPr>
                <a:spLocks noChangeArrowheads="1"/>
              </p:cNvSpPr>
              <p:nvPr/>
            </p:nvSpPr>
            <p:spPr bwMode="auto">
              <a:xfrm>
                <a:off x="3141" y="1101"/>
                <a:ext cx="171"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595454"/>
                    </a:solidFill>
                    <a:effectLst/>
                    <a:latin typeface="Trebuchet MS Bold" panose="020B0703020202020204" pitchFamily="34" charset="0"/>
                  </a:rPr>
                  <a:t>HR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91" name="Rectangle 106">
                <a:extLst>
                  <a:ext uri="{FF2B5EF4-FFF2-40B4-BE49-F238E27FC236}">
                    <a16:creationId xmlns:a16="http://schemas.microsoft.com/office/drawing/2014/main" id="{38E8B73C-4996-7578-B162-56DBB2CC633F}"/>
                  </a:ext>
                </a:extLst>
              </p:cNvPr>
              <p:cNvSpPr>
                <a:spLocks noChangeArrowheads="1"/>
              </p:cNvSpPr>
              <p:nvPr/>
            </p:nvSpPr>
            <p:spPr bwMode="auto">
              <a:xfrm>
                <a:off x="3256" y="1101"/>
                <a:ext cx="74"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595454"/>
                    </a:solidFill>
                    <a:effectLst/>
                    <a:latin typeface="Trebuchet MS Bold" panose="020B0703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92" name="Rectangle 107">
                <a:extLst>
                  <a:ext uri="{FF2B5EF4-FFF2-40B4-BE49-F238E27FC236}">
                    <a16:creationId xmlns:a16="http://schemas.microsoft.com/office/drawing/2014/main" id="{863FB22C-B6B2-6049-948F-AC47EC7D00ED}"/>
                  </a:ext>
                </a:extLst>
              </p:cNvPr>
              <p:cNvSpPr>
                <a:spLocks noChangeArrowheads="1"/>
              </p:cNvSpPr>
              <p:nvPr/>
            </p:nvSpPr>
            <p:spPr bwMode="auto">
              <a:xfrm>
                <a:off x="3284" y="1101"/>
                <a:ext cx="80"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595454"/>
                    </a:solidFill>
                    <a:effectLst/>
                    <a:latin typeface="Trebuchet MS Bold" panose="020B070302020202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93" name="Rectangle 108">
                <a:extLst>
                  <a:ext uri="{FF2B5EF4-FFF2-40B4-BE49-F238E27FC236}">
                    <a16:creationId xmlns:a16="http://schemas.microsoft.com/office/drawing/2014/main" id="{67DCA261-A931-CE29-4B20-3CB0B5BE2E65}"/>
                  </a:ext>
                </a:extLst>
              </p:cNvPr>
              <p:cNvSpPr>
                <a:spLocks noChangeArrowheads="1"/>
              </p:cNvSpPr>
              <p:nvPr/>
            </p:nvSpPr>
            <p:spPr bwMode="auto">
              <a:xfrm>
                <a:off x="3316" y="1101"/>
                <a:ext cx="101"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595454"/>
                    </a:solidFill>
                    <a:effectLst/>
                    <a:latin typeface="Trebuchet MS Bold" panose="020B0703020202020204" pitchFamily="34" charset="0"/>
                  </a:rPr>
                  <a:t>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94" name="Rectangle 109">
                <a:extLst>
                  <a:ext uri="{FF2B5EF4-FFF2-40B4-BE49-F238E27FC236}">
                    <a16:creationId xmlns:a16="http://schemas.microsoft.com/office/drawing/2014/main" id="{FA37B4F0-7D2C-E837-AF7E-BA1AC23071C6}"/>
                  </a:ext>
                </a:extLst>
              </p:cNvPr>
              <p:cNvSpPr>
                <a:spLocks noChangeArrowheads="1"/>
              </p:cNvSpPr>
              <p:nvPr/>
            </p:nvSpPr>
            <p:spPr bwMode="auto">
              <a:xfrm>
                <a:off x="3368" y="1101"/>
                <a:ext cx="101"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595454"/>
                    </a:solidFill>
                    <a:effectLst/>
                    <a:latin typeface="Trebuchet MS Bold" panose="020B0703020202020204" pitchFamily="34" charset="0"/>
                  </a:rPr>
                  <a:t>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95" name="Rectangle 110">
                <a:extLst>
                  <a:ext uri="{FF2B5EF4-FFF2-40B4-BE49-F238E27FC236}">
                    <a16:creationId xmlns:a16="http://schemas.microsoft.com/office/drawing/2014/main" id="{45C8A954-A67E-88F9-8153-BD30C74BC76C}"/>
                  </a:ext>
                </a:extLst>
              </p:cNvPr>
              <p:cNvSpPr>
                <a:spLocks noChangeArrowheads="1"/>
              </p:cNvSpPr>
              <p:nvPr/>
            </p:nvSpPr>
            <p:spPr bwMode="auto">
              <a:xfrm>
                <a:off x="3420" y="1101"/>
                <a:ext cx="141"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595454"/>
                    </a:solidFill>
                    <a:effectLst/>
                    <a:latin typeface="Trebuchet MS Bold" panose="020B0703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96" name="Rectangle 111">
                <a:extLst>
                  <a:ext uri="{FF2B5EF4-FFF2-40B4-BE49-F238E27FC236}">
                    <a16:creationId xmlns:a16="http://schemas.microsoft.com/office/drawing/2014/main" id="{8E1B1D2D-56F1-F5FD-9BDE-6FB1A7FE2C71}"/>
                  </a:ext>
                </a:extLst>
              </p:cNvPr>
              <p:cNvSpPr>
                <a:spLocks noChangeArrowheads="1"/>
              </p:cNvSpPr>
              <p:nvPr/>
            </p:nvSpPr>
            <p:spPr bwMode="auto">
              <a:xfrm>
                <a:off x="3509" y="1101"/>
                <a:ext cx="104"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595454"/>
                    </a:solidFill>
                    <a:effectLst/>
                    <a:latin typeface="Trebuchet MS Bold" panose="020B0703020202020204" pitchFamily="34" charset="0"/>
                  </a:rPr>
                  <a:t>C</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97" name="Rectangle 112">
                <a:extLst>
                  <a:ext uri="{FF2B5EF4-FFF2-40B4-BE49-F238E27FC236}">
                    <a16:creationId xmlns:a16="http://schemas.microsoft.com/office/drawing/2014/main" id="{321891B5-89A1-B03B-267D-10BE8AB87BC5}"/>
                  </a:ext>
                </a:extLst>
              </p:cNvPr>
              <p:cNvSpPr>
                <a:spLocks noChangeArrowheads="1"/>
              </p:cNvSpPr>
              <p:nvPr/>
            </p:nvSpPr>
            <p:spPr bwMode="auto">
              <a:xfrm>
                <a:off x="3563" y="1101"/>
                <a:ext cx="72"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595454"/>
                    </a:solidFill>
                    <a:effectLst/>
                    <a:latin typeface="Trebuchet MS Bold" panose="020B0703020202020204" pitchFamily="34" charset="0"/>
                  </a:rPr>
                  <a:t>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98" name="Rectangle 113">
                <a:extLst>
                  <a:ext uri="{FF2B5EF4-FFF2-40B4-BE49-F238E27FC236}">
                    <a16:creationId xmlns:a16="http://schemas.microsoft.com/office/drawing/2014/main" id="{9D82816A-0D21-99E6-D687-594285E21629}"/>
                  </a:ext>
                </a:extLst>
              </p:cNvPr>
              <p:cNvSpPr>
                <a:spLocks noChangeArrowheads="1"/>
              </p:cNvSpPr>
              <p:nvPr/>
            </p:nvSpPr>
            <p:spPr bwMode="auto">
              <a:xfrm>
                <a:off x="3588" y="1101"/>
                <a:ext cx="80"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595454"/>
                    </a:solidFill>
                    <a:effectLst/>
                    <a:latin typeface="Trebuchet MS Bold" panose="020B070302020202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99" name="Rectangle 114">
                <a:extLst>
                  <a:ext uri="{FF2B5EF4-FFF2-40B4-BE49-F238E27FC236}">
                    <a16:creationId xmlns:a16="http://schemas.microsoft.com/office/drawing/2014/main" id="{4494EE0E-67AE-EA4D-9C7F-A2CACFF85D23}"/>
                  </a:ext>
                </a:extLst>
              </p:cNvPr>
              <p:cNvSpPr>
                <a:spLocks noChangeArrowheads="1"/>
              </p:cNvSpPr>
              <p:nvPr/>
            </p:nvSpPr>
            <p:spPr bwMode="auto">
              <a:xfrm>
                <a:off x="3620" y="1101"/>
                <a:ext cx="74"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595454"/>
                    </a:solidFill>
                    <a:effectLst/>
                    <a:latin typeface="Trebuchet MS Bold" panose="020B0703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00" name="Rectangle 115">
                <a:extLst>
                  <a:ext uri="{FF2B5EF4-FFF2-40B4-BE49-F238E27FC236}">
                    <a16:creationId xmlns:a16="http://schemas.microsoft.com/office/drawing/2014/main" id="{0DE5EB37-911E-293C-5B59-9FE6AF97B750}"/>
                  </a:ext>
                </a:extLst>
              </p:cNvPr>
              <p:cNvSpPr>
                <a:spLocks noChangeArrowheads="1"/>
              </p:cNvSpPr>
              <p:nvPr/>
            </p:nvSpPr>
            <p:spPr bwMode="auto">
              <a:xfrm>
                <a:off x="3647" y="1101"/>
                <a:ext cx="96"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595454"/>
                    </a:solidFill>
                    <a:effectLst/>
                    <a:latin typeface="Trebuchet MS Bold" panose="020B0703020202020204" pitchFamily="34" charset="0"/>
                  </a:rPr>
                  <a:t>v</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01" name="Rectangle 116">
                <a:extLst>
                  <a:ext uri="{FF2B5EF4-FFF2-40B4-BE49-F238E27FC236}">
                    <a16:creationId xmlns:a16="http://schemas.microsoft.com/office/drawing/2014/main" id="{786DF3F7-EC4D-7063-C731-6A17AD4298E5}"/>
                  </a:ext>
                </a:extLst>
              </p:cNvPr>
              <p:cNvSpPr>
                <a:spLocks noChangeArrowheads="1"/>
              </p:cNvSpPr>
              <p:nvPr/>
            </p:nvSpPr>
            <p:spPr bwMode="auto">
              <a:xfrm>
                <a:off x="3695" y="1101"/>
                <a:ext cx="86"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595454"/>
                    </a:solidFill>
                    <a:effectLst/>
                    <a:latin typeface="Trebuchet MS Bold" panose="020B0703020202020204" pitchFamily="34" charset="0"/>
                  </a:rPr>
                  <a: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02" name="Rectangle 117">
                <a:extLst>
                  <a:ext uri="{FF2B5EF4-FFF2-40B4-BE49-F238E27FC236}">
                    <a16:creationId xmlns:a16="http://schemas.microsoft.com/office/drawing/2014/main" id="{0F550B21-E9EE-C0EC-82CC-93F71D3A782A}"/>
                  </a:ext>
                </a:extLst>
              </p:cNvPr>
              <p:cNvSpPr>
                <a:spLocks noChangeArrowheads="1"/>
              </p:cNvSpPr>
              <p:nvPr/>
            </p:nvSpPr>
            <p:spPr bwMode="auto">
              <a:xfrm>
                <a:off x="3733" y="1101"/>
                <a:ext cx="74"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595454"/>
                    </a:solidFill>
                    <a:effectLst/>
                    <a:latin typeface="Trebuchet MS Bold" panose="020B0703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03" name="Rectangle 118">
                <a:extLst>
                  <a:ext uri="{FF2B5EF4-FFF2-40B4-BE49-F238E27FC236}">
                    <a16:creationId xmlns:a16="http://schemas.microsoft.com/office/drawing/2014/main" id="{E739417A-A85F-5658-94A3-640C2F64F229}"/>
                  </a:ext>
                </a:extLst>
              </p:cNvPr>
              <p:cNvSpPr>
                <a:spLocks noChangeArrowheads="1"/>
              </p:cNvSpPr>
              <p:nvPr/>
            </p:nvSpPr>
            <p:spPr bwMode="auto">
              <a:xfrm>
                <a:off x="3760" y="1101"/>
                <a:ext cx="72"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595454"/>
                    </a:solidFill>
                    <a:effectLst/>
                    <a:latin typeface="Trebuchet MS Bold" panose="020B0703020202020204" pitchFamily="34" charset="0"/>
                  </a:rPr>
                  <a:t>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04" name="Rectangle 119">
                <a:extLst>
                  <a:ext uri="{FF2B5EF4-FFF2-40B4-BE49-F238E27FC236}">
                    <a16:creationId xmlns:a16="http://schemas.microsoft.com/office/drawing/2014/main" id="{A62C6DD5-E700-21A0-B21E-E0A7A2D6EAE9}"/>
                  </a:ext>
                </a:extLst>
              </p:cNvPr>
              <p:cNvSpPr>
                <a:spLocks noChangeArrowheads="1"/>
              </p:cNvSpPr>
              <p:nvPr/>
            </p:nvSpPr>
            <p:spPr bwMode="auto">
              <a:xfrm>
                <a:off x="3785" y="1101"/>
                <a:ext cx="128"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595454"/>
                    </a:solidFill>
                    <a:effectLst/>
                    <a:latin typeface="Trebuchet MS Bold" panose="020B0703020202020204" pitchFamily="34" charset="0"/>
                  </a:rPr>
                  <a:t>PI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05" name="Rectangle 120">
                <a:extLst>
                  <a:ext uri="{FF2B5EF4-FFF2-40B4-BE49-F238E27FC236}">
                    <a16:creationId xmlns:a16="http://schemas.microsoft.com/office/drawing/2014/main" id="{5AFA5EB3-5B03-C75D-E5F0-83F507A5B7E6}"/>
                  </a:ext>
                </a:extLst>
              </p:cNvPr>
              <p:cNvSpPr>
                <a:spLocks noChangeArrowheads="1"/>
              </p:cNvSpPr>
              <p:nvPr/>
            </p:nvSpPr>
            <p:spPr bwMode="auto">
              <a:xfrm>
                <a:off x="6160" y="1250"/>
                <a:ext cx="78"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595454"/>
                    </a:solidFill>
                    <a:effectLst/>
                    <a:latin typeface="Trebuchet MS" panose="020B060302020202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06" name="Rectangle 121">
                <a:extLst>
                  <a:ext uri="{FF2B5EF4-FFF2-40B4-BE49-F238E27FC236}">
                    <a16:creationId xmlns:a16="http://schemas.microsoft.com/office/drawing/2014/main" id="{205E750C-947C-0A08-16E5-788E088F5BAC}"/>
                  </a:ext>
                </a:extLst>
              </p:cNvPr>
              <p:cNvSpPr>
                <a:spLocks noChangeArrowheads="1"/>
              </p:cNvSpPr>
              <p:nvPr/>
            </p:nvSpPr>
            <p:spPr bwMode="auto">
              <a:xfrm>
                <a:off x="5400" y="1250"/>
                <a:ext cx="78"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595454"/>
                    </a:solidFill>
                    <a:effectLst/>
                    <a:latin typeface="Trebuchet MS" panose="020B060302020202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07" name="Rectangle 122">
                <a:extLst>
                  <a:ext uri="{FF2B5EF4-FFF2-40B4-BE49-F238E27FC236}">
                    <a16:creationId xmlns:a16="http://schemas.microsoft.com/office/drawing/2014/main" id="{93617EE7-F00D-7ED1-CBE4-69E427A10F5B}"/>
                  </a:ext>
                </a:extLst>
              </p:cNvPr>
              <p:cNvSpPr>
                <a:spLocks noChangeArrowheads="1"/>
              </p:cNvSpPr>
              <p:nvPr/>
            </p:nvSpPr>
            <p:spPr bwMode="auto">
              <a:xfrm>
                <a:off x="4243" y="1250"/>
                <a:ext cx="128"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595454"/>
                    </a:solidFill>
                    <a:effectLst/>
                    <a:latin typeface="Trebuchet MS" panose="020B0603020202020204" pitchFamily="34" charset="0"/>
                  </a:rPr>
                  <a:t>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08" name="Rectangle 123">
                <a:extLst>
                  <a:ext uri="{FF2B5EF4-FFF2-40B4-BE49-F238E27FC236}">
                    <a16:creationId xmlns:a16="http://schemas.microsoft.com/office/drawing/2014/main" id="{3D6F9DA4-27F8-73A1-36A4-CD3ACF84EADF}"/>
                  </a:ext>
                </a:extLst>
              </p:cNvPr>
              <p:cNvSpPr>
                <a:spLocks noChangeArrowheads="1"/>
              </p:cNvSpPr>
              <p:nvPr/>
            </p:nvSpPr>
            <p:spPr bwMode="auto">
              <a:xfrm>
                <a:off x="4322" y="1250"/>
                <a:ext cx="172"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595454"/>
                    </a:solidFill>
                    <a:effectLst/>
                    <a:latin typeface="Trebuchet MS" panose="020B0603020202020204" pitchFamily="34" charset="0"/>
                  </a:rPr>
                  <a:t>84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09" name="Rectangle 124">
                <a:extLst>
                  <a:ext uri="{FF2B5EF4-FFF2-40B4-BE49-F238E27FC236}">
                    <a16:creationId xmlns:a16="http://schemas.microsoft.com/office/drawing/2014/main" id="{AEFDC0C9-0F9D-4702-701F-4880575BA612}"/>
                  </a:ext>
                </a:extLst>
              </p:cNvPr>
              <p:cNvSpPr>
                <a:spLocks noChangeArrowheads="1"/>
              </p:cNvSpPr>
              <p:nvPr/>
            </p:nvSpPr>
            <p:spPr bwMode="auto">
              <a:xfrm>
                <a:off x="4444" y="1250"/>
                <a:ext cx="78"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595454"/>
                    </a:solidFill>
                    <a:effectLst/>
                    <a:latin typeface="Trebuchet MS" panose="020B060302020202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10" name="Rectangle 125">
                <a:extLst>
                  <a:ext uri="{FF2B5EF4-FFF2-40B4-BE49-F238E27FC236}">
                    <a16:creationId xmlns:a16="http://schemas.microsoft.com/office/drawing/2014/main" id="{35A92933-856E-813B-046F-96F2C4C5D097}"/>
                  </a:ext>
                </a:extLst>
              </p:cNvPr>
              <p:cNvSpPr>
                <a:spLocks noChangeArrowheads="1"/>
              </p:cNvSpPr>
              <p:nvPr/>
            </p:nvSpPr>
            <p:spPr bwMode="auto">
              <a:xfrm>
                <a:off x="4476" y="1250"/>
                <a:ext cx="128"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595454"/>
                    </a:solidFill>
                    <a:effectLst/>
                    <a:latin typeface="Trebuchet MS" panose="020B0603020202020204" pitchFamily="34" charset="0"/>
                  </a:rPr>
                  <a:t>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11" name="Rectangle 126">
                <a:extLst>
                  <a:ext uri="{FF2B5EF4-FFF2-40B4-BE49-F238E27FC236}">
                    <a16:creationId xmlns:a16="http://schemas.microsoft.com/office/drawing/2014/main" id="{6300F2A6-037A-C284-E220-2DE529F699D8}"/>
                  </a:ext>
                </a:extLst>
              </p:cNvPr>
              <p:cNvSpPr>
                <a:spLocks noChangeArrowheads="1"/>
              </p:cNvSpPr>
              <p:nvPr/>
            </p:nvSpPr>
            <p:spPr bwMode="auto">
              <a:xfrm>
                <a:off x="4556" y="1250"/>
                <a:ext cx="143"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595454"/>
                    </a:solidFill>
                    <a:effectLst/>
                    <a:latin typeface="Trebuchet MS" panose="020B0603020202020204" pitchFamily="34" charset="0"/>
                  </a:rPr>
                  <a:t>67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12" name="Rectangle 127">
                <a:extLst>
                  <a:ext uri="{FF2B5EF4-FFF2-40B4-BE49-F238E27FC236}">
                    <a16:creationId xmlns:a16="http://schemas.microsoft.com/office/drawing/2014/main" id="{890D96FA-CFC7-4682-5F1E-696C4CEEE564}"/>
                  </a:ext>
                </a:extLst>
              </p:cNvPr>
              <p:cNvSpPr>
                <a:spLocks noChangeArrowheads="1"/>
              </p:cNvSpPr>
              <p:nvPr/>
            </p:nvSpPr>
            <p:spPr bwMode="auto">
              <a:xfrm>
                <a:off x="4649" y="1250"/>
                <a:ext cx="78"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595454"/>
                    </a:solidFill>
                    <a:effectLst/>
                    <a:latin typeface="Trebuchet MS" panose="020B060302020202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13" name="Rectangle 128">
                <a:extLst>
                  <a:ext uri="{FF2B5EF4-FFF2-40B4-BE49-F238E27FC236}">
                    <a16:creationId xmlns:a16="http://schemas.microsoft.com/office/drawing/2014/main" id="{A7F9E1DC-539A-4802-99C7-272A58F41877}"/>
                  </a:ext>
                </a:extLst>
              </p:cNvPr>
              <p:cNvSpPr>
                <a:spLocks noChangeArrowheads="1"/>
              </p:cNvSpPr>
              <p:nvPr/>
            </p:nvSpPr>
            <p:spPr bwMode="auto">
              <a:xfrm>
                <a:off x="4682" y="1250"/>
                <a:ext cx="128"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595454"/>
                    </a:solidFill>
                    <a:effectLst/>
                    <a:latin typeface="Trebuchet MS" panose="020B0603020202020204" pitchFamily="34" charset="0"/>
                  </a:rPr>
                  <a:t>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14" name="Rectangle 129">
                <a:extLst>
                  <a:ext uri="{FF2B5EF4-FFF2-40B4-BE49-F238E27FC236}">
                    <a16:creationId xmlns:a16="http://schemas.microsoft.com/office/drawing/2014/main" id="{3675352E-E74B-DB92-53A9-43C3FBA708B8}"/>
                  </a:ext>
                </a:extLst>
              </p:cNvPr>
              <p:cNvSpPr>
                <a:spLocks noChangeArrowheads="1"/>
              </p:cNvSpPr>
              <p:nvPr/>
            </p:nvSpPr>
            <p:spPr bwMode="auto">
              <a:xfrm>
                <a:off x="4761" y="1250"/>
                <a:ext cx="178"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595454"/>
                    </a:solidFill>
                    <a:effectLst/>
                    <a:latin typeface="Trebuchet MS" panose="020B0603020202020204" pitchFamily="34" charset="0"/>
                  </a:rPr>
                  <a:t>04)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15" name="Rectangle 130">
                <a:extLst>
                  <a:ext uri="{FF2B5EF4-FFF2-40B4-BE49-F238E27FC236}">
                    <a16:creationId xmlns:a16="http://schemas.microsoft.com/office/drawing/2014/main" id="{04B6D813-EEA3-917E-15CD-8DFF2FD3E6E6}"/>
                  </a:ext>
                </a:extLst>
              </p:cNvPr>
              <p:cNvSpPr>
                <a:spLocks noChangeArrowheads="1"/>
              </p:cNvSpPr>
              <p:nvPr/>
            </p:nvSpPr>
            <p:spPr bwMode="auto">
              <a:xfrm>
                <a:off x="3141" y="1250"/>
                <a:ext cx="171"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595454"/>
                    </a:solidFill>
                    <a:effectLst/>
                    <a:latin typeface="Trebuchet MS Bold" panose="020B0703020202020204" pitchFamily="34" charset="0"/>
                  </a:rPr>
                  <a:t>HR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16" name="Rectangle 131">
                <a:extLst>
                  <a:ext uri="{FF2B5EF4-FFF2-40B4-BE49-F238E27FC236}">
                    <a16:creationId xmlns:a16="http://schemas.microsoft.com/office/drawing/2014/main" id="{CB3D9EFB-95EE-7A81-E422-DF50C08A9867}"/>
                  </a:ext>
                </a:extLst>
              </p:cNvPr>
              <p:cNvSpPr>
                <a:spLocks noChangeArrowheads="1"/>
              </p:cNvSpPr>
              <p:nvPr/>
            </p:nvSpPr>
            <p:spPr bwMode="auto">
              <a:xfrm>
                <a:off x="3256" y="1250"/>
                <a:ext cx="74"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595454"/>
                    </a:solidFill>
                    <a:effectLst/>
                    <a:latin typeface="Trebuchet MS Bold" panose="020B0703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17" name="Rectangle 132">
                <a:extLst>
                  <a:ext uri="{FF2B5EF4-FFF2-40B4-BE49-F238E27FC236}">
                    <a16:creationId xmlns:a16="http://schemas.microsoft.com/office/drawing/2014/main" id="{30594100-6103-FD72-6DFB-9C9BD1BDF19F}"/>
                  </a:ext>
                </a:extLst>
              </p:cNvPr>
              <p:cNvSpPr>
                <a:spLocks noChangeArrowheads="1"/>
              </p:cNvSpPr>
              <p:nvPr/>
            </p:nvSpPr>
            <p:spPr bwMode="auto">
              <a:xfrm>
                <a:off x="3284" y="1250"/>
                <a:ext cx="80"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595454"/>
                    </a:solidFill>
                    <a:effectLst/>
                    <a:latin typeface="Trebuchet MS Bold" panose="020B070302020202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18" name="Rectangle 133">
                <a:extLst>
                  <a:ext uri="{FF2B5EF4-FFF2-40B4-BE49-F238E27FC236}">
                    <a16:creationId xmlns:a16="http://schemas.microsoft.com/office/drawing/2014/main" id="{7EAFC0EF-572F-CC2E-05E7-6E106173661C}"/>
                  </a:ext>
                </a:extLst>
              </p:cNvPr>
              <p:cNvSpPr>
                <a:spLocks noChangeArrowheads="1"/>
              </p:cNvSpPr>
              <p:nvPr/>
            </p:nvSpPr>
            <p:spPr bwMode="auto">
              <a:xfrm>
                <a:off x="3316" y="1250"/>
                <a:ext cx="101"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595454"/>
                    </a:solidFill>
                    <a:effectLst/>
                    <a:latin typeface="Trebuchet MS Bold" panose="020B0703020202020204" pitchFamily="34" charset="0"/>
                  </a:rPr>
                  <a:t>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19" name="Rectangle 134">
                <a:extLst>
                  <a:ext uri="{FF2B5EF4-FFF2-40B4-BE49-F238E27FC236}">
                    <a16:creationId xmlns:a16="http://schemas.microsoft.com/office/drawing/2014/main" id="{0CA87B2F-DEAE-2FD8-7A1D-502153E2E0FC}"/>
                  </a:ext>
                </a:extLst>
              </p:cNvPr>
              <p:cNvSpPr>
                <a:spLocks noChangeArrowheads="1"/>
              </p:cNvSpPr>
              <p:nvPr/>
            </p:nvSpPr>
            <p:spPr bwMode="auto">
              <a:xfrm>
                <a:off x="3368" y="1250"/>
                <a:ext cx="101"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595454"/>
                    </a:solidFill>
                    <a:effectLst/>
                    <a:latin typeface="Trebuchet MS Bold" panose="020B0703020202020204" pitchFamily="34" charset="0"/>
                  </a:rPr>
                  <a:t>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20" name="Rectangle 135">
                <a:extLst>
                  <a:ext uri="{FF2B5EF4-FFF2-40B4-BE49-F238E27FC236}">
                    <a16:creationId xmlns:a16="http://schemas.microsoft.com/office/drawing/2014/main" id="{8928FFEA-FE16-B7D6-23A4-F7A919E538AF}"/>
                  </a:ext>
                </a:extLst>
              </p:cNvPr>
              <p:cNvSpPr>
                <a:spLocks noChangeArrowheads="1"/>
              </p:cNvSpPr>
              <p:nvPr/>
            </p:nvSpPr>
            <p:spPr bwMode="auto">
              <a:xfrm>
                <a:off x="3420" y="1250"/>
                <a:ext cx="141"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595454"/>
                    </a:solidFill>
                    <a:effectLst/>
                    <a:latin typeface="Trebuchet MS Bold" panose="020B0703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21" name="Rectangle 136">
                <a:extLst>
                  <a:ext uri="{FF2B5EF4-FFF2-40B4-BE49-F238E27FC236}">
                    <a16:creationId xmlns:a16="http://schemas.microsoft.com/office/drawing/2014/main" id="{42062F52-8669-8061-8E7A-CC4C571D6FE7}"/>
                  </a:ext>
                </a:extLst>
              </p:cNvPr>
              <p:cNvSpPr>
                <a:spLocks noChangeArrowheads="1"/>
              </p:cNvSpPr>
              <p:nvPr/>
            </p:nvSpPr>
            <p:spPr bwMode="auto">
              <a:xfrm>
                <a:off x="3509" y="1250"/>
                <a:ext cx="104"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595454"/>
                    </a:solidFill>
                    <a:effectLst/>
                    <a:latin typeface="Trebuchet MS Bold" panose="020B0703020202020204" pitchFamily="34" charset="0"/>
                  </a:rPr>
                  <a:t>C</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22" name="Rectangle 137">
                <a:extLst>
                  <a:ext uri="{FF2B5EF4-FFF2-40B4-BE49-F238E27FC236}">
                    <a16:creationId xmlns:a16="http://schemas.microsoft.com/office/drawing/2014/main" id="{17612773-8210-F8DA-720C-08E6E0ADF59B}"/>
                  </a:ext>
                </a:extLst>
              </p:cNvPr>
              <p:cNvSpPr>
                <a:spLocks noChangeArrowheads="1"/>
              </p:cNvSpPr>
              <p:nvPr/>
            </p:nvSpPr>
            <p:spPr bwMode="auto">
              <a:xfrm>
                <a:off x="3563" y="1250"/>
                <a:ext cx="72"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595454"/>
                    </a:solidFill>
                    <a:effectLst/>
                    <a:latin typeface="Trebuchet MS Bold" panose="020B0703020202020204" pitchFamily="34" charset="0"/>
                  </a:rPr>
                  <a:t>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23" name="Rectangle 138">
                <a:extLst>
                  <a:ext uri="{FF2B5EF4-FFF2-40B4-BE49-F238E27FC236}">
                    <a16:creationId xmlns:a16="http://schemas.microsoft.com/office/drawing/2014/main" id="{20F20417-3DC3-9BEE-BB7C-9FF7C3AC34B1}"/>
                  </a:ext>
                </a:extLst>
              </p:cNvPr>
              <p:cNvSpPr>
                <a:spLocks noChangeArrowheads="1"/>
              </p:cNvSpPr>
              <p:nvPr/>
            </p:nvSpPr>
            <p:spPr bwMode="auto">
              <a:xfrm>
                <a:off x="3588" y="1250"/>
                <a:ext cx="80"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595454"/>
                    </a:solidFill>
                    <a:effectLst/>
                    <a:latin typeface="Trebuchet MS Bold" panose="020B070302020202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24" name="Rectangle 139">
                <a:extLst>
                  <a:ext uri="{FF2B5EF4-FFF2-40B4-BE49-F238E27FC236}">
                    <a16:creationId xmlns:a16="http://schemas.microsoft.com/office/drawing/2014/main" id="{005CF561-9B32-EFD3-936C-1621C51BFF6F}"/>
                  </a:ext>
                </a:extLst>
              </p:cNvPr>
              <p:cNvSpPr>
                <a:spLocks noChangeArrowheads="1"/>
              </p:cNvSpPr>
              <p:nvPr/>
            </p:nvSpPr>
            <p:spPr bwMode="auto">
              <a:xfrm>
                <a:off x="3620" y="1250"/>
                <a:ext cx="74"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595454"/>
                    </a:solidFill>
                    <a:effectLst/>
                    <a:latin typeface="Trebuchet MS Bold" panose="020B0703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25" name="Rectangle 140">
                <a:extLst>
                  <a:ext uri="{FF2B5EF4-FFF2-40B4-BE49-F238E27FC236}">
                    <a16:creationId xmlns:a16="http://schemas.microsoft.com/office/drawing/2014/main" id="{0D8E8591-AE4B-0BA0-43D6-0526A7AFC8A6}"/>
                  </a:ext>
                </a:extLst>
              </p:cNvPr>
              <p:cNvSpPr>
                <a:spLocks noChangeArrowheads="1"/>
              </p:cNvSpPr>
              <p:nvPr/>
            </p:nvSpPr>
            <p:spPr bwMode="auto">
              <a:xfrm>
                <a:off x="3647" y="1250"/>
                <a:ext cx="96"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595454"/>
                    </a:solidFill>
                    <a:effectLst/>
                    <a:latin typeface="Trebuchet MS Bold" panose="020B0703020202020204" pitchFamily="34" charset="0"/>
                  </a:rPr>
                  <a:t>v</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26" name="Rectangle 141">
                <a:extLst>
                  <a:ext uri="{FF2B5EF4-FFF2-40B4-BE49-F238E27FC236}">
                    <a16:creationId xmlns:a16="http://schemas.microsoft.com/office/drawing/2014/main" id="{F3E0E51D-741A-8399-1545-72B74C135C38}"/>
                  </a:ext>
                </a:extLst>
              </p:cNvPr>
              <p:cNvSpPr>
                <a:spLocks noChangeArrowheads="1"/>
              </p:cNvSpPr>
              <p:nvPr/>
            </p:nvSpPr>
            <p:spPr bwMode="auto">
              <a:xfrm>
                <a:off x="3695" y="1250"/>
                <a:ext cx="86"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595454"/>
                    </a:solidFill>
                    <a:effectLst/>
                    <a:latin typeface="Trebuchet MS Bold" panose="020B0703020202020204" pitchFamily="34" charset="0"/>
                  </a:rPr>
                  <a: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27" name="Rectangle 142">
                <a:extLst>
                  <a:ext uri="{FF2B5EF4-FFF2-40B4-BE49-F238E27FC236}">
                    <a16:creationId xmlns:a16="http://schemas.microsoft.com/office/drawing/2014/main" id="{29CA1FAD-4B90-AC8D-AAA3-2DB6D8EC2014}"/>
                  </a:ext>
                </a:extLst>
              </p:cNvPr>
              <p:cNvSpPr>
                <a:spLocks noChangeArrowheads="1"/>
              </p:cNvSpPr>
              <p:nvPr/>
            </p:nvSpPr>
            <p:spPr bwMode="auto">
              <a:xfrm>
                <a:off x="3733" y="1250"/>
                <a:ext cx="74"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595454"/>
                    </a:solidFill>
                    <a:effectLst/>
                    <a:latin typeface="Trebuchet MS Bold" panose="020B0703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28" name="Rectangle 143">
                <a:extLst>
                  <a:ext uri="{FF2B5EF4-FFF2-40B4-BE49-F238E27FC236}">
                    <a16:creationId xmlns:a16="http://schemas.microsoft.com/office/drawing/2014/main" id="{EBDCDF0B-07DA-55AE-9DDA-98D63E83C244}"/>
                  </a:ext>
                </a:extLst>
              </p:cNvPr>
              <p:cNvSpPr>
                <a:spLocks noChangeArrowheads="1"/>
              </p:cNvSpPr>
              <p:nvPr/>
            </p:nvSpPr>
            <p:spPr bwMode="auto">
              <a:xfrm>
                <a:off x="3760" y="1250"/>
                <a:ext cx="197"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595454"/>
                    </a:solidFill>
                    <a:effectLst/>
                    <a:latin typeface="Trebuchet MS Bold" panose="020B0703020202020204" pitchFamily="34" charset="0"/>
                  </a:rPr>
                  <a:t>NIV</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29" name="Rectangle 144">
                <a:extLst>
                  <a:ext uri="{FF2B5EF4-FFF2-40B4-BE49-F238E27FC236}">
                    <a16:creationId xmlns:a16="http://schemas.microsoft.com/office/drawing/2014/main" id="{3BCCB3D6-5DD6-5645-DD7F-DD447967A3BD}"/>
                  </a:ext>
                </a:extLst>
              </p:cNvPr>
              <p:cNvSpPr>
                <a:spLocks noChangeArrowheads="1"/>
              </p:cNvSpPr>
              <p:nvPr/>
            </p:nvSpPr>
            <p:spPr bwMode="auto">
              <a:xfrm>
                <a:off x="3900" y="1250"/>
                <a:ext cx="113"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595454"/>
                    </a:solidFill>
                    <a:effectLst/>
                    <a:latin typeface="Trebuchet MS Bold" panose="020B0703020202020204" pitchFamily="34" charset="0"/>
                  </a:rPr>
                  <a:t>O</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30" name="Rectangle 145">
                <a:extLst>
                  <a:ext uri="{FF2B5EF4-FFF2-40B4-BE49-F238E27FC236}">
                    <a16:creationId xmlns:a16="http://schemas.microsoft.com/office/drawing/2014/main" id="{BDC3CE66-6ACD-73E2-DED6-710794700F2C}"/>
                  </a:ext>
                </a:extLst>
              </p:cNvPr>
              <p:cNvSpPr>
                <a:spLocks noChangeArrowheads="1"/>
              </p:cNvSpPr>
              <p:nvPr/>
            </p:nvSpPr>
            <p:spPr bwMode="auto">
              <a:xfrm>
                <a:off x="3964" y="1248"/>
                <a:ext cx="65"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a:ln>
                      <a:noFill/>
                    </a:ln>
                    <a:solidFill>
                      <a:srgbClr val="595454"/>
                    </a:solidFill>
                    <a:effectLst/>
                    <a:latin typeface="Trebuchet MS Bold" panose="020B0703020202020204" pitchFamily="34" charset="0"/>
                  </a:rPr>
                  <a:t>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31" name="Freeform 146">
                <a:extLst>
                  <a:ext uri="{FF2B5EF4-FFF2-40B4-BE49-F238E27FC236}">
                    <a16:creationId xmlns:a16="http://schemas.microsoft.com/office/drawing/2014/main" id="{CCC115EB-31C2-C854-7809-C75AB2782A7A}"/>
                  </a:ext>
                </a:extLst>
              </p:cNvPr>
              <p:cNvSpPr>
                <a:spLocks noEditPoints="1"/>
              </p:cNvSpPr>
              <p:nvPr/>
            </p:nvSpPr>
            <p:spPr bwMode="auto">
              <a:xfrm>
                <a:off x="4509" y="2007"/>
                <a:ext cx="0" cy="876"/>
              </a:xfrm>
              <a:custGeom>
                <a:avLst/>
                <a:gdLst>
                  <a:gd name="T0" fmla="*/ 1174 h 1174"/>
                  <a:gd name="T1" fmla="*/ 1174 h 1174"/>
                  <a:gd name="T2" fmla="*/ 1120 h 1174"/>
                  <a:gd name="T3" fmla="*/ 1080 h 1174"/>
                  <a:gd name="T4" fmla="*/ 1080 h 1174"/>
                  <a:gd name="T5" fmla="*/ 1027 h 1174"/>
                  <a:gd name="T6" fmla="*/ 987 h 1174"/>
                  <a:gd name="T7" fmla="*/ 987 h 1174"/>
                  <a:gd name="T8" fmla="*/ 934 h 1174"/>
                  <a:gd name="T9" fmla="*/ 894 h 1174"/>
                  <a:gd name="T10" fmla="*/ 894 h 1174"/>
                  <a:gd name="T11" fmla="*/ 840 h 1174"/>
                  <a:gd name="T12" fmla="*/ 800 h 1174"/>
                  <a:gd name="T13" fmla="*/ 800 h 1174"/>
                  <a:gd name="T14" fmla="*/ 747 h 1174"/>
                  <a:gd name="T15" fmla="*/ 707 h 1174"/>
                  <a:gd name="T16" fmla="*/ 707 h 1174"/>
                  <a:gd name="T17" fmla="*/ 654 h 1174"/>
                  <a:gd name="T18" fmla="*/ 614 h 1174"/>
                  <a:gd name="T19" fmla="*/ 614 h 1174"/>
                  <a:gd name="T20" fmla="*/ 560 h 1174"/>
                  <a:gd name="T21" fmla="*/ 520 h 1174"/>
                  <a:gd name="T22" fmla="*/ 520 h 1174"/>
                  <a:gd name="T23" fmla="*/ 467 h 1174"/>
                  <a:gd name="T24" fmla="*/ 427 h 1174"/>
                  <a:gd name="T25" fmla="*/ 427 h 1174"/>
                  <a:gd name="T26" fmla="*/ 374 h 1174"/>
                  <a:gd name="T27" fmla="*/ 334 h 1174"/>
                  <a:gd name="T28" fmla="*/ 334 h 1174"/>
                  <a:gd name="T29" fmla="*/ 280 h 1174"/>
                  <a:gd name="T30" fmla="*/ 240 h 1174"/>
                  <a:gd name="T31" fmla="*/ 240 h 1174"/>
                  <a:gd name="T32" fmla="*/ 187 h 1174"/>
                  <a:gd name="T33" fmla="*/ 147 h 1174"/>
                  <a:gd name="T34" fmla="*/ 147 h 1174"/>
                  <a:gd name="T35" fmla="*/ 94 h 1174"/>
                  <a:gd name="T36" fmla="*/ 54 h 1174"/>
                  <a:gd name="T37" fmla="*/ 54 h 1174"/>
                  <a:gd name="T38" fmla="*/ 0 h 1174"/>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 ang="0">
                    <a:pos x="0" y="T10"/>
                  </a:cxn>
                  <a:cxn ang="0">
                    <a:pos x="0" y="T11"/>
                  </a:cxn>
                  <a:cxn ang="0">
                    <a:pos x="0" y="T12"/>
                  </a:cxn>
                  <a:cxn ang="0">
                    <a:pos x="0" y="T13"/>
                  </a:cxn>
                  <a:cxn ang="0">
                    <a:pos x="0" y="T14"/>
                  </a:cxn>
                  <a:cxn ang="0">
                    <a:pos x="0" y="T15"/>
                  </a:cxn>
                  <a:cxn ang="0">
                    <a:pos x="0" y="T16"/>
                  </a:cxn>
                  <a:cxn ang="0">
                    <a:pos x="0" y="T17"/>
                  </a:cxn>
                  <a:cxn ang="0">
                    <a:pos x="0" y="T18"/>
                  </a:cxn>
                  <a:cxn ang="0">
                    <a:pos x="0" y="T19"/>
                  </a:cxn>
                  <a:cxn ang="0">
                    <a:pos x="0" y="T20"/>
                  </a:cxn>
                  <a:cxn ang="0">
                    <a:pos x="0" y="T21"/>
                  </a:cxn>
                  <a:cxn ang="0">
                    <a:pos x="0" y="T22"/>
                  </a:cxn>
                  <a:cxn ang="0">
                    <a:pos x="0" y="T23"/>
                  </a:cxn>
                  <a:cxn ang="0">
                    <a:pos x="0" y="T24"/>
                  </a:cxn>
                  <a:cxn ang="0">
                    <a:pos x="0" y="T25"/>
                  </a:cxn>
                  <a:cxn ang="0">
                    <a:pos x="0" y="T26"/>
                  </a:cxn>
                  <a:cxn ang="0">
                    <a:pos x="0" y="T27"/>
                  </a:cxn>
                  <a:cxn ang="0">
                    <a:pos x="0" y="T28"/>
                  </a:cxn>
                  <a:cxn ang="0">
                    <a:pos x="0" y="T29"/>
                  </a:cxn>
                  <a:cxn ang="0">
                    <a:pos x="0" y="T30"/>
                  </a:cxn>
                  <a:cxn ang="0">
                    <a:pos x="0" y="T31"/>
                  </a:cxn>
                  <a:cxn ang="0">
                    <a:pos x="0" y="T32"/>
                  </a:cxn>
                  <a:cxn ang="0">
                    <a:pos x="0" y="T33"/>
                  </a:cxn>
                  <a:cxn ang="0">
                    <a:pos x="0" y="T34"/>
                  </a:cxn>
                  <a:cxn ang="0">
                    <a:pos x="0" y="T35"/>
                  </a:cxn>
                  <a:cxn ang="0">
                    <a:pos x="0" y="T36"/>
                  </a:cxn>
                  <a:cxn ang="0">
                    <a:pos x="0" y="T37"/>
                  </a:cxn>
                  <a:cxn ang="0">
                    <a:pos x="0" y="T38"/>
                  </a:cxn>
                </a:cxnLst>
                <a:rect l="0" t="0" r="r" b="b"/>
                <a:pathLst>
                  <a:path h="1174">
                    <a:moveTo>
                      <a:pt x="0" y="1174"/>
                    </a:moveTo>
                    <a:lnTo>
                      <a:pt x="0" y="1174"/>
                    </a:lnTo>
                    <a:lnTo>
                      <a:pt x="0" y="1120"/>
                    </a:lnTo>
                    <a:moveTo>
                      <a:pt x="0" y="1080"/>
                    </a:moveTo>
                    <a:lnTo>
                      <a:pt x="0" y="1080"/>
                    </a:lnTo>
                    <a:lnTo>
                      <a:pt x="0" y="1027"/>
                    </a:lnTo>
                    <a:moveTo>
                      <a:pt x="0" y="987"/>
                    </a:moveTo>
                    <a:lnTo>
                      <a:pt x="0" y="987"/>
                    </a:lnTo>
                    <a:lnTo>
                      <a:pt x="0" y="934"/>
                    </a:lnTo>
                    <a:moveTo>
                      <a:pt x="0" y="894"/>
                    </a:moveTo>
                    <a:lnTo>
                      <a:pt x="0" y="894"/>
                    </a:lnTo>
                    <a:lnTo>
                      <a:pt x="0" y="840"/>
                    </a:lnTo>
                    <a:moveTo>
                      <a:pt x="0" y="800"/>
                    </a:moveTo>
                    <a:lnTo>
                      <a:pt x="0" y="800"/>
                    </a:lnTo>
                    <a:lnTo>
                      <a:pt x="0" y="747"/>
                    </a:lnTo>
                    <a:moveTo>
                      <a:pt x="0" y="707"/>
                    </a:moveTo>
                    <a:lnTo>
                      <a:pt x="0" y="707"/>
                    </a:lnTo>
                    <a:lnTo>
                      <a:pt x="0" y="654"/>
                    </a:lnTo>
                    <a:moveTo>
                      <a:pt x="0" y="614"/>
                    </a:moveTo>
                    <a:lnTo>
                      <a:pt x="0" y="614"/>
                    </a:lnTo>
                    <a:lnTo>
                      <a:pt x="0" y="560"/>
                    </a:lnTo>
                    <a:moveTo>
                      <a:pt x="0" y="520"/>
                    </a:moveTo>
                    <a:lnTo>
                      <a:pt x="0" y="520"/>
                    </a:lnTo>
                    <a:lnTo>
                      <a:pt x="0" y="467"/>
                    </a:lnTo>
                    <a:moveTo>
                      <a:pt x="0" y="427"/>
                    </a:moveTo>
                    <a:lnTo>
                      <a:pt x="0" y="427"/>
                    </a:lnTo>
                    <a:lnTo>
                      <a:pt x="0" y="374"/>
                    </a:lnTo>
                    <a:moveTo>
                      <a:pt x="0" y="334"/>
                    </a:moveTo>
                    <a:lnTo>
                      <a:pt x="0" y="334"/>
                    </a:lnTo>
                    <a:lnTo>
                      <a:pt x="0" y="280"/>
                    </a:lnTo>
                    <a:moveTo>
                      <a:pt x="0" y="240"/>
                    </a:moveTo>
                    <a:lnTo>
                      <a:pt x="0" y="240"/>
                    </a:lnTo>
                    <a:lnTo>
                      <a:pt x="0" y="187"/>
                    </a:lnTo>
                    <a:moveTo>
                      <a:pt x="0" y="147"/>
                    </a:moveTo>
                    <a:lnTo>
                      <a:pt x="0" y="147"/>
                    </a:lnTo>
                    <a:lnTo>
                      <a:pt x="0" y="94"/>
                    </a:lnTo>
                    <a:moveTo>
                      <a:pt x="0" y="54"/>
                    </a:moveTo>
                    <a:lnTo>
                      <a:pt x="0" y="54"/>
                    </a:lnTo>
                    <a:lnTo>
                      <a:pt x="0" y="0"/>
                    </a:lnTo>
                  </a:path>
                </a:pathLst>
              </a:custGeom>
              <a:noFill/>
              <a:ln w="15875" cap="flat">
                <a:solidFill>
                  <a:srgbClr val="59545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32" name="Freeform 147">
                <a:extLst>
                  <a:ext uri="{FF2B5EF4-FFF2-40B4-BE49-F238E27FC236}">
                    <a16:creationId xmlns:a16="http://schemas.microsoft.com/office/drawing/2014/main" id="{F63B5C12-70D7-07BE-0CD6-61A303DE61CF}"/>
                  </a:ext>
                </a:extLst>
              </p:cNvPr>
              <p:cNvSpPr>
                <a:spLocks noEditPoints="1"/>
              </p:cNvSpPr>
              <p:nvPr/>
            </p:nvSpPr>
            <p:spPr bwMode="auto">
              <a:xfrm>
                <a:off x="5114" y="2033"/>
                <a:ext cx="1" cy="854"/>
              </a:xfrm>
              <a:custGeom>
                <a:avLst/>
                <a:gdLst>
                  <a:gd name="T0" fmla="*/ 0 w 1"/>
                  <a:gd name="T1" fmla="*/ 1146 h 1146"/>
                  <a:gd name="T2" fmla="*/ 0 w 1"/>
                  <a:gd name="T3" fmla="*/ 1146 h 1146"/>
                  <a:gd name="T4" fmla="*/ 0 w 1"/>
                  <a:gd name="T5" fmla="*/ 1093 h 1146"/>
                  <a:gd name="T6" fmla="*/ 0 w 1"/>
                  <a:gd name="T7" fmla="*/ 1053 h 1146"/>
                  <a:gd name="T8" fmla="*/ 0 w 1"/>
                  <a:gd name="T9" fmla="*/ 1053 h 1146"/>
                  <a:gd name="T10" fmla="*/ 1 w 1"/>
                  <a:gd name="T11" fmla="*/ 1000 h 1146"/>
                  <a:gd name="T12" fmla="*/ 1 w 1"/>
                  <a:gd name="T13" fmla="*/ 960 h 1146"/>
                  <a:gd name="T14" fmla="*/ 1 w 1"/>
                  <a:gd name="T15" fmla="*/ 960 h 1146"/>
                  <a:gd name="T16" fmla="*/ 1 w 1"/>
                  <a:gd name="T17" fmla="*/ 906 h 1146"/>
                  <a:gd name="T18" fmla="*/ 1 w 1"/>
                  <a:gd name="T19" fmla="*/ 866 h 1146"/>
                  <a:gd name="T20" fmla="*/ 1 w 1"/>
                  <a:gd name="T21" fmla="*/ 866 h 1146"/>
                  <a:gd name="T22" fmla="*/ 1 w 1"/>
                  <a:gd name="T23" fmla="*/ 813 h 1146"/>
                  <a:gd name="T24" fmla="*/ 1 w 1"/>
                  <a:gd name="T25" fmla="*/ 773 h 1146"/>
                  <a:gd name="T26" fmla="*/ 1 w 1"/>
                  <a:gd name="T27" fmla="*/ 773 h 1146"/>
                  <a:gd name="T28" fmla="*/ 1 w 1"/>
                  <a:gd name="T29" fmla="*/ 720 h 1146"/>
                  <a:gd name="T30" fmla="*/ 1 w 1"/>
                  <a:gd name="T31" fmla="*/ 680 h 1146"/>
                  <a:gd name="T32" fmla="*/ 1 w 1"/>
                  <a:gd name="T33" fmla="*/ 680 h 1146"/>
                  <a:gd name="T34" fmla="*/ 1 w 1"/>
                  <a:gd name="T35" fmla="*/ 626 h 1146"/>
                  <a:gd name="T36" fmla="*/ 1 w 1"/>
                  <a:gd name="T37" fmla="*/ 586 h 1146"/>
                  <a:gd name="T38" fmla="*/ 1 w 1"/>
                  <a:gd name="T39" fmla="*/ 586 h 1146"/>
                  <a:gd name="T40" fmla="*/ 1 w 1"/>
                  <a:gd name="T41" fmla="*/ 533 h 1146"/>
                  <a:gd name="T42" fmla="*/ 1 w 1"/>
                  <a:gd name="T43" fmla="*/ 493 h 1146"/>
                  <a:gd name="T44" fmla="*/ 1 w 1"/>
                  <a:gd name="T45" fmla="*/ 493 h 1146"/>
                  <a:gd name="T46" fmla="*/ 1 w 1"/>
                  <a:gd name="T47" fmla="*/ 440 h 1146"/>
                  <a:gd name="T48" fmla="*/ 1 w 1"/>
                  <a:gd name="T49" fmla="*/ 400 h 1146"/>
                  <a:gd name="T50" fmla="*/ 1 w 1"/>
                  <a:gd name="T51" fmla="*/ 400 h 1146"/>
                  <a:gd name="T52" fmla="*/ 1 w 1"/>
                  <a:gd name="T53" fmla="*/ 346 h 1146"/>
                  <a:gd name="T54" fmla="*/ 1 w 1"/>
                  <a:gd name="T55" fmla="*/ 306 h 1146"/>
                  <a:gd name="T56" fmla="*/ 1 w 1"/>
                  <a:gd name="T57" fmla="*/ 306 h 1146"/>
                  <a:gd name="T58" fmla="*/ 1 w 1"/>
                  <a:gd name="T59" fmla="*/ 253 h 1146"/>
                  <a:gd name="T60" fmla="*/ 1 w 1"/>
                  <a:gd name="T61" fmla="*/ 213 h 1146"/>
                  <a:gd name="T62" fmla="*/ 1 w 1"/>
                  <a:gd name="T63" fmla="*/ 213 h 1146"/>
                  <a:gd name="T64" fmla="*/ 1 w 1"/>
                  <a:gd name="T65" fmla="*/ 160 h 1146"/>
                  <a:gd name="T66" fmla="*/ 1 w 1"/>
                  <a:gd name="T67" fmla="*/ 120 h 1146"/>
                  <a:gd name="T68" fmla="*/ 1 w 1"/>
                  <a:gd name="T69" fmla="*/ 120 h 1146"/>
                  <a:gd name="T70" fmla="*/ 1 w 1"/>
                  <a:gd name="T71" fmla="*/ 66 h 1146"/>
                  <a:gd name="T72" fmla="*/ 1 w 1"/>
                  <a:gd name="T73" fmla="*/ 26 h 1146"/>
                  <a:gd name="T74" fmla="*/ 1 w 1"/>
                  <a:gd name="T75" fmla="*/ 26 h 1146"/>
                  <a:gd name="T76" fmla="*/ 1 w 1"/>
                  <a:gd name="T77" fmla="*/ 0 h 1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 h="1146">
                    <a:moveTo>
                      <a:pt x="0" y="1146"/>
                    </a:moveTo>
                    <a:lnTo>
                      <a:pt x="0" y="1146"/>
                    </a:lnTo>
                    <a:lnTo>
                      <a:pt x="0" y="1093"/>
                    </a:lnTo>
                    <a:moveTo>
                      <a:pt x="0" y="1053"/>
                    </a:moveTo>
                    <a:lnTo>
                      <a:pt x="0" y="1053"/>
                    </a:lnTo>
                    <a:lnTo>
                      <a:pt x="1" y="1000"/>
                    </a:lnTo>
                    <a:moveTo>
                      <a:pt x="1" y="960"/>
                    </a:moveTo>
                    <a:lnTo>
                      <a:pt x="1" y="960"/>
                    </a:lnTo>
                    <a:lnTo>
                      <a:pt x="1" y="906"/>
                    </a:lnTo>
                    <a:moveTo>
                      <a:pt x="1" y="866"/>
                    </a:moveTo>
                    <a:lnTo>
                      <a:pt x="1" y="866"/>
                    </a:lnTo>
                    <a:lnTo>
                      <a:pt x="1" y="813"/>
                    </a:lnTo>
                    <a:moveTo>
                      <a:pt x="1" y="773"/>
                    </a:moveTo>
                    <a:lnTo>
                      <a:pt x="1" y="773"/>
                    </a:lnTo>
                    <a:lnTo>
                      <a:pt x="1" y="720"/>
                    </a:lnTo>
                    <a:moveTo>
                      <a:pt x="1" y="680"/>
                    </a:moveTo>
                    <a:lnTo>
                      <a:pt x="1" y="680"/>
                    </a:lnTo>
                    <a:lnTo>
                      <a:pt x="1" y="626"/>
                    </a:lnTo>
                    <a:moveTo>
                      <a:pt x="1" y="586"/>
                    </a:moveTo>
                    <a:lnTo>
                      <a:pt x="1" y="586"/>
                    </a:lnTo>
                    <a:lnTo>
                      <a:pt x="1" y="533"/>
                    </a:lnTo>
                    <a:moveTo>
                      <a:pt x="1" y="493"/>
                    </a:moveTo>
                    <a:lnTo>
                      <a:pt x="1" y="493"/>
                    </a:lnTo>
                    <a:lnTo>
                      <a:pt x="1" y="440"/>
                    </a:lnTo>
                    <a:moveTo>
                      <a:pt x="1" y="400"/>
                    </a:moveTo>
                    <a:lnTo>
                      <a:pt x="1" y="400"/>
                    </a:lnTo>
                    <a:lnTo>
                      <a:pt x="1" y="346"/>
                    </a:lnTo>
                    <a:moveTo>
                      <a:pt x="1" y="306"/>
                    </a:moveTo>
                    <a:lnTo>
                      <a:pt x="1" y="306"/>
                    </a:lnTo>
                    <a:lnTo>
                      <a:pt x="1" y="253"/>
                    </a:lnTo>
                    <a:moveTo>
                      <a:pt x="1" y="213"/>
                    </a:moveTo>
                    <a:lnTo>
                      <a:pt x="1" y="213"/>
                    </a:lnTo>
                    <a:lnTo>
                      <a:pt x="1" y="160"/>
                    </a:lnTo>
                    <a:moveTo>
                      <a:pt x="1" y="120"/>
                    </a:moveTo>
                    <a:lnTo>
                      <a:pt x="1" y="120"/>
                    </a:lnTo>
                    <a:lnTo>
                      <a:pt x="1" y="66"/>
                    </a:lnTo>
                    <a:moveTo>
                      <a:pt x="1" y="26"/>
                    </a:moveTo>
                    <a:lnTo>
                      <a:pt x="1" y="26"/>
                    </a:lnTo>
                    <a:lnTo>
                      <a:pt x="1" y="0"/>
                    </a:lnTo>
                  </a:path>
                </a:pathLst>
              </a:custGeom>
              <a:noFill/>
              <a:ln w="15875" cap="flat">
                <a:solidFill>
                  <a:srgbClr val="59545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33" name="Rectangle 148">
                <a:extLst>
                  <a:ext uri="{FF2B5EF4-FFF2-40B4-BE49-F238E27FC236}">
                    <a16:creationId xmlns:a16="http://schemas.microsoft.com/office/drawing/2014/main" id="{3B51E837-509C-4B2B-7EA3-1CEF6CE63D4D}"/>
                  </a:ext>
                </a:extLst>
              </p:cNvPr>
              <p:cNvSpPr>
                <a:spLocks noChangeArrowheads="1"/>
              </p:cNvSpPr>
              <p:nvPr/>
            </p:nvSpPr>
            <p:spPr bwMode="auto">
              <a:xfrm>
                <a:off x="4551" y="1781"/>
                <a:ext cx="242"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BA4422"/>
                    </a:solidFill>
                    <a:effectLst/>
                    <a:latin typeface="Trebuchet MS Bold" panose="020B0703020202020204" pitchFamily="34" charset="0"/>
                  </a:rPr>
                  <a:t>52%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34" name="Rectangle 149">
                <a:extLst>
                  <a:ext uri="{FF2B5EF4-FFF2-40B4-BE49-F238E27FC236}">
                    <a16:creationId xmlns:a16="http://schemas.microsoft.com/office/drawing/2014/main" id="{A2684A92-2D28-DF50-D082-474154BA6243}"/>
                  </a:ext>
                </a:extLst>
              </p:cNvPr>
              <p:cNvSpPr>
                <a:spLocks noChangeArrowheads="1"/>
              </p:cNvSpPr>
              <p:nvPr/>
            </p:nvSpPr>
            <p:spPr bwMode="auto">
              <a:xfrm>
                <a:off x="5128" y="1817"/>
                <a:ext cx="223"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BA4422"/>
                    </a:solidFill>
                    <a:effectLst/>
                    <a:latin typeface="Trebuchet MS Bold" panose="020B0703020202020204" pitchFamily="34" charset="0"/>
                  </a:rPr>
                  <a:t>50%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35" name="Rectangle 150">
                <a:extLst>
                  <a:ext uri="{FF2B5EF4-FFF2-40B4-BE49-F238E27FC236}">
                    <a16:creationId xmlns:a16="http://schemas.microsoft.com/office/drawing/2014/main" id="{9811AD86-03AD-1295-7CB2-1888F14F3258}"/>
                  </a:ext>
                </a:extLst>
              </p:cNvPr>
              <p:cNvSpPr>
                <a:spLocks noChangeArrowheads="1"/>
              </p:cNvSpPr>
              <p:nvPr/>
            </p:nvSpPr>
            <p:spPr bwMode="auto">
              <a:xfrm>
                <a:off x="4551" y="2487"/>
                <a:ext cx="242"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595454"/>
                    </a:solidFill>
                    <a:effectLst/>
                    <a:latin typeface="Trebuchet MS Bold" panose="020B0703020202020204" pitchFamily="34" charset="0"/>
                  </a:rPr>
                  <a:t>26%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36" name="Rectangle 151">
                <a:extLst>
                  <a:ext uri="{FF2B5EF4-FFF2-40B4-BE49-F238E27FC236}">
                    <a16:creationId xmlns:a16="http://schemas.microsoft.com/office/drawing/2014/main" id="{E96F124C-84A4-C905-4387-4C4ED0A58746}"/>
                  </a:ext>
                </a:extLst>
              </p:cNvPr>
              <p:cNvSpPr>
                <a:spLocks noChangeArrowheads="1"/>
              </p:cNvSpPr>
              <p:nvPr/>
            </p:nvSpPr>
            <p:spPr bwMode="auto">
              <a:xfrm>
                <a:off x="5128" y="2527"/>
                <a:ext cx="242"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595454"/>
                    </a:solidFill>
                    <a:effectLst/>
                    <a:latin typeface="Trebuchet MS Bold" panose="020B0703020202020204" pitchFamily="34" charset="0"/>
                  </a:rPr>
                  <a:t>23%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37" name="Freeform 152">
                <a:extLst>
                  <a:ext uri="{FF2B5EF4-FFF2-40B4-BE49-F238E27FC236}">
                    <a16:creationId xmlns:a16="http://schemas.microsoft.com/office/drawing/2014/main" id="{8F66FC77-1255-096B-FE72-F391EE9D04C5}"/>
                  </a:ext>
                </a:extLst>
              </p:cNvPr>
              <p:cNvSpPr>
                <a:spLocks noEditPoints="1"/>
              </p:cNvSpPr>
              <p:nvPr/>
            </p:nvSpPr>
            <p:spPr bwMode="auto">
              <a:xfrm>
                <a:off x="5422" y="2048"/>
                <a:ext cx="0" cy="839"/>
              </a:xfrm>
              <a:custGeom>
                <a:avLst/>
                <a:gdLst>
                  <a:gd name="T0" fmla="*/ 1126 h 1126"/>
                  <a:gd name="T1" fmla="*/ 1126 h 1126"/>
                  <a:gd name="T2" fmla="*/ 1073 h 1126"/>
                  <a:gd name="T3" fmla="*/ 1033 h 1126"/>
                  <a:gd name="T4" fmla="*/ 1033 h 1126"/>
                  <a:gd name="T5" fmla="*/ 979 h 1126"/>
                  <a:gd name="T6" fmla="*/ 939 h 1126"/>
                  <a:gd name="T7" fmla="*/ 939 h 1126"/>
                  <a:gd name="T8" fmla="*/ 886 h 1126"/>
                  <a:gd name="T9" fmla="*/ 846 h 1126"/>
                  <a:gd name="T10" fmla="*/ 846 h 1126"/>
                  <a:gd name="T11" fmla="*/ 793 h 1126"/>
                  <a:gd name="T12" fmla="*/ 753 h 1126"/>
                  <a:gd name="T13" fmla="*/ 753 h 1126"/>
                  <a:gd name="T14" fmla="*/ 699 h 1126"/>
                  <a:gd name="T15" fmla="*/ 659 h 1126"/>
                  <a:gd name="T16" fmla="*/ 659 h 1126"/>
                  <a:gd name="T17" fmla="*/ 606 h 1126"/>
                  <a:gd name="T18" fmla="*/ 566 h 1126"/>
                  <a:gd name="T19" fmla="*/ 566 h 1126"/>
                  <a:gd name="T20" fmla="*/ 513 h 1126"/>
                  <a:gd name="T21" fmla="*/ 473 h 1126"/>
                  <a:gd name="T22" fmla="*/ 473 h 1126"/>
                  <a:gd name="T23" fmla="*/ 419 h 1126"/>
                  <a:gd name="T24" fmla="*/ 379 h 1126"/>
                  <a:gd name="T25" fmla="*/ 379 h 1126"/>
                  <a:gd name="T26" fmla="*/ 326 h 1126"/>
                  <a:gd name="T27" fmla="*/ 286 h 1126"/>
                  <a:gd name="T28" fmla="*/ 286 h 1126"/>
                  <a:gd name="T29" fmla="*/ 233 h 1126"/>
                  <a:gd name="T30" fmla="*/ 193 h 1126"/>
                  <a:gd name="T31" fmla="*/ 193 h 1126"/>
                  <a:gd name="T32" fmla="*/ 139 h 1126"/>
                  <a:gd name="T33" fmla="*/ 99 h 1126"/>
                  <a:gd name="T34" fmla="*/ 99 h 1126"/>
                  <a:gd name="T35" fmla="*/ 46 h 1126"/>
                  <a:gd name="T36" fmla="*/ 6 h 1126"/>
                  <a:gd name="T37" fmla="*/ 6 h 1126"/>
                  <a:gd name="T38" fmla="*/ 0 h 1126"/>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 ang="0">
                    <a:pos x="0" y="T10"/>
                  </a:cxn>
                  <a:cxn ang="0">
                    <a:pos x="0" y="T11"/>
                  </a:cxn>
                  <a:cxn ang="0">
                    <a:pos x="0" y="T12"/>
                  </a:cxn>
                  <a:cxn ang="0">
                    <a:pos x="0" y="T13"/>
                  </a:cxn>
                  <a:cxn ang="0">
                    <a:pos x="0" y="T14"/>
                  </a:cxn>
                  <a:cxn ang="0">
                    <a:pos x="0" y="T15"/>
                  </a:cxn>
                  <a:cxn ang="0">
                    <a:pos x="0" y="T16"/>
                  </a:cxn>
                  <a:cxn ang="0">
                    <a:pos x="0" y="T17"/>
                  </a:cxn>
                  <a:cxn ang="0">
                    <a:pos x="0" y="T18"/>
                  </a:cxn>
                  <a:cxn ang="0">
                    <a:pos x="0" y="T19"/>
                  </a:cxn>
                  <a:cxn ang="0">
                    <a:pos x="0" y="T20"/>
                  </a:cxn>
                  <a:cxn ang="0">
                    <a:pos x="0" y="T21"/>
                  </a:cxn>
                  <a:cxn ang="0">
                    <a:pos x="0" y="T22"/>
                  </a:cxn>
                  <a:cxn ang="0">
                    <a:pos x="0" y="T23"/>
                  </a:cxn>
                  <a:cxn ang="0">
                    <a:pos x="0" y="T24"/>
                  </a:cxn>
                  <a:cxn ang="0">
                    <a:pos x="0" y="T25"/>
                  </a:cxn>
                  <a:cxn ang="0">
                    <a:pos x="0" y="T26"/>
                  </a:cxn>
                  <a:cxn ang="0">
                    <a:pos x="0" y="T27"/>
                  </a:cxn>
                  <a:cxn ang="0">
                    <a:pos x="0" y="T28"/>
                  </a:cxn>
                  <a:cxn ang="0">
                    <a:pos x="0" y="T29"/>
                  </a:cxn>
                  <a:cxn ang="0">
                    <a:pos x="0" y="T30"/>
                  </a:cxn>
                  <a:cxn ang="0">
                    <a:pos x="0" y="T31"/>
                  </a:cxn>
                  <a:cxn ang="0">
                    <a:pos x="0" y="T32"/>
                  </a:cxn>
                  <a:cxn ang="0">
                    <a:pos x="0" y="T33"/>
                  </a:cxn>
                  <a:cxn ang="0">
                    <a:pos x="0" y="T34"/>
                  </a:cxn>
                  <a:cxn ang="0">
                    <a:pos x="0" y="T35"/>
                  </a:cxn>
                  <a:cxn ang="0">
                    <a:pos x="0" y="T36"/>
                  </a:cxn>
                  <a:cxn ang="0">
                    <a:pos x="0" y="T37"/>
                  </a:cxn>
                  <a:cxn ang="0">
                    <a:pos x="0" y="T38"/>
                  </a:cxn>
                </a:cxnLst>
                <a:rect l="0" t="0" r="r" b="b"/>
                <a:pathLst>
                  <a:path h="1126">
                    <a:moveTo>
                      <a:pt x="0" y="1126"/>
                    </a:moveTo>
                    <a:lnTo>
                      <a:pt x="0" y="1126"/>
                    </a:lnTo>
                    <a:lnTo>
                      <a:pt x="0" y="1073"/>
                    </a:lnTo>
                    <a:moveTo>
                      <a:pt x="0" y="1033"/>
                    </a:moveTo>
                    <a:lnTo>
                      <a:pt x="0" y="1033"/>
                    </a:lnTo>
                    <a:lnTo>
                      <a:pt x="0" y="979"/>
                    </a:lnTo>
                    <a:moveTo>
                      <a:pt x="0" y="939"/>
                    </a:moveTo>
                    <a:lnTo>
                      <a:pt x="0" y="939"/>
                    </a:lnTo>
                    <a:lnTo>
                      <a:pt x="0" y="886"/>
                    </a:lnTo>
                    <a:moveTo>
                      <a:pt x="0" y="846"/>
                    </a:moveTo>
                    <a:lnTo>
                      <a:pt x="0" y="846"/>
                    </a:lnTo>
                    <a:lnTo>
                      <a:pt x="0" y="793"/>
                    </a:lnTo>
                    <a:moveTo>
                      <a:pt x="0" y="753"/>
                    </a:moveTo>
                    <a:lnTo>
                      <a:pt x="0" y="753"/>
                    </a:lnTo>
                    <a:lnTo>
                      <a:pt x="0" y="699"/>
                    </a:lnTo>
                    <a:moveTo>
                      <a:pt x="0" y="659"/>
                    </a:moveTo>
                    <a:lnTo>
                      <a:pt x="0" y="659"/>
                    </a:lnTo>
                    <a:lnTo>
                      <a:pt x="0" y="606"/>
                    </a:lnTo>
                    <a:moveTo>
                      <a:pt x="0" y="566"/>
                    </a:moveTo>
                    <a:lnTo>
                      <a:pt x="0" y="566"/>
                    </a:lnTo>
                    <a:lnTo>
                      <a:pt x="0" y="513"/>
                    </a:lnTo>
                    <a:moveTo>
                      <a:pt x="0" y="473"/>
                    </a:moveTo>
                    <a:lnTo>
                      <a:pt x="0" y="473"/>
                    </a:lnTo>
                    <a:lnTo>
                      <a:pt x="0" y="419"/>
                    </a:lnTo>
                    <a:moveTo>
                      <a:pt x="0" y="379"/>
                    </a:moveTo>
                    <a:lnTo>
                      <a:pt x="0" y="379"/>
                    </a:lnTo>
                    <a:lnTo>
                      <a:pt x="0" y="326"/>
                    </a:lnTo>
                    <a:moveTo>
                      <a:pt x="0" y="286"/>
                    </a:moveTo>
                    <a:lnTo>
                      <a:pt x="0" y="286"/>
                    </a:lnTo>
                    <a:lnTo>
                      <a:pt x="0" y="233"/>
                    </a:lnTo>
                    <a:moveTo>
                      <a:pt x="0" y="193"/>
                    </a:moveTo>
                    <a:lnTo>
                      <a:pt x="0" y="193"/>
                    </a:lnTo>
                    <a:lnTo>
                      <a:pt x="0" y="139"/>
                    </a:lnTo>
                    <a:moveTo>
                      <a:pt x="0" y="99"/>
                    </a:moveTo>
                    <a:lnTo>
                      <a:pt x="0" y="99"/>
                    </a:lnTo>
                    <a:lnTo>
                      <a:pt x="0" y="46"/>
                    </a:lnTo>
                    <a:moveTo>
                      <a:pt x="0" y="6"/>
                    </a:moveTo>
                    <a:lnTo>
                      <a:pt x="0" y="6"/>
                    </a:lnTo>
                    <a:lnTo>
                      <a:pt x="0" y="0"/>
                    </a:lnTo>
                  </a:path>
                </a:pathLst>
              </a:custGeom>
              <a:noFill/>
              <a:ln w="15875" cap="flat">
                <a:solidFill>
                  <a:srgbClr val="59545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38" name="Rectangle 153">
                <a:extLst>
                  <a:ext uri="{FF2B5EF4-FFF2-40B4-BE49-F238E27FC236}">
                    <a16:creationId xmlns:a16="http://schemas.microsoft.com/office/drawing/2014/main" id="{812098EB-614C-C34A-DF7B-1DD6316C1ABE}"/>
                  </a:ext>
                </a:extLst>
              </p:cNvPr>
              <p:cNvSpPr>
                <a:spLocks noChangeArrowheads="1"/>
              </p:cNvSpPr>
              <p:nvPr/>
            </p:nvSpPr>
            <p:spPr bwMode="auto">
              <a:xfrm>
                <a:off x="5128" y="2154"/>
                <a:ext cx="242"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1DCE9B"/>
                    </a:solidFill>
                    <a:effectLst/>
                    <a:latin typeface="Trebuchet MS Bold" panose="020B0703020202020204" pitchFamily="34" charset="0"/>
                  </a:rPr>
                  <a:t>43%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39" name="Rectangle 154">
                <a:extLst>
                  <a:ext uri="{FF2B5EF4-FFF2-40B4-BE49-F238E27FC236}">
                    <a16:creationId xmlns:a16="http://schemas.microsoft.com/office/drawing/2014/main" id="{DC22A5E2-C20F-F324-AB1C-2D520293DB35}"/>
                  </a:ext>
                </a:extLst>
              </p:cNvPr>
              <p:cNvSpPr>
                <a:spLocks noChangeArrowheads="1"/>
              </p:cNvSpPr>
              <p:nvPr/>
            </p:nvSpPr>
            <p:spPr bwMode="auto">
              <a:xfrm>
                <a:off x="4551" y="2139"/>
                <a:ext cx="242"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1DCE9B"/>
                    </a:solidFill>
                    <a:effectLst/>
                    <a:latin typeface="Trebuchet MS Bold" panose="020B0703020202020204" pitchFamily="34" charset="0"/>
                  </a:rPr>
                  <a:t>44%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40" name="Rectangle 155">
                <a:extLst>
                  <a:ext uri="{FF2B5EF4-FFF2-40B4-BE49-F238E27FC236}">
                    <a16:creationId xmlns:a16="http://schemas.microsoft.com/office/drawing/2014/main" id="{D59DFF3C-D9F9-B823-688B-6AD1A18311EF}"/>
                  </a:ext>
                </a:extLst>
              </p:cNvPr>
              <p:cNvSpPr>
                <a:spLocks noChangeArrowheads="1"/>
              </p:cNvSpPr>
              <p:nvPr/>
            </p:nvSpPr>
            <p:spPr bwMode="auto">
              <a:xfrm>
                <a:off x="5471" y="1801"/>
                <a:ext cx="242"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BA4422"/>
                    </a:solidFill>
                    <a:effectLst/>
                    <a:latin typeface="Trebuchet MS Bold" panose="020B0703020202020204" pitchFamily="34" charset="0"/>
                  </a:rPr>
                  <a:t>49%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41" name="Rectangle 156">
                <a:extLst>
                  <a:ext uri="{FF2B5EF4-FFF2-40B4-BE49-F238E27FC236}">
                    <a16:creationId xmlns:a16="http://schemas.microsoft.com/office/drawing/2014/main" id="{62D2897F-AF5E-8BE6-9DC4-28C4BDBA0AA2}"/>
                  </a:ext>
                </a:extLst>
              </p:cNvPr>
              <p:cNvSpPr>
                <a:spLocks noChangeArrowheads="1"/>
              </p:cNvSpPr>
              <p:nvPr/>
            </p:nvSpPr>
            <p:spPr bwMode="auto">
              <a:xfrm>
                <a:off x="5471" y="2531"/>
                <a:ext cx="242"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595454"/>
                    </a:solidFill>
                    <a:effectLst/>
                    <a:latin typeface="Trebuchet MS Bold" panose="020B0703020202020204" pitchFamily="34" charset="0"/>
                  </a:rPr>
                  <a:t>23%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42" name="Rectangle 157">
                <a:extLst>
                  <a:ext uri="{FF2B5EF4-FFF2-40B4-BE49-F238E27FC236}">
                    <a16:creationId xmlns:a16="http://schemas.microsoft.com/office/drawing/2014/main" id="{67A5178C-C330-4AE0-D60E-080CEECBB3EE}"/>
                  </a:ext>
                </a:extLst>
              </p:cNvPr>
              <p:cNvSpPr>
                <a:spLocks noChangeArrowheads="1"/>
              </p:cNvSpPr>
              <p:nvPr/>
            </p:nvSpPr>
            <p:spPr bwMode="auto">
              <a:xfrm>
                <a:off x="5471" y="2184"/>
                <a:ext cx="242"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1DCE9B"/>
                    </a:solidFill>
                    <a:effectLst/>
                    <a:latin typeface="Trebuchet MS Bold" panose="020B0703020202020204" pitchFamily="34" charset="0"/>
                  </a:rPr>
                  <a:t>42%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43" name="Freeform 158">
                <a:extLst>
                  <a:ext uri="{FF2B5EF4-FFF2-40B4-BE49-F238E27FC236}">
                    <a16:creationId xmlns:a16="http://schemas.microsoft.com/office/drawing/2014/main" id="{6E6C11DD-9E44-1163-661A-9B67CA18BEDD}"/>
                  </a:ext>
                </a:extLst>
              </p:cNvPr>
              <p:cNvSpPr>
                <a:spLocks/>
              </p:cNvSpPr>
              <p:nvPr/>
            </p:nvSpPr>
            <p:spPr bwMode="auto">
              <a:xfrm>
                <a:off x="1491" y="1083"/>
                <a:ext cx="591" cy="478"/>
              </a:xfrm>
              <a:custGeom>
                <a:avLst/>
                <a:gdLst>
                  <a:gd name="T0" fmla="*/ 25 w 794"/>
                  <a:gd name="T1" fmla="*/ 0 h 640"/>
                  <a:gd name="T2" fmla="*/ 47 w 794"/>
                  <a:gd name="T3" fmla="*/ 28 h 640"/>
                  <a:gd name="T4" fmla="*/ 69 w 794"/>
                  <a:gd name="T5" fmla="*/ 37 h 640"/>
                  <a:gd name="T6" fmla="*/ 83 w 794"/>
                  <a:gd name="T7" fmla="*/ 58 h 640"/>
                  <a:gd name="T8" fmla="*/ 96 w 794"/>
                  <a:gd name="T9" fmla="*/ 64 h 640"/>
                  <a:gd name="T10" fmla="*/ 100 w 794"/>
                  <a:gd name="T11" fmla="*/ 76 h 640"/>
                  <a:gd name="T12" fmla="*/ 132 w 794"/>
                  <a:gd name="T13" fmla="*/ 89 h 640"/>
                  <a:gd name="T14" fmla="*/ 148 w 794"/>
                  <a:gd name="T15" fmla="*/ 105 h 640"/>
                  <a:gd name="T16" fmla="*/ 177 w 794"/>
                  <a:gd name="T17" fmla="*/ 124 h 640"/>
                  <a:gd name="T18" fmla="*/ 190 w 794"/>
                  <a:gd name="T19" fmla="*/ 141 h 640"/>
                  <a:gd name="T20" fmla="*/ 205 w 794"/>
                  <a:gd name="T21" fmla="*/ 147 h 640"/>
                  <a:gd name="T22" fmla="*/ 215 w 794"/>
                  <a:gd name="T23" fmla="*/ 160 h 640"/>
                  <a:gd name="T24" fmla="*/ 231 w 794"/>
                  <a:gd name="T25" fmla="*/ 183 h 640"/>
                  <a:gd name="T26" fmla="*/ 235 w 794"/>
                  <a:gd name="T27" fmla="*/ 202 h 640"/>
                  <a:gd name="T28" fmla="*/ 257 w 794"/>
                  <a:gd name="T29" fmla="*/ 211 h 640"/>
                  <a:gd name="T30" fmla="*/ 265 w 794"/>
                  <a:gd name="T31" fmla="*/ 231 h 640"/>
                  <a:gd name="T32" fmla="*/ 318 w 794"/>
                  <a:gd name="T33" fmla="*/ 241 h 640"/>
                  <a:gd name="T34" fmla="*/ 329 w 794"/>
                  <a:gd name="T35" fmla="*/ 274 h 640"/>
                  <a:gd name="T36" fmla="*/ 346 w 794"/>
                  <a:gd name="T37" fmla="*/ 282 h 640"/>
                  <a:gd name="T38" fmla="*/ 356 w 794"/>
                  <a:gd name="T39" fmla="*/ 317 h 640"/>
                  <a:gd name="T40" fmla="*/ 372 w 794"/>
                  <a:gd name="T41" fmla="*/ 330 h 640"/>
                  <a:gd name="T42" fmla="*/ 378 w 794"/>
                  <a:gd name="T43" fmla="*/ 346 h 640"/>
                  <a:gd name="T44" fmla="*/ 416 w 794"/>
                  <a:gd name="T45" fmla="*/ 357 h 640"/>
                  <a:gd name="T46" fmla="*/ 430 w 794"/>
                  <a:gd name="T47" fmla="*/ 373 h 640"/>
                  <a:gd name="T48" fmla="*/ 459 w 794"/>
                  <a:gd name="T49" fmla="*/ 380 h 640"/>
                  <a:gd name="T50" fmla="*/ 465 w 794"/>
                  <a:gd name="T51" fmla="*/ 389 h 640"/>
                  <a:gd name="T52" fmla="*/ 483 w 794"/>
                  <a:gd name="T53" fmla="*/ 417 h 640"/>
                  <a:gd name="T54" fmla="*/ 520 w 794"/>
                  <a:gd name="T55" fmla="*/ 428 h 640"/>
                  <a:gd name="T56" fmla="*/ 546 w 794"/>
                  <a:gd name="T57" fmla="*/ 444 h 640"/>
                  <a:gd name="T58" fmla="*/ 577 w 794"/>
                  <a:gd name="T59" fmla="*/ 460 h 640"/>
                  <a:gd name="T60" fmla="*/ 595 w 794"/>
                  <a:gd name="T61" fmla="*/ 467 h 640"/>
                  <a:gd name="T62" fmla="*/ 601 w 794"/>
                  <a:gd name="T63" fmla="*/ 485 h 640"/>
                  <a:gd name="T64" fmla="*/ 627 w 794"/>
                  <a:gd name="T65" fmla="*/ 491 h 640"/>
                  <a:gd name="T66" fmla="*/ 632 w 794"/>
                  <a:gd name="T67" fmla="*/ 506 h 640"/>
                  <a:gd name="T68" fmla="*/ 645 w 794"/>
                  <a:gd name="T69" fmla="*/ 513 h 640"/>
                  <a:gd name="T70" fmla="*/ 655 w 794"/>
                  <a:gd name="T71" fmla="*/ 535 h 640"/>
                  <a:gd name="T72" fmla="*/ 678 w 794"/>
                  <a:gd name="T73" fmla="*/ 549 h 640"/>
                  <a:gd name="T74" fmla="*/ 689 w 794"/>
                  <a:gd name="T75" fmla="*/ 563 h 640"/>
                  <a:gd name="T76" fmla="*/ 719 w 794"/>
                  <a:gd name="T77" fmla="*/ 573 h 640"/>
                  <a:gd name="T78" fmla="*/ 725 w 794"/>
                  <a:gd name="T79" fmla="*/ 589 h 640"/>
                  <a:gd name="T80" fmla="*/ 773 w 794"/>
                  <a:gd name="T81" fmla="*/ 595 h 640"/>
                  <a:gd name="T82" fmla="*/ 784 w 794"/>
                  <a:gd name="T83" fmla="*/ 612 h 640"/>
                  <a:gd name="T84" fmla="*/ 794 w 794"/>
                  <a:gd name="T85" fmla="*/ 640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94" h="640">
                    <a:moveTo>
                      <a:pt x="0" y="0"/>
                    </a:moveTo>
                    <a:lnTo>
                      <a:pt x="0" y="0"/>
                    </a:lnTo>
                    <a:lnTo>
                      <a:pt x="25" y="0"/>
                    </a:lnTo>
                    <a:lnTo>
                      <a:pt x="25" y="16"/>
                    </a:lnTo>
                    <a:lnTo>
                      <a:pt x="47" y="16"/>
                    </a:lnTo>
                    <a:lnTo>
                      <a:pt x="47" y="28"/>
                    </a:lnTo>
                    <a:lnTo>
                      <a:pt x="57" y="28"/>
                    </a:lnTo>
                    <a:lnTo>
                      <a:pt x="57" y="37"/>
                    </a:lnTo>
                    <a:lnTo>
                      <a:pt x="69" y="37"/>
                    </a:lnTo>
                    <a:lnTo>
                      <a:pt x="69" y="48"/>
                    </a:lnTo>
                    <a:lnTo>
                      <a:pt x="83" y="48"/>
                    </a:lnTo>
                    <a:lnTo>
                      <a:pt x="83" y="58"/>
                    </a:lnTo>
                    <a:lnTo>
                      <a:pt x="89" y="58"/>
                    </a:lnTo>
                    <a:lnTo>
                      <a:pt x="89" y="64"/>
                    </a:lnTo>
                    <a:lnTo>
                      <a:pt x="96" y="64"/>
                    </a:lnTo>
                    <a:lnTo>
                      <a:pt x="96" y="69"/>
                    </a:lnTo>
                    <a:lnTo>
                      <a:pt x="100" y="69"/>
                    </a:lnTo>
                    <a:lnTo>
                      <a:pt x="100" y="76"/>
                    </a:lnTo>
                    <a:lnTo>
                      <a:pt x="108" y="76"/>
                    </a:lnTo>
                    <a:lnTo>
                      <a:pt x="108" y="89"/>
                    </a:lnTo>
                    <a:lnTo>
                      <a:pt x="132" y="89"/>
                    </a:lnTo>
                    <a:lnTo>
                      <a:pt x="132" y="99"/>
                    </a:lnTo>
                    <a:lnTo>
                      <a:pt x="148" y="99"/>
                    </a:lnTo>
                    <a:lnTo>
                      <a:pt x="148" y="105"/>
                    </a:lnTo>
                    <a:lnTo>
                      <a:pt x="164" y="105"/>
                    </a:lnTo>
                    <a:lnTo>
                      <a:pt x="164" y="124"/>
                    </a:lnTo>
                    <a:lnTo>
                      <a:pt x="177" y="124"/>
                    </a:lnTo>
                    <a:lnTo>
                      <a:pt x="177" y="135"/>
                    </a:lnTo>
                    <a:lnTo>
                      <a:pt x="190" y="135"/>
                    </a:lnTo>
                    <a:lnTo>
                      <a:pt x="190" y="141"/>
                    </a:lnTo>
                    <a:lnTo>
                      <a:pt x="197" y="141"/>
                    </a:lnTo>
                    <a:lnTo>
                      <a:pt x="197" y="147"/>
                    </a:lnTo>
                    <a:lnTo>
                      <a:pt x="205" y="147"/>
                    </a:lnTo>
                    <a:lnTo>
                      <a:pt x="205" y="154"/>
                    </a:lnTo>
                    <a:lnTo>
                      <a:pt x="215" y="154"/>
                    </a:lnTo>
                    <a:lnTo>
                      <a:pt x="215" y="160"/>
                    </a:lnTo>
                    <a:lnTo>
                      <a:pt x="225" y="160"/>
                    </a:lnTo>
                    <a:lnTo>
                      <a:pt x="225" y="183"/>
                    </a:lnTo>
                    <a:lnTo>
                      <a:pt x="231" y="183"/>
                    </a:lnTo>
                    <a:lnTo>
                      <a:pt x="231" y="189"/>
                    </a:lnTo>
                    <a:lnTo>
                      <a:pt x="235" y="189"/>
                    </a:lnTo>
                    <a:lnTo>
                      <a:pt x="235" y="202"/>
                    </a:lnTo>
                    <a:lnTo>
                      <a:pt x="239" y="202"/>
                    </a:lnTo>
                    <a:lnTo>
                      <a:pt x="239" y="211"/>
                    </a:lnTo>
                    <a:lnTo>
                      <a:pt x="257" y="211"/>
                    </a:lnTo>
                    <a:lnTo>
                      <a:pt x="257" y="224"/>
                    </a:lnTo>
                    <a:lnTo>
                      <a:pt x="265" y="224"/>
                    </a:lnTo>
                    <a:lnTo>
                      <a:pt x="265" y="231"/>
                    </a:lnTo>
                    <a:lnTo>
                      <a:pt x="311" y="231"/>
                    </a:lnTo>
                    <a:lnTo>
                      <a:pt x="311" y="241"/>
                    </a:lnTo>
                    <a:lnTo>
                      <a:pt x="318" y="241"/>
                    </a:lnTo>
                    <a:lnTo>
                      <a:pt x="318" y="255"/>
                    </a:lnTo>
                    <a:lnTo>
                      <a:pt x="329" y="255"/>
                    </a:lnTo>
                    <a:lnTo>
                      <a:pt x="329" y="274"/>
                    </a:lnTo>
                    <a:lnTo>
                      <a:pt x="334" y="274"/>
                    </a:lnTo>
                    <a:lnTo>
                      <a:pt x="334" y="282"/>
                    </a:lnTo>
                    <a:lnTo>
                      <a:pt x="346" y="282"/>
                    </a:lnTo>
                    <a:lnTo>
                      <a:pt x="346" y="299"/>
                    </a:lnTo>
                    <a:lnTo>
                      <a:pt x="356" y="299"/>
                    </a:lnTo>
                    <a:lnTo>
                      <a:pt x="356" y="317"/>
                    </a:lnTo>
                    <a:lnTo>
                      <a:pt x="368" y="317"/>
                    </a:lnTo>
                    <a:lnTo>
                      <a:pt x="368" y="330"/>
                    </a:lnTo>
                    <a:lnTo>
                      <a:pt x="372" y="330"/>
                    </a:lnTo>
                    <a:lnTo>
                      <a:pt x="372" y="337"/>
                    </a:lnTo>
                    <a:lnTo>
                      <a:pt x="378" y="337"/>
                    </a:lnTo>
                    <a:lnTo>
                      <a:pt x="378" y="346"/>
                    </a:lnTo>
                    <a:lnTo>
                      <a:pt x="386" y="346"/>
                    </a:lnTo>
                    <a:lnTo>
                      <a:pt x="386" y="357"/>
                    </a:lnTo>
                    <a:lnTo>
                      <a:pt x="416" y="357"/>
                    </a:lnTo>
                    <a:lnTo>
                      <a:pt x="416" y="365"/>
                    </a:lnTo>
                    <a:lnTo>
                      <a:pt x="430" y="365"/>
                    </a:lnTo>
                    <a:lnTo>
                      <a:pt x="430" y="373"/>
                    </a:lnTo>
                    <a:lnTo>
                      <a:pt x="441" y="373"/>
                    </a:lnTo>
                    <a:lnTo>
                      <a:pt x="441" y="380"/>
                    </a:lnTo>
                    <a:lnTo>
                      <a:pt x="459" y="380"/>
                    </a:lnTo>
                    <a:lnTo>
                      <a:pt x="459" y="385"/>
                    </a:lnTo>
                    <a:lnTo>
                      <a:pt x="465" y="385"/>
                    </a:lnTo>
                    <a:lnTo>
                      <a:pt x="465" y="389"/>
                    </a:lnTo>
                    <a:lnTo>
                      <a:pt x="475" y="389"/>
                    </a:lnTo>
                    <a:lnTo>
                      <a:pt x="475" y="417"/>
                    </a:lnTo>
                    <a:lnTo>
                      <a:pt x="483" y="417"/>
                    </a:lnTo>
                    <a:lnTo>
                      <a:pt x="483" y="423"/>
                    </a:lnTo>
                    <a:lnTo>
                      <a:pt x="520" y="423"/>
                    </a:lnTo>
                    <a:lnTo>
                      <a:pt x="520" y="428"/>
                    </a:lnTo>
                    <a:lnTo>
                      <a:pt x="528" y="428"/>
                    </a:lnTo>
                    <a:lnTo>
                      <a:pt x="528" y="444"/>
                    </a:lnTo>
                    <a:lnTo>
                      <a:pt x="546" y="444"/>
                    </a:lnTo>
                    <a:lnTo>
                      <a:pt x="546" y="452"/>
                    </a:lnTo>
                    <a:lnTo>
                      <a:pt x="577" y="452"/>
                    </a:lnTo>
                    <a:lnTo>
                      <a:pt x="577" y="460"/>
                    </a:lnTo>
                    <a:lnTo>
                      <a:pt x="589" y="460"/>
                    </a:lnTo>
                    <a:lnTo>
                      <a:pt x="589" y="467"/>
                    </a:lnTo>
                    <a:lnTo>
                      <a:pt x="595" y="467"/>
                    </a:lnTo>
                    <a:lnTo>
                      <a:pt x="595" y="477"/>
                    </a:lnTo>
                    <a:lnTo>
                      <a:pt x="601" y="477"/>
                    </a:lnTo>
                    <a:lnTo>
                      <a:pt x="601" y="485"/>
                    </a:lnTo>
                    <a:lnTo>
                      <a:pt x="606" y="485"/>
                    </a:lnTo>
                    <a:lnTo>
                      <a:pt x="606" y="491"/>
                    </a:lnTo>
                    <a:lnTo>
                      <a:pt x="627" y="491"/>
                    </a:lnTo>
                    <a:lnTo>
                      <a:pt x="627" y="494"/>
                    </a:lnTo>
                    <a:lnTo>
                      <a:pt x="632" y="494"/>
                    </a:lnTo>
                    <a:lnTo>
                      <a:pt x="632" y="506"/>
                    </a:lnTo>
                    <a:lnTo>
                      <a:pt x="637" y="506"/>
                    </a:lnTo>
                    <a:lnTo>
                      <a:pt x="637" y="513"/>
                    </a:lnTo>
                    <a:lnTo>
                      <a:pt x="645" y="513"/>
                    </a:lnTo>
                    <a:lnTo>
                      <a:pt x="645" y="521"/>
                    </a:lnTo>
                    <a:lnTo>
                      <a:pt x="655" y="521"/>
                    </a:lnTo>
                    <a:lnTo>
                      <a:pt x="655" y="535"/>
                    </a:lnTo>
                    <a:lnTo>
                      <a:pt x="670" y="535"/>
                    </a:lnTo>
                    <a:lnTo>
                      <a:pt x="670" y="549"/>
                    </a:lnTo>
                    <a:lnTo>
                      <a:pt x="678" y="549"/>
                    </a:lnTo>
                    <a:lnTo>
                      <a:pt x="678" y="559"/>
                    </a:lnTo>
                    <a:lnTo>
                      <a:pt x="689" y="559"/>
                    </a:lnTo>
                    <a:lnTo>
                      <a:pt x="689" y="563"/>
                    </a:lnTo>
                    <a:lnTo>
                      <a:pt x="709" y="563"/>
                    </a:lnTo>
                    <a:lnTo>
                      <a:pt x="709" y="573"/>
                    </a:lnTo>
                    <a:lnTo>
                      <a:pt x="719" y="573"/>
                    </a:lnTo>
                    <a:lnTo>
                      <a:pt x="719" y="582"/>
                    </a:lnTo>
                    <a:lnTo>
                      <a:pt x="725" y="582"/>
                    </a:lnTo>
                    <a:lnTo>
                      <a:pt x="725" y="589"/>
                    </a:lnTo>
                    <a:lnTo>
                      <a:pt x="764" y="589"/>
                    </a:lnTo>
                    <a:lnTo>
                      <a:pt x="764" y="595"/>
                    </a:lnTo>
                    <a:lnTo>
                      <a:pt x="773" y="595"/>
                    </a:lnTo>
                    <a:lnTo>
                      <a:pt x="773" y="601"/>
                    </a:lnTo>
                    <a:lnTo>
                      <a:pt x="784" y="601"/>
                    </a:lnTo>
                    <a:lnTo>
                      <a:pt x="784" y="612"/>
                    </a:lnTo>
                    <a:lnTo>
                      <a:pt x="791" y="612"/>
                    </a:lnTo>
                    <a:lnTo>
                      <a:pt x="791" y="640"/>
                    </a:lnTo>
                    <a:lnTo>
                      <a:pt x="794" y="640"/>
                    </a:lnTo>
                  </a:path>
                </a:pathLst>
              </a:custGeom>
              <a:noFill/>
              <a:ln w="15875" cap="flat">
                <a:solidFill>
                  <a:srgbClr val="BA442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44" name="Freeform 159">
                <a:extLst>
                  <a:ext uri="{FF2B5EF4-FFF2-40B4-BE49-F238E27FC236}">
                    <a16:creationId xmlns:a16="http://schemas.microsoft.com/office/drawing/2014/main" id="{E2C44DFC-8D5F-E9D0-29EE-2E55277496B4}"/>
                  </a:ext>
                </a:extLst>
              </p:cNvPr>
              <p:cNvSpPr>
                <a:spLocks/>
              </p:cNvSpPr>
              <p:nvPr/>
            </p:nvSpPr>
            <p:spPr bwMode="auto">
              <a:xfrm>
                <a:off x="2082" y="1561"/>
                <a:ext cx="3032" cy="431"/>
              </a:xfrm>
              <a:custGeom>
                <a:avLst/>
                <a:gdLst>
                  <a:gd name="T0" fmla="*/ 0 w 4072"/>
                  <a:gd name="T1" fmla="*/ 4 h 578"/>
                  <a:gd name="T2" fmla="*/ 10 w 4072"/>
                  <a:gd name="T3" fmla="*/ 9 h 578"/>
                  <a:gd name="T4" fmla="*/ 19 w 4072"/>
                  <a:gd name="T5" fmla="*/ 18 h 578"/>
                  <a:gd name="T6" fmla="*/ 55 w 4072"/>
                  <a:gd name="T7" fmla="*/ 21 h 578"/>
                  <a:gd name="T8" fmla="*/ 169 w 4072"/>
                  <a:gd name="T9" fmla="*/ 36 h 578"/>
                  <a:gd name="T10" fmla="*/ 210 w 4072"/>
                  <a:gd name="T11" fmla="*/ 43 h 578"/>
                  <a:gd name="T12" fmla="*/ 215 w 4072"/>
                  <a:gd name="T13" fmla="*/ 53 h 578"/>
                  <a:gd name="T14" fmla="*/ 262 w 4072"/>
                  <a:gd name="T15" fmla="*/ 66 h 578"/>
                  <a:gd name="T16" fmla="*/ 267 w 4072"/>
                  <a:gd name="T17" fmla="*/ 82 h 578"/>
                  <a:gd name="T18" fmla="*/ 339 w 4072"/>
                  <a:gd name="T19" fmla="*/ 94 h 578"/>
                  <a:gd name="T20" fmla="*/ 358 w 4072"/>
                  <a:gd name="T21" fmla="*/ 110 h 578"/>
                  <a:gd name="T22" fmla="*/ 383 w 4072"/>
                  <a:gd name="T23" fmla="*/ 125 h 578"/>
                  <a:gd name="T24" fmla="*/ 400 w 4072"/>
                  <a:gd name="T25" fmla="*/ 144 h 578"/>
                  <a:gd name="T26" fmla="*/ 425 w 4072"/>
                  <a:gd name="T27" fmla="*/ 147 h 578"/>
                  <a:gd name="T28" fmla="*/ 432 w 4072"/>
                  <a:gd name="T29" fmla="*/ 161 h 578"/>
                  <a:gd name="T30" fmla="*/ 488 w 4072"/>
                  <a:gd name="T31" fmla="*/ 169 h 578"/>
                  <a:gd name="T32" fmla="*/ 494 w 4072"/>
                  <a:gd name="T33" fmla="*/ 177 h 578"/>
                  <a:gd name="T34" fmla="*/ 527 w 4072"/>
                  <a:gd name="T35" fmla="*/ 189 h 578"/>
                  <a:gd name="T36" fmla="*/ 623 w 4072"/>
                  <a:gd name="T37" fmla="*/ 225 h 578"/>
                  <a:gd name="T38" fmla="*/ 833 w 4072"/>
                  <a:gd name="T39" fmla="*/ 233 h 578"/>
                  <a:gd name="T40" fmla="*/ 934 w 4072"/>
                  <a:gd name="T41" fmla="*/ 257 h 578"/>
                  <a:gd name="T42" fmla="*/ 989 w 4072"/>
                  <a:gd name="T43" fmla="*/ 264 h 578"/>
                  <a:gd name="T44" fmla="*/ 1015 w 4072"/>
                  <a:gd name="T45" fmla="*/ 280 h 578"/>
                  <a:gd name="T46" fmla="*/ 1058 w 4072"/>
                  <a:gd name="T47" fmla="*/ 288 h 578"/>
                  <a:gd name="T48" fmla="*/ 1071 w 4072"/>
                  <a:gd name="T49" fmla="*/ 320 h 578"/>
                  <a:gd name="T50" fmla="*/ 1266 w 4072"/>
                  <a:gd name="T51" fmla="*/ 326 h 578"/>
                  <a:gd name="T52" fmla="*/ 1334 w 4072"/>
                  <a:gd name="T53" fmla="*/ 348 h 578"/>
                  <a:gd name="T54" fmla="*/ 1477 w 4072"/>
                  <a:gd name="T55" fmla="*/ 366 h 578"/>
                  <a:gd name="T56" fmla="*/ 1554 w 4072"/>
                  <a:gd name="T57" fmla="*/ 380 h 578"/>
                  <a:gd name="T58" fmla="*/ 1739 w 4072"/>
                  <a:gd name="T59" fmla="*/ 396 h 578"/>
                  <a:gd name="T60" fmla="*/ 1779 w 4072"/>
                  <a:gd name="T61" fmla="*/ 433 h 578"/>
                  <a:gd name="T62" fmla="*/ 1855 w 4072"/>
                  <a:gd name="T63" fmla="*/ 443 h 578"/>
                  <a:gd name="T64" fmla="*/ 2021 w 4072"/>
                  <a:gd name="T65" fmla="*/ 451 h 578"/>
                  <a:gd name="T66" fmla="*/ 2075 w 4072"/>
                  <a:gd name="T67" fmla="*/ 469 h 578"/>
                  <a:gd name="T68" fmla="*/ 2107 w 4072"/>
                  <a:gd name="T69" fmla="*/ 475 h 578"/>
                  <a:gd name="T70" fmla="*/ 2169 w 4072"/>
                  <a:gd name="T71" fmla="*/ 487 h 578"/>
                  <a:gd name="T72" fmla="*/ 2380 w 4072"/>
                  <a:gd name="T73" fmla="*/ 491 h 578"/>
                  <a:gd name="T74" fmla="*/ 2526 w 4072"/>
                  <a:gd name="T75" fmla="*/ 507 h 578"/>
                  <a:gd name="T76" fmla="*/ 3218 w 4072"/>
                  <a:gd name="T77" fmla="*/ 520 h 578"/>
                  <a:gd name="T78" fmla="*/ 3349 w 4072"/>
                  <a:gd name="T79" fmla="*/ 545 h 578"/>
                  <a:gd name="T80" fmla="*/ 4046 w 4072"/>
                  <a:gd name="T81" fmla="*/ 556 h 578"/>
                  <a:gd name="T82" fmla="*/ 4057 w 4072"/>
                  <a:gd name="T83" fmla="*/ 569 h 578"/>
                  <a:gd name="T84" fmla="*/ 4072 w 4072"/>
                  <a:gd name="T85" fmla="*/ 578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072" h="578">
                    <a:moveTo>
                      <a:pt x="0" y="0"/>
                    </a:moveTo>
                    <a:lnTo>
                      <a:pt x="0" y="0"/>
                    </a:lnTo>
                    <a:lnTo>
                      <a:pt x="0" y="4"/>
                    </a:lnTo>
                    <a:lnTo>
                      <a:pt x="6" y="4"/>
                    </a:lnTo>
                    <a:lnTo>
                      <a:pt x="6" y="9"/>
                    </a:lnTo>
                    <a:lnTo>
                      <a:pt x="10" y="9"/>
                    </a:lnTo>
                    <a:lnTo>
                      <a:pt x="10" y="15"/>
                    </a:lnTo>
                    <a:lnTo>
                      <a:pt x="19" y="15"/>
                    </a:lnTo>
                    <a:lnTo>
                      <a:pt x="19" y="18"/>
                    </a:lnTo>
                    <a:lnTo>
                      <a:pt x="25" y="18"/>
                    </a:lnTo>
                    <a:lnTo>
                      <a:pt x="25" y="21"/>
                    </a:lnTo>
                    <a:lnTo>
                      <a:pt x="55" y="21"/>
                    </a:lnTo>
                    <a:lnTo>
                      <a:pt x="55" y="29"/>
                    </a:lnTo>
                    <a:lnTo>
                      <a:pt x="169" y="29"/>
                    </a:lnTo>
                    <a:lnTo>
                      <a:pt x="169" y="36"/>
                    </a:lnTo>
                    <a:lnTo>
                      <a:pt x="203" y="36"/>
                    </a:lnTo>
                    <a:lnTo>
                      <a:pt x="203" y="43"/>
                    </a:lnTo>
                    <a:lnTo>
                      <a:pt x="210" y="43"/>
                    </a:lnTo>
                    <a:lnTo>
                      <a:pt x="210" y="49"/>
                    </a:lnTo>
                    <a:lnTo>
                      <a:pt x="215" y="49"/>
                    </a:lnTo>
                    <a:lnTo>
                      <a:pt x="215" y="53"/>
                    </a:lnTo>
                    <a:lnTo>
                      <a:pt x="231" y="53"/>
                    </a:lnTo>
                    <a:lnTo>
                      <a:pt x="231" y="66"/>
                    </a:lnTo>
                    <a:lnTo>
                      <a:pt x="262" y="66"/>
                    </a:lnTo>
                    <a:lnTo>
                      <a:pt x="262" y="77"/>
                    </a:lnTo>
                    <a:lnTo>
                      <a:pt x="267" y="77"/>
                    </a:lnTo>
                    <a:lnTo>
                      <a:pt x="267" y="82"/>
                    </a:lnTo>
                    <a:lnTo>
                      <a:pt x="283" y="82"/>
                    </a:lnTo>
                    <a:lnTo>
                      <a:pt x="283" y="94"/>
                    </a:lnTo>
                    <a:lnTo>
                      <a:pt x="339" y="94"/>
                    </a:lnTo>
                    <a:lnTo>
                      <a:pt x="339" y="106"/>
                    </a:lnTo>
                    <a:lnTo>
                      <a:pt x="358" y="106"/>
                    </a:lnTo>
                    <a:lnTo>
                      <a:pt x="358" y="110"/>
                    </a:lnTo>
                    <a:lnTo>
                      <a:pt x="368" y="110"/>
                    </a:lnTo>
                    <a:lnTo>
                      <a:pt x="368" y="125"/>
                    </a:lnTo>
                    <a:lnTo>
                      <a:pt x="383" y="125"/>
                    </a:lnTo>
                    <a:lnTo>
                      <a:pt x="383" y="140"/>
                    </a:lnTo>
                    <a:lnTo>
                      <a:pt x="400" y="140"/>
                    </a:lnTo>
                    <a:lnTo>
                      <a:pt x="400" y="144"/>
                    </a:lnTo>
                    <a:lnTo>
                      <a:pt x="421" y="144"/>
                    </a:lnTo>
                    <a:lnTo>
                      <a:pt x="421" y="147"/>
                    </a:lnTo>
                    <a:lnTo>
                      <a:pt x="425" y="147"/>
                    </a:lnTo>
                    <a:lnTo>
                      <a:pt x="425" y="156"/>
                    </a:lnTo>
                    <a:lnTo>
                      <a:pt x="432" y="156"/>
                    </a:lnTo>
                    <a:lnTo>
                      <a:pt x="432" y="161"/>
                    </a:lnTo>
                    <a:lnTo>
                      <a:pt x="478" y="161"/>
                    </a:lnTo>
                    <a:lnTo>
                      <a:pt x="478" y="169"/>
                    </a:lnTo>
                    <a:lnTo>
                      <a:pt x="488" y="169"/>
                    </a:lnTo>
                    <a:lnTo>
                      <a:pt x="488" y="172"/>
                    </a:lnTo>
                    <a:lnTo>
                      <a:pt x="494" y="172"/>
                    </a:lnTo>
                    <a:lnTo>
                      <a:pt x="494" y="177"/>
                    </a:lnTo>
                    <a:lnTo>
                      <a:pt x="510" y="177"/>
                    </a:lnTo>
                    <a:lnTo>
                      <a:pt x="510" y="189"/>
                    </a:lnTo>
                    <a:lnTo>
                      <a:pt x="527" y="189"/>
                    </a:lnTo>
                    <a:lnTo>
                      <a:pt x="527" y="205"/>
                    </a:lnTo>
                    <a:lnTo>
                      <a:pt x="623" y="205"/>
                    </a:lnTo>
                    <a:lnTo>
                      <a:pt x="623" y="225"/>
                    </a:lnTo>
                    <a:lnTo>
                      <a:pt x="704" y="225"/>
                    </a:lnTo>
                    <a:lnTo>
                      <a:pt x="704" y="233"/>
                    </a:lnTo>
                    <a:lnTo>
                      <a:pt x="833" y="233"/>
                    </a:lnTo>
                    <a:lnTo>
                      <a:pt x="833" y="241"/>
                    </a:lnTo>
                    <a:lnTo>
                      <a:pt x="934" y="241"/>
                    </a:lnTo>
                    <a:lnTo>
                      <a:pt x="934" y="257"/>
                    </a:lnTo>
                    <a:lnTo>
                      <a:pt x="964" y="257"/>
                    </a:lnTo>
                    <a:lnTo>
                      <a:pt x="964" y="264"/>
                    </a:lnTo>
                    <a:lnTo>
                      <a:pt x="989" y="264"/>
                    </a:lnTo>
                    <a:lnTo>
                      <a:pt x="989" y="272"/>
                    </a:lnTo>
                    <a:lnTo>
                      <a:pt x="1015" y="272"/>
                    </a:lnTo>
                    <a:lnTo>
                      <a:pt x="1015" y="280"/>
                    </a:lnTo>
                    <a:lnTo>
                      <a:pt x="1041" y="280"/>
                    </a:lnTo>
                    <a:lnTo>
                      <a:pt x="1041" y="288"/>
                    </a:lnTo>
                    <a:lnTo>
                      <a:pt x="1058" y="288"/>
                    </a:lnTo>
                    <a:lnTo>
                      <a:pt x="1058" y="294"/>
                    </a:lnTo>
                    <a:lnTo>
                      <a:pt x="1071" y="294"/>
                    </a:lnTo>
                    <a:lnTo>
                      <a:pt x="1071" y="320"/>
                    </a:lnTo>
                    <a:lnTo>
                      <a:pt x="1179" y="320"/>
                    </a:lnTo>
                    <a:lnTo>
                      <a:pt x="1179" y="326"/>
                    </a:lnTo>
                    <a:lnTo>
                      <a:pt x="1266" y="326"/>
                    </a:lnTo>
                    <a:lnTo>
                      <a:pt x="1266" y="334"/>
                    </a:lnTo>
                    <a:lnTo>
                      <a:pt x="1334" y="334"/>
                    </a:lnTo>
                    <a:lnTo>
                      <a:pt x="1334" y="348"/>
                    </a:lnTo>
                    <a:lnTo>
                      <a:pt x="1354" y="348"/>
                    </a:lnTo>
                    <a:lnTo>
                      <a:pt x="1354" y="366"/>
                    </a:lnTo>
                    <a:lnTo>
                      <a:pt x="1477" y="366"/>
                    </a:lnTo>
                    <a:lnTo>
                      <a:pt x="1477" y="373"/>
                    </a:lnTo>
                    <a:lnTo>
                      <a:pt x="1554" y="373"/>
                    </a:lnTo>
                    <a:lnTo>
                      <a:pt x="1554" y="380"/>
                    </a:lnTo>
                    <a:lnTo>
                      <a:pt x="1657" y="380"/>
                    </a:lnTo>
                    <a:lnTo>
                      <a:pt x="1657" y="396"/>
                    </a:lnTo>
                    <a:lnTo>
                      <a:pt x="1739" y="396"/>
                    </a:lnTo>
                    <a:lnTo>
                      <a:pt x="1739" y="428"/>
                    </a:lnTo>
                    <a:lnTo>
                      <a:pt x="1779" y="428"/>
                    </a:lnTo>
                    <a:lnTo>
                      <a:pt x="1779" y="433"/>
                    </a:lnTo>
                    <a:lnTo>
                      <a:pt x="1840" y="433"/>
                    </a:lnTo>
                    <a:lnTo>
                      <a:pt x="1840" y="443"/>
                    </a:lnTo>
                    <a:lnTo>
                      <a:pt x="1855" y="443"/>
                    </a:lnTo>
                    <a:lnTo>
                      <a:pt x="1855" y="451"/>
                    </a:lnTo>
                    <a:lnTo>
                      <a:pt x="1888" y="451"/>
                    </a:lnTo>
                    <a:lnTo>
                      <a:pt x="2021" y="451"/>
                    </a:lnTo>
                    <a:lnTo>
                      <a:pt x="2021" y="459"/>
                    </a:lnTo>
                    <a:lnTo>
                      <a:pt x="2075" y="459"/>
                    </a:lnTo>
                    <a:lnTo>
                      <a:pt x="2075" y="469"/>
                    </a:lnTo>
                    <a:lnTo>
                      <a:pt x="2099" y="469"/>
                    </a:lnTo>
                    <a:lnTo>
                      <a:pt x="2099" y="475"/>
                    </a:lnTo>
                    <a:lnTo>
                      <a:pt x="2107" y="475"/>
                    </a:lnTo>
                    <a:lnTo>
                      <a:pt x="2107" y="484"/>
                    </a:lnTo>
                    <a:lnTo>
                      <a:pt x="2169" y="484"/>
                    </a:lnTo>
                    <a:lnTo>
                      <a:pt x="2169" y="487"/>
                    </a:lnTo>
                    <a:lnTo>
                      <a:pt x="2222" y="487"/>
                    </a:lnTo>
                    <a:lnTo>
                      <a:pt x="2222" y="491"/>
                    </a:lnTo>
                    <a:lnTo>
                      <a:pt x="2380" y="491"/>
                    </a:lnTo>
                    <a:lnTo>
                      <a:pt x="2380" y="500"/>
                    </a:lnTo>
                    <a:lnTo>
                      <a:pt x="2526" y="500"/>
                    </a:lnTo>
                    <a:lnTo>
                      <a:pt x="2526" y="507"/>
                    </a:lnTo>
                    <a:lnTo>
                      <a:pt x="2619" y="507"/>
                    </a:lnTo>
                    <a:lnTo>
                      <a:pt x="2619" y="520"/>
                    </a:lnTo>
                    <a:lnTo>
                      <a:pt x="3218" y="520"/>
                    </a:lnTo>
                    <a:lnTo>
                      <a:pt x="3218" y="529"/>
                    </a:lnTo>
                    <a:lnTo>
                      <a:pt x="3349" y="529"/>
                    </a:lnTo>
                    <a:lnTo>
                      <a:pt x="3349" y="545"/>
                    </a:lnTo>
                    <a:lnTo>
                      <a:pt x="3654" y="545"/>
                    </a:lnTo>
                    <a:lnTo>
                      <a:pt x="3654" y="556"/>
                    </a:lnTo>
                    <a:lnTo>
                      <a:pt x="4046" y="556"/>
                    </a:lnTo>
                    <a:lnTo>
                      <a:pt x="4046" y="561"/>
                    </a:lnTo>
                    <a:lnTo>
                      <a:pt x="4057" y="561"/>
                    </a:lnTo>
                    <a:lnTo>
                      <a:pt x="4057" y="569"/>
                    </a:lnTo>
                    <a:lnTo>
                      <a:pt x="4066" y="569"/>
                    </a:lnTo>
                    <a:lnTo>
                      <a:pt x="4066" y="578"/>
                    </a:lnTo>
                    <a:lnTo>
                      <a:pt x="4072" y="578"/>
                    </a:lnTo>
                  </a:path>
                </a:pathLst>
              </a:custGeom>
              <a:noFill/>
              <a:ln w="15875" cap="flat">
                <a:solidFill>
                  <a:srgbClr val="BA442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45" name="Freeform 160">
                <a:extLst>
                  <a:ext uri="{FF2B5EF4-FFF2-40B4-BE49-F238E27FC236}">
                    <a16:creationId xmlns:a16="http://schemas.microsoft.com/office/drawing/2014/main" id="{6BFA302D-65A7-5DD4-0E5C-E172C49AEB3E}"/>
                  </a:ext>
                </a:extLst>
              </p:cNvPr>
              <p:cNvSpPr>
                <a:spLocks/>
              </p:cNvSpPr>
              <p:nvPr/>
            </p:nvSpPr>
            <p:spPr bwMode="auto">
              <a:xfrm>
                <a:off x="5114" y="1992"/>
                <a:ext cx="716" cy="6"/>
              </a:xfrm>
              <a:custGeom>
                <a:avLst/>
                <a:gdLst>
                  <a:gd name="T0" fmla="*/ 0 w 961"/>
                  <a:gd name="T1" fmla="*/ 0 h 8"/>
                  <a:gd name="T2" fmla="*/ 0 w 961"/>
                  <a:gd name="T3" fmla="*/ 0 h 8"/>
                  <a:gd name="T4" fmla="*/ 228 w 961"/>
                  <a:gd name="T5" fmla="*/ 0 h 8"/>
                  <a:gd name="T6" fmla="*/ 228 w 961"/>
                  <a:gd name="T7" fmla="*/ 8 h 8"/>
                  <a:gd name="T8" fmla="*/ 328 w 961"/>
                  <a:gd name="T9" fmla="*/ 8 h 8"/>
                  <a:gd name="T10" fmla="*/ 961 w 961"/>
                  <a:gd name="T11" fmla="*/ 8 h 8"/>
                </a:gdLst>
                <a:ahLst/>
                <a:cxnLst>
                  <a:cxn ang="0">
                    <a:pos x="T0" y="T1"/>
                  </a:cxn>
                  <a:cxn ang="0">
                    <a:pos x="T2" y="T3"/>
                  </a:cxn>
                  <a:cxn ang="0">
                    <a:pos x="T4" y="T5"/>
                  </a:cxn>
                  <a:cxn ang="0">
                    <a:pos x="T6" y="T7"/>
                  </a:cxn>
                  <a:cxn ang="0">
                    <a:pos x="T8" y="T9"/>
                  </a:cxn>
                  <a:cxn ang="0">
                    <a:pos x="T10" y="T11"/>
                  </a:cxn>
                </a:cxnLst>
                <a:rect l="0" t="0" r="r" b="b"/>
                <a:pathLst>
                  <a:path w="961" h="8">
                    <a:moveTo>
                      <a:pt x="0" y="0"/>
                    </a:moveTo>
                    <a:lnTo>
                      <a:pt x="0" y="0"/>
                    </a:lnTo>
                    <a:lnTo>
                      <a:pt x="228" y="0"/>
                    </a:lnTo>
                    <a:lnTo>
                      <a:pt x="228" y="8"/>
                    </a:lnTo>
                    <a:lnTo>
                      <a:pt x="328" y="8"/>
                    </a:lnTo>
                    <a:lnTo>
                      <a:pt x="961" y="8"/>
                    </a:lnTo>
                  </a:path>
                </a:pathLst>
              </a:custGeom>
              <a:noFill/>
              <a:ln w="15875" cap="flat">
                <a:solidFill>
                  <a:srgbClr val="BA442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46" name="Freeform 161">
                <a:extLst>
                  <a:ext uri="{FF2B5EF4-FFF2-40B4-BE49-F238E27FC236}">
                    <a16:creationId xmlns:a16="http://schemas.microsoft.com/office/drawing/2014/main" id="{30218146-8BCA-E5E7-DA55-A04C99A2036B}"/>
                  </a:ext>
                </a:extLst>
              </p:cNvPr>
              <p:cNvSpPr>
                <a:spLocks/>
              </p:cNvSpPr>
              <p:nvPr/>
            </p:nvSpPr>
            <p:spPr bwMode="auto">
              <a:xfrm>
                <a:off x="5832" y="1966"/>
                <a:ext cx="0" cy="65"/>
              </a:xfrm>
              <a:custGeom>
                <a:avLst/>
                <a:gdLst>
                  <a:gd name="T0" fmla="*/ 0 h 87"/>
                  <a:gd name="T1" fmla="*/ 0 h 87"/>
                  <a:gd name="T2" fmla="*/ 87 h 87"/>
                </a:gdLst>
                <a:ahLst/>
                <a:cxnLst>
                  <a:cxn ang="0">
                    <a:pos x="0" y="T0"/>
                  </a:cxn>
                  <a:cxn ang="0">
                    <a:pos x="0" y="T1"/>
                  </a:cxn>
                  <a:cxn ang="0">
                    <a:pos x="0" y="T2"/>
                  </a:cxn>
                </a:cxnLst>
                <a:rect l="0" t="0" r="r" b="b"/>
                <a:pathLst>
                  <a:path h="87">
                    <a:moveTo>
                      <a:pt x="0" y="0"/>
                    </a:moveTo>
                    <a:lnTo>
                      <a:pt x="0" y="0"/>
                    </a:lnTo>
                    <a:lnTo>
                      <a:pt x="0" y="87"/>
                    </a:lnTo>
                  </a:path>
                </a:pathLst>
              </a:custGeom>
              <a:noFill/>
              <a:ln w="6350" cap="flat">
                <a:solidFill>
                  <a:srgbClr val="BA442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47" name="Freeform 162">
                <a:extLst>
                  <a:ext uri="{FF2B5EF4-FFF2-40B4-BE49-F238E27FC236}">
                    <a16:creationId xmlns:a16="http://schemas.microsoft.com/office/drawing/2014/main" id="{37F97072-BDDD-357B-3940-68EC9B02CBDE}"/>
                  </a:ext>
                </a:extLst>
              </p:cNvPr>
              <p:cNvSpPr>
                <a:spLocks/>
              </p:cNvSpPr>
              <p:nvPr/>
            </p:nvSpPr>
            <p:spPr bwMode="auto">
              <a:xfrm>
                <a:off x="5792" y="1981"/>
                <a:ext cx="74" cy="35"/>
              </a:xfrm>
              <a:custGeom>
                <a:avLst/>
                <a:gdLst>
                  <a:gd name="T0" fmla="*/ 0 w 100"/>
                  <a:gd name="T1" fmla="*/ 47 h 47"/>
                  <a:gd name="T2" fmla="*/ 0 w 100"/>
                  <a:gd name="T3" fmla="*/ 47 h 47"/>
                  <a:gd name="T4" fmla="*/ 100 w 100"/>
                  <a:gd name="T5" fmla="*/ 0 h 47"/>
                </a:gdLst>
                <a:ahLst/>
                <a:cxnLst>
                  <a:cxn ang="0">
                    <a:pos x="T0" y="T1"/>
                  </a:cxn>
                  <a:cxn ang="0">
                    <a:pos x="T2" y="T3"/>
                  </a:cxn>
                  <a:cxn ang="0">
                    <a:pos x="T4" y="T5"/>
                  </a:cxn>
                </a:cxnLst>
                <a:rect l="0" t="0" r="r" b="b"/>
                <a:pathLst>
                  <a:path w="100" h="47">
                    <a:moveTo>
                      <a:pt x="0" y="47"/>
                    </a:moveTo>
                    <a:lnTo>
                      <a:pt x="0" y="47"/>
                    </a:lnTo>
                    <a:lnTo>
                      <a:pt x="100" y="0"/>
                    </a:lnTo>
                  </a:path>
                </a:pathLst>
              </a:custGeom>
              <a:noFill/>
              <a:ln w="6350" cap="flat">
                <a:solidFill>
                  <a:srgbClr val="BA442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48" name="Freeform 163">
                <a:extLst>
                  <a:ext uri="{FF2B5EF4-FFF2-40B4-BE49-F238E27FC236}">
                    <a16:creationId xmlns:a16="http://schemas.microsoft.com/office/drawing/2014/main" id="{80CE7996-2BD0-B4E7-4419-7DBD4976A1CA}"/>
                  </a:ext>
                </a:extLst>
              </p:cNvPr>
              <p:cNvSpPr>
                <a:spLocks/>
              </p:cNvSpPr>
              <p:nvPr/>
            </p:nvSpPr>
            <p:spPr bwMode="auto">
              <a:xfrm>
                <a:off x="5792" y="1981"/>
                <a:ext cx="74" cy="35"/>
              </a:xfrm>
              <a:custGeom>
                <a:avLst/>
                <a:gdLst>
                  <a:gd name="T0" fmla="*/ 100 w 100"/>
                  <a:gd name="T1" fmla="*/ 47 h 47"/>
                  <a:gd name="T2" fmla="*/ 100 w 100"/>
                  <a:gd name="T3" fmla="*/ 47 h 47"/>
                  <a:gd name="T4" fmla="*/ 0 w 100"/>
                  <a:gd name="T5" fmla="*/ 0 h 47"/>
                </a:gdLst>
                <a:ahLst/>
                <a:cxnLst>
                  <a:cxn ang="0">
                    <a:pos x="T0" y="T1"/>
                  </a:cxn>
                  <a:cxn ang="0">
                    <a:pos x="T2" y="T3"/>
                  </a:cxn>
                  <a:cxn ang="0">
                    <a:pos x="T4" y="T5"/>
                  </a:cxn>
                </a:cxnLst>
                <a:rect l="0" t="0" r="r" b="b"/>
                <a:pathLst>
                  <a:path w="100" h="47">
                    <a:moveTo>
                      <a:pt x="100" y="47"/>
                    </a:moveTo>
                    <a:lnTo>
                      <a:pt x="100" y="47"/>
                    </a:lnTo>
                    <a:lnTo>
                      <a:pt x="0" y="0"/>
                    </a:lnTo>
                  </a:path>
                </a:pathLst>
              </a:custGeom>
              <a:noFill/>
              <a:ln w="6350" cap="flat">
                <a:solidFill>
                  <a:srgbClr val="BA442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49" name="Freeform 164">
                <a:extLst>
                  <a:ext uri="{FF2B5EF4-FFF2-40B4-BE49-F238E27FC236}">
                    <a16:creationId xmlns:a16="http://schemas.microsoft.com/office/drawing/2014/main" id="{95359712-CA86-47D7-74E0-3FC772C4A7BE}"/>
                  </a:ext>
                </a:extLst>
              </p:cNvPr>
              <p:cNvSpPr>
                <a:spLocks/>
              </p:cNvSpPr>
              <p:nvPr/>
            </p:nvSpPr>
            <p:spPr bwMode="auto">
              <a:xfrm>
                <a:off x="5772" y="1966"/>
                <a:ext cx="0" cy="65"/>
              </a:xfrm>
              <a:custGeom>
                <a:avLst/>
                <a:gdLst>
                  <a:gd name="T0" fmla="*/ 0 h 87"/>
                  <a:gd name="T1" fmla="*/ 0 h 87"/>
                  <a:gd name="T2" fmla="*/ 87 h 87"/>
                </a:gdLst>
                <a:ahLst/>
                <a:cxnLst>
                  <a:cxn ang="0">
                    <a:pos x="0" y="T0"/>
                  </a:cxn>
                  <a:cxn ang="0">
                    <a:pos x="0" y="T1"/>
                  </a:cxn>
                  <a:cxn ang="0">
                    <a:pos x="0" y="T2"/>
                  </a:cxn>
                </a:cxnLst>
                <a:rect l="0" t="0" r="r" b="b"/>
                <a:pathLst>
                  <a:path h="87">
                    <a:moveTo>
                      <a:pt x="0" y="0"/>
                    </a:moveTo>
                    <a:lnTo>
                      <a:pt x="0" y="0"/>
                    </a:lnTo>
                    <a:lnTo>
                      <a:pt x="0" y="87"/>
                    </a:lnTo>
                  </a:path>
                </a:pathLst>
              </a:custGeom>
              <a:noFill/>
              <a:ln w="6350" cap="flat">
                <a:solidFill>
                  <a:srgbClr val="BA442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50" name="Freeform 165">
                <a:extLst>
                  <a:ext uri="{FF2B5EF4-FFF2-40B4-BE49-F238E27FC236}">
                    <a16:creationId xmlns:a16="http://schemas.microsoft.com/office/drawing/2014/main" id="{B8AA95A5-5A9F-22B0-1E19-AA7CDB52AA72}"/>
                  </a:ext>
                </a:extLst>
              </p:cNvPr>
              <p:cNvSpPr>
                <a:spLocks/>
              </p:cNvSpPr>
              <p:nvPr/>
            </p:nvSpPr>
            <p:spPr bwMode="auto">
              <a:xfrm>
                <a:off x="5737" y="1981"/>
                <a:ext cx="75" cy="35"/>
              </a:xfrm>
              <a:custGeom>
                <a:avLst/>
                <a:gdLst>
                  <a:gd name="T0" fmla="*/ 0 w 100"/>
                  <a:gd name="T1" fmla="*/ 47 h 47"/>
                  <a:gd name="T2" fmla="*/ 0 w 100"/>
                  <a:gd name="T3" fmla="*/ 47 h 47"/>
                  <a:gd name="T4" fmla="*/ 100 w 100"/>
                  <a:gd name="T5" fmla="*/ 0 h 47"/>
                </a:gdLst>
                <a:ahLst/>
                <a:cxnLst>
                  <a:cxn ang="0">
                    <a:pos x="T0" y="T1"/>
                  </a:cxn>
                  <a:cxn ang="0">
                    <a:pos x="T2" y="T3"/>
                  </a:cxn>
                  <a:cxn ang="0">
                    <a:pos x="T4" y="T5"/>
                  </a:cxn>
                </a:cxnLst>
                <a:rect l="0" t="0" r="r" b="b"/>
                <a:pathLst>
                  <a:path w="100" h="47">
                    <a:moveTo>
                      <a:pt x="0" y="47"/>
                    </a:moveTo>
                    <a:lnTo>
                      <a:pt x="0" y="47"/>
                    </a:lnTo>
                    <a:lnTo>
                      <a:pt x="100" y="0"/>
                    </a:lnTo>
                  </a:path>
                </a:pathLst>
              </a:custGeom>
              <a:noFill/>
              <a:ln w="6350" cap="flat">
                <a:solidFill>
                  <a:srgbClr val="BA442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51" name="Freeform 166">
                <a:extLst>
                  <a:ext uri="{FF2B5EF4-FFF2-40B4-BE49-F238E27FC236}">
                    <a16:creationId xmlns:a16="http://schemas.microsoft.com/office/drawing/2014/main" id="{F128C047-0CD2-F4F6-A8D0-DC151B5285D7}"/>
                  </a:ext>
                </a:extLst>
              </p:cNvPr>
              <p:cNvSpPr>
                <a:spLocks/>
              </p:cNvSpPr>
              <p:nvPr/>
            </p:nvSpPr>
            <p:spPr bwMode="auto">
              <a:xfrm>
                <a:off x="5737" y="1981"/>
                <a:ext cx="75" cy="35"/>
              </a:xfrm>
              <a:custGeom>
                <a:avLst/>
                <a:gdLst>
                  <a:gd name="T0" fmla="*/ 100 w 100"/>
                  <a:gd name="T1" fmla="*/ 47 h 47"/>
                  <a:gd name="T2" fmla="*/ 100 w 100"/>
                  <a:gd name="T3" fmla="*/ 47 h 47"/>
                  <a:gd name="T4" fmla="*/ 0 w 100"/>
                  <a:gd name="T5" fmla="*/ 0 h 47"/>
                </a:gdLst>
                <a:ahLst/>
                <a:cxnLst>
                  <a:cxn ang="0">
                    <a:pos x="T0" y="T1"/>
                  </a:cxn>
                  <a:cxn ang="0">
                    <a:pos x="T2" y="T3"/>
                  </a:cxn>
                  <a:cxn ang="0">
                    <a:pos x="T4" y="T5"/>
                  </a:cxn>
                </a:cxnLst>
                <a:rect l="0" t="0" r="r" b="b"/>
                <a:pathLst>
                  <a:path w="100" h="47">
                    <a:moveTo>
                      <a:pt x="100" y="47"/>
                    </a:moveTo>
                    <a:lnTo>
                      <a:pt x="100" y="47"/>
                    </a:lnTo>
                    <a:lnTo>
                      <a:pt x="0" y="0"/>
                    </a:lnTo>
                  </a:path>
                </a:pathLst>
              </a:custGeom>
              <a:noFill/>
              <a:ln w="6350" cap="flat">
                <a:solidFill>
                  <a:srgbClr val="BA442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52" name="Freeform 167">
                <a:extLst>
                  <a:ext uri="{FF2B5EF4-FFF2-40B4-BE49-F238E27FC236}">
                    <a16:creationId xmlns:a16="http://schemas.microsoft.com/office/drawing/2014/main" id="{B1409B8E-E251-E4B8-7C0C-E790ABA50FAD}"/>
                  </a:ext>
                </a:extLst>
              </p:cNvPr>
              <p:cNvSpPr>
                <a:spLocks/>
              </p:cNvSpPr>
              <p:nvPr/>
            </p:nvSpPr>
            <p:spPr bwMode="auto">
              <a:xfrm>
                <a:off x="5757" y="1966"/>
                <a:ext cx="0" cy="65"/>
              </a:xfrm>
              <a:custGeom>
                <a:avLst/>
                <a:gdLst>
                  <a:gd name="T0" fmla="*/ 0 h 87"/>
                  <a:gd name="T1" fmla="*/ 0 h 87"/>
                  <a:gd name="T2" fmla="*/ 87 h 87"/>
                </a:gdLst>
                <a:ahLst/>
                <a:cxnLst>
                  <a:cxn ang="0">
                    <a:pos x="0" y="T0"/>
                  </a:cxn>
                  <a:cxn ang="0">
                    <a:pos x="0" y="T1"/>
                  </a:cxn>
                  <a:cxn ang="0">
                    <a:pos x="0" y="T2"/>
                  </a:cxn>
                </a:cxnLst>
                <a:rect l="0" t="0" r="r" b="b"/>
                <a:pathLst>
                  <a:path h="87">
                    <a:moveTo>
                      <a:pt x="0" y="0"/>
                    </a:moveTo>
                    <a:lnTo>
                      <a:pt x="0" y="0"/>
                    </a:lnTo>
                    <a:lnTo>
                      <a:pt x="0" y="87"/>
                    </a:lnTo>
                  </a:path>
                </a:pathLst>
              </a:custGeom>
              <a:noFill/>
              <a:ln w="6350" cap="flat">
                <a:solidFill>
                  <a:srgbClr val="BA442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53" name="Freeform 168">
                <a:extLst>
                  <a:ext uri="{FF2B5EF4-FFF2-40B4-BE49-F238E27FC236}">
                    <a16:creationId xmlns:a16="http://schemas.microsoft.com/office/drawing/2014/main" id="{E31878C2-B967-6C1C-1EC3-44CACB75EB11}"/>
                  </a:ext>
                </a:extLst>
              </p:cNvPr>
              <p:cNvSpPr>
                <a:spLocks/>
              </p:cNvSpPr>
              <p:nvPr/>
            </p:nvSpPr>
            <p:spPr bwMode="auto">
              <a:xfrm>
                <a:off x="5717" y="1981"/>
                <a:ext cx="75" cy="35"/>
              </a:xfrm>
              <a:custGeom>
                <a:avLst/>
                <a:gdLst>
                  <a:gd name="T0" fmla="*/ 0 w 100"/>
                  <a:gd name="T1" fmla="*/ 47 h 47"/>
                  <a:gd name="T2" fmla="*/ 0 w 100"/>
                  <a:gd name="T3" fmla="*/ 47 h 47"/>
                  <a:gd name="T4" fmla="*/ 100 w 100"/>
                  <a:gd name="T5" fmla="*/ 0 h 47"/>
                </a:gdLst>
                <a:ahLst/>
                <a:cxnLst>
                  <a:cxn ang="0">
                    <a:pos x="T0" y="T1"/>
                  </a:cxn>
                  <a:cxn ang="0">
                    <a:pos x="T2" y="T3"/>
                  </a:cxn>
                  <a:cxn ang="0">
                    <a:pos x="T4" y="T5"/>
                  </a:cxn>
                </a:cxnLst>
                <a:rect l="0" t="0" r="r" b="b"/>
                <a:pathLst>
                  <a:path w="100" h="47">
                    <a:moveTo>
                      <a:pt x="0" y="47"/>
                    </a:moveTo>
                    <a:lnTo>
                      <a:pt x="0" y="47"/>
                    </a:lnTo>
                    <a:lnTo>
                      <a:pt x="100" y="0"/>
                    </a:lnTo>
                  </a:path>
                </a:pathLst>
              </a:custGeom>
              <a:noFill/>
              <a:ln w="6350" cap="flat">
                <a:solidFill>
                  <a:srgbClr val="BA442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54" name="Freeform 169">
                <a:extLst>
                  <a:ext uri="{FF2B5EF4-FFF2-40B4-BE49-F238E27FC236}">
                    <a16:creationId xmlns:a16="http://schemas.microsoft.com/office/drawing/2014/main" id="{DCF54FA4-E427-6A94-6D23-CB146FD2CAC3}"/>
                  </a:ext>
                </a:extLst>
              </p:cNvPr>
              <p:cNvSpPr>
                <a:spLocks/>
              </p:cNvSpPr>
              <p:nvPr/>
            </p:nvSpPr>
            <p:spPr bwMode="auto">
              <a:xfrm>
                <a:off x="5717" y="1981"/>
                <a:ext cx="75" cy="35"/>
              </a:xfrm>
              <a:custGeom>
                <a:avLst/>
                <a:gdLst>
                  <a:gd name="T0" fmla="*/ 100 w 100"/>
                  <a:gd name="T1" fmla="*/ 47 h 47"/>
                  <a:gd name="T2" fmla="*/ 100 w 100"/>
                  <a:gd name="T3" fmla="*/ 47 h 47"/>
                  <a:gd name="T4" fmla="*/ 0 w 100"/>
                  <a:gd name="T5" fmla="*/ 0 h 47"/>
                </a:gdLst>
                <a:ahLst/>
                <a:cxnLst>
                  <a:cxn ang="0">
                    <a:pos x="T0" y="T1"/>
                  </a:cxn>
                  <a:cxn ang="0">
                    <a:pos x="T2" y="T3"/>
                  </a:cxn>
                  <a:cxn ang="0">
                    <a:pos x="T4" y="T5"/>
                  </a:cxn>
                </a:cxnLst>
                <a:rect l="0" t="0" r="r" b="b"/>
                <a:pathLst>
                  <a:path w="100" h="47">
                    <a:moveTo>
                      <a:pt x="100" y="47"/>
                    </a:moveTo>
                    <a:lnTo>
                      <a:pt x="100" y="47"/>
                    </a:lnTo>
                    <a:lnTo>
                      <a:pt x="0" y="0"/>
                    </a:lnTo>
                  </a:path>
                </a:pathLst>
              </a:custGeom>
              <a:noFill/>
              <a:ln w="6350" cap="flat">
                <a:solidFill>
                  <a:srgbClr val="BA442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55" name="Freeform 170">
                <a:extLst>
                  <a:ext uri="{FF2B5EF4-FFF2-40B4-BE49-F238E27FC236}">
                    <a16:creationId xmlns:a16="http://schemas.microsoft.com/office/drawing/2014/main" id="{9DD018D6-E806-0DAE-FC9C-4887C854DE4B}"/>
                  </a:ext>
                </a:extLst>
              </p:cNvPr>
              <p:cNvSpPr>
                <a:spLocks/>
              </p:cNvSpPr>
              <p:nvPr/>
            </p:nvSpPr>
            <p:spPr bwMode="auto">
              <a:xfrm>
                <a:off x="5743" y="1966"/>
                <a:ext cx="0" cy="65"/>
              </a:xfrm>
              <a:custGeom>
                <a:avLst/>
                <a:gdLst>
                  <a:gd name="T0" fmla="*/ 0 h 87"/>
                  <a:gd name="T1" fmla="*/ 0 h 87"/>
                  <a:gd name="T2" fmla="*/ 87 h 87"/>
                </a:gdLst>
                <a:ahLst/>
                <a:cxnLst>
                  <a:cxn ang="0">
                    <a:pos x="0" y="T0"/>
                  </a:cxn>
                  <a:cxn ang="0">
                    <a:pos x="0" y="T1"/>
                  </a:cxn>
                  <a:cxn ang="0">
                    <a:pos x="0" y="T2"/>
                  </a:cxn>
                </a:cxnLst>
                <a:rect l="0" t="0" r="r" b="b"/>
                <a:pathLst>
                  <a:path h="87">
                    <a:moveTo>
                      <a:pt x="0" y="0"/>
                    </a:moveTo>
                    <a:lnTo>
                      <a:pt x="0" y="0"/>
                    </a:lnTo>
                    <a:lnTo>
                      <a:pt x="0" y="87"/>
                    </a:lnTo>
                  </a:path>
                </a:pathLst>
              </a:custGeom>
              <a:noFill/>
              <a:ln w="6350" cap="flat">
                <a:solidFill>
                  <a:srgbClr val="BA442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56" name="Freeform 171">
                <a:extLst>
                  <a:ext uri="{FF2B5EF4-FFF2-40B4-BE49-F238E27FC236}">
                    <a16:creationId xmlns:a16="http://schemas.microsoft.com/office/drawing/2014/main" id="{3EAE9A43-BB55-9FAE-0305-C4796551F6BF}"/>
                  </a:ext>
                </a:extLst>
              </p:cNvPr>
              <p:cNvSpPr>
                <a:spLocks/>
              </p:cNvSpPr>
              <p:nvPr/>
            </p:nvSpPr>
            <p:spPr bwMode="auto">
              <a:xfrm>
                <a:off x="5708" y="1981"/>
                <a:ext cx="74" cy="35"/>
              </a:xfrm>
              <a:custGeom>
                <a:avLst/>
                <a:gdLst>
                  <a:gd name="T0" fmla="*/ 0 w 100"/>
                  <a:gd name="T1" fmla="*/ 47 h 47"/>
                  <a:gd name="T2" fmla="*/ 0 w 100"/>
                  <a:gd name="T3" fmla="*/ 47 h 47"/>
                  <a:gd name="T4" fmla="*/ 100 w 100"/>
                  <a:gd name="T5" fmla="*/ 0 h 47"/>
                </a:gdLst>
                <a:ahLst/>
                <a:cxnLst>
                  <a:cxn ang="0">
                    <a:pos x="T0" y="T1"/>
                  </a:cxn>
                  <a:cxn ang="0">
                    <a:pos x="T2" y="T3"/>
                  </a:cxn>
                  <a:cxn ang="0">
                    <a:pos x="T4" y="T5"/>
                  </a:cxn>
                </a:cxnLst>
                <a:rect l="0" t="0" r="r" b="b"/>
                <a:pathLst>
                  <a:path w="100" h="47">
                    <a:moveTo>
                      <a:pt x="0" y="47"/>
                    </a:moveTo>
                    <a:lnTo>
                      <a:pt x="0" y="47"/>
                    </a:lnTo>
                    <a:lnTo>
                      <a:pt x="100" y="0"/>
                    </a:lnTo>
                  </a:path>
                </a:pathLst>
              </a:custGeom>
              <a:noFill/>
              <a:ln w="6350" cap="flat">
                <a:solidFill>
                  <a:srgbClr val="BA442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57" name="Freeform 172">
                <a:extLst>
                  <a:ext uri="{FF2B5EF4-FFF2-40B4-BE49-F238E27FC236}">
                    <a16:creationId xmlns:a16="http://schemas.microsoft.com/office/drawing/2014/main" id="{EC79C3E4-A8E6-FFC6-3654-EA1B7A968F90}"/>
                  </a:ext>
                </a:extLst>
              </p:cNvPr>
              <p:cNvSpPr>
                <a:spLocks/>
              </p:cNvSpPr>
              <p:nvPr/>
            </p:nvSpPr>
            <p:spPr bwMode="auto">
              <a:xfrm>
                <a:off x="5708" y="1981"/>
                <a:ext cx="74" cy="35"/>
              </a:xfrm>
              <a:custGeom>
                <a:avLst/>
                <a:gdLst>
                  <a:gd name="T0" fmla="*/ 100 w 100"/>
                  <a:gd name="T1" fmla="*/ 47 h 47"/>
                  <a:gd name="T2" fmla="*/ 100 w 100"/>
                  <a:gd name="T3" fmla="*/ 47 h 47"/>
                  <a:gd name="T4" fmla="*/ 0 w 100"/>
                  <a:gd name="T5" fmla="*/ 0 h 47"/>
                </a:gdLst>
                <a:ahLst/>
                <a:cxnLst>
                  <a:cxn ang="0">
                    <a:pos x="T0" y="T1"/>
                  </a:cxn>
                  <a:cxn ang="0">
                    <a:pos x="T2" y="T3"/>
                  </a:cxn>
                  <a:cxn ang="0">
                    <a:pos x="T4" y="T5"/>
                  </a:cxn>
                </a:cxnLst>
                <a:rect l="0" t="0" r="r" b="b"/>
                <a:pathLst>
                  <a:path w="100" h="47">
                    <a:moveTo>
                      <a:pt x="100" y="47"/>
                    </a:moveTo>
                    <a:lnTo>
                      <a:pt x="100" y="47"/>
                    </a:lnTo>
                    <a:lnTo>
                      <a:pt x="0" y="0"/>
                    </a:lnTo>
                  </a:path>
                </a:pathLst>
              </a:custGeom>
              <a:noFill/>
              <a:ln w="6350" cap="flat">
                <a:solidFill>
                  <a:srgbClr val="BA442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58" name="Freeform 173">
                <a:extLst>
                  <a:ext uri="{FF2B5EF4-FFF2-40B4-BE49-F238E27FC236}">
                    <a16:creationId xmlns:a16="http://schemas.microsoft.com/office/drawing/2014/main" id="{76F0614F-44AA-4D7C-F40B-43D49B5C81FD}"/>
                  </a:ext>
                </a:extLst>
              </p:cNvPr>
              <p:cNvSpPr>
                <a:spLocks/>
              </p:cNvSpPr>
              <p:nvPr/>
            </p:nvSpPr>
            <p:spPr bwMode="auto">
              <a:xfrm>
                <a:off x="5728" y="1966"/>
                <a:ext cx="0" cy="65"/>
              </a:xfrm>
              <a:custGeom>
                <a:avLst/>
                <a:gdLst>
                  <a:gd name="T0" fmla="*/ 0 h 87"/>
                  <a:gd name="T1" fmla="*/ 0 h 87"/>
                  <a:gd name="T2" fmla="*/ 87 h 87"/>
                </a:gdLst>
                <a:ahLst/>
                <a:cxnLst>
                  <a:cxn ang="0">
                    <a:pos x="0" y="T0"/>
                  </a:cxn>
                  <a:cxn ang="0">
                    <a:pos x="0" y="T1"/>
                  </a:cxn>
                  <a:cxn ang="0">
                    <a:pos x="0" y="T2"/>
                  </a:cxn>
                </a:cxnLst>
                <a:rect l="0" t="0" r="r" b="b"/>
                <a:pathLst>
                  <a:path h="87">
                    <a:moveTo>
                      <a:pt x="0" y="0"/>
                    </a:moveTo>
                    <a:lnTo>
                      <a:pt x="0" y="0"/>
                    </a:lnTo>
                    <a:lnTo>
                      <a:pt x="0" y="87"/>
                    </a:lnTo>
                  </a:path>
                </a:pathLst>
              </a:custGeom>
              <a:noFill/>
              <a:ln w="6350" cap="flat">
                <a:solidFill>
                  <a:srgbClr val="BA442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59" name="Freeform 174">
                <a:extLst>
                  <a:ext uri="{FF2B5EF4-FFF2-40B4-BE49-F238E27FC236}">
                    <a16:creationId xmlns:a16="http://schemas.microsoft.com/office/drawing/2014/main" id="{DE6B792D-9430-22ED-176C-6A2409383696}"/>
                  </a:ext>
                </a:extLst>
              </p:cNvPr>
              <p:cNvSpPr>
                <a:spLocks/>
              </p:cNvSpPr>
              <p:nvPr/>
            </p:nvSpPr>
            <p:spPr bwMode="auto">
              <a:xfrm>
                <a:off x="5693" y="1981"/>
                <a:ext cx="74" cy="35"/>
              </a:xfrm>
              <a:custGeom>
                <a:avLst/>
                <a:gdLst>
                  <a:gd name="T0" fmla="*/ 0 w 100"/>
                  <a:gd name="T1" fmla="*/ 47 h 47"/>
                  <a:gd name="T2" fmla="*/ 0 w 100"/>
                  <a:gd name="T3" fmla="*/ 47 h 47"/>
                  <a:gd name="T4" fmla="*/ 100 w 100"/>
                  <a:gd name="T5" fmla="*/ 0 h 47"/>
                </a:gdLst>
                <a:ahLst/>
                <a:cxnLst>
                  <a:cxn ang="0">
                    <a:pos x="T0" y="T1"/>
                  </a:cxn>
                  <a:cxn ang="0">
                    <a:pos x="T2" y="T3"/>
                  </a:cxn>
                  <a:cxn ang="0">
                    <a:pos x="T4" y="T5"/>
                  </a:cxn>
                </a:cxnLst>
                <a:rect l="0" t="0" r="r" b="b"/>
                <a:pathLst>
                  <a:path w="100" h="47">
                    <a:moveTo>
                      <a:pt x="0" y="47"/>
                    </a:moveTo>
                    <a:lnTo>
                      <a:pt x="0" y="47"/>
                    </a:lnTo>
                    <a:lnTo>
                      <a:pt x="100" y="0"/>
                    </a:lnTo>
                  </a:path>
                </a:pathLst>
              </a:custGeom>
              <a:noFill/>
              <a:ln w="6350" cap="flat">
                <a:solidFill>
                  <a:srgbClr val="BA442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60" name="Freeform 175">
                <a:extLst>
                  <a:ext uri="{FF2B5EF4-FFF2-40B4-BE49-F238E27FC236}">
                    <a16:creationId xmlns:a16="http://schemas.microsoft.com/office/drawing/2014/main" id="{1DE9F8C3-52DF-9F84-B465-CD29EA91B282}"/>
                  </a:ext>
                </a:extLst>
              </p:cNvPr>
              <p:cNvSpPr>
                <a:spLocks/>
              </p:cNvSpPr>
              <p:nvPr/>
            </p:nvSpPr>
            <p:spPr bwMode="auto">
              <a:xfrm>
                <a:off x="5693" y="1981"/>
                <a:ext cx="74" cy="35"/>
              </a:xfrm>
              <a:custGeom>
                <a:avLst/>
                <a:gdLst>
                  <a:gd name="T0" fmla="*/ 100 w 100"/>
                  <a:gd name="T1" fmla="*/ 47 h 47"/>
                  <a:gd name="T2" fmla="*/ 100 w 100"/>
                  <a:gd name="T3" fmla="*/ 47 h 47"/>
                  <a:gd name="T4" fmla="*/ 0 w 100"/>
                  <a:gd name="T5" fmla="*/ 0 h 47"/>
                </a:gdLst>
                <a:ahLst/>
                <a:cxnLst>
                  <a:cxn ang="0">
                    <a:pos x="T0" y="T1"/>
                  </a:cxn>
                  <a:cxn ang="0">
                    <a:pos x="T2" y="T3"/>
                  </a:cxn>
                  <a:cxn ang="0">
                    <a:pos x="T4" y="T5"/>
                  </a:cxn>
                </a:cxnLst>
                <a:rect l="0" t="0" r="r" b="b"/>
                <a:pathLst>
                  <a:path w="100" h="47">
                    <a:moveTo>
                      <a:pt x="100" y="47"/>
                    </a:moveTo>
                    <a:lnTo>
                      <a:pt x="100" y="47"/>
                    </a:lnTo>
                    <a:lnTo>
                      <a:pt x="0" y="0"/>
                    </a:lnTo>
                  </a:path>
                </a:pathLst>
              </a:custGeom>
              <a:noFill/>
              <a:ln w="6350" cap="flat">
                <a:solidFill>
                  <a:srgbClr val="BA442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61" name="Freeform 176">
                <a:extLst>
                  <a:ext uri="{FF2B5EF4-FFF2-40B4-BE49-F238E27FC236}">
                    <a16:creationId xmlns:a16="http://schemas.microsoft.com/office/drawing/2014/main" id="{40EE2BBB-2574-EDD5-37BE-7B1B5E8CB2F7}"/>
                  </a:ext>
                </a:extLst>
              </p:cNvPr>
              <p:cNvSpPr>
                <a:spLocks/>
              </p:cNvSpPr>
              <p:nvPr/>
            </p:nvSpPr>
            <p:spPr bwMode="auto">
              <a:xfrm>
                <a:off x="5708" y="1966"/>
                <a:ext cx="0" cy="65"/>
              </a:xfrm>
              <a:custGeom>
                <a:avLst/>
                <a:gdLst>
                  <a:gd name="T0" fmla="*/ 0 h 87"/>
                  <a:gd name="T1" fmla="*/ 0 h 87"/>
                  <a:gd name="T2" fmla="*/ 87 h 87"/>
                </a:gdLst>
                <a:ahLst/>
                <a:cxnLst>
                  <a:cxn ang="0">
                    <a:pos x="0" y="T0"/>
                  </a:cxn>
                  <a:cxn ang="0">
                    <a:pos x="0" y="T1"/>
                  </a:cxn>
                  <a:cxn ang="0">
                    <a:pos x="0" y="T2"/>
                  </a:cxn>
                </a:cxnLst>
                <a:rect l="0" t="0" r="r" b="b"/>
                <a:pathLst>
                  <a:path h="87">
                    <a:moveTo>
                      <a:pt x="0" y="0"/>
                    </a:moveTo>
                    <a:lnTo>
                      <a:pt x="0" y="0"/>
                    </a:lnTo>
                    <a:lnTo>
                      <a:pt x="0" y="87"/>
                    </a:lnTo>
                  </a:path>
                </a:pathLst>
              </a:custGeom>
              <a:noFill/>
              <a:ln w="6350" cap="flat">
                <a:solidFill>
                  <a:srgbClr val="BA442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62" name="Freeform 177">
                <a:extLst>
                  <a:ext uri="{FF2B5EF4-FFF2-40B4-BE49-F238E27FC236}">
                    <a16:creationId xmlns:a16="http://schemas.microsoft.com/office/drawing/2014/main" id="{25AE4292-71D8-A8DD-7903-88A587487841}"/>
                  </a:ext>
                </a:extLst>
              </p:cNvPr>
              <p:cNvSpPr>
                <a:spLocks/>
              </p:cNvSpPr>
              <p:nvPr/>
            </p:nvSpPr>
            <p:spPr bwMode="auto">
              <a:xfrm>
                <a:off x="5668" y="1981"/>
                <a:ext cx="75" cy="35"/>
              </a:xfrm>
              <a:custGeom>
                <a:avLst/>
                <a:gdLst>
                  <a:gd name="T0" fmla="*/ 0 w 100"/>
                  <a:gd name="T1" fmla="*/ 47 h 47"/>
                  <a:gd name="T2" fmla="*/ 0 w 100"/>
                  <a:gd name="T3" fmla="*/ 47 h 47"/>
                  <a:gd name="T4" fmla="*/ 100 w 100"/>
                  <a:gd name="T5" fmla="*/ 0 h 47"/>
                </a:gdLst>
                <a:ahLst/>
                <a:cxnLst>
                  <a:cxn ang="0">
                    <a:pos x="T0" y="T1"/>
                  </a:cxn>
                  <a:cxn ang="0">
                    <a:pos x="T2" y="T3"/>
                  </a:cxn>
                  <a:cxn ang="0">
                    <a:pos x="T4" y="T5"/>
                  </a:cxn>
                </a:cxnLst>
                <a:rect l="0" t="0" r="r" b="b"/>
                <a:pathLst>
                  <a:path w="100" h="47">
                    <a:moveTo>
                      <a:pt x="0" y="47"/>
                    </a:moveTo>
                    <a:lnTo>
                      <a:pt x="0" y="47"/>
                    </a:lnTo>
                    <a:lnTo>
                      <a:pt x="100" y="0"/>
                    </a:lnTo>
                  </a:path>
                </a:pathLst>
              </a:custGeom>
              <a:noFill/>
              <a:ln w="6350" cap="flat">
                <a:solidFill>
                  <a:srgbClr val="BA442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63" name="Freeform 178">
                <a:extLst>
                  <a:ext uri="{FF2B5EF4-FFF2-40B4-BE49-F238E27FC236}">
                    <a16:creationId xmlns:a16="http://schemas.microsoft.com/office/drawing/2014/main" id="{172A4147-E75D-4636-3C6C-F64F622F8386}"/>
                  </a:ext>
                </a:extLst>
              </p:cNvPr>
              <p:cNvSpPr>
                <a:spLocks/>
              </p:cNvSpPr>
              <p:nvPr/>
            </p:nvSpPr>
            <p:spPr bwMode="auto">
              <a:xfrm>
                <a:off x="5668" y="1981"/>
                <a:ext cx="75" cy="35"/>
              </a:xfrm>
              <a:custGeom>
                <a:avLst/>
                <a:gdLst>
                  <a:gd name="T0" fmla="*/ 100 w 100"/>
                  <a:gd name="T1" fmla="*/ 47 h 47"/>
                  <a:gd name="T2" fmla="*/ 100 w 100"/>
                  <a:gd name="T3" fmla="*/ 47 h 47"/>
                  <a:gd name="T4" fmla="*/ 0 w 100"/>
                  <a:gd name="T5" fmla="*/ 0 h 47"/>
                </a:gdLst>
                <a:ahLst/>
                <a:cxnLst>
                  <a:cxn ang="0">
                    <a:pos x="T0" y="T1"/>
                  </a:cxn>
                  <a:cxn ang="0">
                    <a:pos x="T2" y="T3"/>
                  </a:cxn>
                  <a:cxn ang="0">
                    <a:pos x="T4" y="T5"/>
                  </a:cxn>
                </a:cxnLst>
                <a:rect l="0" t="0" r="r" b="b"/>
                <a:pathLst>
                  <a:path w="100" h="47">
                    <a:moveTo>
                      <a:pt x="100" y="47"/>
                    </a:moveTo>
                    <a:lnTo>
                      <a:pt x="100" y="47"/>
                    </a:lnTo>
                    <a:lnTo>
                      <a:pt x="0" y="0"/>
                    </a:lnTo>
                  </a:path>
                </a:pathLst>
              </a:custGeom>
              <a:noFill/>
              <a:ln w="6350" cap="flat">
                <a:solidFill>
                  <a:srgbClr val="BA442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64" name="Freeform 179">
                <a:extLst>
                  <a:ext uri="{FF2B5EF4-FFF2-40B4-BE49-F238E27FC236}">
                    <a16:creationId xmlns:a16="http://schemas.microsoft.com/office/drawing/2014/main" id="{3716FE82-E2AB-3610-5E48-3040DBCF98A0}"/>
                  </a:ext>
                </a:extLst>
              </p:cNvPr>
              <p:cNvSpPr>
                <a:spLocks/>
              </p:cNvSpPr>
              <p:nvPr/>
            </p:nvSpPr>
            <p:spPr bwMode="auto">
              <a:xfrm>
                <a:off x="5702" y="1966"/>
                <a:ext cx="1" cy="65"/>
              </a:xfrm>
              <a:custGeom>
                <a:avLst/>
                <a:gdLst>
                  <a:gd name="T0" fmla="*/ 0 w 1"/>
                  <a:gd name="T1" fmla="*/ 0 h 87"/>
                  <a:gd name="T2" fmla="*/ 0 w 1"/>
                  <a:gd name="T3" fmla="*/ 0 h 87"/>
                  <a:gd name="T4" fmla="*/ 1 w 1"/>
                  <a:gd name="T5" fmla="*/ 87 h 87"/>
                </a:gdLst>
                <a:ahLst/>
                <a:cxnLst>
                  <a:cxn ang="0">
                    <a:pos x="T0" y="T1"/>
                  </a:cxn>
                  <a:cxn ang="0">
                    <a:pos x="T2" y="T3"/>
                  </a:cxn>
                  <a:cxn ang="0">
                    <a:pos x="T4" y="T5"/>
                  </a:cxn>
                </a:cxnLst>
                <a:rect l="0" t="0" r="r" b="b"/>
                <a:pathLst>
                  <a:path w="1" h="87">
                    <a:moveTo>
                      <a:pt x="0" y="0"/>
                    </a:moveTo>
                    <a:lnTo>
                      <a:pt x="0" y="0"/>
                    </a:lnTo>
                    <a:lnTo>
                      <a:pt x="1" y="87"/>
                    </a:lnTo>
                  </a:path>
                </a:pathLst>
              </a:custGeom>
              <a:noFill/>
              <a:ln w="6350" cap="flat">
                <a:solidFill>
                  <a:srgbClr val="BA442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65" name="Freeform 180">
                <a:extLst>
                  <a:ext uri="{FF2B5EF4-FFF2-40B4-BE49-F238E27FC236}">
                    <a16:creationId xmlns:a16="http://schemas.microsoft.com/office/drawing/2014/main" id="{FB35B1F5-41F8-F2DD-60D5-4BADC5407B49}"/>
                  </a:ext>
                </a:extLst>
              </p:cNvPr>
              <p:cNvSpPr>
                <a:spLocks/>
              </p:cNvSpPr>
              <p:nvPr/>
            </p:nvSpPr>
            <p:spPr bwMode="auto">
              <a:xfrm>
                <a:off x="5668" y="1981"/>
                <a:ext cx="69" cy="35"/>
              </a:xfrm>
              <a:custGeom>
                <a:avLst/>
                <a:gdLst>
                  <a:gd name="T0" fmla="*/ 0 w 93"/>
                  <a:gd name="T1" fmla="*/ 47 h 47"/>
                  <a:gd name="T2" fmla="*/ 0 w 93"/>
                  <a:gd name="T3" fmla="*/ 47 h 47"/>
                  <a:gd name="T4" fmla="*/ 93 w 93"/>
                  <a:gd name="T5" fmla="*/ 0 h 47"/>
                </a:gdLst>
                <a:ahLst/>
                <a:cxnLst>
                  <a:cxn ang="0">
                    <a:pos x="T0" y="T1"/>
                  </a:cxn>
                  <a:cxn ang="0">
                    <a:pos x="T2" y="T3"/>
                  </a:cxn>
                  <a:cxn ang="0">
                    <a:pos x="T4" y="T5"/>
                  </a:cxn>
                </a:cxnLst>
                <a:rect l="0" t="0" r="r" b="b"/>
                <a:pathLst>
                  <a:path w="93" h="47">
                    <a:moveTo>
                      <a:pt x="0" y="47"/>
                    </a:moveTo>
                    <a:lnTo>
                      <a:pt x="0" y="47"/>
                    </a:lnTo>
                    <a:lnTo>
                      <a:pt x="93" y="0"/>
                    </a:lnTo>
                  </a:path>
                </a:pathLst>
              </a:custGeom>
              <a:noFill/>
              <a:ln w="6350" cap="flat">
                <a:solidFill>
                  <a:srgbClr val="BA442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66" name="Freeform 181">
                <a:extLst>
                  <a:ext uri="{FF2B5EF4-FFF2-40B4-BE49-F238E27FC236}">
                    <a16:creationId xmlns:a16="http://schemas.microsoft.com/office/drawing/2014/main" id="{DBE4F1C0-A48F-C824-6FE1-76CD76B3D557}"/>
                  </a:ext>
                </a:extLst>
              </p:cNvPr>
              <p:cNvSpPr>
                <a:spLocks/>
              </p:cNvSpPr>
              <p:nvPr/>
            </p:nvSpPr>
            <p:spPr bwMode="auto">
              <a:xfrm>
                <a:off x="5668" y="1981"/>
                <a:ext cx="69" cy="35"/>
              </a:xfrm>
              <a:custGeom>
                <a:avLst/>
                <a:gdLst>
                  <a:gd name="T0" fmla="*/ 93 w 93"/>
                  <a:gd name="T1" fmla="*/ 47 h 47"/>
                  <a:gd name="T2" fmla="*/ 93 w 93"/>
                  <a:gd name="T3" fmla="*/ 47 h 47"/>
                  <a:gd name="T4" fmla="*/ 0 w 93"/>
                  <a:gd name="T5" fmla="*/ 0 h 47"/>
                </a:gdLst>
                <a:ahLst/>
                <a:cxnLst>
                  <a:cxn ang="0">
                    <a:pos x="T0" y="T1"/>
                  </a:cxn>
                  <a:cxn ang="0">
                    <a:pos x="T2" y="T3"/>
                  </a:cxn>
                  <a:cxn ang="0">
                    <a:pos x="T4" y="T5"/>
                  </a:cxn>
                </a:cxnLst>
                <a:rect l="0" t="0" r="r" b="b"/>
                <a:pathLst>
                  <a:path w="93" h="47">
                    <a:moveTo>
                      <a:pt x="93" y="47"/>
                    </a:moveTo>
                    <a:lnTo>
                      <a:pt x="93" y="47"/>
                    </a:lnTo>
                    <a:lnTo>
                      <a:pt x="0" y="0"/>
                    </a:lnTo>
                  </a:path>
                </a:pathLst>
              </a:custGeom>
              <a:noFill/>
              <a:ln w="6350" cap="flat">
                <a:solidFill>
                  <a:srgbClr val="BA442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67" name="Freeform 182">
                <a:extLst>
                  <a:ext uri="{FF2B5EF4-FFF2-40B4-BE49-F238E27FC236}">
                    <a16:creationId xmlns:a16="http://schemas.microsoft.com/office/drawing/2014/main" id="{EA040BA9-4D57-7A3A-980A-8A549A94A33F}"/>
                  </a:ext>
                </a:extLst>
              </p:cNvPr>
              <p:cNvSpPr>
                <a:spLocks/>
              </p:cNvSpPr>
              <p:nvPr/>
            </p:nvSpPr>
            <p:spPr bwMode="auto">
              <a:xfrm>
                <a:off x="5698" y="1966"/>
                <a:ext cx="0" cy="65"/>
              </a:xfrm>
              <a:custGeom>
                <a:avLst/>
                <a:gdLst>
                  <a:gd name="T0" fmla="*/ 0 h 87"/>
                  <a:gd name="T1" fmla="*/ 0 h 87"/>
                  <a:gd name="T2" fmla="*/ 87 h 87"/>
                </a:gdLst>
                <a:ahLst/>
                <a:cxnLst>
                  <a:cxn ang="0">
                    <a:pos x="0" y="T0"/>
                  </a:cxn>
                  <a:cxn ang="0">
                    <a:pos x="0" y="T1"/>
                  </a:cxn>
                  <a:cxn ang="0">
                    <a:pos x="0" y="T2"/>
                  </a:cxn>
                </a:cxnLst>
                <a:rect l="0" t="0" r="r" b="b"/>
                <a:pathLst>
                  <a:path h="87">
                    <a:moveTo>
                      <a:pt x="0" y="0"/>
                    </a:moveTo>
                    <a:lnTo>
                      <a:pt x="0" y="0"/>
                    </a:lnTo>
                    <a:lnTo>
                      <a:pt x="0" y="87"/>
                    </a:lnTo>
                  </a:path>
                </a:pathLst>
              </a:custGeom>
              <a:noFill/>
              <a:ln w="6350" cap="flat">
                <a:solidFill>
                  <a:srgbClr val="BA442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68" name="Freeform 183">
                <a:extLst>
                  <a:ext uri="{FF2B5EF4-FFF2-40B4-BE49-F238E27FC236}">
                    <a16:creationId xmlns:a16="http://schemas.microsoft.com/office/drawing/2014/main" id="{269F93B8-E5FE-D610-3D66-BE67D7950B47}"/>
                  </a:ext>
                </a:extLst>
              </p:cNvPr>
              <p:cNvSpPr>
                <a:spLocks/>
              </p:cNvSpPr>
              <p:nvPr/>
            </p:nvSpPr>
            <p:spPr bwMode="auto">
              <a:xfrm>
                <a:off x="5658" y="1981"/>
                <a:ext cx="74" cy="35"/>
              </a:xfrm>
              <a:custGeom>
                <a:avLst/>
                <a:gdLst>
                  <a:gd name="T0" fmla="*/ 0 w 100"/>
                  <a:gd name="T1" fmla="*/ 47 h 47"/>
                  <a:gd name="T2" fmla="*/ 0 w 100"/>
                  <a:gd name="T3" fmla="*/ 47 h 47"/>
                  <a:gd name="T4" fmla="*/ 100 w 100"/>
                  <a:gd name="T5" fmla="*/ 0 h 47"/>
                </a:gdLst>
                <a:ahLst/>
                <a:cxnLst>
                  <a:cxn ang="0">
                    <a:pos x="T0" y="T1"/>
                  </a:cxn>
                  <a:cxn ang="0">
                    <a:pos x="T2" y="T3"/>
                  </a:cxn>
                  <a:cxn ang="0">
                    <a:pos x="T4" y="T5"/>
                  </a:cxn>
                </a:cxnLst>
                <a:rect l="0" t="0" r="r" b="b"/>
                <a:pathLst>
                  <a:path w="100" h="47">
                    <a:moveTo>
                      <a:pt x="0" y="47"/>
                    </a:moveTo>
                    <a:lnTo>
                      <a:pt x="0" y="47"/>
                    </a:lnTo>
                    <a:lnTo>
                      <a:pt x="100" y="0"/>
                    </a:lnTo>
                  </a:path>
                </a:pathLst>
              </a:custGeom>
              <a:noFill/>
              <a:ln w="6350" cap="flat">
                <a:solidFill>
                  <a:srgbClr val="BA442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69" name="Freeform 184">
                <a:extLst>
                  <a:ext uri="{FF2B5EF4-FFF2-40B4-BE49-F238E27FC236}">
                    <a16:creationId xmlns:a16="http://schemas.microsoft.com/office/drawing/2014/main" id="{2B5FD7DF-FBDF-FA02-5892-9B04DDC28E1D}"/>
                  </a:ext>
                </a:extLst>
              </p:cNvPr>
              <p:cNvSpPr>
                <a:spLocks/>
              </p:cNvSpPr>
              <p:nvPr/>
            </p:nvSpPr>
            <p:spPr bwMode="auto">
              <a:xfrm>
                <a:off x="5658" y="1981"/>
                <a:ext cx="74" cy="35"/>
              </a:xfrm>
              <a:custGeom>
                <a:avLst/>
                <a:gdLst>
                  <a:gd name="T0" fmla="*/ 100 w 100"/>
                  <a:gd name="T1" fmla="*/ 47 h 47"/>
                  <a:gd name="T2" fmla="*/ 100 w 100"/>
                  <a:gd name="T3" fmla="*/ 47 h 47"/>
                  <a:gd name="T4" fmla="*/ 0 w 100"/>
                  <a:gd name="T5" fmla="*/ 0 h 47"/>
                </a:gdLst>
                <a:ahLst/>
                <a:cxnLst>
                  <a:cxn ang="0">
                    <a:pos x="T0" y="T1"/>
                  </a:cxn>
                  <a:cxn ang="0">
                    <a:pos x="T2" y="T3"/>
                  </a:cxn>
                  <a:cxn ang="0">
                    <a:pos x="T4" y="T5"/>
                  </a:cxn>
                </a:cxnLst>
                <a:rect l="0" t="0" r="r" b="b"/>
                <a:pathLst>
                  <a:path w="100" h="47">
                    <a:moveTo>
                      <a:pt x="100" y="47"/>
                    </a:moveTo>
                    <a:lnTo>
                      <a:pt x="100" y="47"/>
                    </a:lnTo>
                    <a:lnTo>
                      <a:pt x="0" y="0"/>
                    </a:lnTo>
                  </a:path>
                </a:pathLst>
              </a:custGeom>
              <a:noFill/>
              <a:ln w="6350" cap="flat">
                <a:solidFill>
                  <a:srgbClr val="BA442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70" name="Freeform 185">
                <a:extLst>
                  <a:ext uri="{FF2B5EF4-FFF2-40B4-BE49-F238E27FC236}">
                    <a16:creationId xmlns:a16="http://schemas.microsoft.com/office/drawing/2014/main" id="{CD909349-8389-7CBC-9FE4-0C04576F1121}"/>
                  </a:ext>
                </a:extLst>
              </p:cNvPr>
              <p:cNvSpPr>
                <a:spLocks/>
              </p:cNvSpPr>
              <p:nvPr/>
            </p:nvSpPr>
            <p:spPr bwMode="auto">
              <a:xfrm>
                <a:off x="5687" y="1966"/>
                <a:ext cx="1" cy="65"/>
              </a:xfrm>
              <a:custGeom>
                <a:avLst/>
                <a:gdLst>
                  <a:gd name="T0" fmla="*/ 0 w 1"/>
                  <a:gd name="T1" fmla="*/ 0 h 87"/>
                  <a:gd name="T2" fmla="*/ 0 w 1"/>
                  <a:gd name="T3" fmla="*/ 0 h 87"/>
                  <a:gd name="T4" fmla="*/ 1 w 1"/>
                  <a:gd name="T5" fmla="*/ 87 h 87"/>
                </a:gdLst>
                <a:ahLst/>
                <a:cxnLst>
                  <a:cxn ang="0">
                    <a:pos x="T0" y="T1"/>
                  </a:cxn>
                  <a:cxn ang="0">
                    <a:pos x="T2" y="T3"/>
                  </a:cxn>
                  <a:cxn ang="0">
                    <a:pos x="T4" y="T5"/>
                  </a:cxn>
                </a:cxnLst>
                <a:rect l="0" t="0" r="r" b="b"/>
                <a:pathLst>
                  <a:path w="1" h="87">
                    <a:moveTo>
                      <a:pt x="0" y="0"/>
                    </a:moveTo>
                    <a:lnTo>
                      <a:pt x="0" y="0"/>
                    </a:lnTo>
                    <a:lnTo>
                      <a:pt x="1" y="87"/>
                    </a:lnTo>
                  </a:path>
                </a:pathLst>
              </a:custGeom>
              <a:noFill/>
              <a:ln w="6350" cap="flat">
                <a:solidFill>
                  <a:srgbClr val="BA442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71" name="Freeform 186">
                <a:extLst>
                  <a:ext uri="{FF2B5EF4-FFF2-40B4-BE49-F238E27FC236}">
                    <a16:creationId xmlns:a16="http://schemas.microsoft.com/office/drawing/2014/main" id="{30925B7D-4EC0-3C66-90A6-CFF66128A0BD}"/>
                  </a:ext>
                </a:extLst>
              </p:cNvPr>
              <p:cNvSpPr>
                <a:spLocks/>
              </p:cNvSpPr>
              <p:nvPr/>
            </p:nvSpPr>
            <p:spPr bwMode="auto">
              <a:xfrm>
                <a:off x="5653" y="1981"/>
                <a:ext cx="69" cy="35"/>
              </a:xfrm>
              <a:custGeom>
                <a:avLst/>
                <a:gdLst>
                  <a:gd name="T0" fmla="*/ 0 w 93"/>
                  <a:gd name="T1" fmla="*/ 47 h 47"/>
                  <a:gd name="T2" fmla="*/ 0 w 93"/>
                  <a:gd name="T3" fmla="*/ 47 h 47"/>
                  <a:gd name="T4" fmla="*/ 93 w 93"/>
                  <a:gd name="T5" fmla="*/ 0 h 47"/>
                </a:gdLst>
                <a:ahLst/>
                <a:cxnLst>
                  <a:cxn ang="0">
                    <a:pos x="T0" y="T1"/>
                  </a:cxn>
                  <a:cxn ang="0">
                    <a:pos x="T2" y="T3"/>
                  </a:cxn>
                  <a:cxn ang="0">
                    <a:pos x="T4" y="T5"/>
                  </a:cxn>
                </a:cxnLst>
                <a:rect l="0" t="0" r="r" b="b"/>
                <a:pathLst>
                  <a:path w="93" h="47">
                    <a:moveTo>
                      <a:pt x="0" y="47"/>
                    </a:moveTo>
                    <a:lnTo>
                      <a:pt x="0" y="47"/>
                    </a:lnTo>
                    <a:lnTo>
                      <a:pt x="93" y="0"/>
                    </a:lnTo>
                  </a:path>
                </a:pathLst>
              </a:custGeom>
              <a:noFill/>
              <a:ln w="6350" cap="flat">
                <a:solidFill>
                  <a:srgbClr val="BA442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72" name="Freeform 187">
                <a:extLst>
                  <a:ext uri="{FF2B5EF4-FFF2-40B4-BE49-F238E27FC236}">
                    <a16:creationId xmlns:a16="http://schemas.microsoft.com/office/drawing/2014/main" id="{E1E03A46-49D6-60E6-5987-C5016AD1E083}"/>
                  </a:ext>
                </a:extLst>
              </p:cNvPr>
              <p:cNvSpPr>
                <a:spLocks/>
              </p:cNvSpPr>
              <p:nvPr/>
            </p:nvSpPr>
            <p:spPr bwMode="auto">
              <a:xfrm>
                <a:off x="5653" y="1981"/>
                <a:ext cx="69" cy="35"/>
              </a:xfrm>
              <a:custGeom>
                <a:avLst/>
                <a:gdLst>
                  <a:gd name="T0" fmla="*/ 93 w 93"/>
                  <a:gd name="T1" fmla="*/ 47 h 47"/>
                  <a:gd name="T2" fmla="*/ 93 w 93"/>
                  <a:gd name="T3" fmla="*/ 47 h 47"/>
                  <a:gd name="T4" fmla="*/ 0 w 93"/>
                  <a:gd name="T5" fmla="*/ 0 h 47"/>
                </a:gdLst>
                <a:ahLst/>
                <a:cxnLst>
                  <a:cxn ang="0">
                    <a:pos x="T0" y="T1"/>
                  </a:cxn>
                  <a:cxn ang="0">
                    <a:pos x="T2" y="T3"/>
                  </a:cxn>
                  <a:cxn ang="0">
                    <a:pos x="T4" y="T5"/>
                  </a:cxn>
                </a:cxnLst>
                <a:rect l="0" t="0" r="r" b="b"/>
                <a:pathLst>
                  <a:path w="93" h="47">
                    <a:moveTo>
                      <a:pt x="93" y="47"/>
                    </a:moveTo>
                    <a:lnTo>
                      <a:pt x="93" y="47"/>
                    </a:lnTo>
                    <a:lnTo>
                      <a:pt x="0" y="0"/>
                    </a:lnTo>
                  </a:path>
                </a:pathLst>
              </a:custGeom>
              <a:noFill/>
              <a:ln w="6350" cap="flat">
                <a:solidFill>
                  <a:srgbClr val="BA442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73" name="Freeform 188">
                <a:extLst>
                  <a:ext uri="{FF2B5EF4-FFF2-40B4-BE49-F238E27FC236}">
                    <a16:creationId xmlns:a16="http://schemas.microsoft.com/office/drawing/2014/main" id="{2E4F86F8-326B-E5D0-F273-F167529BA0F8}"/>
                  </a:ext>
                </a:extLst>
              </p:cNvPr>
              <p:cNvSpPr>
                <a:spLocks/>
              </p:cNvSpPr>
              <p:nvPr/>
            </p:nvSpPr>
            <p:spPr bwMode="auto">
              <a:xfrm>
                <a:off x="5683" y="1966"/>
                <a:ext cx="0" cy="65"/>
              </a:xfrm>
              <a:custGeom>
                <a:avLst/>
                <a:gdLst>
                  <a:gd name="T0" fmla="*/ 0 h 87"/>
                  <a:gd name="T1" fmla="*/ 0 h 87"/>
                  <a:gd name="T2" fmla="*/ 87 h 87"/>
                </a:gdLst>
                <a:ahLst/>
                <a:cxnLst>
                  <a:cxn ang="0">
                    <a:pos x="0" y="T0"/>
                  </a:cxn>
                  <a:cxn ang="0">
                    <a:pos x="0" y="T1"/>
                  </a:cxn>
                  <a:cxn ang="0">
                    <a:pos x="0" y="T2"/>
                  </a:cxn>
                </a:cxnLst>
                <a:rect l="0" t="0" r="r" b="b"/>
                <a:pathLst>
                  <a:path h="87">
                    <a:moveTo>
                      <a:pt x="0" y="0"/>
                    </a:moveTo>
                    <a:lnTo>
                      <a:pt x="0" y="0"/>
                    </a:lnTo>
                    <a:lnTo>
                      <a:pt x="0" y="87"/>
                    </a:lnTo>
                  </a:path>
                </a:pathLst>
              </a:custGeom>
              <a:noFill/>
              <a:ln w="6350" cap="flat">
                <a:solidFill>
                  <a:srgbClr val="BA442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74" name="Freeform 189">
                <a:extLst>
                  <a:ext uri="{FF2B5EF4-FFF2-40B4-BE49-F238E27FC236}">
                    <a16:creationId xmlns:a16="http://schemas.microsoft.com/office/drawing/2014/main" id="{013DC919-08B6-7199-F9B8-5A758A30250D}"/>
                  </a:ext>
                </a:extLst>
              </p:cNvPr>
              <p:cNvSpPr>
                <a:spLocks/>
              </p:cNvSpPr>
              <p:nvPr/>
            </p:nvSpPr>
            <p:spPr bwMode="auto">
              <a:xfrm>
                <a:off x="5648" y="1981"/>
                <a:ext cx="69" cy="35"/>
              </a:xfrm>
              <a:custGeom>
                <a:avLst/>
                <a:gdLst>
                  <a:gd name="T0" fmla="*/ 0 w 93"/>
                  <a:gd name="T1" fmla="*/ 47 h 47"/>
                  <a:gd name="T2" fmla="*/ 0 w 93"/>
                  <a:gd name="T3" fmla="*/ 47 h 47"/>
                  <a:gd name="T4" fmla="*/ 93 w 93"/>
                  <a:gd name="T5" fmla="*/ 0 h 47"/>
                </a:gdLst>
                <a:ahLst/>
                <a:cxnLst>
                  <a:cxn ang="0">
                    <a:pos x="T0" y="T1"/>
                  </a:cxn>
                  <a:cxn ang="0">
                    <a:pos x="T2" y="T3"/>
                  </a:cxn>
                  <a:cxn ang="0">
                    <a:pos x="T4" y="T5"/>
                  </a:cxn>
                </a:cxnLst>
                <a:rect l="0" t="0" r="r" b="b"/>
                <a:pathLst>
                  <a:path w="93" h="47">
                    <a:moveTo>
                      <a:pt x="0" y="47"/>
                    </a:moveTo>
                    <a:lnTo>
                      <a:pt x="0" y="47"/>
                    </a:lnTo>
                    <a:lnTo>
                      <a:pt x="93" y="0"/>
                    </a:lnTo>
                  </a:path>
                </a:pathLst>
              </a:custGeom>
              <a:noFill/>
              <a:ln w="6350" cap="flat">
                <a:solidFill>
                  <a:srgbClr val="BA442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75" name="Freeform 190">
                <a:extLst>
                  <a:ext uri="{FF2B5EF4-FFF2-40B4-BE49-F238E27FC236}">
                    <a16:creationId xmlns:a16="http://schemas.microsoft.com/office/drawing/2014/main" id="{59ED1955-75E3-95D9-AD72-F3BB64813248}"/>
                  </a:ext>
                </a:extLst>
              </p:cNvPr>
              <p:cNvSpPr>
                <a:spLocks/>
              </p:cNvSpPr>
              <p:nvPr/>
            </p:nvSpPr>
            <p:spPr bwMode="auto">
              <a:xfrm>
                <a:off x="5648" y="1981"/>
                <a:ext cx="69" cy="35"/>
              </a:xfrm>
              <a:custGeom>
                <a:avLst/>
                <a:gdLst>
                  <a:gd name="T0" fmla="*/ 93 w 93"/>
                  <a:gd name="T1" fmla="*/ 47 h 47"/>
                  <a:gd name="T2" fmla="*/ 93 w 93"/>
                  <a:gd name="T3" fmla="*/ 47 h 47"/>
                  <a:gd name="T4" fmla="*/ 0 w 93"/>
                  <a:gd name="T5" fmla="*/ 0 h 47"/>
                </a:gdLst>
                <a:ahLst/>
                <a:cxnLst>
                  <a:cxn ang="0">
                    <a:pos x="T0" y="T1"/>
                  </a:cxn>
                  <a:cxn ang="0">
                    <a:pos x="T2" y="T3"/>
                  </a:cxn>
                  <a:cxn ang="0">
                    <a:pos x="T4" y="T5"/>
                  </a:cxn>
                </a:cxnLst>
                <a:rect l="0" t="0" r="r" b="b"/>
                <a:pathLst>
                  <a:path w="93" h="47">
                    <a:moveTo>
                      <a:pt x="93" y="47"/>
                    </a:moveTo>
                    <a:lnTo>
                      <a:pt x="93" y="47"/>
                    </a:lnTo>
                    <a:lnTo>
                      <a:pt x="0" y="0"/>
                    </a:lnTo>
                  </a:path>
                </a:pathLst>
              </a:custGeom>
              <a:noFill/>
              <a:ln w="6350" cap="flat">
                <a:solidFill>
                  <a:srgbClr val="BA442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76" name="Freeform 191">
                <a:extLst>
                  <a:ext uri="{FF2B5EF4-FFF2-40B4-BE49-F238E27FC236}">
                    <a16:creationId xmlns:a16="http://schemas.microsoft.com/office/drawing/2014/main" id="{7F8453DD-FB67-8454-359C-DE4CAB2F6316}"/>
                  </a:ext>
                </a:extLst>
              </p:cNvPr>
              <p:cNvSpPr>
                <a:spLocks/>
              </p:cNvSpPr>
              <p:nvPr/>
            </p:nvSpPr>
            <p:spPr bwMode="auto">
              <a:xfrm>
                <a:off x="5678" y="1966"/>
                <a:ext cx="0" cy="65"/>
              </a:xfrm>
              <a:custGeom>
                <a:avLst/>
                <a:gdLst>
                  <a:gd name="T0" fmla="*/ 0 h 87"/>
                  <a:gd name="T1" fmla="*/ 0 h 87"/>
                  <a:gd name="T2" fmla="*/ 87 h 87"/>
                </a:gdLst>
                <a:ahLst/>
                <a:cxnLst>
                  <a:cxn ang="0">
                    <a:pos x="0" y="T0"/>
                  </a:cxn>
                  <a:cxn ang="0">
                    <a:pos x="0" y="T1"/>
                  </a:cxn>
                  <a:cxn ang="0">
                    <a:pos x="0" y="T2"/>
                  </a:cxn>
                </a:cxnLst>
                <a:rect l="0" t="0" r="r" b="b"/>
                <a:pathLst>
                  <a:path h="87">
                    <a:moveTo>
                      <a:pt x="0" y="0"/>
                    </a:moveTo>
                    <a:lnTo>
                      <a:pt x="0" y="0"/>
                    </a:lnTo>
                    <a:lnTo>
                      <a:pt x="0" y="87"/>
                    </a:lnTo>
                  </a:path>
                </a:pathLst>
              </a:custGeom>
              <a:noFill/>
              <a:ln w="6350" cap="flat">
                <a:solidFill>
                  <a:srgbClr val="BA442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77" name="Freeform 192">
                <a:extLst>
                  <a:ext uri="{FF2B5EF4-FFF2-40B4-BE49-F238E27FC236}">
                    <a16:creationId xmlns:a16="http://schemas.microsoft.com/office/drawing/2014/main" id="{CAB288B8-8AB6-AD5A-9007-86AE16300185}"/>
                  </a:ext>
                </a:extLst>
              </p:cNvPr>
              <p:cNvSpPr>
                <a:spLocks/>
              </p:cNvSpPr>
              <p:nvPr/>
            </p:nvSpPr>
            <p:spPr bwMode="auto">
              <a:xfrm>
                <a:off x="5643" y="1981"/>
                <a:ext cx="74" cy="35"/>
              </a:xfrm>
              <a:custGeom>
                <a:avLst/>
                <a:gdLst>
                  <a:gd name="T0" fmla="*/ 0 w 100"/>
                  <a:gd name="T1" fmla="*/ 47 h 47"/>
                  <a:gd name="T2" fmla="*/ 0 w 100"/>
                  <a:gd name="T3" fmla="*/ 47 h 47"/>
                  <a:gd name="T4" fmla="*/ 100 w 100"/>
                  <a:gd name="T5" fmla="*/ 0 h 47"/>
                </a:gdLst>
                <a:ahLst/>
                <a:cxnLst>
                  <a:cxn ang="0">
                    <a:pos x="T0" y="T1"/>
                  </a:cxn>
                  <a:cxn ang="0">
                    <a:pos x="T2" y="T3"/>
                  </a:cxn>
                  <a:cxn ang="0">
                    <a:pos x="T4" y="T5"/>
                  </a:cxn>
                </a:cxnLst>
                <a:rect l="0" t="0" r="r" b="b"/>
                <a:pathLst>
                  <a:path w="100" h="47">
                    <a:moveTo>
                      <a:pt x="0" y="47"/>
                    </a:moveTo>
                    <a:lnTo>
                      <a:pt x="0" y="47"/>
                    </a:lnTo>
                    <a:lnTo>
                      <a:pt x="100" y="0"/>
                    </a:lnTo>
                  </a:path>
                </a:pathLst>
              </a:custGeom>
              <a:noFill/>
              <a:ln w="6350" cap="flat">
                <a:solidFill>
                  <a:srgbClr val="BA442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78" name="Freeform 193">
                <a:extLst>
                  <a:ext uri="{FF2B5EF4-FFF2-40B4-BE49-F238E27FC236}">
                    <a16:creationId xmlns:a16="http://schemas.microsoft.com/office/drawing/2014/main" id="{06BE1620-429E-7616-880E-29B881B30AEF}"/>
                  </a:ext>
                </a:extLst>
              </p:cNvPr>
              <p:cNvSpPr>
                <a:spLocks/>
              </p:cNvSpPr>
              <p:nvPr/>
            </p:nvSpPr>
            <p:spPr bwMode="auto">
              <a:xfrm>
                <a:off x="5643" y="1981"/>
                <a:ext cx="74" cy="35"/>
              </a:xfrm>
              <a:custGeom>
                <a:avLst/>
                <a:gdLst>
                  <a:gd name="T0" fmla="*/ 100 w 100"/>
                  <a:gd name="T1" fmla="*/ 47 h 47"/>
                  <a:gd name="T2" fmla="*/ 100 w 100"/>
                  <a:gd name="T3" fmla="*/ 47 h 47"/>
                  <a:gd name="T4" fmla="*/ 0 w 100"/>
                  <a:gd name="T5" fmla="*/ 0 h 47"/>
                </a:gdLst>
                <a:ahLst/>
                <a:cxnLst>
                  <a:cxn ang="0">
                    <a:pos x="T0" y="T1"/>
                  </a:cxn>
                  <a:cxn ang="0">
                    <a:pos x="T2" y="T3"/>
                  </a:cxn>
                  <a:cxn ang="0">
                    <a:pos x="T4" y="T5"/>
                  </a:cxn>
                </a:cxnLst>
                <a:rect l="0" t="0" r="r" b="b"/>
                <a:pathLst>
                  <a:path w="100" h="47">
                    <a:moveTo>
                      <a:pt x="100" y="47"/>
                    </a:moveTo>
                    <a:lnTo>
                      <a:pt x="100" y="47"/>
                    </a:lnTo>
                    <a:lnTo>
                      <a:pt x="0" y="0"/>
                    </a:lnTo>
                  </a:path>
                </a:pathLst>
              </a:custGeom>
              <a:noFill/>
              <a:ln w="6350" cap="flat">
                <a:solidFill>
                  <a:srgbClr val="BA442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79" name="Freeform 194">
                <a:extLst>
                  <a:ext uri="{FF2B5EF4-FFF2-40B4-BE49-F238E27FC236}">
                    <a16:creationId xmlns:a16="http://schemas.microsoft.com/office/drawing/2014/main" id="{BD9DE3C3-D464-042A-7C6E-DF12F5B86862}"/>
                  </a:ext>
                </a:extLst>
              </p:cNvPr>
              <p:cNvSpPr>
                <a:spLocks/>
              </p:cNvSpPr>
              <p:nvPr/>
            </p:nvSpPr>
            <p:spPr bwMode="auto">
              <a:xfrm>
                <a:off x="5673" y="1966"/>
                <a:ext cx="0" cy="65"/>
              </a:xfrm>
              <a:custGeom>
                <a:avLst/>
                <a:gdLst>
                  <a:gd name="T0" fmla="*/ 0 w 1"/>
                  <a:gd name="T1" fmla="*/ 0 h 87"/>
                  <a:gd name="T2" fmla="*/ 0 w 1"/>
                  <a:gd name="T3" fmla="*/ 0 h 87"/>
                  <a:gd name="T4" fmla="*/ 1 w 1"/>
                  <a:gd name="T5" fmla="*/ 87 h 87"/>
                </a:gdLst>
                <a:ahLst/>
                <a:cxnLst>
                  <a:cxn ang="0">
                    <a:pos x="T0" y="T1"/>
                  </a:cxn>
                  <a:cxn ang="0">
                    <a:pos x="T2" y="T3"/>
                  </a:cxn>
                  <a:cxn ang="0">
                    <a:pos x="T4" y="T5"/>
                  </a:cxn>
                </a:cxnLst>
                <a:rect l="0" t="0" r="r" b="b"/>
                <a:pathLst>
                  <a:path w="1" h="87">
                    <a:moveTo>
                      <a:pt x="0" y="0"/>
                    </a:moveTo>
                    <a:lnTo>
                      <a:pt x="0" y="0"/>
                    </a:lnTo>
                    <a:lnTo>
                      <a:pt x="1" y="87"/>
                    </a:lnTo>
                  </a:path>
                </a:pathLst>
              </a:custGeom>
              <a:noFill/>
              <a:ln w="6350" cap="flat">
                <a:solidFill>
                  <a:srgbClr val="BA442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80" name="Freeform 195">
                <a:extLst>
                  <a:ext uri="{FF2B5EF4-FFF2-40B4-BE49-F238E27FC236}">
                    <a16:creationId xmlns:a16="http://schemas.microsoft.com/office/drawing/2014/main" id="{04AE89ED-95C4-F94E-E85B-AAF9618547EC}"/>
                  </a:ext>
                </a:extLst>
              </p:cNvPr>
              <p:cNvSpPr>
                <a:spLocks/>
              </p:cNvSpPr>
              <p:nvPr/>
            </p:nvSpPr>
            <p:spPr bwMode="auto">
              <a:xfrm>
                <a:off x="5633" y="1981"/>
                <a:ext cx="75" cy="35"/>
              </a:xfrm>
              <a:custGeom>
                <a:avLst/>
                <a:gdLst>
                  <a:gd name="T0" fmla="*/ 0 w 100"/>
                  <a:gd name="T1" fmla="*/ 47 h 47"/>
                  <a:gd name="T2" fmla="*/ 0 w 100"/>
                  <a:gd name="T3" fmla="*/ 47 h 47"/>
                  <a:gd name="T4" fmla="*/ 100 w 100"/>
                  <a:gd name="T5" fmla="*/ 0 h 47"/>
                </a:gdLst>
                <a:ahLst/>
                <a:cxnLst>
                  <a:cxn ang="0">
                    <a:pos x="T0" y="T1"/>
                  </a:cxn>
                  <a:cxn ang="0">
                    <a:pos x="T2" y="T3"/>
                  </a:cxn>
                  <a:cxn ang="0">
                    <a:pos x="T4" y="T5"/>
                  </a:cxn>
                </a:cxnLst>
                <a:rect l="0" t="0" r="r" b="b"/>
                <a:pathLst>
                  <a:path w="100" h="47">
                    <a:moveTo>
                      <a:pt x="0" y="47"/>
                    </a:moveTo>
                    <a:lnTo>
                      <a:pt x="0" y="47"/>
                    </a:lnTo>
                    <a:lnTo>
                      <a:pt x="100" y="0"/>
                    </a:lnTo>
                  </a:path>
                </a:pathLst>
              </a:custGeom>
              <a:noFill/>
              <a:ln w="6350" cap="flat">
                <a:solidFill>
                  <a:srgbClr val="BA442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81" name="Freeform 196">
                <a:extLst>
                  <a:ext uri="{FF2B5EF4-FFF2-40B4-BE49-F238E27FC236}">
                    <a16:creationId xmlns:a16="http://schemas.microsoft.com/office/drawing/2014/main" id="{B5E368AC-6D6A-286F-5004-B9AE735A45F2}"/>
                  </a:ext>
                </a:extLst>
              </p:cNvPr>
              <p:cNvSpPr>
                <a:spLocks/>
              </p:cNvSpPr>
              <p:nvPr/>
            </p:nvSpPr>
            <p:spPr bwMode="auto">
              <a:xfrm>
                <a:off x="5633" y="1981"/>
                <a:ext cx="75" cy="35"/>
              </a:xfrm>
              <a:custGeom>
                <a:avLst/>
                <a:gdLst>
                  <a:gd name="T0" fmla="*/ 100 w 100"/>
                  <a:gd name="T1" fmla="*/ 47 h 47"/>
                  <a:gd name="T2" fmla="*/ 100 w 100"/>
                  <a:gd name="T3" fmla="*/ 47 h 47"/>
                  <a:gd name="T4" fmla="*/ 0 w 100"/>
                  <a:gd name="T5" fmla="*/ 0 h 47"/>
                </a:gdLst>
                <a:ahLst/>
                <a:cxnLst>
                  <a:cxn ang="0">
                    <a:pos x="T0" y="T1"/>
                  </a:cxn>
                  <a:cxn ang="0">
                    <a:pos x="T2" y="T3"/>
                  </a:cxn>
                  <a:cxn ang="0">
                    <a:pos x="T4" y="T5"/>
                  </a:cxn>
                </a:cxnLst>
                <a:rect l="0" t="0" r="r" b="b"/>
                <a:pathLst>
                  <a:path w="100" h="47">
                    <a:moveTo>
                      <a:pt x="100" y="47"/>
                    </a:moveTo>
                    <a:lnTo>
                      <a:pt x="100" y="47"/>
                    </a:lnTo>
                    <a:lnTo>
                      <a:pt x="0" y="0"/>
                    </a:lnTo>
                  </a:path>
                </a:pathLst>
              </a:custGeom>
              <a:noFill/>
              <a:ln w="6350" cap="flat">
                <a:solidFill>
                  <a:srgbClr val="BA442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82" name="Freeform 197">
                <a:extLst>
                  <a:ext uri="{FF2B5EF4-FFF2-40B4-BE49-F238E27FC236}">
                    <a16:creationId xmlns:a16="http://schemas.microsoft.com/office/drawing/2014/main" id="{74D76C68-92B6-70DF-7F8E-84CECC30BFCC}"/>
                  </a:ext>
                </a:extLst>
              </p:cNvPr>
              <p:cNvSpPr>
                <a:spLocks/>
              </p:cNvSpPr>
              <p:nvPr/>
            </p:nvSpPr>
            <p:spPr bwMode="auto">
              <a:xfrm>
                <a:off x="5668" y="1966"/>
                <a:ext cx="0" cy="65"/>
              </a:xfrm>
              <a:custGeom>
                <a:avLst/>
                <a:gdLst>
                  <a:gd name="T0" fmla="*/ 0 h 87"/>
                  <a:gd name="T1" fmla="*/ 0 h 87"/>
                  <a:gd name="T2" fmla="*/ 87 h 87"/>
                </a:gdLst>
                <a:ahLst/>
                <a:cxnLst>
                  <a:cxn ang="0">
                    <a:pos x="0" y="T0"/>
                  </a:cxn>
                  <a:cxn ang="0">
                    <a:pos x="0" y="T1"/>
                  </a:cxn>
                  <a:cxn ang="0">
                    <a:pos x="0" y="T2"/>
                  </a:cxn>
                </a:cxnLst>
                <a:rect l="0" t="0" r="r" b="b"/>
                <a:pathLst>
                  <a:path h="87">
                    <a:moveTo>
                      <a:pt x="0" y="0"/>
                    </a:moveTo>
                    <a:lnTo>
                      <a:pt x="0" y="0"/>
                    </a:lnTo>
                    <a:lnTo>
                      <a:pt x="0" y="87"/>
                    </a:lnTo>
                  </a:path>
                </a:pathLst>
              </a:custGeom>
              <a:noFill/>
              <a:ln w="6350" cap="flat">
                <a:solidFill>
                  <a:srgbClr val="BA442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83" name="Freeform 198">
                <a:extLst>
                  <a:ext uri="{FF2B5EF4-FFF2-40B4-BE49-F238E27FC236}">
                    <a16:creationId xmlns:a16="http://schemas.microsoft.com/office/drawing/2014/main" id="{409E3AA9-55D6-977B-9DF1-C95AD899DF9C}"/>
                  </a:ext>
                </a:extLst>
              </p:cNvPr>
              <p:cNvSpPr>
                <a:spLocks/>
              </p:cNvSpPr>
              <p:nvPr/>
            </p:nvSpPr>
            <p:spPr bwMode="auto">
              <a:xfrm>
                <a:off x="5628" y="1981"/>
                <a:ext cx="74" cy="35"/>
              </a:xfrm>
              <a:custGeom>
                <a:avLst/>
                <a:gdLst>
                  <a:gd name="T0" fmla="*/ 0 w 100"/>
                  <a:gd name="T1" fmla="*/ 47 h 47"/>
                  <a:gd name="T2" fmla="*/ 0 w 100"/>
                  <a:gd name="T3" fmla="*/ 47 h 47"/>
                  <a:gd name="T4" fmla="*/ 100 w 100"/>
                  <a:gd name="T5" fmla="*/ 0 h 47"/>
                </a:gdLst>
                <a:ahLst/>
                <a:cxnLst>
                  <a:cxn ang="0">
                    <a:pos x="T0" y="T1"/>
                  </a:cxn>
                  <a:cxn ang="0">
                    <a:pos x="T2" y="T3"/>
                  </a:cxn>
                  <a:cxn ang="0">
                    <a:pos x="T4" y="T5"/>
                  </a:cxn>
                </a:cxnLst>
                <a:rect l="0" t="0" r="r" b="b"/>
                <a:pathLst>
                  <a:path w="100" h="47">
                    <a:moveTo>
                      <a:pt x="0" y="47"/>
                    </a:moveTo>
                    <a:lnTo>
                      <a:pt x="0" y="47"/>
                    </a:lnTo>
                    <a:lnTo>
                      <a:pt x="100" y="0"/>
                    </a:lnTo>
                  </a:path>
                </a:pathLst>
              </a:custGeom>
              <a:noFill/>
              <a:ln w="6350" cap="flat">
                <a:solidFill>
                  <a:srgbClr val="BA442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84" name="Freeform 199">
                <a:extLst>
                  <a:ext uri="{FF2B5EF4-FFF2-40B4-BE49-F238E27FC236}">
                    <a16:creationId xmlns:a16="http://schemas.microsoft.com/office/drawing/2014/main" id="{53880975-D748-A09C-38F6-F6E723B42DCD}"/>
                  </a:ext>
                </a:extLst>
              </p:cNvPr>
              <p:cNvSpPr>
                <a:spLocks/>
              </p:cNvSpPr>
              <p:nvPr/>
            </p:nvSpPr>
            <p:spPr bwMode="auto">
              <a:xfrm>
                <a:off x="5628" y="1981"/>
                <a:ext cx="74" cy="35"/>
              </a:xfrm>
              <a:custGeom>
                <a:avLst/>
                <a:gdLst>
                  <a:gd name="T0" fmla="*/ 100 w 100"/>
                  <a:gd name="T1" fmla="*/ 47 h 47"/>
                  <a:gd name="T2" fmla="*/ 100 w 100"/>
                  <a:gd name="T3" fmla="*/ 47 h 47"/>
                  <a:gd name="T4" fmla="*/ 0 w 100"/>
                  <a:gd name="T5" fmla="*/ 0 h 47"/>
                </a:gdLst>
                <a:ahLst/>
                <a:cxnLst>
                  <a:cxn ang="0">
                    <a:pos x="T0" y="T1"/>
                  </a:cxn>
                  <a:cxn ang="0">
                    <a:pos x="T2" y="T3"/>
                  </a:cxn>
                  <a:cxn ang="0">
                    <a:pos x="T4" y="T5"/>
                  </a:cxn>
                </a:cxnLst>
                <a:rect l="0" t="0" r="r" b="b"/>
                <a:pathLst>
                  <a:path w="100" h="47">
                    <a:moveTo>
                      <a:pt x="100" y="47"/>
                    </a:moveTo>
                    <a:lnTo>
                      <a:pt x="100" y="47"/>
                    </a:lnTo>
                    <a:lnTo>
                      <a:pt x="0" y="0"/>
                    </a:lnTo>
                  </a:path>
                </a:pathLst>
              </a:custGeom>
              <a:noFill/>
              <a:ln w="6350" cap="flat">
                <a:solidFill>
                  <a:srgbClr val="BA442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85" name="Freeform 200">
                <a:extLst>
                  <a:ext uri="{FF2B5EF4-FFF2-40B4-BE49-F238E27FC236}">
                    <a16:creationId xmlns:a16="http://schemas.microsoft.com/office/drawing/2014/main" id="{7AD224B3-162B-69AB-0FBD-8FD42E1B31A4}"/>
                  </a:ext>
                </a:extLst>
              </p:cNvPr>
              <p:cNvSpPr>
                <a:spLocks/>
              </p:cNvSpPr>
              <p:nvPr/>
            </p:nvSpPr>
            <p:spPr bwMode="auto">
              <a:xfrm>
                <a:off x="5663" y="1966"/>
                <a:ext cx="0" cy="65"/>
              </a:xfrm>
              <a:custGeom>
                <a:avLst/>
                <a:gdLst>
                  <a:gd name="T0" fmla="*/ 0 h 87"/>
                  <a:gd name="T1" fmla="*/ 0 h 87"/>
                  <a:gd name="T2" fmla="*/ 87 h 87"/>
                </a:gdLst>
                <a:ahLst/>
                <a:cxnLst>
                  <a:cxn ang="0">
                    <a:pos x="0" y="T0"/>
                  </a:cxn>
                  <a:cxn ang="0">
                    <a:pos x="0" y="T1"/>
                  </a:cxn>
                  <a:cxn ang="0">
                    <a:pos x="0" y="T2"/>
                  </a:cxn>
                </a:cxnLst>
                <a:rect l="0" t="0" r="r" b="b"/>
                <a:pathLst>
                  <a:path h="87">
                    <a:moveTo>
                      <a:pt x="0" y="0"/>
                    </a:moveTo>
                    <a:lnTo>
                      <a:pt x="0" y="0"/>
                    </a:lnTo>
                    <a:lnTo>
                      <a:pt x="0" y="87"/>
                    </a:lnTo>
                  </a:path>
                </a:pathLst>
              </a:custGeom>
              <a:noFill/>
              <a:ln w="6350" cap="flat">
                <a:solidFill>
                  <a:srgbClr val="BA442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86" name="Freeform 201">
                <a:extLst>
                  <a:ext uri="{FF2B5EF4-FFF2-40B4-BE49-F238E27FC236}">
                    <a16:creationId xmlns:a16="http://schemas.microsoft.com/office/drawing/2014/main" id="{6532113D-66C2-4D27-19CC-9CFE3C6B3665}"/>
                  </a:ext>
                </a:extLst>
              </p:cNvPr>
              <p:cNvSpPr>
                <a:spLocks/>
              </p:cNvSpPr>
              <p:nvPr/>
            </p:nvSpPr>
            <p:spPr bwMode="auto">
              <a:xfrm>
                <a:off x="5623" y="1981"/>
                <a:ext cx="75" cy="35"/>
              </a:xfrm>
              <a:custGeom>
                <a:avLst/>
                <a:gdLst>
                  <a:gd name="T0" fmla="*/ 0 w 100"/>
                  <a:gd name="T1" fmla="*/ 47 h 47"/>
                  <a:gd name="T2" fmla="*/ 0 w 100"/>
                  <a:gd name="T3" fmla="*/ 47 h 47"/>
                  <a:gd name="T4" fmla="*/ 100 w 100"/>
                  <a:gd name="T5" fmla="*/ 0 h 47"/>
                </a:gdLst>
                <a:ahLst/>
                <a:cxnLst>
                  <a:cxn ang="0">
                    <a:pos x="T0" y="T1"/>
                  </a:cxn>
                  <a:cxn ang="0">
                    <a:pos x="T2" y="T3"/>
                  </a:cxn>
                  <a:cxn ang="0">
                    <a:pos x="T4" y="T5"/>
                  </a:cxn>
                </a:cxnLst>
                <a:rect l="0" t="0" r="r" b="b"/>
                <a:pathLst>
                  <a:path w="100" h="47">
                    <a:moveTo>
                      <a:pt x="0" y="47"/>
                    </a:moveTo>
                    <a:lnTo>
                      <a:pt x="0" y="47"/>
                    </a:lnTo>
                    <a:lnTo>
                      <a:pt x="100" y="0"/>
                    </a:lnTo>
                  </a:path>
                </a:pathLst>
              </a:custGeom>
              <a:noFill/>
              <a:ln w="6350" cap="flat">
                <a:solidFill>
                  <a:srgbClr val="BA442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87" name="Freeform 202">
                <a:extLst>
                  <a:ext uri="{FF2B5EF4-FFF2-40B4-BE49-F238E27FC236}">
                    <a16:creationId xmlns:a16="http://schemas.microsoft.com/office/drawing/2014/main" id="{CCE4BF36-E70F-3312-4FF3-8A3DDD9EFF09}"/>
                  </a:ext>
                </a:extLst>
              </p:cNvPr>
              <p:cNvSpPr>
                <a:spLocks/>
              </p:cNvSpPr>
              <p:nvPr/>
            </p:nvSpPr>
            <p:spPr bwMode="auto">
              <a:xfrm>
                <a:off x="5623" y="1981"/>
                <a:ext cx="75" cy="35"/>
              </a:xfrm>
              <a:custGeom>
                <a:avLst/>
                <a:gdLst>
                  <a:gd name="T0" fmla="*/ 100 w 100"/>
                  <a:gd name="T1" fmla="*/ 47 h 47"/>
                  <a:gd name="T2" fmla="*/ 100 w 100"/>
                  <a:gd name="T3" fmla="*/ 47 h 47"/>
                  <a:gd name="T4" fmla="*/ 0 w 100"/>
                  <a:gd name="T5" fmla="*/ 0 h 47"/>
                </a:gdLst>
                <a:ahLst/>
                <a:cxnLst>
                  <a:cxn ang="0">
                    <a:pos x="T0" y="T1"/>
                  </a:cxn>
                  <a:cxn ang="0">
                    <a:pos x="T2" y="T3"/>
                  </a:cxn>
                  <a:cxn ang="0">
                    <a:pos x="T4" y="T5"/>
                  </a:cxn>
                </a:cxnLst>
                <a:rect l="0" t="0" r="r" b="b"/>
                <a:pathLst>
                  <a:path w="100" h="47">
                    <a:moveTo>
                      <a:pt x="100" y="47"/>
                    </a:moveTo>
                    <a:lnTo>
                      <a:pt x="100" y="47"/>
                    </a:lnTo>
                    <a:lnTo>
                      <a:pt x="0" y="0"/>
                    </a:lnTo>
                  </a:path>
                </a:pathLst>
              </a:custGeom>
              <a:noFill/>
              <a:ln w="6350" cap="flat">
                <a:solidFill>
                  <a:srgbClr val="BA442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88" name="Freeform 203">
                <a:extLst>
                  <a:ext uri="{FF2B5EF4-FFF2-40B4-BE49-F238E27FC236}">
                    <a16:creationId xmlns:a16="http://schemas.microsoft.com/office/drawing/2014/main" id="{468883B6-AD7F-53E7-6E06-F178C8DC5A63}"/>
                  </a:ext>
                </a:extLst>
              </p:cNvPr>
              <p:cNvSpPr>
                <a:spLocks/>
              </p:cNvSpPr>
              <p:nvPr/>
            </p:nvSpPr>
            <p:spPr bwMode="auto">
              <a:xfrm>
                <a:off x="5658" y="1966"/>
                <a:ext cx="0" cy="65"/>
              </a:xfrm>
              <a:custGeom>
                <a:avLst/>
                <a:gdLst>
                  <a:gd name="T0" fmla="*/ 0 w 1"/>
                  <a:gd name="T1" fmla="*/ 0 h 87"/>
                  <a:gd name="T2" fmla="*/ 0 w 1"/>
                  <a:gd name="T3" fmla="*/ 0 h 87"/>
                  <a:gd name="T4" fmla="*/ 1 w 1"/>
                  <a:gd name="T5" fmla="*/ 87 h 87"/>
                </a:gdLst>
                <a:ahLst/>
                <a:cxnLst>
                  <a:cxn ang="0">
                    <a:pos x="T0" y="T1"/>
                  </a:cxn>
                  <a:cxn ang="0">
                    <a:pos x="T2" y="T3"/>
                  </a:cxn>
                  <a:cxn ang="0">
                    <a:pos x="T4" y="T5"/>
                  </a:cxn>
                </a:cxnLst>
                <a:rect l="0" t="0" r="r" b="b"/>
                <a:pathLst>
                  <a:path w="1" h="87">
                    <a:moveTo>
                      <a:pt x="0" y="0"/>
                    </a:moveTo>
                    <a:lnTo>
                      <a:pt x="0" y="0"/>
                    </a:lnTo>
                    <a:lnTo>
                      <a:pt x="1" y="87"/>
                    </a:lnTo>
                  </a:path>
                </a:pathLst>
              </a:custGeom>
              <a:noFill/>
              <a:ln w="6350" cap="flat">
                <a:solidFill>
                  <a:srgbClr val="BA442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89" name="Freeform 204">
                <a:extLst>
                  <a:ext uri="{FF2B5EF4-FFF2-40B4-BE49-F238E27FC236}">
                    <a16:creationId xmlns:a16="http://schemas.microsoft.com/office/drawing/2014/main" id="{AF81C9E5-59C0-CC5F-400F-907D9AEB109B}"/>
                  </a:ext>
                </a:extLst>
              </p:cNvPr>
              <p:cNvSpPr>
                <a:spLocks/>
              </p:cNvSpPr>
              <p:nvPr/>
            </p:nvSpPr>
            <p:spPr bwMode="auto">
              <a:xfrm>
                <a:off x="5618" y="1981"/>
                <a:ext cx="75" cy="35"/>
              </a:xfrm>
              <a:custGeom>
                <a:avLst/>
                <a:gdLst>
                  <a:gd name="T0" fmla="*/ 0 w 100"/>
                  <a:gd name="T1" fmla="*/ 47 h 47"/>
                  <a:gd name="T2" fmla="*/ 0 w 100"/>
                  <a:gd name="T3" fmla="*/ 47 h 47"/>
                  <a:gd name="T4" fmla="*/ 100 w 100"/>
                  <a:gd name="T5" fmla="*/ 0 h 47"/>
                </a:gdLst>
                <a:ahLst/>
                <a:cxnLst>
                  <a:cxn ang="0">
                    <a:pos x="T0" y="T1"/>
                  </a:cxn>
                  <a:cxn ang="0">
                    <a:pos x="T2" y="T3"/>
                  </a:cxn>
                  <a:cxn ang="0">
                    <a:pos x="T4" y="T5"/>
                  </a:cxn>
                </a:cxnLst>
                <a:rect l="0" t="0" r="r" b="b"/>
                <a:pathLst>
                  <a:path w="100" h="47">
                    <a:moveTo>
                      <a:pt x="0" y="47"/>
                    </a:moveTo>
                    <a:lnTo>
                      <a:pt x="0" y="47"/>
                    </a:lnTo>
                    <a:lnTo>
                      <a:pt x="100" y="0"/>
                    </a:lnTo>
                  </a:path>
                </a:pathLst>
              </a:custGeom>
              <a:noFill/>
              <a:ln w="6350" cap="flat">
                <a:solidFill>
                  <a:srgbClr val="BA442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7" name="Group 406">
              <a:extLst>
                <a:ext uri="{FF2B5EF4-FFF2-40B4-BE49-F238E27FC236}">
                  <a16:creationId xmlns:a16="http://schemas.microsoft.com/office/drawing/2014/main" id="{C3C81B4E-3E0E-5FAE-FA94-6F8986BA591B}"/>
                </a:ext>
              </a:extLst>
            </p:cNvPr>
            <p:cNvGrpSpPr>
              <a:grpSpLocks/>
            </p:cNvGrpSpPr>
            <p:nvPr/>
          </p:nvGrpSpPr>
          <p:grpSpPr bwMode="auto">
            <a:xfrm>
              <a:off x="1491" y="1071"/>
              <a:ext cx="4330" cy="960"/>
              <a:chOff x="1491" y="1071"/>
              <a:chExt cx="4330" cy="960"/>
            </a:xfrm>
          </p:grpSpPr>
          <p:sp>
            <p:nvSpPr>
              <p:cNvPr id="890" name="Freeform 206">
                <a:extLst>
                  <a:ext uri="{FF2B5EF4-FFF2-40B4-BE49-F238E27FC236}">
                    <a16:creationId xmlns:a16="http://schemas.microsoft.com/office/drawing/2014/main" id="{07AD20BF-CE8F-E995-1D6D-D195DF37D409}"/>
                  </a:ext>
                </a:extLst>
              </p:cNvPr>
              <p:cNvSpPr>
                <a:spLocks/>
              </p:cNvSpPr>
              <p:nvPr/>
            </p:nvSpPr>
            <p:spPr bwMode="auto">
              <a:xfrm>
                <a:off x="5618" y="1981"/>
                <a:ext cx="75" cy="35"/>
              </a:xfrm>
              <a:custGeom>
                <a:avLst/>
                <a:gdLst>
                  <a:gd name="T0" fmla="*/ 100 w 100"/>
                  <a:gd name="T1" fmla="*/ 47 h 47"/>
                  <a:gd name="T2" fmla="*/ 100 w 100"/>
                  <a:gd name="T3" fmla="*/ 47 h 47"/>
                  <a:gd name="T4" fmla="*/ 0 w 100"/>
                  <a:gd name="T5" fmla="*/ 0 h 47"/>
                </a:gdLst>
                <a:ahLst/>
                <a:cxnLst>
                  <a:cxn ang="0">
                    <a:pos x="T0" y="T1"/>
                  </a:cxn>
                  <a:cxn ang="0">
                    <a:pos x="T2" y="T3"/>
                  </a:cxn>
                  <a:cxn ang="0">
                    <a:pos x="T4" y="T5"/>
                  </a:cxn>
                </a:cxnLst>
                <a:rect l="0" t="0" r="r" b="b"/>
                <a:pathLst>
                  <a:path w="100" h="47">
                    <a:moveTo>
                      <a:pt x="100" y="47"/>
                    </a:moveTo>
                    <a:lnTo>
                      <a:pt x="100" y="47"/>
                    </a:lnTo>
                    <a:lnTo>
                      <a:pt x="0" y="0"/>
                    </a:lnTo>
                  </a:path>
                </a:pathLst>
              </a:custGeom>
              <a:noFill/>
              <a:ln w="6350" cap="flat">
                <a:solidFill>
                  <a:srgbClr val="BA442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1" name="Freeform 207">
                <a:extLst>
                  <a:ext uri="{FF2B5EF4-FFF2-40B4-BE49-F238E27FC236}">
                    <a16:creationId xmlns:a16="http://schemas.microsoft.com/office/drawing/2014/main" id="{3C2C7247-3D26-FF23-6982-E313F642CC34}"/>
                  </a:ext>
                </a:extLst>
              </p:cNvPr>
              <p:cNvSpPr>
                <a:spLocks/>
              </p:cNvSpPr>
              <p:nvPr/>
            </p:nvSpPr>
            <p:spPr bwMode="auto">
              <a:xfrm>
                <a:off x="5653" y="1966"/>
                <a:ext cx="0" cy="65"/>
              </a:xfrm>
              <a:custGeom>
                <a:avLst/>
                <a:gdLst>
                  <a:gd name="T0" fmla="*/ 0 h 87"/>
                  <a:gd name="T1" fmla="*/ 0 h 87"/>
                  <a:gd name="T2" fmla="*/ 87 h 87"/>
                </a:gdLst>
                <a:ahLst/>
                <a:cxnLst>
                  <a:cxn ang="0">
                    <a:pos x="0" y="T0"/>
                  </a:cxn>
                  <a:cxn ang="0">
                    <a:pos x="0" y="T1"/>
                  </a:cxn>
                  <a:cxn ang="0">
                    <a:pos x="0" y="T2"/>
                  </a:cxn>
                </a:cxnLst>
                <a:rect l="0" t="0" r="r" b="b"/>
                <a:pathLst>
                  <a:path h="87">
                    <a:moveTo>
                      <a:pt x="0" y="0"/>
                    </a:moveTo>
                    <a:lnTo>
                      <a:pt x="0" y="0"/>
                    </a:lnTo>
                    <a:lnTo>
                      <a:pt x="0" y="87"/>
                    </a:lnTo>
                  </a:path>
                </a:pathLst>
              </a:custGeom>
              <a:noFill/>
              <a:ln w="6350" cap="flat">
                <a:solidFill>
                  <a:srgbClr val="BA442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2" name="Freeform 208">
                <a:extLst>
                  <a:ext uri="{FF2B5EF4-FFF2-40B4-BE49-F238E27FC236}">
                    <a16:creationId xmlns:a16="http://schemas.microsoft.com/office/drawing/2014/main" id="{95BF0B45-1A02-0A8B-CBC1-08831BB13ECA}"/>
                  </a:ext>
                </a:extLst>
              </p:cNvPr>
              <p:cNvSpPr>
                <a:spLocks/>
              </p:cNvSpPr>
              <p:nvPr/>
            </p:nvSpPr>
            <p:spPr bwMode="auto">
              <a:xfrm>
                <a:off x="5618" y="1981"/>
                <a:ext cx="69" cy="35"/>
              </a:xfrm>
              <a:custGeom>
                <a:avLst/>
                <a:gdLst>
                  <a:gd name="T0" fmla="*/ 0 w 93"/>
                  <a:gd name="T1" fmla="*/ 47 h 47"/>
                  <a:gd name="T2" fmla="*/ 0 w 93"/>
                  <a:gd name="T3" fmla="*/ 47 h 47"/>
                  <a:gd name="T4" fmla="*/ 93 w 93"/>
                  <a:gd name="T5" fmla="*/ 0 h 47"/>
                </a:gdLst>
                <a:ahLst/>
                <a:cxnLst>
                  <a:cxn ang="0">
                    <a:pos x="T0" y="T1"/>
                  </a:cxn>
                  <a:cxn ang="0">
                    <a:pos x="T2" y="T3"/>
                  </a:cxn>
                  <a:cxn ang="0">
                    <a:pos x="T4" y="T5"/>
                  </a:cxn>
                </a:cxnLst>
                <a:rect l="0" t="0" r="r" b="b"/>
                <a:pathLst>
                  <a:path w="93" h="47">
                    <a:moveTo>
                      <a:pt x="0" y="47"/>
                    </a:moveTo>
                    <a:lnTo>
                      <a:pt x="0" y="47"/>
                    </a:lnTo>
                    <a:lnTo>
                      <a:pt x="93" y="0"/>
                    </a:lnTo>
                  </a:path>
                </a:pathLst>
              </a:custGeom>
              <a:noFill/>
              <a:ln w="6350" cap="flat">
                <a:solidFill>
                  <a:srgbClr val="BA442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3" name="Freeform 209">
                <a:extLst>
                  <a:ext uri="{FF2B5EF4-FFF2-40B4-BE49-F238E27FC236}">
                    <a16:creationId xmlns:a16="http://schemas.microsoft.com/office/drawing/2014/main" id="{74D0F952-5DDB-2837-7B92-6889A1830F28}"/>
                  </a:ext>
                </a:extLst>
              </p:cNvPr>
              <p:cNvSpPr>
                <a:spLocks/>
              </p:cNvSpPr>
              <p:nvPr/>
            </p:nvSpPr>
            <p:spPr bwMode="auto">
              <a:xfrm>
                <a:off x="5618" y="1981"/>
                <a:ext cx="69" cy="35"/>
              </a:xfrm>
              <a:custGeom>
                <a:avLst/>
                <a:gdLst>
                  <a:gd name="T0" fmla="*/ 93 w 93"/>
                  <a:gd name="T1" fmla="*/ 47 h 47"/>
                  <a:gd name="T2" fmla="*/ 93 w 93"/>
                  <a:gd name="T3" fmla="*/ 47 h 47"/>
                  <a:gd name="T4" fmla="*/ 0 w 93"/>
                  <a:gd name="T5" fmla="*/ 0 h 47"/>
                </a:gdLst>
                <a:ahLst/>
                <a:cxnLst>
                  <a:cxn ang="0">
                    <a:pos x="T0" y="T1"/>
                  </a:cxn>
                  <a:cxn ang="0">
                    <a:pos x="T2" y="T3"/>
                  </a:cxn>
                  <a:cxn ang="0">
                    <a:pos x="T4" y="T5"/>
                  </a:cxn>
                </a:cxnLst>
                <a:rect l="0" t="0" r="r" b="b"/>
                <a:pathLst>
                  <a:path w="93" h="47">
                    <a:moveTo>
                      <a:pt x="93" y="47"/>
                    </a:moveTo>
                    <a:lnTo>
                      <a:pt x="93" y="47"/>
                    </a:lnTo>
                    <a:lnTo>
                      <a:pt x="0" y="0"/>
                    </a:lnTo>
                  </a:path>
                </a:pathLst>
              </a:custGeom>
              <a:noFill/>
              <a:ln w="6350" cap="flat">
                <a:solidFill>
                  <a:srgbClr val="BA442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4" name="Freeform 210">
                <a:extLst>
                  <a:ext uri="{FF2B5EF4-FFF2-40B4-BE49-F238E27FC236}">
                    <a16:creationId xmlns:a16="http://schemas.microsoft.com/office/drawing/2014/main" id="{1BC199A1-3F87-2357-5B82-3056301D3243}"/>
                  </a:ext>
                </a:extLst>
              </p:cNvPr>
              <p:cNvSpPr>
                <a:spLocks/>
              </p:cNvSpPr>
              <p:nvPr/>
            </p:nvSpPr>
            <p:spPr bwMode="auto">
              <a:xfrm>
                <a:off x="5648" y="1966"/>
                <a:ext cx="0" cy="65"/>
              </a:xfrm>
              <a:custGeom>
                <a:avLst/>
                <a:gdLst>
                  <a:gd name="T0" fmla="*/ 0 h 87"/>
                  <a:gd name="T1" fmla="*/ 0 h 87"/>
                  <a:gd name="T2" fmla="*/ 87 h 87"/>
                </a:gdLst>
                <a:ahLst/>
                <a:cxnLst>
                  <a:cxn ang="0">
                    <a:pos x="0" y="T0"/>
                  </a:cxn>
                  <a:cxn ang="0">
                    <a:pos x="0" y="T1"/>
                  </a:cxn>
                  <a:cxn ang="0">
                    <a:pos x="0" y="T2"/>
                  </a:cxn>
                </a:cxnLst>
                <a:rect l="0" t="0" r="r" b="b"/>
                <a:pathLst>
                  <a:path h="87">
                    <a:moveTo>
                      <a:pt x="0" y="0"/>
                    </a:moveTo>
                    <a:lnTo>
                      <a:pt x="0" y="0"/>
                    </a:lnTo>
                    <a:lnTo>
                      <a:pt x="0" y="87"/>
                    </a:lnTo>
                  </a:path>
                </a:pathLst>
              </a:custGeom>
              <a:noFill/>
              <a:ln w="6350" cap="flat">
                <a:solidFill>
                  <a:srgbClr val="BA442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5" name="Freeform 211">
                <a:extLst>
                  <a:ext uri="{FF2B5EF4-FFF2-40B4-BE49-F238E27FC236}">
                    <a16:creationId xmlns:a16="http://schemas.microsoft.com/office/drawing/2014/main" id="{3813BCFE-E9AD-DEA7-434B-197E274EF395}"/>
                  </a:ext>
                </a:extLst>
              </p:cNvPr>
              <p:cNvSpPr>
                <a:spLocks/>
              </p:cNvSpPr>
              <p:nvPr/>
            </p:nvSpPr>
            <p:spPr bwMode="auto">
              <a:xfrm>
                <a:off x="5608" y="1981"/>
                <a:ext cx="75" cy="35"/>
              </a:xfrm>
              <a:custGeom>
                <a:avLst/>
                <a:gdLst>
                  <a:gd name="T0" fmla="*/ 0 w 100"/>
                  <a:gd name="T1" fmla="*/ 47 h 47"/>
                  <a:gd name="T2" fmla="*/ 0 w 100"/>
                  <a:gd name="T3" fmla="*/ 47 h 47"/>
                  <a:gd name="T4" fmla="*/ 100 w 100"/>
                  <a:gd name="T5" fmla="*/ 0 h 47"/>
                </a:gdLst>
                <a:ahLst/>
                <a:cxnLst>
                  <a:cxn ang="0">
                    <a:pos x="T0" y="T1"/>
                  </a:cxn>
                  <a:cxn ang="0">
                    <a:pos x="T2" y="T3"/>
                  </a:cxn>
                  <a:cxn ang="0">
                    <a:pos x="T4" y="T5"/>
                  </a:cxn>
                </a:cxnLst>
                <a:rect l="0" t="0" r="r" b="b"/>
                <a:pathLst>
                  <a:path w="100" h="47">
                    <a:moveTo>
                      <a:pt x="0" y="47"/>
                    </a:moveTo>
                    <a:lnTo>
                      <a:pt x="0" y="47"/>
                    </a:lnTo>
                    <a:lnTo>
                      <a:pt x="100" y="0"/>
                    </a:lnTo>
                  </a:path>
                </a:pathLst>
              </a:custGeom>
              <a:noFill/>
              <a:ln w="6350" cap="flat">
                <a:solidFill>
                  <a:srgbClr val="BA442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6" name="Freeform 212">
                <a:extLst>
                  <a:ext uri="{FF2B5EF4-FFF2-40B4-BE49-F238E27FC236}">
                    <a16:creationId xmlns:a16="http://schemas.microsoft.com/office/drawing/2014/main" id="{F8E89B0E-C348-586D-C9E6-C28A388D2921}"/>
                  </a:ext>
                </a:extLst>
              </p:cNvPr>
              <p:cNvSpPr>
                <a:spLocks/>
              </p:cNvSpPr>
              <p:nvPr/>
            </p:nvSpPr>
            <p:spPr bwMode="auto">
              <a:xfrm>
                <a:off x="5608" y="1981"/>
                <a:ext cx="75" cy="35"/>
              </a:xfrm>
              <a:custGeom>
                <a:avLst/>
                <a:gdLst>
                  <a:gd name="T0" fmla="*/ 100 w 100"/>
                  <a:gd name="T1" fmla="*/ 47 h 47"/>
                  <a:gd name="T2" fmla="*/ 100 w 100"/>
                  <a:gd name="T3" fmla="*/ 47 h 47"/>
                  <a:gd name="T4" fmla="*/ 0 w 100"/>
                  <a:gd name="T5" fmla="*/ 0 h 47"/>
                </a:gdLst>
                <a:ahLst/>
                <a:cxnLst>
                  <a:cxn ang="0">
                    <a:pos x="T0" y="T1"/>
                  </a:cxn>
                  <a:cxn ang="0">
                    <a:pos x="T2" y="T3"/>
                  </a:cxn>
                  <a:cxn ang="0">
                    <a:pos x="T4" y="T5"/>
                  </a:cxn>
                </a:cxnLst>
                <a:rect l="0" t="0" r="r" b="b"/>
                <a:pathLst>
                  <a:path w="100" h="47">
                    <a:moveTo>
                      <a:pt x="100" y="47"/>
                    </a:moveTo>
                    <a:lnTo>
                      <a:pt x="100" y="47"/>
                    </a:lnTo>
                    <a:lnTo>
                      <a:pt x="0" y="0"/>
                    </a:lnTo>
                  </a:path>
                </a:pathLst>
              </a:custGeom>
              <a:noFill/>
              <a:ln w="6350" cap="flat">
                <a:solidFill>
                  <a:srgbClr val="BA442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7" name="Freeform 213">
                <a:extLst>
                  <a:ext uri="{FF2B5EF4-FFF2-40B4-BE49-F238E27FC236}">
                    <a16:creationId xmlns:a16="http://schemas.microsoft.com/office/drawing/2014/main" id="{A45065F7-0BF4-FB6A-6D9F-5C589164772E}"/>
                  </a:ext>
                </a:extLst>
              </p:cNvPr>
              <p:cNvSpPr>
                <a:spLocks/>
              </p:cNvSpPr>
              <p:nvPr/>
            </p:nvSpPr>
            <p:spPr bwMode="auto">
              <a:xfrm>
                <a:off x="5638" y="1966"/>
                <a:ext cx="0" cy="65"/>
              </a:xfrm>
              <a:custGeom>
                <a:avLst/>
                <a:gdLst>
                  <a:gd name="T0" fmla="*/ 0 h 87"/>
                  <a:gd name="T1" fmla="*/ 0 h 87"/>
                  <a:gd name="T2" fmla="*/ 87 h 87"/>
                </a:gdLst>
                <a:ahLst/>
                <a:cxnLst>
                  <a:cxn ang="0">
                    <a:pos x="0" y="T0"/>
                  </a:cxn>
                  <a:cxn ang="0">
                    <a:pos x="0" y="T1"/>
                  </a:cxn>
                  <a:cxn ang="0">
                    <a:pos x="0" y="T2"/>
                  </a:cxn>
                </a:cxnLst>
                <a:rect l="0" t="0" r="r" b="b"/>
                <a:pathLst>
                  <a:path h="87">
                    <a:moveTo>
                      <a:pt x="0" y="0"/>
                    </a:moveTo>
                    <a:lnTo>
                      <a:pt x="0" y="0"/>
                    </a:lnTo>
                    <a:lnTo>
                      <a:pt x="0" y="87"/>
                    </a:lnTo>
                  </a:path>
                </a:pathLst>
              </a:custGeom>
              <a:noFill/>
              <a:ln w="6350" cap="flat">
                <a:solidFill>
                  <a:srgbClr val="BA442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8" name="Freeform 214">
                <a:extLst>
                  <a:ext uri="{FF2B5EF4-FFF2-40B4-BE49-F238E27FC236}">
                    <a16:creationId xmlns:a16="http://schemas.microsoft.com/office/drawing/2014/main" id="{7CCA13E2-3C63-95F4-59C9-EFEFD2D6DF48}"/>
                  </a:ext>
                </a:extLst>
              </p:cNvPr>
              <p:cNvSpPr>
                <a:spLocks/>
              </p:cNvSpPr>
              <p:nvPr/>
            </p:nvSpPr>
            <p:spPr bwMode="auto">
              <a:xfrm>
                <a:off x="5603" y="1981"/>
                <a:ext cx="75" cy="35"/>
              </a:xfrm>
              <a:custGeom>
                <a:avLst/>
                <a:gdLst>
                  <a:gd name="T0" fmla="*/ 0 w 100"/>
                  <a:gd name="T1" fmla="*/ 47 h 47"/>
                  <a:gd name="T2" fmla="*/ 0 w 100"/>
                  <a:gd name="T3" fmla="*/ 47 h 47"/>
                  <a:gd name="T4" fmla="*/ 100 w 100"/>
                  <a:gd name="T5" fmla="*/ 0 h 47"/>
                </a:gdLst>
                <a:ahLst/>
                <a:cxnLst>
                  <a:cxn ang="0">
                    <a:pos x="T0" y="T1"/>
                  </a:cxn>
                  <a:cxn ang="0">
                    <a:pos x="T2" y="T3"/>
                  </a:cxn>
                  <a:cxn ang="0">
                    <a:pos x="T4" y="T5"/>
                  </a:cxn>
                </a:cxnLst>
                <a:rect l="0" t="0" r="r" b="b"/>
                <a:pathLst>
                  <a:path w="100" h="47">
                    <a:moveTo>
                      <a:pt x="0" y="47"/>
                    </a:moveTo>
                    <a:lnTo>
                      <a:pt x="0" y="47"/>
                    </a:lnTo>
                    <a:lnTo>
                      <a:pt x="100" y="0"/>
                    </a:lnTo>
                  </a:path>
                </a:pathLst>
              </a:custGeom>
              <a:noFill/>
              <a:ln w="6350" cap="flat">
                <a:solidFill>
                  <a:srgbClr val="BA442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9" name="Freeform 215">
                <a:extLst>
                  <a:ext uri="{FF2B5EF4-FFF2-40B4-BE49-F238E27FC236}">
                    <a16:creationId xmlns:a16="http://schemas.microsoft.com/office/drawing/2014/main" id="{781F18D7-0C23-532E-C701-2E273A728667}"/>
                  </a:ext>
                </a:extLst>
              </p:cNvPr>
              <p:cNvSpPr>
                <a:spLocks/>
              </p:cNvSpPr>
              <p:nvPr/>
            </p:nvSpPr>
            <p:spPr bwMode="auto">
              <a:xfrm>
                <a:off x="5603" y="1981"/>
                <a:ext cx="75" cy="35"/>
              </a:xfrm>
              <a:custGeom>
                <a:avLst/>
                <a:gdLst>
                  <a:gd name="T0" fmla="*/ 100 w 100"/>
                  <a:gd name="T1" fmla="*/ 47 h 47"/>
                  <a:gd name="T2" fmla="*/ 100 w 100"/>
                  <a:gd name="T3" fmla="*/ 47 h 47"/>
                  <a:gd name="T4" fmla="*/ 0 w 100"/>
                  <a:gd name="T5" fmla="*/ 0 h 47"/>
                </a:gdLst>
                <a:ahLst/>
                <a:cxnLst>
                  <a:cxn ang="0">
                    <a:pos x="T0" y="T1"/>
                  </a:cxn>
                  <a:cxn ang="0">
                    <a:pos x="T2" y="T3"/>
                  </a:cxn>
                  <a:cxn ang="0">
                    <a:pos x="T4" y="T5"/>
                  </a:cxn>
                </a:cxnLst>
                <a:rect l="0" t="0" r="r" b="b"/>
                <a:pathLst>
                  <a:path w="100" h="47">
                    <a:moveTo>
                      <a:pt x="100" y="47"/>
                    </a:moveTo>
                    <a:lnTo>
                      <a:pt x="100" y="47"/>
                    </a:lnTo>
                    <a:lnTo>
                      <a:pt x="0" y="0"/>
                    </a:lnTo>
                  </a:path>
                </a:pathLst>
              </a:custGeom>
              <a:noFill/>
              <a:ln w="6350" cap="flat">
                <a:solidFill>
                  <a:srgbClr val="BA442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00" name="Freeform 216">
                <a:extLst>
                  <a:ext uri="{FF2B5EF4-FFF2-40B4-BE49-F238E27FC236}">
                    <a16:creationId xmlns:a16="http://schemas.microsoft.com/office/drawing/2014/main" id="{D9AD0DFF-1C30-94A0-D3E3-9B080DC7B05C}"/>
                  </a:ext>
                </a:extLst>
              </p:cNvPr>
              <p:cNvSpPr>
                <a:spLocks/>
              </p:cNvSpPr>
              <p:nvPr/>
            </p:nvSpPr>
            <p:spPr bwMode="auto">
              <a:xfrm>
                <a:off x="5633" y="1966"/>
                <a:ext cx="0" cy="65"/>
              </a:xfrm>
              <a:custGeom>
                <a:avLst/>
                <a:gdLst>
                  <a:gd name="T0" fmla="*/ 0 h 87"/>
                  <a:gd name="T1" fmla="*/ 0 h 87"/>
                  <a:gd name="T2" fmla="*/ 87 h 87"/>
                </a:gdLst>
                <a:ahLst/>
                <a:cxnLst>
                  <a:cxn ang="0">
                    <a:pos x="0" y="T0"/>
                  </a:cxn>
                  <a:cxn ang="0">
                    <a:pos x="0" y="T1"/>
                  </a:cxn>
                  <a:cxn ang="0">
                    <a:pos x="0" y="T2"/>
                  </a:cxn>
                </a:cxnLst>
                <a:rect l="0" t="0" r="r" b="b"/>
                <a:pathLst>
                  <a:path h="87">
                    <a:moveTo>
                      <a:pt x="0" y="0"/>
                    </a:moveTo>
                    <a:lnTo>
                      <a:pt x="0" y="0"/>
                    </a:lnTo>
                    <a:lnTo>
                      <a:pt x="0" y="87"/>
                    </a:lnTo>
                  </a:path>
                </a:pathLst>
              </a:custGeom>
              <a:noFill/>
              <a:ln w="6350" cap="flat">
                <a:solidFill>
                  <a:srgbClr val="BA442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01" name="Freeform 217">
                <a:extLst>
                  <a:ext uri="{FF2B5EF4-FFF2-40B4-BE49-F238E27FC236}">
                    <a16:creationId xmlns:a16="http://schemas.microsoft.com/office/drawing/2014/main" id="{15C81C67-75E4-CBA2-B202-4B8693DB49F0}"/>
                  </a:ext>
                </a:extLst>
              </p:cNvPr>
              <p:cNvSpPr>
                <a:spLocks/>
              </p:cNvSpPr>
              <p:nvPr/>
            </p:nvSpPr>
            <p:spPr bwMode="auto">
              <a:xfrm>
                <a:off x="5594" y="1981"/>
                <a:ext cx="74" cy="35"/>
              </a:xfrm>
              <a:custGeom>
                <a:avLst/>
                <a:gdLst>
                  <a:gd name="T0" fmla="*/ 0 w 100"/>
                  <a:gd name="T1" fmla="*/ 47 h 47"/>
                  <a:gd name="T2" fmla="*/ 0 w 100"/>
                  <a:gd name="T3" fmla="*/ 47 h 47"/>
                  <a:gd name="T4" fmla="*/ 100 w 100"/>
                  <a:gd name="T5" fmla="*/ 0 h 47"/>
                </a:gdLst>
                <a:ahLst/>
                <a:cxnLst>
                  <a:cxn ang="0">
                    <a:pos x="T0" y="T1"/>
                  </a:cxn>
                  <a:cxn ang="0">
                    <a:pos x="T2" y="T3"/>
                  </a:cxn>
                  <a:cxn ang="0">
                    <a:pos x="T4" y="T5"/>
                  </a:cxn>
                </a:cxnLst>
                <a:rect l="0" t="0" r="r" b="b"/>
                <a:pathLst>
                  <a:path w="100" h="47">
                    <a:moveTo>
                      <a:pt x="0" y="47"/>
                    </a:moveTo>
                    <a:lnTo>
                      <a:pt x="0" y="47"/>
                    </a:lnTo>
                    <a:lnTo>
                      <a:pt x="100" y="0"/>
                    </a:lnTo>
                  </a:path>
                </a:pathLst>
              </a:custGeom>
              <a:noFill/>
              <a:ln w="6350" cap="flat">
                <a:solidFill>
                  <a:srgbClr val="BA442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02" name="Freeform 218">
                <a:extLst>
                  <a:ext uri="{FF2B5EF4-FFF2-40B4-BE49-F238E27FC236}">
                    <a16:creationId xmlns:a16="http://schemas.microsoft.com/office/drawing/2014/main" id="{F44444C9-9C31-EC70-1438-DCADBAA69106}"/>
                  </a:ext>
                </a:extLst>
              </p:cNvPr>
              <p:cNvSpPr>
                <a:spLocks/>
              </p:cNvSpPr>
              <p:nvPr/>
            </p:nvSpPr>
            <p:spPr bwMode="auto">
              <a:xfrm>
                <a:off x="5594" y="1981"/>
                <a:ext cx="74" cy="35"/>
              </a:xfrm>
              <a:custGeom>
                <a:avLst/>
                <a:gdLst>
                  <a:gd name="T0" fmla="*/ 100 w 100"/>
                  <a:gd name="T1" fmla="*/ 47 h 47"/>
                  <a:gd name="T2" fmla="*/ 100 w 100"/>
                  <a:gd name="T3" fmla="*/ 47 h 47"/>
                  <a:gd name="T4" fmla="*/ 0 w 100"/>
                  <a:gd name="T5" fmla="*/ 0 h 47"/>
                </a:gdLst>
                <a:ahLst/>
                <a:cxnLst>
                  <a:cxn ang="0">
                    <a:pos x="T0" y="T1"/>
                  </a:cxn>
                  <a:cxn ang="0">
                    <a:pos x="T2" y="T3"/>
                  </a:cxn>
                  <a:cxn ang="0">
                    <a:pos x="T4" y="T5"/>
                  </a:cxn>
                </a:cxnLst>
                <a:rect l="0" t="0" r="r" b="b"/>
                <a:pathLst>
                  <a:path w="100" h="47">
                    <a:moveTo>
                      <a:pt x="100" y="47"/>
                    </a:moveTo>
                    <a:lnTo>
                      <a:pt x="100" y="47"/>
                    </a:lnTo>
                    <a:lnTo>
                      <a:pt x="0" y="0"/>
                    </a:lnTo>
                  </a:path>
                </a:pathLst>
              </a:custGeom>
              <a:noFill/>
              <a:ln w="6350" cap="flat">
                <a:solidFill>
                  <a:srgbClr val="BA442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03" name="Freeform 219">
                <a:extLst>
                  <a:ext uri="{FF2B5EF4-FFF2-40B4-BE49-F238E27FC236}">
                    <a16:creationId xmlns:a16="http://schemas.microsoft.com/office/drawing/2014/main" id="{4DBD1C3E-AAE1-0A5F-D1B5-271A368D5215}"/>
                  </a:ext>
                </a:extLst>
              </p:cNvPr>
              <p:cNvSpPr>
                <a:spLocks/>
              </p:cNvSpPr>
              <p:nvPr/>
            </p:nvSpPr>
            <p:spPr bwMode="auto">
              <a:xfrm>
                <a:off x="5628" y="1966"/>
                <a:ext cx="1" cy="65"/>
              </a:xfrm>
              <a:custGeom>
                <a:avLst/>
                <a:gdLst>
                  <a:gd name="T0" fmla="*/ 0 w 1"/>
                  <a:gd name="T1" fmla="*/ 0 h 87"/>
                  <a:gd name="T2" fmla="*/ 0 w 1"/>
                  <a:gd name="T3" fmla="*/ 0 h 87"/>
                  <a:gd name="T4" fmla="*/ 1 w 1"/>
                  <a:gd name="T5" fmla="*/ 87 h 87"/>
                </a:gdLst>
                <a:ahLst/>
                <a:cxnLst>
                  <a:cxn ang="0">
                    <a:pos x="T0" y="T1"/>
                  </a:cxn>
                  <a:cxn ang="0">
                    <a:pos x="T2" y="T3"/>
                  </a:cxn>
                  <a:cxn ang="0">
                    <a:pos x="T4" y="T5"/>
                  </a:cxn>
                </a:cxnLst>
                <a:rect l="0" t="0" r="r" b="b"/>
                <a:pathLst>
                  <a:path w="1" h="87">
                    <a:moveTo>
                      <a:pt x="0" y="0"/>
                    </a:moveTo>
                    <a:lnTo>
                      <a:pt x="0" y="0"/>
                    </a:lnTo>
                    <a:lnTo>
                      <a:pt x="1" y="87"/>
                    </a:lnTo>
                  </a:path>
                </a:pathLst>
              </a:custGeom>
              <a:noFill/>
              <a:ln w="6350" cap="flat">
                <a:solidFill>
                  <a:srgbClr val="BA442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04" name="Freeform 220">
                <a:extLst>
                  <a:ext uri="{FF2B5EF4-FFF2-40B4-BE49-F238E27FC236}">
                    <a16:creationId xmlns:a16="http://schemas.microsoft.com/office/drawing/2014/main" id="{3A55D8DD-4210-B470-DA44-FAF4A23C7E37}"/>
                  </a:ext>
                </a:extLst>
              </p:cNvPr>
              <p:cNvSpPr>
                <a:spLocks/>
              </p:cNvSpPr>
              <p:nvPr/>
            </p:nvSpPr>
            <p:spPr bwMode="auto">
              <a:xfrm>
                <a:off x="5588" y="1981"/>
                <a:ext cx="75" cy="35"/>
              </a:xfrm>
              <a:custGeom>
                <a:avLst/>
                <a:gdLst>
                  <a:gd name="T0" fmla="*/ 0 w 100"/>
                  <a:gd name="T1" fmla="*/ 47 h 47"/>
                  <a:gd name="T2" fmla="*/ 0 w 100"/>
                  <a:gd name="T3" fmla="*/ 47 h 47"/>
                  <a:gd name="T4" fmla="*/ 100 w 100"/>
                  <a:gd name="T5" fmla="*/ 0 h 47"/>
                </a:gdLst>
                <a:ahLst/>
                <a:cxnLst>
                  <a:cxn ang="0">
                    <a:pos x="T0" y="T1"/>
                  </a:cxn>
                  <a:cxn ang="0">
                    <a:pos x="T2" y="T3"/>
                  </a:cxn>
                  <a:cxn ang="0">
                    <a:pos x="T4" y="T5"/>
                  </a:cxn>
                </a:cxnLst>
                <a:rect l="0" t="0" r="r" b="b"/>
                <a:pathLst>
                  <a:path w="100" h="47">
                    <a:moveTo>
                      <a:pt x="0" y="47"/>
                    </a:moveTo>
                    <a:lnTo>
                      <a:pt x="0" y="47"/>
                    </a:lnTo>
                    <a:lnTo>
                      <a:pt x="100" y="0"/>
                    </a:lnTo>
                  </a:path>
                </a:pathLst>
              </a:custGeom>
              <a:noFill/>
              <a:ln w="6350" cap="flat">
                <a:solidFill>
                  <a:srgbClr val="BA442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05" name="Freeform 221">
                <a:extLst>
                  <a:ext uri="{FF2B5EF4-FFF2-40B4-BE49-F238E27FC236}">
                    <a16:creationId xmlns:a16="http://schemas.microsoft.com/office/drawing/2014/main" id="{D71A6B66-8BCD-452D-14C6-87B687A579D9}"/>
                  </a:ext>
                </a:extLst>
              </p:cNvPr>
              <p:cNvSpPr>
                <a:spLocks/>
              </p:cNvSpPr>
              <p:nvPr/>
            </p:nvSpPr>
            <p:spPr bwMode="auto">
              <a:xfrm>
                <a:off x="5588" y="1981"/>
                <a:ext cx="75" cy="35"/>
              </a:xfrm>
              <a:custGeom>
                <a:avLst/>
                <a:gdLst>
                  <a:gd name="T0" fmla="*/ 100 w 100"/>
                  <a:gd name="T1" fmla="*/ 47 h 47"/>
                  <a:gd name="T2" fmla="*/ 100 w 100"/>
                  <a:gd name="T3" fmla="*/ 47 h 47"/>
                  <a:gd name="T4" fmla="*/ 0 w 100"/>
                  <a:gd name="T5" fmla="*/ 0 h 47"/>
                </a:gdLst>
                <a:ahLst/>
                <a:cxnLst>
                  <a:cxn ang="0">
                    <a:pos x="T0" y="T1"/>
                  </a:cxn>
                  <a:cxn ang="0">
                    <a:pos x="T2" y="T3"/>
                  </a:cxn>
                  <a:cxn ang="0">
                    <a:pos x="T4" y="T5"/>
                  </a:cxn>
                </a:cxnLst>
                <a:rect l="0" t="0" r="r" b="b"/>
                <a:pathLst>
                  <a:path w="100" h="47">
                    <a:moveTo>
                      <a:pt x="100" y="47"/>
                    </a:moveTo>
                    <a:lnTo>
                      <a:pt x="100" y="47"/>
                    </a:lnTo>
                    <a:lnTo>
                      <a:pt x="0" y="0"/>
                    </a:lnTo>
                  </a:path>
                </a:pathLst>
              </a:custGeom>
              <a:noFill/>
              <a:ln w="6350" cap="flat">
                <a:solidFill>
                  <a:srgbClr val="BA442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06" name="Freeform 222">
                <a:extLst>
                  <a:ext uri="{FF2B5EF4-FFF2-40B4-BE49-F238E27FC236}">
                    <a16:creationId xmlns:a16="http://schemas.microsoft.com/office/drawing/2014/main" id="{1D67D5F7-2738-C01C-509E-BFB875E2EA9A}"/>
                  </a:ext>
                </a:extLst>
              </p:cNvPr>
              <p:cNvSpPr>
                <a:spLocks/>
              </p:cNvSpPr>
              <p:nvPr/>
            </p:nvSpPr>
            <p:spPr bwMode="auto">
              <a:xfrm>
                <a:off x="5618" y="1966"/>
                <a:ext cx="0" cy="65"/>
              </a:xfrm>
              <a:custGeom>
                <a:avLst/>
                <a:gdLst>
                  <a:gd name="T0" fmla="*/ 0 h 87"/>
                  <a:gd name="T1" fmla="*/ 0 h 87"/>
                  <a:gd name="T2" fmla="*/ 87 h 87"/>
                </a:gdLst>
                <a:ahLst/>
                <a:cxnLst>
                  <a:cxn ang="0">
                    <a:pos x="0" y="T0"/>
                  </a:cxn>
                  <a:cxn ang="0">
                    <a:pos x="0" y="T1"/>
                  </a:cxn>
                  <a:cxn ang="0">
                    <a:pos x="0" y="T2"/>
                  </a:cxn>
                </a:cxnLst>
                <a:rect l="0" t="0" r="r" b="b"/>
                <a:pathLst>
                  <a:path h="87">
                    <a:moveTo>
                      <a:pt x="0" y="0"/>
                    </a:moveTo>
                    <a:lnTo>
                      <a:pt x="0" y="0"/>
                    </a:lnTo>
                    <a:lnTo>
                      <a:pt x="0" y="87"/>
                    </a:lnTo>
                  </a:path>
                </a:pathLst>
              </a:custGeom>
              <a:noFill/>
              <a:ln w="6350" cap="flat">
                <a:solidFill>
                  <a:srgbClr val="BA442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07" name="Freeform 223">
                <a:extLst>
                  <a:ext uri="{FF2B5EF4-FFF2-40B4-BE49-F238E27FC236}">
                    <a16:creationId xmlns:a16="http://schemas.microsoft.com/office/drawing/2014/main" id="{6D334996-D45C-7A02-C78A-0556BBA63323}"/>
                  </a:ext>
                </a:extLst>
              </p:cNvPr>
              <p:cNvSpPr>
                <a:spLocks/>
              </p:cNvSpPr>
              <p:nvPr/>
            </p:nvSpPr>
            <p:spPr bwMode="auto">
              <a:xfrm>
                <a:off x="5583" y="1981"/>
                <a:ext cx="75" cy="35"/>
              </a:xfrm>
              <a:custGeom>
                <a:avLst/>
                <a:gdLst>
                  <a:gd name="T0" fmla="*/ 0 w 100"/>
                  <a:gd name="T1" fmla="*/ 47 h 47"/>
                  <a:gd name="T2" fmla="*/ 0 w 100"/>
                  <a:gd name="T3" fmla="*/ 47 h 47"/>
                  <a:gd name="T4" fmla="*/ 100 w 100"/>
                  <a:gd name="T5" fmla="*/ 0 h 47"/>
                </a:gdLst>
                <a:ahLst/>
                <a:cxnLst>
                  <a:cxn ang="0">
                    <a:pos x="T0" y="T1"/>
                  </a:cxn>
                  <a:cxn ang="0">
                    <a:pos x="T2" y="T3"/>
                  </a:cxn>
                  <a:cxn ang="0">
                    <a:pos x="T4" y="T5"/>
                  </a:cxn>
                </a:cxnLst>
                <a:rect l="0" t="0" r="r" b="b"/>
                <a:pathLst>
                  <a:path w="100" h="47">
                    <a:moveTo>
                      <a:pt x="0" y="47"/>
                    </a:moveTo>
                    <a:lnTo>
                      <a:pt x="0" y="47"/>
                    </a:lnTo>
                    <a:lnTo>
                      <a:pt x="100" y="0"/>
                    </a:lnTo>
                  </a:path>
                </a:pathLst>
              </a:custGeom>
              <a:noFill/>
              <a:ln w="6350" cap="flat">
                <a:solidFill>
                  <a:srgbClr val="BA442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08" name="Freeform 224">
                <a:extLst>
                  <a:ext uri="{FF2B5EF4-FFF2-40B4-BE49-F238E27FC236}">
                    <a16:creationId xmlns:a16="http://schemas.microsoft.com/office/drawing/2014/main" id="{0F4BF2B2-0D84-3597-4DE3-26058C5647E9}"/>
                  </a:ext>
                </a:extLst>
              </p:cNvPr>
              <p:cNvSpPr>
                <a:spLocks/>
              </p:cNvSpPr>
              <p:nvPr/>
            </p:nvSpPr>
            <p:spPr bwMode="auto">
              <a:xfrm>
                <a:off x="5583" y="1981"/>
                <a:ext cx="75" cy="35"/>
              </a:xfrm>
              <a:custGeom>
                <a:avLst/>
                <a:gdLst>
                  <a:gd name="T0" fmla="*/ 100 w 100"/>
                  <a:gd name="T1" fmla="*/ 47 h 47"/>
                  <a:gd name="T2" fmla="*/ 100 w 100"/>
                  <a:gd name="T3" fmla="*/ 47 h 47"/>
                  <a:gd name="T4" fmla="*/ 0 w 100"/>
                  <a:gd name="T5" fmla="*/ 0 h 47"/>
                </a:gdLst>
                <a:ahLst/>
                <a:cxnLst>
                  <a:cxn ang="0">
                    <a:pos x="T0" y="T1"/>
                  </a:cxn>
                  <a:cxn ang="0">
                    <a:pos x="T2" y="T3"/>
                  </a:cxn>
                  <a:cxn ang="0">
                    <a:pos x="T4" y="T5"/>
                  </a:cxn>
                </a:cxnLst>
                <a:rect l="0" t="0" r="r" b="b"/>
                <a:pathLst>
                  <a:path w="100" h="47">
                    <a:moveTo>
                      <a:pt x="100" y="47"/>
                    </a:moveTo>
                    <a:lnTo>
                      <a:pt x="100" y="47"/>
                    </a:lnTo>
                    <a:lnTo>
                      <a:pt x="0" y="0"/>
                    </a:lnTo>
                  </a:path>
                </a:pathLst>
              </a:custGeom>
              <a:noFill/>
              <a:ln w="6350" cap="flat">
                <a:solidFill>
                  <a:srgbClr val="BA442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09" name="Freeform 225">
                <a:extLst>
                  <a:ext uri="{FF2B5EF4-FFF2-40B4-BE49-F238E27FC236}">
                    <a16:creationId xmlns:a16="http://schemas.microsoft.com/office/drawing/2014/main" id="{C2F2BA72-22C6-CBED-6E0A-7A3FC8D057DC}"/>
                  </a:ext>
                </a:extLst>
              </p:cNvPr>
              <p:cNvSpPr>
                <a:spLocks/>
              </p:cNvSpPr>
              <p:nvPr/>
            </p:nvSpPr>
            <p:spPr bwMode="auto">
              <a:xfrm>
                <a:off x="5618" y="1966"/>
                <a:ext cx="0" cy="65"/>
              </a:xfrm>
              <a:custGeom>
                <a:avLst/>
                <a:gdLst>
                  <a:gd name="T0" fmla="*/ 0 h 87"/>
                  <a:gd name="T1" fmla="*/ 0 h 87"/>
                  <a:gd name="T2" fmla="*/ 87 h 87"/>
                </a:gdLst>
                <a:ahLst/>
                <a:cxnLst>
                  <a:cxn ang="0">
                    <a:pos x="0" y="T0"/>
                  </a:cxn>
                  <a:cxn ang="0">
                    <a:pos x="0" y="T1"/>
                  </a:cxn>
                  <a:cxn ang="0">
                    <a:pos x="0" y="T2"/>
                  </a:cxn>
                </a:cxnLst>
                <a:rect l="0" t="0" r="r" b="b"/>
                <a:pathLst>
                  <a:path h="87">
                    <a:moveTo>
                      <a:pt x="0" y="0"/>
                    </a:moveTo>
                    <a:lnTo>
                      <a:pt x="0" y="0"/>
                    </a:lnTo>
                    <a:lnTo>
                      <a:pt x="0" y="87"/>
                    </a:lnTo>
                  </a:path>
                </a:pathLst>
              </a:custGeom>
              <a:noFill/>
              <a:ln w="6350" cap="flat">
                <a:solidFill>
                  <a:srgbClr val="BA442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0" name="Freeform 226">
                <a:extLst>
                  <a:ext uri="{FF2B5EF4-FFF2-40B4-BE49-F238E27FC236}">
                    <a16:creationId xmlns:a16="http://schemas.microsoft.com/office/drawing/2014/main" id="{0C87015C-E679-40ED-2777-6BC507454704}"/>
                  </a:ext>
                </a:extLst>
              </p:cNvPr>
              <p:cNvSpPr>
                <a:spLocks/>
              </p:cNvSpPr>
              <p:nvPr/>
            </p:nvSpPr>
            <p:spPr bwMode="auto">
              <a:xfrm>
                <a:off x="5579" y="1981"/>
                <a:ext cx="74" cy="35"/>
              </a:xfrm>
              <a:custGeom>
                <a:avLst/>
                <a:gdLst>
                  <a:gd name="T0" fmla="*/ 0 w 100"/>
                  <a:gd name="T1" fmla="*/ 47 h 47"/>
                  <a:gd name="T2" fmla="*/ 0 w 100"/>
                  <a:gd name="T3" fmla="*/ 47 h 47"/>
                  <a:gd name="T4" fmla="*/ 100 w 100"/>
                  <a:gd name="T5" fmla="*/ 0 h 47"/>
                </a:gdLst>
                <a:ahLst/>
                <a:cxnLst>
                  <a:cxn ang="0">
                    <a:pos x="T0" y="T1"/>
                  </a:cxn>
                  <a:cxn ang="0">
                    <a:pos x="T2" y="T3"/>
                  </a:cxn>
                  <a:cxn ang="0">
                    <a:pos x="T4" y="T5"/>
                  </a:cxn>
                </a:cxnLst>
                <a:rect l="0" t="0" r="r" b="b"/>
                <a:pathLst>
                  <a:path w="100" h="47">
                    <a:moveTo>
                      <a:pt x="0" y="47"/>
                    </a:moveTo>
                    <a:lnTo>
                      <a:pt x="0" y="47"/>
                    </a:lnTo>
                    <a:lnTo>
                      <a:pt x="100" y="0"/>
                    </a:lnTo>
                  </a:path>
                </a:pathLst>
              </a:custGeom>
              <a:noFill/>
              <a:ln w="6350" cap="flat">
                <a:solidFill>
                  <a:srgbClr val="BA442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1" name="Freeform 227">
                <a:extLst>
                  <a:ext uri="{FF2B5EF4-FFF2-40B4-BE49-F238E27FC236}">
                    <a16:creationId xmlns:a16="http://schemas.microsoft.com/office/drawing/2014/main" id="{ACDF5ECE-0BC2-B0E6-2509-EF04F35D3410}"/>
                  </a:ext>
                </a:extLst>
              </p:cNvPr>
              <p:cNvSpPr>
                <a:spLocks/>
              </p:cNvSpPr>
              <p:nvPr/>
            </p:nvSpPr>
            <p:spPr bwMode="auto">
              <a:xfrm>
                <a:off x="5579" y="1981"/>
                <a:ext cx="74" cy="35"/>
              </a:xfrm>
              <a:custGeom>
                <a:avLst/>
                <a:gdLst>
                  <a:gd name="T0" fmla="*/ 100 w 100"/>
                  <a:gd name="T1" fmla="*/ 47 h 47"/>
                  <a:gd name="T2" fmla="*/ 100 w 100"/>
                  <a:gd name="T3" fmla="*/ 47 h 47"/>
                  <a:gd name="T4" fmla="*/ 0 w 100"/>
                  <a:gd name="T5" fmla="*/ 0 h 47"/>
                </a:gdLst>
                <a:ahLst/>
                <a:cxnLst>
                  <a:cxn ang="0">
                    <a:pos x="T0" y="T1"/>
                  </a:cxn>
                  <a:cxn ang="0">
                    <a:pos x="T2" y="T3"/>
                  </a:cxn>
                  <a:cxn ang="0">
                    <a:pos x="T4" y="T5"/>
                  </a:cxn>
                </a:cxnLst>
                <a:rect l="0" t="0" r="r" b="b"/>
                <a:pathLst>
                  <a:path w="100" h="47">
                    <a:moveTo>
                      <a:pt x="100" y="47"/>
                    </a:moveTo>
                    <a:lnTo>
                      <a:pt x="100" y="47"/>
                    </a:lnTo>
                    <a:lnTo>
                      <a:pt x="0" y="0"/>
                    </a:lnTo>
                  </a:path>
                </a:pathLst>
              </a:custGeom>
              <a:noFill/>
              <a:ln w="6350" cap="flat">
                <a:solidFill>
                  <a:srgbClr val="BA442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2" name="Freeform 228">
                <a:extLst>
                  <a:ext uri="{FF2B5EF4-FFF2-40B4-BE49-F238E27FC236}">
                    <a16:creationId xmlns:a16="http://schemas.microsoft.com/office/drawing/2014/main" id="{097A3EB3-5004-2C4F-DD9F-8207A67A0EE5}"/>
                  </a:ext>
                </a:extLst>
              </p:cNvPr>
              <p:cNvSpPr>
                <a:spLocks/>
              </p:cNvSpPr>
              <p:nvPr/>
            </p:nvSpPr>
            <p:spPr bwMode="auto">
              <a:xfrm>
                <a:off x="5608" y="1966"/>
                <a:ext cx="0" cy="65"/>
              </a:xfrm>
              <a:custGeom>
                <a:avLst/>
                <a:gdLst>
                  <a:gd name="T0" fmla="*/ 0 h 87"/>
                  <a:gd name="T1" fmla="*/ 0 h 87"/>
                  <a:gd name="T2" fmla="*/ 87 h 87"/>
                </a:gdLst>
                <a:ahLst/>
                <a:cxnLst>
                  <a:cxn ang="0">
                    <a:pos x="0" y="T0"/>
                  </a:cxn>
                  <a:cxn ang="0">
                    <a:pos x="0" y="T1"/>
                  </a:cxn>
                  <a:cxn ang="0">
                    <a:pos x="0" y="T2"/>
                  </a:cxn>
                </a:cxnLst>
                <a:rect l="0" t="0" r="r" b="b"/>
                <a:pathLst>
                  <a:path h="87">
                    <a:moveTo>
                      <a:pt x="0" y="0"/>
                    </a:moveTo>
                    <a:lnTo>
                      <a:pt x="0" y="0"/>
                    </a:lnTo>
                    <a:lnTo>
                      <a:pt x="0" y="87"/>
                    </a:lnTo>
                  </a:path>
                </a:pathLst>
              </a:custGeom>
              <a:noFill/>
              <a:ln w="6350" cap="flat">
                <a:solidFill>
                  <a:srgbClr val="BA442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3" name="Freeform 229">
                <a:extLst>
                  <a:ext uri="{FF2B5EF4-FFF2-40B4-BE49-F238E27FC236}">
                    <a16:creationId xmlns:a16="http://schemas.microsoft.com/office/drawing/2014/main" id="{869B81E9-B8CF-4509-EA8C-95BE65CFB902}"/>
                  </a:ext>
                </a:extLst>
              </p:cNvPr>
              <p:cNvSpPr>
                <a:spLocks/>
              </p:cNvSpPr>
              <p:nvPr/>
            </p:nvSpPr>
            <p:spPr bwMode="auto">
              <a:xfrm>
                <a:off x="5568" y="1981"/>
                <a:ext cx="75" cy="35"/>
              </a:xfrm>
              <a:custGeom>
                <a:avLst/>
                <a:gdLst>
                  <a:gd name="T0" fmla="*/ 0 w 100"/>
                  <a:gd name="T1" fmla="*/ 47 h 47"/>
                  <a:gd name="T2" fmla="*/ 0 w 100"/>
                  <a:gd name="T3" fmla="*/ 47 h 47"/>
                  <a:gd name="T4" fmla="*/ 100 w 100"/>
                  <a:gd name="T5" fmla="*/ 0 h 47"/>
                </a:gdLst>
                <a:ahLst/>
                <a:cxnLst>
                  <a:cxn ang="0">
                    <a:pos x="T0" y="T1"/>
                  </a:cxn>
                  <a:cxn ang="0">
                    <a:pos x="T2" y="T3"/>
                  </a:cxn>
                  <a:cxn ang="0">
                    <a:pos x="T4" y="T5"/>
                  </a:cxn>
                </a:cxnLst>
                <a:rect l="0" t="0" r="r" b="b"/>
                <a:pathLst>
                  <a:path w="100" h="47">
                    <a:moveTo>
                      <a:pt x="0" y="47"/>
                    </a:moveTo>
                    <a:lnTo>
                      <a:pt x="0" y="47"/>
                    </a:lnTo>
                    <a:lnTo>
                      <a:pt x="100" y="0"/>
                    </a:lnTo>
                  </a:path>
                </a:pathLst>
              </a:custGeom>
              <a:noFill/>
              <a:ln w="6350" cap="flat">
                <a:solidFill>
                  <a:srgbClr val="BA442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4" name="Freeform 230">
                <a:extLst>
                  <a:ext uri="{FF2B5EF4-FFF2-40B4-BE49-F238E27FC236}">
                    <a16:creationId xmlns:a16="http://schemas.microsoft.com/office/drawing/2014/main" id="{31385D9B-7635-1FE6-C1E3-DD40B0E9A1CB}"/>
                  </a:ext>
                </a:extLst>
              </p:cNvPr>
              <p:cNvSpPr>
                <a:spLocks/>
              </p:cNvSpPr>
              <p:nvPr/>
            </p:nvSpPr>
            <p:spPr bwMode="auto">
              <a:xfrm>
                <a:off x="5568" y="1981"/>
                <a:ext cx="75" cy="35"/>
              </a:xfrm>
              <a:custGeom>
                <a:avLst/>
                <a:gdLst>
                  <a:gd name="T0" fmla="*/ 100 w 100"/>
                  <a:gd name="T1" fmla="*/ 47 h 47"/>
                  <a:gd name="T2" fmla="*/ 100 w 100"/>
                  <a:gd name="T3" fmla="*/ 47 h 47"/>
                  <a:gd name="T4" fmla="*/ 0 w 100"/>
                  <a:gd name="T5" fmla="*/ 0 h 47"/>
                </a:gdLst>
                <a:ahLst/>
                <a:cxnLst>
                  <a:cxn ang="0">
                    <a:pos x="T0" y="T1"/>
                  </a:cxn>
                  <a:cxn ang="0">
                    <a:pos x="T2" y="T3"/>
                  </a:cxn>
                  <a:cxn ang="0">
                    <a:pos x="T4" y="T5"/>
                  </a:cxn>
                </a:cxnLst>
                <a:rect l="0" t="0" r="r" b="b"/>
                <a:pathLst>
                  <a:path w="100" h="47">
                    <a:moveTo>
                      <a:pt x="100" y="47"/>
                    </a:moveTo>
                    <a:lnTo>
                      <a:pt x="100" y="47"/>
                    </a:lnTo>
                    <a:lnTo>
                      <a:pt x="0" y="0"/>
                    </a:lnTo>
                  </a:path>
                </a:pathLst>
              </a:custGeom>
              <a:noFill/>
              <a:ln w="6350" cap="flat">
                <a:solidFill>
                  <a:srgbClr val="BA442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5" name="Freeform 231">
                <a:extLst>
                  <a:ext uri="{FF2B5EF4-FFF2-40B4-BE49-F238E27FC236}">
                    <a16:creationId xmlns:a16="http://schemas.microsoft.com/office/drawing/2014/main" id="{0AE45DFA-C502-6748-C0A3-F53EF20FCF27}"/>
                  </a:ext>
                </a:extLst>
              </p:cNvPr>
              <p:cNvSpPr>
                <a:spLocks/>
              </p:cNvSpPr>
              <p:nvPr/>
            </p:nvSpPr>
            <p:spPr bwMode="auto">
              <a:xfrm>
                <a:off x="5598" y="1966"/>
                <a:ext cx="1" cy="65"/>
              </a:xfrm>
              <a:custGeom>
                <a:avLst/>
                <a:gdLst>
                  <a:gd name="T0" fmla="*/ 0 w 1"/>
                  <a:gd name="T1" fmla="*/ 0 h 87"/>
                  <a:gd name="T2" fmla="*/ 0 w 1"/>
                  <a:gd name="T3" fmla="*/ 0 h 87"/>
                  <a:gd name="T4" fmla="*/ 1 w 1"/>
                  <a:gd name="T5" fmla="*/ 87 h 87"/>
                </a:gdLst>
                <a:ahLst/>
                <a:cxnLst>
                  <a:cxn ang="0">
                    <a:pos x="T0" y="T1"/>
                  </a:cxn>
                  <a:cxn ang="0">
                    <a:pos x="T2" y="T3"/>
                  </a:cxn>
                  <a:cxn ang="0">
                    <a:pos x="T4" y="T5"/>
                  </a:cxn>
                </a:cxnLst>
                <a:rect l="0" t="0" r="r" b="b"/>
                <a:pathLst>
                  <a:path w="1" h="87">
                    <a:moveTo>
                      <a:pt x="0" y="0"/>
                    </a:moveTo>
                    <a:lnTo>
                      <a:pt x="0" y="0"/>
                    </a:lnTo>
                    <a:lnTo>
                      <a:pt x="1" y="87"/>
                    </a:lnTo>
                  </a:path>
                </a:pathLst>
              </a:custGeom>
              <a:noFill/>
              <a:ln w="6350" cap="flat">
                <a:solidFill>
                  <a:srgbClr val="BA442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6" name="Freeform 232">
                <a:extLst>
                  <a:ext uri="{FF2B5EF4-FFF2-40B4-BE49-F238E27FC236}">
                    <a16:creationId xmlns:a16="http://schemas.microsoft.com/office/drawing/2014/main" id="{FA5AA570-0EE8-5AAB-4699-EC963B856A42}"/>
                  </a:ext>
                </a:extLst>
              </p:cNvPr>
              <p:cNvSpPr>
                <a:spLocks/>
              </p:cNvSpPr>
              <p:nvPr/>
            </p:nvSpPr>
            <p:spPr bwMode="auto">
              <a:xfrm>
                <a:off x="5564" y="1981"/>
                <a:ext cx="69" cy="35"/>
              </a:xfrm>
              <a:custGeom>
                <a:avLst/>
                <a:gdLst>
                  <a:gd name="T0" fmla="*/ 0 w 93"/>
                  <a:gd name="T1" fmla="*/ 47 h 47"/>
                  <a:gd name="T2" fmla="*/ 0 w 93"/>
                  <a:gd name="T3" fmla="*/ 47 h 47"/>
                  <a:gd name="T4" fmla="*/ 93 w 93"/>
                  <a:gd name="T5" fmla="*/ 0 h 47"/>
                </a:gdLst>
                <a:ahLst/>
                <a:cxnLst>
                  <a:cxn ang="0">
                    <a:pos x="T0" y="T1"/>
                  </a:cxn>
                  <a:cxn ang="0">
                    <a:pos x="T2" y="T3"/>
                  </a:cxn>
                  <a:cxn ang="0">
                    <a:pos x="T4" y="T5"/>
                  </a:cxn>
                </a:cxnLst>
                <a:rect l="0" t="0" r="r" b="b"/>
                <a:pathLst>
                  <a:path w="93" h="47">
                    <a:moveTo>
                      <a:pt x="0" y="47"/>
                    </a:moveTo>
                    <a:lnTo>
                      <a:pt x="0" y="47"/>
                    </a:lnTo>
                    <a:lnTo>
                      <a:pt x="93" y="0"/>
                    </a:lnTo>
                  </a:path>
                </a:pathLst>
              </a:custGeom>
              <a:noFill/>
              <a:ln w="6350" cap="flat">
                <a:solidFill>
                  <a:srgbClr val="BA442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7" name="Freeform 233">
                <a:extLst>
                  <a:ext uri="{FF2B5EF4-FFF2-40B4-BE49-F238E27FC236}">
                    <a16:creationId xmlns:a16="http://schemas.microsoft.com/office/drawing/2014/main" id="{98D637CD-87C6-7E0B-C81C-2E643E4F7C4D}"/>
                  </a:ext>
                </a:extLst>
              </p:cNvPr>
              <p:cNvSpPr>
                <a:spLocks/>
              </p:cNvSpPr>
              <p:nvPr/>
            </p:nvSpPr>
            <p:spPr bwMode="auto">
              <a:xfrm>
                <a:off x="5564" y="1981"/>
                <a:ext cx="69" cy="35"/>
              </a:xfrm>
              <a:custGeom>
                <a:avLst/>
                <a:gdLst>
                  <a:gd name="T0" fmla="*/ 93 w 93"/>
                  <a:gd name="T1" fmla="*/ 47 h 47"/>
                  <a:gd name="T2" fmla="*/ 93 w 93"/>
                  <a:gd name="T3" fmla="*/ 47 h 47"/>
                  <a:gd name="T4" fmla="*/ 0 w 93"/>
                  <a:gd name="T5" fmla="*/ 0 h 47"/>
                </a:gdLst>
                <a:ahLst/>
                <a:cxnLst>
                  <a:cxn ang="0">
                    <a:pos x="T0" y="T1"/>
                  </a:cxn>
                  <a:cxn ang="0">
                    <a:pos x="T2" y="T3"/>
                  </a:cxn>
                  <a:cxn ang="0">
                    <a:pos x="T4" y="T5"/>
                  </a:cxn>
                </a:cxnLst>
                <a:rect l="0" t="0" r="r" b="b"/>
                <a:pathLst>
                  <a:path w="93" h="47">
                    <a:moveTo>
                      <a:pt x="93" y="47"/>
                    </a:moveTo>
                    <a:lnTo>
                      <a:pt x="93" y="47"/>
                    </a:lnTo>
                    <a:lnTo>
                      <a:pt x="0" y="0"/>
                    </a:lnTo>
                  </a:path>
                </a:pathLst>
              </a:custGeom>
              <a:noFill/>
              <a:ln w="6350" cap="flat">
                <a:solidFill>
                  <a:srgbClr val="BA442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8" name="Freeform 234">
                <a:extLst>
                  <a:ext uri="{FF2B5EF4-FFF2-40B4-BE49-F238E27FC236}">
                    <a16:creationId xmlns:a16="http://schemas.microsoft.com/office/drawing/2014/main" id="{D082ADEB-A3D0-C787-FBA1-786D78E1B168}"/>
                  </a:ext>
                </a:extLst>
              </p:cNvPr>
              <p:cNvSpPr>
                <a:spLocks/>
              </p:cNvSpPr>
              <p:nvPr/>
            </p:nvSpPr>
            <p:spPr bwMode="auto">
              <a:xfrm>
                <a:off x="5598" y="1966"/>
                <a:ext cx="1" cy="65"/>
              </a:xfrm>
              <a:custGeom>
                <a:avLst/>
                <a:gdLst>
                  <a:gd name="T0" fmla="*/ 0 w 1"/>
                  <a:gd name="T1" fmla="*/ 0 h 87"/>
                  <a:gd name="T2" fmla="*/ 0 w 1"/>
                  <a:gd name="T3" fmla="*/ 0 h 87"/>
                  <a:gd name="T4" fmla="*/ 1 w 1"/>
                  <a:gd name="T5" fmla="*/ 87 h 87"/>
                </a:gdLst>
                <a:ahLst/>
                <a:cxnLst>
                  <a:cxn ang="0">
                    <a:pos x="T0" y="T1"/>
                  </a:cxn>
                  <a:cxn ang="0">
                    <a:pos x="T2" y="T3"/>
                  </a:cxn>
                  <a:cxn ang="0">
                    <a:pos x="T4" y="T5"/>
                  </a:cxn>
                </a:cxnLst>
                <a:rect l="0" t="0" r="r" b="b"/>
                <a:pathLst>
                  <a:path w="1" h="87">
                    <a:moveTo>
                      <a:pt x="0" y="0"/>
                    </a:moveTo>
                    <a:lnTo>
                      <a:pt x="0" y="0"/>
                    </a:lnTo>
                    <a:lnTo>
                      <a:pt x="1" y="87"/>
                    </a:lnTo>
                  </a:path>
                </a:pathLst>
              </a:custGeom>
              <a:noFill/>
              <a:ln w="6350" cap="flat">
                <a:solidFill>
                  <a:srgbClr val="BA442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9" name="Freeform 235">
                <a:extLst>
                  <a:ext uri="{FF2B5EF4-FFF2-40B4-BE49-F238E27FC236}">
                    <a16:creationId xmlns:a16="http://schemas.microsoft.com/office/drawing/2014/main" id="{F7799914-3473-4527-AF2A-6D460A792647}"/>
                  </a:ext>
                </a:extLst>
              </p:cNvPr>
              <p:cNvSpPr>
                <a:spLocks/>
              </p:cNvSpPr>
              <p:nvPr/>
            </p:nvSpPr>
            <p:spPr bwMode="auto">
              <a:xfrm>
                <a:off x="5559" y="1981"/>
                <a:ext cx="74" cy="35"/>
              </a:xfrm>
              <a:custGeom>
                <a:avLst/>
                <a:gdLst>
                  <a:gd name="T0" fmla="*/ 0 w 100"/>
                  <a:gd name="T1" fmla="*/ 47 h 47"/>
                  <a:gd name="T2" fmla="*/ 0 w 100"/>
                  <a:gd name="T3" fmla="*/ 47 h 47"/>
                  <a:gd name="T4" fmla="*/ 100 w 100"/>
                  <a:gd name="T5" fmla="*/ 0 h 47"/>
                </a:gdLst>
                <a:ahLst/>
                <a:cxnLst>
                  <a:cxn ang="0">
                    <a:pos x="T0" y="T1"/>
                  </a:cxn>
                  <a:cxn ang="0">
                    <a:pos x="T2" y="T3"/>
                  </a:cxn>
                  <a:cxn ang="0">
                    <a:pos x="T4" y="T5"/>
                  </a:cxn>
                </a:cxnLst>
                <a:rect l="0" t="0" r="r" b="b"/>
                <a:pathLst>
                  <a:path w="100" h="47">
                    <a:moveTo>
                      <a:pt x="0" y="47"/>
                    </a:moveTo>
                    <a:lnTo>
                      <a:pt x="0" y="47"/>
                    </a:lnTo>
                    <a:lnTo>
                      <a:pt x="100" y="0"/>
                    </a:lnTo>
                  </a:path>
                </a:pathLst>
              </a:custGeom>
              <a:noFill/>
              <a:ln w="6350" cap="flat">
                <a:solidFill>
                  <a:srgbClr val="BA442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0" name="Freeform 236">
                <a:extLst>
                  <a:ext uri="{FF2B5EF4-FFF2-40B4-BE49-F238E27FC236}">
                    <a16:creationId xmlns:a16="http://schemas.microsoft.com/office/drawing/2014/main" id="{194700A9-58AC-687A-3A4E-156470C30F3B}"/>
                  </a:ext>
                </a:extLst>
              </p:cNvPr>
              <p:cNvSpPr>
                <a:spLocks/>
              </p:cNvSpPr>
              <p:nvPr/>
            </p:nvSpPr>
            <p:spPr bwMode="auto">
              <a:xfrm>
                <a:off x="5559" y="1981"/>
                <a:ext cx="74" cy="35"/>
              </a:xfrm>
              <a:custGeom>
                <a:avLst/>
                <a:gdLst>
                  <a:gd name="T0" fmla="*/ 100 w 100"/>
                  <a:gd name="T1" fmla="*/ 47 h 47"/>
                  <a:gd name="T2" fmla="*/ 100 w 100"/>
                  <a:gd name="T3" fmla="*/ 47 h 47"/>
                  <a:gd name="T4" fmla="*/ 0 w 100"/>
                  <a:gd name="T5" fmla="*/ 0 h 47"/>
                </a:gdLst>
                <a:ahLst/>
                <a:cxnLst>
                  <a:cxn ang="0">
                    <a:pos x="T0" y="T1"/>
                  </a:cxn>
                  <a:cxn ang="0">
                    <a:pos x="T2" y="T3"/>
                  </a:cxn>
                  <a:cxn ang="0">
                    <a:pos x="T4" y="T5"/>
                  </a:cxn>
                </a:cxnLst>
                <a:rect l="0" t="0" r="r" b="b"/>
                <a:pathLst>
                  <a:path w="100" h="47">
                    <a:moveTo>
                      <a:pt x="100" y="47"/>
                    </a:moveTo>
                    <a:lnTo>
                      <a:pt x="100" y="47"/>
                    </a:lnTo>
                    <a:lnTo>
                      <a:pt x="0" y="0"/>
                    </a:lnTo>
                  </a:path>
                </a:pathLst>
              </a:custGeom>
              <a:noFill/>
              <a:ln w="6350" cap="flat">
                <a:solidFill>
                  <a:srgbClr val="BA442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1" name="Freeform 237">
                <a:extLst>
                  <a:ext uri="{FF2B5EF4-FFF2-40B4-BE49-F238E27FC236}">
                    <a16:creationId xmlns:a16="http://schemas.microsoft.com/office/drawing/2014/main" id="{D8899DF7-9201-0122-FFF9-3117E2974605}"/>
                  </a:ext>
                </a:extLst>
              </p:cNvPr>
              <p:cNvSpPr>
                <a:spLocks/>
              </p:cNvSpPr>
              <p:nvPr/>
            </p:nvSpPr>
            <p:spPr bwMode="auto">
              <a:xfrm>
                <a:off x="5594" y="1966"/>
                <a:ext cx="0" cy="65"/>
              </a:xfrm>
              <a:custGeom>
                <a:avLst/>
                <a:gdLst>
                  <a:gd name="T0" fmla="*/ 0 h 87"/>
                  <a:gd name="T1" fmla="*/ 0 h 87"/>
                  <a:gd name="T2" fmla="*/ 87 h 87"/>
                </a:gdLst>
                <a:ahLst/>
                <a:cxnLst>
                  <a:cxn ang="0">
                    <a:pos x="0" y="T0"/>
                  </a:cxn>
                  <a:cxn ang="0">
                    <a:pos x="0" y="T1"/>
                  </a:cxn>
                  <a:cxn ang="0">
                    <a:pos x="0" y="T2"/>
                  </a:cxn>
                </a:cxnLst>
                <a:rect l="0" t="0" r="r" b="b"/>
                <a:pathLst>
                  <a:path h="87">
                    <a:moveTo>
                      <a:pt x="0" y="0"/>
                    </a:moveTo>
                    <a:lnTo>
                      <a:pt x="0" y="0"/>
                    </a:lnTo>
                    <a:lnTo>
                      <a:pt x="0" y="87"/>
                    </a:lnTo>
                  </a:path>
                </a:pathLst>
              </a:custGeom>
              <a:noFill/>
              <a:ln w="6350" cap="flat">
                <a:solidFill>
                  <a:srgbClr val="BA442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2" name="Freeform 238">
                <a:extLst>
                  <a:ext uri="{FF2B5EF4-FFF2-40B4-BE49-F238E27FC236}">
                    <a16:creationId xmlns:a16="http://schemas.microsoft.com/office/drawing/2014/main" id="{471F2C7E-91EA-25A6-C7B7-8AEA605F6A9D}"/>
                  </a:ext>
                </a:extLst>
              </p:cNvPr>
              <p:cNvSpPr>
                <a:spLocks/>
              </p:cNvSpPr>
              <p:nvPr/>
            </p:nvSpPr>
            <p:spPr bwMode="auto">
              <a:xfrm>
                <a:off x="5559" y="1981"/>
                <a:ext cx="74" cy="35"/>
              </a:xfrm>
              <a:custGeom>
                <a:avLst/>
                <a:gdLst>
                  <a:gd name="T0" fmla="*/ 0 w 100"/>
                  <a:gd name="T1" fmla="*/ 47 h 47"/>
                  <a:gd name="T2" fmla="*/ 0 w 100"/>
                  <a:gd name="T3" fmla="*/ 47 h 47"/>
                  <a:gd name="T4" fmla="*/ 100 w 100"/>
                  <a:gd name="T5" fmla="*/ 0 h 47"/>
                </a:gdLst>
                <a:ahLst/>
                <a:cxnLst>
                  <a:cxn ang="0">
                    <a:pos x="T0" y="T1"/>
                  </a:cxn>
                  <a:cxn ang="0">
                    <a:pos x="T2" y="T3"/>
                  </a:cxn>
                  <a:cxn ang="0">
                    <a:pos x="T4" y="T5"/>
                  </a:cxn>
                </a:cxnLst>
                <a:rect l="0" t="0" r="r" b="b"/>
                <a:pathLst>
                  <a:path w="100" h="47">
                    <a:moveTo>
                      <a:pt x="0" y="47"/>
                    </a:moveTo>
                    <a:lnTo>
                      <a:pt x="0" y="47"/>
                    </a:lnTo>
                    <a:lnTo>
                      <a:pt x="100" y="0"/>
                    </a:lnTo>
                  </a:path>
                </a:pathLst>
              </a:custGeom>
              <a:noFill/>
              <a:ln w="6350" cap="flat">
                <a:solidFill>
                  <a:srgbClr val="BA442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3" name="Freeform 239">
                <a:extLst>
                  <a:ext uri="{FF2B5EF4-FFF2-40B4-BE49-F238E27FC236}">
                    <a16:creationId xmlns:a16="http://schemas.microsoft.com/office/drawing/2014/main" id="{2D945B7F-9D37-34EA-25DE-0C377F9AE854}"/>
                  </a:ext>
                </a:extLst>
              </p:cNvPr>
              <p:cNvSpPr>
                <a:spLocks/>
              </p:cNvSpPr>
              <p:nvPr/>
            </p:nvSpPr>
            <p:spPr bwMode="auto">
              <a:xfrm>
                <a:off x="5559" y="1981"/>
                <a:ext cx="74" cy="35"/>
              </a:xfrm>
              <a:custGeom>
                <a:avLst/>
                <a:gdLst>
                  <a:gd name="T0" fmla="*/ 100 w 100"/>
                  <a:gd name="T1" fmla="*/ 47 h 47"/>
                  <a:gd name="T2" fmla="*/ 100 w 100"/>
                  <a:gd name="T3" fmla="*/ 47 h 47"/>
                  <a:gd name="T4" fmla="*/ 0 w 100"/>
                  <a:gd name="T5" fmla="*/ 0 h 47"/>
                </a:gdLst>
                <a:ahLst/>
                <a:cxnLst>
                  <a:cxn ang="0">
                    <a:pos x="T0" y="T1"/>
                  </a:cxn>
                  <a:cxn ang="0">
                    <a:pos x="T2" y="T3"/>
                  </a:cxn>
                  <a:cxn ang="0">
                    <a:pos x="T4" y="T5"/>
                  </a:cxn>
                </a:cxnLst>
                <a:rect l="0" t="0" r="r" b="b"/>
                <a:pathLst>
                  <a:path w="100" h="47">
                    <a:moveTo>
                      <a:pt x="100" y="47"/>
                    </a:moveTo>
                    <a:lnTo>
                      <a:pt x="100" y="47"/>
                    </a:lnTo>
                    <a:lnTo>
                      <a:pt x="0" y="0"/>
                    </a:lnTo>
                  </a:path>
                </a:pathLst>
              </a:custGeom>
              <a:noFill/>
              <a:ln w="6350" cap="flat">
                <a:solidFill>
                  <a:srgbClr val="BA442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4" name="Freeform 240">
                <a:extLst>
                  <a:ext uri="{FF2B5EF4-FFF2-40B4-BE49-F238E27FC236}">
                    <a16:creationId xmlns:a16="http://schemas.microsoft.com/office/drawing/2014/main" id="{BC78D70D-4DC8-44AE-CADA-5FC44BC01A6C}"/>
                  </a:ext>
                </a:extLst>
              </p:cNvPr>
              <p:cNvSpPr>
                <a:spLocks/>
              </p:cNvSpPr>
              <p:nvPr/>
            </p:nvSpPr>
            <p:spPr bwMode="auto">
              <a:xfrm>
                <a:off x="5588" y="1966"/>
                <a:ext cx="0" cy="65"/>
              </a:xfrm>
              <a:custGeom>
                <a:avLst/>
                <a:gdLst>
                  <a:gd name="T0" fmla="*/ 0 h 87"/>
                  <a:gd name="T1" fmla="*/ 0 h 87"/>
                  <a:gd name="T2" fmla="*/ 87 h 87"/>
                </a:gdLst>
                <a:ahLst/>
                <a:cxnLst>
                  <a:cxn ang="0">
                    <a:pos x="0" y="T0"/>
                  </a:cxn>
                  <a:cxn ang="0">
                    <a:pos x="0" y="T1"/>
                  </a:cxn>
                  <a:cxn ang="0">
                    <a:pos x="0" y="T2"/>
                  </a:cxn>
                </a:cxnLst>
                <a:rect l="0" t="0" r="r" b="b"/>
                <a:pathLst>
                  <a:path h="87">
                    <a:moveTo>
                      <a:pt x="0" y="0"/>
                    </a:moveTo>
                    <a:lnTo>
                      <a:pt x="0" y="0"/>
                    </a:lnTo>
                    <a:lnTo>
                      <a:pt x="0" y="87"/>
                    </a:lnTo>
                  </a:path>
                </a:pathLst>
              </a:custGeom>
              <a:noFill/>
              <a:ln w="6350" cap="flat">
                <a:solidFill>
                  <a:srgbClr val="BA442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5" name="Freeform 241">
                <a:extLst>
                  <a:ext uri="{FF2B5EF4-FFF2-40B4-BE49-F238E27FC236}">
                    <a16:creationId xmlns:a16="http://schemas.microsoft.com/office/drawing/2014/main" id="{CB687687-61A1-12B5-0B65-67053B16EB98}"/>
                  </a:ext>
                </a:extLst>
              </p:cNvPr>
              <p:cNvSpPr>
                <a:spLocks/>
              </p:cNvSpPr>
              <p:nvPr/>
            </p:nvSpPr>
            <p:spPr bwMode="auto">
              <a:xfrm>
                <a:off x="5553" y="1981"/>
                <a:ext cx="75" cy="35"/>
              </a:xfrm>
              <a:custGeom>
                <a:avLst/>
                <a:gdLst>
                  <a:gd name="T0" fmla="*/ 0 w 100"/>
                  <a:gd name="T1" fmla="*/ 47 h 47"/>
                  <a:gd name="T2" fmla="*/ 0 w 100"/>
                  <a:gd name="T3" fmla="*/ 47 h 47"/>
                  <a:gd name="T4" fmla="*/ 100 w 100"/>
                  <a:gd name="T5" fmla="*/ 0 h 47"/>
                </a:gdLst>
                <a:ahLst/>
                <a:cxnLst>
                  <a:cxn ang="0">
                    <a:pos x="T0" y="T1"/>
                  </a:cxn>
                  <a:cxn ang="0">
                    <a:pos x="T2" y="T3"/>
                  </a:cxn>
                  <a:cxn ang="0">
                    <a:pos x="T4" y="T5"/>
                  </a:cxn>
                </a:cxnLst>
                <a:rect l="0" t="0" r="r" b="b"/>
                <a:pathLst>
                  <a:path w="100" h="47">
                    <a:moveTo>
                      <a:pt x="0" y="47"/>
                    </a:moveTo>
                    <a:lnTo>
                      <a:pt x="0" y="47"/>
                    </a:lnTo>
                    <a:lnTo>
                      <a:pt x="100" y="0"/>
                    </a:lnTo>
                  </a:path>
                </a:pathLst>
              </a:custGeom>
              <a:noFill/>
              <a:ln w="6350" cap="flat">
                <a:solidFill>
                  <a:srgbClr val="BA442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6" name="Freeform 242">
                <a:extLst>
                  <a:ext uri="{FF2B5EF4-FFF2-40B4-BE49-F238E27FC236}">
                    <a16:creationId xmlns:a16="http://schemas.microsoft.com/office/drawing/2014/main" id="{AC5E7118-3EA6-938E-11D7-3A409D9A178D}"/>
                  </a:ext>
                </a:extLst>
              </p:cNvPr>
              <p:cNvSpPr>
                <a:spLocks/>
              </p:cNvSpPr>
              <p:nvPr/>
            </p:nvSpPr>
            <p:spPr bwMode="auto">
              <a:xfrm>
                <a:off x="5553" y="1981"/>
                <a:ext cx="75" cy="35"/>
              </a:xfrm>
              <a:custGeom>
                <a:avLst/>
                <a:gdLst>
                  <a:gd name="T0" fmla="*/ 100 w 100"/>
                  <a:gd name="T1" fmla="*/ 47 h 47"/>
                  <a:gd name="T2" fmla="*/ 100 w 100"/>
                  <a:gd name="T3" fmla="*/ 47 h 47"/>
                  <a:gd name="T4" fmla="*/ 0 w 100"/>
                  <a:gd name="T5" fmla="*/ 0 h 47"/>
                </a:gdLst>
                <a:ahLst/>
                <a:cxnLst>
                  <a:cxn ang="0">
                    <a:pos x="T0" y="T1"/>
                  </a:cxn>
                  <a:cxn ang="0">
                    <a:pos x="T2" y="T3"/>
                  </a:cxn>
                  <a:cxn ang="0">
                    <a:pos x="T4" y="T5"/>
                  </a:cxn>
                </a:cxnLst>
                <a:rect l="0" t="0" r="r" b="b"/>
                <a:pathLst>
                  <a:path w="100" h="47">
                    <a:moveTo>
                      <a:pt x="100" y="47"/>
                    </a:moveTo>
                    <a:lnTo>
                      <a:pt x="100" y="47"/>
                    </a:lnTo>
                    <a:lnTo>
                      <a:pt x="0" y="0"/>
                    </a:lnTo>
                  </a:path>
                </a:pathLst>
              </a:custGeom>
              <a:noFill/>
              <a:ln w="6350" cap="flat">
                <a:solidFill>
                  <a:srgbClr val="BA442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7" name="Freeform 243">
                <a:extLst>
                  <a:ext uri="{FF2B5EF4-FFF2-40B4-BE49-F238E27FC236}">
                    <a16:creationId xmlns:a16="http://schemas.microsoft.com/office/drawing/2014/main" id="{FB21585D-8539-68CB-F1F1-0084856D4F33}"/>
                  </a:ext>
                </a:extLst>
              </p:cNvPr>
              <p:cNvSpPr>
                <a:spLocks/>
              </p:cNvSpPr>
              <p:nvPr/>
            </p:nvSpPr>
            <p:spPr bwMode="auto">
              <a:xfrm>
                <a:off x="5588" y="1966"/>
                <a:ext cx="0" cy="65"/>
              </a:xfrm>
              <a:custGeom>
                <a:avLst/>
                <a:gdLst>
                  <a:gd name="T0" fmla="*/ 0 h 87"/>
                  <a:gd name="T1" fmla="*/ 0 h 87"/>
                  <a:gd name="T2" fmla="*/ 87 h 87"/>
                </a:gdLst>
                <a:ahLst/>
                <a:cxnLst>
                  <a:cxn ang="0">
                    <a:pos x="0" y="T0"/>
                  </a:cxn>
                  <a:cxn ang="0">
                    <a:pos x="0" y="T1"/>
                  </a:cxn>
                  <a:cxn ang="0">
                    <a:pos x="0" y="T2"/>
                  </a:cxn>
                </a:cxnLst>
                <a:rect l="0" t="0" r="r" b="b"/>
                <a:pathLst>
                  <a:path h="87">
                    <a:moveTo>
                      <a:pt x="0" y="0"/>
                    </a:moveTo>
                    <a:lnTo>
                      <a:pt x="0" y="0"/>
                    </a:lnTo>
                    <a:lnTo>
                      <a:pt x="0" y="87"/>
                    </a:lnTo>
                  </a:path>
                </a:pathLst>
              </a:custGeom>
              <a:noFill/>
              <a:ln w="6350" cap="flat">
                <a:solidFill>
                  <a:srgbClr val="BA442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8" name="Freeform 244">
                <a:extLst>
                  <a:ext uri="{FF2B5EF4-FFF2-40B4-BE49-F238E27FC236}">
                    <a16:creationId xmlns:a16="http://schemas.microsoft.com/office/drawing/2014/main" id="{92D2A094-DC93-74B0-F653-95B3CCE12447}"/>
                  </a:ext>
                </a:extLst>
              </p:cNvPr>
              <p:cNvSpPr>
                <a:spLocks/>
              </p:cNvSpPr>
              <p:nvPr/>
            </p:nvSpPr>
            <p:spPr bwMode="auto">
              <a:xfrm>
                <a:off x="5549" y="1981"/>
                <a:ext cx="74" cy="35"/>
              </a:xfrm>
              <a:custGeom>
                <a:avLst/>
                <a:gdLst>
                  <a:gd name="T0" fmla="*/ 0 w 100"/>
                  <a:gd name="T1" fmla="*/ 47 h 47"/>
                  <a:gd name="T2" fmla="*/ 0 w 100"/>
                  <a:gd name="T3" fmla="*/ 47 h 47"/>
                  <a:gd name="T4" fmla="*/ 100 w 100"/>
                  <a:gd name="T5" fmla="*/ 0 h 47"/>
                </a:gdLst>
                <a:ahLst/>
                <a:cxnLst>
                  <a:cxn ang="0">
                    <a:pos x="T0" y="T1"/>
                  </a:cxn>
                  <a:cxn ang="0">
                    <a:pos x="T2" y="T3"/>
                  </a:cxn>
                  <a:cxn ang="0">
                    <a:pos x="T4" y="T5"/>
                  </a:cxn>
                </a:cxnLst>
                <a:rect l="0" t="0" r="r" b="b"/>
                <a:pathLst>
                  <a:path w="100" h="47">
                    <a:moveTo>
                      <a:pt x="0" y="47"/>
                    </a:moveTo>
                    <a:lnTo>
                      <a:pt x="0" y="47"/>
                    </a:lnTo>
                    <a:lnTo>
                      <a:pt x="100" y="0"/>
                    </a:lnTo>
                  </a:path>
                </a:pathLst>
              </a:custGeom>
              <a:noFill/>
              <a:ln w="6350" cap="flat">
                <a:solidFill>
                  <a:srgbClr val="BA442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9" name="Freeform 245">
                <a:extLst>
                  <a:ext uri="{FF2B5EF4-FFF2-40B4-BE49-F238E27FC236}">
                    <a16:creationId xmlns:a16="http://schemas.microsoft.com/office/drawing/2014/main" id="{8993BCD0-41BB-8C96-5832-67E60A23B3AC}"/>
                  </a:ext>
                </a:extLst>
              </p:cNvPr>
              <p:cNvSpPr>
                <a:spLocks/>
              </p:cNvSpPr>
              <p:nvPr/>
            </p:nvSpPr>
            <p:spPr bwMode="auto">
              <a:xfrm>
                <a:off x="5549" y="1981"/>
                <a:ext cx="74" cy="35"/>
              </a:xfrm>
              <a:custGeom>
                <a:avLst/>
                <a:gdLst>
                  <a:gd name="T0" fmla="*/ 100 w 100"/>
                  <a:gd name="T1" fmla="*/ 47 h 47"/>
                  <a:gd name="T2" fmla="*/ 100 w 100"/>
                  <a:gd name="T3" fmla="*/ 47 h 47"/>
                  <a:gd name="T4" fmla="*/ 0 w 100"/>
                  <a:gd name="T5" fmla="*/ 0 h 47"/>
                </a:gdLst>
                <a:ahLst/>
                <a:cxnLst>
                  <a:cxn ang="0">
                    <a:pos x="T0" y="T1"/>
                  </a:cxn>
                  <a:cxn ang="0">
                    <a:pos x="T2" y="T3"/>
                  </a:cxn>
                  <a:cxn ang="0">
                    <a:pos x="T4" y="T5"/>
                  </a:cxn>
                </a:cxnLst>
                <a:rect l="0" t="0" r="r" b="b"/>
                <a:pathLst>
                  <a:path w="100" h="47">
                    <a:moveTo>
                      <a:pt x="100" y="47"/>
                    </a:moveTo>
                    <a:lnTo>
                      <a:pt x="100" y="47"/>
                    </a:lnTo>
                    <a:lnTo>
                      <a:pt x="0" y="0"/>
                    </a:lnTo>
                  </a:path>
                </a:pathLst>
              </a:custGeom>
              <a:noFill/>
              <a:ln w="6350" cap="flat">
                <a:solidFill>
                  <a:srgbClr val="BA442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0" name="Freeform 246">
                <a:extLst>
                  <a:ext uri="{FF2B5EF4-FFF2-40B4-BE49-F238E27FC236}">
                    <a16:creationId xmlns:a16="http://schemas.microsoft.com/office/drawing/2014/main" id="{ACAAD412-69F2-8DEF-3A01-1DB4C72B4828}"/>
                  </a:ext>
                </a:extLst>
              </p:cNvPr>
              <p:cNvSpPr>
                <a:spLocks/>
              </p:cNvSpPr>
              <p:nvPr/>
            </p:nvSpPr>
            <p:spPr bwMode="auto">
              <a:xfrm>
                <a:off x="5583" y="1966"/>
                <a:ext cx="1" cy="65"/>
              </a:xfrm>
              <a:custGeom>
                <a:avLst/>
                <a:gdLst>
                  <a:gd name="T0" fmla="*/ 0 w 1"/>
                  <a:gd name="T1" fmla="*/ 0 h 87"/>
                  <a:gd name="T2" fmla="*/ 0 w 1"/>
                  <a:gd name="T3" fmla="*/ 0 h 87"/>
                  <a:gd name="T4" fmla="*/ 1 w 1"/>
                  <a:gd name="T5" fmla="*/ 87 h 87"/>
                </a:gdLst>
                <a:ahLst/>
                <a:cxnLst>
                  <a:cxn ang="0">
                    <a:pos x="T0" y="T1"/>
                  </a:cxn>
                  <a:cxn ang="0">
                    <a:pos x="T2" y="T3"/>
                  </a:cxn>
                  <a:cxn ang="0">
                    <a:pos x="T4" y="T5"/>
                  </a:cxn>
                </a:cxnLst>
                <a:rect l="0" t="0" r="r" b="b"/>
                <a:pathLst>
                  <a:path w="1" h="87">
                    <a:moveTo>
                      <a:pt x="0" y="0"/>
                    </a:moveTo>
                    <a:lnTo>
                      <a:pt x="0" y="0"/>
                    </a:lnTo>
                    <a:lnTo>
                      <a:pt x="1" y="87"/>
                    </a:lnTo>
                  </a:path>
                </a:pathLst>
              </a:custGeom>
              <a:noFill/>
              <a:ln w="6350" cap="flat">
                <a:solidFill>
                  <a:srgbClr val="BA442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1" name="Freeform 247">
                <a:extLst>
                  <a:ext uri="{FF2B5EF4-FFF2-40B4-BE49-F238E27FC236}">
                    <a16:creationId xmlns:a16="http://schemas.microsoft.com/office/drawing/2014/main" id="{76743343-9D32-32DC-7BD5-ED73285EF2CE}"/>
                  </a:ext>
                </a:extLst>
              </p:cNvPr>
              <p:cNvSpPr>
                <a:spLocks/>
              </p:cNvSpPr>
              <p:nvPr/>
            </p:nvSpPr>
            <p:spPr bwMode="auto">
              <a:xfrm>
                <a:off x="5549" y="1981"/>
                <a:ext cx="74" cy="35"/>
              </a:xfrm>
              <a:custGeom>
                <a:avLst/>
                <a:gdLst>
                  <a:gd name="T0" fmla="*/ 0 w 100"/>
                  <a:gd name="T1" fmla="*/ 47 h 47"/>
                  <a:gd name="T2" fmla="*/ 0 w 100"/>
                  <a:gd name="T3" fmla="*/ 47 h 47"/>
                  <a:gd name="T4" fmla="*/ 100 w 100"/>
                  <a:gd name="T5" fmla="*/ 0 h 47"/>
                </a:gdLst>
                <a:ahLst/>
                <a:cxnLst>
                  <a:cxn ang="0">
                    <a:pos x="T0" y="T1"/>
                  </a:cxn>
                  <a:cxn ang="0">
                    <a:pos x="T2" y="T3"/>
                  </a:cxn>
                  <a:cxn ang="0">
                    <a:pos x="T4" y="T5"/>
                  </a:cxn>
                </a:cxnLst>
                <a:rect l="0" t="0" r="r" b="b"/>
                <a:pathLst>
                  <a:path w="100" h="47">
                    <a:moveTo>
                      <a:pt x="0" y="47"/>
                    </a:moveTo>
                    <a:lnTo>
                      <a:pt x="0" y="47"/>
                    </a:lnTo>
                    <a:lnTo>
                      <a:pt x="100" y="0"/>
                    </a:lnTo>
                  </a:path>
                </a:pathLst>
              </a:custGeom>
              <a:noFill/>
              <a:ln w="6350" cap="flat">
                <a:solidFill>
                  <a:srgbClr val="BA442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2" name="Freeform 248">
                <a:extLst>
                  <a:ext uri="{FF2B5EF4-FFF2-40B4-BE49-F238E27FC236}">
                    <a16:creationId xmlns:a16="http://schemas.microsoft.com/office/drawing/2014/main" id="{0ADD60EB-D13F-9C50-3EEB-32CCB4235E6E}"/>
                  </a:ext>
                </a:extLst>
              </p:cNvPr>
              <p:cNvSpPr>
                <a:spLocks/>
              </p:cNvSpPr>
              <p:nvPr/>
            </p:nvSpPr>
            <p:spPr bwMode="auto">
              <a:xfrm>
                <a:off x="5549" y="1981"/>
                <a:ext cx="74" cy="35"/>
              </a:xfrm>
              <a:custGeom>
                <a:avLst/>
                <a:gdLst>
                  <a:gd name="T0" fmla="*/ 100 w 100"/>
                  <a:gd name="T1" fmla="*/ 47 h 47"/>
                  <a:gd name="T2" fmla="*/ 100 w 100"/>
                  <a:gd name="T3" fmla="*/ 47 h 47"/>
                  <a:gd name="T4" fmla="*/ 0 w 100"/>
                  <a:gd name="T5" fmla="*/ 0 h 47"/>
                </a:gdLst>
                <a:ahLst/>
                <a:cxnLst>
                  <a:cxn ang="0">
                    <a:pos x="T0" y="T1"/>
                  </a:cxn>
                  <a:cxn ang="0">
                    <a:pos x="T2" y="T3"/>
                  </a:cxn>
                  <a:cxn ang="0">
                    <a:pos x="T4" y="T5"/>
                  </a:cxn>
                </a:cxnLst>
                <a:rect l="0" t="0" r="r" b="b"/>
                <a:pathLst>
                  <a:path w="100" h="47">
                    <a:moveTo>
                      <a:pt x="100" y="47"/>
                    </a:moveTo>
                    <a:lnTo>
                      <a:pt x="100" y="47"/>
                    </a:lnTo>
                    <a:lnTo>
                      <a:pt x="0" y="0"/>
                    </a:lnTo>
                  </a:path>
                </a:pathLst>
              </a:custGeom>
              <a:noFill/>
              <a:ln w="6350" cap="flat">
                <a:solidFill>
                  <a:srgbClr val="BA442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3" name="Freeform 249">
                <a:extLst>
                  <a:ext uri="{FF2B5EF4-FFF2-40B4-BE49-F238E27FC236}">
                    <a16:creationId xmlns:a16="http://schemas.microsoft.com/office/drawing/2014/main" id="{1B8C6221-43EE-1306-6955-43A30B1820DE}"/>
                  </a:ext>
                </a:extLst>
              </p:cNvPr>
              <p:cNvSpPr>
                <a:spLocks/>
              </p:cNvSpPr>
              <p:nvPr/>
            </p:nvSpPr>
            <p:spPr bwMode="auto">
              <a:xfrm>
                <a:off x="5583" y="1966"/>
                <a:ext cx="1" cy="65"/>
              </a:xfrm>
              <a:custGeom>
                <a:avLst/>
                <a:gdLst>
                  <a:gd name="T0" fmla="*/ 0 w 1"/>
                  <a:gd name="T1" fmla="*/ 0 h 87"/>
                  <a:gd name="T2" fmla="*/ 0 w 1"/>
                  <a:gd name="T3" fmla="*/ 0 h 87"/>
                  <a:gd name="T4" fmla="*/ 1 w 1"/>
                  <a:gd name="T5" fmla="*/ 87 h 87"/>
                </a:gdLst>
                <a:ahLst/>
                <a:cxnLst>
                  <a:cxn ang="0">
                    <a:pos x="T0" y="T1"/>
                  </a:cxn>
                  <a:cxn ang="0">
                    <a:pos x="T2" y="T3"/>
                  </a:cxn>
                  <a:cxn ang="0">
                    <a:pos x="T4" y="T5"/>
                  </a:cxn>
                </a:cxnLst>
                <a:rect l="0" t="0" r="r" b="b"/>
                <a:pathLst>
                  <a:path w="1" h="87">
                    <a:moveTo>
                      <a:pt x="0" y="0"/>
                    </a:moveTo>
                    <a:lnTo>
                      <a:pt x="0" y="0"/>
                    </a:lnTo>
                    <a:lnTo>
                      <a:pt x="1" y="87"/>
                    </a:lnTo>
                  </a:path>
                </a:pathLst>
              </a:custGeom>
              <a:noFill/>
              <a:ln w="6350" cap="flat">
                <a:solidFill>
                  <a:srgbClr val="BA442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4" name="Freeform 250">
                <a:extLst>
                  <a:ext uri="{FF2B5EF4-FFF2-40B4-BE49-F238E27FC236}">
                    <a16:creationId xmlns:a16="http://schemas.microsoft.com/office/drawing/2014/main" id="{FDFBE2CA-D49C-6463-C7F1-DB92ACE55EC2}"/>
                  </a:ext>
                </a:extLst>
              </p:cNvPr>
              <p:cNvSpPr>
                <a:spLocks/>
              </p:cNvSpPr>
              <p:nvPr/>
            </p:nvSpPr>
            <p:spPr bwMode="auto">
              <a:xfrm>
                <a:off x="5544" y="1981"/>
                <a:ext cx="74" cy="35"/>
              </a:xfrm>
              <a:custGeom>
                <a:avLst/>
                <a:gdLst>
                  <a:gd name="T0" fmla="*/ 0 w 100"/>
                  <a:gd name="T1" fmla="*/ 47 h 47"/>
                  <a:gd name="T2" fmla="*/ 0 w 100"/>
                  <a:gd name="T3" fmla="*/ 47 h 47"/>
                  <a:gd name="T4" fmla="*/ 100 w 100"/>
                  <a:gd name="T5" fmla="*/ 0 h 47"/>
                </a:gdLst>
                <a:ahLst/>
                <a:cxnLst>
                  <a:cxn ang="0">
                    <a:pos x="T0" y="T1"/>
                  </a:cxn>
                  <a:cxn ang="0">
                    <a:pos x="T2" y="T3"/>
                  </a:cxn>
                  <a:cxn ang="0">
                    <a:pos x="T4" y="T5"/>
                  </a:cxn>
                </a:cxnLst>
                <a:rect l="0" t="0" r="r" b="b"/>
                <a:pathLst>
                  <a:path w="100" h="47">
                    <a:moveTo>
                      <a:pt x="0" y="47"/>
                    </a:moveTo>
                    <a:lnTo>
                      <a:pt x="0" y="47"/>
                    </a:lnTo>
                    <a:lnTo>
                      <a:pt x="100" y="0"/>
                    </a:lnTo>
                  </a:path>
                </a:pathLst>
              </a:custGeom>
              <a:noFill/>
              <a:ln w="6350" cap="flat">
                <a:solidFill>
                  <a:srgbClr val="BA442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5" name="Freeform 251">
                <a:extLst>
                  <a:ext uri="{FF2B5EF4-FFF2-40B4-BE49-F238E27FC236}">
                    <a16:creationId xmlns:a16="http://schemas.microsoft.com/office/drawing/2014/main" id="{3EDF3B8F-1616-49AB-C9AC-817133060C60}"/>
                  </a:ext>
                </a:extLst>
              </p:cNvPr>
              <p:cNvSpPr>
                <a:spLocks/>
              </p:cNvSpPr>
              <p:nvPr/>
            </p:nvSpPr>
            <p:spPr bwMode="auto">
              <a:xfrm>
                <a:off x="5544" y="1981"/>
                <a:ext cx="74" cy="35"/>
              </a:xfrm>
              <a:custGeom>
                <a:avLst/>
                <a:gdLst>
                  <a:gd name="T0" fmla="*/ 100 w 100"/>
                  <a:gd name="T1" fmla="*/ 47 h 47"/>
                  <a:gd name="T2" fmla="*/ 100 w 100"/>
                  <a:gd name="T3" fmla="*/ 47 h 47"/>
                  <a:gd name="T4" fmla="*/ 0 w 100"/>
                  <a:gd name="T5" fmla="*/ 0 h 47"/>
                </a:gdLst>
                <a:ahLst/>
                <a:cxnLst>
                  <a:cxn ang="0">
                    <a:pos x="T0" y="T1"/>
                  </a:cxn>
                  <a:cxn ang="0">
                    <a:pos x="T2" y="T3"/>
                  </a:cxn>
                  <a:cxn ang="0">
                    <a:pos x="T4" y="T5"/>
                  </a:cxn>
                </a:cxnLst>
                <a:rect l="0" t="0" r="r" b="b"/>
                <a:pathLst>
                  <a:path w="100" h="47">
                    <a:moveTo>
                      <a:pt x="100" y="47"/>
                    </a:moveTo>
                    <a:lnTo>
                      <a:pt x="100" y="47"/>
                    </a:lnTo>
                    <a:lnTo>
                      <a:pt x="0" y="0"/>
                    </a:lnTo>
                  </a:path>
                </a:pathLst>
              </a:custGeom>
              <a:noFill/>
              <a:ln w="6350" cap="flat">
                <a:solidFill>
                  <a:srgbClr val="BA442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6" name="Freeform 252">
                <a:extLst>
                  <a:ext uri="{FF2B5EF4-FFF2-40B4-BE49-F238E27FC236}">
                    <a16:creationId xmlns:a16="http://schemas.microsoft.com/office/drawing/2014/main" id="{94B8B9F4-3BA4-EFD4-79DD-49CEF9A99FDB}"/>
                  </a:ext>
                </a:extLst>
              </p:cNvPr>
              <p:cNvSpPr>
                <a:spLocks/>
              </p:cNvSpPr>
              <p:nvPr/>
            </p:nvSpPr>
            <p:spPr bwMode="auto">
              <a:xfrm>
                <a:off x="5579" y="1966"/>
                <a:ext cx="0" cy="65"/>
              </a:xfrm>
              <a:custGeom>
                <a:avLst/>
                <a:gdLst>
                  <a:gd name="T0" fmla="*/ 0 h 87"/>
                  <a:gd name="T1" fmla="*/ 0 h 87"/>
                  <a:gd name="T2" fmla="*/ 87 h 87"/>
                </a:gdLst>
                <a:ahLst/>
                <a:cxnLst>
                  <a:cxn ang="0">
                    <a:pos x="0" y="T0"/>
                  </a:cxn>
                  <a:cxn ang="0">
                    <a:pos x="0" y="T1"/>
                  </a:cxn>
                  <a:cxn ang="0">
                    <a:pos x="0" y="T2"/>
                  </a:cxn>
                </a:cxnLst>
                <a:rect l="0" t="0" r="r" b="b"/>
                <a:pathLst>
                  <a:path h="87">
                    <a:moveTo>
                      <a:pt x="0" y="0"/>
                    </a:moveTo>
                    <a:lnTo>
                      <a:pt x="0" y="0"/>
                    </a:lnTo>
                    <a:lnTo>
                      <a:pt x="0" y="87"/>
                    </a:lnTo>
                  </a:path>
                </a:pathLst>
              </a:custGeom>
              <a:noFill/>
              <a:ln w="6350" cap="flat">
                <a:solidFill>
                  <a:srgbClr val="BA442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7" name="Freeform 253">
                <a:extLst>
                  <a:ext uri="{FF2B5EF4-FFF2-40B4-BE49-F238E27FC236}">
                    <a16:creationId xmlns:a16="http://schemas.microsoft.com/office/drawing/2014/main" id="{3AA8AAAA-38BA-420A-73EE-37FDF3EFF747}"/>
                  </a:ext>
                </a:extLst>
              </p:cNvPr>
              <p:cNvSpPr>
                <a:spLocks/>
              </p:cNvSpPr>
              <p:nvPr/>
            </p:nvSpPr>
            <p:spPr bwMode="auto">
              <a:xfrm>
                <a:off x="5544" y="1981"/>
                <a:ext cx="74" cy="35"/>
              </a:xfrm>
              <a:custGeom>
                <a:avLst/>
                <a:gdLst>
                  <a:gd name="T0" fmla="*/ 0 w 100"/>
                  <a:gd name="T1" fmla="*/ 47 h 47"/>
                  <a:gd name="T2" fmla="*/ 0 w 100"/>
                  <a:gd name="T3" fmla="*/ 47 h 47"/>
                  <a:gd name="T4" fmla="*/ 100 w 100"/>
                  <a:gd name="T5" fmla="*/ 0 h 47"/>
                </a:gdLst>
                <a:ahLst/>
                <a:cxnLst>
                  <a:cxn ang="0">
                    <a:pos x="T0" y="T1"/>
                  </a:cxn>
                  <a:cxn ang="0">
                    <a:pos x="T2" y="T3"/>
                  </a:cxn>
                  <a:cxn ang="0">
                    <a:pos x="T4" y="T5"/>
                  </a:cxn>
                </a:cxnLst>
                <a:rect l="0" t="0" r="r" b="b"/>
                <a:pathLst>
                  <a:path w="100" h="47">
                    <a:moveTo>
                      <a:pt x="0" y="47"/>
                    </a:moveTo>
                    <a:lnTo>
                      <a:pt x="0" y="47"/>
                    </a:lnTo>
                    <a:lnTo>
                      <a:pt x="100" y="0"/>
                    </a:lnTo>
                  </a:path>
                </a:pathLst>
              </a:custGeom>
              <a:noFill/>
              <a:ln w="6350" cap="flat">
                <a:solidFill>
                  <a:srgbClr val="BA442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8" name="Freeform 254">
                <a:extLst>
                  <a:ext uri="{FF2B5EF4-FFF2-40B4-BE49-F238E27FC236}">
                    <a16:creationId xmlns:a16="http://schemas.microsoft.com/office/drawing/2014/main" id="{939FC073-8A6A-74F2-1E31-5D0439AA36C7}"/>
                  </a:ext>
                </a:extLst>
              </p:cNvPr>
              <p:cNvSpPr>
                <a:spLocks/>
              </p:cNvSpPr>
              <p:nvPr/>
            </p:nvSpPr>
            <p:spPr bwMode="auto">
              <a:xfrm>
                <a:off x="5544" y="1981"/>
                <a:ext cx="74" cy="35"/>
              </a:xfrm>
              <a:custGeom>
                <a:avLst/>
                <a:gdLst>
                  <a:gd name="T0" fmla="*/ 100 w 100"/>
                  <a:gd name="T1" fmla="*/ 47 h 47"/>
                  <a:gd name="T2" fmla="*/ 100 w 100"/>
                  <a:gd name="T3" fmla="*/ 47 h 47"/>
                  <a:gd name="T4" fmla="*/ 0 w 100"/>
                  <a:gd name="T5" fmla="*/ 0 h 47"/>
                </a:gdLst>
                <a:ahLst/>
                <a:cxnLst>
                  <a:cxn ang="0">
                    <a:pos x="T0" y="T1"/>
                  </a:cxn>
                  <a:cxn ang="0">
                    <a:pos x="T2" y="T3"/>
                  </a:cxn>
                  <a:cxn ang="0">
                    <a:pos x="T4" y="T5"/>
                  </a:cxn>
                </a:cxnLst>
                <a:rect l="0" t="0" r="r" b="b"/>
                <a:pathLst>
                  <a:path w="100" h="47">
                    <a:moveTo>
                      <a:pt x="100" y="47"/>
                    </a:moveTo>
                    <a:lnTo>
                      <a:pt x="100" y="47"/>
                    </a:lnTo>
                    <a:lnTo>
                      <a:pt x="0" y="0"/>
                    </a:lnTo>
                  </a:path>
                </a:pathLst>
              </a:custGeom>
              <a:noFill/>
              <a:ln w="6350" cap="flat">
                <a:solidFill>
                  <a:srgbClr val="BA442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9" name="Freeform 255">
                <a:extLst>
                  <a:ext uri="{FF2B5EF4-FFF2-40B4-BE49-F238E27FC236}">
                    <a16:creationId xmlns:a16="http://schemas.microsoft.com/office/drawing/2014/main" id="{0EA37B20-DB2B-D855-38C1-FBD0BD37969B}"/>
                  </a:ext>
                </a:extLst>
              </p:cNvPr>
              <p:cNvSpPr>
                <a:spLocks/>
              </p:cNvSpPr>
              <p:nvPr/>
            </p:nvSpPr>
            <p:spPr bwMode="auto">
              <a:xfrm>
                <a:off x="5573" y="1966"/>
                <a:ext cx="0" cy="65"/>
              </a:xfrm>
              <a:custGeom>
                <a:avLst/>
                <a:gdLst>
                  <a:gd name="T0" fmla="*/ 0 h 87"/>
                  <a:gd name="T1" fmla="*/ 0 h 87"/>
                  <a:gd name="T2" fmla="*/ 87 h 87"/>
                </a:gdLst>
                <a:ahLst/>
                <a:cxnLst>
                  <a:cxn ang="0">
                    <a:pos x="0" y="T0"/>
                  </a:cxn>
                  <a:cxn ang="0">
                    <a:pos x="0" y="T1"/>
                  </a:cxn>
                  <a:cxn ang="0">
                    <a:pos x="0" y="T2"/>
                  </a:cxn>
                </a:cxnLst>
                <a:rect l="0" t="0" r="r" b="b"/>
                <a:pathLst>
                  <a:path h="87">
                    <a:moveTo>
                      <a:pt x="0" y="0"/>
                    </a:moveTo>
                    <a:lnTo>
                      <a:pt x="0" y="0"/>
                    </a:lnTo>
                    <a:lnTo>
                      <a:pt x="0" y="87"/>
                    </a:lnTo>
                  </a:path>
                </a:pathLst>
              </a:custGeom>
              <a:noFill/>
              <a:ln w="6350" cap="flat">
                <a:solidFill>
                  <a:srgbClr val="BA442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40" name="Freeform 256">
                <a:extLst>
                  <a:ext uri="{FF2B5EF4-FFF2-40B4-BE49-F238E27FC236}">
                    <a16:creationId xmlns:a16="http://schemas.microsoft.com/office/drawing/2014/main" id="{E4193D53-DC0F-4583-0391-FCE9EF0E2D78}"/>
                  </a:ext>
                </a:extLst>
              </p:cNvPr>
              <p:cNvSpPr>
                <a:spLocks/>
              </p:cNvSpPr>
              <p:nvPr/>
            </p:nvSpPr>
            <p:spPr bwMode="auto">
              <a:xfrm>
                <a:off x="5534" y="1981"/>
                <a:ext cx="74" cy="35"/>
              </a:xfrm>
              <a:custGeom>
                <a:avLst/>
                <a:gdLst>
                  <a:gd name="T0" fmla="*/ 0 w 100"/>
                  <a:gd name="T1" fmla="*/ 47 h 47"/>
                  <a:gd name="T2" fmla="*/ 0 w 100"/>
                  <a:gd name="T3" fmla="*/ 47 h 47"/>
                  <a:gd name="T4" fmla="*/ 100 w 100"/>
                  <a:gd name="T5" fmla="*/ 0 h 47"/>
                </a:gdLst>
                <a:ahLst/>
                <a:cxnLst>
                  <a:cxn ang="0">
                    <a:pos x="T0" y="T1"/>
                  </a:cxn>
                  <a:cxn ang="0">
                    <a:pos x="T2" y="T3"/>
                  </a:cxn>
                  <a:cxn ang="0">
                    <a:pos x="T4" y="T5"/>
                  </a:cxn>
                </a:cxnLst>
                <a:rect l="0" t="0" r="r" b="b"/>
                <a:pathLst>
                  <a:path w="100" h="47">
                    <a:moveTo>
                      <a:pt x="0" y="47"/>
                    </a:moveTo>
                    <a:lnTo>
                      <a:pt x="0" y="47"/>
                    </a:lnTo>
                    <a:lnTo>
                      <a:pt x="100" y="0"/>
                    </a:lnTo>
                  </a:path>
                </a:pathLst>
              </a:custGeom>
              <a:noFill/>
              <a:ln w="6350" cap="flat">
                <a:solidFill>
                  <a:srgbClr val="BA442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41" name="Freeform 257">
                <a:extLst>
                  <a:ext uri="{FF2B5EF4-FFF2-40B4-BE49-F238E27FC236}">
                    <a16:creationId xmlns:a16="http://schemas.microsoft.com/office/drawing/2014/main" id="{E4FF72DD-6F36-B57B-58F3-24215D22E8AD}"/>
                  </a:ext>
                </a:extLst>
              </p:cNvPr>
              <p:cNvSpPr>
                <a:spLocks/>
              </p:cNvSpPr>
              <p:nvPr/>
            </p:nvSpPr>
            <p:spPr bwMode="auto">
              <a:xfrm>
                <a:off x="5534" y="1981"/>
                <a:ext cx="74" cy="35"/>
              </a:xfrm>
              <a:custGeom>
                <a:avLst/>
                <a:gdLst>
                  <a:gd name="T0" fmla="*/ 100 w 100"/>
                  <a:gd name="T1" fmla="*/ 47 h 47"/>
                  <a:gd name="T2" fmla="*/ 100 w 100"/>
                  <a:gd name="T3" fmla="*/ 47 h 47"/>
                  <a:gd name="T4" fmla="*/ 0 w 100"/>
                  <a:gd name="T5" fmla="*/ 0 h 47"/>
                </a:gdLst>
                <a:ahLst/>
                <a:cxnLst>
                  <a:cxn ang="0">
                    <a:pos x="T0" y="T1"/>
                  </a:cxn>
                  <a:cxn ang="0">
                    <a:pos x="T2" y="T3"/>
                  </a:cxn>
                  <a:cxn ang="0">
                    <a:pos x="T4" y="T5"/>
                  </a:cxn>
                </a:cxnLst>
                <a:rect l="0" t="0" r="r" b="b"/>
                <a:pathLst>
                  <a:path w="100" h="47">
                    <a:moveTo>
                      <a:pt x="100" y="47"/>
                    </a:moveTo>
                    <a:lnTo>
                      <a:pt x="100" y="47"/>
                    </a:lnTo>
                    <a:lnTo>
                      <a:pt x="0" y="0"/>
                    </a:lnTo>
                  </a:path>
                </a:pathLst>
              </a:custGeom>
              <a:noFill/>
              <a:ln w="6350" cap="flat">
                <a:solidFill>
                  <a:srgbClr val="BA442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42" name="Freeform 258">
                <a:extLst>
                  <a:ext uri="{FF2B5EF4-FFF2-40B4-BE49-F238E27FC236}">
                    <a16:creationId xmlns:a16="http://schemas.microsoft.com/office/drawing/2014/main" id="{69CFC326-15BA-D3E3-44FC-EFEDFEEB37D6}"/>
                  </a:ext>
                </a:extLst>
              </p:cNvPr>
              <p:cNvSpPr>
                <a:spLocks/>
              </p:cNvSpPr>
              <p:nvPr/>
            </p:nvSpPr>
            <p:spPr bwMode="auto">
              <a:xfrm>
                <a:off x="5568" y="1966"/>
                <a:ext cx="1" cy="65"/>
              </a:xfrm>
              <a:custGeom>
                <a:avLst/>
                <a:gdLst>
                  <a:gd name="T0" fmla="*/ 0 w 1"/>
                  <a:gd name="T1" fmla="*/ 0 h 87"/>
                  <a:gd name="T2" fmla="*/ 0 w 1"/>
                  <a:gd name="T3" fmla="*/ 0 h 87"/>
                  <a:gd name="T4" fmla="*/ 1 w 1"/>
                  <a:gd name="T5" fmla="*/ 87 h 87"/>
                </a:gdLst>
                <a:ahLst/>
                <a:cxnLst>
                  <a:cxn ang="0">
                    <a:pos x="T0" y="T1"/>
                  </a:cxn>
                  <a:cxn ang="0">
                    <a:pos x="T2" y="T3"/>
                  </a:cxn>
                  <a:cxn ang="0">
                    <a:pos x="T4" y="T5"/>
                  </a:cxn>
                </a:cxnLst>
                <a:rect l="0" t="0" r="r" b="b"/>
                <a:pathLst>
                  <a:path w="1" h="87">
                    <a:moveTo>
                      <a:pt x="0" y="0"/>
                    </a:moveTo>
                    <a:lnTo>
                      <a:pt x="0" y="0"/>
                    </a:lnTo>
                    <a:lnTo>
                      <a:pt x="1" y="87"/>
                    </a:lnTo>
                  </a:path>
                </a:pathLst>
              </a:custGeom>
              <a:noFill/>
              <a:ln w="6350" cap="flat">
                <a:solidFill>
                  <a:srgbClr val="BA442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43" name="Freeform 259">
                <a:extLst>
                  <a:ext uri="{FF2B5EF4-FFF2-40B4-BE49-F238E27FC236}">
                    <a16:creationId xmlns:a16="http://schemas.microsoft.com/office/drawing/2014/main" id="{8D5F84B0-7A80-14E1-CDFB-12AB9A3494CF}"/>
                  </a:ext>
                </a:extLst>
              </p:cNvPr>
              <p:cNvSpPr>
                <a:spLocks/>
              </p:cNvSpPr>
              <p:nvPr/>
            </p:nvSpPr>
            <p:spPr bwMode="auto">
              <a:xfrm>
                <a:off x="5534" y="1981"/>
                <a:ext cx="74" cy="35"/>
              </a:xfrm>
              <a:custGeom>
                <a:avLst/>
                <a:gdLst>
                  <a:gd name="T0" fmla="*/ 0 w 100"/>
                  <a:gd name="T1" fmla="*/ 47 h 47"/>
                  <a:gd name="T2" fmla="*/ 0 w 100"/>
                  <a:gd name="T3" fmla="*/ 47 h 47"/>
                  <a:gd name="T4" fmla="*/ 100 w 100"/>
                  <a:gd name="T5" fmla="*/ 0 h 47"/>
                </a:gdLst>
                <a:ahLst/>
                <a:cxnLst>
                  <a:cxn ang="0">
                    <a:pos x="T0" y="T1"/>
                  </a:cxn>
                  <a:cxn ang="0">
                    <a:pos x="T2" y="T3"/>
                  </a:cxn>
                  <a:cxn ang="0">
                    <a:pos x="T4" y="T5"/>
                  </a:cxn>
                </a:cxnLst>
                <a:rect l="0" t="0" r="r" b="b"/>
                <a:pathLst>
                  <a:path w="100" h="47">
                    <a:moveTo>
                      <a:pt x="0" y="47"/>
                    </a:moveTo>
                    <a:lnTo>
                      <a:pt x="0" y="47"/>
                    </a:lnTo>
                    <a:lnTo>
                      <a:pt x="100" y="0"/>
                    </a:lnTo>
                  </a:path>
                </a:pathLst>
              </a:custGeom>
              <a:noFill/>
              <a:ln w="6350" cap="flat">
                <a:solidFill>
                  <a:srgbClr val="BA442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44" name="Freeform 260">
                <a:extLst>
                  <a:ext uri="{FF2B5EF4-FFF2-40B4-BE49-F238E27FC236}">
                    <a16:creationId xmlns:a16="http://schemas.microsoft.com/office/drawing/2014/main" id="{3093E5F4-7F08-1151-0389-648DA3288EAE}"/>
                  </a:ext>
                </a:extLst>
              </p:cNvPr>
              <p:cNvSpPr>
                <a:spLocks/>
              </p:cNvSpPr>
              <p:nvPr/>
            </p:nvSpPr>
            <p:spPr bwMode="auto">
              <a:xfrm>
                <a:off x="5534" y="1981"/>
                <a:ext cx="74" cy="35"/>
              </a:xfrm>
              <a:custGeom>
                <a:avLst/>
                <a:gdLst>
                  <a:gd name="T0" fmla="*/ 100 w 100"/>
                  <a:gd name="T1" fmla="*/ 47 h 47"/>
                  <a:gd name="T2" fmla="*/ 100 w 100"/>
                  <a:gd name="T3" fmla="*/ 47 h 47"/>
                  <a:gd name="T4" fmla="*/ 0 w 100"/>
                  <a:gd name="T5" fmla="*/ 0 h 47"/>
                </a:gdLst>
                <a:ahLst/>
                <a:cxnLst>
                  <a:cxn ang="0">
                    <a:pos x="T0" y="T1"/>
                  </a:cxn>
                  <a:cxn ang="0">
                    <a:pos x="T2" y="T3"/>
                  </a:cxn>
                  <a:cxn ang="0">
                    <a:pos x="T4" y="T5"/>
                  </a:cxn>
                </a:cxnLst>
                <a:rect l="0" t="0" r="r" b="b"/>
                <a:pathLst>
                  <a:path w="100" h="47">
                    <a:moveTo>
                      <a:pt x="100" y="47"/>
                    </a:moveTo>
                    <a:lnTo>
                      <a:pt x="100" y="47"/>
                    </a:lnTo>
                    <a:lnTo>
                      <a:pt x="0" y="0"/>
                    </a:lnTo>
                  </a:path>
                </a:pathLst>
              </a:custGeom>
              <a:noFill/>
              <a:ln w="6350" cap="flat">
                <a:solidFill>
                  <a:srgbClr val="BA442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45" name="Freeform 261">
                <a:extLst>
                  <a:ext uri="{FF2B5EF4-FFF2-40B4-BE49-F238E27FC236}">
                    <a16:creationId xmlns:a16="http://schemas.microsoft.com/office/drawing/2014/main" id="{EE440BA6-C2AB-BA79-6378-70514728ECEC}"/>
                  </a:ext>
                </a:extLst>
              </p:cNvPr>
              <p:cNvSpPr>
                <a:spLocks/>
              </p:cNvSpPr>
              <p:nvPr/>
            </p:nvSpPr>
            <p:spPr bwMode="auto">
              <a:xfrm>
                <a:off x="5568" y="1966"/>
                <a:ext cx="1" cy="65"/>
              </a:xfrm>
              <a:custGeom>
                <a:avLst/>
                <a:gdLst>
                  <a:gd name="T0" fmla="*/ 0 w 1"/>
                  <a:gd name="T1" fmla="*/ 0 h 87"/>
                  <a:gd name="T2" fmla="*/ 0 w 1"/>
                  <a:gd name="T3" fmla="*/ 0 h 87"/>
                  <a:gd name="T4" fmla="*/ 1 w 1"/>
                  <a:gd name="T5" fmla="*/ 87 h 87"/>
                </a:gdLst>
                <a:ahLst/>
                <a:cxnLst>
                  <a:cxn ang="0">
                    <a:pos x="T0" y="T1"/>
                  </a:cxn>
                  <a:cxn ang="0">
                    <a:pos x="T2" y="T3"/>
                  </a:cxn>
                  <a:cxn ang="0">
                    <a:pos x="T4" y="T5"/>
                  </a:cxn>
                </a:cxnLst>
                <a:rect l="0" t="0" r="r" b="b"/>
                <a:pathLst>
                  <a:path w="1" h="87">
                    <a:moveTo>
                      <a:pt x="0" y="0"/>
                    </a:moveTo>
                    <a:lnTo>
                      <a:pt x="0" y="0"/>
                    </a:lnTo>
                    <a:lnTo>
                      <a:pt x="1" y="87"/>
                    </a:lnTo>
                  </a:path>
                </a:pathLst>
              </a:custGeom>
              <a:noFill/>
              <a:ln w="6350" cap="flat">
                <a:solidFill>
                  <a:srgbClr val="BA442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46" name="Freeform 262">
                <a:extLst>
                  <a:ext uri="{FF2B5EF4-FFF2-40B4-BE49-F238E27FC236}">
                    <a16:creationId xmlns:a16="http://schemas.microsoft.com/office/drawing/2014/main" id="{665B016A-97FC-D49E-E1E9-C6EA7297C6EA}"/>
                  </a:ext>
                </a:extLst>
              </p:cNvPr>
              <p:cNvSpPr>
                <a:spLocks/>
              </p:cNvSpPr>
              <p:nvPr/>
            </p:nvSpPr>
            <p:spPr bwMode="auto">
              <a:xfrm>
                <a:off x="5534" y="1981"/>
                <a:ext cx="69" cy="35"/>
              </a:xfrm>
              <a:custGeom>
                <a:avLst/>
                <a:gdLst>
                  <a:gd name="T0" fmla="*/ 0 w 93"/>
                  <a:gd name="T1" fmla="*/ 47 h 47"/>
                  <a:gd name="T2" fmla="*/ 0 w 93"/>
                  <a:gd name="T3" fmla="*/ 47 h 47"/>
                  <a:gd name="T4" fmla="*/ 93 w 93"/>
                  <a:gd name="T5" fmla="*/ 0 h 47"/>
                </a:gdLst>
                <a:ahLst/>
                <a:cxnLst>
                  <a:cxn ang="0">
                    <a:pos x="T0" y="T1"/>
                  </a:cxn>
                  <a:cxn ang="0">
                    <a:pos x="T2" y="T3"/>
                  </a:cxn>
                  <a:cxn ang="0">
                    <a:pos x="T4" y="T5"/>
                  </a:cxn>
                </a:cxnLst>
                <a:rect l="0" t="0" r="r" b="b"/>
                <a:pathLst>
                  <a:path w="93" h="47">
                    <a:moveTo>
                      <a:pt x="0" y="47"/>
                    </a:moveTo>
                    <a:lnTo>
                      <a:pt x="0" y="47"/>
                    </a:lnTo>
                    <a:lnTo>
                      <a:pt x="93" y="0"/>
                    </a:lnTo>
                  </a:path>
                </a:pathLst>
              </a:custGeom>
              <a:noFill/>
              <a:ln w="6350" cap="flat">
                <a:solidFill>
                  <a:srgbClr val="BA442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47" name="Freeform 263">
                <a:extLst>
                  <a:ext uri="{FF2B5EF4-FFF2-40B4-BE49-F238E27FC236}">
                    <a16:creationId xmlns:a16="http://schemas.microsoft.com/office/drawing/2014/main" id="{A0A1B135-5ED8-AB62-17AA-DF8004153B20}"/>
                  </a:ext>
                </a:extLst>
              </p:cNvPr>
              <p:cNvSpPr>
                <a:spLocks/>
              </p:cNvSpPr>
              <p:nvPr/>
            </p:nvSpPr>
            <p:spPr bwMode="auto">
              <a:xfrm>
                <a:off x="5534" y="1981"/>
                <a:ext cx="69" cy="35"/>
              </a:xfrm>
              <a:custGeom>
                <a:avLst/>
                <a:gdLst>
                  <a:gd name="T0" fmla="*/ 93 w 93"/>
                  <a:gd name="T1" fmla="*/ 47 h 47"/>
                  <a:gd name="T2" fmla="*/ 93 w 93"/>
                  <a:gd name="T3" fmla="*/ 47 h 47"/>
                  <a:gd name="T4" fmla="*/ 0 w 93"/>
                  <a:gd name="T5" fmla="*/ 0 h 47"/>
                </a:gdLst>
                <a:ahLst/>
                <a:cxnLst>
                  <a:cxn ang="0">
                    <a:pos x="T0" y="T1"/>
                  </a:cxn>
                  <a:cxn ang="0">
                    <a:pos x="T2" y="T3"/>
                  </a:cxn>
                  <a:cxn ang="0">
                    <a:pos x="T4" y="T5"/>
                  </a:cxn>
                </a:cxnLst>
                <a:rect l="0" t="0" r="r" b="b"/>
                <a:pathLst>
                  <a:path w="93" h="47">
                    <a:moveTo>
                      <a:pt x="93" y="47"/>
                    </a:moveTo>
                    <a:lnTo>
                      <a:pt x="93" y="47"/>
                    </a:lnTo>
                    <a:lnTo>
                      <a:pt x="0" y="0"/>
                    </a:lnTo>
                  </a:path>
                </a:pathLst>
              </a:custGeom>
              <a:noFill/>
              <a:ln w="6350" cap="flat">
                <a:solidFill>
                  <a:srgbClr val="BA442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48" name="Freeform 264">
                <a:extLst>
                  <a:ext uri="{FF2B5EF4-FFF2-40B4-BE49-F238E27FC236}">
                    <a16:creationId xmlns:a16="http://schemas.microsoft.com/office/drawing/2014/main" id="{DD47C32E-F750-3548-186D-0A56515A116B}"/>
                  </a:ext>
                </a:extLst>
              </p:cNvPr>
              <p:cNvSpPr>
                <a:spLocks/>
              </p:cNvSpPr>
              <p:nvPr/>
            </p:nvSpPr>
            <p:spPr bwMode="auto">
              <a:xfrm>
                <a:off x="5564" y="1966"/>
                <a:ext cx="0" cy="65"/>
              </a:xfrm>
              <a:custGeom>
                <a:avLst/>
                <a:gdLst>
                  <a:gd name="T0" fmla="*/ 0 h 87"/>
                  <a:gd name="T1" fmla="*/ 0 h 87"/>
                  <a:gd name="T2" fmla="*/ 87 h 87"/>
                </a:gdLst>
                <a:ahLst/>
                <a:cxnLst>
                  <a:cxn ang="0">
                    <a:pos x="0" y="T0"/>
                  </a:cxn>
                  <a:cxn ang="0">
                    <a:pos x="0" y="T1"/>
                  </a:cxn>
                  <a:cxn ang="0">
                    <a:pos x="0" y="T2"/>
                  </a:cxn>
                </a:cxnLst>
                <a:rect l="0" t="0" r="r" b="b"/>
                <a:pathLst>
                  <a:path h="87">
                    <a:moveTo>
                      <a:pt x="0" y="0"/>
                    </a:moveTo>
                    <a:lnTo>
                      <a:pt x="0" y="0"/>
                    </a:lnTo>
                    <a:lnTo>
                      <a:pt x="0" y="87"/>
                    </a:lnTo>
                  </a:path>
                </a:pathLst>
              </a:custGeom>
              <a:noFill/>
              <a:ln w="6350" cap="flat">
                <a:solidFill>
                  <a:srgbClr val="BA442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49" name="Freeform 265">
                <a:extLst>
                  <a:ext uri="{FF2B5EF4-FFF2-40B4-BE49-F238E27FC236}">
                    <a16:creationId xmlns:a16="http://schemas.microsoft.com/office/drawing/2014/main" id="{B92986E7-7837-5E87-7BD0-327AA98C3139}"/>
                  </a:ext>
                </a:extLst>
              </p:cNvPr>
              <p:cNvSpPr>
                <a:spLocks/>
              </p:cNvSpPr>
              <p:nvPr/>
            </p:nvSpPr>
            <p:spPr bwMode="auto">
              <a:xfrm>
                <a:off x="5529" y="1981"/>
                <a:ext cx="74" cy="35"/>
              </a:xfrm>
              <a:custGeom>
                <a:avLst/>
                <a:gdLst>
                  <a:gd name="T0" fmla="*/ 0 w 100"/>
                  <a:gd name="T1" fmla="*/ 47 h 47"/>
                  <a:gd name="T2" fmla="*/ 0 w 100"/>
                  <a:gd name="T3" fmla="*/ 47 h 47"/>
                  <a:gd name="T4" fmla="*/ 100 w 100"/>
                  <a:gd name="T5" fmla="*/ 0 h 47"/>
                </a:gdLst>
                <a:ahLst/>
                <a:cxnLst>
                  <a:cxn ang="0">
                    <a:pos x="T0" y="T1"/>
                  </a:cxn>
                  <a:cxn ang="0">
                    <a:pos x="T2" y="T3"/>
                  </a:cxn>
                  <a:cxn ang="0">
                    <a:pos x="T4" y="T5"/>
                  </a:cxn>
                </a:cxnLst>
                <a:rect l="0" t="0" r="r" b="b"/>
                <a:pathLst>
                  <a:path w="100" h="47">
                    <a:moveTo>
                      <a:pt x="0" y="47"/>
                    </a:moveTo>
                    <a:lnTo>
                      <a:pt x="0" y="47"/>
                    </a:lnTo>
                    <a:lnTo>
                      <a:pt x="100" y="0"/>
                    </a:lnTo>
                  </a:path>
                </a:pathLst>
              </a:custGeom>
              <a:noFill/>
              <a:ln w="6350" cap="flat">
                <a:solidFill>
                  <a:srgbClr val="BA442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0" name="Freeform 266">
                <a:extLst>
                  <a:ext uri="{FF2B5EF4-FFF2-40B4-BE49-F238E27FC236}">
                    <a16:creationId xmlns:a16="http://schemas.microsoft.com/office/drawing/2014/main" id="{18C9B9CB-6B46-04AA-2510-D09061061FB7}"/>
                  </a:ext>
                </a:extLst>
              </p:cNvPr>
              <p:cNvSpPr>
                <a:spLocks/>
              </p:cNvSpPr>
              <p:nvPr/>
            </p:nvSpPr>
            <p:spPr bwMode="auto">
              <a:xfrm>
                <a:off x="5529" y="1981"/>
                <a:ext cx="74" cy="35"/>
              </a:xfrm>
              <a:custGeom>
                <a:avLst/>
                <a:gdLst>
                  <a:gd name="T0" fmla="*/ 100 w 100"/>
                  <a:gd name="T1" fmla="*/ 47 h 47"/>
                  <a:gd name="T2" fmla="*/ 100 w 100"/>
                  <a:gd name="T3" fmla="*/ 47 h 47"/>
                  <a:gd name="T4" fmla="*/ 0 w 100"/>
                  <a:gd name="T5" fmla="*/ 0 h 47"/>
                </a:gdLst>
                <a:ahLst/>
                <a:cxnLst>
                  <a:cxn ang="0">
                    <a:pos x="T0" y="T1"/>
                  </a:cxn>
                  <a:cxn ang="0">
                    <a:pos x="T2" y="T3"/>
                  </a:cxn>
                  <a:cxn ang="0">
                    <a:pos x="T4" y="T5"/>
                  </a:cxn>
                </a:cxnLst>
                <a:rect l="0" t="0" r="r" b="b"/>
                <a:pathLst>
                  <a:path w="100" h="47">
                    <a:moveTo>
                      <a:pt x="100" y="47"/>
                    </a:moveTo>
                    <a:lnTo>
                      <a:pt x="100" y="47"/>
                    </a:lnTo>
                    <a:lnTo>
                      <a:pt x="0" y="0"/>
                    </a:lnTo>
                  </a:path>
                </a:pathLst>
              </a:custGeom>
              <a:noFill/>
              <a:ln w="6350" cap="flat">
                <a:solidFill>
                  <a:srgbClr val="BA442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1" name="Freeform 267">
                <a:extLst>
                  <a:ext uri="{FF2B5EF4-FFF2-40B4-BE49-F238E27FC236}">
                    <a16:creationId xmlns:a16="http://schemas.microsoft.com/office/drawing/2014/main" id="{91A0AB66-E1AA-4D46-BE9F-A3AC81CE306D}"/>
                  </a:ext>
                </a:extLst>
              </p:cNvPr>
              <p:cNvSpPr>
                <a:spLocks/>
              </p:cNvSpPr>
              <p:nvPr/>
            </p:nvSpPr>
            <p:spPr bwMode="auto">
              <a:xfrm>
                <a:off x="5564" y="1966"/>
                <a:ext cx="0" cy="65"/>
              </a:xfrm>
              <a:custGeom>
                <a:avLst/>
                <a:gdLst>
                  <a:gd name="T0" fmla="*/ 0 h 87"/>
                  <a:gd name="T1" fmla="*/ 0 h 87"/>
                  <a:gd name="T2" fmla="*/ 87 h 87"/>
                </a:gdLst>
                <a:ahLst/>
                <a:cxnLst>
                  <a:cxn ang="0">
                    <a:pos x="0" y="T0"/>
                  </a:cxn>
                  <a:cxn ang="0">
                    <a:pos x="0" y="T1"/>
                  </a:cxn>
                  <a:cxn ang="0">
                    <a:pos x="0" y="T2"/>
                  </a:cxn>
                </a:cxnLst>
                <a:rect l="0" t="0" r="r" b="b"/>
                <a:pathLst>
                  <a:path h="87">
                    <a:moveTo>
                      <a:pt x="0" y="0"/>
                    </a:moveTo>
                    <a:lnTo>
                      <a:pt x="0" y="0"/>
                    </a:lnTo>
                    <a:lnTo>
                      <a:pt x="0" y="87"/>
                    </a:lnTo>
                  </a:path>
                </a:pathLst>
              </a:custGeom>
              <a:noFill/>
              <a:ln w="6350" cap="flat">
                <a:solidFill>
                  <a:srgbClr val="BA442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2" name="Freeform 268">
                <a:extLst>
                  <a:ext uri="{FF2B5EF4-FFF2-40B4-BE49-F238E27FC236}">
                    <a16:creationId xmlns:a16="http://schemas.microsoft.com/office/drawing/2014/main" id="{637ED19D-C33C-6B4F-0861-6DDC2D27622D}"/>
                  </a:ext>
                </a:extLst>
              </p:cNvPr>
              <p:cNvSpPr>
                <a:spLocks/>
              </p:cNvSpPr>
              <p:nvPr/>
            </p:nvSpPr>
            <p:spPr bwMode="auto">
              <a:xfrm>
                <a:off x="5529" y="1981"/>
                <a:ext cx="69" cy="35"/>
              </a:xfrm>
              <a:custGeom>
                <a:avLst/>
                <a:gdLst>
                  <a:gd name="T0" fmla="*/ 0 w 93"/>
                  <a:gd name="T1" fmla="*/ 47 h 47"/>
                  <a:gd name="T2" fmla="*/ 0 w 93"/>
                  <a:gd name="T3" fmla="*/ 47 h 47"/>
                  <a:gd name="T4" fmla="*/ 93 w 93"/>
                  <a:gd name="T5" fmla="*/ 0 h 47"/>
                </a:gdLst>
                <a:ahLst/>
                <a:cxnLst>
                  <a:cxn ang="0">
                    <a:pos x="T0" y="T1"/>
                  </a:cxn>
                  <a:cxn ang="0">
                    <a:pos x="T2" y="T3"/>
                  </a:cxn>
                  <a:cxn ang="0">
                    <a:pos x="T4" y="T5"/>
                  </a:cxn>
                </a:cxnLst>
                <a:rect l="0" t="0" r="r" b="b"/>
                <a:pathLst>
                  <a:path w="93" h="47">
                    <a:moveTo>
                      <a:pt x="0" y="47"/>
                    </a:moveTo>
                    <a:lnTo>
                      <a:pt x="0" y="47"/>
                    </a:lnTo>
                    <a:lnTo>
                      <a:pt x="93" y="0"/>
                    </a:lnTo>
                  </a:path>
                </a:pathLst>
              </a:custGeom>
              <a:noFill/>
              <a:ln w="6350" cap="flat">
                <a:solidFill>
                  <a:srgbClr val="BA442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3" name="Freeform 269">
                <a:extLst>
                  <a:ext uri="{FF2B5EF4-FFF2-40B4-BE49-F238E27FC236}">
                    <a16:creationId xmlns:a16="http://schemas.microsoft.com/office/drawing/2014/main" id="{290F5D63-2426-D580-4ED7-A17DB607E218}"/>
                  </a:ext>
                </a:extLst>
              </p:cNvPr>
              <p:cNvSpPr>
                <a:spLocks/>
              </p:cNvSpPr>
              <p:nvPr/>
            </p:nvSpPr>
            <p:spPr bwMode="auto">
              <a:xfrm>
                <a:off x="5529" y="1981"/>
                <a:ext cx="69" cy="35"/>
              </a:xfrm>
              <a:custGeom>
                <a:avLst/>
                <a:gdLst>
                  <a:gd name="T0" fmla="*/ 93 w 93"/>
                  <a:gd name="T1" fmla="*/ 47 h 47"/>
                  <a:gd name="T2" fmla="*/ 93 w 93"/>
                  <a:gd name="T3" fmla="*/ 47 h 47"/>
                  <a:gd name="T4" fmla="*/ 0 w 93"/>
                  <a:gd name="T5" fmla="*/ 0 h 47"/>
                </a:gdLst>
                <a:ahLst/>
                <a:cxnLst>
                  <a:cxn ang="0">
                    <a:pos x="T0" y="T1"/>
                  </a:cxn>
                  <a:cxn ang="0">
                    <a:pos x="T2" y="T3"/>
                  </a:cxn>
                  <a:cxn ang="0">
                    <a:pos x="T4" y="T5"/>
                  </a:cxn>
                </a:cxnLst>
                <a:rect l="0" t="0" r="r" b="b"/>
                <a:pathLst>
                  <a:path w="93" h="47">
                    <a:moveTo>
                      <a:pt x="93" y="47"/>
                    </a:moveTo>
                    <a:lnTo>
                      <a:pt x="93" y="47"/>
                    </a:lnTo>
                    <a:lnTo>
                      <a:pt x="0" y="0"/>
                    </a:lnTo>
                  </a:path>
                </a:pathLst>
              </a:custGeom>
              <a:noFill/>
              <a:ln w="6350" cap="flat">
                <a:solidFill>
                  <a:srgbClr val="BA442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4" name="Freeform 270">
                <a:extLst>
                  <a:ext uri="{FF2B5EF4-FFF2-40B4-BE49-F238E27FC236}">
                    <a16:creationId xmlns:a16="http://schemas.microsoft.com/office/drawing/2014/main" id="{34763B7D-4193-92CF-9AD8-27A2D26F5DAB}"/>
                  </a:ext>
                </a:extLst>
              </p:cNvPr>
              <p:cNvSpPr>
                <a:spLocks/>
              </p:cNvSpPr>
              <p:nvPr/>
            </p:nvSpPr>
            <p:spPr bwMode="auto">
              <a:xfrm>
                <a:off x="5564" y="1966"/>
                <a:ext cx="0" cy="65"/>
              </a:xfrm>
              <a:custGeom>
                <a:avLst/>
                <a:gdLst>
                  <a:gd name="T0" fmla="*/ 0 h 87"/>
                  <a:gd name="T1" fmla="*/ 0 h 87"/>
                  <a:gd name="T2" fmla="*/ 87 h 87"/>
                </a:gdLst>
                <a:ahLst/>
                <a:cxnLst>
                  <a:cxn ang="0">
                    <a:pos x="0" y="T0"/>
                  </a:cxn>
                  <a:cxn ang="0">
                    <a:pos x="0" y="T1"/>
                  </a:cxn>
                  <a:cxn ang="0">
                    <a:pos x="0" y="T2"/>
                  </a:cxn>
                </a:cxnLst>
                <a:rect l="0" t="0" r="r" b="b"/>
                <a:pathLst>
                  <a:path h="87">
                    <a:moveTo>
                      <a:pt x="0" y="0"/>
                    </a:moveTo>
                    <a:lnTo>
                      <a:pt x="0" y="0"/>
                    </a:lnTo>
                    <a:lnTo>
                      <a:pt x="0" y="87"/>
                    </a:lnTo>
                  </a:path>
                </a:pathLst>
              </a:custGeom>
              <a:noFill/>
              <a:ln w="6350" cap="flat">
                <a:solidFill>
                  <a:srgbClr val="BA442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5" name="Freeform 271">
                <a:extLst>
                  <a:ext uri="{FF2B5EF4-FFF2-40B4-BE49-F238E27FC236}">
                    <a16:creationId xmlns:a16="http://schemas.microsoft.com/office/drawing/2014/main" id="{D8376D2F-7431-54D6-5032-E4E9CEC6CB13}"/>
                  </a:ext>
                </a:extLst>
              </p:cNvPr>
              <p:cNvSpPr>
                <a:spLocks/>
              </p:cNvSpPr>
              <p:nvPr/>
            </p:nvSpPr>
            <p:spPr bwMode="auto">
              <a:xfrm>
                <a:off x="5524" y="1981"/>
                <a:ext cx="74" cy="35"/>
              </a:xfrm>
              <a:custGeom>
                <a:avLst/>
                <a:gdLst>
                  <a:gd name="T0" fmla="*/ 0 w 100"/>
                  <a:gd name="T1" fmla="*/ 47 h 47"/>
                  <a:gd name="T2" fmla="*/ 0 w 100"/>
                  <a:gd name="T3" fmla="*/ 47 h 47"/>
                  <a:gd name="T4" fmla="*/ 100 w 100"/>
                  <a:gd name="T5" fmla="*/ 0 h 47"/>
                </a:gdLst>
                <a:ahLst/>
                <a:cxnLst>
                  <a:cxn ang="0">
                    <a:pos x="T0" y="T1"/>
                  </a:cxn>
                  <a:cxn ang="0">
                    <a:pos x="T2" y="T3"/>
                  </a:cxn>
                  <a:cxn ang="0">
                    <a:pos x="T4" y="T5"/>
                  </a:cxn>
                </a:cxnLst>
                <a:rect l="0" t="0" r="r" b="b"/>
                <a:pathLst>
                  <a:path w="100" h="47">
                    <a:moveTo>
                      <a:pt x="0" y="47"/>
                    </a:moveTo>
                    <a:lnTo>
                      <a:pt x="0" y="47"/>
                    </a:lnTo>
                    <a:lnTo>
                      <a:pt x="100" y="0"/>
                    </a:lnTo>
                  </a:path>
                </a:pathLst>
              </a:custGeom>
              <a:noFill/>
              <a:ln w="6350" cap="flat">
                <a:solidFill>
                  <a:srgbClr val="BA442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6" name="Freeform 272">
                <a:extLst>
                  <a:ext uri="{FF2B5EF4-FFF2-40B4-BE49-F238E27FC236}">
                    <a16:creationId xmlns:a16="http://schemas.microsoft.com/office/drawing/2014/main" id="{F99C3DA7-3EAC-5BB8-FED5-D74F18757867}"/>
                  </a:ext>
                </a:extLst>
              </p:cNvPr>
              <p:cNvSpPr>
                <a:spLocks/>
              </p:cNvSpPr>
              <p:nvPr/>
            </p:nvSpPr>
            <p:spPr bwMode="auto">
              <a:xfrm>
                <a:off x="5524" y="1981"/>
                <a:ext cx="74" cy="35"/>
              </a:xfrm>
              <a:custGeom>
                <a:avLst/>
                <a:gdLst>
                  <a:gd name="T0" fmla="*/ 100 w 100"/>
                  <a:gd name="T1" fmla="*/ 47 h 47"/>
                  <a:gd name="T2" fmla="*/ 100 w 100"/>
                  <a:gd name="T3" fmla="*/ 47 h 47"/>
                  <a:gd name="T4" fmla="*/ 0 w 100"/>
                  <a:gd name="T5" fmla="*/ 0 h 47"/>
                </a:gdLst>
                <a:ahLst/>
                <a:cxnLst>
                  <a:cxn ang="0">
                    <a:pos x="T0" y="T1"/>
                  </a:cxn>
                  <a:cxn ang="0">
                    <a:pos x="T2" y="T3"/>
                  </a:cxn>
                  <a:cxn ang="0">
                    <a:pos x="T4" y="T5"/>
                  </a:cxn>
                </a:cxnLst>
                <a:rect l="0" t="0" r="r" b="b"/>
                <a:pathLst>
                  <a:path w="100" h="47">
                    <a:moveTo>
                      <a:pt x="100" y="47"/>
                    </a:moveTo>
                    <a:lnTo>
                      <a:pt x="100" y="47"/>
                    </a:lnTo>
                    <a:lnTo>
                      <a:pt x="0" y="0"/>
                    </a:lnTo>
                  </a:path>
                </a:pathLst>
              </a:custGeom>
              <a:noFill/>
              <a:ln w="6350" cap="flat">
                <a:solidFill>
                  <a:srgbClr val="BA442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7" name="Freeform 273">
                <a:extLst>
                  <a:ext uri="{FF2B5EF4-FFF2-40B4-BE49-F238E27FC236}">
                    <a16:creationId xmlns:a16="http://schemas.microsoft.com/office/drawing/2014/main" id="{F364C7D8-9509-D1FA-33F6-EB6D984ED04A}"/>
                  </a:ext>
                </a:extLst>
              </p:cNvPr>
              <p:cNvSpPr>
                <a:spLocks/>
              </p:cNvSpPr>
              <p:nvPr/>
            </p:nvSpPr>
            <p:spPr bwMode="auto">
              <a:xfrm>
                <a:off x="5553" y="1966"/>
                <a:ext cx="1" cy="65"/>
              </a:xfrm>
              <a:custGeom>
                <a:avLst/>
                <a:gdLst>
                  <a:gd name="T0" fmla="*/ 0 w 1"/>
                  <a:gd name="T1" fmla="*/ 0 h 87"/>
                  <a:gd name="T2" fmla="*/ 0 w 1"/>
                  <a:gd name="T3" fmla="*/ 0 h 87"/>
                  <a:gd name="T4" fmla="*/ 1 w 1"/>
                  <a:gd name="T5" fmla="*/ 87 h 87"/>
                </a:gdLst>
                <a:ahLst/>
                <a:cxnLst>
                  <a:cxn ang="0">
                    <a:pos x="T0" y="T1"/>
                  </a:cxn>
                  <a:cxn ang="0">
                    <a:pos x="T2" y="T3"/>
                  </a:cxn>
                  <a:cxn ang="0">
                    <a:pos x="T4" y="T5"/>
                  </a:cxn>
                </a:cxnLst>
                <a:rect l="0" t="0" r="r" b="b"/>
                <a:pathLst>
                  <a:path w="1" h="87">
                    <a:moveTo>
                      <a:pt x="0" y="0"/>
                    </a:moveTo>
                    <a:lnTo>
                      <a:pt x="0" y="0"/>
                    </a:lnTo>
                    <a:lnTo>
                      <a:pt x="1" y="87"/>
                    </a:lnTo>
                  </a:path>
                </a:pathLst>
              </a:custGeom>
              <a:noFill/>
              <a:ln w="6350" cap="flat">
                <a:solidFill>
                  <a:srgbClr val="BA442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8" name="Freeform 274">
                <a:extLst>
                  <a:ext uri="{FF2B5EF4-FFF2-40B4-BE49-F238E27FC236}">
                    <a16:creationId xmlns:a16="http://schemas.microsoft.com/office/drawing/2014/main" id="{7271572F-8092-6DDB-4E1D-5E68EAB345AB}"/>
                  </a:ext>
                </a:extLst>
              </p:cNvPr>
              <p:cNvSpPr>
                <a:spLocks/>
              </p:cNvSpPr>
              <p:nvPr/>
            </p:nvSpPr>
            <p:spPr bwMode="auto">
              <a:xfrm>
                <a:off x="5519" y="1981"/>
                <a:ext cx="69" cy="35"/>
              </a:xfrm>
              <a:custGeom>
                <a:avLst/>
                <a:gdLst>
                  <a:gd name="T0" fmla="*/ 0 w 93"/>
                  <a:gd name="T1" fmla="*/ 47 h 47"/>
                  <a:gd name="T2" fmla="*/ 0 w 93"/>
                  <a:gd name="T3" fmla="*/ 47 h 47"/>
                  <a:gd name="T4" fmla="*/ 93 w 93"/>
                  <a:gd name="T5" fmla="*/ 0 h 47"/>
                </a:gdLst>
                <a:ahLst/>
                <a:cxnLst>
                  <a:cxn ang="0">
                    <a:pos x="T0" y="T1"/>
                  </a:cxn>
                  <a:cxn ang="0">
                    <a:pos x="T2" y="T3"/>
                  </a:cxn>
                  <a:cxn ang="0">
                    <a:pos x="T4" y="T5"/>
                  </a:cxn>
                </a:cxnLst>
                <a:rect l="0" t="0" r="r" b="b"/>
                <a:pathLst>
                  <a:path w="93" h="47">
                    <a:moveTo>
                      <a:pt x="0" y="47"/>
                    </a:moveTo>
                    <a:lnTo>
                      <a:pt x="0" y="47"/>
                    </a:lnTo>
                    <a:lnTo>
                      <a:pt x="93" y="0"/>
                    </a:lnTo>
                  </a:path>
                </a:pathLst>
              </a:custGeom>
              <a:noFill/>
              <a:ln w="6350" cap="flat">
                <a:solidFill>
                  <a:srgbClr val="BA442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9" name="Freeform 275">
                <a:extLst>
                  <a:ext uri="{FF2B5EF4-FFF2-40B4-BE49-F238E27FC236}">
                    <a16:creationId xmlns:a16="http://schemas.microsoft.com/office/drawing/2014/main" id="{115BFFB5-938E-8D9E-E79B-2B8CD83FE726}"/>
                  </a:ext>
                </a:extLst>
              </p:cNvPr>
              <p:cNvSpPr>
                <a:spLocks/>
              </p:cNvSpPr>
              <p:nvPr/>
            </p:nvSpPr>
            <p:spPr bwMode="auto">
              <a:xfrm>
                <a:off x="5519" y="1981"/>
                <a:ext cx="69" cy="35"/>
              </a:xfrm>
              <a:custGeom>
                <a:avLst/>
                <a:gdLst>
                  <a:gd name="T0" fmla="*/ 93 w 93"/>
                  <a:gd name="T1" fmla="*/ 47 h 47"/>
                  <a:gd name="T2" fmla="*/ 93 w 93"/>
                  <a:gd name="T3" fmla="*/ 47 h 47"/>
                  <a:gd name="T4" fmla="*/ 0 w 93"/>
                  <a:gd name="T5" fmla="*/ 0 h 47"/>
                </a:gdLst>
                <a:ahLst/>
                <a:cxnLst>
                  <a:cxn ang="0">
                    <a:pos x="T0" y="T1"/>
                  </a:cxn>
                  <a:cxn ang="0">
                    <a:pos x="T2" y="T3"/>
                  </a:cxn>
                  <a:cxn ang="0">
                    <a:pos x="T4" y="T5"/>
                  </a:cxn>
                </a:cxnLst>
                <a:rect l="0" t="0" r="r" b="b"/>
                <a:pathLst>
                  <a:path w="93" h="47">
                    <a:moveTo>
                      <a:pt x="93" y="47"/>
                    </a:moveTo>
                    <a:lnTo>
                      <a:pt x="93" y="47"/>
                    </a:lnTo>
                    <a:lnTo>
                      <a:pt x="0" y="0"/>
                    </a:lnTo>
                  </a:path>
                </a:pathLst>
              </a:custGeom>
              <a:noFill/>
              <a:ln w="6350" cap="flat">
                <a:solidFill>
                  <a:srgbClr val="BA442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60" name="Freeform 276">
                <a:extLst>
                  <a:ext uri="{FF2B5EF4-FFF2-40B4-BE49-F238E27FC236}">
                    <a16:creationId xmlns:a16="http://schemas.microsoft.com/office/drawing/2014/main" id="{C50212E6-0657-201F-614A-D25457ADCB59}"/>
                  </a:ext>
                </a:extLst>
              </p:cNvPr>
              <p:cNvSpPr>
                <a:spLocks/>
              </p:cNvSpPr>
              <p:nvPr/>
            </p:nvSpPr>
            <p:spPr bwMode="auto">
              <a:xfrm>
                <a:off x="5549" y="1966"/>
                <a:ext cx="0" cy="65"/>
              </a:xfrm>
              <a:custGeom>
                <a:avLst/>
                <a:gdLst>
                  <a:gd name="T0" fmla="*/ 0 h 87"/>
                  <a:gd name="T1" fmla="*/ 0 h 87"/>
                  <a:gd name="T2" fmla="*/ 87 h 87"/>
                </a:gdLst>
                <a:ahLst/>
                <a:cxnLst>
                  <a:cxn ang="0">
                    <a:pos x="0" y="T0"/>
                  </a:cxn>
                  <a:cxn ang="0">
                    <a:pos x="0" y="T1"/>
                  </a:cxn>
                  <a:cxn ang="0">
                    <a:pos x="0" y="T2"/>
                  </a:cxn>
                </a:cxnLst>
                <a:rect l="0" t="0" r="r" b="b"/>
                <a:pathLst>
                  <a:path h="87">
                    <a:moveTo>
                      <a:pt x="0" y="0"/>
                    </a:moveTo>
                    <a:lnTo>
                      <a:pt x="0" y="0"/>
                    </a:lnTo>
                    <a:lnTo>
                      <a:pt x="0" y="87"/>
                    </a:lnTo>
                  </a:path>
                </a:pathLst>
              </a:custGeom>
              <a:noFill/>
              <a:ln w="6350" cap="flat">
                <a:solidFill>
                  <a:srgbClr val="BA442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61" name="Freeform 277">
                <a:extLst>
                  <a:ext uri="{FF2B5EF4-FFF2-40B4-BE49-F238E27FC236}">
                    <a16:creationId xmlns:a16="http://schemas.microsoft.com/office/drawing/2014/main" id="{C267456C-A0A6-9093-31A1-80ECC7C26983}"/>
                  </a:ext>
                </a:extLst>
              </p:cNvPr>
              <p:cNvSpPr>
                <a:spLocks/>
              </p:cNvSpPr>
              <p:nvPr/>
            </p:nvSpPr>
            <p:spPr bwMode="auto">
              <a:xfrm>
                <a:off x="5514" y="1981"/>
                <a:ext cx="74" cy="35"/>
              </a:xfrm>
              <a:custGeom>
                <a:avLst/>
                <a:gdLst>
                  <a:gd name="T0" fmla="*/ 0 w 100"/>
                  <a:gd name="T1" fmla="*/ 47 h 47"/>
                  <a:gd name="T2" fmla="*/ 0 w 100"/>
                  <a:gd name="T3" fmla="*/ 47 h 47"/>
                  <a:gd name="T4" fmla="*/ 100 w 100"/>
                  <a:gd name="T5" fmla="*/ 0 h 47"/>
                </a:gdLst>
                <a:ahLst/>
                <a:cxnLst>
                  <a:cxn ang="0">
                    <a:pos x="T0" y="T1"/>
                  </a:cxn>
                  <a:cxn ang="0">
                    <a:pos x="T2" y="T3"/>
                  </a:cxn>
                  <a:cxn ang="0">
                    <a:pos x="T4" y="T5"/>
                  </a:cxn>
                </a:cxnLst>
                <a:rect l="0" t="0" r="r" b="b"/>
                <a:pathLst>
                  <a:path w="100" h="47">
                    <a:moveTo>
                      <a:pt x="0" y="47"/>
                    </a:moveTo>
                    <a:lnTo>
                      <a:pt x="0" y="47"/>
                    </a:lnTo>
                    <a:lnTo>
                      <a:pt x="100" y="0"/>
                    </a:lnTo>
                  </a:path>
                </a:pathLst>
              </a:custGeom>
              <a:noFill/>
              <a:ln w="6350" cap="flat">
                <a:solidFill>
                  <a:srgbClr val="BA442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62" name="Freeform 278">
                <a:extLst>
                  <a:ext uri="{FF2B5EF4-FFF2-40B4-BE49-F238E27FC236}">
                    <a16:creationId xmlns:a16="http://schemas.microsoft.com/office/drawing/2014/main" id="{FCB72AAF-5323-4E97-53EF-44072DA456E4}"/>
                  </a:ext>
                </a:extLst>
              </p:cNvPr>
              <p:cNvSpPr>
                <a:spLocks/>
              </p:cNvSpPr>
              <p:nvPr/>
            </p:nvSpPr>
            <p:spPr bwMode="auto">
              <a:xfrm>
                <a:off x="5514" y="1981"/>
                <a:ext cx="74" cy="35"/>
              </a:xfrm>
              <a:custGeom>
                <a:avLst/>
                <a:gdLst>
                  <a:gd name="T0" fmla="*/ 100 w 100"/>
                  <a:gd name="T1" fmla="*/ 47 h 47"/>
                  <a:gd name="T2" fmla="*/ 100 w 100"/>
                  <a:gd name="T3" fmla="*/ 47 h 47"/>
                  <a:gd name="T4" fmla="*/ 0 w 100"/>
                  <a:gd name="T5" fmla="*/ 0 h 47"/>
                </a:gdLst>
                <a:ahLst/>
                <a:cxnLst>
                  <a:cxn ang="0">
                    <a:pos x="T0" y="T1"/>
                  </a:cxn>
                  <a:cxn ang="0">
                    <a:pos x="T2" y="T3"/>
                  </a:cxn>
                  <a:cxn ang="0">
                    <a:pos x="T4" y="T5"/>
                  </a:cxn>
                </a:cxnLst>
                <a:rect l="0" t="0" r="r" b="b"/>
                <a:pathLst>
                  <a:path w="100" h="47">
                    <a:moveTo>
                      <a:pt x="100" y="47"/>
                    </a:moveTo>
                    <a:lnTo>
                      <a:pt x="100" y="47"/>
                    </a:lnTo>
                    <a:lnTo>
                      <a:pt x="0" y="0"/>
                    </a:lnTo>
                  </a:path>
                </a:pathLst>
              </a:custGeom>
              <a:noFill/>
              <a:ln w="6350" cap="flat">
                <a:solidFill>
                  <a:srgbClr val="BA442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63" name="Freeform 279">
                <a:extLst>
                  <a:ext uri="{FF2B5EF4-FFF2-40B4-BE49-F238E27FC236}">
                    <a16:creationId xmlns:a16="http://schemas.microsoft.com/office/drawing/2014/main" id="{14AE2FA2-9765-A96C-7993-649460FC7E10}"/>
                  </a:ext>
                </a:extLst>
              </p:cNvPr>
              <p:cNvSpPr>
                <a:spLocks/>
              </p:cNvSpPr>
              <p:nvPr/>
            </p:nvSpPr>
            <p:spPr bwMode="auto">
              <a:xfrm>
                <a:off x="5549" y="1966"/>
                <a:ext cx="0" cy="65"/>
              </a:xfrm>
              <a:custGeom>
                <a:avLst/>
                <a:gdLst>
                  <a:gd name="T0" fmla="*/ 0 h 87"/>
                  <a:gd name="T1" fmla="*/ 0 h 87"/>
                  <a:gd name="T2" fmla="*/ 87 h 87"/>
                </a:gdLst>
                <a:ahLst/>
                <a:cxnLst>
                  <a:cxn ang="0">
                    <a:pos x="0" y="T0"/>
                  </a:cxn>
                  <a:cxn ang="0">
                    <a:pos x="0" y="T1"/>
                  </a:cxn>
                  <a:cxn ang="0">
                    <a:pos x="0" y="T2"/>
                  </a:cxn>
                </a:cxnLst>
                <a:rect l="0" t="0" r="r" b="b"/>
                <a:pathLst>
                  <a:path h="87">
                    <a:moveTo>
                      <a:pt x="0" y="0"/>
                    </a:moveTo>
                    <a:lnTo>
                      <a:pt x="0" y="0"/>
                    </a:lnTo>
                    <a:lnTo>
                      <a:pt x="0" y="87"/>
                    </a:lnTo>
                  </a:path>
                </a:pathLst>
              </a:custGeom>
              <a:noFill/>
              <a:ln w="6350" cap="flat">
                <a:solidFill>
                  <a:srgbClr val="BA442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64" name="Freeform 280">
                <a:extLst>
                  <a:ext uri="{FF2B5EF4-FFF2-40B4-BE49-F238E27FC236}">
                    <a16:creationId xmlns:a16="http://schemas.microsoft.com/office/drawing/2014/main" id="{3761A1E3-0FB9-7C2D-59D4-AAD1413D7401}"/>
                  </a:ext>
                </a:extLst>
              </p:cNvPr>
              <p:cNvSpPr>
                <a:spLocks/>
              </p:cNvSpPr>
              <p:nvPr/>
            </p:nvSpPr>
            <p:spPr bwMode="auto">
              <a:xfrm>
                <a:off x="5514" y="1981"/>
                <a:ext cx="69" cy="35"/>
              </a:xfrm>
              <a:custGeom>
                <a:avLst/>
                <a:gdLst>
                  <a:gd name="T0" fmla="*/ 0 w 93"/>
                  <a:gd name="T1" fmla="*/ 47 h 47"/>
                  <a:gd name="T2" fmla="*/ 0 w 93"/>
                  <a:gd name="T3" fmla="*/ 47 h 47"/>
                  <a:gd name="T4" fmla="*/ 93 w 93"/>
                  <a:gd name="T5" fmla="*/ 0 h 47"/>
                </a:gdLst>
                <a:ahLst/>
                <a:cxnLst>
                  <a:cxn ang="0">
                    <a:pos x="T0" y="T1"/>
                  </a:cxn>
                  <a:cxn ang="0">
                    <a:pos x="T2" y="T3"/>
                  </a:cxn>
                  <a:cxn ang="0">
                    <a:pos x="T4" y="T5"/>
                  </a:cxn>
                </a:cxnLst>
                <a:rect l="0" t="0" r="r" b="b"/>
                <a:pathLst>
                  <a:path w="93" h="47">
                    <a:moveTo>
                      <a:pt x="0" y="47"/>
                    </a:moveTo>
                    <a:lnTo>
                      <a:pt x="0" y="47"/>
                    </a:lnTo>
                    <a:lnTo>
                      <a:pt x="93" y="0"/>
                    </a:lnTo>
                  </a:path>
                </a:pathLst>
              </a:custGeom>
              <a:noFill/>
              <a:ln w="6350" cap="flat">
                <a:solidFill>
                  <a:srgbClr val="BA442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65" name="Freeform 281">
                <a:extLst>
                  <a:ext uri="{FF2B5EF4-FFF2-40B4-BE49-F238E27FC236}">
                    <a16:creationId xmlns:a16="http://schemas.microsoft.com/office/drawing/2014/main" id="{5803D93E-0CE1-CECD-4CE8-08B45B7DC118}"/>
                  </a:ext>
                </a:extLst>
              </p:cNvPr>
              <p:cNvSpPr>
                <a:spLocks/>
              </p:cNvSpPr>
              <p:nvPr/>
            </p:nvSpPr>
            <p:spPr bwMode="auto">
              <a:xfrm>
                <a:off x="5514" y="1981"/>
                <a:ext cx="69" cy="35"/>
              </a:xfrm>
              <a:custGeom>
                <a:avLst/>
                <a:gdLst>
                  <a:gd name="T0" fmla="*/ 93 w 93"/>
                  <a:gd name="T1" fmla="*/ 47 h 47"/>
                  <a:gd name="T2" fmla="*/ 93 w 93"/>
                  <a:gd name="T3" fmla="*/ 47 h 47"/>
                  <a:gd name="T4" fmla="*/ 0 w 93"/>
                  <a:gd name="T5" fmla="*/ 0 h 47"/>
                </a:gdLst>
                <a:ahLst/>
                <a:cxnLst>
                  <a:cxn ang="0">
                    <a:pos x="T0" y="T1"/>
                  </a:cxn>
                  <a:cxn ang="0">
                    <a:pos x="T2" y="T3"/>
                  </a:cxn>
                  <a:cxn ang="0">
                    <a:pos x="T4" y="T5"/>
                  </a:cxn>
                </a:cxnLst>
                <a:rect l="0" t="0" r="r" b="b"/>
                <a:pathLst>
                  <a:path w="93" h="47">
                    <a:moveTo>
                      <a:pt x="93" y="47"/>
                    </a:moveTo>
                    <a:lnTo>
                      <a:pt x="93" y="47"/>
                    </a:lnTo>
                    <a:lnTo>
                      <a:pt x="0" y="0"/>
                    </a:lnTo>
                  </a:path>
                </a:pathLst>
              </a:custGeom>
              <a:noFill/>
              <a:ln w="6350" cap="flat">
                <a:solidFill>
                  <a:srgbClr val="BA442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66" name="Freeform 282">
                <a:extLst>
                  <a:ext uri="{FF2B5EF4-FFF2-40B4-BE49-F238E27FC236}">
                    <a16:creationId xmlns:a16="http://schemas.microsoft.com/office/drawing/2014/main" id="{B33BB8D0-25EB-4705-FBF8-6F9A51ABA8B7}"/>
                  </a:ext>
                </a:extLst>
              </p:cNvPr>
              <p:cNvSpPr>
                <a:spLocks/>
              </p:cNvSpPr>
              <p:nvPr/>
            </p:nvSpPr>
            <p:spPr bwMode="auto">
              <a:xfrm>
                <a:off x="5544" y="1966"/>
                <a:ext cx="0" cy="65"/>
              </a:xfrm>
              <a:custGeom>
                <a:avLst/>
                <a:gdLst>
                  <a:gd name="T0" fmla="*/ 0 h 87"/>
                  <a:gd name="T1" fmla="*/ 0 h 87"/>
                  <a:gd name="T2" fmla="*/ 87 h 87"/>
                </a:gdLst>
                <a:ahLst/>
                <a:cxnLst>
                  <a:cxn ang="0">
                    <a:pos x="0" y="T0"/>
                  </a:cxn>
                  <a:cxn ang="0">
                    <a:pos x="0" y="T1"/>
                  </a:cxn>
                  <a:cxn ang="0">
                    <a:pos x="0" y="T2"/>
                  </a:cxn>
                </a:cxnLst>
                <a:rect l="0" t="0" r="r" b="b"/>
                <a:pathLst>
                  <a:path h="87">
                    <a:moveTo>
                      <a:pt x="0" y="0"/>
                    </a:moveTo>
                    <a:lnTo>
                      <a:pt x="0" y="0"/>
                    </a:lnTo>
                    <a:lnTo>
                      <a:pt x="0" y="87"/>
                    </a:lnTo>
                  </a:path>
                </a:pathLst>
              </a:custGeom>
              <a:noFill/>
              <a:ln w="6350" cap="flat">
                <a:solidFill>
                  <a:srgbClr val="BA442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67" name="Freeform 283">
                <a:extLst>
                  <a:ext uri="{FF2B5EF4-FFF2-40B4-BE49-F238E27FC236}">
                    <a16:creationId xmlns:a16="http://schemas.microsoft.com/office/drawing/2014/main" id="{C545C179-2354-0556-CA68-D1D99385A511}"/>
                  </a:ext>
                </a:extLst>
              </p:cNvPr>
              <p:cNvSpPr>
                <a:spLocks/>
              </p:cNvSpPr>
              <p:nvPr/>
            </p:nvSpPr>
            <p:spPr bwMode="auto">
              <a:xfrm>
                <a:off x="5509" y="1981"/>
                <a:ext cx="74" cy="35"/>
              </a:xfrm>
              <a:custGeom>
                <a:avLst/>
                <a:gdLst>
                  <a:gd name="T0" fmla="*/ 0 w 100"/>
                  <a:gd name="T1" fmla="*/ 47 h 47"/>
                  <a:gd name="T2" fmla="*/ 0 w 100"/>
                  <a:gd name="T3" fmla="*/ 47 h 47"/>
                  <a:gd name="T4" fmla="*/ 100 w 100"/>
                  <a:gd name="T5" fmla="*/ 0 h 47"/>
                </a:gdLst>
                <a:ahLst/>
                <a:cxnLst>
                  <a:cxn ang="0">
                    <a:pos x="T0" y="T1"/>
                  </a:cxn>
                  <a:cxn ang="0">
                    <a:pos x="T2" y="T3"/>
                  </a:cxn>
                  <a:cxn ang="0">
                    <a:pos x="T4" y="T5"/>
                  </a:cxn>
                </a:cxnLst>
                <a:rect l="0" t="0" r="r" b="b"/>
                <a:pathLst>
                  <a:path w="100" h="47">
                    <a:moveTo>
                      <a:pt x="0" y="47"/>
                    </a:moveTo>
                    <a:lnTo>
                      <a:pt x="0" y="47"/>
                    </a:lnTo>
                    <a:lnTo>
                      <a:pt x="100" y="0"/>
                    </a:lnTo>
                  </a:path>
                </a:pathLst>
              </a:custGeom>
              <a:noFill/>
              <a:ln w="6350" cap="flat">
                <a:solidFill>
                  <a:srgbClr val="BA442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68" name="Freeform 284">
                <a:extLst>
                  <a:ext uri="{FF2B5EF4-FFF2-40B4-BE49-F238E27FC236}">
                    <a16:creationId xmlns:a16="http://schemas.microsoft.com/office/drawing/2014/main" id="{88268773-7FF7-1573-556D-9E416EA0E8F4}"/>
                  </a:ext>
                </a:extLst>
              </p:cNvPr>
              <p:cNvSpPr>
                <a:spLocks/>
              </p:cNvSpPr>
              <p:nvPr/>
            </p:nvSpPr>
            <p:spPr bwMode="auto">
              <a:xfrm>
                <a:off x="5509" y="1981"/>
                <a:ext cx="74" cy="35"/>
              </a:xfrm>
              <a:custGeom>
                <a:avLst/>
                <a:gdLst>
                  <a:gd name="T0" fmla="*/ 100 w 100"/>
                  <a:gd name="T1" fmla="*/ 47 h 47"/>
                  <a:gd name="T2" fmla="*/ 100 w 100"/>
                  <a:gd name="T3" fmla="*/ 47 h 47"/>
                  <a:gd name="T4" fmla="*/ 0 w 100"/>
                  <a:gd name="T5" fmla="*/ 0 h 47"/>
                </a:gdLst>
                <a:ahLst/>
                <a:cxnLst>
                  <a:cxn ang="0">
                    <a:pos x="T0" y="T1"/>
                  </a:cxn>
                  <a:cxn ang="0">
                    <a:pos x="T2" y="T3"/>
                  </a:cxn>
                  <a:cxn ang="0">
                    <a:pos x="T4" y="T5"/>
                  </a:cxn>
                </a:cxnLst>
                <a:rect l="0" t="0" r="r" b="b"/>
                <a:pathLst>
                  <a:path w="100" h="47">
                    <a:moveTo>
                      <a:pt x="100" y="47"/>
                    </a:moveTo>
                    <a:lnTo>
                      <a:pt x="100" y="47"/>
                    </a:lnTo>
                    <a:lnTo>
                      <a:pt x="0" y="0"/>
                    </a:lnTo>
                  </a:path>
                </a:pathLst>
              </a:custGeom>
              <a:noFill/>
              <a:ln w="6350" cap="flat">
                <a:solidFill>
                  <a:srgbClr val="BA442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69" name="Freeform 285">
                <a:extLst>
                  <a:ext uri="{FF2B5EF4-FFF2-40B4-BE49-F238E27FC236}">
                    <a16:creationId xmlns:a16="http://schemas.microsoft.com/office/drawing/2014/main" id="{2D7621E0-D09A-296B-8381-42FB70061AB8}"/>
                  </a:ext>
                </a:extLst>
              </p:cNvPr>
              <p:cNvSpPr>
                <a:spLocks/>
              </p:cNvSpPr>
              <p:nvPr/>
            </p:nvSpPr>
            <p:spPr bwMode="auto">
              <a:xfrm>
                <a:off x="5538" y="1966"/>
                <a:ext cx="1" cy="65"/>
              </a:xfrm>
              <a:custGeom>
                <a:avLst/>
                <a:gdLst>
                  <a:gd name="T0" fmla="*/ 0 w 1"/>
                  <a:gd name="T1" fmla="*/ 0 h 87"/>
                  <a:gd name="T2" fmla="*/ 0 w 1"/>
                  <a:gd name="T3" fmla="*/ 0 h 87"/>
                  <a:gd name="T4" fmla="*/ 1 w 1"/>
                  <a:gd name="T5" fmla="*/ 87 h 87"/>
                </a:gdLst>
                <a:ahLst/>
                <a:cxnLst>
                  <a:cxn ang="0">
                    <a:pos x="T0" y="T1"/>
                  </a:cxn>
                  <a:cxn ang="0">
                    <a:pos x="T2" y="T3"/>
                  </a:cxn>
                  <a:cxn ang="0">
                    <a:pos x="T4" y="T5"/>
                  </a:cxn>
                </a:cxnLst>
                <a:rect l="0" t="0" r="r" b="b"/>
                <a:pathLst>
                  <a:path w="1" h="87">
                    <a:moveTo>
                      <a:pt x="0" y="0"/>
                    </a:moveTo>
                    <a:lnTo>
                      <a:pt x="0" y="0"/>
                    </a:lnTo>
                    <a:lnTo>
                      <a:pt x="1" y="87"/>
                    </a:lnTo>
                  </a:path>
                </a:pathLst>
              </a:custGeom>
              <a:noFill/>
              <a:ln w="6350" cap="flat">
                <a:solidFill>
                  <a:srgbClr val="BA442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0" name="Freeform 286">
                <a:extLst>
                  <a:ext uri="{FF2B5EF4-FFF2-40B4-BE49-F238E27FC236}">
                    <a16:creationId xmlns:a16="http://schemas.microsoft.com/office/drawing/2014/main" id="{480BC432-3390-4F30-0757-4BFC0743C73C}"/>
                  </a:ext>
                </a:extLst>
              </p:cNvPr>
              <p:cNvSpPr>
                <a:spLocks/>
              </p:cNvSpPr>
              <p:nvPr/>
            </p:nvSpPr>
            <p:spPr bwMode="auto">
              <a:xfrm>
                <a:off x="5499" y="1981"/>
                <a:ext cx="74" cy="35"/>
              </a:xfrm>
              <a:custGeom>
                <a:avLst/>
                <a:gdLst>
                  <a:gd name="T0" fmla="*/ 0 w 100"/>
                  <a:gd name="T1" fmla="*/ 47 h 47"/>
                  <a:gd name="T2" fmla="*/ 0 w 100"/>
                  <a:gd name="T3" fmla="*/ 47 h 47"/>
                  <a:gd name="T4" fmla="*/ 100 w 100"/>
                  <a:gd name="T5" fmla="*/ 0 h 47"/>
                </a:gdLst>
                <a:ahLst/>
                <a:cxnLst>
                  <a:cxn ang="0">
                    <a:pos x="T0" y="T1"/>
                  </a:cxn>
                  <a:cxn ang="0">
                    <a:pos x="T2" y="T3"/>
                  </a:cxn>
                  <a:cxn ang="0">
                    <a:pos x="T4" y="T5"/>
                  </a:cxn>
                </a:cxnLst>
                <a:rect l="0" t="0" r="r" b="b"/>
                <a:pathLst>
                  <a:path w="100" h="47">
                    <a:moveTo>
                      <a:pt x="0" y="47"/>
                    </a:moveTo>
                    <a:lnTo>
                      <a:pt x="0" y="47"/>
                    </a:lnTo>
                    <a:lnTo>
                      <a:pt x="100" y="0"/>
                    </a:lnTo>
                  </a:path>
                </a:pathLst>
              </a:custGeom>
              <a:noFill/>
              <a:ln w="6350" cap="flat">
                <a:solidFill>
                  <a:srgbClr val="BA442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1" name="Freeform 287">
                <a:extLst>
                  <a:ext uri="{FF2B5EF4-FFF2-40B4-BE49-F238E27FC236}">
                    <a16:creationId xmlns:a16="http://schemas.microsoft.com/office/drawing/2014/main" id="{F0DA5794-98C2-05FA-1F45-551E896C38EA}"/>
                  </a:ext>
                </a:extLst>
              </p:cNvPr>
              <p:cNvSpPr>
                <a:spLocks/>
              </p:cNvSpPr>
              <p:nvPr/>
            </p:nvSpPr>
            <p:spPr bwMode="auto">
              <a:xfrm>
                <a:off x="5499" y="1981"/>
                <a:ext cx="74" cy="35"/>
              </a:xfrm>
              <a:custGeom>
                <a:avLst/>
                <a:gdLst>
                  <a:gd name="T0" fmla="*/ 100 w 100"/>
                  <a:gd name="T1" fmla="*/ 47 h 47"/>
                  <a:gd name="T2" fmla="*/ 100 w 100"/>
                  <a:gd name="T3" fmla="*/ 47 h 47"/>
                  <a:gd name="T4" fmla="*/ 0 w 100"/>
                  <a:gd name="T5" fmla="*/ 0 h 47"/>
                </a:gdLst>
                <a:ahLst/>
                <a:cxnLst>
                  <a:cxn ang="0">
                    <a:pos x="T0" y="T1"/>
                  </a:cxn>
                  <a:cxn ang="0">
                    <a:pos x="T2" y="T3"/>
                  </a:cxn>
                  <a:cxn ang="0">
                    <a:pos x="T4" y="T5"/>
                  </a:cxn>
                </a:cxnLst>
                <a:rect l="0" t="0" r="r" b="b"/>
                <a:pathLst>
                  <a:path w="100" h="47">
                    <a:moveTo>
                      <a:pt x="100" y="47"/>
                    </a:moveTo>
                    <a:lnTo>
                      <a:pt x="100" y="47"/>
                    </a:lnTo>
                    <a:lnTo>
                      <a:pt x="0" y="0"/>
                    </a:lnTo>
                  </a:path>
                </a:pathLst>
              </a:custGeom>
              <a:noFill/>
              <a:ln w="6350" cap="flat">
                <a:solidFill>
                  <a:srgbClr val="BA442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2" name="Freeform 288">
                <a:extLst>
                  <a:ext uri="{FF2B5EF4-FFF2-40B4-BE49-F238E27FC236}">
                    <a16:creationId xmlns:a16="http://schemas.microsoft.com/office/drawing/2014/main" id="{526A255E-773D-0304-013B-DC11E33EA206}"/>
                  </a:ext>
                </a:extLst>
              </p:cNvPr>
              <p:cNvSpPr>
                <a:spLocks/>
              </p:cNvSpPr>
              <p:nvPr/>
            </p:nvSpPr>
            <p:spPr bwMode="auto">
              <a:xfrm>
                <a:off x="5534" y="1966"/>
                <a:ext cx="0" cy="65"/>
              </a:xfrm>
              <a:custGeom>
                <a:avLst/>
                <a:gdLst>
                  <a:gd name="T0" fmla="*/ 0 h 87"/>
                  <a:gd name="T1" fmla="*/ 0 h 87"/>
                  <a:gd name="T2" fmla="*/ 87 h 87"/>
                </a:gdLst>
                <a:ahLst/>
                <a:cxnLst>
                  <a:cxn ang="0">
                    <a:pos x="0" y="T0"/>
                  </a:cxn>
                  <a:cxn ang="0">
                    <a:pos x="0" y="T1"/>
                  </a:cxn>
                  <a:cxn ang="0">
                    <a:pos x="0" y="T2"/>
                  </a:cxn>
                </a:cxnLst>
                <a:rect l="0" t="0" r="r" b="b"/>
                <a:pathLst>
                  <a:path h="87">
                    <a:moveTo>
                      <a:pt x="0" y="0"/>
                    </a:moveTo>
                    <a:lnTo>
                      <a:pt x="0" y="0"/>
                    </a:lnTo>
                    <a:lnTo>
                      <a:pt x="0" y="87"/>
                    </a:lnTo>
                  </a:path>
                </a:pathLst>
              </a:custGeom>
              <a:noFill/>
              <a:ln w="6350" cap="flat">
                <a:solidFill>
                  <a:srgbClr val="BA442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3" name="Freeform 289">
                <a:extLst>
                  <a:ext uri="{FF2B5EF4-FFF2-40B4-BE49-F238E27FC236}">
                    <a16:creationId xmlns:a16="http://schemas.microsoft.com/office/drawing/2014/main" id="{BD0B569C-EC0F-2858-8517-5DB3554C4639}"/>
                  </a:ext>
                </a:extLst>
              </p:cNvPr>
              <p:cNvSpPr>
                <a:spLocks/>
              </p:cNvSpPr>
              <p:nvPr/>
            </p:nvSpPr>
            <p:spPr bwMode="auto">
              <a:xfrm>
                <a:off x="5499" y="1981"/>
                <a:ext cx="74" cy="35"/>
              </a:xfrm>
              <a:custGeom>
                <a:avLst/>
                <a:gdLst>
                  <a:gd name="T0" fmla="*/ 0 w 100"/>
                  <a:gd name="T1" fmla="*/ 47 h 47"/>
                  <a:gd name="T2" fmla="*/ 0 w 100"/>
                  <a:gd name="T3" fmla="*/ 47 h 47"/>
                  <a:gd name="T4" fmla="*/ 100 w 100"/>
                  <a:gd name="T5" fmla="*/ 0 h 47"/>
                </a:gdLst>
                <a:ahLst/>
                <a:cxnLst>
                  <a:cxn ang="0">
                    <a:pos x="T0" y="T1"/>
                  </a:cxn>
                  <a:cxn ang="0">
                    <a:pos x="T2" y="T3"/>
                  </a:cxn>
                  <a:cxn ang="0">
                    <a:pos x="T4" y="T5"/>
                  </a:cxn>
                </a:cxnLst>
                <a:rect l="0" t="0" r="r" b="b"/>
                <a:pathLst>
                  <a:path w="100" h="47">
                    <a:moveTo>
                      <a:pt x="0" y="47"/>
                    </a:moveTo>
                    <a:lnTo>
                      <a:pt x="0" y="47"/>
                    </a:lnTo>
                    <a:lnTo>
                      <a:pt x="100" y="0"/>
                    </a:lnTo>
                  </a:path>
                </a:pathLst>
              </a:custGeom>
              <a:noFill/>
              <a:ln w="6350" cap="flat">
                <a:solidFill>
                  <a:srgbClr val="BA442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4" name="Freeform 290">
                <a:extLst>
                  <a:ext uri="{FF2B5EF4-FFF2-40B4-BE49-F238E27FC236}">
                    <a16:creationId xmlns:a16="http://schemas.microsoft.com/office/drawing/2014/main" id="{78E62BC7-3D03-4157-47F0-A99610BC4AE7}"/>
                  </a:ext>
                </a:extLst>
              </p:cNvPr>
              <p:cNvSpPr>
                <a:spLocks/>
              </p:cNvSpPr>
              <p:nvPr/>
            </p:nvSpPr>
            <p:spPr bwMode="auto">
              <a:xfrm>
                <a:off x="5499" y="1981"/>
                <a:ext cx="74" cy="35"/>
              </a:xfrm>
              <a:custGeom>
                <a:avLst/>
                <a:gdLst>
                  <a:gd name="T0" fmla="*/ 100 w 100"/>
                  <a:gd name="T1" fmla="*/ 47 h 47"/>
                  <a:gd name="T2" fmla="*/ 100 w 100"/>
                  <a:gd name="T3" fmla="*/ 47 h 47"/>
                  <a:gd name="T4" fmla="*/ 0 w 100"/>
                  <a:gd name="T5" fmla="*/ 0 h 47"/>
                </a:gdLst>
                <a:ahLst/>
                <a:cxnLst>
                  <a:cxn ang="0">
                    <a:pos x="T0" y="T1"/>
                  </a:cxn>
                  <a:cxn ang="0">
                    <a:pos x="T2" y="T3"/>
                  </a:cxn>
                  <a:cxn ang="0">
                    <a:pos x="T4" y="T5"/>
                  </a:cxn>
                </a:cxnLst>
                <a:rect l="0" t="0" r="r" b="b"/>
                <a:pathLst>
                  <a:path w="100" h="47">
                    <a:moveTo>
                      <a:pt x="100" y="47"/>
                    </a:moveTo>
                    <a:lnTo>
                      <a:pt x="100" y="47"/>
                    </a:lnTo>
                    <a:lnTo>
                      <a:pt x="0" y="0"/>
                    </a:lnTo>
                  </a:path>
                </a:pathLst>
              </a:custGeom>
              <a:noFill/>
              <a:ln w="6350" cap="flat">
                <a:solidFill>
                  <a:srgbClr val="BA442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5" name="Freeform 291">
                <a:extLst>
                  <a:ext uri="{FF2B5EF4-FFF2-40B4-BE49-F238E27FC236}">
                    <a16:creationId xmlns:a16="http://schemas.microsoft.com/office/drawing/2014/main" id="{6C173F5A-F97B-CE38-7D5B-265D6EBAA799}"/>
                  </a:ext>
                </a:extLst>
              </p:cNvPr>
              <p:cNvSpPr>
                <a:spLocks/>
              </p:cNvSpPr>
              <p:nvPr/>
            </p:nvSpPr>
            <p:spPr bwMode="auto">
              <a:xfrm>
                <a:off x="5534" y="1966"/>
                <a:ext cx="0" cy="65"/>
              </a:xfrm>
              <a:custGeom>
                <a:avLst/>
                <a:gdLst>
                  <a:gd name="T0" fmla="*/ 0 h 87"/>
                  <a:gd name="T1" fmla="*/ 0 h 87"/>
                  <a:gd name="T2" fmla="*/ 87 h 87"/>
                </a:gdLst>
                <a:ahLst/>
                <a:cxnLst>
                  <a:cxn ang="0">
                    <a:pos x="0" y="T0"/>
                  </a:cxn>
                  <a:cxn ang="0">
                    <a:pos x="0" y="T1"/>
                  </a:cxn>
                  <a:cxn ang="0">
                    <a:pos x="0" y="T2"/>
                  </a:cxn>
                </a:cxnLst>
                <a:rect l="0" t="0" r="r" b="b"/>
                <a:pathLst>
                  <a:path h="87">
                    <a:moveTo>
                      <a:pt x="0" y="0"/>
                    </a:moveTo>
                    <a:lnTo>
                      <a:pt x="0" y="0"/>
                    </a:lnTo>
                    <a:lnTo>
                      <a:pt x="0" y="87"/>
                    </a:lnTo>
                  </a:path>
                </a:pathLst>
              </a:custGeom>
              <a:noFill/>
              <a:ln w="6350" cap="flat">
                <a:solidFill>
                  <a:srgbClr val="BA442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6" name="Freeform 292">
                <a:extLst>
                  <a:ext uri="{FF2B5EF4-FFF2-40B4-BE49-F238E27FC236}">
                    <a16:creationId xmlns:a16="http://schemas.microsoft.com/office/drawing/2014/main" id="{ECC54621-1889-898B-3FC1-185D50EB61CD}"/>
                  </a:ext>
                </a:extLst>
              </p:cNvPr>
              <p:cNvSpPr>
                <a:spLocks/>
              </p:cNvSpPr>
              <p:nvPr/>
            </p:nvSpPr>
            <p:spPr bwMode="auto">
              <a:xfrm>
                <a:off x="5499" y="1981"/>
                <a:ext cx="69" cy="35"/>
              </a:xfrm>
              <a:custGeom>
                <a:avLst/>
                <a:gdLst>
                  <a:gd name="T0" fmla="*/ 0 w 93"/>
                  <a:gd name="T1" fmla="*/ 47 h 47"/>
                  <a:gd name="T2" fmla="*/ 0 w 93"/>
                  <a:gd name="T3" fmla="*/ 47 h 47"/>
                  <a:gd name="T4" fmla="*/ 93 w 93"/>
                  <a:gd name="T5" fmla="*/ 0 h 47"/>
                </a:gdLst>
                <a:ahLst/>
                <a:cxnLst>
                  <a:cxn ang="0">
                    <a:pos x="T0" y="T1"/>
                  </a:cxn>
                  <a:cxn ang="0">
                    <a:pos x="T2" y="T3"/>
                  </a:cxn>
                  <a:cxn ang="0">
                    <a:pos x="T4" y="T5"/>
                  </a:cxn>
                </a:cxnLst>
                <a:rect l="0" t="0" r="r" b="b"/>
                <a:pathLst>
                  <a:path w="93" h="47">
                    <a:moveTo>
                      <a:pt x="0" y="47"/>
                    </a:moveTo>
                    <a:lnTo>
                      <a:pt x="0" y="47"/>
                    </a:lnTo>
                    <a:lnTo>
                      <a:pt x="93" y="0"/>
                    </a:lnTo>
                  </a:path>
                </a:pathLst>
              </a:custGeom>
              <a:noFill/>
              <a:ln w="6350" cap="flat">
                <a:solidFill>
                  <a:srgbClr val="BA442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7" name="Freeform 293">
                <a:extLst>
                  <a:ext uri="{FF2B5EF4-FFF2-40B4-BE49-F238E27FC236}">
                    <a16:creationId xmlns:a16="http://schemas.microsoft.com/office/drawing/2014/main" id="{01708BD1-6211-FB0C-EEF3-140F94FF062C}"/>
                  </a:ext>
                </a:extLst>
              </p:cNvPr>
              <p:cNvSpPr>
                <a:spLocks/>
              </p:cNvSpPr>
              <p:nvPr/>
            </p:nvSpPr>
            <p:spPr bwMode="auto">
              <a:xfrm>
                <a:off x="5499" y="1981"/>
                <a:ext cx="69" cy="35"/>
              </a:xfrm>
              <a:custGeom>
                <a:avLst/>
                <a:gdLst>
                  <a:gd name="T0" fmla="*/ 93 w 93"/>
                  <a:gd name="T1" fmla="*/ 47 h 47"/>
                  <a:gd name="T2" fmla="*/ 93 w 93"/>
                  <a:gd name="T3" fmla="*/ 47 h 47"/>
                  <a:gd name="T4" fmla="*/ 0 w 93"/>
                  <a:gd name="T5" fmla="*/ 0 h 47"/>
                </a:gdLst>
                <a:ahLst/>
                <a:cxnLst>
                  <a:cxn ang="0">
                    <a:pos x="T0" y="T1"/>
                  </a:cxn>
                  <a:cxn ang="0">
                    <a:pos x="T2" y="T3"/>
                  </a:cxn>
                  <a:cxn ang="0">
                    <a:pos x="T4" y="T5"/>
                  </a:cxn>
                </a:cxnLst>
                <a:rect l="0" t="0" r="r" b="b"/>
                <a:pathLst>
                  <a:path w="93" h="47">
                    <a:moveTo>
                      <a:pt x="93" y="47"/>
                    </a:moveTo>
                    <a:lnTo>
                      <a:pt x="93" y="47"/>
                    </a:lnTo>
                    <a:lnTo>
                      <a:pt x="0" y="0"/>
                    </a:lnTo>
                  </a:path>
                </a:pathLst>
              </a:custGeom>
              <a:noFill/>
              <a:ln w="6350" cap="flat">
                <a:solidFill>
                  <a:srgbClr val="BA442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8" name="Freeform 294">
                <a:extLst>
                  <a:ext uri="{FF2B5EF4-FFF2-40B4-BE49-F238E27FC236}">
                    <a16:creationId xmlns:a16="http://schemas.microsoft.com/office/drawing/2014/main" id="{B629A7C7-5EFD-8FD6-0B9C-FB591753C463}"/>
                  </a:ext>
                </a:extLst>
              </p:cNvPr>
              <p:cNvSpPr>
                <a:spLocks/>
              </p:cNvSpPr>
              <p:nvPr/>
            </p:nvSpPr>
            <p:spPr bwMode="auto">
              <a:xfrm>
                <a:off x="5534" y="1966"/>
                <a:ext cx="0" cy="65"/>
              </a:xfrm>
              <a:custGeom>
                <a:avLst/>
                <a:gdLst>
                  <a:gd name="T0" fmla="*/ 0 h 87"/>
                  <a:gd name="T1" fmla="*/ 0 h 87"/>
                  <a:gd name="T2" fmla="*/ 87 h 87"/>
                </a:gdLst>
                <a:ahLst/>
                <a:cxnLst>
                  <a:cxn ang="0">
                    <a:pos x="0" y="T0"/>
                  </a:cxn>
                  <a:cxn ang="0">
                    <a:pos x="0" y="T1"/>
                  </a:cxn>
                  <a:cxn ang="0">
                    <a:pos x="0" y="T2"/>
                  </a:cxn>
                </a:cxnLst>
                <a:rect l="0" t="0" r="r" b="b"/>
                <a:pathLst>
                  <a:path h="87">
                    <a:moveTo>
                      <a:pt x="0" y="0"/>
                    </a:moveTo>
                    <a:lnTo>
                      <a:pt x="0" y="0"/>
                    </a:lnTo>
                    <a:lnTo>
                      <a:pt x="0" y="87"/>
                    </a:lnTo>
                  </a:path>
                </a:pathLst>
              </a:custGeom>
              <a:noFill/>
              <a:ln w="6350" cap="flat">
                <a:solidFill>
                  <a:srgbClr val="BA442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9" name="Freeform 295">
                <a:extLst>
                  <a:ext uri="{FF2B5EF4-FFF2-40B4-BE49-F238E27FC236}">
                    <a16:creationId xmlns:a16="http://schemas.microsoft.com/office/drawing/2014/main" id="{C1DFE829-689B-B6AD-CEEB-A3D4B2566EA8}"/>
                  </a:ext>
                </a:extLst>
              </p:cNvPr>
              <p:cNvSpPr>
                <a:spLocks/>
              </p:cNvSpPr>
              <p:nvPr/>
            </p:nvSpPr>
            <p:spPr bwMode="auto">
              <a:xfrm>
                <a:off x="5494" y="1981"/>
                <a:ext cx="74" cy="35"/>
              </a:xfrm>
              <a:custGeom>
                <a:avLst/>
                <a:gdLst>
                  <a:gd name="T0" fmla="*/ 0 w 100"/>
                  <a:gd name="T1" fmla="*/ 47 h 47"/>
                  <a:gd name="T2" fmla="*/ 0 w 100"/>
                  <a:gd name="T3" fmla="*/ 47 h 47"/>
                  <a:gd name="T4" fmla="*/ 100 w 100"/>
                  <a:gd name="T5" fmla="*/ 0 h 47"/>
                </a:gdLst>
                <a:ahLst/>
                <a:cxnLst>
                  <a:cxn ang="0">
                    <a:pos x="T0" y="T1"/>
                  </a:cxn>
                  <a:cxn ang="0">
                    <a:pos x="T2" y="T3"/>
                  </a:cxn>
                  <a:cxn ang="0">
                    <a:pos x="T4" y="T5"/>
                  </a:cxn>
                </a:cxnLst>
                <a:rect l="0" t="0" r="r" b="b"/>
                <a:pathLst>
                  <a:path w="100" h="47">
                    <a:moveTo>
                      <a:pt x="0" y="47"/>
                    </a:moveTo>
                    <a:lnTo>
                      <a:pt x="0" y="47"/>
                    </a:lnTo>
                    <a:lnTo>
                      <a:pt x="100" y="0"/>
                    </a:lnTo>
                  </a:path>
                </a:pathLst>
              </a:custGeom>
              <a:noFill/>
              <a:ln w="6350" cap="flat">
                <a:solidFill>
                  <a:srgbClr val="BA442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0" name="Freeform 296">
                <a:extLst>
                  <a:ext uri="{FF2B5EF4-FFF2-40B4-BE49-F238E27FC236}">
                    <a16:creationId xmlns:a16="http://schemas.microsoft.com/office/drawing/2014/main" id="{17E90258-DAC8-F6D5-C4D5-6200FE4EEAA2}"/>
                  </a:ext>
                </a:extLst>
              </p:cNvPr>
              <p:cNvSpPr>
                <a:spLocks/>
              </p:cNvSpPr>
              <p:nvPr/>
            </p:nvSpPr>
            <p:spPr bwMode="auto">
              <a:xfrm>
                <a:off x="5494" y="1981"/>
                <a:ext cx="74" cy="35"/>
              </a:xfrm>
              <a:custGeom>
                <a:avLst/>
                <a:gdLst>
                  <a:gd name="T0" fmla="*/ 100 w 100"/>
                  <a:gd name="T1" fmla="*/ 47 h 47"/>
                  <a:gd name="T2" fmla="*/ 100 w 100"/>
                  <a:gd name="T3" fmla="*/ 47 h 47"/>
                  <a:gd name="T4" fmla="*/ 0 w 100"/>
                  <a:gd name="T5" fmla="*/ 0 h 47"/>
                </a:gdLst>
                <a:ahLst/>
                <a:cxnLst>
                  <a:cxn ang="0">
                    <a:pos x="T0" y="T1"/>
                  </a:cxn>
                  <a:cxn ang="0">
                    <a:pos x="T2" y="T3"/>
                  </a:cxn>
                  <a:cxn ang="0">
                    <a:pos x="T4" y="T5"/>
                  </a:cxn>
                </a:cxnLst>
                <a:rect l="0" t="0" r="r" b="b"/>
                <a:pathLst>
                  <a:path w="100" h="47">
                    <a:moveTo>
                      <a:pt x="100" y="47"/>
                    </a:moveTo>
                    <a:lnTo>
                      <a:pt x="100" y="47"/>
                    </a:lnTo>
                    <a:lnTo>
                      <a:pt x="0" y="0"/>
                    </a:lnTo>
                  </a:path>
                </a:pathLst>
              </a:custGeom>
              <a:noFill/>
              <a:ln w="6350" cap="flat">
                <a:solidFill>
                  <a:srgbClr val="BA442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1" name="Freeform 297">
                <a:extLst>
                  <a:ext uri="{FF2B5EF4-FFF2-40B4-BE49-F238E27FC236}">
                    <a16:creationId xmlns:a16="http://schemas.microsoft.com/office/drawing/2014/main" id="{FEC8AF3D-DD70-665E-3AA0-565F737E446D}"/>
                  </a:ext>
                </a:extLst>
              </p:cNvPr>
              <p:cNvSpPr>
                <a:spLocks/>
              </p:cNvSpPr>
              <p:nvPr/>
            </p:nvSpPr>
            <p:spPr bwMode="auto">
              <a:xfrm>
                <a:off x="5529" y="1966"/>
                <a:ext cx="0" cy="65"/>
              </a:xfrm>
              <a:custGeom>
                <a:avLst/>
                <a:gdLst>
                  <a:gd name="T0" fmla="*/ 0 h 87"/>
                  <a:gd name="T1" fmla="*/ 0 h 87"/>
                  <a:gd name="T2" fmla="*/ 87 h 87"/>
                </a:gdLst>
                <a:ahLst/>
                <a:cxnLst>
                  <a:cxn ang="0">
                    <a:pos x="0" y="T0"/>
                  </a:cxn>
                  <a:cxn ang="0">
                    <a:pos x="0" y="T1"/>
                  </a:cxn>
                  <a:cxn ang="0">
                    <a:pos x="0" y="T2"/>
                  </a:cxn>
                </a:cxnLst>
                <a:rect l="0" t="0" r="r" b="b"/>
                <a:pathLst>
                  <a:path h="87">
                    <a:moveTo>
                      <a:pt x="0" y="0"/>
                    </a:moveTo>
                    <a:lnTo>
                      <a:pt x="0" y="0"/>
                    </a:lnTo>
                    <a:lnTo>
                      <a:pt x="0" y="87"/>
                    </a:lnTo>
                  </a:path>
                </a:pathLst>
              </a:custGeom>
              <a:noFill/>
              <a:ln w="6350" cap="flat">
                <a:solidFill>
                  <a:srgbClr val="BA442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2" name="Freeform 298">
                <a:extLst>
                  <a:ext uri="{FF2B5EF4-FFF2-40B4-BE49-F238E27FC236}">
                    <a16:creationId xmlns:a16="http://schemas.microsoft.com/office/drawing/2014/main" id="{5EDDE8DB-11E7-57D8-8641-07AE14F0EADA}"/>
                  </a:ext>
                </a:extLst>
              </p:cNvPr>
              <p:cNvSpPr>
                <a:spLocks/>
              </p:cNvSpPr>
              <p:nvPr/>
            </p:nvSpPr>
            <p:spPr bwMode="auto">
              <a:xfrm>
                <a:off x="5494" y="1981"/>
                <a:ext cx="70" cy="35"/>
              </a:xfrm>
              <a:custGeom>
                <a:avLst/>
                <a:gdLst>
                  <a:gd name="T0" fmla="*/ 0 w 94"/>
                  <a:gd name="T1" fmla="*/ 47 h 47"/>
                  <a:gd name="T2" fmla="*/ 0 w 94"/>
                  <a:gd name="T3" fmla="*/ 47 h 47"/>
                  <a:gd name="T4" fmla="*/ 94 w 94"/>
                  <a:gd name="T5" fmla="*/ 0 h 47"/>
                </a:gdLst>
                <a:ahLst/>
                <a:cxnLst>
                  <a:cxn ang="0">
                    <a:pos x="T0" y="T1"/>
                  </a:cxn>
                  <a:cxn ang="0">
                    <a:pos x="T2" y="T3"/>
                  </a:cxn>
                  <a:cxn ang="0">
                    <a:pos x="T4" y="T5"/>
                  </a:cxn>
                </a:cxnLst>
                <a:rect l="0" t="0" r="r" b="b"/>
                <a:pathLst>
                  <a:path w="94" h="47">
                    <a:moveTo>
                      <a:pt x="0" y="47"/>
                    </a:moveTo>
                    <a:lnTo>
                      <a:pt x="0" y="47"/>
                    </a:lnTo>
                    <a:lnTo>
                      <a:pt x="94" y="0"/>
                    </a:lnTo>
                  </a:path>
                </a:pathLst>
              </a:custGeom>
              <a:noFill/>
              <a:ln w="6350" cap="flat">
                <a:solidFill>
                  <a:srgbClr val="BA442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3" name="Freeform 299">
                <a:extLst>
                  <a:ext uri="{FF2B5EF4-FFF2-40B4-BE49-F238E27FC236}">
                    <a16:creationId xmlns:a16="http://schemas.microsoft.com/office/drawing/2014/main" id="{3AD66D8A-C8DB-CF24-39E0-AA5F545081A7}"/>
                  </a:ext>
                </a:extLst>
              </p:cNvPr>
              <p:cNvSpPr>
                <a:spLocks/>
              </p:cNvSpPr>
              <p:nvPr/>
            </p:nvSpPr>
            <p:spPr bwMode="auto">
              <a:xfrm>
                <a:off x="5494" y="1981"/>
                <a:ext cx="70" cy="35"/>
              </a:xfrm>
              <a:custGeom>
                <a:avLst/>
                <a:gdLst>
                  <a:gd name="T0" fmla="*/ 94 w 94"/>
                  <a:gd name="T1" fmla="*/ 47 h 47"/>
                  <a:gd name="T2" fmla="*/ 94 w 94"/>
                  <a:gd name="T3" fmla="*/ 47 h 47"/>
                  <a:gd name="T4" fmla="*/ 0 w 94"/>
                  <a:gd name="T5" fmla="*/ 0 h 47"/>
                </a:gdLst>
                <a:ahLst/>
                <a:cxnLst>
                  <a:cxn ang="0">
                    <a:pos x="T0" y="T1"/>
                  </a:cxn>
                  <a:cxn ang="0">
                    <a:pos x="T2" y="T3"/>
                  </a:cxn>
                  <a:cxn ang="0">
                    <a:pos x="T4" y="T5"/>
                  </a:cxn>
                </a:cxnLst>
                <a:rect l="0" t="0" r="r" b="b"/>
                <a:pathLst>
                  <a:path w="94" h="47">
                    <a:moveTo>
                      <a:pt x="94" y="47"/>
                    </a:moveTo>
                    <a:lnTo>
                      <a:pt x="94" y="47"/>
                    </a:lnTo>
                    <a:lnTo>
                      <a:pt x="0" y="0"/>
                    </a:lnTo>
                  </a:path>
                </a:pathLst>
              </a:custGeom>
              <a:noFill/>
              <a:ln w="6350" cap="flat">
                <a:solidFill>
                  <a:srgbClr val="BA442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4" name="Freeform 300">
                <a:extLst>
                  <a:ext uri="{FF2B5EF4-FFF2-40B4-BE49-F238E27FC236}">
                    <a16:creationId xmlns:a16="http://schemas.microsoft.com/office/drawing/2014/main" id="{71648D15-D6DB-7BB0-8EBC-D98DBFD2E2DF}"/>
                  </a:ext>
                </a:extLst>
              </p:cNvPr>
              <p:cNvSpPr>
                <a:spLocks/>
              </p:cNvSpPr>
              <p:nvPr/>
            </p:nvSpPr>
            <p:spPr bwMode="auto">
              <a:xfrm>
                <a:off x="5529" y="1966"/>
                <a:ext cx="0" cy="65"/>
              </a:xfrm>
              <a:custGeom>
                <a:avLst/>
                <a:gdLst>
                  <a:gd name="T0" fmla="*/ 0 h 87"/>
                  <a:gd name="T1" fmla="*/ 0 h 87"/>
                  <a:gd name="T2" fmla="*/ 87 h 87"/>
                </a:gdLst>
                <a:ahLst/>
                <a:cxnLst>
                  <a:cxn ang="0">
                    <a:pos x="0" y="T0"/>
                  </a:cxn>
                  <a:cxn ang="0">
                    <a:pos x="0" y="T1"/>
                  </a:cxn>
                  <a:cxn ang="0">
                    <a:pos x="0" y="T2"/>
                  </a:cxn>
                </a:cxnLst>
                <a:rect l="0" t="0" r="r" b="b"/>
                <a:pathLst>
                  <a:path h="87">
                    <a:moveTo>
                      <a:pt x="0" y="0"/>
                    </a:moveTo>
                    <a:lnTo>
                      <a:pt x="0" y="0"/>
                    </a:lnTo>
                    <a:lnTo>
                      <a:pt x="0" y="87"/>
                    </a:lnTo>
                  </a:path>
                </a:pathLst>
              </a:custGeom>
              <a:noFill/>
              <a:ln w="6350" cap="flat">
                <a:solidFill>
                  <a:srgbClr val="BA442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5" name="Freeform 301">
                <a:extLst>
                  <a:ext uri="{FF2B5EF4-FFF2-40B4-BE49-F238E27FC236}">
                    <a16:creationId xmlns:a16="http://schemas.microsoft.com/office/drawing/2014/main" id="{E910064D-5C4A-FCC4-FFE1-8EB742FD89CB}"/>
                  </a:ext>
                </a:extLst>
              </p:cNvPr>
              <p:cNvSpPr>
                <a:spLocks/>
              </p:cNvSpPr>
              <p:nvPr/>
            </p:nvSpPr>
            <p:spPr bwMode="auto">
              <a:xfrm>
                <a:off x="5489" y="1981"/>
                <a:ext cx="75" cy="35"/>
              </a:xfrm>
              <a:custGeom>
                <a:avLst/>
                <a:gdLst>
                  <a:gd name="T0" fmla="*/ 0 w 100"/>
                  <a:gd name="T1" fmla="*/ 47 h 47"/>
                  <a:gd name="T2" fmla="*/ 0 w 100"/>
                  <a:gd name="T3" fmla="*/ 47 h 47"/>
                  <a:gd name="T4" fmla="*/ 100 w 100"/>
                  <a:gd name="T5" fmla="*/ 0 h 47"/>
                </a:gdLst>
                <a:ahLst/>
                <a:cxnLst>
                  <a:cxn ang="0">
                    <a:pos x="T0" y="T1"/>
                  </a:cxn>
                  <a:cxn ang="0">
                    <a:pos x="T2" y="T3"/>
                  </a:cxn>
                  <a:cxn ang="0">
                    <a:pos x="T4" y="T5"/>
                  </a:cxn>
                </a:cxnLst>
                <a:rect l="0" t="0" r="r" b="b"/>
                <a:pathLst>
                  <a:path w="100" h="47">
                    <a:moveTo>
                      <a:pt x="0" y="47"/>
                    </a:moveTo>
                    <a:lnTo>
                      <a:pt x="0" y="47"/>
                    </a:lnTo>
                    <a:lnTo>
                      <a:pt x="100" y="0"/>
                    </a:lnTo>
                  </a:path>
                </a:pathLst>
              </a:custGeom>
              <a:noFill/>
              <a:ln w="6350" cap="flat">
                <a:solidFill>
                  <a:srgbClr val="BA442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6" name="Freeform 302">
                <a:extLst>
                  <a:ext uri="{FF2B5EF4-FFF2-40B4-BE49-F238E27FC236}">
                    <a16:creationId xmlns:a16="http://schemas.microsoft.com/office/drawing/2014/main" id="{D76C3CBD-C4B0-288D-EED9-70A5981C85C8}"/>
                  </a:ext>
                </a:extLst>
              </p:cNvPr>
              <p:cNvSpPr>
                <a:spLocks/>
              </p:cNvSpPr>
              <p:nvPr/>
            </p:nvSpPr>
            <p:spPr bwMode="auto">
              <a:xfrm>
                <a:off x="5489" y="1981"/>
                <a:ext cx="75" cy="35"/>
              </a:xfrm>
              <a:custGeom>
                <a:avLst/>
                <a:gdLst>
                  <a:gd name="T0" fmla="*/ 100 w 100"/>
                  <a:gd name="T1" fmla="*/ 47 h 47"/>
                  <a:gd name="T2" fmla="*/ 100 w 100"/>
                  <a:gd name="T3" fmla="*/ 47 h 47"/>
                  <a:gd name="T4" fmla="*/ 0 w 100"/>
                  <a:gd name="T5" fmla="*/ 0 h 47"/>
                </a:gdLst>
                <a:ahLst/>
                <a:cxnLst>
                  <a:cxn ang="0">
                    <a:pos x="T0" y="T1"/>
                  </a:cxn>
                  <a:cxn ang="0">
                    <a:pos x="T2" y="T3"/>
                  </a:cxn>
                  <a:cxn ang="0">
                    <a:pos x="T4" y="T5"/>
                  </a:cxn>
                </a:cxnLst>
                <a:rect l="0" t="0" r="r" b="b"/>
                <a:pathLst>
                  <a:path w="100" h="47">
                    <a:moveTo>
                      <a:pt x="100" y="47"/>
                    </a:moveTo>
                    <a:lnTo>
                      <a:pt x="100" y="47"/>
                    </a:lnTo>
                    <a:lnTo>
                      <a:pt x="0" y="0"/>
                    </a:lnTo>
                  </a:path>
                </a:pathLst>
              </a:custGeom>
              <a:noFill/>
              <a:ln w="6350" cap="flat">
                <a:solidFill>
                  <a:srgbClr val="BA442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7" name="Freeform 303">
                <a:extLst>
                  <a:ext uri="{FF2B5EF4-FFF2-40B4-BE49-F238E27FC236}">
                    <a16:creationId xmlns:a16="http://schemas.microsoft.com/office/drawing/2014/main" id="{92C6218E-8DE5-F9F0-5B89-45E64A0FE1D0}"/>
                  </a:ext>
                </a:extLst>
              </p:cNvPr>
              <p:cNvSpPr>
                <a:spLocks/>
              </p:cNvSpPr>
              <p:nvPr/>
            </p:nvSpPr>
            <p:spPr bwMode="auto">
              <a:xfrm>
                <a:off x="5524" y="1966"/>
                <a:ext cx="0" cy="65"/>
              </a:xfrm>
              <a:custGeom>
                <a:avLst/>
                <a:gdLst>
                  <a:gd name="T0" fmla="*/ 0 w 1"/>
                  <a:gd name="T1" fmla="*/ 0 h 87"/>
                  <a:gd name="T2" fmla="*/ 0 w 1"/>
                  <a:gd name="T3" fmla="*/ 0 h 87"/>
                  <a:gd name="T4" fmla="*/ 1 w 1"/>
                  <a:gd name="T5" fmla="*/ 87 h 87"/>
                </a:gdLst>
                <a:ahLst/>
                <a:cxnLst>
                  <a:cxn ang="0">
                    <a:pos x="T0" y="T1"/>
                  </a:cxn>
                  <a:cxn ang="0">
                    <a:pos x="T2" y="T3"/>
                  </a:cxn>
                  <a:cxn ang="0">
                    <a:pos x="T4" y="T5"/>
                  </a:cxn>
                </a:cxnLst>
                <a:rect l="0" t="0" r="r" b="b"/>
                <a:pathLst>
                  <a:path w="1" h="87">
                    <a:moveTo>
                      <a:pt x="0" y="0"/>
                    </a:moveTo>
                    <a:lnTo>
                      <a:pt x="0" y="0"/>
                    </a:lnTo>
                    <a:lnTo>
                      <a:pt x="1" y="87"/>
                    </a:lnTo>
                  </a:path>
                </a:pathLst>
              </a:custGeom>
              <a:noFill/>
              <a:ln w="6350" cap="flat">
                <a:solidFill>
                  <a:srgbClr val="BA442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8" name="Freeform 304">
                <a:extLst>
                  <a:ext uri="{FF2B5EF4-FFF2-40B4-BE49-F238E27FC236}">
                    <a16:creationId xmlns:a16="http://schemas.microsoft.com/office/drawing/2014/main" id="{4C2DF72F-2400-7CA5-5CD9-1BEAC5FA2032}"/>
                  </a:ext>
                </a:extLst>
              </p:cNvPr>
              <p:cNvSpPr>
                <a:spLocks/>
              </p:cNvSpPr>
              <p:nvPr/>
            </p:nvSpPr>
            <p:spPr bwMode="auto">
              <a:xfrm>
                <a:off x="5489" y="1981"/>
                <a:ext cx="75" cy="35"/>
              </a:xfrm>
              <a:custGeom>
                <a:avLst/>
                <a:gdLst>
                  <a:gd name="T0" fmla="*/ 0 w 100"/>
                  <a:gd name="T1" fmla="*/ 47 h 47"/>
                  <a:gd name="T2" fmla="*/ 0 w 100"/>
                  <a:gd name="T3" fmla="*/ 47 h 47"/>
                  <a:gd name="T4" fmla="*/ 100 w 100"/>
                  <a:gd name="T5" fmla="*/ 0 h 47"/>
                </a:gdLst>
                <a:ahLst/>
                <a:cxnLst>
                  <a:cxn ang="0">
                    <a:pos x="T0" y="T1"/>
                  </a:cxn>
                  <a:cxn ang="0">
                    <a:pos x="T2" y="T3"/>
                  </a:cxn>
                  <a:cxn ang="0">
                    <a:pos x="T4" y="T5"/>
                  </a:cxn>
                </a:cxnLst>
                <a:rect l="0" t="0" r="r" b="b"/>
                <a:pathLst>
                  <a:path w="100" h="47">
                    <a:moveTo>
                      <a:pt x="0" y="47"/>
                    </a:moveTo>
                    <a:lnTo>
                      <a:pt x="0" y="47"/>
                    </a:lnTo>
                    <a:lnTo>
                      <a:pt x="100" y="0"/>
                    </a:lnTo>
                  </a:path>
                </a:pathLst>
              </a:custGeom>
              <a:noFill/>
              <a:ln w="6350" cap="flat">
                <a:solidFill>
                  <a:srgbClr val="BA442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9" name="Freeform 305">
                <a:extLst>
                  <a:ext uri="{FF2B5EF4-FFF2-40B4-BE49-F238E27FC236}">
                    <a16:creationId xmlns:a16="http://schemas.microsoft.com/office/drawing/2014/main" id="{A0A6C1AB-6C5D-3CFD-1806-DFE928247E85}"/>
                  </a:ext>
                </a:extLst>
              </p:cNvPr>
              <p:cNvSpPr>
                <a:spLocks/>
              </p:cNvSpPr>
              <p:nvPr/>
            </p:nvSpPr>
            <p:spPr bwMode="auto">
              <a:xfrm>
                <a:off x="5489" y="1981"/>
                <a:ext cx="75" cy="35"/>
              </a:xfrm>
              <a:custGeom>
                <a:avLst/>
                <a:gdLst>
                  <a:gd name="T0" fmla="*/ 100 w 100"/>
                  <a:gd name="T1" fmla="*/ 47 h 47"/>
                  <a:gd name="T2" fmla="*/ 100 w 100"/>
                  <a:gd name="T3" fmla="*/ 47 h 47"/>
                  <a:gd name="T4" fmla="*/ 0 w 100"/>
                  <a:gd name="T5" fmla="*/ 0 h 47"/>
                </a:gdLst>
                <a:ahLst/>
                <a:cxnLst>
                  <a:cxn ang="0">
                    <a:pos x="T0" y="T1"/>
                  </a:cxn>
                  <a:cxn ang="0">
                    <a:pos x="T2" y="T3"/>
                  </a:cxn>
                  <a:cxn ang="0">
                    <a:pos x="T4" y="T5"/>
                  </a:cxn>
                </a:cxnLst>
                <a:rect l="0" t="0" r="r" b="b"/>
                <a:pathLst>
                  <a:path w="100" h="47">
                    <a:moveTo>
                      <a:pt x="100" y="47"/>
                    </a:moveTo>
                    <a:lnTo>
                      <a:pt x="100" y="47"/>
                    </a:lnTo>
                    <a:lnTo>
                      <a:pt x="0" y="0"/>
                    </a:lnTo>
                  </a:path>
                </a:pathLst>
              </a:custGeom>
              <a:noFill/>
              <a:ln w="6350" cap="flat">
                <a:solidFill>
                  <a:srgbClr val="BA442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90" name="Freeform 306">
                <a:extLst>
                  <a:ext uri="{FF2B5EF4-FFF2-40B4-BE49-F238E27FC236}">
                    <a16:creationId xmlns:a16="http://schemas.microsoft.com/office/drawing/2014/main" id="{535C241E-9E3C-0D09-3E4E-0ED3613C4A3A}"/>
                  </a:ext>
                </a:extLst>
              </p:cNvPr>
              <p:cNvSpPr>
                <a:spLocks/>
              </p:cNvSpPr>
              <p:nvPr/>
            </p:nvSpPr>
            <p:spPr bwMode="auto">
              <a:xfrm>
                <a:off x="5519" y="1966"/>
                <a:ext cx="0" cy="65"/>
              </a:xfrm>
              <a:custGeom>
                <a:avLst/>
                <a:gdLst>
                  <a:gd name="T0" fmla="*/ 0 h 87"/>
                  <a:gd name="T1" fmla="*/ 0 h 87"/>
                  <a:gd name="T2" fmla="*/ 87 h 87"/>
                </a:gdLst>
                <a:ahLst/>
                <a:cxnLst>
                  <a:cxn ang="0">
                    <a:pos x="0" y="T0"/>
                  </a:cxn>
                  <a:cxn ang="0">
                    <a:pos x="0" y="T1"/>
                  </a:cxn>
                  <a:cxn ang="0">
                    <a:pos x="0" y="T2"/>
                  </a:cxn>
                </a:cxnLst>
                <a:rect l="0" t="0" r="r" b="b"/>
                <a:pathLst>
                  <a:path h="87">
                    <a:moveTo>
                      <a:pt x="0" y="0"/>
                    </a:moveTo>
                    <a:lnTo>
                      <a:pt x="0" y="0"/>
                    </a:lnTo>
                    <a:lnTo>
                      <a:pt x="0" y="87"/>
                    </a:lnTo>
                  </a:path>
                </a:pathLst>
              </a:custGeom>
              <a:noFill/>
              <a:ln w="6350" cap="flat">
                <a:solidFill>
                  <a:srgbClr val="BA442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91" name="Freeform 307">
                <a:extLst>
                  <a:ext uri="{FF2B5EF4-FFF2-40B4-BE49-F238E27FC236}">
                    <a16:creationId xmlns:a16="http://schemas.microsoft.com/office/drawing/2014/main" id="{2C23E5E5-F835-94B9-5C7C-553FCF60E353}"/>
                  </a:ext>
                </a:extLst>
              </p:cNvPr>
              <p:cNvSpPr>
                <a:spLocks/>
              </p:cNvSpPr>
              <p:nvPr/>
            </p:nvSpPr>
            <p:spPr bwMode="auto">
              <a:xfrm>
                <a:off x="5479" y="1981"/>
                <a:ext cx="74" cy="35"/>
              </a:xfrm>
              <a:custGeom>
                <a:avLst/>
                <a:gdLst>
                  <a:gd name="T0" fmla="*/ 0 w 100"/>
                  <a:gd name="T1" fmla="*/ 47 h 47"/>
                  <a:gd name="T2" fmla="*/ 0 w 100"/>
                  <a:gd name="T3" fmla="*/ 47 h 47"/>
                  <a:gd name="T4" fmla="*/ 100 w 100"/>
                  <a:gd name="T5" fmla="*/ 0 h 47"/>
                </a:gdLst>
                <a:ahLst/>
                <a:cxnLst>
                  <a:cxn ang="0">
                    <a:pos x="T0" y="T1"/>
                  </a:cxn>
                  <a:cxn ang="0">
                    <a:pos x="T2" y="T3"/>
                  </a:cxn>
                  <a:cxn ang="0">
                    <a:pos x="T4" y="T5"/>
                  </a:cxn>
                </a:cxnLst>
                <a:rect l="0" t="0" r="r" b="b"/>
                <a:pathLst>
                  <a:path w="100" h="47">
                    <a:moveTo>
                      <a:pt x="0" y="47"/>
                    </a:moveTo>
                    <a:lnTo>
                      <a:pt x="0" y="47"/>
                    </a:lnTo>
                    <a:lnTo>
                      <a:pt x="100" y="0"/>
                    </a:lnTo>
                  </a:path>
                </a:pathLst>
              </a:custGeom>
              <a:noFill/>
              <a:ln w="6350" cap="flat">
                <a:solidFill>
                  <a:srgbClr val="BA442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92" name="Freeform 308">
                <a:extLst>
                  <a:ext uri="{FF2B5EF4-FFF2-40B4-BE49-F238E27FC236}">
                    <a16:creationId xmlns:a16="http://schemas.microsoft.com/office/drawing/2014/main" id="{D303A22B-6B8D-6AEB-62F8-3163E029F8DF}"/>
                  </a:ext>
                </a:extLst>
              </p:cNvPr>
              <p:cNvSpPr>
                <a:spLocks/>
              </p:cNvSpPr>
              <p:nvPr/>
            </p:nvSpPr>
            <p:spPr bwMode="auto">
              <a:xfrm>
                <a:off x="5479" y="1981"/>
                <a:ext cx="74" cy="35"/>
              </a:xfrm>
              <a:custGeom>
                <a:avLst/>
                <a:gdLst>
                  <a:gd name="T0" fmla="*/ 100 w 100"/>
                  <a:gd name="T1" fmla="*/ 47 h 47"/>
                  <a:gd name="T2" fmla="*/ 100 w 100"/>
                  <a:gd name="T3" fmla="*/ 47 h 47"/>
                  <a:gd name="T4" fmla="*/ 0 w 100"/>
                  <a:gd name="T5" fmla="*/ 0 h 47"/>
                </a:gdLst>
                <a:ahLst/>
                <a:cxnLst>
                  <a:cxn ang="0">
                    <a:pos x="T0" y="T1"/>
                  </a:cxn>
                  <a:cxn ang="0">
                    <a:pos x="T2" y="T3"/>
                  </a:cxn>
                  <a:cxn ang="0">
                    <a:pos x="T4" y="T5"/>
                  </a:cxn>
                </a:cxnLst>
                <a:rect l="0" t="0" r="r" b="b"/>
                <a:pathLst>
                  <a:path w="100" h="47">
                    <a:moveTo>
                      <a:pt x="100" y="47"/>
                    </a:moveTo>
                    <a:lnTo>
                      <a:pt x="100" y="47"/>
                    </a:lnTo>
                    <a:lnTo>
                      <a:pt x="0" y="0"/>
                    </a:lnTo>
                  </a:path>
                </a:pathLst>
              </a:custGeom>
              <a:noFill/>
              <a:ln w="6350" cap="flat">
                <a:solidFill>
                  <a:srgbClr val="BA442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93" name="Freeform 309">
                <a:extLst>
                  <a:ext uri="{FF2B5EF4-FFF2-40B4-BE49-F238E27FC236}">
                    <a16:creationId xmlns:a16="http://schemas.microsoft.com/office/drawing/2014/main" id="{E6EE75C9-5E38-B2C9-C93B-89EA17AF8E4C}"/>
                  </a:ext>
                </a:extLst>
              </p:cNvPr>
              <p:cNvSpPr>
                <a:spLocks/>
              </p:cNvSpPr>
              <p:nvPr/>
            </p:nvSpPr>
            <p:spPr bwMode="auto">
              <a:xfrm>
                <a:off x="5514" y="1966"/>
                <a:ext cx="0" cy="65"/>
              </a:xfrm>
              <a:custGeom>
                <a:avLst/>
                <a:gdLst>
                  <a:gd name="T0" fmla="*/ 0 h 87"/>
                  <a:gd name="T1" fmla="*/ 0 h 87"/>
                  <a:gd name="T2" fmla="*/ 87 h 87"/>
                </a:gdLst>
                <a:ahLst/>
                <a:cxnLst>
                  <a:cxn ang="0">
                    <a:pos x="0" y="T0"/>
                  </a:cxn>
                  <a:cxn ang="0">
                    <a:pos x="0" y="T1"/>
                  </a:cxn>
                  <a:cxn ang="0">
                    <a:pos x="0" y="T2"/>
                  </a:cxn>
                </a:cxnLst>
                <a:rect l="0" t="0" r="r" b="b"/>
                <a:pathLst>
                  <a:path h="87">
                    <a:moveTo>
                      <a:pt x="0" y="0"/>
                    </a:moveTo>
                    <a:lnTo>
                      <a:pt x="0" y="0"/>
                    </a:lnTo>
                    <a:lnTo>
                      <a:pt x="0" y="87"/>
                    </a:lnTo>
                  </a:path>
                </a:pathLst>
              </a:custGeom>
              <a:noFill/>
              <a:ln w="6350" cap="flat">
                <a:solidFill>
                  <a:srgbClr val="BA442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94" name="Freeform 310">
                <a:extLst>
                  <a:ext uri="{FF2B5EF4-FFF2-40B4-BE49-F238E27FC236}">
                    <a16:creationId xmlns:a16="http://schemas.microsoft.com/office/drawing/2014/main" id="{1DBDCCB0-076F-6177-BE2C-16403A07DF02}"/>
                  </a:ext>
                </a:extLst>
              </p:cNvPr>
              <p:cNvSpPr>
                <a:spLocks/>
              </p:cNvSpPr>
              <p:nvPr/>
            </p:nvSpPr>
            <p:spPr bwMode="auto">
              <a:xfrm>
                <a:off x="5474" y="1981"/>
                <a:ext cx="75" cy="35"/>
              </a:xfrm>
              <a:custGeom>
                <a:avLst/>
                <a:gdLst>
                  <a:gd name="T0" fmla="*/ 0 w 100"/>
                  <a:gd name="T1" fmla="*/ 47 h 47"/>
                  <a:gd name="T2" fmla="*/ 0 w 100"/>
                  <a:gd name="T3" fmla="*/ 47 h 47"/>
                  <a:gd name="T4" fmla="*/ 100 w 100"/>
                  <a:gd name="T5" fmla="*/ 0 h 47"/>
                </a:gdLst>
                <a:ahLst/>
                <a:cxnLst>
                  <a:cxn ang="0">
                    <a:pos x="T0" y="T1"/>
                  </a:cxn>
                  <a:cxn ang="0">
                    <a:pos x="T2" y="T3"/>
                  </a:cxn>
                  <a:cxn ang="0">
                    <a:pos x="T4" y="T5"/>
                  </a:cxn>
                </a:cxnLst>
                <a:rect l="0" t="0" r="r" b="b"/>
                <a:pathLst>
                  <a:path w="100" h="47">
                    <a:moveTo>
                      <a:pt x="0" y="47"/>
                    </a:moveTo>
                    <a:lnTo>
                      <a:pt x="0" y="47"/>
                    </a:lnTo>
                    <a:lnTo>
                      <a:pt x="100" y="0"/>
                    </a:lnTo>
                  </a:path>
                </a:pathLst>
              </a:custGeom>
              <a:noFill/>
              <a:ln w="6350" cap="flat">
                <a:solidFill>
                  <a:srgbClr val="BA442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95" name="Freeform 311">
                <a:extLst>
                  <a:ext uri="{FF2B5EF4-FFF2-40B4-BE49-F238E27FC236}">
                    <a16:creationId xmlns:a16="http://schemas.microsoft.com/office/drawing/2014/main" id="{EEEF3783-CBE7-C070-06A1-CFDAA0EE158D}"/>
                  </a:ext>
                </a:extLst>
              </p:cNvPr>
              <p:cNvSpPr>
                <a:spLocks/>
              </p:cNvSpPr>
              <p:nvPr/>
            </p:nvSpPr>
            <p:spPr bwMode="auto">
              <a:xfrm>
                <a:off x="5474" y="1981"/>
                <a:ext cx="75" cy="35"/>
              </a:xfrm>
              <a:custGeom>
                <a:avLst/>
                <a:gdLst>
                  <a:gd name="T0" fmla="*/ 100 w 100"/>
                  <a:gd name="T1" fmla="*/ 47 h 47"/>
                  <a:gd name="T2" fmla="*/ 100 w 100"/>
                  <a:gd name="T3" fmla="*/ 47 h 47"/>
                  <a:gd name="T4" fmla="*/ 0 w 100"/>
                  <a:gd name="T5" fmla="*/ 0 h 47"/>
                </a:gdLst>
                <a:ahLst/>
                <a:cxnLst>
                  <a:cxn ang="0">
                    <a:pos x="T0" y="T1"/>
                  </a:cxn>
                  <a:cxn ang="0">
                    <a:pos x="T2" y="T3"/>
                  </a:cxn>
                  <a:cxn ang="0">
                    <a:pos x="T4" y="T5"/>
                  </a:cxn>
                </a:cxnLst>
                <a:rect l="0" t="0" r="r" b="b"/>
                <a:pathLst>
                  <a:path w="100" h="47">
                    <a:moveTo>
                      <a:pt x="100" y="47"/>
                    </a:moveTo>
                    <a:lnTo>
                      <a:pt x="100" y="47"/>
                    </a:lnTo>
                    <a:lnTo>
                      <a:pt x="0" y="0"/>
                    </a:lnTo>
                  </a:path>
                </a:pathLst>
              </a:custGeom>
              <a:noFill/>
              <a:ln w="6350" cap="flat">
                <a:solidFill>
                  <a:srgbClr val="BA442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96" name="Freeform 312">
                <a:extLst>
                  <a:ext uri="{FF2B5EF4-FFF2-40B4-BE49-F238E27FC236}">
                    <a16:creationId xmlns:a16="http://schemas.microsoft.com/office/drawing/2014/main" id="{4AB10411-1E61-42DC-2020-2E5C98181A70}"/>
                  </a:ext>
                </a:extLst>
              </p:cNvPr>
              <p:cNvSpPr>
                <a:spLocks/>
              </p:cNvSpPr>
              <p:nvPr/>
            </p:nvSpPr>
            <p:spPr bwMode="auto">
              <a:xfrm>
                <a:off x="5504" y="1966"/>
                <a:ext cx="0" cy="65"/>
              </a:xfrm>
              <a:custGeom>
                <a:avLst/>
                <a:gdLst>
                  <a:gd name="T0" fmla="*/ 0 h 87"/>
                  <a:gd name="T1" fmla="*/ 0 h 87"/>
                  <a:gd name="T2" fmla="*/ 87 h 87"/>
                </a:gdLst>
                <a:ahLst/>
                <a:cxnLst>
                  <a:cxn ang="0">
                    <a:pos x="0" y="T0"/>
                  </a:cxn>
                  <a:cxn ang="0">
                    <a:pos x="0" y="T1"/>
                  </a:cxn>
                  <a:cxn ang="0">
                    <a:pos x="0" y="T2"/>
                  </a:cxn>
                </a:cxnLst>
                <a:rect l="0" t="0" r="r" b="b"/>
                <a:pathLst>
                  <a:path h="87">
                    <a:moveTo>
                      <a:pt x="0" y="0"/>
                    </a:moveTo>
                    <a:lnTo>
                      <a:pt x="0" y="0"/>
                    </a:lnTo>
                    <a:lnTo>
                      <a:pt x="0" y="87"/>
                    </a:lnTo>
                  </a:path>
                </a:pathLst>
              </a:custGeom>
              <a:noFill/>
              <a:ln w="6350" cap="flat">
                <a:solidFill>
                  <a:srgbClr val="BA442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97" name="Freeform 313">
                <a:extLst>
                  <a:ext uri="{FF2B5EF4-FFF2-40B4-BE49-F238E27FC236}">
                    <a16:creationId xmlns:a16="http://schemas.microsoft.com/office/drawing/2014/main" id="{A9536EF4-953A-EFC4-7066-FAE2DDFD803B}"/>
                  </a:ext>
                </a:extLst>
              </p:cNvPr>
              <p:cNvSpPr>
                <a:spLocks/>
              </p:cNvSpPr>
              <p:nvPr/>
            </p:nvSpPr>
            <p:spPr bwMode="auto">
              <a:xfrm>
                <a:off x="5464" y="1981"/>
                <a:ext cx="74" cy="35"/>
              </a:xfrm>
              <a:custGeom>
                <a:avLst/>
                <a:gdLst>
                  <a:gd name="T0" fmla="*/ 0 w 100"/>
                  <a:gd name="T1" fmla="*/ 47 h 47"/>
                  <a:gd name="T2" fmla="*/ 0 w 100"/>
                  <a:gd name="T3" fmla="*/ 47 h 47"/>
                  <a:gd name="T4" fmla="*/ 100 w 100"/>
                  <a:gd name="T5" fmla="*/ 0 h 47"/>
                </a:gdLst>
                <a:ahLst/>
                <a:cxnLst>
                  <a:cxn ang="0">
                    <a:pos x="T0" y="T1"/>
                  </a:cxn>
                  <a:cxn ang="0">
                    <a:pos x="T2" y="T3"/>
                  </a:cxn>
                  <a:cxn ang="0">
                    <a:pos x="T4" y="T5"/>
                  </a:cxn>
                </a:cxnLst>
                <a:rect l="0" t="0" r="r" b="b"/>
                <a:pathLst>
                  <a:path w="100" h="47">
                    <a:moveTo>
                      <a:pt x="0" y="47"/>
                    </a:moveTo>
                    <a:lnTo>
                      <a:pt x="0" y="47"/>
                    </a:lnTo>
                    <a:lnTo>
                      <a:pt x="100" y="0"/>
                    </a:lnTo>
                  </a:path>
                </a:pathLst>
              </a:custGeom>
              <a:noFill/>
              <a:ln w="6350" cap="flat">
                <a:solidFill>
                  <a:srgbClr val="BA442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98" name="Freeform 314">
                <a:extLst>
                  <a:ext uri="{FF2B5EF4-FFF2-40B4-BE49-F238E27FC236}">
                    <a16:creationId xmlns:a16="http://schemas.microsoft.com/office/drawing/2014/main" id="{EF531F3C-B2D4-5757-F502-A77E2D8C621D}"/>
                  </a:ext>
                </a:extLst>
              </p:cNvPr>
              <p:cNvSpPr>
                <a:spLocks/>
              </p:cNvSpPr>
              <p:nvPr/>
            </p:nvSpPr>
            <p:spPr bwMode="auto">
              <a:xfrm>
                <a:off x="5464" y="1981"/>
                <a:ext cx="74" cy="35"/>
              </a:xfrm>
              <a:custGeom>
                <a:avLst/>
                <a:gdLst>
                  <a:gd name="T0" fmla="*/ 100 w 100"/>
                  <a:gd name="T1" fmla="*/ 47 h 47"/>
                  <a:gd name="T2" fmla="*/ 100 w 100"/>
                  <a:gd name="T3" fmla="*/ 47 h 47"/>
                  <a:gd name="T4" fmla="*/ 0 w 100"/>
                  <a:gd name="T5" fmla="*/ 0 h 47"/>
                </a:gdLst>
                <a:ahLst/>
                <a:cxnLst>
                  <a:cxn ang="0">
                    <a:pos x="T0" y="T1"/>
                  </a:cxn>
                  <a:cxn ang="0">
                    <a:pos x="T2" y="T3"/>
                  </a:cxn>
                  <a:cxn ang="0">
                    <a:pos x="T4" y="T5"/>
                  </a:cxn>
                </a:cxnLst>
                <a:rect l="0" t="0" r="r" b="b"/>
                <a:pathLst>
                  <a:path w="100" h="47">
                    <a:moveTo>
                      <a:pt x="100" y="47"/>
                    </a:moveTo>
                    <a:lnTo>
                      <a:pt x="100" y="47"/>
                    </a:lnTo>
                    <a:lnTo>
                      <a:pt x="0" y="0"/>
                    </a:lnTo>
                  </a:path>
                </a:pathLst>
              </a:custGeom>
              <a:noFill/>
              <a:ln w="6350" cap="flat">
                <a:solidFill>
                  <a:srgbClr val="BA442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99" name="Freeform 315">
                <a:extLst>
                  <a:ext uri="{FF2B5EF4-FFF2-40B4-BE49-F238E27FC236}">
                    <a16:creationId xmlns:a16="http://schemas.microsoft.com/office/drawing/2014/main" id="{7FCCC9A0-7518-9417-549D-00E0FA1C6D7A}"/>
                  </a:ext>
                </a:extLst>
              </p:cNvPr>
              <p:cNvSpPr>
                <a:spLocks/>
              </p:cNvSpPr>
              <p:nvPr/>
            </p:nvSpPr>
            <p:spPr bwMode="auto">
              <a:xfrm>
                <a:off x="5499" y="1966"/>
                <a:ext cx="0" cy="65"/>
              </a:xfrm>
              <a:custGeom>
                <a:avLst/>
                <a:gdLst>
                  <a:gd name="T0" fmla="*/ 0 h 87"/>
                  <a:gd name="T1" fmla="*/ 0 h 87"/>
                  <a:gd name="T2" fmla="*/ 87 h 87"/>
                </a:gdLst>
                <a:ahLst/>
                <a:cxnLst>
                  <a:cxn ang="0">
                    <a:pos x="0" y="T0"/>
                  </a:cxn>
                  <a:cxn ang="0">
                    <a:pos x="0" y="T1"/>
                  </a:cxn>
                  <a:cxn ang="0">
                    <a:pos x="0" y="T2"/>
                  </a:cxn>
                </a:cxnLst>
                <a:rect l="0" t="0" r="r" b="b"/>
                <a:pathLst>
                  <a:path h="87">
                    <a:moveTo>
                      <a:pt x="0" y="0"/>
                    </a:moveTo>
                    <a:lnTo>
                      <a:pt x="0" y="0"/>
                    </a:lnTo>
                    <a:lnTo>
                      <a:pt x="0" y="87"/>
                    </a:lnTo>
                  </a:path>
                </a:pathLst>
              </a:custGeom>
              <a:noFill/>
              <a:ln w="6350" cap="flat">
                <a:solidFill>
                  <a:srgbClr val="BA442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00" name="Freeform 316">
                <a:extLst>
                  <a:ext uri="{FF2B5EF4-FFF2-40B4-BE49-F238E27FC236}">
                    <a16:creationId xmlns:a16="http://schemas.microsoft.com/office/drawing/2014/main" id="{B5468408-05FB-2A75-ED57-7EE507811981}"/>
                  </a:ext>
                </a:extLst>
              </p:cNvPr>
              <p:cNvSpPr>
                <a:spLocks/>
              </p:cNvSpPr>
              <p:nvPr/>
            </p:nvSpPr>
            <p:spPr bwMode="auto">
              <a:xfrm>
                <a:off x="5464" y="1981"/>
                <a:ext cx="70" cy="35"/>
              </a:xfrm>
              <a:custGeom>
                <a:avLst/>
                <a:gdLst>
                  <a:gd name="T0" fmla="*/ 0 w 94"/>
                  <a:gd name="T1" fmla="*/ 47 h 47"/>
                  <a:gd name="T2" fmla="*/ 0 w 94"/>
                  <a:gd name="T3" fmla="*/ 47 h 47"/>
                  <a:gd name="T4" fmla="*/ 94 w 94"/>
                  <a:gd name="T5" fmla="*/ 0 h 47"/>
                </a:gdLst>
                <a:ahLst/>
                <a:cxnLst>
                  <a:cxn ang="0">
                    <a:pos x="T0" y="T1"/>
                  </a:cxn>
                  <a:cxn ang="0">
                    <a:pos x="T2" y="T3"/>
                  </a:cxn>
                  <a:cxn ang="0">
                    <a:pos x="T4" y="T5"/>
                  </a:cxn>
                </a:cxnLst>
                <a:rect l="0" t="0" r="r" b="b"/>
                <a:pathLst>
                  <a:path w="94" h="47">
                    <a:moveTo>
                      <a:pt x="0" y="47"/>
                    </a:moveTo>
                    <a:lnTo>
                      <a:pt x="0" y="47"/>
                    </a:lnTo>
                    <a:lnTo>
                      <a:pt x="94" y="0"/>
                    </a:lnTo>
                  </a:path>
                </a:pathLst>
              </a:custGeom>
              <a:noFill/>
              <a:ln w="6350" cap="flat">
                <a:solidFill>
                  <a:srgbClr val="BA442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01" name="Freeform 317">
                <a:extLst>
                  <a:ext uri="{FF2B5EF4-FFF2-40B4-BE49-F238E27FC236}">
                    <a16:creationId xmlns:a16="http://schemas.microsoft.com/office/drawing/2014/main" id="{5F5D9400-A39D-9E3F-3541-4FB303341F65}"/>
                  </a:ext>
                </a:extLst>
              </p:cNvPr>
              <p:cNvSpPr>
                <a:spLocks/>
              </p:cNvSpPr>
              <p:nvPr/>
            </p:nvSpPr>
            <p:spPr bwMode="auto">
              <a:xfrm>
                <a:off x="5464" y="1981"/>
                <a:ext cx="70" cy="35"/>
              </a:xfrm>
              <a:custGeom>
                <a:avLst/>
                <a:gdLst>
                  <a:gd name="T0" fmla="*/ 94 w 94"/>
                  <a:gd name="T1" fmla="*/ 47 h 47"/>
                  <a:gd name="T2" fmla="*/ 94 w 94"/>
                  <a:gd name="T3" fmla="*/ 47 h 47"/>
                  <a:gd name="T4" fmla="*/ 0 w 94"/>
                  <a:gd name="T5" fmla="*/ 0 h 47"/>
                </a:gdLst>
                <a:ahLst/>
                <a:cxnLst>
                  <a:cxn ang="0">
                    <a:pos x="T0" y="T1"/>
                  </a:cxn>
                  <a:cxn ang="0">
                    <a:pos x="T2" y="T3"/>
                  </a:cxn>
                  <a:cxn ang="0">
                    <a:pos x="T4" y="T5"/>
                  </a:cxn>
                </a:cxnLst>
                <a:rect l="0" t="0" r="r" b="b"/>
                <a:pathLst>
                  <a:path w="94" h="47">
                    <a:moveTo>
                      <a:pt x="94" y="47"/>
                    </a:moveTo>
                    <a:lnTo>
                      <a:pt x="94" y="47"/>
                    </a:lnTo>
                    <a:lnTo>
                      <a:pt x="0" y="0"/>
                    </a:lnTo>
                  </a:path>
                </a:pathLst>
              </a:custGeom>
              <a:noFill/>
              <a:ln w="6350" cap="flat">
                <a:solidFill>
                  <a:srgbClr val="BA442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02" name="Freeform 318">
                <a:extLst>
                  <a:ext uri="{FF2B5EF4-FFF2-40B4-BE49-F238E27FC236}">
                    <a16:creationId xmlns:a16="http://schemas.microsoft.com/office/drawing/2014/main" id="{212C3953-8025-1B20-C05C-385522FA666A}"/>
                  </a:ext>
                </a:extLst>
              </p:cNvPr>
              <p:cNvSpPr>
                <a:spLocks/>
              </p:cNvSpPr>
              <p:nvPr/>
            </p:nvSpPr>
            <p:spPr bwMode="auto">
              <a:xfrm>
                <a:off x="5494" y="1966"/>
                <a:ext cx="1" cy="65"/>
              </a:xfrm>
              <a:custGeom>
                <a:avLst/>
                <a:gdLst>
                  <a:gd name="T0" fmla="*/ 0 w 1"/>
                  <a:gd name="T1" fmla="*/ 0 h 87"/>
                  <a:gd name="T2" fmla="*/ 0 w 1"/>
                  <a:gd name="T3" fmla="*/ 0 h 87"/>
                  <a:gd name="T4" fmla="*/ 1 w 1"/>
                  <a:gd name="T5" fmla="*/ 87 h 87"/>
                </a:gdLst>
                <a:ahLst/>
                <a:cxnLst>
                  <a:cxn ang="0">
                    <a:pos x="T0" y="T1"/>
                  </a:cxn>
                  <a:cxn ang="0">
                    <a:pos x="T2" y="T3"/>
                  </a:cxn>
                  <a:cxn ang="0">
                    <a:pos x="T4" y="T5"/>
                  </a:cxn>
                </a:cxnLst>
                <a:rect l="0" t="0" r="r" b="b"/>
                <a:pathLst>
                  <a:path w="1" h="87">
                    <a:moveTo>
                      <a:pt x="0" y="0"/>
                    </a:moveTo>
                    <a:lnTo>
                      <a:pt x="0" y="0"/>
                    </a:lnTo>
                    <a:lnTo>
                      <a:pt x="1" y="87"/>
                    </a:lnTo>
                  </a:path>
                </a:pathLst>
              </a:custGeom>
              <a:noFill/>
              <a:ln w="6350" cap="flat">
                <a:solidFill>
                  <a:srgbClr val="BA442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03" name="Freeform 319">
                <a:extLst>
                  <a:ext uri="{FF2B5EF4-FFF2-40B4-BE49-F238E27FC236}">
                    <a16:creationId xmlns:a16="http://schemas.microsoft.com/office/drawing/2014/main" id="{A63B82E0-CD86-A5C2-8C43-91A9D6511242}"/>
                  </a:ext>
                </a:extLst>
              </p:cNvPr>
              <p:cNvSpPr>
                <a:spLocks/>
              </p:cNvSpPr>
              <p:nvPr/>
            </p:nvSpPr>
            <p:spPr bwMode="auto">
              <a:xfrm>
                <a:off x="5460" y="1981"/>
                <a:ext cx="74" cy="35"/>
              </a:xfrm>
              <a:custGeom>
                <a:avLst/>
                <a:gdLst>
                  <a:gd name="T0" fmla="*/ 0 w 100"/>
                  <a:gd name="T1" fmla="*/ 47 h 47"/>
                  <a:gd name="T2" fmla="*/ 0 w 100"/>
                  <a:gd name="T3" fmla="*/ 47 h 47"/>
                  <a:gd name="T4" fmla="*/ 100 w 100"/>
                  <a:gd name="T5" fmla="*/ 0 h 47"/>
                </a:gdLst>
                <a:ahLst/>
                <a:cxnLst>
                  <a:cxn ang="0">
                    <a:pos x="T0" y="T1"/>
                  </a:cxn>
                  <a:cxn ang="0">
                    <a:pos x="T2" y="T3"/>
                  </a:cxn>
                  <a:cxn ang="0">
                    <a:pos x="T4" y="T5"/>
                  </a:cxn>
                </a:cxnLst>
                <a:rect l="0" t="0" r="r" b="b"/>
                <a:pathLst>
                  <a:path w="100" h="47">
                    <a:moveTo>
                      <a:pt x="0" y="47"/>
                    </a:moveTo>
                    <a:lnTo>
                      <a:pt x="0" y="47"/>
                    </a:lnTo>
                    <a:lnTo>
                      <a:pt x="100" y="0"/>
                    </a:lnTo>
                  </a:path>
                </a:pathLst>
              </a:custGeom>
              <a:noFill/>
              <a:ln w="6350" cap="flat">
                <a:solidFill>
                  <a:srgbClr val="BA442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04" name="Freeform 320">
                <a:extLst>
                  <a:ext uri="{FF2B5EF4-FFF2-40B4-BE49-F238E27FC236}">
                    <a16:creationId xmlns:a16="http://schemas.microsoft.com/office/drawing/2014/main" id="{3885F04A-068A-EBEB-301C-EF8D3D469CD8}"/>
                  </a:ext>
                </a:extLst>
              </p:cNvPr>
              <p:cNvSpPr>
                <a:spLocks/>
              </p:cNvSpPr>
              <p:nvPr/>
            </p:nvSpPr>
            <p:spPr bwMode="auto">
              <a:xfrm>
                <a:off x="5460" y="1981"/>
                <a:ext cx="74" cy="35"/>
              </a:xfrm>
              <a:custGeom>
                <a:avLst/>
                <a:gdLst>
                  <a:gd name="T0" fmla="*/ 100 w 100"/>
                  <a:gd name="T1" fmla="*/ 47 h 47"/>
                  <a:gd name="T2" fmla="*/ 100 w 100"/>
                  <a:gd name="T3" fmla="*/ 47 h 47"/>
                  <a:gd name="T4" fmla="*/ 0 w 100"/>
                  <a:gd name="T5" fmla="*/ 0 h 47"/>
                </a:gdLst>
                <a:ahLst/>
                <a:cxnLst>
                  <a:cxn ang="0">
                    <a:pos x="T0" y="T1"/>
                  </a:cxn>
                  <a:cxn ang="0">
                    <a:pos x="T2" y="T3"/>
                  </a:cxn>
                  <a:cxn ang="0">
                    <a:pos x="T4" y="T5"/>
                  </a:cxn>
                </a:cxnLst>
                <a:rect l="0" t="0" r="r" b="b"/>
                <a:pathLst>
                  <a:path w="100" h="47">
                    <a:moveTo>
                      <a:pt x="100" y="47"/>
                    </a:moveTo>
                    <a:lnTo>
                      <a:pt x="100" y="47"/>
                    </a:lnTo>
                    <a:lnTo>
                      <a:pt x="0" y="0"/>
                    </a:lnTo>
                  </a:path>
                </a:pathLst>
              </a:custGeom>
              <a:noFill/>
              <a:ln w="6350" cap="flat">
                <a:solidFill>
                  <a:srgbClr val="BA442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05" name="Freeform 321">
                <a:extLst>
                  <a:ext uri="{FF2B5EF4-FFF2-40B4-BE49-F238E27FC236}">
                    <a16:creationId xmlns:a16="http://schemas.microsoft.com/office/drawing/2014/main" id="{181A2B93-321E-2B8E-37F5-D0C27218491F}"/>
                  </a:ext>
                </a:extLst>
              </p:cNvPr>
              <p:cNvSpPr>
                <a:spLocks/>
              </p:cNvSpPr>
              <p:nvPr/>
            </p:nvSpPr>
            <p:spPr bwMode="auto">
              <a:xfrm>
                <a:off x="5489" y="1966"/>
                <a:ext cx="0" cy="65"/>
              </a:xfrm>
              <a:custGeom>
                <a:avLst/>
                <a:gdLst>
                  <a:gd name="T0" fmla="*/ 0 h 87"/>
                  <a:gd name="T1" fmla="*/ 0 h 87"/>
                  <a:gd name="T2" fmla="*/ 87 h 87"/>
                </a:gdLst>
                <a:ahLst/>
                <a:cxnLst>
                  <a:cxn ang="0">
                    <a:pos x="0" y="T0"/>
                  </a:cxn>
                  <a:cxn ang="0">
                    <a:pos x="0" y="T1"/>
                  </a:cxn>
                  <a:cxn ang="0">
                    <a:pos x="0" y="T2"/>
                  </a:cxn>
                </a:cxnLst>
                <a:rect l="0" t="0" r="r" b="b"/>
                <a:pathLst>
                  <a:path h="87">
                    <a:moveTo>
                      <a:pt x="0" y="0"/>
                    </a:moveTo>
                    <a:lnTo>
                      <a:pt x="0" y="0"/>
                    </a:lnTo>
                    <a:lnTo>
                      <a:pt x="0" y="87"/>
                    </a:lnTo>
                  </a:path>
                </a:pathLst>
              </a:custGeom>
              <a:noFill/>
              <a:ln w="6350" cap="flat">
                <a:solidFill>
                  <a:srgbClr val="BA442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06" name="Freeform 322">
                <a:extLst>
                  <a:ext uri="{FF2B5EF4-FFF2-40B4-BE49-F238E27FC236}">
                    <a16:creationId xmlns:a16="http://schemas.microsoft.com/office/drawing/2014/main" id="{C160D556-ADD9-6CC0-189D-AAE826C9A107}"/>
                  </a:ext>
                </a:extLst>
              </p:cNvPr>
              <p:cNvSpPr>
                <a:spLocks/>
              </p:cNvSpPr>
              <p:nvPr/>
            </p:nvSpPr>
            <p:spPr bwMode="auto">
              <a:xfrm>
                <a:off x="5449" y="1981"/>
                <a:ext cx="75" cy="35"/>
              </a:xfrm>
              <a:custGeom>
                <a:avLst/>
                <a:gdLst>
                  <a:gd name="T0" fmla="*/ 0 w 100"/>
                  <a:gd name="T1" fmla="*/ 47 h 47"/>
                  <a:gd name="T2" fmla="*/ 0 w 100"/>
                  <a:gd name="T3" fmla="*/ 47 h 47"/>
                  <a:gd name="T4" fmla="*/ 100 w 100"/>
                  <a:gd name="T5" fmla="*/ 0 h 47"/>
                </a:gdLst>
                <a:ahLst/>
                <a:cxnLst>
                  <a:cxn ang="0">
                    <a:pos x="T0" y="T1"/>
                  </a:cxn>
                  <a:cxn ang="0">
                    <a:pos x="T2" y="T3"/>
                  </a:cxn>
                  <a:cxn ang="0">
                    <a:pos x="T4" y="T5"/>
                  </a:cxn>
                </a:cxnLst>
                <a:rect l="0" t="0" r="r" b="b"/>
                <a:pathLst>
                  <a:path w="100" h="47">
                    <a:moveTo>
                      <a:pt x="0" y="47"/>
                    </a:moveTo>
                    <a:lnTo>
                      <a:pt x="0" y="47"/>
                    </a:lnTo>
                    <a:lnTo>
                      <a:pt x="100" y="0"/>
                    </a:lnTo>
                  </a:path>
                </a:pathLst>
              </a:custGeom>
              <a:noFill/>
              <a:ln w="6350" cap="flat">
                <a:solidFill>
                  <a:srgbClr val="BA442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07" name="Freeform 323">
                <a:extLst>
                  <a:ext uri="{FF2B5EF4-FFF2-40B4-BE49-F238E27FC236}">
                    <a16:creationId xmlns:a16="http://schemas.microsoft.com/office/drawing/2014/main" id="{5401F9FB-EF29-C352-0886-86FC4395128F}"/>
                  </a:ext>
                </a:extLst>
              </p:cNvPr>
              <p:cNvSpPr>
                <a:spLocks/>
              </p:cNvSpPr>
              <p:nvPr/>
            </p:nvSpPr>
            <p:spPr bwMode="auto">
              <a:xfrm>
                <a:off x="5449" y="1981"/>
                <a:ext cx="75" cy="35"/>
              </a:xfrm>
              <a:custGeom>
                <a:avLst/>
                <a:gdLst>
                  <a:gd name="T0" fmla="*/ 100 w 100"/>
                  <a:gd name="T1" fmla="*/ 47 h 47"/>
                  <a:gd name="T2" fmla="*/ 100 w 100"/>
                  <a:gd name="T3" fmla="*/ 47 h 47"/>
                  <a:gd name="T4" fmla="*/ 0 w 100"/>
                  <a:gd name="T5" fmla="*/ 0 h 47"/>
                </a:gdLst>
                <a:ahLst/>
                <a:cxnLst>
                  <a:cxn ang="0">
                    <a:pos x="T0" y="T1"/>
                  </a:cxn>
                  <a:cxn ang="0">
                    <a:pos x="T2" y="T3"/>
                  </a:cxn>
                  <a:cxn ang="0">
                    <a:pos x="T4" y="T5"/>
                  </a:cxn>
                </a:cxnLst>
                <a:rect l="0" t="0" r="r" b="b"/>
                <a:pathLst>
                  <a:path w="100" h="47">
                    <a:moveTo>
                      <a:pt x="100" y="47"/>
                    </a:moveTo>
                    <a:lnTo>
                      <a:pt x="100" y="47"/>
                    </a:lnTo>
                    <a:lnTo>
                      <a:pt x="0" y="0"/>
                    </a:lnTo>
                  </a:path>
                </a:pathLst>
              </a:custGeom>
              <a:noFill/>
              <a:ln w="6350" cap="flat">
                <a:solidFill>
                  <a:srgbClr val="BA442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08" name="Freeform 324">
                <a:extLst>
                  <a:ext uri="{FF2B5EF4-FFF2-40B4-BE49-F238E27FC236}">
                    <a16:creationId xmlns:a16="http://schemas.microsoft.com/office/drawing/2014/main" id="{86C822BC-1F81-A651-0343-9CD0299A65A2}"/>
                  </a:ext>
                </a:extLst>
              </p:cNvPr>
              <p:cNvSpPr>
                <a:spLocks/>
              </p:cNvSpPr>
              <p:nvPr/>
            </p:nvSpPr>
            <p:spPr bwMode="auto">
              <a:xfrm>
                <a:off x="5479" y="1966"/>
                <a:ext cx="1" cy="65"/>
              </a:xfrm>
              <a:custGeom>
                <a:avLst/>
                <a:gdLst>
                  <a:gd name="T0" fmla="*/ 0 w 1"/>
                  <a:gd name="T1" fmla="*/ 0 h 87"/>
                  <a:gd name="T2" fmla="*/ 0 w 1"/>
                  <a:gd name="T3" fmla="*/ 0 h 87"/>
                  <a:gd name="T4" fmla="*/ 1 w 1"/>
                  <a:gd name="T5" fmla="*/ 87 h 87"/>
                </a:gdLst>
                <a:ahLst/>
                <a:cxnLst>
                  <a:cxn ang="0">
                    <a:pos x="T0" y="T1"/>
                  </a:cxn>
                  <a:cxn ang="0">
                    <a:pos x="T2" y="T3"/>
                  </a:cxn>
                  <a:cxn ang="0">
                    <a:pos x="T4" y="T5"/>
                  </a:cxn>
                </a:cxnLst>
                <a:rect l="0" t="0" r="r" b="b"/>
                <a:pathLst>
                  <a:path w="1" h="87">
                    <a:moveTo>
                      <a:pt x="0" y="0"/>
                    </a:moveTo>
                    <a:lnTo>
                      <a:pt x="0" y="0"/>
                    </a:lnTo>
                    <a:lnTo>
                      <a:pt x="1" y="87"/>
                    </a:lnTo>
                  </a:path>
                </a:pathLst>
              </a:custGeom>
              <a:noFill/>
              <a:ln w="6350" cap="flat">
                <a:solidFill>
                  <a:srgbClr val="BA442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09" name="Freeform 325">
                <a:extLst>
                  <a:ext uri="{FF2B5EF4-FFF2-40B4-BE49-F238E27FC236}">
                    <a16:creationId xmlns:a16="http://schemas.microsoft.com/office/drawing/2014/main" id="{7E04C667-1731-DDED-48FA-21D06BFCF174}"/>
                  </a:ext>
                </a:extLst>
              </p:cNvPr>
              <p:cNvSpPr>
                <a:spLocks/>
              </p:cNvSpPr>
              <p:nvPr/>
            </p:nvSpPr>
            <p:spPr bwMode="auto">
              <a:xfrm>
                <a:off x="5445" y="1981"/>
                <a:ext cx="74" cy="35"/>
              </a:xfrm>
              <a:custGeom>
                <a:avLst/>
                <a:gdLst>
                  <a:gd name="T0" fmla="*/ 0 w 100"/>
                  <a:gd name="T1" fmla="*/ 47 h 47"/>
                  <a:gd name="T2" fmla="*/ 0 w 100"/>
                  <a:gd name="T3" fmla="*/ 47 h 47"/>
                  <a:gd name="T4" fmla="*/ 100 w 100"/>
                  <a:gd name="T5" fmla="*/ 0 h 47"/>
                </a:gdLst>
                <a:ahLst/>
                <a:cxnLst>
                  <a:cxn ang="0">
                    <a:pos x="T0" y="T1"/>
                  </a:cxn>
                  <a:cxn ang="0">
                    <a:pos x="T2" y="T3"/>
                  </a:cxn>
                  <a:cxn ang="0">
                    <a:pos x="T4" y="T5"/>
                  </a:cxn>
                </a:cxnLst>
                <a:rect l="0" t="0" r="r" b="b"/>
                <a:pathLst>
                  <a:path w="100" h="47">
                    <a:moveTo>
                      <a:pt x="0" y="47"/>
                    </a:moveTo>
                    <a:lnTo>
                      <a:pt x="0" y="47"/>
                    </a:lnTo>
                    <a:lnTo>
                      <a:pt x="100" y="0"/>
                    </a:lnTo>
                  </a:path>
                </a:pathLst>
              </a:custGeom>
              <a:noFill/>
              <a:ln w="6350" cap="flat">
                <a:solidFill>
                  <a:srgbClr val="BA442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10" name="Freeform 326">
                <a:extLst>
                  <a:ext uri="{FF2B5EF4-FFF2-40B4-BE49-F238E27FC236}">
                    <a16:creationId xmlns:a16="http://schemas.microsoft.com/office/drawing/2014/main" id="{AB217539-84F4-4213-20A1-BAA50E76D8C6}"/>
                  </a:ext>
                </a:extLst>
              </p:cNvPr>
              <p:cNvSpPr>
                <a:spLocks/>
              </p:cNvSpPr>
              <p:nvPr/>
            </p:nvSpPr>
            <p:spPr bwMode="auto">
              <a:xfrm>
                <a:off x="5445" y="1981"/>
                <a:ext cx="74" cy="35"/>
              </a:xfrm>
              <a:custGeom>
                <a:avLst/>
                <a:gdLst>
                  <a:gd name="T0" fmla="*/ 100 w 100"/>
                  <a:gd name="T1" fmla="*/ 47 h 47"/>
                  <a:gd name="T2" fmla="*/ 100 w 100"/>
                  <a:gd name="T3" fmla="*/ 47 h 47"/>
                  <a:gd name="T4" fmla="*/ 0 w 100"/>
                  <a:gd name="T5" fmla="*/ 0 h 47"/>
                </a:gdLst>
                <a:ahLst/>
                <a:cxnLst>
                  <a:cxn ang="0">
                    <a:pos x="T0" y="T1"/>
                  </a:cxn>
                  <a:cxn ang="0">
                    <a:pos x="T2" y="T3"/>
                  </a:cxn>
                  <a:cxn ang="0">
                    <a:pos x="T4" y="T5"/>
                  </a:cxn>
                </a:cxnLst>
                <a:rect l="0" t="0" r="r" b="b"/>
                <a:pathLst>
                  <a:path w="100" h="47">
                    <a:moveTo>
                      <a:pt x="100" y="47"/>
                    </a:moveTo>
                    <a:lnTo>
                      <a:pt x="100" y="47"/>
                    </a:lnTo>
                    <a:lnTo>
                      <a:pt x="0" y="0"/>
                    </a:lnTo>
                  </a:path>
                </a:pathLst>
              </a:custGeom>
              <a:noFill/>
              <a:ln w="6350" cap="flat">
                <a:solidFill>
                  <a:srgbClr val="BA442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11" name="Freeform 327">
                <a:extLst>
                  <a:ext uri="{FF2B5EF4-FFF2-40B4-BE49-F238E27FC236}">
                    <a16:creationId xmlns:a16="http://schemas.microsoft.com/office/drawing/2014/main" id="{58E4A7EF-C2A7-40BC-439E-688A686802EC}"/>
                  </a:ext>
                </a:extLst>
              </p:cNvPr>
              <p:cNvSpPr>
                <a:spLocks/>
              </p:cNvSpPr>
              <p:nvPr/>
            </p:nvSpPr>
            <p:spPr bwMode="auto">
              <a:xfrm>
                <a:off x="5474" y="1966"/>
                <a:ext cx="0" cy="65"/>
              </a:xfrm>
              <a:custGeom>
                <a:avLst/>
                <a:gdLst>
                  <a:gd name="T0" fmla="*/ 0 h 87"/>
                  <a:gd name="T1" fmla="*/ 0 h 87"/>
                  <a:gd name="T2" fmla="*/ 87 h 87"/>
                </a:gdLst>
                <a:ahLst/>
                <a:cxnLst>
                  <a:cxn ang="0">
                    <a:pos x="0" y="T0"/>
                  </a:cxn>
                  <a:cxn ang="0">
                    <a:pos x="0" y="T1"/>
                  </a:cxn>
                  <a:cxn ang="0">
                    <a:pos x="0" y="T2"/>
                  </a:cxn>
                </a:cxnLst>
                <a:rect l="0" t="0" r="r" b="b"/>
                <a:pathLst>
                  <a:path h="87">
                    <a:moveTo>
                      <a:pt x="0" y="0"/>
                    </a:moveTo>
                    <a:lnTo>
                      <a:pt x="0" y="0"/>
                    </a:lnTo>
                    <a:lnTo>
                      <a:pt x="0" y="87"/>
                    </a:lnTo>
                  </a:path>
                </a:pathLst>
              </a:custGeom>
              <a:noFill/>
              <a:ln w="6350" cap="flat">
                <a:solidFill>
                  <a:srgbClr val="BA442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12" name="Freeform 328">
                <a:extLst>
                  <a:ext uri="{FF2B5EF4-FFF2-40B4-BE49-F238E27FC236}">
                    <a16:creationId xmlns:a16="http://schemas.microsoft.com/office/drawing/2014/main" id="{BC0F0193-1BF2-1972-F664-1A9A2D9F2534}"/>
                  </a:ext>
                </a:extLst>
              </p:cNvPr>
              <p:cNvSpPr>
                <a:spLocks/>
              </p:cNvSpPr>
              <p:nvPr/>
            </p:nvSpPr>
            <p:spPr bwMode="auto">
              <a:xfrm>
                <a:off x="5434" y="1981"/>
                <a:ext cx="75" cy="35"/>
              </a:xfrm>
              <a:custGeom>
                <a:avLst/>
                <a:gdLst>
                  <a:gd name="T0" fmla="*/ 0 w 100"/>
                  <a:gd name="T1" fmla="*/ 47 h 47"/>
                  <a:gd name="T2" fmla="*/ 0 w 100"/>
                  <a:gd name="T3" fmla="*/ 47 h 47"/>
                  <a:gd name="T4" fmla="*/ 100 w 100"/>
                  <a:gd name="T5" fmla="*/ 0 h 47"/>
                </a:gdLst>
                <a:ahLst/>
                <a:cxnLst>
                  <a:cxn ang="0">
                    <a:pos x="T0" y="T1"/>
                  </a:cxn>
                  <a:cxn ang="0">
                    <a:pos x="T2" y="T3"/>
                  </a:cxn>
                  <a:cxn ang="0">
                    <a:pos x="T4" y="T5"/>
                  </a:cxn>
                </a:cxnLst>
                <a:rect l="0" t="0" r="r" b="b"/>
                <a:pathLst>
                  <a:path w="100" h="47">
                    <a:moveTo>
                      <a:pt x="0" y="47"/>
                    </a:moveTo>
                    <a:lnTo>
                      <a:pt x="0" y="47"/>
                    </a:lnTo>
                    <a:lnTo>
                      <a:pt x="100" y="0"/>
                    </a:lnTo>
                  </a:path>
                </a:pathLst>
              </a:custGeom>
              <a:noFill/>
              <a:ln w="6350" cap="flat">
                <a:solidFill>
                  <a:srgbClr val="BA442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13" name="Freeform 329">
                <a:extLst>
                  <a:ext uri="{FF2B5EF4-FFF2-40B4-BE49-F238E27FC236}">
                    <a16:creationId xmlns:a16="http://schemas.microsoft.com/office/drawing/2014/main" id="{A6B0F76D-6173-CABD-279D-BF014ACA69CA}"/>
                  </a:ext>
                </a:extLst>
              </p:cNvPr>
              <p:cNvSpPr>
                <a:spLocks/>
              </p:cNvSpPr>
              <p:nvPr/>
            </p:nvSpPr>
            <p:spPr bwMode="auto">
              <a:xfrm>
                <a:off x="5434" y="1981"/>
                <a:ext cx="75" cy="35"/>
              </a:xfrm>
              <a:custGeom>
                <a:avLst/>
                <a:gdLst>
                  <a:gd name="T0" fmla="*/ 100 w 100"/>
                  <a:gd name="T1" fmla="*/ 47 h 47"/>
                  <a:gd name="T2" fmla="*/ 100 w 100"/>
                  <a:gd name="T3" fmla="*/ 47 h 47"/>
                  <a:gd name="T4" fmla="*/ 0 w 100"/>
                  <a:gd name="T5" fmla="*/ 0 h 47"/>
                </a:gdLst>
                <a:ahLst/>
                <a:cxnLst>
                  <a:cxn ang="0">
                    <a:pos x="T0" y="T1"/>
                  </a:cxn>
                  <a:cxn ang="0">
                    <a:pos x="T2" y="T3"/>
                  </a:cxn>
                  <a:cxn ang="0">
                    <a:pos x="T4" y="T5"/>
                  </a:cxn>
                </a:cxnLst>
                <a:rect l="0" t="0" r="r" b="b"/>
                <a:pathLst>
                  <a:path w="100" h="47">
                    <a:moveTo>
                      <a:pt x="100" y="47"/>
                    </a:moveTo>
                    <a:lnTo>
                      <a:pt x="100" y="47"/>
                    </a:lnTo>
                    <a:lnTo>
                      <a:pt x="0" y="0"/>
                    </a:lnTo>
                  </a:path>
                </a:pathLst>
              </a:custGeom>
              <a:noFill/>
              <a:ln w="6350" cap="flat">
                <a:solidFill>
                  <a:srgbClr val="BA442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14" name="Freeform 330">
                <a:extLst>
                  <a:ext uri="{FF2B5EF4-FFF2-40B4-BE49-F238E27FC236}">
                    <a16:creationId xmlns:a16="http://schemas.microsoft.com/office/drawing/2014/main" id="{785904E5-D492-976B-E08D-82496325B897}"/>
                  </a:ext>
                </a:extLst>
              </p:cNvPr>
              <p:cNvSpPr>
                <a:spLocks/>
              </p:cNvSpPr>
              <p:nvPr/>
            </p:nvSpPr>
            <p:spPr bwMode="auto">
              <a:xfrm>
                <a:off x="5469" y="1966"/>
                <a:ext cx="0" cy="65"/>
              </a:xfrm>
              <a:custGeom>
                <a:avLst/>
                <a:gdLst>
                  <a:gd name="T0" fmla="*/ 0 h 87"/>
                  <a:gd name="T1" fmla="*/ 0 h 87"/>
                  <a:gd name="T2" fmla="*/ 87 h 87"/>
                </a:gdLst>
                <a:ahLst/>
                <a:cxnLst>
                  <a:cxn ang="0">
                    <a:pos x="0" y="T0"/>
                  </a:cxn>
                  <a:cxn ang="0">
                    <a:pos x="0" y="T1"/>
                  </a:cxn>
                  <a:cxn ang="0">
                    <a:pos x="0" y="T2"/>
                  </a:cxn>
                </a:cxnLst>
                <a:rect l="0" t="0" r="r" b="b"/>
                <a:pathLst>
                  <a:path h="87">
                    <a:moveTo>
                      <a:pt x="0" y="0"/>
                    </a:moveTo>
                    <a:lnTo>
                      <a:pt x="0" y="0"/>
                    </a:lnTo>
                    <a:lnTo>
                      <a:pt x="0" y="87"/>
                    </a:lnTo>
                  </a:path>
                </a:pathLst>
              </a:custGeom>
              <a:noFill/>
              <a:ln w="6350" cap="flat">
                <a:solidFill>
                  <a:srgbClr val="BA442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15" name="Freeform 331">
                <a:extLst>
                  <a:ext uri="{FF2B5EF4-FFF2-40B4-BE49-F238E27FC236}">
                    <a16:creationId xmlns:a16="http://schemas.microsoft.com/office/drawing/2014/main" id="{A5B50A43-D27C-A46B-4AE8-F6E54F20B410}"/>
                  </a:ext>
                </a:extLst>
              </p:cNvPr>
              <p:cNvSpPr>
                <a:spLocks/>
              </p:cNvSpPr>
              <p:nvPr/>
            </p:nvSpPr>
            <p:spPr bwMode="auto">
              <a:xfrm>
                <a:off x="5430" y="1981"/>
                <a:ext cx="74" cy="35"/>
              </a:xfrm>
              <a:custGeom>
                <a:avLst/>
                <a:gdLst>
                  <a:gd name="T0" fmla="*/ 0 w 100"/>
                  <a:gd name="T1" fmla="*/ 47 h 47"/>
                  <a:gd name="T2" fmla="*/ 0 w 100"/>
                  <a:gd name="T3" fmla="*/ 47 h 47"/>
                  <a:gd name="T4" fmla="*/ 100 w 100"/>
                  <a:gd name="T5" fmla="*/ 0 h 47"/>
                </a:gdLst>
                <a:ahLst/>
                <a:cxnLst>
                  <a:cxn ang="0">
                    <a:pos x="T0" y="T1"/>
                  </a:cxn>
                  <a:cxn ang="0">
                    <a:pos x="T2" y="T3"/>
                  </a:cxn>
                  <a:cxn ang="0">
                    <a:pos x="T4" y="T5"/>
                  </a:cxn>
                </a:cxnLst>
                <a:rect l="0" t="0" r="r" b="b"/>
                <a:pathLst>
                  <a:path w="100" h="47">
                    <a:moveTo>
                      <a:pt x="0" y="47"/>
                    </a:moveTo>
                    <a:lnTo>
                      <a:pt x="0" y="47"/>
                    </a:lnTo>
                    <a:lnTo>
                      <a:pt x="100" y="0"/>
                    </a:lnTo>
                  </a:path>
                </a:pathLst>
              </a:custGeom>
              <a:noFill/>
              <a:ln w="6350" cap="flat">
                <a:solidFill>
                  <a:srgbClr val="BA442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16" name="Freeform 332">
                <a:extLst>
                  <a:ext uri="{FF2B5EF4-FFF2-40B4-BE49-F238E27FC236}">
                    <a16:creationId xmlns:a16="http://schemas.microsoft.com/office/drawing/2014/main" id="{34EDBEDC-3640-8C98-EA10-46852B98CE0A}"/>
                  </a:ext>
                </a:extLst>
              </p:cNvPr>
              <p:cNvSpPr>
                <a:spLocks/>
              </p:cNvSpPr>
              <p:nvPr/>
            </p:nvSpPr>
            <p:spPr bwMode="auto">
              <a:xfrm>
                <a:off x="5430" y="1981"/>
                <a:ext cx="74" cy="35"/>
              </a:xfrm>
              <a:custGeom>
                <a:avLst/>
                <a:gdLst>
                  <a:gd name="T0" fmla="*/ 100 w 100"/>
                  <a:gd name="T1" fmla="*/ 47 h 47"/>
                  <a:gd name="T2" fmla="*/ 100 w 100"/>
                  <a:gd name="T3" fmla="*/ 47 h 47"/>
                  <a:gd name="T4" fmla="*/ 0 w 100"/>
                  <a:gd name="T5" fmla="*/ 0 h 47"/>
                </a:gdLst>
                <a:ahLst/>
                <a:cxnLst>
                  <a:cxn ang="0">
                    <a:pos x="T0" y="T1"/>
                  </a:cxn>
                  <a:cxn ang="0">
                    <a:pos x="T2" y="T3"/>
                  </a:cxn>
                  <a:cxn ang="0">
                    <a:pos x="T4" y="T5"/>
                  </a:cxn>
                </a:cxnLst>
                <a:rect l="0" t="0" r="r" b="b"/>
                <a:pathLst>
                  <a:path w="100" h="47">
                    <a:moveTo>
                      <a:pt x="100" y="47"/>
                    </a:moveTo>
                    <a:lnTo>
                      <a:pt x="100" y="47"/>
                    </a:lnTo>
                    <a:lnTo>
                      <a:pt x="0" y="0"/>
                    </a:lnTo>
                  </a:path>
                </a:pathLst>
              </a:custGeom>
              <a:noFill/>
              <a:ln w="6350" cap="flat">
                <a:solidFill>
                  <a:srgbClr val="BA442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17" name="Freeform 333">
                <a:extLst>
                  <a:ext uri="{FF2B5EF4-FFF2-40B4-BE49-F238E27FC236}">
                    <a16:creationId xmlns:a16="http://schemas.microsoft.com/office/drawing/2014/main" id="{1B7ECDDD-4B3C-5B76-48DF-1946444500ED}"/>
                  </a:ext>
                </a:extLst>
              </p:cNvPr>
              <p:cNvSpPr>
                <a:spLocks/>
              </p:cNvSpPr>
              <p:nvPr/>
            </p:nvSpPr>
            <p:spPr bwMode="auto">
              <a:xfrm>
                <a:off x="5464" y="1966"/>
                <a:ext cx="1" cy="65"/>
              </a:xfrm>
              <a:custGeom>
                <a:avLst/>
                <a:gdLst>
                  <a:gd name="T0" fmla="*/ 0 w 1"/>
                  <a:gd name="T1" fmla="*/ 0 h 87"/>
                  <a:gd name="T2" fmla="*/ 0 w 1"/>
                  <a:gd name="T3" fmla="*/ 0 h 87"/>
                  <a:gd name="T4" fmla="*/ 1 w 1"/>
                  <a:gd name="T5" fmla="*/ 87 h 87"/>
                </a:gdLst>
                <a:ahLst/>
                <a:cxnLst>
                  <a:cxn ang="0">
                    <a:pos x="T0" y="T1"/>
                  </a:cxn>
                  <a:cxn ang="0">
                    <a:pos x="T2" y="T3"/>
                  </a:cxn>
                  <a:cxn ang="0">
                    <a:pos x="T4" y="T5"/>
                  </a:cxn>
                </a:cxnLst>
                <a:rect l="0" t="0" r="r" b="b"/>
                <a:pathLst>
                  <a:path w="1" h="87">
                    <a:moveTo>
                      <a:pt x="0" y="0"/>
                    </a:moveTo>
                    <a:lnTo>
                      <a:pt x="0" y="0"/>
                    </a:lnTo>
                    <a:lnTo>
                      <a:pt x="1" y="87"/>
                    </a:lnTo>
                  </a:path>
                </a:pathLst>
              </a:custGeom>
              <a:noFill/>
              <a:ln w="6350" cap="flat">
                <a:solidFill>
                  <a:srgbClr val="BA442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18" name="Freeform 334">
                <a:extLst>
                  <a:ext uri="{FF2B5EF4-FFF2-40B4-BE49-F238E27FC236}">
                    <a16:creationId xmlns:a16="http://schemas.microsoft.com/office/drawing/2014/main" id="{76D0522B-213D-1534-7458-9D3359ACDA5F}"/>
                  </a:ext>
                </a:extLst>
              </p:cNvPr>
              <p:cNvSpPr>
                <a:spLocks/>
              </p:cNvSpPr>
              <p:nvPr/>
            </p:nvSpPr>
            <p:spPr bwMode="auto">
              <a:xfrm>
                <a:off x="5430" y="1981"/>
                <a:ext cx="74" cy="35"/>
              </a:xfrm>
              <a:custGeom>
                <a:avLst/>
                <a:gdLst>
                  <a:gd name="T0" fmla="*/ 0 w 100"/>
                  <a:gd name="T1" fmla="*/ 47 h 47"/>
                  <a:gd name="T2" fmla="*/ 0 w 100"/>
                  <a:gd name="T3" fmla="*/ 47 h 47"/>
                  <a:gd name="T4" fmla="*/ 100 w 100"/>
                  <a:gd name="T5" fmla="*/ 0 h 47"/>
                </a:gdLst>
                <a:ahLst/>
                <a:cxnLst>
                  <a:cxn ang="0">
                    <a:pos x="T0" y="T1"/>
                  </a:cxn>
                  <a:cxn ang="0">
                    <a:pos x="T2" y="T3"/>
                  </a:cxn>
                  <a:cxn ang="0">
                    <a:pos x="T4" y="T5"/>
                  </a:cxn>
                </a:cxnLst>
                <a:rect l="0" t="0" r="r" b="b"/>
                <a:pathLst>
                  <a:path w="100" h="47">
                    <a:moveTo>
                      <a:pt x="0" y="47"/>
                    </a:moveTo>
                    <a:lnTo>
                      <a:pt x="0" y="47"/>
                    </a:lnTo>
                    <a:lnTo>
                      <a:pt x="100" y="0"/>
                    </a:lnTo>
                  </a:path>
                </a:pathLst>
              </a:custGeom>
              <a:noFill/>
              <a:ln w="6350" cap="flat">
                <a:solidFill>
                  <a:srgbClr val="BA442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19" name="Freeform 335">
                <a:extLst>
                  <a:ext uri="{FF2B5EF4-FFF2-40B4-BE49-F238E27FC236}">
                    <a16:creationId xmlns:a16="http://schemas.microsoft.com/office/drawing/2014/main" id="{D4B8B6B6-788E-E254-1EBE-5C0DA4476163}"/>
                  </a:ext>
                </a:extLst>
              </p:cNvPr>
              <p:cNvSpPr>
                <a:spLocks/>
              </p:cNvSpPr>
              <p:nvPr/>
            </p:nvSpPr>
            <p:spPr bwMode="auto">
              <a:xfrm>
                <a:off x="5430" y="1981"/>
                <a:ext cx="74" cy="35"/>
              </a:xfrm>
              <a:custGeom>
                <a:avLst/>
                <a:gdLst>
                  <a:gd name="T0" fmla="*/ 100 w 100"/>
                  <a:gd name="T1" fmla="*/ 47 h 47"/>
                  <a:gd name="T2" fmla="*/ 100 w 100"/>
                  <a:gd name="T3" fmla="*/ 47 h 47"/>
                  <a:gd name="T4" fmla="*/ 0 w 100"/>
                  <a:gd name="T5" fmla="*/ 0 h 47"/>
                </a:gdLst>
                <a:ahLst/>
                <a:cxnLst>
                  <a:cxn ang="0">
                    <a:pos x="T0" y="T1"/>
                  </a:cxn>
                  <a:cxn ang="0">
                    <a:pos x="T2" y="T3"/>
                  </a:cxn>
                  <a:cxn ang="0">
                    <a:pos x="T4" y="T5"/>
                  </a:cxn>
                </a:cxnLst>
                <a:rect l="0" t="0" r="r" b="b"/>
                <a:pathLst>
                  <a:path w="100" h="47">
                    <a:moveTo>
                      <a:pt x="100" y="47"/>
                    </a:moveTo>
                    <a:lnTo>
                      <a:pt x="100" y="47"/>
                    </a:lnTo>
                    <a:lnTo>
                      <a:pt x="0" y="0"/>
                    </a:lnTo>
                  </a:path>
                </a:pathLst>
              </a:custGeom>
              <a:noFill/>
              <a:ln w="6350" cap="flat">
                <a:solidFill>
                  <a:srgbClr val="BA442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0" name="Freeform 336">
                <a:extLst>
                  <a:ext uri="{FF2B5EF4-FFF2-40B4-BE49-F238E27FC236}">
                    <a16:creationId xmlns:a16="http://schemas.microsoft.com/office/drawing/2014/main" id="{14E8CD40-1B4C-3747-68A3-D1DAB357DD3C}"/>
                  </a:ext>
                </a:extLst>
              </p:cNvPr>
              <p:cNvSpPr>
                <a:spLocks/>
              </p:cNvSpPr>
              <p:nvPr/>
            </p:nvSpPr>
            <p:spPr bwMode="auto">
              <a:xfrm>
                <a:off x="5454" y="1966"/>
                <a:ext cx="0" cy="65"/>
              </a:xfrm>
              <a:custGeom>
                <a:avLst/>
                <a:gdLst>
                  <a:gd name="T0" fmla="*/ 0 h 87"/>
                  <a:gd name="T1" fmla="*/ 0 h 87"/>
                  <a:gd name="T2" fmla="*/ 87 h 87"/>
                </a:gdLst>
                <a:ahLst/>
                <a:cxnLst>
                  <a:cxn ang="0">
                    <a:pos x="0" y="T0"/>
                  </a:cxn>
                  <a:cxn ang="0">
                    <a:pos x="0" y="T1"/>
                  </a:cxn>
                  <a:cxn ang="0">
                    <a:pos x="0" y="T2"/>
                  </a:cxn>
                </a:cxnLst>
                <a:rect l="0" t="0" r="r" b="b"/>
                <a:pathLst>
                  <a:path h="87">
                    <a:moveTo>
                      <a:pt x="0" y="0"/>
                    </a:moveTo>
                    <a:lnTo>
                      <a:pt x="0" y="0"/>
                    </a:lnTo>
                    <a:lnTo>
                      <a:pt x="0" y="87"/>
                    </a:lnTo>
                  </a:path>
                </a:pathLst>
              </a:custGeom>
              <a:noFill/>
              <a:ln w="6350" cap="flat">
                <a:solidFill>
                  <a:srgbClr val="BA442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1" name="Freeform 337">
                <a:extLst>
                  <a:ext uri="{FF2B5EF4-FFF2-40B4-BE49-F238E27FC236}">
                    <a16:creationId xmlns:a16="http://schemas.microsoft.com/office/drawing/2014/main" id="{F06E8E20-0BB4-E3D7-E182-B41BE43E6E96}"/>
                  </a:ext>
                </a:extLst>
              </p:cNvPr>
              <p:cNvSpPr>
                <a:spLocks/>
              </p:cNvSpPr>
              <p:nvPr/>
            </p:nvSpPr>
            <p:spPr bwMode="auto">
              <a:xfrm>
                <a:off x="5419" y="1981"/>
                <a:ext cx="75" cy="35"/>
              </a:xfrm>
              <a:custGeom>
                <a:avLst/>
                <a:gdLst>
                  <a:gd name="T0" fmla="*/ 0 w 100"/>
                  <a:gd name="T1" fmla="*/ 47 h 47"/>
                  <a:gd name="T2" fmla="*/ 0 w 100"/>
                  <a:gd name="T3" fmla="*/ 47 h 47"/>
                  <a:gd name="T4" fmla="*/ 100 w 100"/>
                  <a:gd name="T5" fmla="*/ 0 h 47"/>
                </a:gdLst>
                <a:ahLst/>
                <a:cxnLst>
                  <a:cxn ang="0">
                    <a:pos x="T0" y="T1"/>
                  </a:cxn>
                  <a:cxn ang="0">
                    <a:pos x="T2" y="T3"/>
                  </a:cxn>
                  <a:cxn ang="0">
                    <a:pos x="T4" y="T5"/>
                  </a:cxn>
                </a:cxnLst>
                <a:rect l="0" t="0" r="r" b="b"/>
                <a:pathLst>
                  <a:path w="100" h="47">
                    <a:moveTo>
                      <a:pt x="0" y="47"/>
                    </a:moveTo>
                    <a:lnTo>
                      <a:pt x="0" y="47"/>
                    </a:lnTo>
                    <a:lnTo>
                      <a:pt x="100" y="0"/>
                    </a:lnTo>
                  </a:path>
                </a:pathLst>
              </a:custGeom>
              <a:noFill/>
              <a:ln w="6350" cap="flat">
                <a:solidFill>
                  <a:srgbClr val="BA442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2" name="Freeform 338">
                <a:extLst>
                  <a:ext uri="{FF2B5EF4-FFF2-40B4-BE49-F238E27FC236}">
                    <a16:creationId xmlns:a16="http://schemas.microsoft.com/office/drawing/2014/main" id="{A35E954B-7736-1C12-1033-18FA32460A80}"/>
                  </a:ext>
                </a:extLst>
              </p:cNvPr>
              <p:cNvSpPr>
                <a:spLocks/>
              </p:cNvSpPr>
              <p:nvPr/>
            </p:nvSpPr>
            <p:spPr bwMode="auto">
              <a:xfrm>
                <a:off x="5419" y="1981"/>
                <a:ext cx="75" cy="35"/>
              </a:xfrm>
              <a:custGeom>
                <a:avLst/>
                <a:gdLst>
                  <a:gd name="T0" fmla="*/ 100 w 100"/>
                  <a:gd name="T1" fmla="*/ 47 h 47"/>
                  <a:gd name="T2" fmla="*/ 100 w 100"/>
                  <a:gd name="T3" fmla="*/ 47 h 47"/>
                  <a:gd name="T4" fmla="*/ 0 w 100"/>
                  <a:gd name="T5" fmla="*/ 0 h 47"/>
                </a:gdLst>
                <a:ahLst/>
                <a:cxnLst>
                  <a:cxn ang="0">
                    <a:pos x="T0" y="T1"/>
                  </a:cxn>
                  <a:cxn ang="0">
                    <a:pos x="T2" y="T3"/>
                  </a:cxn>
                  <a:cxn ang="0">
                    <a:pos x="T4" y="T5"/>
                  </a:cxn>
                </a:cxnLst>
                <a:rect l="0" t="0" r="r" b="b"/>
                <a:pathLst>
                  <a:path w="100" h="47">
                    <a:moveTo>
                      <a:pt x="100" y="47"/>
                    </a:moveTo>
                    <a:lnTo>
                      <a:pt x="100" y="47"/>
                    </a:lnTo>
                    <a:lnTo>
                      <a:pt x="0" y="0"/>
                    </a:lnTo>
                  </a:path>
                </a:pathLst>
              </a:custGeom>
              <a:noFill/>
              <a:ln w="6350" cap="flat">
                <a:solidFill>
                  <a:srgbClr val="BA442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3" name="Freeform 339">
                <a:extLst>
                  <a:ext uri="{FF2B5EF4-FFF2-40B4-BE49-F238E27FC236}">
                    <a16:creationId xmlns:a16="http://schemas.microsoft.com/office/drawing/2014/main" id="{3E2004D2-7DE6-89A2-7478-C1B7FE452A01}"/>
                  </a:ext>
                </a:extLst>
              </p:cNvPr>
              <p:cNvSpPr>
                <a:spLocks/>
              </p:cNvSpPr>
              <p:nvPr/>
            </p:nvSpPr>
            <p:spPr bwMode="auto">
              <a:xfrm>
                <a:off x="5445" y="1966"/>
                <a:ext cx="0" cy="65"/>
              </a:xfrm>
              <a:custGeom>
                <a:avLst/>
                <a:gdLst>
                  <a:gd name="T0" fmla="*/ 0 h 87"/>
                  <a:gd name="T1" fmla="*/ 0 h 87"/>
                  <a:gd name="T2" fmla="*/ 87 h 87"/>
                </a:gdLst>
                <a:ahLst/>
                <a:cxnLst>
                  <a:cxn ang="0">
                    <a:pos x="0" y="T0"/>
                  </a:cxn>
                  <a:cxn ang="0">
                    <a:pos x="0" y="T1"/>
                  </a:cxn>
                  <a:cxn ang="0">
                    <a:pos x="0" y="T2"/>
                  </a:cxn>
                </a:cxnLst>
                <a:rect l="0" t="0" r="r" b="b"/>
                <a:pathLst>
                  <a:path h="87">
                    <a:moveTo>
                      <a:pt x="0" y="0"/>
                    </a:moveTo>
                    <a:lnTo>
                      <a:pt x="0" y="0"/>
                    </a:lnTo>
                    <a:lnTo>
                      <a:pt x="0" y="87"/>
                    </a:lnTo>
                  </a:path>
                </a:pathLst>
              </a:custGeom>
              <a:noFill/>
              <a:ln w="6350" cap="flat">
                <a:solidFill>
                  <a:srgbClr val="BA442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4" name="Freeform 340">
                <a:extLst>
                  <a:ext uri="{FF2B5EF4-FFF2-40B4-BE49-F238E27FC236}">
                    <a16:creationId xmlns:a16="http://schemas.microsoft.com/office/drawing/2014/main" id="{2595042F-B890-B779-B7C1-2B009DF445D9}"/>
                  </a:ext>
                </a:extLst>
              </p:cNvPr>
              <p:cNvSpPr>
                <a:spLocks/>
              </p:cNvSpPr>
              <p:nvPr/>
            </p:nvSpPr>
            <p:spPr bwMode="auto">
              <a:xfrm>
                <a:off x="5410" y="1981"/>
                <a:ext cx="74" cy="35"/>
              </a:xfrm>
              <a:custGeom>
                <a:avLst/>
                <a:gdLst>
                  <a:gd name="T0" fmla="*/ 0 w 100"/>
                  <a:gd name="T1" fmla="*/ 47 h 47"/>
                  <a:gd name="T2" fmla="*/ 0 w 100"/>
                  <a:gd name="T3" fmla="*/ 47 h 47"/>
                  <a:gd name="T4" fmla="*/ 100 w 100"/>
                  <a:gd name="T5" fmla="*/ 0 h 47"/>
                </a:gdLst>
                <a:ahLst/>
                <a:cxnLst>
                  <a:cxn ang="0">
                    <a:pos x="T0" y="T1"/>
                  </a:cxn>
                  <a:cxn ang="0">
                    <a:pos x="T2" y="T3"/>
                  </a:cxn>
                  <a:cxn ang="0">
                    <a:pos x="T4" y="T5"/>
                  </a:cxn>
                </a:cxnLst>
                <a:rect l="0" t="0" r="r" b="b"/>
                <a:pathLst>
                  <a:path w="100" h="47">
                    <a:moveTo>
                      <a:pt x="0" y="47"/>
                    </a:moveTo>
                    <a:lnTo>
                      <a:pt x="0" y="47"/>
                    </a:lnTo>
                    <a:lnTo>
                      <a:pt x="100" y="0"/>
                    </a:lnTo>
                  </a:path>
                </a:pathLst>
              </a:custGeom>
              <a:noFill/>
              <a:ln w="6350" cap="flat">
                <a:solidFill>
                  <a:srgbClr val="BA442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5" name="Freeform 341">
                <a:extLst>
                  <a:ext uri="{FF2B5EF4-FFF2-40B4-BE49-F238E27FC236}">
                    <a16:creationId xmlns:a16="http://schemas.microsoft.com/office/drawing/2014/main" id="{67CC997D-EA6B-662A-4E02-5BEE6C1CE1D1}"/>
                  </a:ext>
                </a:extLst>
              </p:cNvPr>
              <p:cNvSpPr>
                <a:spLocks/>
              </p:cNvSpPr>
              <p:nvPr/>
            </p:nvSpPr>
            <p:spPr bwMode="auto">
              <a:xfrm>
                <a:off x="5410" y="1981"/>
                <a:ext cx="74" cy="35"/>
              </a:xfrm>
              <a:custGeom>
                <a:avLst/>
                <a:gdLst>
                  <a:gd name="T0" fmla="*/ 100 w 100"/>
                  <a:gd name="T1" fmla="*/ 47 h 47"/>
                  <a:gd name="T2" fmla="*/ 100 w 100"/>
                  <a:gd name="T3" fmla="*/ 47 h 47"/>
                  <a:gd name="T4" fmla="*/ 0 w 100"/>
                  <a:gd name="T5" fmla="*/ 0 h 47"/>
                </a:gdLst>
                <a:ahLst/>
                <a:cxnLst>
                  <a:cxn ang="0">
                    <a:pos x="T0" y="T1"/>
                  </a:cxn>
                  <a:cxn ang="0">
                    <a:pos x="T2" y="T3"/>
                  </a:cxn>
                  <a:cxn ang="0">
                    <a:pos x="T4" y="T5"/>
                  </a:cxn>
                </a:cxnLst>
                <a:rect l="0" t="0" r="r" b="b"/>
                <a:pathLst>
                  <a:path w="100" h="47">
                    <a:moveTo>
                      <a:pt x="100" y="47"/>
                    </a:moveTo>
                    <a:lnTo>
                      <a:pt x="100" y="47"/>
                    </a:lnTo>
                    <a:lnTo>
                      <a:pt x="0" y="0"/>
                    </a:lnTo>
                  </a:path>
                </a:pathLst>
              </a:custGeom>
              <a:noFill/>
              <a:ln w="6350" cap="flat">
                <a:solidFill>
                  <a:srgbClr val="BA442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6" name="Freeform 342">
                <a:extLst>
                  <a:ext uri="{FF2B5EF4-FFF2-40B4-BE49-F238E27FC236}">
                    <a16:creationId xmlns:a16="http://schemas.microsoft.com/office/drawing/2014/main" id="{1F86DAF8-4088-8754-732B-EBD9F3A6C0B4}"/>
                  </a:ext>
                </a:extLst>
              </p:cNvPr>
              <p:cNvSpPr>
                <a:spLocks/>
              </p:cNvSpPr>
              <p:nvPr/>
            </p:nvSpPr>
            <p:spPr bwMode="auto">
              <a:xfrm>
                <a:off x="5434" y="1966"/>
                <a:ext cx="1" cy="65"/>
              </a:xfrm>
              <a:custGeom>
                <a:avLst/>
                <a:gdLst>
                  <a:gd name="T0" fmla="*/ 0 w 1"/>
                  <a:gd name="T1" fmla="*/ 0 h 87"/>
                  <a:gd name="T2" fmla="*/ 0 w 1"/>
                  <a:gd name="T3" fmla="*/ 0 h 87"/>
                  <a:gd name="T4" fmla="*/ 1 w 1"/>
                  <a:gd name="T5" fmla="*/ 87 h 87"/>
                </a:gdLst>
                <a:ahLst/>
                <a:cxnLst>
                  <a:cxn ang="0">
                    <a:pos x="T0" y="T1"/>
                  </a:cxn>
                  <a:cxn ang="0">
                    <a:pos x="T2" y="T3"/>
                  </a:cxn>
                  <a:cxn ang="0">
                    <a:pos x="T4" y="T5"/>
                  </a:cxn>
                </a:cxnLst>
                <a:rect l="0" t="0" r="r" b="b"/>
                <a:pathLst>
                  <a:path w="1" h="87">
                    <a:moveTo>
                      <a:pt x="0" y="0"/>
                    </a:moveTo>
                    <a:lnTo>
                      <a:pt x="0" y="0"/>
                    </a:lnTo>
                    <a:lnTo>
                      <a:pt x="1" y="87"/>
                    </a:lnTo>
                  </a:path>
                </a:pathLst>
              </a:custGeom>
              <a:noFill/>
              <a:ln w="6350" cap="flat">
                <a:solidFill>
                  <a:srgbClr val="BA442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7" name="Freeform 343">
                <a:extLst>
                  <a:ext uri="{FF2B5EF4-FFF2-40B4-BE49-F238E27FC236}">
                    <a16:creationId xmlns:a16="http://schemas.microsoft.com/office/drawing/2014/main" id="{1436CA9A-633A-F81F-A340-6C93838E19BC}"/>
                  </a:ext>
                </a:extLst>
              </p:cNvPr>
              <p:cNvSpPr>
                <a:spLocks/>
              </p:cNvSpPr>
              <p:nvPr/>
            </p:nvSpPr>
            <p:spPr bwMode="auto">
              <a:xfrm>
                <a:off x="5400" y="1981"/>
                <a:ext cx="69" cy="35"/>
              </a:xfrm>
              <a:custGeom>
                <a:avLst/>
                <a:gdLst>
                  <a:gd name="T0" fmla="*/ 0 w 93"/>
                  <a:gd name="T1" fmla="*/ 47 h 47"/>
                  <a:gd name="T2" fmla="*/ 0 w 93"/>
                  <a:gd name="T3" fmla="*/ 47 h 47"/>
                  <a:gd name="T4" fmla="*/ 93 w 93"/>
                  <a:gd name="T5" fmla="*/ 0 h 47"/>
                </a:gdLst>
                <a:ahLst/>
                <a:cxnLst>
                  <a:cxn ang="0">
                    <a:pos x="T0" y="T1"/>
                  </a:cxn>
                  <a:cxn ang="0">
                    <a:pos x="T2" y="T3"/>
                  </a:cxn>
                  <a:cxn ang="0">
                    <a:pos x="T4" y="T5"/>
                  </a:cxn>
                </a:cxnLst>
                <a:rect l="0" t="0" r="r" b="b"/>
                <a:pathLst>
                  <a:path w="93" h="47">
                    <a:moveTo>
                      <a:pt x="0" y="47"/>
                    </a:moveTo>
                    <a:lnTo>
                      <a:pt x="0" y="47"/>
                    </a:lnTo>
                    <a:lnTo>
                      <a:pt x="93" y="0"/>
                    </a:lnTo>
                  </a:path>
                </a:pathLst>
              </a:custGeom>
              <a:noFill/>
              <a:ln w="6350" cap="flat">
                <a:solidFill>
                  <a:srgbClr val="BA442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8" name="Freeform 344">
                <a:extLst>
                  <a:ext uri="{FF2B5EF4-FFF2-40B4-BE49-F238E27FC236}">
                    <a16:creationId xmlns:a16="http://schemas.microsoft.com/office/drawing/2014/main" id="{20D25E6A-4192-4E75-D51B-3FD4C59F1098}"/>
                  </a:ext>
                </a:extLst>
              </p:cNvPr>
              <p:cNvSpPr>
                <a:spLocks/>
              </p:cNvSpPr>
              <p:nvPr/>
            </p:nvSpPr>
            <p:spPr bwMode="auto">
              <a:xfrm>
                <a:off x="5400" y="1981"/>
                <a:ext cx="69" cy="35"/>
              </a:xfrm>
              <a:custGeom>
                <a:avLst/>
                <a:gdLst>
                  <a:gd name="T0" fmla="*/ 93 w 93"/>
                  <a:gd name="T1" fmla="*/ 47 h 47"/>
                  <a:gd name="T2" fmla="*/ 93 w 93"/>
                  <a:gd name="T3" fmla="*/ 47 h 47"/>
                  <a:gd name="T4" fmla="*/ 0 w 93"/>
                  <a:gd name="T5" fmla="*/ 0 h 47"/>
                </a:gdLst>
                <a:ahLst/>
                <a:cxnLst>
                  <a:cxn ang="0">
                    <a:pos x="T0" y="T1"/>
                  </a:cxn>
                  <a:cxn ang="0">
                    <a:pos x="T2" y="T3"/>
                  </a:cxn>
                  <a:cxn ang="0">
                    <a:pos x="T4" y="T5"/>
                  </a:cxn>
                </a:cxnLst>
                <a:rect l="0" t="0" r="r" b="b"/>
                <a:pathLst>
                  <a:path w="93" h="47">
                    <a:moveTo>
                      <a:pt x="93" y="47"/>
                    </a:moveTo>
                    <a:lnTo>
                      <a:pt x="93" y="47"/>
                    </a:lnTo>
                    <a:lnTo>
                      <a:pt x="0" y="0"/>
                    </a:lnTo>
                  </a:path>
                </a:pathLst>
              </a:custGeom>
              <a:noFill/>
              <a:ln w="6350" cap="flat">
                <a:solidFill>
                  <a:srgbClr val="BA442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9" name="Freeform 345">
                <a:extLst>
                  <a:ext uri="{FF2B5EF4-FFF2-40B4-BE49-F238E27FC236}">
                    <a16:creationId xmlns:a16="http://schemas.microsoft.com/office/drawing/2014/main" id="{E4721A74-42E6-4B57-01DC-2C5697775322}"/>
                  </a:ext>
                </a:extLst>
              </p:cNvPr>
              <p:cNvSpPr>
                <a:spLocks/>
              </p:cNvSpPr>
              <p:nvPr/>
            </p:nvSpPr>
            <p:spPr bwMode="auto">
              <a:xfrm>
                <a:off x="5430" y="1966"/>
                <a:ext cx="0" cy="65"/>
              </a:xfrm>
              <a:custGeom>
                <a:avLst/>
                <a:gdLst>
                  <a:gd name="T0" fmla="*/ 0 h 87"/>
                  <a:gd name="T1" fmla="*/ 0 h 87"/>
                  <a:gd name="T2" fmla="*/ 87 h 87"/>
                </a:gdLst>
                <a:ahLst/>
                <a:cxnLst>
                  <a:cxn ang="0">
                    <a:pos x="0" y="T0"/>
                  </a:cxn>
                  <a:cxn ang="0">
                    <a:pos x="0" y="T1"/>
                  </a:cxn>
                  <a:cxn ang="0">
                    <a:pos x="0" y="T2"/>
                  </a:cxn>
                </a:cxnLst>
                <a:rect l="0" t="0" r="r" b="b"/>
                <a:pathLst>
                  <a:path h="87">
                    <a:moveTo>
                      <a:pt x="0" y="0"/>
                    </a:moveTo>
                    <a:lnTo>
                      <a:pt x="0" y="0"/>
                    </a:lnTo>
                    <a:lnTo>
                      <a:pt x="0" y="87"/>
                    </a:lnTo>
                  </a:path>
                </a:pathLst>
              </a:custGeom>
              <a:noFill/>
              <a:ln w="6350" cap="flat">
                <a:solidFill>
                  <a:srgbClr val="BA442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0" name="Freeform 346">
                <a:extLst>
                  <a:ext uri="{FF2B5EF4-FFF2-40B4-BE49-F238E27FC236}">
                    <a16:creationId xmlns:a16="http://schemas.microsoft.com/office/drawing/2014/main" id="{B33310AE-79FB-F209-5275-89CE6CAAA968}"/>
                  </a:ext>
                </a:extLst>
              </p:cNvPr>
              <p:cNvSpPr>
                <a:spLocks/>
              </p:cNvSpPr>
              <p:nvPr/>
            </p:nvSpPr>
            <p:spPr bwMode="auto">
              <a:xfrm>
                <a:off x="5390" y="1981"/>
                <a:ext cx="74" cy="35"/>
              </a:xfrm>
              <a:custGeom>
                <a:avLst/>
                <a:gdLst>
                  <a:gd name="T0" fmla="*/ 0 w 100"/>
                  <a:gd name="T1" fmla="*/ 47 h 47"/>
                  <a:gd name="T2" fmla="*/ 0 w 100"/>
                  <a:gd name="T3" fmla="*/ 47 h 47"/>
                  <a:gd name="T4" fmla="*/ 100 w 100"/>
                  <a:gd name="T5" fmla="*/ 0 h 47"/>
                </a:gdLst>
                <a:ahLst/>
                <a:cxnLst>
                  <a:cxn ang="0">
                    <a:pos x="T0" y="T1"/>
                  </a:cxn>
                  <a:cxn ang="0">
                    <a:pos x="T2" y="T3"/>
                  </a:cxn>
                  <a:cxn ang="0">
                    <a:pos x="T4" y="T5"/>
                  </a:cxn>
                </a:cxnLst>
                <a:rect l="0" t="0" r="r" b="b"/>
                <a:pathLst>
                  <a:path w="100" h="47">
                    <a:moveTo>
                      <a:pt x="0" y="47"/>
                    </a:moveTo>
                    <a:lnTo>
                      <a:pt x="0" y="47"/>
                    </a:lnTo>
                    <a:lnTo>
                      <a:pt x="100" y="0"/>
                    </a:lnTo>
                  </a:path>
                </a:pathLst>
              </a:custGeom>
              <a:noFill/>
              <a:ln w="6350" cap="flat">
                <a:solidFill>
                  <a:srgbClr val="BA442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1" name="Freeform 347">
                <a:extLst>
                  <a:ext uri="{FF2B5EF4-FFF2-40B4-BE49-F238E27FC236}">
                    <a16:creationId xmlns:a16="http://schemas.microsoft.com/office/drawing/2014/main" id="{576E0A76-F77E-7C4C-FFDD-FFA130096244}"/>
                  </a:ext>
                </a:extLst>
              </p:cNvPr>
              <p:cNvSpPr>
                <a:spLocks/>
              </p:cNvSpPr>
              <p:nvPr/>
            </p:nvSpPr>
            <p:spPr bwMode="auto">
              <a:xfrm>
                <a:off x="5390" y="1981"/>
                <a:ext cx="74" cy="35"/>
              </a:xfrm>
              <a:custGeom>
                <a:avLst/>
                <a:gdLst>
                  <a:gd name="T0" fmla="*/ 100 w 100"/>
                  <a:gd name="T1" fmla="*/ 47 h 47"/>
                  <a:gd name="T2" fmla="*/ 100 w 100"/>
                  <a:gd name="T3" fmla="*/ 47 h 47"/>
                  <a:gd name="T4" fmla="*/ 0 w 100"/>
                  <a:gd name="T5" fmla="*/ 0 h 47"/>
                </a:gdLst>
                <a:ahLst/>
                <a:cxnLst>
                  <a:cxn ang="0">
                    <a:pos x="T0" y="T1"/>
                  </a:cxn>
                  <a:cxn ang="0">
                    <a:pos x="T2" y="T3"/>
                  </a:cxn>
                  <a:cxn ang="0">
                    <a:pos x="T4" y="T5"/>
                  </a:cxn>
                </a:cxnLst>
                <a:rect l="0" t="0" r="r" b="b"/>
                <a:pathLst>
                  <a:path w="100" h="47">
                    <a:moveTo>
                      <a:pt x="100" y="47"/>
                    </a:moveTo>
                    <a:lnTo>
                      <a:pt x="100" y="47"/>
                    </a:lnTo>
                    <a:lnTo>
                      <a:pt x="0" y="0"/>
                    </a:lnTo>
                  </a:path>
                </a:pathLst>
              </a:custGeom>
              <a:noFill/>
              <a:ln w="6350" cap="flat">
                <a:solidFill>
                  <a:srgbClr val="BA442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2" name="Freeform 348">
                <a:extLst>
                  <a:ext uri="{FF2B5EF4-FFF2-40B4-BE49-F238E27FC236}">
                    <a16:creationId xmlns:a16="http://schemas.microsoft.com/office/drawing/2014/main" id="{B3B6249D-4351-E5B7-BCB1-77CB501F8532}"/>
                  </a:ext>
                </a:extLst>
              </p:cNvPr>
              <p:cNvSpPr>
                <a:spLocks/>
              </p:cNvSpPr>
              <p:nvPr/>
            </p:nvSpPr>
            <p:spPr bwMode="auto">
              <a:xfrm>
                <a:off x="5419" y="1966"/>
                <a:ext cx="1" cy="65"/>
              </a:xfrm>
              <a:custGeom>
                <a:avLst/>
                <a:gdLst>
                  <a:gd name="T0" fmla="*/ 0 w 1"/>
                  <a:gd name="T1" fmla="*/ 0 h 87"/>
                  <a:gd name="T2" fmla="*/ 0 w 1"/>
                  <a:gd name="T3" fmla="*/ 0 h 87"/>
                  <a:gd name="T4" fmla="*/ 1 w 1"/>
                  <a:gd name="T5" fmla="*/ 87 h 87"/>
                </a:gdLst>
                <a:ahLst/>
                <a:cxnLst>
                  <a:cxn ang="0">
                    <a:pos x="T0" y="T1"/>
                  </a:cxn>
                  <a:cxn ang="0">
                    <a:pos x="T2" y="T3"/>
                  </a:cxn>
                  <a:cxn ang="0">
                    <a:pos x="T4" y="T5"/>
                  </a:cxn>
                </a:cxnLst>
                <a:rect l="0" t="0" r="r" b="b"/>
                <a:pathLst>
                  <a:path w="1" h="87">
                    <a:moveTo>
                      <a:pt x="0" y="0"/>
                    </a:moveTo>
                    <a:lnTo>
                      <a:pt x="0" y="0"/>
                    </a:lnTo>
                    <a:lnTo>
                      <a:pt x="1" y="87"/>
                    </a:lnTo>
                  </a:path>
                </a:pathLst>
              </a:custGeom>
              <a:noFill/>
              <a:ln w="6350" cap="flat">
                <a:solidFill>
                  <a:srgbClr val="BA442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3" name="Freeform 349">
                <a:extLst>
                  <a:ext uri="{FF2B5EF4-FFF2-40B4-BE49-F238E27FC236}">
                    <a16:creationId xmlns:a16="http://schemas.microsoft.com/office/drawing/2014/main" id="{F77B6EEC-CA1E-219A-44D3-62E3AECF2D48}"/>
                  </a:ext>
                </a:extLst>
              </p:cNvPr>
              <p:cNvSpPr>
                <a:spLocks/>
              </p:cNvSpPr>
              <p:nvPr/>
            </p:nvSpPr>
            <p:spPr bwMode="auto">
              <a:xfrm>
                <a:off x="5380" y="1981"/>
                <a:ext cx="74" cy="35"/>
              </a:xfrm>
              <a:custGeom>
                <a:avLst/>
                <a:gdLst>
                  <a:gd name="T0" fmla="*/ 0 w 100"/>
                  <a:gd name="T1" fmla="*/ 47 h 47"/>
                  <a:gd name="T2" fmla="*/ 0 w 100"/>
                  <a:gd name="T3" fmla="*/ 47 h 47"/>
                  <a:gd name="T4" fmla="*/ 100 w 100"/>
                  <a:gd name="T5" fmla="*/ 0 h 47"/>
                </a:gdLst>
                <a:ahLst/>
                <a:cxnLst>
                  <a:cxn ang="0">
                    <a:pos x="T0" y="T1"/>
                  </a:cxn>
                  <a:cxn ang="0">
                    <a:pos x="T2" y="T3"/>
                  </a:cxn>
                  <a:cxn ang="0">
                    <a:pos x="T4" y="T5"/>
                  </a:cxn>
                </a:cxnLst>
                <a:rect l="0" t="0" r="r" b="b"/>
                <a:pathLst>
                  <a:path w="100" h="47">
                    <a:moveTo>
                      <a:pt x="0" y="47"/>
                    </a:moveTo>
                    <a:lnTo>
                      <a:pt x="0" y="47"/>
                    </a:lnTo>
                    <a:lnTo>
                      <a:pt x="100" y="0"/>
                    </a:lnTo>
                  </a:path>
                </a:pathLst>
              </a:custGeom>
              <a:noFill/>
              <a:ln w="6350" cap="flat">
                <a:solidFill>
                  <a:srgbClr val="BA442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4" name="Freeform 350">
                <a:extLst>
                  <a:ext uri="{FF2B5EF4-FFF2-40B4-BE49-F238E27FC236}">
                    <a16:creationId xmlns:a16="http://schemas.microsoft.com/office/drawing/2014/main" id="{2DAC8BAC-421D-C93E-2AA7-8BD7F57778FA}"/>
                  </a:ext>
                </a:extLst>
              </p:cNvPr>
              <p:cNvSpPr>
                <a:spLocks/>
              </p:cNvSpPr>
              <p:nvPr/>
            </p:nvSpPr>
            <p:spPr bwMode="auto">
              <a:xfrm>
                <a:off x="5380" y="1981"/>
                <a:ext cx="74" cy="35"/>
              </a:xfrm>
              <a:custGeom>
                <a:avLst/>
                <a:gdLst>
                  <a:gd name="T0" fmla="*/ 100 w 100"/>
                  <a:gd name="T1" fmla="*/ 47 h 47"/>
                  <a:gd name="T2" fmla="*/ 100 w 100"/>
                  <a:gd name="T3" fmla="*/ 47 h 47"/>
                  <a:gd name="T4" fmla="*/ 0 w 100"/>
                  <a:gd name="T5" fmla="*/ 0 h 47"/>
                </a:gdLst>
                <a:ahLst/>
                <a:cxnLst>
                  <a:cxn ang="0">
                    <a:pos x="T0" y="T1"/>
                  </a:cxn>
                  <a:cxn ang="0">
                    <a:pos x="T2" y="T3"/>
                  </a:cxn>
                  <a:cxn ang="0">
                    <a:pos x="T4" y="T5"/>
                  </a:cxn>
                </a:cxnLst>
                <a:rect l="0" t="0" r="r" b="b"/>
                <a:pathLst>
                  <a:path w="100" h="47">
                    <a:moveTo>
                      <a:pt x="100" y="47"/>
                    </a:moveTo>
                    <a:lnTo>
                      <a:pt x="100" y="47"/>
                    </a:lnTo>
                    <a:lnTo>
                      <a:pt x="0" y="0"/>
                    </a:lnTo>
                  </a:path>
                </a:pathLst>
              </a:custGeom>
              <a:noFill/>
              <a:ln w="6350" cap="flat">
                <a:solidFill>
                  <a:srgbClr val="BA442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5" name="Freeform 351">
                <a:extLst>
                  <a:ext uri="{FF2B5EF4-FFF2-40B4-BE49-F238E27FC236}">
                    <a16:creationId xmlns:a16="http://schemas.microsoft.com/office/drawing/2014/main" id="{A7F93BFF-3696-9D9C-0034-BC1B6AF68D37}"/>
                  </a:ext>
                </a:extLst>
              </p:cNvPr>
              <p:cNvSpPr>
                <a:spLocks/>
              </p:cNvSpPr>
              <p:nvPr/>
            </p:nvSpPr>
            <p:spPr bwMode="auto">
              <a:xfrm>
                <a:off x="5410" y="1966"/>
                <a:ext cx="0" cy="65"/>
              </a:xfrm>
              <a:custGeom>
                <a:avLst/>
                <a:gdLst>
                  <a:gd name="T0" fmla="*/ 0 h 87"/>
                  <a:gd name="T1" fmla="*/ 0 h 87"/>
                  <a:gd name="T2" fmla="*/ 87 h 87"/>
                </a:gdLst>
                <a:ahLst/>
                <a:cxnLst>
                  <a:cxn ang="0">
                    <a:pos x="0" y="T0"/>
                  </a:cxn>
                  <a:cxn ang="0">
                    <a:pos x="0" y="T1"/>
                  </a:cxn>
                  <a:cxn ang="0">
                    <a:pos x="0" y="T2"/>
                  </a:cxn>
                </a:cxnLst>
                <a:rect l="0" t="0" r="r" b="b"/>
                <a:pathLst>
                  <a:path h="87">
                    <a:moveTo>
                      <a:pt x="0" y="0"/>
                    </a:moveTo>
                    <a:lnTo>
                      <a:pt x="0" y="0"/>
                    </a:lnTo>
                    <a:lnTo>
                      <a:pt x="0" y="87"/>
                    </a:lnTo>
                  </a:path>
                </a:pathLst>
              </a:custGeom>
              <a:noFill/>
              <a:ln w="6350" cap="flat">
                <a:solidFill>
                  <a:srgbClr val="BA442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6" name="Freeform 352">
                <a:extLst>
                  <a:ext uri="{FF2B5EF4-FFF2-40B4-BE49-F238E27FC236}">
                    <a16:creationId xmlns:a16="http://schemas.microsoft.com/office/drawing/2014/main" id="{0DC6990F-A94F-6757-FEC5-198FD5FEC46C}"/>
                  </a:ext>
                </a:extLst>
              </p:cNvPr>
              <p:cNvSpPr>
                <a:spLocks/>
              </p:cNvSpPr>
              <p:nvPr/>
            </p:nvSpPr>
            <p:spPr bwMode="auto">
              <a:xfrm>
                <a:off x="5370" y="1981"/>
                <a:ext cx="75" cy="35"/>
              </a:xfrm>
              <a:custGeom>
                <a:avLst/>
                <a:gdLst>
                  <a:gd name="T0" fmla="*/ 0 w 100"/>
                  <a:gd name="T1" fmla="*/ 47 h 47"/>
                  <a:gd name="T2" fmla="*/ 0 w 100"/>
                  <a:gd name="T3" fmla="*/ 47 h 47"/>
                  <a:gd name="T4" fmla="*/ 100 w 100"/>
                  <a:gd name="T5" fmla="*/ 0 h 47"/>
                </a:gdLst>
                <a:ahLst/>
                <a:cxnLst>
                  <a:cxn ang="0">
                    <a:pos x="T0" y="T1"/>
                  </a:cxn>
                  <a:cxn ang="0">
                    <a:pos x="T2" y="T3"/>
                  </a:cxn>
                  <a:cxn ang="0">
                    <a:pos x="T4" y="T5"/>
                  </a:cxn>
                </a:cxnLst>
                <a:rect l="0" t="0" r="r" b="b"/>
                <a:pathLst>
                  <a:path w="100" h="47">
                    <a:moveTo>
                      <a:pt x="0" y="47"/>
                    </a:moveTo>
                    <a:lnTo>
                      <a:pt x="0" y="47"/>
                    </a:lnTo>
                    <a:lnTo>
                      <a:pt x="100" y="0"/>
                    </a:lnTo>
                  </a:path>
                </a:pathLst>
              </a:custGeom>
              <a:noFill/>
              <a:ln w="6350" cap="flat">
                <a:solidFill>
                  <a:srgbClr val="BA442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7" name="Freeform 353">
                <a:extLst>
                  <a:ext uri="{FF2B5EF4-FFF2-40B4-BE49-F238E27FC236}">
                    <a16:creationId xmlns:a16="http://schemas.microsoft.com/office/drawing/2014/main" id="{DBA2BB9C-847B-A179-59D5-9E8FA910E37F}"/>
                  </a:ext>
                </a:extLst>
              </p:cNvPr>
              <p:cNvSpPr>
                <a:spLocks/>
              </p:cNvSpPr>
              <p:nvPr/>
            </p:nvSpPr>
            <p:spPr bwMode="auto">
              <a:xfrm>
                <a:off x="5370" y="1981"/>
                <a:ext cx="75" cy="35"/>
              </a:xfrm>
              <a:custGeom>
                <a:avLst/>
                <a:gdLst>
                  <a:gd name="T0" fmla="*/ 100 w 100"/>
                  <a:gd name="T1" fmla="*/ 47 h 47"/>
                  <a:gd name="T2" fmla="*/ 100 w 100"/>
                  <a:gd name="T3" fmla="*/ 47 h 47"/>
                  <a:gd name="T4" fmla="*/ 0 w 100"/>
                  <a:gd name="T5" fmla="*/ 0 h 47"/>
                </a:gdLst>
                <a:ahLst/>
                <a:cxnLst>
                  <a:cxn ang="0">
                    <a:pos x="T0" y="T1"/>
                  </a:cxn>
                  <a:cxn ang="0">
                    <a:pos x="T2" y="T3"/>
                  </a:cxn>
                  <a:cxn ang="0">
                    <a:pos x="T4" y="T5"/>
                  </a:cxn>
                </a:cxnLst>
                <a:rect l="0" t="0" r="r" b="b"/>
                <a:pathLst>
                  <a:path w="100" h="47">
                    <a:moveTo>
                      <a:pt x="100" y="47"/>
                    </a:moveTo>
                    <a:lnTo>
                      <a:pt x="100" y="47"/>
                    </a:lnTo>
                    <a:lnTo>
                      <a:pt x="0" y="0"/>
                    </a:lnTo>
                  </a:path>
                </a:pathLst>
              </a:custGeom>
              <a:noFill/>
              <a:ln w="6350" cap="flat">
                <a:solidFill>
                  <a:srgbClr val="BA442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8" name="Freeform 354">
                <a:extLst>
                  <a:ext uri="{FF2B5EF4-FFF2-40B4-BE49-F238E27FC236}">
                    <a16:creationId xmlns:a16="http://schemas.microsoft.com/office/drawing/2014/main" id="{460BE8AF-D82D-B726-CFC5-56FF064354FA}"/>
                  </a:ext>
                </a:extLst>
              </p:cNvPr>
              <p:cNvSpPr>
                <a:spLocks/>
              </p:cNvSpPr>
              <p:nvPr/>
            </p:nvSpPr>
            <p:spPr bwMode="auto">
              <a:xfrm>
                <a:off x="5400" y="1966"/>
                <a:ext cx="0" cy="65"/>
              </a:xfrm>
              <a:custGeom>
                <a:avLst/>
                <a:gdLst>
                  <a:gd name="T0" fmla="*/ 0 h 87"/>
                  <a:gd name="T1" fmla="*/ 0 h 87"/>
                  <a:gd name="T2" fmla="*/ 87 h 87"/>
                </a:gdLst>
                <a:ahLst/>
                <a:cxnLst>
                  <a:cxn ang="0">
                    <a:pos x="0" y="T0"/>
                  </a:cxn>
                  <a:cxn ang="0">
                    <a:pos x="0" y="T1"/>
                  </a:cxn>
                  <a:cxn ang="0">
                    <a:pos x="0" y="T2"/>
                  </a:cxn>
                </a:cxnLst>
                <a:rect l="0" t="0" r="r" b="b"/>
                <a:pathLst>
                  <a:path h="87">
                    <a:moveTo>
                      <a:pt x="0" y="0"/>
                    </a:moveTo>
                    <a:lnTo>
                      <a:pt x="0" y="0"/>
                    </a:lnTo>
                    <a:lnTo>
                      <a:pt x="0" y="87"/>
                    </a:lnTo>
                  </a:path>
                </a:pathLst>
              </a:custGeom>
              <a:noFill/>
              <a:ln w="6350" cap="flat">
                <a:solidFill>
                  <a:srgbClr val="BA442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9" name="Freeform 355">
                <a:extLst>
                  <a:ext uri="{FF2B5EF4-FFF2-40B4-BE49-F238E27FC236}">
                    <a16:creationId xmlns:a16="http://schemas.microsoft.com/office/drawing/2014/main" id="{43055EC0-3BE1-1C30-BF96-6206269ED590}"/>
                  </a:ext>
                </a:extLst>
              </p:cNvPr>
              <p:cNvSpPr>
                <a:spLocks/>
              </p:cNvSpPr>
              <p:nvPr/>
            </p:nvSpPr>
            <p:spPr bwMode="auto">
              <a:xfrm>
                <a:off x="5360" y="1981"/>
                <a:ext cx="74" cy="35"/>
              </a:xfrm>
              <a:custGeom>
                <a:avLst/>
                <a:gdLst>
                  <a:gd name="T0" fmla="*/ 0 w 100"/>
                  <a:gd name="T1" fmla="*/ 47 h 47"/>
                  <a:gd name="T2" fmla="*/ 0 w 100"/>
                  <a:gd name="T3" fmla="*/ 47 h 47"/>
                  <a:gd name="T4" fmla="*/ 100 w 100"/>
                  <a:gd name="T5" fmla="*/ 0 h 47"/>
                </a:gdLst>
                <a:ahLst/>
                <a:cxnLst>
                  <a:cxn ang="0">
                    <a:pos x="T0" y="T1"/>
                  </a:cxn>
                  <a:cxn ang="0">
                    <a:pos x="T2" y="T3"/>
                  </a:cxn>
                  <a:cxn ang="0">
                    <a:pos x="T4" y="T5"/>
                  </a:cxn>
                </a:cxnLst>
                <a:rect l="0" t="0" r="r" b="b"/>
                <a:pathLst>
                  <a:path w="100" h="47">
                    <a:moveTo>
                      <a:pt x="0" y="47"/>
                    </a:moveTo>
                    <a:lnTo>
                      <a:pt x="0" y="47"/>
                    </a:lnTo>
                    <a:lnTo>
                      <a:pt x="100" y="0"/>
                    </a:lnTo>
                  </a:path>
                </a:pathLst>
              </a:custGeom>
              <a:noFill/>
              <a:ln w="6350" cap="flat">
                <a:solidFill>
                  <a:srgbClr val="BA442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0" name="Freeform 356">
                <a:extLst>
                  <a:ext uri="{FF2B5EF4-FFF2-40B4-BE49-F238E27FC236}">
                    <a16:creationId xmlns:a16="http://schemas.microsoft.com/office/drawing/2014/main" id="{E149EBB8-7E21-EBE9-912A-04B1FF415B08}"/>
                  </a:ext>
                </a:extLst>
              </p:cNvPr>
              <p:cNvSpPr>
                <a:spLocks/>
              </p:cNvSpPr>
              <p:nvPr/>
            </p:nvSpPr>
            <p:spPr bwMode="auto">
              <a:xfrm>
                <a:off x="5360" y="1981"/>
                <a:ext cx="74" cy="35"/>
              </a:xfrm>
              <a:custGeom>
                <a:avLst/>
                <a:gdLst>
                  <a:gd name="T0" fmla="*/ 100 w 100"/>
                  <a:gd name="T1" fmla="*/ 47 h 47"/>
                  <a:gd name="T2" fmla="*/ 100 w 100"/>
                  <a:gd name="T3" fmla="*/ 47 h 47"/>
                  <a:gd name="T4" fmla="*/ 0 w 100"/>
                  <a:gd name="T5" fmla="*/ 0 h 47"/>
                </a:gdLst>
                <a:ahLst/>
                <a:cxnLst>
                  <a:cxn ang="0">
                    <a:pos x="T0" y="T1"/>
                  </a:cxn>
                  <a:cxn ang="0">
                    <a:pos x="T2" y="T3"/>
                  </a:cxn>
                  <a:cxn ang="0">
                    <a:pos x="T4" y="T5"/>
                  </a:cxn>
                </a:cxnLst>
                <a:rect l="0" t="0" r="r" b="b"/>
                <a:pathLst>
                  <a:path w="100" h="47">
                    <a:moveTo>
                      <a:pt x="100" y="47"/>
                    </a:moveTo>
                    <a:lnTo>
                      <a:pt x="100" y="47"/>
                    </a:lnTo>
                    <a:lnTo>
                      <a:pt x="0" y="0"/>
                    </a:lnTo>
                  </a:path>
                </a:pathLst>
              </a:custGeom>
              <a:noFill/>
              <a:ln w="6350" cap="flat">
                <a:solidFill>
                  <a:srgbClr val="BA442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1" name="Freeform 357">
                <a:extLst>
                  <a:ext uri="{FF2B5EF4-FFF2-40B4-BE49-F238E27FC236}">
                    <a16:creationId xmlns:a16="http://schemas.microsoft.com/office/drawing/2014/main" id="{265420CB-9253-ACA8-8812-B06886202DB3}"/>
                  </a:ext>
                </a:extLst>
              </p:cNvPr>
              <p:cNvSpPr>
                <a:spLocks/>
              </p:cNvSpPr>
              <p:nvPr/>
            </p:nvSpPr>
            <p:spPr bwMode="auto">
              <a:xfrm>
                <a:off x="5390" y="1966"/>
                <a:ext cx="0" cy="65"/>
              </a:xfrm>
              <a:custGeom>
                <a:avLst/>
                <a:gdLst>
                  <a:gd name="T0" fmla="*/ 0 w 1"/>
                  <a:gd name="T1" fmla="*/ 0 h 87"/>
                  <a:gd name="T2" fmla="*/ 0 w 1"/>
                  <a:gd name="T3" fmla="*/ 0 h 87"/>
                  <a:gd name="T4" fmla="*/ 1 w 1"/>
                  <a:gd name="T5" fmla="*/ 87 h 87"/>
                </a:gdLst>
                <a:ahLst/>
                <a:cxnLst>
                  <a:cxn ang="0">
                    <a:pos x="T0" y="T1"/>
                  </a:cxn>
                  <a:cxn ang="0">
                    <a:pos x="T2" y="T3"/>
                  </a:cxn>
                  <a:cxn ang="0">
                    <a:pos x="T4" y="T5"/>
                  </a:cxn>
                </a:cxnLst>
                <a:rect l="0" t="0" r="r" b="b"/>
                <a:pathLst>
                  <a:path w="1" h="87">
                    <a:moveTo>
                      <a:pt x="0" y="0"/>
                    </a:moveTo>
                    <a:lnTo>
                      <a:pt x="0" y="0"/>
                    </a:lnTo>
                    <a:lnTo>
                      <a:pt x="1" y="87"/>
                    </a:lnTo>
                  </a:path>
                </a:pathLst>
              </a:custGeom>
              <a:noFill/>
              <a:ln w="6350" cap="flat">
                <a:solidFill>
                  <a:srgbClr val="BA442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2" name="Freeform 358">
                <a:extLst>
                  <a:ext uri="{FF2B5EF4-FFF2-40B4-BE49-F238E27FC236}">
                    <a16:creationId xmlns:a16="http://schemas.microsoft.com/office/drawing/2014/main" id="{662EC9C6-7D6B-6361-F0A4-244DFB42CFB3}"/>
                  </a:ext>
                </a:extLst>
              </p:cNvPr>
              <p:cNvSpPr>
                <a:spLocks/>
              </p:cNvSpPr>
              <p:nvPr/>
            </p:nvSpPr>
            <p:spPr bwMode="auto">
              <a:xfrm>
                <a:off x="5350" y="1981"/>
                <a:ext cx="75" cy="35"/>
              </a:xfrm>
              <a:custGeom>
                <a:avLst/>
                <a:gdLst>
                  <a:gd name="T0" fmla="*/ 0 w 100"/>
                  <a:gd name="T1" fmla="*/ 47 h 47"/>
                  <a:gd name="T2" fmla="*/ 0 w 100"/>
                  <a:gd name="T3" fmla="*/ 47 h 47"/>
                  <a:gd name="T4" fmla="*/ 100 w 100"/>
                  <a:gd name="T5" fmla="*/ 0 h 47"/>
                </a:gdLst>
                <a:ahLst/>
                <a:cxnLst>
                  <a:cxn ang="0">
                    <a:pos x="T0" y="T1"/>
                  </a:cxn>
                  <a:cxn ang="0">
                    <a:pos x="T2" y="T3"/>
                  </a:cxn>
                  <a:cxn ang="0">
                    <a:pos x="T4" y="T5"/>
                  </a:cxn>
                </a:cxnLst>
                <a:rect l="0" t="0" r="r" b="b"/>
                <a:pathLst>
                  <a:path w="100" h="47">
                    <a:moveTo>
                      <a:pt x="0" y="47"/>
                    </a:moveTo>
                    <a:lnTo>
                      <a:pt x="0" y="47"/>
                    </a:lnTo>
                    <a:lnTo>
                      <a:pt x="100" y="0"/>
                    </a:lnTo>
                  </a:path>
                </a:pathLst>
              </a:custGeom>
              <a:noFill/>
              <a:ln w="6350" cap="flat">
                <a:solidFill>
                  <a:srgbClr val="BA442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3" name="Freeform 359">
                <a:extLst>
                  <a:ext uri="{FF2B5EF4-FFF2-40B4-BE49-F238E27FC236}">
                    <a16:creationId xmlns:a16="http://schemas.microsoft.com/office/drawing/2014/main" id="{1C6698ED-5484-5560-AD3F-0DB880FA2395}"/>
                  </a:ext>
                </a:extLst>
              </p:cNvPr>
              <p:cNvSpPr>
                <a:spLocks/>
              </p:cNvSpPr>
              <p:nvPr/>
            </p:nvSpPr>
            <p:spPr bwMode="auto">
              <a:xfrm>
                <a:off x="5350" y="1981"/>
                <a:ext cx="75" cy="35"/>
              </a:xfrm>
              <a:custGeom>
                <a:avLst/>
                <a:gdLst>
                  <a:gd name="T0" fmla="*/ 100 w 100"/>
                  <a:gd name="T1" fmla="*/ 47 h 47"/>
                  <a:gd name="T2" fmla="*/ 100 w 100"/>
                  <a:gd name="T3" fmla="*/ 47 h 47"/>
                  <a:gd name="T4" fmla="*/ 0 w 100"/>
                  <a:gd name="T5" fmla="*/ 0 h 47"/>
                </a:gdLst>
                <a:ahLst/>
                <a:cxnLst>
                  <a:cxn ang="0">
                    <a:pos x="T0" y="T1"/>
                  </a:cxn>
                  <a:cxn ang="0">
                    <a:pos x="T2" y="T3"/>
                  </a:cxn>
                  <a:cxn ang="0">
                    <a:pos x="T4" y="T5"/>
                  </a:cxn>
                </a:cxnLst>
                <a:rect l="0" t="0" r="r" b="b"/>
                <a:pathLst>
                  <a:path w="100" h="47">
                    <a:moveTo>
                      <a:pt x="100" y="47"/>
                    </a:moveTo>
                    <a:lnTo>
                      <a:pt x="100" y="47"/>
                    </a:lnTo>
                    <a:lnTo>
                      <a:pt x="0" y="0"/>
                    </a:lnTo>
                  </a:path>
                </a:pathLst>
              </a:custGeom>
              <a:noFill/>
              <a:ln w="6350" cap="flat">
                <a:solidFill>
                  <a:srgbClr val="BA442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4" name="Freeform 360">
                <a:extLst>
                  <a:ext uri="{FF2B5EF4-FFF2-40B4-BE49-F238E27FC236}">
                    <a16:creationId xmlns:a16="http://schemas.microsoft.com/office/drawing/2014/main" id="{0BA72117-A544-5FC9-B8ED-6F26BBBE6BB3}"/>
                  </a:ext>
                </a:extLst>
              </p:cNvPr>
              <p:cNvSpPr>
                <a:spLocks/>
              </p:cNvSpPr>
              <p:nvPr/>
            </p:nvSpPr>
            <p:spPr bwMode="auto">
              <a:xfrm>
                <a:off x="5380" y="1966"/>
                <a:ext cx="0" cy="65"/>
              </a:xfrm>
              <a:custGeom>
                <a:avLst/>
                <a:gdLst>
                  <a:gd name="T0" fmla="*/ 0 h 87"/>
                  <a:gd name="T1" fmla="*/ 0 h 87"/>
                  <a:gd name="T2" fmla="*/ 87 h 87"/>
                </a:gdLst>
                <a:ahLst/>
                <a:cxnLst>
                  <a:cxn ang="0">
                    <a:pos x="0" y="T0"/>
                  </a:cxn>
                  <a:cxn ang="0">
                    <a:pos x="0" y="T1"/>
                  </a:cxn>
                  <a:cxn ang="0">
                    <a:pos x="0" y="T2"/>
                  </a:cxn>
                </a:cxnLst>
                <a:rect l="0" t="0" r="r" b="b"/>
                <a:pathLst>
                  <a:path h="87">
                    <a:moveTo>
                      <a:pt x="0" y="0"/>
                    </a:moveTo>
                    <a:lnTo>
                      <a:pt x="0" y="0"/>
                    </a:lnTo>
                    <a:lnTo>
                      <a:pt x="0" y="87"/>
                    </a:lnTo>
                  </a:path>
                </a:pathLst>
              </a:custGeom>
              <a:noFill/>
              <a:ln w="6350" cap="flat">
                <a:solidFill>
                  <a:srgbClr val="BA442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5" name="Freeform 361">
                <a:extLst>
                  <a:ext uri="{FF2B5EF4-FFF2-40B4-BE49-F238E27FC236}">
                    <a16:creationId xmlns:a16="http://schemas.microsoft.com/office/drawing/2014/main" id="{C1B7DB19-D003-28A7-1AAC-D8A62B6B5EE4}"/>
                  </a:ext>
                </a:extLst>
              </p:cNvPr>
              <p:cNvSpPr>
                <a:spLocks/>
              </p:cNvSpPr>
              <p:nvPr/>
            </p:nvSpPr>
            <p:spPr bwMode="auto">
              <a:xfrm>
                <a:off x="5345" y="1981"/>
                <a:ext cx="70" cy="35"/>
              </a:xfrm>
              <a:custGeom>
                <a:avLst/>
                <a:gdLst>
                  <a:gd name="T0" fmla="*/ 0 w 94"/>
                  <a:gd name="T1" fmla="*/ 47 h 47"/>
                  <a:gd name="T2" fmla="*/ 0 w 94"/>
                  <a:gd name="T3" fmla="*/ 47 h 47"/>
                  <a:gd name="T4" fmla="*/ 94 w 94"/>
                  <a:gd name="T5" fmla="*/ 0 h 47"/>
                </a:gdLst>
                <a:ahLst/>
                <a:cxnLst>
                  <a:cxn ang="0">
                    <a:pos x="T0" y="T1"/>
                  </a:cxn>
                  <a:cxn ang="0">
                    <a:pos x="T2" y="T3"/>
                  </a:cxn>
                  <a:cxn ang="0">
                    <a:pos x="T4" y="T5"/>
                  </a:cxn>
                </a:cxnLst>
                <a:rect l="0" t="0" r="r" b="b"/>
                <a:pathLst>
                  <a:path w="94" h="47">
                    <a:moveTo>
                      <a:pt x="0" y="47"/>
                    </a:moveTo>
                    <a:lnTo>
                      <a:pt x="0" y="47"/>
                    </a:lnTo>
                    <a:lnTo>
                      <a:pt x="94" y="0"/>
                    </a:lnTo>
                  </a:path>
                </a:pathLst>
              </a:custGeom>
              <a:noFill/>
              <a:ln w="6350" cap="flat">
                <a:solidFill>
                  <a:srgbClr val="BA442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6" name="Freeform 362">
                <a:extLst>
                  <a:ext uri="{FF2B5EF4-FFF2-40B4-BE49-F238E27FC236}">
                    <a16:creationId xmlns:a16="http://schemas.microsoft.com/office/drawing/2014/main" id="{E0F3BC52-40C9-0AFD-8BA3-68B49CD2B902}"/>
                  </a:ext>
                </a:extLst>
              </p:cNvPr>
              <p:cNvSpPr>
                <a:spLocks/>
              </p:cNvSpPr>
              <p:nvPr/>
            </p:nvSpPr>
            <p:spPr bwMode="auto">
              <a:xfrm>
                <a:off x="5345" y="1981"/>
                <a:ext cx="70" cy="35"/>
              </a:xfrm>
              <a:custGeom>
                <a:avLst/>
                <a:gdLst>
                  <a:gd name="T0" fmla="*/ 94 w 94"/>
                  <a:gd name="T1" fmla="*/ 47 h 47"/>
                  <a:gd name="T2" fmla="*/ 94 w 94"/>
                  <a:gd name="T3" fmla="*/ 47 h 47"/>
                  <a:gd name="T4" fmla="*/ 0 w 94"/>
                  <a:gd name="T5" fmla="*/ 0 h 47"/>
                </a:gdLst>
                <a:ahLst/>
                <a:cxnLst>
                  <a:cxn ang="0">
                    <a:pos x="T0" y="T1"/>
                  </a:cxn>
                  <a:cxn ang="0">
                    <a:pos x="T2" y="T3"/>
                  </a:cxn>
                  <a:cxn ang="0">
                    <a:pos x="T4" y="T5"/>
                  </a:cxn>
                </a:cxnLst>
                <a:rect l="0" t="0" r="r" b="b"/>
                <a:pathLst>
                  <a:path w="94" h="47">
                    <a:moveTo>
                      <a:pt x="94" y="47"/>
                    </a:moveTo>
                    <a:lnTo>
                      <a:pt x="94" y="47"/>
                    </a:lnTo>
                    <a:lnTo>
                      <a:pt x="0" y="0"/>
                    </a:lnTo>
                  </a:path>
                </a:pathLst>
              </a:custGeom>
              <a:noFill/>
              <a:ln w="6350" cap="flat">
                <a:solidFill>
                  <a:srgbClr val="BA442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7" name="Freeform 363">
                <a:extLst>
                  <a:ext uri="{FF2B5EF4-FFF2-40B4-BE49-F238E27FC236}">
                    <a16:creationId xmlns:a16="http://schemas.microsoft.com/office/drawing/2014/main" id="{4703F2B8-C3BF-6FDE-D4B4-27CBE8BB0F4B}"/>
                  </a:ext>
                </a:extLst>
              </p:cNvPr>
              <p:cNvSpPr>
                <a:spLocks/>
              </p:cNvSpPr>
              <p:nvPr/>
            </p:nvSpPr>
            <p:spPr bwMode="auto">
              <a:xfrm>
                <a:off x="5211" y="1960"/>
                <a:ext cx="1" cy="65"/>
              </a:xfrm>
              <a:custGeom>
                <a:avLst/>
                <a:gdLst>
                  <a:gd name="T0" fmla="*/ 0 w 1"/>
                  <a:gd name="T1" fmla="*/ 0 h 87"/>
                  <a:gd name="T2" fmla="*/ 0 w 1"/>
                  <a:gd name="T3" fmla="*/ 0 h 87"/>
                  <a:gd name="T4" fmla="*/ 1 w 1"/>
                  <a:gd name="T5" fmla="*/ 87 h 87"/>
                </a:gdLst>
                <a:ahLst/>
                <a:cxnLst>
                  <a:cxn ang="0">
                    <a:pos x="T0" y="T1"/>
                  </a:cxn>
                  <a:cxn ang="0">
                    <a:pos x="T2" y="T3"/>
                  </a:cxn>
                  <a:cxn ang="0">
                    <a:pos x="T4" y="T5"/>
                  </a:cxn>
                </a:cxnLst>
                <a:rect l="0" t="0" r="r" b="b"/>
                <a:pathLst>
                  <a:path w="1" h="87">
                    <a:moveTo>
                      <a:pt x="0" y="0"/>
                    </a:moveTo>
                    <a:lnTo>
                      <a:pt x="0" y="0"/>
                    </a:lnTo>
                    <a:lnTo>
                      <a:pt x="1" y="87"/>
                    </a:lnTo>
                  </a:path>
                </a:pathLst>
              </a:custGeom>
              <a:noFill/>
              <a:ln w="6350" cap="flat">
                <a:solidFill>
                  <a:srgbClr val="BA442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8" name="Freeform 364">
                <a:extLst>
                  <a:ext uri="{FF2B5EF4-FFF2-40B4-BE49-F238E27FC236}">
                    <a16:creationId xmlns:a16="http://schemas.microsoft.com/office/drawing/2014/main" id="{1DFCC099-F7FD-0FF0-B6E3-C88B24D992B5}"/>
                  </a:ext>
                </a:extLst>
              </p:cNvPr>
              <p:cNvSpPr>
                <a:spLocks/>
              </p:cNvSpPr>
              <p:nvPr/>
            </p:nvSpPr>
            <p:spPr bwMode="auto">
              <a:xfrm>
                <a:off x="5177" y="1975"/>
                <a:ext cx="74" cy="35"/>
              </a:xfrm>
              <a:custGeom>
                <a:avLst/>
                <a:gdLst>
                  <a:gd name="T0" fmla="*/ 0 w 100"/>
                  <a:gd name="T1" fmla="*/ 47 h 47"/>
                  <a:gd name="T2" fmla="*/ 0 w 100"/>
                  <a:gd name="T3" fmla="*/ 47 h 47"/>
                  <a:gd name="T4" fmla="*/ 100 w 100"/>
                  <a:gd name="T5" fmla="*/ 0 h 47"/>
                </a:gdLst>
                <a:ahLst/>
                <a:cxnLst>
                  <a:cxn ang="0">
                    <a:pos x="T0" y="T1"/>
                  </a:cxn>
                  <a:cxn ang="0">
                    <a:pos x="T2" y="T3"/>
                  </a:cxn>
                  <a:cxn ang="0">
                    <a:pos x="T4" y="T5"/>
                  </a:cxn>
                </a:cxnLst>
                <a:rect l="0" t="0" r="r" b="b"/>
                <a:pathLst>
                  <a:path w="100" h="47">
                    <a:moveTo>
                      <a:pt x="0" y="47"/>
                    </a:moveTo>
                    <a:lnTo>
                      <a:pt x="0" y="47"/>
                    </a:lnTo>
                    <a:lnTo>
                      <a:pt x="100" y="0"/>
                    </a:lnTo>
                  </a:path>
                </a:pathLst>
              </a:custGeom>
              <a:noFill/>
              <a:ln w="6350" cap="flat">
                <a:solidFill>
                  <a:srgbClr val="BA442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9" name="Freeform 365">
                <a:extLst>
                  <a:ext uri="{FF2B5EF4-FFF2-40B4-BE49-F238E27FC236}">
                    <a16:creationId xmlns:a16="http://schemas.microsoft.com/office/drawing/2014/main" id="{BD921B85-7DDE-58BD-2E0C-7F44B9E7D179}"/>
                  </a:ext>
                </a:extLst>
              </p:cNvPr>
              <p:cNvSpPr>
                <a:spLocks/>
              </p:cNvSpPr>
              <p:nvPr/>
            </p:nvSpPr>
            <p:spPr bwMode="auto">
              <a:xfrm>
                <a:off x="5177" y="1975"/>
                <a:ext cx="74" cy="35"/>
              </a:xfrm>
              <a:custGeom>
                <a:avLst/>
                <a:gdLst>
                  <a:gd name="T0" fmla="*/ 100 w 100"/>
                  <a:gd name="T1" fmla="*/ 47 h 47"/>
                  <a:gd name="T2" fmla="*/ 100 w 100"/>
                  <a:gd name="T3" fmla="*/ 47 h 47"/>
                  <a:gd name="T4" fmla="*/ 0 w 100"/>
                  <a:gd name="T5" fmla="*/ 0 h 47"/>
                </a:gdLst>
                <a:ahLst/>
                <a:cxnLst>
                  <a:cxn ang="0">
                    <a:pos x="T0" y="T1"/>
                  </a:cxn>
                  <a:cxn ang="0">
                    <a:pos x="T2" y="T3"/>
                  </a:cxn>
                  <a:cxn ang="0">
                    <a:pos x="T4" y="T5"/>
                  </a:cxn>
                </a:cxnLst>
                <a:rect l="0" t="0" r="r" b="b"/>
                <a:pathLst>
                  <a:path w="100" h="47">
                    <a:moveTo>
                      <a:pt x="100" y="47"/>
                    </a:moveTo>
                    <a:lnTo>
                      <a:pt x="100" y="47"/>
                    </a:lnTo>
                    <a:lnTo>
                      <a:pt x="0" y="0"/>
                    </a:lnTo>
                  </a:path>
                </a:pathLst>
              </a:custGeom>
              <a:noFill/>
              <a:ln w="6350" cap="flat">
                <a:solidFill>
                  <a:srgbClr val="BA442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0" name="Freeform 366">
                <a:extLst>
                  <a:ext uri="{FF2B5EF4-FFF2-40B4-BE49-F238E27FC236}">
                    <a16:creationId xmlns:a16="http://schemas.microsoft.com/office/drawing/2014/main" id="{91C20BAA-EFE5-47C4-30E0-3A8A2F56588F}"/>
                  </a:ext>
                </a:extLst>
              </p:cNvPr>
              <p:cNvSpPr>
                <a:spLocks/>
              </p:cNvSpPr>
              <p:nvPr/>
            </p:nvSpPr>
            <p:spPr bwMode="auto">
              <a:xfrm>
                <a:off x="5097" y="1946"/>
                <a:ext cx="0" cy="70"/>
              </a:xfrm>
              <a:custGeom>
                <a:avLst/>
                <a:gdLst>
                  <a:gd name="T0" fmla="*/ 0 h 94"/>
                  <a:gd name="T1" fmla="*/ 0 h 94"/>
                  <a:gd name="T2" fmla="*/ 94 h 94"/>
                </a:gdLst>
                <a:ahLst/>
                <a:cxnLst>
                  <a:cxn ang="0">
                    <a:pos x="0" y="T0"/>
                  </a:cxn>
                  <a:cxn ang="0">
                    <a:pos x="0" y="T1"/>
                  </a:cxn>
                  <a:cxn ang="0">
                    <a:pos x="0" y="T2"/>
                  </a:cxn>
                </a:cxnLst>
                <a:rect l="0" t="0" r="r" b="b"/>
                <a:pathLst>
                  <a:path h="94">
                    <a:moveTo>
                      <a:pt x="0" y="0"/>
                    </a:moveTo>
                    <a:lnTo>
                      <a:pt x="0" y="0"/>
                    </a:lnTo>
                    <a:lnTo>
                      <a:pt x="0" y="94"/>
                    </a:lnTo>
                  </a:path>
                </a:pathLst>
              </a:custGeom>
              <a:noFill/>
              <a:ln w="6350" cap="flat">
                <a:solidFill>
                  <a:srgbClr val="BA442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1" name="Freeform 367">
                <a:extLst>
                  <a:ext uri="{FF2B5EF4-FFF2-40B4-BE49-F238E27FC236}">
                    <a16:creationId xmlns:a16="http://schemas.microsoft.com/office/drawing/2014/main" id="{6FE93CE8-63BA-DDD2-C9D4-044530843752}"/>
                  </a:ext>
                </a:extLst>
              </p:cNvPr>
              <p:cNvSpPr>
                <a:spLocks/>
              </p:cNvSpPr>
              <p:nvPr/>
            </p:nvSpPr>
            <p:spPr bwMode="auto">
              <a:xfrm>
                <a:off x="5062" y="1960"/>
                <a:ext cx="70" cy="35"/>
              </a:xfrm>
              <a:custGeom>
                <a:avLst/>
                <a:gdLst>
                  <a:gd name="T0" fmla="*/ 0 w 94"/>
                  <a:gd name="T1" fmla="*/ 47 h 47"/>
                  <a:gd name="T2" fmla="*/ 0 w 94"/>
                  <a:gd name="T3" fmla="*/ 47 h 47"/>
                  <a:gd name="T4" fmla="*/ 94 w 94"/>
                  <a:gd name="T5" fmla="*/ 0 h 47"/>
                </a:gdLst>
                <a:ahLst/>
                <a:cxnLst>
                  <a:cxn ang="0">
                    <a:pos x="T0" y="T1"/>
                  </a:cxn>
                  <a:cxn ang="0">
                    <a:pos x="T2" y="T3"/>
                  </a:cxn>
                  <a:cxn ang="0">
                    <a:pos x="T4" y="T5"/>
                  </a:cxn>
                </a:cxnLst>
                <a:rect l="0" t="0" r="r" b="b"/>
                <a:pathLst>
                  <a:path w="94" h="47">
                    <a:moveTo>
                      <a:pt x="0" y="47"/>
                    </a:moveTo>
                    <a:lnTo>
                      <a:pt x="0" y="47"/>
                    </a:lnTo>
                    <a:lnTo>
                      <a:pt x="94" y="0"/>
                    </a:lnTo>
                  </a:path>
                </a:pathLst>
              </a:custGeom>
              <a:noFill/>
              <a:ln w="6350" cap="flat">
                <a:solidFill>
                  <a:srgbClr val="BA442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2" name="Freeform 368">
                <a:extLst>
                  <a:ext uri="{FF2B5EF4-FFF2-40B4-BE49-F238E27FC236}">
                    <a16:creationId xmlns:a16="http://schemas.microsoft.com/office/drawing/2014/main" id="{22CC9ED0-F1CA-D45B-D8BB-BE4B61F2E30F}"/>
                  </a:ext>
                </a:extLst>
              </p:cNvPr>
              <p:cNvSpPr>
                <a:spLocks/>
              </p:cNvSpPr>
              <p:nvPr/>
            </p:nvSpPr>
            <p:spPr bwMode="auto">
              <a:xfrm>
                <a:off x="5062" y="1960"/>
                <a:ext cx="70" cy="35"/>
              </a:xfrm>
              <a:custGeom>
                <a:avLst/>
                <a:gdLst>
                  <a:gd name="T0" fmla="*/ 94 w 94"/>
                  <a:gd name="T1" fmla="*/ 47 h 47"/>
                  <a:gd name="T2" fmla="*/ 94 w 94"/>
                  <a:gd name="T3" fmla="*/ 47 h 47"/>
                  <a:gd name="T4" fmla="*/ 0 w 94"/>
                  <a:gd name="T5" fmla="*/ 0 h 47"/>
                </a:gdLst>
                <a:ahLst/>
                <a:cxnLst>
                  <a:cxn ang="0">
                    <a:pos x="T0" y="T1"/>
                  </a:cxn>
                  <a:cxn ang="0">
                    <a:pos x="T2" y="T3"/>
                  </a:cxn>
                  <a:cxn ang="0">
                    <a:pos x="T4" y="T5"/>
                  </a:cxn>
                </a:cxnLst>
                <a:rect l="0" t="0" r="r" b="b"/>
                <a:pathLst>
                  <a:path w="94" h="47">
                    <a:moveTo>
                      <a:pt x="94" y="47"/>
                    </a:moveTo>
                    <a:lnTo>
                      <a:pt x="94" y="47"/>
                    </a:lnTo>
                    <a:lnTo>
                      <a:pt x="0" y="0"/>
                    </a:lnTo>
                  </a:path>
                </a:pathLst>
              </a:custGeom>
              <a:noFill/>
              <a:ln w="6350" cap="flat">
                <a:solidFill>
                  <a:srgbClr val="BA442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3" name="Freeform 369">
                <a:extLst>
                  <a:ext uri="{FF2B5EF4-FFF2-40B4-BE49-F238E27FC236}">
                    <a16:creationId xmlns:a16="http://schemas.microsoft.com/office/drawing/2014/main" id="{EC768A33-4768-4A6D-D640-3EF34FA1ACD4}"/>
                  </a:ext>
                </a:extLst>
              </p:cNvPr>
              <p:cNvSpPr>
                <a:spLocks/>
              </p:cNvSpPr>
              <p:nvPr/>
            </p:nvSpPr>
            <p:spPr bwMode="auto">
              <a:xfrm>
                <a:off x="4938" y="1941"/>
                <a:ext cx="0" cy="69"/>
              </a:xfrm>
              <a:custGeom>
                <a:avLst/>
                <a:gdLst>
                  <a:gd name="T0" fmla="*/ 0 h 93"/>
                  <a:gd name="T1" fmla="*/ 0 h 93"/>
                  <a:gd name="T2" fmla="*/ 93 h 93"/>
                </a:gdLst>
                <a:ahLst/>
                <a:cxnLst>
                  <a:cxn ang="0">
                    <a:pos x="0" y="T0"/>
                  </a:cxn>
                  <a:cxn ang="0">
                    <a:pos x="0" y="T1"/>
                  </a:cxn>
                  <a:cxn ang="0">
                    <a:pos x="0" y="T2"/>
                  </a:cxn>
                </a:cxnLst>
                <a:rect l="0" t="0" r="r" b="b"/>
                <a:pathLst>
                  <a:path h="93">
                    <a:moveTo>
                      <a:pt x="0" y="0"/>
                    </a:moveTo>
                    <a:lnTo>
                      <a:pt x="0" y="0"/>
                    </a:lnTo>
                    <a:lnTo>
                      <a:pt x="0" y="93"/>
                    </a:lnTo>
                  </a:path>
                </a:pathLst>
              </a:custGeom>
              <a:noFill/>
              <a:ln w="6350" cap="flat">
                <a:solidFill>
                  <a:srgbClr val="BA442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4" name="Freeform 370">
                <a:extLst>
                  <a:ext uri="{FF2B5EF4-FFF2-40B4-BE49-F238E27FC236}">
                    <a16:creationId xmlns:a16="http://schemas.microsoft.com/office/drawing/2014/main" id="{1A6341BB-848C-F790-5E5C-B279CA955312}"/>
                  </a:ext>
                </a:extLst>
              </p:cNvPr>
              <p:cNvSpPr>
                <a:spLocks/>
              </p:cNvSpPr>
              <p:nvPr/>
            </p:nvSpPr>
            <p:spPr bwMode="auto">
              <a:xfrm>
                <a:off x="4898" y="1960"/>
                <a:ext cx="75" cy="30"/>
              </a:xfrm>
              <a:custGeom>
                <a:avLst/>
                <a:gdLst>
                  <a:gd name="T0" fmla="*/ 0 w 100"/>
                  <a:gd name="T1" fmla="*/ 40 h 40"/>
                  <a:gd name="T2" fmla="*/ 0 w 100"/>
                  <a:gd name="T3" fmla="*/ 40 h 40"/>
                  <a:gd name="T4" fmla="*/ 100 w 100"/>
                  <a:gd name="T5" fmla="*/ 0 h 40"/>
                </a:gdLst>
                <a:ahLst/>
                <a:cxnLst>
                  <a:cxn ang="0">
                    <a:pos x="T0" y="T1"/>
                  </a:cxn>
                  <a:cxn ang="0">
                    <a:pos x="T2" y="T3"/>
                  </a:cxn>
                  <a:cxn ang="0">
                    <a:pos x="T4" y="T5"/>
                  </a:cxn>
                </a:cxnLst>
                <a:rect l="0" t="0" r="r" b="b"/>
                <a:pathLst>
                  <a:path w="100" h="40">
                    <a:moveTo>
                      <a:pt x="0" y="40"/>
                    </a:moveTo>
                    <a:lnTo>
                      <a:pt x="0" y="40"/>
                    </a:lnTo>
                    <a:lnTo>
                      <a:pt x="100" y="0"/>
                    </a:lnTo>
                  </a:path>
                </a:pathLst>
              </a:custGeom>
              <a:noFill/>
              <a:ln w="6350" cap="flat">
                <a:solidFill>
                  <a:srgbClr val="BA442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5" name="Freeform 371">
                <a:extLst>
                  <a:ext uri="{FF2B5EF4-FFF2-40B4-BE49-F238E27FC236}">
                    <a16:creationId xmlns:a16="http://schemas.microsoft.com/office/drawing/2014/main" id="{D57B7A54-0DF6-A8BB-D33D-DBEE8198AC64}"/>
                  </a:ext>
                </a:extLst>
              </p:cNvPr>
              <p:cNvSpPr>
                <a:spLocks/>
              </p:cNvSpPr>
              <p:nvPr/>
            </p:nvSpPr>
            <p:spPr bwMode="auto">
              <a:xfrm>
                <a:off x="4898" y="1960"/>
                <a:ext cx="75" cy="30"/>
              </a:xfrm>
              <a:custGeom>
                <a:avLst/>
                <a:gdLst>
                  <a:gd name="T0" fmla="*/ 100 w 100"/>
                  <a:gd name="T1" fmla="*/ 40 h 40"/>
                  <a:gd name="T2" fmla="*/ 100 w 100"/>
                  <a:gd name="T3" fmla="*/ 40 h 40"/>
                  <a:gd name="T4" fmla="*/ 0 w 100"/>
                  <a:gd name="T5" fmla="*/ 0 h 40"/>
                </a:gdLst>
                <a:ahLst/>
                <a:cxnLst>
                  <a:cxn ang="0">
                    <a:pos x="T0" y="T1"/>
                  </a:cxn>
                  <a:cxn ang="0">
                    <a:pos x="T2" y="T3"/>
                  </a:cxn>
                  <a:cxn ang="0">
                    <a:pos x="T4" y="T5"/>
                  </a:cxn>
                </a:cxnLst>
                <a:rect l="0" t="0" r="r" b="b"/>
                <a:pathLst>
                  <a:path w="100" h="40">
                    <a:moveTo>
                      <a:pt x="100" y="40"/>
                    </a:moveTo>
                    <a:lnTo>
                      <a:pt x="100" y="40"/>
                    </a:lnTo>
                    <a:lnTo>
                      <a:pt x="0" y="0"/>
                    </a:lnTo>
                  </a:path>
                </a:pathLst>
              </a:custGeom>
              <a:noFill/>
              <a:ln w="6350" cap="flat">
                <a:solidFill>
                  <a:srgbClr val="BA442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6" name="Freeform 372">
                <a:extLst>
                  <a:ext uri="{FF2B5EF4-FFF2-40B4-BE49-F238E27FC236}">
                    <a16:creationId xmlns:a16="http://schemas.microsoft.com/office/drawing/2014/main" id="{B6A94954-BBC4-C40E-08F3-772E6B75B4C9}"/>
                  </a:ext>
                </a:extLst>
              </p:cNvPr>
              <p:cNvSpPr>
                <a:spLocks/>
              </p:cNvSpPr>
              <p:nvPr/>
            </p:nvSpPr>
            <p:spPr bwMode="auto">
              <a:xfrm>
                <a:off x="4839" y="1941"/>
                <a:ext cx="0" cy="69"/>
              </a:xfrm>
              <a:custGeom>
                <a:avLst/>
                <a:gdLst>
                  <a:gd name="T0" fmla="*/ 0 w 1"/>
                  <a:gd name="T1" fmla="*/ 0 h 93"/>
                  <a:gd name="T2" fmla="*/ 0 w 1"/>
                  <a:gd name="T3" fmla="*/ 0 h 93"/>
                  <a:gd name="T4" fmla="*/ 1 w 1"/>
                  <a:gd name="T5" fmla="*/ 93 h 93"/>
                </a:gdLst>
                <a:ahLst/>
                <a:cxnLst>
                  <a:cxn ang="0">
                    <a:pos x="T0" y="T1"/>
                  </a:cxn>
                  <a:cxn ang="0">
                    <a:pos x="T2" y="T3"/>
                  </a:cxn>
                  <a:cxn ang="0">
                    <a:pos x="T4" y="T5"/>
                  </a:cxn>
                </a:cxnLst>
                <a:rect l="0" t="0" r="r" b="b"/>
                <a:pathLst>
                  <a:path w="1" h="93">
                    <a:moveTo>
                      <a:pt x="0" y="0"/>
                    </a:moveTo>
                    <a:lnTo>
                      <a:pt x="0" y="0"/>
                    </a:lnTo>
                    <a:lnTo>
                      <a:pt x="1" y="93"/>
                    </a:lnTo>
                  </a:path>
                </a:pathLst>
              </a:custGeom>
              <a:noFill/>
              <a:ln w="6350" cap="flat">
                <a:solidFill>
                  <a:srgbClr val="BA442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7" name="Freeform 373">
                <a:extLst>
                  <a:ext uri="{FF2B5EF4-FFF2-40B4-BE49-F238E27FC236}">
                    <a16:creationId xmlns:a16="http://schemas.microsoft.com/office/drawing/2014/main" id="{5C4C4558-0C32-5743-1593-D90F208C5673}"/>
                  </a:ext>
                </a:extLst>
              </p:cNvPr>
              <p:cNvSpPr>
                <a:spLocks/>
              </p:cNvSpPr>
              <p:nvPr/>
            </p:nvSpPr>
            <p:spPr bwMode="auto">
              <a:xfrm>
                <a:off x="4804" y="1960"/>
                <a:ext cx="75" cy="30"/>
              </a:xfrm>
              <a:custGeom>
                <a:avLst/>
                <a:gdLst>
                  <a:gd name="T0" fmla="*/ 0 w 100"/>
                  <a:gd name="T1" fmla="*/ 40 h 40"/>
                  <a:gd name="T2" fmla="*/ 0 w 100"/>
                  <a:gd name="T3" fmla="*/ 40 h 40"/>
                  <a:gd name="T4" fmla="*/ 100 w 100"/>
                  <a:gd name="T5" fmla="*/ 0 h 40"/>
                </a:gdLst>
                <a:ahLst/>
                <a:cxnLst>
                  <a:cxn ang="0">
                    <a:pos x="T0" y="T1"/>
                  </a:cxn>
                  <a:cxn ang="0">
                    <a:pos x="T2" y="T3"/>
                  </a:cxn>
                  <a:cxn ang="0">
                    <a:pos x="T4" y="T5"/>
                  </a:cxn>
                </a:cxnLst>
                <a:rect l="0" t="0" r="r" b="b"/>
                <a:pathLst>
                  <a:path w="100" h="40">
                    <a:moveTo>
                      <a:pt x="0" y="40"/>
                    </a:moveTo>
                    <a:lnTo>
                      <a:pt x="0" y="40"/>
                    </a:lnTo>
                    <a:lnTo>
                      <a:pt x="100" y="0"/>
                    </a:lnTo>
                  </a:path>
                </a:pathLst>
              </a:custGeom>
              <a:noFill/>
              <a:ln w="6350" cap="flat">
                <a:solidFill>
                  <a:srgbClr val="BA442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8" name="Freeform 374">
                <a:extLst>
                  <a:ext uri="{FF2B5EF4-FFF2-40B4-BE49-F238E27FC236}">
                    <a16:creationId xmlns:a16="http://schemas.microsoft.com/office/drawing/2014/main" id="{5A986458-DF28-0A9E-61BD-E3CF99F87002}"/>
                  </a:ext>
                </a:extLst>
              </p:cNvPr>
              <p:cNvSpPr>
                <a:spLocks/>
              </p:cNvSpPr>
              <p:nvPr/>
            </p:nvSpPr>
            <p:spPr bwMode="auto">
              <a:xfrm>
                <a:off x="4804" y="1960"/>
                <a:ext cx="75" cy="30"/>
              </a:xfrm>
              <a:custGeom>
                <a:avLst/>
                <a:gdLst>
                  <a:gd name="T0" fmla="*/ 100 w 100"/>
                  <a:gd name="T1" fmla="*/ 40 h 40"/>
                  <a:gd name="T2" fmla="*/ 100 w 100"/>
                  <a:gd name="T3" fmla="*/ 40 h 40"/>
                  <a:gd name="T4" fmla="*/ 0 w 100"/>
                  <a:gd name="T5" fmla="*/ 0 h 40"/>
                </a:gdLst>
                <a:ahLst/>
                <a:cxnLst>
                  <a:cxn ang="0">
                    <a:pos x="T0" y="T1"/>
                  </a:cxn>
                  <a:cxn ang="0">
                    <a:pos x="T2" y="T3"/>
                  </a:cxn>
                  <a:cxn ang="0">
                    <a:pos x="T4" y="T5"/>
                  </a:cxn>
                </a:cxnLst>
                <a:rect l="0" t="0" r="r" b="b"/>
                <a:pathLst>
                  <a:path w="100" h="40">
                    <a:moveTo>
                      <a:pt x="100" y="40"/>
                    </a:moveTo>
                    <a:lnTo>
                      <a:pt x="100" y="40"/>
                    </a:lnTo>
                    <a:lnTo>
                      <a:pt x="0" y="0"/>
                    </a:lnTo>
                  </a:path>
                </a:pathLst>
              </a:custGeom>
              <a:noFill/>
              <a:ln w="6350" cap="flat">
                <a:solidFill>
                  <a:srgbClr val="BA442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9" name="Freeform 375">
                <a:extLst>
                  <a:ext uri="{FF2B5EF4-FFF2-40B4-BE49-F238E27FC236}">
                    <a16:creationId xmlns:a16="http://schemas.microsoft.com/office/drawing/2014/main" id="{E5A21875-A073-DE91-C951-F7D1BE573C88}"/>
                  </a:ext>
                </a:extLst>
              </p:cNvPr>
              <p:cNvSpPr>
                <a:spLocks/>
              </p:cNvSpPr>
              <p:nvPr/>
            </p:nvSpPr>
            <p:spPr bwMode="auto">
              <a:xfrm>
                <a:off x="4829" y="1941"/>
                <a:ext cx="0" cy="69"/>
              </a:xfrm>
              <a:custGeom>
                <a:avLst/>
                <a:gdLst>
                  <a:gd name="T0" fmla="*/ 0 h 93"/>
                  <a:gd name="T1" fmla="*/ 0 h 93"/>
                  <a:gd name="T2" fmla="*/ 93 h 93"/>
                </a:gdLst>
                <a:ahLst/>
                <a:cxnLst>
                  <a:cxn ang="0">
                    <a:pos x="0" y="T0"/>
                  </a:cxn>
                  <a:cxn ang="0">
                    <a:pos x="0" y="T1"/>
                  </a:cxn>
                  <a:cxn ang="0">
                    <a:pos x="0" y="T2"/>
                  </a:cxn>
                </a:cxnLst>
                <a:rect l="0" t="0" r="r" b="b"/>
                <a:pathLst>
                  <a:path h="93">
                    <a:moveTo>
                      <a:pt x="0" y="0"/>
                    </a:moveTo>
                    <a:lnTo>
                      <a:pt x="0" y="0"/>
                    </a:lnTo>
                    <a:lnTo>
                      <a:pt x="0" y="93"/>
                    </a:lnTo>
                  </a:path>
                </a:pathLst>
              </a:custGeom>
              <a:noFill/>
              <a:ln w="6350" cap="flat">
                <a:solidFill>
                  <a:srgbClr val="BA442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0" name="Freeform 376">
                <a:extLst>
                  <a:ext uri="{FF2B5EF4-FFF2-40B4-BE49-F238E27FC236}">
                    <a16:creationId xmlns:a16="http://schemas.microsoft.com/office/drawing/2014/main" id="{7D493803-4EA4-A894-E038-314587657662}"/>
                  </a:ext>
                </a:extLst>
              </p:cNvPr>
              <p:cNvSpPr>
                <a:spLocks/>
              </p:cNvSpPr>
              <p:nvPr/>
            </p:nvSpPr>
            <p:spPr bwMode="auto">
              <a:xfrm>
                <a:off x="4794" y="1960"/>
                <a:ext cx="74" cy="30"/>
              </a:xfrm>
              <a:custGeom>
                <a:avLst/>
                <a:gdLst>
                  <a:gd name="T0" fmla="*/ 0 w 100"/>
                  <a:gd name="T1" fmla="*/ 40 h 40"/>
                  <a:gd name="T2" fmla="*/ 0 w 100"/>
                  <a:gd name="T3" fmla="*/ 40 h 40"/>
                  <a:gd name="T4" fmla="*/ 100 w 100"/>
                  <a:gd name="T5" fmla="*/ 0 h 40"/>
                </a:gdLst>
                <a:ahLst/>
                <a:cxnLst>
                  <a:cxn ang="0">
                    <a:pos x="T0" y="T1"/>
                  </a:cxn>
                  <a:cxn ang="0">
                    <a:pos x="T2" y="T3"/>
                  </a:cxn>
                  <a:cxn ang="0">
                    <a:pos x="T4" y="T5"/>
                  </a:cxn>
                </a:cxnLst>
                <a:rect l="0" t="0" r="r" b="b"/>
                <a:pathLst>
                  <a:path w="100" h="40">
                    <a:moveTo>
                      <a:pt x="0" y="40"/>
                    </a:moveTo>
                    <a:lnTo>
                      <a:pt x="0" y="40"/>
                    </a:lnTo>
                    <a:lnTo>
                      <a:pt x="100" y="0"/>
                    </a:lnTo>
                  </a:path>
                </a:pathLst>
              </a:custGeom>
              <a:noFill/>
              <a:ln w="6350" cap="flat">
                <a:solidFill>
                  <a:srgbClr val="BA442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1" name="Freeform 377">
                <a:extLst>
                  <a:ext uri="{FF2B5EF4-FFF2-40B4-BE49-F238E27FC236}">
                    <a16:creationId xmlns:a16="http://schemas.microsoft.com/office/drawing/2014/main" id="{AB4EF80F-C6F9-F85A-F668-E8140E454A12}"/>
                  </a:ext>
                </a:extLst>
              </p:cNvPr>
              <p:cNvSpPr>
                <a:spLocks/>
              </p:cNvSpPr>
              <p:nvPr/>
            </p:nvSpPr>
            <p:spPr bwMode="auto">
              <a:xfrm>
                <a:off x="4794" y="1960"/>
                <a:ext cx="74" cy="30"/>
              </a:xfrm>
              <a:custGeom>
                <a:avLst/>
                <a:gdLst>
                  <a:gd name="T0" fmla="*/ 100 w 100"/>
                  <a:gd name="T1" fmla="*/ 40 h 40"/>
                  <a:gd name="T2" fmla="*/ 100 w 100"/>
                  <a:gd name="T3" fmla="*/ 40 h 40"/>
                  <a:gd name="T4" fmla="*/ 0 w 100"/>
                  <a:gd name="T5" fmla="*/ 0 h 40"/>
                </a:gdLst>
                <a:ahLst/>
                <a:cxnLst>
                  <a:cxn ang="0">
                    <a:pos x="T0" y="T1"/>
                  </a:cxn>
                  <a:cxn ang="0">
                    <a:pos x="T2" y="T3"/>
                  </a:cxn>
                  <a:cxn ang="0">
                    <a:pos x="T4" y="T5"/>
                  </a:cxn>
                </a:cxnLst>
                <a:rect l="0" t="0" r="r" b="b"/>
                <a:pathLst>
                  <a:path w="100" h="40">
                    <a:moveTo>
                      <a:pt x="100" y="40"/>
                    </a:moveTo>
                    <a:lnTo>
                      <a:pt x="100" y="40"/>
                    </a:lnTo>
                    <a:lnTo>
                      <a:pt x="0" y="0"/>
                    </a:lnTo>
                  </a:path>
                </a:pathLst>
              </a:custGeom>
              <a:noFill/>
              <a:ln w="6350" cap="flat">
                <a:solidFill>
                  <a:srgbClr val="BA442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2" name="Freeform 378">
                <a:extLst>
                  <a:ext uri="{FF2B5EF4-FFF2-40B4-BE49-F238E27FC236}">
                    <a16:creationId xmlns:a16="http://schemas.microsoft.com/office/drawing/2014/main" id="{9F9DCB6F-F1EB-0B71-AFAF-C2EBAE667990}"/>
                  </a:ext>
                </a:extLst>
              </p:cNvPr>
              <p:cNvSpPr>
                <a:spLocks/>
              </p:cNvSpPr>
              <p:nvPr/>
            </p:nvSpPr>
            <p:spPr bwMode="auto">
              <a:xfrm>
                <a:off x="4278" y="1916"/>
                <a:ext cx="0" cy="70"/>
              </a:xfrm>
              <a:custGeom>
                <a:avLst/>
                <a:gdLst>
                  <a:gd name="T0" fmla="*/ 0 h 94"/>
                  <a:gd name="T1" fmla="*/ 0 h 94"/>
                  <a:gd name="T2" fmla="*/ 94 h 94"/>
                </a:gdLst>
                <a:ahLst/>
                <a:cxnLst>
                  <a:cxn ang="0">
                    <a:pos x="0" y="T0"/>
                  </a:cxn>
                  <a:cxn ang="0">
                    <a:pos x="0" y="T1"/>
                  </a:cxn>
                  <a:cxn ang="0">
                    <a:pos x="0" y="T2"/>
                  </a:cxn>
                </a:cxnLst>
                <a:rect l="0" t="0" r="r" b="b"/>
                <a:pathLst>
                  <a:path h="94">
                    <a:moveTo>
                      <a:pt x="0" y="0"/>
                    </a:moveTo>
                    <a:lnTo>
                      <a:pt x="0" y="0"/>
                    </a:lnTo>
                    <a:lnTo>
                      <a:pt x="0" y="94"/>
                    </a:lnTo>
                  </a:path>
                </a:pathLst>
              </a:custGeom>
              <a:noFill/>
              <a:ln w="6350" cap="flat">
                <a:solidFill>
                  <a:srgbClr val="BA442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3" name="Freeform 379">
                <a:extLst>
                  <a:ext uri="{FF2B5EF4-FFF2-40B4-BE49-F238E27FC236}">
                    <a16:creationId xmlns:a16="http://schemas.microsoft.com/office/drawing/2014/main" id="{D4EE3BE5-BC55-9947-D9EB-21A5FE7FAE1E}"/>
                  </a:ext>
                </a:extLst>
              </p:cNvPr>
              <p:cNvSpPr>
                <a:spLocks/>
              </p:cNvSpPr>
              <p:nvPr/>
            </p:nvSpPr>
            <p:spPr bwMode="auto">
              <a:xfrm>
                <a:off x="4243" y="1936"/>
                <a:ext cx="70" cy="30"/>
              </a:xfrm>
              <a:custGeom>
                <a:avLst/>
                <a:gdLst>
                  <a:gd name="T0" fmla="*/ 0 w 94"/>
                  <a:gd name="T1" fmla="*/ 40 h 40"/>
                  <a:gd name="T2" fmla="*/ 0 w 94"/>
                  <a:gd name="T3" fmla="*/ 40 h 40"/>
                  <a:gd name="T4" fmla="*/ 94 w 94"/>
                  <a:gd name="T5" fmla="*/ 0 h 40"/>
                </a:gdLst>
                <a:ahLst/>
                <a:cxnLst>
                  <a:cxn ang="0">
                    <a:pos x="T0" y="T1"/>
                  </a:cxn>
                  <a:cxn ang="0">
                    <a:pos x="T2" y="T3"/>
                  </a:cxn>
                  <a:cxn ang="0">
                    <a:pos x="T4" y="T5"/>
                  </a:cxn>
                </a:cxnLst>
                <a:rect l="0" t="0" r="r" b="b"/>
                <a:pathLst>
                  <a:path w="94" h="40">
                    <a:moveTo>
                      <a:pt x="0" y="40"/>
                    </a:moveTo>
                    <a:lnTo>
                      <a:pt x="0" y="40"/>
                    </a:lnTo>
                    <a:lnTo>
                      <a:pt x="94" y="0"/>
                    </a:lnTo>
                  </a:path>
                </a:pathLst>
              </a:custGeom>
              <a:noFill/>
              <a:ln w="6350" cap="flat">
                <a:solidFill>
                  <a:srgbClr val="BA442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4" name="Freeform 380">
                <a:extLst>
                  <a:ext uri="{FF2B5EF4-FFF2-40B4-BE49-F238E27FC236}">
                    <a16:creationId xmlns:a16="http://schemas.microsoft.com/office/drawing/2014/main" id="{AB7AFC50-A18E-96B1-67F7-FCF58A606B41}"/>
                  </a:ext>
                </a:extLst>
              </p:cNvPr>
              <p:cNvSpPr>
                <a:spLocks/>
              </p:cNvSpPr>
              <p:nvPr/>
            </p:nvSpPr>
            <p:spPr bwMode="auto">
              <a:xfrm>
                <a:off x="4243" y="1936"/>
                <a:ext cx="70" cy="30"/>
              </a:xfrm>
              <a:custGeom>
                <a:avLst/>
                <a:gdLst>
                  <a:gd name="T0" fmla="*/ 94 w 94"/>
                  <a:gd name="T1" fmla="*/ 40 h 40"/>
                  <a:gd name="T2" fmla="*/ 94 w 94"/>
                  <a:gd name="T3" fmla="*/ 40 h 40"/>
                  <a:gd name="T4" fmla="*/ 0 w 94"/>
                  <a:gd name="T5" fmla="*/ 0 h 40"/>
                </a:gdLst>
                <a:ahLst/>
                <a:cxnLst>
                  <a:cxn ang="0">
                    <a:pos x="T0" y="T1"/>
                  </a:cxn>
                  <a:cxn ang="0">
                    <a:pos x="T2" y="T3"/>
                  </a:cxn>
                  <a:cxn ang="0">
                    <a:pos x="T4" y="T5"/>
                  </a:cxn>
                </a:cxnLst>
                <a:rect l="0" t="0" r="r" b="b"/>
                <a:pathLst>
                  <a:path w="94" h="40">
                    <a:moveTo>
                      <a:pt x="94" y="40"/>
                    </a:moveTo>
                    <a:lnTo>
                      <a:pt x="94" y="40"/>
                    </a:lnTo>
                    <a:lnTo>
                      <a:pt x="0" y="0"/>
                    </a:lnTo>
                  </a:path>
                </a:pathLst>
              </a:custGeom>
              <a:noFill/>
              <a:ln w="6350" cap="flat">
                <a:solidFill>
                  <a:srgbClr val="BA442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5" name="Freeform 381">
                <a:extLst>
                  <a:ext uri="{FF2B5EF4-FFF2-40B4-BE49-F238E27FC236}">
                    <a16:creationId xmlns:a16="http://schemas.microsoft.com/office/drawing/2014/main" id="{E2CDB302-9574-ADA3-4B5B-D3E7F3E1BB69}"/>
                  </a:ext>
                </a:extLst>
              </p:cNvPr>
              <p:cNvSpPr>
                <a:spLocks/>
              </p:cNvSpPr>
              <p:nvPr/>
            </p:nvSpPr>
            <p:spPr bwMode="auto">
              <a:xfrm>
                <a:off x="4189" y="1916"/>
                <a:ext cx="0" cy="65"/>
              </a:xfrm>
              <a:custGeom>
                <a:avLst/>
                <a:gdLst>
                  <a:gd name="T0" fmla="*/ 0 h 87"/>
                  <a:gd name="T1" fmla="*/ 0 h 87"/>
                  <a:gd name="T2" fmla="*/ 87 h 87"/>
                </a:gdLst>
                <a:ahLst/>
                <a:cxnLst>
                  <a:cxn ang="0">
                    <a:pos x="0" y="T0"/>
                  </a:cxn>
                  <a:cxn ang="0">
                    <a:pos x="0" y="T1"/>
                  </a:cxn>
                  <a:cxn ang="0">
                    <a:pos x="0" y="T2"/>
                  </a:cxn>
                </a:cxnLst>
                <a:rect l="0" t="0" r="r" b="b"/>
                <a:pathLst>
                  <a:path h="87">
                    <a:moveTo>
                      <a:pt x="0" y="0"/>
                    </a:moveTo>
                    <a:lnTo>
                      <a:pt x="0" y="0"/>
                    </a:lnTo>
                    <a:lnTo>
                      <a:pt x="0" y="87"/>
                    </a:lnTo>
                  </a:path>
                </a:pathLst>
              </a:custGeom>
              <a:noFill/>
              <a:ln w="6350" cap="flat">
                <a:solidFill>
                  <a:srgbClr val="BA442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6" name="Freeform 382">
                <a:extLst>
                  <a:ext uri="{FF2B5EF4-FFF2-40B4-BE49-F238E27FC236}">
                    <a16:creationId xmlns:a16="http://schemas.microsoft.com/office/drawing/2014/main" id="{BBB1EF5F-16A9-4550-300E-B611DEF31D31}"/>
                  </a:ext>
                </a:extLst>
              </p:cNvPr>
              <p:cNvSpPr>
                <a:spLocks/>
              </p:cNvSpPr>
              <p:nvPr/>
            </p:nvSpPr>
            <p:spPr bwMode="auto">
              <a:xfrm>
                <a:off x="4154" y="1931"/>
                <a:ext cx="74" cy="35"/>
              </a:xfrm>
              <a:custGeom>
                <a:avLst/>
                <a:gdLst>
                  <a:gd name="T0" fmla="*/ 0 w 100"/>
                  <a:gd name="T1" fmla="*/ 47 h 47"/>
                  <a:gd name="T2" fmla="*/ 0 w 100"/>
                  <a:gd name="T3" fmla="*/ 47 h 47"/>
                  <a:gd name="T4" fmla="*/ 100 w 100"/>
                  <a:gd name="T5" fmla="*/ 0 h 47"/>
                </a:gdLst>
                <a:ahLst/>
                <a:cxnLst>
                  <a:cxn ang="0">
                    <a:pos x="T0" y="T1"/>
                  </a:cxn>
                  <a:cxn ang="0">
                    <a:pos x="T2" y="T3"/>
                  </a:cxn>
                  <a:cxn ang="0">
                    <a:pos x="T4" y="T5"/>
                  </a:cxn>
                </a:cxnLst>
                <a:rect l="0" t="0" r="r" b="b"/>
                <a:pathLst>
                  <a:path w="100" h="47">
                    <a:moveTo>
                      <a:pt x="0" y="47"/>
                    </a:moveTo>
                    <a:lnTo>
                      <a:pt x="0" y="47"/>
                    </a:lnTo>
                    <a:lnTo>
                      <a:pt x="100" y="0"/>
                    </a:lnTo>
                  </a:path>
                </a:pathLst>
              </a:custGeom>
              <a:noFill/>
              <a:ln w="6350" cap="flat">
                <a:solidFill>
                  <a:srgbClr val="BA442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7" name="Freeform 383">
                <a:extLst>
                  <a:ext uri="{FF2B5EF4-FFF2-40B4-BE49-F238E27FC236}">
                    <a16:creationId xmlns:a16="http://schemas.microsoft.com/office/drawing/2014/main" id="{F9B7164E-95E5-6CAF-AE9E-E56E22AC6373}"/>
                  </a:ext>
                </a:extLst>
              </p:cNvPr>
              <p:cNvSpPr>
                <a:spLocks/>
              </p:cNvSpPr>
              <p:nvPr/>
            </p:nvSpPr>
            <p:spPr bwMode="auto">
              <a:xfrm>
                <a:off x="4154" y="1931"/>
                <a:ext cx="74" cy="35"/>
              </a:xfrm>
              <a:custGeom>
                <a:avLst/>
                <a:gdLst>
                  <a:gd name="T0" fmla="*/ 100 w 100"/>
                  <a:gd name="T1" fmla="*/ 47 h 47"/>
                  <a:gd name="T2" fmla="*/ 100 w 100"/>
                  <a:gd name="T3" fmla="*/ 47 h 47"/>
                  <a:gd name="T4" fmla="*/ 0 w 100"/>
                  <a:gd name="T5" fmla="*/ 0 h 47"/>
                </a:gdLst>
                <a:ahLst/>
                <a:cxnLst>
                  <a:cxn ang="0">
                    <a:pos x="T0" y="T1"/>
                  </a:cxn>
                  <a:cxn ang="0">
                    <a:pos x="T2" y="T3"/>
                  </a:cxn>
                  <a:cxn ang="0">
                    <a:pos x="T4" y="T5"/>
                  </a:cxn>
                </a:cxnLst>
                <a:rect l="0" t="0" r="r" b="b"/>
                <a:pathLst>
                  <a:path w="100" h="47">
                    <a:moveTo>
                      <a:pt x="100" y="47"/>
                    </a:moveTo>
                    <a:lnTo>
                      <a:pt x="100" y="47"/>
                    </a:lnTo>
                    <a:lnTo>
                      <a:pt x="0" y="0"/>
                    </a:lnTo>
                  </a:path>
                </a:pathLst>
              </a:custGeom>
              <a:noFill/>
              <a:ln w="6350" cap="flat">
                <a:solidFill>
                  <a:srgbClr val="BA442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8" name="Freeform 384">
                <a:extLst>
                  <a:ext uri="{FF2B5EF4-FFF2-40B4-BE49-F238E27FC236}">
                    <a16:creationId xmlns:a16="http://schemas.microsoft.com/office/drawing/2014/main" id="{640A9694-C15C-939E-7A89-2035F6A5D879}"/>
                  </a:ext>
                </a:extLst>
              </p:cNvPr>
              <p:cNvSpPr>
                <a:spLocks/>
              </p:cNvSpPr>
              <p:nvPr/>
            </p:nvSpPr>
            <p:spPr bwMode="auto">
              <a:xfrm>
                <a:off x="4034" y="1906"/>
                <a:ext cx="1" cy="65"/>
              </a:xfrm>
              <a:custGeom>
                <a:avLst/>
                <a:gdLst>
                  <a:gd name="T0" fmla="*/ 0 w 1"/>
                  <a:gd name="T1" fmla="*/ 0 h 87"/>
                  <a:gd name="T2" fmla="*/ 0 w 1"/>
                  <a:gd name="T3" fmla="*/ 0 h 87"/>
                  <a:gd name="T4" fmla="*/ 1 w 1"/>
                  <a:gd name="T5" fmla="*/ 87 h 87"/>
                </a:gdLst>
                <a:ahLst/>
                <a:cxnLst>
                  <a:cxn ang="0">
                    <a:pos x="T0" y="T1"/>
                  </a:cxn>
                  <a:cxn ang="0">
                    <a:pos x="T2" y="T3"/>
                  </a:cxn>
                  <a:cxn ang="0">
                    <a:pos x="T4" y="T5"/>
                  </a:cxn>
                </a:cxnLst>
                <a:rect l="0" t="0" r="r" b="b"/>
                <a:pathLst>
                  <a:path w="1" h="87">
                    <a:moveTo>
                      <a:pt x="0" y="0"/>
                    </a:moveTo>
                    <a:lnTo>
                      <a:pt x="0" y="0"/>
                    </a:lnTo>
                    <a:lnTo>
                      <a:pt x="1" y="87"/>
                    </a:lnTo>
                  </a:path>
                </a:pathLst>
              </a:custGeom>
              <a:noFill/>
              <a:ln w="6350" cap="flat">
                <a:solidFill>
                  <a:srgbClr val="BA442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9" name="Freeform 385">
                <a:extLst>
                  <a:ext uri="{FF2B5EF4-FFF2-40B4-BE49-F238E27FC236}">
                    <a16:creationId xmlns:a16="http://schemas.microsoft.com/office/drawing/2014/main" id="{43F525E0-790B-33FE-B9A7-26B048F97251}"/>
                  </a:ext>
                </a:extLst>
              </p:cNvPr>
              <p:cNvSpPr>
                <a:spLocks/>
              </p:cNvSpPr>
              <p:nvPr/>
            </p:nvSpPr>
            <p:spPr bwMode="auto">
              <a:xfrm>
                <a:off x="3995" y="1921"/>
                <a:ext cx="74" cy="35"/>
              </a:xfrm>
              <a:custGeom>
                <a:avLst/>
                <a:gdLst>
                  <a:gd name="T0" fmla="*/ 0 w 100"/>
                  <a:gd name="T1" fmla="*/ 47 h 47"/>
                  <a:gd name="T2" fmla="*/ 0 w 100"/>
                  <a:gd name="T3" fmla="*/ 47 h 47"/>
                  <a:gd name="T4" fmla="*/ 100 w 100"/>
                  <a:gd name="T5" fmla="*/ 0 h 47"/>
                </a:gdLst>
                <a:ahLst/>
                <a:cxnLst>
                  <a:cxn ang="0">
                    <a:pos x="T0" y="T1"/>
                  </a:cxn>
                  <a:cxn ang="0">
                    <a:pos x="T2" y="T3"/>
                  </a:cxn>
                  <a:cxn ang="0">
                    <a:pos x="T4" y="T5"/>
                  </a:cxn>
                </a:cxnLst>
                <a:rect l="0" t="0" r="r" b="b"/>
                <a:pathLst>
                  <a:path w="100" h="47">
                    <a:moveTo>
                      <a:pt x="0" y="47"/>
                    </a:moveTo>
                    <a:lnTo>
                      <a:pt x="0" y="47"/>
                    </a:lnTo>
                    <a:lnTo>
                      <a:pt x="100" y="0"/>
                    </a:lnTo>
                  </a:path>
                </a:pathLst>
              </a:custGeom>
              <a:noFill/>
              <a:ln w="6350" cap="flat">
                <a:solidFill>
                  <a:srgbClr val="BA442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70" name="Freeform 386">
                <a:extLst>
                  <a:ext uri="{FF2B5EF4-FFF2-40B4-BE49-F238E27FC236}">
                    <a16:creationId xmlns:a16="http://schemas.microsoft.com/office/drawing/2014/main" id="{49805B6D-101F-C3FC-32D6-11EDCB669E1F}"/>
                  </a:ext>
                </a:extLst>
              </p:cNvPr>
              <p:cNvSpPr>
                <a:spLocks/>
              </p:cNvSpPr>
              <p:nvPr/>
            </p:nvSpPr>
            <p:spPr bwMode="auto">
              <a:xfrm>
                <a:off x="3995" y="1921"/>
                <a:ext cx="74" cy="35"/>
              </a:xfrm>
              <a:custGeom>
                <a:avLst/>
                <a:gdLst>
                  <a:gd name="T0" fmla="*/ 100 w 100"/>
                  <a:gd name="T1" fmla="*/ 47 h 47"/>
                  <a:gd name="T2" fmla="*/ 100 w 100"/>
                  <a:gd name="T3" fmla="*/ 47 h 47"/>
                  <a:gd name="T4" fmla="*/ 0 w 100"/>
                  <a:gd name="T5" fmla="*/ 0 h 47"/>
                </a:gdLst>
                <a:ahLst/>
                <a:cxnLst>
                  <a:cxn ang="0">
                    <a:pos x="T0" y="T1"/>
                  </a:cxn>
                  <a:cxn ang="0">
                    <a:pos x="T2" y="T3"/>
                  </a:cxn>
                  <a:cxn ang="0">
                    <a:pos x="T4" y="T5"/>
                  </a:cxn>
                </a:cxnLst>
                <a:rect l="0" t="0" r="r" b="b"/>
                <a:pathLst>
                  <a:path w="100" h="47">
                    <a:moveTo>
                      <a:pt x="100" y="47"/>
                    </a:moveTo>
                    <a:lnTo>
                      <a:pt x="100" y="47"/>
                    </a:lnTo>
                    <a:lnTo>
                      <a:pt x="0" y="0"/>
                    </a:lnTo>
                  </a:path>
                </a:pathLst>
              </a:custGeom>
              <a:noFill/>
              <a:ln w="6350" cap="flat">
                <a:solidFill>
                  <a:srgbClr val="BA442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71" name="Freeform 387">
                <a:extLst>
                  <a:ext uri="{FF2B5EF4-FFF2-40B4-BE49-F238E27FC236}">
                    <a16:creationId xmlns:a16="http://schemas.microsoft.com/office/drawing/2014/main" id="{0CC94437-05F0-58F2-6809-2002AFFCBF10}"/>
                  </a:ext>
                </a:extLst>
              </p:cNvPr>
              <p:cNvSpPr>
                <a:spLocks/>
              </p:cNvSpPr>
              <p:nvPr/>
            </p:nvSpPr>
            <p:spPr bwMode="auto">
              <a:xfrm>
                <a:off x="3454" y="1852"/>
                <a:ext cx="0" cy="69"/>
              </a:xfrm>
              <a:custGeom>
                <a:avLst/>
                <a:gdLst>
                  <a:gd name="T0" fmla="*/ 0 w 1"/>
                  <a:gd name="T1" fmla="*/ 0 h 93"/>
                  <a:gd name="T2" fmla="*/ 0 w 1"/>
                  <a:gd name="T3" fmla="*/ 0 h 93"/>
                  <a:gd name="T4" fmla="*/ 1 w 1"/>
                  <a:gd name="T5" fmla="*/ 93 h 93"/>
                </a:gdLst>
                <a:ahLst/>
                <a:cxnLst>
                  <a:cxn ang="0">
                    <a:pos x="T0" y="T1"/>
                  </a:cxn>
                  <a:cxn ang="0">
                    <a:pos x="T2" y="T3"/>
                  </a:cxn>
                  <a:cxn ang="0">
                    <a:pos x="T4" y="T5"/>
                  </a:cxn>
                </a:cxnLst>
                <a:rect l="0" t="0" r="r" b="b"/>
                <a:pathLst>
                  <a:path w="1" h="93">
                    <a:moveTo>
                      <a:pt x="0" y="0"/>
                    </a:moveTo>
                    <a:lnTo>
                      <a:pt x="0" y="0"/>
                    </a:lnTo>
                    <a:lnTo>
                      <a:pt x="1" y="93"/>
                    </a:lnTo>
                  </a:path>
                </a:pathLst>
              </a:custGeom>
              <a:noFill/>
              <a:ln w="6350" cap="flat">
                <a:solidFill>
                  <a:srgbClr val="BA442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72" name="Freeform 388">
                <a:extLst>
                  <a:ext uri="{FF2B5EF4-FFF2-40B4-BE49-F238E27FC236}">
                    <a16:creationId xmlns:a16="http://schemas.microsoft.com/office/drawing/2014/main" id="{0316772D-F045-77F6-DADB-FF49DFDA99E4}"/>
                  </a:ext>
                </a:extLst>
              </p:cNvPr>
              <p:cNvSpPr>
                <a:spLocks/>
              </p:cNvSpPr>
              <p:nvPr/>
            </p:nvSpPr>
            <p:spPr bwMode="auto">
              <a:xfrm>
                <a:off x="3414" y="1871"/>
                <a:ext cx="75" cy="30"/>
              </a:xfrm>
              <a:custGeom>
                <a:avLst/>
                <a:gdLst>
                  <a:gd name="T0" fmla="*/ 0 w 100"/>
                  <a:gd name="T1" fmla="*/ 40 h 40"/>
                  <a:gd name="T2" fmla="*/ 0 w 100"/>
                  <a:gd name="T3" fmla="*/ 40 h 40"/>
                  <a:gd name="T4" fmla="*/ 100 w 100"/>
                  <a:gd name="T5" fmla="*/ 0 h 40"/>
                </a:gdLst>
                <a:ahLst/>
                <a:cxnLst>
                  <a:cxn ang="0">
                    <a:pos x="T0" y="T1"/>
                  </a:cxn>
                  <a:cxn ang="0">
                    <a:pos x="T2" y="T3"/>
                  </a:cxn>
                  <a:cxn ang="0">
                    <a:pos x="T4" y="T5"/>
                  </a:cxn>
                </a:cxnLst>
                <a:rect l="0" t="0" r="r" b="b"/>
                <a:pathLst>
                  <a:path w="100" h="40">
                    <a:moveTo>
                      <a:pt x="0" y="40"/>
                    </a:moveTo>
                    <a:lnTo>
                      <a:pt x="0" y="40"/>
                    </a:lnTo>
                    <a:lnTo>
                      <a:pt x="100" y="0"/>
                    </a:lnTo>
                  </a:path>
                </a:pathLst>
              </a:custGeom>
              <a:noFill/>
              <a:ln w="6350" cap="flat">
                <a:solidFill>
                  <a:srgbClr val="BA442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73" name="Freeform 389">
                <a:extLst>
                  <a:ext uri="{FF2B5EF4-FFF2-40B4-BE49-F238E27FC236}">
                    <a16:creationId xmlns:a16="http://schemas.microsoft.com/office/drawing/2014/main" id="{D151E38A-624C-CE86-4898-7672BC733706}"/>
                  </a:ext>
                </a:extLst>
              </p:cNvPr>
              <p:cNvSpPr>
                <a:spLocks/>
              </p:cNvSpPr>
              <p:nvPr/>
            </p:nvSpPr>
            <p:spPr bwMode="auto">
              <a:xfrm>
                <a:off x="3414" y="1871"/>
                <a:ext cx="75" cy="30"/>
              </a:xfrm>
              <a:custGeom>
                <a:avLst/>
                <a:gdLst>
                  <a:gd name="T0" fmla="*/ 100 w 100"/>
                  <a:gd name="T1" fmla="*/ 40 h 40"/>
                  <a:gd name="T2" fmla="*/ 100 w 100"/>
                  <a:gd name="T3" fmla="*/ 40 h 40"/>
                  <a:gd name="T4" fmla="*/ 0 w 100"/>
                  <a:gd name="T5" fmla="*/ 0 h 40"/>
                </a:gdLst>
                <a:ahLst/>
                <a:cxnLst>
                  <a:cxn ang="0">
                    <a:pos x="T0" y="T1"/>
                  </a:cxn>
                  <a:cxn ang="0">
                    <a:pos x="T2" y="T3"/>
                  </a:cxn>
                  <a:cxn ang="0">
                    <a:pos x="T4" y="T5"/>
                  </a:cxn>
                </a:cxnLst>
                <a:rect l="0" t="0" r="r" b="b"/>
                <a:pathLst>
                  <a:path w="100" h="40">
                    <a:moveTo>
                      <a:pt x="100" y="40"/>
                    </a:moveTo>
                    <a:lnTo>
                      <a:pt x="100" y="40"/>
                    </a:lnTo>
                    <a:lnTo>
                      <a:pt x="0" y="0"/>
                    </a:lnTo>
                  </a:path>
                </a:pathLst>
              </a:custGeom>
              <a:noFill/>
              <a:ln w="6350" cap="flat">
                <a:solidFill>
                  <a:srgbClr val="BA442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74" name="Freeform 390">
                <a:extLst>
                  <a:ext uri="{FF2B5EF4-FFF2-40B4-BE49-F238E27FC236}">
                    <a16:creationId xmlns:a16="http://schemas.microsoft.com/office/drawing/2014/main" id="{E4B17318-0EA2-4DAB-E4A8-B6E51FE78AAE}"/>
                  </a:ext>
                </a:extLst>
              </p:cNvPr>
              <p:cNvSpPr>
                <a:spLocks/>
              </p:cNvSpPr>
              <p:nvPr/>
            </p:nvSpPr>
            <p:spPr bwMode="auto">
              <a:xfrm>
                <a:off x="3181" y="1807"/>
                <a:ext cx="0" cy="64"/>
              </a:xfrm>
              <a:custGeom>
                <a:avLst/>
                <a:gdLst>
                  <a:gd name="T0" fmla="*/ 0 h 86"/>
                  <a:gd name="T1" fmla="*/ 0 h 86"/>
                  <a:gd name="T2" fmla="*/ 86 h 86"/>
                </a:gdLst>
                <a:ahLst/>
                <a:cxnLst>
                  <a:cxn ang="0">
                    <a:pos x="0" y="T0"/>
                  </a:cxn>
                  <a:cxn ang="0">
                    <a:pos x="0" y="T1"/>
                  </a:cxn>
                  <a:cxn ang="0">
                    <a:pos x="0" y="T2"/>
                  </a:cxn>
                </a:cxnLst>
                <a:rect l="0" t="0" r="r" b="b"/>
                <a:pathLst>
                  <a:path h="86">
                    <a:moveTo>
                      <a:pt x="0" y="0"/>
                    </a:moveTo>
                    <a:lnTo>
                      <a:pt x="0" y="0"/>
                    </a:lnTo>
                    <a:lnTo>
                      <a:pt x="0" y="86"/>
                    </a:lnTo>
                  </a:path>
                </a:pathLst>
              </a:custGeom>
              <a:noFill/>
              <a:ln w="6350" cap="flat">
                <a:solidFill>
                  <a:srgbClr val="BA442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75" name="Freeform 391">
                <a:extLst>
                  <a:ext uri="{FF2B5EF4-FFF2-40B4-BE49-F238E27FC236}">
                    <a16:creationId xmlns:a16="http://schemas.microsoft.com/office/drawing/2014/main" id="{B04756F9-28AE-CF7E-9E97-8E48DC9C3913}"/>
                  </a:ext>
                </a:extLst>
              </p:cNvPr>
              <p:cNvSpPr>
                <a:spLocks/>
              </p:cNvSpPr>
              <p:nvPr/>
            </p:nvSpPr>
            <p:spPr bwMode="auto">
              <a:xfrm>
                <a:off x="3146" y="1822"/>
                <a:ext cx="69" cy="34"/>
              </a:xfrm>
              <a:custGeom>
                <a:avLst/>
                <a:gdLst>
                  <a:gd name="T0" fmla="*/ 0 w 93"/>
                  <a:gd name="T1" fmla="*/ 46 h 46"/>
                  <a:gd name="T2" fmla="*/ 0 w 93"/>
                  <a:gd name="T3" fmla="*/ 46 h 46"/>
                  <a:gd name="T4" fmla="*/ 93 w 93"/>
                  <a:gd name="T5" fmla="*/ 0 h 46"/>
                </a:gdLst>
                <a:ahLst/>
                <a:cxnLst>
                  <a:cxn ang="0">
                    <a:pos x="T0" y="T1"/>
                  </a:cxn>
                  <a:cxn ang="0">
                    <a:pos x="T2" y="T3"/>
                  </a:cxn>
                  <a:cxn ang="0">
                    <a:pos x="T4" y="T5"/>
                  </a:cxn>
                </a:cxnLst>
                <a:rect l="0" t="0" r="r" b="b"/>
                <a:pathLst>
                  <a:path w="93" h="46">
                    <a:moveTo>
                      <a:pt x="0" y="46"/>
                    </a:moveTo>
                    <a:lnTo>
                      <a:pt x="0" y="46"/>
                    </a:lnTo>
                    <a:lnTo>
                      <a:pt x="93" y="0"/>
                    </a:lnTo>
                  </a:path>
                </a:pathLst>
              </a:custGeom>
              <a:noFill/>
              <a:ln w="6350" cap="flat">
                <a:solidFill>
                  <a:srgbClr val="BA442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76" name="Freeform 392">
                <a:extLst>
                  <a:ext uri="{FF2B5EF4-FFF2-40B4-BE49-F238E27FC236}">
                    <a16:creationId xmlns:a16="http://schemas.microsoft.com/office/drawing/2014/main" id="{035B535D-B743-2443-413D-246A2668335C}"/>
                  </a:ext>
                </a:extLst>
              </p:cNvPr>
              <p:cNvSpPr>
                <a:spLocks/>
              </p:cNvSpPr>
              <p:nvPr/>
            </p:nvSpPr>
            <p:spPr bwMode="auto">
              <a:xfrm>
                <a:off x="3146" y="1822"/>
                <a:ext cx="69" cy="34"/>
              </a:xfrm>
              <a:custGeom>
                <a:avLst/>
                <a:gdLst>
                  <a:gd name="T0" fmla="*/ 93 w 93"/>
                  <a:gd name="T1" fmla="*/ 46 h 46"/>
                  <a:gd name="T2" fmla="*/ 93 w 93"/>
                  <a:gd name="T3" fmla="*/ 46 h 46"/>
                  <a:gd name="T4" fmla="*/ 0 w 93"/>
                  <a:gd name="T5" fmla="*/ 0 h 46"/>
                </a:gdLst>
                <a:ahLst/>
                <a:cxnLst>
                  <a:cxn ang="0">
                    <a:pos x="T0" y="T1"/>
                  </a:cxn>
                  <a:cxn ang="0">
                    <a:pos x="T2" y="T3"/>
                  </a:cxn>
                  <a:cxn ang="0">
                    <a:pos x="T4" y="T5"/>
                  </a:cxn>
                </a:cxnLst>
                <a:rect l="0" t="0" r="r" b="b"/>
                <a:pathLst>
                  <a:path w="93" h="46">
                    <a:moveTo>
                      <a:pt x="93" y="46"/>
                    </a:moveTo>
                    <a:lnTo>
                      <a:pt x="93" y="46"/>
                    </a:lnTo>
                    <a:lnTo>
                      <a:pt x="0" y="0"/>
                    </a:lnTo>
                  </a:path>
                </a:pathLst>
              </a:custGeom>
              <a:noFill/>
              <a:ln w="6350" cap="flat">
                <a:solidFill>
                  <a:srgbClr val="BA442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77" name="Freeform 393">
                <a:extLst>
                  <a:ext uri="{FF2B5EF4-FFF2-40B4-BE49-F238E27FC236}">
                    <a16:creationId xmlns:a16="http://schemas.microsoft.com/office/drawing/2014/main" id="{4EF6997D-9FCF-658C-37FA-D7537F30FFFB}"/>
                  </a:ext>
                </a:extLst>
              </p:cNvPr>
              <p:cNvSpPr>
                <a:spLocks/>
              </p:cNvSpPr>
              <p:nvPr/>
            </p:nvSpPr>
            <p:spPr bwMode="auto">
              <a:xfrm>
                <a:off x="1612" y="1145"/>
                <a:ext cx="0" cy="65"/>
              </a:xfrm>
              <a:custGeom>
                <a:avLst/>
                <a:gdLst>
                  <a:gd name="T0" fmla="*/ 0 h 87"/>
                  <a:gd name="T1" fmla="*/ 0 h 87"/>
                  <a:gd name="T2" fmla="*/ 87 h 87"/>
                </a:gdLst>
                <a:ahLst/>
                <a:cxnLst>
                  <a:cxn ang="0">
                    <a:pos x="0" y="T0"/>
                  </a:cxn>
                  <a:cxn ang="0">
                    <a:pos x="0" y="T1"/>
                  </a:cxn>
                  <a:cxn ang="0">
                    <a:pos x="0" y="T2"/>
                  </a:cxn>
                </a:cxnLst>
                <a:rect l="0" t="0" r="r" b="b"/>
                <a:pathLst>
                  <a:path h="87">
                    <a:moveTo>
                      <a:pt x="0" y="0"/>
                    </a:moveTo>
                    <a:lnTo>
                      <a:pt x="0" y="0"/>
                    </a:lnTo>
                    <a:lnTo>
                      <a:pt x="0" y="87"/>
                    </a:lnTo>
                  </a:path>
                </a:pathLst>
              </a:custGeom>
              <a:noFill/>
              <a:ln w="6350" cap="flat">
                <a:solidFill>
                  <a:srgbClr val="BA442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78" name="Freeform 394">
                <a:extLst>
                  <a:ext uri="{FF2B5EF4-FFF2-40B4-BE49-F238E27FC236}">
                    <a16:creationId xmlns:a16="http://schemas.microsoft.com/office/drawing/2014/main" id="{E62C64EF-FFFC-7726-8F8D-D93476FCD3FD}"/>
                  </a:ext>
                </a:extLst>
              </p:cNvPr>
              <p:cNvSpPr>
                <a:spLocks/>
              </p:cNvSpPr>
              <p:nvPr/>
            </p:nvSpPr>
            <p:spPr bwMode="auto">
              <a:xfrm>
                <a:off x="1577" y="1160"/>
                <a:ext cx="70" cy="35"/>
              </a:xfrm>
              <a:custGeom>
                <a:avLst/>
                <a:gdLst>
                  <a:gd name="T0" fmla="*/ 0 w 94"/>
                  <a:gd name="T1" fmla="*/ 47 h 47"/>
                  <a:gd name="T2" fmla="*/ 0 w 94"/>
                  <a:gd name="T3" fmla="*/ 47 h 47"/>
                  <a:gd name="T4" fmla="*/ 94 w 94"/>
                  <a:gd name="T5" fmla="*/ 0 h 47"/>
                </a:gdLst>
                <a:ahLst/>
                <a:cxnLst>
                  <a:cxn ang="0">
                    <a:pos x="T0" y="T1"/>
                  </a:cxn>
                  <a:cxn ang="0">
                    <a:pos x="T2" y="T3"/>
                  </a:cxn>
                  <a:cxn ang="0">
                    <a:pos x="T4" y="T5"/>
                  </a:cxn>
                </a:cxnLst>
                <a:rect l="0" t="0" r="r" b="b"/>
                <a:pathLst>
                  <a:path w="94" h="47">
                    <a:moveTo>
                      <a:pt x="0" y="47"/>
                    </a:moveTo>
                    <a:lnTo>
                      <a:pt x="0" y="47"/>
                    </a:lnTo>
                    <a:lnTo>
                      <a:pt x="94" y="0"/>
                    </a:lnTo>
                  </a:path>
                </a:pathLst>
              </a:custGeom>
              <a:noFill/>
              <a:ln w="6350" cap="flat">
                <a:solidFill>
                  <a:srgbClr val="BA442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79" name="Freeform 395">
                <a:extLst>
                  <a:ext uri="{FF2B5EF4-FFF2-40B4-BE49-F238E27FC236}">
                    <a16:creationId xmlns:a16="http://schemas.microsoft.com/office/drawing/2014/main" id="{ED322915-ABAA-625D-1C2A-C65BC2E3C3B6}"/>
                  </a:ext>
                </a:extLst>
              </p:cNvPr>
              <p:cNvSpPr>
                <a:spLocks/>
              </p:cNvSpPr>
              <p:nvPr/>
            </p:nvSpPr>
            <p:spPr bwMode="auto">
              <a:xfrm>
                <a:off x="1577" y="1160"/>
                <a:ext cx="70" cy="35"/>
              </a:xfrm>
              <a:custGeom>
                <a:avLst/>
                <a:gdLst>
                  <a:gd name="T0" fmla="*/ 94 w 94"/>
                  <a:gd name="T1" fmla="*/ 47 h 47"/>
                  <a:gd name="T2" fmla="*/ 94 w 94"/>
                  <a:gd name="T3" fmla="*/ 47 h 47"/>
                  <a:gd name="T4" fmla="*/ 0 w 94"/>
                  <a:gd name="T5" fmla="*/ 0 h 47"/>
                </a:gdLst>
                <a:ahLst/>
                <a:cxnLst>
                  <a:cxn ang="0">
                    <a:pos x="T0" y="T1"/>
                  </a:cxn>
                  <a:cxn ang="0">
                    <a:pos x="T2" y="T3"/>
                  </a:cxn>
                  <a:cxn ang="0">
                    <a:pos x="T4" y="T5"/>
                  </a:cxn>
                </a:cxnLst>
                <a:rect l="0" t="0" r="r" b="b"/>
                <a:pathLst>
                  <a:path w="94" h="47">
                    <a:moveTo>
                      <a:pt x="94" y="47"/>
                    </a:moveTo>
                    <a:lnTo>
                      <a:pt x="94" y="47"/>
                    </a:lnTo>
                    <a:lnTo>
                      <a:pt x="0" y="0"/>
                    </a:lnTo>
                  </a:path>
                </a:pathLst>
              </a:custGeom>
              <a:noFill/>
              <a:ln w="6350" cap="flat">
                <a:solidFill>
                  <a:srgbClr val="BA442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80" name="Freeform 396">
                <a:extLst>
                  <a:ext uri="{FF2B5EF4-FFF2-40B4-BE49-F238E27FC236}">
                    <a16:creationId xmlns:a16="http://schemas.microsoft.com/office/drawing/2014/main" id="{38A8F020-C1D0-4815-3FAF-A5BA88D551D7}"/>
                  </a:ext>
                </a:extLst>
              </p:cNvPr>
              <p:cNvSpPr>
                <a:spLocks/>
              </p:cNvSpPr>
              <p:nvPr/>
            </p:nvSpPr>
            <p:spPr bwMode="auto">
              <a:xfrm>
                <a:off x="1588" y="1121"/>
                <a:ext cx="0" cy="64"/>
              </a:xfrm>
              <a:custGeom>
                <a:avLst/>
                <a:gdLst>
                  <a:gd name="T0" fmla="*/ 0 h 86"/>
                  <a:gd name="T1" fmla="*/ 0 h 86"/>
                  <a:gd name="T2" fmla="*/ 86 h 86"/>
                </a:gdLst>
                <a:ahLst/>
                <a:cxnLst>
                  <a:cxn ang="0">
                    <a:pos x="0" y="T0"/>
                  </a:cxn>
                  <a:cxn ang="0">
                    <a:pos x="0" y="T1"/>
                  </a:cxn>
                  <a:cxn ang="0">
                    <a:pos x="0" y="T2"/>
                  </a:cxn>
                </a:cxnLst>
                <a:rect l="0" t="0" r="r" b="b"/>
                <a:pathLst>
                  <a:path h="86">
                    <a:moveTo>
                      <a:pt x="0" y="0"/>
                    </a:moveTo>
                    <a:lnTo>
                      <a:pt x="0" y="0"/>
                    </a:lnTo>
                    <a:lnTo>
                      <a:pt x="0" y="86"/>
                    </a:lnTo>
                  </a:path>
                </a:pathLst>
              </a:custGeom>
              <a:noFill/>
              <a:ln w="6350" cap="flat">
                <a:solidFill>
                  <a:srgbClr val="BA442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81" name="Freeform 397">
                <a:extLst>
                  <a:ext uri="{FF2B5EF4-FFF2-40B4-BE49-F238E27FC236}">
                    <a16:creationId xmlns:a16="http://schemas.microsoft.com/office/drawing/2014/main" id="{2FF89A05-51F8-C163-E736-F595420579DC}"/>
                  </a:ext>
                </a:extLst>
              </p:cNvPr>
              <p:cNvSpPr>
                <a:spLocks/>
              </p:cNvSpPr>
              <p:nvPr/>
            </p:nvSpPr>
            <p:spPr bwMode="auto">
              <a:xfrm>
                <a:off x="1547" y="1136"/>
                <a:ext cx="75" cy="34"/>
              </a:xfrm>
              <a:custGeom>
                <a:avLst/>
                <a:gdLst>
                  <a:gd name="T0" fmla="*/ 0 w 100"/>
                  <a:gd name="T1" fmla="*/ 46 h 46"/>
                  <a:gd name="T2" fmla="*/ 0 w 100"/>
                  <a:gd name="T3" fmla="*/ 46 h 46"/>
                  <a:gd name="T4" fmla="*/ 100 w 100"/>
                  <a:gd name="T5" fmla="*/ 0 h 46"/>
                </a:gdLst>
                <a:ahLst/>
                <a:cxnLst>
                  <a:cxn ang="0">
                    <a:pos x="T0" y="T1"/>
                  </a:cxn>
                  <a:cxn ang="0">
                    <a:pos x="T2" y="T3"/>
                  </a:cxn>
                  <a:cxn ang="0">
                    <a:pos x="T4" y="T5"/>
                  </a:cxn>
                </a:cxnLst>
                <a:rect l="0" t="0" r="r" b="b"/>
                <a:pathLst>
                  <a:path w="100" h="46">
                    <a:moveTo>
                      <a:pt x="0" y="46"/>
                    </a:moveTo>
                    <a:lnTo>
                      <a:pt x="0" y="46"/>
                    </a:lnTo>
                    <a:lnTo>
                      <a:pt x="100" y="0"/>
                    </a:lnTo>
                  </a:path>
                </a:pathLst>
              </a:custGeom>
              <a:noFill/>
              <a:ln w="6350" cap="flat">
                <a:solidFill>
                  <a:srgbClr val="BA442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82" name="Freeform 398">
                <a:extLst>
                  <a:ext uri="{FF2B5EF4-FFF2-40B4-BE49-F238E27FC236}">
                    <a16:creationId xmlns:a16="http://schemas.microsoft.com/office/drawing/2014/main" id="{529859AF-95E5-EA0C-749E-67BF0FC0197D}"/>
                  </a:ext>
                </a:extLst>
              </p:cNvPr>
              <p:cNvSpPr>
                <a:spLocks/>
              </p:cNvSpPr>
              <p:nvPr/>
            </p:nvSpPr>
            <p:spPr bwMode="auto">
              <a:xfrm>
                <a:off x="1547" y="1136"/>
                <a:ext cx="75" cy="34"/>
              </a:xfrm>
              <a:custGeom>
                <a:avLst/>
                <a:gdLst>
                  <a:gd name="T0" fmla="*/ 100 w 100"/>
                  <a:gd name="T1" fmla="*/ 46 h 46"/>
                  <a:gd name="T2" fmla="*/ 100 w 100"/>
                  <a:gd name="T3" fmla="*/ 46 h 46"/>
                  <a:gd name="T4" fmla="*/ 0 w 100"/>
                  <a:gd name="T5" fmla="*/ 0 h 46"/>
                </a:gdLst>
                <a:ahLst/>
                <a:cxnLst>
                  <a:cxn ang="0">
                    <a:pos x="T0" y="T1"/>
                  </a:cxn>
                  <a:cxn ang="0">
                    <a:pos x="T2" y="T3"/>
                  </a:cxn>
                  <a:cxn ang="0">
                    <a:pos x="T4" y="T5"/>
                  </a:cxn>
                </a:cxnLst>
                <a:rect l="0" t="0" r="r" b="b"/>
                <a:pathLst>
                  <a:path w="100" h="46">
                    <a:moveTo>
                      <a:pt x="100" y="46"/>
                    </a:moveTo>
                    <a:lnTo>
                      <a:pt x="100" y="46"/>
                    </a:lnTo>
                    <a:lnTo>
                      <a:pt x="0" y="0"/>
                    </a:lnTo>
                  </a:path>
                </a:pathLst>
              </a:custGeom>
              <a:noFill/>
              <a:ln w="6350" cap="flat">
                <a:solidFill>
                  <a:srgbClr val="BA442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83" name="Freeform 399">
                <a:extLst>
                  <a:ext uri="{FF2B5EF4-FFF2-40B4-BE49-F238E27FC236}">
                    <a16:creationId xmlns:a16="http://schemas.microsoft.com/office/drawing/2014/main" id="{AFFF803C-DB6A-6746-4358-FA65195FA4EF}"/>
                  </a:ext>
                </a:extLst>
              </p:cNvPr>
              <p:cNvSpPr>
                <a:spLocks/>
              </p:cNvSpPr>
              <p:nvPr/>
            </p:nvSpPr>
            <p:spPr bwMode="auto">
              <a:xfrm>
                <a:off x="1528" y="1071"/>
                <a:ext cx="0" cy="65"/>
              </a:xfrm>
              <a:custGeom>
                <a:avLst/>
                <a:gdLst>
                  <a:gd name="T0" fmla="*/ 0 h 87"/>
                  <a:gd name="T1" fmla="*/ 0 h 87"/>
                  <a:gd name="T2" fmla="*/ 87 h 87"/>
                </a:gdLst>
                <a:ahLst/>
                <a:cxnLst>
                  <a:cxn ang="0">
                    <a:pos x="0" y="T0"/>
                  </a:cxn>
                  <a:cxn ang="0">
                    <a:pos x="0" y="T1"/>
                  </a:cxn>
                  <a:cxn ang="0">
                    <a:pos x="0" y="T2"/>
                  </a:cxn>
                </a:cxnLst>
                <a:rect l="0" t="0" r="r" b="b"/>
                <a:pathLst>
                  <a:path h="87">
                    <a:moveTo>
                      <a:pt x="0" y="0"/>
                    </a:moveTo>
                    <a:lnTo>
                      <a:pt x="0" y="0"/>
                    </a:lnTo>
                    <a:lnTo>
                      <a:pt x="0" y="87"/>
                    </a:lnTo>
                  </a:path>
                </a:pathLst>
              </a:custGeom>
              <a:noFill/>
              <a:ln w="6350" cap="flat">
                <a:solidFill>
                  <a:srgbClr val="BA442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84" name="Freeform 400">
                <a:extLst>
                  <a:ext uri="{FF2B5EF4-FFF2-40B4-BE49-F238E27FC236}">
                    <a16:creationId xmlns:a16="http://schemas.microsoft.com/office/drawing/2014/main" id="{E4A3394D-3E9E-46C8-79C1-2B9F3947A831}"/>
                  </a:ext>
                </a:extLst>
              </p:cNvPr>
              <p:cNvSpPr>
                <a:spLocks/>
              </p:cNvSpPr>
              <p:nvPr/>
            </p:nvSpPr>
            <p:spPr bwMode="auto">
              <a:xfrm>
                <a:off x="1493" y="1086"/>
                <a:ext cx="75" cy="35"/>
              </a:xfrm>
              <a:custGeom>
                <a:avLst/>
                <a:gdLst>
                  <a:gd name="T0" fmla="*/ 0 w 100"/>
                  <a:gd name="T1" fmla="*/ 47 h 47"/>
                  <a:gd name="T2" fmla="*/ 0 w 100"/>
                  <a:gd name="T3" fmla="*/ 47 h 47"/>
                  <a:gd name="T4" fmla="*/ 100 w 100"/>
                  <a:gd name="T5" fmla="*/ 0 h 47"/>
                </a:gdLst>
                <a:ahLst/>
                <a:cxnLst>
                  <a:cxn ang="0">
                    <a:pos x="T0" y="T1"/>
                  </a:cxn>
                  <a:cxn ang="0">
                    <a:pos x="T2" y="T3"/>
                  </a:cxn>
                  <a:cxn ang="0">
                    <a:pos x="T4" y="T5"/>
                  </a:cxn>
                </a:cxnLst>
                <a:rect l="0" t="0" r="r" b="b"/>
                <a:pathLst>
                  <a:path w="100" h="47">
                    <a:moveTo>
                      <a:pt x="0" y="47"/>
                    </a:moveTo>
                    <a:lnTo>
                      <a:pt x="0" y="47"/>
                    </a:lnTo>
                    <a:lnTo>
                      <a:pt x="100" y="0"/>
                    </a:lnTo>
                  </a:path>
                </a:pathLst>
              </a:custGeom>
              <a:noFill/>
              <a:ln w="6350" cap="flat">
                <a:solidFill>
                  <a:srgbClr val="BA442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85" name="Freeform 401">
                <a:extLst>
                  <a:ext uri="{FF2B5EF4-FFF2-40B4-BE49-F238E27FC236}">
                    <a16:creationId xmlns:a16="http://schemas.microsoft.com/office/drawing/2014/main" id="{CA1CA943-97CD-608B-A971-AAF00703B337}"/>
                  </a:ext>
                </a:extLst>
              </p:cNvPr>
              <p:cNvSpPr>
                <a:spLocks/>
              </p:cNvSpPr>
              <p:nvPr/>
            </p:nvSpPr>
            <p:spPr bwMode="auto">
              <a:xfrm>
                <a:off x="1493" y="1086"/>
                <a:ext cx="75" cy="35"/>
              </a:xfrm>
              <a:custGeom>
                <a:avLst/>
                <a:gdLst>
                  <a:gd name="T0" fmla="*/ 100 w 100"/>
                  <a:gd name="T1" fmla="*/ 47 h 47"/>
                  <a:gd name="T2" fmla="*/ 100 w 100"/>
                  <a:gd name="T3" fmla="*/ 47 h 47"/>
                  <a:gd name="T4" fmla="*/ 0 w 100"/>
                  <a:gd name="T5" fmla="*/ 0 h 47"/>
                </a:gdLst>
                <a:ahLst/>
                <a:cxnLst>
                  <a:cxn ang="0">
                    <a:pos x="T0" y="T1"/>
                  </a:cxn>
                  <a:cxn ang="0">
                    <a:pos x="T2" y="T3"/>
                  </a:cxn>
                  <a:cxn ang="0">
                    <a:pos x="T4" y="T5"/>
                  </a:cxn>
                </a:cxnLst>
                <a:rect l="0" t="0" r="r" b="b"/>
                <a:pathLst>
                  <a:path w="100" h="47">
                    <a:moveTo>
                      <a:pt x="100" y="47"/>
                    </a:moveTo>
                    <a:lnTo>
                      <a:pt x="100" y="47"/>
                    </a:lnTo>
                    <a:lnTo>
                      <a:pt x="0" y="0"/>
                    </a:lnTo>
                  </a:path>
                </a:pathLst>
              </a:custGeom>
              <a:noFill/>
              <a:ln w="6350" cap="flat">
                <a:solidFill>
                  <a:srgbClr val="BA442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86" name="Freeform 402">
                <a:extLst>
                  <a:ext uri="{FF2B5EF4-FFF2-40B4-BE49-F238E27FC236}">
                    <a16:creationId xmlns:a16="http://schemas.microsoft.com/office/drawing/2014/main" id="{2CB8B7A6-08C1-FB52-69B8-42BC3EB62691}"/>
                  </a:ext>
                </a:extLst>
              </p:cNvPr>
              <p:cNvSpPr>
                <a:spLocks/>
              </p:cNvSpPr>
              <p:nvPr/>
            </p:nvSpPr>
            <p:spPr bwMode="auto">
              <a:xfrm>
                <a:off x="5782" y="1966"/>
                <a:ext cx="0" cy="65"/>
              </a:xfrm>
              <a:custGeom>
                <a:avLst/>
                <a:gdLst>
                  <a:gd name="T0" fmla="*/ 0 h 87"/>
                  <a:gd name="T1" fmla="*/ 0 h 87"/>
                  <a:gd name="T2" fmla="*/ 87 h 87"/>
                </a:gdLst>
                <a:ahLst/>
                <a:cxnLst>
                  <a:cxn ang="0">
                    <a:pos x="0" y="T0"/>
                  </a:cxn>
                  <a:cxn ang="0">
                    <a:pos x="0" y="T1"/>
                  </a:cxn>
                  <a:cxn ang="0">
                    <a:pos x="0" y="T2"/>
                  </a:cxn>
                </a:cxnLst>
                <a:rect l="0" t="0" r="r" b="b"/>
                <a:pathLst>
                  <a:path h="87">
                    <a:moveTo>
                      <a:pt x="0" y="0"/>
                    </a:moveTo>
                    <a:lnTo>
                      <a:pt x="0" y="0"/>
                    </a:lnTo>
                    <a:lnTo>
                      <a:pt x="0" y="87"/>
                    </a:lnTo>
                  </a:path>
                </a:pathLst>
              </a:custGeom>
              <a:noFill/>
              <a:ln w="6350" cap="flat">
                <a:solidFill>
                  <a:srgbClr val="BA442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87" name="Freeform 403">
                <a:extLst>
                  <a:ext uri="{FF2B5EF4-FFF2-40B4-BE49-F238E27FC236}">
                    <a16:creationId xmlns:a16="http://schemas.microsoft.com/office/drawing/2014/main" id="{077F0744-1824-6C9D-7B44-0B2F869E691E}"/>
                  </a:ext>
                </a:extLst>
              </p:cNvPr>
              <p:cNvSpPr>
                <a:spLocks/>
              </p:cNvSpPr>
              <p:nvPr/>
            </p:nvSpPr>
            <p:spPr bwMode="auto">
              <a:xfrm>
                <a:off x="5747" y="1981"/>
                <a:ext cx="74" cy="35"/>
              </a:xfrm>
              <a:custGeom>
                <a:avLst/>
                <a:gdLst>
                  <a:gd name="T0" fmla="*/ 0 w 100"/>
                  <a:gd name="T1" fmla="*/ 47 h 47"/>
                  <a:gd name="T2" fmla="*/ 0 w 100"/>
                  <a:gd name="T3" fmla="*/ 47 h 47"/>
                  <a:gd name="T4" fmla="*/ 100 w 100"/>
                  <a:gd name="T5" fmla="*/ 0 h 47"/>
                </a:gdLst>
                <a:ahLst/>
                <a:cxnLst>
                  <a:cxn ang="0">
                    <a:pos x="T0" y="T1"/>
                  </a:cxn>
                  <a:cxn ang="0">
                    <a:pos x="T2" y="T3"/>
                  </a:cxn>
                  <a:cxn ang="0">
                    <a:pos x="T4" y="T5"/>
                  </a:cxn>
                </a:cxnLst>
                <a:rect l="0" t="0" r="r" b="b"/>
                <a:pathLst>
                  <a:path w="100" h="47">
                    <a:moveTo>
                      <a:pt x="0" y="47"/>
                    </a:moveTo>
                    <a:lnTo>
                      <a:pt x="0" y="47"/>
                    </a:lnTo>
                    <a:lnTo>
                      <a:pt x="100" y="0"/>
                    </a:lnTo>
                  </a:path>
                </a:pathLst>
              </a:custGeom>
              <a:noFill/>
              <a:ln w="6350" cap="flat">
                <a:solidFill>
                  <a:srgbClr val="BA442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88" name="Freeform 404">
                <a:extLst>
                  <a:ext uri="{FF2B5EF4-FFF2-40B4-BE49-F238E27FC236}">
                    <a16:creationId xmlns:a16="http://schemas.microsoft.com/office/drawing/2014/main" id="{26B2056A-45D1-0AFE-E2CD-8F2BE820BA8B}"/>
                  </a:ext>
                </a:extLst>
              </p:cNvPr>
              <p:cNvSpPr>
                <a:spLocks/>
              </p:cNvSpPr>
              <p:nvPr/>
            </p:nvSpPr>
            <p:spPr bwMode="auto">
              <a:xfrm>
                <a:off x="5747" y="1981"/>
                <a:ext cx="74" cy="35"/>
              </a:xfrm>
              <a:custGeom>
                <a:avLst/>
                <a:gdLst>
                  <a:gd name="T0" fmla="*/ 100 w 100"/>
                  <a:gd name="T1" fmla="*/ 47 h 47"/>
                  <a:gd name="T2" fmla="*/ 100 w 100"/>
                  <a:gd name="T3" fmla="*/ 47 h 47"/>
                  <a:gd name="T4" fmla="*/ 0 w 100"/>
                  <a:gd name="T5" fmla="*/ 0 h 47"/>
                </a:gdLst>
                <a:ahLst/>
                <a:cxnLst>
                  <a:cxn ang="0">
                    <a:pos x="T0" y="T1"/>
                  </a:cxn>
                  <a:cxn ang="0">
                    <a:pos x="T2" y="T3"/>
                  </a:cxn>
                  <a:cxn ang="0">
                    <a:pos x="T4" y="T5"/>
                  </a:cxn>
                </a:cxnLst>
                <a:rect l="0" t="0" r="r" b="b"/>
                <a:pathLst>
                  <a:path w="100" h="47">
                    <a:moveTo>
                      <a:pt x="100" y="47"/>
                    </a:moveTo>
                    <a:lnTo>
                      <a:pt x="100" y="47"/>
                    </a:lnTo>
                    <a:lnTo>
                      <a:pt x="0" y="0"/>
                    </a:lnTo>
                  </a:path>
                </a:pathLst>
              </a:custGeom>
              <a:noFill/>
              <a:ln w="6350" cap="flat">
                <a:solidFill>
                  <a:srgbClr val="BA442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89" name="Freeform 405">
                <a:extLst>
                  <a:ext uri="{FF2B5EF4-FFF2-40B4-BE49-F238E27FC236}">
                    <a16:creationId xmlns:a16="http://schemas.microsoft.com/office/drawing/2014/main" id="{00C48E20-4A15-BE9E-F060-2B5E69B3D80C}"/>
                  </a:ext>
                </a:extLst>
              </p:cNvPr>
              <p:cNvSpPr>
                <a:spLocks/>
              </p:cNvSpPr>
              <p:nvPr/>
            </p:nvSpPr>
            <p:spPr bwMode="auto">
              <a:xfrm>
                <a:off x="1491" y="1083"/>
                <a:ext cx="542" cy="439"/>
              </a:xfrm>
              <a:custGeom>
                <a:avLst/>
                <a:gdLst>
                  <a:gd name="T0" fmla="*/ 24 w 728"/>
                  <a:gd name="T1" fmla="*/ 0 h 588"/>
                  <a:gd name="T2" fmla="*/ 35 w 728"/>
                  <a:gd name="T3" fmla="*/ 24 h 588"/>
                  <a:gd name="T4" fmla="*/ 66 w 728"/>
                  <a:gd name="T5" fmla="*/ 34 h 588"/>
                  <a:gd name="T6" fmla="*/ 73 w 728"/>
                  <a:gd name="T7" fmla="*/ 52 h 588"/>
                  <a:gd name="T8" fmla="*/ 94 w 728"/>
                  <a:gd name="T9" fmla="*/ 60 h 588"/>
                  <a:gd name="T10" fmla="*/ 100 w 728"/>
                  <a:gd name="T11" fmla="*/ 77 h 588"/>
                  <a:gd name="T12" fmla="*/ 160 w 728"/>
                  <a:gd name="T13" fmla="*/ 82 h 588"/>
                  <a:gd name="T14" fmla="*/ 162 w 728"/>
                  <a:gd name="T15" fmla="*/ 109 h 588"/>
                  <a:gd name="T16" fmla="*/ 176 w 728"/>
                  <a:gd name="T17" fmla="*/ 125 h 588"/>
                  <a:gd name="T18" fmla="*/ 187 w 728"/>
                  <a:gd name="T19" fmla="*/ 141 h 588"/>
                  <a:gd name="T20" fmla="*/ 204 w 728"/>
                  <a:gd name="T21" fmla="*/ 147 h 588"/>
                  <a:gd name="T22" fmla="*/ 215 w 728"/>
                  <a:gd name="T23" fmla="*/ 161 h 588"/>
                  <a:gd name="T24" fmla="*/ 234 w 728"/>
                  <a:gd name="T25" fmla="*/ 171 h 588"/>
                  <a:gd name="T26" fmla="*/ 277 w 728"/>
                  <a:gd name="T27" fmla="*/ 186 h 588"/>
                  <a:gd name="T28" fmla="*/ 284 w 728"/>
                  <a:gd name="T29" fmla="*/ 193 h 588"/>
                  <a:gd name="T30" fmla="*/ 294 w 728"/>
                  <a:gd name="T31" fmla="*/ 218 h 588"/>
                  <a:gd name="T32" fmla="*/ 313 w 728"/>
                  <a:gd name="T33" fmla="*/ 232 h 588"/>
                  <a:gd name="T34" fmla="*/ 317 w 728"/>
                  <a:gd name="T35" fmla="*/ 250 h 588"/>
                  <a:gd name="T36" fmla="*/ 330 w 728"/>
                  <a:gd name="T37" fmla="*/ 254 h 588"/>
                  <a:gd name="T38" fmla="*/ 334 w 728"/>
                  <a:gd name="T39" fmla="*/ 281 h 588"/>
                  <a:gd name="T40" fmla="*/ 350 w 728"/>
                  <a:gd name="T41" fmla="*/ 291 h 588"/>
                  <a:gd name="T42" fmla="*/ 360 w 728"/>
                  <a:gd name="T43" fmla="*/ 317 h 588"/>
                  <a:gd name="T44" fmla="*/ 369 w 728"/>
                  <a:gd name="T45" fmla="*/ 326 h 588"/>
                  <a:gd name="T46" fmla="*/ 385 w 728"/>
                  <a:gd name="T47" fmla="*/ 339 h 588"/>
                  <a:gd name="T48" fmla="*/ 398 w 728"/>
                  <a:gd name="T49" fmla="*/ 349 h 588"/>
                  <a:gd name="T50" fmla="*/ 421 w 728"/>
                  <a:gd name="T51" fmla="*/ 362 h 588"/>
                  <a:gd name="T52" fmla="*/ 441 w 728"/>
                  <a:gd name="T53" fmla="*/ 369 h 588"/>
                  <a:gd name="T54" fmla="*/ 446 w 728"/>
                  <a:gd name="T55" fmla="*/ 389 h 588"/>
                  <a:gd name="T56" fmla="*/ 451 w 728"/>
                  <a:gd name="T57" fmla="*/ 404 h 588"/>
                  <a:gd name="T58" fmla="*/ 481 w 728"/>
                  <a:gd name="T59" fmla="*/ 411 h 588"/>
                  <a:gd name="T60" fmla="*/ 487 w 728"/>
                  <a:gd name="T61" fmla="*/ 426 h 588"/>
                  <a:gd name="T62" fmla="*/ 508 w 728"/>
                  <a:gd name="T63" fmla="*/ 436 h 588"/>
                  <a:gd name="T64" fmla="*/ 526 w 728"/>
                  <a:gd name="T65" fmla="*/ 458 h 588"/>
                  <a:gd name="T66" fmla="*/ 542 w 728"/>
                  <a:gd name="T67" fmla="*/ 465 h 588"/>
                  <a:gd name="T68" fmla="*/ 545 w 728"/>
                  <a:gd name="T69" fmla="*/ 497 h 588"/>
                  <a:gd name="T70" fmla="*/ 573 w 728"/>
                  <a:gd name="T71" fmla="*/ 504 h 588"/>
                  <a:gd name="T72" fmla="*/ 615 w 728"/>
                  <a:gd name="T73" fmla="*/ 520 h 588"/>
                  <a:gd name="T74" fmla="*/ 636 w 728"/>
                  <a:gd name="T75" fmla="*/ 525 h 588"/>
                  <a:gd name="T76" fmla="*/ 643 w 728"/>
                  <a:gd name="T77" fmla="*/ 543 h 588"/>
                  <a:gd name="T78" fmla="*/ 670 w 728"/>
                  <a:gd name="T79" fmla="*/ 550 h 588"/>
                  <a:gd name="T80" fmla="*/ 685 w 728"/>
                  <a:gd name="T81" fmla="*/ 563 h 588"/>
                  <a:gd name="T82" fmla="*/ 718 w 728"/>
                  <a:gd name="T83" fmla="*/ 573 h 588"/>
                  <a:gd name="T84" fmla="*/ 728 w 728"/>
                  <a:gd name="T85" fmla="*/ 588 h 5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28" h="588">
                    <a:moveTo>
                      <a:pt x="0" y="0"/>
                    </a:moveTo>
                    <a:lnTo>
                      <a:pt x="0" y="0"/>
                    </a:lnTo>
                    <a:lnTo>
                      <a:pt x="24" y="0"/>
                    </a:lnTo>
                    <a:lnTo>
                      <a:pt x="24" y="12"/>
                    </a:lnTo>
                    <a:lnTo>
                      <a:pt x="35" y="12"/>
                    </a:lnTo>
                    <a:lnTo>
                      <a:pt x="35" y="24"/>
                    </a:lnTo>
                    <a:lnTo>
                      <a:pt x="51" y="24"/>
                    </a:lnTo>
                    <a:lnTo>
                      <a:pt x="51" y="34"/>
                    </a:lnTo>
                    <a:lnTo>
                      <a:pt x="66" y="34"/>
                    </a:lnTo>
                    <a:lnTo>
                      <a:pt x="66" y="44"/>
                    </a:lnTo>
                    <a:lnTo>
                      <a:pt x="73" y="44"/>
                    </a:lnTo>
                    <a:lnTo>
                      <a:pt x="73" y="52"/>
                    </a:lnTo>
                    <a:lnTo>
                      <a:pt x="86" y="52"/>
                    </a:lnTo>
                    <a:lnTo>
                      <a:pt x="86" y="60"/>
                    </a:lnTo>
                    <a:lnTo>
                      <a:pt x="94" y="60"/>
                    </a:lnTo>
                    <a:lnTo>
                      <a:pt x="94" y="68"/>
                    </a:lnTo>
                    <a:lnTo>
                      <a:pt x="100" y="68"/>
                    </a:lnTo>
                    <a:lnTo>
                      <a:pt x="100" y="77"/>
                    </a:lnTo>
                    <a:lnTo>
                      <a:pt x="151" y="77"/>
                    </a:lnTo>
                    <a:lnTo>
                      <a:pt x="151" y="82"/>
                    </a:lnTo>
                    <a:lnTo>
                      <a:pt x="160" y="82"/>
                    </a:lnTo>
                    <a:lnTo>
                      <a:pt x="160" y="92"/>
                    </a:lnTo>
                    <a:lnTo>
                      <a:pt x="162" y="92"/>
                    </a:lnTo>
                    <a:lnTo>
                      <a:pt x="162" y="109"/>
                    </a:lnTo>
                    <a:lnTo>
                      <a:pt x="166" y="109"/>
                    </a:lnTo>
                    <a:lnTo>
                      <a:pt x="166" y="125"/>
                    </a:lnTo>
                    <a:lnTo>
                      <a:pt x="176" y="125"/>
                    </a:lnTo>
                    <a:lnTo>
                      <a:pt x="176" y="131"/>
                    </a:lnTo>
                    <a:lnTo>
                      <a:pt x="187" y="131"/>
                    </a:lnTo>
                    <a:lnTo>
                      <a:pt x="187" y="141"/>
                    </a:lnTo>
                    <a:lnTo>
                      <a:pt x="197" y="141"/>
                    </a:lnTo>
                    <a:lnTo>
                      <a:pt x="197" y="147"/>
                    </a:lnTo>
                    <a:lnTo>
                      <a:pt x="204" y="147"/>
                    </a:lnTo>
                    <a:lnTo>
                      <a:pt x="204" y="156"/>
                    </a:lnTo>
                    <a:lnTo>
                      <a:pt x="215" y="156"/>
                    </a:lnTo>
                    <a:lnTo>
                      <a:pt x="215" y="161"/>
                    </a:lnTo>
                    <a:lnTo>
                      <a:pt x="231" y="161"/>
                    </a:lnTo>
                    <a:lnTo>
                      <a:pt x="231" y="171"/>
                    </a:lnTo>
                    <a:lnTo>
                      <a:pt x="234" y="171"/>
                    </a:lnTo>
                    <a:lnTo>
                      <a:pt x="234" y="176"/>
                    </a:lnTo>
                    <a:lnTo>
                      <a:pt x="277" y="176"/>
                    </a:lnTo>
                    <a:lnTo>
                      <a:pt x="277" y="186"/>
                    </a:lnTo>
                    <a:lnTo>
                      <a:pt x="280" y="186"/>
                    </a:lnTo>
                    <a:lnTo>
                      <a:pt x="280" y="193"/>
                    </a:lnTo>
                    <a:lnTo>
                      <a:pt x="284" y="193"/>
                    </a:lnTo>
                    <a:lnTo>
                      <a:pt x="284" y="208"/>
                    </a:lnTo>
                    <a:lnTo>
                      <a:pt x="294" y="208"/>
                    </a:lnTo>
                    <a:lnTo>
                      <a:pt x="294" y="218"/>
                    </a:lnTo>
                    <a:lnTo>
                      <a:pt x="301" y="218"/>
                    </a:lnTo>
                    <a:lnTo>
                      <a:pt x="301" y="232"/>
                    </a:lnTo>
                    <a:lnTo>
                      <a:pt x="313" y="232"/>
                    </a:lnTo>
                    <a:lnTo>
                      <a:pt x="313" y="239"/>
                    </a:lnTo>
                    <a:lnTo>
                      <a:pt x="317" y="239"/>
                    </a:lnTo>
                    <a:lnTo>
                      <a:pt x="317" y="250"/>
                    </a:lnTo>
                    <a:lnTo>
                      <a:pt x="321" y="250"/>
                    </a:lnTo>
                    <a:lnTo>
                      <a:pt x="321" y="254"/>
                    </a:lnTo>
                    <a:lnTo>
                      <a:pt x="330" y="254"/>
                    </a:lnTo>
                    <a:lnTo>
                      <a:pt x="330" y="270"/>
                    </a:lnTo>
                    <a:lnTo>
                      <a:pt x="334" y="270"/>
                    </a:lnTo>
                    <a:lnTo>
                      <a:pt x="334" y="281"/>
                    </a:lnTo>
                    <a:lnTo>
                      <a:pt x="346" y="281"/>
                    </a:lnTo>
                    <a:lnTo>
                      <a:pt x="346" y="291"/>
                    </a:lnTo>
                    <a:lnTo>
                      <a:pt x="350" y="291"/>
                    </a:lnTo>
                    <a:lnTo>
                      <a:pt x="350" y="301"/>
                    </a:lnTo>
                    <a:lnTo>
                      <a:pt x="360" y="301"/>
                    </a:lnTo>
                    <a:lnTo>
                      <a:pt x="360" y="317"/>
                    </a:lnTo>
                    <a:lnTo>
                      <a:pt x="366" y="317"/>
                    </a:lnTo>
                    <a:lnTo>
                      <a:pt x="366" y="326"/>
                    </a:lnTo>
                    <a:lnTo>
                      <a:pt x="369" y="326"/>
                    </a:lnTo>
                    <a:lnTo>
                      <a:pt x="369" y="332"/>
                    </a:lnTo>
                    <a:lnTo>
                      <a:pt x="385" y="332"/>
                    </a:lnTo>
                    <a:lnTo>
                      <a:pt x="385" y="339"/>
                    </a:lnTo>
                    <a:lnTo>
                      <a:pt x="392" y="339"/>
                    </a:lnTo>
                    <a:lnTo>
                      <a:pt x="392" y="349"/>
                    </a:lnTo>
                    <a:lnTo>
                      <a:pt x="398" y="349"/>
                    </a:lnTo>
                    <a:lnTo>
                      <a:pt x="398" y="354"/>
                    </a:lnTo>
                    <a:lnTo>
                      <a:pt x="421" y="354"/>
                    </a:lnTo>
                    <a:lnTo>
                      <a:pt x="421" y="362"/>
                    </a:lnTo>
                    <a:lnTo>
                      <a:pt x="427" y="362"/>
                    </a:lnTo>
                    <a:lnTo>
                      <a:pt x="427" y="369"/>
                    </a:lnTo>
                    <a:lnTo>
                      <a:pt x="441" y="369"/>
                    </a:lnTo>
                    <a:lnTo>
                      <a:pt x="441" y="376"/>
                    </a:lnTo>
                    <a:lnTo>
                      <a:pt x="441" y="389"/>
                    </a:lnTo>
                    <a:lnTo>
                      <a:pt x="446" y="389"/>
                    </a:lnTo>
                    <a:lnTo>
                      <a:pt x="446" y="395"/>
                    </a:lnTo>
                    <a:lnTo>
                      <a:pt x="451" y="395"/>
                    </a:lnTo>
                    <a:lnTo>
                      <a:pt x="451" y="404"/>
                    </a:lnTo>
                    <a:lnTo>
                      <a:pt x="465" y="404"/>
                    </a:lnTo>
                    <a:lnTo>
                      <a:pt x="465" y="411"/>
                    </a:lnTo>
                    <a:lnTo>
                      <a:pt x="481" y="411"/>
                    </a:lnTo>
                    <a:lnTo>
                      <a:pt x="481" y="418"/>
                    </a:lnTo>
                    <a:lnTo>
                      <a:pt x="487" y="418"/>
                    </a:lnTo>
                    <a:lnTo>
                      <a:pt x="487" y="426"/>
                    </a:lnTo>
                    <a:lnTo>
                      <a:pt x="498" y="426"/>
                    </a:lnTo>
                    <a:lnTo>
                      <a:pt x="498" y="436"/>
                    </a:lnTo>
                    <a:lnTo>
                      <a:pt x="508" y="436"/>
                    </a:lnTo>
                    <a:lnTo>
                      <a:pt x="508" y="450"/>
                    </a:lnTo>
                    <a:lnTo>
                      <a:pt x="526" y="450"/>
                    </a:lnTo>
                    <a:lnTo>
                      <a:pt x="526" y="458"/>
                    </a:lnTo>
                    <a:lnTo>
                      <a:pt x="531" y="458"/>
                    </a:lnTo>
                    <a:lnTo>
                      <a:pt x="531" y="465"/>
                    </a:lnTo>
                    <a:lnTo>
                      <a:pt x="542" y="465"/>
                    </a:lnTo>
                    <a:lnTo>
                      <a:pt x="542" y="480"/>
                    </a:lnTo>
                    <a:lnTo>
                      <a:pt x="545" y="480"/>
                    </a:lnTo>
                    <a:lnTo>
                      <a:pt x="545" y="497"/>
                    </a:lnTo>
                    <a:lnTo>
                      <a:pt x="549" y="497"/>
                    </a:lnTo>
                    <a:lnTo>
                      <a:pt x="549" y="504"/>
                    </a:lnTo>
                    <a:lnTo>
                      <a:pt x="573" y="504"/>
                    </a:lnTo>
                    <a:lnTo>
                      <a:pt x="573" y="511"/>
                    </a:lnTo>
                    <a:lnTo>
                      <a:pt x="615" y="511"/>
                    </a:lnTo>
                    <a:lnTo>
                      <a:pt x="615" y="520"/>
                    </a:lnTo>
                    <a:lnTo>
                      <a:pt x="626" y="520"/>
                    </a:lnTo>
                    <a:lnTo>
                      <a:pt x="626" y="525"/>
                    </a:lnTo>
                    <a:lnTo>
                      <a:pt x="636" y="525"/>
                    </a:lnTo>
                    <a:lnTo>
                      <a:pt x="636" y="532"/>
                    </a:lnTo>
                    <a:lnTo>
                      <a:pt x="643" y="532"/>
                    </a:lnTo>
                    <a:lnTo>
                      <a:pt x="643" y="543"/>
                    </a:lnTo>
                    <a:lnTo>
                      <a:pt x="665" y="543"/>
                    </a:lnTo>
                    <a:lnTo>
                      <a:pt x="665" y="550"/>
                    </a:lnTo>
                    <a:lnTo>
                      <a:pt x="670" y="550"/>
                    </a:lnTo>
                    <a:lnTo>
                      <a:pt x="670" y="557"/>
                    </a:lnTo>
                    <a:lnTo>
                      <a:pt x="685" y="557"/>
                    </a:lnTo>
                    <a:lnTo>
                      <a:pt x="685" y="563"/>
                    </a:lnTo>
                    <a:lnTo>
                      <a:pt x="707" y="563"/>
                    </a:lnTo>
                    <a:lnTo>
                      <a:pt x="707" y="573"/>
                    </a:lnTo>
                    <a:lnTo>
                      <a:pt x="718" y="573"/>
                    </a:lnTo>
                    <a:lnTo>
                      <a:pt x="718" y="580"/>
                    </a:lnTo>
                    <a:lnTo>
                      <a:pt x="728" y="580"/>
                    </a:lnTo>
                    <a:lnTo>
                      <a:pt x="728" y="588"/>
                    </a:lnTo>
                  </a:path>
                </a:pathLst>
              </a:custGeom>
              <a:noFill/>
              <a:ln w="15875" cap="flat">
                <a:solidFill>
                  <a:srgbClr val="1DCE9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8" name="Group 607">
              <a:extLst>
                <a:ext uri="{FF2B5EF4-FFF2-40B4-BE49-F238E27FC236}">
                  <a16:creationId xmlns:a16="http://schemas.microsoft.com/office/drawing/2014/main" id="{B01EA516-C1C5-DCF2-690A-700BB3794D2D}"/>
                </a:ext>
              </a:extLst>
            </p:cNvPr>
            <p:cNvGrpSpPr>
              <a:grpSpLocks/>
            </p:cNvGrpSpPr>
            <p:nvPr/>
          </p:nvGrpSpPr>
          <p:grpSpPr bwMode="auto">
            <a:xfrm>
              <a:off x="993" y="1026"/>
              <a:ext cx="4974" cy="2211"/>
              <a:chOff x="993" y="1026"/>
              <a:chExt cx="4974" cy="2211"/>
            </a:xfrm>
          </p:grpSpPr>
          <p:sp>
            <p:nvSpPr>
              <p:cNvPr id="690" name="Freeform 407">
                <a:extLst>
                  <a:ext uri="{FF2B5EF4-FFF2-40B4-BE49-F238E27FC236}">
                    <a16:creationId xmlns:a16="http://schemas.microsoft.com/office/drawing/2014/main" id="{08919192-B4BD-EC4F-1F80-8715220B8DD6}"/>
                  </a:ext>
                </a:extLst>
              </p:cNvPr>
              <p:cNvSpPr>
                <a:spLocks/>
              </p:cNvSpPr>
              <p:nvPr/>
            </p:nvSpPr>
            <p:spPr bwMode="auto">
              <a:xfrm>
                <a:off x="2033" y="1522"/>
                <a:ext cx="1060" cy="386"/>
              </a:xfrm>
              <a:custGeom>
                <a:avLst/>
                <a:gdLst>
                  <a:gd name="T0" fmla="*/ 18 w 1424"/>
                  <a:gd name="T1" fmla="*/ 0 h 517"/>
                  <a:gd name="T2" fmla="*/ 41 w 1424"/>
                  <a:gd name="T3" fmla="*/ 17 h 517"/>
                  <a:gd name="T4" fmla="*/ 66 w 1424"/>
                  <a:gd name="T5" fmla="*/ 25 h 517"/>
                  <a:gd name="T6" fmla="*/ 117 w 1424"/>
                  <a:gd name="T7" fmla="*/ 42 h 517"/>
                  <a:gd name="T8" fmla="*/ 129 w 1424"/>
                  <a:gd name="T9" fmla="*/ 47 h 517"/>
                  <a:gd name="T10" fmla="*/ 141 w 1424"/>
                  <a:gd name="T11" fmla="*/ 65 h 517"/>
                  <a:gd name="T12" fmla="*/ 152 w 1424"/>
                  <a:gd name="T13" fmla="*/ 76 h 517"/>
                  <a:gd name="T14" fmla="*/ 158 w 1424"/>
                  <a:gd name="T15" fmla="*/ 89 h 517"/>
                  <a:gd name="T16" fmla="*/ 181 w 1424"/>
                  <a:gd name="T17" fmla="*/ 95 h 517"/>
                  <a:gd name="T18" fmla="*/ 222 w 1424"/>
                  <a:gd name="T19" fmla="*/ 111 h 517"/>
                  <a:gd name="T20" fmla="*/ 240 w 1424"/>
                  <a:gd name="T21" fmla="*/ 120 h 517"/>
                  <a:gd name="T22" fmla="*/ 253 w 1424"/>
                  <a:gd name="T23" fmla="*/ 134 h 517"/>
                  <a:gd name="T24" fmla="*/ 273 w 1424"/>
                  <a:gd name="T25" fmla="*/ 143 h 517"/>
                  <a:gd name="T26" fmla="*/ 283 w 1424"/>
                  <a:gd name="T27" fmla="*/ 159 h 517"/>
                  <a:gd name="T28" fmla="*/ 344 w 1424"/>
                  <a:gd name="T29" fmla="*/ 167 h 517"/>
                  <a:gd name="T30" fmla="*/ 350 w 1424"/>
                  <a:gd name="T31" fmla="*/ 181 h 517"/>
                  <a:gd name="T32" fmla="*/ 361 w 1424"/>
                  <a:gd name="T33" fmla="*/ 190 h 517"/>
                  <a:gd name="T34" fmla="*/ 365 w 1424"/>
                  <a:gd name="T35" fmla="*/ 203 h 517"/>
                  <a:gd name="T36" fmla="*/ 385 w 1424"/>
                  <a:gd name="T37" fmla="*/ 213 h 517"/>
                  <a:gd name="T38" fmla="*/ 393 w 1424"/>
                  <a:gd name="T39" fmla="*/ 228 h 517"/>
                  <a:gd name="T40" fmla="*/ 424 w 1424"/>
                  <a:gd name="T41" fmla="*/ 237 h 517"/>
                  <a:gd name="T42" fmla="*/ 442 w 1424"/>
                  <a:gd name="T43" fmla="*/ 251 h 517"/>
                  <a:gd name="T44" fmla="*/ 484 w 1424"/>
                  <a:gd name="T45" fmla="*/ 259 h 517"/>
                  <a:gd name="T46" fmla="*/ 504 w 1424"/>
                  <a:gd name="T47" fmla="*/ 274 h 517"/>
                  <a:gd name="T48" fmla="*/ 566 w 1424"/>
                  <a:gd name="T49" fmla="*/ 284 h 517"/>
                  <a:gd name="T50" fmla="*/ 572 w 1424"/>
                  <a:gd name="T51" fmla="*/ 298 h 517"/>
                  <a:gd name="T52" fmla="*/ 591 w 1424"/>
                  <a:gd name="T53" fmla="*/ 306 h 517"/>
                  <a:gd name="T54" fmla="*/ 611 w 1424"/>
                  <a:gd name="T55" fmla="*/ 322 h 517"/>
                  <a:gd name="T56" fmla="*/ 638 w 1424"/>
                  <a:gd name="T57" fmla="*/ 331 h 517"/>
                  <a:gd name="T58" fmla="*/ 693 w 1424"/>
                  <a:gd name="T59" fmla="*/ 346 h 517"/>
                  <a:gd name="T60" fmla="*/ 733 w 1424"/>
                  <a:gd name="T61" fmla="*/ 353 h 517"/>
                  <a:gd name="T62" fmla="*/ 775 w 1424"/>
                  <a:gd name="T63" fmla="*/ 368 h 517"/>
                  <a:gd name="T64" fmla="*/ 851 w 1424"/>
                  <a:gd name="T65" fmla="*/ 376 h 517"/>
                  <a:gd name="T66" fmla="*/ 857 w 1424"/>
                  <a:gd name="T67" fmla="*/ 401 h 517"/>
                  <a:gd name="T68" fmla="*/ 883 w 1424"/>
                  <a:gd name="T69" fmla="*/ 407 h 517"/>
                  <a:gd name="T70" fmla="*/ 897 w 1424"/>
                  <a:gd name="T71" fmla="*/ 424 h 517"/>
                  <a:gd name="T72" fmla="*/ 1054 w 1424"/>
                  <a:gd name="T73" fmla="*/ 432 h 517"/>
                  <a:gd name="T74" fmla="*/ 1076 w 1424"/>
                  <a:gd name="T75" fmla="*/ 456 h 517"/>
                  <a:gd name="T76" fmla="*/ 1163 w 1424"/>
                  <a:gd name="T77" fmla="*/ 463 h 517"/>
                  <a:gd name="T78" fmla="*/ 1176 w 1424"/>
                  <a:gd name="T79" fmla="*/ 487 h 517"/>
                  <a:gd name="T80" fmla="*/ 1379 w 1424"/>
                  <a:gd name="T81" fmla="*/ 494 h 517"/>
                  <a:gd name="T82" fmla="*/ 1391 w 1424"/>
                  <a:gd name="T83" fmla="*/ 510 h 517"/>
                  <a:gd name="T84" fmla="*/ 1424 w 1424"/>
                  <a:gd name="T85" fmla="*/ 517 h 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24" h="517">
                    <a:moveTo>
                      <a:pt x="0" y="0"/>
                    </a:moveTo>
                    <a:lnTo>
                      <a:pt x="0" y="0"/>
                    </a:lnTo>
                    <a:lnTo>
                      <a:pt x="18" y="0"/>
                    </a:lnTo>
                    <a:lnTo>
                      <a:pt x="18" y="11"/>
                    </a:lnTo>
                    <a:lnTo>
                      <a:pt x="41" y="11"/>
                    </a:lnTo>
                    <a:lnTo>
                      <a:pt x="41" y="17"/>
                    </a:lnTo>
                    <a:lnTo>
                      <a:pt x="56" y="17"/>
                    </a:lnTo>
                    <a:lnTo>
                      <a:pt x="56" y="25"/>
                    </a:lnTo>
                    <a:lnTo>
                      <a:pt x="66" y="25"/>
                    </a:lnTo>
                    <a:lnTo>
                      <a:pt x="66" y="33"/>
                    </a:lnTo>
                    <a:lnTo>
                      <a:pt x="117" y="33"/>
                    </a:lnTo>
                    <a:lnTo>
                      <a:pt x="117" y="42"/>
                    </a:lnTo>
                    <a:lnTo>
                      <a:pt x="124" y="42"/>
                    </a:lnTo>
                    <a:lnTo>
                      <a:pt x="124" y="47"/>
                    </a:lnTo>
                    <a:lnTo>
                      <a:pt x="129" y="47"/>
                    </a:lnTo>
                    <a:lnTo>
                      <a:pt x="129" y="56"/>
                    </a:lnTo>
                    <a:lnTo>
                      <a:pt x="141" y="56"/>
                    </a:lnTo>
                    <a:lnTo>
                      <a:pt x="141" y="65"/>
                    </a:lnTo>
                    <a:lnTo>
                      <a:pt x="147" y="65"/>
                    </a:lnTo>
                    <a:lnTo>
                      <a:pt x="147" y="76"/>
                    </a:lnTo>
                    <a:lnTo>
                      <a:pt x="152" y="76"/>
                    </a:lnTo>
                    <a:lnTo>
                      <a:pt x="152" y="83"/>
                    </a:lnTo>
                    <a:lnTo>
                      <a:pt x="158" y="83"/>
                    </a:lnTo>
                    <a:lnTo>
                      <a:pt x="158" y="89"/>
                    </a:lnTo>
                    <a:lnTo>
                      <a:pt x="163" y="89"/>
                    </a:lnTo>
                    <a:lnTo>
                      <a:pt x="163" y="95"/>
                    </a:lnTo>
                    <a:lnTo>
                      <a:pt x="181" y="95"/>
                    </a:lnTo>
                    <a:lnTo>
                      <a:pt x="181" y="102"/>
                    </a:lnTo>
                    <a:lnTo>
                      <a:pt x="222" y="102"/>
                    </a:lnTo>
                    <a:lnTo>
                      <a:pt x="222" y="111"/>
                    </a:lnTo>
                    <a:lnTo>
                      <a:pt x="234" y="111"/>
                    </a:lnTo>
                    <a:lnTo>
                      <a:pt x="234" y="120"/>
                    </a:lnTo>
                    <a:lnTo>
                      <a:pt x="240" y="120"/>
                    </a:lnTo>
                    <a:lnTo>
                      <a:pt x="240" y="126"/>
                    </a:lnTo>
                    <a:lnTo>
                      <a:pt x="253" y="126"/>
                    </a:lnTo>
                    <a:lnTo>
                      <a:pt x="253" y="134"/>
                    </a:lnTo>
                    <a:lnTo>
                      <a:pt x="270" y="134"/>
                    </a:lnTo>
                    <a:lnTo>
                      <a:pt x="270" y="143"/>
                    </a:lnTo>
                    <a:lnTo>
                      <a:pt x="273" y="143"/>
                    </a:lnTo>
                    <a:lnTo>
                      <a:pt x="273" y="150"/>
                    </a:lnTo>
                    <a:lnTo>
                      <a:pt x="283" y="150"/>
                    </a:lnTo>
                    <a:lnTo>
                      <a:pt x="283" y="159"/>
                    </a:lnTo>
                    <a:lnTo>
                      <a:pt x="338" y="159"/>
                    </a:lnTo>
                    <a:lnTo>
                      <a:pt x="338" y="167"/>
                    </a:lnTo>
                    <a:lnTo>
                      <a:pt x="344" y="167"/>
                    </a:lnTo>
                    <a:lnTo>
                      <a:pt x="344" y="173"/>
                    </a:lnTo>
                    <a:lnTo>
                      <a:pt x="350" y="173"/>
                    </a:lnTo>
                    <a:lnTo>
                      <a:pt x="350" y="181"/>
                    </a:lnTo>
                    <a:lnTo>
                      <a:pt x="355" y="181"/>
                    </a:lnTo>
                    <a:lnTo>
                      <a:pt x="355" y="190"/>
                    </a:lnTo>
                    <a:lnTo>
                      <a:pt x="361" y="190"/>
                    </a:lnTo>
                    <a:lnTo>
                      <a:pt x="361" y="196"/>
                    </a:lnTo>
                    <a:lnTo>
                      <a:pt x="365" y="196"/>
                    </a:lnTo>
                    <a:lnTo>
                      <a:pt x="365" y="203"/>
                    </a:lnTo>
                    <a:lnTo>
                      <a:pt x="369" y="203"/>
                    </a:lnTo>
                    <a:lnTo>
                      <a:pt x="369" y="213"/>
                    </a:lnTo>
                    <a:lnTo>
                      <a:pt x="385" y="213"/>
                    </a:lnTo>
                    <a:lnTo>
                      <a:pt x="385" y="221"/>
                    </a:lnTo>
                    <a:lnTo>
                      <a:pt x="393" y="221"/>
                    </a:lnTo>
                    <a:lnTo>
                      <a:pt x="393" y="228"/>
                    </a:lnTo>
                    <a:lnTo>
                      <a:pt x="407" y="228"/>
                    </a:lnTo>
                    <a:lnTo>
                      <a:pt x="407" y="237"/>
                    </a:lnTo>
                    <a:lnTo>
                      <a:pt x="424" y="237"/>
                    </a:lnTo>
                    <a:lnTo>
                      <a:pt x="424" y="243"/>
                    </a:lnTo>
                    <a:lnTo>
                      <a:pt x="442" y="243"/>
                    </a:lnTo>
                    <a:lnTo>
                      <a:pt x="442" y="251"/>
                    </a:lnTo>
                    <a:lnTo>
                      <a:pt x="445" y="251"/>
                    </a:lnTo>
                    <a:lnTo>
                      <a:pt x="445" y="259"/>
                    </a:lnTo>
                    <a:lnTo>
                      <a:pt x="484" y="259"/>
                    </a:lnTo>
                    <a:lnTo>
                      <a:pt x="484" y="268"/>
                    </a:lnTo>
                    <a:lnTo>
                      <a:pt x="504" y="268"/>
                    </a:lnTo>
                    <a:lnTo>
                      <a:pt x="504" y="274"/>
                    </a:lnTo>
                    <a:lnTo>
                      <a:pt x="533" y="274"/>
                    </a:lnTo>
                    <a:lnTo>
                      <a:pt x="533" y="284"/>
                    </a:lnTo>
                    <a:lnTo>
                      <a:pt x="566" y="284"/>
                    </a:lnTo>
                    <a:lnTo>
                      <a:pt x="566" y="292"/>
                    </a:lnTo>
                    <a:lnTo>
                      <a:pt x="572" y="292"/>
                    </a:lnTo>
                    <a:lnTo>
                      <a:pt x="572" y="298"/>
                    </a:lnTo>
                    <a:lnTo>
                      <a:pt x="585" y="298"/>
                    </a:lnTo>
                    <a:lnTo>
                      <a:pt x="585" y="306"/>
                    </a:lnTo>
                    <a:lnTo>
                      <a:pt x="591" y="306"/>
                    </a:lnTo>
                    <a:lnTo>
                      <a:pt x="591" y="314"/>
                    </a:lnTo>
                    <a:lnTo>
                      <a:pt x="611" y="314"/>
                    </a:lnTo>
                    <a:lnTo>
                      <a:pt x="611" y="322"/>
                    </a:lnTo>
                    <a:lnTo>
                      <a:pt x="633" y="322"/>
                    </a:lnTo>
                    <a:lnTo>
                      <a:pt x="633" y="331"/>
                    </a:lnTo>
                    <a:lnTo>
                      <a:pt x="638" y="331"/>
                    </a:lnTo>
                    <a:lnTo>
                      <a:pt x="638" y="338"/>
                    </a:lnTo>
                    <a:lnTo>
                      <a:pt x="693" y="338"/>
                    </a:lnTo>
                    <a:lnTo>
                      <a:pt x="693" y="346"/>
                    </a:lnTo>
                    <a:lnTo>
                      <a:pt x="708" y="346"/>
                    </a:lnTo>
                    <a:lnTo>
                      <a:pt x="708" y="353"/>
                    </a:lnTo>
                    <a:lnTo>
                      <a:pt x="733" y="353"/>
                    </a:lnTo>
                    <a:lnTo>
                      <a:pt x="733" y="361"/>
                    </a:lnTo>
                    <a:lnTo>
                      <a:pt x="775" y="361"/>
                    </a:lnTo>
                    <a:lnTo>
                      <a:pt x="775" y="368"/>
                    </a:lnTo>
                    <a:lnTo>
                      <a:pt x="827" y="368"/>
                    </a:lnTo>
                    <a:lnTo>
                      <a:pt x="827" y="376"/>
                    </a:lnTo>
                    <a:lnTo>
                      <a:pt x="851" y="376"/>
                    </a:lnTo>
                    <a:lnTo>
                      <a:pt x="851" y="386"/>
                    </a:lnTo>
                    <a:lnTo>
                      <a:pt x="857" y="386"/>
                    </a:lnTo>
                    <a:lnTo>
                      <a:pt x="857" y="401"/>
                    </a:lnTo>
                    <a:lnTo>
                      <a:pt x="877" y="401"/>
                    </a:lnTo>
                    <a:lnTo>
                      <a:pt x="877" y="407"/>
                    </a:lnTo>
                    <a:lnTo>
                      <a:pt x="883" y="407"/>
                    </a:lnTo>
                    <a:lnTo>
                      <a:pt x="883" y="417"/>
                    </a:lnTo>
                    <a:lnTo>
                      <a:pt x="897" y="417"/>
                    </a:lnTo>
                    <a:lnTo>
                      <a:pt x="897" y="424"/>
                    </a:lnTo>
                    <a:lnTo>
                      <a:pt x="1012" y="424"/>
                    </a:lnTo>
                    <a:lnTo>
                      <a:pt x="1012" y="432"/>
                    </a:lnTo>
                    <a:lnTo>
                      <a:pt x="1054" y="432"/>
                    </a:lnTo>
                    <a:lnTo>
                      <a:pt x="1054" y="440"/>
                    </a:lnTo>
                    <a:lnTo>
                      <a:pt x="1076" y="440"/>
                    </a:lnTo>
                    <a:lnTo>
                      <a:pt x="1076" y="456"/>
                    </a:lnTo>
                    <a:lnTo>
                      <a:pt x="1090" y="456"/>
                    </a:lnTo>
                    <a:lnTo>
                      <a:pt x="1090" y="463"/>
                    </a:lnTo>
                    <a:lnTo>
                      <a:pt x="1163" y="463"/>
                    </a:lnTo>
                    <a:lnTo>
                      <a:pt x="1163" y="471"/>
                    </a:lnTo>
                    <a:lnTo>
                      <a:pt x="1176" y="471"/>
                    </a:lnTo>
                    <a:lnTo>
                      <a:pt x="1176" y="487"/>
                    </a:lnTo>
                    <a:lnTo>
                      <a:pt x="1234" y="487"/>
                    </a:lnTo>
                    <a:lnTo>
                      <a:pt x="1234" y="494"/>
                    </a:lnTo>
                    <a:lnTo>
                      <a:pt x="1379" y="494"/>
                    </a:lnTo>
                    <a:lnTo>
                      <a:pt x="1379" y="502"/>
                    </a:lnTo>
                    <a:lnTo>
                      <a:pt x="1391" y="502"/>
                    </a:lnTo>
                    <a:lnTo>
                      <a:pt x="1391" y="510"/>
                    </a:lnTo>
                    <a:lnTo>
                      <a:pt x="1403" y="510"/>
                    </a:lnTo>
                    <a:lnTo>
                      <a:pt x="1403" y="517"/>
                    </a:lnTo>
                    <a:lnTo>
                      <a:pt x="1424" y="517"/>
                    </a:lnTo>
                  </a:path>
                </a:pathLst>
              </a:custGeom>
              <a:noFill/>
              <a:ln w="15875" cap="flat">
                <a:solidFill>
                  <a:srgbClr val="1DCE9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1" name="Freeform 408">
                <a:extLst>
                  <a:ext uri="{FF2B5EF4-FFF2-40B4-BE49-F238E27FC236}">
                    <a16:creationId xmlns:a16="http://schemas.microsoft.com/office/drawing/2014/main" id="{649FD19D-65BA-4D30-E516-74DD83951959}"/>
                  </a:ext>
                </a:extLst>
              </p:cNvPr>
              <p:cNvSpPr>
                <a:spLocks/>
              </p:cNvSpPr>
              <p:nvPr/>
            </p:nvSpPr>
            <p:spPr bwMode="auto">
              <a:xfrm>
                <a:off x="3093" y="1908"/>
                <a:ext cx="2682" cy="219"/>
              </a:xfrm>
              <a:custGeom>
                <a:avLst/>
                <a:gdLst>
                  <a:gd name="T0" fmla="*/ 0 w 3601"/>
                  <a:gd name="T1" fmla="*/ 0 h 295"/>
                  <a:gd name="T2" fmla="*/ 15 w 3601"/>
                  <a:gd name="T3" fmla="*/ 9 h 295"/>
                  <a:gd name="T4" fmla="*/ 29 w 3601"/>
                  <a:gd name="T5" fmla="*/ 15 h 295"/>
                  <a:gd name="T6" fmla="*/ 34 w 3601"/>
                  <a:gd name="T7" fmla="*/ 25 h 295"/>
                  <a:gd name="T8" fmla="*/ 93 w 3601"/>
                  <a:gd name="T9" fmla="*/ 33 h 295"/>
                  <a:gd name="T10" fmla="*/ 118 w 3601"/>
                  <a:gd name="T11" fmla="*/ 39 h 295"/>
                  <a:gd name="T12" fmla="*/ 165 w 3601"/>
                  <a:gd name="T13" fmla="*/ 47 h 295"/>
                  <a:gd name="T14" fmla="*/ 212 w 3601"/>
                  <a:gd name="T15" fmla="*/ 54 h 295"/>
                  <a:gd name="T16" fmla="*/ 256 w 3601"/>
                  <a:gd name="T17" fmla="*/ 63 h 295"/>
                  <a:gd name="T18" fmla="*/ 269 w 3601"/>
                  <a:gd name="T19" fmla="*/ 70 h 295"/>
                  <a:gd name="T20" fmla="*/ 276 w 3601"/>
                  <a:gd name="T21" fmla="*/ 78 h 295"/>
                  <a:gd name="T22" fmla="*/ 313 w 3601"/>
                  <a:gd name="T23" fmla="*/ 87 h 295"/>
                  <a:gd name="T24" fmla="*/ 336 w 3601"/>
                  <a:gd name="T25" fmla="*/ 95 h 295"/>
                  <a:gd name="T26" fmla="*/ 339 w 3601"/>
                  <a:gd name="T27" fmla="*/ 107 h 295"/>
                  <a:gd name="T28" fmla="*/ 384 w 3601"/>
                  <a:gd name="T29" fmla="*/ 110 h 295"/>
                  <a:gd name="T30" fmla="*/ 409 w 3601"/>
                  <a:gd name="T31" fmla="*/ 119 h 295"/>
                  <a:gd name="T32" fmla="*/ 477 w 3601"/>
                  <a:gd name="T33" fmla="*/ 127 h 295"/>
                  <a:gd name="T34" fmla="*/ 548 w 3601"/>
                  <a:gd name="T35" fmla="*/ 134 h 295"/>
                  <a:gd name="T36" fmla="*/ 560 w 3601"/>
                  <a:gd name="T37" fmla="*/ 141 h 295"/>
                  <a:gd name="T38" fmla="*/ 600 w 3601"/>
                  <a:gd name="T39" fmla="*/ 151 h 295"/>
                  <a:gd name="T40" fmla="*/ 625 w 3601"/>
                  <a:gd name="T41" fmla="*/ 157 h 295"/>
                  <a:gd name="T42" fmla="*/ 791 w 3601"/>
                  <a:gd name="T43" fmla="*/ 166 h 295"/>
                  <a:gd name="T44" fmla="*/ 867 w 3601"/>
                  <a:gd name="T45" fmla="*/ 174 h 295"/>
                  <a:gd name="T46" fmla="*/ 920 w 3601"/>
                  <a:gd name="T47" fmla="*/ 181 h 295"/>
                  <a:gd name="T48" fmla="*/ 1121 w 3601"/>
                  <a:gd name="T49" fmla="*/ 190 h 295"/>
                  <a:gd name="T50" fmla="*/ 1175 w 3601"/>
                  <a:gd name="T51" fmla="*/ 197 h 295"/>
                  <a:gd name="T52" fmla="*/ 1402 w 3601"/>
                  <a:gd name="T53" fmla="*/ 206 h 295"/>
                  <a:gd name="T54" fmla="*/ 1437 w 3601"/>
                  <a:gd name="T55" fmla="*/ 213 h 295"/>
                  <a:gd name="T56" fmla="*/ 1715 w 3601"/>
                  <a:gd name="T57" fmla="*/ 222 h 295"/>
                  <a:gd name="T58" fmla="*/ 1807 w 3601"/>
                  <a:gd name="T59" fmla="*/ 230 h 295"/>
                  <a:gd name="T60" fmla="*/ 1843 w 3601"/>
                  <a:gd name="T61" fmla="*/ 238 h 295"/>
                  <a:gd name="T62" fmla="*/ 1957 w 3601"/>
                  <a:gd name="T63" fmla="*/ 244 h 295"/>
                  <a:gd name="T64" fmla="*/ 2001 w 3601"/>
                  <a:gd name="T65" fmla="*/ 254 h 295"/>
                  <a:gd name="T66" fmla="*/ 2214 w 3601"/>
                  <a:gd name="T67" fmla="*/ 262 h 295"/>
                  <a:gd name="T68" fmla="*/ 2365 w 3601"/>
                  <a:gd name="T69" fmla="*/ 269 h 295"/>
                  <a:gd name="T70" fmla="*/ 2615 w 3601"/>
                  <a:gd name="T71" fmla="*/ 278 h 295"/>
                  <a:gd name="T72" fmla="*/ 2713 w 3601"/>
                  <a:gd name="T73" fmla="*/ 285 h 295"/>
                  <a:gd name="T74" fmla="*/ 3601 w 3601"/>
                  <a:gd name="T75" fmla="*/ 295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601" h="295">
                    <a:moveTo>
                      <a:pt x="0" y="0"/>
                    </a:moveTo>
                    <a:lnTo>
                      <a:pt x="0" y="0"/>
                    </a:lnTo>
                    <a:lnTo>
                      <a:pt x="0" y="9"/>
                    </a:lnTo>
                    <a:lnTo>
                      <a:pt x="15" y="9"/>
                    </a:lnTo>
                    <a:lnTo>
                      <a:pt x="15" y="15"/>
                    </a:lnTo>
                    <a:lnTo>
                      <a:pt x="29" y="15"/>
                    </a:lnTo>
                    <a:lnTo>
                      <a:pt x="29" y="25"/>
                    </a:lnTo>
                    <a:lnTo>
                      <a:pt x="34" y="25"/>
                    </a:lnTo>
                    <a:lnTo>
                      <a:pt x="34" y="33"/>
                    </a:lnTo>
                    <a:lnTo>
                      <a:pt x="93" y="33"/>
                    </a:lnTo>
                    <a:lnTo>
                      <a:pt x="93" y="39"/>
                    </a:lnTo>
                    <a:lnTo>
                      <a:pt x="118" y="39"/>
                    </a:lnTo>
                    <a:lnTo>
                      <a:pt x="118" y="47"/>
                    </a:lnTo>
                    <a:lnTo>
                      <a:pt x="165" y="47"/>
                    </a:lnTo>
                    <a:lnTo>
                      <a:pt x="165" y="54"/>
                    </a:lnTo>
                    <a:lnTo>
                      <a:pt x="212" y="54"/>
                    </a:lnTo>
                    <a:lnTo>
                      <a:pt x="212" y="63"/>
                    </a:lnTo>
                    <a:lnTo>
                      <a:pt x="256" y="63"/>
                    </a:lnTo>
                    <a:lnTo>
                      <a:pt x="256" y="70"/>
                    </a:lnTo>
                    <a:lnTo>
                      <a:pt x="269" y="70"/>
                    </a:lnTo>
                    <a:lnTo>
                      <a:pt x="269" y="78"/>
                    </a:lnTo>
                    <a:lnTo>
                      <a:pt x="276" y="78"/>
                    </a:lnTo>
                    <a:lnTo>
                      <a:pt x="276" y="87"/>
                    </a:lnTo>
                    <a:lnTo>
                      <a:pt x="313" y="87"/>
                    </a:lnTo>
                    <a:lnTo>
                      <a:pt x="313" y="95"/>
                    </a:lnTo>
                    <a:lnTo>
                      <a:pt x="336" y="95"/>
                    </a:lnTo>
                    <a:lnTo>
                      <a:pt x="336" y="107"/>
                    </a:lnTo>
                    <a:lnTo>
                      <a:pt x="339" y="107"/>
                    </a:lnTo>
                    <a:lnTo>
                      <a:pt x="339" y="110"/>
                    </a:lnTo>
                    <a:lnTo>
                      <a:pt x="384" y="110"/>
                    </a:lnTo>
                    <a:lnTo>
                      <a:pt x="384" y="119"/>
                    </a:lnTo>
                    <a:lnTo>
                      <a:pt x="409" y="119"/>
                    </a:lnTo>
                    <a:lnTo>
                      <a:pt x="409" y="127"/>
                    </a:lnTo>
                    <a:lnTo>
                      <a:pt x="477" y="127"/>
                    </a:lnTo>
                    <a:lnTo>
                      <a:pt x="477" y="134"/>
                    </a:lnTo>
                    <a:lnTo>
                      <a:pt x="548" y="134"/>
                    </a:lnTo>
                    <a:lnTo>
                      <a:pt x="548" y="141"/>
                    </a:lnTo>
                    <a:lnTo>
                      <a:pt x="560" y="141"/>
                    </a:lnTo>
                    <a:lnTo>
                      <a:pt x="560" y="151"/>
                    </a:lnTo>
                    <a:lnTo>
                      <a:pt x="600" y="151"/>
                    </a:lnTo>
                    <a:lnTo>
                      <a:pt x="600" y="157"/>
                    </a:lnTo>
                    <a:lnTo>
                      <a:pt x="625" y="157"/>
                    </a:lnTo>
                    <a:lnTo>
                      <a:pt x="625" y="166"/>
                    </a:lnTo>
                    <a:lnTo>
                      <a:pt x="791" y="166"/>
                    </a:lnTo>
                    <a:lnTo>
                      <a:pt x="791" y="174"/>
                    </a:lnTo>
                    <a:lnTo>
                      <a:pt x="867" y="174"/>
                    </a:lnTo>
                    <a:lnTo>
                      <a:pt x="867" y="181"/>
                    </a:lnTo>
                    <a:lnTo>
                      <a:pt x="920" y="181"/>
                    </a:lnTo>
                    <a:lnTo>
                      <a:pt x="920" y="190"/>
                    </a:lnTo>
                    <a:lnTo>
                      <a:pt x="1121" y="190"/>
                    </a:lnTo>
                    <a:lnTo>
                      <a:pt x="1121" y="197"/>
                    </a:lnTo>
                    <a:lnTo>
                      <a:pt x="1175" y="197"/>
                    </a:lnTo>
                    <a:lnTo>
                      <a:pt x="1175" y="206"/>
                    </a:lnTo>
                    <a:lnTo>
                      <a:pt x="1402" y="206"/>
                    </a:lnTo>
                    <a:lnTo>
                      <a:pt x="1402" y="213"/>
                    </a:lnTo>
                    <a:lnTo>
                      <a:pt x="1437" y="213"/>
                    </a:lnTo>
                    <a:lnTo>
                      <a:pt x="1437" y="222"/>
                    </a:lnTo>
                    <a:lnTo>
                      <a:pt x="1715" y="222"/>
                    </a:lnTo>
                    <a:lnTo>
                      <a:pt x="1715" y="230"/>
                    </a:lnTo>
                    <a:lnTo>
                      <a:pt x="1807" y="230"/>
                    </a:lnTo>
                    <a:lnTo>
                      <a:pt x="1807" y="238"/>
                    </a:lnTo>
                    <a:lnTo>
                      <a:pt x="1843" y="238"/>
                    </a:lnTo>
                    <a:lnTo>
                      <a:pt x="1843" y="244"/>
                    </a:lnTo>
                    <a:lnTo>
                      <a:pt x="1957" y="244"/>
                    </a:lnTo>
                    <a:lnTo>
                      <a:pt x="1957" y="254"/>
                    </a:lnTo>
                    <a:lnTo>
                      <a:pt x="2001" y="254"/>
                    </a:lnTo>
                    <a:lnTo>
                      <a:pt x="2001" y="262"/>
                    </a:lnTo>
                    <a:lnTo>
                      <a:pt x="2214" y="262"/>
                    </a:lnTo>
                    <a:lnTo>
                      <a:pt x="2214" y="269"/>
                    </a:lnTo>
                    <a:lnTo>
                      <a:pt x="2365" y="269"/>
                    </a:lnTo>
                    <a:lnTo>
                      <a:pt x="2365" y="278"/>
                    </a:lnTo>
                    <a:lnTo>
                      <a:pt x="2615" y="278"/>
                    </a:lnTo>
                    <a:lnTo>
                      <a:pt x="2615" y="285"/>
                    </a:lnTo>
                    <a:lnTo>
                      <a:pt x="2713" y="285"/>
                    </a:lnTo>
                    <a:lnTo>
                      <a:pt x="2713" y="295"/>
                    </a:lnTo>
                    <a:lnTo>
                      <a:pt x="3601" y="295"/>
                    </a:lnTo>
                  </a:path>
                </a:pathLst>
              </a:custGeom>
              <a:noFill/>
              <a:ln w="15875" cap="flat">
                <a:solidFill>
                  <a:srgbClr val="1DCE9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2" name="Freeform 409">
                <a:extLst>
                  <a:ext uri="{FF2B5EF4-FFF2-40B4-BE49-F238E27FC236}">
                    <a16:creationId xmlns:a16="http://schemas.microsoft.com/office/drawing/2014/main" id="{15546970-A590-F33C-4CEC-3D8563D8A9C3}"/>
                  </a:ext>
                </a:extLst>
              </p:cNvPr>
              <p:cNvSpPr>
                <a:spLocks/>
              </p:cNvSpPr>
              <p:nvPr/>
            </p:nvSpPr>
            <p:spPr bwMode="auto">
              <a:xfrm>
                <a:off x="5743" y="2095"/>
                <a:ext cx="64" cy="70"/>
              </a:xfrm>
              <a:custGeom>
                <a:avLst/>
                <a:gdLst>
                  <a:gd name="T0" fmla="*/ 86 w 86"/>
                  <a:gd name="T1" fmla="*/ 94 h 94"/>
                  <a:gd name="T2" fmla="*/ 86 w 86"/>
                  <a:gd name="T3" fmla="*/ 94 h 94"/>
                  <a:gd name="T4" fmla="*/ 0 w 86"/>
                  <a:gd name="T5" fmla="*/ 94 h 94"/>
                  <a:gd name="T6" fmla="*/ 43 w 86"/>
                  <a:gd name="T7" fmla="*/ 0 h 94"/>
                  <a:gd name="T8" fmla="*/ 86 w 86"/>
                  <a:gd name="T9" fmla="*/ 94 h 94"/>
                  <a:gd name="T10" fmla="*/ 86 w 86"/>
                  <a:gd name="T11" fmla="*/ 94 h 94"/>
                </a:gdLst>
                <a:ahLst/>
                <a:cxnLst>
                  <a:cxn ang="0">
                    <a:pos x="T0" y="T1"/>
                  </a:cxn>
                  <a:cxn ang="0">
                    <a:pos x="T2" y="T3"/>
                  </a:cxn>
                  <a:cxn ang="0">
                    <a:pos x="T4" y="T5"/>
                  </a:cxn>
                  <a:cxn ang="0">
                    <a:pos x="T6" y="T7"/>
                  </a:cxn>
                  <a:cxn ang="0">
                    <a:pos x="T8" y="T9"/>
                  </a:cxn>
                  <a:cxn ang="0">
                    <a:pos x="T10" y="T11"/>
                  </a:cxn>
                </a:cxnLst>
                <a:rect l="0" t="0" r="r" b="b"/>
                <a:pathLst>
                  <a:path w="86" h="94">
                    <a:moveTo>
                      <a:pt x="86" y="94"/>
                    </a:moveTo>
                    <a:lnTo>
                      <a:pt x="86" y="94"/>
                    </a:lnTo>
                    <a:lnTo>
                      <a:pt x="0" y="94"/>
                    </a:lnTo>
                    <a:lnTo>
                      <a:pt x="43" y="0"/>
                    </a:lnTo>
                    <a:lnTo>
                      <a:pt x="86" y="94"/>
                    </a:lnTo>
                    <a:lnTo>
                      <a:pt x="86" y="94"/>
                    </a:lnTo>
                    <a:close/>
                  </a:path>
                </a:pathLst>
              </a:custGeom>
              <a:noFill/>
              <a:ln w="6350" cap="flat">
                <a:solidFill>
                  <a:srgbClr val="1DCE9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3" name="Freeform 410">
                <a:extLst>
                  <a:ext uri="{FF2B5EF4-FFF2-40B4-BE49-F238E27FC236}">
                    <a16:creationId xmlns:a16="http://schemas.microsoft.com/office/drawing/2014/main" id="{C015D487-513A-B4E4-BA7A-BCCF07438531}"/>
                  </a:ext>
                </a:extLst>
              </p:cNvPr>
              <p:cNvSpPr>
                <a:spLocks/>
              </p:cNvSpPr>
              <p:nvPr/>
            </p:nvSpPr>
            <p:spPr bwMode="auto">
              <a:xfrm>
                <a:off x="5702" y="2095"/>
                <a:ext cx="65" cy="70"/>
              </a:xfrm>
              <a:custGeom>
                <a:avLst/>
                <a:gdLst>
                  <a:gd name="T0" fmla="*/ 87 w 87"/>
                  <a:gd name="T1" fmla="*/ 94 h 94"/>
                  <a:gd name="T2" fmla="*/ 87 w 87"/>
                  <a:gd name="T3" fmla="*/ 94 h 94"/>
                  <a:gd name="T4" fmla="*/ 0 w 87"/>
                  <a:gd name="T5" fmla="*/ 94 h 94"/>
                  <a:gd name="T6" fmla="*/ 44 w 87"/>
                  <a:gd name="T7" fmla="*/ 0 h 94"/>
                  <a:gd name="T8" fmla="*/ 87 w 87"/>
                  <a:gd name="T9" fmla="*/ 94 h 94"/>
                  <a:gd name="T10" fmla="*/ 87 w 87"/>
                  <a:gd name="T11" fmla="*/ 94 h 94"/>
                </a:gdLst>
                <a:ahLst/>
                <a:cxnLst>
                  <a:cxn ang="0">
                    <a:pos x="T0" y="T1"/>
                  </a:cxn>
                  <a:cxn ang="0">
                    <a:pos x="T2" y="T3"/>
                  </a:cxn>
                  <a:cxn ang="0">
                    <a:pos x="T4" y="T5"/>
                  </a:cxn>
                  <a:cxn ang="0">
                    <a:pos x="T6" y="T7"/>
                  </a:cxn>
                  <a:cxn ang="0">
                    <a:pos x="T8" y="T9"/>
                  </a:cxn>
                  <a:cxn ang="0">
                    <a:pos x="T10" y="T11"/>
                  </a:cxn>
                </a:cxnLst>
                <a:rect l="0" t="0" r="r" b="b"/>
                <a:pathLst>
                  <a:path w="87" h="94">
                    <a:moveTo>
                      <a:pt x="87" y="94"/>
                    </a:moveTo>
                    <a:lnTo>
                      <a:pt x="87" y="94"/>
                    </a:lnTo>
                    <a:lnTo>
                      <a:pt x="0" y="94"/>
                    </a:lnTo>
                    <a:lnTo>
                      <a:pt x="44" y="0"/>
                    </a:lnTo>
                    <a:lnTo>
                      <a:pt x="87" y="94"/>
                    </a:lnTo>
                    <a:lnTo>
                      <a:pt x="87" y="94"/>
                    </a:lnTo>
                    <a:close/>
                  </a:path>
                </a:pathLst>
              </a:custGeom>
              <a:noFill/>
              <a:ln w="6350" cap="flat">
                <a:solidFill>
                  <a:srgbClr val="1DCE9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4" name="Freeform 411">
                <a:extLst>
                  <a:ext uri="{FF2B5EF4-FFF2-40B4-BE49-F238E27FC236}">
                    <a16:creationId xmlns:a16="http://schemas.microsoft.com/office/drawing/2014/main" id="{F41412E3-9FBE-22E6-1C83-0779E80AD6A6}"/>
                  </a:ext>
                </a:extLst>
              </p:cNvPr>
              <p:cNvSpPr>
                <a:spLocks/>
              </p:cNvSpPr>
              <p:nvPr/>
            </p:nvSpPr>
            <p:spPr bwMode="auto">
              <a:xfrm>
                <a:off x="5687" y="2095"/>
                <a:ext cx="65" cy="70"/>
              </a:xfrm>
              <a:custGeom>
                <a:avLst/>
                <a:gdLst>
                  <a:gd name="T0" fmla="*/ 87 w 87"/>
                  <a:gd name="T1" fmla="*/ 94 h 94"/>
                  <a:gd name="T2" fmla="*/ 87 w 87"/>
                  <a:gd name="T3" fmla="*/ 94 h 94"/>
                  <a:gd name="T4" fmla="*/ 0 w 87"/>
                  <a:gd name="T5" fmla="*/ 94 h 94"/>
                  <a:gd name="T6" fmla="*/ 44 w 87"/>
                  <a:gd name="T7" fmla="*/ 0 h 94"/>
                  <a:gd name="T8" fmla="*/ 87 w 87"/>
                  <a:gd name="T9" fmla="*/ 94 h 94"/>
                  <a:gd name="T10" fmla="*/ 87 w 87"/>
                  <a:gd name="T11" fmla="*/ 94 h 94"/>
                </a:gdLst>
                <a:ahLst/>
                <a:cxnLst>
                  <a:cxn ang="0">
                    <a:pos x="T0" y="T1"/>
                  </a:cxn>
                  <a:cxn ang="0">
                    <a:pos x="T2" y="T3"/>
                  </a:cxn>
                  <a:cxn ang="0">
                    <a:pos x="T4" y="T5"/>
                  </a:cxn>
                  <a:cxn ang="0">
                    <a:pos x="T6" y="T7"/>
                  </a:cxn>
                  <a:cxn ang="0">
                    <a:pos x="T8" y="T9"/>
                  </a:cxn>
                  <a:cxn ang="0">
                    <a:pos x="T10" y="T11"/>
                  </a:cxn>
                </a:cxnLst>
                <a:rect l="0" t="0" r="r" b="b"/>
                <a:pathLst>
                  <a:path w="87" h="94">
                    <a:moveTo>
                      <a:pt x="87" y="94"/>
                    </a:moveTo>
                    <a:lnTo>
                      <a:pt x="87" y="94"/>
                    </a:lnTo>
                    <a:lnTo>
                      <a:pt x="0" y="94"/>
                    </a:lnTo>
                    <a:lnTo>
                      <a:pt x="44" y="0"/>
                    </a:lnTo>
                    <a:lnTo>
                      <a:pt x="87" y="94"/>
                    </a:lnTo>
                    <a:lnTo>
                      <a:pt x="87" y="94"/>
                    </a:lnTo>
                    <a:close/>
                  </a:path>
                </a:pathLst>
              </a:custGeom>
              <a:noFill/>
              <a:ln w="6350" cap="flat">
                <a:solidFill>
                  <a:srgbClr val="1DCE9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5" name="Freeform 412">
                <a:extLst>
                  <a:ext uri="{FF2B5EF4-FFF2-40B4-BE49-F238E27FC236}">
                    <a16:creationId xmlns:a16="http://schemas.microsoft.com/office/drawing/2014/main" id="{517274A0-90E2-C850-8149-FED93F0A47A9}"/>
                  </a:ext>
                </a:extLst>
              </p:cNvPr>
              <p:cNvSpPr>
                <a:spLocks/>
              </p:cNvSpPr>
              <p:nvPr/>
            </p:nvSpPr>
            <p:spPr bwMode="auto">
              <a:xfrm>
                <a:off x="5678" y="2095"/>
                <a:ext cx="59" cy="70"/>
              </a:xfrm>
              <a:custGeom>
                <a:avLst/>
                <a:gdLst>
                  <a:gd name="T0" fmla="*/ 80 w 80"/>
                  <a:gd name="T1" fmla="*/ 94 h 94"/>
                  <a:gd name="T2" fmla="*/ 80 w 80"/>
                  <a:gd name="T3" fmla="*/ 94 h 94"/>
                  <a:gd name="T4" fmla="*/ 0 w 80"/>
                  <a:gd name="T5" fmla="*/ 94 h 94"/>
                  <a:gd name="T6" fmla="*/ 41 w 80"/>
                  <a:gd name="T7" fmla="*/ 0 h 94"/>
                  <a:gd name="T8" fmla="*/ 80 w 80"/>
                  <a:gd name="T9" fmla="*/ 94 h 94"/>
                  <a:gd name="T10" fmla="*/ 80 w 80"/>
                  <a:gd name="T11" fmla="*/ 94 h 94"/>
                </a:gdLst>
                <a:ahLst/>
                <a:cxnLst>
                  <a:cxn ang="0">
                    <a:pos x="T0" y="T1"/>
                  </a:cxn>
                  <a:cxn ang="0">
                    <a:pos x="T2" y="T3"/>
                  </a:cxn>
                  <a:cxn ang="0">
                    <a:pos x="T4" y="T5"/>
                  </a:cxn>
                  <a:cxn ang="0">
                    <a:pos x="T6" y="T7"/>
                  </a:cxn>
                  <a:cxn ang="0">
                    <a:pos x="T8" y="T9"/>
                  </a:cxn>
                  <a:cxn ang="0">
                    <a:pos x="T10" y="T11"/>
                  </a:cxn>
                </a:cxnLst>
                <a:rect l="0" t="0" r="r" b="b"/>
                <a:pathLst>
                  <a:path w="80" h="94">
                    <a:moveTo>
                      <a:pt x="80" y="94"/>
                    </a:moveTo>
                    <a:lnTo>
                      <a:pt x="80" y="94"/>
                    </a:lnTo>
                    <a:lnTo>
                      <a:pt x="0" y="94"/>
                    </a:lnTo>
                    <a:lnTo>
                      <a:pt x="41" y="0"/>
                    </a:lnTo>
                    <a:lnTo>
                      <a:pt x="80" y="94"/>
                    </a:lnTo>
                    <a:lnTo>
                      <a:pt x="80" y="94"/>
                    </a:lnTo>
                    <a:close/>
                  </a:path>
                </a:pathLst>
              </a:custGeom>
              <a:noFill/>
              <a:ln w="6350" cap="flat">
                <a:solidFill>
                  <a:srgbClr val="1DCE9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6" name="Freeform 413">
                <a:extLst>
                  <a:ext uri="{FF2B5EF4-FFF2-40B4-BE49-F238E27FC236}">
                    <a16:creationId xmlns:a16="http://schemas.microsoft.com/office/drawing/2014/main" id="{88AA2371-C7E1-AD2A-B666-EF6F3C574D38}"/>
                  </a:ext>
                </a:extLst>
              </p:cNvPr>
              <p:cNvSpPr>
                <a:spLocks/>
              </p:cNvSpPr>
              <p:nvPr/>
            </p:nvSpPr>
            <p:spPr bwMode="auto">
              <a:xfrm>
                <a:off x="5673" y="2095"/>
                <a:ext cx="64" cy="70"/>
              </a:xfrm>
              <a:custGeom>
                <a:avLst/>
                <a:gdLst>
                  <a:gd name="T0" fmla="*/ 87 w 87"/>
                  <a:gd name="T1" fmla="*/ 94 h 94"/>
                  <a:gd name="T2" fmla="*/ 87 w 87"/>
                  <a:gd name="T3" fmla="*/ 94 h 94"/>
                  <a:gd name="T4" fmla="*/ 0 w 87"/>
                  <a:gd name="T5" fmla="*/ 94 h 94"/>
                  <a:gd name="T6" fmla="*/ 43 w 87"/>
                  <a:gd name="T7" fmla="*/ 0 h 94"/>
                  <a:gd name="T8" fmla="*/ 87 w 87"/>
                  <a:gd name="T9" fmla="*/ 94 h 94"/>
                  <a:gd name="T10" fmla="*/ 87 w 87"/>
                  <a:gd name="T11" fmla="*/ 94 h 94"/>
                </a:gdLst>
                <a:ahLst/>
                <a:cxnLst>
                  <a:cxn ang="0">
                    <a:pos x="T0" y="T1"/>
                  </a:cxn>
                  <a:cxn ang="0">
                    <a:pos x="T2" y="T3"/>
                  </a:cxn>
                  <a:cxn ang="0">
                    <a:pos x="T4" y="T5"/>
                  </a:cxn>
                  <a:cxn ang="0">
                    <a:pos x="T6" y="T7"/>
                  </a:cxn>
                  <a:cxn ang="0">
                    <a:pos x="T8" y="T9"/>
                  </a:cxn>
                  <a:cxn ang="0">
                    <a:pos x="T10" y="T11"/>
                  </a:cxn>
                </a:cxnLst>
                <a:rect l="0" t="0" r="r" b="b"/>
                <a:pathLst>
                  <a:path w="87" h="94">
                    <a:moveTo>
                      <a:pt x="87" y="94"/>
                    </a:moveTo>
                    <a:lnTo>
                      <a:pt x="87" y="94"/>
                    </a:lnTo>
                    <a:lnTo>
                      <a:pt x="0" y="94"/>
                    </a:lnTo>
                    <a:lnTo>
                      <a:pt x="43" y="0"/>
                    </a:lnTo>
                    <a:lnTo>
                      <a:pt x="87" y="94"/>
                    </a:lnTo>
                    <a:lnTo>
                      <a:pt x="87" y="94"/>
                    </a:lnTo>
                    <a:close/>
                  </a:path>
                </a:pathLst>
              </a:custGeom>
              <a:noFill/>
              <a:ln w="6350" cap="flat">
                <a:solidFill>
                  <a:srgbClr val="1DCE9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7" name="Freeform 414">
                <a:extLst>
                  <a:ext uri="{FF2B5EF4-FFF2-40B4-BE49-F238E27FC236}">
                    <a16:creationId xmlns:a16="http://schemas.microsoft.com/office/drawing/2014/main" id="{D26DEFF1-152C-4C26-B873-9D8C99E1184A}"/>
                  </a:ext>
                </a:extLst>
              </p:cNvPr>
              <p:cNvSpPr>
                <a:spLocks/>
              </p:cNvSpPr>
              <p:nvPr/>
            </p:nvSpPr>
            <p:spPr bwMode="auto">
              <a:xfrm>
                <a:off x="5663" y="2095"/>
                <a:ext cx="65" cy="70"/>
              </a:xfrm>
              <a:custGeom>
                <a:avLst/>
                <a:gdLst>
                  <a:gd name="T0" fmla="*/ 87 w 87"/>
                  <a:gd name="T1" fmla="*/ 94 h 94"/>
                  <a:gd name="T2" fmla="*/ 87 w 87"/>
                  <a:gd name="T3" fmla="*/ 94 h 94"/>
                  <a:gd name="T4" fmla="*/ 0 w 87"/>
                  <a:gd name="T5" fmla="*/ 94 h 94"/>
                  <a:gd name="T6" fmla="*/ 43 w 87"/>
                  <a:gd name="T7" fmla="*/ 0 h 94"/>
                  <a:gd name="T8" fmla="*/ 87 w 87"/>
                  <a:gd name="T9" fmla="*/ 94 h 94"/>
                  <a:gd name="T10" fmla="*/ 87 w 87"/>
                  <a:gd name="T11" fmla="*/ 94 h 94"/>
                </a:gdLst>
                <a:ahLst/>
                <a:cxnLst>
                  <a:cxn ang="0">
                    <a:pos x="T0" y="T1"/>
                  </a:cxn>
                  <a:cxn ang="0">
                    <a:pos x="T2" y="T3"/>
                  </a:cxn>
                  <a:cxn ang="0">
                    <a:pos x="T4" y="T5"/>
                  </a:cxn>
                  <a:cxn ang="0">
                    <a:pos x="T6" y="T7"/>
                  </a:cxn>
                  <a:cxn ang="0">
                    <a:pos x="T8" y="T9"/>
                  </a:cxn>
                  <a:cxn ang="0">
                    <a:pos x="T10" y="T11"/>
                  </a:cxn>
                </a:cxnLst>
                <a:rect l="0" t="0" r="r" b="b"/>
                <a:pathLst>
                  <a:path w="87" h="94">
                    <a:moveTo>
                      <a:pt x="87" y="94"/>
                    </a:moveTo>
                    <a:lnTo>
                      <a:pt x="87" y="94"/>
                    </a:lnTo>
                    <a:lnTo>
                      <a:pt x="0" y="94"/>
                    </a:lnTo>
                    <a:lnTo>
                      <a:pt x="43" y="0"/>
                    </a:lnTo>
                    <a:lnTo>
                      <a:pt x="87" y="94"/>
                    </a:lnTo>
                    <a:lnTo>
                      <a:pt x="87" y="94"/>
                    </a:lnTo>
                    <a:close/>
                  </a:path>
                </a:pathLst>
              </a:custGeom>
              <a:noFill/>
              <a:ln w="6350" cap="flat">
                <a:solidFill>
                  <a:srgbClr val="1DCE9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8" name="Freeform 415">
                <a:extLst>
                  <a:ext uri="{FF2B5EF4-FFF2-40B4-BE49-F238E27FC236}">
                    <a16:creationId xmlns:a16="http://schemas.microsoft.com/office/drawing/2014/main" id="{B1377094-EDC9-03FD-3E7E-AA5E4D6B7DD1}"/>
                  </a:ext>
                </a:extLst>
              </p:cNvPr>
              <p:cNvSpPr>
                <a:spLocks/>
              </p:cNvSpPr>
              <p:nvPr/>
            </p:nvSpPr>
            <p:spPr bwMode="auto">
              <a:xfrm>
                <a:off x="5658" y="2095"/>
                <a:ext cx="59" cy="70"/>
              </a:xfrm>
              <a:custGeom>
                <a:avLst/>
                <a:gdLst>
                  <a:gd name="T0" fmla="*/ 80 w 80"/>
                  <a:gd name="T1" fmla="*/ 94 h 94"/>
                  <a:gd name="T2" fmla="*/ 80 w 80"/>
                  <a:gd name="T3" fmla="*/ 94 h 94"/>
                  <a:gd name="T4" fmla="*/ 0 w 80"/>
                  <a:gd name="T5" fmla="*/ 94 h 94"/>
                  <a:gd name="T6" fmla="*/ 41 w 80"/>
                  <a:gd name="T7" fmla="*/ 0 h 94"/>
                  <a:gd name="T8" fmla="*/ 80 w 80"/>
                  <a:gd name="T9" fmla="*/ 94 h 94"/>
                  <a:gd name="T10" fmla="*/ 80 w 80"/>
                  <a:gd name="T11" fmla="*/ 94 h 94"/>
                </a:gdLst>
                <a:ahLst/>
                <a:cxnLst>
                  <a:cxn ang="0">
                    <a:pos x="T0" y="T1"/>
                  </a:cxn>
                  <a:cxn ang="0">
                    <a:pos x="T2" y="T3"/>
                  </a:cxn>
                  <a:cxn ang="0">
                    <a:pos x="T4" y="T5"/>
                  </a:cxn>
                  <a:cxn ang="0">
                    <a:pos x="T6" y="T7"/>
                  </a:cxn>
                  <a:cxn ang="0">
                    <a:pos x="T8" y="T9"/>
                  </a:cxn>
                  <a:cxn ang="0">
                    <a:pos x="T10" y="T11"/>
                  </a:cxn>
                </a:cxnLst>
                <a:rect l="0" t="0" r="r" b="b"/>
                <a:pathLst>
                  <a:path w="80" h="94">
                    <a:moveTo>
                      <a:pt x="80" y="94"/>
                    </a:moveTo>
                    <a:lnTo>
                      <a:pt x="80" y="94"/>
                    </a:lnTo>
                    <a:lnTo>
                      <a:pt x="0" y="94"/>
                    </a:lnTo>
                    <a:lnTo>
                      <a:pt x="41" y="0"/>
                    </a:lnTo>
                    <a:lnTo>
                      <a:pt x="80" y="94"/>
                    </a:lnTo>
                    <a:lnTo>
                      <a:pt x="80" y="94"/>
                    </a:lnTo>
                    <a:close/>
                  </a:path>
                </a:pathLst>
              </a:custGeom>
              <a:noFill/>
              <a:ln w="6350" cap="flat">
                <a:solidFill>
                  <a:srgbClr val="1DCE9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9" name="Freeform 416">
                <a:extLst>
                  <a:ext uri="{FF2B5EF4-FFF2-40B4-BE49-F238E27FC236}">
                    <a16:creationId xmlns:a16="http://schemas.microsoft.com/office/drawing/2014/main" id="{D25C6ECC-5BAA-F1B1-C5E5-17A8EE780D91}"/>
                  </a:ext>
                </a:extLst>
              </p:cNvPr>
              <p:cNvSpPr>
                <a:spLocks/>
              </p:cNvSpPr>
              <p:nvPr/>
            </p:nvSpPr>
            <p:spPr bwMode="auto">
              <a:xfrm>
                <a:off x="5653" y="2095"/>
                <a:ext cx="60" cy="70"/>
              </a:xfrm>
              <a:custGeom>
                <a:avLst/>
                <a:gdLst>
                  <a:gd name="T0" fmla="*/ 80 w 80"/>
                  <a:gd name="T1" fmla="*/ 94 h 94"/>
                  <a:gd name="T2" fmla="*/ 80 w 80"/>
                  <a:gd name="T3" fmla="*/ 94 h 94"/>
                  <a:gd name="T4" fmla="*/ 0 w 80"/>
                  <a:gd name="T5" fmla="*/ 94 h 94"/>
                  <a:gd name="T6" fmla="*/ 39 w 80"/>
                  <a:gd name="T7" fmla="*/ 0 h 94"/>
                  <a:gd name="T8" fmla="*/ 80 w 80"/>
                  <a:gd name="T9" fmla="*/ 94 h 94"/>
                  <a:gd name="T10" fmla="*/ 80 w 80"/>
                  <a:gd name="T11" fmla="*/ 94 h 94"/>
                </a:gdLst>
                <a:ahLst/>
                <a:cxnLst>
                  <a:cxn ang="0">
                    <a:pos x="T0" y="T1"/>
                  </a:cxn>
                  <a:cxn ang="0">
                    <a:pos x="T2" y="T3"/>
                  </a:cxn>
                  <a:cxn ang="0">
                    <a:pos x="T4" y="T5"/>
                  </a:cxn>
                  <a:cxn ang="0">
                    <a:pos x="T6" y="T7"/>
                  </a:cxn>
                  <a:cxn ang="0">
                    <a:pos x="T8" y="T9"/>
                  </a:cxn>
                  <a:cxn ang="0">
                    <a:pos x="T10" y="T11"/>
                  </a:cxn>
                </a:cxnLst>
                <a:rect l="0" t="0" r="r" b="b"/>
                <a:pathLst>
                  <a:path w="80" h="94">
                    <a:moveTo>
                      <a:pt x="80" y="94"/>
                    </a:moveTo>
                    <a:lnTo>
                      <a:pt x="80" y="94"/>
                    </a:lnTo>
                    <a:lnTo>
                      <a:pt x="0" y="94"/>
                    </a:lnTo>
                    <a:lnTo>
                      <a:pt x="39" y="0"/>
                    </a:lnTo>
                    <a:lnTo>
                      <a:pt x="80" y="94"/>
                    </a:lnTo>
                    <a:lnTo>
                      <a:pt x="80" y="94"/>
                    </a:lnTo>
                    <a:close/>
                  </a:path>
                </a:pathLst>
              </a:custGeom>
              <a:noFill/>
              <a:ln w="6350" cap="flat">
                <a:solidFill>
                  <a:srgbClr val="1DCE9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0" name="Freeform 417">
                <a:extLst>
                  <a:ext uri="{FF2B5EF4-FFF2-40B4-BE49-F238E27FC236}">
                    <a16:creationId xmlns:a16="http://schemas.microsoft.com/office/drawing/2014/main" id="{5B7E478D-82A9-97DE-593D-B54D5DAB1CAE}"/>
                  </a:ext>
                </a:extLst>
              </p:cNvPr>
              <p:cNvSpPr>
                <a:spLocks/>
              </p:cNvSpPr>
              <p:nvPr/>
            </p:nvSpPr>
            <p:spPr bwMode="auto">
              <a:xfrm>
                <a:off x="5643" y="2095"/>
                <a:ext cx="65" cy="70"/>
              </a:xfrm>
              <a:custGeom>
                <a:avLst/>
                <a:gdLst>
                  <a:gd name="T0" fmla="*/ 87 w 87"/>
                  <a:gd name="T1" fmla="*/ 94 h 94"/>
                  <a:gd name="T2" fmla="*/ 87 w 87"/>
                  <a:gd name="T3" fmla="*/ 94 h 94"/>
                  <a:gd name="T4" fmla="*/ 0 w 87"/>
                  <a:gd name="T5" fmla="*/ 94 h 94"/>
                  <a:gd name="T6" fmla="*/ 44 w 87"/>
                  <a:gd name="T7" fmla="*/ 0 h 94"/>
                  <a:gd name="T8" fmla="*/ 87 w 87"/>
                  <a:gd name="T9" fmla="*/ 94 h 94"/>
                  <a:gd name="T10" fmla="*/ 87 w 87"/>
                  <a:gd name="T11" fmla="*/ 94 h 94"/>
                </a:gdLst>
                <a:ahLst/>
                <a:cxnLst>
                  <a:cxn ang="0">
                    <a:pos x="T0" y="T1"/>
                  </a:cxn>
                  <a:cxn ang="0">
                    <a:pos x="T2" y="T3"/>
                  </a:cxn>
                  <a:cxn ang="0">
                    <a:pos x="T4" y="T5"/>
                  </a:cxn>
                  <a:cxn ang="0">
                    <a:pos x="T6" y="T7"/>
                  </a:cxn>
                  <a:cxn ang="0">
                    <a:pos x="T8" y="T9"/>
                  </a:cxn>
                  <a:cxn ang="0">
                    <a:pos x="T10" y="T11"/>
                  </a:cxn>
                </a:cxnLst>
                <a:rect l="0" t="0" r="r" b="b"/>
                <a:pathLst>
                  <a:path w="87" h="94">
                    <a:moveTo>
                      <a:pt x="87" y="94"/>
                    </a:moveTo>
                    <a:lnTo>
                      <a:pt x="87" y="94"/>
                    </a:lnTo>
                    <a:lnTo>
                      <a:pt x="0" y="94"/>
                    </a:lnTo>
                    <a:lnTo>
                      <a:pt x="44" y="0"/>
                    </a:lnTo>
                    <a:lnTo>
                      <a:pt x="87" y="94"/>
                    </a:lnTo>
                    <a:lnTo>
                      <a:pt x="87" y="94"/>
                    </a:lnTo>
                    <a:close/>
                  </a:path>
                </a:pathLst>
              </a:custGeom>
              <a:noFill/>
              <a:ln w="6350" cap="flat">
                <a:solidFill>
                  <a:srgbClr val="1DCE9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1" name="Freeform 418">
                <a:extLst>
                  <a:ext uri="{FF2B5EF4-FFF2-40B4-BE49-F238E27FC236}">
                    <a16:creationId xmlns:a16="http://schemas.microsoft.com/office/drawing/2014/main" id="{7CD96812-B590-1771-4A43-BC27188C16BC}"/>
                  </a:ext>
                </a:extLst>
              </p:cNvPr>
              <p:cNvSpPr>
                <a:spLocks/>
              </p:cNvSpPr>
              <p:nvPr/>
            </p:nvSpPr>
            <p:spPr bwMode="auto">
              <a:xfrm>
                <a:off x="5633" y="2095"/>
                <a:ext cx="65" cy="70"/>
              </a:xfrm>
              <a:custGeom>
                <a:avLst/>
                <a:gdLst>
                  <a:gd name="T0" fmla="*/ 87 w 87"/>
                  <a:gd name="T1" fmla="*/ 94 h 94"/>
                  <a:gd name="T2" fmla="*/ 87 w 87"/>
                  <a:gd name="T3" fmla="*/ 94 h 94"/>
                  <a:gd name="T4" fmla="*/ 0 w 87"/>
                  <a:gd name="T5" fmla="*/ 94 h 94"/>
                  <a:gd name="T6" fmla="*/ 44 w 87"/>
                  <a:gd name="T7" fmla="*/ 0 h 94"/>
                  <a:gd name="T8" fmla="*/ 87 w 87"/>
                  <a:gd name="T9" fmla="*/ 94 h 94"/>
                  <a:gd name="T10" fmla="*/ 87 w 87"/>
                  <a:gd name="T11" fmla="*/ 94 h 94"/>
                </a:gdLst>
                <a:ahLst/>
                <a:cxnLst>
                  <a:cxn ang="0">
                    <a:pos x="T0" y="T1"/>
                  </a:cxn>
                  <a:cxn ang="0">
                    <a:pos x="T2" y="T3"/>
                  </a:cxn>
                  <a:cxn ang="0">
                    <a:pos x="T4" y="T5"/>
                  </a:cxn>
                  <a:cxn ang="0">
                    <a:pos x="T6" y="T7"/>
                  </a:cxn>
                  <a:cxn ang="0">
                    <a:pos x="T8" y="T9"/>
                  </a:cxn>
                  <a:cxn ang="0">
                    <a:pos x="T10" y="T11"/>
                  </a:cxn>
                </a:cxnLst>
                <a:rect l="0" t="0" r="r" b="b"/>
                <a:pathLst>
                  <a:path w="87" h="94">
                    <a:moveTo>
                      <a:pt x="87" y="94"/>
                    </a:moveTo>
                    <a:lnTo>
                      <a:pt x="87" y="94"/>
                    </a:lnTo>
                    <a:lnTo>
                      <a:pt x="0" y="94"/>
                    </a:lnTo>
                    <a:lnTo>
                      <a:pt x="44" y="0"/>
                    </a:lnTo>
                    <a:lnTo>
                      <a:pt x="87" y="94"/>
                    </a:lnTo>
                    <a:lnTo>
                      <a:pt x="87" y="94"/>
                    </a:lnTo>
                    <a:close/>
                  </a:path>
                </a:pathLst>
              </a:custGeom>
              <a:noFill/>
              <a:ln w="6350" cap="flat">
                <a:solidFill>
                  <a:srgbClr val="1DCE9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2" name="Freeform 419">
                <a:extLst>
                  <a:ext uri="{FF2B5EF4-FFF2-40B4-BE49-F238E27FC236}">
                    <a16:creationId xmlns:a16="http://schemas.microsoft.com/office/drawing/2014/main" id="{6990BA99-9EC0-8AA4-2A0F-CB5F02A00525}"/>
                  </a:ext>
                </a:extLst>
              </p:cNvPr>
              <p:cNvSpPr>
                <a:spLocks/>
              </p:cNvSpPr>
              <p:nvPr/>
            </p:nvSpPr>
            <p:spPr bwMode="auto">
              <a:xfrm>
                <a:off x="5628" y="2095"/>
                <a:ext cx="65" cy="70"/>
              </a:xfrm>
              <a:custGeom>
                <a:avLst/>
                <a:gdLst>
                  <a:gd name="T0" fmla="*/ 87 w 87"/>
                  <a:gd name="T1" fmla="*/ 94 h 94"/>
                  <a:gd name="T2" fmla="*/ 87 w 87"/>
                  <a:gd name="T3" fmla="*/ 94 h 94"/>
                  <a:gd name="T4" fmla="*/ 0 w 87"/>
                  <a:gd name="T5" fmla="*/ 94 h 94"/>
                  <a:gd name="T6" fmla="*/ 44 w 87"/>
                  <a:gd name="T7" fmla="*/ 0 h 94"/>
                  <a:gd name="T8" fmla="*/ 87 w 87"/>
                  <a:gd name="T9" fmla="*/ 94 h 94"/>
                  <a:gd name="T10" fmla="*/ 87 w 87"/>
                  <a:gd name="T11" fmla="*/ 94 h 94"/>
                </a:gdLst>
                <a:ahLst/>
                <a:cxnLst>
                  <a:cxn ang="0">
                    <a:pos x="T0" y="T1"/>
                  </a:cxn>
                  <a:cxn ang="0">
                    <a:pos x="T2" y="T3"/>
                  </a:cxn>
                  <a:cxn ang="0">
                    <a:pos x="T4" y="T5"/>
                  </a:cxn>
                  <a:cxn ang="0">
                    <a:pos x="T6" y="T7"/>
                  </a:cxn>
                  <a:cxn ang="0">
                    <a:pos x="T8" y="T9"/>
                  </a:cxn>
                  <a:cxn ang="0">
                    <a:pos x="T10" y="T11"/>
                  </a:cxn>
                </a:cxnLst>
                <a:rect l="0" t="0" r="r" b="b"/>
                <a:pathLst>
                  <a:path w="87" h="94">
                    <a:moveTo>
                      <a:pt x="87" y="94"/>
                    </a:moveTo>
                    <a:lnTo>
                      <a:pt x="87" y="94"/>
                    </a:lnTo>
                    <a:lnTo>
                      <a:pt x="0" y="94"/>
                    </a:lnTo>
                    <a:lnTo>
                      <a:pt x="44" y="0"/>
                    </a:lnTo>
                    <a:lnTo>
                      <a:pt x="87" y="94"/>
                    </a:lnTo>
                    <a:lnTo>
                      <a:pt x="87" y="94"/>
                    </a:lnTo>
                    <a:close/>
                  </a:path>
                </a:pathLst>
              </a:custGeom>
              <a:noFill/>
              <a:ln w="6350" cap="flat">
                <a:solidFill>
                  <a:srgbClr val="1DCE9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3" name="Freeform 420">
                <a:extLst>
                  <a:ext uri="{FF2B5EF4-FFF2-40B4-BE49-F238E27FC236}">
                    <a16:creationId xmlns:a16="http://schemas.microsoft.com/office/drawing/2014/main" id="{39AAA021-04D3-8D82-4E04-BD6BC2164F25}"/>
                  </a:ext>
                </a:extLst>
              </p:cNvPr>
              <p:cNvSpPr>
                <a:spLocks/>
              </p:cNvSpPr>
              <p:nvPr/>
            </p:nvSpPr>
            <p:spPr bwMode="auto">
              <a:xfrm>
                <a:off x="5623" y="2095"/>
                <a:ext cx="60" cy="70"/>
              </a:xfrm>
              <a:custGeom>
                <a:avLst/>
                <a:gdLst>
                  <a:gd name="T0" fmla="*/ 80 w 80"/>
                  <a:gd name="T1" fmla="*/ 94 h 94"/>
                  <a:gd name="T2" fmla="*/ 80 w 80"/>
                  <a:gd name="T3" fmla="*/ 94 h 94"/>
                  <a:gd name="T4" fmla="*/ 0 w 80"/>
                  <a:gd name="T5" fmla="*/ 94 h 94"/>
                  <a:gd name="T6" fmla="*/ 40 w 80"/>
                  <a:gd name="T7" fmla="*/ 0 h 94"/>
                  <a:gd name="T8" fmla="*/ 80 w 80"/>
                  <a:gd name="T9" fmla="*/ 94 h 94"/>
                  <a:gd name="T10" fmla="*/ 80 w 80"/>
                  <a:gd name="T11" fmla="*/ 94 h 94"/>
                </a:gdLst>
                <a:ahLst/>
                <a:cxnLst>
                  <a:cxn ang="0">
                    <a:pos x="T0" y="T1"/>
                  </a:cxn>
                  <a:cxn ang="0">
                    <a:pos x="T2" y="T3"/>
                  </a:cxn>
                  <a:cxn ang="0">
                    <a:pos x="T4" y="T5"/>
                  </a:cxn>
                  <a:cxn ang="0">
                    <a:pos x="T6" y="T7"/>
                  </a:cxn>
                  <a:cxn ang="0">
                    <a:pos x="T8" y="T9"/>
                  </a:cxn>
                  <a:cxn ang="0">
                    <a:pos x="T10" y="T11"/>
                  </a:cxn>
                </a:cxnLst>
                <a:rect l="0" t="0" r="r" b="b"/>
                <a:pathLst>
                  <a:path w="80" h="94">
                    <a:moveTo>
                      <a:pt x="80" y="94"/>
                    </a:moveTo>
                    <a:lnTo>
                      <a:pt x="80" y="94"/>
                    </a:lnTo>
                    <a:lnTo>
                      <a:pt x="0" y="94"/>
                    </a:lnTo>
                    <a:lnTo>
                      <a:pt x="40" y="0"/>
                    </a:lnTo>
                    <a:lnTo>
                      <a:pt x="80" y="94"/>
                    </a:lnTo>
                    <a:lnTo>
                      <a:pt x="80" y="94"/>
                    </a:lnTo>
                    <a:close/>
                  </a:path>
                </a:pathLst>
              </a:custGeom>
              <a:noFill/>
              <a:ln w="6350" cap="flat">
                <a:solidFill>
                  <a:srgbClr val="1DCE9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4" name="Freeform 421">
                <a:extLst>
                  <a:ext uri="{FF2B5EF4-FFF2-40B4-BE49-F238E27FC236}">
                    <a16:creationId xmlns:a16="http://schemas.microsoft.com/office/drawing/2014/main" id="{2E5C3E46-2142-EB9E-B975-FCAFBFCD5551}"/>
                  </a:ext>
                </a:extLst>
              </p:cNvPr>
              <p:cNvSpPr>
                <a:spLocks/>
              </p:cNvSpPr>
              <p:nvPr/>
            </p:nvSpPr>
            <p:spPr bwMode="auto">
              <a:xfrm>
                <a:off x="5613" y="2095"/>
                <a:ext cx="60" cy="70"/>
              </a:xfrm>
              <a:custGeom>
                <a:avLst/>
                <a:gdLst>
                  <a:gd name="T0" fmla="*/ 80 w 80"/>
                  <a:gd name="T1" fmla="*/ 94 h 94"/>
                  <a:gd name="T2" fmla="*/ 80 w 80"/>
                  <a:gd name="T3" fmla="*/ 94 h 94"/>
                  <a:gd name="T4" fmla="*/ 0 w 80"/>
                  <a:gd name="T5" fmla="*/ 94 h 94"/>
                  <a:gd name="T6" fmla="*/ 41 w 80"/>
                  <a:gd name="T7" fmla="*/ 0 h 94"/>
                  <a:gd name="T8" fmla="*/ 80 w 80"/>
                  <a:gd name="T9" fmla="*/ 94 h 94"/>
                  <a:gd name="T10" fmla="*/ 80 w 80"/>
                  <a:gd name="T11" fmla="*/ 94 h 94"/>
                </a:gdLst>
                <a:ahLst/>
                <a:cxnLst>
                  <a:cxn ang="0">
                    <a:pos x="T0" y="T1"/>
                  </a:cxn>
                  <a:cxn ang="0">
                    <a:pos x="T2" y="T3"/>
                  </a:cxn>
                  <a:cxn ang="0">
                    <a:pos x="T4" y="T5"/>
                  </a:cxn>
                  <a:cxn ang="0">
                    <a:pos x="T6" y="T7"/>
                  </a:cxn>
                  <a:cxn ang="0">
                    <a:pos x="T8" y="T9"/>
                  </a:cxn>
                  <a:cxn ang="0">
                    <a:pos x="T10" y="T11"/>
                  </a:cxn>
                </a:cxnLst>
                <a:rect l="0" t="0" r="r" b="b"/>
                <a:pathLst>
                  <a:path w="80" h="94">
                    <a:moveTo>
                      <a:pt x="80" y="94"/>
                    </a:moveTo>
                    <a:lnTo>
                      <a:pt x="80" y="94"/>
                    </a:lnTo>
                    <a:lnTo>
                      <a:pt x="0" y="94"/>
                    </a:lnTo>
                    <a:lnTo>
                      <a:pt x="41" y="0"/>
                    </a:lnTo>
                    <a:lnTo>
                      <a:pt x="80" y="94"/>
                    </a:lnTo>
                    <a:lnTo>
                      <a:pt x="80" y="94"/>
                    </a:lnTo>
                    <a:close/>
                  </a:path>
                </a:pathLst>
              </a:custGeom>
              <a:noFill/>
              <a:ln w="6350" cap="flat">
                <a:solidFill>
                  <a:srgbClr val="1DCE9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5" name="Freeform 422">
                <a:extLst>
                  <a:ext uri="{FF2B5EF4-FFF2-40B4-BE49-F238E27FC236}">
                    <a16:creationId xmlns:a16="http://schemas.microsoft.com/office/drawing/2014/main" id="{94AA284E-DFB4-4334-2D53-DD8549D33FDF}"/>
                  </a:ext>
                </a:extLst>
              </p:cNvPr>
              <p:cNvSpPr>
                <a:spLocks/>
              </p:cNvSpPr>
              <p:nvPr/>
            </p:nvSpPr>
            <p:spPr bwMode="auto">
              <a:xfrm>
                <a:off x="5608" y="2095"/>
                <a:ext cx="60" cy="70"/>
              </a:xfrm>
              <a:custGeom>
                <a:avLst/>
                <a:gdLst>
                  <a:gd name="T0" fmla="*/ 80 w 80"/>
                  <a:gd name="T1" fmla="*/ 94 h 94"/>
                  <a:gd name="T2" fmla="*/ 80 w 80"/>
                  <a:gd name="T3" fmla="*/ 94 h 94"/>
                  <a:gd name="T4" fmla="*/ 0 w 80"/>
                  <a:gd name="T5" fmla="*/ 94 h 94"/>
                  <a:gd name="T6" fmla="*/ 40 w 80"/>
                  <a:gd name="T7" fmla="*/ 0 h 94"/>
                  <a:gd name="T8" fmla="*/ 80 w 80"/>
                  <a:gd name="T9" fmla="*/ 94 h 94"/>
                  <a:gd name="T10" fmla="*/ 80 w 80"/>
                  <a:gd name="T11" fmla="*/ 94 h 94"/>
                </a:gdLst>
                <a:ahLst/>
                <a:cxnLst>
                  <a:cxn ang="0">
                    <a:pos x="T0" y="T1"/>
                  </a:cxn>
                  <a:cxn ang="0">
                    <a:pos x="T2" y="T3"/>
                  </a:cxn>
                  <a:cxn ang="0">
                    <a:pos x="T4" y="T5"/>
                  </a:cxn>
                  <a:cxn ang="0">
                    <a:pos x="T6" y="T7"/>
                  </a:cxn>
                  <a:cxn ang="0">
                    <a:pos x="T8" y="T9"/>
                  </a:cxn>
                  <a:cxn ang="0">
                    <a:pos x="T10" y="T11"/>
                  </a:cxn>
                </a:cxnLst>
                <a:rect l="0" t="0" r="r" b="b"/>
                <a:pathLst>
                  <a:path w="80" h="94">
                    <a:moveTo>
                      <a:pt x="80" y="94"/>
                    </a:moveTo>
                    <a:lnTo>
                      <a:pt x="80" y="94"/>
                    </a:lnTo>
                    <a:lnTo>
                      <a:pt x="0" y="94"/>
                    </a:lnTo>
                    <a:lnTo>
                      <a:pt x="40" y="0"/>
                    </a:lnTo>
                    <a:lnTo>
                      <a:pt x="80" y="94"/>
                    </a:lnTo>
                    <a:lnTo>
                      <a:pt x="80" y="94"/>
                    </a:lnTo>
                    <a:close/>
                  </a:path>
                </a:pathLst>
              </a:custGeom>
              <a:noFill/>
              <a:ln w="6350" cap="flat">
                <a:solidFill>
                  <a:srgbClr val="1DCE9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6" name="Freeform 423">
                <a:extLst>
                  <a:ext uri="{FF2B5EF4-FFF2-40B4-BE49-F238E27FC236}">
                    <a16:creationId xmlns:a16="http://schemas.microsoft.com/office/drawing/2014/main" id="{B145F803-2EA1-CC59-440D-E40264CDEF5A}"/>
                  </a:ext>
                </a:extLst>
              </p:cNvPr>
              <p:cNvSpPr>
                <a:spLocks/>
              </p:cNvSpPr>
              <p:nvPr/>
            </p:nvSpPr>
            <p:spPr bwMode="auto">
              <a:xfrm>
                <a:off x="5603" y="2095"/>
                <a:ext cx="60" cy="70"/>
              </a:xfrm>
              <a:custGeom>
                <a:avLst/>
                <a:gdLst>
                  <a:gd name="T0" fmla="*/ 80 w 80"/>
                  <a:gd name="T1" fmla="*/ 94 h 94"/>
                  <a:gd name="T2" fmla="*/ 80 w 80"/>
                  <a:gd name="T3" fmla="*/ 94 h 94"/>
                  <a:gd name="T4" fmla="*/ 0 w 80"/>
                  <a:gd name="T5" fmla="*/ 94 h 94"/>
                  <a:gd name="T6" fmla="*/ 40 w 80"/>
                  <a:gd name="T7" fmla="*/ 0 h 94"/>
                  <a:gd name="T8" fmla="*/ 80 w 80"/>
                  <a:gd name="T9" fmla="*/ 94 h 94"/>
                  <a:gd name="T10" fmla="*/ 80 w 80"/>
                  <a:gd name="T11" fmla="*/ 94 h 94"/>
                </a:gdLst>
                <a:ahLst/>
                <a:cxnLst>
                  <a:cxn ang="0">
                    <a:pos x="T0" y="T1"/>
                  </a:cxn>
                  <a:cxn ang="0">
                    <a:pos x="T2" y="T3"/>
                  </a:cxn>
                  <a:cxn ang="0">
                    <a:pos x="T4" y="T5"/>
                  </a:cxn>
                  <a:cxn ang="0">
                    <a:pos x="T6" y="T7"/>
                  </a:cxn>
                  <a:cxn ang="0">
                    <a:pos x="T8" y="T9"/>
                  </a:cxn>
                  <a:cxn ang="0">
                    <a:pos x="T10" y="T11"/>
                  </a:cxn>
                </a:cxnLst>
                <a:rect l="0" t="0" r="r" b="b"/>
                <a:pathLst>
                  <a:path w="80" h="94">
                    <a:moveTo>
                      <a:pt x="80" y="94"/>
                    </a:moveTo>
                    <a:lnTo>
                      <a:pt x="80" y="94"/>
                    </a:lnTo>
                    <a:lnTo>
                      <a:pt x="0" y="94"/>
                    </a:lnTo>
                    <a:lnTo>
                      <a:pt x="40" y="0"/>
                    </a:lnTo>
                    <a:lnTo>
                      <a:pt x="80" y="94"/>
                    </a:lnTo>
                    <a:lnTo>
                      <a:pt x="80" y="94"/>
                    </a:lnTo>
                    <a:close/>
                  </a:path>
                </a:pathLst>
              </a:custGeom>
              <a:noFill/>
              <a:ln w="6350" cap="flat">
                <a:solidFill>
                  <a:srgbClr val="1DCE9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7" name="Freeform 424">
                <a:extLst>
                  <a:ext uri="{FF2B5EF4-FFF2-40B4-BE49-F238E27FC236}">
                    <a16:creationId xmlns:a16="http://schemas.microsoft.com/office/drawing/2014/main" id="{0B5DF380-6CC8-6B7F-09D2-A0961D60337E}"/>
                  </a:ext>
                </a:extLst>
              </p:cNvPr>
              <p:cNvSpPr>
                <a:spLocks/>
              </p:cNvSpPr>
              <p:nvPr/>
            </p:nvSpPr>
            <p:spPr bwMode="auto">
              <a:xfrm>
                <a:off x="5598" y="2095"/>
                <a:ext cx="60" cy="70"/>
              </a:xfrm>
              <a:custGeom>
                <a:avLst/>
                <a:gdLst>
                  <a:gd name="T0" fmla="*/ 80 w 80"/>
                  <a:gd name="T1" fmla="*/ 94 h 94"/>
                  <a:gd name="T2" fmla="*/ 80 w 80"/>
                  <a:gd name="T3" fmla="*/ 94 h 94"/>
                  <a:gd name="T4" fmla="*/ 0 w 80"/>
                  <a:gd name="T5" fmla="*/ 94 h 94"/>
                  <a:gd name="T6" fmla="*/ 40 w 80"/>
                  <a:gd name="T7" fmla="*/ 0 h 94"/>
                  <a:gd name="T8" fmla="*/ 80 w 80"/>
                  <a:gd name="T9" fmla="*/ 94 h 94"/>
                  <a:gd name="T10" fmla="*/ 80 w 80"/>
                  <a:gd name="T11" fmla="*/ 94 h 94"/>
                </a:gdLst>
                <a:ahLst/>
                <a:cxnLst>
                  <a:cxn ang="0">
                    <a:pos x="T0" y="T1"/>
                  </a:cxn>
                  <a:cxn ang="0">
                    <a:pos x="T2" y="T3"/>
                  </a:cxn>
                  <a:cxn ang="0">
                    <a:pos x="T4" y="T5"/>
                  </a:cxn>
                  <a:cxn ang="0">
                    <a:pos x="T6" y="T7"/>
                  </a:cxn>
                  <a:cxn ang="0">
                    <a:pos x="T8" y="T9"/>
                  </a:cxn>
                  <a:cxn ang="0">
                    <a:pos x="T10" y="T11"/>
                  </a:cxn>
                </a:cxnLst>
                <a:rect l="0" t="0" r="r" b="b"/>
                <a:pathLst>
                  <a:path w="80" h="94">
                    <a:moveTo>
                      <a:pt x="80" y="94"/>
                    </a:moveTo>
                    <a:lnTo>
                      <a:pt x="80" y="94"/>
                    </a:lnTo>
                    <a:lnTo>
                      <a:pt x="0" y="94"/>
                    </a:lnTo>
                    <a:lnTo>
                      <a:pt x="40" y="0"/>
                    </a:lnTo>
                    <a:lnTo>
                      <a:pt x="80" y="94"/>
                    </a:lnTo>
                    <a:lnTo>
                      <a:pt x="80" y="94"/>
                    </a:lnTo>
                    <a:close/>
                  </a:path>
                </a:pathLst>
              </a:custGeom>
              <a:noFill/>
              <a:ln w="6350" cap="flat">
                <a:solidFill>
                  <a:srgbClr val="1DCE9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8" name="Freeform 425">
                <a:extLst>
                  <a:ext uri="{FF2B5EF4-FFF2-40B4-BE49-F238E27FC236}">
                    <a16:creationId xmlns:a16="http://schemas.microsoft.com/office/drawing/2014/main" id="{294E1F83-9024-823F-9BAD-7DB2015E22E5}"/>
                  </a:ext>
                </a:extLst>
              </p:cNvPr>
              <p:cNvSpPr>
                <a:spLocks/>
              </p:cNvSpPr>
              <p:nvPr/>
            </p:nvSpPr>
            <p:spPr bwMode="auto">
              <a:xfrm>
                <a:off x="5594" y="2095"/>
                <a:ext cx="64" cy="70"/>
              </a:xfrm>
              <a:custGeom>
                <a:avLst/>
                <a:gdLst>
                  <a:gd name="T0" fmla="*/ 86 w 86"/>
                  <a:gd name="T1" fmla="*/ 94 h 94"/>
                  <a:gd name="T2" fmla="*/ 86 w 86"/>
                  <a:gd name="T3" fmla="*/ 94 h 94"/>
                  <a:gd name="T4" fmla="*/ 0 w 86"/>
                  <a:gd name="T5" fmla="*/ 94 h 94"/>
                  <a:gd name="T6" fmla="*/ 43 w 86"/>
                  <a:gd name="T7" fmla="*/ 0 h 94"/>
                  <a:gd name="T8" fmla="*/ 86 w 86"/>
                  <a:gd name="T9" fmla="*/ 94 h 94"/>
                  <a:gd name="T10" fmla="*/ 86 w 86"/>
                  <a:gd name="T11" fmla="*/ 94 h 94"/>
                </a:gdLst>
                <a:ahLst/>
                <a:cxnLst>
                  <a:cxn ang="0">
                    <a:pos x="T0" y="T1"/>
                  </a:cxn>
                  <a:cxn ang="0">
                    <a:pos x="T2" y="T3"/>
                  </a:cxn>
                  <a:cxn ang="0">
                    <a:pos x="T4" y="T5"/>
                  </a:cxn>
                  <a:cxn ang="0">
                    <a:pos x="T6" y="T7"/>
                  </a:cxn>
                  <a:cxn ang="0">
                    <a:pos x="T8" y="T9"/>
                  </a:cxn>
                  <a:cxn ang="0">
                    <a:pos x="T10" y="T11"/>
                  </a:cxn>
                </a:cxnLst>
                <a:rect l="0" t="0" r="r" b="b"/>
                <a:pathLst>
                  <a:path w="86" h="94">
                    <a:moveTo>
                      <a:pt x="86" y="94"/>
                    </a:moveTo>
                    <a:lnTo>
                      <a:pt x="86" y="94"/>
                    </a:lnTo>
                    <a:lnTo>
                      <a:pt x="0" y="94"/>
                    </a:lnTo>
                    <a:lnTo>
                      <a:pt x="43" y="0"/>
                    </a:lnTo>
                    <a:lnTo>
                      <a:pt x="86" y="94"/>
                    </a:lnTo>
                    <a:lnTo>
                      <a:pt x="86" y="94"/>
                    </a:lnTo>
                    <a:close/>
                  </a:path>
                </a:pathLst>
              </a:custGeom>
              <a:noFill/>
              <a:ln w="6350" cap="flat">
                <a:solidFill>
                  <a:srgbClr val="1DCE9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9" name="Freeform 426">
                <a:extLst>
                  <a:ext uri="{FF2B5EF4-FFF2-40B4-BE49-F238E27FC236}">
                    <a16:creationId xmlns:a16="http://schemas.microsoft.com/office/drawing/2014/main" id="{7A0BA155-0EB6-3954-0930-3F73A53300EB}"/>
                  </a:ext>
                </a:extLst>
              </p:cNvPr>
              <p:cNvSpPr>
                <a:spLocks/>
              </p:cNvSpPr>
              <p:nvPr/>
            </p:nvSpPr>
            <p:spPr bwMode="auto">
              <a:xfrm>
                <a:off x="5588" y="2095"/>
                <a:ext cx="65" cy="70"/>
              </a:xfrm>
              <a:custGeom>
                <a:avLst/>
                <a:gdLst>
                  <a:gd name="T0" fmla="*/ 87 w 87"/>
                  <a:gd name="T1" fmla="*/ 94 h 94"/>
                  <a:gd name="T2" fmla="*/ 87 w 87"/>
                  <a:gd name="T3" fmla="*/ 94 h 94"/>
                  <a:gd name="T4" fmla="*/ 0 w 87"/>
                  <a:gd name="T5" fmla="*/ 94 h 94"/>
                  <a:gd name="T6" fmla="*/ 43 w 87"/>
                  <a:gd name="T7" fmla="*/ 0 h 94"/>
                  <a:gd name="T8" fmla="*/ 87 w 87"/>
                  <a:gd name="T9" fmla="*/ 94 h 94"/>
                  <a:gd name="T10" fmla="*/ 87 w 87"/>
                  <a:gd name="T11" fmla="*/ 94 h 94"/>
                </a:gdLst>
                <a:ahLst/>
                <a:cxnLst>
                  <a:cxn ang="0">
                    <a:pos x="T0" y="T1"/>
                  </a:cxn>
                  <a:cxn ang="0">
                    <a:pos x="T2" y="T3"/>
                  </a:cxn>
                  <a:cxn ang="0">
                    <a:pos x="T4" y="T5"/>
                  </a:cxn>
                  <a:cxn ang="0">
                    <a:pos x="T6" y="T7"/>
                  </a:cxn>
                  <a:cxn ang="0">
                    <a:pos x="T8" y="T9"/>
                  </a:cxn>
                  <a:cxn ang="0">
                    <a:pos x="T10" y="T11"/>
                  </a:cxn>
                </a:cxnLst>
                <a:rect l="0" t="0" r="r" b="b"/>
                <a:pathLst>
                  <a:path w="87" h="94">
                    <a:moveTo>
                      <a:pt x="87" y="94"/>
                    </a:moveTo>
                    <a:lnTo>
                      <a:pt x="87" y="94"/>
                    </a:lnTo>
                    <a:lnTo>
                      <a:pt x="0" y="94"/>
                    </a:lnTo>
                    <a:lnTo>
                      <a:pt x="43" y="0"/>
                    </a:lnTo>
                    <a:lnTo>
                      <a:pt x="87" y="94"/>
                    </a:lnTo>
                    <a:lnTo>
                      <a:pt x="87" y="94"/>
                    </a:lnTo>
                    <a:close/>
                  </a:path>
                </a:pathLst>
              </a:custGeom>
              <a:noFill/>
              <a:ln w="6350" cap="flat">
                <a:solidFill>
                  <a:srgbClr val="1DCE9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0" name="Freeform 427">
                <a:extLst>
                  <a:ext uri="{FF2B5EF4-FFF2-40B4-BE49-F238E27FC236}">
                    <a16:creationId xmlns:a16="http://schemas.microsoft.com/office/drawing/2014/main" id="{E2AF5C94-5D90-F07C-A25C-B869F96917AA}"/>
                  </a:ext>
                </a:extLst>
              </p:cNvPr>
              <p:cNvSpPr>
                <a:spLocks/>
              </p:cNvSpPr>
              <p:nvPr/>
            </p:nvSpPr>
            <p:spPr bwMode="auto">
              <a:xfrm>
                <a:off x="5583" y="2095"/>
                <a:ext cx="65" cy="70"/>
              </a:xfrm>
              <a:custGeom>
                <a:avLst/>
                <a:gdLst>
                  <a:gd name="T0" fmla="*/ 87 w 87"/>
                  <a:gd name="T1" fmla="*/ 94 h 94"/>
                  <a:gd name="T2" fmla="*/ 87 w 87"/>
                  <a:gd name="T3" fmla="*/ 94 h 94"/>
                  <a:gd name="T4" fmla="*/ 0 w 87"/>
                  <a:gd name="T5" fmla="*/ 94 h 94"/>
                  <a:gd name="T6" fmla="*/ 43 w 87"/>
                  <a:gd name="T7" fmla="*/ 0 h 94"/>
                  <a:gd name="T8" fmla="*/ 87 w 87"/>
                  <a:gd name="T9" fmla="*/ 94 h 94"/>
                  <a:gd name="T10" fmla="*/ 87 w 87"/>
                  <a:gd name="T11" fmla="*/ 94 h 94"/>
                </a:gdLst>
                <a:ahLst/>
                <a:cxnLst>
                  <a:cxn ang="0">
                    <a:pos x="T0" y="T1"/>
                  </a:cxn>
                  <a:cxn ang="0">
                    <a:pos x="T2" y="T3"/>
                  </a:cxn>
                  <a:cxn ang="0">
                    <a:pos x="T4" y="T5"/>
                  </a:cxn>
                  <a:cxn ang="0">
                    <a:pos x="T6" y="T7"/>
                  </a:cxn>
                  <a:cxn ang="0">
                    <a:pos x="T8" y="T9"/>
                  </a:cxn>
                  <a:cxn ang="0">
                    <a:pos x="T10" y="T11"/>
                  </a:cxn>
                </a:cxnLst>
                <a:rect l="0" t="0" r="r" b="b"/>
                <a:pathLst>
                  <a:path w="87" h="94">
                    <a:moveTo>
                      <a:pt x="87" y="94"/>
                    </a:moveTo>
                    <a:lnTo>
                      <a:pt x="87" y="94"/>
                    </a:lnTo>
                    <a:lnTo>
                      <a:pt x="0" y="94"/>
                    </a:lnTo>
                    <a:lnTo>
                      <a:pt x="43" y="0"/>
                    </a:lnTo>
                    <a:lnTo>
                      <a:pt x="87" y="94"/>
                    </a:lnTo>
                    <a:lnTo>
                      <a:pt x="87" y="94"/>
                    </a:lnTo>
                    <a:close/>
                  </a:path>
                </a:pathLst>
              </a:custGeom>
              <a:noFill/>
              <a:ln w="6350" cap="flat">
                <a:solidFill>
                  <a:srgbClr val="1DCE9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1" name="Freeform 428">
                <a:extLst>
                  <a:ext uri="{FF2B5EF4-FFF2-40B4-BE49-F238E27FC236}">
                    <a16:creationId xmlns:a16="http://schemas.microsoft.com/office/drawing/2014/main" id="{F99CA985-C9C2-91B9-650B-C401BC637E5C}"/>
                  </a:ext>
                </a:extLst>
              </p:cNvPr>
              <p:cNvSpPr>
                <a:spLocks/>
              </p:cNvSpPr>
              <p:nvPr/>
            </p:nvSpPr>
            <p:spPr bwMode="auto">
              <a:xfrm>
                <a:off x="5579" y="2095"/>
                <a:ext cx="64" cy="70"/>
              </a:xfrm>
              <a:custGeom>
                <a:avLst/>
                <a:gdLst>
                  <a:gd name="T0" fmla="*/ 86 w 86"/>
                  <a:gd name="T1" fmla="*/ 94 h 94"/>
                  <a:gd name="T2" fmla="*/ 86 w 86"/>
                  <a:gd name="T3" fmla="*/ 94 h 94"/>
                  <a:gd name="T4" fmla="*/ 0 w 86"/>
                  <a:gd name="T5" fmla="*/ 94 h 94"/>
                  <a:gd name="T6" fmla="*/ 43 w 86"/>
                  <a:gd name="T7" fmla="*/ 0 h 94"/>
                  <a:gd name="T8" fmla="*/ 86 w 86"/>
                  <a:gd name="T9" fmla="*/ 94 h 94"/>
                  <a:gd name="T10" fmla="*/ 86 w 86"/>
                  <a:gd name="T11" fmla="*/ 94 h 94"/>
                </a:gdLst>
                <a:ahLst/>
                <a:cxnLst>
                  <a:cxn ang="0">
                    <a:pos x="T0" y="T1"/>
                  </a:cxn>
                  <a:cxn ang="0">
                    <a:pos x="T2" y="T3"/>
                  </a:cxn>
                  <a:cxn ang="0">
                    <a:pos x="T4" y="T5"/>
                  </a:cxn>
                  <a:cxn ang="0">
                    <a:pos x="T6" y="T7"/>
                  </a:cxn>
                  <a:cxn ang="0">
                    <a:pos x="T8" y="T9"/>
                  </a:cxn>
                  <a:cxn ang="0">
                    <a:pos x="T10" y="T11"/>
                  </a:cxn>
                </a:cxnLst>
                <a:rect l="0" t="0" r="r" b="b"/>
                <a:pathLst>
                  <a:path w="86" h="94">
                    <a:moveTo>
                      <a:pt x="86" y="94"/>
                    </a:moveTo>
                    <a:lnTo>
                      <a:pt x="86" y="94"/>
                    </a:lnTo>
                    <a:lnTo>
                      <a:pt x="0" y="94"/>
                    </a:lnTo>
                    <a:lnTo>
                      <a:pt x="43" y="0"/>
                    </a:lnTo>
                    <a:lnTo>
                      <a:pt x="86" y="94"/>
                    </a:lnTo>
                    <a:lnTo>
                      <a:pt x="86" y="94"/>
                    </a:lnTo>
                    <a:close/>
                  </a:path>
                </a:pathLst>
              </a:custGeom>
              <a:noFill/>
              <a:ln w="6350" cap="flat">
                <a:solidFill>
                  <a:srgbClr val="1DCE9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2" name="Freeform 429">
                <a:extLst>
                  <a:ext uri="{FF2B5EF4-FFF2-40B4-BE49-F238E27FC236}">
                    <a16:creationId xmlns:a16="http://schemas.microsoft.com/office/drawing/2014/main" id="{EA6267F6-44FD-1686-FD9F-086D7EA193CD}"/>
                  </a:ext>
                </a:extLst>
              </p:cNvPr>
              <p:cNvSpPr>
                <a:spLocks/>
              </p:cNvSpPr>
              <p:nvPr/>
            </p:nvSpPr>
            <p:spPr bwMode="auto">
              <a:xfrm>
                <a:off x="5579" y="2095"/>
                <a:ext cx="59" cy="70"/>
              </a:xfrm>
              <a:custGeom>
                <a:avLst/>
                <a:gdLst>
                  <a:gd name="T0" fmla="*/ 80 w 80"/>
                  <a:gd name="T1" fmla="*/ 94 h 94"/>
                  <a:gd name="T2" fmla="*/ 80 w 80"/>
                  <a:gd name="T3" fmla="*/ 94 h 94"/>
                  <a:gd name="T4" fmla="*/ 0 w 80"/>
                  <a:gd name="T5" fmla="*/ 94 h 94"/>
                  <a:gd name="T6" fmla="*/ 39 w 80"/>
                  <a:gd name="T7" fmla="*/ 0 h 94"/>
                  <a:gd name="T8" fmla="*/ 80 w 80"/>
                  <a:gd name="T9" fmla="*/ 94 h 94"/>
                  <a:gd name="T10" fmla="*/ 80 w 80"/>
                  <a:gd name="T11" fmla="*/ 94 h 94"/>
                </a:gdLst>
                <a:ahLst/>
                <a:cxnLst>
                  <a:cxn ang="0">
                    <a:pos x="T0" y="T1"/>
                  </a:cxn>
                  <a:cxn ang="0">
                    <a:pos x="T2" y="T3"/>
                  </a:cxn>
                  <a:cxn ang="0">
                    <a:pos x="T4" y="T5"/>
                  </a:cxn>
                  <a:cxn ang="0">
                    <a:pos x="T6" y="T7"/>
                  </a:cxn>
                  <a:cxn ang="0">
                    <a:pos x="T8" y="T9"/>
                  </a:cxn>
                  <a:cxn ang="0">
                    <a:pos x="T10" y="T11"/>
                  </a:cxn>
                </a:cxnLst>
                <a:rect l="0" t="0" r="r" b="b"/>
                <a:pathLst>
                  <a:path w="80" h="94">
                    <a:moveTo>
                      <a:pt x="80" y="94"/>
                    </a:moveTo>
                    <a:lnTo>
                      <a:pt x="80" y="94"/>
                    </a:lnTo>
                    <a:lnTo>
                      <a:pt x="0" y="94"/>
                    </a:lnTo>
                    <a:lnTo>
                      <a:pt x="39" y="0"/>
                    </a:lnTo>
                    <a:lnTo>
                      <a:pt x="80" y="94"/>
                    </a:lnTo>
                    <a:lnTo>
                      <a:pt x="80" y="94"/>
                    </a:lnTo>
                    <a:close/>
                  </a:path>
                </a:pathLst>
              </a:custGeom>
              <a:noFill/>
              <a:ln w="6350" cap="flat">
                <a:solidFill>
                  <a:srgbClr val="1DCE9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3" name="Freeform 430">
                <a:extLst>
                  <a:ext uri="{FF2B5EF4-FFF2-40B4-BE49-F238E27FC236}">
                    <a16:creationId xmlns:a16="http://schemas.microsoft.com/office/drawing/2014/main" id="{CBE251AE-1D72-662B-1081-B2CA852B094F}"/>
                  </a:ext>
                </a:extLst>
              </p:cNvPr>
              <p:cNvSpPr>
                <a:spLocks/>
              </p:cNvSpPr>
              <p:nvPr/>
            </p:nvSpPr>
            <p:spPr bwMode="auto">
              <a:xfrm>
                <a:off x="5573" y="2095"/>
                <a:ext cx="65" cy="70"/>
              </a:xfrm>
              <a:custGeom>
                <a:avLst/>
                <a:gdLst>
                  <a:gd name="T0" fmla="*/ 87 w 87"/>
                  <a:gd name="T1" fmla="*/ 94 h 94"/>
                  <a:gd name="T2" fmla="*/ 87 w 87"/>
                  <a:gd name="T3" fmla="*/ 94 h 94"/>
                  <a:gd name="T4" fmla="*/ 0 w 87"/>
                  <a:gd name="T5" fmla="*/ 94 h 94"/>
                  <a:gd name="T6" fmla="*/ 43 w 87"/>
                  <a:gd name="T7" fmla="*/ 0 h 94"/>
                  <a:gd name="T8" fmla="*/ 87 w 87"/>
                  <a:gd name="T9" fmla="*/ 94 h 94"/>
                  <a:gd name="T10" fmla="*/ 87 w 87"/>
                  <a:gd name="T11" fmla="*/ 94 h 94"/>
                </a:gdLst>
                <a:ahLst/>
                <a:cxnLst>
                  <a:cxn ang="0">
                    <a:pos x="T0" y="T1"/>
                  </a:cxn>
                  <a:cxn ang="0">
                    <a:pos x="T2" y="T3"/>
                  </a:cxn>
                  <a:cxn ang="0">
                    <a:pos x="T4" y="T5"/>
                  </a:cxn>
                  <a:cxn ang="0">
                    <a:pos x="T6" y="T7"/>
                  </a:cxn>
                  <a:cxn ang="0">
                    <a:pos x="T8" y="T9"/>
                  </a:cxn>
                  <a:cxn ang="0">
                    <a:pos x="T10" y="T11"/>
                  </a:cxn>
                </a:cxnLst>
                <a:rect l="0" t="0" r="r" b="b"/>
                <a:pathLst>
                  <a:path w="87" h="94">
                    <a:moveTo>
                      <a:pt x="87" y="94"/>
                    </a:moveTo>
                    <a:lnTo>
                      <a:pt x="87" y="94"/>
                    </a:lnTo>
                    <a:lnTo>
                      <a:pt x="0" y="94"/>
                    </a:lnTo>
                    <a:lnTo>
                      <a:pt x="43" y="0"/>
                    </a:lnTo>
                    <a:lnTo>
                      <a:pt x="87" y="94"/>
                    </a:lnTo>
                    <a:lnTo>
                      <a:pt x="87" y="94"/>
                    </a:lnTo>
                    <a:close/>
                  </a:path>
                </a:pathLst>
              </a:custGeom>
              <a:noFill/>
              <a:ln w="6350" cap="flat">
                <a:solidFill>
                  <a:srgbClr val="1DCE9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4" name="Freeform 431">
                <a:extLst>
                  <a:ext uri="{FF2B5EF4-FFF2-40B4-BE49-F238E27FC236}">
                    <a16:creationId xmlns:a16="http://schemas.microsoft.com/office/drawing/2014/main" id="{2A6C08B3-1220-A0CC-73AD-70E7C5B3054F}"/>
                  </a:ext>
                </a:extLst>
              </p:cNvPr>
              <p:cNvSpPr>
                <a:spLocks/>
              </p:cNvSpPr>
              <p:nvPr/>
            </p:nvSpPr>
            <p:spPr bwMode="auto">
              <a:xfrm>
                <a:off x="5568" y="2095"/>
                <a:ext cx="65" cy="70"/>
              </a:xfrm>
              <a:custGeom>
                <a:avLst/>
                <a:gdLst>
                  <a:gd name="T0" fmla="*/ 87 w 87"/>
                  <a:gd name="T1" fmla="*/ 94 h 94"/>
                  <a:gd name="T2" fmla="*/ 87 w 87"/>
                  <a:gd name="T3" fmla="*/ 94 h 94"/>
                  <a:gd name="T4" fmla="*/ 0 w 87"/>
                  <a:gd name="T5" fmla="*/ 94 h 94"/>
                  <a:gd name="T6" fmla="*/ 44 w 87"/>
                  <a:gd name="T7" fmla="*/ 0 h 94"/>
                  <a:gd name="T8" fmla="*/ 87 w 87"/>
                  <a:gd name="T9" fmla="*/ 94 h 94"/>
                  <a:gd name="T10" fmla="*/ 87 w 87"/>
                  <a:gd name="T11" fmla="*/ 94 h 94"/>
                </a:gdLst>
                <a:ahLst/>
                <a:cxnLst>
                  <a:cxn ang="0">
                    <a:pos x="T0" y="T1"/>
                  </a:cxn>
                  <a:cxn ang="0">
                    <a:pos x="T2" y="T3"/>
                  </a:cxn>
                  <a:cxn ang="0">
                    <a:pos x="T4" y="T5"/>
                  </a:cxn>
                  <a:cxn ang="0">
                    <a:pos x="T6" y="T7"/>
                  </a:cxn>
                  <a:cxn ang="0">
                    <a:pos x="T8" y="T9"/>
                  </a:cxn>
                  <a:cxn ang="0">
                    <a:pos x="T10" y="T11"/>
                  </a:cxn>
                </a:cxnLst>
                <a:rect l="0" t="0" r="r" b="b"/>
                <a:pathLst>
                  <a:path w="87" h="94">
                    <a:moveTo>
                      <a:pt x="87" y="94"/>
                    </a:moveTo>
                    <a:lnTo>
                      <a:pt x="87" y="94"/>
                    </a:lnTo>
                    <a:lnTo>
                      <a:pt x="0" y="94"/>
                    </a:lnTo>
                    <a:lnTo>
                      <a:pt x="44" y="0"/>
                    </a:lnTo>
                    <a:lnTo>
                      <a:pt x="87" y="94"/>
                    </a:lnTo>
                    <a:lnTo>
                      <a:pt x="87" y="94"/>
                    </a:lnTo>
                    <a:close/>
                  </a:path>
                </a:pathLst>
              </a:custGeom>
              <a:noFill/>
              <a:ln w="6350" cap="flat">
                <a:solidFill>
                  <a:srgbClr val="1DCE9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5" name="Freeform 432">
                <a:extLst>
                  <a:ext uri="{FF2B5EF4-FFF2-40B4-BE49-F238E27FC236}">
                    <a16:creationId xmlns:a16="http://schemas.microsoft.com/office/drawing/2014/main" id="{4A7AD43A-7808-58DA-D148-F377FB112691}"/>
                  </a:ext>
                </a:extLst>
              </p:cNvPr>
              <p:cNvSpPr>
                <a:spLocks/>
              </p:cNvSpPr>
              <p:nvPr/>
            </p:nvSpPr>
            <p:spPr bwMode="auto">
              <a:xfrm>
                <a:off x="5564" y="2095"/>
                <a:ext cx="64" cy="70"/>
              </a:xfrm>
              <a:custGeom>
                <a:avLst/>
                <a:gdLst>
                  <a:gd name="T0" fmla="*/ 86 w 86"/>
                  <a:gd name="T1" fmla="*/ 94 h 94"/>
                  <a:gd name="T2" fmla="*/ 86 w 86"/>
                  <a:gd name="T3" fmla="*/ 94 h 94"/>
                  <a:gd name="T4" fmla="*/ 0 w 86"/>
                  <a:gd name="T5" fmla="*/ 94 h 94"/>
                  <a:gd name="T6" fmla="*/ 43 w 86"/>
                  <a:gd name="T7" fmla="*/ 0 h 94"/>
                  <a:gd name="T8" fmla="*/ 86 w 86"/>
                  <a:gd name="T9" fmla="*/ 94 h 94"/>
                  <a:gd name="T10" fmla="*/ 86 w 86"/>
                  <a:gd name="T11" fmla="*/ 94 h 94"/>
                </a:gdLst>
                <a:ahLst/>
                <a:cxnLst>
                  <a:cxn ang="0">
                    <a:pos x="T0" y="T1"/>
                  </a:cxn>
                  <a:cxn ang="0">
                    <a:pos x="T2" y="T3"/>
                  </a:cxn>
                  <a:cxn ang="0">
                    <a:pos x="T4" y="T5"/>
                  </a:cxn>
                  <a:cxn ang="0">
                    <a:pos x="T6" y="T7"/>
                  </a:cxn>
                  <a:cxn ang="0">
                    <a:pos x="T8" y="T9"/>
                  </a:cxn>
                  <a:cxn ang="0">
                    <a:pos x="T10" y="T11"/>
                  </a:cxn>
                </a:cxnLst>
                <a:rect l="0" t="0" r="r" b="b"/>
                <a:pathLst>
                  <a:path w="86" h="94">
                    <a:moveTo>
                      <a:pt x="86" y="94"/>
                    </a:moveTo>
                    <a:lnTo>
                      <a:pt x="86" y="94"/>
                    </a:lnTo>
                    <a:lnTo>
                      <a:pt x="0" y="94"/>
                    </a:lnTo>
                    <a:lnTo>
                      <a:pt x="43" y="0"/>
                    </a:lnTo>
                    <a:lnTo>
                      <a:pt x="86" y="94"/>
                    </a:lnTo>
                    <a:lnTo>
                      <a:pt x="86" y="94"/>
                    </a:lnTo>
                    <a:close/>
                  </a:path>
                </a:pathLst>
              </a:custGeom>
              <a:noFill/>
              <a:ln w="6350" cap="flat">
                <a:solidFill>
                  <a:srgbClr val="1DCE9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6" name="Freeform 433">
                <a:extLst>
                  <a:ext uri="{FF2B5EF4-FFF2-40B4-BE49-F238E27FC236}">
                    <a16:creationId xmlns:a16="http://schemas.microsoft.com/office/drawing/2014/main" id="{C568CFF1-03DE-5CDB-A775-A4F78AF45630}"/>
                  </a:ext>
                </a:extLst>
              </p:cNvPr>
              <p:cNvSpPr>
                <a:spLocks/>
              </p:cNvSpPr>
              <p:nvPr/>
            </p:nvSpPr>
            <p:spPr bwMode="auto">
              <a:xfrm>
                <a:off x="5559" y="2095"/>
                <a:ext cx="64" cy="70"/>
              </a:xfrm>
              <a:custGeom>
                <a:avLst/>
                <a:gdLst>
                  <a:gd name="T0" fmla="*/ 87 w 87"/>
                  <a:gd name="T1" fmla="*/ 94 h 94"/>
                  <a:gd name="T2" fmla="*/ 87 w 87"/>
                  <a:gd name="T3" fmla="*/ 94 h 94"/>
                  <a:gd name="T4" fmla="*/ 0 w 87"/>
                  <a:gd name="T5" fmla="*/ 94 h 94"/>
                  <a:gd name="T6" fmla="*/ 44 w 87"/>
                  <a:gd name="T7" fmla="*/ 0 h 94"/>
                  <a:gd name="T8" fmla="*/ 87 w 87"/>
                  <a:gd name="T9" fmla="*/ 94 h 94"/>
                  <a:gd name="T10" fmla="*/ 87 w 87"/>
                  <a:gd name="T11" fmla="*/ 94 h 94"/>
                </a:gdLst>
                <a:ahLst/>
                <a:cxnLst>
                  <a:cxn ang="0">
                    <a:pos x="T0" y="T1"/>
                  </a:cxn>
                  <a:cxn ang="0">
                    <a:pos x="T2" y="T3"/>
                  </a:cxn>
                  <a:cxn ang="0">
                    <a:pos x="T4" y="T5"/>
                  </a:cxn>
                  <a:cxn ang="0">
                    <a:pos x="T6" y="T7"/>
                  </a:cxn>
                  <a:cxn ang="0">
                    <a:pos x="T8" y="T9"/>
                  </a:cxn>
                  <a:cxn ang="0">
                    <a:pos x="T10" y="T11"/>
                  </a:cxn>
                </a:cxnLst>
                <a:rect l="0" t="0" r="r" b="b"/>
                <a:pathLst>
                  <a:path w="87" h="94">
                    <a:moveTo>
                      <a:pt x="87" y="94"/>
                    </a:moveTo>
                    <a:lnTo>
                      <a:pt x="87" y="94"/>
                    </a:lnTo>
                    <a:lnTo>
                      <a:pt x="0" y="94"/>
                    </a:lnTo>
                    <a:lnTo>
                      <a:pt x="44" y="0"/>
                    </a:lnTo>
                    <a:lnTo>
                      <a:pt x="87" y="94"/>
                    </a:lnTo>
                    <a:lnTo>
                      <a:pt x="87" y="94"/>
                    </a:lnTo>
                    <a:close/>
                  </a:path>
                </a:pathLst>
              </a:custGeom>
              <a:noFill/>
              <a:ln w="6350" cap="flat">
                <a:solidFill>
                  <a:srgbClr val="1DCE9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7" name="Freeform 434">
                <a:extLst>
                  <a:ext uri="{FF2B5EF4-FFF2-40B4-BE49-F238E27FC236}">
                    <a16:creationId xmlns:a16="http://schemas.microsoft.com/office/drawing/2014/main" id="{51D76120-927C-A8F9-417E-2737CCF90F55}"/>
                  </a:ext>
                </a:extLst>
              </p:cNvPr>
              <p:cNvSpPr>
                <a:spLocks/>
              </p:cNvSpPr>
              <p:nvPr/>
            </p:nvSpPr>
            <p:spPr bwMode="auto">
              <a:xfrm>
                <a:off x="5559" y="2095"/>
                <a:ext cx="59" cy="70"/>
              </a:xfrm>
              <a:custGeom>
                <a:avLst/>
                <a:gdLst>
                  <a:gd name="T0" fmla="*/ 80 w 80"/>
                  <a:gd name="T1" fmla="*/ 94 h 94"/>
                  <a:gd name="T2" fmla="*/ 80 w 80"/>
                  <a:gd name="T3" fmla="*/ 94 h 94"/>
                  <a:gd name="T4" fmla="*/ 0 w 80"/>
                  <a:gd name="T5" fmla="*/ 94 h 94"/>
                  <a:gd name="T6" fmla="*/ 40 w 80"/>
                  <a:gd name="T7" fmla="*/ 0 h 94"/>
                  <a:gd name="T8" fmla="*/ 80 w 80"/>
                  <a:gd name="T9" fmla="*/ 94 h 94"/>
                  <a:gd name="T10" fmla="*/ 80 w 80"/>
                  <a:gd name="T11" fmla="*/ 94 h 94"/>
                </a:gdLst>
                <a:ahLst/>
                <a:cxnLst>
                  <a:cxn ang="0">
                    <a:pos x="T0" y="T1"/>
                  </a:cxn>
                  <a:cxn ang="0">
                    <a:pos x="T2" y="T3"/>
                  </a:cxn>
                  <a:cxn ang="0">
                    <a:pos x="T4" y="T5"/>
                  </a:cxn>
                  <a:cxn ang="0">
                    <a:pos x="T6" y="T7"/>
                  </a:cxn>
                  <a:cxn ang="0">
                    <a:pos x="T8" y="T9"/>
                  </a:cxn>
                  <a:cxn ang="0">
                    <a:pos x="T10" y="T11"/>
                  </a:cxn>
                </a:cxnLst>
                <a:rect l="0" t="0" r="r" b="b"/>
                <a:pathLst>
                  <a:path w="80" h="94">
                    <a:moveTo>
                      <a:pt x="80" y="94"/>
                    </a:moveTo>
                    <a:lnTo>
                      <a:pt x="80" y="94"/>
                    </a:lnTo>
                    <a:lnTo>
                      <a:pt x="0" y="94"/>
                    </a:lnTo>
                    <a:lnTo>
                      <a:pt x="40" y="0"/>
                    </a:lnTo>
                    <a:lnTo>
                      <a:pt x="80" y="94"/>
                    </a:lnTo>
                    <a:lnTo>
                      <a:pt x="80" y="94"/>
                    </a:lnTo>
                    <a:close/>
                  </a:path>
                </a:pathLst>
              </a:custGeom>
              <a:noFill/>
              <a:ln w="6350" cap="flat">
                <a:solidFill>
                  <a:srgbClr val="1DCE9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8" name="Freeform 435">
                <a:extLst>
                  <a:ext uri="{FF2B5EF4-FFF2-40B4-BE49-F238E27FC236}">
                    <a16:creationId xmlns:a16="http://schemas.microsoft.com/office/drawing/2014/main" id="{F81563DB-C8C7-41FC-5434-A0AA02F46671}"/>
                  </a:ext>
                </a:extLst>
              </p:cNvPr>
              <p:cNvSpPr>
                <a:spLocks/>
              </p:cNvSpPr>
              <p:nvPr/>
            </p:nvSpPr>
            <p:spPr bwMode="auto">
              <a:xfrm>
                <a:off x="5553" y="2095"/>
                <a:ext cx="60" cy="70"/>
              </a:xfrm>
              <a:custGeom>
                <a:avLst/>
                <a:gdLst>
                  <a:gd name="T0" fmla="*/ 80 w 80"/>
                  <a:gd name="T1" fmla="*/ 94 h 94"/>
                  <a:gd name="T2" fmla="*/ 80 w 80"/>
                  <a:gd name="T3" fmla="*/ 94 h 94"/>
                  <a:gd name="T4" fmla="*/ 0 w 80"/>
                  <a:gd name="T5" fmla="*/ 94 h 94"/>
                  <a:gd name="T6" fmla="*/ 41 w 80"/>
                  <a:gd name="T7" fmla="*/ 0 h 94"/>
                  <a:gd name="T8" fmla="*/ 80 w 80"/>
                  <a:gd name="T9" fmla="*/ 94 h 94"/>
                  <a:gd name="T10" fmla="*/ 80 w 80"/>
                  <a:gd name="T11" fmla="*/ 94 h 94"/>
                </a:gdLst>
                <a:ahLst/>
                <a:cxnLst>
                  <a:cxn ang="0">
                    <a:pos x="T0" y="T1"/>
                  </a:cxn>
                  <a:cxn ang="0">
                    <a:pos x="T2" y="T3"/>
                  </a:cxn>
                  <a:cxn ang="0">
                    <a:pos x="T4" y="T5"/>
                  </a:cxn>
                  <a:cxn ang="0">
                    <a:pos x="T6" y="T7"/>
                  </a:cxn>
                  <a:cxn ang="0">
                    <a:pos x="T8" y="T9"/>
                  </a:cxn>
                  <a:cxn ang="0">
                    <a:pos x="T10" y="T11"/>
                  </a:cxn>
                </a:cxnLst>
                <a:rect l="0" t="0" r="r" b="b"/>
                <a:pathLst>
                  <a:path w="80" h="94">
                    <a:moveTo>
                      <a:pt x="80" y="94"/>
                    </a:moveTo>
                    <a:lnTo>
                      <a:pt x="80" y="94"/>
                    </a:lnTo>
                    <a:lnTo>
                      <a:pt x="0" y="94"/>
                    </a:lnTo>
                    <a:lnTo>
                      <a:pt x="41" y="0"/>
                    </a:lnTo>
                    <a:lnTo>
                      <a:pt x="80" y="94"/>
                    </a:lnTo>
                    <a:lnTo>
                      <a:pt x="80" y="94"/>
                    </a:lnTo>
                    <a:close/>
                  </a:path>
                </a:pathLst>
              </a:custGeom>
              <a:noFill/>
              <a:ln w="6350" cap="flat">
                <a:solidFill>
                  <a:srgbClr val="1DCE9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9" name="Freeform 436">
                <a:extLst>
                  <a:ext uri="{FF2B5EF4-FFF2-40B4-BE49-F238E27FC236}">
                    <a16:creationId xmlns:a16="http://schemas.microsoft.com/office/drawing/2014/main" id="{7035C0EC-A221-90D8-DE3B-871C1E9301D8}"/>
                  </a:ext>
                </a:extLst>
              </p:cNvPr>
              <p:cNvSpPr>
                <a:spLocks/>
              </p:cNvSpPr>
              <p:nvPr/>
            </p:nvSpPr>
            <p:spPr bwMode="auto">
              <a:xfrm>
                <a:off x="5549" y="2095"/>
                <a:ext cx="64" cy="70"/>
              </a:xfrm>
              <a:custGeom>
                <a:avLst/>
                <a:gdLst>
                  <a:gd name="T0" fmla="*/ 86 w 86"/>
                  <a:gd name="T1" fmla="*/ 94 h 94"/>
                  <a:gd name="T2" fmla="*/ 86 w 86"/>
                  <a:gd name="T3" fmla="*/ 94 h 94"/>
                  <a:gd name="T4" fmla="*/ 0 w 86"/>
                  <a:gd name="T5" fmla="*/ 94 h 94"/>
                  <a:gd name="T6" fmla="*/ 43 w 86"/>
                  <a:gd name="T7" fmla="*/ 0 h 94"/>
                  <a:gd name="T8" fmla="*/ 86 w 86"/>
                  <a:gd name="T9" fmla="*/ 94 h 94"/>
                  <a:gd name="T10" fmla="*/ 86 w 86"/>
                  <a:gd name="T11" fmla="*/ 94 h 94"/>
                </a:gdLst>
                <a:ahLst/>
                <a:cxnLst>
                  <a:cxn ang="0">
                    <a:pos x="T0" y="T1"/>
                  </a:cxn>
                  <a:cxn ang="0">
                    <a:pos x="T2" y="T3"/>
                  </a:cxn>
                  <a:cxn ang="0">
                    <a:pos x="T4" y="T5"/>
                  </a:cxn>
                  <a:cxn ang="0">
                    <a:pos x="T6" y="T7"/>
                  </a:cxn>
                  <a:cxn ang="0">
                    <a:pos x="T8" y="T9"/>
                  </a:cxn>
                  <a:cxn ang="0">
                    <a:pos x="T10" y="T11"/>
                  </a:cxn>
                </a:cxnLst>
                <a:rect l="0" t="0" r="r" b="b"/>
                <a:pathLst>
                  <a:path w="86" h="94">
                    <a:moveTo>
                      <a:pt x="86" y="94"/>
                    </a:moveTo>
                    <a:lnTo>
                      <a:pt x="86" y="94"/>
                    </a:lnTo>
                    <a:lnTo>
                      <a:pt x="0" y="94"/>
                    </a:lnTo>
                    <a:lnTo>
                      <a:pt x="43" y="0"/>
                    </a:lnTo>
                    <a:lnTo>
                      <a:pt x="86" y="94"/>
                    </a:lnTo>
                    <a:lnTo>
                      <a:pt x="86" y="94"/>
                    </a:lnTo>
                    <a:close/>
                  </a:path>
                </a:pathLst>
              </a:custGeom>
              <a:noFill/>
              <a:ln w="6350" cap="flat">
                <a:solidFill>
                  <a:srgbClr val="1DCE9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0" name="Freeform 437">
                <a:extLst>
                  <a:ext uri="{FF2B5EF4-FFF2-40B4-BE49-F238E27FC236}">
                    <a16:creationId xmlns:a16="http://schemas.microsoft.com/office/drawing/2014/main" id="{26531550-DF72-F867-AB9A-830981CC177C}"/>
                  </a:ext>
                </a:extLst>
              </p:cNvPr>
              <p:cNvSpPr>
                <a:spLocks/>
              </p:cNvSpPr>
              <p:nvPr/>
            </p:nvSpPr>
            <p:spPr bwMode="auto">
              <a:xfrm>
                <a:off x="5544" y="2095"/>
                <a:ext cx="64" cy="70"/>
              </a:xfrm>
              <a:custGeom>
                <a:avLst/>
                <a:gdLst>
                  <a:gd name="T0" fmla="*/ 87 w 87"/>
                  <a:gd name="T1" fmla="*/ 94 h 94"/>
                  <a:gd name="T2" fmla="*/ 87 w 87"/>
                  <a:gd name="T3" fmla="*/ 94 h 94"/>
                  <a:gd name="T4" fmla="*/ 0 w 87"/>
                  <a:gd name="T5" fmla="*/ 94 h 94"/>
                  <a:gd name="T6" fmla="*/ 44 w 87"/>
                  <a:gd name="T7" fmla="*/ 0 h 94"/>
                  <a:gd name="T8" fmla="*/ 87 w 87"/>
                  <a:gd name="T9" fmla="*/ 94 h 94"/>
                  <a:gd name="T10" fmla="*/ 87 w 87"/>
                  <a:gd name="T11" fmla="*/ 94 h 94"/>
                </a:gdLst>
                <a:ahLst/>
                <a:cxnLst>
                  <a:cxn ang="0">
                    <a:pos x="T0" y="T1"/>
                  </a:cxn>
                  <a:cxn ang="0">
                    <a:pos x="T2" y="T3"/>
                  </a:cxn>
                  <a:cxn ang="0">
                    <a:pos x="T4" y="T5"/>
                  </a:cxn>
                  <a:cxn ang="0">
                    <a:pos x="T6" y="T7"/>
                  </a:cxn>
                  <a:cxn ang="0">
                    <a:pos x="T8" y="T9"/>
                  </a:cxn>
                  <a:cxn ang="0">
                    <a:pos x="T10" y="T11"/>
                  </a:cxn>
                </a:cxnLst>
                <a:rect l="0" t="0" r="r" b="b"/>
                <a:pathLst>
                  <a:path w="87" h="94">
                    <a:moveTo>
                      <a:pt x="87" y="94"/>
                    </a:moveTo>
                    <a:lnTo>
                      <a:pt x="87" y="94"/>
                    </a:lnTo>
                    <a:lnTo>
                      <a:pt x="0" y="94"/>
                    </a:lnTo>
                    <a:lnTo>
                      <a:pt x="44" y="0"/>
                    </a:lnTo>
                    <a:lnTo>
                      <a:pt x="87" y="94"/>
                    </a:lnTo>
                    <a:lnTo>
                      <a:pt x="87" y="94"/>
                    </a:lnTo>
                    <a:close/>
                  </a:path>
                </a:pathLst>
              </a:custGeom>
              <a:noFill/>
              <a:ln w="6350" cap="flat">
                <a:solidFill>
                  <a:srgbClr val="1DCE9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1" name="Freeform 438">
                <a:extLst>
                  <a:ext uri="{FF2B5EF4-FFF2-40B4-BE49-F238E27FC236}">
                    <a16:creationId xmlns:a16="http://schemas.microsoft.com/office/drawing/2014/main" id="{FE836194-83F2-90CD-C84E-3291D62743F0}"/>
                  </a:ext>
                </a:extLst>
              </p:cNvPr>
              <p:cNvSpPr>
                <a:spLocks/>
              </p:cNvSpPr>
              <p:nvPr/>
            </p:nvSpPr>
            <p:spPr bwMode="auto">
              <a:xfrm>
                <a:off x="5544" y="2095"/>
                <a:ext cx="59" cy="70"/>
              </a:xfrm>
              <a:custGeom>
                <a:avLst/>
                <a:gdLst>
                  <a:gd name="T0" fmla="*/ 80 w 80"/>
                  <a:gd name="T1" fmla="*/ 94 h 94"/>
                  <a:gd name="T2" fmla="*/ 80 w 80"/>
                  <a:gd name="T3" fmla="*/ 94 h 94"/>
                  <a:gd name="T4" fmla="*/ 0 w 80"/>
                  <a:gd name="T5" fmla="*/ 94 h 94"/>
                  <a:gd name="T6" fmla="*/ 40 w 80"/>
                  <a:gd name="T7" fmla="*/ 0 h 94"/>
                  <a:gd name="T8" fmla="*/ 80 w 80"/>
                  <a:gd name="T9" fmla="*/ 94 h 94"/>
                  <a:gd name="T10" fmla="*/ 80 w 80"/>
                  <a:gd name="T11" fmla="*/ 94 h 94"/>
                </a:gdLst>
                <a:ahLst/>
                <a:cxnLst>
                  <a:cxn ang="0">
                    <a:pos x="T0" y="T1"/>
                  </a:cxn>
                  <a:cxn ang="0">
                    <a:pos x="T2" y="T3"/>
                  </a:cxn>
                  <a:cxn ang="0">
                    <a:pos x="T4" y="T5"/>
                  </a:cxn>
                  <a:cxn ang="0">
                    <a:pos x="T6" y="T7"/>
                  </a:cxn>
                  <a:cxn ang="0">
                    <a:pos x="T8" y="T9"/>
                  </a:cxn>
                  <a:cxn ang="0">
                    <a:pos x="T10" y="T11"/>
                  </a:cxn>
                </a:cxnLst>
                <a:rect l="0" t="0" r="r" b="b"/>
                <a:pathLst>
                  <a:path w="80" h="94">
                    <a:moveTo>
                      <a:pt x="80" y="94"/>
                    </a:moveTo>
                    <a:lnTo>
                      <a:pt x="80" y="94"/>
                    </a:lnTo>
                    <a:lnTo>
                      <a:pt x="0" y="94"/>
                    </a:lnTo>
                    <a:lnTo>
                      <a:pt x="40" y="0"/>
                    </a:lnTo>
                    <a:lnTo>
                      <a:pt x="80" y="94"/>
                    </a:lnTo>
                    <a:lnTo>
                      <a:pt x="80" y="94"/>
                    </a:lnTo>
                    <a:close/>
                  </a:path>
                </a:pathLst>
              </a:custGeom>
              <a:noFill/>
              <a:ln w="6350" cap="flat">
                <a:solidFill>
                  <a:srgbClr val="1DCE9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2" name="Freeform 439">
                <a:extLst>
                  <a:ext uri="{FF2B5EF4-FFF2-40B4-BE49-F238E27FC236}">
                    <a16:creationId xmlns:a16="http://schemas.microsoft.com/office/drawing/2014/main" id="{B8A39502-CEB1-4A7E-B335-A5DF12BD1DC8}"/>
                  </a:ext>
                </a:extLst>
              </p:cNvPr>
              <p:cNvSpPr>
                <a:spLocks/>
              </p:cNvSpPr>
              <p:nvPr/>
            </p:nvSpPr>
            <p:spPr bwMode="auto">
              <a:xfrm>
                <a:off x="5538" y="2095"/>
                <a:ext cx="60" cy="70"/>
              </a:xfrm>
              <a:custGeom>
                <a:avLst/>
                <a:gdLst>
                  <a:gd name="T0" fmla="*/ 80 w 80"/>
                  <a:gd name="T1" fmla="*/ 94 h 94"/>
                  <a:gd name="T2" fmla="*/ 80 w 80"/>
                  <a:gd name="T3" fmla="*/ 94 h 94"/>
                  <a:gd name="T4" fmla="*/ 0 w 80"/>
                  <a:gd name="T5" fmla="*/ 94 h 94"/>
                  <a:gd name="T6" fmla="*/ 41 w 80"/>
                  <a:gd name="T7" fmla="*/ 0 h 94"/>
                  <a:gd name="T8" fmla="*/ 80 w 80"/>
                  <a:gd name="T9" fmla="*/ 94 h 94"/>
                  <a:gd name="T10" fmla="*/ 80 w 80"/>
                  <a:gd name="T11" fmla="*/ 94 h 94"/>
                </a:gdLst>
                <a:ahLst/>
                <a:cxnLst>
                  <a:cxn ang="0">
                    <a:pos x="T0" y="T1"/>
                  </a:cxn>
                  <a:cxn ang="0">
                    <a:pos x="T2" y="T3"/>
                  </a:cxn>
                  <a:cxn ang="0">
                    <a:pos x="T4" y="T5"/>
                  </a:cxn>
                  <a:cxn ang="0">
                    <a:pos x="T6" y="T7"/>
                  </a:cxn>
                  <a:cxn ang="0">
                    <a:pos x="T8" y="T9"/>
                  </a:cxn>
                  <a:cxn ang="0">
                    <a:pos x="T10" y="T11"/>
                  </a:cxn>
                </a:cxnLst>
                <a:rect l="0" t="0" r="r" b="b"/>
                <a:pathLst>
                  <a:path w="80" h="94">
                    <a:moveTo>
                      <a:pt x="80" y="94"/>
                    </a:moveTo>
                    <a:lnTo>
                      <a:pt x="80" y="94"/>
                    </a:lnTo>
                    <a:lnTo>
                      <a:pt x="0" y="94"/>
                    </a:lnTo>
                    <a:lnTo>
                      <a:pt x="41" y="0"/>
                    </a:lnTo>
                    <a:lnTo>
                      <a:pt x="80" y="94"/>
                    </a:lnTo>
                    <a:lnTo>
                      <a:pt x="80" y="94"/>
                    </a:lnTo>
                    <a:close/>
                  </a:path>
                </a:pathLst>
              </a:custGeom>
              <a:noFill/>
              <a:ln w="6350" cap="flat">
                <a:solidFill>
                  <a:srgbClr val="1DCE9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3" name="Freeform 440">
                <a:extLst>
                  <a:ext uri="{FF2B5EF4-FFF2-40B4-BE49-F238E27FC236}">
                    <a16:creationId xmlns:a16="http://schemas.microsoft.com/office/drawing/2014/main" id="{1480FDF3-7DDA-7024-AA16-A69685EB2377}"/>
                  </a:ext>
                </a:extLst>
              </p:cNvPr>
              <p:cNvSpPr>
                <a:spLocks/>
              </p:cNvSpPr>
              <p:nvPr/>
            </p:nvSpPr>
            <p:spPr bwMode="auto">
              <a:xfrm>
                <a:off x="5534" y="2095"/>
                <a:ext cx="64" cy="70"/>
              </a:xfrm>
              <a:custGeom>
                <a:avLst/>
                <a:gdLst>
                  <a:gd name="T0" fmla="*/ 86 w 86"/>
                  <a:gd name="T1" fmla="*/ 94 h 94"/>
                  <a:gd name="T2" fmla="*/ 86 w 86"/>
                  <a:gd name="T3" fmla="*/ 94 h 94"/>
                  <a:gd name="T4" fmla="*/ 0 w 86"/>
                  <a:gd name="T5" fmla="*/ 94 h 94"/>
                  <a:gd name="T6" fmla="*/ 43 w 86"/>
                  <a:gd name="T7" fmla="*/ 0 h 94"/>
                  <a:gd name="T8" fmla="*/ 86 w 86"/>
                  <a:gd name="T9" fmla="*/ 94 h 94"/>
                  <a:gd name="T10" fmla="*/ 86 w 86"/>
                  <a:gd name="T11" fmla="*/ 94 h 94"/>
                </a:gdLst>
                <a:ahLst/>
                <a:cxnLst>
                  <a:cxn ang="0">
                    <a:pos x="T0" y="T1"/>
                  </a:cxn>
                  <a:cxn ang="0">
                    <a:pos x="T2" y="T3"/>
                  </a:cxn>
                  <a:cxn ang="0">
                    <a:pos x="T4" y="T5"/>
                  </a:cxn>
                  <a:cxn ang="0">
                    <a:pos x="T6" y="T7"/>
                  </a:cxn>
                  <a:cxn ang="0">
                    <a:pos x="T8" y="T9"/>
                  </a:cxn>
                  <a:cxn ang="0">
                    <a:pos x="T10" y="T11"/>
                  </a:cxn>
                </a:cxnLst>
                <a:rect l="0" t="0" r="r" b="b"/>
                <a:pathLst>
                  <a:path w="86" h="94">
                    <a:moveTo>
                      <a:pt x="86" y="94"/>
                    </a:moveTo>
                    <a:lnTo>
                      <a:pt x="86" y="94"/>
                    </a:lnTo>
                    <a:lnTo>
                      <a:pt x="0" y="94"/>
                    </a:lnTo>
                    <a:lnTo>
                      <a:pt x="43" y="0"/>
                    </a:lnTo>
                    <a:lnTo>
                      <a:pt x="86" y="94"/>
                    </a:lnTo>
                    <a:lnTo>
                      <a:pt x="86" y="94"/>
                    </a:lnTo>
                    <a:close/>
                  </a:path>
                </a:pathLst>
              </a:custGeom>
              <a:noFill/>
              <a:ln w="6350" cap="flat">
                <a:solidFill>
                  <a:srgbClr val="1DCE9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4" name="Freeform 441">
                <a:extLst>
                  <a:ext uri="{FF2B5EF4-FFF2-40B4-BE49-F238E27FC236}">
                    <a16:creationId xmlns:a16="http://schemas.microsoft.com/office/drawing/2014/main" id="{348199BD-2718-2131-284D-A4E2D10F0263}"/>
                  </a:ext>
                </a:extLst>
              </p:cNvPr>
              <p:cNvSpPr>
                <a:spLocks/>
              </p:cNvSpPr>
              <p:nvPr/>
            </p:nvSpPr>
            <p:spPr bwMode="auto">
              <a:xfrm>
                <a:off x="5529" y="2095"/>
                <a:ext cx="65" cy="70"/>
              </a:xfrm>
              <a:custGeom>
                <a:avLst/>
                <a:gdLst>
                  <a:gd name="T0" fmla="*/ 87 w 87"/>
                  <a:gd name="T1" fmla="*/ 94 h 94"/>
                  <a:gd name="T2" fmla="*/ 87 w 87"/>
                  <a:gd name="T3" fmla="*/ 94 h 94"/>
                  <a:gd name="T4" fmla="*/ 0 w 87"/>
                  <a:gd name="T5" fmla="*/ 94 h 94"/>
                  <a:gd name="T6" fmla="*/ 44 w 87"/>
                  <a:gd name="T7" fmla="*/ 0 h 94"/>
                  <a:gd name="T8" fmla="*/ 87 w 87"/>
                  <a:gd name="T9" fmla="*/ 94 h 94"/>
                  <a:gd name="T10" fmla="*/ 87 w 87"/>
                  <a:gd name="T11" fmla="*/ 94 h 94"/>
                </a:gdLst>
                <a:ahLst/>
                <a:cxnLst>
                  <a:cxn ang="0">
                    <a:pos x="T0" y="T1"/>
                  </a:cxn>
                  <a:cxn ang="0">
                    <a:pos x="T2" y="T3"/>
                  </a:cxn>
                  <a:cxn ang="0">
                    <a:pos x="T4" y="T5"/>
                  </a:cxn>
                  <a:cxn ang="0">
                    <a:pos x="T6" y="T7"/>
                  </a:cxn>
                  <a:cxn ang="0">
                    <a:pos x="T8" y="T9"/>
                  </a:cxn>
                  <a:cxn ang="0">
                    <a:pos x="T10" y="T11"/>
                  </a:cxn>
                </a:cxnLst>
                <a:rect l="0" t="0" r="r" b="b"/>
                <a:pathLst>
                  <a:path w="87" h="94">
                    <a:moveTo>
                      <a:pt x="87" y="94"/>
                    </a:moveTo>
                    <a:lnTo>
                      <a:pt x="87" y="94"/>
                    </a:lnTo>
                    <a:lnTo>
                      <a:pt x="0" y="94"/>
                    </a:lnTo>
                    <a:lnTo>
                      <a:pt x="44" y="0"/>
                    </a:lnTo>
                    <a:lnTo>
                      <a:pt x="87" y="94"/>
                    </a:lnTo>
                    <a:lnTo>
                      <a:pt x="87" y="94"/>
                    </a:lnTo>
                    <a:close/>
                  </a:path>
                </a:pathLst>
              </a:custGeom>
              <a:noFill/>
              <a:ln w="6350" cap="flat">
                <a:solidFill>
                  <a:srgbClr val="1DCE9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5" name="Freeform 442">
                <a:extLst>
                  <a:ext uri="{FF2B5EF4-FFF2-40B4-BE49-F238E27FC236}">
                    <a16:creationId xmlns:a16="http://schemas.microsoft.com/office/drawing/2014/main" id="{7701265F-D669-A183-968A-892A5F4CE36A}"/>
                  </a:ext>
                </a:extLst>
              </p:cNvPr>
              <p:cNvSpPr>
                <a:spLocks/>
              </p:cNvSpPr>
              <p:nvPr/>
            </p:nvSpPr>
            <p:spPr bwMode="auto">
              <a:xfrm>
                <a:off x="5524" y="2095"/>
                <a:ext cx="64" cy="70"/>
              </a:xfrm>
              <a:custGeom>
                <a:avLst/>
                <a:gdLst>
                  <a:gd name="T0" fmla="*/ 87 w 87"/>
                  <a:gd name="T1" fmla="*/ 94 h 94"/>
                  <a:gd name="T2" fmla="*/ 87 w 87"/>
                  <a:gd name="T3" fmla="*/ 94 h 94"/>
                  <a:gd name="T4" fmla="*/ 0 w 87"/>
                  <a:gd name="T5" fmla="*/ 94 h 94"/>
                  <a:gd name="T6" fmla="*/ 43 w 87"/>
                  <a:gd name="T7" fmla="*/ 0 h 94"/>
                  <a:gd name="T8" fmla="*/ 87 w 87"/>
                  <a:gd name="T9" fmla="*/ 94 h 94"/>
                  <a:gd name="T10" fmla="*/ 87 w 87"/>
                  <a:gd name="T11" fmla="*/ 94 h 94"/>
                </a:gdLst>
                <a:ahLst/>
                <a:cxnLst>
                  <a:cxn ang="0">
                    <a:pos x="T0" y="T1"/>
                  </a:cxn>
                  <a:cxn ang="0">
                    <a:pos x="T2" y="T3"/>
                  </a:cxn>
                  <a:cxn ang="0">
                    <a:pos x="T4" y="T5"/>
                  </a:cxn>
                  <a:cxn ang="0">
                    <a:pos x="T6" y="T7"/>
                  </a:cxn>
                  <a:cxn ang="0">
                    <a:pos x="T8" y="T9"/>
                  </a:cxn>
                  <a:cxn ang="0">
                    <a:pos x="T10" y="T11"/>
                  </a:cxn>
                </a:cxnLst>
                <a:rect l="0" t="0" r="r" b="b"/>
                <a:pathLst>
                  <a:path w="87" h="94">
                    <a:moveTo>
                      <a:pt x="87" y="94"/>
                    </a:moveTo>
                    <a:lnTo>
                      <a:pt x="87" y="94"/>
                    </a:lnTo>
                    <a:lnTo>
                      <a:pt x="0" y="94"/>
                    </a:lnTo>
                    <a:lnTo>
                      <a:pt x="43" y="0"/>
                    </a:lnTo>
                    <a:lnTo>
                      <a:pt x="87" y="94"/>
                    </a:lnTo>
                    <a:lnTo>
                      <a:pt x="87" y="94"/>
                    </a:lnTo>
                    <a:close/>
                  </a:path>
                </a:pathLst>
              </a:custGeom>
              <a:noFill/>
              <a:ln w="6350" cap="flat">
                <a:solidFill>
                  <a:srgbClr val="1DCE9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6" name="Freeform 443">
                <a:extLst>
                  <a:ext uri="{FF2B5EF4-FFF2-40B4-BE49-F238E27FC236}">
                    <a16:creationId xmlns:a16="http://schemas.microsoft.com/office/drawing/2014/main" id="{998AA16C-43D0-686D-5CA2-59819C10F0F1}"/>
                  </a:ext>
                </a:extLst>
              </p:cNvPr>
              <p:cNvSpPr>
                <a:spLocks/>
              </p:cNvSpPr>
              <p:nvPr/>
            </p:nvSpPr>
            <p:spPr bwMode="auto">
              <a:xfrm>
                <a:off x="5524" y="2095"/>
                <a:ext cx="59" cy="70"/>
              </a:xfrm>
              <a:custGeom>
                <a:avLst/>
                <a:gdLst>
                  <a:gd name="T0" fmla="*/ 80 w 80"/>
                  <a:gd name="T1" fmla="*/ 94 h 94"/>
                  <a:gd name="T2" fmla="*/ 80 w 80"/>
                  <a:gd name="T3" fmla="*/ 94 h 94"/>
                  <a:gd name="T4" fmla="*/ 0 w 80"/>
                  <a:gd name="T5" fmla="*/ 94 h 94"/>
                  <a:gd name="T6" fmla="*/ 40 w 80"/>
                  <a:gd name="T7" fmla="*/ 0 h 94"/>
                  <a:gd name="T8" fmla="*/ 80 w 80"/>
                  <a:gd name="T9" fmla="*/ 94 h 94"/>
                  <a:gd name="T10" fmla="*/ 80 w 80"/>
                  <a:gd name="T11" fmla="*/ 94 h 94"/>
                </a:gdLst>
                <a:ahLst/>
                <a:cxnLst>
                  <a:cxn ang="0">
                    <a:pos x="T0" y="T1"/>
                  </a:cxn>
                  <a:cxn ang="0">
                    <a:pos x="T2" y="T3"/>
                  </a:cxn>
                  <a:cxn ang="0">
                    <a:pos x="T4" y="T5"/>
                  </a:cxn>
                  <a:cxn ang="0">
                    <a:pos x="T6" y="T7"/>
                  </a:cxn>
                  <a:cxn ang="0">
                    <a:pos x="T8" y="T9"/>
                  </a:cxn>
                  <a:cxn ang="0">
                    <a:pos x="T10" y="T11"/>
                  </a:cxn>
                </a:cxnLst>
                <a:rect l="0" t="0" r="r" b="b"/>
                <a:pathLst>
                  <a:path w="80" h="94">
                    <a:moveTo>
                      <a:pt x="80" y="94"/>
                    </a:moveTo>
                    <a:lnTo>
                      <a:pt x="80" y="94"/>
                    </a:lnTo>
                    <a:lnTo>
                      <a:pt x="0" y="94"/>
                    </a:lnTo>
                    <a:lnTo>
                      <a:pt x="40" y="0"/>
                    </a:lnTo>
                    <a:lnTo>
                      <a:pt x="80" y="94"/>
                    </a:lnTo>
                    <a:lnTo>
                      <a:pt x="80" y="94"/>
                    </a:lnTo>
                    <a:close/>
                  </a:path>
                </a:pathLst>
              </a:custGeom>
              <a:noFill/>
              <a:ln w="6350" cap="flat">
                <a:solidFill>
                  <a:srgbClr val="1DCE9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7" name="Freeform 444">
                <a:extLst>
                  <a:ext uri="{FF2B5EF4-FFF2-40B4-BE49-F238E27FC236}">
                    <a16:creationId xmlns:a16="http://schemas.microsoft.com/office/drawing/2014/main" id="{CE7893FC-3BA5-24E1-C49A-38E5554B6AB1}"/>
                  </a:ext>
                </a:extLst>
              </p:cNvPr>
              <p:cNvSpPr>
                <a:spLocks/>
              </p:cNvSpPr>
              <p:nvPr/>
            </p:nvSpPr>
            <p:spPr bwMode="auto">
              <a:xfrm>
                <a:off x="5519" y="2095"/>
                <a:ext cx="60" cy="70"/>
              </a:xfrm>
              <a:custGeom>
                <a:avLst/>
                <a:gdLst>
                  <a:gd name="T0" fmla="*/ 80 w 80"/>
                  <a:gd name="T1" fmla="*/ 94 h 94"/>
                  <a:gd name="T2" fmla="*/ 80 w 80"/>
                  <a:gd name="T3" fmla="*/ 94 h 94"/>
                  <a:gd name="T4" fmla="*/ 0 w 80"/>
                  <a:gd name="T5" fmla="*/ 94 h 94"/>
                  <a:gd name="T6" fmla="*/ 39 w 80"/>
                  <a:gd name="T7" fmla="*/ 0 h 94"/>
                  <a:gd name="T8" fmla="*/ 80 w 80"/>
                  <a:gd name="T9" fmla="*/ 94 h 94"/>
                  <a:gd name="T10" fmla="*/ 80 w 80"/>
                  <a:gd name="T11" fmla="*/ 94 h 94"/>
                </a:gdLst>
                <a:ahLst/>
                <a:cxnLst>
                  <a:cxn ang="0">
                    <a:pos x="T0" y="T1"/>
                  </a:cxn>
                  <a:cxn ang="0">
                    <a:pos x="T2" y="T3"/>
                  </a:cxn>
                  <a:cxn ang="0">
                    <a:pos x="T4" y="T5"/>
                  </a:cxn>
                  <a:cxn ang="0">
                    <a:pos x="T6" y="T7"/>
                  </a:cxn>
                  <a:cxn ang="0">
                    <a:pos x="T8" y="T9"/>
                  </a:cxn>
                  <a:cxn ang="0">
                    <a:pos x="T10" y="T11"/>
                  </a:cxn>
                </a:cxnLst>
                <a:rect l="0" t="0" r="r" b="b"/>
                <a:pathLst>
                  <a:path w="80" h="94">
                    <a:moveTo>
                      <a:pt x="80" y="94"/>
                    </a:moveTo>
                    <a:lnTo>
                      <a:pt x="80" y="94"/>
                    </a:lnTo>
                    <a:lnTo>
                      <a:pt x="0" y="94"/>
                    </a:lnTo>
                    <a:lnTo>
                      <a:pt x="39" y="0"/>
                    </a:lnTo>
                    <a:lnTo>
                      <a:pt x="80" y="94"/>
                    </a:lnTo>
                    <a:lnTo>
                      <a:pt x="80" y="94"/>
                    </a:lnTo>
                    <a:close/>
                  </a:path>
                </a:pathLst>
              </a:custGeom>
              <a:noFill/>
              <a:ln w="6350" cap="flat">
                <a:solidFill>
                  <a:srgbClr val="1DCE9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8" name="Freeform 445">
                <a:extLst>
                  <a:ext uri="{FF2B5EF4-FFF2-40B4-BE49-F238E27FC236}">
                    <a16:creationId xmlns:a16="http://schemas.microsoft.com/office/drawing/2014/main" id="{27288AC7-05B7-DBC9-981F-74CDB328846F}"/>
                  </a:ext>
                </a:extLst>
              </p:cNvPr>
              <p:cNvSpPr>
                <a:spLocks/>
              </p:cNvSpPr>
              <p:nvPr/>
            </p:nvSpPr>
            <p:spPr bwMode="auto">
              <a:xfrm>
                <a:off x="5509" y="2095"/>
                <a:ext cx="59" cy="70"/>
              </a:xfrm>
              <a:custGeom>
                <a:avLst/>
                <a:gdLst>
                  <a:gd name="T0" fmla="*/ 80 w 80"/>
                  <a:gd name="T1" fmla="*/ 94 h 94"/>
                  <a:gd name="T2" fmla="*/ 80 w 80"/>
                  <a:gd name="T3" fmla="*/ 94 h 94"/>
                  <a:gd name="T4" fmla="*/ 0 w 80"/>
                  <a:gd name="T5" fmla="*/ 94 h 94"/>
                  <a:gd name="T6" fmla="*/ 40 w 80"/>
                  <a:gd name="T7" fmla="*/ 0 h 94"/>
                  <a:gd name="T8" fmla="*/ 80 w 80"/>
                  <a:gd name="T9" fmla="*/ 94 h 94"/>
                  <a:gd name="T10" fmla="*/ 80 w 80"/>
                  <a:gd name="T11" fmla="*/ 94 h 94"/>
                </a:gdLst>
                <a:ahLst/>
                <a:cxnLst>
                  <a:cxn ang="0">
                    <a:pos x="T0" y="T1"/>
                  </a:cxn>
                  <a:cxn ang="0">
                    <a:pos x="T2" y="T3"/>
                  </a:cxn>
                  <a:cxn ang="0">
                    <a:pos x="T4" y="T5"/>
                  </a:cxn>
                  <a:cxn ang="0">
                    <a:pos x="T6" y="T7"/>
                  </a:cxn>
                  <a:cxn ang="0">
                    <a:pos x="T8" y="T9"/>
                  </a:cxn>
                  <a:cxn ang="0">
                    <a:pos x="T10" y="T11"/>
                  </a:cxn>
                </a:cxnLst>
                <a:rect l="0" t="0" r="r" b="b"/>
                <a:pathLst>
                  <a:path w="80" h="94">
                    <a:moveTo>
                      <a:pt x="80" y="94"/>
                    </a:moveTo>
                    <a:lnTo>
                      <a:pt x="80" y="94"/>
                    </a:lnTo>
                    <a:lnTo>
                      <a:pt x="0" y="94"/>
                    </a:lnTo>
                    <a:lnTo>
                      <a:pt x="40" y="0"/>
                    </a:lnTo>
                    <a:lnTo>
                      <a:pt x="80" y="94"/>
                    </a:lnTo>
                    <a:lnTo>
                      <a:pt x="80" y="94"/>
                    </a:lnTo>
                    <a:close/>
                  </a:path>
                </a:pathLst>
              </a:custGeom>
              <a:noFill/>
              <a:ln w="6350" cap="flat">
                <a:solidFill>
                  <a:srgbClr val="1DCE9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9" name="Freeform 446">
                <a:extLst>
                  <a:ext uri="{FF2B5EF4-FFF2-40B4-BE49-F238E27FC236}">
                    <a16:creationId xmlns:a16="http://schemas.microsoft.com/office/drawing/2014/main" id="{FDB99CF1-0F72-C498-8E06-1AB3B32E48CC}"/>
                  </a:ext>
                </a:extLst>
              </p:cNvPr>
              <p:cNvSpPr>
                <a:spLocks/>
              </p:cNvSpPr>
              <p:nvPr/>
            </p:nvSpPr>
            <p:spPr bwMode="auto">
              <a:xfrm>
                <a:off x="5499" y="2095"/>
                <a:ext cx="65" cy="70"/>
              </a:xfrm>
              <a:custGeom>
                <a:avLst/>
                <a:gdLst>
                  <a:gd name="T0" fmla="*/ 87 w 87"/>
                  <a:gd name="T1" fmla="*/ 94 h 94"/>
                  <a:gd name="T2" fmla="*/ 87 w 87"/>
                  <a:gd name="T3" fmla="*/ 94 h 94"/>
                  <a:gd name="T4" fmla="*/ 0 w 87"/>
                  <a:gd name="T5" fmla="*/ 94 h 94"/>
                  <a:gd name="T6" fmla="*/ 43 w 87"/>
                  <a:gd name="T7" fmla="*/ 0 h 94"/>
                  <a:gd name="T8" fmla="*/ 87 w 87"/>
                  <a:gd name="T9" fmla="*/ 94 h 94"/>
                  <a:gd name="T10" fmla="*/ 87 w 87"/>
                  <a:gd name="T11" fmla="*/ 94 h 94"/>
                </a:gdLst>
                <a:ahLst/>
                <a:cxnLst>
                  <a:cxn ang="0">
                    <a:pos x="T0" y="T1"/>
                  </a:cxn>
                  <a:cxn ang="0">
                    <a:pos x="T2" y="T3"/>
                  </a:cxn>
                  <a:cxn ang="0">
                    <a:pos x="T4" y="T5"/>
                  </a:cxn>
                  <a:cxn ang="0">
                    <a:pos x="T6" y="T7"/>
                  </a:cxn>
                  <a:cxn ang="0">
                    <a:pos x="T8" y="T9"/>
                  </a:cxn>
                  <a:cxn ang="0">
                    <a:pos x="T10" y="T11"/>
                  </a:cxn>
                </a:cxnLst>
                <a:rect l="0" t="0" r="r" b="b"/>
                <a:pathLst>
                  <a:path w="87" h="94">
                    <a:moveTo>
                      <a:pt x="87" y="94"/>
                    </a:moveTo>
                    <a:lnTo>
                      <a:pt x="87" y="94"/>
                    </a:lnTo>
                    <a:lnTo>
                      <a:pt x="0" y="94"/>
                    </a:lnTo>
                    <a:lnTo>
                      <a:pt x="43" y="0"/>
                    </a:lnTo>
                    <a:lnTo>
                      <a:pt x="87" y="94"/>
                    </a:lnTo>
                    <a:lnTo>
                      <a:pt x="87" y="94"/>
                    </a:lnTo>
                    <a:close/>
                  </a:path>
                </a:pathLst>
              </a:custGeom>
              <a:noFill/>
              <a:ln w="6350" cap="flat">
                <a:solidFill>
                  <a:srgbClr val="1DCE9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0" name="Freeform 447">
                <a:extLst>
                  <a:ext uri="{FF2B5EF4-FFF2-40B4-BE49-F238E27FC236}">
                    <a16:creationId xmlns:a16="http://schemas.microsoft.com/office/drawing/2014/main" id="{40EB7406-C69C-4AAD-8C9A-4B8D10457107}"/>
                  </a:ext>
                </a:extLst>
              </p:cNvPr>
              <p:cNvSpPr>
                <a:spLocks/>
              </p:cNvSpPr>
              <p:nvPr/>
            </p:nvSpPr>
            <p:spPr bwMode="auto">
              <a:xfrm>
                <a:off x="5494" y="2095"/>
                <a:ext cx="65" cy="70"/>
              </a:xfrm>
              <a:custGeom>
                <a:avLst/>
                <a:gdLst>
                  <a:gd name="T0" fmla="*/ 87 w 87"/>
                  <a:gd name="T1" fmla="*/ 94 h 94"/>
                  <a:gd name="T2" fmla="*/ 87 w 87"/>
                  <a:gd name="T3" fmla="*/ 94 h 94"/>
                  <a:gd name="T4" fmla="*/ 0 w 87"/>
                  <a:gd name="T5" fmla="*/ 94 h 94"/>
                  <a:gd name="T6" fmla="*/ 44 w 87"/>
                  <a:gd name="T7" fmla="*/ 0 h 94"/>
                  <a:gd name="T8" fmla="*/ 87 w 87"/>
                  <a:gd name="T9" fmla="*/ 94 h 94"/>
                  <a:gd name="T10" fmla="*/ 87 w 87"/>
                  <a:gd name="T11" fmla="*/ 94 h 94"/>
                </a:gdLst>
                <a:ahLst/>
                <a:cxnLst>
                  <a:cxn ang="0">
                    <a:pos x="T0" y="T1"/>
                  </a:cxn>
                  <a:cxn ang="0">
                    <a:pos x="T2" y="T3"/>
                  </a:cxn>
                  <a:cxn ang="0">
                    <a:pos x="T4" y="T5"/>
                  </a:cxn>
                  <a:cxn ang="0">
                    <a:pos x="T6" y="T7"/>
                  </a:cxn>
                  <a:cxn ang="0">
                    <a:pos x="T8" y="T9"/>
                  </a:cxn>
                  <a:cxn ang="0">
                    <a:pos x="T10" y="T11"/>
                  </a:cxn>
                </a:cxnLst>
                <a:rect l="0" t="0" r="r" b="b"/>
                <a:pathLst>
                  <a:path w="87" h="94">
                    <a:moveTo>
                      <a:pt x="87" y="94"/>
                    </a:moveTo>
                    <a:lnTo>
                      <a:pt x="87" y="94"/>
                    </a:lnTo>
                    <a:lnTo>
                      <a:pt x="0" y="94"/>
                    </a:lnTo>
                    <a:lnTo>
                      <a:pt x="44" y="0"/>
                    </a:lnTo>
                    <a:lnTo>
                      <a:pt x="87" y="94"/>
                    </a:lnTo>
                    <a:lnTo>
                      <a:pt x="87" y="94"/>
                    </a:lnTo>
                    <a:close/>
                  </a:path>
                </a:pathLst>
              </a:custGeom>
              <a:noFill/>
              <a:ln w="6350" cap="flat">
                <a:solidFill>
                  <a:srgbClr val="1DCE9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1" name="Freeform 448">
                <a:extLst>
                  <a:ext uri="{FF2B5EF4-FFF2-40B4-BE49-F238E27FC236}">
                    <a16:creationId xmlns:a16="http://schemas.microsoft.com/office/drawing/2014/main" id="{8DCAB91E-E4C7-E2DF-D09D-EE0CC8EE0619}"/>
                  </a:ext>
                </a:extLst>
              </p:cNvPr>
              <p:cNvSpPr>
                <a:spLocks/>
              </p:cNvSpPr>
              <p:nvPr/>
            </p:nvSpPr>
            <p:spPr bwMode="auto">
              <a:xfrm>
                <a:off x="5489" y="2095"/>
                <a:ext cx="60" cy="70"/>
              </a:xfrm>
              <a:custGeom>
                <a:avLst/>
                <a:gdLst>
                  <a:gd name="T0" fmla="*/ 80 w 80"/>
                  <a:gd name="T1" fmla="*/ 94 h 94"/>
                  <a:gd name="T2" fmla="*/ 80 w 80"/>
                  <a:gd name="T3" fmla="*/ 94 h 94"/>
                  <a:gd name="T4" fmla="*/ 0 w 80"/>
                  <a:gd name="T5" fmla="*/ 94 h 94"/>
                  <a:gd name="T6" fmla="*/ 40 w 80"/>
                  <a:gd name="T7" fmla="*/ 0 h 94"/>
                  <a:gd name="T8" fmla="*/ 80 w 80"/>
                  <a:gd name="T9" fmla="*/ 94 h 94"/>
                  <a:gd name="T10" fmla="*/ 80 w 80"/>
                  <a:gd name="T11" fmla="*/ 94 h 94"/>
                </a:gdLst>
                <a:ahLst/>
                <a:cxnLst>
                  <a:cxn ang="0">
                    <a:pos x="T0" y="T1"/>
                  </a:cxn>
                  <a:cxn ang="0">
                    <a:pos x="T2" y="T3"/>
                  </a:cxn>
                  <a:cxn ang="0">
                    <a:pos x="T4" y="T5"/>
                  </a:cxn>
                  <a:cxn ang="0">
                    <a:pos x="T6" y="T7"/>
                  </a:cxn>
                  <a:cxn ang="0">
                    <a:pos x="T8" y="T9"/>
                  </a:cxn>
                  <a:cxn ang="0">
                    <a:pos x="T10" y="T11"/>
                  </a:cxn>
                </a:cxnLst>
                <a:rect l="0" t="0" r="r" b="b"/>
                <a:pathLst>
                  <a:path w="80" h="94">
                    <a:moveTo>
                      <a:pt x="80" y="94"/>
                    </a:moveTo>
                    <a:lnTo>
                      <a:pt x="80" y="94"/>
                    </a:lnTo>
                    <a:lnTo>
                      <a:pt x="0" y="94"/>
                    </a:lnTo>
                    <a:lnTo>
                      <a:pt x="40" y="0"/>
                    </a:lnTo>
                    <a:lnTo>
                      <a:pt x="80" y="94"/>
                    </a:lnTo>
                    <a:lnTo>
                      <a:pt x="80" y="94"/>
                    </a:lnTo>
                    <a:close/>
                  </a:path>
                </a:pathLst>
              </a:custGeom>
              <a:noFill/>
              <a:ln w="6350" cap="flat">
                <a:solidFill>
                  <a:srgbClr val="1DCE9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2" name="Freeform 449">
                <a:extLst>
                  <a:ext uri="{FF2B5EF4-FFF2-40B4-BE49-F238E27FC236}">
                    <a16:creationId xmlns:a16="http://schemas.microsoft.com/office/drawing/2014/main" id="{1C537441-0C98-2886-01D5-DD75D1243ADB}"/>
                  </a:ext>
                </a:extLst>
              </p:cNvPr>
              <p:cNvSpPr>
                <a:spLocks/>
              </p:cNvSpPr>
              <p:nvPr/>
            </p:nvSpPr>
            <p:spPr bwMode="auto">
              <a:xfrm>
                <a:off x="5484" y="2095"/>
                <a:ext cx="60" cy="70"/>
              </a:xfrm>
              <a:custGeom>
                <a:avLst/>
                <a:gdLst>
                  <a:gd name="T0" fmla="*/ 80 w 80"/>
                  <a:gd name="T1" fmla="*/ 94 h 94"/>
                  <a:gd name="T2" fmla="*/ 80 w 80"/>
                  <a:gd name="T3" fmla="*/ 94 h 94"/>
                  <a:gd name="T4" fmla="*/ 0 w 80"/>
                  <a:gd name="T5" fmla="*/ 94 h 94"/>
                  <a:gd name="T6" fmla="*/ 40 w 80"/>
                  <a:gd name="T7" fmla="*/ 0 h 94"/>
                  <a:gd name="T8" fmla="*/ 80 w 80"/>
                  <a:gd name="T9" fmla="*/ 94 h 94"/>
                  <a:gd name="T10" fmla="*/ 80 w 80"/>
                  <a:gd name="T11" fmla="*/ 94 h 94"/>
                </a:gdLst>
                <a:ahLst/>
                <a:cxnLst>
                  <a:cxn ang="0">
                    <a:pos x="T0" y="T1"/>
                  </a:cxn>
                  <a:cxn ang="0">
                    <a:pos x="T2" y="T3"/>
                  </a:cxn>
                  <a:cxn ang="0">
                    <a:pos x="T4" y="T5"/>
                  </a:cxn>
                  <a:cxn ang="0">
                    <a:pos x="T6" y="T7"/>
                  </a:cxn>
                  <a:cxn ang="0">
                    <a:pos x="T8" y="T9"/>
                  </a:cxn>
                  <a:cxn ang="0">
                    <a:pos x="T10" y="T11"/>
                  </a:cxn>
                </a:cxnLst>
                <a:rect l="0" t="0" r="r" b="b"/>
                <a:pathLst>
                  <a:path w="80" h="94">
                    <a:moveTo>
                      <a:pt x="80" y="94"/>
                    </a:moveTo>
                    <a:lnTo>
                      <a:pt x="80" y="94"/>
                    </a:lnTo>
                    <a:lnTo>
                      <a:pt x="0" y="94"/>
                    </a:lnTo>
                    <a:lnTo>
                      <a:pt x="40" y="0"/>
                    </a:lnTo>
                    <a:lnTo>
                      <a:pt x="80" y="94"/>
                    </a:lnTo>
                    <a:lnTo>
                      <a:pt x="80" y="94"/>
                    </a:lnTo>
                    <a:close/>
                  </a:path>
                </a:pathLst>
              </a:custGeom>
              <a:noFill/>
              <a:ln w="6350" cap="flat">
                <a:solidFill>
                  <a:srgbClr val="1DCE9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3" name="Freeform 450">
                <a:extLst>
                  <a:ext uri="{FF2B5EF4-FFF2-40B4-BE49-F238E27FC236}">
                    <a16:creationId xmlns:a16="http://schemas.microsoft.com/office/drawing/2014/main" id="{219C45CC-E8E8-8C3A-9A7E-D64B24A0478B}"/>
                  </a:ext>
                </a:extLst>
              </p:cNvPr>
              <p:cNvSpPr>
                <a:spLocks/>
              </p:cNvSpPr>
              <p:nvPr/>
            </p:nvSpPr>
            <p:spPr bwMode="auto">
              <a:xfrm>
                <a:off x="5479" y="2095"/>
                <a:ext cx="65" cy="70"/>
              </a:xfrm>
              <a:custGeom>
                <a:avLst/>
                <a:gdLst>
                  <a:gd name="T0" fmla="*/ 87 w 87"/>
                  <a:gd name="T1" fmla="*/ 94 h 94"/>
                  <a:gd name="T2" fmla="*/ 87 w 87"/>
                  <a:gd name="T3" fmla="*/ 94 h 94"/>
                  <a:gd name="T4" fmla="*/ 0 w 87"/>
                  <a:gd name="T5" fmla="*/ 94 h 94"/>
                  <a:gd name="T6" fmla="*/ 44 w 87"/>
                  <a:gd name="T7" fmla="*/ 0 h 94"/>
                  <a:gd name="T8" fmla="*/ 87 w 87"/>
                  <a:gd name="T9" fmla="*/ 94 h 94"/>
                  <a:gd name="T10" fmla="*/ 87 w 87"/>
                  <a:gd name="T11" fmla="*/ 94 h 94"/>
                </a:gdLst>
                <a:ahLst/>
                <a:cxnLst>
                  <a:cxn ang="0">
                    <a:pos x="T0" y="T1"/>
                  </a:cxn>
                  <a:cxn ang="0">
                    <a:pos x="T2" y="T3"/>
                  </a:cxn>
                  <a:cxn ang="0">
                    <a:pos x="T4" y="T5"/>
                  </a:cxn>
                  <a:cxn ang="0">
                    <a:pos x="T6" y="T7"/>
                  </a:cxn>
                  <a:cxn ang="0">
                    <a:pos x="T8" y="T9"/>
                  </a:cxn>
                  <a:cxn ang="0">
                    <a:pos x="T10" y="T11"/>
                  </a:cxn>
                </a:cxnLst>
                <a:rect l="0" t="0" r="r" b="b"/>
                <a:pathLst>
                  <a:path w="87" h="94">
                    <a:moveTo>
                      <a:pt x="87" y="94"/>
                    </a:moveTo>
                    <a:lnTo>
                      <a:pt x="87" y="94"/>
                    </a:lnTo>
                    <a:lnTo>
                      <a:pt x="0" y="94"/>
                    </a:lnTo>
                    <a:lnTo>
                      <a:pt x="44" y="0"/>
                    </a:lnTo>
                    <a:lnTo>
                      <a:pt x="87" y="94"/>
                    </a:lnTo>
                    <a:lnTo>
                      <a:pt x="87" y="94"/>
                    </a:lnTo>
                    <a:close/>
                  </a:path>
                </a:pathLst>
              </a:custGeom>
              <a:noFill/>
              <a:ln w="6350" cap="flat">
                <a:solidFill>
                  <a:srgbClr val="1DCE9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4" name="Freeform 451">
                <a:extLst>
                  <a:ext uri="{FF2B5EF4-FFF2-40B4-BE49-F238E27FC236}">
                    <a16:creationId xmlns:a16="http://schemas.microsoft.com/office/drawing/2014/main" id="{3012165A-1DB1-F4AD-87F4-A1EE81774903}"/>
                  </a:ext>
                </a:extLst>
              </p:cNvPr>
              <p:cNvSpPr>
                <a:spLocks/>
              </p:cNvSpPr>
              <p:nvPr/>
            </p:nvSpPr>
            <p:spPr bwMode="auto">
              <a:xfrm>
                <a:off x="5469" y="2095"/>
                <a:ext cx="65" cy="70"/>
              </a:xfrm>
              <a:custGeom>
                <a:avLst/>
                <a:gdLst>
                  <a:gd name="T0" fmla="*/ 87 w 87"/>
                  <a:gd name="T1" fmla="*/ 94 h 94"/>
                  <a:gd name="T2" fmla="*/ 87 w 87"/>
                  <a:gd name="T3" fmla="*/ 94 h 94"/>
                  <a:gd name="T4" fmla="*/ 0 w 87"/>
                  <a:gd name="T5" fmla="*/ 94 h 94"/>
                  <a:gd name="T6" fmla="*/ 43 w 87"/>
                  <a:gd name="T7" fmla="*/ 0 h 94"/>
                  <a:gd name="T8" fmla="*/ 87 w 87"/>
                  <a:gd name="T9" fmla="*/ 94 h 94"/>
                  <a:gd name="T10" fmla="*/ 87 w 87"/>
                  <a:gd name="T11" fmla="*/ 94 h 94"/>
                </a:gdLst>
                <a:ahLst/>
                <a:cxnLst>
                  <a:cxn ang="0">
                    <a:pos x="T0" y="T1"/>
                  </a:cxn>
                  <a:cxn ang="0">
                    <a:pos x="T2" y="T3"/>
                  </a:cxn>
                  <a:cxn ang="0">
                    <a:pos x="T4" y="T5"/>
                  </a:cxn>
                  <a:cxn ang="0">
                    <a:pos x="T6" y="T7"/>
                  </a:cxn>
                  <a:cxn ang="0">
                    <a:pos x="T8" y="T9"/>
                  </a:cxn>
                  <a:cxn ang="0">
                    <a:pos x="T10" y="T11"/>
                  </a:cxn>
                </a:cxnLst>
                <a:rect l="0" t="0" r="r" b="b"/>
                <a:pathLst>
                  <a:path w="87" h="94">
                    <a:moveTo>
                      <a:pt x="87" y="94"/>
                    </a:moveTo>
                    <a:lnTo>
                      <a:pt x="87" y="94"/>
                    </a:lnTo>
                    <a:lnTo>
                      <a:pt x="0" y="94"/>
                    </a:lnTo>
                    <a:lnTo>
                      <a:pt x="43" y="0"/>
                    </a:lnTo>
                    <a:lnTo>
                      <a:pt x="87" y="94"/>
                    </a:lnTo>
                    <a:lnTo>
                      <a:pt x="87" y="94"/>
                    </a:lnTo>
                    <a:close/>
                  </a:path>
                </a:pathLst>
              </a:custGeom>
              <a:noFill/>
              <a:ln w="6350" cap="flat">
                <a:solidFill>
                  <a:srgbClr val="1DCE9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5" name="Freeform 452">
                <a:extLst>
                  <a:ext uri="{FF2B5EF4-FFF2-40B4-BE49-F238E27FC236}">
                    <a16:creationId xmlns:a16="http://schemas.microsoft.com/office/drawing/2014/main" id="{326B250B-EE1E-A07E-B579-7310465EFB77}"/>
                  </a:ext>
                </a:extLst>
              </p:cNvPr>
              <p:cNvSpPr>
                <a:spLocks/>
              </p:cNvSpPr>
              <p:nvPr/>
            </p:nvSpPr>
            <p:spPr bwMode="auto">
              <a:xfrm>
                <a:off x="5464" y="2095"/>
                <a:ext cx="65" cy="70"/>
              </a:xfrm>
              <a:custGeom>
                <a:avLst/>
                <a:gdLst>
                  <a:gd name="T0" fmla="*/ 87 w 87"/>
                  <a:gd name="T1" fmla="*/ 94 h 94"/>
                  <a:gd name="T2" fmla="*/ 87 w 87"/>
                  <a:gd name="T3" fmla="*/ 94 h 94"/>
                  <a:gd name="T4" fmla="*/ 0 w 87"/>
                  <a:gd name="T5" fmla="*/ 94 h 94"/>
                  <a:gd name="T6" fmla="*/ 44 w 87"/>
                  <a:gd name="T7" fmla="*/ 0 h 94"/>
                  <a:gd name="T8" fmla="*/ 87 w 87"/>
                  <a:gd name="T9" fmla="*/ 94 h 94"/>
                  <a:gd name="T10" fmla="*/ 87 w 87"/>
                  <a:gd name="T11" fmla="*/ 94 h 94"/>
                </a:gdLst>
                <a:ahLst/>
                <a:cxnLst>
                  <a:cxn ang="0">
                    <a:pos x="T0" y="T1"/>
                  </a:cxn>
                  <a:cxn ang="0">
                    <a:pos x="T2" y="T3"/>
                  </a:cxn>
                  <a:cxn ang="0">
                    <a:pos x="T4" y="T5"/>
                  </a:cxn>
                  <a:cxn ang="0">
                    <a:pos x="T6" y="T7"/>
                  </a:cxn>
                  <a:cxn ang="0">
                    <a:pos x="T8" y="T9"/>
                  </a:cxn>
                  <a:cxn ang="0">
                    <a:pos x="T10" y="T11"/>
                  </a:cxn>
                </a:cxnLst>
                <a:rect l="0" t="0" r="r" b="b"/>
                <a:pathLst>
                  <a:path w="87" h="94">
                    <a:moveTo>
                      <a:pt x="87" y="94"/>
                    </a:moveTo>
                    <a:lnTo>
                      <a:pt x="87" y="94"/>
                    </a:lnTo>
                    <a:lnTo>
                      <a:pt x="0" y="94"/>
                    </a:lnTo>
                    <a:lnTo>
                      <a:pt x="44" y="0"/>
                    </a:lnTo>
                    <a:lnTo>
                      <a:pt x="87" y="94"/>
                    </a:lnTo>
                    <a:lnTo>
                      <a:pt x="87" y="94"/>
                    </a:lnTo>
                    <a:close/>
                  </a:path>
                </a:pathLst>
              </a:custGeom>
              <a:noFill/>
              <a:ln w="6350" cap="flat">
                <a:solidFill>
                  <a:srgbClr val="1DCE9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6" name="Freeform 453">
                <a:extLst>
                  <a:ext uri="{FF2B5EF4-FFF2-40B4-BE49-F238E27FC236}">
                    <a16:creationId xmlns:a16="http://schemas.microsoft.com/office/drawing/2014/main" id="{0E84C2D6-FE29-7C5F-90DC-07771D33DCB1}"/>
                  </a:ext>
                </a:extLst>
              </p:cNvPr>
              <p:cNvSpPr>
                <a:spLocks/>
              </p:cNvSpPr>
              <p:nvPr/>
            </p:nvSpPr>
            <p:spPr bwMode="auto">
              <a:xfrm>
                <a:off x="5460" y="2095"/>
                <a:ext cx="59" cy="70"/>
              </a:xfrm>
              <a:custGeom>
                <a:avLst/>
                <a:gdLst>
                  <a:gd name="T0" fmla="*/ 80 w 80"/>
                  <a:gd name="T1" fmla="*/ 94 h 94"/>
                  <a:gd name="T2" fmla="*/ 80 w 80"/>
                  <a:gd name="T3" fmla="*/ 94 h 94"/>
                  <a:gd name="T4" fmla="*/ 0 w 80"/>
                  <a:gd name="T5" fmla="*/ 94 h 94"/>
                  <a:gd name="T6" fmla="*/ 40 w 80"/>
                  <a:gd name="T7" fmla="*/ 0 h 94"/>
                  <a:gd name="T8" fmla="*/ 80 w 80"/>
                  <a:gd name="T9" fmla="*/ 94 h 94"/>
                  <a:gd name="T10" fmla="*/ 80 w 80"/>
                  <a:gd name="T11" fmla="*/ 94 h 94"/>
                </a:gdLst>
                <a:ahLst/>
                <a:cxnLst>
                  <a:cxn ang="0">
                    <a:pos x="T0" y="T1"/>
                  </a:cxn>
                  <a:cxn ang="0">
                    <a:pos x="T2" y="T3"/>
                  </a:cxn>
                  <a:cxn ang="0">
                    <a:pos x="T4" y="T5"/>
                  </a:cxn>
                  <a:cxn ang="0">
                    <a:pos x="T6" y="T7"/>
                  </a:cxn>
                  <a:cxn ang="0">
                    <a:pos x="T8" y="T9"/>
                  </a:cxn>
                  <a:cxn ang="0">
                    <a:pos x="T10" y="T11"/>
                  </a:cxn>
                </a:cxnLst>
                <a:rect l="0" t="0" r="r" b="b"/>
                <a:pathLst>
                  <a:path w="80" h="94">
                    <a:moveTo>
                      <a:pt x="80" y="94"/>
                    </a:moveTo>
                    <a:lnTo>
                      <a:pt x="80" y="94"/>
                    </a:lnTo>
                    <a:lnTo>
                      <a:pt x="0" y="94"/>
                    </a:lnTo>
                    <a:lnTo>
                      <a:pt x="40" y="0"/>
                    </a:lnTo>
                    <a:lnTo>
                      <a:pt x="80" y="94"/>
                    </a:lnTo>
                    <a:lnTo>
                      <a:pt x="80" y="94"/>
                    </a:lnTo>
                    <a:close/>
                  </a:path>
                </a:pathLst>
              </a:custGeom>
              <a:noFill/>
              <a:ln w="6350" cap="flat">
                <a:solidFill>
                  <a:srgbClr val="1DCE9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7" name="Freeform 454">
                <a:extLst>
                  <a:ext uri="{FF2B5EF4-FFF2-40B4-BE49-F238E27FC236}">
                    <a16:creationId xmlns:a16="http://schemas.microsoft.com/office/drawing/2014/main" id="{BA0D0ECE-D3D1-E04A-533A-E459F4AEF852}"/>
                  </a:ext>
                </a:extLst>
              </p:cNvPr>
              <p:cNvSpPr>
                <a:spLocks/>
              </p:cNvSpPr>
              <p:nvPr/>
            </p:nvSpPr>
            <p:spPr bwMode="auto">
              <a:xfrm>
                <a:off x="5449" y="2095"/>
                <a:ext cx="65" cy="70"/>
              </a:xfrm>
              <a:custGeom>
                <a:avLst/>
                <a:gdLst>
                  <a:gd name="T0" fmla="*/ 87 w 87"/>
                  <a:gd name="T1" fmla="*/ 94 h 94"/>
                  <a:gd name="T2" fmla="*/ 87 w 87"/>
                  <a:gd name="T3" fmla="*/ 94 h 94"/>
                  <a:gd name="T4" fmla="*/ 0 w 87"/>
                  <a:gd name="T5" fmla="*/ 94 h 94"/>
                  <a:gd name="T6" fmla="*/ 44 w 87"/>
                  <a:gd name="T7" fmla="*/ 0 h 94"/>
                  <a:gd name="T8" fmla="*/ 87 w 87"/>
                  <a:gd name="T9" fmla="*/ 94 h 94"/>
                  <a:gd name="T10" fmla="*/ 87 w 87"/>
                  <a:gd name="T11" fmla="*/ 94 h 94"/>
                </a:gdLst>
                <a:ahLst/>
                <a:cxnLst>
                  <a:cxn ang="0">
                    <a:pos x="T0" y="T1"/>
                  </a:cxn>
                  <a:cxn ang="0">
                    <a:pos x="T2" y="T3"/>
                  </a:cxn>
                  <a:cxn ang="0">
                    <a:pos x="T4" y="T5"/>
                  </a:cxn>
                  <a:cxn ang="0">
                    <a:pos x="T6" y="T7"/>
                  </a:cxn>
                  <a:cxn ang="0">
                    <a:pos x="T8" y="T9"/>
                  </a:cxn>
                  <a:cxn ang="0">
                    <a:pos x="T10" y="T11"/>
                  </a:cxn>
                </a:cxnLst>
                <a:rect l="0" t="0" r="r" b="b"/>
                <a:pathLst>
                  <a:path w="87" h="94">
                    <a:moveTo>
                      <a:pt x="87" y="94"/>
                    </a:moveTo>
                    <a:lnTo>
                      <a:pt x="87" y="94"/>
                    </a:lnTo>
                    <a:lnTo>
                      <a:pt x="0" y="94"/>
                    </a:lnTo>
                    <a:lnTo>
                      <a:pt x="44" y="0"/>
                    </a:lnTo>
                    <a:lnTo>
                      <a:pt x="87" y="94"/>
                    </a:lnTo>
                    <a:lnTo>
                      <a:pt x="87" y="94"/>
                    </a:lnTo>
                    <a:close/>
                  </a:path>
                </a:pathLst>
              </a:custGeom>
              <a:noFill/>
              <a:ln w="6350" cap="flat">
                <a:solidFill>
                  <a:srgbClr val="1DCE9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8" name="Freeform 455">
                <a:extLst>
                  <a:ext uri="{FF2B5EF4-FFF2-40B4-BE49-F238E27FC236}">
                    <a16:creationId xmlns:a16="http://schemas.microsoft.com/office/drawing/2014/main" id="{9A698C61-3033-71A4-3203-6A2E1B1A6C77}"/>
                  </a:ext>
                </a:extLst>
              </p:cNvPr>
              <p:cNvSpPr>
                <a:spLocks/>
              </p:cNvSpPr>
              <p:nvPr/>
            </p:nvSpPr>
            <p:spPr bwMode="auto">
              <a:xfrm>
                <a:off x="5415" y="2095"/>
                <a:ext cx="64" cy="70"/>
              </a:xfrm>
              <a:custGeom>
                <a:avLst/>
                <a:gdLst>
                  <a:gd name="T0" fmla="*/ 86 w 86"/>
                  <a:gd name="T1" fmla="*/ 94 h 94"/>
                  <a:gd name="T2" fmla="*/ 86 w 86"/>
                  <a:gd name="T3" fmla="*/ 94 h 94"/>
                  <a:gd name="T4" fmla="*/ 0 w 86"/>
                  <a:gd name="T5" fmla="*/ 94 h 94"/>
                  <a:gd name="T6" fmla="*/ 43 w 86"/>
                  <a:gd name="T7" fmla="*/ 0 h 94"/>
                  <a:gd name="T8" fmla="*/ 86 w 86"/>
                  <a:gd name="T9" fmla="*/ 94 h 94"/>
                  <a:gd name="T10" fmla="*/ 86 w 86"/>
                  <a:gd name="T11" fmla="*/ 94 h 94"/>
                </a:gdLst>
                <a:ahLst/>
                <a:cxnLst>
                  <a:cxn ang="0">
                    <a:pos x="T0" y="T1"/>
                  </a:cxn>
                  <a:cxn ang="0">
                    <a:pos x="T2" y="T3"/>
                  </a:cxn>
                  <a:cxn ang="0">
                    <a:pos x="T4" y="T5"/>
                  </a:cxn>
                  <a:cxn ang="0">
                    <a:pos x="T6" y="T7"/>
                  </a:cxn>
                  <a:cxn ang="0">
                    <a:pos x="T8" y="T9"/>
                  </a:cxn>
                  <a:cxn ang="0">
                    <a:pos x="T10" y="T11"/>
                  </a:cxn>
                </a:cxnLst>
                <a:rect l="0" t="0" r="r" b="b"/>
                <a:pathLst>
                  <a:path w="86" h="94">
                    <a:moveTo>
                      <a:pt x="86" y="94"/>
                    </a:moveTo>
                    <a:lnTo>
                      <a:pt x="86" y="94"/>
                    </a:lnTo>
                    <a:lnTo>
                      <a:pt x="0" y="94"/>
                    </a:lnTo>
                    <a:lnTo>
                      <a:pt x="43" y="0"/>
                    </a:lnTo>
                    <a:lnTo>
                      <a:pt x="86" y="94"/>
                    </a:lnTo>
                    <a:lnTo>
                      <a:pt x="86" y="94"/>
                    </a:lnTo>
                    <a:close/>
                  </a:path>
                </a:pathLst>
              </a:custGeom>
              <a:noFill/>
              <a:ln w="6350" cap="flat">
                <a:solidFill>
                  <a:srgbClr val="1DCE9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9" name="Freeform 456">
                <a:extLst>
                  <a:ext uri="{FF2B5EF4-FFF2-40B4-BE49-F238E27FC236}">
                    <a16:creationId xmlns:a16="http://schemas.microsoft.com/office/drawing/2014/main" id="{96791D5E-BD78-0A0E-2977-BD2395300764}"/>
                  </a:ext>
                </a:extLst>
              </p:cNvPr>
              <p:cNvSpPr>
                <a:spLocks/>
              </p:cNvSpPr>
              <p:nvPr/>
            </p:nvSpPr>
            <p:spPr bwMode="auto">
              <a:xfrm>
                <a:off x="5404" y="2095"/>
                <a:ext cx="65" cy="70"/>
              </a:xfrm>
              <a:custGeom>
                <a:avLst/>
                <a:gdLst>
                  <a:gd name="T0" fmla="*/ 87 w 87"/>
                  <a:gd name="T1" fmla="*/ 94 h 94"/>
                  <a:gd name="T2" fmla="*/ 87 w 87"/>
                  <a:gd name="T3" fmla="*/ 94 h 94"/>
                  <a:gd name="T4" fmla="*/ 0 w 87"/>
                  <a:gd name="T5" fmla="*/ 94 h 94"/>
                  <a:gd name="T6" fmla="*/ 43 w 87"/>
                  <a:gd name="T7" fmla="*/ 0 h 94"/>
                  <a:gd name="T8" fmla="*/ 87 w 87"/>
                  <a:gd name="T9" fmla="*/ 94 h 94"/>
                  <a:gd name="T10" fmla="*/ 87 w 87"/>
                  <a:gd name="T11" fmla="*/ 94 h 94"/>
                </a:gdLst>
                <a:ahLst/>
                <a:cxnLst>
                  <a:cxn ang="0">
                    <a:pos x="T0" y="T1"/>
                  </a:cxn>
                  <a:cxn ang="0">
                    <a:pos x="T2" y="T3"/>
                  </a:cxn>
                  <a:cxn ang="0">
                    <a:pos x="T4" y="T5"/>
                  </a:cxn>
                  <a:cxn ang="0">
                    <a:pos x="T6" y="T7"/>
                  </a:cxn>
                  <a:cxn ang="0">
                    <a:pos x="T8" y="T9"/>
                  </a:cxn>
                  <a:cxn ang="0">
                    <a:pos x="T10" y="T11"/>
                  </a:cxn>
                </a:cxnLst>
                <a:rect l="0" t="0" r="r" b="b"/>
                <a:pathLst>
                  <a:path w="87" h="94">
                    <a:moveTo>
                      <a:pt x="87" y="94"/>
                    </a:moveTo>
                    <a:lnTo>
                      <a:pt x="87" y="94"/>
                    </a:lnTo>
                    <a:lnTo>
                      <a:pt x="0" y="94"/>
                    </a:lnTo>
                    <a:lnTo>
                      <a:pt x="43" y="0"/>
                    </a:lnTo>
                    <a:lnTo>
                      <a:pt x="87" y="94"/>
                    </a:lnTo>
                    <a:lnTo>
                      <a:pt x="87" y="94"/>
                    </a:lnTo>
                    <a:close/>
                  </a:path>
                </a:pathLst>
              </a:custGeom>
              <a:noFill/>
              <a:ln w="6350" cap="flat">
                <a:solidFill>
                  <a:srgbClr val="1DCE9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0" name="Freeform 457">
                <a:extLst>
                  <a:ext uri="{FF2B5EF4-FFF2-40B4-BE49-F238E27FC236}">
                    <a16:creationId xmlns:a16="http://schemas.microsoft.com/office/drawing/2014/main" id="{77608045-6C0D-F64E-8018-B152C61460B6}"/>
                  </a:ext>
                </a:extLst>
              </p:cNvPr>
              <p:cNvSpPr>
                <a:spLocks/>
              </p:cNvSpPr>
              <p:nvPr/>
            </p:nvSpPr>
            <p:spPr bwMode="auto">
              <a:xfrm>
                <a:off x="5395" y="2095"/>
                <a:ext cx="65" cy="70"/>
              </a:xfrm>
              <a:custGeom>
                <a:avLst/>
                <a:gdLst>
                  <a:gd name="T0" fmla="*/ 87 w 87"/>
                  <a:gd name="T1" fmla="*/ 94 h 94"/>
                  <a:gd name="T2" fmla="*/ 87 w 87"/>
                  <a:gd name="T3" fmla="*/ 94 h 94"/>
                  <a:gd name="T4" fmla="*/ 0 w 87"/>
                  <a:gd name="T5" fmla="*/ 94 h 94"/>
                  <a:gd name="T6" fmla="*/ 43 w 87"/>
                  <a:gd name="T7" fmla="*/ 0 h 94"/>
                  <a:gd name="T8" fmla="*/ 87 w 87"/>
                  <a:gd name="T9" fmla="*/ 94 h 94"/>
                  <a:gd name="T10" fmla="*/ 87 w 87"/>
                  <a:gd name="T11" fmla="*/ 94 h 94"/>
                </a:gdLst>
                <a:ahLst/>
                <a:cxnLst>
                  <a:cxn ang="0">
                    <a:pos x="T0" y="T1"/>
                  </a:cxn>
                  <a:cxn ang="0">
                    <a:pos x="T2" y="T3"/>
                  </a:cxn>
                  <a:cxn ang="0">
                    <a:pos x="T4" y="T5"/>
                  </a:cxn>
                  <a:cxn ang="0">
                    <a:pos x="T6" y="T7"/>
                  </a:cxn>
                  <a:cxn ang="0">
                    <a:pos x="T8" y="T9"/>
                  </a:cxn>
                  <a:cxn ang="0">
                    <a:pos x="T10" y="T11"/>
                  </a:cxn>
                </a:cxnLst>
                <a:rect l="0" t="0" r="r" b="b"/>
                <a:pathLst>
                  <a:path w="87" h="94">
                    <a:moveTo>
                      <a:pt x="87" y="94"/>
                    </a:moveTo>
                    <a:lnTo>
                      <a:pt x="87" y="94"/>
                    </a:lnTo>
                    <a:lnTo>
                      <a:pt x="0" y="94"/>
                    </a:lnTo>
                    <a:lnTo>
                      <a:pt x="43" y="0"/>
                    </a:lnTo>
                    <a:lnTo>
                      <a:pt x="87" y="94"/>
                    </a:lnTo>
                    <a:lnTo>
                      <a:pt x="87" y="94"/>
                    </a:lnTo>
                    <a:close/>
                  </a:path>
                </a:pathLst>
              </a:custGeom>
              <a:noFill/>
              <a:ln w="6350" cap="flat">
                <a:solidFill>
                  <a:srgbClr val="1DCE9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1" name="Freeform 458">
                <a:extLst>
                  <a:ext uri="{FF2B5EF4-FFF2-40B4-BE49-F238E27FC236}">
                    <a16:creationId xmlns:a16="http://schemas.microsoft.com/office/drawing/2014/main" id="{CB13CD75-FF1D-AF9D-BBF6-28773F28E17B}"/>
                  </a:ext>
                </a:extLst>
              </p:cNvPr>
              <p:cNvSpPr>
                <a:spLocks/>
              </p:cNvSpPr>
              <p:nvPr/>
            </p:nvSpPr>
            <p:spPr bwMode="auto">
              <a:xfrm>
                <a:off x="5385" y="2095"/>
                <a:ext cx="64" cy="70"/>
              </a:xfrm>
              <a:custGeom>
                <a:avLst/>
                <a:gdLst>
                  <a:gd name="T0" fmla="*/ 86 w 86"/>
                  <a:gd name="T1" fmla="*/ 94 h 94"/>
                  <a:gd name="T2" fmla="*/ 86 w 86"/>
                  <a:gd name="T3" fmla="*/ 94 h 94"/>
                  <a:gd name="T4" fmla="*/ 0 w 86"/>
                  <a:gd name="T5" fmla="*/ 94 h 94"/>
                  <a:gd name="T6" fmla="*/ 43 w 86"/>
                  <a:gd name="T7" fmla="*/ 0 h 94"/>
                  <a:gd name="T8" fmla="*/ 86 w 86"/>
                  <a:gd name="T9" fmla="*/ 94 h 94"/>
                  <a:gd name="T10" fmla="*/ 86 w 86"/>
                  <a:gd name="T11" fmla="*/ 94 h 94"/>
                </a:gdLst>
                <a:ahLst/>
                <a:cxnLst>
                  <a:cxn ang="0">
                    <a:pos x="T0" y="T1"/>
                  </a:cxn>
                  <a:cxn ang="0">
                    <a:pos x="T2" y="T3"/>
                  </a:cxn>
                  <a:cxn ang="0">
                    <a:pos x="T4" y="T5"/>
                  </a:cxn>
                  <a:cxn ang="0">
                    <a:pos x="T6" y="T7"/>
                  </a:cxn>
                  <a:cxn ang="0">
                    <a:pos x="T8" y="T9"/>
                  </a:cxn>
                  <a:cxn ang="0">
                    <a:pos x="T10" y="T11"/>
                  </a:cxn>
                </a:cxnLst>
                <a:rect l="0" t="0" r="r" b="b"/>
                <a:pathLst>
                  <a:path w="86" h="94">
                    <a:moveTo>
                      <a:pt x="86" y="94"/>
                    </a:moveTo>
                    <a:lnTo>
                      <a:pt x="86" y="94"/>
                    </a:lnTo>
                    <a:lnTo>
                      <a:pt x="0" y="94"/>
                    </a:lnTo>
                    <a:lnTo>
                      <a:pt x="43" y="0"/>
                    </a:lnTo>
                    <a:lnTo>
                      <a:pt x="86" y="94"/>
                    </a:lnTo>
                    <a:lnTo>
                      <a:pt x="86" y="94"/>
                    </a:lnTo>
                    <a:close/>
                  </a:path>
                </a:pathLst>
              </a:custGeom>
              <a:noFill/>
              <a:ln w="6350" cap="flat">
                <a:solidFill>
                  <a:srgbClr val="1DCE9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2" name="Freeform 459">
                <a:extLst>
                  <a:ext uri="{FF2B5EF4-FFF2-40B4-BE49-F238E27FC236}">
                    <a16:creationId xmlns:a16="http://schemas.microsoft.com/office/drawing/2014/main" id="{29C19739-C966-86ED-BC5A-19314B3A2C1C}"/>
                  </a:ext>
                </a:extLst>
              </p:cNvPr>
              <p:cNvSpPr>
                <a:spLocks/>
              </p:cNvSpPr>
              <p:nvPr/>
            </p:nvSpPr>
            <p:spPr bwMode="auto">
              <a:xfrm>
                <a:off x="5375" y="2095"/>
                <a:ext cx="64" cy="70"/>
              </a:xfrm>
              <a:custGeom>
                <a:avLst/>
                <a:gdLst>
                  <a:gd name="T0" fmla="*/ 87 w 87"/>
                  <a:gd name="T1" fmla="*/ 94 h 94"/>
                  <a:gd name="T2" fmla="*/ 87 w 87"/>
                  <a:gd name="T3" fmla="*/ 94 h 94"/>
                  <a:gd name="T4" fmla="*/ 0 w 87"/>
                  <a:gd name="T5" fmla="*/ 94 h 94"/>
                  <a:gd name="T6" fmla="*/ 44 w 87"/>
                  <a:gd name="T7" fmla="*/ 0 h 94"/>
                  <a:gd name="T8" fmla="*/ 87 w 87"/>
                  <a:gd name="T9" fmla="*/ 94 h 94"/>
                  <a:gd name="T10" fmla="*/ 87 w 87"/>
                  <a:gd name="T11" fmla="*/ 94 h 94"/>
                </a:gdLst>
                <a:ahLst/>
                <a:cxnLst>
                  <a:cxn ang="0">
                    <a:pos x="T0" y="T1"/>
                  </a:cxn>
                  <a:cxn ang="0">
                    <a:pos x="T2" y="T3"/>
                  </a:cxn>
                  <a:cxn ang="0">
                    <a:pos x="T4" y="T5"/>
                  </a:cxn>
                  <a:cxn ang="0">
                    <a:pos x="T6" y="T7"/>
                  </a:cxn>
                  <a:cxn ang="0">
                    <a:pos x="T8" y="T9"/>
                  </a:cxn>
                  <a:cxn ang="0">
                    <a:pos x="T10" y="T11"/>
                  </a:cxn>
                </a:cxnLst>
                <a:rect l="0" t="0" r="r" b="b"/>
                <a:pathLst>
                  <a:path w="87" h="94">
                    <a:moveTo>
                      <a:pt x="87" y="94"/>
                    </a:moveTo>
                    <a:lnTo>
                      <a:pt x="87" y="94"/>
                    </a:lnTo>
                    <a:lnTo>
                      <a:pt x="0" y="94"/>
                    </a:lnTo>
                    <a:lnTo>
                      <a:pt x="44" y="0"/>
                    </a:lnTo>
                    <a:lnTo>
                      <a:pt x="87" y="94"/>
                    </a:lnTo>
                    <a:lnTo>
                      <a:pt x="87" y="94"/>
                    </a:lnTo>
                    <a:close/>
                  </a:path>
                </a:pathLst>
              </a:custGeom>
              <a:noFill/>
              <a:ln w="6350" cap="flat">
                <a:solidFill>
                  <a:srgbClr val="1DCE9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3" name="Freeform 460">
                <a:extLst>
                  <a:ext uri="{FF2B5EF4-FFF2-40B4-BE49-F238E27FC236}">
                    <a16:creationId xmlns:a16="http://schemas.microsoft.com/office/drawing/2014/main" id="{AF11C7AF-50BE-E44B-1C2A-FAC6B3D82E11}"/>
                  </a:ext>
                </a:extLst>
              </p:cNvPr>
              <p:cNvSpPr>
                <a:spLocks/>
              </p:cNvSpPr>
              <p:nvPr/>
            </p:nvSpPr>
            <p:spPr bwMode="auto">
              <a:xfrm>
                <a:off x="5365" y="2095"/>
                <a:ext cx="65" cy="70"/>
              </a:xfrm>
              <a:custGeom>
                <a:avLst/>
                <a:gdLst>
                  <a:gd name="T0" fmla="*/ 87 w 87"/>
                  <a:gd name="T1" fmla="*/ 94 h 94"/>
                  <a:gd name="T2" fmla="*/ 87 w 87"/>
                  <a:gd name="T3" fmla="*/ 94 h 94"/>
                  <a:gd name="T4" fmla="*/ 0 w 87"/>
                  <a:gd name="T5" fmla="*/ 94 h 94"/>
                  <a:gd name="T6" fmla="*/ 44 w 87"/>
                  <a:gd name="T7" fmla="*/ 0 h 94"/>
                  <a:gd name="T8" fmla="*/ 87 w 87"/>
                  <a:gd name="T9" fmla="*/ 94 h 94"/>
                  <a:gd name="T10" fmla="*/ 87 w 87"/>
                  <a:gd name="T11" fmla="*/ 94 h 94"/>
                </a:gdLst>
                <a:ahLst/>
                <a:cxnLst>
                  <a:cxn ang="0">
                    <a:pos x="T0" y="T1"/>
                  </a:cxn>
                  <a:cxn ang="0">
                    <a:pos x="T2" y="T3"/>
                  </a:cxn>
                  <a:cxn ang="0">
                    <a:pos x="T4" y="T5"/>
                  </a:cxn>
                  <a:cxn ang="0">
                    <a:pos x="T6" y="T7"/>
                  </a:cxn>
                  <a:cxn ang="0">
                    <a:pos x="T8" y="T9"/>
                  </a:cxn>
                  <a:cxn ang="0">
                    <a:pos x="T10" y="T11"/>
                  </a:cxn>
                </a:cxnLst>
                <a:rect l="0" t="0" r="r" b="b"/>
                <a:pathLst>
                  <a:path w="87" h="94">
                    <a:moveTo>
                      <a:pt x="87" y="94"/>
                    </a:moveTo>
                    <a:lnTo>
                      <a:pt x="87" y="94"/>
                    </a:lnTo>
                    <a:lnTo>
                      <a:pt x="0" y="94"/>
                    </a:lnTo>
                    <a:lnTo>
                      <a:pt x="44" y="0"/>
                    </a:lnTo>
                    <a:lnTo>
                      <a:pt x="87" y="94"/>
                    </a:lnTo>
                    <a:lnTo>
                      <a:pt x="87" y="94"/>
                    </a:lnTo>
                    <a:close/>
                  </a:path>
                </a:pathLst>
              </a:custGeom>
              <a:noFill/>
              <a:ln w="6350" cap="flat">
                <a:solidFill>
                  <a:srgbClr val="1DCE9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4" name="Freeform 461">
                <a:extLst>
                  <a:ext uri="{FF2B5EF4-FFF2-40B4-BE49-F238E27FC236}">
                    <a16:creationId xmlns:a16="http://schemas.microsoft.com/office/drawing/2014/main" id="{731A0E3F-E84F-6C08-E9D7-0B4FC3DBFD07}"/>
                  </a:ext>
                </a:extLst>
              </p:cNvPr>
              <p:cNvSpPr>
                <a:spLocks/>
              </p:cNvSpPr>
              <p:nvPr/>
            </p:nvSpPr>
            <p:spPr bwMode="auto">
              <a:xfrm>
                <a:off x="5350" y="2095"/>
                <a:ext cx="60" cy="70"/>
              </a:xfrm>
              <a:custGeom>
                <a:avLst/>
                <a:gdLst>
                  <a:gd name="T0" fmla="*/ 80 w 80"/>
                  <a:gd name="T1" fmla="*/ 94 h 94"/>
                  <a:gd name="T2" fmla="*/ 80 w 80"/>
                  <a:gd name="T3" fmla="*/ 94 h 94"/>
                  <a:gd name="T4" fmla="*/ 0 w 80"/>
                  <a:gd name="T5" fmla="*/ 94 h 94"/>
                  <a:gd name="T6" fmla="*/ 41 w 80"/>
                  <a:gd name="T7" fmla="*/ 0 h 94"/>
                  <a:gd name="T8" fmla="*/ 80 w 80"/>
                  <a:gd name="T9" fmla="*/ 94 h 94"/>
                  <a:gd name="T10" fmla="*/ 80 w 80"/>
                  <a:gd name="T11" fmla="*/ 94 h 94"/>
                </a:gdLst>
                <a:ahLst/>
                <a:cxnLst>
                  <a:cxn ang="0">
                    <a:pos x="T0" y="T1"/>
                  </a:cxn>
                  <a:cxn ang="0">
                    <a:pos x="T2" y="T3"/>
                  </a:cxn>
                  <a:cxn ang="0">
                    <a:pos x="T4" y="T5"/>
                  </a:cxn>
                  <a:cxn ang="0">
                    <a:pos x="T6" y="T7"/>
                  </a:cxn>
                  <a:cxn ang="0">
                    <a:pos x="T8" y="T9"/>
                  </a:cxn>
                  <a:cxn ang="0">
                    <a:pos x="T10" y="T11"/>
                  </a:cxn>
                </a:cxnLst>
                <a:rect l="0" t="0" r="r" b="b"/>
                <a:pathLst>
                  <a:path w="80" h="94">
                    <a:moveTo>
                      <a:pt x="80" y="94"/>
                    </a:moveTo>
                    <a:lnTo>
                      <a:pt x="80" y="94"/>
                    </a:lnTo>
                    <a:lnTo>
                      <a:pt x="0" y="94"/>
                    </a:lnTo>
                    <a:lnTo>
                      <a:pt x="41" y="0"/>
                    </a:lnTo>
                    <a:lnTo>
                      <a:pt x="80" y="94"/>
                    </a:lnTo>
                    <a:lnTo>
                      <a:pt x="80" y="94"/>
                    </a:lnTo>
                    <a:close/>
                  </a:path>
                </a:pathLst>
              </a:custGeom>
              <a:noFill/>
              <a:ln w="6350" cap="flat">
                <a:solidFill>
                  <a:srgbClr val="1DCE9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5" name="Freeform 462">
                <a:extLst>
                  <a:ext uri="{FF2B5EF4-FFF2-40B4-BE49-F238E27FC236}">
                    <a16:creationId xmlns:a16="http://schemas.microsoft.com/office/drawing/2014/main" id="{60D1C9C1-28D2-2496-95A2-E2E4484D1ABA}"/>
                  </a:ext>
                </a:extLst>
              </p:cNvPr>
              <p:cNvSpPr>
                <a:spLocks/>
              </p:cNvSpPr>
              <p:nvPr/>
            </p:nvSpPr>
            <p:spPr bwMode="auto">
              <a:xfrm>
                <a:off x="5340" y="2095"/>
                <a:ext cx="64" cy="70"/>
              </a:xfrm>
              <a:custGeom>
                <a:avLst/>
                <a:gdLst>
                  <a:gd name="T0" fmla="*/ 86 w 86"/>
                  <a:gd name="T1" fmla="*/ 94 h 94"/>
                  <a:gd name="T2" fmla="*/ 86 w 86"/>
                  <a:gd name="T3" fmla="*/ 94 h 94"/>
                  <a:gd name="T4" fmla="*/ 0 w 86"/>
                  <a:gd name="T5" fmla="*/ 94 h 94"/>
                  <a:gd name="T6" fmla="*/ 44 w 86"/>
                  <a:gd name="T7" fmla="*/ 0 h 94"/>
                  <a:gd name="T8" fmla="*/ 86 w 86"/>
                  <a:gd name="T9" fmla="*/ 94 h 94"/>
                  <a:gd name="T10" fmla="*/ 86 w 86"/>
                  <a:gd name="T11" fmla="*/ 94 h 94"/>
                </a:gdLst>
                <a:ahLst/>
                <a:cxnLst>
                  <a:cxn ang="0">
                    <a:pos x="T0" y="T1"/>
                  </a:cxn>
                  <a:cxn ang="0">
                    <a:pos x="T2" y="T3"/>
                  </a:cxn>
                  <a:cxn ang="0">
                    <a:pos x="T4" y="T5"/>
                  </a:cxn>
                  <a:cxn ang="0">
                    <a:pos x="T6" y="T7"/>
                  </a:cxn>
                  <a:cxn ang="0">
                    <a:pos x="T8" y="T9"/>
                  </a:cxn>
                  <a:cxn ang="0">
                    <a:pos x="T10" y="T11"/>
                  </a:cxn>
                </a:cxnLst>
                <a:rect l="0" t="0" r="r" b="b"/>
                <a:pathLst>
                  <a:path w="86" h="94">
                    <a:moveTo>
                      <a:pt x="86" y="94"/>
                    </a:moveTo>
                    <a:lnTo>
                      <a:pt x="86" y="94"/>
                    </a:lnTo>
                    <a:lnTo>
                      <a:pt x="0" y="94"/>
                    </a:lnTo>
                    <a:lnTo>
                      <a:pt x="44" y="0"/>
                    </a:lnTo>
                    <a:lnTo>
                      <a:pt x="86" y="94"/>
                    </a:lnTo>
                    <a:lnTo>
                      <a:pt x="86" y="94"/>
                    </a:lnTo>
                    <a:close/>
                  </a:path>
                </a:pathLst>
              </a:custGeom>
              <a:noFill/>
              <a:ln w="6350" cap="flat">
                <a:solidFill>
                  <a:srgbClr val="1DCE9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6" name="Freeform 463">
                <a:extLst>
                  <a:ext uri="{FF2B5EF4-FFF2-40B4-BE49-F238E27FC236}">
                    <a16:creationId xmlns:a16="http://schemas.microsoft.com/office/drawing/2014/main" id="{5AC52D3E-2C47-68C7-7B48-379202254A78}"/>
                  </a:ext>
                </a:extLst>
              </p:cNvPr>
              <p:cNvSpPr>
                <a:spLocks/>
              </p:cNvSpPr>
              <p:nvPr/>
            </p:nvSpPr>
            <p:spPr bwMode="auto">
              <a:xfrm>
                <a:off x="5300" y="2095"/>
                <a:ext cx="65" cy="70"/>
              </a:xfrm>
              <a:custGeom>
                <a:avLst/>
                <a:gdLst>
                  <a:gd name="T0" fmla="*/ 87 w 87"/>
                  <a:gd name="T1" fmla="*/ 94 h 94"/>
                  <a:gd name="T2" fmla="*/ 87 w 87"/>
                  <a:gd name="T3" fmla="*/ 94 h 94"/>
                  <a:gd name="T4" fmla="*/ 0 w 87"/>
                  <a:gd name="T5" fmla="*/ 94 h 94"/>
                  <a:gd name="T6" fmla="*/ 44 w 87"/>
                  <a:gd name="T7" fmla="*/ 0 h 94"/>
                  <a:gd name="T8" fmla="*/ 87 w 87"/>
                  <a:gd name="T9" fmla="*/ 94 h 94"/>
                  <a:gd name="T10" fmla="*/ 87 w 87"/>
                  <a:gd name="T11" fmla="*/ 94 h 94"/>
                </a:gdLst>
                <a:ahLst/>
                <a:cxnLst>
                  <a:cxn ang="0">
                    <a:pos x="T0" y="T1"/>
                  </a:cxn>
                  <a:cxn ang="0">
                    <a:pos x="T2" y="T3"/>
                  </a:cxn>
                  <a:cxn ang="0">
                    <a:pos x="T4" y="T5"/>
                  </a:cxn>
                  <a:cxn ang="0">
                    <a:pos x="T6" y="T7"/>
                  </a:cxn>
                  <a:cxn ang="0">
                    <a:pos x="T8" y="T9"/>
                  </a:cxn>
                  <a:cxn ang="0">
                    <a:pos x="T10" y="T11"/>
                  </a:cxn>
                </a:cxnLst>
                <a:rect l="0" t="0" r="r" b="b"/>
                <a:pathLst>
                  <a:path w="87" h="94">
                    <a:moveTo>
                      <a:pt x="87" y="94"/>
                    </a:moveTo>
                    <a:lnTo>
                      <a:pt x="87" y="94"/>
                    </a:lnTo>
                    <a:lnTo>
                      <a:pt x="0" y="94"/>
                    </a:lnTo>
                    <a:lnTo>
                      <a:pt x="44" y="0"/>
                    </a:lnTo>
                    <a:lnTo>
                      <a:pt x="87" y="94"/>
                    </a:lnTo>
                    <a:lnTo>
                      <a:pt x="87" y="94"/>
                    </a:lnTo>
                    <a:close/>
                  </a:path>
                </a:pathLst>
              </a:custGeom>
              <a:noFill/>
              <a:ln w="6350" cap="flat">
                <a:solidFill>
                  <a:srgbClr val="1DCE9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7" name="Freeform 464">
                <a:extLst>
                  <a:ext uri="{FF2B5EF4-FFF2-40B4-BE49-F238E27FC236}">
                    <a16:creationId xmlns:a16="http://schemas.microsoft.com/office/drawing/2014/main" id="{9A15B748-D713-B6EE-FFC5-D498C65D42C3}"/>
                  </a:ext>
                </a:extLst>
              </p:cNvPr>
              <p:cNvSpPr>
                <a:spLocks/>
              </p:cNvSpPr>
              <p:nvPr/>
            </p:nvSpPr>
            <p:spPr bwMode="auto">
              <a:xfrm>
                <a:off x="5261" y="2095"/>
                <a:ext cx="59" cy="70"/>
              </a:xfrm>
              <a:custGeom>
                <a:avLst/>
                <a:gdLst>
                  <a:gd name="T0" fmla="*/ 80 w 80"/>
                  <a:gd name="T1" fmla="*/ 94 h 94"/>
                  <a:gd name="T2" fmla="*/ 80 w 80"/>
                  <a:gd name="T3" fmla="*/ 94 h 94"/>
                  <a:gd name="T4" fmla="*/ 0 w 80"/>
                  <a:gd name="T5" fmla="*/ 94 h 94"/>
                  <a:gd name="T6" fmla="*/ 41 w 80"/>
                  <a:gd name="T7" fmla="*/ 0 h 94"/>
                  <a:gd name="T8" fmla="*/ 80 w 80"/>
                  <a:gd name="T9" fmla="*/ 94 h 94"/>
                  <a:gd name="T10" fmla="*/ 80 w 80"/>
                  <a:gd name="T11" fmla="*/ 94 h 94"/>
                </a:gdLst>
                <a:ahLst/>
                <a:cxnLst>
                  <a:cxn ang="0">
                    <a:pos x="T0" y="T1"/>
                  </a:cxn>
                  <a:cxn ang="0">
                    <a:pos x="T2" y="T3"/>
                  </a:cxn>
                  <a:cxn ang="0">
                    <a:pos x="T4" y="T5"/>
                  </a:cxn>
                  <a:cxn ang="0">
                    <a:pos x="T6" y="T7"/>
                  </a:cxn>
                  <a:cxn ang="0">
                    <a:pos x="T8" y="T9"/>
                  </a:cxn>
                  <a:cxn ang="0">
                    <a:pos x="T10" y="T11"/>
                  </a:cxn>
                </a:cxnLst>
                <a:rect l="0" t="0" r="r" b="b"/>
                <a:pathLst>
                  <a:path w="80" h="94">
                    <a:moveTo>
                      <a:pt x="80" y="94"/>
                    </a:moveTo>
                    <a:lnTo>
                      <a:pt x="80" y="94"/>
                    </a:lnTo>
                    <a:lnTo>
                      <a:pt x="0" y="94"/>
                    </a:lnTo>
                    <a:lnTo>
                      <a:pt x="41" y="0"/>
                    </a:lnTo>
                    <a:lnTo>
                      <a:pt x="80" y="94"/>
                    </a:lnTo>
                    <a:lnTo>
                      <a:pt x="80" y="94"/>
                    </a:lnTo>
                    <a:close/>
                  </a:path>
                </a:pathLst>
              </a:custGeom>
              <a:noFill/>
              <a:ln w="6350" cap="flat">
                <a:solidFill>
                  <a:srgbClr val="1DCE9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8" name="Freeform 465">
                <a:extLst>
                  <a:ext uri="{FF2B5EF4-FFF2-40B4-BE49-F238E27FC236}">
                    <a16:creationId xmlns:a16="http://schemas.microsoft.com/office/drawing/2014/main" id="{B5D56C0A-1967-F27A-56DD-4E3DB68F3DEC}"/>
                  </a:ext>
                </a:extLst>
              </p:cNvPr>
              <p:cNvSpPr>
                <a:spLocks/>
              </p:cNvSpPr>
              <p:nvPr/>
            </p:nvSpPr>
            <p:spPr bwMode="auto">
              <a:xfrm>
                <a:off x="5157" y="2095"/>
                <a:ext cx="64" cy="70"/>
              </a:xfrm>
              <a:custGeom>
                <a:avLst/>
                <a:gdLst>
                  <a:gd name="T0" fmla="*/ 87 w 87"/>
                  <a:gd name="T1" fmla="*/ 94 h 94"/>
                  <a:gd name="T2" fmla="*/ 87 w 87"/>
                  <a:gd name="T3" fmla="*/ 94 h 94"/>
                  <a:gd name="T4" fmla="*/ 0 w 87"/>
                  <a:gd name="T5" fmla="*/ 94 h 94"/>
                  <a:gd name="T6" fmla="*/ 43 w 87"/>
                  <a:gd name="T7" fmla="*/ 0 h 94"/>
                  <a:gd name="T8" fmla="*/ 87 w 87"/>
                  <a:gd name="T9" fmla="*/ 94 h 94"/>
                  <a:gd name="T10" fmla="*/ 87 w 87"/>
                  <a:gd name="T11" fmla="*/ 94 h 94"/>
                </a:gdLst>
                <a:ahLst/>
                <a:cxnLst>
                  <a:cxn ang="0">
                    <a:pos x="T0" y="T1"/>
                  </a:cxn>
                  <a:cxn ang="0">
                    <a:pos x="T2" y="T3"/>
                  </a:cxn>
                  <a:cxn ang="0">
                    <a:pos x="T4" y="T5"/>
                  </a:cxn>
                  <a:cxn ang="0">
                    <a:pos x="T6" y="T7"/>
                  </a:cxn>
                  <a:cxn ang="0">
                    <a:pos x="T8" y="T9"/>
                  </a:cxn>
                  <a:cxn ang="0">
                    <a:pos x="T10" y="T11"/>
                  </a:cxn>
                </a:cxnLst>
                <a:rect l="0" t="0" r="r" b="b"/>
                <a:pathLst>
                  <a:path w="87" h="94">
                    <a:moveTo>
                      <a:pt x="87" y="94"/>
                    </a:moveTo>
                    <a:lnTo>
                      <a:pt x="87" y="94"/>
                    </a:lnTo>
                    <a:lnTo>
                      <a:pt x="0" y="94"/>
                    </a:lnTo>
                    <a:lnTo>
                      <a:pt x="43" y="0"/>
                    </a:lnTo>
                    <a:lnTo>
                      <a:pt x="87" y="94"/>
                    </a:lnTo>
                    <a:lnTo>
                      <a:pt x="87" y="94"/>
                    </a:lnTo>
                    <a:close/>
                  </a:path>
                </a:pathLst>
              </a:custGeom>
              <a:noFill/>
              <a:ln w="6350" cap="flat">
                <a:solidFill>
                  <a:srgbClr val="1DCE9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9" name="Freeform 466">
                <a:extLst>
                  <a:ext uri="{FF2B5EF4-FFF2-40B4-BE49-F238E27FC236}">
                    <a16:creationId xmlns:a16="http://schemas.microsoft.com/office/drawing/2014/main" id="{C9C5353A-BAEE-BCA2-108A-2897BE4E417D}"/>
                  </a:ext>
                </a:extLst>
              </p:cNvPr>
              <p:cNvSpPr>
                <a:spLocks/>
              </p:cNvSpPr>
              <p:nvPr/>
            </p:nvSpPr>
            <p:spPr bwMode="auto">
              <a:xfrm>
                <a:off x="4963" y="2085"/>
                <a:ext cx="59" cy="65"/>
              </a:xfrm>
              <a:custGeom>
                <a:avLst/>
                <a:gdLst>
                  <a:gd name="T0" fmla="*/ 80 w 80"/>
                  <a:gd name="T1" fmla="*/ 87 h 87"/>
                  <a:gd name="T2" fmla="*/ 80 w 80"/>
                  <a:gd name="T3" fmla="*/ 87 h 87"/>
                  <a:gd name="T4" fmla="*/ 0 w 80"/>
                  <a:gd name="T5" fmla="*/ 87 h 87"/>
                  <a:gd name="T6" fmla="*/ 41 w 80"/>
                  <a:gd name="T7" fmla="*/ 0 h 87"/>
                  <a:gd name="T8" fmla="*/ 80 w 80"/>
                  <a:gd name="T9" fmla="*/ 87 h 87"/>
                  <a:gd name="T10" fmla="*/ 80 w 80"/>
                  <a:gd name="T11" fmla="*/ 87 h 87"/>
                </a:gdLst>
                <a:ahLst/>
                <a:cxnLst>
                  <a:cxn ang="0">
                    <a:pos x="T0" y="T1"/>
                  </a:cxn>
                  <a:cxn ang="0">
                    <a:pos x="T2" y="T3"/>
                  </a:cxn>
                  <a:cxn ang="0">
                    <a:pos x="T4" y="T5"/>
                  </a:cxn>
                  <a:cxn ang="0">
                    <a:pos x="T6" y="T7"/>
                  </a:cxn>
                  <a:cxn ang="0">
                    <a:pos x="T8" y="T9"/>
                  </a:cxn>
                  <a:cxn ang="0">
                    <a:pos x="T10" y="T11"/>
                  </a:cxn>
                </a:cxnLst>
                <a:rect l="0" t="0" r="r" b="b"/>
                <a:pathLst>
                  <a:path w="80" h="87">
                    <a:moveTo>
                      <a:pt x="80" y="87"/>
                    </a:moveTo>
                    <a:lnTo>
                      <a:pt x="80" y="87"/>
                    </a:lnTo>
                    <a:lnTo>
                      <a:pt x="0" y="87"/>
                    </a:lnTo>
                    <a:lnTo>
                      <a:pt x="41" y="0"/>
                    </a:lnTo>
                    <a:lnTo>
                      <a:pt x="80" y="87"/>
                    </a:lnTo>
                    <a:lnTo>
                      <a:pt x="80" y="87"/>
                    </a:lnTo>
                    <a:close/>
                  </a:path>
                </a:pathLst>
              </a:custGeom>
              <a:noFill/>
              <a:ln w="6350" cap="flat">
                <a:solidFill>
                  <a:srgbClr val="1DCE9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0" name="Freeform 467">
                <a:extLst>
                  <a:ext uri="{FF2B5EF4-FFF2-40B4-BE49-F238E27FC236}">
                    <a16:creationId xmlns:a16="http://schemas.microsoft.com/office/drawing/2014/main" id="{B887B4B2-901F-1734-F747-407507CB3263}"/>
                  </a:ext>
                </a:extLst>
              </p:cNvPr>
              <p:cNvSpPr>
                <a:spLocks/>
              </p:cNvSpPr>
              <p:nvPr/>
            </p:nvSpPr>
            <p:spPr bwMode="auto">
              <a:xfrm>
                <a:off x="4804" y="2075"/>
                <a:ext cx="60" cy="70"/>
              </a:xfrm>
              <a:custGeom>
                <a:avLst/>
                <a:gdLst>
                  <a:gd name="T0" fmla="*/ 80 w 80"/>
                  <a:gd name="T1" fmla="*/ 93 h 93"/>
                  <a:gd name="T2" fmla="*/ 80 w 80"/>
                  <a:gd name="T3" fmla="*/ 93 h 93"/>
                  <a:gd name="T4" fmla="*/ 0 w 80"/>
                  <a:gd name="T5" fmla="*/ 93 h 93"/>
                  <a:gd name="T6" fmla="*/ 40 w 80"/>
                  <a:gd name="T7" fmla="*/ 0 h 93"/>
                  <a:gd name="T8" fmla="*/ 80 w 80"/>
                  <a:gd name="T9" fmla="*/ 93 h 93"/>
                  <a:gd name="T10" fmla="*/ 80 w 80"/>
                  <a:gd name="T11" fmla="*/ 93 h 93"/>
                </a:gdLst>
                <a:ahLst/>
                <a:cxnLst>
                  <a:cxn ang="0">
                    <a:pos x="T0" y="T1"/>
                  </a:cxn>
                  <a:cxn ang="0">
                    <a:pos x="T2" y="T3"/>
                  </a:cxn>
                  <a:cxn ang="0">
                    <a:pos x="T4" y="T5"/>
                  </a:cxn>
                  <a:cxn ang="0">
                    <a:pos x="T6" y="T7"/>
                  </a:cxn>
                  <a:cxn ang="0">
                    <a:pos x="T8" y="T9"/>
                  </a:cxn>
                  <a:cxn ang="0">
                    <a:pos x="T10" y="T11"/>
                  </a:cxn>
                </a:cxnLst>
                <a:rect l="0" t="0" r="r" b="b"/>
                <a:pathLst>
                  <a:path w="80" h="93">
                    <a:moveTo>
                      <a:pt x="80" y="93"/>
                    </a:moveTo>
                    <a:lnTo>
                      <a:pt x="80" y="93"/>
                    </a:lnTo>
                    <a:lnTo>
                      <a:pt x="0" y="93"/>
                    </a:lnTo>
                    <a:lnTo>
                      <a:pt x="40" y="0"/>
                    </a:lnTo>
                    <a:lnTo>
                      <a:pt x="80" y="93"/>
                    </a:lnTo>
                    <a:lnTo>
                      <a:pt x="80" y="93"/>
                    </a:lnTo>
                    <a:close/>
                  </a:path>
                </a:pathLst>
              </a:custGeom>
              <a:noFill/>
              <a:ln w="6350" cap="flat">
                <a:solidFill>
                  <a:srgbClr val="1DCE9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1" name="Freeform 468">
                <a:extLst>
                  <a:ext uri="{FF2B5EF4-FFF2-40B4-BE49-F238E27FC236}">
                    <a16:creationId xmlns:a16="http://schemas.microsoft.com/office/drawing/2014/main" id="{58CEF511-D5F2-5EB9-8836-CD402A72F0CD}"/>
                  </a:ext>
                </a:extLst>
              </p:cNvPr>
              <p:cNvSpPr>
                <a:spLocks/>
              </p:cNvSpPr>
              <p:nvPr/>
            </p:nvSpPr>
            <p:spPr bwMode="auto">
              <a:xfrm>
                <a:off x="4734" y="2075"/>
                <a:ext cx="60" cy="70"/>
              </a:xfrm>
              <a:custGeom>
                <a:avLst/>
                <a:gdLst>
                  <a:gd name="T0" fmla="*/ 80 w 80"/>
                  <a:gd name="T1" fmla="*/ 93 h 93"/>
                  <a:gd name="T2" fmla="*/ 80 w 80"/>
                  <a:gd name="T3" fmla="*/ 93 h 93"/>
                  <a:gd name="T4" fmla="*/ 0 w 80"/>
                  <a:gd name="T5" fmla="*/ 93 h 93"/>
                  <a:gd name="T6" fmla="*/ 40 w 80"/>
                  <a:gd name="T7" fmla="*/ 0 h 93"/>
                  <a:gd name="T8" fmla="*/ 80 w 80"/>
                  <a:gd name="T9" fmla="*/ 93 h 93"/>
                  <a:gd name="T10" fmla="*/ 80 w 80"/>
                  <a:gd name="T11" fmla="*/ 93 h 93"/>
                </a:gdLst>
                <a:ahLst/>
                <a:cxnLst>
                  <a:cxn ang="0">
                    <a:pos x="T0" y="T1"/>
                  </a:cxn>
                  <a:cxn ang="0">
                    <a:pos x="T2" y="T3"/>
                  </a:cxn>
                  <a:cxn ang="0">
                    <a:pos x="T4" y="T5"/>
                  </a:cxn>
                  <a:cxn ang="0">
                    <a:pos x="T6" y="T7"/>
                  </a:cxn>
                  <a:cxn ang="0">
                    <a:pos x="T8" y="T9"/>
                  </a:cxn>
                  <a:cxn ang="0">
                    <a:pos x="T10" y="T11"/>
                  </a:cxn>
                </a:cxnLst>
                <a:rect l="0" t="0" r="r" b="b"/>
                <a:pathLst>
                  <a:path w="80" h="93">
                    <a:moveTo>
                      <a:pt x="80" y="93"/>
                    </a:moveTo>
                    <a:lnTo>
                      <a:pt x="80" y="93"/>
                    </a:lnTo>
                    <a:lnTo>
                      <a:pt x="0" y="93"/>
                    </a:lnTo>
                    <a:lnTo>
                      <a:pt x="40" y="0"/>
                    </a:lnTo>
                    <a:lnTo>
                      <a:pt x="80" y="93"/>
                    </a:lnTo>
                    <a:lnTo>
                      <a:pt x="80" y="93"/>
                    </a:lnTo>
                    <a:close/>
                  </a:path>
                </a:pathLst>
              </a:custGeom>
              <a:noFill/>
              <a:ln w="6350" cap="flat">
                <a:solidFill>
                  <a:srgbClr val="1DCE9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2" name="Freeform 469">
                <a:extLst>
                  <a:ext uri="{FF2B5EF4-FFF2-40B4-BE49-F238E27FC236}">
                    <a16:creationId xmlns:a16="http://schemas.microsoft.com/office/drawing/2014/main" id="{EC588214-09CF-AFBA-730E-49D689F766F7}"/>
                  </a:ext>
                </a:extLst>
              </p:cNvPr>
              <p:cNvSpPr>
                <a:spLocks/>
              </p:cNvSpPr>
              <p:nvPr/>
            </p:nvSpPr>
            <p:spPr bwMode="auto">
              <a:xfrm>
                <a:off x="3702" y="2005"/>
                <a:ext cx="64" cy="65"/>
              </a:xfrm>
              <a:custGeom>
                <a:avLst/>
                <a:gdLst>
                  <a:gd name="T0" fmla="*/ 86 w 86"/>
                  <a:gd name="T1" fmla="*/ 87 h 87"/>
                  <a:gd name="T2" fmla="*/ 86 w 86"/>
                  <a:gd name="T3" fmla="*/ 87 h 87"/>
                  <a:gd name="T4" fmla="*/ 0 w 86"/>
                  <a:gd name="T5" fmla="*/ 87 h 87"/>
                  <a:gd name="T6" fmla="*/ 44 w 86"/>
                  <a:gd name="T7" fmla="*/ 0 h 87"/>
                  <a:gd name="T8" fmla="*/ 86 w 86"/>
                  <a:gd name="T9" fmla="*/ 87 h 87"/>
                  <a:gd name="T10" fmla="*/ 86 w 86"/>
                  <a:gd name="T11" fmla="*/ 87 h 87"/>
                </a:gdLst>
                <a:ahLst/>
                <a:cxnLst>
                  <a:cxn ang="0">
                    <a:pos x="T0" y="T1"/>
                  </a:cxn>
                  <a:cxn ang="0">
                    <a:pos x="T2" y="T3"/>
                  </a:cxn>
                  <a:cxn ang="0">
                    <a:pos x="T4" y="T5"/>
                  </a:cxn>
                  <a:cxn ang="0">
                    <a:pos x="T6" y="T7"/>
                  </a:cxn>
                  <a:cxn ang="0">
                    <a:pos x="T8" y="T9"/>
                  </a:cxn>
                  <a:cxn ang="0">
                    <a:pos x="T10" y="T11"/>
                  </a:cxn>
                </a:cxnLst>
                <a:rect l="0" t="0" r="r" b="b"/>
                <a:pathLst>
                  <a:path w="86" h="87">
                    <a:moveTo>
                      <a:pt x="86" y="87"/>
                    </a:moveTo>
                    <a:lnTo>
                      <a:pt x="86" y="87"/>
                    </a:lnTo>
                    <a:lnTo>
                      <a:pt x="0" y="87"/>
                    </a:lnTo>
                    <a:lnTo>
                      <a:pt x="44" y="0"/>
                    </a:lnTo>
                    <a:lnTo>
                      <a:pt x="86" y="87"/>
                    </a:lnTo>
                    <a:lnTo>
                      <a:pt x="86" y="87"/>
                    </a:lnTo>
                    <a:close/>
                  </a:path>
                </a:pathLst>
              </a:custGeom>
              <a:noFill/>
              <a:ln w="6350" cap="flat">
                <a:solidFill>
                  <a:srgbClr val="1DCE9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3" name="Freeform 470">
                <a:extLst>
                  <a:ext uri="{FF2B5EF4-FFF2-40B4-BE49-F238E27FC236}">
                    <a16:creationId xmlns:a16="http://schemas.microsoft.com/office/drawing/2014/main" id="{CECB70B6-7D24-9F37-3BF3-4336A7CB0203}"/>
                  </a:ext>
                </a:extLst>
              </p:cNvPr>
              <p:cNvSpPr>
                <a:spLocks/>
              </p:cNvSpPr>
              <p:nvPr/>
            </p:nvSpPr>
            <p:spPr bwMode="auto">
              <a:xfrm>
                <a:off x="3449" y="1975"/>
                <a:ext cx="60" cy="70"/>
              </a:xfrm>
              <a:custGeom>
                <a:avLst/>
                <a:gdLst>
                  <a:gd name="T0" fmla="*/ 80 w 80"/>
                  <a:gd name="T1" fmla="*/ 94 h 94"/>
                  <a:gd name="T2" fmla="*/ 80 w 80"/>
                  <a:gd name="T3" fmla="*/ 94 h 94"/>
                  <a:gd name="T4" fmla="*/ 0 w 80"/>
                  <a:gd name="T5" fmla="*/ 94 h 94"/>
                  <a:gd name="T6" fmla="*/ 40 w 80"/>
                  <a:gd name="T7" fmla="*/ 0 h 94"/>
                  <a:gd name="T8" fmla="*/ 80 w 80"/>
                  <a:gd name="T9" fmla="*/ 94 h 94"/>
                  <a:gd name="T10" fmla="*/ 80 w 80"/>
                  <a:gd name="T11" fmla="*/ 94 h 94"/>
                </a:gdLst>
                <a:ahLst/>
                <a:cxnLst>
                  <a:cxn ang="0">
                    <a:pos x="T0" y="T1"/>
                  </a:cxn>
                  <a:cxn ang="0">
                    <a:pos x="T2" y="T3"/>
                  </a:cxn>
                  <a:cxn ang="0">
                    <a:pos x="T4" y="T5"/>
                  </a:cxn>
                  <a:cxn ang="0">
                    <a:pos x="T6" y="T7"/>
                  </a:cxn>
                  <a:cxn ang="0">
                    <a:pos x="T8" y="T9"/>
                  </a:cxn>
                  <a:cxn ang="0">
                    <a:pos x="T10" y="T11"/>
                  </a:cxn>
                </a:cxnLst>
                <a:rect l="0" t="0" r="r" b="b"/>
                <a:pathLst>
                  <a:path w="80" h="94">
                    <a:moveTo>
                      <a:pt x="80" y="94"/>
                    </a:moveTo>
                    <a:lnTo>
                      <a:pt x="80" y="94"/>
                    </a:lnTo>
                    <a:lnTo>
                      <a:pt x="0" y="94"/>
                    </a:lnTo>
                    <a:lnTo>
                      <a:pt x="40" y="0"/>
                    </a:lnTo>
                    <a:lnTo>
                      <a:pt x="80" y="94"/>
                    </a:lnTo>
                    <a:lnTo>
                      <a:pt x="80" y="94"/>
                    </a:lnTo>
                    <a:close/>
                  </a:path>
                </a:pathLst>
              </a:custGeom>
              <a:noFill/>
              <a:ln w="6350" cap="flat">
                <a:solidFill>
                  <a:srgbClr val="1DCE9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4" name="Freeform 471">
                <a:extLst>
                  <a:ext uri="{FF2B5EF4-FFF2-40B4-BE49-F238E27FC236}">
                    <a16:creationId xmlns:a16="http://schemas.microsoft.com/office/drawing/2014/main" id="{165D1F48-C40E-551B-17B2-4947D554A459}"/>
                  </a:ext>
                </a:extLst>
              </p:cNvPr>
              <p:cNvSpPr>
                <a:spLocks/>
              </p:cNvSpPr>
              <p:nvPr/>
            </p:nvSpPr>
            <p:spPr bwMode="auto">
              <a:xfrm>
                <a:off x="3310" y="1946"/>
                <a:ext cx="65" cy="70"/>
              </a:xfrm>
              <a:custGeom>
                <a:avLst/>
                <a:gdLst>
                  <a:gd name="T0" fmla="*/ 87 w 87"/>
                  <a:gd name="T1" fmla="*/ 94 h 94"/>
                  <a:gd name="T2" fmla="*/ 87 w 87"/>
                  <a:gd name="T3" fmla="*/ 94 h 94"/>
                  <a:gd name="T4" fmla="*/ 0 w 87"/>
                  <a:gd name="T5" fmla="*/ 94 h 94"/>
                  <a:gd name="T6" fmla="*/ 44 w 87"/>
                  <a:gd name="T7" fmla="*/ 0 h 94"/>
                  <a:gd name="T8" fmla="*/ 87 w 87"/>
                  <a:gd name="T9" fmla="*/ 94 h 94"/>
                  <a:gd name="T10" fmla="*/ 87 w 87"/>
                  <a:gd name="T11" fmla="*/ 94 h 94"/>
                </a:gdLst>
                <a:ahLst/>
                <a:cxnLst>
                  <a:cxn ang="0">
                    <a:pos x="T0" y="T1"/>
                  </a:cxn>
                  <a:cxn ang="0">
                    <a:pos x="T2" y="T3"/>
                  </a:cxn>
                  <a:cxn ang="0">
                    <a:pos x="T4" y="T5"/>
                  </a:cxn>
                  <a:cxn ang="0">
                    <a:pos x="T6" y="T7"/>
                  </a:cxn>
                  <a:cxn ang="0">
                    <a:pos x="T8" y="T9"/>
                  </a:cxn>
                  <a:cxn ang="0">
                    <a:pos x="T10" y="T11"/>
                  </a:cxn>
                </a:cxnLst>
                <a:rect l="0" t="0" r="r" b="b"/>
                <a:pathLst>
                  <a:path w="87" h="94">
                    <a:moveTo>
                      <a:pt x="87" y="94"/>
                    </a:moveTo>
                    <a:lnTo>
                      <a:pt x="87" y="94"/>
                    </a:lnTo>
                    <a:lnTo>
                      <a:pt x="0" y="94"/>
                    </a:lnTo>
                    <a:lnTo>
                      <a:pt x="44" y="0"/>
                    </a:lnTo>
                    <a:lnTo>
                      <a:pt x="87" y="94"/>
                    </a:lnTo>
                    <a:lnTo>
                      <a:pt x="87" y="94"/>
                    </a:lnTo>
                    <a:close/>
                  </a:path>
                </a:pathLst>
              </a:custGeom>
              <a:noFill/>
              <a:ln w="6350" cap="flat">
                <a:solidFill>
                  <a:srgbClr val="1DCE9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5" name="Freeform 472">
                <a:extLst>
                  <a:ext uri="{FF2B5EF4-FFF2-40B4-BE49-F238E27FC236}">
                    <a16:creationId xmlns:a16="http://schemas.microsoft.com/office/drawing/2014/main" id="{3B3E2A4F-D084-29E8-2A06-6B811FDF6680}"/>
                  </a:ext>
                </a:extLst>
              </p:cNvPr>
              <p:cNvSpPr>
                <a:spLocks/>
              </p:cNvSpPr>
              <p:nvPr/>
            </p:nvSpPr>
            <p:spPr bwMode="auto">
              <a:xfrm>
                <a:off x="2154" y="1568"/>
                <a:ext cx="59" cy="64"/>
              </a:xfrm>
              <a:custGeom>
                <a:avLst/>
                <a:gdLst>
                  <a:gd name="T0" fmla="*/ 80 w 80"/>
                  <a:gd name="T1" fmla="*/ 86 h 86"/>
                  <a:gd name="T2" fmla="*/ 80 w 80"/>
                  <a:gd name="T3" fmla="*/ 86 h 86"/>
                  <a:gd name="T4" fmla="*/ 0 w 80"/>
                  <a:gd name="T5" fmla="*/ 86 h 86"/>
                  <a:gd name="T6" fmla="*/ 39 w 80"/>
                  <a:gd name="T7" fmla="*/ 0 h 86"/>
                  <a:gd name="T8" fmla="*/ 80 w 80"/>
                  <a:gd name="T9" fmla="*/ 86 h 86"/>
                  <a:gd name="T10" fmla="*/ 80 w 80"/>
                  <a:gd name="T11" fmla="*/ 86 h 86"/>
                </a:gdLst>
                <a:ahLst/>
                <a:cxnLst>
                  <a:cxn ang="0">
                    <a:pos x="T0" y="T1"/>
                  </a:cxn>
                  <a:cxn ang="0">
                    <a:pos x="T2" y="T3"/>
                  </a:cxn>
                  <a:cxn ang="0">
                    <a:pos x="T4" y="T5"/>
                  </a:cxn>
                  <a:cxn ang="0">
                    <a:pos x="T6" y="T7"/>
                  </a:cxn>
                  <a:cxn ang="0">
                    <a:pos x="T8" y="T9"/>
                  </a:cxn>
                  <a:cxn ang="0">
                    <a:pos x="T10" y="T11"/>
                  </a:cxn>
                </a:cxnLst>
                <a:rect l="0" t="0" r="r" b="b"/>
                <a:pathLst>
                  <a:path w="80" h="86">
                    <a:moveTo>
                      <a:pt x="80" y="86"/>
                    </a:moveTo>
                    <a:lnTo>
                      <a:pt x="80" y="86"/>
                    </a:lnTo>
                    <a:lnTo>
                      <a:pt x="0" y="86"/>
                    </a:lnTo>
                    <a:lnTo>
                      <a:pt x="39" y="0"/>
                    </a:lnTo>
                    <a:lnTo>
                      <a:pt x="80" y="86"/>
                    </a:lnTo>
                    <a:lnTo>
                      <a:pt x="80" y="86"/>
                    </a:lnTo>
                    <a:close/>
                  </a:path>
                </a:pathLst>
              </a:custGeom>
              <a:noFill/>
              <a:ln w="6350" cap="flat">
                <a:solidFill>
                  <a:srgbClr val="1DCE9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6" name="Freeform 473">
                <a:extLst>
                  <a:ext uri="{FF2B5EF4-FFF2-40B4-BE49-F238E27FC236}">
                    <a16:creationId xmlns:a16="http://schemas.microsoft.com/office/drawing/2014/main" id="{459648D3-C991-6DC9-67C4-99C79111C3EC}"/>
                  </a:ext>
                </a:extLst>
              </p:cNvPr>
              <p:cNvSpPr>
                <a:spLocks/>
              </p:cNvSpPr>
              <p:nvPr/>
            </p:nvSpPr>
            <p:spPr bwMode="auto">
              <a:xfrm>
                <a:off x="1776" y="1324"/>
                <a:ext cx="60" cy="65"/>
              </a:xfrm>
              <a:custGeom>
                <a:avLst/>
                <a:gdLst>
                  <a:gd name="T0" fmla="*/ 80 w 80"/>
                  <a:gd name="T1" fmla="*/ 87 h 87"/>
                  <a:gd name="T2" fmla="*/ 80 w 80"/>
                  <a:gd name="T3" fmla="*/ 87 h 87"/>
                  <a:gd name="T4" fmla="*/ 0 w 80"/>
                  <a:gd name="T5" fmla="*/ 87 h 87"/>
                  <a:gd name="T6" fmla="*/ 40 w 80"/>
                  <a:gd name="T7" fmla="*/ 0 h 87"/>
                  <a:gd name="T8" fmla="*/ 80 w 80"/>
                  <a:gd name="T9" fmla="*/ 87 h 87"/>
                  <a:gd name="T10" fmla="*/ 80 w 80"/>
                  <a:gd name="T11" fmla="*/ 87 h 87"/>
                </a:gdLst>
                <a:ahLst/>
                <a:cxnLst>
                  <a:cxn ang="0">
                    <a:pos x="T0" y="T1"/>
                  </a:cxn>
                  <a:cxn ang="0">
                    <a:pos x="T2" y="T3"/>
                  </a:cxn>
                  <a:cxn ang="0">
                    <a:pos x="T4" y="T5"/>
                  </a:cxn>
                  <a:cxn ang="0">
                    <a:pos x="T6" y="T7"/>
                  </a:cxn>
                  <a:cxn ang="0">
                    <a:pos x="T8" y="T9"/>
                  </a:cxn>
                  <a:cxn ang="0">
                    <a:pos x="T10" y="T11"/>
                  </a:cxn>
                </a:cxnLst>
                <a:rect l="0" t="0" r="r" b="b"/>
                <a:pathLst>
                  <a:path w="80" h="87">
                    <a:moveTo>
                      <a:pt x="80" y="87"/>
                    </a:moveTo>
                    <a:lnTo>
                      <a:pt x="80" y="87"/>
                    </a:lnTo>
                    <a:lnTo>
                      <a:pt x="0" y="87"/>
                    </a:lnTo>
                    <a:lnTo>
                      <a:pt x="40" y="0"/>
                    </a:lnTo>
                    <a:lnTo>
                      <a:pt x="80" y="87"/>
                    </a:lnTo>
                    <a:lnTo>
                      <a:pt x="80" y="87"/>
                    </a:lnTo>
                    <a:close/>
                  </a:path>
                </a:pathLst>
              </a:custGeom>
              <a:noFill/>
              <a:ln w="6350" cap="flat">
                <a:solidFill>
                  <a:srgbClr val="1DCE9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7" name="Freeform 474">
                <a:extLst>
                  <a:ext uri="{FF2B5EF4-FFF2-40B4-BE49-F238E27FC236}">
                    <a16:creationId xmlns:a16="http://schemas.microsoft.com/office/drawing/2014/main" id="{59C2C0B5-101E-3B40-E121-859E22F97275}"/>
                  </a:ext>
                </a:extLst>
              </p:cNvPr>
              <p:cNvSpPr>
                <a:spLocks/>
              </p:cNvSpPr>
              <p:nvPr/>
            </p:nvSpPr>
            <p:spPr bwMode="auto">
              <a:xfrm>
                <a:off x="1607" y="1160"/>
                <a:ext cx="60" cy="65"/>
              </a:xfrm>
              <a:custGeom>
                <a:avLst/>
                <a:gdLst>
                  <a:gd name="T0" fmla="*/ 80 w 80"/>
                  <a:gd name="T1" fmla="*/ 87 h 87"/>
                  <a:gd name="T2" fmla="*/ 80 w 80"/>
                  <a:gd name="T3" fmla="*/ 87 h 87"/>
                  <a:gd name="T4" fmla="*/ 0 w 80"/>
                  <a:gd name="T5" fmla="*/ 87 h 87"/>
                  <a:gd name="T6" fmla="*/ 40 w 80"/>
                  <a:gd name="T7" fmla="*/ 0 h 87"/>
                  <a:gd name="T8" fmla="*/ 80 w 80"/>
                  <a:gd name="T9" fmla="*/ 87 h 87"/>
                  <a:gd name="T10" fmla="*/ 80 w 80"/>
                  <a:gd name="T11" fmla="*/ 87 h 87"/>
                </a:gdLst>
                <a:ahLst/>
                <a:cxnLst>
                  <a:cxn ang="0">
                    <a:pos x="T0" y="T1"/>
                  </a:cxn>
                  <a:cxn ang="0">
                    <a:pos x="T2" y="T3"/>
                  </a:cxn>
                  <a:cxn ang="0">
                    <a:pos x="T4" y="T5"/>
                  </a:cxn>
                  <a:cxn ang="0">
                    <a:pos x="T6" y="T7"/>
                  </a:cxn>
                  <a:cxn ang="0">
                    <a:pos x="T8" y="T9"/>
                  </a:cxn>
                  <a:cxn ang="0">
                    <a:pos x="T10" y="T11"/>
                  </a:cxn>
                </a:cxnLst>
                <a:rect l="0" t="0" r="r" b="b"/>
                <a:pathLst>
                  <a:path w="80" h="87">
                    <a:moveTo>
                      <a:pt x="80" y="87"/>
                    </a:moveTo>
                    <a:lnTo>
                      <a:pt x="80" y="87"/>
                    </a:lnTo>
                    <a:lnTo>
                      <a:pt x="0" y="87"/>
                    </a:lnTo>
                    <a:lnTo>
                      <a:pt x="40" y="0"/>
                    </a:lnTo>
                    <a:lnTo>
                      <a:pt x="80" y="87"/>
                    </a:lnTo>
                    <a:lnTo>
                      <a:pt x="80" y="87"/>
                    </a:lnTo>
                    <a:close/>
                  </a:path>
                </a:pathLst>
              </a:custGeom>
              <a:noFill/>
              <a:ln w="6350" cap="flat">
                <a:solidFill>
                  <a:srgbClr val="1DCE9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8" name="Freeform 475">
                <a:extLst>
                  <a:ext uri="{FF2B5EF4-FFF2-40B4-BE49-F238E27FC236}">
                    <a16:creationId xmlns:a16="http://schemas.microsoft.com/office/drawing/2014/main" id="{C286F8D1-1F62-1DE2-5CF7-9DA8954594E1}"/>
                  </a:ext>
                </a:extLst>
              </p:cNvPr>
              <p:cNvSpPr>
                <a:spLocks/>
              </p:cNvSpPr>
              <p:nvPr/>
            </p:nvSpPr>
            <p:spPr bwMode="auto">
              <a:xfrm>
                <a:off x="1503" y="1080"/>
                <a:ext cx="65" cy="65"/>
              </a:xfrm>
              <a:custGeom>
                <a:avLst/>
                <a:gdLst>
                  <a:gd name="T0" fmla="*/ 87 w 87"/>
                  <a:gd name="T1" fmla="*/ 87 h 87"/>
                  <a:gd name="T2" fmla="*/ 87 w 87"/>
                  <a:gd name="T3" fmla="*/ 87 h 87"/>
                  <a:gd name="T4" fmla="*/ 0 w 87"/>
                  <a:gd name="T5" fmla="*/ 87 h 87"/>
                  <a:gd name="T6" fmla="*/ 44 w 87"/>
                  <a:gd name="T7" fmla="*/ 0 h 87"/>
                  <a:gd name="T8" fmla="*/ 87 w 87"/>
                  <a:gd name="T9" fmla="*/ 87 h 87"/>
                  <a:gd name="T10" fmla="*/ 87 w 87"/>
                  <a:gd name="T11" fmla="*/ 87 h 87"/>
                </a:gdLst>
                <a:ahLst/>
                <a:cxnLst>
                  <a:cxn ang="0">
                    <a:pos x="T0" y="T1"/>
                  </a:cxn>
                  <a:cxn ang="0">
                    <a:pos x="T2" y="T3"/>
                  </a:cxn>
                  <a:cxn ang="0">
                    <a:pos x="T4" y="T5"/>
                  </a:cxn>
                  <a:cxn ang="0">
                    <a:pos x="T6" y="T7"/>
                  </a:cxn>
                  <a:cxn ang="0">
                    <a:pos x="T8" y="T9"/>
                  </a:cxn>
                  <a:cxn ang="0">
                    <a:pos x="T10" y="T11"/>
                  </a:cxn>
                </a:cxnLst>
                <a:rect l="0" t="0" r="r" b="b"/>
                <a:pathLst>
                  <a:path w="87" h="87">
                    <a:moveTo>
                      <a:pt x="87" y="87"/>
                    </a:moveTo>
                    <a:lnTo>
                      <a:pt x="87" y="87"/>
                    </a:lnTo>
                    <a:lnTo>
                      <a:pt x="0" y="87"/>
                    </a:lnTo>
                    <a:lnTo>
                      <a:pt x="44" y="0"/>
                    </a:lnTo>
                    <a:lnTo>
                      <a:pt x="87" y="87"/>
                    </a:lnTo>
                    <a:lnTo>
                      <a:pt x="87" y="87"/>
                    </a:lnTo>
                    <a:close/>
                  </a:path>
                </a:pathLst>
              </a:custGeom>
              <a:noFill/>
              <a:ln w="6350" cap="flat">
                <a:solidFill>
                  <a:srgbClr val="1DCE9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9" name="Freeform 476">
                <a:extLst>
                  <a:ext uri="{FF2B5EF4-FFF2-40B4-BE49-F238E27FC236}">
                    <a16:creationId xmlns:a16="http://schemas.microsoft.com/office/drawing/2014/main" id="{9C1EF4A2-4855-7E58-795D-61E85C25EB45}"/>
                  </a:ext>
                </a:extLst>
              </p:cNvPr>
              <p:cNvSpPr>
                <a:spLocks/>
              </p:cNvSpPr>
              <p:nvPr/>
            </p:nvSpPr>
            <p:spPr bwMode="auto">
              <a:xfrm>
                <a:off x="1478" y="1066"/>
                <a:ext cx="65" cy="64"/>
              </a:xfrm>
              <a:custGeom>
                <a:avLst/>
                <a:gdLst>
                  <a:gd name="T0" fmla="*/ 87 w 87"/>
                  <a:gd name="T1" fmla="*/ 87 h 87"/>
                  <a:gd name="T2" fmla="*/ 87 w 87"/>
                  <a:gd name="T3" fmla="*/ 87 h 87"/>
                  <a:gd name="T4" fmla="*/ 0 w 87"/>
                  <a:gd name="T5" fmla="*/ 87 h 87"/>
                  <a:gd name="T6" fmla="*/ 43 w 87"/>
                  <a:gd name="T7" fmla="*/ 0 h 87"/>
                  <a:gd name="T8" fmla="*/ 87 w 87"/>
                  <a:gd name="T9" fmla="*/ 87 h 87"/>
                  <a:gd name="T10" fmla="*/ 87 w 87"/>
                  <a:gd name="T11" fmla="*/ 87 h 87"/>
                </a:gdLst>
                <a:ahLst/>
                <a:cxnLst>
                  <a:cxn ang="0">
                    <a:pos x="T0" y="T1"/>
                  </a:cxn>
                  <a:cxn ang="0">
                    <a:pos x="T2" y="T3"/>
                  </a:cxn>
                  <a:cxn ang="0">
                    <a:pos x="T4" y="T5"/>
                  </a:cxn>
                  <a:cxn ang="0">
                    <a:pos x="T6" y="T7"/>
                  </a:cxn>
                  <a:cxn ang="0">
                    <a:pos x="T8" y="T9"/>
                  </a:cxn>
                  <a:cxn ang="0">
                    <a:pos x="T10" y="T11"/>
                  </a:cxn>
                </a:cxnLst>
                <a:rect l="0" t="0" r="r" b="b"/>
                <a:pathLst>
                  <a:path w="87" h="87">
                    <a:moveTo>
                      <a:pt x="87" y="87"/>
                    </a:moveTo>
                    <a:lnTo>
                      <a:pt x="87" y="87"/>
                    </a:lnTo>
                    <a:lnTo>
                      <a:pt x="0" y="87"/>
                    </a:lnTo>
                    <a:lnTo>
                      <a:pt x="43" y="0"/>
                    </a:lnTo>
                    <a:lnTo>
                      <a:pt x="87" y="87"/>
                    </a:lnTo>
                    <a:lnTo>
                      <a:pt x="87" y="87"/>
                    </a:lnTo>
                    <a:close/>
                  </a:path>
                </a:pathLst>
              </a:custGeom>
              <a:noFill/>
              <a:ln w="6350" cap="flat">
                <a:solidFill>
                  <a:srgbClr val="1DCE9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0" name="Freeform 477">
                <a:extLst>
                  <a:ext uri="{FF2B5EF4-FFF2-40B4-BE49-F238E27FC236}">
                    <a16:creationId xmlns:a16="http://schemas.microsoft.com/office/drawing/2014/main" id="{21DC3110-EF1E-E3EC-6B83-B6DB0B10CC70}"/>
                  </a:ext>
                </a:extLst>
              </p:cNvPr>
              <p:cNvSpPr>
                <a:spLocks/>
              </p:cNvSpPr>
              <p:nvPr/>
            </p:nvSpPr>
            <p:spPr bwMode="auto">
              <a:xfrm>
                <a:off x="1463" y="1051"/>
                <a:ext cx="60" cy="65"/>
              </a:xfrm>
              <a:custGeom>
                <a:avLst/>
                <a:gdLst>
                  <a:gd name="T0" fmla="*/ 80 w 80"/>
                  <a:gd name="T1" fmla="*/ 87 h 87"/>
                  <a:gd name="T2" fmla="*/ 80 w 80"/>
                  <a:gd name="T3" fmla="*/ 87 h 87"/>
                  <a:gd name="T4" fmla="*/ 0 w 80"/>
                  <a:gd name="T5" fmla="*/ 87 h 87"/>
                  <a:gd name="T6" fmla="*/ 41 w 80"/>
                  <a:gd name="T7" fmla="*/ 0 h 87"/>
                  <a:gd name="T8" fmla="*/ 80 w 80"/>
                  <a:gd name="T9" fmla="*/ 87 h 87"/>
                  <a:gd name="T10" fmla="*/ 80 w 80"/>
                  <a:gd name="T11" fmla="*/ 87 h 87"/>
                </a:gdLst>
                <a:ahLst/>
                <a:cxnLst>
                  <a:cxn ang="0">
                    <a:pos x="T0" y="T1"/>
                  </a:cxn>
                  <a:cxn ang="0">
                    <a:pos x="T2" y="T3"/>
                  </a:cxn>
                  <a:cxn ang="0">
                    <a:pos x="T4" y="T5"/>
                  </a:cxn>
                  <a:cxn ang="0">
                    <a:pos x="T6" y="T7"/>
                  </a:cxn>
                  <a:cxn ang="0">
                    <a:pos x="T8" y="T9"/>
                  </a:cxn>
                  <a:cxn ang="0">
                    <a:pos x="T10" y="T11"/>
                  </a:cxn>
                </a:cxnLst>
                <a:rect l="0" t="0" r="r" b="b"/>
                <a:pathLst>
                  <a:path w="80" h="87">
                    <a:moveTo>
                      <a:pt x="80" y="87"/>
                    </a:moveTo>
                    <a:lnTo>
                      <a:pt x="80" y="87"/>
                    </a:lnTo>
                    <a:lnTo>
                      <a:pt x="0" y="87"/>
                    </a:lnTo>
                    <a:lnTo>
                      <a:pt x="41" y="0"/>
                    </a:lnTo>
                    <a:lnTo>
                      <a:pt x="80" y="87"/>
                    </a:lnTo>
                    <a:lnTo>
                      <a:pt x="80" y="87"/>
                    </a:lnTo>
                    <a:close/>
                  </a:path>
                </a:pathLst>
              </a:custGeom>
              <a:noFill/>
              <a:ln w="6350" cap="flat">
                <a:solidFill>
                  <a:srgbClr val="1DCE9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1" name="Freeform 478">
                <a:extLst>
                  <a:ext uri="{FF2B5EF4-FFF2-40B4-BE49-F238E27FC236}">
                    <a16:creationId xmlns:a16="http://schemas.microsoft.com/office/drawing/2014/main" id="{6C610A9D-7943-8797-05EA-C0BB5779981B}"/>
                  </a:ext>
                </a:extLst>
              </p:cNvPr>
              <p:cNvSpPr>
                <a:spLocks/>
              </p:cNvSpPr>
              <p:nvPr/>
            </p:nvSpPr>
            <p:spPr bwMode="auto">
              <a:xfrm>
                <a:off x="5439" y="2095"/>
                <a:ext cx="65" cy="70"/>
              </a:xfrm>
              <a:custGeom>
                <a:avLst/>
                <a:gdLst>
                  <a:gd name="T0" fmla="*/ 87 w 87"/>
                  <a:gd name="T1" fmla="*/ 94 h 94"/>
                  <a:gd name="T2" fmla="*/ 87 w 87"/>
                  <a:gd name="T3" fmla="*/ 94 h 94"/>
                  <a:gd name="T4" fmla="*/ 0 w 87"/>
                  <a:gd name="T5" fmla="*/ 94 h 94"/>
                  <a:gd name="T6" fmla="*/ 43 w 87"/>
                  <a:gd name="T7" fmla="*/ 0 h 94"/>
                  <a:gd name="T8" fmla="*/ 87 w 87"/>
                  <a:gd name="T9" fmla="*/ 94 h 94"/>
                  <a:gd name="T10" fmla="*/ 87 w 87"/>
                  <a:gd name="T11" fmla="*/ 94 h 94"/>
                </a:gdLst>
                <a:ahLst/>
                <a:cxnLst>
                  <a:cxn ang="0">
                    <a:pos x="T0" y="T1"/>
                  </a:cxn>
                  <a:cxn ang="0">
                    <a:pos x="T2" y="T3"/>
                  </a:cxn>
                  <a:cxn ang="0">
                    <a:pos x="T4" y="T5"/>
                  </a:cxn>
                  <a:cxn ang="0">
                    <a:pos x="T6" y="T7"/>
                  </a:cxn>
                  <a:cxn ang="0">
                    <a:pos x="T8" y="T9"/>
                  </a:cxn>
                  <a:cxn ang="0">
                    <a:pos x="T10" y="T11"/>
                  </a:cxn>
                </a:cxnLst>
                <a:rect l="0" t="0" r="r" b="b"/>
                <a:pathLst>
                  <a:path w="87" h="94">
                    <a:moveTo>
                      <a:pt x="87" y="94"/>
                    </a:moveTo>
                    <a:lnTo>
                      <a:pt x="87" y="94"/>
                    </a:lnTo>
                    <a:lnTo>
                      <a:pt x="0" y="94"/>
                    </a:lnTo>
                    <a:lnTo>
                      <a:pt x="43" y="0"/>
                    </a:lnTo>
                    <a:lnTo>
                      <a:pt x="87" y="94"/>
                    </a:lnTo>
                    <a:lnTo>
                      <a:pt x="87" y="94"/>
                    </a:lnTo>
                    <a:close/>
                  </a:path>
                </a:pathLst>
              </a:custGeom>
              <a:noFill/>
              <a:ln w="6350" cap="flat">
                <a:solidFill>
                  <a:srgbClr val="1DCE9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2" name="Freeform 479">
                <a:extLst>
                  <a:ext uri="{FF2B5EF4-FFF2-40B4-BE49-F238E27FC236}">
                    <a16:creationId xmlns:a16="http://schemas.microsoft.com/office/drawing/2014/main" id="{11B5CACE-55B8-CF5E-83A7-86AC3D339632}"/>
                  </a:ext>
                </a:extLst>
              </p:cNvPr>
              <p:cNvSpPr>
                <a:spLocks/>
              </p:cNvSpPr>
              <p:nvPr/>
            </p:nvSpPr>
            <p:spPr bwMode="auto">
              <a:xfrm>
                <a:off x="5439" y="2095"/>
                <a:ext cx="60" cy="70"/>
              </a:xfrm>
              <a:custGeom>
                <a:avLst/>
                <a:gdLst>
                  <a:gd name="T0" fmla="*/ 80 w 80"/>
                  <a:gd name="T1" fmla="*/ 94 h 94"/>
                  <a:gd name="T2" fmla="*/ 80 w 80"/>
                  <a:gd name="T3" fmla="*/ 94 h 94"/>
                  <a:gd name="T4" fmla="*/ 0 w 80"/>
                  <a:gd name="T5" fmla="*/ 94 h 94"/>
                  <a:gd name="T6" fmla="*/ 41 w 80"/>
                  <a:gd name="T7" fmla="*/ 0 h 94"/>
                  <a:gd name="T8" fmla="*/ 80 w 80"/>
                  <a:gd name="T9" fmla="*/ 94 h 94"/>
                  <a:gd name="T10" fmla="*/ 80 w 80"/>
                  <a:gd name="T11" fmla="*/ 94 h 94"/>
                </a:gdLst>
                <a:ahLst/>
                <a:cxnLst>
                  <a:cxn ang="0">
                    <a:pos x="T0" y="T1"/>
                  </a:cxn>
                  <a:cxn ang="0">
                    <a:pos x="T2" y="T3"/>
                  </a:cxn>
                  <a:cxn ang="0">
                    <a:pos x="T4" y="T5"/>
                  </a:cxn>
                  <a:cxn ang="0">
                    <a:pos x="T6" y="T7"/>
                  </a:cxn>
                  <a:cxn ang="0">
                    <a:pos x="T8" y="T9"/>
                  </a:cxn>
                  <a:cxn ang="0">
                    <a:pos x="T10" y="T11"/>
                  </a:cxn>
                </a:cxnLst>
                <a:rect l="0" t="0" r="r" b="b"/>
                <a:pathLst>
                  <a:path w="80" h="94">
                    <a:moveTo>
                      <a:pt x="80" y="94"/>
                    </a:moveTo>
                    <a:lnTo>
                      <a:pt x="80" y="94"/>
                    </a:lnTo>
                    <a:lnTo>
                      <a:pt x="0" y="94"/>
                    </a:lnTo>
                    <a:lnTo>
                      <a:pt x="41" y="0"/>
                    </a:lnTo>
                    <a:lnTo>
                      <a:pt x="80" y="94"/>
                    </a:lnTo>
                    <a:lnTo>
                      <a:pt x="80" y="94"/>
                    </a:lnTo>
                    <a:close/>
                  </a:path>
                </a:pathLst>
              </a:custGeom>
              <a:noFill/>
              <a:ln w="6350" cap="flat">
                <a:solidFill>
                  <a:srgbClr val="1DCE9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3" name="Freeform 480">
                <a:extLst>
                  <a:ext uri="{FF2B5EF4-FFF2-40B4-BE49-F238E27FC236}">
                    <a16:creationId xmlns:a16="http://schemas.microsoft.com/office/drawing/2014/main" id="{8FF25E8A-C312-0582-DB2E-99355F15E570}"/>
                  </a:ext>
                </a:extLst>
              </p:cNvPr>
              <p:cNvSpPr>
                <a:spLocks/>
              </p:cNvSpPr>
              <p:nvPr/>
            </p:nvSpPr>
            <p:spPr bwMode="auto">
              <a:xfrm>
                <a:off x="5430" y="2095"/>
                <a:ext cx="64" cy="70"/>
              </a:xfrm>
              <a:custGeom>
                <a:avLst/>
                <a:gdLst>
                  <a:gd name="T0" fmla="*/ 86 w 86"/>
                  <a:gd name="T1" fmla="*/ 94 h 94"/>
                  <a:gd name="T2" fmla="*/ 86 w 86"/>
                  <a:gd name="T3" fmla="*/ 94 h 94"/>
                  <a:gd name="T4" fmla="*/ 0 w 86"/>
                  <a:gd name="T5" fmla="*/ 94 h 94"/>
                  <a:gd name="T6" fmla="*/ 44 w 86"/>
                  <a:gd name="T7" fmla="*/ 0 h 94"/>
                  <a:gd name="T8" fmla="*/ 86 w 86"/>
                  <a:gd name="T9" fmla="*/ 94 h 94"/>
                  <a:gd name="T10" fmla="*/ 86 w 86"/>
                  <a:gd name="T11" fmla="*/ 94 h 94"/>
                </a:gdLst>
                <a:ahLst/>
                <a:cxnLst>
                  <a:cxn ang="0">
                    <a:pos x="T0" y="T1"/>
                  </a:cxn>
                  <a:cxn ang="0">
                    <a:pos x="T2" y="T3"/>
                  </a:cxn>
                  <a:cxn ang="0">
                    <a:pos x="T4" y="T5"/>
                  </a:cxn>
                  <a:cxn ang="0">
                    <a:pos x="T6" y="T7"/>
                  </a:cxn>
                  <a:cxn ang="0">
                    <a:pos x="T8" y="T9"/>
                  </a:cxn>
                  <a:cxn ang="0">
                    <a:pos x="T10" y="T11"/>
                  </a:cxn>
                </a:cxnLst>
                <a:rect l="0" t="0" r="r" b="b"/>
                <a:pathLst>
                  <a:path w="86" h="94">
                    <a:moveTo>
                      <a:pt x="86" y="94"/>
                    </a:moveTo>
                    <a:lnTo>
                      <a:pt x="86" y="94"/>
                    </a:lnTo>
                    <a:lnTo>
                      <a:pt x="0" y="94"/>
                    </a:lnTo>
                    <a:lnTo>
                      <a:pt x="44" y="0"/>
                    </a:lnTo>
                    <a:lnTo>
                      <a:pt x="86" y="94"/>
                    </a:lnTo>
                    <a:lnTo>
                      <a:pt x="86" y="94"/>
                    </a:lnTo>
                    <a:close/>
                  </a:path>
                </a:pathLst>
              </a:custGeom>
              <a:noFill/>
              <a:ln w="6350" cap="flat">
                <a:solidFill>
                  <a:srgbClr val="1DCE9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4" name="Freeform 481">
                <a:extLst>
                  <a:ext uri="{FF2B5EF4-FFF2-40B4-BE49-F238E27FC236}">
                    <a16:creationId xmlns:a16="http://schemas.microsoft.com/office/drawing/2014/main" id="{EB1ADBA2-DA7F-B000-E4FA-608989A31C2D}"/>
                  </a:ext>
                </a:extLst>
              </p:cNvPr>
              <p:cNvSpPr>
                <a:spLocks/>
              </p:cNvSpPr>
              <p:nvPr/>
            </p:nvSpPr>
            <p:spPr bwMode="auto">
              <a:xfrm>
                <a:off x="5430" y="2095"/>
                <a:ext cx="59" cy="70"/>
              </a:xfrm>
              <a:custGeom>
                <a:avLst/>
                <a:gdLst>
                  <a:gd name="T0" fmla="*/ 80 w 80"/>
                  <a:gd name="T1" fmla="*/ 94 h 94"/>
                  <a:gd name="T2" fmla="*/ 80 w 80"/>
                  <a:gd name="T3" fmla="*/ 94 h 94"/>
                  <a:gd name="T4" fmla="*/ 0 w 80"/>
                  <a:gd name="T5" fmla="*/ 94 h 94"/>
                  <a:gd name="T6" fmla="*/ 39 w 80"/>
                  <a:gd name="T7" fmla="*/ 0 h 94"/>
                  <a:gd name="T8" fmla="*/ 80 w 80"/>
                  <a:gd name="T9" fmla="*/ 94 h 94"/>
                  <a:gd name="T10" fmla="*/ 80 w 80"/>
                  <a:gd name="T11" fmla="*/ 94 h 94"/>
                </a:gdLst>
                <a:ahLst/>
                <a:cxnLst>
                  <a:cxn ang="0">
                    <a:pos x="T0" y="T1"/>
                  </a:cxn>
                  <a:cxn ang="0">
                    <a:pos x="T2" y="T3"/>
                  </a:cxn>
                  <a:cxn ang="0">
                    <a:pos x="T4" y="T5"/>
                  </a:cxn>
                  <a:cxn ang="0">
                    <a:pos x="T6" y="T7"/>
                  </a:cxn>
                  <a:cxn ang="0">
                    <a:pos x="T8" y="T9"/>
                  </a:cxn>
                  <a:cxn ang="0">
                    <a:pos x="T10" y="T11"/>
                  </a:cxn>
                </a:cxnLst>
                <a:rect l="0" t="0" r="r" b="b"/>
                <a:pathLst>
                  <a:path w="80" h="94">
                    <a:moveTo>
                      <a:pt x="80" y="94"/>
                    </a:moveTo>
                    <a:lnTo>
                      <a:pt x="80" y="94"/>
                    </a:lnTo>
                    <a:lnTo>
                      <a:pt x="0" y="94"/>
                    </a:lnTo>
                    <a:lnTo>
                      <a:pt x="39" y="0"/>
                    </a:lnTo>
                    <a:lnTo>
                      <a:pt x="80" y="94"/>
                    </a:lnTo>
                    <a:lnTo>
                      <a:pt x="80" y="94"/>
                    </a:lnTo>
                    <a:close/>
                  </a:path>
                </a:pathLst>
              </a:custGeom>
              <a:noFill/>
              <a:ln w="6350" cap="flat">
                <a:solidFill>
                  <a:srgbClr val="1DCE9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5" name="Freeform 482">
                <a:extLst>
                  <a:ext uri="{FF2B5EF4-FFF2-40B4-BE49-F238E27FC236}">
                    <a16:creationId xmlns:a16="http://schemas.microsoft.com/office/drawing/2014/main" id="{B695E749-64AC-2486-EA53-7547F4941A3E}"/>
                  </a:ext>
                </a:extLst>
              </p:cNvPr>
              <p:cNvSpPr>
                <a:spLocks/>
              </p:cNvSpPr>
              <p:nvPr/>
            </p:nvSpPr>
            <p:spPr bwMode="auto">
              <a:xfrm>
                <a:off x="5425" y="2095"/>
                <a:ext cx="59" cy="70"/>
              </a:xfrm>
              <a:custGeom>
                <a:avLst/>
                <a:gdLst>
                  <a:gd name="T0" fmla="*/ 80 w 80"/>
                  <a:gd name="T1" fmla="*/ 94 h 94"/>
                  <a:gd name="T2" fmla="*/ 80 w 80"/>
                  <a:gd name="T3" fmla="*/ 94 h 94"/>
                  <a:gd name="T4" fmla="*/ 0 w 80"/>
                  <a:gd name="T5" fmla="*/ 94 h 94"/>
                  <a:gd name="T6" fmla="*/ 41 w 80"/>
                  <a:gd name="T7" fmla="*/ 0 h 94"/>
                  <a:gd name="T8" fmla="*/ 80 w 80"/>
                  <a:gd name="T9" fmla="*/ 94 h 94"/>
                  <a:gd name="T10" fmla="*/ 80 w 80"/>
                  <a:gd name="T11" fmla="*/ 94 h 94"/>
                </a:gdLst>
                <a:ahLst/>
                <a:cxnLst>
                  <a:cxn ang="0">
                    <a:pos x="T0" y="T1"/>
                  </a:cxn>
                  <a:cxn ang="0">
                    <a:pos x="T2" y="T3"/>
                  </a:cxn>
                  <a:cxn ang="0">
                    <a:pos x="T4" y="T5"/>
                  </a:cxn>
                  <a:cxn ang="0">
                    <a:pos x="T6" y="T7"/>
                  </a:cxn>
                  <a:cxn ang="0">
                    <a:pos x="T8" y="T9"/>
                  </a:cxn>
                  <a:cxn ang="0">
                    <a:pos x="T10" y="T11"/>
                  </a:cxn>
                </a:cxnLst>
                <a:rect l="0" t="0" r="r" b="b"/>
                <a:pathLst>
                  <a:path w="80" h="94">
                    <a:moveTo>
                      <a:pt x="80" y="94"/>
                    </a:moveTo>
                    <a:lnTo>
                      <a:pt x="80" y="94"/>
                    </a:lnTo>
                    <a:lnTo>
                      <a:pt x="0" y="94"/>
                    </a:lnTo>
                    <a:lnTo>
                      <a:pt x="41" y="0"/>
                    </a:lnTo>
                    <a:lnTo>
                      <a:pt x="80" y="94"/>
                    </a:lnTo>
                    <a:lnTo>
                      <a:pt x="80" y="94"/>
                    </a:lnTo>
                    <a:close/>
                  </a:path>
                </a:pathLst>
              </a:custGeom>
              <a:noFill/>
              <a:ln w="6350" cap="flat">
                <a:solidFill>
                  <a:srgbClr val="1DCE9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6" name="Freeform 483">
                <a:extLst>
                  <a:ext uri="{FF2B5EF4-FFF2-40B4-BE49-F238E27FC236}">
                    <a16:creationId xmlns:a16="http://schemas.microsoft.com/office/drawing/2014/main" id="{54D44EFA-D65E-3A15-1079-0606E7F6E39B}"/>
                  </a:ext>
                </a:extLst>
              </p:cNvPr>
              <p:cNvSpPr>
                <a:spLocks/>
              </p:cNvSpPr>
              <p:nvPr/>
            </p:nvSpPr>
            <p:spPr bwMode="auto">
              <a:xfrm>
                <a:off x="1491" y="1083"/>
                <a:ext cx="494" cy="522"/>
              </a:xfrm>
              <a:custGeom>
                <a:avLst/>
                <a:gdLst>
                  <a:gd name="T0" fmla="*/ 20 w 664"/>
                  <a:gd name="T1" fmla="*/ 0 h 700"/>
                  <a:gd name="T2" fmla="*/ 48 w 664"/>
                  <a:gd name="T3" fmla="*/ 25 h 700"/>
                  <a:gd name="T4" fmla="*/ 112 w 664"/>
                  <a:gd name="T5" fmla="*/ 37 h 700"/>
                  <a:gd name="T6" fmla="*/ 116 w 664"/>
                  <a:gd name="T7" fmla="*/ 52 h 700"/>
                  <a:gd name="T8" fmla="*/ 125 w 664"/>
                  <a:gd name="T9" fmla="*/ 66 h 700"/>
                  <a:gd name="T10" fmla="*/ 132 w 664"/>
                  <a:gd name="T11" fmla="*/ 78 h 700"/>
                  <a:gd name="T12" fmla="*/ 160 w 664"/>
                  <a:gd name="T13" fmla="*/ 84 h 700"/>
                  <a:gd name="T14" fmla="*/ 163 w 664"/>
                  <a:gd name="T15" fmla="*/ 106 h 700"/>
                  <a:gd name="T16" fmla="*/ 174 w 664"/>
                  <a:gd name="T17" fmla="*/ 123 h 700"/>
                  <a:gd name="T18" fmla="*/ 184 w 664"/>
                  <a:gd name="T19" fmla="*/ 183 h 700"/>
                  <a:gd name="T20" fmla="*/ 197 w 664"/>
                  <a:gd name="T21" fmla="*/ 193 h 700"/>
                  <a:gd name="T22" fmla="*/ 201 w 664"/>
                  <a:gd name="T23" fmla="*/ 206 h 700"/>
                  <a:gd name="T24" fmla="*/ 209 w 664"/>
                  <a:gd name="T25" fmla="*/ 214 h 700"/>
                  <a:gd name="T26" fmla="*/ 221 w 664"/>
                  <a:gd name="T27" fmla="*/ 246 h 700"/>
                  <a:gd name="T28" fmla="*/ 243 w 664"/>
                  <a:gd name="T29" fmla="*/ 258 h 700"/>
                  <a:gd name="T30" fmla="*/ 251 w 664"/>
                  <a:gd name="T31" fmla="*/ 271 h 700"/>
                  <a:gd name="T32" fmla="*/ 260 w 664"/>
                  <a:gd name="T33" fmla="*/ 278 h 700"/>
                  <a:gd name="T34" fmla="*/ 265 w 664"/>
                  <a:gd name="T35" fmla="*/ 300 h 700"/>
                  <a:gd name="T36" fmla="*/ 281 w 664"/>
                  <a:gd name="T37" fmla="*/ 315 h 700"/>
                  <a:gd name="T38" fmla="*/ 294 w 664"/>
                  <a:gd name="T39" fmla="*/ 325 h 700"/>
                  <a:gd name="T40" fmla="*/ 302 w 664"/>
                  <a:gd name="T41" fmla="*/ 338 h 700"/>
                  <a:gd name="T42" fmla="*/ 316 w 664"/>
                  <a:gd name="T43" fmla="*/ 349 h 700"/>
                  <a:gd name="T44" fmla="*/ 324 w 664"/>
                  <a:gd name="T45" fmla="*/ 359 h 700"/>
                  <a:gd name="T46" fmla="*/ 331 w 664"/>
                  <a:gd name="T47" fmla="*/ 381 h 700"/>
                  <a:gd name="T48" fmla="*/ 383 w 664"/>
                  <a:gd name="T49" fmla="*/ 390 h 700"/>
                  <a:gd name="T50" fmla="*/ 386 w 664"/>
                  <a:gd name="T51" fmla="*/ 420 h 700"/>
                  <a:gd name="T52" fmla="*/ 416 w 664"/>
                  <a:gd name="T53" fmla="*/ 429 h 700"/>
                  <a:gd name="T54" fmla="*/ 420 w 664"/>
                  <a:gd name="T55" fmla="*/ 448 h 700"/>
                  <a:gd name="T56" fmla="*/ 431 w 664"/>
                  <a:gd name="T57" fmla="*/ 453 h 700"/>
                  <a:gd name="T58" fmla="*/ 436 w 664"/>
                  <a:gd name="T59" fmla="*/ 465 h 700"/>
                  <a:gd name="T60" fmla="*/ 459 w 664"/>
                  <a:gd name="T61" fmla="*/ 478 h 700"/>
                  <a:gd name="T62" fmla="*/ 470 w 664"/>
                  <a:gd name="T63" fmla="*/ 503 h 700"/>
                  <a:gd name="T64" fmla="*/ 494 w 664"/>
                  <a:gd name="T65" fmla="*/ 509 h 700"/>
                  <a:gd name="T66" fmla="*/ 507 w 664"/>
                  <a:gd name="T67" fmla="*/ 545 h 700"/>
                  <a:gd name="T68" fmla="*/ 549 w 664"/>
                  <a:gd name="T69" fmla="*/ 563 h 700"/>
                  <a:gd name="T70" fmla="*/ 561 w 664"/>
                  <a:gd name="T71" fmla="*/ 582 h 700"/>
                  <a:gd name="T72" fmla="*/ 570 w 664"/>
                  <a:gd name="T73" fmla="*/ 593 h 700"/>
                  <a:gd name="T74" fmla="*/ 582 w 664"/>
                  <a:gd name="T75" fmla="*/ 617 h 700"/>
                  <a:gd name="T76" fmla="*/ 601 w 664"/>
                  <a:gd name="T77" fmla="*/ 624 h 700"/>
                  <a:gd name="T78" fmla="*/ 611 w 664"/>
                  <a:gd name="T79" fmla="*/ 633 h 700"/>
                  <a:gd name="T80" fmla="*/ 621 w 664"/>
                  <a:gd name="T81" fmla="*/ 645 h 700"/>
                  <a:gd name="T82" fmla="*/ 633 w 664"/>
                  <a:gd name="T83" fmla="*/ 668 h 700"/>
                  <a:gd name="T84" fmla="*/ 664 w 664"/>
                  <a:gd name="T85" fmla="*/ 700 h 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64" h="700">
                    <a:moveTo>
                      <a:pt x="0" y="0"/>
                    </a:moveTo>
                    <a:lnTo>
                      <a:pt x="0" y="0"/>
                    </a:lnTo>
                    <a:lnTo>
                      <a:pt x="20" y="0"/>
                    </a:lnTo>
                    <a:lnTo>
                      <a:pt x="20" y="12"/>
                    </a:lnTo>
                    <a:lnTo>
                      <a:pt x="48" y="12"/>
                    </a:lnTo>
                    <a:lnTo>
                      <a:pt x="48" y="25"/>
                    </a:lnTo>
                    <a:lnTo>
                      <a:pt x="56" y="25"/>
                    </a:lnTo>
                    <a:lnTo>
                      <a:pt x="56" y="37"/>
                    </a:lnTo>
                    <a:lnTo>
                      <a:pt x="112" y="37"/>
                    </a:lnTo>
                    <a:lnTo>
                      <a:pt x="112" y="46"/>
                    </a:lnTo>
                    <a:lnTo>
                      <a:pt x="116" y="46"/>
                    </a:lnTo>
                    <a:lnTo>
                      <a:pt x="116" y="52"/>
                    </a:lnTo>
                    <a:lnTo>
                      <a:pt x="122" y="52"/>
                    </a:lnTo>
                    <a:lnTo>
                      <a:pt x="122" y="66"/>
                    </a:lnTo>
                    <a:lnTo>
                      <a:pt x="125" y="66"/>
                    </a:lnTo>
                    <a:lnTo>
                      <a:pt x="125" y="71"/>
                    </a:lnTo>
                    <a:lnTo>
                      <a:pt x="132" y="71"/>
                    </a:lnTo>
                    <a:lnTo>
                      <a:pt x="132" y="78"/>
                    </a:lnTo>
                    <a:lnTo>
                      <a:pt x="154" y="78"/>
                    </a:lnTo>
                    <a:lnTo>
                      <a:pt x="154" y="84"/>
                    </a:lnTo>
                    <a:lnTo>
                      <a:pt x="160" y="84"/>
                    </a:lnTo>
                    <a:lnTo>
                      <a:pt x="160" y="94"/>
                    </a:lnTo>
                    <a:lnTo>
                      <a:pt x="163" y="94"/>
                    </a:lnTo>
                    <a:lnTo>
                      <a:pt x="163" y="106"/>
                    </a:lnTo>
                    <a:lnTo>
                      <a:pt x="166" y="106"/>
                    </a:lnTo>
                    <a:lnTo>
                      <a:pt x="166" y="123"/>
                    </a:lnTo>
                    <a:lnTo>
                      <a:pt x="174" y="123"/>
                    </a:lnTo>
                    <a:lnTo>
                      <a:pt x="174" y="130"/>
                    </a:lnTo>
                    <a:lnTo>
                      <a:pt x="184" y="130"/>
                    </a:lnTo>
                    <a:lnTo>
                      <a:pt x="184" y="183"/>
                    </a:lnTo>
                    <a:lnTo>
                      <a:pt x="191" y="183"/>
                    </a:lnTo>
                    <a:lnTo>
                      <a:pt x="191" y="193"/>
                    </a:lnTo>
                    <a:lnTo>
                      <a:pt x="197" y="193"/>
                    </a:lnTo>
                    <a:lnTo>
                      <a:pt x="197" y="198"/>
                    </a:lnTo>
                    <a:lnTo>
                      <a:pt x="201" y="198"/>
                    </a:lnTo>
                    <a:lnTo>
                      <a:pt x="201" y="206"/>
                    </a:lnTo>
                    <a:lnTo>
                      <a:pt x="206" y="206"/>
                    </a:lnTo>
                    <a:lnTo>
                      <a:pt x="206" y="214"/>
                    </a:lnTo>
                    <a:lnTo>
                      <a:pt x="209" y="214"/>
                    </a:lnTo>
                    <a:lnTo>
                      <a:pt x="209" y="229"/>
                    </a:lnTo>
                    <a:lnTo>
                      <a:pt x="221" y="229"/>
                    </a:lnTo>
                    <a:lnTo>
                      <a:pt x="221" y="246"/>
                    </a:lnTo>
                    <a:lnTo>
                      <a:pt x="226" y="246"/>
                    </a:lnTo>
                    <a:lnTo>
                      <a:pt x="226" y="258"/>
                    </a:lnTo>
                    <a:lnTo>
                      <a:pt x="243" y="258"/>
                    </a:lnTo>
                    <a:lnTo>
                      <a:pt x="243" y="262"/>
                    </a:lnTo>
                    <a:lnTo>
                      <a:pt x="251" y="262"/>
                    </a:lnTo>
                    <a:lnTo>
                      <a:pt x="251" y="271"/>
                    </a:lnTo>
                    <a:lnTo>
                      <a:pt x="256" y="271"/>
                    </a:lnTo>
                    <a:lnTo>
                      <a:pt x="256" y="278"/>
                    </a:lnTo>
                    <a:lnTo>
                      <a:pt x="260" y="278"/>
                    </a:lnTo>
                    <a:lnTo>
                      <a:pt x="260" y="286"/>
                    </a:lnTo>
                    <a:lnTo>
                      <a:pt x="265" y="286"/>
                    </a:lnTo>
                    <a:lnTo>
                      <a:pt x="265" y="300"/>
                    </a:lnTo>
                    <a:lnTo>
                      <a:pt x="275" y="300"/>
                    </a:lnTo>
                    <a:lnTo>
                      <a:pt x="275" y="315"/>
                    </a:lnTo>
                    <a:lnTo>
                      <a:pt x="281" y="315"/>
                    </a:lnTo>
                    <a:lnTo>
                      <a:pt x="281" y="318"/>
                    </a:lnTo>
                    <a:lnTo>
                      <a:pt x="294" y="318"/>
                    </a:lnTo>
                    <a:lnTo>
                      <a:pt x="294" y="325"/>
                    </a:lnTo>
                    <a:lnTo>
                      <a:pt x="298" y="325"/>
                    </a:lnTo>
                    <a:lnTo>
                      <a:pt x="298" y="338"/>
                    </a:lnTo>
                    <a:lnTo>
                      <a:pt x="302" y="338"/>
                    </a:lnTo>
                    <a:lnTo>
                      <a:pt x="302" y="343"/>
                    </a:lnTo>
                    <a:lnTo>
                      <a:pt x="316" y="343"/>
                    </a:lnTo>
                    <a:lnTo>
                      <a:pt x="316" y="349"/>
                    </a:lnTo>
                    <a:lnTo>
                      <a:pt x="321" y="349"/>
                    </a:lnTo>
                    <a:lnTo>
                      <a:pt x="321" y="359"/>
                    </a:lnTo>
                    <a:lnTo>
                      <a:pt x="324" y="359"/>
                    </a:lnTo>
                    <a:lnTo>
                      <a:pt x="324" y="371"/>
                    </a:lnTo>
                    <a:lnTo>
                      <a:pt x="331" y="371"/>
                    </a:lnTo>
                    <a:lnTo>
                      <a:pt x="331" y="381"/>
                    </a:lnTo>
                    <a:lnTo>
                      <a:pt x="367" y="381"/>
                    </a:lnTo>
                    <a:lnTo>
                      <a:pt x="367" y="390"/>
                    </a:lnTo>
                    <a:lnTo>
                      <a:pt x="383" y="390"/>
                    </a:lnTo>
                    <a:lnTo>
                      <a:pt x="383" y="398"/>
                    </a:lnTo>
                    <a:lnTo>
                      <a:pt x="386" y="398"/>
                    </a:lnTo>
                    <a:lnTo>
                      <a:pt x="386" y="420"/>
                    </a:lnTo>
                    <a:lnTo>
                      <a:pt x="400" y="420"/>
                    </a:lnTo>
                    <a:lnTo>
                      <a:pt x="400" y="429"/>
                    </a:lnTo>
                    <a:lnTo>
                      <a:pt x="416" y="429"/>
                    </a:lnTo>
                    <a:lnTo>
                      <a:pt x="416" y="443"/>
                    </a:lnTo>
                    <a:lnTo>
                      <a:pt x="420" y="443"/>
                    </a:lnTo>
                    <a:lnTo>
                      <a:pt x="420" y="448"/>
                    </a:lnTo>
                    <a:lnTo>
                      <a:pt x="426" y="448"/>
                    </a:lnTo>
                    <a:lnTo>
                      <a:pt x="426" y="453"/>
                    </a:lnTo>
                    <a:lnTo>
                      <a:pt x="431" y="453"/>
                    </a:lnTo>
                    <a:lnTo>
                      <a:pt x="431" y="459"/>
                    </a:lnTo>
                    <a:lnTo>
                      <a:pt x="436" y="459"/>
                    </a:lnTo>
                    <a:lnTo>
                      <a:pt x="436" y="465"/>
                    </a:lnTo>
                    <a:lnTo>
                      <a:pt x="439" y="465"/>
                    </a:lnTo>
                    <a:lnTo>
                      <a:pt x="439" y="478"/>
                    </a:lnTo>
                    <a:lnTo>
                      <a:pt x="459" y="478"/>
                    </a:lnTo>
                    <a:lnTo>
                      <a:pt x="459" y="495"/>
                    </a:lnTo>
                    <a:lnTo>
                      <a:pt x="470" y="495"/>
                    </a:lnTo>
                    <a:lnTo>
                      <a:pt x="470" y="503"/>
                    </a:lnTo>
                    <a:lnTo>
                      <a:pt x="476" y="503"/>
                    </a:lnTo>
                    <a:lnTo>
                      <a:pt x="476" y="509"/>
                    </a:lnTo>
                    <a:lnTo>
                      <a:pt x="494" y="509"/>
                    </a:lnTo>
                    <a:lnTo>
                      <a:pt x="494" y="523"/>
                    </a:lnTo>
                    <a:lnTo>
                      <a:pt x="507" y="523"/>
                    </a:lnTo>
                    <a:lnTo>
                      <a:pt x="507" y="545"/>
                    </a:lnTo>
                    <a:lnTo>
                      <a:pt x="517" y="545"/>
                    </a:lnTo>
                    <a:lnTo>
                      <a:pt x="517" y="563"/>
                    </a:lnTo>
                    <a:lnTo>
                      <a:pt x="549" y="563"/>
                    </a:lnTo>
                    <a:lnTo>
                      <a:pt x="549" y="572"/>
                    </a:lnTo>
                    <a:lnTo>
                      <a:pt x="561" y="572"/>
                    </a:lnTo>
                    <a:lnTo>
                      <a:pt x="561" y="582"/>
                    </a:lnTo>
                    <a:lnTo>
                      <a:pt x="564" y="582"/>
                    </a:lnTo>
                    <a:lnTo>
                      <a:pt x="564" y="593"/>
                    </a:lnTo>
                    <a:lnTo>
                      <a:pt x="570" y="593"/>
                    </a:lnTo>
                    <a:lnTo>
                      <a:pt x="570" y="600"/>
                    </a:lnTo>
                    <a:lnTo>
                      <a:pt x="582" y="600"/>
                    </a:lnTo>
                    <a:lnTo>
                      <a:pt x="582" y="617"/>
                    </a:lnTo>
                    <a:lnTo>
                      <a:pt x="591" y="617"/>
                    </a:lnTo>
                    <a:lnTo>
                      <a:pt x="591" y="624"/>
                    </a:lnTo>
                    <a:lnTo>
                      <a:pt x="601" y="624"/>
                    </a:lnTo>
                    <a:lnTo>
                      <a:pt x="601" y="627"/>
                    </a:lnTo>
                    <a:lnTo>
                      <a:pt x="611" y="627"/>
                    </a:lnTo>
                    <a:lnTo>
                      <a:pt x="611" y="633"/>
                    </a:lnTo>
                    <a:lnTo>
                      <a:pt x="618" y="633"/>
                    </a:lnTo>
                    <a:lnTo>
                      <a:pt x="618" y="645"/>
                    </a:lnTo>
                    <a:lnTo>
                      <a:pt x="621" y="645"/>
                    </a:lnTo>
                    <a:lnTo>
                      <a:pt x="621" y="653"/>
                    </a:lnTo>
                    <a:lnTo>
                      <a:pt x="633" y="653"/>
                    </a:lnTo>
                    <a:lnTo>
                      <a:pt x="633" y="668"/>
                    </a:lnTo>
                    <a:lnTo>
                      <a:pt x="654" y="668"/>
                    </a:lnTo>
                    <a:lnTo>
                      <a:pt x="654" y="700"/>
                    </a:lnTo>
                    <a:lnTo>
                      <a:pt x="664" y="700"/>
                    </a:lnTo>
                  </a:path>
                </a:pathLst>
              </a:custGeom>
              <a:noFill/>
              <a:ln w="15875" cap="flat">
                <a:solidFill>
                  <a:srgbClr val="59545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7" name="Freeform 484">
                <a:extLst>
                  <a:ext uri="{FF2B5EF4-FFF2-40B4-BE49-F238E27FC236}">
                    <a16:creationId xmlns:a16="http://schemas.microsoft.com/office/drawing/2014/main" id="{A3CC055D-4FE1-0833-7D85-C13F179B994D}"/>
                  </a:ext>
                </a:extLst>
              </p:cNvPr>
              <p:cNvSpPr>
                <a:spLocks/>
              </p:cNvSpPr>
              <p:nvPr/>
            </p:nvSpPr>
            <p:spPr bwMode="auto">
              <a:xfrm>
                <a:off x="1985" y="1605"/>
                <a:ext cx="807" cy="508"/>
              </a:xfrm>
              <a:custGeom>
                <a:avLst/>
                <a:gdLst>
                  <a:gd name="T0" fmla="*/ 0 w 1083"/>
                  <a:gd name="T1" fmla="*/ 7 h 681"/>
                  <a:gd name="T2" fmla="*/ 47 w 1083"/>
                  <a:gd name="T3" fmla="*/ 14 h 681"/>
                  <a:gd name="T4" fmla="*/ 56 w 1083"/>
                  <a:gd name="T5" fmla="*/ 52 h 681"/>
                  <a:gd name="T6" fmla="*/ 77 w 1083"/>
                  <a:gd name="T7" fmla="*/ 62 h 681"/>
                  <a:gd name="T8" fmla="*/ 91 w 1083"/>
                  <a:gd name="T9" fmla="*/ 87 h 681"/>
                  <a:gd name="T10" fmla="*/ 121 w 1083"/>
                  <a:gd name="T11" fmla="*/ 102 h 681"/>
                  <a:gd name="T12" fmla="*/ 153 w 1083"/>
                  <a:gd name="T13" fmla="*/ 121 h 681"/>
                  <a:gd name="T14" fmla="*/ 165 w 1083"/>
                  <a:gd name="T15" fmla="*/ 126 h 681"/>
                  <a:gd name="T16" fmla="*/ 172 w 1083"/>
                  <a:gd name="T17" fmla="*/ 158 h 681"/>
                  <a:gd name="T18" fmla="*/ 188 w 1083"/>
                  <a:gd name="T19" fmla="*/ 162 h 681"/>
                  <a:gd name="T20" fmla="*/ 202 w 1083"/>
                  <a:gd name="T21" fmla="*/ 189 h 681"/>
                  <a:gd name="T22" fmla="*/ 252 w 1083"/>
                  <a:gd name="T23" fmla="*/ 198 h 681"/>
                  <a:gd name="T24" fmla="*/ 261 w 1083"/>
                  <a:gd name="T25" fmla="*/ 221 h 681"/>
                  <a:gd name="T26" fmla="*/ 283 w 1083"/>
                  <a:gd name="T27" fmla="*/ 228 h 681"/>
                  <a:gd name="T28" fmla="*/ 290 w 1083"/>
                  <a:gd name="T29" fmla="*/ 247 h 681"/>
                  <a:gd name="T30" fmla="*/ 334 w 1083"/>
                  <a:gd name="T31" fmla="*/ 258 h 681"/>
                  <a:gd name="T32" fmla="*/ 342 w 1083"/>
                  <a:gd name="T33" fmla="*/ 272 h 681"/>
                  <a:gd name="T34" fmla="*/ 354 w 1083"/>
                  <a:gd name="T35" fmla="*/ 282 h 681"/>
                  <a:gd name="T36" fmla="*/ 364 w 1083"/>
                  <a:gd name="T37" fmla="*/ 293 h 681"/>
                  <a:gd name="T38" fmla="*/ 428 w 1083"/>
                  <a:gd name="T39" fmla="*/ 300 h 681"/>
                  <a:gd name="T40" fmla="*/ 432 w 1083"/>
                  <a:gd name="T41" fmla="*/ 328 h 681"/>
                  <a:gd name="T42" fmla="*/ 462 w 1083"/>
                  <a:gd name="T43" fmla="*/ 332 h 681"/>
                  <a:gd name="T44" fmla="*/ 473 w 1083"/>
                  <a:gd name="T45" fmla="*/ 371 h 681"/>
                  <a:gd name="T46" fmla="*/ 494 w 1083"/>
                  <a:gd name="T47" fmla="*/ 376 h 681"/>
                  <a:gd name="T48" fmla="*/ 501 w 1083"/>
                  <a:gd name="T49" fmla="*/ 395 h 681"/>
                  <a:gd name="T50" fmla="*/ 532 w 1083"/>
                  <a:gd name="T51" fmla="*/ 406 h 681"/>
                  <a:gd name="T52" fmla="*/ 546 w 1083"/>
                  <a:gd name="T53" fmla="*/ 425 h 681"/>
                  <a:gd name="T54" fmla="*/ 563 w 1083"/>
                  <a:gd name="T55" fmla="*/ 434 h 681"/>
                  <a:gd name="T56" fmla="*/ 580 w 1083"/>
                  <a:gd name="T57" fmla="*/ 458 h 681"/>
                  <a:gd name="T58" fmla="*/ 599 w 1083"/>
                  <a:gd name="T59" fmla="*/ 481 h 681"/>
                  <a:gd name="T60" fmla="*/ 636 w 1083"/>
                  <a:gd name="T61" fmla="*/ 500 h 681"/>
                  <a:gd name="T62" fmla="*/ 697 w 1083"/>
                  <a:gd name="T63" fmla="*/ 520 h 681"/>
                  <a:gd name="T64" fmla="*/ 701 w 1083"/>
                  <a:gd name="T65" fmla="*/ 545 h 681"/>
                  <a:gd name="T66" fmla="*/ 786 w 1083"/>
                  <a:gd name="T67" fmla="*/ 550 h 681"/>
                  <a:gd name="T68" fmla="*/ 812 w 1083"/>
                  <a:gd name="T69" fmla="*/ 576 h 681"/>
                  <a:gd name="T70" fmla="*/ 863 w 1083"/>
                  <a:gd name="T71" fmla="*/ 584 h 681"/>
                  <a:gd name="T72" fmla="*/ 869 w 1083"/>
                  <a:gd name="T73" fmla="*/ 608 h 681"/>
                  <a:gd name="T74" fmla="*/ 902 w 1083"/>
                  <a:gd name="T75" fmla="*/ 616 h 681"/>
                  <a:gd name="T76" fmla="*/ 921 w 1083"/>
                  <a:gd name="T77" fmla="*/ 641 h 681"/>
                  <a:gd name="T78" fmla="*/ 1008 w 1083"/>
                  <a:gd name="T79" fmla="*/ 646 h 681"/>
                  <a:gd name="T80" fmla="*/ 1063 w 1083"/>
                  <a:gd name="T81" fmla="*/ 662 h 681"/>
                  <a:gd name="T82" fmla="*/ 1076 w 1083"/>
                  <a:gd name="T83" fmla="*/ 669 h 681"/>
                  <a:gd name="T84" fmla="*/ 1083 w 1083"/>
                  <a:gd name="T85" fmla="*/ 681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83" h="681">
                    <a:moveTo>
                      <a:pt x="0" y="0"/>
                    </a:moveTo>
                    <a:lnTo>
                      <a:pt x="0" y="0"/>
                    </a:lnTo>
                    <a:lnTo>
                      <a:pt x="0" y="7"/>
                    </a:lnTo>
                    <a:lnTo>
                      <a:pt x="17" y="7"/>
                    </a:lnTo>
                    <a:lnTo>
                      <a:pt x="17" y="14"/>
                    </a:lnTo>
                    <a:lnTo>
                      <a:pt x="47" y="14"/>
                    </a:lnTo>
                    <a:lnTo>
                      <a:pt x="47" y="23"/>
                    </a:lnTo>
                    <a:lnTo>
                      <a:pt x="56" y="23"/>
                    </a:lnTo>
                    <a:lnTo>
                      <a:pt x="56" y="52"/>
                    </a:lnTo>
                    <a:lnTo>
                      <a:pt x="68" y="52"/>
                    </a:lnTo>
                    <a:lnTo>
                      <a:pt x="68" y="62"/>
                    </a:lnTo>
                    <a:lnTo>
                      <a:pt x="77" y="62"/>
                    </a:lnTo>
                    <a:lnTo>
                      <a:pt x="77" y="75"/>
                    </a:lnTo>
                    <a:lnTo>
                      <a:pt x="91" y="75"/>
                    </a:lnTo>
                    <a:lnTo>
                      <a:pt x="91" y="87"/>
                    </a:lnTo>
                    <a:lnTo>
                      <a:pt x="102" y="87"/>
                    </a:lnTo>
                    <a:lnTo>
                      <a:pt x="102" y="102"/>
                    </a:lnTo>
                    <a:lnTo>
                      <a:pt x="121" y="102"/>
                    </a:lnTo>
                    <a:lnTo>
                      <a:pt x="121" y="110"/>
                    </a:lnTo>
                    <a:lnTo>
                      <a:pt x="153" y="110"/>
                    </a:lnTo>
                    <a:lnTo>
                      <a:pt x="153" y="121"/>
                    </a:lnTo>
                    <a:lnTo>
                      <a:pt x="157" y="121"/>
                    </a:lnTo>
                    <a:lnTo>
                      <a:pt x="157" y="126"/>
                    </a:lnTo>
                    <a:lnTo>
                      <a:pt x="165" y="126"/>
                    </a:lnTo>
                    <a:lnTo>
                      <a:pt x="165" y="136"/>
                    </a:lnTo>
                    <a:lnTo>
                      <a:pt x="172" y="136"/>
                    </a:lnTo>
                    <a:lnTo>
                      <a:pt x="172" y="158"/>
                    </a:lnTo>
                    <a:lnTo>
                      <a:pt x="182" y="158"/>
                    </a:lnTo>
                    <a:lnTo>
                      <a:pt x="182" y="162"/>
                    </a:lnTo>
                    <a:lnTo>
                      <a:pt x="188" y="162"/>
                    </a:lnTo>
                    <a:lnTo>
                      <a:pt x="188" y="172"/>
                    </a:lnTo>
                    <a:lnTo>
                      <a:pt x="202" y="172"/>
                    </a:lnTo>
                    <a:lnTo>
                      <a:pt x="202" y="189"/>
                    </a:lnTo>
                    <a:lnTo>
                      <a:pt x="225" y="189"/>
                    </a:lnTo>
                    <a:lnTo>
                      <a:pt x="225" y="198"/>
                    </a:lnTo>
                    <a:lnTo>
                      <a:pt x="252" y="198"/>
                    </a:lnTo>
                    <a:lnTo>
                      <a:pt x="252" y="209"/>
                    </a:lnTo>
                    <a:lnTo>
                      <a:pt x="261" y="209"/>
                    </a:lnTo>
                    <a:lnTo>
                      <a:pt x="261" y="221"/>
                    </a:lnTo>
                    <a:lnTo>
                      <a:pt x="266" y="221"/>
                    </a:lnTo>
                    <a:lnTo>
                      <a:pt x="266" y="228"/>
                    </a:lnTo>
                    <a:lnTo>
                      <a:pt x="283" y="228"/>
                    </a:lnTo>
                    <a:lnTo>
                      <a:pt x="283" y="237"/>
                    </a:lnTo>
                    <a:lnTo>
                      <a:pt x="290" y="237"/>
                    </a:lnTo>
                    <a:lnTo>
                      <a:pt x="290" y="247"/>
                    </a:lnTo>
                    <a:lnTo>
                      <a:pt x="303" y="247"/>
                    </a:lnTo>
                    <a:lnTo>
                      <a:pt x="303" y="258"/>
                    </a:lnTo>
                    <a:lnTo>
                      <a:pt x="334" y="258"/>
                    </a:lnTo>
                    <a:lnTo>
                      <a:pt x="334" y="265"/>
                    </a:lnTo>
                    <a:lnTo>
                      <a:pt x="342" y="265"/>
                    </a:lnTo>
                    <a:lnTo>
                      <a:pt x="342" y="272"/>
                    </a:lnTo>
                    <a:lnTo>
                      <a:pt x="347" y="272"/>
                    </a:lnTo>
                    <a:lnTo>
                      <a:pt x="347" y="282"/>
                    </a:lnTo>
                    <a:lnTo>
                      <a:pt x="354" y="282"/>
                    </a:lnTo>
                    <a:lnTo>
                      <a:pt x="354" y="290"/>
                    </a:lnTo>
                    <a:lnTo>
                      <a:pt x="364" y="290"/>
                    </a:lnTo>
                    <a:lnTo>
                      <a:pt x="364" y="293"/>
                    </a:lnTo>
                    <a:lnTo>
                      <a:pt x="400" y="293"/>
                    </a:lnTo>
                    <a:lnTo>
                      <a:pt x="400" y="300"/>
                    </a:lnTo>
                    <a:lnTo>
                      <a:pt x="428" y="300"/>
                    </a:lnTo>
                    <a:lnTo>
                      <a:pt x="428" y="309"/>
                    </a:lnTo>
                    <a:lnTo>
                      <a:pt x="432" y="309"/>
                    </a:lnTo>
                    <a:lnTo>
                      <a:pt x="432" y="328"/>
                    </a:lnTo>
                    <a:lnTo>
                      <a:pt x="435" y="328"/>
                    </a:lnTo>
                    <a:lnTo>
                      <a:pt x="435" y="332"/>
                    </a:lnTo>
                    <a:lnTo>
                      <a:pt x="462" y="332"/>
                    </a:lnTo>
                    <a:lnTo>
                      <a:pt x="462" y="362"/>
                    </a:lnTo>
                    <a:lnTo>
                      <a:pt x="473" y="362"/>
                    </a:lnTo>
                    <a:lnTo>
                      <a:pt x="473" y="371"/>
                    </a:lnTo>
                    <a:lnTo>
                      <a:pt x="486" y="371"/>
                    </a:lnTo>
                    <a:lnTo>
                      <a:pt x="486" y="376"/>
                    </a:lnTo>
                    <a:lnTo>
                      <a:pt x="494" y="376"/>
                    </a:lnTo>
                    <a:lnTo>
                      <a:pt x="494" y="389"/>
                    </a:lnTo>
                    <a:lnTo>
                      <a:pt x="501" y="389"/>
                    </a:lnTo>
                    <a:lnTo>
                      <a:pt x="501" y="395"/>
                    </a:lnTo>
                    <a:lnTo>
                      <a:pt x="520" y="395"/>
                    </a:lnTo>
                    <a:lnTo>
                      <a:pt x="520" y="406"/>
                    </a:lnTo>
                    <a:lnTo>
                      <a:pt x="532" y="406"/>
                    </a:lnTo>
                    <a:lnTo>
                      <a:pt x="532" y="420"/>
                    </a:lnTo>
                    <a:lnTo>
                      <a:pt x="546" y="420"/>
                    </a:lnTo>
                    <a:lnTo>
                      <a:pt x="546" y="425"/>
                    </a:lnTo>
                    <a:lnTo>
                      <a:pt x="558" y="425"/>
                    </a:lnTo>
                    <a:lnTo>
                      <a:pt x="558" y="434"/>
                    </a:lnTo>
                    <a:lnTo>
                      <a:pt x="563" y="434"/>
                    </a:lnTo>
                    <a:lnTo>
                      <a:pt x="563" y="442"/>
                    </a:lnTo>
                    <a:lnTo>
                      <a:pt x="580" y="442"/>
                    </a:lnTo>
                    <a:lnTo>
                      <a:pt x="580" y="458"/>
                    </a:lnTo>
                    <a:lnTo>
                      <a:pt x="588" y="458"/>
                    </a:lnTo>
                    <a:lnTo>
                      <a:pt x="588" y="481"/>
                    </a:lnTo>
                    <a:lnTo>
                      <a:pt x="599" y="481"/>
                    </a:lnTo>
                    <a:lnTo>
                      <a:pt x="599" y="490"/>
                    </a:lnTo>
                    <a:lnTo>
                      <a:pt x="636" y="490"/>
                    </a:lnTo>
                    <a:lnTo>
                      <a:pt x="636" y="500"/>
                    </a:lnTo>
                    <a:lnTo>
                      <a:pt x="667" y="500"/>
                    </a:lnTo>
                    <a:lnTo>
                      <a:pt x="667" y="520"/>
                    </a:lnTo>
                    <a:lnTo>
                      <a:pt x="697" y="520"/>
                    </a:lnTo>
                    <a:lnTo>
                      <a:pt x="697" y="540"/>
                    </a:lnTo>
                    <a:lnTo>
                      <a:pt x="701" y="540"/>
                    </a:lnTo>
                    <a:lnTo>
                      <a:pt x="701" y="545"/>
                    </a:lnTo>
                    <a:lnTo>
                      <a:pt x="745" y="545"/>
                    </a:lnTo>
                    <a:lnTo>
                      <a:pt x="745" y="550"/>
                    </a:lnTo>
                    <a:lnTo>
                      <a:pt x="786" y="550"/>
                    </a:lnTo>
                    <a:lnTo>
                      <a:pt x="786" y="571"/>
                    </a:lnTo>
                    <a:lnTo>
                      <a:pt x="812" y="571"/>
                    </a:lnTo>
                    <a:lnTo>
                      <a:pt x="812" y="576"/>
                    </a:lnTo>
                    <a:lnTo>
                      <a:pt x="836" y="576"/>
                    </a:lnTo>
                    <a:lnTo>
                      <a:pt x="836" y="584"/>
                    </a:lnTo>
                    <a:lnTo>
                      <a:pt x="863" y="584"/>
                    </a:lnTo>
                    <a:lnTo>
                      <a:pt x="863" y="600"/>
                    </a:lnTo>
                    <a:lnTo>
                      <a:pt x="869" y="600"/>
                    </a:lnTo>
                    <a:lnTo>
                      <a:pt x="869" y="608"/>
                    </a:lnTo>
                    <a:lnTo>
                      <a:pt x="888" y="608"/>
                    </a:lnTo>
                    <a:lnTo>
                      <a:pt x="888" y="616"/>
                    </a:lnTo>
                    <a:lnTo>
                      <a:pt x="902" y="616"/>
                    </a:lnTo>
                    <a:lnTo>
                      <a:pt x="902" y="625"/>
                    </a:lnTo>
                    <a:lnTo>
                      <a:pt x="921" y="625"/>
                    </a:lnTo>
                    <a:lnTo>
                      <a:pt x="921" y="641"/>
                    </a:lnTo>
                    <a:lnTo>
                      <a:pt x="995" y="641"/>
                    </a:lnTo>
                    <a:lnTo>
                      <a:pt x="995" y="646"/>
                    </a:lnTo>
                    <a:lnTo>
                      <a:pt x="1008" y="646"/>
                    </a:lnTo>
                    <a:lnTo>
                      <a:pt x="1008" y="655"/>
                    </a:lnTo>
                    <a:lnTo>
                      <a:pt x="1063" y="655"/>
                    </a:lnTo>
                    <a:lnTo>
                      <a:pt x="1063" y="662"/>
                    </a:lnTo>
                    <a:lnTo>
                      <a:pt x="1070" y="662"/>
                    </a:lnTo>
                    <a:lnTo>
                      <a:pt x="1070" y="669"/>
                    </a:lnTo>
                    <a:lnTo>
                      <a:pt x="1076" y="669"/>
                    </a:lnTo>
                    <a:lnTo>
                      <a:pt x="1076" y="677"/>
                    </a:lnTo>
                    <a:lnTo>
                      <a:pt x="1083" y="677"/>
                    </a:lnTo>
                    <a:lnTo>
                      <a:pt x="1083" y="681"/>
                    </a:lnTo>
                  </a:path>
                </a:pathLst>
              </a:custGeom>
              <a:noFill/>
              <a:ln w="15875" cap="flat">
                <a:solidFill>
                  <a:srgbClr val="59545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8" name="Freeform 485">
                <a:extLst>
                  <a:ext uri="{FF2B5EF4-FFF2-40B4-BE49-F238E27FC236}">
                    <a16:creationId xmlns:a16="http://schemas.microsoft.com/office/drawing/2014/main" id="{586B67FE-4869-AD68-C390-FFC36EC37C07}"/>
                  </a:ext>
                </a:extLst>
              </p:cNvPr>
              <p:cNvSpPr>
                <a:spLocks/>
              </p:cNvSpPr>
              <p:nvPr/>
            </p:nvSpPr>
            <p:spPr bwMode="auto">
              <a:xfrm>
                <a:off x="2792" y="2113"/>
                <a:ext cx="3003" cy="358"/>
              </a:xfrm>
              <a:custGeom>
                <a:avLst/>
                <a:gdLst>
                  <a:gd name="T0" fmla="*/ 0 w 4033"/>
                  <a:gd name="T1" fmla="*/ 0 h 479"/>
                  <a:gd name="T2" fmla="*/ 45 w 4033"/>
                  <a:gd name="T3" fmla="*/ 7 h 479"/>
                  <a:gd name="T4" fmla="*/ 91 w 4033"/>
                  <a:gd name="T5" fmla="*/ 17 h 479"/>
                  <a:gd name="T6" fmla="*/ 102 w 4033"/>
                  <a:gd name="T7" fmla="*/ 31 h 479"/>
                  <a:gd name="T8" fmla="*/ 108 w 4033"/>
                  <a:gd name="T9" fmla="*/ 38 h 479"/>
                  <a:gd name="T10" fmla="*/ 134 w 4033"/>
                  <a:gd name="T11" fmla="*/ 44 h 479"/>
                  <a:gd name="T12" fmla="*/ 155 w 4033"/>
                  <a:gd name="T13" fmla="*/ 49 h 479"/>
                  <a:gd name="T14" fmla="*/ 162 w 4033"/>
                  <a:gd name="T15" fmla="*/ 57 h 479"/>
                  <a:gd name="T16" fmla="*/ 193 w 4033"/>
                  <a:gd name="T17" fmla="*/ 62 h 479"/>
                  <a:gd name="T18" fmla="*/ 203 w 4033"/>
                  <a:gd name="T19" fmla="*/ 69 h 479"/>
                  <a:gd name="T20" fmla="*/ 215 w 4033"/>
                  <a:gd name="T21" fmla="*/ 81 h 479"/>
                  <a:gd name="T22" fmla="*/ 222 w 4033"/>
                  <a:gd name="T23" fmla="*/ 86 h 479"/>
                  <a:gd name="T24" fmla="*/ 239 w 4033"/>
                  <a:gd name="T25" fmla="*/ 93 h 479"/>
                  <a:gd name="T26" fmla="*/ 244 w 4033"/>
                  <a:gd name="T27" fmla="*/ 102 h 479"/>
                  <a:gd name="T28" fmla="*/ 255 w 4033"/>
                  <a:gd name="T29" fmla="*/ 111 h 479"/>
                  <a:gd name="T30" fmla="*/ 291 w 4033"/>
                  <a:gd name="T31" fmla="*/ 122 h 479"/>
                  <a:gd name="T32" fmla="*/ 338 w 4033"/>
                  <a:gd name="T33" fmla="*/ 138 h 479"/>
                  <a:gd name="T34" fmla="*/ 345 w 4033"/>
                  <a:gd name="T35" fmla="*/ 150 h 479"/>
                  <a:gd name="T36" fmla="*/ 351 w 4033"/>
                  <a:gd name="T37" fmla="*/ 157 h 479"/>
                  <a:gd name="T38" fmla="*/ 373 w 4033"/>
                  <a:gd name="T39" fmla="*/ 162 h 479"/>
                  <a:gd name="T40" fmla="*/ 474 w 4033"/>
                  <a:gd name="T41" fmla="*/ 168 h 479"/>
                  <a:gd name="T42" fmla="*/ 496 w 4033"/>
                  <a:gd name="T43" fmla="*/ 176 h 479"/>
                  <a:gd name="T44" fmla="*/ 532 w 4033"/>
                  <a:gd name="T45" fmla="*/ 184 h 479"/>
                  <a:gd name="T46" fmla="*/ 547 w 4033"/>
                  <a:gd name="T47" fmla="*/ 192 h 479"/>
                  <a:gd name="T48" fmla="*/ 596 w 4033"/>
                  <a:gd name="T49" fmla="*/ 208 h 479"/>
                  <a:gd name="T50" fmla="*/ 609 w 4033"/>
                  <a:gd name="T51" fmla="*/ 218 h 479"/>
                  <a:gd name="T52" fmla="*/ 705 w 4033"/>
                  <a:gd name="T53" fmla="*/ 223 h 479"/>
                  <a:gd name="T54" fmla="*/ 780 w 4033"/>
                  <a:gd name="T55" fmla="*/ 232 h 479"/>
                  <a:gd name="T56" fmla="*/ 834 w 4033"/>
                  <a:gd name="T57" fmla="*/ 242 h 479"/>
                  <a:gd name="T58" fmla="*/ 999 w 4033"/>
                  <a:gd name="T59" fmla="*/ 257 h 479"/>
                  <a:gd name="T60" fmla="*/ 1103 w 4033"/>
                  <a:gd name="T61" fmla="*/ 266 h 479"/>
                  <a:gd name="T62" fmla="*/ 1234 w 4033"/>
                  <a:gd name="T63" fmla="*/ 283 h 479"/>
                  <a:gd name="T64" fmla="*/ 1316 w 4033"/>
                  <a:gd name="T65" fmla="*/ 292 h 479"/>
                  <a:gd name="T66" fmla="*/ 1405 w 4033"/>
                  <a:gd name="T67" fmla="*/ 299 h 479"/>
                  <a:gd name="T68" fmla="*/ 1438 w 4033"/>
                  <a:gd name="T69" fmla="*/ 307 h 479"/>
                  <a:gd name="T70" fmla="*/ 1553 w 4033"/>
                  <a:gd name="T71" fmla="*/ 316 h 479"/>
                  <a:gd name="T72" fmla="*/ 1561 w 4033"/>
                  <a:gd name="T73" fmla="*/ 322 h 479"/>
                  <a:gd name="T74" fmla="*/ 1631 w 4033"/>
                  <a:gd name="T75" fmla="*/ 332 h 479"/>
                  <a:gd name="T76" fmla="*/ 1820 w 4033"/>
                  <a:gd name="T77" fmla="*/ 341 h 479"/>
                  <a:gd name="T78" fmla="*/ 1842 w 4033"/>
                  <a:gd name="T79" fmla="*/ 347 h 479"/>
                  <a:gd name="T80" fmla="*/ 1937 w 4033"/>
                  <a:gd name="T81" fmla="*/ 356 h 479"/>
                  <a:gd name="T82" fmla="*/ 2069 w 4033"/>
                  <a:gd name="T83" fmla="*/ 367 h 479"/>
                  <a:gd name="T84" fmla="*/ 2077 w 4033"/>
                  <a:gd name="T85" fmla="*/ 372 h 479"/>
                  <a:gd name="T86" fmla="*/ 2173 w 4033"/>
                  <a:gd name="T87" fmla="*/ 382 h 479"/>
                  <a:gd name="T88" fmla="*/ 2209 w 4033"/>
                  <a:gd name="T89" fmla="*/ 392 h 479"/>
                  <a:gd name="T90" fmla="*/ 2350 w 4033"/>
                  <a:gd name="T91" fmla="*/ 400 h 479"/>
                  <a:gd name="T92" fmla="*/ 2440 w 4033"/>
                  <a:gd name="T93" fmla="*/ 425 h 479"/>
                  <a:gd name="T94" fmla="*/ 2490 w 4033"/>
                  <a:gd name="T95" fmla="*/ 435 h 479"/>
                  <a:gd name="T96" fmla="*/ 2573 w 4033"/>
                  <a:gd name="T97" fmla="*/ 440 h 479"/>
                  <a:gd name="T98" fmla="*/ 2723 w 4033"/>
                  <a:gd name="T99" fmla="*/ 450 h 479"/>
                  <a:gd name="T100" fmla="*/ 2732 w 4033"/>
                  <a:gd name="T101" fmla="*/ 460 h 479"/>
                  <a:gd name="T102" fmla="*/ 2880 w 4033"/>
                  <a:gd name="T103" fmla="*/ 469 h 479"/>
                  <a:gd name="T104" fmla="*/ 4033 w 4033"/>
                  <a:gd name="T105" fmla="*/ 479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033" h="479">
                    <a:moveTo>
                      <a:pt x="0" y="0"/>
                    </a:moveTo>
                    <a:lnTo>
                      <a:pt x="0" y="0"/>
                    </a:lnTo>
                    <a:lnTo>
                      <a:pt x="45" y="0"/>
                    </a:lnTo>
                    <a:lnTo>
                      <a:pt x="45" y="7"/>
                    </a:lnTo>
                    <a:lnTo>
                      <a:pt x="91" y="7"/>
                    </a:lnTo>
                    <a:lnTo>
                      <a:pt x="91" y="17"/>
                    </a:lnTo>
                    <a:lnTo>
                      <a:pt x="102" y="17"/>
                    </a:lnTo>
                    <a:lnTo>
                      <a:pt x="102" y="31"/>
                    </a:lnTo>
                    <a:lnTo>
                      <a:pt x="108" y="31"/>
                    </a:lnTo>
                    <a:lnTo>
                      <a:pt x="108" y="38"/>
                    </a:lnTo>
                    <a:lnTo>
                      <a:pt x="134" y="38"/>
                    </a:lnTo>
                    <a:lnTo>
                      <a:pt x="134" y="44"/>
                    </a:lnTo>
                    <a:lnTo>
                      <a:pt x="155" y="44"/>
                    </a:lnTo>
                    <a:lnTo>
                      <a:pt x="155" y="49"/>
                    </a:lnTo>
                    <a:lnTo>
                      <a:pt x="162" y="49"/>
                    </a:lnTo>
                    <a:lnTo>
                      <a:pt x="162" y="57"/>
                    </a:lnTo>
                    <a:lnTo>
                      <a:pt x="193" y="57"/>
                    </a:lnTo>
                    <a:lnTo>
                      <a:pt x="193" y="62"/>
                    </a:lnTo>
                    <a:lnTo>
                      <a:pt x="203" y="62"/>
                    </a:lnTo>
                    <a:lnTo>
                      <a:pt x="203" y="69"/>
                    </a:lnTo>
                    <a:lnTo>
                      <a:pt x="215" y="69"/>
                    </a:lnTo>
                    <a:lnTo>
                      <a:pt x="215" y="81"/>
                    </a:lnTo>
                    <a:lnTo>
                      <a:pt x="222" y="81"/>
                    </a:lnTo>
                    <a:lnTo>
                      <a:pt x="222" y="86"/>
                    </a:lnTo>
                    <a:lnTo>
                      <a:pt x="239" y="86"/>
                    </a:lnTo>
                    <a:lnTo>
                      <a:pt x="239" y="93"/>
                    </a:lnTo>
                    <a:lnTo>
                      <a:pt x="244" y="93"/>
                    </a:lnTo>
                    <a:lnTo>
                      <a:pt x="244" y="102"/>
                    </a:lnTo>
                    <a:lnTo>
                      <a:pt x="255" y="102"/>
                    </a:lnTo>
                    <a:lnTo>
                      <a:pt x="255" y="111"/>
                    </a:lnTo>
                    <a:lnTo>
                      <a:pt x="255" y="122"/>
                    </a:lnTo>
                    <a:lnTo>
                      <a:pt x="291" y="122"/>
                    </a:lnTo>
                    <a:lnTo>
                      <a:pt x="291" y="138"/>
                    </a:lnTo>
                    <a:lnTo>
                      <a:pt x="338" y="138"/>
                    </a:lnTo>
                    <a:lnTo>
                      <a:pt x="338" y="150"/>
                    </a:lnTo>
                    <a:lnTo>
                      <a:pt x="345" y="150"/>
                    </a:lnTo>
                    <a:lnTo>
                      <a:pt x="345" y="157"/>
                    </a:lnTo>
                    <a:lnTo>
                      <a:pt x="351" y="157"/>
                    </a:lnTo>
                    <a:lnTo>
                      <a:pt x="351" y="162"/>
                    </a:lnTo>
                    <a:lnTo>
                      <a:pt x="373" y="162"/>
                    </a:lnTo>
                    <a:lnTo>
                      <a:pt x="373" y="168"/>
                    </a:lnTo>
                    <a:lnTo>
                      <a:pt x="474" y="168"/>
                    </a:lnTo>
                    <a:lnTo>
                      <a:pt x="474" y="176"/>
                    </a:lnTo>
                    <a:lnTo>
                      <a:pt x="496" y="176"/>
                    </a:lnTo>
                    <a:lnTo>
                      <a:pt x="496" y="184"/>
                    </a:lnTo>
                    <a:lnTo>
                      <a:pt x="532" y="184"/>
                    </a:lnTo>
                    <a:lnTo>
                      <a:pt x="532" y="192"/>
                    </a:lnTo>
                    <a:lnTo>
                      <a:pt x="547" y="192"/>
                    </a:lnTo>
                    <a:lnTo>
                      <a:pt x="547" y="208"/>
                    </a:lnTo>
                    <a:lnTo>
                      <a:pt x="596" y="208"/>
                    </a:lnTo>
                    <a:lnTo>
                      <a:pt x="596" y="218"/>
                    </a:lnTo>
                    <a:lnTo>
                      <a:pt x="609" y="218"/>
                    </a:lnTo>
                    <a:lnTo>
                      <a:pt x="609" y="223"/>
                    </a:lnTo>
                    <a:lnTo>
                      <a:pt x="705" y="223"/>
                    </a:lnTo>
                    <a:lnTo>
                      <a:pt x="705" y="232"/>
                    </a:lnTo>
                    <a:lnTo>
                      <a:pt x="780" y="232"/>
                    </a:lnTo>
                    <a:lnTo>
                      <a:pt x="780" y="242"/>
                    </a:lnTo>
                    <a:lnTo>
                      <a:pt x="834" y="242"/>
                    </a:lnTo>
                    <a:lnTo>
                      <a:pt x="834" y="257"/>
                    </a:lnTo>
                    <a:lnTo>
                      <a:pt x="999" y="257"/>
                    </a:lnTo>
                    <a:lnTo>
                      <a:pt x="999" y="266"/>
                    </a:lnTo>
                    <a:lnTo>
                      <a:pt x="1103" y="266"/>
                    </a:lnTo>
                    <a:lnTo>
                      <a:pt x="1103" y="283"/>
                    </a:lnTo>
                    <a:lnTo>
                      <a:pt x="1234" y="283"/>
                    </a:lnTo>
                    <a:lnTo>
                      <a:pt x="1234" y="292"/>
                    </a:lnTo>
                    <a:lnTo>
                      <a:pt x="1316" y="292"/>
                    </a:lnTo>
                    <a:lnTo>
                      <a:pt x="1316" y="299"/>
                    </a:lnTo>
                    <a:lnTo>
                      <a:pt x="1405" y="299"/>
                    </a:lnTo>
                    <a:lnTo>
                      <a:pt x="1405" y="307"/>
                    </a:lnTo>
                    <a:lnTo>
                      <a:pt x="1438" y="307"/>
                    </a:lnTo>
                    <a:lnTo>
                      <a:pt x="1438" y="316"/>
                    </a:lnTo>
                    <a:lnTo>
                      <a:pt x="1553" y="316"/>
                    </a:lnTo>
                    <a:lnTo>
                      <a:pt x="1553" y="322"/>
                    </a:lnTo>
                    <a:lnTo>
                      <a:pt x="1561" y="322"/>
                    </a:lnTo>
                    <a:lnTo>
                      <a:pt x="1561" y="332"/>
                    </a:lnTo>
                    <a:lnTo>
                      <a:pt x="1631" y="332"/>
                    </a:lnTo>
                    <a:lnTo>
                      <a:pt x="1631" y="341"/>
                    </a:lnTo>
                    <a:lnTo>
                      <a:pt x="1820" y="341"/>
                    </a:lnTo>
                    <a:lnTo>
                      <a:pt x="1820" y="347"/>
                    </a:lnTo>
                    <a:lnTo>
                      <a:pt x="1842" y="347"/>
                    </a:lnTo>
                    <a:lnTo>
                      <a:pt x="1842" y="356"/>
                    </a:lnTo>
                    <a:lnTo>
                      <a:pt x="1937" y="356"/>
                    </a:lnTo>
                    <a:lnTo>
                      <a:pt x="1937" y="367"/>
                    </a:lnTo>
                    <a:lnTo>
                      <a:pt x="2069" y="367"/>
                    </a:lnTo>
                    <a:lnTo>
                      <a:pt x="2069" y="372"/>
                    </a:lnTo>
                    <a:lnTo>
                      <a:pt x="2077" y="372"/>
                    </a:lnTo>
                    <a:lnTo>
                      <a:pt x="2077" y="382"/>
                    </a:lnTo>
                    <a:lnTo>
                      <a:pt x="2173" y="382"/>
                    </a:lnTo>
                    <a:lnTo>
                      <a:pt x="2173" y="392"/>
                    </a:lnTo>
                    <a:lnTo>
                      <a:pt x="2209" y="392"/>
                    </a:lnTo>
                    <a:lnTo>
                      <a:pt x="2209" y="400"/>
                    </a:lnTo>
                    <a:lnTo>
                      <a:pt x="2350" y="400"/>
                    </a:lnTo>
                    <a:lnTo>
                      <a:pt x="2350" y="425"/>
                    </a:lnTo>
                    <a:lnTo>
                      <a:pt x="2440" y="425"/>
                    </a:lnTo>
                    <a:lnTo>
                      <a:pt x="2440" y="435"/>
                    </a:lnTo>
                    <a:lnTo>
                      <a:pt x="2490" y="435"/>
                    </a:lnTo>
                    <a:lnTo>
                      <a:pt x="2490" y="440"/>
                    </a:lnTo>
                    <a:lnTo>
                      <a:pt x="2573" y="440"/>
                    </a:lnTo>
                    <a:lnTo>
                      <a:pt x="2573" y="450"/>
                    </a:lnTo>
                    <a:lnTo>
                      <a:pt x="2723" y="450"/>
                    </a:lnTo>
                    <a:lnTo>
                      <a:pt x="2723" y="460"/>
                    </a:lnTo>
                    <a:lnTo>
                      <a:pt x="2732" y="460"/>
                    </a:lnTo>
                    <a:lnTo>
                      <a:pt x="2732" y="469"/>
                    </a:lnTo>
                    <a:lnTo>
                      <a:pt x="2880" y="469"/>
                    </a:lnTo>
                    <a:lnTo>
                      <a:pt x="2880" y="479"/>
                    </a:lnTo>
                    <a:lnTo>
                      <a:pt x="4033" y="479"/>
                    </a:lnTo>
                  </a:path>
                </a:pathLst>
              </a:custGeom>
              <a:noFill/>
              <a:ln w="15875" cap="flat">
                <a:solidFill>
                  <a:srgbClr val="59545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9" name="Freeform 486">
                <a:extLst>
                  <a:ext uri="{FF2B5EF4-FFF2-40B4-BE49-F238E27FC236}">
                    <a16:creationId xmlns:a16="http://schemas.microsoft.com/office/drawing/2014/main" id="{56C16113-7024-10FE-0419-FCDBC974E3EF}"/>
                  </a:ext>
                </a:extLst>
              </p:cNvPr>
              <p:cNvSpPr>
                <a:spLocks/>
              </p:cNvSpPr>
              <p:nvPr/>
            </p:nvSpPr>
            <p:spPr bwMode="auto">
              <a:xfrm>
                <a:off x="5757" y="2438"/>
                <a:ext cx="64" cy="70"/>
              </a:xfrm>
              <a:custGeom>
                <a:avLst/>
                <a:gdLst>
                  <a:gd name="T0" fmla="*/ 0 w 86"/>
                  <a:gd name="T1" fmla="*/ 47 h 94"/>
                  <a:gd name="T2" fmla="*/ 0 w 86"/>
                  <a:gd name="T3" fmla="*/ 47 h 94"/>
                  <a:gd name="T4" fmla="*/ 43 w 86"/>
                  <a:gd name="T5" fmla="*/ 0 h 94"/>
                  <a:gd name="T6" fmla="*/ 86 w 86"/>
                  <a:gd name="T7" fmla="*/ 47 h 94"/>
                  <a:gd name="T8" fmla="*/ 43 w 86"/>
                  <a:gd name="T9" fmla="*/ 94 h 94"/>
                  <a:gd name="T10" fmla="*/ 0 w 86"/>
                  <a:gd name="T11" fmla="*/ 47 h 94"/>
                  <a:gd name="T12" fmla="*/ 0 w 86"/>
                  <a:gd name="T13" fmla="*/ 47 h 94"/>
                </a:gdLst>
                <a:ahLst/>
                <a:cxnLst>
                  <a:cxn ang="0">
                    <a:pos x="T0" y="T1"/>
                  </a:cxn>
                  <a:cxn ang="0">
                    <a:pos x="T2" y="T3"/>
                  </a:cxn>
                  <a:cxn ang="0">
                    <a:pos x="T4" y="T5"/>
                  </a:cxn>
                  <a:cxn ang="0">
                    <a:pos x="T6" y="T7"/>
                  </a:cxn>
                  <a:cxn ang="0">
                    <a:pos x="T8" y="T9"/>
                  </a:cxn>
                  <a:cxn ang="0">
                    <a:pos x="T10" y="T11"/>
                  </a:cxn>
                  <a:cxn ang="0">
                    <a:pos x="T12" y="T13"/>
                  </a:cxn>
                </a:cxnLst>
                <a:rect l="0" t="0" r="r" b="b"/>
                <a:pathLst>
                  <a:path w="86" h="94">
                    <a:moveTo>
                      <a:pt x="0" y="47"/>
                    </a:moveTo>
                    <a:lnTo>
                      <a:pt x="0" y="47"/>
                    </a:lnTo>
                    <a:cubicBezTo>
                      <a:pt x="0" y="21"/>
                      <a:pt x="19" y="0"/>
                      <a:pt x="43" y="0"/>
                    </a:cubicBezTo>
                    <a:cubicBezTo>
                      <a:pt x="67" y="0"/>
                      <a:pt x="86" y="21"/>
                      <a:pt x="86" y="47"/>
                    </a:cubicBezTo>
                    <a:cubicBezTo>
                      <a:pt x="86" y="73"/>
                      <a:pt x="67" y="94"/>
                      <a:pt x="43" y="94"/>
                    </a:cubicBezTo>
                    <a:cubicBezTo>
                      <a:pt x="19" y="94"/>
                      <a:pt x="0" y="73"/>
                      <a:pt x="0" y="47"/>
                    </a:cubicBezTo>
                    <a:lnTo>
                      <a:pt x="0" y="47"/>
                    </a:lnTo>
                    <a:close/>
                  </a:path>
                </a:pathLst>
              </a:custGeom>
              <a:noFill/>
              <a:ln w="6350" cap="flat">
                <a:solidFill>
                  <a:srgbClr val="59545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0" name="Freeform 487">
                <a:extLst>
                  <a:ext uri="{FF2B5EF4-FFF2-40B4-BE49-F238E27FC236}">
                    <a16:creationId xmlns:a16="http://schemas.microsoft.com/office/drawing/2014/main" id="{CA3CBD2F-0943-4342-102A-B4F0773AC14D}"/>
                  </a:ext>
                </a:extLst>
              </p:cNvPr>
              <p:cNvSpPr>
                <a:spLocks/>
              </p:cNvSpPr>
              <p:nvPr/>
            </p:nvSpPr>
            <p:spPr bwMode="auto">
              <a:xfrm>
                <a:off x="5732" y="2438"/>
                <a:ext cx="65" cy="70"/>
              </a:xfrm>
              <a:custGeom>
                <a:avLst/>
                <a:gdLst>
                  <a:gd name="T0" fmla="*/ 0 w 87"/>
                  <a:gd name="T1" fmla="*/ 47 h 94"/>
                  <a:gd name="T2" fmla="*/ 0 w 87"/>
                  <a:gd name="T3" fmla="*/ 47 h 94"/>
                  <a:gd name="T4" fmla="*/ 44 w 87"/>
                  <a:gd name="T5" fmla="*/ 0 h 94"/>
                  <a:gd name="T6" fmla="*/ 87 w 87"/>
                  <a:gd name="T7" fmla="*/ 47 h 94"/>
                  <a:gd name="T8" fmla="*/ 44 w 87"/>
                  <a:gd name="T9" fmla="*/ 94 h 94"/>
                  <a:gd name="T10" fmla="*/ 0 w 87"/>
                  <a:gd name="T11" fmla="*/ 47 h 94"/>
                  <a:gd name="T12" fmla="*/ 0 w 87"/>
                  <a:gd name="T13" fmla="*/ 47 h 94"/>
                </a:gdLst>
                <a:ahLst/>
                <a:cxnLst>
                  <a:cxn ang="0">
                    <a:pos x="T0" y="T1"/>
                  </a:cxn>
                  <a:cxn ang="0">
                    <a:pos x="T2" y="T3"/>
                  </a:cxn>
                  <a:cxn ang="0">
                    <a:pos x="T4" y="T5"/>
                  </a:cxn>
                  <a:cxn ang="0">
                    <a:pos x="T6" y="T7"/>
                  </a:cxn>
                  <a:cxn ang="0">
                    <a:pos x="T8" y="T9"/>
                  </a:cxn>
                  <a:cxn ang="0">
                    <a:pos x="T10" y="T11"/>
                  </a:cxn>
                  <a:cxn ang="0">
                    <a:pos x="T12" y="T13"/>
                  </a:cxn>
                </a:cxnLst>
                <a:rect l="0" t="0" r="r" b="b"/>
                <a:pathLst>
                  <a:path w="87" h="94">
                    <a:moveTo>
                      <a:pt x="0" y="47"/>
                    </a:moveTo>
                    <a:lnTo>
                      <a:pt x="0" y="47"/>
                    </a:lnTo>
                    <a:cubicBezTo>
                      <a:pt x="0" y="21"/>
                      <a:pt x="20" y="0"/>
                      <a:pt x="44" y="0"/>
                    </a:cubicBezTo>
                    <a:cubicBezTo>
                      <a:pt x="68" y="0"/>
                      <a:pt x="87" y="21"/>
                      <a:pt x="87" y="47"/>
                    </a:cubicBezTo>
                    <a:cubicBezTo>
                      <a:pt x="87" y="73"/>
                      <a:pt x="68" y="94"/>
                      <a:pt x="44" y="94"/>
                    </a:cubicBezTo>
                    <a:cubicBezTo>
                      <a:pt x="20" y="94"/>
                      <a:pt x="0" y="73"/>
                      <a:pt x="0" y="47"/>
                    </a:cubicBezTo>
                    <a:lnTo>
                      <a:pt x="0" y="47"/>
                    </a:lnTo>
                    <a:close/>
                  </a:path>
                </a:pathLst>
              </a:custGeom>
              <a:noFill/>
              <a:ln w="6350" cap="flat">
                <a:solidFill>
                  <a:srgbClr val="59545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1" name="Freeform 488">
                <a:extLst>
                  <a:ext uri="{FF2B5EF4-FFF2-40B4-BE49-F238E27FC236}">
                    <a16:creationId xmlns:a16="http://schemas.microsoft.com/office/drawing/2014/main" id="{9F82C714-8B78-E091-9E00-D6FE0046C921}"/>
                  </a:ext>
                </a:extLst>
              </p:cNvPr>
              <p:cNvSpPr>
                <a:spLocks/>
              </p:cNvSpPr>
              <p:nvPr/>
            </p:nvSpPr>
            <p:spPr bwMode="auto">
              <a:xfrm>
                <a:off x="5713" y="2438"/>
                <a:ext cx="64" cy="70"/>
              </a:xfrm>
              <a:custGeom>
                <a:avLst/>
                <a:gdLst>
                  <a:gd name="T0" fmla="*/ 0 w 86"/>
                  <a:gd name="T1" fmla="*/ 47 h 94"/>
                  <a:gd name="T2" fmla="*/ 0 w 86"/>
                  <a:gd name="T3" fmla="*/ 47 h 94"/>
                  <a:gd name="T4" fmla="*/ 43 w 86"/>
                  <a:gd name="T5" fmla="*/ 0 h 94"/>
                  <a:gd name="T6" fmla="*/ 86 w 86"/>
                  <a:gd name="T7" fmla="*/ 47 h 94"/>
                  <a:gd name="T8" fmla="*/ 43 w 86"/>
                  <a:gd name="T9" fmla="*/ 94 h 94"/>
                  <a:gd name="T10" fmla="*/ 0 w 86"/>
                  <a:gd name="T11" fmla="*/ 47 h 94"/>
                  <a:gd name="T12" fmla="*/ 0 w 86"/>
                  <a:gd name="T13" fmla="*/ 47 h 94"/>
                </a:gdLst>
                <a:ahLst/>
                <a:cxnLst>
                  <a:cxn ang="0">
                    <a:pos x="T0" y="T1"/>
                  </a:cxn>
                  <a:cxn ang="0">
                    <a:pos x="T2" y="T3"/>
                  </a:cxn>
                  <a:cxn ang="0">
                    <a:pos x="T4" y="T5"/>
                  </a:cxn>
                  <a:cxn ang="0">
                    <a:pos x="T6" y="T7"/>
                  </a:cxn>
                  <a:cxn ang="0">
                    <a:pos x="T8" y="T9"/>
                  </a:cxn>
                  <a:cxn ang="0">
                    <a:pos x="T10" y="T11"/>
                  </a:cxn>
                  <a:cxn ang="0">
                    <a:pos x="T12" y="T13"/>
                  </a:cxn>
                </a:cxnLst>
                <a:rect l="0" t="0" r="r" b="b"/>
                <a:pathLst>
                  <a:path w="86" h="94">
                    <a:moveTo>
                      <a:pt x="0" y="47"/>
                    </a:moveTo>
                    <a:lnTo>
                      <a:pt x="0" y="47"/>
                    </a:lnTo>
                    <a:cubicBezTo>
                      <a:pt x="0" y="21"/>
                      <a:pt x="19" y="0"/>
                      <a:pt x="43" y="0"/>
                    </a:cubicBezTo>
                    <a:cubicBezTo>
                      <a:pt x="67" y="0"/>
                      <a:pt x="86" y="21"/>
                      <a:pt x="86" y="47"/>
                    </a:cubicBezTo>
                    <a:cubicBezTo>
                      <a:pt x="86" y="73"/>
                      <a:pt x="67" y="94"/>
                      <a:pt x="43" y="94"/>
                    </a:cubicBezTo>
                    <a:cubicBezTo>
                      <a:pt x="19" y="94"/>
                      <a:pt x="0" y="73"/>
                      <a:pt x="0" y="47"/>
                    </a:cubicBezTo>
                    <a:lnTo>
                      <a:pt x="0" y="47"/>
                    </a:lnTo>
                    <a:close/>
                  </a:path>
                </a:pathLst>
              </a:custGeom>
              <a:noFill/>
              <a:ln w="6350" cap="flat">
                <a:solidFill>
                  <a:srgbClr val="59545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2" name="Freeform 489">
                <a:extLst>
                  <a:ext uri="{FF2B5EF4-FFF2-40B4-BE49-F238E27FC236}">
                    <a16:creationId xmlns:a16="http://schemas.microsoft.com/office/drawing/2014/main" id="{C83178AD-47FE-1E42-2431-4B664586B788}"/>
                  </a:ext>
                </a:extLst>
              </p:cNvPr>
              <p:cNvSpPr>
                <a:spLocks/>
              </p:cNvSpPr>
              <p:nvPr/>
            </p:nvSpPr>
            <p:spPr bwMode="auto">
              <a:xfrm>
                <a:off x="5702" y="2438"/>
                <a:ext cx="65" cy="70"/>
              </a:xfrm>
              <a:custGeom>
                <a:avLst/>
                <a:gdLst>
                  <a:gd name="T0" fmla="*/ 0 w 87"/>
                  <a:gd name="T1" fmla="*/ 47 h 94"/>
                  <a:gd name="T2" fmla="*/ 0 w 87"/>
                  <a:gd name="T3" fmla="*/ 47 h 94"/>
                  <a:gd name="T4" fmla="*/ 44 w 87"/>
                  <a:gd name="T5" fmla="*/ 0 h 94"/>
                  <a:gd name="T6" fmla="*/ 87 w 87"/>
                  <a:gd name="T7" fmla="*/ 47 h 94"/>
                  <a:gd name="T8" fmla="*/ 44 w 87"/>
                  <a:gd name="T9" fmla="*/ 94 h 94"/>
                  <a:gd name="T10" fmla="*/ 0 w 87"/>
                  <a:gd name="T11" fmla="*/ 47 h 94"/>
                  <a:gd name="T12" fmla="*/ 0 w 87"/>
                  <a:gd name="T13" fmla="*/ 47 h 94"/>
                </a:gdLst>
                <a:ahLst/>
                <a:cxnLst>
                  <a:cxn ang="0">
                    <a:pos x="T0" y="T1"/>
                  </a:cxn>
                  <a:cxn ang="0">
                    <a:pos x="T2" y="T3"/>
                  </a:cxn>
                  <a:cxn ang="0">
                    <a:pos x="T4" y="T5"/>
                  </a:cxn>
                  <a:cxn ang="0">
                    <a:pos x="T6" y="T7"/>
                  </a:cxn>
                  <a:cxn ang="0">
                    <a:pos x="T8" y="T9"/>
                  </a:cxn>
                  <a:cxn ang="0">
                    <a:pos x="T10" y="T11"/>
                  </a:cxn>
                  <a:cxn ang="0">
                    <a:pos x="T12" y="T13"/>
                  </a:cxn>
                </a:cxnLst>
                <a:rect l="0" t="0" r="r" b="b"/>
                <a:pathLst>
                  <a:path w="87" h="94">
                    <a:moveTo>
                      <a:pt x="0" y="47"/>
                    </a:moveTo>
                    <a:lnTo>
                      <a:pt x="0" y="47"/>
                    </a:lnTo>
                    <a:cubicBezTo>
                      <a:pt x="0" y="21"/>
                      <a:pt x="20" y="0"/>
                      <a:pt x="44" y="0"/>
                    </a:cubicBezTo>
                    <a:cubicBezTo>
                      <a:pt x="68" y="0"/>
                      <a:pt x="87" y="21"/>
                      <a:pt x="87" y="47"/>
                    </a:cubicBezTo>
                    <a:cubicBezTo>
                      <a:pt x="87" y="73"/>
                      <a:pt x="68" y="94"/>
                      <a:pt x="44" y="94"/>
                    </a:cubicBezTo>
                    <a:cubicBezTo>
                      <a:pt x="20" y="94"/>
                      <a:pt x="0" y="73"/>
                      <a:pt x="0" y="47"/>
                    </a:cubicBezTo>
                    <a:lnTo>
                      <a:pt x="0" y="47"/>
                    </a:lnTo>
                    <a:close/>
                  </a:path>
                </a:pathLst>
              </a:custGeom>
              <a:noFill/>
              <a:ln w="6350" cap="flat">
                <a:solidFill>
                  <a:srgbClr val="59545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3" name="Freeform 490">
                <a:extLst>
                  <a:ext uri="{FF2B5EF4-FFF2-40B4-BE49-F238E27FC236}">
                    <a16:creationId xmlns:a16="http://schemas.microsoft.com/office/drawing/2014/main" id="{94082286-A322-455F-433F-CD1ADFC8AC78}"/>
                  </a:ext>
                </a:extLst>
              </p:cNvPr>
              <p:cNvSpPr>
                <a:spLocks/>
              </p:cNvSpPr>
              <p:nvPr/>
            </p:nvSpPr>
            <p:spPr bwMode="auto">
              <a:xfrm>
                <a:off x="5687" y="2438"/>
                <a:ext cx="65" cy="70"/>
              </a:xfrm>
              <a:custGeom>
                <a:avLst/>
                <a:gdLst>
                  <a:gd name="T0" fmla="*/ 0 w 87"/>
                  <a:gd name="T1" fmla="*/ 47 h 94"/>
                  <a:gd name="T2" fmla="*/ 0 w 87"/>
                  <a:gd name="T3" fmla="*/ 47 h 94"/>
                  <a:gd name="T4" fmla="*/ 44 w 87"/>
                  <a:gd name="T5" fmla="*/ 0 h 94"/>
                  <a:gd name="T6" fmla="*/ 87 w 87"/>
                  <a:gd name="T7" fmla="*/ 47 h 94"/>
                  <a:gd name="T8" fmla="*/ 44 w 87"/>
                  <a:gd name="T9" fmla="*/ 94 h 94"/>
                  <a:gd name="T10" fmla="*/ 0 w 87"/>
                  <a:gd name="T11" fmla="*/ 47 h 94"/>
                  <a:gd name="T12" fmla="*/ 0 w 87"/>
                  <a:gd name="T13" fmla="*/ 47 h 94"/>
                </a:gdLst>
                <a:ahLst/>
                <a:cxnLst>
                  <a:cxn ang="0">
                    <a:pos x="T0" y="T1"/>
                  </a:cxn>
                  <a:cxn ang="0">
                    <a:pos x="T2" y="T3"/>
                  </a:cxn>
                  <a:cxn ang="0">
                    <a:pos x="T4" y="T5"/>
                  </a:cxn>
                  <a:cxn ang="0">
                    <a:pos x="T6" y="T7"/>
                  </a:cxn>
                  <a:cxn ang="0">
                    <a:pos x="T8" y="T9"/>
                  </a:cxn>
                  <a:cxn ang="0">
                    <a:pos x="T10" y="T11"/>
                  </a:cxn>
                  <a:cxn ang="0">
                    <a:pos x="T12" y="T13"/>
                  </a:cxn>
                </a:cxnLst>
                <a:rect l="0" t="0" r="r" b="b"/>
                <a:pathLst>
                  <a:path w="87" h="94">
                    <a:moveTo>
                      <a:pt x="0" y="47"/>
                    </a:moveTo>
                    <a:lnTo>
                      <a:pt x="0" y="47"/>
                    </a:lnTo>
                    <a:cubicBezTo>
                      <a:pt x="0" y="21"/>
                      <a:pt x="20" y="0"/>
                      <a:pt x="44" y="0"/>
                    </a:cubicBezTo>
                    <a:cubicBezTo>
                      <a:pt x="68" y="0"/>
                      <a:pt x="87" y="21"/>
                      <a:pt x="87" y="47"/>
                    </a:cubicBezTo>
                    <a:cubicBezTo>
                      <a:pt x="87" y="73"/>
                      <a:pt x="68" y="94"/>
                      <a:pt x="44" y="94"/>
                    </a:cubicBezTo>
                    <a:cubicBezTo>
                      <a:pt x="20" y="94"/>
                      <a:pt x="0" y="73"/>
                      <a:pt x="0" y="47"/>
                    </a:cubicBezTo>
                    <a:lnTo>
                      <a:pt x="0" y="47"/>
                    </a:lnTo>
                    <a:close/>
                  </a:path>
                </a:pathLst>
              </a:custGeom>
              <a:noFill/>
              <a:ln w="6350" cap="flat">
                <a:solidFill>
                  <a:srgbClr val="59545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4" name="Freeform 491">
                <a:extLst>
                  <a:ext uri="{FF2B5EF4-FFF2-40B4-BE49-F238E27FC236}">
                    <a16:creationId xmlns:a16="http://schemas.microsoft.com/office/drawing/2014/main" id="{BAC4D37F-E9AD-D330-79E9-285795158914}"/>
                  </a:ext>
                </a:extLst>
              </p:cNvPr>
              <p:cNvSpPr>
                <a:spLocks/>
              </p:cNvSpPr>
              <p:nvPr/>
            </p:nvSpPr>
            <p:spPr bwMode="auto">
              <a:xfrm>
                <a:off x="5673" y="2438"/>
                <a:ext cx="64" cy="70"/>
              </a:xfrm>
              <a:custGeom>
                <a:avLst/>
                <a:gdLst>
                  <a:gd name="T0" fmla="*/ 0 w 87"/>
                  <a:gd name="T1" fmla="*/ 47 h 94"/>
                  <a:gd name="T2" fmla="*/ 0 w 87"/>
                  <a:gd name="T3" fmla="*/ 47 h 94"/>
                  <a:gd name="T4" fmla="*/ 44 w 87"/>
                  <a:gd name="T5" fmla="*/ 0 h 94"/>
                  <a:gd name="T6" fmla="*/ 87 w 87"/>
                  <a:gd name="T7" fmla="*/ 47 h 94"/>
                  <a:gd name="T8" fmla="*/ 44 w 87"/>
                  <a:gd name="T9" fmla="*/ 94 h 94"/>
                  <a:gd name="T10" fmla="*/ 0 w 87"/>
                  <a:gd name="T11" fmla="*/ 47 h 94"/>
                  <a:gd name="T12" fmla="*/ 0 w 87"/>
                  <a:gd name="T13" fmla="*/ 47 h 94"/>
                </a:gdLst>
                <a:ahLst/>
                <a:cxnLst>
                  <a:cxn ang="0">
                    <a:pos x="T0" y="T1"/>
                  </a:cxn>
                  <a:cxn ang="0">
                    <a:pos x="T2" y="T3"/>
                  </a:cxn>
                  <a:cxn ang="0">
                    <a:pos x="T4" y="T5"/>
                  </a:cxn>
                  <a:cxn ang="0">
                    <a:pos x="T6" y="T7"/>
                  </a:cxn>
                  <a:cxn ang="0">
                    <a:pos x="T8" y="T9"/>
                  </a:cxn>
                  <a:cxn ang="0">
                    <a:pos x="T10" y="T11"/>
                  </a:cxn>
                  <a:cxn ang="0">
                    <a:pos x="T12" y="T13"/>
                  </a:cxn>
                </a:cxnLst>
                <a:rect l="0" t="0" r="r" b="b"/>
                <a:pathLst>
                  <a:path w="87" h="94">
                    <a:moveTo>
                      <a:pt x="0" y="47"/>
                    </a:moveTo>
                    <a:lnTo>
                      <a:pt x="0" y="47"/>
                    </a:lnTo>
                    <a:cubicBezTo>
                      <a:pt x="0" y="21"/>
                      <a:pt x="20" y="0"/>
                      <a:pt x="44" y="0"/>
                    </a:cubicBezTo>
                    <a:cubicBezTo>
                      <a:pt x="68" y="0"/>
                      <a:pt x="87" y="21"/>
                      <a:pt x="87" y="47"/>
                    </a:cubicBezTo>
                    <a:cubicBezTo>
                      <a:pt x="87" y="73"/>
                      <a:pt x="68" y="94"/>
                      <a:pt x="44" y="94"/>
                    </a:cubicBezTo>
                    <a:cubicBezTo>
                      <a:pt x="20" y="94"/>
                      <a:pt x="0" y="73"/>
                      <a:pt x="0" y="47"/>
                    </a:cubicBezTo>
                    <a:lnTo>
                      <a:pt x="0" y="47"/>
                    </a:lnTo>
                    <a:close/>
                  </a:path>
                </a:pathLst>
              </a:custGeom>
              <a:noFill/>
              <a:ln w="6350" cap="flat">
                <a:solidFill>
                  <a:srgbClr val="59545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5" name="Freeform 492">
                <a:extLst>
                  <a:ext uri="{FF2B5EF4-FFF2-40B4-BE49-F238E27FC236}">
                    <a16:creationId xmlns:a16="http://schemas.microsoft.com/office/drawing/2014/main" id="{61548E3B-A389-448F-BA38-71FA606FD809}"/>
                  </a:ext>
                </a:extLst>
              </p:cNvPr>
              <p:cNvSpPr>
                <a:spLocks/>
              </p:cNvSpPr>
              <p:nvPr/>
            </p:nvSpPr>
            <p:spPr bwMode="auto">
              <a:xfrm>
                <a:off x="5653" y="2438"/>
                <a:ext cx="69" cy="70"/>
              </a:xfrm>
              <a:custGeom>
                <a:avLst/>
                <a:gdLst>
                  <a:gd name="T0" fmla="*/ 0 w 93"/>
                  <a:gd name="T1" fmla="*/ 47 h 94"/>
                  <a:gd name="T2" fmla="*/ 0 w 93"/>
                  <a:gd name="T3" fmla="*/ 47 h 94"/>
                  <a:gd name="T4" fmla="*/ 46 w 93"/>
                  <a:gd name="T5" fmla="*/ 0 h 94"/>
                  <a:gd name="T6" fmla="*/ 93 w 93"/>
                  <a:gd name="T7" fmla="*/ 47 h 94"/>
                  <a:gd name="T8" fmla="*/ 46 w 93"/>
                  <a:gd name="T9" fmla="*/ 94 h 94"/>
                  <a:gd name="T10" fmla="*/ 0 w 93"/>
                  <a:gd name="T11" fmla="*/ 47 h 94"/>
                  <a:gd name="T12" fmla="*/ 0 w 93"/>
                  <a:gd name="T13" fmla="*/ 47 h 94"/>
                </a:gdLst>
                <a:ahLst/>
                <a:cxnLst>
                  <a:cxn ang="0">
                    <a:pos x="T0" y="T1"/>
                  </a:cxn>
                  <a:cxn ang="0">
                    <a:pos x="T2" y="T3"/>
                  </a:cxn>
                  <a:cxn ang="0">
                    <a:pos x="T4" y="T5"/>
                  </a:cxn>
                  <a:cxn ang="0">
                    <a:pos x="T6" y="T7"/>
                  </a:cxn>
                  <a:cxn ang="0">
                    <a:pos x="T8" y="T9"/>
                  </a:cxn>
                  <a:cxn ang="0">
                    <a:pos x="T10" y="T11"/>
                  </a:cxn>
                  <a:cxn ang="0">
                    <a:pos x="T12" y="T13"/>
                  </a:cxn>
                </a:cxnLst>
                <a:rect l="0" t="0" r="r" b="b"/>
                <a:pathLst>
                  <a:path w="93" h="94">
                    <a:moveTo>
                      <a:pt x="0" y="47"/>
                    </a:moveTo>
                    <a:lnTo>
                      <a:pt x="0" y="47"/>
                    </a:lnTo>
                    <a:cubicBezTo>
                      <a:pt x="0" y="21"/>
                      <a:pt x="21" y="0"/>
                      <a:pt x="46" y="0"/>
                    </a:cubicBezTo>
                    <a:cubicBezTo>
                      <a:pt x="72" y="0"/>
                      <a:pt x="93" y="21"/>
                      <a:pt x="93" y="47"/>
                    </a:cubicBezTo>
                    <a:cubicBezTo>
                      <a:pt x="93" y="73"/>
                      <a:pt x="72" y="94"/>
                      <a:pt x="46" y="94"/>
                    </a:cubicBezTo>
                    <a:cubicBezTo>
                      <a:pt x="21" y="94"/>
                      <a:pt x="0" y="73"/>
                      <a:pt x="0" y="47"/>
                    </a:cubicBezTo>
                    <a:lnTo>
                      <a:pt x="0" y="47"/>
                    </a:lnTo>
                    <a:close/>
                  </a:path>
                </a:pathLst>
              </a:custGeom>
              <a:noFill/>
              <a:ln w="6350" cap="flat">
                <a:solidFill>
                  <a:srgbClr val="59545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6" name="Freeform 493">
                <a:extLst>
                  <a:ext uri="{FF2B5EF4-FFF2-40B4-BE49-F238E27FC236}">
                    <a16:creationId xmlns:a16="http://schemas.microsoft.com/office/drawing/2014/main" id="{660F0BF3-D09C-A3DA-7320-CFE8F4320A1D}"/>
                  </a:ext>
                </a:extLst>
              </p:cNvPr>
              <p:cNvSpPr>
                <a:spLocks/>
              </p:cNvSpPr>
              <p:nvPr/>
            </p:nvSpPr>
            <p:spPr bwMode="auto">
              <a:xfrm>
                <a:off x="5643" y="2438"/>
                <a:ext cx="65" cy="70"/>
              </a:xfrm>
              <a:custGeom>
                <a:avLst/>
                <a:gdLst>
                  <a:gd name="T0" fmla="*/ 0 w 87"/>
                  <a:gd name="T1" fmla="*/ 47 h 94"/>
                  <a:gd name="T2" fmla="*/ 0 w 87"/>
                  <a:gd name="T3" fmla="*/ 47 h 94"/>
                  <a:gd name="T4" fmla="*/ 44 w 87"/>
                  <a:gd name="T5" fmla="*/ 0 h 94"/>
                  <a:gd name="T6" fmla="*/ 87 w 87"/>
                  <a:gd name="T7" fmla="*/ 47 h 94"/>
                  <a:gd name="T8" fmla="*/ 44 w 87"/>
                  <a:gd name="T9" fmla="*/ 94 h 94"/>
                  <a:gd name="T10" fmla="*/ 0 w 87"/>
                  <a:gd name="T11" fmla="*/ 47 h 94"/>
                  <a:gd name="T12" fmla="*/ 0 w 87"/>
                  <a:gd name="T13" fmla="*/ 47 h 94"/>
                </a:gdLst>
                <a:ahLst/>
                <a:cxnLst>
                  <a:cxn ang="0">
                    <a:pos x="T0" y="T1"/>
                  </a:cxn>
                  <a:cxn ang="0">
                    <a:pos x="T2" y="T3"/>
                  </a:cxn>
                  <a:cxn ang="0">
                    <a:pos x="T4" y="T5"/>
                  </a:cxn>
                  <a:cxn ang="0">
                    <a:pos x="T6" y="T7"/>
                  </a:cxn>
                  <a:cxn ang="0">
                    <a:pos x="T8" y="T9"/>
                  </a:cxn>
                  <a:cxn ang="0">
                    <a:pos x="T10" y="T11"/>
                  </a:cxn>
                  <a:cxn ang="0">
                    <a:pos x="T12" y="T13"/>
                  </a:cxn>
                </a:cxnLst>
                <a:rect l="0" t="0" r="r" b="b"/>
                <a:pathLst>
                  <a:path w="87" h="94">
                    <a:moveTo>
                      <a:pt x="0" y="47"/>
                    </a:moveTo>
                    <a:lnTo>
                      <a:pt x="0" y="47"/>
                    </a:lnTo>
                    <a:cubicBezTo>
                      <a:pt x="0" y="21"/>
                      <a:pt x="20" y="0"/>
                      <a:pt x="44" y="0"/>
                    </a:cubicBezTo>
                    <a:cubicBezTo>
                      <a:pt x="68" y="0"/>
                      <a:pt x="87" y="21"/>
                      <a:pt x="87" y="47"/>
                    </a:cubicBezTo>
                    <a:cubicBezTo>
                      <a:pt x="87" y="73"/>
                      <a:pt x="68" y="94"/>
                      <a:pt x="44" y="94"/>
                    </a:cubicBezTo>
                    <a:cubicBezTo>
                      <a:pt x="20" y="94"/>
                      <a:pt x="0" y="73"/>
                      <a:pt x="0" y="47"/>
                    </a:cubicBezTo>
                    <a:lnTo>
                      <a:pt x="0" y="47"/>
                    </a:lnTo>
                    <a:close/>
                  </a:path>
                </a:pathLst>
              </a:custGeom>
              <a:noFill/>
              <a:ln w="6350" cap="flat">
                <a:solidFill>
                  <a:srgbClr val="59545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7" name="Freeform 494">
                <a:extLst>
                  <a:ext uri="{FF2B5EF4-FFF2-40B4-BE49-F238E27FC236}">
                    <a16:creationId xmlns:a16="http://schemas.microsoft.com/office/drawing/2014/main" id="{691B3D0C-7E0A-3D65-4489-81E39089CE08}"/>
                  </a:ext>
                </a:extLst>
              </p:cNvPr>
              <p:cNvSpPr>
                <a:spLocks/>
              </p:cNvSpPr>
              <p:nvPr/>
            </p:nvSpPr>
            <p:spPr bwMode="auto">
              <a:xfrm>
                <a:off x="5628" y="2438"/>
                <a:ext cx="65" cy="70"/>
              </a:xfrm>
              <a:custGeom>
                <a:avLst/>
                <a:gdLst>
                  <a:gd name="T0" fmla="*/ 0 w 87"/>
                  <a:gd name="T1" fmla="*/ 47 h 94"/>
                  <a:gd name="T2" fmla="*/ 0 w 87"/>
                  <a:gd name="T3" fmla="*/ 47 h 94"/>
                  <a:gd name="T4" fmla="*/ 44 w 87"/>
                  <a:gd name="T5" fmla="*/ 0 h 94"/>
                  <a:gd name="T6" fmla="*/ 87 w 87"/>
                  <a:gd name="T7" fmla="*/ 47 h 94"/>
                  <a:gd name="T8" fmla="*/ 44 w 87"/>
                  <a:gd name="T9" fmla="*/ 94 h 94"/>
                  <a:gd name="T10" fmla="*/ 0 w 87"/>
                  <a:gd name="T11" fmla="*/ 47 h 94"/>
                  <a:gd name="T12" fmla="*/ 0 w 87"/>
                  <a:gd name="T13" fmla="*/ 47 h 94"/>
                </a:gdLst>
                <a:ahLst/>
                <a:cxnLst>
                  <a:cxn ang="0">
                    <a:pos x="T0" y="T1"/>
                  </a:cxn>
                  <a:cxn ang="0">
                    <a:pos x="T2" y="T3"/>
                  </a:cxn>
                  <a:cxn ang="0">
                    <a:pos x="T4" y="T5"/>
                  </a:cxn>
                  <a:cxn ang="0">
                    <a:pos x="T6" y="T7"/>
                  </a:cxn>
                  <a:cxn ang="0">
                    <a:pos x="T8" y="T9"/>
                  </a:cxn>
                  <a:cxn ang="0">
                    <a:pos x="T10" y="T11"/>
                  </a:cxn>
                  <a:cxn ang="0">
                    <a:pos x="T12" y="T13"/>
                  </a:cxn>
                </a:cxnLst>
                <a:rect l="0" t="0" r="r" b="b"/>
                <a:pathLst>
                  <a:path w="87" h="94">
                    <a:moveTo>
                      <a:pt x="0" y="47"/>
                    </a:moveTo>
                    <a:lnTo>
                      <a:pt x="0" y="47"/>
                    </a:lnTo>
                    <a:cubicBezTo>
                      <a:pt x="0" y="21"/>
                      <a:pt x="20" y="0"/>
                      <a:pt x="44" y="0"/>
                    </a:cubicBezTo>
                    <a:cubicBezTo>
                      <a:pt x="68" y="0"/>
                      <a:pt x="87" y="21"/>
                      <a:pt x="87" y="47"/>
                    </a:cubicBezTo>
                    <a:cubicBezTo>
                      <a:pt x="87" y="73"/>
                      <a:pt x="68" y="94"/>
                      <a:pt x="44" y="94"/>
                    </a:cubicBezTo>
                    <a:cubicBezTo>
                      <a:pt x="20" y="94"/>
                      <a:pt x="0" y="73"/>
                      <a:pt x="0" y="47"/>
                    </a:cubicBezTo>
                    <a:lnTo>
                      <a:pt x="0" y="47"/>
                    </a:lnTo>
                    <a:close/>
                  </a:path>
                </a:pathLst>
              </a:custGeom>
              <a:noFill/>
              <a:ln w="6350" cap="flat">
                <a:solidFill>
                  <a:srgbClr val="59545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8" name="Freeform 495">
                <a:extLst>
                  <a:ext uri="{FF2B5EF4-FFF2-40B4-BE49-F238E27FC236}">
                    <a16:creationId xmlns:a16="http://schemas.microsoft.com/office/drawing/2014/main" id="{C9D6ACE8-EE24-C79C-E6B8-A9CE588969E5}"/>
                  </a:ext>
                </a:extLst>
              </p:cNvPr>
              <p:cNvSpPr>
                <a:spLocks/>
              </p:cNvSpPr>
              <p:nvPr/>
            </p:nvSpPr>
            <p:spPr bwMode="auto">
              <a:xfrm>
                <a:off x="5613" y="2438"/>
                <a:ext cx="65" cy="70"/>
              </a:xfrm>
              <a:custGeom>
                <a:avLst/>
                <a:gdLst>
                  <a:gd name="T0" fmla="*/ 0 w 87"/>
                  <a:gd name="T1" fmla="*/ 47 h 94"/>
                  <a:gd name="T2" fmla="*/ 0 w 87"/>
                  <a:gd name="T3" fmla="*/ 47 h 94"/>
                  <a:gd name="T4" fmla="*/ 44 w 87"/>
                  <a:gd name="T5" fmla="*/ 0 h 94"/>
                  <a:gd name="T6" fmla="*/ 87 w 87"/>
                  <a:gd name="T7" fmla="*/ 47 h 94"/>
                  <a:gd name="T8" fmla="*/ 44 w 87"/>
                  <a:gd name="T9" fmla="*/ 94 h 94"/>
                  <a:gd name="T10" fmla="*/ 0 w 87"/>
                  <a:gd name="T11" fmla="*/ 47 h 94"/>
                  <a:gd name="T12" fmla="*/ 0 w 87"/>
                  <a:gd name="T13" fmla="*/ 47 h 94"/>
                </a:gdLst>
                <a:ahLst/>
                <a:cxnLst>
                  <a:cxn ang="0">
                    <a:pos x="T0" y="T1"/>
                  </a:cxn>
                  <a:cxn ang="0">
                    <a:pos x="T2" y="T3"/>
                  </a:cxn>
                  <a:cxn ang="0">
                    <a:pos x="T4" y="T5"/>
                  </a:cxn>
                  <a:cxn ang="0">
                    <a:pos x="T6" y="T7"/>
                  </a:cxn>
                  <a:cxn ang="0">
                    <a:pos x="T8" y="T9"/>
                  </a:cxn>
                  <a:cxn ang="0">
                    <a:pos x="T10" y="T11"/>
                  </a:cxn>
                  <a:cxn ang="0">
                    <a:pos x="T12" y="T13"/>
                  </a:cxn>
                </a:cxnLst>
                <a:rect l="0" t="0" r="r" b="b"/>
                <a:pathLst>
                  <a:path w="87" h="94">
                    <a:moveTo>
                      <a:pt x="0" y="47"/>
                    </a:moveTo>
                    <a:lnTo>
                      <a:pt x="0" y="47"/>
                    </a:lnTo>
                    <a:cubicBezTo>
                      <a:pt x="0" y="21"/>
                      <a:pt x="20" y="0"/>
                      <a:pt x="44" y="0"/>
                    </a:cubicBezTo>
                    <a:cubicBezTo>
                      <a:pt x="68" y="0"/>
                      <a:pt x="87" y="21"/>
                      <a:pt x="87" y="47"/>
                    </a:cubicBezTo>
                    <a:cubicBezTo>
                      <a:pt x="87" y="73"/>
                      <a:pt x="68" y="94"/>
                      <a:pt x="44" y="94"/>
                    </a:cubicBezTo>
                    <a:cubicBezTo>
                      <a:pt x="20" y="94"/>
                      <a:pt x="0" y="73"/>
                      <a:pt x="0" y="47"/>
                    </a:cubicBezTo>
                    <a:lnTo>
                      <a:pt x="0" y="47"/>
                    </a:lnTo>
                    <a:close/>
                  </a:path>
                </a:pathLst>
              </a:custGeom>
              <a:noFill/>
              <a:ln w="6350" cap="flat">
                <a:solidFill>
                  <a:srgbClr val="59545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9" name="Freeform 496">
                <a:extLst>
                  <a:ext uri="{FF2B5EF4-FFF2-40B4-BE49-F238E27FC236}">
                    <a16:creationId xmlns:a16="http://schemas.microsoft.com/office/drawing/2014/main" id="{DB23F7DB-55CA-D0C7-8C22-729146B84E00}"/>
                  </a:ext>
                </a:extLst>
              </p:cNvPr>
              <p:cNvSpPr>
                <a:spLocks/>
              </p:cNvSpPr>
              <p:nvPr/>
            </p:nvSpPr>
            <p:spPr bwMode="auto">
              <a:xfrm>
                <a:off x="5603" y="2438"/>
                <a:ext cx="65" cy="70"/>
              </a:xfrm>
              <a:custGeom>
                <a:avLst/>
                <a:gdLst>
                  <a:gd name="T0" fmla="*/ 0 w 87"/>
                  <a:gd name="T1" fmla="*/ 47 h 94"/>
                  <a:gd name="T2" fmla="*/ 0 w 87"/>
                  <a:gd name="T3" fmla="*/ 47 h 94"/>
                  <a:gd name="T4" fmla="*/ 43 w 87"/>
                  <a:gd name="T5" fmla="*/ 0 h 94"/>
                  <a:gd name="T6" fmla="*/ 87 w 87"/>
                  <a:gd name="T7" fmla="*/ 47 h 94"/>
                  <a:gd name="T8" fmla="*/ 43 w 87"/>
                  <a:gd name="T9" fmla="*/ 94 h 94"/>
                  <a:gd name="T10" fmla="*/ 0 w 87"/>
                  <a:gd name="T11" fmla="*/ 47 h 94"/>
                  <a:gd name="T12" fmla="*/ 0 w 87"/>
                  <a:gd name="T13" fmla="*/ 47 h 94"/>
                </a:gdLst>
                <a:ahLst/>
                <a:cxnLst>
                  <a:cxn ang="0">
                    <a:pos x="T0" y="T1"/>
                  </a:cxn>
                  <a:cxn ang="0">
                    <a:pos x="T2" y="T3"/>
                  </a:cxn>
                  <a:cxn ang="0">
                    <a:pos x="T4" y="T5"/>
                  </a:cxn>
                  <a:cxn ang="0">
                    <a:pos x="T6" y="T7"/>
                  </a:cxn>
                  <a:cxn ang="0">
                    <a:pos x="T8" y="T9"/>
                  </a:cxn>
                  <a:cxn ang="0">
                    <a:pos x="T10" y="T11"/>
                  </a:cxn>
                  <a:cxn ang="0">
                    <a:pos x="T12" y="T13"/>
                  </a:cxn>
                </a:cxnLst>
                <a:rect l="0" t="0" r="r" b="b"/>
                <a:pathLst>
                  <a:path w="87" h="94">
                    <a:moveTo>
                      <a:pt x="0" y="47"/>
                    </a:moveTo>
                    <a:lnTo>
                      <a:pt x="0" y="47"/>
                    </a:lnTo>
                    <a:cubicBezTo>
                      <a:pt x="0" y="21"/>
                      <a:pt x="20" y="0"/>
                      <a:pt x="43" y="0"/>
                    </a:cubicBezTo>
                    <a:cubicBezTo>
                      <a:pt x="67" y="0"/>
                      <a:pt x="87" y="21"/>
                      <a:pt x="87" y="47"/>
                    </a:cubicBezTo>
                    <a:cubicBezTo>
                      <a:pt x="87" y="73"/>
                      <a:pt x="67" y="94"/>
                      <a:pt x="43" y="94"/>
                    </a:cubicBezTo>
                    <a:cubicBezTo>
                      <a:pt x="20" y="94"/>
                      <a:pt x="0" y="73"/>
                      <a:pt x="0" y="47"/>
                    </a:cubicBezTo>
                    <a:lnTo>
                      <a:pt x="0" y="47"/>
                    </a:lnTo>
                    <a:close/>
                  </a:path>
                </a:pathLst>
              </a:custGeom>
              <a:noFill/>
              <a:ln w="6350" cap="flat">
                <a:solidFill>
                  <a:srgbClr val="59545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0" name="Freeform 497">
                <a:extLst>
                  <a:ext uri="{FF2B5EF4-FFF2-40B4-BE49-F238E27FC236}">
                    <a16:creationId xmlns:a16="http://schemas.microsoft.com/office/drawing/2014/main" id="{CF937C8F-9F5A-67E1-BF94-7E367DFF613D}"/>
                  </a:ext>
                </a:extLst>
              </p:cNvPr>
              <p:cNvSpPr>
                <a:spLocks/>
              </p:cNvSpPr>
              <p:nvPr/>
            </p:nvSpPr>
            <p:spPr bwMode="auto">
              <a:xfrm>
                <a:off x="5594" y="2438"/>
                <a:ext cx="64" cy="70"/>
              </a:xfrm>
              <a:custGeom>
                <a:avLst/>
                <a:gdLst>
                  <a:gd name="T0" fmla="*/ 0 w 86"/>
                  <a:gd name="T1" fmla="*/ 47 h 94"/>
                  <a:gd name="T2" fmla="*/ 0 w 86"/>
                  <a:gd name="T3" fmla="*/ 47 h 94"/>
                  <a:gd name="T4" fmla="*/ 43 w 86"/>
                  <a:gd name="T5" fmla="*/ 0 h 94"/>
                  <a:gd name="T6" fmla="*/ 86 w 86"/>
                  <a:gd name="T7" fmla="*/ 47 h 94"/>
                  <a:gd name="T8" fmla="*/ 43 w 86"/>
                  <a:gd name="T9" fmla="*/ 94 h 94"/>
                  <a:gd name="T10" fmla="*/ 0 w 86"/>
                  <a:gd name="T11" fmla="*/ 47 h 94"/>
                  <a:gd name="T12" fmla="*/ 0 w 86"/>
                  <a:gd name="T13" fmla="*/ 47 h 94"/>
                </a:gdLst>
                <a:ahLst/>
                <a:cxnLst>
                  <a:cxn ang="0">
                    <a:pos x="T0" y="T1"/>
                  </a:cxn>
                  <a:cxn ang="0">
                    <a:pos x="T2" y="T3"/>
                  </a:cxn>
                  <a:cxn ang="0">
                    <a:pos x="T4" y="T5"/>
                  </a:cxn>
                  <a:cxn ang="0">
                    <a:pos x="T6" y="T7"/>
                  </a:cxn>
                  <a:cxn ang="0">
                    <a:pos x="T8" y="T9"/>
                  </a:cxn>
                  <a:cxn ang="0">
                    <a:pos x="T10" y="T11"/>
                  </a:cxn>
                  <a:cxn ang="0">
                    <a:pos x="T12" y="T13"/>
                  </a:cxn>
                </a:cxnLst>
                <a:rect l="0" t="0" r="r" b="b"/>
                <a:pathLst>
                  <a:path w="86" h="94">
                    <a:moveTo>
                      <a:pt x="0" y="47"/>
                    </a:moveTo>
                    <a:lnTo>
                      <a:pt x="0" y="47"/>
                    </a:lnTo>
                    <a:cubicBezTo>
                      <a:pt x="0" y="21"/>
                      <a:pt x="19" y="0"/>
                      <a:pt x="43" y="0"/>
                    </a:cubicBezTo>
                    <a:cubicBezTo>
                      <a:pt x="67" y="0"/>
                      <a:pt x="86" y="21"/>
                      <a:pt x="86" y="47"/>
                    </a:cubicBezTo>
                    <a:cubicBezTo>
                      <a:pt x="86" y="73"/>
                      <a:pt x="67" y="94"/>
                      <a:pt x="43" y="94"/>
                    </a:cubicBezTo>
                    <a:cubicBezTo>
                      <a:pt x="19" y="94"/>
                      <a:pt x="0" y="73"/>
                      <a:pt x="0" y="47"/>
                    </a:cubicBezTo>
                    <a:lnTo>
                      <a:pt x="0" y="47"/>
                    </a:lnTo>
                    <a:close/>
                  </a:path>
                </a:pathLst>
              </a:custGeom>
              <a:noFill/>
              <a:ln w="6350" cap="flat">
                <a:solidFill>
                  <a:srgbClr val="59545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1" name="Freeform 498">
                <a:extLst>
                  <a:ext uri="{FF2B5EF4-FFF2-40B4-BE49-F238E27FC236}">
                    <a16:creationId xmlns:a16="http://schemas.microsoft.com/office/drawing/2014/main" id="{5DA3EE3A-6CAE-8464-3630-1C2C45D21761}"/>
                  </a:ext>
                </a:extLst>
              </p:cNvPr>
              <p:cNvSpPr>
                <a:spLocks/>
              </p:cNvSpPr>
              <p:nvPr/>
            </p:nvSpPr>
            <p:spPr bwMode="auto">
              <a:xfrm>
                <a:off x="5588" y="2438"/>
                <a:ext cx="65" cy="70"/>
              </a:xfrm>
              <a:custGeom>
                <a:avLst/>
                <a:gdLst>
                  <a:gd name="T0" fmla="*/ 0 w 87"/>
                  <a:gd name="T1" fmla="*/ 47 h 94"/>
                  <a:gd name="T2" fmla="*/ 0 w 87"/>
                  <a:gd name="T3" fmla="*/ 47 h 94"/>
                  <a:gd name="T4" fmla="*/ 43 w 87"/>
                  <a:gd name="T5" fmla="*/ 0 h 94"/>
                  <a:gd name="T6" fmla="*/ 87 w 87"/>
                  <a:gd name="T7" fmla="*/ 47 h 94"/>
                  <a:gd name="T8" fmla="*/ 43 w 87"/>
                  <a:gd name="T9" fmla="*/ 94 h 94"/>
                  <a:gd name="T10" fmla="*/ 0 w 87"/>
                  <a:gd name="T11" fmla="*/ 47 h 94"/>
                  <a:gd name="T12" fmla="*/ 0 w 87"/>
                  <a:gd name="T13" fmla="*/ 47 h 94"/>
                </a:gdLst>
                <a:ahLst/>
                <a:cxnLst>
                  <a:cxn ang="0">
                    <a:pos x="T0" y="T1"/>
                  </a:cxn>
                  <a:cxn ang="0">
                    <a:pos x="T2" y="T3"/>
                  </a:cxn>
                  <a:cxn ang="0">
                    <a:pos x="T4" y="T5"/>
                  </a:cxn>
                  <a:cxn ang="0">
                    <a:pos x="T6" y="T7"/>
                  </a:cxn>
                  <a:cxn ang="0">
                    <a:pos x="T8" y="T9"/>
                  </a:cxn>
                  <a:cxn ang="0">
                    <a:pos x="T10" y="T11"/>
                  </a:cxn>
                  <a:cxn ang="0">
                    <a:pos x="T12" y="T13"/>
                  </a:cxn>
                </a:cxnLst>
                <a:rect l="0" t="0" r="r" b="b"/>
                <a:pathLst>
                  <a:path w="87" h="94">
                    <a:moveTo>
                      <a:pt x="0" y="47"/>
                    </a:moveTo>
                    <a:lnTo>
                      <a:pt x="0" y="47"/>
                    </a:lnTo>
                    <a:cubicBezTo>
                      <a:pt x="0" y="21"/>
                      <a:pt x="20" y="0"/>
                      <a:pt x="43" y="0"/>
                    </a:cubicBezTo>
                    <a:cubicBezTo>
                      <a:pt x="67" y="0"/>
                      <a:pt x="87" y="21"/>
                      <a:pt x="87" y="47"/>
                    </a:cubicBezTo>
                    <a:cubicBezTo>
                      <a:pt x="87" y="73"/>
                      <a:pt x="67" y="94"/>
                      <a:pt x="43" y="94"/>
                    </a:cubicBezTo>
                    <a:cubicBezTo>
                      <a:pt x="20" y="94"/>
                      <a:pt x="0" y="73"/>
                      <a:pt x="0" y="47"/>
                    </a:cubicBezTo>
                    <a:lnTo>
                      <a:pt x="0" y="47"/>
                    </a:lnTo>
                    <a:close/>
                  </a:path>
                </a:pathLst>
              </a:custGeom>
              <a:noFill/>
              <a:ln w="6350" cap="flat">
                <a:solidFill>
                  <a:srgbClr val="59545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2" name="Freeform 499">
                <a:extLst>
                  <a:ext uri="{FF2B5EF4-FFF2-40B4-BE49-F238E27FC236}">
                    <a16:creationId xmlns:a16="http://schemas.microsoft.com/office/drawing/2014/main" id="{3CC2CB8F-FF34-7B3B-B665-05CC5DDD94BA}"/>
                  </a:ext>
                </a:extLst>
              </p:cNvPr>
              <p:cNvSpPr>
                <a:spLocks/>
              </p:cNvSpPr>
              <p:nvPr/>
            </p:nvSpPr>
            <p:spPr bwMode="auto">
              <a:xfrm>
                <a:off x="5579" y="2438"/>
                <a:ext cx="64" cy="70"/>
              </a:xfrm>
              <a:custGeom>
                <a:avLst/>
                <a:gdLst>
                  <a:gd name="T0" fmla="*/ 0 w 86"/>
                  <a:gd name="T1" fmla="*/ 47 h 94"/>
                  <a:gd name="T2" fmla="*/ 0 w 86"/>
                  <a:gd name="T3" fmla="*/ 47 h 94"/>
                  <a:gd name="T4" fmla="*/ 43 w 86"/>
                  <a:gd name="T5" fmla="*/ 0 h 94"/>
                  <a:gd name="T6" fmla="*/ 86 w 86"/>
                  <a:gd name="T7" fmla="*/ 47 h 94"/>
                  <a:gd name="T8" fmla="*/ 43 w 86"/>
                  <a:gd name="T9" fmla="*/ 94 h 94"/>
                  <a:gd name="T10" fmla="*/ 0 w 86"/>
                  <a:gd name="T11" fmla="*/ 47 h 94"/>
                  <a:gd name="T12" fmla="*/ 0 w 86"/>
                  <a:gd name="T13" fmla="*/ 47 h 94"/>
                </a:gdLst>
                <a:ahLst/>
                <a:cxnLst>
                  <a:cxn ang="0">
                    <a:pos x="T0" y="T1"/>
                  </a:cxn>
                  <a:cxn ang="0">
                    <a:pos x="T2" y="T3"/>
                  </a:cxn>
                  <a:cxn ang="0">
                    <a:pos x="T4" y="T5"/>
                  </a:cxn>
                  <a:cxn ang="0">
                    <a:pos x="T6" y="T7"/>
                  </a:cxn>
                  <a:cxn ang="0">
                    <a:pos x="T8" y="T9"/>
                  </a:cxn>
                  <a:cxn ang="0">
                    <a:pos x="T10" y="T11"/>
                  </a:cxn>
                  <a:cxn ang="0">
                    <a:pos x="T12" y="T13"/>
                  </a:cxn>
                </a:cxnLst>
                <a:rect l="0" t="0" r="r" b="b"/>
                <a:pathLst>
                  <a:path w="86" h="94">
                    <a:moveTo>
                      <a:pt x="0" y="47"/>
                    </a:moveTo>
                    <a:lnTo>
                      <a:pt x="0" y="47"/>
                    </a:lnTo>
                    <a:cubicBezTo>
                      <a:pt x="0" y="21"/>
                      <a:pt x="19" y="0"/>
                      <a:pt x="43" y="0"/>
                    </a:cubicBezTo>
                    <a:cubicBezTo>
                      <a:pt x="67" y="0"/>
                      <a:pt x="86" y="21"/>
                      <a:pt x="86" y="47"/>
                    </a:cubicBezTo>
                    <a:cubicBezTo>
                      <a:pt x="86" y="73"/>
                      <a:pt x="67" y="94"/>
                      <a:pt x="43" y="94"/>
                    </a:cubicBezTo>
                    <a:cubicBezTo>
                      <a:pt x="19" y="94"/>
                      <a:pt x="0" y="73"/>
                      <a:pt x="0" y="47"/>
                    </a:cubicBezTo>
                    <a:lnTo>
                      <a:pt x="0" y="47"/>
                    </a:lnTo>
                    <a:close/>
                  </a:path>
                </a:pathLst>
              </a:custGeom>
              <a:noFill/>
              <a:ln w="6350" cap="flat">
                <a:solidFill>
                  <a:srgbClr val="59545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3" name="Freeform 500">
                <a:extLst>
                  <a:ext uri="{FF2B5EF4-FFF2-40B4-BE49-F238E27FC236}">
                    <a16:creationId xmlns:a16="http://schemas.microsoft.com/office/drawing/2014/main" id="{500D294F-D513-3AD0-4C99-C425969B4CC7}"/>
                  </a:ext>
                </a:extLst>
              </p:cNvPr>
              <p:cNvSpPr>
                <a:spLocks/>
              </p:cNvSpPr>
              <p:nvPr/>
            </p:nvSpPr>
            <p:spPr bwMode="auto">
              <a:xfrm>
                <a:off x="5568" y="2438"/>
                <a:ext cx="65" cy="70"/>
              </a:xfrm>
              <a:custGeom>
                <a:avLst/>
                <a:gdLst>
                  <a:gd name="T0" fmla="*/ 0 w 87"/>
                  <a:gd name="T1" fmla="*/ 47 h 94"/>
                  <a:gd name="T2" fmla="*/ 0 w 87"/>
                  <a:gd name="T3" fmla="*/ 47 h 94"/>
                  <a:gd name="T4" fmla="*/ 44 w 87"/>
                  <a:gd name="T5" fmla="*/ 0 h 94"/>
                  <a:gd name="T6" fmla="*/ 87 w 87"/>
                  <a:gd name="T7" fmla="*/ 47 h 94"/>
                  <a:gd name="T8" fmla="*/ 44 w 87"/>
                  <a:gd name="T9" fmla="*/ 94 h 94"/>
                  <a:gd name="T10" fmla="*/ 0 w 87"/>
                  <a:gd name="T11" fmla="*/ 47 h 94"/>
                  <a:gd name="T12" fmla="*/ 0 w 87"/>
                  <a:gd name="T13" fmla="*/ 47 h 94"/>
                </a:gdLst>
                <a:ahLst/>
                <a:cxnLst>
                  <a:cxn ang="0">
                    <a:pos x="T0" y="T1"/>
                  </a:cxn>
                  <a:cxn ang="0">
                    <a:pos x="T2" y="T3"/>
                  </a:cxn>
                  <a:cxn ang="0">
                    <a:pos x="T4" y="T5"/>
                  </a:cxn>
                  <a:cxn ang="0">
                    <a:pos x="T6" y="T7"/>
                  </a:cxn>
                  <a:cxn ang="0">
                    <a:pos x="T8" y="T9"/>
                  </a:cxn>
                  <a:cxn ang="0">
                    <a:pos x="T10" y="T11"/>
                  </a:cxn>
                  <a:cxn ang="0">
                    <a:pos x="T12" y="T13"/>
                  </a:cxn>
                </a:cxnLst>
                <a:rect l="0" t="0" r="r" b="b"/>
                <a:pathLst>
                  <a:path w="87" h="94">
                    <a:moveTo>
                      <a:pt x="0" y="47"/>
                    </a:moveTo>
                    <a:lnTo>
                      <a:pt x="0" y="47"/>
                    </a:lnTo>
                    <a:cubicBezTo>
                      <a:pt x="0" y="21"/>
                      <a:pt x="20" y="0"/>
                      <a:pt x="44" y="0"/>
                    </a:cubicBezTo>
                    <a:cubicBezTo>
                      <a:pt x="68" y="0"/>
                      <a:pt x="87" y="21"/>
                      <a:pt x="87" y="47"/>
                    </a:cubicBezTo>
                    <a:cubicBezTo>
                      <a:pt x="87" y="73"/>
                      <a:pt x="68" y="94"/>
                      <a:pt x="44" y="94"/>
                    </a:cubicBezTo>
                    <a:cubicBezTo>
                      <a:pt x="20" y="94"/>
                      <a:pt x="0" y="73"/>
                      <a:pt x="0" y="47"/>
                    </a:cubicBezTo>
                    <a:lnTo>
                      <a:pt x="0" y="47"/>
                    </a:lnTo>
                    <a:close/>
                  </a:path>
                </a:pathLst>
              </a:custGeom>
              <a:noFill/>
              <a:ln w="6350" cap="flat">
                <a:solidFill>
                  <a:srgbClr val="59545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4" name="Freeform 501">
                <a:extLst>
                  <a:ext uri="{FF2B5EF4-FFF2-40B4-BE49-F238E27FC236}">
                    <a16:creationId xmlns:a16="http://schemas.microsoft.com/office/drawing/2014/main" id="{8CDAF57D-EC4F-3766-48E8-35918A29CB29}"/>
                  </a:ext>
                </a:extLst>
              </p:cNvPr>
              <p:cNvSpPr>
                <a:spLocks/>
              </p:cNvSpPr>
              <p:nvPr/>
            </p:nvSpPr>
            <p:spPr bwMode="auto">
              <a:xfrm>
                <a:off x="5564" y="2438"/>
                <a:ext cx="64" cy="70"/>
              </a:xfrm>
              <a:custGeom>
                <a:avLst/>
                <a:gdLst>
                  <a:gd name="T0" fmla="*/ 0 w 86"/>
                  <a:gd name="T1" fmla="*/ 47 h 94"/>
                  <a:gd name="T2" fmla="*/ 0 w 86"/>
                  <a:gd name="T3" fmla="*/ 47 h 94"/>
                  <a:gd name="T4" fmla="*/ 43 w 86"/>
                  <a:gd name="T5" fmla="*/ 0 h 94"/>
                  <a:gd name="T6" fmla="*/ 86 w 86"/>
                  <a:gd name="T7" fmla="*/ 47 h 94"/>
                  <a:gd name="T8" fmla="*/ 43 w 86"/>
                  <a:gd name="T9" fmla="*/ 94 h 94"/>
                  <a:gd name="T10" fmla="*/ 0 w 86"/>
                  <a:gd name="T11" fmla="*/ 47 h 94"/>
                  <a:gd name="T12" fmla="*/ 0 w 86"/>
                  <a:gd name="T13" fmla="*/ 47 h 94"/>
                </a:gdLst>
                <a:ahLst/>
                <a:cxnLst>
                  <a:cxn ang="0">
                    <a:pos x="T0" y="T1"/>
                  </a:cxn>
                  <a:cxn ang="0">
                    <a:pos x="T2" y="T3"/>
                  </a:cxn>
                  <a:cxn ang="0">
                    <a:pos x="T4" y="T5"/>
                  </a:cxn>
                  <a:cxn ang="0">
                    <a:pos x="T6" y="T7"/>
                  </a:cxn>
                  <a:cxn ang="0">
                    <a:pos x="T8" y="T9"/>
                  </a:cxn>
                  <a:cxn ang="0">
                    <a:pos x="T10" y="T11"/>
                  </a:cxn>
                  <a:cxn ang="0">
                    <a:pos x="T12" y="T13"/>
                  </a:cxn>
                </a:cxnLst>
                <a:rect l="0" t="0" r="r" b="b"/>
                <a:pathLst>
                  <a:path w="86" h="94">
                    <a:moveTo>
                      <a:pt x="0" y="47"/>
                    </a:moveTo>
                    <a:lnTo>
                      <a:pt x="0" y="47"/>
                    </a:lnTo>
                    <a:cubicBezTo>
                      <a:pt x="0" y="21"/>
                      <a:pt x="19" y="0"/>
                      <a:pt x="43" y="0"/>
                    </a:cubicBezTo>
                    <a:cubicBezTo>
                      <a:pt x="67" y="0"/>
                      <a:pt x="86" y="21"/>
                      <a:pt x="86" y="47"/>
                    </a:cubicBezTo>
                    <a:cubicBezTo>
                      <a:pt x="86" y="73"/>
                      <a:pt x="67" y="94"/>
                      <a:pt x="43" y="94"/>
                    </a:cubicBezTo>
                    <a:cubicBezTo>
                      <a:pt x="19" y="94"/>
                      <a:pt x="0" y="73"/>
                      <a:pt x="0" y="47"/>
                    </a:cubicBezTo>
                    <a:lnTo>
                      <a:pt x="0" y="47"/>
                    </a:lnTo>
                    <a:close/>
                  </a:path>
                </a:pathLst>
              </a:custGeom>
              <a:noFill/>
              <a:ln w="6350" cap="flat">
                <a:solidFill>
                  <a:srgbClr val="59545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5" name="Freeform 502">
                <a:extLst>
                  <a:ext uri="{FF2B5EF4-FFF2-40B4-BE49-F238E27FC236}">
                    <a16:creationId xmlns:a16="http://schemas.microsoft.com/office/drawing/2014/main" id="{0FECDE8F-0EA3-7C67-67FD-226432DAF744}"/>
                  </a:ext>
                </a:extLst>
              </p:cNvPr>
              <p:cNvSpPr>
                <a:spLocks/>
              </p:cNvSpPr>
              <p:nvPr/>
            </p:nvSpPr>
            <p:spPr bwMode="auto">
              <a:xfrm>
                <a:off x="5553" y="2438"/>
                <a:ext cx="65" cy="70"/>
              </a:xfrm>
              <a:custGeom>
                <a:avLst/>
                <a:gdLst>
                  <a:gd name="T0" fmla="*/ 0 w 87"/>
                  <a:gd name="T1" fmla="*/ 47 h 94"/>
                  <a:gd name="T2" fmla="*/ 0 w 87"/>
                  <a:gd name="T3" fmla="*/ 47 h 94"/>
                  <a:gd name="T4" fmla="*/ 44 w 87"/>
                  <a:gd name="T5" fmla="*/ 0 h 94"/>
                  <a:gd name="T6" fmla="*/ 87 w 87"/>
                  <a:gd name="T7" fmla="*/ 47 h 94"/>
                  <a:gd name="T8" fmla="*/ 44 w 87"/>
                  <a:gd name="T9" fmla="*/ 94 h 94"/>
                  <a:gd name="T10" fmla="*/ 0 w 87"/>
                  <a:gd name="T11" fmla="*/ 47 h 94"/>
                  <a:gd name="T12" fmla="*/ 0 w 87"/>
                  <a:gd name="T13" fmla="*/ 47 h 94"/>
                </a:gdLst>
                <a:ahLst/>
                <a:cxnLst>
                  <a:cxn ang="0">
                    <a:pos x="T0" y="T1"/>
                  </a:cxn>
                  <a:cxn ang="0">
                    <a:pos x="T2" y="T3"/>
                  </a:cxn>
                  <a:cxn ang="0">
                    <a:pos x="T4" y="T5"/>
                  </a:cxn>
                  <a:cxn ang="0">
                    <a:pos x="T6" y="T7"/>
                  </a:cxn>
                  <a:cxn ang="0">
                    <a:pos x="T8" y="T9"/>
                  </a:cxn>
                  <a:cxn ang="0">
                    <a:pos x="T10" y="T11"/>
                  </a:cxn>
                  <a:cxn ang="0">
                    <a:pos x="T12" y="T13"/>
                  </a:cxn>
                </a:cxnLst>
                <a:rect l="0" t="0" r="r" b="b"/>
                <a:pathLst>
                  <a:path w="87" h="94">
                    <a:moveTo>
                      <a:pt x="0" y="47"/>
                    </a:moveTo>
                    <a:lnTo>
                      <a:pt x="0" y="47"/>
                    </a:lnTo>
                    <a:cubicBezTo>
                      <a:pt x="0" y="21"/>
                      <a:pt x="20" y="0"/>
                      <a:pt x="44" y="0"/>
                    </a:cubicBezTo>
                    <a:cubicBezTo>
                      <a:pt x="68" y="0"/>
                      <a:pt x="87" y="21"/>
                      <a:pt x="87" y="47"/>
                    </a:cubicBezTo>
                    <a:cubicBezTo>
                      <a:pt x="87" y="73"/>
                      <a:pt x="68" y="94"/>
                      <a:pt x="44" y="94"/>
                    </a:cubicBezTo>
                    <a:cubicBezTo>
                      <a:pt x="20" y="94"/>
                      <a:pt x="0" y="73"/>
                      <a:pt x="0" y="47"/>
                    </a:cubicBezTo>
                    <a:lnTo>
                      <a:pt x="0" y="47"/>
                    </a:lnTo>
                    <a:close/>
                  </a:path>
                </a:pathLst>
              </a:custGeom>
              <a:noFill/>
              <a:ln w="6350" cap="flat">
                <a:solidFill>
                  <a:srgbClr val="59545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6" name="Freeform 503">
                <a:extLst>
                  <a:ext uri="{FF2B5EF4-FFF2-40B4-BE49-F238E27FC236}">
                    <a16:creationId xmlns:a16="http://schemas.microsoft.com/office/drawing/2014/main" id="{B063E93A-F958-E48E-49F2-9FCA54C863F6}"/>
                  </a:ext>
                </a:extLst>
              </p:cNvPr>
              <p:cNvSpPr>
                <a:spLocks/>
              </p:cNvSpPr>
              <p:nvPr/>
            </p:nvSpPr>
            <p:spPr bwMode="auto">
              <a:xfrm>
                <a:off x="5544" y="2438"/>
                <a:ext cx="69" cy="70"/>
              </a:xfrm>
              <a:custGeom>
                <a:avLst/>
                <a:gdLst>
                  <a:gd name="T0" fmla="*/ 0 w 93"/>
                  <a:gd name="T1" fmla="*/ 47 h 94"/>
                  <a:gd name="T2" fmla="*/ 0 w 93"/>
                  <a:gd name="T3" fmla="*/ 47 h 94"/>
                  <a:gd name="T4" fmla="*/ 47 w 93"/>
                  <a:gd name="T5" fmla="*/ 0 h 94"/>
                  <a:gd name="T6" fmla="*/ 93 w 93"/>
                  <a:gd name="T7" fmla="*/ 47 h 94"/>
                  <a:gd name="T8" fmla="*/ 47 w 93"/>
                  <a:gd name="T9" fmla="*/ 94 h 94"/>
                  <a:gd name="T10" fmla="*/ 0 w 93"/>
                  <a:gd name="T11" fmla="*/ 47 h 94"/>
                  <a:gd name="T12" fmla="*/ 0 w 93"/>
                  <a:gd name="T13" fmla="*/ 47 h 94"/>
                </a:gdLst>
                <a:ahLst/>
                <a:cxnLst>
                  <a:cxn ang="0">
                    <a:pos x="T0" y="T1"/>
                  </a:cxn>
                  <a:cxn ang="0">
                    <a:pos x="T2" y="T3"/>
                  </a:cxn>
                  <a:cxn ang="0">
                    <a:pos x="T4" y="T5"/>
                  </a:cxn>
                  <a:cxn ang="0">
                    <a:pos x="T6" y="T7"/>
                  </a:cxn>
                  <a:cxn ang="0">
                    <a:pos x="T8" y="T9"/>
                  </a:cxn>
                  <a:cxn ang="0">
                    <a:pos x="T10" y="T11"/>
                  </a:cxn>
                  <a:cxn ang="0">
                    <a:pos x="T12" y="T13"/>
                  </a:cxn>
                </a:cxnLst>
                <a:rect l="0" t="0" r="r" b="b"/>
                <a:pathLst>
                  <a:path w="93" h="94">
                    <a:moveTo>
                      <a:pt x="0" y="47"/>
                    </a:moveTo>
                    <a:lnTo>
                      <a:pt x="0" y="47"/>
                    </a:lnTo>
                    <a:cubicBezTo>
                      <a:pt x="0" y="21"/>
                      <a:pt x="21" y="0"/>
                      <a:pt x="47" y="0"/>
                    </a:cubicBezTo>
                    <a:cubicBezTo>
                      <a:pt x="73" y="0"/>
                      <a:pt x="93" y="21"/>
                      <a:pt x="93" y="47"/>
                    </a:cubicBezTo>
                    <a:cubicBezTo>
                      <a:pt x="93" y="73"/>
                      <a:pt x="73" y="94"/>
                      <a:pt x="47" y="94"/>
                    </a:cubicBezTo>
                    <a:cubicBezTo>
                      <a:pt x="21" y="94"/>
                      <a:pt x="0" y="73"/>
                      <a:pt x="0" y="47"/>
                    </a:cubicBezTo>
                    <a:lnTo>
                      <a:pt x="0" y="47"/>
                    </a:lnTo>
                    <a:close/>
                  </a:path>
                </a:pathLst>
              </a:custGeom>
              <a:noFill/>
              <a:ln w="6350" cap="flat">
                <a:solidFill>
                  <a:srgbClr val="59545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7" name="Freeform 504">
                <a:extLst>
                  <a:ext uri="{FF2B5EF4-FFF2-40B4-BE49-F238E27FC236}">
                    <a16:creationId xmlns:a16="http://schemas.microsoft.com/office/drawing/2014/main" id="{F278ECDB-29CF-EC97-294A-2405F13AEF98}"/>
                  </a:ext>
                </a:extLst>
              </p:cNvPr>
              <p:cNvSpPr>
                <a:spLocks/>
              </p:cNvSpPr>
              <p:nvPr/>
            </p:nvSpPr>
            <p:spPr bwMode="auto">
              <a:xfrm>
                <a:off x="5534" y="2438"/>
                <a:ext cx="69" cy="70"/>
              </a:xfrm>
              <a:custGeom>
                <a:avLst/>
                <a:gdLst>
                  <a:gd name="T0" fmla="*/ 0 w 93"/>
                  <a:gd name="T1" fmla="*/ 47 h 94"/>
                  <a:gd name="T2" fmla="*/ 0 w 93"/>
                  <a:gd name="T3" fmla="*/ 47 h 94"/>
                  <a:gd name="T4" fmla="*/ 46 w 93"/>
                  <a:gd name="T5" fmla="*/ 0 h 94"/>
                  <a:gd name="T6" fmla="*/ 93 w 93"/>
                  <a:gd name="T7" fmla="*/ 47 h 94"/>
                  <a:gd name="T8" fmla="*/ 46 w 93"/>
                  <a:gd name="T9" fmla="*/ 94 h 94"/>
                  <a:gd name="T10" fmla="*/ 0 w 93"/>
                  <a:gd name="T11" fmla="*/ 47 h 94"/>
                  <a:gd name="T12" fmla="*/ 0 w 93"/>
                  <a:gd name="T13" fmla="*/ 47 h 94"/>
                </a:gdLst>
                <a:ahLst/>
                <a:cxnLst>
                  <a:cxn ang="0">
                    <a:pos x="T0" y="T1"/>
                  </a:cxn>
                  <a:cxn ang="0">
                    <a:pos x="T2" y="T3"/>
                  </a:cxn>
                  <a:cxn ang="0">
                    <a:pos x="T4" y="T5"/>
                  </a:cxn>
                  <a:cxn ang="0">
                    <a:pos x="T6" y="T7"/>
                  </a:cxn>
                  <a:cxn ang="0">
                    <a:pos x="T8" y="T9"/>
                  </a:cxn>
                  <a:cxn ang="0">
                    <a:pos x="T10" y="T11"/>
                  </a:cxn>
                  <a:cxn ang="0">
                    <a:pos x="T12" y="T13"/>
                  </a:cxn>
                </a:cxnLst>
                <a:rect l="0" t="0" r="r" b="b"/>
                <a:pathLst>
                  <a:path w="93" h="94">
                    <a:moveTo>
                      <a:pt x="0" y="47"/>
                    </a:moveTo>
                    <a:lnTo>
                      <a:pt x="0" y="47"/>
                    </a:lnTo>
                    <a:cubicBezTo>
                      <a:pt x="0" y="21"/>
                      <a:pt x="21" y="0"/>
                      <a:pt x="46" y="0"/>
                    </a:cubicBezTo>
                    <a:cubicBezTo>
                      <a:pt x="72" y="0"/>
                      <a:pt x="93" y="21"/>
                      <a:pt x="93" y="47"/>
                    </a:cubicBezTo>
                    <a:cubicBezTo>
                      <a:pt x="93" y="73"/>
                      <a:pt x="72" y="94"/>
                      <a:pt x="46" y="94"/>
                    </a:cubicBezTo>
                    <a:cubicBezTo>
                      <a:pt x="21" y="94"/>
                      <a:pt x="0" y="73"/>
                      <a:pt x="0" y="47"/>
                    </a:cubicBezTo>
                    <a:lnTo>
                      <a:pt x="0" y="47"/>
                    </a:lnTo>
                    <a:close/>
                  </a:path>
                </a:pathLst>
              </a:custGeom>
              <a:noFill/>
              <a:ln w="6350" cap="flat">
                <a:solidFill>
                  <a:srgbClr val="59545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8" name="Freeform 505">
                <a:extLst>
                  <a:ext uri="{FF2B5EF4-FFF2-40B4-BE49-F238E27FC236}">
                    <a16:creationId xmlns:a16="http://schemas.microsoft.com/office/drawing/2014/main" id="{AA140713-BF35-0BE7-E554-1DE5E924E6D1}"/>
                  </a:ext>
                </a:extLst>
              </p:cNvPr>
              <p:cNvSpPr>
                <a:spLocks/>
              </p:cNvSpPr>
              <p:nvPr/>
            </p:nvSpPr>
            <p:spPr bwMode="auto">
              <a:xfrm>
                <a:off x="5529" y="2438"/>
                <a:ext cx="65" cy="70"/>
              </a:xfrm>
              <a:custGeom>
                <a:avLst/>
                <a:gdLst>
                  <a:gd name="T0" fmla="*/ 0 w 87"/>
                  <a:gd name="T1" fmla="*/ 47 h 94"/>
                  <a:gd name="T2" fmla="*/ 0 w 87"/>
                  <a:gd name="T3" fmla="*/ 47 h 94"/>
                  <a:gd name="T4" fmla="*/ 43 w 87"/>
                  <a:gd name="T5" fmla="*/ 0 h 94"/>
                  <a:gd name="T6" fmla="*/ 87 w 87"/>
                  <a:gd name="T7" fmla="*/ 47 h 94"/>
                  <a:gd name="T8" fmla="*/ 43 w 87"/>
                  <a:gd name="T9" fmla="*/ 94 h 94"/>
                  <a:gd name="T10" fmla="*/ 0 w 87"/>
                  <a:gd name="T11" fmla="*/ 47 h 94"/>
                  <a:gd name="T12" fmla="*/ 0 w 87"/>
                  <a:gd name="T13" fmla="*/ 47 h 94"/>
                </a:gdLst>
                <a:ahLst/>
                <a:cxnLst>
                  <a:cxn ang="0">
                    <a:pos x="T0" y="T1"/>
                  </a:cxn>
                  <a:cxn ang="0">
                    <a:pos x="T2" y="T3"/>
                  </a:cxn>
                  <a:cxn ang="0">
                    <a:pos x="T4" y="T5"/>
                  </a:cxn>
                  <a:cxn ang="0">
                    <a:pos x="T6" y="T7"/>
                  </a:cxn>
                  <a:cxn ang="0">
                    <a:pos x="T8" y="T9"/>
                  </a:cxn>
                  <a:cxn ang="0">
                    <a:pos x="T10" y="T11"/>
                  </a:cxn>
                  <a:cxn ang="0">
                    <a:pos x="T12" y="T13"/>
                  </a:cxn>
                </a:cxnLst>
                <a:rect l="0" t="0" r="r" b="b"/>
                <a:pathLst>
                  <a:path w="87" h="94">
                    <a:moveTo>
                      <a:pt x="0" y="47"/>
                    </a:moveTo>
                    <a:lnTo>
                      <a:pt x="0" y="47"/>
                    </a:lnTo>
                    <a:cubicBezTo>
                      <a:pt x="0" y="21"/>
                      <a:pt x="20" y="0"/>
                      <a:pt x="43" y="0"/>
                    </a:cubicBezTo>
                    <a:cubicBezTo>
                      <a:pt x="67" y="0"/>
                      <a:pt x="87" y="21"/>
                      <a:pt x="87" y="47"/>
                    </a:cubicBezTo>
                    <a:cubicBezTo>
                      <a:pt x="87" y="73"/>
                      <a:pt x="67" y="94"/>
                      <a:pt x="43" y="94"/>
                    </a:cubicBezTo>
                    <a:cubicBezTo>
                      <a:pt x="20" y="94"/>
                      <a:pt x="0" y="73"/>
                      <a:pt x="0" y="47"/>
                    </a:cubicBezTo>
                    <a:lnTo>
                      <a:pt x="0" y="47"/>
                    </a:lnTo>
                    <a:close/>
                  </a:path>
                </a:pathLst>
              </a:custGeom>
              <a:noFill/>
              <a:ln w="6350" cap="flat">
                <a:solidFill>
                  <a:srgbClr val="59545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9" name="Freeform 506">
                <a:extLst>
                  <a:ext uri="{FF2B5EF4-FFF2-40B4-BE49-F238E27FC236}">
                    <a16:creationId xmlns:a16="http://schemas.microsoft.com/office/drawing/2014/main" id="{D985F511-CEB7-7947-3A31-F47743FF2455}"/>
                  </a:ext>
                </a:extLst>
              </p:cNvPr>
              <p:cNvSpPr>
                <a:spLocks/>
              </p:cNvSpPr>
              <p:nvPr/>
            </p:nvSpPr>
            <p:spPr bwMode="auto">
              <a:xfrm>
                <a:off x="5519" y="2438"/>
                <a:ext cx="64" cy="70"/>
              </a:xfrm>
              <a:custGeom>
                <a:avLst/>
                <a:gdLst>
                  <a:gd name="T0" fmla="*/ 0 w 86"/>
                  <a:gd name="T1" fmla="*/ 47 h 94"/>
                  <a:gd name="T2" fmla="*/ 0 w 86"/>
                  <a:gd name="T3" fmla="*/ 47 h 94"/>
                  <a:gd name="T4" fmla="*/ 43 w 86"/>
                  <a:gd name="T5" fmla="*/ 0 h 94"/>
                  <a:gd name="T6" fmla="*/ 86 w 86"/>
                  <a:gd name="T7" fmla="*/ 47 h 94"/>
                  <a:gd name="T8" fmla="*/ 43 w 86"/>
                  <a:gd name="T9" fmla="*/ 94 h 94"/>
                  <a:gd name="T10" fmla="*/ 0 w 86"/>
                  <a:gd name="T11" fmla="*/ 47 h 94"/>
                  <a:gd name="T12" fmla="*/ 0 w 86"/>
                  <a:gd name="T13" fmla="*/ 47 h 94"/>
                </a:gdLst>
                <a:ahLst/>
                <a:cxnLst>
                  <a:cxn ang="0">
                    <a:pos x="T0" y="T1"/>
                  </a:cxn>
                  <a:cxn ang="0">
                    <a:pos x="T2" y="T3"/>
                  </a:cxn>
                  <a:cxn ang="0">
                    <a:pos x="T4" y="T5"/>
                  </a:cxn>
                  <a:cxn ang="0">
                    <a:pos x="T6" y="T7"/>
                  </a:cxn>
                  <a:cxn ang="0">
                    <a:pos x="T8" y="T9"/>
                  </a:cxn>
                  <a:cxn ang="0">
                    <a:pos x="T10" y="T11"/>
                  </a:cxn>
                  <a:cxn ang="0">
                    <a:pos x="T12" y="T13"/>
                  </a:cxn>
                </a:cxnLst>
                <a:rect l="0" t="0" r="r" b="b"/>
                <a:pathLst>
                  <a:path w="86" h="94">
                    <a:moveTo>
                      <a:pt x="0" y="47"/>
                    </a:moveTo>
                    <a:lnTo>
                      <a:pt x="0" y="47"/>
                    </a:lnTo>
                    <a:cubicBezTo>
                      <a:pt x="0" y="21"/>
                      <a:pt x="19" y="0"/>
                      <a:pt x="43" y="0"/>
                    </a:cubicBezTo>
                    <a:cubicBezTo>
                      <a:pt x="67" y="0"/>
                      <a:pt x="86" y="21"/>
                      <a:pt x="86" y="47"/>
                    </a:cubicBezTo>
                    <a:cubicBezTo>
                      <a:pt x="86" y="73"/>
                      <a:pt x="67" y="94"/>
                      <a:pt x="43" y="94"/>
                    </a:cubicBezTo>
                    <a:cubicBezTo>
                      <a:pt x="19" y="94"/>
                      <a:pt x="0" y="73"/>
                      <a:pt x="0" y="47"/>
                    </a:cubicBezTo>
                    <a:lnTo>
                      <a:pt x="0" y="47"/>
                    </a:lnTo>
                    <a:close/>
                  </a:path>
                </a:pathLst>
              </a:custGeom>
              <a:noFill/>
              <a:ln w="6350" cap="flat">
                <a:solidFill>
                  <a:srgbClr val="59545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0" name="Freeform 507">
                <a:extLst>
                  <a:ext uri="{FF2B5EF4-FFF2-40B4-BE49-F238E27FC236}">
                    <a16:creationId xmlns:a16="http://schemas.microsoft.com/office/drawing/2014/main" id="{38D4B847-52BB-000A-1B86-3FC3D8BBC3D0}"/>
                  </a:ext>
                </a:extLst>
              </p:cNvPr>
              <p:cNvSpPr>
                <a:spLocks/>
              </p:cNvSpPr>
              <p:nvPr/>
            </p:nvSpPr>
            <p:spPr bwMode="auto">
              <a:xfrm>
                <a:off x="5509" y="2438"/>
                <a:ext cx="70" cy="70"/>
              </a:xfrm>
              <a:custGeom>
                <a:avLst/>
                <a:gdLst>
                  <a:gd name="T0" fmla="*/ 0 w 94"/>
                  <a:gd name="T1" fmla="*/ 47 h 94"/>
                  <a:gd name="T2" fmla="*/ 0 w 94"/>
                  <a:gd name="T3" fmla="*/ 47 h 94"/>
                  <a:gd name="T4" fmla="*/ 47 w 94"/>
                  <a:gd name="T5" fmla="*/ 0 h 94"/>
                  <a:gd name="T6" fmla="*/ 94 w 94"/>
                  <a:gd name="T7" fmla="*/ 47 h 94"/>
                  <a:gd name="T8" fmla="*/ 47 w 94"/>
                  <a:gd name="T9" fmla="*/ 94 h 94"/>
                  <a:gd name="T10" fmla="*/ 0 w 94"/>
                  <a:gd name="T11" fmla="*/ 47 h 94"/>
                  <a:gd name="T12" fmla="*/ 0 w 94"/>
                  <a:gd name="T13" fmla="*/ 47 h 94"/>
                </a:gdLst>
                <a:ahLst/>
                <a:cxnLst>
                  <a:cxn ang="0">
                    <a:pos x="T0" y="T1"/>
                  </a:cxn>
                  <a:cxn ang="0">
                    <a:pos x="T2" y="T3"/>
                  </a:cxn>
                  <a:cxn ang="0">
                    <a:pos x="T4" y="T5"/>
                  </a:cxn>
                  <a:cxn ang="0">
                    <a:pos x="T6" y="T7"/>
                  </a:cxn>
                  <a:cxn ang="0">
                    <a:pos x="T8" y="T9"/>
                  </a:cxn>
                  <a:cxn ang="0">
                    <a:pos x="T10" y="T11"/>
                  </a:cxn>
                  <a:cxn ang="0">
                    <a:pos x="T12" y="T13"/>
                  </a:cxn>
                </a:cxnLst>
                <a:rect l="0" t="0" r="r" b="b"/>
                <a:pathLst>
                  <a:path w="94" h="94">
                    <a:moveTo>
                      <a:pt x="0" y="47"/>
                    </a:moveTo>
                    <a:lnTo>
                      <a:pt x="0" y="47"/>
                    </a:lnTo>
                    <a:cubicBezTo>
                      <a:pt x="0" y="21"/>
                      <a:pt x="21" y="0"/>
                      <a:pt x="47" y="0"/>
                    </a:cubicBezTo>
                    <a:cubicBezTo>
                      <a:pt x="73" y="0"/>
                      <a:pt x="94" y="21"/>
                      <a:pt x="94" y="47"/>
                    </a:cubicBezTo>
                    <a:cubicBezTo>
                      <a:pt x="94" y="73"/>
                      <a:pt x="73" y="94"/>
                      <a:pt x="47" y="94"/>
                    </a:cubicBezTo>
                    <a:cubicBezTo>
                      <a:pt x="21" y="94"/>
                      <a:pt x="0" y="73"/>
                      <a:pt x="0" y="47"/>
                    </a:cubicBezTo>
                    <a:lnTo>
                      <a:pt x="0" y="47"/>
                    </a:lnTo>
                    <a:close/>
                  </a:path>
                </a:pathLst>
              </a:custGeom>
              <a:noFill/>
              <a:ln w="6350" cap="flat">
                <a:solidFill>
                  <a:srgbClr val="59545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1" name="Freeform 508">
                <a:extLst>
                  <a:ext uri="{FF2B5EF4-FFF2-40B4-BE49-F238E27FC236}">
                    <a16:creationId xmlns:a16="http://schemas.microsoft.com/office/drawing/2014/main" id="{179BF1E0-9171-B461-4718-B1D6588B697C}"/>
                  </a:ext>
                </a:extLst>
              </p:cNvPr>
              <p:cNvSpPr>
                <a:spLocks/>
              </p:cNvSpPr>
              <p:nvPr/>
            </p:nvSpPr>
            <p:spPr bwMode="auto">
              <a:xfrm>
                <a:off x="5504" y="2438"/>
                <a:ext cx="64" cy="70"/>
              </a:xfrm>
              <a:custGeom>
                <a:avLst/>
                <a:gdLst>
                  <a:gd name="T0" fmla="*/ 0 w 86"/>
                  <a:gd name="T1" fmla="*/ 47 h 94"/>
                  <a:gd name="T2" fmla="*/ 0 w 86"/>
                  <a:gd name="T3" fmla="*/ 47 h 94"/>
                  <a:gd name="T4" fmla="*/ 43 w 86"/>
                  <a:gd name="T5" fmla="*/ 0 h 94"/>
                  <a:gd name="T6" fmla="*/ 86 w 86"/>
                  <a:gd name="T7" fmla="*/ 47 h 94"/>
                  <a:gd name="T8" fmla="*/ 43 w 86"/>
                  <a:gd name="T9" fmla="*/ 94 h 94"/>
                  <a:gd name="T10" fmla="*/ 0 w 86"/>
                  <a:gd name="T11" fmla="*/ 47 h 94"/>
                  <a:gd name="T12" fmla="*/ 0 w 86"/>
                  <a:gd name="T13" fmla="*/ 47 h 94"/>
                </a:gdLst>
                <a:ahLst/>
                <a:cxnLst>
                  <a:cxn ang="0">
                    <a:pos x="T0" y="T1"/>
                  </a:cxn>
                  <a:cxn ang="0">
                    <a:pos x="T2" y="T3"/>
                  </a:cxn>
                  <a:cxn ang="0">
                    <a:pos x="T4" y="T5"/>
                  </a:cxn>
                  <a:cxn ang="0">
                    <a:pos x="T6" y="T7"/>
                  </a:cxn>
                  <a:cxn ang="0">
                    <a:pos x="T8" y="T9"/>
                  </a:cxn>
                  <a:cxn ang="0">
                    <a:pos x="T10" y="T11"/>
                  </a:cxn>
                  <a:cxn ang="0">
                    <a:pos x="T12" y="T13"/>
                  </a:cxn>
                </a:cxnLst>
                <a:rect l="0" t="0" r="r" b="b"/>
                <a:pathLst>
                  <a:path w="86" h="94">
                    <a:moveTo>
                      <a:pt x="0" y="47"/>
                    </a:moveTo>
                    <a:lnTo>
                      <a:pt x="0" y="47"/>
                    </a:lnTo>
                    <a:cubicBezTo>
                      <a:pt x="0" y="21"/>
                      <a:pt x="19" y="0"/>
                      <a:pt x="43" y="0"/>
                    </a:cubicBezTo>
                    <a:cubicBezTo>
                      <a:pt x="67" y="0"/>
                      <a:pt x="86" y="21"/>
                      <a:pt x="86" y="47"/>
                    </a:cubicBezTo>
                    <a:cubicBezTo>
                      <a:pt x="86" y="73"/>
                      <a:pt x="67" y="94"/>
                      <a:pt x="43" y="94"/>
                    </a:cubicBezTo>
                    <a:cubicBezTo>
                      <a:pt x="19" y="94"/>
                      <a:pt x="0" y="73"/>
                      <a:pt x="0" y="47"/>
                    </a:cubicBezTo>
                    <a:lnTo>
                      <a:pt x="0" y="47"/>
                    </a:lnTo>
                    <a:close/>
                  </a:path>
                </a:pathLst>
              </a:custGeom>
              <a:noFill/>
              <a:ln w="6350" cap="flat">
                <a:solidFill>
                  <a:srgbClr val="59545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2" name="Freeform 509">
                <a:extLst>
                  <a:ext uri="{FF2B5EF4-FFF2-40B4-BE49-F238E27FC236}">
                    <a16:creationId xmlns:a16="http://schemas.microsoft.com/office/drawing/2014/main" id="{5671B07D-5F5B-16E2-C46E-ABB8206675CF}"/>
                  </a:ext>
                </a:extLst>
              </p:cNvPr>
              <p:cNvSpPr>
                <a:spLocks/>
              </p:cNvSpPr>
              <p:nvPr/>
            </p:nvSpPr>
            <p:spPr bwMode="auto">
              <a:xfrm>
                <a:off x="5494" y="2438"/>
                <a:ext cx="65" cy="70"/>
              </a:xfrm>
              <a:custGeom>
                <a:avLst/>
                <a:gdLst>
                  <a:gd name="T0" fmla="*/ 0 w 87"/>
                  <a:gd name="T1" fmla="*/ 47 h 94"/>
                  <a:gd name="T2" fmla="*/ 0 w 87"/>
                  <a:gd name="T3" fmla="*/ 47 h 94"/>
                  <a:gd name="T4" fmla="*/ 44 w 87"/>
                  <a:gd name="T5" fmla="*/ 0 h 94"/>
                  <a:gd name="T6" fmla="*/ 87 w 87"/>
                  <a:gd name="T7" fmla="*/ 47 h 94"/>
                  <a:gd name="T8" fmla="*/ 44 w 87"/>
                  <a:gd name="T9" fmla="*/ 94 h 94"/>
                  <a:gd name="T10" fmla="*/ 0 w 87"/>
                  <a:gd name="T11" fmla="*/ 47 h 94"/>
                  <a:gd name="T12" fmla="*/ 0 w 87"/>
                  <a:gd name="T13" fmla="*/ 47 h 94"/>
                </a:gdLst>
                <a:ahLst/>
                <a:cxnLst>
                  <a:cxn ang="0">
                    <a:pos x="T0" y="T1"/>
                  </a:cxn>
                  <a:cxn ang="0">
                    <a:pos x="T2" y="T3"/>
                  </a:cxn>
                  <a:cxn ang="0">
                    <a:pos x="T4" y="T5"/>
                  </a:cxn>
                  <a:cxn ang="0">
                    <a:pos x="T6" y="T7"/>
                  </a:cxn>
                  <a:cxn ang="0">
                    <a:pos x="T8" y="T9"/>
                  </a:cxn>
                  <a:cxn ang="0">
                    <a:pos x="T10" y="T11"/>
                  </a:cxn>
                  <a:cxn ang="0">
                    <a:pos x="T12" y="T13"/>
                  </a:cxn>
                </a:cxnLst>
                <a:rect l="0" t="0" r="r" b="b"/>
                <a:pathLst>
                  <a:path w="87" h="94">
                    <a:moveTo>
                      <a:pt x="0" y="47"/>
                    </a:moveTo>
                    <a:lnTo>
                      <a:pt x="0" y="47"/>
                    </a:lnTo>
                    <a:cubicBezTo>
                      <a:pt x="0" y="21"/>
                      <a:pt x="20" y="0"/>
                      <a:pt x="44" y="0"/>
                    </a:cubicBezTo>
                    <a:cubicBezTo>
                      <a:pt x="68" y="0"/>
                      <a:pt x="87" y="21"/>
                      <a:pt x="87" y="47"/>
                    </a:cubicBezTo>
                    <a:cubicBezTo>
                      <a:pt x="87" y="73"/>
                      <a:pt x="68" y="94"/>
                      <a:pt x="44" y="94"/>
                    </a:cubicBezTo>
                    <a:cubicBezTo>
                      <a:pt x="20" y="94"/>
                      <a:pt x="0" y="73"/>
                      <a:pt x="0" y="47"/>
                    </a:cubicBezTo>
                    <a:lnTo>
                      <a:pt x="0" y="47"/>
                    </a:lnTo>
                    <a:close/>
                  </a:path>
                </a:pathLst>
              </a:custGeom>
              <a:noFill/>
              <a:ln w="6350" cap="flat">
                <a:solidFill>
                  <a:srgbClr val="59545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3" name="Freeform 510">
                <a:extLst>
                  <a:ext uri="{FF2B5EF4-FFF2-40B4-BE49-F238E27FC236}">
                    <a16:creationId xmlns:a16="http://schemas.microsoft.com/office/drawing/2014/main" id="{8685EC16-8788-F2C4-B2F3-0746A58525B8}"/>
                  </a:ext>
                </a:extLst>
              </p:cNvPr>
              <p:cNvSpPr>
                <a:spLocks/>
              </p:cNvSpPr>
              <p:nvPr/>
            </p:nvSpPr>
            <p:spPr bwMode="auto">
              <a:xfrm>
                <a:off x="5489" y="2438"/>
                <a:ext cx="64" cy="70"/>
              </a:xfrm>
              <a:custGeom>
                <a:avLst/>
                <a:gdLst>
                  <a:gd name="T0" fmla="*/ 0 w 86"/>
                  <a:gd name="T1" fmla="*/ 47 h 94"/>
                  <a:gd name="T2" fmla="*/ 0 w 86"/>
                  <a:gd name="T3" fmla="*/ 47 h 94"/>
                  <a:gd name="T4" fmla="*/ 43 w 86"/>
                  <a:gd name="T5" fmla="*/ 0 h 94"/>
                  <a:gd name="T6" fmla="*/ 86 w 86"/>
                  <a:gd name="T7" fmla="*/ 47 h 94"/>
                  <a:gd name="T8" fmla="*/ 43 w 86"/>
                  <a:gd name="T9" fmla="*/ 94 h 94"/>
                  <a:gd name="T10" fmla="*/ 0 w 86"/>
                  <a:gd name="T11" fmla="*/ 47 h 94"/>
                  <a:gd name="T12" fmla="*/ 0 w 86"/>
                  <a:gd name="T13" fmla="*/ 47 h 94"/>
                </a:gdLst>
                <a:ahLst/>
                <a:cxnLst>
                  <a:cxn ang="0">
                    <a:pos x="T0" y="T1"/>
                  </a:cxn>
                  <a:cxn ang="0">
                    <a:pos x="T2" y="T3"/>
                  </a:cxn>
                  <a:cxn ang="0">
                    <a:pos x="T4" y="T5"/>
                  </a:cxn>
                  <a:cxn ang="0">
                    <a:pos x="T6" y="T7"/>
                  </a:cxn>
                  <a:cxn ang="0">
                    <a:pos x="T8" y="T9"/>
                  </a:cxn>
                  <a:cxn ang="0">
                    <a:pos x="T10" y="T11"/>
                  </a:cxn>
                  <a:cxn ang="0">
                    <a:pos x="T12" y="T13"/>
                  </a:cxn>
                </a:cxnLst>
                <a:rect l="0" t="0" r="r" b="b"/>
                <a:pathLst>
                  <a:path w="86" h="94">
                    <a:moveTo>
                      <a:pt x="0" y="47"/>
                    </a:moveTo>
                    <a:lnTo>
                      <a:pt x="0" y="47"/>
                    </a:lnTo>
                    <a:cubicBezTo>
                      <a:pt x="0" y="21"/>
                      <a:pt x="19" y="0"/>
                      <a:pt x="43" y="0"/>
                    </a:cubicBezTo>
                    <a:cubicBezTo>
                      <a:pt x="67" y="0"/>
                      <a:pt x="86" y="21"/>
                      <a:pt x="86" y="47"/>
                    </a:cubicBezTo>
                    <a:cubicBezTo>
                      <a:pt x="86" y="73"/>
                      <a:pt x="67" y="94"/>
                      <a:pt x="43" y="94"/>
                    </a:cubicBezTo>
                    <a:cubicBezTo>
                      <a:pt x="19" y="94"/>
                      <a:pt x="0" y="73"/>
                      <a:pt x="0" y="47"/>
                    </a:cubicBezTo>
                    <a:lnTo>
                      <a:pt x="0" y="47"/>
                    </a:lnTo>
                    <a:close/>
                  </a:path>
                </a:pathLst>
              </a:custGeom>
              <a:noFill/>
              <a:ln w="6350" cap="flat">
                <a:solidFill>
                  <a:srgbClr val="59545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4" name="Freeform 511">
                <a:extLst>
                  <a:ext uri="{FF2B5EF4-FFF2-40B4-BE49-F238E27FC236}">
                    <a16:creationId xmlns:a16="http://schemas.microsoft.com/office/drawing/2014/main" id="{BFB11D24-6B58-C5CF-6FD0-52DAE066CE98}"/>
                  </a:ext>
                </a:extLst>
              </p:cNvPr>
              <p:cNvSpPr>
                <a:spLocks/>
              </p:cNvSpPr>
              <p:nvPr/>
            </p:nvSpPr>
            <p:spPr bwMode="auto">
              <a:xfrm>
                <a:off x="5479" y="2438"/>
                <a:ext cx="65" cy="70"/>
              </a:xfrm>
              <a:custGeom>
                <a:avLst/>
                <a:gdLst>
                  <a:gd name="T0" fmla="*/ 0 w 87"/>
                  <a:gd name="T1" fmla="*/ 47 h 94"/>
                  <a:gd name="T2" fmla="*/ 0 w 87"/>
                  <a:gd name="T3" fmla="*/ 47 h 94"/>
                  <a:gd name="T4" fmla="*/ 44 w 87"/>
                  <a:gd name="T5" fmla="*/ 0 h 94"/>
                  <a:gd name="T6" fmla="*/ 87 w 87"/>
                  <a:gd name="T7" fmla="*/ 47 h 94"/>
                  <a:gd name="T8" fmla="*/ 44 w 87"/>
                  <a:gd name="T9" fmla="*/ 94 h 94"/>
                  <a:gd name="T10" fmla="*/ 0 w 87"/>
                  <a:gd name="T11" fmla="*/ 47 h 94"/>
                  <a:gd name="T12" fmla="*/ 0 w 87"/>
                  <a:gd name="T13" fmla="*/ 47 h 94"/>
                </a:gdLst>
                <a:ahLst/>
                <a:cxnLst>
                  <a:cxn ang="0">
                    <a:pos x="T0" y="T1"/>
                  </a:cxn>
                  <a:cxn ang="0">
                    <a:pos x="T2" y="T3"/>
                  </a:cxn>
                  <a:cxn ang="0">
                    <a:pos x="T4" y="T5"/>
                  </a:cxn>
                  <a:cxn ang="0">
                    <a:pos x="T6" y="T7"/>
                  </a:cxn>
                  <a:cxn ang="0">
                    <a:pos x="T8" y="T9"/>
                  </a:cxn>
                  <a:cxn ang="0">
                    <a:pos x="T10" y="T11"/>
                  </a:cxn>
                  <a:cxn ang="0">
                    <a:pos x="T12" y="T13"/>
                  </a:cxn>
                </a:cxnLst>
                <a:rect l="0" t="0" r="r" b="b"/>
                <a:pathLst>
                  <a:path w="87" h="94">
                    <a:moveTo>
                      <a:pt x="0" y="47"/>
                    </a:moveTo>
                    <a:lnTo>
                      <a:pt x="0" y="47"/>
                    </a:lnTo>
                    <a:cubicBezTo>
                      <a:pt x="0" y="21"/>
                      <a:pt x="20" y="0"/>
                      <a:pt x="44" y="0"/>
                    </a:cubicBezTo>
                    <a:cubicBezTo>
                      <a:pt x="68" y="0"/>
                      <a:pt x="87" y="21"/>
                      <a:pt x="87" y="47"/>
                    </a:cubicBezTo>
                    <a:cubicBezTo>
                      <a:pt x="87" y="73"/>
                      <a:pt x="68" y="94"/>
                      <a:pt x="44" y="94"/>
                    </a:cubicBezTo>
                    <a:cubicBezTo>
                      <a:pt x="20" y="94"/>
                      <a:pt x="0" y="73"/>
                      <a:pt x="0" y="47"/>
                    </a:cubicBezTo>
                    <a:lnTo>
                      <a:pt x="0" y="47"/>
                    </a:lnTo>
                    <a:close/>
                  </a:path>
                </a:pathLst>
              </a:custGeom>
              <a:noFill/>
              <a:ln w="6350" cap="flat">
                <a:solidFill>
                  <a:srgbClr val="59545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5" name="Freeform 512">
                <a:extLst>
                  <a:ext uri="{FF2B5EF4-FFF2-40B4-BE49-F238E27FC236}">
                    <a16:creationId xmlns:a16="http://schemas.microsoft.com/office/drawing/2014/main" id="{19F2A93D-D839-1881-2A8B-C32EB202C45E}"/>
                  </a:ext>
                </a:extLst>
              </p:cNvPr>
              <p:cNvSpPr>
                <a:spLocks/>
              </p:cNvSpPr>
              <p:nvPr/>
            </p:nvSpPr>
            <p:spPr bwMode="auto">
              <a:xfrm>
                <a:off x="5469" y="2438"/>
                <a:ext cx="69" cy="70"/>
              </a:xfrm>
              <a:custGeom>
                <a:avLst/>
                <a:gdLst>
                  <a:gd name="T0" fmla="*/ 0 w 93"/>
                  <a:gd name="T1" fmla="*/ 47 h 94"/>
                  <a:gd name="T2" fmla="*/ 0 w 93"/>
                  <a:gd name="T3" fmla="*/ 47 h 94"/>
                  <a:gd name="T4" fmla="*/ 47 w 93"/>
                  <a:gd name="T5" fmla="*/ 0 h 94"/>
                  <a:gd name="T6" fmla="*/ 93 w 93"/>
                  <a:gd name="T7" fmla="*/ 47 h 94"/>
                  <a:gd name="T8" fmla="*/ 47 w 93"/>
                  <a:gd name="T9" fmla="*/ 94 h 94"/>
                  <a:gd name="T10" fmla="*/ 0 w 93"/>
                  <a:gd name="T11" fmla="*/ 47 h 94"/>
                  <a:gd name="T12" fmla="*/ 0 w 93"/>
                  <a:gd name="T13" fmla="*/ 47 h 94"/>
                </a:gdLst>
                <a:ahLst/>
                <a:cxnLst>
                  <a:cxn ang="0">
                    <a:pos x="T0" y="T1"/>
                  </a:cxn>
                  <a:cxn ang="0">
                    <a:pos x="T2" y="T3"/>
                  </a:cxn>
                  <a:cxn ang="0">
                    <a:pos x="T4" y="T5"/>
                  </a:cxn>
                  <a:cxn ang="0">
                    <a:pos x="T6" y="T7"/>
                  </a:cxn>
                  <a:cxn ang="0">
                    <a:pos x="T8" y="T9"/>
                  </a:cxn>
                  <a:cxn ang="0">
                    <a:pos x="T10" y="T11"/>
                  </a:cxn>
                  <a:cxn ang="0">
                    <a:pos x="T12" y="T13"/>
                  </a:cxn>
                </a:cxnLst>
                <a:rect l="0" t="0" r="r" b="b"/>
                <a:pathLst>
                  <a:path w="93" h="94">
                    <a:moveTo>
                      <a:pt x="0" y="47"/>
                    </a:moveTo>
                    <a:lnTo>
                      <a:pt x="0" y="47"/>
                    </a:lnTo>
                    <a:cubicBezTo>
                      <a:pt x="0" y="21"/>
                      <a:pt x="21" y="0"/>
                      <a:pt x="47" y="0"/>
                    </a:cubicBezTo>
                    <a:cubicBezTo>
                      <a:pt x="73" y="0"/>
                      <a:pt x="93" y="21"/>
                      <a:pt x="93" y="47"/>
                    </a:cubicBezTo>
                    <a:cubicBezTo>
                      <a:pt x="93" y="73"/>
                      <a:pt x="73" y="94"/>
                      <a:pt x="47" y="94"/>
                    </a:cubicBezTo>
                    <a:cubicBezTo>
                      <a:pt x="21" y="94"/>
                      <a:pt x="0" y="73"/>
                      <a:pt x="0" y="47"/>
                    </a:cubicBezTo>
                    <a:lnTo>
                      <a:pt x="0" y="47"/>
                    </a:lnTo>
                    <a:close/>
                  </a:path>
                </a:pathLst>
              </a:custGeom>
              <a:noFill/>
              <a:ln w="6350" cap="flat">
                <a:solidFill>
                  <a:srgbClr val="59545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6" name="Freeform 513">
                <a:extLst>
                  <a:ext uri="{FF2B5EF4-FFF2-40B4-BE49-F238E27FC236}">
                    <a16:creationId xmlns:a16="http://schemas.microsoft.com/office/drawing/2014/main" id="{B6AFE72E-2C90-8804-FC72-1A862BD5CEF1}"/>
                  </a:ext>
                </a:extLst>
              </p:cNvPr>
              <p:cNvSpPr>
                <a:spLocks/>
              </p:cNvSpPr>
              <p:nvPr/>
            </p:nvSpPr>
            <p:spPr bwMode="auto">
              <a:xfrm>
                <a:off x="5460" y="2438"/>
                <a:ext cx="69" cy="70"/>
              </a:xfrm>
              <a:custGeom>
                <a:avLst/>
                <a:gdLst>
                  <a:gd name="T0" fmla="*/ 0 w 93"/>
                  <a:gd name="T1" fmla="*/ 47 h 94"/>
                  <a:gd name="T2" fmla="*/ 0 w 93"/>
                  <a:gd name="T3" fmla="*/ 47 h 94"/>
                  <a:gd name="T4" fmla="*/ 46 w 93"/>
                  <a:gd name="T5" fmla="*/ 0 h 94"/>
                  <a:gd name="T6" fmla="*/ 93 w 93"/>
                  <a:gd name="T7" fmla="*/ 47 h 94"/>
                  <a:gd name="T8" fmla="*/ 46 w 93"/>
                  <a:gd name="T9" fmla="*/ 94 h 94"/>
                  <a:gd name="T10" fmla="*/ 0 w 93"/>
                  <a:gd name="T11" fmla="*/ 47 h 94"/>
                  <a:gd name="T12" fmla="*/ 0 w 93"/>
                  <a:gd name="T13" fmla="*/ 47 h 94"/>
                </a:gdLst>
                <a:ahLst/>
                <a:cxnLst>
                  <a:cxn ang="0">
                    <a:pos x="T0" y="T1"/>
                  </a:cxn>
                  <a:cxn ang="0">
                    <a:pos x="T2" y="T3"/>
                  </a:cxn>
                  <a:cxn ang="0">
                    <a:pos x="T4" y="T5"/>
                  </a:cxn>
                  <a:cxn ang="0">
                    <a:pos x="T6" y="T7"/>
                  </a:cxn>
                  <a:cxn ang="0">
                    <a:pos x="T8" y="T9"/>
                  </a:cxn>
                  <a:cxn ang="0">
                    <a:pos x="T10" y="T11"/>
                  </a:cxn>
                  <a:cxn ang="0">
                    <a:pos x="T12" y="T13"/>
                  </a:cxn>
                </a:cxnLst>
                <a:rect l="0" t="0" r="r" b="b"/>
                <a:pathLst>
                  <a:path w="93" h="94">
                    <a:moveTo>
                      <a:pt x="0" y="47"/>
                    </a:moveTo>
                    <a:lnTo>
                      <a:pt x="0" y="47"/>
                    </a:lnTo>
                    <a:cubicBezTo>
                      <a:pt x="0" y="21"/>
                      <a:pt x="21" y="0"/>
                      <a:pt x="46" y="0"/>
                    </a:cubicBezTo>
                    <a:cubicBezTo>
                      <a:pt x="72" y="0"/>
                      <a:pt x="93" y="21"/>
                      <a:pt x="93" y="47"/>
                    </a:cubicBezTo>
                    <a:cubicBezTo>
                      <a:pt x="93" y="73"/>
                      <a:pt x="72" y="94"/>
                      <a:pt x="46" y="94"/>
                    </a:cubicBezTo>
                    <a:cubicBezTo>
                      <a:pt x="21" y="94"/>
                      <a:pt x="0" y="73"/>
                      <a:pt x="0" y="47"/>
                    </a:cubicBezTo>
                    <a:lnTo>
                      <a:pt x="0" y="47"/>
                    </a:lnTo>
                    <a:close/>
                  </a:path>
                </a:pathLst>
              </a:custGeom>
              <a:noFill/>
              <a:ln w="6350" cap="flat">
                <a:solidFill>
                  <a:srgbClr val="59545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7" name="Freeform 514">
                <a:extLst>
                  <a:ext uri="{FF2B5EF4-FFF2-40B4-BE49-F238E27FC236}">
                    <a16:creationId xmlns:a16="http://schemas.microsoft.com/office/drawing/2014/main" id="{501ED0A6-EFDE-5A59-4FEE-CC188CF93F15}"/>
                  </a:ext>
                </a:extLst>
              </p:cNvPr>
              <p:cNvSpPr>
                <a:spLocks/>
              </p:cNvSpPr>
              <p:nvPr/>
            </p:nvSpPr>
            <p:spPr bwMode="auto">
              <a:xfrm>
                <a:off x="5454" y="2438"/>
                <a:ext cx="65" cy="70"/>
              </a:xfrm>
              <a:custGeom>
                <a:avLst/>
                <a:gdLst>
                  <a:gd name="T0" fmla="*/ 0 w 87"/>
                  <a:gd name="T1" fmla="*/ 47 h 94"/>
                  <a:gd name="T2" fmla="*/ 0 w 87"/>
                  <a:gd name="T3" fmla="*/ 47 h 94"/>
                  <a:gd name="T4" fmla="*/ 43 w 87"/>
                  <a:gd name="T5" fmla="*/ 0 h 94"/>
                  <a:gd name="T6" fmla="*/ 87 w 87"/>
                  <a:gd name="T7" fmla="*/ 47 h 94"/>
                  <a:gd name="T8" fmla="*/ 43 w 87"/>
                  <a:gd name="T9" fmla="*/ 94 h 94"/>
                  <a:gd name="T10" fmla="*/ 0 w 87"/>
                  <a:gd name="T11" fmla="*/ 47 h 94"/>
                  <a:gd name="T12" fmla="*/ 0 w 87"/>
                  <a:gd name="T13" fmla="*/ 47 h 94"/>
                </a:gdLst>
                <a:ahLst/>
                <a:cxnLst>
                  <a:cxn ang="0">
                    <a:pos x="T0" y="T1"/>
                  </a:cxn>
                  <a:cxn ang="0">
                    <a:pos x="T2" y="T3"/>
                  </a:cxn>
                  <a:cxn ang="0">
                    <a:pos x="T4" y="T5"/>
                  </a:cxn>
                  <a:cxn ang="0">
                    <a:pos x="T6" y="T7"/>
                  </a:cxn>
                  <a:cxn ang="0">
                    <a:pos x="T8" y="T9"/>
                  </a:cxn>
                  <a:cxn ang="0">
                    <a:pos x="T10" y="T11"/>
                  </a:cxn>
                  <a:cxn ang="0">
                    <a:pos x="T12" y="T13"/>
                  </a:cxn>
                </a:cxnLst>
                <a:rect l="0" t="0" r="r" b="b"/>
                <a:pathLst>
                  <a:path w="87" h="94">
                    <a:moveTo>
                      <a:pt x="0" y="47"/>
                    </a:moveTo>
                    <a:lnTo>
                      <a:pt x="0" y="47"/>
                    </a:lnTo>
                    <a:cubicBezTo>
                      <a:pt x="0" y="21"/>
                      <a:pt x="20" y="0"/>
                      <a:pt x="43" y="0"/>
                    </a:cubicBezTo>
                    <a:cubicBezTo>
                      <a:pt x="67" y="0"/>
                      <a:pt x="87" y="21"/>
                      <a:pt x="87" y="47"/>
                    </a:cubicBezTo>
                    <a:cubicBezTo>
                      <a:pt x="87" y="73"/>
                      <a:pt x="67" y="94"/>
                      <a:pt x="43" y="94"/>
                    </a:cubicBezTo>
                    <a:cubicBezTo>
                      <a:pt x="20" y="94"/>
                      <a:pt x="0" y="73"/>
                      <a:pt x="0" y="47"/>
                    </a:cubicBezTo>
                    <a:lnTo>
                      <a:pt x="0" y="47"/>
                    </a:lnTo>
                    <a:close/>
                  </a:path>
                </a:pathLst>
              </a:custGeom>
              <a:noFill/>
              <a:ln w="6350" cap="flat">
                <a:solidFill>
                  <a:srgbClr val="59545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8" name="Freeform 515">
                <a:extLst>
                  <a:ext uri="{FF2B5EF4-FFF2-40B4-BE49-F238E27FC236}">
                    <a16:creationId xmlns:a16="http://schemas.microsoft.com/office/drawing/2014/main" id="{E395EAD3-5BC8-D844-8ED8-9732095C9191}"/>
                  </a:ext>
                </a:extLst>
              </p:cNvPr>
              <p:cNvSpPr>
                <a:spLocks/>
              </p:cNvSpPr>
              <p:nvPr/>
            </p:nvSpPr>
            <p:spPr bwMode="auto">
              <a:xfrm>
                <a:off x="5445" y="2438"/>
                <a:ext cx="64" cy="70"/>
              </a:xfrm>
              <a:custGeom>
                <a:avLst/>
                <a:gdLst>
                  <a:gd name="T0" fmla="*/ 0 w 86"/>
                  <a:gd name="T1" fmla="*/ 47 h 94"/>
                  <a:gd name="T2" fmla="*/ 0 w 86"/>
                  <a:gd name="T3" fmla="*/ 47 h 94"/>
                  <a:gd name="T4" fmla="*/ 43 w 86"/>
                  <a:gd name="T5" fmla="*/ 0 h 94"/>
                  <a:gd name="T6" fmla="*/ 86 w 86"/>
                  <a:gd name="T7" fmla="*/ 47 h 94"/>
                  <a:gd name="T8" fmla="*/ 43 w 86"/>
                  <a:gd name="T9" fmla="*/ 94 h 94"/>
                  <a:gd name="T10" fmla="*/ 0 w 86"/>
                  <a:gd name="T11" fmla="*/ 47 h 94"/>
                  <a:gd name="T12" fmla="*/ 0 w 86"/>
                  <a:gd name="T13" fmla="*/ 47 h 94"/>
                </a:gdLst>
                <a:ahLst/>
                <a:cxnLst>
                  <a:cxn ang="0">
                    <a:pos x="T0" y="T1"/>
                  </a:cxn>
                  <a:cxn ang="0">
                    <a:pos x="T2" y="T3"/>
                  </a:cxn>
                  <a:cxn ang="0">
                    <a:pos x="T4" y="T5"/>
                  </a:cxn>
                  <a:cxn ang="0">
                    <a:pos x="T6" y="T7"/>
                  </a:cxn>
                  <a:cxn ang="0">
                    <a:pos x="T8" y="T9"/>
                  </a:cxn>
                  <a:cxn ang="0">
                    <a:pos x="T10" y="T11"/>
                  </a:cxn>
                  <a:cxn ang="0">
                    <a:pos x="T12" y="T13"/>
                  </a:cxn>
                </a:cxnLst>
                <a:rect l="0" t="0" r="r" b="b"/>
                <a:pathLst>
                  <a:path w="86" h="94">
                    <a:moveTo>
                      <a:pt x="0" y="47"/>
                    </a:moveTo>
                    <a:lnTo>
                      <a:pt x="0" y="47"/>
                    </a:lnTo>
                    <a:cubicBezTo>
                      <a:pt x="0" y="21"/>
                      <a:pt x="19" y="0"/>
                      <a:pt x="43" y="0"/>
                    </a:cubicBezTo>
                    <a:cubicBezTo>
                      <a:pt x="67" y="0"/>
                      <a:pt x="86" y="21"/>
                      <a:pt x="86" y="47"/>
                    </a:cubicBezTo>
                    <a:cubicBezTo>
                      <a:pt x="86" y="73"/>
                      <a:pt x="67" y="94"/>
                      <a:pt x="43" y="94"/>
                    </a:cubicBezTo>
                    <a:cubicBezTo>
                      <a:pt x="19" y="94"/>
                      <a:pt x="0" y="73"/>
                      <a:pt x="0" y="47"/>
                    </a:cubicBezTo>
                    <a:lnTo>
                      <a:pt x="0" y="47"/>
                    </a:lnTo>
                    <a:close/>
                  </a:path>
                </a:pathLst>
              </a:custGeom>
              <a:noFill/>
              <a:ln w="6350" cap="flat">
                <a:solidFill>
                  <a:srgbClr val="59545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9" name="Freeform 516">
                <a:extLst>
                  <a:ext uri="{FF2B5EF4-FFF2-40B4-BE49-F238E27FC236}">
                    <a16:creationId xmlns:a16="http://schemas.microsoft.com/office/drawing/2014/main" id="{7CDCE31F-4E5B-2EE8-1C16-17365170FD45}"/>
                  </a:ext>
                </a:extLst>
              </p:cNvPr>
              <p:cNvSpPr>
                <a:spLocks/>
              </p:cNvSpPr>
              <p:nvPr/>
            </p:nvSpPr>
            <p:spPr bwMode="auto">
              <a:xfrm>
                <a:off x="5439" y="2438"/>
                <a:ext cx="65" cy="70"/>
              </a:xfrm>
              <a:custGeom>
                <a:avLst/>
                <a:gdLst>
                  <a:gd name="T0" fmla="*/ 0 w 87"/>
                  <a:gd name="T1" fmla="*/ 47 h 94"/>
                  <a:gd name="T2" fmla="*/ 0 w 87"/>
                  <a:gd name="T3" fmla="*/ 47 h 94"/>
                  <a:gd name="T4" fmla="*/ 43 w 87"/>
                  <a:gd name="T5" fmla="*/ 0 h 94"/>
                  <a:gd name="T6" fmla="*/ 87 w 87"/>
                  <a:gd name="T7" fmla="*/ 47 h 94"/>
                  <a:gd name="T8" fmla="*/ 43 w 87"/>
                  <a:gd name="T9" fmla="*/ 94 h 94"/>
                  <a:gd name="T10" fmla="*/ 0 w 87"/>
                  <a:gd name="T11" fmla="*/ 47 h 94"/>
                  <a:gd name="T12" fmla="*/ 0 w 87"/>
                  <a:gd name="T13" fmla="*/ 47 h 94"/>
                </a:gdLst>
                <a:ahLst/>
                <a:cxnLst>
                  <a:cxn ang="0">
                    <a:pos x="T0" y="T1"/>
                  </a:cxn>
                  <a:cxn ang="0">
                    <a:pos x="T2" y="T3"/>
                  </a:cxn>
                  <a:cxn ang="0">
                    <a:pos x="T4" y="T5"/>
                  </a:cxn>
                  <a:cxn ang="0">
                    <a:pos x="T6" y="T7"/>
                  </a:cxn>
                  <a:cxn ang="0">
                    <a:pos x="T8" y="T9"/>
                  </a:cxn>
                  <a:cxn ang="0">
                    <a:pos x="T10" y="T11"/>
                  </a:cxn>
                  <a:cxn ang="0">
                    <a:pos x="T12" y="T13"/>
                  </a:cxn>
                </a:cxnLst>
                <a:rect l="0" t="0" r="r" b="b"/>
                <a:pathLst>
                  <a:path w="87" h="94">
                    <a:moveTo>
                      <a:pt x="0" y="47"/>
                    </a:moveTo>
                    <a:lnTo>
                      <a:pt x="0" y="47"/>
                    </a:lnTo>
                    <a:cubicBezTo>
                      <a:pt x="0" y="21"/>
                      <a:pt x="20" y="0"/>
                      <a:pt x="43" y="0"/>
                    </a:cubicBezTo>
                    <a:cubicBezTo>
                      <a:pt x="67" y="0"/>
                      <a:pt x="87" y="21"/>
                      <a:pt x="87" y="47"/>
                    </a:cubicBezTo>
                    <a:cubicBezTo>
                      <a:pt x="87" y="73"/>
                      <a:pt x="67" y="94"/>
                      <a:pt x="43" y="94"/>
                    </a:cubicBezTo>
                    <a:cubicBezTo>
                      <a:pt x="20" y="94"/>
                      <a:pt x="0" y="73"/>
                      <a:pt x="0" y="47"/>
                    </a:cubicBezTo>
                    <a:lnTo>
                      <a:pt x="0" y="47"/>
                    </a:lnTo>
                    <a:close/>
                  </a:path>
                </a:pathLst>
              </a:custGeom>
              <a:noFill/>
              <a:ln w="6350" cap="flat">
                <a:solidFill>
                  <a:srgbClr val="59545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0" name="Freeform 517">
                <a:extLst>
                  <a:ext uri="{FF2B5EF4-FFF2-40B4-BE49-F238E27FC236}">
                    <a16:creationId xmlns:a16="http://schemas.microsoft.com/office/drawing/2014/main" id="{078E9798-4614-BBCC-5A0D-AAB9B95F2A92}"/>
                  </a:ext>
                </a:extLst>
              </p:cNvPr>
              <p:cNvSpPr>
                <a:spLocks/>
              </p:cNvSpPr>
              <p:nvPr/>
            </p:nvSpPr>
            <p:spPr bwMode="auto">
              <a:xfrm>
                <a:off x="5430" y="2438"/>
                <a:ext cx="64" cy="70"/>
              </a:xfrm>
              <a:custGeom>
                <a:avLst/>
                <a:gdLst>
                  <a:gd name="T0" fmla="*/ 0 w 86"/>
                  <a:gd name="T1" fmla="*/ 47 h 94"/>
                  <a:gd name="T2" fmla="*/ 0 w 86"/>
                  <a:gd name="T3" fmla="*/ 47 h 94"/>
                  <a:gd name="T4" fmla="*/ 43 w 86"/>
                  <a:gd name="T5" fmla="*/ 0 h 94"/>
                  <a:gd name="T6" fmla="*/ 86 w 86"/>
                  <a:gd name="T7" fmla="*/ 47 h 94"/>
                  <a:gd name="T8" fmla="*/ 43 w 86"/>
                  <a:gd name="T9" fmla="*/ 94 h 94"/>
                  <a:gd name="T10" fmla="*/ 0 w 86"/>
                  <a:gd name="T11" fmla="*/ 47 h 94"/>
                  <a:gd name="T12" fmla="*/ 0 w 86"/>
                  <a:gd name="T13" fmla="*/ 47 h 94"/>
                </a:gdLst>
                <a:ahLst/>
                <a:cxnLst>
                  <a:cxn ang="0">
                    <a:pos x="T0" y="T1"/>
                  </a:cxn>
                  <a:cxn ang="0">
                    <a:pos x="T2" y="T3"/>
                  </a:cxn>
                  <a:cxn ang="0">
                    <a:pos x="T4" y="T5"/>
                  </a:cxn>
                  <a:cxn ang="0">
                    <a:pos x="T6" y="T7"/>
                  </a:cxn>
                  <a:cxn ang="0">
                    <a:pos x="T8" y="T9"/>
                  </a:cxn>
                  <a:cxn ang="0">
                    <a:pos x="T10" y="T11"/>
                  </a:cxn>
                  <a:cxn ang="0">
                    <a:pos x="T12" y="T13"/>
                  </a:cxn>
                </a:cxnLst>
                <a:rect l="0" t="0" r="r" b="b"/>
                <a:pathLst>
                  <a:path w="86" h="94">
                    <a:moveTo>
                      <a:pt x="0" y="47"/>
                    </a:moveTo>
                    <a:lnTo>
                      <a:pt x="0" y="47"/>
                    </a:lnTo>
                    <a:cubicBezTo>
                      <a:pt x="0" y="21"/>
                      <a:pt x="19" y="0"/>
                      <a:pt x="43" y="0"/>
                    </a:cubicBezTo>
                    <a:cubicBezTo>
                      <a:pt x="67" y="0"/>
                      <a:pt x="86" y="21"/>
                      <a:pt x="86" y="47"/>
                    </a:cubicBezTo>
                    <a:cubicBezTo>
                      <a:pt x="86" y="73"/>
                      <a:pt x="67" y="94"/>
                      <a:pt x="43" y="94"/>
                    </a:cubicBezTo>
                    <a:cubicBezTo>
                      <a:pt x="19" y="94"/>
                      <a:pt x="0" y="73"/>
                      <a:pt x="0" y="47"/>
                    </a:cubicBezTo>
                    <a:lnTo>
                      <a:pt x="0" y="47"/>
                    </a:lnTo>
                    <a:close/>
                  </a:path>
                </a:pathLst>
              </a:custGeom>
              <a:noFill/>
              <a:ln w="6350" cap="flat">
                <a:solidFill>
                  <a:srgbClr val="59545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1" name="Freeform 518">
                <a:extLst>
                  <a:ext uri="{FF2B5EF4-FFF2-40B4-BE49-F238E27FC236}">
                    <a16:creationId xmlns:a16="http://schemas.microsoft.com/office/drawing/2014/main" id="{20B8B5F6-96D9-D8EB-B9FE-5C7F59AC7617}"/>
                  </a:ext>
                </a:extLst>
              </p:cNvPr>
              <p:cNvSpPr>
                <a:spLocks/>
              </p:cNvSpPr>
              <p:nvPr/>
            </p:nvSpPr>
            <p:spPr bwMode="auto">
              <a:xfrm>
                <a:off x="5415" y="2438"/>
                <a:ext cx="64" cy="70"/>
              </a:xfrm>
              <a:custGeom>
                <a:avLst/>
                <a:gdLst>
                  <a:gd name="T0" fmla="*/ 0 w 86"/>
                  <a:gd name="T1" fmla="*/ 47 h 94"/>
                  <a:gd name="T2" fmla="*/ 0 w 86"/>
                  <a:gd name="T3" fmla="*/ 47 h 94"/>
                  <a:gd name="T4" fmla="*/ 43 w 86"/>
                  <a:gd name="T5" fmla="*/ 0 h 94"/>
                  <a:gd name="T6" fmla="*/ 86 w 86"/>
                  <a:gd name="T7" fmla="*/ 47 h 94"/>
                  <a:gd name="T8" fmla="*/ 43 w 86"/>
                  <a:gd name="T9" fmla="*/ 94 h 94"/>
                  <a:gd name="T10" fmla="*/ 0 w 86"/>
                  <a:gd name="T11" fmla="*/ 47 h 94"/>
                  <a:gd name="T12" fmla="*/ 0 w 86"/>
                  <a:gd name="T13" fmla="*/ 47 h 94"/>
                </a:gdLst>
                <a:ahLst/>
                <a:cxnLst>
                  <a:cxn ang="0">
                    <a:pos x="T0" y="T1"/>
                  </a:cxn>
                  <a:cxn ang="0">
                    <a:pos x="T2" y="T3"/>
                  </a:cxn>
                  <a:cxn ang="0">
                    <a:pos x="T4" y="T5"/>
                  </a:cxn>
                  <a:cxn ang="0">
                    <a:pos x="T6" y="T7"/>
                  </a:cxn>
                  <a:cxn ang="0">
                    <a:pos x="T8" y="T9"/>
                  </a:cxn>
                  <a:cxn ang="0">
                    <a:pos x="T10" y="T11"/>
                  </a:cxn>
                  <a:cxn ang="0">
                    <a:pos x="T12" y="T13"/>
                  </a:cxn>
                </a:cxnLst>
                <a:rect l="0" t="0" r="r" b="b"/>
                <a:pathLst>
                  <a:path w="86" h="94">
                    <a:moveTo>
                      <a:pt x="0" y="47"/>
                    </a:moveTo>
                    <a:lnTo>
                      <a:pt x="0" y="47"/>
                    </a:lnTo>
                    <a:cubicBezTo>
                      <a:pt x="0" y="21"/>
                      <a:pt x="19" y="0"/>
                      <a:pt x="43" y="0"/>
                    </a:cubicBezTo>
                    <a:cubicBezTo>
                      <a:pt x="67" y="0"/>
                      <a:pt x="86" y="21"/>
                      <a:pt x="86" y="47"/>
                    </a:cubicBezTo>
                    <a:cubicBezTo>
                      <a:pt x="86" y="73"/>
                      <a:pt x="67" y="94"/>
                      <a:pt x="43" y="94"/>
                    </a:cubicBezTo>
                    <a:cubicBezTo>
                      <a:pt x="19" y="94"/>
                      <a:pt x="0" y="73"/>
                      <a:pt x="0" y="47"/>
                    </a:cubicBezTo>
                    <a:lnTo>
                      <a:pt x="0" y="47"/>
                    </a:lnTo>
                    <a:close/>
                  </a:path>
                </a:pathLst>
              </a:custGeom>
              <a:noFill/>
              <a:ln w="6350" cap="flat">
                <a:solidFill>
                  <a:srgbClr val="59545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2" name="Freeform 519">
                <a:extLst>
                  <a:ext uri="{FF2B5EF4-FFF2-40B4-BE49-F238E27FC236}">
                    <a16:creationId xmlns:a16="http://schemas.microsoft.com/office/drawing/2014/main" id="{F74D4EB9-D5C0-6284-F3BD-0017FA0B33AB}"/>
                  </a:ext>
                </a:extLst>
              </p:cNvPr>
              <p:cNvSpPr>
                <a:spLocks/>
              </p:cNvSpPr>
              <p:nvPr/>
            </p:nvSpPr>
            <p:spPr bwMode="auto">
              <a:xfrm>
                <a:off x="5400" y="2438"/>
                <a:ext cx="69" cy="70"/>
              </a:xfrm>
              <a:custGeom>
                <a:avLst/>
                <a:gdLst>
                  <a:gd name="T0" fmla="*/ 0 w 93"/>
                  <a:gd name="T1" fmla="*/ 47 h 94"/>
                  <a:gd name="T2" fmla="*/ 0 w 93"/>
                  <a:gd name="T3" fmla="*/ 47 h 94"/>
                  <a:gd name="T4" fmla="*/ 46 w 93"/>
                  <a:gd name="T5" fmla="*/ 0 h 94"/>
                  <a:gd name="T6" fmla="*/ 93 w 93"/>
                  <a:gd name="T7" fmla="*/ 47 h 94"/>
                  <a:gd name="T8" fmla="*/ 46 w 93"/>
                  <a:gd name="T9" fmla="*/ 94 h 94"/>
                  <a:gd name="T10" fmla="*/ 0 w 93"/>
                  <a:gd name="T11" fmla="*/ 47 h 94"/>
                  <a:gd name="T12" fmla="*/ 0 w 93"/>
                  <a:gd name="T13" fmla="*/ 47 h 94"/>
                </a:gdLst>
                <a:ahLst/>
                <a:cxnLst>
                  <a:cxn ang="0">
                    <a:pos x="T0" y="T1"/>
                  </a:cxn>
                  <a:cxn ang="0">
                    <a:pos x="T2" y="T3"/>
                  </a:cxn>
                  <a:cxn ang="0">
                    <a:pos x="T4" y="T5"/>
                  </a:cxn>
                  <a:cxn ang="0">
                    <a:pos x="T6" y="T7"/>
                  </a:cxn>
                  <a:cxn ang="0">
                    <a:pos x="T8" y="T9"/>
                  </a:cxn>
                  <a:cxn ang="0">
                    <a:pos x="T10" y="T11"/>
                  </a:cxn>
                  <a:cxn ang="0">
                    <a:pos x="T12" y="T13"/>
                  </a:cxn>
                </a:cxnLst>
                <a:rect l="0" t="0" r="r" b="b"/>
                <a:pathLst>
                  <a:path w="93" h="94">
                    <a:moveTo>
                      <a:pt x="0" y="47"/>
                    </a:moveTo>
                    <a:lnTo>
                      <a:pt x="0" y="47"/>
                    </a:lnTo>
                    <a:cubicBezTo>
                      <a:pt x="0" y="21"/>
                      <a:pt x="21" y="0"/>
                      <a:pt x="46" y="0"/>
                    </a:cubicBezTo>
                    <a:cubicBezTo>
                      <a:pt x="72" y="0"/>
                      <a:pt x="93" y="21"/>
                      <a:pt x="93" y="47"/>
                    </a:cubicBezTo>
                    <a:cubicBezTo>
                      <a:pt x="93" y="73"/>
                      <a:pt x="72" y="94"/>
                      <a:pt x="46" y="94"/>
                    </a:cubicBezTo>
                    <a:cubicBezTo>
                      <a:pt x="21" y="94"/>
                      <a:pt x="0" y="73"/>
                      <a:pt x="0" y="47"/>
                    </a:cubicBezTo>
                    <a:lnTo>
                      <a:pt x="0" y="47"/>
                    </a:lnTo>
                    <a:close/>
                  </a:path>
                </a:pathLst>
              </a:custGeom>
              <a:noFill/>
              <a:ln w="6350" cap="flat">
                <a:solidFill>
                  <a:srgbClr val="59545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3" name="Freeform 520">
                <a:extLst>
                  <a:ext uri="{FF2B5EF4-FFF2-40B4-BE49-F238E27FC236}">
                    <a16:creationId xmlns:a16="http://schemas.microsoft.com/office/drawing/2014/main" id="{AFD69AAC-78EF-32C7-F13D-2D9585D0CE29}"/>
                  </a:ext>
                </a:extLst>
              </p:cNvPr>
              <p:cNvSpPr>
                <a:spLocks/>
              </p:cNvSpPr>
              <p:nvPr/>
            </p:nvSpPr>
            <p:spPr bwMode="auto">
              <a:xfrm>
                <a:off x="5395" y="2438"/>
                <a:ext cx="65" cy="70"/>
              </a:xfrm>
              <a:custGeom>
                <a:avLst/>
                <a:gdLst>
                  <a:gd name="T0" fmla="*/ 0 w 87"/>
                  <a:gd name="T1" fmla="*/ 47 h 94"/>
                  <a:gd name="T2" fmla="*/ 0 w 87"/>
                  <a:gd name="T3" fmla="*/ 47 h 94"/>
                  <a:gd name="T4" fmla="*/ 43 w 87"/>
                  <a:gd name="T5" fmla="*/ 0 h 94"/>
                  <a:gd name="T6" fmla="*/ 87 w 87"/>
                  <a:gd name="T7" fmla="*/ 47 h 94"/>
                  <a:gd name="T8" fmla="*/ 43 w 87"/>
                  <a:gd name="T9" fmla="*/ 94 h 94"/>
                  <a:gd name="T10" fmla="*/ 0 w 87"/>
                  <a:gd name="T11" fmla="*/ 47 h 94"/>
                  <a:gd name="T12" fmla="*/ 0 w 87"/>
                  <a:gd name="T13" fmla="*/ 47 h 94"/>
                </a:gdLst>
                <a:ahLst/>
                <a:cxnLst>
                  <a:cxn ang="0">
                    <a:pos x="T0" y="T1"/>
                  </a:cxn>
                  <a:cxn ang="0">
                    <a:pos x="T2" y="T3"/>
                  </a:cxn>
                  <a:cxn ang="0">
                    <a:pos x="T4" y="T5"/>
                  </a:cxn>
                  <a:cxn ang="0">
                    <a:pos x="T6" y="T7"/>
                  </a:cxn>
                  <a:cxn ang="0">
                    <a:pos x="T8" y="T9"/>
                  </a:cxn>
                  <a:cxn ang="0">
                    <a:pos x="T10" y="T11"/>
                  </a:cxn>
                  <a:cxn ang="0">
                    <a:pos x="T12" y="T13"/>
                  </a:cxn>
                </a:cxnLst>
                <a:rect l="0" t="0" r="r" b="b"/>
                <a:pathLst>
                  <a:path w="87" h="94">
                    <a:moveTo>
                      <a:pt x="0" y="47"/>
                    </a:moveTo>
                    <a:lnTo>
                      <a:pt x="0" y="47"/>
                    </a:lnTo>
                    <a:cubicBezTo>
                      <a:pt x="0" y="21"/>
                      <a:pt x="20" y="0"/>
                      <a:pt x="43" y="0"/>
                    </a:cubicBezTo>
                    <a:cubicBezTo>
                      <a:pt x="67" y="0"/>
                      <a:pt x="87" y="21"/>
                      <a:pt x="87" y="47"/>
                    </a:cubicBezTo>
                    <a:cubicBezTo>
                      <a:pt x="87" y="73"/>
                      <a:pt x="67" y="94"/>
                      <a:pt x="43" y="94"/>
                    </a:cubicBezTo>
                    <a:cubicBezTo>
                      <a:pt x="20" y="94"/>
                      <a:pt x="0" y="73"/>
                      <a:pt x="0" y="47"/>
                    </a:cubicBezTo>
                    <a:lnTo>
                      <a:pt x="0" y="47"/>
                    </a:lnTo>
                    <a:close/>
                  </a:path>
                </a:pathLst>
              </a:custGeom>
              <a:noFill/>
              <a:ln w="6350" cap="flat">
                <a:solidFill>
                  <a:srgbClr val="59545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4" name="Freeform 521">
                <a:extLst>
                  <a:ext uri="{FF2B5EF4-FFF2-40B4-BE49-F238E27FC236}">
                    <a16:creationId xmlns:a16="http://schemas.microsoft.com/office/drawing/2014/main" id="{F0FCECBC-2118-5702-7836-2AC91FC8AD86}"/>
                  </a:ext>
                </a:extLst>
              </p:cNvPr>
              <p:cNvSpPr>
                <a:spLocks/>
              </p:cNvSpPr>
              <p:nvPr/>
            </p:nvSpPr>
            <p:spPr bwMode="auto">
              <a:xfrm>
                <a:off x="5360" y="2438"/>
                <a:ext cx="70" cy="70"/>
              </a:xfrm>
              <a:custGeom>
                <a:avLst/>
                <a:gdLst>
                  <a:gd name="T0" fmla="*/ 0 w 94"/>
                  <a:gd name="T1" fmla="*/ 47 h 94"/>
                  <a:gd name="T2" fmla="*/ 0 w 94"/>
                  <a:gd name="T3" fmla="*/ 47 h 94"/>
                  <a:gd name="T4" fmla="*/ 47 w 94"/>
                  <a:gd name="T5" fmla="*/ 0 h 94"/>
                  <a:gd name="T6" fmla="*/ 94 w 94"/>
                  <a:gd name="T7" fmla="*/ 47 h 94"/>
                  <a:gd name="T8" fmla="*/ 47 w 94"/>
                  <a:gd name="T9" fmla="*/ 94 h 94"/>
                  <a:gd name="T10" fmla="*/ 0 w 94"/>
                  <a:gd name="T11" fmla="*/ 47 h 94"/>
                  <a:gd name="T12" fmla="*/ 0 w 94"/>
                  <a:gd name="T13" fmla="*/ 47 h 94"/>
                </a:gdLst>
                <a:ahLst/>
                <a:cxnLst>
                  <a:cxn ang="0">
                    <a:pos x="T0" y="T1"/>
                  </a:cxn>
                  <a:cxn ang="0">
                    <a:pos x="T2" y="T3"/>
                  </a:cxn>
                  <a:cxn ang="0">
                    <a:pos x="T4" y="T5"/>
                  </a:cxn>
                  <a:cxn ang="0">
                    <a:pos x="T6" y="T7"/>
                  </a:cxn>
                  <a:cxn ang="0">
                    <a:pos x="T8" y="T9"/>
                  </a:cxn>
                  <a:cxn ang="0">
                    <a:pos x="T10" y="T11"/>
                  </a:cxn>
                  <a:cxn ang="0">
                    <a:pos x="T12" y="T13"/>
                  </a:cxn>
                </a:cxnLst>
                <a:rect l="0" t="0" r="r" b="b"/>
                <a:pathLst>
                  <a:path w="94" h="94">
                    <a:moveTo>
                      <a:pt x="0" y="47"/>
                    </a:moveTo>
                    <a:lnTo>
                      <a:pt x="0" y="47"/>
                    </a:lnTo>
                    <a:cubicBezTo>
                      <a:pt x="0" y="21"/>
                      <a:pt x="21" y="0"/>
                      <a:pt x="47" y="0"/>
                    </a:cubicBezTo>
                    <a:cubicBezTo>
                      <a:pt x="73" y="0"/>
                      <a:pt x="94" y="21"/>
                      <a:pt x="94" y="47"/>
                    </a:cubicBezTo>
                    <a:cubicBezTo>
                      <a:pt x="94" y="73"/>
                      <a:pt x="73" y="94"/>
                      <a:pt x="47" y="94"/>
                    </a:cubicBezTo>
                    <a:cubicBezTo>
                      <a:pt x="21" y="94"/>
                      <a:pt x="0" y="73"/>
                      <a:pt x="0" y="47"/>
                    </a:cubicBezTo>
                    <a:lnTo>
                      <a:pt x="0" y="47"/>
                    </a:lnTo>
                    <a:close/>
                  </a:path>
                </a:pathLst>
              </a:custGeom>
              <a:noFill/>
              <a:ln w="6350" cap="flat">
                <a:solidFill>
                  <a:srgbClr val="59545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5" name="Freeform 522">
                <a:extLst>
                  <a:ext uri="{FF2B5EF4-FFF2-40B4-BE49-F238E27FC236}">
                    <a16:creationId xmlns:a16="http://schemas.microsoft.com/office/drawing/2014/main" id="{B322EE6C-5505-0350-D317-56997878C365}"/>
                  </a:ext>
                </a:extLst>
              </p:cNvPr>
              <p:cNvSpPr>
                <a:spLocks/>
              </p:cNvSpPr>
              <p:nvPr/>
            </p:nvSpPr>
            <p:spPr bwMode="auto">
              <a:xfrm>
                <a:off x="5335" y="2438"/>
                <a:ext cx="65" cy="70"/>
              </a:xfrm>
              <a:custGeom>
                <a:avLst/>
                <a:gdLst>
                  <a:gd name="T0" fmla="*/ 0 w 87"/>
                  <a:gd name="T1" fmla="*/ 47 h 94"/>
                  <a:gd name="T2" fmla="*/ 0 w 87"/>
                  <a:gd name="T3" fmla="*/ 47 h 94"/>
                  <a:gd name="T4" fmla="*/ 43 w 87"/>
                  <a:gd name="T5" fmla="*/ 0 h 94"/>
                  <a:gd name="T6" fmla="*/ 87 w 87"/>
                  <a:gd name="T7" fmla="*/ 47 h 94"/>
                  <a:gd name="T8" fmla="*/ 43 w 87"/>
                  <a:gd name="T9" fmla="*/ 94 h 94"/>
                  <a:gd name="T10" fmla="*/ 0 w 87"/>
                  <a:gd name="T11" fmla="*/ 47 h 94"/>
                  <a:gd name="T12" fmla="*/ 0 w 87"/>
                  <a:gd name="T13" fmla="*/ 47 h 94"/>
                </a:gdLst>
                <a:ahLst/>
                <a:cxnLst>
                  <a:cxn ang="0">
                    <a:pos x="T0" y="T1"/>
                  </a:cxn>
                  <a:cxn ang="0">
                    <a:pos x="T2" y="T3"/>
                  </a:cxn>
                  <a:cxn ang="0">
                    <a:pos x="T4" y="T5"/>
                  </a:cxn>
                  <a:cxn ang="0">
                    <a:pos x="T6" y="T7"/>
                  </a:cxn>
                  <a:cxn ang="0">
                    <a:pos x="T8" y="T9"/>
                  </a:cxn>
                  <a:cxn ang="0">
                    <a:pos x="T10" y="T11"/>
                  </a:cxn>
                  <a:cxn ang="0">
                    <a:pos x="T12" y="T13"/>
                  </a:cxn>
                </a:cxnLst>
                <a:rect l="0" t="0" r="r" b="b"/>
                <a:pathLst>
                  <a:path w="87" h="94">
                    <a:moveTo>
                      <a:pt x="0" y="47"/>
                    </a:moveTo>
                    <a:lnTo>
                      <a:pt x="0" y="47"/>
                    </a:lnTo>
                    <a:cubicBezTo>
                      <a:pt x="0" y="21"/>
                      <a:pt x="20" y="0"/>
                      <a:pt x="43" y="0"/>
                    </a:cubicBezTo>
                    <a:cubicBezTo>
                      <a:pt x="67" y="0"/>
                      <a:pt x="87" y="21"/>
                      <a:pt x="87" y="47"/>
                    </a:cubicBezTo>
                    <a:cubicBezTo>
                      <a:pt x="87" y="73"/>
                      <a:pt x="67" y="94"/>
                      <a:pt x="43" y="94"/>
                    </a:cubicBezTo>
                    <a:cubicBezTo>
                      <a:pt x="20" y="94"/>
                      <a:pt x="0" y="73"/>
                      <a:pt x="0" y="47"/>
                    </a:cubicBezTo>
                    <a:lnTo>
                      <a:pt x="0" y="47"/>
                    </a:lnTo>
                    <a:close/>
                  </a:path>
                </a:pathLst>
              </a:custGeom>
              <a:noFill/>
              <a:ln w="6350" cap="flat">
                <a:solidFill>
                  <a:srgbClr val="59545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6" name="Freeform 523">
                <a:extLst>
                  <a:ext uri="{FF2B5EF4-FFF2-40B4-BE49-F238E27FC236}">
                    <a16:creationId xmlns:a16="http://schemas.microsoft.com/office/drawing/2014/main" id="{3F677E75-5C34-39D0-2EE0-01B04731A509}"/>
                  </a:ext>
                </a:extLst>
              </p:cNvPr>
              <p:cNvSpPr>
                <a:spLocks/>
              </p:cNvSpPr>
              <p:nvPr/>
            </p:nvSpPr>
            <p:spPr bwMode="auto">
              <a:xfrm>
                <a:off x="5151" y="2438"/>
                <a:ext cx="65" cy="70"/>
              </a:xfrm>
              <a:custGeom>
                <a:avLst/>
                <a:gdLst>
                  <a:gd name="T0" fmla="*/ 0 w 87"/>
                  <a:gd name="T1" fmla="*/ 47 h 94"/>
                  <a:gd name="T2" fmla="*/ 0 w 87"/>
                  <a:gd name="T3" fmla="*/ 47 h 94"/>
                  <a:gd name="T4" fmla="*/ 44 w 87"/>
                  <a:gd name="T5" fmla="*/ 0 h 94"/>
                  <a:gd name="T6" fmla="*/ 87 w 87"/>
                  <a:gd name="T7" fmla="*/ 47 h 94"/>
                  <a:gd name="T8" fmla="*/ 44 w 87"/>
                  <a:gd name="T9" fmla="*/ 94 h 94"/>
                  <a:gd name="T10" fmla="*/ 0 w 87"/>
                  <a:gd name="T11" fmla="*/ 47 h 94"/>
                  <a:gd name="T12" fmla="*/ 0 w 87"/>
                  <a:gd name="T13" fmla="*/ 47 h 94"/>
                </a:gdLst>
                <a:ahLst/>
                <a:cxnLst>
                  <a:cxn ang="0">
                    <a:pos x="T0" y="T1"/>
                  </a:cxn>
                  <a:cxn ang="0">
                    <a:pos x="T2" y="T3"/>
                  </a:cxn>
                  <a:cxn ang="0">
                    <a:pos x="T4" y="T5"/>
                  </a:cxn>
                  <a:cxn ang="0">
                    <a:pos x="T6" y="T7"/>
                  </a:cxn>
                  <a:cxn ang="0">
                    <a:pos x="T8" y="T9"/>
                  </a:cxn>
                  <a:cxn ang="0">
                    <a:pos x="T10" y="T11"/>
                  </a:cxn>
                  <a:cxn ang="0">
                    <a:pos x="T12" y="T13"/>
                  </a:cxn>
                </a:cxnLst>
                <a:rect l="0" t="0" r="r" b="b"/>
                <a:pathLst>
                  <a:path w="87" h="94">
                    <a:moveTo>
                      <a:pt x="0" y="47"/>
                    </a:moveTo>
                    <a:lnTo>
                      <a:pt x="0" y="47"/>
                    </a:lnTo>
                    <a:cubicBezTo>
                      <a:pt x="0" y="21"/>
                      <a:pt x="20" y="0"/>
                      <a:pt x="44" y="0"/>
                    </a:cubicBezTo>
                    <a:cubicBezTo>
                      <a:pt x="68" y="0"/>
                      <a:pt x="87" y="21"/>
                      <a:pt x="87" y="47"/>
                    </a:cubicBezTo>
                    <a:cubicBezTo>
                      <a:pt x="87" y="73"/>
                      <a:pt x="68" y="94"/>
                      <a:pt x="44" y="94"/>
                    </a:cubicBezTo>
                    <a:cubicBezTo>
                      <a:pt x="20" y="94"/>
                      <a:pt x="0" y="73"/>
                      <a:pt x="0" y="47"/>
                    </a:cubicBezTo>
                    <a:lnTo>
                      <a:pt x="0" y="47"/>
                    </a:lnTo>
                    <a:close/>
                  </a:path>
                </a:pathLst>
              </a:custGeom>
              <a:noFill/>
              <a:ln w="6350" cap="flat">
                <a:solidFill>
                  <a:srgbClr val="59545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7" name="Freeform 524">
                <a:extLst>
                  <a:ext uri="{FF2B5EF4-FFF2-40B4-BE49-F238E27FC236}">
                    <a16:creationId xmlns:a16="http://schemas.microsoft.com/office/drawing/2014/main" id="{B13493BC-DF7E-1677-677F-53CA4167C6F0}"/>
                  </a:ext>
                </a:extLst>
              </p:cNvPr>
              <p:cNvSpPr>
                <a:spLocks/>
              </p:cNvSpPr>
              <p:nvPr/>
            </p:nvSpPr>
            <p:spPr bwMode="auto">
              <a:xfrm>
                <a:off x="4814" y="2433"/>
                <a:ext cx="65" cy="64"/>
              </a:xfrm>
              <a:custGeom>
                <a:avLst/>
                <a:gdLst>
                  <a:gd name="T0" fmla="*/ 0 w 87"/>
                  <a:gd name="T1" fmla="*/ 43 h 86"/>
                  <a:gd name="T2" fmla="*/ 0 w 87"/>
                  <a:gd name="T3" fmla="*/ 43 h 86"/>
                  <a:gd name="T4" fmla="*/ 43 w 87"/>
                  <a:gd name="T5" fmla="*/ 0 h 86"/>
                  <a:gd name="T6" fmla="*/ 87 w 87"/>
                  <a:gd name="T7" fmla="*/ 43 h 86"/>
                  <a:gd name="T8" fmla="*/ 43 w 87"/>
                  <a:gd name="T9" fmla="*/ 86 h 86"/>
                  <a:gd name="T10" fmla="*/ 0 w 87"/>
                  <a:gd name="T11" fmla="*/ 43 h 86"/>
                  <a:gd name="T12" fmla="*/ 0 w 87"/>
                  <a:gd name="T13" fmla="*/ 43 h 86"/>
                </a:gdLst>
                <a:ahLst/>
                <a:cxnLst>
                  <a:cxn ang="0">
                    <a:pos x="T0" y="T1"/>
                  </a:cxn>
                  <a:cxn ang="0">
                    <a:pos x="T2" y="T3"/>
                  </a:cxn>
                  <a:cxn ang="0">
                    <a:pos x="T4" y="T5"/>
                  </a:cxn>
                  <a:cxn ang="0">
                    <a:pos x="T6" y="T7"/>
                  </a:cxn>
                  <a:cxn ang="0">
                    <a:pos x="T8" y="T9"/>
                  </a:cxn>
                  <a:cxn ang="0">
                    <a:pos x="T10" y="T11"/>
                  </a:cxn>
                  <a:cxn ang="0">
                    <a:pos x="T12" y="T13"/>
                  </a:cxn>
                </a:cxnLst>
                <a:rect l="0" t="0" r="r" b="b"/>
                <a:pathLst>
                  <a:path w="87" h="86">
                    <a:moveTo>
                      <a:pt x="0" y="43"/>
                    </a:moveTo>
                    <a:lnTo>
                      <a:pt x="0" y="43"/>
                    </a:lnTo>
                    <a:cubicBezTo>
                      <a:pt x="0" y="19"/>
                      <a:pt x="20" y="0"/>
                      <a:pt x="43" y="0"/>
                    </a:cubicBezTo>
                    <a:cubicBezTo>
                      <a:pt x="67" y="0"/>
                      <a:pt x="87" y="19"/>
                      <a:pt x="87" y="43"/>
                    </a:cubicBezTo>
                    <a:cubicBezTo>
                      <a:pt x="87" y="67"/>
                      <a:pt x="67" y="86"/>
                      <a:pt x="43" y="86"/>
                    </a:cubicBezTo>
                    <a:cubicBezTo>
                      <a:pt x="20" y="86"/>
                      <a:pt x="0" y="67"/>
                      <a:pt x="0" y="43"/>
                    </a:cubicBezTo>
                    <a:lnTo>
                      <a:pt x="0" y="43"/>
                    </a:lnTo>
                    <a:close/>
                  </a:path>
                </a:pathLst>
              </a:custGeom>
              <a:noFill/>
              <a:ln w="6350" cap="flat">
                <a:solidFill>
                  <a:srgbClr val="59545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8" name="Freeform 525">
                <a:extLst>
                  <a:ext uri="{FF2B5EF4-FFF2-40B4-BE49-F238E27FC236}">
                    <a16:creationId xmlns:a16="http://schemas.microsoft.com/office/drawing/2014/main" id="{4412ED2B-B396-B8B5-A808-0D44476AF13E}"/>
                  </a:ext>
                </a:extLst>
              </p:cNvPr>
              <p:cNvSpPr>
                <a:spLocks/>
              </p:cNvSpPr>
              <p:nvPr/>
            </p:nvSpPr>
            <p:spPr bwMode="auto">
              <a:xfrm>
                <a:off x="4814" y="2433"/>
                <a:ext cx="65" cy="64"/>
              </a:xfrm>
              <a:custGeom>
                <a:avLst/>
                <a:gdLst>
                  <a:gd name="T0" fmla="*/ 0 w 87"/>
                  <a:gd name="T1" fmla="*/ 43 h 86"/>
                  <a:gd name="T2" fmla="*/ 0 w 87"/>
                  <a:gd name="T3" fmla="*/ 43 h 86"/>
                  <a:gd name="T4" fmla="*/ 43 w 87"/>
                  <a:gd name="T5" fmla="*/ 0 h 86"/>
                  <a:gd name="T6" fmla="*/ 87 w 87"/>
                  <a:gd name="T7" fmla="*/ 43 h 86"/>
                  <a:gd name="T8" fmla="*/ 43 w 87"/>
                  <a:gd name="T9" fmla="*/ 86 h 86"/>
                  <a:gd name="T10" fmla="*/ 0 w 87"/>
                  <a:gd name="T11" fmla="*/ 43 h 86"/>
                  <a:gd name="T12" fmla="*/ 0 w 87"/>
                  <a:gd name="T13" fmla="*/ 43 h 86"/>
                </a:gdLst>
                <a:ahLst/>
                <a:cxnLst>
                  <a:cxn ang="0">
                    <a:pos x="T0" y="T1"/>
                  </a:cxn>
                  <a:cxn ang="0">
                    <a:pos x="T2" y="T3"/>
                  </a:cxn>
                  <a:cxn ang="0">
                    <a:pos x="T4" y="T5"/>
                  </a:cxn>
                  <a:cxn ang="0">
                    <a:pos x="T6" y="T7"/>
                  </a:cxn>
                  <a:cxn ang="0">
                    <a:pos x="T8" y="T9"/>
                  </a:cxn>
                  <a:cxn ang="0">
                    <a:pos x="T10" y="T11"/>
                  </a:cxn>
                  <a:cxn ang="0">
                    <a:pos x="T12" y="T13"/>
                  </a:cxn>
                </a:cxnLst>
                <a:rect l="0" t="0" r="r" b="b"/>
                <a:pathLst>
                  <a:path w="87" h="86">
                    <a:moveTo>
                      <a:pt x="0" y="43"/>
                    </a:moveTo>
                    <a:lnTo>
                      <a:pt x="0" y="43"/>
                    </a:lnTo>
                    <a:cubicBezTo>
                      <a:pt x="0" y="19"/>
                      <a:pt x="20" y="0"/>
                      <a:pt x="43" y="0"/>
                    </a:cubicBezTo>
                    <a:cubicBezTo>
                      <a:pt x="67" y="0"/>
                      <a:pt x="87" y="19"/>
                      <a:pt x="87" y="43"/>
                    </a:cubicBezTo>
                    <a:cubicBezTo>
                      <a:pt x="87" y="67"/>
                      <a:pt x="67" y="86"/>
                      <a:pt x="43" y="86"/>
                    </a:cubicBezTo>
                    <a:cubicBezTo>
                      <a:pt x="20" y="86"/>
                      <a:pt x="0" y="67"/>
                      <a:pt x="0" y="43"/>
                    </a:cubicBezTo>
                    <a:lnTo>
                      <a:pt x="0" y="43"/>
                    </a:lnTo>
                    <a:close/>
                  </a:path>
                </a:pathLst>
              </a:custGeom>
              <a:noFill/>
              <a:ln w="6350" cap="flat">
                <a:solidFill>
                  <a:srgbClr val="59545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9" name="Freeform 526">
                <a:extLst>
                  <a:ext uri="{FF2B5EF4-FFF2-40B4-BE49-F238E27FC236}">
                    <a16:creationId xmlns:a16="http://schemas.microsoft.com/office/drawing/2014/main" id="{9CFF356D-F7E5-A107-4E1C-579A74D49713}"/>
                  </a:ext>
                </a:extLst>
              </p:cNvPr>
              <p:cNvSpPr>
                <a:spLocks/>
              </p:cNvSpPr>
              <p:nvPr/>
            </p:nvSpPr>
            <p:spPr bwMode="auto">
              <a:xfrm>
                <a:off x="4705" y="2418"/>
                <a:ext cx="64" cy="70"/>
              </a:xfrm>
              <a:custGeom>
                <a:avLst/>
                <a:gdLst>
                  <a:gd name="T0" fmla="*/ 0 w 87"/>
                  <a:gd name="T1" fmla="*/ 46 h 93"/>
                  <a:gd name="T2" fmla="*/ 0 w 87"/>
                  <a:gd name="T3" fmla="*/ 46 h 93"/>
                  <a:gd name="T4" fmla="*/ 44 w 87"/>
                  <a:gd name="T5" fmla="*/ 0 h 93"/>
                  <a:gd name="T6" fmla="*/ 87 w 87"/>
                  <a:gd name="T7" fmla="*/ 46 h 93"/>
                  <a:gd name="T8" fmla="*/ 44 w 87"/>
                  <a:gd name="T9" fmla="*/ 93 h 93"/>
                  <a:gd name="T10" fmla="*/ 0 w 87"/>
                  <a:gd name="T11" fmla="*/ 46 h 93"/>
                  <a:gd name="T12" fmla="*/ 0 w 87"/>
                  <a:gd name="T13" fmla="*/ 46 h 93"/>
                </a:gdLst>
                <a:ahLst/>
                <a:cxnLst>
                  <a:cxn ang="0">
                    <a:pos x="T0" y="T1"/>
                  </a:cxn>
                  <a:cxn ang="0">
                    <a:pos x="T2" y="T3"/>
                  </a:cxn>
                  <a:cxn ang="0">
                    <a:pos x="T4" y="T5"/>
                  </a:cxn>
                  <a:cxn ang="0">
                    <a:pos x="T6" y="T7"/>
                  </a:cxn>
                  <a:cxn ang="0">
                    <a:pos x="T8" y="T9"/>
                  </a:cxn>
                  <a:cxn ang="0">
                    <a:pos x="T10" y="T11"/>
                  </a:cxn>
                  <a:cxn ang="0">
                    <a:pos x="T12" y="T13"/>
                  </a:cxn>
                </a:cxnLst>
                <a:rect l="0" t="0" r="r" b="b"/>
                <a:pathLst>
                  <a:path w="87" h="93">
                    <a:moveTo>
                      <a:pt x="0" y="46"/>
                    </a:moveTo>
                    <a:lnTo>
                      <a:pt x="0" y="46"/>
                    </a:lnTo>
                    <a:cubicBezTo>
                      <a:pt x="0" y="20"/>
                      <a:pt x="20" y="0"/>
                      <a:pt x="44" y="0"/>
                    </a:cubicBezTo>
                    <a:cubicBezTo>
                      <a:pt x="68" y="0"/>
                      <a:pt x="87" y="20"/>
                      <a:pt x="87" y="46"/>
                    </a:cubicBezTo>
                    <a:cubicBezTo>
                      <a:pt x="87" y="72"/>
                      <a:pt x="68" y="93"/>
                      <a:pt x="44" y="93"/>
                    </a:cubicBezTo>
                    <a:cubicBezTo>
                      <a:pt x="20" y="93"/>
                      <a:pt x="0" y="72"/>
                      <a:pt x="0" y="46"/>
                    </a:cubicBezTo>
                    <a:lnTo>
                      <a:pt x="0" y="46"/>
                    </a:lnTo>
                    <a:close/>
                  </a:path>
                </a:pathLst>
              </a:custGeom>
              <a:noFill/>
              <a:ln w="6350" cap="flat">
                <a:solidFill>
                  <a:srgbClr val="59545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0" name="Freeform 527">
                <a:extLst>
                  <a:ext uri="{FF2B5EF4-FFF2-40B4-BE49-F238E27FC236}">
                    <a16:creationId xmlns:a16="http://schemas.microsoft.com/office/drawing/2014/main" id="{F9263547-CF8A-ECB5-79D9-7234FEBE28C1}"/>
                  </a:ext>
                </a:extLst>
              </p:cNvPr>
              <p:cNvSpPr>
                <a:spLocks/>
              </p:cNvSpPr>
              <p:nvPr/>
            </p:nvSpPr>
            <p:spPr bwMode="auto">
              <a:xfrm>
                <a:off x="4233" y="2359"/>
                <a:ext cx="65" cy="64"/>
              </a:xfrm>
              <a:custGeom>
                <a:avLst/>
                <a:gdLst>
                  <a:gd name="T0" fmla="*/ 0 w 87"/>
                  <a:gd name="T1" fmla="*/ 43 h 86"/>
                  <a:gd name="T2" fmla="*/ 0 w 87"/>
                  <a:gd name="T3" fmla="*/ 43 h 86"/>
                  <a:gd name="T4" fmla="*/ 43 w 87"/>
                  <a:gd name="T5" fmla="*/ 0 h 86"/>
                  <a:gd name="T6" fmla="*/ 87 w 87"/>
                  <a:gd name="T7" fmla="*/ 43 h 86"/>
                  <a:gd name="T8" fmla="*/ 43 w 87"/>
                  <a:gd name="T9" fmla="*/ 86 h 86"/>
                  <a:gd name="T10" fmla="*/ 0 w 87"/>
                  <a:gd name="T11" fmla="*/ 43 h 86"/>
                  <a:gd name="T12" fmla="*/ 0 w 87"/>
                  <a:gd name="T13" fmla="*/ 43 h 86"/>
                </a:gdLst>
                <a:ahLst/>
                <a:cxnLst>
                  <a:cxn ang="0">
                    <a:pos x="T0" y="T1"/>
                  </a:cxn>
                  <a:cxn ang="0">
                    <a:pos x="T2" y="T3"/>
                  </a:cxn>
                  <a:cxn ang="0">
                    <a:pos x="T4" y="T5"/>
                  </a:cxn>
                  <a:cxn ang="0">
                    <a:pos x="T6" y="T7"/>
                  </a:cxn>
                  <a:cxn ang="0">
                    <a:pos x="T8" y="T9"/>
                  </a:cxn>
                  <a:cxn ang="0">
                    <a:pos x="T10" y="T11"/>
                  </a:cxn>
                  <a:cxn ang="0">
                    <a:pos x="T12" y="T13"/>
                  </a:cxn>
                </a:cxnLst>
                <a:rect l="0" t="0" r="r" b="b"/>
                <a:pathLst>
                  <a:path w="87" h="86">
                    <a:moveTo>
                      <a:pt x="0" y="43"/>
                    </a:moveTo>
                    <a:lnTo>
                      <a:pt x="0" y="43"/>
                    </a:lnTo>
                    <a:cubicBezTo>
                      <a:pt x="0" y="19"/>
                      <a:pt x="20" y="0"/>
                      <a:pt x="43" y="0"/>
                    </a:cubicBezTo>
                    <a:cubicBezTo>
                      <a:pt x="67" y="0"/>
                      <a:pt x="87" y="19"/>
                      <a:pt x="87" y="43"/>
                    </a:cubicBezTo>
                    <a:cubicBezTo>
                      <a:pt x="87" y="67"/>
                      <a:pt x="67" y="86"/>
                      <a:pt x="43" y="86"/>
                    </a:cubicBezTo>
                    <a:cubicBezTo>
                      <a:pt x="20" y="86"/>
                      <a:pt x="0" y="67"/>
                      <a:pt x="0" y="43"/>
                    </a:cubicBezTo>
                    <a:lnTo>
                      <a:pt x="0" y="43"/>
                    </a:lnTo>
                    <a:close/>
                  </a:path>
                </a:pathLst>
              </a:custGeom>
              <a:noFill/>
              <a:ln w="6350" cap="flat">
                <a:solidFill>
                  <a:srgbClr val="59545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1" name="Freeform 528">
                <a:extLst>
                  <a:ext uri="{FF2B5EF4-FFF2-40B4-BE49-F238E27FC236}">
                    <a16:creationId xmlns:a16="http://schemas.microsoft.com/office/drawing/2014/main" id="{38A4256E-2B34-91A5-277F-94A545634EDC}"/>
                  </a:ext>
                </a:extLst>
              </p:cNvPr>
              <p:cNvSpPr>
                <a:spLocks/>
              </p:cNvSpPr>
              <p:nvPr/>
            </p:nvSpPr>
            <p:spPr bwMode="auto">
              <a:xfrm>
                <a:off x="4119" y="2344"/>
                <a:ext cx="64" cy="69"/>
              </a:xfrm>
              <a:custGeom>
                <a:avLst/>
                <a:gdLst>
                  <a:gd name="T0" fmla="*/ 0 w 86"/>
                  <a:gd name="T1" fmla="*/ 46 h 93"/>
                  <a:gd name="T2" fmla="*/ 0 w 86"/>
                  <a:gd name="T3" fmla="*/ 46 h 93"/>
                  <a:gd name="T4" fmla="*/ 43 w 86"/>
                  <a:gd name="T5" fmla="*/ 0 h 93"/>
                  <a:gd name="T6" fmla="*/ 86 w 86"/>
                  <a:gd name="T7" fmla="*/ 46 h 93"/>
                  <a:gd name="T8" fmla="*/ 43 w 86"/>
                  <a:gd name="T9" fmla="*/ 93 h 93"/>
                  <a:gd name="T10" fmla="*/ 0 w 86"/>
                  <a:gd name="T11" fmla="*/ 46 h 93"/>
                  <a:gd name="T12" fmla="*/ 0 w 86"/>
                  <a:gd name="T13" fmla="*/ 46 h 93"/>
                </a:gdLst>
                <a:ahLst/>
                <a:cxnLst>
                  <a:cxn ang="0">
                    <a:pos x="T0" y="T1"/>
                  </a:cxn>
                  <a:cxn ang="0">
                    <a:pos x="T2" y="T3"/>
                  </a:cxn>
                  <a:cxn ang="0">
                    <a:pos x="T4" y="T5"/>
                  </a:cxn>
                  <a:cxn ang="0">
                    <a:pos x="T6" y="T7"/>
                  </a:cxn>
                  <a:cxn ang="0">
                    <a:pos x="T8" y="T9"/>
                  </a:cxn>
                  <a:cxn ang="0">
                    <a:pos x="T10" y="T11"/>
                  </a:cxn>
                  <a:cxn ang="0">
                    <a:pos x="T12" y="T13"/>
                  </a:cxn>
                </a:cxnLst>
                <a:rect l="0" t="0" r="r" b="b"/>
                <a:pathLst>
                  <a:path w="86" h="93">
                    <a:moveTo>
                      <a:pt x="0" y="46"/>
                    </a:moveTo>
                    <a:lnTo>
                      <a:pt x="0" y="46"/>
                    </a:lnTo>
                    <a:cubicBezTo>
                      <a:pt x="0" y="20"/>
                      <a:pt x="19" y="0"/>
                      <a:pt x="43" y="0"/>
                    </a:cubicBezTo>
                    <a:cubicBezTo>
                      <a:pt x="67" y="0"/>
                      <a:pt x="86" y="20"/>
                      <a:pt x="86" y="46"/>
                    </a:cubicBezTo>
                    <a:cubicBezTo>
                      <a:pt x="86" y="72"/>
                      <a:pt x="67" y="93"/>
                      <a:pt x="43" y="93"/>
                    </a:cubicBezTo>
                    <a:cubicBezTo>
                      <a:pt x="19" y="93"/>
                      <a:pt x="0" y="72"/>
                      <a:pt x="0" y="46"/>
                    </a:cubicBezTo>
                    <a:lnTo>
                      <a:pt x="0" y="46"/>
                    </a:lnTo>
                    <a:close/>
                  </a:path>
                </a:pathLst>
              </a:custGeom>
              <a:noFill/>
              <a:ln w="6350" cap="flat">
                <a:solidFill>
                  <a:srgbClr val="59545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2" name="Freeform 529">
                <a:extLst>
                  <a:ext uri="{FF2B5EF4-FFF2-40B4-BE49-F238E27FC236}">
                    <a16:creationId xmlns:a16="http://schemas.microsoft.com/office/drawing/2014/main" id="{F97CF646-B732-FEF5-FD7C-7080DF3C24DC}"/>
                  </a:ext>
                </a:extLst>
              </p:cNvPr>
              <p:cNvSpPr>
                <a:spLocks/>
              </p:cNvSpPr>
              <p:nvPr/>
            </p:nvSpPr>
            <p:spPr bwMode="auto">
              <a:xfrm>
                <a:off x="3831" y="2318"/>
                <a:ext cx="65" cy="70"/>
              </a:xfrm>
              <a:custGeom>
                <a:avLst/>
                <a:gdLst>
                  <a:gd name="T0" fmla="*/ 0 w 87"/>
                  <a:gd name="T1" fmla="*/ 47 h 94"/>
                  <a:gd name="T2" fmla="*/ 0 w 87"/>
                  <a:gd name="T3" fmla="*/ 47 h 94"/>
                  <a:gd name="T4" fmla="*/ 43 w 87"/>
                  <a:gd name="T5" fmla="*/ 0 h 94"/>
                  <a:gd name="T6" fmla="*/ 87 w 87"/>
                  <a:gd name="T7" fmla="*/ 47 h 94"/>
                  <a:gd name="T8" fmla="*/ 43 w 87"/>
                  <a:gd name="T9" fmla="*/ 94 h 94"/>
                  <a:gd name="T10" fmla="*/ 0 w 87"/>
                  <a:gd name="T11" fmla="*/ 47 h 94"/>
                  <a:gd name="T12" fmla="*/ 0 w 87"/>
                  <a:gd name="T13" fmla="*/ 47 h 94"/>
                </a:gdLst>
                <a:ahLst/>
                <a:cxnLst>
                  <a:cxn ang="0">
                    <a:pos x="T0" y="T1"/>
                  </a:cxn>
                  <a:cxn ang="0">
                    <a:pos x="T2" y="T3"/>
                  </a:cxn>
                  <a:cxn ang="0">
                    <a:pos x="T4" y="T5"/>
                  </a:cxn>
                  <a:cxn ang="0">
                    <a:pos x="T6" y="T7"/>
                  </a:cxn>
                  <a:cxn ang="0">
                    <a:pos x="T8" y="T9"/>
                  </a:cxn>
                  <a:cxn ang="0">
                    <a:pos x="T10" y="T11"/>
                  </a:cxn>
                  <a:cxn ang="0">
                    <a:pos x="T12" y="T13"/>
                  </a:cxn>
                </a:cxnLst>
                <a:rect l="0" t="0" r="r" b="b"/>
                <a:pathLst>
                  <a:path w="87" h="94">
                    <a:moveTo>
                      <a:pt x="0" y="47"/>
                    </a:moveTo>
                    <a:lnTo>
                      <a:pt x="0" y="47"/>
                    </a:lnTo>
                    <a:cubicBezTo>
                      <a:pt x="0" y="21"/>
                      <a:pt x="20" y="0"/>
                      <a:pt x="43" y="0"/>
                    </a:cubicBezTo>
                    <a:cubicBezTo>
                      <a:pt x="67" y="0"/>
                      <a:pt x="87" y="21"/>
                      <a:pt x="87" y="47"/>
                    </a:cubicBezTo>
                    <a:cubicBezTo>
                      <a:pt x="87" y="73"/>
                      <a:pt x="67" y="94"/>
                      <a:pt x="43" y="94"/>
                    </a:cubicBezTo>
                    <a:cubicBezTo>
                      <a:pt x="20" y="94"/>
                      <a:pt x="0" y="73"/>
                      <a:pt x="0" y="47"/>
                    </a:cubicBezTo>
                    <a:lnTo>
                      <a:pt x="0" y="47"/>
                    </a:lnTo>
                    <a:close/>
                  </a:path>
                </a:pathLst>
              </a:custGeom>
              <a:noFill/>
              <a:ln w="6350" cap="flat">
                <a:solidFill>
                  <a:srgbClr val="59545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3" name="Freeform 530">
                <a:extLst>
                  <a:ext uri="{FF2B5EF4-FFF2-40B4-BE49-F238E27FC236}">
                    <a16:creationId xmlns:a16="http://schemas.microsoft.com/office/drawing/2014/main" id="{43638C34-CA6B-27AE-3ACC-9C51796B640E}"/>
                  </a:ext>
                </a:extLst>
              </p:cNvPr>
              <p:cNvSpPr>
                <a:spLocks/>
              </p:cNvSpPr>
              <p:nvPr/>
            </p:nvSpPr>
            <p:spPr bwMode="auto">
              <a:xfrm>
                <a:off x="3404" y="2274"/>
                <a:ext cx="64" cy="70"/>
              </a:xfrm>
              <a:custGeom>
                <a:avLst/>
                <a:gdLst>
                  <a:gd name="T0" fmla="*/ 0 w 86"/>
                  <a:gd name="T1" fmla="*/ 47 h 94"/>
                  <a:gd name="T2" fmla="*/ 0 w 86"/>
                  <a:gd name="T3" fmla="*/ 47 h 94"/>
                  <a:gd name="T4" fmla="*/ 43 w 86"/>
                  <a:gd name="T5" fmla="*/ 0 h 94"/>
                  <a:gd name="T6" fmla="*/ 86 w 86"/>
                  <a:gd name="T7" fmla="*/ 47 h 94"/>
                  <a:gd name="T8" fmla="*/ 43 w 86"/>
                  <a:gd name="T9" fmla="*/ 94 h 94"/>
                  <a:gd name="T10" fmla="*/ 0 w 86"/>
                  <a:gd name="T11" fmla="*/ 47 h 94"/>
                  <a:gd name="T12" fmla="*/ 0 w 86"/>
                  <a:gd name="T13" fmla="*/ 47 h 94"/>
                </a:gdLst>
                <a:ahLst/>
                <a:cxnLst>
                  <a:cxn ang="0">
                    <a:pos x="T0" y="T1"/>
                  </a:cxn>
                  <a:cxn ang="0">
                    <a:pos x="T2" y="T3"/>
                  </a:cxn>
                  <a:cxn ang="0">
                    <a:pos x="T4" y="T5"/>
                  </a:cxn>
                  <a:cxn ang="0">
                    <a:pos x="T6" y="T7"/>
                  </a:cxn>
                  <a:cxn ang="0">
                    <a:pos x="T8" y="T9"/>
                  </a:cxn>
                  <a:cxn ang="0">
                    <a:pos x="T10" y="T11"/>
                  </a:cxn>
                  <a:cxn ang="0">
                    <a:pos x="T12" y="T13"/>
                  </a:cxn>
                </a:cxnLst>
                <a:rect l="0" t="0" r="r" b="b"/>
                <a:pathLst>
                  <a:path w="86" h="94">
                    <a:moveTo>
                      <a:pt x="0" y="47"/>
                    </a:moveTo>
                    <a:lnTo>
                      <a:pt x="0" y="47"/>
                    </a:lnTo>
                    <a:cubicBezTo>
                      <a:pt x="0" y="21"/>
                      <a:pt x="19" y="0"/>
                      <a:pt x="43" y="0"/>
                    </a:cubicBezTo>
                    <a:cubicBezTo>
                      <a:pt x="67" y="0"/>
                      <a:pt x="86" y="21"/>
                      <a:pt x="86" y="47"/>
                    </a:cubicBezTo>
                    <a:cubicBezTo>
                      <a:pt x="86" y="73"/>
                      <a:pt x="67" y="94"/>
                      <a:pt x="43" y="94"/>
                    </a:cubicBezTo>
                    <a:cubicBezTo>
                      <a:pt x="19" y="94"/>
                      <a:pt x="0" y="73"/>
                      <a:pt x="0" y="47"/>
                    </a:cubicBezTo>
                    <a:lnTo>
                      <a:pt x="0" y="47"/>
                    </a:lnTo>
                    <a:close/>
                  </a:path>
                </a:pathLst>
              </a:custGeom>
              <a:noFill/>
              <a:ln w="6350" cap="flat">
                <a:solidFill>
                  <a:srgbClr val="59545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4" name="Freeform 531">
                <a:extLst>
                  <a:ext uri="{FF2B5EF4-FFF2-40B4-BE49-F238E27FC236}">
                    <a16:creationId xmlns:a16="http://schemas.microsoft.com/office/drawing/2014/main" id="{7123389D-543D-7453-891F-24CFCAFCFEEA}"/>
                  </a:ext>
                </a:extLst>
              </p:cNvPr>
              <p:cNvSpPr>
                <a:spLocks/>
              </p:cNvSpPr>
              <p:nvPr/>
            </p:nvSpPr>
            <p:spPr bwMode="auto">
              <a:xfrm>
                <a:off x="3146" y="2219"/>
                <a:ext cx="65" cy="70"/>
              </a:xfrm>
              <a:custGeom>
                <a:avLst/>
                <a:gdLst>
                  <a:gd name="T0" fmla="*/ 0 w 87"/>
                  <a:gd name="T1" fmla="*/ 47 h 93"/>
                  <a:gd name="T2" fmla="*/ 0 w 87"/>
                  <a:gd name="T3" fmla="*/ 47 h 93"/>
                  <a:gd name="T4" fmla="*/ 43 w 87"/>
                  <a:gd name="T5" fmla="*/ 0 h 93"/>
                  <a:gd name="T6" fmla="*/ 87 w 87"/>
                  <a:gd name="T7" fmla="*/ 47 h 93"/>
                  <a:gd name="T8" fmla="*/ 43 w 87"/>
                  <a:gd name="T9" fmla="*/ 93 h 93"/>
                  <a:gd name="T10" fmla="*/ 0 w 87"/>
                  <a:gd name="T11" fmla="*/ 47 h 93"/>
                  <a:gd name="T12" fmla="*/ 0 w 87"/>
                  <a:gd name="T13" fmla="*/ 47 h 93"/>
                </a:gdLst>
                <a:ahLst/>
                <a:cxnLst>
                  <a:cxn ang="0">
                    <a:pos x="T0" y="T1"/>
                  </a:cxn>
                  <a:cxn ang="0">
                    <a:pos x="T2" y="T3"/>
                  </a:cxn>
                  <a:cxn ang="0">
                    <a:pos x="T4" y="T5"/>
                  </a:cxn>
                  <a:cxn ang="0">
                    <a:pos x="T6" y="T7"/>
                  </a:cxn>
                  <a:cxn ang="0">
                    <a:pos x="T8" y="T9"/>
                  </a:cxn>
                  <a:cxn ang="0">
                    <a:pos x="T10" y="T11"/>
                  </a:cxn>
                  <a:cxn ang="0">
                    <a:pos x="T12" y="T13"/>
                  </a:cxn>
                </a:cxnLst>
                <a:rect l="0" t="0" r="r" b="b"/>
                <a:pathLst>
                  <a:path w="87" h="93">
                    <a:moveTo>
                      <a:pt x="0" y="47"/>
                    </a:moveTo>
                    <a:lnTo>
                      <a:pt x="0" y="47"/>
                    </a:lnTo>
                    <a:cubicBezTo>
                      <a:pt x="0" y="21"/>
                      <a:pt x="20" y="0"/>
                      <a:pt x="43" y="0"/>
                    </a:cubicBezTo>
                    <a:cubicBezTo>
                      <a:pt x="67" y="0"/>
                      <a:pt x="87" y="21"/>
                      <a:pt x="87" y="47"/>
                    </a:cubicBezTo>
                    <a:cubicBezTo>
                      <a:pt x="87" y="72"/>
                      <a:pt x="67" y="93"/>
                      <a:pt x="43" y="93"/>
                    </a:cubicBezTo>
                    <a:cubicBezTo>
                      <a:pt x="20" y="93"/>
                      <a:pt x="0" y="72"/>
                      <a:pt x="0" y="47"/>
                    </a:cubicBezTo>
                    <a:lnTo>
                      <a:pt x="0" y="47"/>
                    </a:lnTo>
                    <a:close/>
                  </a:path>
                </a:pathLst>
              </a:custGeom>
              <a:noFill/>
              <a:ln w="6350" cap="flat">
                <a:solidFill>
                  <a:srgbClr val="59545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5" name="Freeform 532">
                <a:extLst>
                  <a:ext uri="{FF2B5EF4-FFF2-40B4-BE49-F238E27FC236}">
                    <a16:creationId xmlns:a16="http://schemas.microsoft.com/office/drawing/2014/main" id="{365B90F2-2310-B4A7-9C22-55EA46628EAD}"/>
                  </a:ext>
                </a:extLst>
              </p:cNvPr>
              <p:cNvSpPr>
                <a:spLocks/>
              </p:cNvSpPr>
              <p:nvPr/>
            </p:nvSpPr>
            <p:spPr bwMode="auto">
              <a:xfrm>
                <a:off x="2764" y="2085"/>
                <a:ext cx="69" cy="65"/>
              </a:xfrm>
              <a:custGeom>
                <a:avLst/>
                <a:gdLst>
                  <a:gd name="T0" fmla="*/ 0 w 93"/>
                  <a:gd name="T1" fmla="*/ 43 h 87"/>
                  <a:gd name="T2" fmla="*/ 0 w 93"/>
                  <a:gd name="T3" fmla="*/ 43 h 87"/>
                  <a:gd name="T4" fmla="*/ 46 w 93"/>
                  <a:gd name="T5" fmla="*/ 0 h 87"/>
                  <a:gd name="T6" fmla="*/ 93 w 93"/>
                  <a:gd name="T7" fmla="*/ 43 h 87"/>
                  <a:gd name="T8" fmla="*/ 46 w 93"/>
                  <a:gd name="T9" fmla="*/ 87 h 87"/>
                  <a:gd name="T10" fmla="*/ 0 w 93"/>
                  <a:gd name="T11" fmla="*/ 43 h 87"/>
                  <a:gd name="T12" fmla="*/ 0 w 93"/>
                  <a:gd name="T13" fmla="*/ 43 h 87"/>
                </a:gdLst>
                <a:ahLst/>
                <a:cxnLst>
                  <a:cxn ang="0">
                    <a:pos x="T0" y="T1"/>
                  </a:cxn>
                  <a:cxn ang="0">
                    <a:pos x="T2" y="T3"/>
                  </a:cxn>
                  <a:cxn ang="0">
                    <a:pos x="T4" y="T5"/>
                  </a:cxn>
                  <a:cxn ang="0">
                    <a:pos x="T6" y="T7"/>
                  </a:cxn>
                  <a:cxn ang="0">
                    <a:pos x="T8" y="T9"/>
                  </a:cxn>
                  <a:cxn ang="0">
                    <a:pos x="T10" y="T11"/>
                  </a:cxn>
                  <a:cxn ang="0">
                    <a:pos x="T12" y="T13"/>
                  </a:cxn>
                </a:cxnLst>
                <a:rect l="0" t="0" r="r" b="b"/>
                <a:pathLst>
                  <a:path w="93" h="87">
                    <a:moveTo>
                      <a:pt x="0" y="43"/>
                    </a:moveTo>
                    <a:lnTo>
                      <a:pt x="0" y="43"/>
                    </a:lnTo>
                    <a:cubicBezTo>
                      <a:pt x="0" y="19"/>
                      <a:pt x="21" y="0"/>
                      <a:pt x="46" y="0"/>
                    </a:cubicBezTo>
                    <a:cubicBezTo>
                      <a:pt x="72" y="0"/>
                      <a:pt x="93" y="19"/>
                      <a:pt x="93" y="43"/>
                    </a:cubicBezTo>
                    <a:cubicBezTo>
                      <a:pt x="93" y="67"/>
                      <a:pt x="72" y="87"/>
                      <a:pt x="46" y="87"/>
                    </a:cubicBezTo>
                    <a:cubicBezTo>
                      <a:pt x="21" y="87"/>
                      <a:pt x="0" y="67"/>
                      <a:pt x="0" y="43"/>
                    </a:cubicBezTo>
                    <a:lnTo>
                      <a:pt x="0" y="43"/>
                    </a:lnTo>
                    <a:close/>
                  </a:path>
                </a:pathLst>
              </a:custGeom>
              <a:noFill/>
              <a:ln w="6350" cap="flat">
                <a:solidFill>
                  <a:srgbClr val="59545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6" name="Freeform 533">
                <a:extLst>
                  <a:ext uri="{FF2B5EF4-FFF2-40B4-BE49-F238E27FC236}">
                    <a16:creationId xmlns:a16="http://schemas.microsoft.com/office/drawing/2014/main" id="{E8C913AB-D20C-A7D1-E0BB-B7CB5C9A1526}"/>
                  </a:ext>
                </a:extLst>
              </p:cNvPr>
              <p:cNvSpPr>
                <a:spLocks/>
              </p:cNvSpPr>
              <p:nvPr/>
            </p:nvSpPr>
            <p:spPr bwMode="auto">
              <a:xfrm>
                <a:off x="2600" y="2031"/>
                <a:ext cx="70" cy="64"/>
              </a:xfrm>
              <a:custGeom>
                <a:avLst/>
                <a:gdLst>
                  <a:gd name="T0" fmla="*/ 0 w 93"/>
                  <a:gd name="T1" fmla="*/ 43 h 86"/>
                  <a:gd name="T2" fmla="*/ 0 w 93"/>
                  <a:gd name="T3" fmla="*/ 43 h 86"/>
                  <a:gd name="T4" fmla="*/ 46 w 93"/>
                  <a:gd name="T5" fmla="*/ 0 h 86"/>
                  <a:gd name="T6" fmla="*/ 93 w 93"/>
                  <a:gd name="T7" fmla="*/ 43 h 86"/>
                  <a:gd name="T8" fmla="*/ 46 w 93"/>
                  <a:gd name="T9" fmla="*/ 86 h 86"/>
                  <a:gd name="T10" fmla="*/ 0 w 93"/>
                  <a:gd name="T11" fmla="*/ 43 h 86"/>
                  <a:gd name="T12" fmla="*/ 0 w 93"/>
                  <a:gd name="T13" fmla="*/ 43 h 86"/>
                </a:gdLst>
                <a:ahLst/>
                <a:cxnLst>
                  <a:cxn ang="0">
                    <a:pos x="T0" y="T1"/>
                  </a:cxn>
                  <a:cxn ang="0">
                    <a:pos x="T2" y="T3"/>
                  </a:cxn>
                  <a:cxn ang="0">
                    <a:pos x="T4" y="T5"/>
                  </a:cxn>
                  <a:cxn ang="0">
                    <a:pos x="T6" y="T7"/>
                  </a:cxn>
                  <a:cxn ang="0">
                    <a:pos x="T8" y="T9"/>
                  </a:cxn>
                  <a:cxn ang="0">
                    <a:pos x="T10" y="T11"/>
                  </a:cxn>
                  <a:cxn ang="0">
                    <a:pos x="T12" y="T13"/>
                  </a:cxn>
                </a:cxnLst>
                <a:rect l="0" t="0" r="r" b="b"/>
                <a:pathLst>
                  <a:path w="93" h="86">
                    <a:moveTo>
                      <a:pt x="0" y="43"/>
                    </a:moveTo>
                    <a:lnTo>
                      <a:pt x="0" y="43"/>
                    </a:lnTo>
                    <a:cubicBezTo>
                      <a:pt x="0" y="19"/>
                      <a:pt x="21" y="0"/>
                      <a:pt x="46" y="0"/>
                    </a:cubicBezTo>
                    <a:cubicBezTo>
                      <a:pt x="72" y="0"/>
                      <a:pt x="93" y="19"/>
                      <a:pt x="93" y="43"/>
                    </a:cubicBezTo>
                    <a:cubicBezTo>
                      <a:pt x="93" y="67"/>
                      <a:pt x="72" y="86"/>
                      <a:pt x="46" y="86"/>
                    </a:cubicBezTo>
                    <a:cubicBezTo>
                      <a:pt x="21" y="86"/>
                      <a:pt x="0" y="67"/>
                      <a:pt x="0" y="43"/>
                    </a:cubicBezTo>
                    <a:lnTo>
                      <a:pt x="0" y="43"/>
                    </a:lnTo>
                    <a:close/>
                  </a:path>
                </a:pathLst>
              </a:custGeom>
              <a:noFill/>
              <a:ln w="6350" cap="flat">
                <a:solidFill>
                  <a:srgbClr val="59545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7" name="Freeform 534">
                <a:extLst>
                  <a:ext uri="{FF2B5EF4-FFF2-40B4-BE49-F238E27FC236}">
                    <a16:creationId xmlns:a16="http://schemas.microsoft.com/office/drawing/2014/main" id="{896A59D0-4AA4-51AD-AF46-61610CADC8A2}"/>
                  </a:ext>
                </a:extLst>
              </p:cNvPr>
              <p:cNvSpPr>
                <a:spLocks/>
              </p:cNvSpPr>
              <p:nvPr/>
            </p:nvSpPr>
            <p:spPr bwMode="auto">
              <a:xfrm>
                <a:off x="1960" y="1578"/>
                <a:ext cx="64" cy="69"/>
              </a:xfrm>
              <a:custGeom>
                <a:avLst/>
                <a:gdLst>
                  <a:gd name="T0" fmla="*/ 0 w 86"/>
                  <a:gd name="T1" fmla="*/ 47 h 93"/>
                  <a:gd name="T2" fmla="*/ 0 w 86"/>
                  <a:gd name="T3" fmla="*/ 47 h 93"/>
                  <a:gd name="T4" fmla="*/ 43 w 86"/>
                  <a:gd name="T5" fmla="*/ 0 h 93"/>
                  <a:gd name="T6" fmla="*/ 86 w 86"/>
                  <a:gd name="T7" fmla="*/ 47 h 93"/>
                  <a:gd name="T8" fmla="*/ 43 w 86"/>
                  <a:gd name="T9" fmla="*/ 93 h 93"/>
                  <a:gd name="T10" fmla="*/ 0 w 86"/>
                  <a:gd name="T11" fmla="*/ 47 h 93"/>
                  <a:gd name="T12" fmla="*/ 0 w 86"/>
                  <a:gd name="T13" fmla="*/ 47 h 93"/>
                </a:gdLst>
                <a:ahLst/>
                <a:cxnLst>
                  <a:cxn ang="0">
                    <a:pos x="T0" y="T1"/>
                  </a:cxn>
                  <a:cxn ang="0">
                    <a:pos x="T2" y="T3"/>
                  </a:cxn>
                  <a:cxn ang="0">
                    <a:pos x="T4" y="T5"/>
                  </a:cxn>
                  <a:cxn ang="0">
                    <a:pos x="T6" y="T7"/>
                  </a:cxn>
                  <a:cxn ang="0">
                    <a:pos x="T8" y="T9"/>
                  </a:cxn>
                  <a:cxn ang="0">
                    <a:pos x="T10" y="T11"/>
                  </a:cxn>
                  <a:cxn ang="0">
                    <a:pos x="T12" y="T13"/>
                  </a:cxn>
                </a:cxnLst>
                <a:rect l="0" t="0" r="r" b="b"/>
                <a:pathLst>
                  <a:path w="86" h="93">
                    <a:moveTo>
                      <a:pt x="0" y="47"/>
                    </a:moveTo>
                    <a:lnTo>
                      <a:pt x="0" y="47"/>
                    </a:lnTo>
                    <a:cubicBezTo>
                      <a:pt x="0" y="21"/>
                      <a:pt x="19" y="0"/>
                      <a:pt x="43" y="0"/>
                    </a:cubicBezTo>
                    <a:cubicBezTo>
                      <a:pt x="67" y="0"/>
                      <a:pt x="86" y="21"/>
                      <a:pt x="86" y="47"/>
                    </a:cubicBezTo>
                    <a:cubicBezTo>
                      <a:pt x="86" y="72"/>
                      <a:pt x="67" y="93"/>
                      <a:pt x="43" y="93"/>
                    </a:cubicBezTo>
                    <a:cubicBezTo>
                      <a:pt x="19" y="93"/>
                      <a:pt x="0" y="72"/>
                      <a:pt x="0" y="47"/>
                    </a:cubicBezTo>
                    <a:lnTo>
                      <a:pt x="0" y="47"/>
                    </a:lnTo>
                    <a:close/>
                  </a:path>
                </a:pathLst>
              </a:custGeom>
              <a:noFill/>
              <a:ln w="6350" cap="flat">
                <a:solidFill>
                  <a:srgbClr val="59545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8" name="Freeform 535">
                <a:extLst>
                  <a:ext uri="{FF2B5EF4-FFF2-40B4-BE49-F238E27FC236}">
                    <a16:creationId xmlns:a16="http://schemas.microsoft.com/office/drawing/2014/main" id="{757F0996-FC2B-F9AD-6FDC-97503D612185}"/>
                  </a:ext>
                </a:extLst>
              </p:cNvPr>
              <p:cNvSpPr>
                <a:spLocks/>
              </p:cNvSpPr>
              <p:nvPr/>
            </p:nvSpPr>
            <p:spPr bwMode="auto">
              <a:xfrm>
                <a:off x="1766" y="1374"/>
                <a:ext cx="70" cy="70"/>
              </a:xfrm>
              <a:custGeom>
                <a:avLst/>
                <a:gdLst>
                  <a:gd name="T0" fmla="*/ 0 w 93"/>
                  <a:gd name="T1" fmla="*/ 46 h 93"/>
                  <a:gd name="T2" fmla="*/ 0 w 93"/>
                  <a:gd name="T3" fmla="*/ 46 h 93"/>
                  <a:gd name="T4" fmla="*/ 46 w 93"/>
                  <a:gd name="T5" fmla="*/ 0 h 93"/>
                  <a:gd name="T6" fmla="*/ 93 w 93"/>
                  <a:gd name="T7" fmla="*/ 46 h 93"/>
                  <a:gd name="T8" fmla="*/ 46 w 93"/>
                  <a:gd name="T9" fmla="*/ 93 h 93"/>
                  <a:gd name="T10" fmla="*/ 0 w 93"/>
                  <a:gd name="T11" fmla="*/ 46 h 93"/>
                  <a:gd name="T12" fmla="*/ 0 w 93"/>
                  <a:gd name="T13" fmla="*/ 46 h 93"/>
                </a:gdLst>
                <a:ahLst/>
                <a:cxnLst>
                  <a:cxn ang="0">
                    <a:pos x="T0" y="T1"/>
                  </a:cxn>
                  <a:cxn ang="0">
                    <a:pos x="T2" y="T3"/>
                  </a:cxn>
                  <a:cxn ang="0">
                    <a:pos x="T4" y="T5"/>
                  </a:cxn>
                  <a:cxn ang="0">
                    <a:pos x="T6" y="T7"/>
                  </a:cxn>
                  <a:cxn ang="0">
                    <a:pos x="T8" y="T9"/>
                  </a:cxn>
                  <a:cxn ang="0">
                    <a:pos x="T10" y="T11"/>
                  </a:cxn>
                  <a:cxn ang="0">
                    <a:pos x="T12" y="T13"/>
                  </a:cxn>
                </a:cxnLst>
                <a:rect l="0" t="0" r="r" b="b"/>
                <a:pathLst>
                  <a:path w="93" h="93">
                    <a:moveTo>
                      <a:pt x="0" y="46"/>
                    </a:moveTo>
                    <a:lnTo>
                      <a:pt x="0" y="46"/>
                    </a:lnTo>
                    <a:cubicBezTo>
                      <a:pt x="0" y="20"/>
                      <a:pt x="21" y="0"/>
                      <a:pt x="46" y="0"/>
                    </a:cubicBezTo>
                    <a:cubicBezTo>
                      <a:pt x="72" y="0"/>
                      <a:pt x="93" y="20"/>
                      <a:pt x="93" y="46"/>
                    </a:cubicBezTo>
                    <a:cubicBezTo>
                      <a:pt x="93" y="72"/>
                      <a:pt x="72" y="93"/>
                      <a:pt x="46" y="93"/>
                    </a:cubicBezTo>
                    <a:cubicBezTo>
                      <a:pt x="21" y="93"/>
                      <a:pt x="0" y="72"/>
                      <a:pt x="0" y="46"/>
                    </a:cubicBezTo>
                    <a:lnTo>
                      <a:pt x="0" y="46"/>
                    </a:lnTo>
                    <a:close/>
                  </a:path>
                </a:pathLst>
              </a:custGeom>
              <a:noFill/>
              <a:ln w="6350" cap="flat">
                <a:solidFill>
                  <a:srgbClr val="59545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9" name="Freeform 536">
                <a:extLst>
                  <a:ext uri="{FF2B5EF4-FFF2-40B4-BE49-F238E27FC236}">
                    <a16:creationId xmlns:a16="http://schemas.microsoft.com/office/drawing/2014/main" id="{5E1AA3B6-84EB-FC4B-5345-A69C6A5AA0A6}"/>
                  </a:ext>
                </a:extLst>
              </p:cNvPr>
              <p:cNvSpPr>
                <a:spLocks/>
              </p:cNvSpPr>
              <p:nvPr/>
            </p:nvSpPr>
            <p:spPr bwMode="auto">
              <a:xfrm>
                <a:off x="1652" y="1270"/>
                <a:ext cx="70" cy="64"/>
              </a:xfrm>
              <a:custGeom>
                <a:avLst/>
                <a:gdLst>
                  <a:gd name="T0" fmla="*/ 0 w 94"/>
                  <a:gd name="T1" fmla="*/ 43 h 86"/>
                  <a:gd name="T2" fmla="*/ 0 w 94"/>
                  <a:gd name="T3" fmla="*/ 43 h 86"/>
                  <a:gd name="T4" fmla="*/ 47 w 94"/>
                  <a:gd name="T5" fmla="*/ 0 h 86"/>
                  <a:gd name="T6" fmla="*/ 94 w 94"/>
                  <a:gd name="T7" fmla="*/ 43 h 86"/>
                  <a:gd name="T8" fmla="*/ 47 w 94"/>
                  <a:gd name="T9" fmla="*/ 86 h 86"/>
                  <a:gd name="T10" fmla="*/ 0 w 94"/>
                  <a:gd name="T11" fmla="*/ 43 h 86"/>
                  <a:gd name="T12" fmla="*/ 0 w 94"/>
                  <a:gd name="T13" fmla="*/ 43 h 86"/>
                </a:gdLst>
                <a:ahLst/>
                <a:cxnLst>
                  <a:cxn ang="0">
                    <a:pos x="T0" y="T1"/>
                  </a:cxn>
                  <a:cxn ang="0">
                    <a:pos x="T2" y="T3"/>
                  </a:cxn>
                  <a:cxn ang="0">
                    <a:pos x="T4" y="T5"/>
                  </a:cxn>
                  <a:cxn ang="0">
                    <a:pos x="T6" y="T7"/>
                  </a:cxn>
                  <a:cxn ang="0">
                    <a:pos x="T8" y="T9"/>
                  </a:cxn>
                  <a:cxn ang="0">
                    <a:pos x="T10" y="T11"/>
                  </a:cxn>
                  <a:cxn ang="0">
                    <a:pos x="T12" y="T13"/>
                  </a:cxn>
                </a:cxnLst>
                <a:rect l="0" t="0" r="r" b="b"/>
                <a:pathLst>
                  <a:path w="94" h="86">
                    <a:moveTo>
                      <a:pt x="0" y="43"/>
                    </a:moveTo>
                    <a:lnTo>
                      <a:pt x="0" y="43"/>
                    </a:lnTo>
                    <a:cubicBezTo>
                      <a:pt x="0" y="19"/>
                      <a:pt x="21" y="0"/>
                      <a:pt x="47" y="0"/>
                    </a:cubicBezTo>
                    <a:cubicBezTo>
                      <a:pt x="73" y="0"/>
                      <a:pt x="94" y="19"/>
                      <a:pt x="94" y="43"/>
                    </a:cubicBezTo>
                    <a:cubicBezTo>
                      <a:pt x="94" y="67"/>
                      <a:pt x="73" y="86"/>
                      <a:pt x="47" y="86"/>
                    </a:cubicBezTo>
                    <a:cubicBezTo>
                      <a:pt x="21" y="86"/>
                      <a:pt x="0" y="67"/>
                      <a:pt x="0" y="43"/>
                    </a:cubicBezTo>
                    <a:lnTo>
                      <a:pt x="0" y="43"/>
                    </a:lnTo>
                    <a:close/>
                  </a:path>
                </a:pathLst>
              </a:custGeom>
              <a:noFill/>
              <a:ln w="6350" cap="flat">
                <a:solidFill>
                  <a:srgbClr val="59545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0" name="Freeform 537">
                <a:extLst>
                  <a:ext uri="{FF2B5EF4-FFF2-40B4-BE49-F238E27FC236}">
                    <a16:creationId xmlns:a16="http://schemas.microsoft.com/office/drawing/2014/main" id="{741A2C60-B36E-650D-96B6-423C4CCD9087}"/>
                  </a:ext>
                </a:extLst>
              </p:cNvPr>
              <p:cNvSpPr>
                <a:spLocks/>
              </p:cNvSpPr>
              <p:nvPr/>
            </p:nvSpPr>
            <p:spPr bwMode="auto">
              <a:xfrm>
                <a:off x="1642" y="1250"/>
                <a:ext cx="69" cy="65"/>
              </a:xfrm>
              <a:custGeom>
                <a:avLst/>
                <a:gdLst>
                  <a:gd name="T0" fmla="*/ 0 w 93"/>
                  <a:gd name="T1" fmla="*/ 43 h 87"/>
                  <a:gd name="T2" fmla="*/ 0 w 93"/>
                  <a:gd name="T3" fmla="*/ 43 h 87"/>
                  <a:gd name="T4" fmla="*/ 47 w 93"/>
                  <a:gd name="T5" fmla="*/ 0 h 87"/>
                  <a:gd name="T6" fmla="*/ 93 w 93"/>
                  <a:gd name="T7" fmla="*/ 43 h 87"/>
                  <a:gd name="T8" fmla="*/ 47 w 93"/>
                  <a:gd name="T9" fmla="*/ 87 h 87"/>
                  <a:gd name="T10" fmla="*/ 0 w 93"/>
                  <a:gd name="T11" fmla="*/ 43 h 87"/>
                  <a:gd name="T12" fmla="*/ 0 w 93"/>
                  <a:gd name="T13" fmla="*/ 43 h 87"/>
                </a:gdLst>
                <a:ahLst/>
                <a:cxnLst>
                  <a:cxn ang="0">
                    <a:pos x="T0" y="T1"/>
                  </a:cxn>
                  <a:cxn ang="0">
                    <a:pos x="T2" y="T3"/>
                  </a:cxn>
                  <a:cxn ang="0">
                    <a:pos x="T4" y="T5"/>
                  </a:cxn>
                  <a:cxn ang="0">
                    <a:pos x="T6" y="T7"/>
                  </a:cxn>
                  <a:cxn ang="0">
                    <a:pos x="T8" y="T9"/>
                  </a:cxn>
                  <a:cxn ang="0">
                    <a:pos x="T10" y="T11"/>
                  </a:cxn>
                  <a:cxn ang="0">
                    <a:pos x="T12" y="T13"/>
                  </a:cxn>
                </a:cxnLst>
                <a:rect l="0" t="0" r="r" b="b"/>
                <a:pathLst>
                  <a:path w="93" h="87">
                    <a:moveTo>
                      <a:pt x="0" y="43"/>
                    </a:moveTo>
                    <a:lnTo>
                      <a:pt x="0" y="43"/>
                    </a:lnTo>
                    <a:cubicBezTo>
                      <a:pt x="0" y="19"/>
                      <a:pt x="21" y="0"/>
                      <a:pt x="47" y="0"/>
                    </a:cubicBezTo>
                    <a:cubicBezTo>
                      <a:pt x="73" y="0"/>
                      <a:pt x="93" y="19"/>
                      <a:pt x="93" y="43"/>
                    </a:cubicBezTo>
                    <a:cubicBezTo>
                      <a:pt x="93" y="67"/>
                      <a:pt x="73" y="87"/>
                      <a:pt x="47" y="87"/>
                    </a:cubicBezTo>
                    <a:cubicBezTo>
                      <a:pt x="21" y="87"/>
                      <a:pt x="0" y="67"/>
                      <a:pt x="0" y="43"/>
                    </a:cubicBezTo>
                    <a:lnTo>
                      <a:pt x="0" y="43"/>
                    </a:lnTo>
                    <a:close/>
                  </a:path>
                </a:pathLst>
              </a:custGeom>
              <a:noFill/>
              <a:ln w="6350" cap="flat">
                <a:solidFill>
                  <a:srgbClr val="59545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1" name="Freeform 538">
                <a:extLst>
                  <a:ext uri="{FF2B5EF4-FFF2-40B4-BE49-F238E27FC236}">
                    <a16:creationId xmlns:a16="http://schemas.microsoft.com/office/drawing/2014/main" id="{76FF4409-F5D7-805E-BFEF-32BBF84A7899}"/>
                  </a:ext>
                </a:extLst>
              </p:cNvPr>
              <p:cNvSpPr>
                <a:spLocks/>
              </p:cNvSpPr>
              <p:nvPr/>
            </p:nvSpPr>
            <p:spPr bwMode="auto">
              <a:xfrm>
                <a:off x="1612" y="1205"/>
                <a:ext cx="65" cy="69"/>
              </a:xfrm>
              <a:custGeom>
                <a:avLst/>
                <a:gdLst>
                  <a:gd name="T0" fmla="*/ 0 w 87"/>
                  <a:gd name="T1" fmla="*/ 47 h 93"/>
                  <a:gd name="T2" fmla="*/ 0 w 87"/>
                  <a:gd name="T3" fmla="*/ 47 h 93"/>
                  <a:gd name="T4" fmla="*/ 43 w 87"/>
                  <a:gd name="T5" fmla="*/ 0 h 93"/>
                  <a:gd name="T6" fmla="*/ 87 w 87"/>
                  <a:gd name="T7" fmla="*/ 47 h 93"/>
                  <a:gd name="T8" fmla="*/ 43 w 87"/>
                  <a:gd name="T9" fmla="*/ 93 h 93"/>
                  <a:gd name="T10" fmla="*/ 0 w 87"/>
                  <a:gd name="T11" fmla="*/ 47 h 93"/>
                  <a:gd name="T12" fmla="*/ 0 w 87"/>
                  <a:gd name="T13" fmla="*/ 47 h 93"/>
                </a:gdLst>
                <a:ahLst/>
                <a:cxnLst>
                  <a:cxn ang="0">
                    <a:pos x="T0" y="T1"/>
                  </a:cxn>
                  <a:cxn ang="0">
                    <a:pos x="T2" y="T3"/>
                  </a:cxn>
                  <a:cxn ang="0">
                    <a:pos x="T4" y="T5"/>
                  </a:cxn>
                  <a:cxn ang="0">
                    <a:pos x="T6" y="T7"/>
                  </a:cxn>
                  <a:cxn ang="0">
                    <a:pos x="T8" y="T9"/>
                  </a:cxn>
                  <a:cxn ang="0">
                    <a:pos x="T10" y="T11"/>
                  </a:cxn>
                  <a:cxn ang="0">
                    <a:pos x="T12" y="T13"/>
                  </a:cxn>
                </a:cxnLst>
                <a:rect l="0" t="0" r="r" b="b"/>
                <a:pathLst>
                  <a:path w="87" h="93">
                    <a:moveTo>
                      <a:pt x="0" y="47"/>
                    </a:moveTo>
                    <a:lnTo>
                      <a:pt x="0" y="47"/>
                    </a:lnTo>
                    <a:cubicBezTo>
                      <a:pt x="0" y="21"/>
                      <a:pt x="20" y="0"/>
                      <a:pt x="43" y="0"/>
                    </a:cubicBezTo>
                    <a:cubicBezTo>
                      <a:pt x="67" y="0"/>
                      <a:pt x="87" y="21"/>
                      <a:pt x="87" y="47"/>
                    </a:cubicBezTo>
                    <a:cubicBezTo>
                      <a:pt x="87" y="72"/>
                      <a:pt x="67" y="93"/>
                      <a:pt x="43" y="93"/>
                    </a:cubicBezTo>
                    <a:cubicBezTo>
                      <a:pt x="20" y="93"/>
                      <a:pt x="0" y="72"/>
                      <a:pt x="0" y="47"/>
                    </a:cubicBezTo>
                    <a:lnTo>
                      <a:pt x="0" y="47"/>
                    </a:lnTo>
                    <a:close/>
                  </a:path>
                </a:pathLst>
              </a:custGeom>
              <a:noFill/>
              <a:ln w="6350" cap="flat">
                <a:solidFill>
                  <a:srgbClr val="59545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2" name="Freeform 539">
                <a:extLst>
                  <a:ext uri="{FF2B5EF4-FFF2-40B4-BE49-F238E27FC236}">
                    <a16:creationId xmlns:a16="http://schemas.microsoft.com/office/drawing/2014/main" id="{1B2BA7C9-7F76-706F-64B9-24D1DEF736D8}"/>
                  </a:ext>
                </a:extLst>
              </p:cNvPr>
              <p:cNvSpPr>
                <a:spLocks/>
              </p:cNvSpPr>
              <p:nvPr/>
            </p:nvSpPr>
            <p:spPr bwMode="auto">
              <a:xfrm>
                <a:off x="1543" y="1080"/>
                <a:ext cx="64" cy="65"/>
              </a:xfrm>
              <a:custGeom>
                <a:avLst/>
                <a:gdLst>
                  <a:gd name="T0" fmla="*/ 0 w 86"/>
                  <a:gd name="T1" fmla="*/ 44 h 87"/>
                  <a:gd name="T2" fmla="*/ 0 w 86"/>
                  <a:gd name="T3" fmla="*/ 44 h 87"/>
                  <a:gd name="T4" fmla="*/ 43 w 86"/>
                  <a:gd name="T5" fmla="*/ 0 h 87"/>
                  <a:gd name="T6" fmla="*/ 86 w 86"/>
                  <a:gd name="T7" fmla="*/ 44 h 87"/>
                  <a:gd name="T8" fmla="*/ 43 w 86"/>
                  <a:gd name="T9" fmla="*/ 87 h 87"/>
                  <a:gd name="T10" fmla="*/ 0 w 86"/>
                  <a:gd name="T11" fmla="*/ 44 h 87"/>
                  <a:gd name="T12" fmla="*/ 0 w 86"/>
                  <a:gd name="T13" fmla="*/ 44 h 87"/>
                </a:gdLst>
                <a:ahLst/>
                <a:cxnLst>
                  <a:cxn ang="0">
                    <a:pos x="T0" y="T1"/>
                  </a:cxn>
                  <a:cxn ang="0">
                    <a:pos x="T2" y="T3"/>
                  </a:cxn>
                  <a:cxn ang="0">
                    <a:pos x="T4" y="T5"/>
                  </a:cxn>
                  <a:cxn ang="0">
                    <a:pos x="T6" y="T7"/>
                  </a:cxn>
                  <a:cxn ang="0">
                    <a:pos x="T8" y="T9"/>
                  </a:cxn>
                  <a:cxn ang="0">
                    <a:pos x="T10" y="T11"/>
                  </a:cxn>
                  <a:cxn ang="0">
                    <a:pos x="T12" y="T13"/>
                  </a:cxn>
                </a:cxnLst>
                <a:rect l="0" t="0" r="r" b="b"/>
                <a:pathLst>
                  <a:path w="86" h="87">
                    <a:moveTo>
                      <a:pt x="0" y="44"/>
                    </a:moveTo>
                    <a:lnTo>
                      <a:pt x="0" y="44"/>
                    </a:lnTo>
                    <a:cubicBezTo>
                      <a:pt x="0" y="20"/>
                      <a:pt x="19" y="0"/>
                      <a:pt x="43" y="0"/>
                    </a:cubicBezTo>
                    <a:cubicBezTo>
                      <a:pt x="67" y="0"/>
                      <a:pt x="86" y="20"/>
                      <a:pt x="86" y="44"/>
                    </a:cubicBezTo>
                    <a:cubicBezTo>
                      <a:pt x="86" y="67"/>
                      <a:pt x="67" y="87"/>
                      <a:pt x="43" y="87"/>
                    </a:cubicBezTo>
                    <a:cubicBezTo>
                      <a:pt x="19" y="87"/>
                      <a:pt x="0" y="67"/>
                      <a:pt x="0" y="44"/>
                    </a:cubicBezTo>
                    <a:lnTo>
                      <a:pt x="0" y="44"/>
                    </a:lnTo>
                    <a:close/>
                  </a:path>
                </a:pathLst>
              </a:custGeom>
              <a:noFill/>
              <a:ln w="6350" cap="flat">
                <a:solidFill>
                  <a:srgbClr val="59545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3" name="Freeform 540">
                <a:extLst>
                  <a:ext uri="{FF2B5EF4-FFF2-40B4-BE49-F238E27FC236}">
                    <a16:creationId xmlns:a16="http://schemas.microsoft.com/office/drawing/2014/main" id="{27C97469-2D50-7D5B-7E19-1D82DEFC2EF4}"/>
                  </a:ext>
                </a:extLst>
              </p:cNvPr>
              <p:cNvSpPr>
                <a:spLocks/>
              </p:cNvSpPr>
              <p:nvPr/>
            </p:nvSpPr>
            <p:spPr bwMode="auto">
              <a:xfrm>
                <a:off x="1503" y="1071"/>
                <a:ext cx="65" cy="65"/>
              </a:xfrm>
              <a:custGeom>
                <a:avLst/>
                <a:gdLst>
                  <a:gd name="T0" fmla="*/ 0 w 87"/>
                  <a:gd name="T1" fmla="*/ 43 h 87"/>
                  <a:gd name="T2" fmla="*/ 0 w 87"/>
                  <a:gd name="T3" fmla="*/ 43 h 87"/>
                  <a:gd name="T4" fmla="*/ 44 w 87"/>
                  <a:gd name="T5" fmla="*/ 0 h 87"/>
                  <a:gd name="T6" fmla="*/ 87 w 87"/>
                  <a:gd name="T7" fmla="*/ 43 h 87"/>
                  <a:gd name="T8" fmla="*/ 44 w 87"/>
                  <a:gd name="T9" fmla="*/ 87 h 87"/>
                  <a:gd name="T10" fmla="*/ 0 w 87"/>
                  <a:gd name="T11" fmla="*/ 43 h 87"/>
                  <a:gd name="T12" fmla="*/ 0 w 87"/>
                  <a:gd name="T13" fmla="*/ 43 h 87"/>
                </a:gdLst>
                <a:ahLst/>
                <a:cxnLst>
                  <a:cxn ang="0">
                    <a:pos x="T0" y="T1"/>
                  </a:cxn>
                  <a:cxn ang="0">
                    <a:pos x="T2" y="T3"/>
                  </a:cxn>
                  <a:cxn ang="0">
                    <a:pos x="T4" y="T5"/>
                  </a:cxn>
                  <a:cxn ang="0">
                    <a:pos x="T6" y="T7"/>
                  </a:cxn>
                  <a:cxn ang="0">
                    <a:pos x="T8" y="T9"/>
                  </a:cxn>
                  <a:cxn ang="0">
                    <a:pos x="T10" y="T11"/>
                  </a:cxn>
                  <a:cxn ang="0">
                    <a:pos x="T12" y="T13"/>
                  </a:cxn>
                </a:cxnLst>
                <a:rect l="0" t="0" r="r" b="b"/>
                <a:pathLst>
                  <a:path w="87" h="87">
                    <a:moveTo>
                      <a:pt x="0" y="43"/>
                    </a:moveTo>
                    <a:lnTo>
                      <a:pt x="0" y="43"/>
                    </a:lnTo>
                    <a:cubicBezTo>
                      <a:pt x="0" y="19"/>
                      <a:pt x="20" y="0"/>
                      <a:pt x="44" y="0"/>
                    </a:cubicBezTo>
                    <a:cubicBezTo>
                      <a:pt x="68" y="0"/>
                      <a:pt x="87" y="19"/>
                      <a:pt x="87" y="43"/>
                    </a:cubicBezTo>
                    <a:cubicBezTo>
                      <a:pt x="87" y="67"/>
                      <a:pt x="68" y="87"/>
                      <a:pt x="44" y="87"/>
                    </a:cubicBezTo>
                    <a:cubicBezTo>
                      <a:pt x="20" y="87"/>
                      <a:pt x="0" y="67"/>
                      <a:pt x="0" y="43"/>
                    </a:cubicBezTo>
                    <a:lnTo>
                      <a:pt x="0" y="43"/>
                    </a:lnTo>
                    <a:close/>
                  </a:path>
                </a:pathLst>
              </a:custGeom>
              <a:noFill/>
              <a:ln w="6350" cap="flat">
                <a:solidFill>
                  <a:srgbClr val="59545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4" name="Freeform 541">
                <a:extLst>
                  <a:ext uri="{FF2B5EF4-FFF2-40B4-BE49-F238E27FC236}">
                    <a16:creationId xmlns:a16="http://schemas.microsoft.com/office/drawing/2014/main" id="{44824C0B-4CBA-6DD4-216F-1021C115F75D}"/>
                  </a:ext>
                </a:extLst>
              </p:cNvPr>
              <p:cNvSpPr>
                <a:spLocks/>
              </p:cNvSpPr>
              <p:nvPr/>
            </p:nvSpPr>
            <p:spPr bwMode="auto">
              <a:xfrm>
                <a:off x="1458" y="1051"/>
                <a:ext cx="70" cy="65"/>
              </a:xfrm>
              <a:custGeom>
                <a:avLst/>
                <a:gdLst>
                  <a:gd name="T0" fmla="*/ 0 w 94"/>
                  <a:gd name="T1" fmla="*/ 44 h 87"/>
                  <a:gd name="T2" fmla="*/ 0 w 94"/>
                  <a:gd name="T3" fmla="*/ 44 h 87"/>
                  <a:gd name="T4" fmla="*/ 47 w 94"/>
                  <a:gd name="T5" fmla="*/ 0 h 87"/>
                  <a:gd name="T6" fmla="*/ 94 w 94"/>
                  <a:gd name="T7" fmla="*/ 44 h 87"/>
                  <a:gd name="T8" fmla="*/ 47 w 94"/>
                  <a:gd name="T9" fmla="*/ 87 h 87"/>
                  <a:gd name="T10" fmla="*/ 0 w 94"/>
                  <a:gd name="T11" fmla="*/ 44 h 87"/>
                  <a:gd name="T12" fmla="*/ 0 w 94"/>
                  <a:gd name="T13" fmla="*/ 44 h 87"/>
                </a:gdLst>
                <a:ahLst/>
                <a:cxnLst>
                  <a:cxn ang="0">
                    <a:pos x="T0" y="T1"/>
                  </a:cxn>
                  <a:cxn ang="0">
                    <a:pos x="T2" y="T3"/>
                  </a:cxn>
                  <a:cxn ang="0">
                    <a:pos x="T4" y="T5"/>
                  </a:cxn>
                  <a:cxn ang="0">
                    <a:pos x="T6" y="T7"/>
                  </a:cxn>
                  <a:cxn ang="0">
                    <a:pos x="T8" y="T9"/>
                  </a:cxn>
                  <a:cxn ang="0">
                    <a:pos x="T10" y="T11"/>
                  </a:cxn>
                  <a:cxn ang="0">
                    <a:pos x="T12" y="T13"/>
                  </a:cxn>
                </a:cxnLst>
                <a:rect l="0" t="0" r="r" b="b"/>
                <a:pathLst>
                  <a:path w="94" h="87">
                    <a:moveTo>
                      <a:pt x="0" y="44"/>
                    </a:moveTo>
                    <a:lnTo>
                      <a:pt x="0" y="44"/>
                    </a:lnTo>
                    <a:cubicBezTo>
                      <a:pt x="0" y="20"/>
                      <a:pt x="21" y="0"/>
                      <a:pt x="47" y="0"/>
                    </a:cubicBezTo>
                    <a:cubicBezTo>
                      <a:pt x="73" y="0"/>
                      <a:pt x="94" y="20"/>
                      <a:pt x="94" y="44"/>
                    </a:cubicBezTo>
                    <a:cubicBezTo>
                      <a:pt x="94" y="67"/>
                      <a:pt x="73" y="87"/>
                      <a:pt x="47" y="87"/>
                    </a:cubicBezTo>
                    <a:cubicBezTo>
                      <a:pt x="21" y="87"/>
                      <a:pt x="0" y="67"/>
                      <a:pt x="0" y="44"/>
                    </a:cubicBezTo>
                    <a:lnTo>
                      <a:pt x="0" y="44"/>
                    </a:lnTo>
                    <a:close/>
                  </a:path>
                </a:pathLst>
              </a:custGeom>
              <a:noFill/>
              <a:ln w="6350" cap="flat">
                <a:solidFill>
                  <a:srgbClr val="59545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5" name="Rectangle 542">
                <a:extLst>
                  <a:ext uri="{FF2B5EF4-FFF2-40B4-BE49-F238E27FC236}">
                    <a16:creationId xmlns:a16="http://schemas.microsoft.com/office/drawing/2014/main" id="{41570B2D-B7D7-16E4-2ABB-9511739B0DFA}"/>
                  </a:ext>
                </a:extLst>
              </p:cNvPr>
              <p:cNvSpPr>
                <a:spLocks noChangeArrowheads="1"/>
              </p:cNvSpPr>
              <p:nvPr/>
            </p:nvSpPr>
            <p:spPr bwMode="auto">
              <a:xfrm>
                <a:off x="1281" y="1026"/>
                <a:ext cx="193"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595454"/>
                    </a:solidFill>
                    <a:effectLst/>
                    <a:latin typeface="Trebuchet MS" panose="020B0603020202020204" pitchFamily="34" charset="0"/>
                  </a:rPr>
                  <a:t>100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6" name="Rectangle 543">
                <a:extLst>
                  <a:ext uri="{FF2B5EF4-FFF2-40B4-BE49-F238E27FC236}">
                    <a16:creationId xmlns:a16="http://schemas.microsoft.com/office/drawing/2014/main" id="{07211125-7BDD-B288-C690-35C545F0E478}"/>
                  </a:ext>
                </a:extLst>
              </p:cNvPr>
              <p:cNvSpPr>
                <a:spLocks noChangeArrowheads="1"/>
              </p:cNvSpPr>
              <p:nvPr/>
            </p:nvSpPr>
            <p:spPr bwMode="auto">
              <a:xfrm>
                <a:off x="1327" y="1205"/>
                <a:ext cx="143"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595454"/>
                    </a:solidFill>
                    <a:effectLst/>
                    <a:latin typeface="Trebuchet MS" panose="020B0603020202020204" pitchFamily="34" charset="0"/>
                  </a:rPr>
                  <a:t>90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7" name="Rectangle 544">
                <a:extLst>
                  <a:ext uri="{FF2B5EF4-FFF2-40B4-BE49-F238E27FC236}">
                    <a16:creationId xmlns:a16="http://schemas.microsoft.com/office/drawing/2014/main" id="{6CE3A447-0A4C-3839-C8A3-95152ECD1070}"/>
                  </a:ext>
                </a:extLst>
              </p:cNvPr>
              <p:cNvSpPr>
                <a:spLocks noChangeArrowheads="1"/>
              </p:cNvSpPr>
              <p:nvPr/>
            </p:nvSpPr>
            <p:spPr bwMode="auto">
              <a:xfrm>
                <a:off x="1327" y="1389"/>
                <a:ext cx="143"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595454"/>
                    </a:solidFill>
                    <a:effectLst/>
                    <a:latin typeface="Trebuchet MS" panose="020B0603020202020204" pitchFamily="34" charset="0"/>
                  </a:rPr>
                  <a:t>80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8" name="Rectangle 545">
                <a:extLst>
                  <a:ext uri="{FF2B5EF4-FFF2-40B4-BE49-F238E27FC236}">
                    <a16:creationId xmlns:a16="http://schemas.microsoft.com/office/drawing/2014/main" id="{975E3581-74DF-A9EF-D07C-4EE3982B4437}"/>
                  </a:ext>
                </a:extLst>
              </p:cNvPr>
              <p:cNvSpPr>
                <a:spLocks noChangeArrowheads="1"/>
              </p:cNvSpPr>
              <p:nvPr/>
            </p:nvSpPr>
            <p:spPr bwMode="auto">
              <a:xfrm>
                <a:off x="1327" y="1568"/>
                <a:ext cx="143"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595454"/>
                    </a:solidFill>
                    <a:effectLst/>
                    <a:latin typeface="Trebuchet MS" panose="020B0603020202020204" pitchFamily="34" charset="0"/>
                  </a:rPr>
                  <a:t>70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9" name="Rectangle 546">
                <a:extLst>
                  <a:ext uri="{FF2B5EF4-FFF2-40B4-BE49-F238E27FC236}">
                    <a16:creationId xmlns:a16="http://schemas.microsoft.com/office/drawing/2014/main" id="{87DB4131-F511-5B4E-9DE4-BE12558E381A}"/>
                  </a:ext>
                </a:extLst>
              </p:cNvPr>
              <p:cNvSpPr>
                <a:spLocks noChangeArrowheads="1"/>
              </p:cNvSpPr>
              <p:nvPr/>
            </p:nvSpPr>
            <p:spPr bwMode="auto">
              <a:xfrm>
                <a:off x="1327" y="1752"/>
                <a:ext cx="143"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595454"/>
                    </a:solidFill>
                    <a:effectLst/>
                    <a:latin typeface="Trebuchet MS" panose="020B0603020202020204" pitchFamily="34" charset="0"/>
                  </a:rPr>
                  <a:t>60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0" name="Rectangle 547">
                <a:extLst>
                  <a:ext uri="{FF2B5EF4-FFF2-40B4-BE49-F238E27FC236}">
                    <a16:creationId xmlns:a16="http://schemas.microsoft.com/office/drawing/2014/main" id="{707479FD-1E77-4B2D-33EA-78B746C64130}"/>
                  </a:ext>
                </a:extLst>
              </p:cNvPr>
              <p:cNvSpPr>
                <a:spLocks noChangeArrowheads="1"/>
              </p:cNvSpPr>
              <p:nvPr/>
            </p:nvSpPr>
            <p:spPr bwMode="auto">
              <a:xfrm>
                <a:off x="1327" y="1931"/>
                <a:ext cx="143"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595454"/>
                    </a:solidFill>
                    <a:effectLst/>
                    <a:latin typeface="Trebuchet MS" panose="020B0603020202020204" pitchFamily="34" charset="0"/>
                  </a:rPr>
                  <a:t>50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1" name="Rectangle 548">
                <a:extLst>
                  <a:ext uri="{FF2B5EF4-FFF2-40B4-BE49-F238E27FC236}">
                    <a16:creationId xmlns:a16="http://schemas.microsoft.com/office/drawing/2014/main" id="{54FAC7AF-B293-8469-5AFD-7CF372B8B6D9}"/>
                  </a:ext>
                </a:extLst>
              </p:cNvPr>
              <p:cNvSpPr>
                <a:spLocks noChangeArrowheads="1"/>
              </p:cNvSpPr>
              <p:nvPr/>
            </p:nvSpPr>
            <p:spPr bwMode="auto">
              <a:xfrm>
                <a:off x="1327" y="2110"/>
                <a:ext cx="143"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595454"/>
                    </a:solidFill>
                    <a:effectLst/>
                    <a:latin typeface="Trebuchet MS" panose="020B0603020202020204" pitchFamily="34" charset="0"/>
                  </a:rPr>
                  <a:t>40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2" name="Rectangle 549">
                <a:extLst>
                  <a:ext uri="{FF2B5EF4-FFF2-40B4-BE49-F238E27FC236}">
                    <a16:creationId xmlns:a16="http://schemas.microsoft.com/office/drawing/2014/main" id="{57493C31-F5DA-2C01-EC89-9F1EA9EC9176}"/>
                  </a:ext>
                </a:extLst>
              </p:cNvPr>
              <p:cNvSpPr>
                <a:spLocks noChangeArrowheads="1"/>
              </p:cNvSpPr>
              <p:nvPr/>
            </p:nvSpPr>
            <p:spPr bwMode="auto">
              <a:xfrm>
                <a:off x="1327" y="2294"/>
                <a:ext cx="143"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595454"/>
                    </a:solidFill>
                    <a:effectLst/>
                    <a:latin typeface="Trebuchet MS" panose="020B0603020202020204" pitchFamily="34" charset="0"/>
                  </a:rPr>
                  <a:t>30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3" name="Rectangle 550">
                <a:extLst>
                  <a:ext uri="{FF2B5EF4-FFF2-40B4-BE49-F238E27FC236}">
                    <a16:creationId xmlns:a16="http://schemas.microsoft.com/office/drawing/2014/main" id="{58652B00-D139-9186-A843-BA7AB4D7E3D1}"/>
                  </a:ext>
                </a:extLst>
              </p:cNvPr>
              <p:cNvSpPr>
                <a:spLocks noChangeArrowheads="1"/>
              </p:cNvSpPr>
              <p:nvPr/>
            </p:nvSpPr>
            <p:spPr bwMode="auto">
              <a:xfrm>
                <a:off x="1327" y="2473"/>
                <a:ext cx="143"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595454"/>
                    </a:solidFill>
                    <a:effectLst/>
                    <a:latin typeface="Trebuchet MS" panose="020B0603020202020204" pitchFamily="34" charset="0"/>
                  </a:rPr>
                  <a:t>20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4" name="Rectangle 551">
                <a:extLst>
                  <a:ext uri="{FF2B5EF4-FFF2-40B4-BE49-F238E27FC236}">
                    <a16:creationId xmlns:a16="http://schemas.microsoft.com/office/drawing/2014/main" id="{9CBEC744-5EAB-A862-A3CD-2F62626D71AA}"/>
                  </a:ext>
                </a:extLst>
              </p:cNvPr>
              <p:cNvSpPr>
                <a:spLocks noChangeArrowheads="1"/>
              </p:cNvSpPr>
              <p:nvPr/>
            </p:nvSpPr>
            <p:spPr bwMode="auto">
              <a:xfrm>
                <a:off x="1327" y="2657"/>
                <a:ext cx="143"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595454"/>
                    </a:solidFill>
                    <a:effectLst/>
                    <a:latin typeface="Trebuchet MS" panose="020B0603020202020204" pitchFamily="34" charset="0"/>
                  </a:rPr>
                  <a:t>10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5" name="Rectangle 552">
                <a:extLst>
                  <a:ext uri="{FF2B5EF4-FFF2-40B4-BE49-F238E27FC236}">
                    <a16:creationId xmlns:a16="http://schemas.microsoft.com/office/drawing/2014/main" id="{C80E6FEA-58FD-C862-3D2E-7C21E0D91883}"/>
                  </a:ext>
                </a:extLst>
              </p:cNvPr>
              <p:cNvSpPr>
                <a:spLocks noChangeArrowheads="1"/>
              </p:cNvSpPr>
              <p:nvPr/>
            </p:nvSpPr>
            <p:spPr bwMode="auto">
              <a:xfrm>
                <a:off x="1375" y="2836"/>
                <a:ext cx="93"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595454"/>
                    </a:solidFill>
                    <a:effectLst/>
                    <a:latin typeface="Trebuchet MS" panose="020B0603020202020204" pitchFamily="34" charset="0"/>
                  </a:rPr>
                  <a:t>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6" name="Rectangle 553">
                <a:extLst>
                  <a:ext uri="{FF2B5EF4-FFF2-40B4-BE49-F238E27FC236}">
                    <a16:creationId xmlns:a16="http://schemas.microsoft.com/office/drawing/2014/main" id="{E06847B4-514B-660E-1022-A6D3A3C730A8}"/>
                  </a:ext>
                </a:extLst>
              </p:cNvPr>
              <p:cNvSpPr>
                <a:spLocks noChangeArrowheads="1"/>
              </p:cNvSpPr>
              <p:nvPr/>
            </p:nvSpPr>
            <p:spPr bwMode="auto">
              <a:xfrm rot="16200000">
                <a:off x="1119" y="1987"/>
                <a:ext cx="132"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595454"/>
                    </a:solidFill>
                    <a:effectLst/>
                    <a:latin typeface="Trebuchet MS Bold" panose="020B0703020202020204" pitchFamily="34" charset="0"/>
                  </a:rPr>
                  <a:t>O</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7" name="Rectangle 554">
                <a:extLst>
                  <a:ext uri="{FF2B5EF4-FFF2-40B4-BE49-F238E27FC236}">
                    <a16:creationId xmlns:a16="http://schemas.microsoft.com/office/drawing/2014/main" id="{E13A321F-D2DD-6C05-6BFE-54E3942E0128}"/>
                  </a:ext>
                </a:extLst>
              </p:cNvPr>
              <p:cNvSpPr>
                <a:spLocks noChangeArrowheads="1"/>
              </p:cNvSpPr>
              <p:nvPr/>
            </p:nvSpPr>
            <p:spPr bwMode="auto">
              <a:xfrm rot="16200000">
                <a:off x="1130" y="1925"/>
                <a:ext cx="110"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595454"/>
                    </a:solidFill>
                    <a:effectLst/>
                    <a:latin typeface="Trebuchet MS Bold" panose="020B0703020202020204" pitchFamily="34" charset="0"/>
                  </a:rPr>
                  <a: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8" name="Rectangle 555">
                <a:extLst>
                  <a:ext uri="{FF2B5EF4-FFF2-40B4-BE49-F238E27FC236}">
                    <a16:creationId xmlns:a16="http://schemas.microsoft.com/office/drawing/2014/main" id="{558B83A1-A620-514B-1BA4-51BD36DD6602}"/>
                  </a:ext>
                </a:extLst>
              </p:cNvPr>
              <p:cNvSpPr>
                <a:spLocks noChangeArrowheads="1"/>
              </p:cNvSpPr>
              <p:nvPr/>
            </p:nvSpPr>
            <p:spPr bwMode="auto">
              <a:xfrm rot="16200000">
                <a:off x="1142" y="1882"/>
                <a:ext cx="87"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595454"/>
                    </a:solidFill>
                    <a:effectLst/>
                    <a:latin typeface="Trebuchet MS Bold" panose="020B0703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9" name="Rectangle 556">
                <a:extLst>
                  <a:ext uri="{FF2B5EF4-FFF2-40B4-BE49-F238E27FC236}">
                    <a16:creationId xmlns:a16="http://schemas.microsoft.com/office/drawing/2014/main" id="{4E6BE4B1-B332-1908-D76D-4425D8A16DA0}"/>
                  </a:ext>
                </a:extLst>
              </p:cNvPr>
              <p:cNvSpPr>
                <a:spLocks noChangeArrowheads="1"/>
              </p:cNvSpPr>
              <p:nvPr/>
            </p:nvSpPr>
            <p:spPr bwMode="auto">
              <a:xfrm rot="16200000">
                <a:off x="1139" y="1849"/>
                <a:ext cx="94"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595454"/>
                    </a:solidFill>
                    <a:effectLst/>
                    <a:latin typeface="Trebuchet MS Bold" panose="020B070302020202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40" name="Rectangle 557">
                <a:extLst>
                  <a:ext uri="{FF2B5EF4-FFF2-40B4-BE49-F238E27FC236}">
                    <a16:creationId xmlns:a16="http://schemas.microsoft.com/office/drawing/2014/main" id="{9D1D103C-AF7C-3E10-3E9C-30C9373E2C40}"/>
                  </a:ext>
                </a:extLst>
              </p:cNvPr>
              <p:cNvSpPr>
                <a:spLocks noChangeArrowheads="1"/>
              </p:cNvSpPr>
              <p:nvPr/>
            </p:nvSpPr>
            <p:spPr bwMode="auto">
              <a:xfrm rot="16200000">
                <a:off x="1121" y="1792"/>
                <a:ext cx="130"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595454"/>
                    </a:solidFill>
                    <a:effectLst/>
                    <a:latin typeface="Trebuchet MS Bold" panose="020B070302020202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41" name="Rectangle 558">
                <a:extLst>
                  <a:ext uri="{FF2B5EF4-FFF2-40B4-BE49-F238E27FC236}">
                    <a16:creationId xmlns:a16="http://schemas.microsoft.com/office/drawing/2014/main" id="{E44D6821-F47D-D288-1259-FAC888C107D7}"/>
                  </a:ext>
                </a:extLst>
              </p:cNvPr>
              <p:cNvSpPr>
                <a:spLocks noChangeArrowheads="1"/>
              </p:cNvSpPr>
              <p:nvPr/>
            </p:nvSpPr>
            <p:spPr bwMode="auto">
              <a:xfrm rot="16200000">
                <a:off x="1139" y="1739"/>
                <a:ext cx="94"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595454"/>
                    </a:solidFill>
                    <a:effectLst/>
                    <a:latin typeface="Trebuchet MS Bold" panose="020B070302020202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42" name="Rectangle 559">
                <a:extLst>
                  <a:ext uri="{FF2B5EF4-FFF2-40B4-BE49-F238E27FC236}">
                    <a16:creationId xmlns:a16="http://schemas.microsoft.com/office/drawing/2014/main" id="{B57849DF-6B90-AC66-418C-81D43FEF1AAF}"/>
                  </a:ext>
                </a:extLst>
              </p:cNvPr>
              <p:cNvSpPr>
                <a:spLocks noChangeArrowheads="1"/>
              </p:cNvSpPr>
              <p:nvPr/>
            </p:nvSpPr>
            <p:spPr bwMode="auto">
              <a:xfrm>
                <a:off x="1466" y="2950"/>
                <a:ext cx="93"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595454"/>
                    </a:solidFill>
                    <a:effectLst/>
                    <a:latin typeface="Trebuchet MS" panose="020B0603020202020204" pitchFamily="34" charset="0"/>
                  </a:rPr>
                  <a:t>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43" name="Rectangle 560">
                <a:extLst>
                  <a:ext uri="{FF2B5EF4-FFF2-40B4-BE49-F238E27FC236}">
                    <a16:creationId xmlns:a16="http://schemas.microsoft.com/office/drawing/2014/main" id="{6BBB8E9C-F870-67BF-7492-9355C332E3DF}"/>
                  </a:ext>
                </a:extLst>
              </p:cNvPr>
              <p:cNvSpPr>
                <a:spLocks noChangeArrowheads="1"/>
              </p:cNvSpPr>
              <p:nvPr/>
            </p:nvSpPr>
            <p:spPr bwMode="auto">
              <a:xfrm>
                <a:off x="1617" y="2950"/>
                <a:ext cx="93"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595454"/>
                    </a:solidFill>
                    <a:effectLst/>
                    <a:latin typeface="Trebuchet MS" panose="020B0603020202020204" pitchFamily="34" charset="0"/>
                  </a:rPr>
                  <a:t>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44" name="Rectangle 561">
                <a:extLst>
                  <a:ext uri="{FF2B5EF4-FFF2-40B4-BE49-F238E27FC236}">
                    <a16:creationId xmlns:a16="http://schemas.microsoft.com/office/drawing/2014/main" id="{9E1FF507-0F38-82B6-25D4-48D121CDF08E}"/>
                  </a:ext>
                </a:extLst>
              </p:cNvPr>
              <p:cNvSpPr>
                <a:spLocks noChangeArrowheads="1"/>
              </p:cNvSpPr>
              <p:nvPr/>
            </p:nvSpPr>
            <p:spPr bwMode="auto">
              <a:xfrm>
                <a:off x="1768" y="2950"/>
                <a:ext cx="93"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595454"/>
                    </a:solidFill>
                    <a:effectLst/>
                    <a:latin typeface="Trebuchet MS" panose="020B0603020202020204" pitchFamily="34" charset="0"/>
                  </a:rPr>
                  <a:t>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45" name="Rectangle 562">
                <a:extLst>
                  <a:ext uri="{FF2B5EF4-FFF2-40B4-BE49-F238E27FC236}">
                    <a16:creationId xmlns:a16="http://schemas.microsoft.com/office/drawing/2014/main" id="{D07B6498-524E-798E-02C1-7652699EC306}"/>
                  </a:ext>
                </a:extLst>
              </p:cNvPr>
              <p:cNvSpPr>
                <a:spLocks noChangeArrowheads="1"/>
              </p:cNvSpPr>
              <p:nvPr/>
            </p:nvSpPr>
            <p:spPr bwMode="auto">
              <a:xfrm>
                <a:off x="1919" y="2950"/>
                <a:ext cx="93"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595454"/>
                    </a:solidFill>
                    <a:effectLst/>
                    <a:latin typeface="Trebuchet MS" panose="020B0603020202020204" pitchFamily="34" charset="0"/>
                  </a:rPr>
                  <a:t>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46" name="Rectangle 563">
                <a:extLst>
                  <a:ext uri="{FF2B5EF4-FFF2-40B4-BE49-F238E27FC236}">
                    <a16:creationId xmlns:a16="http://schemas.microsoft.com/office/drawing/2014/main" id="{30038191-8C71-2B21-97F4-EE891A46A858}"/>
                  </a:ext>
                </a:extLst>
              </p:cNvPr>
              <p:cNvSpPr>
                <a:spLocks noChangeArrowheads="1"/>
              </p:cNvSpPr>
              <p:nvPr/>
            </p:nvSpPr>
            <p:spPr bwMode="auto">
              <a:xfrm>
                <a:off x="2046" y="2950"/>
                <a:ext cx="143"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595454"/>
                    </a:solidFill>
                    <a:effectLst/>
                    <a:latin typeface="Trebuchet MS" panose="020B0603020202020204" pitchFamily="34" charset="0"/>
                  </a:rPr>
                  <a:t>12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47" name="Rectangle 564">
                <a:extLst>
                  <a:ext uri="{FF2B5EF4-FFF2-40B4-BE49-F238E27FC236}">
                    <a16:creationId xmlns:a16="http://schemas.microsoft.com/office/drawing/2014/main" id="{0302D248-3E1C-46ED-F0F0-B573057C4924}"/>
                  </a:ext>
                </a:extLst>
              </p:cNvPr>
              <p:cNvSpPr>
                <a:spLocks noChangeArrowheads="1"/>
              </p:cNvSpPr>
              <p:nvPr/>
            </p:nvSpPr>
            <p:spPr bwMode="auto">
              <a:xfrm>
                <a:off x="2197" y="2950"/>
                <a:ext cx="143"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595454"/>
                    </a:solidFill>
                    <a:effectLst/>
                    <a:latin typeface="Trebuchet MS" panose="020B0603020202020204" pitchFamily="34" charset="0"/>
                  </a:rPr>
                  <a:t>15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48" name="Rectangle 565">
                <a:extLst>
                  <a:ext uri="{FF2B5EF4-FFF2-40B4-BE49-F238E27FC236}">
                    <a16:creationId xmlns:a16="http://schemas.microsoft.com/office/drawing/2014/main" id="{BF3DADFE-EEED-77F3-C4DB-271313E9878C}"/>
                  </a:ext>
                </a:extLst>
              </p:cNvPr>
              <p:cNvSpPr>
                <a:spLocks noChangeArrowheads="1"/>
              </p:cNvSpPr>
              <p:nvPr/>
            </p:nvSpPr>
            <p:spPr bwMode="auto">
              <a:xfrm>
                <a:off x="2349" y="2950"/>
                <a:ext cx="143"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595454"/>
                    </a:solidFill>
                    <a:effectLst/>
                    <a:latin typeface="Trebuchet MS" panose="020B0603020202020204" pitchFamily="34" charset="0"/>
                  </a:rPr>
                  <a:t>18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49" name="Rectangle 566">
                <a:extLst>
                  <a:ext uri="{FF2B5EF4-FFF2-40B4-BE49-F238E27FC236}">
                    <a16:creationId xmlns:a16="http://schemas.microsoft.com/office/drawing/2014/main" id="{C63C5D59-0423-76BD-C074-1AD84707BC7C}"/>
                  </a:ext>
                </a:extLst>
              </p:cNvPr>
              <p:cNvSpPr>
                <a:spLocks noChangeArrowheads="1"/>
              </p:cNvSpPr>
              <p:nvPr/>
            </p:nvSpPr>
            <p:spPr bwMode="auto">
              <a:xfrm>
                <a:off x="2500" y="2950"/>
                <a:ext cx="143"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595454"/>
                    </a:solidFill>
                    <a:effectLst/>
                    <a:latin typeface="Trebuchet MS" panose="020B0603020202020204" pitchFamily="34" charset="0"/>
                  </a:rPr>
                  <a:t>21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50" name="Rectangle 567">
                <a:extLst>
                  <a:ext uri="{FF2B5EF4-FFF2-40B4-BE49-F238E27FC236}">
                    <a16:creationId xmlns:a16="http://schemas.microsoft.com/office/drawing/2014/main" id="{1D47A92D-F638-C23E-F7E2-2D677769FBE9}"/>
                  </a:ext>
                </a:extLst>
              </p:cNvPr>
              <p:cNvSpPr>
                <a:spLocks noChangeArrowheads="1"/>
              </p:cNvSpPr>
              <p:nvPr/>
            </p:nvSpPr>
            <p:spPr bwMode="auto">
              <a:xfrm>
                <a:off x="2651" y="2950"/>
                <a:ext cx="143"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595454"/>
                    </a:solidFill>
                    <a:effectLst/>
                    <a:latin typeface="Trebuchet MS" panose="020B0603020202020204" pitchFamily="34" charset="0"/>
                  </a:rPr>
                  <a:t>24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51" name="Rectangle 568">
                <a:extLst>
                  <a:ext uri="{FF2B5EF4-FFF2-40B4-BE49-F238E27FC236}">
                    <a16:creationId xmlns:a16="http://schemas.microsoft.com/office/drawing/2014/main" id="{B642004E-F96F-1091-D01D-BC26AD1112A1}"/>
                  </a:ext>
                </a:extLst>
              </p:cNvPr>
              <p:cNvSpPr>
                <a:spLocks noChangeArrowheads="1"/>
              </p:cNvSpPr>
              <p:nvPr/>
            </p:nvSpPr>
            <p:spPr bwMode="auto">
              <a:xfrm>
                <a:off x="2802" y="2950"/>
                <a:ext cx="143"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595454"/>
                    </a:solidFill>
                    <a:effectLst/>
                    <a:latin typeface="Trebuchet MS" panose="020B0603020202020204" pitchFamily="34" charset="0"/>
                  </a:rPr>
                  <a:t>27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52" name="Rectangle 569">
                <a:extLst>
                  <a:ext uri="{FF2B5EF4-FFF2-40B4-BE49-F238E27FC236}">
                    <a16:creationId xmlns:a16="http://schemas.microsoft.com/office/drawing/2014/main" id="{3DF6F7CE-169C-2B5B-72AA-49F4AA77D396}"/>
                  </a:ext>
                </a:extLst>
              </p:cNvPr>
              <p:cNvSpPr>
                <a:spLocks noChangeArrowheads="1"/>
              </p:cNvSpPr>
              <p:nvPr/>
            </p:nvSpPr>
            <p:spPr bwMode="auto">
              <a:xfrm>
                <a:off x="3104" y="2950"/>
                <a:ext cx="143"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595454"/>
                    </a:solidFill>
                    <a:effectLst/>
                    <a:latin typeface="Trebuchet MS" panose="020B0603020202020204" pitchFamily="34" charset="0"/>
                  </a:rPr>
                  <a:t>33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53" name="Rectangle 570">
                <a:extLst>
                  <a:ext uri="{FF2B5EF4-FFF2-40B4-BE49-F238E27FC236}">
                    <a16:creationId xmlns:a16="http://schemas.microsoft.com/office/drawing/2014/main" id="{9BAE31FD-AAF7-8BFD-6234-44C2C878869A}"/>
                  </a:ext>
                </a:extLst>
              </p:cNvPr>
              <p:cNvSpPr>
                <a:spLocks noChangeArrowheads="1"/>
              </p:cNvSpPr>
              <p:nvPr/>
            </p:nvSpPr>
            <p:spPr bwMode="auto">
              <a:xfrm>
                <a:off x="3407" y="2950"/>
                <a:ext cx="143"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595454"/>
                    </a:solidFill>
                    <a:effectLst/>
                    <a:latin typeface="Trebuchet MS" panose="020B0603020202020204" pitchFamily="34" charset="0"/>
                  </a:rPr>
                  <a:t>39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54" name="Rectangle 571">
                <a:extLst>
                  <a:ext uri="{FF2B5EF4-FFF2-40B4-BE49-F238E27FC236}">
                    <a16:creationId xmlns:a16="http://schemas.microsoft.com/office/drawing/2014/main" id="{D97F3BB2-9675-71A1-8E77-14B059BAA596}"/>
                  </a:ext>
                </a:extLst>
              </p:cNvPr>
              <p:cNvSpPr>
                <a:spLocks noChangeArrowheads="1"/>
              </p:cNvSpPr>
              <p:nvPr/>
            </p:nvSpPr>
            <p:spPr bwMode="auto">
              <a:xfrm>
                <a:off x="3709" y="2950"/>
                <a:ext cx="143"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595454"/>
                    </a:solidFill>
                    <a:effectLst/>
                    <a:latin typeface="Trebuchet MS" panose="020B0603020202020204" pitchFamily="34" charset="0"/>
                  </a:rPr>
                  <a:t>45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55" name="Rectangle 572">
                <a:extLst>
                  <a:ext uri="{FF2B5EF4-FFF2-40B4-BE49-F238E27FC236}">
                    <a16:creationId xmlns:a16="http://schemas.microsoft.com/office/drawing/2014/main" id="{AEC275DA-31B8-F9B2-03BE-A27BFF56748C}"/>
                  </a:ext>
                </a:extLst>
              </p:cNvPr>
              <p:cNvSpPr>
                <a:spLocks noChangeArrowheads="1"/>
              </p:cNvSpPr>
              <p:nvPr/>
            </p:nvSpPr>
            <p:spPr bwMode="auto">
              <a:xfrm>
                <a:off x="4011" y="2950"/>
                <a:ext cx="143"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595454"/>
                    </a:solidFill>
                    <a:effectLst/>
                    <a:latin typeface="Trebuchet MS" panose="020B0603020202020204" pitchFamily="34" charset="0"/>
                  </a:rPr>
                  <a:t>51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56" name="Rectangle 573">
                <a:extLst>
                  <a:ext uri="{FF2B5EF4-FFF2-40B4-BE49-F238E27FC236}">
                    <a16:creationId xmlns:a16="http://schemas.microsoft.com/office/drawing/2014/main" id="{F108D5FC-DA20-275A-FFE4-602FE8C3462F}"/>
                  </a:ext>
                </a:extLst>
              </p:cNvPr>
              <p:cNvSpPr>
                <a:spLocks noChangeArrowheads="1"/>
              </p:cNvSpPr>
              <p:nvPr/>
            </p:nvSpPr>
            <p:spPr bwMode="auto">
              <a:xfrm>
                <a:off x="4314" y="2950"/>
                <a:ext cx="143"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595454"/>
                    </a:solidFill>
                    <a:effectLst/>
                    <a:latin typeface="Trebuchet MS" panose="020B0603020202020204" pitchFamily="34" charset="0"/>
                  </a:rPr>
                  <a:t>57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57" name="Rectangle 574">
                <a:extLst>
                  <a:ext uri="{FF2B5EF4-FFF2-40B4-BE49-F238E27FC236}">
                    <a16:creationId xmlns:a16="http://schemas.microsoft.com/office/drawing/2014/main" id="{9690D2C5-FB0B-C2EF-86A8-33C939BFCE92}"/>
                  </a:ext>
                </a:extLst>
              </p:cNvPr>
              <p:cNvSpPr>
                <a:spLocks noChangeArrowheads="1"/>
              </p:cNvSpPr>
              <p:nvPr/>
            </p:nvSpPr>
            <p:spPr bwMode="auto">
              <a:xfrm>
                <a:off x="4616" y="2950"/>
                <a:ext cx="143"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595454"/>
                    </a:solidFill>
                    <a:effectLst/>
                    <a:latin typeface="Trebuchet MS" panose="020B0603020202020204" pitchFamily="34" charset="0"/>
                  </a:rPr>
                  <a:t>63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58" name="Rectangle 575">
                <a:extLst>
                  <a:ext uri="{FF2B5EF4-FFF2-40B4-BE49-F238E27FC236}">
                    <a16:creationId xmlns:a16="http://schemas.microsoft.com/office/drawing/2014/main" id="{0E09144B-401C-C035-C975-B3545D5C8CEE}"/>
                  </a:ext>
                </a:extLst>
              </p:cNvPr>
              <p:cNvSpPr>
                <a:spLocks noChangeArrowheads="1"/>
              </p:cNvSpPr>
              <p:nvPr/>
            </p:nvSpPr>
            <p:spPr bwMode="auto">
              <a:xfrm>
                <a:off x="4918" y="2950"/>
                <a:ext cx="143"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595454"/>
                    </a:solidFill>
                    <a:effectLst/>
                    <a:latin typeface="Trebuchet MS" panose="020B0603020202020204" pitchFamily="34" charset="0"/>
                  </a:rPr>
                  <a:t>69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59" name="Rectangle 576">
                <a:extLst>
                  <a:ext uri="{FF2B5EF4-FFF2-40B4-BE49-F238E27FC236}">
                    <a16:creationId xmlns:a16="http://schemas.microsoft.com/office/drawing/2014/main" id="{3FF4A962-29EB-2774-2437-0E8471BDA7CB}"/>
                  </a:ext>
                </a:extLst>
              </p:cNvPr>
              <p:cNvSpPr>
                <a:spLocks noChangeArrowheads="1"/>
              </p:cNvSpPr>
              <p:nvPr/>
            </p:nvSpPr>
            <p:spPr bwMode="auto">
              <a:xfrm>
                <a:off x="5220" y="2950"/>
                <a:ext cx="143"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595454"/>
                    </a:solidFill>
                    <a:effectLst/>
                    <a:latin typeface="Trebuchet MS" panose="020B0603020202020204" pitchFamily="34" charset="0"/>
                  </a:rPr>
                  <a:t>75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60" name="Rectangle 577">
                <a:extLst>
                  <a:ext uri="{FF2B5EF4-FFF2-40B4-BE49-F238E27FC236}">
                    <a16:creationId xmlns:a16="http://schemas.microsoft.com/office/drawing/2014/main" id="{B0C9EC38-89BB-7BDA-5D06-56D1817C4FC5}"/>
                  </a:ext>
                </a:extLst>
              </p:cNvPr>
              <p:cNvSpPr>
                <a:spLocks noChangeArrowheads="1"/>
              </p:cNvSpPr>
              <p:nvPr/>
            </p:nvSpPr>
            <p:spPr bwMode="auto">
              <a:xfrm>
                <a:off x="5522" y="2950"/>
                <a:ext cx="143"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595454"/>
                    </a:solidFill>
                    <a:effectLst/>
                    <a:latin typeface="Trebuchet MS" panose="020B0603020202020204" pitchFamily="34" charset="0"/>
                  </a:rPr>
                  <a:t>81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61" name="Rectangle 578">
                <a:extLst>
                  <a:ext uri="{FF2B5EF4-FFF2-40B4-BE49-F238E27FC236}">
                    <a16:creationId xmlns:a16="http://schemas.microsoft.com/office/drawing/2014/main" id="{EFAB38EB-FA45-BA9C-3726-0BA7694D42CB}"/>
                  </a:ext>
                </a:extLst>
              </p:cNvPr>
              <p:cNvSpPr>
                <a:spLocks noChangeArrowheads="1"/>
              </p:cNvSpPr>
              <p:nvPr/>
            </p:nvSpPr>
            <p:spPr bwMode="auto">
              <a:xfrm>
                <a:off x="5824" y="2950"/>
                <a:ext cx="143"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595454"/>
                    </a:solidFill>
                    <a:effectLst/>
                    <a:latin typeface="Trebuchet MS" panose="020B0603020202020204" pitchFamily="34" charset="0"/>
                  </a:rPr>
                  <a:t>87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62" name="Rectangle 579">
                <a:extLst>
                  <a:ext uri="{FF2B5EF4-FFF2-40B4-BE49-F238E27FC236}">
                    <a16:creationId xmlns:a16="http://schemas.microsoft.com/office/drawing/2014/main" id="{D6205606-A469-C6C9-23B8-CE3FE4396D19}"/>
                  </a:ext>
                </a:extLst>
              </p:cNvPr>
              <p:cNvSpPr>
                <a:spLocks noChangeArrowheads="1"/>
              </p:cNvSpPr>
              <p:nvPr/>
            </p:nvSpPr>
            <p:spPr bwMode="auto">
              <a:xfrm>
                <a:off x="3506" y="3070"/>
                <a:ext cx="199"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595454"/>
                    </a:solidFill>
                    <a:effectLst/>
                    <a:latin typeface="Trebuchet MS Bold" panose="020B0703020202020204" pitchFamily="34" charset="0"/>
                  </a:rPr>
                  <a:t>Mo</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63" name="Rectangle 580">
                <a:extLst>
                  <a:ext uri="{FF2B5EF4-FFF2-40B4-BE49-F238E27FC236}">
                    <a16:creationId xmlns:a16="http://schemas.microsoft.com/office/drawing/2014/main" id="{7B610133-1146-9292-3542-844D0985758A}"/>
                  </a:ext>
                </a:extLst>
              </p:cNvPr>
              <p:cNvSpPr>
                <a:spLocks noChangeArrowheads="1"/>
              </p:cNvSpPr>
              <p:nvPr/>
            </p:nvSpPr>
            <p:spPr bwMode="auto">
              <a:xfrm>
                <a:off x="3644" y="3070"/>
                <a:ext cx="119"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595454"/>
                    </a:solidFill>
                    <a:effectLst/>
                    <a:latin typeface="Trebuchet MS Bold" panose="020B0703020202020204" pitchFamily="34" charset="0"/>
                  </a:rPr>
                  <a:t>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64" name="Rectangle 581">
                <a:extLst>
                  <a:ext uri="{FF2B5EF4-FFF2-40B4-BE49-F238E27FC236}">
                    <a16:creationId xmlns:a16="http://schemas.microsoft.com/office/drawing/2014/main" id="{97AA9A9C-DAD5-52F8-B89A-42C03543251A}"/>
                  </a:ext>
                </a:extLst>
              </p:cNvPr>
              <p:cNvSpPr>
                <a:spLocks noChangeArrowheads="1"/>
              </p:cNvSpPr>
              <p:nvPr/>
            </p:nvSpPr>
            <p:spPr bwMode="auto">
              <a:xfrm>
                <a:off x="3706" y="3070"/>
                <a:ext cx="97"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595454"/>
                    </a:solidFill>
                    <a:effectLst/>
                    <a:latin typeface="Trebuchet MS Bold" panose="020B0703020202020204" pitchFamily="34" charset="0"/>
                  </a:rPr>
                  <a:t>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65" name="Rectangle 582">
                <a:extLst>
                  <a:ext uri="{FF2B5EF4-FFF2-40B4-BE49-F238E27FC236}">
                    <a16:creationId xmlns:a16="http://schemas.microsoft.com/office/drawing/2014/main" id="{D08BE70A-F78A-E5E3-21D4-CCAF1106C8B5}"/>
                  </a:ext>
                </a:extLst>
              </p:cNvPr>
              <p:cNvSpPr>
                <a:spLocks noChangeArrowheads="1"/>
              </p:cNvSpPr>
              <p:nvPr/>
            </p:nvSpPr>
            <p:spPr bwMode="auto">
              <a:xfrm>
                <a:off x="3747" y="3070"/>
                <a:ext cx="119"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595454"/>
                    </a:solidFill>
                    <a:effectLst/>
                    <a:latin typeface="Trebuchet MS Bold" panose="020B0703020202020204" pitchFamily="34" charset="0"/>
                  </a:rPr>
                  <a:t>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66" name="Rectangle 583">
                <a:extLst>
                  <a:ext uri="{FF2B5EF4-FFF2-40B4-BE49-F238E27FC236}">
                    <a16:creationId xmlns:a16="http://schemas.microsoft.com/office/drawing/2014/main" id="{57CCF168-4C57-2D18-3A72-13A9E96C5450}"/>
                  </a:ext>
                </a:extLst>
              </p:cNvPr>
              <p:cNvSpPr>
                <a:spLocks noChangeArrowheads="1"/>
              </p:cNvSpPr>
              <p:nvPr/>
            </p:nvSpPr>
            <p:spPr bwMode="auto">
              <a:xfrm>
                <a:off x="3809" y="3070"/>
                <a:ext cx="101"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595454"/>
                    </a:solidFill>
                    <a:effectLst/>
                    <a:latin typeface="Trebuchet MS Bold" panose="020B0703020202020204" pitchFamily="34" charset="0"/>
                  </a:rPr>
                  <a: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67" name="Rectangle 584">
                <a:extLst>
                  <a:ext uri="{FF2B5EF4-FFF2-40B4-BE49-F238E27FC236}">
                    <a16:creationId xmlns:a16="http://schemas.microsoft.com/office/drawing/2014/main" id="{13917E5F-F092-B5F4-5565-DAF46F6A4944}"/>
                  </a:ext>
                </a:extLst>
              </p:cNvPr>
              <p:cNvSpPr>
                <a:spLocks noChangeArrowheads="1"/>
              </p:cNvSpPr>
              <p:nvPr/>
            </p:nvSpPr>
            <p:spPr bwMode="auto">
              <a:xfrm>
                <a:off x="2953" y="2950"/>
                <a:ext cx="143"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595454"/>
                    </a:solidFill>
                    <a:effectLst/>
                    <a:latin typeface="Trebuchet MS" panose="020B0603020202020204" pitchFamily="34" charset="0"/>
                  </a:rPr>
                  <a:t>30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68" name="Rectangle 585">
                <a:extLst>
                  <a:ext uri="{FF2B5EF4-FFF2-40B4-BE49-F238E27FC236}">
                    <a16:creationId xmlns:a16="http://schemas.microsoft.com/office/drawing/2014/main" id="{E783B504-0B92-E3D5-8E2A-7366C980E825}"/>
                  </a:ext>
                </a:extLst>
              </p:cNvPr>
              <p:cNvSpPr>
                <a:spLocks noChangeArrowheads="1"/>
              </p:cNvSpPr>
              <p:nvPr/>
            </p:nvSpPr>
            <p:spPr bwMode="auto">
              <a:xfrm>
                <a:off x="3256" y="2950"/>
                <a:ext cx="143"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595454"/>
                    </a:solidFill>
                    <a:effectLst/>
                    <a:latin typeface="Trebuchet MS" panose="020B0603020202020204" pitchFamily="34" charset="0"/>
                  </a:rPr>
                  <a:t>36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69" name="Rectangle 586">
                <a:extLst>
                  <a:ext uri="{FF2B5EF4-FFF2-40B4-BE49-F238E27FC236}">
                    <a16:creationId xmlns:a16="http://schemas.microsoft.com/office/drawing/2014/main" id="{15B6FDA6-A0FD-8A9D-BAC4-5D87967446B7}"/>
                  </a:ext>
                </a:extLst>
              </p:cNvPr>
              <p:cNvSpPr>
                <a:spLocks noChangeArrowheads="1"/>
              </p:cNvSpPr>
              <p:nvPr/>
            </p:nvSpPr>
            <p:spPr bwMode="auto">
              <a:xfrm>
                <a:off x="3558" y="2950"/>
                <a:ext cx="143"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595454"/>
                    </a:solidFill>
                    <a:effectLst/>
                    <a:latin typeface="Trebuchet MS" panose="020B0603020202020204" pitchFamily="34" charset="0"/>
                  </a:rPr>
                  <a:t>42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70" name="Rectangle 587">
                <a:extLst>
                  <a:ext uri="{FF2B5EF4-FFF2-40B4-BE49-F238E27FC236}">
                    <a16:creationId xmlns:a16="http://schemas.microsoft.com/office/drawing/2014/main" id="{956B281F-C261-A4C5-00A6-398C32F1C96E}"/>
                  </a:ext>
                </a:extLst>
              </p:cNvPr>
              <p:cNvSpPr>
                <a:spLocks noChangeArrowheads="1"/>
              </p:cNvSpPr>
              <p:nvPr/>
            </p:nvSpPr>
            <p:spPr bwMode="auto">
              <a:xfrm>
                <a:off x="3860" y="2950"/>
                <a:ext cx="143"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595454"/>
                    </a:solidFill>
                    <a:effectLst/>
                    <a:latin typeface="Trebuchet MS" panose="020B0603020202020204" pitchFamily="34" charset="0"/>
                  </a:rPr>
                  <a:t>48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71" name="Rectangle 588">
                <a:extLst>
                  <a:ext uri="{FF2B5EF4-FFF2-40B4-BE49-F238E27FC236}">
                    <a16:creationId xmlns:a16="http://schemas.microsoft.com/office/drawing/2014/main" id="{4C6210DE-42DD-2B58-D921-DF484AA40F37}"/>
                  </a:ext>
                </a:extLst>
              </p:cNvPr>
              <p:cNvSpPr>
                <a:spLocks noChangeArrowheads="1"/>
              </p:cNvSpPr>
              <p:nvPr/>
            </p:nvSpPr>
            <p:spPr bwMode="auto">
              <a:xfrm>
                <a:off x="4162" y="2950"/>
                <a:ext cx="143"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595454"/>
                    </a:solidFill>
                    <a:effectLst/>
                    <a:latin typeface="Trebuchet MS" panose="020B0603020202020204" pitchFamily="34" charset="0"/>
                  </a:rPr>
                  <a:t>54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72" name="Rectangle 589">
                <a:extLst>
                  <a:ext uri="{FF2B5EF4-FFF2-40B4-BE49-F238E27FC236}">
                    <a16:creationId xmlns:a16="http://schemas.microsoft.com/office/drawing/2014/main" id="{9D2DB2F7-E62E-ED90-6EA7-519E4313FC95}"/>
                  </a:ext>
                </a:extLst>
              </p:cNvPr>
              <p:cNvSpPr>
                <a:spLocks noChangeArrowheads="1"/>
              </p:cNvSpPr>
              <p:nvPr/>
            </p:nvSpPr>
            <p:spPr bwMode="auto">
              <a:xfrm>
                <a:off x="4465" y="2950"/>
                <a:ext cx="143"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595454"/>
                    </a:solidFill>
                    <a:effectLst/>
                    <a:latin typeface="Trebuchet MS" panose="020B0603020202020204" pitchFamily="34" charset="0"/>
                  </a:rPr>
                  <a:t>60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73" name="Rectangle 590">
                <a:extLst>
                  <a:ext uri="{FF2B5EF4-FFF2-40B4-BE49-F238E27FC236}">
                    <a16:creationId xmlns:a16="http://schemas.microsoft.com/office/drawing/2014/main" id="{A3744DA1-B381-B6DD-98EB-AC292A9554CA}"/>
                  </a:ext>
                </a:extLst>
              </p:cNvPr>
              <p:cNvSpPr>
                <a:spLocks noChangeArrowheads="1"/>
              </p:cNvSpPr>
              <p:nvPr/>
            </p:nvSpPr>
            <p:spPr bwMode="auto">
              <a:xfrm>
                <a:off x="4767" y="2950"/>
                <a:ext cx="143"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595454"/>
                    </a:solidFill>
                    <a:effectLst/>
                    <a:latin typeface="Trebuchet MS" panose="020B0603020202020204" pitchFamily="34" charset="0"/>
                  </a:rPr>
                  <a:t>66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74" name="Rectangle 591">
                <a:extLst>
                  <a:ext uri="{FF2B5EF4-FFF2-40B4-BE49-F238E27FC236}">
                    <a16:creationId xmlns:a16="http://schemas.microsoft.com/office/drawing/2014/main" id="{56883D4B-AC47-B4C0-287A-1746D8DDC4B8}"/>
                  </a:ext>
                </a:extLst>
              </p:cNvPr>
              <p:cNvSpPr>
                <a:spLocks noChangeArrowheads="1"/>
              </p:cNvSpPr>
              <p:nvPr/>
            </p:nvSpPr>
            <p:spPr bwMode="auto">
              <a:xfrm>
                <a:off x="5069" y="2950"/>
                <a:ext cx="143"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595454"/>
                    </a:solidFill>
                    <a:effectLst/>
                    <a:latin typeface="Trebuchet MS" panose="020B0603020202020204" pitchFamily="34" charset="0"/>
                  </a:rPr>
                  <a:t>72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75" name="Rectangle 592">
                <a:extLst>
                  <a:ext uri="{FF2B5EF4-FFF2-40B4-BE49-F238E27FC236}">
                    <a16:creationId xmlns:a16="http://schemas.microsoft.com/office/drawing/2014/main" id="{317FA0AB-E918-4C1E-B77A-E92D253B7236}"/>
                  </a:ext>
                </a:extLst>
              </p:cNvPr>
              <p:cNvSpPr>
                <a:spLocks noChangeArrowheads="1"/>
              </p:cNvSpPr>
              <p:nvPr/>
            </p:nvSpPr>
            <p:spPr bwMode="auto">
              <a:xfrm>
                <a:off x="5371" y="2950"/>
                <a:ext cx="143"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595454"/>
                    </a:solidFill>
                    <a:effectLst/>
                    <a:latin typeface="Trebuchet MS" panose="020B0603020202020204" pitchFamily="34" charset="0"/>
                  </a:rPr>
                  <a:t>78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76" name="Rectangle 593">
                <a:extLst>
                  <a:ext uri="{FF2B5EF4-FFF2-40B4-BE49-F238E27FC236}">
                    <a16:creationId xmlns:a16="http://schemas.microsoft.com/office/drawing/2014/main" id="{C593850A-5AF5-C2DB-0959-D9F363910F23}"/>
                  </a:ext>
                </a:extLst>
              </p:cNvPr>
              <p:cNvSpPr>
                <a:spLocks noChangeArrowheads="1"/>
              </p:cNvSpPr>
              <p:nvPr/>
            </p:nvSpPr>
            <p:spPr bwMode="auto">
              <a:xfrm>
                <a:off x="5673" y="2950"/>
                <a:ext cx="143"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595454"/>
                    </a:solidFill>
                    <a:effectLst/>
                    <a:latin typeface="Trebuchet MS" panose="020B0603020202020204" pitchFamily="34" charset="0"/>
                  </a:rPr>
                  <a:t>84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77" name="Rectangle 594">
                <a:extLst>
                  <a:ext uri="{FF2B5EF4-FFF2-40B4-BE49-F238E27FC236}">
                    <a16:creationId xmlns:a16="http://schemas.microsoft.com/office/drawing/2014/main" id="{FEA8C3B3-B265-1694-C37E-3721728A46EF}"/>
                  </a:ext>
                </a:extLst>
              </p:cNvPr>
              <p:cNvSpPr>
                <a:spLocks noChangeArrowheads="1"/>
              </p:cNvSpPr>
              <p:nvPr/>
            </p:nvSpPr>
            <p:spPr bwMode="auto">
              <a:xfrm>
                <a:off x="993" y="3081"/>
                <a:ext cx="136"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595454"/>
                    </a:solidFill>
                    <a:effectLst/>
                    <a:latin typeface="Trebuchet MS Bold" panose="020B0703020202020204" pitchFamily="34" charset="0"/>
                  </a:rPr>
                  <a:t>No</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78" name="Rectangle 595">
                <a:extLst>
                  <a:ext uri="{FF2B5EF4-FFF2-40B4-BE49-F238E27FC236}">
                    <a16:creationId xmlns:a16="http://schemas.microsoft.com/office/drawing/2014/main" id="{7D45F008-BA92-5033-AC14-5E220941B9BA}"/>
                  </a:ext>
                </a:extLst>
              </p:cNvPr>
              <p:cNvSpPr>
                <a:spLocks noChangeArrowheads="1"/>
              </p:cNvSpPr>
              <p:nvPr/>
            </p:nvSpPr>
            <p:spPr bwMode="auto">
              <a:xfrm>
                <a:off x="1085" y="3081"/>
                <a:ext cx="67"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595454"/>
                    </a:solidFill>
                    <a:effectLst/>
                    <a:latin typeface="Trebuchet MS Bold" panose="020B070302020202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79" name="Rectangle 596">
                <a:extLst>
                  <a:ext uri="{FF2B5EF4-FFF2-40B4-BE49-F238E27FC236}">
                    <a16:creationId xmlns:a16="http://schemas.microsoft.com/office/drawing/2014/main" id="{A4199544-CB20-DE5A-52BA-C6447731D1FD}"/>
                  </a:ext>
                </a:extLst>
              </p:cNvPr>
              <p:cNvSpPr>
                <a:spLocks noChangeArrowheads="1"/>
              </p:cNvSpPr>
              <p:nvPr/>
            </p:nvSpPr>
            <p:spPr bwMode="auto">
              <a:xfrm>
                <a:off x="1112" y="3081"/>
                <a:ext cx="62"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595454"/>
                    </a:solidFill>
                    <a:effectLst/>
                    <a:latin typeface="Trebuchet MS Bold" panose="020B0703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80" name="Rectangle 597">
                <a:extLst>
                  <a:ext uri="{FF2B5EF4-FFF2-40B4-BE49-F238E27FC236}">
                    <a16:creationId xmlns:a16="http://schemas.microsoft.com/office/drawing/2014/main" id="{E6526B7F-8796-D769-92EC-7222C36516E6}"/>
                  </a:ext>
                </a:extLst>
              </p:cNvPr>
              <p:cNvSpPr>
                <a:spLocks noChangeArrowheads="1"/>
              </p:cNvSpPr>
              <p:nvPr/>
            </p:nvSpPr>
            <p:spPr bwMode="auto">
              <a:xfrm>
                <a:off x="1134" y="3081"/>
                <a:ext cx="81"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595454"/>
                    </a:solidFill>
                    <a:effectLst/>
                    <a:latin typeface="Trebuchet MS Bold" panose="020B0703020202020204" pitchFamily="34" charset="0"/>
                  </a:rPr>
                  <a:t>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81" name="Rectangle 598">
                <a:extLst>
                  <a:ext uri="{FF2B5EF4-FFF2-40B4-BE49-F238E27FC236}">
                    <a16:creationId xmlns:a16="http://schemas.microsoft.com/office/drawing/2014/main" id="{DA434E10-E4BE-EBB3-3829-4CBB995914EE}"/>
                  </a:ext>
                </a:extLst>
              </p:cNvPr>
              <p:cNvSpPr>
                <a:spLocks noChangeArrowheads="1"/>
              </p:cNvSpPr>
              <p:nvPr/>
            </p:nvSpPr>
            <p:spPr bwMode="auto">
              <a:xfrm>
                <a:off x="1174" y="3081"/>
                <a:ext cx="70"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595454"/>
                    </a:solidFill>
                    <a:effectLst/>
                    <a:latin typeface="Trebuchet MS Bold" panose="020B0703020202020204" pitchFamily="34" charset="0"/>
                  </a:rPr>
                  <a:t>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82" name="Rectangle 599">
                <a:extLst>
                  <a:ext uri="{FF2B5EF4-FFF2-40B4-BE49-F238E27FC236}">
                    <a16:creationId xmlns:a16="http://schemas.microsoft.com/office/drawing/2014/main" id="{0B36F561-651C-9DA9-AD1A-C3A39F95A136}"/>
                  </a:ext>
                </a:extLst>
              </p:cNvPr>
              <p:cNvSpPr>
                <a:spLocks noChangeArrowheads="1"/>
              </p:cNvSpPr>
              <p:nvPr/>
            </p:nvSpPr>
            <p:spPr bwMode="auto">
              <a:xfrm>
                <a:off x="1204" y="3081"/>
                <a:ext cx="62"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595454"/>
                    </a:solidFill>
                    <a:effectLst/>
                    <a:latin typeface="Trebuchet MS Bold" panose="020B0703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83" name="Rectangle 600">
                <a:extLst>
                  <a:ext uri="{FF2B5EF4-FFF2-40B4-BE49-F238E27FC236}">
                    <a16:creationId xmlns:a16="http://schemas.microsoft.com/office/drawing/2014/main" id="{F2F18519-84FC-3A91-DF15-DD1C676B237B}"/>
                  </a:ext>
                </a:extLst>
              </p:cNvPr>
              <p:cNvSpPr>
                <a:spLocks noChangeArrowheads="1"/>
              </p:cNvSpPr>
              <p:nvPr/>
            </p:nvSpPr>
            <p:spPr bwMode="auto">
              <a:xfrm>
                <a:off x="1226" y="3081"/>
                <a:ext cx="72"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595454"/>
                    </a:solidFill>
                    <a:effectLst/>
                    <a:latin typeface="Trebuchet MS Bold" panose="020B0703020202020204" pitchFamily="34" charset="0"/>
                  </a:rPr>
                  <a:t>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84" name="Rectangle 601">
                <a:extLst>
                  <a:ext uri="{FF2B5EF4-FFF2-40B4-BE49-F238E27FC236}">
                    <a16:creationId xmlns:a16="http://schemas.microsoft.com/office/drawing/2014/main" id="{3E5872C7-ADD3-7756-F72D-C264DA49E280}"/>
                  </a:ext>
                </a:extLst>
              </p:cNvPr>
              <p:cNvSpPr>
                <a:spLocks noChangeArrowheads="1"/>
              </p:cNvSpPr>
              <p:nvPr/>
            </p:nvSpPr>
            <p:spPr bwMode="auto">
              <a:xfrm>
                <a:off x="1259" y="3081"/>
                <a:ext cx="62"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595454"/>
                    </a:solidFill>
                    <a:effectLst/>
                    <a:latin typeface="Trebuchet MS Bold" panose="020B0703020202020204" pitchFamily="34" charset="0"/>
                  </a:rPr>
                  <a:t>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85" name="Rectangle 602">
                <a:extLst>
                  <a:ext uri="{FF2B5EF4-FFF2-40B4-BE49-F238E27FC236}">
                    <a16:creationId xmlns:a16="http://schemas.microsoft.com/office/drawing/2014/main" id="{F748C957-CBBE-FE08-4E4D-D580933296F6}"/>
                  </a:ext>
                </a:extLst>
              </p:cNvPr>
              <p:cNvSpPr>
                <a:spLocks noChangeArrowheads="1"/>
              </p:cNvSpPr>
              <p:nvPr/>
            </p:nvSpPr>
            <p:spPr bwMode="auto">
              <a:xfrm>
                <a:off x="1281" y="3081"/>
                <a:ext cx="72"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595454"/>
                    </a:solidFill>
                    <a:effectLst/>
                    <a:latin typeface="Trebuchet MS Bold" panose="020B0703020202020204" pitchFamily="34" charset="0"/>
                  </a:rPr>
                  <a: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86" name="Rectangle 603">
                <a:extLst>
                  <a:ext uri="{FF2B5EF4-FFF2-40B4-BE49-F238E27FC236}">
                    <a16:creationId xmlns:a16="http://schemas.microsoft.com/office/drawing/2014/main" id="{DDE6FC2E-1CA4-2EDF-A6DD-3580850EB5BF}"/>
                  </a:ext>
                </a:extLst>
              </p:cNvPr>
              <p:cNvSpPr>
                <a:spLocks noChangeArrowheads="1"/>
              </p:cNvSpPr>
              <p:nvPr/>
            </p:nvSpPr>
            <p:spPr bwMode="auto">
              <a:xfrm>
                <a:off x="1313" y="3081"/>
                <a:ext cx="82"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595454"/>
                    </a:solidFill>
                    <a:effectLst/>
                    <a:latin typeface="Trebuchet MS Bold" panose="020B0703020202020204" pitchFamily="34" charset="0"/>
                  </a:rPr>
                  <a:t>k</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87" name="Freeform 604">
                <a:extLst>
                  <a:ext uri="{FF2B5EF4-FFF2-40B4-BE49-F238E27FC236}">
                    <a16:creationId xmlns:a16="http://schemas.microsoft.com/office/drawing/2014/main" id="{D3FBF502-9A34-AAED-B8B8-02EA1B760547}"/>
                  </a:ext>
                </a:extLst>
              </p:cNvPr>
              <p:cNvSpPr>
                <a:spLocks/>
              </p:cNvSpPr>
              <p:nvPr/>
            </p:nvSpPr>
            <p:spPr bwMode="auto">
              <a:xfrm>
                <a:off x="1491" y="1078"/>
                <a:ext cx="4383" cy="1810"/>
              </a:xfrm>
              <a:custGeom>
                <a:avLst/>
                <a:gdLst>
                  <a:gd name="T0" fmla="*/ 0 w 5887"/>
                  <a:gd name="T1" fmla="*/ 0 h 2427"/>
                  <a:gd name="T2" fmla="*/ 0 w 5887"/>
                  <a:gd name="T3" fmla="*/ 0 h 2427"/>
                  <a:gd name="T4" fmla="*/ 0 w 5887"/>
                  <a:gd name="T5" fmla="*/ 0 h 2427"/>
                  <a:gd name="T6" fmla="*/ 0 w 5887"/>
                  <a:gd name="T7" fmla="*/ 2427 h 2427"/>
                  <a:gd name="T8" fmla="*/ 5887 w 5887"/>
                  <a:gd name="T9" fmla="*/ 2427 h 2427"/>
                </a:gdLst>
                <a:ahLst/>
                <a:cxnLst>
                  <a:cxn ang="0">
                    <a:pos x="T0" y="T1"/>
                  </a:cxn>
                  <a:cxn ang="0">
                    <a:pos x="T2" y="T3"/>
                  </a:cxn>
                  <a:cxn ang="0">
                    <a:pos x="T4" y="T5"/>
                  </a:cxn>
                  <a:cxn ang="0">
                    <a:pos x="T6" y="T7"/>
                  </a:cxn>
                  <a:cxn ang="0">
                    <a:pos x="T8" y="T9"/>
                  </a:cxn>
                </a:cxnLst>
                <a:rect l="0" t="0" r="r" b="b"/>
                <a:pathLst>
                  <a:path w="5887" h="2427">
                    <a:moveTo>
                      <a:pt x="0" y="0"/>
                    </a:moveTo>
                    <a:lnTo>
                      <a:pt x="0" y="0"/>
                    </a:lnTo>
                    <a:lnTo>
                      <a:pt x="0" y="0"/>
                    </a:lnTo>
                    <a:lnTo>
                      <a:pt x="0" y="2427"/>
                    </a:lnTo>
                    <a:lnTo>
                      <a:pt x="5887" y="2427"/>
                    </a:lnTo>
                  </a:path>
                </a:pathLst>
              </a:custGeom>
              <a:noFill/>
              <a:ln w="15875" cap="sq">
                <a:solidFill>
                  <a:srgbClr val="59545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8" name="Freeform 605">
                <a:extLst>
                  <a:ext uri="{FF2B5EF4-FFF2-40B4-BE49-F238E27FC236}">
                    <a16:creationId xmlns:a16="http://schemas.microsoft.com/office/drawing/2014/main" id="{DF53AD7E-E9D9-302C-39C1-E68C2EEFC361}"/>
                  </a:ext>
                </a:extLst>
              </p:cNvPr>
              <p:cNvSpPr>
                <a:spLocks/>
              </p:cNvSpPr>
              <p:nvPr/>
            </p:nvSpPr>
            <p:spPr bwMode="auto">
              <a:xfrm>
                <a:off x="1446" y="1078"/>
                <a:ext cx="40" cy="0"/>
              </a:xfrm>
              <a:custGeom>
                <a:avLst/>
                <a:gdLst>
                  <a:gd name="T0" fmla="*/ 53 w 53"/>
                  <a:gd name="T1" fmla="*/ 53 w 53"/>
                  <a:gd name="T2" fmla="*/ 53 w 53"/>
                  <a:gd name="T3" fmla="*/ 0 w 53"/>
                </a:gdLst>
                <a:ahLst/>
                <a:cxnLst>
                  <a:cxn ang="0">
                    <a:pos x="T0" y="0"/>
                  </a:cxn>
                  <a:cxn ang="0">
                    <a:pos x="T1" y="0"/>
                  </a:cxn>
                  <a:cxn ang="0">
                    <a:pos x="T2" y="0"/>
                  </a:cxn>
                  <a:cxn ang="0">
                    <a:pos x="T3" y="0"/>
                  </a:cxn>
                </a:cxnLst>
                <a:rect l="0" t="0" r="r" b="b"/>
                <a:pathLst>
                  <a:path w="53">
                    <a:moveTo>
                      <a:pt x="53" y="0"/>
                    </a:moveTo>
                    <a:lnTo>
                      <a:pt x="53" y="0"/>
                    </a:lnTo>
                    <a:lnTo>
                      <a:pt x="53" y="0"/>
                    </a:lnTo>
                    <a:lnTo>
                      <a:pt x="0" y="0"/>
                    </a:lnTo>
                  </a:path>
                </a:pathLst>
              </a:custGeom>
              <a:noFill/>
              <a:ln w="15875" cap="flat">
                <a:solidFill>
                  <a:srgbClr val="59545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9" name="Freeform 606">
                <a:extLst>
                  <a:ext uri="{FF2B5EF4-FFF2-40B4-BE49-F238E27FC236}">
                    <a16:creationId xmlns:a16="http://schemas.microsoft.com/office/drawing/2014/main" id="{CC7E6F6B-9FAF-74BE-C6A7-6E0CCC03CA57}"/>
                  </a:ext>
                </a:extLst>
              </p:cNvPr>
              <p:cNvSpPr>
                <a:spLocks/>
              </p:cNvSpPr>
              <p:nvPr/>
            </p:nvSpPr>
            <p:spPr bwMode="auto">
              <a:xfrm>
                <a:off x="1446" y="1257"/>
                <a:ext cx="40" cy="0"/>
              </a:xfrm>
              <a:custGeom>
                <a:avLst/>
                <a:gdLst>
                  <a:gd name="T0" fmla="*/ 53 w 53"/>
                  <a:gd name="T1" fmla="*/ 53 w 53"/>
                  <a:gd name="T2" fmla="*/ 53 w 53"/>
                  <a:gd name="T3" fmla="*/ 0 w 53"/>
                </a:gdLst>
                <a:ahLst/>
                <a:cxnLst>
                  <a:cxn ang="0">
                    <a:pos x="T0" y="0"/>
                  </a:cxn>
                  <a:cxn ang="0">
                    <a:pos x="T1" y="0"/>
                  </a:cxn>
                  <a:cxn ang="0">
                    <a:pos x="T2" y="0"/>
                  </a:cxn>
                  <a:cxn ang="0">
                    <a:pos x="T3" y="0"/>
                  </a:cxn>
                </a:cxnLst>
                <a:rect l="0" t="0" r="r" b="b"/>
                <a:pathLst>
                  <a:path w="53">
                    <a:moveTo>
                      <a:pt x="53" y="0"/>
                    </a:moveTo>
                    <a:lnTo>
                      <a:pt x="53" y="0"/>
                    </a:lnTo>
                    <a:lnTo>
                      <a:pt x="53" y="0"/>
                    </a:lnTo>
                    <a:lnTo>
                      <a:pt x="0" y="0"/>
                    </a:lnTo>
                  </a:path>
                </a:pathLst>
              </a:custGeom>
              <a:noFill/>
              <a:ln w="15875" cap="flat">
                <a:solidFill>
                  <a:srgbClr val="59545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9" name="Freeform 608">
              <a:extLst>
                <a:ext uri="{FF2B5EF4-FFF2-40B4-BE49-F238E27FC236}">
                  <a16:creationId xmlns:a16="http://schemas.microsoft.com/office/drawing/2014/main" id="{79E940CC-9CB2-73E7-ECD5-2C13AA143DB4}"/>
                </a:ext>
              </a:extLst>
            </p:cNvPr>
            <p:cNvSpPr>
              <a:spLocks/>
            </p:cNvSpPr>
            <p:nvPr/>
          </p:nvSpPr>
          <p:spPr bwMode="auto">
            <a:xfrm>
              <a:off x="1446" y="1441"/>
              <a:ext cx="40" cy="0"/>
            </a:xfrm>
            <a:custGeom>
              <a:avLst/>
              <a:gdLst>
                <a:gd name="T0" fmla="*/ 53 w 53"/>
                <a:gd name="T1" fmla="*/ 53 w 53"/>
                <a:gd name="T2" fmla="*/ 53 w 53"/>
                <a:gd name="T3" fmla="*/ 0 w 53"/>
              </a:gdLst>
              <a:ahLst/>
              <a:cxnLst>
                <a:cxn ang="0">
                  <a:pos x="T0" y="0"/>
                </a:cxn>
                <a:cxn ang="0">
                  <a:pos x="T1" y="0"/>
                </a:cxn>
                <a:cxn ang="0">
                  <a:pos x="T2" y="0"/>
                </a:cxn>
                <a:cxn ang="0">
                  <a:pos x="T3" y="0"/>
                </a:cxn>
              </a:cxnLst>
              <a:rect l="0" t="0" r="r" b="b"/>
              <a:pathLst>
                <a:path w="53">
                  <a:moveTo>
                    <a:pt x="53" y="0"/>
                  </a:moveTo>
                  <a:lnTo>
                    <a:pt x="53" y="0"/>
                  </a:lnTo>
                  <a:lnTo>
                    <a:pt x="53" y="0"/>
                  </a:lnTo>
                  <a:lnTo>
                    <a:pt x="0" y="0"/>
                  </a:lnTo>
                </a:path>
              </a:pathLst>
            </a:custGeom>
            <a:noFill/>
            <a:ln w="15875" cap="flat">
              <a:solidFill>
                <a:srgbClr val="59545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Freeform 609">
              <a:extLst>
                <a:ext uri="{FF2B5EF4-FFF2-40B4-BE49-F238E27FC236}">
                  <a16:creationId xmlns:a16="http://schemas.microsoft.com/office/drawing/2014/main" id="{A2867703-3FE6-F918-BF16-E619B0402C56}"/>
                </a:ext>
              </a:extLst>
            </p:cNvPr>
            <p:cNvSpPr>
              <a:spLocks/>
            </p:cNvSpPr>
            <p:nvPr/>
          </p:nvSpPr>
          <p:spPr bwMode="auto">
            <a:xfrm>
              <a:off x="1446" y="1620"/>
              <a:ext cx="40" cy="0"/>
            </a:xfrm>
            <a:custGeom>
              <a:avLst/>
              <a:gdLst>
                <a:gd name="T0" fmla="*/ 53 w 53"/>
                <a:gd name="T1" fmla="*/ 53 w 53"/>
                <a:gd name="T2" fmla="*/ 53 w 53"/>
                <a:gd name="T3" fmla="*/ 0 w 53"/>
              </a:gdLst>
              <a:ahLst/>
              <a:cxnLst>
                <a:cxn ang="0">
                  <a:pos x="T0" y="0"/>
                </a:cxn>
                <a:cxn ang="0">
                  <a:pos x="T1" y="0"/>
                </a:cxn>
                <a:cxn ang="0">
                  <a:pos x="T2" y="0"/>
                </a:cxn>
                <a:cxn ang="0">
                  <a:pos x="T3" y="0"/>
                </a:cxn>
              </a:cxnLst>
              <a:rect l="0" t="0" r="r" b="b"/>
              <a:pathLst>
                <a:path w="53">
                  <a:moveTo>
                    <a:pt x="53" y="0"/>
                  </a:moveTo>
                  <a:lnTo>
                    <a:pt x="53" y="0"/>
                  </a:lnTo>
                  <a:lnTo>
                    <a:pt x="53" y="0"/>
                  </a:lnTo>
                  <a:lnTo>
                    <a:pt x="0" y="0"/>
                  </a:lnTo>
                </a:path>
              </a:pathLst>
            </a:custGeom>
            <a:noFill/>
            <a:ln w="15875" cap="flat">
              <a:solidFill>
                <a:srgbClr val="59545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Freeform 610">
              <a:extLst>
                <a:ext uri="{FF2B5EF4-FFF2-40B4-BE49-F238E27FC236}">
                  <a16:creationId xmlns:a16="http://schemas.microsoft.com/office/drawing/2014/main" id="{37861FBC-A5E5-FE5D-AC0B-E820584D70B0}"/>
                </a:ext>
              </a:extLst>
            </p:cNvPr>
            <p:cNvSpPr>
              <a:spLocks/>
            </p:cNvSpPr>
            <p:nvPr/>
          </p:nvSpPr>
          <p:spPr bwMode="auto">
            <a:xfrm>
              <a:off x="1446" y="1804"/>
              <a:ext cx="40" cy="0"/>
            </a:xfrm>
            <a:custGeom>
              <a:avLst/>
              <a:gdLst>
                <a:gd name="T0" fmla="*/ 53 w 53"/>
                <a:gd name="T1" fmla="*/ 53 w 53"/>
                <a:gd name="T2" fmla="*/ 53 w 53"/>
                <a:gd name="T3" fmla="*/ 0 w 53"/>
              </a:gdLst>
              <a:ahLst/>
              <a:cxnLst>
                <a:cxn ang="0">
                  <a:pos x="T0" y="0"/>
                </a:cxn>
                <a:cxn ang="0">
                  <a:pos x="T1" y="0"/>
                </a:cxn>
                <a:cxn ang="0">
                  <a:pos x="T2" y="0"/>
                </a:cxn>
                <a:cxn ang="0">
                  <a:pos x="T3" y="0"/>
                </a:cxn>
              </a:cxnLst>
              <a:rect l="0" t="0" r="r" b="b"/>
              <a:pathLst>
                <a:path w="53">
                  <a:moveTo>
                    <a:pt x="53" y="0"/>
                  </a:moveTo>
                  <a:lnTo>
                    <a:pt x="53" y="0"/>
                  </a:lnTo>
                  <a:lnTo>
                    <a:pt x="53" y="0"/>
                  </a:lnTo>
                  <a:lnTo>
                    <a:pt x="0" y="0"/>
                  </a:lnTo>
                </a:path>
              </a:pathLst>
            </a:custGeom>
            <a:noFill/>
            <a:ln w="15875" cap="flat">
              <a:solidFill>
                <a:srgbClr val="59545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Freeform 611">
              <a:extLst>
                <a:ext uri="{FF2B5EF4-FFF2-40B4-BE49-F238E27FC236}">
                  <a16:creationId xmlns:a16="http://schemas.microsoft.com/office/drawing/2014/main" id="{53DB8D3D-48A5-5FC7-8A99-9F04A84439E1}"/>
                </a:ext>
              </a:extLst>
            </p:cNvPr>
            <p:cNvSpPr>
              <a:spLocks/>
            </p:cNvSpPr>
            <p:nvPr/>
          </p:nvSpPr>
          <p:spPr bwMode="auto">
            <a:xfrm>
              <a:off x="1446" y="1983"/>
              <a:ext cx="40" cy="0"/>
            </a:xfrm>
            <a:custGeom>
              <a:avLst/>
              <a:gdLst>
                <a:gd name="T0" fmla="*/ 53 w 53"/>
                <a:gd name="T1" fmla="*/ 53 w 53"/>
                <a:gd name="T2" fmla="*/ 53 w 53"/>
                <a:gd name="T3" fmla="*/ 0 w 53"/>
              </a:gdLst>
              <a:ahLst/>
              <a:cxnLst>
                <a:cxn ang="0">
                  <a:pos x="T0" y="0"/>
                </a:cxn>
                <a:cxn ang="0">
                  <a:pos x="T1" y="0"/>
                </a:cxn>
                <a:cxn ang="0">
                  <a:pos x="T2" y="0"/>
                </a:cxn>
                <a:cxn ang="0">
                  <a:pos x="T3" y="0"/>
                </a:cxn>
              </a:cxnLst>
              <a:rect l="0" t="0" r="r" b="b"/>
              <a:pathLst>
                <a:path w="53">
                  <a:moveTo>
                    <a:pt x="53" y="0"/>
                  </a:moveTo>
                  <a:lnTo>
                    <a:pt x="53" y="0"/>
                  </a:lnTo>
                  <a:lnTo>
                    <a:pt x="53" y="0"/>
                  </a:lnTo>
                  <a:lnTo>
                    <a:pt x="0" y="0"/>
                  </a:lnTo>
                </a:path>
              </a:pathLst>
            </a:custGeom>
            <a:noFill/>
            <a:ln w="15875" cap="flat">
              <a:solidFill>
                <a:srgbClr val="59545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Freeform 612">
              <a:extLst>
                <a:ext uri="{FF2B5EF4-FFF2-40B4-BE49-F238E27FC236}">
                  <a16:creationId xmlns:a16="http://schemas.microsoft.com/office/drawing/2014/main" id="{2340CEA6-93E4-D7B6-1E26-547993B9E933}"/>
                </a:ext>
              </a:extLst>
            </p:cNvPr>
            <p:cNvSpPr>
              <a:spLocks/>
            </p:cNvSpPr>
            <p:nvPr/>
          </p:nvSpPr>
          <p:spPr bwMode="auto">
            <a:xfrm>
              <a:off x="1446" y="2162"/>
              <a:ext cx="40" cy="0"/>
            </a:xfrm>
            <a:custGeom>
              <a:avLst/>
              <a:gdLst>
                <a:gd name="T0" fmla="*/ 53 w 53"/>
                <a:gd name="T1" fmla="*/ 53 w 53"/>
                <a:gd name="T2" fmla="*/ 53 w 53"/>
                <a:gd name="T3" fmla="*/ 0 w 53"/>
              </a:gdLst>
              <a:ahLst/>
              <a:cxnLst>
                <a:cxn ang="0">
                  <a:pos x="T0" y="0"/>
                </a:cxn>
                <a:cxn ang="0">
                  <a:pos x="T1" y="0"/>
                </a:cxn>
                <a:cxn ang="0">
                  <a:pos x="T2" y="0"/>
                </a:cxn>
                <a:cxn ang="0">
                  <a:pos x="T3" y="0"/>
                </a:cxn>
              </a:cxnLst>
              <a:rect l="0" t="0" r="r" b="b"/>
              <a:pathLst>
                <a:path w="53">
                  <a:moveTo>
                    <a:pt x="53" y="0"/>
                  </a:moveTo>
                  <a:lnTo>
                    <a:pt x="53" y="0"/>
                  </a:lnTo>
                  <a:lnTo>
                    <a:pt x="53" y="0"/>
                  </a:lnTo>
                  <a:lnTo>
                    <a:pt x="0" y="0"/>
                  </a:lnTo>
                </a:path>
              </a:pathLst>
            </a:custGeom>
            <a:noFill/>
            <a:ln w="15875" cap="flat">
              <a:solidFill>
                <a:srgbClr val="59545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Freeform 613">
              <a:extLst>
                <a:ext uri="{FF2B5EF4-FFF2-40B4-BE49-F238E27FC236}">
                  <a16:creationId xmlns:a16="http://schemas.microsoft.com/office/drawing/2014/main" id="{9996D262-50DE-A39A-FF0C-91153CD8FDC2}"/>
                </a:ext>
              </a:extLst>
            </p:cNvPr>
            <p:cNvSpPr>
              <a:spLocks/>
            </p:cNvSpPr>
            <p:nvPr/>
          </p:nvSpPr>
          <p:spPr bwMode="auto">
            <a:xfrm>
              <a:off x="1446" y="2346"/>
              <a:ext cx="40" cy="0"/>
            </a:xfrm>
            <a:custGeom>
              <a:avLst/>
              <a:gdLst>
                <a:gd name="T0" fmla="*/ 53 w 53"/>
                <a:gd name="T1" fmla="*/ 53 w 53"/>
                <a:gd name="T2" fmla="*/ 53 w 53"/>
                <a:gd name="T3" fmla="*/ 0 w 53"/>
              </a:gdLst>
              <a:ahLst/>
              <a:cxnLst>
                <a:cxn ang="0">
                  <a:pos x="T0" y="0"/>
                </a:cxn>
                <a:cxn ang="0">
                  <a:pos x="T1" y="0"/>
                </a:cxn>
                <a:cxn ang="0">
                  <a:pos x="T2" y="0"/>
                </a:cxn>
                <a:cxn ang="0">
                  <a:pos x="T3" y="0"/>
                </a:cxn>
              </a:cxnLst>
              <a:rect l="0" t="0" r="r" b="b"/>
              <a:pathLst>
                <a:path w="53">
                  <a:moveTo>
                    <a:pt x="53" y="0"/>
                  </a:moveTo>
                  <a:lnTo>
                    <a:pt x="53" y="0"/>
                  </a:lnTo>
                  <a:lnTo>
                    <a:pt x="53" y="0"/>
                  </a:lnTo>
                  <a:lnTo>
                    <a:pt x="0" y="0"/>
                  </a:lnTo>
                </a:path>
              </a:pathLst>
            </a:custGeom>
            <a:noFill/>
            <a:ln w="15875" cap="flat">
              <a:solidFill>
                <a:srgbClr val="59545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Freeform 614">
              <a:extLst>
                <a:ext uri="{FF2B5EF4-FFF2-40B4-BE49-F238E27FC236}">
                  <a16:creationId xmlns:a16="http://schemas.microsoft.com/office/drawing/2014/main" id="{8DEBCF28-A460-C47E-EB67-85D3BF8E5A91}"/>
                </a:ext>
              </a:extLst>
            </p:cNvPr>
            <p:cNvSpPr>
              <a:spLocks/>
            </p:cNvSpPr>
            <p:nvPr/>
          </p:nvSpPr>
          <p:spPr bwMode="auto">
            <a:xfrm>
              <a:off x="1446" y="2525"/>
              <a:ext cx="40" cy="0"/>
            </a:xfrm>
            <a:custGeom>
              <a:avLst/>
              <a:gdLst>
                <a:gd name="T0" fmla="*/ 53 w 53"/>
                <a:gd name="T1" fmla="*/ 53 w 53"/>
                <a:gd name="T2" fmla="*/ 53 w 53"/>
                <a:gd name="T3" fmla="*/ 0 w 53"/>
              </a:gdLst>
              <a:ahLst/>
              <a:cxnLst>
                <a:cxn ang="0">
                  <a:pos x="T0" y="0"/>
                </a:cxn>
                <a:cxn ang="0">
                  <a:pos x="T1" y="0"/>
                </a:cxn>
                <a:cxn ang="0">
                  <a:pos x="T2" y="0"/>
                </a:cxn>
                <a:cxn ang="0">
                  <a:pos x="T3" y="0"/>
                </a:cxn>
              </a:cxnLst>
              <a:rect l="0" t="0" r="r" b="b"/>
              <a:pathLst>
                <a:path w="53">
                  <a:moveTo>
                    <a:pt x="53" y="0"/>
                  </a:moveTo>
                  <a:lnTo>
                    <a:pt x="53" y="0"/>
                  </a:lnTo>
                  <a:lnTo>
                    <a:pt x="53" y="0"/>
                  </a:lnTo>
                  <a:lnTo>
                    <a:pt x="0" y="0"/>
                  </a:lnTo>
                </a:path>
              </a:pathLst>
            </a:custGeom>
            <a:noFill/>
            <a:ln w="15875" cap="flat">
              <a:solidFill>
                <a:srgbClr val="59545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615">
              <a:extLst>
                <a:ext uri="{FF2B5EF4-FFF2-40B4-BE49-F238E27FC236}">
                  <a16:creationId xmlns:a16="http://schemas.microsoft.com/office/drawing/2014/main" id="{3367E1AC-3A45-62B8-D35B-2312004E2AFB}"/>
                </a:ext>
              </a:extLst>
            </p:cNvPr>
            <p:cNvSpPr>
              <a:spLocks/>
            </p:cNvSpPr>
            <p:nvPr/>
          </p:nvSpPr>
          <p:spPr bwMode="auto">
            <a:xfrm>
              <a:off x="1446" y="2709"/>
              <a:ext cx="40" cy="0"/>
            </a:xfrm>
            <a:custGeom>
              <a:avLst/>
              <a:gdLst>
                <a:gd name="T0" fmla="*/ 53 w 53"/>
                <a:gd name="T1" fmla="*/ 53 w 53"/>
                <a:gd name="T2" fmla="*/ 53 w 53"/>
                <a:gd name="T3" fmla="*/ 0 w 53"/>
              </a:gdLst>
              <a:ahLst/>
              <a:cxnLst>
                <a:cxn ang="0">
                  <a:pos x="T0" y="0"/>
                </a:cxn>
                <a:cxn ang="0">
                  <a:pos x="T1" y="0"/>
                </a:cxn>
                <a:cxn ang="0">
                  <a:pos x="T2" y="0"/>
                </a:cxn>
                <a:cxn ang="0">
                  <a:pos x="T3" y="0"/>
                </a:cxn>
              </a:cxnLst>
              <a:rect l="0" t="0" r="r" b="b"/>
              <a:pathLst>
                <a:path w="53">
                  <a:moveTo>
                    <a:pt x="53" y="0"/>
                  </a:moveTo>
                  <a:lnTo>
                    <a:pt x="53" y="0"/>
                  </a:lnTo>
                  <a:lnTo>
                    <a:pt x="53" y="0"/>
                  </a:lnTo>
                  <a:lnTo>
                    <a:pt x="0" y="0"/>
                  </a:lnTo>
                </a:path>
              </a:pathLst>
            </a:custGeom>
            <a:noFill/>
            <a:ln w="15875" cap="flat">
              <a:solidFill>
                <a:srgbClr val="59545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616">
              <a:extLst>
                <a:ext uri="{FF2B5EF4-FFF2-40B4-BE49-F238E27FC236}">
                  <a16:creationId xmlns:a16="http://schemas.microsoft.com/office/drawing/2014/main" id="{4C333C67-1B5A-6121-7A6F-11D662025368}"/>
                </a:ext>
              </a:extLst>
            </p:cNvPr>
            <p:cNvSpPr>
              <a:spLocks/>
            </p:cNvSpPr>
            <p:nvPr/>
          </p:nvSpPr>
          <p:spPr bwMode="auto">
            <a:xfrm>
              <a:off x="1640" y="2893"/>
              <a:ext cx="0" cy="40"/>
            </a:xfrm>
            <a:custGeom>
              <a:avLst/>
              <a:gdLst>
                <a:gd name="T0" fmla="*/ 0 h 54"/>
                <a:gd name="T1" fmla="*/ 0 h 54"/>
                <a:gd name="T2" fmla="*/ 0 h 54"/>
                <a:gd name="T3" fmla="*/ 54 h 54"/>
              </a:gdLst>
              <a:ahLst/>
              <a:cxnLst>
                <a:cxn ang="0">
                  <a:pos x="0" y="T0"/>
                </a:cxn>
                <a:cxn ang="0">
                  <a:pos x="0" y="T1"/>
                </a:cxn>
                <a:cxn ang="0">
                  <a:pos x="0" y="T2"/>
                </a:cxn>
                <a:cxn ang="0">
                  <a:pos x="0" y="T3"/>
                </a:cxn>
              </a:cxnLst>
              <a:rect l="0" t="0" r="r" b="b"/>
              <a:pathLst>
                <a:path h="54">
                  <a:moveTo>
                    <a:pt x="0" y="0"/>
                  </a:moveTo>
                  <a:lnTo>
                    <a:pt x="0" y="0"/>
                  </a:lnTo>
                  <a:lnTo>
                    <a:pt x="0" y="0"/>
                  </a:lnTo>
                  <a:lnTo>
                    <a:pt x="0" y="54"/>
                  </a:lnTo>
                </a:path>
              </a:pathLst>
            </a:custGeom>
            <a:noFill/>
            <a:ln w="15875" cap="flat">
              <a:solidFill>
                <a:srgbClr val="59545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617">
              <a:extLst>
                <a:ext uri="{FF2B5EF4-FFF2-40B4-BE49-F238E27FC236}">
                  <a16:creationId xmlns:a16="http://schemas.microsoft.com/office/drawing/2014/main" id="{BCFAE662-2329-D2AB-B1CC-66BE1C7934FF}"/>
                </a:ext>
              </a:extLst>
            </p:cNvPr>
            <p:cNvSpPr>
              <a:spLocks/>
            </p:cNvSpPr>
            <p:nvPr/>
          </p:nvSpPr>
          <p:spPr bwMode="auto">
            <a:xfrm>
              <a:off x="1793" y="2893"/>
              <a:ext cx="0" cy="40"/>
            </a:xfrm>
            <a:custGeom>
              <a:avLst/>
              <a:gdLst>
                <a:gd name="T0" fmla="*/ 0 h 54"/>
                <a:gd name="T1" fmla="*/ 0 h 54"/>
                <a:gd name="T2" fmla="*/ 0 h 54"/>
                <a:gd name="T3" fmla="*/ 54 h 54"/>
              </a:gdLst>
              <a:ahLst/>
              <a:cxnLst>
                <a:cxn ang="0">
                  <a:pos x="0" y="T0"/>
                </a:cxn>
                <a:cxn ang="0">
                  <a:pos x="0" y="T1"/>
                </a:cxn>
                <a:cxn ang="0">
                  <a:pos x="0" y="T2"/>
                </a:cxn>
                <a:cxn ang="0">
                  <a:pos x="0" y="T3"/>
                </a:cxn>
              </a:cxnLst>
              <a:rect l="0" t="0" r="r" b="b"/>
              <a:pathLst>
                <a:path h="54">
                  <a:moveTo>
                    <a:pt x="0" y="0"/>
                  </a:moveTo>
                  <a:lnTo>
                    <a:pt x="0" y="0"/>
                  </a:lnTo>
                  <a:lnTo>
                    <a:pt x="0" y="0"/>
                  </a:lnTo>
                  <a:lnTo>
                    <a:pt x="0" y="54"/>
                  </a:lnTo>
                </a:path>
              </a:pathLst>
            </a:custGeom>
            <a:noFill/>
            <a:ln w="15875" cap="flat">
              <a:solidFill>
                <a:srgbClr val="59545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618">
              <a:extLst>
                <a:ext uri="{FF2B5EF4-FFF2-40B4-BE49-F238E27FC236}">
                  <a16:creationId xmlns:a16="http://schemas.microsoft.com/office/drawing/2014/main" id="{298A0BA1-40C3-1910-A0A0-1344C25A7DB6}"/>
                </a:ext>
              </a:extLst>
            </p:cNvPr>
            <p:cNvSpPr>
              <a:spLocks/>
            </p:cNvSpPr>
            <p:nvPr/>
          </p:nvSpPr>
          <p:spPr bwMode="auto">
            <a:xfrm>
              <a:off x="1942" y="2893"/>
              <a:ext cx="0" cy="40"/>
            </a:xfrm>
            <a:custGeom>
              <a:avLst/>
              <a:gdLst>
                <a:gd name="T0" fmla="*/ 0 h 54"/>
                <a:gd name="T1" fmla="*/ 0 h 54"/>
                <a:gd name="T2" fmla="*/ 0 h 54"/>
                <a:gd name="T3" fmla="*/ 54 h 54"/>
              </a:gdLst>
              <a:ahLst/>
              <a:cxnLst>
                <a:cxn ang="0">
                  <a:pos x="0" y="T0"/>
                </a:cxn>
                <a:cxn ang="0">
                  <a:pos x="0" y="T1"/>
                </a:cxn>
                <a:cxn ang="0">
                  <a:pos x="0" y="T2"/>
                </a:cxn>
                <a:cxn ang="0">
                  <a:pos x="0" y="T3"/>
                </a:cxn>
              </a:cxnLst>
              <a:rect l="0" t="0" r="r" b="b"/>
              <a:pathLst>
                <a:path h="54">
                  <a:moveTo>
                    <a:pt x="0" y="0"/>
                  </a:moveTo>
                  <a:lnTo>
                    <a:pt x="0" y="0"/>
                  </a:lnTo>
                  <a:lnTo>
                    <a:pt x="0" y="0"/>
                  </a:lnTo>
                  <a:lnTo>
                    <a:pt x="0" y="54"/>
                  </a:lnTo>
                </a:path>
              </a:pathLst>
            </a:custGeom>
            <a:noFill/>
            <a:ln w="15875" cap="flat">
              <a:solidFill>
                <a:srgbClr val="59545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619">
              <a:extLst>
                <a:ext uri="{FF2B5EF4-FFF2-40B4-BE49-F238E27FC236}">
                  <a16:creationId xmlns:a16="http://schemas.microsoft.com/office/drawing/2014/main" id="{9A1C1C91-DBA3-562D-C133-5505E67D03BB}"/>
                </a:ext>
              </a:extLst>
            </p:cNvPr>
            <p:cNvSpPr>
              <a:spLocks/>
            </p:cNvSpPr>
            <p:nvPr/>
          </p:nvSpPr>
          <p:spPr bwMode="auto">
            <a:xfrm>
              <a:off x="2096" y="2893"/>
              <a:ext cx="0" cy="40"/>
            </a:xfrm>
            <a:custGeom>
              <a:avLst/>
              <a:gdLst>
                <a:gd name="T0" fmla="*/ 0 h 54"/>
                <a:gd name="T1" fmla="*/ 0 h 54"/>
                <a:gd name="T2" fmla="*/ 0 h 54"/>
                <a:gd name="T3" fmla="*/ 54 h 54"/>
              </a:gdLst>
              <a:ahLst/>
              <a:cxnLst>
                <a:cxn ang="0">
                  <a:pos x="0" y="T0"/>
                </a:cxn>
                <a:cxn ang="0">
                  <a:pos x="0" y="T1"/>
                </a:cxn>
                <a:cxn ang="0">
                  <a:pos x="0" y="T2"/>
                </a:cxn>
                <a:cxn ang="0">
                  <a:pos x="0" y="T3"/>
                </a:cxn>
              </a:cxnLst>
              <a:rect l="0" t="0" r="r" b="b"/>
              <a:pathLst>
                <a:path h="54">
                  <a:moveTo>
                    <a:pt x="0" y="0"/>
                  </a:moveTo>
                  <a:lnTo>
                    <a:pt x="0" y="0"/>
                  </a:lnTo>
                  <a:lnTo>
                    <a:pt x="0" y="0"/>
                  </a:lnTo>
                  <a:lnTo>
                    <a:pt x="0" y="54"/>
                  </a:lnTo>
                </a:path>
              </a:pathLst>
            </a:custGeom>
            <a:noFill/>
            <a:ln w="15875" cap="flat">
              <a:solidFill>
                <a:srgbClr val="59545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620">
              <a:extLst>
                <a:ext uri="{FF2B5EF4-FFF2-40B4-BE49-F238E27FC236}">
                  <a16:creationId xmlns:a16="http://schemas.microsoft.com/office/drawing/2014/main" id="{CE8E36AB-58C6-08EC-1230-0881D7C33AC6}"/>
                </a:ext>
              </a:extLst>
            </p:cNvPr>
            <p:cNvSpPr>
              <a:spLocks/>
            </p:cNvSpPr>
            <p:nvPr/>
          </p:nvSpPr>
          <p:spPr bwMode="auto">
            <a:xfrm>
              <a:off x="2245" y="2893"/>
              <a:ext cx="0" cy="40"/>
            </a:xfrm>
            <a:custGeom>
              <a:avLst/>
              <a:gdLst>
                <a:gd name="T0" fmla="*/ 0 h 54"/>
                <a:gd name="T1" fmla="*/ 0 h 54"/>
                <a:gd name="T2" fmla="*/ 0 h 54"/>
                <a:gd name="T3" fmla="*/ 54 h 54"/>
              </a:gdLst>
              <a:ahLst/>
              <a:cxnLst>
                <a:cxn ang="0">
                  <a:pos x="0" y="T0"/>
                </a:cxn>
                <a:cxn ang="0">
                  <a:pos x="0" y="T1"/>
                </a:cxn>
                <a:cxn ang="0">
                  <a:pos x="0" y="T2"/>
                </a:cxn>
                <a:cxn ang="0">
                  <a:pos x="0" y="T3"/>
                </a:cxn>
              </a:cxnLst>
              <a:rect l="0" t="0" r="r" b="b"/>
              <a:pathLst>
                <a:path h="54">
                  <a:moveTo>
                    <a:pt x="0" y="0"/>
                  </a:moveTo>
                  <a:lnTo>
                    <a:pt x="0" y="0"/>
                  </a:lnTo>
                  <a:lnTo>
                    <a:pt x="0" y="0"/>
                  </a:lnTo>
                  <a:lnTo>
                    <a:pt x="0" y="54"/>
                  </a:lnTo>
                </a:path>
              </a:pathLst>
            </a:custGeom>
            <a:noFill/>
            <a:ln w="15875" cap="flat">
              <a:solidFill>
                <a:srgbClr val="59545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621">
              <a:extLst>
                <a:ext uri="{FF2B5EF4-FFF2-40B4-BE49-F238E27FC236}">
                  <a16:creationId xmlns:a16="http://schemas.microsoft.com/office/drawing/2014/main" id="{AF4FCF2C-D51F-7548-162F-6CE65ECCC59C}"/>
                </a:ext>
              </a:extLst>
            </p:cNvPr>
            <p:cNvSpPr>
              <a:spLocks/>
            </p:cNvSpPr>
            <p:nvPr/>
          </p:nvSpPr>
          <p:spPr bwMode="auto">
            <a:xfrm>
              <a:off x="2394" y="2893"/>
              <a:ext cx="0" cy="40"/>
            </a:xfrm>
            <a:custGeom>
              <a:avLst/>
              <a:gdLst>
                <a:gd name="T0" fmla="*/ 0 h 54"/>
                <a:gd name="T1" fmla="*/ 0 h 54"/>
                <a:gd name="T2" fmla="*/ 0 h 54"/>
                <a:gd name="T3" fmla="*/ 54 h 54"/>
              </a:gdLst>
              <a:ahLst/>
              <a:cxnLst>
                <a:cxn ang="0">
                  <a:pos x="0" y="T0"/>
                </a:cxn>
                <a:cxn ang="0">
                  <a:pos x="0" y="T1"/>
                </a:cxn>
                <a:cxn ang="0">
                  <a:pos x="0" y="T2"/>
                </a:cxn>
                <a:cxn ang="0">
                  <a:pos x="0" y="T3"/>
                </a:cxn>
              </a:cxnLst>
              <a:rect l="0" t="0" r="r" b="b"/>
              <a:pathLst>
                <a:path h="54">
                  <a:moveTo>
                    <a:pt x="0" y="0"/>
                  </a:moveTo>
                  <a:lnTo>
                    <a:pt x="0" y="0"/>
                  </a:lnTo>
                  <a:lnTo>
                    <a:pt x="0" y="0"/>
                  </a:lnTo>
                  <a:lnTo>
                    <a:pt x="0" y="54"/>
                  </a:lnTo>
                </a:path>
              </a:pathLst>
            </a:custGeom>
            <a:noFill/>
            <a:ln w="15875" cap="flat">
              <a:solidFill>
                <a:srgbClr val="59545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622">
              <a:extLst>
                <a:ext uri="{FF2B5EF4-FFF2-40B4-BE49-F238E27FC236}">
                  <a16:creationId xmlns:a16="http://schemas.microsoft.com/office/drawing/2014/main" id="{603471B4-9A79-B6E9-E534-264A06330F7B}"/>
                </a:ext>
              </a:extLst>
            </p:cNvPr>
            <p:cNvSpPr>
              <a:spLocks/>
            </p:cNvSpPr>
            <p:nvPr/>
          </p:nvSpPr>
          <p:spPr bwMode="auto">
            <a:xfrm>
              <a:off x="2548" y="2893"/>
              <a:ext cx="0" cy="40"/>
            </a:xfrm>
            <a:custGeom>
              <a:avLst/>
              <a:gdLst>
                <a:gd name="T0" fmla="*/ 0 h 54"/>
                <a:gd name="T1" fmla="*/ 0 h 54"/>
                <a:gd name="T2" fmla="*/ 0 h 54"/>
                <a:gd name="T3" fmla="*/ 54 h 54"/>
              </a:gdLst>
              <a:ahLst/>
              <a:cxnLst>
                <a:cxn ang="0">
                  <a:pos x="0" y="T0"/>
                </a:cxn>
                <a:cxn ang="0">
                  <a:pos x="0" y="T1"/>
                </a:cxn>
                <a:cxn ang="0">
                  <a:pos x="0" y="T2"/>
                </a:cxn>
                <a:cxn ang="0">
                  <a:pos x="0" y="T3"/>
                </a:cxn>
              </a:cxnLst>
              <a:rect l="0" t="0" r="r" b="b"/>
              <a:pathLst>
                <a:path h="54">
                  <a:moveTo>
                    <a:pt x="0" y="0"/>
                  </a:moveTo>
                  <a:lnTo>
                    <a:pt x="0" y="0"/>
                  </a:lnTo>
                  <a:lnTo>
                    <a:pt x="0" y="0"/>
                  </a:lnTo>
                  <a:lnTo>
                    <a:pt x="0" y="54"/>
                  </a:lnTo>
                </a:path>
              </a:pathLst>
            </a:custGeom>
            <a:noFill/>
            <a:ln w="15875" cap="flat">
              <a:solidFill>
                <a:srgbClr val="59545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623">
              <a:extLst>
                <a:ext uri="{FF2B5EF4-FFF2-40B4-BE49-F238E27FC236}">
                  <a16:creationId xmlns:a16="http://schemas.microsoft.com/office/drawing/2014/main" id="{F97F2FB1-34C2-F66B-B469-B7F8F5E834ED}"/>
                </a:ext>
              </a:extLst>
            </p:cNvPr>
            <p:cNvSpPr>
              <a:spLocks/>
            </p:cNvSpPr>
            <p:nvPr/>
          </p:nvSpPr>
          <p:spPr bwMode="auto">
            <a:xfrm>
              <a:off x="2697" y="2893"/>
              <a:ext cx="0" cy="40"/>
            </a:xfrm>
            <a:custGeom>
              <a:avLst/>
              <a:gdLst>
                <a:gd name="T0" fmla="*/ 0 h 54"/>
                <a:gd name="T1" fmla="*/ 0 h 54"/>
                <a:gd name="T2" fmla="*/ 0 h 54"/>
                <a:gd name="T3" fmla="*/ 54 h 54"/>
              </a:gdLst>
              <a:ahLst/>
              <a:cxnLst>
                <a:cxn ang="0">
                  <a:pos x="0" y="T0"/>
                </a:cxn>
                <a:cxn ang="0">
                  <a:pos x="0" y="T1"/>
                </a:cxn>
                <a:cxn ang="0">
                  <a:pos x="0" y="T2"/>
                </a:cxn>
                <a:cxn ang="0">
                  <a:pos x="0" y="T3"/>
                </a:cxn>
              </a:cxnLst>
              <a:rect l="0" t="0" r="r" b="b"/>
              <a:pathLst>
                <a:path h="54">
                  <a:moveTo>
                    <a:pt x="0" y="0"/>
                  </a:moveTo>
                  <a:lnTo>
                    <a:pt x="0" y="0"/>
                  </a:lnTo>
                  <a:lnTo>
                    <a:pt x="0" y="0"/>
                  </a:lnTo>
                  <a:lnTo>
                    <a:pt x="0" y="54"/>
                  </a:lnTo>
                </a:path>
              </a:pathLst>
            </a:custGeom>
            <a:noFill/>
            <a:ln w="15875" cap="flat">
              <a:solidFill>
                <a:srgbClr val="59545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624">
              <a:extLst>
                <a:ext uri="{FF2B5EF4-FFF2-40B4-BE49-F238E27FC236}">
                  <a16:creationId xmlns:a16="http://schemas.microsoft.com/office/drawing/2014/main" id="{B8DED209-BD56-2FF8-532E-E18037E4838A}"/>
                </a:ext>
              </a:extLst>
            </p:cNvPr>
            <p:cNvSpPr>
              <a:spLocks/>
            </p:cNvSpPr>
            <p:nvPr/>
          </p:nvSpPr>
          <p:spPr bwMode="auto">
            <a:xfrm>
              <a:off x="2850" y="2893"/>
              <a:ext cx="0" cy="40"/>
            </a:xfrm>
            <a:custGeom>
              <a:avLst/>
              <a:gdLst>
                <a:gd name="T0" fmla="*/ 0 h 54"/>
                <a:gd name="T1" fmla="*/ 0 h 54"/>
                <a:gd name="T2" fmla="*/ 0 h 54"/>
                <a:gd name="T3" fmla="*/ 54 h 54"/>
              </a:gdLst>
              <a:ahLst/>
              <a:cxnLst>
                <a:cxn ang="0">
                  <a:pos x="0" y="T0"/>
                </a:cxn>
                <a:cxn ang="0">
                  <a:pos x="0" y="T1"/>
                </a:cxn>
                <a:cxn ang="0">
                  <a:pos x="0" y="T2"/>
                </a:cxn>
                <a:cxn ang="0">
                  <a:pos x="0" y="T3"/>
                </a:cxn>
              </a:cxnLst>
              <a:rect l="0" t="0" r="r" b="b"/>
              <a:pathLst>
                <a:path h="54">
                  <a:moveTo>
                    <a:pt x="0" y="0"/>
                  </a:moveTo>
                  <a:lnTo>
                    <a:pt x="0" y="0"/>
                  </a:lnTo>
                  <a:lnTo>
                    <a:pt x="0" y="0"/>
                  </a:lnTo>
                  <a:lnTo>
                    <a:pt x="0" y="54"/>
                  </a:lnTo>
                </a:path>
              </a:pathLst>
            </a:custGeom>
            <a:noFill/>
            <a:ln w="15875" cap="flat">
              <a:solidFill>
                <a:srgbClr val="59545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625">
              <a:extLst>
                <a:ext uri="{FF2B5EF4-FFF2-40B4-BE49-F238E27FC236}">
                  <a16:creationId xmlns:a16="http://schemas.microsoft.com/office/drawing/2014/main" id="{F25FE880-0C16-E9DB-6C11-164DEEAE1703}"/>
                </a:ext>
              </a:extLst>
            </p:cNvPr>
            <p:cNvSpPr>
              <a:spLocks/>
            </p:cNvSpPr>
            <p:nvPr/>
          </p:nvSpPr>
          <p:spPr bwMode="auto">
            <a:xfrm>
              <a:off x="3154" y="2893"/>
              <a:ext cx="0" cy="40"/>
            </a:xfrm>
            <a:custGeom>
              <a:avLst/>
              <a:gdLst>
                <a:gd name="T0" fmla="*/ 0 h 54"/>
                <a:gd name="T1" fmla="*/ 0 h 54"/>
                <a:gd name="T2" fmla="*/ 0 h 54"/>
                <a:gd name="T3" fmla="*/ 54 h 54"/>
              </a:gdLst>
              <a:ahLst/>
              <a:cxnLst>
                <a:cxn ang="0">
                  <a:pos x="0" y="T0"/>
                </a:cxn>
                <a:cxn ang="0">
                  <a:pos x="0" y="T1"/>
                </a:cxn>
                <a:cxn ang="0">
                  <a:pos x="0" y="T2"/>
                </a:cxn>
                <a:cxn ang="0">
                  <a:pos x="0" y="T3"/>
                </a:cxn>
              </a:cxnLst>
              <a:rect l="0" t="0" r="r" b="b"/>
              <a:pathLst>
                <a:path h="54">
                  <a:moveTo>
                    <a:pt x="0" y="0"/>
                  </a:moveTo>
                  <a:lnTo>
                    <a:pt x="0" y="0"/>
                  </a:lnTo>
                  <a:lnTo>
                    <a:pt x="0" y="0"/>
                  </a:lnTo>
                  <a:lnTo>
                    <a:pt x="0" y="54"/>
                  </a:lnTo>
                </a:path>
              </a:pathLst>
            </a:custGeom>
            <a:noFill/>
            <a:ln w="15875" cap="flat">
              <a:solidFill>
                <a:srgbClr val="59545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626">
              <a:extLst>
                <a:ext uri="{FF2B5EF4-FFF2-40B4-BE49-F238E27FC236}">
                  <a16:creationId xmlns:a16="http://schemas.microsoft.com/office/drawing/2014/main" id="{4580F586-B7AE-A267-6D63-666EBCC1FC60}"/>
                </a:ext>
              </a:extLst>
            </p:cNvPr>
            <p:cNvSpPr>
              <a:spLocks/>
            </p:cNvSpPr>
            <p:nvPr/>
          </p:nvSpPr>
          <p:spPr bwMode="auto">
            <a:xfrm>
              <a:off x="3457" y="2893"/>
              <a:ext cx="0" cy="40"/>
            </a:xfrm>
            <a:custGeom>
              <a:avLst/>
              <a:gdLst>
                <a:gd name="T0" fmla="*/ 0 h 54"/>
                <a:gd name="T1" fmla="*/ 0 h 54"/>
                <a:gd name="T2" fmla="*/ 0 h 54"/>
                <a:gd name="T3" fmla="*/ 54 h 54"/>
              </a:gdLst>
              <a:ahLst/>
              <a:cxnLst>
                <a:cxn ang="0">
                  <a:pos x="0" y="T0"/>
                </a:cxn>
                <a:cxn ang="0">
                  <a:pos x="0" y="T1"/>
                </a:cxn>
                <a:cxn ang="0">
                  <a:pos x="0" y="T2"/>
                </a:cxn>
                <a:cxn ang="0">
                  <a:pos x="0" y="T3"/>
                </a:cxn>
              </a:cxnLst>
              <a:rect l="0" t="0" r="r" b="b"/>
              <a:pathLst>
                <a:path h="54">
                  <a:moveTo>
                    <a:pt x="0" y="0"/>
                  </a:moveTo>
                  <a:lnTo>
                    <a:pt x="0" y="0"/>
                  </a:lnTo>
                  <a:lnTo>
                    <a:pt x="0" y="0"/>
                  </a:lnTo>
                  <a:lnTo>
                    <a:pt x="0" y="54"/>
                  </a:lnTo>
                </a:path>
              </a:pathLst>
            </a:custGeom>
            <a:noFill/>
            <a:ln w="15875" cap="flat">
              <a:solidFill>
                <a:srgbClr val="59545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627">
              <a:extLst>
                <a:ext uri="{FF2B5EF4-FFF2-40B4-BE49-F238E27FC236}">
                  <a16:creationId xmlns:a16="http://schemas.microsoft.com/office/drawing/2014/main" id="{BF8977FC-E370-EDA1-BB29-38A571EEA818}"/>
                </a:ext>
              </a:extLst>
            </p:cNvPr>
            <p:cNvSpPr>
              <a:spLocks/>
            </p:cNvSpPr>
            <p:nvPr/>
          </p:nvSpPr>
          <p:spPr bwMode="auto">
            <a:xfrm>
              <a:off x="3754" y="2893"/>
              <a:ext cx="0" cy="40"/>
            </a:xfrm>
            <a:custGeom>
              <a:avLst/>
              <a:gdLst>
                <a:gd name="T0" fmla="*/ 0 h 54"/>
                <a:gd name="T1" fmla="*/ 0 h 54"/>
                <a:gd name="T2" fmla="*/ 0 h 54"/>
                <a:gd name="T3" fmla="*/ 54 h 54"/>
              </a:gdLst>
              <a:ahLst/>
              <a:cxnLst>
                <a:cxn ang="0">
                  <a:pos x="0" y="T0"/>
                </a:cxn>
                <a:cxn ang="0">
                  <a:pos x="0" y="T1"/>
                </a:cxn>
                <a:cxn ang="0">
                  <a:pos x="0" y="T2"/>
                </a:cxn>
                <a:cxn ang="0">
                  <a:pos x="0" y="T3"/>
                </a:cxn>
              </a:cxnLst>
              <a:rect l="0" t="0" r="r" b="b"/>
              <a:pathLst>
                <a:path h="54">
                  <a:moveTo>
                    <a:pt x="0" y="0"/>
                  </a:moveTo>
                  <a:lnTo>
                    <a:pt x="0" y="0"/>
                  </a:lnTo>
                  <a:lnTo>
                    <a:pt x="0" y="0"/>
                  </a:lnTo>
                  <a:lnTo>
                    <a:pt x="0" y="54"/>
                  </a:lnTo>
                </a:path>
              </a:pathLst>
            </a:custGeom>
            <a:noFill/>
            <a:ln w="15875" cap="flat">
              <a:solidFill>
                <a:srgbClr val="59545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628">
              <a:extLst>
                <a:ext uri="{FF2B5EF4-FFF2-40B4-BE49-F238E27FC236}">
                  <a16:creationId xmlns:a16="http://schemas.microsoft.com/office/drawing/2014/main" id="{AC7C739F-64FD-9291-E27F-B19DEC0EB0D5}"/>
                </a:ext>
              </a:extLst>
            </p:cNvPr>
            <p:cNvSpPr>
              <a:spLocks/>
            </p:cNvSpPr>
            <p:nvPr/>
          </p:nvSpPr>
          <p:spPr bwMode="auto">
            <a:xfrm>
              <a:off x="4057" y="2893"/>
              <a:ext cx="0" cy="40"/>
            </a:xfrm>
            <a:custGeom>
              <a:avLst/>
              <a:gdLst>
                <a:gd name="T0" fmla="*/ 0 h 54"/>
                <a:gd name="T1" fmla="*/ 0 h 54"/>
                <a:gd name="T2" fmla="*/ 0 h 54"/>
                <a:gd name="T3" fmla="*/ 54 h 54"/>
              </a:gdLst>
              <a:ahLst/>
              <a:cxnLst>
                <a:cxn ang="0">
                  <a:pos x="0" y="T0"/>
                </a:cxn>
                <a:cxn ang="0">
                  <a:pos x="0" y="T1"/>
                </a:cxn>
                <a:cxn ang="0">
                  <a:pos x="0" y="T2"/>
                </a:cxn>
                <a:cxn ang="0">
                  <a:pos x="0" y="T3"/>
                </a:cxn>
              </a:cxnLst>
              <a:rect l="0" t="0" r="r" b="b"/>
              <a:pathLst>
                <a:path h="54">
                  <a:moveTo>
                    <a:pt x="0" y="0"/>
                  </a:moveTo>
                  <a:lnTo>
                    <a:pt x="0" y="0"/>
                  </a:lnTo>
                  <a:lnTo>
                    <a:pt x="0" y="0"/>
                  </a:lnTo>
                  <a:lnTo>
                    <a:pt x="0" y="54"/>
                  </a:lnTo>
                </a:path>
              </a:pathLst>
            </a:custGeom>
            <a:noFill/>
            <a:ln w="15875" cap="flat">
              <a:solidFill>
                <a:srgbClr val="59545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629">
              <a:extLst>
                <a:ext uri="{FF2B5EF4-FFF2-40B4-BE49-F238E27FC236}">
                  <a16:creationId xmlns:a16="http://schemas.microsoft.com/office/drawing/2014/main" id="{8B8CEAB5-B8B1-D84C-E9E2-FA453A99C660}"/>
                </a:ext>
              </a:extLst>
            </p:cNvPr>
            <p:cNvSpPr>
              <a:spLocks/>
            </p:cNvSpPr>
            <p:nvPr/>
          </p:nvSpPr>
          <p:spPr bwMode="auto">
            <a:xfrm>
              <a:off x="4360" y="2893"/>
              <a:ext cx="0" cy="40"/>
            </a:xfrm>
            <a:custGeom>
              <a:avLst/>
              <a:gdLst>
                <a:gd name="T0" fmla="*/ 0 h 54"/>
                <a:gd name="T1" fmla="*/ 0 h 54"/>
                <a:gd name="T2" fmla="*/ 0 h 54"/>
                <a:gd name="T3" fmla="*/ 54 h 54"/>
              </a:gdLst>
              <a:ahLst/>
              <a:cxnLst>
                <a:cxn ang="0">
                  <a:pos x="0" y="T0"/>
                </a:cxn>
                <a:cxn ang="0">
                  <a:pos x="0" y="T1"/>
                </a:cxn>
                <a:cxn ang="0">
                  <a:pos x="0" y="T2"/>
                </a:cxn>
                <a:cxn ang="0">
                  <a:pos x="0" y="T3"/>
                </a:cxn>
              </a:cxnLst>
              <a:rect l="0" t="0" r="r" b="b"/>
              <a:pathLst>
                <a:path h="54">
                  <a:moveTo>
                    <a:pt x="0" y="0"/>
                  </a:moveTo>
                  <a:lnTo>
                    <a:pt x="0" y="0"/>
                  </a:lnTo>
                  <a:lnTo>
                    <a:pt x="0" y="0"/>
                  </a:lnTo>
                  <a:lnTo>
                    <a:pt x="0" y="54"/>
                  </a:lnTo>
                </a:path>
              </a:pathLst>
            </a:custGeom>
            <a:noFill/>
            <a:ln w="15875" cap="flat">
              <a:solidFill>
                <a:srgbClr val="59545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630">
              <a:extLst>
                <a:ext uri="{FF2B5EF4-FFF2-40B4-BE49-F238E27FC236}">
                  <a16:creationId xmlns:a16="http://schemas.microsoft.com/office/drawing/2014/main" id="{52662EF5-BFBB-B7DA-E029-C6E3ECDD6AD0}"/>
                </a:ext>
              </a:extLst>
            </p:cNvPr>
            <p:cNvSpPr>
              <a:spLocks/>
            </p:cNvSpPr>
            <p:nvPr/>
          </p:nvSpPr>
          <p:spPr bwMode="auto">
            <a:xfrm>
              <a:off x="4663" y="2893"/>
              <a:ext cx="0" cy="40"/>
            </a:xfrm>
            <a:custGeom>
              <a:avLst/>
              <a:gdLst>
                <a:gd name="T0" fmla="*/ 0 h 54"/>
                <a:gd name="T1" fmla="*/ 0 h 54"/>
                <a:gd name="T2" fmla="*/ 0 h 54"/>
                <a:gd name="T3" fmla="*/ 54 h 54"/>
              </a:gdLst>
              <a:ahLst/>
              <a:cxnLst>
                <a:cxn ang="0">
                  <a:pos x="0" y="T0"/>
                </a:cxn>
                <a:cxn ang="0">
                  <a:pos x="0" y="T1"/>
                </a:cxn>
                <a:cxn ang="0">
                  <a:pos x="0" y="T2"/>
                </a:cxn>
                <a:cxn ang="0">
                  <a:pos x="0" y="T3"/>
                </a:cxn>
              </a:cxnLst>
              <a:rect l="0" t="0" r="r" b="b"/>
              <a:pathLst>
                <a:path h="54">
                  <a:moveTo>
                    <a:pt x="0" y="0"/>
                  </a:moveTo>
                  <a:lnTo>
                    <a:pt x="0" y="0"/>
                  </a:lnTo>
                  <a:lnTo>
                    <a:pt x="0" y="0"/>
                  </a:lnTo>
                  <a:lnTo>
                    <a:pt x="0" y="54"/>
                  </a:lnTo>
                </a:path>
              </a:pathLst>
            </a:custGeom>
            <a:noFill/>
            <a:ln w="15875" cap="flat">
              <a:solidFill>
                <a:srgbClr val="59545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Freeform 631">
              <a:extLst>
                <a:ext uri="{FF2B5EF4-FFF2-40B4-BE49-F238E27FC236}">
                  <a16:creationId xmlns:a16="http://schemas.microsoft.com/office/drawing/2014/main" id="{685A11F8-0E2B-1C24-BC6B-64961D17DA18}"/>
                </a:ext>
              </a:extLst>
            </p:cNvPr>
            <p:cNvSpPr>
              <a:spLocks/>
            </p:cNvSpPr>
            <p:nvPr/>
          </p:nvSpPr>
          <p:spPr bwMode="auto">
            <a:xfrm>
              <a:off x="4965" y="2893"/>
              <a:ext cx="0" cy="40"/>
            </a:xfrm>
            <a:custGeom>
              <a:avLst/>
              <a:gdLst>
                <a:gd name="T0" fmla="*/ 0 h 54"/>
                <a:gd name="T1" fmla="*/ 0 h 54"/>
                <a:gd name="T2" fmla="*/ 0 h 54"/>
                <a:gd name="T3" fmla="*/ 54 h 54"/>
              </a:gdLst>
              <a:ahLst/>
              <a:cxnLst>
                <a:cxn ang="0">
                  <a:pos x="0" y="T0"/>
                </a:cxn>
                <a:cxn ang="0">
                  <a:pos x="0" y="T1"/>
                </a:cxn>
                <a:cxn ang="0">
                  <a:pos x="0" y="T2"/>
                </a:cxn>
                <a:cxn ang="0">
                  <a:pos x="0" y="T3"/>
                </a:cxn>
              </a:cxnLst>
              <a:rect l="0" t="0" r="r" b="b"/>
              <a:pathLst>
                <a:path h="54">
                  <a:moveTo>
                    <a:pt x="0" y="0"/>
                  </a:moveTo>
                  <a:lnTo>
                    <a:pt x="0" y="0"/>
                  </a:lnTo>
                  <a:lnTo>
                    <a:pt x="0" y="0"/>
                  </a:lnTo>
                  <a:lnTo>
                    <a:pt x="0" y="54"/>
                  </a:lnTo>
                </a:path>
              </a:pathLst>
            </a:custGeom>
            <a:noFill/>
            <a:ln w="15875" cap="flat">
              <a:solidFill>
                <a:srgbClr val="59545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Freeform 632">
              <a:extLst>
                <a:ext uri="{FF2B5EF4-FFF2-40B4-BE49-F238E27FC236}">
                  <a16:creationId xmlns:a16="http://schemas.microsoft.com/office/drawing/2014/main" id="{F0B2D96E-0DBF-CAE4-99C6-044CDA0F32D3}"/>
                </a:ext>
              </a:extLst>
            </p:cNvPr>
            <p:cNvSpPr>
              <a:spLocks/>
            </p:cNvSpPr>
            <p:nvPr/>
          </p:nvSpPr>
          <p:spPr bwMode="auto">
            <a:xfrm>
              <a:off x="5268" y="2893"/>
              <a:ext cx="0" cy="40"/>
            </a:xfrm>
            <a:custGeom>
              <a:avLst/>
              <a:gdLst>
                <a:gd name="T0" fmla="*/ 0 h 54"/>
                <a:gd name="T1" fmla="*/ 0 h 54"/>
                <a:gd name="T2" fmla="*/ 0 h 54"/>
                <a:gd name="T3" fmla="*/ 54 h 54"/>
              </a:gdLst>
              <a:ahLst/>
              <a:cxnLst>
                <a:cxn ang="0">
                  <a:pos x="0" y="T0"/>
                </a:cxn>
                <a:cxn ang="0">
                  <a:pos x="0" y="T1"/>
                </a:cxn>
                <a:cxn ang="0">
                  <a:pos x="0" y="T2"/>
                </a:cxn>
                <a:cxn ang="0">
                  <a:pos x="0" y="T3"/>
                </a:cxn>
              </a:cxnLst>
              <a:rect l="0" t="0" r="r" b="b"/>
              <a:pathLst>
                <a:path h="54">
                  <a:moveTo>
                    <a:pt x="0" y="0"/>
                  </a:moveTo>
                  <a:lnTo>
                    <a:pt x="0" y="0"/>
                  </a:lnTo>
                  <a:lnTo>
                    <a:pt x="0" y="0"/>
                  </a:lnTo>
                  <a:lnTo>
                    <a:pt x="0" y="54"/>
                  </a:lnTo>
                </a:path>
              </a:pathLst>
            </a:custGeom>
            <a:noFill/>
            <a:ln w="15875" cap="flat">
              <a:solidFill>
                <a:srgbClr val="59545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Freeform 633">
              <a:extLst>
                <a:ext uri="{FF2B5EF4-FFF2-40B4-BE49-F238E27FC236}">
                  <a16:creationId xmlns:a16="http://schemas.microsoft.com/office/drawing/2014/main" id="{86FBBB86-8F89-8BE0-8718-21227CDF6F1A}"/>
                </a:ext>
              </a:extLst>
            </p:cNvPr>
            <p:cNvSpPr>
              <a:spLocks/>
            </p:cNvSpPr>
            <p:nvPr/>
          </p:nvSpPr>
          <p:spPr bwMode="auto">
            <a:xfrm>
              <a:off x="5571" y="2893"/>
              <a:ext cx="0" cy="40"/>
            </a:xfrm>
            <a:custGeom>
              <a:avLst/>
              <a:gdLst>
                <a:gd name="T0" fmla="*/ 0 h 54"/>
                <a:gd name="T1" fmla="*/ 0 h 54"/>
                <a:gd name="T2" fmla="*/ 0 h 54"/>
                <a:gd name="T3" fmla="*/ 54 h 54"/>
              </a:gdLst>
              <a:ahLst/>
              <a:cxnLst>
                <a:cxn ang="0">
                  <a:pos x="0" y="T0"/>
                </a:cxn>
                <a:cxn ang="0">
                  <a:pos x="0" y="T1"/>
                </a:cxn>
                <a:cxn ang="0">
                  <a:pos x="0" y="T2"/>
                </a:cxn>
                <a:cxn ang="0">
                  <a:pos x="0" y="T3"/>
                </a:cxn>
              </a:cxnLst>
              <a:rect l="0" t="0" r="r" b="b"/>
              <a:pathLst>
                <a:path h="54">
                  <a:moveTo>
                    <a:pt x="0" y="0"/>
                  </a:moveTo>
                  <a:lnTo>
                    <a:pt x="0" y="0"/>
                  </a:lnTo>
                  <a:lnTo>
                    <a:pt x="0" y="0"/>
                  </a:lnTo>
                  <a:lnTo>
                    <a:pt x="0" y="54"/>
                  </a:lnTo>
                </a:path>
              </a:pathLst>
            </a:custGeom>
            <a:noFill/>
            <a:ln w="15875" cap="flat">
              <a:solidFill>
                <a:srgbClr val="59545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Freeform 634">
              <a:extLst>
                <a:ext uri="{FF2B5EF4-FFF2-40B4-BE49-F238E27FC236}">
                  <a16:creationId xmlns:a16="http://schemas.microsoft.com/office/drawing/2014/main" id="{42CD0E4F-ABCD-5A4E-B303-CDBEFC8914C1}"/>
                </a:ext>
              </a:extLst>
            </p:cNvPr>
            <p:cNvSpPr>
              <a:spLocks/>
            </p:cNvSpPr>
            <p:nvPr/>
          </p:nvSpPr>
          <p:spPr bwMode="auto">
            <a:xfrm>
              <a:off x="5874" y="2893"/>
              <a:ext cx="0" cy="40"/>
            </a:xfrm>
            <a:custGeom>
              <a:avLst/>
              <a:gdLst>
                <a:gd name="T0" fmla="*/ 0 h 54"/>
                <a:gd name="T1" fmla="*/ 0 h 54"/>
                <a:gd name="T2" fmla="*/ 0 h 54"/>
                <a:gd name="T3" fmla="*/ 54 h 54"/>
              </a:gdLst>
              <a:ahLst/>
              <a:cxnLst>
                <a:cxn ang="0">
                  <a:pos x="0" y="T0"/>
                </a:cxn>
                <a:cxn ang="0">
                  <a:pos x="0" y="T1"/>
                </a:cxn>
                <a:cxn ang="0">
                  <a:pos x="0" y="T2"/>
                </a:cxn>
                <a:cxn ang="0">
                  <a:pos x="0" y="T3"/>
                </a:cxn>
              </a:cxnLst>
              <a:rect l="0" t="0" r="r" b="b"/>
              <a:pathLst>
                <a:path h="54">
                  <a:moveTo>
                    <a:pt x="0" y="0"/>
                  </a:moveTo>
                  <a:lnTo>
                    <a:pt x="0" y="0"/>
                  </a:lnTo>
                  <a:lnTo>
                    <a:pt x="0" y="0"/>
                  </a:lnTo>
                  <a:lnTo>
                    <a:pt x="0" y="54"/>
                  </a:lnTo>
                </a:path>
              </a:pathLst>
            </a:custGeom>
            <a:noFill/>
            <a:ln w="15875" cap="flat">
              <a:solidFill>
                <a:srgbClr val="59545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 name="Freeform 635">
              <a:extLst>
                <a:ext uri="{FF2B5EF4-FFF2-40B4-BE49-F238E27FC236}">
                  <a16:creationId xmlns:a16="http://schemas.microsoft.com/office/drawing/2014/main" id="{1814A39E-76E5-24E8-6F12-5B957BFEC60B}"/>
                </a:ext>
              </a:extLst>
            </p:cNvPr>
            <p:cNvSpPr>
              <a:spLocks/>
            </p:cNvSpPr>
            <p:nvPr/>
          </p:nvSpPr>
          <p:spPr bwMode="auto">
            <a:xfrm>
              <a:off x="2999" y="2893"/>
              <a:ext cx="0" cy="40"/>
            </a:xfrm>
            <a:custGeom>
              <a:avLst/>
              <a:gdLst>
                <a:gd name="T0" fmla="*/ 0 h 54"/>
                <a:gd name="T1" fmla="*/ 0 h 54"/>
                <a:gd name="T2" fmla="*/ 0 h 54"/>
                <a:gd name="T3" fmla="*/ 54 h 54"/>
              </a:gdLst>
              <a:ahLst/>
              <a:cxnLst>
                <a:cxn ang="0">
                  <a:pos x="0" y="T0"/>
                </a:cxn>
                <a:cxn ang="0">
                  <a:pos x="0" y="T1"/>
                </a:cxn>
                <a:cxn ang="0">
                  <a:pos x="0" y="T2"/>
                </a:cxn>
                <a:cxn ang="0">
                  <a:pos x="0" y="T3"/>
                </a:cxn>
              </a:cxnLst>
              <a:rect l="0" t="0" r="r" b="b"/>
              <a:pathLst>
                <a:path h="54">
                  <a:moveTo>
                    <a:pt x="0" y="0"/>
                  </a:moveTo>
                  <a:lnTo>
                    <a:pt x="0" y="0"/>
                  </a:lnTo>
                  <a:lnTo>
                    <a:pt x="0" y="0"/>
                  </a:lnTo>
                  <a:lnTo>
                    <a:pt x="0" y="54"/>
                  </a:lnTo>
                </a:path>
              </a:pathLst>
            </a:custGeom>
            <a:noFill/>
            <a:ln w="15875" cap="flat">
              <a:solidFill>
                <a:srgbClr val="59545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 name="Freeform 636">
              <a:extLst>
                <a:ext uri="{FF2B5EF4-FFF2-40B4-BE49-F238E27FC236}">
                  <a16:creationId xmlns:a16="http://schemas.microsoft.com/office/drawing/2014/main" id="{9F0F3B6A-136C-D3EB-59ED-BC32AB20608A}"/>
                </a:ext>
              </a:extLst>
            </p:cNvPr>
            <p:cNvSpPr>
              <a:spLocks/>
            </p:cNvSpPr>
            <p:nvPr/>
          </p:nvSpPr>
          <p:spPr bwMode="auto">
            <a:xfrm>
              <a:off x="3302" y="2893"/>
              <a:ext cx="0" cy="40"/>
            </a:xfrm>
            <a:custGeom>
              <a:avLst/>
              <a:gdLst>
                <a:gd name="T0" fmla="*/ 0 h 54"/>
                <a:gd name="T1" fmla="*/ 0 h 54"/>
                <a:gd name="T2" fmla="*/ 0 h 54"/>
                <a:gd name="T3" fmla="*/ 54 h 54"/>
              </a:gdLst>
              <a:ahLst/>
              <a:cxnLst>
                <a:cxn ang="0">
                  <a:pos x="0" y="T0"/>
                </a:cxn>
                <a:cxn ang="0">
                  <a:pos x="0" y="T1"/>
                </a:cxn>
                <a:cxn ang="0">
                  <a:pos x="0" y="T2"/>
                </a:cxn>
                <a:cxn ang="0">
                  <a:pos x="0" y="T3"/>
                </a:cxn>
              </a:cxnLst>
              <a:rect l="0" t="0" r="r" b="b"/>
              <a:pathLst>
                <a:path h="54">
                  <a:moveTo>
                    <a:pt x="0" y="0"/>
                  </a:moveTo>
                  <a:lnTo>
                    <a:pt x="0" y="0"/>
                  </a:lnTo>
                  <a:lnTo>
                    <a:pt x="0" y="0"/>
                  </a:lnTo>
                  <a:lnTo>
                    <a:pt x="0" y="54"/>
                  </a:lnTo>
                </a:path>
              </a:pathLst>
            </a:custGeom>
            <a:noFill/>
            <a:ln w="15875" cap="flat">
              <a:solidFill>
                <a:srgbClr val="59545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 name="Freeform 637">
              <a:extLst>
                <a:ext uri="{FF2B5EF4-FFF2-40B4-BE49-F238E27FC236}">
                  <a16:creationId xmlns:a16="http://schemas.microsoft.com/office/drawing/2014/main" id="{E8C08EB0-D18F-09FD-48D3-F3E67C863180}"/>
                </a:ext>
              </a:extLst>
            </p:cNvPr>
            <p:cNvSpPr>
              <a:spLocks/>
            </p:cNvSpPr>
            <p:nvPr/>
          </p:nvSpPr>
          <p:spPr bwMode="auto">
            <a:xfrm>
              <a:off x="3606" y="2893"/>
              <a:ext cx="0" cy="40"/>
            </a:xfrm>
            <a:custGeom>
              <a:avLst/>
              <a:gdLst>
                <a:gd name="T0" fmla="*/ 0 h 54"/>
                <a:gd name="T1" fmla="*/ 0 h 54"/>
                <a:gd name="T2" fmla="*/ 0 h 54"/>
                <a:gd name="T3" fmla="*/ 54 h 54"/>
              </a:gdLst>
              <a:ahLst/>
              <a:cxnLst>
                <a:cxn ang="0">
                  <a:pos x="0" y="T0"/>
                </a:cxn>
                <a:cxn ang="0">
                  <a:pos x="0" y="T1"/>
                </a:cxn>
                <a:cxn ang="0">
                  <a:pos x="0" y="T2"/>
                </a:cxn>
                <a:cxn ang="0">
                  <a:pos x="0" y="T3"/>
                </a:cxn>
              </a:cxnLst>
              <a:rect l="0" t="0" r="r" b="b"/>
              <a:pathLst>
                <a:path h="54">
                  <a:moveTo>
                    <a:pt x="0" y="0"/>
                  </a:moveTo>
                  <a:lnTo>
                    <a:pt x="0" y="0"/>
                  </a:lnTo>
                  <a:lnTo>
                    <a:pt x="0" y="0"/>
                  </a:lnTo>
                  <a:lnTo>
                    <a:pt x="0" y="54"/>
                  </a:lnTo>
                </a:path>
              </a:pathLst>
            </a:custGeom>
            <a:noFill/>
            <a:ln w="15875" cap="flat">
              <a:solidFill>
                <a:srgbClr val="59545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 name="Freeform 638">
              <a:extLst>
                <a:ext uri="{FF2B5EF4-FFF2-40B4-BE49-F238E27FC236}">
                  <a16:creationId xmlns:a16="http://schemas.microsoft.com/office/drawing/2014/main" id="{76CB36F8-0B53-D957-3AA8-BEB2D841BC86}"/>
                </a:ext>
              </a:extLst>
            </p:cNvPr>
            <p:cNvSpPr>
              <a:spLocks/>
            </p:cNvSpPr>
            <p:nvPr/>
          </p:nvSpPr>
          <p:spPr bwMode="auto">
            <a:xfrm>
              <a:off x="3908" y="2893"/>
              <a:ext cx="0" cy="40"/>
            </a:xfrm>
            <a:custGeom>
              <a:avLst/>
              <a:gdLst>
                <a:gd name="T0" fmla="*/ 0 h 54"/>
                <a:gd name="T1" fmla="*/ 0 h 54"/>
                <a:gd name="T2" fmla="*/ 0 h 54"/>
                <a:gd name="T3" fmla="*/ 54 h 54"/>
              </a:gdLst>
              <a:ahLst/>
              <a:cxnLst>
                <a:cxn ang="0">
                  <a:pos x="0" y="T0"/>
                </a:cxn>
                <a:cxn ang="0">
                  <a:pos x="0" y="T1"/>
                </a:cxn>
                <a:cxn ang="0">
                  <a:pos x="0" y="T2"/>
                </a:cxn>
                <a:cxn ang="0">
                  <a:pos x="0" y="T3"/>
                </a:cxn>
              </a:cxnLst>
              <a:rect l="0" t="0" r="r" b="b"/>
              <a:pathLst>
                <a:path h="54">
                  <a:moveTo>
                    <a:pt x="0" y="0"/>
                  </a:moveTo>
                  <a:lnTo>
                    <a:pt x="0" y="0"/>
                  </a:lnTo>
                  <a:lnTo>
                    <a:pt x="0" y="0"/>
                  </a:lnTo>
                  <a:lnTo>
                    <a:pt x="0" y="54"/>
                  </a:lnTo>
                </a:path>
              </a:pathLst>
            </a:custGeom>
            <a:noFill/>
            <a:ln w="15875" cap="flat">
              <a:solidFill>
                <a:srgbClr val="59545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 name="Freeform 639">
              <a:extLst>
                <a:ext uri="{FF2B5EF4-FFF2-40B4-BE49-F238E27FC236}">
                  <a16:creationId xmlns:a16="http://schemas.microsoft.com/office/drawing/2014/main" id="{2500294E-5059-4EAE-5F8D-D4C4FC89B3EA}"/>
                </a:ext>
              </a:extLst>
            </p:cNvPr>
            <p:cNvSpPr>
              <a:spLocks/>
            </p:cNvSpPr>
            <p:nvPr/>
          </p:nvSpPr>
          <p:spPr bwMode="auto">
            <a:xfrm>
              <a:off x="4211" y="2893"/>
              <a:ext cx="0" cy="40"/>
            </a:xfrm>
            <a:custGeom>
              <a:avLst/>
              <a:gdLst>
                <a:gd name="T0" fmla="*/ 0 h 54"/>
                <a:gd name="T1" fmla="*/ 0 h 54"/>
                <a:gd name="T2" fmla="*/ 0 h 54"/>
                <a:gd name="T3" fmla="*/ 54 h 54"/>
              </a:gdLst>
              <a:ahLst/>
              <a:cxnLst>
                <a:cxn ang="0">
                  <a:pos x="0" y="T0"/>
                </a:cxn>
                <a:cxn ang="0">
                  <a:pos x="0" y="T1"/>
                </a:cxn>
                <a:cxn ang="0">
                  <a:pos x="0" y="T2"/>
                </a:cxn>
                <a:cxn ang="0">
                  <a:pos x="0" y="T3"/>
                </a:cxn>
              </a:cxnLst>
              <a:rect l="0" t="0" r="r" b="b"/>
              <a:pathLst>
                <a:path h="54">
                  <a:moveTo>
                    <a:pt x="0" y="0"/>
                  </a:moveTo>
                  <a:lnTo>
                    <a:pt x="0" y="0"/>
                  </a:lnTo>
                  <a:lnTo>
                    <a:pt x="0" y="0"/>
                  </a:lnTo>
                  <a:lnTo>
                    <a:pt x="0" y="54"/>
                  </a:lnTo>
                </a:path>
              </a:pathLst>
            </a:custGeom>
            <a:noFill/>
            <a:ln w="15875" cap="flat">
              <a:solidFill>
                <a:srgbClr val="59545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 name="Freeform 640">
              <a:extLst>
                <a:ext uri="{FF2B5EF4-FFF2-40B4-BE49-F238E27FC236}">
                  <a16:creationId xmlns:a16="http://schemas.microsoft.com/office/drawing/2014/main" id="{BC043400-0ED5-961A-7004-CA3090789F9F}"/>
                </a:ext>
              </a:extLst>
            </p:cNvPr>
            <p:cNvSpPr>
              <a:spLocks/>
            </p:cNvSpPr>
            <p:nvPr/>
          </p:nvSpPr>
          <p:spPr bwMode="auto">
            <a:xfrm>
              <a:off x="4514" y="2893"/>
              <a:ext cx="0" cy="40"/>
            </a:xfrm>
            <a:custGeom>
              <a:avLst/>
              <a:gdLst>
                <a:gd name="T0" fmla="*/ 0 h 54"/>
                <a:gd name="T1" fmla="*/ 0 h 54"/>
                <a:gd name="T2" fmla="*/ 0 h 54"/>
                <a:gd name="T3" fmla="*/ 54 h 54"/>
              </a:gdLst>
              <a:ahLst/>
              <a:cxnLst>
                <a:cxn ang="0">
                  <a:pos x="0" y="T0"/>
                </a:cxn>
                <a:cxn ang="0">
                  <a:pos x="0" y="T1"/>
                </a:cxn>
                <a:cxn ang="0">
                  <a:pos x="0" y="T2"/>
                </a:cxn>
                <a:cxn ang="0">
                  <a:pos x="0" y="T3"/>
                </a:cxn>
              </a:cxnLst>
              <a:rect l="0" t="0" r="r" b="b"/>
              <a:pathLst>
                <a:path h="54">
                  <a:moveTo>
                    <a:pt x="0" y="0"/>
                  </a:moveTo>
                  <a:lnTo>
                    <a:pt x="0" y="0"/>
                  </a:lnTo>
                  <a:lnTo>
                    <a:pt x="0" y="0"/>
                  </a:lnTo>
                  <a:lnTo>
                    <a:pt x="0" y="54"/>
                  </a:lnTo>
                </a:path>
              </a:pathLst>
            </a:custGeom>
            <a:noFill/>
            <a:ln w="15875" cap="flat">
              <a:solidFill>
                <a:srgbClr val="59545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Freeform 641">
              <a:extLst>
                <a:ext uri="{FF2B5EF4-FFF2-40B4-BE49-F238E27FC236}">
                  <a16:creationId xmlns:a16="http://schemas.microsoft.com/office/drawing/2014/main" id="{14668FBE-5775-F90A-87EC-989540775FF1}"/>
                </a:ext>
              </a:extLst>
            </p:cNvPr>
            <p:cNvSpPr>
              <a:spLocks/>
            </p:cNvSpPr>
            <p:nvPr/>
          </p:nvSpPr>
          <p:spPr bwMode="auto">
            <a:xfrm>
              <a:off x="4816" y="2893"/>
              <a:ext cx="0" cy="40"/>
            </a:xfrm>
            <a:custGeom>
              <a:avLst/>
              <a:gdLst>
                <a:gd name="T0" fmla="*/ 0 h 54"/>
                <a:gd name="T1" fmla="*/ 0 h 54"/>
                <a:gd name="T2" fmla="*/ 0 h 54"/>
                <a:gd name="T3" fmla="*/ 54 h 54"/>
              </a:gdLst>
              <a:ahLst/>
              <a:cxnLst>
                <a:cxn ang="0">
                  <a:pos x="0" y="T0"/>
                </a:cxn>
                <a:cxn ang="0">
                  <a:pos x="0" y="T1"/>
                </a:cxn>
                <a:cxn ang="0">
                  <a:pos x="0" y="T2"/>
                </a:cxn>
                <a:cxn ang="0">
                  <a:pos x="0" y="T3"/>
                </a:cxn>
              </a:cxnLst>
              <a:rect l="0" t="0" r="r" b="b"/>
              <a:pathLst>
                <a:path h="54">
                  <a:moveTo>
                    <a:pt x="0" y="0"/>
                  </a:moveTo>
                  <a:lnTo>
                    <a:pt x="0" y="0"/>
                  </a:lnTo>
                  <a:lnTo>
                    <a:pt x="0" y="0"/>
                  </a:lnTo>
                  <a:lnTo>
                    <a:pt x="0" y="54"/>
                  </a:lnTo>
                </a:path>
              </a:pathLst>
            </a:custGeom>
            <a:noFill/>
            <a:ln w="15875" cap="flat">
              <a:solidFill>
                <a:srgbClr val="59545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Freeform 642">
              <a:extLst>
                <a:ext uri="{FF2B5EF4-FFF2-40B4-BE49-F238E27FC236}">
                  <a16:creationId xmlns:a16="http://schemas.microsoft.com/office/drawing/2014/main" id="{EAE00BB2-8DF1-329E-27A0-C7E728308B9C}"/>
                </a:ext>
              </a:extLst>
            </p:cNvPr>
            <p:cNvSpPr>
              <a:spLocks/>
            </p:cNvSpPr>
            <p:nvPr/>
          </p:nvSpPr>
          <p:spPr bwMode="auto">
            <a:xfrm>
              <a:off x="5114" y="2893"/>
              <a:ext cx="0" cy="40"/>
            </a:xfrm>
            <a:custGeom>
              <a:avLst/>
              <a:gdLst>
                <a:gd name="T0" fmla="*/ 0 h 54"/>
                <a:gd name="T1" fmla="*/ 0 h 54"/>
                <a:gd name="T2" fmla="*/ 0 h 54"/>
                <a:gd name="T3" fmla="*/ 54 h 54"/>
              </a:gdLst>
              <a:ahLst/>
              <a:cxnLst>
                <a:cxn ang="0">
                  <a:pos x="0" y="T0"/>
                </a:cxn>
                <a:cxn ang="0">
                  <a:pos x="0" y="T1"/>
                </a:cxn>
                <a:cxn ang="0">
                  <a:pos x="0" y="T2"/>
                </a:cxn>
                <a:cxn ang="0">
                  <a:pos x="0" y="T3"/>
                </a:cxn>
              </a:cxnLst>
              <a:rect l="0" t="0" r="r" b="b"/>
              <a:pathLst>
                <a:path h="54">
                  <a:moveTo>
                    <a:pt x="0" y="0"/>
                  </a:moveTo>
                  <a:lnTo>
                    <a:pt x="0" y="0"/>
                  </a:lnTo>
                  <a:lnTo>
                    <a:pt x="0" y="0"/>
                  </a:lnTo>
                  <a:lnTo>
                    <a:pt x="0" y="54"/>
                  </a:lnTo>
                </a:path>
              </a:pathLst>
            </a:custGeom>
            <a:noFill/>
            <a:ln w="15875" cap="flat">
              <a:solidFill>
                <a:srgbClr val="59545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Freeform 643">
              <a:extLst>
                <a:ext uri="{FF2B5EF4-FFF2-40B4-BE49-F238E27FC236}">
                  <a16:creationId xmlns:a16="http://schemas.microsoft.com/office/drawing/2014/main" id="{04517CB0-CAC8-CD35-0743-E538C340FA80}"/>
                </a:ext>
              </a:extLst>
            </p:cNvPr>
            <p:cNvSpPr>
              <a:spLocks/>
            </p:cNvSpPr>
            <p:nvPr/>
          </p:nvSpPr>
          <p:spPr bwMode="auto">
            <a:xfrm>
              <a:off x="5417" y="2893"/>
              <a:ext cx="0" cy="40"/>
            </a:xfrm>
            <a:custGeom>
              <a:avLst/>
              <a:gdLst>
                <a:gd name="T0" fmla="*/ 0 h 54"/>
                <a:gd name="T1" fmla="*/ 0 h 54"/>
                <a:gd name="T2" fmla="*/ 0 h 54"/>
                <a:gd name="T3" fmla="*/ 54 h 54"/>
              </a:gdLst>
              <a:ahLst/>
              <a:cxnLst>
                <a:cxn ang="0">
                  <a:pos x="0" y="T0"/>
                </a:cxn>
                <a:cxn ang="0">
                  <a:pos x="0" y="T1"/>
                </a:cxn>
                <a:cxn ang="0">
                  <a:pos x="0" y="T2"/>
                </a:cxn>
                <a:cxn ang="0">
                  <a:pos x="0" y="T3"/>
                </a:cxn>
              </a:cxnLst>
              <a:rect l="0" t="0" r="r" b="b"/>
              <a:pathLst>
                <a:path h="54">
                  <a:moveTo>
                    <a:pt x="0" y="0"/>
                  </a:moveTo>
                  <a:lnTo>
                    <a:pt x="0" y="0"/>
                  </a:lnTo>
                  <a:lnTo>
                    <a:pt x="0" y="0"/>
                  </a:lnTo>
                  <a:lnTo>
                    <a:pt x="0" y="54"/>
                  </a:lnTo>
                </a:path>
              </a:pathLst>
            </a:custGeom>
            <a:noFill/>
            <a:ln w="15875" cap="flat">
              <a:solidFill>
                <a:srgbClr val="59545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Freeform 644">
              <a:extLst>
                <a:ext uri="{FF2B5EF4-FFF2-40B4-BE49-F238E27FC236}">
                  <a16:creationId xmlns:a16="http://schemas.microsoft.com/office/drawing/2014/main" id="{F4501ED5-4930-8958-1DE6-2105DDCC9CAF}"/>
                </a:ext>
              </a:extLst>
            </p:cNvPr>
            <p:cNvSpPr>
              <a:spLocks/>
            </p:cNvSpPr>
            <p:nvPr/>
          </p:nvSpPr>
          <p:spPr bwMode="auto">
            <a:xfrm>
              <a:off x="5720" y="2893"/>
              <a:ext cx="0" cy="40"/>
            </a:xfrm>
            <a:custGeom>
              <a:avLst/>
              <a:gdLst>
                <a:gd name="T0" fmla="*/ 0 h 54"/>
                <a:gd name="T1" fmla="*/ 0 h 54"/>
                <a:gd name="T2" fmla="*/ 0 h 54"/>
                <a:gd name="T3" fmla="*/ 54 h 54"/>
              </a:gdLst>
              <a:ahLst/>
              <a:cxnLst>
                <a:cxn ang="0">
                  <a:pos x="0" y="T0"/>
                </a:cxn>
                <a:cxn ang="0">
                  <a:pos x="0" y="T1"/>
                </a:cxn>
                <a:cxn ang="0">
                  <a:pos x="0" y="T2"/>
                </a:cxn>
                <a:cxn ang="0">
                  <a:pos x="0" y="T3"/>
                </a:cxn>
              </a:cxnLst>
              <a:rect l="0" t="0" r="r" b="b"/>
              <a:pathLst>
                <a:path h="54">
                  <a:moveTo>
                    <a:pt x="0" y="0"/>
                  </a:moveTo>
                  <a:lnTo>
                    <a:pt x="0" y="0"/>
                  </a:lnTo>
                  <a:lnTo>
                    <a:pt x="0" y="0"/>
                  </a:lnTo>
                  <a:lnTo>
                    <a:pt x="0" y="54"/>
                  </a:lnTo>
                </a:path>
              </a:pathLst>
            </a:custGeom>
            <a:noFill/>
            <a:ln w="15875" cap="flat">
              <a:solidFill>
                <a:srgbClr val="59545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Freeform 645">
              <a:extLst>
                <a:ext uri="{FF2B5EF4-FFF2-40B4-BE49-F238E27FC236}">
                  <a16:creationId xmlns:a16="http://schemas.microsoft.com/office/drawing/2014/main" id="{0350EE64-9B26-DE5B-27E4-88D1AAE24D34}"/>
                </a:ext>
              </a:extLst>
            </p:cNvPr>
            <p:cNvSpPr>
              <a:spLocks/>
            </p:cNvSpPr>
            <p:nvPr/>
          </p:nvSpPr>
          <p:spPr bwMode="auto">
            <a:xfrm>
              <a:off x="1491" y="2893"/>
              <a:ext cx="0" cy="40"/>
            </a:xfrm>
            <a:custGeom>
              <a:avLst/>
              <a:gdLst>
                <a:gd name="T0" fmla="*/ 0 h 54"/>
                <a:gd name="T1" fmla="*/ 0 h 54"/>
                <a:gd name="T2" fmla="*/ 0 h 54"/>
                <a:gd name="T3" fmla="*/ 54 h 54"/>
              </a:gdLst>
              <a:ahLst/>
              <a:cxnLst>
                <a:cxn ang="0">
                  <a:pos x="0" y="T0"/>
                </a:cxn>
                <a:cxn ang="0">
                  <a:pos x="0" y="T1"/>
                </a:cxn>
                <a:cxn ang="0">
                  <a:pos x="0" y="T2"/>
                </a:cxn>
                <a:cxn ang="0">
                  <a:pos x="0" y="T3"/>
                </a:cxn>
              </a:cxnLst>
              <a:rect l="0" t="0" r="r" b="b"/>
              <a:pathLst>
                <a:path h="54">
                  <a:moveTo>
                    <a:pt x="0" y="0"/>
                  </a:moveTo>
                  <a:lnTo>
                    <a:pt x="0" y="0"/>
                  </a:lnTo>
                  <a:lnTo>
                    <a:pt x="0" y="0"/>
                  </a:lnTo>
                  <a:lnTo>
                    <a:pt x="0" y="54"/>
                  </a:lnTo>
                </a:path>
              </a:pathLst>
            </a:custGeom>
            <a:noFill/>
            <a:ln w="15875" cap="flat">
              <a:solidFill>
                <a:srgbClr val="59545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Freeform 646">
              <a:extLst>
                <a:ext uri="{FF2B5EF4-FFF2-40B4-BE49-F238E27FC236}">
                  <a16:creationId xmlns:a16="http://schemas.microsoft.com/office/drawing/2014/main" id="{3A870423-3DA4-4F35-0E01-8C696D5F60D8}"/>
                </a:ext>
              </a:extLst>
            </p:cNvPr>
            <p:cNvSpPr>
              <a:spLocks/>
            </p:cNvSpPr>
            <p:nvPr/>
          </p:nvSpPr>
          <p:spPr bwMode="auto">
            <a:xfrm>
              <a:off x="1446" y="2888"/>
              <a:ext cx="40" cy="0"/>
            </a:xfrm>
            <a:custGeom>
              <a:avLst/>
              <a:gdLst>
                <a:gd name="T0" fmla="*/ 53 w 53"/>
                <a:gd name="T1" fmla="*/ 53 w 53"/>
                <a:gd name="T2" fmla="*/ 53 w 53"/>
                <a:gd name="T3" fmla="*/ 0 w 53"/>
              </a:gdLst>
              <a:ahLst/>
              <a:cxnLst>
                <a:cxn ang="0">
                  <a:pos x="T0" y="0"/>
                </a:cxn>
                <a:cxn ang="0">
                  <a:pos x="T1" y="0"/>
                </a:cxn>
                <a:cxn ang="0">
                  <a:pos x="T2" y="0"/>
                </a:cxn>
                <a:cxn ang="0">
                  <a:pos x="T3" y="0"/>
                </a:cxn>
              </a:cxnLst>
              <a:rect l="0" t="0" r="r" b="b"/>
              <a:pathLst>
                <a:path w="53">
                  <a:moveTo>
                    <a:pt x="53" y="0"/>
                  </a:moveTo>
                  <a:lnTo>
                    <a:pt x="53" y="0"/>
                  </a:lnTo>
                  <a:lnTo>
                    <a:pt x="53" y="0"/>
                  </a:lnTo>
                  <a:lnTo>
                    <a:pt x="0" y="0"/>
                  </a:lnTo>
                </a:path>
              </a:pathLst>
            </a:custGeom>
            <a:noFill/>
            <a:ln w="15875" cap="flat">
              <a:solidFill>
                <a:srgbClr val="59545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Rectangle 647">
              <a:extLst>
                <a:ext uri="{FF2B5EF4-FFF2-40B4-BE49-F238E27FC236}">
                  <a16:creationId xmlns:a16="http://schemas.microsoft.com/office/drawing/2014/main" id="{3C0D1CC9-738E-C3F4-8F53-A3CA94F33681}"/>
                </a:ext>
              </a:extLst>
            </p:cNvPr>
            <p:cNvSpPr>
              <a:spLocks noChangeArrowheads="1"/>
            </p:cNvSpPr>
            <p:nvPr/>
          </p:nvSpPr>
          <p:spPr bwMode="auto">
            <a:xfrm>
              <a:off x="1746" y="2588"/>
              <a:ext cx="113"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1DCE9B"/>
                  </a:solidFill>
                  <a:effectLst/>
                  <a:latin typeface="Trebuchet MS Bold" panose="020B0703020202020204" pitchFamily="34" charset="0"/>
                </a:rPr>
                <a:t>NI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9" name="Rectangle 648">
              <a:extLst>
                <a:ext uri="{FF2B5EF4-FFF2-40B4-BE49-F238E27FC236}">
                  <a16:creationId xmlns:a16="http://schemas.microsoft.com/office/drawing/2014/main" id="{4431D35B-8659-3160-8686-B09E0A469BB0}"/>
                </a:ext>
              </a:extLst>
            </p:cNvPr>
            <p:cNvSpPr>
              <a:spLocks noChangeArrowheads="1"/>
            </p:cNvSpPr>
            <p:nvPr/>
          </p:nvSpPr>
          <p:spPr bwMode="auto">
            <a:xfrm>
              <a:off x="1823" y="2588"/>
              <a:ext cx="88"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1DCE9B"/>
                  </a:solidFill>
                  <a:effectLst/>
                  <a:latin typeface="Trebuchet MS Bold" panose="020B0703020202020204" pitchFamily="34" charset="0"/>
                </a:rPr>
                <a:t>V</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0" name="Rectangle 649">
              <a:extLst>
                <a:ext uri="{FF2B5EF4-FFF2-40B4-BE49-F238E27FC236}">
                  <a16:creationId xmlns:a16="http://schemas.microsoft.com/office/drawing/2014/main" id="{8A20DB25-3398-A278-368E-498DB0FD15E7}"/>
                </a:ext>
              </a:extLst>
            </p:cNvPr>
            <p:cNvSpPr>
              <a:spLocks noChangeArrowheads="1"/>
            </p:cNvSpPr>
            <p:nvPr/>
          </p:nvSpPr>
          <p:spPr bwMode="auto">
            <a:xfrm>
              <a:off x="1874" y="2588"/>
              <a:ext cx="94"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1DCE9B"/>
                  </a:solidFill>
                  <a:effectLst/>
                  <a:latin typeface="Trebuchet MS Bold" panose="020B0703020202020204" pitchFamily="34" charset="0"/>
                </a:rPr>
                <a:t>O</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1" name="Rectangle 650">
              <a:extLst>
                <a:ext uri="{FF2B5EF4-FFF2-40B4-BE49-F238E27FC236}">
                  <a16:creationId xmlns:a16="http://schemas.microsoft.com/office/drawing/2014/main" id="{167848CF-B8B7-260D-8947-DBCE6ACB1B56}"/>
                </a:ext>
              </a:extLst>
            </p:cNvPr>
            <p:cNvSpPr>
              <a:spLocks noChangeArrowheads="1"/>
            </p:cNvSpPr>
            <p:nvPr/>
          </p:nvSpPr>
          <p:spPr bwMode="auto">
            <a:xfrm>
              <a:off x="1746" y="2688"/>
              <a:ext cx="107"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595454"/>
                  </a:solidFill>
                  <a:effectLst/>
                  <a:latin typeface="Trebuchet MS Bold" panose="020B0703020202020204" pitchFamily="34" charset="0"/>
                </a:rPr>
                <a:t>IP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2" name="Rectangle 651">
              <a:extLst>
                <a:ext uri="{FF2B5EF4-FFF2-40B4-BE49-F238E27FC236}">
                  <a16:creationId xmlns:a16="http://schemas.microsoft.com/office/drawing/2014/main" id="{9001B794-2CAB-1A2F-0F88-A710BAC0F88C}"/>
                </a:ext>
              </a:extLst>
            </p:cNvPr>
            <p:cNvSpPr>
              <a:spLocks noChangeArrowheads="1"/>
            </p:cNvSpPr>
            <p:nvPr/>
          </p:nvSpPr>
          <p:spPr bwMode="auto">
            <a:xfrm>
              <a:off x="1817" y="2688"/>
              <a:ext cx="60"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595454"/>
                  </a:solidFill>
                  <a:effectLst/>
                  <a:latin typeface="Trebuchet MS Bold" panose="020B0703020202020204" pitchFamily="34" charset="0"/>
                </a:rPr>
                <a:t>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3" name="Freeform 652">
              <a:extLst>
                <a:ext uri="{FF2B5EF4-FFF2-40B4-BE49-F238E27FC236}">
                  <a16:creationId xmlns:a16="http://schemas.microsoft.com/office/drawing/2014/main" id="{4BA82580-9C4D-EDF3-307E-306CB71C6E74}"/>
                </a:ext>
              </a:extLst>
            </p:cNvPr>
            <p:cNvSpPr>
              <a:spLocks/>
            </p:cNvSpPr>
            <p:nvPr/>
          </p:nvSpPr>
          <p:spPr bwMode="auto">
            <a:xfrm>
              <a:off x="1644" y="2639"/>
              <a:ext cx="75" cy="0"/>
            </a:xfrm>
            <a:custGeom>
              <a:avLst/>
              <a:gdLst>
                <a:gd name="T0" fmla="*/ 0 w 100"/>
                <a:gd name="T1" fmla="*/ 0 w 100"/>
                <a:gd name="T2" fmla="*/ 0 w 100"/>
                <a:gd name="T3" fmla="*/ 100 w 100"/>
              </a:gdLst>
              <a:ahLst/>
              <a:cxnLst>
                <a:cxn ang="0">
                  <a:pos x="T0" y="0"/>
                </a:cxn>
                <a:cxn ang="0">
                  <a:pos x="T1" y="0"/>
                </a:cxn>
                <a:cxn ang="0">
                  <a:pos x="T2" y="0"/>
                </a:cxn>
                <a:cxn ang="0">
                  <a:pos x="T3" y="0"/>
                </a:cxn>
              </a:cxnLst>
              <a:rect l="0" t="0" r="r" b="b"/>
              <a:pathLst>
                <a:path w="100">
                  <a:moveTo>
                    <a:pt x="0" y="0"/>
                  </a:moveTo>
                  <a:lnTo>
                    <a:pt x="0" y="0"/>
                  </a:lnTo>
                  <a:lnTo>
                    <a:pt x="0" y="0"/>
                  </a:lnTo>
                  <a:lnTo>
                    <a:pt x="100" y="0"/>
                  </a:lnTo>
                </a:path>
              </a:pathLst>
            </a:custGeom>
            <a:noFill/>
            <a:ln w="15875" cap="flat">
              <a:solidFill>
                <a:srgbClr val="1DCE9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Freeform 653">
              <a:extLst>
                <a:ext uri="{FF2B5EF4-FFF2-40B4-BE49-F238E27FC236}">
                  <a16:creationId xmlns:a16="http://schemas.microsoft.com/office/drawing/2014/main" id="{2F383343-6F59-D1D2-BBE4-4FC0EC0258D4}"/>
                </a:ext>
              </a:extLst>
            </p:cNvPr>
            <p:cNvSpPr>
              <a:spLocks/>
            </p:cNvSpPr>
            <p:nvPr/>
          </p:nvSpPr>
          <p:spPr bwMode="auto">
            <a:xfrm>
              <a:off x="1677" y="2622"/>
              <a:ext cx="25" cy="30"/>
            </a:xfrm>
            <a:custGeom>
              <a:avLst/>
              <a:gdLst>
                <a:gd name="T0" fmla="*/ 33 w 33"/>
                <a:gd name="T1" fmla="*/ 40 h 40"/>
                <a:gd name="T2" fmla="*/ 33 w 33"/>
                <a:gd name="T3" fmla="*/ 40 h 40"/>
                <a:gd name="T4" fmla="*/ 33 w 33"/>
                <a:gd name="T5" fmla="*/ 40 h 40"/>
                <a:gd name="T6" fmla="*/ 16 w 33"/>
                <a:gd name="T7" fmla="*/ 0 h 40"/>
                <a:gd name="T8" fmla="*/ 0 w 33"/>
                <a:gd name="T9" fmla="*/ 40 h 40"/>
                <a:gd name="T10" fmla="*/ 33 w 33"/>
                <a:gd name="T11" fmla="*/ 40 h 40"/>
                <a:gd name="T12" fmla="*/ 33 w 33"/>
                <a:gd name="T13" fmla="*/ 40 h 40"/>
                <a:gd name="T14" fmla="*/ 33 w 33"/>
                <a:gd name="T15" fmla="*/ 4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40">
                  <a:moveTo>
                    <a:pt x="33" y="40"/>
                  </a:moveTo>
                  <a:lnTo>
                    <a:pt x="33" y="40"/>
                  </a:lnTo>
                  <a:lnTo>
                    <a:pt x="33" y="40"/>
                  </a:lnTo>
                  <a:lnTo>
                    <a:pt x="16" y="0"/>
                  </a:lnTo>
                  <a:lnTo>
                    <a:pt x="0" y="40"/>
                  </a:lnTo>
                  <a:lnTo>
                    <a:pt x="33" y="40"/>
                  </a:lnTo>
                  <a:lnTo>
                    <a:pt x="33" y="40"/>
                  </a:lnTo>
                  <a:lnTo>
                    <a:pt x="33" y="40"/>
                  </a:lnTo>
                  <a:close/>
                </a:path>
              </a:pathLst>
            </a:custGeom>
            <a:noFill/>
            <a:ln w="6350" cap="flat">
              <a:solidFill>
                <a:srgbClr val="1DCE9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Freeform 654">
              <a:extLst>
                <a:ext uri="{FF2B5EF4-FFF2-40B4-BE49-F238E27FC236}">
                  <a16:creationId xmlns:a16="http://schemas.microsoft.com/office/drawing/2014/main" id="{CD702511-CF1A-AEB1-ADAD-891A67C4406C}"/>
                </a:ext>
              </a:extLst>
            </p:cNvPr>
            <p:cNvSpPr>
              <a:spLocks/>
            </p:cNvSpPr>
            <p:nvPr/>
          </p:nvSpPr>
          <p:spPr bwMode="auto">
            <a:xfrm>
              <a:off x="1644" y="2734"/>
              <a:ext cx="75" cy="0"/>
            </a:xfrm>
            <a:custGeom>
              <a:avLst/>
              <a:gdLst>
                <a:gd name="T0" fmla="*/ 0 w 100"/>
                <a:gd name="T1" fmla="*/ 0 w 100"/>
                <a:gd name="T2" fmla="*/ 0 w 100"/>
                <a:gd name="T3" fmla="*/ 100 w 100"/>
              </a:gdLst>
              <a:ahLst/>
              <a:cxnLst>
                <a:cxn ang="0">
                  <a:pos x="T0" y="0"/>
                </a:cxn>
                <a:cxn ang="0">
                  <a:pos x="T1" y="0"/>
                </a:cxn>
                <a:cxn ang="0">
                  <a:pos x="T2" y="0"/>
                </a:cxn>
                <a:cxn ang="0">
                  <a:pos x="T3" y="0"/>
                </a:cxn>
              </a:cxnLst>
              <a:rect l="0" t="0" r="r" b="b"/>
              <a:pathLst>
                <a:path w="100">
                  <a:moveTo>
                    <a:pt x="0" y="0"/>
                  </a:moveTo>
                  <a:lnTo>
                    <a:pt x="0" y="0"/>
                  </a:lnTo>
                  <a:lnTo>
                    <a:pt x="0" y="0"/>
                  </a:lnTo>
                  <a:lnTo>
                    <a:pt x="100" y="0"/>
                  </a:lnTo>
                </a:path>
              </a:pathLst>
            </a:custGeom>
            <a:noFill/>
            <a:ln w="15875" cap="flat">
              <a:solidFill>
                <a:srgbClr val="59545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Freeform 655">
              <a:extLst>
                <a:ext uri="{FF2B5EF4-FFF2-40B4-BE49-F238E27FC236}">
                  <a16:creationId xmlns:a16="http://schemas.microsoft.com/office/drawing/2014/main" id="{813EFFA5-322A-B299-A30A-679F7D752EC3}"/>
                </a:ext>
              </a:extLst>
            </p:cNvPr>
            <p:cNvSpPr>
              <a:spLocks/>
            </p:cNvSpPr>
            <p:nvPr/>
          </p:nvSpPr>
          <p:spPr bwMode="auto">
            <a:xfrm>
              <a:off x="1672" y="2721"/>
              <a:ext cx="30" cy="35"/>
            </a:xfrm>
            <a:custGeom>
              <a:avLst/>
              <a:gdLst>
                <a:gd name="T0" fmla="*/ 40 w 40"/>
                <a:gd name="T1" fmla="*/ 23 h 47"/>
                <a:gd name="T2" fmla="*/ 40 w 40"/>
                <a:gd name="T3" fmla="*/ 23 h 47"/>
                <a:gd name="T4" fmla="*/ 40 w 40"/>
                <a:gd name="T5" fmla="*/ 23 h 47"/>
                <a:gd name="T6" fmla="*/ 20 w 40"/>
                <a:gd name="T7" fmla="*/ 47 h 47"/>
                <a:gd name="T8" fmla="*/ 0 w 40"/>
                <a:gd name="T9" fmla="*/ 23 h 47"/>
                <a:gd name="T10" fmla="*/ 20 w 40"/>
                <a:gd name="T11" fmla="*/ 0 h 47"/>
                <a:gd name="T12" fmla="*/ 40 w 40"/>
                <a:gd name="T13" fmla="*/ 23 h 47"/>
                <a:gd name="T14" fmla="*/ 40 w 40"/>
                <a:gd name="T15" fmla="*/ 23 h 47"/>
                <a:gd name="T16" fmla="*/ 40 w 40"/>
                <a:gd name="T17" fmla="*/ 23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47">
                  <a:moveTo>
                    <a:pt x="40" y="23"/>
                  </a:moveTo>
                  <a:lnTo>
                    <a:pt x="40" y="23"/>
                  </a:lnTo>
                  <a:lnTo>
                    <a:pt x="40" y="23"/>
                  </a:lnTo>
                  <a:cubicBezTo>
                    <a:pt x="40" y="36"/>
                    <a:pt x="31" y="47"/>
                    <a:pt x="20" y="47"/>
                  </a:cubicBezTo>
                  <a:cubicBezTo>
                    <a:pt x="9" y="47"/>
                    <a:pt x="0" y="36"/>
                    <a:pt x="0" y="23"/>
                  </a:cubicBezTo>
                  <a:cubicBezTo>
                    <a:pt x="0" y="11"/>
                    <a:pt x="9" y="0"/>
                    <a:pt x="20" y="0"/>
                  </a:cubicBezTo>
                  <a:cubicBezTo>
                    <a:pt x="31" y="0"/>
                    <a:pt x="40" y="11"/>
                    <a:pt x="40" y="23"/>
                  </a:cubicBezTo>
                  <a:lnTo>
                    <a:pt x="40" y="23"/>
                  </a:lnTo>
                  <a:lnTo>
                    <a:pt x="40" y="23"/>
                  </a:lnTo>
                  <a:close/>
                </a:path>
              </a:pathLst>
            </a:custGeom>
            <a:noFill/>
            <a:ln w="6350" cap="flat">
              <a:solidFill>
                <a:srgbClr val="59545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 name="Freeform 656">
              <a:extLst>
                <a:ext uri="{FF2B5EF4-FFF2-40B4-BE49-F238E27FC236}">
                  <a16:creationId xmlns:a16="http://schemas.microsoft.com/office/drawing/2014/main" id="{589739A9-9719-1BC7-5879-B65B4A81368B}"/>
                </a:ext>
              </a:extLst>
            </p:cNvPr>
            <p:cNvSpPr>
              <a:spLocks/>
            </p:cNvSpPr>
            <p:nvPr/>
          </p:nvSpPr>
          <p:spPr bwMode="auto">
            <a:xfrm>
              <a:off x="1687" y="2508"/>
              <a:ext cx="0" cy="54"/>
            </a:xfrm>
            <a:custGeom>
              <a:avLst/>
              <a:gdLst>
                <a:gd name="T0" fmla="*/ 0 h 73"/>
                <a:gd name="T1" fmla="*/ 0 h 73"/>
                <a:gd name="T2" fmla="*/ 73 h 73"/>
              </a:gdLst>
              <a:ahLst/>
              <a:cxnLst>
                <a:cxn ang="0">
                  <a:pos x="0" y="T0"/>
                </a:cxn>
                <a:cxn ang="0">
                  <a:pos x="0" y="T1"/>
                </a:cxn>
                <a:cxn ang="0">
                  <a:pos x="0" y="T2"/>
                </a:cxn>
              </a:cxnLst>
              <a:rect l="0" t="0" r="r" b="b"/>
              <a:pathLst>
                <a:path h="73">
                  <a:moveTo>
                    <a:pt x="0" y="0"/>
                  </a:moveTo>
                  <a:lnTo>
                    <a:pt x="0" y="0"/>
                  </a:lnTo>
                  <a:lnTo>
                    <a:pt x="0" y="73"/>
                  </a:lnTo>
                </a:path>
              </a:pathLst>
            </a:custGeom>
            <a:noFill/>
            <a:ln w="6350" cap="flat">
              <a:solidFill>
                <a:srgbClr val="BA442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 name="Freeform 657">
              <a:extLst>
                <a:ext uri="{FF2B5EF4-FFF2-40B4-BE49-F238E27FC236}">
                  <a16:creationId xmlns:a16="http://schemas.microsoft.com/office/drawing/2014/main" id="{17F18D26-4796-8A82-EA5E-342B78714478}"/>
                </a:ext>
              </a:extLst>
            </p:cNvPr>
            <p:cNvSpPr>
              <a:spLocks/>
            </p:cNvSpPr>
            <p:nvPr/>
          </p:nvSpPr>
          <p:spPr bwMode="auto">
            <a:xfrm>
              <a:off x="1667" y="2523"/>
              <a:ext cx="44" cy="24"/>
            </a:xfrm>
            <a:custGeom>
              <a:avLst/>
              <a:gdLst>
                <a:gd name="T0" fmla="*/ 0 w 60"/>
                <a:gd name="T1" fmla="*/ 33 h 33"/>
                <a:gd name="T2" fmla="*/ 0 w 60"/>
                <a:gd name="T3" fmla="*/ 33 h 33"/>
                <a:gd name="T4" fmla="*/ 60 w 60"/>
                <a:gd name="T5" fmla="*/ 0 h 33"/>
              </a:gdLst>
              <a:ahLst/>
              <a:cxnLst>
                <a:cxn ang="0">
                  <a:pos x="T0" y="T1"/>
                </a:cxn>
                <a:cxn ang="0">
                  <a:pos x="T2" y="T3"/>
                </a:cxn>
                <a:cxn ang="0">
                  <a:pos x="T4" y="T5"/>
                </a:cxn>
              </a:cxnLst>
              <a:rect l="0" t="0" r="r" b="b"/>
              <a:pathLst>
                <a:path w="60" h="33">
                  <a:moveTo>
                    <a:pt x="0" y="33"/>
                  </a:moveTo>
                  <a:lnTo>
                    <a:pt x="0" y="33"/>
                  </a:lnTo>
                  <a:lnTo>
                    <a:pt x="60" y="0"/>
                  </a:lnTo>
                </a:path>
              </a:pathLst>
            </a:custGeom>
            <a:noFill/>
            <a:ln w="6350" cap="flat">
              <a:solidFill>
                <a:srgbClr val="BA442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 name="Freeform 658">
              <a:extLst>
                <a:ext uri="{FF2B5EF4-FFF2-40B4-BE49-F238E27FC236}">
                  <a16:creationId xmlns:a16="http://schemas.microsoft.com/office/drawing/2014/main" id="{CCDC81AE-6178-473E-24A0-AF2FDC1030E4}"/>
                </a:ext>
              </a:extLst>
            </p:cNvPr>
            <p:cNvSpPr>
              <a:spLocks/>
            </p:cNvSpPr>
            <p:nvPr/>
          </p:nvSpPr>
          <p:spPr bwMode="auto">
            <a:xfrm>
              <a:off x="1667" y="2523"/>
              <a:ext cx="44" cy="24"/>
            </a:xfrm>
            <a:custGeom>
              <a:avLst/>
              <a:gdLst>
                <a:gd name="T0" fmla="*/ 60 w 60"/>
                <a:gd name="T1" fmla="*/ 33 h 33"/>
                <a:gd name="T2" fmla="*/ 60 w 60"/>
                <a:gd name="T3" fmla="*/ 33 h 33"/>
                <a:gd name="T4" fmla="*/ 0 w 60"/>
                <a:gd name="T5" fmla="*/ 0 h 33"/>
              </a:gdLst>
              <a:ahLst/>
              <a:cxnLst>
                <a:cxn ang="0">
                  <a:pos x="T0" y="T1"/>
                </a:cxn>
                <a:cxn ang="0">
                  <a:pos x="T2" y="T3"/>
                </a:cxn>
                <a:cxn ang="0">
                  <a:pos x="T4" y="T5"/>
                </a:cxn>
              </a:cxnLst>
              <a:rect l="0" t="0" r="r" b="b"/>
              <a:pathLst>
                <a:path w="60" h="33">
                  <a:moveTo>
                    <a:pt x="60" y="33"/>
                  </a:moveTo>
                  <a:lnTo>
                    <a:pt x="60" y="33"/>
                  </a:lnTo>
                  <a:lnTo>
                    <a:pt x="0" y="0"/>
                  </a:lnTo>
                </a:path>
              </a:pathLst>
            </a:custGeom>
            <a:noFill/>
            <a:ln w="6350" cap="flat">
              <a:solidFill>
                <a:srgbClr val="BA442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0" name="Freeform 659">
              <a:extLst>
                <a:ext uri="{FF2B5EF4-FFF2-40B4-BE49-F238E27FC236}">
                  <a16:creationId xmlns:a16="http://schemas.microsoft.com/office/drawing/2014/main" id="{CC642D47-B99A-5AF4-0395-DF8CB58383CC}"/>
                </a:ext>
              </a:extLst>
            </p:cNvPr>
            <p:cNvSpPr>
              <a:spLocks/>
            </p:cNvSpPr>
            <p:nvPr/>
          </p:nvSpPr>
          <p:spPr bwMode="auto">
            <a:xfrm>
              <a:off x="1644" y="2535"/>
              <a:ext cx="75" cy="0"/>
            </a:xfrm>
            <a:custGeom>
              <a:avLst/>
              <a:gdLst>
                <a:gd name="T0" fmla="*/ 0 w 100"/>
                <a:gd name="T1" fmla="*/ 0 w 100"/>
                <a:gd name="T2" fmla="*/ 0 w 100"/>
                <a:gd name="T3" fmla="*/ 100 w 100"/>
              </a:gdLst>
              <a:ahLst/>
              <a:cxnLst>
                <a:cxn ang="0">
                  <a:pos x="T0" y="0"/>
                </a:cxn>
                <a:cxn ang="0">
                  <a:pos x="T1" y="0"/>
                </a:cxn>
                <a:cxn ang="0">
                  <a:pos x="T2" y="0"/>
                </a:cxn>
                <a:cxn ang="0">
                  <a:pos x="T3" y="0"/>
                </a:cxn>
              </a:cxnLst>
              <a:rect l="0" t="0" r="r" b="b"/>
              <a:pathLst>
                <a:path w="100">
                  <a:moveTo>
                    <a:pt x="0" y="0"/>
                  </a:moveTo>
                  <a:lnTo>
                    <a:pt x="0" y="0"/>
                  </a:lnTo>
                  <a:lnTo>
                    <a:pt x="0" y="0"/>
                  </a:lnTo>
                  <a:lnTo>
                    <a:pt x="100" y="0"/>
                  </a:lnTo>
                </a:path>
              </a:pathLst>
            </a:custGeom>
            <a:noFill/>
            <a:ln w="15875" cap="flat">
              <a:solidFill>
                <a:srgbClr val="BA442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 name="Rectangle 660">
              <a:extLst>
                <a:ext uri="{FF2B5EF4-FFF2-40B4-BE49-F238E27FC236}">
                  <a16:creationId xmlns:a16="http://schemas.microsoft.com/office/drawing/2014/main" id="{A3E56174-C01C-FD13-6E3E-2F0860518231}"/>
                </a:ext>
              </a:extLst>
            </p:cNvPr>
            <p:cNvSpPr>
              <a:spLocks noChangeArrowheads="1"/>
            </p:cNvSpPr>
            <p:nvPr/>
          </p:nvSpPr>
          <p:spPr bwMode="auto">
            <a:xfrm>
              <a:off x="1746" y="2494"/>
              <a:ext cx="113"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BA4422"/>
                  </a:solidFill>
                  <a:effectLst/>
                  <a:latin typeface="Trebuchet MS Bold" panose="020B0703020202020204" pitchFamily="34" charset="0"/>
                </a:rPr>
                <a:t>NI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2" name="Rectangle 661">
              <a:extLst>
                <a:ext uri="{FF2B5EF4-FFF2-40B4-BE49-F238E27FC236}">
                  <a16:creationId xmlns:a16="http://schemas.microsoft.com/office/drawing/2014/main" id="{FDB332E4-3712-BE77-D149-2C677F92A244}"/>
                </a:ext>
              </a:extLst>
            </p:cNvPr>
            <p:cNvSpPr>
              <a:spLocks noChangeArrowheads="1"/>
            </p:cNvSpPr>
            <p:nvPr/>
          </p:nvSpPr>
          <p:spPr bwMode="auto">
            <a:xfrm>
              <a:off x="1823" y="2494"/>
              <a:ext cx="88"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BA4422"/>
                  </a:solidFill>
                  <a:effectLst/>
                  <a:latin typeface="Trebuchet MS Bold" panose="020B0703020202020204" pitchFamily="34" charset="0"/>
                </a:rPr>
                <a:t>V</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3" name="Rectangle 662">
              <a:extLst>
                <a:ext uri="{FF2B5EF4-FFF2-40B4-BE49-F238E27FC236}">
                  <a16:creationId xmlns:a16="http://schemas.microsoft.com/office/drawing/2014/main" id="{15F63D50-B726-896E-285E-2C0D23723A26}"/>
                </a:ext>
              </a:extLst>
            </p:cNvPr>
            <p:cNvSpPr>
              <a:spLocks noChangeArrowheads="1"/>
            </p:cNvSpPr>
            <p:nvPr/>
          </p:nvSpPr>
          <p:spPr bwMode="auto">
            <a:xfrm>
              <a:off x="1874" y="2494"/>
              <a:ext cx="94"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BA4422"/>
                  </a:solidFill>
                  <a:effectLst/>
                  <a:latin typeface="Trebuchet MS Bold" panose="020B0703020202020204" pitchFamily="34" charset="0"/>
                </a:rPr>
                <a:t>O</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76" name="Rectangle 663">
              <a:extLst>
                <a:ext uri="{FF2B5EF4-FFF2-40B4-BE49-F238E27FC236}">
                  <a16:creationId xmlns:a16="http://schemas.microsoft.com/office/drawing/2014/main" id="{FE2E8E12-9BF7-A239-4B46-3116578BBE62}"/>
                </a:ext>
              </a:extLst>
            </p:cNvPr>
            <p:cNvSpPr>
              <a:spLocks noChangeArrowheads="1"/>
            </p:cNvSpPr>
            <p:nvPr/>
          </p:nvSpPr>
          <p:spPr bwMode="auto">
            <a:xfrm>
              <a:off x="1931" y="2494"/>
              <a:ext cx="62"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BA4422"/>
                  </a:solidFill>
                  <a:effectLst/>
                  <a:latin typeface="Trebuchet MS Bold" panose="020B0703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77" name="Rectangle 664">
              <a:extLst>
                <a:ext uri="{FF2B5EF4-FFF2-40B4-BE49-F238E27FC236}">
                  <a16:creationId xmlns:a16="http://schemas.microsoft.com/office/drawing/2014/main" id="{335FDF03-417D-B9A9-FA85-90AFAE7DAE37}"/>
                </a:ext>
              </a:extLst>
            </p:cNvPr>
            <p:cNvSpPr>
              <a:spLocks noChangeArrowheads="1"/>
            </p:cNvSpPr>
            <p:nvPr/>
          </p:nvSpPr>
          <p:spPr bwMode="auto">
            <a:xfrm>
              <a:off x="1955" y="2494"/>
              <a:ext cx="85"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BA4422"/>
                  </a:solidFill>
                  <a:effectLst/>
                  <a:latin typeface="Trebuchet MS Bold" panose="020B070302020202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78" name="Rectangle 665">
              <a:extLst>
                <a:ext uri="{FF2B5EF4-FFF2-40B4-BE49-F238E27FC236}">
                  <a16:creationId xmlns:a16="http://schemas.microsoft.com/office/drawing/2014/main" id="{8BCF8AC7-D55D-5D0C-992A-EA02E0773014}"/>
                </a:ext>
              </a:extLst>
            </p:cNvPr>
            <p:cNvSpPr>
              <a:spLocks noChangeArrowheads="1"/>
            </p:cNvSpPr>
            <p:nvPr/>
          </p:nvSpPr>
          <p:spPr bwMode="auto">
            <a:xfrm>
              <a:off x="2004" y="2494"/>
              <a:ext cx="62"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BA4422"/>
                  </a:solidFill>
                  <a:effectLst/>
                  <a:latin typeface="Trebuchet MS Bold" panose="020B0703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79" name="Rectangle 666">
              <a:extLst>
                <a:ext uri="{FF2B5EF4-FFF2-40B4-BE49-F238E27FC236}">
                  <a16:creationId xmlns:a16="http://schemas.microsoft.com/office/drawing/2014/main" id="{0AE2B5A9-F515-5A36-18D8-C2DE8B58AFE8}"/>
                </a:ext>
              </a:extLst>
            </p:cNvPr>
            <p:cNvSpPr>
              <a:spLocks noChangeArrowheads="1"/>
            </p:cNvSpPr>
            <p:nvPr/>
          </p:nvSpPr>
          <p:spPr bwMode="auto">
            <a:xfrm>
              <a:off x="2029" y="2494"/>
              <a:ext cx="60"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BA4422"/>
                  </a:solidFill>
                  <a:effectLst/>
                  <a:latin typeface="Trebuchet MS Bold" panose="020B0703020202020204" pitchFamily="34" charset="0"/>
                </a:rPr>
                <a:t>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80" name="Rectangle 667">
              <a:extLst>
                <a:ext uri="{FF2B5EF4-FFF2-40B4-BE49-F238E27FC236}">
                  <a16:creationId xmlns:a16="http://schemas.microsoft.com/office/drawing/2014/main" id="{09CB4896-74EF-0C8C-CFAA-7F055213FBF1}"/>
                </a:ext>
              </a:extLst>
            </p:cNvPr>
            <p:cNvSpPr>
              <a:spLocks noChangeArrowheads="1"/>
            </p:cNvSpPr>
            <p:nvPr/>
          </p:nvSpPr>
          <p:spPr bwMode="auto">
            <a:xfrm>
              <a:off x="2052" y="2494"/>
              <a:ext cx="85"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BA4422"/>
                  </a:solidFill>
                  <a:effectLst/>
                  <a:latin typeface="Trebuchet MS Bold" panose="020B0703020202020204" pitchFamily="34" charset="0"/>
                </a:rPr>
                <a:t>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81" name="Rectangle 668">
              <a:extLst>
                <a:ext uri="{FF2B5EF4-FFF2-40B4-BE49-F238E27FC236}">
                  <a16:creationId xmlns:a16="http://schemas.microsoft.com/office/drawing/2014/main" id="{DF313D5C-E79F-1E87-0C96-05C4BC0D6314}"/>
                </a:ext>
              </a:extLst>
            </p:cNvPr>
            <p:cNvSpPr>
              <a:spLocks noChangeArrowheads="1"/>
            </p:cNvSpPr>
            <p:nvPr/>
          </p:nvSpPr>
          <p:spPr bwMode="auto">
            <a:xfrm>
              <a:off x="2100" y="2494"/>
              <a:ext cx="60"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BA4422"/>
                  </a:solidFill>
                  <a:effectLst/>
                  <a:latin typeface="Trebuchet MS Bold" panose="020B0703020202020204" pitchFamily="34" charset="0"/>
                </a:rPr>
                <a:t>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82" name="Rectangle 669">
              <a:extLst>
                <a:ext uri="{FF2B5EF4-FFF2-40B4-BE49-F238E27FC236}">
                  <a16:creationId xmlns:a16="http://schemas.microsoft.com/office/drawing/2014/main" id="{9C2684D1-1BF1-F7E7-05D4-6ACB59A52FCB}"/>
                </a:ext>
              </a:extLst>
            </p:cNvPr>
            <p:cNvSpPr>
              <a:spLocks noChangeArrowheads="1"/>
            </p:cNvSpPr>
            <p:nvPr/>
          </p:nvSpPr>
          <p:spPr bwMode="auto">
            <a:xfrm>
              <a:off x="1436" y="3304"/>
              <a:ext cx="179"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1DCE9B"/>
                  </a:solidFill>
                  <a:effectLst/>
                  <a:latin typeface="Trebuchet MS Bold" panose="020B0703020202020204" pitchFamily="34" charset="0"/>
                </a:rPr>
                <a:t>316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83" name="Rectangle 670">
              <a:extLst>
                <a:ext uri="{FF2B5EF4-FFF2-40B4-BE49-F238E27FC236}">
                  <a16:creationId xmlns:a16="http://schemas.microsoft.com/office/drawing/2014/main" id="{674FBD07-BB29-5460-10AF-C94DD51CE837}"/>
                </a:ext>
              </a:extLst>
            </p:cNvPr>
            <p:cNvSpPr>
              <a:spLocks noChangeArrowheads="1"/>
            </p:cNvSpPr>
            <p:nvPr/>
          </p:nvSpPr>
          <p:spPr bwMode="auto">
            <a:xfrm>
              <a:off x="1586" y="3304"/>
              <a:ext cx="179"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1DCE9B"/>
                  </a:solidFill>
                  <a:effectLst/>
                  <a:latin typeface="Trebuchet MS Bold" panose="020B0703020202020204" pitchFamily="34" charset="0"/>
                </a:rPr>
                <a:t>292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84" name="Rectangle 671">
              <a:extLst>
                <a:ext uri="{FF2B5EF4-FFF2-40B4-BE49-F238E27FC236}">
                  <a16:creationId xmlns:a16="http://schemas.microsoft.com/office/drawing/2014/main" id="{13552359-A760-A149-76EC-2098792977F8}"/>
                </a:ext>
              </a:extLst>
            </p:cNvPr>
            <p:cNvSpPr>
              <a:spLocks noChangeArrowheads="1"/>
            </p:cNvSpPr>
            <p:nvPr/>
          </p:nvSpPr>
          <p:spPr bwMode="auto">
            <a:xfrm>
              <a:off x="1737" y="3304"/>
              <a:ext cx="179"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1DCE9B"/>
                  </a:solidFill>
                  <a:effectLst/>
                  <a:latin typeface="Trebuchet MS Bold" panose="020B0703020202020204" pitchFamily="34" charset="0"/>
                </a:rPr>
                <a:t>266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85" name="Rectangle 672">
              <a:extLst>
                <a:ext uri="{FF2B5EF4-FFF2-40B4-BE49-F238E27FC236}">
                  <a16:creationId xmlns:a16="http://schemas.microsoft.com/office/drawing/2014/main" id="{E563DB3E-C24E-41AD-D383-A9BFFB60D9FB}"/>
                </a:ext>
              </a:extLst>
            </p:cNvPr>
            <p:cNvSpPr>
              <a:spLocks noChangeArrowheads="1"/>
            </p:cNvSpPr>
            <p:nvPr/>
          </p:nvSpPr>
          <p:spPr bwMode="auto">
            <a:xfrm>
              <a:off x="1888" y="3304"/>
              <a:ext cx="179"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1DCE9B"/>
                  </a:solidFill>
                  <a:effectLst/>
                  <a:latin typeface="Trebuchet MS Bold" panose="020B0703020202020204" pitchFamily="34" charset="0"/>
                </a:rPr>
                <a:t>245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86" name="Rectangle 673">
              <a:extLst>
                <a:ext uri="{FF2B5EF4-FFF2-40B4-BE49-F238E27FC236}">
                  <a16:creationId xmlns:a16="http://schemas.microsoft.com/office/drawing/2014/main" id="{8569F505-412C-BD46-AFA2-B9612FFDDD22}"/>
                </a:ext>
              </a:extLst>
            </p:cNvPr>
            <p:cNvSpPr>
              <a:spLocks noChangeArrowheads="1"/>
            </p:cNvSpPr>
            <p:nvPr/>
          </p:nvSpPr>
          <p:spPr bwMode="auto">
            <a:xfrm>
              <a:off x="2039" y="3304"/>
              <a:ext cx="179"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1DCE9B"/>
                  </a:solidFill>
                  <a:effectLst/>
                  <a:latin typeface="Trebuchet MS Bold" panose="020B0703020202020204" pitchFamily="34" charset="0"/>
                </a:rPr>
                <a:t>231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87" name="Rectangle 674">
              <a:extLst>
                <a:ext uri="{FF2B5EF4-FFF2-40B4-BE49-F238E27FC236}">
                  <a16:creationId xmlns:a16="http://schemas.microsoft.com/office/drawing/2014/main" id="{9CB6995A-42BB-7126-1AD8-23F75FD2A661}"/>
                </a:ext>
              </a:extLst>
            </p:cNvPr>
            <p:cNvSpPr>
              <a:spLocks noChangeArrowheads="1"/>
            </p:cNvSpPr>
            <p:nvPr/>
          </p:nvSpPr>
          <p:spPr bwMode="auto">
            <a:xfrm>
              <a:off x="2190" y="3304"/>
              <a:ext cx="179"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1DCE9B"/>
                  </a:solidFill>
                  <a:effectLst/>
                  <a:latin typeface="Trebuchet MS Bold" panose="020B0703020202020204" pitchFamily="34" charset="0"/>
                </a:rPr>
                <a:t>214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88" name="Rectangle 675">
              <a:extLst>
                <a:ext uri="{FF2B5EF4-FFF2-40B4-BE49-F238E27FC236}">
                  <a16:creationId xmlns:a16="http://schemas.microsoft.com/office/drawing/2014/main" id="{AC802F35-7928-A9BA-6A7A-AE8C7CA72061}"/>
                </a:ext>
              </a:extLst>
            </p:cNvPr>
            <p:cNvSpPr>
              <a:spLocks noChangeArrowheads="1"/>
            </p:cNvSpPr>
            <p:nvPr/>
          </p:nvSpPr>
          <p:spPr bwMode="auto">
            <a:xfrm>
              <a:off x="2340" y="3304"/>
              <a:ext cx="179"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1DCE9B"/>
                  </a:solidFill>
                  <a:effectLst/>
                  <a:latin typeface="Trebuchet MS Bold" panose="020B0703020202020204" pitchFamily="34" charset="0"/>
                </a:rPr>
                <a:t>201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89" name="Rectangle 676">
              <a:extLst>
                <a:ext uri="{FF2B5EF4-FFF2-40B4-BE49-F238E27FC236}">
                  <a16:creationId xmlns:a16="http://schemas.microsoft.com/office/drawing/2014/main" id="{3A5582A4-57B6-C797-70A3-379F1B7B507C}"/>
                </a:ext>
              </a:extLst>
            </p:cNvPr>
            <p:cNvSpPr>
              <a:spLocks noChangeArrowheads="1"/>
            </p:cNvSpPr>
            <p:nvPr/>
          </p:nvSpPr>
          <p:spPr bwMode="auto">
            <a:xfrm>
              <a:off x="2492" y="3304"/>
              <a:ext cx="179"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1DCE9B"/>
                  </a:solidFill>
                  <a:effectLst/>
                  <a:latin typeface="Trebuchet MS Bold" panose="020B0703020202020204" pitchFamily="34" charset="0"/>
                </a:rPr>
                <a:t>191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90" name="Rectangle 677">
              <a:extLst>
                <a:ext uri="{FF2B5EF4-FFF2-40B4-BE49-F238E27FC236}">
                  <a16:creationId xmlns:a16="http://schemas.microsoft.com/office/drawing/2014/main" id="{072EEAB3-9B20-F8AA-4869-948B3425E16F}"/>
                </a:ext>
              </a:extLst>
            </p:cNvPr>
            <p:cNvSpPr>
              <a:spLocks noChangeArrowheads="1"/>
            </p:cNvSpPr>
            <p:nvPr/>
          </p:nvSpPr>
          <p:spPr bwMode="auto">
            <a:xfrm>
              <a:off x="2642" y="3304"/>
              <a:ext cx="179"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1DCE9B"/>
                  </a:solidFill>
                  <a:effectLst/>
                  <a:latin typeface="Trebuchet MS Bold" panose="020B0703020202020204" pitchFamily="34" charset="0"/>
                </a:rPr>
                <a:t>181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91" name="Rectangle 678">
              <a:extLst>
                <a:ext uri="{FF2B5EF4-FFF2-40B4-BE49-F238E27FC236}">
                  <a16:creationId xmlns:a16="http://schemas.microsoft.com/office/drawing/2014/main" id="{BAE46082-0902-57A8-7E3E-B38ABC8B0B9C}"/>
                </a:ext>
              </a:extLst>
            </p:cNvPr>
            <p:cNvSpPr>
              <a:spLocks noChangeArrowheads="1"/>
            </p:cNvSpPr>
            <p:nvPr/>
          </p:nvSpPr>
          <p:spPr bwMode="auto">
            <a:xfrm>
              <a:off x="2793" y="3304"/>
              <a:ext cx="179"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1DCE9B"/>
                  </a:solidFill>
                  <a:effectLst/>
                  <a:latin typeface="Trebuchet MS Bold" panose="020B0703020202020204" pitchFamily="34" charset="0"/>
                </a:rPr>
                <a:t>175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92" name="Rectangle 679">
              <a:extLst>
                <a:ext uri="{FF2B5EF4-FFF2-40B4-BE49-F238E27FC236}">
                  <a16:creationId xmlns:a16="http://schemas.microsoft.com/office/drawing/2014/main" id="{94324A17-55D2-A8AA-3E83-DAA8A6493620}"/>
                </a:ext>
              </a:extLst>
            </p:cNvPr>
            <p:cNvSpPr>
              <a:spLocks noChangeArrowheads="1"/>
            </p:cNvSpPr>
            <p:nvPr/>
          </p:nvSpPr>
          <p:spPr bwMode="auto">
            <a:xfrm>
              <a:off x="2944" y="3304"/>
              <a:ext cx="179"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1DCE9B"/>
                  </a:solidFill>
                  <a:effectLst/>
                  <a:latin typeface="Trebuchet MS Bold" panose="020B0703020202020204" pitchFamily="34" charset="0"/>
                </a:rPr>
                <a:t>171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94" name="Rectangle 680">
              <a:extLst>
                <a:ext uri="{FF2B5EF4-FFF2-40B4-BE49-F238E27FC236}">
                  <a16:creationId xmlns:a16="http://schemas.microsoft.com/office/drawing/2014/main" id="{E00AF4BD-5B29-E6B0-49DA-6E1EF2119771}"/>
                </a:ext>
              </a:extLst>
            </p:cNvPr>
            <p:cNvSpPr>
              <a:spLocks noChangeArrowheads="1"/>
            </p:cNvSpPr>
            <p:nvPr/>
          </p:nvSpPr>
          <p:spPr bwMode="auto">
            <a:xfrm>
              <a:off x="3095" y="3304"/>
              <a:ext cx="179"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1DCE9B"/>
                  </a:solidFill>
                  <a:effectLst/>
                  <a:latin typeface="Trebuchet MS Bold" panose="020B0703020202020204" pitchFamily="34" charset="0"/>
                </a:rPr>
                <a:t>164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95" name="Rectangle 681">
              <a:extLst>
                <a:ext uri="{FF2B5EF4-FFF2-40B4-BE49-F238E27FC236}">
                  <a16:creationId xmlns:a16="http://schemas.microsoft.com/office/drawing/2014/main" id="{DDB3CDE9-D721-3D48-D96B-59174AFD5E25}"/>
                </a:ext>
              </a:extLst>
            </p:cNvPr>
            <p:cNvSpPr>
              <a:spLocks noChangeArrowheads="1"/>
            </p:cNvSpPr>
            <p:nvPr/>
          </p:nvSpPr>
          <p:spPr bwMode="auto">
            <a:xfrm>
              <a:off x="3246" y="3304"/>
              <a:ext cx="179"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1DCE9B"/>
                  </a:solidFill>
                  <a:effectLst/>
                  <a:latin typeface="Trebuchet MS Bold" panose="020B0703020202020204" pitchFamily="34" charset="0"/>
                </a:rPr>
                <a:t>158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96" name="Rectangle 682">
              <a:extLst>
                <a:ext uri="{FF2B5EF4-FFF2-40B4-BE49-F238E27FC236}">
                  <a16:creationId xmlns:a16="http://schemas.microsoft.com/office/drawing/2014/main" id="{8BCB4421-EEA7-1055-EDC0-7162246C224B}"/>
                </a:ext>
              </a:extLst>
            </p:cNvPr>
            <p:cNvSpPr>
              <a:spLocks noChangeArrowheads="1"/>
            </p:cNvSpPr>
            <p:nvPr/>
          </p:nvSpPr>
          <p:spPr bwMode="auto">
            <a:xfrm>
              <a:off x="3396" y="3304"/>
              <a:ext cx="179"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1DCE9B"/>
                  </a:solidFill>
                  <a:effectLst/>
                  <a:latin typeface="Trebuchet MS Bold" panose="020B0703020202020204" pitchFamily="34" charset="0"/>
                </a:rPr>
                <a:t>150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97" name="Rectangle 683">
              <a:extLst>
                <a:ext uri="{FF2B5EF4-FFF2-40B4-BE49-F238E27FC236}">
                  <a16:creationId xmlns:a16="http://schemas.microsoft.com/office/drawing/2014/main" id="{18E9D6A2-4B17-BE32-5FB2-061A54C3631A}"/>
                </a:ext>
              </a:extLst>
            </p:cNvPr>
            <p:cNvSpPr>
              <a:spLocks noChangeArrowheads="1"/>
            </p:cNvSpPr>
            <p:nvPr/>
          </p:nvSpPr>
          <p:spPr bwMode="auto">
            <a:xfrm>
              <a:off x="3547" y="3304"/>
              <a:ext cx="179"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1DCE9B"/>
                  </a:solidFill>
                  <a:effectLst/>
                  <a:latin typeface="Trebuchet MS Bold" panose="020B0703020202020204" pitchFamily="34" charset="0"/>
                </a:rPr>
                <a:t>145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98" name="Rectangle 684">
              <a:extLst>
                <a:ext uri="{FF2B5EF4-FFF2-40B4-BE49-F238E27FC236}">
                  <a16:creationId xmlns:a16="http://schemas.microsoft.com/office/drawing/2014/main" id="{C9698C37-B275-AAE5-48C6-62CBFD9BED96}"/>
                </a:ext>
              </a:extLst>
            </p:cNvPr>
            <p:cNvSpPr>
              <a:spLocks noChangeArrowheads="1"/>
            </p:cNvSpPr>
            <p:nvPr/>
          </p:nvSpPr>
          <p:spPr bwMode="auto">
            <a:xfrm>
              <a:off x="3698" y="3304"/>
              <a:ext cx="179"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1DCE9B"/>
                  </a:solidFill>
                  <a:effectLst/>
                  <a:latin typeface="Trebuchet MS Bold" panose="020B0703020202020204" pitchFamily="34" charset="0"/>
                </a:rPr>
                <a:t>142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99" name="Rectangle 685">
              <a:extLst>
                <a:ext uri="{FF2B5EF4-FFF2-40B4-BE49-F238E27FC236}">
                  <a16:creationId xmlns:a16="http://schemas.microsoft.com/office/drawing/2014/main" id="{786BE282-D532-0EE0-29F9-B62606250BAD}"/>
                </a:ext>
              </a:extLst>
            </p:cNvPr>
            <p:cNvSpPr>
              <a:spLocks noChangeArrowheads="1"/>
            </p:cNvSpPr>
            <p:nvPr/>
          </p:nvSpPr>
          <p:spPr bwMode="auto">
            <a:xfrm>
              <a:off x="3849" y="3304"/>
              <a:ext cx="179"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1DCE9B"/>
                  </a:solidFill>
                  <a:effectLst/>
                  <a:latin typeface="Trebuchet MS Bold" panose="020B0703020202020204" pitchFamily="34" charset="0"/>
                </a:rPr>
                <a:t>141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00" name="Rectangle 686">
              <a:extLst>
                <a:ext uri="{FF2B5EF4-FFF2-40B4-BE49-F238E27FC236}">
                  <a16:creationId xmlns:a16="http://schemas.microsoft.com/office/drawing/2014/main" id="{31A32FB1-F2F4-9CD6-BF04-F69CE0924B37}"/>
                </a:ext>
              </a:extLst>
            </p:cNvPr>
            <p:cNvSpPr>
              <a:spLocks noChangeArrowheads="1"/>
            </p:cNvSpPr>
            <p:nvPr/>
          </p:nvSpPr>
          <p:spPr bwMode="auto">
            <a:xfrm>
              <a:off x="4000" y="3304"/>
              <a:ext cx="179"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1DCE9B"/>
                  </a:solidFill>
                  <a:effectLst/>
                  <a:latin typeface="Trebuchet MS Bold" panose="020B0703020202020204" pitchFamily="34" charset="0"/>
                </a:rPr>
                <a:t>139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01" name="Rectangle 687">
              <a:extLst>
                <a:ext uri="{FF2B5EF4-FFF2-40B4-BE49-F238E27FC236}">
                  <a16:creationId xmlns:a16="http://schemas.microsoft.com/office/drawing/2014/main" id="{98DED719-E249-EFCC-87A1-09FBC8D85173}"/>
                </a:ext>
              </a:extLst>
            </p:cNvPr>
            <p:cNvSpPr>
              <a:spLocks noChangeArrowheads="1"/>
            </p:cNvSpPr>
            <p:nvPr/>
          </p:nvSpPr>
          <p:spPr bwMode="auto">
            <a:xfrm>
              <a:off x="4151" y="3304"/>
              <a:ext cx="179"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1DCE9B"/>
                  </a:solidFill>
                  <a:effectLst/>
                  <a:latin typeface="Trebuchet MS Bold" panose="020B0703020202020204" pitchFamily="34" charset="0"/>
                </a:rPr>
                <a:t>137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02" name="Rectangle 688">
              <a:extLst>
                <a:ext uri="{FF2B5EF4-FFF2-40B4-BE49-F238E27FC236}">
                  <a16:creationId xmlns:a16="http://schemas.microsoft.com/office/drawing/2014/main" id="{91AE3757-3F2E-4357-4E2A-EA1E41366B8A}"/>
                </a:ext>
              </a:extLst>
            </p:cNvPr>
            <p:cNvSpPr>
              <a:spLocks noChangeArrowheads="1"/>
            </p:cNvSpPr>
            <p:nvPr/>
          </p:nvSpPr>
          <p:spPr bwMode="auto">
            <a:xfrm>
              <a:off x="4302" y="3304"/>
              <a:ext cx="179"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1DCE9B"/>
                  </a:solidFill>
                  <a:effectLst/>
                  <a:latin typeface="Trebuchet MS Bold" panose="020B0703020202020204" pitchFamily="34" charset="0"/>
                </a:rPr>
                <a:t>137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03" name="Rectangle 689">
              <a:extLst>
                <a:ext uri="{FF2B5EF4-FFF2-40B4-BE49-F238E27FC236}">
                  <a16:creationId xmlns:a16="http://schemas.microsoft.com/office/drawing/2014/main" id="{CC4529CB-F661-1022-C2A3-CF7FF0B05C71}"/>
                </a:ext>
              </a:extLst>
            </p:cNvPr>
            <p:cNvSpPr>
              <a:spLocks noChangeArrowheads="1"/>
            </p:cNvSpPr>
            <p:nvPr/>
          </p:nvSpPr>
          <p:spPr bwMode="auto">
            <a:xfrm>
              <a:off x="4452" y="3304"/>
              <a:ext cx="179"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1DCE9B"/>
                  </a:solidFill>
                  <a:effectLst/>
                  <a:latin typeface="Trebuchet MS Bold" panose="020B0703020202020204" pitchFamily="34" charset="0"/>
                </a:rPr>
                <a:t>134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04" name="Rectangle 690">
              <a:extLst>
                <a:ext uri="{FF2B5EF4-FFF2-40B4-BE49-F238E27FC236}">
                  <a16:creationId xmlns:a16="http://schemas.microsoft.com/office/drawing/2014/main" id="{8A4CF1B1-721D-9F5E-DF63-6BF7353B557B}"/>
                </a:ext>
              </a:extLst>
            </p:cNvPr>
            <p:cNvSpPr>
              <a:spLocks noChangeArrowheads="1"/>
            </p:cNvSpPr>
            <p:nvPr/>
          </p:nvSpPr>
          <p:spPr bwMode="auto">
            <a:xfrm>
              <a:off x="4603" y="3304"/>
              <a:ext cx="179"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1DCE9B"/>
                  </a:solidFill>
                  <a:effectLst/>
                  <a:latin typeface="Trebuchet MS Bold" panose="020B0703020202020204" pitchFamily="34" charset="0"/>
                </a:rPr>
                <a:t>132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05" name="Rectangle 691">
              <a:extLst>
                <a:ext uri="{FF2B5EF4-FFF2-40B4-BE49-F238E27FC236}">
                  <a16:creationId xmlns:a16="http://schemas.microsoft.com/office/drawing/2014/main" id="{2A5A1E6A-0093-6FC0-9F55-E449E80E29E6}"/>
                </a:ext>
              </a:extLst>
            </p:cNvPr>
            <p:cNvSpPr>
              <a:spLocks noChangeArrowheads="1"/>
            </p:cNvSpPr>
            <p:nvPr/>
          </p:nvSpPr>
          <p:spPr bwMode="auto">
            <a:xfrm>
              <a:off x="4754" y="3304"/>
              <a:ext cx="179"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1DCE9B"/>
                  </a:solidFill>
                  <a:effectLst/>
                  <a:latin typeface="Trebuchet MS Bold" panose="020B0703020202020204" pitchFamily="34" charset="0"/>
                </a:rPr>
                <a:t>130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06" name="Rectangle 692">
              <a:extLst>
                <a:ext uri="{FF2B5EF4-FFF2-40B4-BE49-F238E27FC236}">
                  <a16:creationId xmlns:a16="http://schemas.microsoft.com/office/drawing/2014/main" id="{F73FDE91-5AD3-4104-3909-F50ED1BCD555}"/>
                </a:ext>
              </a:extLst>
            </p:cNvPr>
            <p:cNvSpPr>
              <a:spLocks noChangeArrowheads="1"/>
            </p:cNvSpPr>
            <p:nvPr/>
          </p:nvSpPr>
          <p:spPr bwMode="auto">
            <a:xfrm>
              <a:off x="4905" y="3304"/>
              <a:ext cx="179"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1DCE9B"/>
                  </a:solidFill>
                  <a:effectLst/>
                  <a:latin typeface="Trebuchet MS Bold" panose="020B0703020202020204" pitchFamily="34" charset="0"/>
                </a:rPr>
                <a:t>128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07" name="Rectangle 693">
              <a:extLst>
                <a:ext uri="{FF2B5EF4-FFF2-40B4-BE49-F238E27FC236}">
                  <a16:creationId xmlns:a16="http://schemas.microsoft.com/office/drawing/2014/main" id="{D02FF878-E766-9685-60E9-AB0583C3F1A7}"/>
                </a:ext>
              </a:extLst>
            </p:cNvPr>
            <p:cNvSpPr>
              <a:spLocks noChangeArrowheads="1"/>
            </p:cNvSpPr>
            <p:nvPr/>
          </p:nvSpPr>
          <p:spPr bwMode="auto">
            <a:xfrm>
              <a:off x="5056" y="3304"/>
              <a:ext cx="179"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1DCE9B"/>
                  </a:solidFill>
                  <a:effectLst/>
                  <a:latin typeface="Trebuchet MS Bold" panose="020B0703020202020204" pitchFamily="34" charset="0"/>
                </a:rPr>
                <a:t>126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08" name="Rectangle 694">
              <a:extLst>
                <a:ext uri="{FF2B5EF4-FFF2-40B4-BE49-F238E27FC236}">
                  <a16:creationId xmlns:a16="http://schemas.microsoft.com/office/drawing/2014/main" id="{C6243653-41D5-5D96-ED9D-9A0604CD5826}"/>
                </a:ext>
              </a:extLst>
            </p:cNvPr>
            <p:cNvSpPr>
              <a:spLocks noChangeArrowheads="1"/>
            </p:cNvSpPr>
            <p:nvPr/>
          </p:nvSpPr>
          <p:spPr bwMode="auto">
            <a:xfrm>
              <a:off x="5206" y="3304"/>
              <a:ext cx="179"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1DCE9B"/>
                  </a:solidFill>
                  <a:effectLst/>
                  <a:latin typeface="Trebuchet MS Bold" panose="020B0703020202020204" pitchFamily="34" charset="0"/>
                </a:rPr>
                <a:t>124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09" name="Rectangle 695">
              <a:extLst>
                <a:ext uri="{FF2B5EF4-FFF2-40B4-BE49-F238E27FC236}">
                  <a16:creationId xmlns:a16="http://schemas.microsoft.com/office/drawing/2014/main" id="{4CC53365-3FE4-D285-1222-754C00902008}"/>
                </a:ext>
              </a:extLst>
            </p:cNvPr>
            <p:cNvSpPr>
              <a:spLocks noChangeArrowheads="1"/>
            </p:cNvSpPr>
            <p:nvPr/>
          </p:nvSpPr>
          <p:spPr bwMode="auto">
            <a:xfrm>
              <a:off x="5358" y="3304"/>
              <a:ext cx="179"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1DCE9B"/>
                  </a:solidFill>
                  <a:effectLst/>
                  <a:latin typeface="Trebuchet MS Bold" panose="020B0703020202020204" pitchFamily="34" charset="0"/>
                </a:rPr>
                <a:t>117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10" name="Rectangle 696">
              <a:extLst>
                <a:ext uri="{FF2B5EF4-FFF2-40B4-BE49-F238E27FC236}">
                  <a16:creationId xmlns:a16="http://schemas.microsoft.com/office/drawing/2014/main" id="{034D7DCB-72F9-429D-4A9B-92B559A5C924}"/>
                </a:ext>
              </a:extLst>
            </p:cNvPr>
            <p:cNvSpPr>
              <a:spLocks noChangeArrowheads="1"/>
            </p:cNvSpPr>
            <p:nvPr/>
          </p:nvSpPr>
          <p:spPr bwMode="auto">
            <a:xfrm>
              <a:off x="5529" y="3304"/>
              <a:ext cx="132"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1DCE9B"/>
                  </a:solidFill>
                  <a:effectLst/>
                  <a:latin typeface="Trebuchet MS Bold" panose="020B0703020202020204" pitchFamily="34" charset="0"/>
                </a:rPr>
                <a:t>59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11" name="Rectangle 697">
              <a:extLst>
                <a:ext uri="{FF2B5EF4-FFF2-40B4-BE49-F238E27FC236}">
                  <a16:creationId xmlns:a16="http://schemas.microsoft.com/office/drawing/2014/main" id="{ABB3F0DE-FFF2-AD2A-2EC9-6CD5F4B01EA9}"/>
                </a:ext>
              </a:extLst>
            </p:cNvPr>
            <p:cNvSpPr>
              <a:spLocks noChangeArrowheads="1"/>
            </p:cNvSpPr>
            <p:nvPr/>
          </p:nvSpPr>
          <p:spPr bwMode="auto">
            <a:xfrm>
              <a:off x="5851" y="3304"/>
              <a:ext cx="85"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1DCE9B"/>
                  </a:solidFill>
                  <a:effectLst/>
                  <a:latin typeface="Trebuchet MS Bold" panose="020B0703020202020204" pitchFamily="34" charset="0"/>
                </a:rPr>
                <a:t>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12" name="Rectangle 698">
              <a:extLst>
                <a:ext uri="{FF2B5EF4-FFF2-40B4-BE49-F238E27FC236}">
                  <a16:creationId xmlns:a16="http://schemas.microsoft.com/office/drawing/2014/main" id="{CB68DD2D-39B7-8D17-0C09-433F9800C600}"/>
                </a:ext>
              </a:extLst>
            </p:cNvPr>
            <p:cNvSpPr>
              <a:spLocks noChangeArrowheads="1"/>
            </p:cNvSpPr>
            <p:nvPr/>
          </p:nvSpPr>
          <p:spPr bwMode="auto">
            <a:xfrm>
              <a:off x="5700" y="3304"/>
              <a:ext cx="85"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1DCE9B"/>
                  </a:solidFill>
                  <a:effectLst/>
                  <a:latin typeface="Trebuchet MS Bold" panose="020B0703020202020204" pitchFamily="34" charset="0"/>
                </a:rPr>
                <a:t>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13" name="Rectangle 699">
              <a:extLst>
                <a:ext uri="{FF2B5EF4-FFF2-40B4-BE49-F238E27FC236}">
                  <a16:creationId xmlns:a16="http://schemas.microsoft.com/office/drawing/2014/main" id="{F1F8EA05-E5CF-991A-9E1B-F32E940C3441}"/>
                </a:ext>
              </a:extLst>
            </p:cNvPr>
            <p:cNvSpPr>
              <a:spLocks noChangeArrowheads="1"/>
            </p:cNvSpPr>
            <p:nvPr/>
          </p:nvSpPr>
          <p:spPr bwMode="auto">
            <a:xfrm>
              <a:off x="1186" y="3304"/>
              <a:ext cx="113"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1DCE9B"/>
                  </a:solidFill>
                  <a:effectLst/>
                  <a:latin typeface="Trebuchet MS Bold" panose="020B0703020202020204" pitchFamily="34" charset="0"/>
                </a:rPr>
                <a:t>NI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14" name="Rectangle 700">
              <a:extLst>
                <a:ext uri="{FF2B5EF4-FFF2-40B4-BE49-F238E27FC236}">
                  <a16:creationId xmlns:a16="http://schemas.microsoft.com/office/drawing/2014/main" id="{48A12D00-C161-AF3C-B656-12DAED3143A3}"/>
                </a:ext>
              </a:extLst>
            </p:cNvPr>
            <p:cNvSpPr>
              <a:spLocks noChangeArrowheads="1"/>
            </p:cNvSpPr>
            <p:nvPr/>
          </p:nvSpPr>
          <p:spPr bwMode="auto">
            <a:xfrm>
              <a:off x="1257" y="3304"/>
              <a:ext cx="88"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1DCE9B"/>
                  </a:solidFill>
                  <a:effectLst/>
                  <a:latin typeface="Trebuchet MS Bold" panose="020B0703020202020204" pitchFamily="34" charset="0"/>
                </a:rPr>
                <a:t>V</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15" name="Rectangle 701">
              <a:extLst>
                <a:ext uri="{FF2B5EF4-FFF2-40B4-BE49-F238E27FC236}">
                  <a16:creationId xmlns:a16="http://schemas.microsoft.com/office/drawing/2014/main" id="{A9A897C3-F53B-B4A8-806C-2E49981AFFD3}"/>
                </a:ext>
              </a:extLst>
            </p:cNvPr>
            <p:cNvSpPr>
              <a:spLocks noChangeArrowheads="1"/>
            </p:cNvSpPr>
            <p:nvPr/>
          </p:nvSpPr>
          <p:spPr bwMode="auto">
            <a:xfrm>
              <a:off x="1302" y="3304"/>
              <a:ext cx="94"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1DCE9B"/>
                  </a:solidFill>
                  <a:effectLst/>
                  <a:latin typeface="Trebuchet MS Bold" panose="020B0703020202020204" pitchFamily="34" charset="0"/>
                </a:rPr>
                <a:t>O</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16" name="Rectangle 702">
              <a:extLst>
                <a:ext uri="{FF2B5EF4-FFF2-40B4-BE49-F238E27FC236}">
                  <a16:creationId xmlns:a16="http://schemas.microsoft.com/office/drawing/2014/main" id="{E538AD08-C50E-EB6E-2BA5-02989EEE554D}"/>
                </a:ext>
              </a:extLst>
            </p:cNvPr>
            <p:cNvSpPr>
              <a:spLocks noChangeArrowheads="1"/>
            </p:cNvSpPr>
            <p:nvPr/>
          </p:nvSpPr>
          <p:spPr bwMode="auto">
            <a:xfrm>
              <a:off x="1436" y="3200"/>
              <a:ext cx="179"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BA4422"/>
                  </a:solidFill>
                  <a:effectLst/>
                  <a:latin typeface="Trebuchet MS Bold" panose="020B0703020202020204" pitchFamily="34" charset="0"/>
                </a:rPr>
                <a:t>314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17" name="Rectangle 703">
              <a:extLst>
                <a:ext uri="{FF2B5EF4-FFF2-40B4-BE49-F238E27FC236}">
                  <a16:creationId xmlns:a16="http://schemas.microsoft.com/office/drawing/2014/main" id="{0EEBFD6C-C1EA-67C6-E7DC-3E3D2F71CDAF}"/>
                </a:ext>
              </a:extLst>
            </p:cNvPr>
            <p:cNvSpPr>
              <a:spLocks noChangeArrowheads="1"/>
            </p:cNvSpPr>
            <p:nvPr/>
          </p:nvSpPr>
          <p:spPr bwMode="auto">
            <a:xfrm>
              <a:off x="1586" y="3200"/>
              <a:ext cx="85"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BA4422"/>
                  </a:solidFill>
                  <a:effectLst/>
                  <a:latin typeface="Trebuchet MS Bold" panose="020B0703020202020204" pitchFamily="34" charset="0"/>
                </a:rPr>
                <a:t>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18" name="Rectangle 704">
              <a:extLst>
                <a:ext uri="{FF2B5EF4-FFF2-40B4-BE49-F238E27FC236}">
                  <a16:creationId xmlns:a16="http://schemas.microsoft.com/office/drawing/2014/main" id="{E079CE83-F45E-B67E-8C35-913AB8530835}"/>
                </a:ext>
              </a:extLst>
            </p:cNvPr>
            <p:cNvSpPr>
              <a:spLocks noChangeArrowheads="1"/>
            </p:cNvSpPr>
            <p:nvPr/>
          </p:nvSpPr>
          <p:spPr bwMode="auto">
            <a:xfrm>
              <a:off x="1628" y="3200"/>
              <a:ext cx="85"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BA4422"/>
                  </a:solidFill>
                  <a:effectLst/>
                  <a:latin typeface="Trebuchet MS Bold" panose="020B0703020202020204" pitchFamily="34" charset="0"/>
                </a:rPr>
                <a:t>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19" name="Rectangle 705">
              <a:extLst>
                <a:ext uri="{FF2B5EF4-FFF2-40B4-BE49-F238E27FC236}">
                  <a16:creationId xmlns:a16="http://schemas.microsoft.com/office/drawing/2014/main" id="{97B5678D-8823-7A3D-9DE3-036E5239BA00}"/>
                </a:ext>
              </a:extLst>
            </p:cNvPr>
            <p:cNvSpPr>
              <a:spLocks noChangeArrowheads="1"/>
            </p:cNvSpPr>
            <p:nvPr/>
          </p:nvSpPr>
          <p:spPr bwMode="auto">
            <a:xfrm>
              <a:off x="1669" y="3200"/>
              <a:ext cx="85"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BA4422"/>
                  </a:solidFill>
                  <a:effectLst/>
                  <a:latin typeface="Trebuchet MS Bold" panose="020B0703020202020204" pitchFamily="34" charset="0"/>
                </a:rPr>
                <a:t>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20" name="Rectangle 706">
              <a:extLst>
                <a:ext uri="{FF2B5EF4-FFF2-40B4-BE49-F238E27FC236}">
                  <a16:creationId xmlns:a16="http://schemas.microsoft.com/office/drawing/2014/main" id="{D3426AB1-36D9-EA4B-82E8-FB7BB7A637BB}"/>
                </a:ext>
              </a:extLst>
            </p:cNvPr>
            <p:cNvSpPr>
              <a:spLocks noChangeArrowheads="1"/>
            </p:cNvSpPr>
            <p:nvPr/>
          </p:nvSpPr>
          <p:spPr bwMode="auto">
            <a:xfrm>
              <a:off x="1737" y="3200"/>
              <a:ext cx="179"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BA4422"/>
                  </a:solidFill>
                  <a:effectLst/>
                  <a:latin typeface="Trebuchet MS Bold" panose="020B0703020202020204" pitchFamily="34" charset="0"/>
                </a:rPr>
                <a:t>265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21" name="Rectangle 707">
              <a:extLst>
                <a:ext uri="{FF2B5EF4-FFF2-40B4-BE49-F238E27FC236}">
                  <a16:creationId xmlns:a16="http://schemas.microsoft.com/office/drawing/2014/main" id="{3BC3DAC0-10C7-8099-F7B4-416A1E770D2F}"/>
                </a:ext>
              </a:extLst>
            </p:cNvPr>
            <p:cNvSpPr>
              <a:spLocks noChangeArrowheads="1"/>
            </p:cNvSpPr>
            <p:nvPr/>
          </p:nvSpPr>
          <p:spPr bwMode="auto">
            <a:xfrm>
              <a:off x="1888" y="3200"/>
              <a:ext cx="179"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BA4422"/>
                  </a:solidFill>
                  <a:effectLst/>
                  <a:latin typeface="Trebuchet MS Bold" panose="020B0703020202020204" pitchFamily="34" charset="0"/>
                </a:rPr>
                <a:t>248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22" name="Rectangle 708">
              <a:extLst>
                <a:ext uri="{FF2B5EF4-FFF2-40B4-BE49-F238E27FC236}">
                  <a16:creationId xmlns:a16="http://schemas.microsoft.com/office/drawing/2014/main" id="{01BE7B42-8C89-A059-90F8-AC35B8576AC8}"/>
                </a:ext>
              </a:extLst>
            </p:cNvPr>
            <p:cNvSpPr>
              <a:spLocks noChangeArrowheads="1"/>
            </p:cNvSpPr>
            <p:nvPr/>
          </p:nvSpPr>
          <p:spPr bwMode="auto">
            <a:xfrm>
              <a:off x="2039" y="3200"/>
              <a:ext cx="179"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BA4422"/>
                  </a:solidFill>
                  <a:effectLst/>
                  <a:latin typeface="Trebuchet MS Bold" panose="020B0703020202020204" pitchFamily="34" charset="0"/>
                </a:rPr>
                <a:t>227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23" name="Rectangle 709">
              <a:extLst>
                <a:ext uri="{FF2B5EF4-FFF2-40B4-BE49-F238E27FC236}">
                  <a16:creationId xmlns:a16="http://schemas.microsoft.com/office/drawing/2014/main" id="{975DF83B-5835-F3B5-7CFE-99BB1178C772}"/>
                </a:ext>
              </a:extLst>
            </p:cNvPr>
            <p:cNvSpPr>
              <a:spLocks noChangeArrowheads="1"/>
            </p:cNvSpPr>
            <p:nvPr/>
          </p:nvSpPr>
          <p:spPr bwMode="auto">
            <a:xfrm>
              <a:off x="2190" y="3200"/>
              <a:ext cx="179"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BA4422"/>
                  </a:solidFill>
                  <a:effectLst/>
                  <a:latin typeface="Trebuchet MS Bold" panose="020B0703020202020204" pitchFamily="34" charset="0"/>
                </a:rPr>
                <a:t>222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24" name="Rectangle 710">
              <a:extLst>
                <a:ext uri="{FF2B5EF4-FFF2-40B4-BE49-F238E27FC236}">
                  <a16:creationId xmlns:a16="http://schemas.microsoft.com/office/drawing/2014/main" id="{E41CF5BA-249D-02BD-98B0-43AB64E55428}"/>
                </a:ext>
              </a:extLst>
            </p:cNvPr>
            <p:cNvSpPr>
              <a:spLocks noChangeArrowheads="1"/>
            </p:cNvSpPr>
            <p:nvPr/>
          </p:nvSpPr>
          <p:spPr bwMode="auto">
            <a:xfrm>
              <a:off x="2340" y="3200"/>
              <a:ext cx="179"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BA4422"/>
                  </a:solidFill>
                  <a:effectLst/>
                  <a:latin typeface="Trebuchet MS Bold" panose="020B0703020202020204" pitchFamily="34" charset="0"/>
                </a:rPr>
                <a:t>210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25" name="Rectangle 711">
              <a:extLst>
                <a:ext uri="{FF2B5EF4-FFF2-40B4-BE49-F238E27FC236}">
                  <a16:creationId xmlns:a16="http://schemas.microsoft.com/office/drawing/2014/main" id="{9B97237D-6CE8-C813-C0F6-997F34D6D250}"/>
                </a:ext>
              </a:extLst>
            </p:cNvPr>
            <p:cNvSpPr>
              <a:spLocks noChangeArrowheads="1"/>
            </p:cNvSpPr>
            <p:nvPr/>
          </p:nvSpPr>
          <p:spPr bwMode="auto">
            <a:xfrm>
              <a:off x="2492" y="3200"/>
              <a:ext cx="179"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BA4422"/>
                  </a:solidFill>
                  <a:effectLst/>
                  <a:latin typeface="Trebuchet MS Bold" panose="020B0703020202020204" pitchFamily="34" charset="0"/>
                </a:rPr>
                <a:t>201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26" name="Rectangle 712">
              <a:extLst>
                <a:ext uri="{FF2B5EF4-FFF2-40B4-BE49-F238E27FC236}">
                  <a16:creationId xmlns:a16="http://schemas.microsoft.com/office/drawing/2014/main" id="{ECAEB6C2-8D36-582A-38DB-EE084F100854}"/>
                </a:ext>
              </a:extLst>
            </p:cNvPr>
            <p:cNvSpPr>
              <a:spLocks noChangeArrowheads="1"/>
            </p:cNvSpPr>
            <p:nvPr/>
          </p:nvSpPr>
          <p:spPr bwMode="auto">
            <a:xfrm>
              <a:off x="2642" y="3200"/>
              <a:ext cx="179"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BA4422"/>
                  </a:solidFill>
                  <a:effectLst/>
                  <a:latin typeface="Trebuchet MS Bold" panose="020B0703020202020204" pitchFamily="34" charset="0"/>
                </a:rPr>
                <a:t>199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27" name="Rectangle 713">
              <a:extLst>
                <a:ext uri="{FF2B5EF4-FFF2-40B4-BE49-F238E27FC236}">
                  <a16:creationId xmlns:a16="http://schemas.microsoft.com/office/drawing/2014/main" id="{F138E459-F095-48B9-896B-95FEF2DBE804}"/>
                </a:ext>
              </a:extLst>
            </p:cNvPr>
            <p:cNvSpPr>
              <a:spLocks noChangeArrowheads="1"/>
            </p:cNvSpPr>
            <p:nvPr/>
          </p:nvSpPr>
          <p:spPr bwMode="auto">
            <a:xfrm>
              <a:off x="2793" y="3200"/>
              <a:ext cx="179"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BA4422"/>
                  </a:solidFill>
                  <a:effectLst/>
                  <a:latin typeface="Trebuchet MS Bold" panose="020B0703020202020204" pitchFamily="34" charset="0"/>
                </a:rPr>
                <a:t>193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28" name="Rectangle 714">
              <a:extLst>
                <a:ext uri="{FF2B5EF4-FFF2-40B4-BE49-F238E27FC236}">
                  <a16:creationId xmlns:a16="http://schemas.microsoft.com/office/drawing/2014/main" id="{FA2520EE-11E6-AC1D-46DE-EC25D9D8E289}"/>
                </a:ext>
              </a:extLst>
            </p:cNvPr>
            <p:cNvSpPr>
              <a:spLocks noChangeArrowheads="1"/>
            </p:cNvSpPr>
            <p:nvPr/>
          </p:nvSpPr>
          <p:spPr bwMode="auto">
            <a:xfrm>
              <a:off x="2944" y="3200"/>
              <a:ext cx="179"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BA4422"/>
                  </a:solidFill>
                  <a:effectLst/>
                  <a:latin typeface="Trebuchet MS Bold" panose="020B0703020202020204" pitchFamily="34" charset="0"/>
                </a:rPr>
                <a:t>187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29" name="Rectangle 715">
              <a:extLst>
                <a:ext uri="{FF2B5EF4-FFF2-40B4-BE49-F238E27FC236}">
                  <a16:creationId xmlns:a16="http://schemas.microsoft.com/office/drawing/2014/main" id="{708C5794-BA2E-AC9A-343F-09B7ECC39929}"/>
                </a:ext>
              </a:extLst>
            </p:cNvPr>
            <p:cNvSpPr>
              <a:spLocks noChangeArrowheads="1"/>
            </p:cNvSpPr>
            <p:nvPr/>
          </p:nvSpPr>
          <p:spPr bwMode="auto">
            <a:xfrm>
              <a:off x="3095" y="3200"/>
              <a:ext cx="179"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BA4422"/>
                  </a:solidFill>
                  <a:effectLst/>
                  <a:latin typeface="Trebuchet MS Bold" panose="020B0703020202020204" pitchFamily="34" charset="0"/>
                </a:rPr>
                <a:t>181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30" name="Rectangle 716">
              <a:extLst>
                <a:ext uri="{FF2B5EF4-FFF2-40B4-BE49-F238E27FC236}">
                  <a16:creationId xmlns:a16="http://schemas.microsoft.com/office/drawing/2014/main" id="{F62BD2B1-2526-8CC9-F81C-6E4F564F4CF5}"/>
                </a:ext>
              </a:extLst>
            </p:cNvPr>
            <p:cNvSpPr>
              <a:spLocks noChangeArrowheads="1"/>
            </p:cNvSpPr>
            <p:nvPr/>
          </p:nvSpPr>
          <p:spPr bwMode="auto">
            <a:xfrm>
              <a:off x="3246" y="3200"/>
              <a:ext cx="179"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BA4422"/>
                  </a:solidFill>
                  <a:effectLst/>
                  <a:latin typeface="Trebuchet MS Bold" panose="020B0703020202020204" pitchFamily="34" charset="0"/>
                </a:rPr>
                <a:t>179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31" name="Rectangle 717">
              <a:extLst>
                <a:ext uri="{FF2B5EF4-FFF2-40B4-BE49-F238E27FC236}">
                  <a16:creationId xmlns:a16="http://schemas.microsoft.com/office/drawing/2014/main" id="{6F48AB3A-5CD9-C558-F914-016697D13B56}"/>
                </a:ext>
              </a:extLst>
            </p:cNvPr>
            <p:cNvSpPr>
              <a:spLocks noChangeArrowheads="1"/>
            </p:cNvSpPr>
            <p:nvPr/>
          </p:nvSpPr>
          <p:spPr bwMode="auto">
            <a:xfrm>
              <a:off x="3396" y="3200"/>
              <a:ext cx="179"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BA4422"/>
                  </a:solidFill>
                  <a:effectLst/>
                  <a:latin typeface="Trebuchet MS Bold" panose="020B0703020202020204" pitchFamily="34" charset="0"/>
                </a:rPr>
                <a:t>172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32" name="Rectangle 718">
              <a:extLst>
                <a:ext uri="{FF2B5EF4-FFF2-40B4-BE49-F238E27FC236}">
                  <a16:creationId xmlns:a16="http://schemas.microsoft.com/office/drawing/2014/main" id="{2C4ECB4B-A6DE-5C8A-8B1B-E445952528B4}"/>
                </a:ext>
              </a:extLst>
            </p:cNvPr>
            <p:cNvSpPr>
              <a:spLocks noChangeArrowheads="1"/>
            </p:cNvSpPr>
            <p:nvPr/>
          </p:nvSpPr>
          <p:spPr bwMode="auto">
            <a:xfrm>
              <a:off x="3547" y="3200"/>
              <a:ext cx="179"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BA4422"/>
                  </a:solidFill>
                  <a:effectLst/>
                  <a:latin typeface="Trebuchet MS Bold" panose="020B0703020202020204" pitchFamily="34" charset="0"/>
                </a:rPr>
                <a:t>169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33" name="Rectangle 719">
              <a:extLst>
                <a:ext uri="{FF2B5EF4-FFF2-40B4-BE49-F238E27FC236}">
                  <a16:creationId xmlns:a16="http://schemas.microsoft.com/office/drawing/2014/main" id="{CD01CB33-84DE-949C-1561-E39E830FF5FA}"/>
                </a:ext>
              </a:extLst>
            </p:cNvPr>
            <p:cNvSpPr>
              <a:spLocks noChangeArrowheads="1"/>
            </p:cNvSpPr>
            <p:nvPr/>
          </p:nvSpPr>
          <p:spPr bwMode="auto">
            <a:xfrm>
              <a:off x="3698" y="3200"/>
              <a:ext cx="179"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BA4422"/>
                  </a:solidFill>
                  <a:effectLst/>
                  <a:latin typeface="Trebuchet MS Bold" panose="020B0703020202020204" pitchFamily="34" charset="0"/>
                </a:rPr>
                <a:t>164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34" name="Rectangle 720">
              <a:extLst>
                <a:ext uri="{FF2B5EF4-FFF2-40B4-BE49-F238E27FC236}">
                  <a16:creationId xmlns:a16="http://schemas.microsoft.com/office/drawing/2014/main" id="{9AA7168F-8822-8E16-D2BC-24BBD0E46EC9}"/>
                </a:ext>
              </a:extLst>
            </p:cNvPr>
            <p:cNvSpPr>
              <a:spLocks noChangeArrowheads="1"/>
            </p:cNvSpPr>
            <p:nvPr/>
          </p:nvSpPr>
          <p:spPr bwMode="auto">
            <a:xfrm>
              <a:off x="3849" y="3200"/>
              <a:ext cx="179"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BA4422"/>
                  </a:solidFill>
                  <a:effectLst/>
                  <a:latin typeface="Trebuchet MS Bold" panose="020B0703020202020204" pitchFamily="34" charset="0"/>
                </a:rPr>
                <a:t>163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35" name="Rectangle 721">
              <a:extLst>
                <a:ext uri="{FF2B5EF4-FFF2-40B4-BE49-F238E27FC236}">
                  <a16:creationId xmlns:a16="http://schemas.microsoft.com/office/drawing/2014/main" id="{1539950D-35A7-48E4-551E-18513C98974A}"/>
                </a:ext>
              </a:extLst>
            </p:cNvPr>
            <p:cNvSpPr>
              <a:spLocks noChangeArrowheads="1"/>
            </p:cNvSpPr>
            <p:nvPr/>
          </p:nvSpPr>
          <p:spPr bwMode="auto">
            <a:xfrm>
              <a:off x="4000" y="3200"/>
              <a:ext cx="179"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BA4422"/>
                  </a:solidFill>
                  <a:effectLst/>
                  <a:latin typeface="Trebuchet MS Bold" panose="020B0703020202020204" pitchFamily="34" charset="0"/>
                </a:rPr>
                <a:t>159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36" name="Rectangle 722">
              <a:extLst>
                <a:ext uri="{FF2B5EF4-FFF2-40B4-BE49-F238E27FC236}">
                  <a16:creationId xmlns:a16="http://schemas.microsoft.com/office/drawing/2014/main" id="{2C191184-5202-729D-8FBD-FE383767C960}"/>
                </a:ext>
              </a:extLst>
            </p:cNvPr>
            <p:cNvSpPr>
              <a:spLocks noChangeArrowheads="1"/>
            </p:cNvSpPr>
            <p:nvPr/>
          </p:nvSpPr>
          <p:spPr bwMode="auto">
            <a:xfrm>
              <a:off x="4151" y="3200"/>
              <a:ext cx="179"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BA4422"/>
                  </a:solidFill>
                  <a:effectLst/>
                  <a:latin typeface="Trebuchet MS Bold" panose="020B0703020202020204" pitchFamily="34" charset="0"/>
                </a:rPr>
                <a:t>158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37" name="Rectangle 723">
              <a:extLst>
                <a:ext uri="{FF2B5EF4-FFF2-40B4-BE49-F238E27FC236}">
                  <a16:creationId xmlns:a16="http://schemas.microsoft.com/office/drawing/2014/main" id="{256975C4-398A-2D8F-BC5D-C8C4E98D17C7}"/>
                </a:ext>
              </a:extLst>
            </p:cNvPr>
            <p:cNvSpPr>
              <a:spLocks noChangeArrowheads="1"/>
            </p:cNvSpPr>
            <p:nvPr/>
          </p:nvSpPr>
          <p:spPr bwMode="auto">
            <a:xfrm>
              <a:off x="4302" y="3200"/>
              <a:ext cx="179"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BA4422"/>
                  </a:solidFill>
                  <a:effectLst/>
                  <a:latin typeface="Trebuchet MS Bold" panose="020B0703020202020204" pitchFamily="34" charset="0"/>
                </a:rPr>
                <a:t>157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38" name="Rectangle 724">
              <a:extLst>
                <a:ext uri="{FF2B5EF4-FFF2-40B4-BE49-F238E27FC236}">
                  <a16:creationId xmlns:a16="http://schemas.microsoft.com/office/drawing/2014/main" id="{362DEFA6-6030-5DCC-6B2B-ED15018BF6E7}"/>
                </a:ext>
              </a:extLst>
            </p:cNvPr>
            <p:cNvSpPr>
              <a:spLocks noChangeArrowheads="1"/>
            </p:cNvSpPr>
            <p:nvPr/>
          </p:nvSpPr>
          <p:spPr bwMode="auto">
            <a:xfrm>
              <a:off x="4452" y="3200"/>
              <a:ext cx="179"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BA4422"/>
                  </a:solidFill>
                  <a:effectLst/>
                  <a:latin typeface="Trebuchet MS Bold" panose="020B0703020202020204" pitchFamily="34" charset="0"/>
                </a:rPr>
                <a:t>156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39" name="Rectangle 725">
              <a:extLst>
                <a:ext uri="{FF2B5EF4-FFF2-40B4-BE49-F238E27FC236}">
                  <a16:creationId xmlns:a16="http://schemas.microsoft.com/office/drawing/2014/main" id="{ECD14D4A-7483-9506-1E66-93AC18895BBD}"/>
                </a:ext>
              </a:extLst>
            </p:cNvPr>
            <p:cNvSpPr>
              <a:spLocks noChangeArrowheads="1"/>
            </p:cNvSpPr>
            <p:nvPr/>
          </p:nvSpPr>
          <p:spPr bwMode="auto">
            <a:xfrm>
              <a:off x="4603" y="3200"/>
              <a:ext cx="179"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BA4422"/>
                  </a:solidFill>
                  <a:effectLst/>
                  <a:latin typeface="Trebuchet MS Bold" panose="020B0703020202020204" pitchFamily="34" charset="0"/>
                </a:rPr>
                <a:t>154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40" name="Rectangle 726">
              <a:extLst>
                <a:ext uri="{FF2B5EF4-FFF2-40B4-BE49-F238E27FC236}">
                  <a16:creationId xmlns:a16="http://schemas.microsoft.com/office/drawing/2014/main" id="{08A3F106-D6FC-3AF0-6B46-96161DE70FAE}"/>
                </a:ext>
              </a:extLst>
            </p:cNvPr>
            <p:cNvSpPr>
              <a:spLocks noChangeArrowheads="1"/>
            </p:cNvSpPr>
            <p:nvPr/>
          </p:nvSpPr>
          <p:spPr bwMode="auto">
            <a:xfrm>
              <a:off x="4754" y="3200"/>
              <a:ext cx="179"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BA4422"/>
                  </a:solidFill>
                  <a:effectLst/>
                  <a:latin typeface="Trebuchet MS Bold" panose="020B0703020202020204" pitchFamily="34" charset="0"/>
                </a:rPr>
                <a:t>153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41" name="Rectangle 727">
              <a:extLst>
                <a:ext uri="{FF2B5EF4-FFF2-40B4-BE49-F238E27FC236}">
                  <a16:creationId xmlns:a16="http://schemas.microsoft.com/office/drawing/2014/main" id="{15CD955F-757F-696F-D196-B7A5525380FA}"/>
                </a:ext>
              </a:extLst>
            </p:cNvPr>
            <p:cNvSpPr>
              <a:spLocks noChangeArrowheads="1"/>
            </p:cNvSpPr>
            <p:nvPr/>
          </p:nvSpPr>
          <p:spPr bwMode="auto">
            <a:xfrm>
              <a:off x="4905" y="3200"/>
              <a:ext cx="179"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BA4422"/>
                  </a:solidFill>
                  <a:effectLst/>
                  <a:latin typeface="Trebuchet MS Bold" panose="020B0703020202020204" pitchFamily="34" charset="0"/>
                </a:rPr>
                <a:t>150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42" name="Rectangle 728">
              <a:extLst>
                <a:ext uri="{FF2B5EF4-FFF2-40B4-BE49-F238E27FC236}">
                  <a16:creationId xmlns:a16="http://schemas.microsoft.com/office/drawing/2014/main" id="{EE7AE758-F93A-62D2-B3B6-573AAC3BC8AA}"/>
                </a:ext>
              </a:extLst>
            </p:cNvPr>
            <p:cNvSpPr>
              <a:spLocks noChangeArrowheads="1"/>
            </p:cNvSpPr>
            <p:nvPr/>
          </p:nvSpPr>
          <p:spPr bwMode="auto">
            <a:xfrm>
              <a:off x="5056" y="3200"/>
              <a:ext cx="179"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BA4422"/>
                  </a:solidFill>
                  <a:effectLst/>
                  <a:latin typeface="Trebuchet MS Bold" panose="020B0703020202020204" pitchFamily="34" charset="0"/>
                </a:rPr>
                <a:t>147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43" name="Rectangle 729">
              <a:extLst>
                <a:ext uri="{FF2B5EF4-FFF2-40B4-BE49-F238E27FC236}">
                  <a16:creationId xmlns:a16="http://schemas.microsoft.com/office/drawing/2014/main" id="{3E3BD35C-EF64-0C28-74F6-5D1E5137E1E2}"/>
                </a:ext>
              </a:extLst>
            </p:cNvPr>
            <p:cNvSpPr>
              <a:spLocks noChangeArrowheads="1"/>
            </p:cNvSpPr>
            <p:nvPr/>
          </p:nvSpPr>
          <p:spPr bwMode="auto">
            <a:xfrm>
              <a:off x="5206" y="3200"/>
              <a:ext cx="179"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BA4422"/>
                  </a:solidFill>
                  <a:effectLst/>
                  <a:latin typeface="Trebuchet MS Bold" panose="020B0703020202020204" pitchFamily="34" charset="0"/>
                </a:rPr>
                <a:t>145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44" name="Rectangle 730">
              <a:extLst>
                <a:ext uri="{FF2B5EF4-FFF2-40B4-BE49-F238E27FC236}">
                  <a16:creationId xmlns:a16="http://schemas.microsoft.com/office/drawing/2014/main" id="{39A61967-819F-9F13-6DE3-959B3CBC661D}"/>
                </a:ext>
              </a:extLst>
            </p:cNvPr>
            <p:cNvSpPr>
              <a:spLocks noChangeArrowheads="1"/>
            </p:cNvSpPr>
            <p:nvPr/>
          </p:nvSpPr>
          <p:spPr bwMode="auto">
            <a:xfrm>
              <a:off x="5358" y="3200"/>
              <a:ext cx="179"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BA4422"/>
                  </a:solidFill>
                  <a:effectLst/>
                  <a:latin typeface="Trebuchet MS Bold" panose="020B0703020202020204" pitchFamily="34" charset="0"/>
                </a:rPr>
                <a:t>138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45" name="Rectangle 731">
              <a:extLst>
                <a:ext uri="{FF2B5EF4-FFF2-40B4-BE49-F238E27FC236}">
                  <a16:creationId xmlns:a16="http://schemas.microsoft.com/office/drawing/2014/main" id="{B26DA3FF-3F63-481E-BA1F-A92D61388DBE}"/>
                </a:ext>
              </a:extLst>
            </p:cNvPr>
            <p:cNvSpPr>
              <a:spLocks noChangeArrowheads="1"/>
            </p:cNvSpPr>
            <p:nvPr/>
          </p:nvSpPr>
          <p:spPr bwMode="auto">
            <a:xfrm>
              <a:off x="5529" y="3200"/>
              <a:ext cx="132"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BA4422"/>
                  </a:solidFill>
                  <a:effectLst/>
                  <a:latin typeface="Trebuchet MS Bold" panose="020B0703020202020204" pitchFamily="34" charset="0"/>
                </a:rPr>
                <a:t>66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46" name="Rectangle 732">
              <a:extLst>
                <a:ext uri="{FF2B5EF4-FFF2-40B4-BE49-F238E27FC236}">
                  <a16:creationId xmlns:a16="http://schemas.microsoft.com/office/drawing/2014/main" id="{66161AC2-2900-5494-5AEC-D322FC3608A5}"/>
                </a:ext>
              </a:extLst>
            </p:cNvPr>
            <p:cNvSpPr>
              <a:spLocks noChangeArrowheads="1"/>
            </p:cNvSpPr>
            <p:nvPr/>
          </p:nvSpPr>
          <p:spPr bwMode="auto">
            <a:xfrm>
              <a:off x="5851" y="3200"/>
              <a:ext cx="85"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BA4422"/>
                  </a:solidFill>
                  <a:effectLst/>
                  <a:latin typeface="Trebuchet MS Bold" panose="020B0703020202020204" pitchFamily="34" charset="0"/>
                </a:rPr>
                <a:t>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47" name="Rectangle 733">
              <a:extLst>
                <a:ext uri="{FF2B5EF4-FFF2-40B4-BE49-F238E27FC236}">
                  <a16:creationId xmlns:a16="http://schemas.microsoft.com/office/drawing/2014/main" id="{A23C90B4-D998-B7BA-911A-E75A981DDB65}"/>
                </a:ext>
              </a:extLst>
            </p:cNvPr>
            <p:cNvSpPr>
              <a:spLocks noChangeArrowheads="1"/>
            </p:cNvSpPr>
            <p:nvPr/>
          </p:nvSpPr>
          <p:spPr bwMode="auto">
            <a:xfrm>
              <a:off x="5680" y="3200"/>
              <a:ext cx="132"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BA4422"/>
                  </a:solidFill>
                  <a:effectLst/>
                  <a:latin typeface="Trebuchet MS Bold" panose="020B0703020202020204" pitchFamily="34" charset="0"/>
                </a:rPr>
                <a:t>10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48" name="Rectangle 734">
              <a:extLst>
                <a:ext uri="{FF2B5EF4-FFF2-40B4-BE49-F238E27FC236}">
                  <a16:creationId xmlns:a16="http://schemas.microsoft.com/office/drawing/2014/main" id="{1382CA0B-FFCC-822D-C0EB-CC616B77BB74}"/>
                </a:ext>
              </a:extLst>
            </p:cNvPr>
            <p:cNvSpPr>
              <a:spLocks noChangeArrowheads="1"/>
            </p:cNvSpPr>
            <p:nvPr/>
          </p:nvSpPr>
          <p:spPr bwMode="auto">
            <a:xfrm>
              <a:off x="1012" y="3205"/>
              <a:ext cx="113"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BA4422"/>
                  </a:solidFill>
                  <a:effectLst/>
                  <a:latin typeface="Trebuchet MS Bold" panose="020B0703020202020204" pitchFamily="34" charset="0"/>
                </a:rPr>
                <a:t>NI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49" name="Rectangle 735">
              <a:extLst>
                <a:ext uri="{FF2B5EF4-FFF2-40B4-BE49-F238E27FC236}">
                  <a16:creationId xmlns:a16="http://schemas.microsoft.com/office/drawing/2014/main" id="{00E6057F-6E77-61EC-449D-1EF3618C57B7}"/>
                </a:ext>
              </a:extLst>
            </p:cNvPr>
            <p:cNvSpPr>
              <a:spLocks noChangeArrowheads="1"/>
            </p:cNvSpPr>
            <p:nvPr/>
          </p:nvSpPr>
          <p:spPr bwMode="auto">
            <a:xfrm>
              <a:off x="1083" y="3205"/>
              <a:ext cx="88"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BA4422"/>
                  </a:solidFill>
                  <a:effectLst/>
                  <a:latin typeface="Trebuchet MS Bold" panose="020B0703020202020204" pitchFamily="34" charset="0"/>
                </a:rPr>
                <a:t>V</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50" name="Rectangle 736">
              <a:extLst>
                <a:ext uri="{FF2B5EF4-FFF2-40B4-BE49-F238E27FC236}">
                  <a16:creationId xmlns:a16="http://schemas.microsoft.com/office/drawing/2014/main" id="{6DF6C6D0-C7C9-BBBD-11F7-042AE8834FEC}"/>
                </a:ext>
              </a:extLst>
            </p:cNvPr>
            <p:cNvSpPr>
              <a:spLocks noChangeArrowheads="1"/>
            </p:cNvSpPr>
            <p:nvPr/>
          </p:nvSpPr>
          <p:spPr bwMode="auto">
            <a:xfrm>
              <a:off x="1128" y="3205"/>
              <a:ext cx="94"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BA4422"/>
                  </a:solidFill>
                  <a:effectLst/>
                  <a:latin typeface="Trebuchet MS Bold" panose="020B0703020202020204" pitchFamily="34" charset="0"/>
                </a:rPr>
                <a:t>O</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51" name="Rectangle 737">
              <a:extLst>
                <a:ext uri="{FF2B5EF4-FFF2-40B4-BE49-F238E27FC236}">
                  <a16:creationId xmlns:a16="http://schemas.microsoft.com/office/drawing/2014/main" id="{B99FC55B-0024-27F0-0E81-08B81EB7A926}"/>
                </a:ext>
              </a:extLst>
            </p:cNvPr>
            <p:cNvSpPr>
              <a:spLocks noChangeArrowheads="1"/>
            </p:cNvSpPr>
            <p:nvPr/>
          </p:nvSpPr>
          <p:spPr bwMode="auto">
            <a:xfrm>
              <a:off x="1180" y="3205"/>
              <a:ext cx="62"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BA4422"/>
                  </a:solidFill>
                  <a:effectLst/>
                  <a:latin typeface="Trebuchet MS Bold" panose="020B0703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52" name="Rectangle 738">
              <a:extLst>
                <a:ext uri="{FF2B5EF4-FFF2-40B4-BE49-F238E27FC236}">
                  <a16:creationId xmlns:a16="http://schemas.microsoft.com/office/drawing/2014/main" id="{A907D6CD-1FEE-707A-30BD-22395531800A}"/>
                </a:ext>
              </a:extLst>
            </p:cNvPr>
            <p:cNvSpPr>
              <a:spLocks noChangeArrowheads="1"/>
            </p:cNvSpPr>
            <p:nvPr/>
          </p:nvSpPr>
          <p:spPr bwMode="auto">
            <a:xfrm>
              <a:off x="1203" y="3205"/>
              <a:ext cx="85"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BA4422"/>
                  </a:solidFill>
                  <a:effectLst/>
                  <a:latin typeface="Trebuchet MS Bold" panose="020B070302020202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53" name="Rectangle 739">
              <a:extLst>
                <a:ext uri="{FF2B5EF4-FFF2-40B4-BE49-F238E27FC236}">
                  <a16:creationId xmlns:a16="http://schemas.microsoft.com/office/drawing/2014/main" id="{45C0A4C0-39A2-0144-97CD-87CA4DC28129}"/>
                </a:ext>
              </a:extLst>
            </p:cNvPr>
            <p:cNvSpPr>
              <a:spLocks noChangeArrowheads="1"/>
            </p:cNvSpPr>
            <p:nvPr/>
          </p:nvSpPr>
          <p:spPr bwMode="auto">
            <a:xfrm>
              <a:off x="1247" y="3205"/>
              <a:ext cx="62"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BA4422"/>
                  </a:solidFill>
                  <a:effectLst/>
                  <a:latin typeface="Trebuchet MS Bold" panose="020B0703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54" name="Rectangle 740">
              <a:extLst>
                <a:ext uri="{FF2B5EF4-FFF2-40B4-BE49-F238E27FC236}">
                  <a16:creationId xmlns:a16="http://schemas.microsoft.com/office/drawing/2014/main" id="{AB23FFCF-F48C-C701-3C4A-5E4E3B9E4398}"/>
                </a:ext>
              </a:extLst>
            </p:cNvPr>
            <p:cNvSpPr>
              <a:spLocks noChangeArrowheads="1"/>
            </p:cNvSpPr>
            <p:nvPr/>
          </p:nvSpPr>
          <p:spPr bwMode="auto">
            <a:xfrm>
              <a:off x="1268" y="3205"/>
              <a:ext cx="60"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BA4422"/>
                  </a:solidFill>
                  <a:effectLst/>
                  <a:latin typeface="Trebuchet MS Bold" panose="020B0703020202020204" pitchFamily="34" charset="0"/>
                </a:rPr>
                <a:t>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55" name="Rectangle 741">
              <a:extLst>
                <a:ext uri="{FF2B5EF4-FFF2-40B4-BE49-F238E27FC236}">
                  <a16:creationId xmlns:a16="http://schemas.microsoft.com/office/drawing/2014/main" id="{19103395-1ABC-734A-AE1D-265A11EC3917}"/>
                </a:ext>
              </a:extLst>
            </p:cNvPr>
            <p:cNvSpPr>
              <a:spLocks noChangeArrowheads="1"/>
            </p:cNvSpPr>
            <p:nvPr/>
          </p:nvSpPr>
          <p:spPr bwMode="auto">
            <a:xfrm>
              <a:off x="1290" y="3205"/>
              <a:ext cx="85"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BA4422"/>
                  </a:solidFill>
                  <a:effectLst/>
                  <a:latin typeface="Trebuchet MS Bold" panose="020B0703020202020204" pitchFamily="34" charset="0"/>
                </a:rPr>
                <a:t>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56" name="Rectangle 742">
              <a:extLst>
                <a:ext uri="{FF2B5EF4-FFF2-40B4-BE49-F238E27FC236}">
                  <a16:creationId xmlns:a16="http://schemas.microsoft.com/office/drawing/2014/main" id="{A6778D0D-0E31-CCFC-C07F-F24D532F479E}"/>
                </a:ext>
              </a:extLst>
            </p:cNvPr>
            <p:cNvSpPr>
              <a:spLocks noChangeArrowheads="1"/>
            </p:cNvSpPr>
            <p:nvPr/>
          </p:nvSpPr>
          <p:spPr bwMode="auto">
            <a:xfrm>
              <a:off x="1333" y="3205"/>
              <a:ext cx="60"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BA4422"/>
                  </a:solidFill>
                  <a:effectLst/>
                  <a:latin typeface="Trebuchet MS Bold" panose="020B0703020202020204" pitchFamily="34" charset="0"/>
                </a:rPr>
                <a:t>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57" name="Rectangle 743">
              <a:extLst>
                <a:ext uri="{FF2B5EF4-FFF2-40B4-BE49-F238E27FC236}">
                  <a16:creationId xmlns:a16="http://schemas.microsoft.com/office/drawing/2014/main" id="{2B9054F8-23DE-1220-D091-EF14939EF2FB}"/>
                </a:ext>
              </a:extLst>
            </p:cNvPr>
            <p:cNvSpPr>
              <a:spLocks noChangeArrowheads="1"/>
            </p:cNvSpPr>
            <p:nvPr/>
          </p:nvSpPr>
          <p:spPr bwMode="auto">
            <a:xfrm>
              <a:off x="1436" y="3409"/>
              <a:ext cx="179"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595454"/>
                  </a:solidFill>
                  <a:effectLst/>
                  <a:latin typeface="Trebuchet MS Bold" panose="020B0703020202020204" pitchFamily="34" charset="0"/>
                </a:rPr>
                <a:t>315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58" name="Rectangle 744">
              <a:extLst>
                <a:ext uri="{FF2B5EF4-FFF2-40B4-BE49-F238E27FC236}">
                  <a16:creationId xmlns:a16="http://schemas.microsoft.com/office/drawing/2014/main" id="{8A528979-EE84-CF77-2A52-E85221254E29}"/>
                </a:ext>
              </a:extLst>
            </p:cNvPr>
            <p:cNvSpPr>
              <a:spLocks noChangeArrowheads="1"/>
            </p:cNvSpPr>
            <p:nvPr/>
          </p:nvSpPr>
          <p:spPr bwMode="auto">
            <a:xfrm>
              <a:off x="1586" y="3409"/>
              <a:ext cx="179"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595454"/>
                  </a:solidFill>
                  <a:effectLst/>
                  <a:latin typeface="Trebuchet MS Bold" panose="020B0703020202020204" pitchFamily="34" charset="0"/>
                </a:rPr>
                <a:t>285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59" name="Rectangle 745">
              <a:extLst>
                <a:ext uri="{FF2B5EF4-FFF2-40B4-BE49-F238E27FC236}">
                  <a16:creationId xmlns:a16="http://schemas.microsoft.com/office/drawing/2014/main" id="{17221A39-C9AD-A21C-3E63-E7F37903E402}"/>
                </a:ext>
              </a:extLst>
            </p:cNvPr>
            <p:cNvSpPr>
              <a:spLocks noChangeArrowheads="1"/>
            </p:cNvSpPr>
            <p:nvPr/>
          </p:nvSpPr>
          <p:spPr bwMode="auto">
            <a:xfrm>
              <a:off x="1737" y="3409"/>
              <a:ext cx="179"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595454"/>
                  </a:solidFill>
                  <a:effectLst/>
                  <a:latin typeface="Trebuchet MS Bold" panose="020B0703020202020204" pitchFamily="34" charset="0"/>
                </a:rPr>
                <a:t>253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60" name="Rectangle 746">
              <a:extLst>
                <a:ext uri="{FF2B5EF4-FFF2-40B4-BE49-F238E27FC236}">
                  <a16:creationId xmlns:a16="http://schemas.microsoft.com/office/drawing/2014/main" id="{3B664BBA-0514-9FB3-7F70-3782541B8015}"/>
                </a:ext>
              </a:extLst>
            </p:cNvPr>
            <p:cNvSpPr>
              <a:spLocks noChangeArrowheads="1"/>
            </p:cNvSpPr>
            <p:nvPr/>
          </p:nvSpPr>
          <p:spPr bwMode="auto">
            <a:xfrm>
              <a:off x="1888" y="3409"/>
              <a:ext cx="179"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595454"/>
                  </a:solidFill>
                  <a:effectLst/>
                  <a:latin typeface="Trebuchet MS Bold" panose="020B0703020202020204" pitchFamily="34" charset="0"/>
                </a:rPr>
                <a:t>227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61" name="Rectangle 747">
              <a:extLst>
                <a:ext uri="{FF2B5EF4-FFF2-40B4-BE49-F238E27FC236}">
                  <a16:creationId xmlns:a16="http://schemas.microsoft.com/office/drawing/2014/main" id="{14A74242-E2F5-4BA6-E460-5CAC481A768C}"/>
                </a:ext>
              </a:extLst>
            </p:cNvPr>
            <p:cNvSpPr>
              <a:spLocks noChangeArrowheads="1"/>
            </p:cNvSpPr>
            <p:nvPr/>
          </p:nvSpPr>
          <p:spPr bwMode="auto">
            <a:xfrm>
              <a:off x="2039" y="3409"/>
              <a:ext cx="179"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595454"/>
                  </a:solidFill>
                  <a:effectLst/>
                  <a:latin typeface="Trebuchet MS Bold" panose="020B0703020202020204" pitchFamily="34" charset="0"/>
                </a:rPr>
                <a:t>203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62" name="Rectangle 748">
              <a:extLst>
                <a:ext uri="{FF2B5EF4-FFF2-40B4-BE49-F238E27FC236}">
                  <a16:creationId xmlns:a16="http://schemas.microsoft.com/office/drawing/2014/main" id="{8E856D44-D6F6-4FCE-603E-13A9DC99CDDB}"/>
                </a:ext>
              </a:extLst>
            </p:cNvPr>
            <p:cNvSpPr>
              <a:spLocks noChangeArrowheads="1"/>
            </p:cNvSpPr>
            <p:nvPr/>
          </p:nvSpPr>
          <p:spPr bwMode="auto">
            <a:xfrm>
              <a:off x="2190" y="3409"/>
              <a:ext cx="179"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595454"/>
                  </a:solidFill>
                  <a:effectLst/>
                  <a:latin typeface="Trebuchet MS Bold" panose="020B0703020202020204" pitchFamily="34" charset="0"/>
                </a:rPr>
                <a:t>181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63" name="Rectangle 749">
              <a:extLst>
                <a:ext uri="{FF2B5EF4-FFF2-40B4-BE49-F238E27FC236}">
                  <a16:creationId xmlns:a16="http://schemas.microsoft.com/office/drawing/2014/main" id="{5CFDB4E0-E195-C849-0191-08C73A4D656C}"/>
                </a:ext>
              </a:extLst>
            </p:cNvPr>
            <p:cNvSpPr>
              <a:spLocks noChangeArrowheads="1"/>
            </p:cNvSpPr>
            <p:nvPr/>
          </p:nvSpPr>
          <p:spPr bwMode="auto">
            <a:xfrm>
              <a:off x="2340" y="3409"/>
              <a:ext cx="179"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595454"/>
                  </a:solidFill>
                  <a:effectLst/>
                  <a:latin typeface="Trebuchet MS Bold" panose="020B0703020202020204" pitchFamily="34" charset="0"/>
                </a:rPr>
                <a:t>163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64" name="Rectangle 750">
              <a:extLst>
                <a:ext uri="{FF2B5EF4-FFF2-40B4-BE49-F238E27FC236}">
                  <a16:creationId xmlns:a16="http://schemas.microsoft.com/office/drawing/2014/main" id="{774A26D9-C191-6487-1412-77A773DDE06D}"/>
                </a:ext>
              </a:extLst>
            </p:cNvPr>
            <p:cNvSpPr>
              <a:spLocks noChangeArrowheads="1"/>
            </p:cNvSpPr>
            <p:nvPr/>
          </p:nvSpPr>
          <p:spPr bwMode="auto">
            <a:xfrm>
              <a:off x="2492" y="3409"/>
              <a:ext cx="179"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595454"/>
                  </a:solidFill>
                  <a:effectLst/>
                  <a:latin typeface="Trebuchet MS Bold" panose="020B0703020202020204" pitchFamily="34" charset="0"/>
                </a:rPr>
                <a:t>148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65" name="Rectangle 751">
              <a:extLst>
                <a:ext uri="{FF2B5EF4-FFF2-40B4-BE49-F238E27FC236}">
                  <a16:creationId xmlns:a16="http://schemas.microsoft.com/office/drawing/2014/main" id="{038D4B5C-6D41-7B93-E197-A25F486E442E}"/>
                </a:ext>
              </a:extLst>
            </p:cNvPr>
            <p:cNvSpPr>
              <a:spLocks noChangeArrowheads="1"/>
            </p:cNvSpPr>
            <p:nvPr/>
          </p:nvSpPr>
          <p:spPr bwMode="auto">
            <a:xfrm>
              <a:off x="2642" y="3409"/>
              <a:ext cx="179"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595454"/>
                  </a:solidFill>
                  <a:effectLst/>
                  <a:latin typeface="Trebuchet MS Bold" panose="020B0703020202020204" pitchFamily="34" charset="0"/>
                </a:rPr>
                <a:t>135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66" name="Rectangle 752">
              <a:extLst>
                <a:ext uri="{FF2B5EF4-FFF2-40B4-BE49-F238E27FC236}">
                  <a16:creationId xmlns:a16="http://schemas.microsoft.com/office/drawing/2014/main" id="{107D4F19-BDB5-F8A7-E5F3-40C84817D916}"/>
                </a:ext>
              </a:extLst>
            </p:cNvPr>
            <p:cNvSpPr>
              <a:spLocks noChangeArrowheads="1"/>
            </p:cNvSpPr>
            <p:nvPr/>
          </p:nvSpPr>
          <p:spPr bwMode="auto">
            <a:xfrm>
              <a:off x="2793" y="3409"/>
              <a:ext cx="179"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595454"/>
                  </a:solidFill>
                  <a:effectLst/>
                  <a:latin typeface="Trebuchet MS Bold" panose="020B0703020202020204" pitchFamily="34" charset="0"/>
                </a:rPr>
                <a:t>128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67" name="Rectangle 753">
              <a:extLst>
                <a:ext uri="{FF2B5EF4-FFF2-40B4-BE49-F238E27FC236}">
                  <a16:creationId xmlns:a16="http://schemas.microsoft.com/office/drawing/2014/main" id="{688A88EC-8829-1AA6-AC7F-F2DC0F1DD2CC}"/>
                </a:ext>
              </a:extLst>
            </p:cNvPr>
            <p:cNvSpPr>
              <a:spLocks noChangeArrowheads="1"/>
            </p:cNvSpPr>
            <p:nvPr/>
          </p:nvSpPr>
          <p:spPr bwMode="auto">
            <a:xfrm>
              <a:off x="2944" y="3409"/>
              <a:ext cx="179"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595454"/>
                  </a:solidFill>
                  <a:effectLst/>
                  <a:latin typeface="Trebuchet MS Bold" panose="020B0703020202020204" pitchFamily="34" charset="0"/>
                </a:rPr>
                <a:t>113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68" name="Rectangle 754">
              <a:extLst>
                <a:ext uri="{FF2B5EF4-FFF2-40B4-BE49-F238E27FC236}">
                  <a16:creationId xmlns:a16="http://schemas.microsoft.com/office/drawing/2014/main" id="{C175A550-F37E-98CB-C908-39914162473D}"/>
                </a:ext>
              </a:extLst>
            </p:cNvPr>
            <p:cNvSpPr>
              <a:spLocks noChangeArrowheads="1"/>
            </p:cNvSpPr>
            <p:nvPr/>
          </p:nvSpPr>
          <p:spPr bwMode="auto">
            <a:xfrm>
              <a:off x="3095" y="3409"/>
              <a:ext cx="179"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595454"/>
                  </a:solidFill>
                  <a:effectLst/>
                  <a:latin typeface="Trebuchet MS Bold" panose="020B0703020202020204" pitchFamily="34" charset="0"/>
                </a:rPr>
                <a:t>107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69" name="Rectangle 755">
              <a:extLst>
                <a:ext uri="{FF2B5EF4-FFF2-40B4-BE49-F238E27FC236}">
                  <a16:creationId xmlns:a16="http://schemas.microsoft.com/office/drawing/2014/main" id="{E42A9C3C-356B-672A-7E4A-AAABEE0790EF}"/>
                </a:ext>
              </a:extLst>
            </p:cNvPr>
            <p:cNvSpPr>
              <a:spLocks noChangeArrowheads="1"/>
            </p:cNvSpPr>
            <p:nvPr/>
          </p:nvSpPr>
          <p:spPr bwMode="auto">
            <a:xfrm>
              <a:off x="3246" y="3409"/>
              <a:ext cx="179"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595454"/>
                  </a:solidFill>
                  <a:effectLst/>
                  <a:latin typeface="Trebuchet MS Bold" panose="020B0703020202020204" pitchFamily="34" charset="0"/>
                </a:rPr>
                <a:t>100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70" name="Rectangle 756">
              <a:extLst>
                <a:ext uri="{FF2B5EF4-FFF2-40B4-BE49-F238E27FC236}">
                  <a16:creationId xmlns:a16="http://schemas.microsoft.com/office/drawing/2014/main" id="{4DB431C6-A6BA-65FE-57C7-72A959804E80}"/>
                </a:ext>
              </a:extLst>
            </p:cNvPr>
            <p:cNvSpPr>
              <a:spLocks noChangeArrowheads="1"/>
            </p:cNvSpPr>
            <p:nvPr/>
          </p:nvSpPr>
          <p:spPr bwMode="auto">
            <a:xfrm>
              <a:off x="3417" y="3409"/>
              <a:ext cx="132"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595454"/>
                  </a:solidFill>
                  <a:effectLst/>
                  <a:latin typeface="Trebuchet MS Bold" panose="020B0703020202020204" pitchFamily="34" charset="0"/>
                </a:rPr>
                <a:t>95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71" name="Rectangle 757">
              <a:extLst>
                <a:ext uri="{FF2B5EF4-FFF2-40B4-BE49-F238E27FC236}">
                  <a16:creationId xmlns:a16="http://schemas.microsoft.com/office/drawing/2014/main" id="{EF3D4E29-ECAB-22B7-2F92-005F2F6CC8A8}"/>
                </a:ext>
              </a:extLst>
            </p:cNvPr>
            <p:cNvSpPr>
              <a:spLocks noChangeArrowheads="1"/>
            </p:cNvSpPr>
            <p:nvPr/>
          </p:nvSpPr>
          <p:spPr bwMode="auto">
            <a:xfrm>
              <a:off x="3568" y="3409"/>
              <a:ext cx="132"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595454"/>
                  </a:solidFill>
                  <a:effectLst/>
                  <a:latin typeface="Trebuchet MS Bold" panose="020B0703020202020204" pitchFamily="34" charset="0"/>
                </a:rPr>
                <a:t>94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72" name="Rectangle 758">
              <a:extLst>
                <a:ext uri="{FF2B5EF4-FFF2-40B4-BE49-F238E27FC236}">
                  <a16:creationId xmlns:a16="http://schemas.microsoft.com/office/drawing/2014/main" id="{69C68F8E-64BB-0ECD-8ABA-BE3839947130}"/>
                </a:ext>
              </a:extLst>
            </p:cNvPr>
            <p:cNvSpPr>
              <a:spLocks noChangeArrowheads="1"/>
            </p:cNvSpPr>
            <p:nvPr/>
          </p:nvSpPr>
          <p:spPr bwMode="auto">
            <a:xfrm>
              <a:off x="3719" y="3409"/>
              <a:ext cx="132"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595454"/>
                  </a:solidFill>
                  <a:effectLst/>
                  <a:latin typeface="Trebuchet MS Bold" panose="020B0703020202020204" pitchFamily="34" charset="0"/>
                </a:rPr>
                <a:t>91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73" name="Rectangle 759">
              <a:extLst>
                <a:ext uri="{FF2B5EF4-FFF2-40B4-BE49-F238E27FC236}">
                  <a16:creationId xmlns:a16="http://schemas.microsoft.com/office/drawing/2014/main" id="{0C225368-70DF-3222-05B0-CB5E01F1E3A2}"/>
                </a:ext>
              </a:extLst>
            </p:cNvPr>
            <p:cNvSpPr>
              <a:spLocks noChangeArrowheads="1"/>
            </p:cNvSpPr>
            <p:nvPr/>
          </p:nvSpPr>
          <p:spPr bwMode="auto">
            <a:xfrm>
              <a:off x="3870" y="3409"/>
              <a:ext cx="132"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595454"/>
                  </a:solidFill>
                  <a:effectLst/>
                  <a:latin typeface="Trebuchet MS Bold" panose="020B0703020202020204" pitchFamily="34" charset="0"/>
                </a:rPr>
                <a:t>87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74" name="Rectangle 760">
              <a:extLst>
                <a:ext uri="{FF2B5EF4-FFF2-40B4-BE49-F238E27FC236}">
                  <a16:creationId xmlns:a16="http://schemas.microsoft.com/office/drawing/2014/main" id="{57B844CE-FAF4-0026-C2FD-D848C6C47CAF}"/>
                </a:ext>
              </a:extLst>
            </p:cNvPr>
            <p:cNvSpPr>
              <a:spLocks noChangeArrowheads="1"/>
            </p:cNvSpPr>
            <p:nvPr/>
          </p:nvSpPr>
          <p:spPr bwMode="auto">
            <a:xfrm>
              <a:off x="4020" y="3409"/>
              <a:ext cx="132"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595454"/>
                  </a:solidFill>
                  <a:effectLst/>
                  <a:latin typeface="Trebuchet MS Bold" panose="020B0703020202020204" pitchFamily="34" charset="0"/>
                </a:rPr>
                <a:t>84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75" name="Rectangle 761">
              <a:extLst>
                <a:ext uri="{FF2B5EF4-FFF2-40B4-BE49-F238E27FC236}">
                  <a16:creationId xmlns:a16="http://schemas.microsoft.com/office/drawing/2014/main" id="{7961CE90-48CC-C087-A640-CE702F65C4A7}"/>
                </a:ext>
              </a:extLst>
            </p:cNvPr>
            <p:cNvSpPr>
              <a:spLocks noChangeArrowheads="1"/>
            </p:cNvSpPr>
            <p:nvPr/>
          </p:nvSpPr>
          <p:spPr bwMode="auto">
            <a:xfrm>
              <a:off x="4171" y="3409"/>
              <a:ext cx="132"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595454"/>
                  </a:solidFill>
                  <a:effectLst/>
                  <a:latin typeface="Trebuchet MS Bold" panose="020B0703020202020204" pitchFamily="34" charset="0"/>
                </a:rPr>
                <a:t>81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76" name="Rectangle 762">
              <a:extLst>
                <a:ext uri="{FF2B5EF4-FFF2-40B4-BE49-F238E27FC236}">
                  <a16:creationId xmlns:a16="http://schemas.microsoft.com/office/drawing/2014/main" id="{19D82A32-4AA6-13C8-8B16-3545B66852C7}"/>
                </a:ext>
              </a:extLst>
            </p:cNvPr>
            <p:cNvSpPr>
              <a:spLocks noChangeArrowheads="1"/>
            </p:cNvSpPr>
            <p:nvPr/>
          </p:nvSpPr>
          <p:spPr bwMode="auto">
            <a:xfrm>
              <a:off x="4322" y="3409"/>
              <a:ext cx="132"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595454"/>
                  </a:solidFill>
                  <a:effectLst/>
                  <a:latin typeface="Trebuchet MS Bold" panose="020B0703020202020204" pitchFamily="34" charset="0"/>
                </a:rPr>
                <a:t>77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77" name="Rectangle 763">
              <a:extLst>
                <a:ext uri="{FF2B5EF4-FFF2-40B4-BE49-F238E27FC236}">
                  <a16:creationId xmlns:a16="http://schemas.microsoft.com/office/drawing/2014/main" id="{41655E7C-C440-465E-7F28-C79AE8FB95F3}"/>
                </a:ext>
              </a:extLst>
            </p:cNvPr>
            <p:cNvSpPr>
              <a:spLocks noChangeArrowheads="1"/>
            </p:cNvSpPr>
            <p:nvPr/>
          </p:nvSpPr>
          <p:spPr bwMode="auto">
            <a:xfrm>
              <a:off x="4473" y="3409"/>
              <a:ext cx="132"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595454"/>
                  </a:solidFill>
                  <a:effectLst/>
                  <a:latin typeface="Trebuchet MS Bold" panose="020B0703020202020204" pitchFamily="34" charset="0"/>
                </a:rPr>
                <a:t>75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78" name="Rectangle 764">
              <a:extLst>
                <a:ext uri="{FF2B5EF4-FFF2-40B4-BE49-F238E27FC236}">
                  <a16:creationId xmlns:a16="http://schemas.microsoft.com/office/drawing/2014/main" id="{EC17E600-E8DC-2B60-0623-9DCA94AC42F3}"/>
                </a:ext>
              </a:extLst>
            </p:cNvPr>
            <p:cNvSpPr>
              <a:spLocks noChangeArrowheads="1"/>
            </p:cNvSpPr>
            <p:nvPr/>
          </p:nvSpPr>
          <p:spPr bwMode="auto">
            <a:xfrm>
              <a:off x="4624" y="3409"/>
              <a:ext cx="132"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595454"/>
                  </a:solidFill>
                  <a:effectLst/>
                  <a:latin typeface="Trebuchet MS Bold" panose="020B0703020202020204" pitchFamily="34" charset="0"/>
                </a:rPr>
                <a:t>70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79" name="Rectangle 765">
              <a:extLst>
                <a:ext uri="{FF2B5EF4-FFF2-40B4-BE49-F238E27FC236}">
                  <a16:creationId xmlns:a16="http://schemas.microsoft.com/office/drawing/2014/main" id="{C075DD2F-5CB6-FF92-1110-FB9F7F7DACDB}"/>
                </a:ext>
              </a:extLst>
            </p:cNvPr>
            <p:cNvSpPr>
              <a:spLocks noChangeArrowheads="1"/>
            </p:cNvSpPr>
            <p:nvPr/>
          </p:nvSpPr>
          <p:spPr bwMode="auto">
            <a:xfrm>
              <a:off x="4775" y="3409"/>
              <a:ext cx="132"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595454"/>
                  </a:solidFill>
                  <a:effectLst/>
                  <a:latin typeface="Trebuchet MS Bold" panose="020B0703020202020204" pitchFamily="34" charset="0"/>
                </a:rPr>
                <a:t>68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80" name="Rectangle 766">
              <a:extLst>
                <a:ext uri="{FF2B5EF4-FFF2-40B4-BE49-F238E27FC236}">
                  <a16:creationId xmlns:a16="http://schemas.microsoft.com/office/drawing/2014/main" id="{E4B0AA32-DD53-653A-1F43-D238E60B3ABE}"/>
                </a:ext>
              </a:extLst>
            </p:cNvPr>
            <p:cNvSpPr>
              <a:spLocks noChangeArrowheads="1"/>
            </p:cNvSpPr>
            <p:nvPr/>
          </p:nvSpPr>
          <p:spPr bwMode="auto">
            <a:xfrm>
              <a:off x="4926" y="3409"/>
              <a:ext cx="132"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595454"/>
                  </a:solidFill>
                  <a:effectLst/>
                  <a:latin typeface="Trebuchet MS Bold" panose="020B0703020202020204" pitchFamily="34" charset="0"/>
                </a:rPr>
                <a:t>64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81" name="Rectangle 767">
              <a:extLst>
                <a:ext uri="{FF2B5EF4-FFF2-40B4-BE49-F238E27FC236}">
                  <a16:creationId xmlns:a16="http://schemas.microsoft.com/office/drawing/2014/main" id="{F20708EC-A5A6-A273-6F4A-2590762AD69A}"/>
                </a:ext>
              </a:extLst>
            </p:cNvPr>
            <p:cNvSpPr>
              <a:spLocks noChangeArrowheads="1"/>
            </p:cNvSpPr>
            <p:nvPr/>
          </p:nvSpPr>
          <p:spPr bwMode="auto">
            <a:xfrm>
              <a:off x="5076" y="3409"/>
              <a:ext cx="132"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595454"/>
                  </a:solidFill>
                  <a:effectLst/>
                  <a:latin typeface="Trebuchet MS Bold" panose="020B0703020202020204" pitchFamily="34" charset="0"/>
                </a:rPr>
                <a:t>64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82" name="Rectangle 768">
              <a:extLst>
                <a:ext uri="{FF2B5EF4-FFF2-40B4-BE49-F238E27FC236}">
                  <a16:creationId xmlns:a16="http://schemas.microsoft.com/office/drawing/2014/main" id="{DAF190B9-BABD-0F86-FD46-8EE48F23CA41}"/>
                </a:ext>
              </a:extLst>
            </p:cNvPr>
            <p:cNvSpPr>
              <a:spLocks noChangeArrowheads="1"/>
            </p:cNvSpPr>
            <p:nvPr/>
          </p:nvSpPr>
          <p:spPr bwMode="auto">
            <a:xfrm>
              <a:off x="5227" y="3409"/>
              <a:ext cx="132"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595454"/>
                  </a:solidFill>
                  <a:effectLst/>
                  <a:latin typeface="Trebuchet MS Bold" panose="020B0703020202020204" pitchFamily="34" charset="0"/>
                </a:rPr>
                <a:t>63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83" name="Rectangle 769">
              <a:extLst>
                <a:ext uri="{FF2B5EF4-FFF2-40B4-BE49-F238E27FC236}">
                  <a16:creationId xmlns:a16="http://schemas.microsoft.com/office/drawing/2014/main" id="{45BE3B72-014D-9BD2-C3DC-CBA8653799B2}"/>
                </a:ext>
              </a:extLst>
            </p:cNvPr>
            <p:cNvSpPr>
              <a:spLocks noChangeArrowheads="1"/>
            </p:cNvSpPr>
            <p:nvPr/>
          </p:nvSpPr>
          <p:spPr bwMode="auto">
            <a:xfrm>
              <a:off x="5378" y="3409"/>
              <a:ext cx="132"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595454"/>
                  </a:solidFill>
                  <a:effectLst/>
                  <a:latin typeface="Trebuchet MS Bold" panose="020B0703020202020204" pitchFamily="34" charset="0"/>
                </a:rPr>
                <a:t>61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84" name="Rectangle 770">
              <a:extLst>
                <a:ext uri="{FF2B5EF4-FFF2-40B4-BE49-F238E27FC236}">
                  <a16:creationId xmlns:a16="http://schemas.microsoft.com/office/drawing/2014/main" id="{B73C8DF5-8E2C-8D4E-8AA1-52E8537A2560}"/>
                </a:ext>
              </a:extLst>
            </p:cNvPr>
            <p:cNvSpPr>
              <a:spLocks noChangeArrowheads="1"/>
            </p:cNvSpPr>
            <p:nvPr/>
          </p:nvSpPr>
          <p:spPr bwMode="auto">
            <a:xfrm>
              <a:off x="5529" y="3409"/>
              <a:ext cx="132"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595454"/>
                  </a:solidFill>
                  <a:effectLst/>
                  <a:latin typeface="Trebuchet MS Bold" panose="020B0703020202020204" pitchFamily="34" charset="0"/>
                </a:rPr>
                <a:t>32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85" name="Rectangle 771">
              <a:extLst>
                <a:ext uri="{FF2B5EF4-FFF2-40B4-BE49-F238E27FC236}">
                  <a16:creationId xmlns:a16="http://schemas.microsoft.com/office/drawing/2014/main" id="{EEF291F5-619D-F9E3-9116-D1ABB61CE2B5}"/>
                </a:ext>
              </a:extLst>
            </p:cNvPr>
            <p:cNvSpPr>
              <a:spLocks noChangeArrowheads="1"/>
            </p:cNvSpPr>
            <p:nvPr/>
          </p:nvSpPr>
          <p:spPr bwMode="auto">
            <a:xfrm>
              <a:off x="5851" y="3409"/>
              <a:ext cx="85"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595454"/>
                  </a:solidFill>
                  <a:effectLst/>
                  <a:latin typeface="Trebuchet MS Bold" panose="020B0703020202020204" pitchFamily="34" charset="0"/>
                </a:rPr>
                <a:t>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86" name="Rectangle 772">
              <a:extLst>
                <a:ext uri="{FF2B5EF4-FFF2-40B4-BE49-F238E27FC236}">
                  <a16:creationId xmlns:a16="http://schemas.microsoft.com/office/drawing/2014/main" id="{26D8711E-99CD-C109-2F40-23C9D9B358B7}"/>
                </a:ext>
              </a:extLst>
            </p:cNvPr>
            <p:cNvSpPr>
              <a:spLocks noChangeArrowheads="1"/>
            </p:cNvSpPr>
            <p:nvPr/>
          </p:nvSpPr>
          <p:spPr bwMode="auto">
            <a:xfrm>
              <a:off x="5700" y="3409"/>
              <a:ext cx="85"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595454"/>
                  </a:solidFill>
                  <a:effectLst/>
                  <a:latin typeface="Trebuchet MS Bold" panose="020B0703020202020204" pitchFamily="34" charset="0"/>
                </a:rPr>
                <a:t>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87" name="Rectangle 773">
              <a:extLst>
                <a:ext uri="{FF2B5EF4-FFF2-40B4-BE49-F238E27FC236}">
                  <a16:creationId xmlns:a16="http://schemas.microsoft.com/office/drawing/2014/main" id="{6FD117B3-FE78-116C-8739-5C2ECB44F046}"/>
                </a:ext>
              </a:extLst>
            </p:cNvPr>
            <p:cNvSpPr>
              <a:spLocks noChangeArrowheads="1"/>
            </p:cNvSpPr>
            <p:nvPr/>
          </p:nvSpPr>
          <p:spPr bwMode="auto">
            <a:xfrm>
              <a:off x="1269" y="3403"/>
              <a:ext cx="107"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595454"/>
                  </a:solidFill>
                  <a:effectLst/>
                  <a:latin typeface="Trebuchet MS Bold" panose="020B0703020202020204" pitchFamily="34" charset="0"/>
                </a:rPr>
                <a:t>IP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88" name="Rectangle 774">
              <a:extLst>
                <a:ext uri="{FF2B5EF4-FFF2-40B4-BE49-F238E27FC236}">
                  <a16:creationId xmlns:a16="http://schemas.microsoft.com/office/drawing/2014/main" id="{7097D153-14F8-4D95-D60E-C8394FD703E0}"/>
                </a:ext>
              </a:extLst>
            </p:cNvPr>
            <p:cNvSpPr>
              <a:spLocks noChangeArrowheads="1"/>
            </p:cNvSpPr>
            <p:nvPr/>
          </p:nvSpPr>
          <p:spPr bwMode="auto">
            <a:xfrm>
              <a:off x="1333" y="3403"/>
              <a:ext cx="60"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595454"/>
                  </a:solidFill>
                  <a:effectLst/>
                  <a:latin typeface="Trebuchet MS Bold" panose="020B0703020202020204" pitchFamily="34" charset="0"/>
                </a:rPr>
                <a:t>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cxnSp>
        <p:nvCxnSpPr>
          <p:cNvPr id="1291" name="Connector: Elbow 1290">
            <a:extLst>
              <a:ext uri="{FF2B5EF4-FFF2-40B4-BE49-F238E27FC236}">
                <a16:creationId xmlns:a16="http://schemas.microsoft.com/office/drawing/2014/main" id="{726B24AD-3A43-5C75-1A61-421B99155993}"/>
              </a:ext>
            </a:extLst>
          </p:cNvPr>
          <p:cNvCxnSpPr>
            <a:stCxn id="12" idx="0"/>
          </p:cNvCxnSpPr>
          <p:nvPr/>
        </p:nvCxnSpPr>
        <p:spPr>
          <a:xfrm flipV="1">
            <a:off x="2359025" y="3142457"/>
            <a:ext cx="7164388" cy="5556"/>
          </a:xfrm>
          <a:prstGeom prst="bentConnector3">
            <a:avLst/>
          </a:prstGeom>
          <a:ln w="762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25928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FE48D-388F-DEAD-4ABD-1C0C9CB4768E}"/>
              </a:ext>
            </a:extLst>
          </p:cNvPr>
          <p:cNvSpPr>
            <a:spLocks noGrp="1"/>
          </p:cNvSpPr>
          <p:nvPr>
            <p:ph type="title"/>
          </p:nvPr>
        </p:nvSpPr>
        <p:spPr/>
        <p:txBody>
          <a:bodyPr>
            <a:normAutofit/>
          </a:bodyPr>
          <a:lstStyle/>
          <a:p>
            <a:r>
              <a:rPr lang="en-US" b="1" dirty="0"/>
              <a:t>Checkpoints!… Agonists!... What Next?</a:t>
            </a:r>
            <a:endParaRPr lang="en-US" dirty="0"/>
          </a:p>
        </p:txBody>
      </p:sp>
      <p:pic>
        <p:nvPicPr>
          <p:cNvPr id="4" name="Picture 2" descr="nri.2017.112-f1.jpg">
            <a:extLst>
              <a:ext uri="{FF2B5EF4-FFF2-40B4-BE49-F238E27FC236}">
                <a16:creationId xmlns:a16="http://schemas.microsoft.com/office/drawing/2014/main" id="{0FC160F0-C8C7-FE5B-3449-B4B472F8F05E}"/>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676938" y="1437995"/>
            <a:ext cx="6003234" cy="480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a:extLst>
              <a:ext uri="{FF2B5EF4-FFF2-40B4-BE49-F238E27FC236}">
                <a16:creationId xmlns:a16="http://schemas.microsoft.com/office/drawing/2014/main" id="{94D1E623-5CD6-0A77-0EA0-59D5850934C0}"/>
              </a:ext>
            </a:extLst>
          </p:cNvPr>
          <p:cNvSpPr>
            <a:spLocks noGrp="1"/>
          </p:cNvSpPr>
          <p:nvPr>
            <p:ph type="ftr" sz="quarter" idx="3"/>
          </p:nvPr>
        </p:nvSpPr>
        <p:spPr/>
        <p:txBody>
          <a:bodyPr/>
          <a:lstStyle/>
          <a:p>
            <a:r>
              <a:rPr lang="en-US"/>
              <a:t>Wykes MN, Lewin SR. </a:t>
            </a:r>
            <a:r>
              <a:rPr lang="en-US" i="1"/>
              <a:t>Nat Rev Immunol</a:t>
            </a:r>
            <a:r>
              <a:rPr lang="en-US"/>
              <a:t>. 2018;18(2):91-104.</a:t>
            </a:r>
          </a:p>
        </p:txBody>
      </p:sp>
    </p:spTree>
    <p:extLst>
      <p:ext uri="{BB962C8B-B14F-4D97-AF65-F5344CB8AC3E}">
        <p14:creationId xmlns:p14="http://schemas.microsoft.com/office/powerpoint/2010/main" val="41259550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D8204-D853-D86D-5287-64B025A9A1CC}"/>
              </a:ext>
            </a:extLst>
          </p:cNvPr>
          <p:cNvSpPr>
            <a:spLocks noGrp="1"/>
          </p:cNvSpPr>
          <p:nvPr>
            <p:ph type="title"/>
          </p:nvPr>
        </p:nvSpPr>
        <p:spPr/>
        <p:txBody>
          <a:bodyPr>
            <a:normAutofit/>
          </a:bodyPr>
          <a:lstStyle/>
          <a:p>
            <a:r>
              <a:rPr lang="en-US" dirty="0"/>
              <a:t>LAG-3 a Marker of T Cell Exhaustion</a:t>
            </a:r>
          </a:p>
        </p:txBody>
      </p:sp>
      <p:sp>
        <p:nvSpPr>
          <p:cNvPr id="4" name="Content Placeholder 3">
            <a:extLst>
              <a:ext uri="{FF2B5EF4-FFF2-40B4-BE49-F238E27FC236}">
                <a16:creationId xmlns:a16="http://schemas.microsoft.com/office/drawing/2014/main" id="{494F2F2C-EB40-36AC-33A3-89AB939207BB}"/>
              </a:ext>
            </a:extLst>
          </p:cNvPr>
          <p:cNvSpPr>
            <a:spLocks noGrp="1"/>
          </p:cNvSpPr>
          <p:nvPr>
            <p:ph idx="1"/>
          </p:nvPr>
        </p:nvSpPr>
        <p:spPr>
          <a:xfrm>
            <a:off x="7430947" y="1714120"/>
            <a:ext cx="3922853" cy="3429760"/>
          </a:xfrm>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ea typeface="+mn-ea"/>
                <a:cs typeface="+mn-cs"/>
              </a:rPr>
              <a:t>With chronic antigen stimulation, T cells progressively co-express inhibitory checkpoints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ea typeface="+mn-ea"/>
                <a:cs typeface="+mn-cs"/>
              </a:rPr>
              <a:t>Expressed on CD4+ and CD8+ T cells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ea typeface="+mn-ea"/>
                <a:cs typeface="+mn-cs"/>
              </a:rPr>
              <a:t>Also expressed on B cells, NK cells, T</a:t>
            </a:r>
            <a:r>
              <a:rPr kumimoji="0" lang="en-US" sz="2400" b="0" i="0" u="none" strike="noStrike" kern="1200" cap="none" spc="0" normalizeH="0" baseline="-25000" noProof="0" dirty="0">
                <a:ln>
                  <a:noFill/>
                </a:ln>
                <a:solidFill>
                  <a:prstClr val="black"/>
                </a:solidFill>
                <a:effectLst/>
                <a:uLnTx/>
                <a:uFillTx/>
                <a:ea typeface="+mn-ea"/>
                <a:cs typeface="+mn-cs"/>
              </a:rPr>
              <a:t>regs</a:t>
            </a:r>
            <a:r>
              <a:rPr kumimoji="0" lang="en-US" sz="2400" b="0" i="0" u="none" strike="noStrike" kern="1200" cap="none" spc="0" normalizeH="0" baseline="0" noProof="0" dirty="0">
                <a:ln>
                  <a:noFill/>
                </a:ln>
                <a:solidFill>
                  <a:prstClr val="black"/>
                </a:solidFill>
                <a:effectLst/>
                <a:uLnTx/>
                <a:uFillTx/>
                <a:ea typeface="+mn-ea"/>
                <a:cs typeface="+mn-cs"/>
              </a:rPr>
              <a:t> and </a:t>
            </a:r>
            <a:r>
              <a:rPr kumimoji="0" lang="en-US" sz="2400" b="0" i="0" u="none" strike="noStrike" kern="1200" cap="none" spc="0" normalizeH="0" baseline="0" noProof="0" dirty="0" err="1">
                <a:ln>
                  <a:noFill/>
                </a:ln>
                <a:solidFill>
                  <a:prstClr val="black"/>
                </a:solidFill>
                <a:effectLst/>
                <a:uLnTx/>
                <a:uFillTx/>
                <a:ea typeface="+mn-ea"/>
                <a:cs typeface="+mn-cs"/>
              </a:rPr>
              <a:t>pDCs</a:t>
            </a:r>
            <a:endParaRPr kumimoji="0" lang="en-US" sz="2400" b="0" i="0" u="none" strike="noStrike" kern="1200" cap="none" spc="0" normalizeH="0" baseline="0" noProof="0" dirty="0">
              <a:ln>
                <a:noFill/>
              </a:ln>
              <a:solidFill>
                <a:prstClr val="black"/>
              </a:solidFill>
              <a:effectLst/>
              <a:uLnTx/>
              <a:uFillTx/>
              <a:ea typeface="+mn-ea"/>
              <a:cs typeface="+mn-cs"/>
            </a:endParaRPr>
          </a:p>
        </p:txBody>
      </p:sp>
      <p:pic>
        <p:nvPicPr>
          <p:cNvPr id="6" name="Picture 5">
            <a:extLst>
              <a:ext uri="{FF2B5EF4-FFF2-40B4-BE49-F238E27FC236}">
                <a16:creationId xmlns:a16="http://schemas.microsoft.com/office/drawing/2014/main" id="{083F7818-B85D-9C69-7D07-3BD0BC31142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8200" y="1253331"/>
            <a:ext cx="5488488" cy="4351338"/>
          </a:xfrm>
          <a:prstGeom prst="rect">
            <a:avLst/>
          </a:prstGeom>
        </p:spPr>
      </p:pic>
      <p:sp>
        <p:nvSpPr>
          <p:cNvPr id="8" name="Footer Placeholder 7">
            <a:extLst>
              <a:ext uri="{FF2B5EF4-FFF2-40B4-BE49-F238E27FC236}">
                <a16:creationId xmlns:a16="http://schemas.microsoft.com/office/drawing/2014/main" id="{0F89B889-219D-2D45-CBF5-CC4410577757}"/>
              </a:ext>
            </a:extLst>
          </p:cNvPr>
          <p:cNvSpPr>
            <a:spLocks noGrp="1"/>
          </p:cNvSpPr>
          <p:nvPr>
            <p:ph type="ftr" sz="quarter" idx="3"/>
          </p:nvPr>
        </p:nvSpPr>
        <p:spPr/>
        <p:txBody>
          <a:bodyPr/>
          <a:lstStyle/>
          <a:p>
            <a:r>
              <a:rPr lang="en-US" dirty="0"/>
              <a:t>LAG-3, Lymphocyte Activation Gene 3; NK, natural killer; </a:t>
            </a:r>
            <a:r>
              <a:rPr lang="en-US" dirty="0" err="1"/>
              <a:t>pDC</a:t>
            </a:r>
            <a:r>
              <a:rPr lang="en-US" dirty="0"/>
              <a:t>, plasmacytoid dendritic cell.
Wherry, EJ. </a:t>
            </a:r>
            <a:r>
              <a:rPr lang="en-US" i="1" dirty="0"/>
              <a:t>Nat Immunol</a:t>
            </a:r>
            <a:r>
              <a:rPr lang="en-US" dirty="0"/>
              <a:t>. 2011;12(6):492-9.</a:t>
            </a:r>
          </a:p>
        </p:txBody>
      </p:sp>
    </p:spTree>
    <p:extLst>
      <p:ext uri="{BB962C8B-B14F-4D97-AF65-F5344CB8AC3E}">
        <p14:creationId xmlns:p14="http://schemas.microsoft.com/office/powerpoint/2010/main" val="2642961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DF03E-E60F-5720-CF56-90185B15177A}"/>
              </a:ext>
            </a:extLst>
          </p:cNvPr>
          <p:cNvSpPr>
            <a:spLocks noGrp="1"/>
          </p:cNvSpPr>
          <p:nvPr>
            <p:ph type="title"/>
          </p:nvPr>
        </p:nvSpPr>
        <p:spPr/>
        <p:txBody>
          <a:bodyPr>
            <a:normAutofit/>
          </a:bodyPr>
          <a:lstStyle/>
          <a:p>
            <a:r>
              <a:rPr lang="en-US" sz="3200" b="1" dirty="0"/>
              <a:t>Anti-PD1/LAG-3 Combo in MC38, B16 models</a:t>
            </a:r>
            <a:endParaRPr lang="en-US" sz="3200" dirty="0"/>
          </a:p>
        </p:txBody>
      </p:sp>
      <p:sp>
        <p:nvSpPr>
          <p:cNvPr id="7" name="Content Placeholder 6">
            <a:extLst>
              <a:ext uri="{FF2B5EF4-FFF2-40B4-BE49-F238E27FC236}">
                <a16:creationId xmlns:a16="http://schemas.microsoft.com/office/drawing/2014/main" id="{AA2E382D-DD3A-F2F6-BB73-B40B527B40D3}"/>
              </a:ext>
            </a:extLst>
          </p:cNvPr>
          <p:cNvSpPr>
            <a:spLocks noGrp="1"/>
          </p:cNvSpPr>
          <p:nvPr>
            <p:ph idx="1"/>
          </p:nvPr>
        </p:nvSpPr>
        <p:spPr>
          <a:xfrm>
            <a:off x="4758150" y="4340506"/>
            <a:ext cx="6595649" cy="1859877"/>
          </a:xfrm>
        </p:spPr>
        <p:txBody>
          <a:bodyPr>
            <a:normAutofit fontScale="92500" lnSpcReduction="10000"/>
          </a:bodyPr>
          <a:lstStyle/>
          <a:p>
            <a:r>
              <a:rPr lang="en-US" sz="2400" dirty="0"/>
              <a:t>Single agent Anti-LAG-3 </a:t>
            </a:r>
            <a:r>
              <a:rPr lang="en-US" sz="2400" dirty="0" err="1"/>
              <a:t>relatlimab</a:t>
            </a:r>
            <a:r>
              <a:rPr lang="en-US" sz="2400" dirty="0"/>
              <a:t> has little anti- tumor activity or T cell potentiation</a:t>
            </a:r>
          </a:p>
          <a:p>
            <a:r>
              <a:rPr lang="en-US" sz="2400" dirty="0"/>
              <a:t>Combination </a:t>
            </a:r>
            <a:r>
              <a:rPr lang="en-US" sz="2400" b="1" u="sng" dirty="0"/>
              <a:t>Anti-LAG-3 + Anti-PD1 synergistic  </a:t>
            </a:r>
            <a:r>
              <a:rPr lang="en-US" sz="2400" dirty="0"/>
              <a:t>with impressive tumor control correlative with increased CD8+ T cell activity</a:t>
            </a:r>
          </a:p>
        </p:txBody>
      </p:sp>
      <p:pic>
        <p:nvPicPr>
          <p:cNvPr id="5" name="Picture 4">
            <a:extLst>
              <a:ext uri="{FF2B5EF4-FFF2-40B4-BE49-F238E27FC236}">
                <a16:creationId xmlns:a16="http://schemas.microsoft.com/office/drawing/2014/main" id="{F46ACC39-9BE0-6BA6-3A88-8DCAC2BAF33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67207" y="1385603"/>
            <a:ext cx="4033337" cy="5099024"/>
          </a:xfrm>
          <a:prstGeom prst="rect">
            <a:avLst/>
          </a:prstGeom>
        </p:spPr>
      </p:pic>
      <p:pic>
        <p:nvPicPr>
          <p:cNvPr id="6" name="Picture 5">
            <a:extLst>
              <a:ext uri="{FF2B5EF4-FFF2-40B4-BE49-F238E27FC236}">
                <a16:creationId xmlns:a16="http://schemas.microsoft.com/office/drawing/2014/main" id="{D1F5EF26-1DEF-F8EA-A0B9-31CB02B397AC}"/>
              </a:ext>
            </a:extLst>
          </p:cNvPr>
          <p:cNvPicPr>
            <a:picLocks noChangeAspect="1"/>
          </p:cNvPicPr>
          <p:nvPr/>
        </p:nvPicPr>
        <p:blipFill>
          <a:blip r:embed="rId3"/>
          <a:stretch>
            <a:fillRect/>
          </a:stretch>
        </p:blipFill>
        <p:spPr>
          <a:xfrm>
            <a:off x="5328422" y="1694394"/>
            <a:ext cx="5397500" cy="2336800"/>
          </a:xfrm>
          <a:prstGeom prst="rect">
            <a:avLst/>
          </a:prstGeom>
        </p:spPr>
      </p:pic>
      <p:sp>
        <p:nvSpPr>
          <p:cNvPr id="8" name="TextBox 7">
            <a:extLst>
              <a:ext uri="{FF2B5EF4-FFF2-40B4-BE49-F238E27FC236}">
                <a16:creationId xmlns:a16="http://schemas.microsoft.com/office/drawing/2014/main" id="{D9144C75-2618-C5A4-6B12-FCDBDEFB2F1E}"/>
              </a:ext>
            </a:extLst>
          </p:cNvPr>
          <p:cNvSpPr txBox="1"/>
          <p:nvPr/>
        </p:nvSpPr>
        <p:spPr>
          <a:xfrm>
            <a:off x="1445758" y="1397000"/>
            <a:ext cx="962162" cy="2308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64651CE9-45A0-C791-22AA-193C70370E42}"/>
              </a:ext>
            </a:extLst>
          </p:cNvPr>
          <p:cNvSpPr txBox="1"/>
          <p:nvPr/>
        </p:nvSpPr>
        <p:spPr>
          <a:xfrm>
            <a:off x="3312658" y="1397000"/>
            <a:ext cx="962162" cy="2308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Footer Placeholder 9">
            <a:extLst>
              <a:ext uri="{FF2B5EF4-FFF2-40B4-BE49-F238E27FC236}">
                <a16:creationId xmlns:a16="http://schemas.microsoft.com/office/drawing/2014/main" id="{014D2704-7D41-2E78-D2AF-60DB92C3586B}"/>
              </a:ext>
            </a:extLst>
          </p:cNvPr>
          <p:cNvSpPr>
            <a:spLocks noGrp="1"/>
          </p:cNvSpPr>
          <p:nvPr>
            <p:ph type="ftr" sz="quarter" idx="3"/>
          </p:nvPr>
        </p:nvSpPr>
        <p:spPr/>
        <p:txBody>
          <a:bodyPr/>
          <a:lstStyle/>
          <a:p>
            <a:r>
              <a:rPr lang="en-US"/>
              <a:t>PD1, programmed cell death protein 1.</a:t>
            </a:r>
            <a:br>
              <a:rPr lang="en-US"/>
            </a:br>
            <a:r>
              <a:rPr lang="en-US"/>
              <a:t>Woo SR, et al. </a:t>
            </a:r>
            <a:r>
              <a:rPr lang="en-US" i="1"/>
              <a:t>Cancer Res</a:t>
            </a:r>
            <a:r>
              <a:rPr lang="en-US"/>
              <a:t>. 2012;72(4):917-27.</a:t>
            </a:r>
          </a:p>
        </p:txBody>
      </p:sp>
    </p:spTree>
    <p:extLst>
      <p:ext uri="{BB962C8B-B14F-4D97-AF65-F5344CB8AC3E}">
        <p14:creationId xmlns:p14="http://schemas.microsoft.com/office/powerpoint/2010/main" val="317421669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HemOnc22_TCME">
  <a:themeElements>
    <a:clrScheme name="HemOnc 22 New New">
      <a:dk1>
        <a:srgbClr val="4D4D4D"/>
      </a:dk1>
      <a:lt1>
        <a:srgbClr val="FFFFFF"/>
      </a:lt1>
      <a:dk2>
        <a:srgbClr val="4D4D4D"/>
      </a:dk2>
      <a:lt2>
        <a:srgbClr val="FFFFFF"/>
      </a:lt2>
      <a:accent1>
        <a:srgbClr val="4A86D9"/>
      </a:accent1>
      <a:accent2>
        <a:srgbClr val="F7931E"/>
      </a:accent2>
      <a:accent3>
        <a:srgbClr val="DF504B"/>
      </a:accent3>
      <a:accent4>
        <a:srgbClr val="FF7F40"/>
      </a:accent4>
      <a:accent5>
        <a:srgbClr val="AD337F"/>
      </a:accent5>
      <a:accent6>
        <a:srgbClr val="35A696"/>
      </a:accent6>
      <a:hlink>
        <a:srgbClr val="FF7F40"/>
      </a:hlink>
      <a:folHlink>
        <a:srgbClr val="B7B7B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mOnc22_TCME" id="{6507FD97-7ADD-D54E-8CF9-187F3AE960EA}" vid="{19DA7EBD-6655-8342-B5A2-12CDF7FCEEC0}"/>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D4ABE8F7762AE418DFA5FA6E46B5849" ma:contentTypeVersion="18" ma:contentTypeDescription="Create a new document." ma:contentTypeScope="" ma:versionID="001a581554142daa547431d2ef49e5fb">
  <xsd:schema xmlns:xsd="http://www.w3.org/2001/XMLSchema" xmlns:xs="http://www.w3.org/2001/XMLSchema" xmlns:p="http://schemas.microsoft.com/office/2006/metadata/properties" xmlns:ns2="b1adf119-f89d-4017-831b-fa73c608fb44" xmlns:ns3="1480fea5-ec6c-46f9-b380-30cb7b399b42" targetNamespace="http://schemas.microsoft.com/office/2006/metadata/properties" ma:root="true" ma:fieldsID="69446fc8bfb325b443ba03d2f4b6697a" ns2:_="" ns3:_="">
    <xsd:import namespace="b1adf119-f89d-4017-831b-fa73c608fb44"/>
    <xsd:import namespace="1480fea5-ec6c-46f9-b380-30cb7b399b4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1adf119-f89d-4017-831b-fa73c608fb4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b348428-7250-45bc-af71-8221aeab429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480fea5-ec6c-46f9-b380-30cb7b399b42"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3fe43d92-e665-4921-be0a-a75ce1b22356}" ma:internalName="TaxCatchAll" ma:showField="CatchAllData" ma:web="1480fea5-ec6c-46f9-b380-30cb7b399b4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b1adf119-f89d-4017-831b-fa73c608fb44">
      <Terms xmlns="http://schemas.microsoft.com/office/infopath/2007/PartnerControls"/>
    </lcf76f155ced4ddcb4097134ff3c332f>
    <TaxCatchAll xmlns="1480fea5-ec6c-46f9-b380-30cb7b399b42"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A632971-4DB0-4DE8-B94F-E70579A52BF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1adf119-f89d-4017-831b-fa73c608fb44"/>
    <ds:schemaRef ds:uri="1480fea5-ec6c-46f9-b380-30cb7b399b4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5ECA7C6-6BC7-47D5-AE58-DDB82D6ACCFE}">
  <ds:schemaRefs>
    <ds:schemaRef ds:uri="http://www.w3.org/XML/1998/namespace"/>
    <ds:schemaRef ds:uri="http://schemas.microsoft.com/office/infopath/2007/PartnerControls"/>
    <ds:schemaRef ds:uri="http://purl.org/dc/terms/"/>
    <ds:schemaRef ds:uri="http://purl.org/dc/elements/1.1/"/>
    <ds:schemaRef ds:uri="http://schemas.microsoft.com/office/2006/documentManagement/types"/>
    <ds:schemaRef ds:uri="1480fea5-ec6c-46f9-b380-30cb7b399b42"/>
    <ds:schemaRef ds:uri="http://schemas.microsoft.com/office/2006/metadata/properties"/>
    <ds:schemaRef ds:uri="http://schemas.openxmlformats.org/package/2006/metadata/core-properties"/>
    <ds:schemaRef ds:uri="b1adf119-f89d-4017-831b-fa73c608fb44"/>
    <ds:schemaRef ds:uri="http://purl.org/dc/dcmitype/"/>
  </ds:schemaRefs>
</ds:datastoreItem>
</file>

<file path=customXml/itemProps3.xml><?xml version="1.0" encoding="utf-8"?>
<ds:datastoreItem xmlns:ds="http://schemas.openxmlformats.org/officeDocument/2006/customXml" ds:itemID="{65FFC28D-37B5-46AC-B860-8CEC782165F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1998</TotalTime>
  <Words>1581</Words>
  <Application>Microsoft Macintosh PowerPoint</Application>
  <PresentationFormat>Widescreen</PresentationFormat>
  <Paragraphs>516</Paragraphs>
  <Slides>22</Slides>
  <Notes>2</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22</vt:i4>
      </vt:variant>
    </vt:vector>
  </HeadingPairs>
  <TitlesOfParts>
    <vt:vector size="34" baseType="lpstr">
      <vt:lpstr>Aptos</vt:lpstr>
      <vt:lpstr>Arial</vt:lpstr>
      <vt:lpstr>Calibri</vt:lpstr>
      <vt:lpstr>Calibri Light</vt:lpstr>
      <vt:lpstr>Century Gothic</vt:lpstr>
      <vt:lpstr>Nunito Sans Black</vt:lpstr>
      <vt:lpstr>Trebuchet MS</vt:lpstr>
      <vt:lpstr>Trebuchet MS Bold</vt:lpstr>
      <vt:lpstr>Office Theme</vt:lpstr>
      <vt:lpstr>2_Office Theme</vt:lpstr>
      <vt:lpstr>HemOnc22_TCME</vt:lpstr>
      <vt:lpstr>1_Office Theme</vt:lpstr>
      <vt:lpstr>Analyzing Key Data from LAG-3 Combinations in the Treatment of Metastatic Melanoma</vt:lpstr>
      <vt:lpstr>PowerPoint Presentation</vt:lpstr>
      <vt:lpstr>Disclaimer</vt:lpstr>
      <vt:lpstr>CheckMate 067: 7.5-Year Overall Survival</vt:lpstr>
      <vt:lpstr>Combination CTLA-4 + PD-1 Blockade</vt:lpstr>
      <vt:lpstr>CheckMate 067: 7.5-Year Overall Survival</vt:lpstr>
      <vt:lpstr>Checkpoints!… Agonists!... What Next?</vt:lpstr>
      <vt:lpstr>LAG-3 a Marker of T Cell Exhaustion</vt:lpstr>
      <vt:lpstr>Anti-PD1/LAG-3 Combo in MC38, B16 models</vt:lpstr>
      <vt:lpstr>RELATIVITY-020: Monotherapy Versus Combination with Anti-PD-1</vt:lpstr>
      <vt:lpstr>RELATIVITY-020: Efficacy in PD-1 Refractory Patients</vt:lpstr>
      <vt:lpstr>Study Design</vt:lpstr>
      <vt:lpstr>PFS by BICR</vt:lpstr>
      <vt:lpstr>OS</vt:lpstr>
      <vt:lpstr>Melanoma-Specific Survival </vt:lpstr>
      <vt:lpstr>PFS, OS, and ORR by Stratification Factors</vt:lpstr>
      <vt:lpstr>Safety Summary</vt:lpstr>
      <vt:lpstr>Significant durable response with fianlimab &lt;br /&gt;(anti-LAG-3) and cemiplimab (anti-PD-1) in advanced melanoma: post adjuvant PD-1 analysis </vt:lpstr>
      <vt:lpstr>Tumor response: combined cohorts</vt:lpstr>
      <vt:lpstr>Agents in Development Targeting LAG-3</vt:lpstr>
      <vt:lpstr>Summary</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Analyzing Key Data from LAG-3 Combinations in the Treatment of Metastatic Melanoma</dc:title>
  <dc:subject/>
  <dc:creator>MedEd On The Go</dc:creator>
  <cp:keywords/>
  <dc:description/>
  <cp:lastModifiedBy>Harley Kidner</cp:lastModifiedBy>
  <cp:revision>50</cp:revision>
  <dcterms:created xsi:type="dcterms:W3CDTF">2023-01-17T22:02:23Z</dcterms:created>
  <dcterms:modified xsi:type="dcterms:W3CDTF">2024-04-25T19:26:12Z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0x010100DD4ABE8F7762AE418DFA5FA6E46B5849</vt:lpwstr>
  </property>
</Properties>
</file>