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 id="2147483733" r:id="rId2"/>
  </p:sldMasterIdLst>
  <p:notesMasterIdLst>
    <p:notesMasterId r:id="rId17"/>
  </p:notesMasterIdLst>
  <p:sldIdLst>
    <p:sldId id="256" r:id="rId3"/>
    <p:sldId id="265" r:id="rId4"/>
    <p:sldId id="294" r:id="rId5"/>
    <p:sldId id="257" r:id="rId6"/>
    <p:sldId id="258" r:id="rId7"/>
    <p:sldId id="293" r:id="rId8"/>
    <p:sldId id="292" r:id="rId9"/>
    <p:sldId id="259" r:id="rId10"/>
    <p:sldId id="260" r:id="rId11"/>
    <p:sldId id="262" r:id="rId12"/>
    <p:sldId id="261" r:id="rId13"/>
    <p:sldId id="290" r:id="rId14"/>
    <p:sldId id="291"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87551934-1EED-109D-8469-49CE7051BEDC}" name="Megan Reimann, PharmD, BCOP" initials="MRPB" userId="S::mreimann@ushealthconnect.com::551785c5-e18e-4f20-8abf-31b115b8a49a" providerId="AD"/>
  <p188:author id="{6EB12EAF-BC4E-6B6B-0102-503011D8EEE7}" name="Emily Jebing" initials="EJ" userId="Emily Jebing" providerId="None"/>
  <p188:author id="{ED06ABED-A05C-63D9-D63F-AC90D2E8514B}" name="Harley Kidner" initials="" userId="S::HKidner@ushealthconnect.com::5b13863f-857f-45ba-b29d-d3555fa5f842" providerId="AD"/>
  <p188:author id="{D47A32F2-A097-A01D-F7FF-2E045A3A27AA}"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A1F2C"/>
    <a:srgbClr val="2674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D7780-CCE1-904A-B1B2-3AB8D448E659}" v="3" dt="2024-04-25T19:27:28.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9" autoAdjust="0"/>
    <p:restoredTop sz="94490" autoAdjust="0"/>
  </p:normalViewPr>
  <p:slideViewPr>
    <p:cSldViewPr snapToGrid="0">
      <p:cViewPr varScale="1">
        <p:scale>
          <a:sx n="116" d="100"/>
          <a:sy n="116" d="100"/>
        </p:scale>
        <p:origin x="808" y="1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ADB8F-E186-A04D-98CF-1C53440412E7}" type="datetimeFigureOut">
              <a:rPr lang="en-US" smtClean="0"/>
              <a:t>4/25/24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6DBAE-952D-FE4B-B687-226CE089823A}" type="slidenum">
              <a:rPr lang="en-US" smtClean="0"/>
              <a:t>‹#›</a:t>
            </a:fld>
            <a:endParaRPr lang="en-US"/>
          </a:p>
        </p:txBody>
      </p:sp>
    </p:spTree>
    <p:extLst>
      <p:ext uri="{BB962C8B-B14F-4D97-AF65-F5344CB8AC3E}">
        <p14:creationId xmlns:p14="http://schemas.microsoft.com/office/powerpoint/2010/main" val="373028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B6DBAE-952D-FE4B-B687-226CE089823A}" type="slidenum">
              <a:rPr lang="en-US" smtClean="0"/>
              <a:t>1</a:t>
            </a:fld>
            <a:endParaRPr lang="en-US"/>
          </a:p>
        </p:txBody>
      </p:sp>
    </p:spTree>
    <p:extLst>
      <p:ext uri="{BB962C8B-B14F-4D97-AF65-F5344CB8AC3E}">
        <p14:creationId xmlns:p14="http://schemas.microsoft.com/office/powerpoint/2010/main" val="4020370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B6DBAE-952D-FE4B-B687-226CE089823A}" type="slidenum">
              <a:rPr lang="en-US" smtClean="0"/>
              <a:t>5</a:t>
            </a:fld>
            <a:endParaRPr lang="en-US"/>
          </a:p>
        </p:txBody>
      </p:sp>
    </p:spTree>
    <p:extLst>
      <p:ext uri="{BB962C8B-B14F-4D97-AF65-F5344CB8AC3E}">
        <p14:creationId xmlns:p14="http://schemas.microsoft.com/office/powerpoint/2010/main" val="220841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B6DBAE-952D-FE4B-B687-226CE089823A}" type="slidenum">
              <a:rPr lang="en-US" smtClean="0"/>
              <a:t>9</a:t>
            </a:fld>
            <a:endParaRPr lang="en-US"/>
          </a:p>
        </p:txBody>
      </p:sp>
    </p:spTree>
    <p:extLst>
      <p:ext uri="{BB962C8B-B14F-4D97-AF65-F5344CB8AC3E}">
        <p14:creationId xmlns:p14="http://schemas.microsoft.com/office/powerpoint/2010/main" val="403926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B6DBAE-952D-FE4B-B687-226CE089823A}" type="slidenum">
              <a:rPr lang="en-US" smtClean="0"/>
              <a:t>11</a:t>
            </a:fld>
            <a:endParaRPr lang="en-US"/>
          </a:p>
        </p:txBody>
      </p:sp>
    </p:spTree>
    <p:extLst>
      <p:ext uri="{BB962C8B-B14F-4D97-AF65-F5344CB8AC3E}">
        <p14:creationId xmlns:p14="http://schemas.microsoft.com/office/powerpoint/2010/main" val="3772990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B6DBAE-952D-FE4B-B687-226CE089823A}" type="slidenum">
              <a:rPr lang="en-US" smtClean="0"/>
              <a:t>12</a:t>
            </a:fld>
            <a:endParaRPr lang="en-US"/>
          </a:p>
        </p:txBody>
      </p:sp>
    </p:spTree>
    <p:extLst>
      <p:ext uri="{BB962C8B-B14F-4D97-AF65-F5344CB8AC3E}">
        <p14:creationId xmlns:p14="http://schemas.microsoft.com/office/powerpoint/2010/main" val="96607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104849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5236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0012856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18540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31079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35572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39367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61379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1127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46391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9311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232846129"/>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5273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86059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39040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3487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6294381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3147480"/>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2720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35015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87169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7211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3823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903918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6568830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7.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55"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6F2D-8B94-1838-A386-3B6AF22C3AA1}"/>
              </a:ext>
            </a:extLst>
          </p:cNvPr>
          <p:cNvSpPr>
            <a:spLocks noGrp="1"/>
          </p:cNvSpPr>
          <p:nvPr>
            <p:ph type="title"/>
          </p:nvPr>
        </p:nvSpPr>
        <p:spPr>
          <a:xfrm>
            <a:off x="609600" y="1201738"/>
            <a:ext cx="10515600" cy="2852737"/>
          </a:xfrm>
        </p:spPr>
        <p:txBody>
          <a:bodyPr anchor="ctr">
            <a:normAutofit fontScale="90000"/>
          </a:bodyPr>
          <a:lstStyle/>
          <a:p>
            <a:r>
              <a:rPr lang="en-US" dirty="0"/>
              <a:t>Optimizing Therapeutic Selection for a Patient With Newly Diagnosed BRAF V600e-Mutated Metastatic Melanoma</a:t>
            </a:r>
          </a:p>
        </p:txBody>
      </p:sp>
      <p:sp>
        <p:nvSpPr>
          <p:cNvPr id="13" name="Text Placeholder 12">
            <a:extLst>
              <a:ext uri="{FF2B5EF4-FFF2-40B4-BE49-F238E27FC236}">
                <a16:creationId xmlns:a16="http://schemas.microsoft.com/office/drawing/2014/main" id="{B4EC0755-B3B9-FE98-178D-BEF192A602F3}"/>
              </a:ext>
            </a:extLst>
          </p:cNvPr>
          <p:cNvSpPr>
            <a:spLocks noGrp="1"/>
          </p:cNvSpPr>
          <p:nvPr>
            <p:ph type="body" idx="1"/>
          </p:nvPr>
        </p:nvSpPr>
        <p:spPr>
          <a:xfrm>
            <a:off x="609600" y="3924034"/>
            <a:ext cx="10515600" cy="1500187"/>
          </a:xfrm>
        </p:spPr>
        <p:txBody>
          <a:bodyPr>
            <a:noAutofit/>
          </a:bodyPr>
          <a:lstStyle/>
          <a:p>
            <a:r>
              <a:rPr lang="en-US" sz="1400" dirty="0"/>
              <a:t>Allison Betof Warner, MD, PhD</a:t>
            </a:r>
          </a:p>
          <a:p>
            <a:r>
              <a:rPr lang="en-US" sz="1400" dirty="0"/>
              <a:t>Assistant Professor of Medicine (Oncology)</a:t>
            </a:r>
          </a:p>
          <a:p>
            <a:r>
              <a:rPr lang="en-US" sz="1400" dirty="0"/>
              <a:t>Mark and Mary Stevens Endowed Scholar in Melanoma</a:t>
            </a:r>
          </a:p>
          <a:p>
            <a:r>
              <a:rPr lang="en-US" sz="1400" dirty="0"/>
              <a:t>Director, Melanoma Program</a:t>
            </a:r>
          </a:p>
          <a:p>
            <a:r>
              <a:rPr lang="en-US" sz="1400" dirty="0"/>
              <a:t>Director, Solid Tumor Cellular Therapy </a:t>
            </a:r>
          </a:p>
          <a:p>
            <a:r>
              <a:rPr lang="en-US" sz="1400" dirty="0"/>
              <a:t>Leader, Melanoma &amp; Cutaneous Oncology Clinical Research Group</a:t>
            </a:r>
          </a:p>
          <a:p>
            <a:r>
              <a:rPr lang="en-US" sz="1400" dirty="0"/>
              <a:t>Stanford University School of Medicine</a:t>
            </a:r>
          </a:p>
          <a:p>
            <a:r>
              <a:rPr lang="en-US" sz="1400" dirty="0"/>
              <a:t>Stanford, CA </a:t>
            </a:r>
          </a:p>
        </p:txBody>
      </p:sp>
    </p:spTree>
    <p:extLst>
      <p:ext uri="{BB962C8B-B14F-4D97-AF65-F5344CB8AC3E}">
        <p14:creationId xmlns:p14="http://schemas.microsoft.com/office/powerpoint/2010/main" val="175828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ight Arrow 24">
            <a:extLst>
              <a:ext uri="{FF2B5EF4-FFF2-40B4-BE49-F238E27FC236}">
                <a16:creationId xmlns:a16="http://schemas.microsoft.com/office/drawing/2014/main" id="{A7BFD73E-5D1B-E45B-45D3-0460663DF060}"/>
              </a:ext>
            </a:extLst>
          </p:cNvPr>
          <p:cNvSpPr/>
          <p:nvPr/>
        </p:nvSpPr>
        <p:spPr>
          <a:xfrm>
            <a:off x="7323484" y="3616039"/>
            <a:ext cx="1548028" cy="3688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sz="2000" dirty="0"/>
          </a:p>
        </p:txBody>
      </p:sp>
      <p:sp>
        <p:nvSpPr>
          <p:cNvPr id="6" name="Footer Placeholder 5">
            <a:extLst>
              <a:ext uri="{FF2B5EF4-FFF2-40B4-BE49-F238E27FC236}">
                <a16:creationId xmlns:a16="http://schemas.microsoft.com/office/drawing/2014/main" id="{18FD90A2-5F39-D0C1-03C4-9BB6ABAA042F}"/>
              </a:ext>
            </a:extLst>
          </p:cNvPr>
          <p:cNvSpPr>
            <a:spLocks noGrp="1"/>
          </p:cNvSpPr>
          <p:nvPr>
            <p:ph type="ftr" sz="quarter" idx="3"/>
          </p:nvPr>
        </p:nvSpPr>
        <p:spPr>
          <a:xfrm>
            <a:off x="609600" y="6356350"/>
            <a:ext cx="10744199" cy="442131"/>
          </a:xfrm>
        </p:spPr>
        <p:txBody>
          <a:bodyPr/>
          <a:lstStyle/>
          <a:p>
            <a:r>
              <a:rPr lang="en-US"/>
              <a:t>Ascierto PA, et al. ESMO 2021. Abstract LBA40.</a:t>
            </a:r>
          </a:p>
        </p:txBody>
      </p:sp>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What Is the Optimal Sequence of Therapy for Patients with BRAF-Mutant Melanoma?</a:t>
            </a:r>
          </a:p>
        </p:txBody>
      </p:sp>
      <p:sp>
        <p:nvSpPr>
          <p:cNvPr id="18" name="Content Placeholder 17">
            <a:extLst>
              <a:ext uri="{FF2B5EF4-FFF2-40B4-BE49-F238E27FC236}">
                <a16:creationId xmlns:a16="http://schemas.microsoft.com/office/drawing/2014/main" id="{7E313F76-F02C-399C-7B67-513501355051}"/>
              </a:ext>
            </a:extLst>
          </p:cNvPr>
          <p:cNvSpPr>
            <a:spLocks noGrp="1"/>
          </p:cNvSpPr>
          <p:nvPr>
            <p:ph idx="1"/>
          </p:nvPr>
        </p:nvSpPr>
        <p:spPr/>
        <p:txBody>
          <a:bodyPr/>
          <a:lstStyle/>
          <a:p>
            <a:pPr marL="0" indent="0">
              <a:buNone/>
            </a:pPr>
            <a:r>
              <a:rPr lang="en-US" dirty="0"/>
              <a:t>SECOMBIT</a:t>
            </a:r>
          </a:p>
        </p:txBody>
      </p:sp>
      <p:cxnSp>
        <p:nvCxnSpPr>
          <p:cNvPr id="3" name="Straight Connector 2">
            <a:extLst>
              <a:ext uri="{FF2B5EF4-FFF2-40B4-BE49-F238E27FC236}">
                <a16:creationId xmlns:a16="http://schemas.microsoft.com/office/drawing/2014/main" id="{956A9DEB-78F7-4034-9D05-75336FD1850A}"/>
              </a:ext>
            </a:extLst>
          </p:cNvPr>
          <p:cNvCxnSpPr>
            <a:cxnSpLocks/>
          </p:cNvCxnSpPr>
          <p:nvPr/>
        </p:nvCxnSpPr>
        <p:spPr>
          <a:xfrm>
            <a:off x="2879030" y="3809229"/>
            <a:ext cx="20347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ight Arrow 9">
            <a:extLst>
              <a:ext uri="{FF2B5EF4-FFF2-40B4-BE49-F238E27FC236}">
                <a16:creationId xmlns:a16="http://schemas.microsoft.com/office/drawing/2014/main" id="{DFA7B510-6F84-7FF0-6523-CF88D5072AB0}"/>
              </a:ext>
            </a:extLst>
          </p:cNvPr>
          <p:cNvSpPr/>
          <p:nvPr/>
        </p:nvSpPr>
        <p:spPr>
          <a:xfrm>
            <a:off x="7528403" y="1861980"/>
            <a:ext cx="1328286" cy="36886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sz="2000" dirty="0"/>
          </a:p>
        </p:txBody>
      </p:sp>
      <p:sp>
        <p:nvSpPr>
          <p:cNvPr id="11" name="Rounded Rectangle 10">
            <a:extLst>
              <a:ext uri="{FF2B5EF4-FFF2-40B4-BE49-F238E27FC236}">
                <a16:creationId xmlns:a16="http://schemas.microsoft.com/office/drawing/2014/main" id="{076208B7-9AF2-E21F-5E61-73C147FE41BA}"/>
              </a:ext>
            </a:extLst>
          </p:cNvPr>
          <p:cNvSpPr/>
          <p:nvPr/>
        </p:nvSpPr>
        <p:spPr>
          <a:xfrm>
            <a:off x="676222" y="2625795"/>
            <a:ext cx="3023624" cy="2156163"/>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2000" b="1" dirty="0">
                <a:solidFill>
                  <a:schemeClr val="bg1"/>
                </a:solidFill>
              </a:rPr>
              <a:t>Patients with untreated, metastatic </a:t>
            </a:r>
            <a:r>
              <a:rPr lang="en-US" sz="2000" b="1" i="1" dirty="0">
                <a:solidFill>
                  <a:schemeClr val="bg1"/>
                </a:solidFill>
              </a:rPr>
              <a:t>BRAF</a:t>
            </a:r>
            <a:r>
              <a:rPr lang="en-US" sz="2000" b="1" i="1" baseline="30000" dirty="0">
                <a:solidFill>
                  <a:schemeClr val="bg1"/>
                </a:solidFill>
              </a:rPr>
              <a:t>V600</a:t>
            </a:r>
            <a:r>
              <a:rPr lang="en-US" sz="2000" b="1" dirty="0">
                <a:solidFill>
                  <a:schemeClr val="bg1"/>
                </a:solidFill>
              </a:rPr>
              <a:t>-mutated melanoma </a:t>
            </a:r>
          </a:p>
          <a:p>
            <a:pPr algn="ctr"/>
            <a:r>
              <a:rPr lang="en-US" sz="2000" b="1" dirty="0">
                <a:solidFill>
                  <a:schemeClr val="bg1"/>
                </a:solidFill>
              </a:rPr>
              <a:t>(N = 251 )</a:t>
            </a:r>
          </a:p>
        </p:txBody>
      </p:sp>
      <p:sp>
        <p:nvSpPr>
          <p:cNvPr id="12" name="Rounded Rectangle 11">
            <a:extLst>
              <a:ext uri="{FF2B5EF4-FFF2-40B4-BE49-F238E27FC236}">
                <a16:creationId xmlns:a16="http://schemas.microsoft.com/office/drawing/2014/main" id="{ACE76C88-5BFD-5595-8999-BF5E8733D11E}"/>
              </a:ext>
            </a:extLst>
          </p:cNvPr>
          <p:cNvSpPr/>
          <p:nvPr/>
        </p:nvSpPr>
        <p:spPr>
          <a:xfrm>
            <a:off x="5101528" y="1500807"/>
            <a:ext cx="2427883" cy="109614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2000" dirty="0"/>
              <a:t>Encorafenib + binimetinib </a:t>
            </a:r>
            <a:br>
              <a:rPr lang="en-US" sz="2000" dirty="0"/>
            </a:br>
            <a:r>
              <a:rPr lang="en-US" sz="2000" dirty="0"/>
              <a:t>until progression </a:t>
            </a:r>
          </a:p>
        </p:txBody>
      </p:sp>
      <p:sp>
        <p:nvSpPr>
          <p:cNvPr id="13" name="TextBox 12">
            <a:extLst>
              <a:ext uri="{FF2B5EF4-FFF2-40B4-BE49-F238E27FC236}">
                <a16:creationId xmlns:a16="http://schemas.microsoft.com/office/drawing/2014/main" id="{8D558A4D-1CA3-35D4-364B-810702ED98BA}"/>
              </a:ext>
            </a:extLst>
          </p:cNvPr>
          <p:cNvSpPr txBox="1"/>
          <p:nvPr/>
        </p:nvSpPr>
        <p:spPr>
          <a:xfrm>
            <a:off x="3212443" y="1579707"/>
            <a:ext cx="1785095" cy="446276"/>
          </a:xfrm>
          <a:prstGeom prst="rect">
            <a:avLst/>
          </a:prstGeom>
          <a:noFill/>
        </p:spPr>
        <p:txBody>
          <a:bodyPr wrap="square" lIns="137160" tIns="68580" rIns="137160" bIns="68580" rtlCol="0">
            <a:spAutoFit/>
          </a:bodyPr>
          <a:lstStyle/>
          <a:p>
            <a:pPr algn="ctr"/>
            <a:r>
              <a:rPr lang="en-US" sz="2000" b="1" dirty="0"/>
              <a:t>Arm A</a:t>
            </a:r>
          </a:p>
        </p:txBody>
      </p:sp>
      <p:sp>
        <p:nvSpPr>
          <p:cNvPr id="14" name="TextBox 13">
            <a:extLst>
              <a:ext uri="{FF2B5EF4-FFF2-40B4-BE49-F238E27FC236}">
                <a16:creationId xmlns:a16="http://schemas.microsoft.com/office/drawing/2014/main" id="{6726A563-CD86-C4C2-2599-9AA3BD290DAC}"/>
              </a:ext>
            </a:extLst>
          </p:cNvPr>
          <p:cNvSpPr txBox="1"/>
          <p:nvPr/>
        </p:nvSpPr>
        <p:spPr>
          <a:xfrm>
            <a:off x="4058494" y="3803562"/>
            <a:ext cx="1198403" cy="446276"/>
          </a:xfrm>
          <a:prstGeom prst="rect">
            <a:avLst/>
          </a:prstGeom>
          <a:noFill/>
        </p:spPr>
        <p:txBody>
          <a:bodyPr wrap="square" lIns="137160" tIns="68580" rIns="137160" bIns="68580" rtlCol="0">
            <a:spAutoFit/>
          </a:bodyPr>
          <a:lstStyle/>
          <a:p>
            <a:pPr algn="ctr"/>
            <a:r>
              <a:rPr lang="en-US" sz="2000" b="1" dirty="0"/>
              <a:t>Arm B</a:t>
            </a:r>
          </a:p>
        </p:txBody>
      </p:sp>
      <p:sp>
        <p:nvSpPr>
          <p:cNvPr id="15" name="TextBox 14">
            <a:extLst>
              <a:ext uri="{FF2B5EF4-FFF2-40B4-BE49-F238E27FC236}">
                <a16:creationId xmlns:a16="http://schemas.microsoft.com/office/drawing/2014/main" id="{2C189312-F39E-7C15-1292-9D9F2B60399C}"/>
              </a:ext>
            </a:extLst>
          </p:cNvPr>
          <p:cNvSpPr txBox="1"/>
          <p:nvPr/>
        </p:nvSpPr>
        <p:spPr>
          <a:xfrm>
            <a:off x="3212443" y="6128196"/>
            <a:ext cx="1785095" cy="446276"/>
          </a:xfrm>
          <a:prstGeom prst="rect">
            <a:avLst/>
          </a:prstGeom>
          <a:noFill/>
        </p:spPr>
        <p:txBody>
          <a:bodyPr wrap="square" lIns="137160" tIns="68580" rIns="137160" bIns="68580" rtlCol="0">
            <a:spAutoFit/>
          </a:bodyPr>
          <a:lstStyle/>
          <a:p>
            <a:pPr algn="ctr"/>
            <a:r>
              <a:rPr lang="en-US" sz="2000" b="1" dirty="0"/>
              <a:t>Arm C</a:t>
            </a:r>
          </a:p>
        </p:txBody>
      </p:sp>
      <p:sp>
        <p:nvSpPr>
          <p:cNvPr id="16" name="Rounded Rectangle 15">
            <a:extLst>
              <a:ext uri="{FF2B5EF4-FFF2-40B4-BE49-F238E27FC236}">
                <a16:creationId xmlns:a16="http://schemas.microsoft.com/office/drawing/2014/main" id="{CA692D6F-7023-43A2-9C8F-C4BFC2305806}"/>
              </a:ext>
            </a:extLst>
          </p:cNvPr>
          <p:cNvSpPr/>
          <p:nvPr/>
        </p:nvSpPr>
        <p:spPr>
          <a:xfrm>
            <a:off x="8855681" y="1500807"/>
            <a:ext cx="2427883" cy="109614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2000" dirty="0"/>
              <a:t>NIVO/IPI</a:t>
            </a:r>
            <a:br>
              <a:rPr lang="en-US" sz="2000" dirty="0"/>
            </a:br>
            <a:r>
              <a:rPr lang="en-US" sz="2000" dirty="0"/>
              <a:t>until progression </a:t>
            </a:r>
          </a:p>
        </p:txBody>
      </p:sp>
      <p:sp>
        <p:nvSpPr>
          <p:cNvPr id="22" name="Left Bracket 21">
            <a:extLst>
              <a:ext uri="{FF2B5EF4-FFF2-40B4-BE49-F238E27FC236}">
                <a16:creationId xmlns:a16="http://schemas.microsoft.com/office/drawing/2014/main" id="{8479A29F-6CE2-FD09-30DA-E3E5EFFA2B37}"/>
              </a:ext>
            </a:extLst>
          </p:cNvPr>
          <p:cNvSpPr/>
          <p:nvPr/>
        </p:nvSpPr>
        <p:spPr>
          <a:xfrm>
            <a:off x="4200819" y="1956024"/>
            <a:ext cx="440808" cy="4199207"/>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137160" tIns="68580" rIns="137160" bIns="68580" rtlCol="0" anchor="ctr"/>
          <a:lstStyle/>
          <a:p>
            <a:pPr algn="ctr"/>
            <a:endParaRPr lang="en-US" dirty="0"/>
          </a:p>
        </p:txBody>
      </p:sp>
      <p:sp>
        <p:nvSpPr>
          <p:cNvPr id="23" name="Rounded Rectangle 22">
            <a:extLst>
              <a:ext uri="{FF2B5EF4-FFF2-40B4-BE49-F238E27FC236}">
                <a16:creationId xmlns:a16="http://schemas.microsoft.com/office/drawing/2014/main" id="{6FE48129-2B58-5D36-EEC2-EA0DD7DB1F4E}"/>
              </a:ext>
            </a:extLst>
          </p:cNvPr>
          <p:cNvSpPr/>
          <p:nvPr/>
        </p:nvSpPr>
        <p:spPr>
          <a:xfrm>
            <a:off x="5101527" y="3221791"/>
            <a:ext cx="2427883" cy="109614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2000" dirty="0"/>
              <a:t>NIVO/IPI</a:t>
            </a:r>
            <a:br>
              <a:rPr lang="en-US" sz="2000" dirty="0"/>
            </a:br>
            <a:r>
              <a:rPr lang="en-US" sz="2000" dirty="0"/>
              <a:t>until progression </a:t>
            </a:r>
          </a:p>
        </p:txBody>
      </p:sp>
      <p:sp>
        <p:nvSpPr>
          <p:cNvPr id="24" name="Rounded Rectangle 23">
            <a:extLst>
              <a:ext uri="{FF2B5EF4-FFF2-40B4-BE49-F238E27FC236}">
                <a16:creationId xmlns:a16="http://schemas.microsoft.com/office/drawing/2014/main" id="{F73C7E2E-B793-ED5A-EDF2-23893E09E0A7}"/>
              </a:ext>
            </a:extLst>
          </p:cNvPr>
          <p:cNvSpPr/>
          <p:nvPr/>
        </p:nvSpPr>
        <p:spPr>
          <a:xfrm>
            <a:off x="8871512" y="3221790"/>
            <a:ext cx="2427883" cy="109614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2000" dirty="0"/>
              <a:t>Encorafenib + binimetinib </a:t>
            </a:r>
            <a:br>
              <a:rPr lang="en-US" sz="2000" dirty="0"/>
            </a:br>
            <a:r>
              <a:rPr lang="en-US" sz="2000" dirty="0"/>
              <a:t>until progression </a:t>
            </a:r>
          </a:p>
        </p:txBody>
      </p:sp>
      <p:sp>
        <p:nvSpPr>
          <p:cNvPr id="27" name="Right Arrow 26">
            <a:extLst>
              <a:ext uri="{FF2B5EF4-FFF2-40B4-BE49-F238E27FC236}">
                <a16:creationId xmlns:a16="http://schemas.microsoft.com/office/drawing/2014/main" id="{1055C0C0-7BFC-192F-A654-BF995309DA01}"/>
              </a:ext>
            </a:extLst>
          </p:cNvPr>
          <p:cNvSpPr/>
          <p:nvPr/>
        </p:nvSpPr>
        <p:spPr>
          <a:xfrm>
            <a:off x="5995198" y="6016280"/>
            <a:ext cx="1328286" cy="36886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sz="2000" dirty="0"/>
          </a:p>
        </p:txBody>
      </p:sp>
      <p:sp>
        <p:nvSpPr>
          <p:cNvPr id="26" name="Rounded Rectangle 25">
            <a:extLst>
              <a:ext uri="{FF2B5EF4-FFF2-40B4-BE49-F238E27FC236}">
                <a16:creationId xmlns:a16="http://schemas.microsoft.com/office/drawing/2014/main" id="{1D607F42-1D93-1E62-A313-7DDD9FBCFD5A}"/>
              </a:ext>
            </a:extLst>
          </p:cNvPr>
          <p:cNvSpPr/>
          <p:nvPr/>
        </p:nvSpPr>
        <p:spPr>
          <a:xfrm>
            <a:off x="4657696" y="5566177"/>
            <a:ext cx="2045053" cy="109614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2000" dirty="0"/>
              <a:t>Encorafenib + binimetinib </a:t>
            </a:r>
            <a:br>
              <a:rPr lang="en-US" sz="2000" dirty="0"/>
            </a:br>
            <a:r>
              <a:rPr lang="en-US" sz="2000" dirty="0"/>
              <a:t>for 8 weeks</a:t>
            </a:r>
          </a:p>
        </p:txBody>
      </p:sp>
      <p:sp>
        <p:nvSpPr>
          <p:cNvPr id="29" name="Right Arrow 28">
            <a:extLst>
              <a:ext uri="{FF2B5EF4-FFF2-40B4-BE49-F238E27FC236}">
                <a16:creationId xmlns:a16="http://schemas.microsoft.com/office/drawing/2014/main" id="{EA08FF73-E15C-5916-170B-57E091D45CF8}"/>
              </a:ext>
            </a:extLst>
          </p:cNvPr>
          <p:cNvSpPr/>
          <p:nvPr/>
        </p:nvSpPr>
        <p:spPr>
          <a:xfrm>
            <a:off x="8321144" y="6010402"/>
            <a:ext cx="1328286" cy="3688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sz="2000" dirty="0"/>
          </a:p>
        </p:txBody>
      </p:sp>
      <p:sp>
        <p:nvSpPr>
          <p:cNvPr id="28" name="Rounded Rectangle 27">
            <a:extLst>
              <a:ext uri="{FF2B5EF4-FFF2-40B4-BE49-F238E27FC236}">
                <a16:creationId xmlns:a16="http://schemas.microsoft.com/office/drawing/2014/main" id="{2EA5288E-DBA2-FB2F-ED0D-F571E1629F60}"/>
              </a:ext>
            </a:extLst>
          </p:cNvPr>
          <p:cNvSpPr/>
          <p:nvPr/>
        </p:nvSpPr>
        <p:spPr>
          <a:xfrm>
            <a:off x="7323484" y="5610677"/>
            <a:ext cx="1913900" cy="109614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2000" dirty="0"/>
              <a:t>NIVO/IPI</a:t>
            </a:r>
            <a:br>
              <a:rPr lang="en-US" sz="2000" dirty="0"/>
            </a:br>
            <a:r>
              <a:rPr lang="en-US" sz="2000" dirty="0"/>
              <a:t>until progression </a:t>
            </a:r>
          </a:p>
        </p:txBody>
      </p:sp>
      <p:sp>
        <p:nvSpPr>
          <p:cNvPr id="30" name="Rounded Rectangle 29">
            <a:extLst>
              <a:ext uri="{FF2B5EF4-FFF2-40B4-BE49-F238E27FC236}">
                <a16:creationId xmlns:a16="http://schemas.microsoft.com/office/drawing/2014/main" id="{76DFA96C-671C-937B-4A05-2B93E85E90DA}"/>
              </a:ext>
            </a:extLst>
          </p:cNvPr>
          <p:cNvSpPr/>
          <p:nvPr/>
        </p:nvSpPr>
        <p:spPr>
          <a:xfrm>
            <a:off x="9668499" y="5527834"/>
            <a:ext cx="1913901" cy="125479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2000" dirty="0"/>
              <a:t>Encorafenib + binimetinib </a:t>
            </a:r>
            <a:br>
              <a:rPr lang="en-US" sz="2000" dirty="0"/>
            </a:br>
            <a:r>
              <a:rPr lang="en-US" sz="2000" dirty="0"/>
              <a:t>until progression </a:t>
            </a:r>
          </a:p>
        </p:txBody>
      </p:sp>
    </p:spTree>
    <p:extLst>
      <p:ext uri="{BB962C8B-B14F-4D97-AF65-F5344CB8AC3E}">
        <p14:creationId xmlns:p14="http://schemas.microsoft.com/office/powerpoint/2010/main" val="280505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SECOMBIT: What Is the Optimal Sequence of Therapy for Patients with BRAF-Mutant Melanoma?</a:t>
            </a:r>
          </a:p>
        </p:txBody>
      </p:sp>
      <p:pic>
        <p:nvPicPr>
          <p:cNvPr id="5" name="Picture 4">
            <a:extLst>
              <a:ext uri="{FF2B5EF4-FFF2-40B4-BE49-F238E27FC236}">
                <a16:creationId xmlns:a16="http://schemas.microsoft.com/office/drawing/2014/main" id="{9B384551-66FA-7F2B-5321-7847E16BB402}"/>
              </a:ext>
            </a:extLst>
          </p:cNvPr>
          <p:cNvPicPr>
            <a:picLocks noChangeAspect="1"/>
          </p:cNvPicPr>
          <p:nvPr/>
        </p:nvPicPr>
        <p:blipFill>
          <a:blip r:embed="rId3"/>
          <a:stretch>
            <a:fillRect/>
          </a:stretch>
        </p:blipFill>
        <p:spPr>
          <a:xfrm>
            <a:off x="2565519" y="1341885"/>
            <a:ext cx="5268060" cy="4839375"/>
          </a:xfrm>
          <a:prstGeom prst="rect">
            <a:avLst/>
          </a:prstGeom>
        </p:spPr>
      </p:pic>
      <p:sp>
        <p:nvSpPr>
          <p:cNvPr id="3" name="TextBox 2">
            <a:extLst>
              <a:ext uri="{FF2B5EF4-FFF2-40B4-BE49-F238E27FC236}">
                <a16:creationId xmlns:a16="http://schemas.microsoft.com/office/drawing/2014/main" id="{1A1936BB-A30A-6D56-AA87-D1ECAA179BC8}"/>
              </a:ext>
            </a:extLst>
          </p:cNvPr>
          <p:cNvSpPr txBox="1"/>
          <p:nvPr/>
        </p:nvSpPr>
        <p:spPr>
          <a:xfrm>
            <a:off x="7171478" y="1537312"/>
            <a:ext cx="2771615" cy="861774"/>
          </a:xfrm>
          <a:prstGeom prst="rect">
            <a:avLst/>
          </a:prstGeom>
          <a:noFill/>
        </p:spPr>
        <p:txBody>
          <a:bodyPr wrap="square" rtlCol="0">
            <a:spAutoFit/>
          </a:bodyPr>
          <a:lstStyle/>
          <a:p>
            <a:r>
              <a:rPr lang="en-US" sz="1000" dirty="0" err="1"/>
              <a:t>Encor</a:t>
            </a:r>
            <a:r>
              <a:rPr lang="en-US" sz="1000" dirty="0"/>
              <a:t>/</a:t>
            </a:r>
            <a:r>
              <a:rPr lang="en-US" sz="1000" dirty="0" err="1"/>
              <a:t>bini</a:t>
            </a:r>
            <a:r>
              <a:rPr lang="en-US" sz="1000" dirty="0"/>
              <a:t> followed by </a:t>
            </a:r>
            <a:r>
              <a:rPr lang="en-US" sz="1000" dirty="0" err="1"/>
              <a:t>nivo</a:t>
            </a:r>
            <a:r>
              <a:rPr lang="en-US" sz="1000" dirty="0"/>
              <a:t>/</a:t>
            </a:r>
            <a:r>
              <a:rPr lang="en-US" sz="1000" dirty="0" err="1"/>
              <a:t>ipi</a:t>
            </a:r>
            <a:endParaRPr lang="en-US" sz="1000" dirty="0"/>
          </a:p>
          <a:p>
            <a:br>
              <a:rPr lang="en-US" sz="500" dirty="0"/>
            </a:br>
            <a:r>
              <a:rPr lang="en-US" sz="1000" dirty="0" err="1"/>
              <a:t>Nivo</a:t>
            </a:r>
            <a:r>
              <a:rPr lang="en-US" sz="1000" dirty="0"/>
              <a:t>/</a:t>
            </a:r>
            <a:r>
              <a:rPr lang="en-US" sz="1000" dirty="0" err="1"/>
              <a:t>ipi</a:t>
            </a:r>
            <a:r>
              <a:rPr lang="en-US" sz="1000" dirty="0"/>
              <a:t> followed by </a:t>
            </a:r>
            <a:r>
              <a:rPr lang="en-US" sz="1000" dirty="0" err="1"/>
              <a:t>encor</a:t>
            </a:r>
            <a:r>
              <a:rPr lang="en-US" sz="1000" dirty="0"/>
              <a:t>/</a:t>
            </a:r>
            <a:r>
              <a:rPr lang="en-US" sz="1000" dirty="0" err="1"/>
              <a:t>bini</a:t>
            </a:r>
            <a:endParaRPr lang="en-US" sz="1000" dirty="0"/>
          </a:p>
          <a:p>
            <a:br>
              <a:rPr lang="en-US" sz="500" dirty="0"/>
            </a:br>
            <a:r>
              <a:rPr lang="en-US" sz="1000" dirty="0" err="1"/>
              <a:t>Encor</a:t>
            </a:r>
            <a:r>
              <a:rPr lang="en-US" sz="1000" dirty="0"/>
              <a:t>/</a:t>
            </a:r>
            <a:r>
              <a:rPr lang="en-US" sz="1000" dirty="0" err="1"/>
              <a:t>bini</a:t>
            </a:r>
            <a:r>
              <a:rPr lang="en-US" sz="1000" dirty="0"/>
              <a:t> x 8 weeks then      </a:t>
            </a:r>
          </a:p>
          <a:p>
            <a:r>
              <a:rPr lang="en-US" sz="1000" dirty="0" err="1"/>
              <a:t>nivo</a:t>
            </a:r>
            <a:r>
              <a:rPr lang="en-US" sz="1000" dirty="0"/>
              <a:t>/</a:t>
            </a:r>
            <a:r>
              <a:rPr lang="en-US" sz="1000" dirty="0" err="1"/>
              <a:t>ipi</a:t>
            </a:r>
            <a:r>
              <a:rPr lang="en-US" sz="1000" dirty="0"/>
              <a:t> followed by </a:t>
            </a:r>
            <a:r>
              <a:rPr lang="en-US" sz="1000" dirty="0" err="1"/>
              <a:t>encor</a:t>
            </a:r>
            <a:r>
              <a:rPr lang="en-US" sz="1000" dirty="0"/>
              <a:t>/</a:t>
            </a:r>
            <a:r>
              <a:rPr lang="en-US" sz="1000" dirty="0" err="1"/>
              <a:t>bini</a:t>
            </a:r>
            <a:endParaRPr lang="en-US" sz="1000" dirty="0"/>
          </a:p>
        </p:txBody>
      </p:sp>
      <p:sp>
        <p:nvSpPr>
          <p:cNvPr id="7" name="Footer Placeholder 6">
            <a:extLst>
              <a:ext uri="{FF2B5EF4-FFF2-40B4-BE49-F238E27FC236}">
                <a16:creationId xmlns:a16="http://schemas.microsoft.com/office/drawing/2014/main" id="{FBB98EAE-5806-5005-DE31-55B697FB023A}"/>
              </a:ext>
            </a:extLst>
          </p:cNvPr>
          <p:cNvSpPr>
            <a:spLocks noGrp="1"/>
          </p:cNvSpPr>
          <p:nvPr>
            <p:ph type="ftr" sz="quarter" idx="3"/>
          </p:nvPr>
        </p:nvSpPr>
        <p:spPr/>
        <p:txBody>
          <a:bodyPr/>
          <a:lstStyle/>
          <a:p>
            <a:r>
              <a:rPr lang="en-US"/>
              <a:t>Bini, binimetinib; encor, encorafenib.
Ascierto PA, et al</a:t>
            </a:r>
            <a:r>
              <a:rPr lang="en-US" i="1"/>
              <a:t>. J Clin Oncol</a:t>
            </a:r>
            <a:r>
              <a:rPr lang="en-US"/>
              <a:t>. 2023;41(2):212-21; Ascierto PA, et al. </a:t>
            </a:r>
            <a:r>
              <a:rPr lang="en-US" i="1"/>
              <a:t>Nat Commun</a:t>
            </a:r>
            <a:r>
              <a:rPr lang="en-US"/>
              <a:t>. 2024;15(1):146. </a:t>
            </a:r>
          </a:p>
        </p:txBody>
      </p:sp>
    </p:spTree>
    <p:extLst>
      <p:ext uri="{BB962C8B-B14F-4D97-AF65-F5344CB8AC3E}">
        <p14:creationId xmlns:p14="http://schemas.microsoft.com/office/powerpoint/2010/main" val="423589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What Is the Optimal Sequence of Therapy for Patients with BRAF-Mutant Melanoma?</a:t>
            </a:r>
          </a:p>
        </p:txBody>
      </p:sp>
      <p:pic>
        <p:nvPicPr>
          <p:cNvPr id="5" name="Picture 4">
            <a:extLst>
              <a:ext uri="{FF2B5EF4-FFF2-40B4-BE49-F238E27FC236}">
                <a16:creationId xmlns:a16="http://schemas.microsoft.com/office/drawing/2014/main" id="{9B384551-66FA-7F2B-5321-7847E16BB402}"/>
              </a:ext>
            </a:extLst>
          </p:cNvPr>
          <p:cNvPicPr>
            <a:picLocks noChangeAspect="1"/>
          </p:cNvPicPr>
          <p:nvPr/>
        </p:nvPicPr>
        <p:blipFill>
          <a:blip r:embed="rId3"/>
          <a:stretch>
            <a:fillRect/>
          </a:stretch>
        </p:blipFill>
        <p:spPr>
          <a:xfrm>
            <a:off x="3781361" y="1341885"/>
            <a:ext cx="5268060" cy="483937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E8214055-88CB-8C91-1030-B105AA60048E}"/>
              </a:ext>
            </a:extLst>
          </p:cNvPr>
          <p:cNvPicPr>
            <a:picLocks noChangeAspect="1"/>
          </p:cNvPicPr>
          <p:nvPr/>
        </p:nvPicPr>
        <p:blipFill rotWithShape="1">
          <a:blip r:embed="rId4"/>
          <a:srcRect b="8440"/>
          <a:stretch/>
        </p:blipFill>
        <p:spPr>
          <a:xfrm>
            <a:off x="944218" y="3531242"/>
            <a:ext cx="10197149" cy="2558060"/>
          </a:xfrm>
          <a:prstGeom prst="rect">
            <a:avLst/>
          </a:prstGeom>
        </p:spPr>
      </p:pic>
      <p:sp>
        <p:nvSpPr>
          <p:cNvPr id="4" name="TextBox 3">
            <a:extLst>
              <a:ext uri="{FF2B5EF4-FFF2-40B4-BE49-F238E27FC236}">
                <a16:creationId xmlns:a16="http://schemas.microsoft.com/office/drawing/2014/main" id="{9B31A3B0-34B2-D69C-44DA-175B1BAF9B9C}"/>
              </a:ext>
            </a:extLst>
          </p:cNvPr>
          <p:cNvSpPr txBox="1"/>
          <p:nvPr/>
        </p:nvSpPr>
        <p:spPr>
          <a:xfrm>
            <a:off x="9204157" y="1540042"/>
            <a:ext cx="2771615" cy="830997"/>
          </a:xfrm>
          <a:prstGeom prst="rect">
            <a:avLst/>
          </a:prstGeom>
          <a:noFill/>
        </p:spPr>
        <p:txBody>
          <a:bodyPr wrap="square" rtlCol="0">
            <a:spAutoFit/>
          </a:bodyPr>
          <a:lstStyle/>
          <a:p>
            <a:r>
              <a:rPr lang="en-US" sz="1200" dirty="0"/>
              <a:t>Arm A: </a:t>
            </a:r>
            <a:r>
              <a:rPr lang="en-US" sz="1200" dirty="0" err="1"/>
              <a:t>Encor</a:t>
            </a:r>
            <a:r>
              <a:rPr lang="en-US" sz="1200" dirty="0"/>
              <a:t>/</a:t>
            </a:r>
            <a:r>
              <a:rPr lang="en-US" sz="1200" dirty="0" err="1"/>
              <a:t>bini</a:t>
            </a:r>
            <a:r>
              <a:rPr lang="en-US" sz="1200" dirty="0"/>
              <a:t> followed by </a:t>
            </a:r>
            <a:r>
              <a:rPr lang="en-US" sz="1200" dirty="0" err="1"/>
              <a:t>nivo</a:t>
            </a:r>
            <a:r>
              <a:rPr lang="en-US" sz="1200" dirty="0"/>
              <a:t>/</a:t>
            </a:r>
            <a:r>
              <a:rPr lang="en-US" sz="1200" dirty="0" err="1"/>
              <a:t>ipi</a:t>
            </a:r>
            <a:endParaRPr lang="en-US" sz="1200" dirty="0"/>
          </a:p>
          <a:p>
            <a:r>
              <a:rPr lang="en-US" sz="1200" dirty="0"/>
              <a:t>Arm B: </a:t>
            </a:r>
            <a:r>
              <a:rPr lang="en-US" sz="1200" dirty="0" err="1"/>
              <a:t>Nivo</a:t>
            </a:r>
            <a:r>
              <a:rPr lang="en-US" sz="1200" dirty="0"/>
              <a:t>/</a:t>
            </a:r>
            <a:r>
              <a:rPr lang="en-US" sz="1200" dirty="0" err="1"/>
              <a:t>ipi</a:t>
            </a:r>
            <a:r>
              <a:rPr lang="en-US" sz="1200" dirty="0"/>
              <a:t> followed by </a:t>
            </a:r>
            <a:r>
              <a:rPr lang="en-US" sz="1200" dirty="0" err="1"/>
              <a:t>encor</a:t>
            </a:r>
            <a:r>
              <a:rPr lang="en-US" sz="1200" dirty="0"/>
              <a:t>/</a:t>
            </a:r>
            <a:r>
              <a:rPr lang="en-US" sz="1200" dirty="0" err="1"/>
              <a:t>bini</a:t>
            </a:r>
            <a:endParaRPr lang="en-US" sz="1200" dirty="0"/>
          </a:p>
          <a:p>
            <a:r>
              <a:rPr lang="en-US" sz="1200" dirty="0"/>
              <a:t>Arm C: </a:t>
            </a:r>
            <a:r>
              <a:rPr lang="en-US" sz="1200" dirty="0" err="1"/>
              <a:t>Encor</a:t>
            </a:r>
            <a:r>
              <a:rPr lang="en-US" sz="1200" dirty="0"/>
              <a:t>/</a:t>
            </a:r>
            <a:r>
              <a:rPr lang="en-US" sz="1200" dirty="0" err="1"/>
              <a:t>bini</a:t>
            </a:r>
            <a:r>
              <a:rPr lang="en-US" sz="1200" dirty="0"/>
              <a:t> x 8 weeks then </a:t>
            </a:r>
          </a:p>
          <a:p>
            <a:r>
              <a:rPr lang="en-US" sz="1200" dirty="0"/>
              <a:t>            </a:t>
            </a:r>
            <a:r>
              <a:rPr lang="en-US" sz="1200" dirty="0" err="1"/>
              <a:t>nivo</a:t>
            </a:r>
            <a:r>
              <a:rPr lang="en-US" sz="1200" dirty="0"/>
              <a:t>/</a:t>
            </a:r>
            <a:r>
              <a:rPr lang="en-US" sz="1200" dirty="0" err="1"/>
              <a:t>ipi</a:t>
            </a:r>
            <a:r>
              <a:rPr lang="en-US" sz="1200" dirty="0"/>
              <a:t> followed by </a:t>
            </a:r>
            <a:r>
              <a:rPr lang="en-US" sz="1200"/>
              <a:t>encor/</a:t>
            </a:r>
            <a:r>
              <a:rPr lang="en-US" sz="1200" dirty="0" err="1"/>
              <a:t>bini</a:t>
            </a:r>
            <a:endParaRPr lang="en-US" sz="1200" dirty="0"/>
          </a:p>
        </p:txBody>
      </p:sp>
      <p:sp>
        <p:nvSpPr>
          <p:cNvPr id="8" name="Footer Placeholder 7">
            <a:extLst>
              <a:ext uri="{FF2B5EF4-FFF2-40B4-BE49-F238E27FC236}">
                <a16:creationId xmlns:a16="http://schemas.microsoft.com/office/drawing/2014/main" id="{82CB8934-4F54-64AA-CBD1-83A988F98FA5}"/>
              </a:ext>
            </a:extLst>
          </p:cNvPr>
          <p:cNvSpPr>
            <a:spLocks noGrp="1"/>
          </p:cNvSpPr>
          <p:nvPr>
            <p:ph type="ftr" sz="quarter" idx="3"/>
          </p:nvPr>
        </p:nvSpPr>
        <p:spPr/>
        <p:txBody>
          <a:bodyPr/>
          <a:lstStyle/>
          <a:p>
            <a:r>
              <a:rPr lang="en-US"/>
              <a:t>OS, overall survival.
Ascierto PA, et al. </a:t>
            </a:r>
            <a:r>
              <a:rPr lang="en-US" i="1"/>
              <a:t>J Clin Oncol</a:t>
            </a:r>
            <a:r>
              <a:rPr lang="en-US"/>
              <a:t>. 2023;41(2):212-21; Ascierto PA, et al. </a:t>
            </a:r>
            <a:r>
              <a:rPr lang="en-US" i="1"/>
              <a:t>Nat Commun</a:t>
            </a:r>
            <a:r>
              <a:rPr lang="en-US"/>
              <a:t>. 2024;15(1):146. </a:t>
            </a:r>
          </a:p>
        </p:txBody>
      </p:sp>
    </p:spTree>
    <p:extLst>
      <p:ext uri="{BB962C8B-B14F-4D97-AF65-F5344CB8AC3E}">
        <p14:creationId xmlns:p14="http://schemas.microsoft.com/office/powerpoint/2010/main" val="3720800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739551BB-CE68-D00C-B0AE-8314AACBB5EA}"/>
              </a:ext>
            </a:extLst>
          </p:cNvPr>
          <p:cNvSpPr>
            <a:spLocks noGrp="1"/>
          </p:cNvSpPr>
          <p:nvPr>
            <p:ph idx="1"/>
          </p:nvPr>
        </p:nvSpPr>
        <p:spPr>
          <a:xfrm>
            <a:off x="609600" y="1477906"/>
            <a:ext cx="10744200" cy="4722477"/>
          </a:xfrm>
        </p:spPr>
        <p:txBody>
          <a:bodyPr/>
          <a:lstStyle/>
          <a:p>
            <a:r>
              <a:rPr lang="en-US" dirty="0"/>
              <a:t>CheckMate-067 demonstrated an overall survival benefit of dual immunotherapy with anti-CTLA4/anti-PD-1 over single agent immunotherapy in BRAF-mutant metastatic melanoma</a:t>
            </a:r>
          </a:p>
          <a:p>
            <a:r>
              <a:rPr lang="en-US" dirty="0"/>
              <a:t>RELATIVITY-047 demonstrated a progression free survival benefit of dual immunotherapy with anti-LAG-3/anti-PD-1 over single agent immunotherapy in BRAF-mutant metastatic melanoma</a:t>
            </a:r>
          </a:p>
          <a:p>
            <a:r>
              <a:rPr lang="en-US" dirty="0" err="1"/>
              <a:t>DreamSeq</a:t>
            </a:r>
            <a:r>
              <a:rPr lang="en-US" dirty="0"/>
              <a:t> and SECOMBIT support sequencing dual immunotherapy prior to BRAF-targeted therapy in newly diagnosed BRAF-mutant metastatic melanoma</a:t>
            </a:r>
          </a:p>
        </p:txBody>
      </p:sp>
    </p:spTree>
    <p:extLst>
      <p:ext uri="{BB962C8B-B14F-4D97-AF65-F5344CB8AC3E}">
        <p14:creationId xmlns:p14="http://schemas.microsoft.com/office/powerpoint/2010/main" val="1345900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Leveraging LAG-3: Innovative Immunotherapy Combinations for First-Line Metastatic Melanoma Treatment</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Describe the synergistic interaction between LAG-3 and other immune checkpoints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on the use of LAG-3/PD-1 combination ICI therapy in patients with </a:t>
            </a:r>
            <a:b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Select appropriate evidence-based dual ICI treatment regimens for newly diagnosed patients with 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Recognize and manage treatment-related adverse events associated with the use of LAG-3/PD-1 combination ICI regimens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4E01A01-C7B6-F070-E913-48CB627224E9}"/>
              </a:ext>
            </a:extLst>
          </p:cNvPr>
          <p:cNvSpPr>
            <a:spLocks noGrp="1"/>
          </p:cNvSpPr>
          <p:nvPr>
            <p:ph type="ftr" sz="quarter" idx="3"/>
          </p:nvPr>
        </p:nvSpPr>
        <p:spPr>
          <a:xfrm>
            <a:off x="609600" y="6356350"/>
            <a:ext cx="10744199" cy="442131"/>
          </a:xfrm>
        </p:spPr>
        <p:txBody>
          <a:bodyPr/>
          <a:lstStyle/>
          <a:p>
            <a:r>
              <a:rPr lang="en-US" dirty="0"/>
              <a:t>BRAF, v-</a:t>
            </a:r>
            <a:r>
              <a:rPr lang="en-US" dirty="0" err="1"/>
              <a:t>raf</a:t>
            </a:r>
            <a:r>
              <a:rPr lang="en-US" dirty="0"/>
              <a:t> murine sarcoma viral oncogene homolog B; CBC, complete blood count; CMP, complete metabolic panel; ECOG, Eastern Cooperative Oncology Group; FDG, fluorodeoxyglucose; FNA, fine-needle aspiration; L, left; LDH, lactate dehydrogenase; MRI, magnetic resonance imaging; PET, positron emission tomography.</a:t>
            </a:r>
          </a:p>
        </p:txBody>
      </p:sp>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Case History</a:t>
            </a:r>
          </a:p>
        </p:txBody>
      </p:sp>
      <p:sp>
        <p:nvSpPr>
          <p:cNvPr id="3" name="Content Placeholder 2">
            <a:extLst>
              <a:ext uri="{FF2B5EF4-FFF2-40B4-BE49-F238E27FC236}">
                <a16:creationId xmlns:a16="http://schemas.microsoft.com/office/drawing/2014/main" id="{739551BB-CE68-D00C-B0AE-8314AACBB5EA}"/>
              </a:ext>
            </a:extLst>
          </p:cNvPr>
          <p:cNvSpPr>
            <a:spLocks noGrp="1"/>
          </p:cNvSpPr>
          <p:nvPr>
            <p:ph idx="1"/>
          </p:nvPr>
        </p:nvSpPr>
        <p:spPr>
          <a:xfrm>
            <a:off x="609600" y="1477906"/>
            <a:ext cx="10744200" cy="4722477"/>
          </a:xfrm>
        </p:spPr>
        <p:txBody>
          <a:bodyPr>
            <a:normAutofit fontScale="85000" lnSpcReduction="10000"/>
          </a:bodyPr>
          <a:lstStyle/>
          <a:p>
            <a:r>
              <a:rPr lang="en-US" dirty="0"/>
              <a:t>68-year-old Caucasian man with a history of stage IIA cutaneous melanoma in 2019 on his left shoulder which was treated with wide local excision and sentinel lymph node biopsy</a:t>
            </a:r>
          </a:p>
          <a:p>
            <a:r>
              <a:rPr lang="en-US" dirty="0"/>
              <a:t>Initial PET scan at time of diagnosis was negative for metastatic disease</a:t>
            </a:r>
          </a:p>
          <a:p>
            <a:r>
              <a:rPr lang="en-US" dirty="0"/>
              <a:t>Patient had regular dermatology follow up with no evidence of recurrence until fall 2022 when he presented with a large non-painful mass on his left shoulder. FNA in clinic was positive for recurrent melanoma</a:t>
            </a:r>
          </a:p>
          <a:p>
            <a:r>
              <a:rPr lang="en-US" dirty="0"/>
              <a:t>PET scan: 10 cm mass on L shoulder, L axillary lymphadenopathy, 5 new FDG-avid 1-2 cm pulmonary nodules in both lungs consistent with metastatic disease</a:t>
            </a:r>
          </a:p>
          <a:p>
            <a:r>
              <a:rPr lang="en-US" dirty="0"/>
              <a:t>Seen in medical oncology clinic. ECOG 0. Exam notable for L shoulder mass, palpable L axillary lymphadenopathy. CBC and CMP within normal limits. LDH was not elevated</a:t>
            </a:r>
          </a:p>
          <a:p>
            <a:r>
              <a:rPr lang="en-US" dirty="0"/>
              <a:t>Core biopsy of lung nodule confirms metastatic melanoma. Next-generation sequencing shows BRAF V600E mutation</a:t>
            </a:r>
          </a:p>
          <a:p>
            <a:r>
              <a:rPr lang="en-US" dirty="0"/>
              <a:t>Brain MRI negative for intracranial metastasis</a:t>
            </a:r>
          </a:p>
        </p:txBody>
      </p:sp>
    </p:spTree>
    <p:extLst>
      <p:ext uri="{BB962C8B-B14F-4D97-AF65-F5344CB8AC3E}">
        <p14:creationId xmlns:p14="http://schemas.microsoft.com/office/powerpoint/2010/main" val="16980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729A93-A524-35DA-5CD3-F9CC0873DAF6}"/>
              </a:ext>
            </a:extLst>
          </p:cNvPr>
          <p:cNvSpPr>
            <a:spLocks noGrp="1"/>
          </p:cNvSpPr>
          <p:nvPr>
            <p:ph type="ftr" sz="quarter" idx="3"/>
          </p:nvPr>
        </p:nvSpPr>
        <p:spPr>
          <a:xfrm>
            <a:off x="609600" y="6356350"/>
            <a:ext cx="10744199" cy="442131"/>
          </a:xfrm>
        </p:spPr>
        <p:txBody>
          <a:bodyPr/>
          <a:lstStyle/>
          <a:p>
            <a:r>
              <a:rPr lang="en-US" dirty="0"/>
              <a:t>MEK, mitogen-activated protein kinase; PD-1, programmed death 1.</a:t>
            </a:r>
          </a:p>
        </p:txBody>
      </p:sp>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What Should You Do Next? </a:t>
            </a:r>
          </a:p>
        </p:txBody>
      </p:sp>
      <p:sp>
        <p:nvSpPr>
          <p:cNvPr id="3" name="Content Placeholder 2">
            <a:extLst>
              <a:ext uri="{FF2B5EF4-FFF2-40B4-BE49-F238E27FC236}">
                <a16:creationId xmlns:a16="http://schemas.microsoft.com/office/drawing/2014/main" id="{739551BB-CE68-D00C-B0AE-8314AACBB5EA}"/>
              </a:ext>
            </a:extLst>
          </p:cNvPr>
          <p:cNvSpPr>
            <a:spLocks noGrp="1"/>
          </p:cNvSpPr>
          <p:nvPr>
            <p:ph idx="1"/>
          </p:nvPr>
        </p:nvSpPr>
        <p:spPr>
          <a:xfrm>
            <a:off x="609600" y="1477906"/>
            <a:ext cx="10744200" cy="4722477"/>
          </a:xfrm>
        </p:spPr>
        <p:txBody>
          <a:bodyPr>
            <a:normAutofit/>
          </a:bodyPr>
          <a:lstStyle/>
          <a:p>
            <a:r>
              <a:rPr lang="en-US" dirty="0"/>
              <a:t>Start targeted therapy with BRAF inhibitor</a:t>
            </a:r>
          </a:p>
          <a:p>
            <a:r>
              <a:rPr lang="en-US" dirty="0"/>
              <a:t>Start targeted therapy with combination BRAF + MEK inhibitors</a:t>
            </a:r>
          </a:p>
          <a:p>
            <a:r>
              <a:rPr lang="en-US" dirty="0"/>
              <a:t>Start a dual immune checkpoint inhibitor regimen</a:t>
            </a:r>
          </a:p>
          <a:p>
            <a:r>
              <a:rPr lang="en-US" dirty="0"/>
              <a:t>Start a single agent anti-PD-1 regimen</a:t>
            </a:r>
          </a:p>
        </p:txBody>
      </p:sp>
      <p:sp>
        <p:nvSpPr>
          <p:cNvPr id="4" name="Rectangle 3">
            <a:extLst>
              <a:ext uri="{FF2B5EF4-FFF2-40B4-BE49-F238E27FC236}">
                <a16:creationId xmlns:a16="http://schemas.microsoft.com/office/drawing/2014/main" id="{DA93A0ED-D8FE-2FD7-D183-F47826CA3EFE}"/>
              </a:ext>
            </a:extLst>
          </p:cNvPr>
          <p:cNvSpPr/>
          <p:nvPr/>
        </p:nvSpPr>
        <p:spPr>
          <a:xfrm>
            <a:off x="609601" y="2456662"/>
            <a:ext cx="9195880" cy="4572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15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00F8D-E7E9-C3AD-00F0-B5250BC1872F}"/>
              </a:ext>
            </a:extLst>
          </p:cNvPr>
          <p:cNvSpPr>
            <a:spLocks noGrp="1"/>
          </p:cNvSpPr>
          <p:nvPr>
            <p:ph type="title"/>
          </p:nvPr>
        </p:nvSpPr>
        <p:spPr>
          <a:xfrm>
            <a:off x="609600" y="199505"/>
            <a:ext cx="10744200" cy="1185577"/>
          </a:xfrm>
        </p:spPr>
        <p:txBody>
          <a:bodyPr>
            <a:normAutofit/>
          </a:bodyPr>
          <a:lstStyle/>
          <a:p>
            <a:r>
              <a:rPr lang="en-US" dirty="0"/>
              <a:t>Dual Versus Single Agent ICI in BRAF-Mutant Metastatic Melanoma: CheckMate-067</a:t>
            </a:r>
          </a:p>
        </p:txBody>
      </p:sp>
      <p:sp>
        <p:nvSpPr>
          <p:cNvPr id="13" name="Footer Placeholder 12">
            <a:extLst>
              <a:ext uri="{FF2B5EF4-FFF2-40B4-BE49-F238E27FC236}">
                <a16:creationId xmlns:a16="http://schemas.microsoft.com/office/drawing/2014/main" id="{0D1AD6E6-35FA-CCE0-03B8-AE66B3EEC76D}"/>
              </a:ext>
            </a:extLst>
          </p:cNvPr>
          <p:cNvSpPr>
            <a:spLocks noGrp="1"/>
          </p:cNvSpPr>
          <p:nvPr>
            <p:ph type="ftr" sz="quarter" idx="3"/>
          </p:nvPr>
        </p:nvSpPr>
        <p:spPr/>
        <p:txBody>
          <a:bodyPr/>
          <a:lstStyle/>
          <a:p>
            <a:r>
              <a:rPr lang="en-US"/>
              <a:t>CI, confidence interval; HR, hazard ratio; ICI, immune checkpoint inhibitor; NR, not reached.
Wolchok JD, et al. </a:t>
            </a:r>
            <a:r>
              <a:rPr lang="en-US" i="1"/>
              <a:t>J Clin Oncol</a:t>
            </a:r>
            <a:r>
              <a:rPr lang="en-US"/>
              <a:t>. 2022;40(2):127-37. </a:t>
            </a:r>
          </a:p>
        </p:txBody>
      </p:sp>
      <p:pic>
        <p:nvPicPr>
          <p:cNvPr id="15" name="Picture 14" descr="A graph of different colored lines&#10;&#10;Description automatically generated">
            <a:extLst>
              <a:ext uri="{FF2B5EF4-FFF2-40B4-BE49-F238E27FC236}">
                <a16:creationId xmlns:a16="http://schemas.microsoft.com/office/drawing/2014/main" id="{9FDB480B-18E5-6B52-EC80-F1044A16E1AA}"/>
              </a:ext>
            </a:extLst>
          </p:cNvPr>
          <p:cNvPicPr>
            <a:picLocks noChangeAspect="1"/>
          </p:cNvPicPr>
          <p:nvPr/>
        </p:nvPicPr>
        <p:blipFill>
          <a:blip r:embed="rId2"/>
          <a:stretch>
            <a:fillRect/>
          </a:stretch>
        </p:blipFill>
        <p:spPr>
          <a:xfrm>
            <a:off x="3013364" y="1322916"/>
            <a:ext cx="6165271" cy="4959350"/>
          </a:xfrm>
          <a:prstGeom prst="rect">
            <a:avLst/>
          </a:prstGeom>
        </p:spPr>
      </p:pic>
    </p:spTree>
    <p:extLst>
      <p:ext uri="{BB962C8B-B14F-4D97-AF65-F5344CB8AC3E}">
        <p14:creationId xmlns:p14="http://schemas.microsoft.com/office/powerpoint/2010/main" val="369244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57251-1CEF-0719-0E3F-44494A1E5C8D}"/>
              </a:ext>
            </a:extLst>
          </p:cNvPr>
          <p:cNvSpPr>
            <a:spLocks noGrp="1"/>
          </p:cNvSpPr>
          <p:nvPr>
            <p:ph type="title"/>
          </p:nvPr>
        </p:nvSpPr>
        <p:spPr>
          <a:xfrm>
            <a:off x="609600" y="199505"/>
            <a:ext cx="10744200" cy="1185577"/>
          </a:xfrm>
        </p:spPr>
        <p:txBody>
          <a:bodyPr>
            <a:normAutofit/>
          </a:bodyPr>
          <a:lstStyle/>
          <a:p>
            <a:r>
              <a:rPr lang="en-US" dirty="0"/>
              <a:t>Dual Versus Single Agent ICI in BRAF-Mutant Metastatic Melanoma: RELATIVITY-047</a:t>
            </a:r>
          </a:p>
        </p:txBody>
      </p:sp>
      <p:pic>
        <p:nvPicPr>
          <p:cNvPr id="9" name="Picture 8">
            <a:extLst>
              <a:ext uri="{FF2B5EF4-FFF2-40B4-BE49-F238E27FC236}">
                <a16:creationId xmlns:a16="http://schemas.microsoft.com/office/drawing/2014/main" id="{9E5BA819-D97E-F129-2737-356FC06C8A56}"/>
              </a:ext>
            </a:extLst>
          </p:cNvPr>
          <p:cNvPicPr>
            <a:picLocks noChangeAspect="1"/>
          </p:cNvPicPr>
          <p:nvPr/>
        </p:nvPicPr>
        <p:blipFill>
          <a:blip r:embed="rId2"/>
          <a:stretch>
            <a:fillRect/>
          </a:stretch>
        </p:blipFill>
        <p:spPr>
          <a:xfrm>
            <a:off x="7666755" y="1607496"/>
            <a:ext cx="4391638" cy="4401164"/>
          </a:xfrm>
          <a:prstGeom prst="rect">
            <a:avLst/>
          </a:prstGeom>
        </p:spPr>
      </p:pic>
      <p:pic>
        <p:nvPicPr>
          <p:cNvPr id="11" name="Picture 10">
            <a:extLst>
              <a:ext uri="{FF2B5EF4-FFF2-40B4-BE49-F238E27FC236}">
                <a16:creationId xmlns:a16="http://schemas.microsoft.com/office/drawing/2014/main" id="{F18DE531-860D-2518-0D79-2DBC3A884F41}"/>
              </a:ext>
            </a:extLst>
          </p:cNvPr>
          <p:cNvPicPr>
            <a:picLocks noChangeAspect="1"/>
          </p:cNvPicPr>
          <p:nvPr/>
        </p:nvPicPr>
        <p:blipFill>
          <a:blip r:embed="rId3"/>
          <a:stretch>
            <a:fillRect/>
          </a:stretch>
        </p:blipFill>
        <p:spPr>
          <a:xfrm>
            <a:off x="226167" y="1748309"/>
            <a:ext cx="7315200" cy="4119091"/>
          </a:xfrm>
          <a:prstGeom prst="rect">
            <a:avLst/>
          </a:prstGeom>
        </p:spPr>
      </p:pic>
      <p:sp>
        <p:nvSpPr>
          <p:cNvPr id="12" name="Rectangle 11">
            <a:extLst>
              <a:ext uri="{FF2B5EF4-FFF2-40B4-BE49-F238E27FC236}">
                <a16:creationId xmlns:a16="http://schemas.microsoft.com/office/drawing/2014/main" id="{B4E27654-F512-E44D-9355-CBF123AACEA4}"/>
              </a:ext>
            </a:extLst>
          </p:cNvPr>
          <p:cNvSpPr/>
          <p:nvPr/>
        </p:nvSpPr>
        <p:spPr>
          <a:xfrm>
            <a:off x="7666755" y="4222044"/>
            <a:ext cx="4299078" cy="66604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9">
            <a:extLst>
              <a:ext uri="{FF2B5EF4-FFF2-40B4-BE49-F238E27FC236}">
                <a16:creationId xmlns:a16="http://schemas.microsoft.com/office/drawing/2014/main" id="{3143280C-177B-A58E-537B-86AA7B98E8A1}"/>
              </a:ext>
            </a:extLst>
          </p:cNvPr>
          <p:cNvSpPr>
            <a:spLocks noGrp="1"/>
          </p:cNvSpPr>
          <p:nvPr>
            <p:ph type="ftr" sz="quarter" idx="3"/>
          </p:nvPr>
        </p:nvSpPr>
        <p:spPr/>
        <p:txBody>
          <a:bodyPr/>
          <a:lstStyle/>
          <a:p>
            <a:r>
              <a:rPr lang="en-US"/>
              <a:t>AJCC, American Joint Committee on Cancer; BICR, blinded independent central review; ICI, immune checkpoint inhibitor; mPFS, median progression-free survival; NIVO, nivolumab; PD-L1, programmed death ligand 1; PFS, progression-free survival; RELA, relatlimab.
Tawbi HA, et al. ASCO 2023. Abstract 9502.</a:t>
            </a:r>
          </a:p>
        </p:txBody>
      </p:sp>
    </p:spTree>
    <p:extLst>
      <p:ext uri="{BB962C8B-B14F-4D97-AF65-F5344CB8AC3E}">
        <p14:creationId xmlns:p14="http://schemas.microsoft.com/office/powerpoint/2010/main" val="165693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What Is the Optimal Sequence of Therapy for Patients with BRAF-Mutant Melanoma?</a:t>
            </a:r>
          </a:p>
        </p:txBody>
      </p:sp>
      <p:sp>
        <p:nvSpPr>
          <p:cNvPr id="4" name="Content Placeholder 3">
            <a:extLst>
              <a:ext uri="{FF2B5EF4-FFF2-40B4-BE49-F238E27FC236}">
                <a16:creationId xmlns:a16="http://schemas.microsoft.com/office/drawing/2014/main" id="{A7EBE567-308D-F2F3-B10F-B1C9C5DF598B}"/>
              </a:ext>
            </a:extLst>
          </p:cNvPr>
          <p:cNvSpPr>
            <a:spLocks noGrp="1"/>
          </p:cNvSpPr>
          <p:nvPr>
            <p:ph idx="1"/>
          </p:nvPr>
        </p:nvSpPr>
        <p:spPr/>
        <p:txBody>
          <a:bodyPr/>
          <a:lstStyle/>
          <a:p>
            <a:pPr marL="0" indent="0">
              <a:buNone/>
            </a:pPr>
            <a:r>
              <a:rPr lang="en-US" dirty="0" err="1"/>
              <a:t>DREAMseq</a:t>
            </a:r>
            <a:r>
              <a:rPr lang="en-US" dirty="0"/>
              <a:t> Trial Design (ECOG-ACRIN 6134)</a:t>
            </a:r>
          </a:p>
          <a:p>
            <a:pPr marL="0" indent="0">
              <a:buNone/>
            </a:pPr>
            <a:endParaRPr lang="en-US"/>
          </a:p>
        </p:txBody>
      </p:sp>
      <p:pic>
        <p:nvPicPr>
          <p:cNvPr id="8" name="Picture 2">
            <a:extLst>
              <a:ext uri="{FF2B5EF4-FFF2-40B4-BE49-F238E27FC236}">
                <a16:creationId xmlns:a16="http://schemas.microsoft.com/office/drawing/2014/main" id="{40F61904-EE79-953E-FDFD-31E3474083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705"/>
          <a:stretch/>
        </p:blipFill>
        <p:spPr bwMode="auto">
          <a:xfrm>
            <a:off x="2060936" y="2101451"/>
            <a:ext cx="8070127" cy="40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a:extLst>
              <a:ext uri="{FF2B5EF4-FFF2-40B4-BE49-F238E27FC236}">
                <a16:creationId xmlns:a16="http://schemas.microsoft.com/office/drawing/2014/main" id="{C909101B-0C12-FC0C-2D9A-9E304D7B6906}"/>
              </a:ext>
            </a:extLst>
          </p:cNvPr>
          <p:cNvSpPr>
            <a:spLocks noGrp="1"/>
          </p:cNvSpPr>
          <p:nvPr>
            <p:ph type="ftr" sz="quarter" idx="3"/>
          </p:nvPr>
        </p:nvSpPr>
        <p:spPr/>
        <p:txBody>
          <a:bodyPr/>
          <a:lstStyle/>
          <a:p>
            <a:r>
              <a:rPr lang="en-US"/>
              <a:t>Ipi, ipilumab; WNL, within normal limits.
Atkins MB, et al. ASCO 2022.</a:t>
            </a:r>
          </a:p>
        </p:txBody>
      </p:sp>
    </p:spTree>
    <p:extLst>
      <p:ext uri="{BB962C8B-B14F-4D97-AF65-F5344CB8AC3E}">
        <p14:creationId xmlns:p14="http://schemas.microsoft.com/office/powerpoint/2010/main" val="295798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5A15C98-72E2-0EB2-50FF-6C4F5EC09966}"/>
              </a:ext>
            </a:extLst>
          </p:cNvPr>
          <p:cNvSpPr>
            <a:spLocks noGrp="1"/>
          </p:cNvSpPr>
          <p:nvPr>
            <p:ph type="ftr" sz="quarter" idx="3"/>
          </p:nvPr>
        </p:nvSpPr>
        <p:spPr>
          <a:xfrm>
            <a:off x="609600" y="6356350"/>
            <a:ext cx="10744199" cy="442131"/>
          </a:xfrm>
        </p:spPr>
        <p:txBody>
          <a:bodyPr/>
          <a:lstStyle/>
          <a:p>
            <a:r>
              <a:rPr lang="en-US" dirty="0" err="1"/>
              <a:t>Dabraf</a:t>
            </a:r>
            <a:r>
              <a:rPr lang="en-US" dirty="0"/>
              <a:t>, dabrafenib; </a:t>
            </a:r>
            <a:r>
              <a:rPr lang="en-US" dirty="0" err="1"/>
              <a:t>tramet</a:t>
            </a:r>
            <a:r>
              <a:rPr lang="en-US" dirty="0"/>
              <a:t>, trametinib.
Atkins MB, et al. </a:t>
            </a:r>
            <a:r>
              <a:rPr lang="en-US" i="1" dirty="0"/>
              <a:t>J Clin Oncol</a:t>
            </a:r>
            <a:r>
              <a:rPr lang="en-US" dirty="0"/>
              <a:t>. 2023;41(2):186-97.</a:t>
            </a:r>
          </a:p>
        </p:txBody>
      </p:sp>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err="1"/>
              <a:t>DREAMseq</a:t>
            </a:r>
            <a:r>
              <a:rPr lang="en-US" dirty="0"/>
              <a:t>: What Is the Optimal Sequence of Therapy for Patients with BRAF-Mutant Melanoma?</a:t>
            </a:r>
          </a:p>
        </p:txBody>
      </p:sp>
      <p:pic>
        <p:nvPicPr>
          <p:cNvPr id="4" name="Picture 3" descr="Chart&#10;&#10;Description automatically generated">
            <a:extLst>
              <a:ext uri="{FF2B5EF4-FFF2-40B4-BE49-F238E27FC236}">
                <a16:creationId xmlns:a16="http://schemas.microsoft.com/office/drawing/2014/main" id="{5338607D-8811-851D-3C2C-83D92C2DDFEB}"/>
              </a:ext>
            </a:extLst>
          </p:cNvPr>
          <p:cNvPicPr>
            <a:picLocks noChangeAspect="1"/>
          </p:cNvPicPr>
          <p:nvPr/>
        </p:nvPicPr>
        <p:blipFill>
          <a:blip r:embed="rId3"/>
          <a:stretch>
            <a:fillRect/>
          </a:stretch>
        </p:blipFill>
        <p:spPr>
          <a:xfrm>
            <a:off x="682021" y="1634445"/>
            <a:ext cx="9756524" cy="4751155"/>
          </a:xfrm>
          <a:prstGeom prst="rect">
            <a:avLst/>
          </a:prstGeom>
        </p:spPr>
      </p:pic>
      <p:sp>
        <p:nvSpPr>
          <p:cNvPr id="7" name="TextBox 6">
            <a:extLst>
              <a:ext uri="{FF2B5EF4-FFF2-40B4-BE49-F238E27FC236}">
                <a16:creationId xmlns:a16="http://schemas.microsoft.com/office/drawing/2014/main" id="{A64E7CEC-2BDB-683D-5FFC-5BA8255E8F76}"/>
              </a:ext>
            </a:extLst>
          </p:cNvPr>
          <p:cNvSpPr txBox="1"/>
          <p:nvPr/>
        </p:nvSpPr>
        <p:spPr>
          <a:xfrm>
            <a:off x="9144762" y="3756106"/>
            <a:ext cx="1293783" cy="507831"/>
          </a:xfrm>
          <a:prstGeom prst="rect">
            <a:avLst/>
          </a:prstGeom>
          <a:noFill/>
        </p:spPr>
        <p:txBody>
          <a:bodyPr wrap="square">
            <a:spAutoFit/>
          </a:bodyPr>
          <a:lstStyle/>
          <a:p>
            <a:r>
              <a:rPr lang="en-US" sz="900" dirty="0" err="1">
                <a:solidFill>
                  <a:srgbClr val="2674A7"/>
                </a:solidFill>
              </a:rPr>
              <a:t>Ipi</a:t>
            </a:r>
            <a:r>
              <a:rPr lang="en-US" sz="900" dirty="0">
                <a:solidFill>
                  <a:srgbClr val="2674A7"/>
                </a:solidFill>
              </a:rPr>
              <a:t>/</a:t>
            </a:r>
            <a:r>
              <a:rPr lang="en-US" sz="900" dirty="0" err="1">
                <a:solidFill>
                  <a:srgbClr val="2674A7"/>
                </a:solidFill>
              </a:rPr>
              <a:t>nivo</a:t>
            </a:r>
            <a:r>
              <a:rPr lang="en-US" sz="900" dirty="0">
                <a:solidFill>
                  <a:srgbClr val="2674A7"/>
                </a:solidFill>
              </a:rPr>
              <a:t> induction followed by </a:t>
            </a:r>
            <a:r>
              <a:rPr lang="en-US" sz="900" dirty="0" err="1">
                <a:solidFill>
                  <a:srgbClr val="2674A7"/>
                </a:solidFill>
              </a:rPr>
              <a:t>nivo</a:t>
            </a:r>
            <a:r>
              <a:rPr lang="en-US" sz="900" dirty="0">
                <a:solidFill>
                  <a:srgbClr val="2674A7"/>
                </a:solidFill>
              </a:rPr>
              <a:t> maintenance</a:t>
            </a:r>
            <a:endParaRPr lang="en-US" dirty="0">
              <a:solidFill>
                <a:srgbClr val="2674A7"/>
              </a:solidFill>
            </a:endParaRPr>
          </a:p>
        </p:txBody>
      </p:sp>
      <p:sp>
        <p:nvSpPr>
          <p:cNvPr id="9" name="TextBox 8">
            <a:extLst>
              <a:ext uri="{FF2B5EF4-FFF2-40B4-BE49-F238E27FC236}">
                <a16:creationId xmlns:a16="http://schemas.microsoft.com/office/drawing/2014/main" id="{81A2AD94-F1E0-D972-BCEE-2A07207CD824}"/>
              </a:ext>
            </a:extLst>
          </p:cNvPr>
          <p:cNvSpPr txBox="1"/>
          <p:nvPr/>
        </p:nvSpPr>
        <p:spPr>
          <a:xfrm>
            <a:off x="6744415" y="4513300"/>
            <a:ext cx="927401" cy="369332"/>
          </a:xfrm>
          <a:prstGeom prst="rect">
            <a:avLst/>
          </a:prstGeom>
          <a:noFill/>
        </p:spPr>
        <p:txBody>
          <a:bodyPr wrap="square">
            <a:spAutoFit/>
          </a:bodyPr>
          <a:lstStyle/>
          <a:p>
            <a:r>
              <a:rPr lang="en-US" sz="900" dirty="0" err="1">
                <a:solidFill>
                  <a:srgbClr val="AA1F2C"/>
                </a:solidFill>
              </a:rPr>
              <a:t>Dabraf</a:t>
            </a:r>
            <a:r>
              <a:rPr lang="en-US" sz="900" dirty="0">
                <a:solidFill>
                  <a:srgbClr val="AA1F2C"/>
                </a:solidFill>
              </a:rPr>
              <a:t>/</a:t>
            </a:r>
            <a:r>
              <a:rPr lang="en-US" sz="900" dirty="0" err="1">
                <a:solidFill>
                  <a:srgbClr val="AA1F2C"/>
                </a:solidFill>
              </a:rPr>
              <a:t>tramet</a:t>
            </a:r>
            <a:r>
              <a:rPr lang="en-US" sz="900" dirty="0">
                <a:solidFill>
                  <a:srgbClr val="AA1F2C"/>
                </a:solidFill>
              </a:rPr>
              <a:t> continuous</a:t>
            </a:r>
          </a:p>
        </p:txBody>
      </p:sp>
      <p:sp>
        <p:nvSpPr>
          <p:cNvPr id="10" name="TextBox 9">
            <a:extLst>
              <a:ext uri="{FF2B5EF4-FFF2-40B4-BE49-F238E27FC236}">
                <a16:creationId xmlns:a16="http://schemas.microsoft.com/office/drawing/2014/main" id="{0B8E90A1-F73E-C1C8-4D7F-410F0A57F766}"/>
              </a:ext>
            </a:extLst>
          </p:cNvPr>
          <p:cNvSpPr txBox="1"/>
          <p:nvPr/>
        </p:nvSpPr>
        <p:spPr>
          <a:xfrm>
            <a:off x="3723101" y="2759410"/>
            <a:ext cx="1837182" cy="369332"/>
          </a:xfrm>
          <a:prstGeom prst="rect">
            <a:avLst/>
          </a:prstGeom>
          <a:noFill/>
        </p:spPr>
        <p:txBody>
          <a:bodyPr wrap="square">
            <a:spAutoFit/>
          </a:bodyPr>
          <a:lstStyle/>
          <a:p>
            <a:r>
              <a:rPr lang="en-US" sz="900" dirty="0">
                <a:solidFill>
                  <a:srgbClr val="2674A7"/>
                </a:solidFill>
              </a:rPr>
              <a:t>At disease progression: </a:t>
            </a:r>
            <a:r>
              <a:rPr lang="en-US" sz="900" dirty="0" err="1">
                <a:solidFill>
                  <a:srgbClr val="2674A7"/>
                </a:solidFill>
              </a:rPr>
              <a:t>dabraf</a:t>
            </a:r>
            <a:r>
              <a:rPr lang="en-US" sz="900" dirty="0">
                <a:solidFill>
                  <a:srgbClr val="2674A7"/>
                </a:solidFill>
              </a:rPr>
              <a:t>/</a:t>
            </a:r>
            <a:r>
              <a:rPr lang="en-US" sz="900" dirty="0" err="1">
                <a:solidFill>
                  <a:srgbClr val="2674A7"/>
                </a:solidFill>
              </a:rPr>
              <a:t>tramet</a:t>
            </a:r>
            <a:r>
              <a:rPr lang="en-US" sz="900" dirty="0">
                <a:solidFill>
                  <a:srgbClr val="2674A7"/>
                </a:solidFill>
              </a:rPr>
              <a:t> continuous</a:t>
            </a:r>
            <a:endParaRPr lang="en-US" dirty="0">
              <a:solidFill>
                <a:srgbClr val="2674A7"/>
              </a:solidFill>
            </a:endParaRPr>
          </a:p>
        </p:txBody>
      </p:sp>
      <p:sp>
        <p:nvSpPr>
          <p:cNvPr id="11" name="TextBox 10">
            <a:extLst>
              <a:ext uri="{FF2B5EF4-FFF2-40B4-BE49-F238E27FC236}">
                <a16:creationId xmlns:a16="http://schemas.microsoft.com/office/drawing/2014/main" id="{9DCCFACD-0C20-E94A-E06D-C812996869C9}"/>
              </a:ext>
            </a:extLst>
          </p:cNvPr>
          <p:cNvSpPr txBox="1"/>
          <p:nvPr/>
        </p:nvSpPr>
        <p:spPr>
          <a:xfrm>
            <a:off x="3534871" y="4001236"/>
            <a:ext cx="1293783" cy="646331"/>
          </a:xfrm>
          <a:prstGeom prst="rect">
            <a:avLst/>
          </a:prstGeom>
          <a:noFill/>
        </p:spPr>
        <p:txBody>
          <a:bodyPr wrap="square">
            <a:spAutoFit/>
          </a:bodyPr>
          <a:lstStyle/>
          <a:p>
            <a:r>
              <a:rPr lang="en-US" sz="900" dirty="0">
                <a:solidFill>
                  <a:srgbClr val="AA1F2C"/>
                </a:solidFill>
              </a:rPr>
              <a:t>At disease progression: </a:t>
            </a:r>
            <a:r>
              <a:rPr lang="en-US" sz="900" dirty="0" err="1">
                <a:solidFill>
                  <a:srgbClr val="AA1F2C"/>
                </a:solidFill>
              </a:rPr>
              <a:t>ipi</a:t>
            </a:r>
            <a:r>
              <a:rPr lang="en-US" sz="900" dirty="0">
                <a:solidFill>
                  <a:srgbClr val="AA1F2C"/>
                </a:solidFill>
              </a:rPr>
              <a:t>/</a:t>
            </a:r>
            <a:r>
              <a:rPr lang="en-US" sz="900" dirty="0" err="1">
                <a:solidFill>
                  <a:srgbClr val="AA1F2C"/>
                </a:solidFill>
              </a:rPr>
              <a:t>nivo</a:t>
            </a:r>
            <a:r>
              <a:rPr lang="en-US" sz="900" dirty="0">
                <a:solidFill>
                  <a:srgbClr val="AA1F2C"/>
                </a:solidFill>
              </a:rPr>
              <a:t> induction followed by </a:t>
            </a:r>
            <a:r>
              <a:rPr lang="en-US" sz="900" dirty="0" err="1">
                <a:solidFill>
                  <a:srgbClr val="AA1F2C"/>
                </a:solidFill>
              </a:rPr>
              <a:t>nivo</a:t>
            </a:r>
            <a:r>
              <a:rPr lang="en-US" sz="900" dirty="0">
                <a:solidFill>
                  <a:srgbClr val="AA1F2C"/>
                </a:solidFill>
              </a:rPr>
              <a:t> maintenance</a:t>
            </a:r>
          </a:p>
        </p:txBody>
      </p:sp>
    </p:spTree>
    <p:extLst>
      <p:ext uri="{BB962C8B-B14F-4D97-AF65-F5344CB8AC3E}">
        <p14:creationId xmlns:p14="http://schemas.microsoft.com/office/powerpoint/2010/main" val="4148793554"/>
      </p:ext>
    </p:extLst>
  </p:cSld>
  <p:clrMapOvr>
    <a:masterClrMapping/>
  </p:clrMapOvr>
</p:sld>
</file>

<file path=ppt/theme/theme1.xml><?xml version="1.0" encoding="utf-8"?>
<a:theme xmlns:a="http://schemas.openxmlformats.org/drawingml/2006/main" name="HemOnc22_TC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_TCME" id="{6507FD97-7ADD-D54E-8CF9-187F3AE960EA}" vid="{19DA7EBD-6655-8342-B5A2-12CDF7FCEE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HemOnc22_TCME</Template>
  <TotalTime>1618</TotalTime>
  <Words>1226</Words>
  <Application>Microsoft Macintosh PowerPoint</Application>
  <PresentationFormat>Widescreen</PresentationFormat>
  <Paragraphs>101</Paragraphs>
  <Slides>14</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Century Gothic</vt:lpstr>
      <vt:lpstr>Trebuchet MS</vt:lpstr>
      <vt:lpstr>HemOnc22_TCME</vt:lpstr>
      <vt:lpstr>Office Theme</vt:lpstr>
      <vt:lpstr>Optimizing Therapeutic Selection for a Patient With Newly Diagnosed BRAF V600e-Mutated Metastatic Melanoma</vt:lpstr>
      <vt:lpstr>PowerPoint Presentation</vt:lpstr>
      <vt:lpstr>Disclaimer</vt:lpstr>
      <vt:lpstr>Case History</vt:lpstr>
      <vt:lpstr>What Should You Do Next? </vt:lpstr>
      <vt:lpstr>Dual Versus Single Agent ICI in BRAF-Mutant Metastatic Melanoma: CheckMate-067</vt:lpstr>
      <vt:lpstr>Dual Versus Single Agent ICI in BRAF-Mutant Metastatic Melanoma: RELATIVITY-047</vt:lpstr>
      <vt:lpstr>What Is the Optimal Sequence of Therapy for Patients with BRAF-Mutant Melanoma?</vt:lpstr>
      <vt:lpstr>DREAMseq: What Is the Optimal Sequence of Therapy for Patients with BRAF-Mutant Melanoma?</vt:lpstr>
      <vt:lpstr>What Is the Optimal Sequence of Therapy for Patients with BRAF-Mutant Melanoma?</vt:lpstr>
      <vt:lpstr>SECOMBIT: What Is the Optimal Sequence of Therapy for Patients with BRAF-Mutant Melanoma?</vt:lpstr>
      <vt:lpstr>What Is the Optimal Sequence of Therapy for Patients with BRAF-Mutant Melanoma?</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Therapeutic Selection for a Patient With Newly Diagnosed BRAF V600e-Mutated Metastatic Melanoma</dc:title>
  <dc:subject/>
  <dc:creator>MedEd On The Go</dc:creator>
  <cp:keywords/>
  <dc:description/>
  <cp:lastModifiedBy>Harley Kidner</cp:lastModifiedBy>
  <cp:revision>21</cp:revision>
  <dcterms:created xsi:type="dcterms:W3CDTF">2024-02-26T04:02:04Z</dcterms:created>
  <dcterms:modified xsi:type="dcterms:W3CDTF">2024-04-25T19:27:46Z</dcterms:modified>
  <cp:category/>
</cp:coreProperties>
</file>