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6" r:id="rId5"/>
    <p:sldMasterId id="2147483700" r:id="rId6"/>
  </p:sldMasterIdLst>
  <p:notesMasterIdLst>
    <p:notesMasterId r:id="rId20"/>
  </p:notesMasterIdLst>
  <p:handoutMasterIdLst>
    <p:handoutMasterId r:id="rId21"/>
  </p:handoutMasterIdLst>
  <p:sldIdLst>
    <p:sldId id="3777" r:id="rId7"/>
    <p:sldId id="265" r:id="rId8"/>
    <p:sldId id="256" r:id="rId9"/>
    <p:sldId id="259" r:id="rId10"/>
    <p:sldId id="270" r:id="rId11"/>
    <p:sldId id="261" r:id="rId12"/>
    <p:sldId id="3781" r:id="rId13"/>
    <p:sldId id="3756" r:id="rId14"/>
    <p:sldId id="263" r:id="rId15"/>
    <p:sldId id="3772" r:id="rId16"/>
    <p:sldId id="262" r:id="rId17"/>
    <p:sldId id="3775" r:id="rId18"/>
    <p:sldId id="26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4D3200-C06E-2CFC-969A-908DB7228B22}" name="Patti Repetto" initials="PR" userId="S::prepetto@ushealthconnect.com::29a62dfc-181e-481e-a0bd-97f9faffa5d7" providerId="AD"/>
  <p188:author id="{87551934-1EED-109D-8469-49CE7051BEDC}" name="Megan Reimann, PharmD, BCOP" initials="MR" userId="S::mreimann@ushealthconnect.com::551785c5-e18e-4f20-8abf-31b115b8a49a" providerId="AD"/>
  <p188:author id="{ED06ABED-A05C-63D9-D63F-AC90D2E8514B}" name="Harley Kidner" initials="" userId="S::HKidner@ushealthconnect.com::5b13863f-857f-45ba-b29d-d3555fa5f842" providerId="AD"/>
  <p188:author id="{D47A32F2-A097-A01D-F7FF-2E045A3A27AA}" name="Olivia Marshall" initials="OM" userId="S::omarshall@ushealthconnect.com::ff4eb11f-1293-460e-bc55-670f617c422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A5A"/>
    <a:srgbClr val="167AB8"/>
    <a:srgbClr val="0A3A59"/>
    <a:srgbClr val="45C1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040882-77D5-1944-AC17-1E8A81A5C7AF}" v="15" dt="2024-04-25T19:19:54.6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12" autoAdjust="0"/>
    <p:restoredTop sz="96327"/>
  </p:normalViewPr>
  <p:slideViewPr>
    <p:cSldViewPr snapToGrid="0">
      <p:cViewPr varScale="1">
        <p:scale>
          <a:sx n="119" d="100"/>
          <a:sy n="119" d="100"/>
        </p:scale>
        <p:origin x="1264"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40" d="100"/>
        <a:sy n="140" d="100"/>
      </p:scale>
      <p:origin x="0" y="0"/>
    </p:cViewPr>
  </p:sorterViewPr>
  <p:notesViewPr>
    <p:cSldViewPr snapToGrid="0">
      <p:cViewPr varScale="1">
        <p:scale>
          <a:sx n="97" d="100"/>
          <a:sy n="97" d="100"/>
        </p:scale>
        <p:origin x="4456"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ley Kidner" userId="5b13863f-857f-45ba-b29d-d3555fa5f842" providerId="ADAL" clId="{CA040882-77D5-1944-AC17-1E8A81A5C7AF}"/>
    <pc:docChg chg="delSld">
      <pc:chgData name="Harley Kidner" userId="5b13863f-857f-45ba-b29d-d3555fa5f842" providerId="ADAL" clId="{CA040882-77D5-1944-AC17-1E8A81A5C7AF}" dt="2024-04-25T19:48:44.964" v="0" actId="2696"/>
      <pc:docMkLst>
        <pc:docMk/>
      </pc:docMkLst>
      <pc:sldChg chg="del">
        <pc:chgData name="Harley Kidner" userId="5b13863f-857f-45ba-b29d-d3555fa5f842" providerId="ADAL" clId="{CA040882-77D5-1944-AC17-1E8A81A5C7AF}" dt="2024-04-25T19:48:44.964" v="0" actId="2696"/>
        <pc:sldMkLst>
          <pc:docMk/>
          <pc:sldMk cId="90510046" sldId="3778"/>
        </pc:sldMkLst>
      </pc:sldChg>
      <pc:sldChg chg="del">
        <pc:chgData name="Harley Kidner" userId="5b13863f-857f-45ba-b29d-d3555fa5f842" providerId="ADAL" clId="{CA040882-77D5-1944-AC17-1E8A81A5C7AF}" dt="2024-04-25T19:48:44.964" v="0" actId="2696"/>
        <pc:sldMkLst>
          <pc:docMk/>
          <pc:sldMk cId="1879290294" sldId="3779"/>
        </pc:sldMkLst>
      </pc:sldChg>
      <pc:sldChg chg="del">
        <pc:chgData name="Harley Kidner" userId="5b13863f-857f-45ba-b29d-d3555fa5f842" providerId="ADAL" clId="{CA040882-77D5-1944-AC17-1E8A81A5C7AF}" dt="2024-04-25T19:48:44.964" v="0" actId="2696"/>
        <pc:sldMkLst>
          <pc:docMk/>
          <pc:sldMk cId="201539838" sldId="378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5EB48B-405F-A339-9327-CE46CC40E60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3FE1172-1765-CA13-3B50-FEE6AE2F2A9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503652-A4F2-EA44-9236-DE1518A175AE}" type="datetimeFigureOut">
              <a:rPr lang="en-US" smtClean="0"/>
              <a:t>4/25/24</a:t>
            </a:fld>
            <a:endParaRPr lang="en-US"/>
          </a:p>
        </p:txBody>
      </p:sp>
      <p:sp>
        <p:nvSpPr>
          <p:cNvPr id="4" name="Footer Placeholder 3">
            <a:extLst>
              <a:ext uri="{FF2B5EF4-FFF2-40B4-BE49-F238E27FC236}">
                <a16:creationId xmlns:a16="http://schemas.microsoft.com/office/drawing/2014/main" id="{5E343682-1225-FC5D-4B82-37C5ADEBD6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3D81DE9-3993-4796-A779-769B386D73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54074C-6720-554B-A424-9FAEA10DEDAE}" type="slidenum">
              <a:rPr lang="en-US" smtClean="0"/>
              <a:t>‹#›</a:t>
            </a:fld>
            <a:endParaRPr lang="en-US"/>
          </a:p>
        </p:txBody>
      </p:sp>
    </p:spTree>
    <p:extLst>
      <p:ext uri="{BB962C8B-B14F-4D97-AF65-F5344CB8AC3E}">
        <p14:creationId xmlns:p14="http://schemas.microsoft.com/office/powerpoint/2010/main" val="3270169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887B2-3E7C-CB42-B4BE-A2F096EE94E5}" type="datetimeFigureOut">
              <a:rPr lang="en-US" smtClean="0"/>
              <a:t>4/25/24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FF46ED-BE36-A54E-8550-751080A4D46A}" type="slidenum">
              <a:rPr lang="en-US" smtClean="0"/>
              <a:t>‹#›</a:t>
            </a:fld>
            <a:endParaRPr lang="en-US"/>
          </a:p>
        </p:txBody>
      </p:sp>
    </p:spTree>
    <p:extLst>
      <p:ext uri="{BB962C8B-B14F-4D97-AF65-F5344CB8AC3E}">
        <p14:creationId xmlns:p14="http://schemas.microsoft.com/office/powerpoint/2010/main" val="2828526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7159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54767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055367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552532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54458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264418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46859334"/>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508307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8D611-C5AB-8A88-0891-139C1276C7AC}"/>
              </a:ext>
            </a:extLst>
          </p:cNvPr>
          <p:cNvSpPr>
            <a:spLocks noGrp="1"/>
          </p:cNvSpPr>
          <p:nvPr>
            <p:ph type="title" hasCustomPrompt="1"/>
          </p:nvPr>
        </p:nvSpPr>
        <p:spPr>
          <a:xfrm>
            <a:off x="838200" y="982932"/>
            <a:ext cx="10515600" cy="461295"/>
          </a:xfrm>
          <a:prstGeom prst="rect">
            <a:avLst/>
          </a:prstGeom>
        </p:spPr>
        <p:txBody>
          <a:bodyPr/>
          <a:lstStyle>
            <a:lvl1pPr>
              <a:defRPr sz="2800" b="1">
                <a:solidFill>
                  <a:srgbClr val="167AB8"/>
                </a:solidFill>
              </a:defRPr>
            </a:lvl1pPr>
          </a:lstStyle>
          <a:p>
            <a:r>
              <a:rPr lang="en-US" dirty="0"/>
              <a:t>CONTENT SLIDE</a:t>
            </a:r>
            <a:endParaRPr lang="en-CA" dirty="0"/>
          </a:p>
        </p:txBody>
      </p:sp>
      <p:sp>
        <p:nvSpPr>
          <p:cNvPr id="3" name="Content Placeholder 2">
            <a:extLst>
              <a:ext uri="{FF2B5EF4-FFF2-40B4-BE49-F238E27FC236}">
                <a16:creationId xmlns:a16="http://schemas.microsoft.com/office/drawing/2014/main" id="{2536EC9F-E42A-A501-EBA9-48484D654252}"/>
              </a:ext>
            </a:extLst>
          </p:cNvPr>
          <p:cNvSpPr>
            <a:spLocks noGrp="1"/>
          </p:cNvSpPr>
          <p:nvPr>
            <p:ph idx="1"/>
          </p:nvPr>
        </p:nvSpPr>
        <p:spPr>
          <a:xfrm>
            <a:off x="838200" y="1551103"/>
            <a:ext cx="10515600" cy="4496261"/>
          </a:xfrm>
          <a:prstGeom prst="rect">
            <a:avLst/>
          </a:prstGeom>
        </p:spPr>
        <p:txBody>
          <a:bodyPr/>
          <a:lstStyle>
            <a:lvl1pPr>
              <a:defRPr sz="2400"/>
            </a:lvl1pPr>
          </a:lstStyle>
          <a:p>
            <a:endParaRPr lang="en-CA"/>
          </a:p>
        </p:txBody>
      </p:sp>
      <p:pic>
        <p:nvPicPr>
          <p:cNvPr id="6" name="Picture 5" descr="A picture containing logo&#10;&#10;Description automatically generated">
            <a:extLst>
              <a:ext uri="{FF2B5EF4-FFF2-40B4-BE49-F238E27FC236}">
                <a16:creationId xmlns:a16="http://schemas.microsoft.com/office/drawing/2014/main" id="{20E26E7F-3E27-BDDA-2CE3-D843E2EA99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7129" y="58941"/>
            <a:ext cx="1788543" cy="319917"/>
          </a:xfrm>
          <a:prstGeom prst="rect">
            <a:avLst/>
          </a:prstGeom>
        </p:spPr>
      </p:pic>
    </p:spTree>
    <p:extLst>
      <p:ext uri="{BB962C8B-B14F-4D97-AF65-F5344CB8AC3E}">
        <p14:creationId xmlns:p14="http://schemas.microsoft.com/office/powerpoint/2010/main" val="590554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Slide Oral or Post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5600" y="1877082"/>
            <a:ext cx="103632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800" tIns="46038" rIns="45720" bIns="46038" numCol="1" anchor="b" anchorCtr="0" compatLnSpc="1">
            <a:prstTxWarp prst="textNoShape">
              <a:avLst/>
            </a:prstTxWarp>
          </a:bodyPr>
          <a:lstStyle>
            <a:lvl1pPr algn="l">
              <a:defRPr lang="en-US" sz="3700" b="0" dirty="0">
                <a:solidFill>
                  <a:schemeClr val="tx2"/>
                </a:solidFill>
              </a:defRPr>
            </a:lvl1pPr>
          </a:lstStyle>
          <a:p>
            <a:pPr lvl="0"/>
            <a:r>
              <a:rPr lang="en-US" dirty="0"/>
              <a:t>Click to add title</a:t>
            </a:r>
          </a:p>
        </p:txBody>
      </p:sp>
      <p:sp>
        <p:nvSpPr>
          <p:cNvPr id="3" name="Subtitle 2"/>
          <p:cNvSpPr>
            <a:spLocks noGrp="1"/>
          </p:cNvSpPr>
          <p:nvPr>
            <p:ph type="subTitle" idx="1" hasCustomPrompt="1"/>
          </p:nvPr>
        </p:nvSpPr>
        <p:spPr>
          <a:xfrm>
            <a:off x="355600" y="3428213"/>
            <a:ext cx="10363200" cy="419616"/>
          </a:xfrm>
        </p:spPr>
        <p:txBody>
          <a:bodyPr lIns="64800">
            <a:noAutofit/>
          </a:bodyPr>
          <a:lstStyle>
            <a:lvl1pPr marL="0" indent="0" algn="l">
              <a:spcBef>
                <a:spcPts val="0"/>
              </a:spcBef>
              <a:spcAft>
                <a:spcPts val="0"/>
              </a:spcAft>
              <a:buNone/>
              <a:defRPr sz="2100" b="0">
                <a:solidFill>
                  <a:schemeClr val="accent1"/>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Click to add authors</a:t>
            </a:r>
          </a:p>
        </p:txBody>
      </p:sp>
      <p:cxnSp>
        <p:nvCxnSpPr>
          <p:cNvPr id="9" name="Straight Connector 8">
            <a:extLst>
              <a:ext uri="{FF2B5EF4-FFF2-40B4-BE49-F238E27FC236}">
                <a16:creationId xmlns:a16="http://schemas.microsoft.com/office/drawing/2014/main" id="{E9ED57D8-0216-4E00-A170-28372EC4083A}"/>
              </a:ext>
            </a:extLst>
          </p:cNvPr>
          <p:cNvCxnSpPr>
            <a:cxnSpLocks/>
          </p:cNvCxnSpPr>
          <p:nvPr userDrawn="1"/>
        </p:nvCxnSpPr>
        <p:spPr>
          <a:xfrm>
            <a:off x="164291" y="6415343"/>
            <a:ext cx="1174236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70C96920-974E-4924-9A66-A625F1502062}"/>
              </a:ext>
            </a:extLst>
          </p:cNvPr>
          <p:cNvSpPr>
            <a:spLocks noGrp="1"/>
          </p:cNvSpPr>
          <p:nvPr>
            <p:ph type="body" sz="quarter" idx="12" hasCustomPrompt="1"/>
          </p:nvPr>
        </p:nvSpPr>
        <p:spPr>
          <a:xfrm>
            <a:off x="355600" y="3916152"/>
            <a:ext cx="10363200" cy="353043"/>
          </a:xfrm>
        </p:spPr>
        <p:txBody>
          <a:bodyPr lIns="64800"/>
          <a:lstStyle>
            <a:lvl1pPr>
              <a:defRPr sz="1800"/>
            </a:lvl1pPr>
          </a:lstStyle>
          <a:p>
            <a:pPr lvl="0"/>
            <a:r>
              <a:rPr lang="en-US" dirty="0"/>
              <a:t>Click to add affiliations</a:t>
            </a:r>
            <a:endParaRPr lang="en-GB" dirty="0"/>
          </a:p>
        </p:txBody>
      </p:sp>
      <p:sp>
        <p:nvSpPr>
          <p:cNvPr id="7" name="Text Placeholder 7">
            <a:extLst>
              <a:ext uri="{FF2B5EF4-FFF2-40B4-BE49-F238E27FC236}">
                <a16:creationId xmlns:a16="http://schemas.microsoft.com/office/drawing/2014/main" id="{32E15140-B098-49AE-BCCA-87C2B0C5732F}"/>
              </a:ext>
            </a:extLst>
          </p:cNvPr>
          <p:cNvSpPr>
            <a:spLocks noGrp="1"/>
          </p:cNvSpPr>
          <p:nvPr>
            <p:ph type="body" sz="quarter" idx="11" hasCustomPrompt="1"/>
          </p:nvPr>
        </p:nvSpPr>
        <p:spPr>
          <a:xfrm>
            <a:off x="9851136" y="2"/>
            <a:ext cx="2340864" cy="267175"/>
          </a:xfrm>
        </p:spPr>
        <p:txBody>
          <a:bodyPr lIns="72000" tIns="61200" rIns="97200"/>
          <a:lstStyle>
            <a:lvl1pPr algn="r">
              <a:defRPr sz="1400" b="0">
                <a:solidFill>
                  <a:schemeClr val="bg2"/>
                </a:solidFill>
              </a:defRPr>
            </a:lvl1pPr>
          </a:lstStyle>
          <a:p>
            <a:pPr lvl="0"/>
            <a:r>
              <a:rPr lang="en-US" dirty="0"/>
              <a:t>HIGHLY CONFIDENTIAL</a:t>
            </a:r>
          </a:p>
        </p:txBody>
      </p:sp>
    </p:spTree>
    <p:custDataLst>
      <p:tags r:id="rId1"/>
    </p:custDataLst>
    <p:extLst>
      <p:ext uri="{BB962C8B-B14F-4D97-AF65-F5344CB8AC3E}">
        <p14:creationId xmlns:p14="http://schemas.microsoft.com/office/powerpoint/2010/main" val="1737248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Text Placeholder 7"/>
          <p:cNvSpPr>
            <a:spLocks noGrp="1"/>
          </p:cNvSpPr>
          <p:nvPr>
            <p:ph type="body" sz="quarter" idx="11" hasCustomPrompt="1"/>
          </p:nvPr>
        </p:nvSpPr>
        <p:spPr>
          <a:xfrm>
            <a:off x="9851136" y="2"/>
            <a:ext cx="2340864" cy="267175"/>
          </a:xfrm>
        </p:spPr>
        <p:txBody>
          <a:bodyPr lIns="72000" tIns="61200" rIns="97200"/>
          <a:lstStyle>
            <a:lvl1pPr algn="r">
              <a:defRPr sz="1400" b="0">
                <a:solidFill>
                  <a:schemeClr val="bg2"/>
                </a:solidFill>
              </a:defRPr>
            </a:lvl1pPr>
          </a:lstStyle>
          <a:p>
            <a:pPr lvl="0"/>
            <a:r>
              <a:rPr lang="en-US" dirty="0"/>
              <a:t>HIGHLY CONFIDENTIAL</a:t>
            </a:r>
          </a:p>
        </p:txBody>
      </p:sp>
      <p:cxnSp>
        <p:nvCxnSpPr>
          <p:cNvPr id="8" name="Straight Connector 7">
            <a:extLst>
              <a:ext uri="{FF2B5EF4-FFF2-40B4-BE49-F238E27FC236}">
                <a16:creationId xmlns:a16="http://schemas.microsoft.com/office/drawing/2014/main" id="{F72FE6E3-A06C-45E8-B6D7-98992BE91393}"/>
              </a:ext>
            </a:extLst>
          </p:cNvPr>
          <p:cNvCxnSpPr>
            <a:cxnSpLocks/>
          </p:cNvCxnSpPr>
          <p:nvPr userDrawn="1"/>
        </p:nvCxnSpPr>
        <p:spPr>
          <a:xfrm>
            <a:off x="164291" y="6415343"/>
            <a:ext cx="1174236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CD64E7F1-99DF-44BC-AB1D-46A6A8CDB9C2}"/>
              </a:ext>
            </a:extLst>
          </p:cNvPr>
          <p:cNvSpPr>
            <a:spLocks noGrp="1"/>
          </p:cNvSpPr>
          <p:nvPr>
            <p:ph type="ctrTitle" hasCustomPrompt="1"/>
          </p:nvPr>
        </p:nvSpPr>
        <p:spPr>
          <a:xfrm>
            <a:off x="355600" y="2062806"/>
            <a:ext cx="103632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6038" rIns="45720" bIns="46038" numCol="1" anchor="b" anchorCtr="0" compatLnSpc="1">
            <a:prstTxWarp prst="textNoShape">
              <a:avLst/>
            </a:prstTxWarp>
          </a:bodyPr>
          <a:lstStyle>
            <a:lvl1pPr algn="l">
              <a:defRPr lang="en-US" sz="3700" b="0" dirty="0">
                <a:solidFill>
                  <a:schemeClr val="tx2"/>
                </a:solidFill>
              </a:defRPr>
            </a:lvl1pPr>
          </a:lstStyle>
          <a:p>
            <a:pPr lvl="0"/>
            <a:r>
              <a:rPr lang="en-US" dirty="0"/>
              <a:t>Click to add title</a:t>
            </a:r>
          </a:p>
        </p:txBody>
      </p:sp>
      <p:sp>
        <p:nvSpPr>
          <p:cNvPr id="10" name="Subtitle 2">
            <a:extLst>
              <a:ext uri="{FF2B5EF4-FFF2-40B4-BE49-F238E27FC236}">
                <a16:creationId xmlns:a16="http://schemas.microsoft.com/office/drawing/2014/main" id="{D8BF6F45-2C4D-4D26-B263-FD2054C3548D}"/>
              </a:ext>
            </a:extLst>
          </p:cNvPr>
          <p:cNvSpPr>
            <a:spLocks noGrp="1"/>
          </p:cNvSpPr>
          <p:nvPr>
            <p:ph type="subTitle" idx="1" hasCustomPrompt="1"/>
          </p:nvPr>
        </p:nvSpPr>
        <p:spPr>
          <a:xfrm>
            <a:off x="355600" y="3601149"/>
            <a:ext cx="10363200" cy="419616"/>
          </a:xfrm>
        </p:spPr>
        <p:txBody>
          <a:bodyPr>
            <a:noAutofit/>
          </a:bodyPr>
          <a:lstStyle>
            <a:lvl1pPr marL="0" indent="0" algn="l">
              <a:spcBef>
                <a:spcPts val="0"/>
              </a:spcBef>
              <a:spcAft>
                <a:spcPts val="0"/>
              </a:spcAft>
              <a:buNone/>
              <a:defRPr sz="2100" b="0">
                <a:solidFill>
                  <a:schemeClr val="accent1"/>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Click to add authors</a:t>
            </a:r>
          </a:p>
        </p:txBody>
      </p:sp>
    </p:spTree>
    <p:custDataLst>
      <p:tags r:id="rId1"/>
    </p:custDataLst>
    <p:extLst>
      <p:ext uri="{BB962C8B-B14F-4D97-AF65-F5344CB8AC3E}">
        <p14:creationId xmlns:p14="http://schemas.microsoft.com/office/powerpoint/2010/main" val="88823813"/>
      </p:ext>
    </p:extLst>
  </p:cSld>
  <p:clrMapOvr>
    <a:masterClrMapping/>
  </p:clrMapOvr>
  <p:extLst>
    <p:ext uri="{DCECCB84-F9BA-43D5-87BE-67443E8EF086}">
      <p15:sldGuideLst xmlns:p15="http://schemas.microsoft.com/office/powerpoint/2012/main">
        <p15:guide id="1" orient="horz" pos="673">
          <p15:clr>
            <a:srgbClr val="FBAE40"/>
          </p15:clr>
        </p15:guide>
        <p15:guide id="2" pos="611">
          <p15:clr>
            <a:srgbClr val="FBAE40"/>
          </p15:clr>
        </p15:guide>
        <p15:guide id="3" pos="1075">
          <p15:clr>
            <a:srgbClr val="FBAE40"/>
          </p15:clr>
        </p15:guide>
        <p15:guide id="4" orient="horz" pos="43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1FAB85-79BB-AA64-3055-7C1FA9698855}"/>
              </a:ext>
            </a:extLst>
          </p:cNvPr>
          <p:cNvSpPr/>
          <p:nvPr userDrawn="1"/>
        </p:nvSpPr>
        <p:spPr>
          <a:xfrm>
            <a:off x="0" y="6508988"/>
            <a:ext cx="12192000" cy="369332"/>
          </a:xfrm>
          <a:prstGeom prst="rect">
            <a:avLst/>
          </a:prstGeom>
          <a:solidFill>
            <a:srgbClr val="063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807DAEAA-3530-1B72-ED20-BEA5C7C2590C}"/>
              </a:ext>
            </a:extLst>
          </p:cNvPr>
          <p:cNvSpPr/>
          <p:nvPr userDrawn="1"/>
        </p:nvSpPr>
        <p:spPr>
          <a:xfrm>
            <a:off x="0" y="-11920"/>
            <a:ext cx="12192000" cy="485384"/>
          </a:xfrm>
          <a:prstGeom prst="rect">
            <a:avLst/>
          </a:prstGeom>
          <a:solidFill>
            <a:srgbClr val="063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icture containing logo&#10;&#10;Description automatically generated">
            <a:extLst>
              <a:ext uri="{FF2B5EF4-FFF2-40B4-BE49-F238E27FC236}">
                <a16:creationId xmlns:a16="http://schemas.microsoft.com/office/drawing/2014/main" id="{3B221676-D865-5724-28BF-3A46C46FFD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7129" y="58941"/>
            <a:ext cx="1788543" cy="319917"/>
          </a:xfrm>
          <a:prstGeom prst="rect">
            <a:avLst/>
          </a:prstGeom>
        </p:spPr>
      </p:pic>
      <p:sp>
        <p:nvSpPr>
          <p:cNvPr id="5" name="TextBox 4">
            <a:extLst>
              <a:ext uri="{FF2B5EF4-FFF2-40B4-BE49-F238E27FC236}">
                <a16:creationId xmlns:a16="http://schemas.microsoft.com/office/drawing/2014/main" id="{ABFE04D0-E3CC-CD06-B431-03993DE0C106}"/>
              </a:ext>
            </a:extLst>
          </p:cNvPr>
          <p:cNvSpPr txBox="1"/>
          <p:nvPr userDrawn="1"/>
        </p:nvSpPr>
        <p:spPr>
          <a:xfrm>
            <a:off x="10791103" y="6508988"/>
            <a:ext cx="1630008" cy="369332"/>
          </a:xfrm>
          <a:prstGeom prst="rect">
            <a:avLst/>
          </a:prstGeom>
          <a:noFill/>
        </p:spPr>
        <p:txBody>
          <a:bodyPr wrap="square" rtlCol="0">
            <a:spAutoFit/>
          </a:bodyPr>
          <a:lstStyle/>
          <a:p>
            <a:r>
              <a:rPr lang="en-CA" dirty="0">
                <a:solidFill>
                  <a:schemeClr val="bg1"/>
                </a:solidFill>
                <a:effectLst>
                  <a:outerShdw blurRad="38100" dist="38100" dir="2700000" algn="tl">
                    <a:srgbClr val="000000">
                      <a:alpha val="43137"/>
                    </a:srgbClr>
                  </a:outerShdw>
                </a:effectLst>
                <a:latin typeface="Nunito Sans Black" panose="00000A00000000000000" pitchFamily="2" charset="0"/>
              </a:rPr>
              <a:t>#CMC2024</a:t>
            </a:r>
          </a:p>
        </p:txBody>
      </p:sp>
      <p:pic>
        <p:nvPicPr>
          <p:cNvPr id="6" name="Picture 5" descr="A white text on a white background&#10;&#10;Description automatically generated">
            <a:extLst>
              <a:ext uri="{FF2B5EF4-FFF2-40B4-BE49-F238E27FC236}">
                <a16:creationId xmlns:a16="http://schemas.microsoft.com/office/drawing/2014/main" id="{819EF36E-90AD-7E02-030B-D2F8E6B7B49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6328" y="0"/>
            <a:ext cx="1190445" cy="437801"/>
          </a:xfrm>
          <a:prstGeom prst="rect">
            <a:avLst/>
          </a:prstGeom>
        </p:spPr>
      </p:pic>
    </p:spTree>
    <p:extLst>
      <p:ext uri="{BB962C8B-B14F-4D97-AF65-F5344CB8AC3E}">
        <p14:creationId xmlns:p14="http://schemas.microsoft.com/office/powerpoint/2010/main" val="9120301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Slide Number Placeholder 5"/>
          <p:cNvSpPr>
            <a:spLocks noGrp="1"/>
          </p:cNvSpPr>
          <p:nvPr>
            <p:ph type="sldNum" sz="quarter" idx="4"/>
          </p:nvPr>
        </p:nvSpPr>
        <p:spPr>
          <a:xfrm>
            <a:off x="11334443" y="6413120"/>
            <a:ext cx="662940" cy="365125"/>
          </a:xfrm>
          <a:prstGeom prst="rect">
            <a:avLst/>
          </a:prstGeom>
        </p:spPr>
        <p:txBody>
          <a:bodyPr vert="horz" lIns="91440" tIns="45720" rIns="91440" bIns="45720" rtlCol="0" anchor="ctr"/>
          <a:lstStyle>
            <a:lvl1pPr algn="r">
              <a:defRPr lang="en-US" sz="1400" smtClean="0"/>
            </a:lvl1pPr>
          </a:lstStyle>
          <a:p>
            <a:fld id="{AF1AFCDA-ABCC-4704-AB71-48FDE4F2FA4C}" type="slidenum">
              <a:rPr lang="en-US" smtClean="0"/>
              <a:pPr/>
              <a:t>‹#›</a:t>
            </a:fld>
            <a:endParaRPr lang="en-US" dirty="0"/>
          </a:p>
        </p:txBody>
      </p:sp>
      <p:sp>
        <p:nvSpPr>
          <p:cNvPr id="6" name="Content Placeholder 5">
            <a:extLst>
              <a:ext uri="{FF2B5EF4-FFF2-40B4-BE49-F238E27FC236}">
                <a16:creationId xmlns:a16="http://schemas.microsoft.com/office/drawing/2014/main" id="{E6C95D4A-3CC5-4C27-823A-CAA475AFD2E8}"/>
              </a:ext>
            </a:extLst>
          </p:cNvPr>
          <p:cNvSpPr>
            <a:spLocks noGrp="1"/>
          </p:cNvSpPr>
          <p:nvPr>
            <p:ph sz="quarter" idx="13"/>
          </p:nvPr>
        </p:nvSpPr>
        <p:spPr>
          <a:xfrm>
            <a:off x="378000" y="1396800"/>
            <a:ext cx="11433600" cy="4622400"/>
          </a:xfrm>
        </p:spPr>
        <p:txBody>
          <a:bodyPr/>
          <a:lstStyle>
            <a:lvl2pPr>
              <a:defRPr/>
            </a:lvl2pPr>
            <a:lvl3pPr>
              <a:defRPr/>
            </a:lvl3pPr>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2893979795"/>
      </p:ext>
    </p:extLst>
  </p:cSld>
  <p:clrMapOvr>
    <a:masterClrMapping/>
  </p:clrMapOvr>
  <p:extLst>
    <p:ext uri="{DCECCB84-F9BA-43D5-87BE-67443E8EF086}">
      <p15:sldGuideLst xmlns:p15="http://schemas.microsoft.com/office/powerpoint/2012/main">
        <p15:guide id="1" orient="horz" pos="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Slide Number Placeholder 5"/>
          <p:cNvSpPr>
            <a:spLocks noGrp="1"/>
          </p:cNvSpPr>
          <p:nvPr>
            <p:ph type="sldNum" sz="quarter" idx="4"/>
          </p:nvPr>
        </p:nvSpPr>
        <p:spPr>
          <a:xfrm>
            <a:off x="11334443" y="6413120"/>
            <a:ext cx="662940" cy="365125"/>
          </a:xfrm>
          <a:prstGeom prst="rect">
            <a:avLst/>
          </a:prstGeom>
        </p:spPr>
        <p:txBody>
          <a:bodyPr vert="horz" lIns="91440" tIns="45720" rIns="91440" bIns="45720" rtlCol="0" anchor="ctr"/>
          <a:lstStyle>
            <a:lvl1pPr algn="r">
              <a:defRPr lang="en-US" sz="1400" smtClean="0"/>
            </a:lvl1pPr>
          </a:lstStyle>
          <a:p>
            <a:fld id="{AF1AFCDA-ABCC-4704-AB71-48FDE4F2FA4C}" type="slidenum">
              <a:rPr lang="en-US" smtClean="0"/>
              <a:pPr/>
              <a:t>‹#›</a:t>
            </a:fld>
            <a:endParaRPr lang="en-US" dirty="0"/>
          </a:p>
        </p:txBody>
      </p:sp>
    </p:spTree>
    <p:custDataLst>
      <p:tags r:id="rId1"/>
    </p:custDataLst>
    <p:extLst>
      <p:ext uri="{BB962C8B-B14F-4D97-AF65-F5344CB8AC3E}">
        <p14:creationId xmlns:p14="http://schemas.microsoft.com/office/powerpoint/2010/main" val="925567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1334443" y="6413120"/>
            <a:ext cx="662940" cy="365125"/>
          </a:xfrm>
          <a:prstGeom prst="rect">
            <a:avLst/>
          </a:prstGeom>
        </p:spPr>
        <p:txBody>
          <a:bodyPr vert="horz" lIns="91440" tIns="45720" rIns="91440" bIns="45720" rtlCol="0" anchor="ctr"/>
          <a:lstStyle>
            <a:lvl1pPr algn="r">
              <a:defRPr lang="en-US" sz="1400" smtClean="0"/>
            </a:lvl1pPr>
          </a:lstStyle>
          <a:p>
            <a:fld id="{AF1AFCDA-ABCC-4704-AB71-48FDE4F2FA4C}" type="slidenum">
              <a:rPr lang="en-US" smtClean="0"/>
              <a:pPr/>
              <a:t>‹#›</a:t>
            </a:fld>
            <a:endParaRPr lang="en-US" dirty="0"/>
          </a:p>
        </p:txBody>
      </p:sp>
    </p:spTree>
    <p:custDataLst>
      <p:tags r:id="rId1"/>
    </p:custDataLst>
    <p:extLst>
      <p:ext uri="{BB962C8B-B14F-4D97-AF65-F5344CB8AC3E}">
        <p14:creationId xmlns:p14="http://schemas.microsoft.com/office/powerpoint/2010/main" val="31232606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0101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502953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8476141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8103316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2606892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812661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45112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9BB4ED-43A7-FF5E-826E-B59E7B5A548B}"/>
              </a:ext>
            </a:extLst>
          </p:cNvPr>
          <p:cNvSpPr/>
          <p:nvPr userDrawn="1"/>
        </p:nvSpPr>
        <p:spPr>
          <a:xfrm>
            <a:off x="0" y="6508988"/>
            <a:ext cx="12192000" cy="369332"/>
          </a:xfrm>
          <a:prstGeom prst="rect">
            <a:avLst/>
          </a:prstGeom>
          <a:solidFill>
            <a:srgbClr val="063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68D611-C5AB-8A88-0891-139C1276C7AC}"/>
              </a:ext>
            </a:extLst>
          </p:cNvPr>
          <p:cNvSpPr>
            <a:spLocks noGrp="1"/>
          </p:cNvSpPr>
          <p:nvPr>
            <p:ph type="title" hasCustomPrompt="1"/>
          </p:nvPr>
        </p:nvSpPr>
        <p:spPr>
          <a:xfrm>
            <a:off x="838200" y="982932"/>
            <a:ext cx="10515600" cy="461295"/>
          </a:xfrm>
          <a:prstGeom prst="rect">
            <a:avLst/>
          </a:prstGeom>
        </p:spPr>
        <p:txBody>
          <a:bodyPr/>
          <a:lstStyle>
            <a:lvl1pPr>
              <a:defRPr sz="2800" b="1">
                <a:solidFill>
                  <a:srgbClr val="167AB8"/>
                </a:solidFill>
              </a:defRPr>
            </a:lvl1pPr>
          </a:lstStyle>
          <a:p>
            <a:r>
              <a:rPr lang="en-US" dirty="0"/>
              <a:t>DISCLOSURE SLIDE</a:t>
            </a:r>
            <a:endParaRPr lang="en-CA" dirty="0"/>
          </a:p>
        </p:txBody>
      </p:sp>
      <p:sp>
        <p:nvSpPr>
          <p:cNvPr id="3" name="Content Placeholder 2">
            <a:extLst>
              <a:ext uri="{FF2B5EF4-FFF2-40B4-BE49-F238E27FC236}">
                <a16:creationId xmlns:a16="http://schemas.microsoft.com/office/drawing/2014/main" id="{2536EC9F-E42A-A501-EBA9-48484D654252}"/>
              </a:ext>
            </a:extLst>
          </p:cNvPr>
          <p:cNvSpPr>
            <a:spLocks noGrp="1"/>
          </p:cNvSpPr>
          <p:nvPr>
            <p:ph idx="1"/>
          </p:nvPr>
        </p:nvSpPr>
        <p:spPr>
          <a:xfrm>
            <a:off x="838200" y="1551103"/>
            <a:ext cx="10515600" cy="4496261"/>
          </a:xfrm>
          <a:prstGeom prst="rect">
            <a:avLst/>
          </a:prstGeom>
        </p:spPr>
        <p:txBody>
          <a:bodyPr/>
          <a:lstStyle>
            <a:lvl1pPr>
              <a:defRPr sz="2400"/>
            </a:lvl1pPr>
          </a:lstStyle>
          <a:p>
            <a:endParaRPr lang="en-CA" dirty="0"/>
          </a:p>
        </p:txBody>
      </p:sp>
      <p:sp>
        <p:nvSpPr>
          <p:cNvPr id="13" name="Rectangle 12">
            <a:extLst>
              <a:ext uri="{FF2B5EF4-FFF2-40B4-BE49-F238E27FC236}">
                <a16:creationId xmlns:a16="http://schemas.microsoft.com/office/drawing/2014/main" id="{41785048-777B-3507-AAD1-50FFF2FB1987}"/>
              </a:ext>
            </a:extLst>
          </p:cNvPr>
          <p:cNvSpPr/>
          <p:nvPr userDrawn="1"/>
        </p:nvSpPr>
        <p:spPr>
          <a:xfrm>
            <a:off x="0" y="-11920"/>
            <a:ext cx="12192000" cy="485384"/>
          </a:xfrm>
          <a:prstGeom prst="rect">
            <a:avLst/>
          </a:prstGeom>
          <a:solidFill>
            <a:srgbClr val="063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logo&#10;&#10;Description automatically generated">
            <a:extLst>
              <a:ext uri="{FF2B5EF4-FFF2-40B4-BE49-F238E27FC236}">
                <a16:creationId xmlns:a16="http://schemas.microsoft.com/office/drawing/2014/main" id="{90527B5A-C5DC-BF59-0E65-9B71F01494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7129" y="58941"/>
            <a:ext cx="1788543" cy="319917"/>
          </a:xfrm>
          <a:prstGeom prst="rect">
            <a:avLst/>
          </a:prstGeom>
        </p:spPr>
      </p:pic>
      <p:sp>
        <p:nvSpPr>
          <p:cNvPr id="14" name="TextBox 13">
            <a:extLst>
              <a:ext uri="{FF2B5EF4-FFF2-40B4-BE49-F238E27FC236}">
                <a16:creationId xmlns:a16="http://schemas.microsoft.com/office/drawing/2014/main" id="{62F86175-7874-AD7C-900A-F822E24291FD}"/>
              </a:ext>
            </a:extLst>
          </p:cNvPr>
          <p:cNvSpPr txBox="1"/>
          <p:nvPr userDrawn="1"/>
        </p:nvSpPr>
        <p:spPr>
          <a:xfrm>
            <a:off x="10791103" y="6508988"/>
            <a:ext cx="1630008" cy="369332"/>
          </a:xfrm>
          <a:prstGeom prst="rect">
            <a:avLst/>
          </a:prstGeom>
          <a:noFill/>
        </p:spPr>
        <p:txBody>
          <a:bodyPr wrap="square" rtlCol="0">
            <a:spAutoFit/>
          </a:bodyPr>
          <a:lstStyle/>
          <a:p>
            <a:r>
              <a:rPr lang="en-CA" dirty="0">
                <a:solidFill>
                  <a:schemeClr val="bg1"/>
                </a:solidFill>
                <a:effectLst>
                  <a:outerShdw blurRad="38100" dist="38100" dir="2700000" algn="tl">
                    <a:srgbClr val="000000">
                      <a:alpha val="43137"/>
                    </a:srgbClr>
                  </a:outerShdw>
                </a:effectLst>
                <a:latin typeface="Nunito Sans Black" panose="00000A00000000000000" pitchFamily="2" charset="0"/>
              </a:rPr>
              <a:t>#CMC2024</a:t>
            </a:r>
          </a:p>
        </p:txBody>
      </p:sp>
      <p:pic>
        <p:nvPicPr>
          <p:cNvPr id="12" name="Picture 11" descr="A white text on a white background&#10;&#10;Description automatically generated">
            <a:extLst>
              <a:ext uri="{FF2B5EF4-FFF2-40B4-BE49-F238E27FC236}">
                <a16:creationId xmlns:a16="http://schemas.microsoft.com/office/drawing/2014/main" id="{54C597C2-3920-E830-F743-BBD3E2940F2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6328" y="0"/>
            <a:ext cx="1190445" cy="437801"/>
          </a:xfrm>
          <a:prstGeom prst="rect">
            <a:avLst/>
          </a:prstGeom>
        </p:spPr>
      </p:pic>
    </p:spTree>
    <p:extLst>
      <p:ext uri="{BB962C8B-B14F-4D97-AF65-F5344CB8AC3E}">
        <p14:creationId xmlns:p14="http://schemas.microsoft.com/office/powerpoint/2010/main" val="4706407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8570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2659716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865788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813624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8D611-C5AB-8A88-0891-139C1276C7AC}"/>
              </a:ext>
            </a:extLst>
          </p:cNvPr>
          <p:cNvSpPr>
            <a:spLocks noGrp="1"/>
          </p:cNvSpPr>
          <p:nvPr>
            <p:ph type="title" hasCustomPrompt="1"/>
          </p:nvPr>
        </p:nvSpPr>
        <p:spPr>
          <a:xfrm>
            <a:off x="838200" y="982932"/>
            <a:ext cx="10515600" cy="461295"/>
          </a:xfrm>
          <a:prstGeom prst="rect">
            <a:avLst/>
          </a:prstGeom>
        </p:spPr>
        <p:txBody>
          <a:bodyPr/>
          <a:lstStyle>
            <a:lvl1pPr>
              <a:defRPr sz="2800" b="1">
                <a:solidFill>
                  <a:srgbClr val="167AB8"/>
                </a:solidFill>
              </a:defRPr>
            </a:lvl1pPr>
          </a:lstStyle>
          <a:p>
            <a:r>
              <a:rPr lang="en-US" dirty="0"/>
              <a:t>CONTENT SLIDE</a:t>
            </a:r>
            <a:endParaRPr lang="en-CA" dirty="0"/>
          </a:p>
        </p:txBody>
      </p:sp>
      <p:sp>
        <p:nvSpPr>
          <p:cNvPr id="3" name="Content Placeholder 2">
            <a:extLst>
              <a:ext uri="{FF2B5EF4-FFF2-40B4-BE49-F238E27FC236}">
                <a16:creationId xmlns:a16="http://schemas.microsoft.com/office/drawing/2014/main" id="{2536EC9F-E42A-A501-EBA9-48484D654252}"/>
              </a:ext>
            </a:extLst>
          </p:cNvPr>
          <p:cNvSpPr>
            <a:spLocks noGrp="1"/>
          </p:cNvSpPr>
          <p:nvPr>
            <p:ph idx="1"/>
          </p:nvPr>
        </p:nvSpPr>
        <p:spPr>
          <a:xfrm>
            <a:off x="838200" y="1551103"/>
            <a:ext cx="10515600" cy="4496261"/>
          </a:xfrm>
          <a:prstGeom prst="rect">
            <a:avLst/>
          </a:prstGeom>
        </p:spPr>
        <p:txBody>
          <a:bodyPr/>
          <a:lstStyle>
            <a:lvl1pPr>
              <a:defRPr sz="2400"/>
            </a:lvl1pPr>
          </a:lstStyle>
          <a:p>
            <a:endParaRPr lang="en-CA"/>
          </a:p>
        </p:txBody>
      </p:sp>
      <p:pic>
        <p:nvPicPr>
          <p:cNvPr id="6" name="Picture 5" descr="A picture containing logo&#10;&#10;Description automatically generated">
            <a:extLst>
              <a:ext uri="{FF2B5EF4-FFF2-40B4-BE49-F238E27FC236}">
                <a16:creationId xmlns:a16="http://schemas.microsoft.com/office/drawing/2014/main" id="{20E26E7F-3E27-BDDA-2CE3-D843E2EA99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7129" y="58941"/>
            <a:ext cx="1788543" cy="319917"/>
          </a:xfrm>
          <a:prstGeom prst="rect">
            <a:avLst/>
          </a:prstGeom>
        </p:spPr>
      </p:pic>
    </p:spTree>
    <p:extLst>
      <p:ext uri="{BB962C8B-B14F-4D97-AF65-F5344CB8AC3E}">
        <p14:creationId xmlns:p14="http://schemas.microsoft.com/office/powerpoint/2010/main" val="1523632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427101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508966584"/>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13796643"/>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840936900"/>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779850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069275"/>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2" r:id="rId3"/>
    <p:sldLayoutId id="214748365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20">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14135847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685" r:id="rId14"/>
    <p:sldLayoutId id="2147483655" r:id="rId15"/>
    <p:sldLayoutId id="2147483657" r:id="rId16"/>
    <p:sldLayoutId id="2147483658" r:id="rId17"/>
    <p:sldLayoutId id="2147483659" r:id="rId18"/>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56815576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0.png"/><Relationship Id="rId7" Type="http://schemas.openxmlformats.org/officeDocument/2006/relationships/hyperlink" Target="http://www.mededonthego.com/" TargetMode="External"/><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5.svg"/><Relationship Id="rId4" Type="http://schemas.openxmlformats.org/officeDocument/2006/relationships/image" Target="../media/image21.sv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mededonthego.com/Video/program/1155" TargetMode="External"/><Relationship Id="rId7" Type="http://schemas.openxmlformats.org/officeDocument/2006/relationships/image" Target="../media/image7.svg"/><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hyperlink" Target="mailto:support@MedEdOTG.com" TargetMode="External"/><Relationship Id="rId10" Type="http://schemas.openxmlformats.org/officeDocument/2006/relationships/image" Target="../media/image10.png"/><Relationship Id="rId4" Type="http://schemas.openxmlformats.org/officeDocument/2006/relationships/hyperlink" Target="http://www.mededonthego.com/" TargetMode="External"/><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AF2B8-CAD1-70A6-9567-66D46EE35E46}"/>
              </a:ext>
            </a:extLst>
          </p:cNvPr>
          <p:cNvSpPr>
            <a:spLocks noGrp="1"/>
          </p:cNvSpPr>
          <p:nvPr>
            <p:ph type="title"/>
          </p:nvPr>
        </p:nvSpPr>
        <p:spPr/>
        <p:txBody>
          <a:bodyPr/>
          <a:lstStyle/>
          <a:p>
            <a:r>
              <a:rPr lang="en-US" dirty="0"/>
              <a:t>Unlocking Synergy: Exploring the Interaction Between LAG-3 and Other Immune Checkpoints</a:t>
            </a:r>
          </a:p>
        </p:txBody>
      </p:sp>
      <p:sp>
        <p:nvSpPr>
          <p:cNvPr id="5" name="Text Placeholder 4">
            <a:extLst>
              <a:ext uri="{FF2B5EF4-FFF2-40B4-BE49-F238E27FC236}">
                <a16:creationId xmlns:a16="http://schemas.microsoft.com/office/drawing/2014/main" id="{B0ECF743-E888-A611-1017-47BE9AEBA8D5}"/>
              </a:ext>
            </a:extLst>
          </p:cNvPr>
          <p:cNvSpPr>
            <a:spLocks noGrp="1"/>
          </p:cNvSpPr>
          <p:nvPr>
            <p:ph type="body" idx="1"/>
          </p:nvPr>
        </p:nvSpPr>
        <p:spPr>
          <a:xfrm>
            <a:off x="609600" y="4496863"/>
            <a:ext cx="10515600" cy="1500187"/>
          </a:xfrm>
        </p:spPr>
        <p:txBody>
          <a:bodyPr>
            <a:noAutofit/>
          </a:bodyPr>
          <a:lstStyle/>
          <a:p>
            <a:r>
              <a:rPr lang="en-US" sz="1200" dirty="0"/>
              <a:t>Hussein </a:t>
            </a:r>
            <a:r>
              <a:rPr lang="en-US" sz="1200" dirty="0" err="1"/>
              <a:t>Tawbi</a:t>
            </a:r>
            <a:r>
              <a:rPr lang="en-US" sz="1200" dirty="0"/>
              <a:t>, MD, PhD</a:t>
            </a:r>
          </a:p>
          <a:p>
            <a:r>
              <a:rPr lang="en-US" sz="1200" dirty="0"/>
              <a:t>Professor</a:t>
            </a:r>
          </a:p>
          <a:p>
            <a:r>
              <a:rPr lang="en-US" sz="1200" dirty="0"/>
              <a:t>Deputy Chair, Department of Melanoma Medical Oncology</a:t>
            </a:r>
          </a:p>
          <a:p>
            <a:r>
              <a:rPr lang="en-US" sz="1200" dirty="0"/>
              <a:t>Co-Director, Andrew M. McDougall Brain Metastasis Clinic &amp; Program</a:t>
            </a:r>
          </a:p>
          <a:p>
            <a:r>
              <a:rPr lang="en-US" sz="1200" dirty="0"/>
              <a:t>Melanoma Medical Oncology, Investigational Cancer Therapeutics</a:t>
            </a:r>
          </a:p>
          <a:p>
            <a:r>
              <a:rPr lang="en-US" sz="1200" dirty="0"/>
              <a:t>UT MD Anderson Cancer Center  </a:t>
            </a:r>
          </a:p>
          <a:p>
            <a:r>
              <a:rPr lang="en-US" sz="1200" dirty="0"/>
              <a:t>Houston, TX</a:t>
            </a:r>
          </a:p>
        </p:txBody>
      </p:sp>
    </p:spTree>
    <p:extLst>
      <p:ext uri="{BB962C8B-B14F-4D97-AF65-F5344CB8AC3E}">
        <p14:creationId xmlns:p14="http://schemas.microsoft.com/office/powerpoint/2010/main" val="2392235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6463A-BD9C-0448-6E6B-11C7A5BAEACF}"/>
              </a:ext>
            </a:extLst>
          </p:cNvPr>
          <p:cNvSpPr>
            <a:spLocks noGrp="1"/>
          </p:cNvSpPr>
          <p:nvPr>
            <p:ph type="title"/>
          </p:nvPr>
        </p:nvSpPr>
        <p:spPr/>
        <p:txBody>
          <a:bodyPr>
            <a:normAutofit/>
          </a:bodyPr>
          <a:lstStyle/>
          <a:p>
            <a:r>
              <a:rPr lang="en-US" sz="3200" b="1" dirty="0"/>
              <a:t>Agents in Development Targeting LAG-3</a:t>
            </a:r>
            <a:endParaRPr lang="en-US" sz="3200" dirty="0"/>
          </a:p>
        </p:txBody>
      </p:sp>
      <p:pic>
        <p:nvPicPr>
          <p:cNvPr id="4" name="Picture 3">
            <a:extLst>
              <a:ext uri="{FF2B5EF4-FFF2-40B4-BE49-F238E27FC236}">
                <a16:creationId xmlns:a16="http://schemas.microsoft.com/office/drawing/2014/main" id="{10C6D552-82E3-06B7-A2C7-96214159240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66113" y="1200449"/>
            <a:ext cx="8459774" cy="5155901"/>
          </a:xfrm>
          <a:prstGeom prst="rect">
            <a:avLst/>
          </a:prstGeom>
        </p:spPr>
      </p:pic>
      <p:sp>
        <p:nvSpPr>
          <p:cNvPr id="5" name="Footer Placeholder 4">
            <a:extLst>
              <a:ext uri="{FF2B5EF4-FFF2-40B4-BE49-F238E27FC236}">
                <a16:creationId xmlns:a16="http://schemas.microsoft.com/office/drawing/2014/main" id="{DA90A591-9A45-1B76-33C1-750E18463145}"/>
              </a:ext>
            </a:extLst>
          </p:cNvPr>
          <p:cNvSpPr>
            <a:spLocks noGrp="1"/>
          </p:cNvSpPr>
          <p:nvPr>
            <p:ph type="ftr" sz="quarter" idx="3"/>
          </p:nvPr>
        </p:nvSpPr>
        <p:spPr/>
        <p:txBody>
          <a:bodyPr/>
          <a:lstStyle/>
          <a:p>
            <a:r>
              <a:rPr lang="en-US"/>
              <a:t>Andrews LP, et al. </a:t>
            </a:r>
            <a:r>
              <a:rPr lang="en-US" i="1"/>
              <a:t>Clin Cancer Res</a:t>
            </a:r>
            <a:r>
              <a:rPr lang="en-US"/>
              <a:t>. 2022;28(23):5030-5039. </a:t>
            </a:r>
          </a:p>
        </p:txBody>
      </p:sp>
    </p:spTree>
    <p:extLst>
      <p:ext uri="{BB962C8B-B14F-4D97-AF65-F5344CB8AC3E}">
        <p14:creationId xmlns:p14="http://schemas.microsoft.com/office/powerpoint/2010/main" val="3542448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2CFD5-560C-9D16-8C9F-9E4FA3D39827}"/>
              </a:ext>
            </a:extLst>
          </p:cNvPr>
          <p:cNvSpPr>
            <a:spLocks noGrp="1"/>
          </p:cNvSpPr>
          <p:nvPr>
            <p:ph type="title"/>
          </p:nvPr>
        </p:nvSpPr>
        <p:spPr/>
        <p:txBody>
          <a:bodyPr>
            <a:normAutofit/>
          </a:bodyPr>
          <a:lstStyle/>
          <a:p>
            <a:r>
              <a:rPr lang="en-CA" dirty="0"/>
              <a:t>LAG-3 Ligand, MHC Class II?</a:t>
            </a:r>
          </a:p>
        </p:txBody>
      </p:sp>
      <p:pic>
        <p:nvPicPr>
          <p:cNvPr id="4" name="Picture 3">
            <a:extLst>
              <a:ext uri="{FF2B5EF4-FFF2-40B4-BE49-F238E27FC236}">
                <a16:creationId xmlns:a16="http://schemas.microsoft.com/office/drawing/2014/main" id="{48790297-FCB3-E739-769E-89AA320887D1}"/>
              </a:ext>
            </a:extLst>
          </p:cNvPr>
          <p:cNvPicPr>
            <a:picLocks noChangeAspect="1"/>
          </p:cNvPicPr>
          <p:nvPr/>
        </p:nvPicPr>
        <p:blipFill>
          <a:blip r:embed="rId2"/>
          <a:stretch>
            <a:fillRect/>
          </a:stretch>
        </p:blipFill>
        <p:spPr>
          <a:xfrm>
            <a:off x="1016000" y="1749816"/>
            <a:ext cx="10160000" cy="4241800"/>
          </a:xfrm>
          <a:prstGeom prst="rect">
            <a:avLst/>
          </a:prstGeom>
        </p:spPr>
      </p:pic>
      <p:sp>
        <p:nvSpPr>
          <p:cNvPr id="3" name="Footer Placeholder 2">
            <a:extLst>
              <a:ext uri="{FF2B5EF4-FFF2-40B4-BE49-F238E27FC236}">
                <a16:creationId xmlns:a16="http://schemas.microsoft.com/office/drawing/2014/main" id="{4CB53D87-1ED3-2501-D574-E63A7EAF9A8E}"/>
              </a:ext>
            </a:extLst>
          </p:cNvPr>
          <p:cNvSpPr>
            <a:spLocks noGrp="1"/>
          </p:cNvSpPr>
          <p:nvPr>
            <p:ph type="ftr" sz="quarter" idx="3"/>
          </p:nvPr>
        </p:nvSpPr>
        <p:spPr/>
        <p:txBody>
          <a:bodyPr/>
          <a:lstStyle/>
          <a:p>
            <a:r>
              <a:rPr lang="en-US"/>
              <a:t>Burnell SEA, et al. </a:t>
            </a:r>
            <a:r>
              <a:rPr lang="en-US" i="1"/>
              <a:t>Immunother Adv</a:t>
            </a:r>
            <a:r>
              <a:rPr lang="en-US"/>
              <a:t>. 2021;2(1):ltab025.</a:t>
            </a:r>
          </a:p>
        </p:txBody>
      </p:sp>
    </p:spTree>
    <p:extLst>
      <p:ext uri="{BB962C8B-B14F-4D97-AF65-F5344CB8AC3E}">
        <p14:creationId xmlns:p14="http://schemas.microsoft.com/office/powerpoint/2010/main" val="2364898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CC567-8AED-2333-10AB-876701F58B1B}"/>
              </a:ext>
            </a:extLst>
          </p:cNvPr>
          <p:cNvSpPr>
            <a:spLocks noGrp="1"/>
          </p:cNvSpPr>
          <p:nvPr>
            <p:ph type="title"/>
          </p:nvPr>
        </p:nvSpPr>
        <p:spPr>
          <a:xfrm>
            <a:off x="609600" y="199505"/>
            <a:ext cx="10744200" cy="1185577"/>
          </a:xfrm>
        </p:spPr>
        <p:txBody>
          <a:bodyPr>
            <a:normAutofit/>
          </a:bodyPr>
          <a:lstStyle/>
          <a:p>
            <a:r>
              <a:rPr lang="en-US" dirty="0"/>
              <a:t>Take Home Message</a:t>
            </a:r>
          </a:p>
        </p:txBody>
      </p:sp>
      <p:sp>
        <p:nvSpPr>
          <p:cNvPr id="3" name="Content Placeholder 2">
            <a:extLst>
              <a:ext uri="{FF2B5EF4-FFF2-40B4-BE49-F238E27FC236}">
                <a16:creationId xmlns:a16="http://schemas.microsoft.com/office/drawing/2014/main" id="{ABA4384C-B226-4A43-4DD5-BCDE0943F72F}"/>
              </a:ext>
            </a:extLst>
          </p:cNvPr>
          <p:cNvSpPr>
            <a:spLocks noGrp="1"/>
          </p:cNvSpPr>
          <p:nvPr>
            <p:ph idx="1"/>
          </p:nvPr>
        </p:nvSpPr>
        <p:spPr>
          <a:xfrm>
            <a:off x="609600" y="1477906"/>
            <a:ext cx="10744200" cy="4722477"/>
          </a:xfrm>
        </p:spPr>
        <p:txBody>
          <a:bodyPr/>
          <a:lstStyle/>
          <a:p>
            <a:r>
              <a:rPr lang="en-US" dirty="0"/>
              <a:t>LAG-3 is a novel checkpoint with unique immune suppressive properties</a:t>
            </a:r>
          </a:p>
          <a:p>
            <a:r>
              <a:rPr lang="en-US" dirty="0"/>
              <a:t>There is observed synergy between LAG-3 and PD-1 in maintaining immune homeostasis in tumors and immune-mediated diseases </a:t>
            </a:r>
          </a:p>
          <a:p>
            <a:r>
              <a:rPr lang="en-US" dirty="0"/>
              <a:t>LAG-3 blockade is now validated as a therapeutic target in combination with anti-PD1 agents</a:t>
            </a:r>
          </a:p>
        </p:txBody>
      </p:sp>
    </p:spTree>
    <p:extLst>
      <p:ext uri="{BB962C8B-B14F-4D97-AF65-F5344CB8AC3E}">
        <p14:creationId xmlns:p14="http://schemas.microsoft.com/office/powerpoint/2010/main" val="1355179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3547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hlinkClick r:id="rId3"/>
              </a:rPr>
              <a:t>Leveraging LAG-3: Innovative Immunotherapy Combinations for First-Line Metastatic Melanoma Treatment</a:t>
            </a:r>
            <a:endPar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Describe the synergistic interaction between LAG-3 and other immune checkpoints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Evaluate recent practice-changing data on the use of LAG-3/PD-1 combination ICI therapy in patients with </a:t>
            </a:r>
            <a:b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b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metastatic melanoma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Select appropriate evidence-based dual ICI treatment regimens for newly diagnosed patients with metastatic melanoma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Recognize and manage treatment-related adverse events associated with the use of LAG-3/PD-1 combination ICI regimens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13">
            <a:extLst>
              <a:ext uri="{FF2B5EF4-FFF2-40B4-BE49-F238E27FC236}">
                <a16:creationId xmlns:a16="http://schemas.microsoft.com/office/drawing/2014/main" id="{8C1EC156-8FBA-BCD0-1FEA-EB927722A8B6}"/>
              </a:ext>
            </a:extLst>
          </p:cNvPr>
          <p:cNvSpPr>
            <a:spLocks noGrp="1"/>
          </p:cNvSpPr>
          <p:nvPr>
            <p:ph type="ftr" sz="quarter" idx="3"/>
          </p:nvPr>
        </p:nvSpPr>
        <p:spPr>
          <a:xfrm>
            <a:off x="609600" y="6356350"/>
            <a:ext cx="10744199" cy="442131"/>
          </a:xfrm>
        </p:spPr>
        <p:txBody>
          <a:bodyPr/>
          <a:lstStyle/>
          <a:p>
            <a:r>
              <a:rPr lang="en-US" dirty="0" err="1"/>
              <a:t>Wolchok</a:t>
            </a:r>
            <a:r>
              <a:rPr lang="en-US" dirty="0"/>
              <a:t>, J. </a:t>
            </a:r>
            <a:r>
              <a:rPr lang="en-US" i="1" dirty="0"/>
              <a:t>Cell</a:t>
            </a:r>
            <a:r>
              <a:rPr lang="en-US" dirty="0"/>
              <a:t>. 2018;175(6):1452-1454.</a:t>
            </a:r>
          </a:p>
        </p:txBody>
      </p:sp>
      <p:sp>
        <p:nvSpPr>
          <p:cNvPr id="7" name="Title 6">
            <a:extLst>
              <a:ext uri="{FF2B5EF4-FFF2-40B4-BE49-F238E27FC236}">
                <a16:creationId xmlns:a16="http://schemas.microsoft.com/office/drawing/2014/main" id="{FA0E19E8-67B9-8A2D-8C40-0DA0B66DEF25}"/>
              </a:ext>
            </a:extLst>
          </p:cNvPr>
          <p:cNvSpPr>
            <a:spLocks noGrp="1"/>
          </p:cNvSpPr>
          <p:nvPr>
            <p:ph type="title"/>
          </p:nvPr>
        </p:nvSpPr>
        <p:spPr>
          <a:xfrm>
            <a:off x="609600" y="199505"/>
            <a:ext cx="10744200" cy="1185577"/>
          </a:xfrm>
        </p:spPr>
        <p:txBody>
          <a:bodyPr>
            <a:noAutofit/>
          </a:bodyPr>
          <a:lstStyle/>
          <a:p>
            <a:r>
              <a:rPr lang="en-US" dirty="0"/>
              <a:t>Regulation of Interactions Between Antigen-Presenting Cells, Tumor Cells, and T Cells by the CTLA-4 and PD-1 Pathways</a:t>
            </a:r>
            <a:endParaRPr lang="en-US"/>
          </a:p>
        </p:txBody>
      </p:sp>
      <p:pic>
        <p:nvPicPr>
          <p:cNvPr id="3" name="Picture 2">
            <a:extLst>
              <a:ext uri="{FF2B5EF4-FFF2-40B4-BE49-F238E27FC236}">
                <a16:creationId xmlns:a16="http://schemas.microsoft.com/office/drawing/2014/main" id="{3BFB02BD-C4F9-58E5-0269-3E4C086782AE}"/>
              </a:ext>
            </a:extLst>
          </p:cNvPr>
          <p:cNvPicPr>
            <a:picLocks noChangeAspect="1"/>
          </p:cNvPicPr>
          <p:nvPr/>
        </p:nvPicPr>
        <p:blipFill>
          <a:blip r:embed="rId2"/>
          <a:stretch>
            <a:fillRect/>
          </a:stretch>
        </p:blipFill>
        <p:spPr>
          <a:xfrm>
            <a:off x="1248974" y="1724037"/>
            <a:ext cx="9694051" cy="4293358"/>
          </a:xfrm>
          <a:prstGeom prst="rect">
            <a:avLst/>
          </a:prstGeom>
        </p:spPr>
      </p:pic>
    </p:spTree>
    <p:extLst>
      <p:ext uri="{BB962C8B-B14F-4D97-AF65-F5344CB8AC3E}">
        <p14:creationId xmlns:p14="http://schemas.microsoft.com/office/powerpoint/2010/main" val="2386668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FF6CD2C-3500-11CC-8446-FB9E0AD05C87}"/>
              </a:ext>
            </a:extLst>
          </p:cNvPr>
          <p:cNvSpPr>
            <a:spLocks noGrp="1"/>
          </p:cNvSpPr>
          <p:nvPr>
            <p:ph type="title"/>
          </p:nvPr>
        </p:nvSpPr>
        <p:spPr/>
        <p:txBody>
          <a:bodyPr/>
          <a:lstStyle/>
          <a:p>
            <a:r>
              <a:rPr lang="en-US" dirty="0"/>
              <a:t>LAG-3: A Marker of T Cell Exhaustion</a:t>
            </a:r>
          </a:p>
        </p:txBody>
      </p:sp>
      <p:sp>
        <p:nvSpPr>
          <p:cNvPr id="8" name="Content Placeholder 7">
            <a:extLst>
              <a:ext uri="{FF2B5EF4-FFF2-40B4-BE49-F238E27FC236}">
                <a16:creationId xmlns:a16="http://schemas.microsoft.com/office/drawing/2014/main" id="{849A1D35-21C1-36AE-050F-F9C6B07B4C0B}"/>
              </a:ext>
            </a:extLst>
          </p:cNvPr>
          <p:cNvSpPr>
            <a:spLocks noGrp="1"/>
          </p:cNvSpPr>
          <p:nvPr>
            <p:ph idx="1"/>
          </p:nvPr>
        </p:nvSpPr>
        <p:spPr>
          <a:xfrm>
            <a:off x="6998676" y="1477906"/>
            <a:ext cx="4355123" cy="4722477"/>
          </a:xfrm>
        </p:spPr>
        <p:txBody>
          <a:bodyPr/>
          <a:lstStyle/>
          <a:p>
            <a:r>
              <a:rPr lang="en-US" dirty="0"/>
              <a:t>With chronic antigen stimulation, T cells progressively co-express inhibitory checkpoints</a:t>
            </a:r>
          </a:p>
          <a:p>
            <a:r>
              <a:rPr lang="en-US" dirty="0"/>
              <a:t>Expressed on CD4+ and CD8+ T cells</a:t>
            </a:r>
          </a:p>
          <a:p>
            <a:r>
              <a:rPr lang="en-US" dirty="0"/>
              <a:t>Also expressed on B cells, NK cells, T</a:t>
            </a:r>
            <a:r>
              <a:rPr lang="en-US" baseline="-25000" dirty="0"/>
              <a:t>regs</a:t>
            </a:r>
            <a:r>
              <a:rPr lang="en-US" dirty="0"/>
              <a:t> and </a:t>
            </a:r>
            <a:r>
              <a:rPr lang="en-US" dirty="0" err="1"/>
              <a:t>pDCs</a:t>
            </a:r>
            <a:endParaRPr lang="en-US" dirty="0"/>
          </a:p>
          <a:p>
            <a:endParaRPr lang="en-US"/>
          </a:p>
        </p:txBody>
      </p:sp>
      <p:pic>
        <p:nvPicPr>
          <p:cNvPr id="6" name="Picture 5">
            <a:extLst>
              <a:ext uri="{FF2B5EF4-FFF2-40B4-BE49-F238E27FC236}">
                <a16:creationId xmlns:a16="http://schemas.microsoft.com/office/drawing/2014/main" id="{083F7818-B85D-9C69-7D07-3BD0BC3114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1985" y="1476383"/>
            <a:ext cx="5488488" cy="4351338"/>
          </a:xfrm>
          <a:prstGeom prst="rect">
            <a:avLst/>
          </a:prstGeom>
        </p:spPr>
      </p:pic>
      <p:sp>
        <p:nvSpPr>
          <p:cNvPr id="12" name="Footer Placeholder 11">
            <a:extLst>
              <a:ext uri="{FF2B5EF4-FFF2-40B4-BE49-F238E27FC236}">
                <a16:creationId xmlns:a16="http://schemas.microsoft.com/office/drawing/2014/main" id="{3603D4CF-C602-CBAC-1FD0-96AFEB2E1D0A}"/>
              </a:ext>
            </a:extLst>
          </p:cNvPr>
          <p:cNvSpPr>
            <a:spLocks noGrp="1"/>
          </p:cNvSpPr>
          <p:nvPr>
            <p:ph type="ftr" sz="quarter" idx="3"/>
          </p:nvPr>
        </p:nvSpPr>
        <p:spPr/>
        <p:txBody>
          <a:bodyPr/>
          <a:lstStyle/>
          <a:p>
            <a:r>
              <a:rPr lang="en-US"/>
              <a:t>LAG3, Lymphocyte Activation Gene 3; NK, natural killer; pDC, plasmacytoid dendritic cell.
Wherry, EJ. </a:t>
            </a:r>
            <a:r>
              <a:rPr lang="en-US" i="1"/>
              <a:t>Nat Immunol</a:t>
            </a:r>
            <a:r>
              <a:rPr lang="en-US"/>
              <a:t>. 2011;12(6):492-9.</a:t>
            </a:r>
          </a:p>
        </p:txBody>
      </p:sp>
    </p:spTree>
    <p:extLst>
      <p:ext uri="{BB962C8B-B14F-4D97-AF65-F5344CB8AC3E}">
        <p14:creationId xmlns:p14="http://schemas.microsoft.com/office/powerpoint/2010/main" val="264296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2CFD5-560C-9D16-8C9F-9E4FA3D39827}"/>
              </a:ext>
            </a:extLst>
          </p:cNvPr>
          <p:cNvSpPr>
            <a:spLocks noGrp="1"/>
          </p:cNvSpPr>
          <p:nvPr>
            <p:ph type="title"/>
          </p:nvPr>
        </p:nvSpPr>
        <p:spPr/>
        <p:txBody>
          <a:bodyPr>
            <a:normAutofit/>
          </a:bodyPr>
          <a:lstStyle/>
          <a:p>
            <a:r>
              <a:rPr lang="en-US" sz="3600" b="1" dirty="0"/>
              <a:t>Milestones in LAG-3 Blockade</a:t>
            </a:r>
            <a:endParaRPr lang="en-CA" sz="3600" dirty="0"/>
          </a:p>
        </p:txBody>
      </p:sp>
      <p:pic>
        <p:nvPicPr>
          <p:cNvPr id="9" name="Picture 8">
            <a:extLst>
              <a:ext uri="{FF2B5EF4-FFF2-40B4-BE49-F238E27FC236}">
                <a16:creationId xmlns:a16="http://schemas.microsoft.com/office/drawing/2014/main" id="{524CBCCD-975F-275F-A95D-45F9BE4CAEE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1200" y="1573745"/>
            <a:ext cx="10515600" cy="4618023"/>
          </a:xfrm>
          <a:prstGeom prst="rect">
            <a:avLst/>
          </a:prstGeom>
        </p:spPr>
      </p:pic>
      <p:sp>
        <p:nvSpPr>
          <p:cNvPr id="6" name="Footer Placeholder 5">
            <a:extLst>
              <a:ext uri="{FF2B5EF4-FFF2-40B4-BE49-F238E27FC236}">
                <a16:creationId xmlns:a16="http://schemas.microsoft.com/office/drawing/2014/main" id="{5C91470F-477D-892F-7C5B-B674B6599F78}"/>
              </a:ext>
            </a:extLst>
          </p:cNvPr>
          <p:cNvSpPr>
            <a:spLocks noGrp="1"/>
          </p:cNvSpPr>
          <p:nvPr>
            <p:ph type="ftr" sz="quarter" idx="3"/>
          </p:nvPr>
        </p:nvSpPr>
        <p:spPr/>
        <p:txBody>
          <a:bodyPr/>
          <a:lstStyle/>
          <a:p>
            <a:r>
              <a:rPr lang="en-US" dirty="0"/>
              <a:t>Andrews LP, et al. </a:t>
            </a:r>
            <a:r>
              <a:rPr lang="en-US" i="1" dirty="0"/>
              <a:t>Clin Cancer Res</a:t>
            </a:r>
            <a:r>
              <a:rPr lang="en-US" dirty="0"/>
              <a:t>. 2022;28(23):5030-5039. </a:t>
            </a:r>
          </a:p>
        </p:txBody>
      </p:sp>
    </p:spTree>
    <p:extLst>
      <p:ext uri="{BB962C8B-B14F-4D97-AF65-F5344CB8AC3E}">
        <p14:creationId xmlns:p14="http://schemas.microsoft.com/office/powerpoint/2010/main" val="995872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2CFD5-560C-9D16-8C9F-9E4FA3D39827}"/>
              </a:ext>
            </a:extLst>
          </p:cNvPr>
          <p:cNvSpPr>
            <a:spLocks noGrp="1"/>
          </p:cNvSpPr>
          <p:nvPr>
            <p:ph type="title"/>
          </p:nvPr>
        </p:nvSpPr>
        <p:spPr/>
        <p:txBody>
          <a:bodyPr>
            <a:normAutofit/>
          </a:bodyPr>
          <a:lstStyle/>
          <a:p>
            <a:r>
              <a:rPr lang="en-US" sz="3600" b="1" dirty="0"/>
              <a:t>Milestones in LAG-3 Blockade</a:t>
            </a:r>
            <a:endParaRPr lang="en-CA" sz="3600" dirty="0"/>
          </a:p>
        </p:txBody>
      </p:sp>
      <p:pic>
        <p:nvPicPr>
          <p:cNvPr id="9" name="Picture 8">
            <a:extLst>
              <a:ext uri="{FF2B5EF4-FFF2-40B4-BE49-F238E27FC236}">
                <a16:creationId xmlns:a16="http://schemas.microsoft.com/office/drawing/2014/main" id="{524CBCCD-975F-275F-A95D-45F9BE4CAEE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1200" y="1573745"/>
            <a:ext cx="10515600" cy="4618023"/>
          </a:xfrm>
          <a:prstGeom prst="rect">
            <a:avLst/>
          </a:prstGeom>
        </p:spPr>
      </p:pic>
      <p:sp>
        <p:nvSpPr>
          <p:cNvPr id="11" name="Frame 10">
            <a:extLst>
              <a:ext uri="{FF2B5EF4-FFF2-40B4-BE49-F238E27FC236}">
                <a16:creationId xmlns:a16="http://schemas.microsoft.com/office/drawing/2014/main" id="{3431B9EE-3936-1A45-2094-20BA14CB99F5}"/>
              </a:ext>
            </a:extLst>
          </p:cNvPr>
          <p:cNvSpPr/>
          <p:nvPr/>
        </p:nvSpPr>
        <p:spPr>
          <a:xfrm>
            <a:off x="724452" y="1726062"/>
            <a:ext cx="1300922" cy="1709531"/>
          </a:xfrm>
          <a:prstGeom prst="frame">
            <a:avLst>
              <a:gd name="adj1" fmla="val 334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a:extLst>
              <a:ext uri="{FF2B5EF4-FFF2-40B4-BE49-F238E27FC236}">
                <a16:creationId xmlns:a16="http://schemas.microsoft.com/office/drawing/2014/main" id="{84302A3A-EF69-CC37-76E5-B87131A37B5D}"/>
              </a:ext>
            </a:extLst>
          </p:cNvPr>
          <p:cNvSpPr/>
          <p:nvPr/>
        </p:nvSpPr>
        <p:spPr>
          <a:xfrm>
            <a:off x="5086626" y="1726061"/>
            <a:ext cx="1497496" cy="1709531"/>
          </a:xfrm>
          <a:prstGeom prst="frame">
            <a:avLst>
              <a:gd name="adj1" fmla="val 334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ame 12">
            <a:extLst>
              <a:ext uri="{FF2B5EF4-FFF2-40B4-BE49-F238E27FC236}">
                <a16:creationId xmlns:a16="http://schemas.microsoft.com/office/drawing/2014/main" id="{D9731749-0B84-35F3-5374-D77351F112C8}"/>
              </a:ext>
            </a:extLst>
          </p:cNvPr>
          <p:cNvSpPr/>
          <p:nvPr/>
        </p:nvSpPr>
        <p:spPr>
          <a:xfrm>
            <a:off x="5921512" y="4422601"/>
            <a:ext cx="1497496" cy="1709531"/>
          </a:xfrm>
          <a:prstGeom prst="frame">
            <a:avLst>
              <a:gd name="adj1" fmla="val 334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ame 13">
            <a:extLst>
              <a:ext uri="{FF2B5EF4-FFF2-40B4-BE49-F238E27FC236}">
                <a16:creationId xmlns:a16="http://schemas.microsoft.com/office/drawing/2014/main" id="{6445CE97-4B3A-37D6-1E56-B8935680C85D}"/>
              </a:ext>
            </a:extLst>
          </p:cNvPr>
          <p:cNvSpPr/>
          <p:nvPr/>
        </p:nvSpPr>
        <p:spPr>
          <a:xfrm>
            <a:off x="9537148" y="1686026"/>
            <a:ext cx="1300922" cy="1709531"/>
          </a:xfrm>
          <a:prstGeom prst="frame">
            <a:avLst>
              <a:gd name="adj1" fmla="val 334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ooter Placeholder 5">
            <a:extLst>
              <a:ext uri="{FF2B5EF4-FFF2-40B4-BE49-F238E27FC236}">
                <a16:creationId xmlns:a16="http://schemas.microsoft.com/office/drawing/2014/main" id="{5C91470F-477D-892F-7C5B-B674B6599F78}"/>
              </a:ext>
            </a:extLst>
          </p:cNvPr>
          <p:cNvSpPr>
            <a:spLocks noGrp="1"/>
          </p:cNvSpPr>
          <p:nvPr>
            <p:ph type="ftr" sz="quarter" idx="3"/>
          </p:nvPr>
        </p:nvSpPr>
        <p:spPr/>
        <p:txBody>
          <a:bodyPr/>
          <a:lstStyle/>
          <a:p>
            <a:r>
              <a:rPr lang="en-US" dirty="0"/>
              <a:t>Andrews LP, et al. </a:t>
            </a:r>
            <a:r>
              <a:rPr lang="en-US" i="1" dirty="0"/>
              <a:t>Clin Cancer Res</a:t>
            </a:r>
            <a:r>
              <a:rPr lang="en-US" dirty="0"/>
              <a:t>. 2022;28(23):5030-5039. </a:t>
            </a:r>
          </a:p>
        </p:txBody>
      </p:sp>
    </p:spTree>
    <p:extLst>
      <p:ext uri="{BB962C8B-B14F-4D97-AF65-F5344CB8AC3E}">
        <p14:creationId xmlns:p14="http://schemas.microsoft.com/office/powerpoint/2010/main" val="411675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DF03E-E60F-5720-CF56-90185B15177A}"/>
              </a:ext>
            </a:extLst>
          </p:cNvPr>
          <p:cNvSpPr>
            <a:spLocks noGrp="1"/>
          </p:cNvSpPr>
          <p:nvPr>
            <p:ph type="title"/>
          </p:nvPr>
        </p:nvSpPr>
        <p:spPr/>
        <p:txBody>
          <a:bodyPr>
            <a:normAutofit/>
          </a:bodyPr>
          <a:lstStyle/>
          <a:p>
            <a:r>
              <a:rPr lang="en-US" sz="3200" b="1" dirty="0"/>
              <a:t>Anti-PD1/LAG-3 Combination in MC38, B16 Models</a:t>
            </a:r>
            <a:endParaRPr lang="en-US" sz="3200" dirty="0"/>
          </a:p>
        </p:txBody>
      </p:sp>
      <p:sp>
        <p:nvSpPr>
          <p:cNvPr id="10" name="Content Placeholder 9">
            <a:extLst>
              <a:ext uri="{FF2B5EF4-FFF2-40B4-BE49-F238E27FC236}">
                <a16:creationId xmlns:a16="http://schemas.microsoft.com/office/drawing/2014/main" id="{3DC22151-D5E6-53EC-EB5E-97694A8C46DE}"/>
              </a:ext>
            </a:extLst>
          </p:cNvPr>
          <p:cNvSpPr>
            <a:spLocks noGrp="1"/>
          </p:cNvSpPr>
          <p:nvPr>
            <p:ph idx="1"/>
          </p:nvPr>
        </p:nvSpPr>
        <p:spPr>
          <a:xfrm>
            <a:off x="4700544" y="4407877"/>
            <a:ext cx="6653256" cy="1792506"/>
          </a:xfrm>
        </p:spPr>
        <p:txBody>
          <a:bodyPr>
            <a:normAutofit fontScale="92500" lnSpcReduction="10000"/>
          </a:bodyPr>
          <a:lstStyle/>
          <a:p>
            <a:r>
              <a:rPr lang="en-US" dirty="0"/>
              <a:t>Single agent anti-LAG-3 relatlimab has little anti- tumor activity or T cell potentiation</a:t>
            </a:r>
          </a:p>
          <a:p>
            <a:r>
              <a:rPr lang="en-US" dirty="0"/>
              <a:t>Combination </a:t>
            </a:r>
            <a:r>
              <a:rPr lang="en-US" b="1" u="sng" dirty="0"/>
              <a:t>anti-LAG-3 + anti-PD1 is synergistic  </a:t>
            </a:r>
            <a:r>
              <a:rPr lang="en-US" dirty="0"/>
              <a:t>with impressive tumor control correlative with increased CD8+ T cell activity</a:t>
            </a:r>
          </a:p>
          <a:p>
            <a:endParaRPr lang="en-US" dirty="0"/>
          </a:p>
        </p:txBody>
      </p:sp>
      <p:pic>
        <p:nvPicPr>
          <p:cNvPr id="5" name="Picture 4">
            <a:extLst>
              <a:ext uri="{FF2B5EF4-FFF2-40B4-BE49-F238E27FC236}">
                <a16:creationId xmlns:a16="http://schemas.microsoft.com/office/drawing/2014/main" id="{F46ACC39-9BE0-6BA6-3A88-8DCAC2BAF33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7207" y="1257326"/>
            <a:ext cx="4033337" cy="5099024"/>
          </a:xfrm>
          <a:prstGeom prst="rect">
            <a:avLst/>
          </a:prstGeom>
        </p:spPr>
      </p:pic>
      <p:pic>
        <p:nvPicPr>
          <p:cNvPr id="6" name="Picture 5">
            <a:extLst>
              <a:ext uri="{FF2B5EF4-FFF2-40B4-BE49-F238E27FC236}">
                <a16:creationId xmlns:a16="http://schemas.microsoft.com/office/drawing/2014/main" id="{D1F5EF26-1DEF-F8EA-A0B9-31CB02B397AC}"/>
              </a:ext>
            </a:extLst>
          </p:cNvPr>
          <p:cNvPicPr>
            <a:picLocks noChangeAspect="1"/>
          </p:cNvPicPr>
          <p:nvPr/>
        </p:nvPicPr>
        <p:blipFill>
          <a:blip r:embed="rId3"/>
          <a:stretch>
            <a:fillRect/>
          </a:stretch>
        </p:blipFill>
        <p:spPr>
          <a:xfrm>
            <a:off x="5149449" y="1728079"/>
            <a:ext cx="5397500" cy="2336800"/>
          </a:xfrm>
          <a:prstGeom prst="rect">
            <a:avLst/>
          </a:prstGeom>
        </p:spPr>
      </p:pic>
      <p:sp>
        <p:nvSpPr>
          <p:cNvPr id="8" name="TextBox 7">
            <a:extLst>
              <a:ext uri="{FF2B5EF4-FFF2-40B4-BE49-F238E27FC236}">
                <a16:creationId xmlns:a16="http://schemas.microsoft.com/office/drawing/2014/main" id="{D9144C75-2618-C5A4-6B12-FCDBDEFB2F1E}"/>
              </a:ext>
            </a:extLst>
          </p:cNvPr>
          <p:cNvSpPr txBox="1"/>
          <p:nvPr/>
        </p:nvSpPr>
        <p:spPr>
          <a:xfrm>
            <a:off x="1445758" y="1397000"/>
            <a:ext cx="962162" cy="230832"/>
          </a:xfrm>
          <a:prstGeom prst="rect">
            <a:avLst/>
          </a:prstGeom>
          <a:solidFill>
            <a:schemeClr val="bg1"/>
          </a:solidFill>
        </p:spPr>
        <p:txBody>
          <a:bodyPr wrap="square" rtlCol="0">
            <a:spAutoFit/>
          </a:bodyPr>
          <a:lstStyle/>
          <a:p>
            <a:endParaRPr lang="en-US" sz="900" dirty="0"/>
          </a:p>
        </p:txBody>
      </p:sp>
      <p:sp>
        <p:nvSpPr>
          <p:cNvPr id="9" name="TextBox 8">
            <a:extLst>
              <a:ext uri="{FF2B5EF4-FFF2-40B4-BE49-F238E27FC236}">
                <a16:creationId xmlns:a16="http://schemas.microsoft.com/office/drawing/2014/main" id="{64651CE9-45A0-C791-22AA-193C70370E42}"/>
              </a:ext>
            </a:extLst>
          </p:cNvPr>
          <p:cNvSpPr txBox="1"/>
          <p:nvPr/>
        </p:nvSpPr>
        <p:spPr>
          <a:xfrm>
            <a:off x="3312658" y="1397000"/>
            <a:ext cx="962162" cy="230832"/>
          </a:xfrm>
          <a:prstGeom prst="rect">
            <a:avLst/>
          </a:prstGeom>
          <a:solidFill>
            <a:schemeClr val="bg1"/>
          </a:solidFill>
        </p:spPr>
        <p:txBody>
          <a:bodyPr wrap="square" rtlCol="0">
            <a:spAutoFit/>
          </a:bodyPr>
          <a:lstStyle/>
          <a:p>
            <a:endParaRPr lang="en-US" sz="900" dirty="0"/>
          </a:p>
        </p:txBody>
      </p:sp>
      <p:sp>
        <p:nvSpPr>
          <p:cNvPr id="11" name="Footer Placeholder 10">
            <a:extLst>
              <a:ext uri="{FF2B5EF4-FFF2-40B4-BE49-F238E27FC236}">
                <a16:creationId xmlns:a16="http://schemas.microsoft.com/office/drawing/2014/main" id="{F621C309-9BDA-707F-D31D-2CDE458D240E}"/>
              </a:ext>
            </a:extLst>
          </p:cNvPr>
          <p:cNvSpPr>
            <a:spLocks noGrp="1"/>
          </p:cNvSpPr>
          <p:nvPr>
            <p:ph type="ftr" sz="quarter" idx="3"/>
          </p:nvPr>
        </p:nvSpPr>
        <p:spPr/>
        <p:txBody>
          <a:bodyPr/>
          <a:lstStyle/>
          <a:p>
            <a:r>
              <a:rPr lang="en-US"/>
              <a:t>PD1, programmed cell death protein 1.
Woo SR, et al</a:t>
            </a:r>
            <a:r>
              <a:rPr lang="en-US" i="1"/>
              <a:t>. Cancer Res</a:t>
            </a:r>
            <a:r>
              <a:rPr lang="en-US"/>
              <a:t>. 2012;72(4):917-27.</a:t>
            </a:r>
          </a:p>
        </p:txBody>
      </p:sp>
    </p:spTree>
    <p:extLst>
      <p:ext uri="{BB962C8B-B14F-4D97-AF65-F5344CB8AC3E}">
        <p14:creationId xmlns:p14="http://schemas.microsoft.com/office/powerpoint/2010/main" val="3174216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690E911-5DBA-E997-8371-3BC187B8469D}"/>
              </a:ext>
            </a:extLst>
          </p:cNvPr>
          <p:cNvSpPr>
            <a:spLocks noGrp="1"/>
          </p:cNvSpPr>
          <p:nvPr>
            <p:ph type="ftr" sz="quarter" idx="3"/>
          </p:nvPr>
        </p:nvSpPr>
        <p:spPr>
          <a:xfrm>
            <a:off x="609600" y="6356350"/>
            <a:ext cx="10744199" cy="442131"/>
          </a:xfrm>
        </p:spPr>
        <p:txBody>
          <a:bodyPr/>
          <a:lstStyle/>
          <a:p>
            <a:r>
              <a:rPr lang="en-US" dirty="0"/>
              <a:t>ITIM, immunoreceptor tyrosine-based inhibitory motif; LAG-3, lymphocyte-activation gene 3; MHCII, major histocompatibility complex; TCR, T-cell receptor.
Workman CJ, et al. </a:t>
            </a:r>
            <a:r>
              <a:rPr lang="en-US" i="1" dirty="0" err="1"/>
              <a:t>Eur</a:t>
            </a:r>
            <a:r>
              <a:rPr lang="en-US" i="1" dirty="0"/>
              <a:t> J Immunol</a:t>
            </a:r>
            <a:r>
              <a:rPr lang="en-US" dirty="0"/>
              <a:t>. 2003;33(4):970-9; Workman CJ, et al. </a:t>
            </a:r>
            <a:r>
              <a:rPr lang="en-US" i="1" dirty="0"/>
              <a:t>J Immunol</a:t>
            </a:r>
            <a:r>
              <a:rPr lang="en-US" dirty="0"/>
              <a:t>. 2005;174(2):688-95; Burnell SEA, et al. </a:t>
            </a:r>
            <a:r>
              <a:rPr lang="en-US" i="1" dirty="0" err="1"/>
              <a:t>Immunother</a:t>
            </a:r>
            <a:r>
              <a:rPr lang="en-US" i="1" dirty="0"/>
              <a:t> Adv. </a:t>
            </a:r>
            <a:r>
              <a:rPr lang="en-US" dirty="0"/>
              <a:t>2021;2(1):ltab025.</a:t>
            </a:r>
          </a:p>
        </p:txBody>
      </p:sp>
      <p:sp>
        <p:nvSpPr>
          <p:cNvPr id="2" name="Title 1">
            <a:extLst>
              <a:ext uri="{FF2B5EF4-FFF2-40B4-BE49-F238E27FC236}">
                <a16:creationId xmlns:a16="http://schemas.microsoft.com/office/drawing/2014/main" id="{3502CFD5-560C-9D16-8C9F-9E4FA3D39827}"/>
              </a:ext>
            </a:extLst>
          </p:cNvPr>
          <p:cNvSpPr>
            <a:spLocks noGrp="1"/>
          </p:cNvSpPr>
          <p:nvPr>
            <p:ph type="title"/>
          </p:nvPr>
        </p:nvSpPr>
        <p:spPr>
          <a:xfrm>
            <a:off x="609600" y="199505"/>
            <a:ext cx="10744200" cy="1185577"/>
          </a:xfrm>
        </p:spPr>
        <p:txBody>
          <a:bodyPr>
            <a:normAutofit/>
          </a:bodyPr>
          <a:lstStyle/>
          <a:p>
            <a:r>
              <a:rPr lang="en-US" dirty="0"/>
              <a:t>LAG-3 Intracellular Signaling</a:t>
            </a:r>
            <a:endParaRPr lang="en-CA" dirty="0"/>
          </a:p>
        </p:txBody>
      </p:sp>
      <p:sp>
        <p:nvSpPr>
          <p:cNvPr id="7" name="Content Placeholder 6">
            <a:extLst>
              <a:ext uri="{FF2B5EF4-FFF2-40B4-BE49-F238E27FC236}">
                <a16:creationId xmlns:a16="http://schemas.microsoft.com/office/drawing/2014/main" id="{E902E2CF-95E9-6C4D-B1AA-C8D65749C16F}"/>
              </a:ext>
            </a:extLst>
          </p:cNvPr>
          <p:cNvSpPr>
            <a:spLocks noGrp="1"/>
          </p:cNvSpPr>
          <p:nvPr>
            <p:ph idx="1"/>
          </p:nvPr>
        </p:nvSpPr>
        <p:spPr>
          <a:xfrm>
            <a:off x="6321289" y="1293286"/>
            <a:ext cx="5085522" cy="4722812"/>
          </a:xfrm>
        </p:spPr>
        <p:txBody>
          <a:bodyPr>
            <a:normAutofit fontScale="92500" lnSpcReduction="10000"/>
          </a:bodyPr>
          <a:lstStyle/>
          <a:p>
            <a:r>
              <a:rPr lang="en-US" dirty="0"/>
              <a:t>LAG-3 dimerization required for optimal MHCII binding</a:t>
            </a:r>
          </a:p>
          <a:p>
            <a:r>
              <a:rPr lang="en-US" dirty="0"/>
              <a:t>No ITIM &amp; unique intracellular </a:t>
            </a:r>
            <a:br>
              <a:rPr lang="en-US" dirty="0"/>
            </a:br>
            <a:r>
              <a:rPr lang="en-US" dirty="0"/>
              <a:t>KIEELE motif</a:t>
            </a:r>
          </a:p>
          <a:p>
            <a:r>
              <a:rPr lang="en-US" dirty="0"/>
              <a:t>Role of EP Repeat &amp; Serine phosphorylation site </a:t>
            </a:r>
            <a:r>
              <a:rPr lang="en-US" dirty="0" err="1"/>
              <a:t>FxxL</a:t>
            </a:r>
            <a:r>
              <a:rPr lang="en-US" dirty="0"/>
              <a:t> </a:t>
            </a:r>
            <a:br>
              <a:rPr lang="en-US" dirty="0"/>
            </a:br>
            <a:r>
              <a:rPr lang="en-US" dirty="0"/>
              <a:t>more relevant</a:t>
            </a:r>
          </a:p>
          <a:p>
            <a:r>
              <a:rPr lang="en-US" dirty="0"/>
              <a:t>Co-localization with TCR/CD3 complex</a:t>
            </a:r>
          </a:p>
          <a:p>
            <a:r>
              <a:rPr lang="en-US" dirty="0"/>
              <a:t>LAG-3 activation leads to decreased ZAP70 phosphorylation</a:t>
            </a:r>
          </a:p>
          <a:p>
            <a:r>
              <a:rPr lang="en-US" b="1" u="sng" dirty="0"/>
              <a:t>LAG-3 modulates TCR signaling</a:t>
            </a:r>
          </a:p>
        </p:txBody>
      </p:sp>
      <p:pic>
        <p:nvPicPr>
          <p:cNvPr id="5" name="Picture 4">
            <a:extLst>
              <a:ext uri="{FF2B5EF4-FFF2-40B4-BE49-F238E27FC236}">
                <a16:creationId xmlns:a16="http://schemas.microsoft.com/office/drawing/2014/main" id="{E1A358BD-8640-7B3B-E727-854F39FAC4E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1293286"/>
            <a:ext cx="4777410" cy="4271428"/>
          </a:xfrm>
          <a:prstGeom prst="rect">
            <a:avLst/>
          </a:prstGeom>
        </p:spPr>
      </p:pic>
    </p:spTree>
    <p:extLst>
      <p:ext uri="{BB962C8B-B14F-4D97-AF65-F5344CB8AC3E}">
        <p14:creationId xmlns:p14="http://schemas.microsoft.com/office/powerpoint/2010/main" val="18318648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emOnc22_TCME">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2_TCME" id="{6507FD97-7ADD-D54E-8CF9-187F3AE960EA}" vid="{19DA7EBD-6655-8342-B5A2-12CDF7FCEEC0}"/>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D4ABE8F7762AE418DFA5FA6E46B5849" ma:contentTypeVersion="18" ma:contentTypeDescription="Create a new document." ma:contentTypeScope="" ma:versionID="001a581554142daa547431d2ef49e5fb">
  <xsd:schema xmlns:xsd="http://www.w3.org/2001/XMLSchema" xmlns:xs="http://www.w3.org/2001/XMLSchema" xmlns:p="http://schemas.microsoft.com/office/2006/metadata/properties" xmlns:ns2="b1adf119-f89d-4017-831b-fa73c608fb44" xmlns:ns3="1480fea5-ec6c-46f9-b380-30cb7b399b42" targetNamespace="http://schemas.microsoft.com/office/2006/metadata/properties" ma:root="true" ma:fieldsID="69446fc8bfb325b443ba03d2f4b6697a" ns2:_="" ns3:_="">
    <xsd:import namespace="b1adf119-f89d-4017-831b-fa73c608fb44"/>
    <xsd:import namespace="1480fea5-ec6c-46f9-b380-30cb7b399b4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adf119-f89d-4017-831b-fa73c608fb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b348428-7250-45bc-af71-8221aeab429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80fea5-ec6c-46f9-b380-30cb7b399b4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fe43d92-e665-4921-be0a-a75ce1b22356}" ma:internalName="TaxCatchAll" ma:showField="CatchAllData" ma:web="1480fea5-ec6c-46f9-b380-30cb7b399b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1adf119-f89d-4017-831b-fa73c608fb44">
      <Terms xmlns="http://schemas.microsoft.com/office/infopath/2007/PartnerControls"/>
    </lcf76f155ced4ddcb4097134ff3c332f>
    <TaxCatchAll xmlns="1480fea5-ec6c-46f9-b380-30cb7b399b42" xsi:nil="true"/>
  </documentManagement>
</p:properties>
</file>

<file path=customXml/itemProps1.xml><?xml version="1.0" encoding="utf-8"?>
<ds:datastoreItem xmlns:ds="http://schemas.openxmlformats.org/officeDocument/2006/customXml" ds:itemID="{65FFC28D-37B5-46AC-B860-8CEC782165F1}">
  <ds:schemaRefs>
    <ds:schemaRef ds:uri="http://schemas.microsoft.com/sharepoint/v3/contenttype/forms"/>
  </ds:schemaRefs>
</ds:datastoreItem>
</file>

<file path=customXml/itemProps2.xml><?xml version="1.0" encoding="utf-8"?>
<ds:datastoreItem xmlns:ds="http://schemas.openxmlformats.org/officeDocument/2006/customXml" ds:itemID="{EA632971-4DB0-4DE8-B94F-E70579A52B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adf119-f89d-4017-831b-fa73c608fb44"/>
    <ds:schemaRef ds:uri="1480fea5-ec6c-46f9-b380-30cb7b399b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ECA7C6-6BC7-47D5-AE58-DDB82D6ACCFE}">
  <ds:schemaRefs>
    <ds:schemaRef ds:uri="1480fea5-ec6c-46f9-b380-30cb7b399b42"/>
    <ds:schemaRef ds:uri="http://purl.org/dc/elements/1.1/"/>
    <ds:schemaRef ds:uri="b1adf119-f89d-4017-831b-fa73c608fb44"/>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1786</TotalTime>
  <Words>793</Words>
  <Application>Microsoft Macintosh PowerPoint</Application>
  <PresentationFormat>Widescreen</PresentationFormat>
  <Paragraphs>67</Paragraphs>
  <Slides>13</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13</vt:i4>
      </vt:variant>
    </vt:vector>
  </HeadingPairs>
  <TitlesOfParts>
    <vt:vector size="23" baseType="lpstr">
      <vt:lpstr>Aptos</vt:lpstr>
      <vt:lpstr>Arial</vt:lpstr>
      <vt:lpstr>Calibri</vt:lpstr>
      <vt:lpstr>Calibri Light</vt:lpstr>
      <vt:lpstr>Century Gothic</vt:lpstr>
      <vt:lpstr>Nunito Sans Black</vt:lpstr>
      <vt:lpstr>Trebuchet MS</vt:lpstr>
      <vt:lpstr>Office Theme</vt:lpstr>
      <vt:lpstr>HemOnc22_TCME</vt:lpstr>
      <vt:lpstr>1_Office Theme</vt:lpstr>
      <vt:lpstr>Unlocking Synergy: Exploring the Interaction Between LAG-3 and Other Immune Checkpoints</vt:lpstr>
      <vt:lpstr>PowerPoint Presentation</vt:lpstr>
      <vt:lpstr>Disclaimer</vt:lpstr>
      <vt:lpstr>Regulation of Interactions Between Antigen-Presenting Cells, Tumor Cells, and T Cells by the CTLA-4 and PD-1 Pathways</vt:lpstr>
      <vt:lpstr>LAG-3: A Marker of T Cell Exhaustion</vt:lpstr>
      <vt:lpstr>Milestones in LAG-3 Blockade</vt:lpstr>
      <vt:lpstr>Milestones in LAG-3 Blockade</vt:lpstr>
      <vt:lpstr>Anti-PD1/LAG-3 Combination in MC38, B16 Models</vt:lpstr>
      <vt:lpstr>LAG-3 Intracellular Signaling</vt:lpstr>
      <vt:lpstr>Agents in Development Targeting LAG-3</vt:lpstr>
      <vt:lpstr>LAG-3 Ligand, MHC Class II?</vt:lpstr>
      <vt:lpstr>Take Home Message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Unlocking Synergy: Exploring the Interaction Between LAG-3 and Other Immune Checkpoints</dc:title>
  <dc:subject/>
  <dc:creator>MedEd On The Go</dc:creator>
  <cp:keywords/>
  <dc:description/>
  <cp:lastModifiedBy>Harley Kidner</cp:lastModifiedBy>
  <cp:revision>45</cp:revision>
  <dcterms:created xsi:type="dcterms:W3CDTF">2023-01-17T22:02:23Z</dcterms:created>
  <dcterms:modified xsi:type="dcterms:W3CDTF">2024-04-25T19:48:48Z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0x010100DD4ABE8F7762AE418DFA5FA6E46B5849</vt:lpwstr>
  </property>
</Properties>
</file>