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Lst>
  <p:notesMasterIdLst>
    <p:notesMasterId r:id="rId12"/>
  </p:notesMasterIdLst>
  <p:sldIdLst>
    <p:sldId id="2135716262" r:id="rId3"/>
    <p:sldId id="265" r:id="rId4"/>
    <p:sldId id="256" r:id="rId5"/>
    <p:sldId id="2135716263" r:id="rId6"/>
    <p:sldId id="837" r:id="rId7"/>
    <p:sldId id="981493073" r:id="rId8"/>
    <p:sldId id="2135716264" r:id="rId9"/>
    <p:sldId id="3210"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4D3200-C06E-2CFC-969A-908DB7228B22}" name="Patti Repetto" initials="PR" userId="S::prepetto@ushealthconnect.com::29a62dfc-181e-481e-a0bd-97f9faffa5d7" providerId="AD"/>
  <p188:author id="{87551934-1EED-109D-8469-49CE7051BEDC}" name="Megan Reimann, PharmD, BCOP" initials="MRPB" userId="S::mreimann@ushealthconnect.com::551785c5-e18e-4f20-8abf-31b115b8a49a"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D5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3878"/>
  </p:normalViewPr>
  <p:slideViewPr>
    <p:cSldViewPr snapToGrid="0">
      <p:cViewPr varScale="1">
        <p:scale>
          <a:sx n="115" d="100"/>
          <a:sy n="115" d="100"/>
        </p:scale>
        <p:origin x="92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7BD02D-6B46-044D-AD23-869BC7A6BCC4}" type="datetimeFigureOut">
              <a:rPr lang="en-US" smtClean="0"/>
              <a:t>6/9/23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88BF58-BE1A-5F4C-A6E4-F2753062C789}" type="slidenum">
              <a:rPr lang="en-US" smtClean="0"/>
              <a:t>‹#›</a:t>
            </a:fld>
            <a:endParaRPr lang="en-US"/>
          </a:p>
        </p:txBody>
      </p:sp>
    </p:spTree>
    <p:extLst>
      <p:ext uri="{BB962C8B-B14F-4D97-AF65-F5344CB8AC3E}">
        <p14:creationId xmlns:p14="http://schemas.microsoft.com/office/powerpoint/2010/main" val="3348484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88BF58-BE1A-5F4C-A6E4-F2753062C789}" type="slidenum">
              <a:rPr lang="en-US" smtClean="0"/>
              <a:t>5</a:t>
            </a:fld>
            <a:endParaRPr lang="en-US"/>
          </a:p>
        </p:txBody>
      </p:sp>
    </p:spTree>
    <p:extLst>
      <p:ext uri="{BB962C8B-B14F-4D97-AF65-F5344CB8AC3E}">
        <p14:creationId xmlns:p14="http://schemas.microsoft.com/office/powerpoint/2010/main" val="1308461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spcAft>
                <a:spcPts val="600"/>
              </a:spcAft>
              <a:buClrTx/>
              <a:buSzTx/>
              <a:buFont typeface="Arial" panose="020B0604020202020204" pitchFamily="34" charset="0"/>
              <a:buNone/>
              <a:tabLst/>
              <a:defRPr/>
            </a:pPr>
            <a:endParaRPr lang="en-GB" sz="1200" dirty="0">
              <a:latin typeface="Trebuchet MS" panose="020B0603020202020204" pitchFamily="34" charset="0"/>
              <a:ea typeface="Calibri" panose="020F0502020204030204" pitchFamily="34" charset="0"/>
              <a:cs typeface="Times New Roman" panose="02020603050405020304" pitchFamily="18" charset="0"/>
            </a:endParaRPr>
          </a:p>
          <a:p>
            <a:pPr marL="285750" marR="0" lvl="0" indent="-285750" algn="l" defTabSz="1219170" rtl="0" eaLnBrk="1" fontAlgn="auto" latinLnBrk="0" hangingPunct="1">
              <a:spcAft>
                <a:spcPts val="600"/>
              </a:spcAft>
              <a:buClrTx/>
              <a:buSzTx/>
              <a:buFont typeface="Arial" panose="020B0604020202020204" pitchFamily="34" charset="0"/>
              <a:buChar char="•"/>
              <a:tabLst/>
              <a:defRPr/>
            </a:pPr>
            <a:endParaRPr kumimoji="0" lang="en-US" sz="1200" b="0" i="0" u="none" strike="noStrike" kern="1200" cap="none" spc="0" normalizeH="0" baseline="0" noProof="0" dirty="0">
              <a:ln>
                <a:noFill/>
              </a:ln>
              <a:effectLst/>
              <a:uLnTx/>
              <a:uFillTx/>
              <a:latin typeface="Trebuchet MS" panose="020B0603020202020204" pitchFamily="34" charset="0"/>
            </a:endParaRPr>
          </a:p>
          <a:p>
            <a:pPr>
              <a:spcAft>
                <a:spcPts val="600"/>
              </a:spcAft>
            </a:pPr>
            <a:endParaRPr lang="en-GB" sz="1200" dirty="0">
              <a:latin typeface="Trebuchet MS" panose="020B0603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4953F-501C-498F-811F-52E153962CB2}" type="slidenum">
              <a:rPr kumimoji="0" lang="en-US" sz="1200" b="0" i="0" u="none" strike="noStrike" kern="1200" cap="none" spc="0" normalizeH="0" baseline="0" noProof="0" smtClean="0">
                <a:ln>
                  <a:noFill/>
                </a:ln>
                <a:solidFill>
                  <a:prstClr val="black"/>
                </a:solidFill>
                <a:effectLst/>
                <a:uLnTx/>
                <a:uFillTx/>
                <a:latin typeface="Trebuchet MS" panose="020B06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650096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120872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43071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327810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3455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0DED229-FF74-4A62-88C2-BBB1F4AD1004}"/>
              </a:ext>
            </a:extLst>
          </p:cNvPr>
          <p:cNvSpPr>
            <a:spLocks noGrp="1"/>
          </p:cNvSpPr>
          <p:nvPr>
            <p:ph type="body" sz="quarter" idx="12" hasCustomPrompt="1"/>
          </p:nvPr>
        </p:nvSpPr>
        <p:spPr>
          <a:xfrm>
            <a:off x="9665818" y="0"/>
            <a:ext cx="2526183" cy="249283"/>
          </a:xfrm>
        </p:spPr>
        <p:txBody>
          <a:bodyPr lIns="72000" tIns="61200" rIns="100800"/>
          <a:lstStyle>
            <a:lvl1pPr algn="r">
              <a:defRPr sz="1100">
                <a:solidFill>
                  <a:schemeClr val="tx2"/>
                </a:solidFill>
              </a:defRPr>
            </a:lvl1pPr>
          </a:lstStyle>
          <a:p>
            <a:r>
              <a:rPr lang="en-GB" dirty="0">
                <a:solidFill>
                  <a:schemeClr val="accent1"/>
                </a:solidFill>
              </a:rPr>
              <a:t>RELA</a:t>
            </a:r>
            <a:r>
              <a:rPr lang="en-GB" dirty="0"/>
              <a:t>TIVITY-047</a:t>
            </a:r>
          </a:p>
        </p:txBody>
      </p:sp>
      <p:sp>
        <p:nvSpPr>
          <p:cNvPr id="2" name="Title 1"/>
          <p:cNvSpPr>
            <a:spLocks noGrp="1"/>
          </p:cNvSpPr>
          <p:nvPr>
            <p:ph type="title"/>
          </p:nvPr>
        </p:nvSpPr>
        <p:spPr/>
        <p:txBody>
          <a:bodyPr/>
          <a:lstStyle/>
          <a:p>
            <a:r>
              <a:rPr lang="en-US" dirty="0"/>
              <a:t>Click to edit Master title style</a:t>
            </a:r>
          </a:p>
        </p:txBody>
      </p:sp>
      <p:sp>
        <p:nvSpPr>
          <p:cNvPr id="7" name="Slide Number Placeholder 5"/>
          <p:cNvSpPr>
            <a:spLocks noGrp="1"/>
          </p:cNvSpPr>
          <p:nvPr>
            <p:ph type="sldNum" sz="quarter" idx="4"/>
          </p:nvPr>
        </p:nvSpPr>
        <p:spPr>
          <a:xfrm>
            <a:off x="11334443" y="6413120"/>
            <a:ext cx="662940" cy="365125"/>
          </a:xfrm>
          <a:prstGeom prst="rect">
            <a:avLst/>
          </a:prstGeom>
        </p:spPr>
        <p:txBody>
          <a:bodyPr vert="horz" lIns="91440" tIns="45720" rIns="91440" bIns="45720" rtlCol="0" anchor="ctr"/>
          <a:lstStyle>
            <a:lvl1pPr algn="r">
              <a:defRPr lang="en-US" sz="1400" smtClean="0"/>
            </a:lvl1pPr>
          </a:lstStyle>
          <a:p>
            <a:fld id="{AF1AFCDA-ABCC-4704-AB71-48FDE4F2FA4C}" type="slidenum">
              <a:rPr lang="en-US" smtClean="0"/>
              <a:pPr/>
              <a:t>‹#›</a:t>
            </a:fld>
            <a:endParaRPr lang="en-US"/>
          </a:p>
        </p:txBody>
      </p:sp>
      <p:sp>
        <p:nvSpPr>
          <p:cNvPr id="6" name="Content Placeholder 5">
            <a:extLst>
              <a:ext uri="{FF2B5EF4-FFF2-40B4-BE49-F238E27FC236}">
                <a16:creationId xmlns:a16="http://schemas.microsoft.com/office/drawing/2014/main" id="{E6C95D4A-3CC5-4C27-823A-CAA475AFD2E8}"/>
              </a:ext>
            </a:extLst>
          </p:cNvPr>
          <p:cNvSpPr>
            <a:spLocks noGrp="1"/>
          </p:cNvSpPr>
          <p:nvPr>
            <p:ph sz="quarter" idx="13"/>
          </p:nvPr>
        </p:nvSpPr>
        <p:spPr>
          <a:xfrm>
            <a:off x="378000" y="1396800"/>
            <a:ext cx="11433600" cy="4622400"/>
          </a:xfrm>
        </p:spPr>
        <p:txBody>
          <a:bodyPr lIns="90000"/>
          <a:lstStyle>
            <a:lvl1pPr marL="0" indent="0">
              <a:tabLst/>
              <a:defRPr/>
            </a:lvl1pPr>
            <a:lvl2pPr>
              <a:defRPr/>
            </a:lvl2pPr>
            <a:lvl3pPr>
              <a:defRPr/>
            </a:lvl3pPr>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425504784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asic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AA39B4E-6369-7A4C-AEBC-E5041664B930}"/>
              </a:ext>
            </a:extLst>
          </p:cNvPr>
          <p:cNvSpPr>
            <a:spLocks noGrp="1"/>
          </p:cNvSpPr>
          <p:nvPr>
            <p:ph type="ctrTitle" hasCustomPrompt="1"/>
          </p:nvPr>
        </p:nvSpPr>
        <p:spPr>
          <a:xfrm>
            <a:off x="713509" y="483162"/>
            <a:ext cx="10820401" cy="988192"/>
          </a:xfrm>
          <a:prstGeom prst="rect">
            <a:avLst/>
          </a:prstGeom>
        </p:spPr>
        <p:txBody>
          <a:bodyPr anchor="b">
            <a:normAutofit/>
          </a:bodyPr>
          <a:lstStyle>
            <a:lvl1pPr algn="l">
              <a:defRPr sz="2400" b="0">
                <a:solidFill>
                  <a:schemeClr val="tx2"/>
                </a:solidFill>
              </a:defRPr>
            </a:lvl1pPr>
          </a:lstStyle>
          <a:p>
            <a:r>
              <a:rPr lang="en-US" dirty="0"/>
              <a:t>Arial Bold 32pt Title</a:t>
            </a:r>
          </a:p>
        </p:txBody>
      </p:sp>
      <p:sp>
        <p:nvSpPr>
          <p:cNvPr id="4" name="Text Placeholder 3">
            <a:extLst>
              <a:ext uri="{FF2B5EF4-FFF2-40B4-BE49-F238E27FC236}">
                <a16:creationId xmlns:a16="http://schemas.microsoft.com/office/drawing/2014/main" id="{2A986596-390E-3248-87B9-968CFA788F82}"/>
              </a:ext>
            </a:extLst>
          </p:cNvPr>
          <p:cNvSpPr>
            <a:spLocks noGrp="1"/>
          </p:cNvSpPr>
          <p:nvPr>
            <p:ph type="body" sz="quarter" idx="10"/>
          </p:nvPr>
        </p:nvSpPr>
        <p:spPr>
          <a:xfrm>
            <a:off x="712788" y="1783803"/>
            <a:ext cx="10820400" cy="3976917"/>
          </a:xfrm>
          <a:prstGeom prst="rect">
            <a:avLst/>
          </a:prstGeom>
        </p:spPr>
        <p:txBody>
          <a:bodyPr>
            <a:normAutofit/>
          </a:bodyPr>
          <a:lstStyle>
            <a:lvl1pPr marL="0" indent="0">
              <a:spcBef>
                <a:spcPts val="900"/>
              </a:spcBef>
              <a:buNone/>
              <a:defRPr sz="1350"/>
            </a:lvl1pPr>
            <a:lvl2pPr marL="557213" indent="-214313">
              <a:spcBef>
                <a:spcPts val="900"/>
              </a:spcBef>
              <a:buFont typeface="Arial" panose="020B0604020202020204" pitchFamily="34" charset="0"/>
              <a:buChar char="•"/>
              <a:defRPr sz="1200"/>
            </a:lvl2pPr>
            <a:lvl3pPr marL="900113" indent="-214313">
              <a:spcBef>
                <a:spcPts val="900"/>
              </a:spcBef>
              <a:buFont typeface="Arial" panose="020B0604020202020204" pitchFamily="34" charset="0"/>
              <a:buChar char="•"/>
              <a:defRPr sz="1050"/>
            </a:lvl3pPr>
            <a:lvl4pPr marL="1028700" indent="0">
              <a:buNone/>
              <a:defRPr sz="1200"/>
            </a:lvl4pPr>
            <a:lvl5pPr marL="1371600" indent="0">
              <a:buNone/>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88291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6/9/23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595220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6/9/23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2513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6/9/23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570188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6/9/23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86377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6/9/23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33965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6951907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6/9/23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98632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6/9/23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81472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6/9/23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69721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6/9/23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51282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6/9/23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29273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6/9/23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36694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301656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7521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1150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7703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223351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44723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323340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6">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31420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6/9/23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43793743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937"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8.png"/><Relationship Id="rId7" Type="http://schemas.openxmlformats.org/officeDocument/2006/relationships/hyperlink" Target="http://www.mededonthego.com/" TargetMode="External"/><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3.svg"/><Relationship Id="rId4" Type="http://schemas.openxmlformats.org/officeDocument/2006/relationships/image" Target="../media/image19.sv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1C8CB-6D07-822D-E73D-0F7CA8292D78}"/>
              </a:ext>
            </a:extLst>
          </p:cNvPr>
          <p:cNvSpPr>
            <a:spLocks noGrp="1"/>
          </p:cNvSpPr>
          <p:nvPr>
            <p:ph type="ctrTitle"/>
          </p:nvPr>
        </p:nvSpPr>
        <p:spPr/>
        <p:txBody>
          <a:bodyPr>
            <a:normAutofit/>
          </a:bodyPr>
          <a:lstStyle/>
          <a:p>
            <a:r>
              <a:rPr lang="en-US" sz="4000" dirty="0"/>
              <a:t>Frontline Treatment: A Patient With BRAF WT Metastatic Melanoma - What Is the Optimal ICI Regimen?</a:t>
            </a:r>
          </a:p>
        </p:txBody>
      </p:sp>
      <p:sp>
        <p:nvSpPr>
          <p:cNvPr id="3" name="Subtitle 2">
            <a:extLst>
              <a:ext uri="{FF2B5EF4-FFF2-40B4-BE49-F238E27FC236}">
                <a16:creationId xmlns:a16="http://schemas.microsoft.com/office/drawing/2014/main" id="{9B0CF977-8DCF-DB04-706C-079B648A8836}"/>
              </a:ext>
            </a:extLst>
          </p:cNvPr>
          <p:cNvSpPr>
            <a:spLocks noGrp="1"/>
          </p:cNvSpPr>
          <p:nvPr>
            <p:ph type="subTitle" idx="1"/>
          </p:nvPr>
        </p:nvSpPr>
        <p:spPr>
          <a:xfrm>
            <a:off x="609601" y="4589463"/>
            <a:ext cx="10515600" cy="1739418"/>
          </a:xfrm>
        </p:spPr>
        <p:txBody>
          <a:bodyPr numCol="2">
            <a:normAutofit/>
          </a:bodyPr>
          <a:lstStyle/>
          <a:p>
            <a:pPr>
              <a:spcBef>
                <a:spcPts val="0"/>
              </a:spcBef>
            </a:pPr>
            <a:r>
              <a:rPr lang="en-US" sz="1400" dirty="0"/>
              <a:t>Jason J. Luke, MD, FACP</a:t>
            </a:r>
          </a:p>
          <a:p>
            <a:pPr>
              <a:spcBef>
                <a:spcPts val="0"/>
              </a:spcBef>
            </a:pPr>
            <a:r>
              <a:rPr lang="en-US" sz="1400" dirty="0"/>
              <a:t>Interim Associate Director for Clinical Research</a:t>
            </a:r>
          </a:p>
          <a:p>
            <a:pPr>
              <a:spcBef>
                <a:spcPts val="0"/>
              </a:spcBef>
            </a:pPr>
            <a:r>
              <a:rPr lang="en-US" sz="1400" dirty="0"/>
              <a:t>Director - Immunotherapy and Drug Development Center</a:t>
            </a:r>
          </a:p>
          <a:p>
            <a:pPr>
              <a:spcBef>
                <a:spcPts val="0"/>
              </a:spcBef>
            </a:pPr>
            <a:r>
              <a:rPr lang="en-US" sz="1400" dirty="0"/>
              <a:t>Associate Professor of Medicine</a:t>
            </a:r>
          </a:p>
          <a:p>
            <a:pPr>
              <a:spcBef>
                <a:spcPts val="0"/>
              </a:spcBef>
            </a:pPr>
            <a:r>
              <a:rPr lang="en-US" sz="1400" dirty="0"/>
              <a:t>UPMC Hillman Cancer Center and University of Pittsburgh</a:t>
            </a:r>
          </a:p>
          <a:p>
            <a:pPr>
              <a:spcBef>
                <a:spcPts val="0"/>
              </a:spcBef>
            </a:pPr>
            <a:r>
              <a:rPr lang="en-US" sz="1400" dirty="0"/>
              <a:t>Pittsburgh, PA</a:t>
            </a:r>
          </a:p>
          <a:p>
            <a:pPr>
              <a:spcBef>
                <a:spcPts val="0"/>
              </a:spcBef>
            </a:pPr>
            <a:endParaRPr lang="en-US" sz="1400" dirty="0"/>
          </a:p>
          <a:p>
            <a:pPr>
              <a:spcBef>
                <a:spcPts val="0"/>
              </a:spcBef>
            </a:pPr>
            <a:r>
              <a:rPr lang="en-US" sz="1400" dirty="0"/>
              <a:t>Elizabeth Buchbinder, MD</a:t>
            </a:r>
          </a:p>
          <a:p>
            <a:pPr>
              <a:spcBef>
                <a:spcPts val="0"/>
              </a:spcBef>
            </a:pPr>
            <a:r>
              <a:rPr lang="en-US" sz="1400" dirty="0"/>
              <a:t>Assistant Professor, Dana-Farber Cancer Institute </a:t>
            </a:r>
          </a:p>
          <a:p>
            <a:pPr>
              <a:spcBef>
                <a:spcPts val="0"/>
              </a:spcBef>
            </a:pPr>
            <a:r>
              <a:rPr lang="en-US" sz="1400" dirty="0"/>
              <a:t>Harvard Medical School</a:t>
            </a:r>
          </a:p>
          <a:p>
            <a:pPr>
              <a:spcBef>
                <a:spcPts val="0"/>
              </a:spcBef>
            </a:pPr>
            <a:r>
              <a:rPr lang="en-US" sz="1400" dirty="0"/>
              <a:t>Boston, MA</a:t>
            </a:r>
          </a:p>
          <a:p>
            <a:pPr>
              <a:spcBef>
                <a:spcPts val="0"/>
              </a:spcBef>
            </a:pPr>
            <a:endParaRPr lang="en-US" sz="1400" dirty="0"/>
          </a:p>
          <a:p>
            <a:pPr>
              <a:spcBef>
                <a:spcPts val="0"/>
              </a:spcBef>
            </a:pPr>
            <a:endParaRPr lang="en-US" sz="1400" dirty="0"/>
          </a:p>
        </p:txBody>
      </p:sp>
    </p:spTree>
    <p:extLst>
      <p:ext uri="{BB962C8B-B14F-4D97-AF65-F5344CB8AC3E}">
        <p14:creationId xmlns:p14="http://schemas.microsoft.com/office/powerpoint/2010/main" val="3371921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3547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Metastatic Melanoma: Solving Clinical Dilemmas in Frontline ICI Treatment</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Review the risks and benefits of dual immune checkpoint inhibition and identify patient and disease characteristics that may impact the choice of therapy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Use data to determine optimal treatment sequencing for BRAF-mutated, metastatic melanoma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Review clinical challenges surrounding the use of immune checkpoint inhibitors in metastatic melanoma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B506EF-FE6E-8F19-D1BA-1C204E2344F5}"/>
              </a:ext>
            </a:extLst>
          </p:cNvPr>
          <p:cNvSpPr>
            <a:spLocks noGrp="1"/>
          </p:cNvSpPr>
          <p:nvPr>
            <p:ph type="title"/>
          </p:nvPr>
        </p:nvSpPr>
        <p:spPr/>
        <p:txBody>
          <a:bodyPr/>
          <a:lstStyle/>
          <a:p>
            <a:r>
              <a:rPr lang="en-US" dirty="0"/>
              <a:t>A Patient With BRAF Wild-type (WT) Metastatic Melanoma </a:t>
            </a:r>
          </a:p>
        </p:txBody>
      </p:sp>
      <p:sp>
        <p:nvSpPr>
          <p:cNvPr id="5" name="Content Placeholder 4">
            <a:extLst>
              <a:ext uri="{FF2B5EF4-FFF2-40B4-BE49-F238E27FC236}">
                <a16:creationId xmlns:a16="http://schemas.microsoft.com/office/drawing/2014/main" id="{95BC8DBD-B85C-7375-98C1-4A64A8156D85}"/>
              </a:ext>
            </a:extLst>
          </p:cNvPr>
          <p:cNvSpPr>
            <a:spLocks noGrp="1"/>
          </p:cNvSpPr>
          <p:nvPr>
            <p:ph idx="1"/>
          </p:nvPr>
        </p:nvSpPr>
        <p:spPr/>
        <p:txBody>
          <a:bodyPr>
            <a:normAutofit/>
          </a:bodyPr>
          <a:lstStyle/>
          <a:p>
            <a:r>
              <a:rPr lang="en-US" sz="2800" dirty="0"/>
              <a:t>64-year-old woman diagnosed with T4a melanoma on the posterior left leg</a:t>
            </a:r>
          </a:p>
          <a:p>
            <a:r>
              <a:rPr lang="en-US" sz="2800" dirty="0"/>
              <a:t>WLE and SLN negative. At the time no adjuvant therapy considered</a:t>
            </a:r>
          </a:p>
          <a:p>
            <a:r>
              <a:rPr lang="en-US" sz="2800" dirty="0"/>
              <a:t>Recurrence with multiple pulmonary, nodal, and L4 lesions</a:t>
            </a:r>
          </a:p>
          <a:p>
            <a:r>
              <a:rPr lang="en-US" sz="2800" dirty="0"/>
              <a:t>Patient asymptomatic, LDH elevated</a:t>
            </a:r>
          </a:p>
          <a:p>
            <a:r>
              <a:rPr lang="en-US" sz="2800" dirty="0"/>
              <a:t>Biopsy of nodal metastases showing BRAF WT, NRAS Q61R, PD-L1+</a:t>
            </a:r>
          </a:p>
          <a:p>
            <a:endParaRPr lang="en-US" sz="2800" dirty="0"/>
          </a:p>
        </p:txBody>
      </p:sp>
      <p:sp>
        <p:nvSpPr>
          <p:cNvPr id="7" name="Footer Placeholder 6">
            <a:extLst>
              <a:ext uri="{FF2B5EF4-FFF2-40B4-BE49-F238E27FC236}">
                <a16:creationId xmlns:a16="http://schemas.microsoft.com/office/drawing/2014/main" id="{E5CCE95E-FB34-A92F-BC96-D55E9634B480}"/>
              </a:ext>
            </a:extLst>
          </p:cNvPr>
          <p:cNvSpPr>
            <a:spLocks noGrp="1"/>
          </p:cNvSpPr>
          <p:nvPr>
            <p:ph type="ftr" sz="quarter" idx="3"/>
          </p:nvPr>
        </p:nvSpPr>
        <p:spPr/>
        <p:txBody>
          <a:bodyPr/>
          <a:lstStyle/>
          <a:p>
            <a:r>
              <a:rPr lang="en-US"/>
              <a:t>ICI, immune checkpoint inhibitors; LDH, lactate dehydrogenase; PD-L1, programmed death ligand 1; SLN, sentinel lymph node; WLE, wide local excision; WT, wild-type.</a:t>
            </a:r>
          </a:p>
        </p:txBody>
      </p:sp>
    </p:spTree>
    <p:extLst>
      <p:ext uri="{BB962C8B-B14F-4D97-AF65-F5344CB8AC3E}">
        <p14:creationId xmlns:p14="http://schemas.microsoft.com/office/powerpoint/2010/main" val="3485248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1CD6A-40FC-935C-B0C9-1D6ECD0CB9A5}"/>
              </a:ext>
            </a:extLst>
          </p:cNvPr>
          <p:cNvSpPr>
            <a:spLocks noGrp="1"/>
          </p:cNvSpPr>
          <p:nvPr>
            <p:ph type="title"/>
          </p:nvPr>
        </p:nvSpPr>
        <p:spPr>
          <a:xfrm>
            <a:off x="609600" y="199505"/>
            <a:ext cx="3948953" cy="2653001"/>
          </a:xfrm>
        </p:spPr>
        <p:txBody>
          <a:bodyPr anchor="t"/>
          <a:lstStyle/>
          <a:p>
            <a:r>
              <a:rPr lang="en-US" dirty="0"/>
              <a:t>Long-term Survival with Anti-PD-1 </a:t>
            </a:r>
            <a:br>
              <a:rPr lang="en-US" dirty="0"/>
            </a:br>
            <a:r>
              <a:rPr lang="en-US" dirty="0"/>
              <a:t>+/- Anti-CTLA4</a:t>
            </a:r>
          </a:p>
        </p:txBody>
      </p:sp>
      <p:sp>
        <p:nvSpPr>
          <p:cNvPr id="33" name="Rounded Rectangle 4"/>
          <p:cNvSpPr/>
          <p:nvPr/>
        </p:nvSpPr>
        <p:spPr>
          <a:xfrm>
            <a:off x="630279" y="2035263"/>
            <a:ext cx="2931811" cy="817243"/>
          </a:xfrm>
          <a:prstGeom prst="roundRect">
            <a:avLst/>
          </a:prstGeom>
          <a:solidFill>
            <a:srgbClr val="660066"/>
          </a:solidFill>
        </p:spPr>
        <p:txBody>
          <a:bodyPr wrap="square" lIns="121917" tIns="60959" rIns="121917" bIns="60959" spcCol="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Calibri"/>
              </a:rPr>
              <a:t>Anti-PD-1 or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Calibri"/>
              </a:rPr>
              <a:t>Anti-PD-1 + Anti-CTLA4</a:t>
            </a:r>
          </a:p>
        </p:txBody>
      </p:sp>
      <p:sp>
        <p:nvSpPr>
          <p:cNvPr id="6" name="Footer Placeholder 5">
            <a:extLst>
              <a:ext uri="{FF2B5EF4-FFF2-40B4-BE49-F238E27FC236}">
                <a16:creationId xmlns:a16="http://schemas.microsoft.com/office/drawing/2014/main" id="{F5F67658-A7F1-1A1C-6BE4-87C563D9EE59}"/>
              </a:ext>
            </a:extLst>
          </p:cNvPr>
          <p:cNvSpPr>
            <a:spLocks noGrp="1"/>
          </p:cNvSpPr>
          <p:nvPr>
            <p:ph type="ftr" sz="quarter" idx="3"/>
          </p:nvPr>
        </p:nvSpPr>
        <p:spPr>
          <a:xfrm>
            <a:off x="609600" y="6356350"/>
            <a:ext cx="4256621" cy="442131"/>
          </a:xfrm>
        </p:spPr>
        <p:txBody>
          <a:bodyPr/>
          <a:lstStyle/>
          <a:p>
            <a:r>
              <a:rPr lang="en-US" dirty="0"/>
              <a:t>CI; confidence interval; CTLA4, cytotoxic T-lymphocyte-associated antigen 4; HR, hazard ratio; OS, overall survival; PD-1, programmed death 1.</a:t>
            </a:r>
          </a:p>
          <a:p>
            <a:r>
              <a:rPr lang="en-US" dirty="0"/>
              <a:t>Robert C, et al. </a:t>
            </a:r>
            <a:r>
              <a:rPr lang="en-US" i="1" dirty="0"/>
              <a:t>Lancet Oncol</a:t>
            </a:r>
            <a:r>
              <a:rPr lang="en-US" dirty="0"/>
              <a:t>. 2019;20(9):1239-1251; </a:t>
            </a:r>
            <a:r>
              <a:rPr lang="en-US" dirty="0" err="1"/>
              <a:t>Wolchok</a:t>
            </a:r>
            <a:r>
              <a:rPr lang="en-US" dirty="0"/>
              <a:t> JD, et al. </a:t>
            </a:r>
            <a:r>
              <a:rPr lang="en-US" i="1" dirty="0"/>
              <a:t>J Clin Oncol</a:t>
            </a:r>
            <a:r>
              <a:rPr lang="en-US" dirty="0"/>
              <a:t>. 2022;40(2):127-137.</a:t>
            </a:r>
          </a:p>
        </p:txBody>
      </p:sp>
      <p:grpSp>
        <p:nvGrpSpPr>
          <p:cNvPr id="11" name="Group 10">
            <a:extLst>
              <a:ext uri="{FF2B5EF4-FFF2-40B4-BE49-F238E27FC236}">
                <a16:creationId xmlns:a16="http://schemas.microsoft.com/office/drawing/2014/main" id="{0BFC2EA1-E554-CEAD-FC7C-7F8E22E31F5B}"/>
              </a:ext>
            </a:extLst>
          </p:cNvPr>
          <p:cNvGrpSpPr/>
          <p:nvPr/>
        </p:nvGrpSpPr>
        <p:grpSpPr>
          <a:xfrm>
            <a:off x="5153605" y="4174195"/>
            <a:ext cx="6453179" cy="2584185"/>
            <a:chOff x="5129221" y="156575"/>
            <a:chExt cx="6453179" cy="2584185"/>
          </a:xfrm>
        </p:grpSpPr>
        <p:grpSp>
          <p:nvGrpSpPr>
            <p:cNvPr id="12" name="Group 11">
              <a:extLst>
                <a:ext uri="{FF2B5EF4-FFF2-40B4-BE49-F238E27FC236}">
                  <a16:creationId xmlns:a16="http://schemas.microsoft.com/office/drawing/2014/main" id="{FFCA91DB-B40C-F664-05DE-8D8FBF21497D}"/>
                </a:ext>
              </a:extLst>
            </p:cNvPr>
            <p:cNvGrpSpPr/>
            <p:nvPr/>
          </p:nvGrpSpPr>
          <p:grpSpPr>
            <a:xfrm>
              <a:off x="5129221" y="156575"/>
              <a:ext cx="6453179" cy="2466017"/>
              <a:chOff x="4084530" y="395301"/>
              <a:chExt cx="7303903" cy="2791113"/>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84530" y="395301"/>
                <a:ext cx="7303903" cy="2791113"/>
              </a:xfrm>
              <a:prstGeom prst="rect">
                <a:avLst/>
              </a:prstGeom>
            </p:spPr>
          </p:pic>
          <p:sp>
            <p:nvSpPr>
              <p:cNvPr id="7" name="Rectangle 6">
                <a:extLst>
                  <a:ext uri="{FF2B5EF4-FFF2-40B4-BE49-F238E27FC236}">
                    <a16:creationId xmlns:a16="http://schemas.microsoft.com/office/drawing/2014/main" id="{A8D58EF7-41F9-0C1F-6963-F3A432F7D693}"/>
                  </a:ext>
                </a:extLst>
              </p:cNvPr>
              <p:cNvSpPr/>
              <p:nvPr/>
            </p:nvSpPr>
            <p:spPr>
              <a:xfrm>
                <a:off x="9070637" y="428987"/>
                <a:ext cx="2104373" cy="1001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507859" y="419013"/>
                <a:ext cx="2880572" cy="940548"/>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5-year overall survival Pembrolizumab: 38.7%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Ipilimumab: 31.0%</a:t>
                </a:r>
              </a:p>
            </p:txBody>
          </p:sp>
        </p:grpSp>
        <p:cxnSp>
          <p:nvCxnSpPr>
            <p:cNvPr id="15" name="Straight Connector 14"/>
            <p:cNvCxnSpPr>
              <a:cxnSpLocks/>
            </p:cNvCxnSpPr>
            <p:nvPr/>
          </p:nvCxnSpPr>
          <p:spPr bwMode="auto">
            <a:xfrm flipV="1">
              <a:off x="11047274" y="1590700"/>
              <a:ext cx="0" cy="761913"/>
            </a:xfrm>
            <a:prstGeom prst="line">
              <a:avLst/>
            </a:prstGeom>
            <a:solidFill>
              <a:schemeClr val="accent1"/>
            </a:solidFill>
            <a:ln w="25400" cap="flat" cmpd="sng" algn="ctr">
              <a:solidFill>
                <a:srgbClr val="FF0000"/>
              </a:solidFill>
              <a:prstDash val="solid"/>
              <a:round/>
              <a:headEnd type="none" w="med" len="med"/>
              <a:tailEnd type="none" w="med" len="med"/>
            </a:ln>
            <a:effectLst/>
          </p:spPr>
        </p:cxnSp>
        <p:sp>
          <p:nvSpPr>
            <p:cNvPr id="3" name="Rectangle 2">
              <a:extLst>
                <a:ext uri="{FF2B5EF4-FFF2-40B4-BE49-F238E27FC236}">
                  <a16:creationId xmlns:a16="http://schemas.microsoft.com/office/drawing/2014/main" id="{6846D155-2538-F738-E995-938BE63DAECA}"/>
                </a:ext>
              </a:extLst>
            </p:cNvPr>
            <p:cNvSpPr/>
            <p:nvPr/>
          </p:nvSpPr>
          <p:spPr>
            <a:xfrm>
              <a:off x="7408328" y="2546323"/>
              <a:ext cx="2256312" cy="194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ysClr val="windowText" lastClr="000000"/>
                  </a:solidFill>
                </a:rPr>
                <a:t>Time since randomization</a:t>
              </a:r>
            </a:p>
          </p:txBody>
        </p:sp>
      </p:grpSp>
      <p:grpSp>
        <p:nvGrpSpPr>
          <p:cNvPr id="9" name="Group 8">
            <a:extLst>
              <a:ext uri="{FF2B5EF4-FFF2-40B4-BE49-F238E27FC236}">
                <a16:creationId xmlns:a16="http://schemas.microsoft.com/office/drawing/2014/main" id="{E7A7EAD5-F0E8-724C-54BB-60D04CEA4456}"/>
              </a:ext>
            </a:extLst>
          </p:cNvPr>
          <p:cNvGrpSpPr/>
          <p:nvPr/>
        </p:nvGrpSpPr>
        <p:grpSpPr>
          <a:xfrm>
            <a:off x="4866221" y="160580"/>
            <a:ext cx="6453179" cy="3870311"/>
            <a:chOff x="4866221" y="2952553"/>
            <a:chExt cx="6453179" cy="3870311"/>
          </a:xfrm>
        </p:grpSpPr>
        <p:pic>
          <p:nvPicPr>
            <p:cNvPr id="5" name="Picture 4">
              <a:extLst>
                <a:ext uri="{FF2B5EF4-FFF2-40B4-BE49-F238E27FC236}">
                  <a16:creationId xmlns:a16="http://schemas.microsoft.com/office/drawing/2014/main" id="{D8D412A4-9E40-2B95-80DE-81F5723EE65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4268" b="7611"/>
            <a:stretch/>
          </p:blipFill>
          <p:spPr>
            <a:xfrm>
              <a:off x="4866221" y="2952553"/>
              <a:ext cx="6453179" cy="3634797"/>
            </a:xfrm>
            <a:prstGeom prst="rect">
              <a:avLst/>
            </a:prstGeom>
          </p:spPr>
        </p:pic>
        <p:sp>
          <p:nvSpPr>
            <p:cNvPr id="8" name="Rectangle 7">
              <a:extLst>
                <a:ext uri="{FF2B5EF4-FFF2-40B4-BE49-F238E27FC236}">
                  <a16:creationId xmlns:a16="http://schemas.microsoft.com/office/drawing/2014/main" id="{93A5FE69-564F-9414-88F6-0FB0DFE4219C}"/>
                </a:ext>
              </a:extLst>
            </p:cNvPr>
            <p:cNvSpPr/>
            <p:nvPr/>
          </p:nvSpPr>
          <p:spPr>
            <a:xfrm>
              <a:off x="7440986" y="6628427"/>
              <a:ext cx="2256312" cy="194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ysClr val="windowText" lastClr="000000"/>
                  </a:solidFill>
                </a:rPr>
                <a:t>Time (months)</a:t>
              </a:r>
            </a:p>
          </p:txBody>
        </p:sp>
      </p:grpSp>
      <p:cxnSp>
        <p:nvCxnSpPr>
          <p:cNvPr id="14" name="Straight Connector 13">
            <a:extLst>
              <a:ext uri="{FF2B5EF4-FFF2-40B4-BE49-F238E27FC236}">
                <a16:creationId xmlns:a16="http://schemas.microsoft.com/office/drawing/2014/main" id="{DB3F55F0-98C2-B7C8-877F-6EBF2111DB72}"/>
              </a:ext>
            </a:extLst>
          </p:cNvPr>
          <p:cNvCxnSpPr>
            <a:cxnSpLocks/>
          </p:cNvCxnSpPr>
          <p:nvPr/>
        </p:nvCxnSpPr>
        <p:spPr bwMode="auto">
          <a:xfrm flipV="1">
            <a:off x="9431834" y="1977978"/>
            <a:ext cx="0" cy="1511015"/>
          </a:xfrm>
          <a:prstGeom prst="line">
            <a:avLst/>
          </a:prstGeom>
          <a:solidFill>
            <a:schemeClr val="accent1"/>
          </a:solidFill>
          <a:ln w="254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582677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DEB878-0651-90F7-6841-0E2C5E51CE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85933" y="1188278"/>
            <a:ext cx="8220134" cy="5143020"/>
          </a:xfrm>
          <a:prstGeom prst="rect">
            <a:avLst/>
          </a:prstGeom>
        </p:spPr>
      </p:pic>
      <p:pic>
        <p:nvPicPr>
          <p:cNvPr id="8" name="Picture 7">
            <a:extLst>
              <a:ext uri="{FF2B5EF4-FFF2-40B4-BE49-F238E27FC236}">
                <a16:creationId xmlns:a16="http://schemas.microsoft.com/office/drawing/2014/main" id="{4DDFC074-9A5F-4E4B-A0A6-237AB1C162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651"/>
          <a:stretch/>
        </p:blipFill>
        <p:spPr>
          <a:xfrm>
            <a:off x="2569401" y="1304619"/>
            <a:ext cx="4188667" cy="398921"/>
          </a:xfrm>
          <a:prstGeom prst="rect">
            <a:avLst/>
          </a:prstGeom>
        </p:spPr>
      </p:pic>
      <p:sp>
        <p:nvSpPr>
          <p:cNvPr id="2" name="Title 1">
            <a:extLst>
              <a:ext uri="{FF2B5EF4-FFF2-40B4-BE49-F238E27FC236}">
                <a16:creationId xmlns:a16="http://schemas.microsoft.com/office/drawing/2014/main" id="{D951A51D-B9CC-1FD7-FDB6-F924FB8C542E}"/>
              </a:ext>
            </a:extLst>
          </p:cNvPr>
          <p:cNvSpPr>
            <a:spLocks noGrp="1"/>
          </p:cNvSpPr>
          <p:nvPr>
            <p:ph type="title"/>
          </p:nvPr>
        </p:nvSpPr>
        <p:spPr/>
        <p:txBody>
          <a:bodyPr anchor="t">
            <a:normAutofit/>
          </a:bodyPr>
          <a:lstStyle/>
          <a:p>
            <a:r>
              <a:rPr lang="en-US" sz="2800" dirty="0"/>
              <a:t>Anti-PD-1 + Ipilimumab Combinations:</a:t>
            </a:r>
            <a:br>
              <a:rPr lang="en-US" sz="2800" dirty="0"/>
            </a:br>
            <a:r>
              <a:rPr lang="en-US" sz="2400" b="0" dirty="0"/>
              <a:t>1 mg/kg Ipilimumab Appears Adequate and Less Toxic than 3 mg/kg</a:t>
            </a:r>
            <a:endParaRPr lang="en-US" sz="2800" b="0" dirty="0"/>
          </a:p>
        </p:txBody>
      </p:sp>
      <p:sp>
        <p:nvSpPr>
          <p:cNvPr id="4" name="Footer Placeholder 3">
            <a:extLst>
              <a:ext uri="{FF2B5EF4-FFF2-40B4-BE49-F238E27FC236}">
                <a16:creationId xmlns:a16="http://schemas.microsoft.com/office/drawing/2014/main" id="{E2115088-B31B-74E0-E685-C9172B85D8A3}"/>
              </a:ext>
            </a:extLst>
          </p:cNvPr>
          <p:cNvSpPr>
            <a:spLocks noGrp="1"/>
          </p:cNvSpPr>
          <p:nvPr>
            <p:ph type="ftr" sz="quarter" idx="3"/>
          </p:nvPr>
        </p:nvSpPr>
        <p:spPr>
          <a:xfrm>
            <a:off x="609600" y="6356350"/>
            <a:ext cx="11002027" cy="442131"/>
          </a:xfrm>
        </p:spPr>
        <p:txBody>
          <a:bodyPr/>
          <a:lstStyle/>
          <a:p>
            <a:r>
              <a:rPr lang="en-US" sz="1100" dirty="0"/>
              <a:t>IPI, ipilimumab; ORR, overall response rate; OS, overall survival; q12w, every 12 weeks; q3w, every 3 weeks; q6w, every 6 weeks; TRAE, treatment-related adverse events.</a:t>
            </a:r>
          </a:p>
          <a:p>
            <a:r>
              <a:rPr lang="en-US" sz="1100" dirty="0"/>
              <a:t>Jameson-Lee M, et al. </a:t>
            </a:r>
            <a:r>
              <a:rPr lang="en-US" sz="1100" i="1" dirty="0"/>
              <a:t>Clin Cancer Res. </a:t>
            </a:r>
            <a:r>
              <a:rPr lang="en-US" sz="1100" dirty="0"/>
              <a:t>2021;27(19):5153-5155.</a:t>
            </a:r>
          </a:p>
        </p:txBody>
      </p:sp>
    </p:spTree>
    <p:extLst>
      <p:ext uri="{BB962C8B-B14F-4D97-AF65-F5344CB8AC3E}">
        <p14:creationId xmlns:p14="http://schemas.microsoft.com/office/powerpoint/2010/main" val="2757229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BBCDDD8-4A5C-2678-4F9A-36234354113B}"/>
              </a:ext>
            </a:extLst>
          </p:cNvPr>
          <p:cNvSpPr/>
          <p:nvPr/>
        </p:nvSpPr>
        <p:spPr>
          <a:xfrm>
            <a:off x="6277817" y="1777154"/>
            <a:ext cx="5155580" cy="39440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chemeClr val="tx1">
                    <a:lumMod val="50000"/>
                  </a:schemeClr>
                </a:solidFill>
                <a:effectLst/>
                <a:uLnTx/>
                <a:uFillTx/>
                <a:latin typeface="Trebuchet MS" panose="020B0603020202020204" pitchFamily="34" charset="0"/>
                <a:ea typeface="+mn-ea"/>
                <a:cs typeface="Arial" pitchFamily="34" charset="0"/>
              </a:rPr>
              <a:t>OS</a:t>
            </a:r>
          </a:p>
        </p:txBody>
      </p:sp>
      <p:sp>
        <p:nvSpPr>
          <p:cNvPr id="3" name="Title 2">
            <a:extLst>
              <a:ext uri="{FF2B5EF4-FFF2-40B4-BE49-F238E27FC236}">
                <a16:creationId xmlns:a16="http://schemas.microsoft.com/office/drawing/2014/main" id="{B05C3DC7-7304-444A-B36F-640EA95A4C2C}"/>
              </a:ext>
            </a:extLst>
          </p:cNvPr>
          <p:cNvSpPr>
            <a:spLocks noGrp="1"/>
          </p:cNvSpPr>
          <p:nvPr>
            <p:ph type="title"/>
          </p:nvPr>
        </p:nvSpPr>
        <p:spPr>
          <a:xfrm>
            <a:off x="609600" y="199505"/>
            <a:ext cx="10744200" cy="1185577"/>
          </a:xfrm>
        </p:spPr>
        <p:txBody>
          <a:bodyPr anchor="ctr">
            <a:noAutofit/>
          </a:bodyPr>
          <a:lstStyle/>
          <a:p>
            <a:r>
              <a:rPr lang="en-US" sz="2800" dirty="0"/>
              <a:t>Nivolumab+Relatlimab (Anti-LAG-3) Versus Nivolumab: </a:t>
            </a:r>
            <a:br>
              <a:rPr lang="en-US" sz="2800" dirty="0"/>
            </a:br>
            <a:r>
              <a:rPr lang="en-US" sz="2400" b="0" dirty="0"/>
              <a:t>PFS and OS in All Randomized Patients (RELATIVITY-047)</a:t>
            </a:r>
            <a:endParaRPr lang="en-US" sz="2800" b="0" dirty="0"/>
          </a:p>
        </p:txBody>
      </p:sp>
      <p:sp>
        <p:nvSpPr>
          <p:cNvPr id="4" name="Footer Placeholder 3">
            <a:extLst>
              <a:ext uri="{FF2B5EF4-FFF2-40B4-BE49-F238E27FC236}">
                <a16:creationId xmlns:a16="http://schemas.microsoft.com/office/drawing/2014/main" id="{0161F682-CC81-4B2A-75F7-A30CA2384819}"/>
              </a:ext>
            </a:extLst>
          </p:cNvPr>
          <p:cNvSpPr>
            <a:spLocks noGrp="1"/>
          </p:cNvSpPr>
          <p:nvPr>
            <p:ph type="ftr" sz="quarter" idx="3"/>
          </p:nvPr>
        </p:nvSpPr>
        <p:spPr>
          <a:xfrm>
            <a:off x="609599" y="6356350"/>
            <a:ext cx="11210693" cy="442913"/>
          </a:xfrm>
        </p:spPr>
        <p:txBody>
          <a:bodyPr/>
          <a:lstStyle/>
          <a:p>
            <a:r>
              <a:rPr lang="en-US" dirty="0"/>
              <a:t>BICR, blinded independent central review; HR, hazard ratio; </a:t>
            </a:r>
            <a:r>
              <a:rPr lang="en-US" dirty="0" err="1"/>
              <a:t>mo</a:t>
            </a:r>
            <a:r>
              <a:rPr lang="en-US" dirty="0"/>
              <a:t>, months; NIVO, nivolumab; NR, not reached; PFS, progression free survival; OS, overall survival; RELA, </a:t>
            </a:r>
            <a:r>
              <a:rPr lang="en-US" dirty="0" err="1"/>
              <a:t>relatlimab</a:t>
            </a:r>
            <a:r>
              <a:rPr lang="en-US" dirty="0"/>
              <a:t>.</a:t>
            </a:r>
          </a:p>
          <a:p>
            <a:r>
              <a:rPr lang="en-US" dirty="0" err="1"/>
              <a:t>Tawbi</a:t>
            </a:r>
            <a:r>
              <a:rPr lang="en-US" dirty="0"/>
              <a:t> HA, et al. ASCO 2023. Abstract 9502</a:t>
            </a:r>
          </a:p>
        </p:txBody>
      </p:sp>
      <p:sp>
        <p:nvSpPr>
          <p:cNvPr id="18" name="Rectangle 17">
            <a:extLst>
              <a:ext uri="{FF2B5EF4-FFF2-40B4-BE49-F238E27FC236}">
                <a16:creationId xmlns:a16="http://schemas.microsoft.com/office/drawing/2014/main" id="{D17A6EE7-B96C-C376-4780-A450745D0348}"/>
              </a:ext>
            </a:extLst>
          </p:cNvPr>
          <p:cNvSpPr/>
          <p:nvPr/>
        </p:nvSpPr>
        <p:spPr>
          <a:xfrm>
            <a:off x="609600" y="1773043"/>
            <a:ext cx="5155580" cy="39440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altLang="en-US" sz="2000" b="1" i="0" u="none" strike="noStrike" kern="1200" cap="none" spc="0" normalizeH="0" baseline="0" noProof="0" dirty="0">
                <a:ln>
                  <a:noFill/>
                </a:ln>
                <a:solidFill>
                  <a:schemeClr val="tx1">
                    <a:lumMod val="50000"/>
                  </a:schemeClr>
                </a:solidFill>
                <a:effectLst/>
                <a:uLnTx/>
                <a:uFillTx/>
                <a:latin typeface="Trebuchet MS" panose="020B0603020202020204" pitchFamily="34" charset="0"/>
                <a:ea typeface="+mn-ea"/>
                <a:cs typeface="Arial" pitchFamily="34" charset="0"/>
              </a:rPr>
              <a:t>PFS by BICR</a:t>
            </a:r>
            <a:endParaRPr kumimoji="0" lang="en-US" altLang="en-US" sz="2000" b="1" i="0" u="none" strike="sngStrike" kern="1200" cap="none" spc="0" normalizeH="0" baseline="0" noProof="0" dirty="0">
              <a:ln>
                <a:noFill/>
              </a:ln>
              <a:solidFill>
                <a:schemeClr val="tx1">
                  <a:lumMod val="50000"/>
                </a:schemeClr>
              </a:solidFill>
              <a:effectLst/>
              <a:uLnTx/>
              <a:uFillTx/>
              <a:latin typeface="Trebuchet MS" panose="020B0603020202020204" pitchFamily="34" charset="0"/>
              <a:ea typeface="+mn-ea"/>
              <a:cs typeface="Arial" pitchFamily="34" charset="0"/>
            </a:endParaRPr>
          </a:p>
        </p:txBody>
      </p:sp>
      <p:grpSp>
        <p:nvGrpSpPr>
          <p:cNvPr id="15" name="Group 14">
            <a:extLst>
              <a:ext uri="{FF2B5EF4-FFF2-40B4-BE49-F238E27FC236}">
                <a16:creationId xmlns:a16="http://schemas.microsoft.com/office/drawing/2014/main" id="{31D8A011-9600-DF91-665E-FF4BBC393462}"/>
              </a:ext>
            </a:extLst>
          </p:cNvPr>
          <p:cNvGrpSpPr/>
          <p:nvPr/>
        </p:nvGrpSpPr>
        <p:grpSpPr>
          <a:xfrm>
            <a:off x="122663" y="2359327"/>
            <a:ext cx="5946039" cy="2932810"/>
            <a:chOff x="788642" y="2242159"/>
            <a:chExt cx="5898465" cy="2909344"/>
          </a:xfrm>
        </p:grpSpPr>
        <p:pic>
          <p:nvPicPr>
            <p:cNvPr id="2" name="Picture 1">
              <a:extLst>
                <a:ext uri="{FF2B5EF4-FFF2-40B4-BE49-F238E27FC236}">
                  <a16:creationId xmlns:a16="http://schemas.microsoft.com/office/drawing/2014/main" id="{DF10680D-F482-CA45-121E-4C38049311B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39243" y="2486372"/>
              <a:ext cx="5847864" cy="235354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3244BFFA-7C1E-4640-15DC-85EBBA1C4528}"/>
                </a:ext>
              </a:extLst>
            </p:cNvPr>
            <p:cNvSpPr>
              <a:spLocks noChangeArrowheads="1"/>
            </p:cNvSpPr>
            <p:nvPr/>
          </p:nvSpPr>
          <p:spPr bwMode="auto">
            <a:xfrm>
              <a:off x="2728838" y="4870404"/>
              <a:ext cx="1845433" cy="169277"/>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100" i="0" u="none" strike="noStrike" kern="1200" cap="none" spc="0" normalizeH="0" baseline="0" noProof="0" dirty="0">
                  <a:ln>
                    <a:noFill/>
                  </a:ln>
                  <a:effectLst/>
                  <a:uLnTx/>
                  <a:uFillTx/>
                  <a:latin typeface="Trebuchet MS" panose="020B0603020202020204" pitchFamily="34" charset="0"/>
                  <a:ea typeface="+mn-ea"/>
                  <a:cs typeface="Arial" pitchFamily="34" charset="0"/>
                </a:rPr>
                <a:t>Months</a:t>
              </a:r>
              <a:endParaRPr kumimoji="0" lang="en-US" altLang="en-US" sz="1100" i="0" u="none" strike="sngStrike" kern="1200" cap="none" spc="0" normalizeH="0" baseline="0" noProof="0" dirty="0">
                <a:ln>
                  <a:noFill/>
                </a:ln>
                <a:effectLst/>
                <a:uLnTx/>
                <a:uFillTx/>
                <a:latin typeface="Trebuchet MS" panose="020B0603020202020204" pitchFamily="34" charset="0"/>
                <a:ea typeface="+mn-ea"/>
                <a:cs typeface="Arial" pitchFamily="34" charset="0"/>
              </a:endParaRPr>
            </a:p>
          </p:txBody>
        </p:sp>
        <p:sp>
          <p:nvSpPr>
            <p:cNvPr id="10" name="Rectangle 9">
              <a:extLst>
                <a:ext uri="{FF2B5EF4-FFF2-40B4-BE49-F238E27FC236}">
                  <a16:creationId xmlns:a16="http://schemas.microsoft.com/office/drawing/2014/main" id="{3ED3A349-A651-2D3E-8EA4-B19D53AD3EF3}"/>
                </a:ext>
              </a:extLst>
            </p:cNvPr>
            <p:cNvSpPr/>
            <p:nvPr/>
          </p:nvSpPr>
          <p:spPr>
            <a:xfrm>
              <a:off x="788642" y="2242159"/>
              <a:ext cx="1729090" cy="40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3FBF4A-E593-B418-6BE5-ED4430C5C88D}"/>
                </a:ext>
              </a:extLst>
            </p:cNvPr>
            <p:cNvSpPr/>
            <p:nvPr/>
          </p:nvSpPr>
          <p:spPr>
            <a:xfrm>
              <a:off x="839243" y="4904325"/>
              <a:ext cx="638828" cy="2471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882ED477-056D-2F49-8959-B6E1978163D1}"/>
              </a:ext>
            </a:extLst>
          </p:cNvPr>
          <p:cNvGrpSpPr/>
          <p:nvPr/>
        </p:nvGrpSpPr>
        <p:grpSpPr>
          <a:xfrm>
            <a:off x="6030501" y="2500383"/>
            <a:ext cx="6145167" cy="2750637"/>
            <a:chOff x="6096000" y="2353980"/>
            <a:chExt cx="6096000" cy="2728629"/>
          </a:xfrm>
        </p:grpSpPr>
        <p:pic>
          <p:nvPicPr>
            <p:cNvPr id="7" name="Picture 2">
              <a:extLst>
                <a:ext uri="{FF2B5EF4-FFF2-40B4-BE49-F238E27FC236}">
                  <a16:creationId xmlns:a16="http://schemas.microsoft.com/office/drawing/2014/main" id="{6A5F5D9C-14D0-826C-B7C7-00447162FB5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195335" y="2379945"/>
              <a:ext cx="5996665" cy="2633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a:extLst>
                <a:ext uri="{FF2B5EF4-FFF2-40B4-BE49-F238E27FC236}">
                  <a16:creationId xmlns:a16="http://schemas.microsoft.com/office/drawing/2014/main" id="{4C38661C-E433-8115-4C1F-1659A775E45D}"/>
                </a:ext>
              </a:extLst>
            </p:cNvPr>
            <p:cNvSpPr>
              <a:spLocks noChangeArrowheads="1"/>
            </p:cNvSpPr>
            <p:nvPr/>
          </p:nvSpPr>
          <p:spPr bwMode="auto">
            <a:xfrm>
              <a:off x="8084930" y="4844439"/>
              <a:ext cx="1845433" cy="169277"/>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100" i="0" u="none" strike="noStrike" kern="1200" cap="none" spc="0" normalizeH="0" baseline="0" noProof="0">
                  <a:ln>
                    <a:noFill/>
                  </a:ln>
                  <a:effectLst/>
                  <a:uLnTx/>
                  <a:uFillTx/>
                  <a:latin typeface="Trebuchet MS" panose="020B0603020202020204" pitchFamily="34" charset="0"/>
                  <a:ea typeface="+mn-ea"/>
                  <a:cs typeface="Arial" pitchFamily="34" charset="0"/>
                </a:rPr>
                <a:t>Months</a:t>
              </a:r>
              <a:endParaRPr kumimoji="0" lang="en-US" altLang="en-US" sz="1100" i="0" u="none" strike="sngStrike" kern="1200" cap="none" spc="0" normalizeH="0" baseline="0" noProof="0" dirty="0">
                <a:ln>
                  <a:noFill/>
                </a:ln>
                <a:effectLst/>
                <a:uLnTx/>
                <a:uFillTx/>
                <a:latin typeface="Trebuchet MS" panose="020B0603020202020204" pitchFamily="34" charset="0"/>
                <a:ea typeface="+mn-ea"/>
                <a:cs typeface="Arial" pitchFamily="34" charset="0"/>
              </a:endParaRPr>
            </a:p>
          </p:txBody>
        </p:sp>
        <p:sp>
          <p:nvSpPr>
            <p:cNvPr id="12" name="Rectangle 11">
              <a:extLst>
                <a:ext uri="{FF2B5EF4-FFF2-40B4-BE49-F238E27FC236}">
                  <a16:creationId xmlns:a16="http://schemas.microsoft.com/office/drawing/2014/main" id="{6B04022B-9B74-7380-E96F-EB3897EE736C}"/>
                </a:ext>
              </a:extLst>
            </p:cNvPr>
            <p:cNvSpPr/>
            <p:nvPr/>
          </p:nvSpPr>
          <p:spPr>
            <a:xfrm>
              <a:off x="6213863" y="2353980"/>
              <a:ext cx="1845432" cy="2359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1EEA292-D9AF-B15A-85F7-C56093813EF8}"/>
                </a:ext>
              </a:extLst>
            </p:cNvPr>
            <p:cNvSpPr/>
            <p:nvPr/>
          </p:nvSpPr>
          <p:spPr>
            <a:xfrm>
              <a:off x="6096000" y="4913332"/>
              <a:ext cx="1018784" cy="1692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28456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AC04D-E1A5-378D-17C6-C96340188100}"/>
              </a:ext>
            </a:extLst>
          </p:cNvPr>
          <p:cNvSpPr>
            <a:spLocks noGrp="1"/>
          </p:cNvSpPr>
          <p:nvPr>
            <p:ph type="title"/>
          </p:nvPr>
        </p:nvSpPr>
        <p:spPr/>
        <p:txBody>
          <a:bodyPr/>
          <a:lstStyle/>
          <a:p>
            <a:r>
              <a:rPr lang="en-US" dirty="0"/>
              <a:t>Survival Endpoints in BRAF V600 WT Patients in Checkmate-067</a:t>
            </a:r>
          </a:p>
        </p:txBody>
      </p:sp>
      <p:sp>
        <p:nvSpPr>
          <p:cNvPr id="4" name="Footer Placeholder 3">
            <a:extLst>
              <a:ext uri="{FF2B5EF4-FFF2-40B4-BE49-F238E27FC236}">
                <a16:creationId xmlns:a16="http://schemas.microsoft.com/office/drawing/2014/main" id="{E4266861-FA72-0B1C-32B2-F487AF0A1DE5}"/>
              </a:ext>
            </a:extLst>
          </p:cNvPr>
          <p:cNvSpPr>
            <a:spLocks noGrp="1"/>
          </p:cNvSpPr>
          <p:nvPr>
            <p:ph type="ftr" sz="quarter" idx="3"/>
          </p:nvPr>
        </p:nvSpPr>
        <p:spPr/>
        <p:txBody>
          <a:bodyPr/>
          <a:lstStyle/>
          <a:p>
            <a:r>
              <a:rPr lang="en-US" dirty="0" err="1"/>
              <a:t>Wolchok</a:t>
            </a:r>
            <a:r>
              <a:rPr lang="en-US" dirty="0"/>
              <a:t> JD, et al. </a:t>
            </a:r>
            <a:r>
              <a:rPr lang="en-US" i="1" dirty="0"/>
              <a:t>J Clin Oncol. </a:t>
            </a:r>
            <a:r>
              <a:rPr lang="en-US" dirty="0"/>
              <a:t>2022;40(2):127-137.</a:t>
            </a:r>
          </a:p>
        </p:txBody>
      </p:sp>
      <p:pic>
        <p:nvPicPr>
          <p:cNvPr id="18" name="Picture 17" descr="A picture containing text, screenshot, line, diagram&#10;&#10;Description automatically generated">
            <a:extLst>
              <a:ext uri="{FF2B5EF4-FFF2-40B4-BE49-F238E27FC236}">
                <a16:creationId xmlns:a16="http://schemas.microsoft.com/office/drawing/2014/main" id="{3CAF8521-D8BA-8092-33AD-DEA2651E2F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660374"/>
            <a:ext cx="5799550" cy="4367567"/>
          </a:xfrm>
          <a:prstGeom prst="rect">
            <a:avLst/>
          </a:prstGeom>
        </p:spPr>
      </p:pic>
      <p:pic>
        <p:nvPicPr>
          <p:cNvPr id="20" name="Picture 19" descr="A picture containing text, screenshot, line, plot&#10;&#10;Description automatically generated">
            <a:extLst>
              <a:ext uri="{FF2B5EF4-FFF2-40B4-BE49-F238E27FC236}">
                <a16:creationId xmlns:a16="http://schemas.microsoft.com/office/drawing/2014/main" id="{C424E0CC-D467-C7AE-23C1-0892AD9FF1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1699" y="1644835"/>
            <a:ext cx="5799550" cy="4420684"/>
          </a:xfrm>
          <a:prstGeom prst="rect">
            <a:avLst/>
          </a:prstGeom>
        </p:spPr>
      </p:pic>
    </p:spTree>
    <p:extLst>
      <p:ext uri="{BB962C8B-B14F-4D97-AF65-F5344CB8AC3E}">
        <p14:creationId xmlns:p14="http://schemas.microsoft.com/office/powerpoint/2010/main" val="452365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em-Onc 22">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 22" id="{E12A7785-9153-754E-BFF8-B70BEB47CB96}" vid="{C525A16D-7D79-E74D-B882-BC89E4B70C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 22</Template>
  <TotalTime>1426</TotalTime>
  <Words>760</Words>
  <Application>Microsoft Macintosh PowerPoint</Application>
  <PresentationFormat>Widescreen</PresentationFormat>
  <Paragraphs>71</Paragraphs>
  <Slides>9</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Century Gothic</vt:lpstr>
      <vt:lpstr>Trebuchet MS</vt:lpstr>
      <vt:lpstr>Hem-Onc 22</vt:lpstr>
      <vt:lpstr>Office Theme</vt:lpstr>
      <vt:lpstr>Frontline Treatment: A Patient With BRAF WT Metastatic Melanoma - What Is the Optimal ICI Regimen?</vt:lpstr>
      <vt:lpstr>PowerPoint Presentation</vt:lpstr>
      <vt:lpstr>Disclaimer</vt:lpstr>
      <vt:lpstr>A Patient With BRAF Wild-type (WT) Metastatic Melanoma </vt:lpstr>
      <vt:lpstr>Long-term Survival with Anti-PD-1  +/- Anti-CTLA4</vt:lpstr>
      <vt:lpstr>Anti-PD-1 + Ipilimumab Combinations: 1 mg/kg Ipilimumab Appears Adequate and Less Toxic than 3 mg/kg</vt:lpstr>
      <vt:lpstr>Nivolumab+Relatlimab (Anti-LAG-3) Versus Nivolumab:  PFS and OS in All Randomized Patients (RELATIVITY-047)</vt:lpstr>
      <vt:lpstr>Survival Endpoints in BRAF V600 WT Patients in Checkmate-067</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Frontline Treatment: A Patient With BRAF WT Metastatic Melanoma - What Is the Optimal ICI Regimen?</dc:title>
  <dc:subject/>
  <dc:creator>MedEd On The Go</dc:creator>
  <cp:keywords/>
  <dc:description/>
  <cp:lastModifiedBy>Moriah Diethorn</cp:lastModifiedBy>
  <cp:revision>14</cp:revision>
  <dcterms:created xsi:type="dcterms:W3CDTF">2023-05-15T18:29:48Z</dcterms:created>
  <dcterms:modified xsi:type="dcterms:W3CDTF">2023-06-09T17:05:16Z</dcterms:modified>
  <cp:category/>
</cp:coreProperties>
</file>