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58" r:id="rId3"/>
    <p:sldId id="265" r:id="rId4"/>
    <p:sldId id="256" r:id="rId5"/>
    <p:sldId id="257"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5AECBB-6B4A-DB47-8028-ED69168C74D7}" v="5" dt="2024-04-24T18:44:02.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6327"/>
  </p:normalViewPr>
  <p:slideViewPr>
    <p:cSldViewPr snapToGrid="0">
      <p:cViewPr varScale="1">
        <p:scale>
          <a:sx n="124" d="100"/>
          <a:sy n="124" d="100"/>
        </p:scale>
        <p:origin x="5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C15AECBB-6B4A-DB47-8028-ED69168C74D7}"/>
    <pc:docChg chg="addSld delSld modSld sldOrd">
      <pc:chgData name="Harley Kidner" userId="5b13863f-857f-45ba-b29d-d3555fa5f842" providerId="ADAL" clId="{C15AECBB-6B4A-DB47-8028-ED69168C74D7}" dt="2024-04-24T18:44:04.590" v="5" actId="20578"/>
      <pc:docMkLst>
        <pc:docMk/>
      </pc:docMkLst>
      <pc:sldChg chg="add del">
        <pc:chgData name="Harley Kidner" userId="5b13863f-857f-45ba-b29d-d3555fa5f842" providerId="ADAL" clId="{C15AECBB-6B4A-DB47-8028-ED69168C74D7}" dt="2024-04-24T18:44:02.267" v="4"/>
        <pc:sldMkLst>
          <pc:docMk/>
          <pc:sldMk cId="3306514557" sldId="256"/>
        </pc:sldMkLst>
      </pc:sldChg>
      <pc:sldChg chg="add del ord">
        <pc:chgData name="Harley Kidner" userId="5b13863f-857f-45ba-b29d-d3555fa5f842" providerId="ADAL" clId="{C15AECBB-6B4A-DB47-8028-ED69168C74D7}" dt="2024-04-24T18:44:04.590" v="5" actId="20578"/>
        <pc:sldMkLst>
          <pc:docMk/>
          <pc:sldMk cId="2405816164" sldId="264"/>
        </pc:sldMkLst>
      </pc:sldChg>
      <pc:sldChg chg="add del">
        <pc:chgData name="Harley Kidner" userId="5b13863f-857f-45ba-b29d-d3555fa5f842" providerId="ADAL" clId="{C15AECBB-6B4A-DB47-8028-ED69168C74D7}" dt="2024-04-24T18:44:02.267" v="4"/>
        <pc:sldMkLst>
          <pc:docMk/>
          <pc:sldMk cId="2600770121"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55E88-96E2-4F72-842B-8B68CF56A6F2}" type="datetimeFigureOut">
              <a:rPr lang="en-US" smtClean="0"/>
              <a:t>4/24/24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FB5060-CF63-4E8B-B5FB-E9089B93B66E}" type="slidenum">
              <a:rPr lang="en-US" smtClean="0"/>
              <a:t>‹#›</a:t>
            </a:fld>
            <a:endParaRPr lang="en-US"/>
          </a:p>
        </p:txBody>
      </p:sp>
    </p:spTree>
    <p:extLst>
      <p:ext uri="{BB962C8B-B14F-4D97-AF65-F5344CB8AC3E}">
        <p14:creationId xmlns:p14="http://schemas.microsoft.com/office/powerpoint/2010/main" val="302131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18228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586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94216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52707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12334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40812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927923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464610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30376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86998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70957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84209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720798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16013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230773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97848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05168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200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750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35060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0544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785041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56525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72205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4/24/24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83238821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3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A9F97-390C-1E16-0D9C-97C33A6F8537}"/>
              </a:ext>
            </a:extLst>
          </p:cNvPr>
          <p:cNvSpPr>
            <a:spLocks noGrp="1"/>
          </p:cNvSpPr>
          <p:nvPr>
            <p:ph type="title"/>
          </p:nvPr>
        </p:nvSpPr>
        <p:spPr>
          <a:xfrm>
            <a:off x="609599" y="1596724"/>
            <a:ext cx="10979649" cy="2852737"/>
          </a:xfrm>
        </p:spPr>
        <p:txBody>
          <a:bodyPr>
            <a:noAutofit/>
          </a:bodyPr>
          <a:lstStyle/>
          <a:p>
            <a:r>
              <a:rPr lang="en-US" dirty="0"/>
              <a:t>Integrating Clinical Insights: Key G/GEJ Cancer Data Analyzed from the San Diego Oncology Conference</a:t>
            </a:r>
          </a:p>
        </p:txBody>
      </p:sp>
      <p:sp>
        <p:nvSpPr>
          <p:cNvPr id="3" name="Subtitle 2">
            <a:extLst>
              <a:ext uri="{FF2B5EF4-FFF2-40B4-BE49-F238E27FC236}">
                <a16:creationId xmlns:a16="http://schemas.microsoft.com/office/drawing/2014/main" id="{FFCC0420-E5D0-D87A-611C-8AE51486F7FC}"/>
              </a:ext>
            </a:extLst>
          </p:cNvPr>
          <p:cNvSpPr>
            <a:spLocks noGrp="1"/>
          </p:cNvSpPr>
          <p:nvPr>
            <p:ph type="body" idx="1"/>
          </p:nvPr>
        </p:nvSpPr>
        <p:spPr>
          <a:xfrm>
            <a:off x="609600" y="4568915"/>
            <a:ext cx="10515600" cy="1500187"/>
          </a:xfrm>
        </p:spPr>
        <p:txBody>
          <a:bodyPr>
            <a:noAutofit/>
          </a:bodyPr>
          <a:lstStyle/>
          <a:p>
            <a:r>
              <a:rPr lang="en-US" dirty="0"/>
              <a:t>Samuel J. Klempner, MD</a:t>
            </a:r>
          </a:p>
          <a:p>
            <a:r>
              <a:rPr lang="en-US" dirty="0"/>
              <a:t>Gastrointestinal Oncology</a:t>
            </a:r>
          </a:p>
          <a:p>
            <a:r>
              <a:rPr lang="en-US" dirty="0"/>
              <a:t>Massachusetts General Hospital Cancer Center</a:t>
            </a:r>
          </a:p>
          <a:p>
            <a:r>
              <a:rPr lang="en-US" dirty="0"/>
              <a:t>Harvard Medical School</a:t>
            </a:r>
          </a:p>
          <a:p>
            <a:r>
              <a:rPr lang="en-US" dirty="0"/>
              <a:t>Boston, MA</a:t>
            </a:r>
          </a:p>
        </p:txBody>
      </p:sp>
    </p:spTree>
    <p:extLst>
      <p:ext uri="{BB962C8B-B14F-4D97-AF65-F5344CB8AC3E}">
        <p14:creationId xmlns:p14="http://schemas.microsoft.com/office/powerpoint/2010/main" val="1021091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472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hlinkClick r:id="rId3"/>
              </a:rPr>
              <a:t>Navigating Challenges in Metastatic Gastric/GEJ Cancer Management: Advancements in Biomarker-Directed Therapies</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Describe relevant molecular biomarkers and how they relate to clinical characteristics of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Discuss the impact molecular biomarkers have on treatment selection in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clinical data with current and investigational combination regimens for the first-line treatment of advanced </a:t>
            </a:r>
            <a:b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b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adverse effects associated with individual components of combination regimens and their prophylactic and management strategies in the setting of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Implement strategies to provide holistic, multidisciplinary care for patients with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5473D-D2C0-A26A-65DE-CE68A25233A0}"/>
              </a:ext>
            </a:extLst>
          </p:cNvPr>
          <p:cNvSpPr>
            <a:spLocks noGrp="1"/>
          </p:cNvSpPr>
          <p:nvPr>
            <p:ph type="title"/>
          </p:nvPr>
        </p:nvSpPr>
        <p:spPr>
          <a:xfrm>
            <a:off x="609600" y="199505"/>
            <a:ext cx="10744200" cy="1185577"/>
          </a:xfrm>
        </p:spPr>
        <p:txBody>
          <a:bodyPr/>
          <a:lstStyle/>
          <a:p>
            <a:r>
              <a:rPr lang="en-US" dirty="0"/>
              <a:t>The Following Abstracts Were Discussed:</a:t>
            </a:r>
          </a:p>
        </p:txBody>
      </p:sp>
      <p:sp>
        <p:nvSpPr>
          <p:cNvPr id="3" name="Content Placeholder 2">
            <a:extLst>
              <a:ext uri="{FF2B5EF4-FFF2-40B4-BE49-F238E27FC236}">
                <a16:creationId xmlns:a16="http://schemas.microsoft.com/office/drawing/2014/main" id="{E6268FA5-2DD2-537C-8D4B-5F850E8DEBE1}"/>
              </a:ext>
            </a:extLst>
          </p:cNvPr>
          <p:cNvSpPr>
            <a:spLocks noGrp="1"/>
          </p:cNvSpPr>
          <p:nvPr>
            <p:ph idx="1"/>
          </p:nvPr>
        </p:nvSpPr>
        <p:spPr>
          <a:xfrm>
            <a:off x="609600" y="1477906"/>
            <a:ext cx="10744200" cy="4722477"/>
          </a:xfrm>
        </p:spPr>
        <p:txBody>
          <a:bodyPr>
            <a:normAutofit fontScale="92500" lnSpcReduction="10000"/>
          </a:bodyPr>
          <a:lstStyle/>
          <a:p>
            <a:pPr>
              <a:lnSpc>
                <a:spcPct val="110000"/>
              </a:lnSpc>
            </a:pPr>
            <a:r>
              <a:rPr lang="en-US" dirty="0"/>
              <a:t>Rodon J, </a:t>
            </a:r>
            <a:r>
              <a:rPr lang="en-US" dirty="0" err="1"/>
              <a:t>Wainberg</a:t>
            </a:r>
            <a:r>
              <a:rPr lang="en-US" dirty="0"/>
              <a:t> ZA, Zhang M, et al. Preliminary efficacy and safety results of anti-TROP2 ADC SKB264 (MK-2870) in patients (pts) with previously treated advanced gastric (G) or gastroesophageal junction (GEJ) cancer from a Phase 2 study [abstract]. AACR; </a:t>
            </a:r>
            <a:r>
              <a:rPr lang="en-US" i="1" dirty="0"/>
              <a:t>Cancer Res </a:t>
            </a:r>
            <a:r>
              <a:rPr lang="en-US" dirty="0"/>
              <a:t>2024;84(7_Suppl):Abstract CT038.</a:t>
            </a:r>
          </a:p>
          <a:p>
            <a:pPr>
              <a:lnSpc>
                <a:spcPct val="110000"/>
              </a:lnSpc>
            </a:pPr>
            <a:r>
              <a:rPr lang="en-US" dirty="0"/>
              <a:t>Zhao L, Zhang G, Liu Z, et al. An anti-claudin 18.2/CD3 bispecific antibody for the treatment of claudin 18.2 positive gastric cancer [abstract]. AACR; </a:t>
            </a:r>
            <a:r>
              <a:rPr lang="en-US" i="1" dirty="0"/>
              <a:t>Cancer Res </a:t>
            </a:r>
            <a:r>
              <a:rPr lang="en-US" dirty="0"/>
              <a:t>2024;84(6_Suppl):Abstract 6706.</a:t>
            </a:r>
          </a:p>
          <a:p>
            <a:pPr>
              <a:lnSpc>
                <a:spcPct val="110000"/>
              </a:lnSpc>
            </a:pPr>
            <a:r>
              <a:rPr lang="en-US" dirty="0"/>
              <a:t>Ji J, Shen L, Li Z, et al. </a:t>
            </a:r>
            <a:r>
              <a:rPr lang="en-US" dirty="0" err="1"/>
              <a:t>Cadonilimab</a:t>
            </a:r>
            <a:r>
              <a:rPr lang="en-US" dirty="0"/>
              <a:t> plus chemotherapy versus chemotherapy as first-line treatment for unresectable locally advanced or metastatic gastric or gastroesophageal junction (G/GEJ) adenocarcinoma (COMPASSION-15): A randomized, double-blind, phase 3 trial [abstract].  AACR; </a:t>
            </a:r>
            <a:r>
              <a:rPr lang="en-US" i="1" dirty="0"/>
              <a:t>Cancer Res </a:t>
            </a:r>
            <a:r>
              <a:rPr lang="en-US" dirty="0"/>
              <a:t>2024;84(7_Suppl</a:t>
            </a:r>
            <a:r>
              <a:rPr lang="en-US"/>
              <a:t>):Abstract </a:t>
            </a:r>
            <a:r>
              <a:rPr lang="en-US" dirty="0"/>
              <a:t>CT006.</a:t>
            </a:r>
          </a:p>
        </p:txBody>
      </p:sp>
    </p:spTree>
    <p:extLst>
      <p:ext uri="{BB962C8B-B14F-4D97-AF65-F5344CB8AC3E}">
        <p14:creationId xmlns:p14="http://schemas.microsoft.com/office/powerpoint/2010/main" val="89964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22_TCME">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_TCME" id="{6507FD97-7ADD-D54E-8CF9-187F3AE960EA}" vid="{19DA7EBD-6655-8342-B5A2-12CDF7FCEE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HemOnc22_TCME</Template>
  <TotalTime>141</TotalTime>
  <Words>609</Words>
  <Application>Microsoft Macintosh PowerPoint</Application>
  <PresentationFormat>Widescreen</PresentationFormat>
  <Paragraphs>40</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Century Gothic</vt:lpstr>
      <vt:lpstr>Trebuchet MS</vt:lpstr>
      <vt:lpstr>HemOnc22_TCME</vt:lpstr>
      <vt:lpstr>Office Theme</vt:lpstr>
      <vt:lpstr>Integrating Clinical Insights: Key G/GEJ Cancer Data Analyzed from the San Diego Oncology Conference</vt:lpstr>
      <vt:lpstr>PowerPoint Presentation</vt:lpstr>
      <vt:lpstr>Disclaimer</vt:lpstr>
      <vt:lpstr>The Following Abstracts Were Discussed:</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Clinical Insights: Key G/GEJ Cancer Data Analyzed from the San Diego Oncology Conference</dc:title>
  <dc:subject/>
  <dc:creator>MedEd On The Go</dc:creator>
  <cp:keywords/>
  <dc:description/>
  <cp:lastModifiedBy>Harley Kidner</cp:lastModifiedBy>
  <cp:revision>7</cp:revision>
  <dcterms:created xsi:type="dcterms:W3CDTF">2024-04-12T17:50:40Z</dcterms:created>
  <dcterms:modified xsi:type="dcterms:W3CDTF">2024-04-24T18:44:10Z</dcterms:modified>
  <cp:category/>
</cp:coreProperties>
</file>