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00" r:id="rId6"/>
  </p:sldMasterIdLst>
  <p:notesMasterIdLst>
    <p:notesMasterId r:id="rId17"/>
  </p:notesMasterIdLst>
  <p:sldIdLst>
    <p:sldId id="256" r:id="rId7"/>
    <p:sldId id="265" r:id="rId8"/>
    <p:sldId id="573" r:id="rId9"/>
    <p:sldId id="258" r:id="rId10"/>
    <p:sldId id="558" r:id="rId11"/>
    <p:sldId id="562" r:id="rId12"/>
    <p:sldId id="572" r:id="rId13"/>
    <p:sldId id="264" r:id="rId14"/>
    <p:sldId id="561" r:id="rId15"/>
    <p:sldId id="574"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05320614-9BB5-045C-0E1E-BB00A484CEF0}" name="Shannon Williams" initials="SW" userId="53ff2644c4922ffe" providerId="Windows Live"/>
  <p188:author id="{1FF42040-9854-C85D-2553-FFB58F3C2152}" name="Haemin Go" initials="HG" userId="S::hgo@ushealthconnect.com::f4f74a36-2ed4-469e-99f1-5e82f235753e" providerId="AD"/>
  <p188:author id="{D7037B9D-489D-BD61-C2A8-D798FC9BE454}" name="Robert Garris" initials="RG" userId="S::rgarris@ushealthconnect.com::2e75e808-a6ec-4b4a-8020-a0cff9079715" providerId="AD"/>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9EBCE-D807-3043-BECA-F7629302EB5E}" v="4" dt="2024-03-01T14:50:45.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75374" autoAdjust="0"/>
  </p:normalViewPr>
  <p:slideViewPr>
    <p:cSldViewPr snapToGrid="0">
      <p:cViewPr varScale="1">
        <p:scale>
          <a:sx n="90" d="100"/>
          <a:sy n="90" d="100"/>
        </p:scale>
        <p:origin x="1728" y="2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6D09EBCE-D807-3043-BECA-F7629302EB5E}"/>
    <pc:docChg chg="addSld delSld modSld sldOrd">
      <pc:chgData name="Harley Kidner" userId="5b13863f-857f-45ba-b29d-d3555fa5f842" providerId="ADAL" clId="{6D09EBCE-D807-3043-BECA-F7629302EB5E}" dt="2024-03-01T14:50:51.902" v="5" actId="20578"/>
      <pc:docMkLst>
        <pc:docMk/>
      </pc:docMkLst>
      <pc:sldChg chg="modSp">
        <pc:chgData name="Harley Kidner" userId="5b13863f-857f-45ba-b29d-d3555fa5f842" providerId="ADAL" clId="{6D09EBCE-D807-3043-BECA-F7629302EB5E}" dt="2024-02-29T21:35:21.508" v="0" actId="18331"/>
        <pc:sldMkLst>
          <pc:docMk/>
          <pc:sldMk cId="507858919" sldId="258"/>
        </pc:sldMkLst>
        <pc:picChg chg="mod">
          <ac:chgData name="Harley Kidner" userId="5b13863f-857f-45ba-b29d-d3555fa5f842" providerId="ADAL" clId="{6D09EBCE-D807-3043-BECA-F7629302EB5E}" dt="2024-02-29T21:35:21.508" v="0" actId="18331"/>
          <ac:picMkLst>
            <pc:docMk/>
            <pc:sldMk cId="507858919" sldId="258"/>
            <ac:picMk id="3" creationId="{8C3A5E82-B28B-83BA-5E82-447E779C22C5}"/>
          </ac:picMkLst>
        </pc:picChg>
      </pc:sldChg>
      <pc:sldChg chg="add del">
        <pc:chgData name="Harley Kidner" userId="5b13863f-857f-45ba-b29d-d3555fa5f842" providerId="ADAL" clId="{6D09EBCE-D807-3043-BECA-F7629302EB5E}" dt="2024-03-01T14:50:45.411" v="3"/>
        <pc:sldMkLst>
          <pc:docMk/>
          <pc:sldMk cId="2600770121" sldId="265"/>
        </pc:sldMkLst>
      </pc:sldChg>
      <pc:sldChg chg="add del">
        <pc:chgData name="Harley Kidner" userId="5b13863f-857f-45ba-b29d-d3555fa5f842" providerId="ADAL" clId="{6D09EBCE-D807-3043-BECA-F7629302EB5E}" dt="2024-03-01T14:50:45.411" v="3"/>
        <pc:sldMkLst>
          <pc:docMk/>
          <pc:sldMk cId="3306514557" sldId="573"/>
        </pc:sldMkLst>
      </pc:sldChg>
      <pc:sldChg chg="add del ord">
        <pc:chgData name="Harley Kidner" userId="5b13863f-857f-45ba-b29d-d3555fa5f842" providerId="ADAL" clId="{6D09EBCE-D807-3043-BECA-F7629302EB5E}" dt="2024-03-01T14:50:51.902" v="5" actId="20578"/>
        <pc:sldMkLst>
          <pc:docMk/>
          <pc:sldMk cId="2405816164" sldId="5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0BC5077-84A7-4EDF-8E39-770E48F13BC8}" type="datetimeFigureOut">
              <a:rPr lang="en-US" smtClean="0"/>
              <a:t>3/1/24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46DF4A2-6369-46D6-93A4-DFBC0217BB2E}" type="slidenum">
              <a:rPr lang="en-US" smtClean="0"/>
              <a:t>‹#›</a:t>
            </a:fld>
            <a:endParaRPr lang="en-US"/>
          </a:p>
        </p:txBody>
      </p:sp>
    </p:spTree>
    <p:extLst>
      <p:ext uri="{BB962C8B-B14F-4D97-AF65-F5344CB8AC3E}">
        <p14:creationId xmlns:p14="http://schemas.microsoft.com/office/powerpoint/2010/main" val="3431430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DF4A2-6369-46D6-93A4-DFBC0217BB2E}" type="slidenum">
              <a:rPr lang="en-US" smtClean="0"/>
              <a:t>4</a:t>
            </a:fld>
            <a:endParaRPr lang="en-US"/>
          </a:p>
        </p:txBody>
      </p:sp>
    </p:spTree>
    <p:extLst>
      <p:ext uri="{BB962C8B-B14F-4D97-AF65-F5344CB8AC3E}">
        <p14:creationId xmlns:p14="http://schemas.microsoft.com/office/powerpoint/2010/main" val="130634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246DF4A2-6369-46D6-93A4-DFBC0217BB2E}" type="slidenum">
              <a:rPr lang="en-US" smtClean="0"/>
              <a:t>5</a:t>
            </a:fld>
            <a:endParaRPr lang="en-US"/>
          </a:p>
        </p:txBody>
      </p:sp>
    </p:spTree>
    <p:extLst>
      <p:ext uri="{BB962C8B-B14F-4D97-AF65-F5344CB8AC3E}">
        <p14:creationId xmlns:p14="http://schemas.microsoft.com/office/powerpoint/2010/main" val="151716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DF4A2-6369-46D6-93A4-DFBC0217BB2E}" type="slidenum">
              <a:rPr lang="en-US" smtClean="0"/>
              <a:t>6</a:t>
            </a:fld>
            <a:endParaRPr lang="en-US"/>
          </a:p>
        </p:txBody>
      </p:sp>
    </p:spTree>
    <p:extLst>
      <p:ext uri="{BB962C8B-B14F-4D97-AF65-F5344CB8AC3E}">
        <p14:creationId xmlns:p14="http://schemas.microsoft.com/office/powerpoint/2010/main" val="184906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DF4A2-6369-46D6-93A4-DFBC0217BB2E}" type="slidenum">
              <a:rPr lang="en-US" smtClean="0"/>
              <a:t>7</a:t>
            </a:fld>
            <a:endParaRPr lang="en-US"/>
          </a:p>
        </p:txBody>
      </p:sp>
    </p:spTree>
    <p:extLst>
      <p:ext uri="{BB962C8B-B14F-4D97-AF65-F5344CB8AC3E}">
        <p14:creationId xmlns:p14="http://schemas.microsoft.com/office/powerpoint/2010/main" val="51676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DF4A2-6369-46D6-93A4-DFBC0217BB2E}" type="slidenum">
              <a:rPr lang="en-US" smtClean="0"/>
              <a:t>8</a:t>
            </a:fld>
            <a:endParaRPr lang="en-US"/>
          </a:p>
        </p:txBody>
      </p:sp>
    </p:spTree>
    <p:extLst>
      <p:ext uri="{BB962C8B-B14F-4D97-AF65-F5344CB8AC3E}">
        <p14:creationId xmlns:p14="http://schemas.microsoft.com/office/powerpoint/2010/main" val="119865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F6B3930-7C31-48E3-9C51-5B16A239A187}"/>
              </a:ext>
            </a:extLst>
          </p:cNvPr>
          <p:cNvSpPr/>
          <p:nvPr userDrawn="1"/>
        </p:nvSpPr>
        <p:spPr bwMode="auto">
          <a:xfrm>
            <a:off x="6114257" y="3667127"/>
            <a:ext cx="6077741" cy="3190872"/>
          </a:xfrm>
          <a:prstGeom prst="rect">
            <a:avLst/>
          </a:prstGeom>
          <a:solidFill>
            <a:schemeClr val="tx2">
              <a:lumMod val="75000"/>
            </a:schemeClr>
          </a:solidFill>
          <a:ln w="0">
            <a:noFill/>
            <a:miter lim="800000"/>
            <a:headEnd/>
            <a:tailEnd/>
          </a:ln>
        </p:spPr>
        <p:txBody>
          <a:bodyPr rtlCol="0" anchor="ctr"/>
          <a:lstStyle/>
          <a:p>
            <a:pPr algn="ctr" eaLnBrk="1" hangingPunct="1">
              <a:spcBef>
                <a:spcPct val="35000"/>
              </a:spcBef>
              <a:spcAft>
                <a:spcPct val="25000"/>
              </a:spcAft>
              <a:buClr>
                <a:schemeClr val="folHlink"/>
              </a:buClr>
              <a:buNone/>
            </a:pPr>
            <a:r>
              <a:rPr lang="en-US" sz="2400" b="0" dirty="0">
                <a:solidFill>
                  <a:schemeClr val="tx1"/>
                </a:solidFill>
                <a:latin typeface="Calibri" panose="020F0502020204030204" pitchFamily="34" charset="0"/>
              </a:rPr>
              <a:t>Image Placeholder</a:t>
            </a:r>
          </a:p>
        </p:txBody>
      </p:sp>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 name="Picture 1">
            <a:extLst>
              <a:ext uri="{FF2B5EF4-FFF2-40B4-BE49-F238E27FC236}">
                <a16:creationId xmlns:a16="http://schemas.microsoft.com/office/drawing/2014/main" id="{BA6824BC-C604-0009-B182-0567BC93C5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6132" y="244938"/>
            <a:ext cx="1681179" cy="896629"/>
          </a:xfrm>
          <a:prstGeom prst="rect">
            <a:avLst/>
          </a:prstGeom>
        </p:spPr>
      </p:pic>
    </p:spTree>
    <p:extLst>
      <p:ext uri="{BB962C8B-B14F-4D97-AF65-F5344CB8AC3E}">
        <p14:creationId xmlns:p14="http://schemas.microsoft.com/office/powerpoint/2010/main" val="3715847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1040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D1286C5E-09F9-468C-28E0-433C61B53C29}"/>
              </a:ext>
            </a:extLst>
          </p:cNvPr>
          <p:cNvGrpSpPr/>
          <p:nvPr userDrawn="1"/>
        </p:nvGrpSpPr>
        <p:grpSpPr>
          <a:xfrm>
            <a:off x="8869472" y="6298815"/>
            <a:ext cx="2877113" cy="394353"/>
            <a:chOff x="8869472" y="6298815"/>
            <a:chExt cx="2877113" cy="394353"/>
          </a:xfrm>
        </p:grpSpPr>
        <p:pic>
          <p:nvPicPr>
            <p:cNvPr id="4" name="Picture 3">
              <a:extLst>
                <a:ext uri="{FF2B5EF4-FFF2-40B4-BE49-F238E27FC236}">
                  <a16:creationId xmlns:a16="http://schemas.microsoft.com/office/drawing/2014/main" id="{679467CA-89F4-C188-2170-B4B94D784D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07173" y="6298815"/>
              <a:ext cx="739412" cy="394353"/>
            </a:xfrm>
            <a:prstGeom prst="rect">
              <a:avLst/>
            </a:prstGeom>
          </p:spPr>
        </p:pic>
        <p:sp>
          <p:nvSpPr>
            <p:cNvPr id="5" name="Rectangle 4">
              <a:extLst>
                <a:ext uri="{FF2B5EF4-FFF2-40B4-BE49-F238E27FC236}">
                  <a16:creationId xmlns:a16="http://schemas.microsoft.com/office/drawing/2014/main" id="{F4549132-9E6B-C041-DA66-E2829720F89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825384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5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B0E3B1-4A7C-7261-1C0D-368224CC2F2D}"/>
              </a:ext>
            </a:extLst>
          </p:cNvPr>
          <p:cNvGrpSpPr/>
          <p:nvPr userDrawn="1"/>
        </p:nvGrpSpPr>
        <p:grpSpPr>
          <a:xfrm>
            <a:off x="8869472" y="6298815"/>
            <a:ext cx="2877113" cy="394353"/>
            <a:chOff x="8869472" y="6298815"/>
            <a:chExt cx="2877113" cy="394353"/>
          </a:xfrm>
        </p:grpSpPr>
        <p:pic>
          <p:nvPicPr>
            <p:cNvPr id="3" name="Picture 2">
              <a:extLst>
                <a:ext uri="{FF2B5EF4-FFF2-40B4-BE49-F238E27FC236}">
                  <a16:creationId xmlns:a16="http://schemas.microsoft.com/office/drawing/2014/main" id="{9783100C-E066-F74E-F8B7-8AD4160FFE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F5C49CD4-B8DF-4B97-E9D0-CA20225DE22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61280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44B9F7-3245-A62E-5232-18B419E939A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477024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90140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09758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58504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0812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938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4CF2D-D979-1437-A2EB-B60F4C4AD05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443030" y="5318282"/>
            <a:ext cx="2315472" cy="1234918"/>
          </a:xfrm>
          <a:prstGeom prst="rect">
            <a:avLst/>
          </a:prstGeom>
        </p:spPr>
      </p:pic>
      <p:sp>
        <p:nvSpPr>
          <p:cNvPr id="17" name="Rectangle 16">
            <a:extLst>
              <a:ext uri="{FF2B5EF4-FFF2-40B4-BE49-F238E27FC236}">
                <a16:creationId xmlns:a16="http://schemas.microsoft.com/office/drawing/2014/main" id="{F05D0D76-197A-28C6-4CE1-8BC6D49D6130}"/>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55">
            <a:extLst>
              <a:ext uri="{FF2B5EF4-FFF2-40B4-BE49-F238E27FC236}">
                <a16:creationId xmlns:a16="http://schemas.microsoft.com/office/drawing/2014/main" id="{3999D7C8-A96D-F833-4A82-8C6424D337FB}"/>
              </a:ext>
            </a:extLst>
          </p:cNvPr>
          <p:cNvSpPr>
            <a:spLocks noGrp="1" noChangeArrowheads="1"/>
          </p:cNvSpPr>
          <p:nvPr>
            <p:ph type="ctrTitle"/>
          </p:nvPr>
        </p:nvSpPr>
        <p:spPr bwMode="invGray">
          <a:xfrm>
            <a:off x="725677" y="409576"/>
            <a:ext cx="11032823" cy="2882265"/>
          </a:xfrm>
        </p:spPr>
        <p:txBody>
          <a:bodyPr/>
          <a:lstStyle>
            <a:lvl1pPr>
              <a:defRPr sz="3900">
                <a:solidFill>
                  <a:schemeClr val="bg2"/>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5CB8A8DD-7358-E137-C572-52BDA935DE7F}"/>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71577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75008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69944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0958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3467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09729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19210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25246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54973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55758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007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4036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30707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1927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98937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27628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44317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95692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75012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5197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33F44B30-1879-6F13-273E-22B934A627E6}"/>
              </a:ext>
            </a:extLst>
          </p:cNvPr>
          <p:cNvGrpSpPr/>
          <p:nvPr userDrawn="1"/>
        </p:nvGrpSpPr>
        <p:grpSpPr>
          <a:xfrm>
            <a:off x="8869472" y="6298815"/>
            <a:ext cx="2877113" cy="394353"/>
            <a:chOff x="8869472" y="6298815"/>
            <a:chExt cx="2877113" cy="394353"/>
          </a:xfrm>
        </p:grpSpPr>
        <p:pic>
          <p:nvPicPr>
            <p:cNvPr id="8" name="Picture 7">
              <a:extLst>
                <a:ext uri="{FF2B5EF4-FFF2-40B4-BE49-F238E27FC236}">
                  <a16:creationId xmlns:a16="http://schemas.microsoft.com/office/drawing/2014/main" id="{F4A1C891-79C3-863E-FBA9-188D17ED03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07173" y="6298815"/>
              <a:ext cx="739412" cy="394353"/>
            </a:xfrm>
            <a:prstGeom prst="rect">
              <a:avLst/>
            </a:prstGeom>
          </p:spPr>
        </p:pic>
        <p:sp>
          <p:nvSpPr>
            <p:cNvPr id="9" name="Rectangle 8">
              <a:extLst>
                <a:ext uri="{FF2B5EF4-FFF2-40B4-BE49-F238E27FC236}">
                  <a16:creationId xmlns:a16="http://schemas.microsoft.com/office/drawing/2014/main" id="{2DB2AFA4-BBF7-61A0-D954-E2BAF8A27211}"/>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91605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178BF92-DC92-6DC3-6E2D-E56641796C9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11084225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236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93B8F865-6ADC-958B-BCBA-56A2A50D7AAE}"/>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E05C4B9E-1FA3-952D-6393-30BFE5E1835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6D3C7FEC-03C8-EE45-01CC-6BBE64B18F71}"/>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74694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09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E0C14CBC-B02C-E649-3090-78EEB821A66F}"/>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81F49DEA-FA25-76E8-342E-9233B13A696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6F518083-D1F3-A58F-0D1E-5E853D43C08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34346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62880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848249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8474585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140"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F4C3-9BD6-A8D6-B1C3-9A1B28BC522E}"/>
              </a:ext>
            </a:extLst>
          </p:cNvPr>
          <p:cNvSpPr>
            <a:spLocks noGrp="1"/>
          </p:cNvSpPr>
          <p:nvPr>
            <p:ph type="title"/>
          </p:nvPr>
        </p:nvSpPr>
        <p:spPr>
          <a:xfrm>
            <a:off x="609601" y="1709738"/>
            <a:ext cx="10515600" cy="2852737"/>
          </a:xfrm>
        </p:spPr>
        <p:txBody>
          <a:bodyPr>
            <a:normAutofit/>
          </a:bodyPr>
          <a:lstStyle/>
          <a:p>
            <a:r>
              <a:rPr lang="en-US" dirty="0"/>
              <a:t>Intracranial Activity of ROS1 TKIs</a:t>
            </a:r>
          </a:p>
        </p:txBody>
      </p:sp>
      <p:sp>
        <p:nvSpPr>
          <p:cNvPr id="3" name="Subtitle 2">
            <a:extLst>
              <a:ext uri="{FF2B5EF4-FFF2-40B4-BE49-F238E27FC236}">
                <a16:creationId xmlns:a16="http://schemas.microsoft.com/office/drawing/2014/main" id="{4BB08D42-93CF-649C-6BA6-7644F5088B8E}"/>
              </a:ext>
            </a:extLst>
          </p:cNvPr>
          <p:cNvSpPr>
            <a:spLocks noGrp="1"/>
          </p:cNvSpPr>
          <p:nvPr>
            <p:ph type="body" idx="1"/>
          </p:nvPr>
        </p:nvSpPr>
        <p:spPr>
          <a:xfrm>
            <a:off x="609601" y="4589463"/>
            <a:ext cx="10515600" cy="1500187"/>
          </a:xfrm>
        </p:spPr>
        <p:txBody>
          <a:bodyPr>
            <a:noAutofit/>
          </a:bodyPr>
          <a:lstStyle/>
          <a:p>
            <a:r>
              <a:rPr lang="en-US" dirty="0"/>
              <a:t>Charu Aggarwal, MD, MPH, FASCO</a:t>
            </a:r>
          </a:p>
          <a:p>
            <a:r>
              <a:rPr lang="en-US" dirty="0"/>
              <a:t>Associate Director</a:t>
            </a:r>
          </a:p>
          <a:p>
            <a:r>
              <a:rPr lang="en-US" dirty="0"/>
              <a:t>University of Pennsylvania</a:t>
            </a:r>
          </a:p>
          <a:p>
            <a:r>
              <a:rPr lang="en-US" dirty="0"/>
              <a:t>Philadelphia, PA </a:t>
            </a:r>
          </a:p>
        </p:txBody>
      </p:sp>
    </p:spTree>
    <p:extLst>
      <p:ext uri="{BB962C8B-B14F-4D97-AF65-F5344CB8AC3E}">
        <p14:creationId xmlns:p14="http://schemas.microsoft.com/office/powerpoint/2010/main" val="371483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Next-Generation TKI Therapy for ROS1-Rearranged NSCLC</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current guidelines and standards for molecular testing in real-world practice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Assess the latest evidence of approved ROS1 inhibitors and emerging next-generation TKIs for the treatment of newly diagnosed ROS1-rearranged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Analyze treatment options for patients with ROS1-rearranged, advanced NSCLC in second- or subsequent-line therapy focused on acquired resistance mutations and CNS involvement.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intracranial penetration and activity against acquired resistance mutations seen with ROS1-targeted TKI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the toxicity profiles of current and emerging ROS1 TKI agents and to inform optimal strategies for preventing and mitigating TKI-related adverse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3A5E82-B28B-83BA-5E82-447E779C22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2008" y="1753632"/>
            <a:ext cx="7885127" cy="4419725"/>
          </a:xfrm>
          <a:prstGeom prst="rect">
            <a:avLst/>
          </a:prstGeom>
        </p:spPr>
      </p:pic>
      <p:sp>
        <p:nvSpPr>
          <p:cNvPr id="4" name="Title 3">
            <a:extLst>
              <a:ext uri="{FF2B5EF4-FFF2-40B4-BE49-F238E27FC236}">
                <a16:creationId xmlns:a16="http://schemas.microsoft.com/office/drawing/2014/main" id="{54F4020C-57F9-1663-A441-3D0DFECB1BE6}"/>
              </a:ext>
            </a:extLst>
          </p:cNvPr>
          <p:cNvSpPr>
            <a:spLocks noGrp="1"/>
          </p:cNvSpPr>
          <p:nvPr>
            <p:ph type="title"/>
          </p:nvPr>
        </p:nvSpPr>
        <p:spPr>
          <a:xfrm>
            <a:off x="609600" y="199505"/>
            <a:ext cx="10744200" cy="1185577"/>
          </a:xfrm>
        </p:spPr>
        <p:txBody>
          <a:bodyPr>
            <a:normAutofit/>
          </a:bodyPr>
          <a:lstStyle/>
          <a:p>
            <a:r>
              <a:rPr lang="en-US" dirty="0"/>
              <a:t>Development of Brain Metastases Over Time</a:t>
            </a:r>
            <a:br>
              <a:rPr lang="en-US" dirty="0"/>
            </a:br>
            <a:r>
              <a:rPr lang="en-US" sz="2800" dirty="0"/>
              <a:t>ALK-positive and </a:t>
            </a:r>
            <a:r>
              <a:rPr lang="en-US" sz="2800" i="1" dirty="0"/>
              <a:t>ROS1</a:t>
            </a:r>
            <a:r>
              <a:rPr lang="en-US" sz="2800" dirty="0"/>
              <a:t>-positive NSCLC</a:t>
            </a:r>
            <a:endParaRPr lang="en-US" dirty="0"/>
          </a:p>
        </p:txBody>
      </p:sp>
      <p:sp>
        <p:nvSpPr>
          <p:cNvPr id="6" name="TextBox 5">
            <a:extLst>
              <a:ext uri="{FF2B5EF4-FFF2-40B4-BE49-F238E27FC236}">
                <a16:creationId xmlns:a16="http://schemas.microsoft.com/office/drawing/2014/main" id="{C0D8DB94-D548-430A-B8EF-CC25DBA1352B}"/>
              </a:ext>
            </a:extLst>
          </p:cNvPr>
          <p:cNvSpPr txBox="1"/>
          <p:nvPr/>
        </p:nvSpPr>
        <p:spPr>
          <a:xfrm>
            <a:off x="3736075" y="1920215"/>
            <a:ext cx="1230273" cy="369332"/>
          </a:xfrm>
          <a:prstGeom prst="rect">
            <a:avLst/>
          </a:prstGeom>
          <a:noFill/>
        </p:spPr>
        <p:txBody>
          <a:bodyPr wrap="none" rtlCol="0">
            <a:spAutoFit/>
          </a:bodyPr>
          <a:lstStyle/>
          <a:p>
            <a:r>
              <a:rPr lang="en-US" dirty="0"/>
              <a:t>All Patients</a:t>
            </a:r>
          </a:p>
        </p:txBody>
      </p:sp>
      <p:sp>
        <p:nvSpPr>
          <p:cNvPr id="7" name="TextBox 6">
            <a:extLst>
              <a:ext uri="{FF2B5EF4-FFF2-40B4-BE49-F238E27FC236}">
                <a16:creationId xmlns:a16="http://schemas.microsoft.com/office/drawing/2014/main" id="{B2273745-FBF7-B171-F5EE-14C18375B5F9}"/>
              </a:ext>
            </a:extLst>
          </p:cNvPr>
          <p:cNvSpPr txBox="1"/>
          <p:nvPr/>
        </p:nvSpPr>
        <p:spPr>
          <a:xfrm>
            <a:off x="7205713" y="1900461"/>
            <a:ext cx="3728072" cy="369332"/>
          </a:xfrm>
          <a:prstGeom prst="rect">
            <a:avLst/>
          </a:prstGeom>
          <a:noFill/>
        </p:spPr>
        <p:txBody>
          <a:bodyPr wrap="none" rtlCol="0">
            <a:spAutoFit/>
          </a:bodyPr>
          <a:lstStyle/>
          <a:p>
            <a:r>
              <a:rPr lang="en-US" dirty="0"/>
              <a:t>No BM at Initial Metastatic Diagnosis</a:t>
            </a:r>
          </a:p>
        </p:txBody>
      </p:sp>
      <p:sp>
        <p:nvSpPr>
          <p:cNvPr id="9" name="TextBox 8">
            <a:extLst>
              <a:ext uri="{FF2B5EF4-FFF2-40B4-BE49-F238E27FC236}">
                <a16:creationId xmlns:a16="http://schemas.microsoft.com/office/drawing/2014/main" id="{6D729870-F410-0AAC-517D-16EF9D541531}"/>
              </a:ext>
            </a:extLst>
          </p:cNvPr>
          <p:cNvSpPr txBox="1"/>
          <p:nvPr/>
        </p:nvSpPr>
        <p:spPr>
          <a:xfrm>
            <a:off x="4351212" y="2542334"/>
            <a:ext cx="495649" cy="307777"/>
          </a:xfrm>
          <a:prstGeom prst="rect">
            <a:avLst/>
          </a:prstGeom>
          <a:noFill/>
        </p:spPr>
        <p:txBody>
          <a:bodyPr wrap="none" rtlCol="0">
            <a:spAutoFit/>
          </a:bodyPr>
          <a:lstStyle/>
          <a:p>
            <a:r>
              <a:rPr lang="en-US" sz="1400" dirty="0"/>
              <a:t>73%</a:t>
            </a:r>
          </a:p>
        </p:txBody>
      </p:sp>
      <p:sp>
        <p:nvSpPr>
          <p:cNvPr id="10" name="TextBox 9">
            <a:extLst>
              <a:ext uri="{FF2B5EF4-FFF2-40B4-BE49-F238E27FC236}">
                <a16:creationId xmlns:a16="http://schemas.microsoft.com/office/drawing/2014/main" id="{C22CE452-5159-16BC-EC7A-E9ADDE77A059}"/>
              </a:ext>
            </a:extLst>
          </p:cNvPr>
          <p:cNvSpPr txBox="1"/>
          <p:nvPr/>
        </p:nvSpPr>
        <p:spPr>
          <a:xfrm>
            <a:off x="4359960" y="3484924"/>
            <a:ext cx="495649" cy="307777"/>
          </a:xfrm>
          <a:prstGeom prst="rect">
            <a:avLst/>
          </a:prstGeom>
          <a:noFill/>
        </p:spPr>
        <p:txBody>
          <a:bodyPr wrap="none" rtlCol="0">
            <a:spAutoFit/>
          </a:bodyPr>
          <a:lstStyle/>
          <a:p>
            <a:r>
              <a:rPr lang="en-US" sz="1400" dirty="0"/>
              <a:t>34%</a:t>
            </a:r>
          </a:p>
        </p:txBody>
      </p:sp>
      <p:sp>
        <p:nvSpPr>
          <p:cNvPr id="11" name="TextBox 10">
            <a:extLst>
              <a:ext uri="{FF2B5EF4-FFF2-40B4-BE49-F238E27FC236}">
                <a16:creationId xmlns:a16="http://schemas.microsoft.com/office/drawing/2014/main" id="{515C0D83-0DA7-CEA9-0F03-BE95AE5C5F1C}"/>
              </a:ext>
            </a:extLst>
          </p:cNvPr>
          <p:cNvSpPr txBox="1"/>
          <p:nvPr/>
        </p:nvSpPr>
        <p:spPr>
          <a:xfrm>
            <a:off x="8364858" y="2869865"/>
            <a:ext cx="495649" cy="307777"/>
          </a:xfrm>
          <a:prstGeom prst="rect">
            <a:avLst/>
          </a:prstGeom>
          <a:noFill/>
        </p:spPr>
        <p:txBody>
          <a:bodyPr wrap="none" rtlCol="0">
            <a:spAutoFit/>
          </a:bodyPr>
          <a:lstStyle/>
          <a:p>
            <a:r>
              <a:rPr lang="en-US" sz="1400" dirty="0"/>
              <a:t>56%</a:t>
            </a:r>
          </a:p>
        </p:txBody>
      </p:sp>
      <p:sp>
        <p:nvSpPr>
          <p:cNvPr id="12" name="TextBox 11">
            <a:extLst>
              <a:ext uri="{FF2B5EF4-FFF2-40B4-BE49-F238E27FC236}">
                <a16:creationId xmlns:a16="http://schemas.microsoft.com/office/drawing/2014/main" id="{2F8DC532-1A15-B694-3B56-7873FEC514AB}"/>
              </a:ext>
            </a:extLst>
          </p:cNvPr>
          <p:cNvSpPr txBox="1"/>
          <p:nvPr/>
        </p:nvSpPr>
        <p:spPr>
          <a:xfrm>
            <a:off x="8364859" y="3792701"/>
            <a:ext cx="495649" cy="307777"/>
          </a:xfrm>
          <a:prstGeom prst="rect">
            <a:avLst/>
          </a:prstGeom>
          <a:noFill/>
        </p:spPr>
        <p:txBody>
          <a:bodyPr wrap="none" rtlCol="0">
            <a:spAutoFit/>
          </a:bodyPr>
          <a:lstStyle/>
          <a:p>
            <a:r>
              <a:rPr lang="en-US" sz="1400" dirty="0"/>
              <a:t>22%</a:t>
            </a:r>
          </a:p>
        </p:txBody>
      </p:sp>
      <p:sp>
        <p:nvSpPr>
          <p:cNvPr id="2" name="TextBox 1">
            <a:extLst>
              <a:ext uri="{FF2B5EF4-FFF2-40B4-BE49-F238E27FC236}">
                <a16:creationId xmlns:a16="http://schemas.microsoft.com/office/drawing/2014/main" id="{B7076AE3-2DBF-87DA-144F-ECF4468DF4A8}"/>
              </a:ext>
            </a:extLst>
          </p:cNvPr>
          <p:cNvSpPr txBox="1"/>
          <p:nvPr/>
        </p:nvSpPr>
        <p:spPr>
          <a:xfrm>
            <a:off x="2039136" y="1384300"/>
            <a:ext cx="7885127" cy="369332"/>
          </a:xfrm>
          <a:prstGeom prst="rect">
            <a:avLst/>
          </a:prstGeom>
          <a:noFill/>
        </p:spPr>
        <p:txBody>
          <a:bodyPr wrap="square" rtlCol="0">
            <a:spAutoFit/>
          </a:bodyPr>
          <a:lstStyle/>
          <a:p>
            <a:r>
              <a:rPr lang="en-US" b="1" dirty="0"/>
              <a:t>Lower incidence of brain metastases seen with </a:t>
            </a:r>
            <a:r>
              <a:rPr lang="en-US" b="1" i="1" dirty="0"/>
              <a:t>ROS1</a:t>
            </a:r>
            <a:r>
              <a:rPr lang="en-US" b="1" dirty="0"/>
              <a:t>-positive NSCLC</a:t>
            </a:r>
          </a:p>
        </p:txBody>
      </p:sp>
      <p:sp>
        <p:nvSpPr>
          <p:cNvPr id="13" name="Footer Placeholder 12">
            <a:extLst>
              <a:ext uri="{FF2B5EF4-FFF2-40B4-BE49-F238E27FC236}">
                <a16:creationId xmlns:a16="http://schemas.microsoft.com/office/drawing/2014/main" id="{E0A3D2D4-8EFE-0A6E-7FD7-D462276A9D02}"/>
              </a:ext>
            </a:extLst>
          </p:cNvPr>
          <p:cNvSpPr>
            <a:spLocks noGrp="1"/>
          </p:cNvSpPr>
          <p:nvPr>
            <p:ph type="ftr" sz="quarter" idx="3"/>
          </p:nvPr>
        </p:nvSpPr>
        <p:spPr/>
        <p:txBody>
          <a:bodyPr/>
          <a:lstStyle/>
          <a:p>
            <a:r>
              <a:rPr lang="en-US"/>
              <a:t>ALK, anaplastic lymphoma kinase; BM, brain metastases; NSCLC, non-small cell lung cancer, </a:t>
            </a:r>
            <a:r>
              <a:rPr lang="en-US" i="1"/>
              <a:t>ROS1</a:t>
            </a:r>
            <a:r>
              <a:rPr lang="en-US"/>
              <a:t>, ROS proto-oncogene 1, receptor tyrosine kinase.
Gainor JF, et al. </a:t>
            </a:r>
            <a:r>
              <a:rPr lang="en-US" i="1"/>
              <a:t>JCO Precis Oncol</a:t>
            </a:r>
            <a:r>
              <a:rPr lang="en-US"/>
              <a:t>. 2017; 2017:PO.17.00063.</a:t>
            </a:r>
          </a:p>
        </p:txBody>
      </p:sp>
    </p:spTree>
    <p:extLst>
      <p:ext uri="{BB962C8B-B14F-4D97-AF65-F5344CB8AC3E}">
        <p14:creationId xmlns:p14="http://schemas.microsoft.com/office/powerpoint/2010/main" val="50785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8795-BDAB-3F0B-A580-417E0E961B35}"/>
              </a:ext>
            </a:extLst>
          </p:cNvPr>
          <p:cNvSpPr>
            <a:spLocks noGrp="1"/>
          </p:cNvSpPr>
          <p:nvPr>
            <p:ph type="title"/>
          </p:nvPr>
        </p:nvSpPr>
        <p:spPr>
          <a:xfrm>
            <a:off x="609600" y="199505"/>
            <a:ext cx="10744200" cy="1185577"/>
          </a:xfrm>
        </p:spPr>
        <p:txBody>
          <a:bodyPr>
            <a:normAutofit fontScale="90000"/>
          </a:bodyPr>
          <a:lstStyle/>
          <a:p>
            <a:r>
              <a:rPr lang="en-US" dirty="0"/>
              <a:t>Incidence of Brain Metastases in Stage IV </a:t>
            </a:r>
            <a:r>
              <a:rPr lang="en-US" i="1" dirty="0"/>
              <a:t>ROS1</a:t>
            </a:r>
            <a:r>
              <a:rPr lang="en-US" dirty="0"/>
              <a:t>-Rearranged NSCLC and Rate of CNS Progression on Crizotinib</a:t>
            </a:r>
          </a:p>
        </p:txBody>
      </p:sp>
      <p:pic>
        <p:nvPicPr>
          <p:cNvPr id="5" name="Picture 4">
            <a:extLst>
              <a:ext uri="{FF2B5EF4-FFF2-40B4-BE49-F238E27FC236}">
                <a16:creationId xmlns:a16="http://schemas.microsoft.com/office/drawing/2014/main" id="{BFC9A4E2-20A9-D5C3-5B61-495AAD57E2E9}"/>
              </a:ext>
            </a:extLst>
          </p:cNvPr>
          <p:cNvPicPr>
            <a:picLocks noChangeAspect="1"/>
          </p:cNvPicPr>
          <p:nvPr/>
        </p:nvPicPr>
        <p:blipFill>
          <a:blip r:embed="rId3"/>
          <a:stretch>
            <a:fillRect/>
          </a:stretch>
        </p:blipFill>
        <p:spPr>
          <a:xfrm>
            <a:off x="597500" y="1972998"/>
            <a:ext cx="4969076" cy="3392064"/>
          </a:xfrm>
          <a:prstGeom prst="rect">
            <a:avLst/>
          </a:prstGeom>
        </p:spPr>
      </p:pic>
      <p:sp>
        <p:nvSpPr>
          <p:cNvPr id="6" name="TextBox 5">
            <a:extLst>
              <a:ext uri="{FF2B5EF4-FFF2-40B4-BE49-F238E27FC236}">
                <a16:creationId xmlns:a16="http://schemas.microsoft.com/office/drawing/2014/main" id="{A29D9C68-8B64-1C49-E046-07E797AAD571}"/>
              </a:ext>
            </a:extLst>
          </p:cNvPr>
          <p:cNvSpPr txBox="1"/>
          <p:nvPr/>
        </p:nvSpPr>
        <p:spPr>
          <a:xfrm>
            <a:off x="1555531" y="3515141"/>
            <a:ext cx="495649" cy="307777"/>
          </a:xfrm>
          <a:prstGeom prst="rect">
            <a:avLst/>
          </a:prstGeom>
          <a:noFill/>
        </p:spPr>
        <p:txBody>
          <a:bodyPr wrap="none" rtlCol="0">
            <a:spAutoFit/>
          </a:bodyPr>
          <a:lstStyle/>
          <a:p>
            <a:r>
              <a:rPr lang="en-US" sz="1400" dirty="0"/>
              <a:t>36%</a:t>
            </a:r>
          </a:p>
        </p:txBody>
      </p:sp>
      <p:sp>
        <p:nvSpPr>
          <p:cNvPr id="7" name="TextBox 6">
            <a:extLst>
              <a:ext uri="{FF2B5EF4-FFF2-40B4-BE49-F238E27FC236}">
                <a16:creationId xmlns:a16="http://schemas.microsoft.com/office/drawing/2014/main" id="{C8D9332F-6CC3-D705-0908-A000EA4ED8EF}"/>
              </a:ext>
            </a:extLst>
          </p:cNvPr>
          <p:cNvSpPr txBox="1"/>
          <p:nvPr/>
        </p:nvSpPr>
        <p:spPr>
          <a:xfrm>
            <a:off x="2119704" y="3593969"/>
            <a:ext cx="495649" cy="307777"/>
          </a:xfrm>
          <a:prstGeom prst="rect">
            <a:avLst/>
          </a:prstGeom>
          <a:noFill/>
        </p:spPr>
        <p:txBody>
          <a:bodyPr wrap="none" rtlCol="0">
            <a:spAutoFit/>
          </a:bodyPr>
          <a:lstStyle/>
          <a:p>
            <a:r>
              <a:rPr lang="en-US" sz="1400" dirty="0"/>
              <a:t>34%</a:t>
            </a:r>
          </a:p>
        </p:txBody>
      </p:sp>
      <p:sp>
        <p:nvSpPr>
          <p:cNvPr id="8" name="TextBox 7">
            <a:extLst>
              <a:ext uri="{FF2B5EF4-FFF2-40B4-BE49-F238E27FC236}">
                <a16:creationId xmlns:a16="http://schemas.microsoft.com/office/drawing/2014/main" id="{B3E86A3D-D467-35A4-373C-3EDA306B8E3A}"/>
              </a:ext>
            </a:extLst>
          </p:cNvPr>
          <p:cNvSpPr txBox="1"/>
          <p:nvPr/>
        </p:nvSpPr>
        <p:spPr>
          <a:xfrm>
            <a:off x="2774470" y="3747857"/>
            <a:ext cx="495649" cy="307777"/>
          </a:xfrm>
          <a:prstGeom prst="rect">
            <a:avLst/>
          </a:prstGeom>
          <a:noFill/>
        </p:spPr>
        <p:txBody>
          <a:bodyPr wrap="none" rtlCol="0">
            <a:spAutoFit/>
          </a:bodyPr>
          <a:lstStyle/>
          <a:p>
            <a:r>
              <a:rPr lang="en-US" sz="1400" dirty="0"/>
              <a:t>28%</a:t>
            </a:r>
          </a:p>
        </p:txBody>
      </p:sp>
      <p:sp>
        <p:nvSpPr>
          <p:cNvPr id="9" name="TextBox 8">
            <a:extLst>
              <a:ext uri="{FF2B5EF4-FFF2-40B4-BE49-F238E27FC236}">
                <a16:creationId xmlns:a16="http://schemas.microsoft.com/office/drawing/2014/main" id="{1A909E40-BB2A-59FD-7BEB-C9327AA5FFDE}"/>
              </a:ext>
            </a:extLst>
          </p:cNvPr>
          <p:cNvSpPr txBox="1"/>
          <p:nvPr/>
        </p:nvSpPr>
        <p:spPr>
          <a:xfrm>
            <a:off x="3371341" y="3747856"/>
            <a:ext cx="495649" cy="307777"/>
          </a:xfrm>
          <a:prstGeom prst="rect">
            <a:avLst/>
          </a:prstGeom>
          <a:noFill/>
        </p:spPr>
        <p:txBody>
          <a:bodyPr wrap="none" rtlCol="0">
            <a:spAutoFit/>
          </a:bodyPr>
          <a:lstStyle/>
          <a:p>
            <a:r>
              <a:rPr lang="en-US" sz="1400" dirty="0"/>
              <a:t>28%</a:t>
            </a:r>
          </a:p>
        </p:txBody>
      </p:sp>
      <p:sp>
        <p:nvSpPr>
          <p:cNvPr id="10" name="TextBox 9">
            <a:extLst>
              <a:ext uri="{FF2B5EF4-FFF2-40B4-BE49-F238E27FC236}">
                <a16:creationId xmlns:a16="http://schemas.microsoft.com/office/drawing/2014/main" id="{343633C1-1E4F-F9A4-5D09-17F5D655719A}"/>
              </a:ext>
            </a:extLst>
          </p:cNvPr>
          <p:cNvSpPr txBox="1"/>
          <p:nvPr/>
        </p:nvSpPr>
        <p:spPr>
          <a:xfrm>
            <a:off x="3922698" y="3901744"/>
            <a:ext cx="495649" cy="307777"/>
          </a:xfrm>
          <a:prstGeom prst="rect">
            <a:avLst/>
          </a:prstGeom>
          <a:noFill/>
        </p:spPr>
        <p:txBody>
          <a:bodyPr wrap="none" rtlCol="0">
            <a:spAutoFit/>
          </a:bodyPr>
          <a:lstStyle/>
          <a:p>
            <a:r>
              <a:rPr lang="en-US" sz="1400" dirty="0"/>
              <a:t>19%</a:t>
            </a:r>
          </a:p>
        </p:txBody>
      </p:sp>
      <p:sp>
        <p:nvSpPr>
          <p:cNvPr id="11" name="TextBox 10">
            <a:extLst>
              <a:ext uri="{FF2B5EF4-FFF2-40B4-BE49-F238E27FC236}">
                <a16:creationId xmlns:a16="http://schemas.microsoft.com/office/drawing/2014/main" id="{976F2157-1B93-80C6-A612-28697C4017F3}"/>
              </a:ext>
            </a:extLst>
          </p:cNvPr>
          <p:cNvSpPr txBox="1"/>
          <p:nvPr/>
        </p:nvSpPr>
        <p:spPr>
          <a:xfrm>
            <a:off x="4519569" y="3901743"/>
            <a:ext cx="495649" cy="307777"/>
          </a:xfrm>
          <a:prstGeom prst="rect">
            <a:avLst/>
          </a:prstGeom>
          <a:noFill/>
        </p:spPr>
        <p:txBody>
          <a:bodyPr wrap="none" rtlCol="0">
            <a:spAutoFit/>
          </a:bodyPr>
          <a:lstStyle/>
          <a:p>
            <a:r>
              <a:rPr lang="en-US" sz="1400" dirty="0"/>
              <a:t>22%</a:t>
            </a:r>
          </a:p>
        </p:txBody>
      </p:sp>
      <p:sp>
        <p:nvSpPr>
          <p:cNvPr id="12" name="TextBox 11">
            <a:extLst>
              <a:ext uri="{FF2B5EF4-FFF2-40B4-BE49-F238E27FC236}">
                <a16:creationId xmlns:a16="http://schemas.microsoft.com/office/drawing/2014/main" id="{3DE773F0-15E5-29DE-6864-6EEA485CC2BC}"/>
              </a:ext>
            </a:extLst>
          </p:cNvPr>
          <p:cNvSpPr txBox="1"/>
          <p:nvPr/>
        </p:nvSpPr>
        <p:spPr>
          <a:xfrm>
            <a:off x="1276688" y="5428498"/>
            <a:ext cx="3079689" cy="584775"/>
          </a:xfrm>
          <a:prstGeom prst="rect">
            <a:avLst/>
          </a:prstGeom>
          <a:noFill/>
        </p:spPr>
        <p:txBody>
          <a:bodyPr wrap="none" rtlCol="0">
            <a:spAutoFit/>
          </a:bodyPr>
          <a:lstStyle/>
          <a:p>
            <a:r>
              <a:rPr lang="en-US" sz="1600" i="1" dirty="0"/>
              <a:t>CD74-ROS1</a:t>
            </a:r>
            <a:r>
              <a:rPr lang="en-US" sz="1600" dirty="0"/>
              <a:t> gene fusions: 42%</a:t>
            </a:r>
          </a:p>
          <a:p>
            <a:r>
              <a:rPr lang="en-US" sz="1600" dirty="0"/>
              <a:t>Non-CD74-</a:t>
            </a:r>
            <a:r>
              <a:rPr lang="en-US" sz="1600" i="1" dirty="0"/>
              <a:t>ROS1</a:t>
            </a:r>
            <a:r>
              <a:rPr lang="en-US" sz="1600" dirty="0"/>
              <a:t> fusions: 60% </a:t>
            </a:r>
          </a:p>
        </p:txBody>
      </p:sp>
      <p:pic>
        <p:nvPicPr>
          <p:cNvPr id="14" name="Picture 13">
            <a:extLst>
              <a:ext uri="{FF2B5EF4-FFF2-40B4-BE49-F238E27FC236}">
                <a16:creationId xmlns:a16="http://schemas.microsoft.com/office/drawing/2014/main" id="{2B7F32C5-61DC-A802-B0A1-3FB1C66976EE}"/>
              </a:ext>
            </a:extLst>
          </p:cNvPr>
          <p:cNvPicPr>
            <a:picLocks noChangeAspect="1"/>
          </p:cNvPicPr>
          <p:nvPr/>
        </p:nvPicPr>
        <p:blipFill>
          <a:blip r:embed="rId4"/>
          <a:stretch>
            <a:fillRect/>
          </a:stretch>
        </p:blipFill>
        <p:spPr>
          <a:xfrm>
            <a:off x="5940551" y="1384300"/>
            <a:ext cx="5791243" cy="4552578"/>
          </a:xfrm>
          <a:prstGeom prst="rect">
            <a:avLst/>
          </a:prstGeom>
        </p:spPr>
      </p:pic>
      <p:sp>
        <p:nvSpPr>
          <p:cNvPr id="13" name="Footer Placeholder 12">
            <a:extLst>
              <a:ext uri="{FF2B5EF4-FFF2-40B4-BE49-F238E27FC236}">
                <a16:creationId xmlns:a16="http://schemas.microsoft.com/office/drawing/2014/main" id="{87899CA5-37BE-1D7A-CEC7-2B6EB710F4F3}"/>
              </a:ext>
            </a:extLst>
          </p:cNvPr>
          <p:cNvSpPr>
            <a:spLocks noGrp="1"/>
          </p:cNvSpPr>
          <p:nvPr>
            <p:ph type="ftr" sz="quarter" idx="3"/>
          </p:nvPr>
        </p:nvSpPr>
        <p:spPr/>
        <p:txBody>
          <a:bodyPr/>
          <a:lstStyle/>
          <a:p>
            <a:r>
              <a:rPr lang="en-US"/>
              <a:t>BRAF, v-raf murine sarcoma viral oncogene homolog B; CNS, central nervous system; EGFR, epidermal growth factor receptor; KRAS, Kirsten rat sarcoma viral oncogene; </a:t>
            </a:r>
            <a:r>
              <a:rPr lang="en-US" i="1"/>
              <a:t>ROS1</a:t>
            </a:r>
            <a:r>
              <a:rPr lang="en-US"/>
              <a:t>, ROS proto-oncogene 1, receptor tyrosine kinase. 
Patil T, et al. </a:t>
            </a:r>
            <a:r>
              <a:rPr lang="en-US" i="1"/>
              <a:t>J Thorac Oncol</a:t>
            </a:r>
            <a:r>
              <a:rPr lang="en-US"/>
              <a:t>. 2018;13:1717-26.</a:t>
            </a:r>
          </a:p>
        </p:txBody>
      </p:sp>
    </p:spTree>
    <p:extLst>
      <p:ext uri="{BB962C8B-B14F-4D97-AF65-F5344CB8AC3E}">
        <p14:creationId xmlns:p14="http://schemas.microsoft.com/office/powerpoint/2010/main" val="422620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431D-B700-F8A5-1DFE-5EB7420BED18}"/>
              </a:ext>
            </a:extLst>
          </p:cNvPr>
          <p:cNvSpPr>
            <a:spLocks noGrp="1"/>
          </p:cNvSpPr>
          <p:nvPr>
            <p:ph type="title"/>
          </p:nvPr>
        </p:nvSpPr>
        <p:spPr>
          <a:xfrm>
            <a:off x="806891" y="75927"/>
            <a:ext cx="10407649" cy="1141412"/>
          </a:xfrm>
        </p:spPr>
        <p:txBody>
          <a:bodyPr/>
          <a:lstStyle/>
          <a:p>
            <a:pPr algn="l"/>
            <a:r>
              <a:rPr lang="en-US" sz="3600" b="1" dirty="0"/>
              <a:t>Intracranial Activity of ROS1</a:t>
            </a:r>
            <a:r>
              <a:rPr lang="en-US" sz="3600" b="1" i="1" dirty="0"/>
              <a:t> </a:t>
            </a:r>
            <a:r>
              <a:rPr lang="en-US" sz="3600" b="1" dirty="0"/>
              <a:t>TKIs</a:t>
            </a:r>
          </a:p>
        </p:txBody>
      </p:sp>
      <p:graphicFrame>
        <p:nvGraphicFramePr>
          <p:cNvPr id="7" name="Content Placeholder 3">
            <a:extLst>
              <a:ext uri="{FF2B5EF4-FFF2-40B4-BE49-F238E27FC236}">
                <a16:creationId xmlns:a16="http://schemas.microsoft.com/office/drawing/2014/main" id="{6522D1B1-FC7D-3755-2EBC-734714A5E7F2}"/>
              </a:ext>
            </a:extLst>
          </p:cNvPr>
          <p:cNvGraphicFramePr>
            <a:graphicFrameLocks noGrp="1"/>
          </p:cNvGraphicFramePr>
          <p:nvPr>
            <p:ph idx="1"/>
            <p:extLst>
              <p:ext uri="{D42A27DB-BD31-4B8C-83A1-F6EECF244321}">
                <p14:modId xmlns:p14="http://schemas.microsoft.com/office/powerpoint/2010/main" val="2802356297"/>
              </p:ext>
            </p:extLst>
          </p:nvPr>
        </p:nvGraphicFramePr>
        <p:xfrm>
          <a:off x="1255933" y="1039517"/>
          <a:ext cx="9680134" cy="4484843"/>
        </p:xfrm>
        <a:graphic>
          <a:graphicData uri="http://schemas.openxmlformats.org/drawingml/2006/table">
            <a:tbl>
              <a:tblPr firstRow="1" bandRow="1">
                <a:tableStyleId>{21E4AEA4-8DFA-4A89-87EB-49C32662AFE0}</a:tableStyleId>
              </a:tblPr>
              <a:tblGrid>
                <a:gridCol w="2103585">
                  <a:extLst>
                    <a:ext uri="{9D8B030D-6E8A-4147-A177-3AD203B41FA5}">
                      <a16:colId xmlns:a16="http://schemas.microsoft.com/office/drawing/2014/main" val="3235016942"/>
                    </a:ext>
                  </a:extLst>
                </a:gridCol>
                <a:gridCol w="1245889">
                  <a:extLst>
                    <a:ext uri="{9D8B030D-6E8A-4147-A177-3AD203B41FA5}">
                      <a16:colId xmlns:a16="http://schemas.microsoft.com/office/drawing/2014/main" val="877748385"/>
                    </a:ext>
                  </a:extLst>
                </a:gridCol>
                <a:gridCol w="1145871">
                  <a:extLst>
                    <a:ext uri="{9D8B030D-6E8A-4147-A177-3AD203B41FA5}">
                      <a16:colId xmlns:a16="http://schemas.microsoft.com/office/drawing/2014/main" val="3913359923"/>
                    </a:ext>
                  </a:extLst>
                </a:gridCol>
                <a:gridCol w="1225290">
                  <a:extLst>
                    <a:ext uri="{9D8B030D-6E8A-4147-A177-3AD203B41FA5}">
                      <a16:colId xmlns:a16="http://schemas.microsoft.com/office/drawing/2014/main" val="3098545162"/>
                    </a:ext>
                  </a:extLst>
                </a:gridCol>
                <a:gridCol w="1259324">
                  <a:extLst>
                    <a:ext uri="{9D8B030D-6E8A-4147-A177-3AD203B41FA5}">
                      <a16:colId xmlns:a16="http://schemas.microsoft.com/office/drawing/2014/main" val="1056552364"/>
                    </a:ext>
                  </a:extLst>
                </a:gridCol>
                <a:gridCol w="2700175">
                  <a:extLst>
                    <a:ext uri="{9D8B030D-6E8A-4147-A177-3AD203B41FA5}">
                      <a16:colId xmlns:a16="http://schemas.microsoft.com/office/drawing/2014/main" val="387245423"/>
                    </a:ext>
                  </a:extLst>
                </a:gridCol>
              </a:tblGrid>
              <a:tr h="659577">
                <a:tc>
                  <a:txBody>
                    <a:bodyPr/>
                    <a:lstStyle/>
                    <a:p>
                      <a:r>
                        <a:rPr lang="en-US" sz="1300" dirty="0"/>
                        <a:t>Drug</a:t>
                      </a:r>
                    </a:p>
                  </a:txBody>
                  <a:tcPr marL="72101" marR="72101" marT="36050" marB="36050" anchor="ctr"/>
                </a:tc>
                <a:tc>
                  <a:txBody>
                    <a:bodyPr/>
                    <a:lstStyle/>
                    <a:p>
                      <a:pPr algn="ctr"/>
                      <a:r>
                        <a:rPr lang="en-US" sz="1300" dirty="0"/>
                        <a:t>Patients (#)</a:t>
                      </a:r>
                    </a:p>
                  </a:txBody>
                  <a:tcPr marL="72101" marR="72101" marT="36050" marB="36050" anchor="ctr"/>
                </a:tc>
                <a:tc>
                  <a:txBody>
                    <a:bodyPr/>
                    <a:lstStyle/>
                    <a:p>
                      <a:pPr algn="ctr"/>
                      <a:r>
                        <a:rPr lang="en-US" sz="1300" dirty="0"/>
                        <a:t>Patients with CNS </a:t>
                      </a:r>
                      <a:r>
                        <a:rPr lang="en-US" sz="1300" dirty="0" err="1"/>
                        <a:t>mets</a:t>
                      </a:r>
                      <a:r>
                        <a:rPr lang="en-US" sz="1300" dirty="0"/>
                        <a:t>, #</a:t>
                      </a:r>
                    </a:p>
                  </a:txBody>
                  <a:tcPr marL="72101" marR="72101" marT="36050" marB="36050" anchor="ctr"/>
                </a:tc>
                <a:tc>
                  <a:txBody>
                    <a:bodyPr/>
                    <a:lstStyle/>
                    <a:p>
                      <a:pPr algn="ctr"/>
                      <a:r>
                        <a:rPr lang="en-US" sz="1300" dirty="0"/>
                        <a:t>ORR (%)</a:t>
                      </a:r>
                    </a:p>
                    <a:p>
                      <a:pPr algn="ctr"/>
                      <a:r>
                        <a:rPr lang="en-US" sz="1300" dirty="0"/>
                        <a:t>[95% CI]</a:t>
                      </a:r>
                    </a:p>
                  </a:txBody>
                  <a:tcPr marL="72101" marR="72101" marT="36050" marB="36050" anchor="ctr"/>
                </a:tc>
                <a:tc>
                  <a:txBody>
                    <a:bodyPr/>
                    <a:lstStyle/>
                    <a:p>
                      <a:pPr algn="ctr"/>
                      <a:r>
                        <a:rPr lang="en-US" sz="1300" dirty="0" err="1"/>
                        <a:t>mPFS</a:t>
                      </a:r>
                      <a:r>
                        <a:rPr lang="en-US" sz="1300" dirty="0"/>
                        <a:t>, months</a:t>
                      </a:r>
                    </a:p>
                  </a:txBody>
                  <a:tcPr marL="72101" marR="72101" marT="36050" marB="36050" anchor="ctr"/>
                </a:tc>
                <a:tc>
                  <a:txBody>
                    <a:bodyPr/>
                    <a:lstStyle/>
                    <a:p>
                      <a:pPr marL="0" marR="0" lvl="0" indent="0" algn="ctr" defTabSz="857277" rtl="0" eaLnBrk="1" fontAlgn="auto" latinLnBrk="0" hangingPunct="1">
                        <a:lnSpc>
                          <a:spcPct val="100000"/>
                        </a:lnSpc>
                        <a:spcBef>
                          <a:spcPts val="0"/>
                        </a:spcBef>
                        <a:spcAft>
                          <a:spcPts val="0"/>
                        </a:spcAft>
                        <a:buClrTx/>
                        <a:buSzTx/>
                        <a:buFontTx/>
                        <a:buNone/>
                        <a:tabLst/>
                        <a:defRPr/>
                      </a:pPr>
                      <a:r>
                        <a:rPr lang="en-US" sz="1300" dirty="0"/>
                        <a:t>Intracranial Activity (%)</a:t>
                      </a:r>
                    </a:p>
                    <a:p>
                      <a:pPr algn="ctr"/>
                      <a:r>
                        <a:rPr lang="en-US" sz="1300" dirty="0"/>
                        <a:t>[95% CI]</a:t>
                      </a:r>
                    </a:p>
                  </a:txBody>
                  <a:tcPr marL="72101" marR="72101" marT="36050" marB="36050" anchor="ctr"/>
                </a:tc>
                <a:extLst>
                  <a:ext uri="{0D108BD9-81ED-4DB2-BD59-A6C34878D82A}">
                    <a16:rowId xmlns:a16="http://schemas.microsoft.com/office/drawing/2014/main" val="1784881588"/>
                  </a:ext>
                </a:extLst>
              </a:tr>
              <a:tr h="463751">
                <a:tc>
                  <a:txBody>
                    <a:bodyPr/>
                    <a:lstStyle/>
                    <a:p>
                      <a:r>
                        <a:rPr lang="en-US" sz="1300" baseline="0" dirty="0"/>
                        <a:t>Ceritinib</a:t>
                      </a:r>
                      <a:r>
                        <a:rPr lang="en-US" sz="1300" baseline="30000" dirty="0"/>
                        <a:t>1</a:t>
                      </a:r>
                      <a:r>
                        <a:rPr lang="en-US" sz="1300" baseline="0" dirty="0"/>
                        <a:t> </a:t>
                      </a:r>
                    </a:p>
                  </a:txBody>
                  <a:tcPr marL="72101" marR="72101" marT="36050" marB="36050" anchor="ctr"/>
                </a:tc>
                <a:tc>
                  <a:txBody>
                    <a:bodyPr/>
                    <a:lstStyle/>
                    <a:p>
                      <a:pPr algn="ctr"/>
                      <a:r>
                        <a:rPr lang="en-US" sz="1300" dirty="0"/>
                        <a:t>32</a:t>
                      </a:r>
                      <a:r>
                        <a:rPr lang="en-US" sz="1300" baseline="30000" dirty="0"/>
                        <a:t>g</a:t>
                      </a:r>
                      <a:endParaRPr lang="en-US" sz="1300" dirty="0"/>
                    </a:p>
                  </a:txBody>
                  <a:tcPr marL="72101" marR="72101" marT="36050" marB="36050" anchor="ctr"/>
                </a:tc>
                <a:tc>
                  <a:txBody>
                    <a:bodyPr/>
                    <a:lstStyle/>
                    <a:p>
                      <a:pPr algn="ctr"/>
                      <a:r>
                        <a:rPr lang="en-US" sz="1300" dirty="0"/>
                        <a:t>8</a:t>
                      </a:r>
                    </a:p>
                  </a:txBody>
                  <a:tcPr marL="72101" marR="72101" marT="36050" marB="36050" anchor="ctr"/>
                </a:tc>
                <a:tc>
                  <a:txBody>
                    <a:bodyPr/>
                    <a:lstStyle/>
                    <a:p>
                      <a:pPr algn="ctr"/>
                      <a:r>
                        <a:rPr lang="en-US" sz="1300" dirty="0"/>
                        <a:t>62 [45-77]</a:t>
                      </a:r>
                    </a:p>
                  </a:txBody>
                  <a:tcPr marL="72101" marR="72101" marT="36050" marB="36050" anchor="ctr"/>
                </a:tc>
                <a:tc>
                  <a:txBody>
                    <a:bodyPr/>
                    <a:lstStyle/>
                    <a:p>
                      <a:pPr algn="ctr"/>
                      <a:r>
                        <a:rPr lang="en-US" sz="1300" dirty="0"/>
                        <a:t>9.3</a:t>
                      </a:r>
                    </a:p>
                  </a:txBody>
                  <a:tcPr marL="72101" marR="72101" marT="36050" marB="36050" anchor="ctr"/>
                </a:tc>
                <a:tc>
                  <a:txBody>
                    <a:bodyPr/>
                    <a:lstStyle/>
                    <a:p>
                      <a:pPr algn="ctr"/>
                      <a:r>
                        <a:rPr lang="en-US" sz="1300" dirty="0"/>
                        <a:t> ORR</a:t>
                      </a:r>
                      <a:r>
                        <a:rPr lang="en-US" sz="1300" baseline="30000" dirty="0"/>
                        <a:t>† </a:t>
                      </a:r>
                      <a:r>
                        <a:rPr lang="en-US" sz="1300" dirty="0"/>
                        <a:t>25</a:t>
                      </a:r>
                    </a:p>
                    <a:p>
                      <a:pPr algn="ctr"/>
                      <a:r>
                        <a:rPr lang="en-US" sz="1300" dirty="0"/>
                        <a:t> [7-59]</a:t>
                      </a:r>
                    </a:p>
                  </a:txBody>
                  <a:tcPr marL="72101" marR="72101" marT="36050" marB="36050" anchor="ctr"/>
                </a:tc>
                <a:extLst>
                  <a:ext uri="{0D108BD9-81ED-4DB2-BD59-A6C34878D82A}">
                    <a16:rowId xmlns:a16="http://schemas.microsoft.com/office/drawing/2014/main" val="3571248982"/>
                  </a:ext>
                </a:extLst>
              </a:tr>
              <a:tr h="386209">
                <a:tc>
                  <a:txBody>
                    <a:bodyPr/>
                    <a:lstStyle/>
                    <a:p>
                      <a:r>
                        <a:rPr lang="en-US" sz="1300" dirty="0"/>
                        <a:t>Crizotinib</a:t>
                      </a:r>
                      <a:r>
                        <a:rPr lang="en-US" sz="1300" baseline="30000" dirty="0"/>
                        <a:t>2</a:t>
                      </a:r>
                      <a:endParaRPr lang="en-US" sz="1300" dirty="0"/>
                    </a:p>
                  </a:txBody>
                  <a:tcPr marL="72101" marR="72101" marT="36050" marB="36050" anchor="ctr"/>
                </a:tc>
                <a:tc>
                  <a:txBody>
                    <a:bodyPr/>
                    <a:lstStyle/>
                    <a:p>
                      <a:pPr algn="ctr"/>
                      <a:r>
                        <a:rPr lang="en-US" sz="1300" dirty="0"/>
                        <a:t>26</a:t>
                      </a:r>
                    </a:p>
                  </a:txBody>
                  <a:tcPr marL="72101" marR="72101" marT="36050" marB="36050" anchor="ctr"/>
                </a:tc>
                <a:tc>
                  <a:txBody>
                    <a:bodyPr/>
                    <a:lstStyle/>
                    <a:p>
                      <a:pPr algn="ctr"/>
                      <a:r>
                        <a:rPr lang="en-US" sz="1300" dirty="0"/>
                        <a:t>6</a:t>
                      </a:r>
                    </a:p>
                  </a:txBody>
                  <a:tcPr marL="72101" marR="72101" marT="36050" marB="36050" anchor="ctr"/>
                </a:tc>
                <a:tc>
                  <a:txBody>
                    <a:bodyPr/>
                    <a:lstStyle/>
                    <a:p>
                      <a:pPr algn="ctr"/>
                      <a:r>
                        <a:rPr lang="en-US" sz="1300" dirty="0"/>
                        <a:t>65 [44-82]</a:t>
                      </a:r>
                    </a:p>
                  </a:txBody>
                  <a:tcPr marL="72101" marR="72101" marT="36050" marB="36050" anchor="ctr"/>
                </a:tc>
                <a:tc>
                  <a:txBody>
                    <a:bodyPr/>
                    <a:lstStyle/>
                    <a:p>
                      <a:pPr algn="ctr"/>
                      <a:r>
                        <a:rPr lang="en-US" sz="1300" dirty="0"/>
                        <a:t>22.8</a:t>
                      </a:r>
                    </a:p>
                  </a:txBody>
                  <a:tcPr marL="72101" marR="72101" marT="36050" marB="36050" anchor="ctr"/>
                </a:tc>
                <a:tc>
                  <a:txBody>
                    <a:bodyPr/>
                    <a:lstStyle/>
                    <a:p>
                      <a:pPr algn="ctr"/>
                      <a:r>
                        <a:rPr lang="en-US" sz="1300" dirty="0"/>
                        <a:t>ORR</a:t>
                      </a:r>
                      <a:r>
                        <a:rPr lang="en-US" sz="1300" baseline="30000" dirty="0"/>
                        <a:t>†</a:t>
                      </a:r>
                      <a:r>
                        <a:rPr lang="en-US" sz="1300" dirty="0"/>
                        <a:t> 33</a:t>
                      </a:r>
                    </a:p>
                  </a:txBody>
                  <a:tcPr marL="72101" marR="72101" marT="36050" marB="36050" anchor="ctr"/>
                </a:tc>
                <a:extLst>
                  <a:ext uri="{0D108BD9-81ED-4DB2-BD59-A6C34878D82A}">
                    <a16:rowId xmlns:a16="http://schemas.microsoft.com/office/drawing/2014/main" val="2517115178"/>
                  </a:ext>
                </a:extLst>
              </a:tr>
              <a:tr h="463751">
                <a:tc>
                  <a:txBody>
                    <a:bodyPr/>
                    <a:lstStyle/>
                    <a:p>
                      <a:r>
                        <a:rPr lang="en-US" sz="1300" dirty="0"/>
                        <a:t>Entrectinib</a:t>
                      </a:r>
                      <a:r>
                        <a:rPr lang="en-US" sz="1300" baseline="30000" dirty="0"/>
                        <a:t>3c</a:t>
                      </a:r>
                      <a:endParaRPr lang="en-US" sz="1300" dirty="0"/>
                    </a:p>
                  </a:txBody>
                  <a:tcPr marL="72101" marR="72101" marT="36050" marB="36050" anchor="ctr"/>
                </a:tc>
                <a:tc>
                  <a:txBody>
                    <a:bodyPr/>
                    <a:lstStyle/>
                    <a:p>
                      <a:pPr algn="ctr"/>
                      <a:r>
                        <a:rPr lang="en-US" sz="1300" dirty="0"/>
                        <a:t>168</a:t>
                      </a:r>
                    </a:p>
                  </a:txBody>
                  <a:tcPr marL="72101" marR="72101" marT="36050" marB="36050" anchor="ctr"/>
                </a:tc>
                <a:tc>
                  <a:txBody>
                    <a:bodyPr/>
                    <a:lstStyle/>
                    <a:p>
                      <a:pPr algn="ctr"/>
                      <a:r>
                        <a:rPr lang="en-US" sz="1300" dirty="0"/>
                        <a:t>25</a:t>
                      </a:r>
                      <a:r>
                        <a:rPr lang="en-US" sz="1300" baseline="30000" dirty="0"/>
                        <a:t>b</a:t>
                      </a:r>
                      <a:endParaRPr lang="en-US" sz="1300" dirty="0"/>
                    </a:p>
                  </a:txBody>
                  <a:tcPr marL="72101" marR="72101" marT="36050" marB="36050" anchor="ctr"/>
                </a:tc>
                <a:tc>
                  <a:txBody>
                    <a:bodyPr/>
                    <a:lstStyle/>
                    <a:p>
                      <a:pPr algn="ctr"/>
                      <a:r>
                        <a:rPr lang="en-US" sz="1300" dirty="0"/>
                        <a:t>68</a:t>
                      </a:r>
                    </a:p>
                    <a:p>
                      <a:pPr algn="ctr"/>
                      <a:r>
                        <a:rPr lang="en-US" sz="1300" dirty="0"/>
                        <a:t>[60.2-74.8]</a:t>
                      </a:r>
                    </a:p>
                  </a:txBody>
                  <a:tcPr marL="72101" marR="72101" marT="36050" marB="36050" anchor="ctr"/>
                </a:tc>
                <a:tc>
                  <a:txBody>
                    <a:bodyPr/>
                    <a:lstStyle/>
                    <a:p>
                      <a:pPr algn="ctr"/>
                      <a:r>
                        <a:rPr lang="en-US" sz="1300" dirty="0"/>
                        <a:t>15.7</a:t>
                      </a:r>
                    </a:p>
                  </a:txBody>
                  <a:tcPr marL="72101" marR="72101" marT="36050" marB="36050" anchor="ctr"/>
                </a:tc>
                <a:tc>
                  <a:txBody>
                    <a:bodyPr/>
                    <a:lstStyle/>
                    <a:p>
                      <a:pPr algn="ctr"/>
                      <a:r>
                        <a:rPr lang="en-US" sz="1300" dirty="0"/>
                        <a:t>ORR</a:t>
                      </a:r>
                      <a:r>
                        <a:rPr lang="en-US" sz="1300" baseline="30000" dirty="0"/>
                        <a:t>† </a:t>
                      </a:r>
                      <a:r>
                        <a:rPr lang="en-US" sz="1300" dirty="0"/>
                        <a:t>80</a:t>
                      </a:r>
                    </a:p>
                    <a:p>
                      <a:pPr algn="ctr"/>
                      <a:r>
                        <a:rPr lang="en-US" sz="1300" dirty="0"/>
                        <a:t>[59.3-93.2]</a:t>
                      </a:r>
                    </a:p>
                  </a:txBody>
                  <a:tcPr marL="72101" marR="72101" marT="36050" marB="36050" anchor="ctr"/>
                </a:tc>
                <a:extLst>
                  <a:ext uri="{0D108BD9-81ED-4DB2-BD59-A6C34878D82A}">
                    <a16:rowId xmlns:a16="http://schemas.microsoft.com/office/drawing/2014/main" val="2073163659"/>
                  </a:ext>
                </a:extLst>
              </a:tr>
              <a:tr h="463751">
                <a:tc>
                  <a:txBody>
                    <a:bodyPr/>
                    <a:lstStyle/>
                    <a:p>
                      <a:r>
                        <a:rPr lang="en-US" sz="1300" dirty="0"/>
                        <a:t>Lorlatinib</a:t>
                      </a:r>
                      <a:r>
                        <a:rPr lang="en-US" sz="1300" baseline="30000" dirty="0"/>
                        <a:t>4</a:t>
                      </a:r>
                    </a:p>
                    <a:p>
                      <a:r>
                        <a:rPr lang="en-US" sz="1300" baseline="30000" dirty="0"/>
                        <a:t> </a:t>
                      </a:r>
                      <a:endParaRPr lang="en-US" sz="1300" dirty="0"/>
                    </a:p>
                  </a:txBody>
                  <a:tcPr marL="72101" marR="72101" marT="36050" marB="36050" anchor="ctr"/>
                </a:tc>
                <a:tc>
                  <a:txBody>
                    <a:bodyPr/>
                    <a:lstStyle/>
                    <a:p>
                      <a:pPr algn="ctr"/>
                      <a:r>
                        <a:rPr lang="en-US" sz="1300" dirty="0"/>
                        <a:t>69</a:t>
                      </a:r>
                    </a:p>
                    <a:p>
                      <a:pPr algn="ctr"/>
                      <a:r>
                        <a:rPr lang="en-US" sz="1300" dirty="0"/>
                        <a:t>21</a:t>
                      </a:r>
                      <a:r>
                        <a:rPr lang="en-US" sz="1300" baseline="30000" dirty="0"/>
                        <a:t>c</a:t>
                      </a:r>
                      <a:r>
                        <a:rPr lang="en-US" sz="1300" dirty="0"/>
                        <a:t> </a:t>
                      </a:r>
                    </a:p>
                  </a:txBody>
                  <a:tcPr marL="72101" marR="72101" marT="36050" marB="36050" anchor="ctr"/>
                </a:tc>
                <a:tc>
                  <a:txBody>
                    <a:bodyPr/>
                    <a:lstStyle/>
                    <a:p>
                      <a:pPr algn="ctr"/>
                      <a:r>
                        <a:rPr lang="en-US" sz="1300" dirty="0"/>
                        <a:t>24</a:t>
                      </a:r>
                      <a:r>
                        <a:rPr lang="en-US" sz="1300" baseline="30000" dirty="0"/>
                        <a:t>d</a:t>
                      </a:r>
                      <a:r>
                        <a:rPr lang="en-US" sz="1300" dirty="0"/>
                        <a:t> </a:t>
                      </a:r>
                    </a:p>
                    <a:p>
                      <a:pPr algn="ctr"/>
                      <a:r>
                        <a:rPr lang="en-US" sz="1300" dirty="0"/>
                        <a:t>11</a:t>
                      </a:r>
                      <a:r>
                        <a:rPr lang="en-US" sz="1300" baseline="30000" dirty="0"/>
                        <a:t>c</a:t>
                      </a:r>
                      <a:endParaRPr lang="en-US" sz="1300" dirty="0"/>
                    </a:p>
                  </a:txBody>
                  <a:tcPr marL="72101" marR="72101" marT="36050" marB="36050" anchor="ctr"/>
                </a:tc>
                <a:tc>
                  <a:txBody>
                    <a:bodyPr/>
                    <a:lstStyle/>
                    <a:p>
                      <a:pPr algn="ctr"/>
                      <a:r>
                        <a:rPr lang="en-US" sz="1300" dirty="0"/>
                        <a:t>41 [39-53]</a:t>
                      </a:r>
                    </a:p>
                  </a:txBody>
                  <a:tcPr marL="72101" marR="72101" marT="36050" marB="36050" anchor="ctr"/>
                </a:tc>
                <a:tc>
                  <a:txBody>
                    <a:bodyPr/>
                    <a:lstStyle/>
                    <a:p>
                      <a:pPr algn="ctr"/>
                      <a:r>
                        <a:rPr lang="en-US" sz="1300" dirty="0"/>
                        <a:t>21</a:t>
                      </a:r>
                    </a:p>
                    <a:p>
                      <a:pPr algn="ctr"/>
                      <a:r>
                        <a:rPr lang="en-US" sz="1300" dirty="0"/>
                        <a:t> 8.5</a:t>
                      </a:r>
                      <a:r>
                        <a:rPr lang="en-US" sz="1300" baseline="30000" dirty="0"/>
                        <a:t>c</a:t>
                      </a:r>
                      <a:r>
                        <a:rPr lang="en-US" sz="1300" dirty="0"/>
                        <a:t> </a:t>
                      </a:r>
                    </a:p>
                  </a:txBody>
                  <a:tcPr marL="72101" marR="72101" marT="36050" marB="36050" anchor="ctr"/>
                </a:tc>
                <a:tc>
                  <a:txBody>
                    <a:bodyPr/>
                    <a:lstStyle/>
                    <a:p>
                      <a:pPr algn="ctr"/>
                      <a:r>
                        <a:rPr lang="en-US" sz="1300" dirty="0"/>
                        <a:t>ORR</a:t>
                      </a:r>
                      <a:r>
                        <a:rPr lang="en-US" sz="1300" baseline="30000" dirty="0"/>
                        <a:t>†</a:t>
                      </a:r>
                      <a:r>
                        <a:rPr lang="en-US" sz="1300" dirty="0"/>
                        <a:t> 50</a:t>
                      </a:r>
                      <a:r>
                        <a:rPr lang="en-US" sz="1300" baseline="30000" dirty="0"/>
                        <a:t>d [</a:t>
                      </a:r>
                      <a:r>
                        <a:rPr lang="en-US" sz="1300" baseline="0" dirty="0"/>
                        <a:t>29-71]</a:t>
                      </a:r>
                    </a:p>
                    <a:p>
                      <a:pPr algn="ctr"/>
                      <a:r>
                        <a:rPr lang="en-US" sz="1300" dirty="0"/>
                        <a:t> 64</a:t>
                      </a:r>
                      <a:r>
                        <a:rPr lang="en-US" sz="1300" baseline="30000" dirty="0"/>
                        <a:t>c </a:t>
                      </a:r>
                      <a:r>
                        <a:rPr lang="en-US" sz="1300" baseline="0" dirty="0"/>
                        <a:t>[31-89]</a:t>
                      </a:r>
                      <a:endParaRPr lang="en-US" sz="1300" dirty="0"/>
                    </a:p>
                  </a:txBody>
                  <a:tcPr marL="72101" marR="72101" marT="36050" marB="36050" anchor="ctr"/>
                </a:tc>
                <a:extLst>
                  <a:ext uri="{0D108BD9-81ED-4DB2-BD59-A6C34878D82A}">
                    <a16:rowId xmlns:a16="http://schemas.microsoft.com/office/drawing/2014/main" val="3098137860"/>
                  </a:ext>
                </a:extLst>
              </a:tr>
              <a:tr h="545237">
                <a:tc>
                  <a:txBody>
                    <a:bodyPr/>
                    <a:lstStyle/>
                    <a:p>
                      <a:r>
                        <a:rPr lang="en-US" sz="1300" dirty="0"/>
                        <a:t>Repotrectinib</a:t>
                      </a:r>
                      <a:r>
                        <a:rPr lang="en-US" sz="1300" baseline="30000" dirty="0"/>
                        <a:t>5c</a:t>
                      </a:r>
                      <a:r>
                        <a:rPr lang="en-US" sz="1300" dirty="0"/>
                        <a:t> </a:t>
                      </a:r>
                    </a:p>
                  </a:txBody>
                  <a:tcPr marL="72101" marR="72101" marT="36050" marB="36050" anchor="ctr"/>
                </a:tc>
                <a:tc>
                  <a:txBody>
                    <a:bodyPr/>
                    <a:lstStyle/>
                    <a:p>
                      <a:pPr marL="0" marR="0" lvl="0" indent="0" algn="ctr" defTabSz="857277" rtl="0" eaLnBrk="1" fontAlgn="auto" latinLnBrk="0" hangingPunct="1">
                        <a:lnSpc>
                          <a:spcPct val="100000"/>
                        </a:lnSpc>
                        <a:spcBef>
                          <a:spcPts val="0"/>
                        </a:spcBef>
                        <a:spcAft>
                          <a:spcPts val="0"/>
                        </a:spcAft>
                        <a:buClrTx/>
                        <a:buSzTx/>
                        <a:buFontTx/>
                        <a:buNone/>
                        <a:tabLst/>
                        <a:defRPr/>
                      </a:pPr>
                      <a:r>
                        <a:rPr lang="en-US" sz="1300" dirty="0"/>
                        <a:t>71 (</a:t>
                      </a:r>
                      <a:r>
                        <a:rPr lang="en-US" sz="1300" baseline="0" dirty="0"/>
                        <a:t>17*/54</a:t>
                      </a:r>
                      <a:r>
                        <a:rPr lang="en-US" sz="1300" baseline="30000" dirty="0"/>
                        <a:t>**</a:t>
                      </a:r>
                      <a:r>
                        <a:rPr lang="en-US" sz="1300" baseline="0" dirty="0"/>
                        <a:t>)</a:t>
                      </a:r>
                      <a:endParaRPr lang="en-US" sz="1300" dirty="0"/>
                    </a:p>
                    <a:p>
                      <a:pPr algn="ctr"/>
                      <a:endParaRPr lang="en-US" sz="1300" dirty="0"/>
                    </a:p>
                  </a:txBody>
                  <a:tcPr marL="72101" marR="72101" marT="36050" marB="36050" anchor="ctr"/>
                </a:tc>
                <a:tc>
                  <a:txBody>
                    <a:bodyPr/>
                    <a:lstStyle/>
                    <a:p>
                      <a:pPr algn="ctr"/>
                      <a:r>
                        <a:rPr lang="en-US" sz="1300" dirty="0"/>
                        <a:t>17</a:t>
                      </a:r>
                    </a:p>
                  </a:txBody>
                  <a:tcPr marL="72101" marR="72101" marT="36050" marB="36050" anchor="ctr"/>
                </a:tc>
                <a:tc>
                  <a:txBody>
                    <a:bodyPr/>
                    <a:lstStyle/>
                    <a:p>
                      <a:pPr algn="ctr"/>
                      <a:r>
                        <a:rPr lang="en-US" sz="1300" dirty="0"/>
                        <a:t>88</a:t>
                      </a:r>
                      <a:r>
                        <a:rPr lang="en-US" sz="1300" baseline="30000" dirty="0"/>
                        <a:t>*</a:t>
                      </a:r>
                      <a:r>
                        <a:rPr lang="en-US" sz="1300" dirty="0"/>
                        <a:t> [54-99] </a:t>
                      </a:r>
                    </a:p>
                    <a:p>
                      <a:pPr algn="ctr"/>
                      <a:r>
                        <a:rPr lang="en-US" sz="1300" dirty="0"/>
                        <a:t>76</a:t>
                      </a:r>
                      <a:r>
                        <a:rPr lang="en-US" sz="1300" baseline="30000" dirty="0"/>
                        <a:t>**</a:t>
                      </a:r>
                      <a:r>
                        <a:rPr lang="en-US" sz="1300" dirty="0"/>
                        <a:t> [62-86]</a:t>
                      </a:r>
                    </a:p>
                  </a:txBody>
                  <a:tcPr marL="72101" marR="72101" marT="36050" marB="36050" anchor="ctr"/>
                </a:tc>
                <a:tc>
                  <a:txBody>
                    <a:bodyPr/>
                    <a:lstStyle/>
                    <a:p>
                      <a:pPr algn="ctr"/>
                      <a:r>
                        <a:rPr lang="en-US" sz="1300" dirty="0"/>
                        <a:t>35.7</a:t>
                      </a:r>
                    </a:p>
                  </a:txBody>
                  <a:tcPr marL="72101" marR="72101" marT="36050" marB="36050" anchor="ctr"/>
                </a:tc>
                <a:tc>
                  <a:txBody>
                    <a:bodyPr/>
                    <a:lstStyle/>
                    <a:p>
                      <a:pPr algn="ctr"/>
                      <a:r>
                        <a:rPr lang="en-US" sz="1300" dirty="0"/>
                        <a:t>ORR</a:t>
                      </a:r>
                      <a:r>
                        <a:rPr lang="en-US" sz="1300" baseline="30000" dirty="0"/>
                        <a:t>†</a:t>
                      </a:r>
                      <a:r>
                        <a:rPr lang="en-US" sz="1300" dirty="0"/>
                        <a:t> 89</a:t>
                      </a:r>
                    </a:p>
                    <a:p>
                      <a:pPr algn="ctr"/>
                      <a:r>
                        <a:rPr lang="en-US" sz="1300" dirty="0"/>
                        <a:t>[52-100] </a:t>
                      </a:r>
                    </a:p>
                  </a:txBody>
                  <a:tcPr marL="72101" marR="72101" marT="36050" marB="36050" anchor="ctr"/>
                </a:tc>
                <a:extLst>
                  <a:ext uri="{0D108BD9-81ED-4DB2-BD59-A6C34878D82A}">
                    <a16:rowId xmlns:a16="http://schemas.microsoft.com/office/drawing/2014/main" val="4011156680"/>
                  </a:ext>
                </a:extLst>
              </a:tr>
              <a:tr h="545237">
                <a:tc>
                  <a:txBody>
                    <a:bodyPr/>
                    <a:lstStyle/>
                    <a:p>
                      <a:pPr marL="0" marR="0" lvl="0" indent="0" algn="l" defTabSz="857277" rtl="0" eaLnBrk="1" fontAlgn="auto" latinLnBrk="0" hangingPunct="1">
                        <a:lnSpc>
                          <a:spcPct val="100000"/>
                        </a:lnSpc>
                        <a:spcBef>
                          <a:spcPts val="0"/>
                        </a:spcBef>
                        <a:spcAft>
                          <a:spcPts val="0"/>
                        </a:spcAft>
                        <a:buClrTx/>
                        <a:buSzTx/>
                        <a:buFontTx/>
                        <a:buNone/>
                        <a:tabLst/>
                        <a:defRPr/>
                      </a:pPr>
                      <a:r>
                        <a:rPr lang="en-US" sz="1300" dirty="0"/>
                        <a:t>Repotrectinib</a:t>
                      </a:r>
                      <a:r>
                        <a:rPr lang="en-US" sz="1300" baseline="30000" dirty="0"/>
                        <a:t>5e</a:t>
                      </a:r>
                      <a:endParaRPr lang="en-US" sz="1300" dirty="0"/>
                    </a:p>
                    <a:p>
                      <a:endParaRPr lang="en-US" sz="1300" dirty="0"/>
                    </a:p>
                  </a:txBody>
                  <a:tcPr marL="72101" marR="72101" marT="36050" marB="36050" anchor="ctr"/>
                </a:tc>
                <a:tc>
                  <a:txBody>
                    <a:bodyPr/>
                    <a:lstStyle/>
                    <a:p>
                      <a:pPr algn="ctr"/>
                      <a:r>
                        <a:rPr lang="en-US" sz="1300" dirty="0"/>
                        <a:t>56 (26</a:t>
                      </a:r>
                      <a:r>
                        <a:rPr lang="en-US" sz="1300" baseline="30000" dirty="0"/>
                        <a:t>*</a:t>
                      </a:r>
                      <a:r>
                        <a:rPr lang="en-US" sz="1300" baseline="0" dirty="0"/>
                        <a:t>/</a:t>
                      </a:r>
                      <a:r>
                        <a:rPr lang="en-US" sz="1300" baseline="30000" dirty="0"/>
                        <a:t> </a:t>
                      </a:r>
                      <a:r>
                        <a:rPr lang="en-US" sz="1300" baseline="0" dirty="0"/>
                        <a:t>30</a:t>
                      </a:r>
                      <a:r>
                        <a:rPr lang="en-US" sz="1300" baseline="30000" dirty="0"/>
                        <a:t>**</a:t>
                      </a:r>
                      <a:r>
                        <a:rPr lang="en-US" sz="1300" baseline="0" dirty="0"/>
                        <a:t>)</a:t>
                      </a:r>
                      <a:endParaRPr lang="en-US" sz="1300" dirty="0"/>
                    </a:p>
                    <a:p>
                      <a:pPr algn="ctr"/>
                      <a:endParaRPr lang="en-US" sz="1300" dirty="0"/>
                    </a:p>
                  </a:txBody>
                  <a:tcPr marL="72101" marR="72101" marT="36050" marB="36050" anchor="ctr"/>
                </a:tc>
                <a:tc>
                  <a:txBody>
                    <a:bodyPr/>
                    <a:lstStyle/>
                    <a:p>
                      <a:pPr algn="ctr"/>
                      <a:r>
                        <a:rPr lang="en-US" sz="1300" dirty="0"/>
                        <a:t>26</a:t>
                      </a:r>
                    </a:p>
                  </a:txBody>
                  <a:tcPr marL="72101" marR="72101" marT="36050" marB="36050" anchor="ctr"/>
                </a:tc>
                <a:tc>
                  <a:txBody>
                    <a:bodyPr/>
                    <a:lstStyle/>
                    <a:p>
                      <a:pPr algn="ctr"/>
                      <a:r>
                        <a:rPr lang="en-US" sz="1300" dirty="0"/>
                        <a:t>35</a:t>
                      </a:r>
                      <a:r>
                        <a:rPr lang="en-US" sz="1300" baseline="30000" dirty="0"/>
                        <a:t>*</a:t>
                      </a:r>
                      <a:r>
                        <a:rPr lang="en-US" sz="1300" dirty="0"/>
                        <a:t> [17-56]</a:t>
                      </a:r>
                    </a:p>
                    <a:p>
                      <a:pPr algn="ctr"/>
                      <a:r>
                        <a:rPr lang="en-US" sz="1300" dirty="0"/>
                        <a:t> 40</a:t>
                      </a:r>
                      <a:r>
                        <a:rPr lang="en-US" sz="1300" baseline="30000" dirty="0"/>
                        <a:t>**</a:t>
                      </a:r>
                      <a:r>
                        <a:rPr lang="en-US" sz="1300" dirty="0"/>
                        <a:t> [23-59]</a:t>
                      </a:r>
                    </a:p>
                  </a:txBody>
                  <a:tcPr marL="72101" marR="72101" marT="36050" marB="36050" anchor="ctr"/>
                </a:tc>
                <a:tc>
                  <a:txBody>
                    <a:bodyPr/>
                    <a:lstStyle/>
                    <a:p>
                      <a:pPr algn="ctr"/>
                      <a:r>
                        <a:rPr lang="en-US" sz="1300" dirty="0"/>
                        <a:t>9.0</a:t>
                      </a:r>
                    </a:p>
                  </a:txBody>
                  <a:tcPr marL="72101" marR="72101" marT="36050" marB="36050" anchor="ctr"/>
                </a:tc>
                <a:tc>
                  <a:txBody>
                    <a:bodyPr/>
                    <a:lstStyle/>
                    <a:p>
                      <a:pPr algn="ctr"/>
                      <a:r>
                        <a:rPr lang="en-US" sz="1300" dirty="0"/>
                        <a:t>ORR</a:t>
                      </a:r>
                      <a:r>
                        <a:rPr lang="en-US" sz="1300" baseline="30000" dirty="0"/>
                        <a:t>†</a:t>
                      </a:r>
                      <a:r>
                        <a:rPr lang="en-US" sz="1300" dirty="0"/>
                        <a:t> 38</a:t>
                      </a:r>
                    </a:p>
                    <a:p>
                      <a:pPr algn="ctr"/>
                      <a:r>
                        <a:rPr lang="en-US" sz="1300" dirty="0"/>
                        <a:t>[14-68]</a:t>
                      </a:r>
                    </a:p>
                  </a:txBody>
                  <a:tcPr marL="72101" marR="72101" marT="36050" marB="36050" anchor="ctr"/>
                </a:tc>
                <a:extLst>
                  <a:ext uri="{0D108BD9-81ED-4DB2-BD59-A6C34878D82A}">
                    <a16:rowId xmlns:a16="http://schemas.microsoft.com/office/drawing/2014/main" val="118896324"/>
                  </a:ext>
                </a:extLst>
              </a:tr>
              <a:tr h="463751">
                <a:tc>
                  <a:txBody>
                    <a:bodyPr/>
                    <a:lstStyle/>
                    <a:p>
                      <a:r>
                        <a:rPr lang="en-US" sz="1300" dirty="0"/>
                        <a:t>Taletrectinib</a:t>
                      </a:r>
                      <a:r>
                        <a:rPr lang="en-US" sz="1300" baseline="30000" dirty="0"/>
                        <a:t>6§</a:t>
                      </a:r>
                      <a:r>
                        <a:rPr lang="en-US" sz="1300" dirty="0"/>
                        <a:t> </a:t>
                      </a:r>
                    </a:p>
                  </a:txBody>
                  <a:tcPr marL="72101" marR="72101" marT="36050" marB="36050" anchor="ctr"/>
                </a:tc>
                <a:tc>
                  <a:txBody>
                    <a:bodyPr/>
                    <a:lstStyle/>
                    <a:p>
                      <a:pPr algn="ctr"/>
                      <a:r>
                        <a:rPr lang="en-US" sz="1300" dirty="0"/>
                        <a:t>25</a:t>
                      </a:r>
                      <a:r>
                        <a:rPr lang="en-US" sz="1300" baseline="30000" dirty="0"/>
                        <a:t>c</a:t>
                      </a:r>
                      <a:endParaRPr lang="en-US" sz="1300" dirty="0"/>
                    </a:p>
                  </a:txBody>
                  <a:tcPr marL="72101" marR="72101" marT="36050" marB="36050" anchor="ctr"/>
                </a:tc>
                <a:tc>
                  <a:txBody>
                    <a:bodyPr/>
                    <a:lstStyle/>
                    <a:p>
                      <a:pPr algn="ctr"/>
                      <a:r>
                        <a:rPr lang="en-US" sz="1300" dirty="0"/>
                        <a:t>5</a:t>
                      </a:r>
                    </a:p>
                  </a:txBody>
                  <a:tcPr marL="72101" marR="72101" marT="36050" marB="36050" anchor="ctr"/>
                </a:tc>
                <a:tc>
                  <a:txBody>
                    <a:bodyPr/>
                    <a:lstStyle/>
                    <a:p>
                      <a:pPr algn="ctr"/>
                      <a:r>
                        <a:rPr lang="en-US" sz="1300" dirty="0"/>
                        <a:t>92</a:t>
                      </a:r>
                    </a:p>
                  </a:txBody>
                  <a:tcPr marL="72101" marR="72101" marT="36050" marB="36050" anchor="ctr"/>
                </a:tc>
                <a:tc>
                  <a:txBody>
                    <a:bodyPr/>
                    <a:lstStyle/>
                    <a:p>
                      <a:pPr algn="ctr"/>
                      <a:r>
                        <a:rPr lang="en-US" sz="1300" dirty="0"/>
                        <a:t>NR</a:t>
                      </a:r>
                    </a:p>
                  </a:txBody>
                  <a:tcPr marL="72101" marR="72101" marT="36050" marB="36050" anchor="ctr"/>
                </a:tc>
                <a:tc>
                  <a:txBody>
                    <a:bodyPr/>
                    <a:lstStyle/>
                    <a:p>
                      <a:pPr algn="ctr"/>
                      <a:r>
                        <a:rPr lang="en-US" sz="1300" dirty="0"/>
                        <a:t>ORR</a:t>
                      </a:r>
                      <a:r>
                        <a:rPr lang="en-US" sz="1300" baseline="30000" dirty="0"/>
                        <a:t>†</a:t>
                      </a:r>
                      <a:r>
                        <a:rPr lang="en-US" sz="1300" dirty="0"/>
                        <a:t> 80</a:t>
                      </a:r>
                    </a:p>
                    <a:p>
                      <a:pPr algn="ctr"/>
                      <a:r>
                        <a:rPr lang="en-US" sz="1300" dirty="0"/>
                        <a:t>[28.4-99.5]</a:t>
                      </a:r>
                    </a:p>
                  </a:txBody>
                  <a:tcPr marL="72101" marR="72101" marT="36050" marB="36050" anchor="ctr"/>
                </a:tc>
                <a:extLst>
                  <a:ext uri="{0D108BD9-81ED-4DB2-BD59-A6C34878D82A}">
                    <a16:rowId xmlns:a16="http://schemas.microsoft.com/office/drawing/2014/main" val="2234127130"/>
                  </a:ext>
                </a:extLst>
              </a:tr>
              <a:tr h="463751">
                <a:tc>
                  <a:txBody>
                    <a:bodyPr/>
                    <a:lstStyle/>
                    <a:p>
                      <a:r>
                        <a:rPr lang="en-US" sz="1300" dirty="0"/>
                        <a:t>Taletrectinib</a:t>
                      </a:r>
                      <a:r>
                        <a:rPr lang="en-US" sz="1300" baseline="30000" dirty="0"/>
                        <a:t>6§</a:t>
                      </a:r>
                    </a:p>
                  </a:txBody>
                  <a:tcPr marL="72101" marR="72101" marT="36050" marB="36050" anchor="ctr"/>
                </a:tc>
                <a:tc>
                  <a:txBody>
                    <a:bodyPr/>
                    <a:lstStyle/>
                    <a:p>
                      <a:pPr algn="ctr"/>
                      <a:r>
                        <a:rPr lang="en-US" sz="1300" dirty="0"/>
                        <a:t>21</a:t>
                      </a:r>
                      <a:r>
                        <a:rPr lang="en-US" sz="1300" baseline="30000" dirty="0"/>
                        <a:t>f</a:t>
                      </a:r>
                      <a:endParaRPr lang="en-US" sz="1300" dirty="0"/>
                    </a:p>
                  </a:txBody>
                  <a:tcPr marL="72101" marR="72101" marT="36050" marB="36050" anchor="ctr"/>
                </a:tc>
                <a:tc>
                  <a:txBody>
                    <a:bodyPr/>
                    <a:lstStyle/>
                    <a:p>
                      <a:pPr algn="ctr"/>
                      <a:r>
                        <a:rPr lang="en-US" sz="1300" dirty="0"/>
                        <a:t>8</a:t>
                      </a:r>
                    </a:p>
                  </a:txBody>
                  <a:tcPr marL="72101" marR="72101" marT="36050" marB="36050" anchor="ctr"/>
                </a:tc>
                <a:tc>
                  <a:txBody>
                    <a:bodyPr/>
                    <a:lstStyle/>
                    <a:p>
                      <a:pPr algn="ctr"/>
                      <a:r>
                        <a:rPr lang="en-US" sz="1300" dirty="0"/>
                        <a:t>57.1</a:t>
                      </a:r>
                    </a:p>
                  </a:txBody>
                  <a:tcPr marL="72101" marR="72101" marT="36050" marB="36050" anchor="ctr"/>
                </a:tc>
                <a:tc>
                  <a:txBody>
                    <a:bodyPr/>
                    <a:lstStyle/>
                    <a:p>
                      <a:pPr algn="ctr"/>
                      <a:r>
                        <a:rPr lang="en-US" sz="1300" dirty="0"/>
                        <a:t>11.7</a:t>
                      </a:r>
                    </a:p>
                  </a:txBody>
                  <a:tcPr marL="72101" marR="72101" marT="36050" marB="36050" anchor="ctr"/>
                </a:tc>
                <a:tc>
                  <a:txBody>
                    <a:bodyPr/>
                    <a:lstStyle/>
                    <a:p>
                      <a:pPr algn="ctr"/>
                      <a:r>
                        <a:rPr lang="en-US" sz="1300" dirty="0"/>
                        <a:t>ORR</a:t>
                      </a:r>
                      <a:r>
                        <a:rPr lang="en-US" sz="1300" baseline="30000" dirty="0"/>
                        <a:t>†</a:t>
                      </a:r>
                      <a:r>
                        <a:rPr lang="en-US" sz="1300" dirty="0"/>
                        <a:t> 62.5</a:t>
                      </a:r>
                    </a:p>
                    <a:p>
                      <a:pPr algn="ctr"/>
                      <a:r>
                        <a:rPr lang="en-US" sz="1300" dirty="0"/>
                        <a:t>[24.5-91.5]</a:t>
                      </a:r>
                    </a:p>
                  </a:txBody>
                  <a:tcPr marL="72101" marR="72101" marT="36050" marB="36050" anchor="ctr"/>
                </a:tc>
                <a:extLst>
                  <a:ext uri="{0D108BD9-81ED-4DB2-BD59-A6C34878D82A}">
                    <a16:rowId xmlns:a16="http://schemas.microsoft.com/office/drawing/2014/main" val="3112458533"/>
                  </a:ext>
                </a:extLst>
              </a:tr>
            </a:tbl>
          </a:graphicData>
        </a:graphic>
      </p:graphicFrame>
      <p:sp>
        <p:nvSpPr>
          <p:cNvPr id="5" name="Footer Placeholder 4">
            <a:extLst>
              <a:ext uri="{FF2B5EF4-FFF2-40B4-BE49-F238E27FC236}">
                <a16:creationId xmlns:a16="http://schemas.microsoft.com/office/drawing/2014/main" id="{C97F02FA-AB86-D4DE-186B-6FF0934AB96C}"/>
              </a:ext>
            </a:extLst>
          </p:cNvPr>
          <p:cNvSpPr>
            <a:spLocks noGrp="1"/>
          </p:cNvSpPr>
          <p:nvPr>
            <p:ph type="ftr" sz="quarter" idx="3"/>
          </p:nvPr>
        </p:nvSpPr>
        <p:spPr/>
        <p:txBody>
          <a:bodyPr/>
          <a:lstStyle/>
          <a:p>
            <a:r>
              <a:rPr lang="en-US" dirty="0"/>
              <a:t>* with CNS </a:t>
            </a:r>
            <a:r>
              <a:rPr lang="en-US" dirty="0" err="1"/>
              <a:t>mets</a:t>
            </a:r>
            <a:r>
              <a:rPr lang="en-US" dirty="0"/>
              <a:t>; ** without CNS </a:t>
            </a:r>
            <a:r>
              <a:rPr lang="en-US" dirty="0" err="1"/>
              <a:t>mets</a:t>
            </a:r>
            <a:r>
              <a:rPr lang="en-US" dirty="0"/>
              <a:t>; † by RECIST v1.1; § interim results; a, measurable and non-measurable disease; b, measurable disease; c, ROS1 TKI-naïve; d, post </a:t>
            </a:r>
            <a:r>
              <a:rPr lang="en-US" dirty="0" err="1"/>
              <a:t>crizotinib</a:t>
            </a:r>
            <a:r>
              <a:rPr lang="en-US" dirty="0"/>
              <a:t>; e, 1 prior ROS1 TKI and no chemotherapy; f, 1 prior ROS1 TKI; g, all </a:t>
            </a:r>
            <a:r>
              <a:rPr lang="en-US" dirty="0" err="1"/>
              <a:t>crizotinib</a:t>
            </a:r>
            <a:r>
              <a:rPr lang="en-US" dirty="0"/>
              <a:t>-naïve except 2. 
CI, confidence interval; IC-ORR, intracranial objective response rate; </a:t>
            </a:r>
            <a:r>
              <a:rPr lang="en-US" dirty="0" err="1"/>
              <a:t>mPFS</a:t>
            </a:r>
            <a:r>
              <a:rPr lang="en-US" dirty="0"/>
              <a:t>, median progression-free survival; Mets, metastases; NA, not available; NR, not reached;  ORR, objective response rate; ROS1, ROS proto-oncogene 1, receptor tyrosine kinase; TKI tyrosine kinase inhibitor. 
1. Lim SM, et al. </a:t>
            </a:r>
            <a:r>
              <a:rPr lang="en-US" i="1" dirty="0"/>
              <a:t>J Clin Oncol</a:t>
            </a:r>
            <a:r>
              <a:rPr lang="en-US" dirty="0"/>
              <a:t>. 2017;35:2613; 2. Shen L, et al. </a:t>
            </a:r>
            <a:r>
              <a:rPr lang="en-US" i="1" dirty="0"/>
              <a:t>J </a:t>
            </a:r>
            <a:r>
              <a:rPr lang="en-US" i="1" dirty="0" err="1"/>
              <a:t>Thorac</a:t>
            </a:r>
            <a:r>
              <a:rPr lang="en-US" i="1" dirty="0"/>
              <a:t> Oncol</a:t>
            </a:r>
            <a:r>
              <a:rPr lang="en-US" dirty="0"/>
              <a:t>. 2017;12:S1827; 3. Drilon A, et al. </a:t>
            </a:r>
            <a:r>
              <a:rPr lang="en-US" i="1" dirty="0"/>
              <a:t>JTO Clin Res Rep</a:t>
            </a:r>
            <a:r>
              <a:rPr lang="en-US" dirty="0"/>
              <a:t>. 2022;3:100332; 4. Shaw AT, et al</a:t>
            </a:r>
            <a:r>
              <a:rPr lang="en-US" i="1" dirty="0"/>
              <a:t>. Lancet Oncol </a:t>
            </a:r>
            <a:r>
              <a:rPr lang="en-US" dirty="0"/>
              <a:t>2019;20:1691-701; 5. Drilon A, et al. </a:t>
            </a:r>
            <a:r>
              <a:rPr lang="en-US" i="1" dirty="0"/>
              <a:t>N </a:t>
            </a:r>
            <a:r>
              <a:rPr lang="en-US" i="1" dirty="0" err="1"/>
              <a:t>Engl</a:t>
            </a:r>
            <a:r>
              <a:rPr lang="en-US" i="1" dirty="0"/>
              <a:t> J Med</a:t>
            </a:r>
            <a:r>
              <a:rPr lang="en-US" dirty="0"/>
              <a:t>. 2024;390:118-131;6. </a:t>
            </a:r>
            <a:r>
              <a:rPr lang="en-US" dirty="0" err="1"/>
              <a:t>Perol</a:t>
            </a:r>
            <a:r>
              <a:rPr lang="en-US" dirty="0"/>
              <a:t> M, et al. </a:t>
            </a:r>
            <a:r>
              <a:rPr lang="en-US" i="1" dirty="0"/>
              <a:t>ESMO 2023</a:t>
            </a:r>
            <a:r>
              <a:rPr lang="en-US" dirty="0"/>
              <a:t>; Abstract #1373P. </a:t>
            </a:r>
          </a:p>
        </p:txBody>
      </p:sp>
    </p:spTree>
    <p:extLst>
      <p:ext uri="{BB962C8B-B14F-4D97-AF65-F5344CB8AC3E}">
        <p14:creationId xmlns:p14="http://schemas.microsoft.com/office/powerpoint/2010/main" val="335983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8400819-E1F8-02AC-7E21-698BEEE559C8}"/>
              </a:ext>
            </a:extLst>
          </p:cNvPr>
          <p:cNvSpPr>
            <a:spLocks noGrp="1" noChangeArrowheads="1"/>
          </p:cNvSpPr>
          <p:nvPr>
            <p:ph type="title"/>
          </p:nvPr>
        </p:nvSpPr>
        <p:spPr/>
        <p:txBody>
          <a:bodyPr>
            <a:noAutofit/>
          </a:bodyPr>
          <a:lstStyle/>
          <a:p>
            <a:pPr algn="l"/>
            <a:r>
              <a:rPr lang="en-US" dirty="0"/>
              <a:t>Intracranial Efficacy of Repotrectinib in Patients with Measurable Baseline Brain Metastases</a:t>
            </a:r>
            <a:endParaRPr lang="en-US" altLang="en-US" dirty="0"/>
          </a:p>
        </p:txBody>
      </p:sp>
      <p:pic>
        <p:nvPicPr>
          <p:cNvPr id="11" name="Content Placeholder 10">
            <a:extLst>
              <a:ext uri="{FF2B5EF4-FFF2-40B4-BE49-F238E27FC236}">
                <a16:creationId xmlns:a16="http://schemas.microsoft.com/office/drawing/2014/main" id="{F8FCCD28-9557-AEEE-93C0-20C2735D9578}"/>
              </a:ext>
            </a:extLst>
          </p:cNvPr>
          <p:cNvPicPr>
            <a:picLocks noGrp="1" noChangeAspect="1"/>
          </p:cNvPicPr>
          <p:nvPr>
            <p:ph idx="1"/>
          </p:nvPr>
        </p:nvPicPr>
        <p:blipFill>
          <a:blip r:embed="rId3"/>
          <a:stretch>
            <a:fillRect/>
          </a:stretch>
        </p:blipFill>
        <p:spPr>
          <a:xfrm>
            <a:off x="622524" y="2382517"/>
            <a:ext cx="5516898" cy="2991089"/>
          </a:xfrm>
        </p:spPr>
      </p:pic>
      <p:sp>
        <p:nvSpPr>
          <p:cNvPr id="8" name="TextBox 7">
            <a:extLst>
              <a:ext uri="{FF2B5EF4-FFF2-40B4-BE49-F238E27FC236}">
                <a16:creationId xmlns:a16="http://schemas.microsoft.com/office/drawing/2014/main" id="{DD0BFE94-26B6-F6B6-5B99-6D0DBE48FEF0}"/>
              </a:ext>
            </a:extLst>
          </p:cNvPr>
          <p:cNvSpPr txBox="1"/>
          <p:nvPr/>
        </p:nvSpPr>
        <p:spPr bwMode="auto">
          <a:xfrm>
            <a:off x="1212285" y="1834628"/>
            <a:ext cx="42751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ea typeface="+mn-ea"/>
                <a:cs typeface="Arial" panose="020B0604020202020204" pitchFamily="34" charset="0"/>
              </a:rPr>
              <a:t>icDoR</a:t>
            </a:r>
            <a:r>
              <a:rPr kumimoji="0" lang="en-US" sz="1800" b="1" i="0" u="none" strike="noStrike" kern="1200" cap="none" spc="0" normalizeH="0" baseline="0" noProof="0" dirty="0">
                <a:ln>
                  <a:noFill/>
                </a:ln>
                <a:solidFill>
                  <a:srgbClr val="000000"/>
                </a:solidFill>
                <a:effectLst/>
                <a:uLnTx/>
                <a:uFillTx/>
                <a:ea typeface="+mn-ea"/>
                <a:cs typeface="Arial" panose="020B0604020202020204" pitchFamily="34" charset="0"/>
              </a:rPr>
              <a:t>: </a:t>
            </a:r>
            <a:r>
              <a:rPr kumimoji="0" lang="en-US" sz="1800" b="1" u="none" strike="noStrike" kern="1200" cap="none" spc="0" normalizeH="0" baseline="0" noProof="0" dirty="0">
                <a:ln>
                  <a:noFill/>
                </a:ln>
                <a:solidFill>
                  <a:srgbClr val="000000"/>
                </a:solidFill>
                <a:effectLst/>
                <a:uLnTx/>
                <a:uFillTx/>
                <a:ea typeface="+mn-ea"/>
                <a:cs typeface="Arial" panose="020B0604020202020204" pitchFamily="34" charset="0"/>
              </a:rPr>
              <a:t>ROS1 </a:t>
            </a:r>
            <a:r>
              <a:rPr kumimoji="0" lang="en-US" sz="1800" b="1" i="0" u="none" strike="noStrike" kern="1200" cap="none" spc="0" normalizeH="0" baseline="0" noProof="0" dirty="0">
                <a:ln>
                  <a:noFill/>
                </a:ln>
                <a:solidFill>
                  <a:srgbClr val="000000"/>
                </a:solidFill>
                <a:effectLst/>
                <a:uLnTx/>
                <a:uFillTx/>
                <a:ea typeface="+mn-ea"/>
                <a:cs typeface="Arial" panose="020B0604020202020204" pitchFamily="34" charset="0"/>
              </a:rPr>
              <a:t>TKI Naive* </a:t>
            </a:r>
          </a:p>
        </p:txBody>
      </p:sp>
      <p:sp>
        <p:nvSpPr>
          <p:cNvPr id="9" name="TextBox 8">
            <a:extLst>
              <a:ext uri="{FF2B5EF4-FFF2-40B4-BE49-F238E27FC236}">
                <a16:creationId xmlns:a16="http://schemas.microsoft.com/office/drawing/2014/main" id="{36301EB2-FCF0-88D7-FD07-E055D1369AA0}"/>
              </a:ext>
            </a:extLst>
          </p:cNvPr>
          <p:cNvSpPr txBox="1"/>
          <p:nvPr/>
        </p:nvSpPr>
        <p:spPr bwMode="auto">
          <a:xfrm>
            <a:off x="6992431" y="1906589"/>
            <a:ext cx="4304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ea typeface="+mn-ea"/>
                <a:cs typeface="Arial" panose="020B0604020202020204" pitchFamily="34" charset="0"/>
              </a:rPr>
              <a:t>icDoR</a:t>
            </a:r>
            <a:r>
              <a:rPr kumimoji="0" lang="en-US" sz="1800" b="1" i="0" u="none" strike="noStrike" kern="1200" cap="none" spc="0" normalizeH="0" baseline="0" noProof="0" dirty="0">
                <a:ln>
                  <a:noFill/>
                </a:ln>
                <a:solidFill>
                  <a:srgbClr val="000000"/>
                </a:solidFill>
                <a:effectLst/>
                <a:uLnTx/>
                <a:uFillTx/>
                <a:ea typeface="+mn-ea"/>
                <a:cs typeface="Arial" panose="020B0604020202020204" pitchFamily="34" charset="0"/>
              </a:rPr>
              <a:t>: 1 Prior </a:t>
            </a:r>
            <a:r>
              <a:rPr kumimoji="0" lang="en-US" sz="1800" b="1" u="none" strike="noStrike" kern="1200" cap="none" spc="0" normalizeH="0" baseline="0" noProof="0" dirty="0">
                <a:ln>
                  <a:noFill/>
                </a:ln>
                <a:solidFill>
                  <a:srgbClr val="000000"/>
                </a:solidFill>
                <a:effectLst/>
                <a:uLnTx/>
                <a:uFillTx/>
                <a:ea typeface="+mn-ea"/>
                <a:cs typeface="Arial" panose="020B0604020202020204" pitchFamily="34" charset="0"/>
              </a:rPr>
              <a:t>ROS1 </a:t>
            </a:r>
            <a:r>
              <a:rPr kumimoji="0" lang="en-US" sz="1800" b="1" i="0" u="none" strike="noStrike" kern="1200" cap="none" spc="0" normalizeH="0" baseline="0" noProof="0" dirty="0">
                <a:ln>
                  <a:noFill/>
                </a:ln>
                <a:solidFill>
                  <a:srgbClr val="000000"/>
                </a:solidFill>
                <a:effectLst/>
                <a:uLnTx/>
                <a:uFillTx/>
                <a:ea typeface="+mn-ea"/>
                <a:cs typeface="Arial" panose="020B0604020202020204" pitchFamily="34" charset="0"/>
              </a:rPr>
              <a:t>TKI/No Prior CT</a:t>
            </a:r>
            <a:r>
              <a:rPr kumimoji="0" lang="en-US" sz="1800" b="1" i="0" u="none" strike="noStrike" kern="1200" cap="none" spc="0" normalizeH="0" baseline="30000" noProof="0" dirty="0">
                <a:ln>
                  <a:noFill/>
                </a:ln>
                <a:solidFill>
                  <a:srgbClr val="000000"/>
                </a:solidFill>
                <a:effectLst/>
                <a:uLnTx/>
                <a:uFillTx/>
                <a:ea typeface="+mn-ea"/>
                <a:cs typeface="Arial" panose="020B0604020202020204" pitchFamily="34" charset="0"/>
              </a:rPr>
              <a:t>†</a:t>
            </a:r>
            <a:endParaRPr kumimoji="0" lang="en-US" sz="1800" b="1"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pic>
        <p:nvPicPr>
          <p:cNvPr id="13" name="Picture 12">
            <a:extLst>
              <a:ext uri="{FF2B5EF4-FFF2-40B4-BE49-F238E27FC236}">
                <a16:creationId xmlns:a16="http://schemas.microsoft.com/office/drawing/2014/main" id="{FC979313-6F5F-E0C7-772D-6930218B8946}"/>
              </a:ext>
            </a:extLst>
          </p:cNvPr>
          <p:cNvPicPr>
            <a:picLocks noChangeAspect="1"/>
          </p:cNvPicPr>
          <p:nvPr/>
        </p:nvPicPr>
        <p:blipFill>
          <a:blip r:embed="rId4"/>
          <a:stretch>
            <a:fillRect/>
          </a:stretch>
        </p:blipFill>
        <p:spPr>
          <a:xfrm>
            <a:off x="6336946" y="2504694"/>
            <a:ext cx="5232530" cy="2858259"/>
          </a:xfrm>
          <a:prstGeom prst="rect">
            <a:avLst/>
          </a:prstGeom>
        </p:spPr>
      </p:pic>
      <p:sp>
        <p:nvSpPr>
          <p:cNvPr id="15" name="TextBox 14">
            <a:extLst>
              <a:ext uri="{FF2B5EF4-FFF2-40B4-BE49-F238E27FC236}">
                <a16:creationId xmlns:a16="http://schemas.microsoft.com/office/drawing/2014/main" id="{D3725A1A-DD43-B35B-7E32-38F711ACB0F3}"/>
              </a:ext>
            </a:extLst>
          </p:cNvPr>
          <p:cNvSpPr txBox="1"/>
          <p:nvPr/>
        </p:nvSpPr>
        <p:spPr>
          <a:xfrm>
            <a:off x="3207209" y="4104042"/>
            <a:ext cx="2932213" cy="307777"/>
          </a:xfrm>
          <a:prstGeom prst="rect">
            <a:avLst/>
          </a:prstGeom>
          <a:noFill/>
        </p:spPr>
        <p:txBody>
          <a:bodyPr wrap="none" rtlCol="0">
            <a:spAutoFit/>
          </a:bodyPr>
          <a:lstStyle/>
          <a:p>
            <a:r>
              <a:rPr lang="en-US" sz="1400" b="1" dirty="0" err="1"/>
              <a:t>icORR</a:t>
            </a:r>
            <a:r>
              <a:rPr lang="en-US" sz="1400" b="1" dirty="0"/>
              <a:t>, % (95% CI)  89% (52-100)</a:t>
            </a:r>
          </a:p>
        </p:txBody>
      </p:sp>
      <p:sp>
        <p:nvSpPr>
          <p:cNvPr id="16" name="TextBox 15">
            <a:extLst>
              <a:ext uri="{FF2B5EF4-FFF2-40B4-BE49-F238E27FC236}">
                <a16:creationId xmlns:a16="http://schemas.microsoft.com/office/drawing/2014/main" id="{D807DDD8-72F8-169E-53D5-2B79B42F0DD5}"/>
              </a:ext>
            </a:extLst>
          </p:cNvPr>
          <p:cNvSpPr txBox="1"/>
          <p:nvPr/>
        </p:nvSpPr>
        <p:spPr>
          <a:xfrm>
            <a:off x="8808506" y="4087553"/>
            <a:ext cx="2832827" cy="307777"/>
          </a:xfrm>
          <a:prstGeom prst="rect">
            <a:avLst/>
          </a:prstGeom>
          <a:noFill/>
        </p:spPr>
        <p:txBody>
          <a:bodyPr wrap="none" rtlCol="0">
            <a:spAutoFit/>
          </a:bodyPr>
          <a:lstStyle/>
          <a:p>
            <a:r>
              <a:rPr lang="en-US" sz="1400" b="1" dirty="0" err="1"/>
              <a:t>icORR</a:t>
            </a:r>
            <a:r>
              <a:rPr lang="en-US" sz="1400" b="1" dirty="0"/>
              <a:t>, % (95% CI)  38% (14-63)</a:t>
            </a:r>
          </a:p>
        </p:txBody>
      </p:sp>
      <p:sp>
        <p:nvSpPr>
          <p:cNvPr id="4" name="Footer Placeholder 3">
            <a:extLst>
              <a:ext uri="{FF2B5EF4-FFF2-40B4-BE49-F238E27FC236}">
                <a16:creationId xmlns:a16="http://schemas.microsoft.com/office/drawing/2014/main" id="{20640360-F501-C6DA-0285-DEF468662F2D}"/>
              </a:ext>
            </a:extLst>
          </p:cNvPr>
          <p:cNvSpPr>
            <a:spLocks noGrp="1"/>
          </p:cNvSpPr>
          <p:nvPr>
            <p:ph type="ftr" sz="quarter" idx="3"/>
          </p:nvPr>
        </p:nvSpPr>
        <p:spPr/>
        <p:txBody>
          <a:bodyPr/>
          <a:lstStyle/>
          <a:p>
            <a:r>
              <a:rPr lang="en-US"/>
              <a:t>*Median follow-up: 24.0 mo (range: 14.2-66.6). †Median follow-up: 21.5 mo (range: 14.2-58.6).</a:t>
            </a:r>
          </a:p>
          <a:p>
            <a:r>
              <a:rPr lang="en-US"/>
              <a:t>CT, chemotherapy; icDoR, intracranial duration of response; icORR, intrancranial objective response rate; ROS1, ROS proto-oncogene 1, receptor tyrosine kinase.
Drilon A, et al. </a:t>
            </a:r>
            <a:r>
              <a:rPr lang="en-US" i="1"/>
              <a:t>N Engl J Med</a:t>
            </a:r>
            <a:r>
              <a:rPr lang="en-US"/>
              <a:t>. 2024;390:118-31.</a:t>
            </a:r>
          </a:p>
        </p:txBody>
      </p:sp>
    </p:spTree>
    <p:extLst>
      <p:ext uri="{BB962C8B-B14F-4D97-AF65-F5344CB8AC3E}">
        <p14:creationId xmlns:p14="http://schemas.microsoft.com/office/powerpoint/2010/main" val="408378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54915" y="1370794"/>
            <a:ext cx="9682169" cy="385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599" y="42337"/>
            <a:ext cx="11077575" cy="1185577"/>
          </a:xfrm>
        </p:spPr>
        <p:txBody>
          <a:bodyPr>
            <a:noAutofit/>
          </a:bodyPr>
          <a:lstStyle/>
          <a:p>
            <a:r>
              <a:rPr lang="en-US" sz="2800" dirty="0"/>
              <a:t>Development of new brain metastasis in TKI-naïve and TKI-pretreated patients without baseline brain metastases per BICR</a:t>
            </a:r>
          </a:p>
        </p:txBody>
      </p:sp>
      <p:sp>
        <p:nvSpPr>
          <p:cNvPr id="3" name="TextBox 2">
            <a:extLst>
              <a:ext uri="{FF2B5EF4-FFF2-40B4-BE49-F238E27FC236}">
                <a16:creationId xmlns:a16="http://schemas.microsoft.com/office/drawing/2014/main" id="{580024D1-A4A0-588F-4E34-4BF1DA1298B3}"/>
              </a:ext>
            </a:extLst>
          </p:cNvPr>
          <p:cNvSpPr txBox="1"/>
          <p:nvPr/>
        </p:nvSpPr>
        <p:spPr>
          <a:xfrm>
            <a:off x="609124" y="1192183"/>
            <a:ext cx="6913944" cy="338554"/>
          </a:xfrm>
          <a:prstGeom prst="rect">
            <a:avLst/>
          </a:prstGeom>
          <a:noFill/>
        </p:spPr>
        <p:txBody>
          <a:bodyPr wrap="none" rtlCol="0">
            <a:spAutoFit/>
          </a:bodyPr>
          <a:lstStyle/>
          <a:p>
            <a:r>
              <a:rPr lang="en-US" sz="1600" dirty="0"/>
              <a:t>TRIDENT-1: repotrectinib in </a:t>
            </a:r>
            <a:r>
              <a:rPr lang="en-US" sz="1600" i="1" dirty="0"/>
              <a:t>ROS1</a:t>
            </a:r>
            <a:r>
              <a:rPr lang="en-US" sz="1600" dirty="0"/>
              <a:t>+ NSCLC with/without CNS metastases</a:t>
            </a:r>
          </a:p>
        </p:txBody>
      </p:sp>
      <p:sp>
        <p:nvSpPr>
          <p:cNvPr id="10" name="Footer Placeholder 9">
            <a:extLst>
              <a:ext uri="{FF2B5EF4-FFF2-40B4-BE49-F238E27FC236}">
                <a16:creationId xmlns:a16="http://schemas.microsoft.com/office/drawing/2014/main" id="{2FF209C6-88BB-B8D7-907E-1376ACABA397}"/>
              </a:ext>
            </a:extLst>
          </p:cNvPr>
          <p:cNvSpPr>
            <a:spLocks noGrp="1"/>
          </p:cNvSpPr>
          <p:nvPr>
            <p:ph type="ftr" sz="quarter" idx="3"/>
          </p:nvPr>
        </p:nvSpPr>
        <p:spPr>
          <a:xfrm>
            <a:off x="609600" y="6456366"/>
            <a:ext cx="10744199" cy="442131"/>
          </a:xfrm>
        </p:spPr>
        <p:txBody>
          <a:bodyPr/>
          <a:lstStyle/>
          <a:p>
            <a:r>
              <a:rPr lang="en-US" baseline="30000"/>
              <a:t>a</a:t>
            </a:r>
            <a:r>
              <a:rPr lang="en-US"/>
              <a:t>Median follow-up for each overall cohort was: 18.1 months in the TKI-naïve cohort, 15.5 months in the 1 prior TKI and no chemo cohort, 21.3 months in the 1 prior TKI and 1 chemo cohort, and 14.1 months in the 2 prior TKIs and no chemo cohort. </a:t>
            </a:r>
            <a:r>
              <a:rPr lang="en-US" baseline="30000"/>
              <a:t>b</a:t>
            </a:r>
            <a:r>
              <a:rPr lang="en-US"/>
              <a:t>New brain metastasis developed in: 1 of 53 patients in the TKI-naïve cohort and time to CNS progression was 1.8 months; 4 of 32 patients in the 1 prior TKI and no chemo cohort and time to CNS progression ranged from 1.9 to 9.5 months; 2 of 16 patients in the 1 prior TKI and 1 chemo cohort and time to CNS progression was 0.95 and 3.7 months; 2 of 10 patients in the 2 prior TKIs and no chemo cohort and time to CNS progression was 3.6 and 5.5 months. Content of this presentation is the property of the author, licensed by ASCO. Permission required for reuse.
BICR, blinded independent central review. 
ROS1, ROS proto-oncogene 1, receptor tyrosine kinase; TKI, tyrosine receptor kinase.
Lin JJ, et al. ASCO 2023; poster 9017</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0CC9-0810-6D71-879D-123596504E13}"/>
              </a:ext>
            </a:extLst>
          </p:cNvPr>
          <p:cNvSpPr>
            <a:spLocks noGrp="1"/>
          </p:cNvSpPr>
          <p:nvPr>
            <p:ph type="title"/>
          </p:nvPr>
        </p:nvSpPr>
        <p:spPr>
          <a:xfrm>
            <a:off x="609600" y="199505"/>
            <a:ext cx="10744200" cy="1185577"/>
          </a:xfrm>
        </p:spPr>
        <p:txBody>
          <a:bodyPr/>
          <a:lstStyle/>
          <a:p>
            <a:r>
              <a:rPr lang="en-US" dirty="0"/>
              <a:t>Summary	</a:t>
            </a:r>
          </a:p>
        </p:txBody>
      </p:sp>
      <p:sp>
        <p:nvSpPr>
          <p:cNvPr id="3" name="Content Placeholder 2">
            <a:extLst>
              <a:ext uri="{FF2B5EF4-FFF2-40B4-BE49-F238E27FC236}">
                <a16:creationId xmlns:a16="http://schemas.microsoft.com/office/drawing/2014/main" id="{004FDE8D-8A1F-0A8F-C76A-684194A40848}"/>
              </a:ext>
            </a:extLst>
          </p:cNvPr>
          <p:cNvSpPr>
            <a:spLocks noGrp="1"/>
          </p:cNvSpPr>
          <p:nvPr>
            <p:ph idx="1"/>
          </p:nvPr>
        </p:nvSpPr>
        <p:spPr>
          <a:xfrm>
            <a:off x="609600" y="1477906"/>
            <a:ext cx="10744200" cy="4722477"/>
          </a:xfrm>
        </p:spPr>
        <p:txBody>
          <a:bodyPr/>
          <a:lstStyle/>
          <a:p>
            <a:r>
              <a:rPr lang="en-US" dirty="0"/>
              <a:t>Brain metastases remain an area of therapeutic need for patients with </a:t>
            </a:r>
            <a:r>
              <a:rPr lang="en-US" i="1" dirty="0"/>
              <a:t>ROS1</a:t>
            </a:r>
            <a:r>
              <a:rPr lang="en-US" dirty="0"/>
              <a:t>-rearranged NSCLC</a:t>
            </a:r>
          </a:p>
          <a:p>
            <a:r>
              <a:rPr lang="en-US" dirty="0"/>
              <a:t>Deep and durable intracranial activity has been demonstrated in both ROS1 TKI-naïve and TKI-pretreated patients with newer ROS1 targeted TKIs</a:t>
            </a:r>
          </a:p>
          <a:p>
            <a:r>
              <a:rPr lang="en-US" dirty="0"/>
              <a:t>Entrectinib, lorlatinib, and repotrectinib are recommended for patients with </a:t>
            </a:r>
            <a:r>
              <a:rPr lang="en-US" i="1" dirty="0"/>
              <a:t>ROS1-</a:t>
            </a:r>
            <a:r>
              <a:rPr lang="en-US" dirty="0"/>
              <a:t>rearranged NSCLC with brain metastases</a:t>
            </a:r>
          </a:p>
          <a:p>
            <a:endParaRPr lang="en-US" dirty="0"/>
          </a:p>
        </p:txBody>
      </p:sp>
    </p:spTree>
    <p:extLst>
      <p:ext uri="{BB962C8B-B14F-4D97-AF65-F5344CB8AC3E}">
        <p14:creationId xmlns:p14="http://schemas.microsoft.com/office/powerpoint/2010/main" val="3615439410"/>
      </p:ext>
    </p:extLst>
  </p:cSld>
  <p:clrMapOvr>
    <a:masterClrMapping/>
  </p:clrMapOvr>
</p:sld>
</file>

<file path=ppt/theme/theme1.xml><?xml version="1.0" encoding="utf-8"?>
<a:theme xmlns:a="http://schemas.openxmlformats.org/drawingml/2006/main" name="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FAF87A-1AB0-48E1-8C41-B03E667F1F7B}">
  <ds:schemaRef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f55e9ad1-4522-4e5b-8d2e-6f450f6d945f"/>
    <ds:schemaRef ds:uri="a9d8bbac-cce3-475c-b9fe-65ecbcec7edd"/>
  </ds:schemaRefs>
</ds:datastoreItem>
</file>

<file path=customXml/itemProps2.xml><?xml version="1.0" encoding="utf-8"?>
<ds:datastoreItem xmlns:ds="http://schemas.openxmlformats.org/officeDocument/2006/customXml" ds:itemID="{EF586ED5-E146-4F54-93C0-D91530A1937B}">
  <ds:schemaRefs>
    <ds:schemaRef ds:uri="http://schemas.microsoft.com/sharepoint/v3/contenttype/forms"/>
  </ds:schemaRefs>
</ds:datastoreItem>
</file>

<file path=customXml/itemProps3.xml><?xml version="1.0" encoding="utf-8"?>
<ds:datastoreItem xmlns:ds="http://schemas.openxmlformats.org/officeDocument/2006/customXml" ds:itemID="{6BDE2FB8-8C0A-4C4E-999B-69FACBABF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3466</TotalTime>
  <Words>1358</Words>
  <Application>Microsoft Macintosh PowerPoint</Application>
  <PresentationFormat>Widescreen</PresentationFormat>
  <Paragraphs>144</Paragraphs>
  <Slides>10</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Calibri Light</vt:lpstr>
      <vt:lpstr>Century Gothic</vt:lpstr>
      <vt:lpstr>Trebuchet MS</vt:lpstr>
      <vt:lpstr>Wingdings</vt:lpstr>
      <vt:lpstr>2022_CCO_Template</vt:lpstr>
      <vt:lpstr>HemOnc22_TCME</vt:lpstr>
      <vt:lpstr>Office Theme</vt:lpstr>
      <vt:lpstr>Intracranial Activity of ROS1 TKIs</vt:lpstr>
      <vt:lpstr>PowerPoint Presentation</vt:lpstr>
      <vt:lpstr>Disclaimer</vt:lpstr>
      <vt:lpstr>Development of Brain Metastases Over Time ALK-positive and ROS1-positive NSCLC</vt:lpstr>
      <vt:lpstr>Incidence of Brain Metastases in Stage IV ROS1-Rearranged NSCLC and Rate of CNS Progression on Crizotinib</vt:lpstr>
      <vt:lpstr>Intracranial Activity of ROS1 TKIs</vt:lpstr>
      <vt:lpstr>Intracranial Efficacy of Repotrectinib in Patients with Measurable Baseline Brain Metastases</vt:lpstr>
      <vt:lpstr>Development of new brain metastasis in TKI-naïve and TKI-pretreated patients without baseline brain metastases per BICR</vt:lpstr>
      <vt:lpstr>Summary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Intracranial Activity of ROS1 TKIs</dc:title>
  <dc:subject/>
  <dc:creator>MedEd On The Go</dc:creator>
  <cp:keywords/>
  <dc:description/>
  <cp:lastModifiedBy>Harley Kidner</cp:lastModifiedBy>
  <cp:revision>23</cp:revision>
  <cp:lastPrinted>2024-01-03T20:49:51Z</cp:lastPrinted>
  <dcterms:created xsi:type="dcterms:W3CDTF">2023-12-19T16:05:15Z</dcterms:created>
  <dcterms:modified xsi:type="dcterms:W3CDTF">2024-03-01T14:53:39Z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