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3" r:id="rId5"/>
  </p:sldMasterIdLst>
  <p:notesMasterIdLst>
    <p:notesMasterId r:id="rId13"/>
  </p:notesMasterIdLst>
  <p:sldIdLst>
    <p:sldId id="256" r:id="rId6"/>
    <p:sldId id="265" r:id="rId7"/>
    <p:sldId id="340" r:id="rId8"/>
    <p:sldId id="337" r:id="rId9"/>
    <p:sldId id="338" r:id="rId10"/>
    <p:sldId id="339" r:id="rId11"/>
    <p:sldId id="264"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7037B9D-489D-BD61-C2A8-D798FC9BE454}" name="Robert Garris" initials="RG" userId="S::rgarris@ushealthconnect.com::2e75e808-a6ec-4b4a-8020-a0cff9079715"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8DFDEFB-9CC4-424E-A4DB-885062B9F5C1}" v="4" dt="2024-03-01T14:49:01.65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157" autoAdjust="0"/>
    <p:restoredTop sz="94694"/>
  </p:normalViewPr>
  <p:slideViewPr>
    <p:cSldViewPr snapToGrid="0">
      <p:cViewPr varScale="1">
        <p:scale>
          <a:sx n="117" d="100"/>
          <a:sy n="117" d="100"/>
        </p:scale>
        <p:origin x="512"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20"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viewProps" Target="viewProps.xml"/><Relationship Id="rId10" Type="http://schemas.openxmlformats.org/officeDocument/2006/relationships/slide" Target="slides/slide5.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rley Kidner" userId="5b13863f-857f-45ba-b29d-d3555fa5f842" providerId="ADAL" clId="{78DFDEFB-9CC4-424E-A4DB-885062B9F5C1}"/>
    <pc:docChg chg="addSld delSld modSld sldOrd">
      <pc:chgData name="Harley Kidner" userId="5b13863f-857f-45ba-b29d-d3555fa5f842" providerId="ADAL" clId="{78DFDEFB-9CC4-424E-A4DB-885062B9F5C1}" dt="2024-03-01T14:49:14.218" v="5" actId="20577"/>
      <pc:docMkLst>
        <pc:docMk/>
      </pc:docMkLst>
      <pc:sldChg chg="add del ord">
        <pc:chgData name="Harley Kidner" userId="5b13863f-857f-45ba-b29d-d3555fa5f842" providerId="ADAL" clId="{78DFDEFB-9CC4-424E-A4DB-885062B9F5C1}" dt="2024-03-01T14:49:06.492" v="4" actId="20578"/>
        <pc:sldMkLst>
          <pc:docMk/>
          <pc:sldMk cId="2405816164" sldId="264"/>
        </pc:sldMkLst>
      </pc:sldChg>
      <pc:sldChg chg="modSp add del mod">
        <pc:chgData name="Harley Kidner" userId="5b13863f-857f-45ba-b29d-d3555fa5f842" providerId="ADAL" clId="{78DFDEFB-9CC4-424E-A4DB-885062B9F5C1}" dt="2024-03-01T14:49:14.218" v="5" actId="20577"/>
        <pc:sldMkLst>
          <pc:docMk/>
          <pc:sldMk cId="2600770121" sldId="265"/>
        </pc:sldMkLst>
        <pc:spChg chg="mod">
          <ac:chgData name="Harley Kidner" userId="5b13863f-857f-45ba-b29d-d3555fa5f842" providerId="ADAL" clId="{78DFDEFB-9CC4-424E-A4DB-885062B9F5C1}" dt="2024-03-01T14:49:14.218" v="5" actId="20577"/>
          <ac:spMkLst>
            <pc:docMk/>
            <pc:sldMk cId="2600770121" sldId="265"/>
            <ac:spMk id="4" creationId="{821270A0-01CF-6D78-64D3-D2393CA1DB1B}"/>
          </ac:spMkLst>
        </pc:spChg>
      </pc:sldChg>
      <pc:sldChg chg="modSp">
        <pc:chgData name="Harley Kidner" userId="5b13863f-857f-45ba-b29d-d3555fa5f842" providerId="ADAL" clId="{78DFDEFB-9CC4-424E-A4DB-885062B9F5C1}" dt="2024-02-29T21:34:27.188" v="0" actId="18331"/>
        <pc:sldMkLst>
          <pc:docMk/>
          <pc:sldMk cId="1949975142" sldId="338"/>
        </pc:sldMkLst>
        <pc:picChg chg="mod">
          <ac:chgData name="Harley Kidner" userId="5b13863f-857f-45ba-b29d-d3555fa5f842" providerId="ADAL" clId="{78DFDEFB-9CC4-424E-A4DB-885062B9F5C1}" dt="2024-02-29T21:34:27.188" v="0" actId="18331"/>
          <ac:picMkLst>
            <pc:docMk/>
            <pc:sldMk cId="1949975142" sldId="338"/>
            <ac:picMk id="4" creationId="{23F0B663-EAF2-5962-5AFC-3ED962D886A8}"/>
          </ac:picMkLst>
        </pc:picChg>
      </pc:sldChg>
      <pc:sldChg chg="add del">
        <pc:chgData name="Harley Kidner" userId="5b13863f-857f-45ba-b29d-d3555fa5f842" providerId="ADAL" clId="{78DFDEFB-9CC4-424E-A4DB-885062B9F5C1}" dt="2024-03-01T14:49:01.655" v="3"/>
        <pc:sldMkLst>
          <pc:docMk/>
          <pc:sldMk cId="3306514557" sldId="34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638DA8-C1F8-486B-994E-0EDB818261AD}" type="datetimeFigureOut">
              <a:rPr lang="en-US" smtClean="0"/>
              <a:t>3/1/24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4D7638-242D-402F-8FC5-CCEDECC90A03}" type="slidenum">
              <a:rPr lang="en-US" smtClean="0"/>
              <a:t>‹#›</a:t>
            </a:fld>
            <a:endParaRPr lang="en-US"/>
          </a:p>
        </p:txBody>
      </p:sp>
    </p:spTree>
    <p:extLst>
      <p:ext uri="{BB962C8B-B14F-4D97-AF65-F5344CB8AC3E}">
        <p14:creationId xmlns:p14="http://schemas.microsoft.com/office/powerpoint/2010/main" val="17113235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5154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94770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3" name="Picture 2">
            <a:extLst>
              <a:ext uri="{FF2B5EF4-FFF2-40B4-BE49-F238E27FC236}">
                <a16:creationId xmlns:a16="http://schemas.microsoft.com/office/drawing/2014/main" id="{62A409AE-194B-4AB6-B881-2B3D424F4FE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8" name="Picture 7">
            <a:extLst>
              <a:ext uri="{FF2B5EF4-FFF2-40B4-BE49-F238E27FC236}">
                <a16:creationId xmlns:a16="http://schemas.microsoft.com/office/drawing/2014/main" id="{24E1EB27-17AD-41F7-8E9B-817073D87F9B}"/>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36193742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7503458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72446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0478630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D250C-6EEA-B1A1-B491-10422548427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BBD3599-E485-39AC-03C7-74F93F01CE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F96DE3-09DA-C553-4E03-25C8490BF4CE}"/>
              </a:ext>
            </a:extLst>
          </p:cNvPr>
          <p:cNvSpPr>
            <a:spLocks noGrp="1"/>
          </p:cNvSpPr>
          <p:nvPr>
            <p:ph type="dt" sz="half" idx="10"/>
          </p:nvPr>
        </p:nvSpPr>
        <p:spPr/>
        <p:txBody>
          <a:bodyPr/>
          <a:lstStyle/>
          <a:p>
            <a:fld id="{68607845-940D-AF42-90E6-0A3F0004BE78}" type="datetimeFigureOut">
              <a:rPr lang="en-US" smtClean="0"/>
              <a:t>3/1/24</a:t>
            </a:fld>
            <a:endParaRPr lang="en-US"/>
          </a:p>
        </p:txBody>
      </p:sp>
      <p:sp>
        <p:nvSpPr>
          <p:cNvPr id="5" name="Footer Placeholder 4">
            <a:extLst>
              <a:ext uri="{FF2B5EF4-FFF2-40B4-BE49-F238E27FC236}">
                <a16:creationId xmlns:a16="http://schemas.microsoft.com/office/drawing/2014/main" id="{EFA9A60E-868C-52C6-C825-19BA338FF8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21579E-803B-BD28-2DBB-13250B0CA552}"/>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6775207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4FC08-534A-8154-8815-A5BFFB686E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84B8B7-FC0D-4F40-EC2B-62E119F7C5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17CCE6-3E70-D9AF-F696-4DDE3281A5DF}"/>
              </a:ext>
            </a:extLst>
          </p:cNvPr>
          <p:cNvSpPr>
            <a:spLocks noGrp="1"/>
          </p:cNvSpPr>
          <p:nvPr>
            <p:ph type="dt" sz="half" idx="10"/>
          </p:nvPr>
        </p:nvSpPr>
        <p:spPr/>
        <p:txBody>
          <a:bodyPr/>
          <a:lstStyle/>
          <a:p>
            <a:fld id="{68607845-940D-AF42-90E6-0A3F0004BE78}" type="datetimeFigureOut">
              <a:rPr lang="en-US" smtClean="0"/>
              <a:t>3/1/24</a:t>
            </a:fld>
            <a:endParaRPr lang="en-US"/>
          </a:p>
        </p:txBody>
      </p:sp>
      <p:sp>
        <p:nvSpPr>
          <p:cNvPr id="5" name="Footer Placeholder 4">
            <a:extLst>
              <a:ext uri="{FF2B5EF4-FFF2-40B4-BE49-F238E27FC236}">
                <a16:creationId xmlns:a16="http://schemas.microsoft.com/office/drawing/2014/main" id="{3693B666-A55A-067A-E47A-F4A087A8B2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18EFF9-3F62-FFA8-F4BC-890344B8B66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9344331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025A2-2765-239F-A15A-3F2C72B2AC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DEDEC4F-96BF-9190-2B7F-6CE6BF4214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A41C397-E997-3E50-0FFF-FB8BD85539E4}"/>
              </a:ext>
            </a:extLst>
          </p:cNvPr>
          <p:cNvSpPr>
            <a:spLocks noGrp="1"/>
          </p:cNvSpPr>
          <p:nvPr>
            <p:ph type="dt" sz="half" idx="10"/>
          </p:nvPr>
        </p:nvSpPr>
        <p:spPr/>
        <p:txBody>
          <a:bodyPr/>
          <a:lstStyle/>
          <a:p>
            <a:fld id="{68607845-940D-AF42-90E6-0A3F0004BE78}" type="datetimeFigureOut">
              <a:rPr lang="en-US" smtClean="0"/>
              <a:t>3/1/24</a:t>
            </a:fld>
            <a:endParaRPr lang="en-US"/>
          </a:p>
        </p:txBody>
      </p:sp>
      <p:sp>
        <p:nvSpPr>
          <p:cNvPr id="5" name="Footer Placeholder 4">
            <a:extLst>
              <a:ext uri="{FF2B5EF4-FFF2-40B4-BE49-F238E27FC236}">
                <a16:creationId xmlns:a16="http://schemas.microsoft.com/office/drawing/2014/main" id="{54973FE1-6DFF-CDB4-7A32-D3D242B7AD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9263AC-E06E-CCF8-C678-2295416D6BF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9846397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22703-6067-83C5-B7B3-BFB8744510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87963D-72B5-EAAA-B532-937561249D6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0478CC-A6AE-5BA5-0C93-2ABD2CB91B2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2BF93BF-43F9-E86C-2186-7EE4544814C4}"/>
              </a:ext>
            </a:extLst>
          </p:cNvPr>
          <p:cNvSpPr>
            <a:spLocks noGrp="1"/>
          </p:cNvSpPr>
          <p:nvPr>
            <p:ph type="dt" sz="half" idx="10"/>
          </p:nvPr>
        </p:nvSpPr>
        <p:spPr/>
        <p:txBody>
          <a:bodyPr/>
          <a:lstStyle/>
          <a:p>
            <a:fld id="{68607845-940D-AF42-90E6-0A3F0004BE78}" type="datetimeFigureOut">
              <a:rPr lang="en-US" smtClean="0"/>
              <a:t>3/1/24</a:t>
            </a:fld>
            <a:endParaRPr lang="en-US"/>
          </a:p>
        </p:txBody>
      </p:sp>
      <p:sp>
        <p:nvSpPr>
          <p:cNvPr id="6" name="Footer Placeholder 5">
            <a:extLst>
              <a:ext uri="{FF2B5EF4-FFF2-40B4-BE49-F238E27FC236}">
                <a16:creationId xmlns:a16="http://schemas.microsoft.com/office/drawing/2014/main" id="{42E5678A-92ED-3CA8-25E7-1697F7B109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AA367E-BEF6-76B2-B494-82E3A4FFFA0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503518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5067C-F02F-CA51-C76E-9AFAA77F467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7DFFB7-D356-0068-C081-0037355B3B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F46DE1-B636-ED1B-AB2F-C49A63505C1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EE0272-F65F-ED84-720C-CA73A9D148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850EF4-AE51-FB58-8AAB-D7B6106A863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D4A651-BC82-2322-E0B4-F301EE08EC72}"/>
              </a:ext>
            </a:extLst>
          </p:cNvPr>
          <p:cNvSpPr>
            <a:spLocks noGrp="1"/>
          </p:cNvSpPr>
          <p:nvPr>
            <p:ph type="dt" sz="half" idx="10"/>
          </p:nvPr>
        </p:nvSpPr>
        <p:spPr/>
        <p:txBody>
          <a:bodyPr/>
          <a:lstStyle/>
          <a:p>
            <a:fld id="{68607845-940D-AF42-90E6-0A3F0004BE78}" type="datetimeFigureOut">
              <a:rPr lang="en-US" smtClean="0"/>
              <a:t>3/1/24</a:t>
            </a:fld>
            <a:endParaRPr lang="en-US"/>
          </a:p>
        </p:txBody>
      </p:sp>
      <p:sp>
        <p:nvSpPr>
          <p:cNvPr id="8" name="Footer Placeholder 7">
            <a:extLst>
              <a:ext uri="{FF2B5EF4-FFF2-40B4-BE49-F238E27FC236}">
                <a16:creationId xmlns:a16="http://schemas.microsoft.com/office/drawing/2014/main" id="{36DE80AA-357E-6C98-0356-40E44CEA86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DAEBF76-C709-17B1-7646-653B310FA635}"/>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2529275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A9F76-DC18-5638-D2F2-A8C5E27ACA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492889F-0B2E-7251-3AFB-6AE4AC334F59}"/>
              </a:ext>
            </a:extLst>
          </p:cNvPr>
          <p:cNvSpPr>
            <a:spLocks noGrp="1"/>
          </p:cNvSpPr>
          <p:nvPr>
            <p:ph type="dt" sz="half" idx="10"/>
          </p:nvPr>
        </p:nvSpPr>
        <p:spPr/>
        <p:txBody>
          <a:bodyPr/>
          <a:lstStyle/>
          <a:p>
            <a:fld id="{68607845-940D-AF42-90E6-0A3F0004BE78}" type="datetimeFigureOut">
              <a:rPr lang="en-US" smtClean="0"/>
              <a:t>3/1/24</a:t>
            </a:fld>
            <a:endParaRPr lang="en-US"/>
          </a:p>
        </p:txBody>
      </p:sp>
      <p:sp>
        <p:nvSpPr>
          <p:cNvPr id="4" name="Footer Placeholder 3">
            <a:extLst>
              <a:ext uri="{FF2B5EF4-FFF2-40B4-BE49-F238E27FC236}">
                <a16:creationId xmlns:a16="http://schemas.microsoft.com/office/drawing/2014/main" id="{7303151B-2399-38C2-5A12-67FB2C4937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D54789-EB7D-63FF-798A-50C671590E5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42075506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FAC998-1345-0A1E-D969-E2343D24E5B0}"/>
              </a:ext>
            </a:extLst>
          </p:cNvPr>
          <p:cNvSpPr>
            <a:spLocks noGrp="1"/>
          </p:cNvSpPr>
          <p:nvPr>
            <p:ph type="dt" sz="half" idx="10"/>
          </p:nvPr>
        </p:nvSpPr>
        <p:spPr/>
        <p:txBody>
          <a:bodyPr/>
          <a:lstStyle/>
          <a:p>
            <a:fld id="{68607845-940D-AF42-90E6-0A3F0004BE78}" type="datetimeFigureOut">
              <a:rPr lang="en-US" smtClean="0"/>
              <a:t>3/1/24</a:t>
            </a:fld>
            <a:endParaRPr lang="en-US"/>
          </a:p>
        </p:txBody>
      </p:sp>
      <p:sp>
        <p:nvSpPr>
          <p:cNvPr id="3" name="Footer Placeholder 2">
            <a:extLst>
              <a:ext uri="{FF2B5EF4-FFF2-40B4-BE49-F238E27FC236}">
                <a16:creationId xmlns:a16="http://schemas.microsoft.com/office/drawing/2014/main" id="{24CBE583-98EF-E399-09BA-BD0061BEF4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234487-D257-CCB4-7728-4674E825B93B}"/>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7872394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Episode 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3" name="Picture 2">
            <a:extLst>
              <a:ext uri="{FF2B5EF4-FFF2-40B4-BE49-F238E27FC236}">
                <a16:creationId xmlns:a16="http://schemas.microsoft.com/office/drawing/2014/main" id="{62A409AE-194B-4AB6-B881-2B3D424F4FE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8" name="Picture 7">
            <a:extLst>
              <a:ext uri="{FF2B5EF4-FFF2-40B4-BE49-F238E27FC236}">
                <a16:creationId xmlns:a16="http://schemas.microsoft.com/office/drawing/2014/main" id="{4A365CF6-C114-48A1-87C0-B85E6A74BBC8}"/>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20610738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06936-E1B0-0DD5-1952-04504CECDC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EED911E-6386-4271-B6E9-40C5066E25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FE8560E-7E00-2A07-7AE0-12A12B7093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0F7A04-C019-9FFD-A565-15FD384B2CBA}"/>
              </a:ext>
            </a:extLst>
          </p:cNvPr>
          <p:cNvSpPr>
            <a:spLocks noGrp="1"/>
          </p:cNvSpPr>
          <p:nvPr>
            <p:ph type="dt" sz="half" idx="10"/>
          </p:nvPr>
        </p:nvSpPr>
        <p:spPr/>
        <p:txBody>
          <a:bodyPr/>
          <a:lstStyle/>
          <a:p>
            <a:fld id="{68607845-940D-AF42-90E6-0A3F0004BE78}" type="datetimeFigureOut">
              <a:rPr lang="en-US" smtClean="0"/>
              <a:t>3/1/24</a:t>
            </a:fld>
            <a:endParaRPr lang="en-US"/>
          </a:p>
        </p:txBody>
      </p:sp>
      <p:sp>
        <p:nvSpPr>
          <p:cNvPr id="6" name="Footer Placeholder 5">
            <a:extLst>
              <a:ext uri="{FF2B5EF4-FFF2-40B4-BE49-F238E27FC236}">
                <a16:creationId xmlns:a16="http://schemas.microsoft.com/office/drawing/2014/main" id="{3C619466-C547-5950-58EE-EE1847F6B7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BF1FB8-9D79-225C-2626-783076682BD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7128971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E1F79-9E23-3848-6F69-35488B4C97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EC5418-1A70-E059-01EC-1D72186415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BA7CE12-2BFD-3001-A50F-144325830B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FFDA66-E22F-675F-FEB8-63150CF7F0F3}"/>
              </a:ext>
            </a:extLst>
          </p:cNvPr>
          <p:cNvSpPr>
            <a:spLocks noGrp="1"/>
          </p:cNvSpPr>
          <p:nvPr>
            <p:ph type="dt" sz="half" idx="10"/>
          </p:nvPr>
        </p:nvSpPr>
        <p:spPr/>
        <p:txBody>
          <a:bodyPr/>
          <a:lstStyle/>
          <a:p>
            <a:fld id="{68607845-940D-AF42-90E6-0A3F0004BE78}" type="datetimeFigureOut">
              <a:rPr lang="en-US" smtClean="0"/>
              <a:t>3/1/24</a:t>
            </a:fld>
            <a:endParaRPr lang="en-US"/>
          </a:p>
        </p:txBody>
      </p:sp>
      <p:sp>
        <p:nvSpPr>
          <p:cNvPr id="6" name="Footer Placeholder 5">
            <a:extLst>
              <a:ext uri="{FF2B5EF4-FFF2-40B4-BE49-F238E27FC236}">
                <a16:creationId xmlns:a16="http://schemas.microsoft.com/office/drawing/2014/main" id="{10C83DCB-B75E-E3B9-1D31-F97DD2D654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41B311-4B71-A04A-F24B-8930E95E38DC}"/>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0414851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774C5-0A9B-18F3-9CAF-A2B1A25B925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5D017D1-B693-49B4-3D5E-A85798E9371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AF5442-7CBE-77D1-A385-C70394651352}"/>
              </a:ext>
            </a:extLst>
          </p:cNvPr>
          <p:cNvSpPr>
            <a:spLocks noGrp="1"/>
          </p:cNvSpPr>
          <p:nvPr>
            <p:ph type="dt" sz="half" idx="10"/>
          </p:nvPr>
        </p:nvSpPr>
        <p:spPr/>
        <p:txBody>
          <a:bodyPr/>
          <a:lstStyle/>
          <a:p>
            <a:fld id="{68607845-940D-AF42-90E6-0A3F0004BE78}" type="datetimeFigureOut">
              <a:rPr lang="en-US" smtClean="0"/>
              <a:t>3/1/24</a:t>
            </a:fld>
            <a:endParaRPr lang="en-US"/>
          </a:p>
        </p:txBody>
      </p:sp>
      <p:sp>
        <p:nvSpPr>
          <p:cNvPr id="5" name="Footer Placeholder 4">
            <a:extLst>
              <a:ext uri="{FF2B5EF4-FFF2-40B4-BE49-F238E27FC236}">
                <a16:creationId xmlns:a16="http://schemas.microsoft.com/office/drawing/2014/main" id="{D87A6695-506E-F21D-883F-09C59CE1C5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CE03CC-E804-AE4F-BC35-01C4F6A9E24A}"/>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1173708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70CF5B-1288-5AE1-2A77-4AA7451944B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B6E1E66-A92E-A10E-28AA-282CAF2696D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66E619-06E1-63C2-881D-5EC5E6E70BD2}"/>
              </a:ext>
            </a:extLst>
          </p:cNvPr>
          <p:cNvSpPr>
            <a:spLocks noGrp="1"/>
          </p:cNvSpPr>
          <p:nvPr>
            <p:ph type="dt" sz="half" idx="10"/>
          </p:nvPr>
        </p:nvSpPr>
        <p:spPr/>
        <p:txBody>
          <a:bodyPr/>
          <a:lstStyle/>
          <a:p>
            <a:fld id="{68607845-940D-AF42-90E6-0A3F0004BE78}" type="datetimeFigureOut">
              <a:rPr lang="en-US" smtClean="0"/>
              <a:t>3/1/24</a:t>
            </a:fld>
            <a:endParaRPr lang="en-US"/>
          </a:p>
        </p:txBody>
      </p:sp>
      <p:sp>
        <p:nvSpPr>
          <p:cNvPr id="5" name="Footer Placeholder 4">
            <a:extLst>
              <a:ext uri="{FF2B5EF4-FFF2-40B4-BE49-F238E27FC236}">
                <a16:creationId xmlns:a16="http://schemas.microsoft.com/office/drawing/2014/main" id="{F76803AB-03EE-7B44-B956-081B88BE25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01B24F-3185-E413-DA86-85FF758C4669}"/>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9904559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agram Layout">
    <p:bg>
      <p:bgPr>
        <a:gradFill flip="none" rotWithShape="1">
          <a:gsLst>
            <a:gs pos="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8FA194F-9E80-4991-A301-2D14D459B8B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4331030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d Diagram Layout">
    <p:bg>
      <p:bgPr>
        <a:gradFill flip="none" rotWithShape="1">
          <a:gsLst>
            <a:gs pos="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4E47-6B81-4DA6-BC35-65E2DCA474B0}"/>
              </a:ext>
            </a:extLst>
          </p:cNvPr>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2F70BFC7-62AB-4097-AE5E-3ACB64158A6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3103832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bg>
      <p:bgPr>
        <a:solidFill>
          <a:schemeClr val="bg1"/>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299681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9066359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4"/>
              </a:buClr>
              <a:buSzPct val="100000"/>
              <a:buFont typeface="Arial" panose="020B0604020202020204" pitchFamily="34" charset="0"/>
              <a:buChar char="•"/>
              <a:defRPr/>
            </a:lvl1pPr>
            <a:lvl2pPr marL="685800" indent="-228600">
              <a:buClr>
                <a:schemeClr val="accent4"/>
              </a:buClr>
              <a:buSzPct val="100000"/>
              <a:buFont typeface="Arial" panose="020B0604020202020204" pitchFamily="34" charset="0"/>
              <a:buChar char="•"/>
              <a:defRPr/>
            </a:lvl2pPr>
            <a:lvl3pPr marL="1143000" indent="-228600">
              <a:buClr>
                <a:schemeClr val="accent4"/>
              </a:buClr>
              <a:buSzPct val="100000"/>
              <a:buFont typeface="Arial" panose="020B0604020202020204" pitchFamily="34" charset="0"/>
              <a:buChar char="•"/>
              <a:defRPr/>
            </a:lvl3pPr>
            <a:lvl4pPr marL="1600200" indent="-228600">
              <a:buClr>
                <a:schemeClr val="accent4"/>
              </a:buClr>
              <a:buSzPct val="100000"/>
              <a:buFont typeface="Arial" panose="020B0604020202020204" pitchFamily="34" charset="0"/>
              <a:buChar char="•"/>
              <a:defRPr/>
            </a:lvl4pPr>
            <a:lvl5pPr marL="2057400" indent="-228600">
              <a:buClr>
                <a:schemeClr val="accent4"/>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1"/>
              </a:buClr>
              <a:buFont typeface="Arial" panose="020B0604020202020204" pitchFamily="34" charset="0"/>
              <a:buChar char="•"/>
              <a:defRPr/>
            </a:lvl1pPr>
            <a:lvl2pPr marL="685800" indent="-228600">
              <a:buClr>
                <a:schemeClr val="accent1"/>
              </a:buClr>
              <a:buFont typeface="Arial" panose="020B0604020202020204" pitchFamily="34" charset="0"/>
              <a:buChar char="•"/>
              <a:defRPr/>
            </a:lvl2pPr>
            <a:lvl3pPr marL="1143000" indent="-228600">
              <a:buClr>
                <a:schemeClr val="accent1"/>
              </a:buClr>
              <a:buFont typeface="Arial" panose="020B0604020202020204" pitchFamily="34" charset="0"/>
              <a:buChar char="•"/>
              <a:defRPr/>
            </a:lvl3pPr>
            <a:lvl4pPr marL="1600200" indent="-228600">
              <a:buClr>
                <a:schemeClr val="accent1"/>
              </a:buClr>
              <a:buFont typeface="Arial" panose="020B0604020202020204" pitchFamily="34" charset="0"/>
              <a:buChar char="•"/>
              <a:defRPr/>
            </a:lvl4pPr>
            <a:lvl5pPr marL="2057400" indent="-228600">
              <a:buClr>
                <a:schemeClr val="accent1"/>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14071225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0303500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6870435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4888D9C-325D-4873-A0A3-7A5D86C65088}"/>
              </a:ext>
            </a:extLst>
          </p:cNvPr>
          <p:cNvPicPr>
            <a:picLocks noChangeAspect="1"/>
          </p:cNvPicPr>
          <p:nvPr/>
        </p:nvPicPr>
        <p:blipFill rotWithShape="1">
          <a:blip r:embed="rId14">
            <a:extLst>
              <a:ext uri="{28A0092B-C50C-407E-A947-70E740481C1C}">
                <a14:useLocalDpi xmlns:a14="http://schemas.microsoft.com/office/drawing/2010/main"/>
              </a:ext>
            </a:extLst>
          </a:blip>
          <a:srcRect/>
          <a:stretch/>
        </p:blipFill>
        <p:spPr>
          <a:xfrm>
            <a:off x="0" y="0"/>
            <a:ext cx="12192000" cy="106681"/>
          </a:xfrm>
          <a:prstGeom prst="rect">
            <a:avLst/>
          </a:prstGeom>
        </p:spPr>
      </p:pic>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6621965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3"/>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4"/>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864">
          <p15:clr>
            <a:srgbClr val="F26B43"/>
          </p15:clr>
        </p15:guide>
        <p15:guide id="4" orient="horz" pos="1056">
          <p15:clr>
            <a:srgbClr val="F26B43"/>
          </p15:clr>
        </p15:guide>
        <p15:guide id="5" pos="6168">
          <p15:clr>
            <a:srgbClr val="F26B43"/>
          </p15:clr>
        </p15:guide>
        <p15:guide id="6" pos="607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BC1509-97F9-9AC9-3004-0444397C1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283713C-9A88-4E7F-B7F0-88A5DDA067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762F71-44E5-6941-7F1B-4DA15FB3D9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607845-940D-AF42-90E6-0A3F0004BE78}" type="datetimeFigureOut">
              <a:rPr lang="en-US" smtClean="0"/>
              <a:t>3/1/24</a:t>
            </a:fld>
            <a:endParaRPr lang="en-US"/>
          </a:p>
        </p:txBody>
      </p:sp>
      <p:sp>
        <p:nvSpPr>
          <p:cNvPr id="5" name="Footer Placeholder 4">
            <a:extLst>
              <a:ext uri="{FF2B5EF4-FFF2-40B4-BE49-F238E27FC236}">
                <a16:creationId xmlns:a16="http://schemas.microsoft.com/office/drawing/2014/main" id="{2D5F44EC-2508-285C-261A-6C6D471B16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8461F35-DC72-C444-9401-DB6D236197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3C78B3-0045-9547-874D-082F52276EB6}" type="slidenum">
              <a:rPr lang="en-US" smtClean="0"/>
              <a:t>‹#›</a:t>
            </a:fld>
            <a:endParaRPr lang="en-US"/>
          </a:p>
        </p:txBody>
      </p:sp>
    </p:spTree>
    <p:extLst>
      <p:ext uri="{BB962C8B-B14F-4D97-AF65-F5344CB8AC3E}">
        <p14:creationId xmlns:p14="http://schemas.microsoft.com/office/powerpoint/2010/main" val="391486870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s://www.mededonthego.com/Video/program/1140" TargetMode="External"/><Relationship Id="rId7" Type="http://schemas.openxmlformats.org/officeDocument/2006/relationships/image" Target="../media/image5.svg"/><Relationship Id="rId2" Type="http://schemas.openxmlformats.org/officeDocument/2006/relationships/notesSlide" Target="../notesSlides/notesSlide1.xml"/><Relationship Id="rId1" Type="http://schemas.openxmlformats.org/officeDocument/2006/relationships/slideLayout" Target="../slideLayouts/slideLayout19.xml"/><Relationship Id="rId6" Type="http://schemas.openxmlformats.org/officeDocument/2006/relationships/image" Target="../media/image4.png"/><Relationship Id="rId11" Type="http://schemas.openxmlformats.org/officeDocument/2006/relationships/image" Target="../media/image9.svg"/><Relationship Id="rId5" Type="http://schemas.openxmlformats.org/officeDocument/2006/relationships/hyperlink" Target="mailto:support@MedEdOTG.com" TargetMode="External"/><Relationship Id="rId10" Type="http://schemas.openxmlformats.org/officeDocument/2006/relationships/image" Target="../media/image8.png"/><Relationship Id="rId4" Type="http://schemas.openxmlformats.org/officeDocument/2006/relationships/hyperlink" Target="http://www.mededonthego.com/" TargetMode="External"/><Relationship Id="rId9" Type="http://schemas.openxmlformats.org/officeDocument/2006/relationships/image" Target="../media/image7.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8" Type="http://schemas.openxmlformats.org/officeDocument/2006/relationships/hyperlink" Target="http://www.mededotg.com/" TargetMode="External"/><Relationship Id="rId3" Type="http://schemas.openxmlformats.org/officeDocument/2006/relationships/image" Target="../media/image11.png"/><Relationship Id="rId7" Type="http://schemas.openxmlformats.org/officeDocument/2006/relationships/hyperlink" Target="http://www.mededonthego.com/" TargetMode="External"/><Relationship Id="rId2" Type="http://schemas.openxmlformats.org/officeDocument/2006/relationships/notesSlide" Target="../notesSlides/notesSlide2.xml"/><Relationship Id="rId1" Type="http://schemas.openxmlformats.org/officeDocument/2006/relationships/slideLayout" Target="../slideLayouts/slideLayout19.xml"/><Relationship Id="rId6" Type="http://schemas.openxmlformats.org/officeDocument/2006/relationships/image" Target="../media/image14.svg"/><Relationship Id="rId5" Type="http://schemas.openxmlformats.org/officeDocument/2006/relationships/image" Target="../media/image13.png"/><Relationship Id="rId10" Type="http://schemas.openxmlformats.org/officeDocument/2006/relationships/image" Target="../media/image16.svg"/><Relationship Id="rId4" Type="http://schemas.openxmlformats.org/officeDocument/2006/relationships/image" Target="../media/image12.svg"/><Relationship Id="rId9"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AE6A8-6B54-D565-F693-6937B1CC8119}"/>
              </a:ext>
            </a:extLst>
          </p:cNvPr>
          <p:cNvSpPr>
            <a:spLocks noGrp="1"/>
          </p:cNvSpPr>
          <p:nvPr>
            <p:ph type="title"/>
          </p:nvPr>
        </p:nvSpPr>
        <p:spPr>
          <a:xfrm>
            <a:off x="609601" y="1709738"/>
            <a:ext cx="10515600" cy="2852737"/>
          </a:xfrm>
        </p:spPr>
        <p:txBody>
          <a:bodyPr>
            <a:normAutofit/>
          </a:bodyPr>
          <a:lstStyle/>
          <a:p>
            <a:r>
              <a:rPr lang="en-US" dirty="0"/>
              <a:t>Case: Treatment Selection for </a:t>
            </a:r>
            <a:r>
              <a:rPr lang="en-US" i="1" dirty="0"/>
              <a:t>ROS1-</a:t>
            </a:r>
            <a:r>
              <a:rPr lang="en-US" dirty="0"/>
              <a:t>Rearranged NSCLC Patient with Brain Metastases</a:t>
            </a:r>
          </a:p>
        </p:txBody>
      </p:sp>
      <p:sp>
        <p:nvSpPr>
          <p:cNvPr id="3" name="Subtitle 2">
            <a:extLst>
              <a:ext uri="{FF2B5EF4-FFF2-40B4-BE49-F238E27FC236}">
                <a16:creationId xmlns:a16="http://schemas.microsoft.com/office/drawing/2014/main" id="{350A44CF-5D40-D41F-9342-034867336F1D}"/>
              </a:ext>
            </a:extLst>
          </p:cNvPr>
          <p:cNvSpPr>
            <a:spLocks noGrp="1"/>
          </p:cNvSpPr>
          <p:nvPr>
            <p:ph type="body" idx="1"/>
          </p:nvPr>
        </p:nvSpPr>
        <p:spPr>
          <a:xfrm>
            <a:off x="609601" y="4589463"/>
            <a:ext cx="10515600" cy="1500187"/>
          </a:xfrm>
        </p:spPr>
        <p:txBody>
          <a:bodyPr>
            <a:normAutofit lnSpcReduction="10000"/>
          </a:bodyPr>
          <a:lstStyle/>
          <a:p>
            <a:r>
              <a:rPr lang="en-US" dirty="0"/>
              <a:t>Charu Aggarwal, MD, MPH, FASCO</a:t>
            </a:r>
          </a:p>
          <a:p>
            <a:r>
              <a:rPr lang="en-US" dirty="0"/>
              <a:t>Associate Director</a:t>
            </a:r>
          </a:p>
          <a:p>
            <a:r>
              <a:rPr lang="en-US" dirty="0"/>
              <a:t>University of Pennsylvania</a:t>
            </a:r>
          </a:p>
          <a:p>
            <a:r>
              <a:rPr lang="en-US" dirty="0"/>
              <a:t>Philadelphia, PA </a:t>
            </a:r>
          </a:p>
        </p:txBody>
      </p:sp>
    </p:spTree>
    <p:extLst>
      <p:ext uri="{BB962C8B-B14F-4D97-AF65-F5344CB8AC3E}">
        <p14:creationId xmlns:p14="http://schemas.microsoft.com/office/powerpoint/2010/main" val="31085361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2183204-970A-B111-5DCA-6C0B2E08FD03}"/>
              </a:ext>
            </a:extLst>
          </p:cNvPr>
          <p:cNvSpPr txBox="1"/>
          <p:nvPr/>
        </p:nvSpPr>
        <p:spPr>
          <a:xfrm>
            <a:off x="1557505" y="5707282"/>
            <a:ext cx="261296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or portions thereof may not be published, posted online or used in presentations without permission.</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0EE13496-F6DC-B1E6-63D7-6A65639436E6}"/>
              </a:ext>
            </a:extLst>
          </p:cNvPr>
          <p:cNvSpPr txBox="1"/>
          <p:nvPr/>
        </p:nvSpPr>
        <p:spPr>
          <a:xfrm>
            <a:off x="594592" y="359469"/>
            <a:ext cx="10997719" cy="692468"/>
          </a:xfrm>
          <a:prstGeom prst="roundRect">
            <a:avLst>
              <a:gd name="adj" fmla="val 50000"/>
            </a:avLst>
          </a:prstGeom>
          <a:solidFill>
            <a:srgbClr val="0098EA"/>
          </a:solidFill>
        </p:spPr>
        <p:txBody>
          <a:bodyPr wrap="square" t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Trebuchet MS" panose="020B0703020202090204" pitchFamily="34" charset="0"/>
                <a:ea typeface="+mn-ea"/>
                <a:cs typeface="Calibri" panose="020F0502020204030204" pitchFamily="34" charset="0"/>
              </a:rPr>
              <a:t>Resource Information</a:t>
            </a:r>
          </a:p>
        </p:txBody>
      </p:sp>
      <p:sp>
        <p:nvSpPr>
          <p:cNvPr id="4" name="TextBox 3">
            <a:extLst>
              <a:ext uri="{FF2B5EF4-FFF2-40B4-BE49-F238E27FC236}">
                <a16:creationId xmlns:a16="http://schemas.microsoft.com/office/drawing/2014/main" id="{821270A0-01CF-6D78-64D3-D2393CA1DB1B}"/>
              </a:ext>
            </a:extLst>
          </p:cNvPr>
          <p:cNvSpPr txBox="1"/>
          <p:nvPr/>
        </p:nvSpPr>
        <p:spPr>
          <a:xfrm>
            <a:off x="594592" y="1162619"/>
            <a:ext cx="10997719" cy="404726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mn-cs"/>
              </a:rPr>
              <a:t>About This Resource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These slides are one component of a continuing education program available online at </a:t>
            </a:r>
            <a:r>
              <a:rPr kumimoji="0" lang="en-US" sz="1500" b="0" i="0" u="none" strike="noStrike" kern="1200" cap="none" spc="0" normalizeH="0" baseline="0" noProof="0" dirty="0" err="1">
                <a:ln>
                  <a:noFill/>
                </a:ln>
                <a:solidFill>
                  <a:srgbClr val="747474"/>
                </a:solidFill>
                <a:effectLst/>
                <a:uLnTx/>
                <a:uFillTx/>
                <a:latin typeface="Arial" panose="020B0604020202020204" pitchFamily="34" charset="0"/>
                <a:ea typeface="+mn-ea"/>
                <a:cs typeface="Arial" panose="020B0604020202020204" pitchFamily="34" charset="0"/>
              </a:rPr>
              <a:t>MedEd</a:t>
            </a: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 On The Go titled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a:ln>
                  <a:noFill/>
                </a:ln>
                <a:solidFill>
                  <a:srgbClr val="747474"/>
                </a:solidFill>
                <a:effectLst/>
                <a:uLnTx/>
                <a:uFillTx/>
                <a:latin typeface="Arial" panose="020B0604020202020204" pitchFamily="34" charset="0"/>
                <a:ea typeface="+mn-ea"/>
                <a:cs typeface="Arial" panose="020B0604020202020204" pitchFamily="34" charset="0"/>
                <a:hlinkClick r:id="rId3"/>
              </a:rPr>
              <a:t>Next-Generation TKI Therapy for ROS1-Rearranged NSCLC</a:t>
            </a:r>
            <a:endParaRPr kumimoji="0" lang="en-US" sz="1500" b="0" i="0" u="sng"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Program Learning Objectives:</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a:ln>
                  <a:noFill/>
                </a:ln>
                <a:solidFill>
                  <a:srgbClr val="747474"/>
                </a:solidFill>
                <a:effectLst/>
                <a:uLnTx/>
                <a:uFillTx/>
                <a:latin typeface="Arial" panose="020B0604020202020204" pitchFamily="34" charset="0"/>
                <a:ea typeface="+mn-ea"/>
                <a:cs typeface="Arial" panose="020B0604020202020204" pitchFamily="34" charset="0"/>
              </a:rPr>
              <a:t>Discuss current guidelines and standards for molecular testing in real-world practice settings.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a:ln>
                  <a:noFill/>
                </a:ln>
                <a:solidFill>
                  <a:srgbClr val="747474"/>
                </a:solidFill>
                <a:effectLst/>
                <a:uLnTx/>
                <a:uFillTx/>
                <a:latin typeface="Arial" panose="020B0604020202020204" pitchFamily="34" charset="0"/>
                <a:ea typeface="+mn-ea"/>
                <a:cs typeface="Arial" panose="020B0604020202020204" pitchFamily="34" charset="0"/>
              </a:rPr>
              <a:t>Assess the latest evidence of approved ROS1 inhibitors and emerging next-generation TKIs for the treatment of newly diagnosed ROS1-rearranged NSCLC.</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a:ln>
                  <a:noFill/>
                </a:ln>
                <a:solidFill>
                  <a:srgbClr val="747474"/>
                </a:solidFill>
                <a:effectLst/>
                <a:uLnTx/>
                <a:uFillTx/>
                <a:latin typeface="Arial" panose="020B0604020202020204" pitchFamily="34" charset="0"/>
                <a:ea typeface="+mn-ea"/>
                <a:cs typeface="Arial" panose="020B0604020202020204" pitchFamily="34" charset="0"/>
              </a:rPr>
              <a:t>Analyze treatment options for patients with ROS1-rearranged, advanced NSCLC in second- or subsequent-line therapy focused on acquired resistance mutations and CNS involvement.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a:ln>
                  <a:noFill/>
                </a:ln>
                <a:solidFill>
                  <a:srgbClr val="747474"/>
                </a:solidFill>
                <a:effectLst/>
                <a:uLnTx/>
                <a:uFillTx/>
                <a:latin typeface="Arial" panose="020B0604020202020204" pitchFamily="34" charset="0"/>
                <a:ea typeface="+mn-ea"/>
                <a:cs typeface="Arial" panose="020B0604020202020204" pitchFamily="34" charset="0"/>
              </a:rPr>
              <a:t>Evaluate intracranial penetration and activity against acquired resistance mutations seen with ROS1-targeted TKI therapies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a:ln>
                  <a:noFill/>
                </a:ln>
                <a:solidFill>
                  <a:srgbClr val="747474"/>
                </a:solidFill>
                <a:effectLst/>
                <a:uLnTx/>
                <a:uFillTx/>
                <a:latin typeface="Arial" panose="020B0604020202020204" pitchFamily="34" charset="0"/>
                <a:ea typeface="+mn-ea"/>
                <a:cs typeface="Arial" panose="020B0604020202020204" pitchFamily="34" charset="0"/>
              </a:rPr>
              <a:t>Evaluate the toxicity profiles of current and emerging ROS1 TKI agents and to inform optimal strategies for preventing and mitigating TKI-related adverse events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err="1">
                <a:ln>
                  <a:noFill/>
                </a:ln>
                <a:solidFill>
                  <a:srgbClr val="0098EA"/>
                </a:solidFill>
                <a:effectLst/>
                <a:uLnTx/>
                <a:uFillTx/>
                <a:latin typeface="Century Gothic" panose="020B0502020202020204" pitchFamily="34" charset="0"/>
                <a:ea typeface="+mn-ea"/>
                <a:cs typeface="Arial" panose="020B0604020202020204" pitchFamily="34" charset="0"/>
              </a:rPr>
              <a:t>MedEd</a:t>
            </a:r>
            <a:r>
              <a:rPr kumimoji="0" lang="en-US" sz="15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Arial" panose="020B0604020202020204" pitchFamily="34" charset="0"/>
              </a:rPr>
              <a:t> On The Go</a:t>
            </a:r>
            <a:r>
              <a:rPr kumimoji="0" lang="en-US" sz="1500" b="1" i="0" u="none" strike="noStrike" kern="1200" cap="none" spc="0" normalizeH="0" baseline="30000" noProof="0" dirty="0">
                <a:ln>
                  <a:noFill/>
                </a:ln>
                <a:solidFill>
                  <a:srgbClr val="0098EA"/>
                </a:solidFill>
                <a:effectLst/>
                <a:uLnTx/>
                <a:uFillTx/>
                <a:latin typeface="Century Gothic" panose="020B0502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hlinkClick r:id="rId4"/>
              </a:rPr>
              <a:t>www.mededonthego.com</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747474"/>
              </a:solidFill>
              <a:effectLst/>
              <a:uLnTx/>
              <a:uFillTx/>
              <a:latin typeface="Calibri" panose="020F0502020204030204"/>
              <a:ea typeface="+mn-ea"/>
              <a:cs typeface="+mn-cs"/>
            </a:endParaRPr>
          </a:p>
        </p:txBody>
      </p:sp>
      <p:cxnSp>
        <p:nvCxnSpPr>
          <p:cNvPr id="25" name="Straight Connector 24">
            <a:extLst>
              <a:ext uri="{FF2B5EF4-FFF2-40B4-BE49-F238E27FC236}">
                <a16:creationId xmlns:a16="http://schemas.microsoft.com/office/drawing/2014/main" id="{6D57FF65-33DE-661D-FDBA-12500FF6E05A}"/>
              </a:ext>
            </a:extLst>
          </p:cNvPr>
          <p:cNvCxnSpPr>
            <a:cxnSpLocks/>
          </p:cNvCxnSpPr>
          <p:nvPr/>
        </p:nvCxnSpPr>
        <p:spPr>
          <a:xfrm>
            <a:off x="600876" y="5388512"/>
            <a:ext cx="10996532" cy="0"/>
          </a:xfrm>
          <a:prstGeom prst="line">
            <a:avLst/>
          </a:prstGeom>
          <a:ln>
            <a:solidFill>
              <a:srgbClr val="0098EA"/>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2187CAD-40DF-359C-4264-683025719B57}"/>
              </a:ext>
            </a:extLst>
          </p:cNvPr>
          <p:cNvSpPr txBox="1"/>
          <p:nvPr/>
        </p:nvSpPr>
        <p:spPr>
          <a:xfrm>
            <a:off x="9217940" y="5707282"/>
            <a:ext cx="2165677"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747474"/>
                </a:solidFill>
                <a:effectLst/>
                <a:uLnTx/>
                <a:uFillTx/>
                <a:latin typeface="Arial" panose="020B0604020202020204" pitchFamily="34" charset="0"/>
                <a:ea typeface="Times New Roman" panose="02020603050405020304" pitchFamily="18" charset="0"/>
                <a:cs typeface="Arial" panose="020B0604020202020204" pitchFamily="34" charset="0"/>
              </a:rPr>
              <a:t>To contact us regarding inaccuracies, omissions or permissions please email us at </a:t>
            </a:r>
            <a:r>
              <a:rPr kumimoji="0" lang="en-US" sz="1200" b="0" i="0" u="sng" strike="noStrike" kern="1200" cap="none" spc="0" normalizeH="0" baseline="0" noProof="0" dirty="0">
                <a:ln>
                  <a:noFill/>
                </a:ln>
                <a:solidFill>
                  <a:srgbClr val="3898F9"/>
                </a:solidFill>
                <a:effectLst/>
                <a:uLnTx/>
                <a:uFillTx/>
                <a:latin typeface="Arial" panose="020B0604020202020204" pitchFamily="34" charset="0"/>
                <a:ea typeface="Times New Roman" panose="02020603050405020304" pitchFamily="18" charset="0"/>
                <a:cs typeface="Arial" panose="020B0604020202020204" pitchFamily="34" charset="0"/>
                <a:hlinkClick r:id="rId5"/>
              </a:rPr>
              <a:t>support@MedEdOTG.com</a:t>
            </a: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8" name="Graphic 7" descr="Chat bubble outline">
            <a:extLst>
              <a:ext uri="{FF2B5EF4-FFF2-40B4-BE49-F238E27FC236}">
                <a16:creationId xmlns:a16="http://schemas.microsoft.com/office/drawing/2014/main" id="{06F4C142-8867-0F42-B3B7-D4F09FB224B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8375917" y="5590710"/>
            <a:ext cx="787862" cy="787862"/>
          </a:xfrm>
          <a:prstGeom prst="rect">
            <a:avLst/>
          </a:prstGeom>
        </p:spPr>
      </p:pic>
      <p:pic>
        <p:nvPicPr>
          <p:cNvPr id="20" name="Graphic 19">
            <a:extLst>
              <a:ext uri="{FF2B5EF4-FFF2-40B4-BE49-F238E27FC236}">
                <a16:creationId xmlns:a16="http://schemas.microsoft.com/office/drawing/2014/main" id="{9D6FF3C3-E8EB-6F75-281D-7EC60CF26BB5}"/>
              </a:ext>
            </a:extLst>
          </p:cNvPr>
          <p:cNvPicPr>
            <a:picLocks noChangeAspect="1"/>
          </p:cNvPicPr>
          <p:nvPr/>
        </p:nvPicPr>
        <p:blipFill rotWithShape="1">
          <a:blip r:embed="rId8">
            <a:extLst>
              <a:ext uri="{96DAC541-7B7A-43D3-8B79-37D633B846F1}">
                <asvg:svgBlip xmlns:asvg="http://schemas.microsoft.com/office/drawing/2016/SVG/main" r:embed="rId9"/>
              </a:ext>
            </a:extLst>
          </a:blip>
          <a:srcRect b="17964"/>
          <a:stretch/>
        </p:blipFill>
        <p:spPr>
          <a:xfrm>
            <a:off x="618797" y="5731536"/>
            <a:ext cx="787862" cy="646331"/>
          </a:xfrm>
          <a:prstGeom prst="rect">
            <a:avLst/>
          </a:prstGeom>
        </p:spPr>
      </p:pic>
      <p:sp>
        <p:nvSpPr>
          <p:cNvPr id="2" name="TextBox 1">
            <a:extLst>
              <a:ext uri="{FF2B5EF4-FFF2-40B4-BE49-F238E27FC236}">
                <a16:creationId xmlns:a16="http://schemas.microsoft.com/office/drawing/2014/main" id="{6CFC2CE5-F394-6990-63F0-E857AC5C3519}"/>
              </a:ext>
            </a:extLst>
          </p:cNvPr>
          <p:cNvSpPr txBox="1"/>
          <p:nvPr/>
        </p:nvSpPr>
        <p:spPr>
          <a:xfrm>
            <a:off x="5366615" y="5707282"/>
            <a:ext cx="246944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can be saved for personal use (non-commercial use only) with credit given to the resource authors.</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6" name="Graphic 5" descr="Download from cloud outline">
            <a:extLst>
              <a:ext uri="{FF2B5EF4-FFF2-40B4-BE49-F238E27FC236}">
                <a16:creationId xmlns:a16="http://schemas.microsoft.com/office/drawing/2014/main" id="{2D69C189-75F0-6840-CF40-7D57A5931DA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479126" y="5625435"/>
            <a:ext cx="787862" cy="787862"/>
          </a:xfrm>
          <a:prstGeom prst="rect">
            <a:avLst/>
          </a:prstGeom>
        </p:spPr>
      </p:pic>
    </p:spTree>
    <p:extLst>
      <p:ext uri="{BB962C8B-B14F-4D97-AF65-F5344CB8AC3E}">
        <p14:creationId xmlns:p14="http://schemas.microsoft.com/office/powerpoint/2010/main" val="2600770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284658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The views and opinions expressed in this educational activity are those of the faculty and do not necessarily represent the views of Total CME, LLC,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6E2B7-FAB2-17C5-84D0-B894A915F1F9}"/>
              </a:ext>
            </a:extLst>
          </p:cNvPr>
          <p:cNvSpPr>
            <a:spLocks noGrp="1"/>
          </p:cNvSpPr>
          <p:nvPr>
            <p:ph type="title"/>
          </p:nvPr>
        </p:nvSpPr>
        <p:spPr>
          <a:xfrm>
            <a:off x="609600" y="199505"/>
            <a:ext cx="10744200" cy="1185577"/>
          </a:xfrm>
        </p:spPr>
        <p:txBody>
          <a:bodyPr/>
          <a:lstStyle/>
          <a:p>
            <a:r>
              <a:rPr lang="en-US" dirty="0"/>
              <a:t>Case</a:t>
            </a:r>
          </a:p>
        </p:txBody>
      </p:sp>
      <p:sp>
        <p:nvSpPr>
          <p:cNvPr id="3" name="Content Placeholder 2">
            <a:extLst>
              <a:ext uri="{FF2B5EF4-FFF2-40B4-BE49-F238E27FC236}">
                <a16:creationId xmlns:a16="http://schemas.microsoft.com/office/drawing/2014/main" id="{0B0C8C0E-EF70-C061-E903-531F5B558EE0}"/>
              </a:ext>
            </a:extLst>
          </p:cNvPr>
          <p:cNvSpPr>
            <a:spLocks noGrp="1"/>
          </p:cNvSpPr>
          <p:nvPr>
            <p:ph idx="1"/>
          </p:nvPr>
        </p:nvSpPr>
        <p:spPr>
          <a:xfrm>
            <a:off x="609600" y="1477906"/>
            <a:ext cx="10744200" cy="4722477"/>
          </a:xfrm>
        </p:spPr>
        <p:txBody>
          <a:bodyPr>
            <a:normAutofit/>
          </a:bodyPr>
          <a:lstStyle/>
          <a:p>
            <a:r>
              <a:rPr lang="en-US" dirty="0"/>
              <a:t>60-year-old never smoker presented with headaches to her PCP</a:t>
            </a:r>
          </a:p>
          <a:p>
            <a:r>
              <a:rPr lang="en-US" dirty="0"/>
              <a:t>PMH significant for HTN</a:t>
            </a:r>
          </a:p>
          <a:p>
            <a:r>
              <a:rPr lang="en-US" dirty="0"/>
              <a:t>Physical exam was WNL, including BP of 126/72</a:t>
            </a:r>
          </a:p>
          <a:p>
            <a:r>
              <a:rPr lang="en-US" dirty="0"/>
              <a:t>CT head scan revealed metastatic disease, confirmed with MRI brain</a:t>
            </a:r>
          </a:p>
          <a:p>
            <a:r>
              <a:rPr lang="en-US" dirty="0"/>
              <a:t>CT C/A/P showed a LLL mass, mediastinal and hilar LAD</a:t>
            </a:r>
          </a:p>
          <a:p>
            <a:r>
              <a:rPr lang="en-US" dirty="0"/>
              <a:t>Bronchial biopsy was performed and demonstrated adenocarcinoma, and PD-L1 90%</a:t>
            </a:r>
          </a:p>
          <a:p>
            <a:endParaRPr lang="en-US" dirty="0"/>
          </a:p>
          <a:p>
            <a:endParaRPr lang="en-US" dirty="0"/>
          </a:p>
        </p:txBody>
      </p:sp>
      <p:sp>
        <p:nvSpPr>
          <p:cNvPr id="7" name="Footer Placeholder 6">
            <a:extLst>
              <a:ext uri="{FF2B5EF4-FFF2-40B4-BE49-F238E27FC236}">
                <a16:creationId xmlns:a16="http://schemas.microsoft.com/office/drawing/2014/main" id="{3B3F2279-BA40-AFC3-18CB-D644FE4A79E1}"/>
              </a:ext>
            </a:extLst>
          </p:cNvPr>
          <p:cNvSpPr>
            <a:spLocks noGrp="1"/>
          </p:cNvSpPr>
          <p:nvPr>
            <p:ph type="ftr" sz="quarter" idx="3"/>
          </p:nvPr>
        </p:nvSpPr>
        <p:spPr/>
        <p:txBody>
          <a:bodyPr/>
          <a:lstStyle/>
          <a:p>
            <a:r>
              <a:rPr lang="en-US"/>
              <a:t>BP, blood pressure; CT, computed tomography; CT C/A/P, computed tomography chest/abdomen/pelvis; HTN, hypertension; LAD, lymphadenopathy; LLL, left lower lobe; MRI, magnetic resonance imaging; PCP, primary care physician; PMH, past medical history; WNL, within normal limits.</a:t>
            </a:r>
          </a:p>
        </p:txBody>
      </p:sp>
    </p:spTree>
    <p:extLst>
      <p:ext uri="{BB962C8B-B14F-4D97-AF65-F5344CB8AC3E}">
        <p14:creationId xmlns:p14="http://schemas.microsoft.com/office/powerpoint/2010/main" val="29601767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3F0B663-EAF2-5962-5AFC-3ED962D886A8}"/>
              </a:ext>
            </a:extLst>
          </p:cNvPr>
          <p:cNvPicPr>
            <a:picLocks noChangeAspect="1"/>
          </p:cNvPicPr>
          <p:nvPr/>
        </p:nvPicPr>
        <p:blipFill>
          <a:blip r:embed="rId2"/>
          <a:stretch>
            <a:fillRect/>
          </a:stretch>
        </p:blipFill>
        <p:spPr>
          <a:xfrm>
            <a:off x="3473450" y="533400"/>
            <a:ext cx="5245100" cy="5791200"/>
          </a:xfrm>
          <a:prstGeom prst="rect">
            <a:avLst/>
          </a:prstGeom>
        </p:spPr>
      </p:pic>
    </p:spTree>
    <p:extLst>
      <p:ext uri="{BB962C8B-B14F-4D97-AF65-F5344CB8AC3E}">
        <p14:creationId xmlns:p14="http://schemas.microsoft.com/office/powerpoint/2010/main" val="19499751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3F0B663-EAF2-5962-5AFC-3ED962D886A8}"/>
              </a:ext>
            </a:extLst>
          </p:cNvPr>
          <p:cNvPicPr>
            <a:picLocks noChangeAspect="1"/>
          </p:cNvPicPr>
          <p:nvPr/>
        </p:nvPicPr>
        <p:blipFill>
          <a:blip r:embed="rId2"/>
          <a:stretch>
            <a:fillRect/>
          </a:stretch>
        </p:blipFill>
        <p:spPr>
          <a:xfrm>
            <a:off x="3473450" y="533400"/>
            <a:ext cx="5245100" cy="5791200"/>
          </a:xfrm>
          <a:prstGeom prst="rect">
            <a:avLst/>
          </a:prstGeom>
        </p:spPr>
      </p:pic>
      <p:sp>
        <p:nvSpPr>
          <p:cNvPr id="3" name="Oval 2">
            <a:extLst>
              <a:ext uri="{FF2B5EF4-FFF2-40B4-BE49-F238E27FC236}">
                <a16:creationId xmlns:a16="http://schemas.microsoft.com/office/drawing/2014/main" id="{122523F6-72F1-4E49-9D24-870C52E57D1E}"/>
              </a:ext>
            </a:extLst>
          </p:cNvPr>
          <p:cNvSpPr/>
          <p:nvPr/>
        </p:nvSpPr>
        <p:spPr>
          <a:xfrm>
            <a:off x="4596416" y="2101906"/>
            <a:ext cx="1072055" cy="107205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060266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C52CB23-A893-F3BC-7EE2-D977C82AA838}"/>
              </a:ext>
            </a:extLst>
          </p:cNvPr>
          <p:cNvSpPr/>
          <p:nvPr/>
        </p:nvSpPr>
        <p:spPr>
          <a:xfrm>
            <a:off x="-1" y="0"/>
            <a:ext cx="12192000" cy="6858000"/>
          </a:xfrm>
          <a:prstGeom prst="rect">
            <a:avLst/>
          </a:prstGeom>
          <a:solidFill>
            <a:srgbClr val="009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7" name="Graphic 16" descr="User with solid fill">
            <a:extLst>
              <a:ext uri="{FF2B5EF4-FFF2-40B4-BE49-F238E27FC236}">
                <a16:creationId xmlns:a16="http://schemas.microsoft.com/office/drawing/2014/main" id="{74847793-B893-A93A-FFCC-6C95F2C9FE22}"/>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28418" t="35016" r="44861" b="50079"/>
          <a:stretch/>
        </p:blipFill>
        <p:spPr>
          <a:xfrm>
            <a:off x="6250613" y="0"/>
            <a:ext cx="5941387" cy="3314044"/>
          </a:xfrm>
          <a:prstGeom prst="rect">
            <a:avLst/>
          </a:prstGeom>
        </p:spPr>
      </p:pic>
      <p:sp>
        <p:nvSpPr>
          <p:cNvPr id="7" name="TextBox 6">
            <a:extLst>
              <a:ext uri="{FF2B5EF4-FFF2-40B4-BE49-F238E27FC236}">
                <a16:creationId xmlns:a16="http://schemas.microsoft.com/office/drawing/2014/main" id="{FD65D34E-012D-57F2-01D9-E33429ED2AC6}"/>
              </a:ext>
            </a:extLst>
          </p:cNvPr>
          <p:cNvSpPr txBox="1"/>
          <p:nvPr/>
        </p:nvSpPr>
        <p:spPr>
          <a:xfrm>
            <a:off x="870978" y="550718"/>
            <a:ext cx="7793520"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Looking for more resources </a:t>
            </a:r>
            <a:b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on this topic?</a:t>
            </a:r>
          </a:p>
        </p:txBody>
      </p:sp>
      <p:pic>
        <p:nvPicPr>
          <p:cNvPr id="18" name="Graphic 17" descr="User with solid fill">
            <a:extLst>
              <a:ext uri="{FF2B5EF4-FFF2-40B4-BE49-F238E27FC236}">
                <a16:creationId xmlns:a16="http://schemas.microsoft.com/office/drawing/2014/main" id="{5C24E54E-14AB-F843-0853-616E04BAE910}"/>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l="28418" t="41261" r="53427" b="50079"/>
          <a:stretch/>
        </p:blipFill>
        <p:spPr>
          <a:xfrm flipH="1" flipV="1">
            <a:off x="-1" y="3543956"/>
            <a:ext cx="6948177" cy="3314044"/>
          </a:xfrm>
          <a:prstGeom prst="rect">
            <a:avLst/>
          </a:prstGeom>
        </p:spPr>
      </p:pic>
      <p:sp>
        <p:nvSpPr>
          <p:cNvPr id="2" name="TextBox 1">
            <a:hlinkClick r:id="rId7" tooltip="MedEd On The Go"/>
            <a:extLst>
              <a:ext uri="{FF2B5EF4-FFF2-40B4-BE49-F238E27FC236}">
                <a16:creationId xmlns:a16="http://schemas.microsoft.com/office/drawing/2014/main" id="{624C7CEC-6FAA-E8C2-47BA-84734D0A035F}"/>
              </a:ext>
            </a:extLst>
          </p:cNvPr>
          <p:cNvSpPr txBox="1"/>
          <p:nvPr/>
        </p:nvSpPr>
        <p:spPr>
          <a:xfrm>
            <a:off x="870978" y="5018509"/>
            <a:ext cx="6077198" cy="1152465"/>
          </a:xfrm>
          <a:prstGeom prst="roundRect">
            <a:avLst>
              <a:gd name="adj" fmla="val 48137"/>
            </a:avLst>
          </a:prstGeom>
          <a:solidFill>
            <a:schemeClr val="bg1"/>
          </a:solidFill>
          <a:ln>
            <a:noFill/>
          </a:ln>
          <a:effectLst/>
        </p:spPr>
        <p:txBody>
          <a:bodyPr wrap="square" tIns="182880" bIns="9144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hlinkClick r:id="rId8" tooltip="Visit us now!"/>
              </a:rPr>
              <a:t>www.MedEdOTG.com</a:t>
            </a:r>
            <a:endPar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C54A7D02-C060-E473-59D6-ABDD4DCC19A6}"/>
              </a:ext>
            </a:extLst>
          </p:cNvPr>
          <p:cNvSpPr txBox="1"/>
          <p:nvPr/>
        </p:nvSpPr>
        <p:spPr>
          <a:xfrm>
            <a:off x="870979" y="2424875"/>
            <a:ext cx="4310622" cy="203132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CME/CE in minutes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Congress highlights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Late-breaking data</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Quizzes</a:t>
            </a:r>
          </a:p>
        </p:txBody>
      </p:sp>
      <p:sp>
        <p:nvSpPr>
          <p:cNvPr id="8" name="TextBox 7">
            <a:extLst>
              <a:ext uri="{FF2B5EF4-FFF2-40B4-BE49-F238E27FC236}">
                <a16:creationId xmlns:a16="http://schemas.microsoft.com/office/drawing/2014/main" id="{531AC232-9957-4A51-B937-C4AB6A46FA92}"/>
              </a:ext>
            </a:extLst>
          </p:cNvPr>
          <p:cNvSpPr txBox="1"/>
          <p:nvPr/>
        </p:nvSpPr>
        <p:spPr>
          <a:xfrm>
            <a:off x="5058796" y="2424875"/>
            <a:ext cx="5225023" cy="150810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Webinars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In-person events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Slides &amp; resources</a:t>
            </a:r>
          </a:p>
        </p:txBody>
      </p:sp>
      <p:pic>
        <p:nvPicPr>
          <p:cNvPr id="10" name="Graphic 9">
            <a:extLst>
              <a:ext uri="{FF2B5EF4-FFF2-40B4-BE49-F238E27FC236}">
                <a16:creationId xmlns:a16="http://schemas.microsoft.com/office/drawing/2014/main" id="{93E4D248-876E-0145-581A-20C841F43DE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036699" y="446062"/>
            <a:ext cx="2494241" cy="1255751"/>
          </a:xfrm>
          <a:prstGeom prst="rect">
            <a:avLst/>
          </a:prstGeom>
        </p:spPr>
      </p:pic>
    </p:spTree>
    <p:extLst>
      <p:ext uri="{BB962C8B-B14F-4D97-AF65-F5344CB8AC3E}">
        <p14:creationId xmlns:p14="http://schemas.microsoft.com/office/powerpoint/2010/main" val="2405816164"/>
      </p:ext>
    </p:extLst>
  </p:cSld>
  <p:clrMapOvr>
    <a:masterClrMapping/>
  </p:clrMapOvr>
</p:sld>
</file>

<file path=ppt/theme/theme1.xml><?xml version="1.0" encoding="utf-8"?>
<a:theme xmlns:a="http://schemas.openxmlformats.org/drawingml/2006/main" name="HemOnc22_TCME">
  <a:themeElements>
    <a:clrScheme name="HemOnc 22 New New">
      <a:dk1>
        <a:srgbClr val="4D4D4D"/>
      </a:dk1>
      <a:lt1>
        <a:srgbClr val="FFFFFF"/>
      </a:lt1>
      <a:dk2>
        <a:srgbClr val="4D4D4D"/>
      </a:dk2>
      <a:lt2>
        <a:srgbClr val="FFFFFF"/>
      </a:lt2>
      <a:accent1>
        <a:srgbClr val="4A86D9"/>
      </a:accent1>
      <a:accent2>
        <a:srgbClr val="F7931E"/>
      </a:accent2>
      <a:accent3>
        <a:srgbClr val="DF504B"/>
      </a:accent3>
      <a:accent4>
        <a:srgbClr val="FF7F40"/>
      </a:accent4>
      <a:accent5>
        <a:srgbClr val="AD337F"/>
      </a:accent5>
      <a:accent6>
        <a:srgbClr val="35A696"/>
      </a:accent6>
      <a:hlink>
        <a:srgbClr val="FF7F40"/>
      </a:hlink>
      <a:folHlink>
        <a:srgbClr val="B7B7B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mOnc22_TCME" id="{6507FD97-7ADD-D54E-8CF9-187F3AE960EA}" vid="{19DA7EBD-6655-8342-B5A2-12CDF7FCEEC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f55e9ad1-4522-4e5b-8d2e-6f450f6d945f" xsi:nil="true"/>
    <lcf76f155ced4ddcb4097134ff3c332f xmlns="a9d8bbac-cce3-475c-b9fe-65ecbcec7edd">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CC680350CE9C149837DD9E5879C280B" ma:contentTypeVersion="16" ma:contentTypeDescription="Create a new document." ma:contentTypeScope="" ma:versionID="2f7f56acf659d5204f1690785e10765c">
  <xsd:schema xmlns:xsd="http://www.w3.org/2001/XMLSchema" xmlns:xs="http://www.w3.org/2001/XMLSchema" xmlns:p="http://schemas.microsoft.com/office/2006/metadata/properties" xmlns:ns2="a9d8bbac-cce3-475c-b9fe-65ecbcec7edd" xmlns:ns3="f55e9ad1-4522-4e5b-8d2e-6f450f6d945f" targetNamespace="http://schemas.microsoft.com/office/2006/metadata/properties" ma:root="true" ma:fieldsID="70dd0311e77527e67f53108eaeeced06" ns2:_="" ns3:_="">
    <xsd:import namespace="a9d8bbac-cce3-475c-b9fe-65ecbcec7edd"/>
    <xsd:import namespace="f55e9ad1-4522-4e5b-8d2e-6f450f6d945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d8bbac-cce3-475c-b9fe-65ecbcec7ed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8c65fd77-5e27-4e0a-8152-efffb3417915"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55e9ad1-4522-4e5b-8d2e-6f450f6d945f"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18eb5337-1fcb-4779-9b12-3ebf5b838b56}" ma:internalName="TaxCatchAll" ma:showField="CatchAllData" ma:web="f55e9ad1-4522-4e5b-8d2e-6f450f6d945f">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B031DF7-DB8A-4A73-9B41-602B3A716339}">
  <ds:schemaRefs>
    <ds:schemaRef ds:uri="http://schemas.microsoft.com/sharepoint/v3/contenttype/forms"/>
  </ds:schemaRefs>
</ds:datastoreItem>
</file>

<file path=customXml/itemProps2.xml><?xml version="1.0" encoding="utf-8"?>
<ds:datastoreItem xmlns:ds="http://schemas.openxmlformats.org/officeDocument/2006/customXml" ds:itemID="{F07460C0-D1E7-4BCF-AA22-E00A261C2E07}">
  <ds:schemaRefs>
    <ds:schemaRef ds:uri="a9d8bbac-cce3-475c-b9fe-65ecbcec7edd"/>
    <ds:schemaRef ds:uri="http://schemas.microsoft.com/office/2006/metadata/properties"/>
    <ds:schemaRef ds:uri="http://www.w3.org/XML/1998/namespace"/>
    <ds:schemaRef ds:uri="http://purl.org/dc/elements/1.1/"/>
    <ds:schemaRef ds:uri="http://schemas.microsoft.com/office/infopath/2007/PartnerControls"/>
    <ds:schemaRef ds:uri="f55e9ad1-4522-4e5b-8d2e-6f450f6d945f"/>
    <ds:schemaRef ds:uri="http://purl.org/dc/terms/"/>
    <ds:schemaRef ds:uri="http://schemas.microsoft.com/office/2006/documentManagement/types"/>
    <ds:schemaRef ds:uri="http://schemas.openxmlformats.org/package/2006/metadata/core-properties"/>
    <ds:schemaRef ds:uri="http://purl.org/dc/dcmitype/"/>
  </ds:schemaRefs>
</ds:datastoreItem>
</file>

<file path=customXml/itemProps3.xml><?xml version="1.0" encoding="utf-8"?>
<ds:datastoreItem xmlns:ds="http://schemas.openxmlformats.org/officeDocument/2006/customXml" ds:itemID="{5F155CD6-EDFF-46EE-8AAC-D259EFB5345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9d8bbac-cce3-475c-b9fe-65ecbcec7edd"/>
    <ds:schemaRef ds:uri="f55e9ad1-4522-4e5b-8d2e-6f450f6d945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HemOnc22_TCME</Template>
  <TotalTime>42</TotalTime>
  <Words>528</Words>
  <Application>Microsoft Macintosh PowerPoint</Application>
  <PresentationFormat>Widescreen</PresentationFormat>
  <Paragraphs>43</Paragraphs>
  <Slides>7</Slides>
  <Notes>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7</vt:i4>
      </vt:variant>
    </vt:vector>
  </HeadingPairs>
  <TitlesOfParts>
    <vt:vector size="14" baseType="lpstr">
      <vt:lpstr>Arial</vt:lpstr>
      <vt:lpstr>Calibri</vt:lpstr>
      <vt:lpstr>Calibri Light</vt:lpstr>
      <vt:lpstr>Century Gothic</vt:lpstr>
      <vt:lpstr>Trebuchet MS</vt:lpstr>
      <vt:lpstr>HemOnc22_TCME</vt:lpstr>
      <vt:lpstr>Office Theme</vt:lpstr>
      <vt:lpstr>Case: Treatment Selection for ROS1-Rearranged NSCLC Patient with Brain Metastases</vt:lpstr>
      <vt:lpstr>PowerPoint Presentation</vt:lpstr>
      <vt:lpstr>Disclaimer</vt:lpstr>
      <vt:lpstr>Case</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Case: Treatment Selection for ROS1-Rearranged NSCLC Patient with Brain Metastases</dc:title>
  <dc:subject/>
  <dc:creator>MedEd On The Go</dc:creator>
  <cp:keywords/>
  <dc:description/>
  <cp:lastModifiedBy>Harley Kidner</cp:lastModifiedBy>
  <cp:revision>8</cp:revision>
  <dcterms:created xsi:type="dcterms:W3CDTF">2024-01-04T14:30:56Z</dcterms:created>
  <dcterms:modified xsi:type="dcterms:W3CDTF">2024-03-01T14:52:58Z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0x0101007CC680350CE9C149837DD9E5879C280B</vt:lpwstr>
  </property>
</Properties>
</file>