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6" r:id="rId2"/>
    <p:sldMasterId id="2147483738" r:id="rId3"/>
  </p:sldMasterIdLst>
  <p:notesMasterIdLst>
    <p:notesMasterId r:id="rId14"/>
  </p:notesMasterIdLst>
  <p:sldIdLst>
    <p:sldId id="380" r:id="rId4"/>
    <p:sldId id="265" r:id="rId5"/>
    <p:sldId id="266" r:id="rId6"/>
    <p:sldId id="2145706170" r:id="rId7"/>
    <p:sldId id="2145706057" r:id="rId8"/>
    <p:sldId id="2145706191" r:id="rId9"/>
    <p:sldId id="2145706117" r:id="rId10"/>
    <p:sldId id="2145706027" r:id="rId11"/>
    <p:sldId id="13124"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PB" userId="S::mreimann@ushealthconnect.com::551785c5-e18e-4f20-8abf-31b115b8a49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1" autoAdjust="0"/>
    <p:restoredTop sz="94694"/>
  </p:normalViewPr>
  <p:slideViewPr>
    <p:cSldViewPr snapToGrid="0">
      <p:cViewPr varScale="1">
        <p:scale>
          <a:sx n="117" d="100"/>
          <a:sy n="117" d="100"/>
        </p:scale>
        <p:origin x="3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42C7B8-E333-F845-BE78-0CB70D93D53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517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35171"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extLst>
      <p:ext uri="{BB962C8B-B14F-4D97-AF65-F5344CB8AC3E}">
        <p14:creationId xmlns:p14="http://schemas.microsoft.com/office/powerpoint/2010/main" val="53740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77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63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4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line 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12C3-B58C-4BAD-B673-30321EFC48C4}"/>
              </a:ext>
            </a:extLst>
          </p:cNvPr>
          <p:cNvSpPr>
            <a:spLocks noGrp="1"/>
          </p:cNvSpPr>
          <p:nvPr>
            <p:ph type="title"/>
          </p:nvPr>
        </p:nvSpPr>
        <p:spPr>
          <a:xfrm>
            <a:off x="339999" y="603505"/>
            <a:ext cx="10798265" cy="478968"/>
          </a:xfrm>
        </p:spPr>
        <p:txBody>
          <a:bodyPr tIns="72000" anchor="t" anchorCtr="0">
            <a:spAutoFit/>
          </a:bodyPr>
          <a:lstStyle>
            <a:lvl1pPr>
              <a:defRPr sz="2600"/>
            </a:lvl1pPr>
          </a:lstStyle>
          <a:p>
            <a:r>
              <a:rPr lang="en-US"/>
              <a:t>Click to edit Master title style</a:t>
            </a:r>
          </a:p>
        </p:txBody>
      </p:sp>
      <p:sp>
        <p:nvSpPr>
          <p:cNvPr id="16" name="Slide Number Placeholder 8">
            <a:extLst>
              <a:ext uri="{FF2B5EF4-FFF2-40B4-BE49-F238E27FC236}">
                <a16:creationId xmlns:a16="http://schemas.microsoft.com/office/drawing/2014/main" id="{FDE5EA35-41CA-4F15-B17F-F20393136C57}"/>
              </a:ext>
            </a:extLst>
          </p:cNvPr>
          <p:cNvSpPr txBox="1">
            <a:spLocks/>
          </p:cNvSpPr>
          <p:nvPr userDrawn="1"/>
        </p:nvSpPr>
        <p:spPr>
          <a:xfrm>
            <a:off x="11125200" y="6480209"/>
            <a:ext cx="565150" cy="230400"/>
          </a:xfrm>
          <a:prstGeom prst="rect">
            <a:avLst/>
          </a:prstGeom>
        </p:spPr>
        <p:txBody>
          <a:bodyPr anchor="ctr" anchorCtr="0"/>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3A4D1F-8F06-469B-9949-61948812DFF8}" type="slidenum">
              <a:rPr lang="en-US" smtClean="0"/>
              <a:pPr/>
              <a:t>‹#›</a:t>
            </a:fld>
            <a:endParaRPr lang="en-US"/>
          </a:p>
        </p:txBody>
      </p:sp>
      <p:cxnSp>
        <p:nvCxnSpPr>
          <p:cNvPr id="14" name="Straight Connector 13">
            <a:extLst>
              <a:ext uri="{FF2B5EF4-FFF2-40B4-BE49-F238E27FC236}">
                <a16:creationId xmlns:a16="http://schemas.microsoft.com/office/drawing/2014/main" id="{467FC6AA-928B-42A5-A55B-24C2D667D01B}"/>
              </a:ext>
            </a:extLst>
          </p:cNvPr>
          <p:cNvCxnSpPr>
            <a:cxnSpLocks/>
          </p:cNvCxnSpPr>
          <p:nvPr userDrawn="1"/>
        </p:nvCxnSpPr>
        <p:spPr>
          <a:xfrm>
            <a:off x="472889" y="1173677"/>
            <a:ext cx="648000" cy="0"/>
          </a:xfrm>
          <a:prstGeom prst="line">
            <a:avLst/>
          </a:prstGeom>
          <a:ln w="44450">
            <a:solidFill>
              <a:srgbClr val="0C807F"/>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127D258-4A30-473C-8784-3E9D45D61949}"/>
              </a:ext>
            </a:extLst>
          </p:cNvPr>
          <p:cNvSpPr>
            <a:spLocks noGrp="1"/>
          </p:cNvSpPr>
          <p:nvPr>
            <p:ph idx="1"/>
          </p:nvPr>
        </p:nvSpPr>
        <p:spPr>
          <a:xfrm>
            <a:off x="339999" y="1208338"/>
            <a:ext cx="11520000" cy="1825454"/>
          </a:xfrm>
        </p:spPr>
        <p:txBody>
          <a:bodyPr tIns="360000">
            <a:spAutoFit/>
          </a:bodyPr>
          <a:lstStyle>
            <a:lvl1pPr marL="0" indent="0">
              <a:spcBef>
                <a:spcPts val="600"/>
              </a:spcBef>
              <a:buNone/>
              <a:defRPr sz="1600"/>
            </a:lvl1pPr>
            <a:lvl2pPr marL="270000">
              <a:spcBef>
                <a:spcPts val="600"/>
              </a:spcBef>
              <a:defRPr sz="1600"/>
            </a:lvl2pPr>
            <a:lvl3pPr marL="540000">
              <a:spcBef>
                <a:spcPts val="600"/>
              </a:spcBef>
              <a:defRPr sz="1600"/>
            </a:lvl3pPr>
            <a:lvl4pPr marL="810000">
              <a:spcBef>
                <a:spcPts val="600"/>
              </a:spcBef>
              <a:defRPr sz="1600"/>
            </a:lvl4pPr>
            <a:lvl5pPr marL="1080000">
              <a:spcBef>
                <a:spcPts val="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0DC1A9C8-A1E9-4F89-9DE2-26E8070D23C5}"/>
              </a:ext>
            </a:extLst>
          </p:cNvPr>
          <p:cNvSpPr>
            <a:spLocks noGrp="1"/>
          </p:cNvSpPr>
          <p:nvPr>
            <p:ph idx="11"/>
          </p:nvPr>
        </p:nvSpPr>
        <p:spPr>
          <a:xfrm>
            <a:off x="339999" y="5979980"/>
            <a:ext cx="11520000" cy="292557"/>
          </a:xfrm>
        </p:spPr>
        <p:txBody>
          <a:bodyPr tIns="108000" bIns="72000" anchor="b" anchorCtr="0">
            <a:spAutoFit/>
          </a:bodyPr>
          <a:lstStyle>
            <a:lvl1pPr marL="0" indent="0">
              <a:spcBef>
                <a:spcPts val="0"/>
              </a:spcBef>
              <a:buNone/>
              <a:defRPr sz="800"/>
            </a:lvl1pPr>
            <a:lvl2pPr marL="270000" indent="0">
              <a:spcBef>
                <a:spcPts val="600"/>
              </a:spcBef>
              <a:buNone/>
              <a:defRPr sz="1600"/>
            </a:lvl2pPr>
            <a:lvl3pPr marL="540000" indent="0">
              <a:spcBef>
                <a:spcPts val="600"/>
              </a:spcBef>
              <a:buNone/>
              <a:defRPr sz="1600"/>
            </a:lvl3pPr>
            <a:lvl4pPr marL="810000" indent="0">
              <a:spcBef>
                <a:spcPts val="600"/>
              </a:spcBef>
              <a:buNone/>
              <a:defRPr sz="1600"/>
            </a:lvl4pPr>
            <a:lvl5pPr marL="1080000" indent="0">
              <a:spcBef>
                <a:spcPts val="600"/>
              </a:spcBef>
              <a:buNone/>
              <a:defRPr sz="1600"/>
            </a:lvl5pPr>
          </a:lstStyle>
          <a:p>
            <a:pPr lvl="0"/>
            <a:r>
              <a:rPr lang="en-US"/>
              <a:t>Click to edit Master text styles</a:t>
            </a:r>
          </a:p>
        </p:txBody>
      </p:sp>
    </p:spTree>
    <p:extLst>
      <p:ext uri="{BB962C8B-B14F-4D97-AF65-F5344CB8AC3E}">
        <p14:creationId xmlns:p14="http://schemas.microsoft.com/office/powerpoint/2010/main" val="3416112516"/>
      </p:ext>
    </p:extLst>
  </p:cSld>
  <p:clrMapOvr>
    <a:masterClrMapping/>
  </p:clrMapOvr>
  <p:extLst>
    <p:ext uri="{DCECCB84-F9BA-43D5-87BE-67443E8EF086}">
      <p15:sldGuideLst xmlns:p15="http://schemas.microsoft.com/office/powerpoint/2012/main">
        <p15:guide id="1" orient="horz" pos="346">
          <p15:clr>
            <a:srgbClr val="FBAE40"/>
          </p15:clr>
        </p15:guide>
        <p15:guide id="2" orient="horz" pos="799">
          <p15:clr>
            <a:srgbClr val="FBAE40"/>
          </p15:clr>
        </p15:guide>
        <p15:guide id="3" pos="279">
          <p15:clr>
            <a:srgbClr val="FBAE40"/>
          </p15:clr>
        </p15:guide>
        <p15:guide id="4" pos="7469">
          <p15:clr>
            <a:srgbClr val="FBAE40"/>
          </p15:clr>
        </p15:guide>
        <p15:guide id="5" pos="211">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38934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35571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96726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13039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33063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729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8934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66514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53861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62929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60423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85111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773331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555900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2778012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643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358819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289929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1485001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4116881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Ho YF, et al. Clin Transl Sci. 2020;13(1):4-7.
Nazha B, et al. Future Oncol. 2021;17(8):965-977.</a:t>
            </a:r>
          </a:p>
        </p:txBody>
      </p:sp>
    </p:spTree>
    <p:extLst>
      <p:ext uri="{BB962C8B-B14F-4D97-AF65-F5344CB8AC3E}">
        <p14:creationId xmlns:p14="http://schemas.microsoft.com/office/powerpoint/2010/main" val="3248479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2356532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231629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34268949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65329586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1.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98"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1" y="1709738"/>
            <a:ext cx="10515600" cy="2852737"/>
          </a:xfrm>
        </p:spPr>
        <p:txBody>
          <a:bodyPr vert="horz" wrap="square" lIns="82297" tIns="56235" rIns="115428" bIns="56235" numCol="1" anchor="ctr" anchorCtr="0" compatLnSpc="1">
            <a:prstTxWarp prst="textNoShape">
              <a:avLst/>
            </a:prstTxWarp>
          </a:bodyPr>
          <a:lstStyle/>
          <a:p>
            <a:r>
              <a:rPr lang="en-US" dirty="0"/>
              <a:t>Distinguishing Between High- and Low-Quality RWE: </a:t>
            </a:r>
            <a:br>
              <a:rPr lang="en-US" dirty="0"/>
            </a:br>
            <a:r>
              <a:rPr lang="en-US" dirty="0"/>
              <a:t>A Journal Club for the Real World</a:t>
            </a:r>
          </a:p>
        </p:txBody>
      </p:sp>
      <p:sp>
        <p:nvSpPr>
          <p:cNvPr id="134146" name="Rectangle 3"/>
          <p:cNvSpPr>
            <a:spLocks noGrp="1" noChangeArrowheads="1"/>
          </p:cNvSpPr>
          <p:nvPr>
            <p:ph type="body" idx="1"/>
          </p:nvPr>
        </p:nvSpPr>
        <p:spPr>
          <a:xfrm>
            <a:off x="609601" y="4589463"/>
            <a:ext cx="10515600" cy="1500187"/>
          </a:xfrm>
        </p:spPr>
        <p:txBody>
          <a:bodyPr>
            <a:noAutofit/>
          </a:bodyPr>
          <a:lstStyle/>
          <a:p>
            <a:r>
              <a:rPr lang="en-US" dirty="0"/>
              <a:t>Adam Brufsky, MD, PhD</a:t>
            </a:r>
          </a:p>
          <a:p>
            <a:r>
              <a:rPr lang="en-US" dirty="0"/>
              <a:t>Professor of Medicine</a:t>
            </a:r>
          </a:p>
          <a:p>
            <a:r>
              <a:rPr lang="en-US" dirty="0"/>
              <a:t>Co-Director, Comprehensive Breast Cancer Center</a:t>
            </a:r>
          </a:p>
          <a:p>
            <a:r>
              <a:rPr lang="en-US" dirty="0"/>
              <a:t>University of Pittsburgh Cancer Institute</a:t>
            </a:r>
          </a:p>
          <a:p>
            <a:r>
              <a:rPr lang="en-US" dirty="0"/>
              <a:t>Pittsburgh</a:t>
            </a:r>
            <a:r>
              <a:rPr lang="en-US"/>
              <a:t>, PA</a:t>
            </a:r>
            <a:endParaRPr lang="en-US" dirty="0"/>
          </a:p>
        </p:txBody>
      </p:sp>
    </p:spTree>
    <p:extLst>
      <p:ext uri="{BB962C8B-B14F-4D97-AF65-F5344CB8AC3E}">
        <p14:creationId xmlns:p14="http://schemas.microsoft.com/office/powerpoint/2010/main" val="318919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RWE Where RCTs Fall Short: Optimizing Frontline Treatment of HR+/HER2- Metastatic Breast Cancer</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Critically evaluate components of RWE publications to distinguish high-quality from low-quality sources of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RWE of CDK4/6 inhibitors in HR+/HER2- MBC as it relates to clinical trial evidence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RWE to make treatment decisions for patients regarding the choice of CDK4/6 inhibitors in HR+/HER2- MBC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Increase clinician awareness of the patient's perspective on the existence and utility of RWE as it applies to shared decision-making conversations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0245-ED16-4858-A409-41636E20FEB3}"/>
              </a:ext>
            </a:extLst>
          </p:cNvPr>
          <p:cNvSpPr>
            <a:spLocks noGrp="1"/>
          </p:cNvSpPr>
          <p:nvPr>
            <p:ph type="title"/>
          </p:nvPr>
        </p:nvSpPr>
        <p:spPr/>
        <p:txBody>
          <a:bodyPr/>
          <a:lstStyle/>
          <a:p>
            <a:r>
              <a:rPr lang="en-US" dirty="0"/>
              <a:t>Interpreting Studies </a:t>
            </a:r>
          </a:p>
        </p:txBody>
      </p:sp>
      <p:sp>
        <p:nvSpPr>
          <p:cNvPr id="11" name="TextBox 10">
            <a:extLst>
              <a:ext uri="{FF2B5EF4-FFF2-40B4-BE49-F238E27FC236}">
                <a16:creationId xmlns:a16="http://schemas.microsoft.com/office/drawing/2014/main" id="{9459E3DB-4CC6-49D4-8D37-FCF6F43EC987}"/>
              </a:ext>
            </a:extLst>
          </p:cNvPr>
          <p:cNvSpPr txBox="1"/>
          <p:nvPr/>
        </p:nvSpPr>
        <p:spPr bwMode="gray">
          <a:xfrm>
            <a:off x="1799566" y="5514975"/>
            <a:ext cx="9041258" cy="626724"/>
          </a:xfrm>
          <a:prstGeom prst="rect">
            <a:avLst/>
          </a:prstGeom>
        </p:spPr>
        <p:txBody>
          <a:bodyPr wrap="square" lIns="45720" tIns="45720" rIns="45720" bIns="45720" rtlCol="0">
            <a:noAutofit/>
          </a:bodyPr>
          <a:lstStyle/>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0FAC6B94-6FC9-4BE4-A027-0D1F1D2F85BE}"/>
              </a:ext>
            </a:extLst>
          </p:cNvPr>
          <p:cNvGrpSpPr/>
          <p:nvPr/>
        </p:nvGrpSpPr>
        <p:grpSpPr>
          <a:xfrm>
            <a:off x="2702241" y="5461111"/>
            <a:ext cx="7097079" cy="626724"/>
            <a:chOff x="-494587" y="3874586"/>
            <a:chExt cx="7097079" cy="626724"/>
          </a:xfrm>
        </p:grpSpPr>
        <p:sp>
          <p:nvSpPr>
            <p:cNvPr id="51" name="Rectangle: Rounded Corners 50">
              <a:extLst>
                <a:ext uri="{FF2B5EF4-FFF2-40B4-BE49-F238E27FC236}">
                  <a16:creationId xmlns:a16="http://schemas.microsoft.com/office/drawing/2014/main" id="{86E98B48-B3CE-4CF1-86F1-967132FD5239}"/>
                </a:ext>
              </a:extLst>
            </p:cNvPr>
            <p:cNvSpPr/>
            <p:nvPr/>
          </p:nvSpPr>
          <p:spPr>
            <a:xfrm>
              <a:off x="-494587" y="3874586"/>
              <a:ext cx="7097079" cy="626724"/>
            </a:xfrm>
            <a:prstGeom prst="roundRect">
              <a:avLst>
                <a:gd name="adj" fmla="val 7608"/>
              </a:avLst>
            </a:prstGeom>
            <a:solidFill>
              <a:srgbClr val="EFF7F7"/>
            </a:solidFill>
            <a:ln w="6350">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nchorCtr="0"/>
            <a:lstStyle/>
            <a:p>
              <a:pPr marL="0" marR="0" lvl="0" indent="0" algn="l" defTabSz="914400" rtl="0" eaLnBrk="1" fontAlgn="auto" latinLnBrk="0" hangingPunct="1">
                <a:lnSpc>
                  <a:spcPct val="90000"/>
                </a:lnSpc>
                <a:spcBef>
                  <a:spcPts val="1200"/>
                </a:spcBef>
                <a:spcAft>
                  <a:spcPts val="0"/>
                </a:spcAft>
                <a:buClrTx/>
                <a:buSzPct val="100000"/>
                <a:buFontTx/>
                <a:buNone/>
                <a:tabLst/>
                <a:defRPr/>
              </a:pPr>
              <a:r>
                <a:rPr kumimoji="0" lang="en-US" sz="1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Note: when considering these questions when evaluating a study, it is important to acknowledge the answer is a matter of degree. It is not an ‘all or nothing’ concept.</a:t>
              </a:r>
            </a:p>
          </p:txBody>
        </p:sp>
        <p:pic>
          <p:nvPicPr>
            <p:cNvPr id="52" name="Graphic 51">
              <a:extLst>
                <a:ext uri="{FF2B5EF4-FFF2-40B4-BE49-F238E27FC236}">
                  <a16:creationId xmlns:a16="http://schemas.microsoft.com/office/drawing/2014/main" id="{6BF55049-18F5-4CFC-879C-F7F097DA343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77018" y="3990223"/>
              <a:ext cx="195513" cy="197725"/>
            </a:xfrm>
            <a:prstGeom prst="rect">
              <a:avLst/>
            </a:prstGeom>
          </p:spPr>
        </p:pic>
      </p:grpSp>
      <p:sp>
        <p:nvSpPr>
          <p:cNvPr id="54" name="Arrow: Right 53">
            <a:extLst>
              <a:ext uri="{FF2B5EF4-FFF2-40B4-BE49-F238E27FC236}">
                <a16:creationId xmlns:a16="http://schemas.microsoft.com/office/drawing/2014/main" id="{4DD141EA-F5CF-4A3B-B79B-2A0A69DFF461}"/>
              </a:ext>
            </a:extLst>
          </p:cNvPr>
          <p:cNvSpPr/>
          <p:nvPr/>
        </p:nvSpPr>
        <p:spPr bwMode="gray">
          <a:xfrm>
            <a:off x="4986756" y="1997925"/>
            <a:ext cx="2377867" cy="225289"/>
          </a:xfrm>
          <a:prstGeom prst="rightArrow">
            <a:avLst>
              <a:gd name="adj1" fmla="val 50000"/>
              <a:gd name="adj2" fmla="val 92929"/>
            </a:avLst>
          </a:prstGeom>
          <a:gradFill>
            <a:gsLst>
              <a:gs pos="54000">
                <a:schemeClr val="accent1"/>
              </a:gs>
              <a:gs pos="17000">
                <a:schemeClr val="accent2"/>
              </a:gs>
            </a:gsLst>
            <a:lin ang="11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74645"/>
              </a:buClr>
              <a:buSzPct val="90000"/>
              <a:buFontTx/>
              <a:buNone/>
              <a:tabLst/>
              <a:defRPr/>
            </a:pPr>
            <a:endParaRPr kumimoji="0" lang="en-US" sz="1800" b="1" i="0" u="none" strike="noStrike" kern="1200" cap="none" spc="0" normalizeH="0" baseline="0" noProof="0" dirty="0">
              <a:ln>
                <a:noFill/>
              </a:ln>
              <a:solidFill>
                <a:srgbClr val="0C807F"/>
              </a:solidFill>
              <a:effectLst/>
              <a:uLnTx/>
              <a:uFillTx/>
              <a:latin typeface="Calibri Light" panose="020F0302020204030204"/>
              <a:ea typeface="+mn-ea"/>
              <a:cs typeface="+mn-cs"/>
            </a:endParaRPr>
          </a:p>
        </p:txBody>
      </p:sp>
      <p:sp>
        <p:nvSpPr>
          <p:cNvPr id="56" name="Rectangle: Rounded Corners 55">
            <a:extLst>
              <a:ext uri="{FF2B5EF4-FFF2-40B4-BE49-F238E27FC236}">
                <a16:creationId xmlns:a16="http://schemas.microsoft.com/office/drawing/2014/main" id="{62CCB564-D625-4098-A4C0-BF377C5D4EE7}"/>
              </a:ext>
            </a:extLst>
          </p:cNvPr>
          <p:cNvSpPr/>
          <p:nvPr/>
        </p:nvSpPr>
        <p:spPr>
          <a:xfrm>
            <a:off x="1531841" y="3644077"/>
            <a:ext cx="4275466" cy="1600438"/>
          </a:xfrm>
          <a:prstGeom prst="roundRect">
            <a:avLst>
              <a:gd name="adj" fmla="val 7608"/>
            </a:avLst>
          </a:prstGeom>
          <a:solidFill>
            <a:srgbClr val="EFF7F7"/>
          </a:solidFill>
          <a:ln w="6350">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If the observed results do not represent the true effect this implies, we cannot draw any conclusions.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Are the results of the study true or are they an artifact of the way the study was designed? </a:t>
            </a:r>
          </a:p>
        </p:txBody>
      </p:sp>
      <p:sp>
        <p:nvSpPr>
          <p:cNvPr id="57" name="Rectangle: Rounded Corners 56">
            <a:extLst>
              <a:ext uri="{FF2B5EF4-FFF2-40B4-BE49-F238E27FC236}">
                <a16:creationId xmlns:a16="http://schemas.microsoft.com/office/drawing/2014/main" id="{ADDF7842-7A99-41BD-B112-3FE81DE580FC}"/>
              </a:ext>
            </a:extLst>
          </p:cNvPr>
          <p:cNvSpPr/>
          <p:nvPr/>
        </p:nvSpPr>
        <p:spPr>
          <a:xfrm>
            <a:off x="6565358" y="3644077"/>
            <a:ext cx="4275466" cy="1600438"/>
          </a:xfrm>
          <a:prstGeom prst="roundRect">
            <a:avLst>
              <a:gd name="adj" fmla="val 7608"/>
            </a:avLst>
          </a:prstGeom>
          <a:solidFill>
            <a:srgbClr val="EFF7F7"/>
          </a:solidFill>
          <a:ln w="6350">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If the results of the study may not apply to patients who differ from the study population, then this could consequently lead to low adoption of the treatment.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Are the study results likely to apply to other settings? </a:t>
            </a:r>
          </a:p>
        </p:txBody>
      </p:sp>
      <p:sp>
        <p:nvSpPr>
          <p:cNvPr id="5" name="Rounded Rectangle 4">
            <a:extLst>
              <a:ext uri="{FF2B5EF4-FFF2-40B4-BE49-F238E27FC236}">
                <a16:creationId xmlns:a16="http://schemas.microsoft.com/office/drawing/2014/main" id="{53CD2DB0-57B9-DBE3-01B4-59422A6BBA7B}"/>
              </a:ext>
            </a:extLst>
          </p:cNvPr>
          <p:cNvSpPr/>
          <p:nvPr/>
        </p:nvSpPr>
        <p:spPr>
          <a:xfrm>
            <a:off x="2292107" y="1293455"/>
            <a:ext cx="2698017" cy="1981805"/>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4488B1-B805-352F-E67D-F670ADBD9B18}"/>
              </a:ext>
            </a:extLst>
          </p:cNvPr>
          <p:cNvSpPr txBox="1"/>
          <p:nvPr/>
        </p:nvSpPr>
        <p:spPr>
          <a:xfrm>
            <a:off x="2702241" y="2328086"/>
            <a:ext cx="1877748" cy="8463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Do the observed results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represent the true effect?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100" b="0" i="1"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Truth in the study.</a:t>
            </a:r>
          </a:p>
          <a:p>
            <a:endParaRPr lang="en-US" sz="1100"/>
          </a:p>
        </p:txBody>
      </p:sp>
      <p:sp>
        <p:nvSpPr>
          <p:cNvPr id="7" name="Rounded Rectangle 6">
            <a:extLst>
              <a:ext uri="{FF2B5EF4-FFF2-40B4-BE49-F238E27FC236}">
                <a16:creationId xmlns:a16="http://schemas.microsoft.com/office/drawing/2014/main" id="{A5D14D84-3713-2BF5-7BFF-B59B7E88FD6A}"/>
              </a:ext>
            </a:extLst>
          </p:cNvPr>
          <p:cNvSpPr/>
          <p:nvPr/>
        </p:nvSpPr>
        <p:spPr>
          <a:xfrm>
            <a:off x="7399684" y="1293455"/>
            <a:ext cx="2698017" cy="1981805"/>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A899BB-7183-07A9-DC3B-3D7B2018CA69}"/>
              </a:ext>
            </a:extLst>
          </p:cNvPr>
          <p:cNvSpPr txBox="1"/>
          <p:nvPr/>
        </p:nvSpPr>
        <p:spPr>
          <a:xfrm>
            <a:off x="7811964" y="2328086"/>
            <a:ext cx="1877748" cy="8463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Are the observed results applicable to other settings?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100" b="0" i="1"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Truth in real life.</a:t>
            </a:r>
          </a:p>
        </p:txBody>
      </p:sp>
      <p:sp>
        <p:nvSpPr>
          <p:cNvPr id="13" name="Footer Placeholder 12">
            <a:extLst>
              <a:ext uri="{FF2B5EF4-FFF2-40B4-BE49-F238E27FC236}">
                <a16:creationId xmlns:a16="http://schemas.microsoft.com/office/drawing/2014/main" id="{2CA9F407-0D0E-464F-10A5-CC5904D0C887}"/>
              </a:ext>
            </a:extLst>
          </p:cNvPr>
          <p:cNvSpPr>
            <a:spLocks noGrp="1"/>
          </p:cNvSpPr>
          <p:nvPr>
            <p:ph type="ftr" sz="quarter" idx="3"/>
          </p:nvPr>
        </p:nvSpPr>
        <p:spPr/>
        <p:txBody>
          <a:bodyPr/>
          <a:lstStyle/>
          <a:p>
            <a:r>
              <a:rPr lang="en-US"/>
              <a:t>Patino CM &amp; Ferreira JC. </a:t>
            </a:r>
            <a:r>
              <a:rPr lang="en-US" i="1"/>
              <a:t>J Bras Pneumol</a:t>
            </a:r>
            <a:r>
              <a:rPr lang="en-US"/>
              <a:t>. 2018;44:183; Kukull WA &amp; Ganguli M. </a:t>
            </a:r>
            <a:r>
              <a:rPr lang="en-US" i="1"/>
              <a:t>Neurology</a:t>
            </a:r>
            <a:r>
              <a:rPr lang="en-US"/>
              <a:t>. 2012;78:1886-1891;
Lachin JM. </a:t>
            </a:r>
            <a:r>
              <a:rPr lang="en-US" i="1"/>
              <a:t>Clin Trials</a:t>
            </a:r>
            <a:r>
              <a:rPr lang="en-US"/>
              <a:t>. 2004;1:553-566.</a:t>
            </a:r>
          </a:p>
        </p:txBody>
      </p:sp>
      <p:pic>
        <p:nvPicPr>
          <p:cNvPr id="15" name="Picture 14" descr="A grey eye with a question mark&#10;&#10;Description automatically generated">
            <a:extLst>
              <a:ext uri="{FF2B5EF4-FFF2-40B4-BE49-F238E27FC236}">
                <a16:creationId xmlns:a16="http://schemas.microsoft.com/office/drawing/2014/main" id="{22298EB7-F018-AE32-C72C-726D210EC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570" y="1618686"/>
            <a:ext cx="865090" cy="605563"/>
          </a:xfrm>
          <a:prstGeom prst="rect">
            <a:avLst/>
          </a:prstGeom>
        </p:spPr>
      </p:pic>
      <p:pic>
        <p:nvPicPr>
          <p:cNvPr id="17" name="Picture 16" descr="A grey and white logo&#10;&#10;Description automatically generated">
            <a:extLst>
              <a:ext uri="{FF2B5EF4-FFF2-40B4-BE49-F238E27FC236}">
                <a16:creationId xmlns:a16="http://schemas.microsoft.com/office/drawing/2014/main" id="{6BA34225-36FB-0225-DD2D-81935B0F6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1867" y="1582941"/>
            <a:ext cx="713650" cy="677053"/>
          </a:xfrm>
          <a:prstGeom prst="rect">
            <a:avLst/>
          </a:prstGeom>
        </p:spPr>
      </p:pic>
    </p:spTree>
    <p:extLst>
      <p:ext uri="{BB962C8B-B14F-4D97-AF65-F5344CB8AC3E}">
        <p14:creationId xmlns:p14="http://schemas.microsoft.com/office/powerpoint/2010/main" val="226217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E39C-B79B-4818-AD38-75A3A35C82CE}"/>
              </a:ext>
            </a:extLst>
          </p:cNvPr>
          <p:cNvSpPr>
            <a:spLocks noGrp="1"/>
          </p:cNvSpPr>
          <p:nvPr>
            <p:ph type="title"/>
          </p:nvPr>
        </p:nvSpPr>
        <p:spPr/>
        <p:txBody>
          <a:bodyPr/>
          <a:lstStyle/>
          <a:p>
            <a:r>
              <a:rPr lang="en-US" dirty="0"/>
              <a:t>RCTs vs. RWE studies </a:t>
            </a:r>
          </a:p>
        </p:txBody>
      </p:sp>
      <p:graphicFrame>
        <p:nvGraphicFramePr>
          <p:cNvPr id="3" name="Table 3">
            <a:extLst>
              <a:ext uri="{FF2B5EF4-FFF2-40B4-BE49-F238E27FC236}">
                <a16:creationId xmlns:a16="http://schemas.microsoft.com/office/drawing/2014/main" id="{550EE264-7139-4538-A10E-76862DA94723}"/>
              </a:ext>
            </a:extLst>
          </p:cNvPr>
          <p:cNvGraphicFramePr>
            <a:graphicFrameLocks noGrp="1"/>
          </p:cNvGraphicFramePr>
          <p:nvPr>
            <p:extLst>
              <p:ext uri="{D42A27DB-BD31-4B8C-83A1-F6EECF244321}">
                <p14:modId xmlns:p14="http://schemas.microsoft.com/office/powerpoint/2010/main" val="1758085693"/>
              </p:ext>
            </p:extLst>
          </p:nvPr>
        </p:nvGraphicFramePr>
        <p:xfrm>
          <a:off x="473787" y="1414660"/>
          <a:ext cx="11158436" cy="3001764"/>
        </p:xfrm>
        <a:graphic>
          <a:graphicData uri="http://schemas.openxmlformats.org/drawingml/2006/table">
            <a:tbl>
              <a:tblPr firstRow="1" bandRow="1">
                <a:tableStyleId>{5C22544A-7EE6-4342-B048-85BDC9FD1C3A}</a:tableStyleId>
              </a:tblPr>
              <a:tblGrid>
                <a:gridCol w="3056075">
                  <a:extLst>
                    <a:ext uri="{9D8B030D-6E8A-4147-A177-3AD203B41FA5}">
                      <a16:colId xmlns:a16="http://schemas.microsoft.com/office/drawing/2014/main" val="3420124655"/>
                    </a:ext>
                  </a:extLst>
                </a:gridCol>
                <a:gridCol w="3865605">
                  <a:extLst>
                    <a:ext uri="{9D8B030D-6E8A-4147-A177-3AD203B41FA5}">
                      <a16:colId xmlns:a16="http://schemas.microsoft.com/office/drawing/2014/main" val="4098106946"/>
                    </a:ext>
                  </a:extLst>
                </a:gridCol>
                <a:gridCol w="4236756">
                  <a:extLst>
                    <a:ext uri="{9D8B030D-6E8A-4147-A177-3AD203B41FA5}">
                      <a16:colId xmlns:a16="http://schemas.microsoft.com/office/drawing/2014/main" val="3279558095"/>
                    </a:ext>
                  </a:extLst>
                </a:gridCol>
              </a:tblGrid>
              <a:tr h="901820">
                <a:tc>
                  <a:txBody>
                    <a:bodyPr/>
                    <a:lstStyle/>
                    <a:p>
                      <a:pPr lvl="0" algn="ctr"/>
                      <a:r>
                        <a:rPr lang="en-US" sz="1800" dirty="0">
                          <a:latin typeface="Arial" panose="020B0604020202020204" pitchFamily="34" charset="0"/>
                          <a:cs typeface="Arial" panose="020B0604020202020204" pitchFamily="34" charset="0"/>
                        </a:rPr>
                        <a:t>Concept</a:t>
                      </a:r>
                    </a:p>
                  </a:txBody>
                  <a:tcPr marL="274320" marR="0" marT="182880" marB="182880" anchor="ctr">
                    <a:lnR w="28575" cap="flat" cmpd="sng" algn="ctr">
                      <a:solidFill>
                        <a:schemeClr val="bg1"/>
                      </a:solidFill>
                      <a:prstDash val="solid"/>
                      <a:round/>
                      <a:headEnd type="none" w="med" len="med"/>
                      <a:tailEnd type="none" w="med" len="med"/>
                    </a:lnR>
                    <a:lnB w="6350" cap="flat" cmpd="sng" algn="ctr">
                      <a:noFill/>
                      <a:prstDash val="solid"/>
                      <a:round/>
                      <a:headEnd type="none" w="med" len="med"/>
                      <a:tailEnd type="none" w="med" len="med"/>
                    </a:lnB>
                    <a:solidFill>
                      <a:schemeClr val="accent1"/>
                    </a:solidFill>
                  </a:tcPr>
                </a:tc>
                <a:tc>
                  <a:txBody>
                    <a:bodyPr/>
                    <a:lstStyle/>
                    <a:p>
                      <a:pPr lvl="0" algn="ctr"/>
                      <a:r>
                        <a:rPr lang="en-US" sz="1800" dirty="0">
                          <a:latin typeface="Arial" panose="020B0604020202020204" pitchFamily="34" charset="0"/>
                          <a:cs typeface="Arial" panose="020B0604020202020204" pitchFamily="34" charset="0"/>
                        </a:rPr>
                        <a:t>RCTs</a:t>
                      </a:r>
                    </a:p>
                  </a:txBody>
                  <a:tcPr marL="274320" marR="0" marT="182880" marB="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lvl="0" algn="ctr"/>
                      <a:r>
                        <a:rPr lang="en-US" sz="1800" dirty="0">
                          <a:latin typeface="Arial" panose="020B0604020202020204" pitchFamily="34" charset="0"/>
                          <a:cs typeface="Arial" panose="020B0604020202020204" pitchFamily="34" charset="0"/>
                        </a:rPr>
                        <a:t>RWE Studies </a:t>
                      </a:r>
                    </a:p>
                  </a:txBody>
                  <a:tcPr marL="274320" marR="0" marT="182880" marB="182880" anchor="ctr">
                    <a:lnL w="28575"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3401329669"/>
                  </a:ext>
                </a:extLst>
              </a:tr>
              <a:tr h="1049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Do the observed results represent the true effect? </a:t>
                      </a:r>
                    </a:p>
                    <a:p>
                      <a:pPr algn="ctr">
                        <a:spcBef>
                          <a:spcPts val="600"/>
                        </a:spcBef>
                      </a:pPr>
                      <a:r>
                        <a:rPr lang="en-US" sz="1400" b="0" i="1" dirty="0">
                          <a:latin typeface="Arial" panose="020B0604020202020204" pitchFamily="34" charset="0"/>
                          <a:cs typeface="Arial" panose="020B0604020202020204" pitchFamily="34" charset="0"/>
                        </a:rPr>
                        <a:t>Truth in the study </a:t>
                      </a:r>
                    </a:p>
                  </a:txBody>
                  <a:tcPr marL="182880" marR="18288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latin typeface="Arial" panose="020B0604020202020204" pitchFamily="34" charset="0"/>
                          <a:cs typeface="Arial" panose="020B0604020202020204" pitchFamily="34" charset="0"/>
                        </a:rPr>
                        <a:t>High</a:t>
                      </a:r>
                    </a:p>
                    <a:p>
                      <a:pPr algn="ctr"/>
                      <a:r>
                        <a:rPr lang="en-US" sz="1400" dirty="0">
                          <a:latin typeface="Arial" panose="020B0604020202020204" pitchFamily="34" charset="0"/>
                          <a:cs typeface="Arial" panose="020B0604020202020204" pitchFamily="34" charset="0"/>
                        </a:rPr>
                        <a:t>(improved by randomization)</a:t>
                      </a:r>
                    </a:p>
                  </a:txBody>
                  <a:tcPr marL="18288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POTENTIAL for Low</a:t>
                      </a:r>
                    </a:p>
                    <a:p>
                      <a:pPr algn="ctr"/>
                      <a:r>
                        <a:rPr lang="en-US" sz="1400" dirty="0">
                          <a:latin typeface="Arial" panose="020B0604020202020204" pitchFamily="34" charset="0"/>
                          <a:cs typeface="Arial" panose="020B0604020202020204" pitchFamily="34" charset="0"/>
                        </a:rPr>
                        <a:t>(depends on steps taken to adjust for bias)</a:t>
                      </a:r>
                    </a:p>
                  </a:txBody>
                  <a:tcPr marL="182880" marR="18288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021689"/>
                  </a:ext>
                </a:extLst>
              </a:tr>
              <a:tr h="1049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Are the observed results applicable to other settings?</a:t>
                      </a:r>
                    </a:p>
                    <a:p>
                      <a:pPr marL="0" algn="ctr" defTabSz="914400" rtl="0" eaLnBrk="1" latinLnBrk="0" hangingPunct="1">
                        <a:spcBef>
                          <a:spcPts val="600"/>
                        </a:spcBef>
                      </a:pPr>
                      <a:r>
                        <a:rPr lang="en-US" sz="1400" b="0" i="1" kern="1200" dirty="0">
                          <a:solidFill>
                            <a:schemeClr val="dk1"/>
                          </a:solidFill>
                          <a:latin typeface="Arial" panose="020B0604020202020204" pitchFamily="34" charset="0"/>
                          <a:ea typeface="+mn-ea"/>
                          <a:cs typeface="Arial" panose="020B0604020202020204" pitchFamily="34" charset="0"/>
                        </a:rPr>
                        <a:t>Truth in real life </a:t>
                      </a:r>
                    </a:p>
                  </a:txBody>
                  <a:tcPr marL="182880" marR="18288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latin typeface="Arial" panose="020B0604020202020204" pitchFamily="34" charset="0"/>
                          <a:cs typeface="Arial" panose="020B0604020202020204" pitchFamily="34" charset="0"/>
                        </a:rPr>
                        <a:t>Low to Medium</a:t>
                      </a:r>
                    </a:p>
                    <a:p>
                      <a:pPr algn="ctr"/>
                      <a:r>
                        <a:rPr lang="en-US" sz="1400" dirty="0">
                          <a:latin typeface="Arial" panose="020B0604020202020204" pitchFamily="34" charset="0"/>
                          <a:cs typeface="Arial" panose="020B0604020202020204" pitchFamily="34" charset="0"/>
                        </a:rPr>
                        <a:t>(depends on which segment of the population is eligible for inclusion)</a:t>
                      </a:r>
                    </a:p>
                  </a:txBody>
                  <a:tcPr marL="18288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Medium to High relative to RCTs</a:t>
                      </a:r>
                    </a:p>
                    <a:p>
                      <a:pPr algn="ctr"/>
                      <a:r>
                        <a:rPr lang="en-US" sz="1400" dirty="0">
                          <a:latin typeface="Arial" panose="020B0604020202020204" pitchFamily="34" charset="0"/>
                          <a:cs typeface="Arial" panose="020B0604020202020204" pitchFamily="34" charset="0"/>
                        </a:rPr>
                        <a:t>(often can be extrapolated to other clinical practice populations)</a:t>
                      </a:r>
                    </a:p>
                  </a:txBody>
                  <a:tcPr marL="182880" marR="18288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380348859"/>
                  </a:ext>
                </a:extLst>
              </a:tr>
            </a:tbl>
          </a:graphicData>
        </a:graphic>
      </p:graphicFrame>
      <p:sp>
        <p:nvSpPr>
          <p:cNvPr id="19" name="Footer Placeholder 18">
            <a:extLst>
              <a:ext uri="{FF2B5EF4-FFF2-40B4-BE49-F238E27FC236}">
                <a16:creationId xmlns:a16="http://schemas.microsoft.com/office/drawing/2014/main" id="{A1CAE9F7-23D3-4934-0195-A52851D0557C}"/>
              </a:ext>
            </a:extLst>
          </p:cNvPr>
          <p:cNvSpPr>
            <a:spLocks noGrp="1"/>
          </p:cNvSpPr>
          <p:nvPr>
            <p:ph type="ftr" sz="quarter" idx="3"/>
          </p:nvPr>
        </p:nvSpPr>
        <p:spPr>
          <a:xfrm>
            <a:off x="609600" y="5786846"/>
            <a:ext cx="10744199" cy="1011635"/>
          </a:xfrm>
        </p:spPr>
        <p:txBody>
          <a:bodyPr/>
          <a:lstStyle/>
          <a:p>
            <a:r>
              <a:rPr lang="en-US"/>
              <a:t>RCT, randomized controlled trial; RWE, real world evidence.
Patino CM &amp; Ferreira JC. </a:t>
            </a:r>
            <a:r>
              <a:rPr lang="en-US" i="1"/>
              <a:t>J Bras Pneumol</a:t>
            </a:r>
            <a:r>
              <a:rPr lang="en-US"/>
              <a:t>. 2018;44:183; Kukull WA &amp; Ganguli M. </a:t>
            </a:r>
            <a:r>
              <a:rPr lang="en-US" i="1"/>
              <a:t>Neurology.</a:t>
            </a:r>
            <a:r>
              <a:rPr lang="en-US"/>
              <a:t> 2012;78:1886-1891;
Lachin JM. </a:t>
            </a:r>
            <a:r>
              <a:rPr lang="en-US" i="1"/>
              <a:t>Clin Trials</a:t>
            </a:r>
            <a:r>
              <a:rPr lang="en-US"/>
              <a:t>. 2004;1:553-566; Akobeng AK. </a:t>
            </a:r>
            <a:r>
              <a:rPr lang="en-US" i="1"/>
              <a:t>Arch Dis Child</a:t>
            </a:r>
            <a:r>
              <a:rPr lang="en-US"/>
              <a:t>. 2005;90:840-844;
Dreyer NA. </a:t>
            </a:r>
            <a:r>
              <a:rPr lang="en-US" i="1"/>
              <a:t>Ther Innov Regul Sci. </a:t>
            </a:r>
            <a:r>
              <a:rPr lang="en-US"/>
              <a:t>2018;52:362-368. </a:t>
            </a:r>
          </a:p>
        </p:txBody>
      </p:sp>
    </p:spTree>
    <p:extLst>
      <p:ext uri="{BB962C8B-B14F-4D97-AF65-F5344CB8AC3E}">
        <p14:creationId xmlns:p14="http://schemas.microsoft.com/office/powerpoint/2010/main" val="122813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DF61752A-77DD-48E2-953D-702667DE3983}"/>
              </a:ext>
            </a:extLst>
          </p:cNvPr>
          <p:cNvGraphicFramePr>
            <a:graphicFrameLocks noChangeAspect="1"/>
          </p:cNvGraphicFramePr>
          <p:nvPr>
            <p:custDataLst>
              <p:tags r:id="rId1"/>
            </p:custData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7" name="Object 16" hidden="1">
                        <a:extLst>
                          <a:ext uri="{FF2B5EF4-FFF2-40B4-BE49-F238E27FC236}">
                            <a16:creationId xmlns:a16="http://schemas.microsoft.com/office/drawing/2014/main" id="{DF61752A-77DD-48E2-953D-702667DE3983}"/>
                          </a:ext>
                        </a:extLst>
                      </p:cNvPr>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3CDEA105-A78F-4272-A738-007230C3AA06}"/>
              </a:ext>
            </a:extLst>
          </p:cNvPr>
          <p:cNvSpPr/>
          <p:nvPr>
            <p:custDataLst>
              <p:tags r:id="rId2"/>
            </p:custDataLst>
          </p:nvPr>
        </p:nvSpPr>
        <p:spPr bwMode="gray">
          <a:xfrm>
            <a:off x="1588" y="0"/>
            <a:ext cx="158750" cy="158750"/>
          </a:xfrm>
          <a:prstGeom prst="rect">
            <a:avLst/>
          </a:prstGeom>
          <a:solidFill>
            <a:schemeClr val="tx2"/>
          </a:solidFill>
          <a:ln w="28575" cap="flat" cmpd="sng" algn="ctr">
            <a:noFill/>
            <a:prstDash val="solid"/>
            <a:miter lim="800000"/>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
                <a:srgbClr val="074645"/>
              </a:buClr>
              <a:buSzPct val="90000"/>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3" name="Title 2">
            <a:extLst>
              <a:ext uri="{FF2B5EF4-FFF2-40B4-BE49-F238E27FC236}">
                <a16:creationId xmlns:a16="http://schemas.microsoft.com/office/drawing/2014/main" id="{0163EE11-ABA7-4E5D-8D9B-9363003F8C18}"/>
              </a:ext>
            </a:extLst>
          </p:cNvPr>
          <p:cNvSpPr>
            <a:spLocks noGrp="1"/>
          </p:cNvSpPr>
          <p:nvPr>
            <p:ph type="title"/>
          </p:nvPr>
        </p:nvSpPr>
        <p:spPr/>
        <p:txBody>
          <a:bodyPr/>
          <a:lstStyle/>
          <a:p>
            <a:r>
              <a:rPr lang="en-US" dirty="0"/>
              <a:t>Potential for Bias in RCTs vs. RWE Studies</a:t>
            </a:r>
          </a:p>
        </p:txBody>
      </p:sp>
      <p:sp>
        <p:nvSpPr>
          <p:cNvPr id="24" name="Content Placeholder 1">
            <a:extLst>
              <a:ext uri="{FF2B5EF4-FFF2-40B4-BE49-F238E27FC236}">
                <a16:creationId xmlns:a16="http://schemas.microsoft.com/office/drawing/2014/main" id="{E29FB5A9-29E2-4419-BD47-10159292B0AC}"/>
              </a:ext>
            </a:extLst>
          </p:cNvPr>
          <p:cNvSpPr txBox="1">
            <a:spLocks/>
          </p:cNvSpPr>
          <p:nvPr/>
        </p:nvSpPr>
        <p:spPr>
          <a:xfrm>
            <a:off x="506921" y="1764811"/>
            <a:ext cx="5445311" cy="766873"/>
          </a:xfrm>
          <a:prstGeom prst="rect">
            <a:avLst/>
          </a:prstGeom>
          <a:solidFill>
            <a:schemeClr val="accent5"/>
          </a:solidFill>
        </p:spPr>
        <p:txBody>
          <a:bodyPr vert="horz" lIns="72000" tIns="360000" rIns="72000" bIns="16200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70000" indent="-270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540000" indent="-270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10000" indent="-270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80000" indent="-270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218804"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RCTs</a:t>
            </a:r>
          </a:p>
        </p:txBody>
      </p:sp>
      <p:sp>
        <p:nvSpPr>
          <p:cNvPr id="26" name="Content Placeholder 16">
            <a:extLst>
              <a:ext uri="{FF2B5EF4-FFF2-40B4-BE49-F238E27FC236}">
                <a16:creationId xmlns:a16="http://schemas.microsoft.com/office/drawing/2014/main" id="{26C778E7-F3C0-4F25-A726-E8E84536921D}"/>
              </a:ext>
            </a:extLst>
          </p:cNvPr>
          <p:cNvSpPr txBox="1">
            <a:spLocks/>
          </p:cNvSpPr>
          <p:nvPr/>
        </p:nvSpPr>
        <p:spPr>
          <a:xfrm>
            <a:off x="506921" y="2531684"/>
            <a:ext cx="5445311" cy="2728837"/>
          </a:xfrm>
          <a:prstGeom prst="rect">
            <a:avLst/>
          </a:prstGeom>
          <a:ln>
            <a:solidFill>
              <a:schemeClr val="accent5"/>
            </a:solidFill>
          </a:ln>
        </p:spPr>
        <p:txBody>
          <a:bodyPr lIns="182880" tIns="274320" rIns="182880" bIns="274320"/>
          <a:lstStyle>
            <a:lvl1pPr marL="270000" indent="-2700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40000" indent="-27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10000" indent="-27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80000" indent="-27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50000" indent="-27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01" marR="0" lvl="0" indent="-268201" algn="l" defTabSz="1218804"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tab pos="1650422" algn="l"/>
              </a:tabLst>
              <a:defRPr/>
            </a:pP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RCTs are considered the gold standard for estimating the effects of treatments on </a:t>
            </a:r>
            <a:b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outcomes, though they may still be susceptible to bias (e.g., loss to follow-up)</a:t>
            </a:r>
          </a:p>
          <a:p>
            <a:pPr marL="268201" marR="0" lvl="0" indent="-268201" algn="l" defTabSz="1218804"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tab pos="1650422" algn="l"/>
              </a:tabLst>
              <a:defRPr/>
            </a:pP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Random treatment allocation ensures that </a:t>
            </a:r>
            <a:r>
              <a:rPr kumimoji="0" lang="en-US" sz="1600" b="1"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confounding by measured and unmeasured baseline characteristics is minimized</a:t>
            </a:r>
          </a:p>
          <a:p>
            <a:pPr marL="268201" marR="0" lvl="0" indent="-268201" algn="l" defTabSz="1218804"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tab pos="1650422" algn="l"/>
              </a:tabLst>
              <a:defRPr/>
            </a:pP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Blinding hides treatment assignment</a:t>
            </a:r>
          </a:p>
        </p:txBody>
      </p:sp>
      <p:sp>
        <p:nvSpPr>
          <p:cNvPr id="27" name="Content Placeholder 17">
            <a:extLst>
              <a:ext uri="{FF2B5EF4-FFF2-40B4-BE49-F238E27FC236}">
                <a16:creationId xmlns:a16="http://schemas.microsoft.com/office/drawing/2014/main" id="{21420807-E618-4869-8567-0CDA2764B1AE}"/>
              </a:ext>
            </a:extLst>
          </p:cNvPr>
          <p:cNvSpPr txBox="1">
            <a:spLocks/>
          </p:cNvSpPr>
          <p:nvPr/>
        </p:nvSpPr>
        <p:spPr>
          <a:xfrm>
            <a:off x="6269767" y="2531684"/>
            <a:ext cx="5445311" cy="2728836"/>
          </a:xfrm>
          <a:prstGeom prst="rect">
            <a:avLst/>
          </a:prstGeom>
          <a:ln w="9525"/>
        </p:spPr>
        <p:style>
          <a:lnRef idx="2">
            <a:schemeClr val="accent6"/>
          </a:lnRef>
          <a:fillRef idx="1">
            <a:schemeClr val="lt1"/>
          </a:fillRef>
          <a:effectRef idx="0">
            <a:schemeClr val="accent6"/>
          </a:effectRef>
          <a:fontRef idx="minor">
            <a:schemeClr val="dk1"/>
          </a:fontRef>
        </p:style>
        <p:txBody>
          <a:bodyPr lIns="182880" tIns="274320" rIns="182880" bIns="274320"/>
          <a:lstStyle>
            <a:lvl1pPr marL="270000" indent="-2700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40000" indent="-27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10000" indent="-27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80000" indent="-27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50000" indent="-27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01" marR="0" lvl="0" indent="-268201" algn="l" defTabSz="1218804"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tab pos="1650422" algn="l"/>
              </a:tabLst>
              <a:defRPr/>
            </a:pP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RWE studies are generally more susceptible to bias than RCTs as treatment selection may be </a:t>
            </a:r>
            <a:r>
              <a:rPr kumimoji="0" lang="en-US" sz="1600" b="1"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influenced by </a:t>
            </a: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several factors, such as </a:t>
            </a:r>
            <a:r>
              <a:rPr kumimoji="0" lang="en-US" sz="1600" b="1"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patient characteristics, physician preference, </a:t>
            </a: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and </a:t>
            </a:r>
            <a:r>
              <a:rPr kumimoji="0" lang="en-US" sz="1600" b="1"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costs</a:t>
            </a:r>
          </a:p>
          <a:p>
            <a:pPr marL="268201" marR="0" lvl="0" indent="-268201" algn="l" defTabSz="1218804"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tab pos="1650422" algn="l"/>
              </a:tabLst>
              <a:defRPr/>
            </a:pP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There are </a:t>
            </a:r>
            <a:r>
              <a:rPr kumimoji="0" lang="en-US" sz="1600" b="1"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often systematic differences in baseline characteristics</a:t>
            </a: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of patients administered different interventions</a:t>
            </a:r>
          </a:p>
          <a:p>
            <a:pPr marL="268201" marR="0" lvl="0" indent="-268201" algn="l" defTabSz="1218804"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tab pos="1650422" algn="l"/>
              </a:tabLst>
              <a:defRPr/>
            </a:pPr>
            <a:r>
              <a:rPr kumimoji="0" lang="en-US" sz="1600" b="0" i="0" u="none" strike="noStrike" kern="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Group allocation is usually not concealed</a:t>
            </a:r>
          </a:p>
        </p:txBody>
      </p:sp>
      <p:sp>
        <p:nvSpPr>
          <p:cNvPr id="15" name="Content Placeholder 1">
            <a:extLst>
              <a:ext uri="{FF2B5EF4-FFF2-40B4-BE49-F238E27FC236}">
                <a16:creationId xmlns:a16="http://schemas.microsoft.com/office/drawing/2014/main" id="{EC5C683A-B388-40EF-837B-F1BB91963327}"/>
              </a:ext>
            </a:extLst>
          </p:cNvPr>
          <p:cNvSpPr txBox="1">
            <a:spLocks/>
          </p:cNvSpPr>
          <p:nvPr/>
        </p:nvSpPr>
        <p:spPr>
          <a:xfrm>
            <a:off x="6269767" y="1764811"/>
            <a:ext cx="5445311" cy="766873"/>
          </a:xfrm>
          <a:prstGeom prst="rect">
            <a:avLst/>
          </a:prstGeom>
          <a:solidFill>
            <a:schemeClr val="accent6"/>
          </a:solidFill>
        </p:spPr>
        <p:txBody>
          <a:bodyPr vert="horz" lIns="72000" tIns="360000" rIns="72000" bIns="16200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70000" indent="-270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540000" indent="-270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10000" indent="-270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80000" indent="-270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218804"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RWE Studies</a:t>
            </a:r>
          </a:p>
        </p:txBody>
      </p:sp>
      <p:sp>
        <p:nvSpPr>
          <p:cNvPr id="8" name="Footer Placeholder 7">
            <a:extLst>
              <a:ext uri="{FF2B5EF4-FFF2-40B4-BE49-F238E27FC236}">
                <a16:creationId xmlns:a16="http://schemas.microsoft.com/office/drawing/2014/main" id="{27A23909-2969-AA8F-A125-F4EAE4EFE949}"/>
              </a:ext>
            </a:extLst>
          </p:cNvPr>
          <p:cNvSpPr>
            <a:spLocks noGrp="1"/>
          </p:cNvSpPr>
          <p:nvPr>
            <p:ph type="ftr" sz="quarter" idx="3"/>
          </p:nvPr>
        </p:nvSpPr>
        <p:spPr/>
        <p:txBody>
          <a:bodyPr/>
          <a:lstStyle/>
          <a:p>
            <a:r>
              <a:rPr lang="en-US" dirty="0"/>
              <a:t>RCT, randomized controlled trial; RWE, real world evidence.
Austin P. </a:t>
            </a:r>
            <a:r>
              <a:rPr lang="en-US" i="1" dirty="0"/>
              <a:t>Multivariate </a:t>
            </a:r>
            <a:r>
              <a:rPr lang="en-US" i="1" dirty="0" err="1"/>
              <a:t>Behav</a:t>
            </a:r>
            <a:r>
              <a:rPr lang="en-US" i="1" dirty="0"/>
              <a:t> Res. </a:t>
            </a:r>
            <a:r>
              <a:rPr lang="en-US" dirty="0"/>
              <a:t>2011;46:399–424; </a:t>
            </a:r>
            <a:r>
              <a:rPr lang="en-US" dirty="0" err="1"/>
              <a:t>Mansournia</a:t>
            </a:r>
            <a:r>
              <a:rPr lang="en-US" dirty="0"/>
              <a:t> MA, et al. </a:t>
            </a:r>
            <a:r>
              <a:rPr lang="en-US" i="1" dirty="0"/>
              <a:t>Epidemiology.</a:t>
            </a:r>
            <a:r>
              <a:rPr lang="en-US" dirty="0"/>
              <a:t> 2017;28(1):54-59.</a:t>
            </a:r>
          </a:p>
        </p:txBody>
      </p:sp>
    </p:spTree>
    <p:extLst>
      <p:ext uri="{BB962C8B-B14F-4D97-AF65-F5344CB8AC3E}">
        <p14:creationId xmlns:p14="http://schemas.microsoft.com/office/powerpoint/2010/main" val="114873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3C17-CCC4-4858-8D65-EDB44B3DED5F}"/>
              </a:ext>
            </a:extLst>
          </p:cNvPr>
          <p:cNvSpPr>
            <a:spLocks noGrp="1"/>
          </p:cNvSpPr>
          <p:nvPr>
            <p:ph type="title"/>
          </p:nvPr>
        </p:nvSpPr>
        <p:spPr/>
        <p:txBody>
          <a:bodyPr/>
          <a:lstStyle/>
          <a:p>
            <a:r>
              <a:rPr lang="en-US" dirty="0"/>
              <a:t>Strategies to Mitigate Bias: Propensity Scores</a:t>
            </a:r>
          </a:p>
        </p:txBody>
      </p:sp>
      <p:sp>
        <p:nvSpPr>
          <p:cNvPr id="9" name="Content Placeholder 4">
            <a:extLst>
              <a:ext uri="{FF2B5EF4-FFF2-40B4-BE49-F238E27FC236}">
                <a16:creationId xmlns:a16="http://schemas.microsoft.com/office/drawing/2014/main" id="{17380D7D-CA39-46C2-A519-F30B89DC33E9}"/>
              </a:ext>
            </a:extLst>
          </p:cNvPr>
          <p:cNvSpPr>
            <a:spLocks noGrp="1"/>
          </p:cNvSpPr>
          <p:nvPr>
            <p:ph idx="1"/>
          </p:nvPr>
        </p:nvSpPr>
        <p:spPr/>
        <p:txBody>
          <a:bodyPr>
            <a:normAutofit/>
          </a:bodyPr>
          <a:lstStyle/>
          <a:p>
            <a:pPr marL="0" indent="0">
              <a:lnSpc>
                <a:spcPct val="100000"/>
              </a:lnSpc>
              <a:buNone/>
            </a:pPr>
            <a:r>
              <a:rPr lang="en-US" sz="1800" dirty="0"/>
              <a:t>Systematic differences are likely to exist between real world samples, leading to confounding.</a:t>
            </a:r>
            <a:r>
              <a:rPr lang="en-US" sz="1800" baseline="30000" dirty="0"/>
              <a:t> </a:t>
            </a:r>
            <a:r>
              <a:rPr lang="en-US" sz="1800" dirty="0"/>
              <a:t>Confounding can be reduced through the choice of </a:t>
            </a:r>
            <a:r>
              <a:rPr lang="en-US" sz="1800" b="1" dirty="0"/>
              <a:t>study design </a:t>
            </a:r>
            <a:r>
              <a:rPr lang="en-US" sz="1800" dirty="0"/>
              <a:t>and/or </a:t>
            </a:r>
            <a:r>
              <a:rPr lang="en-US" sz="1800" b="1" dirty="0"/>
              <a:t>statistical</a:t>
            </a:r>
            <a:r>
              <a:rPr lang="en-US" sz="1800" dirty="0">
                <a:solidFill>
                  <a:srgbClr val="FF0000"/>
                </a:solidFill>
              </a:rPr>
              <a:t> </a:t>
            </a:r>
            <a:r>
              <a:rPr lang="en-US" sz="1800" b="1" dirty="0"/>
              <a:t>analysis </a:t>
            </a:r>
            <a:r>
              <a:rPr lang="en-US" sz="1800" dirty="0"/>
              <a:t>methods.  The PS method is one example of a design method which can mitigate bias and reduce confounding. </a:t>
            </a:r>
          </a:p>
        </p:txBody>
      </p:sp>
      <p:sp>
        <p:nvSpPr>
          <p:cNvPr id="25" name="Rectangle: Rounded Corners 24">
            <a:extLst>
              <a:ext uri="{FF2B5EF4-FFF2-40B4-BE49-F238E27FC236}">
                <a16:creationId xmlns:a16="http://schemas.microsoft.com/office/drawing/2014/main" id="{B7C5425C-30E4-493C-BC10-AA0C8977BC9B}"/>
              </a:ext>
            </a:extLst>
          </p:cNvPr>
          <p:cNvSpPr/>
          <p:nvPr/>
        </p:nvSpPr>
        <p:spPr>
          <a:xfrm>
            <a:off x="401003" y="3752951"/>
            <a:ext cx="11389996" cy="2306514"/>
          </a:xfrm>
          <a:prstGeom prst="roundRect">
            <a:avLst>
              <a:gd name="adj" fmla="val 5171"/>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504000" tIns="180000" rtlCol="0" anchor="t" anchorCtr="0"/>
          <a:lstStyle/>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Goal</a:t>
            </a:r>
          </a:p>
        </p:txBody>
      </p:sp>
      <p:sp>
        <p:nvSpPr>
          <p:cNvPr id="29" name="TextBox 28">
            <a:extLst>
              <a:ext uri="{FF2B5EF4-FFF2-40B4-BE49-F238E27FC236}">
                <a16:creationId xmlns:a16="http://schemas.microsoft.com/office/drawing/2014/main" id="{BBBE0358-1E5E-44D2-A539-04DA397DB4F7}"/>
              </a:ext>
            </a:extLst>
          </p:cNvPr>
          <p:cNvSpPr txBox="1"/>
          <p:nvPr/>
        </p:nvSpPr>
        <p:spPr>
          <a:xfrm>
            <a:off x="843130" y="4174101"/>
            <a:ext cx="10844996" cy="1787326"/>
          </a:xfrm>
          <a:prstGeom prst="rect">
            <a:avLst/>
          </a:prstGeom>
          <a:noFill/>
        </p:spPr>
        <p:txBody>
          <a:bodyPr wrap="square" tIns="180000" numCol="2">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To compare patients with the same PS but who receive different treatments – similar to randomization of an RCT.</a:t>
            </a:r>
          </a:p>
          <a:p>
            <a:pPr marL="372678" marR="0" lvl="0" indent="-287513" algn="l" defTabSz="914400" rtl="0" eaLnBrk="1" fontAlgn="auto" latinLnBrk="0" hangingPunct="1">
              <a:lnSpc>
                <a:spcPct val="100000"/>
              </a:lnSpc>
              <a:spcBef>
                <a:spcPts val="533"/>
              </a:spcBef>
              <a:spcAft>
                <a:spcPts val="0"/>
              </a:spcAft>
              <a:buClrTx/>
              <a:buSzPts val="1400"/>
              <a:buFont typeface="Arial" panose="020B0604020202020204" pitchFamily="34" charset="0"/>
              <a:buChar char="•"/>
              <a:tabLst/>
              <a:defRPr/>
            </a:pP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Can be </a:t>
            </a:r>
            <a:r>
              <a:rPr kumimoji="0" lang="en-US" sz="15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treated analytically </a:t>
            </a: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like an RCT</a:t>
            </a:r>
          </a:p>
          <a:p>
            <a:pPr marL="372678" marR="0" lvl="0" indent="-287513" algn="l" defTabSz="914400" rtl="0" eaLnBrk="1" fontAlgn="auto" latinLnBrk="0" hangingPunct="1">
              <a:lnSpc>
                <a:spcPct val="100000"/>
              </a:lnSpc>
              <a:spcBef>
                <a:spcPts val="533"/>
              </a:spcBef>
              <a:spcAft>
                <a:spcPts val="1800"/>
              </a:spcAft>
              <a:buClrTx/>
              <a:buSzPts val="1400"/>
              <a:buFont typeface="Arial" panose="020B0604020202020204" pitchFamily="34" charset="0"/>
              <a:buChar char="•"/>
              <a:tabLst/>
              <a:defRPr/>
            </a:pP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Has a </a:t>
            </a:r>
            <a:r>
              <a:rPr kumimoji="0" lang="en-US" sz="15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notion of “equipoise” </a:t>
            </a:r>
            <a:br>
              <a:rPr kumimoji="0" lang="en-US" sz="15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5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(equivalence at baseline)</a:t>
            </a: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like an RCT</a:t>
            </a:r>
          </a:p>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The results look like they came from an RCT, but:</a:t>
            </a:r>
          </a:p>
          <a:p>
            <a:pPr marL="370915" marR="0" lvl="0" indent="-285750" algn="l" defTabSz="914400" rtl="0" eaLnBrk="1" fontAlgn="auto" latinLnBrk="0" hangingPunct="1">
              <a:lnSpc>
                <a:spcPct val="100000"/>
              </a:lnSpc>
              <a:spcBef>
                <a:spcPts val="533"/>
              </a:spcBef>
              <a:spcAft>
                <a:spcPts val="0"/>
              </a:spcAft>
              <a:buClrTx/>
              <a:buSzPts val="1400"/>
              <a:buFont typeface="Arial" panose="020B0604020202020204" pitchFamily="34" charset="0"/>
              <a:buChar char="•"/>
              <a:tabLst/>
              <a:defRPr/>
            </a:pP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The balance is </a:t>
            </a:r>
            <a:r>
              <a:rPr kumimoji="0" lang="en-US" sz="15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only </a:t>
            </a: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demonstrated among the measured covariates</a:t>
            </a:r>
          </a:p>
          <a:p>
            <a:pPr marL="370915" marR="0" lvl="0" indent="-285750" algn="l" defTabSz="914400" rtl="0" eaLnBrk="1" fontAlgn="auto" latinLnBrk="0" hangingPunct="1">
              <a:lnSpc>
                <a:spcPct val="100000"/>
              </a:lnSpc>
              <a:spcBef>
                <a:spcPts val="533"/>
              </a:spcBef>
              <a:spcAft>
                <a:spcPts val="0"/>
              </a:spcAft>
              <a:buClrTx/>
              <a:buSzPts val="1400"/>
              <a:buFont typeface="Arial" panose="020B0604020202020204" pitchFamily="34" charset="0"/>
              <a:buChar char="•"/>
              <a:tabLst/>
              <a:defRPr/>
            </a:pP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Though some additional balance may have been achieved, </a:t>
            </a:r>
            <a:r>
              <a:rPr kumimoji="0" lang="en-US" sz="15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no balance among unmeasured covariates </a:t>
            </a:r>
            <a:br>
              <a:rPr kumimoji="0" lang="en-US" sz="15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is implied</a:t>
            </a:r>
          </a:p>
        </p:txBody>
      </p:sp>
      <p:pic>
        <p:nvPicPr>
          <p:cNvPr id="32" name="Graphic 31">
            <a:extLst>
              <a:ext uri="{FF2B5EF4-FFF2-40B4-BE49-F238E27FC236}">
                <a16:creationId xmlns:a16="http://schemas.microsoft.com/office/drawing/2014/main" id="{18F3BA04-11C6-450E-A9E7-A68D70AA91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130" y="3920045"/>
            <a:ext cx="360000" cy="360000"/>
          </a:xfrm>
          <a:prstGeom prst="rect">
            <a:avLst/>
          </a:prstGeom>
        </p:spPr>
      </p:pic>
      <p:sp>
        <p:nvSpPr>
          <p:cNvPr id="35" name="Rectangle: Rounded Corners 34">
            <a:extLst>
              <a:ext uri="{FF2B5EF4-FFF2-40B4-BE49-F238E27FC236}">
                <a16:creationId xmlns:a16="http://schemas.microsoft.com/office/drawing/2014/main" id="{5EA70624-E54D-470B-BE2F-7A4408B12A9B}"/>
              </a:ext>
            </a:extLst>
          </p:cNvPr>
          <p:cNvSpPr/>
          <p:nvPr/>
        </p:nvSpPr>
        <p:spPr>
          <a:xfrm>
            <a:off x="401002" y="2731729"/>
            <a:ext cx="11389996" cy="893436"/>
          </a:xfrm>
          <a:prstGeom prst="roundRect">
            <a:avLst>
              <a:gd name="adj" fmla="val 5649"/>
            </a:avLst>
          </a:prstGeom>
          <a:solidFill>
            <a:srgbClr val="EFF7F7"/>
          </a:solidFill>
          <a:ln w="6350">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182880" rIns="182880" bIns="182880" rtlCol="0" anchor="ctr" anchorCtr="0"/>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What is a PS? </a:t>
            </a:r>
            <a:r>
              <a:rPr kumimoji="0" lang="en-US" sz="15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The predicted probability of being assigned a specific treatment, given what is known about the patient’s confounding factors.</a:t>
            </a:r>
          </a:p>
        </p:txBody>
      </p:sp>
      <p:pic>
        <p:nvPicPr>
          <p:cNvPr id="36" name="Graphic 35">
            <a:extLst>
              <a:ext uri="{FF2B5EF4-FFF2-40B4-BE49-F238E27FC236}">
                <a16:creationId xmlns:a16="http://schemas.microsoft.com/office/drawing/2014/main" id="{90FD10E7-2511-4C0A-93B1-55C6269DF8A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48830" y="2949396"/>
            <a:ext cx="228600" cy="230400"/>
          </a:xfrm>
          <a:prstGeom prst="rect">
            <a:avLst/>
          </a:prstGeom>
        </p:spPr>
      </p:pic>
      <p:sp>
        <p:nvSpPr>
          <p:cNvPr id="3" name="Footer Placeholder 2">
            <a:extLst>
              <a:ext uri="{FF2B5EF4-FFF2-40B4-BE49-F238E27FC236}">
                <a16:creationId xmlns:a16="http://schemas.microsoft.com/office/drawing/2014/main" id="{943949E1-2F5A-22A3-C135-2E243BA3E429}"/>
              </a:ext>
            </a:extLst>
          </p:cNvPr>
          <p:cNvSpPr>
            <a:spLocks noGrp="1"/>
          </p:cNvSpPr>
          <p:nvPr>
            <p:ph type="ftr" sz="quarter" idx="3"/>
          </p:nvPr>
        </p:nvSpPr>
        <p:spPr/>
        <p:txBody>
          <a:bodyPr/>
          <a:lstStyle/>
          <a:p>
            <a:r>
              <a:rPr lang="en-US"/>
              <a:t>PS, propensity score; RCT, randomized controlled trial.
Jager KJ, et al</a:t>
            </a:r>
            <a:r>
              <a:rPr lang="en-US" i="1"/>
              <a:t>. Kidney Int</a:t>
            </a:r>
            <a:r>
              <a:rPr lang="en-US"/>
              <a:t>. 2008;73:256–260; Austin PC. </a:t>
            </a:r>
            <a:r>
              <a:rPr lang="en-US" i="1"/>
              <a:t>Multivariate Behav Res</a:t>
            </a:r>
            <a:r>
              <a:rPr lang="en-US"/>
              <a:t>. 2011;46:399–424.</a:t>
            </a:r>
          </a:p>
        </p:txBody>
      </p:sp>
    </p:spTree>
    <p:extLst>
      <p:ext uri="{BB962C8B-B14F-4D97-AF65-F5344CB8AC3E}">
        <p14:creationId xmlns:p14="http://schemas.microsoft.com/office/powerpoint/2010/main" val="140847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087276-BBEE-40C2-AFD9-D25AC9262997}"/>
              </a:ext>
            </a:extLst>
          </p:cNvPr>
          <p:cNvSpPr>
            <a:spLocks noGrp="1"/>
          </p:cNvSpPr>
          <p:nvPr>
            <p:ph type="title"/>
          </p:nvPr>
        </p:nvSpPr>
        <p:spPr/>
        <p:txBody>
          <a:bodyPr/>
          <a:lstStyle/>
          <a:p>
            <a:r>
              <a:rPr lang="en-GB" dirty="0"/>
              <a:t>Tools for Assessing the Quality of RWE Studies</a:t>
            </a:r>
            <a:endParaRPr lang="en-US" dirty="0"/>
          </a:p>
        </p:txBody>
      </p:sp>
      <p:sp>
        <p:nvSpPr>
          <p:cNvPr id="2" name="Content Placeholder 1">
            <a:extLst>
              <a:ext uri="{FF2B5EF4-FFF2-40B4-BE49-F238E27FC236}">
                <a16:creationId xmlns:a16="http://schemas.microsoft.com/office/drawing/2014/main" id="{1E936ABF-4D5C-4270-806C-4FA8E5436729}"/>
              </a:ext>
            </a:extLst>
          </p:cNvPr>
          <p:cNvSpPr>
            <a:spLocks noGrp="1"/>
          </p:cNvSpPr>
          <p:nvPr>
            <p:ph idx="1"/>
          </p:nvPr>
        </p:nvSpPr>
        <p:spPr>
          <a:xfrm>
            <a:off x="609600" y="1192696"/>
            <a:ext cx="10744200" cy="5007687"/>
          </a:xfrm>
        </p:spPr>
        <p:txBody>
          <a:bodyPr>
            <a:normAutofit/>
          </a:bodyPr>
          <a:lstStyle/>
          <a:p>
            <a:pPr marL="0" indent="0">
              <a:buNone/>
            </a:pPr>
            <a:r>
              <a:rPr lang="en-GB" sz="1800" dirty="0"/>
              <a:t>Many tools have been developed for assessing the quality of RWE; the more commonly used ones include the ISPOR questionnaire, ISPOR checklist, the GRACE checklist and the ROBINS-I tool.</a:t>
            </a:r>
          </a:p>
        </p:txBody>
      </p:sp>
      <p:pic>
        <p:nvPicPr>
          <p:cNvPr id="7" name="Google Shape;2616;p211">
            <a:extLst>
              <a:ext uri="{FF2B5EF4-FFF2-40B4-BE49-F238E27FC236}">
                <a16:creationId xmlns:a16="http://schemas.microsoft.com/office/drawing/2014/main" id="{255083BC-B491-4406-A43D-7F7680909592}"/>
              </a:ext>
            </a:extLst>
          </p:cNvPr>
          <p:cNvPicPr preferRelativeResize="0"/>
          <p:nvPr/>
        </p:nvPicPr>
        <p:blipFill rotWithShape="1">
          <a:blip r:embed="rId2">
            <a:alphaModFix/>
          </a:blip>
          <a:srcRect t="12336"/>
          <a:stretch/>
        </p:blipFill>
        <p:spPr>
          <a:xfrm>
            <a:off x="6251213" y="2797029"/>
            <a:ext cx="4331482" cy="979754"/>
          </a:xfrm>
          <a:prstGeom prst="rect">
            <a:avLst/>
          </a:prstGeom>
          <a:noFill/>
          <a:ln w="6350" cap="flat" cmpd="sng">
            <a:solidFill>
              <a:schemeClr val="bg1">
                <a:lumMod val="85000"/>
              </a:schemeClr>
            </a:solidFill>
            <a:prstDash val="solid"/>
            <a:round/>
            <a:headEnd type="none" w="sm" len="sm"/>
            <a:tailEnd type="none" w="sm" len="sm"/>
          </a:ln>
          <a:effectLst>
            <a:outerShdw blurRad="50800" dist="38100" dir="2700000" algn="tl" rotWithShape="0">
              <a:srgbClr val="000000">
                <a:alpha val="5000"/>
              </a:srgbClr>
            </a:outerShdw>
          </a:effectLst>
        </p:spPr>
      </p:pic>
      <p:pic>
        <p:nvPicPr>
          <p:cNvPr id="8" name="Google Shape;2611;p211">
            <a:extLst>
              <a:ext uri="{FF2B5EF4-FFF2-40B4-BE49-F238E27FC236}">
                <a16:creationId xmlns:a16="http://schemas.microsoft.com/office/drawing/2014/main" id="{0C7F5377-5B56-4529-AE08-62BF9511BB75}"/>
              </a:ext>
            </a:extLst>
          </p:cNvPr>
          <p:cNvPicPr preferRelativeResize="0"/>
          <p:nvPr/>
        </p:nvPicPr>
        <p:blipFill rotWithShape="1">
          <a:blip r:embed="rId3">
            <a:alphaModFix/>
          </a:blip>
          <a:srcRect l="161" t="3078" r="-160" b="72921"/>
          <a:stretch/>
        </p:blipFill>
        <p:spPr>
          <a:xfrm>
            <a:off x="6460759" y="4804679"/>
            <a:ext cx="3912389" cy="1097080"/>
          </a:xfrm>
          <a:prstGeom prst="rect">
            <a:avLst/>
          </a:prstGeom>
          <a:noFill/>
          <a:ln w="6350" cap="flat" cmpd="sng">
            <a:solidFill>
              <a:schemeClr val="bg1">
                <a:lumMod val="85000"/>
              </a:schemeClr>
            </a:solidFill>
            <a:prstDash val="solid"/>
            <a:round/>
            <a:headEnd type="none" w="sm" len="sm"/>
            <a:tailEnd type="none" w="sm" len="sm"/>
          </a:ln>
          <a:effectLst>
            <a:outerShdw blurRad="50800" dist="38100" dir="2700000" algn="tl" rotWithShape="0">
              <a:srgbClr val="000000">
                <a:alpha val="5000"/>
              </a:srgbClr>
            </a:outerShdw>
          </a:effectLst>
        </p:spPr>
      </p:pic>
      <p:pic>
        <p:nvPicPr>
          <p:cNvPr id="11" name="Google Shape;2617;p211">
            <a:extLst>
              <a:ext uri="{FF2B5EF4-FFF2-40B4-BE49-F238E27FC236}">
                <a16:creationId xmlns:a16="http://schemas.microsoft.com/office/drawing/2014/main" id="{880CB591-6176-48A3-BC50-C6ED4A455C20}"/>
              </a:ext>
            </a:extLst>
          </p:cNvPr>
          <p:cNvPicPr preferRelativeResize="0"/>
          <p:nvPr/>
        </p:nvPicPr>
        <p:blipFill rotWithShape="1">
          <a:blip r:embed="rId4">
            <a:alphaModFix/>
          </a:blip>
          <a:srcRect t="52081"/>
          <a:stretch/>
        </p:blipFill>
        <p:spPr>
          <a:xfrm>
            <a:off x="1399760" y="2917522"/>
            <a:ext cx="4331482" cy="827236"/>
          </a:xfrm>
          <a:prstGeom prst="rect">
            <a:avLst/>
          </a:prstGeom>
          <a:noFill/>
          <a:ln w="6350" cap="flat" cmpd="sng">
            <a:solidFill>
              <a:schemeClr val="bg1">
                <a:lumMod val="85000"/>
              </a:schemeClr>
            </a:solidFill>
            <a:prstDash val="solid"/>
            <a:round/>
            <a:headEnd type="none" w="sm" len="sm"/>
            <a:tailEnd type="none" w="sm" len="sm"/>
          </a:ln>
          <a:effectLst>
            <a:outerShdw blurRad="50800" dist="38100" dir="2700000" algn="tl" rotWithShape="0">
              <a:srgbClr val="000000">
                <a:alpha val="5000"/>
              </a:srgbClr>
            </a:outerShdw>
          </a:effectLst>
        </p:spPr>
      </p:pic>
      <p:grpSp>
        <p:nvGrpSpPr>
          <p:cNvPr id="12" name="Group 11">
            <a:extLst>
              <a:ext uri="{FF2B5EF4-FFF2-40B4-BE49-F238E27FC236}">
                <a16:creationId xmlns:a16="http://schemas.microsoft.com/office/drawing/2014/main" id="{4DEE6C7C-3F3E-468B-8E37-055BBEFBE72B}"/>
              </a:ext>
            </a:extLst>
          </p:cNvPr>
          <p:cNvGrpSpPr/>
          <p:nvPr/>
        </p:nvGrpSpPr>
        <p:grpSpPr>
          <a:xfrm>
            <a:off x="7268338" y="1848980"/>
            <a:ext cx="2103120" cy="822960"/>
            <a:chOff x="3468156" y="1942776"/>
            <a:chExt cx="2103120" cy="2141487"/>
          </a:xfrm>
        </p:grpSpPr>
        <p:sp>
          <p:nvSpPr>
            <p:cNvPr id="13" name="Oval 46">
              <a:extLst>
                <a:ext uri="{FF2B5EF4-FFF2-40B4-BE49-F238E27FC236}">
                  <a16:creationId xmlns:a16="http://schemas.microsoft.com/office/drawing/2014/main" id="{D9B2DB93-C692-4FF7-8EDA-7C99F9CB650B}"/>
                </a:ext>
              </a:extLst>
            </p:cNvPr>
            <p:cNvSpPr/>
            <p:nvPr/>
          </p:nvSpPr>
          <p:spPr>
            <a:xfrm>
              <a:off x="3468156" y="1942776"/>
              <a:ext cx="2103120" cy="2141487"/>
            </a:xfrm>
            <a:prstGeom prst="roundRect">
              <a:avLst/>
            </a:prstGeom>
            <a:solidFill>
              <a:srgbClr val="0B6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47">
              <a:extLst>
                <a:ext uri="{FF2B5EF4-FFF2-40B4-BE49-F238E27FC236}">
                  <a16:creationId xmlns:a16="http://schemas.microsoft.com/office/drawing/2014/main" id="{C55CBB24-848B-4518-B62B-4B4F8513E299}"/>
                </a:ext>
              </a:extLst>
            </p:cNvPr>
            <p:cNvSpPr/>
            <p:nvPr/>
          </p:nvSpPr>
          <p:spPr>
            <a:xfrm>
              <a:off x="3556788" y="2165613"/>
              <a:ext cx="1920240" cy="1665601"/>
            </a:xfrm>
            <a:prstGeom prst="roundRect">
              <a:avLst>
                <a:gd name="adj" fmla="val 15952"/>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Arial" panose="020B0604020202020204" pitchFamily="34" charset="0"/>
                  <a:cs typeface="Arial" panose="020B0604020202020204" pitchFamily="34" charset="0"/>
                </a:rPr>
                <a:t>GRACE</a:t>
              </a:r>
              <a:endParaRPr lang="en-US" b="1" strike="sngStrike" baseline="30000" dirty="0">
                <a:solidFill>
                  <a:schemeClr val="tx1"/>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F86D9AF7-978D-484E-9E10-952A96D69C39}"/>
              </a:ext>
            </a:extLst>
          </p:cNvPr>
          <p:cNvGrpSpPr/>
          <p:nvPr/>
        </p:nvGrpSpPr>
        <p:grpSpPr>
          <a:xfrm>
            <a:off x="2299340" y="1924566"/>
            <a:ext cx="2103120" cy="822960"/>
            <a:chOff x="3468156" y="1942776"/>
            <a:chExt cx="2103120" cy="2141487"/>
          </a:xfrm>
        </p:grpSpPr>
        <p:sp>
          <p:nvSpPr>
            <p:cNvPr id="16" name="Oval 46">
              <a:extLst>
                <a:ext uri="{FF2B5EF4-FFF2-40B4-BE49-F238E27FC236}">
                  <a16:creationId xmlns:a16="http://schemas.microsoft.com/office/drawing/2014/main" id="{3B0C161C-844A-4D63-B4CB-9531C9684B92}"/>
                </a:ext>
              </a:extLst>
            </p:cNvPr>
            <p:cNvSpPr/>
            <p:nvPr/>
          </p:nvSpPr>
          <p:spPr>
            <a:xfrm>
              <a:off x="3468156" y="1942776"/>
              <a:ext cx="2103120" cy="21414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47">
              <a:extLst>
                <a:ext uri="{FF2B5EF4-FFF2-40B4-BE49-F238E27FC236}">
                  <a16:creationId xmlns:a16="http://schemas.microsoft.com/office/drawing/2014/main" id="{0FB743AE-CC9F-4AEC-A90A-B49B9ACFEB54}"/>
                </a:ext>
              </a:extLst>
            </p:cNvPr>
            <p:cNvSpPr/>
            <p:nvPr/>
          </p:nvSpPr>
          <p:spPr>
            <a:xfrm>
              <a:off x="3556788" y="2165613"/>
              <a:ext cx="1920240" cy="1665601"/>
            </a:xfrm>
            <a:prstGeom prst="roundRect">
              <a:avLst>
                <a:gd name="adj" fmla="val 15952"/>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b="1" dirty="0">
                  <a:solidFill>
                    <a:schemeClr val="tx1"/>
                  </a:solidFill>
                  <a:latin typeface="Arial" panose="020B0604020202020204" pitchFamily="34" charset="0"/>
                  <a:cs typeface="Arial" panose="020B0604020202020204" pitchFamily="34" charset="0"/>
                </a:rPr>
                <a:t>ISPOR Questionnaire </a:t>
              </a:r>
            </a:p>
          </p:txBody>
        </p:sp>
      </p:grpSp>
      <p:grpSp>
        <p:nvGrpSpPr>
          <p:cNvPr id="19" name="Group 18">
            <a:extLst>
              <a:ext uri="{FF2B5EF4-FFF2-40B4-BE49-F238E27FC236}">
                <a16:creationId xmlns:a16="http://schemas.microsoft.com/office/drawing/2014/main" id="{5AB7E660-9BA1-4277-ABA8-31805B2F87DB}"/>
              </a:ext>
            </a:extLst>
          </p:cNvPr>
          <p:cNvGrpSpPr/>
          <p:nvPr/>
        </p:nvGrpSpPr>
        <p:grpSpPr>
          <a:xfrm>
            <a:off x="7282960" y="3923539"/>
            <a:ext cx="2103120" cy="822960"/>
            <a:chOff x="3468156" y="1942776"/>
            <a:chExt cx="2103120" cy="2141487"/>
          </a:xfrm>
        </p:grpSpPr>
        <p:sp>
          <p:nvSpPr>
            <p:cNvPr id="20" name="Oval 46">
              <a:extLst>
                <a:ext uri="{FF2B5EF4-FFF2-40B4-BE49-F238E27FC236}">
                  <a16:creationId xmlns:a16="http://schemas.microsoft.com/office/drawing/2014/main" id="{72A01C10-53F0-46E5-96D1-3144D6A371FE}"/>
                </a:ext>
              </a:extLst>
            </p:cNvPr>
            <p:cNvSpPr/>
            <p:nvPr/>
          </p:nvSpPr>
          <p:spPr>
            <a:xfrm>
              <a:off x="3468156" y="1942776"/>
              <a:ext cx="2103120" cy="21414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47">
              <a:extLst>
                <a:ext uri="{FF2B5EF4-FFF2-40B4-BE49-F238E27FC236}">
                  <a16:creationId xmlns:a16="http://schemas.microsoft.com/office/drawing/2014/main" id="{135ABB45-D9D8-4CA2-BD57-8FD100CFD38C}"/>
                </a:ext>
              </a:extLst>
            </p:cNvPr>
            <p:cNvSpPr/>
            <p:nvPr/>
          </p:nvSpPr>
          <p:spPr>
            <a:xfrm>
              <a:off x="3556788" y="2165613"/>
              <a:ext cx="1920240" cy="1665601"/>
            </a:xfrm>
            <a:prstGeom prst="roundRect">
              <a:avLst>
                <a:gd name="adj" fmla="val 15952"/>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b="1" dirty="0">
                  <a:solidFill>
                    <a:schemeClr val="tx1"/>
                  </a:solidFill>
                  <a:latin typeface="Arial" panose="020B0604020202020204" pitchFamily="34" charset="0"/>
                  <a:cs typeface="Arial" panose="020B0604020202020204" pitchFamily="34" charset="0"/>
                </a:rPr>
                <a:t>ROBINS-I</a:t>
              </a:r>
              <a:endParaRPr lang="en-US" b="1" strike="sngStrike" baseline="30000" dirty="0">
                <a:solidFill>
                  <a:schemeClr val="tx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9A96CCD7-6E9F-4D59-B178-61289B3695F8}"/>
              </a:ext>
            </a:extLst>
          </p:cNvPr>
          <p:cNvGrpSpPr/>
          <p:nvPr/>
        </p:nvGrpSpPr>
        <p:grpSpPr>
          <a:xfrm>
            <a:off x="2299340" y="3993320"/>
            <a:ext cx="2103120" cy="822960"/>
            <a:chOff x="3468156" y="1942776"/>
            <a:chExt cx="2103120" cy="2141487"/>
          </a:xfrm>
        </p:grpSpPr>
        <p:sp>
          <p:nvSpPr>
            <p:cNvPr id="22" name="Oval 46">
              <a:extLst>
                <a:ext uri="{FF2B5EF4-FFF2-40B4-BE49-F238E27FC236}">
                  <a16:creationId xmlns:a16="http://schemas.microsoft.com/office/drawing/2014/main" id="{3394E245-5612-4EB9-AD92-91A879015218}"/>
                </a:ext>
              </a:extLst>
            </p:cNvPr>
            <p:cNvSpPr/>
            <p:nvPr/>
          </p:nvSpPr>
          <p:spPr>
            <a:xfrm>
              <a:off x="3468156" y="1942776"/>
              <a:ext cx="2103120" cy="2141487"/>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Oval 47">
              <a:extLst>
                <a:ext uri="{FF2B5EF4-FFF2-40B4-BE49-F238E27FC236}">
                  <a16:creationId xmlns:a16="http://schemas.microsoft.com/office/drawing/2014/main" id="{E1E15590-614B-4D7C-9C68-249526827D33}"/>
                </a:ext>
              </a:extLst>
            </p:cNvPr>
            <p:cNvSpPr/>
            <p:nvPr/>
          </p:nvSpPr>
          <p:spPr>
            <a:xfrm>
              <a:off x="3556788" y="2165613"/>
              <a:ext cx="1920240" cy="1665601"/>
            </a:xfrm>
            <a:prstGeom prst="roundRect">
              <a:avLst>
                <a:gd name="adj" fmla="val 15952"/>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b="1" dirty="0">
                  <a:solidFill>
                    <a:schemeClr val="tx1"/>
                  </a:solidFill>
                  <a:latin typeface="Arial" panose="020B0604020202020204" pitchFamily="34" charset="0"/>
                  <a:cs typeface="Arial" panose="020B0604020202020204" pitchFamily="34" charset="0"/>
                </a:rPr>
                <a:t>ISPOR Checklist </a:t>
              </a:r>
            </a:p>
          </p:txBody>
        </p:sp>
      </p:grpSp>
      <p:pic>
        <p:nvPicPr>
          <p:cNvPr id="6" name="Picture 5">
            <a:extLst>
              <a:ext uri="{FF2B5EF4-FFF2-40B4-BE49-F238E27FC236}">
                <a16:creationId xmlns:a16="http://schemas.microsoft.com/office/drawing/2014/main" id="{888667ED-0F11-438A-A356-9A626DB9798F}"/>
              </a:ext>
            </a:extLst>
          </p:cNvPr>
          <p:cNvPicPr>
            <a:picLocks noChangeAspect="1"/>
          </p:cNvPicPr>
          <p:nvPr/>
        </p:nvPicPr>
        <p:blipFill>
          <a:blip r:embed="rId5"/>
          <a:stretch>
            <a:fillRect/>
          </a:stretch>
        </p:blipFill>
        <p:spPr>
          <a:xfrm>
            <a:off x="1399760" y="4934165"/>
            <a:ext cx="4256458" cy="974968"/>
          </a:xfrm>
          <a:prstGeom prst="rect">
            <a:avLst/>
          </a:prstGeom>
          <a:effectLst>
            <a:outerShdw blurRad="50800" dist="38100" dir="2700000" algn="ctr" rotWithShape="0">
              <a:srgbClr val="000000">
                <a:alpha val="5000"/>
              </a:srgbClr>
            </a:outerShdw>
          </a:effectLst>
        </p:spPr>
      </p:pic>
      <p:sp>
        <p:nvSpPr>
          <p:cNvPr id="10" name="Footer Placeholder 9">
            <a:extLst>
              <a:ext uri="{FF2B5EF4-FFF2-40B4-BE49-F238E27FC236}">
                <a16:creationId xmlns:a16="http://schemas.microsoft.com/office/drawing/2014/main" id="{7245DE72-2DF8-4068-373C-73472B1561C3}"/>
              </a:ext>
            </a:extLst>
          </p:cNvPr>
          <p:cNvSpPr>
            <a:spLocks noGrp="1"/>
          </p:cNvSpPr>
          <p:nvPr>
            <p:ph type="ftr" sz="quarter" idx="3"/>
          </p:nvPr>
        </p:nvSpPr>
        <p:spPr>
          <a:xfrm>
            <a:off x="609600" y="6369602"/>
            <a:ext cx="10744199" cy="442131"/>
          </a:xfrm>
        </p:spPr>
        <p:txBody>
          <a:bodyPr/>
          <a:lstStyle/>
          <a:p>
            <a:r>
              <a:rPr lang="en-US" dirty="0"/>
              <a:t>GRACE, good research for comparative effectiveness; ISPOR, International Society for Pharmacoeconomics and Outcomes Research; </a:t>
            </a:r>
          </a:p>
          <a:p>
            <a:r>
              <a:rPr lang="en-US" dirty="0"/>
              <a:t>ROBINS-I, risk of bias in non-randomized studies of interventions; RWE, real world evidence.</a:t>
            </a:r>
          </a:p>
          <a:p>
            <a:r>
              <a:rPr lang="en-US" dirty="0"/>
              <a:t>Berger ML, et al. </a:t>
            </a:r>
            <a:r>
              <a:rPr lang="en-US" i="1" dirty="0"/>
              <a:t>Value Health</a:t>
            </a:r>
            <a:r>
              <a:rPr lang="en-US" dirty="0"/>
              <a:t>. 2014;17:143-56; </a:t>
            </a:r>
            <a:r>
              <a:rPr lang="en-US" dirty="0" err="1"/>
              <a:t>Motheral</a:t>
            </a:r>
            <a:r>
              <a:rPr lang="en-US" dirty="0"/>
              <a:t> B, et al. </a:t>
            </a:r>
            <a:r>
              <a:rPr lang="en-US" i="1" dirty="0"/>
              <a:t>Value Health</a:t>
            </a:r>
            <a:r>
              <a:rPr lang="en-US" dirty="0"/>
              <a:t>. 2003;6(2):90-97; 
Dreyer N, et al. </a:t>
            </a:r>
            <a:r>
              <a:rPr lang="en-US" i="1" dirty="0"/>
              <a:t>J </a:t>
            </a:r>
            <a:r>
              <a:rPr lang="en-US" i="1" dirty="0" err="1"/>
              <a:t>Manag</a:t>
            </a:r>
            <a:r>
              <a:rPr lang="en-US" i="1" dirty="0"/>
              <a:t> Care Pharm</a:t>
            </a:r>
            <a:r>
              <a:rPr lang="en-US" dirty="0"/>
              <a:t>. 2014;20:301-08; Sterne JA, et al. BMJ. 2016;355:i4919.  </a:t>
            </a:r>
          </a:p>
        </p:txBody>
      </p:sp>
    </p:spTree>
    <p:extLst>
      <p:ext uri="{BB962C8B-B14F-4D97-AF65-F5344CB8AC3E}">
        <p14:creationId xmlns:p14="http://schemas.microsoft.com/office/powerpoint/2010/main" val="77010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CE20-DC6A-14AF-86A4-1D0CB9B40D8D}"/>
              </a:ext>
            </a:extLst>
          </p:cNvPr>
          <p:cNvSpPr>
            <a:spLocks noGrp="1"/>
          </p:cNvSpPr>
          <p:nvPr>
            <p:ph type="title"/>
          </p:nvPr>
        </p:nvSpPr>
        <p:spPr/>
        <p:txBody>
          <a:bodyPr/>
          <a:lstStyle/>
          <a:p>
            <a:r>
              <a:rPr lang="en-US" dirty="0"/>
              <a:t>Real-World Evidence Evaluations</a:t>
            </a:r>
          </a:p>
        </p:txBody>
      </p:sp>
      <p:sp>
        <p:nvSpPr>
          <p:cNvPr id="3" name="Content Placeholder 2">
            <a:extLst>
              <a:ext uri="{FF2B5EF4-FFF2-40B4-BE49-F238E27FC236}">
                <a16:creationId xmlns:a16="http://schemas.microsoft.com/office/drawing/2014/main" id="{88631BED-0BD9-A0B1-DB9E-F0830A2FED9C}"/>
              </a:ext>
            </a:extLst>
          </p:cNvPr>
          <p:cNvSpPr>
            <a:spLocks noGrp="1"/>
          </p:cNvSpPr>
          <p:nvPr>
            <p:ph idx="1"/>
          </p:nvPr>
        </p:nvSpPr>
        <p:spPr/>
        <p:txBody>
          <a:bodyPr>
            <a:normAutofit/>
          </a:bodyPr>
          <a:lstStyle/>
          <a:p>
            <a:r>
              <a:rPr lang="en-US" dirty="0"/>
              <a:t>RWE is at risk for bias due to lack of randomization/blinding</a:t>
            </a:r>
          </a:p>
          <a:p>
            <a:r>
              <a:rPr lang="en-US" dirty="0"/>
              <a:t>Multiple confounding variables (physician choice)</a:t>
            </a:r>
          </a:p>
          <a:p>
            <a:r>
              <a:rPr lang="en-US" dirty="0"/>
              <a:t>Differences in baseline characteristics</a:t>
            </a:r>
          </a:p>
          <a:p>
            <a:r>
              <a:rPr lang="en-US" dirty="0"/>
              <a:t>Lack of data (imputing?)</a:t>
            </a:r>
          </a:p>
          <a:p>
            <a:r>
              <a:rPr lang="en-US" dirty="0"/>
              <a:t>Statistical methods exist (propensity score matching) to try to minimize bias</a:t>
            </a:r>
          </a:p>
          <a:p>
            <a:r>
              <a:rPr lang="en-US" dirty="0"/>
              <a:t>Tools and checklists exist to try to evaluate RWE credibility</a:t>
            </a:r>
          </a:p>
        </p:txBody>
      </p:sp>
    </p:spTree>
    <p:extLst>
      <p:ext uri="{BB962C8B-B14F-4D97-AF65-F5344CB8AC3E}">
        <p14:creationId xmlns:p14="http://schemas.microsoft.com/office/powerpoint/2010/main" val="16842293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ebRLyq3Su2P9ivppZY5Lg"/>
</p:tagLst>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1262</Words>
  <Application>Microsoft Macintosh PowerPoint</Application>
  <PresentationFormat>Widescreen</PresentationFormat>
  <Paragraphs>106</Paragraphs>
  <Slides>10</Slides>
  <Notes>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20" baseType="lpstr">
      <vt:lpstr>Arial</vt:lpstr>
      <vt:lpstr>Calibri</vt:lpstr>
      <vt:lpstr>Calibri Light</vt:lpstr>
      <vt:lpstr>Century Gothic</vt:lpstr>
      <vt:lpstr>Times New Roman</vt:lpstr>
      <vt:lpstr>Trebuchet MS</vt:lpstr>
      <vt:lpstr>2022 Hem Onc</vt:lpstr>
      <vt:lpstr>Office Theme</vt:lpstr>
      <vt:lpstr>1_2022 Hem Onc</vt:lpstr>
      <vt:lpstr>think-cell Slide</vt:lpstr>
      <vt:lpstr>Distinguishing Between High- and Low-Quality RWE:  A Journal Club for the Real World</vt:lpstr>
      <vt:lpstr>PowerPoint Presentation</vt:lpstr>
      <vt:lpstr>Disclaimer</vt:lpstr>
      <vt:lpstr>Interpreting Studies </vt:lpstr>
      <vt:lpstr>RCTs vs. RWE studies </vt:lpstr>
      <vt:lpstr>Potential for Bias in RCTs vs. RWE Studies</vt:lpstr>
      <vt:lpstr>Strategies to Mitigate Bias: Propensity Scores</vt:lpstr>
      <vt:lpstr>Tools for Assessing the Quality of RWE Studies</vt:lpstr>
      <vt:lpstr>Real-World Evidence Evaluations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2023-12-05T15:17:04Z</dcterms:modified>
  <cp:category/>
</cp:coreProperties>
</file>