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945" r:id="rId2"/>
    <p:sldId id="256" r:id="rId3"/>
    <p:sldId id="1175" r:id="rId4"/>
    <p:sldId id="1188" r:id="rId5"/>
    <p:sldId id="1189" r:id="rId6"/>
    <p:sldId id="1193" r:id="rId7"/>
    <p:sldId id="1194" r:id="rId8"/>
    <p:sldId id="1191" r:id="rId9"/>
    <p:sldId id="119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52" userDrawn="1">
          <p15:clr>
            <a:srgbClr val="A4A3A4"/>
          </p15:clr>
        </p15:guide>
        <p15:guide id="4" pos="5440" userDrawn="1">
          <p15:clr>
            <a:srgbClr val="A4A3A4"/>
          </p15:clr>
        </p15:guide>
        <p15:guide id="5" pos="22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4D"/>
    <a:srgbClr val="000000"/>
    <a:srgbClr val="D9DEE7"/>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67" d="100"/>
          <a:sy n="67" d="100"/>
        </p:scale>
        <p:origin x="528" y="44"/>
      </p:cViewPr>
      <p:guideLst>
        <p:guide orient="horz" pos="2160"/>
        <p:guide pos="3840"/>
        <p:guide orient="horz" pos="3552"/>
        <p:guide pos="5440"/>
        <p:guide pos="2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7BE95-F41B-4A16-88AE-8CCA9DC1DF00}"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69B7B-4DED-4B34-9F55-24CD5C887B5A}" type="slidenum">
              <a:rPr lang="en-US" smtClean="0"/>
              <a:t>‹#›</a:t>
            </a:fld>
            <a:endParaRPr lang="en-US"/>
          </a:p>
        </p:txBody>
      </p:sp>
    </p:spTree>
    <p:extLst>
      <p:ext uri="{BB962C8B-B14F-4D97-AF65-F5344CB8AC3E}">
        <p14:creationId xmlns:p14="http://schemas.microsoft.com/office/powerpoint/2010/main" val="3783032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6812B9-8CA0-4FC7-9433-597BE99D4C9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176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96C7A-B29E-4C02-8B86-8D39E1564A56}" type="slidenum">
              <a:rPr lang="en-US" smtClean="0"/>
              <a:pPr/>
              <a:t>3</a:t>
            </a:fld>
            <a:endParaRPr lang="en-US"/>
          </a:p>
        </p:txBody>
      </p:sp>
    </p:spTree>
    <p:extLst>
      <p:ext uri="{BB962C8B-B14F-4D97-AF65-F5344CB8AC3E}">
        <p14:creationId xmlns:p14="http://schemas.microsoft.com/office/powerpoint/2010/main" val="422389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96C7A-B29E-4C02-8B86-8D39E1564A56}" type="slidenum">
              <a:rPr lang="en-US" smtClean="0"/>
              <a:pPr/>
              <a:t>4</a:t>
            </a:fld>
            <a:endParaRPr lang="en-US"/>
          </a:p>
        </p:txBody>
      </p:sp>
    </p:spTree>
    <p:extLst>
      <p:ext uri="{BB962C8B-B14F-4D97-AF65-F5344CB8AC3E}">
        <p14:creationId xmlns:p14="http://schemas.microsoft.com/office/powerpoint/2010/main" val="413179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96C7A-B29E-4C02-8B86-8D39E1564A56}" type="slidenum">
              <a:rPr lang="en-US" smtClean="0"/>
              <a:pPr/>
              <a:t>6</a:t>
            </a:fld>
            <a:endParaRPr lang="en-US"/>
          </a:p>
        </p:txBody>
      </p:sp>
    </p:spTree>
    <p:extLst>
      <p:ext uri="{BB962C8B-B14F-4D97-AF65-F5344CB8AC3E}">
        <p14:creationId xmlns:p14="http://schemas.microsoft.com/office/powerpoint/2010/main" val="365220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96C7A-B29E-4C02-8B86-8D39E1564A56}" type="slidenum">
              <a:rPr lang="en-US" smtClean="0"/>
              <a:pPr/>
              <a:t>7</a:t>
            </a:fld>
            <a:endParaRPr lang="en-US"/>
          </a:p>
        </p:txBody>
      </p:sp>
    </p:spTree>
    <p:extLst>
      <p:ext uri="{BB962C8B-B14F-4D97-AF65-F5344CB8AC3E}">
        <p14:creationId xmlns:p14="http://schemas.microsoft.com/office/powerpoint/2010/main" val="1114823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rgbClr val="4D4E4D"/>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rgbClr val="4D4E4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0" name="Picture 9">
            <a:extLst>
              <a:ext uri="{FF2B5EF4-FFF2-40B4-BE49-F238E27FC236}">
                <a16:creationId xmlns:a16="http://schemas.microsoft.com/office/drawing/2014/main" id="{A2CBCC96-7F53-47A8-819C-06BF1F5BC0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0F9A7412-C164-4F10-8EE9-1912867E63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393199" y="-92394"/>
            <a:ext cx="10972800" cy="1143000"/>
          </a:xfrm>
          <a:prstGeom prst="rect">
            <a:avLst/>
          </a:prstGeom>
        </p:spPr>
        <p:txBody>
          <a:bodyPr lIns="0" tIns="0" bIns="0" anchor="b"/>
          <a:lstStyle>
            <a:lvl1pPr algn="l">
              <a:defRPr sz="3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93200"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11371297" y="6367474"/>
            <a:ext cx="479535" cy="365125"/>
          </a:xfrm>
          <a:prstGeom prst="rect">
            <a:avLst/>
          </a:prstGeom>
        </p:spPr>
        <p:txBody>
          <a:bodyPr lIns="0" tIns="0" rIns="0" bIns="0" anchor="t"/>
          <a:lstStyle>
            <a:lvl1pPr>
              <a:defRPr sz="800">
                <a:solidFill>
                  <a:schemeClr val="accent3"/>
                </a:solidFill>
              </a:defRPr>
            </a:lvl1pPr>
          </a:lstStyle>
          <a:p>
            <a:fld id="{ADDBB064-9261-234C-BC77-2FE0188AE27D}" type="slidenum">
              <a:rPr lang="en-US" smtClean="0"/>
              <a:pPr/>
              <a:t>‹#›</a:t>
            </a:fld>
            <a:endParaRPr lang="en-US"/>
          </a:p>
        </p:txBody>
      </p:sp>
      <p:sp>
        <p:nvSpPr>
          <p:cNvPr id="17" name="Rectangle 16"/>
          <p:cNvSpPr/>
          <p:nvPr userDrawn="1"/>
        </p:nvSpPr>
        <p:spPr>
          <a:xfrm>
            <a:off x="0" y="6708270"/>
            <a:ext cx="12192000" cy="1497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3"/>
          </p:nvPr>
        </p:nvSpPr>
        <p:spPr>
          <a:xfrm>
            <a:off x="6135912" y="1397425"/>
            <a:ext cx="5235385" cy="4361705"/>
          </a:xfrm>
          <a:prstGeom prst="rect">
            <a:avLst/>
          </a:prstGeom>
        </p:spPr>
        <p:txBody>
          <a:bodyPr lIns="0" tIns="0" bIns="0"/>
          <a:lstStyle>
            <a:lvl1pPr marL="168275" indent="-168275">
              <a:spcBef>
                <a:spcPts val="600"/>
              </a:spcBef>
              <a:spcAft>
                <a:spcPts val="0"/>
              </a:spcAft>
              <a:buClr>
                <a:schemeClr val="accent1"/>
              </a:buClr>
              <a:defRPr sz="1800">
                <a:solidFill>
                  <a:schemeClr val="accent4"/>
                </a:solidFill>
              </a:defRPr>
            </a:lvl1pPr>
            <a:lvl2pPr marL="346075" indent="-177800">
              <a:spcBef>
                <a:spcPts val="600"/>
              </a:spcBef>
              <a:spcAft>
                <a:spcPts val="0"/>
              </a:spcAft>
              <a:buClr>
                <a:schemeClr val="accent1"/>
              </a:buClr>
              <a:buSzPct val="100000"/>
              <a:buFont typeface="Lucida Grande"/>
              <a:buChar char="+"/>
              <a:defRPr sz="1600">
                <a:solidFill>
                  <a:schemeClr val="accent4"/>
                </a:solidFill>
              </a:defRPr>
            </a:lvl2pPr>
            <a:lvl3pPr marL="452438" indent="-106363">
              <a:spcBef>
                <a:spcPts val="600"/>
              </a:spcBef>
              <a:spcAft>
                <a:spcPts val="0"/>
              </a:spcAft>
              <a:buClr>
                <a:schemeClr val="accent1"/>
              </a:buClr>
              <a:defRPr sz="1400">
                <a:solidFill>
                  <a:schemeClr val="accent4"/>
                </a:solidFill>
              </a:defRPr>
            </a:lvl3pPr>
            <a:lvl4pPr marL="630238" indent="-177800">
              <a:spcBef>
                <a:spcPts val="600"/>
              </a:spcBef>
              <a:spcAft>
                <a:spcPts val="0"/>
              </a:spcAft>
              <a:buClr>
                <a:schemeClr val="accent1"/>
              </a:buClr>
              <a:buFont typeface="Lucida Grande"/>
              <a:buChar char="+"/>
              <a:defRPr sz="1200">
                <a:solidFill>
                  <a:schemeClr val="accent4"/>
                </a:solidFill>
              </a:defRPr>
            </a:lvl4pPr>
            <a:lvl5pPr marL="746125" indent="-115888">
              <a:spcBef>
                <a:spcPts val="600"/>
              </a:spcBef>
              <a:spcAft>
                <a:spcPts val="0"/>
              </a:spcAft>
              <a:buClr>
                <a:schemeClr val="accent1"/>
              </a:buClr>
              <a:buFont typeface="Arial"/>
              <a:buChar char="•"/>
              <a:defRPr sz="12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648" y="5944953"/>
            <a:ext cx="2454776" cy="662232"/>
          </a:xfrm>
          <a:prstGeom prst="rect">
            <a:avLst/>
          </a:prstGeom>
        </p:spPr>
      </p:pic>
    </p:spTree>
    <p:extLst>
      <p:ext uri="{BB962C8B-B14F-4D97-AF65-F5344CB8AC3E}">
        <p14:creationId xmlns:p14="http://schemas.microsoft.com/office/powerpoint/2010/main" val="366912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0BD96686-8BEC-434E-9388-D8B9024F7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8"/>
            <a:ext cx="12192000" cy="975360"/>
          </a:xfrm>
          <a:prstGeom prst="rect">
            <a:avLst/>
          </a:prstGeom>
        </p:spPr>
      </p:pic>
      <p:pic>
        <p:nvPicPr>
          <p:cNvPr id="7" name="Picture 6">
            <a:extLst>
              <a:ext uri="{FF2B5EF4-FFF2-40B4-BE49-F238E27FC236}">
                <a16:creationId xmlns:a16="http://schemas.microsoft.com/office/drawing/2014/main" id="{C040F6D3-12E8-4F11-AA7D-44DC8905C0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2"/>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B350415-BEC8-4DEE-A4A9-D2BC8A64392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a:stretch/>
        </p:blipFill>
        <p:spPr>
          <a:xfrm>
            <a:off x="0" y="0"/>
            <a:ext cx="12192000" cy="106680"/>
          </a:xfrm>
          <a:prstGeom prst="rect">
            <a:avLst/>
          </a:prstGeom>
        </p:spPr>
      </p:pic>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1525255"/>
            <a:ext cx="9795308" cy="2852737"/>
          </a:xfrm>
        </p:spPr>
        <p:txBody>
          <a:bodyPr>
            <a:normAutofit/>
          </a:bodyPr>
          <a:lstStyle/>
          <a:p>
            <a:r>
              <a:rPr lang="en-US" sz="4000" dirty="0"/>
              <a:t>Prophylaxis of Medically Treated Patient With Cancer and Reduced Mobility in Hospital</a:t>
            </a:r>
          </a:p>
        </p:txBody>
      </p:sp>
      <p:sp>
        <p:nvSpPr>
          <p:cNvPr id="3" name="Subtitle 2"/>
          <p:cNvSpPr>
            <a:spLocks noGrp="1"/>
          </p:cNvSpPr>
          <p:nvPr>
            <p:ph type="subTitle" idx="1"/>
          </p:nvPr>
        </p:nvSpPr>
        <p:spPr>
          <a:xfrm>
            <a:off x="609601" y="4308726"/>
            <a:ext cx="10515600" cy="2268537"/>
          </a:xfrm>
        </p:spPr>
        <p:txBody>
          <a:bodyPr>
            <a:normAutofit/>
          </a:bodyPr>
          <a:lstStyle/>
          <a:p>
            <a:r>
              <a:rPr lang="en-US" dirty="0"/>
              <a:t>Alok A. Khorana, MD, FACP, </a:t>
            </a:r>
            <a:r>
              <a:rPr lang="en-US" dirty="0" err="1"/>
              <a:t>FASCO</a:t>
            </a:r>
            <a:endParaRPr lang="en-US" dirty="0"/>
          </a:p>
          <a:p>
            <a:r>
              <a:rPr lang="en-US" dirty="0"/>
              <a:t>Sondra and Stephen </a:t>
            </a:r>
            <a:r>
              <a:rPr lang="en-US" dirty="0" err="1"/>
              <a:t>Hardis</a:t>
            </a:r>
            <a:r>
              <a:rPr lang="en-US" dirty="0"/>
              <a:t> Chair in Oncology Research</a:t>
            </a:r>
          </a:p>
          <a:p>
            <a:r>
              <a:rPr lang="en-US" dirty="0"/>
              <a:t>Professor of Medicine, Cleveland Clinic Lerner College of Medicine</a:t>
            </a:r>
          </a:p>
          <a:p>
            <a:r>
              <a:rPr lang="en-US" dirty="0"/>
              <a:t>Taussig Cancer Institute and Case Comprehensive Cancer Center</a:t>
            </a:r>
          </a:p>
          <a:p>
            <a:r>
              <a:rPr lang="en-US" dirty="0"/>
              <a:t>Cleveland, OH</a:t>
            </a:r>
            <a:br>
              <a:rPr lang="en-GB" dirty="0"/>
            </a:br>
            <a:endParaRPr lang="en-GB" dirty="0"/>
          </a:p>
          <a:p>
            <a:pPr lvl="0"/>
            <a:endParaRPr lang="en-GB" dirty="0"/>
          </a:p>
        </p:txBody>
      </p:sp>
    </p:spTree>
    <p:custDataLst>
      <p:tags r:id="rId1"/>
    </p:custDataLst>
    <p:extLst>
      <p:ext uri="{BB962C8B-B14F-4D97-AF65-F5344CB8AC3E}">
        <p14:creationId xmlns:p14="http://schemas.microsoft.com/office/powerpoint/2010/main" val="315771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0672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Alarming Rise in Cancer-Associated VTE</a:t>
            </a:r>
          </a:p>
        </p:txBody>
      </p:sp>
      <p:pic>
        <p:nvPicPr>
          <p:cNvPr id="3" name="Picture 2"/>
          <p:cNvPicPr>
            <a:picLocks noChangeAspect="1"/>
          </p:cNvPicPr>
          <p:nvPr/>
        </p:nvPicPr>
        <p:blipFill>
          <a:blip r:embed="rId3"/>
          <a:stretch>
            <a:fillRect/>
          </a:stretch>
        </p:blipFill>
        <p:spPr>
          <a:xfrm>
            <a:off x="6236368" y="1866628"/>
            <a:ext cx="4786551" cy="3734344"/>
          </a:xfrm>
          <a:prstGeom prst="rect">
            <a:avLst/>
          </a:prstGeom>
        </p:spPr>
      </p:pic>
      <p:pic>
        <p:nvPicPr>
          <p:cNvPr id="5" name="New pictur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62527" y="1764631"/>
            <a:ext cx="4588042" cy="3392905"/>
          </a:xfrm>
          <a:prstGeom prst="rect">
            <a:avLst/>
          </a:prstGeom>
          <a:noFill/>
          <a:ln w="9525" cap="flat" algn="ctr">
            <a:no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1AC676CD-CBF9-8E57-D7C0-7A02AD335076}"/>
              </a:ext>
            </a:extLst>
          </p:cNvPr>
          <p:cNvSpPr>
            <a:spLocks noGrp="1"/>
          </p:cNvSpPr>
          <p:nvPr>
            <p:ph type="ftr" sz="quarter" idx="3"/>
          </p:nvPr>
        </p:nvSpPr>
        <p:spPr/>
        <p:txBody>
          <a:bodyPr/>
          <a:lstStyle/>
          <a:p>
            <a:r>
              <a:rPr lang="en-US" dirty="0"/>
              <a:t>DVT, deep vein thrombosis; PE, pulmonary embolism; </a:t>
            </a:r>
            <a:r>
              <a:rPr lang="en-US" dirty="0" err="1"/>
              <a:t>VTE</a:t>
            </a:r>
            <a:r>
              <a:rPr lang="en-US" dirty="0"/>
              <a:t>, venous thromboembolism.</a:t>
            </a:r>
          </a:p>
          <a:p>
            <a:r>
              <a:rPr lang="en-US" dirty="0"/>
              <a:t>Mulder FI, et al. </a:t>
            </a:r>
            <a:r>
              <a:rPr lang="en-US" i="1" dirty="0"/>
              <a:t>Blood. </a:t>
            </a:r>
            <a:r>
              <a:rPr lang="en-US" dirty="0"/>
              <a:t>2021;137(14):1959-1969; Lyman GH, et al. </a:t>
            </a:r>
            <a:r>
              <a:rPr lang="en-US" i="1" dirty="0" err="1"/>
              <a:t>Thromb</a:t>
            </a:r>
            <a:r>
              <a:rPr lang="en-US" i="1" dirty="0"/>
              <a:t> Res. </a:t>
            </a:r>
            <a:r>
              <a:rPr lang="en-US" dirty="0"/>
              <a:t>2018;164 Suppl 1:S112-S118. </a:t>
            </a:r>
          </a:p>
        </p:txBody>
      </p:sp>
    </p:spTree>
    <p:extLst>
      <p:ext uri="{BB962C8B-B14F-4D97-AF65-F5344CB8AC3E}">
        <p14:creationId xmlns:p14="http://schemas.microsoft.com/office/powerpoint/2010/main" val="375641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BE49A20-7802-2A0E-9BB1-201E27E9D2C8}"/>
              </a:ext>
            </a:extLst>
          </p:cNvPr>
          <p:cNvGrpSpPr/>
          <p:nvPr/>
        </p:nvGrpSpPr>
        <p:grpSpPr>
          <a:xfrm>
            <a:off x="1208087" y="633664"/>
            <a:ext cx="9793288" cy="5309936"/>
            <a:chOff x="1208087" y="633664"/>
            <a:chExt cx="9793288" cy="5309936"/>
          </a:xfrm>
        </p:grpSpPr>
        <p:sp>
          <p:nvSpPr>
            <p:cNvPr id="3" name="AutoShape 3">
              <a:extLst>
                <a:ext uri="{FF2B5EF4-FFF2-40B4-BE49-F238E27FC236}">
                  <a16:creationId xmlns:a16="http://schemas.microsoft.com/office/drawing/2014/main" id="{33516F7C-6F6A-9D41-C28E-B3D6450CD070}"/>
                </a:ext>
              </a:extLst>
            </p:cNvPr>
            <p:cNvSpPr>
              <a:spLocks noChangeAspect="1" noChangeArrowheads="1" noTextEdit="1"/>
            </p:cNvSpPr>
            <p:nvPr/>
          </p:nvSpPr>
          <p:spPr bwMode="auto">
            <a:xfrm>
              <a:off x="1219200" y="762000"/>
              <a:ext cx="97821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D78F619D-777A-32BD-E72A-2743BD9DA3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08087" y="633664"/>
              <a:ext cx="9793288" cy="507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AE73030-2E06-BF31-3334-EFA5A321022F}"/>
                </a:ext>
              </a:extLst>
            </p:cNvPr>
            <p:cNvSpPr/>
            <p:nvPr/>
          </p:nvSpPr>
          <p:spPr>
            <a:xfrm>
              <a:off x="6601326" y="1066800"/>
              <a:ext cx="2053390" cy="433137"/>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15EC65-F8B8-6116-C6DC-C6AF9FF0E540}"/>
                </a:ext>
              </a:extLst>
            </p:cNvPr>
            <p:cNvSpPr/>
            <p:nvPr/>
          </p:nvSpPr>
          <p:spPr>
            <a:xfrm>
              <a:off x="4421376" y="1635900"/>
              <a:ext cx="3053843" cy="653366"/>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B2BC1A-C304-4456-36F1-FE681ED8A508}"/>
                </a:ext>
              </a:extLst>
            </p:cNvPr>
            <p:cNvSpPr/>
            <p:nvPr/>
          </p:nvSpPr>
          <p:spPr>
            <a:xfrm>
              <a:off x="1461551" y="2269388"/>
              <a:ext cx="2512824" cy="728538"/>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FD19A7-7E71-AA73-DD1A-4FAAE8642EEF}"/>
                </a:ext>
              </a:extLst>
            </p:cNvPr>
            <p:cNvSpPr/>
            <p:nvPr/>
          </p:nvSpPr>
          <p:spPr>
            <a:xfrm>
              <a:off x="1911818" y="3192495"/>
              <a:ext cx="1709859" cy="728538"/>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4C84FD-6214-5804-5F67-0E386018FC57}"/>
                </a:ext>
              </a:extLst>
            </p:cNvPr>
            <p:cNvSpPr/>
            <p:nvPr/>
          </p:nvSpPr>
          <p:spPr>
            <a:xfrm>
              <a:off x="2074016" y="4094005"/>
              <a:ext cx="1547662" cy="693532"/>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4F96F4-2DE6-D03A-391D-FB1D33F5253E}"/>
                </a:ext>
              </a:extLst>
            </p:cNvPr>
            <p:cNvSpPr/>
            <p:nvPr/>
          </p:nvSpPr>
          <p:spPr>
            <a:xfrm>
              <a:off x="2972085" y="5017112"/>
              <a:ext cx="1864438" cy="661965"/>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1C3AF4-1E33-BE0A-985E-3E69F55416CA}"/>
                </a:ext>
              </a:extLst>
            </p:cNvPr>
            <p:cNvSpPr/>
            <p:nvPr/>
          </p:nvSpPr>
          <p:spPr>
            <a:xfrm>
              <a:off x="5145809" y="5017111"/>
              <a:ext cx="1281117" cy="661965"/>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8FEA69-B1D3-46B0-23BA-8AC59FC5E925}"/>
                </a:ext>
              </a:extLst>
            </p:cNvPr>
            <p:cNvSpPr/>
            <p:nvPr/>
          </p:nvSpPr>
          <p:spPr>
            <a:xfrm>
              <a:off x="6713504" y="5009606"/>
              <a:ext cx="2659095" cy="669469"/>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0B8400-9124-A04C-DD5D-48022D39AACE}"/>
                </a:ext>
              </a:extLst>
            </p:cNvPr>
            <p:cNvSpPr/>
            <p:nvPr/>
          </p:nvSpPr>
          <p:spPr>
            <a:xfrm>
              <a:off x="8178718" y="4275970"/>
              <a:ext cx="2509965" cy="472380"/>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B232C46-A5EE-86A4-9BF0-8AEF83776154}"/>
                </a:ext>
              </a:extLst>
            </p:cNvPr>
            <p:cNvSpPr/>
            <p:nvPr/>
          </p:nvSpPr>
          <p:spPr>
            <a:xfrm>
              <a:off x="8176337" y="3330434"/>
              <a:ext cx="2255919" cy="443847"/>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E0A2B6-7A0B-D32D-3786-676BB4DB7985}"/>
                </a:ext>
              </a:extLst>
            </p:cNvPr>
            <p:cNvSpPr/>
            <p:nvPr/>
          </p:nvSpPr>
          <p:spPr>
            <a:xfrm>
              <a:off x="8181101" y="2387279"/>
              <a:ext cx="2524999" cy="453552"/>
            </a:xfrm>
            <a:prstGeom prst="rect">
              <a:avLst/>
            </a:prstGeom>
            <a:solidFill>
              <a:srgbClr val="D9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DFB435A-B0EE-6CE8-3F6A-48BE3030A583}"/>
                </a:ext>
              </a:extLst>
            </p:cNvPr>
            <p:cNvSpPr txBox="1"/>
            <p:nvPr/>
          </p:nvSpPr>
          <p:spPr>
            <a:xfrm>
              <a:off x="6666070" y="1095617"/>
              <a:ext cx="1954381" cy="369332"/>
            </a:xfrm>
            <a:prstGeom prst="rect">
              <a:avLst/>
            </a:prstGeom>
            <a:noFill/>
          </p:spPr>
          <p:txBody>
            <a:bodyPr wrap="none" rtlCol="0">
              <a:spAutoFit/>
            </a:bodyPr>
            <a:lstStyle/>
            <a:p>
              <a:r>
                <a:rPr lang="en-US" dirty="0"/>
                <a:t>  Risk of bleeding</a:t>
              </a:r>
            </a:p>
          </p:txBody>
        </p:sp>
        <p:sp>
          <p:nvSpPr>
            <p:cNvPr id="18" name="Arrow: Right 17">
              <a:extLst>
                <a:ext uri="{FF2B5EF4-FFF2-40B4-BE49-F238E27FC236}">
                  <a16:creationId xmlns:a16="http://schemas.microsoft.com/office/drawing/2014/main" id="{361F65CF-C50F-FFB8-16FD-F4AC6A0FD681}"/>
                </a:ext>
              </a:extLst>
            </p:cNvPr>
            <p:cNvSpPr/>
            <p:nvPr/>
          </p:nvSpPr>
          <p:spPr>
            <a:xfrm rot="16200000">
              <a:off x="6690227" y="1253833"/>
              <a:ext cx="202200" cy="61908"/>
            </a:xfrm>
            <a:prstGeom prst="rightArrow">
              <a:avLst>
                <a:gd name="adj1" fmla="val 13853"/>
                <a:gd name="adj2" fmla="val 650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5E5AD1A-4762-8B38-AF37-697880D6D195}"/>
                </a:ext>
              </a:extLst>
            </p:cNvPr>
            <p:cNvSpPr txBox="1"/>
            <p:nvPr/>
          </p:nvSpPr>
          <p:spPr>
            <a:xfrm>
              <a:off x="4471229" y="1630237"/>
              <a:ext cx="3018775" cy="646331"/>
            </a:xfrm>
            <a:prstGeom prst="rect">
              <a:avLst/>
            </a:prstGeom>
            <a:noFill/>
          </p:spPr>
          <p:txBody>
            <a:bodyPr wrap="none" rtlCol="0">
              <a:spAutoFit/>
            </a:bodyPr>
            <a:lstStyle/>
            <a:p>
              <a:r>
                <a:rPr lang="en-US" dirty="0"/>
                <a:t>Need for prolonged</a:t>
              </a:r>
            </a:p>
            <a:p>
              <a:r>
                <a:rPr lang="en-US" dirty="0"/>
                <a:t>Therapeutic anticoagulation</a:t>
              </a:r>
            </a:p>
          </p:txBody>
        </p:sp>
        <p:sp>
          <p:nvSpPr>
            <p:cNvPr id="20" name="TextBox 19">
              <a:extLst>
                <a:ext uri="{FF2B5EF4-FFF2-40B4-BE49-F238E27FC236}">
                  <a16:creationId xmlns:a16="http://schemas.microsoft.com/office/drawing/2014/main" id="{70AACFBF-B35C-2007-0474-7323A0F4F29E}"/>
                </a:ext>
              </a:extLst>
            </p:cNvPr>
            <p:cNvSpPr txBox="1"/>
            <p:nvPr/>
          </p:nvSpPr>
          <p:spPr>
            <a:xfrm>
              <a:off x="1532681" y="2306448"/>
              <a:ext cx="2441694" cy="646331"/>
            </a:xfrm>
            <a:prstGeom prst="rect">
              <a:avLst/>
            </a:prstGeom>
            <a:noFill/>
          </p:spPr>
          <p:txBody>
            <a:bodyPr wrap="none" rtlCol="0">
              <a:spAutoFit/>
            </a:bodyPr>
            <a:lstStyle/>
            <a:p>
              <a:r>
                <a:rPr lang="en-US" dirty="0"/>
                <a:t>Emergency care visits</a:t>
              </a:r>
            </a:p>
            <a:p>
              <a:r>
                <a:rPr lang="en-US" dirty="0"/>
                <a:t>and/or hospitalization</a:t>
              </a:r>
            </a:p>
          </p:txBody>
        </p:sp>
        <p:sp>
          <p:nvSpPr>
            <p:cNvPr id="21" name="TextBox 20">
              <a:extLst>
                <a:ext uri="{FF2B5EF4-FFF2-40B4-BE49-F238E27FC236}">
                  <a16:creationId xmlns:a16="http://schemas.microsoft.com/office/drawing/2014/main" id="{D20C0479-DC77-F5BC-46BC-3E9EB4603607}"/>
                </a:ext>
              </a:extLst>
            </p:cNvPr>
            <p:cNvSpPr txBox="1"/>
            <p:nvPr/>
          </p:nvSpPr>
          <p:spPr>
            <a:xfrm>
              <a:off x="1977557" y="3222800"/>
              <a:ext cx="1633781" cy="646331"/>
            </a:xfrm>
            <a:prstGeom prst="rect">
              <a:avLst/>
            </a:prstGeom>
            <a:noFill/>
          </p:spPr>
          <p:txBody>
            <a:bodyPr wrap="none" rtlCol="0">
              <a:spAutoFit/>
            </a:bodyPr>
            <a:lstStyle/>
            <a:p>
              <a:r>
                <a:rPr lang="en-US" dirty="0"/>
                <a:t>Symptoms</a:t>
              </a:r>
            </a:p>
            <a:p>
              <a:r>
                <a:rPr lang="en-US" dirty="0"/>
                <a:t>and morbidity </a:t>
              </a:r>
            </a:p>
          </p:txBody>
        </p:sp>
        <p:sp>
          <p:nvSpPr>
            <p:cNvPr id="22" name="TextBox 21">
              <a:extLst>
                <a:ext uri="{FF2B5EF4-FFF2-40B4-BE49-F238E27FC236}">
                  <a16:creationId xmlns:a16="http://schemas.microsoft.com/office/drawing/2014/main" id="{A292434E-0E7E-122D-B134-C29ED7ED166E}"/>
                </a:ext>
              </a:extLst>
            </p:cNvPr>
            <p:cNvSpPr txBox="1"/>
            <p:nvPr/>
          </p:nvSpPr>
          <p:spPr>
            <a:xfrm>
              <a:off x="2163664" y="4116192"/>
              <a:ext cx="1402948" cy="646331"/>
            </a:xfrm>
            <a:prstGeom prst="rect">
              <a:avLst/>
            </a:prstGeom>
            <a:noFill/>
          </p:spPr>
          <p:txBody>
            <a:bodyPr wrap="none" rtlCol="0">
              <a:spAutoFit/>
            </a:bodyPr>
            <a:lstStyle/>
            <a:p>
              <a:r>
                <a:rPr lang="en-US" dirty="0"/>
                <a:t>  Short-term</a:t>
              </a:r>
            </a:p>
            <a:p>
              <a:r>
                <a:rPr lang="en-US" dirty="0"/>
                <a:t>mortality </a:t>
              </a:r>
            </a:p>
          </p:txBody>
        </p:sp>
        <p:sp>
          <p:nvSpPr>
            <p:cNvPr id="23" name="Arrow: Right 22">
              <a:extLst>
                <a:ext uri="{FF2B5EF4-FFF2-40B4-BE49-F238E27FC236}">
                  <a16:creationId xmlns:a16="http://schemas.microsoft.com/office/drawing/2014/main" id="{1778B781-C57B-B219-5557-C84EA8C68950}"/>
                </a:ext>
              </a:extLst>
            </p:cNvPr>
            <p:cNvSpPr/>
            <p:nvPr/>
          </p:nvSpPr>
          <p:spPr>
            <a:xfrm rot="16200000">
              <a:off x="2198909" y="4274943"/>
              <a:ext cx="202200" cy="61908"/>
            </a:xfrm>
            <a:prstGeom prst="rightArrow">
              <a:avLst>
                <a:gd name="adj1" fmla="val 13853"/>
                <a:gd name="adj2" fmla="val 650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2EDC402-50E3-55C2-4272-B6C5A2310EE2}"/>
                </a:ext>
              </a:extLst>
            </p:cNvPr>
            <p:cNvSpPr txBox="1"/>
            <p:nvPr/>
          </p:nvSpPr>
          <p:spPr>
            <a:xfrm>
              <a:off x="3041889" y="5013541"/>
              <a:ext cx="1710725" cy="646331"/>
            </a:xfrm>
            <a:prstGeom prst="rect">
              <a:avLst/>
            </a:prstGeom>
            <a:noFill/>
          </p:spPr>
          <p:txBody>
            <a:bodyPr wrap="none" rtlCol="0">
              <a:spAutoFit/>
            </a:bodyPr>
            <a:lstStyle/>
            <a:p>
              <a:r>
                <a:rPr lang="en-US" dirty="0"/>
                <a:t>Worsened</a:t>
              </a:r>
            </a:p>
            <a:p>
              <a:r>
                <a:rPr lang="en-US" dirty="0"/>
                <a:t>overall survival</a:t>
              </a:r>
            </a:p>
          </p:txBody>
        </p:sp>
        <p:sp>
          <p:nvSpPr>
            <p:cNvPr id="25" name="TextBox 24">
              <a:extLst>
                <a:ext uri="{FF2B5EF4-FFF2-40B4-BE49-F238E27FC236}">
                  <a16:creationId xmlns:a16="http://schemas.microsoft.com/office/drawing/2014/main" id="{8310C38B-082D-E674-4E96-C5025133E1B3}"/>
                </a:ext>
              </a:extLst>
            </p:cNvPr>
            <p:cNvSpPr txBox="1"/>
            <p:nvPr/>
          </p:nvSpPr>
          <p:spPr>
            <a:xfrm>
              <a:off x="5186432" y="5027982"/>
              <a:ext cx="1232069" cy="646331"/>
            </a:xfrm>
            <a:prstGeom prst="rect">
              <a:avLst/>
            </a:prstGeom>
            <a:noFill/>
          </p:spPr>
          <p:txBody>
            <a:bodyPr wrap="none" rtlCol="0">
              <a:spAutoFit/>
            </a:bodyPr>
            <a:lstStyle/>
            <a:p>
              <a:r>
                <a:rPr lang="en-US" dirty="0"/>
                <a:t>Worsened</a:t>
              </a:r>
            </a:p>
            <a:p>
              <a:r>
                <a:rPr lang="en-US" dirty="0"/>
                <a:t>QoL</a:t>
              </a:r>
            </a:p>
          </p:txBody>
        </p:sp>
        <p:sp>
          <p:nvSpPr>
            <p:cNvPr id="26" name="TextBox 25">
              <a:extLst>
                <a:ext uri="{FF2B5EF4-FFF2-40B4-BE49-F238E27FC236}">
                  <a16:creationId xmlns:a16="http://schemas.microsoft.com/office/drawing/2014/main" id="{0A0CBF79-385D-46C5-2709-2C7EDF0CB6B4}"/>
                </a:ext>
              </a:extLst>
            </p:cNvPr>
            <p:cNvSpPr txBox="1"/>
            <p:nvPr/>
          </p:nvSpPr>
          <p:spPr>
            <a:xfrm>
              <a:off x="6796887" y="5015198"/>
              <a:ext cx="2518638" cy="646331"/>
            </a:xfrm>
            <a:prstGeom prst="rect">
              <a:avLst/>
            </a:prstGeom>
            <a:noFill/>
          </p:spPr>
          <p:txBody>
            <a:bodyPr wrap="none" rtlCol="0">
              <a:spAutoFit/>
            </a:bodyPr>
            <a:lstStyle/>
            <a:p>
              <a:r>
                <a:rPr lang="en-US" dirty="0"/>
                <a:t>Delay or interruption of</a:t>
              </a:r>
            </a:p>
            <a:p>
              <a:r>
                <a:rPr lang="en-US" dirty="0"/>
                <a:t>anti-cancer treatment</a:t>
              </a:r>
            </a:p>
          </p:txBody>
        </p:sp>
        <p:sp>
          <p:nvSpPr>
            <p:cNvPr id="27" name="TextBox 26">
              <a:extLst>
                <a:ext uri="{FF2B5EF4-FFF2-40B4-BE49-F238E27FC236}">
                  <a16:creationId xmlns:a16="http://schemas.microsoft.com/office/drawing/2014/main" id="{2E94FBBB-FDEB-B44F-332D-A24B2E057556}"/>
                </a:ext>
              </a:extLst>
            </p:cNvPr>
            <p:cNvSpPr txBox="1"/>
            <p:nvPr/>
          </p:nvSpPr>
          <p:spPr>
            <a:xfrm>
              <a:off x="8199513" y="2418537"/>
              <a:ext cx="2518638" cy="369332"/>
            </a:xfrm>
            <a:prstGeom prst="rect">
              <a:avLst/>
            </a:prstGeom>
            <a:noFill/>
          </p:spPr>
          <p:txBody>
            <a:bodyPr wrap="none" rtlCol="0">
              <a:spAutoFit/>
            </a:bodyPr>
            <a:lstStyle/>
            <a:p>
              <a:r>
                <a:rPr lang="en-US" dirty="0"/>
                <a:t>  Risk of recurrent </a:t>
              </a:r>
              <a:r>
                <a:rPr lang="en-US" dirty="0" err="1"/>
                <a:t>VTE</a:t>
              </a:r>
              <a:endParaRPr lang="en-US" dirty="0"/>
            </a:p>
          </p:txBody>
        </p:sp>
        <p:sp>
          <p:nvSpPr>
            <p:cNvPr id="28" name="Arrow: Right 27">
              <a:extLst>
                <a:ext uri="{FF2B5EF4-FFF2-40B4-BE49-F238E27FC236}">
                  <a16:creationId xmlns:a16="http://schemas.microsoft.com/office/drawing/2014/main" id="{E04A69F3-6A27-2675-483D-F0F55180F919}"/>
                </a:ext>
              </a:extLst>
            </p:cNvPr>
            <p:cNvSpPr/>
            <p:nvPr/>
          </p:nvSpPr>
          <p:spPr>
            <a:xfrm rot="16200000">
              <a:off x="8223670" y="2576753"/>
              <a:ext cx="202200" cy="61908"/>
            </a:xfrm>
            <a:prstGeom prst="rightArrow">
              <a:avLst>
                <a:gd name="adj1" fmla="val 13853"/>
                <a:gd name="adj2" fmla="val 650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A9BC020-948F-CA1D-B17A-A92A7563A804}"/>
                </a:ext>
              </a:extLst>
            </p:cNvPr>
            <p:cNvSpPr txBox="1"/>
            <p:nvPr/>
          </p:nvSpPr>
          <p:spPr>
            <a:xfrm>
              <a:off x="8236100" y="3361875"/>
              <a:ext cx="2146742" cy="369332"/>
            </a:xfrm>
            <a:prstGeom prst="rect">
              <a:avLst/>
            </a:prstGeom>
            <a:noFill/>
          </p:spPr>
          <p:txBody>
            <a:bodyPr wrap="none" rtlCol="0">
              <a:spAutoFit/>
            </a:bodyPr>
            <a:lstStyle/>
            <a:p>
              <a:r>
                <a:rPr lang="en-US" dirty="0"/>
                <a:t>  </a:t>
              </a:r>
              <a:r>
                <a:rPr lang="en-US" dirty="0" err="1"/>
                <a:t>VTE</a:t>
              </a:r>
              <a:r>
                <a:rPr lang="en-US" dirty="0"/>
                <a:t>-related costs</a:t>
              </a:r>
            </a:p>
          </p:txBody>
        </p:sp>
        <p:sp>
          <p:nvSpPr>
            <p:cNvPr id="30" name="Arrow: Right 29">
              <a:extLst>
                <a:ext uri="{FF2B5EF4-FFF2-40B4-BE49-F238E27FC236}">
                  <a16:creationId xmlns:a16="http://schemas.microsoft.com/office/drawing/2014/main" id="{A9B8CAE2-C50F-A97D-F946-E9856E04CEC9}"/>
                </a:ext>
              </a:extLst>
            </p:cNvPr>
            <p:cNvSpPr/>
            <p:nvPr/>
          </p:nvSpPr>
          <p:spPr>
            <a:xfrm rot="16200000">
              <a:off x="8260257" y="3520091"/>
              <a:ext cx="202200" cy="61908"/>
            </a:xfrm>
            <a:prstGeom prst="rightArrow">
              <a:avLst>
                <a:gd name="adj1" fmla="val 13853"/>
                <a:gd name="adj2" fmla="val 650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0E1D449-C863-D501-0083-4AF5719911EA}"/>
                </a:ext>
              </a:extLst>
            </p:cNvPr>
            <p:cNvSpPr txBox="1"/>
            <p:nvPr/>
          </p:nvSpPr>
          <p:spPr>
            <a:xfrm>
              <a:off x="8253298" y="4314945"/>
              <a:ext cx="2390463" cy="369332"/>
            </a:xfrm>
            <a:prstGeom prst="rect">
              <a:avLst/>
            </a:prstGeom>
            <a:noFill/>
          </p:spPr>
          <p:txBody>
            <a:bodyPr wrap="none" rtlCol="0">
              <a:spAutoFit/>
            </a:bodyPr>
            <a:lstStyle/>
            <a:p>
              <a:r>
                <a:rPr lang="en-US" dirty="0"/>
                <a:t>  All-health-care costs</a:t>
              </a:r>
            </a:p>
          </p:txBody>
        </p:sp>
        <p:sp>
          <p:nvSpPr>
            <p:cNvPr id="32" name="Arrow: Right 31">
              <a:extLst>
                <a:ext uri="{FF2B5EF4-FFF2-40B4-BE49-F238E27FC236}">
                  <a16:creationId xmlns:a16="http://schemas.microsoft.com/office/drawing/2014/main" id="{B561555D-89B2-A6DB-CF9F-6A8EEB625B42}"/>
                </a:ext>
              </a:extLst>
            </p:cNvPr>
            <p:cNvSpPr/>
            <p:nvPr/>
          </p:nvSpPr>
          <p:spPr>
            <a:xfrm rot="16200000">
              <a:off x="8277455" y="4473161"/>
              <a:ext cx="202200" cy="61908"/>
            </a:xfrm>
            <a:prstGeom prst="rightArrow">
              <a:avLst>
                <a:gd name="adj1" fmla="val 13853"/>
                <a:gd name="adj2" fmla="val 650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8698BB6-718B-0090-A77E-17F41C8A77FC}"/>
                </a:ext>
              </a:extLst>
            </p:cNvPr>
            <p:cNvGrpSpPr/>
            <p:nvPr/>
          </p:nvGrpSpPr>
          <p:grpSpPr>
            <a:xfrm>
              <a:off x="4670893" y="3750223"/>
              <a:ext cx="2751883" cy="525747"/>
              <a:chOff x="4670893" y="3750223"/>
              <a:chExt cx="2751883" cy="525747"/>
            </a:xfrm>
          </p:grpSpPr>
          <p:sp>
            <p:nvSpPr>
              <p:cNvPr id="34" name="Rectangle 33">
                <a:extLst>
                  <a:ext uri="{FF2B5EF4-FFF2-40B4-BE49-F238E27FC236}">
                    <a16:creationId xmlns:a16="http://schemas.microsoft.com/office/drawing/2014/main" id="{1634C5C9-6397-96E6-F2B8-37FDC91EEFA9}"/>
                  </a:ext>
                </a:extLst>
              </p:cNvPr>
              <p:cNvSpPr/>
              <p:nvPr/>
            </p:nvSpPr>
            <p:spPr>
              <a:xfrm>
                <a:off x="4763681" y="3824941"/>
                <a:ext cx="2659095" cy="451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B711AC5-F18F-FE34-8D8B-E7622B3940F9}"/>
                  </a:ext>
                </a:extLst>
              </p:cNvPr>
              <p:cNvSpPr/>
              <p:nvPr/>
            </p:nvSpPr>
            <p:spPr>
              <a:xfrm>
                <a:off x="4670893" y="3793028"/>
                <a:ext cx="331260" cy="116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AB6D460-E1CB-6146-CE71-159C1584C7BB}"/>
                  </a:ext>
                </a:extLst>
              </p:cNvPr>
              <p:cNvSpPr/>
              <p:nvPr/>
            </p:nvSpPr>
            <p:spPr>
              <a:xfrm>
                <a:off x="6382244" y="3750223"/>
                <a:ext cx="331260" cy="116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71A07D6A-57A5-A357-5594-DAE96BF3AB07}"/>
                </a:ext>
              </a:extLst>
            </p:cNvPr>
            <p:cNvSpPr txBox="1"/>
            <p:nvPr/>
          </p:nvSpPr>
          <p:spPr>
            <a:xfrm>
              <a:off x="4611232" y="3792597"/>
              <a:ext cx="2916183" cy="528350"/>
            </a:xfrm>
            <a:prstGeom prst="rect">
              <a:avLst/>
            </a:prstGeom>
            <a:noFill/>
          </p:spPr>
          <p:txBody>
            <a:bodyPr wrap="none" rtlCol="0">
              <a:spAutoFit/>
            </a:bodyPr>
            <a:lstStyle/>
            <a:p>
              <a:pPr>
                <a:lnSpc>
                  <a:spcPts val="1700"/>
                </a:lnSpc>
              </a:pPr>
              <a:r>
                <a:rPr lang="en-US" dirty="0"/>
                <a:t>Cancer-associated venous</a:t>
              </a:r>
            </a:p>
            <a:p>
              <a:pPr>
                <a:lnSpc>
                  <a:spcPts val="1700"/>
                </a:lnSpc>
              </a:pPr>
              <a:r>
                <a:rPr lang="en-US" dirty="0"/>
                <a:t>thromboembolism</a:t>
              </a:r>
            </a:p>
          </p:txBody>
        </p:sp>
      </p:grpSp>
      <p:sp>
        <p:nvSpPr>
          <p:cNvPr id="39" name="Footer Placeholder 38">
            <a:extLst>
              <a:ext uri="{FF2B5EF4-FFF2-40B4-BE49-F238E27FC236}">
                <a16:creationId xmlns:a16="http://schemas.microsoft.com/office/drawing/2014/main" id="{6AC960DF-33D6-473B-C5C0-FEE7FF1DA814}"/>
              </a:ext>
            </a:extLst>
          </p:cNvPr>
          <p:cNvSpPr>
            <a:spLocks noGrp="1"/>
          </p:cNvSpPr>
          <p:nvPr>
            <p:ph type="ftr" sz="quarter" idx="3"/>
          </p:nvPr>
        </p:nvSpPr>
        <p:spPr/>
        <p:txBody>
          <a:bodyPr/>
          <a:lstStyle/>
          <a:p>
            <a:r>
              <a:rPr lang="en-US" dirty="0"/>
              <a:t>Khorana AA, et al. </a:t>
            </a:r>
            <a:r>
              <a:rPr lang="en-US" i="1" dirty="0"/>
              <a:t>Nat Rev Dis Primers. </a:t>
            </a:r>
            <a:r>
              <a:rPr lang="en-US" dirty="0"/>
              <a:t>2022;8(1):11. </a:t>
            </a:r>
          </a:p>
        </p:txBody>
      </p:sp>
    </p:spTree>
    <p:extLst>
      <p:ext uri="{BB962C8B-B14F-4D97-AF65-F5344CB8AC3E}">
        <p14:creationId xmlns:p14="http://schemas.microsoft.com/office/powerpoint/2010/main" val="331181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46F660FE-E1C9-C025-9D31-FA4E11A14CB7}"/>
              </a:ext>
            </a:extLst>
          </p:cNvPr>
          <p:cNvGrpSpPr/>
          <p:nvPr/>
        </p:nvGrpSpPr>
        <p:grpSpPr>
          <a:xfrm>
            <a:off x="553622" y="509614"/>
            <a:ext cx="11098065" cy="5235072"/>
            <a:chOff x="841008" y="561866"/>
            <a:chExt cx="11098065" cy="5235072"/>
          </a:xfrm>
        </p:grpSpPr>
        <p:sp>
          <p:nvSpPr>
            <p:cNvPr id="7" name="Oval 6">
              <a:extLst>
                <a:ext uri="{FF2B5EF4-FFF2-40B4-BE49-F238E27FC236}">
                  <a16:creationId xmlns:a16="http://schemas.microsoft.com/office/drawing/2014/main" id="{DCA2A113-6F05-8AEE-5F38-EE3C36380F1F}"/>
                </a:ext>
              </a:extLst>
            </p:cNvPr>
            <p:cNvSpPr/>
            <p:nvPr/>
          </p:nvSpPr>
          <p:spPr>
            <a:xfrm>
              <a:off x="10099296"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0"/>
              </a:schemeClr>
            </a:lnRef>
            <a:fillRef idx="1">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sp>
        <p:sp>
          <p:nvSpPr>
            <p:cNvPr id="8" name="Oval 7">
              <a:extLst>
                <a:ext uri="{FF2B5EF4-FFF2-40B4-BE49-F238E27FC236}">
                  <a16:creationId xmlns:a16="http://schemas.microsoft.com/office/drawing/2014/main" id="{A65458D1-AE13-1919-94A5-8E8F3A108E9F}"/>
                </a:ext>
              </a:extLst>
            </p:cNvPr>
            <p:cNvSpPr/>
            <p:nvPr/>
          </p:nvSpPr>
          <p:spPr>
            <a:xfrm>
              <a:off x="9597920"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212"/>
              </a:schemeClr>
            </a:lnRef>
            <a:fillRef idx="1">
              <a:schemeClr val="accent5">
                <a:alpha val="90000"/>
                <a:hueOff val="0"/>
                <a:satOff val="0"/>
                <a:lumOff val="0"/>
                <a:alphaOff val="-1212"/>
              </a:schemeClr>
            </a:fillRef>
            <a:effectRef idx="2">
              <a:schemeClr val="accent5">
                <a:alpha val="90000"/>
                <a:hueOff val="0"/>
                <a:satOff val="0"/>
                <a:lumOff val="0"/>
                <a:alphaOff val="-1212"/>
              </a:schemeClr>
            </a:effectRef>
            <a:fontRef idx="minor">
              <a:schemeClr val="lt1"/>
            </a:fontRef>
          </p:style>
        </p:sp>
        <p:sp>
          <p:nvSpPr>
            <p:cNvPr id="9" name="Oval 8">
              <a:extLst>
                <a:ext uri="{FF2B5EF4-FFF2-40B4-BE49-F238E27FC236}">
                  <a16:creationId xmlns:a16="http://schemas.microsoft.com/office/drawing/2014/main" id="{181B6D00-90C0-9798-475D-3977031DAC45}"/>
                </a:ext>
              </a:extLst>
            </p:cNvPr>
            <p:cNvSpPr/>
            <p:nvPr/>
          </p:nvSpPr>
          <p:spPr>
            <a:xfrm>
              <a:off x="9096545"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2424"/>
              </a:schemeClr>
            </a:lnRef>
            <a:fillRef idx="1">
              <a:schemeClr val="accent5">
                <a:alpha val="90000"/>
                <a:hueOff val="0"/>
                <a:satOff val="0"/>
                <a:lumOff val="0"/>
                <a:alphaOff val="-2424"/>
              </a:schemeClr>
            </a:fillRef>
            <a:effectRef idx="2">
              <a:schemeClr val="accent5">
                <a:alpha val="90000"/>
                <a:hueOff val="0"/>
                <a:satOff val="0"/>
                <a:lumOff val="0"/>
                <a:alphaOff val="-2424"/>
              </a:schemeClr>
            </a:effectRef>
            <a:fontRef idx="minor">
              <a:schemeClr val="lt1"/>
            </a:fontRef>
          </p:style>
        </p:sp>
        <p:sp>
          <p:nvSpPr>
            <p:cNvPr id="10" name="Oval 9">
              <a:extLst>
                <a:ext uri="{FF2B5EF4-FFF2-40B4-BE49-F238E27FC236}">
                  <a16:creationId xmlns:a16="http://schemas.microsoft.com/office/drawing/2014/main" id="{5813B9F1-8D33-28C3-4895-87AAADE29B09}"/>
                </a:ext>
              </a:extLst>
            </p:cNvPr>
            <p:cNvSpPr/>
            <p:nvPr/>
          </p:nvSpPr>
          <p:spPr>
            <a:xfrm>
              <a:off x="8596123"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636"/>
              </a:schemeClr>
            </a:lnRef>
            <a:fillRef idx="1">
              <a:schemeClr val="accent5">
                <a:alpha val="90000"/>
                <a:hueOff val="0"/>
                <a:satOff val="0"/>
                <a:lumOff val="0"/>
                <a:alphaOff val="-3636"/>
              </a:schemeClr>
            </a:fillRef>
            <a:effectRef idx="2">
              <a:schemeClr val="accent5">
                <a:alpha val="90000"/>
                <a:hueOff val="0"/>
                <a:satOff val="0"/>
                <a:lumOff val="0"/>
                <a:alphaOff val="-3636"/>
              </a:schemeClr>
            </a:effectRef>
            <a:fontRef idx="minor">
              <a:schemeClr val="lt1"/>
            </a:fontRef>
          </p:style>
        </p:sp>
        <p:sp>
          <p:nvSpPr>
            <p:cNvPr id="11" name="Oval 10">
              <a:extLst>
                <a:ext uri="{FF2B5EF4-FFF2-40B4-BE49-F238E27FC236}">
                  <a16:creationId xmlns:a16="http://schemas.microsoft.com/office/drawing/2014/main" id="{931EA737-E316-8864-E9D1-CF8FFEC236D1}"/>
                </a:ext>
              </a:extLst>
            </p:cNvPr>
            <p:cNvSpPr/>
            <p:nvPr/>
          </p:nvSpPr>
          <p:spPr>
            <a:xfrm>
              <a:off x="8094747"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4848"/>
              </a:schemeClr>
            </a:lnRef>
            <a:fillRef idx="1">
              <a:schemeClr val="accent5">
                <a:alpha val="90000"/>
                <a:hueOff val="0"/>
                <a:satOff val="0"/>
                <a:lumOff val="0"/>
                <a:alphaOff val="-4848"/>
              </a:schemeClr>
            </a:fillRef>
            <a:effectRef idx="2">
              <a:schemeClr val="accent5">
                <a:alpha val="90000"/>
                <a:hueOff val="0"/>
                <a:satOff val="0"/>
                <a:lumOff val="0"/>
                <a:alphaOff val="-4848"/>
              </a:schemeClr>
            </a:effectRef>
            <a:fontRef idx="minor">
              <a:schemeClr val="lt1"/>
            </a:fontRef>
          </p:style>
        </p:sp>
        <p:sp>
          <p:nvSpPr>
            <p:cNvPr id="12" name="Oval 11">
              <a:extLst>
                <a:ext uri="{FF2B5EF4-FFF2-40B4-BE49-F238E27FC236}">
                  <a16:creationId xmlns:a16="http://schemas.microsoft.com/office/drawing/2014/main" id="{B17897D5-D5E0-AD0F-53FB-196B58ED64E7}"/>
                </a:ext>
              </a:extLst>
            </p:cNvPr>
            <p:cNvSpPr/>
            <p:nvPr/>
          </p:nvSpPr>
          <p:spPr>
            <a:xfrm>
              <a:off x="7337619" y="3345990"/>
              <a:ext cx="1065866" cy="1071927"/>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6061"/>
              </a:schemeClr>
            </a:lnRef>
            <a:fillRef idx="1">
              <a:schemeClr val="accent5">
                <a:alpha val="90000"/>
                <a:hueOff val="0"/>
                <a:satOff val="0"/>
                <a:lumOff val="0"/>
                <a:alphaOff val="-6061"/>
              </a:schemeClr>
            </a:fillRef>
            <a:effectRef idx="2">
              <a:schemeClr val="accent5">
                <a:alpha val="90000"/>
                <a:hueOff val="0"/>
                <a:satOff val="0"/>
                <a:lumOff val="0"/>
                <a:alphaOff val="-6061"/>
              </a:schemeClr>
            </a:effectRef>
            <a:fontRef idx="minor">
              <a:schemeClr val="lt1"/>
            </a:fontRef>
          </p:style>
        </p:sp>
        <p:sp>
          <p:nvSpPr>
            <p:cNvPr id="13" name="Oval 12">
              <a:extLst>
                <a:ext uri="{FF2B5EF4-FFF2-40B4-BE49-F238E27FC236}">
                  <a16:creationId xmlns:a16="http://schemas.microsoft.com/office/drawing/2014/main" id="{83BCA9E2-9C98-7DB5-3CD1-9FEB86924543}"/>
                </a:ext>
              </a:extLst>
            </p:cNvPr>
            <p:cNvSpPr/>
            <p:nvPr/>
          </p:nvSpPr>
          <p:spPr>
            <a:xfrm>
              <a:off x="9653205" y="3212068"/>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7273"/>
              </a:schemeClr>
            </a:lnRef>
            <a:fillRef idx="1">
              <a:schemeClr val="accent5">
                <a:alpha val="90000"/>
                <a:hueOff val="0"/>
                <a:satOff val="0"/>
                <a:lumOff val="0"/>
                <a:alphaOff val="-7273"/>
              </a:schemeClr>
            </a:fillRef>
            <a:effectRef idx="2">
              <a:schemeClr val="accent5">
                <a:alpha val="90000"/>
                <a:hueOff val="0"/>
                <a:satOff val="0"/>
                <a:lumOff val="0"/>
                <a:alphaOff val="-7273"/>
              </a:schemeClr>
            </a:effectRef>
            <a:fontRef idx="minor">
              <a:schemeClr val="lt1"/>
            </a:fontRef>
          </p:style>
        </p:sp>
        <p:sp>
          <p:nvSpPr>
            <p:cNvPr id="14" name="Oval 13">
              <a:extLst>
                <a:ext uri="{FF2B5EF4-FFF2-40B4-BE49-F238E27FC236}">
                  <a16:creationId xmlns:a16="http://schemas.microsoft.com/office/drawing/2014/main" id="{03F8DA42-1432-CFF8-A5F7-3AFB65767DFF}"/>
                </a:ext>
              </a:extLst>
            </p:cNvPr>
            <p:cNvSpPr/>
            <p:nvPr/>
          </p:nvSpPr>
          <p:spPr>
            <a:xfrm>
              <a:off x="9653205" y="4346351"/>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8485"/>
              </a:schemeClr>
            </a:lnRef>
            <a:fillRef idx="1">
              <a:schemeClr val="accent5">
                <a:alpha val="90000"/>
                <a:hueOff val="0"/>
                <a:satOff val="0"/>
                <a:lumOff val="0"/>
                <a:alphaOff val="-8485"/>
              </a:schemeClr>
            </a:fillRef>
            <a:effectRef idx="2">
              <a:schemeClr val="accent5">
                <a:alpha val="90000"/>
                <a:hueOff val="0"/>
                <a:satOff val="0"/>
                <a:lumOff val="0"/>
                <a:alphaOff val="-8485"/>
              </a:schemeClr>
            </a:effectRef>
            <a:fontRef idx="minor">
              <a:schemeClr val="lt1"/>
            </a:fontRef>
          </p:style>
        </p:sp>
        <p:sp>
          <p:nvSpPr>
            <p:cNvPr id="15" name="Oval 14">
              <a:extLst>
                <a:ext uri="{FF2B5EF4-FFF2-40B4-BE49-F238E27FC236}">
                  <a16:creationId xmlns:a16="http://schemas.microsoft.com/office/drawing/2014/main" id="{5A73FCB7-90A3-3F89-E2EC-157961667BB6}"/>
                </a:ext>
              </a:extLst>
            </p:cNvPr>
            <p:cNvSpPr/>
            <p:nvPr/>
          </p:nvSpPr>
          <p:spPr>
            <a:xfrm>
              <a:off x="9897220" y="3457732"/>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9697"/>
              </a:schemeClr>
            </a:lnRef>
            <a:fillRef idx="1">
              <a:schemeClr val="accent5">
                <a:alpha val="90000"/>
                <a:hueOff val="0"/>
                <a:satOff val="0"/>
                <a:lumOff val="0"/>
                <a:alphaOff val="-9697"/>
              </a:schemeClr>
            </a:fillRef>
            <a:effectRef idx="2">
              <a:schemeClr val="accent5">
                <a:alpha val="90000"/>
                <a:hueOff val="0"/>
                <a:satOff val="0"/>
                <a:lumOff val="0"/>
                <a:alphaOff val="-9697"/>
              </a:schemeClr>
            </a:effectRef>
            <a:fontRef idx="minor">
              <a:schemeClr val="lt1"/>
            </a:fontRef>
          </p:style>
        </p:sp>
        <p:sp>
          <p:nvSpPr>
            <p:cNvPr id="16" name="Oval 15">
              <a:extLst>
                <a:ext uri="{FF2B5EF4-FFF2-40B4-BE49-F238E27FC236}">
                  <a16:creationId xmlns:a16="http://schemas.microsoft.com/office/drawing/2014/main" id="{A483C0FB-41D2-818A-CC13-AAD84DED23EE}"/>
                </a:ext>
              </a:extLst>
            </p:cNvPr>
            <p:cNvSpPr/>
            <p:nvPr/>
          </p:nvSpPr>
          <p:spPr>
            <a:xfrm>
              <a:off x="9913424" y="4102037"/>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0909"/>
              </a:schemeClr>
            </a:lnRef>
            <a:fillRef idx="1">
              <a:schemeClr val="accent5">
                <a:alpha val="90000"/>
                <a:hueOff val="0"/>
                <a:satOff val="0"/>
                <a:lumOff val="0"/>
                <a:alphaOff val="-10909"/>
              </a:schemeClr>
            </a:fillRef>
            <a:effectRef idx="2">
              <a:schemeClr val="accent5">
                <a:alpha val="90000"/>
                <a:hueOff val="0"/>
                <a:satOff val="0"/>
                <a:lumOff val="0"/>
                <a:alphaOff val="-10909"/>
              </a:schemeClr>
            </a:effectRef>
            <a:fontRef idx="minor">
              <a:schemeClr val="lt1"/>
            </a:fontRef>
          </p:style>
        </p:sp>
        <p:sp>
          <p:nvSpPr>
            <p:cNvPr id="17" name="Freeform: Shape 16">
              <a:extLst>
                <a:ext uri="{FF2B5EF4-FFF2-40B4-BE49-F238E27FC236}">
                  <a16:creationId xmlns:a16="http://schemas.microsoft.com/office/drawing/2014/main" id="{E51AC66B-84FB-DA0B-4FD4-D78A82FE9ED4}"/>
                </a:ext>
              </a:extLst>
            </p:cNvPr>
            <p:cNvSpPr/>
            <p:nvPr/>
          </p:nvSpPr>
          <p:spPr>
            <a:xfrm>
              <a:off x="4322994" y="2529068"/>
              <a:ext cx="2769956" cy="2770243"/>
            </a:xfrm>
            <a:custGeom>
              <a:avLst/>
              <a:gdLst>
                <a:gd name="connsiteX0" fmla="*/ 0 w 2769956"/>
                <a:gd name="connsiteY0" fmla="*/ 1385122 h 2770243"/>
                <a:gd name="connsiteX1" fmla="*/ 1384978 w 2769956"/>
                <a:gd name="connsiteY1" fmla="*/ 0 h 2770243"/>
                <a:gd name="connsiteX2" fmla="*/ 2769956 w 2769956"/>
                <a:gd name="connsiteY2" fmla="*/ 1385122 h 2770243"/>
                <a:gd name="connsiteX3" fmla="*/ 1384978 w 2769956"/>
                <a:gd name="connsiteY3" fmla="*/ 2770244 h 2770243"/>
                <a:gd name="connsiteX4" fmla="*/ 0 w 2769956"/>
                <a:gd name="connsiteY4" fmla="*/ 1385122 h 2770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956" h="2770243">
                  <a:moveTo>
                    <a:pt x="0" y="1385122"/>
                  </a:moveTo>
                  <a:cubicBezTo>
                    <a:pt x="0" y="620140"/>
                    <a:pt x="620076" y="0"/>
                    <a:pt x="1384978" y="0"/>
                  </a:cubicBezTo>
                  <a:cubicBezTo>
                    <a:pt x="2149880" y="0"/>
                    <a:pt x="2769956" y="620140"/>
                    <a:pt x="2769956" y="1385122"/>
                  </a:cubicBezTo>
                  <a:cubicBezTo>
                    <a:pt x="2769956" y="2150104"/>
                    <a:pt x="2149880" y="2770244"/>
                    <a:pt x="1384978" y="2770244"/>
                  </a:cubicBezTo>
                  <a:cubicBezTo>
                    <a:pt x="620076" y="2770244"/>
                    <a:pt x="0" y="2150104"/>
                    <a:pt x="0" y="138512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2121"/>
              </a:schemeClr>
            </a:lnRef>
            <a:fillRef idx="1">
              <a:schemeClr val="accent5">
                <a:alpha val="90000"/>
                <a:hueOff val="0"/>
                <a:satOff val="0"/>
                <a:lumOff val="0"/>
                <a:alphaOff val="-12121"/>
              </a:schemeClr>
            </a:fillRef>
            <a:effectRef idx="2">
              <a:schemeClr val="accent5">
                <a:alpha val="90000"/>
                <a:hueOff val="0"/>
                <a:satOff val="0"/>
                <a:lumOff val="0"/>
                <a:alphaOff val="-12121"/>
              </a:schemeClr>
            </a:effectRef>
            <a:fontRef idx="minor">
              <a:schemeClr val="lt1"/>
            </a:fontRef>
          </p:style>
          <p:txBody>
            <a:bodyPr spcFirstLastPara="0" vert="horz" wrap="square" lIns="441211" tIns="441253" rIns="441211" bIns="441253"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0000"/>
                  </a:solidFill>
                </a:rPr>
                <a:t>Preventing CAT</a:t>
              </a:r>
            </a:p>
          </p:txBody>
        </p:sp>
        <p:sp>
          <p:nvSpPr>
            <p:cNvPr id="18" name="Oval 17">
              <a:extLst>
                <a:ext uri="{FF2B5EF4-FFF2-40B4-BE49-F238E27FC236}">
                  <a16:creationId xmlns:a16="http://schemas.microsoft.com/office/drawing/2014/main" id="{FACA29E7-41FF-E260-B0E3-FE453DECFBBC}"/>
                </a:ext>
              </a:extLst>
            </p:cNvPr>
            <p:cNvSpPr/>
            <p:nvPr/>
          </p:nvSpPr>
          <p:spPr>
            <a:xfrm>
              <a:off x="4116152" y="2292403"/>
              <a:ext cx="547128" cy="54756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3333"/>
              </a:schemeClr>
            </a:lnRef>
            <a:fillRef idx="1">
              <a:schemeClr val="accent5">
                <a:alpha val="90000"/>
                <a:hueOff val="0"/>
                <a:satOff val="0"/>
                <a:lumOff val="0"/>
                <a:alphaOff val="-13333"/>
              </a:schemeClr>
            </a:fillRef>
            <a:effectRef idx="2">
              <a:schemeClr val="accent5">
                <a:alpha val="90000"/>
                <a:hueOff val="0"/>
                <a:satOff val="0"/>
                <a:lumOff val="0"/>
                <a:alphaOff val="-13333"/>
              </a:schemeClr>
            </a:effectRef>
            <a:fontRef idx="minor">
              <a:schemeClr val="lt1"/>
            </a:fontRef>
          </p:style>
        </p:sp>
        <p:sp>
          <p:nvSpPr>
            <p:cNvPr id="19" name="Oval 18">
              <a:extLst>
                <a:ext uri="{FF2B5EF4-FFF2-40B4-BE49-F238E27FC236}">
                  <a16:creationId xmlns:a16="http://schemas.microsoft.com/office/drawing/2014/main" id="{4C067901-7088-69A1-3626-E61C4AA9F5A5}"/>
                </a:ext>
              </a:extLst>
            </p:cNvPr>
            <p:cNvSpPr/>
            <p:nvPr/>
          </p:nvSpPr>
          <p:spPr>
            <a:xfrm>
              <a:off x="3765380" y="200354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4545"/>
              </a:schemeClr>
            </a:lnRef>
            <a:fillRef idx="1">
              <a:schemeClr val="accent5">
                <a:alpha val="90000"/>
                <a:hueOff val="0"/>
                <a:satOff val="0"/>
                <a:lumOff val="0"/>
                <a:alphaOff val="-14545"/>
              </a:schemeClr>
            </a:fillRef>
            <a:effectRef idx="2">
              <a:schemeClr val="accent5">
                <a:alpha val="90000"/>
                <a:hueOff val="0"/>
                <a:satOff val="0"/>
                <a:lumOff val="0"/>
                <a:alphaOff val="-14545"/>
              </a:schemeClr>
            </a:effectRef>
            <a:fontRef idx="minor">
              <a:schemeClr val="lt1"/>
            </a:fontRef>
          </p:style>
        </p:sp>
        <p:sp>
          <p:nvSpPr>
            <p:cNvPr id="20" name="Oval 19">
              <a:extLst>
                <a:ext uri="{FF2B5EF4-FFF2-40B4-BE49-F238E27FC236}">
                  <a16:creationId xmlns:a16="http://schemas.microsoft.com/office/drawing/2014/main" id="{3C1A54E4-86AD-E887-E287-337188B178F5}"/>
                </a:ext>
              </a:extLst>
            </p:cNvPr>
            <p:cNvSpPr/>
            <p:nvPr/>
          </p:nvSpPr>
          <p:spPr>
            <a:xfrm>
              <a:off x="3181078" y="200354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5758"/>
              </a:schemeClr>
            </a:lnRef>
            <a:fillRef idx="1">
              <a:schemeClr val="accent5">
                <a:alpha val="90000"/>
                <a:hueOff val="0"/>
                <a:satOff val="0"/>
                <a:lumOff val="0"/>
                <a:alphaOff val="-15758"/>
              </a:schemeClr>
            </a:fillRef>
            <a:effectRef idx="2">
              <a:schemeClr val="accent5">
                <a:alpha val="90000"/>
                <a:hueOff val="0"/>
                <a:satOff val="0"/>
                <a:lumOff val="0"/>
                <a:alphaOff val="-15758"/>
              </a:schemeClr>
            </a:effectRef>
            <a:fontRef idx="minor">
              <a:schemeClr val="lt1"/>
            </a:fontRef>
          </p:style>
        </p:sp>
        <p:sp>
          <p:nvSpPr>
            <p:cNvPr id="21" name="Oval 20">
              <a:extLst>
                <a:ext uri="{FF2B5EF4-FFF2-40B4-BE49-F238E27FC236}">
                  <a16:creationId xmlns:a16="http://schemas.microsoft.com/office/drawing/2014/main" id="{1E6F9B72-8B84-2334-11B2-7FCEB8DC4990}"/>
                </a:ext>
              </a:extLst>
            </p:cNvPr>
            <p:cNvSpPr/>
            <p:nvPr/>
          </p:nvSpPr>
          <p:spPr>
            <a:xfrm>
              <a:off x="2596775" y="200354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6970"/>
              </a:schemeClr>
            </a:lnRef>
            <a:fillRef idx="1">
              <a:schemeClr val="accent5">
                <a:alpha val="90000"/>
                <a:hueOff val="0"/>
                <a:satOff val="0"/>
                <a:lumOff val="0"/>
                <a:alphaOff val="-16970"/>
              </a:schemeClr>
            </a:fillRef>
            <a:effectRef idx="2">
              <a:schemeClr val="accent5">
                <a:alpha val="90000"/>
                <a:hueOff val="0"/>
                <a:satOff val="0"/>
                <a:lumOff val="0"/>
                <a:alphaOff val="-16970"/>
              </a:schemeClr>
            </a:effectRef>
            <a:fontRef idx="minor">
              <a:schemeClr val="lt1"/>
            </a:fontRef>
          </p:style>
        </p:sp>
        <p:sp>
          <p:nvSpPr>
            <p:cNvPr id="22" name="Oval 21">
              <a:extLst>
                <a:ext uri="{FF2B5EF4-FFF2-40B4-BE49-F238E27FC236}">
                  <a16:creationId xmlns:a16="http://schemas.microsoft.com/office/drawing/2014/main" id="{A6995B01-CFDE-0A67-966B-A90D605FA5FA}"/>
                </a:ext>
              </a:extLst>
            </p:cNvPr>
            <p:cNvSpPr/>
            <p:nvPr/>
          </p:nvSpPr>
          <p:spPr>
            <a:xfrm>
              <a:off x="2012473" y="200354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8182"/>
              </a:schemeClr>
            </a:lnRef>
            <a:fillRef idx="1">
              <a:schemeClr val="accent5">
                <a:alpha val="90000"/>
                <a:hueOff val="0"/>
                <a:satOff val="0"/>
                <a:lumOff val="0"/>
                <a:alphaOff val="-18182"/>
              </a:schemeClr>
            </a:fillRef>
            <a:effectRef idx="2">
              <a:schemeClr val="accent5">
                <a:alpha val="90000"/>
                <a:hueOff val="0"/>
                <a:satOff val="0"/>
                <a:lumOff val="0"/>
                <a:alphaOff val="-18182"/>
              </a:schemeClr>
            </a:effectRef>
            <a:fontRef idx="minor">
              <a:schemeClr val="lt1"/>
            </a:fontRef>
          </p:style>
        </p:sp>
        <p:sp>
          <p:nvSpPr>
            <p:cNvPr id="23" name="Oval 22">
              <a:extLst>
                <a:ext uri="{FF2B5EF4-FFF2-40B4-BE49-F238E27FC236}">
                  <a16:creationId xmlns:a16="http://schemas.microsoft.com/office/drawing/2014/main" id="{A6671D34-09DE-4039-E006-EC3D06CA479B}"/>
                </a:ext>
              </a:extLst>
            </p:cNvPr>
            <p:cNvSpPr/>
            <p:nvPr/>
          </p:nvSpPr>
          <p:spPr>
            <a:xfrm>
              <a:off x="1427217" y="200354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19394"/>
              </a:schemeClr>
            </a:lnRef>
            <a:fillRef idx="1">
              <a:schemeClr val="accent5">
                <a:alpha val="90000"/>
                <a:hueOff val="0"/>
                <a:satOff val="0"/>
                <a:lumOff val="0"/>
                <a:alphaOff val="-19394"/>
              </a:schemeClr>
            </a:fillRef>
            <a:effectRef idx="2">
              <a:schemeClr val="accent5">
                <a:alpha val="90000"/>
                <a:hueOff val="0"/>
                <a:satOff val="0"/>
                <a:lumOff val="0"/>
                <a:alphaOff val="-19394"/>
              </a:schemeClr>
            </a:effectRef>
            <a:fontRef idx="minor">
              <a:schemeClr val="lt1"/>
            </a:fontRef>
          </p:style>
        </p:sp>
        <p:sp>
          <p:nvSpPr>
            <p:cNvPr id="24" name="Oval 23">
              <a:extLst>
                <a:ext uri="{FF2B5EF4-FFF2-40B4-BE49-F238E27FC236}">
                  <a16:creationId xmlns:a16="http://schemas.microsoft.com/office/drawing/2014/main" id="{536C41AC-C39E-4A3F-D953-919AD6076810}"/>
                </a:ext>
              </a:extLst>
            </p:cNvPr>
            <p:cNvSpPr/>
            <p:nvPr/>
          </p:nvSpPr>
          <p:spPr>
            <a:xfrm>
              <a:off x="842915" y="200354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20606"/>
              </a:schemeClr>
            </a:lnRef>
            <a:fillRef idx="1">
              <a:schemeClr val="accent5">
                <a:alpha val="90000"/>
                <a:hueOff val="0"/>
                <a:satOff val="0"/>
                <a:lumOff val="0"/>
                <a:alphaOff val="-20606"/>
              </a:schemeClr>
            </a:fillRef>
            <a:effectRef idx="2">
              <a:schemeClr val="accent5">
                <a:alpha val="90000"/>
                <a:hueOff val="0"/>
                <a:satOff val="0"/>
                <a:lumOff val="0"/>
                <a:alphaOff val="-20606"/>
              </a:schemeClr>
            </a:effectRef>
            <a:fontRef idx="minor">
              <a:schemeClr val="lt1"/>
            </a:fontRef>
          </p:style>
        </p:sp>
        <p:sp>
          <p:nvSpPr>
            <p:cNvPr id="25" name="Freeform: Shape 24">
              <a:extLst>
                <a:ext uri="{FF2B5EF4-FFF2-40B4-BE49-F238E27FC236}">
                  <a16:creationId xmlns:a16="http://schemas.microsoft.com/office/drawing/2014/main" id="{8D9D8D54-F6DA-98A9-760B-5CCDEE7326A8}"/>
                </a:ext>
              </a:extLst>
            </p:cNvPr>
            <p:cNvSpPr/>
            <p:nvPr/>
          </p:nvSpPr>
          <p:spPr>
            <a:xfrm>
              <a:off x="841008" y="561866"/>
              <a:ext cx="3822272" cy="1295736"/>
            </a:xfrm>
            <a:custGeom>
              <a:avLst/>
              <a:gdLst>
                <a:gd name="connsiteX0" fmla="*/ 0 w 3206514"/>
                <a:gd name="connsiteY0" fmla="*/ 0 h 703696"/>
                <a:gd name="connsiteX1" fmla="*/ 3206514 w 3206514"/>
                <a:gd name="connsiteY1" fmla="*/ 0 h 703696"/>
                <a:gd name="connsiteX2" fmla="*/ 3206514 w 3206514"/>
                <a:gd name="connsiteY2" fmla="*/ 703696 h 703696"/>
                <a:gd name="connsiteX3" fmla="*/ 0 w 3206514"/>
                <a:gd name="connsiteY3" fmla="*/ 703696 h 703696"/>
                <a:gd name="connsiteX4" fmla="*/ 0 w 3206514"/>
                <a:gd name="connsiteY4" fmla="*/ 0 h 70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514" h="703696">
                  <a:moveTo>
                    <a:pt x="0" y="0"/>
                  </a:moveTo>
                  <a:lnTo>
                    <a:pt x="3206514" y="0"/>
                  </a:lnTo>
                  <a:lnTo>
                    <a:pt x="3206514" y="703696"/>
                  </a:lnTo>
                  <a:lnTo>
                    <a:pt x="0" y="70369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155700">
                <a:lnSpc>
                  <a:spcPct val="90000"/>
                </a:lnSpc>
                <a:spcBef>
                  <a:spcPct val="0"/>
                </a:spcBef>
                <a:spcAft>
                  <a:spcPct val="35000"/>
                </a:spcAft>
                <a:buNone/>
              </a:pPr>
              <a:r>
                <a:rPr lang="en-US" sz="2600" b="1" kern="1200" dirty="0"/>
                <a:t>Postsurgical</a:t>
              </a:r>
            </a:p>
            <a:p>
              <a:pPr marL="0" lvl="0" indent="0" algn="l" defTabSz="1155700">
                <a:lnSpc>
                  <a:spcPct val="90000"/>
                </a:lnSpc>
                <a:spcBef>
                  <a:spcPct val="0"/>
                </a:spcBef>
                <a:spcAft>
                  <a:spcPct val="35000"/>
                </a:spcAft>
                <a:buNone/>
              </a:pPr>
              <a:r>
                <a:rPr lang="en-US" sz="1800" kern="1200" dirty="0"/>
                <a:t>FAME, </a:t>
              </a:r>
              <a:r>
                <a:rPr lang="en-US" sz="1800" kern="1200" dirty="0" err="1"/>
                <a:t>CANBESURE</a:t>
              </a:r>
              <a:r>
                <a:rPr lang="en-US" sz="1800" kern="1200" dirty="0"/>
                <a:t>, </a:t>
              </a:r>
              <a:r>
                <a:rPr lang="en-US" sz="1800" kern="1200" dirty="0" err="1"/>
                <a:t>Enoxacan</a:t>
              </a:r>
              <a:r>
                <a:rPr lang="en-US" sz="1800" kern="1200" dirty="0"/>
                <a:t>-1,2, </a:t>
              </a:r>
              <a:r>
                <a:rPr lang="en-US" sz="1800" kern="1200" dirty="0" err="1"/>
                <a:t>PROLAPS</a:t>
              </a:r>
              <a:r>
                <a:rPr lang="en-US" sz="1800" kern="1200" dirty="0"/>
                <a:t>-II, </a:t>
              </a:r>
              <a:r>
                <a:rPr lang="en-US" sz="1800" kern="1200" dirty="0" err="1"/>
                <a:t>PERIOP</a:t>
              </a:r>
              <a:endParaRPr lang="en-US" sz="1800" kern="1200" dirty="0"/>
            </a:p>
          </p:txBody>
        </p:sp>
        <p:sp>
          <p:nvSpPr>
            <p:cNvPr id="26" name="Oval 25">
              <a:extLst>
                <a:ext uri="{FF2B5EF4-FFF2-40B4-BE49-F238E27FC236}">
                  <a16:creationId xmlns:a16="http://schemas.microsoft.com/office/drawing/2014/main" id="{CB00A415-144C-B518-8F7F-07B3AD2393F2}"/>
                </a:ext>
              </a:extLst>
            </p:cNvPr>
            <p:cNvSpPr/>
            <p:nvPr/>
          </p:nvSpPr>
          <p:spPr>
            <a:xfrm>
              <a:off x="3548054" y="3640405"/>
              <a:ext cx="547128" cy="54756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24242"/>
              </a:schemeClr>
            </a:lnRef>
            <a:fillRef idx="1">
              <a:schemeClr val="accent5">
                <a:alpha val="90000"/>
                <a:hueOff val="0"/>
                <a:satOff val="0"/>
                <a:lumOff val="0"/>
                <a:alphaOff val="-24242"/>
              </a:schemeClr>
            </a:fillRef>
            <a:effectRef idx="2">
              <a:schemeClr val="accent5">
                <a:alpha val="90000"/>
                <a:hueOff val="0"/>
                <a:satOff val="0"/>
                <a:lumOff val="0"/>
                <a:alphaOff val="-24242"/>
              </a:schemeClr>
            </a:effectRef>
            <a:fontRef idx="minor">
              <a:schemeClr val="lt1"/>
            </a:fontRef>
          </p:style>
        </p:sp>
        <p:sp>
          <p:nvSpPr>
            <p:cNvPr id="27" name="Oval 26">
              <a:extLst>
                <a:ext uri="{FF2B5EF4-FFF2-40B4-BE49-F238E27FC236}">
                  <a16:creationId xmlns:a16="http://schemas.microsoft.com/office/drawing/2014/main" id="{F3D05597-8A31-C831-09E2-A02D0EFE3B6B}"/>
                </a:ext>
              </a:extLst>
            </p:cNvPr>
            <p:cNvSpPr/>
            <p:nvPr/>
          </p:nvSpPr>
          <p:spPr>
            <a:xfrm>
              <a:off x="3006645"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25455"/>
              </a:schemeClr>
            </a:lnRef>
            <a:fillRef idx="1">
              <a:schemeClr val="accent5">
                <a:alpha val="90000"/>
                <a:hueOff val="0"/>
                <a:satOff val="0"/>
                <a:lumOff val="0"/>
                <a:alphaOff val="-25455"/>
              </a:schemeClr>
            </a:fillRef>
            <a:effectRef idx="2">
              <a:schemeClr val="accent5">
                <a:alpha val="90000"/>
                <a:hueOff val="0"/>
                <a:satOff val="0"/>
                <a:lumOff val="0"/>
                <a:alphaOff val="-25455"/>
              </a:schemeClr>
            </a:effectRef>
            <a:fontRef idx="minor">
              <a:schemeClr val="lt1"/>
            </a:fontRef>
          </p:style>
        </p:sp>
        <p:sp>
          <p:nvSpPr>
            <p:cNvPr id="28" name="Oval 27">
              <a:extLst>
                <a:ext uri="{FF2B5EF4-FFF2-40B4-BE49-F238E27FC236}">
                  <a16:creationId xmlns:a16="http://schemas.microsoft.com/office/drawing/2014/main" id="{325A7E7A-2BDF-0ED9-93D9-3EA11AFB5FD2}"/>
                </a:ext>
              </a:extLst>
            </p:cNvPr>
            <p:cNvSpPr/>
            <p:nvPr/>
          </p:nvSpPr>
          <p:spPr>
            <a:xfrm>
              <a:off x="2466189"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26667"/>
              </a:schemeClr>
            </a:lnRef>
            <a:fillRef idx="1">
              <a:schemeClr val="accent5">
                <a:alpha val="90000"/>
                <a:hueOff val="0"/>
                <a:satOff val="0"/>
                <a:lumOff val="0"/>
                <a:alphaOff val="-26667"/>
              </a:schemeClr>
            </a:fillRef>
            <a:effectRef idx="2">
              <a:schemeClr val="accent5">
                <a:alpha val="90000"/>
                <a:hueOff val="0"/>
                <a:satOff val="0"/>
                <a:lumOff val="0"/>
                <a:alphaOff val="-26667"/>
              </a:schemeClr>
            </a:effectRef>
            <a:fontRef idx="minor">
              <a:schemeClr val="lt1"/>
            </a:fontRef>
          </p:style>
        </p:sp>
        <p:sp>
          <p:nvSpPr>
            <p:cNvPr id="29" name="Oval 28">
              <a:extLst>
                <a:ext uri="{FF2B5EF4-FFF2-40B4-BE49-F238E27FC236}">
                  <a16:creationId xmlns:a16="http://schemas.microsoft.com/office/drawing/2014/main" id="{486DFFE7-1100-1033-D3AD-B56A5C73E229}"/>
                </a:ext>
              </a:extLst>
            </p:cNvPr>
            <p:cNvSpPr/>
            <p:nvPr/>
          </p:nvSpPr>
          <p:spPr>
            <a:xfrm>
              <a:off x="1924780"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27879"/>
              </a:schemeClr>
            </a:lnRef>
            <a:fillRef idx="1">
              <a:schemeClr val="accent5">
                <a:alpha val="90000"/>
                <a:hueOff val="0"/>
                <a:satOff val="0"/>
                <a:lumOff val="0"/>
                <a:alphaOff val="-27879"/>
              </a:schemeClr>
            </a:fillRef>
            <a:effectRef idx="2">
              <a:schemeClr val="accent5">
                <a:alpha val="90000"/>
                <a:hueOff val="0"/>
                <a:satOff val="0"/>
                <a:lumOff val="0"/>
                <a:alphaOff val="-27879"/>
              </a:schemeClr>
            </a:effectRef>
            <a:fontRef idx="minor">
              <a:schemeClr val="lt1"/>
            </a:fontRef>
          </p:style>
        </p:sp>
        <p:sp>
          <p:nvSpPr>
            <p:cNvPr id="30" name="Oval 29">
              <a:extLst>
                <a:ext uri="{FF2B5EF4-FFF2-40B4-BE49-F238E27FC236}">
                  <a16:creationId xmlns:a16="http://schemas.microsoft.com/office/drawing/2014/main" id="{99689C6B-03A6-1E5F-2747-A1D48EA2461F}"/>
                </a:ext>
              </a:extLst>
            </p:cNvPr>
            <p:cNvSpPr/>
            <p:nvPr/>
          </p:nvSpPr>
          <p:spPr>
            <a:xfrm>
              <a:off x="1384324"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29091"/>
              </a:schemeClr>
            </a:lnRef>
            <a:fillRef idx="1">
              <a:schemeClr val="accent5">
                <a:alpha val="90000"/>
                <a:hueOff val="0"/>
                <a:satOff val="0"/>
                <a:lumOff val="0"/>
                <a:alphaOff val="-29091"/>
              </a:schemeClr>
            </a:fillRef>
            <a:effectRef idx="2">
              <a:schemeClr val="accent5">
                <a:alpha val="90000"/>
                <a:hueOff val="0"/>
                <a:satOff val="0"/>
                <a:lumOff val="0"/>
                <a:alphaOff val="-29091"/>
              </a:schemeClr>
            </a:effectRef>
            <a:fontRef idx="minor">
              <a:schemeClr val="lt1"/>
            </a:fontRef>
          </p:style>
        </p:sp>
        <p:sp>
          <p:nvSpPr>
            <p:cNvPr id="31" name="Oval 30">
              <a:extLst>
                <a:ext uri="{FF2B5EF4-FFF2-40B4-BE49-F238E27FC236}">
                  <a16:creationId xmlns:a16="http://schemas.microsoft.com/office/drawing/2014/main" id="{03720337-338A-7609-966C-4B9ADB7A14F0}"/>
                </a:ext>
              </a:extLst>
            </p:cNvPr>
            <p:cNvSpPr/>
            <p:nvPr/>
          </p:nvSpPr>
          <p:spPr>
            <a:xfrm>
              <a:off x="842915" y="3777185"/>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0303"/>
              </a:schemeClr>
            </a:lnRef>
            <a:fillRef idx="1">
              <a:schemeClr val="accent5">
                <a:alpha val="90000"/>
                <a:hueOff val="0"/>
                <a:satOff val="0"/>
                <a:lumOff val="0"/>
                <a:alphaOff val="-30303"/>
              </a:schemeClr>
            </a:fillRef>
            <a:effectRef idx="2">
              <a:schemeClr val="accent5">
                <a:alpha val="90000"/>
                <a:hueOff val="0"/>
                <a:satOff val="0"/>
                <a:lumOff val="0"/>
                <a:alphaOff val="-30303"/>
              </a:schemeClr>
            </a:effectRef>
            <a:fontRef idx="minor">
              <a:schemeClr val="lt1"/>
            </a:fontRef>
          </p:style>
        </p:sp>
        <p:sp>
          <p:nvSpPr>
            <p:cNvPr id="32" name="Freeform: Shape 31">
              <a:extLst>
                <a:ext uri="{FF2B5EF4-FFF2-40B4-BE49-F238E27FC236}">
                  <a16:creationId xmlns:a16="http://schemas.microsoft.com/office/drawing/2014/main" id="{95F11454-106D-E3D2-5D48-9010EC64AB8A}"/>
                </a:ext>
              </a:extLst>
            </p:cNvPr>
            <p:cNvSpPr/>
            <p:nvPr/>
          </p:nvSpPr>
          <p:spPr>
            <a:xfrm>
              <a:off x="841008" y="2920331"/>
              <a:ext cx="3378295" cy="703696"/>
            </a:xfrm>
            <a:custGeom>
              <a:avLst/>
              <a:gdLst>
                <a:gd name="connsiteX0" fmla="*/ 0 w 2424902"/>
                <a:gd name="connsiteY0" fmla="*/ 0 h 703696"/>
                <a:gd name="connsiteX1" fmla="*/ 2424902 w 2424902"/>
                <a:gd name="connsiteY1" fmla="*/ 0 h 703696"/>
                <a:gd name="connsiteX2" fmla="*/ 2424902 w 2424902"/>
                <a:gd name="connsiteY2" fmla="*/ 703696 h 703696"/>
                <a:gd name="connsiteX3" fmla="*/ 0 w 2424902"/>
                <a:gd name="connsiteY3" fmla="*/ 703696 h 703696"/>
                <a:gd name="connsiteX4" fmla="*/ 0 w 2424902"/>
                <a:gd name="connsiteY4" fmla="*/ 0 h 70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902" h="703696">
                  <a:moveTo>
                    <a:pt x="0" y="0"/>
                  </a:moveTo>
                  <a:lnTo>
                    <a:pt x="2424902" y="0"/>
                  </a:lnTo>
                  <a:lnTo>
                    <a:pt x="2424902" y="703696"/>
                  </a:lnTo>
                  <a:lnTo>
                    <a:pt x="0" y="70369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155700">
                <a:lnSpc>
                  <a:spcPct val="90000"/>
                </a:lnSpc>
                <a:spcBef>
                  <a:spcPct val="0"/>
                </a:spcBef>
                <a:spcAft>
                  <a:spcPct val="35000"/>
                </a:spcAft>
                <a:buNone/>
              </a:pPr>
              <a:r>
                <a:rPr lang="en-US" sz="2600" b="1" kern="1200" dirty="0"/>
                <a:t>Medical inpatient</a:t>
              </a:r>
            </a:p>
            <a:p>
              <a:pPr marL="0" lvl="0" indent="0" algn="l" defTabSz="1155700">
                <a:lnSpc>
                  <a:spcPct val="90000"/>
                </a:lnSpc>
                <a:spcBef>
                  <a:spcPct val="0"/>
                </a:spcBef>
                <a:spcAft>
                  <a:spcPct val="35000"/>
                </a:spcAft>
                <a:buNone/>
              </a:pPr>
              <a:r>
                <a:rPr lang="en-US" sz="1800" kern="1200" dirty="0" err="1"/>
                <a:t>MEDENOX</a:t>
              </a:r>
              <a:r>
                <a:rPr lang="en-US" sz="1800" kern="1200" dirty="0"/>
                <a:t>, PREVENT, ARTEMIS</a:t>
              </a:r>
            </a:p>
          </p:txBody>
        </p:sp>
        <p:sp>
          <p:nvSpPr>
            <p:cNvPr id="33" name="Oval 32">
              <a:extLst>
                <a:ext uri="{FF2B5EF4-FFF2-40B4-BE49-F238E27FC236}">
                  <a16:creationId xmlns:a16="http://schemas.microsoft.com/office/drawing/2014/main" id="{4E30C5E8-16E1-D293-5A89-AF232C9F1434}"/>
                </a:ext>
              </a:extLst>
            </p:cNvPr>
            <p:cNvSpPr/>
            <p:nvPr/>
          </p:nvSpPr>
          <p:spPr>
            <a:xfrm>
              <a:off x="4116152" y="4965910"/>
              <a:ext cx="547128" cy="54756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2727"/>
              </a:schemeClr>
            </a:lnRef>
            <a:fillRef idx="1">
              <a:schemeClr val="accent5">
                <a:alpha val="90000"/>
                <a:hueOff val="0"/>
                <a:satOff val="0"/>
                <a:lumOff val="0"/>
                <a:alphaOff val="-32727"/>
              </a:schemeClr>
            </a:fillRef>
            <a:effectRef idx="2">
              <a:schemeClr val="accent5">
                <a:alpha val="90000"/>
                <a:hueOff val="0"/>
                <a:satOff val="0"/>
                <a:lumOff val="0"/>
                <a:alphaOff val="-32727"/>
              </a:schemeClr>
            </a:effectRef>
            <a:fontRef idx="minor">
              <a:schemeClr val="lt1"/>
            </a:fontRef>
          </p:style>
        </p:sp>
        <p:sp>
          <p:nvSpPr>
            <p:cNvPr id="34" name="Oval 33">
              <a:extLst>
                <a:ext uri="{FF2B5EF4-FFF2-40B4-BE49-F238E27FC236}">
                  <a16:creationId xmlns:a16="http://schemas.microsoft.com/office/drawing/2014/main" id="{DADC39D6-EB30-D311-4D3F-4C58F6D5B799}"/>
                </a:ext>
              </a:extLst>
            </p:cNvPr>
            <p:cNvSpPr/>
            <p:nvPr/>
          </p:nvSpPr>
          <p:spPr>
            <a:xfrm>
              <a:off x="3765380" y="5523379"/>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3939"/>
              </a:schemeClr>
            </a:lnRef>
            <a:fillRef idx="1">
              <a:schemeClr val="accent5">
                <a:alpha val="90000"/>
                <a:hueOff val="0"/>
                <a:satOff val="0"/>
                <a:lumOff val="0"/>
                <a:alphaOff val="-33939"/>
              </a:schemeClr>
            </a:fillRef>
            <a:effectRef idx="2">
              <a:schemeClr val="accent5">
                <a:alpha val="90000"/>
                <a:hueOff val="0"/>
                <a:satOff val="0"/>
                <a:lumOff val="0"/>
                <a:alphaOff val="-33939"/>
              </a:schemeClr>
            </a:effectRef>
            <a:fontRef idx="minor">
              <a:schemeClr val="lt1"/>
            </a:fontRef>
          </p:style>
        </p:sp>
        <p:sp>
          <p:nvSpPr>
            <p:cNvPr id="35" name="Oval 34">
              <a:extLst>
                <a:ext uri="{FF2B5EF4-FFF2-40B4-BE49-F238E27FC236}">
                  <a16:creationId xmlns:a16="http://schemas.microsoft.com/office/drawing/2014/main" id="{722C981B-C93A-2612-2415-424CEF668A89}"/>
                </a:ext>
              </a:extLst>
            </p:cNvPr>
            <p:cNvSpPr/>
            <p:nvPr/>
          </p:nvSpPr>
          <p:spPr>
            <a:xfrm>
              <a:off x="3181078" y="5523379"/>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5152"/>
              </a:schemeClr>
            </a:lnRef>
            <a:fillRef idx="1">
              <a:schemeClr val="accent5">
                <a:alpha val="90000"/>
                <a:hueOff val="0"/>
                <a:satOff val="0"/>
                <a:lumOff val="0"/>
                <a:alphaOff val="-35152"/>
              </a:schemeClr>
            </a:fillRef>
            <a:effectRef idx="2">
              <a:schemeClr val="accent5">
                <a:alpha val="90000"/>
                <a:hueOff val="0"/>
                <a:satOff val="0"/>
                <a:lumOff val="0"/>
                <a:alphaOff val="-35152"/>
              </a:schemeClr>
            </a:effectRef>
            <a:fontRef idx="minor">
              <a:schemeClr val="lt1"/>
            </a:fontRef>
          </p:style>
        </p:sp>
        <p:sp>
          <p:nvSpPr>
            <p:cNvPr id="36" name="Oval 35">
              <a:extLst>
                <a:ext uri="{FF2B5EF4-FFF2-40B4-BE49-F238E27FC236}">
                  <a16:creationId xmlns:a16="http://schemas.microsoft.com/office/drawing/2014/main" id="{7916C4CD-9144-F686-82FD-A97128E6456B}"/>
                </a:ext>
              </a:extLst>
            </p:cNvPr>
            <p:cNvSpPr/>
            <p:nvPr/>
          </p:nvSpPr>
          <p:spPr>
            <a:xfrm>
              <a:off x="2596775" y="5523379"/>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6364"/>
              </a:schemeClr>
            </a:lnRef>
            <a:fillRef idx="1">
              <a:schemeClr val="accent5">
                <a:alpha val="90000"/>
                <a:hueOff val="0"/>
                <a:satOff val="0"/>
                <a:lumOff val="0"/>
                <a:alphaOff val="-36364"/>
              </a:schemeClr>
            </a:fillRef>
            <a:effectRef idx="2">
              <a:schemeClr val="accent5">
                <a:alpha val="90000"/>
                <a:hueOff val="0"/>
                <a:satOff val="0"/>
                <a:lumOff val="0"/>
                <a:alphaOff val="-36364"/>
              </a:schemeClr>
            </a:effectRef>
            <a:fontRef idx="minor">
              <a:schemeClr val="lt1"/>
            </a:fontRef>
          </p:style>
        </p:sp>
        <p:sp>
          <p:nvSpPr>
            <p:cNvPr id="37" name="Oval 36">
              <a:extLst>
                <a:ext uri="{FF2B5EF4-FFF2-40B4-BE49-F238E27FC236}">
                  <a16:creationId xmlns:a16="http://schemas.microsoft.com/office/drawing/2014/main" id="{817445C2-3F2E-396B-115E-8F6500BDEE95}"/>
                </a:ext>
              </a:extLst>
            </p:cNvPr>
            <p:cNvSpPr/>
            <p:nvPr/>
          </p:nvSpPr>
          <p:spPr>
            <a:xfrm>
              <a:off x="2012473" y="5523379"/>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7576"/>
              </a:schemeClr>
            </a:lnRef>
            <a:fillRef idx="1">
              <a:schemeClr val="accent5">
                <a:alpha val="90000"/>
                <a:hueOff val="0"/>
                <a:satOff val="0"/>
                <a:lumOff val="0"/>
                <a:alphaOff val="-37576"/>
              </a:schemeClr>
            </a:fillRef>
            <a:effectRef idx="2">
              <a:schemeClr val="accent5">
                <a:alpha val="90000"/>
                <a:hueOff val="0"/>
                <a:satOff val="0"/>
                <a:lumOff val="0"/>
                <a:alphaOff val="-37576"/>
              </a:schemeClr>
            </a:effectRef>
            <a:fontRef idx="minor">
              <a:schemeClr val="lt1"/>
            </a:fontRef>
          </p:style>
        </p:sp>
        <p:sp>
          <p:nvSpPr>
            <p:cNvPr id="38" name="Oval 37">
              <a:extLst>
                <a:ext uri="{FF2B5EF4-FFF2-40B4-BE49-F238E27FC236}">
                  <a16:creationId xmlns:a16="http://schemas.microsoft.com/office/drawing/2014/main" id="{27D144A7-1A57-1EFD-7D1F-6BB8735A155E}"/>
                </a:ext>
              </a:extLst>
            </p:cNvPr>
            <p:cNvSpPr/>
            <p:nvPr/>
          </p:nvSpPr>
          <p:spPr>
            <a:xfrm>
              <a:off x="1427217" y="5523379"/>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38788"/>
              </a:schemeClr>
            </a:lnRef>
            <a:fillRef idx="1">
              <a:schemeClr val="accent5">
                <a:alpha val="90000"/>
                <a:hueOff val="0"/>
                <a:satOff val="0"/>
                <a:lumOff val="0"/>
                <a:alphaOff val="-38788"/>
              </a:schemeClr>
            </a:fillRef>
            <a:effectRef idx="2">
              <a:schemeClr val="accent5">
                <a:alpha val="90000"/>
                <a:hueOff val="0"/>
                <a:satOff val="0"/>
                <a:lumOff val="0"/>
                <a:alphaOff val="-38788"/>
              </a:schemeClr>
            </a:effectRef>
            <a:fontRef idx="minor">
              <a:schemeClr val="lt1"/>
            </a:fontRef>
          </p:style>
        </p:sp>
        <p:sp>
          <p:nvSpPr>
            <p:cNvPr id="39" name="Oval 38">
              <a:extLst>
                <a:ext uri="{FF2B5EF4-FFF2-40B4-BE49-F238E27FC236}">
                  <a16:creationId xmlns:a16="http://schemas.microsoft.com/office/drawing/2014/main" id="{C51EE98E-8247-DE47-C68B-403F2B5A83DB}"/>
                </a:ext>
              </a:extLst>
            </p:cNvPr>
            <p:cNvSpPr/>
            <p:nvPr/>
          </p:nvSpPr>
          <p:spPr>
            <a:xfrm>
              <a:off x="842915" y="5523379"/>
              <a:ext cx="273564" cy="27355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alpha val="90000"/>
                <a:hueOff val="0"/>
                <a:satOff val="0"/>
                <a:lumOff val="0"/>
                <a:alphaOff val="-40000"/>
              </a:schemeClr>
            </a:lnRef>
            <a:fillRef idx="1">
              <a:schemeClr val="accent5">
                <a:alpha val="90000"/>
                <a:hueOff val="0"/>
                <a:satOff val="0"/>
                <a:lumOff val="0"/>
                <a:alphaOff val="-40000"/>
              </a:schemeClr>
            </a:fillRef>
            <a:effectRef idx="2">
              <a:schemeClr val="accent5">
                <a:alpha val="90000"/>
                <a:hueOff val="0"/>
                <a:satOff val="0"/>
                <a:lumOff val="0"/>
                <a:alphaOff val="-40000"/>
              </a:schemeClr>
            </a:effectRef>
            <a:fontRef idx="minor">
              <a:schemeClr val="lt1"/>
            </a:fontRef>
          </p:style>
        </p:sp>
        <p:sp>
          <p:nvSpPr>
            <p:cNvPr id="40" name="Freeform: Shape 39">
              <a:extLst>
                <a:ext uri="{FF2B5EF4-FFF2-40B4-BE49-F238E27FC236}">
                  <a16:creationId xmlns:a16="http://schemas.microsoft.com/office/drawing/2014/main" id="{9813382F-F9E8-3D0D-75AA-DB5FFAF4E38E}"/>
                </a:ext>
              </a:extLst>
            </p:cNvPr>
            <p:cNvSpPr/>
            <p:nvPr/>
          </p:nvSpPr>
          <p:spPr>
            <a:xfrm>
              <a:off x="841008" y="4712478"/>
              <a:ext cx="3206514" cy="703696"/>
            </a:xfrm>
            <a:custGeom>
              <a:avLst/>
              <a:gdLst>
                <a:gd name="connsiteX0" fmla="*/ 0 w 3206514"/>
                <a:gd name="connsiteY0" fmla="*/ 0 h 703696"/>
                <a:gd name="connsiteX1" fmla="*/ 3206514 w 3206514"/>
                <a:gd name="connsiteY1" fmla="*/ 0 h 703696"/>
                <a:gd name="connsiteX2" fmla="*/ 3206514 w 3206514"/>
                <a:gd name="connsiteY2" fmla="*/ 703696 h 703696"/>
                <a:gd name="connsiteX3" fmla="*/ 0 w 3206514"/>
                <a:gd name="connsiteY3" fmla="*/ 703696 h 703696"/>
                <a:gd name="connsiteX4" fmla="*/ 0 w 3206514"/>
                <a:gd name="connsiteY4" fmla="*/ 0 h 70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514" h="703696">
                  <a:moveTo>
                    <a:pt x="0" y="0"/>
                  </a:moveTo>
                  <a:lnTo>
                    <a:pt x="3206514" y="0"/>
                  </a:lnTo>
                  <a:lnTo>
                    <a:pt x="3206514" y="703696"/>
                  </a:lnTo>
                  <a:lnTo>
                    <a:pt x="0" y="703696"/>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155700">
                <a:lnSpc>
                  <a:spcPct val="90000"/>
                </a:lnSpc>
                <a:spcBef>
                  <a:spcPct val="0"/>
                </a:spcBef>
                <a:spcAft>
                  <a:spcPct val="35000"/>
                </a:spcAft>
                <a:buNone/>
              </a:pPr>
              <a:r>
                <a:rPr lang="en-US" sz="2600" b="1" kern="1200" dirty="0"/>
                <a:t>Outpatient</a:t>
              </a:r>
            </a:p>
            <a:p>
              <a:pPr marL="0" lvl="0" indent="0" algn="l" defTabSz="1155700">
                <a:lnSpc>
                  <a:spcPct val="90000"/>
                </a:lnSpc>
                <a:spcBef>
                  <a:spcPct val="0"/>
                </a:spcBef>
                <a:spcAft>
                  <a:spcPct val="35000"/>
                </a:spcAft>
                <a:buNone/>
              </a:pPr>
              <a:r>
                <a:rPr lang="en-US" sz="1800" kern="1200" dirty="0" err="1"/>
                <a:t>PROTECHT</a:t>
              </a:r>
              <a:r>
                <a:rPr lang="en-US" sz="1800" kern="1200" dirty="0"/>
                <a:t>, SAVE-ONCO, CONKO-04, </a:t>
              </a:r>
              <a:r>
                <a:rPr lang="en-US" sz="1800" kern="1200" dirty="0" err="1"/>
                <a:t>FRAGEM</a:t>
              </a:r>
              <a:r>
                <a:rPr lang="en-US" sz="1800" kern="1200" dirty="0"/>
                <a:t>, </a:t>
              </a:r>
              <a:r>
                <a:rPr lang="en-US" sz="1800" b="1" kern="1200" dirty="0"/>
                <a:t>CASSINI, AVERT </a:t>
              </a:r>
            </a:p>
          </p:txBody>
        </p:sp>
        <p:sp>
          <p:nvSpPr>
            <p:cNvPr id="5" name="TextBox 4"/>
            <p:cNvSpPr txBox="1"/>
            <p:nvPr/>
          </p:nvSpPr>
          <p:spPr>
            <a:xfrm>
              <a:off x="6914220" y="4451866"/>
              <a:ext cx="2800767" cy="369332"/>
            </a:xfrm>
            <a:prstGeom prst="rect">
              <a:avLst/>
            </a:prstGeom>
            <a:noFill/>
          </p:spPr>
          <p:txBody>
            <a:bodyPr wrap="none" rtlCol="0">
              <a:spAutoFit/>
            </a:bodyPr>
            <a:lstStyle/>
            <a:p>
              <a:r>
                <a:rPr lang="en-US" sz="1800" b="1">
                  <a:latin typeface="+mj-lt"/>
                </a:rPr>
                <a:t>Implementation science</a:t>
              </a:r>
            </a:p>
          </p:txBody>
        </p:sp>
        <p:pic>
          <p:nvPicPr>
            <p:cNvPr id="2" name="Picture 1"/>
            <p:cNvPicPr>
              <a:picLocks noChangeAspect="1"/>
            </p:cNvPicPr>
            <p:nvPr/>
          </p:nvPicPr>
          <p:blipFill rotWithShape="1">
            <a:blip r:embed="rId2"/>
            <a:srcRect l="36222" t="12074" b="7433"/>
            <a:stretch/>
          </p:blipFill>
          <p:spPr>
            <a:xfrm>
              <a:off x="10515600" y="3024664"/>
              <a:ext cx="1423473" cy="1796534"/>
            </a:xfrm>
            <a:prstGeom prst="rect">
              <a:avLst/>
            </a:prstGeom>
          </p:spPr>
        </p:pic>
      </p:grpSp>
      <p:sp>
        <p:nvSpPr>
          <p:cNvPr id="42" name="Footer Placeholder 41">
            <a:extLst>
              <a:ext uri="{FF2B5EF4-FFF2-40B4-BE49-F238E27FC236}">
                <a16:creationId xmlns:a16="http://schemas.microsoft.com/office/drawing/2014/main" id="{C13F5940-82F4-69E3-C3A0-0385A8A0CF95}"/>
              </a:ext>
            </a:extLst>
          </p:cNvPr>
          <p:cNvSpPr>
            <a:spLocks noGrp="1"/>
          </p:cNvSpPr>
          <p:nvPr>
            <p:ph type="ftr" sz="quarter" idx="3"/>
          </p:nvPr>
        </p:nvSpPr>
        <p:spPr/>
        <p:txBody>
          <a:bodyPr/>
          <a:lstStyle/>
          <a:p>
            <a:r>
              <a:rPr lang="en-US" dirty="0"/>
              <a:t>CAT, cancer-associated thrombosis.</a:t>
            </a:r>
          </a:p>
        </p:txBody>
      </p:sp>
    </p:spTree>
    <p:extLst>
      <p:ext uri="{BB962C8B-B14F-4D97-AF65-F5344CB8AC3E}">
        <p14:creationId xmlns:p14="http://schemas.microsoft.com/office/powerpoint/2010/main" val="4451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Medical Cancer Patients: Benefit in Acutely Ill Hospitalized Patients</a:t>
            </a:r>
          </a:p>
        </p:txBody>
      </p:sp>
      <p:pic>
        <p:nvPicPr>
          <p:cNvPr id="1229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73944" y="1532206"/>
            <a:ext cx="7186524" cy="4894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EE2F81D-9B1C-3C12-4035-92603194BC9A}"/>
              </a:ext>
            </a:extLst>
          </p:cNvPr>
          <p:cNvSpPr/>
          <p:nvPr/>
        </p:nvSpPr>
        <p:spPr>
          <a:xfrm>
            <a:off x="4193931" y="3429000"/>
            <a:ext cx="896816" cy="958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7F98DD-D574-3669-9376-BEE5FDC98512}"/>
              </a:ext>
            </a:extLst>
          </p:cNvPr>
          <p:cNvSpPr/>
          <p:nvPr/>
        </p:nvSpPr>
        <p:spPr>
          <a:xfrm>
            <a:off x="6204439" y="2807676"/>
            <a:ext cx="896816" cy="958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093AF5-0529-DD31-A16B-F04762462768}"/>
              </a:ext>
            </a:extLst>
          </p:cNvPr>
          <p:cNvSpPr/>
          <p:nvPr/>
        </p:nvSpPr>
        <p:spPr>
          <a:xfrm>
            <a:off x="6204439" y="3852284"/>
            <a:ext cx="896816" cy="958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AB20F5-673A-AC12-8928-ADF43C486D17}"/>
              </a:ext>
            </a:extLst>
          </p:cNvPr>
          <p:cNvSpPr/>
          <p:nvPr/>
        </p:nvSpPr>
        <p:spPr>
          <a:xfrm>
            <a:off x="8234038" y="3351122"/>
            <a:ext cx="896816" cy="958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CD7758-8C92-109C-5E88-5616DD2E0E49}"/>
              </a:ext>
            </a:extLst>
          </p:cNvPr>
          <p:cNvSpPr txBox="1"/>
          <p:nvPr/>
        </p:nvSpPr>
        <p:spPr>
          <a:xfrm>
            <a:off x="4122841" y="3465281"/>
            <a:ext cx="1019906" cy="954107"/>
          </a:xfrm>
          <a:prstGeom prst="rect">
            <a:avLst/>
          </a:prstGeom>
          <a:noFill/>
        </p:spPr>
        <p:txBody>
          <a:bodyPr wrap="square" rtlCol="0">
            <a:spAutoFit/>
          </a:bodyPr>
          <a:lstStyle/>
          <a:p>
            <a:pPr algn="ctr"/>
            <a:r>
              <a:rPr lang="en-US" sz="1400" dirty="0"/>
              <a:t>Relative risk reduction 63%</a:t>
            </a:r>
          </a:p>
        </p:txBody>
      </p:sp>
      <p:sp>
        <p:nvSpPr>
          <p:cNvPr id="8" name="TextBox 7">
            <a:extLst>
              <a:ext uri="{FF2B5EF4-FFF2-40B4-BE49-F238E27FC236}">
                <a16:creationId xmlns:a16="http://schemas.microsoft.com/office/drawing/2014/main" id="{661B6447-1AB1-D314-84AB-DC585A817C70}"/>
              </a:ext>
            </a:extLst>
          </p:cNvPr>
          <p:cNvSpPr txBox="1"/>
          <p:nvPr/>
        </p:nvSpPr>
        <p:spPr>
          <a:xfrm>
            <a:off x="6137788" y="4003663"/>
            <a:ext cx="1019906" cy="954107"/>
          </a:xfrm>
          <a:prstGeom prst="rect">
            <a:avLst/>
          </a:prstGeom>
          <a:noFill/>
        </p:spPr>
        <p:txBody>
          <a:bodyPr wrap="square" rtlCol="0">
            <a:spAutoFit/>
          </a:bodyPr>
          <a:lstStyle/>
          <a:p>
            <a:pPr algn="ctr"/>
            <a:r>
              <a:rPr lang="en-US" sz="1400" dirty="0"/>
              <a:t>Relative risk reduction 44%</a:t>
            </a:r>
          </a:p>
        </p:txBody>
      </p:sp>
      <p:sp>
        <p:nvSpPr>
          <p:cNvPr id="9" name="TextBox 8">
            <a:extLst>
              <a:ext uri="{FF2B5EF4-FFF2-40B4-BE49-F238E27FC236}">
                <a16:creationId xmlns:a16="http://schemas.microsoft.com/office/drawing/2014/main" id="{2305112C-3FFC-60CF-EED6-5A944078737C}"/>
              </a:ext>
            </a:extLst>
          </p:cNvPr>
          <p:cNvSpPr txBox="1"/>
          <p:nvPr/>
        </p:nvSpPr>
        <p:spPr>
          <a:xfrm>
            <a:off x="8172493" y="3429000"/>
            <a:ext cx="1019906" cy="954107"/>
          </a:xfrm>
          <a:prstGeom prst="rect">
            <a:avLst/>
          </a:prstGeom>
          <a:noFill/>
        </p:spPr>
        <p:txBody>
          <a:bodyPr wrap="square" rtlCol="0">
            <a:spAutoFit/>
          </a:bodyPr>
          <a:lstStyle/>
          <a:p>
            <a:pPr algn="ctr"/>
            <a:r>
              <a:rPr lang="en-US" sz="1400" dirty="0"/>
              <a:t>Relative risk reduction 47%</a:t>
            </a:r>
          </a:p>
        </p:txBody>
      </p:sp>
      <p:sp>
        <p:nvSpPr>
          <p:cNvPr id="12" name="Rectangle 11">
            <a:extLst>
              <a:ext uri="{FF2B5EF4-FFF2-40B4-BE49-F238E27FC236}">
                <a16:creationId xmlns:a16="http://schemas.microsoft.com/office/drawing/2014/main" id="{32652E06-D1CD-D683-A9D5-8F7E80963A2D}"/>
              </a:ext>
            </a:extLst>
          </p:cNvPr>
          <p:cNvSpPr/>
          <p:nvPr/>
        </p:nvSpPr>
        <p:spPr>
          <a:xfrm>
            <a:off x="3314700" y="5468815"/>
            <a:ext cx="5816154" cy="553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B9238D-DD5F-A185-0209-D87F2573823F}"/>
              </a:ext>
            </a:extLst>
          </p:cNvPr>
          <p:cNvSpPr txBox="1"/>
          <p:nvPr/>
        </p:nvSpPr>
        <p:spPr>
          <a:xfrm>
            <a:off x="3323280" y="5500364"/>
            <a:ext cx="795835" cy="276999"/>
          </a:xfrm>
          <a:prstGeom prst="rect">
            <a:avLst/>
          </a:prstGeom>
          <a:noFill/>
        </p:spPr>
        <p:txBody>
          <a:bodyPr wrap="square" rtlCol="0">
            <a:spAutoFit/>
          </a:bodyPr>
          <a:lstStyle/>
          <a:p>
            <a:pPr algn="ctr"/>
            <a:r>
              <a:rPr lang="en-US" sz="1200" dirty="0"/>
              <a:t>Placebo      </a:t>
            </a:r>
          </a:p>
        </p:txBody>
      </p:sp>
      <p:sp>
        <p:nvSpPr>
          <p:cNvPr id="14" name="TextBox 13">
            <a:extLst>
              <a:ext uri="{FF2B5EF4-FFF2-40B4-BE49-F238E27FC236}">
                <a16:creationId xmlns:a16="http://schemas.microsoft.com/office/drawing/2014/main" id="{4D0D1E40-AB40-B32A-8DAB-7400A01B0BD1}"/>
              </a:ext>
            </a:extLst>
          </p:cNvPr>
          <p:cNvSpPr txBox="1"/>
          <p:nvPr/>
        </p:nvSpPr>
        <p:spPr>
          <a:xfrm>
            <a:off x="4133899" y="5498990"/>
            <a:ext cx="955630" cy="276999"/>
          </a:xfrm>
          <a:prstGeom prst="rect">
            <a:avLst/>
          </a:prstGeom>
          <a:noFill/>
        </p:spPr>
        <p:txBody>
          <a:bodyPr wrap="square" rtlCol="0">
            <a:spAutoFit/>
          </a:bodyPr>
          <a:lstStyle/>
          <a:p>
            <a:pPr algn="ctr"/>
            <a:r>
              <a:rPr lang="en-US" sz="1200" dirty="0"/>
              <a:t>Enoxaparin</a:t>
            </a:r>
          </a:p>
        </p:txBody>
      </p:sp>
      <p:sp>
        <p:nvSpPr>
          <p:cNvPr id="15" name="TextBox 14">
            <a:extLst>
              <a:ext uri="{FF2B5EF4-FFF2-40B4-BE49-F238E27FC236}">
                <a16:creationId xmlns:a16="http://schemas.microsoft.com/office/drawing/2014/main" id="{D619F3D2-A1D7-90F6-6070-4EBFB922CB7F}"/>
              </a:ext>
            </a:extLst>
          </p:cNvPr>
          <p:cNvSpPr txBox="1"/>
          <p:nvPr/>
        </p:nvSpPr>
        <p:spPr>
          <a:xfrm>
            <a:off x="5364543" y="5498989"/>
            <a:ext cx="731458" cy="276999"/>
          </a:xfrm>
          <a:prstGeom prst="rect">
            <a:avLst/>
          </a:prstGeom>
          <a:noFill/>
        </p:spPr>
        <p:txBody>
          <a:bodyPr wrap="square" rtlCol="0">
            <a:spAutoFit/>
          </a:bodyPr>
          <a:lstStyle/>
          <a:p>
            <a:r>
              <a:rPr lang="en-US" sz="1200" dirty="0"/>
              <a:t>Placebo </a:t>
            </a:r>
          </a:p>
        </p:txBody>
      </p:sp>
      <p:sp>
        <p:nvSpPr>
          <p:cNvPr id="16" name="TextBox 15">
            <a:extLst>
              <a:ext uri="{FF2B5EF4-FFF2-40B4-BE49-F238E27FC236}">
                <a16:creationId xmlns:a16="http://schemas.microsoft.com/office/drawing/2014/main" id="{C3EAFF4C-4C47-6252-BFF7-A6A417069600}"/>
              </a:ext>
            </a:extLst>
          </p:cNvPr>
          <p:cNvSpPr txBox="1"/>
          <p:nvPr/>
        </p:nvSpPr>
        <p:spPr>
          <a:xfrm>
            <a:off x="6161816" y="5499295"/>
            <a:ext cx="955629" cy="276999"/>
          </a:xfrm>
          <a:prstGeom prst="rect">
            <a:avLst/>
          </a:prstGeom>
          <a:noFill/>
        </p:spPr>
        <p:txBody>
          <a:bodyPr wrap="square" rtlCol="0">
            <a:spAutoFit/>
          </a:bodyPr>
          <a:lstStyle/>
          <a:p>
            <a:pPr algn="ctr"/>
            <a:r>
              <a:rPr lang="en-US" sz="1200" dirty="0" err="1"/>
              <a:t>Dalteparin</a:t>
            </a:r>
            <a:endParaRPr lang="en-US" sz="1200" dirty="0"/>
          </a:p>
        </p:txBody>
      </p:sp>
      <p:sp>
        <p:nvSpPr>
          <p:cNvPr id="17" name="TextBox 16">
            <a:extLst>
              <a:ext uri="{FF2B5EF4-FFF2-40B4-BE49-F238E27FC236}">
                <a16:creationId xmlns:a16="http://schemas.microsoft.com/office/drawing/2014/main" id="{F629B582-2A36-3096-48C3-BA70723FFF10}"/>
              </a:ext>
            </a:extLst>
          </p:cNvPr>
          <p:cNvSpPr txBox="1"/>
          <p:nvPr/>
        </p:nvSpPr>
        <p:spPr>
          <a:xfrm>
            <a:off x="7408109" y="5499994"/>
            <a:ext cx="731458" cy="276999"/>
          </a:xfrm>
          <a:prstGeom prst="rect">
            <a:avLst/>
          </a:prstGeom>
          <a:noFill/>
        </p:spPr>
        <p:txBody>
          <a:bodyPr wrap="square" rtlCol="0">
            <a:spAutoFit/>
          </a:bodyPr>
          <a:lstStyle/>
          <a:p>
            <a:r>
              <a:rPr lang="en-US" sz="1200" dirty="0"/>
              <a:t>Placebo </a:t>
            </a:r>
          </a:p>
        </p:txBody>
      </p:sp>
      <p:sp>
        <p:nvSpPr>
          <p:cNvPr id="18" name="TextBox 17">
            <a:extLst>
              <a:ext uri="{FF2B5EF4-FFF2-40B4-BE49-F238E27FC236}">
                <a16:creationId xmlns:a16="http://schemas.microsoft.com/office/drawing/2014/main" id="{C2B5C5DD-2815-A221-9CC6-C7A168C386AD}"/>
              </a:ext>
            </a:extLst>
          </p:cNvPr>
          <p:cNvSpPr txBox="1"/>
          <p:nvPr/>
        </p:nvSpPr>
        <p:spPr>
          <a:xfrm>
            <a:off x="8047133" y="5500300"/>
            <a:ext cx="1211168" cy="276999"/>
          </a:xfrm>
          <a:prstGeom prst="rect">
            <a:avLst/>
          </a:prstGeom>
          <a:noFill/>
        </p:spPr>
        <p:txBody>
          <a:bodyPr wrap="square" rtlCol="0">
            <a:spAutoFit/>
          </a:bodyPr>
          <a:lstStyle/>
          <a:p>
            <a:pPr algn="ctr"/>
            <a:r>
              <a:rPr lang="en-US" sz="1200" dirty="0"/>
              <a:t>Fondaparinux</a:t>
            </a:r>
          </a:p>
        </p:txBody>
      </p:sp>
      <p:sp>
        <p:nvSpPr>
          <p:cNvPr id="19" name="Footer Placeholder 18">
            <a:extLst>
              <a:ext uri="{FF2B5EF4-FFF2-40B4-BE49-F238E27FC236}">
                <a16:creationId xmlns:a16="http://schemas.microsoft.com/office/drawing/2014/main" id="{0835A912-38BD-DC4F-3E16-270603D72677}"/>
              </a:ext>
            </a:extLst>
          </p:cNvPr>
          <p:cNvSpPr>
            <a:spLocks noGrp="1"/>
          </p:cNvSpPr>
          <p:nvPr>
            <p:ph type="ftr" sz="quarter" idx="3"/>
          </p:nvPr>
        </p:nvSpPr>
        <p:spPr/>
        <p:txBody>
          <a:bodyPr/>
          <a:lstStyle/>
          <a:p>
            <a:r>
              <a:rPr lang="pt-BR" dirty="0"/>
              <a:t>Francis CW. </a:t>
            </a:r>
            <a:r>
              <a:rPr lang="pt-BR" i="1" dirty="0"/>
              <a:t>N Engl J Med. </a:t>
            </a:r>
            <a:r>
              <a:rPr lang="pt-BR" dirty="0"/>
              <a:t>2007;356(14):1438-1444. </a:t>
            </a:r>
          </a:p>
        </p:txBody>
      </p:sp>
    </p:spTree>
    <p:custDataLst>
      <p:tags r:id="rId1"/>
    </p:custDataLst>
    <p:extLst>
      <p:ext uri="{BB962C8B-B14F-4D97-AF65-F5344CB8AC3E}">
        <p14:creationId xmlns:p14="http://schemas.microsoft.com/office/powerpoint/2010/main" val="80301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Status and Benefit From Inpatient Thromboprophylaxis</a:t>
            </a:r>
            <a:br>
              <a:rPr lang="en-US" dirty="0"/>
            </a:br>
            <a:r>
              <a:rPr lang="en-US" sz="2200" i="1" dirty="0"/>
              <a:t>Canadian Multicenter Retrospective Cohort Study, N=1,398</a:t>
            </a:r>
            <a:endParaRPr lang="en-US" i="1" dirty="0"/>
          </a:p>
        </p:txBody>
      </p:sp>
      <p:sp>
        <p:nvSpPr>
          <p:cNvPr id="9" name="TextBox 8"/>
          <p:cNvSpPr txBox="1"/>
          <p:nvPr/>
        </p:nvSpPr>
        <p:spPr>
          <a:xfrm flipH="1">
            <a:off x="1830917" y="5268523"/>
            <a:ext cx="3977807" cy="507831"/>
          </a:xfrm>
          <a:prstGeom prst="rect">
            <a:avLst/>
          </a:prstGeom>
          <a:noFill/>
        </p:spPr>
        <p:txBody>
          <a:bodyPr wrap="square" rtlCol="0">
            <a:spAutoFit/>
          </a:bodyPr>
          <a:lstStyle/>
          <a:p>
            <a:r>
              <a:rPr lang="en-US" sz="1350" dirty="0">
                <a:latin typeface="+mj-lt"/>
              </a:rPr>
              <a:t>Optimal cutoff score ≥2; </a:t>
            </a:r>
            <a:r>
              <a:rPr lang="en-US" sz="1350" dirty="0" err="1">
                <a:latin typeface="+mj-lt"/>
              </a:rPr>
              <a:t>VTE</a:t>
            </a:r>
            <a:r>
              <a:rPr lang="en-US" sz="1350" dirty="0">
                <a:latin typeface="+mj-lt"/>
              </a:rPr>
              <a:t> rate 4.5% vs 2% (OR 2.3, 95% CI 1.2-4.3)</a:t>
            </a:r>
          </a:p>
        </p:txBody>
      </p:sp>
      <p:pic>
        <p:nvPicPr>
          <p:cNvPr id="5" name="Picture 4">
            <a:extLst>
              <a:ext uri="{FF2B5EF4-FFF2-40B4-BE49-F238E27FC236}">
                <a16:creationId xmlns:a16="http://schemas.microsoft.com/office/drawing/2014/main" id="{B36EAA4D-99DF-B690-61CA-565E4D2EF9AC}"/>
              </a:ext>
            </a:extLst>
          </p:cNvPr>
          <p:cNvPicPr>
            <a:picLocks noChangeAspect="1"/>
          </p:cNvPicPr>
          <p:nvPr/>
        </p:nvPicPr>
        <p:blipFill>
          <a:blip r:embed="rId3"/>
          <a:stretch>
            <a:fillRect/>
          </a:stretch>
        </p:blipFill>
        <p:spPr>
          <a:xfrm>
            <a:off x="1424514" y="1357127"/>
            <a:ext cx="4248743" cy="3858163"/>
          </a:xfrm>
          <a:prstGeom prst="rect">
            <a:avLst/>
          </a:prstGeom>
        </p:spPr>
      </p:pic>
      <p:pic>
        <p:nvPicPr>
          <p:cNvPr id="10" name="Picture 9">
            <a:extLst>
              <a:ext uri="{FF2B5EF4-FFF2-40B4-BE49-F238E27FC236}">
                <a16:creationId xmlns:a16="http://schemas.microsoft.com/office/drawing/2014/main" id="{1BF0E2DC-A11E-834B-806B-EDD1EDE4FEAE}"/>
              </a:ext>
            </a:extLst>
          </p:cNvPr>
          <p:cNvPicPr>
            <a:picLocks noChangeAspect="1"/>
          </p:cNvPicPr>
          <p:nvPr/>
        </p:nvPicPr>
        <p:blipFill>
          <a:blip r:embed="rId4"/>
          <a:stretch>
            <a:fillRect/>
          </a:stretch>
        </p:blipFill>
        <p:spPr>
          <a:xfrm>
            <a:off x="6257845" y="1244006"/>
            <a:ext cx="4429743" cy="5106113"/>
          </a:xfrm>
          <a:prstGeom prst="rect">
            <a:avLst/>
          </a:prstGeom>
        </p:spPr>
      </p:pic>
      <p:sp>
        <p:nvSpPr>
          <p:cNvPr id="4" name="Footer Placeholder 3">
            <a:extLst>
              <a:ext uri="{FF2B5EF4-FFF2-40B4-BE49-F238E27FC236}">
                <a16:creationId xmlns:a16="http://schemas.microsoft.com/office/drawing/2014/main" id="{88155ADA-4142-4C7F-CF45-B2437B8AB8E7}"/>
              </a:ext>
            </a:extLst>
          </p:cNvPr>
          <p:cNvSpPr>
            <a:spLocks noGrp="1"/>
          </p:cNvSpPr>
          <p:nvPr>
            <p:ph type="ftr" sz="quarter" idx="3"/>
          </p:nvPr>
        </p:nvSpPr>
        <p:spPr/>
        <p:txBody>
          <a:bodyPr/>
          <a:lstStyle/>
          <a:p>
            <a:r>
              <a:rPr lang="da-DK" dirty="0"/>
              <a:t>Parker A, et al. </a:t>
            </a:r>
            <a:r>
              <a:rPr lang="da-DK" i="1" dirty="0"/>
              <a:t>J Thromb Haemost. </a:t>
            </a:r>
            <a:r>
              <a:rPr lang="da-DK" dirty="0"/>
              <a:t>2018;16(7):1321-1326. </a:t>
            </a:r>
          </a:p>
        </p:txBody>
      </p:sp>
    </p:spTree>
    <p:extLst>
      <p:ext uri="{BB962C8B-B14F-4D97-AF65-F5344CB8AC3E}">
        <p14:creationId xmlns:p14="http://schemas.microsoft.com/office/powerpoint/2010/main" val="117918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765403"/>
          </a:xfrm>
        </p:spPr>
        <p:txBody>
          <a:bodyPr/>
          <a:lstStyle/>
          <a:p>
            <a:r>
              <a:rPr lang="en-US" dirty="0"/>
              <a:t>Guidelines Recommend Thromboprophylaxis</a:t>
            </a:r>
          </a:p>
        </p:txBody>
      </p:sp>
      <p:pic>
        <p:nvPicPr>
          <p:cNvPr id="6" name="Picture 8">
            <a:extLst>
              <a:ext uri="{FF2B5EF4-FFF2-40B4-BE49-F238E27FC236}">
                <a16:creationId xmlns:a16="http://schemas.microsoft.com/office/drawing/2014/main" id="{EF5C0D48-E071-48E9-95BE-C5DC551ACF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7520" y="1571685"/>
            <a:ext cx="1176702" cy="117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a:extLst>
              <a:ext uri="{FF2B5EF4-FFF2-40B4-BE49-F238E27FC236}">
                <a16:creationId xmlns:a16="http://schemas.microsoft.com/office/drawing/2014/main" id="{F2BFBFAE-9194-4F0B-9D52-349BC78876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142" y="4440998"/>
            <a:ext cx="1642153" cy="83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
            <a:extLst>
              <a:ext uri="{FF2B5EF4-FFF2-40B4-BE49-F238E27FC236}">
                <a16:creationId xmlns:a16="http://schemas.microsoft.com/office/drawing/2014/main" id="{BC46C8AD-E460-EAFA-4DB2-A45AC193C1BC}"/>
              </a:ext>
            </a:extLst>
          </p:cNvPr>
          <p:cNvGrpSpPr>
            <a:grpSpLocks noChangeAspect="1"/>
          </p:cNvGrpSpPr>
          <p:nvPr/>
        </p:nvGrpSpPr>
        <p:grpSpPr bwMode="auto">
          <a:xfrm>
            <a:off x="2834538" y="964908"/>
            <a:ext cx="8219942" cy="2331448"/>
            <a:chOff x="2125" y="965"/>
            <a:chExt cx="3501" cy="993"/>
          </a:xfrm>
        </p:grpSpPr>
        <p:sp>
          <p:nvSpPr>
            <p:cNvPr id="10" name="AutoShape 3">
              <a:extLst>
                <a:ext uri="{FF2B5EF4-FFF2-40B4-BE49-F238E27FC236}">
                  <a16:creationId xmlns:a16="http://schemas.microsoft.com/office/drawing/2014/main" id="{2154D377-92D6-233B-82CF-4031CEF34D1A}"/>
                </a:ext>
              </a:extLst>
            </p:cNvPr>
            <p:cNvSpPr>
              <a:spLocks noChangeAspect="1" noChangeArrowheads="1" noTextEdit="1"/>
            </p:cNvSpPr>
            <p:nvPr/>
          </p:nvSpPr>
          <p:spPr bwMode="auto">
            <a:xfrm>
              <a:off x="2125" y="965"/>
              <a:ext cx="3501"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88326A48-B4DA-E25F-BED0-BD14C1D7A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 y="965"/>
              <a:ext cx="350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a:extLst>
              <a:ext uri="{FF2B5EF4-FFF2-40B4-BE49-F238E27FC236}">
                <a16:creationId xmlns:a16="http://schemas.microsoft.com/office/drawing/2014/main" id="{ACB6457E-578D-B20C-DE11-86F7A7AD4EA1}"/>
              </a:ext>
            </a:extLst>
          </p:cNvPr>
          <p:cNvGrpSpPr>
            <a:grpSpLocks noChangeAspect="1"/>
          </p:cNvGrpSpPr>
          <p:nvPr/>
        </p:nvGrpSpPr>
        <p:grpSpPr bwMode="auto">
          <a:xfrm>
            <a:off x="4509386" y="3644150"/>
            <a:ext cx="4772025" cy="2430462"/>
            <a:chOff x="2293" y="2261"/>
            <a:chExt cx="3006" cy="1531"/>
          </a:xfrm>
        </p:grpSpPr>
        <p:sp>
          <p:nvSpPr>
            <p:cNvPr id="12" name="AutoShape 7">
              <a:extLst>
                <a:ext uri="{FF2B5EF4-FFF2-40B4-BE49-F238E27FC236}">
                  <a16:creationId xmlns:a16="http://schemas.microsoft.com/office/drawing/2014/main" id="{49ED5B11-B528-81C4-C945-30FC59698C05}"/>
                </a:ext>
              </a:extLst>
            </p:cNvPr>
            <p:cNvSpPr>
              <a:spLocks noChangeAspect="1" noChangeArrowheads="1" noTextEdit="1"/>
            </p:cNvSpPr>
            <p:nvPr/>
          </p:nvSpPr>
          <p:spPr bwMode="auto">
            <a:xfrm>
              <a:off x="2293" y="2261"/>
              <a:ext cx="3006"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a:extLst>
                <a:ext uri="{FF2B5EF4-FFF2-40B4-BE49-F238E27FC236}">
                  <a16:creationId xmlns:a16="http://schemas.microsoft.com/office/drawing/2014/main" id="{AA8CE9B8-14FC-AE77-60B7-23ACFC6CA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 y="2261"/>
              <a:ext cx="3012" cy="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Footer Placeholder 13">
            <a:extLst>
              <a:ext uri="{FF2B5EF4-FFF2-40B4-BE49-F238E27FC236}">
                <a16:creationId xmlns:a16="http://schemas.microsoft.com/office/drawing/2014/main" id="{18BB8439-B808-2A5A-C6DB-2F05AE303945}"/>
              </a:ext>
            </a:extLst>
          </p:cNvPr>
          <p:cNvSpPr>
            <a:spLocks noGrp="1"/>
          </p:cNvSpPr>
          <p:nvPr>
            <p:ph type="ftr" sz="quarter" idx="3"/>
          </p:nvPr>
        </p:nvSpPr>
        <p:spPr/>
        <p:txBody>
          <a:bodyPr/>
          <a:lstStyle/>
          <a:p>
            <a:r>
              <a:rPr lang="it-IT" dirty="0"/>
              <a:t>Key NS, et al. </a:t>
            </a:r>
            <a:r>
              <a:rPr lang="it-IT" i="1" dirty="0"/>
              <a:t>J Clin Oncol. </a:t>
            </a:r>
            <a:r>
              <a:rPr lang="it-IT" dirty="0"/>
              <a:t>2020;38(5):496-520; Farge D, et al. </a:t>
            </a:r>
            <a:r>
              <a:rPr lang="it-IT" i="1" dirty="0"/>
              <a:t>Lancet Oncol. </a:t>
            </a:r>
            <a:r>
              <a:rPr lang="it-IT" dirty="0"/>
              <a:t>2022;23(7):e334-e347. </a:t>
            </a:r>
          </a:p>
        </p:txBody>
      </p:sp>
    </p:spTree>
    <p:extLst>
      <p:ext uri="{BB962C8B-B14F-4D97-AF65-F5344CB8AC3E}">
        <p14:creationId xmlns:p14="http://schemas.microsoft.com/office/powerpoint/2010/main" val="105853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55489" y="403225"/>
            <a:ext cx="4378325" cy="1143000"/>
          </a:xfrm>
        </p:spPr>
        <p:txBody>
          <a:bodyPr/>
          <a:lstStyle/>
          <a:p>
            <a:pPr algn="ctr"/>
            <a:r>
              <a:rPr lang="en-US" dirty="0"/>
              <a:t>What Can Health Systems Do?</a:t>
            </a:r>
          </a:p>
        </p:txBody>
      </p:sp>
      <p:grpSp>
        <p:nvGrpSpPr>
          <p:cNvPr id="16" name="Group 15">
            <a:extLst>
              <a:ext uri="{FF2B5EF4-FFF2-40B4-BE49-F238E27FC236}">
                <a16:creationId xmlns:a16="http://schemas.microsoft.com/office/drawing/2014/main" id="{24BD57AE-C742-C123-1844-55D07943521A}"/>
              </a:ext>
            </a:extLst>
          </p:cNvPr>
          <p:cNvGrpSpPr/>
          <p:nvPr/>
        </p:nvGrpSpPr>
        <p:grpSpPr>
          <a:xfrm>
            <a:off x="1817820" y="1681693"/>
            <a:ext cx="3486512" cy="4808354"/>
            <a:chOff x="1671063" y="1681693"/>
            <a:chExt cx="3486512" cy="4808354"/>
          </a:xfrm>
        </p:grpSpPr>
        <p:sp>
          <p:nvSpPr>
            <p:cNvPr id="6" name="Freeform: Shape 5">
              <a:extLst>
                <a:ext uri="{FF2B5EF4-FFF2-40B4-BE49-F238E27FC236}">
                  <a16:creationId xmlns:a16="http://schemas.microsoft.com/office/drawing/2014/main" id="{BCB3CCA4-B007-C080-44EC-AC3D85AC8029}"/>
                </a:ext>
              </a:extLst>
            </p:cNvPr>
            <p:cNvSpPr/>
            <p:nvPr/>
          </p:nvSpPr>
          <p:spPr>
            <a:xfrm>
              <a:off x="1671065" y="1681693"/>
              <a:ext cx="3486510" cy="1491734"/>
            </a:xfrm>
            <a:custGeom>
              <a:avLst/>
              <a:gdLst>
                <a:gd name="connsiteX0" fmla="*/ 0 w 2486223"/>
                <a:gd name="connsiteY0" fmla="*/ 0 h 1491734"/>
                <a:gd name="connsiteX1" fmla="*/ 2486223 w 2486223"/>
                <a:gd name="connsiteY1" fmla="*/ 0 h 1491734"/>
                <a:gd name="connsiteX2" fmla="*/ 2486223 w 2486223"/>
                <a:gd name="connsiteY2" fmla="*/ 1491734 h 1491734"/>
                <a:gd name="connsiteX3" fmla="*/ 0 w 2486223"/>
                <a:gd name="connsiteY3" fmla="*/ 1491734 h 1491734"/>
                <a:gd name="connsiteX4" fmla="*/ 0 w 2486223"/>
                <a:gd name="connsiteY4" fmla="*/ 0 h 149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223" h="1491734">
                  <a:moveTo>
                    <a:pt x="0" y="0"/>
                  </a:moveTo>
                  <a:lnTo>
                    <a:pt x="2486223" y="0"/>
                  </a:lnTo>
                  <a:lnTo>
                    <a:pt x="2486223" y="1491734"/>
                  </a:lnTo>
                  <a:lnTo>
                    <a:pt x="0" y="1491734"/>
                  </a:lnTo>
                  <a:lnTo>
                    <a:pt x="0" y="0"/>
                  </a:lnTo>
                  <a:close/>
                </a:path>
              </a:pathLst>
            </a:cu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Educate patients</a:t>
              </a:r>
            </a:p>
          </p:txBody>
        </p:sp>
        <p:sp>
          <p:nvSpPr>
            <p:cNvPr id="9" name="Freeform: Shape 8">
              <a:extLst>
                <a:ext uri="{FF2B5EF4-FFF2-40B4-BE49-F238E27FC236}">
                  <a16:creationId xmlns:a16="http://schemas.microsoft.com/office/drawing/2014/main" id="{DAFBCC02-166B-BAA5-34FB-B3B935AE9846}"/>
                </a:ext>
              </a:extLst>
            </p:cNvPr>
            <p:cNvSpPr/>
            <p:nvPr/>
          </p:nvSpPr>
          <p:spPr>
            <a:xfrm>
              <a:off x="1671064" y="3340003"/>
              <a:ext cx="3486510" cy="1491734"/>
            </a:xfrm>
            <a:custGeom>
              <a:avLst/>
              <a:gdLst>
                <a:gd name="connsiteX0" fmla="*/ 0 w 2486223"/>
                <a:gd name="connsiteY0" fmla="*/ 0 h 1491734"/>
                <a:gd name="connsiteX1" fmla="*/ 2486223 w 2486223"/>
                <a:gd name="connsiteY1" fmla="*/ 0 h 1491734"/>
                <a:gd name="connsiteX2" fmla="*/ 2486223 w 2486223"/>
                <a:gd name="connsiteY2" fmla="*/ 1491734 h 1491734"/>
                <a:gd name="connsiteX3" fmla="*/ 0 w 2486223"/>
                <a:gd name="connsiteY3" fmla="*/ 1491734 h 1491734"/>
                <a:gd name="connsiteX4" fmla="*/ 0 w 2486223"/>
                <a:gd name="connsiteY4" fmla="*/ 0 h 149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223" h="1491734">
                  <a:moveTo>
                    <a:pt x="0" y="0"/>
                  </a:moveTo>
                  <a:lnTo>
                    <a:pt x="2486223" y="0"/>
                  </a:lnTo>
                  <a:lnTo>
                    <a:pt x="2486223" y="1491734"/>
                  </a:lnTo>
                  <a:lnTo>
                    <a:pt x="0" y="1491734"/>
                  </a:lnTo>
                  <a:lnTo>
                    <a:pt x="0" y="0"/>
                  </a:lnTo>
                  <a:close/>
                </a:path>
              </a:pathLst>
            </a:custGeom>
          </p:spPr>
          <p:style>
            <a:lnRef idx="2">
              <a:schemeClr val="lt1">
                <a:hueOff val="0"/>
                <a:satOff val="0"/>
                <a:lumOff val="0"/>
                <a:alphaOff val="0"/>
              </a:schemeClr>
            </a:lnRef>
            <a:fillRef idx="1">
              <a:schemeClr val="accent2">
                <a:shade val="50000"/>
                <a:hueOff val="-12179"/>
                <a:satOff val="-24067"/>
                <a:lumOff val="34959"/>
                <a:alphaOff val="0"/>
              </a:schemeClr>
            </a:fillRef>
            <a:effectRef idx="0">
              <a:schemeClr val="accent2">
                <a:shade val="50000"/>
                <a:hueOff val="-12179"/>
                <a:satOff val="-24067"/>
                <a:lumOff val="34959"/>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Assess risk for both </a:t>
              </a:r>
              <a:r>
                <a:rPr lang="en-US" sz="2000" kern="1200" dirty="0" err="1"/>
                <a:t>VTE</a:t>
              </a:r>
              <a:br>
                <a:rPr lang="en-US" sz="2000" dirty="0"/>
              </a:br>
              <a:r>
                <a:rPr lang="en-US" sz="2000" kern="1200" dirty="0"/>
                <a:t>and bleeding</a:t>
              </a:r>
            </a:p>
          </p:txBody>
        </p:sp>
        <p:sp>
          <p:nvSpPr>
            <p:cNvPr id="10" name="Freeform: Shape 9">
              <a:extLst>
                <a:ext uri="{FF2B5EF4-FFF2-40B4-BE49-F238E27FC236}">
                  <a16:creationId xmlns:a16="http://schemas.microsoft.com/office/drawing/2014/main" id="{7B4FB3DC-E516-F52D-A046-2ACE78DC5673}"/>
                </a:ext>
              </a:extLst>
            </p:cNvPr>
            <p:cNvSpPr/>
            <p:nvPr/>
          </p:nvSpPr>
          <p:spPr>
            <a:xfrm>
              <a:off x="1671063" y="4998313"/>
              <a:ext cx="3486510" cy="1491734"/>
            </a:xfrm>
            <a:custGeom>
              <a:avLst/>
              <a:gdLst>
                <a:gd name="connsiteX0" fmla="*/ 0 w 2486223"/>
                <a:gd name="connsiteY0" fmla="*/ 0 h 1491734"/>
                <a:gd name="connsiteX1" fmla="*/ 2486223 w 2486223"/>
                <a:gd name="connsiteY1" fmla="*/ 0 h 1491734"/>
                <a:gd name="connsiteX2" fmla="*/ 2486223 w 2486223"/>
                <a:gd name="connsiteY2" fmla="*/ 1491734 h 1491734"/>
                <a:gd name="connsiteX3" fmla="*/ 0 w 2486223"/>
                <a:gd name="connsiteY3" fmla="*/ 1491734 h 1491734"/>
                <a:gd name="connsiteX4" fmla="*/ 0 w 2486223"/>
                <a:gd name="connsiteY4" fmla="*/ 0 h 149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223" h="1491734">
                  <a:moveTo>
                    <a:pt x="0" y="0"/>
                  </a:moveTo>
                  <a:lnTo>
                    <a:pt x="2486223" y="0"/>
                  </a:lnTo>
                  <a:lnTo>
                    <a:pt x="2486223" y="1491734"/>
                  </a:lnTo>
                  <a:lnTo>
                    <a:pt x="0" y="1491734"/>
                  </a:lnTo>
                  <a:lnTo>
                    <a:pt x="0" y="0"/>
                  </a:lnTo>
                  <a:close/>
                </a:path>
              </a:pathLst>
            </a:custGeom>
          </p:spPr>
          <p:style>
            <a:lnRef idx="2">
              <a:schemeClr val="lt1">
                <a:hueOff val="0"/>
                <a:satOff val="0"/>
                <a:lumOff val="0"/>
                <a:alphaOff val="0"/>
              </a:schemeClr>
            </a:lnRef>
            <a:fillRef idx="1">
              <a:schemeClr val="accent2">
                <a:shade val="50000"/>
                <a:hueOff val="-12179"/>
                <a:satOff val="-24067"/>
                <a:lumOff val="34959"/>
                <a:alphaOff val="0"/>
              </a:schemeClr>
            </a:fillRef>
            <a:effectRef idx="0">
              <a:schemeClr val="accent2">
                <a:shade val="50000"/>
                <a:hueOff val="-12179"/>
                <a:satOff val="-24067"/>
                <a:lumOff val="34959"/>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Consider thromboprophylaxis in appropriate settings</a:t>
              </a:r>
            </a:p>
          </p:txBody>
        </p:sp>
      </p:grpSp>
      <p:grpSp>
        <p:nvGrpSpPr>
          <p:cNvPr id="15" name="Group 14">
            <a:extLst>
              <a:ext uri="{FF2B5EF4-FFF2-40B4-BE49-F238E27FC236}">
                <a16:creationId xmlns:a16="http://schemas.microsoft.com/office/drawing/2014/main" id="{BBA327FA-0D15-DD7A-3C9F-1289F0E3EA4E}"/>
              </a:ext>
            </a:extLst>
          </p:cNvPr>
          <p:cNvGrpSpPr/>
          <p:nvPr/>
        </p:nvGrpSpPr>
        <p:grpSpPr>
          <a:xfrm>
            <a:off x="6883212" y="1681693"/>
            <a:ext cx="3491281" cy="4808353"/>
            <a:chOff x="5901074" y="1681693"/>
            <a:chExt cx="3491281" cy="4808353"/>
          </a:xfrm>
        </p:grpSpPr>
        <p:sp>
          <p:nvSpPr>
            <p:cNvPr id="12" name="Freeform: Shape 11">
              <a:extLst>
                <a:ext uri="{FF2B5EF4-FFF2-40B4-BE49-F238E27FC236}">
                  <a16:creationId xmlns:a16="http://schemas.microsoft.com/office/drawing/2014/main" id="{2AEEB6FE-E539-F831-E0B7-887EACB2A6C0}"/>
                </a:ext>
              </a:extLst>
            </p:cNvPr>
            <p:cNvSpPr/>
            <p:nvPr/>
          </p:nvSpPr>
          <p:spPr>
            <a:xfrm>
              <a:off x="5901074" y="1681693"/>
              <a:ext cx="3486509" cy="1491733"/>
            </a:xfrm>
            <a:custGeom>
              <a:avLst/>
              <a:gdLst>
                <a:gd name="connsiteX0" fmla="*/ 0 w 2486222"/>
                <a:gd name="connsiteY0" fmla="*/ 0 h 1491733"/>
                <a:gd name="connsiteX1" fmla="*/ 2486222 w 2486222"/>
                <a:gd name="connsiteY1" fmla="*/ 0 h 1491733"/>
                <a:gd name="connsiteX2" fmla="*/ 2486222 w 2486222"/>
                <a:gd name="connsiteY2" fmla="*/ 1491733 h 1491733"/>
                <a:gd name="connsiteX3" fmla="*/ 0 w 2486222"/>
                <a:gd name="connsiteY3" fmla="*/ 1491733 h 1491733"/>
                <a:gd name="connsiteX4" fmla="*/ 0 w 2486222"/>
                <a:gd name="connsiteY4" fmla="*/ 0 h 14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222" h="1491733">
                  <a:moveTo>
                    <a:pt x="0" y="0"/>
                  </a:moveTo>
                  <a:lnTo>
                    <a:pt x="2486222" y="0"/>
                  </a:lnTo>
                  <a:lnTo>
                    <a:pt x="2486222" y="1491733"/>
                  </a:lnTo>
                  <a:lnTo>
                    <a:pt x="0" y="1491733"/>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Educate patients</a:t>
              </a:r>
            </a:p>
          </p:txBody>
        </p:sp>
        <p:sp>
          <p:nvSpPr>
            <p:cNvPr id="13" name="Freeform: Shape 12">
              <a:extLst>
                <a:ext uri="{FF2B5EF4-FFF2-40B4-BE49-F238E27FC236}">
                  <a16:creationId xmlns:a16="http://schemas.microsoft.com/office/drawing/2014/main" id="{18C756AC-A0CC-96DC-5C0F-67C20C521E50}"/>
                </a:ext>
              </a:extLst>
            </p:cNvPr>
            <p:cNvSpPr/>
            <p:nvPr/>
          </p:nvSpPr>
          <p:spPr>
            <a:xfrm>
              <a:off x="5905846" y="3340004"/>
              <a:ext cx="3486509" cy="1491733"/>
            </a:xfrm>
            <a:custGeom>
              <a:avLst/>
              <a:gdLst>
                <a:gd name="connsiteX0" fmla="*/ 0 w 2486222"/>
                <a:gd name="connsiteY0" fmla="*/ 0 h 1491733"/>
                <a:gd name="connsiteX1" fmla="*/ 2486222 w 2486222"/>
                <a:gd name="connsiteY1" fmla="*/ 0 h 1491733"/>
                <a:gd name="connsiteX2" fmla="*/ 2486222 w 2486222"/>
                <a:gd name="connsiteY2" fmla="*/ 1491733 h 1491733"/>
                <a:gd name="connsiteX3" fmla="*/ 0 w 2486222"/>
                <a:gd name="connsiteY3" fmla="*/ 1491733 h 1491733"/>
                <a:gd name="connsiteX4" fmla="*/ 0 w 2486222"/>
                <a:gd name="connsiteY4" fmla="*/ 0 h 14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222" h="1491733">
                  <a:moveTo>
                    <a:pt x="0" y="0"/>
                  </a:moveTo>
                  <a:lnTo>
                    <a:pt x="2486222" y="0"/>
                  </a:lnTo>
                  <a:lnTo>
                    <a:pt x="2486222" y="1491733"/>
                  </a:lnTo>
                  <a:lnTo>
                    <a:pt x="0" y="1491733"/>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Create risk assessment programs</a:t>
              </a:r>
            </a:p>
          </p:txBody>
        </p:sp>
        <p:sp>
          <p:nvSpPr>
            <p:cNvPr id="14" name="Freeform: Shape 13">
              <a:extLst>
                <a:ext uri="{FF2B5EF4-FFF2-40B4-BE49-F238E27FC236}">
                  <a16:creationId xmlns:a16="http://schemas.microsoft.com/office/drawing/2014/main" id="{B0B5F214-C10A-8F37-C35B-BE4530DE7876}"/>
                </a:ext>
              </a:extLst>
            </p:cNvPr>
            <p:cNvSpPr/>
            <p:nvPr/>
          </p:nvSpPr>
          <p:spPr>
            <a:xfrm>
              <a:off x="5905846" y="4998313"/>
              <a:ext cx="3486509" cy="1491733"/>
            </a:xfrm>
            <a:custGeom>
              <a:avLst/>
              <a:gdLst>
                <a:gd name="connsiteX0" fmla="*/ 0 w 2486222"/>
                <a:gd name="connsiteY0" fmla="*/ 0 h 1491733"/>
                <a:gd name="connsiteX1" fmla="*/ 2486222 w 2486222"/>
                <a:gd name="connsiteY1" fmla="*/ 0 h 1491733"/>
                <a:gd name="connsiteX2" fmla="*/ 2486222 w 2486222"/>
                <a:gd name="connsiteY2" fmla="*/ 1491733 h 1491733"/>
                <a:gd name="connsiteX3" fmla="*/ 0 w 2486222"/>
                <a:gd name="connsiteY3" fmla="*/ 1491733 h 1491733"/>
                <a:gd name="connsiteX4" fmla="*/ 0 w 2486222"/>
                <a:gd name="connsiteY4" fmla="*/ 0 h 14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222" h="1491733">
                  <a:moveTo>
                    <a:pt x="0" y="0"/>
                  </a:moveTo>
                  <a:lnTo>
                    <a:pt x="2486222" y="0"/>
                  </a:lnTo>
                  <a:lnTo>
                    <a:pt x="2486222" y="1491733"/>
                  </a:lnTo>
                  <a:lnTo>
                    <a:pt x="0" y="1491733"/>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to offer thromboprophylaxis to</a:t>
              </a:r>
              <a:br>
                <a:rPr lang="en-US" sz="2000" kern="1200" dirty="0"/>
              </a:br>
              <a:r>
                <a:rPr lang="en-US" sz="2000" kern="1200" dirty="0"/>
                <a:t>at-risk patients</a:t>
              </a:r>
            </a:p>
          </p:txBody>
        </p:sp>
      </p:grpSp>
      <p:sp>
        <p:nvSpPr>
          <p:cNvPr id="8" name="Title 1"/>
          <p:cNvSpPr txBox="1">
            <a:spLocks/>
          </p:cNvSpPr>
          <p:nvPr/>
        </p:nvSpPr>
        <p:spPr>
          <a:xfrm>
            <a:off x="1501421" y="321734"/>
            <a:ext cx="4154864" cy="1143000"/>
          </a:xfrm>
          <a:prstGeom prst="rect">
            <a:avLst/>
          </a:prstGeom>
        </p:spPr>
        <p:txBody>
          <a:bodyPr lIns="0" tIns="0" bIns="0" anchor="b"/>
          <a:lstStyle>
            <a:lvl1pPr algn="l" defTabSz="457200" rtl="0" eaLnBrk="1" latinLnBrk="0" hangingPunct="1">
              <a:spcBef>
                <a:spcPct val="0"/>
              </a:spcBef>
              <a:buNone/>
              <a:defRPr sz="3200" kern="1200">
                <a:solidFill>
                  <a:schemeClr val="tx2"/>
                </a:solidFill>
                <a:latin typeface="+mj-lt"/>
                <a:ea typeface="+mj-ea"/>
                <a:cs typeface="+mj-cs"/>
              </a:defRPr>
            </a:lvl1pPr>
          </a:lstStyle>
          <a:p>
            <a:pPr algn="ctr"/>
            <a:r>
              <a:rPr lang="en-US" b="1" dirty="0">
                <a:solidFill>
                  <a:srgbClr val="4D4E4D"/>
                </a:solidFill>
              </a:rPr>
              <a:t>What Can</a:t>
            </a:r>
            <a:br>
              <a:rPr lang="en-US" b="1" dirty="0">
                <a:solidFill>
                  <a:srgbClr val="4D4E4D"/>
                </a:solidFill>
              </a:rPr>
            </a:br>
            <a:r>
              <a:rPr lang="en-US" b="1" dirty="0">
                <a:solidFill>
                  <a:srgbClr val="4D4E4D"/>
                </a:solidFill>
              </a:rPr>
              <a:t>Clinicians Do? </a:t>
            </a:r>
          </a:p>
        </p:txBody>
      </p:sp>
    </p:spTree>
    <p:extLst>
      <p:ext uri="{BB962C8B-B14F-4D97-AF65-F5344CB8AC3E}">
        <p14:creationId xmlns:p14="http://schemas.microsoft.com/office/powerpoint/2010/main" val="2911535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nc-2019">
  <a:themeElements>
    <a:clrScheme name="Throm 19">
      <a:dk1>
        <a:sysClr val="windowText" lastClr="000000"/>
      </a:dk1>
      <a:lt1>
        <a:srgbClr val="F2F2F2"/>
      </a:lt1>
      <a:dk2>
        <a:srgbClr val="333333"/>
      </a:dk2>
      <a:lt2>
        <a:srgbClr val="FFFFFF"/>
      </a:lt2>
      <a:accent1>
        <a:srgbClr val="D60000"/>
      </a:accent1>
      <a:accent2>
        <a:srgbClr val="AC2A29"/>
      </a:accent2>
      <a:accent3>
        <a:srgbClr val="25215E"/>
      </a:accent3>
      <a:accent4>
        <a:srgbClr val="4A86D9"/>
      </a:accent4>
      <a:accent5>
        <a:srgbClr val="FCB315"/>
      </a:accent5>
      <a:accent6>
        <a:srgbClr val="35A696"/>
      </a:accent6>
      <a:hlink>
        <a:srgbClr val="D60000"/>
      </a:hlink>
      <a:folHlink>
        <a:srgbClr val="2521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520</Words>
  <Application>Microsoft Office PowerPoint</Application>
  <PresentationFormat>Widescreen</PresentationFormat>
  <Paragraphs>70</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Lucida Grande</vt:lpstr>
      <vt:lpstr>Onc-2019</vt:lpstr>
      <vt:lpstr>Prophylaxis of Medically Treated Patient With Cancer and Reduced Mobility in Hospital</vt:lpstr>
      <vt:lpstr>Disclaimer</vt:lpstr>
      <vt:lpstr>Alarming Rise in Cancer-Associated VTE</vt:lpstr>
      <vt:lpstr>PowerPoint Presentation</vt:lpstr>
      <vt:lpstr>PowerPoint Presentation</vt:lpstr>
      <vt:lpstr>Medical Cancer Patients: Benefit in Acutely Ill Hospitalized Patients</vt:lpstr>
      <vt:lpstr>Risk Status and Benefit From Inpatient Thromboprophylaxis Canadian Multicenter Retrospective Cohort Study, N=1,398</vt:lpstr>
      <vt:lpstr>Guidelines Recommend Thromboprophylaxis</vt:lpstr>
      <vt:lpstr>What Can Health Systems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2023-02-17T19:15:01Z</dcterms:created>
  <dcterms:modified xsi:type="dcterms:W3CDTF">2023-02-23T16:39:59Z</dcterms:modified>
</cp:coreProperties>
</file>