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6"/>
  </p:notesMasterIdLst>
  <p:sldIdLst>
    <p:sldId id="2134959111" r:id="rId2"/>
    <p:sldId id="256" r:id="rId3"/>
    <p:sldId id="1444" r:id="rId4"/>
    <p:sldId id="2134959121" r:id="rId5"/>
    <p:sldId id="273" r:id="rId6"/>
    <p:sldId id="2134959118" r:id="rId7"/>
    <p:sldId id="2134959114" r:id="rId8"/>
    <p:sldId id="2134959115" r:id="rId9"/>
    <p:sldId id="2134959116" r:id="rId10"/>
    <p:sldId id="2134959117" r:id="rId11"/>
    <p:sldId id="2134959122" r:id="rId12"/>
    <p:sldId id="2134959123" r:id="rId13"/>
    <p:sldId id="2134959113" r:id="rId14"/>
    <p:sldId id="21349591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327"/>
  </p:normalViewPr>
  <p:slideViewPr>
    <p:cSldViewPr snapToGrid="0">
      <p:cViewPr varScale="1">
        <p:scale>
          <a:sx n="67" d="100"/>
          <a:sy n="67" d="100"/>
        </p:scale>
        <p:origin x="4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1-2FC8-45FA-B528-239B89C3C56F}"/>
              </c:ext>
            </c:extLst>
          </c:dPt>
          <c:dPt>
            <c:idx val="1"/>
            <c:invertIfNegative val="0"/>
            <c:bubble3D val="0"/>
            <c:extLst>
              <c:ext xmlns:c16="http://schemas.microsoft.com/office/drawing/2014/chart" uri="{C3380CC4-5D6E-409C-BE32-E72D297353CC}">
                <c16:uniqueId val="{00000003-2FC8-45FA-B528-239B89C3C56F}"/>
              </c:ext>
            </c:extLst>
          </c:dPt>
          <c:dPt>
            <c:idx val="2"/>
            <c:invertIfNegative val="0"/>
            <c:bubble3D val="0"/>
            <c:extLst>
              <c:ext xmlns:c16="http://schemas.microsoft.com/office/drawing/2014/chart" uri="{C3380CC4-5D6E-409C-BE32-E72D297353CC}">
                <c16:uniqueId val="{00000005-2FC8-45FA-B528-239B89C3C56F}"/>
              </c:ext>
            </c:extLst>
          </c:dPt>
          <c:dPt>
            <c:idx val="3"/>
            <c:invertIfNegative val="0"/>
            <c:bubble3D val="0"/>
            <c:extLst>
              <c:ext xmlns:c16="http://schemas.microsoft.com/office/drawing/2014/chart" uri="{C3380CC4-5D6E-409C-BE32-E72D297353CC}">
                <c16:uniqueId val="{00000007-2FC8-45FA-B528-239B89C3C56F}"/>
              </c:ext>
            </c:extLst>
          </c:dPt>
          <c:dLbls>
            <c:spPr>
              <a:noFill/>
              <a:ln>
                <a:noFill/>
              </a:ln>
              <a:effectLst/>
            </c:spPr>
            <c:txPr>
              <a:bodyPr rot="0" spcFirstLastPara="1" vertOverflow="ellipsis" vert="horz" wrap="square" anchor="ctr" anchorCtr="0"/>
              <a:lstStyle/>
              <a:p>
                <a:pPr algn="l">
                  <a:defRPr sz="14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Sheet1!$C$2:$C$9</c:f>
              <c:numCache>
                <c:formatCode>General</c:formatCode>
                <c:ptCount val="8"/>
                <c:pt idx="0">
                  <c:v>5.3</c:v>
                </c:pt>
                <c:pt idx="1">
                  <c:v>3.8</c:v>
                </c:pt>
                <c:pt idx="2">
                  <c:v>6.1</c:v>
                </c:pt>
                <c:pt idx="3">
                  <c:v>2.5</c:v>
                </c:pt>
                <c:pt idx="4">
                  <c:v>4.5</c:v>
                </c:pt>
                <c:pt idx="5">
                  <c:v>3.3</c:v>
                </c:pt>
                <c:pt idx="6">
                  <c:v>8.6999999999999993</c:v>
                </c:pt>
                <c:pt idx="7">
                  <c:v>7.1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Apixaban</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Colorectal</c:v>
                      </c:pt>
                      <c:pt idx="1">
                        <c:v>Lung</c:v>
                      </c:pt>
                      <c:pt idx="2">
                        <c:v>Genitourinuary</c:v>
                      </c:pt>
                      <c:pt idx="3">
                        <c:v>Breast </c:v>
                      </c:pt>
                      <c:pt idx="4">
                        <c:v>Pancreatic or hepatobilliary</c:v>
                      </c:pt>
                      <c:pt idx="5">
                        <c:v>Gynaecological</c:v>
                      </c:pt>
                      <c:pt idx="6">
                        <c:v>Upper GI</c:v>
                      </c:pt>
                      <c:pt idx="7">
                        <c:v>Head and neck</c:v>
                      </c:pt>
                    </c:strCache>
                  </c:strRef>
                </c15:cat>
              </c15:filteredCategoryTitle>
            </c:ext>
            <c:ext xmlns:c16="http://schemas.microsoft.com/office/drawing/2014/chart" uri="{C3380CC4-5D6E-409C-BE32-E72D297353CC}">
              <c16:uniqueId val="{00000008-2FC8-45FA-B528-239B89C3C56F}"/>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anchor="ctr" anchorCtr="0"/>
              <a:lstStyle/>
              <a:p>
                <a:pPr algn="r">
                  <a:defRPr sz="14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Sheet1!$B$2:$B$9</c:f>
              <c:numCache>
                <c:formatCode>General</c:formatCode>
                <c:ptCount val="8"/>
                <c:pt idx="0">
                  <c:v>4.0999999999999996</c:v>
                </c:pt>
                <c:pt idx="1">
                  <c:v>3.2</c:v>
                </c:pt>
                <c:pt idx="2">
                  <c:v>8.1999999999999993</c:v>
                </c:pt>
                <c:pt idx="3">
                  <c:v>2.6</c:v>
                </c:pt>
                <c:pt idx="4">
                  <c:v>0</c:v>
                </c:pt>
                <c:pt idx="5">
                  <c:v>3.4</c:v>
                </c:pt>
                <c:pt idx="6">
                  <c:v>9.8000000000000007</c:v>
                </c:pt>
                <c:pt idx="7">
                  <c:v>12.5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Dalteparin</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Colorectal</c:v>
                      </c:pt>
                      <c:pt idx="1">
                        <c:v>Lung</c:v>
                      </c:pt>
                      <c:pt idx="2">
                        <c:v>Genitourinuary</c:v>
                      </c:pt>
                      <c:pt idx="3">
                        <c:v>Breast </c:v>
                      </c:pt>
                      <c:pt idx="4">
                        <c:v>Pancreatic or hepatobilliary</c:v>
                      </c:pt>
                      <c:pt idx="5">
                        <c:v>Gynaecological</c:v>
                      </c:pt>
                      <c:pt idx="6">
                        <c:v>Upper GI</c:v>
                      </c:pt>
                      <c:pt idx="7">
                        <c:v>Head and neck</c:v>
                      </c:pt>
                    </c:strCache>
                  </c:strRef>
                </c15:cat>
              </c15:filteredCategoryTitle>
            </c:ext>
            <c:ext xmlns:c16="http://schemas.microsoft.com/office/drawing/2014/chart" uri="{C3380CC4-5D6E-409C-BE32-E72D297353CC}">
              <c16:uniqueId val="{0000000D-2FC8-45FA-B528-239B89C3C56F}"/>
            </c:ext>
          </c:extLst>
        </c:ser>
        <c:dLbls>
          <c:showLegendKey val="0"/>
          <c:showVal val="0"/>
          <c:showCatName val="0"/>
          <c:showSerName val="0"/>
          <c:showPercent val="0"/>
          <c:showBubbleSize val="0"/>
        </c:dLbls>
        <c:gapWidth val="219"/>
        <c:overlap val="-27"/>
        <c:axId val="609789456"/>
        <c:axId val="609788800"/>
      </c:barChart>
      <c:catAx>
        <c:axId val="6097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9788800"/>
        <c:crosses val="autoZero"/>
        <c:auto val="1"/>
        <c:lblAlgn val="ctr"/>
        <c:lblOffset val="100"/>
        <c:noMultiLvlLbl val="0"/>
      </c:catAx>
      <c:valAx>
        <c:axId val="609788800"/>
        <c:scaling>
          <c:orientation val="minMax"/>
          <c:max val="1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9789456"/>
        <c:crosses val="autoZero"/>
        <c:crossBetween val="between"/>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1-2FC8-45FA-B528-239B89C3C56F}"/>
              </c:ext>
            </c:extLst>
          </c:dPt>
          <c:dPt>
            <c:idx val="1"/>
            <c:invertIfNegative val="0"/>
            <c:bubble3D val="0"/>
            <c:extLst>
              <c:ext xmlns:c16="http://schemas.microsoft.com/office/drawing/2014/chart" uri="{C3380CC4-5D6E-409C-BE32-E72D297353CC}">
                <c16:uniqueId val="{00000003-2FC8-45FA-B528-239B89C3C56F}"/>
              </c:ext>
            </c:extLst>
          </c:dPt>
          <c:dPt>
            <c:idx val="2"/>
            <c:invertIfNegative val="0"/>
            <c:bubble3D val="0"/>
            <c:extLst>
              <c:ext xmlns:c16="http://schemas.microsoft.com/office/drawing/2014/chart" uri="{C3380CC4-5D6E-409C-BE32-E72D297353CC}">
                <c16:uniqueId val="{00000005-2FC8-45FA-B528-239B89C3C56F}"/>
              </c:ext>
            </c:extLst>
          </c:dPt>
          <c:dPt>
            <c:idx val="3"/>
            <c:invertIfNegative val="0"/>
            <c:bubble3D val="0"/>
            <c:extLst>
              <c:ext xmlns:c16="http://schemas.microsoft.com/office/drawing/2014/chart" uri="{C3380CC4-5D6E-409C-BE32-E72D297353CC}">
                <c16:uniqueId val="{00000007-2FC8-45FA-B528-239B89C3C56F}"/>
              </c:ext>
            </c:extLst>
          </c:dPt>
          <c:dLbls>
            <c:spPr>
              <a:noFill/>
              <a:ln>
                <a:noFill/>
              </a:ln>
              <a:effectLst/>
            </c:spPr>
            <c:txPr>
              <a:bodyPr rot="0" spcFirstLastPara="1" vertOverflow="ellipsis" vert="horz" wrap="square" anchor="ctr" anchorCtr="0"/>
              <a:lstStyle/>
              <a:p>
                <a:pPr algn="l">
                  <a:defRPr sz="14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Sheet1!$C$2:$C$9</c:f>
              <c:numCache>
                <c:formatCode>General</c:formatCode>
                <c:ptCount val="8"/>
                <c:pt idx="0">
                  <c:v>5.3</c:v>
                </c:pt>
                <c:pt idx="1">
                  <c:v>3.8</c:v>
                </c:pt>
                <c:pt idx="2">
                  <c:v>6.1</c:v>
                </c:pt>
                <c:pt idx="3">
                  <c:v>2.5</c:v>
                </c:pt>
                <c:pt idx="4">
                  <c:v>4.5</c:v>
                </c:pt>
                <c:pt idx="5">
                  <c:v>3.3</c:v>
                </c:pt>
                <c:pt idx="6">
                  <c:v>8.6999999999999993</c:v>
                </c:pt>
                <c:pt idx="7">
                  <c:v>7.1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Apixaban</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Colorectal</c:v>
                      </c:pt>
                      <c:pt idx="1">
                        <c:v>Lung</c:v>
                      </c:pt>
                      <c:pt idx="2">
                        <c:v>Genitourinuary</c:v>
                      </c:pt>
                      <c:pt idx="3">
                        <c:v>Breast </c:v>
                      </c:pt>
                      <c:pt idx="4">
                        <c:v>Pancreatic or hepatobilliary</c:v>
                      </c:pt>
                      <c:pt idx="5">
                        <c:v>Gynaecological</c:v>
                      </c:pt>
                      <c:pt idx="6">
                        <c:v>Upper GI</c:v>
                      </c:pt>
                      <c:pt idx="7">
                        <c:v>Head and neck</c:v>
                      </c:pt>
                    </c:strCache>
                  </c:strRef>
                </c15:cat>
              </c15:filteredCategoryTitle>
            </c:ext>
            <c:ext xmlns:c16="http://schemas.microsoft.com/office/drawing/2014/chart" uri="{C3380CC4-5D6E-409C-BE32-E72D297353CC}">
              <c16:uniqueId val="{00000008-2FC8-45FA-B528-239B89C3C56F}"/>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anchor="ctr" anchorCtr="0"/>
              <a:lstStyle/>
              <a:p>
                <a:pPr algn="r">
                  <a:defRPr sz="14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Sheet1!$B$2:$B$9</c:f>
              <c:numCache>
                <c:formatCode>General</c:formatCode>
                <c:ptCount val="8"/>
                <c:pt idx="0">
                  <c:v>4.0999999999999996</c:v>
                </c:pt>
                <c:pt idx="1">
                  <c:v>3.2</c:v>
                </c:pt>
                <c:pt idx="2">
                  <c:v>8.1999999999999993</c:v>
                </c:pt>
                <c:pt idx="3">
                  <c:v>2.6</c:v>
                </c:pt>
                <c:pt idx="4">
                  <c:v>0</c:v>
                </c:pt>
                <c:pt idx="5">
                  <c:v>3.4</c:v>
                </c:pt>
                <c:pt idx="6">
                  <c:v>9.8000000000000007</c:v>
                </c:pt>
                <c:pt idx="7">
                  <c:v>12.5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Dalteparin</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Colorectal</c:v>
                      </c:pt>
                      <c:pt idx="1">
                        <c:v>Lung</c:v>
                      </c:pt>
                      <c:pt idx="2">
                        <c:v>Genitourinuary</c:v>
                      </c:pt>
                      <c:pt idx="3">
                        <c:v>Breast </c:v>
                      </c:pt>
                      <c:pt idx="4">
                        <c:v>Pancreatic or hepatobilliary</c:v>
                      </c:pt>
                      <c:pt idx="5">
                        <c:v>Gynaecological</c:v>
                      </c:pt>
                      <c:pt idx="6">
                        <c:v>Upper GI</c:v>
                      </c:pt>
                      <c:pt idx="7">
                        <c:v>Head and neck</c:v>
                      </c:pt>
                    </c:strCache>
                  </c:strRef>
                </c15:cat>
              </c15:filteredCategoryTitle>
            </c:ext>
            <c:ext xmlns:c16="http://schemas.microsoft.com/office/drawing/2014/chart" uri="{C3380CC4-5D6E-409C-BE32-E72D297353CC}">
              <c16:uniqueId val="{0000000D-2FC8-45FA-B528-239B89C3C56F}"/>
            </c:ext>
          </c:extLst>
        </c:ser>
        <c:dLbls>
          <c:showLegendKey val="0"/>
          <c:showVal val="0"/>
          <c:showCatName val="0"/>
          <c:showSerName val="0"/>
          <c:showPercent val="0"/>
          <c:showBubbleSize val="0"/>
        </c:dLbls>
        <c:gapWidth val="219"/>
        <c:overlap val="-27"/>
        <c:axId val="609789456"/>
        <c:axId val="609788800"/>
      </c:barChart>
      <c:catAx>
        <c:axId val="6097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9788800"/>
        <c:crosses val="autoZero"/>
        <c:auto val="1"/>
        <c:lblAlgn val="ctr"/>
        <c:lblOffset val="100"/>
        <c:noMultiLvlLbl val="0"/>
      </c:catAx>
      <c:valAx>
        <c:axId val="609788800"/>
        <c:scaling>
          <c:orientation val="minMax"/>
          <c:max val="1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9789456"/>
        <c:crosses val="autoZero"/>
        <c:crossBetween val="between"/>
        <c:maj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297EA-E8FA-5E4D-AC3F-A004251D6DD3}"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9C52D-B3F2-2140-A418-3D57F92B7CC1}" type="slidenum">
              <a:rPr lang="en-US" smtClean="0"/>
              <a:t>‹#›</a:t>
            </a:fld>
            <a:endParaRPr lang="en-US"/>
          </a:p>
        </p:txBody>
      </p:sp>
    </p:spTree>
    <p:extLst>
      <p:ext uri="{BB962C8B-B14F-4D97-AF65-F5344CB8AC3E}">
        <p14:creationId xmlns:p14="http://schemas.microsoft.com/office/powerpoint/2010/main" val="165975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F6A0-ABE9-417F-84E2-26FD8EDD39B7}" type="slidenum">
              <a:rPr lang="en-US" smtClean="0"/>
              <a:t>1</a:t>
            </a:fld>
            <a:endParaRPr lang="en-US"/>
          </a:p>
        </p:txBody>
      </p:sp>
    </p:spTree>
    <p:extLst>
      <p:ext uri="{BB962C8B-B14F-4D97-AF65-F5344CB8AC3E}">
        <p14:creationId xmlns:p14="http://schemas.microsoft.com/office/powerpoint/2010/main" val="133904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en-US"/>
          </a:p>
        </p:txBody>
      </p:sp>
      <p:sp>
        <p:nvSpPr>
          <p:cNvPr id="4" name="Espace réservé du numéro de diapositive 3"/>
          <p:cNvSpPr>
            <a:spLocks noGrp="1"/>
          </p:cNvSpPr>
          <p:nvPr>
            <p:ph type="sldNum" sz="quarter" idx="5"/>
          </p:nvPr>
        </p:nvSpPr>
        <p:spPr/>
        <p:txBody>
          <a:bodyPr/>
          <a:lstStyle/>
          <a:p>
            <a:fld id="{CBFAA9E6-400A-E640-A318-E520058423C6}" type="slidenum">
              <a:rPr lang="en-US" smtClean="0"/>
              <a:pPr/>
              <a:t>5</a:t>
            </a:fld>
            <a:endParaRPr lang="en-US"/>
          </a:p>
        </p:txBody>
      </p:sp>
    </p:spTree>
    <p:extLst>
      <p:ext uri="{BB962C8B-B14F-4D97-AF65-F5344CB8AC3E}">
        <p14:creationId xmlns:p14="http://schemas.microsoft.com/office/powerpoint/2010/main" val="351024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en-US"/>
          </a:p>
        </p:txBody>
      </p:sp>
      <p:sp>
        <p:nvSpPr>
          <p:cNvPr id="4" name="Espace réservé du numéro de diapositive 3"/>
          <p:cNvSpPr>
            <a:spLocks noGrp="1"/>
          </p:cNvSpPr>
          <p:nvPr>
            <p:ph type="sldNum" sz="quarter" idx="5"/>
          </p:nvPr>
        </p:nvSpPr>
        <p:spPr/>
        <p:txBody>
          <a:bodyPr/>
          <a:lstStyle/>
          <a:p>
            <a:fld id="{CBFAA9E6-400A-E640-A318-E520058423C6}" type="slidenum">
              <a:rPr lang="en-US" smtClean="0"/>
              <a:pPr/>
              <a:t>6</a:t>
            </a:fld>
            <a:endParaRPr lang="en-US"/>
          </a:p>
        </p:txBody>
      </p:sp>
    </p:spTree>
    <p:extLst>
      <p:ext uri="{BB962C8B-B14F-4D97-AF65-F5344CB8AC3E}">
        <p14:creationId xmlns:p14="http://schemas.microsoft.com/office/powerpoint/2010/main" val="156889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5"/>
          </p:nvPr>
        </p:nvSpPr>
        <p:spPr/>
        <p:txBody>
          <a:bodyPr/>
          <a:lstStyle/>
          <a:p>
            <a:fld id="{CBFAA9E6-400A-E640-A318-E520058423C6}" type="slidenum">
              <a:rPr lang="en-US" smtClean="0"/>
              <a:pPr/>
              <a:t>7</a:t>
            </a:fld>
            <a:endParaRPr lang="en-US"/>
          </a:p>
        </p:txBody>
      </p:sp>
    </p:spTree>
    <p:extLst>
      <p:ext uri="{BB962C8B-B14F-4D97-AF65-F5344CB8AC3E}">
        <p14:creationId xmlns:p14="http://schemas.microsoft.com/office/powerpoint/2010/main" val="289470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BFAA9E6-400A-E640-A318-E520058423C6}" type="slidenum">
              <a:rPr lang="en-US" smtClean="0"/>
              <a:pPr/>
              <a:t>8</a:t>
            </a:fld>
            <a:endParaRPr lang="en-US"/>
          </a:p>
        </p:txBody>
      </p:sp>
    </p:spTree>
    <p:extLst>
      <p:ext uri="{BB962C8B-B14F-4D97-AF65-F5344CB8AC3E}">
        <p14:creationId xmlns:p14="http://schemas.microsoft.com/office/powerpoint/2010/main" val="168372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5"/>
          </p:nvPr>
        </p:nvSpPr>
        <p:spPr/>
        <p:txBody>
          <a:bodyPr/>
          <a:lstStyle/>
          <a:p>
            <a:fld id="{CBFAA9E6-400A-E640-A318-E520058423C6}" type="slidenum">
              <a:rPr lang="en-US" smtClean="0"/>
              <a:pPr/>
              <a:t>9</a:t>
            </a:fld>
            <a:endParaRPr lang="en-US"/>
          </a:p>
        </p:txBody>
      </p:sp>
    </p:spTree>
    <p:extLst>
      <p:ext uri="{BB962C8B-B14F-4D97-AF65-F5344CB8AC3E}">
        <p14:creationId xmlns:p14="http://schemas.microsoft.com/office/powerpoint/2010/main" val="14507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233B29-61A1-5E4D-BB5A-16DD9BFD3B27}" type="slidenum">
              <a:rPr lang="en-GB" smtClean="0"/>
              <a:t>10</a:t>
            </a:fld>
            <a:endParaRPr lang="en-GB"/>
          </a:p>
        </p:txBody>
      </p:sp>
    </p:spTree>
    <p:extLst>
      <p:ext uri="{BB962C8B-B14F-4D97-AF65-F5344CB8AC3E}">
        <p14:creationId xmlns:p14="http://schemas.microsoft.com/office/powerpoint/2010/main" val="92788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233B29-61A1-5E4D-BB5A-16DD9BFD3B27}" type="slidenum">
              <a:rPr lang="en-GB" smtClean="0"/>
              <a:t>11</a:t>
            </a:fld>
            <a:endParaRPr lang="en-GB"/>
          </a:p>
        </p:txBody>
      </p:sp>
    </p:spTree>
    <p:extLst>
      <p:ext uri="{BB962C8B-B14F-4D97-AF65-F5344CB8AC3E}">
        <p14:creationId xmlns:p14="http://schemas.microsoft.com/office/powerpoint/2010/main" val="103881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233B29-61A1-5E4D-BB5A-16DD9BFD3B27}" type="slidenum">
              <a:rPr lang="en-GB" smtClean="0"/>
              <a:t>12</a:t>
            </a:fld>
            <a:endParaRPr lang="en-GB"/>
          </a:p>
        </p:txBody>
      </p:sp>
    </p:spTree>
    <p:extLst>
      <p:ext uri="{BB962C8B-B14F-4D97-AF65-F5344CB8AC3E}">
        <p14:creationId xmlns:p14="http://schemas.microsoft.com/office/powerpoint/2010/main" val="4129660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3424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202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2127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43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77B08172-DCEC-2640-8D9A-06FFE0DBE0A0}" type="slidenum">
              <a:rPr lang="en-US" smtClean="0"/>
              <a:t>‹#›</a:t>
            </a:fld>
            <a:endParaRPr lang="en-US"/>
          </a:p>
        </p:txBody>
      </p:sp>
      <p:sp>
        <p:nvSpPr>
          <p:cNvPr id="17" name="Rectangle 16"/>
          <p:cNvSpPr/>
          <p:nvPr/>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59435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38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9CD649-26C3-CD42-9B18-5D91F5AD77B5}"/>
              </a:ext>
            </a:extLst>
          </p:cNvPr>
          <p:cNvSpPr>
            <a:spLocks noGrp="1"/>
          </p:cNvSpPr>
          <p:nvPr>
            <p:ph sz="quarter" idx="10"/>
          </p:nvPr>
        </p:nvSpPr>
        <p:spPr>
          <a:xfrm>
            <a:off x="335360" y="1319942"/>
            <a:ext cx="11569285" cy="4605335"/>
          </a:xfrm>
          <a:prstGeom prst="rect">
            <a:avLst/>
          </a:prstGeom>
        </p:spPr>
        <p:txBody>
          <a:bodyPr lIns="0"/>
          <a:lstStyle>
            <a:lvl1pPr>
              <a:buClr>
                <a:schemeClr val="accent2"/>
              </a:buClr>
              <a:defRPr sz="2800">
                <a:solidFill>
                  <a:schemeClr val="tx1">
                    <a:lumMod val="75000"/>
                    <a:lumOff val="25000"/>
                  </a:schemeClr>
                </a:solidFill>
              </a:defRPr>
            </a:lvl1pPr>
            <a:lvl2pPr>
              <a:buClr>
                <a:schemeClr val="accent2"/>
              </a:buClr>
              <a:defRPr sz="2400">
                <a:solidFill>
                  <a:schemeClr val="tx1">
                    <a:lumMod val="75000"/>
                    <a:lumOff val="25000"/>
                  </a:schemeClr>
                </a:solidFill>
              </a:defRPr>
            </a:lvl2pPr>
            <a:lvl3pPr>
              <a:buClr>
                <a:schemeClr val="accent2"/>
              </a:buClr>
              <a:defRPr sz="2000">
                <a:solidFill>
                  <a:schemeClr val="tx1">
                    <a:lumMod val="75000"/>
                    <a:lumOff val="25000"/>
                  </a:schemeClr>
                </a:solidFill>
              </a:defRPr>
            </a:lvl3pPr>
            <a:lvl4pPr>
              <a:buClr>
                <a:schemeClr val="accent2"/>
              </a:buClr>
              <a:defRPr sz="2000">
                <a:solidFill>
                  <a:schemeClr val="tx1">
                    <a:lumMod val="75000"/>
                    <a:lumOff val="25000"/>
                  </a:schemeClr>
                </a:solidFill>
              </a:defRPr>
            </a:lvl4pPr>
            <a:lvl5pPr>
              <a:buClr>
                <a:schemeClr val="accent2"/>
              </a:buClr>
              <a:defRPr sz="20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14">
            <a:extLst>
              <a:ext uri="{FF2B5EF4-FFF2-40B4-BE49-F238E27FC236}">
                <a16:creationId xmlns:a16="http://schemas.microsoft.com/office/drawing/2014/main" id="{089FC3A8-FDDC-A449-B842-31D4D03C0E35}"/>
              </a:ext>
            </a:extLst>
          </p:cNvPr>
          <p:cNvSpPr>
            <a:spLocks noGrp="1"/>
          </p:cNvSpPr>
          <p:nvPr>
            <p:ph type="ftr" sz="quarter" idx="3"/>
          </p:nvPr>
        </p:nvSpPr>
        <p:spPr>
          <a:xfrm>
            <a:off x="1679509" y="6415795"/>
            <a:ext cx="10225135" cy="305680"/>
          </a:xfrm>
          <a:prstGeom prst="rect">
            <a:avLst/>
          </a:prstGeom>
        </p:spPr>
        <p:txBody>
          <a:bodyPr vert="horz" lIns="91440" tIns="45720" rIns="91440" bIns="0" rtlCol="0" anchor="b"/>
          <a:lstStyle>
            <a:lvl1pPr algn="r">
              <a:defRPr sz="1070">
                <a:solidFill>
                  <a:schemeClr val="tx1">
                    <a:lumMod val="75000"/>
                    <a:lumOff val="25000"/>
                  </a:schemeClr>
                </a:solidFill>
              </a:defRPr>
            </a:lvl1pPr>
          </a:lstStyle>
          <a:p>
            <a:r>
              <a:rPr lang="en-GB"/>
              <a:t>Abbreviations/Footnotes/References</a:t>
            </a:r>
          </a:p>
        </p:txBody>
      </p:sp>
      <p:sp>
        <p:nvSpPr>
          <p:cNvPr id="7" name="Title Placeholder 1">
            <a:extLst>
              <a:ext uri="{FF2B5EF4-FFF2-40B4-BE49-F238E27FC236}">
                <a16:creationId xmlns:a16="http://schemas.microsoft.com/office/drawing/2014/main" id="{57520290-9811-4B44-BF99-BC998EE45219}"/>
              </a:ext>
            </a:extLst>
          </p:cNvPr>
          <p:cNvSpPr>
            <a:spLocks noGrp="1"/>
          </p:cNvSpPr>
          <p:nvPr>
            <p:ph type="title"/>
          </p:nvPr>
        </p:nvSpPr>
        <p:spPr>
          <a:xfrm>
            <a:off x="335360" y="119541"/>
            <a:ext cx="9985109" cy="864000"/>
          </a:xfrm>
          <a:prstGeom prst="rect">
            <a:avLst/>
          </a:prstGeom>
        </p:spPr>
        <p:txBody>
          <a:bodyPr vert="horz" lIns="0" tIns="45720" rIns="91440" bIns="45720" rtlCol="0" anchor="ctr">
            <a:normAutofit/>
          </a:bodyPr>
          <a:lstStyle/>
          <a:p>
            <a:r>
              <a:rPr lang="en-GB" dirty="0"/>
              <a:t>Click to edit Master title style</a:t>
            </a:r>
          </a:p>
        </p:txBody>
      </p:sp>
    </p:spTree>
    <p:extLst>
      <p:ext uri="{BB962C8B-B14F-4D97-AF65-F5344CB8AC3E}">
        <p14:creationId xmlns:p14="http://schemas.microsoft.com/office/powerpoint/2010/main" val="324365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0160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4063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8987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38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6514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4234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9756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487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0" y="0"/>
            <a:ext cx="12192000" cy="106680"/>
          </a:xfrm>
          <a:prstGeom prst="rect">
            <a:avLst/>
          </a:prstGeom>
        </p:spPr>
      </p:pic>
    </p:spTree>
    <p:extLst>
      <p:ext uri="{BB962C8B-B14F-4D97-AF65-F5344CB8AC3E}">
        <p14:creationId xmlns:p14="http://schemas.microsoft.com/office/powerpoint/2010/main" val="2972071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5"/>
          <p:cNvSpPr>
            <a:spLocks noGrp="1"/>
          </p:cNvSpPr>
          <p:nvPr>
            <p:ph type="title"/>
          </p:nvPr>
        </p:nvSpPr>
        <p:spPr/>
        <p:txBody>
          <a:bodyPr>
            <a:normAutofit fontScale="90000"/>
          </a:bodyPr>
          <a:lstStyle/>
          <a:p>
            <a:br>
              <a:rPr lang="en-US" altLang="en-US" dirty="0"/>
            </a:br>
            <a:br>
              <a:rPr lang="en-US" altLang="en-US" dirty="0"/>
            </a:br>
            <a:br>
              <a:rPr lang="en-US" altLang="en-US" dirty="0"/>
            </a:br>
            <a:br>
              <a:rPr lang="en-US" altLang="en-US" dirty="0"/>
            </a:br>
            <a:r>
              <a:rPr lang="en-US" dirty="0"/>
              <a:t>Treatment of Patient With Low Risk of Genitourinary Bleed for Established VTE With Cancer</a:t>
            </a:r>
            <a:br>
              <a:rPr lang="en-US" altLang="en-US" dirty="0"/>
            </a:br>
            <a:br>
              <a:rPr lang="en-US" altLang="en-US" dirty="0"/>
            </a:br>
            <a:br>
              <a:rPr lang="en-US" altLang="en-US" dirty="0"/>
            </a:br>
            <a:br>
              <a:rPr lang="en-US" altLang="en-US" dirty="0"/>
            </a:br>
            <a:endParaRPr lang="en-US" altLang="en-US" dirty="0"/>
          </a:p>
        </p:txBody>
      </p:sp>
      <p:sp>
        <p:nvSpPr>
          <p:cNvPr id="9" name="Text Placeholder 8">
            <a:extLst>
              <a:ext uri="{FF2B5EF4-FFF2-40B4-BE49-F238E27FC236}">
                <a16:creationId xmlns:a16="http://schemas.microsoft.com/office/drawing/2014/main" id="{FCA40199-1BDA-3642-EAA2-A2CD0698AC9E}"/>
              </a:ext>
            </a:extLst>
          </p:cNvPr>
          <p:cNvSpPr>
            <a:spLocks noGrp="1"/>
          </p:cNvSpPr>
          <p:nvPr>
            <p:ph type="body" idx="1"/>
          </p:nvPr>
        </p:nvSpPr>
        <p:spPr>
          <a:xfrm>
            <a:off x="609601" y="4589463"/>
            <a:ext cx="10515600" cy="2036805"/>
          </a:xfrm>
        </p:spPr>
        <p:txBody>
          <a:bodyPr>
            <a:normAutofit/>
          </a:bodyPr>
          <a:lstStyle/>
          <a:p>
            <a:r>
              <a:rPr lang="en-US" altLang="en-US" sz="1400" dirty="0"/>
              <a:t>Jean M. Connors, MD</a:t>
            </a:r>
            <a:br>
              <a:rPr lang="en-US" altLang="en-US" sz="1400" dirty="0"/>
            </a:br>
            <a:r>
              <a:rPr lang="en-US" altLang="en-US" sz="1400" dirty="0"/>
              <a:t>Medical Director, Hemostatic Antithrombotic Stewardship</a:t>
            </a:r>
            <a:br>
              <a:rPr lang="en-US" altLang="en-US" sz="1400" dirty="0"/>
            </a:br>
            <a:r>
              <a:rPr lang="en-US" altLang="en-US" sz="1400" dirty="0"/>
              <a:t>Medical Director, Anticoagulation Management Services, Hematology Division</a:t>
            </a:r>
            <a:br>
              <a:rPr lang="en-US" altLang="en-US" sz="1400" dirty="0"/>
            </a:br>
            <a:r>
              <a:rPr lang="en-US" altLang="en-US" sz="1400" dirty="0"/>
              <a:t>Brigham and Women’</a:t>
            </a:r>
            <a:r>
              <a:rPr lang="en-US" altLang="ja-JP" sz="1400" dirty="0"/>
              <a:t>s Hospital/Dana Farber Cancer Institute</a:t>
            </a:r>
            <a:br>
              <a:rPr lang="en-US" altLang="ja-JP" sz="1400" dirty="0"/>
            </a:br>
            <a:r>
              <a:rPr lang="en-US" altLang="ja-JP" sz="1400" dirty="0"/>
              <a:t>Associate Professor of Medicine, </a:t>
            </a:r>
            <a:r>
              <a:rPr lang="en-US" altLang="en-US" sz="1400" dirty="0"/>
              <a:t>Harvard Medical School</a:t>
            </a:r>
            <a:br>
              <a:rPr lang="en-US" altLang="en-US" sz="1400" dirty="0"/>
            </a:br>
            <a:r>
              <a:rPr lang="en-US" altLang="en-US" sz="1400" dirty="0"/>
              <a:t>Boston, MA</a:t>
            </a:r>
          </a:p>
          <a:p>
            <a:br>
              <a:rPr lang="en-US" altLang="en-US" sz="1400" dirty="0"/>
            </a:br>
            <a:r>
              <a:rPr lang="en-US" altLang="en-US" sz="1400" dirty="0"/>
              <a:t>Twitter @</a:t>
            </a:r>
            <a:r>
              <a:rPr lang="en-US" altLang="en-US" sz="1400" dirty="0" err="1"/>
              <a:t>Connors_md</a:t>
            </a:r>
            <a:endParaRPr lang="en-US" sz="1400"/>
          </a:p>
        </p:txBody>
      </p:sp>
    </p:spTree>
    <p:extLst>
      <p:ext uri="{BB962C8B-B14F-4D97-AF65-F5344CB8AC3E}">
        <p14:creationId xmlns:p14="http://schemas.microsoft.com/office/powerpoint/2010/main" val="175686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F6DBF-3ACA-436E-9B48-22D7735B9050}"/>
              </a:ext>
            </a:extLst>
          </p:cNvPr>
          <p:cNvSpPr>
            <a:spLocks noGrp="1"/>
          </p:cNvSpPr>
          <p:nvPr>
            <p:ph type="title"/>
          </p:nvPr>
        </p:nvSpPr>
        <p:spPr/>
        <p:txBody>
          <a:bodyPr/>
          <a:lstStyle/>
          <a:p>
            <a:r>
              <a:rPr lang="en-US" sz="2400" noProof="0" dirty="0">
                <a:solidFill>
                  <a:schemeClr val="accent2"/>
                </a:solidFill>
              </a:rPr>
              <a:t>CARAVAGGIO Post Hoc: </a:t>
            </a:r>
            <a:br>
              <a:rPr lang="en-US" noProof="0" dirty="0"/>
            </a:br>
            <a:r>
              <a:rPr lang="en-US" noProof="0" dirty="0"/>
              <a:t>Types of Cancer and Major Bleeding</a:t>
            </a:r>
            <a:endParaRPr lang="en-GB" dirty="0"/>
          </a:p>
        </p:txBody>
      </p:sp>
      <p:sp>
        <p:nvSpPr>
          <p:cNvPr id="3" name="Footer Placeholder 2">
            <a:extLst>
              <a:ext uri="{FF2B5EF4-FFF2-40B4-BE49-F238E27FC236}">
                <a16:creationId xmlns:a16="http://schemas.microsoft.com/office/drawing/2014/main" id="{9C5BADCA-A929-4213-B969-87D668CF5E19}"/>
              </a:ext>
            </a:extLst>
          </p:cNvPr>
          <p:cNvSpPr>
            <a:spLocks noGrp="1"/>
          </p:cNvSpPr>
          <p:nvPr>
            <p:ph type="ftr" sz="quarter" idx="3"/>
          </p:nvPr>
        </p:nvSpPr>
        <p:spPr/>
        <p:txBody>
          <a:bodyPr/>
          <a:lstStyle/>
          <a:p>
            <a:pPr lvl="0"/>
            <a:endParaRPr lang="da-DK" noProof="0" dirty="0"/>
          </a:p>
          <a:p>
            <a:pPr lvl="0"/>
            <a:endParaRPr lang="en-GB" noProof="0" dirty="0"/>
          </a:p>
          <a:p>
            <a:r>
              <a:rPr lang="en-US" dirty="0" err="1"/>
              <a:t>Ageno</a:t>
            </a:r>
            <a:r>
              <a:rPr lang="en-US" dirty="0"/>
              <a:t> W, et al. </a:t>
            </a:r>
            <a:r>
              <a:rPr lang="en-US" i="1" dirty="0" err="1"/>
              <a:t>Thromb</a:t>
            </a:r>
            <a:r>
              <a:rPr lang="en-US" i="1" dirty="0"/>
              <a:t> </a:t>
            </a:r>
            <a:r>
              <a:rPr lang="en-US" i="1" dirty="0" err="1"/>
              <a:t>Haemost</a:t>
            </a:r>
            <a:r>
              <a:rPr lang="en-US" i="1" dirty="0"/>
              <a:t>. </a:t>
            </a:r>
            <a:r>
              <a:rPr lang="en-US" dirty="0"/>
              <a:t>2021;121(5):616-624.</a:t>
            </a:r>
            <a:endParaRPr lang="en-GB" dirty="0"/>
          </a:p>
        </p:txBody>
      </p:sp>
      <p:graphicFrame>
        <p:nvGraphicFramePr>
          <p:cNvPr id="10" name="Content Placeholder 8">
            <a:extLst>
              <a:ext uri="{FF2B5EF4-FFF2-40B4-BE49-F238E27FC236}">
                <a16:creationId xmlns:a16="http://schemas.microsoft.com/office/drawing/2014/main" id="{FDACBCBD-0B85-4ACE-A65C-B5AD428042B0}"/>
              </a:ext>
            </a:extLst>
          </p:cNvPr>
          <p:cNvGraphicFramePr>
            <a:graphicFrameLocks/>
          </p:cNvGraphicFramePr>
          <p:nvPr>
            <p:extLst>
              <p:ext uri="{D42A27DB-BD31-4B8C-83A1-F6EECF244321}">
                <p14:modId xmlns:p14="http://schemas.microsoft.com/office/powerpoint/2010/main" val="2972100978"/>
              </p:ext>
            </p:extLst>
          </p:nvPr>
        </p:nvGraphicFramePr>
        <p:xfrm>
          <a:off x="6265694" y="1843708"/>
          <a:ext cx="5600689" cy="405609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3">
            <a:extLst>
              <a:ext uri="{FF2B5EF4-FFF2-40B4-BE49-F238E27FC236}">
                <a16:creationId xmlns:a16="http://schemas.microsoft.com/office/drawing/2014/main" id="{9673F1BE-749B-4539-98CE-FE6B50FF2A78}"/>
              </a:ext>
            </a:extLst>
          </p:cNvPr>
          <p:cNvSpPr txBox="1"/>
          <p:nvPr/>
        </p:nvSpPr>
        <p:spPr>
          <a:xfrm rot="16200000">
            <a:off x="4848640" y="2763871"/>
            <a:ext cx="2557110" cy="276999"/>
          </a:xfrm>
          <a:prstGeom prst="rect">
            <a:avLst/>
          </a:prstGeom>
          <a:noFill/>
        </p:spPr>
        <p:txBody>
          <a:bodyPr wrap="none">
            <a:spAutoFit/>
          </a:bodyPr>
          <a:lstStyle/>
          <a:p>
            <a:pPr defTabSz="914354" eaLnBrk="0" fontAlgn="base" hangingPunct="0">
              <a:spcBef>
                <a:spcPct val="0"/>
              </a:spcBef>
              <a:spcAft>
                <a:spcPct val="0"/>
              </a:spcAft>
              <a:defRPr/>
            </a:pPr>
            <a:r>
              <a:rPr lang="en-GB" sz="1200" b="1" dirty="0">
                <a:solidFill>
                  <a:schemeClr val="tx1">
                    <a:lumMod val="75000"/>
                    <a:lumOff val="25000"/>
                  </a:schemeClr>
                </a:solidFill>
                <a:ea typeface="ＭＳ Ｐゴシック" panose="020B0600070205080204" pitchFamily="34" charset="-128"/>
                <a:cs typeface="Calibri" panose="020F0502020204030204" pitchFamily="34" charset="0"/>
              </a:rPr>
              <a:t>Patients with major bleeding (%)</a:t>
            </a:r>
          </a:p>
        </p:txBody>
      </p:sp>
      <p:grpSp>
        <p:nvGrpSpPr>
          <p:cNvPr id="20" name="Group 4">
            <a:extLst>
              <a:ext uri="{FF2B5EF4-FFF2-40B4-BE49-F238E27FC236}">
                <a16:creationId xmlns:a16="http://schemas.microsoft.com/office/drawing/2014/main" id="{8312DFFE-08D2-4F63-86C0-742A1B14EEAF}"/>
              </a:ext>
            </a:extLst>
          </p:cNvPr>
          <p:cNvGrpSpPr/>
          <p:nvPr/>
        </p:nvGrpSpPr>
        <p:grpSpPr>
          <a:xfrm>
            <a:off x="9376644" y="1450782"/>
            <a:ext cx="2489739" cy="325479"/>
            <a:chOff x="2177648" y="4597739"/>
            <a:chExt cx="2489738" cy="325475"/>
          </a:xfrm>
        </p:grpSpPr>
        <p:sp>
          <p:nvSpPr>
            <p:cNvPr id="21" name="Rectangle 45">
              <a:extLst>
                <a:ext uri="{FF2B5EF4-FFF2-40B4-BE49-F238E27FC236}">
                  <a16:creationId xmlns:a16="http://schemas.microsoft.com/office/drawing/2014/main" id="{40EFC103-C3BE-455D-9201-6174746E5CAC}"/>
                </a:ext>
              </a:extLst>
            </p:cNvPr>
            <p:cNvSpPr>
              <a:spLocks noChangeArrowheads="1"/>
            </p:cNvSpPr>
            <p:nvPr/>
          </p:nvSpPr>
          <p:spPr bwMode="auto">
            <a:xfrm>
              <a:off x="3554582" y="4597739"/>
              <a:ext cx="144003" cy="153296"/>
            </a:xfrm>
            <a:prstGeom prst="rect">
              <a:avLst/>
            </a:prstGeom>
            <a:solidFill>
              <a:srgbClr val="0070C0"/>
            </a:solidFill>
            <a:ln>
              <a:noFill/>
            </a:ln>
          </p:spPr>
          <p:txBody>
            <a:bodyPr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algn="ctr" defTabSz="609523">
                <a:spcBef>
                  <a:spcPct val="50000"/>
                </a:spcBef>
                <a:buClrTx/>
                <a:buSzTx/>
                <a:buFont typeface="Wingdings" panose="05000000000000000000" pitchFamily="2" charset="2"/>
                <a:buNone/>
                <a:tabLst>
                  <a:tab pos="1238128" algn="l"/>
                </a:tabLst>
                <a:defRPr/>
              </a:pPr>
              <a:endParaRPr lang="en-GB" altLang="en-US" sz="1600">
                <a:solidFill>
                  <a:schemeClr val="tx1">
                    <a:lumMod val="75000"/>
                    <a:lumOff val="25000"/>
                  </a:schemeClr>
                </a:solidFill>
                <a:latin typeface="Calibri" panose="020F0502020204030204" pitchFamily="34" charset="0"/>
                <a:ea typeface="ＭＳ Ｐゴシック" pitchFamily="34" charset="-128"/>
                <a:cs typeface="Calibri" panose="020F0502020204030204" pitchFamily="34" charset="0"/>
              </a:endParaRPr>
            </a:p>
          </p:txBody>
        </p:sp>
        <p:sp>
          <p:nvSpPr>
            <p:cNvPr id="22" name="TextBox 21">
              <a:extLst>
                <a:ext uri="{FF2B5EF4-FFF2-40B4-BE49-F238E27FC236}">
                  <a16:creationId xmlns:a16="http://schemas.microsoft.com/office/drawing/2014/main" id="{F445F595-F0F2-4463-A07E-4B8385CDB625}"/>
                </a:ext>
              </a:extLst>
            </p:cNvPr>
            <p:cNvSpPr txBox="1">
              <a:spLocks noChangeArrowheads="1"/>
            </p:cNvSpPr>
            <p:nvPr/>
          </p:nvSpPr>
          <p:spPr bwMode="auto">
            <a:xfrm>
              <a:off x="3717839" y="4643588"/>
              <a:ext cx="949547"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rIns="54000"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defTabSz="609523">
                <a:spcBef>
                  <a:spcPts val="0"/>
                </a:spcBef>
                <a:buClrTx/>
                <a:buSzTx/>
                <a:buFont typeface="Wingdings" panose="05000000000000000000" pitchFamily="2" charset="2"/>
                <a:buNone/>
                <a:tabLst>
                  <a:tab pos="1238128" algn="l"/>
                </a:tabLst>
                <a:defRPr/>
              </a:pPr>
              <a:r>
                <a:rPr lang="en-GB" altLang="en-US" sz="1400" b="1" dirty="0" err="1">
                  <a:solidFill>
                    <a:schemeClr val="tx1">
                      <a:lumMod val="75000"/>
                      <a:lumOff val="25000"/>
                    </a:schemeClr>
                  </a:solidFill>
                  <a:latin typeface="Calibri"/>
                  <a:ea typeface="ヒラギノ角ゴ Pro W3"/>
                  <a:cs typeface="Calibri" panose="020F0502020204030204" pitchFamily="34" charset="0"/>
                </a:rPr>
                <a:t>Dalteparin</a:t>
              </a:r>
              <a:r>
                <a:rPr lang="en-GB" altLang="en-US" sz="1400" dirty="0">
                  <a:solidFill>
                    <a:schemeClr val="tx1">
                      <a:lumMod val="75000"/>
                      <a:lumOff val="25000"/>
                    </a:schemeClr>
                  </a:solidFill>
                  <a:latin typeface="Calibri"/>
                  <a:ea typeface="ヒラギノ角ゴ Pro W3"/>
                  <a:cs typeface="Calibri" panose="020F0502020204030204" pitchFamily="34" charset="0"/>
                </a:rPr>
                <a:t> </a:t>
              </a:r>
              <a:br>
                <a:rPr lang="en-GB" altLang="en-US" sz="1400" dirty="0">
                  <a:solidFill>
                    <a:schemeClr val="tx1">
                      <a:lumMod val="75000"/>
                      <a:lumOff val="25000"/>
                    </a:schemeClr>
                  </a:solidFill>
                  <a:latin typeface="Calibri"/>
                  <a:ea typeface="ヒラギノ角ゴ Pro W3"/>
                  <a:cs typeface="Calibri" panose="020F0502020204030204" pitchFamily="34" charset="0"/>
                </a:rPr>
              </a:br>
              <a:r>
                <a:rPr lang="en-GB" altLang="en-US" sz="1400" dirty="0">
                  <a:solidFill>
                    <a:schemeClr val="tx1">
                      <a:lumMod val="75000"/>
                      <a:lumOff val="25000"/>
                    </a:schemeClr>
                  </a:solidFill>
                  <a:latin typeface="Calibri"/>
                  <a:ea typeface="ヒラギノ角ゴ Pro W3"/>
                  <a:cs typeface="Calibri" panose="020F0502020204030204" pitchFamily="34" charset="0"/>
                </a:rPr>
                <a:t>n=23</a:t>
              </a:r>
              <a:endParaRPr lang="en-GB" altLang="en-US" sz="1400" dirty="0">
                <a:solidFill>
                  <a:schemeClr val="tx1">
                    <a:lumMod val="75000"/>
                    <a:lumOff val="25000"/>
                  </a:schemeClr>
                </a:solidFill>
                <a:latin typeface="Calibri" panose="020F0502020204030204" pitchFamily="34" charset="0"/>
                <a:ea typeface="ヒラギノ角ゴ Pro W3"/>
                <a:cs typeface="Calibri" panose="020F0502020204030204" pitchFamily="34" charset="0"/>
              </a:endParaRPr>
            </a:p>
          </p:txBody>
        </p:sp>
        <p:sp>
          <p:nvSpPr>
            <p:cNvPr id="23" name="Rectangle 43">
              <a:extLst>
                <a:ext uri="{FF2B5EF4-FFF2-40B4-BE49-F238E27FC236}">
                  <a16:creationId xmlns:a16="http://schemas.microsoft.com/office/drawing/2014/main" id="{C46FF78D-D3FA-4C22-8DB5-2288EE4DE0E9}"/>
                </a:ext>
              </a:extLst>
            </p:cNvPr>
            <p:cNvSpPr>
              <a:spLocks noChangeArrowheads="1"/>
            </p:cNvSpPr>
            <p:nvPr/>
          </p:nvSpPr>
          <p:spPr bwMode="auto">
            <a:xfrm>
              <a:off x="2177648" y="4607611"/>
              <a:ext cx="144000" cy="14342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algn="ctr" defTabSz="609523">
                <a:spcBef>
                  <a:spcPct val="50000"/>
                </a:spcBef>
                <a:buClrTx/>
                <a:buSzTx/>
                <a:buFont typeface="Wingdings" panose="05000000000000000000" pitchFamily="2" charset="2"/>
                <a:buNone/>
                <a:tabLst>
                  <a:tab pos="1238128" algn="l"/>
                </a:tabLst>
                <a:defRPr/>
              </a:pPr>
              <a:endParaRPr lang="en-GB" altLang="en-US" sz="1600">
                <a:solidFill>
                  <a:schemeClr val="tx1">
                    <a:lumMod val="75000"/>
                    <a:lumOff val="25000"/>
                  </a:schemeClr>
                </a:solidFill>
                <a:latin typeface="Calibri" panose="020F0502020204030204" pitchFamily="34" charset="0"/>
                <a:ea typeface="ＭＳ Ｐゴシック" pitchFamily="34" charset="-128"/>
                <a:cs typeface="Calibri" panose="020F0502020204030204" pitchFamily="34" charset="0"/>
              </a:endParaRPr>
            </a:p>
          </p:txBody>
        </p:sp>
        <p:sp>
          <p:nvSpPr>
            <p:cNvPr id="24" name="TextBox 44">
              <a:extLst>
                <a:ext uri="{FF2B5EF4-FFF2-40B4-BE49-F238E27FC236}">
                  <a16:creationId xmlns:a16="http://schemas.microsoft.com/office/drawing/2014/main" id="{C46210DA-E479-4443-BAD2-546DA14AF775}"/>
                </a:ext>
              </a:extLst>
            </p:cNvPr>
            <p:cNvSpPr txBox="1">
              <a:spLocks noChangeArrowheads="1"/>
            </p:cNvSpPr>
            <p:nvPr/>
          </p:nvSpPr>
          <p:spPr bwMode="auto">
            <a:xfrm>
              <a:off x="2340903" y="4653451"/>
              <a:ext cx="1036100"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rIns="54000"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defTabSz="609523">
                <a:spcBef>
                  <a:spcPts val="0"/>
                </a:spcBef>
                <a:buClrTx/>
                <a:buSzTx/>
                <a:buFont typeface="Wingdings" panose="05000000000000000000" pitchFamily="2" charset="2"/>
                <a:buNone/>
                <a:tabLst>
                  <a:tab pos="1238128" algn="l"/>
                </a:tabLst>
                <a:defRPr/>
              </a:pPr>
              <a:r>
                <a:rPr lang="en-GB" altLang="en-US" sz="1400" b="1" dirty="0">
                  <a:solidFill>
                    <a:schemeClr val="tx1">
                      <a:lumMod val="75000"/>
                      <a:lumOff val="25000"/>
                    </a:schemeClr>
                  </a:solidFill>
                  <a:latin typeface="Calibri"/>
                  <a:ea typeface="ヒラギノ角ゴ Pro W3"/>
                  <a:cs typeface="Calibri" panose="020F0502020204030204" pitchFamily="34" charset="0"/>
                </a:rPr>
                <a:t>Apixaban</a:t>
              </a:r>
              <a:r>
                <a:rPr lang="en-GB" altLang="en-US" sz="1400" dirty="0">
                  <a:solidFill>
                    <a:schemeClr val="tx1">
                      <a:lumMod val="75000"/>
                      <a:lumOff val="25000"/>
                    </a:schemeClr>
                  </a:solidFill>
                  <a:latin typeface="Calibri"/>
                  <a:ea typeface="ヒラギノ角ゴ Pro W3"/>
                  <a:cs typeface="Calibri" panose="020F0502020204030204" pitchFamily="34" charset="0"/>
                </a:rPr>
                <a:t> </a:t>
              </a:r>
              <a:br>
                <a:rPr lang="en-GB" altLang="en-US" sz="1400" dirty="0">
                  <a:solidFill>
                    <a:schemeClr val="tx1">
                      <a:lumMod val="75000"/>
                      <a:lumOff val="25000"/>
                    </a:schemeClr>
                  </a:solidFill>
                  <a:latin typeface="Calibri"/>
                  <a:ea typeface="ヒラギノ角ゴ Pro W3"/>
                  <a:cs typeface="Calibri" panose="020F0502020204030204" pitchFamily="34" charset="0"/>
                </a:rPr>
              </a:br>
              <a:r>
                <a:rPr lang="en-GB" altLang="en-US" sz="1400" dirty="0">
                  <a:solidFill>
                    <a:schemeClr val="tx1">
                      <a:lumMod val="75000"/>
                      <a:lumOff val="25000"/>
                    </a:schemeClr>
                  </a:solidFill>
                  <a:latin typeface="Calibri"/>
                  <a:ea typeface="ヒラギノ角ゴ Pro W3"/>
                  <a:cs typeface="Calibri" panose="020F0502020204030204" pitchFamily="34" charset="0"/>
                </a:rPr>
                <a:t>n=22</a:t>
              </a:r>
            </a:p>
          </p:txBody>
        </p:sp>
      </p:grpSp>
      <p:sp>
        <p:nvSpPr>
          <p:cNvPr id="25" name="TextBox 13">
            <a:extLst>
              <a:ext uri="{FF2B5EF4-FFF2-40B4-BE49-F238E27FC236}">
                <a16:creationId xmlns:a16="http://schemas.microsoft.com/office/drawing/2014/main" id="{4ADFAC26-28E4-4B0A-930E-80EEA7A99A27}"/>
              </a:ext>
            </a:extLst>
          </p:cNvPr>
          <p:cNvSpPr txBox="1"/>
          <p:nvPr/>
        </p:nvSpPr>
        <p:spPr>
          <a:xfrm>
            <a:off x="8448389" y="5860426"/>
            <a:ext cx="1398909" cy="338554"/>
          </a:xfrm>
          <a:prstGeom prst="rect">
            <a:avLst/>
          </a:prstGeom>
          <a:noFill/>
        </p:spPr>
        <p:txBody>
          <a:bodyPr wrap="none">
            <a:spAutoFit/>
          </a:bodyPr>
          <a:lstStyle/>
          <a:p>
            <a:pPr algn="ctr" defTabSz="914354" eaLnBrk="0" fontAlgn="base" hangingPunct="0">
              <a:spcBef>
                <a:spcPct val="0"/>
              </a:spcBef>
              <a:spcAft>
                <a:spcPct val="0"/>
              </a:spcAft>
              <a:defRPr/>
            </a:pPr>
            <a:r>
              <a:rPr lang="en-GB" sz="1600" b="1" dirty="0">
                <a:solidFill>
                  <a:schemeClr val="tx1">
                    <a:lumMod val="75000"/>
                    <a:lumOff val="25000"/>
                  </a:schemeClr>
                </a:solidFill>
                <a:ea typeface="ＭＳ Ｐゴシック" panose="020B0600070205080204" pitchFamily="34" charset="-128"/>
                <a:cs typeface="Calibri" panose="020F0502020204030204" pitchFamily="34" charset="0"/>
              </a:rPr>
              <a:t>Cancer Type</a:t>
            </a:r>
          </a:p>
        </p:txBody>
      </p:sp>
      <p:sp>
        <p:nvSpPr>
          <p:cNvPr id="26" name="Text Placeholder 4">
            <a:extLst>
              <a:ext uri="{FF2B5EF4-FFF2-40B4-BE49-F238E27FC236}">
                <a16:creationId xmlns:a16="http://schemas.microsoft.com/office/drawing/2014/main" id="{47A5F3A9-15B9-405B-B41D-5FD01EC032D5}"/>
              </a:ext>
            </a:extLst>
          </p:cNvPr>
          <p:cNvSpPr txBox="1">
            <a:spLocks/>
          </p:cNvSpPr>
          <p:nvPr/>
        </p:nvSpPr>
        <p:spPr bwMode="auto">
          <a:xfrm>
            <a:off x="6159718" y="6458849"/>
            <a:ext cx="5600689" cy="25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1217024" rtl="0" eaLnBrk="0" fontAlgn="base" hangingPunct="0">
              <a:spcBef>
                <a:spcPts val="0"/>
              </a:spcBef>
              <a:spcAft>
                <a:spcPct val="0"/>
              </a:spcAft>
              <a:buClr>
                <a:srgbClr val="F26A38"/>
              </a:buClr>
              <a:buSzPct val="80000"/>
              <a:buFont typeface="Wingdings 3" pitchFamily="18" charset="2"/>
              <a:buNone/>
              <a:defRPr sz="1067" i="1" kern="1200">
                <a:solidFill>
                  <a:schemeClr val="tx1"/>
                </a:solidFill>
                <a:latin typeface="+mn-lt"/>
                <a:ea typeface="+mn-ea"/>
                <a:cs typeface="+mn-cs"/>
              </a:defRPr>
            </a:lvl1pPr>
            <a:lvl2pPr marL="609451" indent="0" algn="l" defTabSz="1217024" rtl="0" eaLnBrk="0" fontAlgn="base" hangingPunct="0">
              <a:spcBef>
                <a:spcPct val="20000"/>
              </a:spcBef>
              <a:spcAft>
                <a:spcPct val="0"/>
              </a:spcAft>
              <a:buClr>
                <a:srgbClr val="76004B"/>
              </a:buClr>
              <a:buSzPct val="80000"/>
              <a:buFont typeface="Arial" charset="0"/>
              <a:buNone/>
              <a:defRPr sz="1200" kern="1200">
                <a:solidFill>
                  <a:schemeClr val="tx1"/>
                </a:solidFill>
                <a:latin typeface="+mn-lt"/>
                <a:ea typeface="+mn-ea"/>
                <a:cs typeface="+mn-cs"/>
              </a:defRPr>
            </a:lvl2pPr>
            <a:lvl3pPr marL="1218900" indent="0" algn="l" defTabSz="1217024" rtl="0" eaLnBrk="0" fontAlgn="base" hangingPunct="0">
              <a:spcBef>
                <a:spcPct val="20000"/>
              </a:spcBef>
              <a:spcAft>
                <a:spcPct val="0"/>
              </a:spcAft>
              <a:buClr>
                <a:srgbClr val="76004B"/>
              </a:buClr>
              <a:buSzPct val="80000"/>
              <a:buFont typeface="Arial" charset="0"/>
              <a:buNone/>
              <a:defRPr sz="1333" kern="1200">
                <a:solidFill>
                  <a:schemeClr val="tx1"/>
                </a:solidFill>
                <a:latin typeface="+mn-lt"/>
                <a:ea typeface="+mn-ea"/>
                <a:cs typeface="+mn-cs"/>
              </a:defRPr>
            </a:lvl3pPr>
            <a:lvl4pPr marL="1826229" indent="0" algn="l" defTabSz="1217024" rtl="0" eaLnBrk="0" fontAlgn="base" hangingPunct="0">
              <a:spcBef>
                <a:spcPct val="20000"/>
              </a:spcBef>
              <a:spcAft>
                <a:spcPct val="0"/>
              </a:spcAft>
              <a:buClr>
                <a:srgbClr val="76004B"/>
              </a:buClr>
              <a:buSzPct val="80000"/>
              <a:buFont typeface="Arial" charset="0"/>
              <a:buNone/>
              <a:defRPr sz="1200" kern="1200">
                <a:solidFill>
                  <a:schemeClr val="tx1"/>
                </a:solidFill>
                <a:latin typeface="+mn-lt"/>
                <a:ea typeface="+mn-ea"/>
                <a:cs typeface="+mn-cs"/>
              </a:defRPr>
            </a:lvl4pPr>
            <a:lvl5pPr marL="2435682" indent="0" algn="l" defTabSz="1217024" rtl="0" eaLnBrk="0" fontAlgn="base" hangingPunct="0">
              <a:spcBef>
                <a:spcPct val="20000"/>
              </a:spcBef>
              <a:spcAft>
                <a:spcPct val="0"/>
              </a:spcAft>
              <a:buClr>
                <a:srgbClr val="76004B"/>
              </a:buClr>
              <a:buSzPct val="80000"/>
              <a:buFont typeface="Arial" charset="0"/>
              <a:buNone/>
              <a:defRPr sz="1200" kern="1200">
                <a:solidFill>
                  <a:schemeClr val="tx1"/>
                </a:solidFill>
                <a:latin typeface="+mn-lt"/>
                <a:ea typeface="+mn-ea"/>
                <a:cs typeface="+mn-cs"/>
              </a:defRPr>
            </a:lvl5pPr>
            <a:lvl6pPr marL="3349356" indent="-304472" algn="l" defTabSz="12179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354" indent="-304472" algn="l" defTabSz="12179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326" indent="-304472" algn="l" defTabSz="12179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297" indent="-304472" algn="l" defTabSz="12179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defRPr/>
            </a:pPr>
            <a:r>
              <a:rPr lang="en-GB" sz="1200" dirty="0">
                <a:solidFill>
                  <a:schemeClr val="tx1">
                    <a:lumMod val="75000"/>
                    <a:lumOff val="25000"/>
                  </a:schemeClr>
                </a:solidFill>
                <a:latin typeface="Calibri"/>
              </a:rPr>
              <a:t>The sample size of CARAVAGGIO was powered for the primary outcome of recurrent VTE, and was not powered to make definitive conclusions about bleeding</a:t>
            </a:r>
            <a:endParaRPr lang="en-GB" altLang="it-IT" sz="1200" dirty="0">
              <a:solidFill>
                <a:schemeClr val="tx1">
                  <a:lumMod val="75000"/>
                  <a:lumOff val="25000"/>
                </a:schemeClr>
              </a:solidFill>
              <a:latin typeface="+mj-lt"/>
              <a:ea typeface="MS PGothic" panose="020B0600070205080204" pitchFamily="34" charset="-128"/>
              <a:cs typeface="Calibri" panose="020F0502020204030204" pitchFamily="34" charset="0"/>
            </a:endParaRPr>
          </a:p>
        </p:txBody>
      </p:sp>
      <p:graphicFrame>
        <p:nvGraphicFramePr>
          <p:cNvPr id="29" name="Table 5">
            <a:extLst>
              <a:ext uri="{FF2B5EF4-FFF2-40B4-BE49-F238E27FC236}">
                <a16:creationId xmlns:a16="http://schemas.microsoft.com/office/drawing/2014/main" id="{D1739323-9B49-44F4-8F1E-3CBBFA81E869}"/>
              </a:ext>
            </a:extLst>
          </p:cNvPr>
          <p:cNvGraphicFramePr>
            <a:graphicFrameLocks noGrp="1"/>
          </p:cNvGraphicFramePr>
          <p:nvPr>
            <p:extLst>
              <p:ext uri="{D42A27DB-BD31-4B8C-83A1-F6EECF244321}">
                <p14:modId xmlns:p14="http://schemas.microsoft.com/office/powerpoint/2010/main" val="1213842044"/>
              </p:ext>
            </p:extLst>
          </p:nvPr>
        </p:nvGraphicFramePr>
        <p:xfrm>
          <a:off x="762000" y="1604080"/>
          <a:ext cx="4448338" cy="4594900"/>
        </p:xfrm>
        <a:graphic>
          <a:graphicData uri="http://schemas.openxmlformats.org/drawingml/2006/table">
            <a:tbl>
              <a:tblPr firstRow="1">
                <a:tableStyleId>{9D7B26C5-4107-4FEC-AEDC-1716B250A1EF}</a:tableStyleId>
              </a:tblPr>
              <a:tblGrid>
                <a:gridCol w="2034364">
                  <a:extLst>
                    <a:ext uri="{9D8B030D-6E8A-4147-A177-3AD203B41FA5}">
                      <a16:colId xmlns:a16="http://schemas.microsoft.com/office/drawing/2014/main" val="20000"/>
                    </a:ext>
                  </a:extLst>
                </a:gridCol>
                <a:gridCol w="1206987">
                  <a:extLst>
                    <a:ext uri="{9D8B030D-6E8A-4147-A177-3AD203B41FA5}">
                      <a16:colId xmlns:a16="http://schemas.microsoft.com/office/drawing/2014/main" val="20002"/>
                    </a:ext>
                  </a:extLst>
                </a:gridCol>
                <a:gridCol w="1206987">
                  <a:extLst>
                    <a:ext uri="{9D8B030D-6E8A-4147-A177-3AD203B41FA5}">
                      <a16:colId xmlns:a16="http://schemas.microsoft.com/office/drawing/2014/main" val="1421320731"/>
                    </a:ext>
                  </a:extLst>
                </a:gridCol>
              </a:tblGrid>
              <a:tr h="596667">
                <a:tc>
                  <a:txBody>
                    <a:bodyPr/>
                    <a:lstStyle/>
                    <a:p>
                      <a:pPr algn="l" fontAlgn="ctr"/>
                      <a:endParaRPr lang="en-US" sz="1400" b="0" i="0" u="none" strike="noStrike" baseline="0">
                        <a:ln>
                          <a:solidFill>
                            <a:schemeClr val="bg1"/>
                          </a:solidFill>
                        </a:ln>
                        <a:solidFill>
                          <a:schemeClr val="tx1"/>
                        </a:solidFill>
                        <a:effectLst/>
                        <a:latin typeface="+mn-lt"/>
                        <a:cs typeface="Arial" pitchFamily="34" charset="0"/>
                      </a:endParaRPr>
                    </a:p>
                  </a:txBody>
                  <a:tcPr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400" u="none" strike="noStrike" dirty="0">
                          <a:solidFill>
                            <a:schemeClr val="bg2"/>
                          </a:solidFill>
                        </a:rPr>
                        <a:t>Dalteparin</a:t>
                      </a:r>
                    </a:p>
                    <a:p>
                      <a:pPr marL="0" marR="0" indent="0" algn="ctr" defTabSz="457200" rtl="0" eaLnBrk="1" fontAlgn="t" latinLnBrk="0" hangingPunct="1">
                        <a:lnSpc>
                          <a:spcPct val="100000"/>
                        </a:lnSpc>
                        <a:spcBef>
                          <a:spcPts val="0"/>
                        </a:spcBef>
                        <a:spcAft>
                          <a:spcPts val="0"/>
                        </a:spcAft>
                        <a:buClrTx/>
                        <a:buSzTx/>
                        <a:buFontTx/>
                        <a:buNone/>
                        <a:tabLst/>
                        <a:defRPr/>
                      </a:pPr>
                      <a:r>
                        <a:rPr lang="en-US" sz="1400" u="none" strike="noStrike" dirty="0">
                          <a:solidFill>
                            <a:schemeClr val="bg2"/>
                          </a:solidFill>
                        </a:rPr>
                        <a:t>n=579</a:t>
                      </a:r>
                      <a:endParaRPr lang="en-US" sz="1400" b="1" i="0" u="none" strike="noStrike" dirty="0">
                        <a:solidFill>
                          <a:schemeClr val="bg2"/>
                        </a:solidFill>
                        <a:latin typeface="+mn-lt"/>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accent1"/>
                    </a:solidFill>
                  </a:tcPr>
                </a:tc>
                <a:tc>
                  <a:txBody>
                    <a:bodyPr/>
                    <a:lstStyle/>
                    <a:p>
                      <a:pPr algn="ctr" fontAlgn="t"/>
                      <a:r>
                        <a:rPr lang="en-US" sz="1400" u="none" strike="noStrike" dirty="0">
                          <a:solidFill>
                            <a:schemeClr val="bg2"/>
                          </a:solidFill>
                        </a:rPr>
                        <a:t>Apixaban</a:t>
                      </a:r>
                    </a:p>
                    <a:p>
                      <a:pPr algn="ctr" fontAlgn="t"/>
                      <a:r>
                        <a:rPr lang="en-US" sz="1400" u="none" strike="noStrike" dirty="0">
                          <a:solidFill>
                            <a:schemeClr val="bg2"/>
                          </a:solidFill>
                        </a:rPr>
                        <a:t>n=576</a:t>
                      </a:r>
                      <a:endParaRPr lang="en-US" sz="1400" b="1" i="0" u="none" strike="noStrike" baseline="0" dirty="0">
                        <a:ln>
                          <a:noFill/>
                        </a:ln>
                        <a:solidFill>
                          <a:schemeClr val="bg2"/>
                        </a:solidFill>
                        <a:effectLst/>
                        <a:latin typeface="+mn-lt"/>
                        <a:cs typeface="Arial"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67472">
                <a:tc>
                  <a:txBody>
                    <a:bodyPr/>
                    <a:lstStyle/>
                    <a:p>
                      <a:pPr algn="l" fontAlgn="t"/>
                      <a:r>
                        <a:rPr lang="en-GB" sz="1200" u="none" strike="noStrike" noProof="0" dirty="0">
                          <a:solidFill>
                            <a:schemeClr val="tx1"/>
                          </a:solidFill>
                        </a:rPr>
                        <a:t> Solid tumour,</a:t>
                      </a:r>
                      <a:r>
                        <a:rPr lang="en-GB" sz="1200" u="none" strike="noStrike" baseline="0" noProof="0" dirty="0">
                          <a:solidFill>
                            <a:schemeClr val="tx1"/>
                          </a:solidFill>
                        </a:rPr>
                        <a:t> n (%)</a:t>
                      </a:r>
                      <a:endParaRPr lang="en-GB" sz="1200" b="1"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527 (91.0)</a:t>
                      </a:r>
                      <a:endParaRPr lang="en-GB" sz="1200" b="1"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543 (94.3)</a:t>
                      </a:r>
                      <a:endParaRPr lang="en-GB" sz="1200" b="1"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1"/>
                  </a:ext>
                </a:extLst>
              </a:tr>
              <a:tr h="267472">
                <a:tc>
                  <a:txBody>
                    <a:bodyPr/>
                    <a:lstStyle/>
                    <a:p>
                      <a:pPr marL="117475" lvl="0" indent="-7938" algn="l" fontAlgn="t">
                        <a:buFont typeface="Arial" pitchFamily="34" charset="0"/>
                        <a:buNone/>
                      </a:pPr>
                      <a:r>
                        <a:rPr lang="en-GB" sz="1200" b="0" u="none" strike="noStrike" baseline="0" noProof="0" dirty="0">
                          <a:solidFill>
                            <a:schemeClr val="tx1"/>
                          </a:solidFill>
                        </a:rPr>
                        <a:t>     Colorectal</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113 (19.5)</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121 (21.0)</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2"/>
                  </a:ext>
                </a:extLst>
              </a:tr>
              <a:tr h="267472">
                <a:tc>
                  <a:txBody>
                    <a:bodyPr/>
                    <a:lstStyle/>
                    <a:p>
                      <a:pPr marL="117475" lvl="0" indent="-7938" algn="l" fontAlgn="t">
                        <a:buFont typeface="Arial" pitchFamily="34" charset="0"/>
                        <a:buNone/>
                      </a:pPr>
                      <a:r>
                        <a:rPr lang="en-GB" sz="1200" b="0" u="none" strike="noStrike" noProof="0" dirty="0">
                          <a:solidFill>
                            <a:schemeClr val="tx1"/>
                          </a:solidFill>
                        </a:rPr>
                        <a:t>     Lung</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95 (16.4)</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105 (18.2)</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3"/>
                  </a:ext>
                </a:extLst>
              </a:tr>
              <a:tr h="267472">
                <a:tc>
                  <a:txBody>
                    <a:bodyPr/>
                    <a:lstStyle/>
                    <a:p>
                      <a:pPr marL="117475" lvl="0" indent="-7938" algn="l" fontAlgn="t">
                        <a:buFont typeface="Arial" pitchFamily="34" charset="0"/>
                        <a:buNone/>
                      </a:pPr>
                      <a:r>
                        <a:rPr lang="en-GB" sz="1200" b="0" u="none" strike="noStrike" noProof="0" dirty="0">
                          <a:solidFill>
                            <a:schemeClr val="tx1"/>
                          </a:solidFill>
                        </a:rPr>
                        <a:t>     Breast </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76 (13.1)</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  79 (13.7)</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4"/>
                  </a:ext>
                </a:extLst>
              </a:tr>
              <a:tr h="267472">
                <a:tc>
                  <a:txBody>
                    <a:bodyPr/>
                    <a:lstStyle/>
                    <a:p>
                      <a:pPr marL="117475" lvl="0" indent="-7938" algn="l" fontAlgn="t">
                        <a:buFont typeface="Arial" pitchFamily="34" charset="0"/>
                        <a:buNone/>
                      </a:pPr>
                      <a:r>
                        <a:rPr lang="en-GB" sz="1200" b="0" u="none" strike="noStrike" noProof="0" dirty="0">
                          <a:solidFill>
                            <a:schemeClr val="tx1"/>
                          </a:solidFill>
                        </a:rPr>
                        <a:t>     Genitourinary</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73 (12.6)</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 66 (11.5)</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6"/>
                  </a:ext>
                </a:extLst>
              </a:tr>
              <a:tr h="267472">
                <a:tc>
                  <a:txBody>
                    <a:bodyPr/>
                    <a:lstStyle/>
                    <a:p>
                      <a:pPr marL="117475" lvl="0" indent="-7938" algn="l" fontAlgn="t">
                        <a:buFont typeface="Arial" pitchFamily="34" charset="0"/>
                        <a:buNone/>
                      </a:pPr>
                      <a:r>
                        <a:rPr lang="en-GB" sz="1200" b="0" u="none" strike="noStrike" noProof="0" dirty="0">
                          <a:solidFill>
                            <a:schemeClr val="tx1"/>
                          </a:solidFill>
                        </a:rPr>
                        <a:t>     Gynaecological</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59 (10.2)</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 60 (10.4)</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7"/>
                  </a:ext>
                </a:extLst>
              </a:tr>
              <a:tr h="443407">
                <a:tc>
                  <a:txBody>
                    <a:bodyPr/>
                    <a:lstStyle/>
                    <a:p>
                      <a:pPr marL="319088" lvl="0" indent="0" algn="l" fontAlgn="t">
                        <a:buFont typeface="Arial" pitchFamily="34" charset="0"/>
                        <a:buNone/>
                      </a:pPr>
                      <a:r>
                        <a:rPr lang="en-GB" sz="1200" b="0" u="none" strike="noStrike" noProof="0" dirty="0">
                          <a:solidFill>
                            <a:schemeClr val="tx1"/>
                          </a:solidFill>
                        </a:rPr>
                        <a:t>Pancreatic or hepatobiliary</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43 (7.4)</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44 (7.6)</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8"/>
                  </a:ext>
                </a:extLst>
              </a:tr>
              <a:tr h="267472">
                <a:tc>
                  <a:txBody>
                    <a:bodyPr/>
                    <a:lstStyle/>
                    <a:p>
                      <a:pPr marL="117475" lvl="0" indent="-7938" algn="l" fontAlgn="t">
                        <a:buFont typeface="Arial" pitchFamily="34" charset="0"/>
                        <a:buNone/>
                      </a:pPr>
                      <a:r>
                        <a:rPr lang="en-GB" sz="1200" b="0" u="none" strike="noStrike" noProof="0" dirty="0">
                          <a:solidFill>
                            <a:schemeClr val="tx1"/>
                          </a:solidFill>
                        </a:rPr>
                        <a:t>     Upper GI</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b="0" u="none" strike="noStrike" noProof="0" dirty="0">
                          <a:solidFill>
                            <a:schemeClr val="tx1"/>
                          </a:solidFill>
                          <a:effectLst/>
                        </a:rPr>
                        <a:t>31 (5.4)</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b="0" u="none" strike="noStrike" noProof="0" dirty="0">
                          <a:solidFill>
                            <a:schemeClr val="tx1"/>
                          </a:solidFill>
                        </a:rPr>
                        <a:t>23 (4.0)</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9"/>
                  </a:ext>
                </a:extLst>
              </a:tr>
              <a:tr h="267472">
                <a:tc>
                  <a:txBody>
                    <a:bodyPr/>
                    <a:lstStyle/>
                    <a:p>
                      <a:pPr marL="117475" lvl="0" indent="-7938" algn="l" fontAlgn="t">
                        <a:buFont typeface="Arial" pitchFamily="34" charset="0"/>
                        <a:buNone/>
                      </a:pPr>
                      <a:r>
                        <a:rPr lang="en-GB" sz="1200" u="none" strike="noStrike" noProof="0" dirty="0">
                          <a:solidFill>
                            <a:schemeClr val="tx1"/>
                          </a:solidFill>
                        </a:rPr>
                        <a:t>     Head and neck</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8 (1.4)</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14 (2.4)</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0"/>
                  </a:ext>
                </a:extLst>
              </a:tr>
              <a:tr h="267472">
                <a:tc>
                  <a:txBody>
                    <a:bodyPr/>
                    <a:lstStyle/>
                    <a:p>
                      <a:pPr marL="117475" lvl="0" indent="-7938" algn="l" fontAlgn="t">
                        <a:buFont typeface="Arial" pitchFamily="34" charset="0"/>
                        <a:buNone/>
                      </a:pPr>
                      <a:r>
                        <a:rPr lang="en-GB" sz="1200" u="none" strike="noStrike" noProof="0">
                          <a:solidFill>
                            <a:schemeClr val="tx1"/>
                          </a:solidFill>
                        </a:rPr>
                        <a:t>     Bone/soft tissue</a:t>
                      </a:r>
                      <a:endParaRPr lang="en-GB" sz="1200" b="0" i="0" u="none" strike="noStrike" noProof="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7 (1.2)</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11 (1.9)</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1"/>
                  </a:ext>
                </a:extLst>
              </a:tr>
              <a:tr h="267472">
                <a:tc>
                  <a:txBody>
                    <a:bodyPr/>
                    <a:lstStyle/>
                    <a:p>
                      <a:pPr marL="117475" lvl="0" indent="-7938" algn="l" fontAlgn="t">
                        <a:buFont typeface="Arial" pitchFamily="34" charset="0"/>
                        <a:buNone/>
                      </a:pPr>
                      <a:r>
                        <a:rPr lang="en-GB" sz="1200" u="none" strike="noStrike" noProof="0">
                          <a:solidFill>
                            <a:schemeClr val="tx1"/>
                          </a:solidFill>
                        </a:rPr>
                        <a:t>     Skin – melanoma</a:t>
                      </a:r>
                      <a:endParaRPr lang="en-GB" sz="1200" b="0" i="0" u="none" strike="noStrike" noProof="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7 (1.2)</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4 (0.7)</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2"/>
                  </a:ext>
                </a:extLst>
              </a:tr>
              <a:tr h="267472">
                <a:tc>
                  <a:txBody>
                    <a:bodyPr/>
                    <a:lstStyle/>
                    <a:p>
                      <a:pPr marL="117475" lvl="0" indent="-7938" algn="l" fontAlgn="t">
                        <a:buFont typeface="Arial" pitchFamily="34" charset="0"/>
                        <a:buNone/>
                      </a:pPr>
                      <a:r>
                        <a:rPr lang="en-GB" sz="1200" u="none" strike="noStrike" noProof="0">
                          <a:solidFill>
                            <a:schemeClr val="tx1"/>
                          </a:solidFill>
                        </a:rPr>
                        <a:t>     Other</a:t>
                      </a:r>
                      <a:endParaRPr lang="en-GB" sz="1200" b="0" i="0" u="none" strike="noStrike" noProof="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15 (2.6)</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16 (2.8)</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3"/>
                  </a:ext>
                </a:extLst>
              </a:tr>
              <a:tr h="523513">
                <a:tc>
                  <a:txBody>
                    <a:bodyPr/>
                    <a:lstStyle/>
                    <a:p>
                      <a:pPr algn="l" fontAlgn="t"/>
                      <a:r>
                        <a:rPr lang="en-GB" sz="1200" u="none" strike="noStrike" noProof="0" dirty="0">
                          <a:solidFill>
                            <a:schemeClr val="tx1"/>
                          </a:solidFill>
                        </a:rPr>
                        <a:t>Haematological </a:t>
                      </a:r>
                      <a:br>
                        <a:rPr lang="en-GB" sz="1200" u="none" strike="noStrike" noProof="0" dirty="0">
                          <a:solidFill>
                            <a:schemeClr val="tx1"/>
                          </a:solidFill>
                        </a:rPr>
                      </a:br>
                      <a:r>
                        <a:rPr lang="en-GB" sz="1200" u="none" strike="noStrike" noProof="0" dirty="0">
                          <a:solidFill>
                            <a:schemeClr val="tx1"/>
                          </a:solidFill>
                        </a:rPr>
                        <a:t>malignancy, n (%)</a:t>
                      </a:r>
                      <a:endParaRPr lang="en-GB" sz="1200" b="0" i="0" u="none" strike="noStrike" noProof="0" dirty="0">
                        <a:solidFill>
                          <a:schemeClr val="tx1"/>
                        </a:solidFill>
                        <a:latin typeface="Arial" pitchFamily="34" charset="0"/>
                        <a:cs typeface="Arial" pitchFamily="34" charset="0"/>
                      </a:endParaRPr>
                    </a:p>
                  </a:txBody>
                  <a:tcPr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t"/>
                      <a:r>
                        <a:rPr lang="en-GB" sz="1200" u="none" strike="noStrike" noProof="0" dirty="0">
                          <a:solidFill>
                            <a:schemeClr val="tx1"/>
                          </a:solidFill>
                          <a:effectLst/>
                        </a:rPr>
                        <a:t>52 (9.0)</a:t>
                      </a:r>
                      <a:endParaRPr lang="en-GB" sz="1200" b="0" i="0" u="none" strike="noStrike" noProof="0" dirty="0">
                        <a:solidFill>
                          <a:schemeClr val="tx1"/>
                        </a:solidFill>
                        <a:effectLst/>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alpha val="20000"/>
                      </a:schemeClr>
                    </a:solidFill>
                  </a:tcPr>
                </a:tc>
                <a:tc>
                  <a:txBody>
                    <a:bodyPr/>
                    <a:lstStyle/>
                    <a:p>
                      <a:pPr algn="ctr" fontAlgn="t"/>
                      <a:r>
                        <a:rPr lang="en-GB" sz="1200" u="none" strike="noStrike" noProof="0" dirty="0">
                          <a:solidFill>
                            <a:schemeClr val="tx1"/>
                          </a:solidFill>
                        </a:rPr>
                        <a:t>33 (5.7)</a:t>
                      </a:r>
                      <a:endParaRPr lang="en-GB" sz="1200" b="0" i="0" u="none" strike="noStrike" noProof="0" dirty="0">
                        <a:solidFill>
                          <a:schemeClr val="tx1"/>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4073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5">
            <a:extLst>
              <a:ext uri="{FF2B5EF4-FFF2-40B4-BE49-F238E27FC236}">
                <a16:creationId xmlns:a16="http://schemas.microsoft.com/office/drawing/2014/main" id="{D1739323-9B49-44F4-8F1E-3CBBFA81E869}"/>
              </a:ext>
            </a:extLst>
          </p:cNvPr>
          <p:cNvGraphicFramePr>
            <a:graphicFrameLocks noGrp="1"/>
          </p:cNvGraphicFramePr>
          <p:nvPr>
            <p:extLst>
              <p:ext uri="{D42A27DB-BD31-4B8C-83A1-F6EECF244321}">
                <p14:modId xmlns:p14="http://schemas.microsoft.com/office/powerpoint/2010/main" val="1118138170"/>
              </p:ext>
            </p:extLst>
          </p:nvPr>
        </p:nvGraphicFramePr>
        <p:xfrm>
          <a:off x="3178627" y="300817"/>
          <a:ext cx="6056811" cy="6256366"/>
        </p:xfrm>
        <a:graphic>
          <a:graphicData uri="http://schemas.openxmlformats.org/drawingml/2006/table">
            <a:tbl>
              <a:tblPr firstRow="1">
                <a:tableStyleId>{9D7B26C5-4107-4FEC-AEDC-1716B250A1EF}</a:tableStyleId>
              </a:tblPr>
              <a:tblGrid>
                <a:gridCol w="2769969">
                  <a:extLst>
                    <a:ext uri="{9D8B030D-6E8A-4147-A177-3AD203B41FA5}">
                      <a16:colId xmlns:a16="http://schemas.microsoft.com/office/drawing/2014/main" val="20000"/>
                    </a:ext>
                  </a:extLst>
                </a:gridCol>
                <a:gridCol w="1643421">
                  <a:extLst>
                    <a:ext uri="{9D8B030D-6E8A-4147-A177-3AD203B41FA5}">
                      <a16:colId xmlns:a16="http://schemas.microsoft.com/office/drawing/2014/main" val="20002"/>
                    </a:ext>
                  </a:extLst>
                </a:gridCol>
                <a:gridCol w="1643421">
                  <a:extLst>
                    <a:ext uri="{9D8B030D-6E8A-4147-A177-3AD203B41FA5}">
                      <a16:colId xmlns:a16="http://schemas.microsoft.com/office/drawing/2014/main" val="1421320731"/>
                    </a:ext>
                  </a:extLst>
                </a:gridCol>
              </a:tblGrid>
              <a:tr h="812416">
                <a:tc>
                  <a:txBody>
                    <a:bodyPr/>
                    <a:lstStyle/>
                    <a:p>
                      <a:pPr algn="l" fontAlgn="ctr"/>
                      <a:endParaRPr lang="en-US" sz="1900" b="0" i="0" u="none" strike="noStrike" baseline="0">
                        <a:ln>
                          <a:solidFill>
                            <a:schemeClr val="bg1"/>
                          </a:solidFill>
                        </a:ln>
                        <a:solidFill>
                          <a:schemeClr val="tx1"/>
                        </a:solidFill>
                        <a:effectLst/>
                        <a:latin typeface="+mn-lt"/>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900" u="none" strike="noStrike" dirty="0">
                          <a:solidFill>
                            <a:schemeClr val="bg2"/>
                          </a:solidFill>
                        </a:rPr>
                        <a:t>Dalteparin</a:t>
                      </a:r>
                    </a:p>
                    <a:p>
                      <a:pPr marL="0" marR="0" indent="0" algn="ctr" defTabSz="457200" rtl="0" eaLnBrk="1" fontAlgn="t" latinLnBrk="0" hangingPunct="1">
                        <a:lnSpc>
                          <a:spcPct val="100000"/>
                        </a:lnSpc>
                        <a:spcBef>
                          <a:spcPts val="0"/>
                        </a:spcBef>
                        <a:spcAft>
                          <a:spcPts val="0"/>
                        </a:spcAft>
                        <a:buClrTx/>
                        <a:buSzTx/>
                        <a:buFontTx/>
                        <a:buNone/>
                        <a:tabLst/>
                        <a:defRPr/>
                      </a:pPr>
                      <a:r>
                        <a:rPr lang="en-US" sz="1900" u="none" strike="noStrike" dirty="0">
                          <a:solidFill>
                            <a:schemeClr val="bg2"/>
                          </a:solidFill>
                        </a:rPr>
                        <a:t>n=579</a:t>
                      </a:r>
                      <a:endParaRPr lang="en-US" sz="1900" b="1" i="0" u="none" strike="noStrike" dirty="0">
                        <a:solidFill>
                          <a:schemeClr val="bg2"/>
                        </a:solidFill>
                        <a:latin typeface="+mn-lt"/>
                        <a:cs typeface="Arial" panose="020B0604020202020204" pitchFamily="34" charset="0"/>
                      </a:endParaRPr>
                    </a:p>
                  </a:txBody>
                  <a:tcPr marL="124504" marR="124504" marT="62252" marB="62252" anchor="ctr">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accent1"/>
                    </a:solidFill>
                  </a:tcPr>
                </a:tc>
                <a:tc>
                  <a:txBody>
                    <a:bodyPr/>
                    <a:lstStyle/>
                    <a:p>
                      <a:pPr algn="ctr" fontAlgn="t"/>
                      <a:r>
                        <a:rPr lang="en-US" sz="1900" u="none" strike="noStrike" dirty="0">
                          <a:solidFill>
                            <a:schemeClr val="bg2"/>
                          </a:solidFill>
                        </a:rPr>
                        <a:t>Apixaban</a:t>
                      </a:r>
                    </a:p>
                    <a:p>
                      <a:pPr algn="ctr" fontAlgn="t"/>
                      <a:r>
                        <a:rPr lang="en-US" sz="1900" u="none" strike="noStrike" dirty="0">
                          <a:solidFill>
                            <a:schemeClr val="bg2"/>
                          </a:solidFill>
                        </a:rPr>
                        <a:t>n=576</a:t>
                      </a:r>
                      <a:endParaRPr lang="en-US" sz="1900" b="1" i="0" u="none" strike="noStrike" baseline="0" dirty="0">
                        <a:ln>
                          <a:noFill/>
                        </a:ln>
                        <a:solidFill>
                          <a:schemeClr val="bg2"/>
                        </a:solidFill>
                        <a:effectLst/>
                        <a:latin typeface="+mn-lt"/>
                        <a:cs typeface="Arial" pitchFamily="34" charset="0"/>
                      </a:endParaRPr>
                    </a:p>
                  </a:txBody>
                  <a:tcPr marL="124504" marR="124504" marT="62252" marB="62252" anchor="ctr">
                    <a:lnL w="1270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373511">
                <a:tc>
                  <a:txBody>
                    <a:bodyPr/>
                    <a:lstStyle/>
                    <a:p>
                      <a:pPr algn="l" fontAlgn="t"/>
                      <a:r>
                        <a:rPr lang="en-GB" sz="1600" u="none" strike="noStrike" noProof="0" dirty="0">
                          <a:solidFill>
                            <a:schemeClr val="tx1"/>
                          </a:solidFill>
                        </a:rPr>
                        <a:t> Solid tumour,</a:t>
                      </a:r>
                      <a:r>
                        <a:rPr lang="en-GB" sz="1600" u="none" strike="noStrike" baseline="0" noProof="0" dirty="0">
                          <a:solidFill>
                            <a:schemeClr val="tx1"/>
                          </a:solidFill>
                        </a:rPr>
                        <a:t> n (%)</a:t>
                      </a:r>
                      <a:endParaRPr lang="en-GB" sz="1600" b="1"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527 (91.0)</a:t>
                      </a:r>
                      <a:endParaRPr lang="en-GB" sz="1600" b="1"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543 (94.3)</a:t>
                      </a:r>
                      <a:endParaRPr lang="en-GB" sz="1600" b="1"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1"/>
                  </a:ext>
                </a:extLst>
              </a:tr>
              <a:tr h="373511">
                <a:tc>
                  <a:txBody>
                    <a:bodyPr/>
                    <a:lstStyle/>
                    <a:p>
                      <a:pPr marL="117475" lvl="0" indent="-7938" algn="l" fontAlgn="t">
                        <a:buFont typeface="Arial" pitchFamily="34" charset="0"/>
                        <a:buNone/>
                      </a:pPr>
                      <a:r>
                        <a:rPr lang="en-GB" sz="1600" b="0" u="none" strike="noStrike" baseline="0" noProof="0" dirty="0">
                          <a:solidFill>
                            <a:schemeClr val="tx1"/>
                          </a:solidFill>
                        </a:rPr>
                        <a:t>     Colorectal</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113 (19.5)</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121 (21.0)</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2"/>
                  </a:ext>
                </a:extLst>
              </a:tr>
              <a:tr h="373511">
                <a:tc>
                  <a:txBody>
                    <a:bodyPr/>
                    <a:lstStyle/>
                    <a:p>
                      <a:pPr marL="117475" lvl="0" indent="-7938" algn="l" fontAlgn="t">
                        <a:buFont typeface="Arial" pitchFamily="34" charset="0"/>
                        <a:buNone/>
                      </a:pPr>
                      <a:r>
                        <a:rPr lang="en-GB" sz="1600" b="0" u="none" strike="noStrike" noProof="0" dirty="0">
                          <a:solidFill>
                            <a:schemeClr val="tx1"/>
                          </a:solidFill>
                        </a:rPr>
                        <a:t>     Lung</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95 (16.4)</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105 (18.2)</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3"/>
                  </a:ext>
                </a:extLst>
              </a:tr>
              <a:tr h="373511">
                <a:tc>
                  <a:txBody>
                    <a:bodyPr/>
                    <a:lstStyle/>
                    <a:p>
                      <a:pPr marL="117475" lvl="0" indent="-7938" algn="l" fontAlgn="t">
                        <a:buFont typeface="Arial" pitchFamily="34" charset="0"/>
                        <a:buNone/>
                      </a:pPr>
                      <a:r>
                        <a:rPr lang="en-GB" sz="1600" b="0" u="none" strike="noStrike" noProof="0" dirty="0">
                          <a:solidFill>
                            <a:schemeClr val="tx1"/>
                          </a:solidFill>
                        </a:rPr>
                        <a:t>     Breast </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76 (13.1)</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  79 (13.7)</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4"/>
                  </a:ext>
                </a:extLst>
              </a:tr>
              <a:tr h="373511">
                <a:tc>
                  <a:txBody>
                    <a:bodyPr/>
                    <a:lstStyle/>
                    <a:p>
                      <a:pPr marL="117475" lvl="0" indent="-7938" algn="l" fontAlgn="t">
                        <a:buFont typeface="Arial" pitchFamily="34" charset="0"/>
                        <a:buNone/>
                      </a:pPr>
                      <a:r>
                        <a:rPr lang="en-GB" sz="1600" b="0" u="none" strike="noStrike" noProof="0" dirty="0">
                          <a:solidFill>
                            <a:schemeClr val="tx1"/>
                          </a:solidFill>
                        </a:rPr>
                        <a:t>     Genitourinary</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73 (12.6)</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 66 (11.5)</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6"/>
                  </a:ext>
                </a:extLst>
              </a:tr>
              <a:tr h="373511">
                <a:tc>
                  <a:txBody>
                    <a:bodyPr/>
                    <a:lstStyle/>
                    <a:p>
                      <a:pPr marL="117475" lvl="0" indent="-7938" algn="l" fontAlgn="t">
                        <a:buFont typeface="Arial" pitchFamily="34" charset="0"/>
                        <a:buNone/>
                      </a:pPr>
                      <a:r>
                        <a:rPr lang="en-GB" sz="1600" b="0" u="none" strike="noStrike" noProof="0" dirty="0">
                          <a:solidFill>
                            <a:schemeClr val="tx1"/>
                          </a:solidFill>
                        </a:rPr>
                        <a:t>     Gynaecological</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59 (10.2)</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 60 (10.4)</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7"/>
                  </a:ext>
                </a:extLst>
              </a:tr>
              <a:tr h="622519">
                <a:tc>
                  <a:txBody>
                    <a:bodyPr/>
                    <a:lstStyle/>
                    <a:p>
                      <a:pPr marL="319088" lvl="0" indent="0" algn="l" fontAlgn="t">
                        <a:buFont typeface="Arial" pitchFamily="34" charset="0"/>
                        <a:buNone/>
                      </a:pPr>
                      <a:r>
                        <a:rPr lang="en-GB" sz="1600" b="0" u="none" strike="noStrike" noProof="0" dirty="0">
                          <a:solidFill>
                            <a:schemeClr val="tx1"/>
                          </a:solidFill>
                        </a:rPr>
                        <a:t>Pancreatic or hepatobiliary</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43 (7.4)</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44 (7.6)</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8"/>
                  </a:ext>
                </a:extLst>
              </a:tr>
              <a:tr h="373511">
                <a:tc>
                  <a:txBody>
                    <a:bodyPr/>
                    <a:lstStyle/>
                    <a:p>
                      <a:pPr marL="117475" lvl="0" indent="-7938" algn="l" fontAlgn="t">
                        <a:buFont typeface="Arial" pitchFamily="34" charset="0"/>
                        <a:buNone/>
                      </a:pPr>
                      <a:r>
                        <a:rPr lang="en-GB" sz="1600" b="0" u="none" strike="noStrike" noProof="0" dirty="0">
                          <a:solidFill>
                            <a:schemeClr val="tx1"/>
                          </a:solidFill>
                        </a:rPr>
                        <a:t>     Upper GI</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b="0" u="none" strike="noStrike" noProof="0" dirty="0">
                          <a:solidFill>
                            <a:schemeClr val="tx1"/>
                          </a:solidFill>
                          <a:effectLst/>
                        </a:rPr>
                        <a:t>31 (5.4)</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b="0" u="none" strike="noStrike" noProof="0" dirty="0">
                          <a:solidFill>
                            <a:schemeClr val="tx1"/>
                          </a:solidFill>
                        </a:rPr>
                        <a:t>23 (4.0)</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9"/>
                  </a:ext>
                </a:extLst>
              </a:tr>
              <a:tr h="373511">
                <a:tc>
                  <a:txBody>
                    <a:bodyPr/>
                    <a:lstStyle/>
                    <a:p>
                      <a:pPr marL="117475" lvl="0" indent="-7938" algn="l" fontAlgn="t">
                        <a:buFont typeface="Arial" pitchFamily="34" charset="0"/>
                        <a:buNone/>
                      </a:pPr>
                      <a:r>
                        <a:rPr lang="en-GB" sz="1600" u="none" strike="noStrike" noProof="0" dirty="0">
                          <a:solidFill>
                            <a:schemeClr val="tx1"/>
                          </a:solidFill>
                        </a:rPr>
                        <a:t>     Head and neck</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8 (1.4)</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14 (2.4)</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0"/>
                  </a:ext>
                </a:extLst>
              </a:tr>
              <a:tr h="373511">
                <a:tc>
                  <a:txBody>
                    <a:bodyPr/>
                    <a:lstStyle/>
                    <a:p>
                      <a:pPr marL="117475" lvl="0" indent="-7938" algn="l" fontAlgn="t">
                        <a:buFont typeface="Arial" pitchFamily="34" charset="0"/>
                        <a:buNone/>
                      </a:pPr>
                      <a:r>
                        <a:rPr lang="en-GB" sz="1600" u="none" strike="noStrike" noProof="0">
                          <a:solidFill>
                            <a:schemeClr val="tx1"/>
                          </a:solidFill>
                        </a:rPr>
                        <a:t>     Bone/soft tissue</a:t>
                      </a:r>
                      <a:endParaRPr lang="en-GB" sz="1600" b="0" i="0" u="none" strike="noStrike" noProof="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7 (1.2)</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11 (1.9)</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1"/>
                  </a:ext>
                </a:extLst>
              </a:tr>
              <a:tr h="373511">
                <a:tc>
                  <a:txBody>
                    <a:bodyPr/>
                    <a:lstStyle/>
                    <a:p>
                      <a:pPr marL="117475" lvl="0" indent="-7938" algn="l" fontAlgn="t">
                        <a:buFont typeface="Arial" pitchFamily="34" charset="0"/>
                        <a:buNone/>
                      </a:pPr>
                      <a:r>
                        <a:rPr lang="en-GB" sz="1600" u="none" strike="noStrike" noProof="0">
                          <a:solidFill>
                            <a:schemeClr val="tx1"/>
                          </a:solidFill>
                        </a:rPr>
                        <a:t>     Skin – melanoma</a:t>
                      </a:r>
                      <a:endParaRPr lang="en-GB" sz="1600" b="0" i="0" u="none" strike="noStrike" noProof="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7 (1.2)</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4 (0.7)</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2"/>
                  </a:ext>
                </a:extLst>
              </a:tr>
              <a:tr h="373511">
                <a:tc>
                  <a:txBody>
                    <a:bodyPr/>
                    <a:lstStyle/>
                    <a:p>
                      <a:pPr marL="117475" lvl="0" indent="-7938" algn="l" fontAlgn="t">
                        <a:buFont typeface="Arial" pitchFamily="34" charset="0"/>
                        <a:buNone/>
                      </a:pPr>
                      <a:r>
                        <a:rPr lang="en-GB" sz="1600" u="none" strike="noStrike" noProof="0">
                          <a:solidFill>
                            <a:schemeClr val="tx1"/>
                          </a:solidFill>
                        </a:rPr>
                        <a:t>     Other</a:t>
                      </a:r>
                      <a:endParaRPr lang="en-GB" sz="1600" b="0" i="0" u="none" strike="noStrike" noProof="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15 (2.6)</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16 (2.8)</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13"/>
                  </a:ext>
                </a:extLst>
              </a:tr>
              <a:tr h="712810">
                <a:tc>
                  <a:txBody>
                    <a:bodyPr/>
                    <a:lstStyle/>
                    <a:p>
                      <a:pPr algn="l" fontAlgn="t"/>
                      <a:r>
                        <a:rPr lang="en-GB" sz="1600" u="none" strike="noStrike" noProof="0" dirty="0">
                          <a:solidFill>
                            <a:schemeClr val="tx1"/>
                          </a:solidFill>
                        </a:rPr>
                        <a:t>Haematological </a:t>
                      </a:r>
                      <a:br>
                        <a:rPr lang="en-GB" sz="1600" u="none" strike="noStrike" noProof="0" dirty="0">
                          <a:solidFill>
                            <a:schemeClr val="tx1"/>
                          </a:solidFill>
                        </a:rPr>
                      </a:br>
                      <a:r>
                        <a:rPr lang="en-GB" sz="1600" u="none" strike="noStrike" noProof="0" dirty="0">
                          <a:solidFill>
                            <a:schemeClr val="tx1"/>
                          </a:solidFill>
                        </a:rPr>
                        <a:t>malignancy, n (%)</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t"/>
                      <a:r>
                        <a:rPr lang="en-GB" sz="1600" u="none" strike="noStrike" noProof="0" dirty="0">
                          <a:solidFill>
                            <a:schemeClr val="tx1"/>
                          </a:solidFill>
                          <a:effectLst/>
                        </a:rPr>
                        <a:t>52 (9.0)</a:t>
                      </a:r>
                      <a:endParaRPr lang="en-GB" sz="1600" b="0" i="0" u="none" strike="noStrike" noProof="0" dirty="0">
                        <a:solidFill>
                          <a:schemeClr val="tx1"/>
                        </a:solidFill>
                        <a:effectLst/>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alpha val="20000"/>
                      </a:schemeClr>
                    </a:solidFill>
                  </a:tcPr>
                </a:tc>
                <a:tc>
                  <a:txBody>
                    <a:bodyPr/>
                    <a:lstStyle/>
                    <a:p>
                      <a:pPr algn="ctr" fontAlgn="t"/>
                      <a:r>
                        <a:rPr lang="en-GB" sz="1600" u="none" strike="noStrike" noProof="0" dirty="0">
                          <a:solidFill>
                            <a:schemeClr val="tx1"/>
                          </a:solidFill>
                        </a:rPr>
                        <a:t>33 (5.7)</a:t>
                      </a:r>
                      <a:endParaRPr lang="en-GB" sz="1600" b="0" i="0" u="none" strike="noStrike" noProof="0" dirty="0">
                        <a:solidFill>
                          <a:schemeClr val="tx1"/>
                        </a:solidFill>
                        <a:latin typeface="Arial" pitchFamily="34" charset="0"/>
                        <a:cs typeface="Arial" pitchFamily="34" charset="0"/>
                      </a:endParaRPr>
                    </a:p>
                  </a:txBody>
                  <a:tcPr marL="124504" marR="124504" marT="62252" marB="62252"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alpha val="11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890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a:extLst>
              <a:ext uri="{FF2B5EF4-FFF2-40B4-BE49-F238E27FC236}">
                <a16:creationId xmlns:a16="http://schemas.microsoft.com/office/drawing/2014/main" id="{FDACBCBD-0B85-4ACE-A65C-B5AD428042B0}"/>
              </a:ext>
            </a:extLst>
          </p:cNvPr>
          <p:cNvGraphicFramePr>
            <a:graphicFrameLocks/>
          </p:cNvGraphicFramePr>
          <p:nvPr>
            <p:extLst>
              <p:ext uri="{D42A27DB-BD31-4B8C-83A1-F6EECF244321}">
                <p14:modId xmlns:p14="http://schemas.microsoft.com/office/powerpoint/2010/main" val="2358787276"/>
              </p:ext>
            </p:extLst>
          </p:nvPr>
        </p:nvGraphicFramePr>
        <p:xfrm>
          <a:off x="2083136" y="396502"/>
          <a:ext cx="8236521" cy="59224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3">
            <a:extLst>
              <a:ext uri="{FF2B5EF4-FFF2-40B4-BE49-F238E27FC236}">
                <a16:creationId xmlns:a16="http://schemas.microsoft.com/office/drawing/2014/main" id="{9673F1BE-749B-4539-98CE-FE6B50FF2A78}"/>
              </a:ext>
            </a:extLst>
          </p:cNvPr>
          <p:cNvSpPr txBox="1"/>
          <p:nvPr/>
        </p:nvSpPr>
        <p:spPr>
          <a:xfrm rot="16200000">
            <a:off x="-1005124" y="2234288"/>
            <a:ext cx="4310744" cy="338554"/>
          </a:xfrm>
          <a:prstGeom prst="rect">
            <a:avLst/>
          </a:prstGeom>
          <a:noFill/>
        </p:spPr>
        <p:txBody>
          <a:bodyPr wrap="square">
            <a:spAutoFit/>
          </a:bodyPr>
          <a:lstStyle/>
          <a:p>
            <a:pPr defTabSz="914354" eaLnBrk="0" fontAlgn="base" hangingPunct="0">
              <a:spcBef>
                <a:spcPct val="0"/>
              </a:spcBef>
              <a:spcAft>
                <a:spcPct val="0"/>
              </a:spcAft>
              <a:defRPr/>
            </a:pPr>
            <a:r>
              <a:rPr lang="en-GB" sz="1600" b="1" dirty="0">
                <a:solidFill>
                  <a:schemeClr val="tx1">
                    <a:lumMod val="75000"/>
                    <a:lumOff val="25000"/>
                  </a:schemeClr>
                </a:solidFill>
                <a:ea typeface="ＭＳ Ｐゴシック" panose="020B0600070205080204" pitchFamily="34" charset="-128"/>
                <a:cs typeface="Calibri" panose="020F0502020204030204" pitchFamily="34" charset="0"/>
              </a:rPr>
              <a:t>Patients with major bleeding (%)</a:t>
            </a:r>
          </a:p>
        </p:txBody>
      </p:sp>
      <p:grpSp>
        <p:nvGrpSpPr>
          <p:cNvPr id="20" name="Group 4">
            <a:extLst>
              <a:ext uri="{FF2B5EF4-FFF2-40B4-BE49-F238E27FC236}">
                <a16:creationId xmlns:a16="http://schemas.microsoft.com/office/drawing/2014/main" id="{8312DFFE-08D2-4F63-86C0-742A1B14EEAF}"/>
              </a:ext>
            </a:extLst>
          </p:cNvPr>
          <p:cNvGrpSpPr/>
          <p:nvPr/>
        </p:nvGrpSpPr>
        <p:grpSpPr>
          <a:xfrm>
            <a:off x="7169020" y="396502"/>
            <a:ext cx="2489739" cy="325479"/>
            <a:chOff x="2177648" y="4597739"/>
            <a:chExt cx="2489738" cy="325475"/>
          </a:xfrm>
        </p:grpSpPr>
        <p:sp>
          <p:nvSpPr>
            <p:cNvPr id="21" name="Rectangle 45">
              <a:extLst>
                <a:ext uri="{FF2B5EF4-FFF2-40B4-BE49-F238E27FC236}">
                  <a16:creationId xmlns:a16="http://schemas.microsoft.com/office/drawing/2014/main" id="{40EFC103-C3BE-455D-9201-6174746E5CAC}"/>
                </a:ext>
              </a:extLst>
            </p:cNvPr>
            <p:cNvSpPr>
              <a:spLocks noChangeArrowheads="1"/>
            </p:cNvSpPr>
            <p:nvPr/>
          </p:nvSpPr>
          <p:spPr bwMode="auto">
            <a:xfrm>
              <a:off x="3554582" y="4597739"/>
              <a:ext cx="144003" cy="153296"/>
            </a:xfrm>
            <a:prstGeom prst="rect">
              <a:avLst/>
            </a:prstGeom>
            <a:solidFill>
              <a:srgbClr val="0070C0"/>
            </a:solidFill>
            <a:ln>
              <a:noFill/>
            </a:ln>
          </p:spPr>
          <p:txBody>
            <a:bodyPr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algn="ctr" defTabSz="609523">
                <a:spcBef>
                  <a:spcPct val="50000"/>
                </a:spcBef>
                <a:buClrTx/>
                <a:buSzTx/>
                <a:buFont typeface="Wingdings" panose="05000000000000000000" pitchFamily="2" charset="2"/>
                <a:buNone/>
                <a:tabLst>
                  <a:tab pos="1238128" algn="l"/>
                </a:tabLst>
                <a:defRPr/>
              </a:pPr>
              <a:endParaRPr lang="en-GB" altLang="en-US" sz="1600">
                <a:solidFill>
                  <a:schemeClr val="tx1">
                    <a:lumMod val="75000"/>
                    <a:lumOff val="25000"/>
                  </a:schemeClr>
                </a:solidFill>
                <a:latin typeface="Calibri" panose="020F0502020204030204" pitchFamily="34" charset="0"/>
                <a:ea typeface="ＭＳ Ｐゴシック" pitchFamily="34" charset="-128"/>
                <a:cs typeface="Calibri" panose="020F0502020204030204" pitchFamily="34" charset="0"/>
              </a:endParaRPr>
            </a:p>
          </p:txBody>
        </p:sp>
        <p:sp>
          <p:nvSpPr>
            <p:cNvPr id="22" name="TextBox 21">
              <a:extLst>
                <a:ext uri="{FF2B5EF4-FFF2-40B4-BE49-F238E27FC236}">
                  <a16:creationId xmlns:a16="http://schemas.microsoft.com/office/drawing/2014/main" id="{F445F595-F0F2-4463-A07E-4B8385CDB625}"/>
                </a:ext>
              </a:extLst>
            </p:cNvPr>
            <p:cNvSpPr txBox="1">
              <a:spLocks noChangeArrowheads="1"/>
            </p:cNvSpPr>
            <p:nvPr/>
          </p:nvSpPr>
          <p:spPr bwMode="auto">
            <a:xfrm>
              <a:off x="3717839" y="4643588"/>
              <a:ext cx="949547"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rIns="54000"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defTabSz="609523">
                <a:spcBef>
                  <a:spcPts val="0"/>
                </a:spcBef>
                <a:buClrTx/>
                <a:buSzTx/>
                <a:buFont typeface="Wingdings" panose="05000000000000000000" pitchFamily="2" charset="2"/>
                <a:buNone/>
                <a:tabLst>
                  <a:tab pos="1238128" algn="l"/>
                </a:tabLst>
                <a:defRPr/>
              </a:pPr>
              <a:r>
                <a:rPr lang="en-GB" altLang="en-US" sz="1400" b="1" dirty="0" err="1">
                  <a:solidFill>
                    <a:schemeClr val="tx1">
                      <a:lumMod val="75000"/>
                      <a:lumOff val="25000"/>
                    </a:schemeClr>
                  </a:solidFill>
                  <a:latin typeface="Calibri"/>
                  <a:ea typeface="ヒラギノ角ゴ Pro W3"/>
                  <a:cs typeface="Calibri" panose="020F0502020204030204" pitchFamily="34" charset="0"/>
                </a:rPr>
                <a:t>Dalteparin</a:t>
              </a:r>
              <a:r>
                <a:rPr lang="en-GB" altLang="en-US" sz="1400" dirty="0">
                  <a:solidFill>
                    <a:schemeClr val="tx1">
                      <a:lumMod val="75000"/>
                      <a:lumOff val="25000"/>
                    </a:schemeClr>
                  </a:solidFill>
                  <a:latin typeface="Calibri"/>
                  <a:ea typeface="ヒラギノ角ゴ Pro W3"/>
                  <a:cs typeface="Calibri" panose="020F0502020204030204" pitchFamily="34" charset="0"/>
                </a:rPr>
                <a:t> </a:t>
              </a:r>
              <a:br>
                <a:rPr lang="en-GB" altLang="en-US" sz="1400" dirty="0">
                  <a:solidFill>
                    <a:schemeClr val="tx1">
                      <a:lumMod val="75000"/>
                      <a:lumOff val="25000"/>
                    </a:schemeClr>
                  </a:solidFill>
                  <a:latin typeface="Calibri"/>
                  <a:ea typeface="ヒラギノ角ゴ Pro W3"/>
                  <a:cs typeface="Calibri" panose="020F0502020204030204" pitchFamily="34" charset="0"/>
                </a:rPr>
              </a:br>
              <a:r>
                <a:rPr lang="en-GB" altLang="en-US" sz="1400" dirty="0">
                  <a:solidFill>
                    <a:schemeClr val="tx1">
                      <a:lumMod val="75000"/>
                      <a:lumOff val="25000"/>
                    </a:schemeClr>
                  </a:solidFill>
                  <a:latin typeface="Calibri"/>
                  <a:ea typeface="ヒラギノ角ゴ Pro W3"/>
                  <a:cs typeface="Calibri" panose="020F0502020204030204" pitchFamily="34" charset="0"/>
                </a:rPr>
                <a:t>n=23</a:t>
              </a:r>
              <a:endParaRPr lang="en-GB" altLang="en-US" sz="1400" dirty="0">
                <a:solidFill>
                  <a:schemeClr val="tx1">
                    <a:lumMod val="75000"/>
                    <a:lumOff val="25000"/>
                  </a:schemeClr>
                </a:solidFill>
                <a:latin typeface="Calibri" panose="020F0502020204030204" pitchFamily="34" charset="0"/>
                <a:ea typeface="ヒラギノ角ゴ Pro W3"/>
                <a:cs typeface="Calibri" panose="020F0502020204030204" pitchFamily="34" charset="0"/>
              </a:endParaRPr>
            </a:p>
          </p:txBody>
        </p:sp>
        <p:sp>
          <p:nvSpPr>
            <p:cNvPr id="23" name="Rectangle 43">
              <a:extLst>
                <a:ext uri="{FF2B5EF4-FFF2-40B4-BE49-F238E27FC236}">
                  <a16:creationId xmlns:a16="http://schemas.microsoft.com/office/drawing/2014/main" id="{C46FF78D-D3FA-4C22-8DB5-2288EE4DE0E9}"/>
                </a:ext>
              </a:extLst>
            </p:cNvPr>
            <p:cNvSpPr>
              <a:spLocks noChangeArrowheads="1"/>
            </p:cNvSpPr>
            <p:nvPr/>
          </p:nvSpPr>
          <p:spPr bwMode="auto">
            <a:xfrm>
              <a:off x="2177648" y="4607611"/>
              <a:ext cx="144000" cy="14342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algn="ctr" defTabSz="609523">
                <a:spcBef>
                  <a:spcPct val="50000"/>
                </a:spcBef>
                <a:buClrTx/>
                <a:buSzTx/>
                <a:buFont typeface="Wingdings" panose="05000000000000000000" pitchFamily="2" charset="2"/>
                <a:buNone/>
                <a:tabLst>
                  <a:tab pos="1238128" algn="l"/>
                </a:tabLst>
                <a:defRPr/>
              </a:pPr>
              <a:endParaRPr lang="en-GB" altLang="en-US" sz="1600">
                <a:solidFill>
                  <a:schemeClr val="tx1">
                    <a:lumMod val="75000"/>
                    <a:lumOff val="25000"/>
                  </a:schemeClr>
                </a:solidFill>
                <a:latin typeface="Calibri" panose="020F0502020204030204" pitchFamily="34" charset="0"/>
                <a:ea typeface="ＭＳ Ｐゴシック" pitchFamily="34" charset="-128"/>
                <a:cs typeface="Calibri" panose="020F0502020204030204" pitchFamily="34" charset="0"/>
              </a:endParaRPr>
            </a:p>
          </p:txBody>
        </p:sp>
        <p:sp>
          <p:nvSpPr>
            <p:cNvPr id="24" name="TextBox 44">
              <a:extLst>
                <a:ext uri="{FF2B5EF4-FFF2-40B4-BE49-F238E27FC236}">
                  <a16:creationId xmlns:a16="http://schemas.microsoft.com/office/drawing/2014/main" id="{C46210DA-E479-4443-BAD2-546DA14AF775}"/>
                </a:ext>
              </a:extLst>
            </p:cNvPr>
            <p:cNvSpPr txBox="1">
              <a:spLocks noChangeArrowheads="1"/>
            </p:cNvSpPr>
            <p:nvPr/>
          </p:nvSpPr>
          <p:spPr bwMode="auto">
            <a:xfrm>
              <a:off x="2340903" y="4653451"/>
              <a:ext cx="1036100" cy="2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rIns="54000" anchor="ctr">
              <a:noAutofit/>
            </a:bodyPr>
            <a:lstStyle>
              <a:lvl1pPr>
                <a:spcBef>
                  <a:spcPct val="25000"/>
                </a:spcBef>
                <a:buClr>
                  <a:schemeClr val="bg2"/>
                </a:buClr>
                <a:buSzPct val="80000"/>
                <a:buFont typeface="Wingdings" panose="05000000000000000000" pitchFamily="2" charset="2"/>
                <a:buChar char=""/>
                <a:tabLst>
                  <a:tab pos="1238250" algn="l"/>
                </a:tabLst>
                <a:defRPr sz="2000">
                  <a:solidFill>
                    <a:srgbClr val="595959"/>
                  </a:solidFill>
                  <a:latin typeface="Arial" panose="020B0604020202020204" pitchFamily="34" charset="0"/>
                </a:defRPr>
              </a:lvl1pPr>
              <a:lvl2pPr marL="742950" indent="-285750">
                <a:spcBef>
                  <a:spcPct val="25000"/>
                </a:spcBef>
                <a:buClr>
                  <a:schemeClr val="bg2"/>
                </a:buClr>
                <a:buFont typeface="Symbol" panose="05050102010706020507" pitchFamily="18" charset="2"/>
                <a:buChar char=""/>
                <a:tabLst>
                  <a:tab pos="1238250" algn="l"/>
                </a:tabLst>
                <a:defRPr>
                  <a:solidFill>
                    <a:srgbClr val="595959"/>
                  </a:solidFill>
                  <a:latin typeface="Arial" panose="020B0604020202020204" pitchFamily="34" charset="0"/>
                </a:defRPr>
              </a:lvl2pPr>
              <a:lvl3pPr marL="11430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3pPr>
              <a:lvl4pPr marL="1600200" indent="-228600">
                <a:spcBef>
                  <a:spcPct val="25000"/>
                </a:spcBef>
                <a:buClr>
                  <a:schemeClr val="bg2"/>
                </a:buClr>
                <a:buFont typeface="Arial" panose="020B0604020202020204" pitchFamily="34" charset="0"/>
                <a:buChar char="–"/>
                <a:tabLst>
                  <a:tab pos="1238250" algn="l"/>
                </a:tabLst>
                <a:defRPr sz="1600">
                  <a:solidFill>
                    <a:srgbClr val="595959"/>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defRPr sz="1600">
                  <a:solidFill>
                    <a:srgbClr val="595959"/>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Arial" panose="020B0604020202020204" pitchFamily="34" charset="0"/>
                </a:defRPr>
              </a:lvl9pPr>
            </a:lstStyle>
            <a:p>
              <a:pPr defTabSz="609523">
                <a:spcBef>
                  <a:spcPts val="0"/>
                </a:spcBef>
                <a:buClrTx/>
                <a:buSzTx/>
                <a:buFont typeface="Wingdings" panose="05000000000000000000" pitchFamily="2" charset="2"/>
                <a:buNone/>
                <a:tabLst>
                  <a:tab pos="1238128" algn="l"/>
                </a:tabLst>
                <a:defRPr/>
              </a:pPr>
              <a:r>
                <a:rPr lang="en-GB" altLang="en-US" sz="1400" b="1" dirty="0">
                  <a:solidFill>
                    <a:schemeClr val="tx1">
                      <a:lumMod val="75000"/>
                      <a:lumOff val="25000"/>
                    </a:schemeClr>
                  </a:solidFill>
                  <a:latin typeface="Calibri"/>
                  <a:ea typeface="ヒラギノ角ゴ Pro W3"/>
                  <a:cs typeface="Calibri" panose="020F0502020204030204" pitchFamily="34" charset="0"/>
                </a:rPr>
                <a:t>Apixaban</a:t>
              </a:r>
              <a:r>
                <a:rPr lang="en-GB" altLang="en-US" sz="1400" dirty="0">
                  <a:solidFill>
                    <a:schemeClr val="tx1">
                      <a:lumMod val="75000"/>
                      <a:lumOff val="25000"/>
                    </a:schemeClr>
                  </a:solidFill>
                  <a:latin typeface="Calibri"/>
                  <a:ea typeface="ヒラギノ角ゴ Pro W3"/>
                  <a:cs typeface="Calibri" panose="020F0502020204030204" pitchFamily="34" charset="0"/>
                </a:rPr>
                <a:t> </a:t>
              </a:r>
              <a:br>
                <a:rPr lang="en-GB" altLang="en-US" sz="1400" dirty="0">
                  <a:solidFill>
                    <a:schemeClr val="tx1">
                      <a:lumMod val="75000"/>
                      <a:lumOff val="25000"/>
                    </a:schemeClr>
                  </a:solidFill>
                  <a:latin typeface="Calibri"/>
                  <a:ea typeface="ヒラギノ角ゴ Pro W3"/>
                  <a:cs typeface="Calibri" panose="020F0502020204030204" pitchFamily="34" charset="0"/>
                </a:rPr>
              </a:br>
              <a:r>
                <a:rPr lang="en-GB" altLang="en-US" sz="1400" dirty="0">
                  <a:solidFill>
                    <a:schemeClr val="tx1">
                      <a:lumMod val="75000"/>
                      <a:lumOff val="25000"/>
                    </a:schemeClr>
                  </a:solidFill>
                  <a:latin typeface="Calibri"/>
                  <a:ea typeface="ヒラギノ角ゴ Pro W3"/>
                  <a:cs typeface="Calibri" panose="020F0502020204030204" pitchFamily="34" charset="0"/>
                </a:rPr>
                <a:t>n=22</a:t>
              </a:r>
            </a:p>
          </p:txBody>
        </p:sp>
      </p:grpSp>
      <p:sp>
        <p:nvSpPr>
          <p:cNvPr id="25" name="TextBox 13">
            <a:extLst>
              <a:ext uri="{FF2B5EF4-FFF2-40B4-BE49-F238E27FC236}">
                <a16:creationId xmlns:a16="http://schemas.microsoft.com/office/drawing/2014/main" id="{4ADFAC26-28E4-4B0A-930E-80EEA7A99A27}"/>
              </a:ext>
            </a:extLst>
          </p:cNvPr>
          <p:cNvSpPr txBox="1"/>
          <p:nvPr/>
        </p:nvSpPr>
        <p:spPr>
          <a:xfrm>
            <a:off x="5396543" y="6370138"/>
            <a:ext cx="1398909" cy="338554"/>
          </a:xfrm>
          <a:prstGeom prst="rect">
            <a:avLst/>
          </a:prstGeom>
          <a:noFill/>
        </p:spPr>
        <p:txBody>
          <a:bodyPr wrap="none">
            <a:spAutoFit/>
          </a:bodyPr>
          <a:lstStyle/>
          <a:p>
            <a:pPr algn="ctr" defTabSz="914354" eaLnBrk="0" fontAlgn="base" hangingPunct="0">
              <a:spcBef>
                <a:spcPct val="0"/>
              </a:spcBef>
              <a:spcAft>
                <a:spcPct val="0"/>
              </a:spcAft>
              <a:defRPr/>
            </a:pPr>
            <a:r>
              <a:rPr lang="en-GB" sz="1600" b="1" dirty="0">
                <a:solidFill>
                  <a:schemeClr val="tx1">
                    <a:lumMod val="75000"/>
                    <a:lumOff val="25000"/>
                  </a:schemeClr>
                </a:solidFill>
                <a:ea typeface="ＭＳ Ｐゴシック" panose="020B0600070205080204" pitchFamily="34" charset="-128"/>
                <a:cs typeface="Calibri" panose="020F0502020204030204" pitchFamily="34" charset="0"/>
              </a:rPr>
              <a:t>Cancer Type</a:t>
            </a:r>
          </a:p>
        </p:txBody>
      </p:sp>
    </p:spTree>
    <p:extLst>
      <p:ext uri="{BB962C8B-B14F-4D97-AF65-F5344CB8AC3E}">
        <p14:creationId xmlns:p14="http://schemas.microsoft.com/office/powerpoint/2010/main" val="129794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3030876" y="1477907"/>
            <a:ext cx="8465906" cy="2711632"/>
          </a:xfrm>
        </p:spPr>
        <p:txBody>
          <a:bodyPr>
            <a:normAutofit/>
          </a:bodyPr>
          <a:lstStyle/>
          <a:p>
            <a:pPr marL="0" indent="0">
              <a:buNone/>
            </a:pPr>
            <a:r>
              <a:rPr lang="en-US" b="1" dirty="0"/>
              <a:t>Your treatment approach includes:</a:t>
            </a:r>
          </a:p>
          <a:p>
            <a:pPr marL="457200" indent="-457200">
              <a:buFont typeface="+mj-lt"/>
              <a:buAutoNum type="alphaLcParenR"/>
            </a:pPr>
            <a:r>
              <a:rPr lang="en-US" sz="2000" dirty="0"/>
              <a:t>Admit for IV UFH</a:t>
            </a:r>
          </a:p>
          <a:p>
            <a:pPr marL="457200" indent="-457200">
              <a:buFont typeface="+mj-lt"/>
              <a:buAutoNum type="alphaLcParenR"/>
            </a:pPr>
            <a:r>
              <a:rPr lang="en-US" sz="2000" dirty="0"/>
              <a:t>Admit for LMWH</a:t>
            </a:r>
          </a:p>
          <a:p>
            <a:pPr marL="457200" indent="-457200">
              <a:buFont typeface="+mj-lt"/>
              <a:buAutoNum type="alphaLcParenR"/>
            </a:pPr>
            <a:r>
              <a:rPr lang="en-US" sz="2000" dirty="0"/>
              <a:t>Send home with LMWH</a:t>
            </a:r>
          </a:p>
          <a:p>
            <a:pPr marL="457200" indent="-457200">
              <a:buFont typeface="+mj-lt"/>
              <a:buAutoNum type="alphaLcParenR"/>
            </a:pPr>
            <a:r>
              <a:rPr lang="en-US" sz="2000" dirty="0"/>
              <a:t>Send home with </a:t>
            </a:r>
            <a:r>
              <a:rPr lang="en-US" sz="2000" dirty="0" err="1"/>
              <a:t>edoxaban</a:t>
            </a:r>
            <a:endParaRPr lang="en-US" sz="2000" dirty="0"/>
          </a:p>
          <a:p>
            <a:pPr marL="457200" indent="-457200">
              <a:buFont typeface="+mj-lt"/>
              <a:buAutoNum type="alphaLcParenR"/>
            </a:pPr>
            <a:r>
              <a:rPr lang="en-US" sz="2000" dirty="0"/>
              <a:t>Send home with apixaban</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FE50F0-CA99-63F6-60D6-261E6028EFD8}"/>
              </a:ext>
            </a:extLst>
          </p:cNvPr>
          <p:cNvPicPr>
            <a:picLocks noChangeAspect="1"/>
          </p:cNvPicPr>
          <p:nvPr/>
        </p:nvPicPr>
        <p:blipFill>
          <a:blip r:embed="rId2">
            <a:duotone>
              <a:schemeClr val="accent1">
                <a:shade val="45000"/>
                <a:satMod val="135000"/>
              </a:schemeClr>
              <a:prstClr val="white"/>
            </a:duotone>
          </a:blip>
          <a:stretch>
            <a:fillRect/>
          </a:stretch>
        </p:blipFill>
        <p:spPr>
          <a:xfrm>
            <a:off x="699999" y="2198437"/>
            <a:ext cx="1270571" cy="1270571"/>
          </a:xfrm>
          <a:prstGeom prst="rect">
            <a:avLst/>
          </a:prstGeom>
        </p:spPr>
      </p:pic>
      <p:cxnSp>
        <p:nvCxnSpPr>
          <p:cNvPr id="9" name="Straight Connector 8">
            <a:extLst>
              <a:ext uri="{FF2B5EF4-FFF2-40B4-BE49-F238E27FC236}">
                <a16:creationId xmlns:a16="http://schemas.microsoft.com/office/drawing/2014/main" id="{AB70B49C-3757-61AD-AA9C-624D47930174}"/>
              </a:ext>
            </a:extLst>
          </p:cNvPr>
          <p:cNvCxnSpPr/>
          <p:nvPr/>
        </p:nvCxnSpPr>
        <p:spPr>
          <a:xfrm>
            <a:off x="2465798" y="1602769"/>
            <a:ext cx="0" cy="2476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2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2B051E1-3280-068C-0499-0F491F66016B}"/>
              </a:ext>
            </a:extLst>
          </p:cNvPr>
          <p:cNvSpPr/>
          <p:nvPr/>
        </p:nvSpPr>
        <p:spPr>
          <a:xfrm>
            <a:off x="2856215" y="3634811"/>
            <a:ext cx="4119937" cy="536498"/>
          </a:xfrm>
          <a:prstGeom prst="roundRect">
            <a:avLst>
              <a:gd name="adj" fmla="val 50000"/>
            </a:avLst>
          </a:prstGeom>
          <a:solidFill>
            <a:srgbClr val="00B0F0">
              <a:alpha val="3443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3030876" y="1477907"/>
            <a:ext cx="8465906" cy="2711632"/>
          </a:xfrm>
        </p:spPr>
        <p:txBody>
          <a:bodyPr>
            <a:normAutofit/>
          </a:bodyPr>
          <a:lstStyle/>
          <a:p>
            <a:pPr marL="0" indent="0">
              <a:buNone/>
            </a:pPr>
            <a:r>
              <a:rPr lang="en-US" b="1" dirty="0"/>
              <a:t>Your treatment approach includes:</a:t>
            </a:r>
          </a:p>
          <a:p>
            <a:pPr marL="457200" indent="-457200">
              <a:buFont typeface="+mj-lt"/>
              <a:buAutoNum type="alphaLcParenR"/>
            </a:pPr>
            <a:r>
              <a:rPr lang="en-US" sz="2000" dirty="0"/>
              <a:t>Admit for IV UFH</a:t>
            </a:r>
          </a:p>
          <a:p>
            <a:pPr marL="457200" indent="-457200">
              <a:buFont typeface="+mj-lt"/>
              <a:buAutoNum type="alphaLcParenR"/>
            </a:pPr>
            <a:r>
              <a:rPr lang="en-US" sz="2000" dirty="0"/>
              <a:t>Admit for LMWH</a:t>
            </a:r>
          </a:p>
          <a:p>
            <a:pPr marL="457200" indent="-457200">
              <a:buFont typeface="+mj-lt"/>
              <a:buAutoNum type="alphaLcParenR"/>
            </a:pPr>
            <a:r>
              <a:rPr lang="en-US" sz="2000" dirty="0"/>
              <a:t>Send home with LMWH</a:t>
            </a:r>
          </a:p>
          <a:p>
            <a:pPr marL="457200" indent="-457200">
              <a:buFont typeface="+mj-lt"/>
              <a:buAutoNum type="alphaLcParenR"/>
            </a:pPr>
            <a:r>
              <a:rPr lang="en-US" sz="2000" dirty="0"/>
              <a:t>Send home with </a:t>
            </a:r>
            <a:r>
              <a:rPr lang="en-US" sz="2000" dirty="0" err="1"/>
              <a:t>edoxaban</a:t>
            </a:r>
            <a:endParaRPr lang="en-US" sz="2000" dirty="0"/>
          </a:p>
          <a:p>
            <a:pPr marL="457200" indent="-457200">
              <a:buFont typeface="+mj-lt"/>
              <a:buAutoNum type="alphaLcParenR"/>
            </a:pPr>
            <a:r>
              <a:rPr lang="en-US" sz="2000" b="1" dirty="0"/>
              <a:t>Send home with apixaban</a:t>
            </a:r>
          </a:p>
        </p:txBody>
      </p:sp>
      <p:cxnSp>
        <p:nvCxnSpPr>
          <p:cNvPr id="6" name="Straight Connector 5">
            <a:extLst>
              <a:ext uri="{FF2B5EF4-FFF2-40B4-BE49-F238E27FC236}">
                <a16:creationId xmlns:a16="http://schemas.microsoft.com/office/drawing/2014/main" id="{0E0EC378-AFEE-4D6C-A844-756F6E3D5230}"/>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3A419E9-F17D-7F6F-DDAA-F58F2EE10D99}"/>
              </a:ext>
            </a:extLst>
          </p:cNvPr>
          <p:cNvSpPr txBox="1">
            <a:spLocks/>
          </p:cNvSpPr>
          <p:nvPr/>
        </p:nvSpPr>
        <p:spPr>
          <a:xfrm>
            <a:off x="818863" y="4515470"/>
            <a:ext cx="10887182" cy="3130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Brief explanation:</a:t>
            </a:r>
            <a:br>
              <a:rPr lang="en-US" sz="2000" b="1" dirty="0"/>
            </a:br>
            <a:r>
              <a:rPr lang="en-US" sz="2000" dirty="0"/>
              <a:t>This patient is clinically stable and can be treated as an outpatient. DOAC are recommended as first line treatment for patients with cancer and VTE. This patient has a low risk of bleeding with DOAC making DOAC an optimal choice. </a:t>
            </a:r>
            <a:r>
              <a:rPr lang="en-US" sz="2000" dirty="0" err="1"/>
              <a:t>Edoxaban</a:t>
            </a:r>
            <a:r>
              <a:rPr lang="en-US" sz="2000" dirty="0"/>
              <a:t> requires 5 days of a parenteral agent. </a:t>
            </a:r>
            <a:r>
              <a:rPr lang="en-US" sz="2000" dirty="0" err="1"/>
              <a:t>Abemaciclib</a:t>
            </a:r>
            <a:r>
              <a:rPr lang="en-US" sz="2000" dirty="0"/>
              <a:t> has been shown not to have a significant effect on CYP3A4 or P-</a:t>
            </a:r>
            <a:r>
              <a:rPr lang="en-US" sz="2000" dirty="0" err="1"/>
              <a:t>Gp</a:t>
            </a:r>
            <a:r>
              <a:rPr lang="en-US" sz="2000" dirty="0"/>
              <a:t>, the pathways involved in metabolism of apixaban.</a:t>
            </a:r>
          </a:p>
        </p:txBody>
      </p:sp>
      <p:pic>
        <p:nvPicPr>
          <p:cNvPr id="9" name="Picture 8">
            <a:extLst>
              <a:ext uri="{FF2B5EF4-FFF2-40B4-BE49-F238E27FC236}">
                <a16:creationId xmlns:a16="http://schemas.microsoft.com/office/drawing/2014/main" id="{C4EA443A-2F19-D79B-91E6-A482DE3D3709}"/>
              </a:ext>
            </a:extLst>
          </p:cNvPr>
          <p:cNvPicPr>
            <a:picLocks noChangeAspect="1"/>
          </p:cNvPicPr>
          <p:nvPr/>
        </p:nvPicPr>
        <p:blipFill>
          <a:blip r:embed="rId2">
            <a:duotone>
              <a:schemeClr val="accent1">
                <a:shade val="45000"/>
                <a:satMod val="135000"/>
              </a:schemeClr>
              <a:prstClr val="white"/>
            </a:duotone>
          </a:blip>
          <a:stretch>
            <a:fillRect/>
          </a:stretch>
        </p:blipFill>
        <p:spPr>
          <a:xfrm>
            <a:off x="699999" y="2198437"/>
            <a:ext cx="1270571" cy="1270571"/>
          </a:xfrm>
          <a:prstGeom prst="rect">
            <a:avLst/>
          </a:prstGeom>
        </p:spPr>
      </p:pic>
      <p:cxnSp>
        <p:nvCxnSpPr>
          <p:cNvPr id="10" name="Straight Connector 9">
            <a:extLst>
              <a:ext uri="{FF2B5EF4-FFF2-40B4-BE49-F238E27FC236}">
                <a16:creationId xmlns:a16="http://schemas.microsoft.com/office/drawing/2014/main" id="{6E086346-93CA-2C70-7A71-A7F2A870364A}"/>
              </a:ext>
            </a:extLst>
          </p:cNvPr>
          <p:cNvCxnSpPr/>
          <p:nvPr/>
        </p:nvCxnSpPr>
        <p:spPr>
          <a:xfrm>
            <a:off x="2465798" y="1602769"/>
            <a:ext cx="0" cy="2476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40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142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a:t>Case 1</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2211512" y="1537116"/>
            <a:ext cx="9216775" cy="1951094"/>
          </a:xfrm>
        </p:spPr>
        <p:txBody>
          <a:bodyPr>
            <a:normAutofit/>
          </a:bodyPr>
          <a:lstStyle/>
          <a:p>
            <a:r>
              <a:rPr lang="en-US" sz="2000" dirty="0"/>
              <a:t>A 61-year-old woman with breast cancer with metastases to the bones currently treated with </a:t>
            </a:r>
            <a:r>
              <a:rPr lang="en-US" sz="2000" dirty="0" err="1"/>
              <a:t>abemaciclib</a:t>
            </a:r>
            <a:r>
              <a:rPr lang="en-US" sz="2000" dirty="0"/>
              <a:t> presents with new left lower extremity swelling. She has no chest pain or shortness of breath and has a normal EKG </a:t>
            </a:r>
          </a:p>
          <a:p>
            <a:pPr lvl="0"/>
            <a:r>
              <a:rPr lang="en-US" sz="2000" dirty="0"/>
              <a:t>She is diagnosed with a proximal DVT involving the femoral and popliteal veins. </a:t>
            </a:r>
            <a:r>
              <a:rPr lang="en-US" sz="2000" b="1" dirty="0"/>
              <a:t>The ED calls you to ask what should be done next…</a:t>
            </a:r>
          </a:p>
        </p:txBody>
      </p:sp>
      <p:sp>
        <p:nvSpPr>
          <p:cNvPr id="8" name="Footer Placeholder 7">
            <a:extLst>
              <a:ext uri="{FF2B5EF4-FFF2-40B4-BE49-F238E27FC236}">
                <a16:creationId xmlns:a16="http://schemas.microsoft.com/office/drawing/2014/main" id="{C364ACB0-6792-64C4-9699-9D75C9A628BB}"/>
              </a:ext>
            </a:extLst>
          </p:cNvPr>
          <p:cNvSpPr>
            <a:spLocks noGrp="1"/>
          </p:cNvSpPr>
          <p:nvPr>
            <p:ph type="ftr" sz="quarter" idx="3"/>
          </p:nvPr>
        </p:nvSpPr>
        <p:spPr/>
        <p:txBody>
          <a:bodyPr/>
          <a:lstStyle/>
          <a:p>
            <a:r>
              <a:rPr lang="en-US"/>
              <a:t>DVT, deep vein thrombosis; LMWH, low molecular weight heparin; UFH, unfractionated heparin. </a:t>
            </a:r>
          </a:p>
        </p:txBody>
      </p:sp>
      <p:pic>
        <p:nvPicPr>
          <p:cNvPr id="4" name="Picture 3">
            <a:extLst>
              <a:ext uri="{FF2B5EF4-FFF2-40B4-BE49-F238E27FC236}">
                <a16:creationId xmlns:a16="http://schemas.microsoft.com/office/drawing/2014/main" id="{F252E6C5-B2DD-5C8D-10AD-013341CB28C1}"/>
              </a:ext>
            </a:extLst>
          </p:cNvPr>
          <p:cNvPicPr>
            <a:picLocks noChangeAspect="1"/>
          </p:cNvPicPr>
          <p:nvPr/>
        </p:nvPicPr>
        <p:blipFill>
          <a:blip r:embed="rId2">
            <a:duotone>
              <a:schemeClr val="accent1">
                <a:shade val="45000"/>
                <a:satMod val="135000"/>
              </a:schemeClr>
              <a:prstClr val="white"/>
            </a:duotone>
          </a:blip>
          <a:stretch>
            <a:fillRect/>
          </a:stretch>
        </p:blipFill>
        <p:spPr>
          <a:xfrm>
            <a:off x="763713" y="1720408"/>
            <a:ext cx="1270571" cy="1270571"/>
          </a:xfrm>
          <a:prstGeom prst="rect">
            <a:avLst/>
          </a:prstGeom>
        </p:spPr>
      </p:pic>
      <p:cxnSp>
        <p:nvCxnSpPr>
          <p:cNvPr id="7" name="Straight Connector 6">
            <a:extLst>
              <a:ext uri="{FF2B5EF4-FFF2-40B4-BE49-F238E27FC236}">
                <a16:creationId xmlns:a16="http://schemas.microsoft.com/office/drawing/2014/main" id="{C8FB88C6-0B1A-9A93-FF12-D0C79088871B}"/>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45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80D4-79D8-4EB8-B249-89FB6F0336E8}"/>
              </a:ext>
            </a:extLst>
          </p:cNvPr>
          <p:cNvSpPr>
            <a:spLocks noGrp="1"/>
          </p:cNvSpPr>
          <p:nvPr>
            <p:ph type="title"/>
          </p:nvPr>
        </p:nvSpPr>
        <p:spPr/>
        <p:txBody>
          <a:bodyPr/>
          <a:lstStyle/>
          <a:p>
            <a:r>
              <a:rPr lang="en-US"/>
              <a:t>Case 1</a:t>
            </a:r>
          </a:p>
        </p:txBody>
      </p:sp>
      <p:sp>
        <p:nvSpPr>
          <p:cNvPr id="3" name="Content Placeholder 2">
            <a:extLst>
              <a:ext uri="{FF2B5EF4-FFF2-40B4-BE49-F238E27FC236}">
                <a16:creationId xmlns:a16="http://schemas.microsoft.com/office/drawing/2014/main" id="{7EA9CEEE-F270-4472-91A8-3FF808BCAA94}"/>
              </a:ext>
            </a:extLst>
          </p:cNvPr>
          <p:cNvSpPr>
            <a:spLocks noGrp="1"/>
          </p:cNvSpPr>
          <p:nvPr>
            <p:ph idx="1"/>
          </p:nvPr>
        </p:nvSpPr>
        <p:spPr>
          <a:xfrm>
            <a:off x="2211512" y="1537116"/>
            <a:ext cx="9216775" cy="1951094"/>
          </a:xfrm>
        </p:spPr>
        <p:txBody>
          <a:bodyPr>
            <a:normAutofit/>
          </a:bodyPr>
          <a:lstStyle/>
          <a:p>
            <a:r>
              <a:rPr lang="en-US" sz="2000" dirty="0"/>
              <a:t>A 61-year-old woman with breast cancer with metastases to the bones currently treated with </a:t>
            </a:r>
            <a:r>
              <a:rPr lang="en-US" sz="2000" dirty="0" err="1"/>
              <a:t>abemaciclib</a:t>
            </a:r>
            <a:r>
              <a:rPr lang="en-US" sz="2000" dirty="0"/>
              <a:t> presents with new left lower extremity swelling. She has no chest pain or shortness of breath and has a normal EKG </a:t>
            </a:r>
          </a:p>
          <a:p>
            <a:pPr lvl="0"/>
            <a:r>
              <a:rPr lang="en-US" sz="2000" dirty="0"/>
              <a:t>She is diagnosed with a proximal DVT involving the femoral and popliteal veins. </a:t>
            </a:r>
            <a:r>
              <a:rPr lang="en-US" sz="2000" b="1" dirty="0"/>
              <a:t>The ED calls you to ask what should be done next…</a:t>
            </a:r>
          </a:p>
        </p:txBody>
      </p:sp>
      <p:sp>
        <p:nvSpPr>
          <p:cNvPr id="8" name="Footer Placeholder 7">
            <a:extLst>
              <a:ext uri="{FF2B5EF4-FFF2-40B4-BE49-F238E27FC236}">
                <a16:creationId xmlns:a16="http://schemas.microsoft.com/office/drawing/2014/main" id="{C364ACB0-6792-64C4-9699-9D75C9A628BB}"/>
              </a:ext>
            </a:extLst>
          </p:cNvPr>
          <p:cNvSpPr>
            <a:spLocks noGrp="1"/>
          </p:cNvSpPr>
          <p:nvPr>
            <p:ph type="ftr" sz="quarter" idx="3"/>
          </p:nvPr>
        </p:nvSpPr>
        <p:spPr/>
        <p:txBody>
          <a:bodyPr/>
          <a:lstStyle/>
          <a:p>
            <a:r>
              <a:rPr lang="en-US"/>
              <a:t>DVT, deep vein thrombosis; LMWH, low molecular weight heparin; UFH, unfractionated heparin. </a:t>
            </a:r>
          </a:p>
        </p:txBody>
      </p:sp>
      <p:pic>
        <p:nvPicPr>
          <p:cNvPr id="4" name="Picture 3">
            <a:extLst>
              <a:ext uri="{FF2B5EF4-FFF2-40B4-BE49-F238E27FC236}">
                <a16:creationId xmlns:a16="http://schemas.microsoft.com/office/drawing/2014/main" id="{F252E6C5-B2DD-5C8D-10AD-013341CB28C1}"/>
              </a:ext>
            </a:extLst>
          </p:cNvPr>
          <p:cNvPicPr>
            <a:picLocks noChangeAspect="1"/>
          </p:cNvPicPr>
          <p:nvPr/>
        </p:nvPicPr>
        <p:blipFill>
          <a:blip r:embed="rId2">
            <a:duotone>
              <a:schemeClr val="accent1">
                <a:shade val="45000"/>
                <a:satMod val="135000"/>
              </a:schemeClr>
              <a:prstClr val="white"/>
            </a:duotone>
          </a:blip>
          <a:stretch>
            <a:fillRect/>
          </a:stretch>
        </p:blipFill>
        <p:spPr>
          <a:xfrm>
            <a:off x="763713" y="1720408"/>
            <a:ext cx="1270571" cy="1270571"/>
          </a:xfrm>
          <a:prstGeom prst="rect">
            <a:avLst/>
          </a:prstGeom>
        </p:spPr>
      </p:pic>
      <p:sp>
        <p:nvSpPr>
          <p:cNvPr id="6" name="Content Placeholder 2">
            <a:extLst>
              <a:ext uri="{FF2B5EF4-FFF2-40B4-BE49-F238E27FC236}">
                <a16:creationId xmlns:a16="http://schemas.microsoft.com/office/drawing/2014/main" id="{801EFFC2-E26D-7FC8-8B6D-453DBDB845B3}"/>
              </a:ext>
            </a:extLst>
          </p:cNvPr>
          <p:cNvSpPr txBox="1">
            <a:spLocks/>
          </p:cNvSpPr>
          <p:nvPr/>
        </p:nvSpPr>
        <p:spPr>
          <a:xfrm>
            <a:off x="838200" y="3640244"/>
            <a:ext cx="10744200" cy="27135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Your treatment approach includes:</a:t>
            </a:r>
          </a:p>
          <a:p>
            <a:pPr marL="457200" indent="-457200">
              <a:buFont typeface="+mj-lt"/>
              <a:buAutoNum type="alphaLcParenR"/>
            </a:pPr>
            <a:r>
              <a:rPr lang="en-US" sz="2000" dirty="0"/>
              <a:t>Admit for IV UFH</a:t>
            </a:r>
          </a:p>
          <a:p>
            <a:pPr marL="457200" indent="-457200">
              <a:buFont typeface="+mj-lt"/>
              <a:buAutoNum type="alphaLcParenR"/>
            </a:pPr>
            <a:r>
              <a:rPr lang="en-US" sz="2000" dirty="0"/>
              <a:t>Admit for LMWH</a:t>
            </a:r>
          </a:p>
          <a:p>
            <a:pPr marL="457200" indent="-457200">
              <a:buFont typeface="+mj-lt"/>
              <a:buAutoNum type="alphaLcParenR"/>
            </a:pPr>
            <a:r>
              <a:rPr lang="en-US" sz="2000" dirty="0"/>
              <a:t>Send home with LMWH</a:t>
            </a:r>
          </a:p>
          <a:p>
            <a:pPr marL="457200" indent="-457200">
              <a:buFont typeface="+mj-lt"/>
              <a:buAutoNum type="alphaLcParenR"/>
            </a:pPr>
            <a:r>
              <a:rPr lang="en-US" sz="2000" dirty="0"/>
              <a:t>Send home with </a:t>
            </a:r>
            <a:r>
              <a:rPr lang="en-US" sz="2000" dirty="0" err="1"/>
              <a:t>edoxaban</a:t>
            </a:r>
            <a:endParaRPr lang="en-US" sz="2000" dirty="0"/>
          </a:p>
          <a:p>
            <a:pPr marL="457200" indent="-457200">
              <a:buFont typeface="+mj-lt"/>
              <a:buAutoNum type="alphaLcParenR"/>
            </a:pPr>
            <a:r>
              <a:rPr lang="en-US" sz="2000" dirty="0"/>
              <a:t>Send home with apixaban</a:t>
            </a:r>
          </a:p>
        </p:txBody>
      </p:sp>
      <p:cxnSp>
        <p:nvCxnSpPr>
          <p:cNvPr id="7" name="Straight Connector 6">
            <a:extLst>
              <a:ext uri="{FF2B5EF4-FFF2-40B4-BE49-F238E27FC236}">
                <a16:creationId xmlns:a16="http://schemas.microsoft.com/office/drawing/2014/main" id="{C8FB88C6-0B1A-9A93-FF12-D0C79088871B}"/>
              </a:ext>
            </a:extLst>
          </p:cNvPr>
          <p:cNvCxnSpPr/>
          <p:nvPr/>
        </p:nvCxnSpPr>
        <p:spPr>
          <a:xfrm>
            <a:off x="638354" y="1171268"/>
            <a:ext cx="11067691" cy="8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9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6059-EB32-45AA-8959-7B1D75FE8D40}"/>
              </a:ext>
            </a:extLst>
          </p:cNvPr>
          <p:cNvSpPr>
            <a:spLocks noGrp="1"/>
          </p:cNvSpPr>
          <p:nvPr>
            <p:ph type="title"/>
          </p:nvPr>
        </p:nvSpPr>
        <p:spPr/>
        <p:txBody>
          <a:bodyPr/>
          <a:lstStyle/>
          <a:p>
            <a:r>
              <a:rPr lang="en-US"/>
              <a:t>Meta-analysis: DOAC for Cancer-Associated VTE</a:t>
            </a:r>
          </a:p>
        </p:txBody>
      </p:sp>
      <p:sp>
        <p:nvSpPr>
          <p:cNvPr id="5" name="Footer Placeholder 4">
            <a:extLst>
              <a:ext uri="{FF2B5EF4-FFF2-40B4-BE49-F238E27FC236}">
                <a16:creationId xmlns:a16="http://schemas.microsoft.com/office/drawing/2014/main" id="{0510E981-CA4F-B899-20B6-5EDDBDE88662}"/>
              </a:ext>
            </a:extLst>
          </p:cNvPr>
          <p:cNvSpPr>
            <a:spLocks noGrp="1"/>
          </p:cNvSpPr>
          <p:nvPr>
            <p:ph type="ftr" sz="quarter" idx="3"/>
          </p:nvPr>
        </p:nvSpPr>
        <p:spPr/>
        <p:txBody>
          <a:bodyPr/>
          <a:lstStyle/>
          <a:p>
            <a:r>
              <a:rPr lang="en-US" dirty="0"/>
              <a:t>VTE, venous thromboembolism.</a:t>
            </a:r>
          </a:p>
          <a:p>
            <a:r>
              <a:rPr lang="en-US" dirty="0"/>
              <a:t>Frere C, et al. </a:t>
            </a:r>
            <a:r>
              <a:rPr lang="en-US" i="1" dirty="0"/>
              <a:t>J </a:t>
            </a:r>
            <a:r>
              <a:rPr lang="en-US" i="1" dirty="0" err="1"/>
              <a:t>Hematol</a:t>
            </a:r>
            <a:r>
              <a:rPr lang="en-US" i="1" dirty="0"/>
              <a:t> Oncol. </a:t>
            </a:r>
            <a:r>
              <a:rPr lang="en-US" dirty="0"/>
              <a:t>2022;15(1):69. </a:t>
            </a:r>
            <a:endParaRPr lang="fr-FR" dirty="0"/>
          </a:p>
        </p:txBody>
      </p:sp>
      <p:sp>
        <p:nvSpPr>
          <p:cNvPr id="47" name="ZoneTexte 8">
            <a:extLst>
              <a:ext uri="{FF2B5EF4-FFF2-40B4-BE49-F238E27FC236}">
                <a16:creationId xmlns:a16="http://schemas.microsoft.com/office/drawing/2014/main" id="{F40357A9-D54A-4E1D-96CD-9FE76790497D}"/>
              </a:ext>
            </a:extLst>
          </p:cNvPr>
          <p:cNvSpPr txBox="1">
            <a:spLocks noChangeArrowheads="1"/>
          </p:cNvSpPr>
          <p:nvPr/>
        </p:nvSpPr>
        <p:spPr bwMode="auto">
          <a:xfrm>
            <a:off x="609600" y="5408843"/>
            <a:ext cx="4431578" cy="553998"/>
          </a:xfrm>
          <a:prstGeom prst="rect">
            <a:avLst/>
          </a:prstGeom>
          <a:noFill/>
          <a:ln w="9525">
            <a:noFill/>
            <a:miter lim="800000"/>
            <a:headEnd/>
            <a:tailEnd/>
          </a:ln>
        </p:spPr>
        <p:txBody>
          <a:bodyPr wrap="square">
            <a:spAutoFit/>
          </a:bodyPr>
          <a:lstStyle/>
          <a:p>
            <a:r>
              <a:rPr lang="da-DK" sz="1000" dirty="0">
                <a:solidFill>
                  <a:srgbClr val="898989"/>
                </a:solidFill>
                <a:latin typeface="+mj-lt"/>
                <a:cs typeface="Arial" panose="020B0604020202020204" pitchFamily="34" charset="0"/>
              </a:rPr>
              <a:t>Young et al. </a:t>
            </a:r>
            <a:r>
              <a:rPr lang="da-DK" sz="1000" i="1" dirty="0">
                <a:solidFill>
                  <a:srgbClr val="898989"/>
                </a:solidFill>
                <a:latin typeface="+mj-lt"/>
                <a:cs typeface="Arial" panose="020B0604020202020204" pitchFamily="34" charset="0"/>
              </a:rPr>
              <a:t>N </a:t>
            </a:r>
            <a:r>
              <a:rPr lang="da-DK" sz="1000" i="1" dirty="0" err="1">
                <a:solidFill>
                  <a:srgbClr val="898989"/>
                </a:solidFill>
                <a:latin typeface="+mj-lt"/>
                <a:cs typeface="Arial" panose="020B0604020202020204" pitchFamily="34" charset="0"/>
              </a:rPr>
              <a:t>Engl</a:t>
            </a:r>
            <a:r>
              <a:rPr lang="da-DK" sz="1000" i="1" dirty="0">
                <a:solidFill>
                  <a:srgbClr val="898989"/>
                </a:solidFill>
                <a:latin typeface="+mj-lt"/>
                <a:cs typeface="Arial" panose="020B0604020202020204" pitchFamily="34" charset="0"/>
              </a:rPr>
              <a:t> J Med</a:t>
            </a:r>
            <a:r>
              <a:rPr lang="da-DK" sz="1000" dirty="0">
                <a:solidFill>
                  <a:srgbClr val="898989"/>
                </a:solidFill>
                <a:latin typeface="+mj-lt"/>
                <a:cs typeface="Arial" panose="020B0604020202020204" pitchFamily="34" charset="0"/>
              </a:rPr>
              <a:t>. 2018;378:615-624.</a:t>
            </a:r>
          </a:p>
          <a:p>
            <a:r>
              <a:rPr lang="da-DK" sz="1000" dirty="0" err="1">
                <a:solidFill>
                  <a:srgbClr val="898989"/>
                </a:solidFill>
                <a:latin typeface="+mj-lt"/>
                <a:cs typeface="Arial" panose="020B0604020202020204" pitchFamily="34" charset="0"/>
              </a:rPr>
              <a:t>McBane</a:t>
            </a:r>
            <a:r>
              <a:rPr lang="da-DK" sz="1000" dirty="0">
                <a:solidFill>
                  <a:srgbClr val="898989"/>
                </a:solidFill>
                <a:latin typeface="+mj-lt"/>
                <a:cs typeface="Arial" panose="020B0604020202020204" pitchFamily="34" charset="0"/>
              </a:rPr>
              <a:t> RD, et al.</a:t>
            </a:r>
            <a:r>
              <a:rPr lang="en-US" sz="1000" dirty="0">
                <a:solidFill>
                  <a:srgbClr val="898989"/>
                </a:solidFill>
                <a:latin typeface="+mj-lt"/>
                <a:cs typeface="Arial" panose="020B0604020202020204" pitchFamily="34" charset="0"/>
              </a:rPr>
              <a:t> </a:t>
            </a:r>
            <a:r>
              <a:rPr lang="en-US" sz="1000" i="1" dirty="0">
                <a:solidFill>
                  <a:srgbClr val="898989"/>
                </a:solidFill>
                <a:latin typeface="+mj-lt"/>
                <a:cs typeface="Arial" panose="020B0604020202020204" pitchFamily="34" charset="0"/>
              </a:rPr>
              <a:t>J </a:t>
            </a:r>
            <a:r>
              <a:rPr lang="en-US" sz="1000" i="1" dirty="0" err="1">
                <a:solidFill>
                  <a:srgbClr val="898989"/>
                </a:solidFill>
                <a:latin typeface="+mj-lt"/>
                <a:cs typeface="Arial" panose="020B0604020202020204" pitchFamily="34" charset="0"/>
              </a:rPr>
              <a:t>Thromb</a:t>
            </a:r>
            <a:r>
              <a:rPr lang="en-US" sz="1000" i="1" dirty="0">
                <a:solidFill>
                  <a:srgbClr val="898989"/>
                </a:solidFill>
                <a:latin typeface="+mj-lt"/>
                <a:cs typeface="Arial" panose="020B0604020202020204" pitchFamily="34" charset="0"/>
              </a:rPr>
              <a:t> </a:t>
            </a:r>
            <a:r>
              <a:rPr lang="en-US" sz="1000" i="1" dirty="0" err="1">
                <a:solidFill>
                  <a:srgbClr val="898989"/>
                </a:solidFill>
                <a:latin typeface="+mj-lt"/>
                <a:cs typeface="Arial" panose="020B0604020202020204" pitchFamily="34" charset="0"/>
              </a:rPr>
              <a:t>Haemost</a:t>
            </a:r>
            <a:r>
              <a:rPr lang="en-US" sz="1000" i="1" dirty="0">
                <a:solidFill>
                  <a:srgbClr val="898989"/>
                </a:solidFill>
                <a:latin typeface="+mj-lt"/>
                <a:cs typeface="Arial" panose="020B0604020202020204" pitchFamily="34" charset="0"/>
              </a:rPr>
              <a:t>.</a:t>
            </a:r>
            <a:r>
              <a:rPr lang="en-US" sz="1000" dirty="0">
                <a:solidFill>
                  <a:srgbClr val="898989"/>
                </a:solidFill>
                <a:latin typeface="+mj-lt"/>
                <a:cs typeface="Arial" panose="020B0604020202020204" pitchFamily="34" charset="0"/>
              </a:rPr>
              <a:t> 2020;18:411-421.</a:t>
            </a:r>
          </a:p>
          <a:p>
            <a:r>
              <a:rPr lang="da-DK" sz="1000" dirty="0" err="1">
                <a:solidFill>
                  <a:srgbClr val="898989"/>
                </a:solidFill>
                <a:latin typeface="+mj-lt"/>
                <a:cs typeface="Arial" panose="020B0604020202020204" pitchFamily="34" charset="0"/>
              </a:rPr>
              <a:t>Agnelli</a:t>
            </a:r>
            <a:r>
              <a:rPr lang="da-DK" sz="1000" dirty="0">
                <a:solidFill>
                  <a:srgbClr val="898989"/>
                </a:solidFill>
                <a:latin typeface="+mj-lt"/>
                <a:cs typeface="Arial" panose="020B0604020202020204" pitchFamily="34" charset="0"/>
              </a:rPr>
              <a:t> G, et al. </a:t>
            </a:r>
            <a:r>
              <a:rPr lang="da-DK" sz="1000" i="1" dirty="0">
                <a:solidFill>
                  <a:srgbClr val="898989"/>
                </a:solidFill>
                <a:latin typeface="+mj-lt"/>
                <a:cs typeface="Arial" panose="020B0604020202020204" pitchFamily="34" charset="0"/>
              </a:rPr>
              <a:t>N </a:t>
            </a:r>
            <a:r>
              <a:rPr lang="da-DK" sz="1000" i="1" dirty="0" err="1">
                <a:solidFill>
                  <a:srgbClr val="898989"/>
                </a:solidFill>
                <a:latin typeface="+mj-lt"/>
                <a:cs typeface="Arial" panose="020B0604020202020204" pitchFamily="34" charset="0"/>
              </a:rPr>
              <a:t>Engl</a:t>
            </a:r>
            <a:r>
              <a:rPr lang="da-DK" sz="1000" i="1" dirty="0">
                <a:solidFill>
                  <a:srgbClr val="898989"/>
                </a:solidFill>
                <a:latin typeface="+mj-lt"/>
                <a:cs typeface="Arial" panose="020B0604020202020204" pitchFamily="34" charset="0"/>
              </a:rPr>
              <a:t> J Med. </a:t>
            </a:r>
            <a:r>
              <a:rPr lang="da-DK" sz="1000" dirty="0">
                <a:solidFill>
                  <a:srgbClr val="898989"/>
                </a:solidFill>
                <a:latin typeface="+mj-lt"/>
                <a:cs typeface="Arial" panose="020B0604020202020204" pitchFamily="34" charset="0"/>
              </a:rPr>
              <a:t>2020;382:1599-1607.</a:t>
            </a:r>
          </a:p>
        </p:txBody>
      </p:sp>
      <p:sp>
        <p:nvSpPr>
          <p:cNvPr id="48" name="ZoneTexte 8">
            <a:extLst>
              <a:ext uri="{FF2B5EF4-FFF2-40B4-BE49-F238E27FC236}">
                <a16:creationId xmlns:a16="http://schemas.microsoft.com/office/drawing/2014/main" id="{6958FA2D-8400-4C62-8FA6-D1C6C417EB11}"/>
              </a:ext>
            </a:extLst>
          </p:cNvPr>
          <p:cNvSpPr txBox="1">
            <a:spLocks noChangeArrowheads="1"/>
          </p:cNvSpPr>
          <p:nvPr/>
        </p:nvSpPr>
        <p:spPr bwMode="auto">
          <a:xfrm>
            <a:off x="7420240" y="5390896"/>
            <a:ext cx="3874985" cy="400110"/>
          </a:xfrm>
          <a:prstGeom prst="rect">
            <a:avLst/>
          </a:prstGeom>
          <a:noFill/>
          <a:ln w="9525">
            <a:noFill/>
            <a:miter lim="800000"/>
            <a:headEnd/>
            <a:tailEnd/>
          </a:ln>
        </p:spPr>
        <p:txBody>
          <a:bodyPr wrap="square">
            <a:spAutoFit/>
          </a:bodyPr>
          <a:lstStyle/>
          <a:p>
            <a:pPr algn="r"/>
            <a:r>
              <a:rPr lang="fr-FR" sz="1000" dirty="0">
                <a:solidFill>
                  <a:srgbClr val="898989"/>
                </a:solidFill>
                <a:effectLst/>
                <a:latin typeface="+mj-lt"/>
              </a:rPr>
              <a:t>Planquette B, et al. </a:t>
            </a:r>
            <a:r>
              <a:rPr lang="fr-FR" sz="1000" i="1" dirty="0" err="1">
                <a:solidFill>
                  <a:srgbClr val="898989"/>
                </a:solidFill>
                <a:effectLst/>
                <a:latin typeface="+mj-lt"/>
              </a:rPr>
              <a:t>Chest</a:t>
            </a:r>
            <a:r>
              <a:rPr lang="fr-FR" sz="1000" dirty="0">
                <a:solidFill>
                  <a:srgbClr val="898989"/>
                </a:solidFill>
                <a:effectLst/>
                <a:latin typeface="+mj-lt"/>
              </a:rPr>
              <a:t>. 2022;161(3):781-790.</a:t>
            </a:r>
          </a:p>
          <a:p>
            <a:pPr algn="r"/>
            <a:r>
              <a:rPr lang="en-US" sz="1000" dirty="0" err="1">
                <a:solidFill>
                  <a:srgbClr val="898989"/>
                </a:solidFill>
                <a:latin typeface="+mj-lt"/>
                <a:cs typeface="Arial" panose="020B0604020202020204" pitchFamily="34" charset="0"/>
              </a:rPr>
              <a:t>Schrag</a:t>
            </a:r>
            <a:r>
              <a:rPr lang="en-US" sz="1000" dirty="0">
                <a:solidFill>
                  <a:srgbClr val="898989"/>
                </a:solidFill>
                <a:latin typeface="+mj-lt"/>
                <a:cs typeface="Arial" panose="020B0604020202020204" pitchFamily="34" charset="0"/>
              </a:rPr>
              <a:t> D, et al. </a:t>
            </a:r>
            <a:r>
              <a:rPr lang="en-US" sz="1000" i="1" dirty="0">
                <a:solidFill>
                  <a:srgbClr val="898989"/>
                </a:solidFill>
                <a:latin typeface="+mj-lt"/>
                <a:cs typeface="Arial" panose="020B0604020202020204" pitchFamily="34" charset="0"/>
              </a:rPr>
              <a:t>J Clin Oncol.</a:t>
            </a:r>
            <a:r>
              <a:rPr lang="en-US" sz="1000" dirty="0">
                <a:solidFill>
                  <a:srgbClr val="898989"/>
                </a:solidFill>
                <a:latin typeface="+mj-lt"/>
                <a:cs typeface="Arial" panose="020B0604020202020204" pitchFamily="34" charset="0"/>
              </a:rPr>
              <a:t> 2021;39(suppl 15):12020.</a:t>
            </a:r>
            <a:endParaRPr lang="da-DK" sz="1000" dirty="0">
              <a:solidFill>
                <a:srgbClr val="898989"/>
              </a:solidFill>
              <a:latin typeface="+mj-lt"/>
              <a:cs typeface="Arial" panose="020B0604020202020204" pitchFamily="34" charset="0"/>
            </a:endParaRPr>
          </a:p>
        </p:txBody>
      </p:sp>
      <p:sp>
        <p:nvSpPr>
          <p:cNvPr id="8" name="Flèche : droite 7">
            <a:extLst>
              <a:ext uri="{FF2B5EF4-FFF2-40B4-BE49-F238E27FC236}">
                <a16:creationId xmlns:a16="http://schemas.microsoft.com/office/drawing/2014/main" id="{3569316F-9EC8-4482-88EB-9920BC6B15AB}"/>
              </a:ext>
            </a:extLst>
          </p:cNvPr>
          <p:cNvSpPr/>
          <p:nvPr/>
        </p:nvSpPr>
        <p:spPr>
          <a:xfrm>
            <a:off x="690408" y="4772661"/>
            <a:ext cx="10933970" cy="714463"/>
          </a:xfrm>
          <a:prstGeom prst="rightArrow">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latin typeface="Arial Narrow" panose="020B0606020202030204" pitchFamily="34" charset="0"/>
            </a:endParaRPr>
          </a:p>
        </p:txBody>
      </p:sp>
      <p:cxnSp>
        <p:nvCxnSpPr>
          <p:cNvPr id="9" name="Connecteur droit 8">
            <a:extLst>
              <a:ext uri="{FF2B5EF4-FFF2-40B4-BE49-F238E27FC236}">
                <a16:creationId xmlns:a16="http://schemas.microsoft.com/office/drawing/2014/main" id="{A19E2427-D47C-4601-9A92-C8FD4B72A206}"/>
              </a:ext>
            </a:extLst>
          </p:cNvPr>
          <p:cNvCxnSpPr/>
          <p:nvPr/>
        </p:nvCxnSpPr>
        <p:spPr>
          <a:xfrm>
            <a:off x="1005682" y="3266937"/>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73FB6EE-8F87-479D-9E44-29E7191B1691}"/>
              </a:ext>
            </a:extLst>
          </p:cNvPr>
          <p:cNvCxnSpPr/>
          <p:nvPr/>
        </p:nvCxnSpPr>
        <p:spPr>
          <a:xfrm>
            <a:off x="1005682" y="4103890"/>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5640412B-ACE0-4F06-8A16-4352C1A9A5B7}"/>
              </a:ext>
            </a:extLst>
          </p:cNvPr>
          <p:cNvGrpSpPr/>
          <p:nvPr/>
        </p:nvGrpSpPr>
        <p:grpSpPr>
          <a:xfrm>
            <a:off x="1211621" y="1607275"/>
            <a:ext cx="1301741" cy="1241548"/>
            <a:chOff x="2313991" y="1484385"/>
            <a:chExt cx="1231640" cy="1231354"/>
          </a:xfrm>
          <a:solidFill>
            <a:schemeClr val="bg1">
              <a:lumMod val="75000"/>
            </a:schemeClr>
          </a:solidFill>
        </p:grpSpPr>
        <p:sp>
          <p:nvSpPr>
            <p:cNvPr id="12" name="Arc partiel 11">
              <a:extLst>
                <a:ext uri="{FF2B5EF4-FFF2-40B4-BE49-F238E27FC236}">
                  <a16:creationId xmlns:a16="http://schemas.microsoft.com/office/drawing/2014/main" id="{C6D4AB2E-25D1-4A0C-A3DC-A882C6E924DE}"/>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13" name="Arc partiel 12">
              <a:extLst>
                <a:ext uri="{FF2B5EF4-FFF2-40B4-BE49-F238E27FC236}">
                  <a16:creationId xmlns:a16="http://schemas.microsoft.com/office/drawing/2014/main" id="{E1FBA8D5-A706-47AB-B338-F081348FD2CF}"/>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14" name="TextBox 10">
            <a:extLst>
              <a:ext uri="{FF2B5EF4-FFF2-40B4-BE49-F238E27FC236}">
                <a16:creationId xmlns:a16="http://schemas.microsoft.com/office/drawing/2014/main" id="{DEEA2C13-B827-47E8-83E4-87B0285C5DB2}"/>
              </a:ext>
            </a:extLst>
          </p:cNvPr>
          <p:cNvSpPr txBox="1">
            <a:spLocks noChangeArrowheads="1"/>
          </p:cNvSpPr>
          <p:nvPr/>
        </p:nvSpPr>
        <p:spPr bwMode="auto">
          <a:xfrm>
            <a:off x="2485660" y="1702950"/>
            <a:ext cx="1808782" cy="4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HOKUSAI-VTE Cancer</a:t>
            </a:r>
          </a:p>
          <a:p>
            <a:pPr algn="ctr" eaLnBrk="1" hangingPunct="1"/>
            <a:r>
              <a:rPr lang="en-US" sz="1200" b="1">
                <a:latin typeface="+mj-lt"/>
              </a:rPr>
              <a:t>n=1050</a:t>
            </a:r>
          </a:p>
        </p:txBody>
      </p:sp>
      <p:sp>
        <p:nvSpPr>
          <p:cNvPr id="15" name="TextBox 10">
            <a:extLst>
              <a:ext uri="{FF2B5EF4-FFF2-40B4-BE49-F238E27FC236}">
                <a16:creationId xmlns:a16="http://schemas.microsoft.com/office/drawing/2014/main" id="{10180667-1C69-4ECA-ADCF-45F1EDE70611}"/>
              </a:ext>
            </a:extLst>
          </p:cNvPr>
          <p:cNvSpPr txBox="1">
            <a:spLocks noChangeArrowheads="1"/>
          </p:cNvSpPr>
          <p:nvPr/>
        </p:nvSpPr>
        <p:spPr bwMode="auto">
          <a:xfrm>
            <a:off x="2340598" y="2778699"/>
            <a:ext cx="1134266"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SELECT-D</a:t>
            </a:r>
          </a:p>
          <a:p>
            <a:pPr algn="ctr" eaLnBrk="1" hangingPunct="1"/>
            <a:r>
              <a:rPr lang="en-US" sz="1200" b="1">
                <a:latin typeface="+mj-lt"/>
              </a:rPr>
              <a:t>n=406</a:t>
            </a:r>
          </a:p>
          <a:p>
            <a:pPr algn="ctr" eaLnBrk="1" hangingPunct="1"/>
            <a:endParaRPr lang="en-US" sz="1200" b="1">
              <a:latin typeface="+mj-lt"/>
            </a:endParaRPr>
          </a:p>
        </p:txBody>
      </p:sp>
      <p:grpSp>
        <p:nvGrpSpPr>
          <p:cNvPr id="16" name="Groupe 15">
            <a:extLst>
              <a:ext uri="{FF2B5EF4-FFF2-40B4-BE49-F238E27FC236}">
                <a16:creationId xmlns:a16="http://schemas.microsoft.com/office/drawing/2014/main" id="{BED06460-394C-4D08-A904-7953C059A89B}"/>
              </a:ext>
            </a:extLst>
          </p:cNvPr>
          <p:cNvGrpSpPr/>
          <p:nvPr/>
        </p:nvGrpSpPr>
        <p:grpSpPr>
          <a:xfrm>
            <a:off x="9141201" y="4124862"/>
            <a:ext cx="547753" cy="584216"/>
            <a:chOff x="2313991" y="1484385"/>
            <a:chExt cx="1231640" cy="1231354"/>
          </a:xfrm>
        </p:grpSpPr>
        <p:sp>
          <p:nvSpPr>
            <p:cNvPr id="17" name="Arc partiel 16">
              <a:extLst>
                <a:ext uri="{FF2B5EF4-FFF2-40B4-BE49-F238E27FC236}">
                  <a16:creationId xmlns:a16="http://schemas.microsoft.com/office/drawing/2014/main" id="{41B2326B-E921-4BB1-A861-5D20E468C436}"/>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18" name="Arc partiel 17">
              <a:extLst>
                <a:ext uri="{FF2B5EF4-FFF2-40B4-BE49-F238E27FC236}">
                  <a16:creationId xmlns:a16="http://schemas.microsoft.com/office/drawing/2014/main" id="{B7E844CF-885C-4D98-8B39-7B8D7F78DA78}"/>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19" name="TextBox 10">
            <a:extLst>
              <a:ext uri="{FF2B5EF4-FFF2-40B4-BE49-F238E27FC236}">
                <a16:creationId xmlns:a16="http://schemas.microsoft.com/office/drawing/2014/main" id="{92A5BEB5-9179-4F43-943D-AAE25EDC9273}"/>
              </a:ext>
            </a:extLst>
          </p:cNvPr>
          <p:cNvSpPr txBox="1">
            <a:spLocks noChangeArrowheads="1"/>
          </p:cNvSpPr>
          <p:nvPr/>
        </p:nvSpPr>
        <p:spPr bwMode="auto">
          <a:xfrm>
            <a:off x="3904132" y="2786581"/>
            <a:ext cx="1212645"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ADAM-VTE</a:t>
            </a:r>
          </a:p>
          <a:p>
            <a:pPr algn="ctr" eaLnBrk="1" hangingPunct="1"/>
            <a:r>
              <a:rPr lang="en-US" sz="1200" b="1">
                <a:latin typeface="+mj-lt"/>
              </a:rPr>
              <a:t>n=300</a:t>
            </a:r>
          </a:p>
          <a:p>
            <a:pPr algn="ctr" eaLnBrk="1" hangingPunct="1"/>
            <a:endParaRPr lang="en-US" sz="1200" b="1">
              <a:latin typeface="+mj-lt"/>
            </a:endParaRPr>
          </a:p>
        </p:txBody>
      </p:sp>
      <p:cxnSp>
        <p:nvCxnSpPr>
          <p:cNvPr id="20" name="Connecteur droit 19">
            <a:extLst>
              <a:ext uri="{FF2B5EF4-FFF2-40B4-BE49-F238E27FC236}">
                <a16:creationId xmlns:a16="http://schemas.microsoft.com/office/drawing/2014/main" id="{700D5514-32A6-4420-A1C7-A38877241E9C}"/>
              </a:ext>
            </a:extLst>
          </p:cNvPr>
          <p:cNvCxnSpPr/>
          <p:nvPr/>
        </p:nvCxnSpPr>
        <p:spPr>
          <a:xfrm>
            <a:off x="1005682" y="1589818"/>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8EE71AF7-3748-4097-8025-ABA62B58AB4B}"/>
              </a:ext>
            </a:extLst>
          </p:cNvPr>
          <p:cNvSpPr txBox="1">
            <a:spLocks noChangeArrowheads="1"/>
          </p:cNvSpPr>
          <p:nvPr/>
        </p:nvSpPr>
        <p:spPr bwMode="auto">
          <a:xfrm>
            <a:off x="1005682" y="3822303"/>
            <a:ext cx="799211"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3 months</a:t>
            </a:r>
          </a:p>
        </p:txBody>
      </p:sp>
      <p:sp>
        <p:nvSpPr>
          <p:cNvPr id="22" name="TextBox 10">
            <a:extLst>
              <a:ext uri="{FF2B5EF4-FFF2-40B4-BE49-F238E27FC236}">
                <a16:creationId xmlns:a16="http://schemas.microsoft.com/office/drawing/2014/main" id="{6AB22AB6-E503-49E0-A698-59B362200076}"/>
              </a:ext>
            </a:extLst>
          </p:cNvPr>
          <p:cNvSpPr txBox="1">
            <a:spLocks noChangeArrowheads="1"/>
          </p:cNvSpPr>
          <p:nvPr/>
        </p:nvSpPr>
        <p:spPr bwMode="auto">
          <a:xfrm>
            <a:off x="1005682" y="2990775"/>
            <a:ext cx="759657"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6 months</a:t>
            </a:r>
          </a:p>
        </p:txBody>
      </p:sp>
      <p:sp>
        <p:nvSpPr>
          <p:cNvPr id="23" name="TextBox 10">
            <a:extLst>
              <a:ext uri="{FF2B5EF4-FFF2-40B4-BE49-F238E27FC236}">
                <a16:creationId xmlns:a16="http://schemas.microsoft.com/office/drawing/2014/main" id="{C390952E-5A3F-4280-893B-1546FD950620}"/>
              </a:ext>
            </a:extLst>
          </p:cNvPr>
          <p:cNvSpPr txBox="1">
            <a:spLocks noChangeArrowheads="1"/>
          </p:cNvSpPr>
          <p:nvPr/>
        </p:nvSpPr>
        <p:spPr bwMode="auto">
          <a:xfrm>
            <a:off x="1005682" y="1314939"/>
            <a:ext cx="865746"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12 months</a:t>
            </a:r>
          </a:p>
        </p:txBody>
      </p:sp>
      <p:sp>
        <p:nvSpPr>
          <p:cNvPr id="24" name="TextBox 10">
            <a:extLst>
              <a:ext uri="{FF2B5EF4-FFF2-40B4-BE49-F238E27FC236}">
                <a16:creationId xmlns:a16="http://schemas.microsoft.com/office/drawing/2014/main" id="{B4376917-8756-41D4-93C5-B4EB5240AAAD}"/>
              </a:ext>
            </a:extLst>
          </p:cNvPr>
          <p:cNvSpPr txBox="1">
            <a:spLocks noChangeArrowheads="1"/>
          </p:cNvSpPr>
          <p:nvPr/>
        </p:nvSpPr>
        <p:spPr bwMode="auto">
          <a:xfrm>
            <a:off x="1358642"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2018</a:t>
            </a:r>
          </a:p>
        </p:txBody>
      </p:sp>
      <p:sp>
        <p:nvSpPr>
          <p:cNvPr id="25" name="TextBox 10">
            <a:extLst>
              <a:ext uri="{FF2B5EF4-FFF2-40B4-BE49-F238E27FC236}">
                <a16:creationId xmlns:a16="http://schemas.microsoft.com/office/drawing/2014/main" id="{D31D61C7-CAA9-4E02-A76A-1AB71B069A09}"/>
              </a:ext>
            </a:extLst>
          </p:cNvPr>
          <p:cNvSpPr txBox="1">
            <a:spLocks noChangeArrowheads="1"/>
          </p:cNvSpPr>
          <p:nvPr/>
        </p:nvSpPr>
        <p:spPr bwMode="auto">
          <a:xfrm>
            <a:off x="9154929" y="4942851"/>
            <a:ext cx="1240562" cy="3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accent1"/>
                </a:solidFill>
                <a:latin typeface="Arial Narrow" panose="020B0606020202030204" pitchFamily="34" charset="0"/>
              </a:rPr>
              <a:t>2021</a:t>
            </a:r>
          </a:p>
        </p:txBody>
      </p:sp>
      <p:sp>
        <p:nvSpPr>
          <p:cNvPr id="26" name="TextBox 10">
            <a:extLst>
              <a:ext uri="{FF2B5EF4-FFF2-40B4-BE49-F238E27FC236}">
                <a16:creationId xmlns:a16="http://schemas.microsoft.com/office/drawing/2014/main" id="{F3C715A7-1FFC-4431-B215-3A9E76797CE2}"/>
              </a:ext>
            </a:extLst>
          </p:cNvPr>
          <p:cNvSpPr txBox="1">
            <a:spLocks noChangeArrowheads="1"/>
          </p:cNvSpPr>
          <p:nvPr/>
        </p:nvSpPr>
        <p:spPr bwMode="auto">
          <a:xfrm>
            <a:off x="6530321"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2020</a:t>
            </a:r>
          </a:p>
        </p:txBody>
      </p:sp>
      <p:sp>
        <p:nvSpPr>
          <p:cNvPr id="27" name="TextBox 10">
            <a:extLst>
              <a:ext uri="{FF2B5EF4-FFF2-40B4-BE49-F238E27FC236}">
                <a16:creationId xmlns:a16="http://schemas.microsoft.com/office/drawing/2014/main" id="{88883950-D508-4643-8243-3E239710547D}"/>
              </a:ext>
            </a:extLst>
          </p:cNvPr>
          <p:cNvSpPr txBox="1">
            <a:spLocks noChangeArrowheads="1"/>
          </p:cNvSpPr>
          <p:nvPr/>
        </p:nvSpPr>
        <p:spPr bwMode="auto">
          <a:xfrm>
            <a:off x="3827673"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2019</a:t>
            </a:r>
          </a:p>
        </p:txBody>
      </p:sp>
      <p:grpSp>
        <p:nvGrpSpPr>
          <p:cNvPr id="29" name="Groupe 28">
            <a:extLst>
              <a:ext uri="{FF2B5EF4-FFF2-40B4-BE49-F238E27FC236}">
                <a16:creationId xmlns:a16="http://schemas.microsoft.com/office/drawing/2014/main" id="{B9B793FC-3E88-4718-B320-D1BBABE15CF5}"/>
              </a:ext>
            </a:extLst>
          </p:cNvPr>
          <p:cNvGrpSpPr/>
          <p:nvPr/>
        </p:nvGrpSpPr>
        <p:grpSpPr>
          <a:xfrm>
            <a:off x="2304834" y="3295932"/>
            <a:ext cx="1085218" cy="1028755"/>
            <a:chOff x="2313991" y="1484385"/>
            <a:chExt cx="1231640" cy="1231354"/>
          </a:xfrm>
          <a:solidFill>
            <a:schemeClr val="bg1">
              <a:lumMod val="75000"/>
            </a:schemeClr>
          </a:solidFill>
        </p:grpSpPr>
        <p:sp>
          <p:nvSpPr>
            <p:cNvPr id="30" name="Arc partiel 29">
              <a:extLst>
                <a:ext uri="{FF2B5EF4-FFF2-40B4-BE49-F238E27FC236}">
                  <a16:creationId xmlns:a16="http://schemas.microsoft.com/office/drawing/2014/main" id="{5702CFA7-107D-4D5A-81A1-978D12CDD408}"/>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1" name="Arc partiel 30">
              <a:extLst>
                <a:ext uri="{FF2B5EF4-FFF2-40B4-BE49-F238E27FC236}">
                  <a16:creationId xmlns:a16="http://schemas.microsoft.com/office/drawing/2014/main" id="{F916E5AC-89BC-4F26-A2B4-67EDC8BA3760}"/>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2" name="Groupe 31">
            <a:extLst>
              <a:ext uri="{FF2B5EF4-FFF2-40B4-BE49-F238E27FC236}">
                <a16:creationId xmlns:a16="http://schemas.microsoft.com/office/drawing/2014/main" id="{05494E64-43A9-42AD-A76B-8261EEEF7F1F}"/>
              </a:ext>
            </a:extLst>
          </p:cNvPr>
          <p:cNvGrpSpPr/>
          <p:nvPr/>
        </p:nvGrpSpPr>
        <p:grpSpPr>
          <a:xfrm>
            <a:off x="4038249" y="3284313"/>
            <a:ext cx="908902" cy="867005"/>
            <a:chOff x="2313991" y="1484385"/>
            <a:chExt cx="1231640" cy="1231354"/>
          </a:xfrm>
          <a:solidFill>
            <a:schemeClr val="bg1">
              <a:lumMod val="75000"/>
            </a:schemeClr>
          </a:solidFill>
        </p:grpSpPr>
        <p:sp>
          <p:nvSpPr>
            <p:cNvPr id="33" name="Arc partiel 32">
              <a:extLst>
                <a:ext uri="{FF2B5EF4-FFF2-40B4-BE49-F238E27FC236}">
                  <a16:creationId xmlns:a16="http://schemas.microsoft.com/office/drawing/2014/main" id="{A78CA368-B4CC-43EB-BDDF-6DD807874C0A}"/>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4" name="Arc partiel 33">
              <a:extLst>
                <a:ext uri="{FF2B5EF4-FFF2-40B4-BE49-F238E27FC236}">
                  <a16:creationId xmlns:a16="http://schemas.microsoft.com/office/drawing/2014/main" id="{7CC5AD4E-27E2-471E-9F0D-0129F047EC06}"/>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5" name="Groupe 34">
            <a:extLst>
              <a:ext uri="{FF2B5EF4-FFF2-40B4-BE49-F238E27FC236}">
                <a16:creationId xmlns:a16="http://schemas.microsoft.com/office/drawing/2014/main" id="{547460BD-9036-49CE-B315-053468ADEDFE}"/>
              </a:ext>
            </a:extLst>
          </p:cNvPr>
          <p:cNvGrpSpPr/>
          <p:nvPr/>
        </p:nvGrpSpPr>
        <p:grpSpPr>
          <a:xfrm>
            <a:off x="6410117" y="3275826"/>
            <a:ext cx="1420459" cy="1365601"/>
            <a:chOff x="2313991" y="1484385"/>
            <a:chExt cx="1231640" cy="1231354"/>
          </a:xfrm>
          <a:solidFill>
            <a:srgbClr val="1B2D62"/>
          </a:solidFill>
        </p:grpSpPr>
        <p:sp>
          <p:nvSpPr>
            <p:cNvPr id="36" name="Arc partiel 35">
              <a:extLst>
                <a:ext uri="{FF2B5EF4-FFF2-40B4-BE49-F238E27FC236}">
                  <a16:creationId xmlns:a16="http://schemas.microsoft.com/office/drawing/2014/main" id="{9F7D3F61-0E2F-4B4B-A467-DB692A22B2FB}"/>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7" name="Arc partiel 36">
              <a:extLst>
                <a:ext uri="{FF2B5EF4-FFF2-40B4-BE49-F238E27FC236}">
                  <a16:creationId xmlns:a16="http://schemas.microsoft.com/office/drawing/2014/main" id="{906285A3-E4FB-41B8-BDD6-869C7DD50EC8}"/>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8" name="Groupe 37">
            <a:extLst>
              <a:ext uri="{FF2B5EF4-FFF2-40B4-BE49-F238E27FC236}">
                <a16:creationId xmlns:a16="http://schemas.microsoft.com/office/drawing/2014/main" id="{96666606-E6AB-4A3B-BD36-D7B80F7F7CA9}"/>
              </a:ext>
            </a:extLst>
          </p:cNvPr>
          <p:cNvGrpSpPr/>
          <p:nvPr/>
        </p:nvGrpSpPr>
        <p:grpSpPr>
          <a:xfrm>
            <a:off x="10057183" y="3302694"/>
            <a:ext cx="1238043" cy="1190743"/>
            <a:chOff x="2313991" y="1484385"/>
            <a:chExt cx="1231640" cy="1231354"/>
          </a:xfrm>
          <a:solidFill>
            <a:schemeClr val="bg1">
              <a:lumMod val="75000"/>
            </a:schemeClr>
          </a:solidFill>
        </p:grpSpPr>
        <p:sp>
          <p:nvSpPr>
            <p:cNvPr id="39" name="Arc partiel 38">
              <a:extLst>
                <a:ext uri="{FF2B5EF4-FFF2-40B4-BE49-F238E27FC236}">
                  <a16:creationId xmlns:a16="http://schemas.microsoft.com/office/drawing/2014/main" id="{0E0C577A-26DF-40A1-82CC-B2B2E66CB1D2}"/>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40" name="Arc partiel 39">
              <a:extLst>
                <a:ext uri="{FF2B5EF4-FFF2-40B4-BE49-F238E27FC236}">
                  <a16:creationId xmlns:a16="http://schemas.microsoft.com/office/drawing/2014/main" id="{E16DC8BE-3EC4-4889-A36E-8A4588973962}"/>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41" name="TextBox 10">
            <a:extLst>
              <a:ext uri="{FF2B5EF4-FFF2-40B4-BE49-F238E27FC236}">
                <a16:creationId xmlns:a16="http://schemas.microsoft.com/office/drawing/2014/main" id="{15B03BB3-3146-449C-9F2C-311DDE7D7D19}"/>
              </a:ext>
            </a:extLst>
          </p:cNvPr>
          <p:cNvSpPr txBox="1">
            <a:spLocks noChangeArrowheads="1"/>
          </p:cNvSpPr>
          <p:nvPr/>
        </p:nvSpPr>
        <p:spPr bwMode="auto">
          <a:xfrm>
            <a:off x="6271641" y="2714746"/>
            <a:ext cx="1502959"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CARAVAGGIO</a:t>
            </a:r>
          </a:p>
          <a:p>
            <a:pPr algn="ctr" eaLnBrk="1" hangingPunct="1"/>
            <a:r>
              <a:rPr lang="en-US" sz="1200" b="1">
                <a:latin typeface="+mj-lt"/>
              </a:rPr>
              <a:t>n=1170</a:t>
            </a:r>
          </a:p>
          <a:p>
            <a:pPr algn="ctr" eaLnBrk="1" hangingPunct="1"/>
            <a:endParaRPr lang="en-US" sz="1200" b="1">
              <a:latin typeface="+mj-lt"/>
            </a:endParaRPr>
          </a:p>
        </p:txBody>
      </p:sp>
      <p:sp>
        <p:nvSpPr>
          <p:cNvPr id="42" name="TextBox 10">
            <a:extLst>
              <a:ext uri="{FF2B5EF4-FFF2-40B4-BE49-F238E27FC236}">
                <a16:creationId xmlns:a16="http://schemas.microsoft.com/office/drawing/2014/main" id="{406EA771-0439-4CC3-AB08-A66D75051CAA}"/>
              </a:ext>
            </a:extLst>
          </p:cNvPr>
          <p:cNvSpPr txBox="1">
            <a:spLocks noChangeArrowheads="1"/>
          </p:cNvSpPr>
          <p:nvPr/>
        </p:nvSpPr>
        <p:spPr bwMode="auto">
          <a:xfrm>
            <a:off x="8859077" y="3386898"/>
            <a:ext cx="1028088" cy="85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mj-lt"/>
              </a:rPr>
              <a:t>CASTA-DIVA</a:t>
            </a:r>
          </a:p>
          <a:p>
            <a:pPr algn="ctr" eaLnBrk="1" hangingPunct="1"/>
            <a:r>
              <a:rPr lang="en-US" sz="1200" b="1" dirty="0">
                <a:latin typeface="+mj-lt"/>
              </a:rPr>
              <a:t>n=158</a:t>
            </a:r>
          </a:p>
          <a:p>
            <a:pPr algn="ctr" eaLnBrk="1" hangingPunct="1"/>
            <a:endParaRPr lang="en-US" sz="1200" b="1" dirty="0">
              <a:latin typeface="+mj-lt"/>
            </a:endParaRPr>
          </a:p>
        </p:txBody>
      </p:sp>
      <p:sp>
        <p:nvSpPr>
          <p:cNvPr id="43" name="TextBox 10">
            <a:extLst>
              <a:ext uri="{FF2B5EF4-FFF2-40B4-BE49-F238E27FC236}">
                <a16:creationId xmlns:a16="http://schemas.microsoft.com/office/drawing/2014/main" id="{C77B1A6A-6B0A-4A2D-9B8D-16880DAB1F33}"/>
              </a:ext>
            </a:extLst>
          </p:cNvPr>
          <p:cNvSpPr txBox="1">
            <a:spLocks noChangeArrowheads="1"/>
          </p:cNvSpPr>
          <p:nvPr/>
        </p:nvSpPr>
        <p:spPr bwMode="auto">
          <a:xfrm>
            <a:off x="10162160" y="2779500"/>
            <a:ext cx="1028088" cy="4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mj-lt"/>
              </a:rPr>
              <a:t>CANVAS</a:t>
            </a:r>
          </a:p>
          <a:p>
            <a:pPr algn="ctr" eaLnBrk="1" hangingPunct="1"/>
            <a:r>
              <a:rPr lang="en-US" sz="1200" b="1" dirty="0">
                <a:latin typeface="+mj-lt"/>
              </a:rPr>
              <a:t>n=670</a:t>
            </a:r>
          </a:p>
        </p:txBody>
      </p:sp>
      <p:sp>
        <p:nvSpPr>
          <p:cNvPr id="49" name="Rectangle 48">
            <a:extLst>
              <a:ext uri="{FF2B5EF4-FFF2-40B4-BE49-F238E27FC236}">
                <a16:creationId xmlns:a16="http://schemas.microsoft.com/office/drawing/2014/main" id="{05B1CDE2-7AAD-4265-BED5-7C8487ABD201}"/>
              </a:ext>
            </a:extLst>
          </p:cNvPr>
          <p:cNvSpPr/>
          <p:nvPr/>
        </p:nvSpPr>
        <p:spPr>
          <a:xfrm>
            <a:off x="9906827" y="1309613"/>
            <a:ext cx="129068" cy="14484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50" name="Rectangle 49">
            <a:extLst>
              <a:ext uri="{FF2B5EF4-FFF2-40B4-BE49-F238E27FC236}">
                <a16:creationId xmlns:a16="http://schemas.microsoft.com/office/drawing/2014/main" id="{155C3F56-95EB-4104-877E-F531D7613BA4}"/>
              </a:ext>
            </a:extLst>
          </p:cNvPr>
          <p:cNvSpPr/>
          <p:nvPr/>
        </p:nvSpPr>
        <p:spPr>
          <a:xfrm>
            <a:off x="10750393" y="1309613"/>
            <a:ext cx="129068" cy="144843"/>
          </a:xfrm>
          <a:prstGeom prst="rect">
            <a:avLst/>
          </a:prstGeom>
          <a:solidFill>
            <a:srgbClr val="C00000"/>
          </a:solidFill>
          <a:ln>
            <a:solidFill>
              <a:srgbClr val="CD1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51" name="TextBox 10">
            <a:extLst>
              <a:ext uri="{FF2B5EF4-FFF2-40B4-BE49-F238E27FC236}">
                <a16:creationId xmlns:a16="http://schemas.microsoft.com/office/drawing/2014/main" id="{0E95948E-4DD4-4541-A831-B5C9B0E75F1F}"/>
              </a:ext>
            </a:extLst>
          </p:cNvPr>
          <p:cNvSpPr txBox="1">
            <a:spLocks noChangeArrowheads="1"/>
          </p:cNvSpPr>
          <p:nvPr/>
        </p:nvSpPr>
        <p:spPr bwMode="auto">
          <a:xfrm>
            <a:off x="10869449" y="1223921"/>
            <a:ext cx="754929"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Arial Narrow" panose="020B0606020202030204" pitchFamily="34" charset="0"/>
              </a:rPr>
              <a:t>DOAC</a:t>
            </a:r>
          </a:p>
        </p:txBody>
      </p:sp>
      <p:sp>
        <p:nvSpPr>
          <p:cNvPr id="52" name="TextBox 10">
            <a:extLst>
              <a:ext uri="{FF2B5EF4-FFF2-40B4-BE49-F238E27FC236}">
                <a16:creationId xmlns:a16="http://schemas.microsoft.com/office/drawing/2014/main" id="{C51A4B7B-80D2-459E-9127-A6C0B12008A7}"/>
              </a:ext>
            </a:extLst>
          </p:cNvPr>
          <p:cNvSpPr txBox="1">
            <a:spLocks noChangeArrowheads="1"/>
          </p:cNvSpPr>
          <p:nvPr/>
        </p:nvSpPr>
        <p:spPr bwMode="auto">
          <a:xfrm>
            <a:off x="10050934" y="1223921"/>
            <a:ext cx="778010"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latin typeface="Arial Narrow" panose="020B0606020202030204" pitchFamily="34" charset="0"/>
              </a:rPr>
              <a:t>LMWH</a:t>
            </a:r>
          </a:p>
        </p:txBody>
      </p:sp>
      <p:sp>
        <p:nvSpPr>
          <p:cNvPr id="58" name="TextBox 57">
            <a:extLst>
              <a:ext uri="{FF2B5EF4-FFF2-40B4-BE49-F238E27FC236}">
                <a16:creationId xmlns:a16="http://schemas.microsoft.com/office/drawing/2014/main" id="{B7C6D19D-4335-C6C3-2548-39F40F71B2B0}"/>
              </a:ext>
            </a:extLst>
          </p:cNvPr>
          <p:cNvSpPr txBox="1"/>
          <p:nvPr/>
        </p:nvSpPr>
        <p:spPr>
          <a:xfrm rot="16200000">
            <a:off x="-730169" y="2729816"/>
            <a:ext cx="2818924" cy="369332"/>
          </a:xfrm>
          <a:prstGeom prst="rect">
            <a:avLst/>
          </a:prstGeom>
          <a:noFill/>
        </p:spPr>
        <p:txBody>
          <a:bodyPr wrap="square">
            <a:spAutoFit/>
          </a:bodyPr>
          <a:lstStyle/>
          <a:p>
            <a:pPr algn="ctr"/>
            <a:r>
              <a:rPr lang="fr-FR" sz="1800" dirty="0">
                <a:solidFill>
                  <a:schemeClr val="tx1"/>
                </a:solidFill>
                <a:latin typeface="Arial Nova Cond" panose="020B0506020202020204" pitchFamily="34" charset="0"/>
              </a:rPr>
              <a:t>FOLLOW-UP (</a:t>
            </a:r>
            <a:r>
              <a:rPr lang="en-US" sz="1800" dirty="0">
                <a:solidFill>
                  <a:schemeClr val="tx1"/>
                </a:solidFill>
                <a:latin typeface="Arial Nova Cond" panose="020B0506020202020204" pitchFamily="34" charset="0"/>
              </a:rPr>
              <a:t>months</a:t>
            </a:r>
            <a:r>
              <a:rPr lang="fr-FR" sz="1800" dirty="0">
                <a:solidFill>
                  <a:schemeClr val="tx1"/>
                </a:solidFill>
                <a:latin typeface="Arial Nova Cond" panose="020B0506020202020204" pitchFamily="34" charset="0"/>
              </a:rPr>
              <a:t>)</a:t>
            </a:r>
          </a:p>
        </p:txBody>
      </p:sp>
    </p:spTree>
    <p:extLst>
      <p:ext uri="{BB962C8B-B14F-4D97-AF65-F5344CB8AC3E}">
        <p14:creationId xmlns:p14="http://schemas.microsoft.com/office/powerpoint/2010/main" val="191914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06A6FA6-DD07-77BB-5FE2-FA984C1D693F}"/>
              </a:ext>
            </a:extLst>
          </p:cNvPr>
          <p:cNvSpPr/>
          <p:nvPr/>
        </p:nvSpPr>
        <p:spPr>
          <a:xfrm>
            <a:off x="9937704" y="2739563"/>
            <a:ext cx="1485023" cy="1917359"/>
          </a:xfrm>
          <a:prstGeom prst="roundRect">
            <a:avLst/>
          </a:prstGeom>
          <a:solidFill>
            <a:srgbClr val="00B0F0">
              <a:alpha val="3443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5" name="Rounded Rectangle 44">
            <a:extLst>
              <a:ext uri="{FF2B5EF4-FFF2-40B4-BE49-F238E27FC236}">
                <a16:creationId xmlns:a16="http://schemas.microsoft.com/office/drawing/2014/main" id="{0DDB6B35-D666-4133-B8C6-C5EF0F4CDB5E}"/>
              </a:ext>
            </a:extLst>
          </p:cNvPr>
          <p:cNvSpPr/>
          <p:nvPr/>
        </p:nvSpPr>
        <p:spPr>
          <a:xfrm>
            <a:off x="8891238" y="3210520"/>
            <a:ext cx="1026424" cy="1620141"/>
          </a:xfrm>
          <a:prstGeom prst="roundRect">
            <a:avLst/>
          </a:prstGeom>
          <a:solidFill>
            <a:srgbClr val="00B0F0">
              <a:alpha val="3443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 name="Title 1">
            <a:extLst>
              <a:ext uri="{FF2B5EF4-FFF2-40B4-BE49-F238E27FC236}">
                <a16:creationId xmlns:a16="http://schemas.microsoft.com/office/drawing/2014/main" id="{89106059-EB32-45AA-8959-7B1D75FE8D40}"/>
              </a:ext>
            </a:extLst>
          </p:cNvPr>
          <p:cNvSpPr>
            <a:spLocks noGrp="1"/>
          </p:cNvSpPr>
          <p:nvPr>
            <p:ph type="title"/>
          </p:nvPr>
        </p:nvSpPr>
        <p:spPr/>
        <p:txBody>
          <a:bodyPr/>
          <a:lstStyle/>
          <a:p>
            <a:r>
              <a:rPr lang="en-US"/>
              <a:t>Meta-analysis: DOAC for Cancer-Associated VTE</a:t>
            </a:r>
          </a:p>
        </p:txBody>
      </p:sp>
      <p:sp>
        <p:nvSpPr>
          <p:cNvPr id="5" name="Footer Placeholder 4">
            <a:extLst>
              <a:ext uri="{FF2B5EF4-FFF2-40B4-BE49-F238E27FC236}">
                <a16:creationId xmlns:a16="http://schemas.microsoft.com/office/drawing/2014/main" id="{0510E981-CA4F-B899-20B6-5EDDBDE88662}"/>
              </a:ext>
            </a:extLst>
          </p:cNvPr>
          <p:cNvSpPr>
            <a:spLocks noGrp="1"/>
          </p:cNvSpPr>
          <p:nvPr>
            <p:ph type="ftr" sz="quarter" idx="3"/>
          </p:nvPr>
        </p:nvSpPr>
        <p:spPr/>
        <p:txBody>
          <a:bodyPr/>
          <a:lstStyle/>
          <a:p>
            <a:r>
              <a:rPr lang="en-US" dirty="0"/>
              <a:t>VTE, venous thromboembolism.</a:t>
            </a:r>
          </a:p>
          <a:p>
            <a:r>
              <a:rPr lang="en-US" dirty="0"/>
              <a:t>Frere C, et al. </a:t>
            </a:r>
            <a:r>
              <a:rPr lang="en-US" i="1" dirty="0"/>
              <a:t>J </a:t>
            </a:r>
            <a:r>
              <a:rPr lang="en-US" i="1" dirty="0" err="1"/>
              <a:t>Hematol</a:t>
            </a:r>
            <a:r>
              <a:rPr lang="en-US" i="1" dirty="0"/>
              <a:t> Oncol. </a:t>
            </a:r>
            <a:r>
              <a:rPr lang="en-US" dirty="0"/>
              <a:t>2022;15(1):69. </a:t>
            </a:r>
            <a:endParaRPr lang="fr-FR" dirty="0"/>
          </a:p>
        </p:txBody>
      </p:sp>
      <p:sp>
        <p:nvSpPr>
          <p:cNvPr id="47" name="ZoneTexte 8">
            <a:extLst>
              <a:ext uri="{FF2B5EF4-FFF2-40B4-BE49-F238E27FC236}">
                <a16:creationId xmlns:a16="http://schemas.microsoft.com/office/drawing/2014/main" id="{F40357A9-D54A-4E1D-96CD-9FE76790497D}"/>
              </a:ext>
            </a:extLst>
          </p:cNvPr>
          <p:cNvSpPr txBox="1">
            <a:spLocks noChangeArrowheads="1"/>
          </p:cNvSpPr>
          <p:nvPr/>
        </p:nvSpPr>
        <p:spPr bwMode="auto">
          <a:xfrm>
            <a:off x="609600" y="5408843"/>
            <a:ext cx="4431578" cy="553998"/>
          </a:xfrm>
          <a:prstGeom prst="rect">
            <a:avLst/>
          </a:prstGeom>
          <a:noFill/>
          <a:ln w="9525">
            <a:noFill/>
            <a:miter lim="800000"/>
            <a:headEnd/>
            <a:tailEnd/>
          </a:ln>
        </p:spPr>
        <p:txBody>
          <a:bodyPr wrap="square">
            <a:spAutoFit/>
          </a:bodyPr>
          <a:lstStyle/>
          <a:p>
            <a:r>
              <a:rPr lang="da-DK" sz="1000" dirty="0">
                <a:solidFill>
                  <a:srgbClr val="898989"/>
                </a:solidFill>
                <a:latin typeface="+mj-lt"/>
                <a:cs typeface="Arial" panose="020B0604020202020204" pitchFamily="34" charset="0"/>
              </a:rPr>
              <a:t>Young et al. </a:t>
            </a:r>
            <a:r>
              <a:rPr lang="da-DK" sz="1000" i="1" dirty="0">
                <a:solidFill>
                  <a:srgbClr val="898989"/>
                </a:solidFill>
                <a:latin typeface="+mj-lt"/>
                <a:cs typeface="Arial" panose="020B0604020202020204" pitchFamily="34" charset="0"/>
              </a:rPr>
              <a:t>N </a:t>
            </a:r>
            <a:r>
              <a:rPr lang="da-DK" sz="1000" i="1" dirty="0" err="1">
                <a:solidFill>
                  <a:srgbClr val="898989"/>
                </a:solidFill>
                <a:latin typeface="+mj-lt"/>
                <a:cs typeface="Arial" panose="020B0604020202020204" pitchFamily="34" charset="0"/>
              </a:rPr>
              <a:t>Engl</a:t>
            </a:r>
            <a:r>
              <a:rPr lang="da-DK" sz="1000" i="1" dirty="0">
                <a:solidFill>
                  <a:srgbClr val="898989"/>
                </a:solidFill>
                <a:latin typeface="+mj-lt"/>
                <a:cs typeface="Arial" panose="020B0604020202020204" pitchFamily="34" charset="0"/>
              </a:rPr>
              <a:t> J Med</a:t>
            </a:r>
            <a:r>
              <a:rPr lang="da-DK" sz="1000" dirty="0">
                <a:solidFill>
                  <a:srgbClr val="898989"/>
                </a:solidFill>
                <a:latin typeface="+mj-lt"/>
                <a:cs typeface="Arial" panose="020B0604020202020204" pitchFamily="34" charset="0"/>
              </a:rPr>
              <a:t>. 2018;378:615-624.</a:t>
            </a:r>
          </a:p>
          <a:p>
            <a:r>
              <a:rPr lang="da-DK" sz="1000" dirty="0" err="1">
                <a:solidFill>
                  <a:srgbClr val="898989"/>
                </a:solidFill>
                <a:latin typeface="+mj-lt"/>
                <a:cs typeface="Arial" panose="020B0604020202020204" pitchFamily="34" charset="0"/>
              </a:rPr>
              <a:t>McBane</a:t>
            </a:r>
            <a:r>
              <a:rPr lang="da-DK" sz="1000" dirty="0">
                <a:solidFill>
                  <a:srgbClr val="898989"/>
                </a:solidFill>
                <a:latin typeface="+mj-lt"/>
                <a:cs typeface="Arial" panose="020B0604020202020204" pitchFamily="34" charset="0"/>
              </a:rPr>
              <a:t> RD, et al.</a:t>
            </a:r>
            <a:r>
              <a:rPr lang="en-US" sz="1000" dirty="0">
                <a:solidFill>
                  <a:srgbClr val="898989"/>
                </a:solidFill>
                <a:latin typeface="+mj-lt"/>
                <a:cs typeface="Arial" panose="020B0604020202020204" pitchFamily="34" charset="0"/>
              </a:rPr>
              <a:t> </a:t>
            </a:r>
            <a:r>
              <a:rPr lang="en-US" sz="1000" i="1" dirty="0">
                <a:solidFill>
                  <a:srgbClr val="898989"/>
                </a:solidFill>
                <a:latin typeface="+mj-lt"/>
                <a:cs typeface="Arial" panose="020B0604020202020204" pitchFamily="34" charset="0"/>
              </a:rPr>
              <a:t>J </a:t>
            </a:r>
            <a:r>
              <a:rPr lang="en-US" sz="1000" i="1" dirty="0" err="1">
                <a:solidFill>
                  <a:srgbClr val="898989"/>
                </a:solidFill>
                <a:latin typeface="+mj-lt"/>
                <a:cs typeface="Arial" panose="020B0604020202020204" pitchFamily="34" charset="0"/>
              </a:rPr>
              <a:t>Thromb</a:t>
            </a:r>
            <a:r>
              <a:rPr lang="en-US" sz="1000" i="1" dirty="0">
                <a:solidFill>
                  <a:srgbClr val="898989"/>
                </a:solidFill>
                <a:latin typeface="+mj-lt"/>
                <a:cs typeface="Arial" panose="020B0604020202020204" pitchFamily="34" charset="0"/>
              </a:rPr>
              <a:t> </a:t>
            </a:r>
            <a:r>
              <a:rPr lang="en-US" sz="1000" i="1" dirty="0" err="1">
                <a:solidFill>
                  <a:srgbClr val="898989"/>
                </a:solidFill>
                <a:latin typeface="+mj-lt"/>
                <a:cs typeface="Arial" panose="020B0604020202020204" pitchFamily="34" charset="0"/>
              </a:rPr>
              <a:t>Haemost</a:t>
            </a:r>
            <a:r>
              <a:rPr lang="en-US" sz="1000" i="1" dirty="0">
                <a:solidFill>
                  <a:srgbClr val="898989"/>
                </a:solidFill>
                <a:latin typeface="+mj-lt"/>
                <a:cs typeface="Arial" panose="020B0604020202020204" pitchFamily="34" charset="0"/>
              </a:rPr>
              <a:t>.</a:t>
            </a:r>
            <a:r>
              <a:rPr lang="en-US" sz="1000" dirty="0">
                <a:solidFill>
                  <a:srgbClr val="898989"/>
                </a:solidFill>
                <a:latin typeface="+mj-lt"/>
                <a:cs typeface="Arial" panose="020B0604020202020204" pitchFamily="34" charset="0"/>
              </a:rPr>
              <a:t> 2020;18:411-421.</a:t>
            </a:r>
          </a:p>
          <a:p>
            <a:r>
              <a:rPr lang="da-DK" sz="1000" dirty="0" err="1">
                <a:solidFill>
                  <a:srgbClr val="898989"/>
                </a:solidFill>
                <a:latin typeface="+mj-lt"/>
                <a:cs typeface="Arial" panose="020B0604020202020204" pitchFamily="34" charset="0"/>
              </a:rPr>
              <a:t>Agnelli</a:t>
            </a:r>
            <a:r>
              <a:rPr lang="da-DK" sz="1000" dirty="0">
                <a:solidFill>
                  <a:srgbClr val="898989"/>
                </a:solidFill>
                <a:latin typeface="+mj-lt"/>
                <a:cs typeface="Arial" panose="020B0604020202020204" pitchFamily="34" charset="0"/>
              </a:rPr>
              <a:t> G, et al. </a:t>
            </a:r>
            <a:r>
              <a:rPr lang="da-DK" sz="1000" i="1" dirty="0">
                <a:solidFill>
                  <a:srgbClr val="898989"/>
                </a:solidFill>
                <a:latin typeface="+mj-lt"/>
                <a:cs typeface="Arial" panose="020B0604020202020204" pitchFamily="34" charset="0"/>
              </a:rPr>
              <a:t>N </a:t>
            </a:r>
            <a:r>
              <a:rPr lang="da-DK" sz="1000" i="1" dirty="0" err="1">
                <a:solidFill>
                  <a:srgbClr val="898989"/>
                </a:solidFill>
                <a:latin typeface="+mj-lt"/>
                <a:cs typeface="Arial" panose="020B0604020202020204" pitchFamily="34" charset="0"/>
              </a:rPr>
              <a:t>Engl</a:t>
            </a:r>
            <a:r>
              <a:rPr lang="da-DK" sz="1000" i="1" dirty="0">
                <a:solidFill>
                  <a:srgbClr val="898989"/>
                </a:solidFill>
                <a:latin typeface="+mj-lt"/>
                <a:cs typeface="Arial" panose="020B0604020202020204" pitchFamily="34" charset="0"/>
              </a:rPr>
              <a:t> J Med. </a:t>
            </a:r>
            <a:r>
              <a:rPr lang="da-DK" sz="1000" dirty="0">
                <a:solidFill>
                  <a:srgbClr val="898989"/>
                </a:solidFill>
                <a:latin typeface="+mj-lt"/>
                <a:cs typeface="Arial" panose="020B0604020202020204" pitchFamily="34" charset="0"/>
              </a:rPr>
              <a:t>2020;382:1599-1607.</a:t>
            </a:r>
          </a:p>
        </p:txBody>
      </p:sp>
      <p:sp>
        <p:nvSpPr>
          <p:cNvPr id="48" name="ZoneTexte 8">
            <a:extLst>
              <a:ext uri="{FF2B5EF4-FFF2-40B4-BE49-F238E27FC236}">
                <a16:creationId xmlns:a16="http://schemas.microsoft.com/office/drawing/2014/main" id="{6958FA2D-8400-4C62-8FA6-D1C6C417EB11}"/>
              </a:ext>
            </a:extLst>
          </p:cNvPr>
          <p:cNvSpPr txBox="1">
            <a:spLocks noChangeArrowheads="1"/>
          </p:cNvSpPr>
          <p:nvPr/>
        </p:nvSpPr>
        <p:spPr bwMode="auto">
          <a:xfrm>
            <a:off x="7420240" y="5390896"/>
            <a:ext cx="3874985" cy="400110"/>
          </a:xfrm>
          <a:prstGeom prst="rect">
            <a:avLst/>
          </a:prstGeom>
          <a:noFill/>
          <a:ln w="9525">
            <a:noFill/>
            <a:miter lim="800000"/>
            <a:headEnd/>
            <a:tailEnd/>
          </a:ln>
        </p:spPr>
        <p:txBody>
          <a:bodyPr wrap="square">
            <a:spAutoFit/>
          </a:bodyPr>
          <a:lstStyle/>
          <a:p>
            <a:pPr algn="r"/>
            <a:r>
              <a:rPr lang="fr-FR" sz="1000" dirty="0">
                <a:solidFill>
                  <a:srgbClr val="898989"/>
                </a:solidFill>
                <a:effectLst/>
                <a:latin typeface="+mj-lt"/>
              </a:rPr>
              <a:t>Planquette B, et al. </a:t>
            </a:r>
            <a:r>
              <a:rPr lang="fr-FR" sz="1000" i="1" dirty="0" err="1">
                <a:solidFill>
                  <a:srgbClr val="898989"/>
                </a:solidFill>
                <a:effectLst/>
                <a:latin typeface="+mj-lt"/>
              </a:rPr>
              <a:t>Chest</a:t>
            </a:r>
            <a:r>
              <a:rPr lang="fr-FR" sz="1000" dirty="0">
                <a:solidFill>
                  <a:srgbClr val="898989"/>
                </a:solidFill>
                <a:effectLst/>
                <a:latin typeface="+mj-lt"/>
              </a:rPr>
              <a:t>. 2022;161(3):781-790.</a:t>
            </a:r>
          </a:p>
          <a:p>
            <a:pPr algn="r"/>
            <a:r>
              <a:rPr lang="en-US" sz="1000" dirty="0" err="1">
                <a:solidFill>
                  <a:srgbClr val="898989"/>
                </a:solidFill>
                <a:latin typeface="+mj-lt"/>
                <a:cs typeface="Arial" panose="020B0604020202020204" pitchFamily="34" charset="0"/>
              </a:rPr>
              <a:t>Schrag</a:t>
            </a:r>
            <a:r>
              <a:rPr lang="en-US" sz="1000" dirty="0">
                <a:solidFill>
                  <a:srgbClr val="898989"/>
                </a:solidFill>
                <a:latin typeface="+mj-lt"/>
                <a:cs typeface="Arial" panose="020B0604020202020204" pitchFamily="34" charset="0"/>
              </a:rPr>
              <a:t> D, et al. </a:t>
            </a:r>
            <a:r>
              <a:rPr lang="en-US" sz="1000" i="1" dirty="0">
                <a:solidFill>
                  <a:srgbClr val="898989"/>
                </a:solidFill>
                <a:latin typeface="+mj-lt"/>
                <a:cs typeface="Arial" panose="020B0604020202020204" pitchFamily="34" charset="0"/>
              </a:rPr>
              <a:t>J Clin Oncol.</a:t>
            </a:r>
            <a:r>
              <a:rPr lang="en-US" sz="1000" dirty="0">
                <a:solidFill>
                  <a:srgbClr val="898989"/>
                </a:solidFill>
                <a:latin typeface="+mj-lt"/>
                <a:cs typeface="Arial" panose="020B0604020202020204" pitchFamily="34" charset="0"/>
              </a:rPr>
              <a:t> 2021;39(suppl 15):12020.</a:t>
            </a:r>
            <a:endParaRPr lang="da-DK" sz="1000" dirty="0">
              <a:solidFill>
                <a:srgbClr val="898989"/>
              </a:solidFill>
              <a:latin typeface="+mj-lt"/>
              <a:cs typeface="Arial" panose="020B0604020202020204" pitchFamily="34" charset="0"/>
            </a:endParaRPr>
          </a:p>
        </p:txBody>
      </p:sp>
      <p:sp>
        <p:nvSpPr>
          <p:cNvPr id="8" name="Flèche : droite 7">
            <a:extLst>
              <a:ext uri="{FF2B5EF4-FFF2-40B4-BE49-F238E27FC236}">
                <a16:creationId xmlns:a16="http://schemas.microsoft.com/office/drawing/2014/main" id="{3569316F-9EC8-4482-88EB-9920BC6B15AB}"/>
              </a:ext>
            </a:extLst>
          </p:cNvPr>
          <p:cNvSpPr/>
          <p:nvPr/>
        </p:nvSpPr>
        <p:spPr>
          <a:xfrm>
            <a:off x="690408" y="4772661"/>
            <a:ext cx="10933970" cy="714463"/>
          </a:xfrm>
          <a:prstGeom prst="rightArrow">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latin typeface="Arial Narrow" panose="020B0606020202030204" pitchFamily="34" charset="0"/>
            </a:endParaRPr>
          </a:p>
        </p:txBody>
      </p:sp>
      <p:cxnSp>
        <p:nvCxnSpPr>
          <p:cNvPr id="9" name="Connecteur droit 8">
            <a:extLst>
              <a:ext uri="{FF2B5EF4-FFF2-40B4-BE49-F238E27FC236}">
                <a16:creationId xmlns:a16="http://schemas.microsoft.com/office/drawing/2014/main" id="{A19E2427-D47C-4601-9A92-C8FD4B72A206}"/>
              </a:ext>
            </a:extLst>
          </p:cNvPr>
          <p:cNvCxnSpPr/>
          <p:nvPr/>
        </p:nvCxnSpPr>
        <p:spPr>
          <a:xfrm>
            <a:off x="1005682" y="3266937"/>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73FB6EE-8F87-479D-9E44-29E7191B1691}"/>
              </a:ext>
            </a:extLst>
          </p:cNvPr>
          <p:cNvCxnSpPr/>
          <p:nvPr/>
        </p:nvCxnSpPr>
        <p:spPr>
          <a:xfrm>
            <a:off x="1005682" y="4103890"/>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5640412B-ACE0-4F06-8A16-4352C1A9A5B7}"/>
              </a:ext>
            </a:extLst>
          </p:cNvPr>
          <p:cNvGrpSpPr/>
          <p:nvPr/>
        </p:nvGrpSpPr>
        <p:grpSpPr>
          <a:xfrm>
            <a:off x="1211621" y="1607275"/>
            <a:ext cx="1301741" cy="1241548"/>
            <a:chOff x="2313991" y="1484385"/>
            <a:chExt cx="1231640" cy="1231354"/>
          </a:xfrm>
          <a:solidFill>
            <a:schemeClr val="bg1">
              <a:lumMod val="75000"/>
            </a:schemeClr>
          </a:solidFill>
        </p:grpSpPr>
        <p:sp>
          <p:nvSpPr>
            <p:cNvPr id="12" name="Arc partiel 11">
              <a:extLst>
                <a:ext uri="{FF2B5EF4-FFF2-40B4-BE49-F238E27FC236}">
                  <a16:creationId xmlns:a16="http://schemas.microsoft.com/office/drawing/2014/main" id="{C6D4AB2E-25D1-4A0C-A3DC-A882C6E924DE}"/>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13" name="Arc partiel 12">
              <a:extLst>
                <a:ext uri="{FF2B5EF4-FFF2-40B4-BE49-F238E27FC236}">
                  <a16:creationId xmlns:a16="http://schemas.microsoft.com/office/drawing/2014/main" id="{E1FBA8D5-A706-47AB-B338-F081348FD2CF}"/>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14" name="TextBox 10">
            <a:extLst>
              <a:ext uri="{FF2B5EF4-FFF2-40B4-BE49-F238E27FC236}">
                <a16:creationId xmlns:a16="http://schemas.microsoft.com/office/drawing/2014/main" id="{DEEA2C13-B827-47E8-83E4-87B0285C5DB2}"/>
              </a:ext>
            </a:extLst>
          </p:cNvPr>
          <p:cNvSpPr txBox="1">
            <a:spLocks noChangeArrowheads="1"/>
          </p:cNvSpPr>
          <p:nvPr/>
        </p:nvSpPr>
        <p:spPr bwMode="auto">
          <a:xfrm>
            <a:off x="2485660" y="1702950"/>
            <a:ext cx="1808782" cy="4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HOKUSAI-VTE Cancer</a:t>
            </a:r>
          </a:p>
          <a:p>
            <a:pPr algn="ctr" eaLnBrk="1" hangingPunct="1"/>
            <a:r>
              <a:rPr lang="en-US" sz="1200" b="1">
                <a:latin typeface="+mj-lt"/>
              </a:rPr>
              <a:t>n=1050</a:t>
            </a:r>
          </a:p>
        </p:txBody>
      </p:sp>
      <p:sp>
        <p:nvSpPr>
          <p:cNvPr id="15" name="TextBox 10">
            <a:extLst>
              <a:ext uri="{FF2B5EF4-FFF2-40B4-BE49-F238E27FC236}">
                <a16:creationId xmlns:a16="http://schemas.microsoft.com/office/drawing/2014/main" id="{10180667-1C69-4ECA-ADCF-45F1EDE70611}"/>
              </a:ext>
            </a:extLst>
          </p:cNvPr>
          <p:cNvSpPr txBox="1">
            <a:spLocks noChangeArrowheads="1"/>
          </p:cNvSpPr>
          <p:nvPr/>
        </p:nvSpPr>
        <p:spPr bwMode="auto">
          <a:xfrm>
            <a:off x="2340598" y="2778699"/>
            <a:ext cx="1134266"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SELECT-D</a:t>
            </a:r>
          </a:p>
          <a:p>
            <a:pPr algn="ctr" eaLnBrk="1" hangingPunct="1"/>
            <a:r>
              <a:rPr lang="en-US" sz="1200" b="1">
                <a:latin typeface="+mj-lt"/>
              </a:rPr>
              <a:t>n=406</a:t>
            </a:r>
          </a:p>
          <a:p>
            <a:pPr algn="ctr" eaLnBrk="1" hangingPunct="1"/>
            <a:endParaRPr lang="en-US" sz="1200" b="1">
              <a:latin typeface="+mj-lt"/>
            </a:endParaRPr>
          </a:p>
        </p:txBody>
      </p:sp>
      <p:grpSp>
        <p:nvGrpSpPr>
          <p:cNvPr id="16" name="Groupe 15">
            <a:extLst>
              <a:ext uri="{FF2B5EF4-FFF2-40B4-BE49-F238E27FC236}">
                <a16:creationId xmlns:a16="http://schemas.microsoft.com/office/drawing/2014/main" id="{BED06460-394C-4D08-A904-7953C059A89B}"/>
              </a:ext>
            </a:extLst>
          </p:cNvPr>
          <p:cNvGrpSpPr/>
          <p:nvPr/>
        </p:nvGrpSpPr>
        <p:grpSpPr>
          <a:xfrm>
            <a:off x="9141201" y="4124862"/>
            <a:ext cx="547753" cy="584216"/>
            <a:chOff x="2313991" y="1484385"/>
            <a:chExt cx="1231640" cy="1231354"/>
          </a:xfrm>
        </p:grpSpPr>
        <p:sp>
          <p:nvSpPr>
            <p:cNvPr id="17" name="Arc partiel 16">
              <a:extLst>
                <a:ext uri="{FF2B5EF4-FFF2-40B4-BE49-F238E27FC236}">
                  <a16:creationId xmlns:a16="http://schemas.microsoft.com/office/drawing/2014/main" id="{41B2326B-E921-4BB1-A861-5D20E468C436}"/>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18" name="Arc partiel 17">
              <a:extLst>
                <a:ext uri="{FF2B5EF4-FFF2-40B4-BE49-F238E27FC236}">
                  <a16:creationId xmlns:a16="http://schemas.microsoft.com/office/drawing/2014/main" id="{B7E844CF-885C-4D98-8B39-7B8D7F78DA78}"/>
                </a:ext>
              </a:extLst>
            </p:cNvPr>
            <p:cNvSpPr/>
            <p:nvPr/>
          </p:nvSpPr>
          <p:spPr>
            <a:xfrm rot="10800000">
              <a:off x="2313991" y="1484385"/>
              <a:ext cx="1231639" cy="1230465"/>
            </a:xfrm>
            <a:prstGeom prst="pie">
              <a:avLst>
                <a:gd name="adj1" fmla="val 5400005"/>
                <a:gd name="adj2" fmla="val 162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19" name="TextBox 10">
            <a:extLst>
              <a:ext uri="{FF2B5EF4-FFF2-40B4-BE49-F238E27FC236}">
                <a16:creationId xmlns:a16="http://schemas.microsoft.com/office/drawing/2014/main" id="{92A5BEB5-9179-4F43-943D-AAE25EDC9273}"/>
              </a:ext>
            </a:extLst>
          </p:cNvPr>
          <p:cNvSpPr txBox="1">
            <a:spLocks noChangeArrowheads="1"/>
          </p:cNvSpPr>
          <p:nvPr/>
        </p:nvSpPr>
        <p:spPr bwMode="auto">
          <a:xfrm>
            <a:off x="3904132" y="2786581"/>
            <a:ext cx="1212645"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ADAM-VTE</a:t>
            </a:r>
          </a:p>
          <a:p>
            <a:pPr algn="ctr" eaLnBrk="1" hangingPunct="1"/>
            <a:r>
              <a:rPr lang="en-US" sz="1200" b="1">
                <a:latin typeface="+mj-lt"/>
              </a:rPr>
              <a:t>n=300</a:t>
            </a:r>
          </a:p>
          <a:p>
            <a:pPr algn="ctr" eaLnBrk="1" hangingPunct="1"/>
            <a:endParaRPr lang="en-US" sz="1200" b="1">
              <a:latin typeface="+mj-lt"/>
            </a:endParaRPr>
          </a:p>
        </p:txBody>
      </p:sp>
      <p:cxnSp>
        <p:nvCxnSpPr>
          <p:cNvPr id="20" name="Connecteur droit 19">
            <a:extLst>
              <a:ext uri="{FF2B5EF4-FFF2-40B4-BE49-F238E27FC236}">
                <a16:creationId xmlns:a16="http://schemas.microsoft.com/office/drawing/2014/main" id="{700D5514-32A6-4420-A1C7-A38877241E9C}"/>
              </a:ext>
            </a:extLst>
          </p:cNvPr>
          <p:cNvCxnSpPr/>
          <p:nvPr/>
        </p:nvCxnSpPr>
        <p:spPr>
          <a:xfrm>
            <a:off x="1005682" y="1589818"/>
            <a:ext cx="102895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8EE71AF7-3748-4097-8025-ABA62B58AB4B}"/>
              </a:ext>
            </a:extLst>
          </p:cNvPr>
          <p:cNvSpPr txBox="1">
            <a:spLocks noChangeArrowheads="1"/>
          </p:cNvSpPr>
          <p:nvPr/>
        </p:nvSpPr>
        <p:spPr bwMode="auto">
          <a:xfrm>
            <a:off x="1005682" y="3822303"/>
            <a:ext cx="799211"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3 months</a:t>
            </a:r>
          </a:p>
        </p:txBody>
      </p:sp>
      <p:sp>
        <p:nvSpPr>
          <p:cNvPr id="22" name="TextBox 10">
            <a:extLst>
              <a:ext uri="{FF2B5EF4-FFF2-40B4-BE49-F238E27FC236}">
                <a16:creationId xmlns:a16="http://schemas.microsoft.com/office/drawing/2014/main" id="{6AB22AB6-E503-49E0-A698-59B362200076}"/>
              </a:ext>
            </a:extLst>
          </p:cNvPr>
          <p:cNvSpPr txBox="1">
            <a:spLocks noChangeArrowheads="1"/>
          </p:cNvSpPr>
          <p:nvPr/>
        </p:nvSpPr>
        <p:spPr bwMode="auto">
          <a:xfrm>
            <a:off x="1005682" y="2990775"/>
            <a:ext cx="759657"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6 months</a:t>
            </a:r>
          </a:p>
        </p:txBody>
      </p:sp>
      <p:sp>
        <p:nvSpPr>
          <p:cNvPr id="23" name="TextBox 10">
            <a:extLst>
              <a:ext uri="{FF2B5EF4-FFF2-40B4-BE49-F238E27FC236}">
                <a16:creationId xmlns:a16="http://schemas.microsoft.com/office/drawing/2014/main" id="{C390952E-5A3F-4280-893B-1546FD950620}"/>
              </a:ext>
            </a:extLst>
          </p:cNvPr>
          <p:cNvSpPr txBox="1">
            <a:spLocks noChangeArrowheads="1"/>
          </p:cNvSpPr>
          <p:nvPr/>
        </p:nvSpPr>
        <p:spPr bwMode="auto">
          <a:xfrm>
            <a:off x="1005682" y="1314939"/>
            <a:ext cx="865746" cy="276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chemeClr val="bg1">
                    <a:lumMod val="50000"/>
                  </a:schemeClr>
                </a:solidFill>
                <a:latin typeface="Arial Nova Cond" panose="020B0506020202020204" pitchFamily="34" charset="0"/>
              </a:rPr>
              <a:t>12 months</a:t>
            </a:r>
          </a:p>
        </p:txBody>
      </p:sp>
      <p:sp>
        <p:nvSpPr>
          <p:cNvPr id="24" name="TextBox 10">
            <a:extLst>
              <a:ext uri="{FF2B5EF4-FFF2-40B4-BE49-F238E27FC236}">
                <a16:creationId xmlns:a16="http://schemas.microsoft.com/office/drawing/2014/main" id="{B4376917-8756-41D4-93C5-B4EB5240AAAD}"/>
              </a:ext>
            </a:extLst>
          </p:cNvPr>
          <p:cNvSpPr txBox="1">
            <a:spLocks noChangeArrowheads="1"/>
          </p:cNvSpPr>
          <p:nvPr/>
        </p:nvSpPr>
        <p:spPr bwMode="auto">
          <a:xfrm>
            <a:off x="1358642"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2018</a:t>
            </a:r>
          </a:p>
        </p:txBody>
      </p:sp>
      <p:sp>
        <p:nvSpPr>
          <p:cNvPr id="25" name="TextBox 10">
            <a:extLst>
              <a:ext uri="{FF2B5EF4-FFF2-40B4-BE49-F238E27FC236}">
                <a16:creationId xmlns:a16="http://schemas.microsoft.com/office/drawing/2014/main" id="{D31D61C7-CAA9-4E02-A76A-1AB71B069A09}"/>
              </a:ext>
            </a:extLst>
          </p:cNvPr>
          <p:cNvSpPr txBox="1">
            <a:spLocks noChangeArrowheads="1"/>
          </p:cNvSpPr>
          <p:nvPr/>
        </p:nvSpPr>
        <p:spPr bwMode="auto">
          <a:xfrm>
            <a:off x="9154929" y="4942851"/>
            <a:ext cx="1240562" cy="39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chemeClr val="accent1"/>
                </a:solidFill>
                <a:latin typeface="Arial Narrow" panose="020B0606020202030204" pitchFamily="34" charset="0"/>
              </a:rPr>
              <a:t>2021</a:t>
            </a:r>
          </a:p>
        </p:txBody>
      </p:sp>
      <p:sp>
        <p:nvSpPr>
          <p:cNvPr id="26" name="TextBox 10">
            <a:extLst>
              <a:ext uri="{FF2B5EF4-FFF2-40B4-BE49-F238E27FC236}">
                <a16:creationId xmlns:a16="http://schemas.microsoft.com/office/drawing/2014/main" id="{F3C715A7-1FFC-4431-B215-3A9E76797CE2}"/>
              </a:ext>
            </a:extLst>
          </p:cNvPr>
          <p:cNvSpPr txBox="1">
            <a:spLocks noChangeArrowheads="1"/>
          </p:cNvSpPr>
          <p:nvPr/>
        </p:nvSpPr>
        <p:spPr bwMode="auto">
          <a:xfrm>
            <a:off x="6530321"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2020</a:t>
            </a:r>
          </a:p>
        </p:txBody>
      </p:sp>
      <p:sp>
        <p:nvSpPr>
          <p:cNvPr id="27" name="TextBox 10">
            <a:extLst>
              <a:ext uri="{FF2B5EF4-FFF2-40B4-BE49-F238E27FC236}">
                <a16:creationId xmlns:a16="http://schemas.microsoft.com/office/drawing/2014/main" id="{88883950-D508-4643-8243-3E239710547D}"/>
              </a:ext>
            </a:extLst>
          </p:cNvPr>
          <p:cNvSpPr txBox="1">
            <a:spLocks noChangeArrowheads="1"/>
          </p:cNvSpPr>
          <p:nvPr/>
        </p:nvSpPr>
        <p:spPr bwMode="auto">
          <a:xfrm>
            <a:off x="3827673" y="4964866"/>
            <a:ext cx="1240562"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latin typeface="Arial Narrow" panose="020B0606020202030204" pitchFamily="34" charset="0"/>
              </a:rPr>
              <a:t>2019</a:t>
            </a:r>
          </a:p>
        </p:txBody>
      </p:sp>
      <p:grpSp>
        <p:nvGrpSpPr>
          <p:cNvPr id="29" name="Groupe 28">
            <a:extLst>
              <a:ext uri="{FF2B5EF4-FFF2-40B4-BE49-F238E27FC236}">
                <a16:creationId xmlns:a16="http://schemas.microsoft.com/office/drawing/2014/main" id="{B9B793FC-3E88-4718-B320-D1BBABE15CF5}"/>
              </a:ext>
            </a:extLst>
          </p:cNvPr>
          <p:cNvGrpSpPr/>
          <p:nvPr/>
        </p:nvGrpSpPr>
        <p:grpSpPr>
          <a:xfrm>
            <a:off x="2304834" y="3295932"/>
            <a:ext cx="1085218" cy="1028755"/>
            <a:chOff x="2313991" y="1484385"/>
            <a:chExt cx="1231640" cy="1231354"/>
          </a:xfrm>
          <a:solidFill>
            <a:schemeClr val="bg1">
              <a:lumMod val="75000"/>
            </a:schemeClr>
          </a:solidFill>
        </p:grpSpPr>
        <p:sp>
          <p:nvSpPr>
            <p:cNvPr id="30" name="Arc partiel 29">
              <a:extLst>
                <a:ext uri="{FF2B5EF4-FFF2-40B4-BE49-F238E27FC236}">
                  <a16:creationId xmlns:a16="http://schemas.microsoft.com/office/drawing/2014/main" id="{5702CFA7-107D-4D5A-81A1-978D12CDD408}"/>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1" name="Arc partiel 30">
              <a:extLst>
                <a:ext uri="{FF2B5EF4-FFF2-40B4-BE49-F238E27FC236}">
                  <a16:creationId xmlns:a16="http://schemas.microsoft.com/office/drawing/2014/main" id="{F916E5AC-89BC-4F26-A2B4-67EDC8BA3760}"/>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2" name="Groupe 31">
            <a:extLst>
              <a:ext uri="{FF2B5EF4-FFF2-40B4-BE49-F238E27FC236}">
                <a16:creationId xmlns:a16="http://schemas.microsoft.com/office/drawing/2014/main" id="{05494E64-43A9-42AD-A76B-8261EEEF7F1F}"/>
              </a:ext>
            </a:extLst>
          </p:cNvPr>
          <p:cNvGrpSpPr/>
          <p:nvPr/>
        </p:nvGrpSpPr>
        <p:grpSpPr>
          <a:xfrm>
            <a:off x="4038249" y="3284313"/>
            <a:ext cx="908902" cy="867005"/>
            <a:chOff x="2313991" y="1484385"/>
            <a:chExt cx="1231640" cy="1231354"/>
          </a:xfrm>
          <a:solidFill>
            <a:schemeClr val="bg1">
              <a:lumMod val="75000"/>
            </a:schemeClr>
          </a:solidFill>
        </p:grpSpPr>
        <p:sp>
          <p:nvSpPr>
            <p:cNvPr id="33" name="Arc partiel 32">
              <a:extLst>
                <a:ext uri="{FF2B5EF4-FFF2-40B4-BE49-F238E27FC236}">
                  <a16:creationId xmlns:a16="http://schemas.microsoft.com/office/drawing/2014/main" id="{A78CA368-B4CC-43EB-BDDF-6DD807874C0A}"/>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4" name="Arc partiel 33">
              <a:extLst>
                <a:ext uri="{FF2B5EF4-FFF2-40B4-BE49-F238E27FC236}">
                  <a16:creationId xmlns:a16="http://schemas.microsoft.com/office/drawing/2014/main" id="{7CC5AD4E-27E2-471E-9F0D-0129F047EC06}"/>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5" name="Groupe 34">
            <a:extLst>
              <a:ext uri="{FF2B5EF4-FFF2-40B4-BE49-F238E27FC236}">
                <a16:creationId xmlns:a16="http://schemas.microsoft.com/office/drawing/2014/main" id="{547460BD-9036-49CE-B315-053468ADEDFE}"/>
              </a:ext>
            </a:extLst>
          </p:cNvPr>
          <p:cNvGrpSpPr/>
          <p:nvPr/>
        </p:nvGrpSpPr>
        <p:grpSpPr>
          <a:xfrm>
            <a:off x="6410117" y="3275826"/>
            <a:ext cx="1420459" cy="1365601"/>
            <a:chOff x="2313991" y="1484385"/>
            <a:chExt cx="1231640" cy="1231354"/>
          </a:xfrm>
          <a:solidFill>
            <a:srgbClr val="1B2D62"/>
          </a:solidFill>
        </p:grpSpPr>
        <p:sp>
          <p:nvSpPr>
            <p:cNvPr id="36" name="Arc partiel 35">
              <a:extLst>
                <a:ext uri="{FF2B5EF4-FFF2-40B4-BE49-F238E27FC236}">
                  <a16:creationId xmlns:a16="http://schemas.microsoft.com/office/drawing/2014/main" id="{9F7D3F61-0E2F-4B4B-A467-DB692A22B2FB}"/>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37" name="Arc partiel 36">
              <a:extLst>
                <a:ext uri="{FF2B5EF4-FFF2-40B4-BE49-F238E27FC236}">
                  <a16:creationId xmlns:a16="http://schemas.microsoft.com/office/drawing/2014/main" id="{906285A3-E4FB-41B8-BDD6-869C7DD50EC8}"/>
                </a:ext>
              </a:extLst>
            </p:cNvPr>
            <p:cNvSpPr/>
            <p:nvPr/>
          </p:nvSpPr>
          <p:spPr>
            <a:xfrm rot="10800000">
              <a:off x="2313991" y="1484385"/>
              <a:ext cx="1231639" cy="1230465"/>
            </a:xfrm>
            <a:prstGeom prst="pie">
              <a:avLst>
                <a:gd name="adj1" fmla="val 5400005"/>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grpSp>
        <p:nvGrpSpPr>
          <p:cNvPr id="38" name="Groupe 37">
            <a:extLst>
              <a:ext uri="{FF2B5EF4-FFF2-40B4-BE49-F238E27FC236}">
                <a16:creationId xmlns:a16="http://schemas.microsoft.com/office/drawing/2014/main" id="{96666606-E6AB-4A3B-BD36-D7B80F7F7CA9}"/>
              </a:ext>
            </a:extLst>
          </p:cNvPr>
          <p:cNvGrpSpPr/>
          <p:nvPr/>
        </p:nvGrpSpPr>
        <p:grpSpPr>
          <a:xfrm>
            <a:off x="10057183" y="3302694"/>
            <a:ext cx="1238043" cy="1190743"/>
            <a:chOff x="2313991" y="1484385"/>
            <a:chExt cx="1231640" cy="1231354"/>
          </a:xfrm>
          <a:solidFill>
            <a:schemeClr val="bg1">
              <a:lumMod val="75000"/>
            </a:schemeClr>
          </a:solidFill>
        </p:grpSpPr>
        <p:sp>
          <p:nvSpPr>
            <p:cNvPr id="39" name="Arc partiel 38">
              <a:extLst>
                <a:ext uri="{FF2B5EF4-FFF2-40B4-BE49-F238E27FC236}">
                  <a16:creationId xmlns:a16="http://schemas.microsoft.com/office/drawing/2014/main" id="{0E0C577A-26DF-40A1-82CC-B2B2E66CB1D2}"/>
                </a:ext>
              </a:extLst>
            </p:cNvPr>
            <p:cNvSpPr/>
            <p:nvPr/>
          </p:nvSpPr>
          <p:spPr>
            <a:xfrm>
              <a:off x="2313992" y="1485274"/>
              <a:ext cx="1231639" cy="1230465"/>
            </a:xfrm>
            <a:prstGeom prst="pie">
              <a:avLst>
                <a:gd name="adj1" fmla="val 5400005"/>
                <a:gd name="adj2" fmla="val 16200000"/>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40" name="Arc partiel 39">
              <a:extLst>
                <a:ext uri="{FF2B5EF4-FFF2-40B4-BE49-F238E27FC236}">
                  <a16:creationId xmlns:a16="http://schemas.microsoft.com/office/drawing/2014/main" id="{E16DC8BE-3EC4-4889-A36E-8A4588973962}"/>
                </a:ext>
              </a:extLst>
            </p:cNvPr>
            <p:cNvSpPr/>
            <p:nvPr/>
          </p:nvSpPr>
          <p:spPr>
            <a:xfrm rot="10800000">
              <a:off x="2313991" y="1484385"/>
              <a:ext cx="1231639" cy="1230465"/>
            </a:xfrm>
            <a:prstGeom prst="pie">
              <a:avLst>
                <a:gd name="adj1" fmla="val 5400005"/>
                <a:gd name="adj2" fmla="val 1620000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grpSp>
      <p:sp>
        <p:nvSpPr>
          <p:cNvPr id="41" name="TextBox 10">
            <a:extLst>
              <a:ext uri="{FF2B5EF4-FFF2-40B4-BE49-F238E27FC236}">
                <a16:creationId xmlns:a16="http://schemas.microsoft.com/office/drawing/2014/main" id="{15B03BB3-3146-449C-9F2C-311DDE7D7D19}"/>
              </a:ext>
            </a:extLst>
          </p:cNvPr>
          <p:cNvSpPr txBox="1">
            <a:spLocks noChangeArrowheads="1"/>
          </p:cNvSpPr>
          <p:nvPr/>
        </p:nvSpPr>
        <p:spPr bwMode="auto">
          <a:xfrm>
            <a:off x="6271641" y="2714746"/>
            <a:ext cx="1502959" cy="6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a:latin typeface="+mj-lt"/>
              </a:rPr>
              <a:t>CARAVAGGIO</a:t>
            </a:r>
          </a:p>
          <a:p>
            <a:pPr algn="ctr" eaLnBrk="1" hangingPunct="1"/>
            <a:r>
              <a:rPr lang="en-US" sz="1200" b="1">
                <a:latin typeface="+mj-lt"/>
              </a:rPr>
              <a:t>n=1170</a:t>
            </a:r>
          </a:p>
          <a:p>
            <a:pPr algn="ctr" eaLnBrk="1" hangingPunct="1"/>
            <a:endParaRPr lang="en-US" sz="1200" b="1">
              <a:latin typeface="+mj-lt"/>
            </a:endParaRPr>
          </a:p>
        </p:txBody>
      </p:sp>
      <p:sp>
        <p:nvSpPr>
          <p:cNvPr id="42" name="TextBox 10">
            <a:extLst>
              <a:ext uri="{FF2B5EF4-FFF2-40B4-BE49-F238E27FC236}">
                <a16:creationId xmlns:a16="http://schemas.microsoft.com/office/drawing/2014/main" id="{406EA771-0439-4CC3-AB08-A66D75051CAA}"/>
              </a:ext>
            </a:extLst>
          </p:cNvPr>
          <p:cNvSpPr txBox="1">
            <a:spLocks noChangeArrowheads="1"/>
          </p:cNvSpPr>
          <p:nvPr/>
        </p:nvSpPr>
        <p:spPr bwMode="auto">
          <a:xfrm>
            <a:off x="8859077" y="3386898"/>
            <a:ext cx="1028088" cy="85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mj-lt"/>
              </a:rPr>
              <a:t>CASTA-DIVA</a:t>
            </a:r>
          </a:p>
          <a:p>
            <a:pPr algn="ctr" eaLnBrk="1" hangingPunct="1"/>
            <a:r>
              <a:rPr lang="en-US" sz="1200" b="1" dirty="0">
                <a:latin typeface="+mj-lt"/>
              </a:rPr>
              <a:t>n=158</a:t>
            </a:r>
          </a:p>
          <a:p>
            <a:pPr algn="ctr" eaLnBrk="1" hangingPunct="1"/>
            <a:endParaRPr lang="en-US" sz="1200" b="1" dirty="0">
              <a:latin typeface="+mj-lt"/>
            </a:endParaRPr>
          </a:p>
        </p:txBody>
      </p:sp>
      <p:sp>
        <p:nvSpPr>
          <p:cNvPr id="43" name="TextBox 10">
            <a:extLst>
              <a:ext uri="{FF2B5EF4-FFF2-40B4-BE49-F238E27FC236}">
                <a16:creationId xmlns:a16="http://schemas.microsoft.com/office/drawing/2014/main" id="{C77B1A6A-6B0A-4A2D-9B8D-16880DAB1F33}"/>
              </a:ext>
            </a:extLst>
          </p:cNvPr>
          <p:cNvSpPr txBox="1">
            <a:spLocks noChangeArrowheads="1"/>
          </p:cNvSpPr>
          <p:nvPr/>
        </p:nvSpPr>
        <p:spPr bwMode="auto">
          <a:xfrm>
            <a:off x="10162160" y="2779500"/>
            <a:ext cx="1028088" cy="47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latin typeface="+mj-lt"/>
              </a:rPr>
              <a:t>CANVAS</a:t>
            </a:r>
          </a:p>
          <a:p>
            <a:pPr algn="ctr" eaLnBrk="1" hangingPunct="1"/>
            <a:r>
              <a:rPr lang="en-US" sz="1200" b="1" dirty="0">
                <a:latin typeface="+mj-lt"/>
              </a:rPr>
              <a:t>n=670</a:t>
            </a:r>
          </a:p>
        </p:txBody>
      </p:sp>
      <p:sp>
        <p:nvSpPr>
          <p:cNvPr id="46" name="TextBox 10">
            <a:extLst>
              <a:ext uri="{FF2B5EF4-FFF2-40B4-BE49-F238E27FC236}">
                <a16:creationId xmlns:a16="http://schemas.microsoft.com/office/drawing/2014/main" id="{E517E124-16C0-455B-9CB1-090F6280EBC5}"/>
              </a:ext>
            </a:extLst>
          </p:cNvPr>
          <p:cNvSpPr txBox="1">
            <a:spLocks noChangeArrowheads="1"/>
          </p:cNvSpPr>
          <p:nvPr/>
        </p:nvSpPr>
        <p:spPr bwMode="auto">
          <a:xfrm>
            <a:off x="8437112" y="1808274"/>
            <a:ext cx="2985615" cy="783097"/>
          </a:xfrm>
          <a:prstGeom prst="roundRect">
            <a:avLst/>
          </a:prstGeom>
          <a:solidFill>
            <a:srgbClr val="0082C8"/>
          </a:solidFill>
          <a:ln>
            <a:noFill/>
          </a:ln>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mj-lt"/>
              </a:rPr>
              <a:t>2 NEW RCT IN 2021</a:t>
            </a:r>
          </a:p>
          <a:p>
            <a:pPr algn="ctr" eaLnBrk="1" hangingPunct="1"/>
            <a:r>
              <a:rPr lang="en-US" sz="2000" b="1" dirty="0">
                <a:solidFill>
                  <a:schemeClr val="bg1"/>
                </a:solidFill>
                <a:latin typeface="+mj-lt"/>
              </a:rPr>
              <a:t>n=3690</a:t>
            </a:r>
          </a:p>
        </p:txBody>
      </p:sp>
      <p:sp>
        <p:nvSpPr>
          <p:cNvPr id="49" name="Rectangle 48">
            <a:extLst>
              <a:ext uri="{FF2B5EF4-FFF2-40B4-BE49-F238E27FC236}">
                <a16:creationId xmlns:a16="http://schemas.microsoft.com/office/drawing/2014/main" id="{05B1CDE2-7AAD-4265-BED5-7C8487ABD201}"/>
              </a:ext>
            </a:extLst>
          </p:cNvPr>
          <p:cNvSpPr/>
          <p:nvPr/>
        </p:nvSpPr>
        <p:spPr>
          <a:xfrm>
            <a:off x="9906827" y="1309613"/>
            <a:ext cx="129068" cy="14484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50" name="Rectangle 49">
            <a:extLst>
              <a:ext uri="{FF2B5EF4-FFF2-40B4-BE49-F238E27FC236}">
                <a16:creationId xmlns:a16="http://schemas.microsoft.com/office/drawing/2014/main" id="{155C3F56-95EB-4104-877E-F531D7613BA4}"/>
              </a:ext>
            </a:extLst>
          </p:cNvPr>
          <p:cNvSpPr/>
          <p:nvPr/>
        </p:nvSpPr>
        <p:spPr>
          <a:xfrm>
            <a:off x="10750393" y="1309613"/>
            <a:ext cx="129068" cy="144843"/>
          </a:xfrm>
          <a:prstGeom prst="rect">
            <a:avLst/>
          </a:prstGeom>
          <a:solidFill>
            <a:srgbClr val="C00000"/>
          </a:solidFill>
          <a:ln>
            <a:solidFill>
              <a:srgbClr val="CD1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002060"/>
              </a:solidFill>
              <a:latin typeface="Arial Narrow" panose="020B0606020202030204" pitchFamily="34" charset="0"/>
            </a:endParaRPr>
          </a:p>
        </p:txBody>
      </p:sp>
      <p:sp>
        <p:nvSpPr>
          <p:cNvPr id="51" name="TextBox 10">
            <a:extLst>
              <a:ext uri="{FF2B5EF4-FFF2-40B4-BE49-F238E27FC236}">
                <a16:creationId xmlns:a16="http://schemas.microsoft.com/office/drawing/2014/main" id="{0E95948E-4DD4-4541-A831-B5C9B0E75F1F}"/>
              </a:ext>
            </a:extLst>
          </p:cNvPr>
          <p:cNvSpPr txBox="1">
            <a:spLocks noChangeArrowheads="1"/>
          </p:cNvSpPr>
          <p:nvPr/>
        </p:nvSpPr>
        <p:spPr bwMode="auto">
          <a:xfrm>
            <a:off x="10869449" y="1223921"/>
            <a:ext cx="754929"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Arial Narrow" panose="020B0606020202030204" pitchFamily="34" charset="0"/>
              </a:rPr>
              <a:t>DOAC</a:t>
            </a:r>
          </a:p>
        </p:txBody>
      </p:sp>
      <p:sp>
        <p:nvSpPr>
          <p:cNvPr id="52" name="TextBox 10">
            <a:extLst>
              <a:ext uri="{FF2B5EF4-FFF2-40B4-BE49-F238E27FC236}">
                <a16:creationId xmlns:a16="http://schemas.microsoft.com/office/drawing/2014/main" id="{C51A4B7B-80D2-459E-9127-A6C0B12008A7}"/>
              </a:ext>
            </a:extLst>
          </p:cNvPr>
          <p:cNvSpPr txBox="1">
            <a:spLocks noChangeArrowheads="1"/>
          </p:cNvSpPr>
          <p:nvPr/>
        </p:nvSpPr>
        <p:spPr bwMode="auto">
          <a:xfrm>
            <a:off x="10050934" y="1223921"/>
            <a:ext cx="778010" cy="3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7" rIns="91352" bIns="4567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latin typeface="Arial Narrow" panose="020B0606020202030204" pitchFamily="34" charset="0"/>
              </a:rPr>
              <a:t>LMWH</a:t>
            </a:r>
          </a:p>
        </p:txBody>
      </p:sp>
      <p:sp>
        <p:nvSpPr>
          <p:cNvPr id="58" name="TextBox 57">
            <a:extLst>
              <a:ext uri="{FF2B5EF4-FFF2-40B4-BE49-F238E27FC236}">
                <a16:creationId xmlns:a16="http://schemas.microsoft.com/office/drawing/2014/main" id="{B7C6D19D-4335-C6C3-2548-39F40F71B2B0}"/>
              </a:ext>
            </a:extLst>
          </p:cNvPr>
          <p:cNvSpPr txBox="1"/>
          <p:nvPr/>
        </p:nvSpPr>
        <p:spPr>
          <a:xfrm rot="16200000">
            <a:off x="-730169" y="2729816"/>
            <a:ext cx="2818924" cy="369332"/>
          </a:xfrm>
          <a:prstGeom prst="rect">
            <a:avLst/>
          </a:prstGeom>
          <a:noFill/>
        </p:spPr>
        <p:txBody>
          <a:bodyPr wrap="square">
            <a:spAutoFit/>
          </a:bodyPr>
          <a:lstStyle/>
          <a:p>
            <a:pPr algn="ctr"/>
            <a:r>
              <a:rPr lang="fr-FR" sz="1800" dirty="0">
                <a:solidFill>
                  <a:schemeClr val="tx1"/>
                </a:solidFill>
                <a:latin typeface="Arial Nova Cond" panose="020B0506020202020204" pitchFamily="34" charset="0"/>
              </a:rPr>
              <a:t>FOLLOW-UP (</a:t>
            </a:r>
            <a:r>
              <a:rPr lang="en-US" sz="1800" dirty="0">
                <a:solidFill>
                  <a:schemeClr val="tx1"/>
                </a:solidFill>
                <a:latin typeface="Arial Nova Cond" panose="020B0506020202020204" pitchFamily="34" charset="0"/>
              </a:rPr>
              <a:t>months</a:t>
            </a:r>
            <a:r>
              <a:rPr lang="fr-FR" sz="1800" dirty="0">
                <a:solidFill>
                  <a:schemeClr val="tx1"/>
                </a:solidFill>
                <a:latin typeface="Arial Nova Cond" panose="020B0506020202020204" pitchFamily="34" charset="0"/>
              </a:rPr>
              <a:t>)</a:t>
            </a:r>
          </a:p>
        </p:txBody>
      </p:sp>
    </p:spTree>
    <p:extLst>
      <p:ext uri="{BB962C8B-B14F-4D97-AF65-F5344CB8AC3E}">
        <p14:creationId xmlns:p14="http://schemas.microsoft.com/office/powerpoint/2010/main" val="238040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4C48BD-5612-4509-98A1-AB44FB9CF40A}"/>
              </a:ext>
            </a:extLst>
          </p:cNvPr>
          <p:cNvSpPr>
            <a:spLocks noGrp="1"/>
          </p:cNvSpPr>
          <p:nvPr>
            <p:ph type="title"/>
          </p:nvPr>
        </p:nvSpPr>
        <p:spPr/>
        <p:txBody>
          <a:bodyPr/>
          <a:lstStyle/>
          <a:p>
            <a:r>
              <a:rPr lang="en-US"/>
              <a:t>Primary Efficacy Outcome: Recurrent VTE</a:t>
            </a:r>
          </a:p>
        </p:txBody>
      </p:sp>
      <p:graphicFrame>
        <p:nvGraphicFramePr>
          <p:cNvPr id="7" name="Tableau 31">
            <a:extLst>
              <a:ext uri="{FF2B5EF4-FFF2-40B4-BE49-F238E27FC236}">
                <a16:creationId xmlns:a16="http://schemas.microsoft.com/office/drawing/2014/main" id="{1883459F-5A28-41A7-82F9-2A067631933C}"/>
              </a:ext>
            </a:extLst>
          </p:cNvPr>
          <p:cNvGraphicFramePr>
            <a:graphicFrameLocks noGrp="1"/>
          </p:cNvGraphicFramePr>
          <p:nvPr/>
        </p:nvGraphicFramePr>
        <p:xfrm>
          <a:off x="203201" y="4712402"/>
          <a:ext cx="11717869" cy="1562327"/>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296192401"/>
                    </a:ext>
                  </a:extLst>
                </a:gridCol>
                <a:gridCol w="2303620">
                  <a:extLst>
                    <a:ext uri="{9D8B030D-6E8A-4147-A177-3AD203B41FA5}">
                      <a16:colId xmlns:a16="http://schemas.microsoft.com/office/drawing/2014/main" val="3549617454"/>
                    </a:ext>
                  </a:extLst>
                </a:gridCol>
                <a:gridCol w="2528483">
                  <a:extLst>
                    <a:ext uri="{9D8B030D-6E8A-4147-A177-3AD203B41FA5}">
                      <a16:colId xmlns:a16="http://schemas.microsoft.com/office/drawing/2014/main" val="1247285391"/>
                    </a:ext>
                  </a:extLst>
                </a:gridCol>
                <a:gridCol w="2787899">
                  <a:extLst>
                    <a:ext uri="{9D8B030D-6E8A-4147-A177-3AD203B41FA5}">
                      <a16:colId xmlns:a16="http://schemas.microsoft.com/office/drawing/2014/main" val="1009337417"/>
                    </a:ext>
                  </a:extLst>
                </a:gridCol>
                <a:gridCol w="2269067">
                  <a:extLst>
                    <a:ext uri="{9D8B030D-6E8A-4147-A177-3AD203B41FA5}">
                      <a16:colId xmlns:a16="http://schemas.microsoft.com/office/drawing/2014/main" val="1350544802"/>
                    </a:ext>
                  </a:extLst>
                </a:gridCol>
              </a:tblGrid>
              <a:tr h="459807">
                <a:tc rowSpan="2">
                  <a:txBody>
                    <a:bodyPr/>
                    <a:lstStyle/>
                    <a:p>
                      <a:pPr algn="ctr"/>
                      <a:r>
                        <a:rPr lang="fr-FR" sz="1500" b="1">
                          <a:solidFill>
                            <a:schemeClr val="bg1"/>
                          </a:solidFill>
                          <a:latin typeface="Arial Nova Cond" panose="020B0506020202020204" pitchFamily="34" charset="0"/>
                        </a:rPr>
                        <a:t>No. of participants</a:t>
                      </a:r>
                    </a:p>
                    <a:p>
                      <a:pPr algn="ctr"/>
                      <a:r>
                        <a:rPr lang="fr-FR" sz="1500" b="1">
                          <a:solidFill>
                            <a:schemeClr val="bg1"/>
                          </a:solidFill>
                          <a:latin typeface="Arial Nova Cond" panose="020B0506020202020204" pitchFamily="34" charset="0"/>
                        </a:rPr>
                        <a:t>(</a:t>
                      </a:r>
                      <a:r>
                        <a:rPr lang="fr-FR" sz="1500" b="1" err="1">
                          <a:solidFill>
                            <a:schemeClr val="bg1"/>
                          </a:solidFill>
                          <a:latin typeface="Arial Nova Cond" panose="020B0506020202020204" pitchFamily="34" charset="0"/>
                        </a:rPr>
                        <a:t>studies</a:t>
                      </a:r>
                      <a:r>
                        <a:rPr lang="fr-FR" sz="1500" b="1">
                          <a:solidFill>
                            <a:schemeClr val="bg1"/>
                          </a:solidFill>
                          <a:latin typeface="Arial Nova Cond" panose="020B0506020202020204" pitchFamily="34" charset="0"/>
                        </a:rPr>
                        <a:t>)</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tc gridSpan="3">
                  <a:txBody>
                    <a:bodyPr/>
                    <a:lstStyle/>
                    <a:p>
                      <a:pPr algn="ctr"/>
                      <a:r>
                        <a:rPr lang="en-US" sz="1500" b="1" noProof="0">
                          <a:solidFill>
                            <a:schemeClr val="bg1"/>
                          </a:solidFill>
                          <a:latin typeface="Arial Nova Cond" panose="020B0506020202020204" pitchFamily="34" charset="0"/>
                        </a:rPr>
                        <a:t>Anticipated</a:t>
                      </a:r>
                      <a:r>
                        <a:rPr lang="fr-FR" sz="1500" b="1">
                          <a:solidFill>
                            <a:schemeClr val="bg1"/>
                          </a:solidFill>
                          <a:latin typeface="Arial Nova Cond" panose="020B0506020202020204" pitchFamily="34" charset="0"/>
                        </a:rPr>
                        <a:t> </a:t>
                      </a:r>
                      <a:r>
                        <a:rPr lang="en-US" sz="1500" b="1" noProof="0">
                          <a:solidFill>
                            <a:schemeClr val="bg1"/>
                          </a:solidFill>
                          <a:latin typeface="Arial Nova Cond" panose="020B0506020202020204" pitchFamily="34" charset="0"/>
                        </a:rPr>
                        <a:t>absolute</a:t>
                      </a:r>
                      <a:r>
                        <a:rPr lang="fr-FR" sz="1500" b="1">
                          <a:solidFill>
                            <a:schemeClr val="bg1"/>
                          </a:solidFill>
                          <a:latin typeface="Arial Nova Cond" panose="020B0506020202020204" pitchFamily="34" charset="0"/>
                        </a:rPr>
                        <a:t> </a:t>
                      </a:r>
                      <a:r>
                        <a:rPr lang="en-US" sz="1500" b="1" noProof="0">
                          <a:solidFill>
                            <a:schemeClr val="bg1"/>
                          </a:solidFill>
                          <a:latin typeface="Arial Nova Cond" panose="020B0506020202020204" pitchFamily="34" charset="0"/>
                        </a:rPr>
                        <a:t>effects</a:t>
                      </a:r>
                      <a:r>
                        <a:rPr lang="fr-FR" sz="1500" b="1">
                          <a:solidFill>
                            <a:schemeClr val="bg1"/>
                          </a:solidFill>
                          <a:latin typeface="Arial Nova Cond" panose="020B0506020202020204" pitchFamily="34" charset="0"/>
                        </a:rPr>
                        <a:t> (95% CI)</a:t>
                      </a:r>
                    </a:p>
                  </a:txBody>
                  <a:tcPr anchor="ctr">
                    <a:solidFill>
                      <a:schemeClr val="bg1">
                        <a:lumMod val="50000"/>
                      </a:schemeClr>
                    </a:solidFill>
                  </a:tcPr>
                </a:tc>
                <a:tc hMerge="1">
                  <a:txBody>
                    <a:bodyPr/>
                    <a:lstStyle/>
                    <a:p>
                      <a:endParaRPr lang="fr-FR" dirty="0"/>
                    </a:p>
                  </a:txBody>
                  <a:tcPr/>
                </a:tc>
                <a:tc hMerge="1">
                  <a:txBody>
                    <a:bodyPr/>
                    <a:lstStyle/>
                    <a:p>
                      <a:endParaRPr lang="fr-FR" dirty="0"/>
                    </a:p>
                  </a:txBody>
                  <a:tcPr/>
                </a:tc>
                <a:tc rowSpan="2">
                  <a:txBody>
                    <a:bodyPr/>
                    <a:lstStyle/>
                    <a:p>
                      <a:pPr algn="ctr"/>
                      <a:r>
                        <a:rPr lang="fr-FR" sz="1500" b="1">
                          <a:solidFill>
                            <a:schemeClr val="bg1"/>
                          </a:solidFill>
                        </a:rPr>
                        <a:t>Relative effect</a:t>
                      </a:r>
                    </a:p>
                    <a:p>
                      <a:pPr algn="ctr"/>
                      <a:r>
                        <a:rPr lang="fr-FR" sz="1500" b="1">
                          <a:solidFill>
                            <a:schemeClr val="bg1"/>
                          </a:solidFill>
                        </a:rPr>
                        <a:t>(95% CI)</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extLst>
                  <a:ext uri="{0D108BD9-81ED-4DB2-BD59-A6C34878D82A}">
                    <a16:rowId xmlns:a16="http://schemas.microsoft.com/office/drawing/2014/main" val="3006473872"/>
                  </a:ext>
                </a:extLst>
              </a:tr>
              <a:tr h="418556">
                <a:tc vMerge="1">
                  <a:txBody>
                    <a:bodyPr/>
                    <a:lstStyle/>
                    <a:p>
                      <a:endParaRPr lang="fr-FR"/>
                    </a:p>
                  </a:txBody>
                  <a:tcPr/>
                </a:tc>
                <a:tc>
                  <a:txBody>
                    <a:bodyPr/>
                    <a:lstStyle/>
                    <a:p>
                      <a:pPr algn="ctr"/>
                      <a:r>
                        <a:rPr lang="fr-FR" sz="1500" b="1">
                          <a:solidFill>
                            <a:schemeClr val="bg1"/>
                          </a:solidFill>
                          <a:latin typeface="Arial Nova Cond" panose="020B0506020202020204" pitchFamily="34" charset="0"/>
                        </a:rPr>
                        <a:t>LMWH (Control)</a:t>
                      </a:r>
                    </a:p>
                  </a:txBody>
                  <a:tcPr anchor="ctr">
                    <a:solidFill>
                      <a:schemeClr val="bg1">
                        <a:lumMod val="50000"/>
                      </a:schemeClr>
                    </a:solidFill>
                  </a:tcPr>
                </a:tc>
                <a:tc>
                  <a:txBody>
                    <a:bodyPr/>
                    <a:lstStyle/>
                    <a:p>
                      <a:pPr algn="ctr"/>
                      <a:r>
                        <a:rPr lang="fr-FR" sz="1500" b="1">
                          <a:solidFill>
                            <a:schemeClr val="bg1"/>
                          </a:solidFill>
                          <a:latin typeface="Arial Nova Cond" panose="020B0506020202020204" pitchFamily="34" charset="0"/>
                        </a:rPr>
                        <a:t>DOAC (Intervention)</a:t>
                      </a:r>
                    </a:p>
                  </a:txBody>
                  <a:tcPr anchor="ctr">
                    <a:solidFill>
                      <a:schemeClr val="bg1">
                        <a:lumMod val="50000"/>
                      </a:schemeClr>
                    </a:solidFill>
                  </a:tcPr>
                </a:tc>
                <a:tc>
                  <a:txBody>
                    <a:bodyPr/>
                    <a:lstStyle/>
                    <a:p>
                      <a:pPr algn="ctr"/>
                      <a:r>
                        <a:rPr lang="en-US" sz="1500" b="1" noProof="0">
                          <a:solidFill>
                            <a:schemeClr val="bg1"/>
                          </a:solidFill>
                          <a:latin typeface="Arial Nova Cond" panose="020B0506020202020204" pitchFamily="34" charset="0"/>
                        </a:rPr>
                        <a:t>Difference</a:t>
                      </a:r>
                    </a:p>
                  </a:txBody>
                  <a:tcPr anchor="ctr">
                    <a:solidFill>
                      <a:schemeClr val="bg1">
                        <a:lumMod val="50000"/>
                      </a:schemeClr>
                    </a:solidFill>
                  </a:tcPr>
                </a:tc>
                <a:tc vMerge="1">
                  <a:txBody>
                    <a:bodyPr/>
                    <a:lstStyle/>
                    <a:p>
                      <a:endParaRPr lang="fr-FR"/>
                    </a:p>
                  </a:txBody>
                  <a:tcPr/>
                </a:tc>
                <a:extLst>
                  <a:ext uri="{0D108BD9-81ED-4DB2-BD59-A6C34878D82A}">
                    <a16:rowId xmlns:a16="http://schemas.microsoft.com/office/drawing/2014/main" val="3408552333"/>
                  </a:ext>
                </a:extLst>
              </a:tr>
              <a:tr h="683964">
                <a:tc>
                  <a:txBody>
                    <a:bodyPr/>
                    <a:lstStyle/>
                    <a:p>
                      <a:pPr algn="ctr"/>
                      <a:r>
                        <a:rPr lang="en-US" sz="1500" b="1" kern="1200">
                          <a:solidFill>
                            <a:schemeClr val="tx1"/>
                          </a:solidFill>
                          <a:effectLst/>
                          <a:latin typeface="Arial Nova Cond" panose="020B0506020202020204" pitchFamily="34" charset="0"/>
                        </a:rPr>
                        <a:t>3690 participants</a:t>
                      </a:r>
                      <a:br>
                        <a:rPr lang="en-US" sz="1500" b="1" kern="1200">
                          <a:solidFill>
                            <a:schemeClr val="tx1"/>
                          </a:solidFill>
                          <a:effectLst/>
                          <a:latin typeface="Arial Nova Cond" panose="020B0506020202020204" pitchFamily="34" charset="0"/>
                        </a:rPr>
                      </a:br>
                      <a:r>
                        <a:rPr lang="en-US" sz="1500" b="1" kern="1200">
                          <a:solidFill>
                            <a:schemeClr val="tx1"/>
                          </a:solidFill>
                          <a:effectLst/>
                          <a:latin typeface="Arial Nova Cond" panose="020B0506020202020204" pitchFamily="34" charset="0"/>
                        </a:rPr>
                        <a:t>(6 RCTs)</a:t>
                      </a:r>
                      <a:endParaRPr lang="fr-FR" sz="1500" b="1">
                        <a:solidFill>
                          <a:schemeClr val="tx1"/>
                        </a:solidFill>
                        <a:latin typeface="Arial Nova Cond" panose="020B0506020202020204" pitchFamily="34" charset="0"/>
                      </a:endParaRPr>
                    </a:p>
                  </a:txBody>
                  <a:tcPr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8.3%</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5.5%</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(4.3 to 7)</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-2.7%</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(-4 to -1.2)</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r>
                        <a:rPr lang="en-US" sz="1500" b="1" dirty="0">
                          <a:solidFill>
                            <a:schemeClr val="tx1"/>
                          </a:solidFill>
                          <a:latin typeface="Arial Nova Cond" panose="020B0506020202020204" pitchFamily="34" charset="0"/>
                        </a:rPr>
                        <a:t>RR 0.67</a:t>
                      </a:r>
                    </a:p>
                    <a:p>
                      <a:pPr algn="ctr"/>
                      <a:r>
                        <a:rPr lang="en-US" sz="1500" b="1" dirty="0">
                          <a:solidFill>
                            <a:schemeClr val="tx1"/>
                          </a:solidFill>
                          <a:latin typeface="Arial Nova Cond" panose="020B0506020202020204" pitchFamily="34" charset="0"/>
                        </a:rPr>
                        <a:t>(0.52 to 0.85)</a:t>
                      </a:r>
                    </a:p>
                  </a:txBody>
                  <a:tcPr anchor="ctr">
                    <a:solidFill>
                      <a:schemeClr val="bg1">
                        <a:lumMod val="85000"/>
                      </a:schemeClr>
                    </a:solidFill>
                  </a:tcPr>
                </a:tc>
                <a:extLst>
                  <a:ext uri="{0D108BD9-81ED-4DB2-BD59-A6C34878D82A}">
                    <a16:rowId xmlns:a16="http://schemas.microsoft.com/office/drawing/2014/main" val="2757893249"/>
                  </a:ext>
                </a:extLst>
              </a:tr>
            </a:tbl>
          </a:graphicData>
        </a:graphic>
      </p:graphicFrame>
      <p:pic>
        <p:nvPicPr>
          <p:cNvPr id="8" name="Image 7">
            <a:extLst>
              <a:ext uri="{FF2B5EF4-FFF2-40B4-BE49-F238E27FC236}">
                <a16:creationId xmlns:a16="http://schemas.microsoft.com/office/drawing/2014/main" id="{471EFD94-46D0-448D-9BAE-7FEF40C785C9}"/>
              </a:ext>
            </a:extLst>
          </p:cNvPr>
          <p:cNvPicPr>
            <a:picLocks noChangeAspect="1"/>
          </p:cNvPicPr>
          <p:nvPr/>
        </p:nvPicPr>
        <p:blipFill>
          <a:blip r:embed="rId3"/>
          <a:stretch>
            <a:fillRect/>
          </a:stretch>
        </p:blipFill>
        <p:spPr>
          <a:xfrm>
            <a:off x="419100" y="1338959"/>
            <a:ext cx="11353800" cy="2934951"/>
          </a:xfrm>
          <a:prstGeom prst="rect">
            <a:avLst/>
          </a:prstGeom>
        </p:spPr>
      </p:pic>
      <p:sp>
        <p:nvSpPr>
          <p:cNvPr id="3" name="Footer Placeholder 2">
            <a:extLst>
              <a:ext uri="{FF2B5EF4-FFF2-40B4-BE49-F238E27FC236}">
                <a16:creationId xmlns:a16="http://schemas.microsoft.com/office/drawing/2014/main" id="{9691F248-A6DF-6CF0-D163-3FB515CF4497}"/>
              </a:ext>
            </a:extLst>
          </p:cNvPr>
          <p:cNvSpPr>
            <a:spLocks noGrp="1"/>
          </p:cNvSpPr>
          <p:nvPr>
            <p:ph type="ftr" sz="quarter" idx="3"/>
          </p:nvPr>
        </p:nvSpPr>
        <p:spPr/>
        <p:txBody>
          <a:bodyPr/>
          <a:lstStyle/>
          <a:p>
            <a:r>
              <a:rPr lang="en-US" dirty="0"/>
              <a:t>Frere C, et al. </a:t>
            </a:r>
            <a:r>
              <a:rPr lang="en-US" i="1" dirty="0"/>
              <a:t>J </a:t>
            </a:r>
            <a:r>
              <a:rPr lang="en-US" i="1" dirty="0" err="1"/>
              <a:t>Hematol</a:t>
            </a:r>
            <a:r>
              <a:rPr lang="en-US" i="1" dirty="0"/>
              <a:t> Oncol. </a:t>
            </a:r>
            <a:r>
              <a:rPr lang="en-US" dirty="0"/>
              <a:t>2022;15(1):69. </a:t>
            </a:r>
          </a:p>
        </p:txBody>
      </p:sp>
    </p:spTree>
    <p:extLst>
      <p:ext uri="{BB962C8B-B14F-4D97-AF65-F5344CB8AC3E}">
        <p14:creationId xmlns:p14="http://schemas.microsoft.com/office/powerpoint/2010/main" val="150059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4C48BD-5612-4509-98A1-AB44FB9CF40A}"/>
              </a:ext>
            </a:extLst>
          </p:cNvPr>
          <p:cNvSpPr>
            <a:spLocks noGrp="1"/>
          </p:cNvSpPr>
          <p:nvPr>
            <p:ph type="title"/>
          </p:nvPr>
        </p:nvSpPr>
        <p:spPr/>
        <p:txBody>
          <a:bodyPr/>
          <a:lstStyle/>
          <a:p>
            <a:r>
              <a:rPr lang="en-US"/>
              <a:t>Primary Safety Outcome: Major Bleeding</a:t>
            </a:r>
          </a:p>
        </p:txBody>
      </p:sp>
      <p:graphicFrame>
        <p:nvGraphicFramePr>
          <p:cNvPr id="5" name="Tableau 31">
            <a:extLst>
              <a:ext uri="{FF2B5EF4-FFF2-40B4-BE49-F238E27FC236}">
                <a16:creationId xmlns:a16="http://schemas.microsoft.com/office/drawing/2014/main" id="{1F96A2CD-7BE9-48C4-BFD8-8898ACB7474D}"/>
              </a:ext>
            </a:extLst>
          </p:cNvPr>
          <p:cNvGraphicFramePr>
            <a:graphicFrameLocks noGrp="1"/>
          </p:cNvGraphicFramePr>
          <p:nvPr/>
        </p:nvGraphicFramePr>
        <p:xfrm>
          <a:off x="203201" y="4712402"/>
          <a:ext cx="11717869" cy="1562327"/>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296192401"/>
                    </a:ext>
                  </a:extLst>
                </a:gridCol>
                <a:gridCol w="2303620">
                  <a:extLst>
                    <a:ext uri="{9D8B030D-6E8A-4147-A177-3AD203B41FA5}">
                      <a16:colId xmlns:a16="http://schemas.microsoft.com/office/drawing/2014/main" val="3549617454"/>
                    </a:ext>
                  </a:extLst>
                </a:gridCol>
                <a:gridCol w="2528483">
                  <a:extLst>
                    <a:ext uri="{9D8B030D-6E8A-4147-A177-3AD203B41FA5}">
                      <a16:colId xmlns:a16="http://schemas.microsoft.com/office/drawing/2014/main" val="1247285391"/>
                    </a:ext>
                  </a:extLst>
                </a:gridCol>
                <a:gridCol w="2787899">
                  <a:extLst>
                    <a:ext uri="{9D8B030D-6E8A-4147-A177-3AD203B41FA5}">
                      <a16:colId xmlns:a16="http://schemas.microsoft.com/office/drawing/2014/main" val="1009337417"/>
                    </a:ext>
                  </a:extLst>
                </a:gridCol>
                <a:gridCol w="2269067">
                  <a:extLst>
                    <a:ext uri="{9D8B030D-6E8A-4147-A177-3AD203B41FA5}">
                      <a16:colId xmlns:a16="http://schemas.microsoft.com/office/drawing/2014/main" val="1350544802"/>
                    </a:ext>
                  </a:extLst>
                </a:gridCol>
              </a:tblGrid>
              <a:tr h="459807">
                <a:tc rowSpan="2">
                  <a:txBody>
                    <a:bodyPr/>
                    <a:lstStyle/>
                    <a:p>
                      <a:pPr algn="ctr"/>
                      <a:r>
                        <a:rPr lang="fr-FR" sz="1500" b="1">
                          <a:solidFill>
                            <a:schemeClr val="bg1"/>
                          </a:solidFill>
                          <a:latin typeface="Arial Nova Cond" panose="020B0506020202020204" pitchFamily="34" charset="0"/>
                        </a:rPr>
                        <a:t>No. of participants</a:t>
                      </a:r>
                    </a:p>
                    <a:p>
                      <a:pPr algn="ctr"/>
                      <a:r>
                        <a:rPr lang="fr-FR" sz="1500" b="1">
                          <a:solidFill>
                            <a:schemeClr val="bg1"/>
                          </a:solidFill>
                          <a:latin typeface="Arial Nova Cond" panose="020B0506020202020204" pitchFamily="34" charset="0"/>
                        </a:rPr>
                        <a:t>(</a:t>
                      </a:r>
                      <a:r>
                        <a:rPr lang="en-GB" sz="1500" b="1" noProof="0">
                          <a:solidFill>
                            <a:schemeClr val="bg1"/>
                          </a:solidFill>
                          <a:latin typeface="Arial Nova Cond" panose="020B0506020202020204" pitchFamily="34" charset="0"/>
                        </a:rPr>
                        <a:t>studies</a:t>
                      </a:r>
                      <a:r>
                        <a:rPr lang="fr-FR" sz="1500" b="1">
                          <a:solidFill>
                            <a:schemeClr val="bg1"/>
                          </a:solidFill>
                          <a:latin typeface="Arial Nova Cond" panose="020B0506020202020204" pitchFamily="34" charset="0"/>
                        </a:rPr>
                        <a:t>)</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tc gridSpan="3">
                  <a:txBody>
                    <a:bodyPr/>
                    <a:lstStyle/>
                    <a:p>
                      <a:pPr algn="ctr"/>
                      <a:r>
                        <a:rPr lang="en-US" sz="1500" b="1" noProof="0">
                          <a:solidFill>
                            <a:schemeClr val="bg1"/>
                          </a:solidFill>
                          <a:latin typeface="Arial Nova Cond" panose="020B0506020202020204" pitchFamily="34" charset="0"/>
                        </a:rPr>
                        <a:t>Anticipated</a:t>
                      </a:r>
                      <a:r>
                        <a:rPr lang="fr-FR" sz="1500" b="1">
                          <a:solidFill>
                            <a:schemeClr val="bg1"/>
                          </a:solidFill>
                          <a:latin typeface="Arial Nova Cond" panose="020B0506020202020204" pitchFamily="34" charset="0"/>
                        </a:rPr>
                        <a:t> </a:t>
                      </a:r>
                      <a:r>
                        <a:rPr lang="en-US" sz="1500" b="1" noProof="0">
                          <a:solidFill>
                            <a:schemeClr val="bg1"/>
                          </a:solidFill>
                          <a:latin typeface="Arial Nova Cond" panose="020B0506020202020204" pitchFamily="34" charset="0"/>
                        </a:rPr>
                        <a:t>absolute</a:t>
                      </a:r>
                      <a:r>
                        <a:rPr lang="fr-FR" sz="1500" b="1">
                          <a:solidFill>
                            <a:schemeClr val="bg1"/>
                          </a:solidFill>
                          <a:latin typeface="Arial Nova Cond" panose="020B0506020202020204" pitchFamily="34" charset="0"/>
                        </a:rPr>
                        <a:t> </a:t>
                      </a:r>
                      <a:r>
                        <a:rPr lang="en-GB" sz="1500" b="1" noProof="0">
                          <a:solidFill>
                            <a:schemeClr val="bg1"/>
                          </a:solidFill>
                          <a:latin typeface="Arial Nova Cond" panose="020B0506020202020204" pitchFamily="34" charset="0"/>
                        </a:rPr>
                        <a:t>effects</a:t>
                      </a:r>
                      <a:r>
                        <a:rPr lang="fr-FR" sz="1500" b="1">
                          <a:solidFill>
                            <a:schemeClr val="bg1"/>
                          </a:solidFill>
                          <a:latin typeface="Arial Nova Cond" panose="020B0506020202020204" pitchFamily="34" charset="0"/>
                        </a:rPr>
                        <a:t> (95% CI)</a:t>
                      </a:r>
                    </a:p>
                  </a:txBody>
                  <a:tcPr anchor="ctr">
                    <a:solidFill>
                      <a:schemeClr val="bg1">
                        <a:lumMod val="50000"/>
                      </a:schemeClr>
                    </a:solidFill>
                  </a:tcPr>
                </a:tc>
                <a:tc hMerge="1">
                  <a:txBody>
                    <a:bodyPr/>
                    <a:lstStyle/>
                    <a:p>
                      <a:endParaRPr lang="fr-FR" dirty="0"/>
                    </a:p>
                  </a:txBody>
                  <a:tcPr/>
                </a:tc>
                <a:tc hMerge="1">
                  <a:txBody>
                    <a:bodyPr/>
                    <a:lstStyle/>
                    <a:p>
                      <a:endParaRPr lang="fr-FR" dirty="0"/>
                    </a:p>
                  </a:txBody>
                  <a:tcPr/>
                </a:tc>
                <a:tc rowSpan="2">
                  <a:txBody>
                    <a:bodyPr/>
                    <a:lstStyle/>
                    <a:p>
                      <a:pPr algn="ctr"/>
                      <a:r>
                        <a:rPr lang="fr-FR" sz="1500" b="1">
                          <a:solidFill>
                            <a:schemeClr val="bg1"/>
                          </a:solidFill>
                          <a:latin typeface="Arial Nova Cond" panose="020B0506020202020204" pitchFamily="34" charset="0"/>
                        </a:rPr>
                        <a:t>Relative effect</a:t>
                      </a:r>
                    </a:p>
                    <a:p>
                      <a:pPr algn="ctr"/>
                      <a:r>
                        <a:rPr lang="fr-FR" sz="1500" b="1">
                          <a:solidFill>
                            <a:schemeClr val="bg1"/>
                          </a:solidFill>
                          <a:latin typeface="Arial Nova Cond" panose="020B0506020202020204" pitchFamily="34" charset="0"/>
                        </a:rPr>
                        <a:t>(95% CI)</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extLst>
                  <a:ext uri="{0D108BD9-81ED-4DB2-BD59-A6C34878D82A}">
                    <a16:rowId xmlns:a16="http://schemas.microsoft.com/office/drawing/2014/main" val="3006473872"/>
                  </a:ext>
                </a:extLst>
              </a:tr>
              <a:tr h="418556">
                <a:tc vMerge="1">
                  <a:txBody>
                    <a:bodyPr/>
                    <a:lstStyle/>
                    <a:p>
                      <a:endParaRPr lang="fr-FR"/>
                    </a:p>
                  </a:txBody>
                  <a:tcPr/>
                </a:tc>
                <a:tc>
                  <a:txBody>
                    <a:bodyPr/>
                    <a:lstStyle/>
                    <a:p>
                      <a:pPr algn="ctr"/>
                      <a:r>
                        <a:rPr lang="fr-FR" sz="1500" b="1">
                          <a:solidFill>
                            <a:schemeClr val="bg1"/>
                          </a:solidFill>
                          <a:latin typeface="Arial Nova Cond" panose="020B0506020202020204" pitchFamily="34" charset="0"/>
                        </a:rPr>
                        <a:t>LMWH (Control)</a:t>
                      </a:r>
                    </a:p>
                  </a:txBody>
                  <a:tcPr anchor="ctr">
                    <a:solidFill>
                      <a:schemeClr val="bg1">
                        <a:lumMod val="50000"/>
                      </a:schemeClr>
                    </a:solidFill>
                  </a:tcPr>
                </a:tc>
                <a:tc>
                  <a:txBody>
                    <a:bodyPr/>
                    <a:lstStyle/>
                    <a:p>
                      <a:pPr algn="ctr"/>
                      <a:r>
                        <a:rPr lang="fr-FR" sz="1500" b="1">
                          <a:solidFill>
                            <a:schemeClr val="bg1"/>
                          </a:solidFill>
                          <a:latin typeface="Arial Nova Cond" panose="020B0506020202020204" pitchFamily="34" charset="0"/>
                        </a:rPr>
                        <a:t>DOAC (Intervention)</a:t>
                      </a:r>
                    </a:p>
                  </a:txBody>
                  <a:tcPr anchor="ctr">
                    <a:solidFill>
                      <a:schemeClr val="bg1">
                        <a:lumMod val="50000"/>
                      </a:schemeClr>
                    </a:solidFill>
                  </a:tcPr>
                </a:tc>
                <a:tc>
                  <a:txBody>
                    <a:bodyPr/>
                    <a:lstStyle/>
                    <a:p>
                      <a:pPr algn="ctr"/>
                      <a:r>
                        <a:rPr lang="en-US" sz="1500" b="1" noProof="0">
                          <a:solidFill>
                            <a:schemeClr val="bg1"/>
                          </a:solidFill>
                          <a:latin typeface="Arial Nova Cond" panose="020B0506020202020204" pitchFamily="34" charset="0"/>
                        </a:rPr>
                        <a:t>Difference</a:t>
                      </a:r>
                    </a:p>
                  </a:txBody>
                  <a:tcPr anchor="ctr">
                    <a:solidFill>
                      <a:schemeClr val="bg1">
                        <a:lumMod val="50000"/>
                      </a:schemeClr>
                    </a:solidFill>
                  </a:tcPr>
                </a:tc>
                <a:tc vMerge="1">
                  <a:txBody>
                    <a:bodyPr/>
                    <a:lstStyle/>
                    <a:p>
                      <a:endParaRPr lang="fr-FR"/>
                    </a:p>
                  </a:txBody>
                  <a:tcPr/>
                </a:tc>
                <a:extLst>
                  <a:ext uri="{0D108BD9-81ED-4DB2-BD59-A6C34878D82A}">
                    <a16:rowId xmlns:a16="http://schemas.microsoft.com/office/drawing/2014/main" val="3408552333"/>
                  </a:ext>
                </a:extLst>
              </a:tr>
              <a:tr h="683964">
                <a:tc>
                  <a:txBody>
                    <a:bodyPr/>
                    <a:lstStyle/>
                    <a:p>
                      <a:pPr algn="ctr"/>
                      <a:r>
                        <a:rPr lang="en-US" sz="1500" b="1" kern="1200">
                          <a:solidFill>
                            <a:schemeClr val="tx1"/>
                          </a:solidFill>
                          <a:effectLst/>
                          <a:latin typeface="Arial Nova Cond" panose="020B0506020202020204" pitchFamily="34" charset="0"/>
                        </a:rPr>
                        <a:t>3690 participants</a:t>
                      </a:r>
                      <a:br>
                        <a:rPr lang="en-US" sz="1500" b="1" kern="1200">
                          <a:solidFill>
                            <a:schemeClr val="tx1"/>
                          </a:solidFill>
                          <a:effectLst/>
                          <a:latin typeface="Arial Nova Cond" panose="020B0506020202020204" pitchFamily="34" charset="0"/>
                        </a:rPr>
                      </a:br>
                      <a:r>
                        <a:rPr lang="en-US" sz="1500" b="1" kern="1200">
                          <a:solidFill>
                            <a:schemeClr val="tx1"/>
                          </a:solidFill>
                          <a:effectLst/>
                          <a:latin typeface="Arial Nova Cond" panose="020B0506020202020204" pitchFamily="34" charset="0"/>
                        </a:rPr>
                        <a:t>(6 RCTs)</a:t>
                      </a:r>
                      <a:endParaRPr lang="fr-FR" sz="1500" b="1">
                        <a:solidFill>
                          <a:schemeClr val="tx1"/>
                        </a:solidFill>
                        <a:latin typeface="Arial Nova Cond" panose="020B0506020202020204" pitchFamily="34" charset="0"/>
                      </a:endParaRPr>
                    </a:p>
                  </a:txBody>
                  <a:tcPr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3.7%</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4.3%</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(3.0 to 6.2)</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0.6%</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(-0.7 to 2.5)</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r>
                        <a:rPr lang="en-US" sz="1500" b="1" dirty="0">
                          <a:solidFill>
                            <a:schemeClr val="tx1"/>
                          </a:solidFill>
                          <a:latin typeface="Arial Nova Cond" panose="020B0506020202020204" pitchFamily="34" charset="0"/>
                        </a:rPr>
                        <a:t>RR 1.17</a:t>
                      </a:r>
                    </a:p>
                    <a:p>
                      <a:pPr algn="ctr"/>
                      <a:r>
                        <a:rPr lang="en-US" sz="1500" b="1" dirty="0">
                          <a:solidFill>
                            <a:schemeClr val="tx1"/>
                          </a:solidFill>
                          <a:latin typeface="Arial Nova Cond" panose="020B0506020202020204" pitchFamily="34" charset="0"/>
                        </a:rPr>
                        <a:t>(0.82 to 1.67)</a:t>
                      </a:r>
                      <a:endParaRPr lang="fr-FR" sz="1500" b="1" dirty="0">
                        <a:solidFill>
                          <a:schemeClr val="tx1"/>
                        </a:solidFill>
                        <a:latin typeface="Arial Nova Cond" panose="020B0506020202020204" pitchFamily="34" charset="0"/>
                      </a:endParaRPr>
                    </a:p>
                  </a:txBody>
                  <a:tcPr anchor="ctr">
                    <a:solidFill>
                      <a:schemeClr val="bg1">
                        <a:lumMod val="85000"/>
                      </a:schemeClr>
                    </a:solidFill>
                  </a:tcPr>
                </a:tc>
                <a:extLst>
                  <a:ext uri="{0D108BD9-81ED-4DB2-BD59-A6C34878D82A}">
                    <a16:rowId xmlns:a16="http://schemas.microsoft.com/office/drawing/2014/main" val="2757893249"/>
                  </a:ext>
                </a:extLst>
              </a:tr>
            </a:tbl>
          </a:graphicData>
        </a:graphic>
      </p:graphicFrame>
      <p:sp>
        <p:nvSpPr>
          <p:cNvPr id="7" name="Footer Placeholder 6">
            <a:extLst>
              <a:ext uri="{FF2B5EF4-FFF2-40B4-BE49-F238E27FC236}">
                <a16:creationId xmlns:a16="http://schemas.microsoft.com/office/drawing/2014/main" id="{BEBB142A-09FB-7AFC-ED31-2E8768705E9F}"/>
              </a:ext>
            </a:extLst>
          </p:cNvPr>
          <p:cNvSpPr>
            <a:spLocks noGrp="1"/>
          </p:cNvSpPr>
          <p:nvPr>
            <p:ph type="ftr" sz="quarter" idx="3"/>
          </p:nvPr>
        </p:nvSpPr>
        <p:spPr/>
        <p:txBody>
          <a:bodyPr/>
          <a:lstStyle/>
          <a:p>
            <a:r>
              <a:rPr lang="en-US" dirty="0"/>
              <a:t>Frere C, et al. </a:t>
            </a:r>
            <a:r>
              <a:rPr lang="en-US" i="1" dirty="0"/>
              <a:t>J </a:t>
            </a:r>
            <a:r>
              <a:rPr lang="en-US" i="1" dirty="0" err="1"/>
              <a:t>Hematol</a:t>
            </a:r>
            <a:r>
              <a:rPr lang="en-US" i="1" dirty="0"/>
              <a:t> Oncol. </a:t>
            </a:r>
            <a:r>
              <a:rPr lang="en-US" dirty="0"/>
              <a:t>2022;15(1):69. </a:t>
            </a:r>
          </a:p>
        </p:txBody>
      </p:sp>
      <p:pic>
        <p:nvPicPr>
          <p:cNvPr id="8" name="Image 2">
            <a:extLst>
              <a:ext uri="{FF2B5EF4-FFF2-40B4-BE49-F238E27FC236}">
                <a16:creationId xmlns:a16="http://schemas.microsoft.com/office/drawing/2014/main" id="{635D6930-03BD-0C92-AE69-907F22EE53E5}"/>
              </a:ext>
            </a:extLst>
          </p:cNvPr>
          <p:cNvPicPr>
            <a:picLocks noChangeAspect="1"/>
          </p:cNvPicPr>
          <p:nvPr/>
        </p:nvPicPr>
        <p:blipFill>
          <a:blip r:embed="rId3">
            <a:alphaModFix/>
          </a:blip>
          <a:stretch>
            <a:fillRect/>
          </a:stretch>
        </p:blipFill>
        <p:spPr>
          <a:xfrm>
            <a:off x="419100" y="1244086"/>
            <a:ext cx="11353800" cy="2931514"/>
          </a:xfrm>
          <a:prstGeom prst="rect">
            <a:avLst/>
          </a:prstGeom>
        </p:spPr>
      </p:pic>
    </p:spTree>
    <p:extLst>
      <p:ext uri="{BB962C8B-B14F-4D97-AF65-F5344CB8AC3E}">
        <p14:creationId xmlns:p14="http://schemas.microsoft.com/office/powerpoint/2010/main" val="341495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4C48BD-5612-4509-98A1-AB44FB9CF40A}"/>
              </a:ext>
            </a:extLst>
          </p:cNvPr>
          <p:cNvSpPr>
            <a:spLocks noGrp="1"/>
          </p:cNvSpPr>
          <p:nvPr>
            <p:ph type="title"/>
          </p:nvPr>
        </p:nvSpPr>
        <p:spPr>
          <a:xfrm>
            <a:off x="609600" y="144085"/>
            <a:ext cx="10744200" cy="1185577"/>
          </a:xfrm>
        </p:spPr>
        <p:txBody>
          <a:bodyPr/>
          <a:lstStyle/>
          <a:p>
            <a:r>
              <a:rPr lang="en-US" dirty="0"/>
              <a:t>Secondary Outcome: Clinically Relevant Nonmajor Bleeding</a:t>
            </a:r>
          </a:p>
        </p:txBody>
      </p:sp>
      <p:graphicFrame>
        <p:nvGraphicFramePr>
          <p:cNvPr id="5" name="Tableau 31">
            <a:extLst>
              <a:ext uri="{FF2B5EF4-FFF2-40B4-BE49-F238E27FC236}">
                <a16:creationId xmlns:a16="http://schemas.microsoft.com/office/drawing/2014/main" id="{83C20446-4D49-49C6-A992-3F24338F8FCF}"/>
              </a:ext>
            </a:extLst>
          </p:cNvPr>
          <p:cNvGraphicFramePr>
            <a:graphicFrameLocks noGrp="1"/>
          </p:cNvGraphicFramePr>
          <p:nvPr/>
        </p:nvGraphicFramePr>
        <p:xfrm>
          <a:off x="203201" y="4712402"/>
          <a:ext cx="11717869" cy="1562327"/>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296192401"/>
                    </a:ext>
                  </a:extLst>
                </a:gridCol>
                <a:gridCol w="2303620">
                  <a:extLst>
                    <a:ext uri="{9D8B030D-6E8A-4147-A177-3AD203B41FA5}">
                      <a16:colId xmlns:a16="http://schemas.microsoft.com/office/drawing/2014/main" val="3549617454"/>
                    </a:ext>
                  </a:extLst>
                </a:gridCol>
                <a:gridCol w="2528483">
                  <a:extLst>
                    <a:ext uri="{9D8B030D-6E8A-4147-A177-3AD203B41FA5}">
                      <a16:colId xmlns:a16="http://schemas.microsoft.com/office/drawing/2014/main" val="1247285391"/>
                    </a:ext>
                  </a:extLst>
                </a:gridCol>
                <a:gridCol w="2787899">
                  <a:extLst>
                    <a:ext uri="{9D8B030D-6E8A-4147-A177-3AD203B41FA5}">
                      <a16:colId xmlns:a16="http://schemas.microsoft.com/office/drawing/2014/main" val="1009337417"/>
                    </a:ext>
                  </a:extLst>
                </a:gridCol>
                <a:gridCol w="2269067">
                  <a:extLst>
                    <a:ext uri="{9D8B030D-6E8A-4147-A177-3AD203B41FA5}">
                      <a16:colId xmlns:a16="http://schemas.microsoft.com/office/drawing/2014/main" val="1350544802"/>
                    </a:ext>
                  </a:extLst>
                </a:gridCol>
              </a:tblGrid>
              <a:tr h="459807">
                <a:tc rowSpan="2">
                  <a:txBody>
                    <a:bodyPr/>
                    <a:lstStyle/>
                    <a:p>
                      <a:pPr algn="ctr"/>
                      <a:r>
                        <a:rPr lang="fr-FR" sz="1500" b="1">
                          <a:solidFill>
                            <a:schemeClr val="bg1"/>
                          </a:solidFill>
                          <a:latin typeface="Arial Nova Cond" panose="020B0506020202020204" pitchFamily="34" charset="0"/>
                        </a:rPr>
                        <a:t>No. of participants</a:t>
                      </a:r>
                    </a:p>
                    <a:p>
                      <a:pPr algn="ctr"/>
                      <a:r>
                        <a:rPr lang="fr-FR" sz="1500" b="1">
                          <a:solidFill>
                            <a:schemeClr val="bg1"/>
                          </a:solidFill>
                          <a:latin typeface="Arial Nova Cond" panose="020B0506020202020204" pitchFamily="34" charset="0"/>
                        </a:rPr>
                        <a:t>(</a:t>
                      </a:r>
                      <a:r>
                        <a:rPr lang="en-US" sz="1500" b="1" noProof="0">
                          <a:solidFill>
                            <a:schemeClr val="bg1"/>
                          </a:solidFill>
                          <a:latin typeface="Arial Nova Cond" panose="020B0506020202020204" pitchFamily="34" charset="0"/>
                        </a:rPr>
                        <a:t>studies</a:t>
                      </a:r>
                      <a:r>
                        <a:rPr lang="fr-FR" sz="1500" b="1">
                          <a:solidFill>
                            <a:schemeClr val="bg1"/>
                          </a:solidFill>
                          <a:latin typeface="Arial Nova Cond" panose="020B0506020202020204" pitchFamily="34" charset="0"/>
                        </a:rPr>
                        <a:t>)</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tc gridSpan="3">
                  <a:txBody>
                    <a:bodyPr/>
                    <a:lstStyle/>
                    <a:p>
                      <a:pPr algn="ctr"/>
                      <a:r>
                        <a:rPr lang="fr-FR" sz="1500" b="1">
                          <a:solidFill>
                            <a:schemeClr val="bg1"/>
                          </a:solidFill>
                        </a:rPr>
                        <a:t>Anticipated </a:t>
                      </a:r>
                      <a:r>
                        <a:rPr lang="en-US" sz="1500" b="1" noProof="0">
                          <a:solidFill>
                            <a:schemeClr val="bg1"/>
                          </a:solidFill>
                        </a:rPr>
                        <a:t>absolute</a:t>
                      </a:r>
                      <a:r>
                        <a:rPr lang="fr-FR" sz="1500" b="1">
                          <a:solidFill>
                            <a:schemeClr val="bg1"/>
                          </a:solidFill>
                        </a:rPr>
                        <a:t> effects (95% CI)</a:t>
                      </a:r>
                      <a:endParaRPr lang="fr-FR" sz="1500" b="1">
                        <a:solidFill>
                          <a:schemeClr val="bg1"/>
                        </a:solidFill>
                        <a:latin typeface="Arial Nova Cond" panose="020B0506020202020204" pitchFamily="34" charset="0"/>
                      </a:endParaRPr>
                    </a:p>
                  </a:txBody>
                  <a:tcPr anchor="ctr">
                    <a:solidFill>
                      <a:schemeClr val="bg1">
                        <a:lumMod val="50000"/>
                      </a:schemeClr>
                    </a:solidFill>
                  </a:tcPr>
                </a:tc>
                <a:tc hMerge="1">
                  <a:txBody>
                    <a:bodyPr/>
                    <a:lstStyle/>
                    <a:p>
                      <a:endParaRPr lang="fr-FR" dirty="0"/>
                    </a:p>
                  </a:txBody>
                  <a:tcPr/>
                </a:tc>
                <a:tc hMerge="1">
                  <a:txBody>
                    <a:bodyPr/>
                    <a:lstStyle/>
                    <a:p>
                      <a:endParaRPr lang="fr-FR" dirty="0"/>
                    </a:p>
                  </a:txBody>
                  <a:tcPr/>
                </a:tc>
                <a:tc rowSpan="2">
                  <a:txBody>
                    <a:bodyPr/>
                    <a:lstStyle/>
                    <a:p>
                      <a:pPr algn="ctr"/>
                      <a:r>
                        <a:rPr lang="fr-FR" sz="1500" b="1">
                          <a:solidFill>
                            <a:schemeClr val="bg1"/>
                          </a:solidFill>
                          <a:latin typeface="Arial Nova Cond" panose="020B0506020202020204" pitchFamily="34" charset="0"/>
                        </a:rPr>
                        <a:t>Relative effect</a:t>
                      </a:r>
                    </a:p>
                    <a:p>
                      <a:pPr algn="ctr"/>
                      <a:r>
                        <a:rPr lang="fr-FR" sz="1500" b="1">
                          <a:solidFill>
                            <a:schemeClr val="bg1"/>
                          </a:solidFill>
                          <a:latin typeface="Arial Nova Cond" panose="020B0506020202020204" pitchFamily="34" charset="0"/>
                        </a:rPr>
                        <a:t>(95% CI)</a:t>
                      </a:r>
                    </a:p>
                    <a:p>
                      <a:pPr algn="ctr"/>
                      <a:endParaRPr lang="fr-FR" sz="1500" b="1">
                        <a:solidFill>
                          <a:schemeClr val="bg1"/>
                        </a:solidFill>
                        <a:latin typeface="Arial Nova Cond" panose="020B0506020202020204" pitchFamily="34" charset="0"/>
                      </a:endParaRPr>
                    </a:p>
                  </a:txBody>
                  <a:tcPr anchor="ctr">
                    <a:solidFill>
                      <a:schemeClr val="bg1">
                        <a:lumMod val="50000"/>
                      </a:schemeClr>
                    </a:solidFill>
                  </a:tcPr>
                </a:tc>
                <a:extLst>
                  <a:ext uri="{0D108BD9-81ED-4DB2-BD59-A6C34878D82A}">
                    <a16:rowId xmlns:a16="http://schemas.microsoft.com/office/drawing/2014/main" val="3006473872"/>
                  </a:ext>
                </a:extLst>
              </a:tr>
              <a:tr h="418556">
                <a:tc vMerge="1">
                  <a:txBody>
                    <a:bodyPr/>
                    <a:lstStyle/>
                    <a:p>
                      <a:endParaRPr lang="fr-FR"/>
                    </a:p>
                  </a:txBody>
                  <a:tcPr/>
                </a:tc>
                <a:tc>
                  <a:txBody>
                    <a:bodyPr/>
                    <a:lstStyle/>
                    <a:p>
                      <a:pPr algn="ctr"/>
                      <a:r>
                        <a:rPr lang="fr-FR" sz="1500" b="1">
                          <a:solidFill>
                            <a:schemeClr val="bg1"/>
                          </a:solidFill>
                          <a:latin typeface="Arial Nova Cond" panose="020B0506020202020204" pitchFamily="34" charset="0"/>
                        </a:rPr>
                        <a:t>LMWH (Control)</a:t>
                      </a:r>
                    </a:p>
                  </a:txBody>
                  <a:tcPr anchor="ctr">
                    <a:solidFill>
                      <a:schemeClr val="bg1">
                        <a:lumMod val="50000"/>
                      </a:schemeClr>
                    </a:solidFill>
                  </a:tcPr>
                </a:tc>
                <a:tc>
                  <a:txBody>
                    <a:bodyPr/>
                    <a:lstStyle/>
                    <a:p>
                      <a:pPr algn="ctr"/>
                      <a:r>
                        <a:rPr lang="fr-FR" sz="1500" b="1">
                          <a:solidFill>
                            <a:schemeClr val="bg1"/>
                          </a:solidFill>
                          <a:latin typeface="Arial Nova Cond" panose="020B0506020202020204" pitchFamily="34" charset="0"/>
                        </a:rPr>
                        <a:t>DOAC (Intervention)</a:t>
                      </a:r>
                    </a:p>
                  </a:txBody>
                  <a:tcPr anchor="ctr">
                    <a:solidFill>
                      <a:schemeClr val="bg1">
                        <a:lumMod val="50000"/>
                      </a:schemeClr>
                    </a:solidFill>
                  </a:tcPr>
                </a:tc>
                <a:tc>
                  <a:txBody>
                    <a:bodyPr/>
                    <a:lstStyle/>
                    <a:p>
                      <a:pPr algn="ctr"/>
                      <a:r>
                        <a:rPr lang="en-US" sz="1500" b="1" noProof="0">
                          <a:solidFill>
                            <a:schemeClr val="bg1"/>
                          </a:solidFill>
                          <a:latin typeface="Arial Nova Cond" panose="020B0506020202020204" pitchFamily="34" charset="0"/>
                        </a:rPr>
                        <a:t>Difference</a:t>
                      </a:r>
                    </a:p>
                  </a:txBody>
                  <a:tcPr anchor="ctr">
                    <a:solidFill>
                      <a:schemeClr val="bg1">
                        <a:lumMod val="50000"/>
                      </a:schemeClr>
                    </a:solidFill>
                  </a:tcPr>
                </a:tc>
                <a:tc vMerge="1">
                  <a:txBody>
                    <a:bodyPr/>
                    <a:lstStyle/>
                    <a:p>
                      <a:endParaRPr lang="fr-FR"/>
                    </a:p>
                  </a:txBody>
                  <a:tcPr/>
                </a:tc>
                <a:extLst>
                  <a:ext uri="{0D108BD9-81ED-4DB2-BD59-A6C34878D82A}">
                    <a16:rowId xmlns:a16="http://schemas.microsoft.com/office/drawing/2014/main" val="3408552333"/>
                  </a:ext>
                </a:extLst>
              </a:tr>
              <a:tr h="683964">
                <a:tc>
                  <a:txBody>
                    <a:bodyPr/>
                    <a:lstStyle/>
                    <a:p>
                      <a:pPr algn="ctr"/>
                      <a:r>
                        <a:rPr lang="en-US" sz="1500" b="1" kern="1200">
                          <a:solidFill>
                            <a:schemeClr val="tx1"/>
                          </a:solidFill>
                          <a:effectLst/>
                          <a:latin typeface="Arial Nova Cond" panose="020B0506020202020204" pitchFamily="34" charset="0"/>
                        </a:rPr>
                        <a:t>3690 participants</a:t>
                      </a:r>
                      <a:br>
                        <a:rPr lang="en-US" sz="1500" b="1" kern="1200">
                          <a:solidFill>
                            <a:schemeClr val="tx1"/>
                          </a:solidFill>
                          <a:effectLst/>
                          <a:latin typeface="Arial Nova Cond" panose="020B0506020202020204" pitchFamily="34" charset="0"/>
                        </a:rPr>
                      </a:br>
                      <a:r>
                        <a:rPr lang="en-US" sz="1500" b="1" kern="1200">
                          <a:solidFill>
                            <a:schemeClr val="tx1"/>
                          </a:solidFill>
                          <a:effectLst/>
                          <a:latin typeface="Arial Nova Cond" panose="020B0506020202020204" pitchFamily="34" charset="0"/>
                        </a:rPr>
                        <a:t>(6 RCTs)</a:t>
                      </a:r>
                      <a:endParaRPr lang="fr-FR" sz="1500" b="1">
                        <a:solidFill>
                          <a:schemeClr val="tx1"/>
                        </a:solidFill>
                        <a:latin typeface="Arial Nova Cond" panose="020B0506020202020204" pitchFamily="34" charset="0"/>
                      </a:endParaRPr>
                    </a:p>
                  </a:txBody>
                  <a:tcPr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5.7%</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9.5%</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(7.5 to 11.9)</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lnSpc>
                          <a:spcPct val="107000"/>
                        </a:lnSpc>
                        <a:spcAft>
                          <a:spcPts val="800"/>
                        </a:spcAft>
                      </a:pPr>
                      <a:r>
                        <a:rPr lang="fr-FR" sz="1500" b="1">
                          <a:solidFill>
                            <a:schemeClr val="tx1"/>
                          </a:solidFill>
                          <a:effectLst/>
                          <a:latin typeface="Arial Nova Cond" panose="020B0506020202020204" pitchFamily="34" charset="0"/>
                        </a:rPr>
                        <a:t>3.8%</a:t>
                      </a:r>
                      <a:br>
                        <a:rPr lang="fr-FR" sz="1500" b="1">
                          <a:solidFill>
                            <a:schemeClr val="tx1"/>
                          </a:solidFill>
                          <a:effectLst/>
                          <a:latin typeface="Arial Nova Cond" panose="020B0506020202020204" pitchFamily="34" charset="0"/>
                        </a:rPr>
                      </a:br>
                      <a:r>
                        <a:rPr lang="fr-FR" sz="1500" b="1">
                          <a:solidFill>
                            <a:schemeClr val="tx1"/>
                          </a:solidFill>
                          <a:effectLst/>
                          <a:latin typeface="Arial Nova Cond" panose="020B0506020202020204" pitchFamily="34" charset="0"/>
                        </a:rPr>
                        <a:t>(1.8% to 6.2)</a:t>
                      </a:r>
                      <a:endParaRPr lang="fr-FR" sz="1500" b="1">
                        <a:solidFill>
                          <a:schemeClr val="tx1"/>
                        </a:solidFill>
                        <a:effectLst/>
                        <a:latin typeface="Arial Nova Cond" panose="020B0506020202020204" pitchFamily="34" charset="0"/>
                        <a:ea typeface="Times New Roman" panose="02020603050405020304" pitchFamily="18" charset="0"/>
                        <a:cs typeface="Times New Roman" panose="02020603050405020304" pitchFamily="18" charset="0"/>
                      </a:endParaRPr>
                    </a:p>
                  </a:txBody>
                  <a:tcPr marL="47625" marR="47625" marT="47625" marB="47625" anchor="ctr">
                    <a:solidFill>
                      <a:schemeClr val="bg1">
                        <a:lumMod val="85000"/>
                      </a:schemeClr>
                    </a:solidFill>
                  </a:tcPr>
                </a:tc>
                <a:tc>
                  <a:txBody>
                    <a:bodyPr/>
                    <a:lstStyle/>
                    <a:p>
                      <a:pPr algn="ctr"/>
                      <a:r>
                        <a:rPr lang="en-US" sz="1500" b="1" dirty="0">
                          <a:solidFill>
                            <a:schemeClr val="tx1"/>
                          </a:solidFill>
                          <a:latin typeface="Arial Nova Cond" panose="020B0506020202020204" pitchFamily="34" charset="0"/>
                        </a:rPr>
                        <a:t>RR 1.66</a:t>
                      </a:r>
                    </a:p>
                    <a:p>
                      <a:pPr algn="ctr"/>
                      <a:r>
                        <a:rPr lang="en-US" sz="1500" b="1" dirty="0">
                          <a:solidFill>
                            <a:schemeClr val="tx1"/>
                          </a:solidFill>
                          <a:latin typeface="Arial Nova Cond" panose="020B0506020202020204" pitchFamily="34" charset="0"/>
                        </a:rPr>
                        <a:t>(1.31 to 2.09)</a:t>
                      </a:r>
                      <a:endParaRPr lang="fr-FR" sz="1500" b="1" dirty="0">
                        <a:solidFill>
                          <a:schemeClr val="tx1"/>
                        </a:solidFill>
                        <a:latin typeface="Arial Nova Cond" panose="020B0506020202020204" pitchFamily="34" charset="0"/>
                      </a:endParaRPr>
                    </a:p>
                  </a:txBody>
                  <a:tcPr anchor="ctr">
                    <a:solidFill>
                      <a:schemeClr val="bg1">
                        <a:lumMod val="85000"/>
                      </a:schemeClr>
                    </a:solidFill>
                  </a:tcPr>
                </a:tc>
                <a:extLst>
                  <a:ext uri="{0D108BD9-81ED-4DB2-BD59-A6C34878D82A}">
                    <a16:rowId xmlns:a16="http://schemas.microsoft.com/office/drawing/2014/main" val="2757893249"/>
                  </a:ext>
                </a:extLst>
              </a:tr>
            </a:tbl>
          </a:graphicData>
        </a:graphic>
      </p:graphicFrame>
      <p:sp>
        <p:nvSpPr>
          <p:cNvPr id="7" name="Footer Placeholder 6">
            <a:extLst>
              <a:ext uri="{FF2B5EF4-FFF2-40B4-BE49-F238E27FC236}">
                <a16:creationId xmlns:a16="http://schemas.microsoft.com/office/drawing/2014/main" id="{200DEB70-7631-2410-1040-741C5FA3545E}"/>
              </a:ext>
            </a:extLst>
          </p:cNvPr>
          <p:cNvSpPr>
            <a:spLocks noGrp="1"/>
          </p:cNvSpPr>
          <p:nvPr>
            <p:ph type="ftr" sz="quarter" idx="3"/>
          </p:nvPr>
        </p:nvSpPr>
        <p:spPr/>
        <p:txBody>
          <a:bodyPr/>
          <a:lstStyle/>
          <a:p>
            <a:r>
              <a:rPr lang="en-US" dirty="0"/>
              <a:t>Frere C, et al. </a:t>
            </a:r>
            <a:r>
              <a:rPr lang="en-US" i="1" dirty="0"/>
              <a:t>J </a:t>
            </a:r>
            <a:r>
              <a:rPr lang="en-US" i="1" dirty="0" err="1"/>
              <a:t>Hematol</a:t>
            </a:r>
            <a:r>
              <a:rPr lang="en-US" i="1" dirty="0"/>
              <a:t> Oncol. </a:t>
            </a:r>
            <a:r>
              <a:rPr lang="en-US" dirty="0"/>
              <a:t>2022;15(1):69. </a:t>
            </a:r>
          </a:p>
        </p:txBody>
      </p:sp>
      <p:pic>
        <p:nvPicPr>
          <p:cNvPr id="8" name="Image 2">
            <a:extLst>
              <a:ext uri="{FF2B5EF4-FFF2-40B4-BE49-F238E27FC236}">
                <a16:creationId xmlns:a16="http://schemas.microsoft.com/office/drawing/2014/main" id="{E2EA17C2-C943-CB5D-5A6C-005BFD5E44A0}"/>
              </a:ext>
            </a:extLst>
          </p:cNvPr>
          <p:cNvPicPr>
            <a:picLocks noChangeAspect="1"/>
          </p:cNvPicPr>
          <p:nvPr/>
        </p:nvPicPr>
        <p:blipFill>
          <a:blip r:embed="rId3">
            <a:alphaModFix/>
          </a:blip>
          <a:stretch>
            <a:fillRect/>
          </a:stretch>
        </p:blipFill>
        <p:spPr>
          <a:xfrm>
            <a:off x="304798" y="1305570"/>
            <a:ext cx="11425914" cy="3157248"/>
          </a:xfrm>
          <a:prstGeom prst="rect">
            <a:avLst/>
          </a:prstGeom>
        </p:spPr>
      </p:pic>
    </p:spTree>
    <p:extLst>
      <p:ext uri="{BB962C8B-B14F-4D97-AF65-F5344CB8AC3E}">
        <p14:creationId xmlns:p14="http://schemas.microsoft.com/office/powerpoint/2010/main" val="4164198054"/>
      </p:ext>
    </p:extLst>
  </p:cSld>
  <p:clrMapOvr>
    <a:masterClrMapping/>
  </p:clrMapOvr>
</p:sld>
</file>

<file path=ppt/theme/theme1.xml><?xml version="1.0" encoding="utf-8"?>
<a:theme xmlns:a="http://schemas.openxmlformats.org/drawingml/2006/main" name="Thrombosis20">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ombosis20" id="{4CC0C4C8-29C5-644C-AA31-6C4B4F4A80AD}" vid="{36D456B7-3082-C041-9797-25383C3B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Thrombosis20</Template>
  <TotalTime>0</TotalTime>
  <Words>1474</Words>
  <Application>Microsoft Office PowerPoint</Application>
  <PresentationFormat>Widescreen</PresentationFormat>
  <Paragraphs>252</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Arial Nova Cond</vt:lpstr>
      <vt:lpstr>Calibri</vt:lpstr>
      <vt:lpstr>Lucida Grande</vt:lpstr>
      <vt:lpstr>Wingdings</vt:lpstr>
      <vt:lpstr>Wingdings 3</vt:lpstr>
      <vt:lpstr>Thrombosis20</vt:lpstr>
      <vt:lpstr>    Treatment of Patient With Low Risk of Genitourinary Bleed for Established VTE With Cancer    </vt:lpstr>
      <vt:lpstr>Disclaimer</vt:lpstr>
      <vt:lpstr>Case 1</vt:lpstr>
      <vt:lpstr>Case 1</vt:lpstr>
      <vt:lpstr>Meta-analysis: DOAC for Cancer-Associated VTE</vt:lpstr>
      <vt:lpstr>Meta-analysis: DOAC for Cancer-Associated VTE</vt:lpstr>
      <vt:lpstr>Primary Efficacy Outcome: Recurrent VTE</vt:lpstr>
      <vt:lpstr>Primary Safety Outcome: Major Bleeding</vt:lpstr>
      <vt:lpstr>Secondary Outcome: Clinically Relevant Nonmajor Bleeding</vt:lpstr>
      <vt:lpstr>CARAVAGGIO Post Hoc:  Types of Cancer and Major Bleeding</vt:lpstr>
      <vt:lpstr>PowerPoint Presentation</vt:lpstr>
      <vt:lpstr>PowerPoint Presentation</vt:lpstr>
      <vt:lpstr>Case 1</vt:lpstr>
      <vt:lpstr>Case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2023-02-17T19:18:20Z</dcterms:created>
  <dcterms:modified xsi:type="dcterms:W3CDTF">2023-02-23T16:40:40Z</dcterms:modified>
</cp:coreProperties>
</file>