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1"/>
  </p:notesMasterIdLst>
  <p:sldIdLst>
    <p:sldId id="2134959124" r:id="rId2"/>
    <p:sldId id="256" r:id="rId3"/>
    <p:sldId id="2134959118" r:id="rId4"/>
    <p:sldId id="2134959125" r:id="rId5"/>
    <p:sldId id="353" r:id="rId6"/>
    <p:sldId id="333" r:id="rId7"/>
    <p:sldId id="2134959121" r:id="rId8"/>
    <p:sldId id="2134959126" r:id="rId9"/>
    <p:sldId id="213495912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1701"/>
  </p:normalViewPr>
  <p:slideViewPr>
    <p:cSldViewPr snapToGrid="0">
      <p:cViewPr varScale="1">
        <p:scale>
          <a:sx n="61" d="100"/>
          <a:sy n="61" d="100"/>
        </p:scale>
        <p:origin x="8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D4B31-C57F-DF4C-AF39-048B5E7750DB}"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60E2A-F39D-534D-BB17-1B5E497AE9A5}" type="slidenum">
              <a:rPr lang="en-US" smtClean="0"/>
              <a:t>‹#›</a:t>
            </a:fld>
            <a:endParaRPr lang="en-US"/>
          </a:p>
        </p:txBody>
      </p:sp>
    </p:spTree>
    <p:extLst>
      <p:ext uri="{BB962C8B-B14F-4D97-AF65-F5344CB8AC3E}">
        <p14:creationId xmlns:p14="http://schemas.microsoft.com/office/powerpoint/2010/main" val="227720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2474C8-CF98-49D7-9F20-A0E2F3670716}" type="slidenum">
              <a:rPr lang="en-US" smtClean="0"/>
              <a:pPr/>
              <a:t>5</a:t>
            </a:fld>
            <a:endParaRPr lang="en-US" dirty="0"/>
          </a:p>
        </p:txBody>
      </p:sp>
    </p:spTree>
    <p:extLst>
      <p:ext uri="{BB962C8B-B14F-4D97-AF65-F5344CB8AC3E}">
        <p14:creationId xmlns:p14="http://schemas.microsoft.com/office/powerpoint/2010/main" val="296396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60E2A-F39D-534D-BB17-1B5E497AE9A5}" type="slidenum">
              <a:rPr lang="en-US" smtClean="0"/>
              <a:t>8</a:t>
            </a:fld>
            <a:endParaRPr lang="en-US"/>
          </a:p>
        </p:txBody>
      </p:sp>
    </p:spTree>
    <p:extLst>
      <p:ext uri="{BB962C8B-B14F-4D97-AF65-F5344CB8AC3E}">
        <p14:creationId xmlns:p14="http://schemas.microsoft.com/office/powerpoint/2010/main" val="2373321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60E2A-F39D-534D-BB17-1B5E497AE9A5}" type="slidenum">
              <a:rPr lang="en-US" smtClean="0"/>
              <a:t>9</a:t>
            </a:fld>
            <a:endParaRPr lang="en-US"/>
          </a:p>
        </p:txBody>
      </p:sp>
    </p:spTree>
    <p:extLst>
      <p:ext uri="{BB962C8B-B14F-4D97-AF65-F5344CB8AC3E}">
        <p14:creationId xmlns:p14="http://schemas.microsoft.com/office/powerpoint/2010/main" val="2577205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rgbClr val="4D4E4D"/>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rgbClr val="4D4E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40110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7304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46469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395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393199" y="-92394"/>
            <a:ext cx="10972800" cy="1143000"/>
          </a:xfrm>
          <a:prstGeom prst="rect">
            <a:avLst/>
          </a:prstGeom>
        </p:spPr>
        <p:txBody>
          <a:bodyPr lIns="0" tIns="0" bIns="0" anchor="b"/>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93200" y="1397425"/>
            <a:ext cx="5235385" cy="4361705"/>
          </a:xfrm>
          <a:prstGeom prst="rect">
            <a:avLst/>
          </a:prstGeom>
        </p:spPr>
        <p:txBody>
          <a:bodyPr lIns="0" tIns="0" bIns="0"/>
          <a:lstStyle>
            <a:lvl1pPr marL="168275" indent="-168275">
              <a:spcBef>
                <a:spcPts val="600"/>
              </a:spcBef>
              <a:spcAft>
                <a:spcPts val="0"/>
              </a:spcAft>
              <a:buClr>
                <a:schemeClr val="accent1"/>
              </a:buClr>
              <a:defRPr sz="1800">
                <a:solidFill>
                  <a:schemeClr val="accent4"/>
                </a:solidFill>
              </a:defRPr>
            </a:lvl1pPr>
            <a:lvl2pPr marL="346075" indent="-177800">
              <a:spcBef>
                <a:spcPts val="600"/>
              </a:spcBef>
              <a:spcAft>
                <a:spcPts val="0"/>
              </a:spcAft>
              <a:buClr>
                <a:schemeClr val="accent1"/>
              </a:buClr>
              <a:buSzPct val="100000"/>
              <a:buFont typeface="Lucida Grande"/>
              <a:buChar char="+"/>
              <a:defRPr sz="1600">
                <a:solidFill>
                  <a:schemeClr val="accent4"/>
                </a:solidFill>
              </a:defRPr>
            </a:lvl2pPr>
            <a:lvl3pPr marL="452438" indent="-106363">
              <a:spcBef>
                <a:spcPts val="600"/>
              </a:spcBef>
              <a:spcAft>
                <a:spcPts val="0"/>
              </a:spcAft>
              <a:buClr>
                <a:schemeClr val="accent1"/>
              </a:buClr>
              <a:defRPr sz="1400">
                <a:solidFill>
                  <a:schemeClr val="accent4"/>
                </a:solidFill>
              </a:defRPr>
            </a:lvl3pPr>
            <a:lvl4pPr marL="630238" indent="-177800">
              <a:spcBef>
                <a:spcPts val="600"/>
              </a:spcBef>
              <a:spcAft>
                <a:spcPts val="0"/>
              </a:spcAft>
              <a:buClr>
                <a:schemeClr val="accent1"/>
              </a:buClr>
              <a:buFont typeface="Lucida Grande"/>
              <a:buChar char="+"/>
              <a:defRPr sz="1200">
                <a:solidFill>
                  <a:schemeClr val="accent4"/>
                </a:solidFill>
              </a:defRPr>
            </a:lvl4pPr>
            <a:lvl5pPr marL="746125" indent="-115888">
              <a:spcBef>
                <a:spcPts val="600"/>
              </a:spcBef>
              <a:spcAft>
                <a:spcPts val="0"/>
              </a:spcAft>
              <a:buClr>
                <a:schemeClr val="accent1"/>
              </a:buClr>
              <a:buFont typeface="Arial"/>
              <a:buChar char="•"/>
              <a:defRPr sz="12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11371297" y="6367474"/>
            <a:ext cx="479535" cy="365125"/>
          </a:xfrm>
          <a:prstGeom prst="rect">
            <a:avLst/>
          </a:prstGeom>
        </p:spPr>
        <p:txBody>
          <a:bodyPr lIns="0" tIns="0" rIns="0" bIns="0" anchor="t"/>
          <a:lstStyle>
            <a:lvl1pPr>
              <a:defRPr sz="800">
                <a:solidFill>
                  <a:schemeClr val="accent3"/>
                </a:solidFill>
              </a:defRPr>
            </a:lvl1pPr>
          </a:lstStyle>
          <a:p>
            <a:fld id="{8DB2A5EB-381E-CF4B-9B75-57917CD711ED}" type="slidenum">
              <a:rPr lang="en-US" smtClean="0"/>
              <a:t>‹#›</a:t>
            </a:fld>
            <a:endParaRPr lang="en-US"/>
          </a:p>
        </p:txBody>
      </p:sp>
      <p:sp>
        <p:nvSpPr>
          <p:cNvPr id="17" name="Rectangle 16"/>
          <p:cNvSpPr/>
          <p:nvPr/>
        </p:nvSpPr>
        <p:spPr>
          <a:xfrm>
            <a:off x="0" y="6708270"/>
            <a:ext cx="12192000" cy="1497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Content Placeholder 2"/>
          <p:cNvSpPr>
            <a:spLocks noGrp="1"/>
          </p:cNvSpPr>
          <p:nvPr>
            <p:ph idx="13"/>
          </p:nvPr>
        </p:nvSpPr>
        <p:spPr>
          <a:xfrm>
            <a:off x="6135912" y="1397425"/>
            <a:ext cx="5235385" cy="4361705"/>
          </a:xfrm>
          <a:prstGeom prst="rect">
            <a:avLst/>
          </a:prstGeom>
        </p:spPr>
        <p:txBody>
          <a:bodyPr lIns="0" tIns="0" bIns="0"/>
          <a:lstStyle>
            <a:lvl1pPr marL="168275" indent="-168275">
              <a:spcBef>
                <a:spcPts val="600"/>
              </a:spcBef>
              <a:spcAft>
                <a:spcPts val="0"/>
              </a:spcAft>
              <a:buClr>
                <a:schemeClr val="accent1"/>
              </a:buClr>
              <a:defRPr sz="1800">
                <a:solidFill>
                  <a:schemeClr val="accent4"/>
                </a:solidFill>
              </a:defRPr>
            </a:lvl1pPr>
            <a:lvl2pPr marL="346075" indent="-177800">
              <a:spcBef>
                <a:spcPts val="600"/>
              </a:spcBef>
              <a:spcAft>
                <a:spcPts val="0"/>
              </a:spcAft>
              <a:buClr>
                <a:schemeClr val="accent1"/>
              </a:buClr>
              <a:buSzPct val="100000"/>
              <a:buFont typeface="Lucida Grande"/>
              <a:buChar char="+"/>
              <a:defRPr sz="1600">
                <a:solidFill>
                  <a:schemeClr val="accent4"/>
                </a:solidFill>
              </a:defRPr>
            </a:lvl2pPr>
            <a:lvl3pPr marL="452438" indent="-106363">
              <a:spcBef>
                <a:spcPts val="600"/>
              </a:spcBef>
              <a:spcAft>
                <a:spcPts val="0"/>
              </a:spcAft>
              <a:buClr>
                <a:schemeClr val="accent1"/>
              </a:buClr>
              <a:defRPr sz="1400">
                <a:solidFill>
                  <a:schemeClr val="accent4"/>
                </a:solidFill>
              </a:defRPr>
            </a:lvl3pPr>
            <a:lvl4pPr marL="630238" indent="-177800">
              <a:spcBef>
                <a:spcPts val="600"/>
              </a:spcBef>
              <a:spcAft>
                <a:spcPts val="0"/>
              </a:spcAft>
              <a:buClr>
                <a:schemeClr val="accent1"/>
              </a:buClr>
              <a:buFont typeface="Lucida Grande"/>
              <a:buChar char="+"/>
              <a:defRPr sz="1200">
                <a:solidFill>
                  <a:schemeClr val="accent4"/>
                </a:solidFill>
              </a:defRPr>
            </a:lvl4pPr>
            <a:lvl5pPr marL="746125" indent="-115888">
              <a:spcBef>
                <a:spcPts val="600"/>
              </a:spcBef>
              <a:spcAft>
                <a:spcPts val="0"/>
              </a:spcAft>
              <a:buClr>
                <a:schemeClr val="accent1"/>
              </a:buClr>
              <a:buFont typeface="Arial"/>
              <a:buChar char="•"/>
              <a:defRPr sz="12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648" y="5944953"/>
            <a:ext cx="2454776" cy="662232"/>
          </a:xfrm>
          <a:prstGeom prst="rect">
            <a:avLst/>
          </a:prstGeom>
        </p:spPr>
      </p:pic>
    </p:spTree>
    <p:extLst>
      <p:ext uri="{BB962C8B-B14F-4D97-AF65-F5344CB8AC3E}">
        <p14:creationId xmlns:p14="http://schemas.microsoft.com/office/powerpoint/2010/main" val="221813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19265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298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025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79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103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469103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88543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1185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B350415-BEC8-4DEE-A4A9-D2BC8A643929}"/>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0" y="0"/>
            <a:ext cx="12192000" cy="106680"/>
          </a:xfrm>
          <a:prstGeom prst="rect">
            <a:avLst/>
          </a:prstGeom>
        </p:spPr>
      </p:pic>
    </p:spTree>
    <p:extLst>
      <p:ext uri="{BB962C8B-B14F-4D97-AF65-F5344CB8AC3E}">
        <p14:creationId xmlns:p14="http://schemas.microsoft.com/office/powerpoint/2010/main" val="351680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9EAA19-3B1C-EA28-24AA-E617198E1EEA}"/>
              </a:ext>
            </a:extLst>
          </p:cNvPr>
          <p:cNvSpPr txBox="1">
            <a:spLocks noGrp="1"/>
          </p:cNvSpPr>
          <p:nvPr>
            <p:ph type="title"/>
          </p:nvPr>
        </p:nvSpPr>
        <p:spPr/>
        <p:txBody>
          <a:bodyPr>
            <a:normAutofit fontScale="90000"/>
          </a:bodyPr>
          <a:lstStyle/>
          <a:p>
            <a:r>
              <a:rPr lang="en-US" dirty="0"/>
              <a:t>Treatment of Patient With Low Risk of Gastrointestinal Absorption Impairment for Established </a:t>
            </a:r>
            <a:r>
              <a:rPr lang="en-US" dirty="0" err="1"/>
              <a:t>VTE</a:t>
            </a:r>
            <a:r>
              <a:rPr lang="en-US" dirty="0"/>
              <a:t> With Cancer</a:t>
            </a:r>
          </a:p>
        </p:txBody>
      </p:sp>
      <p:sp>
        <p:nvSpPr>
          <p:cNvPr id="3" name="Text Placeholder 2">
            <a:extLst>
              <a:ext uri="{FF2B5EF4-FFF2-40B4-BE49-F238E27FC236}">
                <a16:creationId xmlns:a16="http://schemas.microsoft.com/office/drawing/2014/main" id="{4B857FCD-197E-3792-01B1-A9B57EFB8DFE}"/>
              </a:ext>
            </a:extLst>
          </p:cNvPr>
          <p:cNvSpPr>
            <a:spLocks noGrp="1"/>
          </p:cNvSpPr>
          <p:nvPr>
            <p:ph type="body" idx="1"/>
          </p:nvPr>
        </p:nvSpPr>
        <p:spPr>
          <a:xfrm>
            <a:off x="609601" y="4589463"/>
            <a:ext cx="10515600" cy="2016820"/>
          </a:xfrm>
        </p:spPr>
        <p:txBody>
          <a:bodyPr>
            <a:normAutofit fontScale="92500" lnSpcReduction="10000"/>
          </a:bodyPr>
          <a:lstStyle/>
          <a:p>
            <a:r>
              <a:rPr lang="en-US" altLang="en-US" sz="1600" dirty="0"/>
              <a:t>Jean M. Connors, MD</a:t>
            </a:r>
            <a:br>
              <a:rPr lang="en-US" altLang="en-US" sz="1600" dirty="0"/>
            </a:br>
            <a:r>
              <a:rPr lang="en-US" altLang="en-US" sz="1600" dirty="0"/>
              <a:t>Medical Director, Hemostatic Antithrombotic Stewardship</a:t>
            </a:r>
            <a:br>
              <a:rPr lang="en-US" altLang="en-US" sz="1600" dirty="0"/>
            </a:br>
            <a:r>
              <a:rPr lang="en-US" altLang="en-US" sz="1600" dirty="0"/>
              <a:t>Medical Director, Anticoagulation Management Services, Hematology Division</a:t>
            </a:r>
            <a:br>
              <a:rPr lang="en-US" altLang="en-US" sz="1600" dirty="0"/>
            </a:br>
            <a:r>
              <a:rPr lang="en-US" altLang="en-US" sz="1600" dirty="0"/>
              <a:t>Brigham and Women’</a:t>
            </a:r>
            <a:r>
              <a:rPr lang="en-US" altLang="ja-JP" sz="1600" dirty="0"/>
              <a:t>s Hospital/Dana Farber Cancer Institute</a:t>
            </a:r>
            <a:br>
              <a:rPr lang="en-US" altLang="ja-JP" sz="1600" dirty="0"/>
            </a:br>
            <a:r>
              <a:rPr lang="en-US" altLang="ja-JP" sz="1600" dirty="0"/>
              <a:t>Associate Professor of Medicine, </a:t>
            </a:r>
            <a:r>
              <a:rPr lang="en-US" altLang="en-US" sz="1600" dirty="0"/>
              <a:t>Harvard Medical School</a:t>
            </a:r>
            <a:br>
              <a:rPr lang="en-US" altLang="en-US" sz="1600" dirty="0"/>
            </a:br>
            <a:r>
              <a:rPr lang="en-US" altLang="en-US" sz="1600" dirty="0"/>
              <a:t>Boston, MA</a:t>
            </a:r>
          </a:p>
          <a:p>
            <a:br>
              <a:rPr lang="en-US" altLang="en-US" sz="1600" dirty="0"/>
            </a:br>
            <a:r>
              <a:rPr lang="en-US" altLang="en-US" sz="1600" dirty="0"/>
              <a:t>Twitter @</a:t>
            </a:r>
            <a:r>
              <a:rPr lang="en-US" altLang="en-US" sz="1600" dirty="0" err="1"/>
              <a:t>Connors_md</a:t>
            </a:r>
            <a:endParaRPr lang="en-US" sz="1600" dirty="0"/>
          </a:p>
        </p:txBody>
      </p:sp>
    </p:spTree>
    <p:extLst>
      <p:ext uri="{BB962C8B-B14F-4D97-AF65-F5344CB8AC3E}">
        <p14:creationId xmlns:p14="http://schemas.microsoft.com/office/powerpoint/2010/main" val="212010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6950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80D4-79D8-4EB8-B249-89FB6F0336E8}"/>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7EA9CEEE-F270-4472-91A8-3FF808BCAA94}"/>
              </a:ext>
            </a:extLst>
          </p:cNvPr>
          <p:cNvSpPr>
            <a:spLocks noGrp="1"/>
          </p:cNvSpPr>
          <p:nvPr>
            <p:ph idx="1"/>
          </p:nvPr>
        </p:nvSpPr>
        <p:spPr>
          <a:xfrm>
            <a:off x="2260601" y="1477907"/>
            <a:ext cx="9258300" cy="2293994"/>
          </a:xfrm>
        </p:spPr>
        <p:txBody>
          <a:bodyPr>
            <a:normAutofit/>
          </a:bodyPr>
          <a:lstStyle/>
          <a:p>
            <a:r>
              <a:rPr lang="en-US" sz="2000" dirty="0"/>
              <a:t>A 57-year-old man with newly diagnosed localized pancreatic cancer, status post 2 cycles of neoadjuvant FOLFOX chemotherapy, presents with a 2-day history of worsening DOE with pleuritic chest pain and left lower extremity (LLE) swelling</a:t>
            </a:r>
          </a:p>
          <a:p>
            <a:r>
              <a:rPr lang="en-US" sz="2000" dirty="0"/>
              <a:t>He is diagnosed with right lower lobar segmental PE without right heart strain on imaging and LLE DVT. </a:t>
            </a:r>
            <a:r>
              <a:rPr lang="en-US" sz="2000" b="1" dirty="0"/>
              <a:t>The ED asks you what anticoagulant to give…</a:t>
            </a:r>
          </a:p>
        </p:txBody>
      </p:sp>
      <p:cxnSp>
        <p:nvCxnSpPr>
          <p:cNvPr id="6" name="Straight Connector 5">
            <a:extLst>
              <a:ext uri="{FF2B5EF4-FFF2-40B4-BE49-F238E27FC236}">
                <a16:creationId xmlns:a16="http://schemas.microsoft.com/office/drawing/2014/main" id="{0E0EC378-AFEE-4D6C-A844-756F6E3D5230}"/>
              </a:ext>
            </a:extLst>
          </p:cNvPr>
          <p:cNvCxnSpPr/>
          <p:nvPr/>
        </p:nvCxnSpPr>
        <p:spPr>
          <a:xfrm>
            <a:off x="638354" y="1171268"/>
            <a:ext cx="11067691" cy="86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9332B233-5E61-6C42-93F0-3C663379DD3E}"/>
              </a:ext>
            </a:extLst>
          </p:cNvPr>
          <p:cNvSpPr>
            <a:spLocks noGrp="1"/>
          </p:cNvSpPr>
          <p:nvPr>
            <p:ph type="ftr" sz="quarter" idx="3"/>
          </p:nvPr>
        </p:nvSpPr>
        <p:spPr/>
        <p:txBody>
          <a:bodyPr/>
          <a:lstStyle/>
          <a:p>
            <a:r>
              <a:rPr lang="en-US"/>
              <a:t>DOE, dyspnea on exertion; DVT, deep vein thrombosis; PE, pulmonary embolism. </a:t>
            </a:r>
          </a:p>
        </p:txBody>
      </p:sp>
      <p:pic>
        <p:nvPicPr>
          <p:cNvPr id="11" name="Picture 10">
            <a:extLst>
              <a:ext uri="{FF2B5EF4-FFF2-40B4-BE49-F238E27FC236}">
                <a16:creationId xmlns:a16="http://schemas.microsoft.com/office/drawing/2014/main" id="{AA18EDCE-AFAB-D961-FBBE-63A185391B2D}"/>
              </a:ext>
            </a:extLst>
          </p:cNvPr>
          <p:cNvPicPr>
            <a:picLocks noChangeAspect="1"/>
          </p:cNvPicPr>
          <p:nvPr/>
        </p:nvPicPr>
        <p:blipFill>
          <a:blip r:embed="rId2">
            <a:duotone>
              <a:schemeClr val="accent1">
                <a:shade val="45000"/>
                <a:satMod val="135000"/>
              </a:schemeClr>
              <a:prstClr val="white"/>
            </a:duotone>
          </a:blip>
          <a:stretch>
            <a:fillRect/>
          </a:stretch>
        </p:blipFill>
        <p:spPr>
          <a:xfrm>
            <a:off x="763713" y="1720408"/>
            <a:ext cx="1270571" cy="1270571"/>
          </a:xfrm>
          <a:prstGeom prst="rect">
            <a:avLst/>
          </a:prstGeom>
        </p:spPr>
      </p:pic>
    </p:spTree>
    <p:extLst>
      <p:ext uri="{BB962C8B-B14F-4D97-AF65-F5344CB8AC3E}">
        <p14:creationId xmlns:p14="http://schemas.microsoft.com/office/powerpoint/2010/main" val="38345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80D4-79D8-4EB8-B249-89FB6F0336E8}"/>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7EA9CEEE-F270-4472-91A8-3FF808BCAA94}"/>
              </a:ext>
            </a:extLst>
          </p:cNvPr>
          <p:cNvSpPr>
            <a:spLocks noGrp="1"/>
          </p:cNvSpPr>
          <p:nvPr>
            <p:ph idx="1"/>
          </p:nvPr>
        </p:nvSpPr>
        <p:spPr>
          <a:xfrm>
            <a:off x="2260601" y="1477907"/>
            <a:ext cx="9258300" cy="2293994"/>
          </a:xfrm>
        </p:spPr>
        <p:txBody>
          <a:bodyPr>
            <a:normAutofit/>
          </a:bodyPr>
          <a:lstStyle/>
          <a:p>
            <a:r>
              <a:rPr lang="en-US" sz="2000" dirty="0"/>
              <a:t>A 57-year-old man with newly diagnosed localized pancreatic cancer, status post 2 cycles of neoadjuvant FOLFOX chemotherapy, presents with a 2-day history of worsening DOE with pleuritic chest pain and left lower extremity (LLE) swelling</a:t>
            </a:r>
          </a:p>
          <a:p>
            <a:r>
              <a:rPr lang="en-US" sz="2000" dirty="0"/>
              <a:t>He is diagnosed with right lower lobar segmental PE without right heart strain on imaging and LLE DVT. </a:t>
            </a:r>
            <a:r>
              <a:rPr lang="en-US" sz="2000" b="1" dirty="0"/>
              <a:t>The ED asks you what anticoagulant to give…</a:t>
            </a:r>
          </a:p>
        </p:txBody>
      </p:sp>
      <p:cxnSp>
        <p:nvCxnSpPr>
          <p:cNvPr id="6" name="Straight Connector 5">
            <a:extLst>
              <a:ext uri="{FF2B5EF4-FFF2-40B4-BE49-F238E27FC236}">
                <a16:creationId xmlns:a16="http://schemas.microsoft.com/office/drawing/2014/main" id="{0E0EC378-AFEE-4D6C-A844-756F6E3D5230}"/>
              </a:ext>
            </a:extLst>
          </p:cNvPr>
          <p:cNvCxnSpPr/>
          <p:nvPr/>
        </p:nvCxnSpPr>
        <p:spPr>
          <a:xfrm>
            <a:off x="638354" y="1171268"/>
            <a:ext cx="11067691" cy="86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9332B233-5E61-6C42-93F0-3C663379DD3E}"/>
              </a:ext>
            </a:extLst>
          </p:cNvPr>
          <p:cNvSpPr>
            <a:spLocks noGrp="1"/>
          </p:cNvSpPr>
          <p:nvPr>
            <p:ph type="ftr" sz="quarter" idx="3"/>
          </p:nvPr>
        </p:nvSpPr>
        <p:spPr/>
        <p:txBody>
          <a:bodyPr/>
          <a:lstStyle/>
          <a:p>
            <a:r>
              <a:rPr lang="en-US"/>
              <a:t>DOE, dyspnea on exertion; DVT, deep vein thrombosis; PE, pulmonary embolism. </a:t>
            </a:r>
          </a:p>
        </p:txBody>
      </p:sp>
      <p:sp>
        <p:nvSpPr>
          <p:cNvPr id="10" name="Content Placeholder 2">
            <a:extLst>
              <a:ext uri="{FF2B5EF4-FFF2-40B4-BE49-F238E27FC236}">
                <a16:creationId xmlns:a16="http://schemas.microsoft.com/office/drawing/2014/main" id="{E94C7C93-1671-FF2D-9A0C-18A89F6E0599}"/>
              </a:ext>
            </a:extLst>
          </p:cNvPr>
          <p:cNvSpPr txBox="1">
            <a:spLocks/>
          </p:cNvSpPr>
          <p:nvPr/>
        </p:nvSpPr>
        <p:spPr>
          <a:xfrm>
            <a:off x="609599" y="3864726"/>
            <a:ext cx="10744200" cy="249162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Factors that contribute to deciding which anticoagulant to use include:</a:t>
            </a:r>
          </a:p>
          <a:p>
            <a:pPr marL="457200" indent="-457200">
              <a:buFont typeface="+mj-lt"/>
              <a:buAutoNum type="alphaLcParenR"/>
            </a:pPr>
            <a:r>
              <a:rPr lang="en-US" sz="2000" dirty="0"/>
              <a:t> Type of cancer and intraluminal disease</a:t>
            </a:r>
          </a:p>
          <a:p>
            <a:pPr marL="457200" indent="-457200">
              <a:buFont typeface="+mj-lt"/>
              <a:buAutoNum type="alphaLcParenR"/>
            </a:pPr>
            <a:r>
              <a:rPr lang="en-US" sz="2000" dirty="0"/>
              <a:t> Anticancer treatments</a:t>
            </a:r>
          </a:p>
          <a:p>
            <a:pPr marL="457200" indent="-457200">
              <a:buFont typeface="+mj-lt"/>
              <a:buAutoNum type="alphaLcParenR"/>
            </a:pPr>
            <a:r>
              <a:rPr lang="en-US" sz="2000" dirty="0"/>
              <a:t> Decreased absorption</a:t>
            </a:r>
          </a:p>
          <a:p>
            <a:pPr marL="457200" indent="-457200">
              <a:buFont typeface="+mj-lt"/>
              <a:buAutoNum type="alphaLcParenR"/>
            </a:pPr>
            <a:r>
              <a:rPr lang="en-US" sz="2000" dirty="0"/>
              <a:t> Drug-drug interactions </a:t>
            </a:r>
          </a:p>
          <a:p>
            <a:pPr marL="457200" indent="-457200">
              <a:buFont typeface="+mj-lt"/>
              <a:buAutoNum type="alphaLcParenR"/>
            </a:pPr>
            <a:r>
              <a:rPr lang="en-US" sz="2000" dirty="0"/>
              <a:t> All of the above</a:t>
            </a:r>
          </a:p>
        </p:txBody>
      </p:sp>
      <p:pic>
        <p:nvPicPr>
          <p:cNvPr id="11" name="Picture 10">
            <a:extLst>
              <a:ext uri="{FF2B5EF4-FFF2-40B4-BE49-F238E27FC236}">
                <a16:creationId xmlns:a16="http://schemas.microsoft.com/office/drawing/2014/main" id="{AA18EDCE-AFAB-D961-FBBE-63A185391B2D}"/>
              </a:ext>
            </a:extLst>
          </p:cNvPr>
          <p:cNvPicPr>
            <a:picLocks noChangeAspect="1"/>
          </p:cNvPicPr>
          <p:nvPr/>
        </p:nvPicPr>
        <p:blipFill>
          <a:blip r:embed="rId2">
            <a:duotone>
              <a:schemeClr val="accent1">
                <a:shade val="45000"/>
                <a:satMod val="135000"/>
              </a:schemeClr>
              <a:prstClr val="white"/>
            </a:duotone>
          </a:blip>
          <a:stretch>
            <a:fillRect/>
          </a:stretch>
        </p:blipFill>
        <p:spPr>
          <a:xfrm>
            <a:off x="763713" y="1720408"/>
            <a:ext cx="1270571" cy="1270571"/>
          </a:xfrm>
          <a:prstGeom prst="rect">
            <a:avLst/>
          </a:prstGeom>
        </p:spPr>
      </p:pic>
    </p:spTree>
    <p:extLst>
      <p:ext uri="{BB962C8B-B14F-4D97-AF65-F5344CB8AC3E}">
        <p14:creationId xmlns:p14="http://schemas.microsoft.com/office/powerpoint/2010/main" val="3122028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AEECD130-B15B-D20F-00F3-1478168240A6}"/>
              </a:ext>
            </a:extLst>
          </p:cNvPr>
          <p:cNvSpPr>
            <a:spLocks noGrp="1"/>
          </p:cNvSpPr>
          <p:nvPr>
            <p:ph type="ftr" sz="quarter" idx="3"/>
          </p:nvPr>
        </p:nvSpPr>
        <p:spPr>
          <a:xfrm>
            <a:off x="609601" y="6356350"/>
            <a:ext cx="4579620" cy="442131"/>
          </a:xfrm>
        </p:spPr>
        <p:txBody>
          <a:bodyPr/>
          <a:lstStyle/>
          <a:p>
            <a:r>
              <a:rPr lang="en-US" dirty="0"/>
              <a:t>DOAC, direct oral anticoagulant; DSMB, Data Safety Monitoring Committee; GIB, GI bleed. </a:t>
            </a:r>
          </a:p>
          <a:p>
            <a:r>
              <a:rPr lang="en-US" dirty="0"/>
              <a:t>
</a:t>
            </a:r>
            <a:r>
              <a:rPr lang="en-US" dirty="0" err="1"/>
              <a:t>Kraaijpoel</a:t>
            </a:r>
            <a:r>
              <a:rPr lang="en-US" dirty="0"/>
              <a:t> N, et al. </a:t>
            </a:r>
            <a:r>
              <a:rPr lang="en-US" i="1" dirty="0" err="1"/>
              <a:t>Thromb</a:t>
            </a:r>
            <a:r>
              <a:rPr lang="en-US" i="1" dirty="0"/>
              <a:t> </a:t>
            </a:r>
            <a:r>
              <a:rPr lang="en-US" i="1" dirty="0" err="1"/>
              <a:t>Haemost</a:t>
            </a:r>
            <a:r>
              <a:rPr lang="en-US" i="1" dirty="0"/>
              <a:t>. </a:t>
            </a:r>
            <a:r>
              <a:rPr lang="en-US" dirty="0"/>
              <a:t>2018;118(8):1439-1449. </a:t>
            </a:r>
          </a:p>
        </p:txBody>
      </p:sp>
      <p:sp>
        <p:nvSpPr>
          <p:cNvPr id="11266" name="Rectangle 5"/>
          <p:cNvSpPr>
            <a:spLocks noGrp="1" noChangeArrowheads="1"/>
          </p:cNvSpPr>
          <p:nvPr>
            <p:ph type="title"/>
          </p:nvPr>
        </p:nvSpPr>
        <p:spPr>
          <a:xfrm>
            <a:off x="609598" y="199505"/>
            <a:ext cx="5753623" cy="1324287"/>
          </a:xfrm>
        </p:spPr>
        <p:txBody>
          <a:bodyPr>
            <a:normAutofit/>
          </a:bodyPr>
          <a:lstStyle/>
          <a:p>
            <a:r>
              <a:rPr lang="en-US" altLang="en-US" sz="2800" dirty="0"/>
              <a:t>GI Tract Cancer: Increased Risk of Bleeding With DOAC </a:t>
            </a:r>
          </a:p>
        </p:txBody>
      </p:sp>
      <p:sp>
        <p:nvSpPr>
          <p:cNvPr id="12" name="Content Placeholder 11">
            <a:extLst>
              <a:ext uri="{FF2B5EF4-FFF2-40B4-BE49-F238E27FC236}">
                <a16:creationId xmlns:a16="http://schemas.microsoft.com/office/drawing/2014/main" id="{3ACD77E8-FDEE-F2C7-E03E-097B648B76B7}"/>
              </a:ext>
            </a:extLst>
          </p:cNvPr>
          <p:cNvSpPr>
            <a:spLocks noGrp="1"/>
          </p:cNvSpPr>
          <p:nvPr>
            <p:ph idx="1"/>
          </p:nvPr>
        </p:nvSpPr>
        <p:spPr>
          <a:xfrm>
            <a:off x="705389" y="1572857"/>
            <a:ext cx="4579620" cy="4051508"/>
          </a:xfrm>
        </p:spPr>
        <p:txBody>
          <a:bodyPr>
            <a:normAutofit/>
          </a:bodyPr>
          <a:lstStyle/>
          <a:p>
            <a:pPr marL="0" indent="0">
              <a:buNone/>
            </a:pPr>
            <a:r>
              <a:rPr lang="en-US" sz="2000" b="1" dirty="0"/>
              <a:t>Select-D major bleeds</a:t>
            </a:r>
          </a:p>
          <a:p>
            <a:pPr lvl="1"/>
            <a:r>
              <a:rPr lang="en-US" sz="1800" dirty="0"/>
              <a:t>DSMB: Do not enroll upper GI malignancies</a:t>
            </a:r>
          </a:p>
          <a:p>
            <a:pPr marL="0" indent="0">
              <a:buNone/>
            </a:pPr>
            <a:r>
              <a:rPr lang="en-US" sz="2000" b="1" dirty="0"/>
              <a:t>Hokusai major bleeds</a:t>
            </a:r>
          </a:p>
          <a:p>
            <a:pPr lvl="1"/>
            <a:r>
              <a:rPr lang="en-US" sz="1800" dirty="0" err="1"/>
              <a:t>Edoxaban</a:t>
            </a:r>
            <a:r>
              <a:rPr lang="en-US" sz="1800" dirty="0"/>
              <a:t>: 22/32 GIB</a:t>
            </a:r>
          </a:p>
          <a:p>
            <a:pPr lvl="1">
              <a:spcAft>
                <a:spcPts val="1200"/>
              </a:spcAft>
            </a:pPr>
            <a:r>
              <a:rPr lang="en-US" sz="1800" dirty="0"/>
              <a:t>Dalteparin: 5/16 GIB</a:t>
            </a:r>
          </a:p>
          <a:p>
            <a:pPr marL="0" indent="0">
              <a:spcAft>
                <a:spcPts val="1200"/>
              </a:spcAft>
              <a:buNone/>
            </a:pPr>
            <a:r>
              <a:rPr lang="en-US" sz="2000" b="1" dirty="0"/>
              <a:t>GI bleeds occurred in patients with GI cancers</a:t>
            </a:r>
          </a:p>
          <a:p>
            <a:pPr marL="0" indent="0">
              <a:buNone/>
            </a:pPr>
            <a:r>
              <a:rPr lang="en-US" sz="2000" b="1" dirty="0">
                <a:solidFill>
                  <a:schemeClr val="accent4"/>
                </a:solidFill>
              </a:rPr>
              <a:t>Upper GI tract tumors and intact luminal primary tumors</a:t>
            </a:r>
          </a:p>
        </p:txBody>
      </p:sp>
      <p:pic>
        <p:nvPicPr>
          <p:cNvPr id="13" name="Content Placeholder 6">
            <a:extLst>
              <a:ext uri="{FF2B5EF4-FFF2-40B4-BE49-F238E27FC236}">
                <a16:creationId xmlns:a16="http://schemas.microsoft.com/office/drawing/2014/main" id="{27B125B4-B9C5-7617-B9C4-BFD4186F17DF}"/>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261622" y="745201"/>
            <a:ext cx="5555998" cy="5926398"/>
          </a:xfrm>
          <a:prstGeom prst="rect">
            <a:avLst/>
          </a:prstGeom>
        </p:spPr>
      </p:pic>
      <p:sp>
        <p:nvSpPr>
          <p:cNvPr id="8" name="TextBox 7"/>
          <p:cNvSpPr txBox="1"/>
          <p:nvPr/>
        </p:nvSpPr>
        <p:spPr>
          <a:xfrm>
            <a:off x="7324053" y="1221511"/>
            <a:ext cx="1299500" cy="338554"/>
          </a:xfrm>
          <a:prstGeom prst="rect">
            <a:avLst/>
          </a:prstGeom>
          <a:solidFill>
            <a:schemeClr val="accent1">
              <a:lumMod val="40000"/>
              <a:lumOff val="60000"/>
              <a:alpha val="37000"/>
            </a:schemeClr>
          </a:solidFill>
        </p:spPr>
        <p:txBody>
          <a:bodyPr wrap="square" rtlCol="0">
            <a:spAutoFit/>
          </a:bodyPr>
          <a:lstStyle/>
          <a:p>
            <a:pPr algn="r"/>
            <a:r>
              <a:rPr lang="en-US" sz="1600" dirty="0">
                <a:latin typeface="Arial" panose="020B0604020202020204" pitchFamily="34" charset="0"/>
                <a:cs typeface="Arial" panose="020B0604020202020204" pitchFamily="34" charset="0"/>
              </a:rPr>
              <a:t>GI Cancers</a:t>
            </a:r>
          </a:p>
        </p:txBody>
      </p:sp>
      <p:sp>
        <p:nvSpPr>
          <p:cNvPr id="9" name="TextBox 8"/>
          <p:cNvSpPr txBox="1"/>
          <p:nvPr/>
        </p:nvSpPr>
        <p:spPr>
          <a:xfrm>
            <a:off x="7324053" y="4322779"/>
            <a:ext cx="1771148" cy="338554"/>
          </a:xfrm>
          <a:prstGeom prst="rect">
            <a:avLst/>
          </a:prstGeom>
          <a:solidFill>
            <a:schemeClr val="accent1">
              <a:lumMod val="40000"/>
              <a:lumOff val="60000"/>
              <a:alpha val="37000"/>
            </a:schemeClr>
          </a:solidFill>
        </p:spPr>
        <p:txBody>
          <a:bodyPr wrap="square" rtlCol="0">
            <a:spAutoFit/>
          </a:bodyPr>
          <a:lstStyle/>
          <a:p>
            <a:pPr algn="r"/>
            <a:r>
              <a:rPr lang="en-US" sz="1600" dirty="0">
                <a:latin typeface="Arial" panose="020B0604020202020204" pitchFamily="34" charset="0"/>
                <a:cs typeface="Arial" panose="020B0604020202020204" pitchFamily="34" charset="0"/>
              </a:rPr>
              <a:t>Non-GI Cancers</a:t>
            </a:r>
          </a:p>
        </p:txBody>
      </p:sp>
      <p:sp>
        <p:nvSpPr>
          <p:cNvPr id="4" name="TextBox 3">
            <a:extLst>
              <a:ext uri="{FF2B5EF4-FFF2-40B4-BE49-F238E27FC236}">
                <a16:creationId xmlns:a16="http://schemas.microsoft.com/office/drawing/2014/main" id="{7B25A690-B093-4234-B717-D5A813E88427}"/>
              </a:ext>
            </a:extLst>
          </p:cNvPr>
          <p:cNvSpPr txBox="1"/>
          <p:nvPr/>
        </p:nvSpPr>
        <p:spPr>
          <a:xfrm>
            <a:off x="7842198" y="275705"/>
            <a:ext cx="3234253"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Hokusai </a:t>
            </a:r>
            <a:r>
              <a:rPr lang="en-US" sz="2000" b="1" dirty="0" err="1">
                <a:latin typeface="Arial" panose="020B0604020202020204" pitchFamily="34" charset="0"/>
                <a:cs typeface="Arial" panose="020B0604020202020204" pitchFamily="34" charset="0"/>
              </a:rPr>
              <a:t>Subanalysis</a:t>
            </a:r>
            <a:endParaRPr lang="en-US" sz="2000" b="1"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5412717-09ED-7357-C857-76FD70A6D542}"/>
              </a:ext>
            </a:extLst>
          </p:cNvPr>
          <p:cNvSpPr/>
          <p:nvPr/>
        </p:nvSpPr>
        <p:spPr>
          <a:xfrm>
            <a:off x="6387024" y="1187332"/>
            <a:ext cx="196312" cy="7710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3F869E3-9B19-3575-5C8E-BF6CEAA86258}"/>
              </a:ext>
            </a:extLst>
          </p:cNvPr>
          <p:cNvSpPr/>
          <p:nvPr/>
        </p:nvSpPr>
        <p:spPr>
          <a:xfrm>
            <a:off x="6326603" y="4322779"/>
            <a:ext cx="196312" cy="7710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6">
            <a:extLst>
              <a:ext uri="{FF2B5EF4-FFF2-40B4-BE49-F238E27FC236}">
                <a16:creationId xmlns:a16="http://schemas.microsoft.com/office/drawing/2014/main" id="{DFA19690-4204-682D-9E5F-E6985CBEDE1B}"/>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p:blipFill>
        <p:spPr>
          <a:xfrm>
            <a:off x="6583336" y="1272470"/>
            <a:ext cx="366938" cy="841503"/>
          </a:xfrm>
          <a:prstGeom prst="rect">
            <a:avLst/>
          </a:prstGeom>
        </p:spPr>
      </p:pic>
      <p:pic>
        <p:nvPicPr>
          <p:cNvPr id="22" name="Content Placeholder 6">
            <a:extLst>
              <a:ext uri="{FF2B5EF4-FFF2-40B4-BE49-F238E27FC236}">
                <a16:creationId xmlns:a16="http://schemas.microsoft.com/office/drawing/2014/main" id="{6F14306D-CDA3-7C49-FE73-A0702AD0A20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p:blipFill>
        <p:spPr>
          <a:xfrm>
            <a:off x="6587178" y="4322779"/>
            <a:ext cx="366938" cy="841503"/>
          </a:xfrm>
          <a:prstGeom prst="rect">
            <a:avLst/>
          </a:prstGeom>
        </p:spPr>
      </p:pic>
    </p:spTree>
    <p:extLst>
      <p:ext uri="{BB962C8B-B14F-4D97-AF65-F5344CB8AC3E}">
        <p14:creationId xmlns:p14="http://schemas.microsoft.com/office/powerpoint/2010/main" val="2615696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Grp="1" noChangeArrowheads="1"/>
          </p:cNvSpPr>
          <p:nvPr>
            <p:ph type="title"/>
          </p:nvPr>
        </p:nvSpPr>
        <p:spPr/>
        <p:txBody>
          <a:bodyPr/>
          <a:lstStyle/>
          <a:p>
            <a:r>
              <a:rPr lang="en-US" dirty="0"/>
              <a:t>DOAC-Oncology Drug Interactions </a:t>
            </a:r>
          </a:p>
        </p:txBody>
      </p:sp>
      <p:pic>
        <p:nvPicPr>
          <p:cNvPr id="2050" name="Picture 2"/>
          <p:cNvPicPr>
            <a:picLocks noGrp="1" noChangeAspect="1" noChangeArrowheads="1"/>
          </p:cNvPicPr>
          <p:nvPr>
            <p:ph idx="4294967295"/>
          </p:nvPr>
        </p:nvPicPr>
        <p:blipFill>
          <a:blip r:embed="rId2" cstate="print">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1435100" y="1204007"/>
            <a:ext cx="9131300" cy="5044243"/>
          </a:xfrm>
          <a:prstGeom prst="rect">
            <a:avLst/>
          </a:prstGeom>
          <a:noFill/>
          <a:ln w="9525">
            <a:noFill/>
            <a:miter lim="800000"/>
            <a:headEnd/>
            <a:tailEnd/>
          </a:ln>
        </p:spPr>
      </p:pic>
      <p:sp>
        <p:nvSpPr>
          <p:cNvPr id="4" name="Footer Placeholder 3">
            <a:extLst>
              <a:ext uri="{FF2B5EF4-FFF2-40B4-BE49-F238E27FC236}">
                <a16:creationId xmlns:a16="http://schemas.microsoft.com/office/drawing/2014/main" id="{B43AFEA3-E2E3-338A-9BE5-1C003357417F}"/>
              </a:ext>
            </a:extLst>
          </p:cNvPr>
          <p:cNvSpPr>
            <a:spLocks noGrp="1"/>
          </p:cNvSpPr>
          <p:nvPr>
            <p:ph type="ftr" sz="quarter" idx="3"/>
          </p:nvPr>
        </p:nvSpPr>
        <p:spPr/>
        <p:txBody>
          <a:bodyPr/>
          <a:lstStyle/>
          <a:p>
            <a:r>
              <a:rPr lang="en-US" dirty="0"/>
              <a:t>Adapted from Short NJ, et al. </a:t>
            </a:r>
            <a:r>
              <a:rPr lang="en-US" i="1" dirty="0"/>
              <a:t>Oncologist</a:t>
            </a:r>
            <a:r>
              <a:rPr lang="en-US" dirty="0"/>
              <a:t>. 2014;19(1):82-93; Lee AYY, et al. </a:t>
            </a:r>
            <a:r>
              <a:rPr lang="en-US" i="1" dirty="0"/>
              <a:t>Blood</a:t>
            </a:r>
            <a:r>
              <a:rPr lang="en-US" dirty="0"/>
              <a:t>. 2013;122(14):2310-2317.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80D4-79D8-4EB8-B249-89FB6F0336E8}"/>
              </a:ext>
            </a:extLst>
          </p:cNvPr>
          <p:cNvSpPr>
            <a:spLocks noGrp="1"/>
          </p:cNvSpPr>
          <p:nvPr>
            <p:ph type="title"/>
          </p:nvPr>
        </p:nvSpPr>
        <p:spPr/>
        <p:txBody>
          <a:bodyPr/>
          <a:lstStyle/>
          <a:p>
            <a:r>
              <a:rPr lang="en-US" dirty="0"/>
              <a:t>GI Tract Pathology</a:t>
            </a:r>
          </a:p>
        </p:txBody>
      </p:sp>
      <p:sp>
        <p:nvSpPr>
          <p:cNvPr id="3" name="Content Placeholder 2">
            <a:extLst>
              <a:ext uri="{FF2B5EF4-FFF2-40B4-BE49-F238E27FC236}">
                <a16:creationId xmlns:a16="http://schemas.microsoft.com/office/drawing/2014/main" id="{7EA9CEEE-F270-4472-91A8-3FF808BCAA94}"/>
              </a:ext>
            </a:extLst>
          </p:cNvPr>
          <p:cNvSpPr>
            <a:spLocks noGrp="1"/>
          </p:cNvSpPr>
          <p:nvPr>
            <p:ph idx="1"/>
          </p:nvPr>
        </p:nvSpPr>
        <p:spPr>
          <a:xfrm>
            <a:off x="609600" y="1477906"/>
            <a:ext cx="10744200" cy="5180589"/>
          </a:xfrm>
        </p:spPr>
        <p:txBody>
          <a:bodyPr>
            <a:normAutofit/>
          </a:bodyPr>
          <a:lstStyle/>
          <a:p>
            <a:pPr>
              <a:spcAft>
                <a:spcPts val="1200"/>
              </a:spcAft>
            </a:pPr>
            <a:r>
              <a:rPr lang="en-US" sz="2800" dirty="0"/>
              <a:t>GI tract pathology can affect DOAC absorption and plasma concentration, which can result in decreased efficacy</a:t>
            </a:r>
          </a:p>
          <a:p>
            <a:pPr lvl="1">
              <a:spcAft>
                <a:spcPts val="1200"/>
              </a:spcAft>
            </a:pPr>
            <a:r>
              <a:rPr lang="en-US" sz="2400" dirty="0"/>
              <a:t>Nausea and vomiting</a:t>
            </a:r>
          </a:p>
          <a:p>
            <a:pPr lvl="1">
              <a:spcAft>
                <a:spcPts val="1200"/>
              </a:spcAft>
            </a:pPr>
            <a:r>
              <a:rPr lang="en-US" sz="2400" dirty="0"/>
              <a:t>Diarrhea </a:t>
            </a:r>
          </a:p>
          <a:p>
            <a:pPr lvl="1">
              <a:spcAft>
                <a:spcPts val="1200"/>
              </a:spcAft>
            </a:pPr>
            <a:r>
              <a:rPr lang="en-US" sz="2400" dirty="0"/>
              <a:t>Resected sections of stomach, small intestine, bowel</a:t>
            </a:r>
          </a:p>
          <a:p>
            <a:pPr lvl="1">
              <a:spcAft>
                <a:spcPts val="1200"/>
              </a:spcAft>
            </a:pPr>
            <a:r>
              <a:rPr lang="en-US" sz="2400" dirty="0"/>
              <a:t>Gastric bypass—still not clear</a:t>
            </a:r>
          </a:p>
          <a:p>
            <a:pPr lvl="1">
              <a:spcAft>
                <a:spcPts val="1200"/>
              </a:spcAft>
            </a:pPr>
            <a:r>
              <a:rPr lang="en-US" sz="2400" dirty="0"/>
              <a:t>? Inflammatory bowel diseases</a:t>
            </a:r>
          </a:p>
          <a:p>
            <a:pPr lvl="1">
              <a:spcAft>
                <a:spcPts val="1200"/>
              </a:spcAft>
            </a:pPr>
            <a:r>
              <a:rPr lang="en-US" sz="2400" dirty="0"/>
              <a:t>Apixaban and rivaroxaban data show that crushing for use in gastrostomy or jejunostomy tubes does not affect activity</a:t>
            </a:r>
          </a:p>
        </p:txBody>
      </p:sp>
    </p:spTree>
    <p:extLst>
      <p:ext uri="{BB962C8B-B14F-4D97-AF65-F5344CB8AC3E}">
        <p14:creationId xmlns:p14="http://schemas.microsoft.com/office/powerpoint/2010/main" val="80986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80D4-79D8-4EB8-B249-89FB6F0336E8}"/>
              </a:ext>
            </a:extLst>
          </p:cNvPr>
          <p:cNvSpPr>
            <a:spLocks noGrp="1"/>
          </p:cNvSpPr>
          <p:nvPr>
            <p:ph type="title"/>
          </p:nvPr>
        </p:nvSpPr>
        <p:spPr/>
        <p:txBody>
          <a:bodyPr/>
          <a:lstStyle/>
          <a:p>
            <a:r>
              <a:rPr lang="en-US" dirty="0"/>
              <a:t>Case 2</a:t>
            </a:r>
          </a:p>
        </p:txBody>
      </p:sp>
      <p:cxnSp>
        <p:nvCxnSpPr>
          <p:cNvPr id="6" name="Straight Connector 5">
            <a:extLst>
              <a:ext uri="{FF2B5EF4-FFF2-40B4-BE49-F238E27FC236}">
                <a16:creationId xmlns:a16="http://schemas.microsoft.com/office/drawing/2014/main" id="{0E0EC378-AFEE-4D6C-A844-756F6E3D5230}"/>
              </a:ext>
            </a:extLst>
          </p:cNvPr>
          <p:cNvCxnSpPr/>
          <p:nvPr/>
        </p:nvCxnSpPr>
        <p:spPr>
          <a:xfrm>
            <a:off x="638354" y="1171268"/>
            <a:ext cx="11067691" cy="86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D4F09B0A-03D6-4E1A-4D67-84A4C519B9F5}"/>
              </a:ext>
            </a:extLst>
          </p:cNvPr>
          <p:cNvSpPr txBox="1">
            <a:spLocks/>
          </p:cNvSpPr>
          <p:nvPr/>
        </p:nvSpPr>
        <p:spPr>
          <a:xfrm>
            <a:off x="3120389" y="1397781"/>
            <a:ext cx="8233409" cy="300735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Factors that contribute to deciding which anticoagulant to use include:</a:t>
            </a:r>
          </a:p>
          <a:p>
            <a:pPr marL="457200" indent="-457200">
              <a:buFont typeface="+mj-lt"/>
              <a:buAutoNum type="alphaLcParenR"/>
            </a:pPr>
            <a:r>
              <a:rPr lang="en-US" sz="2000" dirty="0"/>
              <a:t> Type of cancer and intraluminal disease</a:t>
            </a:r>
          </a:p>
          <a:p>
            <a:pPr marL="457200" indent="-457200">
              <a:buFont typeface="+mj-lt"/>
              <a:buAutoNum type="alphaLcParenR"/>
            </a:pPr>
            <a:r>
              <a:rPr lang="en-US" sz="2000" dirty="0"/>
              <a:t> Anticancer treatments</a:t>
            </a:r>
          </a:p>
          <a:p>
            <a:pPr marL="457200" indent="-457200">
              <a:buFont typeface="+mj-lt"/>
              <a:buAutoNum type="alphaLcParenR"/>
            </a:pPr>
            <a:r>
              <a:rPr lang="en-US" sz="2000" dirty="0"/>
              <a:t> Decreased absorption</a:t>
            </a:r>
          </a:p>
          <a:p>
            <a:pPr marL="457200" indent="-457200">
              <a:buFont typeface="+mj-lt"/>
              <a:buAutoNum type="alphaLcParenR"/>
            </a:pPr>
            <a:r>
              <a:rPr lang="en-US" sz="2000" dirty="0"/>
              <a:t> Drug-drug interactions </a:t>
            </a:r>
          </a:p>
          <a:p>
            <a:pPr marL="457200" indent="-457200">
              <a:buFont typeface="+mj-lt"/>
              <a:buAutoNum type="alphaLcParenR"/>
            </a:pPr>
            <a:r>
              <a:rPr lang="en-US" sz="2000" dirty="0"/>
              <a:t> All of the above</a:t>
            </a:r>
          </a:p>
        </p:txBody>
      </p:sp>
      <p:pic>
        <p:nvPicPr>
          <p:cNvPr id="8" name="Picture 7">
            <a:extLst>
              <a:ext uri="{FF2B5EF4-FFF2-40B4-BE49-F238E27FC236}">
                <a16:creationId xmlns:a16="http://schemas.microsoft.com/office/drawing/2014/main" id="{780B8A1C-7B19-956C-AE0D-90D168A0B3A7}"/>
              </a:ext>
            </a:extLst>
          </p:cNvPr>
          <p:cNvPicPr>
            <a:picLocks noChangeAspect="1"/>
          </p:cNvPicPr>
          <p:nvPr/>
        </p:nvPicPr>
        <p:blipFill>
          <a:blip r:embed="rId3">
            <a:duotone>
              <a:schemeClr val="accent1">
                <a:shade val="45000"/>
                <a:satMod val="135000"/>
              </a:schemeClr>
              <a:prstClr val="white"/>
            </a:duotone>
          </a:blip>
          <a:stretch>
            <a:fillRect/>
          </a:stretch>
        </p:blipFill>
        <p:spPr>
          <a:xfrm>
            <a:off x="699999" y="2266174"/>
            <a:ext cx="1270571" cy="1270571"/>
          </a:xfrm>
          <a:prstGeom prst="rect">
            <a:avLst/>
          </a:prstGeom>
        </p:spPr>
      </p:pic>
      <p:cxnSp>
        <p:nvCxnSpPr>
          <p:cNvPr id="9" name="Straight Connector 8">
            <a:extLst>
              <a:ext uri="{FF2B5EF4-FFF2-40B4-BE49-F238E27FC236}">
                <a16:creationId xmlns:a16="http://schemas.microsoft.com/office/drawing/2014/main" id="{B26DF74F-25BD-6F4D-C6A1-502E2E154B69}"/>
              </a:ext>
            </a:extLst>
          </p:cNvPr>
          <p:cNvCxnSpPr>
            <a:cxnSpLocks/>
          </p:cNvCxnSpPr>
          <p:nvPr/>
        </p:nvCxnSpPr>
        <p:spPr>
          <a:xfrm>
            <a:off x="2465798" y="1602769"/>
            <a:ext cx="0" cy="26898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90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7F3C186-1ECA-03B7-1ABD-31BE15F5ACB2}"/>
              </a:ext>
            </a:extLst>
          </p:cNvPr>
          <p:cNvSpPr/>
          <p:nvPr/>
        </p:nvSpPr>
        <p:spPr>
          <a:xfrm>
            <a:off x="3056889" y="3938193"/>
            <a:ext cx="2779374" cy="517745"/>
          </a:xfrm>
          <a:prstGeom prst="roundRect">
            <a:avLst>
              <a:gd name="adj" fmla="val 50000"/>
            </a:avLst>
          </a:prstGeom>
          <a:solidFill>
            <a:srgbClr val="00B0F0">
              <a:alpha val="34433"/>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 name="Title 1">
            <a:extLst>
              <a:ext uri="{FF2B5EF4-FFF2-40B4-BE49-F238E27FC236}">
                <a16:creationId xmlns:a16="http://schemas.microsoft.com/office/drawing/2014/main" id="{97BA80D4-79D8-4EB8-B249-89FB6F0336E8}"/>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7EA9CEEE-F270-4472-91A8-3FF808BCAA94}"/>
              </a:ext>
            </a:extLst>
          </p:cNvPr>
          <p:cNvSpPr>
            <a:spLocks noGrp="1"/>
          </p:cNvSpPr>
          <p:nvPr>
            <p:ph idx="1"/>
          </p:nvPr>
        </p:nvSpPr>
        <p:spPr>
          <a:xfrm>
            <a:off x="810487" y="4684540"/>
            <a:ext cx="10571025" cy="1987924"/>
          </a:xfrm>
        </p:spPr>
        <p:txBody>
          <a:bodyPr>
            <a:normAutofit/>
          </a:bodyPr>
          <a:lstStyle/>
          <a:p>
            <a:pPr marL="0" indent="0">
              <a:buNone/>
            </a:pPr>
            <a:r>
              <a:rPr lang="en-US" sz="2000" b="1" dirty="0"/>
              <a:t>Brief explanation: </a:t>
            </a:r>
            <a:br>
              <a:rPr lang="en-US" sz="2000" b="1" dirty="0"/>
            </a:br>
            <a:r>
              <a:rPr lang="en-US" sz="2000" dirty="0"/>
              <a:t>This patient has pancreatic cancer but does not have luminal disease and has not had any GI tract resection to impair absorption. FOLFOX chemotherapy does not affect DOAC metabolism. While N/V/D can occur with FOLFOX chemotherapy, current antiemetic drugs give excellent control of these side effects. There is no reason not to use a DOAC in this patient at this time.</a:t>
            </a:r>
          </a:p>
        </p:txBody>
      </p:sp>
      <p:cxnSp>
        <p:nvCxnSpPr>
          <p:cNvPr id="6" name="Straight Connector 5">
            <a:extLst>
              <a:ext uri="{FF2B5EF4-FFF2-40B4-BE49-F238E27FC236}">
                <a16:creationId xmlns:a16="http://schemas.microsoft.com/office/drawing/2014/main" id="{0E0EC378-AFEE-4D6C-A844-756F6E3D5230}"/>
              </a:ext>
            </a:extLst>
          </p:cNvPr>
          <p:cNvCxnSpPr/>
          <p:nvPr/>
        </p:nvCxnSpPr>
        <p:spPr>
          <a:xfrm>
            <a:off x="638354" y="1171268"/>
            <a:ext cx="11067691" cy="86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D4F09B0A-03D6-4E1A-4D67-84A4C519B9F5}"/>
              </a:ext>
            </a:extLst>
          </p:cNvPr>
          <p:cNvSpPr txBox="1">
            <a:spLocks/>
          </p:cNvSpPr>
          <p:nvPr/>
        </p:nvSpPr>
        <p:spPr>
          <a:xfrm>
            <a:off x="3120389" y="1397781"/>
            <a:ext cx="8233409" cy="300735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Factors that contribute to deciding which anticoagulant to use include:</a:t>
            </a:r>
          </a:p>
          <a:p>
            <a:pPr marL="457200" indent="-457200">
              <a:buFont typeface="+mj-lt"/>
              <a:buAutoNum type="alphaLcParenR"/>
            </a:pPr>
            <a:r>
              <a:rPr lang="en-US" sz="2000" dirty="0"/>
              <a:t> Type of cancer and intraluminal disease</a:t>
            </a:r>
          </a:p>
          <a:p>
            <a:pPr marL="457200" indent="-457200">
              <a:buFont typeface="+mj-lt"/>
              <a:buAutoNum type="alphaLcParenR"/>
            </a:pPr>
            <a:r>
              <a:rPr lang="en-US" sz="2000" dirty="0"/>
              <a:t> Anticancer treatments</a:t>
            </a:r>
          </a:p>
          <a:p>
            <a:pPr marL="457200" indent="-457200">
              <a:buFont typeface="+mj-lt"/>
              <a:buAutoNum type="alphaLcParenR"/>
            </a:pPr>
            <a:r>
              <a:rPr lang="en-US" sz="2000" dirty="0"/>
              <a:t> Decreased absorption</a:t>
            </a:r>
          </a:p>
          <a:p>
            <a:pPr marL="457200" indent="-457200">
              <a:buFont typeface="+mj-lt"/>
              <a:buAutoNum type="alphaLcParenR"/>
            </a:pPr>
            <a:r>
              <a:rPr lang="en-US" sz="2000" dirty="0"/>
              <a:t> Drug-drug interactions </a:t>
            </a:r>
          </a:p>
          <a:p>
            <a:pPr marL="457200" indent="-457200">
              <a:buFont typeface="+mj-lt"/>
              <a:buAutoNum type="alphaLcParenR"/>
            </a:pPr>
            <a:r>
              <a:rPr lang="en-US" sz="2000" b="1" dirty="0"/>
              <a:t> All of the above</a:t>
            </a:r>
          </a:p>
        </p:txBody>
      </p:sp>
      <p:pic>
        <p:nvPicPr>
          <p:cNvPr id="5" name="Picture 4">
            <a:extLst>
              <a:ext uri="{FF2B5EF4-FFF2-40B4-BE49-F238E27FC236}">
                <a16:creationId xmlns:a16="http://schemas.microsoft.com/office/drawing/2014/main" id="{E37ED436-B6B7-6BAA-6340-7FD1A1D8289F}"/>
              </a:ext>
            </a:extLst>
          </p:cNvPr>
          <p:cNvPicPr>
            <a:picLocks noChangeAspect="1"/>
          </p:cNvPicPr>
          <p:nvPr/>
        </p:nvPicPr>
        <p:blipFill>
          <a:blip r:embed="rId3">
            <a:duotone>
              <a:schemeClr val="accent1">
                <a:shade val="45000"/>
                <a:satMod val="135000"/>
              </a:schemeClr>
              <a:prstClr val="white"/>
            </a:duotone>
          </a:blip>
          <a:stretch>
            <a:fillRect/>
          </a:stretch>
        </p:blipFill>
        <p:spPr>
          <a:xfrm>
            <a:off x="699999" y="2266174"/>
            <a:ext cx="1270571" cy="1270571"/>
          </a:xfrm>
          <a:prstGeom prst="rect">
            <a:avLst/>
          </a:prstGeom>
        </p:spPr>
      </p:pic>
      <p:cxnSp>
        <p:nvCxnSpPr>
          <p:cNvPr id="10" name="Straight Connector 9">
            <a:extLst>
              <a:ext uri="{FF2B5EF4-FFF2-40B4-BE49-F238E27FC236}">
                <a16:creationId xmlns:a16="http://schemas.microsoft.com/office/drawing/2014/main" id="{43023CFE-E5AD-2F97-9C4E-423E5BA88D58}"/>
              </a:ext>
            </a:extLst>
          </p:cNvPr>
          <p:cNvCxnSpPr>
            <a:cxnSpLocks/>
          </p:cNvCxnSpPr>
          <p:nvPr/>
        </p:nvCxnSpPr>
        <p:spPr>
          <a:xfrm>
            <a:off x="2465798" y="1602769"/>
            <a:ext cx="0" cy="26898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499347"/>
      </p:ext>
    </p:extLst>
  </p:cSld>
  <p:clrMapOvr>
    <a:masterClrMapping/>
  </p:clrMapOvr>
</p:sld>
</file>

<file path=ppt/theme/theme1.xml><?xml version="1.0" encoding="utf-8"?>
<a:theme xmlns:a="http://schemas.openxmlformats.org/drawingml/2006/main" name="Thrombosis20">
  <a:themeElements>
    <a:clrScheme name="Throm 19">
      <a:dk1>
        <a:sysClr val="windowText" lastClr="000000"/>
      </a:dk1>
      <a:lt1>
        <a:srgbClr val="F2F2F2"/>
      </a:lt1>
      <a:dk2>
        <a:srgbClr val="333333"/>
      </a:dk2>
      <a:lt2>
        <a:srgbClr val="FFFFFF"/>
      </a:lt2>
      <a:accent1>
        <a:srgbClr val="D60000"/>
      </a:accent1>
      <a:accent2>
        <a:srgbClr val="AC2A29"/>
      </a:accent2>
      <a:accent3>
        <a:srgbClr val="25215E"/>
      </a:accent3>
      <a:accent4>
        <a:srgbClr val="4A86D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rombosis20" id="{4CC0C4C8-29C5-644C-AA31-6C4B4F4A80AD}" vid="{36D456B7-3082-C041-9797-25383C3B71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Thrombosis20</Template>
  <TotalTime>0</TotalTime>
  <Words>741</Words>
  <Application>Microsoft Office PowerPoint</Application>
  <PresentationFormat>Widescreen</PresentationFormat>
  <Paragraphs>60</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Lucida Grande</vt:lpstr>
      <vt:lpstr>Thrombosis20</vt:lpstr>
      <vt:lpstr>Treatment of Patient With Low Risk of Gastrointestinal Absorption Impairment for Established VTE With Cancer</vt:lpstr>
      <vt:lpstr>Disclaimer</vt:lpstr>
      <vt:lpstr>Case 2</vt:lpstr>
      <vt:lpstr>Case 2</vt:lpstr>
      <vt:lpstr>GI Tract Cancer: Increased Risk of Bleeding With DOAC </vt:lpstr>
      <vt:lpstr>DOAC-Oncology Drug Interactions </vt:lpstr>
      <vt:lpstr>GI Tract Pathology</vt:lpstr>
      <vt:lpstr>Case 2</vt:lpstr>
      <vt:lpstr>Case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2023-02-17T19:20:01Z</dcterms:created>
  <dcterms:modified xsi:type="dcterms:W3CDTF">2023-02-23T16:41:24Z</dcterms:modified>
</cp:coreProperties>
</file>