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945" r:id="rId2"/>
    <p:sldId id="256" r:id="rId3"/>
    <p:sldId id="1203" r:id="rId4"/>
    <p:sldId id="1201" r:id="rId5"/>
    <p:sldId id="1202" r:id="rId6"/>
    <p:sldId id="1144" r:id="rId7"/>
    <p:sldId id="1029" r:id="rId8"/>
    <p:sldId id="1191" r:id="rId9"/>
    <p:sldId id="1034" r:id="rId10"/>
    <p:sldId id="11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52" userDrawn="1">
          <p15:clr>
            <a:srgbClr val="A4A3A4"/>
          </p15:clr>
        </p15:guide>
        <p15:guide id="4" pos="5440" userDrawn="1">
          <p15:clr>
            <a:srgbClr val="A4A3A4"/>
          </p15:clr>
        </p15:guide>
        <p15:guide id="5" pos="22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4D"/>
    <a:srgbClr val="000000"/>
    <a:srgbClr val="D9DEE7"/>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4660"/>
  </p:normalViewPr>
  <p:slideViewPr>
    <p:cSldViewPr snapToGrid="0">
      <p:cViewPr varScale="1">
        <p:scale>
          <a:sx n="67" d="100"/>
          <a:sy n="67" d="100"/>
        </p:scale>
        <p:origin x="828" y="44"/>
      </p:cViewPr>
      <p:guideLst>
        <p:guide orient="horz" pos="2160"/>
        <p:guide pos="3840"/>
        <p:guide orient="horz" pos="3552"/>
        <p:guide pos="5440"/>
        <p:guide pos="2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D709A-0B98-43AD-8A3E-88ADE023E1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D3EB5-0381-4733-BDD6-B05257055DDA}">
      <dgm:prSet phldrT="[Text]" custT="1"/>
      <dgm:spPr/>
      <dgm:t>
        <a:bodyPr/>
        <a:lstStyle/>
        <a:p>
          <a:r>
            <a:rPr lang="en-US" sz="2400" dirty="0"/>
            <a:t>COVID-19 and cancer</a:t>
          </a:r>
        </a:p>
      </dgm:t>
    </dgm:pt>
    <dgm:pt modelId="{E3E9F608-1756-4E91-BB5D-0D62DAA9D063}" type="parTrans" cxnId="{0236CE49-B370-4AAD-82F6-28CD7F8EAC4B}">
      <dgm:prSet/>
      <dgm:spPr/>
      <dgm:t>
        <a:bodyPr/>
        <a:lstStyle/>
        <a:p>
          <a:endParaRPr lang="en-US"/>
        </a:p>
      </dgm:t>
    </dgm:pt>
    <dgm:pt modelId="{07DEA521-8630-4D73-A716-A09279AA93D0}" type="sibTrans" cxnId="{0236CE49-B370-4AAD-82F6-28CD7F8EAC4B}">
      <dgm:prSet/>
      <dgm:spPr/>
      <dgm:t>
        <a:bodyPr/>
        <a:lstStyle/>
        <a:p>
          <a:endParaRPr lang="en-US"/>
        </a:p>
      </dgm:t>
    </dgm:pt>
    <dgm:pt modelId="{163B4588-A7FD-4C97-94CE-63A992ECDF45}">
      <dgm:prSet phldrT="[Text]"/>
      <dgm:spPr/>
      <dgm:t>
        <a:bodyPr/>
        <a:lstStyle/>
        <a:p>
          <a:pPr>
            <a:spcAft>
              <a:spcPct val="20000"/>
            </a:spcAft>
          </a:pPr>
          <a:endParaRPr lang="en-US" sz="1900" dirty="0"/>
        </a:p>
      </dgm:t>
    </dgm:pt>
    <dgm:pt modelId="{054635CD-FA85-4335-BEBD-7095BC90FA4D}" type="parTrans" cxnId="{102F2947-BA64-458D-91E6-40D9A5E948E4}">
      <dgm:prSet/>
      <dgm:spPr/>
      <dgm:t>
        <a:bodyPr/>
        <a:lstStyle/>
        <a:p>
          <a:endParaRPr lang="en-US"/>
        </a:p>
      </dgm:t>
    </dgm:pt>
    <dgm:pt modelId="{D1E5109B-F04C-4788-807C-DF79180CB17D}" type="sibTrans" cxnId="{102F2947-BA64-458D-91E6-40D9A5E948E4}">
      <dgm:prSet/>
      <dgm:spPr/>
      <dgm:t>
        <a:bodyPr/>
        <a:lstStyle/>
        <a:p>
          <a:endParaRPr lang="en-US"/>
        </a:p>
      </dgm:t>
    </dgm:pt>
    <dgm:pt modelId="{422BBFF7-5B06-4417-9DA1-4165B84556A9}">
      <dgm:prSet phldrT="[Text]" custT="1"/>
      <dgm:spPr/>
      <dgm:t>
        <a:bodyPr/>
        <a:lstStyle/>
        <a:p>
          <a:r>
            <a:rPr lang="en-US" sz="2400" dirty="0"/>
            <a:t>Treatment of VTE with cancer and COVID-19</a:t>
          </a:r>
        </a:p>
      </dgm:t>
    </dgm:pt>
    <dgm:pt modelId="{2E054474-3AD1-46FC-A9E2-B1A01C39DEA2}" type="parTrans" cxnId="{2C00DE30-203D-4C7E-A944-B8C0FFDAA487}">
      <dgm:prSet/>
      <dgm:spPr/>
      <dgm:t>
        <a:bodyPr/>
        <a:lstStyle/>
        <a:p>
          <a:endParaRPr lang="en-US"/>
        </a:p>
      </dgm:t>
    </dgm:pt>
    <dgm:pt modelId="{7D145B59-3D0F-4C19-9285-2F8DC52A55C7}" type="sibTrans" cxnId="{2C00DE30-203D-4C7E-A944-B8C0FFDAA487}">
      <dgm:prSet/>
      <dgm:spPr/>
      <dgm:t>
        <a:bodyPr/>
        <a:lstStyle/>
        <a:p>
          <a:endParaRPr lang="en-US"/>
        </a:p>
      </dgm:t>
    </dgm:pt>
    <dgm:pt modelId="{D5DC681F-768C-46B1-AA1A-45C109505A80}">
      <dgm:prSet phldrT="[Text]"/>
      <dgm:spPr/>
      <dgm:t>
        <a:bodyPr/>
        <a:lstStyle/>
        <a:p>
          <a:pPr>
            <a:spcAft>
              <a:spcPct val="20000"/>
            </a:spcAft>
          </a:pPr>
          <a:endParaRPr lang="en-US" sz="1900" dirty="0"/>
        </a:p>
      </dgm:t>
    </dgm:pt>
    <dgm:pt modelId="{C7EB878B-A248-4D3E-842D-8A490BB64627}" type="parTrans" cxnId="{A89D92EB-C5DC-45B7-8941-41370879DB7F}">
      <dgm:prSet/>
      <dgm:spPr/>
      <dgm:t>
        <a:bodyPr/>
        <a:lstStyle/>
        <a:p>
          <a:endParaRPr lang="en-US"/>
        </a:p>
      </dgm:t>
    </dgm:pt>
    <dgm:pt modelId="{0D35AE34-5C94-41DF-9F8C-105BD2B415FA}" type="sibTrans" cxnId="{A89D92EB-C5DC-45B7-8941-41370879DB7F}">
      <dgm:prSet/>
      <dgm:spPr/>
      <dgm:t>
        <a:bodyPr/>
        <a:lstStyle/>
        <a:p>
          <a:endParaRPr lang="en-US"/>
        </a:p>
      </dgm:t>
    </dgm:pt>
    <dgm:pt modelId="{965F222E-CEED-4820-9D8A-59A5897FA17D}">
      <dgm:prSet phldrT="[Text]" custT="1"/>
      <dgm:spPr/>
      <dgm:t>
        <a:bodyPr/>
        <a:lstStyle/>
        <a:p>
          <a:pPr>
            <a:spcAft>
              <a:spcPts val="1200"/>
            </a:spcAft>
          </a:pPr>
          <a:r>
            <a:rPr lang="en-US" sz="2000" dirty="0"/>
            <a:t>Standard treatment guidelines for cancer-associated VTE should be followed</a:t>
          </a:r>
        </a:p>
      </dgm:t>
    </dgm:pt>
    <dgm:pt modelId="{763C71CC-9975-4DD4-9DBD-902EFBD8BFB4}" type="parTrans" cxnId="{FD69CA13-587C-4C3D-A70A-FF4AC77E513B}">
      <dgm:prSet/>
      <dgm:spPr/>
      <dgm:t>
        <a:bodyPr/>
        <a:lstStyle/>
        <a:p>
          <a:endParaRPr lang="en-US"/>
        </a:p>
      </dgm:t>
    </dgm:pt>
    <dgm:pt modelId="{103680B5-C4E7-4B2E-B712-D90A4898A86E}" type="sibTrans" cxnId="{FD69CA13-587C-4C3D-A70A-FF4AC77E513B}">
      <dgm:prSet/>
      <dgm:spPr/>
      <dgm:t>
        <a:bodyPr/>
        <a:lstStyle/>
        <a:p>
          <a:endParaRPr lang="en-US"/>
        </a:p>
      </dgm:t>
    </dgm:pt>
    <dgm:pt modelId="{21D13E93-920B-4381-A4F8-25FDC6E7A8A0}">
      <dgm:prSet phldrT="[Text]" custT="1"/>
      <dgm:spPr/>
      <dgm:t>
        <a:bodyPr/>
        <a:lstStyle/>
        <a:p>
          <a:pPr>
            <a:spcAft>
              <a:spcPts val="1200"/>
            </a:spcAft>
          </a:pPr>
          <a:r>
            <a:rPr lang="en-US" sz="2000" dirty="0"/>
            <a:t>Cancer patients are at risk for COVID-related complications, given their immunocompromised status</a:t>
          </a:r>
        </a:p>
      </dgm:t>
    </dgm:pt>
    <dgm:pt modelId="{9FCDD949-42D5-4217-9670-927613496698}" type="parTrans" cxnId="{21245913-D46E-4529-A268-D4DFB5BE5459}">
      <dgm:prSet/>
      <dgm:spPr/>
      <dgm:t>
        <a:bodyPr/>
        <a:lstStyle/>
        <a:p>
          <a:endParaRPr lang="en-US"/>
        </a:p>
      </dgm:t>
    </dgm:pt>
    <dgm:pt modelId="{C363FCAF-B2A2-44EF-BB8D-8E13A8DE58BD}" type="sibTrans" cxnId="{21245913-D46E-4529-A268-D4DFB5BE5459}">
      <dgm:prSet/>
      <dgm:spPr/>
      <dgm:t>
        <a:bodyPr/>
        <a:lstStyle/>
        <a:p>
          <a:endParaRPr lang="en-US"/>
        </a:p>
      </dgm:t>
    </dgm:pt>
    <dgm:pt modelId="{E1C08CF6-FDDD-4DEC-BD84-E7CD14D052AC}">
      <dgm:prSet phldrT="[Text]"/>
      <dgm:spPr/>
      <dgm:t>
        <a:bodyPr/>
        <a:lstStyle/>
        <a:p>
          <a:pPr>
            <a:spcAft>
              <a:spcPct val="20000"/>
            </a:spcAft>
          </a:pPr>
          <a:endParaRPr lang="en-US" sz="1900"/>
        </a:p>
      </dgm:t>
    </dgm:pt>
    <dgm:pt modelId="{2A6F9453-012C-4CC8-9910-0D4BEF164F07}" type="parTrans" cxnId="{A7FEA5C4-117B-43F9-AFB1-8A3C3808ADE6}">
      <dgm:prSet/>
      <dgm:spPr/>
      <dgm:t>
        <a:bodyPr/>
        <a:lstStyle/>
        <a:p>
          <a:endParaRPr lang="en-US"/>
        </a:p>
      </dgm:t>
    </dgm:pt>
    <dgm:pt modelId="{E713C178-8CE1-4AEE-AD23-A2CD3E170C53}" type="sibTrans" cxnId="{A7FEA5C4-117B-43F9-AFB1-8A3C3808ADE6}">
      <dgm:prSet/>
      <dgm:spPr/>
      <dgm:t>
        <a:bodyPr/>
        <a:lstStyle/>
        <a:p>
          <a:endParaRPr lang="en-US"/>
        </a:p>
      </dgm:t>
    </dgm:pt>
    <dgm:pt modelId="{AF523EB6-BC87-4E42-B8F2-91EF225B732A}">
      <dgm:prSet phldrT="[Text]" custT="1"/>
      <dgm:spPr/>
      <dgm:t>
        <a:bodyPr/>
        <a:lstStyle/>
        <a:p>
          <a:pPr>
            <a:spcAft>
              <a:spcPts val="1200"/>
            </a:spcAft>
          </a:pPr>
          <a:r>
            <a:rPr lang="en-US" sz="2000" dirty="0"/>
            <a:t>Hypercoagulable state of cancer is enhanced during acute COVID-19 infection</a:t>
          </a:r>
        </a:p>
      </dgm:t>
    </dgm:pt>
    <dgm:pt modelId="{CD7B84BF-413F-4277-857E-35B89F5B38AA}" type="parTrans" cxnId="{4DEEF784-48D9-4DB8-8431-988C2FAF5D23}">
      <dgm:prSet/>
      <dgm:spPr/>
      <dgm:t>
        <a:bodyPr/>
        <a:lstStyle/>
        <a:p>
          <a:endParaRPr lang="en-US"/>
        </a:p>
      </dgm:t>
    </dgm:pt>
    <dgm:pt modelId="{ECAB707F-E1A4-4832-A9B5-87AF3DA834B0}" type="sibTrans" cxnId="{4DEEF784-48D9-4DB8-8431-988C2FAF5D23}">
      <dgm:prSet/>
      <dgm:spPr/>
      <dgm:t>
        <a:bodyPr/>
        <a:lstStyle/>
        <a:p>
          <a:endParaRPr lang="en-US"/>
        </a:p>
      </dgm:t>
    </dgm:pt>
    <dgm:pt modelId="{5B284A0C-1F45-4E7E-A2D8-3D0B45B4B923}">
      <dgm:prSet phldrT="[Text]" custT="1"/>
      <dgm:spPr/>
      <dgm:t>
        <a:bodyPr/>
        <a:lstStyle/>
        <a:p>
          <a:pPr>
            <a:spcAft>
              <a:spcPts val="1200"/>
            </a:spcAft>
          </a:pPr>
          <a:r>
            <a:rPr lang="en-US" sz="2000" dirty="0"/>
            <a:t>Anticoagulant approaches include warfarin, </a:t>
          </a:r>
          <a:r>
            <a:rPr lang="en-US" sz="2000" dirty="0" err="1"/>
            <a:t>LMWHs</a:t>
          </a:r>
          <a:r>
            <a:rPr lang="en-US" sz="2000" dirty="0"/>
            <a:t>, and </a:t>
          </a:r>
          <a:r>
            <a:rPr lang="en-US" sz="2000" dirty="0" err="1"/>
            <a:t>DOACs</a:t>
          </a:r>
          <a:endParaRPr lang="en-US" sz="2000" dirty="0"/>
        </a:p>
      </dgm:t>
    </dgm:pt>
    <dgm:pt modelId="{6D225645-5D53-4884-A8B1-BFBE4B2FD67A}" type="parTrans" cxnId="{E0B7E7DE-E8B4-4816-9984-FBD9BEADB514}">
      <dgm:prSet/>
      <dgm:spPr/>
      <dgm:t>
        <a:bodyPr/>
        <a:lstStyle/>
        <a:p>
          <a:endParaRPr lang="en-US"/>
        </a:p>
      </dgm:t>
    </dgm:pt>
    <dgm:pt modelId="{B0C2369B-D408-4866-B394-FC93664A0E73}" type="sibTrans" cxnId="{E0B7E7DE-E8B4-4816-9984-FBD9BEADB514}">
      <dgm:prSet/>
      <dgm:spPr/>
      <dgm:t>
        <a:bodyPr/>
        <a:lstStyle/>
        <a:p>
          <a:endParaRPr lang="en-US"/>
        </a:p>
      </dgm:t>
    </dgm:pt>
    <dgm:pt modelId="{B8D952DF-E0A4-4D84-86CB-CDBB9EC10A48}">
      <dgm:prSet phldrT="[Text]" custT="1"/>
      <dgm:spPr/>
      <dgm:t>
        <a:bodyPr/>
        <a:lstStyle/>
        <a:p>
          <a:pPr>
            <a:spcAft>
              <a:spcPts val="1200"/>
            </a:spcAft>
          </a:pPr>
          <a:r>
            <a:rPr lang="en-US" sz="2000" dirty="0"/>
            <a:t>Treatment should be continued for at least 6 months; longer if active cancer and/or receiving anticancer therapy</a:t>
          </a:r>
        </a:p>
      </dgm:t>
    </dgm:pt>
    <dgm:pt modelId="{FE51AB1C-8215-457F-B324-2B149182A124}" type="parTrans" cxnId="{01F4DB0C-6CE1-493C-B6D1-4FD57AB92DE6}">
      <dgm:prSet/>
      <dgm:spPr/>
      <dgm:t>
        <a:bodyPr/>
        <a:lstStyle/>
        <a:p>
          <a:endParaRPr lang="en-US"/>
        </a:p>
      </dgm:t>
    </dgm:pt>
    <dgm:pt modelId="{81D78954-D84B-449C-90DE-D02266AD5DAB}" type="sibTrans" cxnId="{01F4DB0C-6CE1-493C-B6D1-4FD57AB92DE6}">
      <dgm:prSet/>
      <dgm:spPr/>
      <dgm:t>
        <a:bodyPr/>
        <a:lstStyle/>
        <a:p>
          <a:endParaRPr lang="en-US"/>
        </a:p>
      </dgm:t>
    </dgm:pt>
    <dgm:pt modelId="{E11CF7B8-5108-46A3-9300-982BC76AA149}" type="pres">
      <dgm:prSet presAssocID="{C65D709A-0B98-43AD-8A3E-88ADE023E184}" presName="linear" presStyleCnt="0">
        <dgm:presLayoutVars>
          <dgm:animLvl val="lvl"/>
          <dgm:resizeHandles val="exact"/>
        </dgm:presLayoutVars>
      </dgm:prSet>
      <dgm:spPr/>
    </dgm:pt>
    <dgm:pt modelId="{7CB08F0B-C725-4599-A5CC-E7CB5539A826}" type="pres">
      <dgm:prSet presAssocID="{07FD3EB5-0381-4733-BDD6-B05257055DDA}" presName="parentText" presStyleLbl="node1" presStyleIdx="0" presStyleCnt="2">
        <dgm:presLayoutVars>
          <dgm:chMax val="0"/>
          <dgm:bulletEnabled val="1"/>
        </dgm:presLayoutVars>
      </dgm:prSet>
      <dgm:spPr/>
    </dgm:pt>
    <dgm:pt modelId="{1CE433C5-37E6-4045-B687-F4A75E5D1DBB}" type="pres">
      <dgm:prSet presAssocID="{07FD3EB5-0381-4733-BDD6-B05257055DDA}" presName="childText" presStyleLbl="revTx" presStyleIdx="0" presStyleCnt="2">
        <dgm:presLayoutVars>
          <dgm:bulletEnabled val="1"/>
        </dgm:presLayoutVars>
      </dgm:prSet>
      <dgm:spPr/>
    </dgm:pt>
    <dgm:pt modelId="{824B4282-5248-4114-953A-7ECB96B8334E}" type="pres">
      <dgm:prSet presAssocID="{422BBFF7-5B06-4417-9DA1-4165B84556A9}" presName="parentText" presStyleLbl="node1" presStyleIdx="1" presStyleCnt="2" custLinFactNeighborX="-6788" custLinFactNeighborY="1436">
        <dgm:presLayoutVars>
          <dgm:chMax val="0"/>
          <dgm:bulletEnabled val="1"/>
        </dgm:presLayoutVars>
      </dgm:prSet>
      <dgm:spPr/>
    </dgm:pt>
    <dgm:pt modelId="{8890C325-D1BB-40F6-8144-F1FDCCC65851}" type="pres">
      <dgm:prSet presAssocID="{422BBFF7-5B06-4417-9DA1-4165B84556A9}" presName="childText" presStyleLbl="revTx" presStyleIdx="1" presStyleCnt="2" custScaleY="125135">
        <dgm:presLayoutVars>
          <dgm:bulletEnabled val="1"/>
        </dgm:presLayoutVars>
      </dgm:prSet>
      <dgm:spPr/>
    </dgm:pt>
  </dgm:ptLst>
  <dgm:cxnLst>
    <dgm:cxn modelId="{3EFB9E05-2D1C-4599-8404-F3DA934F6271}" type="presOf" srcId="{965F222E-CEED-4820-9D8A-59A5897FA17D}" destId="{8890C325-D1BB-40F6-8144-F1FDCCC65851}" srcOrd="0" destOrd="1" presId="urn:microsoft.com/office/officeart/2005/8/layout/vList2"/>
    <dgm:cxn modelId="{01F4DB0C-6CE1-493C-B6D1-4FD57AB92DE6}" srcId="{422BBFF7-5B06-4417-9DA1-4165B84556A9}" destId="{B8D952DF-E0A4-4D84-86CB-CDBB9EC10A48}" srcOrd="3" destOrd="0" parTransId="{FE51AB1C-8215-457F-B324-2B149182A124}" sibTransId="{81D78954-D84B-449C-90DE-D02266AD5DAB}"/>
    <dgm:cxn modelId="{21245913-D46E-4529-A268-D4DFB5BE5459}" srcId="{07FD3EB5-0381-4733-BDD6-B05257055DDA}" destId="{21D13E93-920B-4381-A4F8-25FDC6E7A8A0}" srcOrd="1" destOrd="0" parTransId="{9FCDD949-42D5-4217-9670-927613496698}" sibTransId="{C363FCAF-B2A2-44EF-BB8D-8E13A8DE58BD}"/>
    <dgm:cxn modelId="{FD69CA13-587C-4C3D-A70A-FF4AC77E513B}" srcId="{422BBFF7-5B06-4417-9DA1-4165B84556A9}" destId="{965F222E-CEED-4820-9D8A-59A5897FA17D}" srcOrd="1" destOrd="0" parTransId="{763C71CC-9975-4DD4-9DBD-902EFBD8BFB4}" sibTransId="{103680B5-C4E7-4B2E-B712-D90A4898A86E}"/>
    <dgm:cxn modelId="{F62E7115-E5EC-42B4-BD0E-D27510FAFC1D}" type="presOf" srcId="{5B284A0C-1F45-4E7E-A2D8-3D0B45B4B923}" destId="{8890C325-D1BB-40F6-8144-F1FDCCC65851}" srcOrd="0" destOrd="2" presId="urn:microsoft.com/office/officeart/2005/8/layout/vList2"/>
    <dgm:cxn modelId="{CF00E921-8AAF-479C-ACCC-5BF52B689C96}" type="presOf" srcId="{AF523EB6-BC87-4E42-B8F2-91EF225B732A}" destId="{1CE433C5-37E6-4045-B687-F4A75E5D1DBB}" srcOrd="0" destOrd="2" presId="urn:microsoft.com/office/officeart/2005/8/layout/vList2"/>
    <dgm:cxn modelId="{2C00DE30-203D-4C7E-A944-B8C0FFDAA487}" srcId="{C65D709A-0B98-43AD-8A3E-88ADE023E184}" destId="{422BBFF7-5B06-4417-9DA1-4165B84556A9}" srcOrd="1" destOrd="0" parTransId="{2E054474-3AD1-46FC-A9E2-B1A01C39DEA2}" sibTransId="{7D145B59-3D0F-4C19-9285-2F8DC52A55C7}"/>
    <dgm:cxn modelId="{9882B93C-AB37-48A0-9850-0FD5AF796C64}" type="presOf" srcId="{21D13E93-920B-4381-A4F8-25FDC6E7A8A0}" destId="{1CE433C5-37E6-4045-B687-F4A75E5D1DBB}" srcOrd="0" destOrd="1" presId="urn:microsoft.com/office/officeart/2005/8/layout/vList2"/>
    <dgm:cxn modelId="{102F2947-BA64-458D-91E6-40D9A5E948E4}" srcId="{07FD3EB5-0381-4733-BDD6-B05257055DDA}" destId="{163B4588-A7FD-4C97-94CE-63A992ECDF45}" srcOrd="0" destOrd="0" parTransId="{054635CD-FA85-4335-BEBD-7095BC90FA4D}" sibTransId="{D1E5109B-F04C-4788-807C-DF79180CB17D}"/>
    <dgm:cxn modelId="{AF3FEA68-BC4D-4775-8B18-CF0FB46500AE}" type="presOf" srcId="{163B4588-A7FD-4C97-94CE-63A992ECDF45}" destId="{1CE433C5-37E6-4045-B687-F4A75E5D1DBB}" srcOrd="0" destOrd="0" presId="urn:microsoft.com/office/officeart/2005/8/layout/vList2"/>
    <dgm:cxn modelId="{0236CE49-B370-4AAD-82F6-28CD7F8EAC4B}" srcId="{C65D709A-0B98-43AD-8A3E-88ADE023E184}" destId="{07FD3EB5-0381-4733-BDD6-B05257055DDA}" srcOrd="0" destOrd="0" parTransId="{E3E9F608-1756-4E91-BB5D-0D62DAA9D063}" sibTransId="{07DEA521-8630-4D73-A716-A09279AA93D0}"/>
    <dgm:cxn modelId="{E954614F-853E-432D-8AEC-959891D2C4B5}" type="presOf" srcId="{422BBFF7-5B06-4417-9DA1-4165B84556A9}" destId="{824B4282-5248-4114-953A-7ECB96B8334E}" srcOrd="0" destOrd="0" presId="urn:microsoft.com/office/officeart/2005/8/layout/vList2"/>
    <dgm:cxn modelId="{4DEEF784-48D9-4DB8-8431-988C2FAF5D23}" srcId="{07FD3EB5-0381-4733-BDD6-B05257055DDA}" destId="{AF523EB6-BC87-4E42-B8F2-91EF225B732A}" srcOrd="2" destOrd="0" parTransId="{CD7B84BF-413F-4277-857E-35B89F5B38AA}" sibTransId="{ECAB707F-E1A4-4832-A9B5-87AF3DA834B0}"/>
    <dgm:cxn modelId="{0376648B-87F1-4A21-A492-8D07871327FA}" type="presOf" srcId="{B8D952DF-E0A4-4D84-86CB-CDBB9EC10A48}" destId="{8890C325-D1BB-40F6-8144-F1FDCCC65851}" srcOrd="0" destOrd="3" presId="urn:microsoft.com/office/officeart/2005/8/layout/vList2"/>
    <dgm:cxn modelId="{0A6C4EB3-EE3E-45F0-AA21-D201C8D20DA2}" type="presOf" srcId="{C65D709A-0B98-43AD-8A3E-88ADE023E184}" destId="{E11CF7B8-5108-46A3-9300-982BC76AA149}" srcOrd="0" destOrd="0" presId="urn:microsoft.com/office/officeart/2005/8/layout/vList2"/>
    <dgm:cxn modelId="{A7FEA5C4-117B-43F9-AFB1-8A3C3808ADE6}" srcId="{07FD3EB5-0381-4733-BDD6-B05257055DDA}" destId="{E1C08CF6-FDDD-4DEC-BD84-E7CD14D052AC}" srcOrd="3" destOrd="0" parTransId="{2A6F9453-012C-4CC8-9910-0D4BEF164F07}" sibTransId="{E713C178-8CE1-4AEE-AD23-A2CD3E170C53}"/>
    <dgm:cxn modelId="{E0B7E7DE-E8B4-4816-9984-FBD9BEADB514}" srcId="{422BBFF7-5B06-4417-9DA1-4165B84556A9}" destId="{5B284A0C-1F45-4E7E-A2D8-3D0B45B4B923}" srcOrd="2" destOrd="0" parTransId="{6D225645-5D53-4884-A8B1-BFBE4B2FD67A}" sibTransId="{B0C2369B-D408-4866-B394-FC93664A0E73}"/>
    <dgm:cxn modelId="{A89D92EB-C5DC-45B7-8941-41370879DB7F}" srcId="{422BBFF7-5B06-4417-9DA1-4165B84556A9}" destId="{D5DC681F-768C-46B1-AA1A-45C109505A80}" srcOrd="0" destOrd="0" parTransId="{C7EB878B-A248-4D3E-842D-8A490BB64627}" sibTransId="{0D35AE34-5C94-41DF-9F8C-105BD2B415FA}"/>
    <dgm:cxn modelId="{FF50F6F5-5BC7-4607-9AC8-FFADF5411D27}" type="presOf" srcId="{E1C08CF6-FDDD-4DEC-BD84-E7CD14D052AC}" destId="{1CE433C5-37E6-4045-B687-F4A75E5D1DBB}" srcOrd="0" destOrd="3" presId="urn:microsoft.com/office/officeart/2005/8/layout/vList2"/>
    <dgm:cxn modelId="{8EBE94FD-DAEC-46D2-9F3D-6B389315F73D}" type="presOf" srcId="{D5DC681F-768C-46B1-AA1A-45C109505A80}" destId="{8890C325-D1BB-40F6-8144-F1FDCCC65851}" srcOrd="0" destOrd="0" presId="urn:microsoft.com/office/officeart/2005/8/layout/vList2"/>
    <dgm:cxn modelId="{101A6FFE-2642-42F3-A4A4-6A50280E24A9}" type="presOf" srcId="{07FD3EB5-0381-4733-BDD6-B05257055DDA}" destId="{7CB08F0B-C725-4599-A5CC-E7CB5539A826}" srcOrd="0" destOrd="0" presId="urn:microsoft.com/office/officeart/2005/8/layout/vList2"/>
    <dgm:cxn modelId="{94424BC8-01F4-43DE-B03A-AD885DD1214E}" type="presParOf" srcId="{E11CF7B8-5108-46A3-9300-982BC76AA149}" destId="{7CB08F0B-C725-4599-A5CC-E7CB5539A826}" srcOrd="0" destOrd="0" presId="urn:microsoft.com/office/officeart/2005/8/layout/vList2"/>
    <dgm:cxn modelId="{3CE5620E-66EB-40F0-BC8F-EC0ED447793C}" type="presParOf" srcId="{E11CF7B8-5108-46A3-9300-982BC76AA149}" destId="{1CE433C5-37E6-4045-B687-F4A75E5D1DBB}" srcOrd="1" destOrd="0" presId="urn:microsoft.com/office/officeart/2005/8/layout/vList2"/>
    <dgm:cxn modelId="{9A6E9149-398E-4CD9-BA13-2CC8C81DCBA7}" type="presParOf" srcId="{E11CF7B8-5108-46A3-9300-982BC76AA149}" destId="{824B4282-5248-4114-953A-7ECB96B8334E}" srcOrd="2" destOrd="0" presId="urn:microsoft.com/office/officeart/2005/8/layout/vList2"/>
    <dgm:cxn modelId="{06899FC1-F6DF-4BCF-8A4A-D019EA39FF50}" type="presParOf" srcId="{E11CF7B8-5108-46A3-9300-982BC76AA149}" destId="{8890C325-D1BB-40F6-8144-F1FDCCC6585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08F0B-C725-4599-A5CC-E7CB5539A826}">
      <dsp:nvSpPr>
        <dsp:cNvPr id="0" name=""/>
        <dsp:cNvSpPr/>
      </dsp:nvSpPr>
      <dsp:spPr>
        <a:xfrm>
          <a:off x="0" y="1303"/>
          <a:ext cx="10439400" cy="555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COVID-19 and cancer</a:t>
          </a:r>
        </a:p>
      </dsp:txBody>
      <dsp:txXfrm>
        <a:off x="27121" y="28424"/>
        <a:ext cx="10385158" cy="501325"/>
      </dsp:txXfrm>
    </dsp:sp>
    <dsp:sp modelId="{1CE433C5-37E6-4045-B687-F4A75E5D1DBB}">
      <dsp:nvSpPr>
        <dsp:cNvPr id="0" name=""/>
        <dsp:cNvSpPr/>
      </dsp:nvSpPr>
      <dsp:spPr>
        <a:xfrm>
          <a:off x="0" y="556870"/>
          <a:ext cx="10439400" cy="1720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51" tIns="25400" rIns="142240" bIns="2540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p>
        <a:p>
          <a:pPr marL="228600" lvl="1" indent="-228600" algn="l" defTabSz="889000">
            <a:lnSpc>
              <a:spcPct val="90000"/>
            </a:lnSpc>
            <a:spcBef>
              <a:spcPct val="0"/>
            </a:spcBef>
            <a:spcAft>
              <a:spcPts val="1200"/>
            </a:spcAft>
            <a:buChar char="•"/>
          </a:pPr>
          <a:r>
            <a:rPr lang="en-US" sz="2000" kern="1200" dirty="0"/>
            <a:t>Cancer patients are at risk for COVID-related complications, given their immunocompromised status</a:t>
          </a:r>
        </a:p>
        <a:p>
          <a:pPr marL="228600" lvl="1" indent="-228600" algn="l" defTabSz="889000">
            <a:lnSpc>
              <a:spcPct val="90000"/>
            </a:lnSpc>
            <a:spcBef>
              <a:spcPct val="0"/>
            </a:spcBef>
            <a:spcAft>
              <a:spcPts val="1200"/>
            </a:spcAft>
            <a:buChar char="•"/>
          </a:pPr>
          <a:r>
            <a:rPr lang="en-US" sz="2000" kern="1200" dirty="0"/>
            <a:t>Hypercoagulable state of cancer is enhanced during acute COVID-19 infection</a:t>
          </a:r>
        </a:p>
        <a:p>
          <a:pPr marL="171450" lvl="1" indent="-171450" algn="l" defTabSz="844550">
            <a:lnSpc>
              <a:spcPct val="90000"/>
            </a:lnSpc>
            <a:spcBef>
              <a:spcPct val="0"/>
            </a:spcBef>
            <a:spcAft>
              <a:spcPct val="20000"/>
            </a:spcAft>
            <a:buChar char="•"/>
          </a:pPr>
          <a:endParaRPr lang="en-US" sz="1900" kern="1200"/>
        </a:p>
      </dsp:txBody>
      <dsp:txXfrm>
        <a:off x="0" y="556870"/>
        <a:ext cx="10439400" cy="1720121"/>
      </dsp:txXfrm>
    </dsp:sp>
    <dsp:sp modelId="{824B4282-5248-4114-953A-7ECB96B8334E}">
      <dsp:nvSpPr>
        <dsp:cNvPr id="0" name=""/>
        <dsp:cNvSpPr/>
      </dsp:nvSpPr>
      <dsp:spPr>
        <a:xfrm>
          <a:off x="0" y="2301693"/>
          <a:ext cx="10439400" cy="555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Treatment of VTE with cancer and COVID-19</a:t>
          </a:r>
        </a:p>
      </dsp:txBody>
      <dsp:txXfrm>
        <a:off x="27121" y="2328814"/>
        <a:ext cx="10385158" cy="501325"/>
      </dsp:txXfrm>
    </dsp:sp>
    <dsp:sp modelId="{8890C325-D1BB-40F6-8144-F1FDCCC65851}">
      <dsp:nvSpPr>
        <dsp:cNvPr id="0" name=""/>
        <dsp:cNvSpPr/>
      </dsp:nvSpPr>
      <dsp:spPr>
        <a:xfrm>
          <a:off x="0" y="2832559"/>
          <a:ext cx="10439400" cy="2152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51" tIns="25400" rIns="142240" bIns="2540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p>
        <a:p>
          <a:pPr marL="228600" lvl="1" indent="-228600" algn="l" defTabSz="889000">
            <a:lnSpc>
              <a:spcPct val="90000"/>
            </a:lnSpc>
            <a:spcBef>
              <a:spcPct val="0"/>
            </a:spcBef>
            <a:spcAft>
              <a:spcPts val="1200"/>
            </a:spcAft>
            <a:buChar char="•"/>
          </a:pPr>
          <a:r>
            <a:rPr lang="en-US" sz="2000" kern="1200" dirty="0"/>
            <a:t>Standard treatment guidelines for cancer-associated VTE should be followed</a:t>
          </a:r>
        </a:p>
        <a:p>
          <a:pPr marL="228600" lvl="1" indent="-228600" algn="l" defTabSz="889000">
            <a:lnSpc>
              <a:spcPct val="90000"/>
            </a:lnSpc>
            <a:spcBef>
              <a:spcPct val="0"/>
            </a:spcBef>
            <a:spcAft>
              <a:spcPts val="1200"/>
            </a:spcAft>
            <a:buChar char="•"/>
          </a:pPr>
          <a:r>
            <a:rPr lang="en-US" sz="2000" kern="1200" dirty="0"/>
            <a:t>Anticoagulant approaches include warfarin, </a:t>
          </a:r>
          <a:r>
            <a:rPr lang="en-US" sz="2000" kern="1200" dirty="0" err="1"/>
            <a:t>LMWHs</a:t>
          </a:r>
          <a:r>
            <a:rPr lang="en-US" sz="2000" kern="1200" dirty="0"/>
            <a:t>, and </a:t>
          </a:r>
          <a:r>
            <a:rPr lang="en-US" sz="2000" kern="1200" dirty="0" err="1"/>
            <a:t>DOACs</a:t>
          </a:r>
          <a:endParaRPr lang="en-US" sz="2000" kern="1200" dirty="0"/>
        </a:p>
        <a:p>
          <a:pPr marL="228600" lvl="1" indent="-228600" algn="l" defTabSz="889000">
            <a:lnSpc>
              <a:spcPct val="90000"/>
            </a:lnSpc>
            <a:spcBef>
              <a:spcPct val="0"/>
            </a:spcBef>
            <a:spcAft>
              <a:spcPts val="1200"/>
            </a:spcAft>
            <a:buChar char="•"/>
          </a:pPr>
          <a:r>
            <a:rPr lang="en-US" sz="2000" kern="1200" dirty="0"/>
            <a:t>Treatment should be continued for at least 6 months; longer if active cancer and/or receiving anticancer therapy</a:t>
          </a:r>
        </a:p>
      </dsp:txBody>
      <dsp:txXfrm>
        <a:off x="0" y="2832559"/>
        <a:ext cx="10439400" cy="2152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7BE95-F41B-4A16-88AE-8CCA9DC1DF00}"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69B7B-4DED-4B34-9F55-24CD5C887B5A}" type="slidenum">
              <a:rPr lang="en-US" smtClean="0"/>
              <a:t>‹#›</a:t>
            </a:fld>
            <a:endParaRPr lang="en-US"/>
          </a:p>
        </p:txBody>
      </p:sp>
    </p:spTree>
    <p:extLst>
      <p:ext uri="{BB962C8B-B14F-4D97-AF65-F5344CB8AC3E}">
        <p14:creationId xmlns:p14="http://schemas.microsoft.com/office/powerpoint/2010/main" val="378303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6812B9-8CA0-4FC7-9433-597BE99D4C9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176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96C7A-B29E-4C02-8B86-8D39E1564A56}" type="slidenum">
              <a:rPr lang="en-US" smtClean="0"/>
              <a:pPr/>
              <a:t>3</a:t>
            </a:fld>
            <a:endParaRPr lang="en-US"/>
          </a:p>
        </p:txBody>
      </p:sp>
    </p:spTree>
    <p:extLst>
      <p:ext uri="{BB962C8B-B14F-4D97-AF65-F5344CB8AC3E}">
        <p14:creationId xmlns:p14="http://schemas.microsoft.com/office/powerpoint/2010/main" val="23071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96C7A-B29E-4C02-8B86-8D39E1564A56}" type="slidenum">
              <a:rPr lang="en-US" smtClean="0"/>
              <a:pPr/>
              <a:t>4</a:t>
            </a:fld>
            <a:endParaRPr lang="en-US"/>
          </a:p>
        </p:txBody>
      </p:sp>
    </p:spTree>
    <p:extLst>
      <p:ext uri="{BB962C8B-B14F-4D97-AF65-F5344CB8AC3E}">
        <p14:creationId xmlns:p14="http://schemas.microsoft.com/office/powerpoint/2010/main" val="27630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96C7A-B29E-4C02-8B86-8D39E1564A56}" type="slidenum">
              <a:rPr lang="en-US" smtClean="0"/>
              <a:pPr/>
              <a:t>5</a:t>
            </a:fld>
            <a:endParaRPr lang="en-US"/>
          </a:p>
        </p:txBody>
      </p:sp>
    </p:spTree>
    <p:extLst>
      <p:ext uri="{BB962C8B-B14F-4D97-AF65-F5344CB8AC3E}">
        <p14:creationId xmlns:p14="http://schemas.microsoft.com/office/powerpoint/2010/main" val="288338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4FE12A04-9E3C-4CA4-8E37-57D068AB06B1}" type="slidenum">
              <a:rPr lang="en-GB" sz="1200" smtClean="0">
                <a:solidFill>
                  <a:srgbClr val="000000"/>
                </a:solidFill>
              </a:rPr>
              <a:pPr>
                <a:defRPr/>
              </a:pPr>
              <a:t>6</a:t>
            </a:fld>
            <a:endParaRPr lang="en-GB" sz="1200">
              <a:solidFill>
                <a:srgbClr val="000000"/>
              </a:solidFill>
            </a:endParaRPr>
          </a:p>
        </p:txBody>
      </p:sp>
      <p:sp>
        <p:nvSpPr>
          <p:cNvPr id="7" name="Slide Image Placeholder 6">
            <a:extLst>
              <a:ext uri="{FF2B5EF4-FFF2-40B4-BE49-F238E27FC236}">
                <a16:creationId xmlns:a16="http://schemas.microsoft.com/office/drawing/2014/main" id="{10A8AD64-8DDA-4503-86AE-6E3B01533349}"/>
              </a:ext>
            </a:extLst>
          </p:cNvPr>
          <p:cNvSpPr>
            <a:spLocks noGrp="1" noRot="1" noChangeAspect="1"/>
          </p:cNvSpPr>
          <p:nvPr>
            <p:ph type="sldImg"/>
          </p:nvPr>
        </p:nvSpPr>
        <p:spPr/>
      </p:sp>
    </p:spTree>
    <p:extLst>
      <p:ext uri="{BB962C8B-B14F-4D97-AF65-F5344CB8AC3E}">
        <p14:creationId xmlns:p14="http://schemas.microsoft.com/office/powerpoint/2010/main" val="366139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96C7A-B29E-4C02-8B86-8D39E1564A56}" type="slidenum">
              <a:rPr lang="en-US" smtClean="0"/>
              <a:pPr/>
              <a:t>7</a:t>
            </a:fld>
            <a:endParaRPr lang="en-US"/>
          </a:p>
        </p:txBody>
      </p:sp>
    </p:spTree>
    <p:extLst>
      <p:ext uri="{BB962C8B-B14F-4D97-AF65-F5344CB8AC3E}">
        <p14:creationId xmlns:p14="http://schemas.microsoft.com/office/powerpoint/2010/main" val="352964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E5764C80-3870-46C9-BE2B-311E6CEA2F48}"/>
              </a:ext>
            </a:extLst>
          </p:cNvPr>
          <p:cNvSpPr txBox="1">
            <a:spLocks noChangeArrowheads="1"/>
          </p:cNvSpPr>
          <p:nvPr/>
        </p:nvSpPr>
        <p:spPr bwMode="auto">
          <a:xfrm>
            <a:off x="1573213" y="1093788"/>
            <a:ext cx="4556125" cy="37449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1800" b="0" i="0" u="none" strike="noStrike" kern="1200" cap="none" spc="0" normalizeH="0" baseline="0" noProof="0">
              <a:ln>
                <a:noFill/>
              </a:ln>
              <a:solidFill>
                <a:srgbClr val="4D4D4D"/>
              </a:solidFill>
              <a:effectLst/>
              <a:uLnTx/>
              <a:uFillTx/>
              <a:latin typeface="Calibri" panose="020F0502020204030204" pitchFamily="34" charset="0"/>
              <a:ea typeface="+mn-ea"/>
              <a:cs typeface="Arial" panose="020B0604020202020204" pitchFamily="34" charset="0"/>
            </a:endParaRPr>
          </a:p>
        </p:txBody>
      </p:sp>
      <p:sp>
        <p:nvSpPr>
          <p:cNvPr id="55299" name="Text Box 2">
            <a:extLst>
              <a:ext uri="{FF2B5EF4-FFF2-40B4-BE49-F238E27FC236}">
                <a16:creationId xmlns:a16="http://schemas.microsoft.com/office/drawing/2014/main" id="{0B8DF41E-1AAC-43B0-AFAD-C882E0BD6690}"/>
              </a:ext>
            </a:extLst>
          </p:cNvPr>
          <p:cNvSpPr>
            <a:spLocks noGrp="1" noChangeArrowheads="1"/>
          </p:cNvSpPr>
          <p:nvPr>
            <p:ph type="body"/>
          </p:nvPr>
        </p:nvSpPr>
        <p:spPr>
          <a:xfrm>
            <a:off x="1174750" y="5200650"/>
            <a:ext cx="535940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a:latin typeface="Arial" panose="020B0604020202020204" pitchFamily="34" charset="0"/>
              <a:ea typeface="msgothic"/>
              <a:cs typeface="msgothic"/>
            </a:endParaRPr>
          </a:p>
        </p:txBody>
      </p:sp>
    </p:spTree>
    <p:extLst>
      <p:ext uri="{BB962C8B-B14F-4D97-AF65-F5344CB8AC3E}">
        <p14:creationId xmlns:p14="http://schemas.microsoft.com/office/powerpoint/2010/main" val="80685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8B9FB43-D938-4D4A-B028-1EFCE5AD65F2}" type="slidenum">
              <a:rPr lang="de-DE" altLang="de-DE" smtClean="0">
                <a:solidFill>
                  <a:srgbClr val="000000"/>
                </a:solidFill>
              </a:rPr>
              <a:pPr>
                <a:defRPr/>
              </a:pPr>
              <a:t>9</a:t>
            </a:fld>
            <a:endParaRPr lang="de-DE" altLang="de-DE">
              <a:solidFill>
                <a:srgbClr val="000000"/>
              </a:solidFill>
            </a:endParaRPr>
          </a:p>
        </p:txBody>
      </p:sp>
    </p:spTree>
    <p:extLst>
      <p:ext uri="{BB962C8B-B14F-4D97-AF65-F5344CB8AC3E}">
        <p14:creationId xmlns:p14="http://schemas.microsoft.com/office/powerpoint/2010/main" val="1974440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ADDBB064-9261-234C-BC77-2FE0188AE27D}" type="slidenum">
              <a:rPr lang="en-US" smtClean="0"/>
              <a:pPr/>
              <a:t>‹#›</a:t>
            </a:fld>
            <a:endParaRPr lang="en-US"/>
          </a:p>
        </p:txBody>
      </p:sp>
      <p:sp>
        <p:nvSpPr>
          <p:cNvPr id="17" name="Rectangle 16"/>
          <p:cNvSpPr/>
          <p:nvPr userDrawn="1"/>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366912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15200" y="6492876"/>
            <a:ext cx="3318933" cy="365125"/>
          </a:xfrm>
          <a:prstGeom prst="rect">
            <a:avLst/>
          </a:prstGeom>
        </p:spPr>
        <p:txBody>
          <a:bodyPr/>
          <a:lstStyle>
            <a:lvl1pPr>
              <a:defRPr/>
            </a:lvl1pPr>
          </a:lstStyle>
          <a:p>
            <a:fld id="{87DE6A48-BD34-9247-8CD2-A207D07E22B4}" type="datetime1">
              <a:rPr lang="en-US"/>
              <a:pPr/>
              <a:t>2/23/2023</a:t>
            </a:fld>
            <a:endParaRPr lang="en-US"/>
          </a:p>
        </p:txBody>
      </p:sp>
      <p:sp>
        <p:nvSpPr>
          <p:cNvPr id="6" name="Slide Number Placeholder 5"/>
          <p:cNvSpPr>
            <a:spLocks noGrp="1"/>
          </p:cNvSpPr>
          <p:nvPr>
            <p:ph type="sldNum" sz="quarter" idx="12"/>
          </p:nvPr>
        </p:nvSpPr>
        <p:spPr>
          <a:xfrm>
            <a:off x="8737600" y="6492876"/>
            <a:ext cx="2844800" cy="365125"/>
          </a:xfrm>
          <a:prstGeom prst="rect">
            <a:avLst/>
          </a:prstGeom>
        </p:spPr>
        <p:txBody>
          <a:bodyPr/>
          <a:lstStyle>
            <a:lvl1pPr>
              <a:defRPr/>
            </a:lvl1pPr>
          </a:lstStyle>
          <a:p>
            <a:fld id="{02941447-81A8-E34A-8E29-11F044513D7E}" type="slidenum">
              <a:rPr lang="en-US"/>
              <a:pPr/>
              <a:t>‹#›</a:t>
            </a:fld>
            <a:endParaRPr lang="en-US"/>
          </a:p>
        </p:txBody>
      </p:sp>
      <p:sp>
        <p:nvSpPr>
          <p:cNvPr id="7"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872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816001" y="1825200"/>
            <a:ext cx="11041567" cy="4365288"/>
          </a:xfrm>
        </p:spPr>
        <p:txBody>
          <a:bodyPr/>
          <a:lstStyle>
            <a:lvl1pPr>
              <a:defRPr sz="2133">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4" name="Rectangle 40"/>
          <p:cNvSpPr>
            <a:spLocks noGrp="1" noChangeArrowheads="1"/>
          </p:cNvSpPr>
          <p:nvPr>
            <p:ph type="subTitle" sz="quarter" idx="1" hasCustomPrompt="1"/>
          </p:nvPr>
        </p:nvSpPr>
        <p:spPr>
          <a:xfrm>
            <a:off x="817035" y="1376774"/>
            <a:ext cx="11040533"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800"/>
              </a:spcBef>
              <a:buFont typeface="Wingdings" pitchFamily="2" charset="2"/>
              <a:buNone/>
              <a:defRPr sz="24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10265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 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6" name="Text Placeholder 12"/>
          <p:cNvSpPr>
            <a:spLocks noGrp="1"/>
          </p:cNvSpPr>
          <p:nvPr>
            <p:ph type="body" sz="quarter" idx="10"/>
          </p:nvPr>
        </p:nvSpPr>
        <p:spPr>
          <a:xfrm>
            <a:off x="256032" y="6163056"/>
            <a:ext cx="11420856" cy="475488"/>
          </a:xfrm>
        </p:spPr>
        <p:txBody>
          <a:bodyPr anchor="b"/>
          <a:lstStyle>
            <a:lvl1pPr>
              <a:spcBef>
                <a:spcPts val="0"/>
              </a:spcBef>
              <a:defRPr sz="1400" b="0">
                <a:latin typeface="Franklin Gothic Book" panose="020B0503020102020204" pitchFamily="34" charset="0"/>
              </a:defRPr>
            </a:lvl1pPr>
          </a:lstStyle>
          <a:p>
            <a:pPr lvl="0"/>
            <a:r>
              <a:rPr lang="en-US" dirty="0"/>
              <a:t>Edit Master text styles</a:t>
            </a:r>
          </a:p>
        </p:txBody>
      </p:sp>
      <p:sp>
        <p:nvSpPr>
          <p:cNvPr id="12" name="Slide Number Placeholder 5"/>
          <p:cNvSpPr>
            <a:spLocks noGrp="1"/>
          </p:cNvSpPr>
          <p:nvPr>
            <p:ph type="sldNum" sz="quarter" idx="4"/>
          </p:nvPr>
        </p:nvSpPr>
        <p:spPr>
          <a:xfrm>
            <a:off x="11448288" y="6345936"/>
            <a:ext cx="667512" cy="274320"/>
          </a:xfrm>
          <a:prstGeom prst="rect">
            <a:avLst/>
          </a:prstGeom>
        </p:spPr>
        <p:txBody>
          <a:bodyPr vert="horz" lIns="91440" tIns="45720" rIns="91440" bIns="45720" rtlCol="0" anchor="t"/>
          <a:lstStyle>
            <a:lvl1pPr algn="ctr">
              <a:defRPr sz="1200" b="1">
                <a:solidFill>
                  <a:schemeClr val="tx1"/>
                </a:solidFill>
                <a:latin typeface="Franklin Gothic Medium Cond" panose="020B06060304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FA19188-CCD0-4FFB-8DFB-60D3E72DC091}" type="slidenum">
              <a:rPr kumimoji="0" lang="en-US" sz="1200" b="1" i="0" u="none" strike="noStrike" kern="1200" cap="none" spc="0" normalizeH="0" baseline="0" noProof="0" smtClean="0">
                <a:ln>
                  <a:noFill/>
                </a:ln>
                <a:solidFill>
                  <a:prstClr val="black"/>
                </a:solidFill>
                <a:effectLst/>
                <a:uLnTx/>
                <a:uFillTx/>
                <a:latin typeface="Franklin Gothic Medium Cond" panose="020B0606030402020204" pitchFamily="34" charset="0"/>
                <a:ea typeface="+mn-ea"/>
                <a:cs typeface="Arial"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200" b="1" i="0" u="none" strike="noStrike" kern="1200" cap="none" spc="0" normalizeH="0" baseline="0" noProof="0">
              <a:ln>
                <a:noFill/>
              </a:ln>
              <a:solidFill>
                <a:prstClr val="black"/>
              </a:solidFill>
              <a:effectLst/>
              <a:uLnTx/>
              <a:uFillTx/>
              <a:latin typeface="Franklin Gothic Medium Cond" panose="020B0606030402020204" pitchFamily="34" charset="0"/>
              <a:ea typeface="+mn-ea"/>
              <a:cs typeface="Arial" charset="0"/>
            </a:endParaRPr>
          </a:p>
        </p:txBody>
      </p:sp>
      <p:sp>
        <p:nvSpPr>
          <p:cNvPr id="5" name="TextBox 4"/>
          <p:cNvSpPr txBox="1"/>
          <p:nvPr userDrawn="1"/>
        </p:nvSpPr>
        <p:spPr>
          <a:xfrm>
            <a:off x="664362" y="6642556"/>
            <a:ext cx="10863276" cy="230832"/>
          </a:xfrm>
          <a:prstGeom prst="rect">
            <a:avLst/>
          </a:prstGeom>
          <a:noFill/>
        </p:spPr>
        <p:txBody>
          <a:bodyPr wrap="square" rtlCol="0">
            <a:spAutoFit/>
          </a:bodyPr>
          <a:lstStyle>
            <a:defPPr>
              <a:defRPr lang="de-DE"/>
            </a:defPPr>
            <a:lvl1pPr marL="0" marR="0" lvl="0" indent="0" algn="ctr" defTabSz="914400" latinLnBrk="0">
              <a:lnSpc>
                <a:spcPct val="100000"/>
              </a:lnSpc>
              <a:buClrTx/>
              <a:buSzTx/>
              <a:buFontTx/>
              <a:buNone/>
              <a:tabLst/>
              <a:defRPr kumimoji="0" sz="900" b="0" i="0" u="none" strike="noStrike" cap="none" normalizeH="0" baseline="0">
                <a:ln>
                  <a:noFill/>
                </a:ln>
                <a:solidFill>
                  <a:schemeClr val="accent6"/>
                </a:solidFill>
                <a:effectLst/>
                <a:latin typeface="+mj-lt"/>
                <a:cs typeface="Segoe UI" panose="020B0502040204020203"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9D90A0"/>
                </a:solidFill>
                <a:effectLst/>
                <a:uLnTx/>
                <a:uFillTx/>
                <a:latin typeface="Arial" panose="020B0604020202020204"/>
                <a:ea typeface="+mn-ea"/>
                <a:cs typeface="Segoe UI" panose="020B0502040204020203" pitchFamily="34" charset="0"/>
              </a:rPr>
              <a:t>These materials are provided to you solely as an educational resource for your personal use. Any commercial use or distribution of these materials or any portion thereof is strictly prohibited.</a:t>
            </a:r>
          </a:p>
        </p:txBody>
      </p:sp>
    </p:spTree>
    <p:extLst>
      <p:ext uri="{BB962C8B-B14F-4D97-AF65-F5344CB8AC3E}">
        <p14:creationId xmlns:p14="http://schemas.microsoft.com/office/powerpoint/2010/main" val="407194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a:stretch/>
        </p:blipFill>
        <p:spPr>
          <a:xfrm>
            <a:off x="0" y="0"/>
            <a:ext cx="12192000" cy="106680"/>
          </a:xfrm>
          <a:prstGeom prst="rect">
            <a:avLst/>
          </a:prstGeom>
        </p:spPr>
      </p:pic>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525255"/>
            <a:ext cx="9795308" cy="2852737"/>
          </a:xfrm>
        </p:spPr>
        <p:txBody>
          <a:bodyPr>
            <a:normAutofit/>
          </a:bodyPr>
          <a:lstStyle/>
          <a:p>
            <a:r>
              <a:rPr lang="en-US" sz="4000" dirty="0"/>
              <a:t>Treatment of Patients With Established </a:t>
            </a:r>
            <a:r>
              <a:rPr lang="en-US" sz="4000" dirty="0" err="1"/>
              <a:t>VTE</a:t>
            </a:r>
            <a:r>
              <a:rPr lang="en-US" sz="4000" dirty="0"/>
              <a:t> With Cancer and COVID-19</a:t>
            </a:r>
          </a:p>
        </p:txBody>
      </p:sp>
      <p:sp>
        <p:nvSpPr>
          <p:cNvPr id="3" name="Subtitle 2"/>
          <p:cNvSpPr>
            <a:spLocks noGrp="1"/>
          </p:cNvSpPr>
          <p:nvPr>
            <p:ph type="subTitle" idx="1"/>
          </p:nvPr>
        </p:nvSpPr>
        <p:spPr>
          <a:xfrm>
            <a:off x="609601" y="4308726"/>
            <a:ext cx="10515600" cy="2268537"/>
          </a:xfrm>
        </p:spPr>
        <p:txBody>
          <a:bodyPr>
            <a:normAutofit/>
          </a:bodyPr>
          <a:lstStyle/>
          <a:p>
            <a:r>
              <a:rPr lang="en-US" dirty="0"/>
              <a:t>Alok A. Khorana, MD, FACP, </a:t>
            </a:r>
            <a:r>
              <a:rPr lang="en-US" dirty="0" err="1"/>
              <a:t>FASCO</a:t>
            </a:r>
            <a:endParaRPr lang="en-US" dirty="0"/>
          </a:p>
          <a:p>
            <a:r>
              <a:rPr lang="en-US" dirty="0"/>
              <a:t>Sondra and Stephen </a:t>
            </a:r>
            <a:r>
              <a:rPr lang="en-US" dirty="0" err="1"/>
              <a:t>Hardis</a:t>
            </a:r>
            <a:r>
              <a:rPr lang="en-US" dirty="0"/>
              <a:t> Chair in Oncology Research</a:t>
            </a:r>
          </a:p>
          <a:p>
            <a:r>
              <a:rPr lang="en-US" dirty="0"/>
              <a:t>Professor of Medicine, Cleveland Clinic Lerner College of Medicine</a:t>
            </a:r>
          </a:p>
          <a:p>
            <a:r>
              <a:rPr lang="en-US" dirty="0"/>
              <a:t>Taussig Cancer Institute and Case Comprehensive Cancer Center</a:t>
            </a:r>
          </a:p>
          <a:p>
            <a:r>
              <a:rPr lang="en-US" dirty="0"/>
              <a:t>Cleveland, OH</a:t>
            </a:r>
            <a:br>
              <a:rPr lang="en-GB" dirty="0"/>
            </a:br>
            <a:endParaRPr lang="en-GB" dirty="0"/>
          </a:p>
          <a:p>
            <a:pPr lvl="0"/>
            <a:endParaRPr lang="en-GB" dirty="0"/>
          </a:p>
        </p:txBody>
      </p:sp>
    </p:spTree>
    <p:custDataLst>
      <p:tags r:id="rId1"/>
    </p:custDataLst>
    <p:extLst>
      <p:ext uri="{BB962C8B-B14F-4D97-AF65-F5344CB8AC3E}">
        <p14:creationId xmlns:p14="http://schemas.microsoft.com/office/powerpoint/2010/main" val="31577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defTabSz="914377">
              <a:defRPr/>
            </a:pPr>
            <a:r>
              <a:rPr lang="en-US" dirty="0"/>
              <a:t>Conclusions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2021795"/>
              </p:ext>
            </p:extLst>
          </p:nvPr>
        </p:nvGraphicFramePr>
        <p:xfrm>
          <a:off x="861060" y="1453662"/>
          <a:ext cx="10439400" cy="498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75700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576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6059-EB32-45AA-8959-7B1D75FE8D40}"/>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32521CC1-124F-4664-AA3B-38EE1274A42C}"/>
              </a:ext>
            </a:extLst>
          </p:cNvPr>
          <p:cNvSpPr>
            <a:spLocks noGrp="1"/>
          </p:cNvSpPr>
          <p:nvPr>
            <p:ph idx="1"/>
          </p:nvPr>
        </p:nvSpPr>
        <p:spPr/>
        <p:txBody>
          <a:bodyPr/>
          <a:lstStyle/>
          <a:p>
            <a:r>
              <a:rPr lang="en-US" dirty="0"/>
              <a:t>People with cancer are at higher risk of COVID-19 and its complications, including thromboembolism (</a:t>
            </a:r>
            <a:r>
              <a:rPr lang="en-US" dirty="0" err="1"/>
              <a:t>TE</a:t>
            </a:r>
            <a:r>
              <a:rPr lang="en-US" dirty="0"/>
              <a:t>), severe disease, and mortality</a:t>
            </a:r>
            <a:r>
              <a:rPr lang="en-US" baseline="30000" dirty="0"/>
              <a:t>1</a:t>
            </a:r>
          </a:p>
          <a:p>
            <a:r>
              <a:rPr lang="en-US" dirty="0"/>
              <a:t>Inflammatory response to SARS-CoV-2 infection can cause </a:t>
            </a:r>
            <a:r>
              <a:rPr lang="en-US" u="sng" dirty="0"/>
              <a:t>acute phase response</a:t>
            </a:r>
            <a:r>
              <a:rPr lang="en-US" dirty="0"/>
              <a:t> and </a:t>
            </a:r>
            <a:r>
              <a:rPr lang="en-US" u="sng" dirty="0"/>
              <a:t>endothelial dysfunction</a:t>
            </a:r>
            <a:r>
              <a:rPr lang="en-US" dirty="0"/>
              <a:t>, which contribute to COVID-19-associated coagulopathy</a:t>
            </a:r>
            <a:r>
              <a:rPr lang="en-US" baseline="30000" dirty="0"/>
              <a:t>2</a:t>
            </a:r>
          </a:p>
          <a:p>
            <a:r>
              <a:rPr lang="en-US" dirty="0"/>
              <a:t>D-dimer and other inflammatory and hemostatic biomarkers have been associated with worse COVID-19 outcomes in the general population</a:t>
            </a:r>
            <a:r>
              <a:rPr lang="en-US" baseline="30000" dirty="0"/>
              <a:t>3</a:t>
            </a:r>
          </a:p>
          <a:p>
            <a:r>
              <a:rPr lang="en-US" dirty="0"/>
              <a:t>Venous thromboembolism (VTE) rates vary substantially by report; most recent US data suggest a 3% thromboembolism rate in a mixed-tumor, mixed inpatient-outpatient population</a:t>
            </a:r>
            <a:r>
              <a:rPr lang="en-US" baseline="30000" dirty="0"/>
              <a:t>4</a:t>
            </a:r>
          </a:p>
        </p:txBody>
      </p:sp>
      <p:sp>
        <p:nvSpPr>
          <p:cNvPr id="7" name="Footer Placeholder 6">
            <a:extLst>
              <a:ext uri="{FF2B5EF4-FFF2-40B4-BE49-F238E27FC236}">
                <a16:creationId xmlns:a16="http://schemas.microsoft.com/office/drawing/2014/main" id="{9BBB567E-F359-6243-98A4-5BD3B7B42D9A}"/>
              </a:ext>
            </a:extLst>
          </p:cNvPr>
          <p:cNvSpPr>
            <a:spLocks noGrp="1"/>
          </p:cNvSpPr>
          <p:nvPr>
            <p:ph type="ftr" sz="quarter" idx="3"/>
          </p:nvPr>
        </p:nvSpPr>
        <p:spPr/>
        <p:txBody>
          <a:bodyPr/>
          <a:lstStyle/>
          <a:p>
            <a:r>
              <a:rPr lang="da-DK" baseline="30000" dirty="0"/>
              <a:t>1</a:t>
            </a:r>
            <a:r>
              <a:rPr lang="da-DK" dirty="0"/>
              <a:t>Kuderer NM, et al. </a:t>
            </a:r>
            <a:r>
              <a:rPr lang="da-DK" i="1" dirty="0"/>
              <a:t>Lancet. </a:t>
            </a:r>
            <a:r>
              <a:rPr lang="da-DK" dirty="0"/>
              <a:t>2020;395(10241):1907-1918;  </a:t>
            </a:r>
            <a:r>
              <a:rPr lang="da-DK" baseline="30000" dirty="0"/>
              <a:t>2</a:t>
            </a:r>
            <a:r>
              <a:rPr lang="da-DK" dirty="0"/>
              <a:t>Vincent JL, et al. </a:t>
            </a:r>
            <a:r>
              <a:rPr lang="da-DK" i="1" dirty="0"/>
              <a:t>Lancet Respir Med. </a:t>
            </a:r>
            <a:r>
              <a:rPr lang="da-DK" dirty="0"/>
              <a:t>2020;8(5):430-432; </a:t>
            </a:r>
            <a:r>
              <a:rPr lang="da-DK" baseline="30000" dirty="0"/>
              <a:t>3</a:t>
            </a:r>
            <a:r>
              <a:rPr lang="da-DK" dirty="0"/>
              <a:t>Loo J, et al. </a:t>
            </a:r>
            <a:r>
              <a:rPr lang="da-DK" i="1" dirty="0"/>
              <a:t>Thorax. </a:t>
            </a:r>
            <a:r>
              <a:rPr lang="da-DK" dirty="0"/>
              <a:t>2021;76(4):412-420; </a:t>
            </a:r>
            <a:r>
              <a:rPr lang="da-DK" baseline="30000" dirty="0"/>
              <a:t>4</a:t>
            </a:r>
            <a:r>
              <a:rPr lang="da-DK" dirty="0"/>
              <a:t>Khorana AA, et al. </a:t>
            </a:r>
            <a:r>
              <a:rPr lang="da-DK" i="1" dirty="0"/>
              <a:t>Blood Adv. </a:t>
            </a:r>
            <a:r>
              <a:rPr lang="da-DK" dirty="0"/>
              <a:t>2022;6(4):1212-1221. </a:t>
            </a:r>
          </a:p>
        </p:txBody>
      </p:sp>
    </p:spTree>
    <p:extLst>
      <p:ext uri="{BB962C8B-B14F-4D97-AF65-F5344CB8AC3E}">
        <p14:creationId xmlns:p14="http://schemas.microsoft.com/office/powerpoint/2010/main" val="204386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and VTE</a:t>
            </a:r>
          </a:p>
        </p:txBody>
      </p:sp>
      <p:grpSp>
        <p:nvGrpSpPr>
          <p:cNvPr id="3" name="Group 4">
            <a:extLst>
              <a:ext uri="{FF2B5EF4-FFF2-40B4-BE49-F238E27FC236}">
                <a16:creationId xmlns:a16="http://schemas.microsoft.com/office/drawing/2014/main" id="{F834CCE8-6363-5E9C-5E84-CF49171D1FDA}"/>
              </a:ext>
            </a:extLst>
          </p:cNvPr>
          <p:cNvGrpSpPr>
            <a:grpSpLocks noChangeAspect="1"/>
          </p:cNvGrpSpPr>
          <p:nvPr/>
        </p:nvGrpSpPr>
        <p:grpSpPr bwMode="auto">
          <a:xfrm>
            <a:off x="2591593" y="1367328"/>
            <a:ext cx="7008813" cy="4779963"/>
            <a:chOff x="1440" y="968"/>
            <a:chExt cx="4415" cy="3011"/>
          </a:xfrm>
        </p:grpSpPr>
        <p:sp>
          <p:nvSpPr>
            <p:cNvPr id="6" name="AutoShape 3">
              <a:extLst>
                <a:ext uri="{FF2B5EF4-FFF2-40B4-BE49-F238E27FC236}">
                  <a16:creationId xmlns:a16="http://schemas.microsoft.com/office/drawing/2014/main" id="{EA1720D4-36A4-4E37-1057-BFB0B7318961}"/>
                </a:ext>
              </a:extLst>
            </p:cNvPr>
            <p:cNvSpPr>
              <a:spLocks noChangeAspect="1" noChangeArrowheads="1" noTextEdit="1"/>
            </p:cNvSpPr>
            <p:nvPr/>
          </p:nvSpPr>
          <p:spPr bwMode="auto">
            <a:xfrm>
              <a:off x="1440" y="968"/>
              <a:ext cx="4415" cy="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EC802716-33D3-DB3F-08AE-E2B5775676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val="0"/>
                </a:ext>
              </a:extLst>
            </a:blip>
            <a:srcRect/>
            <a:stretch>
              <a:fillRect/>
            </a:stretch>
          </p:blipFill>
          <p:spPr bwMode="auto">
            <a:xfrm>
              <a:off x="1440" y="968"/>
              <a:ext cx="4418" cy="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ooter Placeholder 6">
            <a:extLst>
              <a:ext uri="{FF2B5EF4-FFF2-40B4-BE49-F238E27FC236}">
                <a16:creationId xmlns:a16="http://schemas.microsoft.com/office/drawing/2014/main" id="{17D373F4-AEB3-B9C1-BAB5-795BA2931F35}"/>
              </a:ext>
            </a:extLst>
          </p:cNvPr>
          <p:cNvSpPr>
            <a:spLocks noGrp="1"/>
          </p:cNvSpPr>
          <p:nvPr>
            <p:ph type="ftr" sz="quarter" idx="3"/>
          </p:nvPr>
        </p:nvSpPr>
        <p:spPr/>
        <p:txBody>
          <a:bodyPr/>
          <a:lstStyle/>
          <a:p>
            <a:r>
              <a:rPr lang="en-US" dirty="0"/>
              <a:t>Angelini DE, et al. </a:t>
            </a:r>
            <a:r>
              <a:rPr lang="en-US" i="1" dirty="0"/>
              <a:t>Res </a:t>
            </a:r>
            <a:r>
              <a:rPr lang="en-US" i="1" dirty="0" err="1"/>
              <a:t>Pract</a:t>
            </a:r>
            <a:r>
              <a:rPr lang="en-US" i="1" dirty="0"/>
              <a:t> </a:t>
            </a:r>
            <a:r>
              <a:rPr lang="en-US" i="1" dirty="0" err="1"/>
              <a:t>Thromb</a:t>
            </a:r>
            <a:r>
              <a:rPr lang="en-US" i="1" dirty="0"/>
              <a:t> </a:t>
            </a:r>
            <a:r>
              <a:rPr lang="en-US" i="1" dirty="0" err="1"/>
              <a:t>Haemost</a:t>
            </a:r>
            <a:r>
              <a:rPr lang="en-US" i="1" dirty="0"/>
              <a:t>. </a:t>
            </a:r>
            <a:r>
              <a:rPr lang="en-US" dirty="0"/>
              <a:t>2022;6(2):e12666. </a:t>
            </a:r>
          </a:p>
        </p:txBody>
      </p:sp>
    </p:spTree>
    <p:extLst>
      <p:ext uri="{BB962C8B-B14F-4D97-AF65-F5344CB8AC3E}">
        <p14:creationId xmlns:p14="http://schemas.microsoft.com/office/powerpoint/2010/main" val="257213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COVID-19 Severity in Cancer Patients</a:t>
            </a:r>
          </a:p>
        </p:txBody>
      </p:sp>
      <p:pic>
        <p:nvPicPr>
          <p:cNvPr id="4" name="Picture 3"/>
          <p:cNvPicPr>
            <a:picLocks noChangeAspect="1"/>
          </p:cNvPicPr>
          <p:nvPr/>
        </p:nvPicPr>
        <p:blipFill>
          <a:blip r:embed="rId3"/>
          <a:stretch>
            <a:fillRect/>
          </a:stretch>
        </p:blipFill>
        <p:spPr>
          <a:xfrm>
            <a:off x="2608691" y="1385082"/>
            <a:ext cx="6974618" cy="5014431"/>
          </a:xfrm>
          <a:prstGeom prst="rect">
            <a:avLst/>
          </a:prstGeom>
        </p:spPr>
      </p:pic>
      <p:sp>
        <p:nvSpPr>
          <p:cNvPr id="6" name="Footer Placeholder 5">
            <a:extLst>
              <a:ext uri="{FF2B5EF4-FFF2-40B4-BE49-F238E27FC236}">
                <a16:creationId xmlns:a16="http://schemas.microsoft.com/office/drawing/2014/main" id="{31DC0C56-F0F4-E635-94B0-2C0C83BF9ED0}"/>
              </a:ext>
            </a:extLst>
          </p:cNvPr>
          <p:cNvSpPr>
            <a:spLocks noGrp="1"/>
          </p:cNvSpPr>
          <p:nvPr>
            <p:ph type="ftr" sz="quarter" idx="3"/>
          </p:nvPr>
        </p:nvSpPr>
        <p:spPr/>
        <p:txBody>
          <a:bodyPr/>
          <a:lstStyle/>
          <a:p>
            <a:r>
              <a:rPr lang="en-US" dirty="0" err="1"/>
              <a:t>Grivas</a:t>
            </a:r>
            <a:r>
              <a:rPr lang="en-US" dirty="0"/>
              <a:t> P, et al. </a:t>
            </a:r>
            <a:r>
              <a:rPr lang="en-US" i="1" dirty="0"/>
              <a:t>Ann Oncol. </a:t>
            </a:r>
            <a:r>
              <a:rPr lang="en-US" dirty="0"/>
              <a:t>2021;32(6):787-800. </a:t>
            </a:r>
          </a:p>
        </p:txBody>
      </p:sp>
    </p:spTree>
    <p:extLst>
      <p:ext uri="{BB962C8B-B14F-4D97-AF65-F5344CB8AC3E}">
        <p14:creationId xmlns:p14="http://schemas.microsoft.com/office/powerpoint/2010/main" val="395014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 name="Table Placeholder 8">
            <a:extLst>
              <a:ext uri="{FF2B5EF4-FFF2-40B4-BE49-F238E27FC236}">
                <a16:creationId xmlns:a16="http://schemas.microsoft.com/office/drawing/2014/main" id="{B6E68A16-B078-4B29-A84C-4EEE10C1A7F2}"/>
              </a:ext>
            </a:extLst>
          </p:cNvPr>
          <p:cNvGraphicFramePr>
            <a:graphicFrameLocks/>
          </p:cNvGraphicFramePr>
          <p:nvPr>
            <p:extLst>
              <p:ext uri="{D42A27DB-BD31-4B8C-83A1-F6EECF244321}">
                <p14:modId xmlns:p14="http://schemas.microsoft.com/office/powerpoint/2010/main" val="3293085821"/>
              </p:ext>
            </p:extLst>
          </p:nvPr>
        </p:nvGraphicFramePr>
        <p:xfrm>
          <a:off x="6432592" y="1717333"/>
          <a:ext cx="5424048" cy="3000951"/>
        </p:xfrm>
        <a:graphic>
          <a:graphicData uri="http://schemas.openxmlformats.org/drawingml/2006/table">
            <a:tbl>
              <a:tblPr firstRow="1" bandRow="1">
                <a:tableStyleId>{9D7B26C5-4107-4FEC-AEDC-1716B250A1EF}</a:tableStyleId>
              </a:tblPr>
              <a:tblGrid>
                <a:gridCol w="1439605">
                  <a:extLst>
                    <a:ext uri="{9D8B030D-6E8A-4147-A177-3AD203B41FA5}">
                      <a16:colId xmlns:a16="http://schemas.microsoft.com/office/drawing/2014/main" val="3909381665"/>
                    </a:ext>
                  </a:extLst>
                </a:gridCol>
                <a:gridCol w="2256251">
                  <a:extLst>
                    <a:ext uri="{9D8B030D-6E8A-4147-A177-3AD203B41FA5}">
                      <a16:colId xmlns:a16="http://schemas.microsoft.com/office/drawing/2014/main" val="1483815288"/>
                    </a:ext>
                  </a:extLst>
                </a:gridCol>
                <a:gridCol w="1728192">
                  <a:extLst>
                    <a:ext uri="{9D8B030D-6E8A-4147-A177-3AD203B41FA5}">
                      <a16:colId xmlns:a16="http://schemas.microsoft.com/office/drawing/2014/main" val="4210992805"/>
                    </a:ext>
                  </a:extLst>
                </a:gridCol>
              </a:tblGrid>
              <a:tr h="367447">
                <a:tc>
                  <a:txBody>
                    <a:bodyPr/>
                    <a:lstStyle/>
                    <a:p>
                      <a:r>
                        <a:rPr lang="en-GB" sz="1600" dirty="0">
                          <a:solidFill>
                            <a:schemeClr val="bg1"/>
                          </a:solidFill>
                        </a:rPr>
                        <a:t>Study</a:t>
                      </a:r>
                    </a:p>
                  </a:txBody>
                  <a:tcPr marL="96000" marR="121920" marT="60960" marB="60960">
                    <a:solidFill>
                      <a:schemeClr val="accent2"/>
                    </a:solidFill>
                  </a:tcPr>
                </a:tc>
                <a:tc>
                  <a:txBody>
                    <a:bodyPr/>
                    <a:lstStyle/>
                    <a:p>
                      <a:pPr algn="ctr"/>
                      <a:r>
                        <a:rPr lang="en-GB" sz="1600" dirty="0">
                          <a:solidFill>
                            <a:schemeClr val="bg1"/>
                          </a:solidFill>
                        </a:rPr>
                        <a:t>RR (95% CI)</a:t>
                      </a:r>
                    </a:p>
                  </a:txBody>
                  <a:tcPr marL="121920" marR="121920" marT="60960" marB="6096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RR (95% CI)</a:t>
                      </a:r>
                    </a:p>
                  </a:txBody>
                  <a:tcPr marL="48000" marR="48000" marT="60960" marB="60960">
                    <a:solidFill>
                      <a:schemeClr val="accent2"/>
                    </a:solidFill>
                  </a:tcPr>
                </a:tc>
                <a:extLst>
                  <a:ext uri="{0D108BD9-81ED-4DB2-BD59-A6C34878D82A}">
                    <a16:rowId xmlns:a16="http://schemas.microsoft.com/office/drawing/2014/main" val="1611928625"/>
                  </a:ext>
                </a:extLst>
              </a:tr>
              <a:tr h="658376">
                <a:tc>
                  <a:txBody>
                    <a:bodyPr/>
                    <a:lstStyle/>
                    <a:p>
                      <a:r>
                        <a:rPr lang="en-GB" sz="1600" dirty="0">
                          <a:solidFill>
                            <a:schemeClr val="tx1"/>
                          </a:solidFill>
                          <a:latin typeface="Arial" charset="0"/>
                        </a:rPr>
                        <a:t>Hokusai </a:t>
                      </a:r>
                      <a:r>
                        <a:rPr lang="en-GB" sz="1600" dirty="0" err="1">
                          <a:solidFill>
                            <a:schemeClr val="tx1"/>
                          </a:solidFill>
                          <a:latin typeface="Arial" charset="0"/>
                        </a:rPr>
                        <a:t>VTE</a:t>
                      </a:r>
                      <a:r>
                        <a:rPr lang="en-GB" sz="1600" dirty="0">
                          <a:solidFill>
                            <a:schemeClr val="tx1"/>
                          </a:solidFill>
                          <a:latin typeface="Arial" charset="0"/>
                        </a:rPr>
                        <a:t> Cancer</a:t>
                      </a:r>
                      <a:endParaRPr lang="en-GB" sz="1600" dirty="0">
                        <a:solidFill>
                          <a:schemeClr val="tx1"/>
                        </a:solidFill>
                      </a:endParaRPr>
                    </a:p>
                  </a:txBody>
                  <a:tcPr marL="96000" marR="48885" marT="60960" marB="60960" anchor="ctr"/>
                </a:tc>
                <a:tc>
                  <a:txBody>
                    <a:bodyPr/>
                    <a:lstStyle/>
                    <a:p>
                      <a:pPr algn="ctr"/>
                      <a:endParaRPr lang="en-GB" sz="1600" dirty="0">
                        <a:solidFill>
                          <a:schemeClr val="tx1"/>
                        </a:solidFill>
                      </a:endParaRPr>
                    </a:p>
                  </a:txBody>
                  <a:tcPr marL="121920" marR="121920"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1.71 (0.95-3.08)</a:t>
                      </a:r>
                    </a:p>
                  </a:txBody>
                  <a:tcPr marL="48000" marR="48000" marT="60960" marB="60960" anchor="ctr"/>
                </a:tc>
                <a:extLst>
                  <a:ext uri="{0D108BD9-81ED-4DB2-BD59-A6C34878D82A}">
                    <a16:rowId xmlns:a16="http://schemas.microsoft.com/office/drawing/2014/main" val="201129899"/>
                  </a:ext>
                </a:extLst>
              </a:tr>
              <a:tr h="658376">
                <a:tc>
                  <a:txBody>
                    <a:bodyPr/>
                    <a:lstStyle/>
                    <a:p>
                      <a:r>
                        <a:rPr lang="en-GB" sz="1600">
                          <a:solidFill>
                            <a:schemeClr val="tx1"/>
                          </a:solidFill>
                        </a:rPr>
                        <a:t>SELECT-D</a:t>
                      </a:r>
                    </a:p>
                  </a:txBody>
                  <a:tcPr marL="96000" marR="48885" marT="60960" marB="60960" anchor="ctr"/>
                </a:tc>
                <a:tc>
                  <a:txBody>
                    <a:bodyPr/>
                    <a:lstStyle/>
                    <a:p>
                      <a:pPr algn="ctr"/>
                      <a:endParaRPr lang="en-GB" sz="1600">
                        <a:solidFill>
                          <a:schemeClr val="tx1"/>
                        </a:solidFill>
                      </a:endParaRPr>
                    </a:p>
                  </a:txBody>
                  <a:tcPr marL="121920" marR="121920"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1.83 (0.69-4.86)</a:t>
                      </a:r>
                    </a:p>
                  </a:txBody>
                  <a:tcPr marL="48000" marR="48000" marT="60960" marB="60960" anchor="ctr"/>
                </a:tc>
                <a:extLst>
                  <a:ext uri="{0D108BD9-81ED-4DB2-BD59-A6C34878D82A}">
                    <a16:rowId xmlns:a16="http://schemas.microsoft.com/office/drawing/2014/main" val="2463552304"/>
                  </a:ext>
                </a:extLst>
              </a:tr>
              <a:tr h="658376">
                <a:tc>
                  <a:txBody>
                    <a:bodyPr/>
                    <a:lstStyle/>
                    <a:p>
                      <a:r>
                        <a:rPr lang="en-GB" sz="1600">
                          <a:solidFill>
                            <a:schemeClr val="tx1"/>
                          </a:solidFill>
                          <a:latin typeface="Arial" charset="0"/>
                        </a:rPr>
                        <a:t>CARAVAGGIO</a:t>
                      </a:r>
                      <a:endParaRPr lang="en-GB" sz="1600">
                        <a:solidFill>
                          <a:schemeClr val="tx1"/>
                        </a:solidFill>
                      </a:endParaRPr>
                    </a:p>
                  </a:txBody>
                  <a:tcPr marL="96000" marR="0" marT="60960" marB="60960" anchor="ctr"/>
                </a:tc>
                <a:tc>
                  <a:txBody>
                    <a:bodyPr/>
                    <a:lstStyle/>
                    <a:p>
                      <a:pPr algn="ctr"/>
                      <a:endParaRPr lang="en-GB" sz="1600">
                        <a:solidFill>
                          <a:schemeClr val="tx1"/>
                        </a:solidFill>
                      </a:endParaRPr>
                    </a:p>
                  </a:txBody>
                  <a:tcPr marL="121920" marR="121920"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0.96 (0.54-1.71)</a:t>
                      </a:r>
                    </a:p>
                  </a:txBody>
                  <a:tcPr marL="48000" marR="48000" marT="60960" marB="60960" anchor="ctr"/>
                </a:tc>
                <a:extLst>
                  <a:ext uri="{0D108BD9-81ED-4DB2-BD59-A6C34878D82A}">
                    <a16:rowId xmlns:a16="http://schemas.microsoft.com/office/drawing/2014/main" val="2864216004"/>
                  </a:ext>
                </a:extLst>
              </a:tr>
              <a:tr h="658376">
                <a:tc>
                  <a:txBody>
                    <a:bodyPr/>
                    <a:lstStyle/>
                    <a:p>
                      <a:r>
                        <a:rPr lang="en-GB" sz="1600">
                          <a:solidFill>
                            <a:schemeClr val="tx1"/>
                          </a:solidFill>
                          <a:latin typeface="Arial" charset="0"/>
                        </a:rPr>
                        <a:t>Combined</a:t>
                      </a:r>
                      <a:r>
                        <a:rPr kumimoji="0" lang="en-GB" altLang="en-US" sz="1600" b="0" i="0" u="none" strike="noStrike" kern="1200" cap="none" spc="0" normalizeH="0" baseline="30000" noProof="0">
                          <a:ln>
                            <a:noFill/>
                          </a:ln>
                          <a:solidFill>
                            <a:srgbClr val="000000">
                              <a:lumMod val="65000"/>
                              <a:lumOff val="35000"/>
                            </a:srgbClr>
                          </a:solidFill>
                          <a:effectLst/>
                          <a:uLnTx/>
                          <a:uFillTx/>
                          <a:latin typeface="+mn-lt"/>
                          <a:ea typeface="+mn-ea"/>
                          <a:cs typeface="Arial" pitchFamily="34" charset="0"/>
                        </a:rPr>
                        <a:t>#</a:t>
                      </a:r>
                      <a:endParaRPr lang="en-GB" sz="1600">
                        <a:solidFill>
                          <a:schemeClr val="tx1"/>
                        </a:solidFill>
                      </a:endParaRPr>
                    </a:p>
                  </a:txBody>
                  <a:tcPr marL="96000" marR="121920" marT="60960" marB="60960" anchor="ctr"/>
                </a:tc>
                <a:tc>
                  <a:txBody>
                    <a:bodyPr/>
                    <a:lstStyle/>
                    <a:p>
                      <a:pPr algn="ctr"/>
                      <a:endParaRPr lang="en-GB" sz="1600">
                        <a:solidFill>
                          <a:schemeClr val="tx1"/>
                        </a:solidFill>
                      </a:endParaRPr>
                    </a:p>
                  </a:txBody>
                  <a:tcPr marL="121920" marR="121920"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1.36 (0.55-3.35)</a:t>
                      </a:r>
                    </a:p>
                  </a:txBody>
                  <a:tcPr marL="48000" marR="48000" marT="60960" marB="60960" anchor="ctr"/>
                </a:tc>
                <a:extLst>
                  <a:ext uri="{0D108BD9-81ED-4DB2-BD59-A6C34878D82A}">
                    <a16:rowId xmlns:a16="http://schemas.microsoft.com/office/drawing/2014/main" val="3260915660"/>
                  </a:ext>
                </a:extLst>
              </a:tr>
            </a:tbl>
          </a:graphicData>
        </a:graphic>
      </p:graphicFrame>
      <p:sp>
        <p:nvSpPr>
          <p:cNvPr id="2" name="Title 1"/>
          <p:cNvSpPr>
            <a:spLocks noGrp="1"/>
          </p:cNvSpPr>
          <p:nvPr>
            <p:ph type="title"/>
          </p:nvPr>
        </p:nvSpPr>
        <p:spPr>
          <a:xfrm>
            <a:off x="609600" y="119121"/>
            <a:ext cx="10744200" cy="1185577"/>
          </a:xfrm>
        </p:spPr>
        <p:txBody>
          <a:bodyPr>
            <a:normAutofit/>
          </a:bodyPr>
          <a:lstStyle/>
          <a:p>
            <a:r>
              <a:rPr lang="en-GB" sz="2800" dirty="0"/>
              <a:t>Efficacy and Safety of </a:t>
            </a:r>
            <a:r>
              <a:rPr lang="en-GB" sz="2800" dirty="0" err="1"/>
              <a:t>DOACs</a:t>
            </a:r>
            <a:r>
              <a:rPr lang="en-GB" sz="2800" dirty="0"/>
              <a:t> Versus LMWH for the </a:t>
            </a:r>
            <a:br>
              <a:rPr lang="en-GB" sz="2800" dirty="0"/>
            </a:br>
            <a:r>
              <a:rPr lang="en-GB" sz="2800" dirty="0"/>
              <a:t>Treatment of CAT (Primary Analysis)</a:t>
            </a:r>
          </a:p>
        </p:txBody>
      </p:sp>
      <p:graphicFrame>
        <p:nvGraphicFramePr>
          <p:cNvPr id="203" name="Table Placeholder 8">
            <a:extLst>
              <a:ext uri="{FF2B5EF4-FFF2-40B4-BE49-F238E27FC236}">
                <a16:creationId xmlns:a16="http://schemas.microsoft.com/office/drawing/2014/main" id="{6B835AED-D923-403A-9B09-1845BF9DD12F}"/>
              </a:ext>
            </a:extLst>
          </p:cNvPr>
          <p:cNvGraphicFramePr>
            <a:graphicFrameLocks noGrp="1"/>
          </p:cNvGraphicFramePr>
          <p:nvPr>
            <p:ph type="tbl" sz="quarter" idx="4294967295"/>
            <p:extLst>
              <p:ext uri="{D42A27DB-BD31-4B8C-83A1-F6EECF244321}">
                <p14:modId xmlns:p14="http://schemas.microsoft.com/office/powerpoint/2010/main" val="314347316"/>
              </p:ext>
            </p:extLst>
          </p:nvPr>
        </p:nvGraphicFramePr>
        <p:xfrm>
          <a:off x="457200" y="1711643"/>
          <a:ext cx="5298997" cy="3005892"/>
        </p:xfrm>
        <a:graphic>
          <a:graphicData uri="http://schemas.openxmlformats.org/drawingml/2006/table">
            <a:tbl>
              <a:tblPr firstRow="1" bandRow="1">
                <a:tableStyleId>{9D7B26C5-4107-4FEC-AEDC-1716B250A1EF}</a:tableStyleId>
              </a:tblPr>
              <a:tblGrid>
                <a:gridCol w="1479237">
                  <a:extLst>
                    <a:ext uri="{9D8B030D-6E8A-4147-A177-3AD203B41FA5}">
                      <a16:colId xmlns:a16="http://schemas.microsoft.com/office/drawing/2014/main" val="3909381665"/>
                    </a:ext>
                  </a:extLst>
                </a:gridCol>
                <a:gridCol w="2148512">
                  <a:extLst>
                    <a:ext uri="{9D8B030D-6E8A-4147-A177-3AD203B41FA5}">
                      <a16:colId xmlns:a16="http://schemas.microsoft.com/office/drawing/2014/main" val="1483815288"/>
                    </a:ext>
                  </a:extLst>
                </a:gridCol>
                <a:gridCol w="1671248">
                  <a:extLst>
                    <a:ext uri="{9D8B030D-6E8A-4147-A177-3AD203B41FA5}">
                      <a16:colId xmlns:a16="http://schemas.microsoft.com/office/drawing/2014/main" val="4210992805"/>
                    </a:ext>
                  </a:extLst>
                </a:gridCol>
              </a:tblGrid>
              <a:tr h="370528">
                <a:tc>
                  <a:txBody>
                    <a:bodyPr/>
                    <a:lstStyle/>
                    <a:p>
                      <a:r>
                        <a:rPr lang="en-GB" sz="1600" dirty="0">
                          <a:solidFill>
                            <a:schemeClr val="bg1"/>
                          </a:solidFill>
                        </a:rPr>
                        <a:t>Study</a:t>
                      </a:r>
                    </a:p>
                  </a:txBody>
                  <a:tcPr marL="96000" marR="48885" marT="60960" marB="60960">
                    <a:solidFill>
                      <a:schemeClr val="accent2"/>
                    </a:solidFill>
                  </a:tcPr>
                </a:tc>
                <a:tc>
                  <a:txBody>
                    <a:bodyPr/>
                    <a:lstStyle/>
                    <a:p>
                      <a:pPr algn="ctr"/>
                      <a:r>
                        <a:rPr lang="en-GB" sz="1600" dirty="0">
                          <a:solidFill>
                            <a:schemeClr val="bg1"/>
                          </a:solidFill>
                        </a:rPr>
                        <a:t>RR (95% CI)</a:t>
                      </a:r>
                    </a:p>
                  </a:txBody>
                  <a:tcPr marL="124169" marR="124169" marT="60960" marB="6096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RR (95% CI)</a:t>
                      </a:r>
                    </a:p>
                  </a:txBody>
                  <a:tcPr marL="48885" marR="48885" marT="60960" marB="60960">
                    <a:solidFill>
                      <a:schemeClr val="accent2"/>
                    </a:solidFill>
                  </a:tcPr>
                </a:tc>
                <a:extLst>
                  <a:ext uri="{0D108BD9-81ED-4DB2-BD59-A6C34878D82A}">
                    <a16:rowId xmlns:a16="http://schemas.microsoft.com/office/drawing/2014/main" val="1611928625"/>
                  </a:ext>
                </a:extLst>
              </a:tr>
              <a:tr h="658841">
                <a:tc>
                  <a:txBody>
                    <a:bodyPr/>
                    <a:lstStyle/>
                    <a:p>
                      <a:r>
                        <a:rPr lang="en-GB" sz="1600" dirty="0">
                          <a:solidFill>
                            <a:schemeClr val="tx1"/>
                          </a:solidFill>
                          <a:latin typeface="Arial" charset="0"/>
                        </a:rPr>
                        <a:t>Hokusai </a:t>
                      </a:r>
                      <a:r>
                        <a:rPr lang="en-GB" sz="1600" dirty="0" err="1">
                          <a:solidFill>
                            <a:schemeClr val="tx1"/>
                          </a:solidFill>
                          <a:latin typeface="Arial" charset="0"/>
                        </a:rPr>
                        <a:t>VTE</a:t>
                      </a:r>
                      <a:r>
                        <a:rPr lang="en-GB" sz="1600" dirty="0">
                          <a:solidFill>
                            <a:schemeClr val="tx1"/>
                          </a:solidFill>
                          <a:latin typeface="Arial" charset="0"/>
                        </a:rPr>
                        <a:t> Cancer</a:t>
                      </a:r>
                      <a:endParaRPr lang="en-GB" sz="1600" dirty="0">
                        <a:solidFill>
                          <a:schemeClr val="tx1"/>
                        </a:solidFill>
                      </a:endParaRPr>
                    </a:p>
                  </a:txBody>
                  <a:tcPr marL="96000" marR="48885" marT="60960" marB="60960" anchor="ctr"/>
                </a:tc>
                <a:tc>
                  <a:txBody>
                    <a:bodyPr/>
                    <a:lstStyle/>
                    <a:p>
                      <a:pPr algn="ctr"/>
                      <a:endParaRPr lang="en-GB" sz="1600" dirty="0">
                        <a:solidFill>
                          <a:schemeClr val="tx1"/>
                        </a:solidFill>
                      </a:endParaRPr>
                    </a:p>
                  </a:txBody>
                  <a:tcPr marL="124169" marR="124169"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charset="0"/>
                        </a:rPr>
                        <a:t>0.74 (0.48-1.14)</a:t>
                      </a:r>
                    </a:p>
                  </a:txBody>
                  <a:tcPr marL="48885" marR="48885" marT="60960" marB="60960" anchor="ctr"/>
                </a:tc>
                <a:extLst>
                  <a:ext uri="{0D108BD9-81ED-4DB2-BD59-A6C34878D82A}">
                    <a16:rowId xmlns:a16="http://schemas.microsoft.com/office/drawing/2014/main" val="201129899"/>
                  </a:ext>
                </a:extLst>
              </a:tr>
              <a:tr h="658841">
                <a:tc>
                  <a:txBody>
                    <a:bodyPr/>
                    <a:lstStyle/>
                    <a:p>
                      <a:r>
                        <a:rPr lang="en-GB" sz="1600">
                          <a:solidFill>
                            <a:schemeClr val="tx1"/>
                          </a:solidFill>
                        </a:rPr>
                        <a:t>SELECT-D</a:t>
                      </a:r>
                    </a:p>
                  </a:txBody>
                  <a:tcPr marL="96000" marR="48885" marT="60960" marB="60960" anchor="ctr"/>
                </a:tc>
                <a:tc>
                  <a:txBody>
                    <a:bodyPr/>
                    <a:lstStyle/>
                    <a:p>
                      <a:pPr algn="ctr"/>
                      <a:endParaRPr lang="en-GB" sz="1600">
                        <a:solidFill>
                          <a:schemeClr val="tx1"/>
                        </a:solidFill>
                      </a:endParaRPr>
                    </a:p>
                  </a:txBody>
                  <a:tcPr marL="124169" marR="124169"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0.41 (0.17-0.97)</a:t>
                      </a:r>
                    </a:p>
                  </a:txBody>
                  <a:tcPr marL="48885" marR="48885" marT="60960" marB="60960" anchor="ctr"/>
                </a:tc>
                <a:extLst>
                  <a:ext uri="{0D108BD9-81ED-4DB2-BD59-A6C34878D82A}">
                    <a16:rowId xmlns:a16="http://schemas.microsoft.com/office/drawing/2014/main" val="2463552304"/>
                  </a:ext>
                </a:extLst>
              </a:tr>
              <a:tr h="658841">
                <a:tc>
                  <a:txBody>
                    <a:bodyPr/>
                    <a:lstStyle/>
                    <a:p>
                      <a:r>
                        <a:rPr lang="en-GB" sz="1600">
                          <a:solidFill>
                            <a:schemeClr val="tx1"/>
                          </a:solidFill>
                          <a:latin typeface="Arial" charset="0"/>
                        </a:rPr>
                        <a:t>CARAVAGGIO</a:t>
                      </a:r>
                      <a:endParaRPr lang="en-GB" sz="1600">
                        <a:solidFill>
                          <a:schemeClr val="tx1"/>
                        </a:solidFill>
                      </a:endParaRPr>
                    </a:p>
                  </a:txBody>
                  <a:tcPr marL="96000" marR="0" marT="60960" marB="60960" anchor="ctr"/>
                </a:tc>
                <a:tc>
                  <a:txBody>
                    <a:bodyPr/>
                    <a:lstStyle/>
                    <a:p>
                      <a:pPr algn="ctr"/>
                      <a:endParaRPr lang="en-GB" sz="1600">
                        <a:solidFill>
                          <a:schemeClr val="tx1"/>
                        </a:solidFill>
                      </a:endParaRPr>
                    </a:p>
                  </a:txBody>
                  <a:tcPr marL="124169" marR="124169"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0.70 (0.45-1.08)</a:t>
                      </a:r>
                    </a:p>
                  </a:txBody>
                  <a:tcPr marL="48885" marR="48885" marT="60960" marB="60960" anchor="ctr"/>
                </a:tc>
                <a:extLst>
                  <a:ext uri="{0D108BD9-81ED-4DB2-BD59-A6C34878D82A}">
                    <a16:rowId xmlns:a16="http://schemas.microsoft.com/office/drawing/2014/main" val="2864216004"/>
                  </a:ext>
                </a:extLst>
              </a:tr>
              <a:tr h="658841">
                <a:tc>
                  <a:txBody>
                    <a:bodyPr/>
                    <a:lstStyle/>
                    <a:p>
                      <a:r>
                        <a:rPr lang="en-GB" sz="1600">
                          <a:solidFill>
                            <a:schemeClr val="tx1"/>
                          </a:solidFill>
                          <a:latin typeface="Arial" charset="0"/>
                        </a:rPr>
                        <a:t>Combined</a:t>
                      </a:r>
                      <a:r>
                        <a:rPr kumimoji="0" lang="en-GB" altLang="en-US" sz="1600" b="0" i="0" u="none" strike="noStrike" kern="1200" cap="none" spc="0" normalizeH="0" baseline="30000" noProof="0">
                          <a:ln>
                            <a:noFill/>
                          </a:ln>
                          <a:solidFill>
                            <a:srgbClr val="000000">
                              <a:lumMod val="65000"/>
                              <a:lumOff val="35000"/>
                            </a:srgbClr>
                          </a:solidFill>
                          <a:effectLst/>
                          <a:uLnTx/>
                          <a:uFillTx/>
                          <a:latin typeface="+mn-lt"/>
                          <a:ea typeface="+mn-ea"/>
                          <a:cs typeface="Arial" pitchFamily="34" charset="0"/>
                        </a:rPr>
                        <a:t>#</a:t>
                      </a:r>
                      <a:endParaRPr lang="en-GB" sz="1600">
                        <a:solidFill>
                          <a:schemeClr val="tx1"/>
                        </a:solidFill>
                      </a:endParaRPr>
                    </a:p>
                  </a:txBody>
                  <a:tcPr marL="96000" marR="48885" marT="60960" marB="60960" anchor="ctr"/>
                </a:tc>
                <a:tc>
                  <a:txBody>
                    <a:bodyPr/>
                    <a:lstStyle/>
                    <a:p>
                      <a:pPr algn="ctr"/>
                      <a:endParaRPr lang="en-GB" sz="1600">
                        <a:solidFill>
                          <a:schemeClr val="tx1"/>
                        </a:solidFill>
                      </a:endParaRPr>
                    </a:p>
                  </a:txBody>
                  <a:tcPr marL="124169" marR="124169" marT="60960" marB="6096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0.68 (0.39-1.17)</a:t>
                      </a:r>
                    </a:p>
                  </a:txBody>
                  <a:tcPr marL="48885" marR="48885" marT="60960" marB="60960" anchor="ctr"/>
                </a:tc>
                <a:extLst>
                  <a:ext uri="{0D108BD9-81ED-4DB2-BD59-A6C34878D82A}">
                    <a16:rowId xmlns:a16="http://schemas.microsoft.com/office/drawing/2014/main" val="3205202107"/>
                  </a:ext>
                </a:extLst>
              </a:tr>
            </a:tbl>
          </a:graphicData>
        </a:graphic>
      </p:graphicFrame>
      <p:sp>
        <p:nvSpPr>
          <p:cNvPr id="8" name="Content Placeholder 7"/>
          <p:cNvSpPr>
            <a:spLocks noGrp="1"/>
          </p:cNvSpPr>
          <p:nvPr>
            <p:ph type="subTitle" sz="quarter" idx="4294967295"/>
          </p:nvPr>
        </p:nvSpPr>
        <p:spPr>
          <a:xfrm>
            <a:off x="457200" y="1273493"/>
            <a:ext cx="5260975" cy="396875"/>
          </a:xfrm>
        </p:spPr>
        <p:txBody>
          <a:bodyPr>
            <a:normAutofit fontScale="92500" lnSpcReduction="10000"/>
          </a:bodyPr>
          <a:lstStyle/>
          <a:p>
            <a:pPr marL="0" indent="0">
              <a:buNone/>
            </a:pPr>
            <a:r>
              <a:rPr lang="en-GB" b="1" dirty="0">
                <a:solidFill>
                  <a:schemeClr val="accent2"/>
                </a:solidFill>
              </a:rPr>
              <a:t>Recurrent </a:t>
            </a:r>
            <a:r>
              <a:rPr lang="en-GB" b="1" dirty="0" err="1">
                <a:solidFill>
                  <a:schemeClr val="accent2"/>
                </a:solidFill>
              </a:rPr>
              <a:t>VTE</a:t>
            </a:r>
            <a:r>
              <a:rPr lang="en-GB" b="1" dirty="0">
                <a:solidFill>
                  <a:schemeClr val="accent2"/>
                </a:solidFill>
              </a:rPr>
              <a:t>*</a:t>
            </a:r>
          </a:p>
        </p:txBody>
      </p:sp>
      <p:sp>
        <p:nvSpPr>
          <p:cNvPr id="15" name="Content Placeholder 6"/>
          <p:cNvSpPr txBox="1">
            <a:spLocks/>
          </p:cNvSpPr>
          <p:nvPr/>
        </p:nvSpPr>
        <p:spPr>
          <a:xfrm>
            <a:off x="505580" y="1376775"/>
            <a:ext cx="5376000" cy="4860516"/>
          </a:xfrm>
          <a:prstGeom prst="rect">
            <a:avLst/>
          </a:prstGeom>
        </p:spPr>
        <p:txBody>
          <a:bodyPr vert="horz" lIns="0" tIns="0" rIns="0" bIns="0" rtlCol="0">
            <a:noAutofit/>
          </a:bodyPr>
          <a:lst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sz="18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sz="160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4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4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marL="0" indent="0" algn="ctr">
              <a:buClr>
                <a:srgbClr val="3961AC"/>
              </a:buClr>
              <a:buNone/>
              <a:defRPr/>
            </a:pPr>
            <a:endParaRPr lang="en-GB" sz="2400" b="1" kern="0">
              <a:solidFill>
                <a:srgbClr val="000000">
                  <a:lumMod val="65000"/>
                  <a:lumOff val="35000"/>
                </a:srgbClr>
              </a:solidFill>
            </a:endParaRPr>
          </a:p>
        </p:txBody>
      </p:sp>
      <p:sp>
        <p:nvSpPr>
          <p:cNvPr id="27" name="Content Placeholder 6">
            <a:extLst>
              <a:ext uri="{FF2B5EF4-FFF2-40B4-BE49-F238E27FC236}">
                <a16:creationId xmlns:a16="http://schemas.microsoft.com/office/drawing/2014/main" id="{82720891-3691-4C61-BDC7-83BFCDF33E5D}"/>
              </a:ext>
            </a:extLst>
          </p:cNvPr>
          <p:cNvSpPr txBox="1">
            <a:spLocks/>
          </p:cNvSpPr>
          <p:nvPr/>
        </p:nvSpPr>
        <p:spPr>
          <a:xfrm>
            <a:off x="6432551" y="1273904"/>
            <a:ext cx="5272564"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lIns="0" tIns="0" rIns="0" bIns="0" rtlCol="0">
            <a:noAutofit/>
          </a:bodyPr>
          <a:lstStyle>
            <a:lvl1pPr marL="0" indent="0" algn="l" rtl="0" eaLnBrk="1" fontAlgn="base" hangingPunct="1">
              <a:spcBef>
                <a:spcPts val="600"/>
              </a:spcBef>
              <a:spcAft>
                <a:spcPct val="0"/>
              </a:spcAft>
              <a:buClr>
                <a:schemeClr val="bg2"/>
              </a:buClr>
              <a:buSzPct val="80000"/>
              <a:buFont typeface="Wingdings" pitchFamily="2" charset="2"/>
              <a:buNone/>
              <a:tabLst>
                <a:tab pos="1238250" algn="l"/>
              </a:tabLst>
              <a:defRPr lang="en-US" sz="1800" b="1">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buClr>
                <a:srgbClr val="3961AC"/>
              </a:buClr>
              <a:defRPr/>
            </a:pPr>
            <a:r>
              <a:rPr lang="en-GB" sz="2400" dirty="0">
                <a:solidFill>
                  <a:schemeClr val="accent2"/>
                </a:solidFill>
              </a:rPr>
              <a:t>ISTH Major Bleeding Events</a:t>
            </a:r>
            <a:r>
              <a:rPr lang="en-GB" sz="2400" baseline="30000" dirty="0">
                <a:solidFill>
                  <a:schemeClr val="accent2"/>
                </a:solidFill>
              </a:rPr>
              <a:t>‡</a:t>
            </a:r>
          </a:p>
        </p:txBody>
      </p:sp>
      <p:sp>
        <p:nvSpPr>
          <p:cNvPr id="93" name="Rectangle 6">
            <a:extLst>
              <a:ext uri="{FF2B5EF4-FFF2-40B4-BE49-F238E27FC236}">
                <a16:creationId xmlns:a16="http://schemas.microsoft.com/office/drawing/2014/main" id="{C001778C-A52F-4950-A572-1943812251B5}"/>
              </a:ext>
            </a:extLst>
          </p:cNvPr>
          <p:cNvSpPr>
            <a:spLocks noChangeArrowheads="1"/>
          </p:cNvSpPr>
          <p:nvPr/>
        </p:nvSpPr>
        <p:spPr bwMode="auto">
          <a:xfrm flipH="1">
            <a:off x="564540" y="5467410"/>
            <a:ext cx="11041037" cy="624000"/>
          </a:xfrm>
          <a:prstGeom prst="roundRect">
            <a:avLst/>
          </a:prstGeom>
          <a:solidFill>
            <a:schemeClr val="bg1"/>
          </a:solidFill>
          <a:ln w="19050">
            <a:solidFill>
              <a:schemeClr val="bg2"/>
            </a:solidFill>
            <a:round/>
            <a:headEnd/>
            <a:tailEnd/>
          </a:ln>
        </p:spPr>
        <p:txBody>
          <a:bodyPr lIns="89992" tIns="45719" rIns="71995" bIns="45719" anchor="ctr"/>
          <a:lstStyle/>
          <a:p>
            <a:pPr defTabSz="914377" eaLnBrk="1" fontAlgn="auto" hangingPunct="1">
              <a:spcBef>
                <a:spcPts val="0"/>
              </a:spcBef>
              <a:spcAft>
                <a:spcPts val="0"/>
              </a:spcAft>
              <a:defRPr/>
            </a:pPr>
            <a:r>
              <a:rPr lang="en-GB" sz="1733" dirty="0">
                <a:solidFill>
                  <a:srgbClr val="000000">
                    <a:lumMod val="65000"/>
                    <a:lumOff val="35000"/>
                  </a:srgbClr>
                </a:solidFill>
                <a:latin typeface="Arial"/>
                <a:cs typeface="+mn-cs"/>
              </a:rPr>
              <a:t>NOACs are associated with a nonsignificant lower risk of recurrent VTE (ARR -2.7%; 95% CI -5.1 to 1.4), </a:t>
            </a:r>
            <a:br>
              <a:rPr lang="en-GB" sz="1733" dirty="0">
                <a:solidFill>
                  <a:srgbClr val="000000">
                    <a:lumMod val="65000"/>
                    <a:lumOff val="35000"/>
                  </a:srgbClr>
                </a:solidFill>
                <a:latin typeface="Arial"/>
                <a:cs typeface="+mn-cs"/>
              </a:rPr>
            </a:br>
            <a:r>
              <a:rPr lang="en-GB" sz="1733" dirty="0">
                <a:solidFill>
                  <a:srgbClr val="000000">
                    <a:lumMod val="65000"/>
                    <a:lumOff val="35000"/>
                  </a:srgbClr>
                </a:solidFill>
                <a:latin typeface="Arial"/>
                <a:cs typeface="+mn-cs"/>
              </a:rPr>
              <a:t>and the risk of major bleeding was nonsignificantly higher (ARR 1.3%; 95% CI -1.6 to 8.3) versus LMWH</a:t>
            </a:r>
          </a:p>
        </p:txBody>
      </p:sp>
      <p:grpSp>
        <p:nvGrpSpPr>
          <p:cNvPr id="36" name="Group 35">
            <a:extLst>
              <a:ext uri="{FF2B5EF4-FFF2-40B4-BE49-F238E27FC236}">
                <a16:creationId xmlns:a16="http://schemas.microsoft.com/office/drawing/2014/main" id="{1A6C6EC8-F212-46FD-9A21-604072710D05}"/>
              </a:ext>
            </a:extLst>
          </p:cNvPr>
          <p:cNvGrpSpPr/>
          <p:nvPr/>
        </p:nvGrpSpPr>
        <p:grpSpPr>
          <a:xfrm>
            <a:off x="1199842" y="2081912"/>
            <a:ext cx="3412728" cy="3342120"/>
            <a:chOff x="1197806" y="1643170"/>
            <a:chExt cx="2559546" cy="2506590"/>
          </a:xfrm>
        </p:grpSpPr>
        <p:sp>
          <p:nvSpPr>
            <p:cNvPr id="193" name="TextBox 192">
              <a:extLst>
                <a:ext uri="{FF2B5EF4-FFF2-40B4-BE49-F238E27FC236}">
                  <a16:creationId xmlns:a16="http://schemas.microsoft.com/office/drawing/2014/main" id="{64A309A2-EF48-44BB-908F-9C9279DF6343}"/>
                </a:ext>
              </a:extLst>
            </p:cNvPr>
            <p:cNvSpPr txBox="1"/>
            <p:nvPr/>
          </p:nvSpPr>
          <p:spPr>
            <a:xfrm>
              <a:off x="1197806" y="3870580"/>
              <a:ext cx="1342878" cy="279180"/>
            </a:xfrm>
            <a:prstGeom prst="rect">
              <a:avLst/>
            </a:prstGeom>
            <a:noFill/>
          </p:spPr>
          <p:txBody>
            <a:bodyPr wrap="square" lIns="120000" tIns="62400" rIns="120000" bIns="62400" rtlCol="0" anchor="t">
              <a:spAutoFit/>
            </a:bodyPr>
            <a:lstStyle/>
            <a:p>
              <a:pPr algn="r" eaLnBrk="1" hangingPunct="1">
                <a:spcBef>
                  <a:spcPct val="50000"/>
                </a:spcBef>
                <a:defRPr/>
              </a:pPr>
              <a:r>
                <a:rPr lang="en-GB" sz="1600" b="1" dirty="0">
                  <a:solidFill>
                    <a:srgbClr val="000000">
                      <a:lumMod val="65000"/>
                      <a:lumOff val="35000"/>
                    </a:srgbClr>
                  </a:solidFill>
                  <a:latin typeface="Arial" charset="0"/>
                  <a:cs typeface="+mn-cs"/>
                </a:rPr>
                <a:t>Favours NOAC</a:t>
              </a:r>
            </a:p>
          </p:txBody>
        </p:sp>
        <p:sp>
          <p:nvSpPr>
            <p:cNvPr id="194" name="TextBox 193">
              <a:extLst>
                <a:ext uri="{FF2B5EF4-FFF2-40B4-BE49-F238E27FC236}">
                  <a16:creationId xmlns:a16="http://schemas.microsoft.com/office/drawing/2014/main" id="{8A8AAA88-F65E-4096-8170-9032B671D0F8}"/>
                </a:ext>
              </a:extLst>
            </p:cNvPr>
            <p:cNvSpPr txBox="1"/>
            <p:nvPr/>
          </p:nvSpPr>
          <p:spPr>
            <a:xfrm>
              <a:off x="2414479" y="3870580"/>
              <a:ext cx="1342873" cy="279180"/>
            </a:xfrm>
            <a:prstGeom prst="rect">
              <a:avLst/>
            </a:prstGeom>
            <a:noFill/>
          </p:spPr>
          <p:txBody>
            <a:bodyPr wrap="square" lIns="120000" tIns="62400" rIns="120000" bIns="62400" rtlCol="0" anchor="t">
              <a:spAutoFit/>
            </a:bodyPr>
            <a:lstStyle/>
            <a:p>
              <a:pPr algn="l" eaLnBrk="1" hangingPunct="1">
                <a:spcBef>
                  <a:spcPct val="50000"/>
                </a:spcBef>
                <a:defRPr/>
              </a:pPr>
              <a:r>
                <a:rPr lang="en-GB" sz="1600" b="1" dirty="0">
                  <a:solidFill>
                    <a:srgbClr val="000000">
                      <a:lumMod val="65000"/>
                      <a:lumOff val="35000"/>
                    </a:srgbClr>
                  </a:solidFill>
                  <a:latin typeface="Arial" charset="0"/>
                  <a:cs typeface="+mn-cs"/>
                </a:rPr>
                <a:t>Favours LMWH</a:t>
              </a:r>
            </a:p>
          </p:txBody>
        </p:sp>
        <p:grpSp>
          <p:nvGrpSpPr>
            <p:cNvPr id="33" name="Group 32">
              <a:extLst>
                <a:ext uri="{FF2B5EF4-FFF2-40B4-BE49-F238E27FC236}">
                  <a16:creationId xmlns:a16="http://schemas.microsoft.com/office/drawing/2014/main" id="{D9F70BE0-3B96-41CE-8B51-EB5EDBDE9BA9}"/>
                </a:ext>
              </a:extLst>
            </p:cNvPr>
            <p:cNvGrpSpPr/>
            <p:nvPr/>
          </p:nvGrpSpPr>
          <p:grpSpPr>
            <a:xfrm>
              <a:off x="1578109" y="1643170"/>
              <a:ext cx="1879562" cy="2324374"/>
              <a:chOff x="1578109" y="1643170"/>
              <a:chExt cx="1879562" cy="2324374"/>
            </a:xfrm>
          </p:grpSpPr>
          <p:grpSp>
            <p:nvGrpSpPr>
              <p:cNvPr id="11" name="Group 10">
                <a:extLst>
                  <a:ext uri="{FF2B5EF4-FFF2-40B4-BE49-F238E27FC236}">
                    <a16:creationId xmlns:a16="http://schemas.microsoft.com/office/drawing/2014/main" id="{92EBB696-687E-4990-B32A-397C44A2EF81}"/>
                  </a:ext>
                </a:extLst>
              </p:cNvPr>
              <p:cNvGrpSpPr/>
              <p:nvPr/>
            </p:nvGrpSpPr>
            <p:grpSpPr>
              <a:xfrm>
                <a:off x="1773864" y="1643170"/>
                <a:ext cx="1509756" cy="2049268"/>
                <a:chOff x="1727684" y="1170554"/>
                <a:chExt cx="1509756" cy="2049268"/>
              </a:xfrm>
            </p:grpSpPr>
            <p:cxnSp>
              <p:nvCxnSpPr>
                <p:cNvPr id="6" name="Straight Connector 5">
                  <a:extLst>
                    <a:ext uri="{FF2B5EF4-FFF2-40B4-BE49-F238E27FC236}">
                      <a16:creationId xmlns:a16="http://schemas.microsoft.com/office/drawing/2014/main" id="{247C024E-4D19-4932-900E-0FE005549876}"/>
                    </a:ext>
                  </a:extLst>
                </p:cNvPr>
                <p:cNvCxnSpPr/>
                <p:nvPr/>
              </p:nvCxnSpPr>
              <p:spPr bwMode="auto">
                <a:xfrm>
                  <a:off x="1727684" y="3147814"/>
                  <a:ext cx="1504800" cy="0"/>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a:extLst>
                    <a:ext uri="{FF2B5EF4-FFF2-40B4-BE49-F238E27FC236}">
                      <a16:creationId xmlns:a16="http://schemas.microsoft.com/office/drawing/2014/main" id="{1D8D58E9-A46D-4E56-8799-E3B94567A8C3}"/>
                    </a:ext>
                  </a:extLst>
                </p:cNvPr>
                <p:cNvCxnSpPr/>
                <p:nvPr/>
              </p:nvCxnSpPr>
              <p:spPr bwMode="auto">
                <a:xfrm>
                  <a:off x="1727684"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id="{E57EDC72-CFB8-4B4C-A8C3-8C21C204B35C}"/>
                    </a:ext>
                  </a:extLst>
                </p:cNvPr>
                <p:cNvCxnSpPr/>
                <p:nvPr/>
              </p:nvCxnSpPr>
              <p:spPr bwMode="auto">
                <a:xfrm>
                  <a:off x="1955572"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Straight Connector 21">
                  <a:extLst>
                    <a:ext uri="{FF2B5EF4-FFF2-40B4-BE49-F238E27FC236}">
                      <a16:creationId xmlns:a16="http://schemas.microsoft.com/office/drawing/2014/main" id="{786CD08B-0546-4C9D-8B58-7A9A928BBEAF}"/>
                    </a:ext>
                  </a:extLst>
                </p:cNvPr>
                <p:cNvCxnSpPr/>
                <p:nvPr/>
              </p:nvCxnSpPr>
              <p:spPr bwMode="auto">
                <a:xfrm>
                  <a:off x="2254675"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a:extLst>
                    <a:ext uri="{FF2B5EF4-FFF2-40B4-BE49-F238E27FC236}">
                      <a16:creationId xmlns:a16="http://schemas.microsoft.com/office/drawing/2014/main" id="{86D36581-8BE7-47EE-B660-73820BF2E290}"/>
                    </a:ext>
                  </a:extLst>
                </p:cNvPr>
                <p:cNvCxnSpPr/>
                <p:nvPr/>
              </p:nvCxnSpPr>
              <p:spPr bwMode="auto">
                <a:xfrm>
                  <a:off x="2482563"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Connector 23">
                  <a:extLst>
                    <a:ext uri="{FF2B5EF4-FFF2-40B4-BE49-F238E27FC236}">
                      <a16:creationId xmlns:a16="http://schemas.microsoft.com/office/drawing/2014/main" id="{11DF14E7-0512-482B-9E47-EF0F27AA3752}"/>
                    </a:ext>
                  </a:extLst>
                </p:cNvPr>
                <p:cNvCxnSpPr/>
                <p:nvPr/>
              </p:nvCxnSpPr>
              <p:spPr bwMode="auto">
                <a:xfrm>
                  <a:off x="2710451"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id="{F2FFE388-50B9-4F5C-9C37-A09F8AB81EE4}"/>
                    </a:ext>
                  </a:extLst>
                </p:cNvPr>
                <p:cNvCxnSpPr/>
                <p:nvPr/>
              </p:nvCxnSpPr>
              <p:spPr bwMode="auto">
                <a:xfrm>
                  <a:off x="3009553"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25">
                  <a:extLst>
                    <a:ext uri="{FF2B5EF4-FFF2-40B4-BE49-F238E27FC236}">
                      <a16:creationId xmlns:a16="http://schemas.microsoft.com/office/drawing/2014/main" id="{10F88E6E-58BD-47F8-8C48-31D0C9A6F065}"/>
                    </a:ext>
                  </a:extLst>
                </p:cNvPr>
                <p:cNvCxnSpPr/>
                <p:nvPr/>
              </p:nvCxnSpPr>
              <p:spPr bwMode="auto">
                <a:xfrm>
                  <a:off x="3237440"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7">
                  <a:extLst>
                    <a:ext uri="{FF2B5EF4-FFF2-40B4-BE49-F238E27FC236}">
                      <a16:creationId xmlns:a16="http://schemas.microsoft.com/office/drawing/2014/main" id="{37C392C2-B3A2-47F4-90B2-24E91D70E50B}"/>
                    </a:ext>
                  </a:extLst>
                </p:cNvPr>
                <p:cNvCxnSpPr/>
                <p:nvPr/>
              </p:nvCxnSpPr>
              <p:spPr bwMode="auto">
                <a:xfrm>
                  <a:off x="2482563" y="1170554"/>
                  <a:ext cx="0" cy="1977260"/>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a:extLst>
                    <a:ext uri="{FF2B5EF4-FFF2-40B4-BE49-F238E27FC236}">
                      <a16:creationId xmlns:a16="http://schemas.microsoft.com/office/drawing/2014/main" id="{F1CFF964-DD3C-4DE8-8862-16C98E83727F}"/>
                    </a:ext>
                  </a:extLst>
                </p:cNvPr>
                <p:cNvCxnSpPr/>
                <p:nvPr/>
              </p:nvCxnSpPr>
              <p:spPr bwMode="auto">
                <a:xfrm>
                  <a:off x="2358509" y="1521189"/>
                  <a:ext cx="0" cy="1620000"/>
                </a:xfrm>
                <a:prstGeom prst="line">
                  <a:avLst/>
                </a:prstGeom>
                <a:noFill/>
                <a:ln w="12700" cap="sq" cmpd="sng" algn="ctr">
                  <a:solidFill>
                    <a:schemeClr val="tx1"/>
                  </a:solidFill>
                  <a:prstDash val="sysDash"/>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5" name="TextBox 34">
                <a:extLst>
                  <a:ext uri="{FF2B5EF4-FFF2-40B4-BE49-F238E27FC236}">
                    <a16:creationId xmlns:a16="http://schemas.microsoft.com/office/drawing/2014/main" id="{E15BBD8C-E55F-4A88-953C-0ED78398EFF3}"/>
                  </a:ext>
                </a:extLst>
              </p:cNvPr>
              <p:cNvSpPr txBox="1"/>
              <p:nvPr/>
            </p:nvSpPr>
            <p:spPr>
              <a:xfrm>
                <a:off x="1578109" y="3688364"/>
                <a:ext cx="395759"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0.1</a:t>
                </a:r>
              </a:p>
            </p:txBody>
          </p:sp>
          <p:sp>
            <p:nvSpPr>
              <p:cNvPr id="52" name="TextBox 51">
                <a:extLst>
                  <a:ext uri="{FF2B5EF4-FFF2-40B4-BE49-F238E27FC236}">
                    <a16:creationId xmlns:a16="http://schemas.microsoft.com/office/drawing/2014/main" id="{046EDE56-6862-47F1-99FC-F7A823ADDE8E}"/>
                  </a:ext>
                </a:extLst>
              </p:cNvPr>
              <p:cNvSpPr txBox="1"/>
              <p:nvPr/>
            </p:nvSpPr>
            <p:spPr>
              <a:xfrm>
                <a:off x="1807132" y="3688364"/>
                <a:ext cx="395759"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0.2</a:t>
                </a:r>
              </a:p>
            </p:txBody>
          </p:sp>
          <p:sp>
            <p:nvSpPr>
              <p:cNvPr id="53" name="TextBox 52">
                <a:extLst>
                  <a:ext uri="{FF2B5EF4-FFF2-40B4-BE49-F238E27FC236}">
                    <a16:creationId xmlns:a16="http://schemas.microsoft.com/office/drawing/2014/main" id="{8A4928C2-B789-4FC4-B390-83EA54C546E0}"/>
                  </a:ext>
                </a:extLst>
              </p:cNvPr>
              <p:cNvSpPr txBox="1"/>
              <p:nvPr/>
            </p:nvSpPr>
            <p:spPr>
              <a:xfrm>
                <a:off x="2105532" y="3688364"/>
                <a:ext cx="395759"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0.5</a:t>
                </a:r>
              </a:p>
            </p:txBody>
          </p:sp>
          <p:sp>
            <p:nvSpPr>
              <p:cNvPr id="54" name="TextBox 53">
                <a:extLst>
                  <a:ext uri="{FF2B5EF4-FFF2-40B4-BE49-F238E27FC236}">
                    <a16:creationId xmlns:a16="http://schemas.microsoft.com/office/drawing/2014/main" id="{2568A362-EFCC-49CB-8681-51A8BA5DD725}"/>
                  </a:ext>
                </a:extLst>
              </p:cNvPr>
              <p:cNvSpPr txBox="1"/>
              <p:nvPr/>
            </p:nvSpPr>
            <p:spPr>
              <a:xfrm>
                <a:off x="2387705" y="3688364"/>
                <a:ext cx="267117"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1</a:t>
                </a:r>
              </a:p>
            </p:txBody>
          </p:sp>
          <p:sp>
            <p:nvSpPr>
              <p:cNvPr id="55" name="TextBox 54">
                <a:extLst>
                  <a:ext uri="{FF2B5EF4-FFF2-40B4-BE49-F238E27FC236}">
                    <a16:creationId xmlns:a16="http://schemas.microsoft.com/office/drawing/2014/main" id="{0A91643C-3EE9-4845-A700-D5A5CD91470F}"/>
                  </a:ext>
                </a:extLst>
              </p:cNvPr>
              <p:cNvSpPr txBox="1"/>
              <p:nvPr/>
            </p:nvSpPr>
            <p:spPr>
              <a:xfrm>
                <a:off x="2623593" y="3688364"/>
                <a:ext cx="267117"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2</a:t>
                </a:r>
              </a:p>
            </p:txBody>
          </p:sp>
          <p:sp>
            <p:nvSpPr>
              <p:cNvPr id="56" name="TextBox 55">
                <a:extLst>
                  <a:ext uri="{FF2B5EF4-FFF2-40B4-BE49-F238E27FC236}">
                    <a16:creationId xmlns:a16="http://schemas.microsoft.com/office/drawing/2014/main" id="{D1E3F7D5-86BB-4D3B-B1BD-A7B416B79984}"/>
                  </a:ext>
                </a:extLst>
              </p:cNvPr>
              <p:cNvSpPr txBox="1"/>
              <p:nvPr/>
            </p:nvSpPr>
            <p:spPr>
              <a:xfrm>
                <a:off x="2922165" y="3688364"/>
                <a:ext cx="267117"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5</a:t>
                </a:r>
              </a:p>
            </p:txBody>
          </p:sp>
          <p:sp>
            <p:nvSpPr>
              <p:cNvPr id="57" name="TextBox 56">
                <a:extLst>
                  <a:ext uri="{FF2B5EF4-FFF2-40B4-BE49-F238E27FC236}">
                    <a16:creationId xmlns:a16="http://schemas.microsoft.com/office/drawing/2014/main" id="{833763AF-FEB6-473D-88D0-C869E5051CB9}"/>
                  </a:ext>
                </a:extLst>
              </p:cNvPr>
              <p:cNvSpPr txBox="1"/>
              <p:nvPr/>
            </p:nvSpPr>
            <p:spPr>
              <a:xfrm>
                <a:off x="3105193" y="3688364"/>
                <a:ext cx="352478"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10</a:t>
                </a:r>
              </a:p>
            </p:txBody>
          </p:sp>
        </p:grpSp>
        <p:sp>
          <p:nvSpPr>
            <p:cNvPr id="34" name="Diamond 33">
              <a:extLst>
                <a:ext uri="{FF2B5EF4-FFF2-40B4-BE49-F238E27FC236}">
                  <a16:creationId xmlns:a16="http://schemas.microsoft.com/office/drawing/2014/main" id="{9F75EEC7-419D-46B2-A37B-BD6C94672D88}"/>
                </a:ext>
              </a:extLst>
            </p:cNvPr>
            <p:cNvSpPr/>
            <p:nvPr/>
          </p:nvSpPr>
          <p:spPr bwMode="auto">
            <a:xfrm>
              <a:off x="2219131" y="3292872"/>
              <a:ext cx="368161" cy="132057"/>
            </a:xfrm>
            <a:prstGeom prst="diamond">
              <a:avLst/>
            </a:prstGeom>
            <a:solidFill>
              <a:schemeClr val="accent4"/>
            </a:solidFill>
            <a:ln w="9525" algn="ctr">
              <a:solidFill>
                <a:schemeClr val="bg2"/>
              </a:solid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grpSp>
          <p:nvGrpSpPr>
            <p:cNvPr id="30" name="Group 29">
              <a:extLst>
                <a:ext uri="{FF2B5EF4-FFF2-40B4-BE49-F238E27FC236}">
                  <a16:creationId xmlns:a16="http://schemas.microsoft.com/office/drawing/2014/main" id="{54294D7C-0725-447E-B646-DE3F7B271A01}"/>
                </a:ext>
              </a:extLst>
            </p:cNvPr>
            <p:cNvGrpSpPr/>
            <p:nvPr/>
          </p:nvGrpSpPr>
          <p:grpSpPr>
            <a:xfrm>
              <a:off x="2289926" y="1779662"/>
              <a:ext cx="288000" cy="216094"/>
              <a:chOff x="2243746" y="1852811"/>
              <a:chExt cx="288000" cy="216094"/>
            </a:xfrm>
          </p:grpSpPr>
          <p:sp>
            <p:nvSpPr>
              <p:cNvPr id="29" name="Rectangle 28">
                <a:extLst>
                  <a:ext uri="{FF2B5EF4-FFF2-40B4-BE49-F238E27FC236}">
                    <a16:creationId xmlns:a16="http://schemas.microsoft.com/office/drawing/2014/main" id="{9793A6C6-1E7E-49B4-BBFB-6C7A4723A1C6}"/>
                  </a:ext>
                </a:extLst>
              </p:cNvPr>
              <p:cNvSpPr/>
              <p:nvPr/>
            </p:nvSpPr>
            <p:spPr bwMode="auto">
              <a:xfrm>
                <a:off x="2336288" y="1852811"/>
                <a:ext cx="102780" cy="216094"/>
              </a:xfrm>
              <a:prstGeom prst="rect">
                <a:avLst/>
              </a:prstGeom>
              <a:solidFill>
                <a:schemeClr val="accent4">
                  <a:lumMod val="60000"/>
                  <a:lumOff val="40000"/>
                </a:schemeClr>
              </a:solidFill>
              <a:ln w="6350" algn="ctr">
                <a:no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cxnSp>
            <p:nvCxnSpPr>
              <p:cNvPr id="16" name="Straight Connector 15">
                <a:extLst>
                  <a:ext uri="{FF2B5EF4-FFF2-40B4-BE49-F238E27FC236}">
                    <a16:creationId xmlns:a16="http://schemas.microsoft.com/office/drawing/2014/main" id="{A713F61E-0D90-41CE-883E-F70F63405060}"/>
                  </a:ext>
                </a:extLst>
              </p:cNvPr>
              <p:cNvCxnSpPr/>
              <p:nvPr/>
            </p:nvCxnSpPr>
            <p:spPr bwMode="auto">
              <a:xfrm>
                <a:off x="2243746" y="1961676"/>
                <a:ext cx="288000" cy="0"/>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Straight Connector 18">
                <a:extLst>
                  <a:ext uri="{FF2B5EF4-FFF2-40B4-BE49-F238E27FC236}">
                    <a16:creationId xmlns:a16="http://schemas.microsoft.com/office/drawing/2014/main" id="{921E0837-465A-4328-AA9F-FE1BEEF65A95}"/>
                  </a:ext>
                </a:extLst>
              </p:cNvPr>
              <p:cNvCxnSpPr/>
              <p:nvPr/>
            </p:nvCxnSpPr>
            <p:spPr bwMode="auto">
              <a:xfrm>
                <a:off x="2387678" y="1907670"/>
                <a:ext cx="0" cy="108012"/>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8" name="Group 37">
              <a:extLst>
                <a:ext uri="{FF2B5EF4-FFF2-40B4-BE49-F238E27FC236}">
                  <a16:creationId xmlns:a16="http://schemas.microsoft.com/office/drawing/2014/main" id="{7DCA834F-E2DA-4AE1-B94E-91A10C10C069}"/>
                </a:ext>
              </a:extLst>
            </p:cNvPr>
            <p:cNvGrpSpPr/>
            <p:nvPr/>
          </p:nvGrpSpPr>
          <p:grpSpPr>
            <a:xfrm>
              <a:off x="1957016" y="2341507"/>
              <a:ext cx="564247" cy="116438"/>
              <a:chOff x="2108296" y="1907670"/>
              <a:chExt cx="564247" cy="116438"/>
            </a:xfrm>
          </p:grpSpPr>
          <p:sp>
            <p:nvSpPr>
              <p:cNvPr id="39" name="Rectangle 38">
                <a:extLst>
                  <a:ext uri="{FF2B5EF4-FFF2-40B4-BE49-F238E27FC236}">
                    <a16:creationId xmlns:a16="http://schemas.microsoft.com/office/drawing/2014/main" id="{17756ABC-F2EA-412D-8C9E-F04DBEC60FB3}"/>
                  </a:ext>
                </a:extLst>
              </p:cNvPr>
              <p:cNvSpPr/>
              <p:nvPr/>
            </p:nvSpPr>
            <p:spPr bwMode="auto">
              <a:xfrm>
                <a:off x="2364408" y="1908058"/>
                <a:ext cx="58025" cy="116050"/>
              </a:xfrm>
              <a:prstGeom prst="rect">
                <a:avLst/>
              </a:prstGeom>
              <a:solidFill>
                <a:schemeClr val="accent4">
                  <a:lumMod val="60000"/>
                  <a:lumOff val="40000"/>
                </a:schemeClr>
              </a:solidFill>
              <a:ln w="6350" algn="ctr">
                <a:no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cxnSp>
            <p:nvCxnSpPr>
              <p:cNvPr id="40" name="Straight Connector 39">
                <a:extLst>
                  <a:ext uri="{FF2B5EF4-FFF2-40B4-BE49-F238E27FC236}">
                    <a16:creationId xmlns:a16="http://schemas.microsoft.com/office/drawing/2014/main" id="{2C2D3C3D-6490-4D45-9D89-35A1BC393761}"/>
                  </a:ext>
                </a:extLst>
              </p:cNvPr>
              <p:cNvCxnSpPr/>
              <p:nvPr/>
            </p:nvCxnSpPr>
            <p:spPr bwMode="auto">
              <a:xfrm>
                <a:off x="2108296" y="1961676"/>
                <a:ext cx="564247" cy="0"/>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Straight Connector 40">
                <a:extLst>
                  <a:ext uri="{FF2B5EF4-FFF2-40B4-BE49-F238E27FC236}">
                    <a16:creationId xmlns:a16="http://schemas.microsoft.com/office/drawing/2014/main" id="{6044402C-4319-44A4-9B4F-7EA96F9D0FFA}"/>
                  </a:ext>
                </a:extLst>
              </p:cNvPr>
              <p:cNvCxnSpPr/>
              <p:nvPr/>
            </p:nvCxnSpPr>
            <p:spPr bwMode="auto">
              <a:xfrm>
                <a:off x="2391748" y="1907670"/>
                <a:ext cx="0" cy="108012"/>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6" name="Group 45">
              <a:extLst>
                <a:ext uri="{FF2B5EF4-FFF2-40B4-BE49-F238E27FC236}">
                  <a16:creationId xmlns:a16="http://schemas.microsoft.com/office/drawing/2014/main" id="{6162E5CD-64D6-42A8-90BD-83367D8835B3}"/>
                </a:ext>
              </a:extLst>
            </p:cNvPr>
            <p:cNvGrpSpPr/>
            <p:nvPr/>
          </p:nvGrpSpPr>
          <p:grpSpPr>
            <a:xfrm>
              <a:off x="2271919" y="2770350"/>
              <a:ext cx="288000" cy="214093"/>
              <a:chOff x="2245747" y="1856813"/>
              <a:chExt cx="288000" cy="214093"/>
            </a:xfrm>
          </p:grpSpPr>
          <p:sp>
            <p:nvSpPr>
              <p:cNvPr id="47" name="Rectangle 46">
                <a:extLst>
                  <a:ext uri="{FF2B5EF4-FFF2-40B4-BE49-F238E27FC236}">
                    <a16:creationId xmlns:a16="http://schemas.microsoft.com/office/drawing/2014/main" id="{2DD66628-C43B-41D6-A0A7-600FACB85ADB}"/>
                  </a:ext>
                </a:extLst>
              </p:cNvPr>
              <p:cNvSpPr/>
              <p:nvPr/>
            </p:nvSpPr>
            <p:spPr bwMode="auto">
              <a:xfrm>
                <a:off x="2336288" y="1856813"/>
                <a:ext cx="102780" cy="214093"/>
              </a:xfrm>
              <a:prstGeom prst="rect">
                <a:avLst/>
              </a:prstGeom>
              <a:solidFill>
                <a:schemeClr val="accent4">
                  <a:lumMod val="60000"/>
                  <a:lumOff val="40000"/>
                </a:schemeClr>
              </a:solidFill>
              <a:ln w="6350" algn="ctr">
                <a:no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cxnSp>
            <p:nvCxnSpPr>
              <p:cNvPr id="48" name="Straight Connector 47">
                <a:extLst>
                  <a:ext uri="{FF2B5EF4-FFF2-40B4-BE49-F238E27FC236}">
                    <a16:creationId xmlns:a16="http://schemas.microsoft.com/office/drawing/2014/main" id="{AFBDBDBA-4C55-433D-936B-9B8C6103C52C}"/>
                  </a:ext>
                </a:extLst>
              </p:cNvPr>
              <p:cNvCxnSpPr/>
              <p:nvPr/>
            </p:nvCxnSpPr>
            <p:spPr bwMode="auto">
              <a:xfrm>
                <a:off x="2245747" y="1961676"/>
                <a:ext cx="288000" cy="0"/>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Straight Connector 48">
                <a:extLst>
                  <a:ext uri="{FF2B5EF4-FFF2-40B4-BE49-F238E27FC236}">
                    <a16:creationId xmlns:a16="http://schemas.microsoft.com/office/drawing/2014/main" id="{9FBD5F08-86B6-4504-8867-7CABB089927B}"/>
                  </a:ext>
                </a:extLst>
              </p:cNvPr>
              <p:cNvCxnSpPr/>
              <p:nvPr/>
            </p:nvCxnSpPr>
            <p:spPr bwMode="auto">
              <a:xfrm>
                <a:off x="2387678" y="1907670"/>
                <a:ext cx="0" cy="108012"/>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37" name="Group 36">
            <a:extLst>
              <a:ext uri="{FF2B5EF4-FFF2-40B4-BE49-F238E27FC236}">
                <a16:creationId xmlns:a16="http://schemas.microsoft.com/office/drawing/2014/main" id="{06BA45EB-DB58-469C-A36B-CA95A93A5E24}"/>
              </a:ext>
            </a:extLst>
          </p:cNvPr>
          <p:cNvGrpSpPr/>
          <p:nvPr/>
        </p:nvGrpSpPr>
        <p:grpSpPr>
          <a:xfrm>
            <a:off x="7201427" y="2081912"/>
            <a:ext cx="3412728" cy="3342120"/>
            <a:chOff x="5401070" y="1643170"/>
            <a:chExt cx="2559546" cy="2506590"/>
          </a:xfrm>
        </p:grpSpPr>
        <p:grpSp>
          <p:nvGrpSpPr>
            <p:cNvPr id="32" name="Group 31">
              <a:extLst>
                <a:ext uri="{FF2B5EF4-FFF2-40B4-BE49-F238E27FC236}">
                  <a16:creationId xmlns:a16="http://schemas.microsoft.com/office/drawing/2014/main" id="{BD6BCE4F-D0C6-41F4-8776-E6CE0DC862B6}"/>
                </a:ext>
              </a:extLst>
            </p:cNvPr>
            <p:cNvGrpSpPr/>
            <p:nvPr/>
          </p:nvGrpSpPr>
          <p:grpSpPr>
            <a:xfrm>
              <a:off x="5401070" y="1643170"/>
              <a:ext cx="2559546" cy="2506590"/>
              <a:chOff x="5401070" y="1643170"/>
              <a:chExt cx="2559546" cy="2506590"/>
            </a:xfrm>
          </p:grpSpPr>
          <p:sp>
            <p:nvSpPr>
              <p:cNvPr id="67" name="TextBox 66">
                <a:extLst>
                  <a:ext uri="{FF2B5EF4-FFF2-40B4-BE49-F238E27FC236}">
                    <a16:creationId xmlns:a16="http://schemas.microsoft.com/office/drawing/2014/main" id="{B4AF0FE1-AA8A-415C-AAAE-D47B3654ECDB}"/>
                  </a:ext>
                </a:extLst>
              </p:cNvPr>
              <p:cNvSpPr txBox="1"/>
              <p:nvPr/>
            </p:nvSpPr>
            <p:spPr>
              <a:xfrm>
                <a:off x="5401070" y="3870580"/>
                <a:ext cx="1342878" cy="279180"/>
              </a:xfrm>
              <a:prstGeom prst="rect">
                <a:avLst/>
              </a:prstGeom>
              <a:noFill/>
            </p:spPr>
            <p:txBody>
              <a:bodyPr wrap="square" lIns="120000" tIns="62400" rIns="120000" bIns="62400" rtlCol="0" anchor="t">
                <a:spAutoFit/>
              </a:bodyPr>
              <a:lstStyle/>
              <a:p>
                <a:pPr algn="r" eaLnBrk="1" hangingPunct="1">
                  <a:spcBef>
                    <a:spcPct val="50000"/>
                  </a:spcBef>
                  <a:defRPr/>
                </a:pPr>
                <a:r>
                  <a:rPr lang="en-GB" sz="1600" b="1">
                    <a:solidFill>
                      <a:srgbClr val="000000">
                        <a:lumMod val="65000"/>
                        <a:lumOff val="35000"/>
                      </a:srgbClr>
                    </a:solidFill>
                    <a:latin typeface="Arial" charset="0"/>
                    <a:cs typeface="+mn-cs"/>
                  </a:rPr>
                  <a:t>Favours NOAC</a:t>
                </a:r>
              </a:p>
            </p:txBody>
          </p:sp>
          <p:sp>
            <p:nvSpPr>
              <p:cNvPr id="68" name="TextBox 67">
                <a:extLst>
                  <a:ext uri="{FF2B5EF4-FFF2-40B4-BE49-F238E27FC236}">
                    <a16:creationId xmlns:a16="http://schemas.microsoft.com/office/drawing/2014/main" id="{AF7C9B73-C4F2-4C26-80C9-3858697D4148}"/>
                  </a:ext>
                </a:extLst>
              </p:cNvPr>
              <p:cNvSpPr txBox="1"/>
              <p:nvPr/>
            </p:nvSpPr>
            <p:spPr>
              <a:xfrm>
                <a:off x="6617743" y="3870580"/>
                <a:ext cx="1342873" cy="279180"/>
              </a:xfrm>
              <a:prstGeom prst="rect">
                <a:avLst/>
              </a:prstGeom>
              <a:noFill/>
            </p:spPr>
            <p:txBody>
              <a:bodyPr wrap="square" lIns="120000" tIns="62400" rIns="120000" bIns="62400" rtlCol="0" anchor="t">
                <a:spAutoFit/>
              </a:bodyPr>
              <a:lstStyle/>
              <a:p>
                <a:pPr algn="l" eaLnBrk="1" hangingPunct="1">
                  <a:spcBef>
                    <a:spcPct val="50000"/>
                  </a:spcBef>
                  <a:defRPr/>
                </a:pPr>
                <a:r>
                  <a:rPr lang="en-GB" sz="1600" b="1" dirty="0">
                    <a:solidFill>
                      <a:srgbClr val="000000">
                        <a:lumMod val="65000"/>
                        <a:lumOff val="35000"/>
                      </a:srgbClr>
                    </a:solidFill>
                    <a:latin typeface="Arial" charset="0"/>
                    <a:cs typeface="+mn-cs"/>
                  </a:rPr>
                  <a:t>Favours LMWH</a:t>
                </a:r>
              </a:p>
            </p:txBody>
          </p:sp>
          <p:grpSp>
            <p:nvGrpSpPr>
              <p:cNvPr id="69" name="Group 68">
                <a:extLst>
                  <a:ext uri="{FF2B5EF4-FFF2-40B4-BE49-F238E27FC236}">
                    <a16:creationId xmlns:a16="http://schemas.microsoft.com/office/drawing/2014/main" id="{B70489A7-0A2C-4C4A-A822-6B5DDD82F5E9}"/>
                  </a:ext>
                </a:extLst>
              </p:cNvPr>
              <p:cNvGrpSpPr/>
              <p:nvPr/>
            </p:nvGrpSpPr>
            <p:grpSpPr>
              <a:xfrm>
                <a:off x="5977128" y="1643170"/>
                <a:ext cx="1509756" cy="2049268"/>
                <a:chOff x="1727684" y="1170554"/>
                <a:chExt cx="1509756" cy="2049268"/>
              </a:xfrm>
            </p:grpSpPr>
            <p:cxnSp>
              <p:nvCxnSpPr>
                <p:cNvPr id="77" name="Straight Connector 76">
                  <a:extLst>
                    <a:ext uri="{FF2B5EF4-FFF2-40B4-BE49-F238E27FC236}">
                      <a16:creationId xmlns:a16="http://schemas.microsoft.com/office/drawing/2014/main" id="{5007ACC1-5BC1-4FC8-AF36-95EFDC6D48E9}"/>
                    </a:ext>
                  </a:extLst>
                </p:cNvPr>
                <p:cNvCxnSpPr/>
                <p:nvPr/>
              </p:nvCxnSpPr>
              <p:spPr bwMode="auto">
                <a:xfrm>
                  <a:off x="1727684" y="3147814"/>
                  <a:ext cx="1504800" cy="0"/>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id="{E053CA41-4732-4268-A84E-E6F480D36B99}"/>
                    </a:ext>
                  </a:extLst>
                </p:cNvPr>
                <p:cNvCxnSpPr/>
                <p:nvPr/>
              </p:nvCxnSpPr>
              <p:spPr bwMode="auto">
                <a:xfrm>
                  <a:off x="1727684"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Straight Connector 78">
                  <a:extLst>
                    <a:ext uri="{FF2B5EF4-FFF2-40B4-BE49-F238E27FC236}">
                      <a16:creationId xmlns:a16="http://schemas.microsoft.com/office/drawing/2014/main" id="{0EA38A3F-BB2D-42EA-82C7-5B50BF2EB450}"/>
                    </a:ext>
                  </a:extLst>
                </p:cNvPr>
                <p:cNvCxnSpPr/>
                <p:nvPr/>
              </p:nvCxnSpPr>
              <p:spPr bwMode="auto">
                <a:xfrm>
                  <a:off x="1955572"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Straight Connector 79">
                  <a:extLst>
                    <a:ext uri="{FF2B5EF4-FFF2-40B4-BE49-F238E27FC236}">
                      <a16:creationId xmlns:a16="http://schemas.microsoft.com/office/drawing/2014/main" id="{15101954-30F2-48B8-A426-5CBF72E7009C}"/>
                    </a:ext>
                  </a:extLst>
                </p:cNvPr>
                <p:cNvCxnSpPr/>
                <p:nvPr/>
              </p:nvCxnSpPr>
              <p:spPr bwMode="auto">
                <a:xfrm>
                  <a:off x="2254675"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Straight Connector 80">
                  <a:extLst>
                    <a:ext uri="{FF2B5EF4-FFF2-40B4-BE49-F238E27FC236}">
                      <a16:creationId xmlns:a16="http://schemas.microsoft.com/office/drawing/2014/main" id="{08392090-9187-4131-93B2-F43A8B69336D}"/>
                    </a:ext>
                  </a:extLst>
                </p:cNvPr>
                <p:cNvCxnSpPr/>
                <p:nvPr/>
              </p:nvCxnSpPr>
              <p:spPr bwMode="auto">
                <a:xfrm>
                  <a:off x="2482563"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id="{807D2115-B8D8-4BD4-B8AE-9F45FBB5824D}"/>
                    </a:ext>
                  </a:extLst>
                </p:cNvPr>
                <p:cNvCxnSpPr/>
                <p:nvPr/>
              </p:nvCxnSpPr>
              <p:spPr bwMode="auto">
                <a:xfrm>
                  <a:off x="2710451"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Straight Connector 82">
                  <a:extLst>
                    <a:ext uri="{FF2B5EF4-FFF2-40B4-BE49-F238E27FC236}">
                      <a16:creationId xmlns:a16="http://schemas.microsoft.com/office/drawing/2014/main" id="{DBDA1807-88FF-4E70-BDCC-A88CA1FF0778}"/>
                    </a:ext>
                  </a:extLst>
                </p:cNvPr>
                <p:cNvCxnSpPr/>
                <p:nvPr/>
              </p:nvCxnSpPr>
              <p:spPr bwMode="auto">
                <a:xfrm>
                  <a:off x="3009553"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Straight Connector 83">
                  <a:extLst>
                    <a:ext uri="{FF2B5EF4-FFF2-40B4-BE49-F238E27FC236}">
                      <a16:creationId xmlns:a16="http://schemas.microsoft.com/office/drawing/2014/main" id="{C46BC848-F0FC-4A63-8167-DE9EA2B8D106}"/>
                    </a:ext>
                  </a:extLst>
                </p:cNvPr>
                <p:cNvCxnSpPr/>
                <p:nvPr/>
              </p:nvCxnSpPr>
              <p:spPr bwMode="auto">
                <a:xfrm>
                  <a:off x="3237440" y="3147814"/>
                  <a:ext cx="0" cy="72008"/>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Straight Connector 84">
                  <a:extLst>
                    <a:ext uri="{FF2B5EF4-FFF2-40B4-BE49-F238E27FC236}">
                      <a16:creationId xmlns:a16="http://schemas.microsoft.com/office/drawing/2014/main" id="{8426C09D-436E-4CC2-814D-C1EA44F4FBB8}"/>
                    </a:ext>
                  </a:extLst>
                </p:cNvPr>
                <p:cNvCxnSpPr/>
                <p:nvPr/>
              </p:nvCxnSpPr>
              <p:spPr bwMode="auto">
                <a:xfrm>
                  <a:off x="2482563" y="1170554"/>
                  <a:ext cx="0" cy="1977260"/>
                </a:xfrm>
                <a:prstGeom prst="line">
                  <a:avLst/>
                </a:prstGeom>
                <a:noFill/>
                <a:ln w="1270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Straight Connector 85">
                  <a:extLst>
                    <a:ext uri="{FF2B5EF4-FFF2-40B4-BE49-F238E27FC236}">
                      <a16:creationId xmlns:a16="http://schemas.microsoft.com/office/drawing/2014/main" id="{00F3FF07-3EA6-4C94-9FF2-47563A375A7A}"/>
                    </a:ext>
                  </a:extLst>
                </p:cNvPr>
                <p:cNvCxnSpPr/>
                <p:nvPr/>
              </p:nvCxnSpPr>
              <p:spPr bwMode="auto">
                <a:xfrm>
                  <a:off x="2584512" y="1304620"/>
                  <a:ext cx="0" cy="1836000"/>
                </a:xfrm>
                <a:prstGeom prst="line">
                  <a:avLst/>
                </a:prstGeom>
                <a:noFill/>
                <a:ln w="12700" cap="sq" cmpd="sng" algn="ctr">
                  <a:solidFill>
                    <a:schemeClr val="tx1"/>
                  </a:solidFill>
                  <a:prstDash val="sysDash"/>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0" name="TextBox 69">
                <a:extLst>
                  <a:ext uri="{FF2B5EF4-FFF2-40B4-BE49-F238E27FC236}">
                    <a16:creationId xmlns:a16="http://schemas.microsoft.com/office/drawing/2014/main" id="{98164AAC-0F49-49D5-8950-7114B0361EBA}"/>
                  </a:ext>
                </a:extLst>
              </p:cNvPr>
              <p:cNvSpPr txBox="1"/>
              <p:nvPr/>
            </p:nvSpPr>
            <p:spPr>
              <a:xfrm>
                <a:off x="5781373" y="3688364"/>
                <a:ext cx="395759"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0.1</a:t>
                </a:r>
              </a:p>
            </p:txBody>
          </p:sp>
          <p:sp>
            <p:nvSpPr>
              <p:cNvPr id="71" name="TextBox 70">
                <a:extLst>
                  <a:ext uri="{FF2B5EF4-FFF2-40B4-BE49-F238E27FC236}">
                    <a16:creationId xmlns:a16="http://schemas.microsoft.com/office/drawing/2014/main" id="{298DD4D4-DE50-4744-A1E4-0277698FBF4E}"/>
                  </a:ext>
                </a:extLst>
              </p:cNvPr>
              <p:cNvSpPr txBox="1"/>
              <p:nvPr/>
            </p:nvSpPr>
            <p:spPr>
              <a:xfrm>
                <a:off x="6010396" y="3688364"/>
                <a:ext cx="395759"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0.2</a:t>
                </a:r>
              </a:p>
            </p:txBody>
          </p:sp>
          <p:sp>
            <p:nvSpPr>
              <p:cNvPr id="72" name="TextBox 71">
                <a:extLst>
                  <a:ext uri="{FF2B5EF4-FFF2-40B4-BE49-F238E27FC236}">
                    <a16:creationId xmlns:a16="http://schemas.microsoft.com/office/drawing/2014/main" id="{ADD2E0A5-0A8A-4AE1-956C-FE5AB74D4506}"/>
                  </a:ext>
                </a:extLst>
              </p:cNvPr>
              <p:cNvSpPr txBox="1"/>
              <p:nvPr/>
            </p:nvSpPr>
            <p:spPr>
              <a:xfrm>
                <a:off x="6308796" y="3688364"/>
                <a:ext cx="395759"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0.5</a:t>
                </a:r>
              </a:p>
            </p:txBody>
          </p:sp>
          <p:sp>
            <p:nvSpPr>
              <p:cNvPr id="73" name="TextBox 72">
                <a:extLst>
                  <a:ext uri="{FF2B5EF4-FFF2-40B4-BE49-F238E27FC236}">
                    <a16:creationId xmlns:a16="http://schemas.microsoft.com/office/drawing/2014/main" id="{14CE9730-83B5-4809-B2AB-4C25C52CA814}"/>
                  </a:ext>
                </a:extLst>
              </p:cNvPr>
              <p:cNvSpPr txBox="1"/>
              <p:nvPr/>
            </p:nvSpPr>
            <p:spPr>
              <a:xfrm>
                <a:off x="6590968" y="3688364"/>
                <a:ext cx="267117"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1</a:t>
                </a:r>
              </a:p>
            </p:txBody>
          </p:sp>
          <p:sp>
            <p:nvSpPr>
              <p:cNvPr id="74" name="TextBox 73">
                <a:extLst>
                  <a:ext uri="{FF2B5EF4-FFF2-40B4-BE49-F238E27FC236}">
                    <a16:creationId xmlns:a16="http://schemas.microsoft.com/office/drawing/2014/main" id="{6D6A877E-2D10-472B-8945-9D1270EB879C}"/>
                  </a:ext>
                </a:extLst>
              </p:cNvPr>
              <p:cNvSpPr txBox="1"/>
              <p:nvPr/>
            </p:nvSpPr>
            <p:spPr>
              <a:xfrm>
                <a:off x="6826858" y="3688364"/>
                <a:ext cx="267117"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2</a:t>
                </a:r>
              </a:p>
            </p:txBody>
          </p:sp>
          <p:sp>
            <p:nvSpPr>
              <p:cNvPr id="75" name="TextBox 74">
                <a:extLst>
                  <a:ext uri="{FF2B5EF4-FFF2-40B4-BE49-F238E27FC236}">
                    <a16:creationId xmlns:a16="http://schemas.microsoft.com/office/drawing/2014/main" id="{58B02392-0FEF-4C05-89AE-F5DB93ABB97D}"/>
                  </a:ext>
                </a:extLst>
              </p:cNvPr>
              <p:cNvSpPr txBox="1"/>
              <p:nvPr/>
            </p:nvSpPr>
            <p:spPr>
              <a:xfrm>
                <a:off x="7125430" y="3688364"/>
                <a:ext cx="267117"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5</a:t>
                </a:r>
              </a:p>
            </p:txBody>
          </p:sp>
          <p:sp>
            <p:nvSpPr>
              <p:cNvPr id="76" name="TextBox 75">
                <a:extLst>
                  <a:ext uri="{FF2B5EF4-FFF2-40B4-BE49-F238E27FC236}">
                    <a16:creationId xmlns:a16="http://schemas.microsoft.com/office/drawing/2014/main" id="{146B4AF1-0D39-4B4E-9EEF-49A4D718CCFB}"/>
                  </a:ext>
                </a:extLst>
              </p:cNvPr>
              <p:cNvSpPr txBox="1"/>
              <p:nvPr/>
            </p:nvSpPr>
            <p:spPr>
              <a:xfrm>
                <a:off x="7308457" y="3688364"/>
                <a:ext cx="352478" cy="279180"/>
              </a:xfrm>
              <a:prstGeom prst="rect">
                <a:avLst/>
              </a:prstGeom>
              <a:noFill/>
            </p:spPr>
            <p:txBody>
              <a:bodyPr wrap="none" lIns="120000" tIns="62400" rIns="120000" bIns="62400" rtlCol="0" anchor="t">
                <a:spAutoFit/>
              </a:bodyPr>
              <a:lstStyle/>
              <a:p>
                <a:pPr eaLnBrk="1" hangingPunct="1">
                  <a:spcBef>
                    <a:spcPct val="50000"/>
                  </a:spcBef>
                  <a:defRPr/>
                </a:pPr>
                <a:r>
                  <a:rPr lang="en-GB" sz="1600">
                    <a:solidFill>
                      <a:srgbClr val="000000">
                        <a:lumMod val="65000"/>
                        <a:lumOff val="35000"/>
                      </a:srgbClr>
                    </a:solidFill>
                    <a:latin typeface="Arial" charset="0"/>
                    <a:cs typeface="+mn-cs"/>
                  </a:rPr>
                  <a:t>10</a:t>
                </a:r>
              </a:p>
            </p:txBody>
          </p:sp>
        </p:grpSp>
        <p:grpSp>
          <p:nvGrpSpPr>
            <p:cNvPr id="62" name="Group 61">
              <a:extLst>
                <a:ext uri="{FF2B5EF4-FFF2-40B4-BE49-F238E27FC236}">
                  <a16:creationId xmlns:a16="http://schemas.microsoft.com/office/drawing/2014/main" id="{9F5F3BC9-EE3B-446D-90F6-54BB985CE954}"/>
                </a:ext>
              </a:extLst>
            </p:cNvPr>
            <p:cNvGrpSpPr/>
            <p:nvPr/>
          </p:nvGrpSpPr>
          <p:grpSpPr>
            <a:xfrm>
              <a:off x="6715179" y="1779662"/>
              <a:ext cx="384464" cy="216094"/>
              <a:chOff x="2195571" y="1852811"/>
              <a:chExt cx="384464" cy="216094"/>
            </a:xfrm>
          </p:grpSpPr>
          <p:sp>
            <p:nvSpPr>
              <p:cNvPr id="96" name="Rectangle 95">
                <a:extLst>
                  <a:ext uri="{FF2B5EF4-FFF2-40B4-BE49-F238E27FC236}">
                    <a16:creationId xmlns:a16="http://schemas.microsoft.com/office/drawing/2014/main" id="{027167D1-8C57-410D-9DA2-387C75E03B27}"/>
                  </a:ext>
                </a:extLst>
              </p:cNvPr>
              <p:cNvSpPr/>
              <p:nvPr/>
            </p:nvSpPr>
            <p:spPr bwMode="auto">
              <a:xfrm>
                <a:off x="2336288" y="1852811"/>
                <a:ext cx="102780" cy="216094"/>
              </a:xfrm>
              <a:prstGeom prst="rect">
                <a:avLst/>
              </a:prstGeom>
              <a:solidFill>
                <a:schemeClr val="accent4">
                  <a:lumMod val="60000"/>
                  <a:lumOff val="40000"/>
                </a:schemeClr>
              </a:solidFill>
              <a:ln w="6350" algn="ctr">
                <a:no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cxnSp>
            <p:nvCxnSpPr>
              <p:cNvPr id="97" name="Straight Connector 96">
                <a:extLst>
                  <a:ext uri="{FF2B5EF4-FFF2-40B4-BE49-F238E27FC236}">
                    <a16:creationId xmlns:a16="http://schemas.microsoft.com/office/drawing/2014/main" id="{A2A1E71C-483B-4063-B977-DA3A4C7BCD4F}"/>
                  </a:ext>
                </a:extLst>
              </p:cNvPr>
              <p:cNvCxnSpPr/>
              <p:nvPr/>
            </p:nvCxnSpPr>
            <p:spPr bwMode="auto">
              <a:xfrm>
                <a:off x="2195571" y="1961676"/>
                <a:ext cx="384464" cy="0"/>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8" name="Straight Connector 97">
                <a:extLst>
                  <a:ext uri="{FF2B5EF4-FFF2-40B4-BE49-F238E27FC236}">
                    <a16:creationId xmlns:a16="http://schemas.microsoft.com/office/drawing/2014/main" id="{E5CFB949-CDAD-4670-838F-3ADA3FB09138}"/>
                  </a:ext>
                </a:extLst>
              </p:cNvPr>
              <p:cNvCxnSpPr/>
              <p:nvPr/>
            </p:nvCxnSpPr>
            <p:spPr bwMode="auto">
              <a:xfrm>
                <a:off x="2387678" y="1907670"/>
                <a:ext cx="0" cy="108012"/>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3" name="Group 62">
              <a:extLst>
                <a:ext uri="{FF2B5EF4-FFF2-40B4-BE49-F238E27FC236}">
                  <a16:creationId xmlns:a16="http://schemas.microsoft.com/office/drawing/2014/main" id="{2408AF1B-4D2F-47FC-94D0-7AAFAF8B1D75}"/>
                </a:ext>
              </a:extLst>
            </p:cNvPr>
            <p:cNvGrpSpPr/>
            <p:nvPr/>
          </p:nvGrpSpPr>
          <p:grpSpPr>
            <a:xfrm>
              <a:off x="6611270" y="2327826"/>
              <a:ext cx="639214" cy="143801"/>
              <a:chOff x="2073510" y="1889872"/>
              <a:chExt cx="639214" cy="143801"/>
            </a:xfrm>
          </p:grpSpPr>
          <p:sp>
            <p:nvSpPr>
              <p:cNvPr id="90" name="Rectangle 89">
                <a:extLst>
                  <a:ext uri="{FF2B5EF4-FFF2-40B4-BE49-F238E27FC236}">
                    <a16:creationId xmlns:a16="http://schemas.microsoft.com/office/drawing/2014/main" id="{61CB31C3-8351-469B-B307-E74438773358}"/>
                  </a:ext>
                </a:extLst>
              </p:cNvPr>
              <p:cNvSpPr/>
              <p:nvPr/>
            </p:nvSpPr>
            <p:spPr bwMode="auto">
              <a:xfrm>
                <a:off x="2355401" y="1889872"/>
                <a:ext cx="73478" cy="143801"/>
              </a:xfrm>
              <a:prstGeom prst="rect">
                <a:avLst/>
              </a:prstGeom>
              <a:solidFill>
                <a:schemeClr val="accent4">
                  <a:lumMod val="60000"/>
                  <a:lumOff val="40000"/>
                </a:schemeClr>
              </a:solidFill>
              <a:ln w="6350" algn="ctr">
                <a:no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cxnSp>
            <p:nvCxnSpPr>
              <p:cNvPr id="91" name="Straight Connector 90">
                <a:extLst>
                  <a:ext uri="{FF2B5EF4-FFF2-40B4-BE49-F238E27FC236}">
                    <a16:creationId xmlns:a16="http://schemas.microsoft.com/office/drawing/2014/main" id="{81B13C46-16B4-4921-A43F-4EE53ECC870C}"/>
                  </a:ext>
                </a:extLst>
              </p:cNvPr>
              <p:cNvCxnSpPr/>
              <p:nvPr/>
            </p:nvCxnSpPr>
            <p:spPr bwMode="auto">
              <a:xfrm>
                <a:off x="2073510" y="1961676"/>
                <a:ext cx="639214" cy="0"/>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Straight Connector 94">
                <a:extLst>
                  <a:ext uri="{FF2B5EF4-FFF2-40B4-BE49-F238E27FC236}">
                    <a16:creationId xmlns:a16="http://schemas.microsoft.com/office/drawing/2014/main" id="{3E4C65EE-C375-43E4-BB9E-441E5E232B97}"/>
                  </a:ext>
                </a:extLst>
              </p:cNvPr>
              <p:cNvCxnSpPr/>
              <p:nvPr/>
            </p:nvCxnSpPr>
            <p:spPr bwMode="auto">
              <a:xfrm>
                <a:off x="2391748" y="1907670"/>
                <a:ext cx="0" cy="108012"/>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4" name="Group 63">
              <a:extLst>
                <a:ext uri="{FF2B5EF4-FFF2-40B4-BE49-F238E27FC236}">
                  <a16:creationId xmlns:a16="http://schemas.microsoft.com/office/drawing/2014/main" id="{81038543-1A1C-47FB-8182-942896C96B8C}"/>
                </a:ext>
              </a:extLst>
            </p:cNvPr>
            <p:cNvGrpSpPr/>
            <p:nvPr/>
          </p:nvGrpSpPr>
          <p:grpSpPr>
            <a:xfrm>
              <a:off x="6530394" y="2772621"/>
              <a:ext cx="375285" cy="209550"/>
              <a:chOff x="2201898" y="1859668"/>
              <a:chExt cx="375285" cy="209550"/>
            </a:xfrm>
          </p:grpSpPr>
          <p:sp>
            <p:nvSpPr>
              <p:cNvPr id="87" name="Rectangle 86">
                <a:extLst>
                  <a:ext uri="{FF2B5EF4-FFF2-40B4-BE49-F238E27FC236}">
                    <a16:creationId xmlns:a16="http://schemas.microsoft.com/office/drawing/2014/main" id="{DE3DC44B-48D4-4737-93F3-7B80216C7A04}"/>
                  </a:ext>
                </a:extLst>
              </p:cNvPr>
              <p:cNvSpPr/>
              <p:nvPr/>
            </p:nvSpPr>
            <p:spPr bwMode="auto">
              <a:xfrm>
                <a:off x="2336288" y="1859668"/>
                <a:ext cx="107546" cy="209550"/>
              </a:xfrm>
              <a:prstGeom prst="rect">
                <a:avLst/>
              </a:prstGeom>
              <a:solidFill>
                <a:schemeClr val="accent4">
                  <a:lumMod val="60000"/>
                  <a:lumOff val="40000"/>
                </a:schemeClr>
              </a:solidFill>
              <a:ln w="6350" algn="ctr">
                <a:no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cxnSp>
            <p:nvCxnSpPr>
              <p:cNvPr id="88" name="Straight Connector 87">
                <a:extLst>
                  <a:ext uri="{FF2B5EF4-FFF2-40B4-BE49-F238E27FC236}">
                    <a16:creationId xmlns:a16="http://schemas.microsoft.com/office/drawing/2014/main" id="{5F96CA0B-4287-4A9F-957E-286E9D1A2AE2}"/>
                  </a:ext>
                </a:extLst>
              </p:cNvPr>
              <p:cNvCxnSpPr/>
              <p:nvPr/>
            </p:nvCxnSpPr>
            <p:spPr bwMode="auto">
              <a:xfrm>
                <a:off x="2201898" y="1961676"/>
                <a:ext cx="375285" cy="0"/>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Straight Connector 88">
                <a:extLst>
                  <a:ext uri="{FF2B5EF4-FFF2-40B4-BE49-F238E27FC236}">
                    <a16:creationId xmlns:a16="http://schemas.microsoft.com/office/drawing/2014/main" id="{7ACFA491-FE96-46F9-831B-404F6A2221AC}"/>
                  </a:ext>
                </a:extLst>
              </p:cNvPr>
              <p:cNvCxnSpPr/>
              <p:nvPr/>
            </p:nvCxnSpPr>
            <p:spPr bwMode="auto">
              <a:xfrm>
                <a:off x="2387746" y="1907670"/>
                <a:ext cx="0" cy="108012"/>
              </a:xfrm>
              <a:prstGeom prst="line">
                <a:avLst/>
              </a:prstGeom>
              <a:noFill/>
              <a:ln w="28575" cap="flat" cmpd="sng" algn="ctr">
                <a:solidFill>
                  <a:schemeClr val="accent4"/>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5" name="Diamond 64">
              <a:extLst>
                <a:ext uri="{FF2B5EF4-FFF2-40B4-BE49-F238E27FC236}">
                  <a16:creationId xmlns:a16="http://schemas.microsoft.com/office/drawing/2014/main" id="{585D1F22-6834-4EB3-B8B7-9B1886D8B127}"/>
                </a:ext>
              </a:extLst>
            </p:cNvPr>
            <p:cNvSpPr/>
            <p:nvPr/>
          </p:nvSpPr>
          <p:spPr bwMode="auto">
            <a:xfrm>
              <a:off x="6539446" y="3292872"/>
              <a:ext cx="586185" cy="132057"/>
            </a:xfrm>
            <a:prstGeom prst="diamond">
              <a:avLst/>
            </a:prstGeom>
            <a:solidFill>
              <a:schemeClr val="accent4"/>
            </a:solidFill>
            <a:ln w="9525" algn="ctr">
              <a:solidFill>
                <a:schemeClr val="bg2"/>
              </a:solidFill>
              <a:miter lim="800000"/>
              <a:headEnd/>
              <a:tailEnd/>
            </a:ln>
            <a:effectLst/>
          </p:spPr>
          <p:txBody>
            <a:bodyPr rtlCol="0" anchor="ctr"/>
            <a:lstStyle/>
            <a:p>
              <a:pPr eaLnBrk="1" hangingPunct="1">
                <a:spcBef>
                  <a:spcPct val="50000"/>
                </a:spcBef>
                <a:defRPr/>
              </a:pPr>
              <a:endParaRPr lang="en-GB">
                <a:solidFill>
                  <a:srgbClr val="000000"/>
                </a:solidFill>
                <a:latin typeface="Arial" charset="0"/>
                <a:cs typeface="+mn-cs"/>
              </a:endParaRPr>
            </a:p>
          </p:txBody>
        </p:sp>
      </p:grpSp>
      <p:sp>
        <p:nvSpPr>
          <p:cNvPr id="3" name="Footer Placeholder 2">
            <a:extLst>
              <a:ext uri="{FF2B5EF4-FFF2-40B4-BE49-F238E27FC236}">
                <a16:creationId xmlns:a16="http://schemas.microsoft.com/office/drawing/2014/main" id="{2A3C4F6B-7A6E-3B22-DA8E-85C04DD637D8}"/>
              </a:ext>
            </a:extLst>
          </p:cNvPr>
          <p:cNvSpPr>
            <a:spLocks noGrp="1"/>
          </p:cNvSpPr>
          <p:nvPr>
            <p:ph type="ftr" sz="quarter" idx="3"/>
          </p:nvPr>
        </p:nvSpPr>
        <p:spPr>
          <a:xfrm>
            <a:off x="609600" y="6356350"/>
            <a:ext cx="11247040" cy="442131"/>
          </a:xfrm>
        </p:spPr>
        <p:txBody>
          <a:bodyPr/>
          <a:lstStyle/>
          <a:p>
            <a:r>
              <a:rPr lang="en-US" sz="1050" dirty="0"/>
              <a:t>*Studies restricted inclusion to patients with proximal DVT or PE (n=2607); </a:t>
            </a:r>
            <a:r>
              <a:rPr lang="en-US" sz="1050" baseline="30000" dirty="0"/>
              <a:t>#</a:t>
            </a:r>
            <a:r>
              <a:rPr lang="en-US" sz="1050" dirty="0"/>
              <a:t>random effects model; </a:t>
            </a:r>
            <a:r>
              <a:rPr lang="en-US" sz="1050" baseline="30000" dirty="0"/>
              <a:t>‡</a:t>
            </a:r>
            <a:r>
              <a:rPr lang="en-US" sz="1050" dirty="0"/>
              <a:t>for CARAVAGGIO, bleeding events during the on-treatment period were used.</a:t>
            </a:r>
          </a:p>
          <a:p>
            <a:r>
              <a:rPr lang="en-US" sz="900" dirty="0" err="1"/>
              <a:t>ARR</a:t>
            </a:r>
            <a:r>
              <a:rPr lang="en-US" sz="900" dirty="0"/>
              <a:t>, absolute risk reduction; CAT, cancer-associated thrombosis; CI, confidence interval; DVT, deep vein thrombosis; ISTH, International Society on Thrombosis and </a:t>
            </a:r>
            <a:r>
              <a:rPr lang="en-US" sz="900" dirty="0" err="1"/>
              <a:t>Haemostasis</a:t>
            </a:r>
            <a:r>
              <a:rPr lang="en-US" sz="900" dirty="0"/>
              <a:t>; </a:t>
            </a:r>
            <a:r>
              <a:rPr lang="en-US" sz="900" dirty="0" err="1"/>
              <a:t>LMWH</a:t>
            </a:r>
            <a:r>
              <a:rPr lang="en-US" sz="900" dirty="0"/>
              <a:t>, low molecular weight heparin; NOAC, non-vitamin K antagonist oral anticoagulant; PE, pulmonary embolism; RR, relative risk; </a:t>
            </a:r>
            <a:r>
              <a:rPr lang="en-US" sz="900" dirty="0" err="1"/>
              <a:t>VKA</a:t>
            </a:r>
            <a:r>
              <a:rPr lang="en-US" sz="900" dirty="0"/>
              <a:t>, vitamin K antagonist.</a:t>
            </a:r>
          </a:p>
          <a:p>
            <a:r>
              <a:rPr lang="en-US" sz="900" dirty="0"/>
              <a:t>Mulder FI, et al. </a:t>
            </a:r>
            <a:r>
              <a:rPr lang="en-US" sz="900" i="1" dirty="0"/>
              <a:t>Blood. </a:t>
            </a:r>
            <a:r>
              <a:rPr lang="en-US" sz="900" dirty="0"/>
              <a:t>2020;136(12):1433-1441. </a:t>
            </a:r>
          </a:p>
        </p:txBody>
      </p:sp>
    </p:spTree>
    <p:extLst>
      <p:ext uri="{BB962C8B-B14F-4D97-AF65-F5344CB8AC3E}">
        <p14:creationId xmlns:p14="http://schemas.microsoft.com/office/powerpoint/2010/main" val="258640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96"/>
          <p:cNvSpPr>
            <a:spLocks noGrp="1"/>
          </p:cNvSpPr>
          <p:nvPr>
            <p:ph type="title"/>
          </p:nvPr>
        </p:nvSpPr>
        <p:spPr>
          <a:xfrm>
            <a:off x="609600" y="199505"/>
            <a:ext cx="11125200" cy="1185577"/>
          </a:xfrm>
        </p:spPr>
        <p:txBody>
          <a:bodyPr>
            <a:normAutofit/>
          </a:bodyPr>
          <a:lstStyle/>
          <a:p>
            <a:r>
              <a:rPr lang="en-GB" dirty="0"/>
              <a:t>Hokusai VTE: Bleeding GI Versus Non-GI Cancers</a:t>
            </a:r>
            <a:endParaRPr lang="en-US" dirty="0"/>
          </a:p>
        </p:txBody>
      </p:sp>
      <p:sp>
        <p:nvSpPr>
          <p:cNvPr id="2" name="Footer Placeholder 1">
            <a:extLst>
              <a:ext uri="{FF2B5EF4-FFF2-40B4-BE49-F238E27FC236}">
                <a16:creationId xmlns:a16="http://schemas.microsoft.com/office/drawing/2014/main" id="{32B9D114-6DFA-F240-29A1-61642713ED19}"/>
              </a:ext>
            </a:extLst>
          </p:cNvPr>
          <p:cNvSpPr>
            <a:spLocks noGrp="1"/>
          </p:cNvSpPr>
          <p:nvPr>
            <p:ph type="ftr" sz="quarter" idx="3"/>
          </p:nvPr>
        </p:nvSpPr>
        <p:spPr/>
        <p:txBody>
          <a:bodyPr/>
          <a:lstStyle/>
          <a:p>
            <a:r>
              <a:rPr lang="en-US" dirty="0" err="1"/>
              <a:t>Kraaijpoel</a:t>
            </a:r>
            <a:r>
              <a:rPr lang="en-US" dirty="0"/>
              <a:t> N, et al. </a:t>
            </a:r>
            <a:r>
              <a:rPr lang="en-US" dirty="0" err="1"/>
              <a:t>Thromb</a:t>
            </a:r>
            <a:r>
              <a:rPr lang="en-US" dirty="0"/>
              <a:t> </a:t>
            </a:r>
            <a:r>
              <a:rPr lang="en-US" dirty="0" err="1"/>
              <a:t>Haemost</a:t>
            </a:r>
            <a:r>
              <a:rPr lang="en-US" dirty="0"/>
              <a:t>. 2018;118(8):1439-1449. </a:t>
            </a:r>
          </a:p>
        </p:txBody>
      </p:sp>
      <p:graphicFrame>
        <p:nvGraphicFramePr>
          <p:cNvPr id="14" name="Table 13"/>
          <p:cNvGraphicFramePr>
            <a:graphicFrameLocks noGrp="1"/>
          </p:cNvGraphicFramePr>
          <p:nvPr>
            <p:extLst>
              <p:ext uri="{D42A27DB-BD31-4B8C-83A1-F6EECF244321}">
                <p14:modId xmlns:p14="http://schemas.microsoft.com/office/powerpoint/2010/main" val="1256209846"/>
              </p:ext>
            </p:extLst>
          </p:nvPr>
        </p:nvGraphicFramePr>
        <p:xfrm>
          <a:off x="346695" y="5025827"/>
          <a:ext cx="5649244" cy="913662"/>
        </p:xfrm>
        <a:graphic>
          <a:graphicData uri="http://schemas.openxmlformats.org/drawingml/2006/table">
            <a:tbl>
              <a:tblPr firstRow="1" bandRow="1">
                <a:tableStyleId>{2D5ABB26-0587-4C30-8999-92F81FD0307C}</a:tableStyleId>
              </a:tblPr>
              <a:tblGrid>
                <a:gridCol w="797995">
                  <a:extLst>
                    <a:ext uri="{9D8B030D-6E8A-4147-A177-3AD203B41FA5}">
                      <a16:colId xmlns:a16="http://schemas.microsoft.com/office/drawing/2014/main" val="20000"/>
                    </a:ext>
                  </a:extLst>
                </a:gridCol>
                <a:gridCol w="373173">
                  <a:extLst>
                    <a:ext uri="{9D8B030D-6E8A-4147-A177-3AD203B41FA5}">
                      <a16:colId xmlns:a16="http://schemas.microsoft.com/office/drawing/2014/main" val="20001"/>
                    </a:ext>
                  </a:extLst>
                </a:gridCol>
                <a:gridCol w="373173">
                  <a:extLst>
                    <a:ext uri="{9D8B030D-6E8A-4147-A177-3AD203B41FA5}">
                      <a16:colId xmlns:a16="http://schemas.microsoft.com/office/drawing/2014/main" val="20002"/>
                    </a:ext>
                  </a:extLst>
                </a:gridCol>
                <a:gridCol w="373173">
                  <a:extLst>
                    <a:ext uri="{9D8B030D-6E8A-4147-A177-3AD203B41FA5}">
                      <a16:colId xmlns:a16="http://schemas.microsoft.com/office/drawing/2014/main" val="20003"/>
                    </a:ext>
                  </a:extLst>
                </a:gridCol>
                <a:gridCol w="373173">
                  <a:extLst>
                    <a:ext uri="{9D8B030D-6E8A-4147-A177-3AD203B41FA5}">
                      <a16:colId xmlns:a16="http://schemas.microsoft.com/office/drawing/2014/main" val="20004"/>
                    </a:ext>
                  </a:extLst>
                </a:gridCol>
                <a:gridCol w="373173">
                  <a:extLst>
                    <a:ext uri="{9D8B030D-6E8A-4147-A177-3AD203B41FA5}">
                      <a16:colId xmlns:a16="http://schemas.microsoft.com/office/drawing/2014/main" val="20005"/>
                    </a:ext>
                  </a:extLst>
                </a:gridCol>
                <a:gridCol w="373173">
                  <a:extLst>
                    <a:ext uri="{9D8B030D-6E8A-4147-A177-3AD203B41FA5}">
                      <a16:colId xmlns:a16="http://schemas.microsoft.com/office/drawing/2014/main" val="20006"/>
                    </a:ext>
                  </a:extLst>
                </a:gridCol>
                <a:gridCol w="373173">
                  <a:extLst>
                    <a:ext uri="{9D8B030D-6E8A-4147-A177-3AD203B41FA5}">
                      <a16:colId xmlns:a16="http://schemas.microsoft.com/office/drawing/2014/main" val="20007"/>
                    </a:ext>
                  </a:extLst>
                </a:gridCol>
                <a:gridCol w="373173">
                  <a:extLst>
                    <a:ext uri="{9D8B030D-6E8A-4147-A177-3AD203B41FA5}">
                      <a16:colId xmlns:a16="http://schemas.microsoft.com/office/drawing/2014/main" val="20008"/>
                    </a:ext>
                  </a:extLst>
                </a:gridCol>
                <a:gridCol w="373173">
                  <a:extLst>
                    <a:ext uri="{9D8B030D-6E8A-4147-A177-3AD203B41FA5}">
                      <a16:colId xmlns:a16="http://schemas.microsoft.com/office/drawing/2014/main" val="20009"/>
                    </a:ext>
                  </a:extLst>
                </a:gridCol>
                <a:gridCol w="373173">
                  <a:extLst>
                    <a:ext uri="{9D8B030D-6E8A-4147-A177-3AD203B41FA5}">
                      <a16:colId xmlns:a16="http://schemas.microsoft.com/office/drawing/2014/main" val="20010"/>
                    </a:ext>
                  </a:extLst>
                </a:gridCol>
                <a:gridCol w="373173">
                  <a:extLst>
                    <a:ext uri="{9D8B030D-6E8A-4147-A177-3AD203B41FA5}">
                      <a16:colId xmlns:a16="http://schemas.microsoft.com/office/drawing/2014/main" val="20011"/>
                    </a:ext>
                  </a:extLst>
                </a:gridCol>
                <a:gridCol w="373173">
                  <a:extLst>
                    <a:ext uri="{9D8B030D-6E8A-4147-A177-3AD203B41FA5}">
                      <a16:colId xmlns:a16="http://schemas.microsoft.com/office/drawing/2014/main" val="20012"/>
                    </a:ext>
                  </a:extLst>
                </a:gridCol>
                <a:gridCol w="373173">
                  <a:extLst>
                    <a:ext uri="{9D8B030D-6E8A-4147-A177-3AD203B41FA5}">
                      <a16:colId xmlns:a16="http://schemas.microsoft.com/office/drawing/2014/main" val="20013"/>
                    </a:ext>
                  </a:extLst>
                </a:gridCol>
              </a:tblGrid>
              <a:tr h="254000">
                <a:tc gridSpan="11">
                  <a:txBody>
                    <a:bodyPr/>
                    <a:lstStyle/>
                    <a:p>
                      <a:pPr algn="l"/>
                      <a:r>
                        <a:rPr lang="en-GB" sz="900"/>
                        <a:t>Number at risk</a:t>
                      </a:r>
                      <a:endParaRPr lang="en-GB" sz="900">
                        <a:solidFill>
                          <a:schemeClr val="bg1"/>
                        </a:solidFill>
                      </a:endParaRPr>
                    </a:p>
                  </a:txBody>
                  <a:tcPr anchor="b"/>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0000"/>
                  </a:ext>
                </a:extLst>
              </a:tr>
              <a:tr h="327291">
                <a:tc>
                  <a:txBody>
                    <a:bodyPr/>
                    <a:lstStyle/>
                    <a:p>
                      <a:pPr algn="l"/>
                      <a:r>
                        <a:rPr lang="en-GB" sz="900"/>
                        <a:t>Edoxaban</a:t>
                      </a:r>
                      <a:endParaRPr lang="en-GB" sz="900">
                        <a:solidFill>
                          <a:srgbClr val="7B7B7B"/>
                        </a:solidFill>
                      </a:endParaRPr>
                    </a:p>
                  </a:txBody>
                  <a:tcPr anchor="ctr"/>
                </a:tc>
                <a:tc>
                  <a:txBody>
                    <a:bodyPr/>
                    <a:lstStyle/>
                    <a:p>
                      <a:pPr algn="ctr"/>
                      <a:r>
                        <a:rPr lang="en-GB" sz="800"/>
                        <a:t>165</a:t>
                      </a:r>
                      <a:endParaRPr lang="en-GB" sz="800">
                        <a:solidFill>
                          <a:srgbClr val="7B7B7B"/>
                        </a:solidFill>
                      </a:endParaRPr>
                    </a:p>
                  </a:txBody>
                  <a:tcPr anchor="ctr"/>
                </a:tc>
                <a:tc>
                  <a:txBody>
                    <a:bodyPr/>
                    <a:lstStyle/>
                    <a:p>
                      <a:pPr algn="ctr"/>
                      <a:r>
                        <a:rPr lang="en-GB" sz="800"/>
                        <a:t>134</a:t>
                      </a:r>
                      <a:endParaRPr lang="en-GB" sz="800">
                        <a:solidFill>
                          <a:srgbClr val="7B7B7B"/>
                        </a:solidFill>
                      </a:endParaRPr>
                    </a:p>
                  </a:txBody>
                  <a:tcPr anchor="ctr"/>
                </a:tc>
                <a:tc>
                  <a:txBody>
                    <a:bodyPr/>
                    <a:lstStyle/>
                    <a:p>
                      <a:pPr algn="ctr"/>
                      <a:r>
                        <a:rPr lang="en-GB" sz="800"/>
                        <a:t>121</a:t>
                      </a:r>
                      <a:endParaRPr lang="en-GB" sz="800">
                        <a:solidFill>
                          <a:srgbClr val="7B7B7B"/>
                        </a:solidFill>
                      </a:endParaRPr>
                    </a:p>
                  </a:txBody>
                  <a:tcPr anchor="ctr"/>
                </a:tc>
                <a:tc>
                  <a:txBody>
                    <a:bodyPr/>
                    <a:lstStyle/>
                    <a:p>
                      <a:pPr algn="ctr"/>
                      <a:r>
                        <a:rPr lang="en-GB" sz="800"/>
                        <a:t>108</a:t>
                      </a:r>
                      <a:endParaRPr lang="en-GB" sz="800">
                        <a:solidFill>
                          <a:srgbClr val="7B7B7B"/>
                        </a:solidFill>
                      </a:endParaRPr>
                    </a:p>
                  </a:txBody>
                  <a:tcPr anchor="ctr"/>
                </a:tc>
                <a:tc>
                  <a:txBody>
                    <a:bodyPr/>
                    <a:lstStyle/>
                    <a:p>
                      <a:pPr algn="ctr"/>
                      <a:r>
                        <a:rPr lang="en-GB" sz="800"/>
                        <a:t>97</a:t>
                      </a:r>
                      <a:endParaRPr lang="en-GB" sz="800">
                        <a:solidFill>
                          <a:srgbClr val="7B7B7B"/>
                        </a:solidFill>
                      </a:endParaRPr>
                    </a:p>
                  </a:txBody>
                  <a:tcPr anchor="ctr"/>
                </a:tc>
                <a:tc>
                  <a:txBody>
                    <a:bodyPr/>
                    <a:lstStyle/>
                    <a:p>
                      <a:pPr algn="ctr"/>
                      <a:r>
                        <a:rPr lang="en-GB" sz="800"/>
                        <a:t>89</a:t>
                      </a:r>
                      <a:endParaRPr lang="en-GB" sz="800">
                        <a:solidFill>
                          <a:srgbClr val="7B7B7B"/>
                        </a:solidFill>
                      </a:endParaRPr>
                    </a:p>
                  </a:txBody>
                  <a:tcPr anchor="ctr"/>
                </a:tc>
                <a:tc>
                  <a:txBody>
                    <a:bodyPr/>
                    <a:lstStyle/>
                    <a:p>
                      <a:pPr algn="ctr"/>
                      <a:r>
                        <a:rPr lang="en-GB" sz="800"/>
                        <a:t>79</a:t>
                      </a:r>
                      <a:endParaRPr lang="en-GB" sz="800">
                        <a:solidFill>
                          <a:srgbClr val="7B7B7B"/>
                        </a:solidFill>
                      </a:endParaRPr>
                    </a:p>
                  </a:txBody>
                  <a:tcPr anchor="ctr"/>
                </a:tc>
                <a:tc>
                  <a:txBody>
                    <a:bodyPr/>
                    <a:lstStyle/>
                    <a:p>
                      <a:pPr algn="ctr"/>
                      <a:r>
                        <a:rPr lang="en-GB" sz="800"/>
                        <a:t>70</a:t>
                      </a:r>
                      <a:endParaRPr lang="en-GB" sz="800">
                        <a:solidFill>
                          <a:srgbClr val="7B7B7B"/>
                        </a:solidFill>
                      </a:endParaRPr>
                    </a:p>
                  </a:txBody>
                  <a:tcPr anchor="ctr"/>
                </a:tc>
                <a:tc>
                  <a:txBody>
                    <a:bodyPr/>
                    <a:lstStyle/>
                    <a:p>
                      <a:pPr algn="ctr"/>
                      <a:r>
                        <a:rPr lang="en-GB" sz="800"/>
                        <a:t>64</a:t>
                      </a:r>
                      <a:endParaRPr lang="en-GB" sz="800">
                        <a:solidFill>
                          <a:srgbClr val="7B7B7B"/>
                        </a:solidFill>
                      </a:endParaRPr>
                    </a:p>
                  </a:txBody>
                  <a:tcPr anchor="ctr"/>
                </a:tc>
                <a:tc>
                  <a:txBody>
                    <a:bodyPr/>
                    <a:lstStyle/>
                    <a:p>
                      <a:pPr algn="ctr"/>
                      <a:r>
                        <a:rPr lang="en-GB" sz="800"/>
                        <a:t>59</a:t>
                      </a:r>
                      <a:endParaRPr lang="en-GB" sz="800">
                        <a:solidFill>
                          <a:srgbClr val="7B7B7B"/>
                        </a:solidFill>
                      </a:endParaRPr>
                    </a:p>
                  </a:txBody>
                  <a:tcPr anchor="ctr"/>
                </a:tc>
                <a:tc>
                  <a:txBody>
                    <a:bodyPr/>
                    <a:lstStyle/>
                    <a:p>
                      <a:pPr algn="ctr"/>
                      <a:r>
                        <a:rPr lang="en-GB" sz="800"/>
                        <a:t>48</a:t>
                      </a:r>
                      <a:endParaRPr lang="en-GB" sz="800">
                        <a:solidFill>
                          <a:srgbClr val="7B7B7B"/>
                        </a:solidFill>
                      </a:endParaRPr>
                    </a:p>
                  </a:txBody>
                  <a:tcPr anchor="ctr"/>
                </a:tc>
                <a:tc>
                  <a:txBody>
                    <a:bodyPr/>
                    <a:lstStyle/>
                    <a:p>
                      <a:pPr algn="ctr"/>
                      <a:r>
                        <a:rPr lang="en-GB" sz="800"/>
                        <a:t>38</a:t>
                      </a:r>
                      <a:endParaRPr lang="en-GB" sz="800">
                        <a:solidFill>
                          <a:srgbClr val="7B7B7B"/>
                        </a:solidFill>
                      </a:endParaRPr>
                    </a:p>
                  </a:txBody>
                  <a:tcPr anchor="ctr"/>
                </a:tc>
                <a:tc>
                  <a:txBody>
                    <a:bodyPr/>
                    <a:lstStyle/>
                    <a:p>
                      <a:pPr algn="ctr"/>
                      <a:r>
                        <a:rPr lang="en-GB" sz="800"/>
                        <a:t>28</a:t>
                      </a:r>
                      <a:endParaRPr lang="en-GB" sz="800">
                        <a:solidFill>
                          <a:srgbClr val="7B7B7B"/>
                        </a:solidFill>
                      </a:endParaRPr>
                    </a:p>
                  </a:txBody>
                  <a:tcPr anchor="ctr"/>
                </a:tc>
                <a:extLst>
                  <a:ext uri="{0D108BD9-81ED-4DB2-BD59-A6C34878D82A}">
                    <a16:rowId xmlns:a16="http://schemas.microsoft.com/office/drawing/2014/main" val="10001"/>
                  </a:ext>
                </a:extLst>
              </a:tr>
              <a:tr h="327291">
                <a:tc>
                  <a:txBody>
                    <a:bodyPr/>
                    <a:lstStyle/>
                    <a:p>
                      <a:pPr algn="l"/>
                      <a:r>
                        <a:rPr lang="en-GB" sz="900"/>
                        <a:t>Dalteparin</a:t>
                      </a:r>
                      <a:endParaRPr lang="en-GB" sz="900">
                        <a:solidFill>
                          <a:srgbClr val="7B7B7B"/>
                        </a:solidFill>
                      </a:endParaRPr>
                    </a:p>
                  </a:txBody>
                  <a:tcPr anchor="ctr"/>
                </a:tc>
                <a:tc>
                  <a:txBody>
                    <a:bodyPr/>
                    <a:lstStyle/>
                    <a:p>
                      <a:pPr algn="ctr"/>
                      <a:r>
                        <a:rPr lang="en-GB" sz="800"/>
                        <a:t>140</a:t>
                      </a:r>
                      <a:endParaRPr lang="en-GB" sz="800">
                        <a:solidFill>
                          <a:srgbClr val="7B7B7B"/>
                        </a:solidFill>
                      </a:endParaRPr>
                    </a:p>
                  </a:txBody>
                  <a:tcPr anchor="ctr"/>
                </a:tc>
                <a:tc>
                  <a:txBody>
                    <a:bodyPr/>
                    <a:lstStyle/>
                    <a:p>
                      <a:pPr algn="ctr"/>
                      <a:r>
                        <a:rPr lang="en-GB" sz="800"/>
                        <a:t>123</a:t>
                      </a:r>
                      <a:endParaRPr lang="en-GB" sz="800">
                        <a:solidFill>
                          <a:srgbClr val="7B7B7B"/>
                        </a:solidFill>
                      </a:endParaRPr>
                    </a:p>
                  </a:txBody>
                  <a:tcPr anchor="ctr"/>
                </a:tc>
                <a:tc>
                  <a:txBody>
                    <a:bodyPr/>
                    <a:lstStyle/>
                    <a:p>
                      <a:pPr algn="ctr"/>
                      <a:r>
                        <a:rPr lang="en-GB" sz="800"/>
                        <a:t>116</a:t>
                      </a:r>
                      <a:endParaRPr lang="en-GB" sz="800">
                        <a:solidFill>
                          <a:srgbClr val="7B7B7B"/>
                        </a:solidFill>
                      </a:endParaRPr>
                    </a:p>
                  </a:txBody>
                  <a:tcPr anchor="ctr"/>
                </a:tc>
                <a:tc>
                  <a:txBody>
                    <a:bodyPr/>
                    <a:lstStyle/>
                    <a:p>
                      <a:pPr algn="ctr"/>
                      <a:r>
                        <a:rPr lang="en-GB" sz="800"/>
                        <a:t>108</a:t>
                      </a:r>
                      <a:endParaRPr lang="en-GB" sz="800">
                        <a:solidFill>
                          <a:srgbClr val="7B7B7B"/>
                        </a:solidFill>
                      </a:endParaRPr>
                    </a:p>
                  </a:txBody>
                  <a:tcPr anchor="ctr"/>
                </a:tc>
                <a:tc>
                  <a:txBody>
                    <a:bodyPr/>
                    <a:lstStyle/>
                    <a:p>
                      <a:pPr algn="ctr"/>
                      <a:r>
                        <a:rPr lang="en-GB" sz="800"/>
                        <a:t>94</a:t>
                      </a:r>
                      <a:endParaRPr lang="en-GB" sz="800">
                        <a:solidFill>
                          <a:srgbClr val="7B7B7B"/>
                        </a:solidFill>
                      </a:endParaRPr>
                    </a:p>
                  </a:txBody>
                  <a:tcPr anchor="ctr"/>
                </a:tc>
                <a:tc>
                  <a:txBody>
                    <a:bodyPr/>
                    <a:lstStyle/>
                    <a:p>
                      <a:pPr algn="ctr"/>
                      <a:r>
                        <a:rPr lang="en-GB" sz="800"/>
                        <a:t>89</a:t>
                      </a:r>
                      <a:endParaRPr lang="en-GB" sz="800">
                        <a:solidFill>
                          <a:srgbClr val="7B7B7B"/>
                        </a:solidFill>
                      </a:endParaRPr>
                    </a:p>
                  </a:txBody>
                  <a:tcPr anchor="ctr"/>
                </a:tc>
                <a:tc>
                  <a:txBody>
                    <a:bodyPr/>
                    <a:lstStyle/>
                    <a:p>
                      <a:pPr algn="ctr"/>
                      <a:r>
                        <a:rPr lang="en-GB" sz="800"/>
                        <a:t>79</a:t>
                      </a:r>
                      <a:endParaRPr lang="en-GB" sz="800">
                        <a:solidFill>
                          <a:srgbClr val="7B7B7B"/>
                        </a:solidFill>
                      </a:endParaRPr>
                    </a:p>
                  </a:txBody>
                  <a:tcPr anchor="ctr"/>
                </a:tc>
                <a:tc>
                  <a:txBody>
                    <a:bodyPr/>
                    <a:lstStyle/>
                    <a:p>
                      <a:pPr algn="ctr"/>
                      <a:r>
                        <a:rPr lang="en-GB" sz="800"/>
                        <a:t>67</a:t>
                      </a:r>
                      <a:endParaRPr lang="en-GB" sz="800">
                        <a:solidFill>
                          <a:srgbClr val="7B7B7B"/>
                        </a:solidFill>
                      </a:endParaRPr>
                    </a:p>
                  </a:txBody>
                  <a:tcPr anchor="ctr"/>
                </a:tc>
                <a:tc>
                  <a:txBody>
                    <a:bodyPr/>
                    <a:lstStyle/>
                    <a:p>
                      <a:pPr algn="ctr"/>
                      <a:r>
                        <a:rPr lang="en-GB" sz="800"/>
                        <a:t>60</a:t>
                      </a:r>
                      <a:endParaRPr lang="en-GB" sz="800">
                        <a:solidFill>
                          <a:srgbClr val="7B7B7B"/>
                        </a:solidFill>
                      </a:endParaRPr>
                    </a:p>
                  </a:txBody>
                  <a:tcPr anchor="ctr"/>
                </a:tc>
                <a:tc>
                  <a:txBody>
                    <a:bodyPr/>
                    <a:lstStyle/>
                    <a:p>
                      <a:pPr algn="ctr"/>
                      <a:r>
                        <a:rPr lang="en-GB" sz="800"/>
                        <a:t>54</a:t>
                      </a:r>
                      <a:endParaRPr lang="en-GB" sz="800">
                        <a:solidFill>
                          <a:srgbClr val="7B7B7B"/>
                        </a:solidFill>
                      </a:endParaRPr>
                    </a:p>
                  </a:txBody>
                  <a:tcPr anchor="ctr"/>
                </a:tc>
                <a:tc>
                  <a:txBody>
                    <a:bodyPr/>
                    <a:lstStyle/>
                    <a:p>
                      <a:pPr algn="ctr"/>
                      <a:r>
                        <a:rPr lang="en-GB" sz="800"/>
                        <a:t>48</a:t>
                      </a:r>
                      <a:endParaRPr lang="en-GB" sz="800">
                        <a:solidFill>
                          <a:srgbClr val="7B7B7B"/>
                        </a:solidFill>
                      </a:endParaRPr>
                    </a:p>
                  </a:txBody>
                  <a:tcPr anchor="ctr"/>
                </a:tc>
                <a:tc>
                  <a:txBody>
                    <a:bodyPr/>
                    <a:lstStyle/>
                    <a:p>
                      <a:pPr algn="ctr"/>
                      <a:r>
                        <a:rPr lang="en-GB" sz="800"/>
                        <a:t>40</a:t>
                      </a:r>
                      <a:endParaRPr lang="en-GB" sz="800">
                        <a:solidFill>
                          <a:srgbClr val="7B7B7B"/>
                        </a:solidFill>
                      </a:endParaRPr>
                    </a:p>
                  </a:txBody>
                  <a:tcPr anchor="ctr"/>
                </a:tc>
                <a:tc>
                  <a:txBody>
                    <a:bodyPr/>
                    <a:lstStyle/>
                    <a:p>
                      <a:pPr algn="ctr"/>
                      <a:r>
                        <a:rPr lang="en-GB" sz="800" dirty="0"/>
                        <a:t>25</a:t>
                      </a:r>
                      <a:endParaRPr lang="en-GB" sz="800" dirty="0">
                        <a:solidFill>
                          <a:srgbClr val="7B7B7B"/>
                        </a:solidFill>
                      </a:endParaRPr>
                    </a:p>
                  </a:txBody>
                  <a:tcPr anchor="ctr"/>
                </a:tc>
                <a:extLst>
                  <a:ext uri="{0D108BD9-81ED-4DB2-BD59-A6C34878D82A}">
                    <a16:rowId xmlns:a16="http://schemas.microsoft.com/office/drawing/2014/main" val="10002"/>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868742241"/>
              </p:ext>
            </p:extLst>
          </p:nvPr>
        </p:nvGraphicFramePr>
        <p:xfrm>
          <a:off x="6276973" y="5025827"/>
          <a:ext cx="5714020" cy="913662"/>
        </p:xfrm>
        <a:graphic>
          <a:graphicData uri="http://schemas.openxmlformats.org/drawingml/2006/table">
            <a:tbl>
              <a:tblPr firstRow="1" bandRow="1">
                <a:tableStyleId>{2D5ABB26-0587-4C30-8999-92F81FD0307C}</a:tableStyleId>
              </a:tblPr>
              <a:tblGrid>
                <a:gridCol w="807144">
                  <a:extLst>
                    <a:ext uri="{9D8B030D-6E8A-4147-A177-3AD203B41FA5}">
                      <a16:colId xmlns:a16="http://schemas.microsoft.com/office/drawing/2014/main" val="20000"/>
                    </a:ext>
                  </a:extLst>
                </a:gridCol>
                <a:gridCol w="377452">
                  <a:extLst>
                    <a:ext uri="{9D8B030D-6E8A-4147-A177-3AD203B41FA5}">
                      <a16:colId xmlns:a16="http://schemas.microsoft.com/office/drawing/2014/main" val="20001"/>
                    </a:ext>
                  </a:extLst>
                </a:gridCol>
                <a:gridCol w="377452">
                  <a:extLst>
                    <a:ext uri="{9D8B030D-6E8A-4147-A177-3AD203B41FA5}">
                      <a16:colId xmlns:a16="http://schemas.microsoft.com/office/drawing/2014/main" val="20002"/>
                    </a:ext>
                  </a:extLst>
                </a:gridCol>
                <a:gridCol w="377452">
                  <a:extLst>
                    <a:ext uri="{9D8B030D-6E8A-4147-A177-3AD203B41FA5}">
                      <a16:colId xmlns:a16="http://schemas.microsoft.com/office/drawing/2014/main" val="20003"/>
                    </a:ext>
                  </a:extLst>
                </a:gridCol>
                <a:gridCol w="377452">
                  <a:extLst>
                    <a:ext uri="{9D8B030D-6E8A-4147-A177-3AD203B41FA5}">
                      <a16:colId xmlns:a16="http://schemas.microsoft.com/office/drawing/2014/main" val="20004"/>
                    </a:ext>
                  </a:extLst>
                </a:gridCol>
                <a:gridCol w="377452">
                  <a:extLst>
                    <a:ext uri="{9D8B030D-6E8A-4147-A177-3AD203B41FA5}">
                      <a16:colId xmlns:a16="http://schemas.microsoft.com/office/drawing/2014/main" val="20005"/>
                    </a:ext>
                  </a:extLst>
                </a:gridCol>
                <a:gridCol w="377452">
                  <a:extLst>
                    <a:ext uri="{9D8B030D-6E8A-4147-A177-3AD203B41FA5}">
                      <a16:colId xmlns:a16="http://schemas.microsoft.com/office/drawing/2014/main" val="20006"/>
                    </a:ext>
                  </a:extLst>
                </a:gridCol>
                <a:gridCol w="377452">
                  <a:extLst>
                    <a:ext uri="{9D8B030D-6E8A-4147-A177-3AD203B41FA5}">
                      <a16:colId xmlns:a16="http://schemas.microsoft.com/office/drawing/2014/main" val="20007"/>
                    </a:ext>
                  </a:extLst>
                </a:gridCol>
                <a:gridCol w="377452">
                  <a:extLst>
                    <a:ext uri="{9D8B030D-6E8A-4147-A177-3AD203B41FA5}">
                      <a16:colId xmlns:a16="http://schemas.microsoft.com/office/drawing/2014/main" val="20008"/>
                    </a:ext>
                  </a:extLst>
                </a:gridCol>
                <a:gridCol w="377452">
                  <a:extLst>
                    <a:ext uri="{9D8B030D-6E8A-4147-A177-3AD203B41FA5}">
                      <a16:colId xmlns:a16="http://schemas.microsoft.com/office/drawing/2014/main" val="20009"/>
                    </a:ext>
                  </a:extLst>
                </a:gridCol>
                <a:gridCol w="377452">
                  <a:extLst>
                    <a:ext uri="{9D8B030D-6E8A-4147-A177-3AD203B41FA5}">
                      <a16:colId xmlns:a16="http://schemas.microsoft.com/office/drawing/2014/main" val="20010"/>
                    </a:ext>
                  </a:extLst>
                </a:gridCol>
                <a:gridCol w="377452">
                  <a:extLst>
                    <a:ext uri="{9D8B030D-6E8A-4147-A177-3AD203B41FA5}">
                      <a16:colId xmlns:a16="http://schemas.microsoft.com/office/drawing/2014/main" val="20011"/>
                    </a:ext>
                  </a:extLst>
                </a:gridCol>
                <a:gridCol w="377452">
                  <a:extLst>
                    <a:ext uri="{9D8B030D-6E8A-4147-A177-3AD203B41FA5}">
                      <a16:colId xmlns:a16="http://schemas.microsoft.com/office/drawing/2014/main" val="20012"/>
                    </a:ext>
                  </a:extLst>
                </a:gridCol>
                <a:gridCol w="377452">
                  <a:extLst>
                    <a:ext uri="{9D8B030D-6E8A-4147-A177-3AD203B41FA5}">
                      <a16:colId xmlns:a16="http://schemas.microsoft.com/office/drawing/2014/main" val="20013"/>
                    </a:ext>
                  </a:extLst>
                </a:gridCol>
              </a:tblGrid>
              <a:tr h="254000">
                <a:tc gridSpan="11">
                  <a:txBody>
                    <a:bodyPr/>
                    <a:lstStyle/>
                    <a:p>
                      <a:pPr algn="l"/>
                      <a:r>
                        <a:rPr lang="en-GB" sz="900"/>
                        <a:t>Number at risk</a:t>
                      </a:r>
                      <a:endParaRPr lang="en-GB" sz="900">
                        <a:solidFill>
                          <a:schemeClr val="bg1"/>
                        </a:solidFill>
                      </a:endParaRPr>
                    </a:p>
                  </a:txBody>
                  <a:tcPr anchor="b"/>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a:txBody>
                    <a:bodyPr/>
                    <a:lstStyle/>
                    <a:p>
                      <a:endParaRPr lang="en-GB" sz="1100">
                        <a:solidFill>
                          <a:schemeClr val="bg1"/>
                        </a:solidFill>
                      </a:endParaRPr>
                    </a:p>
                  </a:txBody>
                  <a:tcPr/>
                </a:tc>
                <a:tc>
                  <a:txBody>
                    <a:bodyPr/>
                    <a:lstStyle/>
                    <a:p>
                      <a:endParaRPr lang="en-GB" sz="1100">
                        <a:solidFill>
                          <a:schemeClr val="bg1"/>
                        </a:solidFill>
                      </a:endParaRPr>
                    </a:p>
                  </a:txBody>
                  <a:tcPr/>
                </a:tc>
                <a:tc>
                  <a:txBody>
                    <a:bodyPr/>
                    <a:lstStyle/>
                    <a:p>
                      <a:endParaRPr lang="en-GB" sz="1100">
                        <a:solidFill>
                          <a:schemeClr val="bg1"/>
                        </a:solidFill>
                      </a:endParaRPr>
                    </a:p>
                  </a:txBody>
                  <a:tcPr/>
                </a:tc>
                <a:extLst>
                  <a:ext uri="{0D108BD9-81ED-4DB2-BD59-A6C34878D82A}">
                    <a16:rowId xmlns:a16="http://schemas.microsoft.com/office/drawing/2014/main" val="10000"/>
                  </a:ext>
                </a:extLst>
              </a:tr>
              <a:tr h="327291">
                <a:tc>
                  <a:txBody>
                    <a:bodyPr/>
                    <a:lstStyle/>
                    <a:p>
                      <a:pPr algn="l"/>
                      <a:r>
                        <a:rPr lang="en-GB" sz="900"/>
                        <a:t>Edoxaban</a:t>
                      </a:r>
                      <a:endParaRPr lang="en-GB" sz="900">
                        <a:solidFill>
                          <a:srgbClr val="7B7B7B"/>
                        </a:solidFill>
                      </a:endParaRPr>
                    </a:p>
                  </a:txBody>
                  <a:tcPr/>
                </a:tc>
                <a:tc>
                  <a:txBody>
                    <a:bodyPr/>
                    <a:lstStyle/>
                    <a:p>
                      <a:pPr algn="ctr"/>
                      <a:r>
                        <a:rPr lang="en-GB" sz="800"/>
                        <a:t>357</a:t>
                      </a:r>
                      <a:endParaRPr lang="en-GB" sz="800">
                        <a:solidFill>
                          <a:srgbClr val="7B7B7B"/>
                        </a:solidFill>
                      </a:endParaRPr>
                    </a:p>
                  </a:txBody>
                  <a:tcPr anchor="ctr"/>
                </a:tc>
                <a:tc>
                  <a:txBody>
                    <a:bodyPr/>
                    <a:lstStyle/>
                    <a:p>
                      <a:pPr algn="ctr"/>
                      <a:r>
                        <a:rPr lang="en-GB" sz="800"/>
                        <a:t>315</a:t>
                      </a:r>
                      <a:endParaRPr lang="en-GB" sz="800">
                        <a:solidFill>
                          <a:srgbClr val="7B7B7B"/>
                        </a:solidFill>
                      </a:endParaRPr>
                    </a:p>
                  </a:txBody>
                  <a:tcPr anchor="ctr"/>
                </a:tc>
                <a:tc>
                  <a:txBody>
                    <a:bodyPr/>
                    <a:lstStyle/>
                    <a:p>
                      <a:pPr algn="ctr"/>
                      <a:r>
                        <a:rPr lang="en-GB" sz="800"/>
                        <a:t>284</a:t>
                      </a:r>
                      <a:endParaRPr lang="en-GB" sz="800">
                        <a:solidFill>
                          <a:srgbClr val="7B7B7B"/>
                        </a:solidFill>
                      </a:endParaRPr>
                    </a:p>
                  </a:txBody>
                  <a:tcPr anchor="ctr"/>
                </a:tc>
                <a:tc>
                  <a:txBody>
                    <a:bodyPr/>
                    <a:lstStyle/>
                    <a:p>
                      <a:pPr algn="ctr"/>
                      <a:r>
                        <a:rPr lang="en-GB" sz="800"/>
                        <a:t>271</a:t>
                      </a:r>
                      <a:endParaRPr lang="en-GB" sz="800">
                        <a:solidFill>
                          <a:srgbClr val="7B7B7B"/>
                        </a:solidFill>
                      </a:endParaRPr>
                    </a:p>
                  </a:txBody>
                  <a:tcPr anchor="ctr"/>
                </a:tc>
                <a:tc>
                  <a:txBody>
                    <a:bodyPr/>
                    <a:lstStyle/>
                    <a:p>
                      <a:pPr algn="ctr"/>
                      <a:r>
                        <a:rPr lang="en-GB" sz="800"/>
                        <a:t>255</a:t>
                      </a:r>
                      <a:endParaRPr lang="en-GB" sz="800">
                        <a:solidFill>
                          <a:srgbClr val="7B7B7B"/>
                        </a:solidFill>
                      </a:endParaRPr>
                    </a:p>
                  </a:txBody>
                  <a:tcPr anchor="ctr"/>
                </a:tc>
                <a:tc>
                  <a:txBody>
                    <a:bodyPr/>
                    <a:lstStyle/>
                    <a:p>
                      <a:pPr algn="ctr"/>
                      <a:r>
                        <a:rPr lang="en-GB" sz="800"/>
                        <a:t>234</a:t>
                      </a:r>
                      <a:endParaRPr lang="en-GB" sz="800">
                        <a:solidFill>
                          <a:srgbClr val="7B7B7B"/>
                        </a:solidFill>
                      </a:endParaRPr>
                    </a:p>
                  </a:txBody>
                  <a:tcPr anchor="ctr"/>
                </a:tc>
                <a:tc>
                  <a:txBody>
                    <a:bodyPr/>
                    <a:lstStyle/>
                    <a:p>
                      <a:pPr algn="ctr"/>
                      <a:r>
                        <a:rPr lang="en-GB" sz="800"/>
                        <a:t>220</a:t>
                      </a:r>
                      <a:endParaRPr lang="en-GB" sz="800">
                        <a:solidFill>
                          <a:srgbClr val="7B7B7B"/>
                        </a:solidFill>
                      </a:endParaRPr>
                    </a:p>
                  </a:txBody>
                  <a:tcPr anchor="ctr"/>
                </a:tc>
                <a:tc>
                  <a:txBody>
                    <a:bodyPr/>
                    <a:lstStyle/>
                    <a:p>
                      <a:pPr algn="ctr"/>
                      <a:r>
                        <a:rPr lang="en-GB" sz="800"/>
                        <a:t>190</a:t>
                      </a:r>
                      <a:endParaRPr lang="en-GB" sz="800">
                        <a:solidFill>
                          <a:srgbClr val="7B7B7B"/>
                        </a:solidFill>
                      </a:endParaRPr>
                    </a:p>
                  </a:txBody>
                  <a:tcPr anchor="ctr"/>
                </a:tc>
                <a:tc>
                  <a:txBody>
                    <a:bodyPr/>
                    <a:lstStyle/>
                    <a:p>
                      <a:pPr algn="ctr"/>
                      <a:r>
                        <a:rPr lang="en-GB" sz="800"/>
                        <a:t>179</a:t>
                      </a:r>
                      <a:endParaRPr lang="en-GB" sz="800">
                        <a:solidFill>
                          <a:srgbClr val="7B7B7B"/>
                        </a:solidFill>
                      </a:endParaRPr>
                    </a:p>
                  </a:txBody>
                  <a:tcPr anchor="ctr"/>
                </a:tc>
                <a:tc>
                  <a:txBody>
                    <a:bodyPr/>
                    <a:lstStyle/>
                    <a:p>
                      <a:pPr algn="ctr"/>
                      <a:r>
                        <a:rPr lang="en-GB" sz="800"/>
                        <a:t>171</a:t>
                      </a:r>
                      <a:endParaRPr lang="en-GB" sz="800">
                        <a:solidFill>
                          <a:srgbClr val="7B7B7B"/>
                        </a:solidFill>
                      </a:endParaRPr>
                    </a:p>
                  </a:txBody>
                  <a:tcPr anchor="ctr"/>
                </a:tc>
                <a:tc>
                  <a:txBody>
                    <a:bodyPr/>
                    <a:lstStyle/>
                    <a:p>
                      <a:pPr algn="ctr"/>
                      <a:r>
                        <a:rPr lang="en-GB" sz="800"/>
                        <a:t>144</a:t>
                      </a:r>
                      <a:endParaRPr lang="en-GB" sz="800">
                        <a:solidFill>
                          <a:srgbClr val="7B7B7B"/>
                        </a:solidFill>
                      </a:endParaRPr>
                    </a:p>
                  </a:txBody>
                  <a:tcPr anchor="ctr"/>
                </a:tc>
                <a:tc>
                  <a:txBody>
                    <a:bodyPr/>
                    <a:lstStyle/>
                    <a:p>
                      <a:pPr algn="ctr"/>
                      <a:r>
                        <a:rPr lang="en-GB" sz="800"/>
                        <a:t>123</a:t>
                      </a:r>
                      <a:endParaRPr lang="en-GB" sz="800">
                        <a:solidFill>
                          <a:srgbClr val="7B7B7B"/>
                        </a:solidFill>
                      </a:endParaRPr>
                    </a:p>
                  </a:txBody>
                  <a:tcPr anchor="ctr"/>
                </a:tc>
                <a:tc>
                  <a:txBody>
                    <a:bodyPr/>
                    <a:lstStyle/>
                    <a:p>
                      <a:pPr algn="ctr"/>
                      <a:r>
                        <a:rPr lang="en-GB" sz="800"/>
                        <a:t>88</a:t>
                      </a:r>
                      <a:endParaRPr lang="en-GB" sz="800">
                        <a:solidFill>
                          <a:srgbClr val="7B7B7B"/>
                        </a:solidFill>
                      </a:endParaRPr>
                    </a:p>
                  </a:txBody>
                  <a:tcPr anchor="ctr"/>
                </a:tc>
                <a:extLst>
                  <a:ext uri="{0D108BD9-81ED-4DB2-BD59-A6C34878D82A}">
                    <a16:rowId xmlns:a16="http://schemas.microsoft.com/office/drawing/2014/main" val="10001"/>
                  </a:ext>
                </a:extLst>
              </a:tr>
              <a:tr h="327291">
                <a:tc>
                  <a:txBody>
                    <a:bodyPr/>
                    <a:lstStyle/>
                    <a:p>
                      <a:pPr algn="l"/>
                      <a:r>
                        <a:rPr lang="en-GB" sz="900"/>
                        <a:t>Dalteparin</a:t>
                      </a:r>
                      <a:endParaRPr lang="en-GB" sz="900">
                        <a:solidFill>
                          <a:srgbClr val="7B7B7B"/>
                        </a:solidFill>
                      </a:endParaRPr>
                    </a:p>
                  </a:txBody>
                  <a:tcPr/>
                </a:tc>
                <a:tc>
                  <a:txBody>
                    <a:bodyPr/>
                    <a:lstStyle/>
                    <a:p>
                      <a:pPr algn="ctr"/>
                      <a:r>
                        <a:rPr lang="en-GB" sz="800"/>
                        <a:t>384</a:t>
                      </a:r>
                      <a:endParaRPr lang="en-GB" sz="800">
                        <a:solidFill>
                          <a:srgbClr val="7B7B7B"/>
                        </a:solidFill>
                      </a:endParaRPr>
                    </a:p>
                  </a:txBody>
                  <a:tcPr anchor="ctr"/>
                </a:tc>
                <a:tc>
                  <a:txBody>
                    <a:bodyPr/>
                    <a:lstStyle/>
                    <a:p>
                      <a:pPr algn="ctr"/>
                      <a:r>
                        <a:rPr lang="en-GB" sz="800"/>
                        <a:t>347</a:t>
                      </a:r>
                      <a:endParaRPr lang="en-GB" sz="800">
                        <a:solidFill>
                          <a:srgbClr val="7B7B7B"/>
                        </a:solidFill>
                      </a:endParaRPr>
                    </a:p>
                  </a:txBody>
                  <a:tcPr anchor="ctr"/>
                </a:tc>
                <a:tc>
                  <a:txBody>
                    <a:bodyPr/>
                    <a:lstStyle/>
                    <a:p>
                      <a:pPr algn="ctr"/>
                      <a:r>
                        <a:rPr lang="en-GB" sz="800"/>
                        <a:t>305</a:t>
                      </a:r>
                      <a:endParaRPr lang="en-GB" sz="800">
                        <a:solidFill>
                          <a:srgbClr val="7B7B7B"/>
                        </a:solidFill>
                      </a:endParaRPr>
                    </a:p>
                  </a:txBody>
                  <a:tcPr anchor="ctr"/>
                </a:tc>
                <a:tc>
                  <a:txBody>
                    <a:bodyPr/>
                    <a:lstStyle/>
                    <a:p>
                      <a:pPr algn="ctr"/>
                      <a:r>
                        <a:rPr lang="en-GB" sz="800"/>
                        <a:t>278</a:t>
                      </a:r>
                      <a:endParaRPr lang="en-GB" sz="800">
                        <a:solidFill>
                          <a:srgbClr val="7B7B7B"/>
                        </a:solidFill>
                      </a:endParaRPr>
                    </a:p>
                  </a:txBody>
                  <a:tcPr anchor="ctr"/>
                </a:tc>
                <a:tc>
                  <a:txBody>
                    <a:bodyPr/>
                    <a:lstStyle/>
                    <a:p>
                      <a:pPr algn="ctr"/>
                      <a:r>
                        <a:rPr lang="en-GB" sz="800"/>
                        <a:t>254</a:t>
                      </a:r>
                      <a:endParaRPr lang="en-GB" sz="800">
                        <a:solidFill>
                          <a:srgbClr val="7B7B7B"/>
                        </a:solidFill>
                      </a:endParaRPr>
                    </a:p>
                  </a:txBody>
                  <a:tcPr anchor="ctr"/>
                </a:tc>
                <a:tc>
                  <a:txBody>
                    <a:bodyPr/>
                    <a:lstStyle/>
                    <a:p>
                      <a:pPr algn="ctr"/>
                      <a:r>
                        <a:rPr lang="en-GB" sz="800"/>
                        <a:t>236</a:t>
                      </a:r>
                      <a:endParaRPr lang="en-GB" sz="800">
                        <a:solidFill>
                          <a:srgbClr val="7B7B7B"/>
                        </a:solidFill>
                      </a:endParaRPr>
                    </a:p>
                  </a:txBody>
                  <a:tcPr anchor="ctr"/>
                </a:tc>
                <a:tc>
                  <a:txBody>
                    <a:bodyPr/>
                    <a:lstStyle/>
                    <a:p>
                      <a:pPr algn="ctr"/>
                      <a:r>
                        <a:rPr lang="en-GB" sz="800"/>
                        <a:t>216</a:t>
                      </a:r>
                      <a:endParaRPr lang="en-GB" sz="800">
                        <a:solidFill>
                          <a:srgbClr val="7B7B7B"/>
                        </a:solidFill>
                      </a:endParaRPr>
                    </a:p>
                  </a:txBody>
                  <a:tcPr anchor="ctr"/>
                </a:tc>
                <a:tc>
                  <a:txBody>
                    <a:bodyPr/>
                    <a:lstStyle/>
                    <a:p>
                      <a:pPr algn="ctr"/>
                      <a:r>
                        <a:rPr lang="en-GB" sz="800"/>
                        <a:t>151</a:t>
                      </a:r>
                      <a:endParaRPr lang="en-GB" sz="800">
                        <a:solidFill>
                          <a:srgbClr val="7B7B7B"/>
                        </a:solidFill>
                      </a:endParaRPr>
                    </a:p>
                  </a:txBody>
                  <a:tcPr anchor="ctr"/>
                </a:tc>
                <a:tc>
                  <a:txBody>
                    <a:bodyPr/>
                    <a:lstStyle/>
                    <a:p>
                      <a:pPr algn="ctr"/>
                      <a:r>
                        <a:rPr lang="en-GB" sz="800"/>
                        <a:t>138</a:t>
                      </a:r>
                      <a:endParaRPr lang="en-GB" sz="800">
                        <a:solidFill>
                          <a:srgbClr val="7B7B7B"/>
                        </a:solidFill>
                      </a:endParaRPr>
                    </a:p>
                  </a:txBody>
                  <a:tcPr anchor="ctr"/>
                </a:tc>
                <a:tc>
                  <a:txBody>
                    <a:bodyPr/>
                    <a:lstStyle/>
                    <a:p>
                      <a:pPr algn="ctr"/>
                      <a:r>
                        <a:rPr lang="en-GB" sz="800"/>
                        <a:t>131</a:t>
                      </a:r>
                      <a:endParaRPr lang="en-GB" sz="800">
                        <a:solidFill>
                          <a:srgbClr val="7B7B7B"/>
                        </a:solidFill>
                      </a:endParaRPr>
                    </a:p>
                  </a:txBody>
                  <a:tcPr anchor="ctr"/>
                </a:tc>
                <a:tc>
                  <a:txBody>
                    <a:bodyPr/>
                    <a:lstStyle/>
                    <a:p>
                      <a:pPr algn="ctr"/>
                      <a:r>
                        <a:rPr lang="en-GB" sz="800"/>
                        <a:t>108</a:t>
                      </a:r>
                      <a:endParaRPr lang="en-GB" sz="800">
                        <a:solidFill>
                          <a:srgbClr val="7B7B7B"/>
                        </a:solidFill>
                      </a:endParaRPr>
                    </a:p>
                  </a:txBody>
                  <a:tcPr anchor="ctr"/>
                </a:tc>
                <a:tc>
                  <a:txBody>
                    <a:bodyPr/>
                    <a:lstStyle/>
                    <a:p>
                      <a:pPr algn="ctr"/>
                      <a:r>
                        <a:rPr lang="en-GB" sz="800"/>
                        <a:t>95</a:t>
                      </a:r>
                      <a:endParaRPr lang="en-GB" sz="800">
                        <a:solidFill>
                          <a:srgbClr val="7B7B7B"/>
                        </a:solidFill>
                      </a:endParaRPr>
                    </a:p>
                  </a:txBody>
                  <a:tcPr anchor="ctr"/>
                </a:tc>
                <a:tc>
                  <a:txBody>
                    <a:bodyPr/>
                    <a:lstStyle/>
                    <a:p>
                      <a:pPr algn="ctr"/>
                      <a:r>
                        <a:rPr lang="en-GB" sz="800" dirty="0"/>
                        <a:t>63</a:t>
                      </a:r>
                      <a:endParaRPr lang="en-GB" sz="800" dirty="0">
                        <a:solidFill>
                          <a:srgbClr val="7B7B7B"/>
                        </a:solidFill>
                      </a:endParaRPr>
                    </a:p>
                  </a:txBody>
                  <a:tcPr anchor="ctr"/>
                </a:tc>
                <a:extLst>
                  <a:ext uri="{0D108BD9-81ED-4DB2-BD59-A6C34878D82A}">
                    <a16:rowId xmlns:a16="http://schemas.microsoft.com/office/drawing/2014/main" val="10002"/>
                  </a:ext>
                </a:extLst>
              </a:tr>
            </a:tbl>
          </a:graphicData>
        </a:graphic>
      </p:graphicFrame>
      <p:grpSp>
        <p:nvGrpSpPr>
          <p:cNvPr id="101" name="Group 100"/>
          <p:cNvGrpSpPr/>
          <p:nvPr/>
        </p:nvGrpSpPr>
        <p:grpSpPr>
          <a:xfrm>
            <a:off x="266045" y="1508096"/>
            <a:ext cx="5813223" cy="3476032"/>
            <a:chOff x="266045" y="1687392"/>
            <a:chExt cx="5813223" cy="3476032"/>
          </a:xfrm>
        </p:grpSpPr>
        <p:pic>
          <p:nvPicPr>
            <p:cNvPr id="5" name="Picture 4"/>
            <p:cNvPicPr>
              <a:picLocks noChangeAspect="1"/>
            </p:cNvPicPr>
            <p:nvPr/>
          </p:nvPicPr>
          <p:blipFill rotWithShape="1">
            <a:blip r:embed="rId3"/>
            <a:srcRect l="17256" t="6130" r="2655" b="64426"/>
            <a:stretch/>
          </p:blipFill>
          <p:spPr>
            <a:xfrm>
              <a:off x="909119" y="2578996"/>
              <a:ext cx="4991100" cy="2051051"/>
            </a:xfrm>
            <a:prstGeom prst="rect">
              <a:avLst/>
            </a:prstGeom>
          </p:spPr>
        </p:pic>
        <p:grpSp>
          <p:nvGrpSpPr>
            <p:cNvPr id="15" name="Group 14"/>
            <p:cNvGrpSpPr/>
            <p:nvPr/>
          </p:nvGrpSpPr>
          <p:grpSpPr>
            <a:xfrm>
              <a:off x="857251" y="2169422"/>
              <a:ext cx="5112547" cy="2466975"/>
              <a:chOff x="885825" y="1603375"/>
              <a:chExt cx="5112547" cy="2466975"/>
            </a:xfrm>
          </p:grpSpPr>
          <p:cxnSp>
            <p:nvCxnSpPr>
              <p:cNvPr id="10" name="Straight Connector 9"/>
              <p:cNvCxnSpPr/>
              <p:nvPr/>
            </p:nvCxnSpPr>
            <p:spPr bwMode="auto">
              <a:xfrm>
                <a:off x="885825" y="1603375"/>
                <a:ext cx="26" cy="2466975"/>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Connector 11"/>
              <p:cNvCxnSpPr/>
              <p:nvPr/>
            </p:nvCxnSpPr>
            <p:spPr bwMode="auto">
              <a:xfrm rot="16200000">
                <a:off x="2119300" y="2830526"/>
                <a:ext cx="26" cy="2466975"/>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p:cNvCxnSpPr/>
              <p:nvPr/>
            </p:nvCxnSpPr>
            <p:spPr bwMode="auto">
              <a:xfrm flipV="1">
                <a:off x="3352801" y="4064025"/>
                <a:ext cx="2645571" cy="29"/>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0" name="TextBox 19"/>
            <p:cNvSpPr txBox="1"/>
            <p:nvPr/>
          </p:nvSpPr>
          <p:spPr>
            <a:xfrm>
              <a:off x="869642" y="4712116"/>
              <a:ext cx="5209626" cy="233014"/>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0          30          60         90        120       150       180        210       240       270       300        330       360</a:t>
              </a:r>
              <a:endPar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TextBox 20"/>
            <p:cNvSpPr txBox="1"/>
            <p:nvPr/>
          </p:nvSpPr>
          <p:spPr>
            <a:xfrm>
              <a:off x="581125" y="4468313"/>
              <a:ext cx="239467"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TextBox 21"/>
            <p:cNvSpPr txBox="1"/>
            <p:nvPr/>
          </p:nvSpPr>
          <p:spPr>
            <a:xfrm>
              <a:off x="581125" y="3868626"/>
              <a:ext cx="239467"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5</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TextBox 22"/>
            <p:cNvSpPr txBox="1"/>
            <p:nvPr/>
          </p:nvSpPr>
          <p:spPr>
            <a:xfrm>
              <a:off x="461947" y="3283519"/>
              <a:ext cx="410463"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10</a:t>
              </a:r>
            </a:p>
          </p:txBody>
        </p:sp>
        <p:sp>
          <p:nvSpPr>
            <p:cNvPr id="24" name="TextBox 23"/>
            <p:cNvSpPr txBox="1"/>
            <p:nvPr/>
          </p:nvSpPr>
          <p:spPr>
            <a:xfrm>
              <a:off x="461947" y="2690325"/>
              <a:ext cx="407695"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15</a:t>
              </a:r>
            </a:p>
          </p:txBody>
        </p:sp>
        <p:sp>
          <p:nvSpPr>
            <p:cNvPr id="25" name="TextBox 24"/>
            <p:cNvSpPr txBox="1"/>
            <p:nvPr/>
          </p:nvSpPr>
          <p:spPr>
            <a:xfrm>
              <a:off x="446314" y="2095651"/>
              <a:ext cx="431988"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20</a:t>
              </a:r>
            </a:p>
          </p:txBody>
        </p:sp>
        <p:cxnSp>
          <p:nvCxnSpPr>
            <p:cNvPr id="3" name="Straight Connector 2"/>
            <p:cNvCxnSpPr/>
            <p:nvPr/>
          </p:nvCxnSpPr>
          <p:spPr bwMode="auto">
            <a:xfrm flipH="1">
              <a:off x="807243" y="459251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25"/>
            <p:cNvCxnSpPr/>
            <p:nvPr/>
          </p:nvCxnSpPr>
          <p:spPr bwMode="auto">
            <a:xfrm flipH="1">
              <a:off x="797999" y="3989145"/>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6"/>
            <p:cNvCxnSpPr/>
            <p:nvPr/>
          </p:nvCxnSpPr>
          <p:spPr bwMode="auto">
            <a:xfrm flipH="1">
              <a:off x="811447" y="3407292"/>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7"/>
            <p:cNvCxnSpPr/>
            <p:nvPr/>
          </p:nvCxnSpPr>
          <p:spPr bwMode="auto">
            <a:xfrm flipH="1">
              <a:off x="804584" y="2803924"/>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30"/>
            <p:cNvCxnSpPr/>
            <p:nvPr/>
          </p:nvCxnSpPr>
          <p:spPr bwMode="auto">
            <a:xfrm flipH="1">
              <a:off x="802488" y="222319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Box 31"/>
            <p:cNvSpPr txBox="1"/>
            <p:nvPr/>
          </p:nvSpPr>
          <p:spPr>
            <a:xfrm rot="16200000">
              <a:off x="-436273" y="2871740"/>
              <a:ext cx="1714593"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Major bleed (%)</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 name="TextBox 32"/>
            <p:cNvSpPr txBox="1"/>
            <p:nvPr/>
          </p:nvSpPr>
          <p:spPr>
            <a:xfrm>
              <a:off x="1828307" y="4853466"/>
              <a:ext cx="3220666"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Number of on-treatment days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4" name="Straight Connector 33"/>
            <p:cNvCxnSpPr/>
            <p:nvPr/>
          </p:nvCxnSpPr>
          <p:spPr bwMode="auto">
            <a:xfrm rot="5400000" flipH="1">
              <a:off x="1011116" y="464438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Connector 34"/>
            <p:cNvCxnSpPr/>
            <p:nvPr/>
          </p:nvCxnSpPr>
          <p:spPr bwMode="auto">
            <a:xfrm rot="5400000" flipH="1">
              <a:off x="1387355" y="464438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Straight Connector 35"/>
            <p:cNvCxnSpPr/>
            <p:nvPr/>
          </p:nvCxnSpPr>
          <p:spPr bwMode="auto">
            <a:xfrm rot="5400000" flipH="1">
              <a:off x="1781008" y="465562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Straight Connector 36"/>
            <p:cNvCxnSpPr/>
            <p:nvPr/>
          </p:nvCxnSpPr>
          <p:spPr bwMode="auto">
            <a:xfrm rot="5400000" flipH="1">
              <a:off x="2157247" y="465562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p:cNvCxnSpPr/>
            <p:nvPr/>
          </p:nvCxnSpPr>
          <p:spPr bwMode="auto">
            <a:xfrm rot="5400000" flipH="1">
              <a:off x="2528723" y="466200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Straight Connector 38"/>
            <p:cNvCxnSpPr/>
            <p:nvPr/>
          </p:nvCxnSpPr>
          <p:spPr bwMode="auto">
            <a:xfrm rot="5400000" flipH="1">
              <a:off x="2904961" y="466200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Straight Connector 39"/>
            <p:cNvCxnSpPr/>
            <p:nvPr/>
          </p:nvCxnSpPr>
          <p:spPr bwMode="auto">
            <a:xfrm rot="5400000" flipH="1">
              <a:off x="3274923" y="465780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Straight Connector 40"/>
            <p:cNvCxnSpPr/>
            <p:nvPr/>
          </p:nvCxnSpPr>
          <p:spPr bwMode="auto">
            <a:xfrm rot="5400000" flipH="1">
              <a:off x="3651161" y="465780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rot="5400000" flipH="1">
              <a:off x="4044360" y="465883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42"/>
            <p:cNvCxnSpPr/>
            <p:nvPr/>
          </p:nvCxnSpPr>
          <p:spPr bwMode="auto">
            <a:xfrm rot="5400000" flipH="1">
              <a:off x="4420599" y="465883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p:nvPr/>
          </p:nvCxnSpPr>
          <p:spPr bwMode="auto">
            <a:xfrm rot="5400000" flipH="1">
              <a:off x="4790561" y="465246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Straight Connector 44"/>
            <p:cNvCxnSpPr/>
            <p:nvPr/>
          </p:nvCxnSpPr>
          <p:spPr bwMode="auto">
            <a:xfrm rot="5400000" flipH="1">
              <a:off x="5166799" y="465246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p:nvPr/>
          </p:nvCxnSpPr>
          <p:spPr bwMode="auto">
            <a:xfrm rot="5400000" flipH="1">
              <a:off x="5559771" y="466570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51" name="Group 50"/>
            <p:cNvGrpSpPr/>
            <p:nvPr/>
          </p:nvGrpSpPr>
          <p:grpSpPr>
            <a:xfrm>
              <a:off x="1075185" y="2131703"/>
              <a:ext cx="393835" cy="602999"/>
              <a:chOff x="1853238" y="1487888"/>
              <a:chExt cx="393834" cy="602999"/>
            </a:xfrm>
          </p:grpSpPr>
          <p:pic>
            <p:nvPicPr>
              <p:cNvPr id="49" name="Picture 48"/>
              <p:cNvPicPr>
                <a:picLocks noChangeAspect="1"/>
              </p:cNvPicPr>
              <p:nvPr/>
            </p:nvPicPr>
            <p:blipFill rotWithShape="1">
              <a:blip r:embed="rId3"/>
              <a:srcRect l="71497" t="27250" r="22185" b="68072"/>
              <a:stretch/>
            </p:blipFill>
            <p:spPr>
              <a:xfrm>
                <a:off x="1853238" y="1765049"/>
                <a:ext cx="393700" cy="325838"/>
              </a:xfrm>
              <a:prstGeom prst="rect">
                <a:avLst/>
              </a:prstGeom>
            </p:spPr>
          </p:pic>
          <p:pic>
            <p:nvPicPr>
              <p:cNvPr id="50" name="Picture 49"/>
              <p:cNvPicPr>
                <a:picLocks noChangeAspect="1"/>
              </p:cNvPicPr>
              <p:nvPr/>
            </p:nvPicPr>
            <p:blipFill rotWithShape="1">
              <a:blip r:embed="rId3"/>
              <a:srcRect l="71497" t="11873" r="22185" b="83598"/>
              <a:stretch/>
            </p:blipFill>
            <p:spPr>
              <a:xfrm>
                <a:off x="1853372" y="1487888"/>
                <a:ext cx="393700" cy="315512"/>
              </a:xfrm>
              <a:prstGeom prst="rect">
                <a:avLst/>
              </a:prstGeom>
            </p:spPr>
          </p:pic>
        </p:grpSp>
        <p:sp>
          <p:nvSpPr>
            <p:cNvPr id="52" name="TextBox 51"/>
            <p:cNvSpPr txBox="1"/>
            <p:nvPr/>
          </p:nvSpPr>
          <p:spPr>
            <a:xfrm>
              <a:off x="1468886" y="2148190"/>
              <a:ext cx="1006244"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Edoxaban</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TextBox 52"/>
            <p:cNvSpPr txBox="1"/>
            <p:nvPr/>
          </p:nvSpPr>
          <p:spPr>
            <a:xfrm>
              <a:off x="1468887" y="2362378"/>
              <a:ext cx="1015167"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Dalteparin</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TextBox 91"/>
            <p:cNvSpPr txBox="1"/>
            <p:nvPr/>
          </p:nvSpPr>
          <p:spPr>
            <a:xfrm>
              <a:off x="1458043" y="1687392"/>
              <a:ext cx="4028724" cy="340735"/>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GB" sz="1600" b="1" dirty="0">
                  <a:solidFill>
                    <a:prstClr val="black"/>
                  </a:solidFill>
                  <a:latin typeface="Arial" panose="020B0604020202020204"/>
                </a:rPr>
                <a:t>Patients</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 With Gastrointestinal Cancer</a:t>
              </a: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102" name="Group 101"/>
          <p:cNvGrpSpPr/>
          <p:nvPr/>
        </p:nvGrpSpPr>
        <p:grpSpPr>
          <a:xfrm>
            <a:off x="6227972" y="1546694"/>
            <a:ext cx="5795630" cy="3427072"/>
            <a:chOff x="6307917" y="1725990"/>
            <a:chExt cx="5795630" cy="3427072"/>
          </a:xfrm>
        </p:grpSpPr>
        <p:pic>
          <p:nvPicPr>
            <p:cNvPr id="91" name="Picture 90"/>
            <p:cNvPicPr>
              <a:picLocks noChangeAspect="1"/>
            </p:cNvPicPr>
            <p:nvPr/>
          </p:nvPicPr>
          <p:blipFill rotWithShape="1">
            <a:blip r:embed="rId3"/>
            <a:srcRect l="16592" t="77380" r="2674" b="12140"/>
            <a:stretch/>
          </p:blipFill>
          <p:spPr>
            <a:xfrm>
              <a:off x="6912265" y="3888990"/>
              <a:ext cx="5031345" cy="729948"/>
            </a:xfrm>
            <a:prstGeom prst="rect">
              <a:avLst/>
            </a:prstGeom>
          </p:spPr>
        </p:pic>
        <p:grpSp>
          <p:nvGrpSpPr>
            <p:cNvPr id="55" name="Group 54"/>
            <p:cNvGrpSpPr/>
            <p:nvPr/>
          </p:nvGrpSpPr>
          <p:grpSpPr>
            <a:xfrm>
              <a:off x="6906463" y="2169422"/>
              <a:ext cx="5112547" cy="2466975"/>
              <a:chOff x="885825" y="1603375"/>
              <a:chExt cx="5112547" cy="2466975"/>
            </a:xfrm>
          </p:grpSpPr>
          <p:cxnSp>
            <p:nvCxnSpPr>
              <p:cNvPr id="56" name="Straight Connector 55"/>
              <p:cNvCxnSpPr/>
              <p:nvPr/>
            </p:nvCxnSpPr>
            <p:spPr bwMode="auto">
              <a:xfrm>
                <a:off x="885825" y="1603375"/>
                <a:ext cx="26" cy="2466975"/>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Straight Connector 56"/>
              <p:cNvCxnSpPr/>
              <p:nvPr/>
            </p:nvCxnSpPr>
            <p:spPr bwMode="auto">
              <a:xfrm rot="16200000">
                <a:off x="2119300" y="2830526"/>
                <a:ext cx="26" cy="2466975"/>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Straight Connector 57"/>
              <p:cNvCxnSpPr/>
              <p:nvPr/>
            </p:nvCxnSpPr>
            <p:spPr bwMode="auto">
              <a:xfrm flipV="1">
                <a:off x="3352801" y="4064025"/>
                <a:ext cx="2645571" cy="29"/>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9" name="TextBox 58"/>
            <p:cNvSpPr txBox="1"/>
            <p:nvPr/>
          </p:nvSpPr>
          <p:spPr>
            <a:xfrm>
              <a:off x="6886383" y="4693999"/>
              <a:ext cx="5217164" cy="233014"/>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0          30          60         90        120       150       180        210       240       270       300        330       360</a:t>
              </a:r>
              <a:endPar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0" name="TextBox 59"/>
            <p:cNvSpPr txBox="1"/>
            <p:nvPr/>
          </p:nvSpPr>
          <p:spPr>
            <a:xfrm>
              <a:off x="6630337" y="4468313"/>
              <a:ext cx="239467"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0</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p:cNvSpPr txBox="1"/>
            <p:nvPr/>
          </p:nvSpPr>
          <p:spPr>
            <a:xfrm>
              <a:off x="6630337" y="3868626"/>
              <a:ext cx="239467"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5</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TextBox 61"/>
            <p:cNvSpPr txBox="1"/>
            <p:nvPr/>
          </p:nvSpPr>
          <p:spPr>
            <a:xfrm>
              <a:off x="6533813" y="3282799"/>
              <a:ext cx="387809"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10</a:t>
              </a:r>
            </a:p>
          </p:txBody>
        </p:sp>
        <p:sp>
          <p:nvSpPr>
            <p:cNvPr id="63" name="TextBox 62"/>
            <p:cNvSpPr txBox="1"/>
            <p:nvPr/>
          </p:nvSpPr>
          <p:spPr>
            <a:xfrm>
              <a:off x="6533813" y="2674347"/>
              <a:ext cx="385041"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15</a:t>
              </a:r>
            </a:p>
          </p:txBody>
        </p:sp>
        <p:sp>
          <p:nvSpPr>
            <p:cNvPr id="64" name="TextBox 63"/>
            <p:cNvSpPr txBox="1"/>
            <p:nvPr/>
          </p:nvSpPr>
          <p:spPr>
            <a:xfrm>
              <a:off x="6533813" y="2107352"/>
              <a:ext cx="393701" cy="248402"/>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20</a:t>
              </a:r>
            </a:p>
          </p:txBody>
        </p:sp>
        <p:cxnSp>
          <p:nvCxnSpPr>
            <p:cNvPr id="65" name="Straight Connector 64"/>
            <p:cNvCxnSpPr/>
            <p:nvPr/>
          </p:nvCxnSpPr>
          <p:spPr bwMode="auto">
            <a:xfrm flipH="1">
              <a:off x="6856455" y="459251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Straight Connector 65"/>
            <p:cNvCxnSpPr/>
            <p:nvPr/>
          </p:nvCxnSpPr>
          <p:spPr bwMode="auto">
            <a:xfrm flipH="1">
              <a:off x="6847211" y="3989145"/>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p:cNvCxnSpPr/>
            <p:nvPr/>
          </p:nvCxnSpPr>
          <p:spPr bwMode="auto">
            <a:xfrm flipH="1">
              <a:off x="6860659" y="3407292"/>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Straight Connector 67"/>
            <p:cNvCxnSpPr/>
            <p:nvPr/>
          </p:nvCxnSpPr>
          <p:spPr bwMode="auto">
            <a:xfrm flipH="1">
              <a:off x="6853796" y="2803924"/>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Straight Connector 68"/>
            <p:cNvCxnSpPr/>
            <p:nvPr/>
          </p:nvCxnSpPr>
          <p:spPr bwMode="auto">
            <a:xfrm flipH="1">
              <a:off x="6851700" y="222319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Box 69"/>
            <p:cNvSpPr txBox="1"/>
            <p:nvPr/>
          </p:nvSpPr>
          <p:spPr>
            <a:xfrm rot="16200000">
              <a:off x="5632487" y="2898627"/>
              <a:ext cx="1660818"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Major bleed (%)</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1" name="TextBox 70"/>
            <p:cNvSpPr txBox="1"/>
            <p:nvPr/>
          </p:nvSpPr>
          <p:spPr>
            <a:xfrm>
              <a:off x="7828402" y="4843104"/>
              <a:ext cx="2928507"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Number of on-treatment </a:t>
              </a:r>
              <a:r>
                <a:rPr lang="en-GB" sz="1400" b="1" dirty="0">
                  <a:solidFill>
                    <a:prstClr val="black"/>
                  </a:solidFill>
                  <a:latin typeface="Arial" panose="020B0604020202020204"/>
                </a:rPr>
                <a:t>days</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2" name="Straight Connector 71"/>
            <p:cNvCxnSpPr/>
            <p:nvPr/>
          </p:nvCxnSpPr>
          <p:spPr bwMode="auto">
            <a:xfrm rot="5400000" flipH="1">
              <a:off x="7060328" y="464438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Straight Connector 72"/>
            <p:cNvCxnSpPr/>
            <p:nvPr/>
          </p:nvCxnSpPr>
          <p:spPr bwMode="auto">
            <a:xfrm rot="5400000" flipH="1">
              <a:off x="7436567" y="464438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p:cNvCxnSpPr/>
            <p:nvPr/>
          </p:nvCxnSpPr>
          <p:spPr bwMode="auto">
            <a:xfrm rot="5400000" flipH="1">
              <a:off x="7830220" y="465562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 name="Straight Connector 74"/>
            <p:cNvCxnSpPr/>
            <p:nvPr/>
          </p:nvCxnSpPr>
          <p:spPr bwMode="auto">
            <a:xfrm rot="5400000" flipH="1">
              <a:off x="8206459" y="465562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Straight Connector 75"/>
            <p:cNvCxnSpPr/>
            <p:nvPr/>
          </p:nvCxnSpPr>
          <p:spPr bwMode="auto">
            <a:xfrm rot="5400000" flipH="1">
              <a:off x="8577935" y="466200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Straight Connector 76"/>
            <p:cNvCxnSpPr/>
            <p:nvPr/>
          </p:nvCxnSpPr>
          <p:spPr bwMode="auto">
            <a:xfrm rot="5400000" flipH="1">
              <a:off x="8954173" y="4662007"/>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p:cNvCxnSpPr/>
            <p:nvPr/>
          </p:nvCxnSpPr>
          <p:spPr bwMode="auto">
            <a:xfrm rot="5400000" flipH="1">
              <a:off x="9324135" y="465780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Straight Connector 78"/>
            <p:cNvCxnSpPr/>
            <p:nvPr/>
          </p:nvCxnSpPr>
          <p:spPr bwMode="auto">
            <a:xfrm rot="5400000" flipH="1">
              <a:off x="9700373" y="465780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Straight Connector 79"/>
            <p:cNvCxnSpPr/>
            <p:nvPr/>
          </p:nvCxnSpPr>
          <p:spPr bwMode="auto">
            <a:xfrm rot="5400000" flipH="1">
              <a:off x="10093572" y="465883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Straight Connector 80"/>
            <p:cNvCxnSpPr/>
            <p:nvPr/>
          </p:nvCxnSpPr>
          <p:spPr bwMode="auto">
            <a:xfrm rot="5400000" flipH="1">
              <a:off x="10469811" y="465883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p:cNvCxnSpPr/>
            <p:nvPr/>
          </p:nvCxnSpPr>
          <p:spPr bwMode="auto">
            <a:xfrm rot="5400000" flipH="1">
              <a:off x="10839773" y="465246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Straight Connector 82"/>
            <p:cNvCxnSpPr/>
            <p:nvPr/>
          </p:nvCxnSpPr>
          <p:spPr bwMode="auto">
            <a:xfrm rot="5400000" flipH="1">
              <a:off x="11216011" y="4652463"/>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Straight Connector 83"/>
            <p:cNvCxnSpPr/>
            <p:nvPr/>
          </p:nvCxnSpPr>
          <p:spPr bwMode="auto">
            <a:xfrm rot="5400000" flipH="1">
              <a:off x="11608983" y="4665709"/>
              <a:ext cx="51448" cy="227"/>
            </a:xfrm>
            <a:prstGeom prst="line">
              <a:avLst/>
            </a:prstGeom>
            <a:noFill/>
            <a:ln w="19050" cap="flat" cmpd="sng" algn="ctr">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86" name="Group 85"/>
            <p:cNvGrpSpPr/>
            <p:nvPr/>
          </p:nvGrpSpPr>
          <p:grpSpPr>
            <a:xfrm>
              <a:off x="7124397" y="2131703"/>
              <a:ext cx="393835" cy="602999"/>
              <a:chOff x="1853238" y="1487888"/>
              <a:chExt cx="393834" cy="602999"/>
            </a:xfrm>
          </p:grpSpPr>
          <p:pic>
            <p:nvPicPr>
              <p:cNvPr id="87" name="Picture 86"/>
              <p:cNvPicPr>
                <a:picLocks noChangeAspect="1"/>
              </p:cNvPicPr>
              <p:nvPr/>
            </p:nvPicPr>
            <p:blipFill rotWithShape="1">
              <a:blip r:embed="rId3"/>
              <a:srcRect l="71497" t="27250" r="22185" b="68072"/>
              <a:stretch/>
            </p:blipFill>
            <p:spPr>
              <a:xfrm>
                <a:off x="1853238" y="1765049"/>
                <a:ext cx="393700" cy="325838"/>
              </a:xfrm>
              <a:prstGeom prst="rect">
                <a:avLst/>
              </a:prstGeom>
            </p:spPr>
          </p:pic>
          <p:pic>
            <p:nvPicPr>
              <p:cNvPr id="88" name="Picture 87"/>
              <p:cNvPicPr>
                <a:picLocks noChangeAspect="1"/>
              </p:cNvPicPr>
              <p:nvPr/>
            </p:nvPicPr>
            <p:blipFill rotWithShape="1">
              <a:blip r:embed="rId3"/>
              <a:srcRect l="71497" t="11873" r="22185" b="83598"/>
              <a:stretch/>
            </p:blipFill>
            <p:spPr>
              <a:xfrm>
                <a:off x="1853372" y="1487888"/>
                <a:ext cx="393700" cy="315512"/>
              </a:xfrm>
              <a:prstGeom prst="rect">
                <a:avLst/>
              </a:prstGeom>
            </p:spPr>
          </p:pic>
        </p:grpSp>
        <p:sp>
          <p:nvSpPr>
            <p:cNvPr id="89" name="TextBox 88"/>
            <p:cNvSpPr txBox="1"/>
            <p:nvPr/>
          </p:nvSpPr>
          <p:spPr>
            <a:xfrm>
              <a:off x="7518098" y="2148190"/>
              <a:ext cx="1026027"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Edoxaban</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TextBox 89"/>
            <p:cNvSpPr txBox="1"/>
            <p:nvPr/>
          </p:nvSpPr>
          <p:spPr>
            <a:xfrm>
              <a:off x="7518099" y="2362378"/>
              <a:ext cx="1104703" cy="309958"/>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Dalteparin</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TextBox 92"/>
            <p:cNvSpPr txBox="1"/>
            <p:nvPr/>
          </p:nvSpPr>
          <p:spPr>
            <a:xfrm>
              <a:off x="7399423" y="1725990"/>
              <a:ext cx="4608761" cy="340735"/>
            </a:xfrm>
            <a:prstGeom prst="rect">
              <a:avLst/>
            </a:prstGeom>
            <a:noFill/>
          </p:spPr>
          <p:txBody>
            <a:bodyPr wrap="square" lIns="90000" tIns="46800" rIns="90000" bIns="46800"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Patients With Nongastrointestinal Cancer</a:t>
              </a: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60952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7EB41-4097-4E48-A45E-AFAF059294B6}"/>
              </a:ext>
            </a:extLst>
          </p:cNvPr>
          <p:cNvSpPr>
            <a:spLocks noGrp="1"/>
          </p:cNvSpPr>
          <p:nvPr>
            <p:ph type="title"/>
          </p:nvPr>
        </p:nvSpPr>
        <p:spPr>
          <a:xfrm>
            <a:off x="609600" y="199505"/>
            <a:ext cx="10744200" cy="867295"/>
          </a:xfrm>
        </p:spPr>
        <p:txBody>
          <a:bodyPr>
            <a:normAutofit/>
          </a:bodyPr>
          <a:lstStyle/>
          <a:p>
            <a:r>
              <a:rPr lang="en-GB" dirty="0"/>
              <a:t>Treatment Algorithm for CAT</a:t>
            </a:r>
          </a:p>
        </p:txBody>
      </p:sp>
      <p:grpSp>
        <p:nvGrpSpPr>
          <p:cNvPr id="2" name="Group 4">
            <a:extLst>
              <a:ext uri="{FF2B5EF4-FFF2-40B4-BE49-F238E27FC236}">
                <a16:creationId xmlns:a16="http://schemas.microsoft.com/office/drawing/2014/main" id="{19D40801-EFD7-E7B9-6A63-8AAD4AC52AA4}"/>
              </a:ext>
            </a:extLst>
          </p:cNvPr>
          <p:cNvGrpSpPr>
            <a:grpSpLocks noChangeAspect="1"/>
          </p:cNvGrpSpPr>
          <p:nvPr/>
        </p:nvGrpSpPr>
        <p:grpSpPr bwMode="auto">
          <a:xfrm>
            <a:off x="2514600" y="1066800"/>
            <a:ext cx="7696200" cy="5370513"/>
            <a:chOff x="1584" y="672"/>
            <a:chExt cx="4848" cy="3383"/>
          </a:xfrm>
        </p:grpSpPr>
        <p:sp>
          <p:nvSpPr>
            <p:cNvPr id="4" name="AutoShape 3">
              <a:extLst>
                <a:ext uri="{FF2B5EF4-FFF2-40B4-BE49-F238E27FC236}">
                  <a16:creationId xmlns:a16="http://schemas.microsoft.com/office/drawing/2014/main" id="{A92879D5-C2A8-6D94-B61F-4DB2EA67AA19}"/>
                </a:ext>
              </a:extLst>
            </p:cNvPr>
            <p:cNvSpPr>
              <a:spLocks noChangeAspect="1" noChangeArrowheads="1" noTextEdit="1"/>
            </p:cNvSpPr>
            <p:nvPr/>
          </p:nvSpPr>
          <p:spPr bwMode="auto">
            <a:xfrm>
              <a:off x="1584" y="672"/>
              <a:ext cx="4848" cy="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3774E910-8DB9-3E83-B617-2BD59B05A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672"/>
              <a:ext cx="4854" cy="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ooter Placeholder 5">
            <a:extLst>
              <a:ext uri="{FF2B5EF4-FFF2-40B4-BE49-F238E27FC236}">
                <a16:creationId xmlns:a16="http://schemas.microsoft.com/office/drawing/2014/main" id="{437324F5-9555-ABE0-4222-15CCA21E7E2C}"/>
              </a:ext>
            </a:extLst>
          </p:cNvPr>
          <p:cNvSpPr>
            <a:spLocks noGrp="1"/>
          </p:cNvSpPr>
          <p:nvPr>
            <p:ph type="ftr" sz="quarter" idx="3"/>
          </p:nvPr>
        </p:nvSpPr>
        <p:spPr/>
        <p:txBody>
          <a:bodyPr/>
          <a:lstStyle/>
          <a:p>
            <a:r>
              <a:rPr lang="en-US" dirty="0"/>
              <a:t>Khorana AA, et al. </a:t>
            </a:r>
            <a:r>
              <a:rPr lang="en-US" i="1" dirty="0"/>
              <a:t>Nat Rev Dis Primers. </a:t>
            </a:r>
            <a:r>
              <a:rPr lang="en-US" dirty="0"/>
              <a:t>2022;8(1):11. </a:t>
            </a:r>
          </a:p>
        </p:txBody>
      </p:sp>
    </p:spTree>
    <p:extLst>
      <p:ext uri="{BB962C8B-B14F-4D97-AF65-F5344CB8AC3E}">
        <p14:creationId xmlns:p14="http://schemas.microsoft.com/office/powerpoint/2010/main" val="3012882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en-US" dirty="0"/>
              <a:t>Guidelines for Treatment</a:t>
            </a:r>
          </a:p>
        </p:txBody>
      </p:sp>
      <p:sp>
        <p:nvSpPr>
          <p:cNvPr id="12" name="TextBox 11"/>
          <p:cNvSpPr txBox="1"/>
          <p:nvPr/>
        </p:nvSpPr>
        <p:spPr>
          <a:xfrm>
            <a:off x="3133839" y="1765054"/>
            <a:ext cx="1433406" cy="523220"/>
          </a:xfrm>
          <a:prstGeom prst="rect">
            <a:avLst/>
          </a:prstGeom>
          <a:noFill/>
        </p:spPr>
        <p:txBody>
          <a:bodyPr wrap="none" rtlCol="0">
            <a:spAutoFit/>
          </a:bodyPr>
          <a:lstStyle/>
          <a:p>
            <a:r>
              <a:rPr lang="en-US" sz="2800">
                <a:solidFill>
                  <a:prstClr val="white"/>
                </a:solidFill>
                <a:latin typeface="Arial" panose="020B0604020202020204"/>
              </a:rPr>
              <a:t>ASCO</a:t>
            </a:r>
            <a:r>
              <a:rPr lang="en-US" sz="2800" baseline="30000">
                <a:solidFill>
                  <a:prstClr val="white"/>
                </a:solidFill>
                <a:latin typeface="Arial" panose="020B0604020202020204"/>
              </a:rPr>
              <a:t>1</a:t>
            </a:r>
            <a:r>
              <a:rPr lang="en-US" sz="2800">
                <a:solidFill>
                  <a:prstClr val="white"/>
                </a:solidFill>
                <a:latin typeface="Arial" panose="020B0604020202020204"/>
              </a:rPr>
              <a:t> </a:t>
            </a:r>
          </a:p>
        </p:txBody>
      </p:sp>
      <p:sp>
        <p:nvSpPr>
          <p:cNvPr id="17" name="TextBox 16"/>
          <p:cNvSpPr txBox="1"/>
          <p:nvPr/>
        </p:nvSpPr>
        <p:spPr>
          <a:xfrm>
            <a:off x="9201772" y="1109887"/>
            <a:ext cx="1207959" cy="523220"/>
          </a:xfrm>
          <a:prstGeom prst="rect">
            <a:avLst/>
          </a:prstGeom>
          <a:noFill/>
        </p:spPr>
        <p:txBody>
          <a:bodyPr wrap="none" rtlCol="0">
            <a:spAutoFit/>
          </a:bodyPr>
          <a:lstStyle/>
          <a:p>
            <a:r>
              <a:rPr lang="en-US" sz="2800">
                <a:solidFill>
                  <a:prstClr val="white"/>
                </a:solidFill>
                <a:latin typeface="Arial" panose="020B0604020202020204"/>
              </a:rPr>
              <a:t>ITAC</a:t>
            </a:r>
            <a:r>
              <a:rPr lang="en-US" sz="2800" baseline="30000">
                <a:solidFill>
                  <a:prstClr val="white"/>
                </a:solidFill>
                <a:latin typeface="Arial" panose="020B0604020202020204"/>
              </a:rPr>
              <a:t>2</a:t>
            </a:r>
            <a:r>
              <a:rPr lang="en-US" sz="2800">
                <a:solidFill>
                  <a:prstClr val="white"/>
                </a:solidFill>
                <a:latin typeface="Arial" panose="020B0604020202020204"/>
              </a:rPr>
              <a:t> </a:t>
            </a:r>
          </a:p>
        </p:txBody>
      </p:sp>
      <p:grpSp>
        <p:nvGrpSpPr>
          <p:cNvPr id="3" name="Group 4">
            <a:extLst>
              <a:ext uri="{FF2B5EF4-FFF2-40B4-BE49-F238E27FC236}">
                <a16:creationId xmlns:a16="http://schemas.microsoft.com/office/drawing/2014/main" id="{A2AA6179-10D9-D6FD-8736-751207559D13}"/>
              </a:ext>
            </a:extLst>
          </p:cNvPr>
          <p:cNvGrpSpPr>
            <a:grpSpLocks noChangeAspect="1"/>
          </p:cNvGrpSpPr>
          <p:nvPr/>
        </p:nvGrpSpPr>
        <p:grpSpPr bwMode="auto">
          <a:xfrm>
            <a:off x="503237" y="2026664"/>
            <a:ext cx="7218363" cy="3308350"/>
            <a:chOff x="152" y="1564"/>
            <a:chExt cx="4547" cy="2084"/>
          </a:xfrm>
        </p:grpSpPr>
        <p:sp>
          <p:nvSpPr>
            <p:cNvPr id="4" name="AutoShape 3">
              <a:extLst>
                <a:ext uri="{FF2B5EF4-FFF2-40B4-BE49-F238E27FC236}">
                  <a16:creationId xmlns:a16="http://schemas.microsoft.com/office/drawing/2014/main" id="{2D3B4683-7A88-1BEE-54E6-C88DCA20CCFE}"/>
                </a:ext>
              </a:extLst>
            </p:cNvPr>
            <p:cNvSpPr>
              <a:spLocks noChangeAspect="1" noChangeArrowheads="1" noTextEdit="1"/>
            </p:cNvSpPr>
            <p:nvPr/>
          </p:nvSpPr>
          <p:spPr bwMode="auto">
            <a:xfrm>
              <a:off x="152" y="1564"/>
              <a:ext cx="4547"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1B6A0E53-8825-8BBF-0470-12680299F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 y="1564"/>
              <a:ext cx="4553" cy="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a:extLst>
              <a:ext uri="{FF2B5EF4-FFF2-40B4-BE49-F238E27FC236}">
                <a16:creationId xmlns:a16="http://schemas.microsoft.com/office/drawing/2014/main" id="{05CCB918-AA5A-55B5-8104-990592CB2356}"/>
              </a:ext>
            </a:extLst>
          </p:cNvPr>
          <p:cNvGrpSpPr>
            <a:grpSpLocks noChangeAspect="1"/>
          </p:cNvGrpSpPr>
          <p:nvPr/>
        </p:nvGrpSpPr>
        <p:grpSpPr bwMode="auto">
          <a:xfrm>
            <a:off x="8186738" y="1211031"/>
            <a:ext cx="3490912" cy="1447800"/>
            <a:chOff x="5157" y="1037"/>
            <a:chExt cx="2199" cy="912"/>
          </a:xfrm>
        </p:grpSpPr>
        <p:sp>
          <p:nvSpPr>
            <p:cNvPr id="8" name="AutoShape 7">
              <a:extLst>
                <a:ext uri="{FF2B5EF4-FFF2-40B4-BE49-F238E27FC236}">
                  <a16:creationId xmlns:a16="http://schemas.microsoft.com/office/drawing/2014/main" id="{3EA9A24C-D7B3-1030-0BC6-8EB2963B98BA}"/>
                </a:ext>
              </a:extLst>
            </p:cNvPr>
            <p:cNvSpPr>
              <a:spLocks noChangeAspect="1" noChangeArrowheads="1" noTextEdit="1"/>
            </p:cNvSpPr>
            <p:nvPr/>
          </p:nvSpPr>
          <p:spPr bwMode="auto">
            <a:xfrm>
              <a:off x="5157" y="1037"/>
              <a:ext cx="2199"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a:extLst>
                <a:ext uri="{FF2B5EF4-FFF2-40B4-BE49-F238E27FC236}">
                  <a16:creationId xmlns:a16="http://schemas.microsoft.com/office/drawing/2014/main" id="{4C8B8687-38A1-7C9C-EF96-E14E22F54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 y="1037"/>
              <a:ext cx="2206"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a:extLst>
              <a:ext uri="{FF2B5EF4-FFF2-40B4-BE49-F238E27FC236}">
                <a16:creationId xmlns:a16="http://schemas.microsoft.com/office/drawing/2014/main" id="{9FA032BA-E8D8-1D37-5DC8-0F0CA4B7950F}"/>
              </a:ext>
            </a:extLst>
          </p:cNvPr>
          <p:cNvGrpSpPr>
            <a:grpSpLocks noChangeAspect="1"/>
          </p:cNvGrpSpPr>
          <p:nvPr/>
        </p:nvGrpSpPr>
        <p:grpSpPr bwMode="auto">
          <a:xfrm>
            <a:off x="8185150" y="2657243"/>
            <a:ext cx="3492500" cy="3400425"/>
            <a:chOff x="5156" y="1948"/>
            <a:chExt cx="2200" cy="2142"/>
          </a:xfrm>
        </p:grpSpPr>
        <p:sp>
          <p:nvSpPr>
            <p:cNvPr id="10" name="AutoShape 11">
              <a:extLst>
                <a:ext uri="{FF2B5EF4-FFF2-40B4-BE49-F238E27FC236}">
                  <a16:creationId xmlns:a16="http://schemas.microsoft.com/office/drawing/2014/main" id="{1F81A0D3-8B99-8BAD-1D17-6DB5972777DA}"/>
                </a:ext>
              </a:extLst>
            </p:cNvPr>
            <p:cNvSpPr>
              <a:spLocks noChangeAspect="1" noChangeArrowheads="1" noTextEdit="1"/>
            </p:cNvSpPr>
            <p:nvPr/>
          </p:nvSpPr>
          <p:spPr bwMode="auto">
            <a:xfrm>
              <a:off x="5156" y="1948"/>
              <a:ext cx="2200"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1" name="Picture 13">
              <a:extLst>
                <a:ext uri="{FF2B5EF4-FFF2-40B4-BE49-F238E27FC236}">
                  <a16:creationId xmlns:a16="http://schemas.microsoft.com/office/drawing/2014/main" id="{53F3635E-C479-D817-666B-707B6A17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 y="1948"/>
              <a:ext cx="2207" cy="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oter Placeholder 10">
            <a:extLst>
              <a:ext uri="{FF2B5EF4-FFF2-40B4-BE49-F238E27FC236}">
                <a16:creationId xmlns:a16="http://schemas.microsoft.com/office/drawing/2014/main" id="{770EC608-EE0C-6844-BA1A-F39E65EF8E36}"/>
              </a:ext>
            </a:extLst>
          </p:cNvPr>
          <p:cNvSpPr>
            <a:spLocks noGrp="1"/>
          </p:cNvSpPr>
          <p:nvPr>
            <p:ph type="ftr" sz="quarter" idx="3"/>
          </p:nvPr>
        </p:nvSpPr>
        <p:spPr/>
        <p:txBody>
          <a:bodyPr/>
          <a:lstStyle/>
          <a:p>
            <a:r>
              <a:rPr lang="it-IT" baseline="30000" dirty="0"/>
              <a:t>1</a:t>
            </a:r>
            <a:r>
              <a:rPr lang="it-IT" dirty="0"/>
              <a:t>Key NS, et al. </a:t>
            </a:r>
            <a:r>
              <a:rPr lang="it-IT" i="1" dirty="0"/>
              <a:t>J Clin Oncol. </a:t>
            </a:r>
            <a:r>
              <a:rPr lang="it-IT" dirty="0"/>
              <a:t>2020;38(5):496-520; </a:t>
            </a:r>
            <a:r>
              <a:rPr lang="it-IT" baseline="30000" dirty="0"/>
              <a:t>2</a:t>
            </a:r>
            <a:r>
              <a:rPr lang="it-IT" dirty="0"/>
              <a:t>Farge D, et al. </a:t>
            </a:r>
            <a:r>
              <a:rPr lang="it-IT" i="1" dirty="0"/>
              <a:t>Lancet Oncol. </a:t>
            </a:r>
            <a:r>
              <a:rPr lang="it-IT" dirty="0"/>
              <a:t>2019;20(10):e566-e581. </a:t>
            </a:r>
          </a:p>
        </p:txBody>
      </p:sp>
    </p:spTree>
    <p:extLst>
      <p:ext uri="{BB962C8B-B14F-4D97-AF65-F5344CB8AC3E}">
        <p14:creationId xmlns:p14="http://schemas.microsoft.com/office/powerpoint/2010/main" val="364777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nc-2019">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927</Words>
  <Application>Microsoft Office PowerPoint</Application>
  <PresentationFormat>Widescreen</PresentationFormat>
  <Paragraphs>168</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Book</vt:lpstr>
      <vt:lpstr>Franklin Gothic Medium Cond</vt:lpstr>
      <vt:lpstr>Lucida Grande</vt:lpstr>
      <vt:lpstr>Wingdings</vt:lpstr>
      <vt:lpstr>Onc-2019</vt:lpstr>
      <vt:lpstr>Treatment of Patients With Established VTE With Cancer and COVID-19</vt:lpstr>
      <vt:lpstr>Disclaimer</vt:lpstr>
      <vt:lpstr>Background</vt:lpstr>
      <vt:lpstr>COVID-19 and VTE</vt:lpstr>
      <vt:lpstr>Risk Factors for COVID-19 Severity in Cancer Patients</vt:lpstr>
      <vt:lpstr>Efficacy and Safety of DOACs Versus LMWH for the  Treatment of CAT (Primary Analysis)</vt:lpstr>
      <vt:lpstr>Hokusai VTE: Bleeding GI Versus Non-GI Cancers</vt:lpstr>
      <vt:lpstr>Treatment Algorithm for CAT</vt:lpstr>
      <vt:lpstr>Guidelines for Treatment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2023-02-17T19:16:57Z</dcterms:created>
  <dcterms:modified xsi:type="dcterms:W3CDTF">2023-02-23T16:41:43Z</dcterms:modified>
</cp:coreProperties>
</file>